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40"/>
  </p:notesMasterIdLst>
  <p:sldIdLst>
    <p:sldId id="256" r:id="rId2"/>
    <p:sldId id="1439" r:id="rId3"/>
    <p:sldId id="326" r:id="rId4"/>
    <p:sldId id="273" r:id="rId5"/>
    <p:sldId id="645" r:id="rId6"/>
    <p:sldId id="601" r:id="rId7"/>
    <p:sldId id="646" r:id="rId8"/>
    <p:sldId id="266" r:id="rId9"/>
    <p:sldId id="267" r:id="rId10"/>
    <p:sldId id="263" r:id="rId11"/>
    <p:sldId id="274" r:id="rId12"/>
    <p:sldId id="275" r:id="rId13"/>
    <p:sldId id="276" r:id="rId14"/>
    <p:sldId id="277" r:id="rId15"/>
    <p:sldId id="278" r:id="rId16"/>
    <p:sldId id="324" r:id="rId17"/>
    <p:sldId id="1223" r:id="rId18"/>
    <p:sldId id="269" r:id="rId19"/>
    <p:sldId id="270" r:id="rId20"/>
    <p:sldId id="279" r:id="rId21"/>
    <p:sldId id="280" r:id="rId22"/>
    <p:sldId id="281" r:id="rId23"/>
    <p:sldId id="260" r:id="rId24"/>
    <p:sldId id="1438" r:id="rId25"/>
    <p:sldId id="1228" r:id="rId26"/>
    <p:sldId id="1224" r:id="rId27"/>
    <p:sldId id="1226" r:id="rId28"/>
    <p:sldId id="631" r:id="rId29"/>
    <p:sldId id="284" r:id="rId30"/>
    <p:sldId id="285" r:id="rId31"/>
    <p:sldId id="286" r:id="rId32"/>
    <p:sldId id="287" r:id="rId33"/>
    <p:sldId id="288" r:id="rId34"/>
    <p:sldId id="289" r:id="rId35"/>
    <p:sldId id="290" r:id="rId36"/>
    <p:sldId id="1227" r:id="rId37"/>
    <p:sldId id="323" r:id="rId38"/>
    <p:sldId id="257"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53A"/>
    <a:srgbClr val="EF7521"/>
    <a:srgbClr val="488B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53" autoAdjust="0"/>
    <p:restoredTop sz="90482" autoAdjust="0"/>
  </p:normalViewPr>
  <p:slideViewPr>
    <p:cSldViewPr snapToGrid="0">
      <p:cViewPr varScale="1">
        <p:scale>
          <a:sx n="101" d="100"/>
          <a:sy n="101" d="100"/>
        </p:scale>
        <p:origin x="444" y="10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C96E17-1554-4081-88F1-C96BB3ABC219}" type="doc">
      <dgm:prSet loTypeId="urn:microsoft.com/office/officeart/2005/8/layout/vList2" loCatId="list" qsTypeId="urn:microsoft.com/office/officeart/2005/8/quickstyle/simple1" qsCatId="simple" csTypeId="urn:microsoft.com/office/officeart/2005/8/colors/accent6_5" csCatId="accent6" phldr="1"/>
      <dgm:spPr/>
      <dgm:t>
        <a:bodyPr/>
        <a:lstStyle/>
        <a:p>
          <a:endParaRPr lang="en-US"/>
        </a:p>
      </dgm:t>
    </dgm:pt>
    <dgm:pt modelId="{37E7BD03-40E2-4DE2-80C7-C6A5848EDFBD}">
      <dgm:prSet/>
      <dgm:spPr/>
      <dgm:t>
        <a:bodyPr/>
        <a:lstStyle/>
        <a:p>
          <a:pPr algn="ctr"/>
          <a:r>
            <a:rPr lang="en-US" b="0" i="0" u="sng" dirty="0"/>
            <a:t>Overall Purpose of All ESSER Funds </a:t>
          </a:r>
        </a:p>
        <a:p>
          <a:pPr algn="ctr"/>
          <a:r>
            <a:rPr lang="en-US" b="0" i="0" dirty="0"/>
            <a:t>To address the impact that COVID-19 has had on education </a:t>
          </a:r>
          <a:endParaRPr lang="en-US" dirty="0"/>
        </a:p>
      </dgm:t>
    </dgm:pt>
    <dgm:pt modelId="{EF34EE50-8F00-4A22-A69B-C885AD95B12E}" type="parTrans" cxnId="{5A5AC706-46EF-48C8-BD87-D76630D326CC}">
      <dgm:prSet/>
      <dgm:spPr/>
      <dgm:t>
        <a:bodyPr/>
        <a:lstStyle/>
        <a:p>
          <a:endParaRPr lang="en-US"/>
        </a:p>
      </dgm:t>
    </dgm:pt>
    <dgm:pt modelId="{517024D6-9820-4865-B08F-970FCF1DBB4B}" type="sibTrans" cxnId="{5A5AC706-46EF-48C8-BD87-D76630D326CC}">
      <dgm:prSet/>
      <dgm:spPr/>
      <dgm:t>
        <a:bodyPr/>
        <a:lstStyle/>
        <a:p>
          <a:endParaRPr lang="en-US"/>
        </a:p>
      </dgm:t>
    </dgm:pt>
    <dgm:pt modelId="{647626F9-7944-4F01-B65D-70C5A377F3A6}">
      <dgm:prSet/>
      <dgm:spPr/>
      <dgm:t>
        <a:bodyPr/>
        <a:lstStyle/>
        <a:p>
          <a:pPr algn="ctr"/>
          <a:r>
            <a:rPr lang="en-US" b="1" i="0" dirty="0"/>
            <a:t>Priorities of Each ESSER Funding Stream</a:t>
          </a:r>
          <a:r>
            <a:rPr lang="en-US" b="0" i="0" dirty="0"/>
            <a:t> </a:t>
          </a:r>
          <a:endParaRPr lang="en-US" dirty="0"/>
        </a:p>
      </dgm:t>
    </dgm:pt>
    <dgm:pt modelId="{9D7C0C6D-D0B3-4722-BFF3-15F418EFB565}" type="parTrans" cxnId="{75750780-1D68-4CB7-B0CD-28118739F60D}">
      <dgm:prSet/>
      <dgm:spPr/>
      <dgm:t>
        <a:bodyPr/>
        <a:lstStyle/>
        <a:p>
          <a:endParaRPr lang="en-US"/>
        </a:p>
      </dgm:t>
    </dgm:pt>
    <dgm:pt modelId="{8A66A998-EFDB-4836-9E64-86A732FF8715}" type="sibTrans" cxnId="{75750780-1D68-4CB7-B0CD-28118739F60D}">
      <dgm:prSet/>
      <dgm:spPr/>
      <dgm:t>
        <a:bodyPr/>
        <a:lstStyle/>
        <a:p>
          <a:endParaRPr lang="en-US"/>
        </a:p>
      </dgm:t>
    </dgm:pt>
    <dgm:pt modelId="{BB057194-7D2A-466F-B5E7-03F8F0FA87F6}">
      <dgm:prSet/>
      <dgm:spPr/>
      <dgm:t>
        <a:bodyPr/>
        <a:lstStyle/>
        <a:p>
          <a:r>
            <a:rPr lang="en-US" b="1" i="0" dirty="0">
              <a:solidFill>
                <a:schemeClr val="bg1">
                  <a:lumMod val="50000"/>
                </a:schemeClr>
              </a:solidFill>
            </a:rPr>
            <a:t>ESSER I – Crisis Response</a:t>
          </a:r>
          <a:endParaRPr lang="en-US" dirty="0">
            <a:solidFill>
              <a:schemeClr val="bg1">
                <a:lumMod val="50000"/>
              </a:schemeClr>
            </a:solidFill>
          </a:endParaRPr>
        </a:p>
      </dgm:t>
    </dgm:pt>
    <dgm:pt modelId="{A54FB227-5895-4D60-9F23-2ED935F9898B}" type="parTrans" cxnId="{F3714E29-4903-44D4-BE2B-848D1184A32A}">
      <dgm:prSet/>
      <dgm:spPr/>
      <dgm:t>
        <a:bodyPr/>
        <a:lstStyle/>
        <a:p>
          <a:endParaRPr lang="en-US"/>
        </a:p>
      </dgm:t>
    </dgm:pt>
    <dgm:pt modelId="{7C652E71-C915-47B8-96E8-93BBA9D6DA2C}" type="sibTrans" cxnId="{F3714E29-4903-44D4-BE2B-848D1184A32A}">
      <dgm:prSet/>
      <dgm:spPr/>
      <dgm:t>
        <a:bodyPr/>
        <a:lstStyle/>
        <a:p>
          <a:endParaRPr lang="en-US"/>
        </a:p>
      </dgm:t>
    </dgm:pt>
    <dgm:pt modelId="{1552E75E-3F2C-4553-BDD8-64DF848B47D4}">
      <dgm:prSet/>
      <dgm:spPr/>
      <dgm:t>
        <a:bodyPr/>
        <a:lstStyle/>
        <a:p>
          <a:r>
            <a:rPr lang="en-US" b="0" i="0" dirty="0">
              <a:solidFill>
                <a:schemeClr val="bg1">
                  <a:lumMod val="50000"/>
                </a:schemeClr>
              </a:solidFill>
            </a:rPr>
            <a:t>To provide schools, staff and students with the </a:t>
          </a:r>
          <a:r>
            <a:rPr lang="en-US" b="0" i="1" dirty="0">
              <a:solidFill>
                <a:schemeClr val="bg1">
                  <a:lumMod val="50000"/>
                </a:schemeClr>
              </a:solidFill>
            </a:rPr>
            <a:t>technology and infrastructure to accommodate remote learning environments </a:t>
          </a:r>
          <a:r>
            <a:rPr lang="en-US" b="0" i="0" dirty="0">
              <a:solidFill>
                <a:schemeClr val="bg1">
                  <a:lumMod val="50000"/>
                </a:schemeClr>
              </a:solidFill>
            </a:rPr>
            <a:t>caused by COVID-19.</a:t>
          </a:r>
          <a:endParaRPr lang="en-US" dirty="0">
            <a:solidFill>
              <a:schemeClr val="bg1">
                <a:lumMod val="50000"/>
              </a:schemeClr>
            </a:solidFill>
          </a:endParaRPr>
        </a:p>
      </dgm:t>
    </dgm:pt>
    <dgm:pt modelId="{58A62EA2-0DCD-4AD5-9DE2-3AD0E8A99132}" type="parTrans" cxnId="{B7621400-3863-466E-B0CF-5C40E5850E6B}">
      <dgm:prSet/>
      <dgm:spPr/>
      <dgm:t>
        <a:bodyPr/>
        <a:lstStyle/>
        <a:p>
          <a:endParaRPr lang="en-US"/>
        </a:p>
      </dgm:t>
    </dgm:pt>
    <dgm:pt modelId="{72D50C73-905B-4EB9-B92B-AFB435F48E9E}" type="sibTrans" cxnId="{B7621400-3863-466E-B0CF-5C40E5850E6B}">
      <dgm:prSet/>
      <dgm:spPr/>
      <dgm:t>
        <a:bodyPr/>
        <a:lstStyle/>
        <a:p>
          <a:endParaRPr lang="en-US"/>
        </a:p>
      </dgm:t>
    </dgm:pt>
    <dgm:pt modelId="{C96CD880-E115-4710-A2DD-055DD4C4AF9B}">
      <dgm:prSet/>
      <dgm:spPr/>
      <dgm:t>
        <a:bodyPr/>
        <a:lstStyle/>
        <a:p>
          <a:r>
            <a:rPr lang="en-US" b="1" i="0" dirty="0">
              <a:solidFill>
                <a:schemeClr val="bg1">
                  <a:lumMod val="50000"/>
                </a:schemeClr>
              </a:solidFill>
            </a:rPr>
            <a:t>ESSER II – Resuming/Sustaining In-Person </a:t>
          </a:r>
          <a:endParaRPr lang="en-US" dirty="0">
            <a:solidFill>
              <a:schemeClr val="bg1">
                <a:lumMod val="50000"/>
              </a:schemeClr>
            </a:solidFill>
          </a:endParaRPr>
        </a:p>
      </dgm:t>
    </dgm:pt>
    <dgm:pt modelId="{A15089E7-1644-4B88-A7AD-A18ACD980F9F}" type="parTrans" cxnId="{DD3715BA-FA3B-45F8-B221-82219B553437}">
      <dgm:prSet/>
      <dgm:spPr/>
      <dgm:t>
        <a:bodyPr/>
        <a:lstStyle/>
        <a:p>
          <a:endParaRPr lang="en-US"/>
        </a:p>
      </dgm:t>
    </dgm:pt>
    <dgm:pt modelId="{96F133D7-68DD-4B0F-932F-2F9D4EB1A4DC}" type="sibTrans" cxnId="{DD3715BA-FA3B-45F8-B221-82219B553437}">
      <dgm:prSet/>
      <dgm:spPr/>
      <dgm:t>
        <a:bodyPr/>
        <a:lstStyle/>
        <a:p>
          <a:endParaRPr lang="en-US"/>
        </a:p>
      </dgm:t>
    </dgm:pt>
    <dgm:pt modelId="{7C77BC17-9F72-4D28-9855-D2BDAD30DAAF}">
      <dgm:prSet/>
      <dgm:spPr/>
      <dgm:t>
        <a:bodyPr/>
        <a:lstStyle/>
        <a:p>
          <a:r>
            <a:rPr lang="en-US" b="0" i="0" dirty="0">
              <a:solidFill>
                <a:schemeClr val="bg1">
                  <a:lumMod val="50000"/>
                </a:schemeClr>
              </a:solidFill>
            </a:rPr>
            <a:t>To provide schools staff and students with the resources and equipment to </a:t>
          </a:r>
          <a:r>
            <a:rPr lang="en-US" b="0" i="1" dirty="0">
              <a:solidFill>
                <a:schemeClr val="bg1">
                  <a:lumMod val="50000"/>
                </a:schemeClr>
              </a:solidFill>
            </a:rPr>
            <a:t>safely return to in-person learning </a:t>
          </a:r>
          <a:r>
            <a:rPr lang="en-US" b="0" i="0" dirty="0">
              <a:solidFill>
                <a:schemeClr val="bg1">
                  <a:lumMod val="50000"/>
                </a:schemeClr>
              </a:solidFill>
            </a:rPr>
            <a:t>environments for students.</a:t>
          </a:r>
          <a:endParaRPr lang="en-US" dirty="0">
            <a:solidFill>
              <a:schemeClr val="bg1">
                <a:lumMod val="50000"/>
              </a:schemeClr>
            </a:solidFill>
          </a:endParaRPr>
        </a:p>
      </dgm:t>
    </dgm:pt>
    <dgm:pt modelId="{808D8B8B-2FAC-4607-9EB5-6D7219A13518}" type="parTrans" cxnId="{A793C3BA-BD62-462F-9473-23E639418DC2}">
      <dgm:prSet/>
      <dgm:spPr/>
      <dgm:t>
        <a:bodyPr/>
        <a:lstStyle/>
        <a:p>
          <a:endParaRPr lang="en-US"/>
        </a:p>
      </dgm:t>
    </dgm:pt>
    <dgm:pt modelId="{ABA2305F-3ECB-4C12-9165-B6134DDEA364}" type="sibTrans" cxnId="{A793C3BA-BD62-462F-9473-23E639418DC2}">
      <dgm:prSet/>
      <dgm:spPr/>
      <dgm:t>
        <a:bodyPr/>
        <a:lstStyle/>
        <a:p>
          <a:endParaRPr lang="en-US"/>
        </a:p>
      </dgm:t>
    </dgm:pt>
    <dgm:pt modelId="{1E416130-D3FA-4374-90F5-03EC619D0559}">
      <dgm:prSet/>
      <dgm:spPr/>
      <dgm:t>
        <a:bodyPr/>
        <a:lstStyle/>
        <a:p>
          <a:r>
            <a:rPr lang="en-US" b="1" i="0" dirty="0">
              <a:solidFill>
                <a:schemeClr val="tx1"/>
              </a:solidFill>
            </a:rPr>
            <a:t>ESSER III – Recovery </a:t>
          </a:r>
          <a:endParaRPr lang="en-US" b="1" dirty="0">
            <a:solidFill>
              <a:schemeClr val="tx1"/>
            </a:solidFill>
          </a:endParaRPr>
        </a:p>
      </dgm:t>
    </dgm:pt>
    <dgm:pt modelId="{AF6935B7-C33B-4F84-B86D-FF837C6DF240}" type="parTrans" cxnId="{3E0B1EFD-7ABB-4CA3-BF09-4F78D342C5D5}">
      <dgm:prSet/>
      <dgm:spPr/>
      <dgm:t>
        <a:bodyPr/>
        <a:lstStyle/>
        <a:p>
          <a:endParaRPr lang="en-US"/>
        </a:p>
      </dgm:t>
    </dgm:pt>
    <dgm:pt modelId="{508F7F6F-6094-4724-A299-23CA481F4422}" type="sibTrans" cxnId="{3E0B1EFD-7ABB-4CA3-BF09-4F78D342C5D5}">
      <dgm:prSet/>
      <dgm:spPr/>
      <dgm:t>
        <a:bodyPr/>
        <a:lstStyle/>
        <a:p>
          <a:endParaRPr lang="en-US"/>
        </a:p>
      </dgm:t>
    </dgm:pt>
    <dgm:pt modelId="{D91DC2D6-3732-45A6-92F5-4F7168ADADD5}">
      <dgm:prSet/>
      <dgm:spPr/>
      <dgm:t>
        <a:bodyPr/>
        <a:lstStyle/>
        <a:p>
          <a:r>
            <a:rPr lang="en-US" b="1" i="0" dirty="0">
              <a:solidFill>
                <a:schemeClr val="tx1"/>
              </a:solidFill>
            </a:rPr>
            <a:t>To support schools, educators and students with resources and programming that </a:t>
          </a:r>
          <a:r>
            <a:rPr lang="en-US" b="1" i="1" dirty="0">
              <a:solidFill>
                <a:schemeClr val="tx1"/>
              </a:solidFill>
            </a:rPr>
            <a:t>address learning loss </a:t>
          </a:r>
          <a:r>
            <a:rPr lang="en-US" b="1" i="0" dirty="0">
              <a:solidFill>
                <a:schemeClr val="tx1"/>
              </a:solidFill>
            </a:rPr>
            <a:t>caused by COVID 19 and remote learning environments. </a:t>
          </a:r>
          <a:endParaRPr lang="en-US" b="1" dirty="0">
            <a:solidFill>
              <a:schemeClr val="tx1"/>
            </a:solidFill>
          </a:endParaRPr>
        </a:p>
      </dgm:t>
    </dgm:pt>
    <dgm:pt modelId="{92A18DA5-EC96-4148-B3A3-51D2C0AF126D}" type="parTrans" cxnId="{5308DB62-742A-46F8-B5D2-C14BA3A05FD6}">
      <dgm:prSet/>
      <dgm:spPr/>
      <dgm:t>
        <a:bodyPr/>
        <a:lstStyle/>
        <a:p>
          <a:endParaRPr lang="en-US"/>
        </a:p>
      </dgm:t>
    </dgm:pt>
    <dgm:pt modelId="{8C4E6AF1-D6E1-4A5A-85EA-0266B81C9986}" type="sibTrans" cxnId="{5308DB62-742A-46F8-B5D2-C14BA3A05FD6}">
      <dgm:prSet/>
      <dgm:spPr/>
      <dgm:t>
        <a:bodyPr/>
        <a:lstStyle/>
        <a:p>
          <a:endParaRPr lang="en-US"/>
        </a:p>
      </dgm:t>
    </dgm:pt>
    <dgm:pt modelId="{035B4326-5526-4177-8DDF-9B403C71CF64}" type="pres">
      <dgm:prSet presAssocID="{9AC96E17-1554-4081-88F1-C96BB3ABC219}" presName="linear" presStyleCnt="0">
        <dgm:presLayoutVars>
          <dgm:animLvl val="lvl"/>
          <dgm:resizeHandles val="exact"/>
        </dgm:presLayoutVars>
      </dgm:prSet>
      <dgm:spPr/>
    </dgm:pt>
    <dgm:pt modelId="{C1DD19E7-B763-4163-A0A1-423591F99A2D}" type="pres">
      <dgm:prSet presAssocID="{37E7BD03-40E2-4DE2-80C7-C6A5848EDFBD}" presName="parentText" presStyleLbl="node1" presStyleIdx="0" presStyleCnt="2" custLinFactY="-2530" custLinFactNeighborY="-100000">
        <dgm:presLayoutVars>
          <dgm:chMax val="0"/>
          <dgm:bulletEnabled val="1"/>
        </dgm:presLayoutVars>
      </dgm:prSet>
      <dgm:spPr/>
    </dgm:pt>
    <dgm:pt modelId="{3319EC6E-A8A4-45F0-B2A2-EF0B751EA080}" type="pres">
      <dgm:prSet presAssocID="{517024D6-9820-4865-B08F-970FCF1DBB4B}" presName="spacer" presStyleCnt="0"/>
      <dgm:spPr/>
    </dgm:pt>
    <dgm:pt modelId="{3087C7C8-D7AD-476F-A3C3-A11478321D01}" type="pres">
      <dgm:prSet presAssocID="{647626F9-7944-4F01-B65D-70C5A377F3A6}" presName="parentText" presStyleLbl="node1" presStyleIdx="1" presStyleCnt="2" custScaleY="76108" custLinFactNeighborY="-2244">
        <dgm:presLayoutVars>
          <dgm:chMax val="0"/>
          <dgm:bulletEnabled val="1"/>
        </dgm:presLayoutVars>
      </dgm:prSet>
      <dgm:spPr/>
    </dgm:pt>
    <dgm:pt modelId="{19774336-F002-40D8-9ED8-4303827A74E8}" type="pres">
      <dgm:prSet presAssocID="{647626F9-7944-4F01-B65D-70C5A377F3A6}" presName="childText" presStyleLbl="revTx" presStyleIdx="0" presStyleCnt="1" custLinFactNeighborY="4080">
        <dgm:presLayoutVars>
          <dgm:bulletEnabled val="1"/>
        </dgm:presLayoutVars>
      </dgm:prSet>
      <dgm:spPr/>
    </dgm:pt>
  </dgm:ptLst>
  <dgm:cxnLst>
    <dgm:cxn modelId="{B7621400-3863-466E-B0CF-5C40E5850E6B}" srcId="{BB057194-7D2A-466F-B5E7-03F8F0FA87F6}" destId="{1552E75E-3F2C-4553-BDD8-64DF848B47D4}" srcOrd="0" destOrd="0" parTransId="{58A62EA2-0DCD-4AD5-9DE2-3AD0E8A99132}" sibTransId="{72D50C73-905B-4EB9-B92B-AFB435F48E9E}"/>
    <dgm:cxn modelId="{5A5AC706-46EF-48C8-BD87-D76630D326CC}" srcId="{9AC96E17-1554-4081-88F1-C96BB3ABC219}" destId="{37E7BD03-40E2-4DE2-80C7-C6A5848EDFBD}" srcOrd="0" destOrd="0" parTransId="{EF34EE50-8F00-4A22-A69B-C885AD95B12E}" sibTransId="{517024D6-9820-4865-B08F-970FCF1DBB4B}"/>
    <dgm:cxn modelId="{41A51312-49C1-433F-85E0-27202B368BF2}" type="presOf" srcId="{C96CD880-E115-4710-A2DD-055DD4C4AF9B}" destId="{19774336-F002-40D8-9ED8-4303827A74E8}" srcOrd="0" destOrd="2" presId="urn:microsoft.com/office/officeart/2005/8/layout/vList2"/>
    <dgm:cxn modelId="{F3714E29-4903-44D4-BE2B-848D1184A32A}" srcId="{647626F9-7944-4F01-B65D-70C5A377F3A6}" destId="{BB057194-7D2A-466F-B5E7-03F8F0FA87F6}" srcOrd="0" destOrd="0" parTransId="{A54FB227-5895-4D60-9F23-2ED935F9898B}" sibTransId="{7C652E71-C915-47B8-96E8-93BBA9D6DA2C}"/>
    <dgm:cxn modelId="{5308DB62-742A-46F8-B5D2-C14BA3A05FD6}" srcId="{1E416130-D3FA-4374-90F5-03EC619D0559}" destId="{D91DC2D6-3732-45A6-92F5-4F7168ADADD5}" srcOrd="0" destOrd="0" parTransId="{92A18DA5-EC96-4148-B3A3-51D2C0AF126D}" sibTransId="{8C4E6AF1-D6E1-4A5A-85EA-0266B81C9986}"/>
    <dgm:cxn modelId="{EB5C264D-8AB9-4580-A0A7-671C86E73CF2}" type="presOf" srcId="{BB057194-7D2A-466F-B5E7-03F8F0FA87F6}" destId="{19774336-F002-40D8-9ED8-4303827A74E8}" srcOrd="0" destOrd="0" presId="urn:microsoft.com/office/officeart/2005/8/layout/vList2"/>
    <dgm:cxn modelId="{E19D9B7D-9693-4B0C-B9E6-0A0231C6A6CC}" type="presOf" srcId="{37E7BD03-40E2-4DE2-80C7-C6A5848EDFBD}" destId="{C1DD19E7-B763-4163-A0A1-423591F99A2D}" srcOrd="0" destOrd="0" presId="urn:microsoft.com/office/officeart/2005/8/layout/vList2"/>
    <dgm:cxn modelId="{75750780-1D68-4CB7-B0CD-28118739F60D}" srcId="{9AC96E17-1554-4081-88F1-C96BB3ABC219}" destId="{647626F9-7944-4F01-B65D-70C5A377F3A6}" srcOrd="1" destOrd="0" parTransId="{9D7C0C6D-D0B3-4722-BFF3-15F418EFB565}" sibTransId="{8A66A998-EFDB-4836-9E64-86A732FF8715}"/>
    <dgm:cxn modelId="{FC13DB90-B718-4D50-8965-AB51148035DA}" type="presOf" srcId="{1E416130-D3FA-4374-90F5-03EC619D0559}" destId="{19774336-F002-40D8-9ED8-4303827A74E8}" srcOrd="0" destOrd="4" presId="urn:microsoft.com/office/officeart/2005/8/layout/vList2"/>
    <dgm:cxn modelId="{FEC37FA7-33FD-4078-9FDD-212145DBE87E}" type="presOf" srcId="{1552E75E-3F2C-4553-BDD8-64DF848B47D4}" destId="{19774336-F002-40D8-9ED8-4303827A74E8}" srcOrd="0" destOrd="1" presId="urn:microsoft.com/office/officeart/2005/8/layout/vList2"/>
    <dgm:cxn modelId="{DD3715BA-FA3B-45F8-B221-82219B553437}" srcId="{647626F9-7944-4F01-B65D-70C5A377F3A6}" destId="{C96CD880-E115-4710-A2DD-055DD4C4AF9B}" srcOrd="1" destOrd="0" parTransId="{A15089E7-1644-4B88-A7AD-A18ACD980F9F}" sibTransId="{96F133D7-68DD-4B0F-932F-2F9D4EB1A4DC}"/>
    <dgm:cxn modelId="{A793C3BA-BD62-462F-9473-23E639418DC2}" srcId="{C96CD880-E115-4710-A2DD-055DD4C4AF9B}" destId="{7C77BC17-9F72-4D28-9855-D2BDAD30DAAF}" srcOrd="0" destOrd="0" parTransId="{808D8B8B-2FAC-4607-9EB5-6D7219A13518}" sibTransId="{ABA2305F-3ECB-4C12-9165-B6134DDEA364}"/>
    <dgm:cxn modelId="{233459C5-4019-4C01-9FB3-D6C74D7E80A3}" type="presOf" srcId="{9AC96E17-1554-4081-88F1-C96BB3ABC219}" destId="{035B4326-5526-4177-8DDF-9B403C71CF64}" srcOrd="0" destOrd="0" presId="urn:microsoft.com/office/officeart/2005/8/layout/vList2"/>
    <dgm:cxn modelId="{A47DDADF-E5E5-4625-8F40-36D742802F97}" type="presOf" srcId="{7C77BC17-9F72-4D28-9855-D2BDAD30DAAF}" destId="{19774336-F002-40D8-9ED8-4303827A74E8}" srcOrd="0" destOrd="3" presId="urn:microsoft.com/office/officeart/2005/8/layout/vList2"/>
    <dgm:cxn modelId="{A09C2DEF-745D-4651-8C0E-63ABFF20ECFA}" type="presOf" srcId="{D91DC2D6-3732-45A6-92F5-4F7168ADADD5}" destId="{19774336-F002-40D8-9ED8-4303827A74E8}" srcOrd="0" destOrd="5" presId="urn:microsoft.com/office/officeart/2005/8/layout/vList2"/>
    <dgm:cxn modelId="{DF6AB9EF-C3F8-478D-8DD3-843404179803}" type="presOf" srcId="{647626F9-7944-4F01-B65D-70C5A377F3A6}" destId="{3087C7C8-D7AD-476F-A3C3-A11478321D01}" srcOrd="0" destOrd="0" presId="urn:microsoft.com/office/officeart/2005/8/layout/vList2"/>
    <dgm:cxn modelId="{3E0B1EFD-7ABB-4CA3-BF09-4F78D342C5D5}" srcId="{647626F9-7944-4F01-B65D-70C5A377F3A6}" destId="{1E416130-D3FA-4374-90F5-03EC619D0559}" srcOrd="2" destOrd="0" parTransId="{AF6935B7-C33B-4F84-B86D-FF837C6DF240}" sibTransId="{508F7F6F-6094-4724-A299-23CA481F4422}"/>
    <dgm:cxn modelId="{6784FE54-30D9-47E4-B6A8-ECAB0BE6758F}" type="presParOf" srcId="{035B4326-5526-4177-8DDF-9B403C71CF64}" destId="{C1DD19E7-B763-4163-A0A1-423591F99A2D}" srcOrd="0" destOrd="0" presId="urn:microsoft.com/office/officeart/2005/8/layout/vList2"/>
    <dgm:cxn modelId="{5E86D9CB-E276-4B4F-A3CA-097AAF9FCB8A}" type="presParOf" srcId="{035B4326-5526-4177-8DDF-9B403C71CF64}" destId="{3319EC6E-A8A4-45F0-B2A2-EF0B751EA080}" srcOrd="1" destOrd="0" presId="urn:microsoft.com/office/officeart/2005/8/layout/vList2"/>
    <dgm:cxn modelId="{AE41D4A1-7179-41D3-8C3C-F6F0081FB071}" type="presParOf" srcId="{035B4326-5526-4177-8DDF-9B403C71CF64}" destId="{3087C7C8-D7AD-476F-A3C3-A11478321D01}" srcOrd="2" destOrd="0" presId="urn:microsoft.com/office/officeart/2005/8/layout/vList2"/>
    <dgm:cxn modelId="{15B905C1-C7C5-4CE5-AA9B-DEAA28CD3E80}" type="presParOf" srcId="{035B4326-5526-4177-8DDF-9B403C71CF64}" destId="{19774336-F002-40D8-9ED8-4303827A74E8}"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DD19E7-B763-4163-A0A1-423591F99A2D}">
      <dsp:nvSpPr>
        <dsp:cNvPr id="0" name=""/>
        <dsp:cNvSpPr/>
      </dsp:nvSpPr>
      <dsp:spPr>
        <a:xfrm>
          <a:off x="0" y="0"/>
          <a:ext cx="11082130" cy="1095119"/>
        </a:xfrm>
        <a:prstGeom prst="roundRect">
          <a:avLst/>
        </a:prstGeom>
        <a:solidFill>
          <a:schemeClr val="accent6">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0" i="0" u="sng" kern="1200" dirty="0"/>
            <a:t>Overall Purpose of All ESSER Funds </a:t>
          </a:r>
        </a:p>
        <a:p>
          <a:pPr marL="0" lvl="0" indent="0" algn="ctr" defTabSz="1066800">
            <a:lnSpc>
              <a:spcPct val="90000"/>
            </a:lnSpc>
            <a:spcBef>
              <a:spcPct val="0"/>
            </a:spcBef>
            <a:spcAft>
              <a:spcPct val="35000"/>
            </a:spcAft>
            <a:buNone/>
          </a:pPr>
          <a:r>
            <a:rPr lang="en-US" sz="2400" b="0" i="0" kern="1200" dirty="0"/>
            <a:t>To address the impact that COVID-19 has had on education </a:t>
          </a:r>
          <a:endParaRPr lang="en-US" sz="2400" kern="1200" dirty="0"/>
        </a:p>
      </dsp:txBody>
      <dsp:txXfrm>
        <a:off x="53459" y="53459"/>
        <a:ext cx="10975212" cy="988201"/>
      </dsp:txXfrm>
    </dsp:sp>
    <dsp:sp modelId="{3087C7C8-D7AD-476F-A3C3-A11478321D01}">
      <dsp:nvSpPr>
        <dsp:cNvPr id="0" name=""/>
        <dsp:cNvSpPr/>
      </dsp:nvSpPr>
      <dsp:spPr>
        <a:xfrm>
          <a:off x="0" y="1112765"/>
          <a:ext cx="11082130" cy="833473"/>
        </a:xfrm>
        <a:prstGeom prst="roundRect">
          <a:avLst/>
        </a:prstGeom>
        <a:solidFill>
          <a:schemeClr val="accent6">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i="0" kern="1200" dirty="0"/>
            <a:t>Priorities of Each ESSER Funding Stream</a:t>
          </a:r>
          <a:r>
            <a:rPr lang="en-US" sz="2400" b="0" i="0" kern="1200" dirty="0"/>
            <a:t> </a:t>
          </a:r>
          <a:endParaRPr lang="en-US" sz="2400" kern="1200" dirty="0"/>
        </a:p>
      </dsp:txBody>
      <dsp:txXfrm>
        <a:off x="40687" y="1153452"/>
        <a:ext cx="11000756" cy="752099"/>
      </dsp:txXfrm>
    </dsp:sp>
    <dsp:sp modelId="{19774336-F002-40D8-9ED8-4303827A74E8}">
      <dsp:nvSpPr>
        <dsp:cNvPr id="0" name=""/>
        <dsp:cNvSpPr/>
      </dsp:nvSpPr>
      <dsp:spPr>
        <a:xfrm>
          <a:off x="0" y="2019625"/>
          <a:ext cx="11082130" cy="278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1858"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b="1" i="0" kern="1200" dirty="0">
              <a:solidFill>
                <a:schemeClr val="bg1">
                  <a:lumMod val="50000"/>
                </a:schemeClr>
              </a:solidFill>
            </a:rPr>
            <a:t>ESSER I – Crisis Response</a:t>
          </a:r>
          <a:endParaRPr lang="en-US" sz="1900" kern="1200" dirty="0">
            <a:solidFill>
              <a:schemeClr val="bg1">
                <a:lumMod val="50000"/>
              </a:schemeClr>
            </a:solidFill>
          </a:endParaRPr>
        </a:p>
        <a:p>
          <a:pPr marL="342900" lvl="2" indent="-171450" algn="l" defTabSz="844550">
            <a:lnSpc>
              <a:spcPct val="90000"/>
            </a:lnSpc>
            <a:spcBef>
              <a:spcPct val="0"/>
            </a:spcBef>
            <a:spcAft>
              <a:spcPct val="20000"/>
            </a:spcAft>
            <a:buChar char="•"/>
          </a:pPr>
          <a:r>
            <a:rPr lang="en-US" sz="1900" b="0" i="0" kern="1200" dirty="0">
              <a:solidFill>
                <a:schemeClr val="bg1">
                  <a:lumMod val="50000"/>
                </a:schemeClr>
              </a:solidFill>
            </a:rPr>
            <a:t>To provide schools, staff and students with the </a:t>
          </a:r>
          <a:r>
            <a:rPr lang="en-US" sz="1900" b="0" i="1" kern="1200" dirty="0">
              <a:solidFill>
                <a:schemeClr val="bg1">
                  <a:lumMod val="50000"/>
                </a:schemeClr>
              </a:solidFill>
            </a:rPr>
            <a:t>technology and infrastructure to accommodate remote learning environments </a:t>
          </a:r>
          <a:r>
            <a:rPr lang="en-US" sz="1900" b="0" i="0" kern="1200" dirty="0">
              <a:solidFill>
                <a:schemeClr val="bg1">
                  <a:lumMod val="50000"/>
                </a:schemeClr>
              </a:solidFill>
            </a:rPr>
            <a:t>caused by COVID-19.</a:t>
          </a:r>
          <a:endParaRPr lang="en-US" sz="1900" kern="1200" dirty="0">
            <a:solidFill>
              <a:schemeClr val="bg1">
                <a:lumMod val="50000"/>
              </a:schemeClr>
            </a:solidFill>
          </a:endParaRPr>
        </a:p>
        <a:p>
          <a:pPr marL="171450" lvl="1" indent="-171450" algn="l" defTabSz="844550">
            <a:lnSpc>
              <a:spcPct val="90000"/>
            </a:lnSpc>
            <a:spcBef>
              <a:spcPct val="0"/>
            </a:spcBef>
            <a:spcAft>
              <a:spcPct val="20000"/>
            </a:spcAft>
            <a:buChar char="•"/>
          </a:pPr>
          <a:r>
            <a:rPr lang="en-US" sz="1900" b="1" i="0" kern="1200" dirty="0">
              <a:solidFill>
                <a:schemeClr val="bg1">
                  <a:lumMod val="50000"/>
                </a:schemeClr>
              </a:solidFill>
            </a:rPr>
            <a:t>ESSER II – Resuming/Sustaining In-Person </a:t>
          </a:r>
          <a:endParaRPr lang="en-US" sz="1900" kern="1200" dirty="0">
            <a:solidFill>
              <a:schemeClr val="bg1">
                <a:lumMod val="50000"/>
              </a:schemeClr>
            </a:solidFill>
          </a:endParaRPr>
        </a:p>
        <a:p>
          <a:pPr marL="342900" lvl="2" indent="-171450" algn="l" defTabSz="844550">
            <a:lnSpc>
              <a:spcPct val="90000"/>
            </a:lnSpc>
            <a:spcBef>
              <a:spcPct val="0"/>
            </a:spcBef>
            <a:spcAft>
              <a:spcPct val="20000"/>
            </a:spcAft>
            <a:buChar char="•"/>
          </a:pPr>
          <a:r>
            <a:rPr lang="en-US" sz="1900" b="0" i="0" kern="1200" dirty="0">
              <a:solidFill>
                <a:schemeClr val="bg1">
                  <a:lumMod val="50000"/>
                </a:schemeClr>
              </a:solidFill>
            </a:rPr>
            <a:t>To provide schools staff and students with the resources and equipment to </a:t>
          </a:r>
          <a:r>
            <a:rPr lang="en-US" sz="1900" b="0" i="1" kern="1200" dirty="0">
              <a:solidFill>
                <a:schemeClr val="bg1">
                  <a:lumMod val="50000"/>
                </a:schemeClr>
              </a:solidFill>
            </a:rPr>
            <a:t>safely return to in-person learning </a:t>
          </a:r>
          <a:r>
            <a:rPr lang="en-US" sz="1900" b="0" i="0" kern="1200" dirty="0">
              <a:solidFill>
                <a:schemeClr val="bg1">
                  <a:lumMod val="50000"/>
                </a:schemeClr>
              </a:solidFill>
            </a:rPr>
            <a:t>environments for students.</a:t>
          </a:r>
          <a:endParaRPr lang="en-US" sz="1900" kern="1200" dirty="0">
            <a:solidFill>
              <a:schemeClr val="bg1">
                <a:lumMod val="50000"/>
              </a:schemeClr>
            </a:solidFill>
          </a:endParaRPr>
        </a:p>
        <a:p>
          <a:pPr marL="171450" lvl="1" indent="-171450" algn="l" defTabSz="844550">
            <a:lnSpc>
              <a:spcPct val="90000"/>
            </a:lnSpc>
            <a:spcBef>
              <a:spcPct val="0"/>
            </a:spcBef>
            <a:spcAft>
              <a:spcPct val="20000"/>
            </a:spcAft>
            <a:buChar char="•"/>
          </a:pPr>
          <a:r>
            <a:rPr lang="en-US" sz="1900" b="1" i="0" kern="1200" dirty="0">
              <a:solidFill>
                <a:schemeClr val="tx1"/>
              </a:solidFill>
            </a:rPr>
            <a:t>ESSER III – Recovery </a:t>
          </a:r>
          <a:endParaRPr lang="en-US" sz="1900" b="1" kern="1200" dirty="0">
            <a:solidFill>
              <a:schemeClr val="tx1"/>
            </a:solidFill>
          </a:endParaRPr>
        </a:p>
        <a:p>
          <a:pPr marL="342900" lvl="2" indent="-171450" algn="l" defTabSz="844550">
            <a:lnSpc>
              <a:spcPct val="90000"/>
            </a:lnSpc>
            <a:spcBef>
              <a:spcPct val="0"/>
            </a:spcBef>
            <a:spcAft>
              <a:spcPct val="20000"/>
            </a:spcAft>
            <a:buChar char="•"/>
          </a:pPr>
          <a:r>
            <a:rPr lang="en-US" sz="1900" b="1" i="0" kern="1200" dirty="0">
              <a:solidFill>
                <a:schemeClr val="tx1"/>
              </a:solidFill>
            </a:rPr>
            <a:t>To support schools, educators and students with resources and programming that </a:t>
          </a:r>
          <a:r>
            <a:rPr lang="en-US" sz="1900" b="1" i="1" kern="1200" dirty="0">
              <a:solidFill>
                <a:schemeClr val="tx1"/>
              </a:solidFill>
            </a:rPr>
            <a:t>address learning loss </a:t>
          </a:r>
          <a:r>
            <a:rPr lang="en-US" sz="1900" b="1" i="0" kern="1200" dirty="0">
              <a:solidFill>
                <a:schemeClr val="tx1"/>
              </a:solidFill>
            </a:rPr>
            <a:t>caused by COVID 19 and remote learning environments. </a:t>
          </a:r>
          <a:endParaRPr lang="en-US" sz="1900" b="1" kern="1200" dirty="0">
            <a:solidFill>
              <a:schemeClr val="tx1"/>
            </a:solidFill>
          </a:endParaRPr>
        </a:p>
      </dsp:txBody>
      <dsp:txXfrm>
        <a:off x="0" y="2019625"/>
        <a:ext cx="11082130" cy="27820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1/24/2022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Michelle</a:t>
            </a:r>
          </a:p>
        </p:txBody>
      </p:sp>
      <p:sp>
        <p:nvSpPr>
          <p:cNvPr id="4" name="Slide Number Placeholder 3"/>
          <p:cNvSpPr>
            <a:spLocks noGrp="1"/>
          </p:cNvSpPr>
          <p:nvPr>
            <p:ph type="sldNum" sz="quarter" idx="5"/>
          </p:nvPr>
        </p:nvSpPr>
        <p:spPr/>
        <p:txBody>
          <a:bodyPr/>
          <a:lstStyle/>
          <a:p>
            <a:fld id="{D8C3E97E-4890-4915-A7C2-F3D207C521C5}" type="slidenum">
              <a:rPr lang="en-US" smtClean="0"/>
              <a:t>1</a:t>
            </a:fld>
            <a:endParaRPr lang="en-US"/>
          </a:p>
        </p:txBody>
      </p:sp>
    </p:spTree>
    <p:extLst>
      <p:ext uri="{BB962C8B-B14F-4D97-AF65-F5344CB8AC3E}">
        <p14:creationId xmlns:p14="http://schemas.microsoft.com/office/powerpoint/2010/main" val="32707902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g10aee9af6c7_3_1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2" name="Google Shape;372;g10aee9af6c7_3_13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defTabSz="914400" rtl="0" eaLnBrk="1" fontAlgn="auto" latinLnBrk="0" hangingPunct="1">
              <a:lnSpc>
                <a:spcPct val="100000"/>
              </a:lnSpc>
              <a:spcBef>
                <a:spcPts val="0"/>
              </a:spcBef>
              <a:spcAft>
                <a:spcPts val="0"/>
              </a:spcAft>
              <a:buClrTx/>
              <a:buSzPts val="1400"/>
              <a:buFontTx/>
              <a:buNone/>
              <a:tabLst/>
              <a:defRPr/>
            </a:pPr>
            <a:r>
              <a:rPr lang="en-US" dirty="0"/>
              <a:t>Mackenzie</a:t>
            </a:r>
          </a:p>
          <a:p>
            <a:pPr marL="457200" marR="0" lvl="0" indent="-228600" algn="l" rtl="0">
              <a:lnSpc>
                <a:spcPct val="100000"/>
              </a:lnSpc>
              <a:spcBef>
                <a:spcPts val="0"/>
              </a:spcBef>
              <a:spcAft>
                <a:spcPts val="0"/>
              </a:spcAft>
              <a:buSzPts val="1400"/>
              <a:buNone/>
            </a:pPr>
            <a:endParaRPr lang="en" dirty="0"/>
          </a:p>
          <a:p>
            <a:pPr marL="457200" marR="0" lvl="0" indent="-228600" algn="l" rtl="0">
              <a:lnSpc>
                <a:spcPct val="100000"/>
              </a:lnSpc>
              <a:spcBef>
                <a:spcPts val="0"/>
              </a:spcBef>
              <a:spcAft>
                <a:spcPts val="0"/>
              </a:spcAft>
              <a:buSzPts val="1400"/>
              <a:buNone/>
            </a:pPr>
            <a:r>
              <a:rPr lang="en" dirty="0"/>
              <a:t>To cover phased prevention, you can include a brief narrative sharing how the district is working with local health officials, a link to the district’s local or state health department COVID website, or other health information that would benefit your district’s community and families.  Use the information from the health department to guide you as your district determines how it will make decisions about preventative actions—for example, how many new, positive cases have been identified in the area? How many of these positive cases are within the school or district? How do these factors affect the risk levels for the district’s students and staff?  A good option is to use the Colorado Department of Public Health and Environment’s COVID-19 Dial Dashboard, linked in the PowerPoint. </a:t>
            </a:r>
            <a:endParaRPr dirty="0"/>
          </a:p>
        </p:txBody>
      </p:sp>
      <p:sp>
        <p:nvSpPr>
          <p:cNvPr id="373" name="Google Shape;373;g10aee9af6c7_3_13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
              <a:t>13</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g10aee9af6c7_3_1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81" name="Google Shape;381;g10aee9af6c7_3_14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Mackenzie</a:t>
            </a:r>
          </a:p>
          <a:p>
            <a:pPr marL="457200" marR="0" lvl="0" indent="-228600" algn="l" rtl="0">
              <a:lnSpc>
                <a:spcPct val="100000"/>
              </a:lnSpc>
              <a:spcBef>
                <a:spcPts val="0"/>
              </a:spcBef>
              <a:spcAft>
                <a:spcPts val="0"/>
              </a:spcAft>
              <a:buClr>
                <a:srgbClr val="000000"/>
              </a:buClr>
              <a:buSzPts val="1400"/>
              <a:buFont typeface="Arial"/>
              <a:buNone/>
            </a:pPr>
            <a:endParaRPr lang="en" dirty="0"/>
          </a:p>
          <a:p>
            <a:pPr marL="457200" marR="0" lvl="0" indent="-228600" algn="l" rtl="0">
              <a:lnSpc>
                <a:spcPct val="100000"/>
              </a:lnSpc>
              <a:spcBef>
                <a:spcPts val="0"/>
              </a:spcBef>
              <a:spcAft>
                <a:spcPts val="0"/>
              </a:spcAft>
              <a:buClr>
                <a:srgbClr val="000000"/>
              </a:buClr>
              <a:buSzPts val="1400"/>
              <a:buFont typeface="Arial"/>
              <a:buNone/>
            </a:pPr>
            <a:r>
              <a:rPr lang="en" dirty="0"/>
              <a:t>This checklist is the resource CDE reviewers will use when looking at your Safe Return to School Plans. This resource will soon be available on the CDE ESSER monitoring webpage. </a:t>
            </a:r>
            <a:endParaRPr dirty="0"/>
          </a:p>
          <a:p>
            <a:pPr marL="457200" marR="0" lvl="0" indent="-228600" algn="l" rtl="0">
              <a:lnSpc>
                <a:spcPct val="100000"/>
              </a:lnSpc>
              <a:spcBef>
                <a:spcPts val="0"/>
              </a:spcBef>
              <a:spcAft>
                <a:spcPts val="0"/>
              </a:spcAft>
              <a:buSzPts val="1400"/>
              <a:buNone/>
            </a:pPr>
            <a:endParaRPr dirty="0"/>
          </a:p>
        </p:txBody>
      </p:sp>
      <p:sp>
        <p:nvSpPr>
          <p:cNvPr id="382" name="Google Shape;382;g10aee9af6c7_3_14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 sz="1200" b="0" i="0" u="none" strike="noStrike" cap="none">
                <a:solidFill>
                  <a:schemeClr val="dk1"/>
                </a:solidFill>
                <a:latin typeface="Calibri"/>
                <a:ea typeface="Calibri"/>
                <a:cs typeface="Calibri"/>
                <a:sym typeface="Calibri"/>
              </a:rPr>
              <a:t>14</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Google Shape;431;g10aee9af6c7_3_19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32" name="Google Shape;432;g10aee9af6c7_3_19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defTabSz="914400" rtl="0" eaLnBrk="1" fontAlgn="auto" latinLnBrk="0" hangingPunct="1">
              <a:lnSpc>
                <a:spcPct val="100000"/>
              </a:lnSpc>
              <a:spcBef>
                <a:spcPts val="0"/>
              </a:spcBef>
              <a:spcAft>
                <a:spcPts val="0"/>
              </a:spcAft>
              <a:buClrTx/>
              <a:buSzPts val="1400"/>
              <a:buFontTx/>
              <a:buNone/>
              <a:tabLst/>
              <a:defRPr/>
            </a:pPr>
            <a:r>
              <a:rPr lang="en-US" dirty="0"/>
              <a:t>Mackenzie</a:t>
            </a:r>
          </a:p>
          <a:p>
            <a:pPr marL="457200" marR="0" lvl="0" indent="-228600" algn="l" rtl="0">
              <a:lnSpc>
                <a:spcPct val="100000"/>
              </a:lnSpc>
              <a:spcBef>
                <a:spcPts val="0"/>
              </a:spcBef>
              <a:spcAft>
                <a:spcPts val="0"/>
              </a:spcAft>
              <a:buSzPts val="1400"/>
              <a:buNone/>
            </a:pPr>
            <a:endParaRPr lang="en" dirty="0"/>
          </a:p>
          <a:p>
            <a:pPr marL="457200" marR="0" lvl="0" indent="-228600" algn="l" rtl="0">
              <a:lnSpc>
                <a:spcPct val="100000"/>
              </a:lnSpc>
              <a:spcBef>
                <a:spcPts val="0"/>
              </a:spcBef>
              <a:spcAft>
                <a:spcPts val="0"/>
              </a:spcAft>
              <a:buSzPts val="1400"/>
              <a:buNone/>
            </a:pPr>
            <a:r>
              <a:rPr lang="en" dirty="0"/>
              <a:t>This template is NOT a requirement. This is a courtesy sample for you to use if you need a springboard as you work with these plans. </a:t>
            </a:r>
            <a:endParaRPr dirty="0"/>
          </a:p>
        </p:txBody>
      </p:sp>
      <p:sp>
        <p:nvSpPr>
          <p:cNvPr id="433" name="Google Shape;433;g10aee9af6c7_3_19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
              <a:t>15</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Shannon</a:t>
            </a:r>
          </a:p>
        </p:txBody>
      </p:sp>
      <p:sp>
        <p:nvSpPr>
          <p:cNvPr id="4" name="Slide Number Placeholder 3"/>
          <p:cNvSpPr>
            <a:spLocks noGrp="1"/>
          </p:cNvSpPr>
          <p:nvPr>
            <p:ph type="sldNum" sz="quarter" idx="5"/>
          </p:nvPr>
        </p:nvSpPr>
        <p:spPr/>
        <p:txBody>
          <a:bodyPr/>
          <a:lstStyle/>
          <a:p>
            <a:fld id="{D8C3E97E-4890-4915-A7C2-F3D207C521C5}" type="slidenum">
              <a:rPr lang="en-US" smtClean="0"/>
              <a:t>16</a:t>
            </a:fld>
            <a:endParaRPr lang="en-US"/>
          </a:p>
        </p:txBody>
      </p:sp>
    </p:spTree>
    <p:extLst>
      <p:ext uri="{BB962C8B-B14F-4D97-AF65-F5344CB8AC3E}">
        <p14:creationId xmlns:p14="http://schemas.microsoft.com/office/powerpoint/2010/main" val="22274368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Shannon</a:t>
            </a:r>
          </a:p>
        </p:txBody>
      </p:sp>
      <p:sp>
        <p:nvSpPr>
          <p:cNvPr id="4" name="Slide Number Placeholder 3"/>
          <p:cNvSpPr>
            <a:spLocks noGrp="1"/>
          </p:cNvSpPr>
          <p:nvPr>
            <p:ph type="sldNum" sz="quarter" idx="5"/>
          </p:nvPr>
        </p:nvSpPr>
        <p:spPr/>
        <p:txBody>
          <a:bodyPr/>
          <a:lstStyle/>
          <a:p>
            <a:fld id="{D8C3E97E-4890-4915-A7C2-F3D207C521C5}" type="slidenum">
              <a:rPr lang="en-US" smtClean="0"/>
              <a:t>18</a:t>
            </a:fld>
            <a:endParaRPr lang="en-US"/>
          </a:p>
        </p:txBody>
      </p:sp>
    </p:spTree>
    <p:extLst>
      <p:ext uri="{BB962C8B-B14F-4D97-AF65-F5344CB8AC3E}">
        <p14:creationId xmlns:p14="http://schemas.microsoft.com/office/powerpoint/2010/main" val="2135802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Shannon</a:t>
            </a:r>
          </a:p>
        </p:txBody>
      </p:sp>
      <p:sp>
        <p:nvSpPr>
          <p:cNvPr id="4" name="Slide Number Placeholder 3"/>
          <p:cNvSpPr>
            <a:spLocks noGrp="1"/>
          </p:cNvSpPr>
          <p:nvPr>
            <p:ph type="sldNum" sz="quarter" idx="5"/>
          </p:nvPr>
        </p:nvSpPr>
        <p:spPr/>
        <p:txBody>
          <a:bodyPr/>
          <a:lstStyle/>
          <a:p>
            <a:fld id="{D8C3E97E-4890-4915-A7C2-F3D207C521C5}" type="slidenum">
              <a:rPr lang="en-US" smtClean="0"/>
              <a:t>19</a:t>
            </a:fld>
            <a:endParaRPr lang="en-US"/>
          </a:p>
        </p:txBody>
      </p:sp>
    </p:spTree>
    <p:extLst>
      <p:ext uri="{BB962C8B-B14F-4D97-AF65-F5344CB8AC3E}">
        <p14:creationId xmlns:p14="http://schemas.microsoft.com/office/powerpoint/2010/main" val="35968791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1"/>
        <p:cNvGrpSpPr/>
        <p:nvPr/>
      </p:nvGrpSpPr>
      <p:grpSpPr>
        <a:xfrm>
          <a:off x="0" y="0"/>
          <a:ext cx="0" cy="0"/>
          <a:chOff x="0" y="0"/>
          <a:chExt cx="0" cy="0"/>
        </a:xfrm>
      </p:grpSpPr>
      <p:sp>
        <p:nvSpPr>
          <p:cNvPr id="452" name="Google Shape;452;g108209446d7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3" name="Google Shape;453;g108209446d7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Shannon</a:t>
            </a: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10aee9af6c7_8_1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61" name="Google Shape;461;g10aee9af6c7_8_15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dirty="0"/>
              <a:t>Shannon</a:t>
            </a: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9"/>
        <p:cNvGrpSpPr/>
        <p:nvPr/>
      </p:nvGrpSpPr>
      <p:grpSpPr>
        <a:xfrm>
          <a:off x="0" y="0"/>
          <a:ext cx="0" cy="0"/>
          <a:chOff x="0" y="0"/>
          <a:chExt cx="0" cy="0"/>
        </a:xfrm>
      </p:grpSpPr>
      <p:sp>
        <p:nvSpPr>
          <p:cNvPr id="470" name="Google Shape;470;g10aee9af6c7_8_1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71" name="Google Shape;471;g10aee9af6c7_8_15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dirty="0"/>
              <a:t>Shannon</a:t>
            </a: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Shannon</a:t>
            </a:r>
          </a:p>
        </p:txBody>
      </p:sp>
      <p:sp>
        <p:nvSpPr>
          <p:cNvPr id="4" name="Slide Number Placeholder 3"/>
          <p:cNvSpPr>
            <a:spLocks noGrp="1"/>
          </p:cNvSpPr>
          <p:nvPr>
            <p:ph type="sldNum" sz="quarter" idx="5"/>
          </p:nvPr>
        </p:nvSpPr>
        <p:spPr/>
        <p:txBody>
          <a:bodyPr/>
          <a:lstStyle/>
          <a:p>
            <a:fld id="{D8C3E97E-4890-4915-A7C2-F3D207C521C5}" type="slidenum">
              <a:rPr lang="en-US" smtClean="0"/>
              <a:t>23</a:t>
            </a:fld>
            <a:endParaRPr lang="en-US"/>
          </a:p>
        </p:txBody>
      </p:sp>
    </p:spTree>
    <p:extLst>
      <p:ext uri="{BB962C8B-B14F-4D97-AF65-F5344CB8AC3E}">
        <p14:creationId xmlns:p14="http://schemas.microsoft.com/office/powerpoint/2010/main" val="343400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Michelle</a:t>
            </a:r>
          </a:p>
        </p:txBody>
      </p:sp>
      <p:sp>
        <p:nvSpPr>
          <p:cNvPr id="4" name="Slide Number Placeholder 3"/>
          <p:cNvSpPr>
            <a:spLocks noGrp="1"/>
          </p:cNvSpPr>
          <p:nvPr>
            <p:ph type="sldNum" sz="quarter" idx="5"/>
          </p:nvPr>
        </p:nvSpPr>
        <p:spPr/>
        <p:txBody>
          <a:bodyPr/>
          <a:lstStyle/>
          <a:p>
            <a:fld id="{D8C3E97E-4890-4915-A7C2-F3D207C521C5}" type="slidenum">
              <a:rPr lang="en-US" smtClean="0"/>
              <a:t>4</a:t>
            </a:fld>
            <a:endParaRPr lang="en-US"/>
          </a:p>
        </p:txBody>
      </p:sp>
    </p:spTree>
    <p:extLst>
      <p:ext uri="{BB962C8B-B14F-4D97-AF65-F5344CB8AC3E}">
        <p14:creationId xmlns:p14="http://schemas.microsoft.com/office/powerpoint/2010/main" val="6690614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9"/>
        <p:cNvGrpSpPr/>
        <p:nvPr/>
      </p:nvGrpSpPr>
      <p:grpSpPr>
        <a:xfrm>
          <a:off x="0" y="0"/>
          <a:ext cx="0" cy="0"/>
          <a:chOff x="0" y="0"/>
          <a:chExt cx="0" cy="0"/>
        </a:xfrm>
      </p:grpSpPr>
      <p:sp>
        <p:nvSpPr>
          <p:cNvPr id="510" name="Google Shape;510;g10d02c47c14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1" name="Google Shape;511;g10d02c47c14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Michelle to GF</a:t>
            </a: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4"/>
        <p:cNvGrpSpPr/>
        <p:nvPr/>
      </p:nvGrpSpPr>
      <p:grpSpPr>
        <a:xfrm>
          <a:off x="0" y="0"/>
          <a:ext cx="0" cy="0"/>
          <a:chOff x="0" y="0"/>
          <a:chExt cx="0" cy="0"/>
        </a:xfrm>
      </p:grpSpPr>
      <p:sp>
        <p:nvSpPr>
          <p:cNvPr id="515" name="Google Shape;515;g10d02c47c14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6" name="Google Shape;516;g10d02c47c14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GF</a:t>
            </a: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0"/>
        <p:cNvGrpSpPr/>
        <p:nvPr/>
      </p:nvGrpSpPr>
      <p:grpSpPr>
        <a:xfrm>
          <a:off x="0" y="0"/>
          <a:ext cx="0" cy="0"/>
          <a:chOff x="0" y="0"/>
          <a:chExt cx="0" cy="0"/>
        </a:xfrm>
      </p:grpSpPr>
      <p:sp>
        <p:nvSpPr>
          <p:cNvPr id="521" name="Google Shape;521;g10d02c47c14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2" name="Google Shape;522;g10d02c47c14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GF</a:t>
            </a: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6"/>
        <p:cNvGrpSpPr/>
        <p:nvPr/>
      </p:nvGrpSpPr>
      <p:grpSpPr>
        <a:xfrm>
          <a:off x="0" y="0"/>
          <a:ext cx="0" cy="0"/>
          <a:chOff x="0" y="0"/>
          <a:chExt cx="0" cy="0"/>
        </a:xfrm>
      </p:grpSpPr>
      <p:sp>
        <p:nvSpPr>
          <p:cNvPr id="527" name="Google Shape;527;g10d02c47c14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8" name="Google Shape;528;g10d02c47c14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GF</a:t>
            </a:r>
          </a:p>
          <a:p>
            <a:pPr marL="0" lvl="0" indent="0" algn="l" rtl="0">
              <a:spcBef>
                <a:spcPts val="0"/>
              </a:spcBef>
              <a:spcAft>
                <a:spcPts val="0"/>
              </a:spcAft>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2"/>
        <p:cNvGrpSpPr/>
        <p:nvPr/>
      </p:nvGrpSpPr>
      <p:grpSpPr>
        <a:xfrm>
          <a:off x="0" y="0"/>
          <a:ext cx="0" cy="0"/>
          <a:chOff x="0" y="0"/>
          <a:chExt cx="0" cy="0"/>
        </a:xfrm>
      </p:grpSpPr>
      <p:sp>
        <p:nvSpPr>
          <p:cNvPr id="533" name="Google Shape;533;g10d02c47c14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4" name="Google Shape;534;g10d02c47c14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GF</a:t>
            </a:r>
          </a:p>
          <a:p>
            <a:pPr marL="0" lvl="0" indent="0" algn="l" rtl="0">
              <a:spcBef>
                <a:spcPts val="0"/>
              </a:spcBef>
              <a:spcAft>
                <a:spcPts val="0"/>
              </a:spcAft>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8"/>
        <p:cNvGrpSpPr/>
        <p:nvPr/>
      </p:nvGrpSpPr>
      <p:grpSpPr>
        <a:xfrm>
          <a:off x="0" y="0"/>
          <a:ext cx="0" cy="0"/>
          <a:chOff x="0" y="0"/>
          <a:chExt cx="0" cy="0"/>
        </a:xfrm>
      </p:grpSpPr>
      <p:sp>
        <p:nvSpPr>
          <p:cNvPr id="539" name="Google Shape;539;g10d02c47c14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0" name="Google Shape;540;g10d02c47c14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GF</a:t>
            </a:r>
          </a:p>
          <a:p>
            <a:pPr marL="0" lvl="0" indent="0" algn="l" rtl="0">
              <a:spcBef>
                <a:spcPts val="0"/>
              </a:spcBef>
              <a:spcAft>
                <a:spcPts val="0"/>
              </a:spcAft>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5"/>
        <p:cNvGrpSpPr/>
        <p:nvPr/>
      </p:nvGrpSpPr>
      <p:grpSpPr>
        <a:xfrm>
          <a:off x="0" y="0"/>
          <a:ext cx="0" cy="0"/>
          <a:chOff x="0" y="0"/>
          <a:chExt cx="0" cy="0"/>
        </a:xfrm>
      </p:grpSpPr>
      <p:sp>
        <p:nvSpPr>
          <p:cNvPr id="546" name="Google Shape;546;g10d02c47c14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7" name="Google Shape;547;g10d02c47c14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GF</a:t>
            </a:r>
          </a:p>
          <a:p>
            <a:pPr marL="0" lvl="0" indent="0" algn="l" rtl="0">
              <a:spcBef>
                <a:spcPts val="0"/>
              </a:spcBef>
              <a:spcAft>
                <a:spcPts val="0"/>
              </a:spcAft>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7"/>
        <p:cNvGrpSpPr/>
        <p:nvPr/>
      </p:nvGrpSpPr>
      <p:grpSpPr>
        <a:xfrm>
          <a:off x="0" y="0"/>
          <a:ext cx="0" cy="0"/>
          <a:chOff x="0" y="0"/>
          <a:chExt cx="0" cy="0"/>
        </a:xfrm>
      </p:grpSpPr>
      <p:sp>
        <p:nvSpPr>
          <p:cNvPr id="788" name="Google Shape;788;g108209446d7_1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9" name="Google Shape;789;g108209446d7_1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Michelle</a:t>
            </a: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1" name="Google Shape;81;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2881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DeLilah</a:t>
            </a:r>
          </a:p>
        </p:txBody>
      </p:sp>
      <p:sp>
        <p:nvSpPr>
          <p:cNvPr id="4" name="Slide Number Placeholder 3"/>
          <p:cNvSpPr>
            <a:spLocks noGrp="1"/>
          </p:cNvSpPr>
          <p:nvPr>
            <p:ph type="sldNum" sz="quarter" idx="5"/>
          </p:nvPr>
        </p:nvSpPr>
        <p:spPr/>
        <p:txBody>
          <a:bodyPr/>
          <a:lstStyle/>
          <a:p>
            <a:fld id="{D8C3E97E-4890-4915-A7C2-F3D207C521C5}" type="slidenum">
              <a:rPr lang="en-US" smtClean="0"/>
              <a:t>7</a:t>
            </a:fld>
            <a:endParaRPr lang="en-US"/>
          </a:p>
        </p:txBody>
      </p:sp>
    </p:spTree>
    <p:extLst>
      <p:ext uri="{BB962C8B-B14F-4D97-AF65-F5344CB8AC3E}">
        <p14:creationId xmlns:p14="http://schemas.microsoft.com/office/powerpoint/2010/main" val="3869790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ge86dbd59f6_0_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8" name="Google Shape;278;ge86dbd59f6_0_3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r>
              <a:rPr lang="en"/>
              <a:t> </a:t>
            </a:r>
            <a:endParaRPr/>
          </a:p>
        </p:txBody>
      </p:sp>
      <p:sp>
        <p:nvSpPr>
          <p:cNvPr id="279" name="Google Shape;279;ge86dbd59f6_0_3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 sz="1200" b="0" i="0" u="none" strike="noStrike" cap="none">
                <a:solidFill>
                  <a:schemeClr val="dk1"/>
                </a:solidFill>
                <a:latin typeface="Calibri"/>
                <a:ea typeface="Calibri"/>
                <a:cs typeface="Calibri"/>
                <a:sym typeface="Calibri"/>
              </a:rPr>
              <a:t>8</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Mackenzie</a:t>
            </a:r>
          </a:p>
        </p:txBody>
      </p:sp>
      <p:sp>
        <p:nvSpPr>
          <p:cNvPr id="4" name="Slide Number Placeholder 3"/>
          <p:cNvSpPr>
            <a:spLocks noGrp="1"/>
          </p:cNvSpPr>
          <p:nvPr>
            <p:ph type="sldNum" sz="quarter" idx="5"/>
          </p:nvPr>
        </p:nvSpPr>
        <p:spPr/>
        <p:txBody>
          <a:bodyPr/>
          <a:lstStyle/>
          <a:p>
            <a:fld id="{D8C3E97E-4890-4915-A7C2-F3D207C521C5}" type="slidenum">
              <a:rPr lang="en-US" smtClean="0"/>
              <a:t>9</a:t>
            </a:fld>
            <a:endParaRPr lang="en-US"/>
          </a:p>
        </p:txBody>
      </p:sp>
    </p:spTree>
    <p:extLst>
      <p:ext uri="{BB962C8B-B14F-4D97-AF65-F5344CB8AC3E}">
        <p14:creationId xmlns:p14="http://schemas.microsoft.com/office/powerpoint/2010/main" val="996548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g10aee9af6c7_3_107: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Mackenzie</a:t>
            </a:r>
          </a:p>
          <a:p>
            <a:pPr marL="0" lvl="0" indent="0" algn="l" rtl="0">
              <a:spcBef>
                <a:spcPts val="0"/>
              </a:spcBef>
              <a:spcAft>
                <a:spcPts val="0"/>
              </a:spcAft>
              <a:buNone/>
            </a:pPr>
            <a:endParaRPr dirty="0"/>
          </a:p>
        </p:txBody>
      </p:sp>
      <p:sp>
        <p:nvSpPr>
          <p:cNvPr id="341" name="Google Shape;341;g10aee9af6c7_3_10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g10aee9af6c7_3_1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6" name="Google Shape;356;g10aee9af6c7_3_1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en-US" dirty="0"/>
              <a:t>Mackenzie</a:t>
            </a:r>
          </a:p>
          <a:p>
            <a:pPr marL="0" marR="0" lvl="0" indent="0" algn="l" rtl="0">
              <a:lnSpc>
                <a:spcPct val="100000"/>
              </a:lnSpc>
              <a:spcBef>
                <a:spcPts val="0"/>
              </a:spcBef>
              <a:spcAft>
                <a:spcPts val="0"/>
              </a:spcAft>
              <a:buClr>
                <a:schemeClr val="dk1"/>
              </a:buClr>
              <a:buSzPts val="1200"/>
              <a:buFont typeface="Calibri"/>
              <a:buNone/>
            </a:pPr>
            <a:endParaRPr lang="en" dirty="0"/>
          </a:p>
          <a:p>
            <a:pPr marL="0" marR="0" lvl="0" indent="0" algn="l" rtl="0">
              <a:lnSpc>
                <a:spcPct val="100000"/>
              </a:lnSpc>
              <a:spcBef>
                <a:spcPts val="0"/>
              </a:spcBef>
              <a:spcAft>
                <a:spcPts val="0"/>
              </a:spcAft>
              <a:buClr>
                <a:schemeClr val="dk1"/>
              </a:buClr>
              <a:buSzPts val="1200"/>
              <a:buFont typeface="Calibri"/>
              <a:buNone/>
            </a:pPr>
            <a:r>
              <a:rPr lang="en" dirty="0"/>
              <a:t>When plan will be reviewed: It is an ARP-ESSER III requirement that this plan be reviewed and updated if needed within 6 months of posting. Please put this information and the proposed review date on the plan.</a:t>
            </a:r>
            <a:endParaRPr dirty="0"/>
          </a:p>
          <a:p>
            <a:pPr marL="457200" marR="0" lvl="0" indent="-228600" algn="l" rtl="0">
              <a:lnSpc>
                <a:spcPct val="100000"/>
              </a:lnSpc>
              <a:spcBef>
                <a:spcPts val="0"/>
              </a:spcBef>
              <a:spcAft>
                <a:spcPts val="0"/>
              </a:spcAft>
              <a:buSzPts val="1400"/>
              <a:buNone/>
            </a:pPr>
            <a:endParaRPr dirty="0"/>
          </a:p>
          <a:p>
            <a:pPr marL="457200" marR="0" lvl="0" indent="-228600" algn="l" rtl="0">
              <a:lnSpc>
                <a:spcPct val="100000"/>
              </a:lnSpc>
              <a:spcBef>
                <a:spcPts val="0"/>
              </a:spcBef>
              <a:spcAft>
                <a:spcPts val="0"/>
              </a:spcAft>
              <a:buSzPts val="1400"/>
              <a:buNone/>
            </a:pPr>
            <a:r>
              <a:rPr lang="en" dirty="0"/>
              <a:t>It is also a best practice to include dates of when in-person, remote, and/or hybrid learning will begin or resume. It is also a best practice to list dates of board meetings at which important COVID procedures or decisions have been or will be discussed.</a:t>
            </a:r>
            <a:endParaRPr dirty="0"/>
          </a:p>
          <a:p>
            <a:pPr marL="457200" marR="0" lvl="0" indent="-228600" algn="l" rtl="0">
              <a:lnSpc>
                <a:spcPct val="100000"/>
              </a:lnSpc>
              <a:spcBef>
                <a:spcPts val="0"/>
              </a:spcBef>
              <a:spcAft>
                <a:spcPts val="0"/>
              </a:spcAft>
              <a:buSzPts val="1400"/>
              <a:buNone/>
            </a:pPr>
            <a:endParaRPr dirty="0"/>
          </a:p>
          <a:p>
            <a:pPr marL="457200" marR="0" lvl="0" indent="-228600" algn="l" rtl="0">
              <a:lnSpc>
                <a:spcPct val="100000"/>
              </a:lnSpc>
              <a:spcBef>
                <a:spcPts val="0"/>
              </a:spcBef>
              <a:spcAft>
                <a:spcPts val="0"/>
              </a:spcAft>
              <a:buSzPts val="1400"/>
              <a:buNone/>
            </a:pPr>
            <a:r>
              <a:rPr lang="en" dirty="0"/>
              <a:t>Academic needs: Please provide information to your community and families about what types of learning options are available. Will you offer in-person, remote, hybrid, or a combination of these options?</a:t>
            </a:r>
            <a:endParaRPr dirty="0"/>
          </a:p>
          <a:p>
            <a:pPr marL="457200" marR="0" lvl="0" indent="-228600" algn="l" rtl="0">
              <a:lnSpc>
                <a:spcPct val="100000"/>
              </a:lnSpc>
              <a:spcBef>
                <a:spcPts val="0"/>
              </a:spcBef>
              <a:spcAft>
                <a:spcPts val="0"/>
              </a:spcAft>
              <a:buSzPts val="1400"/>
              <a:buNone/>
            </a:pPr>
            <a:endParaRPr dirty="0"/>
          </a:p>
          <a:p>
            <a:pPr marL="457200" marR="0" lvl="0" indent="-228600" algn="l" rtl="0">
              <a:lnSpc>
                <a:spcPct val="100000"/>
              </a:lnSpc>
              <a:spcBef>
                <a:spcPts val="0"/>
              </a:spcBef>
              <a:spcAft>
                <a:spcPts val="0"/>
              </a:spcAft>
              <a:buSzPts val="1400"/>
              <a:buNone/>
            </a:pPr>
            <a:r>
              <a:rPr lang="en" dirty="0"/>
              <a:t>Social, Emotional, Mental Health, or Other Needs: Please list how you will support students and staff regarding these needs.  The USDE Resource link provides great guiding information if you need some idea starters.</a:t>
            </a:r>
            <a:endParaRPr dirty="0"/>
          </a:p>
        </p:txBody>
      </p:sp>
      <p:sp>
        <p:nvSpPr>
          <p:cNvPr id="357" name="Google Shape;357;g10aee9af6c7_3_1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
              <a:t>11</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g10aee9af6c7_3_1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4" name="Google Shape;364;g10aee9af6c7_3_12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defTabSz="914400" rtl="0" eaLnBrk="1" fontAlgn="auto" latinLnBrk="0" hangingPunct="1">
              <a:lnSpc>
                <a:spcPct val="100000"/>
              </a:lnSpc>
              <a:spcBef>
                <a:spcPts val="0"/>
              </a:spcBef>
              <a:spcAft>
                <a:spcPts val="0"/>
              </a:spcAft>
              <a:buClrTx/>
              <a:buSzPts val="1400"/>
              <a:buFontTx/>
              <a:buNone/>
              <a:tabLst/>
              <a:defRPr/>
            </a:pPr>
            <a:r>
              <a:rPr lang="en-US" dirty="0"/>
              <a:t>Mackenzie</a:t>
            </a:r>
          </a:p>
          <a:p>
            <a:pPr marL="457200" marR="0" lvl="0" indent="-228600" algn="l" rtl="0">
              <a:lnSpc>
                <a:spcPct val="100000"/>
              </a:lnSpc>
              <a:spcBef>
                <a:spcPts val="0"/>
              </a:spcBef>
              <a:spcAft>
                <a:spcPts val="0"/>
              </a:spcAft>
              <a:buSzPts val="1400"/>
              <a:buNone/>
            </a:pPr>
            <a:endParaRPr lang="en" dirty="0"/>
          </a:p>
          <a:p>
            <a:pPr marL="457200" marR="0" lvl="0" indent="-228600" algn="l" rtl="0">
              <a:lnSpc>
                <a:spcPct val="100000"/>
              </a:lnSpc>
              <a:spcBef>
                <a:spcPts val="0"/>
              </a:spcBef>
              <a:spcAft>
                <a:spcPts val="0"/>
              </a:spcAft>
              <a:buSzPts val="1400"/>
              <a:buNone/>
            </a:pPr>
            <a:r>
              <a:rPr lang="en" dirty="0"/>
              <a:t>The Center for Disease Control recommends using these layered prevention strategies.</a:t>
            </a:r>
            <a:endParaRPr dirty="0"/>
          </a:p>
          <a:p>
            <a:pPr marL="457200" marR="0" lvl="0" indent="-228600" algn="l" rtl="0">
              <a:lnSpc>
                <a:spcPct val="100000"/>
              </a:lnSpc>
              <a:spcBef>
                <a:spcPts val="0"/>
              </a:spcBef>
              <a:spcAft>
                <a:spcPts val="0"/>
              </a:spcAft>
              <a:buSzPts val="1400"/>
              <a:buNone/>
            </a:pPr>
            <a:endParaRPr dirty="0"/>
          </a:p>
          <a:p>
            <a:pPr marL="457200" marR="0" lvl="0" indent="-228600" algn="l" rtl="0">
              <a:lnSpc>
                <a:spcPct val="100000"/>
              </a:lnSpc>
              <a:spcBef>
                <a:spcPts val="0"/>
              </a:spcBef>
              <a:spcAft>
                <a:spcPts val="0"/>
              </a:spcAft>
              <a:buSzPts val="1400"/>
              <a:buNone/>
            </a:pPr>
            <a:r>
              <a:rPr lang="en" dirty="0"/>
              <a:t>You may include a description of each of these prevention strategies and how they will be addressed in your district. You may also include the links with your description. If you feel your community would benefit best from following CDC guidance directly, you can include only the links.  These go to the CDC COVID webpage which is continually updating. </a:t>
            </a:r>
            <a:endParaRPr dirty="0"/>
          </a:p>
        </p:txBody>
      </p:sp>
      <p:sp>
        <p:nvSpPr>
          <p:cNvPr id="365" name="Google Shape;365;g10aee9af6c7_3_12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
              <a:t>12</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675241"/>
            <a:ext cx="12192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914401" y="4675240"/>
            <a:ext cx="10402529" cy="582559"/>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p:cNvCxnSpPr/>
          <p:nvPr userDrawn="1"/>
        </p:nvCxnSpPr>
        <p:spPr>
          <a:xfrm>
            <a:off x="914402" y="2772696"/>
            <a:ext cx="10402529"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latin typeface="Museo Slab 500" panose="02000000000000000000" pitchFamily="50" charset="0"/>
              </a:defRPr>
            </a:lvl1pPr>
          </a:lstStyle>
          <a:p>
            <a:r>
              <a:rPr lang="en-US" dirty="0"/>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83644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9"/>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0687840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415600" y="2867800"/>
            <a:ext cx="11360800" cy="11224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4800"/>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a:p>
        </p:txBody>
      </p:sp>
      <p:sp>
        <p:nvSpPr>
          <p:cNvPr id="15" name="Google Shape;15;p3"/>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537518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415600" y="1536633"/>
            <a:ext cx="5333200" cy="45552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endParaRPr/>
          </a:p>
        </p:txBody>
      </p:sp>
      <p:sp>
        <p:nvSpPr>
          <p:cNvPr id="23" name="Google Shape;23;p5"/>
          <p:cNvSpPr txBox="1">
            <a:spLocks noGrp="1"/>
          </p:cNvSpPr>
          <p:nvPr>
            <p:ph type="body" idx="2"/>
          </p:nvPr>
        </p:nvSpPr>
        <p:spPr>
          <a:xfrm>
            <a:off x="6443200" y="1536633"/>
            <a:ext cx="5333200" cy="45552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endParaRPr/>
          </a:p>
        </p:txBody>
      </p:sp>
      <p:sp>
        <p:nvSpPr>
          <p:cNvPr id="24" name="Google Shape;24;p5"/>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032331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 y="0"/>
            <a:ext cx="12191996"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7"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2675640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1/24/2022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90" r:id="rId3"/>
    <p:sldLayoutId id="2147483691" r:id="rId4"/>
    <p:sldLayoutId id="2147483692" r:id="rId5"/>
    <p:sldLayoutId id="2147483693" r:id="rId6"/>
    <p:sldLayoutId id="2147483694" r:id="rId7"/>
    <p:sldLayoutId id="2147483695" r:id="rId8"/>
    <p:sldLayoutId id="2147483680" r:id="rId9"/>
    <p:sldLayoutId id="2147483682" r:id="rId10"/>
    <p:sldLayoutId id="2147483668" r:id="rId11"/>
    <p:sldLayoutId id="2147483696" r:id="rId12"/>
    <p:sldLayoutId id="2147483697" r:id="rId13"/>
    <p:sldLayoutId id="2147483698"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2.ed.gov/documents/coronavirus/reopening-2.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dc.gov/coronavirus/2019-ncov/prevent-getting-sick/cloth-face-cover-guidance.html?CDC_AA_refVal=https%3A%2F%2Fwww.cdc.gov%2Fcoronavirus%2F2019-ncov%2Fcommunity%2Fschools-childcare%2Fcloth-face-cover.html" TargetMode="External"/><Relationship Id="rId7" Type="http://schemas.openxmlformats.org/officeDocument/2006/relationships/hyperlink" Target="https://www.cdc.gov/coronavirus/2019-ncov/php/contact-tracing/contact-tracing-resources.html?CDC_AA_refVal=https%3A%2F%2Fwww.cdc.gov%2Fcoronavirus%2F2019-ncov%2Fphp%2Fopen-america%2Fcontact-tracing-resource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cdc.gov/coronavirus/2019-ncov/community/clean-disinfect/index.html" TargetMode="External"/><Relationship Id="rId5" Type="http://schemas.openxmlformats.org/officeDocument/2006/relationships/hyperlink" Target="https://www.cdc.gov/handwashing/when-how-handwashing.html" TargetMode="External"/><Relationship Id="rId4" Type="http://schemas.openxmlformats.org/officeDocument/2006/relationships/hyperlink" Target="https://www.cdc.gov/coronavirus/2019-ncov/prevent-getting-sick/social-distancing.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ovid19.colorado.gov/data/covid-19-dial-dashboard"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hyperlink" Target="https://drive.google.com/file/d/1kGtoAlK9qtU1fwQGUss2yYTWKtc3ocMX/view"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www.vvh.org/covid-19-updates/safety/" TargetMode="External"/><Relationship Id="rId5" Type="http://schemas.openxmlformats.org/officeDocument/2006/relationships/hyperlink" Target="https://riteofpassage.com/covid-19-resources-2/" TargetMode="External"/><Relationship Id="rId4" Type="http://schemas.openxmlformats.org/officeDocument/2006/relationships/hyperlink" Target="https://www.cde.state.co.us/fedprograms/safereturntoschoolplansampletemplate"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cde.state.co.us/caresact/esser3_narrative"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cde.state.co.us/coloradoliteracy/readinterimassessment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www.cde.state.co.us/Esser3-UseofFundsPlanGuidance" TargetMode="External"/><Relationship Id="rId3" Type="http://schemas.openxmlformats.org/officeDocument/2006/relationships/hyperlink" Target="https://app.smartsheet.com/b/form/72607a92db654aa2b777c65b833fa2af" TargetMode="External"/><Relationship Id="rId7" Type="http://schemas.openxmlformats.org/officeDocument/2006/relationships/hyperlink" Target="https://www.cde.state.co.us/caresact/esser3-requirements" TargetMode="External"/><Relationship Id="rId2" Type="http://schemas.openxmlformats.org/officeDocument/2006/relationships/hyperlink" Target="https://www.cde.state.co.us/fedprograms/esser3-leaplans" TargetMode="External"/><Relationship Id="rId1" Type="http://schemas.openxmlformats.org/officeDocument/2006/relationships/slideLayout" Target="../slideLayouts/slideLayout2.xml"/><Relationship Id="rId6" Type="http://schemas.openxmlformats.org/officeDocument/2006/relationships/hyperlink" Target="https://www.cde.state.co.us/fedprograms/eseaofficehoursppt11112021" TargetMode="External"/><Relationship Id="rId5" Type="http://schemas.openxmlformats.org/officeDocument/2006/relationships/hyperlink" Target="https://zoom.us/rec/play/7vgQtfXGHZlpwiYMjfzM_WcgooR1qoNu5c2uwf1WlFz96SVp9k-zttGC_LWj_aTMMtSQ-nJXNgbz0M8H.DGHYuJ3IVPUHPsnI?autoplay=true&amp;startTime=1636664611000" TargetMode="External"/><Relationship Id="rId4" Type="http://schemas.openxmlformats.org/officeDocument/2006/relationships/image" Target="../media/image17.png"/><Relationship Id="rId9" Type="http://schemas.openxmlformats.org/officeDocument/2006/relationships/hyperlink" Target="https://www.cde.state.co.us/fedprograms/safereturntoschoolchecklist"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fedgov.dnb.com/webform/"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cde.state.co.us/cdefisgrant/authrepdesignation"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www.cde.state.co.us/cdefisgrant/requestforfundsforms"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fs10.formsite.com/ZuOMFN/jlimjdqsan/form_login.html" TargetMode="External"/><Relationship Id="rId2" Type="http://schemas.openxmlformats.org/officeDocument/2006/relationships/notesSlide" Target="../notesSlides/notesSlide25.xml"/><Relationship Id="rId1" Type="http://schemas.openxmlformats.org/officeDocument/2006/relationships/slideLayout" Target="../slideLayouts/slideLayout9.xml"/><Relationship Id="rId4" Type="http://schemas.openxmlformats.org/officeDocument/2006/relationships/image" Target="../media/image18.png"/></Relationships>
</file>

<file path=ppt/slides/_rels/slide3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8" Type="http://schemas.openxmlformats.org/officeDocument/2006/relationships/hyperlink" Target="https://us02web.zoom.us/meeting/register/tZwtdOmtpz0vHtBjrJU4Epvmwf4u4cs8bvBl" TargetMode="External"/><Relationship Id="rId3" Type="http://schemas.openxmlformats.org/officeDocument/2006/relationships/hyperlink" Target="https://www.cde.state.co.us/fedprograms/monitoringwebinars" TargetMode="External"/><Relationship Id="rId7" Type="http://schemas.openxmlformats.org/officeDocument/2006/relationships/hyperlink" Target="http://www.cde.state.co.us/fedprograms/resourcesandtechnicalassistance"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www.cde.state.co.us/apps/esser3app/login" TargetMode="External"/><Relationship Id="rId5" Type="http://schemas.openxmlformats.org/officeDocument/2006/relationships/hyperlink" Target="https://www.cde.state.co.us/apps/esserapp/login" TargetMode="External"/><Relationship Id="rId4" Type="http://schemas.openxmlformats.org/officeDocument/2006/relationships/hyperlink" Target="http://www.cde.state.co.us/caresact/essermonitor"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mailto:kaloudis_n@cde.state.co.us" TargetMode="External"/><Relationship Id="rId13" Type="http://schemas.openxmlformats.org/officeDocument/2006/relationships/hyperlink" Target="mailto:wilson_s@cde.state.co.us" TargetMode="External"/><Relationship Id="rId18" Type="http://schemas.openxmlformats.org/officeDocument/2006/relationships/hyperlink" Target="mailto:okes_j@cde.state.co.us" TargetMode="External"/><Relationship Id="rId3" Type="http://schemas.openxmlformats.org/officeDocument/2006/relationships/hyperlink" Target="mailto:mohajeri-nelson_n@cde.state.co.us" TargetMode="External"/><Relationship Id="rId21" Type="http://schemas.openxmlformats.org/officeDocument/2006/relationships/hyperlink" Target="mailto:Hawkins_s@cde.state.co.us" TargetMode="External"/><Relationship Id="rId7" Type="http://schemas.openxmlformats.org/officeDocument/2006/relationships/hyperlink" Target="mailto:wisner_k@cde.state.co.us" TargetMode="External"/><Relationship Id="rId12" Type="http://schemas.openxmlformats.org/officeDocument/2006/relationships/hyperlink" Target="mailto:schelke_j@cde.state.co.us" TargetMode="External"/><Relationship Id="rId17" Type="http://schemas.openxmlformats.org/officeDocument/2006/relationships/hyperlink" Target="mailto:shen_m@cde.state.co.us" TargetMode="External"/><Relationship Id="rId25" Type="http://schemas.openxmlformats.org/officeDocument/2006/relationships/hyperlink" Target="mailto:mackey_s@cde.state.co.us" TargetMode="External"/><Relationship Id="rId2" Type="http://schemas.openxmlformats.org/officeDocument/2006/relationships/notesSlide" Target="../notesSlides/notesSlide28.xml"/><Relationship Id="rId16" Type="http://schemas.openxmlformats.org/officeDocument/2006/relationships/hyperlink" Target="mailto:shimmin_a@cde.state.co.us" TargetMode="External"/><Relationship Id="rId20" Type="http://schemas.openxmlformats.org/officeDocument/2006/relationships/hyperlink" Target="mailto:Austin_j@cde.state.co.us" TargetMode="External"/><Relationship Id="rId1" Type="http://schemas.openxmlformats.org/officeDocument/2006/relationships/slideLayout" Target="../slideLayouts/slideLayout2.xml"/><Relationship Id="rId6" Type="http://schemas.openxmlformats.org/officeDocument/2006/relationships/hyperlink" Target="mailto:meushaw_l@cde.state.co.us" TargetMode="External"/><Relationship Id="rId11" Type="http://schemas.openxmlformats.org/officeDocument/2006/relationships/hyperlink" Target="mailto:crumley_k@cde.state.co.us" TargetMode="External"/><Relationship Id="rId24" Type="http://schemas.openxmlformats.org/officeDocument/2006/relationships/hyperlink" Target="mailto:morris_h@cde.state.co.us" TargetMode="External"/><Relationship Id="rId5" Type="http://schemas.openxmlformats.org/officeDocument/2006/relationships/hyperlink" Target="https://www.cde.state.co.us/fedprograms/regionalcontactspage" TargetMode="External"/><Relationship Id="rId15" Type="http://schemas.openxmlformats.org/officeDocument/2006/relationships/hyperlink" Target="mailto:negley_t@cde.state.co.us" TargetMode="External"/><Relationship Id="rId23" Type="http://schemas.openxmlformats.org/officeDocument/2006/relationships/hyperlink" Target="mailto:parsley_b@cde.state.co.us" TargetMode="External"/><Relationship Id="rId10" Type="http://schemas.openxmlformats.org/officeDocument/2006/relationships/hyperlink" Target="mailto:prael_t@cde.state.co.us" TargetMode="External"/><Relationship Id="rId19" Type="http://schemas.openxmlformats.org/officeDocument/2006/relationships/hyperlink" Target="mailto:bartlett_k@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giessinger_t@cde.state.co.us" TargetMode="External"/><Relationship Id="rId14" Type="http://schemas.openxmlformats.org/officeDocument/2006/relationships/hyperlink" Target="mailto:owens_m@cde.state.co.us" TargetMode="External"/><Relationship Id="rId22" Type="http://schemas.openxmlformats.org/officeDocument/2006/relationships/hyperlink" Target="mailto:Kaleda_s@cde.state.co.u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cde.state.co.us/fedprograms/essaplanningrequirement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CDE Office Hours</a:t>
            </a:r>
          </a:p>
        </p:txBody>
      </p:sp>
      <p:sp>
        <p:nvSpPr>
          <p:cNvPr id="3" name="Subtitle 2"/>
          <p:cNvSpPr>
            <a:spLocks noGrp="1"/>
          </p:cNvSpPr>
          <p:nvPr>
            <p:ph type="subTitle" idx="1"/>
          </p:nvPr>
        </p:nvSpPr>
        <p:spPr>
          <a:xfrm>
            <a:off x="914401" y="4675240"/>
            <a:ext cx="10402529" cy="1053207"/>
          </a:xfrm>
        </p:spPr>
        <p:txBody>
          <a:bodyPr>
            <a:normAutofit/>
          </a:bodyPr>
          <a:lstStyle/>
          <a:p>
            <a:r>
              <a:rPr lang="en-US" dirty="0"/>
              <a:t>January 20</a:t>
            </a:r>
            <a:r>
              <a:rPr lang="en-US"/>
              <a:t>, 2022</a:t>
            </a:r>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p64"/>
          <p:cNvSpPr txBox="1">
            <a:spLocks noGrp="1"/>
          </p:cNvSpPr>
          <p:nvPr>
            <p:ph type="title"/>
          </p:nvPr>
        </p:nvSpPr>
        <p:spPr>
          <a:xfrm>
            <a:off x="326926" y="254515"/>
            <a:ext cx="8109153" cy="756419"/>
          </a:xfrm>
          <a:prstGeom prst="rect">
            <a:avLst/>
          </a:prstGeom>
          <a:noFill/>
          <a:ln>
            <a:noFill/>
          </a:ln>
        </p:spPr>
        <p:txBody>
          <a:bodyPr spcFirstLastPara="1" vert="horz" wrap="square" lIns="0" tIns="0" rIns="0" bIns="0" rtlCol="0" anchor="t" anchorCtr="0">
            <a:noAutofit/>
          </a:bodyPr>
          <a:lstStyle/>
          <a:p>
            <a:pPr>
              <a:spcBef>
                <a:spcPts val="0"/>
              </a:spcBef>
              <a:buClr>
                <a:schemeClr val="lt1"/>
              </a:buClr>
              <a:buSzPts val="1800"/>
            </a:pPr>
            <a:r>
              <a:rPr lang="en"/>
              <a:t>Safe Return to School Plan</a:t>
            </a:r>
            <a:endParaRPr/>
          </a:p>
        </p:txBody>
      </p:sp>
      <p:pic>
        <p:nvPicPr>
          <p:cNvPr id="344" name="Google Shape;344;p64" descr="Three required components, based on federal statute and CDC recommendations."/>
          <p:cNvPicPr preferRelativeResize="0">
            <a:picLocks noGrp="1"/>
          </p:cNvPicPr>
          <p:nvPr>
            <p:ph type="body" idx="1"/>
          </p:nvPr>
        </p:nvPicPr>
        <p:blipFill rotWithShape="1">
          <a:blip r:embed="rId3">
            <a:alphaModFix/>
          </a:blip>
          <a:srcRect/>
          <a:stretch/>
        </p:blipFill>
        <p:spPr>
          <a:xfrm>
            <a:off x="1769194" y="1256603"/>
            <a:ext cx="7886700" cy="1264071"/>
          </a:xfrm>
          <a:prstGeom prst="rect">
            <a:avLst/>
          </a:prstGeom>
          <a:noFill/>
          <a:ln>
            <a:noFill/>
          </a:ln>
        </p:spPr>
      </p:pic>
      <p:sp>
        <p:nvSpPr>
          <p:cNvPr id="345" name="Google Shape;345;p64"/>
          <p:cNvSpPr txBox="1">
            <a:spLocks noGrp="1"/>
          </p:cNvSpPr>
          <p:nvPr>
            <p:ph type="sldNum" idx="12"/>
          </p:nvPr>
        </p:nvSpPr>
        <p:spPr>
          <a:xfrm>
            <a:off x="297428" y="6427022"/>
            <a:ext cx="2743200" cy="365125"/>
          </a:xfrm>
          <a:prstGeom prst="rect">
            <a:avLst/>
          </a:prstGeom>
          <a:noFill/>
          <a:ln>
            <a:noFill/>
          </a:ln>
        </p:spPr>
        <p:txBody>
          <a:bodyPr spcFirstLastPara="1" vert="horz" wrap="square" lIns="91433" tIns="45700" rIns="91433" bIns="45700" rtlCol="0" anchor="t" anchorCtr="0">
            <a:noAutofit/>
          </a:bodyPr>
          <a:lstStyle/>
          <a:p>
            <a:pPr>
              <a:buSzPts val="900"/>
            </a:pPr>
            <a:fld id="{00000000-1234-1234-1234-123412341234}" type="slidenum">
              <a:rPr lang="en"/>
              <a:pPr>
                <a:buSzPts val="900"/>
              </a:pPr>
              <a:t>10</a:t>
            </a:fld>
            <a:endParaRPr/>
          </a:p>
        </p:txBody>
      </p:sp>
      <p:sp>
        <p:nvSpPr>
          <p:cNvPr id="346" name="Google Shape;346;p64"/>
          <p:cNvSpPr txBox="1"/>
          <p:nvPr/>
        </p:nvSpPr>
        <p:spPr>
          <a:xfrm>
            <a:off x="2149716" y="2520675"/>
            <a:ext cx="8179073" cy="3080724"/>
          </a:xfrm>
          <a:prstGeom prst="rect">
            <a:avLst/>
          </a:prstGeom>
          <a:noFill/>
          <a:ln>
            <a:noFill/>
          </a:ln>
        </p:spPr>
        <p:txBody>
          <a:bodyPr spcFirstLastPara="1" wrap="square" lIns="91433" tIns="45700" rIns="91433" bIns="45700" anchor="t" anchorCtr="0">
            <a:normAutofit/>
          </a:bodyPr>
          <a:lstStyle/>
          <a:p>
            <a:pPr marL="338658" indent="-347125">
              <a:buClr>
                <a:srgbClr val="90C226"/>
              </a:buClr>
              <a:buSzPts val="1100"/>
              <a:buFont typeface="Noto Sans Symbols"/>
              <a:buChar char="►"/>
            </a:pPr>
            <a:r>
              <a:rPr lang="en" sz="1867">
                <a:solidFill>
                  <a:srgbClr val="000000"/>
                </a:solidFill>
                <a:latin typeface="Trebuchet MS"/>
                <a:ea typeface="Trebuchet MS"/>
                <a:cs typeface="Trebuchet MS"/>
                <a:sym typeface="Trebuchet MS"/>
              </a:rPr>
              <a:t>1. Plan for Safe Return to In-Person Instruction and Continuity of Services</a:t>
            </a:r>
            <a:endParaRPr sz="1467"/>
          </a:p>
          <a:p>
            <a:pPr marL="338658" indent="-347125">
              <a:spcBef>
                <a:spcPts val="1067"/>
              </a:spcBef>
              <a:buClr>
                <a:srgbClr val="90C226"/>
              </a:buClr>
              <a:buSzPts val="1100"/>
              <a:buFont typeface="Noto Sans Symbols"/>
              <a:buChar char="►"/>
            </a:pPr>
            <a:r>
              <a:rPr lang="en" sz="1867">
                <a:solidFill>
                  <a:srgbClr val="000000"/>
                </a:solidFill>
                <a:latin typeface="Trebuchet MS"/>
                <a:ea typeface="Trebuchet MS"/>
                <a:cs typeface="Trebuchet MS"/>
                <a:sym typeface="Trebuchet MS"/>
              </a:rPr>
              <a:t>2. Layered Prevention Strategies</a:t>
            </a:r>
            <a:endParaRPr sz="1467"/>
          </a:p>
          <a:p>
            <a:pPr marL="338658" indent="-347125">
              <a:spcBef>
                <a:spcPts val="1067"/>
              </a:spcBef>
              <a:buClr>
                <a:srgbClr val="90C226"/>
              </a:buClr>
              <a:buSzPts val="1100"/>
              <a:buFont typeface="Noto Sans Symbols"/>
              <a:buChar char="►"/>
            </a:pPr>
            <a:r>
              <a:rPr lang="en" sz="1867">
                <a:solidFill>
                  <a:srgbClr val="000000"/>
                </a:solidFill>
                <a:latin typeface="Trebuchet MS"/>
                <a:ea typeface="Trebuchet MS"/>
                <a:cs typeface="Trebuchet MS"/>
                <a:sym typeface="Trebuchet MS"/>
              </a:rPr>
              <a:t>3. Levels of Community Risk and Phased Prevention</a:t>
            </a:r>
            <a:endParaRPr sz="1467"/>
          </a:p>
        </p:txBody>
      </p:sp>
      <p:grpSp>
        <p:nvGrpSpPr>
          <p:cNvPr id="347" name="Google Shape;347;p64" descr="If your school has been in person all  year with no or few closures, you still must post the plan to meet the federal statute requirement."/>
          <p:cNvGrpSpPr/>
          <p:nvPr/>
        </p:nvGrpSpPr>
        <p:grpSpPr>
          <a:xfrm>
            <a:off x="2534033" y="3999091"/>
            <a:ext cx="7410436" cy="2258799"/>
            <a:chOff x="4448" y="902600"/>
            <a:chExt cx="7410436" cy="2258799"/>
          </a:xfrm>
        </p:grpSpPr>
        <p:sp>
          <p:nvSpPr>
            <p:cNvPr id="348" name="Google Shape;348;p64"/>
            <p:cNvSpPr/>
            <p:nvPr/>
          </p:nvSpPr>
          <p:spPr>
            <a:xfrm>
              <a:off x="4448" y="902600"/>
              <a:ext cx="1305602" cy="2258799"/>
            </a:xfrm>
            <a:prstGeom prst="roundRect">
              <a:avLst>
                <a:gd name="adj" fmla="val 10000"/>
              </a:avLst>
            </a:prstGeom>
            <a:solidFill>
              <a:srgbClr val="BBD6EE"/>
            </a:solidFill>
            <a:ln w="25400" cap="flat" cmpd="sng">
              <a:solidFill>
                <a:schemeClr val="lt1"/>
              </a:solidFill>
              <a:prstDash val="solid"/>
              <a:round/>
              <a:headEnd type="none" w="sm" len="sm"/>
              <a:tailEnd type="none" w="sm" len="sm"/>
            </a:ln>
          </p:spPr>
          <p:txBody>
            <a:bodyPr spcFirstLastPara="1" wrap="square" lIns="91433" tIns="91433" rIns="91433" bIns="91433" anchor="ctr" anchorCtr="0">
              <a:noAutofit/>
            </a:bodyPr>
            <a:lstStyle/>
            <a:p>
              <a:endParaRPr sz="2400"/>
            </a:p>
          </p:txBody>
        </p:sp>
        <p:sp>
          <p:nvSpPr>
            <p:cNvPr id="349" name="Google Shape;349;p64"/>
            <p:cNvSpPr txBox="1"/>
            <p:nvPr/>
          </p:nvSpPr>
          <p:spPr>
            <a:xfrm>
              <a:off x="42688" y="940840"/>
              <a:ext cx="1229122" cy="2182319"/>
            </a:xfrm>
            <a:prstGeom prst="rect">
              <a:avLst/>
            </a:prstGeom>
            <a:noFill/>
            <a:ln>
              <a:noFill/>
            </a:ln>
          </p:spPr>
          <p:txBody>
            <a:bodyPr spcFirstLastPara="1" wrap="square" lIns="60967" tIns="60967" rIns="60967" bIns="60967" anchor="ctr" anchorCtr="0">
              <a:noAutofit/>
            </a:bodyPr>
            <a:lstStyle/>
            <a:p>
              <a:pPr algn="ctr">
                <a:lnSpc>
                  <a:spcPct val="90000"/>
                </a:lnSpc>
                <a:buClr>
                  <a:srgbClr val="000000"/>
                </a:buClr>
                <a:buSzPts val="1200"/>
              </a:pPr>
              <a:r>
                <a:rPr lang="en" sz="1600" dirty="0">
                  <a:solidFill>
                    <a:schemeClr val="dk1"/>
                  </a:solidFill>
                  <a:latin typeface="Arial"/>
                  <a:ea typeface="Arial"/>
                  <a:cs typeface="Arial"/>
                  <a:sym typeface="Arial"/>
                </a:rPr>
                <a:t>What if our school has been in-person all year?</a:t>
              </a:r>
              <a:endParaRPr sz="1467" dirty="0"/>
            </a:p>
          </p:txBody>
        </p:sp>
        <p:sp>
          <p:nvSpPr>
            <p:cNvPr id="350" name="Google Shape;350;p64"/>
            <p:cNvSpPr/>
            <p:nvPr/>
          </p:nvSpPr>
          <p:spPr>
            <a:xfrm>
              <a:off x="1380262" y="1944936"/>
              <a:ext cx="148849" cy="174126"/>
            </a:xfrm>
            <a:prstGeom prst="rightArrow">
              <a:avLst>
                <a:gd name="adj1" fmla="val 60000"/>
                <a:gd name="adj2" fmla="val 50000"/>
              </a:avLst>
            </a:prstGeom>
            <a:solidFill>
              <a:srgbClr val="B3CAE7"/>
            </a:solidFill>
            <a:ln>
              <a:noFill/>
            </a:ln>
          </p:spPr>
          <p:txBody>
            <a:bodyPr spcFirstLastPara="1" wrap="square" lIns="91433" tIns="91433" rIns="91433" bIns="91433" anchor="ctr" anchorCtr="0">
              <a:noAutofit/>
            </a:bodyPr>
            <a:lstStyle/>
            <a:p>
              <a:endParaRPr sz="2400"/>
            </a:p>
          </p:txBody>
        </p:sp>
        <p:sp>
          <p:nvSpPr>
            <p:cNvPr id="351" name="Google Shape;351;p64"/>
            <p:cNvSpPr txBox="1"/>
            <p:nvPr/>
          </p:nvSpPr>
          <p:spPr>
            <a:xfrm>
              <a:off x="1380262" y="1979761"/>
              <a:ext cx="104194" cy="104476"/>
            </a:xfrm>
            <a:prstGeom prst="rect">
              <a:avLst/>
            </a:prstGeom>
            <a:noFill/>
            <a:ln>
              <a:noFill/>
            </a:ln>
          </p:spPr>
          <p:txBody>
            <a:bodyPr spcFirstLastPara="1" wrap="square" lIns="0" tIns="0" rIns="0" bIns="0" anchor="ctr" anchorCtr="0">
              <a:noAutofit/>
            </a:bodyPr>
            <a:lstStyle/>
            <a:p>
              <a:pPr algn="ctr">
                <a:lnSpc>
                  <a:spcPct val="90000"/>
                </a:lnSpc>
                <a:buClr>
                  <a:srgbClr val="000000"/>
                </a:buClr>
                <a:buSzPts val="500"/>
              </a:pPr>
              <a:endParaRPr sz="667">
                <a:solidFill>
                  <a:schemeClr val="lt1"/>
                </a:solidFill>
                <a:latin typeface="Arial"/>
                <a:ea typeface="Arial"/>
                <a:cs typeface="Arial"/>
                <a:sym typeface="Arial"/>
              </a:endParaRPr>
            </a:p>
          </p:txBody>
        </p:sp>
        <p:sp>
          <p:nvSpPr>
            <p:cNvPr id="352" name="Google Shape;352;p64"/>
            <p:cNvSpPr/>
            <p:nvPr/>
          </p:nvSpPr>
          <p:spPr>
            <a:xfrm>
              <a:off x="1590898" y="940070"/>
              <a:ext cx="5823986" cy="2183859"/>
            </a:xfrm>
            <a:prstGeom prst="roundRect">
              <a:avLst>
                <a:gd name="adj" fmla="val 10000"/>
              </a:avLst>
            </a:prstGeom>
            <a:solidFill>
              <a:srgbClr val="BBD6EE"/>
            </a:solidFill>
            <a:ln w="25400" cap="flat" cmpd="sng">
              <a:solidFill>
                <a:schemeClr val="lt1"/>
              </a:solidFill>
              <a:prstDash val="solid"/>
              <a:round/>
              <a:headEnd type="none" w="sm" len="sm"/>
              <a:tailEnd type="none" w="sm" len="sm"/>
            </a:ln>
          </p:spPr>
          <p:txBody>
            <a:bodyPr spcFirstLastPara="1" wrap="square" lIns="91433" tIns="91433" rIns="91433" bIns="91433" anchor="ctr" anchorCtr="0">
              <a:noAutofit/>
            </a:bodyPr>
            <a:lstStyle/>
            <a:p>
              <a:endParaRPr sz="2400"/>
            </a:p>
          </p:txBody>
        </p:sp>
        <p:sp>
          <p:nvSpPr>
            <p:cNvPr id="353" name="Google Shape;353;p64"/>
            <p:cNvSpPr txBox="1"/>
            <p:nvPr/>
          </p:nvSpPr>
          <p:spPr>
            <a:xfrm>
              <a:off x="1654861" y="1004033"/>
              <a:ext cx="5696060" cy="2055933"/>
            </a:xfrm>
            <a:prstGeom prst="rect">
              <a:avLst/>
            </a:prstGeom>
            <a:noFill/>
            <a:ln>
              <a:noFill/>
            </a:ln>
          </p:spPr>
          <p:txBody>
            <a:bodyPr spcFirstLastPara="1" wrap="square" lIns="53333" tIns="53333" rIns="53333" bIns="53333" anchor="ctr" anchorCtr="0">
              <a:noAutofit/>
            </a:bodyPr>
            <a:lstStyle/>
            <a:p>
              <a:pPr algn="ctr">
                <a:lnSpc>
                  <a:spcPct val="90000"/>
                </a:lnSpc>
                <a:buClr>
                  <a:srgbClr val="000000"/>
                </a:buClr>
                <a:buSzPts val="1100"/>
              </a:pPr>
              <a:r>
                <a:rPr lang="en" sz="1467" dirty="0">
                  <a:solidFill>
                    <a:schemeClr val="dk1"/>
                  </a:solidFill>
                  <a:latin typeface="Arial"/>
                  <a:ea typeface="Arial"/>
                  <a:cs typeface="Arial"/>
                  <a:sym typeface="Arial"/>
                </a:rPr>
                <a:t>If your school has been in person all year with no or few closures, you still must post the plan to meet the federal statute requirement.  Explain how your school has ensured the safety of its students and how learning has continued.  You also must still post required elements under ARP-ESSER III including social/emotional/mental health and other needs, what prevention strategies you are using, and how decisions are being made based on CDC and health department guidance. </a:t>
              </a:r>
              <a:endParaRPr sz="1467" dirty="0"/>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p65"/>
          <p:cNvSpPr txBox="1">
            <a:spLocks noGrp="1"/>
          </p:cNvSpPr>
          <p:nvPr>
            <p:ph type="title"/>
          </p:nvPr>
        </p:nvSpPr>
        <p:spPr>
          <a:xfrm>
            <a:off x="326926" y="254515"/>
            <a:ext cx="8109153" cy="756419"/>
          </a:xfrm>
          <a:prstGeom prst="rect">
            <a:avLst/>
          </a:prstGeom>
          <a:noFill/>
          <a:ln>
            <a:noFill/>
          </a:ln>
        </p:spPr>
        <p:txBody>
          <a:bodyPr spcFirstLastPara="1" vert="horz" wrap="square" lIns="0" tIns="0" rIns="0" bIns="0" rtlCol="0" anchor="t" anchorCtr="0">
            <a:normAutofit fontScale="90000"/>
          </a:bodyPr>
          <a:lstStyle/>
          <a:p>
            <a:pPr>
              <a:spcBef>
                <a:spcPts val="0"/>
              </a:spcBef>
              <a:buClr>
                <a:schemeClr val="lt1"/>
              </a:buClr>
              <a:buSzPct val="111111"/>
            </a:pPr>
            <a:r>
              <a:rPr lang="en" sz="2400" dirty="0">
                <a:latin typeface="Trebuchet MS"/>
                <a:ea typeface="Trebuchet MS"/>
                <a:cs typeface="Trebuchet MS"/>
                <a:sym typeface="Trebuchet MS"/>
              </a:rPr>
              <a:t>1. Plan for Safe Return to In-Person Instruction and Continuity of Services</a:t>
            </a:r>
            <a:br>
              <a:rPr lang="en" sz="2400" dirty="0">
                <a:latin typeface="Trebuchet MS"/>
                <a:ea typeface="Trebuchet MS"/>
                <a:cs typeface="Trebuchet MS"/>
                <a:sym typeface="Trebuchet MS"/>
              </a:rPr>
            </a:br>
            <a:endParaRPr dirty="0"/>
          </a:p>
        </p:txBody>
      </p:sp>
      <p:sp>
        <p:nvSpPr>
          <p:cNvPr id="360" name="Google Shape;360;p65"/>
          <p:cNvSpPr txBox="1">
            <a:spLocks noGrp="1"/>
          </p:cNvSpPr>
          <p:nvPr>
            <p:ph type="sldNum" idx="12"/>
          </p:nvPr>
        </p:nvSpPr>
        <p:spPr>
          <a:xfrm>
            <a:off x="297428" y="6427022"/>
            <a:ext cx="2743200" cy="365125"/>
          </a:xfrm>
          <a:prstGeom prst="rect">
            <a:avLst/>
          </a:prstGeom>
          <a:noFill/>
          <a:ln>
            <a:noFill/>
          </a:ln>
        </p:spPr>
        <p:txBody>
          <a:bodyPr spcFirstLastPara="1" vert="horz" wrap="square" lIns="91433" tIns="45700" rIns="91433" bIns="45700" rtlCol="0" anchor="t" anchorCtr="0">
            <a:noAutofit/>
          </a:bodyPr>
          <a:lstStyle/>
          <a:p>
            <a:pPr>
              <a:buSzPts val="900"/>
            </a:pPr>
            <a:fld id="{00000000-1234-1234-1234-123412341234}" type="slidenum">
              <a:rPr lang="en"/>
              <a:pPr>
                <a:buSzPts val="900"/>
              </a:pPr>
              <a:t>11</a:t>
            </a:fld>
            <a:endParaRPr/>
          </a:p>
        </p:txBody>
      </p:sp>
      <p:sp>
        <p:nvSpPr>
          <p:cNvPr id="361" name="Google Shape;361;p65"/>
          <p:cNvSpPr txBox="1"/>
          <p:nvPr/>
        </p:nvSpPr>
        <p:spPr>
          <a:xfrm>
            <a:off x="1111543" y="1500960"/>
            <a:ext cx="7951774" cy="4863309"/>
          </a:xfrm>
          <a:prstGeom prst="rect">
            <a:avLst/>
          </a:prstGeom>
          <a:noFill/>
          <a:ln>
            <a:noFill/>
          </a:ln>
        </p:spPr>
        <p:txBody>
          <a:bodyPr spcFirstLastPara="1" wrap="square" lIns="91433" tIns="45700" rIns="91433" bIns="45700" anchor="t" anchorCtr="0">
            <a:normAutofit fontScale="92500" lnSpcReduction="10000"/>
          </a:bodyPr>
          <a:lstStyle/>
          <a:p>
            <a:pPr marL="338658" indent="-343102">
              <a:buClr>
                <a:srgbClr val="90C226"/>
              </a:buClr>
              <a:buSzPct val="78571"/>
              <a:buFont typeface="Noto Sans Symbols"/>
              <a:buChar char="►"/>
            </a:pPr>
            <a:r>
              <a:rPr lang="en" sz="1867" dirty="0">
                <a:solidFill>
                  <a:srgbClr val="000000"/>
                </a:solidFill>
                <a:latin typeface="Trebuchet MS"/>
                <a:ea typeface="Trebuchet MS"/>
                <a:cs typeface="Trebuchet MS"/>
                <a:sym typeface="Trebuchet MS"/>
              </a:rPr>
              <a:t>Important Dates</a:t>
            </a:r>
            <a:endParaRPr sz="1467" dirty="0"/>
          </a:p>
          <a:p>
            <a:pPr marL="745048" lvl="1" indent="-285742">
              <a:spcBef>
                <a:spcPts val="1067"/>
              </a:spcBef>
              <a:buClr>
                <a:srgbClr val="90C226"/>
              </a:buClr>
              <a:buSzPct val="83333"/>
              <a:buFont typeface="Noto Sans Symbols"/>
              <a:buChar char="►"/>
            </a:pPr>
            <a:r>
              <a:rPr lang="en" sz="1600" dirty="0">
                <a:solidFill>
                  <a:srgbClr val="000000"/>
                </a:solidFill>
                <a:latin typeface="Trebuchet MS"/>
                <a:ea typeface="Trebuchet MS"/>
                <a:cs typeface="Trebuchet MS"/>
                <a:sym typeface="Trebuchet MS"/>
              </a:rPr>
              <a:t>Required:</a:t>
            </a:r>
            <a:endParaRPr sz="1467" dirty="0"/>
          </a:p>
          <a:p>
            <a:pPr marL="1151438" lvl="2" indent="-289551">
              <a:spcBef>
                <a:spcPts val="1067"/>
              </a:spcBef>
              <a:buClr>
                <a:srgbClr val="90C226"/>
              </a:buClr>
              <a:buSzPct val="72727"/>
              <a:buFont typeface="Noto Sans Symbols"/>
              <a:buChar char="►"/>
            </a:pPr>
            <a:r>
              <a:rPr lang="en" sz="1467" dirty="0">
                <a:solidFill>
                  <a:srgbClr val="000000"/>
                </a:solidFill>
                <a:latin typeface="Trebuchet MS"/>
                <a:ea typeface="Trebuchet MS"/>
                <a:cs typeface="Trebuchet MS"/>
                <a:sym typeface="Trebuchet MS"/>
              </a:rPr>
              <a:t>When plan will be reviewed (must be within 6 months of posting plan)</a:t>
            </a:r>
            <a:endParaRPr sz="1467" dirty="0"/>
          </a:p>
          <a:p>
            <a:pPr marL="745048" lvl="1" indent="-285742">
              <a:spcBef>
                <a:spcPts val="1067"/>
              </a:spcBef>
              <a:buClr>
                <a:srgbClr val="90C226"/>
              </a:buClr>
              <a:buSzPct val="83333"/>
              <a:buFont typeface="Noto Sans Symbols"/>
              <a:buChar char="►"/>
            </a:pPr>
            <a:r>
              <a:rPr lang="en" sz="1600" dirty="0">
                <a:solidFill>
                  <a:srgbClr val="000000"/>
                </a:solidFill>
                <a:latin typeface="Trebuchet MS"/>
                <a:ea typeface="Trebuchet MS"/>
                <a:cs typeface="Trebuchet MS"/>
                <a:sym typeface="Trebuchet MS"/>
              </a:rPr>
              <a:t>Best Practice:</a:t>
            </a:r>
            <a:endParaRPr sz="1467" dirty="0"/>
          </a:p>
          <a:p>
            <a:pPr marL="1151438" lvl="2" indent="-289551">
              <a:spcBef>
                <a:spcPts val="1067"/>
              </a:spcBef>
              <a:buClr>
                <a:srgbClr val="90C226"/>
              </a:buClr>
              <a:buSzPct val="72727"/>
              <a:buFont typeface="Noto Sans Symbols"/>
              <a:buChar char="►"/>
            </a:pPr>
            <a:r>
              <a:rPr lang="en" sz="1467" dirty="0">
                <a:solidFill>
                  <a:srgbClr val="000000"/>
                </a:solidFill>
                <a:latin typeface="Trebuchet MS"/>
                <a:ea typeface="Trebuchet MS"/>
                <a:cs typeface="Trebuchet MS"/>
                <a:sym typeface="Trebuchet MS"/>
              </a:rPr>
              <a:t>Return to School</a:t>
            </a:r>
            <a:endParaRPr sz="1467" dirty="0"/>
          </a:p>
          <a:p>
            <a:pPr marL="1151438" lvl="2" indent="-289551">
              <a:spcBef>
                <a:spcPts val="1067"/>
              </a:spcBef>
              <a:buClr>
                <a:srgbClr val="90C226"/>
              </a:buClr>
              <a:buSzPct val="72727"/>
              <a:buFont typeface="Noto Sans Symbols"/>
              <a:buChar char="►"/>
            </a:pPr>
            <a:r>
              <a:rPr lang="en" sz="1467" dirty="0">
                <a:solidFill>
                  <a:srgbClr val="000000"/>
                </a:solidFill>
                <a:latin typeface="Trebuchet MS"/>
                <a:ea typeface="Trebuchet MS"/>
                <a:cs typeface="Trebuchet MS"/>
                <a:sym typeface="Trebuchet MS"/>
              </a:rPr>
              <a:t>Board Meeting Dates </a:t>
            </a:r>
            <a:endParaRPr sz="1467" dirty="0"/>
          </a:p>
          <a:p>
            <a:pPr marL="338658" indent="-343102">
              <a:spcBef>
                <a:spcPts val="1067"/>
              </a:spcBef>
              <a:buClr>
                <a:srgbClr val="90C226"/>
              </a:buClr>
              <a:buSzPct val="78571"/>
              <a:buFont typeface="Noto Sans Symbols"/>
              <a:buChar char="►"/>
            </a:pPr>
            <a:r>
              <a:rPr lang="en" sz="1867" dirty="0">
                <a:solidFill>
                  <a:srgbClr val="000000"/>
                </a:solidFill>
                <a:latin typeface="Trebuchet MS"/>
                <a:ea typeface="Trebuchet MS"/>
                <a:cs typeface="Trebuchet MS"/>
                <a:sym typeface="Trebuchet MS"/>
              </a:rPr>
              <a:t>Academic Needs</a:t>
            </a:r>
            <a:endParaRPr sz="1467" dirty="0"/>
          </a:p>
          <a:p>
            <a:pPr marL="745048" lvl="1" indent="-285742">
              <a:spcBef>
                <a:spcPts val="1067"/>
              </a:spcBef>
              <a:buClr>
                <a:srgbClr val="90C226"/>
              </a:buClr>
              <a:buSzPct val="83333"/>
              <a:buFont typeface="Noto Sans Symbols"/>
              <a:buChar char="►"/>
            </a:pPr>
            <a:r>
              <a:rPr lang="en" sz="1600" dirty="0">
                <a:solidFill>
                  <a:srgbClr val="000000"/>
                </a:solidFill>
                <a:latin typeface="Trebuchet MS"/>
                <a:ea typeface="Trebuchet MS"/>
                <a:cs typeface="Trebuchet MS"/>
                <a:sym typeface="Trebuchet MS"/>
              </a:rPr>
              <a:t>What learning options are available?</a:t>
            </a:r>
            <a:endParaRPr sz="1467" dirty="0"/>
          </a:p>
          <a:p>
            <a:pPr marL="1151438" lvl="2" indent="-238753">
              <a:spcBef>
                <a:spcPts val="1067"/>
              </a:spcBef>
              <a:buClr>
                <a:srgbClr val="90C226"/>
              </a:buClr>
              <a:buSzPct val="72727"/>
              <a:buFont typeface="Noto Sans Symbols"/>
              <a:buChar char="►"/>
            </a:pPr>
            <a:r>
              <a:rPr lang="en" sz="1467" dirty="0">
                <a:solidFill>
                  <a:srgbClr val="000000"/>
                </a:solidFill>
                <a:latin typeface="Trebuchet MS"/>
                <a:ea typeface="Trebuchet MS"/>
                <a:cs typeface="Trebuchet MS"/>
                <a:sym typeface="Trebuchet MS"/>
              </a:rPr>
              <a:t>i.e. in-person, remote, hybrid</a:t>
            </a:r>
            <a:endParaRPr sz="1467" dirty="0"/>
          </a:p>
          <a:p>
            <a:pPr marL="338658" indent="-343102">
              <a:spcBef>
                <a:spcPts val="1067"/>
              </a:spcBef>
              <a:buClr>
                <a:srgbClr val="90C226"/>
              </a:buClr>
              <a:buSzPct val="78571"/>
              <a:buFont typeface="Noto Sans Symbols"/>
              <a:buChar char="►"/>
            </a:pPr>
            <a:r>
              <a:rPr lang="en" sz="1867" dirty="0">
                <a:solidFill>
                  <a:srgbClr val="000000"/>
                </a:solidFill>
                <a:latin typeface="Trebuchet MS"/>
                <a:ea typeface="Trebuchet MS"/>
                <a:cs typeface="Trebuchet MS"/>
                <a:sym typeface="Trebuchet MS"/>
              </a:rPr>
              <a:t>Social, Emotional, Mental Health, or Other Needs</a:t>
            </a:r>
            <a:endParaRPr sz="1467" dirty="0"/>
          </a:p>
          <a:p>
            <a:pPr marL="745048" lvl="1" indent="-285742">
              <a:spcBef>
                <a:spcPts val="1067"/>
              </a:spcBef>
              <a:buClr>
                <a:srgbClr val="90C226"/>
              </a:buClr>
              <a:buSzPct val="83333"/>
              <a:buFont typeface="Noto Sans Symbols"/>
              <a:buChar char="►"/>
            </a:pPr>
            <a:r>
              <a:rPr lang="en" sz="1600" dirty="0">
                <a:solidFill>
                  <a:srgbClr val="000000"/>
                </a:solidFill>
                <a:latin typeface="Trebuchet MS"/>
                <a:ea typeface="Trebuchet MS"/>
                <a:cs typeface="Trebuchet MS"/>
                <a:sym typeface="Trebuchet MS"/>
              </a:rPr>
              <a:t>Student AND staff</a:t>
            </a:r>
            <a:endParaRPr sz="1467" dirty="0"/>
          </a:p>
          <a:p>
            <a:pPr marL="745048" lvl="1" indent="-285742">
              <a:spcBef>
                <a:spcPts val="1067"/>
              </a:spcBef>
              <a:buClr>
                <a:srgbClr val="90C226"/>
              </a:buClr>
              <a:buSzPct val="83333"/>
              <a:buFont typeface="Noto Sans Symbols"/>
              <a:buChar char="►"/>
            </a:pPr>
            <a:r>
              <a:rPr lang="en" sz="1600" dirty="0">
                <a:solidFill>
                  <a:srgbClr val="000000"/>
                </a:solidFill>
                <a:latin typeface="Trebuchet MS"/>
                <a:ea typeface="Trebuchet MS"/>
                <a:cs typeface="Trebuchet MS"/>
                <a:sym typeface="Trebuchet MS"/>
              </a:rPr>
              <a:t>What resources are available?</a:t>
            </a:r>
            <a:endParaRPr sz="1467" dirty="0"/>
          </a:p>
          <a:p>
            <a:pPr marL="745048" lvl="1" indent="-285742">
              <a:spcBef>
                <a:spcPts val="1067"/>
              </a:spcBef>
              <a:buClr>
                <a:srgbClr val="90C226"/>
              </a:buClr>
              <a:buSzPct val="83333"/>
              <a:buFont typeface="Noto Sans Symbols"/>
              <a:buChar char="►"/>
            </a:pPr>
            <a:r>
              <a:rPr lang="en" sz="1600" dirty="0">
                <a:solidFill>
                  <a:srgbClr val="000000"/>
                </a:solidFill>
                <a:latin typeface="Trebuchet MS"/>
                <a:ea typeface="Trebuchet MS"/>
                <a:cs typeface="Trebuchet MS"/>
                <a:sym typeface="Trebuchet MS"/>
              </a:rPr>
              <a:t>Other needs may include student health or food services</a:t>
            </a:r>
            <a:endParaRPr sz="1467" dirty="0"/>
          </a:p>
          <a:p>
            <a:pPr marL="745048" lvl="1" indent="-285742">
              <a:spcBef>
                <a:spcPts val="1067"/>
              </a:spcBef>
              <a:buClr>
                <a:srgbClr val="90C226"/>
              </a:buClr>
              <a:buSzPct val="83333"/>
              <a:buFont typeface="Noto Sans Symbols"/>
              <a:buChar char="►"/>
            </a:pPr>
            <a:r>
              <a:rPr lang="en" sz="1600" u="sng" dirty="0">
                <a:solidFill>
                  <a:schemeClr val="hlink"/>
                </a:solidFill>
                <a:latin typeface="Trebuchet MS"/>
                <a:ea typeface="Trebuchet MS"/>
                <a:cs typeface="Trebuchet MS"/>
                <a:sym typeface="Trebuchet MS"/>
                <a:hlinkClick r:id="rId3"/>
              </a:rPr>
              <a:t>USDE Resource</a:t>
            </a:r>
            <a:endParaRPr sz="1600" dirty="0">
              <a:solidFill>
                <a:srgbClr val="000000"/>
              </a:solidFill>
              <a:latin typeface="Trebuchet MS"/>
              <a:ea typeface="Trebuchet MS"/>
              <a:cs typeface="Trebuchet MS"/>
              <a:sym typeface="Trebuchet MS"/>
            </a:endParaRPr>
          </a:p>
          <a:p>
            <a:pPr marL="745048" lvl="1" indent="-220128">
              <a:spcBef>
                <a:spcPts val="1067"/>
              </a:spcBef>
              <a:buClr>
                <a:srgbClr val="90C226"/>
              </a:buClr>
              <a:buSzPct val="83333"/>
            </a:pPr>
            <a:endParaRPr sz="1600" dirty="0">
              <a:solidFill>
                <a:srgbClr val="000000"/>
              </a:solidFill>
              <a:latin typeface="Trebuchet MS"/>
              <a:ea typeface="Trebuchet MS"/>
              <a:cs typeface="Trebuchet MS"/>
              <a:sym typeface="Trebuchet M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Google Shape;367;p66"/>
          <p:cNvSpPr txBox="1">
            <a:spLocks noGrp="1"/>
          </p:cNvSpPr>
          <p:nvPr>
            <p:ph type="title"/>
          </p:nvPr>
        </p:nvSpPr>
        <p:spPr>
          <a:xfrm>
            <a:off x="326926" y="254515"/>
            <a:ext cx="8109153" cy="756419"/>
          </a:xfrm>
          <a:prstGeom prst="rect">
            <a:avLst/>
          </a:prstGeom>
          <a:noFill/>
          <a:ln>
            <a:noFill/>
          </a:ln>
        </p:spPr>
        <p:txBody>
          <a:bodyPr spcFirstLastPara="1" vert="horz" wrap="square" lIns="0" tIns="0" rIns="0" bIns="0" rtlCol="0" anchor="t" anchorCtr="0">
            <a:noAutofit/>
          </a:bodyPr>
          <a:lstStyle/>
          <a:p>
            <a:pPr>
              <a:spcBef>
                <a:spcPts val="0"/>
              </a:spcBef>
              <a:buClr>
                <a:schemeClr val="lt1"/>
              </a:buClr>
              <a:buSzPts val="1800"/>
            </a:pPr>
            <a:r>
              <a:rPr lang="en"/>
              <a:t>2. Layered Prevention Strategies</a:t>
            </a:r>
            <a:endParaRPr/>
          </a:p>
        </p:txBody>
      </p:sp>
      <p:sp>
        <p:nvSpPr>
          <p:cNvPr id="368" name="Google Shape;368;p66"/>
          <p:cNvSpPr txBox="1">
            <a:spLocks noGrp="1"/>
          </p:cNvSpPr>
          <p:nvPr>
            <p:ph type="sldNum" idx="12"/>
          </p:nvPr>
        </p:nvSpPr>
        <p:spPr>
          <a:xfrm>
            <a:off x="297428" y="6427022"/>
            <a:ext cx="2743200" cy="365125"/>
          </a:xfrm>
          <a:prstGeom prst="rect">
            <a:avLst/>
          </a:prstGeom>
          <a:noFill/>
          <a:ln>
            <a:noFill/>
          </a:ln>
        </p:spPr>
        <p:txBody>
          <a:bodyPr spcFirstLastPara="1" vert="horz" wrap="square" lIns="91433" tIns="45700" rIns="91433" bIns="45700" rtlCol="0" anchor="t" anchorCtr="0">
            <a:noAutofit/>
          </a:bodyPr>
          <a:lstStyle/>
          <a:p>
            <a:pPr>
              <a:buSzPts val="900"/>
            </a:pPr>
            <a:fld id="{00000000-1234-1234-1234-123412341234}" type="slidenum">
              <a:rPr lang="en"/>
              <a:pPr>
                <a:buSzPts val="900"/>
              </a:pPr>
              <a:t>12</a:t>
            </a:fld>
            <a:endParaRPr/>
          </a:p>
        </p:txBody>
      </p:sp>
      <p:sp>
        <p:nvSpPr>
          <p:cNvPr id="369" name="Google Shape;369;p66"/>
          <p:cNvSpPr txBox="1"/>
          <p:nvPr/>
        </p:nvSpPr>
        <p:spPr>
          <a:xfrm>
            <a:off x="1747967" y="2266522"/>
            <a:ext cx="8696066" cy="2324955"/>
          </a:xfrm>
          <a:prstGeom prst="rect">
            <a:avLst/>
          </a:prstGeom>
          <a:noFill/>
          <a:ln>
            <a:noFill/>
          </a:ln>
        </p:spPr>
        <p:txBody>
          <a:bodyPr spcFirstLastPara="1" wrap="square" lIns="91433" tIns="45700" rIns="91433" bIns="45700" anchor="t" anchorCtr="0">
            <a:spAutoFit/>
          </a:bodyPr>
          <a:lstStyle/>
          <a:p>
            <a:pPr algn="ctr">
              <a:lnSpc>
                <a:spcPct val="107000"/>
              </a:lnSpc>
            </a:pPr>
            <a:r>
              <a:rPr lang="en" sz="3600" dirty="0">
                <a:solidFill>
                  <a:srgbClr val="000000"/>
                </a:solidFill>
                <a:latin typeface="Calibri"/>
                <a:ea typeface="Calibri"/>
                <a:cs typeface="Calibri"/>
                <a:sym typeface="Calibri"/>
              </a:rPr>
              <a:t>CDC Recommendations</a:t>
            </a:r>
            <a:endParaRPr sz="1467" dirty="0"/>
          </a:p>
          <a:p>
            <a:pPr marL="338658" indent="-338658">
              <a:lnSpc>
                <a:spcPct val="107000"/>
              </a:lnSpc>
              <a:spcBef>
                <a:spcPts val="800"/>
              </a:spcBef>
              <a:buClr>
                <a:srgbClr val="000000"/>
              </a:buClr>
              <a:buSzPts val="1400"/>
              <a:buFont typeface="Noto Sans Symbols"/>
              <a:buChar char="∙"/>
            </a:pPr>
            <a:r>
              <a:rPr lang="en" sz="1867" dirty="0">
                <a:solidFill>
                  <a:srgbClr val="000000"/>
                </a:solidFill>
                <a:latin typeface="Calibri"/>
                <a:ea typeface="Calibri"/>
                <a:cs typeface="Calibri"/>
                <a:sym typeface="Calibri"/>
              </a:rPr>
              <a:t>Universal and correct use of </a:t>
            </a:r>
            <a:r>
              <a:rPr lang="en" sz="1867" u="sng" dirty="0">
                <a:solidFill>
                  <a:schemeClr val="hlink"/>
                </a:solidFill>
                <a:latin typeface="Calibri"/>
                <a:ea typeface="Calibri"/>
                <a:cs typeface="Calibri"/>
                <a:sym typeface="Calibri"/>
                <a:hlinkClick r:id="rId3"/>
              </a:rPr>
              <a:t>masks</a:t>
            </a:r>
            <a:endParaRPr sz="1867" dirty="0">
              <a:solidFill>
                <a:srgbClr val="000000"/>
              </a:solidFill>
              <a:latin typeface="Calibri"/>
              <a:ea typeface="Calibri"/>
              <a:cs typeface="Calibri"/>
              <a:sym typeface="Calibri"/>
            </a:endParaRPr>
          </a:p>
          <a:p>
            <a:pPr marL="338658" indent="-338658">
              <a:lnSpc>
                <a:spcPct val="107000"/>
              </a:lnSpc>
              <a:buClr>
                <a:srgbClr val="000000"/>
              </a:buClr>
              <a:buSzPts val="1400"/>
              <a:buFont typeface="Noto Sans Symbols"/>
              <a:buChar char="∙"/>
            </a:pPr>
            <a:r>
              <a:rPr lang="en" sz="1867" u="sng" dirty="0">
                <a:solidFill>
                  <a:schemeClr val="hlink"/>
                </a:solidFill>
                <a:latin typeface="Calibri"/>
                <a:ea typeface="Calibri"/>
                <a:cs typeface="Calibri"/>
                <a:sym typeface="Calibri"/>
                <a:hlinkClick r:id="rId4"/>
              </a:rPr>
              <a:t>Physical distancing</a:t>
            </a:r>
            <a:endParaRPr sz="1867" dirty="0">
              <a:solidFill>
                <a:srgbClr val="000000"/>
              </a:solidFill>
              <a:latin typeface="Calibri"/>
              <a:ea typeface="Calibri"/>
              <a:cs typeface="Calibri"/>
              <a:sym typeface="Calibri"/>
            </a:endParaRPr>
          </a:p>
          <a:p>
            <a:pPr marL="338658" indent="-338658">
              <a:lnSpc>
                <a:spcPct val="107000"/>
              </a:lnSpc>
              <a:buClr>
                <a:srgbClr val="000000"/>
              </a:buClr>
              <a:buSzPts val="1400"/>
              <a:buFont typeface="Noto Sans Symbols"/>
              <a:buChar char="∙"/>
            </a:pPr>
            <a:r>
              <a:rPr lang="en" sz="1867" u="sng" dirty="0">
                <a:solidFill>
                  <a:schemeClr val="hlink"/>
                </a:solidFill>
                <a:latin typeface="Calibri"/>
                <a:ea typeface="Calibri"/>
                <a:cs typeface="Calibri"/>
                <a:sym typeface="Calibri"/>
                <a:hlinkClick r:id="rId5"/>
              </a:rPr>
              <a:t>Handwashing and respiratory etiquette</a:t>
            </a:r>
            <a:endParaRPr sz="1867" dirty="0">
              <a:solidFill>
                <a:srgbClr val="000000"/>
              </a:solidFill>
              <a:latin typeface="Calibri"/>
              <a:ea typeface="Calibri"/>
              <a:cs typeface="Calibri"/>
              <a:sym typeface="Calibri"/>
            </a:endParaRPr>
          </a:p>
          <a:p>
            <a:pPr marL="338658" indent="-338658">
              <a:lnSpc>
                <a:spcPct val="107000"/>
              </a:lnSpc>
              <a:buClr>
                <a:srgbClr val="000000"/>
              </a:buClr>
              <a:buSzPts val="1400"/>
              <a:buFont typeface="Noto Sans Symbols"/>
              <a:buChar char="∙"/>
            </a:pPr>
            <a:r>
              <a:rPr lang="en" sz="1867" u="sng" dirty="0">
                <a:solidFill>
                  <a:schemeClr val="hlink"/>
                </a:solidFill>
                <a:latin typeface="Calibri"/>
                <a:ea typeface="Calibri"/>
                <a:cs typeface="Calibri"/>
                <a:sym typeface="Calibri"/>
                <a:hlinkClick r:id="rId6"/>
              </a:rPr>
              <a:t>Cleaning and Maintaining healthy facilities</a:t>
            </a:r>
            <a:endParaRPr sz="1867" dirty="0">
              <a:solidFill>
                <a:srgbClr val="000000"/>
              </a:solidFill>
              <a:latin typeface="Calibri"/>
              <a:ea typeface="Calibri"/>
              <a:cs typeface="Calibri"/>
              <a:sym typeface="Calibri"/>
            </a:endParaRPr>
          </a:p>
          <a:p>
            <a:pPr marL="338658" indent="-338658">
              <a:lnSpc>
                <a:spcPct val="107000"/>
              </a:lnSpc>
              <a:buClr>
                <a:srgbClr val="000000"/>
              </a:buClr>
              <a:buSzPts val="1400"/>
              <a:buFont typeface="Noto Sans Symbols"/>
              <a:buChar char="∙"/>
            </a:pPr>
            <a:r>
              <a:rPr lang="en" sz="1867" u="sng" dirty="0">
                <a:solidFill>
                  <a:schemeClr val="hlink"/>
                </a:solidFill>
                <a:latin typeface="Calibri"/>
                <a:ea typeface="Calibri"/>
                <a:cs typeface="Calibri"/>
                <a:sym typeface="Calibri"/>
                <a:hlinkClick r:id="rId7"/>
              </a:rPr>
              <a:t>Contact tracing in combination with isolation and quarantine</a:t>
            </a:r>
            <a:endParaRPr sz="1867" dirty="0">
              <a:solidFill>
                <a:srgbClr val="000000"/>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67"/>
          <p:cNvSpPr txBox="1">
            <a:spLocks noGrp="1"/>
          </p:cNvSpPr>
          <p:nvPr>
            <p:ph type="title"/>
          </p:nvPr>
        </p:nvSpPr>
        <p:spPr>
          <a:xfrm>
            <a:off x="326926" y="254515"/>
            <a:ext cx="8109153" cy="756419"/>
          </a:xfrm>
          <a:prstGeom prst="rect">
            <a:avLst/>
          </a:prstGeom>
          <a:noFill/>
          <a:ln>
            <a:noFill/>
          </a:ln>
        </p:spPr>
        <p:txBody>
          <a:bodyPr spcFirstLastPara="1" vert="horz" wrap="square" lIns="0" tIns="0" rIns="0" bIns="0" rtlCol="0" anchor="t" anchorCtr="0">
            <a:noAutofit/>
          </a:bodyPr>
          <a:lstStyle/>
          <a:p>
            <a:pPr>
              <a:spcBef>
                <a:spcPts val="0"/>
              </a:spcBef>
              <a:buClr>
                <a:schemeClr val="lt1"/>
              </a:buClr>
              <a:buSzPts val="1800"/>
            </a:pPr>
            <a:r>
              <a:rPr lang="en"/>
              <a:t>3. Phased Prevention</a:t>
            </a:r>
            <a:endParaRPr/>
          </a:p>
        </p:txBody>
      </p:sp>
      <p:sp>
        <p:nvSpPr>
          <p:cNvPr id="376" name="Google Shape;376;p67"/>
          <p:cNvSpPr txBox="1">
            <a:spLocks noGrp="1"/>
          </p:cNvSpPr>
          <p:nvPr>
            <p:ph type="body" idx="1"/>
          </p:nvPr>
        </p:nvSpPr>
        <p:spPr>
          <a:xfrm>
            <a:off x="838200" y="1463041"/>
            <a:ext cx="10515600" cy="4640673"/>
          </a:xfrm>
          <a:prstGeom prst="rect">
            <a:avLst/>
          </a:prstGeom>
          <a:noFill/>
          <a:ln>
            <a:noFill/>
          </a:ln>
        </p:spPr>
        <p:txBody>
          <a:bodyPr spcFirstLastPara="1" vert="horz" wrap="square" lIns="0" tIns="0" rIns="0" bIns="45700" rtlCol="0" anchor="t" anchorCtr="0">
            <a:noAutofit/>
          </a:bodyPr>
          <a:lstStyle/>
          <a:p>
            <a:pPr marL="338658" indent="-347125">
              <a:lnSpc>
                <a:spcPct val="100000"/>
              </a:lnSpc>
              <a:spcBef>
                <a:spcPts val="1067"/>
              </a:spcBef>
              <a:buClr>
                <a:srgbClr val="90C226"/>
              </a:buClr>
              <a:buSzPts val="1100"/>
              <a:buFont typeface="Noto Sans Symbols"/>
              <a:buChar char="►"/>
            </a:pPr>
            <a:r>
              <a:rPr lang="en">
                <a:solidFill>
                  <a:srgbClr val="3F3F3F"/>
                </a:solidFill>
                <a:latin typeface="Trebuchet MS"/>
                <a:ea typeface="Trebuchet MS"/>
                <a:cs typeface="Trebuchet MS"/>
                <a:sym typeface="Trebuchet MS"/>
              </a:rPr>
              <a:t>Include information about state or local health department.</a:t>
            </a:r>
            <a:endParaRPr/>
          </a:p>
          <a:p>
            <a:pPr marL="795847" lvl="1" indent="-338658">
              <a:lnSpc>
                <a:spcPct val="100000"/>
              </a:lnSpc>
              <a:spcBef>
                <a:spcPts val="1067"/>
              </a:spcBef>
              <a:buClr>
                <a:srgbClr val="90C226"/>
              </a:buClr>
              <a:buSzPts val="800"/>
              <a:buFont typeface="Noto Sans Symbols"/>
              <a:buChar char="►"/>
            </a:pPr>
            <a:r>
              <a:rPr lang="en" sz="1467" u="sng">
                <a:solidFill>
                  <a:schemeClr val="hlink"/>
                </a:solidFill>
                <a:latin typeface="Trebuchet MS"/>
                <a:ea typeface="Trebuchet MS"/>
                <a:cs typeface="Trebuchet MS"/>
                <a:sym typeface="Trebuchet MS"/>
                <a:hlinkClick r:id="rId3"/>
              </a:rPr>
              <a:t>CDPHE Link to COVID-19 Dial Dashboard</a:t>
            </a:r>
            <a:endParaRPr sz="1467">
              <a:solidFill>
                <a:srgbClr val="3F3F3F"/>
              </a:solidFill>
              <a:latin typeface="Trebuchet MS"/>
              <a:ea typeface="Trebuchet MS"/>
              <a:cs typeface="Trebuchet MS"/>
              <a:sym typeface="Trebuchet MS"/>
            </a:endParaRPr>
          </a:p>
          <a:p>
            <a:pPr marL="338658" indent="-347125">
              <a:lnSpc>
                <a:spcPct val="100000"/>
              </a:lnSpc>
              <a:spcBef>
                <a:spcPts val="1067"/>
              </a:spcBef>
              <a:buClr>
                <a:srgbClr val="90C226"/>
              </a:buClr>
              <a:buSzPts val="1100"/>
              <a:buFont typeface="Noto Sans Symbols"/>
              <a:buChar char="►"/>
            </a:pPr>
            <a:r>
              <a:rPr lang="en">
                <a:solidFill>
                  <a:srgbClr val="3F3F3F"/>
                </a:solidFill>
                <a:latin typeface="Trebuchet MS"/>
                <a:ea typeface="Trebuchet MS"/>
                <a:cs typeface="Trebuchet MS"/>
                <a:sym typeface="Trebuchet MS"/>
              </a:rPr>
              <a:t>Describe how you will make decisions about preventative actions</a:t>
            </a:r>
            <a:endParaRPr/>
          </a:p>
          <a:p>
            <a:pPr marL="795847" lvl="1" indent="-338658">
              <a:lnSpc>
                <a:spcPct val="100000"/>
              </a:lnSpc>
              <a:spcBef>
                <a:spcPts val="1067"/>
              </a:spcBef>
              <a:buClr>
                <a:srgbClr val="90C226"/>
              </a:buClr>
              <a:buSzPts val="800"/>
              <a:buFont typeface="Noto Sans Symbols"/>
              <a:buChar char="►"/>
            </a:pPr>
            <a:r>
              <a:rPr lang="en" sz="1467">
                <a:solidFill>
                  <a:srgbClr val="3F3F3F"/>
                </a:solidFill>
                <a:latin typeface="Trebuchet MS"/>
                <a:ea typeface="Trebuchet MS"/>
                <a:cs typeface="Trebuchet MS"/>
                <a:sym typeface="Trebuchet MS"/>
              </a:rPr>
              <a:t>Clearly describe how decisions will be made about school closures, quarantines, etc. in the event of increased levels of risk. </a:t>
            </a:r>
            <a:endParaRPr/>
          </a:p>
          <a:p>
            <a:pPr marL="795847" lvl="1" indent="-338658">
              <a:lnSpc>
                <a:spcPct val="100000"/>
              </a:lnSpc>
              <a:spcBef>
                <a:spcPts val="1067"/>
              </a:spcBef>
              <a:buClr>
                <a:srgbClr val="90C226"/>
              </a:buClr>
              <a:buSzPts val="800"/>
              <a:buFont typeface="Noto Sans Symbols"/>
              <a:buChar char="►"/>
            </a:pPr>
            <a:r>
              <a:rPr lang="en" sz="1467">
                <a:solidFill>
                  <a:srgbClr val="3F3F3F"/>
                </a:solidFill>
                <a:latin typeface="Trebuchet MS"/>
                <a:ea typeface="Trebuchet MS"/>
                <a:cs typeface="Trebuchet MS"/>
                <a:sym typeface="Trebuchet MS"/>
              </a:rPr>
              <a:t>Some districts are using the “colored levels” of the state’s </a:t>
            </a:r>
            <a:r>
              <a:rPr lang="en" sz="1467" u="sng">
                <a:solidFill>
                  <a:schemeClr val="hlink"/>
                </a:solidFill>
                <a:latin typeface="Trebuchet MS"/>
                <a:ea typeface="Trebuchet MS"/>
                <a:cs typeface="Trebuchet MS"/>
                <a:sym typeface="Trebuchet MS"/>
                <a:hlinkClick r:id="rId4"/>
              </a:rPr>
              <a:t>Dial Framework </a:t>
            </a:r>
            <a:r>
              <a:rPr lang="en" sz="1467">
                <a:solidFill>
                  <a:srgbClr val="3F3F3F"/>
                </a:solidFill>
                <a:latin typeface="Trebuchet MS"/>
                <a:ea typeface="Trebuchet MS"/>
                <a:cs typeface="Trebuchet MS"/>
                <a:sym typeface="Trebuchet MS"/>
              </a:rPr>
              <a:t>to show this. Based on a county’s risk level, it is assigned a corresponding color and recommendations range from “using caution” (low risk, protect our neighbors/green) to “staying at home” (extreme risk/purple). Describe your plan for continued instruction in the event of a change in risk level.</a:t>
            </a:r>
            <a:endParaRPr sz="1467"/>
          </a:p>
        </p:txBody>
      </p:sp>
      <p:sp>
        <p:nvSpPr>
          <p:cNvPr id="377" name="Google Shape;377;p67"/>
          <p:cNvSpPr txBox="1">
            <a:spLocks noGrp="1"/>
          </p:cNvSpPr>
          <p:nvPr>
            <p:ph type="sldNum" idx="12"/>
          </p:nvPr>
        </p:nvSpPr>
        <p:spPr>
          <a:xfrm>
            <a:off x="297428" y="6427022"/>
            <a:ext cx="2743200" cy="365125"/>
          </a:xfrm>
          <a:prstGeom prst="rect">
            <a:avLst/>
          </a:prstGeom>
          <a:noFill/>
          <a:ln>
            <a:noFill/>
          </a:ln>
        </p:spPr>
        <p:txBody>
          <a:bodyPr spcFirstLastPara="1" vert="horz" wrap="square" lIns="91433" tIns="45700" rIns="91433" bIns="45700" rtlCol="0" anchor="t" anchorCtr="0">
            <a:noAutofit/>
          </a:bodyPr>
          <a:lstStyle/>
          <a:p>
            <a:pPr>
              <a:buSzPts val="900"/>
            </a:pPr>
            <a:fld id="{00000000-1234-1234-1234-123412341234}" type="slidenum">
              <a:rPr lang="en"/>
              <a:pPr>
                <a:buSzPts val="900"/>
              </a:pPr>
              <a:t>13</a:t>
            </a:fld>
            <a:endParaRPr/>
          </a:p>
        </p:txBody>
      </p:sp>
      <p:pic>
        <p:nvPicPr>
          <p:cNvPr id="378" name="Google Shape;378;p67" descr="Colored level of the state's dial framework."/>
          <p:cNvPicPr preferRelativeResize="0"/>
          <p:nvPr/>
        </p:nvPicPr>
        <p:blipFill rotWithShape="1">
          <a:blip r:embed="rId5">
            <a:alphaModFix/>
          </a:blip>
          <a:srcRect/>
          <a:stretch/>
        </p:blipFill>
        <p:spPr>
          <a:xfrm>
            <a:off x="4381502" y="4560398"/>
            <a:ext cx="3391043" cy="1543316"/>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Google Shape;384;p68"/>
          <p:cNvSpPr txBox="1">
            <a:spLocks noGrp="1"/>
          </p:cNvSpPr>
          <p:nvPr>
            <p:ph type="title"/>
          </p:nvPr>
        </p:nvSpPr>
        <p:spPr>
          <a:xfrm>
            <a:off x="326926" y="254515"/>
            <a:ext cx="8109153" cy="756419"/>
          </a:xfrm>
          <a:prstGeom prst="rect">
            <a:avLst/>
          </a:prstGeom>
          <a:noFill/>
          <a:ln>
            <a:noFill/>
          </a:ln>
        </p:spPr>
        <p:txBody>
          <a:bodyPr spcFirstLastPara="1" vert="horz" wrap="square" lIns="0" tIns="0" rIns="0" bIns="0" rtlCol="0" anchor="t" anchorCtr="0">
            <a:noAutofit/>
          </a:bodyPr>
          <a:lstStyle/>
          <a:p>
            <a:pPr>
              <a:spcBef>
                <a:spcPts val="0"/>
              </a:spcBef>
              <a:buClr>
                <a:schemeClr val="lt1"/>
              </a:buClr>
              <a:buSzPts val="1800"/>
            </a:pPr>
            <a:r>
              <a:rPr lang="en"/>
              <a:t>Checklist</a:t>
            </a:r>
            <a:endParaRPr/>
          </a:p>
        </p:txBody>
      </p:sp>
      <p:sp>
        <p:nvSpPr>
          <p:cNvPr id="385" name="Google Shape;385;p68"/>
          <p:cNvSpPr txBox="1">
            <a:spLocks noGrp="1"/>
          </p:cNvSpPr>
          <p:nvPr>
            <p:ph type="sldNum" idx="12"/>
          </p:nvPr>
        </p:nvSpPr>
        <p:spPr>
          <a:xfrm>
            <a:off x="297428" y="6427022"/>
            <a:ext cx="2743200" cy="365125"/>
          </a:xfrm>
          <a:prstGeom prst="rect">
            <a:avLst/>
          </a:prstGeom>
          <a:noFill/>
          <a:ln>
            <a:noFill/>
          </a:ln>
        </p:spPr>
        <p:txBody>
          <a:bodyPr spcFirstLastPara="1" vert="horz" wrap="square" lIns="91433" tIns="45700" rIns="91433" bIns="45700" rtlCol="0" anchor="t" anchorCtr="0">
            <a:noAutofit/>
          </a:bodyPr>
          <a:lstStyle/>
          <a:p>
            <a:pPr>
              <a:buSzPts val="900"/>
            </a:pPr>
            <a:fld id="{00000000-1234-1234-1234-123412341234}" type="slidenum">
              <a:rPr lang="en"/>
              <a:pPr>
                <a:buSzPts val="900"/>
              </a:pPr>
              <a:t>14</a:t>
            </a:fld>
            <a:endParaRPr/>
          </a:p>
        </p:txBody>
      </p:sp>
      <p:grpSp>
        <p:nvGrpSpPr>
          <p:cNvPr id="386" name="Google Shape;386;p68" descr="Safe return to school plan checklist."/>
          <p:cNvGrpSpPr/>
          <p:nvPr/>
        </p:nvGrpSpPr>
        <p:grpSpPr>
          <a:xfrm>
            <a:off x="2167348" y="1693998"/>
            <a:ext cx="7924407" cy="4733024"/>
            <a:chOff x="529" y="326096"/>
            <a:chExt cx="7924407" cy="4733024"/>
          </a:xfrm>
        </p:grpSpPr>
        <p:sp>
          <p:nvSpPr>
            <p:cNvPr id="387" name="Google Shape;387;p68"/>
            <p:cNvSpPr/>
            <p:nvPr/>
          </p:nvSpPr>
          <p:spPr>
            <a:xfrm>
              <a:off x="529" y="326096"/>
              <a:ext cx="2621643" cy="533711"/>
            </a:xfrm>
            <a:prstGeom prst="rect">
              <a:avLst/>
            </a:prstGeom>
            <a:solidFill>
              <a:schemeClr val="accent2"/>
            </a:solidFill>
            <a:ln w="25400" cap="flat" cmpd="sng">
              <a:solidFill>
                <a:schemeClr val="accent2"/>
              </a:solidFill>
              <a:prstDash val="solid"/>
              <a:round/>
              <a:headEnd type="none" w="sm" len="sm"/>
              <a:tailEnd type="none" w="sm" len="sm"/>
            </a:ln>
          </p:spPr>
          <p:txBody>
            <a:bodyPr spcFirstLastPara="1" wrap="square" lIns="91433" tIns="91433" rIns="91433" bIns="91433" anchor="ctr" anchorCtr="0">
              <a:noAutofit/>
            </a:bodyPr>
            <a:lstStyle/>
            <a:p>
              <a:endParaRPr sz="2400"/>
            </a:p>
          </p:txBody>
        </p:sp>
        <p:sp>
          <p:nvSpPr>
            <p:cNvPr id="388" name="Google Shape;388;p68"/>
            <p:cNvSpPr/>
            <p:nvPr/>
          </p:nvSpPr>
          <p:spPr>
            <a:xfrm>
              <a:off x="213969" y="560821"/>
              <a:ext cx="161235" cy="161235"/>
            </a:xfrm>
            <a:prstGeom prst="rect">
              <a:avLst/>
            </a:prstGeom>
            <a:solidFill>
              <a:schemeClr val="lt1">
                <a:alpha val="89803"/>
              </a:schemeClr>
            </a:solidFill>
            <a:ln w="25400" cap="flat" cmpd="sng">
              <a:solidFill>
                <a:schemeClr val="dk1"/>
              </a:solidFill>
              <a:prstDash val="solid"/>
              <a:round/>
              <a:headEnd type="none" w="sm" len="sm"/>
              <a:tailEnd type="none" w="sm" len="sm"/>
            </a:ln>
          </p:spPr>
          <p:txBody>
            <a:bodyPr spcFirstLastPara="1" wrap="square" lIns="91433" tIns="91433" rIns="91433" bIns="91433" anchor="ctr" anchorCtr="0">
              <a:noAutofit/>
            </a:bodyPr>
            <a:lstStyle/>
            <a:p>
              <a:endParaRPr sz="2400"/>
            </a:p>
          </p:txBody>
        </p:sp>
        <p:sp>
          <p:nvSpPr>
            <p:cNvPr id="389" name="Google Shape;389;p68"/>
            <p:cNvSpPr/>
            <p:nvPr/>
          </p:nvSpPr>
          <p:spPr>
            <a:xfrm>
              <a:off x="375032" y="396985"/>
              <a:ext cx="2071131" cy="463848"/>
            </a:xfrm>
            <a:prstGeom prst="rect">
              <a:avLst/>
            </a:prstGeom>
            <a:noFill/>
            <a:ln>
              <a:noFill/>
            </a:ln>
          </p:spPr>
          <p:txBody>
            <a:bodyPr spcFirstLastPara="1" wrap="square" lIns="91433" tIns="91433" rIns="91433" bIns="91433" anchor="ctr" anchorCtr="0">
              <a:noAutofit/>
            </a:bodyPr>
            <a:lstStyle/>
            <a:p>
              <a:endParaRPr sz="2400"/>
            </a:p>
          </p:txBody>
        </p:sp>
        <p:sp>
          <p:nvSpPr>
            <p:cNvPr id="390" name="Google Shape;390;p68"/>
            <p:cNvSpPr txBox="1"/>
            <p:nvPr/>
          </p:nvSpPr>
          <p:spPr>
            <a:xfrm>
              <a:off x="375032" y="396985"/>
              <a:ext cx="2071131" cy="463848"/>
            </a:xfrm>
            <a:prstGeom prst="rect">
              <a:avLst/>
            </a:prstGeom>
            <a:noFill/>
            <a:ln>
              <a:noFill/>
            </a:ln>
          </p:spPr>
          <p:txBody>
            <a:bodyPr spcFirstLastPara="1" wrap="square" lIns="20967" tIns="13967" rIns="20967" bIns="13967" anchor="ctr" anchorCtr="0">
              <a:noAutofit/>
            </a:bodyPr>
            <a:lstStyle/>
            <a:p>
              <a:pPr algn="ctr">
                <a:lnSpc>
                  <a:spcPct val="90000"/>
                </a:lnSpc>
                <a:buClr>
                  <a:srgbClr val="000000"/>
                </a:buClr>
                <a:buSzPts val="800"/>
              </a:pPr>
              <a:r>
                <a:rPr lang="en" sz="1067">
                  <a:solidFill>
                    <a:srgbClr val="000000"/>
                  </a:solidFill>
                  <a:latin typeface="Arial"/>
                  <a:ea typeface="Arial"/>
                  <a:cs typeface="Arial"/>
                  <a:sym typeface="Arial"/>
                </a:rPr>
                <a:t>1. Plan for Safe Return to In-Person Instruction and Continuity of Services</a:t>
              </a:r>
              <a:endParaRPr sz="1467"/>
            </a:p>
          </p:txBody>
        </p:sp>
        <p:sp>
          <p:nvSpPr>
            <p:cNvPr id="391" name="Google Shape;391;p68"/>
            <p:cNvSpPr/>
            <p:nvPr/>
          </p:nvSpPr>
          <p:spPr>
            <a:xfrm>
              <a:off x="18448" y="1150252"/>
              <a:ext cx="161231" cy="161231"/>
            </a:xfrm>
            <a:prstGeom prst="rect">
              <a:avLst/>
            </a:prstGeom>
            <a:solidFill>
              <a:schemeClr val="lt1"/>
            </a:solidFill>
            <a:ln w="25400" cap="flat" cmpd="sng">
              <a:solidFill>
                <a:schemeClr val="accent2"/>
              </a:solidFill>
              <a:prstDash val="solid"/>
              <a:round/>
              <a:headEnd type="none" w="sm" len="sm"/>
              <a:tailEnd type="none" w="sm" len="sm"/>
            </a:ln>
          </p:spPr>
          <p:txBody>
            <a:bodyPr spcFirstLastPara="1" wrap="square" lIns="91433" tIns="91433" rIns="91433" bIns="91433" anchor="ctr" anchorCtr="0">
              <a:noAutofit/>
            </a:bodyPr>
            <a:lstStyle/>
            <a:p>
              <a:endParaRPr sz="2400"/>
            </a:p>
          </p:txBody>
        </p:sp>
        <p:sp>
          <p:nvSpPr>
            <p:cNvPr id="392" name="Google Shape;392;p68"/>
            <p:cNvSpPr/>
            <p:nvPr/>
          </p:nvSpPr>
          <p:spPr>
            <a:xfrm>
              <a:off x="154162" y="967108"/>
              <a:ext cx="2041128" cy="890176"/>
            </a:xfrm>
            <a:prstGeom prst="rect">
              <a:avLst/>
            </a:prstGeom>
            <a:noFill/>
            <a:ln>
              <a:noFill/>
            </a:ln>
          </p:spPr>
          <p:txBody>
            <a:bodyPr spcFirstLastPara="1" wrap="square" lIns="91433" tIns="91433" rIns="91433" bIns="91433" anchor="ctr" anchorCtr="0">
              <a:noAutofit/>
            </a:bodyPr>
            <a:lstStyle/>
            <a:p>
              <a:endParaRPr sz="2400"/>
            </a:p>
          </p:txBody>
        </p:sp>
        <p:sp>
          <p:nvSpPr>
            <p:cNvPr id="393" name="Google Shape;393;p68"/>
            <p:cNvSpPr txBox="1"/>
            <p:nvPr/>
          </p:nvSpPr>
          <p:spPr>
            <a:xfrm>
              <a:off x="154162" y="967108"/>
              <a:ext cx="2041128" cy="890176"/>
            </a:xfrm>
            <a:prstGeom prst="rect">
              <a:avLst/>
            </a:prstGeom>
            <a:noFill/>
            <a:ln>
              <a:noFill/>
            </a:ln>
          </p:spPr>
          <p:txBody>
            <a:bodyPr spcFirstLastPara="1" wrap="square" lIns="71100" tIns="71100" rIns="71100" bIns="71100" anchor="ctr" anchorCtr="0">
              <a:noAutofit/>
            </a:bodyPr>
            <a:lstStyle/>
            <a:p>
              <a:pPr>
                <a:lnSpc>
                  <a:spcPct val="90000"/>
                </a:lnSpc>
                <a:buClr>
                  <a:srgbClr val="000000"/>
                </a:buClr>
                <a:buSzPts val="800"/>
              </a:pPr>
              <a:r>
                <a:rPr lang="en" sz="1067">
                  <a:solidFill>
                    <a:srgbClr val="000000"/>
                  </a:solidFill>
                  <a:latin typeface="Arial"/>
                  <a:ea typeface="Arial"/>
                  <a:cs typeface="Arial"/>
                  <a:sym typeface="Arial"/>
                </a:rPr>
                <a:t>Important Dates</a:t>
              </a:r>
              <a:endParaRPr sz="1467"/>
            </a:p>
            <a:p>
              <a:pPr marL="50799" lvl="1" indent="-50799">
                <a:lnSpc>
                  <a:spcPct val="90000"/>
                </a:lnSpc>
                <a:spcBef>
                  <a:spcPts val="400"/>
                </a:spcBef>
                <a:buClr>
                  <a:srgbClr val="000000"/>
                </a:buClr>
                <a:buSzPts val="600"/>
                <a:buFont typeface="Arial"/>
                <a:buChar char="•"/>
              </a:pPr>
              <a:r>
                <a:rPr lang="en" sz="800">
                  <a:solidFill>
                    <a:srgbClr val="000000"/>
                  </a:solidFill>
                  <a:latin typeface="Arial"/>
                  <a:ea typeface="Arial"/>
                  <a:cs typeface="Arial"/>
                  <a:sym typeface="Arial"/>
                </a:rPr>
                <a:t>When this plan will be reviewed (and updated if needed) within 6 months of original posting</a:t>
              </a:r>
              <a:endParaRPr sz="1467"/>
            </a:p>
            <a:p>
              <a:pPr marL="50799" lvl="1" indent="-50799">
                <a:lnSpc>
                  <a:spcPct val="90000"/>
                </a:lnSpc>
                <a:spcBef>
                  <a:spcPts val="133"/>
                </a:spcBef>
                <a:buClr>
                  <a:srgbClr val="000000"/>
                </a:buClr>
                <a:buSzPts val="600"/>
                <a:buFont typeface="Arial"/>
                <a:buChar char="•"/>
              </a:pPr>
              <a:r>
                <a:rPr lang="en" sz="800">
                  <a:solidFill>
                    <a:srgbClr val="000000"/>
                  </a:solidFill>
                  <a:latin typeface="Arial"/>
                  <a:ea typeface="Arial"/>
                  <a:cs typeface="Arial"/>
                  <a:sym typeface="Arial"/>
                </a:rPr>
                <a:t>Returning to School (best practice)</a:t>
              </a:r>
              <a:endParaRPr sz="1467"/>
            </a:p>
            <a:p>
              <a:pPr marL="50799" lvl="1" indent="-50799">
                <a:lnSpc>
                  <a:spcPct val="90000"/>
                </a:lnSpc>
                <a:spcBef>
                  <a:spcPts val="133"/>
                </a:spcBef>
                <a:buClr>
                  <a:srgbClr val="000000"/>
                </a:buClr>
                <a:buSzPts val="600"/>
                <a:buFont typeface="Arial"/>
                <a:buChar char="•"/>
              </a:pPr>
              <a:r>
                <a:rPr lang="en" sz="800">
                  <a:solidFill>
                    <a:srgbClr val="000000"/>
                  </a:solidFill>
                  <a:latin typeface="Arial"/>
                  <a:ea typeface="Arial"/>
                  <a:cs typeface="Arial"/>
                  <a:sym typeface="Arial"/>
                </a:rPr>
                <a:t>Board meeting dates (best practice)</a:t>
              </a:r>
              <a:endParaRPr sz="1467"/>
            </a:p>
          </p:txBody>
        </p:sp>
        <p:sp>
          <p:nvSpPr>
            <p:cNvPr id="394" name="Google Shape;394;p68"/>
            <p:cNvSpPr/>
            <p:nvPr/>
          </p:nvSpPr>
          <p:spPr>
            <a:xfrm>
              <a:off x="18262" y="1964584"/>
              <a:ext cx="161231" cy="161231"/>
            </a:xfrm>
            <a:prstGeom prst="rect">
              <a:avLst/>
            </a:prstGeom>
            <a:solidFill>
              <a:schemeClr val="lt1"/>
            </a:solidFill>
            <a:ln w="25400" cap="flat" cmpd="sng">
              <a:solidFill>
                <a:srgbClr val="E2783F"/>
              </a:solidFill>
              <a:prstDash val="solid"/>
              <a:round/>
              <a:headEnd type="none" w="sm" len="sm"/>
              <a:tailEnd type="none" w="sm" len="sm"/>
            </a:ln>
          </p:spPr>
          <p:txBody>
            <a:bodyPr spcFirstLastPara="1" wrap="square" lIns="91433" tIns="91433" rIns="91433" bIns="91433" anchor="ctr" anchorCtr="0">
              <a:noAutofit/>
            </a:bodyPr>
            <a:lstStyle/>
            <a:p>
              <a:endParaRPr sz="2400"/>
            </a:p>
          </p:txBody>
        </p:sp>
        <p:sp>
          <p:nvSpPr>
            <p:cNvPr id="395" name="Google Shape;395;p68"/>
            <p:cNvSpPr/>
            <p:nvPr/>
          </p:nvSpPr>
          <p:spPr>
            <a:xfrm>
              <a:off x="154162" y="1857284"/>
              <a:ext cx="2041128" cy="375830"/>
            </a:xfrm>
            <a:prstGeom prst="rect">
              <a:avLst/>
            </a:prstGeom>
            <a:noFill/>
            <a:ln>
              <a:noFill/>
            </a:ln>
          </p:spPr>
          <p:txBody>
            <a:bodyPr spcFirstLastPara="1" wrap="square" lIns="91433" tIns="91433" rIns="91433" bIns="91433" anchor="ctr" anchorCtr="0">
              <a:noAutofit/>
            </a:bodyPr>
            <a:lstStyle/>
            <a:p>
              <a:endParaRPr sz="2400"/>
            </a:p>
          </p:txBody>
        </p:sp>
        <p:sp>
          <p:nvSpPr>
            <p:cNvPr id="396" name="Google Shape;396;p68"/>
            <p:cNvSpPr txBox="1"/>
            <p:nvPr/>
          </p:nvSpPr>
          <p:spPr>
            <a:xfrm>
              <a:off x="154162" y="1857284"/>
              <a:ext cx="2041128" cy="375830"/>
            </a:xfrm>
            <a:prstGeom prst="rect">
              <a:avLst/>
            </a:prstGeom>
            <a:noFill/>
            <a:ln>
              <a:noFill/>
            </a:ln>
          </p:spPr>
          <p:txBody>
            <a:bodyPr spcFirstLastPara="1" wrap="square" lIns="71100" tIns="71100" rIns="71100" bIns="71100" anchor="ctr" anchorCtr="0">
              <a:noAutofit/>
            </a:bodyPr>
            <a:lstStyle/>
            <a:p>
              <a:pPr>
                <a:lnSpc>
                  <a:spcPct val="90000"/>
                </a:lnSpc>
                <a:buClr>
                  <a:srgbClr val="000000"/>
                </a:buClr>
                <a:buSzPts val="800"/>
              </a:pPr>
              <a:r>
                <a:rPr lang="en" sz="1067">
                  <a:solidFill>
                    <a:srgbClr val="000000"/>
                  </a:solidFill>
                  <a:latin typeface="Arial"/>
                  <a:ea typeface="Arial"/>
                  <a:cs typeface="Arial"/>
                  <a:sym typeface="Arial"/>
                </a:rPr>
                <a:t>Academic Needs (in-person and remote learning options)</a:t>
              </a:r>
              <a:endParaRPr sz="1467"/>
            </a:p>
          </p:txBody>
        </p:sp>
        <p:sp>
          <p:nvSpPr>
            <p:cNvPr id="397" name="Google Shape;397;p68"/>
            <p:cNvSpPr/>
            <p:nvPr/>
          </p:nvSpPr>
          <p:spPr>
            <a:xfrm>
              <a:off x="24155" y="2610187"/>
              <a:ext cx="161231" cy="161231"/>
            </a:xfrm>
            <a:prstGeom prst="rect">
              <a:avLst/>
            </a:prstGeom>
            <a:solidFill>
              <a:schemeClr val="lt1"/>
            </a:solidFill>
            <a:ln w="25400" cap="flat" cmpd="sng">
              <a:solidFill>
                <a:srgbClr val="D9794D"/>
              </a:solidFill>
              <a:prstDash val="solid"/>
              <a:round/>
              <a:headEnd type="none" w="sm" len="sm"/>
              <a:tailEnd type="none" w="sm" len="sm"/>
            </a:ln>
          </p:spPr>
          <p:txBody>
            <a:bodyPr spcFirstLastPara="1" wrap="square" lIns="91433" tIns="91433" rIns="91433" bIns="91433" anchor="ctr" anchorCtr="0">
              <a:noAutofit/>
            </a:bodyPr>
            <a:lstStyle/>
            <a:p>
              <a:endParaRPr sz="2400"/>
            </a:p>
          </p:txBody>
        </p:sp>
        <p:sp>
          <p:nvSpPr>
            <p:cNvPr id="398" name="Google Shape;398;p68"/>
            <p:cNvSpPr/>
            <p:nvPr/>
          </p:nvSpPr>
          <p:spPr>
            <a:xfrm>
              <a:off x="154162" y="2233114"/>
              <a:ext cx="2041128" cy="986306"/>
            </a:xfrm>
            <a:prstGeom prst="rect">
              <a:avLst/>
            </a:prstGeom>
            <a:noFill/>
            <a:ln>
              <a:noFill/>
            </a:ln>
          </p:spPr>
          <p:txBody>
            <a:bodyPr spcFirstLastPara="1" wrap="square" lIns="91433" tIns="91433" rIns="91433" bIns="91433" anchor="ctr" anchorCtr="0">
              <a:noAutofit/>
            </a:bodyPr>
            <a:lstStyle/>
            <a:p>
              <a:endParaRPr sz="2400"/>
            </a:p>
          </p:txBody>
        </p:sp>
        <p:sp>
          <p:nvSpPr>
            <p:cNvPr id="399" name="Google Shape;399;p68"/>
            <p:cNvSpPr txBox="1"/>
            <p:nvPr/>
          </p:nvSpPr>
          <p:spPr>
            <a:xfrm>
              <a:off x="154162" y="2233114"/>
              <a:ext cx="2041128" cy="986306"/>
            </a:xfrm>
            <a:prstGeom prst="rect">
              <a:avLst/>
            </a:prstGeom>
            <a:noFill/>
            <a:ln>
              <a:noFill/>
            </a:ln>
          </p:spPr>
          <p:txBody>
            <a:bodyPr spcFirstLastPara="1" wrap="square" lIns="71100" tIns="71100" rIns="71100" bIns="71100" anchor="ctr" anchorCtr="0">
              <a:noAutofit/>
            </a:bodyPr>
            <a:lstStyle/>
            <a:p>
              <a:pPr>
                <a:lnSpc>
                  <a:spcPct val="90000"/>
                </a:lnSpc>
                <a:buClr>
                  <a:srgbClr val="000000"/>
                </a:buClr>
                <a:buSzPts val="800"/>
              </a:pPr>
              <a:r>
                <a:rPr lang="en" sz="1067">
                  <a:solidFill>
                    <a:srgbClr val="000000"/>
                  </a:solidFill>
                  <a:latin typeface="Arial"/>
                  <a:ea typeface="Arial"/>
                  <a:cs typeface="Arial"/>
                  <a:sym typeface="Arial"/>
                </a:rPr>
                <a:t>Student and Staff Social, Emotional, Mental Health, or Other Needs (may include student health and food services) </a:t>
              </a:r>
              <a:endParaRPr sz="1467"/>
            </a:p>
          </p:txBody>
        </p:sp>
        <p:sp>
          <p:nvSpPr>
            <p:cNvPr id="400" name="Google Shape;400;p68"/>
            <p:cNvSpPr/>
            <p:nvPr/>
          </p:nvSpPr>
          <p:spPr>
            <a:xfrm>
              <a:off x="2731910" y="333185"/>
              <a:ext cx="2693565" cy="519533"/>
            </a:xfrm>
            <a:prstGeom prst="rect">
              <a:avLst/>
            </a:prstGeom>
            <a:solidFill>
              <a:srgbClr val="9CC2E5"/>
            </a:solidFill>
            <a:ln w="25400" cap="flat" cmpd="sng">
              <a:solidFill>
                <a:srgbClr val="9CC2E5"/>
              </a:solidFill>
              <a:prstDash val="solid"/>
              <a:round/>
              <a:headEnd type="none" w="sm" len="sm"/>
              <a:tailEnd type="none" w="sm" len="sm"/>
            </a:ln>
          </p:spPr>
          <p:txBody>
            <a:bodyPr spcFirstLastPara="1" wrap="square" lIns="91433" tIns="91433" rIns="91433" bIns="91433" anchor="ctr" anchorCtr="0">
              <a:noAutofit/>
            </a:bodyPr>
            <a:lstStyle/>
            <a:p>
              <a:endParaRPr sz="2400"/>
            </a:p>
          </p:txBody>
        </p:sp>
        <p:sp>
          <p:nvSpPr>
            <p:cNvPr id="401" name="Google Shape;401;p68"/>
            <p:cNvSpPr/>
            <p:nvPr/>
          </p:nvSpPr>
          <p:spPr>
            <a:xfrm>
              <a:off x="2981312" y="560821"/>
              <a:ext cx="161235" cy="161235"/>
            </a:xfrm>
            <a:prstGeom prst="rect">
              <a:avLst/>
            </a:prstGeom>
            <a:solidFill>
              <a:schemeClr val="lt1">
                <a:alpha val="89803"/>
              </a:schemeClr>
            </a:solidFill>
            <a:ln w="25400" cap="flat" cmpd="sng">
              <a:solidFill>
                <a:schemeClr val="dk1"/>
              </a:solidFill>
              <a:prstDash val="solid"/>
              <a:round/>
              <a:headEnd type="none" w="sm" len="sm"/>
              <a:tailEnd type="none" w="sm" len="sm"/>
            </a:ln>
          </p:spPr>
          <p:txBody>
            <a:bodyPr spcFirstLastPara="1" wrap="square" lIns="91433" tIns="91433" rIns="91433" bIns="91433" anchor="ctr" anchorCtr="0">
              <a:noAutofit/>
            </a:bodyPr>
            <a:lstStyle/>
            <a:p>
              <a:endParaRPr sz="2400"/>
            </a:p>
          </p:txBody>
        </p:sp>
        <p:sp>
          <p:nvSpPr>
            <p:cNvPr id="402" name="Google Shape;402;p68"/>
            <p:cNvSpPr/>
            <p:nvPr/>
          </p:nvSpPr>
          <p:spPr>
            <a:xfrm>
              <a:off x="3138215" y="396985"/>
              <a:ext cx="1923489" cy="463848"/>
            </a:xfrm>
            <a:prstGeom prst="rect">
              <a:avLst/>
            </a:prstGeom>
            <a:noFill/>
            <a:ln>
              <a:noFill/>
            </a:ln>
          </p:spPr>
          <p:txBody>
            <a:bodyPr spcFirstLastPara="1" wrap="square" lIns="91433" tIns="91433" rIns="91433" bIns="91433" anchor="ctr" anchorCtr="0">
              <a:noAutofit/>
            </a:bodyPr>
            <a:lstStyle/>
            <a:p>
              <a:endParaRPr sz="2400"/>
            </a:p>
          </p:txBody>
        </p:sp>
        <p:sp>
          <p:nvSpPr>
            <p:cNvPr id="403" name="Google Shape;403;p68"/>
            <p:cNvSpPr txBox="1"/>
            <p:nvPr/>
          </p:nvSpPr>
          <p:spPr>
            <a:xfrm>
              <a:off x="3138215" y="396985"/>
              <a:ext cx="1923489" cy="463848"/>
            </a:xfrm>
            <a:prstGeom prst="rect">
              <a:avLst/>
            </a:prstGeom>
            <a:noFill/>
            <a:ln>
              <a:noFill/>
            </a:ln>
          </p:spPr>
          <p:txBody>
            <a:bodyPr spcFirstLastPara="1" wrap="square" lIns="22867" tIns="15233" rIns="22867" bIns="15233" anchor="ctr" anchorCtr="0">
              <a:noAutofit/>
            </a:bodyPr>
            <a:lstStyle/>
            <a:p>
              <a:pPr algn="ctr">
                <a:lnSpc>
                  <a:spcPct val="90000"/>
                </a:lnSpc>
                <a:buClr>
                  <a:srgbClr val="000000"/>
                </a:buClr>
                <a:buSzPts val="900"/>
              </a:pPr>
              <a:r>
                <a:rPr lang="en" sz="1200">
                  <a:solidFill>
                    <a:srgbClr val="000000"/>
                  </a:solidFill>
                  <a:latin typeface="Arial"/>
                  <a:ea typeface="Arial"/>
                  <a:cs typeface="Arial"/>
                  <a:sym typeface="Arial"/>
                </a:rPr>
                <a:t>2. Layered Prevention Strategies</a:t>
              </a:r>
              <a:endParaRPr sz="1467"/>
            </a:p>
          </p:txBody>
        </p:sp>
        <p:sp>
          <p:nvSpPr>
            <p:cNvPr id="404" name="Google Shape;404;p68"/>
            <p:cNvSpPr/>
            <p:nvPr/>
          </p:nvSpPr>
          <p:spPr>
            <a:xfrm>
              <a:off x="2731910" y="1067318"/>
              <a:ext cx="161231" cy="161231"/>
            </a:xfrm>
            <a:prstGeom prst="rect">
              <a:avLst/>
            </a:prstGeom>
            <a:solidFill>
              <a:schemeClr val="lt1"/>
            </a:solidFill>
            <a:ln w="25400" cap="flat" cmpd="sng">
              <a:solidFill>
                <a:srgbClr val="9CC2E5"/>
              </a:solidFill>
              <a:prstDash val="solid"/>
              <a:round/>
              <a:headEnd type="none" w="sm" len="sm"/>
              <a:tailEnd type="none" w="sm" len="sm"/>
            </a:ln>
          </p:spPr>
          <p:txBody>
            <a:bodyPr spcFirstLastPara="1" wrap="square" lIns="91433" tIns="91433" rIns="91433" bIns="91433" anchor="ctr" anchorCtr="0">
              <a:noAutofit/>
            </a:bodyPr>
            <a:lstStyle/>
            <a:p>
              <a:endParaRPr sz="2400"/>
            </a:p>
          </p:txBody>
        </p:sp>
        <p:sp>
          <p:nvSpPr>
            <p:cNvPr id="405" name="Google Shape;405;p68"/>
            <p:cNvSpPr/>
            <p:nvPr/>
          </p:nvSpPr>
          <p:spPr>
            <a:xfrm>
              <a:off x="2885543" y="960018"/>
              <a:ext cx="2041128" cy="375830"/>
            </a:xfrm>
            <a:prstGeom prst="rect">
              <a:avLst/>
            </a:prstGeom>
            <a:noFill/>
            <a:ln>
              <a:noFill/>
            </a:ln>
          </p:spPr>
          <p:txBody>
            <a:bodyPr spcFirstLastPara="1" wrap="square" lIns="91433" tIns="91433" rIns="91433" bIns="91433" anchor="ctr" anchorCtr="0">
              <a:noAutofit/>
            </a:bodyPr>
            <a:lstStyle/>
            <a:p>
              <a:endParaRPr sz="2400"/>
            </a:p>
          </p:txBody>
        </p:sp>
        <p:sp>
          <p:nvSpPr>
            <p:cNvPr id="406" name="Google Shape;406;p68"/>
            <p:cNvSpPr txBox="1"/>
            <p:nvPr/>
          </p:nvSpPr>
          <p:spPr>
            <a:xfrm>
              <a:off x="2885543" y="960018"/>
              <a:ext cx="2041128" cy="375830"/>
            </a:xfrm>
            <a:prstGeom prst="rect">
              <a:avLst/>
            </a:prstGeom>
            <a:noFill/>
            <a:ln>
              <a:noFill/>
            </a:ln>
          </p:spPr>
          <p:txBody>
            <a:bodyPr spcFirstLastPara="1" wrap="square" lIns="71100" tIns="71100" rIns="71100" bIns="71100" anchor="ctr" anchorCtr="0">
              <a:noAutofit/>
            </a:bodyPr>
            <a:lstStyle/>
            <a:p>
              <a:pPr>
                <a:lnSpc>
                  <a:spcPct val="90000"/>
                </a:lnSpc>
                <a:buClr>
                  <a:srgbClr val="000000"/>
                </a:buClr>
                <a:buSzPts val="800"/>
              </a:pPr>
              <a:r>
                <a:rPr lang="en" sz="1067">
                  <a:solidFill>
                    <a:srgbClr val="000000"/>
                  </a:solidFill>
                  <a:latin typeface="Arial"/>
                  <a:ea typeface="Arial"/>
                  <a:cs typeface="Arial"/>
                  <a:sym typeface="Arial"/>
                </a:rPr>
                <a:t>Universal and Correct Use of </a:t>
              </a:r>
              <a:r>
                <a:rPr lang="en" sz="1067" u="sng">
                  <a:solidFill>
                    <a:schemeClr val="accent1"/>
                  </a:solidFill>
                  <a:latin typeface="Arial"/>
                  <a:ea typeface="Arial"/>
                  <a:cs typeface="Arial"/>
                  <a:sym typeface="Arial"/>
                </a:rPr>
                <a:t>Masks</a:t>
              </a:r>
              <a:r>
                <a:rPr lang="en" sz="1067">
                  <a:solidFill>
                    <a:srgbClr val="000000"/>
                  </a:solidFill>
                  <a:latin typeface="Arial"/>
                  <a:ea typeface="Arial"/>
                  <a:cs typeface="Arial"/>
                  <a:sym typeface="Arial"/>
                </a:rPr>
                <a:t> </a:t>
              </a:r>
              <a:endParaRPr sz="1467"/>
            </a:p>
          </p:txBody>
        </p:sp>
        <p:sp>
          <p:nvSpPr>
            <p:cNvPr id="407" name="Google Shape;407;p68"/>
            <p:cNvSpPr/>
            <p:nvPr/>
          </p:nvSpPr>
          <p:spPr>
            <a:xfrm>
              <a:off x="2712583" y="1497837"/>
              <a:ext cx="161231" cy="161231"/>
            </a:xfrm>
            <a:prstGeom prst="rect">
              <a:avLst/>
            </a:prstGeom>
            <a:solidFill>
              <a:schemeClr val="lt1"/>
            </a:solidFill>
            <a:ln w="25400" cap="flat" cmpd="sng">
              <a:solidFill>
                <a:srgbClr val="9CC2E5"/>
              </a:solidFill>
              <a:prstDash val="solid"/>
              <a:round/>
              <a:headEnd type="none" w="sm" len="sm"/>
              <a:tailEnd type="none" w="sm" len="sm"/>
            </a:ln>
          </p:spPr>
          <p:txBody>
            <a:bodyPr spcFirstLastPara="1" wrap="square" lIns="91433" tIns="91433" rIns="91433" bIns="91433" anchor="ctr" anchorCtr="0">
              <a:noAutofit/>
            </a:bodyPr>
            <a:lstStyle/>
            <a:p>
              <a:endParaRPr sz="2400"/>
            </a:p>
          </p:txBody>
        </p:sp>
        <p:sp>
          <p:nvSpPr>
            <p:cNvPr id="408" name="Google Shape;408;p68"/>
            <p:cNvSpPr/>
            <p:nvPr/>
          </p:nvSpPr>
          <p:spPr>
            <a:xfrm>
              <a:off x="2885543" y="1335849"/>
              <a:ext cx="2041128" cy="1371795"/>
            </a:xfrm>
            <a:prstGeom prst="rect">
              <a:avLst/>
            </a:prstGeom>
            <a:noFill/>
            <a:ln>
              <a:noFill/>
            </a:ln>
          </p:spPr>
          <p:txBody>
            <a:bodyPr spcFirstLastPara="1" wrap="square" lIns="91433" tIns="91433" rIns="91433" bIns="91433" anchor="ctr" anchorCtr="0">
              <a:noAutofit/>
            </a:bodyPr>
            <a:lstStyle/>
            <a:p>
              <a:endParaRPr sz="2400"/>
            </a:p>
          </p:txBody>
        </p:sp>
        <p:sp>
          <p:nvSpPr>
            <p:cNvPr id="409" name="Google Shape;409;p68"/>
            <p:cNvSpPr txBox="1"/>
            <p:nvPr/>
          </p:nvSpPr>
          <p:spPr>
            <a:xfrm>
              <a:off x="2885543" y="1335849"/>
              <a:ext cx="2041128" cy="1371795"/>
            </a:xfrm>
            <a:prstGeom prst="rect">
              <a:avLst/>
            </a:prstGeom>
            <a:noFill/>
            <a:ln>
              <a:noFill/>
            </a:ln>
          </p:spPr>
          <p:txBody>
            <a:bodyPr spcFirstLastPara="1" wrap="square" lIns="71100" tIns="71100" rIns="71100" bIns="71100" anchor="ctr" anchorCtr="0">
              <a:noAutofit/>
            </a:bodyPr>
            <a:lstStyle/>
            <a:p>
              <a:pPr>
                <a:lnSpc>
                  <a:spcPct val="90000"/>
                </a:lnSpc>
                <a:buClr>
                  <a:srgbClr val="000000"/>
                </a:buClr>
                <a:buSzPts val="800"/>
              </a:pPr>
              <a:r>
                <a:rPr lang="en" sz="1067" u="sng">
                  <a:solidFill>
                    <a:schemeClr val="accent1"/>
                  </a:solidFill>
                  <a:latin typeface="Arial"/>
                  <a:ea typeface="Arial"/>
                  <a:cs typeface="Arial"/>
                  <a:sym typeface="Arial"/>
                </a:rPr>
                <a:t>Physical Distancing</a:t>
              </a:r>
              <a:endParaRPr sz="1467"/>
            </a:p>
            <a:p>
              <a:pPr marL="50799" lvl="1" indent="-50799">
                <a:lnSpc>
                  <a:spcPct val="90000"/>
                </a:lnSpc>
                <a:spcBef>
                  <a:spcPts val="400"/>
                </a:spcBef>
                <a:buClr>
                  <a:srgbClr val="000000"/>
                </a:buClr>
                <a:buSzPts val="600"/>
                <a:buFont typeface="Arial"/>
                <a:buChar char="•"/>
              </a:pPr>
              <a:r>
                <a:rPr lang="en" sz="800">
                  <a:solidFill>
                    <a:srgbClr val="000000"/>
                  </a:solidFill>
                  <a:latin typeface="Arial"/>
                  <a:ea typeface="Arial"/>
                  <a:cs typeface="Arial"/>
                  <a:sym typeface="Arial"/>
                </a:rPr>
                <a:t>At least 3 feet between students/students and 6 feet between adults/adults and adults/students</a:t>
              </a:r>
              <a:endParaRPr sz="1467"/>
            </a:p>
            <a:p>
              <a:pPr marL="50799" lvl="1" indent="-50799">
                <a:lnSpc>
                  <a:spcPct val="90000"/>
                </a:lnSpc>
                <a:spcBef>
                  <a:spcPts val="133"/>
                </a:spcBef>
                <a:buClr>
                  <a:srgbClr val="000000"/>
                </a:buClr>
                <a:buSzPts val="600"/>
                <a:buFont typeface="Arial"/>
                <a:buChar char="•"/>
              </a:pPr>
              <a:r>
                <a:rPr lang="en" sz="800">
                  <a:solidFill>
                    <a:srgbClr val="000000"/>
                  </a:solidFill>
                  <a:latin typeface="Arial"/>
                  <a:ea typeface="Arial"/>
                  <a:cs typeface="Arial"/>
                  <a:sym typeface="Arial"/>
                </a:rPr>
                <a:t>Cohort Model</a:t>
              </a:r>
              <a:endParaRPr sz="1467"/>
            </a:p>
            <a:p>
              <a:pPr marL="50799" lvl="1" indent="-50799">
                <a:lnSpc>
                  <a:spcPct val="90000"/>
                </a:lnSpc>
                <a:spcBef>
                  <a:spcPts val="133"/>
                </a:spcBef>
                <a:buClr>
                  <a:srgbClr val="000000"/>
                </a:buClr>
                <a:buSzPts val="600"/>
                <a:buFont typeface="Arial"/>
                <a:buChar char="•"/>
              </a:pPr>
              <a:r>
                <a:rPr lang="en" sz="800">
                  <a:solidFill>
                    <a:srgbClr val="000000"/>
                  </a:solidFill>
                  <a:latin typeface="Arial"/>
                  <a:ea typeface="Arial"/>
                  <a:cs typeface="Arial"/>
                  <a:sym typeface="Arial"/>
                </a:rPr>
                <a:t>Visitor Policy</a:t>
              </a:r>
              <a:endParaRPr sz="1467"/>
            </a:p>
            <a:p>
              <a:pPr marL="50799" lvl="1" indent="-50799">
                <a:lnSpc>
                  <a:spcPct val="90000"/>
                </a:lnSpc>
                <a:spcBef>
                  <a:spcPts val="133"/>
                </a:spcBef>
                <a:buClr>
                  <a:srgbClr val="000000"/>
                </a:buClr>
                <a:buSzPts val="600"/>
                <a:buFont typeface="Arial"/>
                <a:buChar char="•"/>
              </a:pPr>
              <a:r>
                <a:rPr lang="en" sz="800">
                  <a:solidFill>
                    <a:srgbClr val="000000"/>
                  </a:solidFill>
                  <a:latin typeface="Arial"/>
                  <a:ea typeface="Arial"/>
                  <a:cs typeface="Arial"/>
                  <a:sym typeface="Arial"/>
                </a:rPr>
                <a:t>Transportation Policy</a:t>
              </a:r>
              <a:endParaRPr sz="1467"/>
            </a:p>
            <a:p>
              <a:pPr marL="50799" lvl="1" indent="-50799">
                <a:lnSpc>
                  <a:spcPct val="90000"/>
                </a:lnSpc>
                <a:spcBef>
                  <a:spcPts val="133"/>
                </a:spcBef>
                <a:buClr>
                  <a:srgbClr val="000000"/>
                </a:buClr>
                <a:buSzPts val="600"/>
                <a:buFont typeface="Arial"/>
                <a:buChar char="•"/>
              </a:pPr>
              <a:r>
                <a:rPr lang="en" sz="800">
                  <a:solidFill>
                    <a:srgbClr val="000000"/>
                  </a:solidFill>
                  <a:latin typeface="Arial"/>
                  <a:ea typeface="Arial"/>
                  <a:cs typeface="Arial"/>
                  <a:sym typeface="Arial"/>
                </a:rPr>
                <a:t>Staggered Scheduling (suggested)</a:t>
              </a:r>
              <a:endParaRPr sz="1467"/>
            </a:p>
            <a:p>
              <a:pPr marL="50799" lvl="1" indent="-50799">
                <a:lnSpc>
                  <a:spcPct val="90000"/>
                </a:lnSpc>
                <a:spcBef>
                  <a:spcPts val="133"/>
                </a:spcBef>
                <a:buClr>
                  <a:srgbClr val="000000"/>
                </a:buClr>
                <a:buSzPts val="600"/>
                <a:buFont typeface="Arial"/>
                <a:buChar char="•"/>
              </a:pPr>
              <a:r>
                <a:rPr lang="en" sz="800">
                  <a:solidFill>
                    <a:srgbClr val="000000"/>
                  </a:solidFill>
                  <a:latin typeface="Arial"/>
                  <a:ea typeface="Arial"/>
                  <a:cs typeface="Arial"/>
                  <a:sym typeface="Arial"/>
                </a:rPr>
                <a:t>Alternate Schedules (suggested)</a:t>
              </a:r>
              <a:endParaRPr sz="1467"/>
            </a:p>
          </p:txBody>
        </p:sp>
        <p:sp>
          <p:nvSpPr>
            <p:cNvPr id="410" name="Google Shape;410;p68"/>
            <p:cNvSpPr/>
            <p:nvPr/>
          </p:nvSpPr>
          <p:spPr>
            <a:xfrm>
              <a:off x="2731910" y="2767892"/>
              <a:ext cx="161231" cy="161231"/>
            </a:xfrm>
            <a:prstGeom prst="rect">
              <a:avLst/>
            </a:prstGeom>
            <a:solidFill>
              <a:schemeClr val="lt1"/>
            </a:solidFill>
            <a:ln w="25400" cap="flat" cmpd="sng">
              <a:solidFill>
                <a:srgbClr val="9CC2E5"/>
              </a:solidFill>
              <a:prstDash val="solid"/>
              <a:round/>
              <a:headEnd type="none" w="sm" len="sm"/>
              <a:tailEnd type="none" w="sm" len="sm"/>
            </a:ln>
          </p:spPr>
          <p:txBody>
            <a:bodyPr spcFirstLastPara="1" wrap="square" lIns="91433" tIns="91433" rIns="91433" bIns="91433" anchor="ctr" anchorCtr="0">
              <a:noAutofit/>
            </a:bodyPr>
            <a:lstStyle/>
            <a:p>
              <a:endParaRPr sz="2400"/>
            </a:p>
          </p:txBody>
        </p:sp>
        <p:sp>
          <p:nvSpPr>
            <p:cNvPr id="411" name="Google Shape;411;p68"/>
            <p:cNvSpPr/>
            <p:nvPr/>
          </p:nvSpPr>
          <p:spPr>
            <a:xfrm>
              <a:off x="2885543" y="2707644"/>
              <a:ext cx="2041128" cy="281726"/>
            </a:xfrm>
            <a:prstGeom prst="rect">
              <a:avLst/>
            </a:prstGeom>
            <a:noFill/>
            <a:ln>
              <a:noFill/>
            </a:ln>
          </p:spPr>
          <p:txBody>
            <a:bodyPr spcFirstLastPara="1" wrap="square" lIns="91433" tIns="91433" rIns="91433" bIns="91433" anchor="ctr" anchorCtr="0">
              <a:noAutofit/>
            </a:bodyPr>
            <a:lstStyle/>
            <a:p>
              <a:endParaRPr sz="2400"/>
            </a:p>
          </p:txBody>
        </p:sp>
        <p:sp>
          <p:nvSpPr>
            <p:cNvPr id="412" name="Google Shape;412;p68"/>
            <p:cNvSpPr txBox="1"/>
            <p:nvPr/>
          </p:nvSpPr>
          <p:spPr>
            <a:xfrm>
              <a:off x="2885543" y="2707644"/>
              <a:ext cx="2041128" cy="281726"/>
            </a:xfrm>
            <a:prstGeom prst="rect">
              <a:avLst/>
            </a:prstGeom>
            <a:noFill/>
            <a:ln>
              <a:noFill/>
            </a:ln>
          </p:spPr>
          <p:txBody>
            <a:bodyPr spcFirstLastPara="1" wrap="square" lIns="71100" tIns="71100" rIns="71100" bIns="71100" anchor="ctr" anchorCtr="0">
              <a:noAutofit/>
            </a:bodyPr>
            <a:lstStyle/>
            <a:p>
              <a:pPr>
                <a:lnSpc>
                  <a:spcPct val="90000"/>
                </a:lnSpc>
                <a:buClr>
                  <a:srgbClr val="000000"/>
                </a:buClr>
                <a:buSzPts val="800"/>
              </a:pPr>
              <a:r>
                <a:rPr lang="en" sz="1067" u="sng">
                  <a:solidFill>
                    <a:schemeClr val="accent1"/>
                  </a:solidFill>
                  <a:latin typeface="Arial"/>
                  <a:ea typeface="Arial"/>
                  <a:cs typeface="Arial"/>
                  <a:sym typeface="Arial"/>
                </a:rPr>
                <a:t>Handwashing and Respiratory Etiquette</a:t>
              </a:r>
              <a:endParaRPr sz="1467"/>
            </a:p>
          </p:txBody>
        </p:sp>
        <p:sp>
          <p:nvSpPr>
            <p:cNvPr id="413" name="Google Shape;413;p68"/>
            <p:cNvSpPr/>
            <p:nvPr/>
          </p:nvSpPr>
          <p:spPr>
            <a:xfrm>
              <a:off x="2722950" y="3216379"/>
              <a:ext cx="161231" cy="161231"/>
            </a:xfrm>
            <a:prstGeom prst="rect">
              <a:avLst/>
            </a:prstGeom>
            <a:solidFill>
              <a:schemeClr val="lt1"/>
            </a:solidFill>
            <a:ln w="25400" cap="flat" cmpd="sng">
              <a:solidFill>
                <a:srgbClr val="9CC2E5"/>
              </a:solidFill>
              <a:prstDash val="solid"/>
              <a:round/>
              <a:headEnd type="none" w="sm" len="sm"/>
              <a:tailEnd type="none" w="sm" len="sm"/>
            </a:ln>
          </p:spPr>
          <p:txBody>
            <a:bodyPr spcFirstLastPara="1" wrap="square" lIns="91433" tIns="91433" rIns="91433" bIns="91433" anchor="ctr" anchorCtr="0">
              <a:noAutofit/>
            </a:bodyPr>
            <a:lstStyle/>
            <a:p>
              <a:endParaRPr sz="2400"/>
            </a:p>
          </p:txBody>
        </p:sp>
        <p:sp>
          <p:nvSpPr>
            <p:cNvPr id="414" name="Google Shape;414;p68"/>
            <p:cNvSpPr/>
            <p:nvPr/>
          </p:nvSpPr>
          <p:spPr>
            <a:xfrm>
              <a:off x="2885543" y="2989370"/>
              <a:ext cx="2041128" cy="1419950"/>
            </a:xfrm>
            <a:prstGeom prst="rect">
              <a:avLst/>
            </a:prstGeom>
            <a:noFill/>
            <a:ln>
              <a:noFill/>
            </a:ln>
          </p:spPr>
          <p:txBody>
            <a:bodyPr spcFirstLastPara="1" wrap="square" lIns="91433" tIns="91433" rIns="91433" bIns="91433" anchor="ctr" anchorCtr="0">
              <a:noAutofit/>
            </a:bodyPr>
            <a:lstStyle/>
            <a:p>
              <a:endParaRPr sz="2400"/>
            </a:p>
          </p:txBody>
        </p:sp>
        <p:sp>
          <p:nvSpPr>
            <p:cNvPr id="415" name="Google Shape;415;p68"/>
            <p:cNvSpPr txBox="1"/>
            <p:nvPr/>
          </p:nvSpPr>
          <p:spPr>
            <a:xfrm>
              <a:off x="2885543" y="2989370"/>
              <a:ext cx="2041128" cy="1419950"/>
            </a:xfrm>
            <a:prstGeom prst="rect">
              <a:avLst/>
            </a:prstGeom>
            <a:noFill/>
            <a:ln>
              <a:noFill/>
            </a:ln>
          </p:spPr>
          <p:txBody>
            <a:bodyPr spcFirstLastPara="1" wrap="square" lIns="71100" tIns="71100" rIns="71100" bIns="71100" anchor="ctr" anchorCtr="0">
              <a:noAutofit/>
            </a:bodyPr>
            <a:lstStyle/>
            <a:p>
              <a:pPr>
                <a:lnSpc>
                  <a:spcPct val="90000"/>
                </a:lnSpc>
                <a:buClr>
                  <a:srgbClr val="000000"/>
                </a:buClr>
                <a:buSzPts val="800"/>
              </a:pPr>
              <a:r>
                <a:rPr lang="en" sz="1067" u="sng">
                  <a:solidFill>
                    <a:schemeClr val="accent1"/>
                  </a:solidFill>
                  <a:latin typeface="Arial"/>
                  <a:ea typeface="Arial"/>
                  <a:cs typeface="Arial"/>
                  <a:sym typeface="Arial"/>
                </a:rPr>
                <a:t>Cleaning and Maintaining Healthy Facilities</a:t>
              </a:r>
              <a:endParaRPr sz="1467"/>
            </a:p>
            <a:p>
              <a:pPr marL="50799" lvl="1" indent="-50799">
                <a:lnSpc>
                  <a:spcPct val="90000"/>
                </a:lnSpc>
                <a:spcBef>
                  <a:spcPts val="400"/>
                </a:spcBef>
                <a:buClr>
                  <a:srgbClr val="000000"/>
                </a:buClr>
                <a:buSzPts val="600"/>
                <a:buFont typeface="Arial"/>
                <a:buChar char="•"/>
              </a:pPr>
              <a:r>
                <a:rPr lang="en" sz="800">
                  <a:solidFill>
                    <a:srgbClr val="000000"/>
                  </a:solidFill>
                  <a:latin typeface="Arial"/>
                  <a:ea typeface="Arial"/>
                  <a:cs typeface="Arial"/>
                  <a:sym typeface="Arial"/>
                </a:rPr>
                <a:t>Ventilation</a:t>
              </a:r>
              <a:endParaRPr sz="1467"/>
            </a:p>
            <a:p>
              <a:pPr marL="50799" lvl="1" indent="-50799">
                <a:lnSpc>
                  <a:spcPct val="90000"/>
                </a:lnSpc>
                <a:spcBef>
                  <a:spcPts val="133"/>
                </a:spcBef>
                <a:buClr>
                  <a:srgbClr val="000000"/>
                </a:buClr>
                <a:buSzPts val="600"/>
                <a:buFont typeface="Arial"/>
                <a:buChar char="•"/>
              </a:pPr>
              <a:r>
                <a:rPr lang="en" sz="800">
                  <a:solidFill>
                    <a:srgbClr val="000000"/>
                  </a:solidFill>
                  <a:latin typeface="Arial"/>
                  <a:ea typeface="Arial"/>
                  <a:cs typeface="Arial"/>
                  <a:sym typeface="Arial"/>
                </a:rPr>
                <a:t>Modified Layouts</a:t>
              </a:r>
              <a:endParaRPr sz="1467"/>
            </a:p>
            <a:p>
              <a:pPr marL="50799" lvl="1" indent="-50799">
                <a:lnSpc>
                  <a:spcPct val="90000"/>
                </a:lnSpc>
                <a:spcBef>
                  <a:spcPts val="133"/>
                </a:spcBef>
                <a:buClr>
                  <a:srgbClr val="000000"/>
                </a:buClr>
                <a:buSzPts val="600"/>
                <a:buFont typeface="Arial"/>
                <a:buChar char="•"/>
              </a:pPr>
              <a:r>
                <a:rPr lang="en" sz="800">
                  <a:solidFill>
                    <a:srgbClr val="000000"/>
                  </a:solidFill>
                  <a:latin typeface="Arial"/>
                  <a:ea typeface="Arial"/>
                  <a:cs typeface="Arial"/>
                  <a:sym typeface="Arial"/>
                </a:rPr>
                <a:t>Cleaning Processes</a:t>
              </a:r>
              <a:endParaRPr sz="1467"/>
            </a:p>
            <a:p>
              <a:pPr marL="50799" lvl="1" indent="-50799">
                <a:lnSpc>
                  <a:spcPct val="90000"/>
                </a:lnSpc>
                <a:spcBef>
                  <a:spcPts val="133"/>
                </a:spcBef>
                <a:buClr>
                  <a:srgbClr val="000000"/>
                </a:buClr>
                <a:buSzPts val="600"/>
                <a:buFont typeface="Arial"/>
                <a:buChar char="•"/>
              </a:pPr>
              <a:r>
                <a:rPr lang="en" sz="800">
                  <a:solidFill>
                    <a:srgbClr val="000000"/>
                  </a:solidFill>
                  <a:latin typeface="Arial"/>
                  <a:ea typeface="Arial"/>
                  <a:cs typeface="Arial"/>
                  <a:sym typeface="Arial"/>
                </a:rPr>
                <a:t>Communal Spaces</a:t>
              </a:r>
              <a:endParaRPr sz="1467"/>
            </a:p>
            <a:p>
              <a:pPr marL="50799" lvl="1" indent="-50799">
                <a:lnSpc>
                  <a:spcPct val="90000"/>
                </a:lnSpc>
                <a:spcBef>
                  <a:spcPts val="133"/>
                </a:spcBef>
                <a:buClr>
                  <a:srgbClr val="000000"/>
                </a:buClr>
                <a:buSzPts val="600"/>
                <a:buFont typeface="Arial"/>
                <a:buChar char="•"/>
              </a:pPr>
              <a:r>
                <a:rPr lang="en" sz="800">
                  <a:solidFill>
                    <a:srgbClr val="000000"/>
                  </a:solidFill>
                  <a:latin typeface="Arial"/>
                  <a:ea typeface="Arial"/>
                  <a:cs typeface="Arial"/>
                  <a:sym typeface="Arial"/>
                </a:rPr>
                <a:t>Food Service</a:t>
              </a:r>
              <a:endParaRPr sz="1467"/>
            </a:p>
            <a:p>
              <a:pPr marL="50799" lvl="1" indent="-50799">
                <a:lnSpc>
                  <a:spcPct val="90000"/>
                </a:lnSpc>
                <a:spcBef>
                  <a:spcPts val="133"/>
                </a:spcBef>
                <a:buClr>
                  <a:srgbClr val="000000"/>
                </a:buClr>
                <a:buSzPts val="600"/>
                <a:buFont typeface="Arial"/>
                <a:buChar char="•"/>
              </a:pPr>
              <a:r>
                <a:rPr lang="en" sz="800">
                  <a:solidFill>
                    <a:srgbClr val="000000"/>
                  </a:solidFill>
                  <a:latin typeface="Arial"/>
                  <a:ea typeface="Arial"/>
                  <a:cs typeface="Arial"/>
                  <a:sym typeface="Arial"/>
                </a:rPr>
                <a:t>Water Systems</a:t>
              </a:r>
              <a:endParaRPr sz="1467"/>
            </a:p>
          </p:txBody>
        </p:sp>
        <p:sp>
          <p:nvSpPr>
            <p:cNvPr id="416" name="Google Shape;416;p68"/>
            <p:cNvSpPr/>
            <p:nvPr/>
          </p:nvSpPr>
          <p:spPr>
            <a:xfrm>
              <a:off x="2735829" y="4318927"/>
              <a:ext cx="161231" cy="161231"/>
            </a:xfrm>
            <a:prstGeom prst="rect">
              <a:avLst/>
            </a:prstGeom>
            <a:solidFill>
              <a:schemeClr val="lt1"/>
            </a:solidFill>
            <a:ln w="25400" cap="flat" cmpd="sng">
              <a:solidFill>
                <a:srgbClr val="9CC2E5"/>
              </a:solidFill>
              <a:prstDash val="solid"/>
              <a:round/>
              <a:headEnd type="none" w="sm" len="sm"/>
              <a:tailEnd type="none" w="sm" len="sm"/>
            </a:ln>
          </p:spPr>
          <p:txBody>
            <a:bodyPr spcFirstLastPara="1" wrap="square" lIns="91433" tIns="91433" rIns="91433" bIns="91433" anchor="ctr" anchorCtr="0">
              <a:noAutofit/>
            </a:bodyPr>
            <a:lstStyle/>
            <a:p>
              <a:endParaRPr sz="2400"/>
            </a:p>
          </p:txBody>
        </p:sp>
        <p:sp>
          <p:nvSpPr>
            <p:cNvPr id="417" name="Google Shape;417;p68"/>
            <p:cNvSpPr/>
            <p:nvPr/>
          </p:nvSpPr>
          <p:spPr>
            <a:xfrm>
              <a:off x="2904873" y="4351304"/>
              <a:ext cx="2041128" cy="707816"/>
            </a:xfrm>
            <a:prstGeom prst="rect">
              <a:avLst/>
            </a:prstGeom>
            <a:noFill/>
            <a:ln>
              <a:noFill/>
            </a:ln>
          </p:spPr>
          <p:txBody>
            <a:bodyPr spcFirstLastPara="1" wrap="square" lIns="91433" tIns="91433" rIns="91433" bIns="91433" anchor="ctr" anchorCtr="0">
              <a:noAutofit/>
            </a:bodyPr>
            <a:lstStyle/>
            <a:p>
              <a:endParaRPr sz="2400"/>
            </a:p>
          </p:txBody>
        </p:sp>
        <p:sp>
          <p:nvSpPr>
            <p:cNvPr id="418" name="Google Shape;418;p68"/>
            <p:cNvSpPr txBox="1"/>
            <p:nvPr/>
          </p:nvSpPr>
          <p:spPr>
            <a:xfrm>
              <a:off x="2904873" y="4351304"/>
              <a:ext cx="2041128" cy="707816"/>
            </a:xfrm>
            <a:prstGeom prst="rect">
              <a:avLst/>
            </a:prstGeom>
            <a:noFill/>
            <a:ln>
              <a:noFill/>
            </a:ln>
          </p:spPr>
          <p:txBody>
            <a:bodyPr spcFirstLastPara="1" wrap="square" lIns="71100" tIns="71100" rIns="71100" bIns="71100" anchor="ctr" anchorCtr="0">
              <a:noAutofit/>
            </a:bodyPr>
            <a:lstStyle/>
            <a:p>
              <a:pPr>
                <a:lnSpc>
                  <a:spcPct val="90000"/>
                </a:lnSpc>
                <a:buClr>
                  <a:srgbClr val="000000"/>
                </a:buClr>
                <a:buSzPts val="800"/>
              </a:pPr>
              <a:r>
                <a:rPr lang="en" sz="1067" u="sng">
                  <a:solidFill>
                    <a:schemeClr val="accent1"/>
                  </a:solidFill>
                  <a:latin typeface="Arial"/>
                  <a:ea typeface="Arial"/>
                  <a:cs typeface="Arial"/>
                  <a:sym typeface="Arial"/>
                </a:rPr>
                <a:t>Contact Tracing</a:t>
              </a:r>
              <a:endParaRPr sz="1467"/>
            </a:p>
            <a:p>
              <a:pPr marL="50799" lvl="1" indent="-50799">
                <a:lnSpc>
                  <a:spcPct val="90000"/>
                </a:lnSpc>
                <a:spcBef>
                  <a:spcPts val="400"/>
                </a:spcBef>
                <a:buClr>
                  <a:srgbClr val="000000"/>
                </a:buClr>
                <a:buSzPts val="600"/>
                <a:buFont typeface="Arial"/>
                <a:buChar char="•"/>
              </a:pPr>
              <a:r>
                <a:rPr lang="en" sz="800">
                  <a:solidFill>
                    <a:srgbClr val="000000"/>
                  </a:solidFill>
                  <a:latin typeface="Arial"/>
                  <a:ea typeface="Arial"/>
                  <a:cs typeface="Arial"/>
                  <a:sym typeface="Arial"/>
                </a:rPr>
                <a:t>Collaboration with Health Department</a:t>
              </a:r>
              <a:endParaRPr sz="1467"/>
            </a:p>
            <a:p>
              <a:pPr marL="50799" lvl="1" indent="-50799">
                <a:lnSpc>
                  <a:spcPct val="90000"/>
                </a:lnSpc>
                <a:spcBef>
                  <a:spcPts val="133"/>
                </a:spcBef>
                <a:buClr>
                  <a:srgbClr val="000000"/>
                </a:buClr>
                <a:buSzPts val="600"/>
                <a:buFont typeface="Arial"/>
                <a:buChar char="•"/>
              </a:pPr>
              <a:r>
                <a:rPr lang="en" sz="800">
                  <a:solidFill>
                    <a:srgbClr val="000000"/>
                  </a:solidFill>
                  <a:latin typeface="Arial"/>
                  <a:ea typeface="Arial"/>
                  <a:cs typeface="Arial"/>
                  <a:sym typeface="Arial"/>
                </a:rPr>
                <a:t>Staying Home when Appropriate</a:t>
              </a:r>
              <a:endParaRPr sz="1467"/>
            </a:p>
            <a:p>
              <a:pPr marL="50799" lvl="1" indent="-50799">
                <a:lnSpc>
                  <a:spcPct val="90000"/>
                </a:lnSpc>
                <a:spcBef>
                  <a:spcPts val="133"/>
                </a:spcBef>
                <a:buClr>
                  <a:srgbClr val="000000"/>
                </a:buClr>
                <a:buSzPts val="600"/>
                <a:buFont typeface="Arial"/>
                <a:buChar char="•"/>
              </a:pPr>
              <a:r>
                <a:rPr lang="en" sz="800">
                  <a:solidFill>
                    <a:srgbClr val="000000"/>
                  </a:solidFill>
                  <a:latin typeface="Arial"/>
                  <a:ea typeface="Arial"/>
                  <a:cs typeface="Arial"/>
                  <a:sym typeface="Arial"/>
                </a:rPr>
                <a:t>Isolation Guidelines</a:t>
              </a:r>
              <a:endParaRPr sz="1467"/>
            </a:p>
            <a:p>
              <a:pPr marL="50799" lvl="1" indent="-50799">
                <a:lnSpc>
                  <a:spcPct val="90000"/>
                </a:lnSpc>
                <a:spcBef>
                  <a:spcPts val="133"/>
                </a:spcBef>
                <a:buClr>
                  <a:srgbClr val="000000"/>
                </a:buClr>
                <a:buSzPts val="600"/>
                <a:buFont typeface="Arial"/>
                <a:buChar char="•"/>
              </a:pPr>
              <a:r>
                <a:rPr lang="en" sz="800">
                  <a:solidFill>
                    <a:srgbClr val="000000"/>
                  </a:solidFill>
                  <a:latin typeface="Arial"/>
                  <a:ea typeface="Arial"/>
                  <a:cs typeface="Arial"/>
                  <a:sym typeface="Arial"/>
                </a:rPr>
                <a:t>Quarantine Guidelines</a:t>
              </a:r>
              <a:endParaRPr sz="1467"/>
            </a:p>
          </p:txBody>
        </p:sp>
        <p:sp>
          <p:nvSpPr>
            <p:cNvPr id="419" name="Google Shape;419;p68"/>
            <p:cNvSpPr/>
            <p:nvPr/>
          </p:nvSpPr>
          <p:spPr>
            <a:xfrm>
              <a:off x="5535214" y="333185"/>
              <a:ext cx="2389722" cy="519533"/>
            </a:xfrm>
            <a:prstGeom prst="rect">
              <a:avLst/>
            </a:prstGeom>
            <a:solidFill>
              <a:srgbClr val="A8D08C"/>
            </a:solidFill>
            <a:ln w="25400" cap="flat" cmpd="sng">
              <a:solidFill>
                <a:srgbClr val="A8D08C"/>
              </a:solidFill>
              <a:prstDash val="solid"/>
              <a:round/>
              <a:headEnd type="none" w="sm" len="sm"/>
              <a:tailEnd type="none" w="sm" len="sm"/>
            </a:ln>
          </p:spPr>
          <p:txBody>
            <a:bodyPr spcFirstLastPara="1" wrap="square" lIns="91433" tIns="91433" rIns="91433" bIns="91433" anchor="ctr" anchorCtr="0">
              <a:noAutofit/>
            </a:bodyPr>
            <a:lstStyle/>
            <a:p>
              <a:endParaRPr sz="2400"/>
            </a:p>
          </p:txBody>
        </p:sp>
        <p:sp>
          <p:nvSpPr>
            <p:cNvPr id="420" name="Google Shape;420;p68"/>
            <p:cNvSpPr/>
            <p:nvPr/>
          </p:nvSpPr>
          <p:spPr>
            <a:xfrm>
              <a:off x="5632694" y="560821"/>
              <a:ext cx="161235" cy="161235"/>
            </a:xfrm>
            <a:prstGeom prst="rect">
              <a:avLst/>
            </a:prstGeom>
            <a:solidFill>
              <a:schemeClr val="lt1">
                <a:alpha val="89803"/>
              </a:schemeClr>
            </a:solidFill>
            <a:ln w="25400" cap="flat" cmpd="sng">
              <a:solidFill>
                <a:schemeClr val="dk1"/>
              </a:solidFill>
              <a:prstDash val="solid"/>
              <a:round/>
              <a:headEnd type="none" w="sm" len="sm"/>
              <a:tailEnd type="none" w="sm" len="sm"/>
            </a:ln>
          </p:spPr>
          <p:txBody>
            <a:bodyPr spcFirstLastPara="1" wrap="square" lIns="91433" tIns="91433" rIns="91433" bIns="91433" anchor="ctr" anchorCtr="0">
              <a:noAutofit/>
            </a:bodyPr>
            <a:lstStyle/>
            <a:p>
              <a:endParaRPr sz="2400"/>
            </a:p>
          </p:txBody>
        </p:sp>
        <p:sp>
          <p:nvSpPr>
            <p:cNvPr id="421" name="Google Shape;421;p68"/>
            <p:cNvSpPr/>
            <p:nvPr/>
          </p:nvSpPr>
          <p:spPr>
            <a:xfrm>
              <a:off x="5872208" y="368629"/>
              <a:ext cx="1745801" cy="463848"/>
            </a:xfrm>
            <a:prstGeom prst="rect">
              <a:avLst/>
            </a:prstGeom>
            <a:noFill/>
            <a:ln>
              <a:noFill/>
            </a:ln>
          </p:spPr>
          <p:txBody>
            <a:bodyPr spcFirstLastPara="1" wrap="square" lIns="91433" tIns="91433" rIns="91433" bIns="91433" anchor="ctr" anchorCtr="0">
              <a:noAutofit/>
            </a:bodyPr>
            <a:lstStyle/>
            <a:p>
              <a:endParaRPr sz="2400"/>
            </a:p>
          </p:txBody>
        </p:sp>
        <p:sp>
          <p:nvSpPr>
            <p:cNvPr id="422" name="Google Shape;422;p68"/>
            <p:cNvSpPr txBox="1"/>
            <p:nvPr/>
          </p:nvSpPr>
          <p:spPr>
            <a:xfrm>
              <a:off x="5872208" y="368629"/>
              <a:ext cx="1745801" cy="463848"/>
            </a:xfrm>
            <a:prstGeom prst="rect">
              <a:avLst/>
            </a:prstGeom>
            <a:noFill/>
            <a:ln>
              <a:noFill/>
            </a:ln>
          </p:spPr>
          <p:txBody>
            <a:bodyPr spcFirstLastPara="1" wrap="square" lIns="22867" tIns="15233" rIns="22867" bIns="15233" anchor="ctr" anchorCtr="0">
              <a:noAutofit/>
            </a:bodyPr>
            <a:lstStyle/>
            <a:p>
              <a:pPr algn="ctr">
                <a:lnSpc>
                  <a:spcPct val="90000"/>
                </a:lnSpc>
                <a:buClr>
                  <a:srgbClr val="000000"/>
                </a:buClr>
                <a:buSzPts val="900"/>
              </a:pPr>
              <a:r>
                <a:rPr lang="en" sz="1200">
                  <a:solidFill>
                    <a:srgbClr val="000000"/>
                  </a:solidFill>
                  <a:latin typeface="Arial"/>
                  <a:ea typeface="Arial"/>
                  <a:cs typeface="Arial"/>
                  <a:sym typeface="Arial"/>
                </a:rPr>
                <a:t>3. Levels of Community Risk and Phased Prevention</a:t>
              </a:r>
              <a:endParaRPr sz="1467"/>
            </a:p>
          </p:txBody>
        </p:sp>
        <p:sp>
          <p:nvSpPr>
            <p:cNvPr id="423" name="Google Shape;423;p68"/>
            <p:cNvSpPr/>
            <p:nvPr/>
          </p:nvSpPr>
          <p:spPr>
            <a:xfrm>
              <a:off x="5492749" y="1039282"/>
              <a:ext cx="161231" cy="161231"/>
            </a:xfrm>
            <a:prstGeom prst="rect">
              <a:avLst/>
            </a:prstGeom>
            <a:solidFill>
              <a:schemeClr val="lt1"/>
            </a:solidFill>
            <a:ln w="25400" cap="flat" cmpd="sng">
              <a:solidFill>
                <a:srgbClr val="A8D08C"/>
              </a:solidFill>
              <a:prstDash val="solid"/>
              <a:round/>
              <a:headEnd type="none" w="sm" len="sm"/>
              <a:tailEnd type="none" w="sm" len="sm"/>
            </a:ln>
          </p:spPr>
          <p:txBody>
            <a:bodyPr spcFirstLastPara="1" wrap="square" lIns="91433" tIns="91433" rIns="91433" bIns="91433" anchor="ctr" anchorCtr="0">
              <a:noAutofit/>
            </a:bodyPr>
            <a:lstStyle/>
            <a:p>
              <a:endParaRPr sz="2400"/>
            </a:p>
          </p:txBody>
        </p:sp>
        <p:sp>
          <p:nvSpPr>
            <p:cNvPr id="424" name="Google Shape;424;p68"/>
            <p:cNvSpPr/>
            <p:nvPr/>
          </p:nvSpPr>
          <p:spPr>
            <a:xfrm>
              <a:off x="5688847" y="960018"/>
              <a:ext cx="2041128" cy="1509454"/>
            </a:xfrm>
            <a:prstGeom prst="rect">
              <a:avLst/>
            </a:prstGeom>
            <a:noFill/>
            <a:ln>
              <a:noFill/>
            </a:ln>
          </p:spPr>
          <p:txBody>
            <a:bodyPr spcFirstLastPara="1" wrap="square" lIns="91433" tIns="91433" rIns="91433" bIns="91433" anchor="ctr" anchorCtr="0">
              <a:noAutofit/>
            </a:bodyPr>
            <a:lstStyle/>
            <a:p>
              <a:endParaRPr sz="2400"/>
            </a:p>
          </p:txBody>
        </p:sp>
        <p:sp>
          <p:nvSpPr>
            <p:cNvPr id="425" name="Google Shape;425;p68"/>
            <p:cNvSpPr txBox="1"/>
            <p:nvPr/>
          </p:nvSpPr>
          <p:spPr>
            <a:xfrm>
              <a:off x="5671537" y="1119898"/>
              <a:ext cx="2041128" cy="1509454"/>
            </a:xfrm>
            <a:prstGeom prst="rect">
              <a:avLst/>
            </a:prstGeom>
            <a:noFill/>
            <a:ln>
              <a:noFill/>
            </a:ln>
          </p:spPr>
          <p:txBody>
            <a:bodyPr spcFirstLastPara="1" wrap="square" lIns="71100" tIns="71100" rIns="71100" bIns="71100" anchor="ctr" anchorCtr="0">
              <a:noAutofit/>
            </a:bodyPr>
            <a:lstStyle/>
            <a:p>
              <a:pPr>
                <a:lnSpc>
                  <a:spcPct val="90000"/>
                </a:lnSpc>
                <a:buClr>
                  <a:srgbClr val="000000"/>
                </a:buClr>
                <a:buSzPts val="800"/>
              </a:pPr>
              <a:r>
                <a:rPr lang="en" sz="1067" dirty="0">
                  <a:solidFill>
                    <a:srgbClr val="000000"/>
                  </a:solidFill>
                  <a:latin typeface="Arial"/>
                  <a:ea typeface="Arial"/>
                  <a:cs typeface="Arial"/>
                  <a:sym typeface="Arial"/>
                </a:rPr>
                <a:t>Collaboration with Public Health Department Officials to Determine the Risk of Transmission:</a:t>
              </a:r>
              <a:endParaRPr sz="1467" dirty="0"/>
            </a:p>
            <a:p>
              <a:pPr marL="50799" lvl="1" indent="-50799">
                <a:lnSpc>
                  <a:spcPct val="90000"/>
                </a:lnSpc>
                <a:spcBef>
                  <a:spcPts val="400"/>
                </a:spcBef>
                <a:buClr>
                  <a:srgbClr val="000000"/>
                </a:buClr>
                <a:buSzPts val="600"/>
                <a:buFont typeface="Arial"/>
                <a:buChar char="•"/>
              </a:pPr>
              <a:r>
                <a:rPr lang="en" sz="800" dirty="0">
                  <a:solidFill>
                    <a:srgbClr val="000000"/>
                  </a:solidFill>
                  <a:latin typeface="Arial"/>
                  <a:ea typeface="Arial"/>
                  <a:cs typeface="Arial"/>
                  <a:sym typeface="Arial"/>
                </a:rPr>
                <a:t>Total new cases per 100,000 persons in past 7 days*</a:t>
              </a:r>
              <a:endParaRPr sz="1467" dirty="0"/>
            </a:p>
            <a:p>
              <a:pPr marL="50799" lvl="1" indent="-50799">
                <a:lnSpc>
                  <a:spcPct val="90000"/>
                </a:lnSpc>
                <a:spcBef>
                  <a:spcPts val="133"/>
                </a:spcBef>
                <a:buClr>
                  <a:srgbClr val="000000"/>
                </a:buClr>
                <a:buSzPts val="600"/>
                <a:buFont typeface="Arial"/>
                <a:buChar char="•"/>
              </a:pPr>
              <a:r>
                <a:rPr lang="en" sz="800" dirty="0">
                  <a:solidFill>
                    <a:srgbClr val="000000"/>
                  </a:solidFill>
                  <a:latin typeface="Arial"/>
                  <a:ea typeface="Arial"/>
                  <a:cs typeface="Arial"/>
                  <a:sym typeface="Arial"/>
                </a:rPr>
                <a:t>Percentage of Nucleic Acid Amplification Tests (NAATs) that are positive in past 7 days*</a:t>
              </a:r>
              <a:br>
                <a:rPr lang="en" sz="800" dirty="0">
                  <a:solidFill>
                    <a:srgbClr val="000000"/>
                  </a:solidFill>
                  <a:latin typeface="Arial"/>
                  <a:ea typeface="Arial"/>
                  <a:cs typeface="Arial"/>
                  <a:sym typeface="Arial"/>
                </a:rPr>
              </a:br>
              <a:br>
                <a:rPr lang="en" sz="800" dirty="0">
                  <a:solidFill>
                    <a:srgbClr val="000000"/>
                  </a:solidFill>
                  <a:latin typeface="Arial"/>
                  <a:ea typeface="Arial"/>
                  <a:cs typeface="Arial"/>
                  <a:sym typeface="Arial"/>
                </a:rPr>
              </a:br>
              <a:r>
                <a:rPr lang="en" sz="1067" dirty="0">
                  <a:solidFill>
                    <a:srgbClr val="000000"/>
                  </a:solidFill>
                  <a:latin typeface="Arial"/>
                  <a:ea typeface="Arial"/>
                  <a:cs typeface="Arial"/>
                  <a:sym typeface="Arial"/>
                </a:rPr>
                <a:t>*</a:t>
              </a:r>
              <a:r>
                <a:rPr lang="en" sz="667" dirty="0">
                  <a:solidFill>
                    <a:srgbClr val="000000"/>
                  </a:solidFill>
                  <a:latin typeface="Arial"/>
                  <a:ea typeface="Arial"/>
                  <a:cs typeface="Arial"/>
                  <a:sym typeface="Arial"/>
                </a:rPr>
                <a:t>No data needs to be published within your posting. It simply needs to be clear that the LEA is collaborating with local health officials concerning this information.</a:t>
              </a:r>
              <a:endParaRPr sz="800" dirty="0">
                <a:solidFill>
                  <a:srgbClr val="000000"/>
                </a:solidFill>
                <a:latin typeface="Arial"/>
                <a:ea typeface="Arial"/>
                <a:cs typeface="Arial"/>
                <a:sym typeface="Arial"/>
              </a:endParaRPr>
            </a:p>
          </p:txBody>
        </p:sp>
        <p:sp>
          <p:nvSpPr>
            <p:cNvPr id="426" name="Google Shape;426;p68"/>
            <p:cNvSpPr/>
            <p:nvPr/>
          </p:nvSpPr>
          <p:spPr>
            <a:xfrm>
              <a:off x="5490868" y="2859177"/>
              <a:ext cx="161231" cy="161231"/>
            </a:xfrm>
            <a:prstGeom prst="rect">
              <a:avLst/>
            </a:prstGeom>
            <a:solidFill>
              <a:schemeClr val="lt1"/>
            </a:solidFill>
            <a:ln w="25400" cap="flat" cmpd="sng">
              <a:solidFill>
                <a:srgbClr val="A8D08C"/>
              </a:solidFill>
              <a:prstDash val="solid"/>
              <a:round/>
              <a:headEnd type="none" w="sm" len="sm"/>
              <a:tailEnd type="none" w="sm" len="sm"/>
            </a:ln>
          </p:spPr>
          <p:txBody>
            <a:bodyPr spcFirstLastPara="1" wrap="square" lIns="91433" tIns="91433" rIns="91433" bIns="91433" anchor="ctr" anchorCtr="0">
              <a:noAutofit/>
            </a:bodyPr>
            <a:lstStyle/>
            <a:p>
              <a:endParaRPr sz="2400"/>
            </a:p>
          </p:txBody>
        </p:sp>
        <p:sp>
          <p:nvSpPr>
            <p:cNvPr id="427" name="Google Shape;427;p68"/>
            <p:cNvSpPr/>
            <p:nvPr/>
          </p:nvSpPr>
          <p:spPr>
            <a:xfrm>
              <a:off x="5688847" y="2469473"/>
              <a:ext cx="2041128" cy="954041"/>
            </a:xfrm>
            <a:prstGeom prst="rect">
              <a:avLst/>
            </a:prstGeom>
            <a:noFill/>
            <a:ln>
              <a:noFill/>
            </a:ln>
          </p:spPr>
          <p:txBody>
            <a:bodyPr spcFirstLastPara="1" wrap="square" lIns="91433" tIns="91433" rIns="91433" bIns="91433" anchor="ctr" anchorCtr="0">
              <a:noAutofit/>
            </a:bodyPr>
            <a:lstStyle/>
            <a:p>
              <a:endParaRPr sz="2400"/>
            </a:p>
          </p:txBody>
        </p:sp>
        <p:sp>
          <p:nvSpPr>
            <p:cNvPr id="428" name="Google Shape;428;p68"/>
            <p:cNvSpPr txBox="1"/>
            <p:nvPr/>
          </p:nvSpPr>
          <p:spPr>
            <a:xfrm>
              <a:off x="5688847" y="2929123"/>
              <a:ext cx="2041128" cy="666421"/>
            </a:xfrm>
            <a:prstGeom prst="rect">
              <a:avLst/>
            </a:prstGeom>
            <a:noFill/>
            <a:ln>
              <a:noFill/>
            </a:ln>
          </p:spPr>
          <p:txBody>
            <a:bodyPr spcFirstLastPara="1" wrap="square" lIns="71100" tIns="71100" rIns="71100" bIns="71100" anchor="ctr" anchorCtr="0">
              <a:noAutofit/>
            </a:bodyPr>
            <a:lstStyle/>
            <a:p>
              <a:pPr>
                <a:lnSpc>
                  <a:spcPct val="90000"/>
                </a:lnSpc>
                <a:buClr>
                  <a:srgbClr val="000000"/>
                </a:buClr>
                <a:buSzPts val="800"/>
              </a:pPr>
              <a:r>
                <a:rPr lang="en" sz="1067" dirty="0">
                  <a:solidFill>
                    <a:srgbClr val="000000"/>
                  </a:solidFill>
                  <a:latin typeface="Arial"/>
                  <a:ea typeface="Arial"/>
                  <a:cs typeface="Arial"/>
                  <a:sym typeface="Arial"/>
                </a:rPr>
                <a:t>How Decisions are Made about Preventative Actions</a:t>
              </a:r>
              <a:endParaRPr sz="1467" dirty="0"/>
            </a:p>
            <a:p>
              <a:pPr marL="50799" lvl="1" indent="-50799">
                <a:lnSpc>
                  <a:spcPct val="90000"/>
                </a:lnSpc>
                <a:spcBef>
                  <a:spcPts val="400"/>
                </a:spcBef>
                <a:buClr>
                  <a:srgbClr val="000000"/>
                </a:buClr>
                <a:buSzPts val="600"/>
                <a:buFont typeface="Arial"/>
                <a:buChar char="•"/>
              </a:pPr>
              <a:r>
                <a:rPr lang="en" sz="800" dirty="0">
                  <a:solidFill>
                    <a:srgbClr val="000000"/>
                  </a:solidFill>
                  <a:latin typeface="Arial"/>
                  <a:ea typeface="Arial"/>
                  <a:cs typeface="Arial"/>
                  <a:sym typeface="Arial"/>
                </a:rPr>
                <a:t>The Number of COVID-19 Cases amongst Students, Teachers, and Staff, and Number of People in Quarantine</a:t>
              </a:r>
              <a:endParaRPr sz="1467" dirty="0"/>
            </a:p>
            <a:p>
              <a:pPr marL="50799" lvl="1" indent="-50799">
                <a:lnSpc>
                  <a:spcPct val="90000"/>
                </a:lnSpc>
                <a:spcBef>
                  <a:spcPts val="133"/>
                </a:spcBef>
                <a:buClr>
                  <a:srgbClr val="000000"/>
                </a:buClr>
                <a:buSzPts val="600"/>
                <a:buFont typeface="Arial"/>
                <a:buChar char="•"/>
              </a:pPr>
              <a:r>
                <a:rPr lang="en" sz="800" dirty="0">
                  <a:solidFill>
                    <a:srgbClr val="000000"/>
                  </a:solidFill>
                  <a:latin typeface="Arial"/>
                  <a:ea typeface="Arial"/>
                  <a:cs typeface="Arial"/>
                  <a:sym typeface="Arial"/>
                </a:rPr>
                <a:t>Compliance with Prevention Strategies</a:t>
              </a:r>
              <a:endParaRPr sz="1467" dirty="0"/>
            </a:p>
            <a:p>
              <a:pPr marL="50799" lvl="1" indent="-50799">
                <a:lnSpc>
                  <a:spcPct val="90000"/>
                </a:lnSpc>
                <a:spcBef>
                  <a:spcPts val="133"/>
                </a:spcBef>
                <a:buClr>
                  <a:srgbClr val="000000"/>
                </a:buClr>
                <a:buSzPts val="600"/>
                <a:buFont typeface="Arial"/>
                <a:buChar char="•"/>
              </a:pPr>
              <a:r>
                <a:rPr lang="en" sz="800" dirty="0">
                  <a:solidFill>
                    <a:srgbClr val="000000"/>
                  </a:solidFill>
                  <a:latin typeface="Arial"/>
                  <a:ea typeface="Arial"/>
                  <a:cs typeface="Arial"/>
                  <a:sym typeface="Arial"/>
                </a:rPr>
                <a:t>Levels of Community Transmission</a:t>
              </a:r>
              <a:endParaRPr sz="1467" dirty="0"/>
            </a:p>
          </p:txBody>
        </p:sp>
      </p:grpSp>
      <p:sp>
        <p:nvSpPr>
          <p:cNvPr id="429" name="Google Shape;429;p68"/>
          <p:cNvSpPr txBox="1"/>
          <p:nvPr/>
        </p:nvSpPr>
        <p:spPr>
          <a:xfrm>
            <a:off x="7184615" y="5167957"/>
            <a:ext cx="2840037" cy="877421"/>
          </a:xfrm>
          <a:prstGeom prst="rect">
            <a:avLst/>
          </a:prstGeom>
          <a:solidFill>
            <a:srgbClr val="FFFFFF"/>
          </a:solidFill>
          <a:ln w="9525" cap="flat" cmpd="sng">
            <a:solidFill>
              <a:srgbClr val="4472C4"/>
            </a:solidFill>
            <a:prstDash val="solid"/>
            <a:miter lim="800000"/>
            <a:headEnd type="none" w="sm" len="sm"/>
            <a:tailEnd type="none" w="sm" len="sm"/>
          </a:ln>
        </p:spPr>
        <p:txBody>
          <a:bodyPr spcFirstLastPara="1" wrap="square" lIns="91433" tIns="45700" rIns="91433" bIns="45700" anchor="t" anchorCtr="0">
            <a:noAutofit/>
          </a:bodyPr>
          <a:lstStyle/>
          <a:p>
            <a:pPr algn="ctr"/>
            <a:r>
              <a:rPr lang="en" sz="1067" b="1" dirty="0">
                <a:solidFill>
                  <a:srgbClr val="C00000"/>
                </a:solidFill>
                <a:latin typeface="Calibri"/>
                <a:ea typeface="Calibri"/>
                <a:cs typeface="Calibri"/>
                <a:sym typeface="Calibri"/>
              </a:rPr>
              <a:t>ADDENDUM OPTION FOR PREVIOUS PLAN:</a:t>
            </a:r>
            <a:endParaRPr sz="667" dirty="0">
              <a:solidFill>
                <a:schemeClr val="dk1"/>
              </a:solidFill>
              <a:latin typeface="Arial"/>
              <a:ea typeface="Arial"/>
              <a:cs typeface="Arial"/>
              <a:sym typeface="Arial"/>
            </a:endParaRPr>
          </a:p>
          <a:p>
            <a:pPr algn="ctr"/>
            <a:r>
              <a:rPr lang="en" sz="1067" dirty="0">
                <a:solidFill>
                  <a:schemeClr val="dk1"/>
                </a:solidFill>
                <a:latin typeface="Calibri"/>
                <a:ea typeface="Calibri"/>
                <a:cs typeface="Calibri"/>
                <a:sym typeface="Calibri"/>
              </a:rPr>
              <a:t>If a district has already posted a plan that meets most of these requirements, an addendum may be added to satisfy remaining components.</a:t>
            </a:r>
            <a:endParaRPr sz="667" dirty="0">
              <a:solidFill>
                <a:schemeClr val="dk1"/>
              </a:solidFill>
              <a:latin typeface="Arial"/>
              <a:ea typeface="Arial"/>
              <a:cs typeface="Arial"/>
              <a:sym typeface="Arial"/>
            </a:endParaRPr>
          </a:p>
          <a:p>
            <a:endParaRPr sz="1867" dirty="0">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34"/>
        <p:cNvGrpSpPr/>
        <p:nvPr/>
      </p:nvGrpSpPr>
      <p:grpSpPr>
        <a:xfrm>
          <a:off x="0" y="0"/>
          <a:ext cx="0" cy="0"/>
          <a:chOff x="0" y="0"/>
          <a:chExt cx="0" cy="0"/>
        </a:xfrm>
      </p:grpSpPr>
      <p:sp>
        <p:nvSpPr>
          <p:cNvPr id="435" name="Google Shape;435;p69"/>
          <p:cNvSpPr txBox="1">
            <a:spLocks noGrp="1"/>
          </p:cNvSpPr>
          <p:nvPr>
            <p:ph type="title"/>
          </p:nvPr>
        </p:nvSpPr>
        <p:spPr>
          <a:xfrm>
            <a:off x="326926" y="254515"/>
            <a:ext cx="8109153" cy="756419"/>
          </a:xfrm>
          <a:prstGeom prst="rect">
            <a:avLst/>
          </a:prstGeom>
          <a:noFill/>
          <a:ln>
            <a:noFill/>
          </a:ln>
        </p:spPr>
        <p:txBody>
          <a:bodyPr spcFirstLastPara="1" vert="horz" wrap="square" lIns="0" tIns="0" rIns="0" bIns="0" rtlCol="0" anchor="t" anchorCtr="0">
            <a:noAutofit/>
          </a:bodyPr>
          <a:lstStyle/>
          <a:p>
            <a:pPr>
              <a:spcBef>
                <a:spcPts val="0"/>
              </a:spcBef>
              <a:buClr>
                <a:schemeClr val="lt1"/>
              </a:buClr>
              <a:buSzPts val="1800"/>
            </a:pPr>
            <a:r>
              <a:rPr lang="en" dirty="0"/>
              <a:t>Sample Template</a:t>
            </a:r>
            <a:endParaRPr dirty="0"/>
          </a:p>
        </p:txBody>
      </p:sp>
      <p:sp>
        <p:nvSpPr>
          <p:cNvPr id="436" name="Google Shape;436;p69"/>
          <p:cNvSpPr txBox="1">
            <a:spLocks noGrp="1"/>
          </p:cNvSpPr>
          <p:nvPr>
            <p:ph type="sldNum" idx="12"/>
          </p:nvPr>
        </p:nvSpPr>
        <p:spPr>
          <a:xfrm>
            <a:off x="297428" y="6427022"/>
            <a:ext cx="2743200" cy="365125"/>
          </a:xfrm>
          <a:prstGeom prst="rect">
            <a:avLst/>
          </a:prstGeom>
          <a:noFill/>
          <a:ln>
            <a:noFill/>
          </a:ln>
        </p:spPr>
        <p:txBody>
          <a:bodyPr spcFirstLastPara="1" vert="horz" wrap="square" lIns="91433" tIns="45700" rIns="91433" bIns="45700" rtlCol="0" anchor="t" anchorCtr="0">
            <a:noAutofit/>
          </a:bodyPr>
          <a:lstStyle/>
          <a:p>
            <a:pPr>
              <a:buSzPts val="900"/>
            </a:pPr>
            <a:fld id="{00000000-1234-1234-1234-123412341234}" type="slidenum">
              <a:rPr lang="en"/>
              <a:pPr>
                <a:buSzPts val="900"/>
              </a:pPr>
              <a:t>15</a:t>
            </a:fld>
            <a:endParaRPr/>
          </a:p>
        </p:txBody>
      </p:sp>
      <p:pic>
        <p:nvPicPr>
          <p:cNvPr id="437" name="Google Shape;437;p69" descr="Sample template."/>
          <p:cNvPicPr preferRelativeResize="0"/>
          <p:nvPr/>
        </p:nvPicPr>
        <p:blipFill rotWithShape="1">
          <a:blip r:embed="rId3">
            <a:alphaModFix/>
          </a:blip>
          <a:srcRect/>
          <a:stretch/>
        </p:blipFill>
        <p:spPr>
          <a:xfrm>
            <a:off x="801259" y="1304671"/>
            <a:ext cx="8109153" cy="5487476"/>
          </a:xfrm>
          <a:prstGeom prst="rect">
            <a:avLst/>
          </a:prstGeom>
          <a:noFill/>
          <a:ln>
            <a:noFill/>
          </a:ln>
        </p:spPr>
      </p:pic>
      <p:sp>
        <p:nvSpPr>
          <p:cNvPr id="2" name="TextBox 1">
            <a:extLst>
              <a:ext uri="{FF2B5EF4-FFF2-40B4-BE49-F238E27FC236}">
                <a16:creationId xmlns:a16="http://schemas.microsoft.com/office/drawing/2014/main" id="{DEEDE41A-DA06-452D-A01C-2AE42A67E5C0}"/>
              </a:ext>
            </a:extLst>
          </p:cNvPr>
          <p:cNvSpPr txBox="1"/>
          <p:nvPr/>
        </p:nvSpPr>
        <p:spPr>
          <a:xfrm>
            <a:off x="9414243" y="2894247"/>
            <a:ext cx="2286000" cy="2308324"/>
          </a:xfrm>
          <a:prstGeom prst="rect">
            <a:avLst/>
          </a:prstGeom>
          <a:noFill/>
          <a:ln>
            <a:solidFill>
              <a:schemeClr val="tx1"/>
            </a:solidFill>
          </a:ln>
        </p:spPr>
        <p:txBody>
          <a:bodyPr wrap="square" rtlCol="0">
            <a:spAutoFit/>
          </a:bodyPr>
          <a:lstStyle/>
          <a:p>
            <a:r>
              <a:rPr lang="en-US" dirty="0">
                <a:hlinkClick r:id="rId4"/>
              </a:rPr>
              <a:t>Sample Template</a:t>
            </a:r>
            <a:endParaRPr lang="en-US" dirty="0"/>
          </a:p>
          <a:p>
            <a:endParaRPr lang="en-US" dirty="0"/>
          </a:p>
          <a:p>
            <a:r>
              <a:rPr lang="en-US" dirty="0"/>
              <a:t>School Samples:</a:t>
            </a:r>
          </a:p>
          <a:p>
            <a:pPr marL="285750" indent="-285750">
              <a:buFont typeface="Arial" panose="020B0604020202020204" pitchFamily="34" charset="0"/>
              <a:buChar char="•"/>
            </a:pPr>
            <a:r>
              <a:rPr lang="en-US" dirty="0">
                <a:hlinkClick r:id="rId5"/>
              </a:rPr>
              <a:t>Rite of Passage</a:t>
            </a:r>
            <a:endParaRPr lang="en-US" dirty="0"/>
          </a:p>
          <a:p>
            <a:pPr marL="285750" indent="-285750">
              <a:buFont typeface="Arial" panose="020B0604020202020204" pitchFamily="34" charset="0"/>
              <a:buChar char="•"/>
            </a:pPr>
            <a:r>
              <a:rPr lang="en-US" dirty="0">
                <a:hlinkClick r:id="rId6"/>
              </a:rPr>
              <a:t>Valley View </a:t>
            </a:r>
            <a:endParaRPr lang="en-US" dirty="0"/>
          </a:p>
          <a:p>
            <a:endParaRPr lang="en-US" dirty="0"/>
          </a:p>
          <a:p>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6B99B-59E2-4283-A1CB-7DF354CF4079}"/>
              </a:ext>
            </a:extLst>
          </p:cNvPr>
          <p:cNvSpPr>
            <a:spLocks noGrp="1"/>
          </p:cNvSpPr>
          <p:nvPr>
            <p:ph type="title"/>
          </p:nvPr>
        </p:nvSpPr>
        <p:spPr/>
        <p:txBody>
          <a:bodyPr/>
          <a:lstStyle/>
          <a:p>
            <a:r>
              <a:rPr lang="en-US" dirty="0"/>
              <a:t>Use of Funds Plan</a:t>
            </a:r>
          </a:p>
        </p:txBody>
      </p:sp>
      <p:sp>
        <p:nvSpPr>
          <p:cNvPr id="3" name="Content Placeholder 2">
            <a:extLst>
              <a:ext uri="{FF2B5EF4-FFF2-40B4-BE49-F238E27FC236}">
                <a16:creationId xmlns:a16="http://schemas.microsoft.com/office/drawing/2014/main" id="{027DB132-5CFE-4F8B-B2C5-93B8E26DD48F}"/>
              </a:ext>
            </a:extLst>
          </p:cNvPr>
          <p:cNvSpPr>
            <a:spLocks noGrp="1"/>
          </p:cNvSpPr>
          <p:nvPr>
            <p:ph idx="1"/>
          </p:nvPr>
        </p:nvSpPr>
        <p:spPr/>
        <p:txBody>
          <a:bodyPr/>
          <a:lstStyle/>
          <a:p>
            <a:r>
              <a:rPr lang="en-US" dirty="0"/>
              <a:t>Must be developed with stakeholder input</a:t>
            </a:r>
          </a:p>
          <a:p>
            <a:r>
              <a:rPr lang="en-US" dirty="0"/>
              <a:t>Must be posted on the LEA’s website as soon as possible (but no set deadline)</a:t>
            </a:r>
          </a:p>
          <a:p>
            <a:r>
              <a:rPr lang="en-US" dirty="0"/>
              <a:t>Must be submitted to CDE within 90 days of receipt of allocation</a:t>
            </a:r>
          </a:p>
          <a:p>
            <a:r>
              <a:rPr lang="en-US" dirty="0"/>
              <a:t>Must describe (respond to narrative questions in the online application): </a:t>
            </a:r>
          </a:p>
          <a:p>
            <a:pPr lvl="1"/>
            <a:r>
              <a:rPr lang="en-US" dirty="0"/>
              <a:t>Plans for ensuring that the evidence-based interventions are responding to the social, emotional, mental health, and academic needs of students </a:t>
            </a:r>
          </a:p>
          <a:p>
            <a:pPr lvl="1"/>
            <a:r>
              <a:rPr lang="en-US" dirty="0"/>
              <a:t>Plans for the 20% set aside for addressing impact of lost instructional time</a:t>
            </a:r>
          </a:p>
          <a:p>
            <a:pPr lvl="1"/>
            <a:r>
              <a:rPr lang="en-US" dirty="0"/>
              <a:t>Plans for the 80%, including any strategies for preventing or mitigating the impact of COVID-19 on safety and health of students</a:t>
            </a:r>
          </a:p>
          <a:p>
            <a:pPr lvl="1"/>
            <a:endParaRPr lang="en-US" dirty="0"/>
          </a:p>
          <a:p>
            <a:endParaRPr lang="en-US" dirty="0"/>
          </a:p>
        </p:txBody>
      </p:sp>
      <p:sp>
        <p:nvSpPr>
          <p:cNvPr id="4" name="Slide Number Placeholder 3">
            <a:extLst>
              <a:ext uri="{FF2B5EF4-FFF2-40B4-BE49-F238E27FC236}">
                <a16:creationId xmlns:a16="http://schemas.microsoft.com/office/drawing/2014/main" id="{45BE55A6-379D-40CB-935A-C342746561BC}"/>
              </a:ext>
            </a:extLst>
          </p:cNvPr>
          <p:cNvSpPr>
            <a:spLocks noGrp="1"/>
          </p:cNvSpPr>
          <p:nvPr>
            <p:ph type="sldNum" sz="quarter" idx="12"/>
          </p:nvPr>
        </p:nvSpPr>
        <p:spPr/>
        <p:txBody>
          <a:bodyPr/>
          <a:lstStyle/>
          <a:p>
            <a:fld id="{C479D5F6-EDCB-402A-AC08-4943A1820E8F}" type="slidenum">
              <a:rPr lang="en-US" smtClean="0"/>
              <a:pPr/>
              <a:t>16</a:t>
            </a:fld>
            <a:endParaRPr lang="en-US" dirty="0"/>
          </a:p>
        </p:txBody>
      </p:sp>
    </p:spTree>
    <p:extLst>
      <p:ext uri="{BB962C8B-B14F-4D97-AF65-F5344CB8AC3E}">
        <p14:creationId xmlns:p14="http://schemas.microsoft.com/office/powerpoint/2010/main" val="554018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46B5040-79FD-4E2E-9B77-8D7355142172}"/>
              </a:ext>
            </a:extLst>
          </p:cNvPr>
          <p:cNvSpPr>
            <a:spLocks noGrp="1"/>
          </p:cNvSpPr>
          <p:nvPr>
            <p:ph type="title"/>
          </p:nvPr>
        </p:nvSpPr>
        <p:spPr>
          <a:xfrm>
            <a:off x="269240" y="215568"/>
            <a:ext cx="10515600" cy="636105"/>
          </a:xfrm>
        </p:spPr>
        <p:txBody>
          <a:bodyPr>
            <a:noAutofit/>
          </a:bodyPr>
          <a:lstStyle/>
          <a:p>
            <a:r>
              <a:rPr lang="en" sz="4000" dirty="0"/>
              <a:t>Develop Plan with Key Stakeholders</a:t>
            </a:r>
            <a:endParaRPr lang="en-US" sz="1100" dirty="0"/>
          </a:p>
        </p:txBody>
      </p:sp>
      <p:sp>
        <p:nvSpPr>
          <p:cNvPr id="3" name="Text Placeholder 2">
            <a:extLst>
              <a:ext uri="{FF2B5EF4-FFF2-40B4-BE49-F238E27FC236}">
                <a16:creationId xmlns:a16="http://schemas.microsoft.com/office/drawing/2014/main" id="{61E793EE-F7A2-4442-906A-25889FFFE533}"/>
              </a:ext>
            </a:extLst>
          </p:cNvPr>
          <p:cNvSpPr>
            <a:spLocks noGrp="1"/>
          </p:cNvSpPr>
          <p:nvPr>
            <p:ph type="body" idx="1"/>
          </p:nvPr>
        </p:nvSpPr>
        <p:spPr>
          <a:xfrm>
            <a:off x="410818" y="1437416"/>
            <a:ext cx="11247782" cy="4351338"/>
          </a:xfrm>
        </p:spPr>
        <p:txBody>
          <a:bodyPr/>
          <a:lstStyle/>
          <a:p>
            <a:pPr marL="0" lvl="0" indent="0" algn="l" rtl="0">
              <a:spcBef>
                <a:spcPts val="0"/>
              </a:spcBef>
              <a:spcAft>
                <a:spcPts val="0"/>
              </a:spcAft>
              <a:buNone/>
            </a:pPr>
            <a:r>
              <a:rPr lang="en-US" dirty="0"/>
              <a:t>Provide an opportunity for meaningful stakeholder engagement</a:t>
            </a:r>
          </a:p>
          <a:p>
            <a:pPr marL="457200" lvl="0" indent="-342900" algn="l" rtl="0">
              <a:spcBef>
                <a:spcPts val="1200"/>
              </a:spcBef>
              <a:spcAft>
                <a:spcPts val="0"/>
              </a:spcAft>
              <a:buSzPts val="1800"/>
              <a:buChar char="●"/>
            </a:pPr>
            <a:r>
              <a:rPr lang="en-US" dirty="0"/>
              <a:t>Students</a:t>
            </a:r>
          </a:p>
          <a:p>
            <a:pPr marL="457200" lvl="0" indent="-342900" algn="l" rtl="0">
              <a:spcBef>
                <a:spcPts val="0"/>
              </a:spcBef>
              <a:spcAft>
                <a:spcPts val="0"/>
              </a:spcAft>
              <a:buSzPts val="1800"/>
              <a:buChar char="●"/>
            </a:pPr>
            <a:r>
              <a:rPr lang="en-US" dirty="0"/>
              <a:t>Families</a:t>
            </a:r>
          </a:p>
          <a:p>
            <a:pPr marL="457200" lvl="0" indent="-342900" algn="l" rtl="0">
              <a:spcBef>
                <a:spcPts val="0"/>
              </a:spcBef>
              <a:spcAft>
                <a:spcPts val="0"/>
              </a:spcAft>
              <a:buSzPts val="1800"/>
              <a:buChar char="●"/>
            </a:pPr>
            <a:r>
              <a:rPr lang="en-US" dirty="0"/>
              <a:t>School and district administrators (including special education administrators)</a:t>
            </a:r>
          </a:p>
          <a:p>
            <a:pPr marL="457200" lvl="0" indent="-342900" algn="l" rtl="0">
              <a:spcBef>
                <a:spcPts val="0"/>
              </a:spcBef>
              <a:spcAft>
                <a:spcPts val="0"/>
              </a:spcAft>
              <a:buSzPts val="1800"/>
              <a:buChar char="●"/>
            </a:pPr>
            <a:r>
              <a:rPr lang="en-US" dirty="0"/>
              <a:t>Teachers, principals, school leaders, other educators, school staff, and their unions</a:t>
            </a:r>
          </a:p>
          <a:p>
            <a:pPr marL="457200" lvl="0" indent="-342900" algn="l" rtl="0">
              <a:spcBef>
                <a:spcPts val="0"/>
              </a:spcBef>
              <a:spcAft>
                <a:spcPts val="0"/>
              </a:spcAft>
              <a:buSzPts val="1800"/>
              <a:buChar char="●"/>
            </a:pPr>
            <a:r>
              <a:rPr lang="en-US" dirty="0"/>
              <a:t>Where applicable</a:t>
            </a:r>
          </a:p>
          <a:p>
            <a:pPr marL="914400" lvl="1" indent="-317500" algn="l" rtl="0">
              <a:spcBef>
                <a:spcPts val="0"/>
              </a:spcBef>
              <a:spcAft>
                <a:spcPts val="0"/>
              </a:spcAft>
              <a:buSzPts val="1400"/>
              <a:buChar char="○"/>
            </a:pPr>
            <a:r>
              <a:rPr lang="en-US" dirty="0"/>
              <a:t>Tribes</a:t>
            </a:r>
          </a:p>
          <a:p>
            <a:pPr marL="914400" lvl="1" indent="-317500" algn="l" rtl="0">
              <a:spcBef>
                <a:spcPts val="0"/>
              </a:spcBef>
              <a:spcAft>
                <a:spcPts val="0"/>
              </a:spcAft>
              <a:buSzPts val="1400"/>
              <a:buChar char="○"/>
            </a:pPr>
            <a:r>
              <a:rPr lang="en-US" dirty="0"/>
              <a:t>Civil rights organizations (including disability rights organizations)</a:t>
            </a:r>
          </a:p>
          <a:p>
            <a:pPr marL="914400" lvl="1" indent="-317500" algn="l" rtl="0">
              <a:spcBef>
                <a:spcPts val="0"/>
              </a:spcBef>
              <a:spcAft>
                <a:spcPts val="0"/>
              </a:spcAft>
              <a:buSzPts val="1400"/>
              <a:buChar char="○"/>
            </a:pPr>
            <a:r>
              <a:rPr lang="en-US" dirty="0"/>
              <a:t>Stakeholders representing interests of children with disabilities, English language learners, children experiencing homelessness, children and youth in foster care, migratory children, children who are incarcerated, and other underserved populations. </a:t>
            </a:r>
          </a:p>
          <a:p>
            <a:endParaRPr lang="en-US" dirty="0"/>
          </a:p>
        </p:txBody>
      </p:sp>
      <p:sp>
        <p:nvSpPr>
          <p:cNvPr id="4" name="Rectangle: Rounded Corners 3">
            <a:extLst>
              <a:ext uri="{FF2B5EF4-FFF2-40B4-BE49-F238E27FC236}">
                <a16:creationId xmlns:a16="http://schemas.microsoft.com/office/drawing/2014/main" id="{566B19A6-7BDE-40A3-BD19-BF3F9DD061C3}"/>
              </a:ext>
            </a:extLst>
          </p:cNvPr>
          <p:cNvSpPr/>
          <p:nvPr/>
        </p:nvSpPr>
        <p:spPr>
          <a:xfrm>
            <a:off x="2133600" y="5208104"/>
            <a:ext cx="7924800" cy="93845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t>Does the LEA Plan need Board approval? </a:t>
            </a:r>
          </a:p>
          <a:p>
            <a:pPr algn="ctr"/>
            <a:endParaRPr lang="en-US" sz="1600" dirty="0"/>
          </a:p>
          <a:p>
            <a:pPr algn="ctr"/>
            <a:r>
              <a:rPr lang="en-US" sz="1600" dirty="0"/>
              <a:t>It depends on local policies, practices, and procedures.</a:t>
            </a:r>
          </a:p>
        </p:txBody>
      </p:sp>
    </p:spTree>
    <p:extLst>
      <p:ext uri="{BB962C8B-B14F-4D97-AF65-F5344CB8AC3E}">
        <p14:creationId xmlns:p14="http://schemas.microsoft.com/office/powerpoint/2010/main" val="1734262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 Learning Loss Requirement </a:t>
            </a: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a:t>The LEA ensures it will reserve and use not less than 20 percent of its total ARP ESSER III allocation to address the academic impact of the pandemic, especially impact of lost instructional time, through the implementation of evidence-based interventions, such as summer learning or summer enrichment, extended day, comprehensive afterschool programs, extended school year programs, or other evidence-based interventions.</a:t>
            </a:r>
          </a:p>
          <a:p>
            <a:pPr>
              <a:buFont typeface="Wingdings" panose="05000000000000000000" pitchFamily="2" charset="2"/>
              <a:buChar char="q"/>
            </a:pPr>
            <a:endParaRPr lang="en-US" dirty="0"/>
          </a:p>
          <a:p>
            <a:pPr>
              <a:buFont typeface="Wingdings" panose="05000000000000000000" pitchFamily="2" charset="2"/>
              <a:buChar char="q"/>
            </a:pPr>
            <a:r>
              <a:rPr lang="en-US" dirty="0"/>
              <a:t>The LEA ensures that the amount set aside for addressing the academic impact of COVID-19 on practices that meet the criteria for evidence-based intervention under ESEA Section 8101(21).</a:t>
            </a:r>
          </a:p>
          <a:p>
            <a:pPr>
              <a:buFont typeface="Wingdings" panose="05000000000000000000" pitchFamily="2" charset="2"/>
              <a:buChar char="q"/>
            </a:pPr>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18</a:t>
            </a:fld>
            <a:endParaRPr lang="en-US" dirty="0"/>
          </a:p>
        </p:txBody>
      </p:sp>
    </p:spTree>
    <p:extLst>
      <p:ext uri="{BB962C8B-B14F-4D97-AF65-F5344CB8AC3E}">
        <p14:creationId xmlns:p14="http://schemas.microsoft.com/office/powerpoint/2010/main" val="31619094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E7DFDAF-A4EA-401C-8665-95CA7E5E0620}"/>
              </a:ext>
            </a:extLst>
          </p:cNvPr>
          <p:cNvSpPr>
            <a:spLocks noGrp="1"/>
          </p:cNvSpPr>
          <p:nvPr>
            <p:ph type="title"/>
          </p:nvPr>
        </p:nvSpPr>
        <p:spPr/>
        <p:txBody>
          <a:bodyPr>
            <a:normAutofit/>
          </a:bodyPr>
          <a:lstStyle/>
          <a:p>
            <a:r>
              <a:rPr lang="en-US" dirty="0"/>
              <a:t>Activities Related to Learning Loss Examples</a:t>
            </a:r>
          </a:p>
        </p:txBody>
      </p:sp>
      <p:sp>
        <p:nvSpPr>
          <p:cNvPr id="7" name="Content Placeholder 6">
            <a:extLst>
              <a:ext uri="{FF2B5EF4-FFF2-40B4-BE49-F238E27FC236}">
                <a16:creationId xmlns:a16="http://schemas.microsoft.com/office/drawing/2014/main" id="{7BE1411C-C832-4C2B-A431-6257B40D6189}"/>
              </a:ext>
            </a:extLst>
          </p:cNvPr>
          <p:cNvSpPr>
            <a:spLocks noGrp="1"/>
          </p:cNvSpPr>
          <p:nvPr>
            <p:ph idx="1"/>
          </p:nvPr>
        </p:nvSpPr>
        <p:spPr/>
        <p:txBody>
          <a:bodyPr>
            <a:normAutofit fontScale="92500" lnSpcReduction="20000"/>
          </a:bodyPr>
          <a:lstStyle/>
          <a:p>
            <a:r>
              <a:rPr lang="en-US" dirty="0"/>
              <a:t>Summer Learning and Enrichment Programs</a:t>
            </a:r>
          </a:p>
          <a:p>
            <a:pPr lvl="1"/>
            <a:r>
              <a:rPr lang="en-US" dirty="0"/>
              <a:t>Stipends to provide summer school in order to address learning loss and other impacts of COVID for K-12 students who are identified during the 2021-22 school year as being in need of additional support.</a:t>
            </a:r>
          </a:p>
          <a:p>
            <a:pPr lvl="1"/>
            <a:r>
              <a:rPr lang="en-US" dirty="0"/>
              <a:t>Paraprofessionals hired to support a cohort of students showing a significant learning loss  due to the COVID closure - the enhanced learning program occurred during a 4 week summer school.</a:t>
            </a:r>
          </a:p>
          <a:p>
            <a:pPr lvl="1"/>
            <a:r>
              <a:rPr lang="en-US" dirty="0"/>
              <a:t>Provide summer school learning for 9-12 HS students that attend district online program to address learning loss and credit recovery due to COVID-19.  The programming takes place in a June session and a July session (5 days/week) with approx. XXX students per session with staffing to support student numbers. </a:t>
            </a:r>
          </a:p>
          <a:p>
            <a:r>
              <a:rPr lang="en-US" dirty="0"/>
              <a:t>Extended Day</a:t>
            </a:r>
          </a:p>
          <a:p>
            <a:pPr lvl="1"/>
            <a:r>
              <a:rPr lang="en-US" dirty="0"/>
              <a:t>Salaries for approximately XXX staff members at different sites for  extended day (after school), extended week (Friday) and extended year (summer).</a:t>
            </a:r>
          </a:p>
          <a:p>
            <a:r>
              <a:rPr lang="en-US" dirty="0"/>
              <a:t>Comprehensive after-school programs </a:t>
            </a:r>
          </a:p>
          <a:p>
            <a:pPr lvl="1"/>
            <a:r>
              <a:rPr lang="en-US" dirty="0"/>
              <a:t>District ABC will hire 5 Instructional Paraprofessionals to provide after-school tutoring Monday-Thursday in order to address learning loss and other impacts of COVID.</a:t>
            </a:r>
          </a:p>
          <a:p>
            <a:pPr lvl="1"/>
            <a:r>
              <a:rPr lang="en-US" dirty="0"/>
              <a:t>After-school tutoring for the first half of the 2023-2024 school year to address learning loss. </a:t>
            </a:r>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19</a:t>
            </a:fld>
            <a:endParaRPr lang="en-US" dirty="0"/>
          </a:p>
        </p:txBody>
      </p:sp>
    </p:spTree>
    <p:extLst>
      <p:ext uri="{BB962C8B-B14F-4D97-AF65-F5344CB8AC3E}">
        <p14:creationId xmlns:p14="http://schemas.microsoft.com/office/powerpoint/2010/main" val="845364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2B76D-74E4-4D33-8292-8C1E834CA408}"/>
              </a:ext>
            </a:extLst>
          </p:cNvPr>
          <p:cNvSpPr>
            <a:spLocks noGrp="1"/>
          </p:cNvSpPr>
          <p:nvPr>
            <p:ph type="title"/>
          </p:nvPr>
        </p:nvSpPr>
        <p:spPr/>
        <p:txBody>
          <a:bodyPr/>
          <a:lstStyle/>
          <a:p>
            <a:r>
              <a:rPr lang="en-US" dirty="0"/>
              <a:t>Update: School-Based COVID-19 Testing Program</a:t>
            </a:r>
          </a:p>
        </p:txBody>
      </p:sp>
      <p:pic>
        <p:nvPicPr>
          <p:cNvPr id="6" name="Content Placeholder 5" descr="Join the U.S. Department of Education for a webinar to help schools and districts star or strengthen their school-based COVID-19 testing program.  The webinar will be held January 21, January 28 and February 4 from 1:30 to 2:30 pm Eastern Time.">
            <a:extLst>
              <a:ext uri="{FF2B5EF4-FFF2-40B4-BE49-F238E27FC236}">
                <a16:creationId xmlns:a16="http://schemas.microsoft.com/office/drawing/2014/main" id="{392CFA99-617B-4FEF-AB32-E3D4C5BD6A17}"/>
              </a:ext>
            </a:extLst>
          </p:cNvPr>
          <p:cNvPicPr>
            <a:picLocks noGrp="1" noChangeAspect="1"/>
          </p:cNvPicPr>
          <p:nvPr>
            <p:ph idx="1"/>
          </p:nvPr>
        </p:nvPicPr>
        <p:blipFill>
          <a:blip r:embed="rId2"/>
          <a:stretch>
            <a:fillRect/>
          </a:stretch>
        </p:blipFill>
        <p:spPr>
          <a:xfrm>
            <a:off x="1613647" y="1348042"/>
            <a:ext cx="9019667" cy="4792781"/>
          </a:xfrm>
        </p:spPr>
      </p:pic>
      <p:sp>
        <p:nvSpPr>
          <p:cNvPr id="4" name="Slide Number Placeholder 3">
            <a:extLst>
              <a:ext uri="{FF2B5EF4-FFF2-40B4-BE49-F238E27FC236}">
                <a16:creationId xmlns:a16="http://schemas.microsoft.com/office/drawing/2014/main" id="{E945F111-ED79-43EA-B58E-1A4EC1D4499F}"/>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21862240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54"/>
        <p:cNvGrpSpPr/>
        <p:nvPr/>
      </p:nvGrpSpPr>
      <p:grpSpPr>
        <a:xfrm>
          <a:off x="0" y="0"/>
          <a:ext cx="0" cy="0"/>
          <a:chOff x="0" y="0"/>
          <a:chExt cx="0" cy="0"/>
        </a:xfrm>
      </p:grpSpPr>
      <p:sp>
        <p:nvSpPr>
          <p:cNvPr id="455" name="Google Shape;455;p72"/>
          <p:cNvSpPr txBox="1">
            <a:spLocks noGrp="1"/>
          </p:cNvSpPr>
          <p:nvPr>
            <p:ph type="title"/>
          </p:nvPr>
        </p:nvSpPr>
        <p:spPr>
          <a:prstGeom prst="rect">
            <a:avLst/>
          </a:prstGeom>
        </p:spPr>
        <p:txBody>
          <a:bodyPr spcFirstLastPara="1" vert="horz" wrap="square" lIns="121900" tIns="121900" rIns="121900" bIns="121900" rtlCol="0" anchor="t" anchorCtr="0">
            <a:normAutofit/>
          </a:bodyPr>
          <a:lstStyle/>
          <a:p>
            <a:r>
              <a:rPr lang="en" dirty="0"/>
              <a:t>ARP - ESSER III Required Narrative Question</a:t>
            </a:r>
            <a:endParaRPr dirty="0"/>
          </a:p>
        </p:txBody>
      </p:sp>
      <p:sp>
        <p:nvSpPr>
          <p:cNvPr id="456" name="Google Shape;456;p72"/>
          <p:cNvSpPr txBox="1">
            <a:spLocks noGrp="1"/>
          </p:cNvSpPr>
          <p:nvPr>
            <p:ph idx="1"/>
          </p:nvPr>
        </p:nvSpPr>
        <p:spPr>
          <a:prstGeom prst="rect">
            <a:avLst/>
          </a:prstGeom>
        </p:spPr>
        <p:txBody>
          <a:bodyPr spcFirstLastPara="1" vert="horz" wrap="square" lIns="121900" tIns="121900" rIns="121900" bIns="121900" rtlCol="0" anchor="t" anchorCtr="0">
            <a:normAutofit fontScale="77500" lnSpcReduction="20000"/>
          </a:bodyPr>
          <a:lstStyle/>
          <a:p>
            <a:pPr>
              <a:spcBef>
                <a:spcPts val="667"/>
              </a:spcBef>
              <a:buSzPct val="100000"/>
            </a:pPr>
            <a:r>
              <a:rPr lang="en" sz="2533" dirty="0">
                <a:solidFill>
                  <a:schemeClr val="dk1"/>
                </a:solidFill>
                <a:latin typeface="Calibri"/>
                <a:ea typeface="Calibri"/>
                <a:cs typeface="Calibri"/>
                <a:sym typeface="Calibri"/>
              </a:rPr>
              <a:t>How the LEA will </a:t>
            </a:r>
            <a:r>
              <a:rPr lang="en" sz="2533" b="1" i="1" dirty="0">
                <a:solidFill>
                  <a:srgbClr val="00B050"/>
                </a:solidFill>
                <a:latin typeface="Calibri"/>
                <a:ea typeface="Calibri"/>
                <a:cs typeface="Calibri"/>
                <a:sym typeface="Calibri"/>
              </a:rPr>
              <a:t>ensure that the interventions it implements</a:t>
            </a:r>
            <a:r>
              <a:rPr lang="en" sz="2533" dirty="0">
                <a:solidFill>
                  <a:schemeClr val="dk1"/>
                </a:solidFill>
                <a:latin typeface="Calibri"/>
                <a:ea typeface="Calibri"/>
                <a:cs typeface="Calibri"/>
                <a:sym typeface="Calibri"/>
              </a:rPr>
              <a:t>, including but not limited to the interventions under section 2001(e)(1) of the ARP Act to </a:t>
            </a:r>
            <a:r>
              <a:rPr lang="en" sz="2533" b="1" i="1" dirty="0">
                <a:solidFill>
                  <a:srgbClr val="00B050"/>
                </a:solidFill>
                <a:latin typeface="Calibri"/>
                <a:ea typeface="Calibri"/>
                <a:cs typeface="Calibri"/>
                <a:sym typeface="Calibri"/>
              </a:rPr>
              <a:t>address the academic impact of lost instructional time</a:t>
            </a:r>
            <a:r>
              <a:rPr lang="en" sz="2533" dirty="0">
                <a:solidFill>
                  <a:schemeClr val="dk1"/>
                </a:solidFill>
                <a:latin typeface="Calibri"/>
                <a:ea typeface="Calibri"/>
                <a:cs typeface="Calibri"/>
                <a:sym typeface="Calibri"/>
              </a:rPr>
              <a:t>, </a:t>
            </a:r>
            <a:r>
              <a:rPr lang="en" sz="2533" b="1" i="1" dirty="0">
                <a:solidFill>
                  <a:srgbClr val="00B050"/>
                </a:solidFill>
                <a:latin typeface="Calibri"/>
                <a:ea typeface="Calibri"/>
                <a:cs typeface="Calibri"/>
                <a:sym typeface="Calibri"/>
              </a:rPr>
              <a:t>will respond to the academic, social, emotional, and mental health needs of all students</a:t>
            </a:r>
            <a:r>
              <a:rPr lang="en" sz="2533" dirty="0">
                <a:solidFill>
                  <a:schemeClr val="dk1"/>
                </a:solidFill>
                <a:latin typeface="Calibri"/>
                <a:ea typeface="Calibri"/>
                <a:cs typeface="Calibri"/>
                <a:sym typeface="Calibri"/>
              </a:rPr>
              <a:t>, and particularly those students disproportionately impacted by the COVID-19 pandemic, including students from low-income families, students of color, English learners, children with disabilities, students experiencing homelessness, children and youth in foster care, and migratory students.</a:t>
            </a:r>
            <a:endParaRPr sz="2533" dirty="0">
              <a:solidFill>
                <a:schemeClr val="dk1"/>
              </a:solidFill>
              <a:latin typeface="Calibri"/>
              <a:ea typeface="Calibri"/>
              <a:cs typeface="Calibri"/>
              <a:sym typeface="Calibri"/>
            </a:endParaRPr>
          </a:p>
          <a:p>
            <a:pPr marL="0" indent="0">
              <a:spcBef>
                <a:spcPts val="667"/>
              </a:spcBef>
              <a:buClr>
                <a:schemeClr val="dk1"/>
              </a:buClr>
              <a:buSzPct val="68750"/>
              <a:buNone/>
            </a:pPr>
            <a:endParaRPr sz="2133" dirty="0">
              <a:solidFill>
                <a:schemeClr val="dk1"/>
              </a:solidFill>
            </a:endParaRPr>
          </a:p>
          <a:p>
            <a:pPr lvl="2" indent="-419936">
              <a:spcBef>
                <a:spcPts val="667"/>
              </a:spcBef>
              <a:buClr>
                <a:schemeClr val="dk1"/>
              </a:buClr>
              <a:buSzPct val="100000"/>
              <a:buFont typeface="Calibri"/>
              <a:buChar char="■"/>
            </a:pPr>
            <a:r>
              <a:rPr lang="en" sz="2133" b="1" dirty="0">
                <a:solidFill>
                  <a:schemeClr val="dk1"/>
                </a:solidFill>
                <a:latin typeface="Calibri"/>
                <a:ea typeface="Calibri"/>
                <a:cs typeface="Calibri"/>
                <a:sym typeface="Calibri"/>
              </a:rPr>
              <a:t>In what ways have students have been impacted by lost instructional time (the pandemic)?</a:t>
            </a:r>
            <a:endParaRPr sz="2133" b="1" dirty="0">
              <a:solidFill>
                <a:schemeClr val="dk1"/>
              </a:solidFill>
              <a:latin typeface="Calibri"/>
              <a:ea typeface="Calibri"/>
              <a:cs typeface="Calibri"/>
              <a:sym typeface="Calibri"/>
            </a:endParaRPr>
          </a:p>
          <a:p>
            <a:pPr lvl="2" indent="-419936">
              <a:buClr>
                <a:schemeClr val="dk1"/>
              </a:buClr>
              <a:buSzPct val="100000"/>
              <a:buFont typeface="Calibri"/>
              <a:buChar char="■"/>
            </a:pPr>
            <a:r>
              <a:rPr lang="en" sz="2133" b="1" dirty="0">
                <a:solidFill>
                  <a:schemeClr val="dk1"/>
                </a:solidFill>
                <a:latin typeface="Calibri"/>
                <a:ea typeface="Calibri"/>
                <a:cs typeface="Calibri"/>
                <a:sym typeface="Calibri"/>
              </a:rPr>
              <a:t>Have any student groups been disproportionately impacted? If so, which ones?</a:t>
            </a:r>
            <a:endParaRPr sz="2133" b="1" dirty="0">
              <a:solidFill>
                <a:schemeClr val="dk1"/>
              </a:solidFill>
              <a:latin typeface="Calibri"/>
              <a:ea typeface="Calibri"/>
              <a:cs typeface="Calibri"/>
              <a:sym typeface="Calibri"/>
            </a:endParaRPr>
          </a:p>
          <a:p>
            <a:pPr lvl="2" indent="-419936">
              <a:buClr>
                <a:schemeClr val="dk1"/>
              </a:buClr>
              <a:buSzPct val="100000"/>
              <a:buFont typeface="Calibri"/>
              <a:buChar char="■"/>
            </a:pPr>
            <a:r>
              <a:rPr lang="en" sz="2133" b="1" dirty="0">
                <a:solidFill>
                  <a:schemeClr val="dk1"/>
                </a:solidFill>
                <a:latin typeface="Calibri"/>
                <a:ea typeface="Calibri"/>
                <a:cs typeface="Calibri"/>
                <a:sym typeface="Calibri"/>
              </a:rPr>
              <a:t>How do the selected evidence-based interventions respond to</a:t>
            </a:r>
            <a:endParaRPr sz="2133" b="1" dirty="0">
              <a:solidFill>
                <a:schemeClr val="dk1"/>
              </a:solidFill>
              <a:latin typeface="Calibri"/>
              <a:ea typeface="Calibri"/>
              <a:cs typeface="Calibri"/>
              <a:sym typeface="Calibri"/>
            </a:endParaRPr>
          </a:p>
          <a:p>
            <a:pPr lvl="2" indent="-419936">
              <a:buClr>
                <a:schemeClr val="dk1"/>
              </a:buClr>
              <a:buSzPct val="100000"/>
              <a:buFont typeface="Calibri"/>
              <a:buChar char="■"/>
            </a:pPr>
            <a:r>
              <a:rPr lang="en" sz="2133" b="1" dirty="0">
                <a:solidFill>
                  <a:schemeClr val="dk1"/>
                </a:solidFill>
                <a:latin typeface="Calibri"/>
                <a:ea typeface="Calibri"/>
                <a:cs typeface="Calibri"/>
                <a:sym typeface="Calibri"/>
              </a:rPr>
              <a:t>Identified academic, social, emotional, and mental health needs?</a:t>
            </a:r>
            <a:endParaRPr sz="2133" b="1" dirty="0">
              <a:solidFill>
                <a:schemeClr val="dk1"/>
              </a:solidFill>
              <a:latin typeface="Calibri"/>
              <a:ea typeface="Calibri"/>
              <a:cs typeface="Calibri"/>
              <a:sym typeface="Calibri"/>
            </a:endParaRPr>
          </a:p>
          <a:p>
            <a:pPr lvl="2" indent="-419936">
              <a:buClr>
                <a:schemeClr val="dk1"/>
              </a:buClr>
              <a:buSzPct val="100000"/>
              <a:buFont typeface="Calibri"/>
              <a:buChar char="■"/>
            </a:pPr>
            <a:r>
              <a:rPr lang="en" sz="2133" b="1" dirty="0">
                <a:solidFill>
                  <a:schemeClr val="dk1"/>
                </a:solidFill>
                <a:latin typeface="Calibri"/>
                <a:ea typeface="Calibri"/>
                <a:cs typeface="Calibri"/>
                <a:sym typeface="Calibri"/>
              </a:rPr>
              <a:t>Any identified disproportionate impact?</a:t>
            </a:r>
            <a:endParaRPr sz="2133" b="1" dirty="0">
              <a:solidFill>
                <a:schemeClr val="dk1"/>
              </a:solidFill>
              <a:latin typeface="Calibri"/>
              <a:ea typeface="Calibri"/>
              <a:cs typeface="Calibri"/>
              <a:sym typeface="Calibri"/>
            </a:endParaRPr>
          </a:p>
          <a:p>
            <a:pPr lvl="2" indent="-419936">
              <a:buClr>
                <a:schemeClr val="dk1"/>
              </a:buClr>
              <a:buSzPct val="100000"/>
              <a:buFont typeface="Calibri"/>
              <a:buChar char="■"/>
            </a:pPr>
            <a:r>
              <a:rPr lang="en" sz="2133" b="1" dirty="0">
                <a:solidFill>
                  <a:schemeClr val="dk1"/>
                </a:solidFill>
                <a:latin typeface="Calibri"/>
                <a:ea typeface="Calibri"/>
                <a:cs typeface="Calibri"/>
                <a:sym typeface="Calibri"/>
              </a:rPr>
              <a:t>How will success of the interventions be measured?  </a:t>
            </a:r>
            <a:endParaRPr sz="2133" b="1" dirty="0">
              <a:solidFill>
                <a:schemeClr val="dk1"/>
              </a:solidFill>
              <a:latin typeface="Calibri"/>
              <a:ea typeface="Calibri"/>
              <a:cs typeface="Calibri"/>
              <a:sym typeface="Calibri"/>
            </a:endParaRPr>
          </a:p>
          <a:p>
            <a:pPr marL="0" indent="0">
              <a:spcBef>
                <a:spcPts val="667"/>
              </a:spcBef>
              <a:buNone/>
            </a:pPr>
            <a:endParaRPr sz="2133" b="1" dirty="0">
              <a:solidFill>
                <a:schemeClr val="dk1"/>
              </a:solidFill>
              <a:latin typeface="Calibri"/>
              <a:ea typeface="Calibri"/>
              <a:cs typeface="Calibri"/>
              <a:sym typeface="Calibri"/>
            </a:endParaRPr>
          </a:p>
          <a:p>
            <a:pPr indent="-434329">
              <a:buSzPct val="100000"/>
            </a:pPr>
            <a:r>
              <a:rPr lang="en" u="sng" dirty="0">
                <a:solidFill>
                  <a:schemeClr val="hlink"/>
                </a:solidFill>
                <a:hlinkClick r:id="rId3"/>
              </a:rPr>
              <a:t>Narrative Question Response Guidance Template</a:t>
            </a:r>
            <a:endParaRPr dirty="0"/>
          </a:p>
        </p:txBody>
      </p:sp>
      <p:pic>
        <p:nvPicPr>
          <p:cNvPr id="457" name="Google Shape;457;p72">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275533" y="3969132"/>
            <a:ext cx="1165833" cy="894000"/>
          </a:xfrm>
          <a:prstGeom prst="rect">
            <a:avLst/>
          </a:prstGeom>
          <a:noFill/>
          <a:ln>
            <a:noFill/>
          </a:ln>
        </p:spPr>
      </p:pic>
      <p:pic>
        <p:nvPicPr>
          <p:cNvPr id="458" name="Google Shape;458;p72">
            <a:extLst>
              <a:ext uri="{C183D7F6-B498-43B3-948B-1728B52AA6E4}">
                <adec:decorative xmlns:adec="http://schemas.microsoft.com/office/drawing/2017/decorative" val="1"/>
              </a:ext>
            </a:extLst>
          </p:cNvPr>
          <p:cNvPicPr preferRelativeResize="0"/>
          <p:nvPr/>
        </p:nvPicPr>
        <p:blipFill>
          <a:blip r:embed="rId5">
            <a:alphaModFix/>
          </a:blip>
          <a:stretch>
            <a:fillRect/>
          </a:stretch>
        </p:blipFill>
        <p:spPr>
          <a:xfrm>
            <a:off x="1441367" y="3578299"/>
            <a:ext cx="423367" cy="1590133"/>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sp>
        <p:nvSpPr>
          <p:cNvPr id="463" name="Google Shape;463;p73"/>
          <p:cNvSpPr txBox="1">
            <a:spLocks noGrp="1"/>
          </p:cNvSpPr>
          <p:nvPr>
            <p:ph type="title"/>
          </p:nvPr>
        </p:nvSpPr>
        <p:spPr>
          <a:xfrm>
            <a:off x="326926" y="254515"/>
            <a:ext cx="8109153" cy="756419"/>
          </a:xfrm>
          <a:prstGeom prst="rect">
            <a:avLst/>
          </a:prstGeom>
          <a:noFill/>
          <a:ln>
            <a:noFill/>
          </a:ln>
        </p:spPr>
        <p:txBody>
          <a:bodyPr spcFirstLastPara="1" vert="horz" wrap="square" lIns="121900" tIns="121900" rIns="121900" bIns="121900" rtlCol="0" anchor="t" anchorCtr="0">
            <a:normAutofit/>
          </a:bodyPr>
          <a:lstStyle/>
          <a:p>
            <a:pPr>
              <a:spcBef>
                <a:spcPts val="0"/>
              </a:spcBef>
              <a:buClr>
                <a:schemeClr val="lt1"/>
              </a:buClr>
              <a:buSzPts val="2400"/>
            </a:pPr>
            <a:r>
              <a:rPr lang="en"/>
              <a:t>Narrative Example</a:t>
            </a:r>
            <a:endParaRPr/>
          </a:p>
        </p:txBody>
      </p:sp>
      <p:sp>
        <p:nvSpPr>
          <p:cNvPr id="464" name="Google Shape;464;p73"/>
          <p:cNvSpPr txBox="1">
            <a:spLocks noGrp="1"/>
          </p:cNvSpPr>
          <p:nvPr>
            <p:ph type="body" idx="1"/>
          </p:nvPr>
        </p:nvSpPr>
        <p:spPr>
          <a:xfrm>
            <a:off x="96520" y="1386429"/>
            <a:ext cx="10515600" cy="4640675"/>
          </a:xfrm>
          <a:prstGeom prst="rect">
            <a:avLst/>
          </a:prstGeom>
          <a:noFill/>
          <a:ln>
            <a:noFill/>
          </a:ln>
        </p:spPr>
        <p:txBody>
          <a:bodyPr spcFirstLastPara="1" vert="horz" wrap="square" lIns="121900" tIns="121900" rIns="121900" bIns="121900" rtlCol="0" anchor="t" anchorCtr="0">
            <a:normAutofit lnSpcReduction="10000"/>
          </a:bodyPr>
          <a:lstStyle/>
          <a:p>
            <a:pPr marL="0" indent="0">
              <a:spcBef>
                <a:spcPts val="1333"/>
              </a:spcBef>
              <a:buClr>
                <a:schemeClr val="dk1"/>
              </a:buClr>
              <a:buSzPts val="800"/>
              <a:buNone/>
            </a:pPr>
            <a:r>
              <a:rPr lang="en" sz="2267" dirty="0"/>
              <a:t>• Exemplary Education Agency has analyzed</a:t>
            </a:r>
            <a:r>
              <a:rPr lang="en" sz="2267" dirty="0">
                <a:solidFill>
                  <a:srgbClr val="FF0000"/>
                </a:solidFill>
              </a:rPr>
              <a:t> [insert your LEA data].</a:t>
            </a:r>
            <a:r>
              <a:rPr lang="en" sz="2267" dirty="0"/>
              <a:t>  Based on data results, EEA has determined that all students experienced </a:t>
            </a:r>
            <a:r>
              <a:rPr lang="en" sz="2267" dirty="0">
                <a:solidFill>
                  <a:srgbClr val="FF0000"/>
                </a:solidFill>
              </a:rPr>
              <a:t>[insert identified student needs]</a:t>
            </a:r>
            <a:r>
              <a:rPr lang="en" sz="2267" dirty="0"/>
              <a:t>.</a:t>
            </a:r>
            <a:endParaRPr sz="2267" dirty="0"/>
          </a:p>
          <a:p>
            <a:pPr marL="0" indent="0">
              <a:spcBef>
                <a:spcPts val="1333"/>
              </a:spcBef>
              <a:buClr>
                <a:schemeClr val="dk1"/>
              </a:buClr>
              <a:buSzPts val="800"/>
              <a:buNone/>
            </a:pPr>
            <a:r>
              <a:rPr lang="en" sz="2267" dirty="0"/>
              <a:t>• Data has been disaggregated for the groups listed in this question. Data shows </a:t>
            </a:r>
            <a:r>
              <a:rPr lang="en" sz="2267" dirty="0">
                <a:solidFill>
                  <a:srgbClr val="FF0000"/>
                </a:solidFill>
              </a:rPr>
              <a:t>[insert student needs]</a:t>
            </a:r>
            <a:r>
              <a:rPr lang="en" sz="2267" dirty="0"/>
              <a:t> for </a:t>
            </a:r>
            <a:r>
              <a:rPr lang="en" sz="2267" dirty="0">
                <a:solidFill>
                  <a:srgbClr val="FF0000"/>
                </a:solidFill>
              </a:rPr>
              <a:t>[insert identified student groups]</a:t>
            </a:r>
            <a:r>
              <a:rPr lang="en" sz="2267" dirty="0"/>
              <a:t> compared to the general student population.</a:t>
            </a:r>
            <a:endParaRPr sz="2267" dirty="0"/>
          </a:p>
          <a:p>
            <a:pPr marL="0" indent="0">
              <a:spcBef>
                <a:spcPts val="1333"/>
              </a:spcBef>
              <a:buClr>
                <a:schemeClr val="dk1"/>
              </a:buClr>
              <a:buSzPts val="800"/>
              <a:buNone/>
            </a:pPr>
            <a:r>
              <a:rPr lang="en" sz="2267" dirty="0"/>
              <a:t>• In selecting our evidence-based interventions, we focused on research-based approaches to address </a:t>
            </a:r>
            <a:r>
              <a:rPr lang="en" sz="2267" dirty="0">
                <a:solidFill>
                  <a:srgbClr val="FF0000"/>
                </a:solidFill>
              </a:rPr>
              <a:t>[insert high level priorities based on students needs]</a:t>
            </a:r>
            <a:r>
              <a:rPr lang="en" sz="2267" dirty="0"/>
              <a:t> in order to respond to the identified student academic, social, emotional, and mental health needs. These interventions are detailed in the budget.</a:t>
            </a:r>
            <a:endParaRPr sz="2267" dirty="0">
              <a:solidFill>
                <a:srgbClr val="FF0000"/>
              </a:solidFill>
            </a:endParaRPr>
          </a:p>
          <a:p>
            <a:pPr marL="0" indent="0">
              <a:spcBef>
                <a:spcPts val="1333"/>
              </a:spcBef>
              <a:buClr>
                <a:schemeClr val="dk1"/>
              </a:buClr>
              <a:buSzPts val="800"/>
              <a:buNone/>
            </a:pPr>
            <a:r>
              <a:rPr lang="en" sz="2267" dirty="0"/>
              <a:t>• EEA schools will be </a:t>
            </a:r>
            <a:r>
              <a:rPr lang="en" sz="2267" dirty="0">
                <a:solidFill>
                  <a:srgbClr val="FF0000"/>
                </a:solidFill>
              </a:rPr>
              <a:t>[insert methods for measuring impact of interventions]</a:t>
            </a:r>
            <a:r>
              <a:rPr lang="en" sz="2267" dirty="0"/>
              <a:t> in order to measure the impact of our interventions on students’ academic, social, and behavioral needs. </a:t>
            </a:r>
            <a:endParaRPr sz="2267" dirty="0"/>
          </a:p>
          <a:p>
            <a:pPr marL="0" indent="0">
              <a:spcBef>
                <a:spcPts val="0"/>
              </a:spcBef>
              <a:spcAft>
                <a:spcPts val="1600"/>
              </a:spcAft>
              <a:buClr>
                <a:schemeClr val="dk1"/>
              </a:buClr>
              <a:buSzPts val="2100"/>
              <a:buNone/>
            </a:pPr>
            <a:endParaRPr dirty="0"/>
          </a:p>
        </p:txBody>
      </p:sp>
      <p:sp>
        <p:nvSpPr>
          <p:cNvPr id="465" name="Google Shape;465;p73"/>
          <p:cNvSpPr txBox="1"/>
          <p:nvPr/>
        </p:nvSpPr>
        <p:spPr>
          <a:xfrm>
            <a:off x="10335633" y="1270969"/>
            <a:ext cx="1574400" cy="1166946"/>
          </a:xfrm>
          <a:prstGeom prst="rect">
            <a:avLst/>
          </a:prstGeom>
          <a:noFill/>
          <a:ln>
            <a:noFill/>
          </a:ln>
        </p:spPr>
        <p:txBody>
          <a:bodyPr spcFirstLastPara="1" wrap="square" lIns="121900" tIns="121900" rIns="121900" bIns="121900" anchor="t" anchorCtr="0">
            <a:spAutoFit/>
          </a:bodyPr>
          <a:lstStyle/>
          <a:p>
            <a:pPr>
              <a:lnSpc>
                <a:spcPct val="90000"/>
              </a:lnSpc>
              <a:spcBef>
                <a:spcPts val="667"/>
              </a:spcBef>
            </a:pPr>
            <a:r>
              <a:rPr lang="en" sz="1200" b="1">
                <a:solidFill>
                  <a:schemeClr val="dk1"/>
                </a:solidFill>
                <a:latin typeface="Calibri"/>
                <a:ea typeface="Calibri"/>
                <a:cs typeface="Calibri"/>
                <a:sym typeface="Calibri"/>
              </a:rPr>
              <a:t>1. In what ways have students been impacted by lost instructional time (the pandemic)?</a:t>
            </a:r>
            <a:endParaRPr sz="1200" b="1">
              <a:solidFill>
                <a:schemeClr val="dk1"/>
              </a:solidFill>
              <a:latin typeface="Calibri"/>
              <a:ea typeface="Calibri"/>
              <a:cs typeface="Calibri"/>
              <a:sym typeface="Calibri"/>
            </a:endParaRPr>
          </a:p>
        </p:txBody>
      </p:sp>
      <p:sp>
        <p:nvSpPr>
          <p:cNvPr id="466" name="Google Shape;466;p73"/>
          <p:cNvSpPr txBox="1"/>
          <p:nvPr/>
        </p:nvSpPr>
        <p:spPr>
          <a:xfrm>
            <a:off x="10400800" y="2497767"/>
            <a:ext cx="1509200" cy="1362256"/>
          </a:xfrm>
          <a:prstGeom prst="rect">
            <a:avLst/>
          </a:prstGeom>
          <a:noFill/>
          <a:ln>
            <a:noFill/>
          </a:ln>
        </p:spPr>
        <p:txBody>
          <a:bodyPr spcFirstLastPara="1" wrap="square" lIns="121900" tIns="121900" rIns="121900" bIns="121900" anchor="t" anchorCtr="0">
            <a:spAutoFit/>
          </a:bodyPr>
          <a:lstStyle/>
          <a:p>
            <a:pPr>
              <a:lnSpc>
                <a:spcPct val="90000"/>
              </a:lnSpc>
              <a:spcBef>
                <a:spcPts val="667"/>
              </a:spcBef>
            </a:pPr>
            <a:r>
              <a:rPr lang="en" sz="1067" b="1">
                <a:solidFill>
                  <a:schemeClr val="dk1"/>
                </a:solidFill>
                <a:latin typeface="Calibri"/>
                <a:ea typeface="Calibri"/>
                <a:cs typeface="Calibri"/>
                <a:sym typeface="Calibri"/>
              </a:rPr>
              <a:t>2. Have any student groups been disproportionately impacted? If so, which ones?</a:t>
            </a:r>
            <a:endParaRPr sz="1067" b="1">
              <a:solidFill>
                <a:schemeClr val="dk1"/>
              </a:solidFill>
              <a:latin typeface="Calibri"/>
              <a:ea typeface="Calibri"/>
              <a:cs typeface="Calibri"/>
              <a:sym typeface="Calibri"/>
            </a:endParaRPr>
          </a:p>
          <a:p>
            <a:endParaRPr sz="1867">
              <a:solidFill>
                <a:srgbClr val="000000"/>
              </a:solidFill>
              <a:latin typeface="Arial"/>
              <a:ea typeface="Arial"/>
              <a:cs typeface="Arial"/>
              <a:sym typeface="Arial"/>
            </a:endParaRPr>
          </a:p>
        </p:txBody>
      </p:sp>
      <p:sp>
        <p:nvSpPr>
          <p:cNvPr id="467" name="Google Shape;467;p73"/>
          <p:cNvSpPr txBox="1"/>
          <p:nvPr/>
        </p:nvSpPr>
        <p:spPr>
          <a:xfrm>
            <a:off x="10326800" y="3605167"/>
            <a:ext cx="1954400" cy="1251136"/>
          </a:xfrm>
          <a:prstGeom prst="rect">
            <a:avLst/>
          </a:prstGeom>
          <a:noFill/>
          <a:ln>
            <a:noFill/>
          </a:ln>
        </p:spPr>
        <p:txBody>
          <a:bodyPr spcFirstLastPara="1" wrap="square" lIns="121900" tIns="121900" rIns="121900" bIns="121900" anchor="t" anchorCtr="0">
            <a:spAutoFit/>
          </a:bodyPr>
          <a:lstStyle/>
          <a:p>
            <a:r>
              <a:rPr lang="en" sz="933" b="1">
                <a:solidFill>
                  <a:srgbClr val="000000"/>
                </a:solidFill>
                <a:latin typeface="Arial"/>
                <a:ea typeface="Arial"/>
                <a:cs typeface="Arial"/>
                <a:sym typeface="Arial"/>
              </a:rPr>
              <a:t>3. How were the evidence-based interventions selected to respond to identified A.S.E.M.  needs and any identified disproportionate impact?</a:t>
            </a:r>
            <a:endParaRPr sz="933" b="1">
              <a:solidFill>
                <a:srgbClr val="000000"/>
              </a:solidFill>
              <a:latin typeface="Arial"/>
              <a:ea typeface="Arial"/>
              <a:cs typeface="Arial"/>
              <a:sym typeface="Arial"/>
            </a:endParaRPr>
          </a:p>
          <a:p>
            <a:endParaRPr sz="933">
              <a:solidFill>
                <a:srgbClr val="000000"/>
              </a:solidFill>
              <a:latin typeface="Arial"/>
              <a:ea typeface="Arial"/>
              <a:cs typeface="Arial"/>
              <a:sym typeface="Arial"/>
            </a:endParaRPr>
          </a:p>
        </p:txBody>
      </p:sp>
      <p:sp>
        <p:nvSpPr>
          <p:cNvPr id="468" name="Google Shape;468;p73"/>
          <p:cNvSpPr txBox="1"/>
          <p:nvPr/>
        </p:nvSpPr>
        <p:spPr>
          <a:xfrm>
            <a:off x="10326800" y="4712602"/>
            <a:ext cx="1509200" cy="1370528"/>
          </a:xfrm>
          <a:prstGeom prst="rect">
            <a:avLst/>
          </a:prstGeom>
          <a:noFill/>
          <a:ln>
            <a:noFill/>
          </a:ln>
        </p:spPr>
        <p:txBody>
          <a:bodyPr spcFirstLastPara="1" wrap="square" lIns="121900" tIns="121900" rIns="121900" bIns="121900" anchor="t" anchorCtr="0">
            <a:spAutoFit/>
          </a:bodyPr>
          <a:lstStyle/>
          <a:p>
            <a:pPr>
              <a:lnSpc>
                <a:spcPct val="90000"/>
              </a:lnSpc>
              <a:spcBef>
                <a:spcPts val="667"/>
              </a:spcBef>
            </a:pPr>
            <a:r>
              <a:rPr lang="en" sz="1067" b="1">
                <a:solidFill>
                  <a:schemeClr val="dk1"/>
                </a:solidFill>
                <a:latin typeface="Calibri"/>
                <a:ea typeface="Calibri"/>
                <a:cs typeface="Calibri"/>
                <a:sym typeface="Calibri"/>
              </a:rPr>
              <a:t>4. How will we measure the success of the interventions on students’ academic, social, emotional, and mental health needs? </a:t>
            </a:r>
            <a:endParaRPr sz="800">
              <a:solidFill>
                <a:srgbClr val="000000"/>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72"/>
        <p:cNvGrpSpPr/>
        <p:nvPr/>
      </p:nvGrpSpPr>
      <p:grpSpPr>
        <a:xfrm>
          <a:off x="0" y="0"/>
          <a:ext cx="0" cy="0"/>
          <a:chOff x="0" y="0"/>
          <a:chExt cx="0" cy="0"/>
        </a:xfrm>
      </p:grpSpPr>
      <p:sp>
        <p:nvSpPr>
          <p:cNvPr id="473" name="Google Shape;473;p74"/>
          <p:cNvSpPr txBox="1">
            <a:spLocks noGrp="1"/>
          </p:cNvSpPr>
          <p:nvPr>
            <p:ph type="title"/>
          </p:nvPr>
        </p:nvSpPr>
        <p:spPr>
          <a:xfrm>
            <a:off x="326926" y="254515"/>
            <a:ext cx="8109153" cy="756419"/>
          </a:xfrm>
          <a:prstGeom prst="rect">
            <a:avLst/>
          </a:prstGeom>
          <a:noFill/>
          <a:ln>
            <a:noFill/>
          </a:ln>
        </p:spPr>
        <p:txBody>
          <a:bodyPr spcFirstLastPara="1" vert="horz" wrap="square" lIns="121900" tIns="121900" rIns="121900" bIns="121900" rtlCol="0" anchor="t" anchorCtr="0">
            <a:normAutofit/>
          </a:bodyPr>
          <a:lstStyle/>
          <a:p>
            <a:pPr>
              <a:spcBef>
                <a:spcPts val="0"/>
              </a:spcBef>
              <a:buClr>
                <a:schemeClr val="lt1"/>
              </a:buClr>
              <a:buSzPts val="2400"/>
            </a:pPr>
            <a:r>
              <a:rPr lang="en"/>
              <a:t>Narrative Example </a:t>
            </a:r>
            <a:endParaRPr/>
          </a:p>
        </p:txBody>
      </p:sp>
      <p:sp>
        <p:nvSpPr>
          <p:cNvPr id="474" name="Google Shape;474;p74"/>
          <p:cNvSpPr txBox="1">
            <a:spLocks noGrp="1"/>
          </p:cNvSpPr>
          <p:nvPr>
            <p:ph type="body" idx="1"/>
          </p:nvPr>
        </p:nvSpPr>
        <p:spPr>
          <a:xfrm>
            <a:off x="96520" y="1449200"/>
            <a:ext cx="10408920" cy="4640675"/>
          </a:xfrm>
          <a:prstGeom prst="rect">
            <a:avLst/>
          </a:prstGeom>
          <a:noFill/>
          <a:ln>
            <a:noFill/>
          </a:ln>
        </p:spPr>
        <p:txBody>
          <a:bodyPr spcFirstLastPara="1" vert="horz" wrap="square" lIns="121900" tIns="121900" rIns="121900" bIns="121900" rtlCol="0" anchor="t" anchorCtr="0">
            <a:normAutofit fontScale="92500" lnSpcReduction="20000"/>
          </a:bodyPr>
          <a:lstStyle/>
          <a:p>
            <a:pPr marL="0" indent="0">
              <a:spcBef>
                <a:spcPts val="1333"/>
              </a:spcBef>
              <a:buClr>
                <a:schemeClr val="dk1"/>
              </a:buClr>
              <a:buSzPct val="61111"/>
              <a:buNone/>
            </a:pPr>
            <a:r>
              <a:rPr lang="en" dirty="0"/>
              <a:t>• Exemplary Education Agency has analyzed</a:t>
            </a:r>
            <a:r>
              <a:rPr lang="en" dirty="0">
                <a:solidFill>
                  <a:srgbClr val="FF0000"/>
                </a:solidFill>
              </a:rPr>
              <a:t> </a:t>
            </a:r>
            <a:r>
              <a:rPr lang="en" u="sng" dirty="0">
                <a:solidFill>
                  <a:schemeClr val="hlink"/>
                </a:solidFill>
                <a:hlinkClick r:id="rId3"/>
              </a:rPr>
              <a:t>interim reading</a:t>
            </a:r>
            <a:r>
              <a:rPr lang="en" dirty="0">
                <a:solidFill>
                  <a:srgbClr val="FF0000"/>
                </a:solidFill>
              </a:rPr>
              <a:t> and math scores, attendance data, and parent, staff, and student surveys.</a:t>
            </a:r>
            <a:r>
              <a:rPr lang="en" dirty="0"/>
              <a:t>  Based on data results, EEA has determined that all students experienced </a:t>
            </a:r>
            <a:r>
              <a:rPr lang="en" dirty="0">
                <a:solidFill>
                  <a:srgbClr val="FF0000"/>
                </a:solidFill>
              </a:rPr>
              <a:t>a drop in reading scores and an increased need for mental health services</a:t>
            </a:r>
            <a:r>
              <a:rPr lang="en" dirty="0"/>
              <a:t>.</a:t>
            </a:r>
            <a:endParaRPr dirty="0"/>
          </a:p>
          <a:p>
            <a:pPr marL="0" indent="0">
              <a:spcBef>
                <a:spcPts val="1333"/>
              </a:spcBef>
              <a:buClr>
                <a:schemeClr val="dk1"/>
              </a:buClr>
              <a:buSzPct val="61111"/>
              <a:buNone/>
            </a:pPr>
            <a:r>
              <a:rPr lang="en" dirty="0"/>
              <a:t>• Data has been disaggregated for the groups listed in this question. Data shows </a:t>
            </a:r>
            <a:r>
              <a:rPr lang="en" dirty="0">
                <a:solidFill>
                  <a:srgbClr val="FF0000"/>
                </a:solidFill>
              </a:rPr>
              <a:t>a greater academic decline</a:t>
            </a:r>
            <a:r>
              <a:rPr lang="en" dirty="0"/>
              <a:t> for </a:t>
            </a:r>
            <a:r>
              <a:rPr lang="en" dirty="0">
                <a:solidFill>
                  <a:srgbClr val="FF0000"/>
                </a:solidFill>
              </a:rPr>
              <a:t>students of color, English learners, and students with disabilities</a:t>
            </a:r>
            <a:r>
              <a:rPr lang="en" dirty="0"/>
              <a:t> compared to the general student population.</a:t>
            </a:r>
            <a:endParaRPr dirty="0"/>
          </a:p>
          <a:p>
            <a:pPr marL="0" indent="0">
              <a:spcBef>
                <a:spcPts val="1333"/>
              </a:spcBef>
              <a:buClr>
                <a:schemeClr val="dk1"/>
              </a:buClr>
              <a:buSzPct val="61111"/>
              <a:buNone/>
            </a:pPr>
            <a:r>
              <a:rPr lang="en" dirty="0"/>
              <a:t>• In selecting our evidence-based interventions, we focused on research-based approaches to address </a:t>
            </a:r>
            <a:r>
              <a:rPr lang="en" dirty="0">
                <a:solidFill>
                  <a:srgbClr val="FF0000"/>
                </a:solidFill>
              </a:rPr>
              <a:t>the increased need for literacy instruction and need for access to mental health services</a:t>
            </a:r>
            <a:r>
              <a:rPr lang="en" dirty="0"/>
              <a:t> in order to respond to the identified student academic, social, emotional, and mental health needs. These interventions are detailed in the budget.</a:t>
            </a:r>
            <a:endParaRPr dirty="0">
              <a:solidFill>
                <a:srgbClr val="FF0000"/>
              </a:solidFill>
            </a:endParaRPr>
          </a:p>
          <a:p>
            <a:pPr marL="0" indent="0">
              <a:spcBef>
                <a:spcPts val="1333"/>
              </a:spcBef>
              <a:buClr>
                <a:schemeClr val="dk1"/>
              </a:buClr>
              <a:buSzPct val="61111"/>
              <a:buNone/>
            </a:pPr>
            <a:r>
              <a:rPr lang="en" dirty="0"/>
              <a:t>• EEA schools will be </a:t>
            </a:r>
            <a:r>
              <a:rPr lang="en" dirty="0">
                <a:solidFill>
                  <a:srgbClr val="FF0000"/>
                </a:solidFill>
              </a:rPr>
              <a:t>conducting quarterly progress monitoring through the district reading assessment and annually analyzing beginning- and end-of-year parent, student, and staff mental health surveys</a:t>
            </a:r>
            <a:r>
              <a:rPr lang="en" dirty="0"/>
              <a:t> in order to measure the impact of our interventions on students’ academic, social, and behavioral needs. </a:t>
            </a:r>
            <a:endParaRPr dirty="0"/>
          </a:p>
          <a:p>
            <a:pPr marL="0" indent="0">
              <a:spcBef>
                <a:spcPts val="0"/>
              </a:spcBef>
              <a:spcAft>
                <a:spcPts val="1600"/>
              </a:spcAft>
              <a:buClr>
                <a:schemeClr val="dk1"/>
              </a:buClr>
              <a:buSzPct val="100000"/>
              <a:buNone/>
            </a:pPr>
            <a:endParaRPr dirty="0"/>
          </a:p>
        </p:txBody>
      </p:sp>
      <p:sp>
        <p:nvSpPr>
          <p:cNvPr id="475" name="Google Shape;475;p74"/>
          <p:cNvSpPr txBox="1"/>
          <p:nvPr/>
        </p:nvSpPr>
        <p:spPr>
          <a:xfrm>
            <a:off x="10335633" y="1449200"/>
            <a:ext cx="1574400" cy="1074934"/>
          </a:xfrm>
          <a:prstGeom prst="rect">
            <a:avLst/>
          </a:prstGeom>
          <a:noFill/>
          <a:ln>
            <a:noFill/>
          </a:ln>
        </p:spPr>
        <p:txBody>
          <a:bodyPr spcFirstLastPara="1" wrap="square" lIns="121900" tIns="121900" rIns="121900" bIns="121900" anchor="t" anchorCtr="0">
            <a:spAutoFit/>
          </a:bodyPr>
          <a:lstStyle/>
          <a:p>
            <a:pPr>
              <a:lnSpc>
                <a:spcPct val="90000"/>
              </a:lnSpc>
              <a:spcBef>
                <a:spcPts val="667"/>
              </a:spcBef>
            </a:pPr>
            <a:r>
              <a:rPr lang="en" sz="1067" b="1">
                <a:solidFill>
                  <a:schemeClr val="dk1"/>
                </a:solidFill>
                <a:latin typeface="Calibri"/>
                <a:ea typeface="Calibri"/>
                <a:cs typeface="Calibri"/>
                <a:sym typeface="Calibri"/>
              </a:rPr>
              <a:t>1. In what ways have students been impacted by lost instructional time (the pandemic)?</a:t>
            </a:r>
            <a:endParaRPr sz="1067" b="1">
              <a:solidFill>
                <a:schemeClr val="dk1"/>
              </a:solidFill>
              <a:latin typeface="Calibri"/>
              <a:ea typeface="Calibri"/>
              <a:cs typeface="Calibri"/>
              <a:sym typeface="Calibri"/>
            </a:endParaRPr>
          </a:p>
        </p:txBody>
      </p:sp>
      <p:sp>
        <p:nvSpPr>
          <p:cNvPr id="476" name="Google Shape;476;p74"/>
          <p:cNvSpPr txBox="1"/>
          <p:nvPr/>
        </p:nvSpPr>
        <p:spPr>
          <a:xfrm>
            <a:off x="10368233" y="2549033"/>
            <a:ext cx="1509200" cy="1362256"/>
          </a:xfrm>
          <a:prstGeom prst="rect">
            <a:avLst/>
          </a:prstGeom>
          <a:noFill/>
          <a:ln>
            <a:noFill/>
          </a:ln>
        </p:spPr>
        <p:txBody>
          <a:bodyPr spcFirstLastPara="1" wrap="square" lIns="121900" tIns="121900" rIns="121900" bIns="121900" anchor="t" anchorCtr="0">
            <a:spAutoFit/>
          </a:bodyPr>
          <a:lstStyle/>
          <a:p>
            <a:pPr>
              <a:lnSpc>
                <a:spcPct val="90000"/>
              </a:lnSpc>
              <a:spcBef>
                <a:spcPts val="667"/>
              </a:spcBef>
            </a:pPr>
            <a:r>
              <a:rPr lang="en" sz="1067" b="1">
                <a:solidFill>
                  <a:schemeClr val="dk1"/>
                </a:solidFill>
                <a:latin typeface="Calibri"/>
                <a:ea typeface="Calibri"/>
                <a:cs typeface="Calibri"/>
                <a:sym typeface="Calibri"/>
              </a:rPr>
              <a:t>2. Have any student groups been disproportionately impacted? If so, which ones?</a:t>
            </a:r>
            <a:endParaRPr sz="1067" b="1">
              <a:solidFill>
                <a:schemeClr val="dk1"/>
              </a:solidFill>
              <a:latin typeface="Calibri"/>
              <a:ea typeface="Calibri"/>
              <a:cs typeface="Calibri"/>
              <a:sym typeface="Calibri"/>
            </a:endParaRPr>
          </a:p>
          <a:p>
            <a:endParaRPr sz="1867">
              <a:solidFill>
                <a:srgbClr val="000000"/>
              </a:solidFill>
              <a:latin typeface="Arial"/>
              <a:ea typeface="Arial"/>
              <a:cs typeface="Arial"/>
              <a:sym typeface="Arial"/>
            </a:endParaRPr>
          </a:p>
        </p:txBody>
      </p:sp>
      <p:sp>
        <p:nvSpPr>
          <p:cNvPr id="477" name="Google Shape;477;p74"/>
          <p:cNvSpPr txBox="1"/>
          <p:nvPr/>
        </p:nvSpPr>
        <p:spPr>
          <a:xfrm>
            <a:off x="10335633" y="3470802"/>
            <a:ext cx="1954400" cy="1251136"/>
          </a:xfrm>
          <a:prstGeom prst="rect">
            <a:avLst/>
          </a:prstGeom>
          <a:noFill/>
          <a:ln>
            <a:noFill/>
          </a:ln>
        </p:spPr>
        <p:txBody>
          <a:bodyPr spcFirstLastPara="1" wrap="square" lIns="121900" tIns="121900" rIns="121900" bIns="121900" anchor="t" anchorCtr="0">
            <a:spAutoFit/>
          </a:bodyPr>
          <a:lstStyle/>
          <a:p>
            <a:r>
              <a:rPr lang="en" sz="933" b="1">
                <a:solidFill>
                  <a:srgbClr val="000000"/>
                </a:solidFill>
                <a:latin typeface="Arial"/>
                <a:ea typeface="Arial"/>
                <a:cs typeface="Arial"/>
                <a:sym typeface="Arial"/>
              </a:rPr>
              <a:t>3. How were the evidence-based interventions selected to respond to identified A.S.E.M.  needs and any identified disproportionate impact?</a:t>
            </a:r>
            <a:endParaRPr sz="933" b="1">
              <a:solidFill>
                <a:srgbClr val="000000"/>
              </a:solidFill>
              <a:latin typeface="Arial"/>
              <a:ea typeface="Arial"/>
              <a:cs typeface="Arial"/>
              <a:sym typeface="Arial"/>
            </a:endParaRPr>
          </a:p>
          <a:p>
            <a:endParaRPr sz="933">
              <a:solidFill>
                <a:srgbClr val="000000"/>
              </a:solidFill>
              <a:latin typeface="Arial"/>
              <a:ea typeface="Arial"/>
              <a:cs typeface="Arial"/>
              <a:sym typeface="Arial"/>
            </a:endParaRPr>
          </a:p>
        </p:txBody>
      </p:sp>
      <p:sp>
        <p:nvSpPr>
          <p:cNvPr id="478" name="Google Shape;478;p74"/>
          <p:cNvSpPr txBox="1"/>
          <p:nvPr/>
        </p:nvSpPr>
        <p:spPr>
          <a:xfrm>
            <a:off x="10368233" y="4620302"/>
            <a:ext cx="1509200" cy="1370528"/>
          </a:xfrm>
          <a:prstGeom prst="rect">
            <a:avLst/>
          </a:prstGeom>
          <a:noFill/>
          <a:ln>
            <a:noFill/>
          </a:ln>
        </p:spPr>
        <p:txBody>
          <a:bodyPr spcFirstLastPara="1" wrap="square" lIns="121900" tIns="121900" rIns="121900" bIns="121900" anchor="t" anchorCtr="0">
            <a:spAutoFit/>
          </a:bodyPr>
          <a:lstStyle/>
          <a:p>
            <a:pPr>
              <a:lnSpc>
                <a:spcPct val="90000"/>
              </a:lnSpc>
              <a:spcBef>
                <a:spcPts val="667"/>
              </a:spcBef>
            </a:pPr>
            <a:r>
              <a:rPr lang="en" sz="1067" b="1">
                <a:solidFill>
                  <a:schemeClr val="dk1"/>
                </a:solidFill>
                <a:latin typeface="Calibri"/>
                <a:ea typeface="Calibri"/>
                <a:cs typeface="Calibri"/>
                <a:sym typeface="Calibri"/>
              </a:rPr>
              <a:t>4. How will we measure the success of the interventions on students’ academic, social, emotional, and mental health needs? </a:t>
            </a:r>
            <a:endParaRPr sz="800">
              <a:solidFill>
                <a:srgbClr val="000000"/>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8C2B2BF-3E05-4181-93C2-8CBD5EDA7166}"/>
              </a:ext>
            </a:extLst>
          </p:cNvPr>
          <p:cNvSpPr>
            <a:spLocks noGrp="1"/>
          </p:cNvSpPr>
          <p:nvPr>
            <p:ph type="title"/>
          </p:nvPr>
        </p:nvSpPr>
        <p:spPr/>
        <p:txBody>
          <a:bodyPr/>
          <a:lstStyle/>
          <a:p>
            <a:r>
              <a:rPr lang="en-US" dirty="0"/>
              <a:t>ESSER III Supplemental Funds Grant Codes</a:t>
            </a:r>
          </a:p>
        </p:txBody>
      </p:sp>
      <p:sp>
        <p:nvSpPr>
          <p:cNvPr id="5" name="Content Placeholder 4">
            <a:extLst>
              <a:ext uri="{FF2B5EF4-FFF2-40B4-BE49-F238E27FC236}">
                <a16:creationId xmlns:a16="http://schemas.microsoft.com/office/drawing/2014/main" id="{76EE5F41-690A-47ED-A3B7-F9DF74680BF4}"/>
              </a:ext>
            </a:extLst>
          </p:cNvPr>
          <p:cNvSpPr>
            <a:spLocks noGrp="1"/>
          </p:cNvSpPr>
          <p:nvPr>
            <p:ph idx="1"/>
          </p:nvPr>
        </p:nvSpPr>
        <p:spPr/>
        <p:txBody>
          <a:bodyPr/>
          <a:lstStyle/>
          <a:p>
            <a:r>
              <a:rPr lang="en-US" dirty="0"/>
              <a:t>Funding Codes: </a:t>
            </a:r>
          </a:p>
          <a:p>
            <a:pPr lvl="1"/>
            <a:r>
              <a:rPr lang="en-US" dirty="0"/>
              <a:t>Supplemental ARP ESSER III (4418)</a:t>
            </a:r>
          </a:p>
          <a:p>
            <a:pPr lvl="1"/>
            <a:r>
              <a:rPr lang="en-US" dirty="0"/>
              <a:t>Supplemental ARP ESSER III </a:t>
            </a:r>
            <a:r>
              <a:rPr lang="en-US" b="1" u="sng" dirty="0"/>
              <a:t>Learning Loss Set Aside </a:t>
            </a:r>
            <a:r>
              <a:rPr lang="en-US" dirty="0"/>
              <a:t>(9418)</a:t>
            </a:r>
          </a:p>
          <a:p>
            <a:r>
              <a:rPr lang="en-US" dirty="0"/>
              <a:t>The second funding source will be used to indicate which activities will address learning loss. CDE will calculate the 20% requirement based on the learning loss set-aside funding source. </a:t>
            </a:r>
          </a:p>
        </p:txBody>
      </p:sp>
      <p:sp>
        <p:nvSpPr>
          <p:cNvPr id="2" name="Slide Number Placeholder 1"/>
          <p:cNvSpPr>
            <a:spLocks noGrp="1"/>
          </p:cNvSpPr>
          <p:nvPr>
            <p:ph type="sldNum" sz="quarter" idx="12"/>
          </p:nvPr>
        </p:nvSpPr>
        <p:spPr/>
        <p:txBody>
          <a:bodyPr/>
          <a:lstStyle/>
          <a:p>
            <a:fld id="{C479D5F6-EDCB-402A-AC08-4943A1820E8F}" type="slidenum">
              <a:rPr lang="en-US" smtClean="0"/>
              <a:pPr/>
              <a:t>23</a:t>
            </a:fld>
            <a:endParaRPr lang="en-US" dirty="0"/>
          </a:p>
        </p:txBody>
      </p:sp>
    </p:spTree>
    <p:extLst>
      <p:ext uri="{BB962C8B-B14F-4D97-AF65-F5344CB8AC3E}">
        <p14:creationId xmlns:p14="http://schemas.microsoft.com/office/powerpoint/2010/main" val="29305729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CCFBE-2EE4-4651-853C-892C98639720}"/>
              </a:ext>
            </a:extLst>
          </p:cNvPr>
          <p:cNvSpPr>
            <a:spLocks noGrp="1"/>
          </p:cNvSpPr>
          <p:nvPr>
            <p:ph type="title"/>
          </p:nvPr>
        </p:nvSpPr>
        <p:spPr/>
        <p:txBody>
          <a:bodyPr/>
          <a:lstStyle/>
          <a:p>
            <a:r>
              <a:rPr lang="en-US" sz="2800" dirty="0"/>
              <a:t>Plans Posted on Your and CDE’s Website</a:t>
            </a:r>
          </a:p>
        </p:txBody>
      </p:sp>
      <p:sp>
        <p:nvSpPr>
          <p:cNvPr id="3" name="Text Placeholder 2">
            <a:extLst>
              <a:ext uri="{FF2B5EF4-FFF2-40B4-BE49-F238E27FC236}">
                <a16:creationId xmlns:a16="http://schemas.microsoft.com/office/drawing/2014/main" id="{8C0F2640-5926-460F-8084-C5A11A61030A}"/>
              </a:ext>
            </a:extLst>
          </p:cNvPr>
          <p:cNvSpPr>
            <a:spLocks noGrp="1"/>
          </p:cNvSpPr>
          <p:nvPr>
            <p:ph type="body" idx="1"/>
          </p:nvPr>
        </p:nvSpPr>
        <p:spPr>
          <a:xfrm>
            <a:off x="297428" y="1398639"/>
            <a:ext cx="5798572" cy="4640674"/>
          </a:xfrm>
        </p:spPr>
        <p:txBody>
          <a:bodyPr>
            <a:normAutofit lnSpcReduction="10000"/>
          </a:bodyPr>
          <a:lstStyle/>
          <a:p>
            <a:pPr marL="342900" indent="-342900">
              <a:lnSpc>
                <a:spcPct val="100000"/>
              </a:lnSpc>
              <a:spcBef>
                <a:spcPts val="0"/>
              </a:spcBef>
            </a:pP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ESSER III requires that all grantees post two plans on their website: </a:t>
            </a:r>
          </a:p>
          <a:p>
            <a:pPr marL="800100" lvl="1" indent="-342900">
              <a:lnSpc>
                <a:spcPct val="100000"/>
              </a:lnSpc>
              <a:spcBef>
                <a:spcPts val="0"/>
              </a:spcBef>
            </a:pPr>
            <a:r>
              <a:rPr lang="en-US" sz="2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Safe In-Person Instruction plan [</a:t>
            </a:r>
            <a:r>
              <a:rPr lang="en-US" sz="21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by 2/25/22</a:t>
            </a:r>
            <a:r>
              <a:rPr lang="en-US" sz="2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p>
          <a:p>
            <a:pPr marL="800100" lvl="1" indent="-342900">
              <a:lnSpc>
                <a:spcPct val="100000"/>
              </a:lnSpc>
              <a:spcBef>
                <a:spcPts val="0"/>
              </a:spcBef>
              <a:spcAft>
                <a:spcPts val="1200"/>
              </a:spcAft>
            </a:pPr>
            <a:r>
              <a:rPr lang="en-US" sz="2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Use of Funds plan [</a:t>
            </a:r>
            <a:r>
              <a:rPr lang="en-US" sz="2100" b="1" dirty="0">
                <a:solidFill>
                  <a:srgbClr val="FF0000"/>
                </a:solidFill>
                <a:latin typeface="Calibri" panose="020F0502020204030204" pitchFamily="34" charset="0"/>
                <a:cs typeface="Calibri" panose="020F0502020204030204" pitchFamily="34" charset="0"/>
              </a:rPr>
              <a:t>by 5/20/22</a:t>
            </a:r>
            <a:r>
              <a:rPr lang="en-US" sz="2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p>
          <a:p>
            <a:pPr marL="342900" indent="-342900">
              <a:lnSpc>
                <a:spcPct val="107000"/>
              </a:lnSpc>
              <a:spcBef>
                <a:spcPts val="0"/>
              </a:spcBef>
              <a:spcAft>
                <a:spcPts val="1200"/>
              </a:spcAft>
            </a:pP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CDE is required by the U.S. Department of Education to collect and make these plans publicly available. </a:t>
            </a:r>
          </a:p>
          <a:p>
            <a:pPr marL="342900" indent="-342900">
              <a:lnSpc>
                <a:spcPct val="107000"/>
              </a:lnSpc>
              <a:spcBef>
                <a:spcPts val="0"/>
              </a:spcBef>
              <a:spcAft>
                <a:spcPts val="1200"/>
              </a:spcAft>
            </a:pP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plans that we have received from grantees are listed </a:t>
            </a:r>
            <a:r>
              <a:rPr lang="en-US" sz="2400" u="sng" dirty="0">
                <a:solidFill>
                  <a:srgbClr val="1155CC"/>
                </a:solidFill>
                <a:effectLst/>
                <a:latin typeface="Calibri" panose="020F0502020204030204" pitchFamily="34" charset="0"/>
                <a:ea typeface="Times New Roman" panose="02020603050405020304" pitchFamily="18" charset="0"/>
                <a:cs typeface="Calibri" panose="020F0502020204030204" pitchFamily="34" charset="0"/>
                <a:hlinkClick r:id="rId2"/>
              </a:rPr>
              <a:t>here</a:t>
            </a: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p>
          <a:p>
            <a:pPr marL="342900" indent="-342900">
              <a:lnSpc>
                <a:spcPct val="107000"/>
              </a:lnSpc>
              <a:spcBef>
                <a:spcPts val="0"/>
              </a:spcBef>
              <a:spcAft>
                <a:spcPts val="1200"/>
              </a:spcAft>
            </a:pPr>
            <a:r>
              <a:rPr lang="en-US"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When you have created or updated your plans</a:t>
            </a:r>
            <a:r>
              <a:rPr lang="en-US"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please submit the links through </a:t>
            </a:r>
            <a:r>
              <a:rPr lang="en-US" sz="2400" b="1" u="sng" dirty="0">
                <a:solidFill>
                  <a:srgbClr val="1155CC"/>
                </a:solidFill>
                <a:effectLst/>
                <a:latin typeface="Calibri" panose="020F0502020204030204" pitchFamily="34" charset="0"/>
                <a:ea typeface="Times New Roman" panose="02020603050405020304" pitchFamily="18" charset="0"/>
                <a:cs typeface="Calibri" panose="020F0502020204030204" pitchFamily="34" charset="0"/>
                <a:hlinkClick r:id="rId3"/>
              </a:rPr>
              <a:t>this form</a:t>
            </a:r>
            <a:r>
              <a:rPr lang="en-US"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9B887413-635A-4E7C-903B-9F2FB3C2490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24</a:t>
            </a:fld>
            <a:endParaRPr lang="en-US"/>
          </a:p>
        </p:txBody>
      </p:sp>
      <p:pic>
        <p:nvPicPr>
          <p:cNvPr id="6" name="Picture 5" descr="List of LEA plans.">
            <a:extLst>
              <a:ext uri="{FF2B5EF4-FFF2-40B4-BE49-F238E27FC236}">
                <a16:creationId xmlns:a16="http://schemas.microsoft.com/office/drawing/2014/main" id="{68BC2521-747D-413D-B99E-9346B9A95288}"/>
              </a:ext>
            </a:extLst>
          </p:cNvPr>
          <p:cNvPicPr>
            <a:picLocks noChangeAspect="1"/>
          </p:cNvPicPr>
          <p:nvPr/>
        </p:nvPicPr>
        <p:blipFill>
          <a:blip r:embed="rId4"/>
          <a:stretch>
            <a:fillRect/>
          </a:stretch>
        </p:blipFill>
        <p:spPr>
          <a:xfrm>
            <a:off x="6691759" y="1757218"/>
            <a:ext cx="5119686" cy="2100262"/>
          </a:xfrm>
          <a:prstGeom prst="rect">
            <a:avLst/>
          </a:prstGeom>
        </p:spPr>
      </p:pic>
      <p:sp>
        <p:nvSpPr>
          <p:cNvPr id="8" name="TextBox 7">
            <a:extLst>
              <a:ext uri="{FF2B5EF4-FFF2-40B4-BE49-F238E27FC236}">
                <a16:creationId xmlns:a16="http://schemas.microsoft.com/office/drawing/2014/main" id="{E7E31A8D-0125-45F8-8DA2-2940E7528E68}"/>
              </a:ext>
            </a:extLst>
          </p:cNvPr>
          <p:cNvSpPr txBox="1"/>
          <p:nvPr/>
        </p:nvSpPr>
        <p:spPr>
          <a:xfrm>
            <a:off x="6691759" y="4073236"/>
            <a:ext cx="4964532" cy="1815882"/>
          </a:xfrm>
          <a:prstGeom prst="rect">
            <a:avLst/>
          </a:prstGeom>
          <a:noFill/>
        </p:spPr>
        <p:txBody>
          <a:bodyPr wrap="square" rtlCol="0">
            <a:spAutoFit/>
          </a:bodyPr>
          <a:lstStyle/>
          <a:p>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Resources to help you meet these requirements:</a:t>
            </a:r>
          </a:p>
          <a:p>
            <a:pPr marL="285750" indent="-285750">
              <a:buFont typeface="Arial" panose="020B0604020202020204" pitchFamily="34" charset="0"/>
              <a:buChar char="•"/>
            </a:pPr>
            <a:r>
              <a:rPr lang="en-US" sz="1600" dirty="0">
                <a:latin typeface="Calibri" panose="020F0502020204030204" pitchFamily="34" charset="0"/>
                <a:ea typeface="Times New Roman" panose="02020603050405020304" pitchFamily="18" charset="0"/>
                <a:cs typeface="Calibri" panose="020F0502020204030204" pitchFamily="34" charset="0"/>
              </a:rPr>
              <a:t>Office Hours </a:t>
            </a:r>
            <a:r>
              <a:rPr lang="en-US" sz="1600" dirty="0">
                <a:latin typeface="Calibri" panose="020F0502020204030204" pitchFamily="34" charset="0"/>
                <a:ea typeface="Times New Roman" panose="02020603050405020304" pitchFamily="18" charset="0"/>
                <a:cs typeface="Calibri" panose="020F0502020204030204" pitchFamily="34" charset="0"/>
                <a:hlinkClick r:id="rId5"/>
              </a:rPr>
              <a:t>recording</a:t>
            </a:r>
            <a:r>
              <a:rPr lang="en-US" sz="1600" dirty="0">
                <a:latin typeface="Calibri" panose="020F0502020204030204" pitchFamily="34" charset="0"/>
                <a:ea typeface="Times New Roman" panose="02020603050405020304" pitchFamily="18" charset="0"/>
                <a:cs typeface="Calibri" panose="020F0502020204030204" pitchFamily="34" charset="0"/>
              </a:rPr>
              <a:t> and </a:t>
            </a:r>
            <a:r>
              <a:rPr lang="en-US" sz="1600" dirty="0">
                <a:latin typeface="Calibri" panose="020F0502020204030204" pitchFamily="34" charset="0"/>
                <a:ea typeface="Times New Roman" panose="02020603050405020304" pitchFamily="18" charset="0"/>
                <a:cs typeface="Calibri" panose="020F0502020204030204" pitchFamily="34" charset="0"/>
                <a:hlinkClick r:id="rId6"/>
              </a:rPr>
              <a:t>slides</a:t>
            </a:r>
            <a:r>
              <a:rPr lang="en-US" sz="1600" dirty="0">
                <a:latin typeface="Calibri" panose="020F0502020204030204" pitchFamily="34" charset="0"/>
                <a:ea typeface="Times New Roman" panose="02020603050405020304" pitchFamily="18" charset="0"/>
                <a:cs typeface="Calibri" panose="020F0502020204030204" pitchFamily="34" charset="0"/>
              </a:rPr>
              <a:t> from Nov. 11 presentation on Use of Funds plan website requirements</a:t>
            </a:r>
            <a:endPar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r>
              <a:rPr lang="en-US" sz="1600" u="sng" dirty="0">
                <a:solidFill>
                  <a:srgbClr val="1155CC"/>
                </a:solidFill>
                <a:effectLst/>
                <a:latin typeface="Calibri" panose="020F0502020204030204" pitchFamily="34" charset="0"/>
                <a:ea typeface="Times New Roman" panose="02020603050405020304" pitchFamily="18" charset="0"/>
                <a:cs typeface="Calibri" panose="020F0502020204030204" pitchFamily="34" charset="0"/>
                <a:hlinkClick r:id="rId7"/>
              </a:rPr>
              <a:t>ESSER III requirements page</a:t>
            </a: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on the CDE website. </a:t>
            </a:r>
          </a:p>
          <a:p>
            <a:pPr marL="285750" indent="-285750">
              <a:buFont typeface="Arial" panose="020B0604020202020204" pitchFamily="34" charset="0"/>
              <a:buChar char="•"/>
            </a:pPr>
            <a:r>
              <a:rPr lang="en-US" sz="1600" u="sng" dirty="0">
                <a:solidFill>
                  <a:srgbClr val="1155CC"/>
                </a:solidFill>
                <a:effectLst/>
                <a:latin typeface="Calibri" panose="020F0502020204030204" pitchFamily="34" charset="0"/>
                <a:ea typeface="Times New Roman" panose="02020603050405020304" pitchFamily="18" charset="0"/>
                <a:cs typeface="Calibri" panose="020F0502020204030204" pitchFamily="34" charset="0"/>
                <a:hlinkClick r:id="rId8"/>
              </a:rPr>
              <a:t>Use of Funds Plan Guidance</a:t>
            </a: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p>
          <a:p>
            <a:pPr marL="285750" indent="-285750">
              <a:buFont typeface="Arial" panose="020B0604020202020204" pitchFamily="34" charset="0"/>
              <a:buChar char="•"/>
            </a:pPr>
            <a:r>
              <a:rPr lang="en-US" sz="1600" u="sng" dirty="0">
                <a:solidFill>
                  <a:srgbClr val="1155CC"/>
                </a:solidFill>
                <a:effectLst/>
                <a:latin typeface="Calibri" panose="020F0502020204030204" pitchFamily="34" charset="0"/>
                <a:ea typeface="Times New Roman" panose="02020603050405020304" pitchFamily="18" charset="0"/>
                <a:cs typeface="Calibri" panose="020F0502020204030204" pitchFamily="34" charset="0"/>
                <a:hlinkClick r:id="rId9"/>
              </a:rPr>
              <a:t>Safe Return to School Checklist</a:t>
            </a:r>
            <a:endParaRPr lang="en-US" sz="1600" u="sng" dirty="0">
              <a:solidFill>
                <a:srgbClr val="1155CC"/>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40383057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28171C-9875-4629-A808-D58845740DAC}"/>
              </a:ext>
            </a:extLst>
          </p:cNvPr>
          <p:cNvSpPr>
            <a:spLocks noGrp="1"/>
          </p:cNvSpPr>
          <p:nvPr>
            <p:ph type="title"/>
          </p:nvPr>
        </p:nvSpPr>
        <p:spPr>
          <a:xfrm>
            <a:off x="838200" y="1138"/>
            <a:ext cx="10515600" cy="478254"/>
          </a:xfrm>
        </p:spPr>
        <p:txBody>
          <a:bodyPr>
            <a:noAutofit/>
          </a:bodyPr>
          <a:lstStyle/>
          <a:p>
            <a:pPr algn="ctr"/>
            <a:r>
              <a:rPr lang="en-US" sz="2400" dirty="0"/>
              <a:t>Timelines Associated with ESSER I, II, and III</a:t>
            </a:r>
          </a:p>
        </p:txBody>
      </p:sp>
      <p:graphicFrame>
        <p:nvGraphicFramePr>
          <p:cNvPr id="14" name="Table 14">
            <a:extLst>
              <a:ext uri="{FF2B5EF4-FFF2-40B4-BE49-F238E27FC236}">
                <a16:creationId xmlns:a16="http://schemas.microsoft.com/office/drawing/2014/main" id="{1BF9415E-4B70-4793-AD9C-4232805B2048}"/>
              </a:ext>
            </a:extLst>
          </p:cNvPr>
          <p:cNvGraphicFramePr>
            <a:graphicFrameLocks noGrp="1"/>
          </p:cNvGraphicFramePr>
          <p:nvPr>
            <p:ph idx="1"/>
          </p:nvPr>
        </p:nvGraphicFramePr>
        <p:xfrm>
          <a:off x="161277" y="479392"/>
          <a:ext cx="11869446" cy="6024782"/>
        </p:xfrm>
        <a:graphic>
          <a:graphicData uri="http://schemas.openxmlformats.org/drawingml/2006/table">
            <a:tbl>
              <a:tblPr firstRow="1" bandRow="1">
                <a:tableStyleId>{93296810-A885-4BE3-A3E7-6D5BEEA58F35}</a:tableStyleId>
              </a:tblPr>
              <a:tblGrid>
                <a:gridCol w="4394448">
                  <a:extLst>
                    <a:ext uri="{9D8B030D-6E8A-4147-A177-3AD203B41FA5}">
                      <a16:colId xmlns:a16="http://schemas.microsoft.com/office/drawing/2014/main" val="885612324"/>
                    </a:ext>
                  </a:extLst>
                </a:gridCol>
                <a:gridCol w="1828800">
                  <a:extLst>
                    <a:ext uri="{9D8B030D-6E8A-4147-A177-3AD203B41FA5}">
                      <a16:colId xmlns:a16="http://schemas.microsoft.com/office/drawing/2014/main" val="2781864307"/>
                    </a:ext>
                  </a:extLst>
                </a:gridCol>
                <a:gridCol w="1793289">
                  <a:extLst>
                    <a:ext uri="{9D8B030D-6E8A-4147-A177-3AD203B41FA5}">
                      <a16:colId xmlns:a16="http://schemas.microsoft.com/office/drawing/2014/main" val="170490237"/>
                    </a:ext>
                  </a:extLst>
                </a:gridCol>
                <a:gridCol w="1846556">
                  <a:extLst>
                    <a:ext uri="{9D8B030D-6E8A-4147-A177-3AD203B41FA5}">
                      <a16:colId xmlns:a16="http://schemas.microsoft.com/office/drawing/2014/main" val="3728360633"/>
                    </a:ext>
                  </a:extLst>
                </a:gridCol>
                <a:gridCol w="2006353">
                  <a:extLst>
                    <a:ext uri="{9D8B030D-6E8A-4147-A177-3AD203B41FA5}">
                      <a16:colId xmlns:a16="http://schemas.microsoft.com/office/drawing/2014/main" val="1999962860"/>
                    </a:ext>
                  </a:extLst>
                </a:gridCol>
              </a:tblGrid>
              <a:tr h="455065">
                <a:tc>
                  <a:txBody>
                    <a:bodyPr/>
                    <a:lstStyle/>
                    <a:p>
                      <a:endParaRPr lang="en-US" sz="1200" b="1" dirty="0"/>
                    </a:p>
                  </a:txBody>
                  <a:tcPr/>
                </a:tc>
                <a:tc>
                  <a:txBody>
                    <a:bodyPr/>
                    <a:lstStyle/>
                    <a:p>
                      <a:pPr algn="ctr"/>
                      <a:r>
                        <a:rPr lang="en-US" sz="1200" b="1" dirty="0"/>
                        <a:t>ESSER I</a:t>
                      </a:r>
                    </a:p>
                    <a:p>
                      <a:pPr algn="ctr"/>
                      <a:r>
                        <a:rPr lang="en-US" sz="1200" b="1" dirty="0"/>
                        <a:t>(CARES Act)</a:t>
                      </a:r>
                    </a:p>
                  </a:txBody>
                  <a:tcPr anchor="ctr"/>
                </a:tc>
                <a:tc>
                  <a:txBody>
                    <a:bodyPr/>
                    <a:lstStyle/>
                    <a:p>
                      <a:pPr algn="ctr"/>
                      <a:r>
                        <a:rPr lang="en-US" sz="1200" b="1" dirty="0"/>
                        <a:t>ESSER II</a:t>
                      </a:r>
                    </a:p>
                    <a:p>
                      <a:pPr algn="ctr"/>
                      <a:r>
                        <a:rPr lang="en-US" sz="1200" b="1" dirty="0"/>
                        <a:t>(CRSSA Act)</a:t>
                      </a:r>
                    </a:p>
                  </a:txBody>
                  <a:tcPr anchor="ctr">
                    <a:lnR w="38100" cap="flat" cmpd="sng" algn="ctr">
                      <a:solidFill>
                        <a:srgbClr val="00B050"/>
                      </a:solidFill>
                      <a:prstDash val="solid"/>
                      <a:round/>
                      <a:headEnd type="none" w="med" len="med"/>
                      <a:tailEnd type="none" w="med" len="med"/>
                    </a:lnR>
                  </a:tcPr>
                </a:tc>
                <a:tc>
                  <a:txBody>
                    <a:bodyPr/>
                    <a:lstStyle/>
                    <a:p>
                      <a:pPr algn="ctr"/>
                      <a:r>
                        <a:rPr lang="en-US" sz="1200" b="1" dirty="0"/>
                        <a:t>ARP ESSER III</a:t>
                      </a:r>
                    </a:p>
                    <a:p>
                      <a:pPr algn="ctr"/>
                      <a:r>
                        <a:rPr lang="en-US" sz="1200" b="1" dirty="0"/>
                        <a:t>(ARP Act)</a:t>
                      </a:r>
                    </a:p>
                  </a:txBody>
                  <a:tcPr anchor="ctr">
                    <a:lnL w="38100" cap="flat" cmpd="sng" algn="ctr">
                      <a:solidFill>
                        <a:srgbClr val="00B050"/>
                      </a:solidFill>
                      <a:prstDash val="solid"/>
                      <a:round/>
                      <a:headEnd type="none" w="med" len="med"/>
                      <a:tailEnd type="none" w="med" len="med"/>
                    </a:lnL>
                  </a:tcPr>
                </a:tc>
                <a:tc>
                  <a:txBody>
                    <a:bodyPr/>
                    <a:lstStyle/>
                    <a:p>
                      <a:pPr algn="ctr"/>
                      <a:r>
                        <a:rPr lang="en-US" sz="1200" b="1" dirty="0"/>
                        <a:t>ARP ESSER III – State Reserve Funds (ARP Act)</a:t>
                      </a:r>
                    </a:p>
                  </a:txBody>
                  <a:tcPr anchor="ctr"/>
                </a:tc>
                <a:extLst>
                  <a:ext uri="{0D108BD9-81ED-4DB2-BD59-A6C34878D82A}">
                    <a16:rowId xmlns:a16="http://schemas.microsoft.com/office/drawing/2014/main" val="4266643675"/>
                  </a:ext>
                </a:extLst>
              </a:tr>
              <a:tr h="273039">
                <a:tc>
                  <a:txBody>
                    <a:bodyPr/>
                    <a:lstStyle/>
                    <a:p>
                      <a:r>
                        <a:rPr lang="en-US" sz="1200" b="1" dirty="0"/>
                        <a:t>Award Period</a:t>
                      </a:r>
                    </a:p>
                  </a:txBody>
                  <a:tcPr/>
                </a:tc>
                <a:tc>
                  <a:txBody>
                    <a:bodyPr/>
                    <a:lstStyle/>
                    <a:p>
                      <a:pPr algn="ctr"/>
                      <a:r>
                        <a:rPr lang="en-US" sz="1200" b="1" dirty="0"/>
                        <a:t>03/13/20 – 09/30/21</a:t>
                      </a:r>
                    </a:p>
                  </a:txBody>
                  <a:tcPr anchor="ctr"/>
                </a:tc>
                <a:tc>
                  <a:txBody>
                    <a:bodyPr/>
                    <a:lstStyle/>
                    <a:p>
                      <a:pPr algn="ctr"/>
                      <a:r>
                        <a:rPr lang="en-US" sz="1200" b="1" dirty="0"/>
                        <a:t>03/13/20 – 09/30/22</a:t>
                      </a:r>
                    </a:p>
                  </a:txBody>
                  <a:tcPr anchor="ctr">
                    <a:lnR w="38100" cap="flat" cmpd="sng" algn="ctr">
                      <a:solidFill>
                        <a:srgbClr val="00B050"/>
                      </a:solidFill>
                      <a:prstDash val="solid"/>
                      <a:round/>
                      <a:headEnd type="none" w="med" len="med"/>
                      <a:tailEnd type="none" w="med" len="med"/>
                    </a:lnR>
                  </a:tcPr>
                </a:tc>
                <a:tc>
                  <a:txBody>
                    <a:bodyPr/>
                    <a:lstStyle/>
                    <a:p>
                      <a:pPr algn="ctr"/>
                      <a:r>
                        <a:rPr lang="en-US" sz="1200" b="1" dirty="0"/>
                        <a:t>03/13/20 – 09/30/23</a:t>
                      </a:r>
                    </a:p>
                  </a:txBody>
                  <a:tcPr anchor="ctr">
                    <a:lnL w="38100" cap="flat" cmpd="sng" algn="ctr">
                      <a:solidFill>
                        <a:srgbClr val="00B050"/>
                      </a:solidFill>
                      <a:prstDash val="solid"/>
                      <a:round/>
                      <a:headEnd type="none" w="med" len="med"/>
                      <a:tailEnd type="none" w="med" len="med"/>
                    </a:lnL>
                  </a:tcPr>
                </a:tc>
                <a:tc>
                  <a:txBody>
                    <a:bodyPr/>
                    <a:lstStyle/>
                    <a:p>
                      <a:pPr algn="ctr"/>
                      <a:r>
                        <a:rPr lang="en-US" sz="1200" b="1" dirty="0"/>
                        <a:t>03/13/20 – 09/30/23</a:t>
                      </a:r>
                    </a:p>
                  </a:txBody>
                  <a:tcPr anchor="ctr"/>
                </a:tc>
                <a:extLst>
                  <a:ext uri="{0D108BD9-81ED-4DB2-BD59-A6C34878D82A}">
                    <a16:rowId xmlns:a16="http://schemas.microsoft.com/office/drawing/2014/main" val="2336371162"/>
                  </a:ext>
                </a:extLst>
              </a:tr>
              <a:tr h="273039">
                <a:tc>
                  <a:txBody>
                    <a:bodyPr/>
                    <a:lstStyle/>
                    <a:p>
                      <a:r>
                        <a:rPr lang="en-US" sz="1200" b="1" dirty="0" err="1"/>
                        <a:t>Tydings</a:t>
                      </a:r>
                      <a:r>
                        <a:rPr lang="en-US" sz="1200" b="1" dirty="0"/>
                        <a:t> Period - will end and funds must be spent by</a:t>
                      </a:r>
                    </a:p>
                  </a:txBody>
                  <a:tcPr/>
                </a:tc>
                <a:tc>
                  <a:txBody>
                    <a:bodyPr/>
                    <a:lstStyle/>
                    <a:p>
                      <a:pPr algn="ctr"/>
                      <a:r>
                        <a:rPr lang="en-US" sz="1200" b="1" dirty="0"/>
                        <a:t>9/30/22</a:t>
                      </a:r>
                    </a:p>
                  </a:txBody>
                  <a:tcPr anchor="ctr"/>
                </a:tc>
                <a:tc>
                  <a:txBody>
                    <a:bodyPr/>
                    <a:lstStyle/>
                    <a:p>
                      <a:pPr algn="ctr"/>
                      <a:r>
                        <a:rPr lang="en-US" sz="1200" b="1" dirty="0"/>
                        <a:t>9/30/23</a:t>
                      </a:r>
                    </a:p>
                  </a:txBody>
                  <a:tcPr anchor="ctr">
                    <a:lnR w="38100" cap="flat" cmpd="sng" algn="ctr">
                      <a:solidFill>
                        <a:srgbClr val="00B050"/>
                      </a:solidFill>
                      <a:prstDash val="solid"/>
                      <a:round/>
                      <a:headEnd type="none" w="med" len="med"/>
                      <a:tailEnd type="none" w="med" len="med"/>
                    </a:lnR>
                  </a:tcPr>
                </a:tc>
                <a:tc>
                  <a:txBody>
                    <a:bodyPr/>
                    <a:lstStyle/>
                    <a:p>
                      <a:pPr algn="ctr"/>
                      <a:r>
                        <a:rPr lang="en-US" sz="1200" b="1" dirty="0"/>
                        <a:t>9/30/24</a:t>
                      </a:r>
                    </a:p>
                  </a:txBody>
                  <a:tcPr anchor="ctr">
                    <a:lnL w="38100" cap="flat" cmpd="sng" algn="ctr">
                      <a:solidFill>
                        <a:srgbClr val="00B050"/>
                      </a:solidFill>
                      <a:prstDash val="solid"/>
                      <a:round/>
                      <a:headEnd type="none" w="med" len="med"/>
                      <a:tailEnd type="none" w="med" len="med"/>
                    </a:lnL>
                  </a:tcPr>
                </a:tc>
                <a:tc>
                  <a:txBody>
                    <a:bodyPr/>
                    <a:lstStyle/>
                    <a:p>
                      <a:pPr algn="ctr"/>
                      <a:r>
                        <a:rPr lang="en-US" sz="1200" b="1" dirty="0"/>
                        <a:t>09/30/24</a:t>
                      </a:r>
                    </a:p>
                  </a:txBody>
                  <a:tcPr anchor="ctr"/>
                </a:tc>
                <a:extLst>
                  <a:ext uri="{0D108BD9-81ED-4DB2-BD59-A6C34878D82A}">
                    <a16:rowId xmlns:a16="http://schemas.microsoft.com/office/drawing/2014/main" val="2581899767"/>
                  </a:ext>
                </a:extLst>
              </a:tr>
              <a:tr h="273039">
                <a:tc>
                  <a:txBody>
                    <a:bodyPr/>
                    <a:lstStyle/>
                    <a:p>
                      <a:r>
                        <a:rPr lang="en-US" sz="1200" b="1" dirty="0"/>
                        <a:t>USDE Award to CDE</a:t>
                      </a:r>
                    </a:p>
                  </a:txBody>
                  <a:tcPr/>
                </a:tc>
                <a:tc>
                  <a:txBody>
                    <a:bodyPr/>
                    <a:lstStyle/>
                    <a:p>
                      <a:pPr algn="ctr"/>
                      <a:r>
                        <a:rPr lang="en-US" sz="1200" b="1" dirty="0"/>
                        <a:t>05/07/20</a:t>
                      </a:r>
                    </a:p>
                  </a:txBody>
                  <a:tcPr anchor="ctr"/>
                </a:tc>
                <a:tc>
                  <a:txBody>
                    <a:bodyPr/>
                    <a:lstStyle/>
                    <a:p>
                      <a:pPr algn="ctr"/>
                      <a:r>
                        <a:rPr lang="en-US" sz="1200" b="1" dirty="0"/>
                        <a:t>01/06/21</a:t>
                      </a:r>
                    </a:p>
                  </a:txBody>
                  <a:tcPr anchor="ctr">
                    <a:lnR w="38100" cap="flat" cmpd="sng" algn="ctr">
                      <a:solidFill>
                        <a:srgbClr val="00B050"/>
                      </a:solidFill>
                      <a:prstDash val="solid"/>
                      <a:round/>
                      <a:headEnd type="none" w="med" len="med"/>
                      <a:tailEnd type="none" w="med" len="med"/>
                    </a:lnR>
                  </a:tcPr>
                </a:tc>
                <a:tc>
                  <a:txBody>
                    <a:bodyPr/>
                    <a:lstStyle/>
                    <a:p>
                      <a:pPr algn="ctr"/>
                      <a:r>
                        <a:rPr lang="en-US" sz="1200" b="1" dirty="0"/>
                        <a:t>3/24/21</a:t>
                      </a:r>
                    </a:p>
                  </a:txBody>
                  <a:tcPr anchor="ctr">
                    <a:lnL w="38100" cap="flat" cmpd="sng" algn="ctr">
                      <a:solidFill>
                        <a:srgbClr val="00B050"/>
                      </a:solidFill>
                      <a:prstDash val="solid"/>
                      <a:round/>
                      <a:headEnd type="none" w="med" len="med"/>
                      <a:tailEnd type="none" w="med" len="med"/>
                    </a:lnL>
                  </a:tcPr>
                </a:tc>
                <a:tc>
                  <a:txBody>
                    <a:bodyPr/>
                    <a:lstStyle/>
                    <a:p>
                      <a:pPr algn="ctr"/>
                      <a:r>
                        <a:rPr lang="en-US" sz="1200" b="1" dirty="0"/>
                        <a:t>11/4/21</a:t>
                      </a:r>
                    </a:p>
                  </a:txBody>
                  <a:tcPr anchor="ctr"/>
                </a:tc>
                <a:extLst>
                  <a:ext uri="{0D108BD9-81ED-4DB2-BD59-A6C34878D82A}">
                    <a16:rowId xmlns:a16="http://schemas.microsoft.com/office/drawing/2014/main" val="3972016294"/>
                  </a:ext>
                </a:extLst>
              </a:tr>
              <a:tr h="455065">
                <a:tc>
                  <a:txBody>
                    <a:bodyPr/>
                    <a:lstStyle/>
                    <a:p>
                      <a:r>
                        <a:rPr lang="en-US" sz="1200" b="1" dirty="0"/>
                        <a:t>CDE Must Make Subgrants to LEAs (90%) – LEAs must have final approval on ESSER I and II and substantial approval on ESSER III</a:t>
                      </a:r>
                    </a:p>
                  </a:txBody>
                  <a:tcPr/>
                </a:tc>
                <a:tc>
                  <a:txBody>
                    <a:bodyPr/>
                    <a:lstStyle/>
                    <a:p>
                      <a:pPr algn="ctr"/>
                      <a:r>
                        <a:rPr lang="en-US" sz="1200" b="1" dirty="0"/>
                        <a:t>05/07/21</a:t>
                      </a:r>
                    </a:p>
                    <a:p>
                      <a:pPr algn="ctr"/>
                      <a:r>
                        <a:rPr lang="en-US" sz="1200" b="1" dirty="0"/>
                        <a:t>Final Approval</a:t>
                      </a:r>
                    </a:p>
                  </a:txBody>
                  <a:tcPr anchor="ctr"/>
                </a:tc>
                <a:tc>
                  <a:txBody>
                    <a:bodyPr/>
                    <a:lstStyle/>
                    <a:p>
                      <a:pPr algn="ctr"/>
                      <a:r>
                        <a:rPr lang="en-US" sz="1200" b="1" dirty="0"/>
                        <a:t>01/06/22</a:t>
                      </a:r>
                    </a:p>
                    <a:p>
                      <a:pPr algn="ctr"/>
                      <a:r>
                        <a:rPr lang="en-US" sz="1200" b="1" dirty="0"/>
                        <a:t>Final Approval</a:t>
                      </a:r>
                    </a:p>
                  </a:txBody>
                  <a:tcPr anchor="ctr">
                    <a:lnR w="38100" cap="flat" cmpd="sng" algn="ctr">
                      <a:solidFill>
                        <a:srgbClr val="00B050"/>
                      </a:solidFill>
                      <a:prstDash val="solid"/>
                      <a:round/>
                      <a:headEnd type="none" w="med" len="med"/>
                      <a:tailEnd type="none" w="med" len="med"/>
                    </a:lnR>
                  </a:tcPr>
                </a:tc>
                <a:tc>
                  <a:txBody>
                    <a:bodyPr/>
                    <a:lstStyle/>
                    <a:p>
                      <a:pPr algn="ctr"/>
                      <a:r>
                        <a:rPr lang="en-US" sz="1200" b="1" dirty="0"/>
                        <a:t>05/23/21</a:t>
                      </a:r>
                    </a:p>
                    <a:p>
                      <a:pPr algn="ctr"/>
                      <a:r>
                        <a:rPr lang="en-US" sz="1200" b="1" dirty="0"/>
                        <a:t>Substantial Approval</a:t>
                      </a:r>
                    </a:p>
                  </a:txBody>
                  <a:tcPr anchor="ctr">
                    <a:lnL w="38100" cap="flat" cmpd="sng" algn="ctr">
                      <a:solidFill>
                        <a:srgbClr val="00B050"/>
                      </a:solidFill>
                      <a:prstDash val="solid"/>
                      <a:round/>
                      <a:headEnd type="none" w="med" len="med"/>
                      <a:tailEnd type="none" w="med" len="med"/>
                    </a:lnL>
                  </a:tcPr>
                </a:tc>
                <a:tc>
                  <a:txBody>
                    <a:bodyPr/>
                    <a:lstStyle/>
                    <a:p>
                      <a:pPr algn="ctr"/>
                      <a:r>
                        <a:rPr lang="en-US" sz="1200" b="1" dirty="0"/>
                        <a:t>NA</a:t>
                      </a:r>
                    </a:p>
                  </a:txBody>
                  <a:tcPr anchor="ctr"/>
                </a:tc>
                <a:extLst>
                  <a:ext uri="{0D108BD9-81ED-4DB2-BD59-A6C34878D82A}">
                    <a16:rowId xmlns:a16="http://schemas.microsoft.com/office/drawing/2014/main" val="3145342580"/>
                  </a:ext>
                </a:extLst>
              </a:tr>
              <a:tr h="273039">
                <a:tc>
                  <a:txBody>
                    <a:bodyPr/>
                    <a:lstStyle/>
                    <a:p>
                      <a:r>
                        <a:rPr lang="en-US" sz="1200" b="1" dirty="0"/>
                        <a:t>All awards must be final </a:t>
                      </a:r>
                    </a:p>
                  </a:txBody>
                  <a:tcPr/>
                </a:tc>
                <a:tc>
                  <a:txBody>
                    <a:bodyPr/>
                    <a:lstStyle/>
                    <a:p>
                      <a:pPr algn="ctr"/>
                      <a:r>
                        <a:rPr lang="en-US" sz="1200" b="1" dirty="0"/>
                        <a:t>05/07/21</a:t>
                      </a:r>
                    </a:p>
                  </a:txBody>
                  <a:tcPr anchor="ctr"/>
                </a:tc>
                <a:tc>
                  <a:txBody>
                    <a:bodyPr/>
                    <a:lstStyle/>
                    <a:p>
                      <a:pPr algn="ctr"/>
                      <a:r>
                        <a:rPr lang="en-US" sz="1200" b="1" dirty="0"/>
                        <a:t>01/06/22</a:t>
                      </a:r>
                    </a:p>
                  </a:txBody>
                  <a:tcPr anchor="ctr">
                    <a:lnR w="38100" cap="flat" cmpd="sng" algn="ctr">
                      <a:solidFill>
                        <a:srgbClr val="00B050"/>
                      </a:solidFill>
                      <a:prstDash val="solid"/>
                      <a:round/>
                      <a:headEnd type="none" w="med" len="med"/>
                      <a:tailEnd type="none" w="med" len="med"/>
                    </a:lnR>
                  </a:tcPr>
                </a:tc>
                <a:tc>
                  <a:txBody>
                    <a:bodyPr/>
                    <a:lstStyle/>
                    <a:p>
                      <a:pPr algn="ctr"/>
                      <a:r>
                        <a:rPr lang="en-US" sz="1200" b="1" dirty="0"/>
                        <a:t>03/24/22</a:t>
                      </a:r>
                    </a:p>
                  </a:txBody>
                  <a:tcPr anchor="ctr">
                    <a:lnL w="38100" cap="flat" cmpd="sng" algn="ctr">
                      <a:solidFill>
                        <a:srgbClr val="00B050"/>
                      </a:solidFill>
                      <a:prstDash val="solid"/>
                      <a:round/>
                      <a:headEnd type="none" w="med" len="med"/>
                      <a:tailEnd type="none" w="med" len="med"/>
                    </a:lnL>
                  </a:tcPr>
                </a:tc>
                <a:tc>
                  <a:txBody>
                    <a:bodyPr/>
                    <a:lstStyle/>
                    <a:p>
                      <a:pPr algn="ctr"/>
                      <a:r>
                        <a:rPr lang="en-US" sz="1200" b="1" dirty="0"/>
                        <a:t>11/2/22</a:t>
                      </a:r>
                    </a:p>
                  </a:txBody>
                  <a:tcPr anchor="ctr"/>
                </a:tc>
                <a:extLst>
                  <a:ext uri="{0D108BD9-81ED-4DB2-BD59-A6C34878D82A}">
                    <a16:rowId xmlns:a16="http://schemas.microsoft.com/office/drawing/2014/main" val="366089926"/>
                  </a:ext>
                </a:extLst>
              </a:tr>
              <a:tr h="411926">
                <a:tc>
                  <a:txBody>
                    <a:bodyPr/>
                    <a:lstStyle/>
                    <a:p>
                      <a:r>
                        <a:rPr lang="en-US" sz="1200" b="1" dirty="0"/>
                        <a:t>CDE Application for LEAs Opened</a:t>
                      </a:r>
                    </a:p>
                  </a:txBody>
                  <a:tcPr/>
                </a:tc>
                <a:tc>
                  <a:txBody>
                    <a:bodyPr/>
                    <a:lstStyle/>
                    <a:p>
                      <a:pPr algn="ctr"/>
                      <a:r>
                        <a:rPr lang="en-US" sz="1200" b="1" dirty="0"/>
                        <a:t>05/31/20</a:t>
                      </a:r>
                    </a:p>
                  </a:txBody>
                  <a:tcPr anchor="ctr"/>
                </a:tc>
                <a:tc>
                  <a:txBody>
                    <a:bodyPr/>
                    <a:lstStyle/>
                    <a:p>
                      <a:pPr algn="ctr"/>
                      <a:r>
                        <a:rPr lang="en-US" sz="1200" b="1" dirty="0"/>
                        <a:t>02/12/21</a:t>
                      </a:r>
                    </a:p>
                  </a:txBody>
                  <a:tcPr anchor="ctr">
                    <a:lnR w="38100" cap="flat" cmpd="sng" algn="ctr">
                      <a:solidFill>
                        <a:srgbClr val="00B050"/>
                      </a:solidFill>
                      <a:prstDash val="solid"/>
                      <a:round/>
                      <a:headEnd type="none" w="med" len="med"/>
                      <a:tailEnd type="none" w="med" len="med"/>
                    </a:lnR>
                  </a:tcPr>
                </a:tc>
                <a:tc>
                  <a:txBody>
                    <a:bodyPr/>
                    <a:lstStyle/>
                    <a:p>
                      <a:pPr algn="ctr"/>
                      <a:r>
                        <a:rPr lang="en-US" sz="1200" b="1" dirty="0">
                          <a:solidFill>
                            <a:schemeClr val="tx1"/>
                          </a:solidFill>
                        </a:rPr>
                        <a:t>4/27/21</a:t>
                      </a:r>
                    </a:p>
                  </a:txBody>
                  <a:tcPr anchor="ctr">
                    <a:lnL w="38100" cap="flat" cmpd="sng" algn="ctr">
                      <a:solidFill>
                        <a:srgbClr val="00B050"/>
                      </a:solidFill>
                      <a:prstDash val="solid"/>
                      <a:round/>
                      <a:headEnd type="none" w="med" len="med"/>
                      <a:tailEnd type="none" w="med" len="med"/>
                    </a:lnL>
                  </a:tcPr>
                </a:tc>
                <a:tc>
                  <a:txBody>
                    <a:bodyPr/>
                    <a:lstStyle/>
                    <a:p>
                      <a:pPr algn="ctr"/>
                      <a:r>
                        <a:rPr lang="en-US" sz="1200" b="1" u="sng" dirty="0">
                          <a:solidFill>
                            <a:schemeClr val="tx1"/>
                          </a:solidFill>
                        </a:rPr>
                        <a:t>Varies Across Grants</a:t>
                      </a:r>
                    </a:p>
                    <a:p>
                      <a:pPr algn="ctr"/>
                      <a:r>
                        <a:rPr lang="en-US" sz="1200" b="1" dirty="0">
                          <a:solidFill>
                            <a:schemeClr val="tx1"/>
                          </a:solidFill>
                        </a:rPr>
                        <a:t>Formula Awards ~ 1/12/22</a:t>
                      </a:r>
                    </a:p>
                  </a:txBody>
                  <a:tcPr anchor="ctr"/>
                </a:tc>
                <a:extLst>
                  <a:ext uri="{0D108BD9-81ED-4DB2-BD59-A6C34878D82A}">
                    <a16:rowId xmlns:a16="http://schemas.microsoft.com/office/drawing/2014/main" val="3998299805"/>
                  </a:ext>
                </a:extLst>
              </a:tr>
              <a:tr h="273039">
                <a:tc>
                  <a:txBody>
                    <a:bodyPr/>
                    <a:lstStyle/>
                    <a:p>
                      <a:r>
                        <a:rPr lang="en-US" sz="1200" b="1" dirty="0"/>
                        <a:t>Preliminary Application (T&amp;A, assurances, GEPA) due</a:t>
                      </a:r>
                    </a:p>
                  </a:txBody>
                  <a:tcPr/>
                </a:tc>
                <a:tc>
                  <a:txBody>
                    <a:bodyPr/>
                    <a:lstStyle/>
                    <a:p>
                      <a:pPr algn="ctr"/>
                      <a:r>
                        <a:rPr lang="en-US" sz="1200" b="1" dirty="0"/>
                        <a:t>NA</a:t>
                      </a:r>
                    </a:p>
                  </a:txBody>
                  <a:tcPr anchor="ctr"/>
                </a:tc>
                <a:tc>
                  <a:txBody>
                    <a:bodyPr/>
                    <a:lstStyle/>
                    <a:p>
                      <a:pPr algn="ctr"/>
                      <a:r>
                        <a:rPr lang="en-US" sz="1200" b="1" dirty="0"/>
                        <a:t>NA</a:t>
                      </a:r>
                    </a:p>
                  </a:txBody>
                  <a:tcPr anchor="ctr">
                    <a:lnR w="38100" cap="flat" cmpd="sng" algn="ctr">
                      <a:solidFill>
                        <a:srgbClr val="00B050"/>
                      </a:solidFill>
                      <a:prstDash val="solid"/>
                      <a:round/>
                      <a:headEnd type="none" w="med" len="med"/>
                      <a:tailEnd type="none" w="med" len="med"/>
                    </a:lnR>
                  </a:tcPr>
                </a:tc>
                <a:tc>
                  <a:txBody>
                    <a:bodyPr/>
                    <a:lstStyle/>
                    <a:p>
                      <a:pPr algn="ctr"/>
                      <a:r>
                        <a:rPr lang="en-US" sz="1200" b="1" dirty="0">
                          <a:solidFill>
                            <a:schemeClr val="tx1"/>
                          </a:solidFill>
                        </a:rPr>
                        <a:t>5/23/21</a:t>
                      </a:r>
                      <a:endParaRPr lang="en-US" sz="1200" b="1" i="1" dirty="0">
                        <a:solidFill>
                          <a:schemeClr val="tx1"/>
                        </a:solidFill>
                      </a:endParaRPr>
                    </a:p>
                  </a:txBody>
                  <a:tcPr anchor="ctr">
                    <a:lnL w="38100" cap="flat" cmpd="sng" algn="ctr">
                      <a:solidFill>
                        <a:srgbClr val="00B050"/>
                      </a:solidFill>
                      <a:prstDash val="solid"/>
                      <a:round/>
                      <a:headEnd type="none" w="med" len="med"/>
                      <a:tailEnd type="none" w="med" len="med"/>
                    </a:lnL>
                  </a:tcPr>
                </a:tc>
                <a:tc>
                  <a:txBody>
                    <a:bodyPr/>
                    <a:lstStyle/>
                    <a:p>
                      <a:pPr algn="ctr"/>
                      <a:r>
                        <a:rPr lang="en-US" sz="1200" b="1" dirty="0">
                          <a:solidFill>
                            <a:schemeClr val="tx1"/>
                          </a:solidFill>
                        </a:rPr>
                        <a:t>NA</a:t>
                      </a:r>
                      <a:endParaRPr lang="en-US" sz="1200" b="1" i="1" dirty="0">
                        <a:solidFill>
                          <a:schemeClr val="tx1"/>
                        </a:solidFill>
                      </a:endParaRPr>
                    </a:p>
                  </a:txBody>
                  <a:tcPr anchor="ctr"/>
                </a:tc>
                <a:extLst>
                  <a:ext uri="{0D108BD9-81ED-4DB2-BD59-A6C34878D82A}">
                    <a16:rowId xmlns:a16="http://schemas.microsoft.com/office/drawing/2014/main" val="1188548181"/>
                  </a:ext>
                </a:extLst>
              </a:tr>
              <a:tr h="273039">
                <a:tc>
                  <a:txBody>
                    <a:bodyPr/>
                    <a:lstStyle/>
                    <a:p>
                      <a:r>
                        <a:rPr lang="en-US" sz="1200" b="1" dirty="0"/>
                        <a:t>Safe In-Person Plans</a:t>
                      </a:r>
                    </a:p>
                  </a:txBody>
                  <a:tcPr/>
                </a:tc>
                <a:tc>
                  <a:txBody>
                    <a:bodyPr/>
                    <a:lstStyle/>
                    <a:p>
                      <a:pPr algn="ctr"/>
                      <a:r>
                        <a:rPr lang="en-US" sz="1200" b="1" dirty="0"/>
                        <a:t>NA</a:t>
                      </a:r>
                    </a:p>
                  </a:txBody>
                  <a:tcPr anchor="ctr"/>
                </a:tc>
                <a:tc>
                  <a:txBody>
                    <a:bodyPr/>
                    <a:lstStyle/>
                    <a:p>
                      <a:pPr algn="ctr"/>
                      <a:r>
                        <a:rPr lang="en-US" sz="1200" b="1" dirty="0"/>
                        <a:t>NA</a:t>
                      </a:r>
                    </a:p>
                  </a:txBody>
                  <a:tcPr anchor="ctr">
                    <a:lnR w="38100" cap="flat" cmpd="sng" algn="ctr">
                      <a:solidFill>
                        <a:srgbClr val="00B050"/>
                      </a:solidFill>
                      <a:prstDash val="solid"/>
                      <a:round/>
                      <a:headEnd type="none" w="med" len="med"/>
                      <a:tailEnd type="none" w="med" len="med"/>
                    </a:lnR>
                  </a:tcPr>
                </a:tc>
                <a:tc>
                  <a:txBody>
                    <a:bodyPr/>
                    <a:lstStyle/>
                    <a:p>
                      <a:pPr algn="ctr"/>
                      <a:r>
                        <a:rPr lang="en-US" sz="1200" b="1" i="1" dirty="0">
                          <a:solidFill>
                            <a:schemeClr val="tx1"/>
                          </a:solidFill>
                        </a:rPr>
                        <a:t>5/23/21</a:t>
                      </a:r>
                    </a:p>
                  </a:txBody>
                  <a:tcPr anchor="ctr">
                    <a:lnL w="38100" cap="flat" cmpd="sng" algn="ctr">
                      <a:solidFill>
                        <a:srgbClr val="00B050"/>
                      </a:solidFill>
                      <a:prstDash val="solid"/>
                      <a:round/>
                      <a:headEnd type="none" w="med" len="med"/>
                      <a:tailEnd type="none" w="med" len="med"/>
                    </a:lnL>
                  </a:tcPr>
                </a:tc>
                <a:tc>
                  <a:txBody>
                    <a:bodyPr/>
                    <a:lstStyle/>
                    <a:p>
                      <a:pPr algn="ctr"/>
                      <a:r>
                        <a:rPr lang="en-US" sz="1200" b="1" i="1" dirty="0">
                          <a:solidFill>
                            <a:schemeClr val="tx1"/>
                          </a:solidFill>
                        </a:rPr>
                        <a:t>2/25/22</a:t>
                      </a:r>
                    </a:p>
                  </a:txBody>
                  <a:tcPr anchor="ctr"/>
                </a:tc>
                <a:extLst>
                  <a:ext uri="{0D108BD9-81ED-4DB2-BD59-A6C34878D82A}">
                    <a16:rowId xmlns:a16="http://schemas.microsoft.com/office/drawing/2014/main" val="2972953169"/>
                  </a:ext>
                </a:extLst>
              </a:tr>
              <a:tr h="424727">
                <a:tc>
                  <a:txBody>
                    <a:bodyPr/>
                    <a:lstStyle/>
                    <a:p>
                      <a:r>
                        <a:rPr lang="en-US" sz="1200" b="1" dirty="0"/>
                        <a:t>LEA Use of Funds Plan </a:t>
                      </a:r>
                      <a:r>
                        <a:rPr lang="en-US" sz="1000" b="1" dirty="0"/>
                        <a:t>(budget in ESSER I &amp; II; budget/narrative questions in ESSER III)</a:t>
                      </a:r>
                      <a:endParaRPr lang="en-US" sz="1200" b="1" dirty="0"/>
                    </a:p>
                  </a:txBody>
                  <a:tcPr/>
                </a:tc>
                <a:tc>
                  <a:txBody>
                    <a:bodyPr/>
                    <a:lstStyle/>
                    <a:p>
                      <a:pPr algn="ctr"/>
                      <a:r>
                        <a:rPr lang="en-US" sz="1200" b="1" dirty="0"/>
                        <a:t>12/31/20</a:t>
                      </a:r>
                    </a:p>
                  </a:txBody>
                  <a:tcPr anchor="ctr"/>
                </a:tc>
                <a:tc>
                  <a:txBody>
                    <a:bodyPr/>
                    <a:lstStyle/>
                    <a:p>
                      <a:pPr algn="ctr"/>
                      <a:r>
                        <a:rPr lang="en-US" sz="1200" b="1" dirty="0"/>
                        <a:t>9/30/21</a:t>
                      </a:r>
                    </a:p>
                  </a:txBody>
                  <a:tcPr anchor="ctr">
                    <a:lnR w="38100" cap="flat" cmpd="sng" algn="ctr">
                      <a:solidFill>
                        <a:srgbClr val="00B050"/>
                      </a:solidFill>
                      <a:prstDash val="solid"/>
                      <a:round/>
                      <a:headEnd type="none" w="med" len="med"/>
                      <a:tailEnd type="none" w="med" len="med"/>
                    </a:lnR>
                  </a:tcPr>
                </a:tc>
                <a:tc>
                  <a:txBody>
                    <a:bodyPr/>
                    <a:lstStyle/>
                    <a:p>
                      <a:pPr algn="ctr"/>
                      <a:r>
                        <a:rPr lang="en-US" sz="1200" b="1" dirty="0">
                          <a:solidFill>
                            <a:schemeClr val="tx1"/>
                          </a:solidFill>
                        </a:rPr>
                        <a:t>12/16/21</a:t>
                      </a:r>
                      <a:endParaRPr lang="en-US" sz="1200" b="1" i="1" dirty="0">
                        <a:solidFill>
                          <a:schemeClr val="tx1"/>
                        </a:solidFill>
                      </a:endParaRPr>
                    </a:p>
                  </a:txBody>
                  <a:tcPr anchor="ctr">
                    <a:lnL w="38100" cap="flat" cmpd="sng" algn="ctr">
                      <a:solidFill>
                        <a:srgbClr val="00B050"/>
                      </a:solidFill>
                      <a:prstDash val="solid"/>
                      <a:round/>
                      <a:headEnd type="none" w="med" len="med"/>
                      <a:tailEnd type="none" w="med" len="med"/>
                    </a:lnL>
                  </a:tcPr>
                </a:tc>
                <a:tc>
                  <a:txBody>
                    <a:bodyPr/>
                    <a:lstStyle/>
                    <a:p>
                      <a:pPr algn="ctr"/>
                      <a:r>
                        <a:rPr lang="en-US" sz="1200" b="1" i="1" dirty="0">
                          <a:solidFill>
                            <a:schemeClr val="tx1"/>
                          </a:solidFill>
                        </a:rPr>
                        <a:t>5/20/22</a:t>
                      </a:r>
                    </a:p>
                  </a:txBody>
                  <a:tcPr anchor="ctr"/>
                </a:tc>
                <a:extLst>
                  <a:ext uri="{0D108BD9-81ED-4DB2-BD59-A6C34878D82A}">
                    <a16:rowId xmlns:a16="http://schemas.microsoft.com/office/drawing/2014/main" val="1475159408"/>
                  </a:ext>
                </a:extLst>
              </a:tr>
              <a:tr h="273039">
                <a:tc>
                  <a:txBody>
                    <a:bodyPr/>
                    <a:lstStyle/>
                    <a:p>
                      <a:r>
                        <a:rPr lang="en-US" sz="1200" b="1" dirty="0"/>
                        <a:t>CDE Application Closed/Closes</a:t>
                      </a:r>
                    </a:p>
                  </a:txBody>
                  <a:tcPr>
                    <a:lnB w="38100" cap="flat" cmpd="sng" algn="ctr">
                      <a:solidFill>
                        <a:srgbClr val="00B050"/>
                      </a:solidFill>
                      <a:prstDash val="solid"/>
                      <a:round/>
                      <a:headEnd type="none" w="med" len="med"/>
                      <a:tailEnd type="none" w="med" len="med"/>
                    </a:lnB>
                  </a:tcPr>
                </a:tc>
                <a:tc>
                  <a:txBody>
                    <a:bodyPr/>
                    <a:lstStyle/>
                    <a:p>
                      <a:pPr algn="ctr"/>
                      <a:r>
                        <a:rPr lang="en-US" sz="1200" b="1" dirty="0"/>
                        <a:t>12/31/20</a:t>
                      </a:r>
                      <a:endParaRPr lang="en-US" sz="1200" b="1" i="1" dirty="0"/>
                    </a:p>
                  </a:txBody>
                  <a:tcPr anchor="ctr">
                    <a:lnB w="38100" cap="flat" cmpd="sng" algn="ctr">
                      <a:solidFill>
                        <a:srgbClr val="00B050"/>
                      </a:solidFill>
                      <a:prstDash val="solid"/>
                      <a:round/>
                      <a:headEnd type="none" w="med" len="med"/>
                      <a:tailEnd type="none" w="med" len="med"/>
                    </a:lnB>
                  </a:tcPr>
                </a:tc>
                <a:tc>
                  <a:txBody>
                    <a:bodyPr/>
                    <a:lstStyle/>
                    <a:p>
                      <a:pPr algn="ctr"/>
                      <a:r>
                        <a:rPr lang="en-US" sz="1200" b="1" dirty="0"/>
                        <a:t>09/30/21</a:t>
                      </a:r>
                      <a:endParaRPr lang="en-US" sz="1200" b="1" i="1" dirty="0"/>
                    </a:p>
                  </a:txBody>
                  <a:tcPr anchor="ctr">
                    <a:lnR w="38100" cap="flat" cmpd="sng" algn="ctr">
                      <a:solidFill>
                        <a:srgbClr val="00B050"/>
                      </a:solidFill>
                      <a:prstDash val="solid"/>
                      <a:round/>
                      <a:headEnd type="none" w="med" len="med"/>
                      <a:tailEnd type="none" w="med" len="med"/>
                    </a:lnR>
                    <a:lnB w="38100" cap="flat" cmpd="sng" algn="ctr">
                      <a:solidFill>
                        <a:srgbClr val="00B05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03/24/22</a:t>
                      </a:r>
                      <a:endParaRPr lang="en-US" sz="1200" b="1" i="1" dirty="0"/>
                    </a:p>
                  </a:txBody>
                  <a:tcPr anchor="ctr">
                    <a:lnL w="38100" cap="flat" cmpd="sng" algn="ctr">
                      <a:solidFill>
                        <a:srgbClr val="00B050"/>
                      </a:solidFill>
                      <a:prstDash val="solid"/>
                      <a:round/>
                      <a:headEnd type="none" w="med" len="med"/>
                      <a:tailEnd type="none" w="med" len="med"/>
                    </a:lnL>
                    <a:lnB w="38100" cap="flat" cmpd="sng" algn="ctr">
                      <a:solidFill>
                        <a:srgbClr val="00B05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9/2/22</a:t>
                      </a:r>
                      <a:endParaRPr lang="en-US" sz="1200" b="1" i="1" dirty="0"/>
                    </a:p>
                  </a:txBody>
                  <a:tcPr anchor="ctr">
                    <a:lnB w="381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3663414132"/>
                  </a:ext>
                </a:extLst>
              </a:tr>
              <a:tr h="273039">
                <a:tc>
                  <a:txBody>
                    <a:bodyPr/>
                    <a:lstStyle/>
                    <a:p>
                      <a:r>
                        <a:rPr lang="en-US" sz="1200" b="1" dirty="0"/>
                        <a:t>PAR Open – Rolling Basis</a:t>
                      </a:r>
                    </a:p>
                  </a:txBody>
                  <a:tcPr>
                    <a:lnT w="38100" cap="flat" cmpd="sng" algn="ctr">
                      <a:solidFill>
                        <a:srgbClr val="00B050"/>
                      </a:solidFill>
                      <a:prstDash val="solid"/>
                      <a:round/>
                      <a:headEnd type="none" w="med" len="med"/>
                      <a:tailEnd type="none" w="med" len="med"/>
                    </a:lnT>
                  </a:tcPr>
                </a:tc>
                <a:tc>
                  <a:txBody>
                    <a:bodyPr/>
                    <a:lstStyle/>
                    <a:p>
                      <a:pPr algn="ctr"/>
                      <a:r>
                        <a:rPr lang="en-US" sz="1200" b="1" dirty="0"/>
                        <a:t>Date of Final Approval</a:t>
                      </a:r>
                    </a:p>
                  </a:txBody>
                  <a:tcPr anchor="ctr">
                    <a:lnT w="38100" cap="flat" cmpd="sng" algn="ctr">
                      <a:solidFill>
                        <a:srgbClr val="00B050"/>
                      </a:solidFill>
                      <a:prstDash val="solid"/>
                      <a:round/>
                      <a:headEnd type="none" w="med" len="med"/>
                      <a:tailEnd type="none" w="med" len="med"/>
                    </a:lnT>
                  </a:tcPr>
                </a:tc>
                <a:tc>
                  <a:txBody>
                    <a:bodyPr/>
                    <a:lstStyle/>
                    <a:p>
                      <a:pPr algn="ctr"/>
                      <a:r>
                        <a:rPr lang="en-US" sz="1200" b="1" dirty="0"/>
                        <a:t>Date of Final Approval</a:t>
                      </a:r>
                    </a:p>
                  </a:txBody>
                  <a:tcPr anchor="ctr">
                    <a:lnR w="38100" cap="flat" cmpd="sng" algn="ctr">
                      <a:solidFill>
                        <a:srgbClr val="00B050"/>
                      </a:solidFill>
                      <a:prstDash val="solid"/>
                      <a:round/>
                      <a:headEnd type="none" w="med" len="med"/>
                      <a:tailEnd type="none" w="med" len="med"/>
                    </a:lnR>
                    <a:lnT w="38100" cap="flat" cmpd="sng" algn="ctr">
                      <a:solidFill>
                        <a:srgbClr val="00B050"/>
                      </a:solidFill>
                      <a:prstDash val="solid"/>
                      <a:round/>
                      <a:headEnd type="none" w="med" len="med"/>
                      <a:tailEnd type="none" w="med" len="med"/>
                    </a:lnT>
                  </a:tcPr>
                </a:tc>
                <a:tc>
                  <a:txBody>
                    <a:bodyPr/>
                    <a:lstStyle/>
                    <a:p>
                      <a:pPr algn="ctr"/>
                      <a:r>
                        <a:rPr lang="en-US" sz="1200" b="1" dirty="0"/>
                        <a:t>Date of Final Approval</a:t>
                      </a:r>
                    </a:p>
                  </a:txBody>
                  <a:tcPr anchor="ctr">
                    <a:lnL w="38100" cap="flat" cmpd="sng" algn="ctr">
                      <a:solidFill>
                        <a:srgbClr val="00B050"/>
                      </a:solidFill>
                      <a:prstDash val="solid"/>
                      <a:round/>
                      <a:headEnd type="none" w="med" len="med"/>
                      <a:tailEnd type="none" w="med" len="med"/>
                    </a:lnL>
                    <a:lnT w="38100" cap="flat" cmpd="sng" algn="ctr">
                      <a:solidFill>
                        <a:srgbClr val="00B050"/>
                      </a:solidFill>
                      <a:prstDash val="solid"/>
                      <a:round/>
                      <a:headEnd type="none" w="med" len="med"/>
                      <a:tailEnd type="none" w="med" len="med"/>
                    </a:lnT>
                  </a:tcPr>
                </a:tc>
                <a:tc>
                  <a:txBody>
                    <a:bodyPr/>
                    <a:lstStyle/>
                    <a:p>
                      <a:pPr algn="ctr"/>
                      <a:r>
                        <a:rPr lang="en-US" sz="1200" b="1" dirty="0"/>
                        <a:t>Date of Final Approval</a:t>
                      </a:r>
                    </a:p>
                  </a:txBody>
                  <a:tcPr anchor="ctr">
                    <a:lnT w="38100" cap="flat" cmpd="sng" algn="ctr">
                      <a:solidFill>
                        <a:srgbClr val="00B050"/>
                      </a:solidFill>
                      <a:prstDash val="solid"/>
                      <a:round/>
                      <a:headEnd type="none" w="med" len="med"/>
                      <a:tailEnd type="none" w="med" len="med"/>
                    </a:lnT>
                  </a:tcPr>
                </a:tc>
                <a:extLst>
                  <a:ext uri="{0D108BD9-81ED-4DB2-BD59-A6C34878D82A}">
                    <a16:rowId xmlns:a16="http://schemas.microsoft.com/office/drawing/2014/main" val="3471288288"/>
                  </a:ext>
                </a:extLst>
              </a:tr>
              <a:tr h="273039">
                <a:tc>
                  <a:txBody>
                    <a:bodyPr/>
                    <a:lstStyle/>
                    <a:p>
                      <a:r>
                        <a:rPr lang="en-US" sz="1200" b="1" dirty="0"/>
                        <a:t>PAR Closes</a:t>
                      </a:r>
                    </a:p>
                  </a:txBody>
                  <a:tcPr/>
                </a:tc>
                <a:tc>
                  <a:txBody>
                    <a:bodyPr/>
                    <a:lstStyle/>
                    <a:p>
                      <a:pPr algn="ctr"/>
                      <a:r>
                        <a:rPr lang="en-US" sz="1200" b="1" dirty="0"/>
                        <a:t>06/30/21</a:t>
                      </a:r>
                    </a:p>
                  </a:txBody>
                  <a:tcPr anchor="ctr"/>
                </a:tc>
                <a:tc>
                  <a:txBody>
                    <a:bodyPr/>
                    <a:lstStyle/>
                    <a:p>
                      <a:pPr algn="ctr"/>
                      <a:r>
                        <a:rPr lang="en-US" sz="1200" b="1" dirty="0"/>
                        <a:t>06/30/22</a:t>
                      </a:r>
                    </a:p>
                  </a:txBody>
                  <a:tcPr anchor="ctr">
                    <a:lnR w="38100" cap="flat" cmpd="sng" algn="ctr">
                      <a:solidFill>
                        <a:srgbClr val="00B050"/>
                      </a:solidFill>
                      <a:prstDash val="solid"/>
                      <a:round/>
                      <a:headEnd type="none" w="med" len="med"/>
                      <a:tailEnd type="none" w="med" len="med"/>
                    </a:lnR>
                  </a:tcPr>
                </a:tc>
                <a:tc>
                  <a:txBody>
                    <a:bodyPr/>
                    <a:lstStyle/>
                    <a:p>
                      <a:pPr algn="ctr"/>
                      <a:r>
                        <a:rPr lang="en-US" sz="1200" b="1" dirty="0"/>
                        <a:t>06/30/23</a:t>
                      </a:r>
                    </a:p>
                  </a:txBody>
                  <a:tcPr anchor="ctr">
                    <a:lnL w="38100" cap="flat" cmpd="sng" algn="ctr">
                      <a:solidFill>
                        <a:srgbClr val="00B050"/>
                      </a:solidFill>
                      <a:prstDash val="solid"/>
                      <a:round/>
                      <a:headEnd type="none" w="med" len="med"/>
                      <a:tailEnd type="none" w="med" len="med"/>
                    </a:lnL>
                  </a:tcPr>
                </a:tc>
                <a:tc>
                  <a:txBody>
                    <a:bodyPr/>
                    <a:lstStyle/>
                    <a:p>
                      <a:pPr algn="ctr"/>
                      <a:r>
                        <a:rPr lang="en-US" sz="1200" b="1" dirty="0"/>
                        <a:t>6/30/23</a:t>
                      </a:r>
                    </a:p>
                  </a:txBody>
                  <a:tcPr anchor="ctr"/>
                </a:tc>
                <a:extLst>
                  <a:ext uri="{0D108BD9-81ED-4DB2-BD59-A6C34878D82A}">
                    <a16:rowId xmlns:a16="http://schemas.microsoft.com/office/drawing/2014/main" val="1707522541"/>
                  </a:ext>
                </a:extLst>
              </a:tr>
              <a:tr h="455065">
                <a:tc>
                  <a:txBody>
                    <a:bodyPr/>
                    <a:lstStyle/>
                    <a:p>
                      <a:r>
                        <a:rPr lang="en-US" sz="1200" b="1" dirty="0"/>
                        <a:t>Carryover Application Will Open (Unexpended Funds Carried Over to Next Year)</a:t>
                      </a:r>
                    </a:p>
                  </a:txBody>
                  <a:tcPr/>
                </a:tc>
                <a:tc>
                  <a:txBody>
                    <a:bodyPr/>
                    <a:lstStyle/>
                    <a:p>
                      <a:pPr algn="ctr"/>
                      <a:r>
                        <a:rPr lang="en-US" sz="1200" b="1" dirty="0"/>
                        <a:t>07/01/21</a:t>
                      </a:r>
                    </a:p>
                  </a:txBody>
                  <a:tcPr anchor="ctr"/>
                </a:tc>
                <a:tc>
                  <a:txBody>
                    <a:bodyPr/>
                    <a:lstStyle/>
                    <a:p>
                      <a:pPr algn="ctr"/>
                      <a:r>
                        <a:rPr lang="en-US" sz="1200" b="1" dirty="0"/>
                        <a:t>07/01/22</a:t>
                      </a:r>
                    </a:p>
                  </a:txBody>
                  <a:tcPr anchor="ctr">
                    <a:lnR w="38100" cap="flat" cmpd="sng" algn="ctr">
                      <a:solidFill>
                        <a:srgbClr val="00B050"/>
                      </a:solidFill>
                      <a:prstDash val="solid"/>
                      <a:round/>
                      <a:headEnd type="none" w="med" len="med"/>
                      <a:tailEnd type="none" w="med" len="med"/>
                    </a:lnR>
                  </a:tcPr>
                </a:tc>
                <a:tc>
                  <a:txBody>
                    <a:bodyPr/>
                    <a:lstStyle/>
                    <a:p>
                      <a:pPr algn="ctr"/>
                      <a:r>
                        <a:rPr lang="en-US" sz="1200" b="1" dirty="0"/>
                        <a:t>07/01/23</a:t>
                      </a:r>
                    </a:p>
                  </a:txBody>
                  <a:tcPr anchor="ctr">
                    <a:lnL w="38100" cap="flat" cmpd="sng" algn="ctr">
                      <a:solidFill>
                        <a:srgbClr val="00B050"/>
                      </a:solidFill>
                      <a:prstDash val="solid"/>
                      <a:round/>
                      <a:headEnd type="none" w="med" len="med"/>
                      <a:tailEnd type="none" w="med" len="med"/>
                    </a:lnL>
                  </a:tcPr>
                </a:tc>
                <a:tc>
                  <a:txBody>
                    <a:bodyPr/>
                    <a:lstStyle/>
                    <a:p>
                      <a:pPr algn="ctr"/>
                      <a:r>
                        <a:rPr lang="en-US" sz="1200" b="1" dirty="0"/>
                        <a:t>07/01/23</a:t>
                      </a:r>
                    </a:p>
                  </a:txBody>
                  <a:tcPr anchor="ctr"/>
                </a:tc>
                <a:extLst>
                  <a:ext uri="{0D108BD9-81ED-4DB2-BD59-A6C34878D82A}">
                    <a16:rowId xmlns:a16="http://schemas.microsoft.com/office/drawing/2014/main" val="2477632752"/>
                  </a:ext>
                </a:extLst>
              </a:tr>
              <a:tr h="273039">
                <a:tc>
                  <a:txBody>
                    <a:bodyPr/>
                    <a:lstStyle/>
                    <a:p>
                      <a:r>
                        <a:rPr lang="en-US" sz="1200" b="1" dirty="0"/>
                        <a:t>Carryover Application Will Close</a:t>
                      </a:r>
                    </a:p>
                  </a:txBody>
                  <a:tcPr/>
                </a:tc>
                <a:tc>
                  <a:txBody>
                    <a:bodyPr/>
                    <a:lstStyle/>
                    <a:p>
                      <a:pPr algn="ctr"/>
                      <a:r>
                        <a:rPr lang="en-US" sz="1200" b="1" dirty="0"/>
                        <a:t>06/30/22</a:t>
                      </a:r>
                    </a:p>
                  </a:txBody>
                  <a:tcPr anchor="ctr"/>
                </a:tc>
                <a:tc>
                  <a:txBody>
                    <a:bodyPr/>
                    <a:lstStyle/>
                    <a:p>
                      <a:pPr algn="ctr"/>
                      <a:r>
                        <a:rPr lang="en-US" sz="1200" b="1" dirty="0"/>
                        <a:t>06/30/23</a:t>
                      </a:r>
                    </a:p>
                  </a:txBody>
                  <a:tcPr anchor="ctr">
                    <a:lnR w="38100" cap="flat" cmpd="sng" algn="ctr">
                      <a:solidFill>
                        <a:srgbClr val="00B050"/>
                      </a:solidFill>
                      <a:prstDash val="solid"/>
                      <a:round/>
                      <a:headEnd type="none" w="med" len="med"/>
                      <a:tailEnd type="none" w="med" len="med"/>
                    </a:lnR>
                  </a:tcPr>
                </a:tc>
                <a:tc>
                  <a:txBody>
                    <a:bodyPr/>
                    <a:lstStyle/>
                    <a:p>
                      <a:pPr algn="ctr"/>
                      <a:r>
                        <a:rPr lang="en-US" sz="1200" b="1" dirty="0"/>
                        <a:t>06/30/24</a:t>
                      </a:r>
                    </a:p>
                  </a:txBody>
                  <a:tcPr anchor="ctr">
                    <a:lnL w="38100" cap="flat" cmpd="sng" algn="ctr">
                      <a:solidFill>
                        <a:srgbClr val="00B050"/>
                      </a:solidFill>
                      <a:prstDash val="solid"/>
                      <a:round/>
                      <a:headEnd type="none" w="med" len="med"/>
                      <a:tailEnd type="none" w="med" len="med"/>
                    </a:lnL>
                  </a:tcPr>
                </a:tc>
                <a:tc>
                  <a:txBody>
                    <a:bodyPr/>
                    <a:lstStyle/>
                    <a:p>
                      <a:pPr algn="ctr"/>
                      <a:r>
                        <a:rPr lang="en-US" sz="1200" b="1" dirty="0"/>
                        <a:t>6/30/24</a:t>
                      </a:r>
                    </a:p>
                  </a:txBody>
                  <a:tcPr anchor="ctr"/>
                </a:tc>
                <a:extLst>
                  <a:ext uri="{0D108BD9-81ED-4DB2-BD59-A6C34878D82A}">
                    <a16:rowId xmlns:a16="http://schemas.microsoft.com/office/drawing/2014/main" val="2444060509"/>
                  </a:ext>
                </a:extLst>
              </a:tr>
              <a:tr h="455065">
                <a:tc>
                  <a:txBody>
                    <a:bodyPr/>
                    <a:lstStyle/>
                    <a:p>
                      <a:r>
                        <a:rPr lang="en-US" sz="1200" b="1" dirty="0"/>
                        <a:t>Monthly Deadline for Requesting Funds (LEA’s Request for Funds, RFF)</a:t>
                      </a:r>
                    </a:p>
                  </a:txBody>
                  <a:tcPr/>
                </a:tc>
                <a:tc>
                  <a:txBody>
                    <a:bodyPr/>
                    <a:lstStyle/>
                    <a:p>
                      <a:pPr algn="ctr"/>
                      <a:r>
                        <a:rPr lang="en-US" sz="1200" b="1" dirty="0"/>
                        <a:t>First Day of Each Month</a:t>
                      </a:r>
                    </a:p>
                  </a:txBody>
                  <a:tcPr anchor="ctr"/>
                </a:tc>
                <a:tc>
                  <a:txBody>
                    <a:bodyPr/>
                    <a:lstStyle/>
                    <a:p>
                      <a:pPr algn="ctr"/>
                      <a:r>
                        <a:rPr lang="en-US" sz="1200" b="1" dirty="0"/>
                        <a:t>First Day of Each Month</a:t>
                      </a:r>
                    </a:p>
                  </a:txBody>
                  <a:tcPr anchor="ctr">
                    <a:lnR w="38100" cap="flat" cmpd="sng" algn="ctr">
                      <a:solidFill>
                        <a:srgbClr val="00B050"/>
                      </a:solidFill>
                      <a:prstDash val="solid"/>
                      <a:round/>
                      <a:headEnd type="none" w="med" len="med"/>
                      <a:tailEnd type="none" w="med" len="med"/>
                    </a:lnR>
                  </a:tcPr>
                </a:tc>
                <a:tc>
                  <a:txBody>
                    <a:bodyPr/>
                    <a:lstStyle/>
                    <a:p>
                      <a:pPr algn="ctr"/>
                      <a:r>
                        <a:rPr lang="en-US" sz="1200" b="1" dirty="0"/>
                        <a:t>First Day of Each Month</a:t>
                      </a:r>
                    </a:p>
                  </a:txBody>
                  <a:tcPr anchor="ctr">
                    <a:lnL w="38100" cap="flat" cmpd="sng" algn="ctr">
                      <a:solidFill>
                        <a:srgbClr val="00B050"/>
                      </a:solidFill>
                      <a:prstDash val="solid"/>
                      <a:round/>
                      <a:headEnd type="none" w="med" len="med"/>
                      <a:tailEnd type="none" w="med" len="med"/>
                    </a:lnL>
                  </a:tcPr>
                </a:tc>
                <a:tc>
                  <a:txBody>
                    <a:bodyPr/>
                    <a:lstStyle/>
                    <a:p>
                      <a:pPr algn="ctr"/>
                      <a:r>
                        <a:rPr lang="en-US" sz="1200" b="1" dirty="0"/>
                        <a:t>First Day of Each Month</a:t>
                      </a:r>
                    </a:p>
                  </a:txBody>
                  <a:tcPr anchor="ctr"/>
                </a:tc>
                <a:extLst>
                  <a:ext uri="{0D108BD9-81ED-4DB2-BD59-A6C34878D82A}">
                    <a16:rowId xmlns:a16="http://schemas.microsoft.com/office/drawing/2014/main" val="3065810743"/>
                  </a:ext>
                </a:extLst>
              </a:tr>
              <a:tr h="294542">
                <a:tc>
                  <a:txBody>
                    <a:bodyPr/>
                    <a:lstStyle/>
                    <a:p>
                      <a:r>
                        <a:rPr lang="en-US" sz="1200" b="1" dirty="0"/>
                        <a:t>Deadline for Final Spending</a:t>
                      </a:r>
                    </a:p>
                  </a:txBody>
                  <a:tcPr/>
                </a:tc>
                <a:tc>
                  <a:txBody>
                    <a:bodyPr/>
                    <a:lstStyle/>
                    <a:p>
                      <a:pPr algn="ctr"/>
                      <a:r>
                        <a:rPr lang="en-US" sz="1200" b="1" dirty="0"/>
                        <a:t>09/30/22</a:t>
                      </a:r>
                    </a:p>
                  </a:txBody>
                  <a:tcPr anchor="ctr"/>
                </a:tc>
                <a:tc>
                  <a:txBody>
                    <a:bodyPr/>
                    <a:lstStyle/>
                    <a:p>
                      <a:pPr algn="ctr"/>
                      <a:r>
                        <a:rPr lang="en-US" sz="1200" b="1" dirty="0"/>
                        <a:t>09/30/23</a:t>
                      </a:r>
                    </a:p>
                  </a:txBody>
                  <a:tcPr anchor="ctr">
                    <a:lnR w="38100" cap="flat" cmpd="sng" algn="ctr">
                      <a:solidFill>
                        <a:srgbClr val="00B050"/>
                      </a:solidFill>
                      <a:prstDash val="solid"/>
                      <a:round/>
                      <a:headEnd type="none" w="med" len="med"/>
                      <a:tailEnd type="none" w="med" len="med"/>
                    </a:lnR>
                  </a:tcPr>
                </a:tc>
                <a:tc>
                  <a:txBody>
                    <a:bodyPr/>
                    <a:lstStyle/>
                    <a:p>
                      <a:pPr algn="ctr"/>
                      <a:r>
                        <a:rPr lang="en-US" sz="1200" b="1" dirty="0"/>
                        <a:t>9/30/24</a:t>
                      </a:r>
                    </a:p>
                  </a:txBody>
                  <a:tcPr anchor="ctr">
                    <a:lnL w="38100" cap="flat" cmpd="sng" algn="ctr">
                      <a:solidFill>
                        <a:srgbClr val="00B050"/>
                      </a:solidFill>
                      <a:prstDash val="solid"/>
                      <a:round/>
                      <a:headEnd type="none" w="med" len="med"/>
                      <a:tailEnd type="none" w="med" len="med"/>
                    </a:lnL>
                  </a:tcPr>
                </a:tc>
                <a:tc>
                  <a:txBody>
                    <a:bodyPr/>
                    <a:lstStyle/>
                    <a:p>
                      <a:pPr algn="ctr"/>
                      <a:r>
                        <a:rPr lang="en-US" sz="1200" b="1" dirty="0"/>
                        <a:t>9/30/24</a:t>
                      </a:r>
                    </a:p>
                  </a:txBody>
                  <a:tcPr anchor="ctr"/>
                </a:tc>
                <a:extLst>
                  <a:ext uri="{0D108BD9-81ED-4DB2-BD59-A6C34878D82A}">
                    <a16:rowId xmlns:a16="http://schemas.microsoft.com/office/drawing/2014/main" val="1795841895"/>
                  </a:ext>
                </a:extLst>
              </a:tr>
              <a:tr h="267611">
                <a:tc>
                  <a:txBody>
                    <a:bodyPr/>
                    <a:lstStyle/>
                    <a:p>
                      <a:r>
                        <a:rPr lang="en-US" sz="1200" b="1" dirty="0"/>
                        <a:t>Deadline for Final Draw Down of Funds (RFF)</a:t>
                      </a:r>
                    </a:p>
                  </a:txBody>
                  <a:tcPr/>
                </a:tc>
                <a:tc>
                  <a:txBody>
                    <a:bodyPr/>
                    <a:lstStyle/>
                    <a:p>
                      <a:pPr algn="ctr"/>
                      <a:r>
                        <a:rPr lang="en-US" sz="1200" b="1" dirty="0"/>
                        <a:t>October/November 2022</a:t>
                      </a:r>
                    </a:p>
                  </a:txBody>
                  <a:tcPr anchor="ctr"/>
                </a:tc>
                <a:tc>
                  <a:txBody>
                    <a:bodyPr/>
                    <a:lstStyle/>
                    <a:p>
                      <a:pPr algn="ctr"/>
                      <a:r>
                        <a:rPr lang="en-US" sz="1200" b="1" dirty="0"/>
                        <a:t>October/November 2023</a:t>
                      </a:r>
                    </a:p>
                  </a:txBody>
                  <a:tcPr anchor="ctr">
                    <a:lnR w="38100" cap="flat" cmpd="sng" algn="ctr">
                      <a:solidFill>
                        <a:srgbClr val="00B050"/>
                      </a:solidFill>
                      <a:prstDash val="solid"/>
                      <a:round/>
                      <a:headEnd type="none" w="med" len="med"/>
                      <a:tailEnd type="none" w="med" len="med"/>
                    </a:lnR>
                  </a:tcPr>
                </a:tc>
                <a:tc>
                  <a:txBody>
                    <a:bodyPr/>
                    <a:lstStyle/>
                    <a:p>
                      <a:pPr algn="ctr"/>
                      <a:r>
                        <a:rPr lang="en-US" sz="1200" b="1" dirty="0"/>
                        <a:t>October/November 2024</a:t>
                      </a:r>
                    </a:p>
                  </a:txBody>
                  <a:tcPr anchor="ctr">
                    <a:lnL w="38100" cap="flat" cmpd="sng" algn="ctr">
                      <a:solidFill>
                        <a:srgbClr val="00B050"/>
                      </a:solidFill>
                      <a:prstDash val="solid"/>
                      <a:round/>
                      <a:headEnd type="none" w="med" len="med"/>
                      <a:tailEnd type="none" w="med" len="med"/>
                    </a:lnL>
                  </a:tcPr>
                </a:tc>
                <a:tc>
                  <a:txBody>
                    <a:bodyPr/>
                    <a:lstStyle/>
                    <a:p>
                      <a:pPr algn="ctr"/>
                      <a:r>
                        <a:rPr lang="en-US" sz="1200" b="1" dirty="0"/>
                        <a:t>October/November 2024</a:t>
                      </a:r>
                    </a:p>
                  </a:txBody>
                  <a:tcPr anchor="ctr"/>
                </a:tc>
                <a:extLst>
                  <a:ext uri="{0D108BD9-81ED-4DB2-BD59-A6C34878D82A}">
                    <a16:rowId xmlns:a16="http://schemas.microsoft.com/office/drawing/2014/main" val="2999472489"/>
                  </a:ext>
                </a:extLst>
              </a:tr>
            </a:tbl>
          </a:graphicData>
        </a:graphic>
      </p:graphicFrame>
      <p:sp>
        <p:nvSpPr>
          <p:cNvPr id="6" name="Rectangle: Rounded Corners 5" descr="ARP ESSER III - State Reserve Funds (ARP Act) timelines.">
            <a:extLst>
              <a:ext uri="{FF2B5EF4-FFF2-40B4-BE49-F238E27FC236}">
                <a16:creationId xmlns:a16="http://schemas.microsoft.com/office/drawing/2014/main" id="{66CA6D27-712A-4821-ACE4-8F536BAD53C5}"/>
              </a:ext>
            </a:extLst>
          </p:cNvPr>
          <p:cNvSpPr/>
          <p:nvPr/>
        </p:nvSpPr>
        <p:spPr>
          <a:xfrm>
            <a:off x="10091651" y="282633"/>
            <a:ext cx="1939072" cy="6284422"/>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91304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21A27-67A5-426D-90E2-A0F80DFB3C30}"/>
              </a:ext>
            </a:extLst>
          </p:cNvPr>
          <p:cNvSpPr>
            <a:spLocks noGrp="1"/>
          </p:cNvSpPr>
          <p:nvPr>
            <p:ph type="ctrTitle"/>
          </p:nvPr>
        </p:nvSpPr>
        <p:spPr/>
        <p:txBody>
          <a:bodyPr/>
          <a:lstStyle/>
          <a:p>
            <a:r>
              <a:rPr lang="en-US" dirty="0"/>
              <a:t>Online Application Demonstration</a:t>
            </a:r>
          </a:p>
        </p:txBody>
      </p:sp>
      <p:sp>
        <p:nvSpPr>
          <p:cNvPr id="3" name="Slide Number Placeholder 2">
            <a:extLst>
              <a:ext uri="{FF2B5EF4-FFF2-40B4-BE49-F238E27FC236}">
                <a16:creationId xmlns:a16="http://schemas.microsoft.com/office/drawing/2014/main" id="{185AA084-F64C-487B-B69C-577A135AA1CE}"/>
              </a:ext>
            </a:extLst>
          </p:cNvPr>
          <p:cNvSpPr>
            <a:spLocks noGrp="1"/>
          </p:cNvSpPr>
          <p:nvPr>
            <p:ph type="sldNum" sz="quarter" idx="12"/>
          </p:nvPr>
        </p:nvSpPr>
        <p:spPr/>
        <p:txBody>
          <a:bodyPr/>
          <a:lstStyle/>
          <a:p>
            <a:fld id="{C479D5F6-EDCB-402A-AC08-4943A1820E8F}" type="slidenum">
              <a:rPr lang="en-US" smtClean="0"/>
              <a:pPr/>
              <a:t>26</a:t>
            </a:fld>
            <a:endParaRPr lang="en-US" dirty="0"/>
          </a:p>
        </p:txBody>
      </p:sp>
    </p:spTree>
    <p:extLst>
      <p:ext uri="{BB962C8B-B14F-4D97-AF65-F5344CB8AC3E}">
        <p14:creationId xmlns:p14="http://schemas.microsoft.com/office/powerpoint/2010/main" val="40440850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34E9E-A9EA-4F03-BC8B-485A6EEDF573}"/>
              </a:ext>
            </a:extLst>
          </p:cNvPr>
          <p:cNvSpPr>
            <a:spLocks noGrp="1"/>
          </p:cNvSpPr>
          <p:nvPr>
            <p:ph type="title"/>
          </p:nvPr>
        </p:nvSpPr>
        <p:spPr/>
        <p:txBody>
          <a:bodyPr/>
          <a:lstStyle/>
          <a:p>
            <a:r>
              <a:rPr lang="en-US" dirty="0"/>
              <a:t>Application Process - Overview</a:t>
            </a:r>
          </a:p>
        </p:txBody>
      </p:sp>
      <p:sp>
        <p:nvSpPr>
          <p:cNvPr id="3" name="Content Placeholder 2">
            <a:extLst>
              <a:ext uri="{FF2B5EF4-FFF2-40B4-BE49-F238E27FC236}">
                <a16:creationId xmlns:a16="http://schemas.microsoft.com/office/drawing/2014/main" id="{3F05A368-7FB7-42E1-BFDB-92ACB773B5F8}"/>
              </a:ext>
            </a:extLst>
          </p:cNvPr>
          <p:cNvSpPr>
            <a:spLocks noGrp="1"/>
          </p:cNvSpPr>
          <p:nvPr>
            <p:ph idx="1"/>
          </p:nvPr>
        </p:nvSpPr>
        <p:spPr/>
        <p:txBody>
          <a:bodyPr/>
          <a:lstStyle/>
          <a:p>
            <a:r>
              <a:rPr lang="en-US" dirty="0"/>
              <a:t>All ESSER funds are distributed as reimbursement grants! </a:t>
            </a:r>
          </a:p>
          <a:p>
            <a:pPr lvl="1"/>
            <a:r>
              <a:rPr lang="en-US" dirty="0"/>
              <a:t>Application submitted to CDE ~ substantial approval </a:t>
            </a:r>
          </a:p>
          <a:p>
            <a:pPr lvl="2"/>
            <a:r>
              <a:rPr lang="en-US" dirty="0"/>
              <a:t>Can obligate funds by cannot draw down funds</a:t>
            </a:r>
          </a:p>
          <a:p>
            <a:pPr lvl="2"/>
            <a:r>
              <a:rPr lang="en-US" dirty="0"/>
              <a:t>Until budget line items are approved, applicant is obligating funds at own risk</a:t>
            </a:r>
          </a:p>
          <a:p>
            <a:pPr lvl="1"/>
            <a:r>
              <a:rPr lang="en-US" dirty="0"/>
              <a:t>CDE reviews and provides feedback/requests revisions or approves</a:t>
            </a:r>
          </a:p>
          <a:p>
            <a:pPr lvl="2"/>
            <a:r>
              <a:rPr lang="en-US" dirty="0"/>
              <a:t>Revisions are required until can get final approval</a:t>
            </a:r>
          </a:p>
          <a:p>
            <a:pPr lvl="1"/>
            <a:r>
              <a:rPr lang="en-US" dirty="0"/>
              <a:t>Final approval – on the date that the application receives final approval, applicant can start to spend funds and request reimbursement </a:t>
            </a:r>
          </a:p>
          <a:p>
            <a:pPr lvl="2"/>
            <a:r>
              <a:rPr lang="en-US" dirty="0"/>
              <a:t>Requesting reimbursement takes several weeks, so please plan accordingly</a:t>
            </a:r>
          </a:p>
          <a:p>
            <a:pPr lvl="1"/>
            <a:r>
              <a:rPr lang="en-US" dirty="0"/>
              <a:t>Post Award Revision – opens as soon as final approval has been granted and is available throughout the rest of the award period for making revisions as needed</a:t>
            </a:r>
          </a:p>
          <a:p>
            <a:pPr lvl="2"/>
            <a:endParaRPr lang="en-US" dirty="0"/>
          </a:p>
        </p:txBody>
      </p:sp>
      <p:sp>
        <p:nvSpPr>
          <p:cNvPr id="4" name="Slide Number Placeholder 3">
            <a:extLst>
              <a:ext uri="{FF2B5EF4-FFF2-40B4-BE49-F238E27FC236}">
                <a16:creationId xmlns:a16="http://schemas.microsoft.com/office/drawing/2014/main" id="{09B505F6-285F-4C5F-BEA4-0DA2A87090E1}"/>
              </a:ext>
            </a:extLst>
          </p:cNvPr>
          <p:cNvSpPr>
            <a:spLocks noGrp="1"/>
          </p:cNvSpPr>
          <p:nvPr>
            <p:ph type="sldNum" sz="quarter" idx="12"/>
          </p:nvPr>
        </p:nvSpPr>
        <p:spPr/>
        <p:txBody>
          <a:bodyPr/>
          <a:lstStyle/>
          <a:p>
            <a:fld id="{C479D5F6-EDCB-402A-AC08-4943A1820E8F}" type="slidenum">
              <a:rPr lang="en-US" smtClean="0"/>
              <a:pPr/>
              <a:t>27</a:t>
            </a:fld>
            <a:endParaRPr lang="en-US" dirty="0"/>
          </a:p>
        </p:txBody>
      </p:sp>
    </p:spTree>
    <p:extLst>
      <p:ext uri="{BB962C8B-B14F-4D97-AF65-F5344CB8AC3E}">
        <p14:creationId xmlns:p14="http://schemas.microsoft.com/office/powerpoint/2010/main" val="16713841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41F70-B886-493B-BC7A-D3F9EBB82A8F}"/>
              </a:ext>
            </a:extLst>
          </p:cNvPr>
          <p:cNvSpPr>
            <a:spLocks noGrp="1"/>
          </p:cNvSpPr>
          <p:nvPr>
            <p:ph type="title"/>
          </p:nvPr>
        </p:nvSpPr>
        <p:spPr/>
        <p:txBody>
          <a:bodyPr/>
          <a:lstStyle/>
          <a:p>
            <a:r>
              <a:rPr lang="en-US" dirty="0"/>
              <a:t>Sections of ESSER Applications</a:t>
            </a:r>
          </a:p>
        </p:txBody>
      </p:sp>
      <p:sp>
        <p:nvSpPr>
          <p:cNvPr id="4" name="Slide Number Placeholder 3">
            <a:extLst>
              <a:ext uri="{FF2B5EF4-FFF2-40B4-BE49-F238E27FC236}">
                <a16:creationId xmlns:a16="http://schemas.microsoft.com/office/drawing/2014/main" id="{1E633A7E-85B5-48B5-9728-C15FD119D3F4}"/>
              </a:ext>
            </a:extLst>
          </p:cNvPr>
          <p:cNvSpPr>
            <a:spLocks noGrp="1"/>
          </p:cNvSpPr>
          <p:nvPr>
            <p:ph type="sldNum" sz="quarter" idx="12"/>
          </p:nvPr>
        </p:nvSpPr>
        <p:spPr/>
        <p:txBody>
          <a:bodyPr/>
          <a:lstStyle/>
          <a:p>
            <a:fld id="{00000000-1234-1234-1234-123412341234}" type="slidenum">
              <a:rPr lang="en-US" smtClean="0"/>
              <a:pPr/>
              <a:t>28</a:t>
            </a:fld>
            <a:endParaRPr lang="en-US"/>
          </a:p>
        </p:txBody>
      </p:sp>
      <p:graphicFrame>
        <p:nvGraphicFramePr>
          <p:cNvPr id="5" name="Table 5">
            <a:extLst>
              <a:ext uri="{FF2B5EF4-FFF2-40B4-BE49-F238E27FC236}">
                <a16:creationId xmlns:a16="http://schemas.microsoft.com/office/drawing/2014/main" id="{D0F3C76A-ADB4-4D20-A3C6-FCE2A8420A60}"/>
              </a:ext>
            </a:extLst>
          </p:cNvPr>
          <p:cNvGraphicFramePr>
            <a:graphicFrameLocks noGrp="1"/>
          </p:cNvGraphicFramePr>
          <p:nvPr>
            <p:extLst>
              <p:ext uri="{D42A27DB-BD31-4B8C-83A1-F6EECF244321}">
                <p14:modId xmlns:p14="http://schemas.microsoft.com/office/powerpoint/2010/main" val="1102769737"/>
              </p:ext>
            </p:extLst>
          </p:nvPr>
        </p:nvGraphicFramePr>
        <p:xfrm>
          <a:off x="500270" y="1377122"/>
          <a:ext cx="11191460" cy="4491437"/>
        </p:xfrm>
        <a:graphic>
          <a:graphicData uri="http://schemas.openxmlformats.org/drawingml/2006/table">
            <a:tbl>
              <a:tblPr firstRow="1" bandRow="1"/>
              <a:tblGrid>
                <a:gridCol w="7465457">
                  <a:extLst>
                    <a:ext uri="{9D8B030D-6E8A-4147-A177-3AD203B41FA5}">
                      <a16:colId xmlns:a16="http://schemas.microsoft.com/office/drawing/2014/main" val="2064030912"/>
                    </a:ext>
                  </a:extLst>
                </a:gridCol>
                <a:gridCol w="1183712">
                  <a:extLst>
                    <a:ext uri="{9D8B030D-6E8A-4147-A177-3AD203B41FA5}">
                      <a16:colId xmlns:a16="http://schemas.microsoft.com/office/drawing/2014/main" val="2574470831"/>
                    </a:ext>
                  </a:extLst>
                </a:gridCol>
                <a:gridCol w="1277871">
                  <a:extLst>
                    <a:ext uri="{9D8B030D-6E8A-4147-A177-3AD203B41FA5}">
                      <a16:colId xmlns:a16="http://schemas.microsoft.com/office/drawing/2014/main" val="1935990330"/>
                    </a:ext>
                  </a:extLst>
                </a:gridCol>
                <a:gridCol w="1264420">
                  <a:extLst>
                    <a:ext uri="{9D8B030D-6E8A-4147-A177-3AD203B41FA5}">
                      <a16:colId xmlns:a16="http://schemas.microsoft.com/office/drawing/2014/main" val="1984844941"/>
                    </a:ext>
                  </a:extLst>
                </a:gridCol>
              </a:tblGrid>
              <a:tr h="679361">
                <a:tc>
                  <a:txBody>
                    <a:bodyPr/>
                    <a:lstStyle/>
                    <a:p>
                      <a:pPr algn="ctr"/>
                      <a:r>
                        <a:rPr lang="en-US" sz="1400" dirty="0"/>
                        <a:t>Application Component</a:t>
                      </a:r>
                    </a:p>
                  </a:txBody>
                  <a:tcPr anchor="ctr"/>
                </a:tc>
                <a:tc>
                  <a:txBody>
                    <a:bodyPr/>
                    <a:lstStyle/>
                    <a:p>
                      <a:pPr algn="ctr"/>
                      <a:r>
                        <a:rPr lang="en-US" sz="1400" dirty="0"/>
                        <a:t>ESSER I</a:t>
                      </a:r>
                    </a:p>
                  </a:txBody>
                  <a:tcPr anchor="ctr"/>
                </a:tc>
                <a:tc>
                  <a:txBody>
                    <a:bodyPr/>
                    <a:lstStyle/>
                    <a:p>
                      <a:pPr algn="ctr"/>
                      <a:r>
                        <a:rPr lang="en-US" sz="1400" dirty="0"/>
                        <a:t>ESSER II</a:t>
                      </a:r>
                    </a:p>
                  </a:txBody>
                  <a:tcPr anchor="ctr"/>
                </a:tc>
                <a:tc>
                  <a:txBody>
                    <a:bodyPr/>
                    <a:lstStyle/>
                    <a:p>
                      <a:pPr algn="ctr"/>
                      <a:r>
                        <a:rPr lang="en-US" sz="1400" dirty="0"/>
                        <a:t>ARP ESSER III</a:t>
                      </a:r>
                    </a:p>
                  </a:txBody>
                  <a:tcPr anchor="ctr"/>
                </a:tc>
                <a:extLst>
                  <a:ext uri="{0D108BD9-81ED-4DB2-BD59-A6C34878D82A}">
                    <a16:rowId xmlns:a16="http://schemas.microsoft.com/office/drawing/2014/main" val="165393619"/>
                  </a:ext>
                </a:extLst>
              </a:tr>
              <a:tr h="1014708">
                <a:tc>
                  <a:txBody>
                    <a:bodyPr/>
                    <a:lstStyle/>
                    <a:p>
                      <a:r>
                        <a:rPr lang="en-US" sz="1400" dirty="0"/>
                        <a:t>Application Contacts</a:t>
                      </a:r>
                    </a:p>
                    <a:p>
                      <a:pPr marL="285750" indent="-285750">
                        <a:buFont typeface="Arial" panose="020B0604020202020204" pitchFamily="34" charset="0"/>
                        <a:buChar char="•"/>
                      </a:pPr>
                      <a:r>
                        <a:rPr lang="en-US" sz="1400" dirty="0"/>
                        <a:t>Authorized Representative</a:t>
                      </a:r>
                    </a:p>
                    <a:p>
                      <a:pPr marL="285750" indent="-285750">
                        <a:buFont typeface="Arial" panose="020B0604020202020204" pitchFamily="34" charset="0"/>
                        <a:buChar char="•"/>
                      </a:pPr>
                      <a:r>
                        <a:rPr lang="en-US" sz="1400" dirty="0"/>
                        <a:t>Fiscal Manager</a:t>
                      </a:r>
                    </a:p>
                    <a:p>
                      <a:pPr marL="285750" indent="-285750">
                        <a:buFont typeface="Arial" panose="020B0604020202020204" pitchFamily="34" charset="0"/>
                        <a:buChar char="•"/>
                      </a:pPr>
                      <a:r>
                        <a:rPr lang="en-US" sz="1400" dirty="0"/>
                        <a:t>Other</a:t>
                      </a:r>
                    </a:p>
                  </a:txBody>
                  <a:tcPr/>
                </a:tc>
                <a:tc>
                  <a:txBody>
                    <a:bodyPr/>
                    <a:lstStyle/>
                    <a:p>
                      <a:pPr algn="ctr"/>
                      <a:endParaRPr lang="en-US" sz="1400" dirty="0"/>
                    </a:p>
                    <a:p>
                      <a:pPr algn="ctr"/>
                      <a:r>
                        <a:rPr lang="en-US" sz="1400" dirty="0"/>
                        <a:t>Required</a:t>
                      </a:r>
                    </a:p>
                    <a:p>
                      <a:pPr algn="ctr"/>
                      <a:r>
                        <a:rPr lang="en-US" sz="1400" dirty="0"/>
                        <a:t>Optional</a:t>
                      </a:r>
                    </a:p>
                    <a:p>
                      <a:pPr algn="ctr"/>
                      <a:r>
                        <a:rPr lang="en-US" sz="1400" dirty="0"/>
                        <a:t>NA</a:t>
                      </a:r>
                    </a:p>
                  </a:txBody>
                  <a:tcPr/>
                </a:tc>
                <a:tc>
                  <a:txBody>
                    <a:bodyPr/>
                    <a:lstStyle/>
                    <a:p>
                      <a:pPr algn="ctr"/>
                      <a:endParaRPr lang="en-US" sz="1400" dirty="0"/>
                    </a:p>
                    <a:p>
                      <a:pPr algn="ctr"/>
                      <a:r>
                        <a:rPr lang="en-US" sz="1400" dirty="0"/>
                        <a:t>Required</a:t>
                      </a:r>
                    </a:p>
                    <a:p>
                      <a:pPr algn="ctr"/>
                      <a:r>
                        <a:rPr lang="en-US" sz="1400" dirty="0"/>
                        <a:t>Optional</a:t>
                      </a:r>
                    </a:p>
                    <a:p>
                      <a:pPr algn="ctr"/>
                      <a:r>
                        <a:rPr lang="en-US" sz="1400" dirty="0"/>
                        <a:t>Optional</a:t>
                      </a:r>
                    </a:p>
                  </a:txBody>
                  <a:tcPr/>
                </a:tc>
                <a:tc>
                  <a:txBody>
                    <a:bodyPr/>
                    <a:lstStyle/>
                    <a:p>
                      <a:pPr algn="ctr"/>
                      <a:endParaRPr lang="en-US" sz="1400" dirty="0"/>
                    </a:p>
                    <a:p>
                      <a:pPr algn="ctr"/>
                      <a:r>
                        <a:rPr lang="en-US" sz="1400" dirty="0"/>
                        <a:t>Required</a:t>
                      </a:r>
                    </a:p>
                    <a:p>
                      <a:pPr algn="ctr"/>
                      <a:r>
                        <a:rPr lang="en-US" sz="1400" dirty="0"/>
                        <a:t>Optional</a:t>
                      </a:r>
                    </a:p>
                    <a:p>
                      <a:pPr algn="ctr"/>
                      <a:r>
                        <a:rPr lang="en-US" sz="1400" dirty="0"/>
                        <a:t>Optional</a:t>
                      </a:r>
                    </a:p>
                  </a:txBody>
                  <a:tcPr/>
                </a:tc>
                <a:extLst>
                  <a:ext uri="{0D108BD9-81ED-4DB2-BD59-A6C34878D82A}">
                    <a16:rowId xmlns:a16="http://schemas.microsoft.com/office/drawing/2014/main" val="4219713069"/>
                  </a:ext>
                </a:extLst>
              </a:tr>
              <a:tr h="399624">
                <a:tc>
                  <a:txBody>
                    <a:bodyPr/>
                    <a:lstStyle/>
                    <a:p>
                      <a:r>
                        <a:rPr lang="en-US" sz="1400" dirty="0"/>
                        <a:t>Non-Public Schools Participating in Services</a:t>
                      </a:r>
                    </a:p>
                  </a:txBody>
                  <a:tcPr/>
                </a:tc>
                <a:tc>
                  <a:txBody>
                    <a:bodyPr/>
                    <a:lstStyle/>
                    <a:p>
                      <a:pPr algn="ctr"/>
                      <a:r>
                        <a:rPr lang="en-US" sz="1400" dirty="0"/>
                        <a:t>Required</a:t>
                      </a:r>
                    </a:p>
                  </a:txBody>
                  <a:tcPr/>
                </a:tc>
                <a:tc>
                  <a:txBody>
                    <a:bodyPr/>
                    <a:lstStyle/>
                    <a:p>
                      <a:pPr algn="ctr"/>
                      <a:r>
                        <a:rPr lang="en-US" sz="1400" dirty="0"/>
                        <a:t>NA</a:t>
                      </a:r>
                    </a:p>
                  </a:txBody>
                  <a:tcPr/>
                </a:tc>
                <a:tc>
                  <a:txBody>
                    <a:bodyPr/>
                    <a:lstStyle/>
                    <a:p>
                      <a:pPr algn="ctr"/>
                      <a:r>
                        <a:rPr lang="en-US" sz="1400" dirty="0"/>
                        <a:t>NA</a:t>
                      </a:r>
                    </a:p>
                  </a:txBody>
                  <a:tcPr/>
                </a:tc>
                <a:extLst>
                  <a:ext uri="{0D108BD9-81ED-4DB2-BD59-A6C34878D82A}">
                    <a16:rowId xmlns:a16="http://schemas.microsoft.com/office/drawing/2014/main" val="102349352"/>
                  </a:ext>
                </a:extLst>
              </a:tr>
              <a:tr h="399624">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a:t>GEPA Statement – General Education Provisions Act</a:t>
                      </a:r>
                    </a:p>
                  </a:txBody>
                  <a:tcPr/>
                </a:tc>
                <a:tc>
                  <a:txBody>
                    <a:bodyPr/>
                    <a:lstStyle/>
                    <a:p>
                      <a:pPr algn="ctr"/>
                      <a:r>
                        <a:rPr lang="en-US" sz="1400" dirty="0"/>
                        <a:t>Required</a:t>
                      </a:r>
                    </a:p>
                  </a:txBody>
                  <a:tcPr/>
                </a:tc>
                <a:tc>
                  <a:txBody>
                    <a:bodyPr/>
                    <a:lstStyle/>
                    <a:p>
                      <a:pPr algn="ctr"/>
                      <a:r>
                        <a:rPr lang="en-US" sz="1400" dirty="0"/>
                        <a:t>Required</a:t>
                      </a:r>
                    </a:p>
                  </a:txBody>
                  <a:tcPr/>
                </a:tc>
                <a:tc>
                  <a:txBody>
                    <a:bodyPr/>
                    <a:lstStyle/>
                    <a:p>
                      <a:pPr algn="ctr"/>
                      <a:r>
                        <a:rPr lang="en-US" sz="1400" dirty="0"/>
                        <a:t>Required</a:t>
                      </a:r>
                    </a:p>
                  </a:txBody>
                  <a:tcPr/>
                </a:tc>
                <a:extLst>
                  <a:ext uri="{0D108BD9-81ED-4DB2-BD59-A6C34878D82A}">
                    <a16:rowId xmlns:a16="http://schemas.microsoft.com/office/drawing/2014/main" val="2693797439"/>
                  </a:ext>
                </a:extLst>
              </a:tr>
              <a:tr h="399624">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a:t>Budget</a:t>
                      </a:r>
                    </a:p>
                  </a:txBody>
                  <a:tcPr/>
                </a:tc>
                <a:tc>
                  <a:txBody>
                    <a:bodyPr/>
                    <a:lstStyle/>
                    <a:p>
                      <a:pPr algn="ctr"/>
                      <a:r>
                        <a:rPr lang="en-US" sz="1400" dirty="0"/>
                        <a:t>Required</a:t>
                      </a:r>
                    </a:p>
                  </a:txBody>
                  <a:tcPr/>
                </a:tc>
                <a:tc>
                  <a:txBody>
                    <a:bodyPr/>
                    <a:lstStyle/>
                    <a:p>
                      <a:pPr algn="ctr"/>
                      <a:r>
                        <a:rPr lang="en-US" sz="1400" dirty="0"/>
                        <a:t>Required</a:t>
                      </a:r>
                    </a:p>
                  </a:txBody>
                  <a:tcPr/>
                </a:tc>
                <a:tc>
                  <a:txBody>
                    <a:bodyPr/>
                    <a:lstStyle/>
                    <a:p>
                      <a:pPr algn="ctr"/>
                      <a:r>
                        <a:rPr lang="en-US" sz="1400" dirty="0"/>
                        <a:t>Required</a:t>
                      </a:r>
                    </a:p>
                  </a:txBody>
                  <a:tcPr/>
                </a:tc>
                <a:extLst>
                  <a:ext uri="{0D108BD9-81ED-4DB2-BD59-A6C34878D82A}">
                    <a16:rowId xmlns:a16="http://schemas.microsoft.com/office/drawing/2014/main" val="1188591875"/>
                  </a:ext>
                </a:extLst>
              </a:tr>
              <a:tr h="399624">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a:t>Set Aside for Evidence Based Interventions</a:t>
                      </a:r>
                    </a:p>
                  </a:txBody>
                  <a:tcPr/>
                </a:tc>
                <a:tc>
                  <a:txBody>
                    <a:bodyPr/>
                    <a:lstStyle/>
                    <a:p>
                      <a:pPr algn="ctr"/>
                      <a:r>
                        <a:rPr lang="en-US" sz="1400" dirty="0"/>
                        <a:t>NA</a:t>
                      </a:r>
                    </a:p>
                  </a:txBody>
                  <a:tcPr/>
                </a:tc>
                <a:tc>
                  <a:txBody>
                    <a:bodyPr/>
                    <a:lstStyle/>
                    <a:p>
                      <a:pPr algn="ctr"/>
                      <a:r>
                        <a:rPr lang="en-US" sz="1400" dirty="0"/>
                        <a:t>NA</a:t>
                      </a:r>
                    </a:p>
                  </a:txBody>
                  <a:tcPr/>
                </a:tc>
                <a:tc>
                  <a:txBody>
                    <a:bodyPr/>
                    <a:lstStyle/>
                    <a:p>
                      <a:pPr algn="ctr"/>
                      <a:r>
                        <a:rPr lang="en-US" sz="1400" dirty="0"/>
                        <a:t>Required</a:t>
                      </a:r>
                    </a:p>
                  </a:txBody>
                  <a:tcPr/>
                </a:tc>
                <a:extLst>
                  <a:ext uri="{0D108BD9-81ED-4DB2-BD59-A6C34878D82A}">
                    <a16:rowId xmlns:a16="http://schemas.microsoft.com/office/drawing/2014/main" val="359987600"/>
                  </a:ext>
                </a:extLst>
              </a:tr>
              <a:tr h="399624">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a:t>Safe In-Person Plans [Posted on LEA website and link sent to CDE]</a:t>
                      </a:r>
                    </a:p>
                  </a:txBody>
                  <a:tcPr/>
                </a:tc>
                <a:tc>
                  <a:txBody>
                    <a:bodyPr/>
                    <a:lstStyle/>
                    <a:p>
                      <a:pPr algn="ctr"/>
                      <a:r>
                        <a:rPr lang="en-US" sz="1400" dirty="0"/>
                        <a:t>NA</a:t>
                      </a:r>
                    </a:p>
                  </a:txBody>
                  <a:tcPr/>
                </a:tc>
                <a:tc>
                  <a:txBody>
                    <a:bodyPr/>
                    <a:lstStyle/>
                    <a:p>
                      <a:pPr algn="ctr"/>
                      <a:r>
                        <a:rPr lang="en-US" sz="1400" dirty="0"/>
                        <a:t>NA</a:t>
                      </a:r>
                    </a:p>
                  </a:txBody>
                  <a:tcPr/>
                </a:tc>
                <a:tc>
                  <a:txBody>
                    <a:bodyPr/>
                    <a:lstStyle/>
                    <a:p>
                      <a:pPr algn="ctr"/>
                      <a:r>
                        <a:rPr lang="en-US" sz="1400" dirty="0"/>
                        <a:t>Required</a:t>
                      </a:r>
                    </a:p>
                  </a:txBody>
                  <a:tcPr/>
                </a:tc>
                <a:extLst>
                  <a:ext uri="{0D108BD9-81ED-4DB2-BD59-A6C34878D82A}">
                    <a16:rowId xmlns:a16="http://schemas.microsoft.com/office/drawing/2014/main" val="1750007222"/>
                  </a:ext>
                </a:extLst>
              </a:tr>
              <a:tr h="399624">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a:t>LEA Plan Describing Use of Funds [Posted on LEA website and link sent to CDE]</a:t>
                      </a:r>
                    </a:p>
                  </a:txBody>
                  <a:tcPr/>
                </a:tc>
                <a:tc>
                  <a:txBody>
                    <a:bodyPr/>
                    <a:lstStyle/>
                    <a:p>
                      <a:pPr algn="ctr"/>
                      <a:r>
                        <a:rPr lang="en-US" sz="1400" dirty="0"/>
                        <a:t>NA</a:t>
                      </a:r>
                    </a:p>
                  </a:txBody>
                  <a:tcPr/>
                </a:tc>
                <a:tc>
                  <a:txBody>
                    <a:bodyPr/>
                    <a:lstStyle/>
                    <a:p>
                      <a:pPr algn="ctr"/>
                      <a:r>
                        <a:rPr lang="en-US" sz="1400" dirty="0"/>
                        <a:t>NA</a:t>
                      </a:r>
                    </a:p>
                  </a:txBody>
                  <a:tcPr/>
                </a:tc>
                <a:tc>
                  <a:txBody>
                    <a:bodyPr/>
                    <a:lstStyle/>
                    <a:p>
                      <a:pPr algn="ctr"/>
                      <a:r>
                        <a:rPr lang="en-US" sz="1400" dirty="0"/>
                        <a:t>Required</a:t>
                      </a:r>
                    </a:p>
                  </a:txBody>
                  <a:tcPr/>
                </a:tc>
                <a:extLst>
                  <a:ext uri="{0D108BD9-81ED-4DB2-BD59-A6C34878D82A}">
                    <a16:rowId xmlns:a16="http://schemas.microsoft.com/office/drawing/2014/main" val="1666358256"/>
                  </a:ext>
                </a:extLst>
              </a:tr>
              <a:tr h="399624">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a:t>Beneficiaries or Recipients of Services (Whole District/School or Portion)</a:t>
                      </a:r>
                    </a:p>
                  </a:txBody>
                  <a:tcPr/>
                </a:tc>
                <a:tc>
                  <a:txBody>
                    <a:bodyPr/>
                    <a:lstStyle/>
                    <a:p>
                      <a:pPr algn="ctr"/>
                      <a:r>
                        <a:rPr lang="en-US" sz="1400" dirty="0"/>
                        <a:t>NA</a:t>
                      </a:r>
                    </a:p>
                  </a:txBody>
                  <a:tcPr/>
                </a:tc>
                <a:tc>
                  <a:txBody>
                    <a:bodyPr/>
                    <a:lstStyle/>
                    <a:p>
                      <a:pPr algn="ctr"/>
                      <a:r>
                        <a:rPr lang="en-US" sz="1400" dirty="0"/>
                        <a:t>Required</a:t>
                      </a:r>
                    </a:p>
                  </a:txBody>
                  <a:tcPr/>
                </a:tc>
                <a:tc>
                  <a:txBody>
                    <a:bodyPr/>
                    <a:lstStyle/>
                    <a:p>
                      <a:pPr algn="ctr"/>
                      <a:r>
                        <a:rPr lang="en-US" sz="1400" dirty="0"/>
                        <a:t>Required</a:t>
                      </a:r>
                    </a:p>
                  </a:txBody>
                  <a:tcPr/>
                </a:tc>
                <a:extLst>
                  <a:ext uri="{0D108BD9-81ED-4DB2-BD59-A6C34878D82A}">
                    <a16:rowId xmlns:a16="http://schemas.microsoft.com/office/drawing/2014/main" val="2363678499"/>
                  </a:ext>
                </a:extLst>
              </a:tr>
            </a:tbl>
          </a:graphicData>
        </a:graphic>
      </p:graphicFrame>
    </p:spTree>
    <p:extLst>
      <p:ext uri="{BB962C8B-B14F-4D97-AF65-F5344CB8AC3E}">
        <p14:creationId xmlns:p14="http://schemas.microsoft.com/office/powerpoint/2010/main" val="32249618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512"/>
        <p:cNvGrpSpPr/>
        <p:nvPr/>
      </p:nvGrpSpPr>
      <p:grpSpPr>
        <a:xfrm>
          <a:off x="0" y="0"/>
          <a:ext cx="0" cy="0"/>
          <a:chOff x="0" y="0"/>
          <a:chExt cx="0" cy="0"/>
        </a:xfrm>
      </p:grpSpPr>
      <p:sp>
        <p:nvSpPr>
          <p:cNvPr id="513" name="Google Shape;513;p79"/>
          <p:cNvSpPr txBox="1">
            <a:spLocks noGrp="1"/>
          </p:cNvSpPr>
          <p:nvPr>
            <p:ph type="ctrTitle"/>
          </p:nvPr>
        </p:nvSpPr>
        <p:spPr>
          <a:prstGeom prst="rect">
            <a:avLst/>
          </a:prstGeom>
        </p:spPr>
        <p:txBody>
          <a:bodyPr spcFirstLastPara="1" vert="horz" wrap="square" lIns="121900" tIns="121900" rIns="121900" bIns="121900" rtlCol="0" anchor="ctr" anchorCtr="0">
            <a:normAutofit fontScale="90000"/>
          </a:bodyPr>
          <a:lstStyle/>
          <a:p>
            <a:r>
              <a:rPr lang="en" dirty="0"/>
              <a:t>Request for Funds (RFF)</a:t>
            </a:r>
            <a:br>
              <a:rPr lang="en" dirty="0"/>
            </a:br>
            <a:br>
              <a:rPr lang="en" dirty="0"/>
            </a:br>
            <a:br>
              <a:rPr lang="en-US" dirty="0"/>
            </a:b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07A67-C1C8-4D5B-8E16-D4430EA67E29}"/>
              </a:ext>
            </a:extLst>
          </p:cNvPr>
          <p:cNvSpPr>
            <a:spLocks noGrp="1"/>
          </p:cNvSpPr>
          <p:nvPr>
            <p:ph type="ctrTitle"/>
          </p:nvPr>
        </p:nvSpPr>
        <p:spPr/>
        <p:txBody>
          <a:bodyPr/>
          <a:lstStyle/>
          <a:p>
            <a:r>
              <a:rPr lang="en-US" dirty="0"/>
              <a:t>Special Office Hours Session </a:t>
            </a:r>
            <a:br>
              <a:rPr lang="en-US" dirty="0"/>
            </a:br>
            <a:r>
              <a:rPr lang="en-US" dirty="0"/>
              <a:t>Devoted to Supporting ARP ESSER III Grantees</a:t>
            </a:r>
            <a:br>
              <a:rPr lang="en-US" dirty="0"/>
            </a:br>
            <a:r>
              <a:rPr lang="en-US" dirty="0"/>
              <a:t>Who Received Funds from State Reserve Funds</a:t>
            </a:r>
          </a:p>
        </p:txBody>
      </p:sp>
      <p:sp>
        <p:nvSpPr>
          <p:cNvPr id="3" name="Slide Number Placeholder 2">
            <a:extLst>
              <a:ext uri="{FF2B5EF4-FFF2-40B4-BE49-F238E27FC236}">
                <a16:creationId xmlns:a16="http://schemas.microsoft.com/office/drawing/2014/main" id="{24C1C597-0BBB-4741-828C-10BA7FC29913}"/>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16325254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517"/>
        <p:cNvGrpSpPr/>
        <p:nvPr/>
      </p:nvGrpSpPr>
      <p:grpSpPr>
        <a:xfrm>
          <a:off x="0" y="0"/>
          <a:ext cx="0" cy="0"/>
          <a:chOff x="0" y="0"/>
          <a:chExt cx="0" cy="0"/>
        </a:xfrm>
      </p:grpSpPr>
      <p:sp>
        <p:nvSpPr>
          <p:cNvPr id="518" name="Google Shape;518;p80"/>
          <p:cNvSpPr txBox="1">
            <a:spLocks noGrp="1"/>
          </p:cNvSpPr>
          <p:nvPr>
            <p:ph type="title"/>
          </p:nvPr>
        </p:nvSpPr>
        <p:spPr>
          <a:prstGeom prst="rect">
            <a:avLst/>
          </a:prstGeom>
        </p:spPr>
        <p:txBody>
          <a:bodyPr spcFirstLastPara="1" vert="horz" wrap="square" lIns="121900" tIns="121900" rIns="121900" bIns="121900" rtlCol="0" anchor="t" anchorCtr="0">
            <a:normAutofit/>
          </a:bodyPr>
          <a:lstStyle/>
          <a:p>
            <a:r>
              <a:rPr lang="en"/>
              <a:t>Step 1 - Register with SAM.gov</a:t>
            </a:r>
            <a:endParaRPr/>
          </a:p>
        </p:txBody>
      </p:sp>
      <p:sp>
        <p:nvSpPr>
          <p:cNvPr id="519" name="Google Shape;519;p80"/>
          <p:cNvSpPr txBox="1">
            <a:spLocks noGrp="1"/>
          </p:cNvSpPr>
          <p:nvPr>
            <p:ph idx="1"/>
          </p:nvPr>
        </p:nvSpPr>
        <p:spPr>
          <a:xfrm>
            <a:off x="838200" y="1554480"/>
            <a:ext cx="11022106" cy="5098344"/>
          </a:xfrm>
          <a:prstGeom prst="rect">
            <a:avLst/>
          </a:prstGeom>
        </p:spPr>
        <p:txBody>
          <a:bodyPr spcFirstLastPara="1" vert="horz" wrap="square" lIns="121900" tIns="121900" rIns="121900" bIns="121900" rtlCol="0" anchor="t" anchorCtr="0">
            <a:normAutofit fontScale="85000" lnSpcReduction="10000"/>
          </a:bodyPr>
          <a:lstStyle/>
          <a:p>
            <a:pPr indent="-441525">
              <a:buClr>
                <a:schemeClr val="dk1"/>
              </a:buClr>
              <a:buSzPct val="100000"/>
              <a:buFont typeface="Calibri"/>
              <a:buChar char="●"/>
            </a:pPr>
            <a:r>
              <a:rPr lang="en" sz="2533" b="1" dirty="0">
                <a:solidFill>
                  <a:schemeClr val="dk1"/>
                </a:solidFill>
                <a:latin typeface="Calibri"/>
                <a:ea typeface="Calibri"/>
                <a:cs typeface="Calibri"/>
                <a:sym typeface="Calibri"/>
              </a:rPr>
              <a:t>What is SAM.gov?</a:t>
            </a:r>
            <a:endParaRPr sz="2533" b="1" dirty="0">
              <a:solidFill>
                <a:schemeClr val="dk1"/>
              </a:solidFill>
              <a:latin typeface="Calibri"/>
              <a:ea typeface="Calibri"/>
              <a:cs typeface="Calibri"/>
              <a:sym typeface="Calibri"/>
            </a:endParaRPr>
          </a:p>
          <a:p>
            <a:pPr lvl="1" indent="-419936">
              <a:buClr>
                <a:schemeClr val="dk1"/>
              </a:buClr>
              <a:buSzPct val="100000"/>
              <a:buFont typeface="Calibri"/>
              <a:buChar char="○"/>
            </a:pPr>
            <a:r>
              <a:rPr lang="en" sz="2133" dirty="0">
                <a:solidFill>
                  <a:schemeClr val="dk1"/>
                </a:solidFill>
                <a:latin typeface="Calibri"/>
                <a:ea typeface="Calibri"/>
                <a:cs typeface="Calibri"/>
                <a:sym typeface="Calibri"/>
              </a:rPr>
              <a:t>SAM.gov is a portal that any entity who receives funds from the Federal Government, or does business with them, are required to register with.  As such, any recipients of Federal Funds via a Federal grant, whether it be passed through, or as the prime recipient, must register with this site.  This site manages all government contractors all over the world.</a:t>
            </a:r>
            <a:endParaRPr sz="2133" dirty="0">
              <a:solidFill>
                <a:schemeClr val="dk1"/>
              </a:solidFill>
              <a:latin typeface="Calibri"/>
              <a:ea typeface="Calibri"/>
              <a:cs typeface="Calibri"/>
              <a:sym typeface="Calibri"/>
            </a:endParaRPr>
          </a:p>
          <a:p>
            <a:pPr lvl="1" indent="-419936">
              <a:buClr>
                <a:schemeClr val="dk1"/>
              </a:buClr>
              <a:buSzPct val="100000"/>
              <a:buFont typeface="Calibri"/>
              <a:buChar char="○"/>
            </a:pPr>
            <a:r>
              <a:rPr lang="en" sz="2133" dirty="0">
                <a:solidFill>
                  <a:schemeClr val="dk1"/>
                </a:solidFill>
                <a:latin typeface="Calibri"/>
                <a:ea typeface="Calibri"/>
                <a:cs typeface="Calibri"/>
                <a:sym typeface="Calibri"/>
              </a:rPr>
              <a:t>The registrations expire annually, so put a reminder in your calendar!  Expirations can and will delay the ability to receive a grant award, as the registration is required.</a:t>
            </a:r>
            <a:endParaRPr sz="2133" dirty="0">
              <a:solidFill>
                <a:schemeClr val="dk1"/>
              </a:solidFill>
              <a:latin typeface="Calibri"/>
              <a:ea typeface="Calibri"/>
              <a:cs typeface="Calibri"/>
              <a:sym typeface="Calibri"/>
            </a:endParaRPr>
          </a:p>
          <a:p>
            <a:pPr lvl="1" indent="-419936">
              <a:buClr>
                <a:schemeClr val="dk1"/>
              </a:buClr>
              <a:buSzPct val="100000"/>
              <a:buFont typeface="Calibri"/>
              <a:buChar char="○"/>
            </a:pPr>
            <a:r>
              <a:rPr lang="en" sz="2133" dirty="0">
                <a:solidFill>
                  <a:schemeClr val="dk1"/>
                </a:solidFill>
                <a:latin typeface="Calibri"/>
                <a:ea typeface="Calibri"/>
                <a:cs typeface="Calibri"/>
                <a:sym typeface="Calibri"/>
              </a:rPr>
              <a:t>There is no fee for this registration.</a:t>
            </a:r>
            <a:endParaRPr sz="2133" dirty="0">
              <a:solidFill>
                <a:schemeClr val="dk1"/>
              </a:solidFill>
              <a:latin typeface="Calibri"/>
              <a:ea typeface="Calibri"/>
              <a:cs typeface="Calibri"/>
              <a:sym typeface="Calibri"/>
            </a:endParaRPr>
          </a:p>
          <a:p>
            <a:pPr lvl="1" indent="-419936">
              <a:buClr>
                <a:schemeClr val="dk1"/>
              </a:buClr>
              <a:buSzPct val="100000"/>
              <a:buFont typeface="Calibri"/>
              <a:buChar char="○"/>
            </a:pPr>
            <a:r>
              <a:rPr lang="en" sz="2133" dirty="0">
                <a:solidFill>
                  <a:schemeClr val="dk1"/>
                </a:solidFill>
                <a:latin typeface="Calibri"/>
                <a:ea typeface="Calibri"/>
                <a:cs typeface="Calibri"/>
                <a:sym typeface="Calibri"/>
              </a:rPr>
              <a:t>SAM.gov is in the process of transitioning from registrants utilizing their DUNS number as their unique identifier.  In April, 2022, it is anticipated that all registrations will then have a unique, SAM.gov identifier.</a:t>
            </a:r>
            <a:endParaRPr sz="2133" dirty="0">
              <a:solidFill>
                <a:schemeClr val="dk1"/>
              </a:solidFill>
              <a:latin typeface="Calibri"/>
              <a:ea typeface="Calibri"/>
              <a:cs typeface="Calibri"/>
              <a:sym typeface="Calibri"/>
            </a:endParaRPr>
          </a:p>
          <a:p>
            <a:pPr lvl="1" indent="-419936">
              <a:buClr>
                <a:schemeClr val="dk1"/>
              </a:buClr>
              <a:buSzPct val="100000"/>
              <a:buFont typeface="Calibri"/>
              <a:buChar char="○"/>
            </a:pPr>
            <a:r>
              <a:rPr lang="en" sz="2133" dirty="0">
                <a:solidFill>
                  <a:schemeClr val="dk1"/>
                </a:solidFill>
                <a:latin typeface="Calibri"/>
                <a:ea typeface="Calibri"/>
                <a:cs typeface="Calibri"/>
                <a:sym typeface="Calibri"/>
              </a:rPr>
              <a:t>SAM.gov is also the place where exclusions are noted.  These are records that indicate that an entity who has worked with the Federal government has been involved in fraud, unallowable activity or other issue.  When CDE makes an award to an applicant, we review these registrations are not expired and there are not exclusions.  If there are exclusions, CDE is not allowed to grant to the applicant.</a:t>
            </a:r>
            <a:endParaRPr sz="2133" dirty="0">
              <a:solidFill>
                <a:schemeClr val="dk1"/>
              </a:solidFill>
              <a:latin typeface="Calibri"/>
              <a:ea typeface="Calibri"/>
              <a:cs typeface="Calibri"/>
              <a:sym typeface="Calibri"/>
            </a:endParaRPr>
          </a:p>
          <a:p>
            <a:pPr indent="0">
              <a:buNone/>
            </a:pPr>
            <a:endParaRPr dirty="0"/>
          </a:p>
          <a:p>
            <a:pPr marL="0" indent="0">
              <a:spcBef>
                <a:spcPts val="1600"/>
              </a:spcBef>
              <a:spcAft>
                <a:spcPts val="1600"/>
              </a:spcAft>
              <a:buNone/>
            </a:pPr>
            <a:r>
              <a:rPr lang="en" dirty="0"/>
              <a:t>	</a:t>
            </a:r>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523"/>
        <p:cNvGrpSpPr/>
        <p:nvPr/>
      </p:nvGrpSpPr>
      <p:grpSpPr>
        <a:xfrm>
          <a:off x="0" y="0"/>
          <a:ext cx="0" cy="0"/>
          <a:chOff x="0" y="0"/>
          <a:chExt cx="0" cy="0"/>
        </a:xfrm>
      </p:grpSpPr>
      <p:sp>
        <p:nvSpPr>
          <p:cNvPr id="524" name="Google Shape;524;p81"/>
          <p:cNvSpPr txBox="1">
            <a:spLocks noGrp="1"/>
          </p:cNvSpPr>
          <p:nvPr>
            <p:ph type="title"/>
          </p:nvPr>
        </p:nvSpPr>
        <p:spPr>
          <a:prstGeom prst="rect">
            <a:avLst/>
          </a:prstGeom>
        </p:spPr>
        <p:txBody>
          <a:bodyPr spcFirstLastPara="1" vert="horz" wrap="square" lIns="121900" tIns="121900" rIns="121900" bIns="121900" rtlCol="0" anchor="t" anchorCtr="0">
            <a:normAutofit/>
          </a:bodyPr>
          <a:lstStyle/>
          <a:p>
            <a:r>
              <a:rPr lang="en"/>
              <a:t>Step 1 - Register with SAM.gov Continued</a:t>
            </a:r>
            <a:endParaRPr/>
          </a:p>
        </p:txBody>
      </p:sp>
      <p:sp>
        <p:nvSpPr>
          <p:cNvPr id="525" name="Google Shape;525;p81"/>
          <p:cNvSpPr txBox="1">
            <a:spLocks noGrp="1"/>
          </p:cNvSpPr>
          <p:nvPr>
            <p:ph idx="1"/>
          </p:nvPr>
        </p:nvSpPr>
        <p:spPr>
          <a:prstGeom prst="rect">
            <a:avLst/>
          </a:prstGeom>
        </p:spPr>
        <p:txBody>
          <a:bodyPr spcFirstLastPara="1" vert="horz" wrap="square" lIns="121900" tIns="121900" rIns="121900" bIns="121900" rtlCol="0" anchor="t" anchorCtr="0">
            <a:normAutofit fontScale="62500" lnSpcReduction="20000"/>
          </a:bodyPr>
          <a:lstStyle/>
          <a:p>
            <a:pPr indent="-441525">
              <a:buClr>
                <a:schemeClr val="dk1"/>
              </a:buClr>
              <a:buSzPct val="100000"/>
              <a:buFont typeface="Calibri"/>
              <a:buChar char="●"/>
            </a:pPr>
            <a:r>
              <a:rPr lang="en" sz="2533" b="1" dirty="0">
                <a:solidFill>
                  <a:schemeClr val="dk1"/>
                </a:solidFill>
                <a:latin typeface="Calibri"/>
                <a:ea typeface="Calibri"/>
                <a:cs typeface="Calibri"/>
                <a:sym typeface="Calibri"/>
              </a:rPr>
              <a:t>Requirements for registration, things to have on hand during registration:</a:t>
            </a:r>
          </a:p>
          <a:p>
            <a:pPr lvl="1" indent="-441525">
              <a:buClr>
                <a:schemeClr val="dk1"/>
              </a:buClr>
              <a:buSzPct val="100000"/>
              <a:buFont typeface="Calibri"/>
              <a:buChar char="●"/>
            </a:pPr>
            <a:r>
              <a:rPr lang="en" sz="2100" dirty="0">
                <a:solidFill>
                  <a:schemeClr val="dk1"/>
                </a:solidFill>
                <a:highlight>
                  <a:srgbClr val="FFFF00"/>
                </a:highlight>
                <a:latin typeface="Calibri"/>
                <a:ea typeface="Calibri"/>
                <a:cs typeface="Calibri"/>
                <a:sym typeface="Calibri"/>
              </a:rPr>
              <a:t>Have a DUNS Number:  If you do not already have one, prior to registration in SAM.gov, from Dun &amp; Bradstreet, visit this link to obtain one:</a:t>
            </a:r>
            <a:r>
              <a:rPr lang="en" sz="2100" dirty="0">
                <a:solidFill>
                  <a:schemeClr val="dk1"/>
                </a:solidFill>
                <a:highlight>
                  <a:srgbClr val="FFFF00"/>
                </a:highlight>
                <a:uFill>
                  <a:noFill/>
                </a:uFill>
                <a:latin typeface="Calibri"/>
                <a:ea typeface="Calibri"/>
                <a:cs typeface="Calibri"/>
                <a:sym typeface="Calibri"/>
                <a:hlinkClick r:id="rId3">
                  <a:extLst>
                    <a:ext uri="{A12FA001-AC4F-418D-AE19-62706E023703}">
                      <ahyp:hlinkClr xmlns:ahyp="http://schemas.microsoft.com/office/drawing/2018/hyperlinkcolor" val="tx"/>
                    </a:ext>
                  </a:extLst>
                </a:hlinkClick>
              </a:rPr>
              <a:t> </a:t>
            </a:r>
            <a:r>
              <a:rPr lang="en" sz="2100" u="sng" dirty="0">
                <a:solidFill>
                  <a:schemeClr val="hlink"/>
                </a:solidFill>
                <a:highlight>
                  <a:srgbClr val="FFFF00"/>
                </a:highlight>
                <a:latin typeface="Calibri"/>
                <a:ea typeface="Calibri"/>
                <a:cs typeface="Calibri"/>
                <a:sym typeface="Calibri"/>
                <a:hlinkClick r:id="rId3"/>
              </a:rPr>
              <a:t>https://fedgov.dnb.com/webform/</a:t>
            </a:r>
            <a:endParaRPr lang="en" sz="2100" u="sng" dirty="0">
              <a:solidFill>
                <a:schemeClr val="hlink"/>
              </a:solidFill>
              <a:highlight>
                <a:srgbClr val="FFFF00"/>
              </a:highlight>
              <a:latin typeface="Calibri"/>
              <a:ea typeface="Calibri"/>
              <a:cs typeface="Calibri"/>
              <a:sym typeface="Calibri"/>
            </a:endParaRPr>
          </a:p>
          <a:p>
            <a:pPr lvl="1" indent="-441525">
              <a:buClr>
                <a:schemeClr val="dk1"/>
              </a:buClr>
              <a:buSzPct val="100000"/>
              <a:buFont typeface="Calibri"/>
              <a:buChar char="●"/>
            </a:pPr>
            <a:r>
              <a:rPr lang="en-US" sz="2100" dirty="0">
                <a:solidFill>
                  <a:schemeClr val="dk1"/>
                </a:solidFill>
              </a:rPr>
              <a:t>Registration/Renewal of DUNS number can be done here:  https://sam.gov/content/home</a:t>
            </a:r>
            <a:endParaRPr lang="en" sz="2100" u="sng" dirty="0">
              <a:solidFill>
                <a:schemeClr val="hlink"/>
              </a:solidFill>
              <a:highlight>
                <a:srgbClr val="FFFF00"/>
              </a:highlight>
              <a:ea typeface="Calibri"/>
              <a:cs typeface="Calibri"/>
              <a:sym typeface="Calibri"/>
            </a:endParaRPr>
          </a:p>
          <a:p>
            <a:pPr lvl="1" indent="-441525">
              <a:buClr>
                <a:schemeClr val="dk1"/>
              </a:buClr>
              <a:buSzPct val="100000"/>
              <a:buFont typeface="Calibri"/>
              <a:buChar char="●"/>
            </a:pPr>
            <a:r>
              <a:rPr lang="en" dirty="0">
                <a:solidFill>
                  <a:schemeClr val="dk1"/>
                </a:solidFill>
              </a:rPr>
              <a:t>I</a:t>
            </a:r>
            <a:r>
              <a:rPr lang="en" sz="2133" dirty="0">
                <a:solidFill>
                  <a:schemeClr val="dk1"/>
                </a:solidFill>
                <a:latin typeface="Calibri"/>
                <a:ea typeface="Calibri"/>
                <a:cs typeface="Calibri"/>
                <a:sym typeface="Calibri"/>
              </a:rPr>
              <a:t>ncidentally, you may want to search under your entities name in case the DUNS number already exists.</a:t>
            </a:r>
            <a:endParaRPr sz="2133" dirty="0">
              <a:solidFill>
                <a:schemeClr val="dk1"/>
              </a:solidFill>
              <a:latin typeface="Calibri"/>
              <a:ea typeface="Calibri"/>
              <a:cs typeface="Calibri"/>
              <a:sym typeface="Calibri"/>
            </a:endParaRPr>
          </a:p>
          <a:p>
            <a:pPr indent="-419936">
              <a:buClr>
                <a:schemeClr val="dk1"/>
              </a:buClr>
              <a:buSzPct val="100000"/>
              <a:buFont typeface="Calibri"/>
              <a:buChar char="●"/>
            </a:pPr>
            <a:r>
              <a:rPr lang="en" sz="2133" dirty="0">
                <a:solidFill>
                  <a:schemeClr val="dk1"/>
                </a:solidFill>
                <a:latin typeface="Calibri"/>
                <a:ea typeface="Calibri"/>
                <a:cs typeface="Calibri"/>
                <a:sym typeface="Calibri"/>
              </a:rPr>
              <a:t>Entity Information</a:t>
            </a:r>
            <a:endParaRPr sz="2133" dirty="0">
              <a:solidFill>
                <a:schemeClr val="dk1"/>
              </a:solidFill>
              <a:latin typeface="Calibri"/>
              <a:ea typeface="Calibri"/>
              <a:cs typeface="Calibri"/>
              <a:sym typeface="Calibri"/>
            </a:endParaRPr>
          </a:p>
          <a:p>
            <a:pPr marL="1219170" indent="-419936">
              <a:buClr>
                <a:schemeClr val="dk1"/>
              </a:buClr>
              <a:buSzPct val="100000"/>
              <a:buFont typeface="Calibri"/>
              <a:buChar char="●"/>
            </a:pPr>
            <a:r>
              <a:rPr lang="en" sz="2133" dirty="0">
                <a:solidFill>
                  <a:schemeClr val="dk1"/>
                </a:solidFill>
                <a:latin typeface="Calibri"/>
                <a:ea typeface="Calibri"/>
                <a:cs typeface="Calibri"/>
                <a:sym typeface="Calibri"/>
              </a:rPr>
              <a:t>legal business name</a:t>
            </a:r>
            <a:endParaRPr sz="2133" dirty="0">
              <a:solidFill>
                <a:schemeClr val="dk1"/>
              </a:solidFill>
              <a:latin typeface="Calibri"/>
              <a:ea typeface="Calibri"/>
              <a:cs typeface="Calibri"/>
              <a:sym typeface="Calibri"/>
            </a:endParaRPr>
          </a:p>
          <a:p>
            <a:pPr marL="1219170" indent="-419936">
              <a:buClr>
                <a:schemeClr val="dk1"/>
              </a:buClr>
              <a:buSzPct val="100000"/>
              <a:buFont typeface="Calibri"/>
              <a:buChar char="●"/>
            </a:pPr>
            <a:r>
              <a:rPr lang="en" sz="2133" dirty="0">
                <a:solidFill>
                  <a:schemeClr val="dk1"/>
                </a:solidFill>
                <a:latin typeface="Calibri"/>
                <a:ea typeface="Calibri"/>
                <a:cs typeface="Calibri"/>
                <a:sym typeface="Calibri"/>
              </a:rPr>
              <a:t>physical address</a:t>
            </a:r>
            <a:endParaRPr sz="2133" dirty="0">
              <a:solidFill>
                <a:schemeClr val="dk1"/>
              </a:solidFill>
              <a:latin typeface="Calibri"/>
              <a:ea typeface="Calibri"/>
              <a:cs typeface="Calibri"/>
              <a:sym typeface="Calibri"/>
            </a:endParaRPr>
          </a:p>
          <a:p>
            <a:pPr marL="1219170" indent="-419936">
              <a:buClr>
                <a:schemeClr val="dk1"/>
              </a:buClr>
              <a:buSzPct val="100000"/>
              <a:buFont typeface="Calibri"/>
              <a:buChar char="●"/>
            </a:pPr>
            <a:r>
              <a:rPr lang="en" sz="2133" dirty="0">
                <a:solidFill>
                  <a:schemeClr val="dk1"/>
                </a:solidFill>
                <a:latin typeface="Calibri"/>
                <a:ea typeface="Calibri"/>
                <a:cs typeface="Calibri"/>
                <a:sym typeface="Calibri"/>
              </a:rPr>
              <a:t>entity type</a:t>
            </a:r>
            <a:endParaRPr sz="2133" dirty="0">
              <a:solidFill>
                <a:schemeClr val="dk1"/>
              </a:solidFill>
              <a:latin typeface="Calibri"/>
              <a:ea typeface="Calibri"/>
              <a:cs typeface="Calibri"/>
              <a:sym typeface="Calibri"/>
            </a:endParaRPr>
          </a:p>
          <a:p>
            <a:pPr marL="1219170" indent="-419936">
              <a:buClr>
                <a:schemeClr val="dk1"/>
              </a:buClr>
              <a:buSzPct val="100000"/>
              <a:buFont typeface="Calibri"/>
              <a:buChar char="●"/>
            </a:pPr>
            <a:r>
              <a:rPr lang="en" sz="2133" dirty="0">
                <a:solidFill>
                  <a:schemeClr val="dk1"/>
                </a:solidFill>
                <a:latin typeface="Calibri"/>
                <a:ea typeface="Calibri"/>
                <a:cs typeface="Calibri"/>
                <a:sym typeface="Calibri"/>
              </a:rPr>
              <a:t>general entity information</a:t>
            </a:r>
            <a:endParaRPr sz="2133" dirty="0">
              <a:solidFill>
                <a:schemeClr val="dk1"/>
              </a:solidFill>
              <a:latin typeface="Calibri"/>
              <a:ea typeface="Calibri"/>
              <a:cs typeface="Calibri"/>
              <a:sym typeface="Calibri"/>
            </a:endParaRPr>
          </a:p>
          <a:p>
            <a:pPr marL="1219170" indent="-419936">
              <a:buClr>
                <a:schemeClr val="dk1"/>
              </a:buClr>
              <a:buSzPct val="100000"/>
              <a:buFont typeface="Calibri"/>
              <a:buChar char="●"/>
            </a:pPr>
            <a:r>
              <a:rPr lang="en" sz="2133" dirty="0">
                <a:solidFill>
                  <a:schemeClr val="dk1"/>
                </a:solidFill>
                <a:latin typeface="Calibri"/>
                <a:ea typeface="Calibri"/>
                <a:cs typeface="Calibri"/>
                <a:sym typeface="Calibri"/>
              </a:rPr>
              <a:t>Taxpayer Identification Number (TIN) and taxpayer name</a:t>
            </a:r>
            <a:endParaRPr sz="2133" dirty="0">
              <a:solidFill>
                <a:schemeClr val="dk1"/>
              </a:solidFill>
              <a:latin typeface="Calibri"/>
              <a:ea typeface="Calibri"/>
              <a:cs typeface="Calibri"/>
              <a:sym typeface="Calibri"/>
            </a:endParaRPr>
          </a:p>
          <a:p>
            <a:pPr marL="1219170" indent="-419936">
              <a:buClr>
                <a:schemeClr val="dk1"/>
              </a:buClr>
              <a:buSzPct val="100000"/>
              <a:buFont typeface="Calibri"/>
              <a:buChar char="●"/>
            </a:pPr>
            <a:r>
              <a:rPr lang="en" sz="2133" dirty="0">
                <a:solidFill>
                  <a:schemeClr val="dk1"/>
                </a:solidFill>
                <a:latin typeface="Calibri"/>
                <a:ea typeface="Calibri"/>
                <a:cs typeface="Calibri"/>
                <a:sym typeface="Calibri"/>
              </a:rPr>
              <a:t>Contractor and Government Entity (CAGE) code if you have one. if you don’t, the system will assign you one.</a:t>
            </a:r>
            <a:endParaRPr sz="2133" dirty="0">
              <a:solidFill>
                <a:schemeClr val="dk1"/>
              </a:solidFill>
              <a:latin typeface="Calibri"/>
              <a:ea typeface="Calibri"/>
              <a:cs typeface="Calibri"/>
              <a:sym typeface="Calibri"/>
            </a:endParaRPr>
          </a:p>
          <a:p>
            <a:pPr marL="1219170" indent="-419936">
              <a:buClr>
                <a:schemeClr val="dk1"/>
              </a:buClr>
              <a:buSzPct val="100000"/>
              <a:buFont typeface="Calibri"/>
              <a:buChar char="●"/>
            </a:pPr>
            <a:r>
              <a:rPr lang="en" sz="2133" dirty="0">
                <a:solidFill>
                  <a:schemeClr val="dk1"/>
                </a:solidFill>
                <a:latin typeface="Calibri"/>
                <a:ea typeface="Calibri"/>
                <a:cs typeface="Calibri"/>
                <a:sym typeface="Calibri"/>
              </a:rPr>
              <a:t>NATO Commercial and Government Entity (NCAGE) code if your entity is located outside of the U.S. and its territories</a:t>
            </a:r>
            <a:endParaRPr sz="2133" dirty="0">
              <a:solidFill>
                <a:schemeClr val="dk1"/>
              </a:solidFill>
              <a:latin typeface="Calibri"/>
              <a:ea typeface="Calibri"/>
              <a:cs typeface="Calibri"/>
              <a:sym typeface="Calibri"/>
            </a:endParaRPr>
          </a:p>
          <a:p>
            <a:pPr marL="1219170" indent="-419936">
              <a:buClr>
                <a:schemeClr val="dk1"/>
              </a:buClr>
              <a:buSzPct val="100000"/>
              <a:buFont typeface="Calibri"/>
              <a:buChar char="●"/>
            </a:pPr>
            <a:r>
              <a:rPr lang="en" sz="2133" dirty="0">
                <a:solidFill>
                  <a:schemeClr val="dk1"/>
                </a:solidFill>
                <a:latin typeface="Calibri"/>
                <a:ea typeface="Calibri"/>
                <a:cs typeface="Calibri"/>
                <a:sym typeface="Calibri"/>
              </a:rPr>
              <a:t>Financial and banking information to set up Electronic Funds Transfer (EFT)</a:t>
            </a:r>
            <a:endParaRPr sz="2133" dirty="0">
              <a:solidFill>
                <a:schemeClr val="dk1"/>
              </a:solidFill>
              <a:latin typeface="Calibri"/>
              <a:ea typeface="Calibri"/>
              <a:cs typeface="Calibri"/>
              <a:sym typeface="Calibri"/>
            </a:endParaRPr>
          </a:p>
          <a:p>
            <a:pPr marL="1219170" indent="-419936">
              <a:buClr>
                <a:schemeClr val="dk1"/>
              </a:buClr>
              <a:buSzPct val="100000"/>
              <a:buFont typeface="Calibri"/>
              <a:buChar char="●"/>
            </a:pPr>
            <a:r>
              <a:rPr lang="en" sz="2133" dirty="0">
                <a:solidFill>
                  <a:schemeClr val="dk1"/>
                </a:solidFill>
                <a:latin typeface="Calibri"/>
                <a:ea typeface="Calibri"/>
                <a:cs typeface="Calibri"/>
                <a:sym typeface="Calibri"/>
              </a:rPr>
              <a:t>Have an EIN (Employer Identification Number from the IRS</a:t>
            </a:r>
            <a:endParaRPr sz="2133" dirty="0">
              <a:solidFill>
                <a:schemeClr val="dk1"/>
              </a:solidFill>
              <a:latin typeface="Calibri"/>
              <a:ea typeface="Calibri"/>
              <a:cs typeface="Calibri"/>
              <a:sym typeface="Calibri"/>
            </a:endParaRPr>
          </a:p>
          <a:p>
            <a:pPr marL="1219170" indent="-419936">
              <a:buClr>
                <a:schemeClr val="dk1"/>
              </a:buClr>
              <a:buSzPct val="100000"/>
              <a:buFont typeface="Calibri"/>
              <a:buChar char="●"/>
            </a:pPr>
            <a:r>
              <a:rPr lang="en" sz="2133" dirty="0">
                <a:solidFill>
                  <a:schemeClr val="dk1"/>
                </a:solidFill>
                <a:latin typeface="Calibri"/>
                <a:ea typeface="Calibri"/>
                <a:cs typeface="Calibri"/>
                <a:sym typeface="Calibri"/>
              </a:rPr>
              <a:t>Have a business bank account</a:t>
            </a:r>
            <a:endParaRPr sz="2133" dirty="0">
              <a:solidFill>
                <a:schemeClr val="dk1"/>
              </a:solidFill>
              <a:latin typeface="Calibri"/>
              <a:ea typeface="Calibri"/>
              <a:cs typeface="Calibri"/>
              <a:sym typeface="Calibri"/>
            </a:endParaRPr>
          </a:p>
          <a:p>
            <a:pPr indent="0">
              <a:spcAft>
                <a:spcPts val="1600"/>
              </a:spcAft>
              <a:buNone/>
            </a:pPr>
            <a:endParaRP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529"/>
        <p:cNvGrpSpPr/>
        <p:nvPr/>
      </p:nvGrpSpPr>
      <p:grpSpPr>
        <a:xfrm>
          <a:off x="0" y="0"/>
          <a:ext cx="0" cy="0"/>
          <a:chOff x="0" y="0"/>
          <a:chExt cx="0" cy="0"/>
        </a:xfrm>
      </p:grpSpPr>
      <p:sp>
        <p:nvSpPr>
          <p:cNvPr id="530" name="Google Shape;530;p82"/>
          <p:cNvSpPr txBox="1">
            <a:spLocks noGrp="1"/>
          </p:cNvSpPr>
          <p:nvPr>
            <p:ph type="title"/>
          </p:nvPr>
        </p:nvSpPr>
        <p:spPr>
          <a:prstGeom prst="rect">
            <a:avLst/>
          </a:prstGeom>
        </p:spPr>
        <p:txBody>
          <a:bodyPr spcFirstLastPara="1" vert="horz" wrap="square" lIns="121900" tIns="121900" rIns="121900" bIns="121900" rtlCol="0" anchor="t" anchorCtr="0">
            <a:normAutofit fontScale="90000"/>
          </a:bodyPr>
          <a:lstStyle/>
          <a:p>
            <a:r>
              <a:rPr lang="en"/>
              <a:t>Step 2: Electronic Funds Transfer (EFT) Set Up</a:t>
            </a:r>
            <a:endParaRPr/>
          </a:p>
        </p:txBody>
      </p:sp>
      <p:sp>
        <p:nvSpPr>
          <p:cNvPr id="531" name="Google Shape;531;p82"/>
          <p:cNvSpPr txBox="1">
            <a:spLocks noGrp="1"/>
          </p:cNvSpPr>
          <p:nvPr>
            <p:ph idx="1"/>
          </p:nvPr>
        </p:nvSpPr>
        <p:spPr>
          <a:prstGeom prst="rect">
            <a:avLst/>
          </a:prstGeom>
        </p:spPr>
        <p:txBody>
          <a:bodyPr spcFirstLastPara="1" vert="horz" wrap="square" lIns="121900" tIns="121900" rIns="121900" bIns="121900" rtlCol="0" anchor="t" anchorCtr="0">
            <a:normAutofit fontScale="77500" lnSpcReduction="20000"/>
          </a:bodyPr>
          <a:lstStyle/>
          <a:p>
            <a:pPr>
              <a:buClr>
                <a:schemeClr val="dk1"/>
              </a:buClr>
              <a:buSzPct val="100000"/>
            </a:pPr>
            <a:r>
              <a:rPr lang="en" sz="2267" dirty="0">
                <a:solidFill>
                  <a:schemeClr val="dk1"/>
                </a:solidFill>
                <a:latin typeface="Calibri"/>
                <a:ea typeface="Calibri"/>
                <a:cs typeface="Calibri"/>
                <a:sym typeface="Calibri"/>
              </a:rPr>
              <a:t>EFT is the method by which CDE will reimburse the awardees.  This is required per Treasury.</a:t>
            </a:r>
            <a:endParaRPr sz="2267" dirty="0">
              <a:solidFill>
                <a:schemeClr val="dk1"/>
              </a:solidFill>
              <a:latin typeface="Calibri"/>
              <a:ea typeface="Calibri"/>
              <a:cs typeface="Calibri"/>
              <a:sym typeface="Calibri"/>
            </a:endParaRPr>
          </a:p>
          <a:p>
            <a:pPr>
              <a:buClr>
                <a:schemeClr val="dk1"/>
              </a:buClr>
              <a:buSzPct val="100000"/>
            </a:pPr>
            <a:r>
              <a:rPr lang="en" sz="2267" dirty="0">
                <a:solidFill>
                  <a:schemeClr val="dk1"/>
                </a:solidFill>
                <a:latin typeface="Calibri"/>
                <a:ea typeface="Calibri"/>
                <a:cs typeface="Calibri"/>
                <a:sym typeface="Calibri"/>
              </a:rPr>
              <a:t>The EFT funds will post to 1 bank account, upon completion of the EFT forms, Treasury does not have the ability to split or fund separate accounts.</a:t>
            </a:r>
            <a:endParaRPr sz="2267" dirty="0">
              <a:solidFill>
                <a:schemeClr val="dk1"/>
              </a:solidFill>
              <a:latin typeface="Calibri"/>
              <a:ea typeface="Calibri"/>
              <a:cs typeface="Calibri"/>
              <a:sym typeface="Calibri"/>
            </a:endParaRPr>
          </a:p>
          <a:p>
            <a:pPr>
              <a:buClr>
                <a:schemeClr val="dk1"/>
              </a:buClr>
              <a:buSzPct val="100000"/>
            </a:pPr>
            <a:r>
              <a:rPr lang="en" sz="2267" dirty="0">
                <a:solidFill>
                  <a:schemeClr val="dk1"/>
                </a:solidFill>
                <a:latin typeface="Calibri"/>
                <a:ea typeface="Calibri"/>
                <a:cs typeface="Calibri"/>
                <a:sym typeface="Calibri"/>
              </a:rPr>
              <a:t>Once a Request for Funds is received, reviewed, approved and moved on for payment to accounting, the awardee will receive an email notice that the funds will be deposited in approximately 3 business days.  This email account should go to a generic email account, so that multiple people will have access to it.  The notice looks like a check stub and will have the grant name in the description.</a:t>
            </a:r>
            <a:endParaRPr sz="2267" dirty="0">
              <a:solidFill>
                <a:schemeClr val="dk1"/>
              </a:solidFill>
              <a:latin typeface="Calibri"/>
              <a:ea typeface="Calibri"/>
              <a:cs typeface="Calibri"/>
              <a:sym typeface="Calibri"/>
            </a:endParaRPr>
          </a:p>
          <a:p>
            <a:pPr>
              <a:buClr>
                <a:schemeClr val="dk1"/>
              </a:buClr>
              <a:buSzPct val="100000"/>
            </a:pPr>
            <a:r>
              <a:rPr lang="en" sz="2267" dirty="0">
                <a:solidFill>
                  <a:schemeClr val="dk1"/>
                </a:solidFill>
                <a:latin typeface="Calibri"/>
                <a:ea typeface="Calibri"/>
                <a:cs typeface="Calibri"/>
                <a:sym typeface="Calibri"/>
              </a:rPr>
              <a:t>Three days from the notification, the funds will arrive.</a:t>
            </a:r>
            <a:endParaRPr sz="2267" dirty="0">
              <a:solidFill>
                <a:schemeClr val="dk1"/>
              </a:solidFill>
              <a:latin typeface="Calibri"/>
              <a:ea typeface="Calibri"/>
              <a:cs typeface="Calibri"/>
              <a:sym typeface="Calibri"/>
            </a:endParaRPr>
          </a:p>
          <a:p>
            <a:pPr>
              <a:buClr>
                <a:schemeClr val="dk1"/>
              </a:buClr>
              <a:buSzPct val="100000"/>
            </a:pPr>
            <a:r>
              <a:rPr lang="en" sz="2267" dirty="0">
                <a:solidFill>
                  <a:schemeClr val="dk1"/>
                </a:solidFill>
                <a:latin typeface="Calibri"/>
                <a:ea typeface="Calibri"/>
                <a:cs typeface="Calibri"/>
                <a:sym typeface="Calibri"/>
              </a:rPr>
              <a:t>If you will  be setting this up for the first time and have not been set up as a ‘vendor’ with the State for any other reason, you will be required to complete a vendor packet as well.</a:t>
            </a:r>
            <a:endParaRPr sz="2267" dirty="0">
              <a:solidFill>
                <a:schemeClr val="dk1"/>
              </a:solidFill>
              <a:latin typeface="Calibri"/>
              <a:ea typeface="Calibri"/>
              <a:cs typeface="Calibri"/>
              <a:sym typeface="Calibri"/>
            </a:endParaRPr>
          </a:p>
          <a:p>
            <a:pPr>
              <a:buClr>
                <a:schemeClr val="dk1"/>
              </a:buClr>
              <a:buSzPct val="100000"/>
            </a:pPr>
            <a:r>
              <a:rPr lang="en" sz="2267" dirty="0">
                <a:solidFill>
                  <a:schemeClr val="dk1"/>
                </a:solidFill>
                <a:latin typeface="Calibri"/>
                <a:ea typeface="Calibri"/>
                <a:cs typeface="Calibri"/>
                <a:sym typeface="Calibri"/>
              </a:rPr>
              <a:t>If you already receive funds in this manner from CDE, you do not need to complete again, this indicates your entity already has a vendor file with the State.</a:t>
            </a:r>
            <a:endParaRPr sz="2267" dirty="0">
              <a:solidFill>
                <a:schemeClr val="dk1"/>
              </a:solidFill>
              <a:latin typeface="Calibri"/>
              <a:ea typeface="Calibri"/>
              <a:cs typeface="Calibri"/>
              <a:sym typeface="Calibri"/>
            </a:endParaRPr>
          </a:p>
          <a:p>
            <a:endParaRPr sz="2267" dirty="0">
              <a:solidFill>
                <a:schemeClr val="dk1"/>
              </a:solidFill>
              <a:latin typeface="Calibri"/>
              <a:ea typeface="Calibri"/>
              <a:cs typeface="Calibri"/>
              <a:sym typeface="Calibri"/>
            </a:endParaRPr>
          </a:p>
          <a:p>
            <a:endParaRPr sz="2267" dirty="0">
              <a:solidFill>
                <a:schemeClr val="dk1"/>
              </a:solidFill>
              <a:latin typeface="Calibri"/>
              <a:ea typeface="Calibri"/>
              <a:cs typeface="Calibri"/>
              <a:sym typeface="Calibri"/>
            </a:endParaRPr>
          </a:p>
          <a:p>
            <a:pPr>
              <a:buClr>
                <a:schemeClr val="dk1"/>
              </a:buClr>
              <a:buSzPct val="100000"/>
            </a:pPr>
            <a:r>
              <a:rPr lang="en" sz="2267" dirty="0">
                <a:solidFill>
                  <a:schemeClr val="dk1"/>
                </a:solidFill>
                <a:latin typeface="Calibri"/>
                <a:ea typeface="Calibri"/>
                <a:cs typeface="Calibri"/>
                <a:sym typeface="Calibri"/>
              </a:rPr>
              <a:t>Should you need these forms, please contact Judy Stirman, and she can provide them to your entity.</a:t>
            </a:r>
            <a:endParaRPr sz="2267" dirty="0">
              <a:solidFill>
                <a:schemeClr val="dk1"/>
              </a:solidFill>
              <a:latin typeface="Calibri"/>
              <a:ea typeface="Calibri"/>
              <a:cs typeface="Calibri"/>
              <a:sym typeface="Calibri"/>
            </a:endParaRPr>
          </a:p>
          <a:p>
            <a:pPr marL="0" indent="0">
              <a:spcAft>
                <a:spcPts val="1600"/>
              </a:spcAft>
              <a:buNone/>
            </a:pPr>
            <a:endParaRP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535"/>
        <p:cNvGrpSpPr/>
        <p:nvPr/>
      </p:nvGrpSpPr>
      <p:grpSpPr>
        <a:xfrm>
          <a:off x="0" y="0"/>
          <a:ext cx="0" cy="0"/>
          <a:chOff x="0" y="0"/>
          <a:chExt cx="0" cy="0"/>
        </a:xfrm>
      </p:grpSpPr>
      <p:sp>
        <p:nvSpPr>
          <p:cNvPr id="536" name="Google Shape;536;p83"/>
          <p:cNvSpPr txBox="1">
            <a:spLocks noGrp="1"/>
          </p:cNvSpPr>
          <p:nvPr>
            <p:ph type="title"/>
          </p:nvPr>
        </p:nvSpPr>
        <p:spPr>
          <a:prstGeom prst="rect">
            <a:avLst/>
          </a:prstGeom>
        </p:spPr>
        <p:txBody>
          <a:bodyPr spcFirstLastPara="1" vert="horz" wrap="square" lIns="121900" tIns="121900" rIns="121900" bIns="121900" rtlCol="0" anchor="t" anchorCtr="0">
            <a:normAutofit fontScale="90000"/>
          </a:bodyPr>
          <a:lstStyle/>
          <a:p>
            <a:r>
              <a:rPr lang="en"/>
              <a:t>Step 3: Request for Funds Authorized Representative Designation Form</a:t>
            </a:r>
            <a:endParaRPr/>
          </a:p>
        </p:txBody>
      </p:sp>
      <p:sp>
        <p:nvSpPr>
          <p:cNvPr id="537" name="Google Shape;537;p83"/>
          <p:cNvSpPr txBox="1">
            <a:spLocks noGrp="1"/>
          </p:cNvSpPr>
          <p:nvPr>
            <p:ph idx="1"/>
          </p:nvPr>
        </p:nvSpPr>
        <p:spPr>
          <a:prstGeom prst="rect">
            <a:avLst/>
          </a:prstGeom>
        </p:spPr>
        <p:txBody>
          <a:bodyPr spcFirstLastPara="1" vert="horz" wrap="square" lIns="121900" tIns="121900" rIns="121900" bIns="121900" rtlCol="0" anchor="t" anchorCtr="0">
            <a:normAutofit fontScale="92500"/>
          </a:bodyPr>
          <a:lstStyle/>
          <a:p>
            <a:r>
              <a:rPr lang="en" dirty="0"/>
              <a:t>Facilities will need to complete and submit the </a:t>
            </a:r>
            <a:r>
              <a:rPr lang="en" u="sng" dirty="0">
                <a:solidFill>
                  <a:schemeClr val="hlink"/>
                </a:solidFill>
                <a:hlinkClick r:id="rId3"/>
              </a:rPr>
              <a:t>Request for Funds Authorized Representative Designation form</a:t>
            </a:r>
            <a:r>
              <a:rPr lang="en" dirty="0"/>
              <a:t> </a:t>
            </a:r>
            <a:r>
              <a:rPr lang="en" b="1" dirty="0"/>
              <a:t>before </a:t>
            </a:r>
            <a:r>
              <a:rPr lang="en" dirty="0"/>
              <a:t>requesting funds from CDE.</a:t>
            </a:r>
            <a:endParaRPr dirty="0"/>
          </a:p>
          <a:p>
            <a:r>
              <a:rPr lang="en" dirty="0"/>
              <a:t>This form lets Grants Fiscal know who is authorized to submit RFFs.</a:t>
            </a:r>
            <a:endParaRPr dirty="0"/>
          </a:p>
          <a:p>
            <a:r>
              <a:rPr lang="en" dirty="0"/>
              <a:t>The Authorized Representative and the Fiscal Representative can’t be the same person	</a:t>
            </a:r>
            <a:endParaRPr dirty="0"/>
          </a:p>
          <a:p>
            <a:pPr lvl="1"/>
            <a:r>
              <a:rPr lang="en" dirty="0"/>
              <a:t>The Fiscal Representative needs to oversee the Authorized Representative </a:t>
            </a:r>
            <a:endParaRPr dirty="0"/>
          </a:p>
          <a:p>
            <a:r>
              <a:rPr lang="en" dirty="0"/>
              <a:t>The Authorized Representative will then be given a 4 digit code unique to them </a:t>
            </a:r>
            <a:endParaRPr dirty="0"/>
          </a:p>
          <a:p>
            <a:pPr lvl="1"/>
            <a:r>
              <a:rPr lang="en" dirty="0"/>
              <a:t>This 4 digit code</a:t>
            </a:r>
            <a:r>
              <a:rPr lang="en" b="1" u="sng" dirty="0"/>
              <a:t> should not be shared.</a:t>
            </a:r>
            <a:endParaRPr b="1" u="sng" dirty="0"/>
          </a:p>
          <a:p>
            <a:pPr lvl="1"/>
            <a:r>
              <a:rPr lang="en" dirty="0"/>
              <a:t>The 4 digit code will be used when requesting funds</a:t>
            </a:r>
            <a:endParaRPr dirty="0"/>
          </a:p>
          <a:p>
            <a:pPr>
              <a:spcBef>
                <a:spcPts val="1600"/>
              </a:spcBef>
              <a:spcAft>
                <a:spcPts val="1600"/>
              </a:spcAft>
            </a:pPr>
            <a:r>
              <a:rPr lang="en" dirty="0"/>
              <a:t> Formsite Resources/Trainings can be found on CDE Grants Fiscal page   </a:t>
            </a:r>
            <a:r>
              <a:rPr lang="en-US" dirty="0">
                <a:hlinkClick r:id="rId4"/>
              </a:rPr>
              <a:t>http://www.cde.state.co.us/cdefisgrant/requestforfundsforms</a:t>
            </a:r>
            <a:endParaRP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541"/>
        <p:cNvGrpSpPr/>
        <p:nvPr/>
      </p:nvGrpSpPr>
      <p:grpSpPr>
        <a:xfrm>
          <a:off x="0" y="0"/>
          <a:ext cx="0" cy="0"/>
          <a:chOff x="0" y="0"/>
          <a:chExt cx="0" cy="0"/>
        </a:xfrm>
      </p:grpSpPr>
      <p:sp>
        <p:nvSpPr>
          <p:cNvPr id="543" name="Google Shape;543;p84"/>
          <p:cNvSpPr txBox="1">
            <a:spLocks noGrp="1"/>
          </p:cNvSpPr>
          <p:nvPr>
            <p:ph sz="half" idx="1"/>
          </p:nvPr>
        </p:nvSpPr>
        <p:spPr>
          <a:prstGeom prst="rect">
            <a:avLst/>
          </a:prstGeom>
        </p:spPr>
        <p:txBody>
          <a:bodyPr spcFirstLastPara="1" vert="horz" wrap="square" lIns="121900" tIns="121900" rIns="121900" bIns="121900" rtlCol="0" anchor="t" anchorCtr="0">
            <a:normAutofit/>
          </a:bodyPr>
          <a:lstStyle/>
          <a:p>
            <a:r>
              <a:rPr lang="en"/>
              <a:t>Create an account with </a:t>
            </a:r>
            <a:r>
              <a:rPr lang="en" u="sng">
                <a:solidFill>
                  <a:schemeClr val="hlink"/>
                </a:solidFill>
                <a:hlinkClick r:id="rId3"/>
              </a:rPr>
              <a:t>formsite</a:t>
            </a:r>
            <a:endParaRPr/>
          </a:p>
        </p:txBody>
      </p:sp>
      <p:sp>
        <p:nvSpPr>
          <p:cNvPr id="542" name="Google Shape;542;p84"/>
          <p:cNvSpPr txBox="1">
            <a:spLocks noGrp="1"/>
          </p:cNvSpPr>
          <p:nvPr>
            <p:ph type="title"/>
          </p:nvPr>
        </p:nvSpPr>
        <p:spPr>
          <a:prstGeom prst="rect">
            <a:avLst/>
          </a:prstGeom>
        </p:spPr>
        <p:txBody>
          <a:bodyPr spcFirstLastPara="1" vert="horz" wrap="square" lIns="121900" tIns="121900" rIns="121900" bIns="121900" rtlCol="0" anchor="t" anchorCtr="0">
            <a:normAutofit/>
          </a:bodyPr>
          <a:lstStyle/>
          <a:p>
            <a:r>
              <a:rPr lang="en"/>
              <a:t>Step 4: Create an Account on Formsite </a:t>
            </a:r>
            <a:endParaRPr/>
          </a:p>
        </p:txBody>
      </p:sp>
      <p:pic>
        <p:nvPicPr>
          <p:cNvPr id="544" name="Google Shape;544;p84">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6286233" y="1554480"/>
            <a:ext cx="4445000" cy="4406900"/>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548"/>
        <p:cNvGrpSpPr/>
        <p:nvPr/>
      </p:nvGrpSpPr>
      <p:grpSpPr>
        <a:xfrm>
          <a:off x="0" y="0"/>
          <a:ext cx="0" cy="0"/>
          <a:chOff x="0" y="0"/>
          <a:chExt cx="0" cy="0"/>
        </a:xfrm>
      </p:grpSpPr>
      <p:sp>
        <p:nvSpPr>
          <p:cNvPr id="549" name="Google Shape;549;p85"/>
          <p:cNvSpPr txBox="1">
            <a:spLocks noGrp="1"/>
          </p:cNvSpPr>
          <p:nvPr>
            <p:ph type="title"/>
          </p:nvPr>
        </p:nvSpPr>
        <p:spPr>
          <a:prstGeom prst="rect">
            <a:avLst/>
          </a:prstGeom>
        </p:spPr>
        <p:txBody>
          <a:bodyPr spcFirstLastPara="1" vert="horz" wrap="square" lIns="121900" tIns="121900" rIns="121900" bIns="121900" rtlCol="0" anchor="t" anchorCtr="0">
            <a:normAutofit/>
          </a:bodyPr>
          <a:lstStyle/>
          <a:p>
            <a:r>
              <a:rPr lang="en"/>
              <a:t>Step 5: Request Funds!</a:t>
            </a:r>
            <a:endParaRPr/>
          </a:p>
        </p:txBody>
      </p:sp>
      <p:sp>
        <p:nvSpPr>
          <p:cNvPr id="550" name="Google Shape;550;p85"/>
          <p:cNvSpPr txBox="1">
            <a:spLocks noGrp="1"/>
          </p:cNvSpPr>
          <p:nvPr>
            <p:ph idx="1"/>
          </p:nvPr>
        </p:nvSpPr>
        <p:spPr>
          <a:prstGeom prst="rect">
            <a:avLst/>
          </a:prstGeom>
        </p:spPr>
        <p:txBody>
          <a:bodyPr spcFirstLastPara="1" vert="horz" wrap="square" lIns="121900" tIns="121900" rIns="121900" bIns="121900" rtlCol="0" anchor="t" anchorCtr="0">
            <a:normAutofit/>
          </a:bodyPr>
          <a:lstStyle/>
          <a:p>
            <a:r>
              <a:rPr lang="en"/>
              <a:t>Grants Fiscal strives to process reimbursement requests within 30 days from the DUE DATE of the type of request as stated below (i.e., either the 1st or the 15th of the month). However, current staffing shortages, both in GFMU and in CDE's Accounting unit, may increase their processing times somewhat. Please plan accordingly, and we thank you for your patience.</a:t>
            </a:r>
            <a:endParaRPr/>
          </a:p>
        </p:txBody>
      </p:sp>
      <p:pic>
        <p:nvPicPr>
          <p:cNvPr id="551" name="Google Shape;551;p85">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2119500" y="3658591"/>
            <a:ext cx="7722000" cy="2994233"/>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CAA69-BCC2-4599-B613-8D15A945CA0D}"/>
              </a:ext>
            </a:extLst>
          </p:cNvPr>
          <p:cNvSpPr>
            <a:spLocks noGrp="1"/>
          </p:cNvSpPr>
          <p:nvPr>
            <p:ph type="ctrTitle"/>
          </p:nvPr>
        </p:nvSpPr>
        <p:spPr/>
        <p:txBody>
          <a:bodyPr/>
          <a:lstStyle/>
          <a:p>
            <a:r>
              <a:rPr lang="en-US" dirty="0"/>
              <a:t>Any Questions?</a:t>
            </a:r>
          </a:p>
        </p:txBody>
      </p:sp>
      <p:sp>
        <p:nvSpPr>
          <p:cNvPr id="3" name="Slide Number Placeholder 2">
            <a:extLst>
              <a:ext uri="{FF2B5EF4-FFF2-40B4-BE49-F238E27FC236}">
                <a16:creationId xmlns:a16="http://schemas.microsoft.com/office/drawing/2014/main" id="{622892DD-AECC-41F5-A8BF-47E017B9D662}"/>
              </a:ext>
            </a:extLst>
          </p:cNvPr>
          <p:cNvSpPr>
            <a:spLocks noGrp="1"/>
          </p:cNvSpPr>
          <p:nvPr>
            <p:ph type="sldNum" sz="quarter" idx="12"/>
          </p:nvPr>
        </p:nvSpPr>
        <p:spPr/>
        <p:txBody>
          <a:bodyPr/>
          <a:lstStyle/>
          <a:p>
            <a:fld id="{C479D5F6-EDCB-402A-AC08-4943A1820E8F}" type="slidenum">
              <a:rPr lang="en-US" smtClean="0"/>
              <a:pPr/>
              <a:t>36</a:t>
            </a:fld>
            <a:endParaRPr lang="en-US" dirty="0"/>
          </a:p>
        </p:txBody>
      </p:sp>
    </p:spTree>
    <p:extLst>
      <p:ext uri="{BB962C8B-B14F-4D97-AF65-F5344CB8AC3E}">
        <p14:creationId xmlns:p14="http://schemas.microsoft.com/office/powerpoint/2010/main" val="29080800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791" name="Google Shape;791;p124"/>
          <p:cNvSpPr txBox="1">
            <a:spLocks noGrp="1"/>
          </p:cNvSpPr>
          <p:nvPr>
            <p:ph type="title"/>
          </p:nvPr>
        </p:nvSpPr>
        <p:spPr>
          <a:prstGeom prst="rect">
            <a:avLst/>
          </a:prstGeom>
        </p:spPr>
        <p:txBody>
          <a:bodyPr spcFirstLastPara="1" vert="horz" wrap="square" lIns="121900" tIns="121900" rIns="121900" bIns="121900" rtlCol="0" anchor="t" anchorCtr="0">
            <a:normAutofit/>
          </a:bodyPr>
          <a:lstStyle/>
          <a:p>
            <a:r>
              <a:rPr lang="en" dirty="0"/>
              <a:t>Additional Resources and Support</a:t>
            </a:r>
            <a:endParaRPr dirty="0"/>
          </a:p>
        </p:txBody>
      </p:sp>
      <p:sp>
        <p:nvSpPr>
          <p:cNvPr id="792" name="Google Shape;792;p124"/>
          <p:cNvSpPr txBox="1">
            <a:spLocks noGrp="1"/>
          </p:cNvSpPr>
          <p:nvPr>
            <p:ph idx="1"/>
          </p:nvPr>
        </p:nvSpPr>
        <p:spPr>
          <a:prstGeom prst="rect">
            <a:avLst/>
          </a:prstGeom>
        </p:spPr>
        <p:txBody>
          <a:bodyPr spcFirstLastPara="1" vert="horz" wrap="square" lIns="121900" tIns="121900" rIns="121900" bIns="121900" rtlCol="0" anchor="t" anchorCtr="0">
            <a:normAutofit/>
          </a:bodyPr>
          <a:lstStyle/>
          <a:p>
            <a:r>
              <a:rPr lang="en" u="sng" dirty="0">
                <a:solidFill>
                  <a:schemeClr val="hlink"/>
                </a:solidFill>
                <a:hlinkClick r:id="rId3"/>
              </a:rPr>
              <a:t>Monitoring Training Center</a:t>
            </a:r>
            <a:endParaRPr dirty="0"/>
          </a:p>
          <a:p>
            <a:r>
              <a:rPr lang="en" u="sng" dirty="0">
                <a:solidFill>
                  <a:schemeClr val="hlink"/>
                </a:solidFill>
                <a:hlinkClick r:id="rId4"/>
              </a:rPr>
              <a:t>ESSER Monitoring Homepage</a:t>
            </a:r>
            <a:endParaRPr dirty="0"/>
          </a:p>
          <a:p>
            <a:r>
              <a:rPr lang="en" u="sng" dirty="0">
                <a:solidFill>
                  <a:schemeClr val="hlink"/>
                </a:solidFill>
                <a:hlinkClick r:id="rId5"/>
              </a:rPr>
              <a:t>ESSER I Application</a:t>
            </a:r>
            <a:endParaRPr dirty="0"/>
          </a:p>
          <a:p>
            <a:r>
              <a:rPr lang="en" u="sng" dirty="0">
                <a:solidFill>
                  <a:schemeClr val="hlink"/>
                </a:solidFill>
                <a:hlinkClick r:id="rId6"/>
              </a:rPr>
              <a:t>ESSER III Application </a:t>
            </a:r>
            <a:endParaRPr dirty="0"/>
          </a:p>
          <a:p>
            <a:r>
              <a:rPr lang="en" u="sng" dirty="0">
                <a:solidFill>
                  <a:schemeClr val="hlink"/>
                </a:solidFill>
                <a:hlinkClick r:id="rId7"/>
              </a:rPr>
              <a:t>ESEA Office Hours</a:t>
            </a:r>
            <a:endParaRPr dirty="0"/>
          </a:p>
          <a:p>
            <a:pPr lvl="1"/>
            <a:r>
              <a:rPr lang="en" dirty="0"/>
              <a:t>Every Thursday from 2:00-3:30pm </a:t>
            </a:r>
            <a:endParaRPr dirty="0"/>
          </a:p>
          <a:p>
            <a:pPr lvl="1"/>
            <a:r>
              <a:rPr lang="en" dirty="0"/>
              <a:t>Register in advance for this meeting:</a:t>
            </a:r>
            <a:endParaRPr sz="1467" dirty="0">
              <a:solidFill>
                <a:schemeClr val="dk1"/>
              </a:solidFill>
            </a:endParaRPr>
          </a:p>
          <a:p>
            <a:pPr lvl="2"/>
            <a:r>
              <a:rPr lang="en" sz="1467" u="sng" dirty="0">
                <a:solidFill>
                  <a:schemeClr val="hlink"/>
                </a:solidFill>
                <a:hlinkClick r:id="rId8"/>
              </a:rPr>
              <a:t>https://us02web.zoom.us/meeting/register/tZwtdOmtpz0vHtBjrJU4Epvmwf4u4cs8bvBl</a:t>
            </a:r>
            <a:endParaRPr sz="1467" u="sng" dirty="0">
              <a:solidFill>
                <a:schemeClr val="hlink"/>
              </a:solidFill>
            </a:endParaRPr>
          </a:p>
          <a:p>
            <a:pPr marL="1219170" indent="0">
              <a:spcBef>
                <a:spcPts val="1600"/>
              </a:spcBef>
              <a:spcAft>
                <a:spcPts val="1600"/>
              </a:spcAft>
              <a:buNone/>
            </a:pPr>
            <a:endParaRP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2"/>
          <p:cNvSpPr txBox="1">
            <a:spLocks noGrp="1"/>
          </p:cNvSpPr>
          <p:nvPr>
            <p:ph type="title"/>
          </p:nvPr>
        </p:nvSpPr>
        <p:spPr>
          <a:xfrm>
            <a:off x="4268481" y="1004889"/>
            <a:ext cx="3951789" cy="668655"/>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br>
              <a:rPr lang="en-US"/>
            </a:br>
            <a:r>
              <a:rPr lang="en-US"/>
              <a:t>CDE Team!</a:t>
            </a:r>
            <a:endParaRPr/>
          </a:p>
        </p:txBody>
      </p:sp>
      <p:sp>
        <p:nvSpPr>
          <p:cNvPr id="84" name="Google Shape;84;p12">
            <a:extLst>
              <a:ext uri="{C183D7F6-B498-43B3-948B-1728B52AA6E4}">
                <adec:decorative xmlns:adec="http://schemas.microsoft.com/office/drawing/2017/decorative" val="1"/>
              </a:ext>
            </a:extLst>
          </p:cNvPr>
          <p:cNvSpPr/>
          <p:nvPr/>
        </p:nvSpPr>
        <p:spPr>
          <a:xfrm>
            <a:off x="0" y="1204913"/>
            <a:ext cx="2550549" cy="1426528"/>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51425" tIns="25700" rIns="51425" bIns="25700" anchor="ctr" anchorCtr="0">
            <a:noAutofit/>
          </a:bodyPr>
          <a:lstStyle/>
          <a:p>
            <a:pPr marL="0" marR="0" lvl="0" indent="0" algn="ctr" rtl="0">
              <a:lnSpc>
                <a:spcPct val="100000"/>
              </a:lnSpc>
              <a:spcBef>
                <a:spcPts val="0"/>
              </a:spcBef>
              <a:spcAft>
                <a:spcPts val="0"/>
              </a:spcAft>
              <a:buClr>
                <a:srgbClr val="000000"/>
              </a:buClr>
              <a:buSzPts val="1013"/>
              <a:buFont typeface="Arial"/>
              <a:buNone/>
            </a:pPr>
            <a:endParaRPr sz="1013" b="0" i="0" u="none" strike="noStrike" cap="none">
              <a:solidFill>
                <a:schemeClr val="lt1"/>
              </a:solidFill>
              <a:latin typeface="Calibri"/>
              <a:ea typeface="Calibri"/>
              <a:cs typeface="Calibri"/>
              <a:sym typeface="Calibri"/>
            </a:endParaRPr>
          </a:p>
        </p:txBody>
      </p:sp>
      <p:sp>
        <p:nvSpPr>
          <p:cNvPr id="85" name="Google Shape;85;p12" descr=" CDE team introductions and contact information."/>
          <p:cNvSpPr/>
          <p:nvPr/>
        </p:nvSpPr>
        <p:spPr>
          <a:xfrm>
            <a:off x="286993" y="1206182"/>
            <a:ext cx="11618015" cy="5560378"/>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019"/>
            </a:srgbClr>
          </a:solidFill>
          <a:ln>
            <a:noFill/>
          </a:ln>
        </p:spPr>
        <p:txBody>
          <a:bodyPr spcFirstLastPara="1" wrap="square" lIns="51425" tIns="25700" rIns="51425" bIns="257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Calibri"/>
              <a:ea typeface="Calibri"/>
              <a:cs typeface="Calibri"/>
              <a:sym typeface="Calibri"/>
            </a:endParaRPr>
          </a:p>
        </p:txBody>
      </p:sp>
      <p:sp>
        <p:nvSpPr>
          <p:cNvPr id="86" name="Google Shape;86;p12">
            <a:extLst>
              <a:ext uri="{C183D7F6-B498-43B3-948B-1728B52AA6E4}">
                <adec:decorative xmlns:adec="http://schemas.microsoft.com/office/drawing/2017/decorative" val="1"/>
              </a:ext>
            </a:extLst>
          </p:cNvPr>
          <p:cNvSpPr/>
          <p:nvPr/>
        </p:nvSpPr>
        <p:spPr>
          <a:xfrm>
            <a:off x="286993" y="1809969"/>
            <a:ext cx="1849120" cy="3238062"/>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51425" tIns="25700" rIns="51425" bIns="25700" anchor="ctr" anchorCtr="0">
            <a:noAutofit/>
          </a:bodyPr>
          <a:lstStyle/>
          <a:p>
            <a:pPr marL="0" marR="0" lvl="0" indent="0" algn="ctr" rtl="0">
              <a:lnSpc>
                <a:spcPct val="100000"/>
              </a:lnSpc>
              <a:spcBef>
                <a:spcPts val="0"/>
              </a:spcBef>
              <a:spcAft>
                <a:spcPts val="0"/>
              </a:spcAft>
              <a:buClr>
                <a:srgbClr val="000000"/>
              </a:buClr>
              <a:buSzPts val="1013"/>
              <a:buFont typeface="Arial"/>
              <a:buNone/>
            </a:pPr>
            <a:endParaRPr sz="1013" b="0" i="0" u="none" strike="noStrike" cap="none">
              <a:solidFill>
                <a:schemeClr val="lt1"/>
              </a:solidFill>
              <a:latin typeface="Calibri"/>
              <a:ea typeface="Calibri"/>
              <a:cs typeface="Calibri"/>
              <a:sym typeface="Calibri"/>
            </a:endParaRPr>
          </a:p>
        </p:txBody>
      </p:sp>
      <p:sp>
        <p:nvSpPr>
          <p:cNvPr id="87" name="Google Shape;87;p12"/>
          <p:cNvSpPr txBox="1">
            <a:spLocks noGrp="1"/>
          </p:cNvSpPr>
          <p:nvPr>
            <p:ph type="body" idx="1"/>
          </p:nvPr>
        </p:nvSpPr>
        <p:spPr>
          <a:xfrm>
            <a:off x="2255519" y="1339216"/>
            <a:ext cx="4814184" cy="5123929"/>
          </a:xfrm>
          <a:prstGeom prst="rect">
            <a:avLst/>
          </a:prstGeom>
          <a:noFill/>
          <a:ln>
            <a:noFill/>
          </a:ln>
        </p:spPr>
        <p:txBody>
          <a:bodyPr spcFirstLastPara="1" wrap="square" lIns="0" tIns="0" rIns="0" bIns="25700" anchor="t" anchorCtr="0">
            <a:noAutofit/>
          </a:bodyPr>
          <a:lstStyle/>
          <a:p>
            <a:pPr marL="0" lvl="0" indent="0" algn="ctr" rtl="0">
              <a:lnSpc>
                <a:spcPct val="90000"/>
              </a:lnSpc>
              <a:spcBef>
                <a:spcPts val="750"/>
              </a:spcBef>
              <a:spcAft>
                <a:spcPts val="0"/>
              </a:spcAft>
              <a:buSzPts val="1500"/>
              <a:buNone/>
            </a:pPr>
            <a:r>
              <a:rPr lang="en-US" sz="1600" b="1" u="sng" dirty="0"/>
              <a:t>ESSER/ESEA Program Partners</a:t>
            </a:r>
            <a:endParaRPr sz="3200" dirty="0"/>
          </a:p>
          <a:p>
            <a:pPr marL="128588" lvl="0" indent="-128588" algn="l" rtl="0">
              <a:lnSpc>
                <a:spcPct val="90000"/>
              </a:lnSpc>
              <a:spcBef>
                <a:spcPts val="750"/>
              </a:spcBef>
              <a:spcAft>
                <a:spcPts val="0"/>
              </a:spcAft>
              <a:buSzPts val="1500"/>
              <a:buChar char="•"/>
            </a:pPr>
            <a:r>
              <a:rPr lang="en-US" sz="1600" dirty="0">
                <a:hlinkClick r:id="rId3"/>
              </a:rPr>
              <a:t>Nazie Mohajeri-Nelson</a:t>
            </a:r>
            <a:r>
              <a:rPr lang="en-US" sz="1600" dirty="0"/>
              <a:t>, Director of ESEA Office </a:t>
            </a:r>
          </a:p>
          <a:p>
            <a:pPr marL="128588" lvl="0" indent="-128588" algn="l" rtl="0">
              <a:lnSpc>
                <a:spcPct val="90000"/>
              </a:lnSpc>
              <a:spcBef>
                <a:spcPts val="750"/>
              </a:spcBef>
              <a:spcAft>
                <a:spcPts val="0"/>
              </a:spcAft>
              <a:buSzPts val="1500"/>
              <a:buChar char="•"/>
            </a:pPr>
            <a:r>
              <a:rPr lang="en-US" sz="1600" dirty="0">
                <a:hlinkClick r:id="rId4"/>
              </a:rPr>
              <a:t>DeLilah Collins</a:t>
            </a:r>
            <a:r>
              <a:rPr lang="en-US" sz="1600" dirty="0"/>
              <a:t>, Director of Grants Program Administration </a:t>
            </a:r>
            <a:endParaRPr dirty="0"/>
          </a:p>
          <a:p>
            <a:pPr marL="128588" lvl="0" indent="-128588" algn="l" rtl="0">
              <a:lnSpc>
                <a:spcPct val="90000"/>
              </a:lnSpc>
              <a:spcBef>
                <a:spcPts val="750"/>
              </a:spcBef>
              <a:spcAft>
                <a:spcPts val="0"/>
              </a:spcAft>
              <a:buSzPts val="1500"/>
              <a:buChar char="•"/>
            </a:pPr>
            <a:r>
              <a:rPr lang="en-US" sz="1600" u="sng" dirty="0">
                <a:solidFill>
                  <a:schemeClr val="hlink"/>
                </a:solidFill>
                <a:hlinkClick r:id="rId5"/>
              </a:rPr>
              <a:t>ESEA Regional Contacts </a:t>
            </a:r>
            <a:r>
              <a:rPr lang="en-US" sz="1600" dirty="0"/>
              <a:t>assigned by district</a:t>
            </a:r>
            <a:endParaRPr dirty="0"/>
          </a:p>
          <a:p>
            <a:pPr marL="471488" lvl="1" indent="-128587" algn="l" rtl="0">
              <a:lnSpc>
                <a:spcPct val="90000"/>
              </a:lnSpc>
              <a:spcBef>
                <a:spcPts val="375"/>
              </a:spcBef>
              <a:spcAft>
                <a:spcPts val="0"/>
              </a:spcAft>
              <a:buSzPts val="1500"/>
              <a:buChar char="•"/>
            </a:pPr>
            <a:r>
              <a:rPr lang="en-US" sz="1400" dirty="0"/>
              <a:t>Title I: </a:t>
            </a:r>
            <a:r>
              <a:rPr lang="en-US" sz="1400" dirty="0">
                <a:hlinkClick r:id="rId6"/>
              </a:rPr>
              <a:t>Laura Meushaw</a:t>
            </a:r>
            <a:r>
              <a:rPr lang="en-US" sz="1400" dirty="0"/>
              <a:t>, </a:t>
            </a:r>
            <a:r>
              <a:rPr lang="en-US" sz="1400" dirty="0">
                <a:hlinkClick r:id="rId7"/>
              </a:rPr>
              <a:t>Kathryn Wisner</a:t>
            </a:r>
            <a:r>
              <a:rPr lang="en-US" sz="1400" dirty="0"/>
              <a:t>, </a:t>
            </a:r>
            <a:r>
              <a:rPr lang="en-US" sz="1400" dirty="0">
                <a:hlinkClick r:id="rId8"/>
              </a:rPr>
              <a:t>Niko Kaloudis</a:t>
            </a:r>
            <a:endParaRPr sz="1050" dirty="0"/>
          </a:p>
          <a:p>
            <a:pPr marL="471488" lvl="1" indent="-128587" algn="l" rtl="0">
              <a:lnSpc>
                <a:spcPct val="90000"/>
              </a:lnSpc>
              <a:spcBef>
                <a:spcPts val="375"/>
              </a:spcBef>
              <a:spcAft>
                <a:spcPts val="0"/>
              </a:spcAft>
              <a:buSzPts val="1500"/>
              <a:buChar char="•"/>
            </a:pPr>
            <a:r>
              <a:rPr lang="en-US" sz="1400" dirty="0"/>
              <a:t>Title II: </a:t>
            </a:r>
            <a:r>
              <a:rPr lang="en-US" sz="1400" dirty="0">
                <a:hlinkClick r:id="rId8"/>
              </a:rPr>
              <a:t>Niko Kaloudis</a:t>
            </a:r>
            <a:endParaRPr sz="1050" dirty="0"/>
          </a:p>
          <a:p>
            <a:pPr marL="471488" lvl="1" indent="-128587" algn="l" rtl="0">
              <a:lnSpc>
                <a:spcPct val="90000"/>
              </a:lnSpc>
              <a:spcBef>
                <a:spcPts val="375"/>
              </a:spcBef>
              <a:spcAft>
                <a:spcPts val="0"/>
              </a:spcAft>
              <a:buSzPts val="1500"/>
              <a:buChar char="•"/>
            </a:pPr>
            <a:r>
              <a:rPr lang="en-US" sz="1400" dirty="0"/>
              <a:t>Title III: </a:t>
            </a:r>
            <a:r>
              <a:rPr lang="en-US" sz="1400" dirty="0">
                <a:hlinkClick r:id="rId7"/>
              </a:rPr>
              <a:t>Kathryn Wisner</a:t>
            </a:r>
            <a:endParaRPr sz="2400" dirty="0"/>
          </a:p>
          <a:p>
            <a:pPr marL="471488" lvl="1" indent="-128587" algn="l" rtl="0">
              <a:lnSpc>
                <a:spcPct val="90000"/>
              </a:lnSpc>
              <a:spcBef>
                <a:spcPts val="375"/>
              </a:spcBef>
              <a:spcAft>
                <a:spcPts val="0"/>
              </a:spcAft>
              <a:buSzPts val="1500"/>
              <a:buChar char="•"/>
            </a:pPr>
            <a:r>
              <a:rPr lang="en-US" sz="1400" dirty="0"/>
              <a:t>Title IV: </a:t>
            </a:r>
            <a:r>
              <a:rPr lang="en-US" sz="1400" dirty="0">
                <a:hlinkClick r:id="rId9"/>
              </a:rPr>
              <a:t>Tammy Giessinger</a:t>
            </a:r>
            <a:r>
              <a:rPr lang="en-US" sz="1400" dirty="0"/>
              <a:t>, </a:t>
            </a:r>
            <a:r>
              <a:rPr lang="en-US" sz="1400" dirty="0">
                <a:hlinkClick r:id="rId10"/>
              </a:rPr>
              <a:t>Michelle Prael</a:t>
            </a:r>
            <a:endParaRPr sz="2400" dirty="0"/>
          </a:p>
          <a:p>
            <a:pPr marL="471488" lvl="1" indent="-128587" algn="l" rtl="0">
              <a:lnSpc>
                <a:spcPct val="90000"/>
              </a:lnSpc>
              <a:spcBef>
                <a:spcPts val="375"/>
              </a:spcBef>
              <a:spcAft>
                <a:spcPts val="0"/>
              </a:spcAft>
              <a:buSzPts val="1500"/>
              <a:buChar char="•"/>
            </a:pPr>
            <a:r>
              <a:rPr lang="en-US" sz="1400" dirty="0"/>
              <a:t>Title V: TBD</a:t>
            </a:r>
            <a:endParaRPr sz="2400" dirty="0"/>
          </a:p>
          <a:p>
            <a:pPr marL="128588" lvl="0" indent="-128588" algn="l" rtl="0">
              <a:lnSpc>
                <a:spcPct val="90000"/>
              </a:lnSpc>
              <a:spcBef>
                <a:spcPts val="750"/>
              </a:spcBef>
              <a:spcAft>
                <a:spcPts val="0"/>
              </a:spcAft>
              <a:buSzPts val="1500"/>
              <a:buChar char="•"/>
            </a:pPr>
            <a:r>
              <a:rPr lang="en-US" sz="1600" dirty="0"/>
              <a:t>ESSER Team</a:t>
            </a:r>
            <a:endParaRPr dirty="0"/>
          </a:p>
          <a:p>
            <a:pPr marL="471488" lvl="1" indent="-128587" algn="l" rtl="0">
              <a:lnSpc>
                <a:spcPct val="90000"/>
              </a:lnSpc>
              <a:spcBef>
                <a:spcPts val="375"/>
              </a:spcBef>
              <a:spcAft>
                <a:spcPts val="0"/>
              </a:spcAft>
              <a:buSzPts val="1500"/>
              <a:buChar char="•"/>
            </a:pPr>
            <a:r>
              <a:rPr lang="en-US" sz="1400" dirty="0">
                <a:hlinkClick r:id="rId11"/>
              </a:rPr>
              <a:t>Kristin Crumley</a:t>
            </a:r>
            <a:r>
              <a:rPr lang="en-US" sz="1400" dirty="0"/>
              <a:t>, ESSER Monitoring Specialist</a:t>
            </a:r>
            <a:endParaRPr sz="2400" dirty="0"/>
          </a:p>
          <a:p>
            <a:pPr marL="471488" lvl="1" indent="-128587" algn="l" rtl="0">
              <a:lnSpc>
                <a:spcPct val="90000"/>
              </a:lnSpc>
              <a:spcBef>
                <a:spcPts val="375"/>
              </a:spcBef>
              <a:spcAft>
                <a:spcPts val="0"/>
              </a:spcAft>
              <a:buSzPts val="1500"/>
              <a:buChar char="•"/>
            </a:pPr>
            <a:r>
              <a:rPr lang="en-US" sz="1400" dirty="0">
                <a:hlinkClick r:id="rId12"/>
              </a:rPr>
              <a:t>Jonathan Schelke</a:t>
            </a:r>
            <a:r>
              <a:rPr lang="en-US" sz="1400" dirty="0"/>
              <a:t>, ESSER Monitoring Specialist</a:t>
            </a:r>
            <a:endParaRPr sz="2400" dirty="0"/>
          </a:p>
          <a:p>
            <a:pPr marL="471488" lvl="1" indent="-128587" algn="l" rtl="0">
              <a:lnSpc>
                <a:spcPct val="90000"/>
              </a:lnSpc>
              <a:spcBef>
                <a:spcPts val="375"/>
              </a:spcBef>
              <a:spcAft>
                <a:spcPts val="0"/>
              </a:spcAft>
              <a:buSzPts val="1500"/>
              <a:buChar char="•"/>
            </a:pPr>
            <a:r>
              <a:rPr lang="en-US" sz="1400" dirty="0">
                <a:hlinkClick r:id="rId13"/>
              </a:rPr>
              <a:t>Shannon Wilson</a:t>
            </a:r>
            <a:r>
              <a:rPr lang="en-US" sz="1400" dirty="0"/>
              <a:t>, ESSER/ESEA Grants Administration Coordinator </a:t>
            </a:r>
            <a:endParaRPr sz="2400" dirty="0"/>
          </a:p>
          <a:p>
            <a:pPr marL="471488" lvl="1" indent="-128587" algn="l" rtl="0">
              <a:lnSpc>
                <a:spcPct val="90000"/>
              </a:lnSpc>
              <a:spcBef>
                <a:spcPts val="375"/>
              </a:spcBef>
              <a:spcAft>
                <a:spcPts val="0"/>
              </a:spcAft>
              <a:buSzPts val="1500"/>
              <a:buChar char="•"/>
            </a:pPr>
            <a:r>
              <a:rPr lang="en-US" sz="1400" dirty="0">
                <a:hlinkClick r:id="rId14"/>
              </a:rPr>
              <a:t>Mackenzie Owens</a:t>
            </a:r>
            <a:r>
              <a:rPr lang="en-US" sz="1400" dirty="0"/>
              <a:t>, ESSER Reporting Specialist </a:t>
            </a:r>
            <a:endParaRPr sz="2400" dirty="0"/>
          </a:p>
          <a:p>
            <a:pPr marL="128588" lvl="0" indent="-128588" algn="l" rtl="0">
              <a:lnSpc>
                <a:spcPct val="90000"/>
              </a:lnSpc>
              <a:spcBef>
                <a:spcPts val="750"/>
              </a:spcBef>
              <a:spcAft>
                <a:spcPts val="0"/>
              </a:spcAft>
              <a:buSzPts val="1500"/>
              <a:buChar char="•"/>
            </a:pPr>
            <a:r>
              <a:rPr lang="en-US" sz="1500" dirty="0"/>
              <a:t>Data, Accountability, Reporting, and Evaluation</a:t>
            </a:r>
            <a:endParaRPr dirty="0"/>
          </a:p>
          <a:p>
            <a:pPr marL="471488" lvl="1" indent="-128587" algn="l" rtl="0">
              <a:lnSpc>
                <a:spcPct val="90000"/>
              </a:lnSpc>
              <a:spcBef>
                <a:spcPts val="375"/>
              </a:spcBef>
              <a:spcAft>
                <a:spcPts val="0"/>
              </a:spcAft>
              <a:buSzPts val="1500"/>
              <a:buChar char="•"/>
            </a:pPr>
            <a:r>
              <a:rPr lang="en-US" sz="1400" dirty="0">
                <a:hlinkClick r:id="rId15"/>
              </a:rPr>
              <a:t>Tina Negley</a:t>
            </a:r>
            <a:r>
              <a:rPr lang="en-US" sz="1400" dirty="0"/>
              <a:t>, </a:t>
            </a:r>
            <a:r>
              <a:rPr lang="en-US" sz="1400" dirty="0">
                <a:hlinkClick r:id="rId16"/>
              </a:rPr>
              <a:t>Alan Shimmin</a:t>
            </a:r>
            <a:r>
              <a:rPr lang="en-US" sz="1400" dirty="0"/>
              <a:t>, </a:t>
            </a:r>
            <a:r>
              <a:rPr lang="en-US" sz="1400" dirty="0">
                <a:hlinkClick r:id="rId17"/>
              </a:rPr>
              <a:t>Mary Shen</a:t>
            </a:r>
            <a:r>
              <a:rPr lang="en-US" sz="1400" dirty="0"/>
              <a:t>, and </a:t>
            </a:r>
            <a:r>
              <a:rPr lang="en-US" sz="1400" dirty="0">
                <a:hlinkClick r:id="rId14"/>
              </a:rPr>
              <a:t>Mackenzie Owens</a:t>
            </a:r>
            <a:endParaRPr sz="1400" dirty="0"/>
          </a:p>
          <a:p>
            <a:pPr marL="0" lvl="0" indent="0" algn="l" rtl="0">
              <a:lnSpc>
                <a:spcPct val="90000"/>
              </a:lnSpc>
              <a:spcBef>
                <a:spcPts val="0"/>
              </a:spcBef>
              <a:spcAft>
                <a:spcPts val="0"/>
              </a:spcAft>
              <a:buSzPts val="1500"/>
              <a:buNone/>
            </a:pPr>
            <a:endParaRPr sz="1200" dirty="0"/>
          </a:p>
        </p:txBody>
      </p:sp>
      <p:sp>
        <p:nvSpPr>
          <p:cNvPr id="88" name="Google Shape;88;p12"/>
          <p:cNvSpPr txBox="1"/>
          <p:nvPr/>
        </p:nvSpPr>
        <p:spPr>
          <a:xfrm>
            <a:off x="1769194" y="254514"/>
            <a:ext cx="6081865" cy="756418"/>
          </a:xfrm>
          <a:prstGeom prst="rect">
            <a:avLst/>
          </a:prstGeom>
          <a:noFill/>
          <a:ln>
            <a:noFill/>
          </a:ln>
        </p:spPr>
        <p:txBody>
          <a:bodyPr spcFirstLastPara="1" wrap="square" lIns="0" tIns="0" rIns="0" bIns="0" anchor="t" anchorCtr="0">
            <a:noAutofit/>
          </a:bodyPr>
          <a:lstStyle/>
          <a:p>
            <a:pPr marL="0" marR="0" lvl="0" indent="0" algn="l" rtl="0">
              <a:lnSpc>
                <a:spcPct val="90000"/>
              </a:lnSpc>
              <a:spcBef>
                <a:spcPts val="0"/>
              </a:spcBef>
              <a:spcAft>
                <a:spcPts val="0"/>
              </a:spcAft>
              <a:buClr>
                <a:schemeClr val="lt1"/>
              </a:buClr>
              <a:buSzPts val="2400"/>
              <a:buFont typeface="Arial"/>
              <a:buNone/>
            </a:pPr>
            <a:r>
              <a:rPr lang="en-US" sz="2400" b="0" i="0" u="none" strike="noStrike" cap="none">
                <a:solidFill>
                  <a:schemeClr val="dk1"/>
                </a:solidFill>
                <a:latin typeface="Arial"/>
                <a:ea typeface="Arial"/>
                <a:cs typeface="Arial"/>
                <a:sym typeface="Arial"/>
              </a:rPr>
              <a:t>CDE Contacts!</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0"/>
              </a:spcBef>
              <a:spcAft>
                <a:spcPts val="0"/>
              </a:spcAft>
              <a:buClr>
                <a:schemeClr val="lt1"/>
              </a:buClr>
              <a:buSzPts val="2400"/>
              <a:buFont typeface="Arial"/>
              <a:buNone/>
            </a:pPr>
            <a:r>
              <a:rPr lang="en-US" sz="2000" b="0" i="0" u="none" strike="noStrike" cap="none">
                <a:solidFill>
                  <a:schemeClr val="dk1"/>
                </a:solidFill>
                <a:latin typeface="Arial"/>
                <a:ea typeface="Arial"/>
                <a:cs typeface="Arial"/>
                <a:sym typeface="Arial"/>
              </a:rPr>
              <a:t>Emails: LastName_FirstInital@cde.state.co.us</a:t>
            </a:r>
            <a:endParaRPr sz="1400" b="0" i="0" u="none" strike="noStrike" cap="none">
              <a:solidFill>
                <a:srgbClr val="000000"/>
              </a:solidFill>
              <a:latin typeface="Arial"/>
              <a:ea typeface="Arial"/>
              <a:cs typeface="Arial"/>
              <a:sym typeface="Arial"/>
            </a:endParaRPr>
          </a:p>
        </p:txBody>
      </p:sp>
      <p:sp>
        <p:nvSpPr>
          <p:cNvPr id="89" name="Google Shape;89;p12"/>
          <p:cNvSpPr txBox="1"/>
          <p:nvPr/>
        </p:nvSpPr>
        <p:spPr>
          <a:xfrm>
            <a:off x="7484139" y="1430777"/>
            <a:ext cx="3972560" cy="4880927"/>
          </a:xfrm>
          <a:prstGeom prst="rect">
            <a:avLst/>
          </a:prstGeom>
          <a:noFill/>
          <a:ln>
            <a:noFill/>
          </a:ln>
        </p:spPr>
        <p:txBody>
          <a:bodyPr spcFirstLastPara="1" wrap="square" lIns="0" tIns="0" rIns="0" bIns="25700" anchor="t" anchorCtr="0">
            <a:noAutofit/>
          </a:bodyPr>
          <a:lstStyle/>
          <a:p>
            <a:pPr marL="0" marR="0" lvl="0" indent="0" algn="ctr" rtl="0">
              <a:lnSpc>
                <a:spcPct val="90000"/>
              </a:lnSpc>
              <a:spcBef>
                <a:spcPts val="0"/>
              </a:spcBef>
              <a:spcAft>
                <a:spcPts val="0"/>
              </a:spcAft>
              <a:buClr>
                <a:schemeClr val="dk1"/>
              </a:buClr>
              <a:buSzPts val="1500"/>
              <a:buFont typeface="Arial"/>
              <a:buNone/>
            </a:pPr>
            <a:r>
              <a:rPr lang="en-US" sz="1600" b="1" i="0" u="sng" strike="noStrike" cap="none" dirty="0">
                <a:solidFill>
                  <a:schemeClr val="dk1"/>
                </a:solidFill>
                <a:latin typeface="Calibri"/>
                <a:ea typeface="Calibri"/>
                <a:cs typeface="Calibri"/>
                <a:sym typeface="Calibri"/>
              </a:rPr>
              <a:t>Fiscal Partners</a:t>
            </a:r>
            <a:endParaRPr sz="2800" b="0" i="0" u="none" strike="noStrike" cap="none" dirty="0">
              <a:solidFill>
                <a:schemeClr val="dk1"/>
              </a:solidFill>
              <a:latin typeface="Calibri"/>
              <a:ea typeface="Calibri"/>
              <a:cs typeface="Calibri"/>
              <a:sym typeface="Calibri"/>
            </a:endParaRPr>
          </a:p>
          <a:p>
            <a:pPr marL="128588" marR="0" lvl="0" indent="-128588" algn="l" rtl="0">
              <a:lnSpc>
                <a:spcPct val="90000"/>
              </a:lnSpc>
              <a:spcBef>
                <a:spcPts val="750"/>
              </a:spcBef>
              <a:spcAft>
                <a:spcPts val="0"/>
              </a:spcAft>
              <a:buClr>
                <a:schemeClr val="dk1"/>
              </a:buClr>
              <a:buSzPts val="1500"/>
              <a:buFont typeface="Arial"/>
              <a:buChar char="•"/>
            </a:pPr>
            <a:r>
              <a:rPr lang="en-US" sz="1600" b="0" i="0" u="none" strike="noStrike" cap="none" dirty="0">
                <a:solidFill>
                  <a:schemeClr val="dk1"/>
                </a:solidFill>
                <a:latin typeface="Calibri"/>
                <a:ea typeface="Calibri"/>
                <a:cs typeface="Calibri"/>
                <a:sym typeface="Calibri"/>
                <a:hlinkClick r:id="rId18"/>
              </a:rPr>
              <a:t>Jennifer Okes</a:t>
            </a:r>
            <a:r>
              <a:rPr lang="en-US" sz="1600" b="0" i="0" u="none" strike="noStrike" cap="none" dirty="0">
                <a:solidFill>
                  <a:schemeClr val="dk1"/>
                </a:solidFill>
                <a:latin typeface="Calibri"/>
                <a:ea typeface="Calibri"/>
                <a:cs typeface="Calibri"/>
                <a:sym typeface="Calibri"/>
              </a:rPr>
              <a:t>, Chief Operating Officer</a:t>
            </a:r>
            <a:endParaRPr sz="1400" b="0" i="0" u="none" strike="noStrike" cap="none" dirty="0">
              <a:solidFill>
                <a:srgbClr val="000000"/>
              </a:solidFill>
              <a:latin typeface="Arial"/>
              <a:ea typeface="Arial"/>
              <a:cs typeface="Arial"/>
              <a:sym typeface="Arial"/>
            </a:endParaRPr>
          </a:p>
          <a:p>
            <a:pPr marL="128588" marR="0" lvl="0" indent="-128588" algn="l" rtl="0">
              <a:lnSpc>
                <a:spcPct val="90000"/>
              </a:lnSpc>
              <a:spcBef>
                <a:spcPts val="750"/>
              </a:spcBef>
              <a:spcAft>
                <a:spcPts val="0"/>
              </a:spcAft>
              <a:buClr>
                <a:schemeClr val="dk1"/>
              </a:buClr>
              <a:buSzPts val="1500"/>
              <a:buFont typeface="Arial"/>
              <a:buChar char="•"/>
            </a:pPr>
            <a:r>
              <a:rPr lang="en-US" sz="1600" b="0" i="0" u="none" strike="noStrike" cap="none" dirty="0">
                <a:solidFill>
                  <a:schemeClr val="dk1"/>
                </a:solidFill>
                <a:latin typeface="Calibri"/>
                <a:ea typeface="Calibri"/>
                <a:cs typeface="Calibri"/>
                <a:sym typeface="Calibri"/>
                <a:hlinkClick r:id="rId19"/>
              </a:rPr>
              <a:t>Kate Bartlett</a:t>
            </a:r>
            <a:r>
              <a:rPr lang="en-US" sz="1600" b="0" i="0" u="none" strike="noStrike" cap="none" dirty="0">
                <a:solidFill>
                  <a:schemeClr val="dk1"/>
                </a:solidFill>
                <a:latin typeface="Calibri"/>
                <a:ea typeface="Calibri"/>
                <a:cs typeface="Calibri"/>
                <a:sym typeface="Calibri"/>
              </a:rPr>
              <a:t>, Executive Director of School District Operations </a:t>
            </a:r>
            <a:endParaRPr sz="1400" b="0" i="0" u="none" strike="noStrike" cap="none" dirty="0">
              <a:solidFill>
                <a:srgbClr val="000000"/>
              </a:solidFill>
              <a:latin typeface="Arial"/>
              <a:ea typeface="Arial"/>
              <a:cs typeface="Arial"/>
              <a:sym typeface="Arial"/>
            </a:endParaRPr>
          </a:p>
          <a:p>
            <a:pPr marL="128588" marR="0" lvl="0" indent="-128588" algn="l" rtl="0">
              <a:lnSpc>
                <a:spcPct val="90000"/>
              </a:lnSpc>
              <a:spcBef>
                <a:spcPts val="750"/>
              </a:spcBef>
              <a:spcAft>
                <a:spcPts val="0"/>
              </a:spcAft>
              <a:buClr>
                <a:schemeClr val="dk1"/>
              </a:buClr>
              <a:buSzPts val="1500"/>
              <a:buFont typeface="Arial"/>
              <a:buChar char="•"/>
            </a:pPr>
            <a:r>
              <a:rPr lang="en-US" sz="1600" b="0" i="0" u="none" strike="noStrike" cap="none" dirty="0">
                <a:solidFill>
                  <a:schemeClr val="dk1"/>
                </a:solidFill>
                <a:latin typeface="Calibri"/>
                <a:ea typeface="Calibri"/>
                <a:cs typeface="Calibri"/>
                <a:sym typeface="Calibri"/>
                <a:hlinkClick r:id="rId20"/>
              </a:rPr>
              <a:t>Jennifer Austin</a:t>
            </a:r>
            <a:r>
              <a:rPr lang="en-US" sz="1600" b="0" i="0" u="none" strike="noStrike" cap="none" dirty="0">
                <a:solidFill>
                  <a:schemeClr val="dk1"/>
                </a:solidFill>
                <a:latin typeface="Calibri"/>
                <a:ea typeface="Calibri"/>
                <a:cs typeface="Calibri"/>
                <a:sym typeface="Calibri"/>
              </a:rPr>
              <a:t>, Director of Grants Fiscal Management  </a:t>
            </a:r>
            <a:endParaRPr sz="1400" b="0" i="0" u="none" strike="noStrike" cap="none" dirty="0">
              <a:solidFill>
                <a:srgbClr val="000000"/>
              </a:solidFill>
              <a:latin typeface="Arial"/>
              <a:ea typeface="Arial"/>
              <a:cs typeface="Arial"/>
              <a:sym typeface="Arial"/>
            </a:endParaRPr>
          </a:p>
          <a:p>
            <a:pPr marL="128588" marR="0" lvl="0" indent="-128588" algn="l" rtl="0">
              <a:lnSpc>
                <a:spcPct val="90000"/>
              </a:lnSpc>
              <a:spcBef>
                <a:spcPts val="750"/>
              </a:spcBef>
              <a:spcAft>
                <a:spcPts val="0"/>
              </a:spcAft>
              <a:buClr>
                <a:schemeClr val="dk1"/>
              </a:buClr>
              <a:buSzPts val="1500"/>
              <a:buFont typeface="Arial"/>
              <a:buChar char="•"/>
            </a:pPr>
            <a:r>
              <a:rPr lang="en-US" sz="1600" b="0" i="0" u="none" strike="noStrike" cap="none" dirty="0">
                <a:solidFill>
                  <a:schemeClr val="dk1"/>
                </a:solidFill>
                <a:latin typeface="Calibri"/>
                <a:ea typeface="Calibri"/>
                <a:cs typeface="Calibri"/>
                <a:sym typeface="Calibri"/>
                <a:hlinkClick r:id="rId21"/>
              </a:rPr>
              <a:t>Robert Hawkins</a:t>
            </a:r>
            <a:r>
              <a:rPr lang="en-US" sz="1600" b="0" i="0" u="none" strike="noStrike" cap="none" dirty="0">
                <a:solidFill>
                  <a:schemeClr val="dk1"/>
                </a:solidFill>
                <a:latin typeface="Calibri"/>
                <a:ea typeface="Calibri"/>
                <a:cs typeface="Calibri"/>
                <a:sym typeface="Calibri"/>
              </a:rPr>
              <a:t>, Grants Fiscal Analyst </a:t>
            </a:r>
            <a:endParaRPr sz="1400" b="0" i="0" u="none" strike="noStrike" cap="none" dirty="0">
              <a:solidFill>
                <a:srgbClr val="000000"/>
              </a:solidFill>
              <a:latin typeface="Arial"/>
              <a:ea typeface="Arial"/>
              <a:cs typeface="Arial"/>
              <a:sym typeface="Arial"/>
            </a:endParaRPr>
          </a:p>
          <a:p>
            <a:pPr marL="128588" marR="0" lvl="0" indent="-128588" algn="l" rtl="0">
              <a:lnSpc>
                <a:spcPct val="90000"/>
              </a:lnSpc>
              <a:spcBef>
                <a:spcPts val="750"/>
              </a:spcBef>
              <a:spcAft>
                <a:spcPts val="0"/>
              </a:spcAft>
              <a:buClr>
                <a:schemeClr val="dk1"/>
              </a:buClr>
              <a:buSzPts val="1500"/>
              <a:buFont typeface="Arial"/>
              <a:buChar char="•"/>
            </a:pPr>
            <a:r>
              <a:rPr lang="en-US" sz="1600" b="0" i="0" u="none" strike="noStrike" cap="none" dirty="0">
                <a:solidFill>
                  <a:schemeClr val="dk1"/>
                </a:solidFill>
                <a:latin typeface="Calibri"/>
                <a:ea typeface="Calibri"/>
                <a:cs typeface="Calibri"/>
                <a:sym typeface="Calibri"/>
                <a:hlinkClick r:id="rId22"/>
              </a:rPr>
              <a:t>Steven Kaleda</a:t>
            </a:r>
            <a:r>
              <a:rPr lang="en-US" sz="1600" b="0" i="0" u="none" strike="noStrike" cap="none" dirty="0">
                <a:solidFill>
                  <a:schemeClr val="dk1"/>
                </a:solidFill>
                <a:latin typeface="Calibri"/>
                <a:ea typeface="Calibri"/>
                <a:cs typeface="Calibri"/>
                <a:sym typeface="Calibri"/>
              </a:rPr>
              <a:t>, Grants Fiscal Analyst </a:t>
            </a:r>
            <a:endParaRPr sz="1400" b="0" i="0" u="none" strike="noStrike" cap="none" dirty="0">
              <a:solidFill>
                <a:srgbClr val="000000"/>
              </a:solidFill>
              <a:latin typeface="Arial"/>
              <a:ea typeface="Arial"/>
              <a:cs typeface="Arial"/>
              <a:sym typeface="Arial"/>
            </a:endParaRPr>
          </a:p>
          <a:p>
            <a:pPr marL="128588" marR="0" lvl="0" indent="-128588" algn="l" rtl="0">
              <a:lnSpc>
                <a:spcPct val="90000"/>
              </a:lnSpc>
              <a:spcBef>
                <a:spcPts val="750"/>
              </a:spcBef>
              <a:spcAft>
                <a:spcPts val="0"/>
              </a:spcAft>
              <a:buClr>
                <a:schemeClr val="dk1"/>
              </a:buClr>
              <a:buSzPts val="1500"/>
              <a:buFont typeface="Arial"/>
              <a:buChar char="•"/>
            </a:pPr>
            <a:r>
              <a:rPr lang="en-US" sz="1600" b="0" i="0" u="none" strike="noStrike" cap="none" dirty="0">
                <a:solidFill>
                  <a:schemeClr val="dk1"/>
                </a:solidFill>
                <a:latin typeface="Calibri"/>
                <a:ea typeface="Calibri"/>
                <a:cs typeface="Calibri"/>
                <a:sym typeface="Calibri"/>
              </a:rPr>
              <a:t>ESSER Team</a:t>
            </a:r>
            <a:endParaRPr sz="1400" b="0" i="0" u="none" strike="noStrike" cap="none" dirty="0">
              <a:solidFill>
                <a:srgbClr val="000000"/>
              </a:solidFill>
              <a:latin typeface="Arial"/>
              <a:ea typeface="Arial"/>
              <a:cs typeface="Arial"/>
              <a:sym typeface="Arial"/>
            </a:endParaRPr>
          </a:p>
          <a:p>
            <a:pPr marL="471488" marR="0" lvl="1" indent="-128587" algn="l" rtl="0">
              <a:lnSpc>
                <a:spcPct val="90000"/>
              </a:lnSpc>
              <a:spcBef>
                <a:spcPts val="375"/>
              </a:spcBef>
              <a:spcAft>
                <a:spcPts val="0"/>
              </a:spcAft>
              <a:buClr>
                <a:schemeClr val="dk1"/>
              </a:buClr>
              <a:buSzPts val="1500"/>
              <a:buFont typeface="Arial"/>
              <a:buChar char="•"/>
            </a:pPr>
            <a:r>
              <a:rPr lang="en-US" sz="1400" b="0" i="0" u="none" strike="noStrike" cap="none" dirty="0">
                <a:solidFill>
                  <a:schemeClr val="dk1"/>
                </a:solidFill>
                <a:latin typeface="Calibri"/>
                <a:ea typeface="Calibri"/>
                <a:cs typeface="Calibri"/>
                <a:sym typeface="Calibri"/>
                <a:hlinkClick r:id="rId23"/>
              </a:rPr>
              <a:t>Bill Parsley</a:t>
            </a:r>
            <a:r>
              <a:rPr lang="en-US" sz="1400" b="0" i="0" u="none" strike="noStrike" cap="none" dirty="0">
                <a:solidFill>
                  <a:schemeClr val="dk1"/>
                </a:solidFill>
                <a:latin typeface="Calibri"/>
                <a:ea typeface="Calibri"/>
                <a:cs typeface="Calibri"/>
                <a:sym typeface="Calibri"/>
              </a:rPr>
              <a:t>, ESSER Fiscal Monitoring Supervisor </a:t>
            </a:r>
            <a:endParaRPr sz="1600" b="0" i="0" u="none" strike="noStrike" cap="none" dirty="0">
              <a:solidFill>
                <a:srgbClr val="000000"/>
              </a:solidFill>
              <a:latin typeface="Arial"/>
              <a:ea typeface="Arial"/>
              <a:cs typeface="Arial"/>
              <a:sym typeface="Arial"/>
            </a:endParaRPr>
          </a:p>
          <a:p>
            <a:pPr marL="471488" marR="0" lvl="1" indent="-128587" algn="l" rtl="0">
              <a:lnSpc>
                <a:spcPct val="90000"/>
              </a:lnSpc>
              <a:spcBef>
                <a:spcPts val="375"/>
              </a:spcBef>
              <a:spcAft>
                <a:spcPts val="0"/>
              </a:spcAft>
              <a:buClr>
                <a:schemeClr val="dk1"/>
              </a:buClr>
              <a:buSzPts val="1500"/>
              <a:buFont typeface="Arial"/>
              <a:buChar char="•"/>
            </a:pPr>
            <a:r>
              <a:rPr lang="en-US" sz="1400" b="0" i="0" u="none" strike="noStrike" cap="none" dirty="0">
                <a:solidFill>
                  <a:schemeClr val="dk1"/>
                </a:solidFill>
                <a:latin typeface="Calibri"/>
                <a:ea typeface="Calibri"/>
                <a:cs typeface="Calibri"/>
                <a:sym typeface="Calibri"/>
                <a:hlinkClick r:id="rId24"/>
              </a:rPr>
              <a:t>Hilery Morris</a:t>
            </a:r>
            <a:r>
              <a:rPr lang="en-US" sz="1400" b="0" i="0" u="none" strike="noStrike" cap="none" dirty="0">
                <a:solidFill>
                  <a:schemeClr val="dk1"/>
                </a:solidFill>
                <a:latin typeface="Calibri"/>
                <a:ea typeface="Calibri"/>
                <a:cs typeface="Calibri"/>
                <a:sym typeface="Calibri"/>
              </a:rPr>
              <a:t>, ESSER Fiscal Monitoring </a:t>
            </a:r>
            <a:endParaRPr sz="1600" b="0" i="0" u="none" strike="noStrike" cap="none" dirty="0">
              <a:solidFill>
                <a:srgbClr val="000000"/>
              </a:solidFill>
              <a:latin typeface="Arial"/>
              <a:ea typeface="Arial"/>
              <a:cs typeface="Arial"/>
              <a:sym typeface="Arial"/>
            </a:endParaRPr>
          </a:p>
          <a:p>
            <a:pPr marL="471488" marR="0" lvl="1" indent="-128587" algn="l" rtl="0">
              <a:lnSpc>
                <a:spcPct val="90000"/>
              </a:lnSpc>
              <a:spcBef>
                <a:spcPts val="375"/>
              </a:spcBef>
              <a:spcAft>
                <a:spcPts val="0"/>
              </a:spcAft>
              <a:buClr>
                <a:schemeClr val="dk1"/>
              </a:buClr>
              <a:buSzPts val="1500"/>
              <a:buFont typeface="Arial"/>
              <a:buChar char="•"/>
            </a:pPr>
            <a:r>
              <a:rPr lang="en-US" sz="1400" b="0" i="0" u="none" strike="noStrike" cap="none" dirty="0">
                <a:solidFill>
                  <a:schemeClr val="dk1"/>
                </a:solidFill>
                <a:latin typeface="Calibri"/>
                <a:ea typeface="Calibri"/>
                <a:cs typeface="Calibri"/>
                <a:sym typeface="Calibri"/>
                <a:hlinkClick r:id="rId25"/>
              </a:rPr>
              <a:t>Sharon Mackey</a:t>
            </a:r>
            <a:r>
              <a:rPr lang="en-US" sz="1400" b="0" i="0" u="none" strike="noStrike" cap="none" dirty="0">
                <a:solidFill>
                  <a:schemeClr val="dk1"/>
                </a:solidFill>
                <a:latin typeface="Calibri"/>
                <a:ea typeface="Calibri"/>
                <a:cs typeface="Calibri"/>
                <a:sym typeface="Calibri"/>
              </a:rPr>
              <a:t>, ESSER Fiscal Monitoring </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a:t>
            </a:r>
          </a:p>
        </p:txBody>
      </p:sp>
      <p:sp>
        <p:nvSpPr>
          <p:cNvPr id="3" name="Content Placeholder 2"/>
          <p:cNvSpPr>
            <a:spLocks noGrp="1"/>
          </p:cNvSpPr>
          <p:nvPr>
            <p:ph idx="1"/>
          </p:nvPr>
        </p:nvSpPr>
        <p:spPr/>
        <p:txBody>
          <a:bodyPr/>
          <a:lstStyle/>
          <a:p>
            <a:pPr marL="457200" lvl="0" indent="-342900" algn="l" rtl="0">
              <a:spcBef>
                <a:spcPts val="0"/>
              </a:spcBef>
              <a:spcAft>
                <a:spcPts val="1800"/>
              </a:spcAft>
              <a:buSzPts val="1800"/>
              <a:buFont typeface="Wingdings" panose="05000000000000000000" pitchFamily="2" charset="2"/>
              <a:buChar char="q"/>
            </a:pPr>
            <a:r>
              <a:rPr lang="en-US" dirty="0"/>
              <a:t>ARP ESSER III Funding – State Reserve</a:t>
            </a:r>
          </a:p>
          <a:p>
            <a:pPr marL="457200" lvl="0" indent="-342900" algn="l" rtl="0">
              <a:spcBef>
                <a:spcPts val="0"/>
              </a:spcBef>
              <a:spcAft>
                <a:spcPts val="1800"/>
              </a:spcAft>
              <a:buSzPts val="1800"/>
              <a:buFont typeface="Wingdings" panose="05000000000000000000" pitchFamily="2" charset="2"/>
              <a:buChar char="q"/>
            </a:pPr>
            <a:r>
              <a:rPr lang="en-US" dirty="0"/>
              <a:t>ARP ESSER III Additional Requirements </a:t>
            </a:r>
          </a:p>
          <a:p>
            <a:pPr marL="457200" lvl="0" indent="-342900" algn="l" rtl="0">
              <a:spcBef>
                <a:spcPts val="0"/>
              </a:spcBef>
              <a:spcAft>
                <a:spcPts val="1800"/>
              </a:spcAft>
              <a:buSzPts val="1800"/>
              <a:buFont typeface="Wingdings" panose="05000000000000000000" pitchFamily="2" charset="2"/>
              <a:buChar char="q"/>
            </a:pPr>
            <a:r>
              <a:rPr lang="en-US" dirty="0"/>
              <a:t>ARP ESSER Important Deadlines</a:t>
            </a:r>
          </a:p>
          <a:p>
            <a:pPr marL="457200" indent="-342900">
              <a:spcBef>
                <a:spcPts val="0"/>
              </a:spcBef>
              <a:spcAft>
                <a:spcPts val="1800"/>
              </a:spcAft>
              <a:buSzPts val="1800"/>
              <a:buFont typeface="Wingdings" panose="05000000000000000000" pitchFamily="2" charset="2"/>
              <a:buChar char="q"/>
            </a:pPr>
            <a:r>
              <a:rPr lang="en-US" dirty="0"/>
              <a:t>ARP ESSER III Application Training</a:t>
            </a:r>
          </a:p>
          <a:p>
            <a:pPr marL="457200" lvl="0" indent="-342900" algn="l" rtl="0">
              <a:spcBef>
                <a:spcPts val="0"/>
              </a:spcBef>
              <a:spcAft>
                <a:spcPts val="1800"/>
              </a:spcAft>
              <a:buSzPts val="1800"/>
              <a:buFont typeface="Wingdings" panose="05000000000000000000" pitchFamily="2" charset="2"/>
              <a:buChar char="q"/>
            </a:pPr>
            <a:r>
              <a:rPr lang="en-US" dirty="0"/>
              <a:t>Requesting Reimbursement of Funds</a:t>
            </a:r>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4</a:t>
            </a:fld>
            <a:endParaRPr lang="en-US" dirty="0"/>
          </a:p>
        </p:txBody>
      </p:sp>
      <p:sp>
        <p:nvSpPr>
          <p:cNvPr id="5" name="Oval 4">
            <a:extLst>
              <a:ext uri="{FF2B5EF4-FFF2-40B4-BE49-F238E27FC236}">
                <a16:creationId xmlns:a16="http://schemas.microsoft.com/office/drawing/2014/main" id="{7ED86B71-4F7F-4F20-9120-870D79A3502A}"/>
              </a:ext>
            </a:extLst>
          </p:cNvPr>
          <p:cNvSpPr/>
          <p:nvPr/>
        </p:nvSpPr>
        <p:spPr>
          <a:xfrm>
            <a:off x="5827643" y="4543883"/>
            <a:ext cx="5526157" cy="1812467"/>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a:t>On all guidance and training documents, as well as the online application, the term “LEA” represents any grantees that receives ESSER funds, including facility schools</a:t>
            </a:r>
          </a:p>
        </p:txBody>
      </p:sp>
    </p:spTree>
    <p:extLst>
      <p:ext uri="{BB962C8B-B14F-4D97-AF65-F5344CB8AC3E}">
        <p14:creationId xmlns:p14="http://schemas.microsoft.com/office/powerpoint/2010/main" val="1777056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E6DCC-6A33-42A9-9F0E-00A3C8430A3F}"/>
              </a:ext>
            </a:extLst>
          </p:cNvPr>
          <p:cNvSpPr>
            <a:spLocks noGrp="1"/>
          </p:cNvSpPr>
          <p:nvPr>
            <p:ph type="title"/>
          </p:nvPr>
        </p:nvSpPr>
        <p:spPr/>
        <p:txBody>
          <a:bodyPr/>
          <a:lstStyle/>
          <a:p>
            <a:r>
              <a:rPr lang="en-US" dirty="0"/>
              <a:t>ESSER State Reserve (10%) </a:t>
            </a:r>
          </a:p>
        </p:txBody>
      </p:sp>
      <p:sp>
        <p:nvSpPr>
          <p:cNvPr id="4" name="Slide Number Placeholder 3">
            <a:extLst>
              <a:ext uri="{FF2B5EF4-FFF2-40B4-BE49-F238E27FC236}">
                <a16:creationId xmlns:a16="http://schemas.microsoft.com/office/drawing/2014/main" id="{E5368F24-6387-496F-9444-EC7210F7285B}"/>
              </a:ext>
            </a:extLst>
          </p:cNvPr>
          <p:cNvSpPr>
            <a:spLocks noGrp="1"/>
          </p:cNvSpPr>
          <p:nvPr>
            <p:ph type="sldNum" sz="quarter" idx="12"/>
          </p:nvPr>
        </p:nvSpPr>
        <p:spPr/>
        <p:txBody>
          <a:bodyPr/>
          <a:lstStyle/>
          <a:p>
            <a:fld id="{00000000-1234-1234-1234-123412341234}" type="slidenum">
              <a:rPr lang="en-US" smtClean="0"/>
              <a:pPr/>
              <a:t>5</a:t>
            </a:fld>
            <a:endParaRPr lang="en-US"/>
          </a:p>
        </p:txBody>
      </p:sp>
      <p:graphicFrame>
        <p:nvGraphicFramePr>
          <p:cNvPr id="5" name="Table 5">
            <a:extLst>
              <a:ext uri="{FF2B5EF4-FFF2-40B4-BE49-F238E27FC236}">
                <a16:creationId xmlns:a16="http://schemas.microsoft.com/office/drawing/2014/main" id="{6EFF1AD6-BCD9-4D3C-B847-A224ECAE0529}"/>
              </a:ext>
            </a:extLst>
          </p:cNvPr>
          <p:cNvGraphicFramePr>
            <a:graphicFrameLocks noGrp="1"/>
          </p:cNvGraphicFramePr>
          <p:nvPr>
            <p:extLst>
              <p:ext uri="{D42A27DB-BD31-4B8C-83A1-F6EECF244321}">
                <p14:modId xmlns:p14="http://schemas.microsoft.com/office/powerpoint/2010/main" val="2948109883"/>
              </p:ext>
            </p:extLst>
          </p:nvPr>
        </p:nvGraphicFramePr>
        <p:xfrm>
          <a:off x="244293" y="1330702"/>
          <a:ext cx="11703414" cy="4798645"/>
        </p:xfrm>
        <a:graphic>
          <a:graphicData uri="http://schemas.openxmlformats.org/drawingml/2006/table">
            <a:tbl>
              <a:tblPr firstRow="1" bandRow="1">
                <a:tableStyleId>{E8B1032C-EA38-4F05-BA0D-38AFFFC7BED3}</a:tableStyleId>
              </a:tblPr>
              <a:tblGrid>
                <a:gridCol w="8777559">
                  <a:extLst>
                    <a:ext uri="{9D8B030D-6E8A-4147-A177-3AD203B41FA5}">
                      <a16:colId xmlns:a16="http://schemas.microsoft.com/office/drawing/2014/main" val="3670452146"/>
                    </a:ext>
                  </a:extLst>
                </a:gridCol>
                <a:gridCol w="975285">
                  <a:extLst>
                    <a:ext uri="{9D8B030D-6E8A-4147-A177-3AD203B41FA5}">
                      <a16:colId xmlns:a16="http://schemas.microsoft.com/office/drawing/2014/main" val="3019077203"/>
                    </a:ext>
                  </a:extLst>
                </a:gridCol>
                <a:gridCol w="975285">
                  <a:extLst>
                    <a:ext uri="{9D8B030D-6E8A-4147-A177-3AD203B41FA5}">
                      <a16:colId xmlns:a16="http://schemas.microsoft.com/office/drawing/2014/main" val="731327032"/>
                    </a:ext>
                  </a:extLst>
                </a:gridCol>
                <a:gridCol w="975285">
                  <a:extLst>
                    <a:ext uri="{9D8B030D-6E8A-4147-A177-3AD203B41FA5}">
                      <a16:colId xmlns:a16="http://schemas.microsoft.com/office/drawing/2014/main" val="3165441693"/>
                    </a:ext>
                  </a:extLst>
                </a:gridCol>
              </a:tblGrid>
              <a:tr h="648461">
                <a:tc>
                  <a:txBody>
                    <a:bodyPr/>
                    <a:lstStyle/>
                    <a:p>
                      <a:pPr algn="ctr"/>
                      <a:r>
                        <a:rPr lang="en-US" sz="1400" dirty="0"/>
                        <a:t>Grantees</a:t>
                      </a:r>
                    </a:p>
                  </a:txBody>
                  <a:tcPr anchor="ctr"/>
                </a:tc>
                <a:tc>
                  <a:txBody>
                    <a:bodyPr/>
                    <a:lstStyle/>
                    <a:p>
                      <a:pPr algn="ctr"/>
                      <a:r>
                        <a:rPr lang="en-US" sz="1200" dirty="0">
                          <a:solidFill>
                            <a:schemeClr val="tx1"/>
                          </a:solidFill>
                        </a:rPr>
                        <a:t>ESSER I</a:t>
                      </a:r>
                    </a:p>
                  </a:txBody>
                  <a:tcPr anchor="ctr"/>
                </a:tc>
                <a:tc>
                  <a:txBody>
                    <a:bodyPr/>
                    <a:lstStyle/>
                    <a:p>
                      <a:pPr algn="ctr"/>
                      <a:r>
                        <a:rPr lang="en-US" sz="1200" dirty="0">
                          <a:solidFill>
                            <a:schemeClr val="tx1"/>
                          </a:solidFill>
                        </a:rPr>
                        <a:t>ESSER II</a:t>
                      </a:r>
                    </a:p>
                  </a:txBody>
                  <a:tcPr anchor="ctr"/>
                </a:tc>
                <a:tc>
                  <a:txBody>
                    <a:bodyPr/>
                    <a:lstStyle/>
                    <a:p>
                      <a:pPr algn="ctr"/>
                      <a:r>
                        <a:rPr lang="en-US" sz="1200" dirty="0">
                          <a:solidFill>
                            <a:schemeClr val="tx1"/>
                          </a:solidFill>
                        </a:rPr>
                        <a:t>ESSER III</a:t>
                      </a:r>
                    </a:p>
                  </a:txBody>
                  <a:tcPr anchor="ctr"/>
                </a:tc>
                <a:extLst>
                  <a:ext uri="{0D108BD9-81ED-4DB2-BD59-A6C34878D82A}">
                    <a16:rowId xmlns:a16="http://schemas.microsoft.com/office/drawing/2014/main" val="2253856212"/>
                  </a:ext>
                </a:extLst>
              </a:tr>
              <a:tr h="592434">
                <a:tc>
                  <a:txBody>
                    <a:bodyPr/>
                    <a:lstStyle/>
                    <a:p>
                      <a:pPr algn="l"/>
                      <a:r>
                        <a:rPr lang="en-US" sz="1400" dirty="0"/>
                        <a:t>Formula grants to BOCES with gaps in their special education funding:</a:t>
                      </a:r>
                    </a:p>
                    <a:p>
                      <a:pPr algn="l"/>
                      <a:r>
                        <a:rPr lang="en-US" sz="1400" dirty="0"/>
                        <a:t>Any activity allowable under ESSER </a:t>
                      </a:r>
                      <a:r>
                        <a:rPr lang="en-US" sz="1400" b="1" dirty="0"/>
                        <a:t>in support of students w disabilities</a:t>
                      </a:r>
                      <a:endParaRPr lang="en-US" sz="1400" b="1" i="1" dirty="0"/>
                    </a:p>
                  </a:txBody>
                  <a:tcPr/>
                </a:tc>
                <a:tc>
                  <a:txBody>
                    <a:bodyPr/>
                    <a:lstStyle/>
                    <a:p>
                      <a:pPr algn="ctr"/>
                      <a:r>
                        <a:rPr lang="en-US" sz="1400" b="1" dirty="0">
                          <a:solidFill>
                            <a:schemeClr val="bg1">
                              <a:lumMod val="75000"/>
                            </a:schemeClr>
                          </a:solidFill>
                        </a:rPr>
                        <a:t>X</a:t>
                      </a:r>
                    </a:p>
                  </a:txBody>
                  <a:tcPr anchor="ctr"/>
                </a:tc>
                <a:tc>
                  <a:txBody>
                    <a:bodyPr/>
                    <a:lstStyle/>
                    <a:p>
                      <a:pPr algn="ctr"/>
                      <a:r>
                        <a:rPr lang="en-US" sz="1400" b="1" dirty="0">
                          <a:solidFill>
                            <a:schemeClr val="bg1">
                              <a:lumMod val="75000"/>
                            </a:schemeClr>
                          </a:solidFill>
                        </a:rPr>
                        <a:t>X</a:t>
                      </a:r>
                    </a:p>
                  </a:txBody>
                  <a:tcPr anchor="ctr"/>
                </a:tc>
                <a:tc>
                  <a:txBody>
                    <a:bodyPr/>
                    <a:lstStyle/>
                    <a:p>
                      <a:pPr algn="ctr"/>
                      <a:r>
                        <a:rPr lang="en-US" sz="1400" b="1" dirty="0">
                          <a:solidFill>
                            <a:srgbClr val="00B050"/>
                          </a:solidFill>
                        </a:rPr>
                        <a:t>X</a:t>
                      </a:r>
                    </a:p>
                  </a:txBody>
                  <a:tcPr anchor="ctr"/>
                </a:tc>
                <a:extLst>
                  <a:ext uri="{0D108BD9-81ED-4DB2-BD59-A6C34878D82A}">
                    <a16:rowId xmlns:a16="http://schemas.microsoft.com/office/drawing/2014/main" val="1120641331"/>
                  </a:ext>
                </a:extLst>
              </a:tr>
              <a:tr h="521353">
                <a:tc>
                  <a:txBody>
                    <a:bodyPr/>
                    <a:lstStyle/>
                    <a:p>
                      <a:pPr algn="l"/>
                      <a:r>
                        <a:rPr lang="en-US" sz="1400" dirty="0"/>
                        <a:t>Formula grants to BOCES with brick-and-mortar schools:</a:t>
                      </a:r>
                    </a:p>
                    <a:p>
                      <a:pPr algn="l"/>
                      <a:r>
                        <a:rPr lang="en-US" sz="1400" dirty="0"/>
                        <a:t>Any activity allowable under ESSER to </a:t>
                      </a:r>
                      <a:r>
                        <a:rPr lang="en-US" sz="1400" b="1" dirty="0"/>
                        <a:t>support the operation of the school</a:t>
                      </a:r>
                      <a:endParaRPr lang="en-US" sz="1400" b="1" i="1" dirty="0"/>
                    </a:p>
                  </a:txBody>
                  <a:tcPr/>
                </a:tc>
                <a:tc>
                  <a:txBody>
                    <a:bodyPr/>
                    <a:lstStyle/>
                    <a:p>
                      <a:pPr algn="ctr"/>
                      <a:r>
                        <a:rPr lang="en-US" sz="1400" b="1" dirty="0">
                          <a:solidFill>
                            <a:schemeClr val="bg1">
                              <a:lumMod val="75000"/>
                            </a:schemeClr>
                          </a:solidFill>
                        </a:rPr>
                        <a:t>X</a:t>
                      </a:r>
                    </a:p>
                  </a:txBody>
                  <a:tcPr anchor="ctr"/>
                </a:tc>
                <a:tc>
                  <a:txBody>
                    <a:bodyPr/>
                    <a:lstStyle/>
                    <a:p>
                      <a:pPr algn="ctr"/>
                      <a:r>
                        <a:rPr lang="en-US" sz="1400" b="1" dirty="0">
                          <a:solidFill>
                            <a:schemeClr val="bg1">
                              <a:lumMod val="75000"/>
                            </a:schemeClr>
                          </a:solidFill>
                        </a:rPr>
                        <a:t>X</a:t>
                      </a:r>
                    </a:p>
                  </a:txBody>
                  <a:tcPr anchor="ctr"/>
                </a:tc>
                <a:tc>
                  <a:txBody>
                    <a:bodyPr/>
                    <a:lstStyle/>
                    <a:p>
                      <a:pPr algn="ctr"/>
                      <a:r>
                        <a:rPr lang="en-US" sz="1400" b="1" dirty="0">
                          <a:solidFill>
                            <a:srgbClr val="00B050"/>
                          </a:solidFill>
                        </a:rPr>
                        <a:t>X</a:t>
                      </a:r>
                    </a:p>
                  </a:txBody>
                  <a:tcPr anchor="ctr"/>
                </a:tc>
                <a:extLst>
                  <a:ext uri="{0D108BD9-81ED-4DB2-BD59-A6C34878D82A}">
                    <a16:rowId xmlns:a16="http://schemas.microsoft.com/office/drawing/2014/main" val="3806191707"/>
                  </a:ext>
                </a:extLst>
              </a:tr>
              <a:tr h="368014">
                <a:tc>
                  <a:txBody>
                    <a:bodyPr/>
                    <a:lstStyle/>
                    <a:p>
                      <a:pPr algn="l"/>
                      <a:r>
                        <a:rPr lang="en-US" sz="1400" dirty="0"/>
                        <a:t>Formula grants to Colorado Tribes: any activity allowable under ESSER</a:t>
                      </a:r>
                    </a:p>
                  </a:txBody>
                  <a:tcPr/>
                </a:tc>
                <a:tc>
                  <a:txBody>
                    <a:bodyPr/>
                    <a:lstStyle/>
                    <a:p>
                      <a:pPr algn="ctr"/>
                      <a:r>
                        <a:rPr lang="en-US" sz="1400" b="1" dirty="0">
                          <a:solidFill>
                            <a:schemeClr val="bg1">
                              <a:lumMod val="75000"/>
                            </a:schemeClr>
                          </a:solidFill>
                        </a:rPr>
                        <a:t>X</a:t>
                      </a:r>
                    </a:p>
                  </a:txBody>
                  <a:tcPr anchor="ctr"/>
                </a:tc>
                <a:tc>
                  <a:txBody>
                    <a:bodyPr/>
                    <a:lstStyle/>
                    <a:p>
                      <a:pPr algn="ctr"/>
                      <a:r>
                        <a:rPr lang="en-US" sz="1400" b="1" dirty="0">
                          <a:solidFill>
                            <a:schemeClr val="bg1">
                              <a:lumMod val="75000"/>
                            </a:schemeClr>
                          </a:solidFill>
                        </a:rPr>
                        <a:t>X</a:t>
                      </a:r>
                    </a:p>
                  </a:txBody>
                  <a:tcPr anchor="ctr"/>
                </a:tc>
                <a:tc>
                  <a:txBody>
                    <a:bodyPr/>
                    <a:lstStyle/>
                    <a:p>
                      <a:pPr algn="ctr"/>
                      <a:r>
                        <a:rPr lang="en-US" sz="1400" b="1" dirty="0">
                          <a:solidFill>
                            <a:srgbClr val="00B050"/>
                          </a:solidFill>
                        </a:rPr>
                        <a:t>X</a:t>
                      </a:r>
                    </a:p>
                  </a:txBody>
                  <a:tcPr anchor="ctr"/>
                </a:tc>
                <a:extLst>
                  <a:ext uri="{0D108BD9-81ED-4DB2-BD59-A6C34878D82A}">
                    <a16:rowId xmlns:a16="http://schemas.microsoft.com/office/drawing/2014/main" val="2987893832"/>
                  </a:ext>
                </a:extLst>
              </a:tr>
              <a:tr h="521353">
                <a:tc>
                  <a:txBody>
                    <a:bodyPr/>
                    <a:lstStyle/>
                    <a:p>
                      <a:pPr algn="l"/>
                      <a:r>
                        <a:rPr lang="en-US" sz="1400" dirty="0"/>
                        <a:t>Formula grants to Districts with small or no allocation: any activity allowable under ESSER</a:t>
                      </a:r>
                    </a:p>
                  </a:txBody>
                  <a:tcPr/>
                </a:tc>
                <a:tc>
                  <a:txBody>
                    <a:bodyPr/>
                    <a:lstStyle/>
                    <a:p>
                      <a:pPr algn="ctr"/>
                      <a:r>
                        <a:rPr lang="en-US" sz="1400" b="1" dirty="0">
                          <a:solidFill>
                            <a:schemeClr val="bg1">
                              <a:lumMod val="75000"/>
                            </a:schemeClr>
                          </a:solidFill>
                        </a:rPr>
                        <a:t>X</a:t>
                      </a:r>
                    </a:p>
                  </a:txBody>
                  <a:tcPr anchor="ctr"/>
                </a:tc>
                <a:tc>
                  <a:txBody>
                    <a:bodyPr/>
                    <a:lstStyle/>
                    <a:p>
                      <a:pPr algn="ctr"/>
                      <a:r>
                        <a:rPr lang="en-US" sz="1400" b="1" dirty="0">
                          <a:solidFill>
                            <a:schemeClr val="bg1">
                              <a:lumMod val="75000"/>
                            </a:schemeClr>
                          </a:solidFill>
                        </a:rPr>
                        <a:t>X</a:t>
                      </a:r>
                    </a:p>
                  </a:txBody>
                  <a:tcPr anchor="ctr"/>
                </a:tc>
                <a:tc>
                  <a:txBody>
                    <a:bodyPr/>
                    <a:lstStyle/>
                    <a:p>
                      <a:pPr algn="ctr"/>
                      <a:r>
                        <a:rPr lang="en-US" sz="1400" b="1" dirty="0">
                          <a:solidFill>
                            <a:srgbClr val="00B050"/>
                          </a:solidFill>
                        </a:rPr>
                        <a:t>X</a:t>
                      </a:r>
                    </a:p>
                  </a:txBody>
                  <a:tcPr anchor="ctr"/>
                </a:tc>
                <a:extLst>
                  <a:ext uri="{0D108BD9-81ED-4DB2-BD59-A6C34878D82A}">
                    <a16:rowId xmlns:a16="http://schemas.microsoft.com/office/drawing/2014/main" val="2786709929"/>
                  </a:ext>
                </a:extLst>
              </a:tr>
              <a:tr h="370978">
                <a:tc>
                  <a:txBody>
                    <a:bodyPr/>
                    <a:lstStyle/>
                    <a:p>
                      <a:pPr algn="l"/>
                      <a:r>
                        <a:rPr lang="en-US" sz="1400" dirty="0"/>
                        <a:t>Competitive grants for connectivity to districts, BOCES, and Tribes: </a:t>
                      </a:r>
                      <a:r>
                        <a:rPr lang="en-US" sz="1400" b="1" dirty="0"/>
                        <a:t>connectivity</a:t>
                      </a:r>
                      <a:r>
                        <a:rPr lang="en-US" sz="1400" dirty="0"/>
                        <a:t> </a:t>
                      </a:r>
                      <a:endParaRPr lang="en-US" sz="1400" i="1" dirty="0"/>
                    </a:p>
                  </a:txBody>
                  <a:tcPr/>
                </a:tc>
                <a:tc>
                  <a:txBody>
                    <a:bodyPr/>
                    <a:lstStyle/>
                    <a:p>
                      <a:pPr algn="ctr"/>
                      <a:r>
                        <a:rPr lang="en-US" sz="1400" b="1" dirty="0">
                          <a:solidFill>
                            <a:schemeClr val="bg1">
                              <a:lumMod val="75000"/>
                            </a:schemeClr>
                          </a:solidFill>
                        </a:rPr>
                        <a:t>X</a:t>
                      </a:r>
                    </a:p>
                  </a:txBody>
                  <a:tcPr anchor="ctr"/>
                </a:tc>
                <a:tc>
                  <a:txBody>
                    <a:bodyPr/>
                    <a:lstStyle/>
                    <a:p>
                      <a:pPr algn="ctr"/>
                      <a:endParaRPr lang="en-US" sz="1400" dirty="0">
                        <a:solidFill>
                          <a:schemeClr val="bg1">
                            <a:lumMod val="75000"/>
                          </a:schemeClr>
                        </a:solidFill>
                      </a:endParaRPr>
                    </a:p>
                  </a:txBody>
                  <a:tcPr anchor="ctr"/>
                </a:tc>
                <a:tc>
                  <a:txBody>
                    <a:bodyPr/>
                    <a:lstStyle/>
                    <a:p>
                      <a:pPr algn="ctr"/>
                      <a:endParaRPr lang="en-US" sz="1400" b="1" dirty="0">
                        <a:solidFill>
                          <a:srgbClr val="00B050"/>
                        </a:solidFill>
                      </a:endParaRPr>
                    </a:p>
                  </a:txBody>
                  <a:tcPr anchor="ctr"/>
                </a:tc>
                <a:extLst>
                  <a:ext uri="{0D108BD9-81ED-4DB2-BD59-A6C34878D82A}">
                    <a16:rowId xmlns:a16="http://schemas.microsoft.com/office/drawing/2014/main" val="392734803"/>
                  </a:ext>
                </a:extLst>
              </a:tr>
              <a:tr h="349254">
                <a:tc>
                  <a:txBody>
                    <a:bodyPr/>
                    <a:lstStyle/>
                    <a:p>
                      <a:pPr algn="l"/>
                      <a:r>
                        <a:rPr lang="en-US" sz="1400" dirty="0"/>
                        <a:t>Formula grant to Colorado Digital BOCES for online courses: </a:t>
                      </a:r>
                      <a:r>
                        <a:rPr lang="en-US" sz="1400" b="1" dirty="0"/>
                        <a:t>online courses</a:t>
                      </a:r>
                      <a:endParaRPr lang="en-US" sz="1400" b="1" i="1" dirty="0"/>
                    </a:p>
                  </a:txBody>
                  <a:tcPr/>
                </a:tc>
                <a:tc>
                  <a:txBody>
                    <a:bodyPr/>
                    <a:lstStyle/>
                    <a:p>
                      <a:pPr algn="ctr"/>
                      <a:r>
                        <a:rPr lang="en-US" sz="1400" b="1" dirty="0">
                          <a:solidFill>
                            <a:schemeClr val="bg1">
                              <a:lumMod val="75000"/>
                            </a:schemeClr>
                          </a:solidFill>
                        </a:rPr>
                        <a:t>X</a:t>
                      </a:r>
                    </a:p>
                  </a:txBody>
                  <a:tcPr anchor="ctr"/>
                </a:tc>
                <a:tc>
                  <a:txBody>
                    <a:bodyPr/>
                    <a:lstStyle/>
                    <a:p>
                      <a:pPr algn="ctr"/>
                      <a:endParaRPr lang="en-US" sz="1400" dirty="0">
                        <a:solidFill>
                          <a:schemeClr val="bg1">
                            <a:lumMod val="75000"/>
                          </a:schemeClr>
                        </a:solidFill>
                      </a:endParaRPr>
                    </a:p>
                  </a:txBody>
                  <a:tcPr anchor="ctr"/>
                </a:tc>
                <a:tc>
                  <a:txBody>
                    <a:bodyPr/>
                    <a:lstStyle/>
                    <a:p>
                      <a:pPr algn="ctr"/>
                      <a:endParaRPr lang="en-US" sz="1400" b="1" dirty="0">
                        <a:solidFill>
                          <a:srgbClr val="00B050"/>
                        </a:solidFill>
                      </a:endParaRPr>
                    </a:p>
                  </a:txBody>
                  <a:tcPr anchor="ctr"/>
                </a:tc>
                <a:extLst>
                  <a:ext uri="{0D108BD9-81ED-4DB2-BD59-A6C34878D82A}">
                    <a16:rowId xmlns:a16="http://schemas.microsoft.com/office/drawing/2014/main" val="3455170679"/>
                  </a:ext>
                </a:extLst>
              </a:tr>
              <a:tr h="384092">
                <a:tc>
                  <a:txBody>
                    <a:bodyPr/>
                    <a:lstStyle/>
                    <a:p>
                      <a:pPr algn="l"/>
                      <a:r>
                        <a:rPr lang="en-US" sz="1400" dirty="0"/>
                        <a:t>Formula grants to facility schools: any activity allowable under ESSER</a:t>
                      </a:r>
                    </a:p>
                  </a:txBody>
                  <a:tcPr/>
                </a:tc>
                <a:tc>
                  <a:txBody>
                    <a:bodyPr/>
                    <a:lstStyle/>
                    <a:p>
                      <a:pPr algn="ctr"/>
                      <a:r>
                        <a:rPr lang="en-US" sz="1400" b="1" dirty="0">
                          <a:solidFill>
                            <a:schemeClr val="bg1">
                              <a:lumMod val="75000"/>
                            </a:schemeClr>
                          </a:solidFill>
                        </a:rPr>
                        <a:t>X</a:t>
                      </a:r>
                    </a:p>
                  </a:txBody>
                  <a:tcPr anchor="ctr"/>
                </a:tc>
                <a:tc>
                  <a:txBody>
                    <a:bodyPr/>
                    <a:lstStyle/>
                    <a:p>
                      <a:pPr algn="ctr"/>
                      <a:endParaRPr lang="en-US" sz="1400" dirty="0">
                        <a:solidFill>
                          <a:schemeClr val="bg1">
                            <a:lumMod val="75000"/>
                          </a:schemeClr>
                        </a:solidFill>
                      </a:endParaRPr>
                    </a:p>
                  </a:txBody>
                  <a:tcPr anchor="ctr"/>
                </a:tc>
                <a:tc>
                  <a:txBody>
                    <a:bodyPr/>
                    <a:lstStyle/>
                    <a:p>
                      <a:pPr algn="ctr"/>
                      <a:r>
                        <a:rPr lang="en-US" sz="1400" b="1" dirty="0">
                          <a:solidFill>
                            <a:srgbClr val="00B050"/>
                          </a:solidFill>
                        </a:rPr>
                        <a:t>X</a:t>
                      </a:r>
                    </a:p>
                  </a:txBody>
                  <a:tcPr anchor="ctr"/>
                </a:tc>
                <a:extLst>
                  <a:ext uri="{0D108BD9-81ED-4DB2-BD59-A6C34878D82A}">
                    <a16:rowId xmlns:a16="http://schemas.microsoft.com/office/drawing/2014/main" val="957715874"/>
                  </a:ext>
                </a:extLst>
              </a:tr>
              <a:tr h="521353">
                <a:tc>
                  <a:txBody>
                    <a:bodyPr/>
                    <a:lstStyle/>
                    <a:p>
                      <a:pPr algn="l"/>
                      <a:r>
                        <a:rPr lang="en-US" sz="1400" dirty="0"/>
                        <a:t>Formula grants to districts with Native American students: any activity allowable under ESSER </a:t>
                      </a:r>
                      <a:r>
                        <a:rPr lang="en-US" sz="1400" b="1" dirty="0"/>
                        <a:t>in support of Native American students</a:t>
                      </a:r>
                      <a:endParaRPr lang="en-US" sz="1400" b="1" i="1" dirty="0"/>
                    </a:p>
                  </a:txBody>
                  <a:tcPr/>
                </a:tc>
                <a:tc>
                  <a:txBody>
                    <a:bodyPr/>
                    <a:lstStyle/>
                    <a:p>
                      <a:pPr algn="ctr"/>
                      <a:r>
                        <a:rPr lang="en-US" sz="1400" b="1" dirty="0">
                          <a:solidFill>
                            <a:schemeClr val="bg1">
                              <a:lumMod val="75000"/>
                            </a:schemeClr>
                          </a:solidFill>
                        </a:rPr>
                        <a:t>X</a:t>
                      </a:r>
                    </a:p>
                  </a:txBody>
                  <a:tcPr anchor="ctr"/>
                </a:tc>
                <a:tc>
                  <a:txBody>
                    <a:bodyPr/>
                    <a:lstStyle/>
                    <a:p>
                      <a:pPr algn="ctr"/>
                      <a:r>
                        <a:rPr lang="en-US" sz="1400" b="1" dirty="0">
                          <a:solidFill>
                            <a:schemeClr val="bg1">
                              <a:lumMod val="75000"/>
                            </a:schemeClr>
                          </a:solidFill>
                        </a:rPr>
                        <a:t>X</a:t>
                      </a:r>
                    </a:p>
                  </a:txBody>
                  <a:tcPr anchor="ctr"/>
                </a:tc>
                <a:tc>
                  <a:txBody>
                    <a:bodyPr/>
                    <a:lstStyle/>
                    <a:p>
                      <a:pPr algn="ctr"/>
                      <a:r>
                        <a:rPr lang="en-US" sz="1400" b="1" dirty="0">
                          <a:solidFill>
                            <a:srgbClr val="00B050"/>
                          </a:solidFill>
                        </a:rPr>
                        <a:t>X</a:t>
                      </a:r>
                    </a:p>
                  </a:txBody>
                  <a:tcPr anchor="ctr"/>
                </a:tc>
                <a:extLst>
                  <a:ext uri="{0D108BD9-81ED-4DB2-BD59-A6C34878D82A}">
                    <a16:rowId xmlns:a16="http://schemas.microsoft.com/office/drawing/2014/main" val="824071520"/>
                  </a:ext>
                </a:extLst>
              </a:tr>
              <a:tr h="521353">
                <a:tc>
                  <a:txBody>
                    <a:bodyPr/>
                    <a:lstStyle/>
                    <a:p>
                      <a:pPr algn="l"/>
                      <a:r>
                        <a:rPr lang="en-US" sz="1400" b="0" dirty="0"/>
                        <a:t>Formula grants to Administrative Units: any activity allowable under ESSER </a:t>
                      </a:r>
                      <a:r>
                        <a:rPr lang="en-US" sz="1400" b="1" dirty="0"/>
                        <a:t>in support of students with disabilities</a:t>
                      </a:r>
                      <a:endParaRPr lang="en-US" sz="1400" b="1" i="1" dirty="0"/>
                    </a:p>
                  </a:txBody>
                  <a:tcPr/>
                </a:tc>
                <a:tc>
                  <a:txBody>
                    <a:bodyPr/>
                    <a:lstStyle/>
                    <a:p>
                      <a:pPr algn="ctr"/>
                      <a:endParaRPr lang="en-US" sz="1400" b="1" dirty="0">
                        <a:solidFill>
                          <a:schemeClr val="bg1">
                            <a:lumMod val="75000"/>
                          </a:schemeClr>
                        </a:solidFill>
                      </a:endParaRPr>
                    </a:p>
                  </a:txBody>
                  <a:tcPr anchor="ctr"/>
                </a:tc>
                <a:tc>
                  <a:txBody>
                    <a:bodyPr/>
                    <a:lstStyle/>
                    <a:p>
                      <a:pPr algn="ctr"/>
                      <a:r>
                        <a:rPr lang="en-US" sz="1400" b="1" dirty="0">
                          <a:solidFill>
                            <a:schemeClr val="bg1">
                              <a:lumMod val="75000"/>
                            </a:schemeClr>
                          </a:solidFill>
                        </a:rPr>
                        <a:t>X</a:t>
                      </a:r>
                    </a:p>
                  </a:txBody>
                  <a:tcPr anchor="ctr"/>
                </a:tc>
                <a:tc>
                  <a:txBody>
                    <a:bodyPr/>
                    <a:lstStyle/>
                    <a:p>
                      <a:pPr algn="ctr"/>
                      <a:r>
                        <a:rPr lang="en-US" sz="1400" b="1" dirty="0">
                          <a:solidFill>
                            <a:srgbClr val="00B050"/>
                          </a:solidFill>
                        </a:rPr>
                        <a:t>X</a:t>
                      </a:r>
                    </a:p>
                  </a:txBody>
                  <a:tcPr anchor="ctr"/>
                </a:tc>
                <a:extLst>
                  <a:ext uri="{0D108BD9-81ED-4DB2-BD59-A6C34878D82A}">
                    <a16:rowId xmlns:a16="http://schemas.microsoft.com/office/drawing/2014/main" val="2833901905"/>
                  </a:ext>
                </a:extLst>
              </a:tr>
            </a:tbl>
          </a:graphicData>
        </a:graphic>
      </p:graphicFrame>
      <p:sp>
        <p:nvSpPr>
          <p:cNvPr id="7" name="Rectangle 6">
            <a:extLst>
              <a:ext uri="{FF2B5EF4-FFF2-40B4-BE49-F238E27FC236}">
                <a16:creationId xmlns:a16="http://schemas.microsoft.com/office/drawing/2014/main" id="{35A5F2B9-53C2-4FA4-8D57-677C03B86E71}"/>
              </a:ext>
            </a:extLst>
          </p:cNvPr>
          <p:cNvSpPr/>
          <p:nvPr/>
        </p:nvSpPr>
        <p:spPr>
          <a:xfrm>
            <a:off x="2207582" y="6241003"/>
            <a:ext cx="6711518" cy="44388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400" b="1" dirty="0"/>
              <a:t>All ESSER-funded activities, including the above, must be reasonable and necessary to respond to, prepare for, or prevent the spread of COVID-19</a:t>
            </a:r>
          </a:p>
        </p:txBody>
      </p:sp>
    </p:spTree>
    <p:extLst>
      <p:ext uri="{BB962C8B-B14F-4D97-AF65-F5344CB8AC3E}">
        <p14:creationId xmlns:p14="http://schemas.microsoft.com/office/powerpoint/2010/main" val="2924412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475B9-646D-4879-8062-6BD7DAF737FB}"/>
              </a:ext>
            </a:extLst>
          </p:cNvPr>
          <p:cNvSpPr>
            <a:spLocks noGrp="1"/>
          </p:cNvSpPr>
          <p:nvPr>
            <p:ph type="title"/>
          </p:nvPr>
        </p:nvSpPr>
        <p:spPr/>
        <p:txBody>
          <a:bodyPr/>
          <a:lstStyle/>
          <a:p>
            <a:r>
              <a:rPr lang="en-US" dirty="0"/>
              <a:t>Intent of ESSER Funds	</a:t>
            </a:r>
          </a:p>
        </p:txBody>
      </p:sp>
      <p:sp>
        <p:nvSpPr>
          <p:cNvPr id="4" name="Slide Number Placeholder 3">
            <a:extLst>
              <a:ext uri="{FF2B5EF4-FFF2-40B4-BE49-F238E27FC236}">
                <a16:creationId xmlns:a16="http://schemas.microsoft.com/office/drawing/2014/main" id="{0B185CC2-03C6-4A47-A297-ADCAEF3CF223}"/>
              </a:ext>
            </a:extLst>
          </p:cNvPr>
          <p:cNvSpPr>
            <a:spLocks noGrp="1"/>
          </p:cNvSpPr>
          <p:nvPr>
            <p:ph type="sldNum" sz="quarter" idx="12"/>
          </p:nvPr>
        </p:nvSpPr>
        <p:spPr/>
        <p:txBody>
          <a:bodyPr/>
          <a:lstStyle/>
          <a:p>
            <a:fld id="{00000000-1234-1234-1234-123412341234}" type="slidenum">
              <a:rPr lang="en-US" smtClean="0"/>
              <a:pPr/>
              <a:t>6</a:t>
            </a:fld>
            <a:endParaRPr lang="en-US"/>
          </a:p>
        </p:txBody>
      </p:sp>
      <p:graphicFrame>
        <p:nvGraphicFramePr>
          <p:cNvPr id="6" name="Text Placeholder 2" descr="The overall purpose of all ESSER funds is to address the impact that COVID-19 has had on education.">
            <a:extLst>
              <a:ext uri="{FF2B5EF4-FFF2-40B4-BE49-F238E27FC236}">
                <a16:creationId xmlns:a16="http://schemas.microsoft.com/office/drawing/2014/main" id="{C7E682BA-B089-462F-B823-9534C3D383D5}"/>
              </a:ext>
            </a:extLst>
          </p:cNvPr>
          <p:cNvGraphicFramePr/>
          <p:nvPr>
            <p:extLst>
              <p:ext uri="{D42A27DB-BD31-4B8C-83A1-F6EECF244321}">
                <p14:modId xmlns:p14="http://schemas.microsoft.com/office/powerpoint/2010/main" val="2537896168"/>
              </p:ext>
            </p:extLst>
          </p:nvPr>
        </p:nvGraphicFramePr>
        <p:xfrm>
          <a:off x="554935" y="1320799"/>
          <a:ext cx="11082130" cy="48017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Rounded Corners 4" descr="ESSER III is a recovery effort, to support schools, educators, and students with resources and programming that address learning loss caused by COVID-19 and remote learning environments.">
            <a:extLst>
              <a:ext uri="{FF2B5EF4-FFF2-40B4-BE49-F238E27FC236}">
                <a16:creationId xmlns:a16="http://schemas.microsoft.com/office/drawing/2014/main" id="{9A648F6B-C26B-4B36-93A6-7062F2C9BA06}"/>
              </a:ext>
            </a:extLst>
          </p:cNvPr>
          <p:cNvSpPr/>
          <p:nvPr/>
        </p:nvSpPr>
        <p:spPr>
          <a:xfrm>
            <a:off x="655983" y="5138530"/>
            <a:ext cx="10764078" cy="983974"/>
          </a:xfrm>
          <a:prstGeom prst="roundRect">
            <a:avLst/>
          </a:prstGeom>
          <a:noFill/>
          <a:ln w="28575">
            <a:solidFill>
              <a:srgbClr val="0070C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73151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E2E0B-DB8B-46C8-BED2-25AC1DF41282}"/>
              </a:ext>
            </a:extLst>
          </p:cNvPr>
          <p:cNvSpPr>
            <a:spLocks noGrp="1"/>
          </p:cNvSpPr>
          <p:nvPr>
            <p:ph type="title"/>
          </p:nvPr>
        </p:nvSpPr>
        <p:spPr/>
        <p:txBody>
          <a:bodyPr>
            <a:normAutofit/>
          </a:bodyPr>
          <a:lstStyle/>
          <a:p>
            <a:r>
              <a:rPr lang="en-US" dirty="0"/>
              <a:t>Allowable Use of Funds</a:t>
            </a:r>
          </a:p>
        </p:txBody>
      </p:sp>
      <p:sp>
        <p:nvSpPr>
          <p:cNvPr id="3" name="Content Placeholder 2">
            <a:extLst>
              <a:ext uri="{FF2B5EF4-FFF2-40B4-BE49-F238E27FC236}">
                <a16:creationId xmlns:a16="http://schemas.microsoft.com/office/drawing/2014/main" id="{533E0A13-8707-4E2A-B576-C8CAD54D1E61}"/>
              </a:ext>
            </a:extLst>
          </p:cNvPr>
          <p:cNvSpPr>
            <a:spLocks noGrp="1"/>
          </p:cNvSpPr>
          <p:nvPr>
            <p:ph idx="1"/>
          </p:nvPr>
        </p:nvSpPr>
        <p:spPr/>
        <p:txBody>
          <a:bodyPr>
            <a:normAutofit/>
          </a:bodyPr>
          <a:lstStyle/>
          <a:p>
            <a:r>
              <a:rPr lang="en-US" dirty="0"/>
              <a:t>Any allowable activity under ESEA, IDEA, Adult Education, Perkins CTE </a:t>
            </a:r>
          </a:p>
          <a:p>
            <a:r>
              <a:rPr lang="en-US" dirty="0"/>
              <a:t>Coordination of COVID preparedness and response, including training of staff, purchasing of supplies to prevent the spread of COVID-19, and facilities improvement</a:t>
            </a:r>
          </a:p>
          <a:p>
            <a:r>
              <a:rPr lang="en-US" dirty="0"/>
              <a:t>Activities that are necessary to maintain the operation of and continuity of services </a:t>
            </a:r>
          </a:p>
          <a:p>
            <a:r>
              <a:rPr lang="en-US" dirty="0"/>
              <a:t>Addressing learning loss, including through assessment, evidence-based activities, parent engagement, tracking attendance, summer and after-school learning, and improving student engagement</a:t>
            </a:r>
          </a:p>
          <a:p>
            <a:r>
              <a:rPr lang="en-US" dirty="0"/>
              <a:t>Purchasing educational technology</a:t>
            </a:r>
          </a:p>
          <a:p>
            <a:r>
              <a:rPr lang="en-US" dirty="0"/>
              <a:t>Providing mental health services and supports</a:t>
            </a:r>
          </a:p>
          <a:p>
            <a:endParaRPr lang="en-US" dirty="0"/>
          </a:p>
          <a:p>
            <a:endParaRPr lang="en-US" dirty="0"/>
          </a:p>
        </p:txBody>
      </p:sp>
      <p:sp>
        <p:nvSpPr>
          <p:cNvPr id="4" name="Slide Number Placeholder 3">
            <a:extLst>
              <a:ext uri="{FF2B5EF4-FFF2-40B4-BE49-F238E27FC236}">
                <a16:creationId xmlns:a16="http://schemas.microsoft.com/office/drawing/2014/main" id="{9D2AE8F4-F452-4766-83DB-DA5336C02D79}"/>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
        <p:nvSpPr>
          <p:cNvPr id="5" name="Rectangle: Rounded Corners 4">
            <a:extLst>
              <a:ext uri="{FF2B5EF4-FFF2-40B4-BE49-F238E27FC236}">
                <a16:creationId xmlns:a16="http://schemas.microsoft.com/office/drawing/2014/main" id="{6B96505F-39A5-44A1-8DC4-DA467A9AB3CD}"/>
              </a:ext>
            </a:extLst>
          </p:cNvPr>
          <p:cNvSpPr/>
          <p:nvPr/>
        </p:nvSpPr>
        <p:spPr>
          <a:xfrm>
            <a:off x="7079530" y="4496586"/>
            <a:ext cx="4274270" cy="140923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b="1" dirty="0"/>
              <a:t>Reasonable and Necessary to Respond to Prepare for, or Prevent the Spread of COVID-19</a:t>
            </a:r>
          </a:p>
        </p:txBody>
      </p:sp>
    </p:spTree>
    <p:extLst>
      <p:ext uri="{BB962C8B-B14F-4D97-AF65-F5344CB8AC3E}">
        <p14:creationId xmlns:p14="http://schemas.microsoft.com/office/powerpoint/2010/main" val="3879159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52"/>
          <p:cNvSpPr txBox="1">
            <a:spLocks noGrp="1"/>
          </p:cNvSpPr>
          <p:nvPr>
            <p:ph type="title"/>
          </p:nvPr>
        </p:nvSpPr>
        <p:spPr>
          <a:xfrm>
            <a:off x="326925" y="254513"/>
            <a:ext cx="8109200" cy="756400"/>
          </a:xfrm>
          <a:prstGeom prst="rect">
            <a:avLst/>
          </a:prstGeom>
          <a:noFill/>
          <a:ln>
            <a:noFill/>
          </a:ln>
        </p:spPr>
        <p:txBody>
          <a:bodyPr spcFirstLastPara="1" wrap="square" lIns="0" tIns="0" rIns="0" bIns="0" anchor="t" anchorCtr="0">
            <a:normAutofit/>
          </a:bodyPr>
          <a:lstStyle/>
          <a:p>
            <a:r>
              <a:rPr lang="en" sz="1467"/>
              <a:t>ARP ESSER III – Additional Requirements</a:t>
            </a:r>
            <a:endParaRPr sz="1467"/>
          </a:p>
        </p:txBody>
      </p:sp>
      <p:sp>
        <p:nvSpPr>
          <p:cNvPr id="282" name="Google Shape;282;p52"/>
          <p:cNvSpPr txBox="1">
            <a:spLocks noGrp="1"/>
          </p:cNvSpPr>
          <p:nvPr>
            <p:ph type="sldNum" idx="12"/>
          </p:nvPr>
        </p:nvSpPr>
        <p:spPr>
          <a:xfrm>
            <a:off x="297428" y="6427019"/>
            <a:ext cx="2743200" cy="365200"/>
          </a:xfrm>
          <a:prstGeom prst="rect">
            <a:avLst/>
          </a:prstGeom>
          <a:noFill/>
          <a:ln>
            <a:noFill/>
          </a:ln>
        </p:spPr>
        <p:txBody>
          <a:bodyPr spcFirstLastPara="1" wrap="square" lIns="91433" tIns="45700" rIns="91433" bIns="45700" anchor="t" anchorCtr="0">
            <a:noAutofit/>
          </a:bodyPr>
          <a:lstStyle/>
          <a:p>
            <a:fld id="{00000000-1234-1234-1234-123412341234}" type="slidenum">
              <a:rPr lang="en" sz="1467"/>
              <a:pPr/>
              <a:t>8</a:t>
            </a:fld>
            <a:endParaRPr sz="1467"/>
          </a:p>
        </p:txBody>
      </p:sp>
      <p:grpSp>
        <p:nvGrpSpPr>
          <p:cNvPr id="283" name="Google Shape;283;p52" descr="ARP ESSER III additional requirements."/>
          <p:cNvGrpSpPr/>
          <p:nvPr/>
        </p:nvGrpSpPr>
        <p:grpSpPr>
          <a:xfrm>
            <a:off x="139148" y="1290432"/>
            <a:ext cx="11857382" cy="5025371"/>
            <a:chOff x="0" y="53164"/>
            <a:chExt cx="11148600" cy="5455783"/>
          </a:xfrm>
        </p:grpSpPr>
        <p:sp>
          <p:nvSpPr>
            <p:cNvPr id="284" name="Google Shape;284;p52"/>
            <p:cNvSpPr/>
            <p:nvPr/>
          </p:nvSpPr>
          <p:spPr>
            <a:xfrm>
              <a:off x="0" y="200764"/>
              <a:ext cx="11148600" cy="252000"/>
            </a:xfrm>
            <a:prstGeom prst="rect">
              <a:avLst/>
            </a:prstGeom>
            <a:solidFill>
              <a:srgbClr val="FFE8CA">
                <a:alpha val="89800"/>
              </a:srgbClr>
            </a:solidFill>
            <a:ln w="12700" cap="flat" cmpd="sng">
              <a:solidFill>
                <a:schemeClr val="accent4"/>
              </a:solidFill>
              <a:prstDash val="solid"/>
              <a:miter lim="800000"/>
              <a:headEnd type="none" w="sm" len="sm"/>
              <a:tailEnd type="none" w="sm" len="sm"/>
            </a:ln>
          </p:spPr>
          <p:txBody>
            <a:bodyPr spcFirstLastPara="1" wrap="square" lIns="91433" tIns="91433" rIns="91433" bIns="91433" anchor="ctr" anchorCtr="0">
              <a:noAutofit/>
            </a:bodyPr>
            <a:lstStyle/>
            <a:p>
              <a:endParaRPr sz="1867"/>
            </a:p>
          </p:txBody>
        </p:sp>
        <p:sp>
          <p:nvSpPr>
            <p:cNvPr id="285" name="Google Shape;285;p52"/>
            <p:cNvSpPr/>
            <p:nvPr/>
          </p:nvSpPr>
          <p:spPr>
            <a:xfrm>
              <a:off x="283286" y="53164"/>
              <a:ext cx="10615200" cy="295200"/>
            </a:xfrm>
            <a:prstGeom prst="roundRect">
              <a:avLst>
                <a:gd name="adj" fmla="val 16667"/>
              </a:avLst>
            </a:prstGeom>
            <a:solidFill>
              <a:schemeClr val="lt1"/>
            </a:solidFill>
            <a:ln w="12700" cap="flat" cmpd="sng">
              <a:solidFill>
                <a:srgbClr val="E6AD00"/>
              </a:solidFill>
              <a:prstDash val="solid"/>
              <a:miter lim="800000"/>
              <a:headEnd type="none" w="sm" len="sm"/>
              <a:tailEnd type="none" w="sm" len="sm"/>
            </a:ln>
          </p:spPr>
          <p:txBody>
            <a:bodyPr spcFirstLastPara="1" wrap="square" lIns="91433" tIns="91433" rIns="91433" bIns="91433" anchor="ctr" anchorCtr="0">
              <a:noAutofit/>
            </a:bodyPr>
            <a:lstStyle/>
            <a:p>
              <a:endParaRPr sz="1867"/>
            </a:p>
          </p:txBody>
        </p:sp>
        <p:sp>
          <p:nvSpPr>
            <p:cNvPr id="286" name="Google Shape;286;p52"/>
            <p:cNvSpPr txBox="1"/>
            <p:nvPr/>
          </p:nvSpPr>
          <p:spPr>
            <a:xfrm>
              <a:off x="297696" y="67574"/>
              <a:ext cx="10586400" cy="266400"/>
            </a:xfrm>
            <a:prstGeom prst="rect">
              <a:avLst/>
            </a:prstGeom>
            <a:noFill/>
            <a:ln>
              <a:noFill/>
            </a:ln>
          </p:spPr>
          <p:txBody>
            <a:bodyPr spcFirstLastPara="1" wrap="square" lIns="294967" tIns="0" rIns="294967" bIns="0" anchor="ctr" anchorCtr="0">
              <a:noAutofit/>
            </a:bodyPr>
            <a:lstStyle/>
            <a:p>
              <a:pPr>
                <a:lnSpc>
                  <a:spcPct val="90000"/>
                </a:lnSpc>
                <a:buSzPts val="1200"/>
              </a:pPr>
              <a:r>
                <a:rPr lang="en" sz="1600">
                  <a:solidFill>
                    <a:schemeClr val="dk1"/>
                  </a:solidFill>
                </a:rPr>
                <a:t>ARP ESSER III has three additional requirements that were not in ESSER I or II</a:t>
              </a:r>
              <a:endParaRPr sz="1467">
                <a:solidFill>
                  <a:schemeClr val="dk1"/>
                </a:solidFill>
              </a:endParaRPr>
            </a:p>
          </p:txBody>
        </p:sp>
        <p:sp>
          <p:nvSpPr>
            <p:cNvPr id="287" name="Google Shape;287;p52"/>
            <p:cNvSpPr/>
            <p:nvPr/>
          </p:nvSpPr>
          <p:spPr>
            <a:xfrm>
              <a:off x="0" y="664247"/>
              <a:ext cx="11148600" cy="2079000"/>
            </a:xfrm>
            <a:prstGeom prst="rect">
              <a:avLst/>
            </a:prstGeom>
            <a:solidFill>
              <a:srgbClr val="FFE8CA">
                <a:alpha val="89800"/>
              </a:srgbClr>
            </a:solidFill>
            <a:ln w="12700" cap="flat" cmpd="sng">
              <a:solidFill>
                <a:schemeClr val="accent4"/>
              </a:solidFill>
              <a:prstDash val="solid"/>
              <a:miter lim="800000"/>
              <a:headEnd type="none" w="sm" len="sm"/>
              <a:tailEnd type="none" w="sm" len="sm"/>
            </a:ln>
          </p:spPr>
          <p:txBody>
            <a:bodyPr spcFirstLastPara="1" wrap="square" lIns="91433" tIns="91433" rIns="91433" bIns="91433" anchor="ctr" anchorCtr="0">
              <a:noAutofit/>
            </a:bodyPr>
            <a:lstStyle/>
            <a:p>
              <a:endParaRPr sz="1867"/>
            </a:p>
          </p:txBody>
        </p:sp>
        <p:sp>
          <p:nvSpPr>
            <p:cNvPr id="288" name="Google Shape;288;p52"/>
            <p:cNvSpPr txBox="1"/>
            <p:nvPr/>
          </p:nvSpPr>
          <p:spPr>
            <a:xfrm>
              <a:off x="0" y="664247"/>
              <a:ext cx="11148600" cy="2079000"/>
            </a:xfrm>
            <a:prstGeom prst="rect">
              <a:avLst/>
            </a:prstGeom>
            <a:noFill/>
            <a:ln>
              <a:noFill/>
            </a:ln>
          </p:spPr>
          <p:txBody>
            <a:bodyPr spcFirstLastPara="1" wrap="square" lIns="865267" tIns="208267" rIns="865267" bIns="113767" anchor="t" anchorCtr="0">
              <a:noAutofit/>
            </a:bodyPr>
            <a:lstStyle/>
            <a:p>
              <a:pPr marL="169329" lvl="1" indent="-169329">
                <a:lnSpc>
                  <a:spcPct val="90000"/>
                </a:lnSpc>
                <a:buSzPts val="1200"/>
                <a:buFont typeface="Arial"/>
                <a:buChar char="•"/>
              </a:pPr>
              <a:r>
                <a:rPr lang="en" sz="1600"/>
                <a:t>A minimum of </a:t>
              </a:r>
              <a:r>
                <a:rPr lang="en" sz="1600" b="1" i="1"/>
                <a:t>20%</a:t>
              </a:r>
              <a:r>
                <a:rPr lang="en" sz="1600"/>
                <a:t> set aside to provide evidence-based interventions to address the academic impact of lost instructional time (or impact of the pandemic)  </a:t>
              </a:r>
              <a:endParaRPr sz="1467"/>
            </a:p>
            <a:p>
              <a:pPr marL="169329" lvl="1" indent="-169329">
                <a:lnSpc>
                  <a:spcPct val="90000"/>
                </a:lnSpc>
                <a:spcBef>
                  <a:spcPts val="267"/>
                </a:spcBef>
                <a:buSzPts val="1200"/>
                <a:buFont typeface="Arial"/>
                <a:buChar char="•"/>
              </a:pPr>
              <a:r>
                <a:rPr lang="en" sz="1600"/>
                <a:t>Evidence-based interventions (ESSA Section 8101(21)(A)] – </a:t>
              </a:r>
              <a:r>
                <a:rPr lang="en" sz="1600" u="sng">
                  <a:solidFill>
                    <a:schemeClr val="hlink"/>
                  </a:solidFill>
                  <a:hlinkClick r:id="rId3"/>
                </a:rPr>
                <a:t>EBI Explanation and Resources</a:t>
              </a:r>
              <a:endParaRPr sz="1600"/>
            </a:p>
            <a:p>
              <a:pPr marL="338658" lvl="2" indent="-169329">
                <a:lnSpc>
                  <a:spcPct val="90000"/>
                </a:lnSpc>
                <a:spcBef>
                  <a:spcPts val="267"/>
                </a:spcBef>
                <a:buSzPts val="1200"/>
                <a:buFont typeface="Arial"/>
                <a:buChar char="•"/>
              </a:pPr>
              <a:r>
                <a:rPr lang="en" sz="1600"/>
                <a:t>Summer Learning Programs</a:t>
              </a:r>
              <a:endParaRPr sz="1600"/>
            </a:p>
            <a:p>
              <a:pPr marL="338658" lvl="2" indent="-169329">
                <a:lnSpc>
                  <a:spcPct val="90000"/>
                </a:lnSpc>
                <a:spcBef>
                  <a:spcPts val="267"/>
                </a:spcBef>
                <a:buSzPts val="1200"/>
                <a:buFont typeface="Arial"/>
                <a:buChar char="•"/>
              </a:pPr>
              <a:r>
                <a:rPr lang="en" sz="1600"/>
                <a:t>Summer Enrichment Programs</a:t>
              </a:r>
              <a:endParaRPr sz="1600"/>
            </a:p>
            <a:p>
              <a:pPr marL="338658" lvl="2" indent="-169329">
                <a:lnSpc>
                  <a:spcPct val="90000"/>
                </a:lnSpc>
                <a:spcBef>
                  <a:spcPts val="267"/>
                </a:spcBef>
                <a:buSzPts val="1200"/>
                <a:buFont typeface="Arial"/>
                <a:buChar char="•"/>
              </a:pPr>
              <a:r>
                <a:rPr lang="en" sz="1600"/>
                <a:t>Extended Day/School Year </a:t>
              </a:r>
              <a:endParaRPr sz="1600"/>
            </a:p>
            <a:p>
              <a:pPr marL="338658" lvl="2" indent="-169329">
                <a:lnSpc>
                  <a:spcPct val="90000"/>
                </a:lnSpc>
                <a:spcBef>
                  <a:spcPts val="267"/>
                </a:spcBef>
                <a:buSzPts val="1200"/>
                <a:buFont typeface="Arial"/>
                <a:buChar char="•"/>
              </a:pPr>
              <a:r>
                <a:rPr lang="en" sz="1600"/>
                <a:t>Comprehensive afterschool programs</a:t>
              </a:r>
              <a:endParaRPr sz="1600"/>
            </a:p>
          </p:txBody>
        </p:sp>
        <p:sp>
          <p:nvSpPr>
            <p:cNvPr id="289" name="Google Shape;289;p52"/>
            <p:cNvSpPr/>
            <p:nvPr/>
          </p:nvSpPr>
          <p:spPr>
            <a:xfrm>
              <a:off x="557432" y="506764"/>
              <a:ext cx="9366300" cy="305100"/>
            </a:xfrm>
            <a:prstGeom prst="roundRect">
              <a:avLst>
                <a:gd name="adj" fmla="val 16667"/>
              </a:avLst>
            </a:prstGeom>
            <a:solidFill>
              <a:schemeClr val="lt1"/>
            </a:solidFill>
            <a:ln w="12700" cap="flat" cmpd="sng">
              <a:solidFill>
                <a:srgbClr val="E6AD00"/>
              </a:solidFill>
              <a:prstDash val="solid"/>
              <a:miter lim="800000"/>
              <a:headEnd type="none" w="sm" len="sm"/>
              <a:tailEnd type="none" w="sm" len="sm"/>
            </a:ln>
          </p:spPr>
          <p:txBody>
            <a:bodyPr spcFirstLastPara="1" wrap="square" lIns="91433" tIns="91433" rIns="91433" bIns="91433" anchor="ctr" anchorCtr="0">
              <a:noAutofit/>
            </a:bodyPr>
            <a:lstStyle/>
            <a:p>
              <a:endParaRPr sz="1867"/>
            </a:p>
          </p:txBody>
        </p:sp>
        <p:sp>
          <p:nvSpPr>
            <p:cNvPr id="290" name="Google Shape;290;p52"/>
            <p:cNvSpPr txBox="1"/>
            <p:nvPr/>
          </p:nvSpPr>
          <p:spPr>
            <a:xfrm>
              <a:off x="572323" y="521668"/>
              <a:ext cx="9733500" cy="275400"/>
            </a:xfrm>
            <a:prstGeom prst="rect">
              <a:avLst/>
            </a:prstGeom>
            <a:noFill/>
            <a:ln>
              <a:noFill/>
            </a:ln>
          </p:spPr>
          <p:txBody>
            <a:bodyPr spcFirstLastPara="1" wrap="square" lIns="294967" tIns="0" rIns="294967" bIns="0" anchor="ctr" anchorCtr="0">
              <a:noAutofit/>
            </a:bodyPr>
            <a:lstStyle/>
            <a:p>
              <a:pPr>
                <a:lnSpc>
                  <a:spcPct val="90000"/>
                </a:lnSpc>
                <a:buSzPts val="1200"/>
              </a:pPr>
              <a:r>
                <a:rPr lang="en" sz="1467">
                  <a:solidFill>
                    <a:schemeClr val="dk1"/>
                  </a:solidFill>
                </a:rPr>
                <a:t>Set Aside for Evidence-Based Interventions [</a:t>
              </a:r>
              <a:r>
                <a:rPr lang="en" sz="1467" b="1" i="1">
                  <a:solidFill>
                    <a:schemeClr val="dk1"/>
                  </a:solidFill>
                </a:rPr>
                <a:t>Collected in the ARP ESSER III Budget (Funding Code)</a:t>
              </a:r>
              <a:r>
                <a:rPr lang="en" sz="1467">
                  <a:solidFill>
                    <a:schemeClr val="dk1"/>
                  </a:solidFill>
                </a:rPr>
                <a:t>]</a:t>
              </a:r>
              <a:endParaRPr sz="1333">
                <a:solidFill>
                  <a:schemeClr val="dk1"/>
                </a:solidFill>
              </a:endParaRPr>
            </a:p>
          </p:txBody>
        </p:sp>
        <p:sp>
          <p:nvSpPr>
            <p:cNvPr id="291" name="Google Shape;291;p52"/>
            <p:cNvSpPr/>
            <p:nvPr/>
          </p:nvSpPr>
          <p:spPr>
            <a:xfrm>
              <a:off x="0" y="2944847"/>
              <a:ext cx="11148600" cy="1071000"/>
            </a:xfrm>
            <a:prstGeom prst="rect">
              <a:avLst/>
            </a:prstGeom>
            <a:solidFill>
              <a:srgbClr val="FFE8CA">
                <a:alpha val="89800"/>
              </a:srgbClr>
            </a:solidFill>
            <a:ln w="12700" cap="flat" cmpd="sng">
              <a:solidFill>
                <a:schemeClr val="accent4"/>
              </a:solidFill>
              <a:prstDash val="solid"/>
              <a:miter lim="800000"/>
              <a:headEnd type="none" w="sm" len="sm"/>
              <a:tailEnd type="none" w="sm" len="sm"/>
            </a:ln>
          </p:spPr>
          <p:txBody>
            <a:bodyPr spcFirstLastPara="1" wrap="square" lIns="91433" tIns="91433" rIns="91433" bIns="91433" anchor="ctr" anchorCtr="0">
              <a:noAutofit/>
            </a:bodyPr>
            <a:lstStyle/>
            <a:p>
              <a:endParaRPr sz="1867"/>
            </a:p>
          </p:txBody>
        </p:sp>
        <p:sp>
          <p:nvSpPr>
            <p:cNvPr id="292" name="Google Shape;292;p52"/>
            <p:cNvSpPr txBox="1"/>
            <p:nvPr/>
          </p:nvSpPr>
          <p:spPr>
            <a:xfrm>
              <a:off x="0" y="2944847"/>
              <a:ext cx="11148600" cy="1071000"/>
            </a:xfrm>
            <a:prstGeom prst="rect">
              <a:avLst/>
            </a:prstGeom>
            <a:noFill/>
            <a:ln>
              <a:noFill/>
            </a:ln>
          </p:spPr>
          <p:txBody>
            <a:bodyPr spcFirstLastPara="1" wrap="square" lIns="865267" tIns="208267" rIns="865267" bIns="113767" anchor="t" anchorCtr="0">
              <a:noAutofit/>
            </a:bodyPr>
            <a:lstStyle/>
            <a:p>
              <a:pPr marL="169329" lvl="1" indent="-169329">
                <a:lnSpc>
                  <a:spcPct val="90000"/>
                </a:lnSpc>
                <a:buSzPts val="1200"/>
                <a:buFont typeface="Arial"/>
                <a:buChar char="•"/>
              </a:pPr>
              <a:r>
                <a:rPr lang="en" sz="1600" dirty="0"/>
                <a:t>Mitigation strategies to ensure safety and health of students and staff</a:t>
              </a:r>
              <a:endParaRPr sz="1467" dirty="0"/>
            </a:p>
            <a:p>
              <a:pPr marL="169329" lvl="1" indent="-169329">
                <a:lnSpc>
                  <a:spcPct val="90000"/>
                </a:lnSpc>
                <a:spcBef>
                  <a:spcPts val="267"/>
                </a:spcBef>
                <a:buSzPts val="1200"/>
                <a:buFont typeface="Arial"/>
                <a:buChar char="•"/>
              </a:pPr>
              <a:r>
                <a:rPr lang="en" sz="1600" dirty="0"/>
                <a:t>Posted on LEA website within 30 days of award</a:t>
              </a:r>
              <a:endParaRPr sz="1467" dirty="0"/>
            </a:p>
            <a:p>
              <a:pPr marL="169329" lvl="1" indent="-169329">
                <a:lnSpc>
                  <a:spcPct val="90000"/>
                </a:lnSpc>
                <a:spcBef>
                  <a:spcPts val="267"/>
                </a:spcBef>
                <a:buSzPts val="1200"/>
                <a:buFont typeface="Arial"/>
                <a:buChar char="•"/>
              </a:pPr>
              <a:r>
                <a:rPr lang="en" sz="1600" dirty="0"/>
                <a:t>Must be updated at least every 6 months</a:t>
              </a:r>
              <a:endParaRPr sz="1467" dirty="0"/>
            </a:p>
          </p:txBody>
        </p:sp>
        <p:sp>
          <p:nvSpPr>
            <p:cNvPr id="293" name="Google Shape;293;p52"/>
            <p:cNvSpPr/>
            <p:nvPr/>
          </p:nvSpPr>
          <p:spPr>
            <a:xfrm>
              <a:off x="544405" y="2797247"/>
              <a:ext cx="9471300" cy="295200"/>
            </a:xfrm>
            <a:prstGeom prst="roundRect">
              <a:avLst>
                <a:gd name="adj" fmla="val 16667"/>
              </a:avLst>
            </a:prstGeom>
            <a:solidFill>
              <a:schemeClr val="lt1"/>
            </a:solidFill>
            <a:ln w="12700" cap="flat" cmpd="sng">
              <a:solidFill>
                <a:srgbClr val="E6AD00"/>
              </a:solidFill>
              <a:prstDash val="solid"/>
              <a:miter lim="800000"/>
              <a:headEnd type="none" w="sm" len="sm"/>
              <a:tailEnd type="none" w="sm" len="sm"/>
            </a:ln>
          </p:spPr>
          <p:txBody>
            <a:bodyPr spcFirstLastPara="1" wrap="square" lIns="91433" tIns="91433" rIns="91433" bIns="91433" anchor="ctr" anchorCtr="0">
              <a:noAutofit/>
            </a:bodyPr>
            <a:lstStyle/>
            <a:p>
              <a:endParaRPr sz="1867"/>
            </a:p>
          </p:txBody>
        </p:sp>
        <p:sp>
          <p:nvSpPr>
            <p:cNvPr id="294" name="Google Shape;294;p52"/>
            <p:cNvSpPr txBox="1"/>
            <p:nvPr/>
          </p:nvSpPr>
          <p:spPr>
            <a:xfrm>
              <a:off x="558815" y="2811657"/>
              <a:ext cx="9442500" cy="266400"/>
            </a:xfrm>
            <a:prstGeom prst="rect">
              <a:avLst/>
            </a:prstGeom>
            <a:noFill/>
            <a:ln>
              <a:noFill/>
            </a:ln>
          </p:spPr>
          <p:txBody>
            <a:bodyPr spcFirstLastPara="1" wrap="square" lIns="294967" tIns="0" rIns="294967" bIns="0" anchor="ctr" anchorCtr="0">
              <a:noAutofit/>
            </a:bodyPr>
            <a:lstStyle/>
            <a:p>
              <a:pPr>
                <a:lnSpc>
                  <a:spcPct val="90000"/>
                </a:lnSpc>
                <a:buSzPts val="1200"/>
              </a:pPr>
              <a:r>
                <a:rPr lang="en" sz="1467">
                  <a:solidFill>
                    <a:schemeClr val="dk1"/>
                  </a:solidFill>
                </a:rPr>
                <a:t>Safe Return/Remain In-Person Plan [</a:t>
              </a:r>
              <a:r>
                <a:rPr lang="en" sz="1467" b="1" i="1">
                  <a:solidFill>
                    <a:schemeClr val="dk1"/>
                  </a:solidFill>
                </a:rPr>
                <a:t>Provide the URL in the ARP ESSER III Application Assurances</a:t>
              </a:r>
              <a:r>
                <a:rPr lang="en" sz="1467">
                  <a:solidFill>
                    <a:schemeClr val="dk1"/>
                  </a:solidFill>
                </a:rPr>
                <a:t>]</a:t>
              </a:r>
              <a:endParaRPr sz="1333">
                <a:solidFill>
                  <a:schemeClr val="dk1"/>
                </a:solidFill>
              </a:endParaRPr>
            </a:p>
          </p:txBody>
        </p:sp>
        <p:sp>
          <p:nvSpPr>
            <p:cNvPr id="295" name="Google Shape;295;p52"/>
            <p:cNvSpPr/>
            <p:nvPr/>
          </p:nvSpPr>
          <p:spPr>
            <a:xfrm>
              <a:off x="0" y="4217447"/>
              <a:ext cx="11148600" cy="1291500"/>
            </a:xfrm>
            <a:prstGeom prst="rect">
              <a:avLst/>
            </a:prstGeom>
            <a:solidFill>
              <a:srgbClr val="FFE8CA">
                <a:alpha val="89800"/>
              </a:srgbClr>
            </a:solidFill>
            <a:ln w="12700" cap="flat" cmpd="sng">
              <a:solidFill>
                <a:schemeClr val="accent4"/>
              </a:solidFill>
              <a:prstDash val="solid"/>
              <a:miter lim="800000"/>
              <a:headEnd type="none" w="sm" len="sm"/>
              <a:tailEnd type="none" w="sm" len="sm"/>
            </a:ln>
          </p:spPr>
          <p:txBody>
            <a:bodyPr spcFirstLastPara="1" wrap="square" lIns="91433" tIns="91433" rIns="91433" bIns="91433" anchor="ctr" anchorCtr="0">
              <a:noAutofit/>
            </a:bodyPr>
            <a:lstStyle/>
            <a:p>
              <a:endParaRPr sz="1867"/>
            </a:p>
          </p:txBody>
        </p:sp>
        <p:sp>
          <p:nvSpPr>
            <p:cNvPr id="296" name="Google Shape;296;p52"/>
            <p:cNvSpPr txBox="1"/>
            <p:nvPr/>
          </p:nvSpPr>
          <p:spPr>
            <a:xfrm>
              <a:off x="0" y="4217447"/>
              <a:ext cx="11148600" cy="1291500"/>
            </a:xfrm>
            <a:prstGeom prst="rect">
              <a:avLst/>
            </a:prstGeom>
            <a:noFill/>
            <a:ln>
              <a:noFill/>
            </a:ln>
          </p:spPr>
          <p:txBody>
            <a:bodyPr spcFirstLastPara="1" wrap="square" lIns="865267" tIns="208267" rIns="865267" bIns="113767" anchor="t" anchorCtr="0">
              <a:noAutofit/>
            </a:bodyPr>
            <a:lstStyle/>
            <a:p>
              <a:pPr marL="169329" lvl="1" indent="-169329">
                <a:lnSpc>
                  <a:spcPct val="90000"/>
                </a:lnSpc>
                <a:buSzPts val="1200"/>
                <a:buFont typeface="Arial"/>
                <a:buChar char="•"/>
              </a:pPr>
              <a:r>
                <a:rPr lang="en" sz="1600" dirty="0"/>
                <a:t>Description of plans for the set aside to address academic impact (at least 20%) [</a:t>
              </a:r>
              <a:r>
                <a:rPr lang="en" sz="1600" b="1" i="1" dirty="0"/>
                <a:t>Full </a:t>
              </a:r>
              <a:r>
                <a:rPr lang="en" sz="1600" b="1" i="1" dirty="0">
                  <a:latin typeface="Calibri"/>
                  <a:ea typeface="Calibri"/>
                  <a:cs typeface="Calibri"/>
                  <a:sym typeface="Calibri"/>
                </a:rPr>
                <a:t>Budget OR Narrative Question</a:t>
              </a:r>
              <a:r>
                <a:rPr lang="en" sz="1600" dirty="0"/>
                <a:t>]</a:t>
              </a:r>
              <a:endParaRPr sz="1467" dirty="0"/>
            </a:p>
            <a:p>
              <a:pPr marL="169329" lvl="1" indent="-169329">
                <a:lnSpc>
                  <a:spcPct val="90000"/>
                </a:lnSpc>
                <a:spcBef>
                  <a:spcPts val="267"/>
                </a:spcBef>
                <a:buSzPts val="1200"/>
                <a:buFont typeface="Arial"/>
                <a:buChar char="•"/>
              </a:pPr>
              <a:r>
                <a:rPr lang="en" sz="1600" dirty="0"/>
                <a:t>Description of plans for using the rest of funds (most 80%) [</a:t>
              </a:r>
              <a:r>
                <a:rPr lang="en" sz="1600" b="1" i="1" dirty="0"/>
                <a:t>Full </a:t>
              </a:r>
              <a:r>
                <a:rPr lang="en" sz="1600" b="1" i="1" dirty="0">
                  <a:latin typeface="Calibri"/>
                  <a:ea typeface="Calibri"/>
                  <a:cs typeface="Calibri"/>
                  <a:sym typeface="Calibri"/>
                </a:rPr>
                <a:t>Budget OR Narrative Question</a:t>
              </a:r>
              <a:r>
                <a:rPr lang="en" sz="1600" dirty="0"/>
                <a:t>]</a:t>
              </a:r>
              <a:endParaRPr sz="1467" dirty="0"/>
            </a:p>
            <a:p>
              <a:pPr marL="169329" lvl="1" indent="-169329">
                <a:lnSpc>
                  <a:spcPct val="90000"/>
                </a:lnSpc>
                <a:spcBef>
                  <a:spcPts val="267"/>
                </a:spcBef>
                <a:buSzPts val="1200"/>
                <a:buFont typeface="Arial"/>
                <a:buChar char="•"/>
              </a:pPr>
              <a:r>
                <a:rPr lang="en" sz="1600" dirty="0"/>
                <a:t>Ensuring that evidence-based interventions are addressing the academic, social, emotional, and mental health needs of students [</a:t>
              </a:r>
              <a:r>
                <a:rPr lang="en" sz="1600" b="1" i="1" dirty="0">
                  <a:latin typeface="Calibri"/>
                  <a:ea typeface="Calibri"/>
                  <a:cs typeface="Calibri"/>
                  <a:sym typeface="Calibri"/>
                </a:rPr>
                <a:t>Narrative Question</a:t>
              </a:r>
              <a:r>
                <a:rPr lang="en" sz="1600" dirty="0"/>
                <a:t>]</a:t>
              </a:r>
              <a:endParaRPr sz="1467" dirty="0"/>
            </a:p>
          </p:txBody>
        </p:sp>
        <p:sp>
          <p:nvSpPr>
            <p:cNvPr id="297" name="Google Shape;297;p52"/>
            <p:cNvSpPr/>
            <p:nvPr/>
          </p:nvSpPr>
          <p:spPr>
            <a:xfrm>
              <a:off x="557432" y="4069847"/>
              <a:ext cx="9419400" cy="295200"/>
            </a:xfrm>
            <a:prstGeom prst="roundRect">
              <a:avLst>
                <a:gd name="adj" fmla="val 16667"/>
              </a:avLst>
            </a:prstGeom>
            <a:solidFill>
              <a:schemeClr val="lt1"/>
            </a:solidFill>
            <a:ln w="12700" cap="flat" cmpd="sng">
              <a:solidFill>
                <a:srgbClr val="E6AD00"/>
              </a:solidFill>
              <a:prstDash val="solid"/>
              <a:miter lim="800000"/>
              <a:headEnd type="none" w="sm" len="sm"/>
              <a:tailEnd type="none" w="sm" len="sm"/>
            </a:ln>
          </p:spPr>
          <p:txBody>
            <a:bodyPr spcFirstLastPara="1" wrap="square" lIns="91433" tIns="91433" rIns="91433" bIns="91433" anchor="ctr" anchorCtr="0">
              <a:noAutofit/>
            </a:bodyPr>
            <a:lstStyle/>
            <a:p>
              <a:endParaRPr sz="1867"/>
            </a:p>
          </p:txBody>
        </p:sp>
        <p:sp>
          <p:nvSpPr>
            <p:cNvPr id="298" name="Google Shape;298;p52"/>
            <p:cNvSpPr txBox="1"/>
            <p:nvPr/>
          </p:nvSpPr>
          <p:spPr>
            <a:xfrm>
              <a:off x="571842" y="4084257"/>
              <a:ext cx="9390600" cy="266400"/>
            </a:xfrm>
            <a:prstGeom prst="rect">
              <a:avLst/>
            </a:prstGeom>
            <a:noFill/>
            <a:ln>
              <a:noFill/>
            </a:ln>
          </p:spPr>
          <p:txBody>
            <a:bodyPr spcFirstLastPara="1" wrap="square" lIns="294967" tIns="0" rIns="294967" bIns="0" anchor="ctr" anchorCtr="0">
              <a:noAutofit/>
            </a:bodyPr>
            <a:lstStyle/>
            <a:p>
              <a:pPr>
                <a:lnSpc>
                  <a:spcPct val="90000"/>
                </a:lnSpc>
                <a:buSzPts val="1200"/>
              </a:pPr>
              <a:r>
                <a:rPr lang="en" sz="1600">
                  <a:solidFill>
                    <a:schemeClr val="dk1"/>
                  </a:solidFill>
                </a:rPr>
                <a:t>LEA Use of Funds Plan [</a:t>
              </a:r>
              <a:r>
                <a:rPr lang="en" sz="1600" b="1" i="1">
                  <a:solidFill>
                    <a:schemeClr val="dk1"/>
                  </a:solidFill>
                </a:rPr>
                <a:t>Collected in the ARP ESSER III Application</a:t>
              </a:r>
              <a:r>
                <a:rPr lang="en" sz="1600">
                  <a:solidFill>
                    <a:schemeClr val="dk1"/>
                  </a:solidFill>
                </a:rPr>
                <a:t>]</a:t>
              </a:r>
              <a:endParaRPr sz="1600">
                <a:solidFill>
                  <a:schemeClr val="dk1"/>
                </a:solidFill>
              </a:endParaRPr>
            </a:p>
          </p:txBody>
        </p:sp>
      </p:grpSp>
      <p:sp>
        <p:nvSpPr>
          <p:cNvPr id="299" name="Google Shape;299;p52">
            <a:extLst>
              <a:ext uri="{C183D7F6-B498-43B3-948B-1728B52AA6E4}">
                <adec:decorative xmlns:adec="http://schemas.microsoft.com/office/drawing/2017/decorative" val="1"/>
              </a:ext>
            </a:extLst>
          </p:cNvPr>
          <p:cNvSpPr txBox="1"/>
          <p:nvPr/>
        </p:nvSpPr>
        <p:spPr>
          <a:xfrm>
            <a:off x="1390133" y="6147500"/>
            <a:ext cx="9082400" cy="533504"/>
          </a:xfrm>
          <a:prstGeom prst="rect">
            <a:avLst/>
          </a:prstGeom>
          <a:noFill/>
          <a:ln>
            <a:noFill/>
          </a:ln>
        </p:spPr>
        <p:txBody>
          <a:bodyPr spcFirstLastPara="1" wrap="square" lIns="121900" tIns="121900" rIns="121900" bIns="121900" anchor="t" anchorCtr="0">
            <a:spAutoFit/>
          </a:bodyPr>
          <a:lstStyle/>
          <a:p>
            <a:endParaRPr sz="1867">
              <a:solidFill>
                <a:srgbClr val="FF0000"/>
              </a:solidFill>
              <a:highlight>
                <a:srgbClr val="FFFF00"/>
              </a:highlight>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 dirty="0"/>
              <a:t>Safe Return to In-Person Instruction Plan</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a:t>The LEA shall develop and make publicly available on the local educational agency’s website, not later than 30 days after receiving the allocation of funds, a plan for the safe return to in-person instruction and continuity of services. Additionally, the LEA shall make the plan publicly available and shall seek public comment on the plan and take such comments into account in the development of the plan.</a:t>
            </a:r>
          </a:p>
          <a:p>
            <a:pPr marL="0" indent="0">
              <a:buNone/>
            </a:pPr>
            <a:endParaRPr lang="en-US" sz="1800" dirty="0"/>
          </a:p>
          <a:p>
            <a:pPr marL="0" indent="0">
              <a:buNone/>
            </a:pPr>
            <a:r>
              <a:rPr lang="en-US" sz="1800" dirty="0"/>
              <a:t>If the LEA has already created a plan to return to in-person instruction, provide a link to the website where the plan is located in the box below:</a:t>
            </a:r>
          </a:p>
          <a:p>
            <a:pPr marL="0" indent="0">
              <a:buNone/>
            </a:pPr>
            <a:r>
              <a:rPr lang="en-US" sz="1800" dirty="0"/>
              <a:t>Or</a:t>
            </a:r>
          </a:p>
          <a:p>
            <a:pPr marL="0" indent="0">
              <a:buNone/>
            </a:pPr>
            <a:r>
              <a:rPr lang="en-US" sz="1800" dirty="0"/>
              <a:t>If the LEA is in the process of developing and/or collecting public comment on the plan, in the box below, please provide an explanation of the progress on posting the plan, the date by which the plan will be available, and the link where it will be posted.</a:t>
            </a:r>
          </a:p>
        </p:txBody>
      </p:sp>
      <p:sp>
        <p:nvSpPr>
          <p:cNvPr id="4" name="Slide Number Placeholder 3"/>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355479277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2510</TotalTime>
  <Words>5190</Words>
  <Application>Microsoft Office PowerPoint</Application>
  <PresentationFormat>Widescreen</PresentationFormat>
  <Paragraphs>581</Paragraphs>
  <Slides>38</Slides>
  <Notes>28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Arial</vt:lpstr>
      <vt:lpstr>Calibri</vt:lpstr>
      <vt:lpstr>Calibri Light</vt:lpstr>
      <vt:lpstr>Museo Slab 500</vt:lpstr>
      <vt:lpstr>Noto Sans Symbols</vt:lpstr>
      <vt:lpstr>Trebuchet MS</vt:lpstr>
      <vt:lpstr>Wingdings</vt:lpstr>
      <vt:lpstr>Office Theme</vt:lpstr>
      <vt:lpstr>CDE Office Hours</vt:lpstr>
      <vt:lpstr>Update: School-Based COVID-19 Testing Program</vt:lpstr>
      <vt:lpstr>Special Office Hours Session  Devoted to Supporting ARP ESSER III Grantees Who Received Funds from State Reserve Funds</vt:lpstr>
      <vt:lpstr>Agenda </vt:lpstr>
      <vt:lpstr>ESSER State Reserve (10%) </vt:lpstr>
      <vt:lpstr>Intent of ESSER Funds </vt:lpstr>
      <vt:lpstr>Allowable Use of Funds</vt:lpstr>
      <vt:lpstr>ARP ESSER III – Additional Requirements</vt:lpstr>
      <vt:lpstr>Safe Return to In-Person Instruction Plan</vt:lpstr>
      <vt:lpstr>Safe Return to School Plan</vt:lpstr>
      <vt:lpstr>1. Plan for Safe Return to In-Person Instruction and Continuity of Services </vt:lpstr>
      <vt:lpstr>2. Layered Prevention Strategies</vt:lpstr>
      <vt:lpstr>3. Phased Prevention</vt:lpstr>
      <vt:lpstr>Checklist</vt:lpstr>
      <vt:lpstr>Sample Template</vt:lpstr>
      <vt:lpstr>Use of Funds Plan</vt:lpstr>
      <vt:lpstr>Develop Plan with Key Stakeholders</vt:lpstr>
      <vt:lpstr>20% Learning Loss Requirement </vt:lpstr>
      <vt:lpstr>Activities Related to Learning Loss Examples</vt:lpstr>
      <vt:lpstr>ARP - ESSER III Required Narrative Question</vt:lpstr>
      <vt:lpstr>Narrative Example</vt:lpstr>
      <vt:lpstr>Narrative Example </vt:lpstr>
      <vt:lpstr>ESSER III Supplemental Funds Grant Codes</vt:lpstr>
      <vt:lpstr>Plans Posted on Your and CDE’s Website</vt:lpstr>
      <vt:lpstr>Timelines Associated with ESSER I, II, and III</vt:lpstr>
      <vt:lpstr>Online Application Demonstration</vt:lpstr>
      <vt:lpstr>Application Process - Overview</vt:lpstr>
      <vt:lpstr>Sections of ESSER Applications</vt:lpstr>
      <vt:lpstr>Request for Funds (RFF)   </vt:lpstr>
      <vt:lpstr>Step 1 - Register with SAM.gov</vt:lpstr>
      <vt:lpstr>Step 1 - Register with SAM.gov Continued</vt:lpstr>
      <vt:lpstr>Step 2: Electronic Funds Transfer (EFT) Set Up</vt:lpstr>
      <vt:lpstr>Step 3: Request for Funds Authorized Representative Designation Form</vt:lpstr>
      <vt:lpstr>Step 4: Create an Account on Formsite </vt:lpstr>
      <vt:lpstr>Step 5: Request Funds!</vt:lpstr>
      <vt:lpstr>Any Questions?</vt:lpstr>
      <vt:lpstr>Additional Resources and Support</vt:lpstr>
      <vt:lpstr> CDE Team!</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Owen, Emily</cp:lastModifiedBy>
  <cp:revision>32</cp:revision>
  <dcterms:created xsi:type="dcterms:W3CDTF">2019-06-25T17:30:52Z</dcterms:created>
  <dcterms:modified xsi:type="dcterms:W3CDTF">2022-01-24T22:44:37Z</dcterms:modified>
</cp:coreProperties>
</file>