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85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b6202e6b7a_0_4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b6202e6b7a_0_4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 name="Google Shape;160;gb6202e6b7a_0_4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b6202e6b7a_0_5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b6202e6b7a_0_5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gb6202e6b7a_0_5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b6202e6b7a_0_6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b6202e6b7a_0_6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6" name="Google Shape;176;gb6202e6b7a_0_6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b609b1766b_0_1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3" name="Google Shape;183;gb609b1766b_0_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b6202e6b7a_0_7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b6202e6b7a_0_7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0" name="Google Shape;190;gb6202e6b7a_0_7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b6202e6b7a_0_3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gb6202e6b7a_0_3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b6202e6b7a_0_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b6202e6b7a_0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gb6202e6b7a_0_2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b6202e6b7a_0_3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b6202e6b7a_0_3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gb6202e6b7a_0_3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b6202e6b7a_0_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b6202e6b7a_0_1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Nazie</a:t>
            </a:r>
            <a:endParaRPr/>
          </a:p>
        </p:txBody>
      </p:sp>
      <p:sp>
        <p:nvSpPr>
          <p:cNvPr id="135" name="Google Shape;135;gb6202e6b7a_0_1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Google Shape;14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a:t>
            </a:r>
            <a:endParaRPr/>
          </a:p>
        </p:txBody>
      </p:sp>
      <p:sp>
        <p:nvSpPr>
          <p:cNvPr id="143" name="Google Shape;14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152" name="Google Shape;152;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de.state.co.us/node/4945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cde.state.co.us/cdefinance/fy2020-21ruralfundingperpropee"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law.cornell.edu/cfr/text/13/120.11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hyperlink" Target="mailto:Austin_j@cde.state.co.us" TargetMode="External"/><Relationship Id="rId3" Type="http://schemas.openxmlformats.org/officeDocument/2006/relationships/hyperlink" Target="mailto:okes_j@cde.state.co.us" TargetMode="External"/><Relationship Id="rId7" Type="http://schemas.openxmlformats.org/officeDocument/2006/relationships/hyperlink" Target="mailto:collins_d@cde.state.co.u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mailto:mohajeri-nelson_n@cde.state.co.us" TargetMode="External"/><Relationship Id="rId5" Type="http://schemas.openxmlformats.org/officeDocument/2006/relationships/hyperlink" Target="mailto:Bartlett_k@cde.state.co.us" TargetMode="External"/><Relationship Id="rId10" Type="http://schemas.openxmlformats.org/officeDocument/2006/relationships/hyperlink" Target="mailto:Kaleda_s@cde.state.co.us" TargetMode="External"/><Relationship Id="rId4" Type="http://schemas.openxmlformats.org/officeDocument/2006/relationships/hyperlink" Target="mailto:Williams_a@cde.state.co.us" TargetMode="External"/><Relationship Id="rId9" Type="http://schemas.openxmlformats.org/officeDocument/2006/relationships/hyperlink" Target="mailto:Hawkins_s@cde.state.co.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rive.google.com/file/d/1Jfm8CRetcMIjK4DSl5eQbDnN0z5QDkqG/view"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de.state.co.us/caresact/esseriipreliminaryallocation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a:t>January 14, 2021</a:t>
            </a:r>
            <a:endParaRPr/>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a:spLocks noGrp="1"/>
          </p:cNvSpPr>
          <p:nvPr>
            <p:ph type="title"/>
          </p:nvPr>
        </p:nvSpPr>
        <p:spPr>
          <a:xfrm>
            <a:off x="245193" y="254514"/>
            <a:ext cx="6081900" cy="7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2200">
                <a:solidFill>
                  <a:srgbClr val="FFFFFF"/>
                </a:solidFill>
              </a:rPr>
              <a:t>Questions AND Answers from Previous Office Hours</a:t>
            </a:r>
            <a:endParaRPr/>
          </a:p>
        </p:txBody>
      </p:sp>
      <p:sp>
        <p:nvSpPr>
          <p:cNvPr id="163" name="Google Shape;163;p24"/>
          <p:cNvSpPr txBox="1">
            <a:spLocks noGrp="1"/>
          </p:cNvSpPr>
          <p:nvPr>
            <p:ph type="body" idx="1"/>
          </p:nvPr>
        </p:nvSpPr>
        <p:spPr>
          <a:xfrm>
            <a:off x="385775" y="1471625"/>
            <a:ext cx="8343900" cy="4632300"/>
          </a:xfrm>
          <a:prstGeom prst="rect">
            <a:avLst/>
          </a:prstGeom>
        </p:spPr>
        <p:txBody>
          <a:bodyPr spcFirstLastPara="1" wrap="square" lIns="0" tIns="0" rIns="0" bIns="45700" anchor="t" anchorCtr="0">
            <a:noAutofit/>
          </a:bodyPr>
          <a:lstStyle/>
          <a:p>
            <a:pPr marL="0" lvl="0" indent="0" algn="l" rtl="0">
              <a:spcBef>
                <a:spcPts val="1000"/>
              </a:spcBef>
              <a:spcAft>
                <a:spcPts val="0"/>
              </a:spcAft>
              <a:buClr>
                <a:schemeClr val="dk1"/>
              </a:buClr>
              <a:buSzPts val="1100"/>
              <a:buFont typeface="Arial"/>
              <a:buNone/>
            </a:pPr>
            <a:r>
              <a:rPr lang="en-US" sz="1800" dirty="0">
                <a:latin typeface="Arial"/>
                <a:ea typeface="Arial"/>
                <a:cs typeface="Arial"/>
                <a:sym typeface="Arial"/>
              </a:rPr>
              <a:t>•</a:t>
            </a:r>
            <a:r>
              <a:rPr lang="en-US" sz="1800" dirty="0"/>
              <a:t>Will the allocation to charters remain consistent with ESSER I, or is there going to be a different methodology?  </a:t>
            </a:r>
            <a:r>
              <a:rPr lang="en-US" sz="1800" b="1" i="1" dirty="0"/>
              <a:t>Allocations were calculated in the same manner as ESSER I and with the same data set.</a:t>
            </a:r>
            <a:endParaRPr sz="1800" b="1" i="1" dirty="0"/>
          </a:p>
          <a:p>
            <a:pPr marL="0" lvl="0" indent="0" algn="l" rtl="0">
              <a:spcBef>
                <a:spcPts val="1000"/>
              </a:spcBef>
              <a:spcAft>
                <a:spcPts val="0"/>
              </a:spcAft>
              <a:buClr>
                <a:schemeClr val="dk1"/>
              </a:buClr>
              <a:buSzPts val="1100"/>
              <a:buFont typeface="Arial"/>
              <a:buNone/>
            </a:pPr>
            <a:r>
              <a:rPr lang="en-US" sz="1800" dirty="0">
                <a:latin typeface="Arial"/>
                <a:ea typeface="Arial"/>
                <a:cs typeface="Arial"/>
                <a:sym typeface="Arial"/>
              </a:rPr>
              <a:t>•</a:t>
            </a:r>
            <a:r>
              <a:rPr lang="en-US" sz="1800" dirty="0"/>
              <a:t>Is a school bus purchase an acceptable use of funds for ESSER II?  </a:t>
            </a:r>
            <a:r>
              <a:rPr lang="en-US" sz="1800" b="1" i="1" dirty="0"/>
              <a:t>See #52 on FAQ (https://www.cde.state.co.us/caresact/crf-allowableexpenditures)  Yes, if necessary, reasonable, and allocable for the purposes of continuing educational services during school closures or for implementing a plan for return to normal operations, and incurred during the award period between March 13, 2020 and June 30, 2021 [CARES Act, Section 18003(12) - other activities necessary to maintain the operation of and continuity of services and continuing to employ the existing staff of the LEA].</a:t>
            </a:r>
            <a:endParaRPr sz="1800" b="1" i="1" dirty="0"/>
          </a:p>
          <a:p>
            <a:pPr marL="0" lvl="0" indent="0" algn="l" rtl="0">
              <a:spcBef>
                <a:spcPts val="1000"/>
              </a:spcBef>
              <a:spcAft>
                <a:spcPts val="0"/>
              </a:spcAft>
              <a:buClr>
                <a:schemeClr val="dk1"/>
              </a:buClr>
              <a:buSzPts val="1100"/>
              <a:buFont typeface="Arial"/>
              <a:buNone/>
            </a:pPr>
            <a:r>
              <a:rPr lang="en-US" sz="1800" dirty="0">
                <a:latin typeface="Arial"/>
                <a:ea typeface="Arial"/>
                <a:cs typeface="Arial"/>
                <a:sym typeface="Arial"/>
              </a:rPr>
              <a:t>•</a:t>
            </a:r>
            <a:r>
              <a:rPr lang="en-US" sz="1800" dirty="0"/>
              <a:t>Some of our charters couldn't expend all their funds so the district submitted district expenses for the remainder. Do we have to go back and give money to the charters?  </a:t>
            </a:r>
            <a:r>
              <a:rPr lang="en-US" sz="1800" b="1" i="1" dirty="0"/>
              <a:t>This is between the district and the Charter.  If Charter provided an approval to district to ‘take back’ the funds and spend, and subsequently the extension to 12/31/2021 was provided, it would need to be a conversation between the Charter and the District.  It seems appropriate that returned funds from a Charter to a District should be returned to the Charter, should they request it, due to the extension.</a:t>
            </a:r>
            <a:endParaRPr sz="1800" b="1" i="1" dirty="0"/>
          </a:p>
          <a:p>
            <a:pPr marL="0" lvl="0" indent="0" algn="l" rtl="0">
              <a:spcBef>
                <a:spcPts val="1000"/>
              </a:spcBef>
              <a:spcAft>
                <a:spcPts val="0"/>
              </a:spcAft>
              <a:buNone/>
            </a:pPr>
            <a:endParaRPr dirty="0"/>
          </a:p>
        </p:txBody>
      </p:sp>
      <p:sp>
        <p:nvSpPr>
          <p:cNvPr id="164" name="Google Shape;164;p24"/>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5"/>
          <p:cNvSpPr txBox="1">
            <a:spLocks noGrp="1"/>
          </p:cNvSpPr>
          <p:nvPr>
            <p:ph type="title"/>
          </p:nvPr>
        </p:nvSpPr>
        <p:spPr>
          <a:xfrm>
            <a:off x="245193" y="254514"/>
            <a:ext cx="6081900" cy="7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a:t>Q&amp;A Continued</a:t>
            </a:r>
            <a:endParaRPr/>
          </a:p>
        </p:txBody>
      </p:sp>
      <p:sp>
        <p:nvSpPr>
          <p:cNvPr id="171" name="Google Shape;171;p25"/>
          <p:cNvSpPr txBox="1">
            <a:spLocks noGrp="1"/>
          </p:cNvSpPr>
          <p:nvPr>
            <p:ph type="body" idx="1"/>
          </p:nvPr>
        </p:nvSpPr>
        <p:spPr>
          <a:xfrm>
            <a:off x="628650" y="1463040"/>
            <a:ext cx="7886700" cy="4640700"/>
          </a:xfrm>
          <a:prstGeom prst="rect">
            <a:avLst/>
          </a:prstGeom>
        </p:spPr>
        <p:txBody>
          <a:bodyPr spcFirstLastPara="1" wrap="square" lIns="0" tIns="0" rIns="0" bIns="45700" anchor="t" anchorCtr="0">
            <a:noAutofit/>
          </a:bodyPr>
          <a:lstStyle/>
          <a:p>
            <a:pPr marL="0" lvl="0" indent="0" algn="l" rtl="0">
              <a:spcBef>
                <a:spcPts val="1000"/>
              </a:spcBef>
              <a:spcAft>
                <a:spcPts val="0"/>
              </a:spcAft>
              <a:buClr>
                <a:schemeClr val="dk1"/>
              </a:buClr>
              <a:buSzPts val="1100"/>
              <a:buFont typeface="Arial"/>
              <a:buNone/>
            </a:pPr>
            <a:r>
              <a:rPr lang="en-US" sz="1800" dirty="0">
                <a:latin typeface="Arial"/>
                <a:ea typeface="Arial"/>
                <a:cs typeface="Arial"/>
                <a:sym typeface="Arial"/>
              </a:rPr>
              <a:t>•</a:t>
            </a:r>
            <a:r>
              <a:rPr lang="en-US" sz="1800" dirty="0"/>
              <a:t>We have already issued a check back to CDE for unspent funds, will that check be returned to us?  </a:t>
            </a:r>
            <a:r>
              <a:rPr lang="en-US" sz="1800" b="1" i="1" dirty="0"/>
              <a:t>CDE  will return your voided check to you, if you returned unspent CRF funds within 14 days.</a:t>
            </a:r>
            <a:endParaRPr sz="1800" b="1" i="1" dirty="0"/>
          </a:p>
          <a:p>
            <a:pPr marL="0" lvl="0" indent="0" algn="l" rtl="0">
              <a:spcBef>
                <a:spcPts val="1000"/>
              </a:spcBef>
              <a:spcAft>
                <a:spcPts val="0"/>
              </a:spcAft>
              <a:buClr>
                <a:schemeClr val="dk1"/>
              </a:buClr>
              <a:buSzPts val="1100"/>
              <a:buFont typeface="Arial"/>
              <a:buNone/>
            </a:pPr>
            <a:r>
              <a:rPr lang="en-US" sz="1800" dirty="0">
                <a:latin typeface="Arial"/>
                <a:ea typeface="Arial"/>
                <a:cs typeface="Arial"/>
                <a:sym typeface="Arial"/>
              </a:rPr>
              <a:t>•</a:t>
            </a:r>
            <a:r>
              <a:rPr lang="en-US" sz="1800" dirty="0"/>
              <a:t>Does a district with no Q4 CRF expenditures need to submit a Q4 report if we fully spent in Q3?  </a:t>
            </a:r>
            <a:r>
              <a:rPr lang="en-US" sz="1800" b="1" i="1" dirty="0"/>
              <a:t>No, no additional reporting is required.</a:t>
            </a:r>
            <a:endParaRPr sz="1800" b="1" i="1" dirty="0"/>
          </a:p>
          <a:p>
            <a:pPr marL="0" lvl="0" indent="0" algn="l" rtl="0">
              <a:spcBef>
                <a:spcPts val="1000"/>
              </a:spcBef>
              <a:spcAft>
                <a:spcPts val="0"/>
              </a:spcAft>
              <a:buClr>
                <a:schemeClr val="dk1"/>
              </a:buClr>
              <a:buSzPts val="1100"/>
              <a:buFont typeface="Arial"/>
              <a:buNone/>
            </a:pPr>
            <a:endParaRPr sz="1800" dirty="0">
              <a:latin typeface="Arial"/>
              <a:ea typeface="Arial"/>
              <a:cs typeface="Arial"/>
              <a:sym typeface="Arial"/>
            </a:endParaRPr>
          </a:p>
          <a:p>
            <a:pPr marL="0" lvl="0" indent="0" algn="l" rtl="0">
              <a:spcBef>
                <a:spcPts val="1000"/>
              </a:spcBef>
              <a:spcAft>
                <a:spcPts val="0"/>
              </a:spcAft>
              <a:buClr>
                <a:schemeClr val="dk1"/>
              </a:buClr>
              <a:buSzPts val="1100"/>
              <a:buFont typeface="Arial"/>
              <a:buNone/>
            </a:pPr>
            <a:r>
              <a:rPr lang="en-US" sz="1800" dirty="0">
                <a:latin typeface="Arial"/>
                <a:ea typeface="Arial"/>
                <a:cs typeface="Arial"/>
                <a:sym typeface="Arial"/>
              </a:rPr>
              <a:t>•</a:t>
            </a:r>
            <a:r>
              <a:rPr lang="en-US" sz="1800" dirty="0"/>
              <a:t>When will we see district runs for the rural schools funding:  </a:t>
            </a:r>
            <a:r>
              <a:rPr lang="en-US" sz="1800" b="1" i="1" dirty="0"/>
              <a:t>They are posted:</a:t>
            </a:r>
            <a:r>
              <a:rPr lang="en-US" sz="1800" b="1" i="1" dirty="0">
                <a:uFill>
                  <a:noFill/>
                </a:uFill>
                <a:hlinkClick r:id="rId3"/>
              </a:rPr>
              <a:t> </a:t>
            </a:r>
            <a:r>
              <a:rPr lang="en-US" sz="1800" b="1" i="1" u="sng" dirty="0">
                <a:solidFill>
                  <a:schemeClr val="hlink"/>
                </a:solidFill>
                <a:hlinkClick r:id="rId3"/>
              </a:rPr>
              <a:t>http://www.cde.state.co.us/node/49456</a:t>
            </a:r>
            <a:r>
              <a:rPr lang="en-US" sz="1800" b="1" i="1" dirty="0"/>
              <a:t>.  For link to exact workbook: </a:t>
            </a:r>
            <a:r>
              <a:rPr lang="en-US" sz="1800" b="1" i="1" dirty="0">
                <a:uFill>
                  <a:noFill/>
                </a:uFill>
                <a:hlinkClick r:id="rId4"/>
              </a:rPr>
              <a:t> </a:t>
            </a:r>
            <a:r>
              <a:rPr lang="en-US" sz="1800" b="1" i="1" u="sng" dirty="0">
                <a:solidFill>
                  <a:schemeClr val="hlink"/>
                </a:solidFill>
                <a:hlinkClick r:id="rId4"/>
              </a:rPr>
              <a:t>http://www.cde.state.co.us/cdefinance/fy2020-21ruralfundingperpropee</a:t>
            </a:r>
            <a:endParaRPr sz="1800" b="1" i="1" u="sng" dirty="0">
              <a:solidFill>
                <a:schemeClr val="hlink"/>
              </a:solidFill>
            </a:endParaRPr>
          </a:p>
          <a:p>
            <a:pPr marL="0" lvl="0" indent="0" algn="l" rtl="0">
              <a:spcBef>
                <a:spcPts val="1000"/>
              </a:spcBef>
              <a:spcAft>
                <a:spcPts val="0"/>
              </a:spcAft>
              <a:buClr>
                <a:schemeClr val="dk1"/>
              </a:buClr>
              <a:buSzPts val="1100"/>
              <a:buFont typeface="Arial"/>
              <a:buNone/>
            </a:pPr>
            <a:endParaRPr sz="1800" dirty="0">
              <a:latin typeface="Arial"/>
              <a:ea typeface="Arial"/>
              <a:cs typeface="Arial"/>
              <a:sym typeface="Arial"/>
            </a:endParaRPr>
          </a:p>
          <a:p>
            <a:pPr marL="0" lvl="0" indent="0" algn="l" rtl="0">
              <a:spcBef>
                <a:spcPts val="1000"/>
              </a:spcBef>
              <a:spcAft>
                <a:spcPts val="0"/>
              </a:spcAft>
              <a:buClr>
                <a:schemeClr val="dk1"/>
              </a:buClr>
              <a:buSzPts val="1100"/>
              <a:buFont typeface="Arial"/>
              <a:buNone/>
            </a:pPr>
            <a:r>
              <a:rPr lang="en-US" sz="1800" dirty="0">
                <a:latin typeface="Arial"/>
                <a:ea typeface="Arial"/>
                <a:cs typeface="Arial"/>
                <a:sym typeface="Arial"/>
              </a:rPr>
              <a:t>•</a:t>
            </a:r>
            <a:r>
              <a:rPr lang="en-US" sz="1800" dirty="0"/>
              <a:t>Are transportation costs associated with summer school or to/from tutoring locations allowable?  </a:t>
            </a:r>
            <a:r>
              <a:rPr lang="en-US" sz="1800" b="1" i="1" dirty="0"/>
              <a:t>Yes, so long as it is related to COVID19, social distancing, etc.</a:t>
            </a:r>
            <a:endParaRPr sz="1800" b="1" i="1" dirty="0"/>
          </a:p>
          <a:p>
            <a:pPr marL="0" lvl="0" indent="0" algn="l" rtl="0">
              <a:spcBef>
                <a:spcPts val="1000"/>
              </a:spcBef>
              <a:spcAft>
                <a:spcPts val="0"/>
              </a:spcAft>
              <a:buClr>
                <a:schemeClr val="dk1"/>
              </a:buClr>
              <a:buSzPts val="1100"/>
              <a:buFont typeface="Arial"/>
              <a:buNone/>
            </a:pPr>
            <a:endParaRPr sz="1800" dirty="0">
              <a:latin typeface="Arial"/>
              <a:ea typeface="Arial"/>
              <a:cs typeface="Arial"/>
              <a:sym typeface="Arial"/>
            </a:endParaRPr>
          </a:p>
          <a:p>
            <a:pPr marL="0" lvl="0" indent="0" algn="l" rtl="0">
              <a:spcBef>
                <a:spcPts val="1000"/>
              </a:spcBef>
              <a:spcAft>
                <a:spcPts val="0"/>
              </a:spcAft>
              <a:buNone/>
            </a:pPr>
            <a:endParaRPr dirty="0"/>
          </a:p>
        </p:txBody>
      </p:sp>
      <p:sp>
        <p:nvSpPr>
          <p:cNvPr id="172" name="Google Shape;172;p25"/>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6"/>
          <p:cNvSpPr txBox="1">
            <a:spLocks noGrp="1"/>
          </p:cNvSpPr>
          <p:nvPr>
            <p:ph type="title"/>
          </p:nvPr>
        </p:nvSpPr>
        <p:spPr>
          <a:xfrm>
            <a:off x="245193" y="254514"/>
            <a:ext cx="6081900" cy="7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a:t>Q&amp;A Continued</a:t>
            </a:r>
            <a:endParaRPr/>
          </a:p>
        </p:txBody>
      </p:sp>
      <p:sp>
        <p:nvSpPr>
          <p:cNvPr id="179" name="Google Shape;179;p26"/>
          <p:cNvSpPr txBox="1">
            <a:spLocks noGrp="1"/>
          </p:cNvSpPr>
          <p:nvPr>
            <p:ph type="body" idx="1"/>
          </p:nvPr>
        </p:nvSpPr>
        <p:spPr>
          <a:xfrm>
            <a:off x="245200" y="1344200"/>
            <a:ext cx="8655900" cy="4759800"/>
          </a:xfrm>
          <a:prstGeom prst="rect">
            <a:avLst/>
          </a:prstGeom>
        </p:spPr>
        <p:txBody>
          <a:bodyPr spcFirstLastPara="1" wrap="square" lIns="0" tIns="0" rIns="0" bIns="45700" anchor="t" anchorCtr="0">
            <a:noAutofit/>
          </a:bodyPr>
          <a:lstStyle/>
          <a:p>
            <a:pPr marL="457200" lvl="0" indent="-336550" algn="l" rtl="0">
              <a:lnSpc>
                <a:spcPct val="115000"/>
              </a:lnSpc>
              <a:spcBef>
                <a:spcPts val="0"/>
              </a:spcBef>
              <a:spcAft>
                <a:spcPts val="0"/>
              </a:spcAft>
              <a:buSzPts val="1700"/>
              <a:buChar char="•"/>
            </a:pPr>
            <a:r>
              <a:rPr lang="en-US" sz="1700" dirty="0"/>
              <a:t>If a charter school applies for and gets Paycheck Protection funding does this exclude them from participating in the ESSER II funding -- this is the case for privates in GEER so wondering about ESSER II &amp; charters as they can typically apply for Paycheck Protection</a:t>
            </a:r>
            <a:endParaRPr sz="1700" dirty="0"/>
          </a:p>
          <a:p>
            <a:pPr marL="914400" lvl="1" indent="-342900" algn="l" rtl="0">
              <a:lnSpc>
                <a:spcPct val="115000"/>
              </a:lnSpc>
              <a:spcBef>
                <a:spcPts val="0"/>
              </a:spcBef>
              <a:spcAft>
                <a:spcPts val="0"/>
              </a:spcAft>
              <a:buSzPts val="1800"/>
              <a:buChar char="•"/>
            </a:pPr>
            <a:r>
              <a:rPr lang="en-US" sz="1800" b="1" i="1" dirty="0">
                <a:highlight>
                  <a:srgbClr val="FFFF00"/>
                </a:highlight>
              </a:rPr>
              <a:t>Response from </a:t>
            </a:r>
            <a:r>
              <a:rPr lang="en-US" sz="1800" b="1" i="1" dirty="0" err="1">
                <a:highlight>
                  <a:srgbClr val="FFFF00"/>
                </a:highlight>
              </a:rPr>
              <a:t>BruMan</a:t>
            </a:r>
            <a:r>
              <a:rPr lang="en-US" sz="1800" b="1" i="1" dirty="0">
                <a:highlight>
                  <a:srgbClr val="FFFF00"/>
                </a:highlight>
              </a:rPr>
              <a:t>:</a:t>
            </a:r>
            <a:endParaRPr sz="1800" b="1" i="1" dirty="0">
              <a:highlight>
                <a:srgbClr val="FFFF00"/>
              </a:highlight>
            </a:endParaRPr>
          </a:p>
          <a:p>
            <a:pPr marL="914400" lvl="1" indent="-330200" algn="l" rtl="0">
              <a:lnSpc>
                <a:spcPct val="115000"/>
              </a:lnSpc>
              <a:spcBef>
                <a:spcPts val="0"/>
              </a:spcBef>
              <a:spcAft>
                <a:spcPts val="0"/>
              </a:spcAft>
              <a:buSzPts val="1600"/>
              <a:buChar char="•"/>
            </a:pPr>
            <a:r>
              <a:rPr lang="en-US" sz="1600" i="1" dirty="0"/>
              <a:t>There is no restriction on receiving ESSER II dollars for schools that have PPP loans.  If this is a private school, then it </a:t>
            </a:r>
            <a:r>
              <a:rPr lang="en-US" sz="1600" i="1" dirty="0">
                <a:highlight>
                  <a:srgbClr val="FFFF00"/>
                </a:highlight>
              </a:rPr>
              <a:t>cannot</a:t>
            </a:r>
            <a:r>
              <a:rPr lang="en-US" sz="1600" i="1" dirty="0"/>
              <a:t> receive ESSER II dollars, and it </a:t>
            </a:r>
            <a:r>
              <a:rPr lang="en-US" sz="1600" i="1" dirty="0">
                <a:highlight>
                  <a:srgbClr val="FFFF00"/>
                </a:highlight>
              </a:rPr>
              <a:t>cannot </a:t>
            </a:r>
            <a:r>
              <a:rPr lang="en-US" sz="1600" i="1" dirty="0"/>
              <a:t>receive GEER II dollars if it has received a PPP loan.  If it is a public charter school, then it may receive ESSER II dollars and there is no explicit restriction.</a:t>
            </a:r>
            <a:endParaRPr sz="1600" i="1" dirty="0"/>
          </a:p>
          <a:p>
            <a:pPr marL="914400" lvl="1" indent="-355600" algn="l" rtl="0">
              <a:lnSpc>
                <a:spcPct val="115000"/>
              </a:lnSpc>
              <a:spcBef>
                <a:spcPts val="0"/>
              </a:spcBef>
              <a:spcAft>
                <a:spcPts val="0"/>
              </a:spcAft>
              <a:buSzPts val="2000"/>
              <a:buChar char="•"/>
            </a:pPr>
            <a:r>
              <a:rPr lang="en-US" sz="1600" i="1" dirty="0"/>
              <a:t>This is an issue that came up with CARES – there is no restriction on the operational entity of the school (whether a 501(c)(3) or for-profit) getting PPP as well, but it is an optics issue especially for wealthier schools, </a:t>
            </a:r>
            <a:r>
              <a:rPr lang="en-US" sz="1600" i="1" dirty="0">
                <a:highlight>
                  <a:srgbClr val="FFFF00"/>
                </a:highlight>
              </a:rPr>
              <a:t>who have been accused of “double-dipping</a:t>
            </a:r>
            <a:r>
              <a:rPr lang="en-US" sz="1600" i="1" dirty="0"/>
              <a:t>.”  That said, the school itself is </a:t>
            </a:r>
            <a:r>
              <a:rPr lang="en-US" sz="1600" i="1" dirty="0" err="1"/>
              <a:t>ineglible</a:t>
            </a:r>
            <a:r>
              <a:rPr lang="en-US" sz="1600" i="1" dirty="0"/>
              <a:t> for a PPP if it’s a government entity – it’s almost always the management company getting them.  They’re covered under the prohibitions in small business loans at</a:t>
            </a:r>
            <a:r>
              <a:rPr lang="en-US" sz="1600" i="1" dirty="0">
                <a:uFill>
                  <a:noFill/>
                </a:uFill>
                <a:hlinkClick r:id="rId3"/>
              </a:rPr>
              <a:t> </a:t>
            </a:r>
            <a:r>
              <a:rPr lang="en-US" sz="1700" u="sng" dirty="0">
                <a:solidFill>
                  <a:schemeClr val="hlink"/>
                </a:solidFill>
                <a:hlinkClick r:id="rId3"/>
              </a:rPr>
              <a:t>https://www.law.cornell.edu/cfr/text/13/120.110</a:t>
            </a:r>
            <a:r>
              <a:rPr lang="en-US" sz="1700" dirty="0"/>
              <a:t>. </a:t>
            </a:r>
            <a:endParaRPr sz="1700" dirty="0"/>
          </a:p>
          <a:p>
            <a:pPr marL="457200" lvl="0" indent="-336550" algn="l" rtl="0">
              <a:lnSpc>
                <a:spcPct val="115000"/>
              </a:lnSpc>
              <a:spcBef>
                <a:spcPts val="0"/>
              </a:spcBef>
              <a:spcAft>
                <a:spcPts val="0"/>
              </a:spcAft>
              <a:buSzPts val="1700"/>
              <a:buChar char="•"/>
            </a:pPr>
            <a:r>
              <a:rPr lang="en-US" sz="1700" dirty="0"/>
              <a:t>Double-dipping would occur if an entity receives funding or reimbursement for the same expenditure from more than one funding source.  If you have an expenditure and have applied it to ESSER funds, you cannot also claim that same expenditure on ANY other funding stream.</a:t>
            </a:r>
            <a:endParaRPr sz="1700" dirty="0"/>
          </a:p>
          <a:p>
            <a:pPr marL="457200" lvl="0" indent="-381000" algn="l" rtl="0">
              <a:spcBef>
                <a:spcPts val="0"/>
              </a:spcBef>
              <a:spcAft>
                <a:spcPts val="0"/>
              </a:spcAft>
              <a:buSzPts val="2400"/>
              <a:buChar char="•"/>
            </a:pPr>
            <a:endParaRPr dirty="0"/>
          </a:p>
        </p:txBody>
      </p:sp>
      <p:sp>
        <p:nvSpPr>
          <p:cNvPr id="180" name="Google Shape;180;p26"/>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7"/>
          <p:cNvSpPr txBox="1">
            <a:spLocks noGrp="1"/>
          </p:cNvSpPr>
          <p:nvPr>
            <p:ph type="ctrTitle"/>
          </p:nvPr>
        </p:nvSpPr>
        <p:spPr>
          <a:xfrm>
            <a:off x="685800" y="2595716"/>
            <a:ext cx="7772400" cy="23376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a:t>Reminder: </a:t>
            </a:r>
            <a:endParaRPr/>
          </a:p>
          <a:p>
            <a:pPr marL="0" lvl="0" indent="0" algn="ctr" rtl="0">
              <a:lnSpc>
                <a:spcPct val="90000"/>
              </a:lnSpc>
              <a:spcBef>
                <a:spcPts val="0"/>
              </a:spcBef>
              <a:spcAft>
                <a:spcPts val="0"/>
              </a:spcAft>
              <a:buClr>
                <a:schemeClr val="lt1"/>
              </a:buClr>
              <a:buSzPts val="4000"/>
              <a:buFont typeface="Arial"/>
              <a:buNone/>
            </a:pPr>
            <a:r>
              <a:rPr lang="en-US"/>
              <a:t>Use of ESSER Funds for Expenditures Incurred in 2019-2020</a:t>
            </a:r>
            <a:endParaRPr/>
          </a:p>
        </p:txBody>
      </p:sp>
      <p:sp>
        <p:nvSpPr>
          <p:cNvPr id="186" name="Google Shape;186;p27"/>
          <p:cNvSpPr txBox="1">
            <a:spLocks noGrp="1"/>
          </p:cNvSpPr>
          <p:nvPr>
            <p:ph type="sldNum" idx="12"/>
          </p:nvPr>
        </p:nvSpPr>
        <p:spPr>
          <a:xfrm>
            <a:off x="215697" y="6427018"/>
            <a:ext cx="2057400" cy="365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8"/>
          <p:cNvSpPr txBox="1">
            <a:spLocks noGrp="1"/>
          </p:cNvSpPr>
          <p:nvPr>
            <p:ph type="title"/>
          </p:nvPr>
        </p:nvSpPr>
        <p:spPr>
          <a:xfrm>
            <a:off x="245193" y="254514"/>
            <a:ext cx="6081900" cy="7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a:solidFill>
                  <a:srgbClr val="FFFFFF"/>
                </a:solidFill>
              </a:rPr>
              <a:t>ESSER I and ESSER II</a:t>
            </a:r>
            <a:endParaRPr/>
          </a:p>
        </p:txBody>
      </p:sp>
      <p:sp>
        <p:nvSpPr>
          <p:cNvPr id="193" name="Google Shape;193;p28"/>
          <p:cNvSpPr txBox="1">
            <a:spLocks noGrp="1"/>
          </p:cNvSpPr>
          <p:nvPr>
            <p:ph type="body" idx="1"/>
          </p:nvPr>
        </p:nvSpPr>
        <p:spPr>
          <a:xfrm>
            <a:off x="628650" y="1463040"/>
            <a:ext cx="7886700" cy="4640700"/>
          </a:xfrm>
          <a:prstGeom prst="rect">
            <a:avLst/>
          </a:prstGeom>
        </p:spPr>
        <p:txBody>
          <a:bodyPr spcFirstLastPara="1" wrap="square" lIns="0" tIns="0" rIns="0"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800"/>
              <a:t>Period of Performance for ESSER I and ESSER II began on </a:t>
            </a:r>
            <a:r>
              <a:rPr lang="en-US" sz="1800" b="1" i="1"/>
              <a:t>March 13, 2020</a:t>
            </a:r>
            <a:r>
              <a:rPr lang="en-US" sz="1800"/>
              <a:t>.</a:t>
            </a:r>
            <a:endParaRPr sz="1800"/>
          </a:p>
          <a:p>
            <a:pPr marL="457200" lvl="0" indent="0" algn="l" rtl="0">
              <a:lnSpc>
                <a:spcPct val="115000"/>
              </a:lnSpc>
              <a:spcBef>
                <a:spcPts val="0"/>
              </a:spcBef>
              <a:spcAft>
                <a:spcPts val="0"/>
              </a:spcAft>
              <a:buClr>
                <a:schemeClr val="dk1"/>
              </a:buClr>
              <a:buSzPts val="1100"/>
              <a:buFont typeface="Arial"/>
              <a:buNone/>
            </a:pPr>
            <a:r>
              <a:rPr lang="en-US" sz="1600"/>
              <a:t>Funds can be utilized for expenditures beginning March 13, 2020.</a:t>
            </a:r>
            <a:endParaRPr sz="1600"/>
          </a:p>
          <a:p>
            <a:pPr marL="457200" lvl="0" indent="0" algn="l" rtl="0">
              <a:lnSpc>
                <a:spcPct val="115000"/>
              </a:lnSpc>
              <a:spcBef>
                <a:spcPts val="0"/>
              </a:spcBef>
              <a:spcAft>
                <a:spcPts val="0"/>
              </a:spcAft>
              <a:buClr>
                <a:schemeClr val="dk1"/>
              </a:buClr>
              <a:buSzPts val="1100"/>
              <a:buFont typeface="Arial"/>
              <a:buNone/>
            </a:pPr>
            <a:r>
              <a:rPr lang="en-US" sz="1600"/>
              <a:t>If your district decides to utilize ESSER funds for expenditures in Fiscal Year 2020, some considerations should be made:</a:t>
            </a:r>
            <a:endParaRPr sz="1600"/>
          </a:p>
          <a:p>
            <a:pPr marL="914400" lvl="0" indent="0" algn="l" rtl="0">
              <a:lnSpc>
                <a:spcPct val="115000"/>
              </a:lnSpc>
              <a:spcBef>
                <a:spcPts val="0"/>
              </a:spcBef>
              <a:spcAft>
                <a:spcPts val="0"/>
              </a:spcAft>
              <a:buClr>
                <a:schemeClr val="dk1"/>
              </a:buClr>
              <a:buSzPts val="1100"/>
              <a:buFont typeface="Arial"/>
              <a:buNone/>
            </a:pPr>
            <a:r>
              <a:rPr lang="en-US" sz="1600"/>
              <a:t>Are your books closed?</a:t>
            </a:r>
            <a:endParaRPr sz="1600"/>
          </a:p>
          <a:p>
            <a:pPr marL="914400" lvl="0" indent="0" algn="l" rtl="0">
              <a:lnSpc>
                <a:spcPct val="115000"/>
              </a:lnSpc>
              <a:spcBef>
                <a:spcPts val="0"/>
              </a:spcBef>
              <a:spcAft>
                <a:spcPts val="0"/>
              </a:spcAft>
              <a:buClr>
                <a:schemeClr val="dk1"/>
              </a:buClr>
              <a:buSzPts val="1100"/>
              <a:buFont typeface="Arial"/>
              <a:buNone/>
            </a:pPr>
            <a:r>
              <a:rPr lang="en-US" sz="1600"/>
              <a:t>Is your Audit closed?</a:t>
            </a:r>
            <a:endParaRPr sz="1600"/>
          </a:p>
          <a:p>
            <a:pPr marL="914400" lvl="0" indent="0" algn="l" rtl="0">
              <a:lnSpc>
                <a:spcPct val="115000"/>
              </a:lnSpc>
              <a:spcBef>
                <a:spcPts val="0"/>
              </a:spcBef>
              <a:spcAft>
                <a:spcPts val="0"/>
              </a:spcAft>
              <a:buClr>
                <a:schemeClr val="dk1"/>
              </a:buClr>
              <a:buSzPts val="1100"/>
              <a:buFont typeface="Arial"/>
              <a:buNone/>
            </a:pPr>
            <a:r>
              <a:rPr lang="en-US" sz="1600"/>
              <a:t>Has your district already sent data pipeline?</a:t>
            </a:r>
            <a:endParaRPr sz="1600"/>
          </a:p>
          <a:p>
            <a:pPr marL="0" lvl="0" indent="0" algn="ctr" rtl="0">
              <a:lnSpc>
                <a:spcPct val="115000"/>
              </a:lnSpc>
              <a:spcBef>
                <a:spcPts val="0"/>
              </a:spcBef>
              <a:spcAft>
                <a:spcPts val="0"/>
              </a:spcAft>
              <a:buClr>
                <a:schemeClr val="dk1"/>
              </a:buClr>
              <a:buSzPts val="1100"/>
              <a:buFont typeface="Arial"/>
              <a:buNone/>
            </a:pPr>
            <a:r>
              <a:rPr lang="en-US" sz="2000" b="1" i="1"/>
              <a:t>Districts will want to work with their auditor to determine ramifications and steps to utilize ESSER funds for expenditures in the prior fiscal year.</a:t>
            </a:r>
            <a:endParaRPr sz="2000" b="1" i="1"/>
          </a:p>
          <a:p>
            <a:pPr marL="0" lvl="0" indent="0" algn="l" rtl="0">
              <a:lnSpc>
                <a:spcPct val="115000"/>
              </a:lnSpc>
              <a:spcBef>
                <a:spcPts val="0"/>
              </a:spcBef>
              <a:spcAft>
                <a:spcPts val="0"/>
              </a:spcAft>
              <a:buClr>
                <a:schemeClr val="dk1"/>
              </a:buClr>
              <a:buSzPts val="1100"/>
              <a:buFont typeface="Arial"/>
              <a:buNone/>
            </a:pPr>
            <a:r>
              <a:rPr lang="en-US" sz="1600"/>
              <a:t>CDE assumes that for those districts who have finalized their FY19-20 Financial December collection and have submitted their finalized audit, this is a non-issue, as those districts have already reclassed those expenditures prior to year end close.</a:t>
            </a:r>
            <a:endParaRPr sz="1600"/>
          </a:p>
          <a:p>
            <a:pPr marL="0" lvl="0" indent="0" algn="l" rtl="0">
              <a:lnSpc>
                <a:spcPct val="115000"/>
              </a:lnSpc>
              <a:spcBef>
                <a:spcPts val="0"/>
              </a:spcBef>
              <a:spcAft>
                <a:spcPts val="0"/>
              </a:spcAft>
              <a:buClr>
                <a:schemeClr val="dk1"/>
              </a:buClr>
              <a:buSzPts val="1100"/>
              <a:buFont typeface="Arial"/>
              <a:buNone/>
            </a:pPr>
            <a:r>
              <a:rPr lang="en-US" sz="1600"/>
              <a:t>If you are a district that has a FY19-20 audit extension, you may wish to discuss this with your auditor.  Additionally, please feel free to provide any district insight into this during office hours.</a:t>
            </a:r>
            <a:endParaRPr sz="1600"/>
          </a:p>
          <a:p>
            <a:pPr marL="0" lvl="0" indent="0" algn="l" rtl="0">
              <a:spcBef>
                <a:spcPts val="1000"/>
              </a:spcBef>
              <a:spcAft>
                <a:spcPts val="0"/>
              </a:spcAft>
              <a:buNone/>
            </a:pPr>
            <a:endParaRPr/>
          </a:p>
        </p:txBody>
      </p:sp>
      <p:sp>
        <p:nvSpPr>
          <p:cNvPr id="194" name="Google Shape;194;p28"/>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9"/>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a:t>Questions? </a:t>
            </a:r>
            <a:br>
              <a:rPr lang="en-US"/>
            </a:br>
            <a:br>
              <a:rPr lang="en-US"/>
            </a:br>
            <a:r>
              <a:rPr lang="en-US"/>
              <a:t>Requests for Future Topics? </a:t>
            </a:r>
            <a:endParaRPr/>
          </a:p>
        </p:txBody>
      </p:sp>
      <p:sp>
        <p:nvSpPr>
          <p:cNvPr id="200" name="Google Shape;200;p2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1600"/>
              <a:buFont typeface="Calibri"/>
              <a:buNone/>
            </a:pPr>
            <a:fld id="{00000000-1234-1234-1234-123412341234}" type="slidenum">
              <a:rPr lang="en-US" sz="1600" b="0" i="0" u="none" strike="noStrike" cap="none">
                <a:solidFill>
                  <a:srgbClr val="FFFFFF"/>
                </a:solidFill>
                <a:latin typeface="Calibri"/>
                <a:ea typeface="Calibri"/>
                <a:cs typeface="Calibri"/>
                <a:sym typeface="Calibri"/>
              </a:rPr>
              <a:t>15</a:t>
            </a:fld>
            <a:endParaRPr sz="1600" b="0" i="0" u="none" strike="noStrike" cap="none">
              <a:solidFill>
                <a:srgbClr val="FFFFFF"/>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Contact list for CRF, ESSER and Grants Fiscal."/>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2176272"/>
            <a:ext cx="7025403" cy="4041648"/>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1500"/>
              <a:buNone/>
            </a:pPr>
            <a:r>
              <a:rPr lang="en-US" sz="1500" b="1" u="sng"/>
              <a:t>CRF</a:t>
            </a:r>
            <a:endParaRPr/>
          </a:p>
          <a:p>
            <a:pPr marL="228600" lvl="0" indent="-228600" algn="l" rtl="0">
              <a:lnSpc>
                <a:spcPct val="90000"/>
              </a:lnSpc>
              <a:spcBef>
                <a:spcPts val="1000"/>
              </a:spcBef>
              <a:spcAft>
                <a:spcPts val="0"/>
              </a:spcAft>
              <a:buClr>
                <a:schemeClr val="dk1"/>
              </a:buClr>
              <a:buSzPts val="1500"/>
              <a:buChar char="•"/>
            </a:pPr>
            <a:r>
              <a:rPr lang="en-US" sz="1500"/>
              <a:t>Jennifer Okes, Chief Operating Officer (</a:t>
            </a:r>
            <a:r>
              <a:rPr lang="en-US" sz="1500" u="sng">
                <a:solidFill>
                  <a:schemeClr val="hlink"/>
                </a:solidFill>
                <a:hlinkClick r:id="rId3"/>
              </a:rPr>
              <a:t>okes_j@cde.state.co.us</a:t>
            </a:r>
            <a:r>
              <a:rPr lang="en-US" sz="1500"/>
              <a:t>) </a:t>
            </a:r>
            <a:endParaRPr/>
          </a:p>
          <a:p>
            <a:pPr marL="228600" lvl="0" indent="-228600" algn="l" rtl="0">
              <a:lnSpc>
                <a:spcPct val="90000"/>
              </a:lnSpc>
              <a:spcBef>
                <a:spcPts val="1000"/>
              </a:spcBef>
              <a:spcAft>
                <a:spcPts val="0"/>
              </a:spcAft>
              <a:buClr>
                <a:schemeClr val="dk1"/>
              </a:buClr>
              <a:buSzPts val="1500"/>
              <a:buChar char="•"/>
            </a:pPr>
            <a:r>
              <a:rPr lang="en-US" sz="1500"/>
              <a:t>Adam Williams, Financial Data Coordinator (</a:t>
            </a:r>
            <a:r>
              <a:rPr lang="en-US" sz="1500" u="sng">
                <a:solidFill>
                  <a:schemeClr val="hlink"/>
                </a:solidFill>
                <a:hlinkClick r:id="rId4"/>
              </a:rPr>
              <a:t>Williams_a@cde.state.co.us</a:t>
            </a:r>
            <a:r>
              <a:rPr lang="en-US" sz="1500"/>
              <a:t>) </a:t>
            </a:r>
            <a:endParaRPr/>
          </a:p>
          <a:p>
            <a:pPr marL="228600" lvl="0" indent="-228600" algn="l" rtl="0">
              <a:lnSpc>
                <a:spcPct val="90000"/>
              </a:lnSpc>
              <a:spcBef>
                <a:spcPts val="1000"/>
              </a:spcBef>
              <a:spcAft>
                <a:spcPts val="0"/>
              </a:spcAft>
              <a:buClr>
                <a:schemeClr val="dk1"/>
              </a:buClr>
              <a:buSzPts val="1500"/>
              <a:buChar char="•"/>
            </a:pPr>
            <a:r>
              <a:rPr lang="en-US" sz="1500"/>
              <a:t>Kate Bartlett, Executive Director of School District Operations (</a:t>
            </a:r>
            <a:r>
              <a:rPr lang="en-US" sz="1500" u="sng">
                <a:solidFill>
                  <a:schemeClr val="hlink"/>
                </a:solidFill>
                <a:hlinkClick r:id="rId5"/>
              </a:rPr>
              <a:t>Bartlett_k@cde.state.co.us</a:t>
            </a:r>
            <a:r>
              <a:rPr lang="en-US" sz="1500"/>
              <a:t>) </a:t>
            </a:r>
            <a:endParaRPr/>
          </a:p>
          <a:p>
            <a:pPr marL="0" lvl="0" indent="0" algn="l" rtl="0">
              <a:lnSpc>
                <a:spcPct val="90000"/>
              </a:lnSpc>
              <a:spcBef>
                <a:spcPts val="1000"/>
              </a:spcBef>
              <a:spcAft>
                <a:spcPts val="0"/>
              </a:spcAft>
              <a:buClr>
                <a:schemeClr val="dk1"/>
              </a:buClr>
              <a:buSzPts val="1500"/>
              <a:buNone/>
            </a:pPr>
            <a:r>
              <a:rPr lang="en-US" sz="1500" i="1"/>
              <a:t>…in partnership with the Governor’s Office and Office of the State Controller</a:t>
            </a:r>
            <a:endParaRPr/>
          </a:p>
          <a:p>
            <a:pPr marL="0" lvl="0" indent="0" algn="l" rtl="0">
              <a:lnSpc>
                <a:spcPct val="90000"/>
              </a:lnSpc>
              <a:spcBef>
                <a:spcPts val="1000"/>
              </a:spcBef>
              <a:spcAft>
                <a:spcPts val="0"/>
              </a:spcAft>
              <a:buClr>
                <a:schemeClr val="dk1"/>
              </a:buClr>
              <a:buSzPts val="1500"/>
              <a:buNone/>
            </a:pPr>
            <a:r>
              <a:rPr lang="en-US" sz="1500" b="1" u="sng"/>
              <a:t>ESSER</a:t>
            </a:r>
            <a:endParaRPr/>
          </a:p>
          <a:p>
            <a:pPr marL="228600" lvl="0" indent="-228600" algn="l" rtl="0">
              <a:lnSpc>
                <a:spcPct val="90000"/>
              </a:lnSpc>
              <a:spcBef>
                <a:spcPts val="1000"/>
              </a:spcBef>
              <a:spcAft>
                <a:spcPts val="0"/>
              </a:spcAft>
              <a:buClr>
                <a:schemeClr val="dk1"/>
              </a:buClr>
              <a:buSzPts val="1500"/>
              <a:buChar char="•"/>
            </a:pPr>
            <a:r>
              <a:rPr lang="en-US" sz="1500"/>
              <a:t>Nazie Mohajeri-Nelson, Director of ESEA Office (</a:t>
            </a:r>
            <a:r>
              <a:rPr lang="en-US" sz="1500" u="sng">
                <a:solidFill>
                  <a:schemeClr val="hlink"/>
                </a:solidFill>
                <a:hlinkClick r:id="rId6"/>
              </a:rPr>
              <a:t>mohajeri-nelson_n@cde.state.co.us</a:t>
            </a:r>
            <a:r>
              <a:rPr lang="en-US" sz="1500"/>
              <a:t>) </a:t>
            </a:r>
            <a:endParaRPr/>
          </a:p>
          <a:p>
            <a:pPr marL="228600" lvl="0" indent="-228600" algn="l" rtl="0">
              <a:lnSpc>
                <a:spcPct val="90000"/>
              </a:lnSpc>
              <a:spcBef>
                <a:spcPts val="1000"/>
              </a:spcBef>
              <a:spcAft>
                <a:spcPts val="0"/>
              </a:spcAft>
              <a:buClr>
                <a:schemeClr val="dk1"/>
              </a:buClr>
              <a:buSzPts val="1500"/>
              <a:buChar char="•"/>
            </a:pPr>
            <a:r>
              <a:rPr lang="en-US" sz="1500"/>
              <a:t>DeLilah Collins, Assistant Director of ESEA Office (</a:t>
            </a:r>
            <a:r>
              <a:rPr lang="en-US" sz="1500" u="sng">
                <a:solidFill>
                  <a:schemeClr val="hlink"/>
                </a:solidFill>
                <a:hlinkClick r:id="rId7"/>
              </a:rPr>
              <a:t>collins_d@cde.state.co.us</a:t>
            </a:r>
            <a:r>
              <a:rPr lang="en-US" sz="1500"/>
              <a:t>) </a:t>
            </a:r>
            <a:endParaRPr/>
          </a:p>
          <a:p>
            <a:pPr marL="0" lvl="0" indent="0" algn="l" rtl="0">
              <a:lnSpc>
                <a:spcPct val="90000"/>
              </a:lnSpc>
              <a:spcBef>
                <a:spcPts val="1000"/>
              </a:spcBef>
              <a:spcAft>
                <a:spcPts val="0"/>
              </a:spcAft>
              <a:buClr>
                <a:schemeClr val="dk1"/>
              </a:buClr>
              <a:buSzPts val="1500"/>
              <a:buNone/>
            </a:pPr>
            <a:r>
              <a:rPr lang="en-US" sz="1500" b="1" u="sng"/>
              <a:t>Grants Fiscal</a:t>
            </a:r>
            <a:endParaRPr/>
          </a:p>
          <a:p>
            <a:pPr marL="228600" lvl="0" indent="-228600" algn="l" rtl="0">
              <a:lnSpc>
                <a:spcPct val="90000"/>
              </a:lnSpc>
              <a:spcBef>
                <a:spcPts val="1000"/>
              </a:spcBef>
              <a:spcAft>
                <a:spcPts val="0"/>
              </a:spcAft>
              <a:buClr>
                <a:schemeClr val="dk1"/>
              </a:buClr>
              <a:buSzPts val="1500"/>
              <a:buChar char="•"/>
            </a:pPr>
            <a:r>
              <a:rPr lang="en-US" sz="1500"/>
              <a:t>Jennifer Austin, Director of Grants Fiscal Management (</a:t>
            </a:r>
            <a:r>
              <a:rPr lang="en-US" sz="1500" u="sng">
                <a:solidFill>
                  <a:schemeClr val="hlink"/>
                </a:solidFill>
                <a:hlinkClick r:id="rId8"/>
              </a:rPr>
              <a:t>Austin_j@cde.state.co.us</a:t>
            </a:r>
            <a:r>
              <a:rPr lang="en-US" sz="1500"/>
              <a:t>) </a:t>
            </a:r>
            <a:endParaRPr/>
          </a:p>
          <a:p>
            <a:pPr marL="228600" lvl="0" indent="-228600" algn="l" rtl="0">
              <a:lnSpc>
                <a:spcPct val="90000"/>
              </a:lnSpc>
              <a:spcBef>
                <a:spcPts val="1000"/>
              </a:spcBef>
              <a:spcAft>
                <a:spcPts val="0"/>
              </a:spcAft>
              <a:buClr>
                <a:schemeClr val="dk1"/>
              </a:buClr>
              <a:buSzPts val="1500"/>
              <a:buChar char="•"/>
            </a:pPr>
            <a:r>
              <a:rPr lang="en-US" sz="1500"/>
              <a:t>Robert Hawkins, Grants Fiscal Analyst (</a:t>
            </a:r>
            <a:r>
              <a:rPr lang="en-US" sz="1500" u="sng">
                <a:solidFill>
                  <a:schemeClr val="hlink"/>
                </a:solidFill>
                <a:hlinkClick r:id="rId9"/>
              </a:rPr>
              <a:t>Hawkins_s@cde.state.co.us</a:t>
            </a:r>
            <a:r>
              <a:rPr lang="en-US" sz="1500"/>
              <a:t>) </a:t>
            </a:r>
            <a:endParaRPr/>
          </a:p>
          <a:p>
            <a:pPr marL="228600" lvl="0" indent="-228600" algn="l" rtl="0">
              <a:lnSpc>
                <a:spcPct val="90000"/>
              </a:lnSpc>
              <a:spcBef>
                <a:spcPts val="1000"/>
              </a:spcBef>
              <a:spcAft>
                <a:spcPts val="0"/>
              </a:spcAft>
              <a:buClr>
                <a:schemeClr val="dk1"/>
              </a:buClr>
              <a:buSzPts val="1500"/>
              <a:buChar char="•"/>
            </a:pPr>
            <a:r>
              <a:rPr lang="en-US" sz="1500"/>
              <a:t>Steven Kaleda, Grants Fiscal Analyst (</a:t>
            </a:r>
            <a:r>
              <a:rPr lang="en-US" sz="1500" u="sng">
                <a:solidFill>
                  <a:schemeClr val="hlink"/>
                </a:solidFill>
                <a:hlinkClick r:id="rId10"/>
              </a:rPr>
              <a:t>Kaleda_s@cde.state.co.us</a:t>
            </a:r>
            <a:r>
              <a:rPr lang="en-US" sz="1500"/>
              <a:t>) </a:t>
            </a:r>
            <a:endParaRPr/>
          </a:p>
          <a:p>
            <a:pPr marL="0" lvl="0" indent="0" algn="l" rtl="0">
              <a:lnSpc>
                <a:spcPct val="90000"/>
              </a:lnSpc>
              <a:spcBef>
                <a:spcPts val="1000"/>
              </a:spcBef>
              <a:spcAft>
                <a:spcPts val="0"/>
              </a:spcAft>
              <a:buClr>
                <a:schemeClr val="dk1"/>
              </a:buClr>
              <a:buSzPts val="1500"/>
              <a:buNone/>
            </a:pPr>
            <a:endParaRPr sz="1500" i="1"/>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16</a:t>
            </a:fld>
            <a:endParaRPr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a:t>Topics: </a:t>
            </a:r>
            <a:endParaRPr/>
          </a:p>
          <a:p>
            <a:pPr marL="228600" lvl="0" indent="-228600" algn="l" rtl="0">
              <a:lnSpc>
                <a:spcPct val="90000"/>
              </a:lnSpc>
              <a:spcBef>
                <a:spcPts val="1000"/>
              </a:spcBef>
              <a:spcAft>
                <a:spcPts val="0"/>
              </a:spcAft>
              <a:buClr>
                <a:schemeClr val="dk1"/>
              </a:buClr>
              <a:buSzPts val="2400"/>
              <a:buChar char="•"/>
            </a:pPr>
            <a:r>
              <a:rPr lang="en-US"/>
              <a:t>Announcements</a:t>
            </a:r>
            <a:endParaRPr/>
          </a:p>
          <a:p>
            <a:pPr marL="685800" lvl="1" indent="-228600" algn="l" rtl="0">
              <a:lnSpc>
                <a:spcPct val="90000"/>
              </a:lnSpc>
              <a:spcBef>
                <a:spcPts val="1000"/>
              </a:spcBef>
              <a:spcAft>
                <a:spcPts val="0"/>
              </a:spcAft>
              <a:buSzPts val="2000"/>
              <a:buChar char="•"/>
            </a:pPr>
            <a:r>
              <a:rPr lang="en-US"/>
              <a:t>KPMG Presentation</a:t>
            </a:r>
            <a:endParaRPr/>
          </a:p>
          <a:p>
            <a:pPr marL="685800" lvl="1" indent="-228600" algn="l" rtl="0">
              <a:lnSpc>
                <a:spcPct val="90000"/>
              </a:lnSpc>
              <a:spcBef>
                <a:spcPts val="1000"/>
              </a:spcBef>
              <a:spcAft>
                <a:spcPts val="0"/>
              </a:spcAft>
              <a:buSzPts val="2000"/>
              <a:buChar char="•"/>
            </a:pPr>
            <a:r>
              <a:rPr lang="en-US"/>
              <a:t>BruMan Training</a:t>
            </a:r>
            <a:endParaRPr/>
          </a:p>
          <a:p>
            <a:pPr marL="685800" lvl="1" indent="-228600" algn="l" rtl="0">
              <a:lnSpc>
                <a:spcPct val="90000"/>
              </a:lnSpc>
              <a:spcBef>
                <a:spcPts val="1000"/>
              </a:spcBef>
              <a:spcAft>
                <a:spcPts val="0"/>
              </a:spcAft>
              <a:buSzPts val="2000"/>
              <a:buChar char="•"/>
            </a:pPr>
            <a:r>
              <a:rPr lang="en-US"/>
              <a:t>CRF Reporting</a:t>
            </a:r>
            <a:endParaRPr/>
          </a:p>
          <a:p>
            <a:pPr marL="228600" lvl="0" indent="-228600" algn="l" rtl="0">
              <a:lnSpc>
                <a:spcPct val="90000"/>
              </a:lnSpc>
              <a:spcBef>
                <a:spcPts val="1000"/>
              </a:spcBef>
              <a:spcAft>
                <a:spcPts val="0"/>
              </a:spcAft>
              <a:buClr>
                <a:schemeClr val="dk1"/>
              </a:buClr>
              <a:buSzPts val="2400"/>
              <a:buChar char="•"/>
            </a:pPr>
            <a:r>
              <a:rPr lang="en-US"/>
              <a:t>Questions from Last Office Hours</a:t>
            </a:r>
            <a:endParaRPr/>
          </a:p>
          <a:p>
            <a:pPr marL="228600" lvl="0" indent="-228600" algn="l" rtl="0">
              <a:lnSpc>
                <a:spcPct val="90000"/>
              </a:lnSpc>
              <a:spcBef>
                <a:spcPts val="1000"/>
              </a:spcBef>
              <a:spcAft>
                <a:spcPts val="0"/>
              </a:spcAft>
              <a:buClr>
                <a:schemeClr val="dk1"/>
              </a:buClr>
              <a:buSzPts val="2400"/>
              <a:buChar char="•"/>
            </a:pPr>
            <a:r>
              <a:rPr lang="en-US"/>
              <a:t>Reminders Regarding Use of ESSER funds for Expenses Incurred in 2019-2020</a:t>
            </a:r>
            <a:endParaRPr/>
          </a:p>
          <a:p>
            <a:pPr marL="228600" lvl="0" indent="-228600" algn="l" rtl="0">
              <a:lnSpc>
                <a:spcPct val="90000"/>
              </a:lnSpc>
              <a:spcBef>
                <a:spcPts val="1000"/>
              </a:spcBef>
              <a:spcAft>
                <a:spcPts val="0"/>
              </a:spcAft>
              <a:buClr>
                <a:schemeClr val="dk1"/>
              </a:buClr>
              <a:buSzPts val="2400"/>
              <a:buChar char="•"/>
            </a:pPr>
            <a:r>
              <a:rPr lang="en-US"/>
              <a:t>Q&amp;A Session</a:t>
            </a:r>
            <a:endParaRPr/>
          </a:p>
          <a:p>
            <a:pPr marL="685800" lvl="1" indent="-101600" algn="l" rtl="0">
              <a:lnSpc>
                <a:spcPct val="90000"/>
              </a:lnSpc>
              <a:spcBef>
                <a:spcPts val="500"/>
              </a:spcBef>
              <a:spcAft>
                <a:spcPts val="0"/>
              </a:spcAft>
              <a:buClr>
                <a:schemeClr val="dk1"/>
              </a:buClr>
              <a:buSzPts val="2000"/>
              <a:buNone/>
            </a:pPr>
            <a:endParaRPr/>
          </a:p>
          <a:p>
            <a:pPr marL="685800" lvl="1" indent="-101600" algn="l" rtl="0">
              <a:lnSpc>
                <a:spcPct val="90000"/>
              </a:lnSpc>
              <a:spcBef>
                <a:spcPts val="500"/>
              </a:spcBef>
              <a:spcAft>
                <a:spcPts val="0"/>
              </a:spcAft>
              <a:buClr>
                <a:schemeClr val="dk1"/>
              </a:buClr>
              <a:buSzPts val="2000"/>
              <a:buNone/>
            </a:pPr>
            <a:endParaRPr/>
          </a:p>
          <a:p>
            <a:pPr marL="228600" lvl="0" indent="-76200" algn="l" rtl="0">
              <a:lnSpc>
                <a:spcPct val="90000"/>
              </a:lnSpc>
              <a:spcBef>
                <a:spcPts val="1000"/>
              </a:spcBef>
              <a:spcAft>
                <a:spcPts val="0"/>
              </a:spcAft>
              <a:buClr>
                <a:schemeClr val="dk1"/>
              </a:buClr>
              <a:buSzPts val="2400"/>
              <a:buNone/>
            </a:pPr>
            <a:endParaRPr/>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7"/>
          <p:cNvSpPr txBox="1">
            <a:spLocks noGrp="1"/>
          </p:cNvSpPr>
          <p:nvPr>
            <p:ph type="title"/>
          </p:nvPr>
        </p:nvSpPr>
        <p:spPr>
          <a:xfrm>
            <a:off x="245201" y="254525"/>
            <a:ext cx="7372200" cy="756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4000"/>
              <a:buFont typeface="Arial"/>
              <a:buNone/>
            </a:pPr>
            <a:r>
              <a:rPr lang="en-US"/>
              <a:t>KPMG Presentation on CRF Monitoring Results</a:t>
            </a:r>
            <a:endParaRPr/>
          </a:p>
        </p:txBody>
      </p:sp>
      <p:sp>
        <p:nvSpPr>
          <p:cNvPr id="108" name="Google Shape;108;p17"/>
          <p:cNvSpPr txBox="1">
            <a:spLocks noGrp="1"/>
          </p:cNvSpPr>
          <p:nvPr>
            <p:ph type="sldNum" idx="12"/>
          </p:nvPr>
        </p:nvSpPr>
        <p:spPr>
          <a:xfrm>
            <a:off x="223071" y="6427018"/>
            <a:ext cx="2057400" cy="365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solidFill>
                  <a:srgbClr val="7F7F7F"/>
                </a:solidFill>
              </a:rPr>
              <a:t>3</a:t>
            </a:fld>
            <a:endParaRPr>
              <a:solidFill>
                <a:srgbClr val="7F7F7F"/>
              </a:solidFill>
            </a:endParaRPr>
          </a:p>
        </p:txBody>
      </p:sp>
      <p:sp>
        <p:nvSpPr>
          <p:cNvPr id="109" name="Google Shape;109;p17"/>
          <p:cNvSpPr txBox="1">
            <a:spLocks noGrp="1"/>
          </p:cNvSpPr>
          <p:nvPr>
            <p:ph type="body" idx="1"/>
          </p:nvPr>
        </p:nvSpPr>
        <p:spPr>
          <a:xfrm>
            <a:off x="628650" y="1463040"/>
            <a:ext cx="7886700" cy="4640700"/>
          </a:xfrm>
          <a:prstGeom prst="rect">
            <a:avLst/>
          </a:prstGeom>
        </p:spPr>
        <p:txBody>
          <a:bodyPr spcFirstLastPara="1" wrap="square" lIns="0" tIns="0" rIns="0"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Join us for a webinar with members of the Office of the State Controller (OSC)  and KMPG as they walk through the recent Coronavirus Relief Fund (CRF) monitoring project.  The one hour session will:</a:t>
            </a:r>
            <a:endParaRPr sz="1600">
              <a:latin typeface="Arial"/>
              <a:ea typeface="Arial"/>
              <a:cs typeface="Arial"/>
              <a:sym typeface="Arial"/>
            </a:endParaRPr>
          </a:p>
          <a:p>
            <a:pPr marL="59690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a:t>
            </a:r>
            <a:r>
              <a:rPr lang="en-US" sz="1600">
                <a:latin typeface="Times New Roman"/>
                <a:ea typeface="Times New Roman"/>
                <a:cs typeface="Times New Roman"/>
                <a:sym typeface="Times New Roman"/>
              </a:rPr>
              <a:t>  </a:t>
            </a:r>
            <a:r>
              <a:rPr lang="en-US" sz="1600">
                <a:latin typeface="Arial"/>
                <a:ea typeface="Arial"/>
                <a:cs typeface="Arial"/>
                <a:sym typeface="Arial"/>
              </a:rPr>
              <a:t>Provide an overview of CRF funding and guidance</a:t>
            </a:r>
            <a:endParaRPr sz="1600">
              <a:latin typeface="Arial"/>
              <a:ea typeface="Arial"/>
              <a:cs typeface="Arial"/>
              <a:sym typeface="Arial"/>
            </a:endParaRPr>
          </a:p>
          <a:p>
            <a:pPr marL="59690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a:t>
            </a:r>
            <a:r>
              <a:rPr lang="en-US" sz="1600">
                <a:latin typeface="Times New Roman"/>
                <a:ea typeface="Times New Roman"/>
                <a:cs typeface="Times New Roman"/>
                <a:sym typeface="Times New Roman"/>
              </a:rPr>
              <a:t>  </a:t>
            </a:r>
            <a:r>
              <a:rPr lang="en-US" sz="1600">
                <a:latin typeface="Arial"/>
                <a:ea typeface="Arial"/>
                <a:cs typeface="Arial"/>
                <a:sym typeface="Arial"/>
              </a:rPr>
              <a:t>Provide a high level overview of the the work completed by KPMG</a:t>
            </a:r>
            <a:endParaRPr sz="1600">
              <a:latin typeface="Arial"/>
              <a:ea typeface="Arial"/>
              <a:cs typeface="Arial"/>
              <a:sym typeface="Arial"/>
            </a:endParaRPr>
          </a:p>
          <a:p>
            <a:pPr marL="59690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a:t>
            </a:r>
            <a:r>
              <a:rPr lang="en-US" sz="1600">
                <a:latin typeface="Times New Roman"/>
                <a:ea typeface="Times New Roman"/>
                <a:cs typeface="Times New Roman"/>
                <a:sym typeface="Times New Roman"/>
              </a:rPr>
              <a:t>  </a:t>
            </a:r>
            <a:r>
              <a:rPr lang="en-US" sz="1600">
                <a:latin typeface="Arial"/>
                <a:ea typeface="Arial"/>
                <a:cs typeface="Arial"/>
                <a:sym typeface="Arial"/>
              </a:rPr>
              <a:t>Discuss high level risks and lessons learned</a:t>
            </a:r>
            <a:endParaRPr sz="1600">
              <a:latin typeface="Arial"/>
              <a:ea typeface="Arial"/>
              <a:cs typeface="Arial"/>
              <a:sym typeface="Arial"/>
            </a:endParaRPr>
          </a:p>
          <a:p>
            <a:pPr marL="59690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a:t>
            </a:r>
            <a:r>
              <a:rPr lang="en-US" sz="1600">
                <a:latin typeface="Times New Roman"/>
                <a:ea typeface="Times New Roman"/>
                <a:cs typeface="Times New Roman"/>
                <a:sym typeface="Times New Roman"/>
              </a:rPr>
              <a:t>  </a:t>
            </a:r>
            <a:r>
              <a:rPr lang="en-US" sz="1600">
                <a:latin typeface="Arial"/>
                <a:ea typeface="Arial"/>
                <a:cs typeface="Arial"/>
                <a:sym typeface="Arial"/>
              </a:rPr>
              <a:t>Provide guidance for potential audit of CRF funds in your district</a:t>
            </a:r>
            <a:endParaRPr sz="1600">
              <a:latin typeface="Arial"/>
              <a:ea typeface="Arial"/>
              <a:cs typeface="Arial"/>
              <a:sym typeface="Arial"/>
            </a:endParaRPr>
          </a:p>
          <a:p>
            <a:pPr marL="59690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a:t>
            </a:r>
            <a:r>
              <a:rPr lang="en-US" sz="1600">
                <a:latin typeface="Times New Roman"/>
                <a:ea typeface="Times New Roman"/>
                <a:cs typeface="Times New Roman"/>
                <a:sym typeface="Times New Roman"/>
              </a:rPr>
              <a:t>  </a:t>
            </a:r>
            <a:r>
              <a:rPr lang="en-US" sz="1600">
                <a:latin typeface="Arial"/>
                <a:ea typeface="Arial"/>
                <a:cs typeface="Arial"/>
                <a:sym typeface="Arial"/>
              </a:rPr>
              <a:t>Discuss supporting documentation needed for CRF expenditures</a:t>
            </a:r>
            <a:endParaRPr sz="1600">
              <a:latin typeface="Arial"/>
              <a:ea typeface="Arial"/>
              <a:cs typeface="Arial"/>
              <a:sym typeface="Arial"/>
            </a:endParaRPr>
          </a:p>
          <a:p>
            <a:pPr marL="59690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a:t>
            </a:r>
            <a:r>
              <a:rPr lang="en-US" sz="1600">
                <a:latin typeface="Times New Roman"/>
                <a:ea typeface="Times New Roman"/>
                <a:cs typeface="Times New Roman"/>
                <a:sym typeface="Times New Roman"/>
              </a:rPr>
              <a:t>  </a:t>
            </a:r>
            <a:r>
              <a:rPr lang="en-US" sz="1600">
                <a:latin typeface="Arial"/>
                <a:ea typeface="Arial"/>
                <a:cs typeface="Arial"/>
                <a:sym typeface="Arial"/>
              </a:rPr>
              <a:t>Answer your questions</a:t>
            </a:r>
            <a:endParaRPr sz="16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This session will be held on </a:t>
            </a:r>
            <a:r>
              <a:rPr lang="en-US" sz="1600" b="1">
                <a:solidFill>
                  <a:srgbClr val="0000FF"/>
                </a:solidFill>
                <a:latin typeface="Arial"/>
                <a:ea typeface="Arial"/>
                <a:cs typeface="Arial"/>
                <a:sym typeface="Arial"/>
              </a:rPr>
              <a:t>Thursday, January 28th beginning at 1:00 p.m.</a:t>
            </a:r>
            <a:r>
              <a:rPr lang="en-US" sz="1600">
                <a:latin typeface="Arial"/>
                <a:ea typeface="Arial"/>
                <a:cs typeface="Arial"/>
                <a:sym typeface="Arial"/>
              </a:rPr>
              <a:t>   </a:t>
            </a:r>
            <a:endParaRPr sz="16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600">
                <a:latin typeface="Arial"/>
                <a:ea typeface="Arial"/>
                <a:cs typeface="Arial"/>
                <a:sym typeface="Arial"/>
              </a:rPr>
              <a:t>This session will be recorded and made available for districts that are unable to attend.</a:t>
            </a:r>
            <a:endParaRPr sz="1600">
              <a:latin typeface="Arial"/>
              <a:ea typeface="Arial"/>
              <a:cs typeface="Arial"/>
              <a:sym typeface="Arial"/>
            </a:endParaRPr>
          </a:p>
          <a:p>
            <a:pPr marL="0" lvl="0" indent="0" algn="l" rtl="0">
              <a:spcBef>
                <a:spcPts val="120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8"/>
          <p:cNvSpPr txBox="1">
            <a:spLocks noGrp="1"/>
          </p:cNvSpPr>
          <p:nvPr>
            <p:ph type="title"/>
          </p:nvPr>
        </p:nvSpPr>
        <p:spPr>
          <a:xfrm>
            <a:off x="245193" y="254514"/>
            <a:ext cx="6081900" cy="7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a:t>Training - Save the Date! </a:t>
            </a:r>
            <a:endParaRPr/>
          </a:p>
        </p:txBody>
      </p:sp>
      <p:sp>
        <p:nvSpPr>
          <p:cNvPr id="116" name="Google Shape;116;p18"/>
          <p:cNvSpPr txBox="1">
            <a:spLocks noGrp="1"/>
          </p:cNvSpPr>
          <p:nvPr>
            <p:ph type="body" idx="1"/>
          </p:nvPr>
        </p:nvSpPr>
        <p:spPr>
          <a:xfrm>
            <a:off x="628650" y="1398565"/>
            <a:ext cx="7886700" cy="4640700"/>
          </a:xfrm>
          <a:prstGeom prst="rect">
            <a:avLst/>
          </a:prstGeom>
        </p:spPr>
        <p:txBody>
          <a:bodyPr spcFirstLastPara="1" wrap="square" lIns="0" tIns="0" rIns="0" bIns="45700" anchor="t" anchorCtr="0">
            <a:noAutofit/>
          </a:bodyPr>
          <a:lstStyle/>
          <a:p>
            <a:pPr marL="0" lvl="0" indent="0" algn="ctr" rtl="0">
              <a:spcBef>
                <a:spcPts val="1000"/>
              </a:spcBef>
              <a:spcAft>
                <a:spcPts val="0"/>
              </a:spcAft>
              <a:buClr>
                <a:schemeClr val="dk1"/>
              </a:buClr>
              <a:buSzPts val="1100"/>
              <a:buFont typeface="Arial"/>
              <a:buNone/>
            </a:pPr>
            <a:r>
              <a:rPr lang="en-US" b="1"/>
              <a:t>Save the Date! Free BruMan Training February 3, 2021</a:t>
            </a:r>
            <a:endParaRPr b="1"/>
          </a:p>
          <a:p>
            <a:pPr marL="0" lvl="0" indent="0" algn="l" rtl="0">
              <a:spcBef>
                <a:spcPts val="1000"/>
              </a:spcBef>
              <a:spcAft>
                <a:spcPts val="0"/>
              </a:spcAft>
              <a:buClr>
                <a:schemeClr val="dk1"/>
              </a:buClr>
              <a:buSzPts val="1100"/>
              <a:buFont typeface="Arial"/>
              <a:buNone/>
            </a:pPr>
            <a:r>
              <a:rPr lang="en-US" sz="2200"/>
              <a:t>The well-known educational law firm, Brustein and Manasevit (aka BruMan), will be offering CDE and Colorado school district grant and fiscal administrators a one day, free training on February 3. </a:t>
            </a:r>
            <a:endParaRPr sz="2200"/>
          </a:p>
          <a:p>
            <a:pPr marL="0" lvl="0" indent="0" algn="l" rtl="0">
              <a:lnSpc>
                <a:spcPct val="115000"/>
              </a:lnSpc>
              <a:spcBef>
                <a:spcPts val="1000"/>
              </a:spcBef>
              <a:spcAft>
                <a:spcPts val="0"/>
              </a:spcAft>
              <a:buClr>
                <a:schemeClr val="dk1"/>
              </a:buClr>
              <a:buSzPts val="1100"/>
              <a:buFont typeface="Arial"/>
              <a:buNone/>
            </a:pPr>
            <a:r>
              <a:rPr lang="en-US" sz="2200"/>
              <a:t>This training will cover various topics, including:</a:t>
            </a:r>
            <a:endParaRPr sz="2200"/>
          </a:p>
          <a:p>
            <a:pPr marL="0" lvl="0" indent="0" algn="l" rtl="0">
              <a:lnSpc>
                <a:spcPct val="115000"/>
              </a:lnSpc>
              <a:spcBef>
                <a:spcPts val="1000"/>
              </a:spcBef>
              <a:spcAft>
                <a:spcPts val="0"/>
              </a:spcAft>
              <a:buClr>
                <a:schemeClr val="dk1"/>
              </a:buClr>
              <a:buSzPts val="1100"/>
              <a:buFont typeface="Arial"/>
              <a:buNone/>
            </a:pPr>
            <a:r>
              <a:rPr lang="en-US" sz="2200">
                <a:latin typeface="Arial"/>
                <a:ea typeface="Arial"/>
                <a:cs typeface="Arial"/>
                <a:sym typeface="Arial"/>
              </a:rPr>
              <a:t>•</a:t>
            </a:r>
            <a:r>
              <a:rPr lang="en-US" sz="2200"/>
              <a:t>Changes to 2CFR200</a:t>
            </a:r>
            <a:endParaRPr sz="2200"/>
          </a:p>
          <a:p>
            <a:pPr marL="0" lvl="0" indent="0" algn="l" rtl="0">
              <a:lnSpc>
                <a:spcPct val="115000"/>
              </a:lnSpc>
              <a:spcBef>
                <a:spcPts val="1000"/>
              </a:spcBef>
              <a:spcAft>
                <a:spcPts val="0"/>
              </a:spcAft>
              <a:buClr>
                <a:schemeClr val="dk1"/>
              </a:buClr>
              <a:buSzPts val="1100"/>
              <a:buFont typeface="Arial"/>
              <a:buNone/>
            </a:pPr>
            <a:r>
              <a:rPr lang="en-US" sz="2200">
                <a:latin typeface="Arial"/>
                <a:ea typeface="Arial"/>
                <a:cs typeface="Arial"/>
                <a:sym typeface="Arial"/>
              </a:rPr>
              <a:t>•</a:t>
            </a:r>
            <a:r>
              <a:rPr lang="en-US" sz="2200"/>
              <a:t>Free and Reduced lunch counts and effects due to the CARES Act</a:t>
            </a:r>
            <a:endParaRPr sz="2200"/>
          </a:p>
          <a:p>
            <a:pPr marL="0" lvl="0" indent="0" algn="l" rtl="0">
              <a:lnSpc>
                <a:spcPct val="115000"/>
              </a:lnSpc>
              <a:spcBef>
                <a:spcPts val="1000"/>
              </a:spcBef>
              <a:spcAft>
                <a:spcPts val="0"/>
              </a:spcAft>
              <a:buClr>
                <a:schemeClr val="dk1"/>
              </a:buClr>
              <a:buSzPts val="1100"/>
              <a:buFont typeface="Arial"/>
              <a:buNone/>
            </a:pPr>
            <a:r>
              <a:rPr lang="en-US" sz="2200">
                <a:latin typeface="Arial"/>
                <a:ea typeface="Arial"/>
                <a:cs typeface="Arial"/>
                <a:sym typeface="Arial"/>
              </a:rPr>
              <a:t>•</a:t>
            </a:r>
            <a:r>
              <a:rPr lang="en-US" sz="2200"/>
              <a:t>Waiver impacts</a:t>
            </a:r>
            <a:endParaRPr sz="2200"/>
          </a:p>
          <a:p>
            <a:pPr marL="0" lvl="0" indent="0" algn="l" rtl="0">
              <a:lnSpc>
                <a:spcPct val="115000"/>
              </a:lnSpc>
              <a:spcBef>
                <a:spcPts val="1000"/>
              </a:spcBef>
              <a:spcAft>
                <a:spcPts val="0"/>
              </a:spcAft>
              <a:buClr>
                <a:schemeClr val="dk1"/>
              </a:buClr>
              <a:buSzPts val="1100"/>
              <a:buFont typeface="Arial"/>
              <a:buNone/>
            </a:pPr>
            <a:r>
              <a:rPr lang="en-US" sz="2200">
                <a:latin typeface="Arial"/>
                <a:ea typeface="Arial"/>
                <a:cs typeface="Arial"/>
                <a:sym typeface="Arial"/>
              </a:rPr>
              <a:t>•</a:t>
            </a:r>
            <a:r>
              <a:rPr lang="en-US" sz="2200"/>
              <a:t>New federal funding and others.</a:t>
            </a:r>
            <a:endParaRPr sz="2200"/>
          </a:p>
          <a:p>
            <a:pPr marL="0" lvl="0" indent="0" algn="ctr" rtl="0">
              <a:spcBef>
                <a:spcPts val="1000"/>
              </a:spcBef>
              <a:spcAft>
                <a:spcPts val="0"/>
              </a:spcAft>
              <a:buClr>
                <a:schemeClr val="dk1"/>
              </a:buClr>
              <a:buSzPts val="1100"/>
              <a:buFont typeface="Arial"/>
              <a:buNone/>
            </a:pPr>
            <a:r>
              <a:rPr lang="en-US" sz="2000"/>
              <a:t>Please visit the link below and look for the important announcements section for the link to register!</a:t>
            </a:r>
            <a:endParaRPr sz="2000"/>
          </a:p>
          <a:p>
            <a:pPr marL="0" lvl="0" indent="0" algn="l" rtl="0">
              <a:spcBef>
                <a:spcPts val="1000"/>
              </a:spcBef>
              <a:spcAft>
                <a:spcPts val="0"/>
              </a:spcAft>
              <a:buNone/>
            </a:pPr>
            <a:endParaRPr/>
          </a:p>
        </p:txBody>
      </p:sp>
      <p:sp>
        <p:nvSpPr>
          <p:cNvPr id="117" name="Google Shape;117;p18"/>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xfrm>
            <a:off x="245193" y="254514"/>
            <a:ext cx="6081900" cy="7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a:solidFill>
                  <a:srgbClr val="FFFFFF"/>
                </a:solidFill>
              </a:rPr>
              <a:t>CRF Reporting: Grant codes 4012, 5012 and 6012</a:t>
            </a:r>
            <a:endParaRPr/>
          </a:p>
        </p:txBody>
      </p:sp>
      <p:sp>
        <p:nvSpPr>
          <p:cNvPr id="124" name="Google Shape;124;p19"/>
          <p:cNvSpPr txBox="1">
            <a:spLocks noGrp="1"/>
          </p:cNvSpPr>
          <p:nvPr>
            <p:ph type="body" idx="1"/>
          </p:nvPr>
        </p:nvSpPr>
        <p:spPr>
          <a:xfrm>
            <a:off x="628650" y="1463040"/>
            <a:ext cx="7886700" cy="4640700"/>
          </a:xfrm>
          <a:prstGeom prst="rect">
            <a:avLst/>
          </a:prstGeom>
        </p:spPr>
        <p:txBody>
          <a:bodyPr spcFirstLastPara="1" wrap="square" lIns="0" tIns="0" rIns="0" bIns="45700" anchor="t" anchorCtr="0">
            <a:noAutofit/>
          </a:bodyPr>
          <a:lstStyle/>
          <a:p>
            <a:pPr marL="0" lvl="0" indent="0" algn="l" rtl="0">
              <a:spcBef>
                <a:spcPts val="0"/>
              </a:spcBef>
              <a:spcAft>
                <a:spcPts val="0"/>
              </a:spcAft>
              <a:buClr>
                <a:schemeClr val="dk1"/>
              </a:buClr>
              <a:buSzPts val="1100"/>
              <a:buFont typeface="Arial"/>
              <a:buNone/>
            </a:pPr>
            <a:r>
              <a:rPr lang="en-US" sz="1800">
                <a:latin typeface="Arial"/>
                <a:ea typeface="Arial"/>
                <a:cs typeface="Arial"/>
                <a:sym typeface="Arial"/>
              </a:rPr>
              <a:t>•</a:t>
            </a:r>
            <a:r>
              <a:rPr lang="en-US" sz="1800"/>
              <a:t>The new federal legislation (CRRSA) extended the period of availability for the CRF funds to December 31, 2021</a:t>
            </a:r>
            <a:endParaRPr sz="1800"/>
          </a:p>
          <a:p>
            <a:pPr marL="0" lvl="0" indent="0" algn="l" rtl="0">
              <a:spcBef>
                <a:spcPts val="0"/>
              </a:spcBef>
              <a:spcAft>
                <a:spcPts val="0"/>
              </a:spcAft>
              <a:buClr>
                <a:schemeClr val="dk1"/>
              </a:buClr>
              <a:buSzPts val="1100"/>
              <a:buFont typeface="Arial"/>
              <a:buNone/>
            </a:pPr>
            <a:endParaRPr sz="180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sz="1800">
                <a:latin typeface="Arial"/>
                <a:ea typeface="Arial"/>
                <a:cs typeface="Arial"/>
                <a:sym typeface="Arial"/>
              </a:rPr>
              <a:t>•</a:t>
            </a:r>
            <a:r>
              <a:rPr lang="en-US" sz="1800"/>
              <a:t>The Governor (</a:t>
            </a:r>
            <a:r>
              <a:rPr lang="en-US" sz="1800" u="sng">
                <a:solidFill>
                  <a:schemeClr val="hlink"/>
                </a:solidFill>
                <a:hlinkClick r:id="rId3"/>
              </a:rPr>
              <a:t>Executive Order D 2020 070</a:t>
            </a:r>
            <a:r>
              <a:rPr lang="en-US" sz="1800"/>
              <a:t>) allows any unspent/unobligated funds to be utilized for expenditures through December 31, 2021</a:t>
            </a:r>
            <a:endParaRPr sz="1800"/>
          </a:p>
          <a:p>
            <a:pPr marL="0" lvl="0" indent="0" algn="l" rtl="0">
              <a:spcBef>
                <a:spcPts val="0"/>
              </a:spcBef>
              <a:spcAft>
                <a:spcPts val="0"/>
              </a:spcAft>
              <a:buClr>
                <a:schemeClr val="dk1"/>
              </a:buClr>
              <a:buSzPts val="1100"/>
              <a:buFont typeface="Arial"/>
              <a:buNone/>
            </a:pPr>
            <a:endParaRPr sz="180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sz="1800">
                <a:latin typeface="Arial"/>
                <a:ea typeface="Arial"/>
                <a:cs typeface="Arial"/>
                <a:sym typeface="Arial"/>
              </a:rPr>
              <a:t>•</a:t>
            </a:r>
            <a:r>
              <a:rPr lang="en-US" sz="1800"/>
              <a:t>No changes to the allowability guidelines or reporting guidelines</a:t>
            </a:r>
            <a:endParaRPr sz="1800"/>
          </a:p>
          <a:p>
            <a:pPr marL="0" lvl="0" indent="0" algn="l" rtl="0">
              <a:spcBef>
                <a:spcPts val="0"/>
              </a:spcBef>
              <a:spcAft>
                <a:spcPts val="0"/>
              </a:spcAft>
              <a:buClr>
                <a:schemeClr val="dk1"/>
              </a:buClr>
              <a:buSzPts val="1100"/>
              <a:buFont typeface="Arial"/>
              <a:buNone/>
            </a:pPr>
            <a:endParaRPr sz="180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sz="1800">
                <a:latin typeface="Arial"/>
                <a:ea typeface="Arial"/>
                <a:cs typeface="Arial"/>
                <a:sym typeface="Arial"/>
              </a:rPr>
              <a:t>•</a:t>
            </a:r>
            <a:r>
              <a:rPr lang="en-US" sz="1800"/>
              <a:t>Quarter 3 CRF reporting templates for 4012, 5012 and 6012 were due to the Grants Fiscal Office by January 4, 2021</a:t>
            </a:r>
            <a:endParaRPr sz="1800"/>
          </a:p>
          <a:p>
            <a:pPr marL="0" lvl="0" indent="0" algn="l" rtl="0">
              <a:spcBef>
                <a:spcPts val="0"/>
              </a:spcBef>
              <a:spcAft>
                <a:spcPts val="0"/>
              </a:spcAft>
              <a:buClr>
                <a:schemeClr val="dk1"/>
              </a:buClr>
              <a:buSzPts val="1100"/>
              <a:buFont typeface="Arial"/>
              <a:buNone/>
            </a:pPr>
            <a:endParaRPr sz="180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sz="1800">
                <a:latin typeface="Arial"/>
                <a:ea typeface="Arial"/>
                <a:cs typeface="Arial"/>
                <a:sym typeface="Arial"/>
              </a:rPr>
              <a:t>•</a:t>
            </a:r>
            <a:r>
              <a:rPr lang="en-US" sz="1800"/>
              <a:t>GFMU will reach out to those LEAs with missing reports</a:t>
            </a:r>
            <a:endParaRPr sz="1800"/>
          </a:p>
          <a:p>
            <a:pPr marL="0" lvl="0" indent="0" algn="l" rtl="0">
              <a:spcBef>
                <a:spcPts val="0"/>
              </a:spcBef>
              <a:spcAft>
                <a:spcPts val="0"/>
              </a:spcAft>
              <a:buClr>
                <a:schemeClr val="dk1"/>
              </a:buClr>
              <a:buSzPts val="1100"/>
              <a:buFont typeface="Arial"/>
              <a:buNone/>
            </a:pPr>
            <a:endParaRPr sz="180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sz="1800">
                <a:latin typeface="Arial"/>
                <a:ea typeface="Arial"/>
                <a:cs typeface="Arial"/>
                <a:sym typeface="Arial"/>
              </a:rPr>
              <a:t>•</a:t>
            </a:r>
            <a:r>
              <a:rPr lang="en-US" sz="1800"/>
              <a:t>Quarter 4 CRF reporting will be due in early April</a:t>
            </a:r>
            <a:endParaRPr sz="1800"/>
          </a:p>
          <a:p>
            <a:pPr marL="0" lvl="0" indent="0" algn="l" rtl="0">
              <a:spcBef>
                <a:spcPts val="0"/>
              </a:spcBef>
              <a:spcAft>
                <a:spcPts val="0"/>
              </a:spcAft>
              <a:buClr>
                <a:schemeClr val="dk1"/>
              </a:buClr>
              <a:buSzPts val="1100"/>
              <a:buFont typeface="Arial"/>
              <a:buNone/>
            </a:pPr>
            <a:endParaRPr sz="180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sz="1800">
                <a:latin typeface="Arial"/>
                <a:ea typeface="Arial"/>
                <a:cs typeface="Arial"/>
                <a:sym typeface="Arial"/>
              </a:rPr>
              <a:t>•</a:t>
            </a:r>
            <a:r>
              <a:rPr lang="en-US" sz="1800"/>
              <a:t>We encourage district all recipients expend any remaining funds in the first quarter of 2021</a:t>
            </a:r>
            <a:endParaRPr sz="1800"/>
          </a:p>
          <a:p>
            <a:pPr marL="0" lvl="0" indent="0" algn="l" rtl="0">
              <a:spcBef>
                <a:spcPts val="1000"/>
              </a:spcBef>
              <a:spcAft>
                <a:spcPts val="0"/>
              </a:spcAft>
              <a:buNone/>
            </a:pPr>
            <a:endParaRPr/>
          </a:p>
        </p:txBody>
      </p:sp>
      <p:sp>
        <p:nvSpPr>
          <p:cNvPr id="125" name="Google Shape;125;p19"/>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a:t>Questions </a:t>
            </a:r>
            <a:br>
              <a:rPr lang="en-US"/>
            </a:br>
            <a:r>
              <a:rPr lang="en-US"/>
              <a:t>From Last Week’s Office Hours </a:t>
            </a:r>
            <a:endParaRPr/>
          </a:p>
        </p:txBody>
      </p:sp>
      <p:sp>
        <p:nvSpPr>
          <p:cNvPr id="131" name="Google Shape;131;p20"/>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1"/>
          <p:cNvSpPr txBox="1">
            <a:spLocks noGrp="1"/>
          </p:cNvSpPr>
          <p:nvPr>
            <p:ph type="title"/>
          </p:nvPr>
        </p:nvSpPr>
        <p:spPr>
          <a:xfrm>
            <a:off x="245193" y="254514"/>
            <a:ext cx="6081900" cy="7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a:t>ESSER II Updates</a:t>
            </a:r>
            <a:endParaRPr/>
          </a:p>
        </p:txBody>
      </p:sp>
      <p:sp>
        <p:nvSpPr>
          <p:cNvPr id="138" name="Google Shape;138;p21"/>
          <p:cNvSpPr txBox="1">
            <a:spLocks noGrp="1"/>
          </p:cNvSpPr>
          <p:nvPr>
            <p:ph type="body" idx="1"/>
          </p:nvPr>
        </p:nvSpPr>
        <p:spPr>
          <a:xfrm>
            <a:off x="628650" y="1463040"/>
            <a:ext cx="7886700" cy="4640700"/>
          </a:xfrm>
          <a:prstGeom prst="rect">
            <a:avLst/>
          </a:prstGeom>
        </p:spPr>
        <p:txBody>
          <a:bodyPr spcFirstLastPara="1" wrap="square" lIns="0" tIns="0" rIns="0" bIns="45700" anchor="t" anchorCtr="0">
            <a:noAutofit/>
          </a:bodyPr>
          <a:lstStyle/>
          <a:p>
            <a:pPr marL="0" lvl="0" indent="0" algn="l" rtl="0">
              <a:spcBef>
                <a:spcPts val="1000"/>
              </a:spcBef>
              <a:spcAft>
                <a:spcPts val="0"/>
              </a:spcAft>
              <a:buNone/>
            </a:pPr>
            <a:r>
              <a:rPr lang="en-US"/>
              <a:t>Based on your feedback last week, we are working on releasing the application as soon as we can and will leave it open until September 30, 2021. </a:t>
            </a:r>
            <a:endParaRPr/>
          </a:p>
          <a:p>
            <a:pPr marL="0" lvl="0" indent="0" algn="l" rtl="0">
              <a:spcBef>
                <a:spcPts val="1000"/>
              </a:spcBef>
              <a:spcAft>
                <a:spcPts val="0"/>
              </a:spcAft>
              <a:buNone/>
            </a:pPr>
            <a:endParaRPr/>
          </a:p>
          <a:p>
            <a:pPr marL="0" lvl="0" indent="0" algn="l" rtl="0">
              <a:spcBef>
                <a:spcPts val="1000"/>
              </a:spcBef>
              <a:spcAft>
                <a:spcPts val="0"/>
              </a:spcAft>
              <a:buNone/>
            </a:pPr>
            <a:r>
              <a:rPr lang="en-US"/>
              <a:t>Reporting - </a:t>
            </a:r>
            <a:endParaRPr/>
          </a:p>
          <a:p>
            <a:pPr marL="457200" lvl="0" indent="0" algn="l" rtl="0">
              <a:spcBef>
                <a:spcPts val="1000"/>
              </a:spcBef>
              <a:spcAft>
                <a:spcPts val="0"/>
              </a:spcAft>
              <a:buNone/>
            </a:pPr>
            <a:r>
              <a:rPr lang="en-US" sz="2000"/>
              <a:t>Under the CRRSA Act, each SEA that receives ESSER II funds must meet the CARES Act reporting requirements that apply to ESSER funds and submit a report to the Secretary within six months of award that contains a detailed accounting of the use of ESSER II funds, that includes how the State is using funds to measure and address learning loss among students disproportionately affected by the coronavirus and school closures, including: low-income students, children with disabilities, English learners, racial and ethnic minorities, students experiencing homelessness, and children and youth in foster care.</a:t>
            </a:r>
            <a:endParaRPr sz="2000"/>
          </a:p>
        </p:txBody>
      </p:sp>
      <p:sp>
        <p:nvSpPr>
          <p:cNvPr id="139" name="Google Shape;139;p21"/>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Funding Codes</a:t>
            </a:r>
            <a:endParaRPr/>
          </a:p>
        </p:txBody>
      </p:sp>
      <p:sp>
        <p:nvSpPr>
          <p:cNvPr id="146" name="Google Shape;146;p22" descr="Funding Code for ESSER 1 (90% direct allocation) is 4425, ESSER 1 (10% supplemental allocation) is funding code 5425 and ESSER II (90% direct allocation) is funding code 442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228600" lvl="0" indent="-76200" algn="l" rtl="0">
              <a:lnSpc>
                <a:spcPct val="90000"/>
              </a:lnSpc>
              <a:spcBef>
                <a:spcPts val="0"/>
              </a:spcBef>
              <a:spcAft>
                <a:spcPts val="0"/>
              </a:spcAft>
              <a:buClr>
                <a:schemeClr val="dk1"/>
              </a:buClr>
              <a:buSzPts val="2400"/>
              <a:buNone/>
            </a:pPr>
            <a:endParaRPr b="1" i="1">
              <a:solidFill>
                <a:srgbClr val="00B050"/>
              </a:solidFill>
            </a:endParaRPr>
          </a:p>
          <a:p>
            <a:pPr marL="685800" lvl="1" indent="-101600" algn="l" rtl="0">
              <a:lnSpc>
                <a:spcPct val="90000"/>
              </a:lnSpc>
              <a:spcBef>
                <a:spcPts val="500"/>
              </a:spcBef>
              <a:spcAft>
                <a:spcPts val="0"/>
              </a:spcAft>
              <a:buClr>
                <a:schemeClr val="dk1"/>
              </a:buClr>
              <a:buSzPts val="2000"/>
              <a:buNone/>
            </a:pPr>
            <a:endParaRPr/>
          </a:p>
        </p:txBody>
      </p:sp>
      <p:sp>
        <p:nvSpPr>
          <p:cNvPr id="147" name="Google Shape;147;p2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8</a:t>
            </a:fld>
            <a:endParaRPr/>
          </a:p>
        </p:txBody>
      </p:sp>
      <p:graphicFrame>
        <p:nvGraphicFramePr>
          <p:cNvPr id="148" name="Google Shape;148;p22"/>
          <p:cNvGraphicFramePr/>
          <p:nvPr/>
        </p:nvGraphicFramePr>
        <p:xfrm>
          <a:off x="1405466" y="1852790"/>
          <a:ext cx="6333075" cy="2723400"/>
        </p:xfrm>
        <a:graphic>
          <a:graphicData uri="http://schemas.openxmlformats.org/drawingml/2006/table">
            <a:tbl>
              <a:tblPr firstRow="1" bandRow="1">
                <a:noFill/>
                <a:tableStyleId>{1DF82658-8AFC-442A-9291-991C26907DA4}</a:tableStyleId>
              </a:tblPr>
              <a:tblGrid>
                <a:gridCol w="4075300">
                  <a:extLst>
                    <a:ext uri="{9D8B030D-6E8A-4147-A177-3AD203B41FA5}">
                      <a16:colId xmlns:a16="http://schemas.microsoft.com/office/drawing/2014/main" val="20000"/>
                    </a:ext>
                  </a:extLst>
                </a:gridCol>
                <a:gridCol w="2257775">
                  <a:extLst>
                    <a:ext uri="{9D8B030D-6E8A-4147-A177-3AD203B41FA5}">
                      <a16:colId xmlns:a16="http://schemas.microsoft.com/office/drawing/2014/main" val="20001"/>
                    </a:ext>
                  </a:extLst>
                </a:gridCol>
              </a:tblGrid>
              <a:tr h="680850">
                <a:tc>
                  <a:txBody>
                    <a:bodyPr/>
                    <a:lstStyle/>
                    <a:p>
                      <a:pPr marL="0" marR="0" lvl="0" indent="0" algn="l" rtl="0">
                        <a:spcBef>
                          <a:spcPts val="0"/>
                        </a:spcBef>
                        <a:spcAft>
                          <a:spcPts val="0"/>
                        </a:spcAft>
                        <a:buNone/>
                      </a:pPr>
                      <a:r>
                        <a:rPr lang="en-US" sz="1800"/>
                        <a:t>Funding Source</a:t>
                      </a:r>
                      <a:endParaRPr/>
                    </a:p>
                  </a:txBody>
                  <a:tcPr marL="91450" marR="91450" marT="45725" marB="45725"/>
                </a:tc>
                <a:tc>
                  <a:txBody>
                    <a:bodyPr/>
                    <a:lstStyle/>
                    <a:p>
                      <a:pPr marL="0" marR="0" lvl="0" indent="0" algn="ctr" rtl="0">
                        <a:spcBef>
                          <a:spcPts val="0"/>
                        </a:spcBef>
                        <a:spcAft>
                          <a:spcPts val="0"/>
                        </a:spcAft>
                        <a:buNone/>
                      </a:pPr>
                      <a:r>
                        <a:rPr lang="en-US" sz="1800"/>
                        <a:t>Funding Code</a:t>
                      </a:r>
                      <a:endParaRPr/>
                    </a:p>
                  </a:txBody>
                  <a:tcPr marL="91450" marR="91450" marT="45725" marB="45725"/>
                </a:tc>
                <a:extLst>
                  <a:ext uri="{0D108BD9-81ED-4DB2-BD59-A6C34878D82A}">
                    <a16:rowId xmlns:a16="http://schemas.microsoft.com/office/drawing/2014/main" val="10000"/>
                  </a:ext>
                </a:extLst>
              </a:tr>
              <a:tr h="680850">
                <a:tc>
                  <a:txBody>
                    <a:bodyPr/>
                    <a:lstStyle/>
                    <a:p>
                      <a:pPr marL="0" marR="0" lvl="0" indent="0" algn="l" rtl="0">
                        <a:spcBef>
                          <a:spcPts val="0"/>
                        </a:spcBef>
                        <a:spcAft>
                          <a:spcPts val="0"/>
                        </a:spcAft>
                        <a:buNone/>
                      </a:pPr>
                      <a:r>
                        <a:rPr lang="en-US" sz="1800"/>
                        <a:t>ESSER I (90% direct allocation)</a:t>
                      </a:r>
                      <a:endParaRPr/>
                    </a:p>
                  </a:txBody>
                  <a:tcPr marL="91450" marR="91450" marT="45725" marB="45725"/>
                </a:tc>
                <a:tc>
                  <a:txBody>
                    <a:bodyPr/>
                    <a:lstStyle/>
                    <a:p>
                      <a:pPr marL="0" marR="0" lvl="0" indent="0" algn="ctr" rtl="0">
                        <a:spcBef>
                          <a:spcPts val="0"/>
                        </a:spcBef>
                        <a:spcAft>
                          <a:spcPts val="0"/>
                        </a:spcAft>
                        <a:buNone/>
                      </a:pPr>
                      <a:r>
                        <a:rPr lang="en-US" sz="1800"/>
                        <a:t>4425</a:t>
                      </a:r>
                      <a:endParaRPr/>
                    </a:p>
                  </a:txBody>
                  <a:tcPr marL="91450" marR="91450" marT="45725" marB="45725"/>
                </a:tc>
                <a:extLst>
                  <a:ext uri="{0D108BD9-81ED-4DB2-BD59-A6C34878D82A}">
                    <a16:rowId xmlns:a16="http://schemas.microsoft.com/office/drawing/2014/main" val="10001"/>
                  </a:ext>
                </a:extLst>
              </a:tr>
              <a:tr h="680850">
                <a:tc>
                  <a:txBody>
                    <a:bodyPr/>
                    <a:lstStyle/>
                    <a:p>
                      <a:pPr marL="0" marR="0" lvl="0" indent="0" algn="l" rtl="0">
                        <a:spcBef>
                          <a:spcPts val="0"/>
                        </a:spcBef>
                        <a:spcAft>
                          <a:spcPts val="0"/>
                        </a:spcAft>
                        <a:buNone/>
                      </a:pPr>
                      <a:r>
                        <a:rPr lang="en-US" sz="1800"/>
                        <a:t>ESSER I (10% supplemental allocation)</a:t>
                      </a:r>
                      <a:endParaRPr/>
                    </a:p>
                  </a:txBody>
                  <a:tcPr marL="91450" marR="91450" marT="45725" marB="45725"/>
                </a:tc>
                <a:tc>
                  <a:txBody>
                    <a:bodyPr/>
                    <a:lstStyle/>
                    <a:p>
                      <a:pPr marL="0" marR="0" lvl="0" indent="0" algn="ctr" rtl="0">
                        <a:spcBef>
                          <a:spcPts val="0"/>
                        </a:spcBef>
                        <a:spcAft>
                          <a:spcPts val="0"/>
                        </a:spcAft>
                        <a:buNone/>
                      </a:pPr>
                      <a:r>
                        <a:rPr lang="en-US" sz="1800"/>
                        <a:t>5425</a:t>
                      </a:r>
                      <a:endParaRPr/>
                    </a:p>
                  </a:txBody>
                  <a:tcPr marL="91450" marR="91450" marT="45725" marB="45725"/>
                </a:tc>
                <a:extLst>
                  <a:ext uri="{0D108BD9-81ED-4DB2-BD59-A6C34878D82A}">
                    <a16:rowId xmlns:a16="http://schemas.microsoft.com/office/drawing/2014/main" val="10002"/>
                  </a:ext>
                </a:extLst>
              </a:tr>
              <a:tr h="680850">
                <a:tc>
                  <a:txBody>
                    <a:bodyPr/>
                    <a:lstStyle/>
                    <a:p>
                      <a:pPr marL="0" marR="0" lvl="0" indent="0" algn="l" rtl="0">
                        <a:spcBef>
                          <a:spcPts val="0"/>
                        </a:spcBef>
                        <a:spcAft>
                          <a:spcPts val="0"/>
                        </a:spcAft>
                        <a:buNone/>
                      </a:pPr>
                      <a:r>
                        <a:rPr lang="en-US" sz="1800"/>
                        <a:t>ESSER II (90% direct allocation)</a:t>
                      </a:r>
                      <a:endParaRPr/>
                    </a:p>
                  </a:txBody>
                  <a:tcPr marL="91450" marR="91450" marT="45725" marB="45725"/>
                </a:tc>
                <a:tc>
                  <a:txBody>
                    <a:bodyPr/>
                    <a:lstStyle/>
                    <a:p>
                      <a:pPr marL="0" marR="0" lvl="0" indent="0" algn="ctr" rtl="0">
                        <a:spcBef>
                          <a:spcPts val="0"/>
                        </a:spcBef>
                        <a:spcAft>
                          <a:spcPts val="0"/>
                        </a:spcAft>
                        <a:buNone/>
                      </a:pPr>
                      <a:r>
                        <a:rPr lang="en-US" sz="1800"/>
                        <a:t>4420</a:t>
                      </a:r>
                      <a:endParaRPr/>
                    </a:p>
                  </a:txBody>
                  <a:tcPr marL="91450" marR="91450" marT="45725" marB="45725"/>
                </a:tc>
                <a:extLst>
                  <a:ext uri="{0D108BD9-81ED-4DB2-BD59-A6C34878D82A}">
                    <a16:rowId xmlns:a16="http://schemas.microsoft.com/office/drawing/2014/main" val="10003"/>
                  </a:ext>
                </a:extLst>
              </a:tr>
            </a:tbl>
          </a:graphicData>
        </a:graphic>
      </p:graphicFrame>
      <p:sp>
        <p:nvSpPr>
          <p:cNvPr id="149" name="Google Shape;149;p22"/>
          <p:cNvSpPr txBox="1"/>
          <p:nvPr/>
        </p:nvSpPr>
        <p:spPr>
          <a:xfrm>
            <a:off x="530578" y="5012267"/>
            <a:ext cx="7207956"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b="0" i="0" u="none" strike="noStrike" cap="none">
                <a:solidFill>
                  <a:schemeClr val="dk1"/>
                </a:solidFill>
                <a:latin typeface="Calibri"/>
                <a:ea typeface="Calibri"/>
                <a:cs typeface="Calibri"/>
                <a:sym typeface="Calibri"/>
              </a:rPr>
              <a:t>Access ESSER II Preliminary Allocations: </a:t>
            </a:r>
            <a:r>
              <a:rPr lang="en-US" sz="1800" b="0" i="0" u="sng" strike="noStrike" cap="none">
                <a:solidFill>
                  <a:schemeClr val="hlink"/>
                </a:solidFill>
                <a:latin typeface="Calibri"/>
                <a:ea typeface="Calibri"/>
                <a:cs typeface="Calibri"/>
                <a:sym typeface="Calibri"/>
                <a:hlinkClick r:id="rId3"/>
              </a:rPr>
              <a:t>https://www.cde.state.co.us/caresact/esseriipreliminaryallocations</a:t>
            </a:r>
            <a:r>
              <a:rPr lang="en-US" sz="1800" b="0" i="0" u="none" strike="noStrike" cap="none">
                <a:solidFill>
                  <a:schemeClr val="dk1"/>
                </a:solidFill>
                <a:latin typeface="Calibri"/>
                <a:ea typeface="Calibri"/>
                <a:cs typeface="Calibri"/>
                <a:sym typeface="Calibri"/>
              </a:rPr>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Questions Raised Last Week</a:t>
            </a:r>
            <a:endParaRPr/>
          </a:p>
        </p:txBody>
      </p:sp>
      <p:graphicFrame>
        <p:nvGraphicFramePr>
          <p:cNvPr id="155" name="Google Shape;155;p23"/>
          <p:cNvGraphicFramePr/>
          <p:nvPr>
            <p:extLst>
              <p:ext uri="{D42A27DB-BD31-4B8C-83A1-F6EECF244321}">
                <p14:modId xmlns:p14="http://schemas.microsoft.com/office/powerpoint/2010/main" val="1886924895"/>
              </p:ext>
            </p:extLst>
          </p:nvPr>
        </p:nvGraphicFramePr>
        <p:xfrm>
          <a:off x="245193" y="1299966"/>
          <a:ext cx="8675750" cy="4358690"/>
        </p:xfrm>
        <a:graphic>
          <a:graphicData uri="http://schemas.openxmlformats.org/drawingml/2006/table">
            <a:tbl>
              <a:tblPr firstRow="1" bandRow="1">
                <a:noFill/>
                <a:tableStyleId>{D1F991EF-CF58-4D44-A959-F8D699201C2A}</a:tableStyleId>
              </a:tblPr>
              <a:tblGrid>
                <a:gridCol w="4337875">
                  <a:extLst>
                    <a:ext uri="{9D8B030D-6E8A-4147-A177-3AD203B41FA5}">
                      <a16:colId xmlns:a16="http://schemas.microsoft.com/office/drawing/2014/main" val="20000"/>
                    </a:ext>
                  </a:extLst>
                </a:gridCol>
                <a:gridCol w="4337875">
                  <a:extLst>
                    <a:ext uri="{9D8B030D-6E8A-4147-A177-3AD203B41FA5}">
                      <a16:colId xmlns:a16="http://schemas.microsoft.com/office/drawing/2014/main" val="20001"/>
                    </a:ext>
                  </a:extLst>
                </a:gridCol>
              </a:tblGrid>
              <a:tr h="203200">
                <a:tc>
                  <a:txBody>
                    <a:bodyPr/>
                    <a:lstStyle/>
                    <a:p>
                      <a:pPr marL="0" marR="0" lvl="0" indent="0" algn="l" rtl="0">
                        <a:spcBef>
                          <a:spcPts val="0"/>
                        </a:spcBef>
                        <a:spcAft>
                          <a:spcPts val="0"/>
                        </a:spcAft>
                        <a:buNone/>
                      </a:pPr>
                      <a:r>
                        <a:rPr lang="en-US" sz="1600" u="none" strike="noStrike" cap="none"/>
                        <a:t>Question</a:t>
                      </a:r>
                      <a:endParaRPr/>
                    </a:p>
                  </a:txBody>
                  <a:tcPr marL="91450" marR="91450" marT="45725" marB="45725"/>
                </a:tc>
                <a:tc>
                  <a:txBody>
                    <a:bodyPr/>
                    <a:lstStyle/>
                    <a:p>
                      <a:pPr marL="0" marR="0" lvl="0" indent="0" algn="l" rtl="0">
                        <a:spcBef>
                          <a:spcPts val="0"/>
                        </a:spcBef>
                        <a:spcAft>
                          <a:spcPts val="0"/>
                        </a:spcAft>
                        <a:buNone/>
                      </a:pPr>
                      <a:r>
                        <a:rPr lang="en-US" sz="1600"/>
                        <a:t>Answer</a:t>
                      </a:r>
                      <a:endParaRPr/>
                    </a:p>
                  </a:txBody>
                  <a:tcPr marL="91450" marR="91450" marT="45725" marB="45725"/>
                </a:tc>
                <a:extLst>
                  <a:ext uri="{0D108BD9-81ED-4DB2-BD59-A6C34878D82A}">
                    <a16:rowId xmlns:a16="http://schemas.microsoft.com/office/drawing/2014/main" val="10000"/>
                  </a:ext>
                </a:extLst>
              </a:tr>
              <a:tr h="203200">
                <a:tc>
                  <a:txBody>
                    <a:bodyPr/>
                    <a:lstStyle/>
                    <a:p>
                      <a:pPr marL="0" marR="0" lvl="0" indent="0" algn="l" rtl="0">
                        <a:spcBef>
                          <a:spcPts val="0"/>
                        </a:spcBef>
                        <a:spcAft>
                          <a:spcPts val="0"/>
                        </a:spcAft>
                        <a:buNone/>
                      </a:pPr>
                      <a:r>
                        <a:rPr lang="en-US" sz="1600"/>
                        <a:t>How is learning loss measured? Is this an academic measure? </a:t>
                      </a:r>
                      <a:endParaRPr/>
                    </a:p>
                  </a:txBody>
                  <a:tcPr marL="91450" marR="91450" marT="45725" marB="45725"/>
                </a:tc>
                <a:tc>
                  <a:txBody>
                    <a:bodyPr/>
                    <a:lstStyle/>
                    <a:p>
                      <a:pPr marL="0" marR="0" lvl="0" indent="0" algn="l" rtl="0">
                        <a:spcBef>
                          <a:spcPts val="0"/>
                        </a:spcBef>
                        <a:spcAft>
                          <a:spcPts val="0"/>
                        </a:spcAft>
                        <a:buNone/>
                      </a:pPr>
                      <a:r>
                        <a:rPr lang="en-US" sz="1600" dirty="0"/>
                        <a:t>Question has been shared with the CDE team working on this. Will provide response when we can at a future office hours. </a:t>
                      </a:r>
                      <a:endParaRPr sz="1600" dirty="0"/>
                    </a:p>
                  </a:txBody>
                  <a:tcPr marL="91450" marR="91450" marT="45725" marB="45725"/>
                </a:tc>
                <a:extLst>
                  <a:ext uri="{0D108BD9-81ED-4DB2-BD59-A6C34878D82A}">
                    <a16:rowId xmlns:a16="http://schemas.microsoft.com/office/drawing/2014/main" val="10001"/>
                  </a:ext>
                </a:extLst>
              </a:tr>
              <a:tr h="203200">
                <a:tc>
                  <a:txBody>
                    <a:bodyPr/>
                    <a:lstStyle/>
                    <a:p>
                      <a:pPr marL="0" marR="0" lvl="0" indent="0" algn="l" rtl="0">
                        <a:spcBef>
                          <a:spcPts val="0"/>
                        </a:spcBef>
                        <a:spcAft>
                          <a:spcPts val="0"/>
                        </a:spcAft>
                        <a:buNone/>
                      </a:pPr>
                      <a:r>
                        <a:rPr lang="en-US" sz="1600"/>
                        <a:t>Administration Fees - direct and indirect</a:t>
                      </a:r>
                      <a:endParaRPr sz="1600"/>
                    </a:p>
                  </a:txBody>
                  <a:tcPr marL="91450" marR="91450" marT="45725" marB="45725">
                    <a:lnB w="12700" cap="flat" cmpd="sng">
                      <a:solidFill>
                        <a:schemeClr val="lt1"/>
                      </a:solidFill>
                      <a:prstDash val="solid"/>
                      <a:round/>
                      <a:headEnd type="none" w="sm" len="sm"/>
                      <a:tailEnd type="none" w="sm" len="sm"/>
                    </a:lnB>
                  </a:tcPr>
                </a:tc>
                <a:tc>
                  <a:txBody>
                    <a:bodyPr/>
                    <a:lstStyle/>
                    <a:p>
                      <a:pPr marL="0" marR="0" lvl="0" indent="0" algn="l" rtl="0">
                        <a:spcBef>
                          <a:spcPts val="0"/>
                        </a:spcBef>
                        <a:spcAft>
                          <a:spcPts val="0"/>
                        </a:spcAft>
                        <a:buNone/>
                      </a:pPr>
                      <a:r>
                        <a:rPr lang="en-US" sz="1600"/>
                        <a:t>2 CFR 200 regulations pertaining to direct and indirect costs that apply to ESEA funds also apply to ESSER I and ESSER II funds</a:t>
                      </a:r>
                      <a:endParaRPr sz="1600"/>
                    </a:p>
                  </a:txBody>
                  <a:tcPr marL="91450" marR="91450" marT="45725" marB="45725">
                    <a:lnB w="12700"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r h="203200">
                <a:tc>
                  <a:txBody>
                    <a:bodyPr/>
                    <a:lstStyle/>
                    <a:p>
                      <a:pPr marL="0" marR="0" lvl="0" indent="0" algn="l" rtl="0">
                        <a:lnSpc>
                          <a:spcPct val="100000"/>
                        </a:lnSpc>
                        <a:spcBef>
                          <a:spcPts val="0"/>
                        </a:spcBef>
                        <a:spcAft>
                          <a:spcPts val="0"/>
                        </a:spcAft>
                        <a:buClr>
                          <a:schemeClr val="dk1"/>
                        </a:buClr>
                        <a:buSzPts val="1600"/>
                        <a:buFont typeface="Calibri"/>
                        <a:buNone/>
                      </a:pPr>
                      <a:r>
                        <a:rPr lang="en-US" sz="1600"/>
                        <a:t>Can we get an export to Excel function built into the application system? </a:t>
                      </a:r>
                      <a:endParaRPr sz="1600"/>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tc>
                  <a:txBody>
                    <a:bodyPr/>
                    <a:lstStyle/>
                    <a:p>
                      <a:pPr marL="0" marR="0" lvl="0" indent="0" algn="l" rtl="0">
                        <a:spcBef>
                          <a:spcPts val="0"/>
                        </a:spcBef>
                        <a:spcAft>
                          <a:spcPts val="0"/>
                        </a:spcAft>
                        <a:buNone/>
                      </a:pPr>
                      <a:r>
                        <a:rPr lang="en-US" sz="1600" dirty="0"/>
                        <a:t>We have shared this request with our programmer. If it’s possible to do so, we’ll add it but we are waiting for confirmation from the programmer.</a:t>
                      </a:r>
                      <a:endParaRPr sz="1600" dirty="0"/>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tcPr>
                </a:tc>
                <a:extLst>
                  <a:ext uri="{0D108BD9-81ED-4DB2-BD59-A6C34878D82A}">
                    <a16:rowId xmlns:a16="http://schemas.microsoft.com/office/drawing/2014/main" val="10003"/>
                  </a:ext>
                </a:extLst>
              </a:tr>
              <a:tr h="203200">
                <a:tc>
                  <a:txBody>
                    <a:bodyPr/>
                    <a:lstStyle/>
                    <a:p>
                      <a:pPr marL="0" marR="0" lvl="0" indent="0" algn="l" rtl="0">
                        <a:lnSpc>
                          <a:spcPct val="100000"/>
                        </a:lnSpc>
                        <a:spcBef>
                          <a:spcPts val="0"/>
                        </a:spcBef>
                        <a:spcAft>
                          <a:spcPts val="0"/>
                        </a:spcAft>
                        <a:buClr>
                          <a:schemeClr val="dk1"/>
                        </a:buClr>
                        <a:buSzPts val="1600"/>
                        <a:buFont typeface="Calibri"/>
                        <a:buNone/>
                      </a:pPr>
                      <a:r>
                        <a:rPr lang="en-US" sz="1600"/>
                        <a:t>If the district uses a PPA calculation for determining charter school allocations, does the district have to use FY 2020 student counts or can FY 2019 counts be used? </a:t>
                      </a:r>
                      <a:endParaRPr sz="1600"/>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tc>
                  <a:txBody>
                    <a:bodyPr/>
                    <a:lstStyle/>
                    <a:p>
                      <a:pPr marL="0" marR="0" lvl="0" indent="0" algn="l" rtl="0">
                        <a:spcBef>
                          <a:spcPts val="0"/>
                        </a:spcBef>
                        <a:spcAft>
                          <a:spcPts val="0"/>
                        </a:spcAft>
                        <a:buNone/>
                      </a:pPr>
                      <a:r>
                        <a:rPr lang="en-US" sz="1600" dirty="0"/>
                        <a:t>CDE recommends using the most recent year of data, unless there are concerns about that year’s data, particularly if concerns are related to COVID-19. Document the justification for not using most recent year. Stay consistent. </a:t>
                      </a:r>
                      <a:endParaRPr sz="1600" dirty="0"/>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56" name="Google Shape;156;p2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1908</Words>
  <Application>Microsoft Office PowerPoint</Application>
  <PresentationFormat>On-screen Show (4:3)</PresentationFormat>
  <Paragraphs>144</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CDE Office Hours</vt:lpstr>
      <vt:lpstr>ESSER Office Hours</vt:lpstr>
      <vt:lpstr>KPMG Presentation on CRF Monitoring Results</vt:lpstr>
      <vt:lpstr>Training - Save the Date! </vt:lpstr>
      <vt:lpstr>CRF Reporting: Grant codes 4012, 5012 and 6012</vt:lpstr>
      <vt:lpstr>Questions  From Last Week’s Office Hours </vt:lpstr>
      <vt:lpstr>ESSER II Updates</vt:lpstr>
      <vt:lpstr>Funding Codes</vt:lpstr>
      <vt:lpstr>Questions Raised Last Week</vt:lpstr>
      <vt:lpstr>Questions AND Answers from Previous Office Hours</vt:lpstr>
      <vt:lpstr>Q&amp;A Continued</vt:lpstr>
      <vt:lpstr>Q&amp;A Continued</vt:lpstr>
      <vt:lpstr>Reminder:  Use of ESSER Funds for Expenditures Incurred in 2019-2020</vt:lpstr>
      <vt:lpstr>ESSER I and ESSER II</vt:lpstr>
      <vt:lpstr>Questions?   Requests for Future Topics? </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3</cp:revision>
  <dcterms:modified xsi:type="dcterms:W3CDTF">2021-01-22T17:40:07Z</dcterms:modified>
</cp:coreProperties>
</file>