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453" r:id="rId3"/>
    <p:sldId id="502" r:id="rId4"/>
    <p:sldId id="506" r:id="rId5"/>
    <p:sldId id="503" r:id="rId6"/>
    <p:sldId id="507" r:id="rId7"/>
    <p:sldId id="504" r:id="rId8"/>
    <p:sldId id="505" r:id="rId9"/>
    <p:sldId id="464" r:id="rId10"/>
    <p:sldId id="496" r:id="rId11"/>
    <p:sldId id="497" r:id="rId12"/>
    <p:sldId id="498" r:id="rId13"/>
    <p:sldId id="499" r:id="rId14"/>
    <p:sldId id="500" r:id="rId15"/>
    <p:sldId id="501" r:id="rId16"/>
    <p:sldId id="463" r:id="rId17"/>
    <p:sldId id="495" r:id="rId18"/>
    <p:sldId id="454" r:id="rId19"/>
    <p:sldId id="455" r:id="rId20"/>
    <p:sldId id="266" r:id="rId21"/>
    <p:sldId id="456" r:id="rId22"/>
    <p:sldId id="457" r:id="rId23"/>
    <p:sldId id="508" r:id="rId24"/>
    <p:sldId id="509" r:id="rId25"/>
    <p:sldId id="467" r:id="rId26"/>
    <p:sldId id="279" r:id="rId27"/>
    <p:sldId id="44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lins, DeLilah" initials="CD" lastIdx="1" clrIdx="0">
    <p:extLst>
      <p:ext uri="{19B8F6BF-5375-455C-9EA6-DF929625EA0E}">
        <p15:presenceInfo xmlns:p15="http://schemas.microsoft.com/office/powerpoint/2012/main" userId="S::Collins_D@cde.state.co.us::0fbcd1ec-9edd-4919-b5b0-b4fa9ee07543" providerId="AD"/>
      </p:ext>
    </p:extLst>
  </p:cmAuthor>
  <p:cmAuthor id="2" name="Mohajeri-Nelson, Nazanin" initials="MN" lastIdx="5" clrIdx="1">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792" autoAdjust="0"/>
  </p:normalViewPr>
  <p:slideViewPr>
    <p:cSldViewPr snapToGrid="0">
      <p:cViewPr varScale="1">
        <p:scale>
          <a:sx n="98" d="100"/>
          <a:sy n="98" d="100"/>
        </p:scale>
        <p:origin x="912"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11/25/2020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partnerships with CBOs, and the work of Boys and Girls Clubs, YMCAs</a:t>
            </a:r>
            <a:r>
              <a:rPr lang="en-US"/>
              <a:t>.   </a:t>
            </a:r>
            <a:endParaRPr lang="en-US" dirty="0"/>
          </a:p>
        </p:txBody>
      </p:sp>
      <p:sp>
        <p:nvSpPr>
          <p:cNvPr id="4" name="Slide Number Placeholder 3"/>
          <p:cNvSpPr>
            <a:spLocks noGrp="1"/>
          </p:cNvSpPr>
          <p:nvPr>
            <p:ph type="sldNum" sz="quarter" idx="5"/>
          </p:nvPr>
        </p:nvSpPr>
        <p:spPr/>
        <p:txBody>
          <a:bodyPr/>
          <a:lstStyle/>
          <a:p>
            <a:fld id="{5DA4B92A-7BF4-49DF-916F-FE74799B4402}" type="slidenum">
              <a:rPr lang="en-US" smtClean="0"/>
              <a:t>18</a:t>
            </a:fld>
            <a:endParaRPr lang="en-US"/>
          </a:p>
        </p:txBody>
      </p:sp>
    </p:spTree>
    <p:extLst>
      <p:ext uri="{BB962C8B-B14F-4D97-AF65-F5344CB8AC3E}">
        <p14:creationId xmlns:p14="http://schemas.microsoft.com/office/powerpoint/2010/main" val="1167172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Foster parents often have employment that does not allow them to work from home. Students in foster care are at risk of losing their foster home if they are not able to attend school outside of the home. </a:t>
            </a:r>
          </a:p>
          <a:p>
            <a:endParaRPr lang="en-US" dirty="0"/>
          </a:p>
        </p:txBody>
      </p:sp>
      <p:sp>
        <p:nvSpPr>
          <p:cNvPr id="4" name="Slide Number Placeholder 3"/>
          <p:cNvSpPr>
            <a:spLocks noGrp="1"/>
          </p:cNvSpPr>
          <p:nvPr>
            <p:ph type="sldNum" sz="quarter" idx="5"/>
          </p:nvPr>
        </p:nvSpPr>
        <p:spPr/>
        <p:txBody>
          <a:bodyPr/>
          <a:lstStyle/>
          <a:p>
            <a:fld id="{5DA4B92A-7BF4-49DF-916F-FE74799B4402}" type="slidenum">
              <a:rPr lang="en-US" smtClean="0"/>
              <a:t>19</a:t>
            </a:fld>
            <a:endParaRPr lang="en-US"/>
          </a:p>
        </p:txBody>
      </p:sp>
    </p:spTree>
    <p:extLst>
      <p:ext uri="{BB962C8B-B14F-4D97-AF65-F5344CB8AC3E}">
        <p14:creationId xmlns:p14="http://schemas.microsoft.com/office/powerpoint/2010/main" val="1167172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A4B92A-7BF4-49DF-916F-FE74799B4402}" type="slidenum">
              <a:rPr lang="en-US" smtClean="0"/>
              <a:t>21</a:t>
            </a:fld>
            <a:endParaRPr lang="en-US"/>
          </a:p>
        </p:txBody>
      </p:sp>
    </p:spTree>
    <p:extLst>
      <p:ext uri="{BB962C8B-B14F-4D97-AF65-F5344CB8AC3E}">
        <p14:creationId xmlns:p14="http://schemas.microsoft.com/office/powerpoint/2010/main" val="630556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spcBef>
                <a:spcPts val="1200"/>
              </a:spcBef>
              <a:spcAft>
                <a:spcPts val="0"/>
              </a:spcAft>
              <a:buFont typeface="+mj-lt"/>
              <a:buAutoNum type="arabicPeriod"/>
            </a:pPr>
            <a:r>
              <a:rPr lang="en-US" sz="1200" b="0" i="0" u="none" strike="noStrike" dirty="0">
                <a:solidFill>
                  <a:srgbClr val="000000"/>
                </a:solidFill>
                <a:effectLst/>
                <a:latin typeface="Arial" panose="020B0604020202020204" pitchFamily="34" charset="0"/>
              </a:rPr>
              <a:t>District provides a examples of how funds can/will be used when the final decision is made</a:t>
            </a:r>
          </a:p>
          <a:p>
            <a:pPr rtl="0" fontAlgn="base">
              <a:spcBef>
                <a:spcPts val="0"/>
              </a:spcBef>
              <a:spcAft>
                <a:spcPts val="1200"/>
              </a:spcAft>
              <a:buFont typeface="+mj-lt"/>
              <a:buAutoNum type="arabicPeriod"/>
            </a:pPr>
            <a:r>
              <a:rPr lang="en-US" sz="1200" b="0" i="0" u="none" strike="noStrike" dirty="0">
                <a:solidFill>
                  <a:srgbClr val="000000"/>
                </a:solidFill>
                <a:effectLst/>
                <a:latin typeface="Arial" panose="020B0604020202020204" pitchFamily="34" charset="0"/>
              </a:rPr>
              <a:t>District acknowledges the need to go back and make updates through the PAR system</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25</a:t>
            </a:fld>
            <a:endParaRPr lang="en-US"/>
          </a:p>
        </p:txBody>
      </p:sp>
    </p:spTree>
    <p:extLst>
      <p:ext uri="{BB962C8B-B14F-4D97-AF65-F5344CB8AC3E}">
        <p14:creationId xmlns:p14="http://schemas.microsoft.com/office/powerpoint/2010/main" val="63169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GFRFF@cde.state.co.u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de.state.co.us/dropoutprevention/homeless_inde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cde.state.co.us/dropoutprevention/homeless_inde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Williams_a@cde.state.co.us" TargetMode="External"/><Relationship Id="rId7" Type="http://schemas.openxmlformats.org/officeDocument/2006/relationships/hyperlink" Target="mailto:Austin_j@cde.state.co.us" TargetMode="External"/><Relationship Id="rId2" Type="http://schemas.openxmlformats.org/officeDocument/2006/relationships/hyperlink" Target="mailto:okes_j@cde.state.co.us" TargetMode="External"/><Relationship Id="rId1" Type="http://schemas.openxmlformats.org/officeDocument/2006/relationships/slideLayout" Target="../slideLayouts/slideLayout2.xml"/><Relationship Id="rId6" Type="http://schemas.openxmlformats.org/officeDocument/2006/relationships/hyperlink" Target="mailto:collins_d@cde.state.co.us" TargetMode="External"/><Relationship Id="rId5" Type="http://schemas.openxmlformats.org/officeDocument/2006/relationships/hyperlink" Target="mailto:mohajeri-nelson_n@cde.state.co.us" TargetMode="External"/><Relationship Id="rId4" Type="http://schemas.openxmlformats.org/officeDocument/2006/relationships/hyperlink" Target="mailto:Bartlett_k@cde.state.co.us" TargetMode="External"/><Relationship Id="rId9" Type="http://schemas.openxmlformats.org/officeDocument/2006/relationships/hyperlink" Target="mailto:Kaleda_s@cde.state.co.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cde.state.co.us/caresact/safeschoolsreopeninggrantapprovalandtransmittalform2020" TargetMode="External"/><Relationship Id="rId2" Type="http://schemas.openxmlformats.org/officeDocument/2006/relationships/hyperlink" Target="http://www.cde.state.co.us/ssrg-application" TargetMode="External"/><Relationship Id="rId1" Type="http://schemas.openxmlformats.org/officeDocument/2006/relationships/slideLayout" Target="../slideLayouts/slideLayout2.xml"/><Relationship Id="rId4" Type="http://schemas.openxmlformats.org/officeDocument/2006/relationships/hyperlink" Target="http://www.cde.state.co.us/caresact/crf-allowableexpenditur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de.state.co.us/caresact/safeschoolsreopeninggrantapprovalandtransmittalform2020" TargetMode="External"/><Relationship Id="rId2" Type="http://schemas.openxmlformats.org/officeDocument/2006/relationships/hyperlink" Target="http://www.cde.state.co.us/ssrg-applic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CDE Office Hours</a:t>
            </a:r>
          </a:p>
        </p:txBody>
      </p:sp>
      <p:sp>
        <p:nvSpPr>
          <p:cNvPr id="3" name="Subtitle 2"/>
          <p:cNvSpPr>
            <a:spLocks noGrp="1"/>
          </p:cNvSpPr>
          <p:nvPr>
            <p:ph type="subTitle" idx="1"/>
          </p:nvPr>
        </p:nvSpPr>
        <p:spPr/>
        <p:txBody>
          <a:bodyPr/>
          <a:lstStyle/>
          <a:p>
            <a:r>
              <a:rPr lang="en-US" dirty="0"/>
              <a:t>November 19, 2020</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p:txBody>
          <a:bodyPr/>
          <a:lstStyle/>
          <a:p>
            <a:r>
              <a:rPr lang="en-US" dirty="0"/>
              <a:t>Accrual of Funds</a:t>
            </a:r>
            <a:br>
              <a:rPr lang="en-US" dirty="0"/>
            </a:br>
            <a:r>
              <a:rPr lang="en-US" dirty="0"/>
              <a:t>Labor, Supplies and </a:t>
            </a:r>
            <a:r>
              <a:rPr lang="en-US" dirty="0" err="1"/>
              <a:t>Misc</a:t>
            </a:r>
            <a:r>
              <a:rPr lang="en-US" dirty="0"/>
              <a:t> Expenditures</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1" y="1280160"/>
            <a:ext cx="8702713" cy="5008880"/>
          </a:xfrm>
        </p:spPr>
        <p:txBody>
          <a:bodyPr>
            <a:normAutofit/>
          </a:bodyPr>
          <a:lstStyle/>
          <a:p>
            <a:pPr marL="0" indent="0">
              <a:buNone/>
            </a:pPr>
            <a:r>
              <a:rPr lang="en-US" dirty="0"/>
              <a:t>Salary/Fringe:</a:t>
            </a:r>
          </a:p>
          <a:p>
            <a:pPr lvl="1"/>
            <a:r>
              <a:rPr lang="en-US" sz="1800" dirty="0"/>
              <a:t>Calculate the proportionate share of the payroll period if the pay period will cross the month end.</a:t>
            </a:r>
          </a:p>
          <a:p>
            <a:pPr marL="457200" lvl="1" indent="0">
              <a:buNone/>
            </a:pPr>
            <a:endParaRPr lang="en-US" sz="1800" dirty="0"/>
          </a:p>
          <a:p>
            <a:pPr lvl="1"/>
            <a:r>
              <a:rPr lang="en-US" sz="1800" dirty="0"/>
              <a:t>Bi-weekly – consider requiring the employee to complete two timesheets (one for hours prior to and including 12/30 and one after).</a:t>
            </a:r>
          </a:p>
          <a:p>
            <a:pPr marL="457200" lvl="1" indent="0">
              <a:buNone/>
            </a:pPr>
            <a:endParaRPr lang="en-US" sz="1800" dirty="0"/>
          </a:p>
          <a:p>
            <a:pPr lvl="1"/>
            <a:r>
              <a:rPr lang="en-US" sz="1800" dirty="0"/>
              <a:t>Labor cost basis for accrual – can be based on October or November’s payroll if the payrolls are consistent over several months, CANNOT be an estimate.</a:t>
            </a:r>
          </a:p>
          <a:p>
            <a:pPr marL="457200" lvl="1" indent="0">
              <a:buNone/>
            </a:pPr>
            <a:endParaRPr lang="en-US" sz="1800" dirty="0"/>
          </a:p>
          <a:p>
            <a:pPr lvl="1"/>
            <a:r>
              <a:rPr lang="en-US" sz="1800" dirty="0"/>
              <a:t>Best Practice – calculate and post the accrual to the CRF fund.  When payroll eventually posts, reverse the accrual in it’s entirety and let the payroll post as normal.</a:t>
            </a:r>
          </a:p>
          <a:p>
            <a:pPr lvl="1"/>
            <a:endParaRPr lang="en-US" sz="1800" dirty="0"/>
          </a:p>
          <a:p>
            <a:pPr lvl="1"/>
            <a:r>
              <a:rPr lang="en-US" sz="1800" dirty="0"/>
              <a:t>Reconcile the Grant Fund – journal entry any anomalies to general fund, revenues must equal expenditures.</a:t>
            </a: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380158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p:txBody>
          <a:bodyPr/>
          <a:lstStyle/>
          <a:p>
            <a:r>
              <a:rPr lang="en-US" dirty="0"/>
              <a:t>Accrual of Funds</a:t>
            </a:r>
            <a:br>
              <a:rPr lang="en-US" dirty="0"/>
            </a:br>
            <a:r>
              <a:rPr lang="en-US" dirty="0"/>
              <a:t>Labor Accrual Example</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1" y="1280160"/>
            <a:ext cx="8702713" cy="5008880"/>
          </a:xfrm>
        </p:spPr>
        <p:txBody>
          <a:bodyPr>
            <a:normAutofit/>
          </a:bodyPr>
          <a:lstStyle/>
          <a:p>
            <a:pPr marL="0" indent="0">
              <a:buNone/>
            </a:pPr>
            <a:r>
              <a:rPr lang="en-US" dirty="0"/>
              <a:t>Example for Elementary Instructional Staff</a:t>
            </a:r>
          </a:p>
          <a:p>
            <a:pPr marL="0" indent="0">
              <a:buNone/>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11</a:t>
            </a:fld>
            <a:endParaRPr lang="en-US" dirty="0"/>
          </a:p>
        </p:txBody>
      </p:sp>
      <p:pic>
        <p:nvPicPr>
          <p:cNvPr id="6" name="Picture 5" descr="Labor accrual example.">
            <a:extLst>
              <a:ext uri="{FF2B5EF4-FFF2-40B4-BE49-F238E27FC236}">
                <a16:creationId xmlns:a16="http://schemas.microsoft.com/office/drawing/2014/main" id="{8987D265-9588-4A27-88EA-BAADAF03AD41}"/>
              </a:ext>
            </a:extLst>
          </p:cNvPr>
          <p:cNvPicPr>
            <a:picLocks noChangeAspect="1"/>
          </p:cNvPicPr>
          <p:nvPr/>
        </p:nvPicPr>
        <p:blipFill>
          <a:blip r:embed="rId2"/>
          <a:stretch>
            <a:fillRect/>
          </a:stretch>
        </p:blipFill>
        <p:spPr>
          <a:xfrm>
            <a:off x="245194" y="1740741"/>
            <a:ext cx="8614686" cy="2060550"/>
          </a:xfrm>
          <a:prstGeom prst="rect">
            <a:avLst/>
          </a:prstGeom>
        </p:spPr>
      </p:pic>
      <p:sp>
        <p:nvSpPr>
          <p:cNvPr id="7" name="TextBox 6">
            <a:extLst>
              <a:ext uri="{FF2B5EF4-FFF2-40B4-BE49-F238E27FC236}">
                <a16:creationId xmlns:a16="http://schemas.microsoft.com/office/drawing/2014/main" id="{A5823C60-081B-4148-A881-675D4FF96548}"/>
              </a:ext>
            </a:extLst>
          </p:cNvPr>
          <p:cNvSpPr txBox="1"/>
          <p:nvPr/>
        </p:nvSpPr>
        <p:spPr>
          <a:xfrm>
            <a:off x="418010" y="3716383"/>
            <a:ext cx="8288383" cy="1754326"/>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This example was vetted through an existing K-12 Single Audit CPA, with many years experience with CDE’s COA.</a:t>
            </a:r>
          </a:p>
          <a:p>
            <a:endParaRPr lang="en-US" dirty="0"/>
          </a:p>
          <a:p>
            <a:pPr marL="285750" indent="-285750">
              <a:buFont typeface="Arial" panose="020B0604020202020204" pitchFamily="34" charset="0"/>
              <a:buChar char="•"/>
            </a:pPr>
            <a:r>
              <a:rPr lang="en-US" dirty="0"/>
              <a:t>The Object Codes for benefits are examples only.</a:t>
            </a:r>
          </a:p>
          <a:p>
            <a:endParaRPr lang="en-US" dirty="0"/>
          </a:p>
        </p:txBody>
      </p:sp>
    </p:spTree>
    <p:extLst>
      <p:ext uri="{BB962C8B-B14F-4D97-AF65-F5344CB8AC3E}">
        <p14:creationId xmlns:p14="http://schemas.microsoft.com/office/powerpoint/2010/main" val="37262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Accrual of Funds</a:t>
            </a:r>
            <a:br>
              <a:rPr lang="en-US" dirty="0"/>
            </a:br>
            <a:r>
              <a:rPr lang="en-US" dirty="0"/>
              <a:t>Supplies and </a:t>
            </a:r>
            <a:r>
              <a:rPr lang="en-US" dirty="0" err="1"/>
              <a:t>Misc</a:t>
            </a:r>
            <a:r>
              <a:rPr lang="en-US" dirty="0"/>
              <a:t> Expenditures and Equipment</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a:bodyPr>
          <a:lstStyle/>
          <a:p>
            <a:r>
              <a:rPr lang="en-US" sz="1800" dirty="0"/>
              <a:t>Capital Equipment may not be accrued per OSC.  Any capital equipment purchases must be purchased and put to use by 12/30/2020. </a:t>
            </a:r>
            <a:r>
              <a:rPr lang="en-US" sz="1400" dirty="0"/>
              <a:t>(OMB FAQ #58, 10/19/2020)</a:t>
            </a:r>
          </a:p>
          <a:p>
            <a:r>
              <a:rPr lang="en-US" sz="1800" dirty="0"/>
              <a:t>Approval to accrue those non-capital expenditures that HAVE NOT arrived by 12/30.  Procurement documentation must be able to demonstrate the following:</a:t>
            </a:r>
          </a:p>
          <a:p>
            <a:pPr marL="800100" lvl="1" indent="-342900">
              <a:buFont typeface="+mj-lt"/>
              <a:buAutoNum type="arabicPeriod"/>
            </a:pPr>
            <a:r>
              <a:rPr lang="en-US" sz="1400" dirty="0"/>
              <a:t>Through no fault of your entity, the product will not arrive by 12/30.  Include emails, updates from vendors, etc.</a:t>
            </a:r>
          </a:p>
          <a:p>
            <a:pPr marL="800100" lvl="1" indent="-342900">
              <a:buFont typeface="+mj-lt"/>
              <a:buAutoNum type="arabicPeriod"/>
            </a:pPr>
            <a:endParaRPr lang="en-US" sz="1400" dirty="0"/>
          </a:p>
          <a:p>
            <a:pPr marL="800100" lvl="1" indent="-342900">
              <a:buFont typeface="+mj-lt"/>
              <a:buAutoNum type="arabicPeriod"/>
            </a:pPr>
            <a:r>
              <a:rPr lang="en-US" sz="1400" dirty="0"/>
              <a:t>For those expenditures that are ordered later, and will not arrive, demonstrate WHY it was not ordered earlier in the budget period. (think:  needed to wait for student count perhaps)</a:t>
            </a:r>
          </a:p>
          <a:p>
            <a:pPr marL="800100" lvl="1" indent="-342900">
              <a:buFont typeface="+mj-lt"/>
              <a:buAutoNum type="arabicPeriod"/>
            </a:pPr>
            <a:endParaRPr lang="en-US" sz="1400" dirty="0"/>
          </a:p>
          <a:p>
            <a:pPr marL="800100" lvl="1" indent="-342900">
              <a:buFont typeface="+mj-lt"/>
              <a:buAutoNum type="arabicPeriod"/>
            </a:pPr>
            <a:r>
              <a:rPr lang="en-US" sz="1400" dirty="0"/>
              <a:t>Perhaps a memo to file indicating the level of shutdown or reopening, or other information that informs how the purchase DIRECTLY relates to COVID19 public health emergency, reopening, closing, distance learning, etc.</a:t>
            </a:r>
          </a:p>
          <a:p>
            <a:pPr marL="800100" lvl="1" indent="-342900">
              <a:buFont typeface="+mj-lt"/>
              <a:buAutoNum type="arabicPeriod"/>
            </a:pPr>
            <a:endParaRPr lang="en-US" sz="1400" dirty="0"/>
          </a:p>
          <a:p>
            <a:pPr marL="800100" lvl="1" indent="-342900">
              <a:buFont typeface="+mj-lt"/>
              <a:buAutoNum type="arabicPeriod"/>
            </a:pPr>
            <a:r>
              <a:rPr lang="en-US" sz="1400" dirty="0"/>
              <a:t>Of course, all of the normal procurement documentation should be included.</a:t>
            </a:r>
          </a:p>
          <a:p>
            <a:pPr marL="800100" lvl="1" indent="-342900">
              <a:buFont typeface="+mj-lt"/>
              <a:buAutoNum type="arabicPeriod"/>
            </a:pPr>
            <a:endParaRPr lang="en-US" sz="1400" dirty="0"/>
          </a:p>
          <a:p>
            <a:pPr marL="800100" lvl="1" indent="-342900">
              <a:buFont typeface="+mj-lt"/>
              <a:buAutoNum type="arabicPeriod"/>
            </a:pPr>
            <a:r>
              <a:rPr lang="en-US" sz="1400" dirty="0"/>
              <a:t>US Treasury guidance indicates a fund recipient may create a reserve of supplies (PPE) to address the public health emergency currently and for potential new locations/jurisdictions which may be affected. (OMB FAQ #42, 10/19/2020)</a:t>
            </a:r>
          </a:p>
          <a:p>
            <a:pPr marL="457200" lvl="1" indent="0">
              <a:buNone/>
            </a:pPr>
            <a:endParaRPr lang="en-US" sz="1400" dirty="0"/>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324709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p:txBody>
          <a:bodyPr/>
          <a:lstStyle/>
          <a:p>
            <a:r>
              <a:rPr lang="en-US" dirty="0"/>
              <a:t>Accrual of Funds</a:t>
            </a:r>
            <a:br>
              <a:rPr lang="en-US" dirty="0"/>
            </a:br>
            <a:r>
              <a:rPr lang="en-US" dirty="0"/>
              <a:t>Supplies and </a:t>
            </a:r>
            <a:r>
              <a:rPr lang="en-US" dirty="0" err="1"/>
              <a:t>Misc</a:t>
            </a:r>
            <a:r>
              <a:rPr lang="en-US" dirty="0"/>
              <a:t> Expenditures</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1" y="1280160"/>
            <a:ext cx="8702713" cy="5008880"/>
          </a:xfrm>
        </p:spPr>
        <p:txBody>
          <a:bodyPr>
            <a:normAutofit/>
          </a:bodyPr>
          <a:lstStyle/>
          <a:p>
            <a:pPr marL="0" indent="0">
              <a:buNone/>
            </a:pPr>
            <a:r>
              <a:rPr lang="en-US" dirty="0"/>
              <a:t>Example for Elementary Level Expenditure Accrual</a:t>
            </a:r>
          </a:p>
          <a:p>
            <a:pPr marL="0" indent="0">
              <a:buNone/>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
        <p:nvSpPr>
          <p:cNvPr id="7" name="TextBox 6">
            <a:extLst>
              <a:ext uri="{FF2B5EF4-FFF2-40B4-BE49-F238E27FC236}">
                <a16:creationId xmlns:a16="http://schemas.microsoft.com/office/drawing/2014/main" id="{A5823C60-081B-4148-A881-675D4FF96548}"/>
              </a:ext>
            </a:extLst>
          </p:cNvPr>
          <p:cNvSpPr txBox="1"/>
          <p:nvPr/>
        </p:nvSpPr>
        <p:spPr>
          <a:xfrm>
            <a:off x="418010" y="3716383"/>
            <a:ext cx="8288383" cy="1200329"/>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This example was vetted through an existing K-12 Single Audit CPA, with many years experience with CDE’s COA.</a:t>
            </a:r>
          </a:p>
          <a:p>
            <a:endParaRPr lang="en-US" dirty="0"/>
          </a:p>
        </p:txBody>
      </p:sp>
      <p:pic>
        <p:nvPicPr>
          <p:cNvPr id="5" name="Picture 4" descr="Example of supplies and misc. expenditure accruals.">
            <a:extLst>
              <a:ext uri="{FF2B5EF4-FFF2-40B4-BE49-F238E27FC236}">
                <a16:creationId xmlns:a16="http://schemas.microsoft.com/office/drawing/2014/main" id="{FBAE8903-D395-466D-862B-16570C4D8A98}"/>
              </a:ext>
            </a:extLst>
          </p:cNvPr>
          <p:cNvPicPr>
            <a:picLocks noChangeAspect="1"/>
          </p:cNvPicPr>
          <p:nvPr/>
        </p:nvPicPr>
        <p:blipFill>
          <a:blip r:embed="rId2"/>
          <a:stretch>
            <a:fillRect/>
          </a:stretch>
        </p:blipFill>
        <p:spPr>
          <a:xfrm>
            <a:off x="418010" y="1784618"/>
            <a:ext cx="8099014" cy="1259028"/>
          </a:xfrm>
          <a:prstGeom prst="rect">
            <a:avLst/>
          </a:prstGeom>
        </p:spPr>
      </p:pic>
    </p:spTree>
    <p:extLst>
      <p:ext uri="{BB962C8B-B14F-4D97-AF65-F5344CB8AC3E}">
        <p14:creationId xmlns:p14="http://schemas.microsoft.com/office/powerpoint/2010/main" val="3451324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p:txBody>
          <a:bodyPr/>
          <a:lstStyle/>
          <a:p>
            <a:r>
              <a:rPr lang="en-US" dirty="0"/>
              <a:t>CRF REPORTING</a:t>
            </a:r>
            <a:br>
              <a:rPr lang="en-US" dirty="0"/>
            </a:br>
            <a:r>
              <a:rPr lang="en-US" dirty="0"/>
              <a:t>DUE JAN 4, 2021 – NO EXCEPTIONS</a:t>
            </a: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
        <p:nvSpPr>
          <p:cNvPr id="6" name="TextBox 5">
            <a:extLst>
              <a:ext uri="{FF2B5EF4-FFF2-40B4-BE49-F238E27FC236}">
                <a16:creationId xmlns:a16="http://schemas.microsoft.com/office/drawing/2014/main" id="{87EC4015-8CF1-474B-BEF8-44526E5A612F}"/>
              </a:ext>
            </a:extLst>
          </p:cNvPr>
          <p:cNvSpPr txBox="1"/>
          <p:nvPr/>
        </p:nvSpPr>
        <p:spPr>
          <a:xfrm>
            <a:off x="218216" y="1312102"/>
            <a:ext cx="8813898" cy="5232202"/>
          </a:xfrm>
          <a:prstGeom prst="rect">
            <a:avLst/>
          </a:prstGeom>
          <a:noFill/>
        </p:spPr>
        <p:txBody>
          <a:bodyPr wrap="square" rtlCol="0">
            <a:spAutoFit/>
          </a:bodyPr>
          <a:lstStyle/>
          <a:p>
            <a:r>
              <a:rPr lang="en-US" dirty="0"/>
              <a:t>We have been notified that the deadline for CRF FINAL reporting will be due to the </a:t>
            </a:r>
            <a:r>
              <a:rPr lang="en-US" dirty="0">
                <a:hlinkClick r:id="rId2"/>
              </a:rPr>
              <a:t>GFRFF@cde.state.co.us</a:t>
            </a:r>
            <a:r>
              <a:rPr lang="en-US" dirty="0"/>
              <a:t> mailbox </a:t>
            </a:r>
            <a:r>
              <a:rPr lang="en-US" b="1" dirty="0">
                <a:solidFill>
                  <a:srgbClr val="FF0000"/>
                </a:solidFill>
              </a:rPr>
              <a:t>NO LATER THAN end of day 1/4/2021</a:t>
            </a:r>
            <a:r>
              <a:rPr lang="en-US" dirty="0"/>
              <a:t>.</a:t>
            </a:r>
          </a:p>
          <a:p>
            <a:endParaRPr lang="en-US" sz="1000" dirty="0"/>
          </a:p>
          <a:p>
            <a:pPr marL="285750" indent="-285750">
              <a:buFont typeface="Arial" panose="020B0604020202020204" pitchFamily="34" charset="0"/>
              <a:buChar char="•"/>
            </a:pPr>
            <a:r>
              <a:rPr lang="en-US" sz="1600" dirty="0"/>
              <a:t>You are required to submit your Q3 4012, Q3 5012 and Q3 6012 (should you be awarded).  If you have already fully expended any of the grant funds, please submit early.</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Workbooks will be emailed out the end of November for all three grant codes. (They are separate workbooks.)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Grant 4012:  Review your Q1 and Q2 expenditures in the workbook.  If you have revisions to Q1 and Q2, please net those corrections against Q3 expenditures on the Q3 tab in this final report.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Grant 5012:  Complete the FINAL tab for all expenditures to date for this grant code.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Grant 6012:  Complete the FINAL tab for all expenditures to date for this grant code (if your entity receives the award).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We can ONLY accept the EXCEL Workbook sent to you, no GOOGLEDOCS/SHEETS.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Your General Ledger (in detail, not summary) </a:t>
            </a:r>
            <a:r>
              <a:rPr lang="en-US" sz="1600" b="1" dirty="0">
                <a:solidFill>
                  <a:srgbClr val="FF0000"/>
                </a:solidFill>
              </a:rPr>
              <a:t>must</a:t>
            </a:r>
            <a:r>
              <a:rPr lang="en-US" sz="1600" dirty="0"/>
              <a:t> be submitted along with the reports for the periods in which you are reporting (FY20 and FY21 for these grant codes).</a:t>
            </a:r>
          </a:p>
        </p:txBody>
      </p:sp>
    </p:spTree>
    <p:extLst>
      <p:ext uri="{BB962C8B-B14F-4D97-AF65-F5344CB8AC3E}">
        <p14:creationId xmlns:p14="http://schemas.microsoft.com/office/powerpoint/2010/main" val="1094744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p:txBody>
          <a:bodyPr/>
          <a:lstStyle/>
          <a:p>
            <a:r>
              <a:rPr lang="en-US" dirty="0"/>
              <a:t>CRF REPORTING</a:t>
            </a:r>
            <a:br>
              <a:rPr lang="en-US" dirty="0"/>
            </a:br>
            <a:r>
              <a:rPr lang="en-US" dirty="0"/>
              <a:t>DUE JAN 4, 2021 – NO EXCEPTIONS</a:t>
            </a: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
        <p:nvSpPr>
          <p:cNvPr id="6" name="TextBox 5">
            <a:extLst>
              <a:ext uri="{FF2B5EF4-FFF2-40B4-BE49-F238E27FC236}">
                <a16:creationId xmlns:a16="http://schemas.microsoft.com/office/drawing/2014/main" id="{87EC4015-8CF1-474B-BEF8-44526E5A612F}"/>
              </a:ext>
            </a:extLst>
          </p:cNvPr>
          <p:cNvSpPr txBox="1"/>
          <p:nvPr/>
        </p:nvSpPr>
        <p:spPr>
          <a:xfrm>
            <a:off x="245193" y="1521823"/>
            <a:ext cx="8813898" cy="2585323"/>
          </a:xfrm>
          <a:prstGeom prst="rect">
            <a:avLst/>
          </a:prstGeom>
          <a:noFill/>
        </p:spPr>
        <p:txBody>
          <a:bodyPr wrap="square" rtlCol="0">
            <a:spAutoFit/>
          </a:bodyPr>
          <a:lstStyle/>
          <a:p>
            <a:pPr algn="ctr"/>
            <a:r>
              <a:rPr lang="en-US" dirty="0"/>
              <a:t>Any remaining unspent funds?</a:t>
            </a:r>
          </a:p>
          <a:p>
            <a:pPr algn="ctr"/>
            <a:endParaRPr lang="en-US" dirty="0"/>
          </a:p>
          <a:p>
            <a:pPr algn="ctr"/>
            <a:r>
              <a:rPr lang="en-US" dirty="0"/>
              <a:t>Your entity will be required to submit reimbursement to CDE for the unobligated amount </a:t>
            </a:r>
            <a:r>
              <a:rPr lang="en-US" b="1" dirty="0">
                <a:solidFill>
                  <a:srgbClr val="FF0000"/>
                </a:solidFill>
              </a:rPr>
              <a:t>no later than 1/8/2021.</a:t>
            </a:r>
          </a:p>
          <a:p>
            <a:pPr algn="ctr"/>
            <a:endParaRPr lang="en-US" dirty="0"/>
          </a:p>
          <a:p>
            <a:pPr algn="ctr"/>
            <a:r>
              <a:rPr lang="en-US" dirty="0"/>
              <a:t>These deadlines were not imposed by CDE, they are from OSC and US Treasury.</a:t>
            </a:r>
          </a:p>
          <a:p>
            <a:pPr algn="ctr"/>
            <a:endParaRPr lang="en-US" dirty="0"/>
          </a:p>
          <a:p>
            <a:pPr algn="ctr"/>
            <a:r>
              <a:rPr lang="en-US" dirty="0"/>
              <a:t>WE HAVE NO CUSHION or LEEWAY for receipt of these reports.</a:t>
            </a:r>
          </a:p>
          <a:p>
            <a:endParaRPr lang="en-US" dirty="0"/>
          </a:p>
        </p:txBody>
      </p:sp>
    </p:spTree>
    <p:extLst>
      <p:ext uri="{BB962C8B-B14F-4D97-AF65-F5344CB8AC3E}">
        <p14:creationId xmlns:p14="http://schemas.microsoft.com/office/powerpoint/2010/main" val="139229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89F4F-8ED2-4E89-BAD7-FF326DDAE255}"/>
              </a:ext>
            </a:extLst>
          </p:cNvPr>
          <p:cNvSpPr>
            <a:spLocks noGrp="1"/>
          </p:cNvSpPr>
          <p:nvPr>
            <p:ph type="ctrTitle"/>
          </p:nvPr>
        </p:nvSpPr>
        <p:spPr/>
        <p:txBody>
          <a:bodyPr/>
          <a:lstStyle/>
          <a:p>
            <a:r>
              <a:rPr lang="en-US" dirty="0"/>
              <a:t>ESSER</a:t>
            </a:r>
          </a:p>
        </p:txBody>
      </p:sp>
      <p:sp>
        <p:nvSpPr>
          <p:cNvPr id="3" name="Slide Number Placeholder 2">
            <a:extLst>
              <a:ext uri="{FF2B5EF4-FFF2-40B4-BE49-F238E27FC236}">
                <a16:creationId xmlns:a16="http://schemas.microsoft.com/office/drawing/2014/main" id="{247E4A7E-A64A-4580-B872-8D660FFDEA43}"/>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418049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9BB11-C294-4E1E-93BA-68B6A083CDCC}"/>
              </a:ext>
            </a:extLst>
          </p:cNvPr>
          <p:cNvSpPr>
            <a:spLocks noGrp="1"/>
          </p:cNvSpPr>
          <p:nvPr>
            <p:ph type="ctrTitle"/>
          </p:nvPr>
        </p:nvSpPr>
        <p:spPr/>
        <p:txBody>
          <a:bodyPr/>
          <a:lstStyle/>
          <a:p>
            <a:r>
              <a:rPr lang="en-US" dirty="0"/>
              <a:t>Allowable Activities with ESSER Funds</a:t>
            </a:r>
          </a:p>
        </p:txBody>
      </p:sp>
      <p:sp>
        <p:nvSpPr>
          <p:cNvPr id="3" name="Slide Number Placeholder 2">
            <a:extLst>
              <a:ext uri="{FF2B5EF4-FFF2-40B4-BE49-F238E27FC236}">
                <a16:creationId xmlns:a16="http://schemas.microsoft.com/office/drawing/2014/main" id="{EE730D74-2156-4C1C-8469-9EB4D4A97A74}"/>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291355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21</a:t>
            </a:r>
            <a:r>
              <a:rPr lang="en-US" baseline="30000" dirty="0"/>
              <a:t>st</a:t>
            </a:r>
            <a:r>
              <a:rPr lang="en-US" dirty="0"/>
              <a:t> Century Community Learning Centers (CCLCs)  </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normAutofit fontScale="92500" lnSpcReduction="10000"/>
          </a:bodyPr>
          <a:lstStyle/>
          <a:p>
            <a:r>
              <a:rPr lang="en-US" b="1" u="sng" dirty="0"/>
              <a:t>21</a:t>
            </a:r>
            <a:r>
              <a:rPr lang="en-US" b="1" u="sng" baseline="30000" dirty="0"/>
              <a:t>st</a:t>
            </a:r>
            <a:r>
              <a:rPr lang="en-US" b="1" u="sng" dirty="0"/>
              <a:t> CCLCs:</a:t>
            </a:r>
            <a:r>
              <a:rPr lang="en-US" dirty="0"/>
              <a:t> Federally funded competitive grant program funding out-of-school time programming at 104 sites statewide </a:t>
            </a:r>
          </a:p>
          <a:p>
            <a:pPr lvl="1"/>
            <a:r>
              <a:rPr lang="en-US" dirty="0"/>
              <a:t>Focus on academic support, essential skill development, and family engagement/wrap around supports</a:t>
            </a:r>
          </a:p>
          <a:p>
            <a:pPr lvl="1"/>
            <a:r>
              <a:rPr lang="en-US" dirty="0"/>
              <a:t>Often function as community partnership hubs</a:t>
            </a:r>
          </a:p>
          <a:p>
            <a:pPr lvl="1"/>
            <a:r>
              <a:rPr lang="en-US" dirty="0"/>
              <a:t>Supporting virtual and remote learning during the school day by way of federal waiver for the 2020-2021 school year </a:t>
            </a:r>
          </a:p>
          <a:p>
            <a:pPr marL="342900" lvl="1" indent="0">
              <a:buNone/>
            </a:pPr>
            <a:endParaRPr lang="en-US" dirty="0"/>
          </a:p>
          <a:p>
            <a:r>
              <a:rPr lang="en-US" b="1" u="sng" dirty="0"/>
              <a:t>OST Programs:</a:t>
            </a:r>
            <a:r>
              <a:rPr lang="en-US" dirty="0"/>
              <a:t> OST programs of all types are supporting school communities in new, innovative ways during the COVID-19 pandemic</a:t>
            </a:r>
          </a:p>
          <a:p>
            <a:pPr lvl="1"/>
            <a:r>
              <a:rPr lang="en-US" dirty="0"/>
              <a:t>Providing safe, supervised locations for vulnerable students to engage in remote learning, including meals and </a:t>
            </a:r>
            <a:r>
              <a:rPr lang="en-US" dirty="0" err="1"/>
              <a:t>WiFi</a:t>
            </a:r>
            <a:r>
              <a:rPr lang="en-US" dirty="0"/>
              <a:t> access </a:t>
            </a:r>
          </a:p>
          <a:p>
            <a:pPr lvl="1"/>
            <a:r>
              <a:rPr lang="en-US" dirty="0"/>
              <a:t>Supporting students and families with food assistance, technology access and opportunities for social connection</a:t>
            </a:r>
          </a:p>
          <a:p>
            <a:pPr lvl="1"/>
            <a:endParaRPr lang="en-US" dirty="0"/>
          </a:p>
          <a:p>
            <a:pPr lvl="1"/>
            <a:endParaRPr lang="en-US" dirty="0"/>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a:solidFill>
                  <a:prstClr val="white">
                    <a:lumMod val="50000"/>
                  </a:prstClr>
                </a:solidFill>
                <a:latin typeface="Calibri" panose="020F0502020204030204"/>
              </a:rPr>
              <a:pPr/>
              <a:t>18</a:t>
            </a:fld>
            <a:endParaRPr lang="en-US" dirty="0">
              <a:solidFill>
                <a:prstClr val="white">
                  <a:lumMod val="50000"/>
                </a:prstClr>
              </a:solidFill>
              <a:latin typeface="Calibri" panose="020F0502020204030204"/>
            </a:endParaRPr>
          </a:p>
        </p:txBody>
      </p:sp>
    </p:spTree>
    <p:extLst>
      <p:ext uri="{BB962C8B-B14F-4D97-AF65-F5344CB8AC3E}">
        <p14:creationId xmlns:p14="http://schemas.microsoft.com/office/powerpoint/2010/main" val="3655487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Students in Foster Care</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normAutofit lnSpcReduction="10000"/>
          </a:bodyPr>
          <a:lstStyle/>
          <a:p>
            <a:r>
              <a:rPr lang="en-US" b="1" u="sng" dirty="0"/>
              <a:t>In-Person Option: </a:t>
            </a:r>
            <a:r>
              <a:rPr lang="en-US" dirty="0"/>
              <a:t>Consider environments where students in foster care can participate in remote learning outside of the foster home. Examples could include:</a:t>
            </a:r>
          </a:p>
          <a:p>
            <a:pPr lvl="1"/>
            <a:r>
              <a:rPr lang="en-US" dirty="0"/>
              <a:t>School cafeterias, libraries, or other large spaces (monitored by an adult)</a:t>
            </a:r>
          </a:p>
          <a:p>
            <a:pPr lvl="1"/>
            <a:r>
              <a:rPr lang="en-US" dirty="0"/>
              <a:t>Renting out community spaces (e.g. churches, community centers, recreation centers)</a:t>
            </a:r>
          </a:p>
          <a:p>
            <a:pPr lvl="1"/>
            <a:r>
              <a:rPr lang="en-US" dirty="0"/>
              <a:t>Local libraries</a:t>
            </a:r>
          </a:p>
          <a:p>
            <a:pPr marL="342900" lvl="1" indent="0">
              <a:buNone/>
            </a:pPr>
            <a:endParaRPr lang="en-US" dirty="0"/>
          </a:p>
          <a:p>
            <a:r>
              <a:rPr lang="en-US" b="1" u="sng" dirty="0"/>
              <a:t>One to one devices: </a:t>
            </a:r>
            <a:r>
              <a:rPr lang="en-US" dirty="0"/>
              <a:t>Foster parents often have multiple children in the home and they may attend different school districts. Having a personal hotspot and learning device (e.g. laptop or tablet) can ensure students have bandwidth when multiple children are engaging in remote learning at one time. </a:t>
            </a:r>
          </a:p>
          <a:p>
            <a:endParaRPr lang="en-US" dirty="0"/>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a:solidFill>
                  <a:prstClr val="white">
                    <a:lumMod val="50000"/>
                  </a:prstClr>
                </a:solidFill>
                <a:latin typeface="Calibri" panose="020F0502020204030204"/>
              </a:rPr>
              <a:pPr/>
              <a:t>19</a:t>
            </a:fld>
            <a:endParaRPr lang="en-US" dirty="0">
              <a:solidFill>
                <a:prstClr val="white">
                  <a:lumMod val="50000"/>
                </a:prstClr>
              </a:solidFill>
              <a:latin typeface="Calibri" panose="020F0502020204030204"/>
            </a:endParaRPr>
          </a:p>
        </p:txBody>
      </p:sp>
    </p:spTree>
    <p:extLst>
      <p:ext uri="{BB962C8B-B14F-4D97-AF65-F5344CB8AC3E}">
        <p14:creationId xmlns:p14="http://schemas.microsoft.com/office/powerpoint/2010/main" val="1687060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ESSER Office Hours</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lstStyle/>
          <a:p>
            <a:pPr marL="0" indent="0">
              <a:buNone/>
            </a:pPr>
            <a:r>
              <a:rPr lang="en-US" dirty="0"/>
              <a:t>Topics: </a:t>
            </a:r>
          </a:p>
          <a:p>
            <a:r>
              <a:rPr lang="en-US" dirty="0"/>
              <a:t>SSRG</a:t>
            </a:r>
          </a:p>
          <a:p>
            <a:pPr lvl="1"/>
            <a:r>
              <a:rPr lang="en-US" dirty="0"/>
              <a:t>Overview </a:t>
            </a:r>
          </a:p>
          <a:p>
            <a:pPr lvl="1"/>
            <a:r>
              <a:rPr lang="en-US" dirty="0"/>
              <a:t>Questions</a:t>
            </a:r>
          </a:p>
          <a:p>
            <a:r>
              <a:rPr lang="en-US" dirty="0"/>
              <a:t>CRF </a:t>
            </a:r>
          </a:p>
          <a:p>
            <a:pPr lvl="1"/>
            <a:r>
              <a:rPr lang="en-US" dirty="0"/>
              <a:t>Accrual of CRF</a:t>
            </a:r>
          </a:p>
          <a:p>
            <a:pPr lvl="1"/>
            <a:r>
              <a:rPr lang="en-US" dirty="0"/>
              <a:t>Final Reporting Timelines and Update</a:t>
            </a:r>
          </a:p>
          <a:p>
            <a:r>
              <a:rPr lang="en-US" dirty="0"/>
              <a:t>ESSER</a:t>
            </a:r>
          </a:p>
          <a:p>
            <a:pPr lvl="1"/>
            <a:r>
              <a:rPr lang="en-US" dirty="0"/>
              <a:t>Considerations for uses of ESSER funds</a:t>
            </a:r>
          </a:p>
          <a:p>
            <a:pPr lvl="1"/>
            <a:r>
              <a:rPr lang="en-US" dirty="0"/>
              <a:t>Indirect Cost Calculations – Considerations for Supplemental Funds</a:t>
            </a:r>
          </a:p>
          <a:p>
            <a:pPr lvl="1"/>
            <a:r>
              <a:rPr lang="en-US" dirty="0"/>
              <a:t>Reminders and Clarifications</a:t>
            </a:r>
          </a:p>
          <a:p>
            <a:pPr lvl="2"/>
            <a:r>
              <a:rPr lang="en-US" dirty="0"/>
              <a:t>Due data and reviews </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780184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ESEA Funds for Foster Care</a:t>
            </a:r>
          </a:p>
        </p:txBody>
      </p:sp>
      <p:sp>
        <p:nvSpPr>
          <p:cNvPr id="2" name="Content Placeholder 1"/>
          <p:cNvSpPr>
            <a:spLocks noGrp="1"/>
          </p:cNvSpPr>
          <p:nvPr>
            <p:ph idx="1"/>
          </p:nvPr>
        </p:nvSpPr>
        <p:spPr/>
        <p:txBody>
          <a:bodyPr>
            <a:normAutofit fontScale="92500" lnSpcReduction="20000"/>
          </a:bodyPr>
          <a:lstStyle/>
          <a:p>
            <a:r>
              <a:rPr lang="en-US" dirty="0"/>
              <a:t>Title I, Part A funds may be used to specifically train and engage foster care parents or for transportation to the school of origin.</a:t>
            </a:r>
          </a:p>
          <a:p>
            <a:r>
              <a:rPr lang="en-US" dirty="0"/>
              <a:t>Title II, Part A funds may be used to focus professional development for district and building staff, teachers, and leaders regarding the needs of foster care students.</a:t>
            </a:r>
          </a:p>
          <a:p>
            <a:r>
              <a:rPr lang="en-US" dirty="0"/>
              <a:t>Title IV, Part A funds may be used for activities to support well-rounded educational opportunities for students. Examples include (but are not limited to):</a:t>
            </a:r>
          </a:p>
          <a:p>
            <a:pPr lvl="1"/>
            <a:r>
              <a:rPr lang="en-US" dirty="0"/>
              <a:t>STEM programs</a:t>
            </a:r>
          </a:p>
          <a:p>
            <a:pPr lvl="1"/>
            <a:r>
              <a:rPr lang="en-US" dirty="0"/>
              <a:t>Music and art programs</a:t>
            </a:r>
          </a:p>
          <a:p>
            <a:pPr lvl="1"/>
            <a:r>
              <a:rPr lang="en-US" dirty="0"/>
              <a:t>Foreign language offerings</a:t>
            </a:r>
          </a:p>
          <a:p>
            <a:pPr lvl="1"/>
            <a:r>
              <a:rPr lang="en-US" dirty="0"/>
              <a:t>The opportunity to earn credits from institutions of higher learning</a:t>
            </a:r>
          </a:p>
          <a:p>
            <a:pPr lvl="1"/>
            <a:r>
              <a:rPr lang="en-US" dirty="0"/>
              <a:t>Reimbursing low-income students to cover the costs of accelerated learning examination fees</a:t>
            </a:r>
          </a:p>
          <a:p>
            <a:pPr lvl="1"/>
            <a:r>
              <a:rPr lang="en-US" dirty="0"/>
              <a:t>Environmental education</a:t>
            </a:r>
          </a:p>
          <a:p>
            <a:pPr lvl="1"/>
            <a:r>
              <a:rPr lang="en-US" dirty="0"/>
              <a:t>Programs and activities that promote volunteerism and community involvement</a:t>
            </a:r>
          </a:p>
          <a:p>
            <a:pPr lvl="1"/>
            <a:endParaRPr lang="en-US" dirty="0"/>
          </a:p>
        </p:txBody>
      </p:sp>
    </p:spTree>
    <p:extLst>
      <p:ext uri="{BB962C8B-B14F-4D97-AF65-F5344CB8AC3E}">
        <p14:creationId xmlns:p14="http://schemas.microsoft.com/office/powerpoint/2010/main" val="3243928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22A5-87CA-44BE-BCB9-ED40F31E189D}"/>
              </a:ext>
            </a:extLst>
          </p:cNvPr>
          <p:cNvSpPr>
            <a:spLocks noGrp="1"/>
          </p:cNvSpPr>
          <p:nvPr>
            <p:ph type="title"/>
          </p:nvPr>
        </p:nvSpPr>
        <p:spPr/>
        <p:txBody>
          <a:bodyPr/>
          <a:lstStyle/>
          <a:p>
            <a:r>
              <a:rPr lang="en-US" dirty="0"/>
              <a:t>Education for Homeless Children &amp; Youth (</a:t>
            </a:r>
            <a:r>
              <a:rPr lang="en-US" dirty="0">
                <a:hlinkClick r:id="rId3"/>
              </a:rPr>
              <a:t>MKV Webpage</a:t>
            </a:r>
            <a:r>
              <a:rPr lang="en-US" dirty="0"/>
              <a:t>)</a:t>
            </a:r>
          </a:p>
        </p:txBody>
      </p:sp>
      <p:sp>
        <p:nvSpPr>
          <p:cNvPr id="3" name="Content Placeholder 2">
            <a:extLst>
              <a:ext uri="{FF2B5EF4-FFF2-40B4-BE49-F238E27FC236}">
                <a16:creationId xmlns:a16="http://schemas.microsoft.com/office/drawing/2014/main" id="{4F81C09A-3339-465A-A802-56B023F07A6E}"/>
              </a:ext>
            </a:extLst>
          </p:cNvPr>
          <p:cNvSpPr>
            <a:spLocks noGrp="1"/>
          </p:cNvSpPr>
          <p:nvPr>
            <p:ph idx="1"/>
          </p:nvPr>
        </p:nvSpPr>
        <p:spPr/>
        <p:txBody>
          <a:bodyPr>
            <a:normAutofit/>
          </a:bodyPr>
          <a:lstStyle/>
          <a:p>
            <a:r>
              <a:rPr lang="en-US" b="1" u="sng" dirty="0"/>
              <a:t>Who is Considered “Homeless”</a:t>
            </a:r>
            <a:r>
              <a:rPr lang="en-US" b="1" dirty="0"/>
              <a:t> </a:t>
            </a:r>
            <a:r>
              <a:rPr lang="en-US" b="0" i="0" dirty="0">
                <a:solidFill>
                  <a:srgbClr val="333333"/>
                </a:solidFill>
                <a:effectLst/>
                <a:latin typeface="SourceSansProRegular"/>
              </a:rPr>
              <a:t>McKinney-Vento defines “homeless children and youth” as individuals who lack a fixed, regular, and adequate nighttime residence. </a:t>
            </a:r>
            <a:endParaRPr lang="en-US" dirty="0"/>
          </a:p>
          <a:p>
            <a:pPr lvl="1"/>
            <a:r>
              <a:rPr lang="en-US" dirty="0"/>
              <a:t>Doubled-up (sharing the housing of others due to economic hardship or loss of housing)</a:t>
            </a:r>
          </a:p>
          <a:p>
            <a:pPr lvl="1"/>
            <a:r>
              <a:rPr lang="en-US" dirty="0"/>
              <a:t>Hotels/Motels/Trailer Parks/Camping Grounds</a:t>
            </a:r>
          </a:p>
          <a:p>
            <a:pPr lvl="1"/>
            <a:r>
              <a:rPr lang="en-US" dirty="0"/>
              <a:t>Cars/Parks/Public Spaces/Abandoned Buildings/Substandard Housing</a:t>
            </a:r>
          </a:p>
          <a:p>
            <a:pPr lvl="1"/>
            <a:r>
              <a:rPr lang="en-US" dirty="0"/>
              <a:t>Loss of permanent housing due to natural disaster</a:t>
            </a:r>
          </a:p>
          <a:p>
            <a:pPr lvl="1"/>
            <a:r>
              <a:rPr lang="en-US" dirty="0"/>
              <a:t>Unaccompanied Youth- not living with their legal parent or guardian</a:t>
            </a:r>
          </a:p>
          <a:p>
            <a:pPr marL="342900" lvl="1" indent="0">
              <a:buNone/>
            </a:pPr>
            <a:endParaRPr lang="en-US" dirty="0"/>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A35334F-1CE4-41D0-80CB-5D6064538BFD}"/>
              </a:ext>
            </a:extLst>
          </p:cNvPr>
          <p:cNvSpPr>
            <a:spLocks noGrp="1"/>
          </p:cNvSpPr>
          <p:nvPr>
            <p:ph type="sldNum" sz="quarter" idx="12"/>
          </p:nvPr>
        </p:nvSpPr>
        <p:spPr/>
        <p:txBody>
          <a:bodyPr/>
          <a:lstStyle/>
          <a:p>
            <a:fld id="{C479D5F6-EDCB-402A-AC08-4943A1820E8F}" type="slidenum">
              <a:rPr lang="en-US">
                <a:solidFill>
                  <a:prstClr val="white">
                    <a:lumMod val="50000"/>
                  </a:prstClr>
                </a:solidFill>
                <a:latin typeface="Calibri" panose="020F0502020204030204"/>
              </a:rPr>
              <a:pPr/>
              <a:t>21</a:t>
            </a:fld>
            <a:endParaRPr lang="en-US" dirty="0">
              <a:solidFill>
                <a:prstClr val="white">
                  <a:lumMod val="50000"/>
                </a:prstClr>
              </a:solidFill>
              <a:latin typeface="Calibri" panose="020F0502020204030204"/>
            </a:endParaRPr>
          </a:p>
        </p:txBody>
      </p:sp>
    </p:spTree>
    <p:extLst>
      <p:ext uri="{BB962C8B-B14F-4D97-AF65-F5344CB8AC3E}">
        <p14:creationId xmlns:p14="http://schemas.microsoft.com/office/powerpoint/2010/main" val="1646799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00867-F89E-4B9A-AF89-3F24835369A4}"/>
              </a:ext>
            </a:extLst>
          </p:cNvPr>
          <p:cNvSpPr>
            <a:spLocks noGrp="1"/>
          </p:cNvSpPr>
          <p:nvPr>
            <p:ph type="title"/>
          </p:nvPr>
        </p:nvSpPr>
        <p:spPr/>
        <p:txBody>
          <a:bodyPr/>
          <a:lstStyle/>
          <a:p>
            <a:r>
              <a:rPr lang="en-US" dirty="0"/>
              <a:t>Allowable Use of Funds</a:t>
            </a:r>
          </a:p>
        </p:txBody>
      </p:sp>
      <p:sp>
        <p:nvSpPr>
          <p:cNvPr id="3" name="Content Placeholder 2">
            <a:extLst>
              <a:ext uri="{FF2B5EF4-FFF2-40B4-BE49-F238E27FC236}">
                <a16:creationId xmlns:a16="http://schemas.microsoft.com/office/drawing/2014/main" id="{8CDC0FDB-E28D-4AEB-92DA-E2EF0F661FC3}"/>
              </a:ext>
            </a:extLst>
          </p:cNvPr>
          <p:cNvSpPr>
            <a:spLocks noGrp="1"/>
          </p:cNvSpPr>
          <p:nvPr>
            <p:ph idx="1"/>
          </p:nvPr>
        </p:nvSpPr>
        <p:spPr/>
        <p:txBody>
          <a:bodyPr>
            <a:normAutofit fontScale="92500" lnSpcReduction="20000"/>
          </a:bodyPr>
          <a:lstStyle/>
          <a:p>
            <a:pPr marL="0" indent="0" algn="ctr">
              <a:spcBef>
                <a:spcPts val="0"/>
              </a:spcBef>
              <a:buNone/>
            </a:pPr>
            <a:r>
              <a:rPr lang="en-US" sz="2200" dirty="0">
                <a:latin typeface="Calibri" panose="020F0502020204030204" pitchFamily="34" charset="0"/>
                <a:ea typeface="Calibri" panose="020F0502020204030204" pitchFamily="34" charset="0"/>
              </a:rPr>
              <a:t>As COVID-19 disrupts education, services and life across the country, children and youth experiencing homelessness and housing instability are exceptionally vulnerable. </a:t>
            </a:r>
            <a:r>
              <a:rPr lang="en-US" sz="2200" dirty="0">
                <a:solidFill>
                  <a:srgbClr val="333333"/>
                </a:solidFill>
                <a:latin typeface="Calibri" panose="020F0502020204030204" pitchFamily="34" charset="0"/>
                <a:ea typeface="Calibri" panose="020F0502020204030204" pitchFamily="34" charset="0"/>
              </a:rPr>
              <a:t>Children and youth who have experienced housing loss or instability may be eligible for McKinney-Vento rights and services, including support through the Title IA homeless set-aside.</a:t>
            </a:r>
            <a:r>
              <a:rPr lang="en-US" sz="2200" dirty="0">
                <a:latin typeface="Calibri" panose="020F0502020204030204" pitchFamily="34" charset="0"/>
                <a:ea typeface="Calibri" panose="020F0502020204030204" pitchFamily="34" charset="0"/>
              </a:rPr>
              <a:t> </a:t>
            </a:r>
            <a:r>
              <a:rPr lang="en-US" sz="2200" dirty="0">
                <a:solidFill>
                  <a:srgbClr val="1F497D"/>
                </a:solidFill>
                <a:latin typeface="Calibri" panose="020F0502020204030204" pitchFamily="34" charset="0"/>
                <a:ea typeface="Calibri" panose="020F0502020204030204" pitchFamily="34" charset="0"/>
              </a:rPr>
              <a:t> </a:t>
            </a:r>
            <a:endParaRPr lang="en-US" sz="2200" dirty="0">
              <a:latin typeface="Calibri" panose="020F0502020204030204" pitchFamily="34" charset="0"/>
              <a:ea typeface="Calibri" panose="020F0502020204030204" pitchFamily="34" charset="0"/>
            </a:endParaRPr>
          </a:p>
          <a:p>
            <a:pPr marL="0" indent="0" algn="ctr">
              <a:spcBef>
                <a:spcPts val="0"/>
              </a:spcBef>
              <a:buNone/>
            </a:pPr>
            <a:endParaRPr lang="en-US" sz="2200" dirty="0">
              <a:solidFill>
                <a:srgbClr val="1F497D"/>
              </a:solidFill>
              <a:latin typeface="Calibri" panose="020F0502020204030204" pitchFamily="34" charset="0"/>
              <a:ea typeface="Calibri" panose="020F0502020204030204" pitchFamily="34" charset="0"/>
            </a:endParaRPr>
          </a:p>
          <a:p>
            <a:pPr marL="0" indent="0" algn="ctr">
              <a:spcBef>
                <a:spcPts val="0"/>
              </a:spcBef>
              <a:buNone/>
            </a:pPr>
            <a:r>
              <a:rPr lang="en-US" sz="2200" dirty="0">
                <a:solidFill>
                  <a:srgbClr val="333333"/>
                </a:solidFill>
                <a:latin typeface="Calibri" panose="020F0502020204030204" pitchFamily="34" charset="0"/>
                <a:ea typeface="Calibri" panose="020F0502020204030204" pitchFamily="34" charset="0"/>
              </a:rPr>
              <a:t>Resources and information on educational rights and protections for students who have experienced housing loss or instability during COVID-19 can be found on the </a:t>
            </a:r>
            <a:r>
              <a:rPr lang="en-US" sz="2200" dirty="0">
                <a:solidFill>
                  <a:srgbClr val="333333"/>
                </a:solidFill>
                <a:latin typeface="Calibri" panose="020F0502020204030204" pitchFamily="34" charset="0"/>
                <a:ea typeface="Calibri" panose="020F0502020204030204" pitchFamily="34" charset="0"/>
                <a:hlinkClick r:id="rId2"/>
              </a:rPr>
              <a:t>MKV webpage</a:t>
            </a:r>
            <a:endParaRPr lang="en-US" sz="2200" b="1" u="sng" dirty="0"/>
          </a:p>
          <a:p>
            <a:endParaRPr lang="en-US" b="1" u="sng" dirty="0"/>
          </a:p>
          <a:p>
            <a:r>
              <a:rPr lang="en-US" sz="2200" b="1" u="sng" dirty="0"/>
              <a:t>Allowable Use of Funds:</a:t>
            </a:r>
            <a:r>
              <a:rPr lang="en-US" sz="2200" dirty="0"/>
              <a:t> </a:t>
            </a:r>
            <a:r>
              <a:rPr lang="en-US" sz="2200" b="0" i="0" dirty="0">
                <a:solidFill>
                  <a:srgbClr val="333333"/>
                </a:solidFill>
                <a:effectLst/>
                <a:latin typeface="SourceSansProRegular"/>
              </a:rPr>
              <a:t>McKinney-Vento eligible students are automatically eligible for services under Title I, Part A of the ESEA</a:t>
            </a:r>
          </a:p>
          <a:p>
            <a:pPr lvl="1"/>
            <a:r>
              <a:rPr lang="en-US" sz="1900" b="0" i="0" dirty="0">
                <a:solidFill>
                  <a:srgbClr val="333333"/>
                </a:solidFill>
                <a:effectLst/>
              </a:rPr>
              <a:t>Student fees that are necessary to participate in the general education program (</a:t>
            </a:r>
            <a:r>
              <a:rPr lang="en-US" sz="1900" b="0" i="0" dirty="0" err="1">
                <a:solidFill>
                  <a:srgbClr val="333333"/>
                </a:solidFill>
                <a:effectLst/>
              </a:rPr>
              <a:t>WiFi</a:t>
            </a:r>
            <a:r>
              <a:rPr lang="en-US" sz="1900" dirty="0">
                <a:solidFill>
                  <a:srgbClr val="333333"/>
                </a:solidFill>
              </a:rPr>
              <a:t>, technology)</a:t>
            </a:r>
            <a:endParaRPr lang="en-US" sz="1900" b="0" i="0" dirty="0">
              <a:solidFill>
                <a:srgbClr val="333333"/>
              </a:solidFill>
              <a:effectLst/>
            </a:endParaRPr>
          </a:p>
          <a:p>
            <a:pPr lvl="1"/>
            <a:r>
              <a:rPr lang="en-US" sz="1900" b="0" i="0" dirty="0">
                <a:solidFill>
                  <a:srgbClr val="333333"/>
                </a:solidFill>
                <a:effectLst/>
              </a:rPr>
              <a:t>Tutoring services and extended learning time (before and after school, Saturday classes, summer school) to compensate for lack of quiet time for homework in shelters or other overcrowded living conditions; </a:t>
            </a:r>
          </a:p>
          <a:p>
            <a:pPr lvl="1"/>
            <a:r>
              <a:rPr lang="en-US" sz="1900" b="0" i="0" dirty="0">
                <a:solidFill>
                  <a:srgbClr val="333333"/>
                </a:solidFill>
                <a:effectLst/>
              </a:rPr>
              <a:t>Emergency Needs (clothes, food,</a:t>
            </a:r>
          </a:p>
          <a:p>
            <a:pPr lvl="1"/>
            <a:r>
              <a:rPr lang="en-US" sz="1900" dirty="0"/>
              <a:t>Transportation (to/from school, food distribution sites, internet access)</a:t>
            </a:r>
          </a:p>
          <a:p>
            <a:endParaRPr lang="en-US" dirty="0"/>
          </a:p>
        </p:txBody>
      </p:sp>
      <p:sp>
        <p:nvSpPr>
          <p:cNvPr id="4" name="Slide Number Placeholder 3">
            <a:extLst>
              <a:ext uri="{FF2B5EF4-FFF2-40B4-BE49-F238E27FC236}">
                <a16:creationId xmlns:a16="http://schemas.microsoft.com/office/drawing/2014/main" id="{1A73ACBE-7007-4F40-A35C-19D41347DF52}"/>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3972837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21F8A-E7F4-4014-BC2A-E3E890923E28}"/>
              </a:ext>
            </a:extLst>
          </p:cNvPr>
          <p:cNvSpPr>
            <a:spLocks noGrp="1"/>
          </p:cNvSpPr>
          <p:nvPr>
            <p:ph type="ctrTitle"/>
          </p:nvPr>
        </p:nvSpPr>
        <p:spPr/>
        <p:txBody>
          <a:bodyPr/>
          <a:lstStyle/>
          <a:p>
            <a:r>
              <a:rPr lang="en-US" dirty="0"/>
              <a:t>Indirect Costs Calculations</a:t>
            </a:r>
          </a:p>
        </p:txBody>
      </p:sp>
      <p:sp>
        <p:nvSpPr>
          <p:cNvPr id="3" name="Slide Number Placeholder 2">
            <a:extLst>
              <a:ext uri="{FF2B5EF4-FFF2-40B4-BE49-F238E27FC236}">
                <a16:creationId xmlns:a16="http://schemas.microsoft.com/office/drawing/2014/main" id="{963174FA-1858-4503-879E-477E1E1630E0}"/>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942117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33669-CC3A-4502-B583-F522DBDC8AE6}"/>
              </a:ext>
            </a:extLst>
          </p:cNvPr>
          <p:cNvSpPr>
            <a:spLocks noGrp="1"/>
          </p:cNvSpPr>
          <p:nvPr>
            <p:ph type="title"/>
          </p:nvPr>
        </p:nvSpPr>
        <p:spPr/>
        <p:txBody>
          <a:bodyPr/>
          <a:lstStyle/>
          <a:p>
            <a:r>
              <a:rPr lang="en-US" dirty="0"/>
              <a:t>Indirect Costs Calculations – Considerations for Supplemental ESSER Funds</a:t>
            </a:r>
          </a:p>
        </p:txBody>
      </p:sp>
      <p:sp>
        <p:nvSpPr>
          <p:cNvPr id="3" name="Content Placeholder 2">
            <a:extLst>
              <a:ext uri="{FF2B5EF4-FFF2-40B4-BE49-F238E27FC236}">
                <a16:creationId xmlns:a16="http://schemas.microsoft.com/office/drawing/2014/main" id="{8278216C-8546-4956-9BC8-97D18543DF15}"/>
              </a:ext>
            </a:extLst>
          </p:cNvPr>
          <p:cNvSpPr>
            <a:spLocks noGrp="1"/>
          </p:cNvSpPr>
          <p:nvPr>
            <p:ph idx="1"/>
          </p:nvPr>
        </p:nvSpPr>
        <p:spPr/>
        <p:txBody>
          <a:bodyPr/>
          <a:lstStyle/>
          <a:p>
            <a:r>
              <a:rPr lang="en-US" dirty="0"/>
              <a:t>Districts that received supplemental ESSER funds are allowed to take indirect costs, however, some potential pitfalls should be avoided</a:t>
            </a:r>
          </a:p>
          <a:p>
            <a:pPr lvl="1"/>
            <a:r>
              <a:rPr lang="en-US" dirty="0"/>
              <a:t>Considerations</a:t>
            </a:r>
          </a:p>
          <a:p>
            <a:pPr lvl="2"/>
            <a:r>
              <a:rPr lang="en-US" dirty="0"/>
              <a:t>If taking IC on both pots of money, could potentially overdraw from one fund and under-draw from the other</a:t>
            </a:r>
          </a:p>
          <a:p>
            <a:pPr lvl="2"/>
            <a:endParaRPr lang="en-US" dirty="0"/>
          </a:p>
          <a:p>
            <a:pPr lvl="1"/>
            <a:r>
              <a:rPr lang="en-US" dirty="0"/>
              <a:t>Discussion</a:t>
            </a:r>
          </a:p>
          <a:p>
            <a:pPr lvl="2"/>
            <a:r>
              <a:rPr lang="en-US" dirty="0"/>
              <a:t>How do you address or avoid this issue at your district? </a:t>
            </a:r>
          </a:p>
        </p:txBody>
      </p:sp>
      <p:sp>
        <p:nvSpPr>
          <p:cNvPr id="4" name="Slide Number Placeholder 3">
            <a:extLst>
              <a:ext uri="{FF2B5EF4-FFF2-40B4-BE49-F238E27FC236}">
                <a16:creationId xmlns:a16="http://schemas.microsoft.com/office/drawing/2014/main" id="{49F32604-397C-4EF3-A709-3D8BBAB763AA}"/>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1196866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6789A-9CC9-485B-AAFF-00D845143001}"/>
              </a:ext>
            </a:extLst>
          </p:cNvPr>
          <p:cNvSpPr>
            <a:spLocks noGrp="1"/>
          </p:cNvSpPr>
          <p:nvPr>
            <p:ph type="title"/>
          </p:nvPr>
        </p:nvSpPr>
        <p:spPr/>
        <p:txBody>
          <a:bodyPr/>
          <a:lstStyle/>
          <a:p>
            <a:r>
              <a:rPr lang="en-US" dirty="0"/>
              <a:t>Final Reminders</a:t>
            </a:r>
          </a:p>
        </p:txBody>
      </p:sp>
      <p:sp>
        <p:nvSpPr>
          <p:cNvPr id="3" name="Content Placeholder 2">
            <a:extLst>
              <a:ext uri="{FF2B5EF4-FFF2-40B4-BE49-F238E27FC236}">
                <a16:creationId xmlns:a16="http://schemas.microsoft.com/office/drawing/2014/main" id="{7EA2AEDA-B365-41E4-A2C0-AC78B23DE0BE}"/>
              </a:ext>
            </a:extLst>
          </p:cNvPr>
          <p:cNvSpPr>
            <a:spLocks noGrp="1"/>
          </p:cNvSpPr>
          <p:nvPr>
            <p:ph idx="1"/>
          </p:nvPr>
        </p:nvSpPr>
        <p:spPr/>
        <p:txBody>
          <a:bodyPr/>
          <a:lstStyle/>
          <a:p>
            <a:r>
              <a:rPr lang="en-US" dirty="0"/>
              <a:t>ESSER application due date is fast approaching</a:t>
            </a:r>
          </a:p>
          <a:p>
            <a:pPr lvl="1"/>
            <a:r>
              <a:rPr lang="en-US" dirty="0"/>
              <a:t>Impact on review timelines</a:t>
            </a:r>
          </a:p>
          <a:p>
            <a:r>
              <a:rPr lang="en-US" dirty="0"/>
              <a:t>Placeholders and/or Changing Needs</a:t>
            </a:r>
          </a:p>
          <a:p>
            <a:pPr lvl="1"/>
            <a:r>
              <a:rPr lang="en-US" dirty="0"/>
              <a:t>Provide as much information as possible </a:t>
            </a:r>
          </a:p>
          <a:p>
            <a:pPr lvl="1"/>
            <a:r>
              <a:rPr lang="en-US" dirty="0"/>
              <a:t>Edit as soon as possible using Post Award Revision (PAR) process</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F6FD8F04-2BDC-4111-AA00-138024201B09}"/>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3562373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D294-5CE9-4A11-AFF6-BDDD951E1A46}"/>
              </a:ext>
            </a:extLst>
          </p:cNvPr>
          <p:cNvSpPr>
            <a:spLocks noGrp="1"/>
          </p:cNvSpPr>
          <p:nvPr>
            <p:ph type="ctrTitle"/>
          </p:nvPr>
        </p:nvSpPr>
        <p:spPr/>
        <p:txBody>
          <a:bodyPr/>
          <a:lstStyle/>
          <a:p>
            <a:r>
              <a:rPr lang="en-US" dirty="0"/>
              <a:t>Questions? </a:t>
            </a:r>
            <a:br>
              <a:rPr lang="en-US" dirty="0"/>
            </a:br>
            <a:br>
              <a:rPr lang="en-US" dirty="0"/>
            </a:br>
            <a:r>
              <a:rPr lang="en-US" dirty="0"/>
              <a:t>Requests for Future Topics? </a:t>
            </a:r>
          </a:p>
        </p:txBody>
      </p:sp>
      <p:sp>
        <p:nvSpPr>
          <p:cNvPr id="3" name="Slide Number Placeholder 2">
            <a:extLst>
              <a:ext uri="{FF2B5EF4-FFF2-40B4-BE49-F238E27FC236}">
                <a16:creationId xmlns:a16="http://schemas.microsoft.com/office/drawing/2014/main" id="{C4DA390A-3781-4C4C-B3E1-456E66A1275F}"/>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a:t>
            </a:fld>
            <a:endParaRPr kumimoji="0" lang="en-US" sz="1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4623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Team Contact Information</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a:xfrm>
            <a:off x="245193" y="1324947"/>
            <a:ext cx="8675736" cy="5102071"/>
          </a:xfrm>
        </p:spPr>
        <p:txBody>
          <a:bodyPr>
            <a:normAutofit fontScale="92500" lnSpcReduction="20000"/>
          </a:bodyPr>
          <a:lstStyle/>
          <a:p>
            <a:pPr marL="0" indent="0">
              <a:buNone/>
            </a:pPr>
            <a:r>
              <a:rPr lang="en-US" b="1" u="sng" dirty="0"/>
              <a:t>CRF</a:t>
            </a:r>
          </a:p>
          <a:p>
            <a:r>
              <a:rPr lang="en-US" dirty="0"/>
              <a:t>Jennifer Okes, Chief Operating Officer (</a:t>
            </a:r>
            <a:r>
              <a:rPr lang="en-US" dirty="0">
                <a:hlinkClick r:id="rId2"/>
              </a:rPr>
              <a:t>okes_j@cde.state.co.us</a:t>
            </a:r>
            <a:r>
              <a:rPr lang="en-US" dirty="0"/>
              <a:t>) </a:t>
            </a:r>
          </a:p>
          <a:p>
            <a:r>
              <a:rPr lang="en-US" dirty="0"/>
              <a:t>Adam Williams, Financial Data Coordinator (</a:t>
            </a:r>
            <a:r>
              <a:rPr lang="en-US" dirty="0">
                <a:hlinkClick r:id="rId3"/>
              </a:rPr>
              <a:t>Williams_a@cde.state.co.us</a:t>
            </a:r>
            <a:r>
              <a:rPr lang="en-US" dirty="0"/>
              <a:t>) </a:t>
            </a:r>
          </a:p>
          <a:p>
            <a:r>
              <a:rPr lang="en-US" dirty="0"/>
              <a:t>Kate Bartlett, Turnaround Program Manager (</a:t>
            </a:r>
            <a:r>
              <a:rPr lang="en-US" dirty="0">
                <a:hlinkClick r:id="rId4"/>
              </a:rPr>
              <a:t>Bartlett_k@cde.state.co.us</a:t>
            </a:r>
            <a:r>
              <a:rPr lang="en-US" dirty="0"/>
              <a:t>) </a:t>
            </a:r>
          </a:p>
          <a:p>
            <a:pPr marL="0" indent="0" algn="ctr">
              <a:buNone/>
            </a:pPr>
            <a:r>
              <a:rPr lang="en-US" i="1" dirty="0"/>
              <a:t>…in partnership with the Governor’s Office and Office of the State Controller</a:t>
            </a:r>
          </a:p>
          <a:p>
            <a:pPr marL="0" indent="0">
              <a:buNone/>
            </a:pPr>
            <a:r>
              <a:rPr lang="en-US" b="1" u="sng" dirty="0"/>
              <a:t>ESSER</a:t>
            </a:r>
          </a:p>
          <a:p>
            <a:r>
              <a:rPr lang="en-US" dirty="0"/>
              <a:t>Nazie Mohajeri-Nelson, Director of ESEA Office (</a:t>
            </a:r>
            <a:r>
              <a:rPr lang="en-US" dirty="0">
                <a:hlinkClick r:id="rId5"/>
              </a:rPr>
              <a:t>mohajeri-nelson_n@cde.state.co.us</a:t>
            </a:r>
            <a:r>
              <a:rPr lang="en-US" dirty="0"/>
              <a:t>) </a:t>
            </a:r>
          </a:p>
          <a:p>
            <a:r>
              <a:rPr lang="en-US" dirty="0"/>
              <a:t>DeLilah Collins, Assistant Director of ESEA Office (</a:t>
            </a:r>
            <a:r>
              <a:rPr lang="en-US" dirty="0">
                <a:hlinkClick r:id="rId6"/>
              </a:rPr>
              <a:t>collins_d@cde.state.co.us</a:t>
            </a:r>
            <a:r>
              <a:rPr lang="en-US" dirty="0"/>
              <a:t>) </a:t>
            </a:r>
          </a:p>
          <a:p>
            <a:pPr marL="0" indent="0">
              <a:buNone/>
            </a:pPr>
            <a:r>
              <a:rPr lang="en-US" b="1" u="sng" dirty="0"/>
              <a:t>Grants Fiscal</a:t>
            </a:r>
          </a:p>
          <a:p>
            <a:r>
              <a:rPr lang="en-US" dirty="0"/>
              <a:t>Jennifer Austin, Director of Grants Fiscal Management (</a:t>
            </a:r>
            <a:r>
              <a:rPr lang="en-US" dirty="0">
                <a:hlinkClick r:id="rId7"/>
              </a:rPr>
              <a:t>Austin_j@cde.state.co.us</a:t>
            </a:r>
            <a:r>
              <a:rPr lang="en-US" dirty="0"/>
              <a:t>) </a:t>
            </a:r>
          </a:p>
          <a:p>
            <a:r>
              <a:rPr lang="en-US" dirty="0"/>
              <a:t>Robert Hawkins, Grants Fiscal Analyst (</a:t>
            </a:r>
            <a:r>
              <a:rPr lang="en-US" dirty="0">
                <a:hlinkClick r:id="rId8"/>
              </a:rPr>
              <a:t>Hawkins_s@cde.state.co.us</a:t>
            </a:r>
            <a:r>
              <a:rPr lang="en-US" dirty="0"/>
              <a:t>) </a:t>
            </a:r>
          </a:p>
          <a:p>
            <a:r>
              <a:rPr lang="en-US" dirty="0"/>
              <a:t>Steven Kaleda, Grants Fiscal Analyst (</a:t>
            </a:r>
            <a:r>
              <a:rPr lang="en-US" dirty="0">
                <a:hlinkClick r:id="rId9"/>
              </a:rPr>
              <a:t>Kaleda_s@cde.state.co.us</a:t>
            </a:r>
            <a:r>
              <a:rPr lang="en-US" dirty="0"/>
              <a:t>) </a:t>
            </a:r>
          </a:p>
          <a:p>
            <a:pPr marL="0" indent="0">
              <a:buNone/>
            </a:pPr>
            <a:endParaRPr lang="en-US" i="1"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white">
                    <a:lumMod val="50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a:t>
            </a:fld>
            <a:endParaRPr kumimoji="0" lang="en-US" sz="1600" b="0" i="0" u="none" strike="noStrike" kern="1200" cap="none" spc="0" normalizeH="0" baseline="0" noProof="0" dirty="0">
              <a:ln>
                <a:noFill/>
              </a:ln>
              <a:solidFill>
                <a:prstClr val="white">
                  <a:lumMod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374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Safe School Reopening Grant (SSRG)</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2590085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SSRG Overview</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a:bodyPr>
          <a:lstStyle/>
          <a:p>
            <a:pPr marL="0" indent="0">
              <a:buNone/>
            </a:pPr>
            <a:r>
              <a:rPr lang="en-US" sz="2000" dirty="0"/>
              <a:t>In partnership with the Colorado Department of Public Health and Environment (CDPHE), the Colorado Department of Education (CDE) is offering a $15 million, one-time grant funding opportunity for Local Educational Agencies with public schools that are struggling to return to in-person learning and need additional resources to safely reopen when possible.</a:t>
            </a:r>
          </a:p>
          <a:p>
            <a:r>
              <a:rPr lang="en-US" sz="2000" b="0" i="0" dirty="0">
                <a:solidFill>
                  <a:srgbClr val="333333"/>
                </a:solidFill>
                <a:effectLst/>
              </a:rPr>
              <a:t>Application is available at: </a:t>
            </a:r>
            <a:r>
              <a:rPr lang="en-US" sz="2000" b="0" i="0" dirty="0">
                <a:solidFill>
                  <a:srgbClr val="333333"/>
                </a:solidFill>
                <a:effectLst/>
                <a:hlinkClick r:id="rId2"/>
              </a:rPr>
              <a:t>http://www.cde.state.co.us/ssrg-application</a:t>
            </a:r>
            <a:endParaRPr lang="en-US" sz="2000" b="0" i="0" dirty="0">
              <a:solidFill>
                <a:srgbClr val="333333"/>
              </a:solidFill>
              <a:effectLst/>
            </a:endParaRPr>
          </a:p>
          <a:p>
            <a:r>
              <a:rPr lang="en-US" sz="2000" dirty="0">
                <a:solidFill>
                  <a:srgbClr val="333333"/>
                </a:solidFill>
              </a:rPr>
              <a:t>Approval and Transmittal Form is available at: </a:t>
            </a:r>
            <a:r>
              <a:rPr lang="en-US" sz="2000" dirty="0">
                <a:solidFill>
                  <a:srgbClr val="333333"/>
                </a:solidFill>
                <a:hlinkClick r:id="rId3"/>
              </a:rPr>
              <a:t>http://www.cde.state.co.us/caresact/safeschoolsreopeninggrantapprovalandtransmittalform2020</a:t>
            </a:r>
            <a:endParaRPr lang="en-US" sz="2000" dirty="0">
              <a:solidFill>
                <a:srgbClr val="333333"/>
              </a:solidFill>
            </a:endParaRPr>
          </a:p>
          <a:p>
            <a:r>
              <a:rPr lang="en-US" sz="2000" dirty="0">
                <a:solidFill>
                  <a:srgbClr val="333333"/>
                </a:solidFill>
              </a:rPr>
              <a:t>Application deadline</a:t>
            </a:r>
            <a:r>
              <a:rPr lang="en-US" sz="2000" dirty="0"/>
              <a:t>: </a:t>
            </a:r>
            <a:r>
              <a:rPr lang="en-US" sz="2000" b="1" i="1" u="sng" dirty="0"/>
              <a:t>Monday, November 30, 2020 at 5:00 pm.</a:t>
            </a:r>
          </a:p>
          <a:p>
            <a:r>
              <a:rPr lang="en-US" sz="2000" dirty="0">
                <a:solidFill>
                  <a:srgbClr val="333333"/>
                </a:solidFill>
              </a:rPr>
              <a:t>Award Notifications: </a:t>
            </a:r>
            <a:r>
              <a:rPr lang="en-US" sz="1800" dirty="0">
                <a:solidFill>
                  <a:srgbClr val="333333"/>
                </a:solidFill>
              </a:rPr>
              <a:t>Friday, December 4, 2020</a:t>
            </a:r>
          </a:p>
          <a:p>
            <a:r>
              <a:rPr lang="en-US" sz="1800" dirty="0">
                <a:solidFill>
                  <a:srgbClr val="333333"/>
                </a:solidFill>
              </a:rPr>
              <a:t>Expenditure Deadline: Wednesday, December 30, 2020</a:t>
            </a:r>
          </a:p>
          <a:p>
            <a:r>
              <a:rPr lang="en-US" sz="1800" dirty="0">
                <a:solidFill>
                  <a:srgbClr val="333333"/>
                </a:solidFill>
              </a:rPr>
              <a:t>Allowable Uses: </a:t>
            </a:r>
            <a:r>
              <a:rPr lang="en-US" sz="1800" b="0" i="0" u="none" strike="noStrike" dirty="0">
                <a:solidFill>
                  <a:srgbClr val="000000"/>
                </a:solidFill>
                <a:effectLst/>
                <a:hlinkClick r:id="rId4"/>
              </a:rPr>
              <a:t>http://www.cde.state.co.us/caresact/crf-allowableexpenditures</a:t>
            </a:r>
            <a:endParaRPr lang="en-US" sz="1800" b="0" i="0" u="none" strike="noStrike" dirty="0">
              <a:solidFill>
                <a:srgbClr val="000000"/>
              </a:solidFill>
              <a:effectLst/>
            </a:endParaRPr>
          </a:p>
          <a:p>
            <a:r>
              <a:rPr lang="en-US" sz="1800" dirty="0">
                <a:solidFill>
                  <a:srgbClr val="333333"/>
                </a:solidFill>
              </a:rPr>
              <a:t>Grant Code: 6012</a:t>
            </a:r>
          </a:p>
          <a:p>
            <a:endParaRPr lang="en-US" sz="2000" dirty="0">
              <a:solidFill>
                <a:srgbClr val="333333"/>
              </a:solidFill>
            </a:endParaRP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15851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SSRG Overview</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a:bodyPr>
          <a:lstStyle/>
          <a:p>
            <a:pPr marL="0" indent="0">
              <a:spcAft>
                <a:spcPts val="0"/>
              </a:spcAft>
              <a:buNone/>
            </a:pPr>
            <a:endParaRPr lang="en-US" sz="1800" dirty="0">
              <a:solidFill>
                <a:srgbClr val="333333"/>
              </a:solidFill>
            </a:endParaRPr>
          </a:p>
          <a:p>
            <a:pPr marL="0" indent="0">
              <a:spcAft>
                <a:spcPts val="0"/>
              </a:spcAft>
              <a:buNone/>
            </a:pPr>
            <a:r>
              <a:rPr lang="en-US" sz="1800" dirty="0">
                <a:solidFill>
                  <a:srgbClr val="333333"/>
                </a:solidFill>
              </a:rPr>
              <a:t>Priority will be given to school districts, charter schools, and BOCES with a high percentage of at-risk pupils. </a:t>
            </a:r>
          </a:p>
          <a:p>
            <a:pPr marL="0" indent="0">
              <a:spcAft>
                <a:spcPts val="0"/>
              </a:spcAft>
              <a:buNone/>
            </a:pPr>
            <a:r>
              <a:rPr lang="en-US" sz="1800" dirty="0">
                <a:solidFill>
                  <a:srgbClr val="333333"/>
                </a:solidFill>
              </a:rPr>
              <a:t>Applicants may utilize funds to make purchases to assist with reopening, including: </a:t>
            </a:r>
          </a:p>
          <a:p>
            <a:pPr fontAlgn="base">
              <a:spcAft>
                <a:spcPts val="0"/>
              </a:spcAft>
            </a:pPr>
            <a:r>
              <a:rPr lang="en-US" sz="1800" dirty="0">
                <a:solidFill>
                  <a:srgbClr val="333333"/>
                </a:solidFill>
              </a:rPr>
              <a:t>HVAC improvements if expense is reasonable, not budgeted, and necessary to address COVID 19 pandemic</a:t>
            </a:r>
          </a:p>
          <a:p>
            <a:pPr fontAlgn="base">
              <a:spcAft>
                <a:spcPts val="0"/>
              </a:spcAft>
            </a:pPr>
            <a:r>
              <a:rPr lang="en-US" sz="1800" dirty="0">
                <a:solidFill>
                  <a:srgbClr val="333333"/>
                </a:solidFill>
              </a:rPr>
              <a:t>Plexiglass</a:t>
            </a:r>
          </a:p>
          <a:p>
            <a:pPr fontAlgn="base">
              <a:spcAft>
                <a:spcPts val="0"/>
              </a:spcAft>
            </a:pPr>
            <a:r>
              <a:rPr lang="en-US" sz="1800" dirty="0">
                <a:solidFill>
                  <a:srgbClr val="333333"/>
                </a:solidFill>
              </a:rPr>
              <a:t>Outdoor classrooms and/or lunchrooms</a:t>
            </a:r>
          </a:p>
          <a:p>
            <a:pPr fontAlgn="base">
              <a:spcAft>
                <a:spcPts val="0"/>
              </a:spcAft>
            </a:pPr>
            <a:r>
              <a:rPr lang="en-US" sz="1800" dirty="0">
                <a:solidFill>
                  <a:srgbClr val="333333"/>
                </a:solidFill>
              </a:rPr>
              <a:t>Testing and health screening tools </a:t>
            </a:r>
          </a:p>
          <a:p>
            <a:pPr fontAlgn="base">
              <a:spcAft>
                <a:spcPts val="0"/>
              </a:spcAft>
            </a:pPr>
            <a:r>
              <a:rPr lang="en-US" sz="1800" dirty="0">
                <a:solidFill>
                  <a:srgbClr val="333333"/>
                </a:solidFill>
              </a:rPr>
              <a:t>Additional PPE </a:t>
            </a:r>
          </a:p>
          <a:p>
            <a:pPr fontAlgn="base">
              <a:spcAft>
                <a:spcPts val="0"/>
              </a:spcAft>
            </a:pPr>
            <a:r>
              <a:rPr lang="en-US" sz="1800" dirty="0">
                <a:solidFill>
                  <a:srgbClr val="333333"/>
                </a:solidFill>
              </a:rPr>
              <a:t>Additional sanitization equipment </a:t>
            </a:r>
          </a:p>
          <a:p>
            <a:pPr fontAlgn="base">
              <a:spcAft>
                <a:spcPts val="0"/>
              </a:spcAft>
            </a:pPr>
            <a:r>
              <a:rPr lang="en-US" sz="1800" dirty="0">
                <a:solidFill>
                  <a:srgbClr val="333333"/>
                </a:solidFill>
              </a:rPr>
              <a:t>Other uses that further goal of returning to in-person learning as soon as possible </a:t>
            </a: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8158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SSRG Application</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fontScale="92500" lnSpcReduction="10000"/>
          </a:bodyPr>
          <a:lstStyle/>
          <a:p>
            <a:r>
              <a:rPr lang="en-US" sz="1900" b="0" i="0" dirty="0">
                <a:solidFill>
                  <a:srgbClr val="333333"/>
                </a:solidFill>
                <a:effectLst/>
              </a:rPr>
              <a:t>Application is available at: </a:t>
            </a:r>
            <a:r>
              <a:rPr lang="en-US" sz="1900" b="0" i="0" dirty="0">
                <a:solidFill>
                  <a:srgbClr val="333333"/>
                </a:solidFill>
                <a:effectLst/>
                <a:hlinkClick r:id="rId2"/>
              </a:rPr>
              <a:t>http://www.cde.state.co.us/ssrg-application</a:t>
            </a:r>
            <a:endParaRPr lang="en-US" sz="1900" b="0" i="0" dirty="0">
              <a:solidFill>
                <a:srgbClr val="333333"/>
              </a:solidFill>
              <a:effectLst/>
            </a:endParaRPr>
          </a:p>
          <a:p>
            <a:r>
              <a:rPr lang="en-US" sz="1900" dirty="0">
                <a:solidFill>
                  <a:srgbClr val="333333"/>
                </a:solidFill>
              </a:rPr>
              <a:t>Approval and Transmittal Form is available at: </a:t>
            </a:r>
            <a:r>
              <a:rPr lang="en-US" sz="1900" dirty="0">
                <a:solidFill>
                  <a:srgbClr val="333333"/>
                </a:solidFill>
                <a:hlinkClick r:id="rId3"/>
              </a:rPr>
              <a:t>http://www.cde.state.co.us/caresact/safeschoolsreopeninggrantapprovalandtransmittalform2020</a:t>
            </a:r>
            <a:endParaRPr lang="en-US" sz="1900" dirty="0">
              <a:solidFill>
                <a:srgbClr val="333333"/>
              </a:solidFill>
            </a:endParaRPr>
          </a:p>
          <a:p>
            <a:r>
              <a:rPr lang="en-US" sz="1900" dirty="0">
                <a:solidFill>
                  <a:srgbClr val="333333"/>
                </a:solidFill>
              </a:rPr>
              <a:t>Budget: Applicants approved for funding will be asked to work with CDE to complete a budget prior to release of funding. Budgets must be approved by CDE prior to funds being obligated.</a:t>
            </a:r>
          </a:p>
          <a:p>
            <a:r>
              <a:rPr lang="en-US" sz="1900" dirty="0">
                <a:solidFill>
                  <a:srgbClr val="333333"/>
                </a:solidFill>
              </a:rPr>
              <a:t>Charter Schools: LEAs are invited to apply on behalf of one or more schools within the district, including charter schools.</a:t>
            </a:r>
          </a:p>
          <a:p>
            <a:pPr fontAlgn="base">
              <a:lnSpc>
                <a:spcPct val="100000"/>
              </a:lnSpc>
              <a:spcAft>
                <a:spcPts val="0"/>
              </a:spcAft>
            </a:pPr>
            <a:r>
              <a:rPr lang="en-US" sz="1900" dirty="0">
                <a:solidFill>
                  <a:srgbClr val="333333"/>
                </a:solidFill>
              </a:rPr>
              <a:t>Questions: </a:t>
            </a:r>
          </a:p>
          <a:p>
            <a:pPr lvl="1" fontAlgn="base">
              <a:lnSpc>
                <a:spcPct val="100000"/>
              </a:lnSpc>
            </a:pPr>
            <a:r>
              <a:rPr lang="en-US" sz="1500" dirty="0">
                <a:solidFill>
                  <a:srgbClr val="333333"/>
                </a:solidFill>
              </a:rPr>
              <a:t>Describe the applicant’s challenges with reopening for in-person learning and the need for additional funding (no more than half a page).</a:t>
            </a:r>
          </a:p>
          <a:p>
            <a:pPr lvl="1" fontAlgn="base">
              <a:lnSpc>
                <a:spcPct val="100000"/>
              </a:lnSpc>
              <a:spcAft>
                <a:spcPts val="0"/>
              </a:spcAft>
            </a:pPr>
            <a:r>
              <a:rPr lang="en-US" sz="1500" dirty="0">
                <a:solidFill>
                  <a:srgbClr val="333333"/>
                </a:solidFill>
              </a:rPr>
              <a:t>List the amount of funding requested for reopening (dollar amount). </a:t>
            </a:r>
          </a:p>
          <a:p>
            <a:pPr lvl="1" fontAlgn="base">
              <a:lnSpc>
                <a:spcPct val="100000"/>
              </a:lnSpc>
              <a:spcAft>
                <a:spcPts val="0"/>
              </a:spcAft>
            </a:pPr>
            <a:r>
              <a:rPr lang="en-US" sz="1500" dirty="0">
                <a:solidFill>
                  <a:srgbClr val="333333"/>
                </a:solidFill>
              </a:rPr>
              <a:t>Describe the intended use(s) of these funds and how this funding will support your district’s return to in-person learning (2-3 sentences).</a:t>
            </a:r>
          </a:p>
          <a:p>
            <a:pPr lvl="1" fontAlgn="base">
              <a:lnSpc>
                <a:spcPct val="100000"/>
              </a:lnSpc>
              <a:spcAft>
                <a:spcPts val="0"/>
              </a:spcAft>
            </a:pPr>
            <a:r>
              <a:rPr lang="en-US" sz="1500" dirty="0">
                <a:solidFill>
                  <a:srgbClr val="333333"/>
                </a:solidFill>
              </a:rPr>
              <a:t>Describe how the applicant would fully spend this amount of funding prior to Dec. 30, 2020 and the level of confidence in executing the funds (2-3 sentences). </a:t>
            </a:r>
          </a:p>
          <a:p>
            <a:pPr lvl="1" fontAlgn="base">
              <a:lnSpc>
                <a:spcPct val="100000"/>
              </a:lnSpc>
              <a:spcAft>
                <a:spcPts val="0"/>
              </a:spcAft>
            </a:pPr>
            <a:r>
              <a:rPr lang="en-US" sz="1500" dirty="0">
                <a:solidFill>
                  <a:srgbClr val="333333"/>
                </a:solidFill>
              </a:rPr>
              <a:t>Other (optional) - Describe any additional extenuating circumstances that increase the applicant’s need for these funds (e.g. impact by fires).</a:t>
            </a:r>
          </a:p>
          <a:p>
            <a:endParaRPr lang="en-US" sz="2000" dirty="0">
              <a:solidFill>
                <a:srgbClr val="333333"/>
              </a:solidFill>
            </a:endParaRPr>
          </a:p>
          <a:p>
            <a:endParaRPr lang="en-US" sz="2000" dirty="0">
              <a:solidFill>
                <a:srgbClr val="333333"/>
              </a:solidFill>
            </a:endParaRP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1477160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SSRG Questions</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a:bodyPr>
          <a:lstStyle/>
          <a:p>
            <a:pPr>
              <a:lnSpc>
                <a:spcPct val="100000"/>
              </a:lnSpc>
              <a:spcBef>
                <a:spcPts val="0"/>
              </a:spcBef>
            </a:pPr>
            <a:endParaRPr lang="en-US" sz="1900" dirty="0"/>
          </a:p>
          <a:p>
            <a:pPr>
              <a:lnSpc>
                <a:spcPct val="100000"/>
              </a:lnSpc>
              <a:spcBef>
                <a:spcPts val="0"/>
              </a:spcBef>
            </a:pPr>
            <a:r>
              <a:rPr lang="en-US" sz="1900" dirty="0"/>
              <a:t>Q: Please clarify the requirement for LEAs to "demonstrate that they have struggled to reopen for in-person learning during the fall". Does this prohibit a district that has been providing in-person learning from applying? </a:t>
            </a:r>
          </a:p>
          <a:p>
            <a:pPr>
              <a:lnSpc>
                <a:spcPct val="100000"/>
              </a:lnSpc>
              <a:spcBef>
                <a:spcPts val="0"/>
              </a:spcBef>
            </a:pPr>
            <a:r>
              <a:rPr lang="en-US" sz="1900" dirty="0"/>
              <a:t>A: The Gov's Office has approved for districts that have not "struggled to reopen in-person this fall" to apply if they can demonstrate that the additional funds will help them to remain open for in-person learning. </a:t>
            </a:r>
          </a:p>
          <a:p>
            <a:endParaRPr lang="en-US" sz="1800" dirty="0">
              <a:effectLst/>
              <a:latin typeface="Calibri" panose="020F0502020204030204" pitchFamily="34" charset="0"/>
              <a:ea typeface="Calibri" panose="020F0502020204030204" pitchFamily="34" charset="0"/>
            </a:endParaRPr>
          </a:p>
          <a:p>
            <a:pPr>
              <a:lnSpc>
                <a:spcPct val="100000"/>
              </a:lnSpc>
              <a:spcBef>
                <a:spcPts val="0"/>
              </a:spcBef>
            </a:pPr>
            <a:r>
              <a:rPr lang="en-US" sz="1900" dirty="0"/>
              <a:t>Q: Are expenditures prior to the date of award allowable?</a:t>
            </a:r>
          </a:p>
          <a:p>
            <a:pPr>
              <a:lnSpc>
                <a:spcPct val="100000"/>
              </a:lnSpc>
              <a:spcBef>
                <a:spcPts val="0"/>
              </a:spcBef>
            </a:pPr>
            <a:r>
              <a:rPr lang="en-US" sz="1900" dirty="0"/>
              <a:t>A: Expenditures from July - December are allowable.  The priority will be on forward-looking expenditures, as opposed to recoding past expenses.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endParaRPr lang="en-US" sz="18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961642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7B6F-6E48-4058-A376-15CBA5419BE7}"/>
              </a:ext>
            </a:extLst>
          </p:cNvPr>
          <p:cNvSpPr>
            <a:spLocks noGrp="1"/>
          </p:cNvSpPr>
          <p:nvPr>
            <p:ph type="title"/>
          </p:nvPr>
        </p:nvSpPr>
        <p:spPr>
          <a:xfrm>
            <a:off x="245193" y="254514"/>
            <a:ext cx="7141853" cy="756418"/>
          </a:xfrm>
        </p:spPr>
        <p:txBody>
          <a:bodyPr>
            <a:normAutofit/>
          </a:bodyPr>
          <a:lstStyle/>
          <a:p>
            <a:r>
              <a:rPr lang="en-US" dirty="0"/>
              <a:t>SSRG Questions re: Charter Schools</a:t>
            </a:r>
          </a:p>
        </p:txBody>
      </p:sp>
      <p:sp>
        <p:nvSpPr>
          <p:cNvPr id="3" name="Content Placeholder 2">
            <a:extLst>
              <a:ext uri="{FF2B5EF4-FFF2-40B4-BE49-F238E27FC236}">
                <a16:creationId xmlns:a16="http://schemas.microsoft.com/office/drawing/2014/main" id="{8BC2A894-57BB-4F43-853B-0607EEB93468}"/>
              </a:ext>
            </a:extLst>
          </p:cNvPr>
          <p:cNvSpPr>
            <a:spLocks noGrp="1"/>
          </p:cNvSpPr>
          <p:nvPr>
            <p:ph idx="1"/>
          </p:nvPr>
        </p:nvSpPr>
        <p:spPr>
          <a:xfrm>
            <a:off x="223072" y="1280160"/>
            <a:ext cx="8496386" cy="5008880"/>
          </a:xfrm>
        </p:spPr>
        <p:txBody>
          <a:bodyPr>
            <a:normAutofit fontScale="92500" lnSpcReduction="10000"/>
          </a:bodyP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R="0">
              <a:lnSpc>
                <a:spcPct val="110000"/>
              </a:lnSpc>
              <a:spcBef>
                <a:spcPts val="0"/>
              </a:spcBef>
              <a:spcAft>
                <a:spcPts val="0"/>
              </a:spcAft>
            </a:pPr>
            <a:r>
              <a:rPr lang="en-US" sz="1900" dirty="0"/>
              <a:t>Q: Who is the fiscal agent? </a:t>
            </a:r>
          </a:p>
          <a:p>
            <a:pPr marR="0">
              <a:lnSpc>
                <a:spcPct val="110000"/>
              </a:lnSpc>
              <a:spcBef>
                <a:spcPts val="0"/>
              </a:spcBef>
              <a:spcAft>
                <a:spcPts val="0"/>
              </a:spcAft>
            </a:pPr>
            <a:r>
              <a:rPr lang="en-US" sz="1900" dirty="0"/>
              <a:t>A: The district is the fiscal agent. The school district (or BOCES) will need to apply on behalf of their schools, including any charter schools, within the LEA (or member districts).    </a:t>
            </a:r>
          </a:p>
          <a:p>
            <a:pPr marR="0">
              <a:spcAft>
                <a:spcPts val="0"/>
              </a:spcAft>
            </a:pPr>
            <a:endParaRPr lang="en-US" sz="1800" dirty="0"/>
          </a:p>
          <a:p>
            <a:pPr>
              <a:lnSpc>
                <a:spcPct val="110000"/>
              </a:lnSpc>
              <a:spcBef>
                <a:spcPts val="0"/>
              </a:spcBef>
            </a:pPr>
            <a:r>
              <a:rPr lang="en-US" sz="1900" dirty="0"/>
              <a:t>Q: For the application, who is the Authorized Representative? District authorized rep or someone at the charter school?</a:t>
            </a:r>
          </a:p>
          <a:p>
            <a:pPr>
              <a:lnSpc>
                <a:spcPct val="110000"/>
              </a:lnSpc>
              <a:spcBef>
                <a:spcPts val="0"/>
              </a:spcBef>
            </a:pPr>
            <a:r>
              <a:rPr lang="en-US" sz="1900" dirty="0"/>
              <a:t>A: The district is the Authorized Representative.</a:t>
            </a:r>
          </a:p>
          <a:p>
            <a:pPr marR="0">
              <a:lnSpc>
                <a:spcPct val="110000"/>
              </a:lnSpc>
              <a:spcBef>
                <a:spcPts val="0"/>
              </a:spcBef>
              <a:spcAft>
                <a:spcPts val="0"/>
              </a:spcAft>
            </a:pPr>
            <a:endParaRPr lang="en-US" sz="1900" dirty="0"/>
          </a:p>
          <a:p>
            <a:pPr marR="0">
              <a:lnSpc>
                <a:spcPct val="110000"/>
              </a:lnSpc>
              <a:spcBef>
                <a:spcPts val="0"/>
              </a:spcBef>
              <a:spcAft>
                <a:spcPts val="0"/>
              </a:spcAft>
            </a:pPr>
            <a:r>
              <a:rPr lang="en-US" sz="1900" dirty="0"/>
              <a:t>Q: For the application, who is the Authorized Requester? District authorized requester of funds or charter?</a:t>
            </a:r>
          </a:p>
          <a:p>
            <a:pPr marR="0">
              <a:lnSpc>
                <a:spcPct val="110000"/>
              </a:lnSpc>
              <a:spcBef>
                <a:spcPts val="0"/>
              </a:spcBef>
              <a:spcAft>
                <a:spcPts val="0"/>
              </a:spcAft>
            </a:pPr>
            <a:r>
              <a:rPr lang="en-US" sz="1900" dirty="0"/>
              <a:t>A: The district is the Authorized Requester.</a:t>
            </a:r>
          </a:p>
          <a:p>
            <a:pPr marR="0">
              <a:spcAft>
                <a:spcPts val="0"/>
              </a:spcAft>
            </a:pPr>
            <a:endParaRPr lang="en-US" sz="1800" dirty="0"/>
          </a:p>
          <a:p>
            <a:pPr marR="0">
              <a:spcAft>
                <a:spcPts val="0"/>
              </a:spcAft>
            </a:pPr>
            <a:r>
              <a:rPr lang="en-US" sz="1900" dirty="0"/>
              <a:t>Q: For the assurances, who is the "board" - charter board or school district board?</a:t>
            </a:r>
          </a:p>
          <a:p>
            <a:pPr>
              <a:lnSpc>
                <a:spcPct val="110000"/>
              </a:lnSpc>
              <a:spcBef>
                <a:spcPts val="0"/>
              </a:spcBef>
            </a:pPr>
            <a:r>
              <a:rPr lang="en-US" sz="1900" dirty="0"/>
              <a:t>A: The “board” referenced in the assurances is the school district board. </a:t>
            </a:r>
          </a:p>
          <a:p>
            <a:pPr marR="0">
              <a:spcAft>
                <a:spcPts val="0"/>
              </a:spcAft>
            </a:pPr>
            <a:r>
              <a:rPr lang="en-US" sz="1800" dirty="0"/>
              <a:t> </a:t>
            </a:r>
          </a:p>
          <a:p>
            <a:endParaRPr lang="en-US" sz="18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9587CBF2-3E1D-4B30-87C3-5632A3ACB575}"/>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1259237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8F8B-93BC-4FB9-8E7E-A46335D3B0CB}"/>
              </a:ext>
            </a:extLst>
          </p:cNvPr>
          <p:cNvSpPr>
            <a:spLocks noGrp="1"/>
          </p:cNvSpPr>
          <p:nvPr>
            <p:ph type="ctrTitle"/>
          </p:nvPr>
        </p:nvSpPr>
        <p:spPr/>
        <p:txBody>
          <a:bodyPr/>
          <a:lstStyle/>
          <a:p>
            <a:r>
              <a:rPr lang="en-US" dirty="0"/>
              <a:t>CRF</a:t>
            </a:r>
          </a:p>
        </p:txBody>
      </p:sp>
      <p:sp>
        <p:nvSpPr>
          <p:cNvPr id="3" name="Slide Number Placeholder 2">
            <a:extLst>
              <a:ext uri="{FF2B5EF4-FFF2-40B4-BE49-F238E27FC236}">
                <a16:creationId xmlns:a16="http://schemas.microsoft.com/office/drawing/2014/main" id="{61DCD89E-1BFB-4E3C-A444-D07DF045825A}"/>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10481218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TotalTime>
  <Words>2558</Words>
  <Application>Microsoft Office PowerPoint</Application>
  <PresentationFormat>On-screen Show (4:3)</PresentationFormat>
  <Paragraphs>240</Paragraphs>
  <Slides>27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Museo Slab 500</vt:lpstr>
      <vt:lpstr>SourceSansProRegular</vt:lpstr>
      <vt:lpstr>Office Theme</vt:lpstr>
      <vt:lpstr>CDE Office Hours</vt:lpstr>
      <vt:lpstr>ESSER Office Hours</vt:lpstr>
      <vt:lpstr>Safe School Reopening Grant (SSRG)</vt:lpstr>
      <vt:lpstr>SSRG Overview</vt:lpstr>
      <vt:lpstr>SSRG Overview</vt:lpstr>
      <vt:lpstr>SSRG Application</vt:lpstr>
      <vt:lpstr>SSRG Questions</vt:lpstr>
      <vt:lpstr>SSRG Questions re: Charter Schools</vt:lpstr>
      <vt:lpstr>CRF</vt:lpstr>
      <vt:lpstr>Accrual of Funds Labor, Supplies and Misc Expenditures</vt:lpstr>
      <vt:lpstr>Accrual of Funds Labor Accrual Example</vt:lpstr>
      <vt:lpstr>Accrual of Funds Supplies and Misc Expenditures and Equipment</vt:lpstr>
      <vt:lpstr>Accrual of Funds Supplies and Misc Expenditures</vt:lpstr>
      <vt:lpstr>CRF REPORTING DUE JAN 4, 2021 – NO EXCEPTIONS</vt:lpstr>
      <vt:lpstr>CRF REPORTING DUE JAN 4, 2021 – NO EXCEPTIONS</vt:lpstr>
      <vt:lpstr>ESSER</vt:lpstr>
      <vt:lpstr>Allowable Activities with ESSER Funds</vt:lpstr>
      <vt:lpstr>21st Century Community Learning Centers (CCLCs)  </vt:lpstr>
      <vt:lpstr>Students in Foster Care</vt:lpstr>
      <vt:lpstr>ESEA Funds for Foster Care</vt:lpstr>
      <vt:lpstr>Education for Homeless Children &amp; Youth (MKV Webpage)</vt:lpstr>
      <vt:lpstr>Allowable Use of Funds</vt:lpstr>
      <vt:lpstr>Indirect Costs Calculations</vt:lpstr>
      <vt:lpstr>Indirect Costs Calculations – Considerations for Supplemental ESSER Funds</vt:lpstr>
      <vt:lpstr>Final Reminders</vt:lpstr>
      <vt:lpstr>Questions?   Requests for Future Topics? </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Mohajeri-Nelson, Nazanin</dc:creator>
  <cp:lastModifiedBy>Emily Owen</cp:lastModifiedBy>
  <cp:revision>42</cp:revision>
  <dcterms:created xsi:type="dcterms:W3CDTF">2020-10-15T02:06:24Z</dcterms:created>
  <dcterms:modified xsi:type="dcterms:W3CDTF">2020-11-25T21:06:00Z</dcterms:modified>
</cp:coreProperties>
</file>