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3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iULywrhucQPZuFMI0+CyUsLMi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AEA756A-5BFA-44DC-A320-2C76F7D0A248}">
  <a:tblStyle styleId="{6AEA756A-5BFA-44DC-A320-2C76F7D0A24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0" d="100"/>
          <a:sy n="140" d="100"/>
        </p:scale>
        <p:origin x="132" y="49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9670174d5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19670174d5d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9670174d5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9670174d5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9670174d5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9670174d5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9670174d5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19670174d5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8df158f25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7" name="Google Shape;307;g18df158f25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Mary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8df158f253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g18df158f253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rgbClr val="333333"/>
                </a:solidFill>
              </a:rPr>
              <a:t>Title I, Part A funds are intended to provide additional resources for low-performing students from high-poverty neighborhoods, beyond what is provided with State and local funds.</a:t>
            </a: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endParaRPr sz="1200">
              <a:solidFill>
                <a:srgbClr val="333333"/>
              </a:solidFill>
            </a:endParaRPr>
          </a:p>
          <a:p>
            <a:pPr marL="0" lvl="0" indent="0" algn="l" rtl="0">
              <a:lnSpc>
                <a:spcPct val="115000"/>
              </a:lnSpc>
              <a:spcBef>
                <a:spcPts val="0"/>
              </a:spcBef>
              <a:spcAft>
                <a:spcPts val="0"/>
              </a:spcAft>
              <a:buClr>
                <a:schemeClr val="dk1"/>
              </a:buClr>
              <a:buSzPts val="1100"/>
              <a:buFont typeface="Arial"/>
              <a:buNone/>
            </a:pPr>
            <a:r>
              <a:rPr lang="en" sz="1200">
                <a:solidFill>
                  <a:srgbClr val="333333"/>
                </a:solidFill>
              </a:rPr>
              <a:t>Difference from “Supplement, Not Supplant”: Comparability focuses on educational materials and services provided with the State and local funds, as opposed to SNS which ensures schools receive the funds they would have received if the school had not participated in Title I, Part A. </a:t>
            </a:r>
            <a:endParaRPr sz="1200">
              <a:solidFill>
                <a:srgbClr val="333333"/>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95ef993fc9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195ef993fc9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95ef993fc9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195ef993fc9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95ef993fc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g195ef993fc9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Alternative Comparability Calculator can be downloaded from https://www.cde.state.co.us/fedprograms/ti/a_comp (Under “Resources”)</a:t>
            </a: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95ef993fc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g195ef993fc9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a:solidFill>
                  <a:schemeClr val="dk1"/>
                </a:solidFill>
                <a:latin typeface="Calibri"/>
                <a:ea typeface="Calibri"/>
                <a:cs typeface="Calibri"/>
                <a:sym typeface="Calibri"/>
              </a:rPr>
              <a:t>More information on the PPA methodology can be found on slides 12-16 in the November 2020 Comparability Webinar (https://www.cde.state.co.us/fedprograms/ti/a_comp, under “Resources”)</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30" name="Google Shape;2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195ef993fc9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g195ef993fc9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195ef993fc9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g195ef993fc9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95ef993fc9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g195ef993fc9_0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95d6ff40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3" name="Google Shape;363;g195d6ff40f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195d6ff40fd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g195d6ff40fd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95d6ff40fd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195d6ff40f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95d6ff40f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95d6ff40f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386" name="Google Shape;38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400" b="0" i="0" u="none" strike="noStrike" cap="none">
                <a:solidFill>
                  <a:srgbClr val="000000"/>
                </a:solidFill>
                <a:latin typeface="Arial"/>
                <a:ea typeface="Arial"/>
                <a:cs typeface="Arial"/>
                <a:sym typeface="Arial"/>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Nazie </a:t>
            </a:r>
            <a:endParaRPr/>
          </a:p>
        </p:txBody>
      </p:sp>
      <p:sp>
        <p:nvSpPr>
          <p:cNvPr id="237" name="Google Shape;23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7543e44dd4_0_6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3" name="Google Shape;243;g17543e44dd4_0_6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Mackenzie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86c6562e08_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g186c6562e08_8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9670174d5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19670174d5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Laura/Rachel 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8df158f253_1_0:notes"/>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18df158f253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173dbf0a91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g173dbf0a91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 or Laura</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95d6ff40f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95d6ff40f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0" y="3506431"/>
            <a:ext cx="9144000" cy="1637071"/>
          </a:xfrm>
          <a:prstGeom prst="rect">
            <a:avLst/>
          </a:prstGeom>
          <a:gradFill>
            <a:gsLst>
              <a:gs pos="0">
                <a:schemeClr val="lt1"/>
              </a:gs>
              <a:gs pos="100000">
                <a:srgbClr val="00953A">
                  <a:alpha val="43137"/>
                </a:srgbClr>
              </a:gs>
            </a:gsLst>
            <a:lin ang="5400000" scaled="0"/>
          </a:gradFill>
          <a:ln>
            <a:noFill/>
          </a:ln>
        </p:spPr>
        <p:txBody>
          <a:bodyPr spcFirstLastPara="1" wrap="square" lIns="51425" tIns="25700" rIns="51425" bIns="25700"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lt1"/>
              </a:solidFill>
              <a:latin typeface="Calibri"/>
              <a:ea typeface="Calibri"/>
              <a:cs typeface="Calibri"/>
              <a:sym typeface="Calibri"/>
            </a:endParaRPr>
          </a:p>
        </p:txBody>
      </p:sp>
      <p:sp>
        <p:nvSpPr>
          <p:cNvPr id="11" name="Google Shape;11;p13"/>
          <p:cNvSpPr txBox="1">
            <a:spLocks noGrp="1"/>
          </p:cNvSpPr>
          <p:nvPr>
            <p:ph type="ctrTitle"/>
          </p:nvPr>
        </p:nvSpPr>
        <p:spPr>
          <a:xfrm>
            <a:off x="685800" y="2427182"/>
            <a:ext cx="7772400" cy="912442"/>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dk1"/>
              </a:buClr>
              <a:buSzPts val="2700"/>
              <a:buFont typeface="Arial"/>
              <a:buNone/>
              <a:defRPr sz="20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 name="Google Shape;12;p13"/>
          <p:cNvSpPr txBox="1">
            <a:spLocks noGrp="1"/>
          </p:cNvSpPr>
          <p:nvPr>
            <p:ph type="subTitle" idx="1"/>
          </p:nvPr>
        </p:nvSpPr>
        <p:spPr>
          <a:xfrm>
            <a:off x="685800" y="3805085"/>
            <a:ext cx="7772400" cy="799444"/>
          </a:xfrm>
          <a:prstGeom prst="rect">
            <a:avLst/>
          </a:prstGeom>
          <a:noFill/>
          <a:ln>
            <a:noFill/>
          </a:ln>
        </p:spPr>
        <p:txBody>
          <a:bodyPr spcFirstLastPara="1" wrap="square" lIns="68575" tIns="34275" rIns="68575" bIns="34275" anchor="t" anchorCtr="0">
            <a:noAutofit/>
          </a:bodyPr>
          <a:lstStyle>
            <a:lvl1pPr lvl="0" algn="ctr">
              <a:lnSpc>
                <a:spcPct val="90000"/>
              </a:lnSpc>
              <a:spcBef>
                <a:spcPts val="600"/>
              </a:spcBef>
              <a:spcAft>
                <a:spcPts val="0"/>
              </a:spcAft>
              <a:buClr>
                <a:schemeClr val="dk1"/>
              </a:buClr>
              <a:buSzPts val="1500"/>
              <a:buNone/>
              <a:defRPr sz="1100"/>
            </a:lvl1pPr>
            <a:lvl2pPr lvl="1" algn="ctr">
              <a:lnSpc>
                <a:spcPct val="90000"/>
              </a:lnSpc>
              <a:spcBef>
                <a:spcPts val="300"/>
              </a:spcBef>
              <a:spcAft>
                <a:spcPts val="0"/>
              </a:spcAft>
              <a:buClr>
                <a:schemeClr val="dk1"/>
              </a:buClr>
              <a:buSzPts val="1500"/>
              <a:buNone/>
              <a:defRPr sz="1100"/>
            </a:lvl2pPr>
            <a:lvl3pPr lvl="2" algn="ctr">
              <a:lnSpc>
                <a:spcPct val="90000"/>
              </a:lnSpc>
              <a:spcBef>
                <a:spcPts val="300"/>
              </a:spcBef>
              <a:spcAft>
                <a:spcPts val="0"/>
              </a:spcAft>
              <a:buClr>
                <a:schemeClr val="dk1"/>
              </a:buClr>
              <a:buSzPts val="1400"/>
              <a:buNone/>
              <a:defRPr sz="1000"/>
            </a:lvl3pPr>
            <a:lvl4pPr lvl="3" algn="ctr">
              <a:lnSpc>
                <a:spcPct val="90000"/>
              </a:lnSpc>
              <a:spcBef>
                <a:spcPts val="300"/>
              </a:spcBef>
              <a:spcAft>
                <a:spcPts val="0"/>
              </a:spcAft>
              <a:buClr>
                <a:schemeClr val="dk1"/>
              </a:buClr>
              <a:buSzPts val="1200"/>
              <a:buNone/>
              <a:defRPr sz="900"/>
            </a:lvl4pPr>
            <a:lvl5pPr lvl="4" algn="ctr">
              <a:lnSpc>
                <a:spcPct val="90000"/>
              </a:lnSpc>
              <a:spcBef>
                <a:spcPts val="300"/>
              </a:spcBef>
              <a:spcAft>
                <a:spcPts val="0"/>
              </a:spcAft>
              <a:buClr>
                <a:schemeClr val="dk1"/>
              </a:buClr>
              <a:buSzPts val="1200"/>
              <a:buNone/>
              <a:defRPr sz="900"/>
            </a:lvl5pPr>
            <a:lvl6pPr lvl="5" algn="ctr">
              <a:lnSpc>
                <a:spcPct val="90000"/>
              </a:lnSpc>
              <a:spcBef>
                <a:spcPts val="300"/>
              </a:spcBef>
              <a:spcAft>
                <a:spcPts val="0"/>
              </a:spcAft>
              <a:buClr>
                <a:schemeClr val="dk1"/>
              </a:buClr>
              <a:buSzPts val="1200"/>
              <a:buNone/>
              <a:defRPr sz="900"/>
            </a:lvl6pPr>
            <a:lvl7pPr lvl="6" algn="ctr">
              <a:lnSpc>
                <a:spcPct val="90000"/>
              </a:lnSpc>
              <a:spcBef>
                <a:spcPts val="300"/>
              </a:spcBef>
              <a:spcAft>
                <a:spcPts val="0"/>
              </a:spcAft>
              <a:buClr>
                <a:schemeClr val="dk1"/>
              </a:buClr>
              <a:buSzPts val="1200"/>
              <a:buNone/>
              <a:defRPr sz="900"/>
            </a:lvl7pPr>
            <a:lvl8pPr lvl="7" algn="ctr">
              <a:lnSpc>
                <a:spcPct val="90000"/>
              </a:lnSpc>
              <a:spcBef>
                <a:spcPts val="300"/>
              </a:spcBef>
              <a:spcAft>
                <a:spcPts val="0"/>
              </a:spcAft>
              <a:buClr>
                <a:schemeClr val="dk1"/>
              </a:buClr>
              <a:buSzPts val="1200"/>
              <a:buNone/>
              <a:defRPr sz="900"/>
            </a:lvl8pPr>
            <a:lvl9pPr lvl="8" algn="ctr">
              <a:lnSpc>
                <a:spcPct val="90000"/>
              </a:lnSpc>
              <a:spcBef>
                <a:spcPts val="300"/>
              </a:spcBef>
              <a:spcAft>
                <a:spcPts val="0"/>
              </a:spcAft>
              <a:buClr>
                <a:schemeClr val="dk1"/>
              </a:buClr>
              <a:buSzPts val="1200"/>
              <a:buNone/>
              <a:defRPr sz="900"/>
            </a:lvl9pPr>
          </a:lstStyle>
          <a:p>
            <a:endParaRPr/>
          </a:p>
        </p:txBody>
      </p:sp>
      <p:pic>
        <p:nvPicPr>
          <p:cNvPr id="13" name="Google Shape;13;p13"/>
          <p:cNvPicPr preferRelativeResize="0"/>
          <p:nvPr/>
        </p:nvPicPr>
        <p:blipFill rotWithShape="1">
          <a:blip r:embed="rId2">
            <a:alphaModFix/>
          </a:blip>
          <a:srcRect/>
          <a:stretch/>
        </p:blipFill>
        <p:spPr>
          <a:xfrm>
            <a:off x="3165737" y="474530"/>
            <a:ext cx="2821173" cy="1322047"/>
          </a:xfrm>
          <a:prstGeom prst="rect">
            <a:avLst/>
          </a:prstGeom>
          <a:noFill/>
          <a:ln>
            <a:noFill/>
          </a:ln>
        </p:spPr>
      </p:pic>
      <p:cxnSp>
        <p:nvCxnSpPr>
          <p:cNvPr id="14" name="Google Shape;14;p13"/>
          <p:cNvCxnSpPr/>
          <p:nvPr/>
        </p:nvCxnSpPr>
        <p:spPr>
          <a:xfrm>
            <a:off x="685801" y="2079522"/>
            <a:ext cx="7801897" cy="0"/>
          </a:xfrm>
          <a:prstGeom prst="straightConnector1">
            <a:avLst/>
          </a:prstGeom>
          <a:noFill/>
          <a:ln w="19050" cap="flat" cmpd="sng">
            <a:solidFill>
              <a:srgbClr val="00953A"/>
            </a:solidFill>
            <a:prstDash val="solid"/>
            <a:miter lim="800000"/>
            <a:headEnd type="none" w="sm" len="sm"/>
            <a:tailEnd type="none" w="sm" len="sm"/>
          </a:ln>
        </p:spPr>
      </p:cxnSp>
      <p:sp>
        <p:nvSpPr>
          <p:cNvPr id="15" name="Google Shape;15;p1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68"/>
        <p:cNvGrpSpPr/>
        <p:nvPr/>
      </p:nvGrpSpPr>
      <p:grpSpPr>
        <a:xfrm>
          <a:off x="0" y="0"/>
          <a:ext cx="0" cy="0"/>
          <a:chOff x="0" y="0"/>
          <a:chExt cx="0" cy="0"/>
        </a:xfrm>
      </p:grpSpPr>
      <p:pic>
        <p:nvPicPr>
          <p:cNvPr id="69" name="Google Shape;69;p24"/>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70" name="Google Shape;70;p24"/>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1" name="Google Shape;71;p2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72" name="Google Shape;72;p2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73" name="Google Shape;73;p2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74" name="Google Shape;74;p24"/>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header/logo - blue 1">
  <p:cSld name="SECTION_HEADER_1">
    <p:spTree>
      <p:nvGrpSpPr>
        <p:cNvPr id="1" name="Shape 75"/>
        <p:cNvGrpSpPr/>
        <p:nvPr/>
      </p:nvGrpSpPr>
      <p:grpSpPr>
        <a:xfrm>
          <a:off x="0" y="0"/>
          <a:ext cx="0" cy="0"/>
          <a:chOff x="0" y="0"/>
          <a:chExt cx="0" cy="0"/>
        </a:xfrm>
      </p:grpSpPr>
      <p:pic>
        <p:nvPicPr>
          <p:cNvPr id="76" name="Google Shape;76;p25"/>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77" name="Google Shape;77;p25"/>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78" name="Google Shape;78;p25"/>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79" name="Google Shape;79;p25"/>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80" name="Google Shape;80;p25"/>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81" name="Google Shape;81;p25"/>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blue 1">
  <p:cSld name="TITLE_2">
    <p:spTree>
      <p:nvGrpSpPr>
        <p:cNvPr id="1" name="Shape 82"/>
        <p:cNvGrpSpPr/>
        <p:nvPr/>
      </p:nvGrpSpPr>
      <p:grpSpPr>
        <a:xfrm>
          <a:off x="0" y="0"/>
          <a:ext cx="0" cy="0"/>
          <a:chOff x="0" y="0"/>
          <a:chExt cx="0" cy="0"/>
        </a:xfrm>
      </p:grpSpPr>
      <p:sp>
        <p:nvSpPr>
          <p:cNvPr id="83" name="Google Shape;83;p26"/>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84" name="Google Shape;84;p26"/>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86" name="Google Shape;86;p26"/>
          <p:cNvPicPr preferRelativeResize="0"/>
          <p:nvPr/>
        </p:nvPicPr>
        <p:blipFill rotWithShape="1">
          <a:blip r:embed="rId2">
            <a:alphaModFix/>
          </a:blip>
          <a:srcRect/>
          <a:stretch/>
        </p:blipFill>
        <p:spPr>
          <a:xfrm>
            <a:off x="0" y="0"/>
            <a:ext cx="9144024" cy="5166574"/>
          </a:xfrm>
          <a:prstGeom prst="rect">
            <a:avLst/>
          </a:prstGeom>
          <a:noFill/>
          <a:ln>
            <a:noFill/>
          </a:ln>
        </p:spPr>
      </p:pic>
      <p:sp>
        <p:nvSpPr>
          <p:cNvPr id="87" name="Google Shape;87;p26"/>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SzPts val="3300"/>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SzPts val="1100"/>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SzPts val="1100"/>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SzPts val="1100"/>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SzPts val="1100"/>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SzPts val="1100"/>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SzPts val="1100"/>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SzPts val="1100"/>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SzPts val="1100"/>
              <a:buNone/>
              <a:defRPr sz="4000">
                <a:solidFill>
                  <a:schemeClr val="lt1"/>
                </a:solidFill>
                <a:latin typeface="Rockwell"/>
                <a:ea typeface="Rockwell"/>
                <a:cs typeface="Rockwell"/>
                <a:sym typeface="Rockwell"/>
              </a:defRPr>
            </a:lvl9pPr>
          </a:lstStyle>
          <a:p>
            <a:endParaRPr/>
          </a:p>
        </p:txBody>
      </p:sp>
      <p:sp>
        <p:nvSpPr>
          <p:cNvPr id="88" name="Google Shape;88;p26"/>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89" name="Google Shape;89;p26"/>
          <p:cNvCxnSpPr/>
          <p:nvPr/>
        </p:nvCxnSpPr>
        <p:spPr>
          <a:xfrm>
            <a:off x="295875" y="2758925"/>
            <a:ext cx="8541300" cy="0"/>
          </a:xfrm>
          <a:prstGeom prst="straightConnector1">
            <a:avLst/>
          </a:prstGeom>
          <a:noFill/>
          <a:ln w="9525" cap="flat" cmpd="sng">
            <a:solidFill>
              <a:schemeClr val="l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 with header/logo - blue 2">
  <p:cSld name="SECTION_HEADER_2">
    <p:spTree>
      <p:nvGrpSpPr>
        <p:cNvPr id="1" name="Shape 90"/>
        <p:cNvGrpSpPr/>
        <p:nvPr/>
      </p:nvGrpSpPr>
      <p:grpSpPr>
        <a:xfrm>
          <a:off x="0" y="0"/>
          <a:ext cx="0" cy="0"/>
          <a:chOff x="0" y="0"/>
          <a:chExt cx="0" cy="0"/>
        </a:xfrm>
      </p:grpSpPr>
      <p:pic>
        <p:nvPicPr>
          <p:cNvPr id="91" name="Google Shape;91;p27"/>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2" name="Google Shape;92;p2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93" name="Google Shape;93;p27"/>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94" name="Google Shape;94;p27"/>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95" name="Google Shape;95;p27"/>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96" name="Google Shape;96;p27"/>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slide with header/logo - blue 3">
  <p:cSld name="SECTION_HEADER_3">
    <p:spTree>
      <p:nvGrpSpPr>
        <p:cNvPr id="1" name="Shape 97"/>
        <p:cNvGrpSpPr/>
        <p:nvPr/>
      </p:nvGrpSpPr>
      <p:grpSpPr>
        <a:xfrm>
          <a:off x="0" y="0"/>
          <a:ext cx="0" cy="0"/>
          <a:chOff x="0" y="0"/>
          <a:chExt cx="0" cy="0"/>
        </a:xfrm>
      </p:grpSpPr>
      <p:pic>
        <p:nvPicPr>
          <p:cNvPr id="98" name="Google Shape;98;p2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99" name="Google Shape;99;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100" name="Google Shape;100;p28"/>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101" name="Google Shape;101;p28"/>
          <p:cNvPicPr preferRelativeResize="0"/>
          <p:nvPr/>
        </p:nvPicPr>
        <p:blipFill rotWithShape="1">
          <a:blip r:embed="rId3">
            <a:alphaModFix/>
          </a:blip>
          <a:srcRect/>
          <a:stretch/>
        </p:blipFill>
        <p:spPr>
          <a:xfrm>
            <a:off x="8146725" y="4676400"/>
            <a:ext cx="867951" cy="369000"/>
          </a:xfrm>
          <a:prstGeom prst="rect">
            <a:avLst/>
          </a:prstGeom>
          <a:noFill/>
          <a:ln>
            <a:noFill/>
          </a:ln>
        </p:spPr>
      </p:pic>
      <p:cxnSp>
        <p:nvCxnSpPr>
          <p:cNvPr id="102" name="Google Shape;102;p28"/>
          <p:cNvCxnSpPr/>
          <p:nvPr/>
        </p:nvCxnSpPr>
        <p:spPr>
          <a:xfrm>
            <a:off x="0" y="4561600"/>
            <a:ext cx="9152700" cy="0"/>
          </a:xfrm>
          <a:prstGeom prst="straightConnector1">
            <a:avLst/>
          </a:prstGeom>
          <a:noFill/>
          <a:ln w="9525" cap="flat" cmpd="sng">
            <a:solidFill>
              <a:schemeClr val="accent1"/>
            </a:solidFill>
            <a:prstDash val="solid"/>
            <a:round/>
            <a:headEnd type="none" w="sm" len="sm"/>
            <a:tailEnd type="none" w="sm" len="sm"/>
          </a:ln>
        </p:spPr>
      </p:cxnSp>
      <p:sp>
        <p:nvSpPr>
          <p:cNvPr id="103" name="Google Shape;103;p28"/>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4"/>
        <p:cNvGrpSpPr/>
        <p:nvPr/>
      </p:nvGrpSpPr>
      <p:grpSpPr>
        <a:xfrm>
          <a:off x="0" y="0"/>
          <a:ext cx="0" cy="0"/>
          <a:chOff x="0" y="0"/>
          <a:chExt cx="0" cy="0"/>
        </a:xfrm>
      </p:grpSpPr>
      <p:pic>
        <p:nvPicPr>
          <p:cNvPr id="105" name="Google Shape;105;g188617a4c7d_1_415"/>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06" name="Google Shape;106;g188617a4c7d_1_415"/>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g188617a4c7d_1_415"/>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0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12"/>
        <p:cNvGrpSpPr/>
        <p:nvPr/>
      </p:nvGrpSpPr>
      <p:grpSpPr>
        <a:xfrm>
          <a:off x="0" y="0"/>
          <a:ext cx="0" cy="0"/>
          <a:chOff x="0" y="0"/>
          <a:chExt cx="0" cy="0"/>
        </a:xfrm>
      </p:grpSpPr>
      <p:pic>
        <p:nvPicPr>
          <p:cNvPr id="113" name="Google Shape;113;g173dbf0a91b_0_10"/>
          <p:cNvPicPr preferRelativeResize="0"/>
          <p:nvPr/>
        </p:nvPicPr>
        <p:blipFill rotWithShape="1">
          <a:blip r:embed="rId2">
            <a:alphaModFix/>
          </a:blip>
          <a:srcRect/>
          <a:stretch/>
        </p:blipFill>
        <p:spPr>
          <a:xfrm>
            <a:off x="1" y="2"/>
            <a:ext cx="9144000" cy="5143500"/>
          </a:xfrm>
          <a:prstGeom prst="rect">
            <a:avLst/>
          </a:prstGeom>
          <a:noFill/>
          <a:ln>
            <a:noFill/>
          </a:ln>
        </p:spPr>
      </p:pic>
      <p:sp>
        <p:nvSpPr>
          <p:cNvPr id="114" name="Google Shape;114;g173dbf0a91b_0_1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5" name="Google Shape;115;g173dbf0a91b_0_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_1">
    <p:spTree>
      <p:nvGrpSpPr>
        <p:cNvPr id="1" name="Shape 116"/>
        <p:cNvGrpSpPr/>
        <p:nvPr/>
      </p:nvGrpSpPr>
      <p:grpSpPr>
        <a:xfrm>
          <a:off x="0" y="0"/>
          <a:ext cx="0" cy="0"/>
          <a:chOff x="0" y="0"/>
          <a:chExt cx="0" cy="0"/>
        </a:xfrm>
      </p:grpSpPr>
      <p:pic>
        <p:nvPicPr>
          <p:cNvPr id="117" name="Google Shape;117;g15b2484f12c_2_45"/>
          <p:cNvPicPr preferRelativeResize="0"/>
          <p:nvPr/>
        </p:nvPicPr>
        <p:blipFill rotWithShape="1">
          <a:blip r:embed="rId2">
            <a:alphaModFix/>
          </a:blip>
          <a:srcRect/>
          <a:stretch/>
        </p:blipFill>
        <p:spPr>
          <a:xfrm>
            <a:off x="8146725" y="4676400"/>
            <a:ext cx="867951" cy="369000"/>
          </a:xfrm>
          <a:prstGeom prst="rect">
            <a:avLst/>
          </a:prstGeom>
          <a:noFill/>
          <a:ln>
            <a:noFill/>
          </a:ln>
        </p:spPr>
      </p:pic>
      <p:pic>
        <p:nvPicPr>
          <p:cNvPr id="118" name="Google Shape;118;g15b2484f12c_2_45"/>
          <p:cNvPicPr preferRelativeResize="0"/>
          <p:nvPr/>
        </p:nvPicPr>
        <p:blipFill rotWithShape="1">
          <a:blip r:embed="rId3">
            <a:alphaModFix/>
          </a:blip>
          <a:srcRect/>
          <a:stretch/>
        </p:blipFill>
        <p:spPr>
          <a:xfrm>
            <a:off x="0" y="0"/>
            <a:ext cx="9144000" cy="914400"/>
          </a:xfrm>
          <a:prstGeom prst="rect">
            <a:avLst/>
          </a:prstGeom>
          <a:noFill/>
          <a:ln>
            <a:noFill/>
          </a:ln>
        </p:spPr>
      </p:pic>
      <p:sp>
        <p:nvSpPr>
          <p:cNvPr id="119" name="Google Shape;119;g15b2484f12c_2_4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2800"/>
              <a:buNone/>
              <a:defRPr sz="2000">
                <a:solidFill>
                  <a:schemeClr val="lt1"/>
                </a:solidFill>
                <a:latin typeface="Rockwell"/>
                <a:ea typeface="Rockwell"/>
                <a:cs typeface="Rockwell"/>
                <a:sym typeface="Rockwell"/>
              </a:defRPr>
            </a:lvl1pPr>
            <a:lvl2pPr lvl="1" algn="l">
              <a:lnSpc>
                <a:spcPct val="100000"/>
              </a:lnSpc>
              <a:spcBef>
                <a:spcPts val="0"/>
              </a:spcBef>
              <a:spcAft>
                <a:spcPts val="0"/>
              </a:spcAft>
              <a:buSzPts val="28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28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28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28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28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28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28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2800"/>
              <a:buNone/>
              <a:defRPr sz="2000">
                <a:solidFill>
                  <a:srgbClr val="FFFFFF"/>
                </a:solidFill>
                <a:latin typeface="Rockwell"/>
                <a:ea typeface="Rockwell"/>
                <a:cs typeface="Rockwell"/>
                <a:sym typeface="Rockwell"/>
              </a:defRPr>
            </a:lvl9pPr>
          </a:lstStyle>
          <a:p>
            <a:endParaRPr/>
          </a:p>
        </p:txBody>
      </p:sp>
      <p:sp>
        <p:nvSpPr>
          <p:cNvPr id="120" name="Google Shape;120;g15b2484f12c_2_4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lvl1pPr marL="457200" lvl="0" indent="-330200" algn="l">
              <a:lnSpc>
                <a:spcPct val="115000"/>
              </a:lnSpc>
              <a:spcBef>
                <a:spcPts val="0"/>
              </a:spcBef>
              <a:spcAft>
                <a:spcPts val="0"/>
              </a:spcAft>
              <a:buClr>
                <a:schemeClr val="dk1"/>
              </a:buClr>
              <a:buSzPts val="1600"/>
              <a:buChar char="●"/>
              <a:defRPr>
                <a:solidFill>
                  <a:schemeClr val="dk1"/>
                </a:solidFill>
              </a:defRPr>
            </a:lvl1pPr>
            <a:lvl2pPr marL="914400" lvl="1" indent="-292100" algn="l">
              <a:lnSpc>
                <a:spcPct val="115000"/>
              </a:lnSpc>
              <a:spcBef>
                <a:spcPts val="0"/>
              </a:spcBef>
              <a:spcAft>
                <a:spcPts val="0"/>
              </a:spcAft>
              <a:buClr>
                <a:schemeClr val="dk1"/>
              </a:buClr>
              <a:buSzPts val="1000"/>
              <a:buChar char="○"/>
              <a:defRPr sz="1600">
                <a:solidFill>
                  <a:schemeClr val="dk1"/>
                </a:solidFill>
              </a:defRPr>
            </a:lvl2pPr>
            <a:lvl3pPr marL="1371600" lvl="2" indent="-292100" algn="l">
              <a:lnSpc>
                <a:spcPct val="115000"/>
              </a:lnSpc>
              <a:spcBef>
                <a:spcPts val="0"/>
              </a:spcBef>
              <a:spcAft>
                <a:spcPts val="0"/>
              </a:spcAft>
              <a:buClr>
                <a:schemeClr val="dk1"/>
              </a:buClr>
              <a:buSzPts val="1000"/>
              <a:buChar char="■"/>
              <a:defRPr sz="1600">
                <a:solidFill>
                  <a:schemeClr val="dk1"/>
                </a:solidFill>
              </a:defRPr>
            </a:lvl3pPr>
            <a:lvl4pPr marL="1828800" lvl="3" indent="-292100" algn="l">
              <a:lnSpc>
                <a:spcPct val="115000"/>
              </a:lnSpc>
              <a:spcBef>
                <a:spcPts val="0"/>
              </a:spcBef>
              <a:spcAft>
                <a:spcPts val="0"/>
              </a:spcAft>
              <a:buClr>
                <a:schemeClr val="dk1"/>
              </a:buClr>
              <a:buSzPts val="1000"/>
              <a:buChar char="●"/>
              <a:defRPr sz="1600">
                <a:solidFill>
                  <a:schemeClr val="dk1"/>
                </a:solidFill>
              </a:defRPr>
            </a:lvl4pPr>
            <a:lvl5pPr marL="2286000" lvl="4" indent="-292100" algn="l">
              <a:lnSpc>
                <a:spcPct val="115000"/>
              </a:lnSpc>
              <a:spcBef>
                <a:spcPts val="0"/>
              </a:spcBef>
              <a:spcAft>
                <a:spcPts val="0"/>
              </a:spcAft>
              <a:buClr>
                <a:schemeClr val="dk1"/>
              </a:buClr>
              <a:buSzPts val="1000"/>
              <a:buChar char="○"/>
              <a:defRPr sz="1600">
                <a:solidFill>
                  <a:schemeClr val="dk1"/>
                </a:solidFill>
              </a:defRPr>
            </a:lvl5pPr>
            <a:lvl6pPr marL="2743200" lvl="5" indent="-292100" algn="l">
              <a:lnSpc>
                <a:spcPct val="115000"/>
              </a:lnSpc>
              <a:spcBef>
                <a:spcPts val="0"/>
              </a:spcBef>
              <a:spcAft>
                <a:spcPts val="0"/>
              </a:spcAft>
              <a:buClr>
                <a:schemeClr val="dk1"/>
              </a:buClr>
              <a:buSzPts val="1000"/>
              <a:buChar char="■"/>
              <a:defRPr sz="1600">
                <a:solidFill>
                  <a:schemeClr val="dk1"/>
                </a:solidFill>
              </a:defRPr>
            </a:lvl6pPr>
            <a:lvl7pPr marL="3200400" lvl="6" indent="-292100" algn="l">
              <a:lnSpc>
                <a:spcPct val="115000"/>
              </a:lnSpc>
              <a:spcBef>
                <a:spcPts val="0"/>
              </a:spcBef>
              <a:spcAft>
                <a:spcPts val="0"/>
              </a:spcAft>
              <a:buClr>
                <a:schemeClr val="dk1"/>
              </a:buClr>
              <a:buSzPts val="1000"/>
              <a:buChar char="●"/>
              <a:defRPr sz="1600">
                <a:solidFill>
                  <a:schemeClr val="dk1"/>
                </a:solidFill>
              </a:defRPr>
            </a:lvl7pPr>
            <a:lvl8pPr marL="3657600" lvl="7" indent="-292100" algn="l">
              <a:lnSpc>
                <a:spcPct val="115000"/>
              </a:lnSpc>
              <a:spcBef>
                <a:spcPts val="0"/>
              </a:spcBef>
              <a:spcAft>
                <a:spcPts val="0"/>
              </a:spcAft>
              <a:buClr>
                <a:schemeClr val="dk1"/>
              </a:buClr>
              <a:buSzPts val="1000"/>
              <a:buChar char="○"/>
              <a:defRPr sz="1600">
                <a:solidFill>
                  <a:schemeClr val="dk1"/>
                </a:solidFill>
              </a:defRPr>
            </a:lvl8pPr>
            <a:lvl9pPr marL="4114800" lvl="8" indent="-292100" algn="l">
              <a:lnSpc>
                <a:spcPct val="115000"/>
              </a:lnSpc>
              <a:spcBef>
                <a:spcPts val="0"/>
              </a:spcBef>
              <a:spcAft>
                <a:spcPts val="0"/>
              </a:spcAft>
              <a:buClr>
                <a:schemeClr val="dk1"/>
              </a:buClr>
              <a:buSzPts val="1000"/>
              <a:buChar char="■"/>
              <a:defRPr sz="1600">
                <a:solidFill>
                  <a:schemeClr val="dk1"/>
                </a:solidFill>
              </a:defRPr>
            </a:lvl9pPr>
          </a:lstStyle>
          <a:p>
            <a:endParaRPr/>
          </a:p>
        </p:txBody>
      </p:sp>
      <p:cxnSp>
        <p:nvCxnSpPr>
          <p:cNvPr id="121" name="Google Shape;121;g15b2484f12c_2_45"/>
          <p:cNvCxnSpPr/>
          <p:nvPr/>
        </p:nvCxnSpPr>
        <p:spPr>
          <a:xfrm>
            <a:off x="0" y="4561600"/>
            <a:ext cx="9152700" cy="0"/>
          </a:xfrm>
          <a:prstGeom prst="straightConnector1">
            <a:avLst/>
          </a:prstGeom>
          <a:noFill/>
          <a:ln w="9525" cap="flat" cmpd="sng">
            <a:solidFill>
              <a:srgbClr val="6AA84F"/>
            </a:solidFill>
            <a:prstDash val="solid"/>
            <a:round/>
            <a:headEnd type="none" w="sm" len="sm"/>
            <a:tailEnd type="none" w="sm" len="sm"/>
          </a:ln>
        </p:spPr>
      </p:cxnSp>
      <p:sp>
        <p:nvSpPr>
          <p:cNvPr id="122" name="Google Shape;122;g15b2484f12c_2_45"/>
          <p:cNvSpPr txBox="1">
            <a:spLocks noGrp="1"/>
          </p:cNvSpPr>
          <p:nvPr>
            <p:ph type="sldNum" idx="12"/>
          </p:nvPr>
        </p:nvSpPr>
        <p:spPr>
          <a:xfrm>
            <a:off x="114300" y="4732500"/>
            <a:ext cx="347100" cy="281400"/>
          </a:xfrm>
          <a:prstGeom prst="rect">
            <a:avLst/>
          </a:prstGeom>
          <a:noFill/>
          <a:ln>
            <a:noFill/>
          </a:ln>
        </p:spPr>
        <p:txBody>
          <a:bodyPr spcFirstLastPara="1" wrap="square" lIns="0" tIns="0" rIns="0" bIns="0" anchor="ctr" anchorCtr="0">
            <a:norm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3"/>
        <p:cNvGrpSpPr/>
        <p:nvPr/>
      </p:nvGrpSpPr>
      <p:grpSpPr>
        <a:xfrm>
          <a:off x="0" y="0"/>
          <a:ext cx="0" cy="0"/>
          <a:chOff x="0" y="0"/>
          <a:chExt cx="0" cy="0"/>
        </a:xfrm>
      </p:grpSpPr>
      <p:pic>
        <p:nvPicPr>
          <p:cNvPr id="124" name="Google Shape;124;g173dbf0a91b_0_4"/>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25" name="Google Shape;125;g173dbf0a91b_0_4"/>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g173dbf0a91b_0_4"/>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27" name="Google Shape;127;g173dbf0a91b_0_4"/>
          <p:cNvPicPr preferRelativeResize="0"/>
          <p:nvPr/>
        </p:nvPicPr>
        <p:blipFill rotWithShape="1">
          <a:blip r:embed="rId3">
            <a:alphaModFix/>
          </a:blip>
          <a:srcRect/>
          <a:stretch/>
        </p:blipFill>
        <p:spPr>
          <a:xfrm>
            <a:off x="8086704" y="4629152"/>
            <a:ext cx="857291" cy="364739"/>
          </a:xfrm>
          <a:prstGeom prst="rect">
            <a:avLst/>
          </a:prstGeom>
          <a:noFill/>
          <a:ln>
            <a:noFill/>
          </a:ln>
        </p:spPr>
      </p:pic>
      <p:sp>
        <p:nvSpPr>
          <p:cNvPr id="128" name="Google Shape;128;g173dbf0a91b_0_4"/>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29"/>
        <p:cNvGrpSpPr/>
        <p:nvPr/>
      </p:nvGrpSpPr>
      <p:grpSpPr>
        <a:xfrm>
          <a:off x="0" y="0"/>
          <a:ext cx="0" cy="0"/>
          <a:chOff x="0" y="0"/>
          <a:chExt cx="0" cy="0"/>
        </a:xfrm>
      </p:grpSpPr>
      <p:sp>
        <p:nvSpPr>
          <p:cNvPr id="130" name="Google Shape;130;g173dbf0a91b_0_43"/>
          <p:cNvSpPr txBox="1">
            <a:spLocks noGrp="1"/>
          </p:cNvSpPr>
          <p:nvPr>
            <p:ph type="body" idx="1"/>
          </p:nvPr>
        </p:nvSpPr>
        <p:spPr>
          <a:xfrm>
            <a:off x="6286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1" name="Google Shape;131;g173dbf0a91b_0_43"/>
          <p:cNvSpPr txBox="1">
            <a:spLocks noGrp="1"/>
          </p:cNvSpPr>
          <p:nvPr>
            <p:ph type="body" idx="2"/>
          </p:nvPr>
        </p:nvSpPr>
        <p:spPr>
          <a:xfrm>
            <a:off x="4629150" y="1165860"/>
            <a:ext cx="3886200" cy="32634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32" name="Google Shape;132;g173dbf0a91b_0_43"/>
          <p:cNvPicPr preferRelativeResize="0"/>
          <p:nvPr/>
        </p:nvPicPr>
        <p:blipFill rotWithShape="1">
          <a:blip r:embed="rId2">
            <a:alphaModFix/>
          </a:blip>
          <a:srcRect/>
          <a:stretch/>
        </p:blipFill>
        <p:spPr>
          <a:xfrm>
            <a:off x="8086704" y="4629151"/>
            <a:ext cx="857291" cy="364738"/>
          </a:xfrm>
          <a:prstGeom prst="rect">
            <a:avLst/>
          </a:prstGeom>
          <a:noFill/>
          <a:ln>
            <a:noFill/>
          </a:ln>
        </p:spPr>
      </p:pic>
      <p:sp>
        <p:nvSpPr>
          <p:cNvPr id="133" name="Google Shape;133;g173dbf0a91b_0_43"/>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34" name="Google Shape;134;g173dbf0a91b_0_43"/>
          <p:cNvPicPr preferRelativeResize="0"/>
          <p:nvPr/>
        </p:nvPicPr>
        <p:blipFill rotWithShape="1">
          <a:blip r:embed="rId3">
            <a:alphaModFix/>
          </a:blip>
          <a:srcRect/>
          <a:stretch/>
        </p:blipFill>
        <p:spPr>
          <a:xfrm>
            <a:off x="2" y="0"/>
            <a:ext cx="9143995" cy="914399"/>
          </a:xfrm>
          <a:prstGeom prst="rect">
            <a:avLst/>
          </a:prstGeom>
          <a:noFill/>
          <a:ln>
            <a:noFill/>
          </a:ln>
        </p:spPr>
      </p:pic>
      <p:sp>
        <p:nvSpPr>
          <p:cNvPr id="135" name="Google Shape;135;g173dbf0a91b_0_43"/>
          <p:cNvSpPr txBox="1">
            <a:spLocks noGrp="1"/>
          </p:cNvSpPr>
          <p:nvPr>
            <p:ph type="title"/>
          </p:nvPr>
        </p:nvSpPr>
        <p:spPr>
          <a:xfrm>
            <a:off x="332674" y="153882"/>
            <a:ext cx="6048900" cy="6738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pic>
        <p:nvPicPr>
          <p:cNvPr id="17" name="Google Shape;17;p14"/>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18" name="Google Shape;18;p14"/>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 name="Google Shape;19;p14"/>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20" name="Google Shape;20;p14"/>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21" name="Google Shape;21;p14"/>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6"/>
        <p:cNvGrpSpPr/>
        <p:nvPr/>
      </p:nvGrpSpPr>
      <p:grpSpPr>
        <a:xfrm>
          <a:off x="0" y="0"/>
          <a:ext cx="0" cy="0"/>
          <a:chOff x="0" y="0"/>
          <a:chExt cx="0" cy="0"/>
        </a:xfrm>
      </p:grpSpPr>
      <p:sp>
        <p:nvSpPr>
          <p:cNvPr id="137" name="Google Shape;137;g15b2484f12c_2_4"/>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38" name="Google Shape;138;g15b2484f12c_2_4"/>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9" name="Google Shape;139;g15b2484f12c_2_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0"/>
        <p:cNvGrpSpPr/>
        <p:nvPr/>
      </p:nvGrpSpPr>
      <p:grpSpPr>
        <a:xfrm>
          <a:off x="0" y="0"/>
          <a:ext cx="0" cy="0"/>
          <a:chOff x="0" y="0"/>
          <a:chExt cx="0" cy="0"/>
        </a:xfrm>
      </p:grpSpPr>
      <p:sp>
        <p:nvSpPr>
          <p:cNvPr id="141" name="Google Shape;141;g15b2484f12c_2_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42" name="Google Shape;142;g15b2484f12c_2_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3"/>
        <p:cNvGrpSpPr/>
        <p:nvPr/>
      </p:nvGrpSpPr>
      <p:grpSpPr>
        <a:xfrm>
          <a:off x="0" y="0"/>
          <a:ext cx="0" cy="0"/>
          <a:chOff x="0" y="0"/>
          <a:chExt cx="0" cy="0"/>
        </a:xfrm>
      </p:grpSpPr>
      <p:sp>
        <p:nvSpPr>
          <p:cNvPr id="144" name="Google Shape;144;g15b2484f12c_2_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5" name="Google Shape;145;g15b2484f12c_2_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46" name="Google Shape;146;g15b2484f12c_2_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7"/>
        <p:cNvGrpSpPr/>
        <p:nvPr/>
      </p:nvGrpSpPr>
      <p:grpSpPr>
        <a:xfrm>
          <a:off x="0" y="0"/>
          <a:ext cx="0" cy="0"/>
          <a:chOff x="0" y="0"/>
          <a:chExt cx="0" cy="0"/>
        </a:xfrm>
      </p:grpSpPr>
      <p:sp>
        <p:nvSpPr>
          <p:cNvPr id="148" name="Google Shape;148;g15b2484f12c_2_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9" name="Google Shape;149;g15b2484f12c_2_1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0" name="Google Shape;150;g15b2484f12c_2_1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1" name="Google Shape;151;g15b2484f12c_2_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2"/>
        <p:cNvGrpSpPr/>
        <p:nvPr/>
      </p:nvGrpSpPr>
      <p:grpSpPr>
        <a:xfrm>
          <a:off x="0" y="0"/>
          <a:ext cx="0" cy="0"/>
          <a:chOff x="0" y="0"/>
          <a:chExt cx="0" cy="0"/>
        </a:xfrm>
      </p:grpSpPr>
      <p:sp>
        <p:nvSpPr>
          <p:cNvPr id="153" name="Google Shape;153;g15b2484f12c_2_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4" name="Google Shape;154;g15b2484f12c_2_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5"/>
        <p:cNvGrpSpPr/>
        <p:nvPr/>
      </p:nvGrpSpPr>
      <p:grpSpPr>
        <a:xfrm>
          <a:off x="0" y="0"/>
          <a:ext cx="0" cy="0"/>
          <a:chOff x="0" y="0"/>
          <a:chExt cx="0" cy="0"/>
        </a:xfrm>
      </p:grpSpPr>
      <p:sp>
        <p:nvSpPr>
          <p:cNvPr id="156" name="Google Shape;156;g15b2484f12c_2_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7" name="Google Shape;157;g15b2484f12c_2_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158" name="Google Shape;158;g15b2484f12c_2_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9"/>
        <p:cNvGrpSpPr/>
        <p:nvPr/>
      </p:nvGrpSpPr>
      <p:grpSpPr>
        <a:xfrm>
          <a:off x="0" y="0"/>
          <a:ext cx="0" cy="0"/>
          <a:chOff x="0" y="0"/>
          <a:chExt cx="0" cy="0"/>
        </a:xfrm>
      </p:grpSpPr>
      <p:sp>
        <p:nvSpPr>
          <p:cNvPr id="160" name="Google Shape;160;g15b2484f12c_2_27"/>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61" name="Google Shape;161;g15b2484f12c_2_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
        <p:cNvGrpSpPr/>
        <p:nvPr/>
      </p:nvGrpSpPr>
      <p:grpSpPr>
        <a:xfrm>
          <a:off x="0" y="0"/>
          <a:ext cx="0" cy="0"/>
          <a:chOff x="0" y="0"/>
          <a:chExt cx="0" cy="0"/>
        </a:xfrm>
      </p:grpSpPr>
      <p:sp>
        <p:nvSpPr>
          <p:cNvPr id="163" name="Google Shape;163;g15b2484f12c_2_3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g15b2484f12c_2_3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65" name="Google Shape;165;g15b2484f12c_2_3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6" name="Google Shape;166;g15b2484f12c_2_3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7" name="Google Shape;167;g15b2484f12c_2_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8"/>
        <p:cNvGrpSpPr/>
        <p:nvPr/>
      </p:nvGrpSpPr>
      <p:grpSpPr>
        <a:xfrm>
          <a:off x="0" y="0"/>
          <a:ext cx="0" cy="0"/>
          <a:chOff x="0" y="0"/>
          <a:chExt cx="0" cy="0"/>
        </a:xfrm>
      </p:grpSpPr>
      <p:sp>
        <p:nvSpPr>
          <p:cNvPr id="169" name="Google Shape;169;g15b2484f12c_2_36"/>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70" name="Google Shape;170;g15b2484f12c_2_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1"/>
        <p:cNvGrpSpPr/>
        <p:nvPr/>
      </p:nvGrpSpPr>
      <p:grpSpPr>
        <a:xfrm>
          <a:off x="0" y="0"/>
          <a:ext cx="0" cy="0"/>
          <a:chOff x="0" y="0"/>
          <a:chExt cx="0" cy="0"/>
        </a:xfrm>
      </p:grpSpPr>
      <p:sp>
        <p:nvSpPr>
          <p:cNvPr id="172" name="Google Shape;172;g15b2484f12c_2_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73" name="Google Shape;173;g15b2484f12c_2_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74" name="Google Shape;174;g15b2484f12c_2_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22"/>
        <p:cNvGrpSpPr/>
        <p:nvPr/>
      </p:nvGrpSpPr>
      <p:grpSpPr>
        <a:xfrm>
          <a:off x="0" y="0"/>
          <a:ext cx="0" cy="0"/>
          <a:chOff x="0" y="0"/>
          <a:chExt cx="0" cy="0"/>
        </a:xfrm>
      </p:grpSpPr>
      <p:pic>
        <p:nvPicPr>
          <p:cNvPr id="23" name="Google Shape;23;p15"/>
          <p:cNvPicPr preferRelativeResize="0"/>
          <p:nvPr/>
        </p:nvPicPr>
        <p:blipFill rotWithShape="1">
          <a:blip r:embed="rId2">
            <a:alphaModFix/>
          </a:blip>
          <a:srcRect/>
          <a:stretch/>
        </p:blipFill>
        <p:spPr>
          <a:xfrm>
            <a:off x="1" y="2"/>
            <a:ext cx="9143999" cy="5143499"/>
          </a:xfrm>
          <a:prstGeom prst="rect">
            <a:avLst/>
          </a:prstGeom>
          <a:noFill/>
          <a:ln>
            <a:noFill/>
          </a:ln>
        </p:spPr>
      </p:pic>
      <p:sp>
        <p:nvSpPr>
          <p:cNvPr id="24" name="Google Shape;24;p15"/>
          <p:cNvSpPr txBox="1">
            <a:spLocks noGrp="1"/>
          </p:cNvSpPr>
          <p:nvPr>
            <p:ph type="ctrTitle"/>
          </p:nvPr>
        </p:nvSpPr>
        <p:spPr>
          <a:xfrm>
            <a:off x="685800" y="1946787"/>
            <a:ext cx="7772400" cy="1753215"/>
          </a:xfrm>
          <a:prstGeom prst="rect">
            <a:avLst/>
          </a:prstGeom>
          <a:noFill/>
          <a:ln>
            <a:noFill/>
          </a:ln>
        </p:spPr>
        <p:txBody>
          <a:bodyPr spcFirstLastPara="1" wrap="square" lIns="68575" tIns="34275" rIns="68575" bIns="34275" anchor="t" anchorCtr="0">
            <a:noAutofit/>
          </a:bodyPr>
          <a:lstStyle>
            <a:lvl1pPr lvl="0" algn="ctr">
              <a:lnSpc>
                <a:spcPct val="90000"/>
              </a:lnSpc>
              <a:spcBef>
                <a:spcPts val="0"/>
              </a:spcBef>
              <a:spcAft>
                <a:spcPts val="0"/>
              </a:spcAft>
              <a:buClr>
                <a:schemeClr val="lt1"/>
              </a:buClr>
              <a:buSzPts val="3000"/>
              <a:buFont typeface="Arial"/>
              <a:buNone/>
              <a:defRPr sz="23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 name="Google Shape;25;p15"/>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5"/>
        <p:cNvGrpSpPr/>
        <p:nvPr/>
      </p:nvGrpSpPr>
      <p:grpSpPr>
        <a:xfrm>
          <a:off x="0" y="0"/>
          <a:ext cx="0" cy="0"/>
          <a:chOff x="0" y="0"/>
          <a:chExt cx="0" cy="0"/>
        </a:xfrm>
      </p:grpSpPr>
      <p:sp>
        <p:nvSpPr>
          <p:cNvPr id="176" name="Google Shape;176;g15b2484f12c_2_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77"/>
        <p:cNvGrpSpPr/>
        <p:nvPr/>
      </p:nvGrpSpPr>
      <p:grpSpPr>
        <a:xfrm>
          <a:off x="0" y="0"/>
          <a:ext cx="0" cy="0"/>
          <a:chOff x="0" y="0"/>
          <a:chExt cx="0" cy="0"/>
        </a:xfrm>
      </p:grpSpPr>
      <p:pic>
        <p:nvPicPr>
          <p:cNvPr id="178" name="Google Shape;178;g173dbf0a91b_0_14"/>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79" name="Google Shape;179;g173dbf0a91b_0_14"/>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173dbf0a91b_0_14"/>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Blank 1">
  <p:cSld name="1_Blank_1">
    <p:spTree>
      <p:nvGrpSpPr>
        <p:cNvPr id="1" name="Shape 181"/>
        <p:cNvGrpSpPr/>
        <p:nvPr/>
      </p:nvGrpSpPr>
      <p:grpSpPr>
        <a:xfrm>
          <a:off x="0" y="0"/>
          <a:ext cx="0" cy="0"/>
          <a:chOff x="0" y="0"/>
          <a:chExt cx="0" cy="0"/>
        </a:xfrm>
      </p:grpSpPr>
      <p:pic>
        <p:nvPicPr>
          <p:cNvPr id="182" name="Google Shape;182;g173dbf0a91b_0_18"/>
          <p:cNvPicPr preferRelativeResize="0"/>
          <p:nvPr/>
        </p:nvPicPr>
        <p:blipFill rotWithShape="1">
          <a:blip r:embed="rId2">
            <a:alphaModFix/>
          </a:blip>
          <a:srcRect/>
          <a:stretch/>
        </p:blipFill>
        <p:spPr>
          <a:xfrm>
            <a:off x="0" y="0"/>
            <a:ext cx="6858000" cy="5143500"/>
          </a:xfrm>
          <a:prstGeom prst="rect">
            <a:avLst/>
          </a:prstGeom>
          <a:noFill/>
          <a:ln>
            <a:noFill/>
          </a:ln>
        </p:spPr>
      </p:pic>
      <p:sp>
        <p:nvSpPr>
          <p:cNvPr id="183" name="Google Shape;183;g173dbf0a91b_0_18"/>
          <p:cNvSpPr txBox="1">
            <a:spLocks noGrp="1"/>
          </p:cNvSpPr>
          <p:nvPr>
            <p:ph type="ctrTitle"/>
          </p:nvPr>
        </p:nvSpPr>
        <p:spPr>
          <a:xfrm>
            <a:off x="685800" y="1946787"/>
            <a:ext cx="7772400" cy="17532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173dbf0a91b_0_18"/>
          <p:cNvSpPr txBox="1">
            <a:spLocks noGrp="1"/>
          </p:cNvSpPr>
          <p:nvPr>
            <p:ph type="sldNum" idx="12"/>
          </p:nvPr>
        </p:nvSpPr>
        <p:spPr>
          <a:xfrm>
            <a:off x="215697" y="4820264"/>
            <a:ext cx="2057400" cy="2739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85"/>
        <p:cNvGrpSpPr/>
        <p:nvPr/>
      </p:nvGrpSpPr>
      <p:grpSpPr>
        <a:xfrm>
          <a:off x="0" y="0"/>
          <a:ext cx="0" cy="0"/>
          <a:chOff x="0" y="0"/>
          <a:chExt cx="0" cy="0"/>
        </a:xfrm>
      </p:grpSpPr>
      <p:pic>
        <p:nvPicPr>
          <p:cNvPr id="186" name="Google Shape;186;g173dbf0a91b_0_22"/>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87" name="Google Shape;187;g173dbf0a91b_0_22"/>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8" name="Google Shape;188;g173dbf0a91b_0_22"/>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89" name="Google Shape;189;g173dbf0a91b_0_22"/>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0" name="Google Shape;190;g173dbf0a91b_0_22"/>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1" name="Google Shape;191;g173dbf0a91b_0_22"/>
          <p:cNvPicPr preferRelativeResize="0"/>
          <p:nvPr/>
        </p:nvPicPr>
        <p:blipFill rotWithShape="1">
          <a:blip r:embed="rId4">
            <a:alphaModFix/>
          </a:blip>
          <a:srcRect/>
          <a:stretch/>
        </p:blipFill>
        <p:spPr>
          <a:xfrm>
            <a:off x="128460" y="13717"/>
            <a:ext cx="723882" cy="82777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92"/>
        <p:cNvGrpSpPr/>
        <p:nvPr/>
      </p:nvGrpSpPr>
      <p:grpSpPr>
        <a:xfrm>
          <a:off x="0" y="0"/>
          <a:ext cx="0" cy="0"/>
          <a:chOff x="0" y="0"/>
          <a:chExt cx="0" cy="0"/>
        </a:xfrm>
      </p:grpSpPr>
      <p:pic>
        <p:nvPicPr>
          <p:cNvPr id="193" name="Google Shape;193;g173dbf0a91b_0_29"/>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194" name="Google Shape;194;g173dbf0a91b_0_29"/>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5" name="Google Shape;195;g173dbf0a91b_0_29"/>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196" name="Google Shape;196;g173dbf0a91b_0_29"/>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197" name="Google Shape;197;g173dbf0a91b_0_29"/>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198" name="Google Shape;198;g173dbf0a91b_0_29"/>
          <p:cNvPicPr preferRelativeResize="0"/>
          <p:nvPr/>
        </p:nvPicPr>
        <p:blipFill rotWithShape="1">
          <a:blip r:embed="rId4">
            <a:alphaModFix/>
          </a:blip>
          <a:srcRect/>
          <a:stretch/>
        </p:blipFill>
        <p:spPr>
          <a:xfrm>
            <a:off x="128460" y="13717"/>
            <a:ext cx="723884" cy="82777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99"/>
        <p:cNvGrpSpPr/>
        <p:nvPr/>
      </p:nvGrpSpPr>
      <p:grpSpPr>
        <a:xfrm>
          <a:off x="0" y="0"/>
          <a:ext cx="0" cy="0"/>
          <a:chOff x="0" y="0"/>
          <a:chExt cx="0" cy="0"/>
        </a:xfrm>
      </p:grpSpPr>
      <p:pic>
        <p:nvPicPr>
          <p:cNvPr id="200" name="Google Shape;200;g173dbf0a91b_0_36"/>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1" name="Google Shape;201;g173dbf0a91b_0_36"/>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2" name="Google Shape;202;g173dbf0a91b_0_36"/>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03" name="Google Shape;203;g173dbf0a91b_0_36"/>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04" name="Google Shape;204;g173dbf0a91b_0_36"/>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05" name="Google Shape;205;g173dbf0a91b_0_36"/>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6"/>
        <p:cNvGrpSpPr/>
        <p:nvPr/>
      </p:nvGrpSpPr>
      <p:grpSpPr>
        <a:xfrm>
          <a:off x="0" y="0"/>
          <a:ext cx="0" cy="0"/>
          <a:chOff x="0" y="0"/>
          <a:chExt cx="0" cy="0"/>
        </a:xfrm>
      </p:grpSpPr>
      <p:pic>
        <p:nvPicPr>
          <p:cNvPr id="207" name="Google Shape;207;g173dbf0a91b_0_50"/>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08" name="Google Shape;208;g173dbf0a91b_0_50"/>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9" name="Google Shape;209;g173dbf0a91b_0_50"/>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0" name="Google Shape;210;g173dbf0a91b_0_50"/>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1" name="Google Shape;211;g173dbf0a91b_0_50"/>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2" name="Google Shape;212;g173dbf0a91b_0_50"/>
          <p:cNvPicPr preferRelativeResize="0"/>
          <p:nvPr/>
        </p:nvPicPr>
        <p:blipFill rotWithShape="1">
          <a:blip r:embed="rId4">
            <a:alphaModFix/>
          </a:blip>
          <a:srcRect/>
          <a:stretch/>
        </p:blipFill>
        <p:spPr>
          <a:xfrm>
            <a:off x="128460" y="13716"/>
            <a:ext cx="723884" cy="827775"/>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213"/>
        <p:cNvGrpSpPr/>
        <p:nvPr/>
      </p:nvGrpSpPr>
      <p:grpSpPr>
        <a:xfrm>
          <a:off x="0" y="0"/>
          <a:ext cx="0" cy="0"/>
          <a:chOff x="0" y="0"/>
          <a:chExt cx="0" cy="0"/>
        </a:xfrm>
      </p:grpSpPr>
      <p:pic>
        <p:nvPicPr>
          <p:cNvPr id="214" name="Google Shape;214;g173dbf0a91b_0_57"/>
          <p:cNvPicPr preferRelativeResize="0"/>
          <p:nvPr/>
        </p:nvPicPr>
        <p:blipFill rotWithShape="1">
          <a:blip r:embed="rId2">
            <a:alphaModFix/>
          </a:blip>
          <a:srcRect/>
          <a:stretch/>
        </p:blipFill>
        <p:spPr>
          <a:xfrm>
            <a:off x="2" y="0"/>
            <a:ext cx="9143995" cy="914399"/>
          </a:xfrm>
          <a:prstGeom prst="rect">
            <a:avLst/>
          </a:prstGeom>
          <a:noFill/>
          <a:ln>
            <a:noFill/>
          </a:ln>
        </p:spPr>
      </p:pic>
      <p:sp>
        <p:nvSpPr>
          <p:cNvPr id="215" name="Google Shape;215;g173dbf0a91b_0_57"/>
          <p:cNvSpPr txBox="1">
            <a:spLocks noGrp="1"/>
          </p:cNvSpPr>
          <p:nvPr>
            <p:ph type="title"/>
          </p:nvPr>
        </p:nvSpPr>
        <p:spPr>
          <a:xfrm>
            <a:off x="980803" y="267462"/>
            <a:ext cx="5400600" cy="5604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100"/>
              <a:buFont typeface="Arial"/>
              <a:buNone/>
              <a:defRPr sz="21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6" name="Google Shape;216;g173dbf0a91b_0_57"/>
          <p:cNvSpPr txBox="1">
            <a:spLocks noGrp="1"/>
          </p:cNvSpPr>
          <p:nvPr>
            <p:ph type="body" idx="1"/>
          </p:nvPr>
        </p:nvSpPr>
        <p:spPr>
          <a:xfrm>
            <a:off x="628650" y="1165860"/>
            <a:ext cx="7886700" cy="32634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23850" algn="l">
              <a:lnSpc>
                <a:spcPct val="90000"/>
              </a:lnSpc>
              <a:spcBef>
                <a:spcPts val="400"/>
              </a:spcBef>
              <a:spcAft>
                <a:spcPts val="0"/>
              </a:spcAft>
              <a:buClr>
                <a:schemeClr val="dk1"/>
              </a:buClr>
              <a:buSzPts val="1500"/>
              <a:buChar char="•"/>
              <a:defRPr sz="1500"/>
            </a:lvl2pPr>
            <a:lvl3pPr marL="1371600" lvl="2" indent="-317500" algn="l">
              <a:lnSpc>
                <a:spcPct val="90000"/>
              </a:lnSpc>
              <a:spcBef>
                <a:spcPts val="400"/>
              </a:spcBef>
              <a:spcAft>
                <a:spcPts val="0"/>
              </a:spcAft>
              <a:buClr>
                <a:schemeClr val="dk1"/>
              </a:buClr>
              <a:buSzPts val="1400"/>
              <a:buChar char="•"/>
              <a:defRPr sz="1400"/>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pic>
        <p:nvPicPr>
          <p:cNvPr id="217" name="Google Shape;217;g173dbf0a91b_0_57"/>
          <p:cNvPicPr preferRelativeResize="0"/>
          <p:nvPr/>
        </p:nvPicPr>
        <p:blipFill rotWithShape="1">
          <a:blip r:embed="rId3">
            <a:alphaModFix/>
          </a:blip>
          <a:srcRect/>
          <a:stretch/>
        </p:blipFill>
        <p:spPr>
          <a:xfrm>
            <a:off x="8086704" y="4629151"/>
            <a:ext cx="857291" cy="364738"/>
          </a:xfrm>
          <a:prstGeom prst="rect">
            <a:avLst/>
          </a:prstGeom>
          <a:noFill/>
          <a:ln>
            <a:noFill/>
          </a:ln>
        </p:spPr>
      </p:pic>
      <p:sp>
        <p:nvSpPr>
          <p:cNvPr id="218" name="Google Shape;218;g173dbf0a91b_0_57"/>
          <p:cNvSpPr txBox="1">
            <a:spLocks noGrp="1"/>
          </p:cNvSpPr>
          <p:nvPr>
            <p:ph type="sldNum" idx="12"/>
          </p:nvPr>
        </p:nvSpPr>
        <p:spPr>
          <a:xfrm>
            <a:off x="249655" y="4767263"/>
            <a:ext cx="2057400" cy="273900"/>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219" name="Google Shape;219;g173dbf0a91b_0_57"/>
          <p:cNvPicPr preferRelativeResize="0"/>
          <p:nvPr/>
        </p:nvPicPr>
        <p:blipFill rotWithShape="1">
          <a:blip r:embed="rId4">
            <a:alphaModFix/>
          </a:blip>
          <a:srcRect/>
          <a:stretch/>
        </p:blipFill>
        <p:spPr>
          <a:xfrm>
            <a:off x="128460" y="13717"/>
            <a:ext cx="723883" cy="82777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6"/>
        <p:cNvGrpSpPr/>
        <p:nvPr/>
      </p:nvGrpSpPr>
      <p:grpSpPr>
        <a:xfrm>
          <a:off x="0" y="0"/>
          <a:ext cx="0" cy="0"/>
          <a:chOff x="0" y="0"/>
          <a:chExt cx="0" cy="0"/>
        </a:xfrm>
      </p:grpSpPr>
      <p:pic>
        <p:nvPicPr>
          <p:cNvPr id="27" name="Google Shape;27;p18"/>
          <p:cNvPicPr preferRelativeResize="0"/>
          <p:nvPr/>
        </p:nvPicPr>
        <p:blipFill rotWithShape="1">
          <a:blip r:embed="rId2">
            <a:alphaModFix/>
          </a:blip>
          <a:srcRect/>
          <a:stretch/>
        </p:blipFill>
        <p:spPr>
          <a:xfrm>
            <a:off x="-6900" y="0"/>
            <a:ext cx="9172498" cy="917250"/>
          </a:xfrm>
          <a:prstGeom prst="rect">
            <a:avLst/>
          </a:prstGeom>
          <a:noFill/>
          <a:ln>
            <a:noFill/>
          </a:ln>
        </p:spPr>
      </p:pic>
      <p:sp>
        <p:nvSpPr>
          <p:cNvPr id="28" name="Google Shape;28;p18"/>
          <p:cNvSpPr txBox="1">
            <a:spLocks noGrp="1"/>
          </p:cNvSpPr>
          <p:nvPr>
            <p:ph type="title"/>
          </p:nvPr>
        </p:nvSpPr>
        <p:spPr>
          <a:xfrm>
            <a:off x="213075" y="228600"/>
            <a:ext cx="8520525" cy="572625"/>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3300"/>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SzPts val="1100"/>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SzPts val="1100"/>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SzPts val="1100"/>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SzPts val="1100"/>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SzPts val="1100"/>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SzPts val="1100"/>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SzPts val="1100"/>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SzPts val="1100"/>
              <a:buNone/>
              <a:defRPr sz="2000">
                <a:solidFill>
                  <a:srgbClr val="FFFFFF"/>
                </a:solidFill>
                <a:latin typeface="Rockwell"/>
                <a:ea typeface="Rockwell"/>
                <a:cs typeface="Rockwell"/>
                <a:sym typeface="Rockwell"/>
              </a:defRPr>
            </a:lvl9pPr>
          </a:lstStyle>
          <a:p>
            <a:endParaRPr/>
          </a:p>
        </p:txBody>
      </p:sp>
      <p:sp>
        <p:nvSpPr>
          <p:cNvPr id="29" name="Google Shape;29;p18"/>
          <p:cNvSpPr txBox="1">
            <a:spLocks noGrp="1"/>
          </p:cNvSpPr>
          <p:nvPr>
            <p:ph type="body" idx="1"/>
          </p:nvPr>
        </p:nvSpPr>
        <p:spPr>
          <a:xfrm>
            <a:off x="457200" y="1143000"/>
            <a:ext cx="8520525" cy="3191625"/>
          </a:xfrm>
          <a:prstGeom prst="rect">
            <a:avLst/>
          </a:prstGeom>
          <a:noFill/>
          <a:ln>
            <a:noFill/>
          </a:ln>
        </p:spPr>
        <p:txBody>
          <a:bodyPr spcFirstLastPara="1" wrap="square" lIns="0" tIns="0" rIns="0" bIns="0" anchor="t" anchorCtr="0">
            <a:noAutofit/>
          </a:bodyPr>
          <a:lstStyle>
            <a:lvl1pPr marL="457200" lvl="0" indent="-330200" algn="l">
              <a:lnSpc>
                <a:spcPct val="90000"/>
              </a:lnSpc>
              <a:spcBef>
                <a:spcPts val="800"/>
              </a:spcBef>
              <a:spcAft>
                <a:spcPts val="0"/>
              </a:spcAft>
              <a:buClr>
                <a:schemeClr val="dk1"/>
              </a:buClr>
              <a:buSzPts val="1600"/>
              <a:buChar char="•"/>
              <a:defRPr>
                <a:solidFill>
                  <a:schemeClr val="dk1"/>
                </a:solidFill>
              </a:defRPr>
            </a:lvl1pPr>
            <a:lvl2pPr marL="914400" lvl="1" indent="-292100" algn="l">
              <a:lnSpc>
                <a:spcPct val="90000"/>
              </a:lnSpc>
              <a:spcBef>
                <a:spcPts val="400"/>
              </a:spcBef>
              <a:spcAft>
                <a:spcPts val="0"/>
              </a:spcAft>
              <a:buClr>
                <a:schemeClr val="dk1"/>
              </a:buClr>
              <a:buSzPts val="1000"/>
              <a:buChar char="•"/>
              <a:defRPr sz="1600">
                <a:solidFill>
                  <a:schemeClr val="dk1"/>
                </a:solidFill>
              </a:defRPr>
            </a:lvl2pPr>
            <a:lvl3pPr marL="1371600" lvl="2" indent="-292100" algn="l">
              <a:lnSpc>
                <a:spcPct val="90000"/>
              </a:lnSpc>
              <a:spcBef>
                <a:spcPts val="400"/>
              </a:spcBef>
              <a:spcAft>
                <a:spcPts val="0"/>
              </a:spcAft>
              <a:buClr>
                <a:schemeClr val="dk1"/>
              </a:buClr>
              <a:buSzPts val="1000"/>
              <a:buChar char="•"/>
              <a:defRPr sz="1600">
                <a:solidFill>
                  <a:schemeClr val="dk1"/>
                </a:solidFill>
              </a:defRPr>
            </a:lvl3pPr>
            <a:lvl4pPr marL="1828800" lvl="3" indent="-292100" algn="l">
              <a:lnSpc>
                <a:spcPct val="90000"/>
              </a:lnSpc>
              <a:spcBef>
                <a:spcPts val="400"/>
              </a:spcBef>
              <a:spcAft>
                <a:spcPts val="0"/>
              </a:spcAft>
              <a:buClr>
                <a:schemeClr val="dk1"/>
              </a:buClr>
              <a:buSzPts val="1000"/>
              <a:buChar char="•"/>
              <a:defRPr sz="1600">
                <a:solidFill>
                  <a:schemeClr val="dk1"/>
                </a:solidFill>
              </a:defRPr>
            </a:lvl4pPr>
            <a:lvl5pPr marL="2286000" lvl="4" indent="-292100" algn="l">
              <a:lnSpc>
                <a:spcPct val="90000"/>
              </a:lnSpc>
              <a:spcBef>
                <a:spcPts val="400"/>
              </a:spcBef>
              <a:spcAft>
                <a:spcPts val="0"/>
              </a:spcAft>
              <a:buClr>
                <a:schemeClr val="dk1"/>
              </a:buClr>
              <a:buSzPts val="1000"/>
              <a:buChar char="•"/>
              <a:defRPr sz="1600">
                <a:solidFill>
                  <a:schemeClr val="dk1"/>
                </a:solidFill>
              </a:defRPr>
            </a:lvl5pPr>
            <a:lvl6pPr marL="2743200" lvl="5" indent="-292100" algn="l">
              <a:lnSpc>
                <a:spcPct val="90000"/>
              </a:lnSpc>
              <a:spcBef>
                <a:spcPts val="400"/>
              </a:spcBef>
              <a:spcAft>
                <a:spcPts val="0"/>
              </a:spcAft>
              <a:buClr>
                <a:schemeClr val="dk1"/>
              </a:buClr>
              <a:buSzPts val="1000"/>
              <a:buChar char="•"/>
              <a:defRPr sz="1600">
                <a:solidFill>
                  <a:schemeClr val="dk1"/>
                </a:solidFill>
              </a:defRPr>
            </a:lvl6pPr>
            <a:lvl7pPr marL="3200400" lvl="6" indent="-292100" algn="l">
              <a:lnSpc>
                <a:spcPct val="90000"/>
              </a:lnSpc>
              <a:spcBef>
                <a:spcPts val="400"/>
              </a:spcBef>
              <a:spcAft>
                <a:spcPts val="0"/>
              </a:spcAft>
              <a:buClr>
                <a:schemeClr val="dk1"/>
              </a:buClr>
              <a:buSzPts val="1000"/>
              <a:buChar char="•"/>
              <a:defRPr sz="1600">
                <a:solidFill>
                  <a:schemeClr val="dk1"/>
                </a:solidFill>
              </a:defRPr>
            </a:lvl7pPr>
            <a:lvl8pPr marL="3657600" lvl="7" indent="-292100" algn="l">
              <a:lnSpc>
                <a:spcPct val="90000"/>
              </a:lnSpc>
              <a:spcBef>
                <a:spcPts val="400"/>
              </a:spcBef>
              <a:spcAft>
                <a:spcPts val="0"/>
              </a:spcAft>
              <a:buClr>
                <a:schemeClr val="dk1"/>
              </a:buClr>
              <a:buSzPts val="1000"/>
              <a:buChar char="•"/>
              <a:defRPr sz="1600">
                <a:solidFill>
                  <a:schemeClr val="dk1"/>
                </a:solidFill>
              </a:defRPr>
            </a:lvl8pPr>
            <a:lvl9pPr marL="4114800" lvl="8" indent="-292100" algn="l">
              <a:lnSpc>
                <a:spcPct val="90000"/>
              </a:lnSpc>
              <a:spcBef>
                <a:spcPts val="400"/>
              </a:spcBef>
              <a:spcAft>
                <a:spcPts val="0"/>
              </a:spcAft>
              <a:buClr>
                <a:schemeClr val="dk1"/>
              </a:buClr>
              <a:buSzPts val="1000"/>
              <a:buChar char="•"/>
              <a:defRPr sz="1600">
                <a:solidFill>
                  <a:schemeClr val="dk1"/>
                </a:solidFill>
              </a:defRPr>
            </a:lvl9pPr>
          </a:lstStyle>
          <a:p>
            <a:endParaRPr/>
          </a:p>
        </p:txBody>
      </p:sp>
      <p:pic>
        <p:nvPicPr>
          <p:cNvPr id="30" name="Google Shape;30;p18"/>
          <p:cNvPicPr preferRelativeResize="0"/>
          <p:nvPr/>
        </p:nvPicPr>
        <p:blipFill rotWithShape="1">
          <a:blip r:embed="rId3">
            <a:alphaModFix/>
          </a:blip>
          <a:srcRect/>
          <a:stretch/>
        </p:blipFill>
        <p:spPr>
          <a:xfrm>
            <a:off x="8146725" y="4676400"/>
            <a:ext cx="867950" cy="369000"/>
          </a:xfrm>
          <a:prstGeom prst="rect">
            <a:avLst/>
          </a:prstGeom>
          <a:noFill/>
          <a:ln>
            <a:noFill/>
          </a:ln>
        </p:spPr>
      </p:pic>
      <p:cxnSp>
        <p:nvCxnSpPr>
          <p:cNvPr id="31" name="Google Shape;31;p18"/>
          <p:cNvCxnSpPr/>
          <p:nvPr/>
        </p:nvCxnSpPr>
        <p:spPr>
          <a:xfrm>
            <a:off x="0" y="4561600"/>
            <a:ext cx="9152775" cy="0"/>
          </a:xfrm>
          <a:prstGeom prst="straightConnector1">
            <a:avLst/>
          </a:prstGeom>
          <a:noFill/>
          <a:ln w="9525" cap="flat" cmpd="sng">
            <a:solidFill>
              <a:schemeClr val="accent1"/>
            </a:solidFill>
            <a:prstDash val="solid"/>
            <a:round/>
            <a:headEnd type="none" w="sm" len="sm"/>
            <a:tailEnd type="none" w="sm" len="sm"/>
          </a:ln>
        </p:spPr>
      </p:cxnSp>
      <p:sp>
        <p:nvSpPr>
          <p:cNvPr id="32" name="Google Shape;32;p18"/>
          <p:cNvSpPr txBox="1">
            <a:spLocks noGrp="1"/>
          </p:cNvSpPr>
          <p:nvPr>
            <p:ph type="sldNum" idx="12"/>
          </p:nvPr>
        </p:nvSpPr>
        <p:spPr>
          <a:xfrm>
            <a:off x="114300" y="4732500"/>
            <a:ext cx="347175" cy="281475"/>
          </a:xfrm>
          <a:prstGeom prst="rect">
            <a:avLst/>
          </a:prstGeom>
          <a:noFill/>
          <a:ln>
            <a:noFill/>
          </a:ln>
        </p:spPr>
        <p:txBody>
          <a:bodyPr spcFirstLastPara="1" wrap="square" lIns="0" tIns="0" rIns="0" bIns="0" anchor="t" anchorCtr="0">
            <a:noAutofit/>
          </a:bodyPr>
          <a:lstStyle>
            <a:lvl1pPr marL="0" marR="0" lvl="0"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1pPr>
            <a:lvl2pPr marL="0" marR="0" lvl="1"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2pPr>
            <a:lvl3pPr marL="0" marR="0" lvl="2"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3pPr>
            <a:lvl4pPr marL="0" marR="0" lvl="3"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4pPr>
            <a:lvl5pPr marL="0" marR="0" lvl="4"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5pPr>
            <a:lvl6pPr marL="0" marR="0" lvl="5"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6pPr>
            <a:lvl7pPr marL="0" marR="0" lvl="6"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7pPr>
            <a:lvl8pPr marL="0" marR="0" lvl="7"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8pPr>
            <a:lvl9pPr marL="0" marR="0" lvl="8" indent="0" algn="l">
              <a:lnSpc>
                <a:spcPct val="100000"/>
              </a:lnSpc>
              <a:spcBef>
                <a:spcPts val="0"/>
              </a:spcBef>
              <a:spcAft>
                <a:spcPts val="0"/>
              </a:spcAft>
              <a:buClr>
                <a:srgbClr val="000000"/>
              </a:buClr>
              <a:buSzPts val="1000"/>
              <a:buFont typeface="Arial"/>
              <a:buNone/>
              <a:defRPr sz="1200" b="0" i="0" u="none" strike="noStrike" cap="none">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3"/>
        <p:cNvGrpSpPr/>
        <p:nvPr/>
      </p:nvGrpSpPr>
      <p:grpSpPr>
        <a:xfrm>
          <a:off x="0" y="0"/>
          <a:ext cx="0" cy="0"/>
          <a:chOff x="0" y="0"/>
          <a:chExt cx="0" cy="0"/>
        </a:xfrm>
      </p:grpSpPr>
      <p:pic>
        <p:nvPicPr>
          <p:cNvPr id="34" name="Google Shape;34;p19"/>
          <p:cNvPicPr preferRelativeResize="0"/>
          <p:nvPr/>
        </p:nvPicPr>
        <p:blipFill rotWithShape="1">
          <a:blip r:embed="rId2">
            <a:alphaModFix/>
          </a:blip>
          <a:srcRect/>
          <a:stretch/>
        </p:blipFill>
        <p:spPr>
          <a:xfrm>
            <a:off x="2" y="0"/>
            <a:ext cx="9143997" cy="914400"/>
          </a:xfrm>
          <a:prstGeom prst="rect">
            <a:avLst/>
          </a:prstGeom>
          <a:noFill/>
          <a:ln>
            <a:noFill/>
          </a:ln>
        </p:spPr>
      </p:pic>
      <p:sp>
        <p:nvSpPr>
          <p:cNvPr id="35" name="Google Shape;35;p19"/>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19"/>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37" name="Google Shape;37;p19"/>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38" name="Google Shape;38;p19"/>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39" name="Google Shape;39;p19"/>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40"/>
        <p:cNvGrpSpPr/>
        <p:nvPr/>
      </p:nvGrpSpPr>
      <p:grpSpPr>
        <a:xfrm>
          <a:off x="0" y="0"/>
          <a:ext cx="0" cy="0"/>
          <a:chOff x="0" y="0"/>
          <a:chExt cx="0" cy="0"/>
        </a:xfrm>
      </p:grpSpPr>
      <p:pic>
        <p:nvPicPr>
          <p:cNvPr id="41" name="Google Shape;41;p20"/>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2" name="Google Shape;42;p20"/>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3" name="Google Shape;43;p20"/>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44" name="Google Shape;44;p20"/>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45" name="Google Shape;45;p20"/>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46" name="Google Shape;46;p20"/>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47"/>
        <p:cNvGrpSpPr/>
        <p:nvPr/>
      </p:nvGrpSpPr>
      <p:grpSpPr>
        <a:xfrm>
          <a:off x="0" y="0"/>
          <a:ext cx="0" cy="0"/>
          <a:chOff x="0" y="0"/>
          <a:chExt cx="0" cy="0"/>
        </a:xfrm>
      </p:grpSpPr>
      <p:pic>
        <p:nvPicPr>
          <p:cNvPr id="48" name="Google Shape;48;p21"/>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49" name="Google Shape;49;p21"/>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0" name="Google Shape;50;p21"/>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1" name="Google Shape;51;p21"/>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2" name="Google Shape;52;p21"/>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53" name="Google Shape;53;p21"/>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54"/>
        <p:cNvGrpSpPr/>
        <p:nvPr/>
      </p:nvGrpSpPr>
      <p:grpSpPr>
        <a:xfrm>
          <a:off x="0" y="0"/>
          <a:ext cx="0" cy="0"/>
          <a:chOff x="0" y="0"/>
          <a:chExt cx="0" cy="0"/>
        </a:xfrm>
      </p:grpSpPr>
      <p:pic>
        <p:nvPicPr>
          <p:cNvPr id="55" name="Google Shape;55;p22"/>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56" name="Google Shape;56;p22"/>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22"/>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58" name="Google Shape;58;p22"/>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59" name="Google Shape;59;p22"/>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0" name="Google Shape;60;p22"/>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1"/>
        <p:cNvGrpSpPr/>
        <p:nvPr/>
      </p:nvGrpSpPr>
      <p:grpSpPr>
        <a:xfrm>
          <a:off x="0" y="0"/>
          <a:ext cx="0" cy="0"/>
          <a:chOff x="0" y="0"/>
          <a:chExt cx="0" cy="0"/>
        </a:xfrm>
      </p:grpSpPr>
      <p:pic>
        <p:nvPicPr>
          <p:cNvPr id="62" name="Google Shape;62;p23"/>
          <p:cNvPicPr preferRelativeResize="0"/>
          <p:nvPr/>
        </p:nvPicPr>
        <p:blipFill rotWithShape="1">
          <a:blip r:embed="rId2">
            <a:alphaModFix/>
          </a:blip>
          <a:srcRect/>
          <a:stretch/>
        </p:blipFill>
        <p:spPr>
          <a:xfrm>
            <a:off x="2" y="2"/>
            <a:ext cx="9143997" cy="914399"/>
          </a:xfrm>
          <a:prstGeom prst="rect">
            <a:avLst/>
          </a:prstGeom>
          <a:noFill/>
          <a:ln>
            <a:noFill/>
          </a:ln>
        </p:spPr>
      </p:pic>
      <p:sp>
        <p:nvSpPr>
          <p:cNvPr id="63" name="Google Shape;63;p23"/>
          <p:cNvSpPr txBox="1">
            <a:spLocks noGrp="1"/>
          </p:cNvSpPr>
          <p:nvPr>
            <p:ph type="title"/>
          </p:nvPr>
        </p:nvSpPr>
        <p:spPr>
          <a:xfrm>
            <a:off x="1168813" y="315248"/>
            <a:ext cx="5158247" cy="442952"/>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Font typeface="Arial"/>
              <a:buNone/>
              <a:defRPr sz="14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23"/>
          <p:cNvSpPr txBox="1">
            <a:spLocks noGrp="1"/>
          </p:cNvSpPr>
          <p:nvPr>
            <p:ph type="body" idx="1"/>
          </p:nvPr>
        </p:nvSpPr>
        <p:spPr>
          <a:xfrm>
            <a:off x="628650" y="1097280"/>
            <a:ext cx="7886700" cy="3480505"/>
          </a:xfrm>
          <a:prstGeom prst="rect">
            <a:avLst/>
          </a:prstGeom>
          <a:noFill/>
          <a:ln>
            <a:noFill/>
          </a:ln>
        </p:spPr>
        <p:txBody>
          <a:bodyPr spcFirstLastPara="1" wrap="square" lIns="0" tIns="0" rIns="0" bIns="34275" anchor="t" anchorCtr="0">
            <a:noAutofit/>
          </a:bodyPr>
          <a:lstStyle>
            <a:lvl1pPr marL="457200" lvl="0" indent="-342900" algn="l">
              <a:lnSpc>
                <a:spcPct val="90000"/>
              </a:lnSpc>
              <a:spcBef>
                <a:spcPts val="600"/>
              </a:spcBef>
              <a:spcAft>
                <a:spcPts val="0"/>
              </a:spcAft>
              <a:buClr>
                <a:schemeClr val="dk1"/>
              </a:buClr>
              <a:buSzPts val="1800"/>
              <a:buChar char="•"/>
              <a:defRPr sz="1400"/>
            </a:lvl1pPr>
            <a:lvl2pPr marL="914400" lvl="1" indent="-323850" algn="l">
              <a:lnSpc>
                <a:spcPct val="90000"/>
              </a:lnSpc>
              <a:spcBef>
                <a:spcPts val="300"/>
              </a:spcBef>
              <a:spcAft>
                <a:spcPts val="0"/>
              </a:spcAft>
              <a:buClr>
                <a:schemeClr val="dk1"/>
              </a:buClr>
              <a:buSzPts val="1500"/>
              <a:buChar char="•"/>
              <a:defRPr sz="1100"/>
            </a:lvl2pPr>
            <a:lvl3pPr marL="1371600" lvl="2" indent="-317500" algn="l">
              <a:lnSpc>
                <a:spcPct val="90000"/>
              </a:lnSpc>
              <a:spcBef>
                <a:spcPts val="300"/>
              </a:spcBef>
              <a:spcAft>
                <a:spcPts val="0"/>
              </a:spcAft>
              <a:buClr>
                <a:schemeClr val="dk1"/>
              </a:buClr>
              <a:buSzPts val="1400"/>
              <a:buChar char="•"/>
              <a:defRPr sz="1000"/>
            </a:lvl3pPr>
            <a:lvl4pPr marL="1828800" lvl="3" indent="-317500" algn="l">
              <a:lnSpc>
                <a:spcPct val="90000"/>
              </a:lnSpc>
              <a:spcBef>
                <a:spcPts val="300"/>
              </a:spcBef>
              <a:spcAft>
                <a:spcPts val="0"/>
              </a:spcAft>
              <a:buClr>
                <a:schemeClr val="dk1"/>
              </a:buClr>
              <a:buSzPts val="1400"/>
              <a:buChar char="•"/>
              <a:defRPr/>
            </a:lvl4pPr>
            <a:lvl5pPr marL="2286000" lvl="4" indent="-317500" algn="l">
              <a:lnSpc>
                <a:spcPct val="90000"/>
              </a:lnSpc>
              <a:spcBef>
                <a:spcPts val="300"/>
              </a:spcBef>
              <a:spcAft>
                <a:spcPts val="0"/>
              </a:spcAft>
              <a:buClr>
                <a:schemeClr val="dk1"/>
              </a:buClr>
              <a:buSzPts val="1400"/>
              <a:buChar char="•"/>
              <a:defRPr/>
            </a:lvl5pPr>
            <a:lvl6pPr marL="2743200" lvl="5" indent="-317500" algn="l">
              <a:lnSpc>
                <a:spcPct val="90000"/>
              </a:lnSpc>
              <a:spcBef>
                <a:spcPts val="300"/>
              </a:spcBef>
              <a:spcAft>
                <a:spcPts val="0"/>
              </a:spcAft>
              <a:buClr>
                <a:schemeClr val="dk1"/>
              </a:buClr>
              <a:buSzPts val="1400"/>
              <a:buChar char="•"/>
              <a:defRPr/>
            </a:lvl6pPr>
            <a:lvl7pPr marL="3200400" lvl="6" indent="-317500" algn="l">
              <a:lnSpc>
                <a:spcPct val="90000"/>
              </a:lnSpc>
              <a:spcBef>
                <a:spcPts val="300"/>
              </a:spcBef>
              <a:spcAft>
                <a:spcPts val="0"/>
              </a:spcAft>
              <a:buClr>
                <a:schemeClr val="dk1"/>
              </a:buClr>
              <a:buSzPts val="1400"/>
              <a:buChar char="•"/>
              <a:defRPr/>
            </a:lvl7pPr>
            <a:lvl8pPr marL="3657600" lvl="7" indent="-317500" algn="l">
              <a:lnSpc>
                <a:spcPct val="90000"/>
              </a:lnSpc>
              <a:spcBef>
                <a:spcPts val="300"/>
              </a:spcBef>
              <a:spcAft>
                <a:spcPts val="0"/>
              </a:spcAft>
              <a:buClr>
                <a:schemeClr val="dk1"/>
              </a:buClr>
              <a:buSzPts val="1400"/>
              <a:buChar char="•"/>
              <a:defRPr/>
            </a:lvl8pPr>
            <a:lvl9pPr marL="4114800" lvl="8" indent="-317500" algn="l">
              <a:lnSpc>
                <a:spcPct val="90000"/>
              </a:lnSpc>
              <a:spcBef>
                <a:spcPts val="300"/>
              </a:spcBef>
              <a:spcAft>
                <a:spcPts val="0"/>
              </a:spcAft>
              <a:buClr>
                <a:schemeClr val="dk1"/>
              </a:buClr>
              <a:buSzPts val="1400"/>
              <a:buChar char="•"/>
              <a:defRPr/>
            </a:lvl9pPr>
          </a:lstStyle>
          <a:p>
            <a:endParaRPr/>
          </a:p>
        </p:txBody>
      </p:sp>
      <p:pic>
        <p:nvPicPr>
          <p:cNvPr id="65" name="Google Shape;65;p23"/>
          <p:cNvPicPr preferRelativeResize="0"/>
          <p:nvPr/>
        </p:nvPicPr>
        <p:blipFill rotWithShape="1">
          <a:blip r:embed="rId3">
            <a:alphaModFix/>
          </a:blip>
          <a:srcRect/>
          <a:stretch/>
        </p:blipFill>
        <p:spPr>
          <a:xfrm>
            <a:off x="7772400" y="4629152"/>
            <a:ext cx="1143000" cy="364439"/>
          </a:xfrm>
          <a:prstGeom prst="rect">
            <a:avLst/>
          </a:prstGeom>
          <a:noFill/>
          <a:ln>
            <a:noFill/>
          </a:ln>
        </p:spPr>
      </p:pic>
      <p:sp>
        <p:nvSpPr>
          <p:cNvPr id="66" name="Google Shape;66;p23"/>
          <p:cNvSpPr txBox="1">
            <a:spLocks noGrp="1"/>
          </p:cNvSpPr>
          <p:nvPr>
            <p:ph type="sldNum" idx="12"/>
          </p:nvPr>
        </p:nvSpPr>
        <p:spPr>
          <a:xfrm>
            <a:off x="223071" y="4820266"/>
            <a:ext cx="2057400" cy="273844"/>
          </a:xfrm>
          <a:prstGeom prst="rect">
            <a:avLst/>
          </a:prstGeom>
          <a:noFill/>
          <a:ln>
            <a:noFill/>
          </a:ln>
        </p:spPr>
        <p:txBody>
          <a:bodyPr spcFirstLastPara="1" wrap="square" lIns="68575" tIns="34275" rIns="68575" bIns="34275" anchor="t" anchorCtr="0">
            <a:noAutofit/>
          </a:bodyPr>
          <a:lstStyle>
            <a:lvl1pPr marL="0" marR="0" lvl="0"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900"/>
              <a:buFont typeface="Arial"/>
              <a:buNone/>
              <a:defRPr sz="9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pic>
        <p:nvPicPr>
          <p:cNvPr id="67" name="Google Shape;67;p23"/>
          <p:cNvPicPr preferRelativeResize="0"/>
          <p:nvPr/>
        </p:nvPicPr>
        <p:blipFill rotWithShape="1">
          <a:blip r:embed="rId4">
            <a:alphaModFix/>
          </a:blip>
          <a:srcRect/>
          <a:stretch/>
        </p:blipFill>
        <p:spPr>
          <a:xfrm>
            <a:off x="117220" y="31093"/>
            <a:ext cx="934373" cy="80135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theme" Target="../theme/theme2.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628650" y="273847"/>
            <a:ext cx="7886700"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28650" y="1369219"/>
            <a:ext cx="7886700" cy="3263504"/>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sldNum" idx="12"/>
          </p:nvPr>
        </p:nvSpPr>
        <p:spPr>
          <a:xfrm>
            <a:off x="245193" y="4770491"/>
            <a:ext cx="2057400" cy="273844"/>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8"/>
        <p:cNvGrpSpPr/>
        <p:nvPr/>
      </p:nvGrpSpPr>
      <p:grpSpPr>
        <a:xfrm>
          <a:off x="0" y="0"/>
          <a:ext cx="0" cy="0"/>
          <a:chOff x="0" y="0"/>
          <a:chExt cx="0" cy="0"/>
        </a:xfrm>
      </p:grpSpPr>
      <p:sp>
        <p:nvSpPr>
          <p:cNvPr id="109" name="Google Shape;109;g15b2484f12c_2_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0" name="Google Shape;110;g15b2484f12c_2_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1" name="Google Shape;111;g15b2484f12c_2_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e.state.co.us/nutrition/healthymealsforallgui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link_k@cde.state.co.us" TargetMode="External"/><Relationship Id="rId5" Type="http://schemas.openxmlformats.org/officeDocument/2006/relationships/hyperlink" Target="mailto:riley_b@cde.state.co.us" TargetMode="External"/><Relationship Id="rId4" Type="http://schemas.openxmlformats.org/officeDocument/2006/relationships/hyperlink" Target="https://www.cde.state.co.us/nutrition/nutriprovisionalprogram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fns-prod.azureedge.us/sites/default/files/cn/SP35-2015av2.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ns-prod.azureedge.us/sites/default/files/cn/SP35-2015av2.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eushaw_l@cde.state.co.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mohajeri-nelson_n@cde.state.co.u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fedprograms/ti/a_comp"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omparability@cde.state.co.us"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fedprograms/ti/a_comp" TargetMode="External"/><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mailto:shen_m@cde.state.co.us"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hyperlink" Target="mailto:Comparability@cde.state.co.u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s://www.cde.state.co.us/fedprograms/essa"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hyperlink" Target="mailto:negley_t@cde.state.co.u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cde.state.co.us/fedprograms/regionalcontactspage" TargetMode="External"/><Relationship Id="rId13" Type="http://schemas.openxmlformats.org/officeDocument/2006/relationships/hyperlink" Target="mailto:temple_r@cde.state.co.us" TargetMode="External"/><Relationship Id="rId18" Type="http://schemas.openxmlformats.org/officeDocument/2006/relationships/hyperlink" Target="mailto:boylan_k@cde.state.co.us" TargetMode="External"/><Relationship Id="rId26" Type="http://schemas.openxmlformats.org/officeDocument/2006/relationships/hyperlink" Target="mailto:parsley_b@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owens_m@cde.state.co.us" TargetMode="External"/><Relationship Id="rId7" Type="http://schemas.openxmlformats.org/officeDocument/2006/relationships/hyperlink" Target="mailto:negley_t@cde.state.co.us" TargetMode="External"/><Relationship Id="rId12" Type="http://schemas.openxmlformats.org/officeDocument/2006/relationships/hyperlink" Target="mailto:bixler_k@cde.state.co.us" TargetMode="External"/><Relationship Id="rId17" Type="http://schemas.openxmlformats.org/officeDocument/2006/relationships/hyperlink" Target="mailto:schelke_j@cde.state.co.us" TargetMode="External"/><Relationship Id="rId25" Type="http://schemas.openxmlformats.org/officeDocument/2006/relationships/hyperlink" Target="mailto:Kaleda_s@cde.state.co.us" TargetMode="External"/><Relationship Id="rId2" Type="http://schemas.openxmlformats.org/officeDocument/2006/relationships/notesSlide" Target="../notesSlides/notesSlide29.xml"/><Relationship Id="rId16" Type="http://schemas.openxmlformats.org/officeDocument/2006/relationships/hyperlink" Target="mailto:crumley_k@cde.state.co.us" TargetMode="External"/><Relationship Id="rId20" Type="http://schemas.openxmlformats.org/officeDocument/2006/relationships/hyperlink" Target="mailto:shen_m@cde.state.co.us" TargetMode="External"/><Relationship Id="rId29" Type="http://schemas.openxmlformats.org/officeDocument/2006/relationships/hyperlink" Target="mailto:hagemann_w@cde.state.co.us" TargetMode="External"/><Relationship Id="rId1" Type="http://schemas.openxmlformats.org/officeDocument/2006/relationships/slideLayout" Target="../slideLayouts/slideLayout2.xml"/><Relationship Id="rId6" Type="http://schemas.openxmlformats.org/officeDocument/2006/relationships/hyperlink" Target="mailto:giessinger_t@cde.state.co.us" TargetMode="External"/><Relationship Id="rId11" Type="http://schemas.openxmlformats.org/officeDocument/2006/relationships/hyperlink" Target="mailto:echsner_r@cde.state.co.us" TargetMode="External"/><Relationship Id="rId24" Type="http://schemas.openxmlformats.org/officeDocument/2006/relationships/hyperlink" Target="mailto:Hawkins_r@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Wilson_s@cde.state.co.us" TargetMode="External"/><Relationship Id="rId23" Type="http://schemas.openxmlformats.org/officeDocument/2006/relationships/hyperlink" Target="mailto:Austin_j@cde.state.co.us" TargetMode="External"/><Relationship Id="rId28" Type="http://schemas.openxmlformats.org/officeDocument/2006/relationships/hyperlink" Target="mailto:jones_kristina@cde.state.co.us" TargetMode="External"/><Relationship Id="rId10" Type="http://schemas.openxmlformats.org/officeDocument/2006/relationships/hyperlink" Target="mailto:byrd_e@cde.state.co.us" TargetMode="External"/><Relationship Id="rId19" Type="http://schemas.openxmlformats.org/officeDocument/2006/relationships/hyperlink" Target="mailto:wilson_s@cde.state.co.us" TargetMode="External"/><Relationship Id="rId31" Type="http://schemas.openxmlformats.org/officeDocument/2006/relationships/hyperlink" Target="mailto:prael_m@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wisner_k@cde.state.co.us" TargetMode="External"/><Relationship Id="rId14" Type="http://schemas.openxmlformats.org/officeDocument/2006/relationships/hyperlink" Target="mailto:hickman_n@cde.state.co.us" TargetMode="External"/><Relationship Id="rId22" Type="http://schemas.openxmlformats.org/officeDocument/2006/relationships/hyperlink" Target="mailto:Bartlett_k@cde.state.co.us" TargetMode="External"/><Relationship Id="rId27" Type="http://schemas.openxmlformats.org/officeDocument/2006/relationships/hyperlink" Target="mailto:morris_h@cde.state.co.us" TargetMode="External"/><Relationship Id="rId30" Type="http://schemas.openxmlformats.org/officeDocument/2006/relationships/hyperlink" Target="mailto:collins_d@cde.state.co.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app.smartsheet.com/b/form/2d39e682a2b1401ab855e42295fc02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cde.state.co.us/caresact/esser3-maintenaceofequit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forms/d/1E5-bMyoZ-timhlytoUU7jX27SJabC8ZFxjXBbjpIPY0/prefil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fns-prod.azureedge.us/sites/default/files/cn/SP35-2015av2.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
          <p:cNvSpPr txBox="1">
            <a:spLocks noGrp="1"/>
          </p:cNvSpPr>
          <p:nvPr>
            <p:ph type="ctrTitle"/>
          </p:nvPr>
        </p:nvSpPr>
        <p:spPr>
          <a:xfrm>
            <a:off x="1657350" y="2427181"/>
            <a:ext cx="5829300" cy="621648"/>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dk1"/>
              </a:buClr>
              <a:buSzPts val="2700"/>
              <a:buFont typeface="Arial"/>
              <a:buNone/>
            </a:pPr>
            <a:r>
              <a:rPr lang="en"/>
              <a:t>CDE Office </a:t>
            </a:r>
            <a:r>
              <a:rPr lang="e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Hours</a:t>
            </a:r>
            <a:endParaRPr/>
          </a:p>
        </p:txBody>
      </p:sp>
      <p:sp>
        <p:nvSpPr>
          <p:cNvPr id="225" name="Google Shape;225;p1"/>
          <p:cNvSpPr txBox="1">
            <a:spLocks noGrp="1"/>
          </p:cNvSpPr>
          <p:nvPr>
            <p:ph type="subTitle" idx="1"/>
          </p:nvPr>
        </p:nvSpPr>
        <p:spPr>
          <a:xfrm>
            <a:off x="1657350" y="3402106"/>
            <a:ext cx="5829300" cy="762616"/>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1500"/>
              <a:buNone/>
            </a:pPr>
            <a:r>
              <a:rPr lang="en" sz="1400"/>
              <a:t>November 17, 2022</a:t>
            </a:r>
            <a:endParaRPr sz="1400"/>
          </a:p>
        </p:txBody>
      </p:sp>
      <p:sp>
        <p:nvSpPr>
          <p:cNvPr id="226" name="Google Shape;226;p1"/>
          <p:cNvSpPr txBox="1">
            <a:spLocks noGrp="1"/>
          </p:cNvSpPr>
          <p:nvPr>
            <p:ph type="sldNum" idx="12"/>
          </p:nvPr>
        </p:nvSpPr>
        <p:spPr>
          <a:xfrm>
            <a:off x="1310303" y="4820264"/>
            <a:ext cx="1543050" cy="273844"/>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9670174d5d_0_4"/>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Update and News from Our Nutrition Unit</a:t>
            </a:r>
            <a:endParaRPr/>
          </a:p>
        </p:txBody>
      </p:sp>
      <p:sp>
        <p:nvSpPr>
          <p:cNvPr id="285" name="Google Shape;285;g19670174d5d_0_4"/>
          <p:cNvSpPr txBox="1">
            <a:spLocks noGrp="1"/>
          </p:cNvSpPr>
          <p:nvPr>
            <p:ph type="body" idx="1"/>
          </p:nvPr>
        </p:nvSpPr>
        <p:spPr>
          <a:xfrm>
            <a:off x="245194" y="809850"/>
            <a:ext cx="8530500" cy="3523800"/>
          </a:xfrm>
          <a:prstGeom prst="rect">
            <a:avLst/>
          </a:prstGeom>
        </p:spPr>
        <p:txBody>
          <a:bodyPr spcFirstLastPara="1" wrap="square" lIns="0" tIns="0" rIns="0" bIns="3427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dirty="0"/>
              <a:t>The Healthy School Meals for All ballot initiative was passed in the November general election. This means that in School Year 2023-24 public school districts participating in the National School Lunch or School Breakfast Programs may choose to opt into the Healthy School Meals for All program. Opting into this program includes:</a:t>
            </a:r>
            <a:endParaRPr dirty="0"/>
          </a:p>
          <a:p>
            <a:pPr marL="457200" lvl="0" indent="-317500" algn="l" rtl="0">
              <a:lnSpc>
                <a:spcPct val="115000"/>
              </a:lnSpc>
              <a:spcBef>
                <a:spcPts val="1200"/>
              </a:spcBef>
              <a:spcAft>
                <a:spcPts val="0"/>
              </a:spcAft>
              <a:buSzPts val="1400"/>
              <a:buFont typeface="Calibri"/>
              <a:buChar char="●"/>
            </a:pPr>
            <a:r>
              <a:rPr lang="en" dirty="0"/>
              <a:t>Notifying the CDE School Nutrition Unit of participation during next year’s application renewal </a:t>
            </a:r>
            <a:endParaRPr dirty="0"/>
          </a:p>
          <a:p>
            <a:pPr marL="457200" lvl="0" indent="-317500" algn="l" rtl="0">
              <a:lnSpc>
                <a:spcPct val="115000"/>
              </a:lnSpc>
              <a:spcBef>
                <a:spcPts val="0"/>
              </a:spcBef>
              <a:spcAft>
                <a:spcPts val="0"/>
              </a:spcAft>
              <a:buSzPts val="1400"/>
              <a:buFont typeface="Calibri"/>
              <a:buChar char="●"/>
            </a:pPr>
            <a:r>
              <a:rPr lang="en" dirty="0"/>
              <a:t>Participating in the Community Eligibility Provision and implementing School Breakfast and National School Lunch programs at all qualifying CEP schools </a:t>
            </a:r>
            <a:endParaRPr dirty="0"/>
          </a:p>
          <a:p>
            <a:pPr marL="457200" lvl="0" indent="-317500" algn="l" rtl="0">
              <a:lnSpc>
                <a:spcPct val="115000"/>
              </a:lnSpc>
              <a:spcBef>
                <a:spcPts val="0"/>
              </a:spcBef>
              <a:spcAft>
                <a:spcPts val="0"/>
              </a:spcAft>
              <a:buSzPts val="1400"/>
              <a:buFont typeface="Calibri"/>
              <a:buChar char="●"/>
            </a:pPr>
            <a:r>
              <a:rPr lang="en" dirty="0"/>
              <a:t>Providing free meals to all students enrolled in all school sites that participate in the School Breakfast or National School Lunch Program</a:t>
            </a:r>
            <a:endParaRPr dirty="0"/>
          </a:p>
          <a:p>
            <a:pPr marL="0" lvl="0" indent="0" algn="l" rtl="0">
              <a:lnSpc>
                <a:spcPct val="115000"/>
              </a:lnSpc>
              <a:spcBef>
                <a:spcPts val="2400"/>
              </a:spcBef>
              <a:spcAft>
                <a:spcPts val="0"/>
              </a:spcAft>
              <a:buClr>
                <a:schemeClr val="dk1"/>
              </a:buClr>
              <a:buSzPts val="1100"/>
              <a:buFont typeface="Arial"/>
              <a:buNone/>
            </a:pPr>
            <a:r>
              <a:rPr lang="en" dirty="0"/>
              <a:t>Pending approval for the Direct Cert-Medicaid pilot, in School Year 2024-25, LEAs may also choose to receive funding for front line kitchen staff wage increases or stipends and incentives to purchase local food.</a:t>
            </a:r>
            <a:endParaRPr dirty="0"/>
          </a:p>
          <a:p>
            <a:pPr marL="0" lvl="0" indent="0" algn="l" rtl="0">
              <a:lnSpc>
                <a:spcPct val="115000"/>
              </a:lnSpc>
              <a:spcBef>
                <a:spcPts val="1200"/>
              </a:spcBef>
              <a:spcAft>
                <a:spcPts val="0"/>
              </a:spcAft>
              <a:buClr>
                <a:schemeClr val="dk1"/>
              </a:buClr>
              <a:buSzPts val="1100"/>
              <a:buFont typeface="Arial"/>
              <a:buNone/>
            </a:pPr>
            <a:r>
              <a:rPr lang="en" u="sng" dirty="0">
                <a:solidFill>
                  <a:schemeClr val="hlink"/>
                </a:solidFill>
                <a:hlinkClick r:id="rId3"/>
              </a:rPr>
              <a:t>Current Healthy Meals for All FAQ</a:t>
            </a:r>
            <a:r>
              <a:rPr lang="en" dirty="0"/>
              <a:t> (will be updated in next couple of weeks)</a:t>
            </a:r>
            <a:endParaRPr dirty="0"/>
          </a:p>
          <a:p>
            <a:pPr marL="0" lvl="0" indent="0" algn="l" rtl="0">
              <a:lnSpc>
                <a:spcPct val="115000"/>
              </a:lnSpc>
              <a:spcBef>
                <a:spcPts val="1200"/>
              </a:spcBef>
              <a:spcAft>
                <a:spcPts val="0"/>
              </a:spcAft>
              <a:buClr>
                <a:schemeClr val="dk1"/>
              </a:buClr>
              <a:buSzPts val="1100"/>
              <a:buFont typeface="Arial"/>
              <a:buNone/>
            </a:pPr>
            <a:r>
              <a:rPr lang="en" u="sng" dirty="0">
                <a:solidFill>
                  <a:schemeClr val="hlink"/>
                </a:solidFill>
                <a:hlinkClick r:id="rId4"/>
              </a:rPr>
              <a:t>More information on CEP</a:t>
            </a:r>
            <a:endParaRPr u="sng" dirty="0">
              <a:solidFill>
                <a:schemeClr val="hlink"/>
              </a:solidFill>
            </a:endParaRPr>
          </a:p>
          <a:p>
            <a:pPr marL="0" lvl="0" indent="0" algn="l" rtl="0">
              <a:spcBef>
                <a:spcPts val="1200"/>
              </a:spcBef>
              <a:spcAft>
                <a:spcPts val="0"/>
              </a:spcAft>
              <a:buNone/>
            </a:pPr>
            <a:endParaRPr dirty="0"/>
          </a:p>
        </p:txBody>
      </p:sp>
      <p:sp>
        <p:nvSpPr>
          <p:cNvPr id="286" name="Google Shape;286;g19670174d5d_0_4"/>
          <p:cNvSpPr/>
          <p:nvPr/>
        </p:nvSpPr>
        <p:spPr>
          <a:xfrm>
            <a:off x="4143675" y="4375748"/>
            <a:ext cx="3311700" cy="613800"/>
          </a:xfrm>
          <a:prstGeom prst="roundRect">
            <a:avLst>
              <a:gd name="adj" fmla="val 16667"/>
            </a:avLst>
          </a:prstGeom>
          <a:solidFill>
            <a:srgbClr val="C9DAF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Calibri"/>
              <a:ea typeface="Calibri"/>
              <a:cs typeface="Calibri"/>
              <a:sym typeface="Calibri"/>
            </a:endParaRPr>
          </a:p>
          <a:p>
            <a:pPr marL="0" lvl="0" indent="0" algn="ctr" rtl="0">
              <a:spcBef>
                <a:spcPts val="0"/>
              </a:spcBef>
              <a:spcAft>
                <a:spcPts val="0"/>
              </a:spcAft>
              <a:buNone/>
            </a:pPr>
            <a:r>
              <a:rPr lang="en" sz="1200">
                <a:latin typeface="Calibri"/>
                <a:ea typeface="Calibri"/>
                <a:cs typeface="Calibri"/>
                <a:sym typeface="Calibri"/>
              </a:rPr>
              <a:t>For any follow up questions, please contact: </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u="sng">
                <a:solidFill>
                  <a:schemeClr val="hlink"/>
                </a:solidFill>
                <a:latin typeface="Calibri"/>
                <a:ea typeface="Calibri"/>
                <a:cs typeface="Calibri"/>
                <a:sym typeface="Calibri"/>
                <a:hlinkClick r:id="rId5"/>
              </a:rPr>
              <a:t>Brehan Riley</a:t>
            </a:r>
            <a:endParaRPr sz="1200">
              <a:latin typeface="Calibri"/>
              <a:ea typeface="Calibri"/>
              <a:cs typeface="Calibri"/>
              <a:sym typeface="Calibri"/>
            </a:endParaRPr>
          </a:p>
          <a:p>
            <a:pPr marL="457200" lvl="0" indent="-304800" algn="l" rtl="0">
              <a:spcBef>
                <a:spcPts val="0"/>
              </a:spcBef>
              <a:spcAft>
                <a:spcPts val="0"/>
              </a:spcAft>
              <a:buSzPts val="1200"/>
              <a:buFont typeface="Calibri"/>
              <a:buChar char="●"/>
            </a:pPr>
            <a:r>
              <a:rPr lang="en" sz="1200" u="sng">
                <a:solidFill>
                  <a:schemeClr val="hlink"/>
                </a:solidFill>
                <a:latin typeface="Calibri"/>
                <a:ea typeface="Calibri"/>
                <a:cs typeface="Calibri"/>
                <a:sym typeface="Calibri"/>
                <a:hlinkClick r:id="rId6"/>
              </a:rPr>
              <a:t>Kerri Link</a:t>
            </a:r>
            <a:endParaRPr sz="1200">
              <a:latin typeface="Calibri"/>
              <a:ea typeface="Calibri"/>
              <a:cs typeface="Calibri"/>
              <a:sym typeface="Calibri"/>
            </a:endParaRPr>
          </a:p>
          <a:p>
            <a:pPr marL="0" lvl="0" indent="0" algn="ctr"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19670174d5d_0_12"/>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How Does CEP Intersect with Title I Within LEA Allocations? </a:t>
            </a:r>
            <a:endParaRPr/>
          </a:p>
        </p:txBody>
      </p:sp>
      <p:sp>
        <p:nvSpPr>
          <p:cNvPr id="292" name="Google Shape;292;g19670174d5d_0_12"/>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sz="1800"/>
              <a:t>9. What are the areas of intersection between CEP and Title I? </a:t>
            </a:r>
            <a:endParaRPr sz="1800"/>
          </a:p>
          <a:p>
            <a:pPr marL="0" lvl="0" indent="0" algn="l" rtl="0">
              <a:spcBef>
                <a:spcPts val="600"/>
              </a:spcBef>
              <a:spcAft>
                <a:spcPts val="0"/>
              </a:spcAft>
              <a:buNone/>
            </a:pPr>
            <a:endParaRPr sz="1800"/>
          </a:p>
          <a:p>
            <a:pPr marL="457200" lvl="0" indent="0" algn="l" rtl="0">
              <a:spcBef>
                <a:spcPts val="600"/>
              </a:spcBef>
              <a:spcAft>
                <a:spcPts val="0"/>
              </a:spcAft>
              <a:buNone/>
            </a:pPr>
            <a:r>
              <a:rPr lang="en" sz="1800"/>
              <a:t>There are several aspects of Title I that require the use of poverty data at the school or individual student level: within-district allocations, equitable services for eligible private school students, within-State allocations, and accountability. NSLP data are often used as an indicator of poverty to help carry out Title I programs; therefore, the decision to participate in CEP could also affect an LEA’s poverty data for Title I purposes. </a:t>
            </a:r>
            <a:endParaRPr sz="1800"/>
          </a:p>
          <a:p>
            <a:pPr marL="1371600" lvl="0" indent="457200" algn="l" rtl="0">
              <a:spcBef>
                <a:spcPts val="600"/>
              </a:spcBef>
              <a:spcAft>
                <a:spcPts val="0"/>
              </a:spcAft>
              <a:buClr>
                <a:schemeClr val="dk1"/>
              </a:buClr>
              <a:buSzPts val="1100"/>
              <a:buFont typeface="Arial"/>
              <a:buNone/>
            </a:pPr>
            <a:r>
              <a:rPr lang="en" sz="1800" u="sng">
                <a:solidFill>
                  <a:schemeClr val="hlink"/>
                </a:solidFill>
                <a:hlinkClick r:id="rId3"/>
              </a:rPr>
              <a:t>USDE Guidance, FAQ on CEP and Title I, FAQ #19</a:t>
            </a:r>
            <a:endParaRPr sz="1800"/>
          </a:p>
          <a:p>
            <a:pPr marL="457200" lvl="0" indent="0" algn="l" rtl="0">
              <a:spcBef>
                <a:spcPts val="600"/>
              </a:spcBef>
              <a:spcAft>
                <a:spcPts val="0"/>
              </a:spcAft>
              <a:buNone/>
            </a:pP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g19670174d5d_0_17"/>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How Will Using CEP Impact Title I?  </a:t>
            </a:r>
            <a:endParaRPr/>
          </a:p>
        </p:txBody>
      </p:sp>
      <p:sp>
        <p:nvSpPr>
          <p:cNvPr id="298" name="Google Shape;298;g19670174d5d_0_17"/>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sz="1800" dirty="0"/>
              <a:t>“If an LEA has all CEP schools, the LEA may rank its schools by the percentage of directly certified students in each school….”</a:t>
            </a:r>
            <a:endParaRPr sz="1800" dirty="0"/>
          </a:p>
          <a:p>
            <a:pPr marL="0" lvl="0" indent="0" rtl="0">
              <a:spcBef>
                <a:spcPts val="600"/>
              </a:spcBef>
              <a:spcAft>
                <a:spcPts val="0"/>
              </a:spcAft>
              <a:buNone/>
            </a:pPr>
            <a:r>
              <a:rPr lang="en" sz="1800" dirty="0"/>
              <a:t>	         </a:t>
            </a:r>
            <a:r>
              <a:rPr lang="en" sz="1800" u="sng" dirty="0">
                <a:solidFill>
                  <a:schemeClr val="hlink"/>
                </a:solidFill>
                <a:hlinkClick r:id="rId3"/>
              </a:rPr>
              <a:t>USDE Guidance, FAQ on CEP and Title I, FAQ #19</a:t>
            </a:r>
            <a:endParaRPr sz="1800" dirty="0"/>
          </a:p>
          <a:p>
            <a:pPr marL="0" lvl="0" indent="0" algn="l" rtl="0">
              <a:spcBef>
                <a:spcPts val="600"/>
              </a:spcBef>
              <a:spcAft>
                <a:spcPts val="0"/>
              </a:spcAft>
              <a:buNone/>
            </a:pPr>
            <a:r>
              <a:rPr lang="en" sz="1800" dirty="0"/>
              <a:t>“Identified students” are students approved as eligible for free meals who are not subject to verification (i.e., in CEP schools, “directly certified” children). This definition includes students directly certified through SNAP, TANF, the Food Distribution Program on Indian Reservations or Medicaid (in States selected for a USDA pilot program); children experiencing homelessness and on the local liaison’s list;3 Head Start children; migrant youth; runaways; and non-applicants approved by local officials. Foster children who are certified through means other than a household application and students who are certified for free meals based on a letter provided by SNAP to the household are also included. </a:t>
            </a:r>
            <a:endParaRPr sz="1800" dirty="0"/>
          </a:p>
          <a:p>
            <a:pPr marL="1371600" lvl="0" indent="0" algn="l" rtl="0">
              <a:spcBef>
                <a:spcPts val="600"/>
              </a:spcBef>
              <a:spcAft>
                <a:spcPts val="0"/>
              </a:spcAft>
              <a:buNone/>
            </a:pPr>
            <a:r>
              <a:rPr lang="en" sz="1800" u="sng" dirty="0">
                <a:solidFill>
                  <a:schemeClr val="hlink"/>
                </a:solidFill>
                <a:hlinkClick r:id="rId3"/>
              </a:rPr>
              <a:t>USDE Guidance, FAQ on CEP and Title I, FAQ #2</a:t>
            </a:r>
            <a:endParaRPr sz="1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g19670174d5d_0_26"/>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Long-Term Impact</a:t>
            </a:r>
            <a:endParaRPr/>
          </a:p>
        </p:txBody>
      </p:sp>
      <p:sp>
        <p:nvSpPr>
          <p:cNvPr id="304" name="Google Shape;304;g19670174d5d_0_26"/>
          <p:cNvSpPr txBox="1">
            <a:spLocks noGrp="1"/>
          </p:cNvSpPr>
          <p:nvPr>
            <p:ph type="body" idx="1"/>
          </p:nvPr>
        </p:nvSpPr>
        <p:spPr>
          <a:xfrm>
            <a:off x="628650" y="1097280"/>
            <a:ext cx="78867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sz="1800"/>
              <a:t>As a state, we’ll need to think about and plan for the long-term impact of Healthy School Meals for All on Title I requirements. We will develop long-term plans with the help of colleagues at CDE, across the state, and…</a:t>
            </a:r>
            <a:endParaRPr sz="1800"/>
          </a:p>
          <a:p>
            <a:pPr marL="457200" lvl="0" indent="-342900" algn="l" rtl="0">
              <a:spcBef>
                <a:spcPts val="600"/>
              </a:spcBef>
              <a:spcAft>
                <a:spcPts val="0"/>
              </a:spcAft>
              <a:buSzPts val="1800"/>
              <a:buChar char="•"/>
            </a:pPr>
            <a:r>
              <a:rPr lang="en" sz="1800"/>
              <a:t>The ESEA Committee of Practitioners;  </a:t>
            </a:r>
            <a:endParaRPr sz="1800"/>
          </a:p>
          <a:p>
            <a:pPr marL="457200" lvl="0" indent="-342900" algn="l" rtl="0">
              <a:spcBef>
                <a:spcPts val="0"/>
              </a:spcBef>
              <a:spcAft>
                <a:spcPts val="0"/>
              </a:spcAft>
              <a:buSzPts val="1800"/>
              <a:buChar char="•"/>
            </a:pPr>
            <a:r>
              <a:rPr lang="en" sz="1800"/>
              <a:t>National organizations, including the U.S. Department of Education, National Association of ESEA State Program Administrators (formerly the National Title I Association), and the Council of Chief State School Officers (CCSSO); and</a:t>
            </a:r>
            <a:endParaRPr sz="1800"/>
          </a:p>
          <a:p>
            <a:pPr marL="457200" lvl="0" indent="-342900" algn="l" rtl="0">
              <a:spcBef>
                <a:spcPts val="0"/>
              </a:spcBef>
              <a:spcAft>
                <a:spcPts val="0"/>
              </a:spcAft>
              <a:buSzPts val="1800"/>
              <a:buChar char="•"/>
            </a:pPr>
            <a:r>
              <a:rPr lang="en" sz="1800"/>
              <a:t>You! [If you would like to help, please contact </a:t>
            </a:r>
            <a:r>
              <a:rPr lang="en" sz="1800" u="sng">
                <a:solidFill>
                  <a:schemeClr val="hlink"/>
                </a:solidFill>
                <a:hlinkClick r:id="rId3"/>
              </a:rPr>
              <a:t>Laura Meushaw</a:t>
            </a:r>
            <a:r>
              <a:rPr lang="en" sz="1800"/>
              <a:t> or </a:t>
            </a:r>
            <a:r>
              <a:rPr lang="en" sz="1800" u="sng">
                <a:solidFill>
                  <a:schemeClr val="hlink"/>
                </a:solidFill>
                <a:hlinkClick r:id="rId4"/>
              </a:rPr>
              <a:t>Nazie Mohajeri-Nelson</a:t>
            </a:r>
            <a:r>
              <a:rPr lang="en" sz="1800"/>
              <a:t>] </a:t>
            </a:r>
            <a:endParaRPr sz="1800"/>
          </a:p>
          <a:p>
            <a:pPr marL="0" lvl="0" indent="0" algn="l" rtl="0">
              <a:spcBef>
                <a:spcPts val="600"/>
              </a:spcBef>
              <a:spcAft>
                <a:spcPts val="0"/>
              </a:spcAft>
              <a:buNone/>
            </a:pPr>
            <a:r>
              <a:rPr lang="en" sz="1800" b="1" i="1"/>
              <a:t>More to come </a:t>
            </a:r>
            <a:r>
              <a:rPr lang="en" sz="1800"/>
              <a:t>as we continue to research and plan for the future!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g18df158f253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Comparability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18df158f253_0_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600"/>
              <a:t>What is comparability?</a:t>
            </a:r>
            <a:endParaRPr sz="2600"/>
          </a:p>
        </p:txBody>
      </p:sp>
      <p:sp>
        <p:nvSpPr>
          <p:cNvPr id="315" name="Google Shape;315;g18df158f253_0_4"/>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p>
            <a:pPr marL="457200" lvl="0" indent="-330200" algn="l" rtl="0">
              <a:lnSpc>
                <a:spcPct val="90000"/>
              </a:lnSpc>
              <a:spcBef>
                <a:spcPts val="1000"/>
              </a:spcBef>
              <a:spcAft>
                <a:spcPts val="0"/>
              </a:spcAft>
              <a:buSzPts val="1600"/>
              <a:buFont typeface="Calibri"/>
              <a:buChar char="●"/>
            </a:pPr>
            <a:r>
              <a:rPr lang="en">
                <a:latin typeface="Calibri"/>
                <a:ea typeface="Calibri"/>
                <a:cs typeface="Calibri"/>
                <a:sym typeface="Calibri"/>
              </a:rPr>
              <a:t>Section 1118 of the ESSA requires LEAs to provide state- and locally-funded services in schools receiving support under Title I, Part A that, taken as a whole, are at least comparable to services provided in schools that do not receive support under Title I, Part A</a:t>
            </a:r>
            <a:endParaRPr>
              <a:latin typeface="Calibri"/>
              <a:ea typeface="Calibri"/>
              <a:cs typeface="Calibri"/>
              <a:sym typeface="Calibri"/>
            </a:endParaRPr>
          </a:p>
          <a:p>
            <a:pPr marL="457200" lvl="0" indent="-330200" algn="l" rtl="0">
              <a:lnSpc>
                <a:spcPct val="90000"/>
              </a:lnSpc>
              <a:spcBef>
                <a:spcPts val="0"/>
              </a:spcBef>
              <a:spcAft>
                <a:spcPts val="0"/>
              </a:spcAft>
              <a:buSzPts val="1600"/>
              <a:buFont typeface="Calibri"/>
              <a:buChar char="●"/>
            </a:pPr>
            <a:r>
              <a:rPr lang="en">
                <a:latin typeface="Calibri"/>
                <a:ea typeface="Calibri"/>
                <a:cs typeface="Calibri"/>
                <a:sym typeface="Calibri"/>
              </a:rPr>
              <a:t>This requirement must be met for schools in the same grade spans: elementary, middle, and high school (EMH)</a:t>
            </a:r>
            <a:endParaRPr>
              <a:latin typeface="Calibri"/>
              <a:ea typeface="Calibri"/>
              <a:cs typeface="Calibri"/>
              <a:sym typeface="Calibri"/>
            </a:endParaRPr>
          </a:p>
          <a:p>
            <a:pPr marL="457200" lvl="0" indent="-330200" algn="l" rtl="0">
              <a:lnSpc>
                <a:spcPct val="90000"/>
              </a:lnSpc>
              <a:spcBef>
                <a:spcPts val="0"/>
              </a:spcBef>
              <a:spcAft>
                <a:spcPts val="0"/>
              </a:spcAft>
              <a:buSzPts val="1600"/>
              <a:buFont typeface="Calibri"/>
              <a:buChar char="●"/>
            </a:pPr>
            <a:r>
              <a:rPr lang="en">
                <a:latin typeface="Calibri"/>
                <a:ea typeface="Calibri"/>
                <a:cs typeface="Calibri"/>
                <a:sym typeface="Calibri"/>
              </a:rPr>
              <a:t>Ensure that Title I, Part A funds are not used to provide services that would otherwise be paid for with state and local funds, thus undermining the supplemental nature of Title I, Part A funds  </a:t>
            </a: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g195ef993fc9_0_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600"/>
              <a:t>Who is exempt from demonstrating comparability?</a:t>
            </a:r>
            <a:endParaRPr sz="2600"/>
          </a:p>
        </p:txBody>
      </p:sp>
      <p:sp>
        <p:nvSpPr>
          <p:cNvPr id="321" name="Google Shape;321;g195ef993fc9_0_1"/>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1000"/>
              </a:spcBef>
              <a:spcAft>
                <a:spcPts val="0"/>
              </a:spcAft>
              <a:buSzPts val="1800"/>
              <a:buFont typeface="Calibri"/>
              <a:buChar char="●"/>
            </a:pPr>
            <a:r>
              <a:rPr lang="en">
                <a:latin typeface="Calibri"/>
                <a:ea typeface="Calibri"/>
                <a:cs typeface="Calibri"/>
                <a:sym typeface="Calibri"/>
              </a:rPr>
              <a:t>LEAs are </a:t>
            </a:r>
            <a:r>
              <a:rPr lang="en" u="sng">
                <a:latin typeface="Calibri"/>
                <a:ea typeface="Calibri"/>
                <a:cs typeface="Calibri"/>
                <a:sym typeface="Calibri"/>
              </a:rPr>
              <a:t>NOT</a:t>
            </a:r>
            <a:r>
              <a:rPr lang="en">
                <a:latin typeface="Calibri"/>
                <a:ea typeface="Calibri"/>
                <a:cs typeface="Calibri"/>
                <a:sym typeface="Calibri"/>
              </a:rPr>
              <a:t> required to demonstrate compliance with the comparability requirements if they:</a:t>
            </a:r>
            <a:endParaRPr>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
                <a:latin typeface="Calibri"/>
                <a:ea typeface="Calibri"/>
                <a:cs typeface="Calibri"/>
                <a:sym typeface="Calibri"/>
              </a:rPr>
              <a:t>Do not accept Title I, Part A funds, or</a:t>
            </a:r>
            <a:endParaRPr>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
                <a:latin typeface="Calibri"/>
                <a:ea typeface="Calibri"/>
                <a:cs typeface="Calibri"/>
                <a:sym typeface="Calibri"/>
              </a:rPr>
              <a:t>Have less than 1000 students in the district, or</a:t>
            </a:r>
            <a:endParaRPr>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
                <a:latin typeface="Calibri"/>
                <a:ea typeface="Calibri"/>
                <a:cs typeface="Calibri"/>
                <a:sym typeface="Calibri"/>
              </a:rPr>
              <a:t>Have only one school per grade span, or</a:t>
            </a:r>
            <a:endParaRPr>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
                <a:latin typeface="Calibri"/>
                <a:ea typeface="Calibri"/>
                <a:cs typeface="Calibri"/>
                <a:sym typeface="Calibri"/>
              </a:rPr>
              <a:t>Have two or more schools in the same grade span, but any Title I school(s) has less than 100 students</a:t>
            </a:r>
            <a:endParaRPr>
              <a:latin typeface="Calibri"/>
              <a:ea typeface="Calibri"/>
              <a:cs typeface="Calibri"/>
              <a:sym typeface="Calibri"/>
            </a:endParaRPr>
          </a:p>
          <a:p>
            <a:pPr marL="457200" lvl="0" indent="0" algn="l" rtl="0">
              <a:lnSpc>
                <a:spcPct val="90000"/>
              </a:lnSpc>
              <a:spcBef>
                <a:spcPts val="1000"/>
              </a:spcBef>
              <a:spcAft>
                <a:spcPts val="0"/>
              </a:spcAft>
              <a:buNone/>
            </a:pPr>
            <a:endParaRPr>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g195ef993fc9_0_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600"/>
              <a:t>How CDE runs comparability analyses</a:t>
            </a:r>
            <a:endParaRPr sz="2600"/>
          </a:p>
        </p:txBody>
      </p:sp>
      <p:sp>
        <p:nvSpPr>
          <p:cNvPr id="327" name="Google Shape;327;g195ef993fc9_0_9"/>
          <p:cNvSpPr txBox="1">
            <a:spLocks noGrp="1"/>
          </p:cNvSpPr>
          <p:nvPr>
            <p:ph type="body" idx="1"/>
          </p:nvPr>
        </p:nvSpPr>
        <p:spPr>
          <a:xfrm>
            <a:off x="457200" y="1143000"/>
            <a:ext cx="8520600" cy="36048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1000"/>
              </a:spcBef>
              <a:spcAft>
                <a:spcPts val="0"/>
              </a:spcAft>
              <a:buSzPts val="1800"/>
              <a:buFont typeface="Calibri"/>
              <a:buChar char="●"/>
            </a:pPr>
            <a:r>
              <a:rPr lang="en">
                <a:latin typeface="Calibri"/>
                <a:ea typeface="Calibri"/>
                <a:cs typeface="Calibri"/>
                <a:sym typeface="Calibri"/>
              </a:rPr>
              <a:t>Analyses are conducted annually based on Student October Count and December HR Snapshot</a:t>
            </a:r>
            <a:endParaRPr>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
                <a:latin typeface="Calibri"/>
                <a:ea typeface="Calibri"/>
                <a:cs typeface="Calibri"/>
                <a:sym typeface="Calibri"/>
              </a:rPr>
              <a:t>Calculate school-level student teacher ratios</a:t>
            </a:r>
            <a:endParaRPr>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
                <a:latin typeface="Calibri"/>
                <a:ea typeface="Calibri"/>
                <a:cs typeface="Calibri"/>
                <a:sym typeface="Calibri"/>
              </a:rPr>
              <a:t>Only teacher FTE paid with state or local funds are included</a:t>
            </a:r>
            <a:endParaRPr>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
                <a:latin typeface="Calibri"/>
                <a:ea typeface="Calibri"/>
                <a:cs typeface="Calibri"/>
                <a:sym typeface="Calibri"/>
              </a:rPr>
              <a:t>All federally-funded FTE are </a:t>
            </a:r>
            <a:r>
              <a:rPr lang="en" u="sng">
                <a:latin typeface="Calibri"/>
                <a:ea typeface="Calibri"/>
                <a:cs typeface="Calibri"/>
                <a:sym typeface="Calibri"/>
              </a:rPr>
              <a:t>excluded</a:t>
            </a:r>
            <a:r>
              <a:rPr lang="en">
                <a:latin typeface="Calibri"/>
                <a:ea typeface="Calibri"/>
                <a:cs typeface="Calibri"/>
                <a:sym typeface="Calibri"/>
              </a:rPr>
              <a:t> from analyses</a:t>
            </a:r>
            <a:endParaRPr>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
                <a:latin typeface="Calibri"/>
                <a:ea typeface="Calibri"/>
                <a:cs typeface="Calibri"/>
                <a:sym typeface="Calibri"/>
              </a:rPr>
              <a:t>Ensure that the student teacher ratios at Title I schools are comparable (no greater than 10%) to the ratios at Non-Title I schools</a:t>
            </a:r>
            <a:endParaRPr>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
                <a:latin typeface="Calibri"/>
                <a:ea typeface="Calibri"/>
                <a:cs typeface="Calibri"/>
                <a:sym typeface="Calibri"/>
              </a:rPr>
              <a:t>If all schools in a grade span are Title I, ensure that ratios are within 10% of each other </a:t>
            </a:r>
            <a:endParaRPr>
              <a:latin typeface="Calibri"/>
              <a:ea typeface="Calibri"/>
              <a:cs typeface="Calibri"/>
              <a:sym typeface="Calibri"/>
            </a:endParaRPr>
          </a:p>
          <a:p>
            <a:pPr marL="457200" lvl="0" indent="0" algn="l" rtl="0">
              <a:lnSpc>
                <a:spcPct val="90000"/>
              </a:lnSpc>
              <a:spcBef>
                <a:spcPts val="1000"/>
              </a:spcBef>
              <a:spcAft>
                <a:spcPts val="0"/>
              </a:spcAft>
              <a:buNone/>
            </a:pPr>
            <a:endParaRPr>
              <a:solidFill>
                <a:srgbClr val="333333"/>
              </a:solidFill>
              <a:latin typeface="Calibri"/>
              <a:ea typeface="Calibri"/>
              <a:cs typeface="Calibri"/>
              <a:sym typeface="Calibri"/>
            </a:endParaRPr>
          </a:p>
          <a:p>
            <a:pPr marL="457200" lvl="0" indent="0" algn="l" rtl="0">
              <a:lnSpc>
                <a:spcPct val="90000"/>
              </a:lnSpc>
              <a:spcBef>
                <a:spcPts val="1000"/>
              </a:spcBef>
              <a:spcAft>
                <a:spcPts val="0"/>
              </a:spcAft>
              <a:buNone/>
            </a:pPr>
            <a:endParaRPr>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95ef993fc9_0_1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200"/>
              <a:t>What to do if your LEA has received a comparability notification?</a:t>
            </a:r>
            <a:endParaRPr sz="2200"/>
          </a:p>
        </p:txBody>
      </p:sp>
      <p:sp>
        <p:nvSpPr>
          <p:cNvPr id="333" name="Google Shape;333;g195ef993fc9_0_15"/>
          <p:cNvSpPr txBox="1">
            <a:spLocks noGrp="1"/>
          </p:cNvSpPr>
          <p:nvPr>
            <p:ph type="body" idx="1"/>
          </p:nvPr>
        </p:nvSpPr>
        <p:spPr>
          <a:xfrm>
            <a:off x="457200" y="1143000"/>
            <a:ext cx="8520600" cy="8781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1000"/>
              </a:spcBef>
              <a:spcAft>
                <a:spcPts val="0"/>
              </a:spcAft>
              <a:buSzPts val="1800"/>
              <a:buFont typeface="Calibri"/>
              <a:buChar char="●"/>
            </a:pPr>
            <a:r>
              <a:rPr lang="en">
                <a:latin typeface="Calibri"/>
                <a:ea typeface="Calibri"/>
                <a:cs typeface="Calibri"/>
                <a:sym typeface="Calibri"/>
              </a:rPr>
              <a:t>Review the school-level comparability data file (Sent via Syncplicity)</a:t>
            </a:r>
            <a:endParaRPr>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
                <a:latin typeface="Calibri"/>
                <a:ea typeface="Calibri"/>
                <a:cs typeface="Calibri"/>
                <a:sym typeface="Calibri"/>
              </a:rPr>
              <a:t>Submit local data via Alternative Comparability Calculator by January 31, 2023</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sz="1400">
                <a:latin typeface="Calibri"/>
                <a:ea typeface="Calibri"/>
                <a:cs typeface="Calibri"/>
                <a:sym typeface="Calibri"/>
              </a:rPr>
              <a:t>Download from </a:t>
            </a:r>
            <a:r>
              <a:rPr lang="en" sz="1400" u="sng">
                <a:solidFill>
                  <a:schemeClr val="hlink"/>
                </a:solidFill>
                <a:latin typeface="Calibri"/>
                <a:ea typeface="Calibri"/>
                <a:cs typeface="Calibri"/>
                <a:sym typeface="Calibri"/>
                <a:hlinkClick r:id="rId3"/>
              </a:rPr>
              <a:t>https://www.cde.state.co.us/fedprograms/ti/a_comp</a:t>
            </a:r>
            <a:r>
              <a:rPr lang="en" sz="1400">
                <a:latin typeface="Calibri"/>
                <a:ea typeface="Calibri"/>
                <a:cs typeface="Calibri"/>
                <a:sym typeface="Calibri"/>
              </a:rPr>
              <a:t> (Under “Resources”)</a:t>
            </a:r>
            <a:endParaRPr sz="1400">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
                <a:latin typeface="Calibri"/>
                <a:ea typeface="Calibri"/>
                <a:cs typeface="Calibri"/>
                <a:sym typeface="Calibri"/>
              </a:rPr>
              <a:t>Contact us if you have any questions or need support! (or if you need an extension on the deadline)</a:t>
            </a:r>
            <a:endParaRPr>
              <a:latin typeface="Calibri"/>
              <a:ea typeface="Calibri"/>
              <a:cs typeface="Calibri"/>
              <a:sym typeface="Calibri"/>
            </a:endParaRPr>
          </a:p>
          <a:p>
            <a:pPr marL="457200" lvl="0" indent="0" algn="l" rtl="0">
              <a:lnSpc>
                <a:spcPct val="90000"/>
              </a:lnSpc>
              <a:spcBef>
                <a:spcPts val="1000"/>
              </a:spcBef>
              <a:spcAft>
                <a:spcPts val="0"/>
              </a:spcAft>
              <a:buNone/>
            </a:pPr>
            <a:endParaRPr>
              <a:latin typeface="Calibri"/>
              <a:ea typeface="Calibri"/>
              <a:cs typeface="Calibri"/>
              <a:sym typeface="Calibri"/>
            </a:endParaRPr>
          </a:p>
          <a:p>
            <a:pPr marL="457200" lvl="0" indent="0" algn="l" rtl="0">
              <a:lnSpc>
                <a:spcPct val="90000"/>
              </a:lnSpc>
              <a:spcBef>
                <a:spcPts val="1000"/>
              </a:spcBef>
              <a:spcAft>
                <a:spcPts val="0"/>
              </a:spcAft>
              <a:buNone/>
            </a:pPr>
            <a:endParaRPr>
              <a:solidFill>
                <a:srgbClr val="333333"/>
              </a:solidFill>
              <a:latin typeface="Calibri"/>
              <a:ea typeface="Calibri"/>
              <a:cs typeface="Calibri"/>
              <a:sym typeface="Calibri"/>
            </a:endParaRPr>
          </a:p>
          <a:p>
            <a:pPr marL="457200" lvl="0" indent="0" algn="l" rtl="0">
              <a:lnSpc>
                <a:spcPct val="90000"/>
              </a:lnSpc>
              <a:spcBef>
                <a:spcPts val="1000"/>
              </a:spcBef>
              <a:spcAft>
                <a:spcPts val="0"/>
              </a:spcAft>
              <a:buNone/>
            </a:pPr>
            <a:endParaRPr>
              <a:latin typeface="Calibri"/>
              <a:ea typeface="Calibri"/>
              <a:cs typeface="Calibri"/>
              <a:sym typeface="Calibri"/>
            </a:endParaRPr>
          </a:p>
        </p:txBody>
      </p:sp>
      <p:pic>
        <p:nvPicPr>
          <p:cNvPr id="334" name="Google Shape;334;g195ef993fc9_0_15" descr="Image of alternative comparability calculation sheet."/>
          <p:cNvPicPr preferRelativeResize="0"/>
          <p:nvPr/>
        </p:nvPicPr>
        <p:blipFill>
          <a:blip r:embed="rId4">
            <a:alphaModFix/>
          </a:blip>
          <a:stretch>
            <a:fillRect/>
          </a:stretch>
        </p:blipFill>
        <p:spPr>
          <a:xfrm>
            <a:off x="988000" y="2640713"/>
            <a:ext cx="3346600" cy="1873250"/>
          </a:xfrm>
          <a:prstGeom prst="rect">
            <a:avLst/>
          </a:prstGeom>
          <a:noFill/>
          <a:ln>
            <a:noFill/>
          </a:ln>
        </p:spPr>
      </p:pic>
      <p:pic>
        <p:nvPicPr>
          <p:cNvPr id="335" name="Google Shape;335;g195ef993fc9_0_15" descr="Image of alternative comparability calculation sheet."/>
          <p:cNvPicPr preferRelativeResize="0"/>
          <p:nvPr/>
        </p:nvPicPr>
        <p:blipFill>
          <a:blip r:embed="rId5">
            <a:alphaModFix/>
          </a:blip>
          <a:stretch>
            <a:fillRect/>
          </a:stretch>
        </p:blipFill>
        <p:spPr>
          <a:xfrm>
            <a:off x="4519375" y="2640725"/>
            <a:ext cx="3464408" cy="1873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195ef993fc9_0_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200"/>
              <a:t>What to do if your LEA operates Consolidated Schoolwide?</a:t>
            </a:r>
            <a:endParaRPr sz="2200"/>
          </a:p>
        </p:txBody>
      </p:sp>
      <p:sp>
        <p:nvSpPr>
          <p:cNvPr id="341" name="Google Shape;341;g195ef993fc9_0_25"/>
          <p:cNvSpPr txBox="1">
            <a:spLocks noGrp="1"/>
          </p:cNvSpPr>
          <p:nvPr>
            <p:ph type="body" idx="1"/>
          </p:nvPr>
        </p:nvSpPr>
        <p:spPr>
          <a:xfrm>
            <a:off x="457200" y="1143000"/>
            <a:ext cx="8520600" cy="8781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1000"/>
              </a:spcBef>
              <a:spcAft>
                <a:spcPts val="0"/>
              </a:spcAft>
              <a:buSzPts val="1800"/>
              <a:buFont typeface="Calibri"/>
              <a:buChar char="●"/>
            </a:pPr>
            <a:r>
              <a:rPr lang="en">
                <a:latin typeface="Calibri"/>
                <a:ea typeface="Calibri"/>
                <a:cs typeface="Calibri"/>
                <a:sym typeface="Calibri"/>
              </a:rPr>
              <a:t>Complete the Alternative Comparability Calculator, using either the FTE or Per-Pupil Allocation methodology</a:t>
            </a:r>
            <a:endParaRPr>
              <a:latin typeface="Calibri"/>
              <a:ea typeface="Calibri"/>
              <a:cs typeface="Calibri"/>
              <a:sym typeface="Calibri"/>
            </a:endParaRPr>
          </a:p>
          <a:p>
            <a:pPr marL="457200" lvl="0" indent="0" algn="l" rtl="0">
              <a:lnSpc>
                <a:spcPct val="90000"/>
              </a:lnSpc>
              <a:spcBef>
                <a:spcPts val="1000"/>
              </a:spcBef>
              <a:spcAft>
                <a:spcPts val="0"/>
              </a:spcAft>
              <a:buNone/>
            </a:pPr>
            <a:endParaRPr>
              <a:latin typeface="Calibri"/>
              <a:ea typeface="Calibri"/>
              <a:cs typeface="Calibri"/>
              <a:sym typeface="Calibri"/>
            </a:endParaRPr>
          </a:p>
          <a:p>
            <a:pPr marL="457200" lvl="0" indent="0" algn="l" rtl="0">
              <a:lnSpc>
                <a:spcPct val="90000"/>
              </a:lnSpc>
              <a:spcBef>
                <a:spcPts val="1000"/>
              </a:spcBef>
              <a:spcAft>
                <a:spcPts val="0"/>
              </a:spcAft>
              <a:buNone/>
            </a:pPr>
            <a:endParaRPr>
              <a:latin typeface="Calibri"/>
              <a:ea typeface="Calibri"/>
              <a:cs typeface="Calibri"/>
              <a:sym typeface="Calibri"/>
            </a:endParaRPr>
          </a:p>
          <a:p>
            <a:pPr marL="457200" lvl="0" indent="0" algn="l" rtl="0">
              <a:lnSpc>
                <a:spcPct val="90000"/>
              </a:lnSpc>
              <a:spcBef>
                <a:spcPts val="1000"/>
              </a:spcBef>
              <a:spcAft>
                <a:spcPts val="0"/>
              </a:spcAft>
              <a:buNone/>
            </a:pPr>
            <a:endParaRPr>
              <a:solidFill>
                <a:srgbClr val="333333"/>
              </a:solidFill>
              <a:latin typeface="Calibri"/>
              <a:ea typeface="Calibri"/>
              <a:cs typeface="Calibri"/>
              <a:sym typeface="Calibri"/>
            </a:endParaRPr>
          </a:p>
          <a:p>
            <a:pPr marL="457200" lvl="0" indent="0" algn="l" rtl="0">
              <a:lnSpc>
                <a:spcPct val="90000"/>
              </a:lnSpc>
              <a:spcBef>
                <a:spcPts val="1000"/>
              </a:spcBef>
              <a:spcAft>
                <a:spcPts val="0"/>
              </a:spcAft>
              <a:buNone/>
            </a:pPr>
            <a:endParaRPr>
              <a:latin typeface="Calibri"/>
              <a:ea typeface="Calibri"/>
              <a:cs typeface="Calibri"/>
              <a:sym typeface="Calibri"/>
            </a:endParaRPr>
          </a:p>
        </p:txBody>
      </p:sp>
      <p:pic>
        <p:nvPicPr>
          <p:cNvPr id="342" name="Google Shape;342;g195ef993fc9_0_25" descr="Image of alternative comparability calculator."/>
          <p:cNvPicPr preferRelativeResize="0"/>
          <p:nvPr/>
        </p:nvPicPr>
        <p:blipFill>
          <a:blip r:embed="rId3">
            <a:alphaModFix/>
          </a:blip>
          <a:stretch>
            <a:fillRect/>
          </a:stretch>
        </p:blipFill>
        <p:spPr>
          <a:xfrm>
            <a:off x="2309775" y="1977700"/>
            <a:ext cx="4189850" cy="2021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
          <p:cNvSpPr txBox="1">
            <a:spLocks noGrp="1"/>
          </p:cNvSpPr>
          <p:nvPr>
            <p:ph type="title"/>
          </p:nvPr>
        </p:nvSpPr>
        <p:spPr>
          <a:xfrm>
            <a:off x="245194" y="190886"/>
            <a:ext cx="6081865" cy="567314"/>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ESSER Office Hours</a:t>
            </a:r>
            <a:endParaRPr/>
          </a:p>
        </p:txBody>
      </p:sp>
      <p:sp>
        <p:nvSpPr>
          <p:cNvPr id="233" name="Google Shape;233;p2"/>
          <p:cNvSpPr txBox="1">
            <a:spLocks noGrp="1"/>
          </p:cNvSpPr>
          <p:nvPr>
            <p:ph type="body" idx="1"/>
          </p:nvPr>
        </p:nvSpPr>
        <p:spPr>
          <a:xfrm>
            <a:off x="628650" y="1097280"/>
            <a:ext cx="7886700" cy="3480505"/>
          </a:xfrm>
          <a:prstGeom prst="rect">
            <a:avLst/>
          </a:prstGeom>
          <a:noFill/>
          <a:ln>
            <a:noFill/>
          </a:ln>
        </p:spPr>
        <p:txBody>
          <a:bodyPr spcFirstLastPara="1" wrap="square" lIns="0" tIns="0" rIns="0" bIns="25700" anchor="t" anchorCtr="0">
            <a:noAutofit/>
          </a:bodyPr>
          <a:lstStyle/>
          <a:p>
            <a:pPr marL="0" lvl="0" indent="0" algn="l" rtl="0">
              <a:lnSpc>
                <a:spcPct val="90000"/>
              </a:lnSpc>
              <a:spcBef>
                <a:spcPts val="0"/>
              </a:spcBef>
              <a:spcAft>
                <a:spcPts val="0"/>
              </a:spcAft>
              <a:buSzPts val="1800"/>
              <a:buNone/>
            </a:pPr>
            <a:r>
              <a:rPr lang="en" sz="1800" b="1" u="sng"/>
              <a:t>Topics</a:t>
            </a:r>
            <a:endParaRPr/>
          </a:p>
          <a:p>
            <a:pPr marL="368300" lvl="0" indent="-190500" algn="l" rtl="0">
              <a:lnSpc>
                <a:spcPct val="90000"/>
              </a:lnSpc>
              <a:spcBef>
                <a:spcPts val="600"/>
              </a:spcBef>
              <a:spcAft>
                <a:spcPts val="0"/>
              </a:spcAft>
              <a:buSzPts val="1400"/>
              <a:buChar char="•"/>
            </a:pPr>
            <a:r>
              <a:rPr lang="en" sz="1600"/>
              <a:t>Updates and Reminders</a:t>
            </a:r>
            <a:endParaRPr sz="1400"/>
          </a:p>
          <a:p>
            <a:pPr marL="711200" lvl="1" indent="-190500" algn="l" rtl="0">
              <a:lnSpc>
                <a:spcPct val="90000"/>
              </a:lnSpc>
              <a:spcBef>
                <a:spcPts val="600"/>
              </a:spcBef>
              <a:spcAft>
                <a:spcPts val="0"/>
              </a:spcAft>
              <a:buSzPts val="1400"/>
              <a:buChar char="•"/>
            </a:pPr>
            <a:r>
              <a:rPr lang="en" sz="1400"/>
              <a:t>ARP ESSER III ~ Maintenance of Equity</a:t>
            </a:r>
            <a:endParaRPr sz="1400"/>
          </a:p>
          <a:p>
            <a:pPr marL="457200" marR="0" lvl="0" indent="-317500" algn="l" rtl="0">
              <a:lnSpc>
                <a:spcPct val="90000"/>
              </a:lnSpc>
              <a:spcBef>
                <a:spcPts val="600"/>
              </a:spcBef>
              <a:spcAft>
                <a:spcPts val="0"/>
              </a:spcAft>
              <a:buSzPts val="1400"/>
              <a:buChar char="•"/>
            </a:pPr>
            <a:r>
              <a:rPr lang="en" sz="1600"/>
              <a:t>Title I Schoolwide Programming Survey</a:t>
            </a:r>
            <a:endParaRPr sz="1600"/>
          </a:p>
          <a:p>
            <a:pPr marL="457200" lvl="0" indent="-317500" algn="l" rtl="0">
              <a:lnSpc>
                <a:spcPct val="90000"/>
              </a:lnSpc>
              <a:spcBef>
                <a:spcPts val="600"/>
              </a:spcBef>
              <a:spcAft>
                <a:spcPts val="0"/>
              </a:spcAft>
              <a:buSzPts val="1400"/>
              <a:buChar char="•"/>
            </a:pPr>
            <a:r>
              <a:rPr lang="en" sz="1600"/>
              <a:t>Poverty Data </a:t>
            </a:r>
            <a:endParaRPr sz="1600"/>
          </a:p>
          <a:p>
            <a:pPr marL="457200" lvl="0" indent="-317500" algn="l" rtl="0">
              <a:lnSpc>
                <a:spcPct val="90000"/>
              </a:lnSpc>
              <a:spcBef>
                <a:spcPts val="600"/>
              </a:spcBef>
              <a:spcAft>
                <a:spcPts val="0"/>
              </a:spcAft>
              <a:buSzPts val="1400"/>
              <a:buChar char="•"/>
            </a:pPr>
            <a:r>
              <a:rPr lang="en" sz="1600"/>
              <a:t>Comparability</a:t>
            </a:r>
            <a:endParaRPr sz="1600"/>
          </a:p>
          <a:p>
            <a:pPr marL="457200" lvl="0" indent="-330200" algn="l" rtl="0">
              <a:spcBef>
                <a:spcPts val="600"/>
              </a:spcBef>
              <a:spcAft>
                <a:spcPts val="0"/>
              </a:spcAft>
              <a:buSzPts val="1600"/>
              <a:buChar char="•"/>
            </a:pPr>
            <a:r>
              <a:rPr lang="en" sz="1600"/>
              <a:t>ESSA State Plan, Public Comment Posting</a:t>
            </a:r>
            <a:endParaRPr sz="1600"/>
          </a:p>
        </p:txBody>
      </p:sp>
      <p:sp>
        <p:nvSpPr>
          <p:cNvPr id="234" name="Google Shape;234;p2"/>
          <p:cNvSpPr txBox="1">
            <a:spLocks noGrp="1"/>
          </p:cNvSpPr>
          <p:nvPr>
            <p:ph type="sldNum" idx="12"/>
          </p:nvPr>
        </p:nvSpPr>
        <p:spPr>
          <a:xfrm>
            <a:off x="223071" y="4820266"/>
            <a:ext cx="2057400" cy="273844"/>
          </a:xfrm>
          <a:prstGeom prst="rect">
            <a:avLst/>
          </a:prstGeom>
          <a:noFill/>
          <a:ln>
            <a:noFill/>
          </a:ln>
        </p:spPr>
        <p:txBody>
          <a:bodyPr spcFirstLastPara="1" wrap="square" lIns="51425" tIns="25700" rIns="51425" bIns="25700" anchor="t" anchorCtr="0">
            <a:noAutofit/>
          </a:bodyPr>
          <a:lstStyle/>
          <a:p>
            <a:pPr marL="0" lvl="0" indent="0" algn="l" rtl="0">
              <a:lnSpc>
                <a:spcPct val="100000"/>
              </a:lnSpc>
              <a:spcBef>
                <a:spcPts val="0"/>
              </a:spcBef>
              <a:spcAft>
                <a:spcPts val="0"/>
              </a:spcAft>
              <a:buSzPts val="900"/>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g195ef993fc9_0_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600"/>
              <a:t>Exceptions and exemptions from comparability</a:t>
            </a:r>
            <a:endParaRPr sz="2600"/>
          </a:p>
        </p:txBody>
      </p:sp>
      <p:sp>
        <p:nvSpPr>
          <p:cNvPr id="348" name="Google Shape;348;g195ef993fc9_0_35"/>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Autofit/>
          </a:bodyPr>
          <a:lstStyle/>
          <a:p>
            <a:pPr marL="457200" lvl="0" indent="-342900" algn="l" rtl="0">
              <a:lnSpc>
                <a:spcPct val="90000"/>
              </a:lnSpc>
              <a:spcBef>
                <a:spcPts val="1000"/>
              </a:spcBef>
              <a:spcAft>
                <a:spcPts val="0"/>
              </a:spcAft>
              <a:buSzPts val="1800"/>
              <a:buFont typeface="Calibri"/>
              <a:buChar char="●"/>
            </a:pPr>
            <a:r>
              <a:rPr lang="en">
                <a:latin typeface="Calibri"/>
                <a:ea typeface="Calibri"/>
                <a:cs typeface="Calibri"/>
                <a:sym typeface="Calibri"/>
              </a:rPr>
              <a:t>Circumstances exist for which demonstration of comparability may not be possible:</a:t>
            </a:r>
            <a:endParaRPr>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
                <a:latin typeface="Calibri"/>
                <a:ea typeface="Calibri"/>
                <a:cs typeface="Calibri"/>
                <a:sym typeface="Calibri"/>
              </a:rPr>
              <a:t>Districts with schools in remote locations (Basic staffing levels are necessary to operate a school)</a:t>
            </a:r>
            <a:endParaRPr>
              <a:latin typeface="Calibri"/>
              <a:ea typeface="Calibri"/>
              <a:cs typeface="Calibri"/>
              <a:sym typeface="Calibri"/>
            </a:endParaRPr>
          </a:p>
          <a:p>
            <a:pPr marL="914400" lvl="1" indent="-342900" algn="l" rtl="0">
              <a:lnSpc>
                <a:spcPct val="90000"/>
              </a:lnSpc>
              <a:spcBef>
                <a:spcPts val="0"/>
              </a:spcBef>
              <a:spcAft>
                <a:spcPts val="0"/>
              </a:spcAft>
              <a:buSzPts val="1800"/>
              <a:buFont typeface="Calibri"/>
              <a:buChar char="○"/>
            </a:pPr>
            <a:r>
              <a:rPr lang="en">
                <a:latin typeface="Calibri"/>
                <a:ea typeface="Calibri"/>
                <a:cs typeface="Calibri"/>
                <a:sym typeface="Calibri"/>
              </a:rPr>
              <a:t>Districts with schools that serve special populations (Additional resources may be allocated to address special needs)</a:t>
            </a:r>
            <a:endParaRPr>
              <a:latin typeface="Calibri"/>
              <a:ea typeface="Calibri"/>
              <a:cs typeface="Calibri"/>
              <a:sym typeface="Calibri"/>
            </a:endParaRPr>
          </a:p>
          <a:p>
            <a:pPr marL="457200" lvl="0" indent="-342900" algn="l" rtl="0">
              <a:lnSpc>
                <a:spcPct val="90000"/>
              </a:lnSpc>
              <a:spcBef>
                <a:spcPts val="0"/>
              </a:spcBef>
              <a:spcAft>
                <a:spcPts val="0"/>
              </a:spcAft>
              <a:buSzPts val="1800"/>
              <a:buFont typeface="Calibri"/>
              <a:buChar char="●"/>
            </a:pPr>
            <a:r>
              <a:rPr lang="en">
                <a:latin typeface="Calibri"/>
                <a:ea typeface="Calibri"/>
                <a:cs typeface="Calibri"/>
                <a:sym typeface="Calibri"/>
              </a:rPr>
              <a:t>To request an exception or exemption for your district, please send an email documenting the extenuating circumstances to </a:t>
            </a:r>
            <a:r>
              <a:rPr lang="en" u="sng">
                <a:solidFill>
                  <a:schemeClr val="hlink"/>
                </a:solidFill>
                <a:latin typeface="Calibri"/>
                <a:ea typeface="Calibri"/>
                <a:cs typeface="Calibri"/>
                <a:sym typeface="Calibri"/>
                <a:hlinkClick r:id="rId3"/>
              </a:rPr>
              <a:t>Comparability@cde.state.co.us</a:t>
            </a:r>
            <a:r>
              <a:rPr lang="en">
                <a:latin typeface="Calibri"/>
                <a:ea typeface="Calibri"/>
                <a:cs typeface="Calibri"/>
                <a:sym typeface="Calibri"/>
              </a:rPr>
              <a:t> or to your Regional Contact</a:t>
            </a:r>
            <a:endParaRPr>
              <a:latin typeface="Calibri"/>
              <a:ea typeface="Calibri"/>
              <a:cs typeface="Calibri"/>
              <a:sym typeface="Calibri"/>
            </a:endParaRPr>
          </a:p>
          <a:p>
            <a:pPr marL="0" lvl="0" indent="0" algn="l" rtl="0">
              <a:lnSpc>
                <a:spcPct val="90000"/>
              </a:lnSpc>
              <a:spcBef>
                <a:spcPts val="1000"/>
              </a:spcBef>
              <a:spcAft>
                <a:spcPts val="0"/>
              </a:spcAft>
              <a:buNone/>
            </a:pPr>
            <a:endParaRPr>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195ef993fc9_0_4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600"/>
              <a:t>Resources</a:t>
            </a:r>
            <a:endParaRPr sz="2600"/>
          </a:p>
        </p:txBody>
      </p:sp>
      <p:sp>
        <p:nvSpPr>
          <p:cNvPr id="354" name="Google Shape;354;g195ef993fc9_0_41"/>
          <p:cNvSpPr txBox="1">
            <a:spLocks noGrp="1"/>
          </p:cNvSpPr>
          <p:nvPr>
            <p:ph type="body" idx="1"/>
          </p:nvPr>
        </p:nvSpPr>
        <p:spPr>
          <a:xfrm>
            <a:off x="311700" y="1138125"/>
            <a:ext cx="8520600" cy="3191700"/>
          </a:xfrm>
          <a:prstGeom prst="rect">
            <a:avLst/>
          </a:prstGeom>
          <a:noFill/>
          <a:ln>
            <a:noFill/>
          </a:ln>
        </p:spPr>
        <p:txBody>
          <a:bodyPr spcFirstLastPara="1" wrap="square" lIns="0" tIns="0" rIns="0" bIns="0" anchor="t" anchorCtr="0">
            <a:noAutofit/>
          </a:bodyPr>
          <a:lstStyle/>
          <a:p>
            <a:pPr marL="457200" lvl="0" indent="0" algn="ctr" rtl="0">
              <a:lnSpc>
                <a:spcPct val="90000"/>
              </a:lnSpc>
              <a:spcBef>
                <a:spcPts val="0"/>
              </a:spcBef>
              <a:spcAft>
                <a:spcPts val="0"/>
              </a:spcAft>
              <a:buNone/>
            </a:pPr>
            <a:endParaRPr>
              <a:latin typeface="Calibri"/>
              <a:ea typeface="Calibri"/>
              <a:cs typeface="Calibri"/>
              <a:sym typeface="Calibri"/>
            </a:endParaRPr>
          </a:p>
          <a:p>
            <a:pPr marL="457200" lvl="0" indent="0" algn="ctr" rtl="0">
              <a:lnSpc>
                <a:spcPct val="90000"/>
              </a:lnSpc>
              <a:spcBef>
                <a:spcPts val="0"/>
              </a:spcBef>
              <a:spcAft>
                <a:spcPts val="0"/>
              </a:spcAft>
              <a:buNone/>
            </a:pPr>
            <a:r>
              <a:rPr lang="en" b="1">
                <a:latin typeface="Calibri"/>
                <a:ea typeface="Calibri"/>
                <a:cs typeface="Calibri"/>
                <a:sym typeface="Calibri"/>
              </a:rPr>
              <a:t>Comparability Webpage</a:t>
            </a:r>
            <a:endParaRPr b="1">
              <a:latin typeface="Calibri"/>
              <a:ea typeface="Calibri"/>
              <a:cs typeface="Calibri"/>
              <a:sym typeface="Calibri"/>
            </a:endParaRPr>
          </a:p>
          <a:p>
            <a:pPr marL="457200" lvl="0" indent="0" algn="ctr" rtl="0">
              <a:lnSpc>
                <a:spcPct val="90000"/>
              </a:lnSpc>
              <a:spcBef>
                <a:spcPts val="0"/>
              </a:spcBef>
              <a:spcAft>
                <a:spcPts val="0"/>
              </a:spcAft>
              <a:buNone/>
            </a:pPr>
            <a:r>
              <a:rPr lang="en" u="sng">
                <a:solidFill>
                  <a:schemeClr val="hlink"/>
                </a:solidFill>
                <a:latin typeface="Calibri"/>
                <a:ea typeface="Calibri"/>
                <a:cs typeface="Calibri"/>
                <a:sym typeface="Calibri"/>
                <a:hlinkClick r:id="rId3"/>
              </a:rPr>
              <a:t>https://www.cde.state.co.us/fedprograms/ti/a_comp</a:t>
            </a:r>
            <a:endParaRPr u="sng">
              <a:solidFill>
                <a:schemeClr val="hlink"/>
              </a:solidFill>
              <a:latin typeface="Calibri"/>
              <a:ea typeface="Calibri"/>
              <a:cs typeface="Calibri"/>
              <a:sym typeface="Calibri"/>
            </a:endParaRPr>
          </a:p>
          <a:p>
            <a:pPr marL="457200" lvl="0" indent="0" algn="l" rtl="0">
              <a:lnSpc>
                <a:spcPct val="90000"/>
              </a:lnSpc>
              <a:spcBef>
                <a:spcPts val="0"/>
              </a:spcBef>
              <a:spcAft>
                <a:spcPts val="0"/>
              </a:spcAft>
              <a:buNone/>
            </a:pPr>
            <a:endParaRPr>
              <a:latin typeface="Calibri"/>
              <a:ea typeface="Calibri"/>
              <a:cs typeface="Calibri"/>
              <a:sym typeface="Calibri"/>
            </a:endParaRPr>
          </a:p>
          <a:p>
            <a:pPr marL="457200" lvl="0" indent="0" algn="l" rtl="0">
              <a:lnSpc>
                <a:spcPct val="90000"/>
              </a:lnSpc>
              <a:spcBef>
                <a:spcPts val="0"/>
              </a:spcBef>
              <a:spcAft>
                <a:spcPts val="0"/>
              </a:spcAft>
              <a:buNone/>
            </a:pPr>
            <a:endParaRPr>
              <a:latin typeface="Calibri"/>
              <a:ea typeface="Calibri"/>
              <a:cs typeface="Calibri"/>
              <a:sym typeface="Calibri"/>
            </a:endParaRPr>
          </a:p>
          <a:p>
            <a:pPr marL="457200" lvl="0" indent="0" algn="l" rtl="0">
              <a:lnSpc>
                <a:spcPct val="90000"/>
              </a:lnSpc>
              <a:spcBef>
                <a:spcPts val="0"/>
              </a:spcBef>
              <a:spcAft>
                <a:spcPts val="0"/>
              </a:spcAft>
              <a:buNone/>
            </a:pPr>
            <a:r>
              <a:rPr lang="en">
                <a:latin typeface="Calibri"/>
                <a:ea typeface="Calibri"/>
                <a:cs typeface="Calibri"/>
                <a:sym typeface="Calibri"/>
              </a:rPr>
              <a:t>The November 2020 Comparability Webinar (PPT and Recording) and the Alternative Comparability Calculator are both located on this webpage under “Resources”.</a:t>
            </a:r>
            <a:endParaRPr>
              <a:latin typeface="Calibri"/>
              <a:ea typeface="Calibri"/>
              <a:cs typeface="Calibri"/>
              <a:sym typeface="Calibri"/>
            </a:endParaRPr>
          </a:p>
          <a:p>
            <a:pPr marL="457200" lvl="0" indent="0" algn="l" rtl="0">
              <a:lnSpc>
                <a:spcPct val="90000"/>
              </a:lnSpc>
              <a:spcBef>
                <a:spcPts val="0"/>
              </a:spcBef>
              <a:spcAft>
                <a:spcPts val="0"/>
              </a:spcAft>
              <a:buNone/>
            </a:pPr>
            <a:endParaRPr>
              <a:latin typeface="Calibri"/>
              <a:ea typeface="Calibri"/>
              <a:cs typeface="Calibri"/>
              <a:sym typeface="Calibri"/>
            </a:endParaRPr>
          </a:p>
          <a:p>
            <a:pPr marL="0" lvl="0" indent="0" algn="l" rtl="0">
              <a:lnSpc>
                <a:spcPct val="90000"/>
              </a:lnSpc>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195ef993fc9_0_4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2600"/>
              <a:t>Contact Information</a:t>
            </a:r>
            <a:endParaRPr sz="2600"/>
          </a:p>
        </p:txBody>
      </p:sp>
      <p:sp>
        <p:nvSpPr>
          <p:cNvPr id="360" name="Google Shape;360;g195ef993fc9_0_47"/>
          <p:cNvSpPr txBox="1">
            <a:spLocks noGrp="1"/>
          </p:cNvSpPr>
          <p:nvPr>
            <p:ph type="body" idx="1"/>
          </p:nvPr>
        </p:nvSpPr>
        <p:spPr>
          <a:xfrm>
            <a:off x="281675" y="1157625"/>
            <a:ext cx="8520600" cy="31917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None/>
            </a:pPr>
            <a:endParaRPr>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 b="1">
                <a:latin typeface="Calibri"/>
                <a:ea typeface="Calibri"/>
                <a:cs typeface="Calibri"/>
                <a:sym typeface="Calibri"/>
              </a:rPr>
              <a:t>Mary Shen</a:t>
            </a:r>
            <a:endParaRPr>
              <a:latin typeface="Calibri"/>
              <a:ea typeface="Calibri"/>
              <a:cs typeface="Calibri"/>
              <a:sym typeface="Calibri"/>
            </a:endParaRPr>
          </a:p>
          <a:p>
            <a:pPr marL="0" lvl="0" indent="0" algn="ctr" rtl="0">
              <a:lnSpc>
                <a:spcPct val="90000"/>
              </a:lnSpc>
              <a:spcBef>
                <a:spcPts val="0"/>
              </a:spcBef>
              <a:spcAft>
                <a:spcPts val="0"/>
              </a:spcAft>
              <a:buNone/>
            </a:pPr>
            <a:r>
              <a:rPr lang="en">
                <a:latin typeface="Calibri"/>
                <a:ea typeface="Calibri"/>
                <a:cs typeface="Calibri"/>
                <a:sym typeface="Calibri"/>
              </a:rPr>
              <a:t>ESEA Program Evaluator and Research Analyst</a:t>
            </a:r>
            <a:endParaRPr>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
                <a:latin typeface="Calibri"/>
                <a:ea typeface="Calibri"/>
                <a:cs typeface="Calibri"/>
                <a:sym typeface="Calibri"/>
              </a:rPr>
              <a:t>Office of Program Effectiveness</a:t>
            </a:r>
            <a:endParaRPr>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 u="sng">
                <a:solidFill>
                  <a:schemeClr val="hlink"/>
                </a:solidFill>
                <a:latin typeface="Calibri"/>
                <a:ea typeface="Calibri"/>
                <a:cs typeface="Calibri"/>
                <a:sym typeface="Calibri"/>
                <a:hlinkClick r:id="rId3"/>
              </a:rPr>
              <a:t>shen_m@cde.state.co.us</a:t>
            </a:r>
            <a:endParaRPr>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
                <a:latin typeface="Calibri"/>
                <a:ea typeface="Calibri"/>
                <a:cs typeface="Calibri"/>
                <a:sym typeface="Calibri"/>
              </a:rPr>
              <a:t>720-766-8723</a:t>
            </a:r>
            <a:endParaRPr>
              <a:latin typeface="Calibri"/>
              <a:ea typeface="Calibri"/>
              <a:cs typeface="Calibri"/>
              <a:sym typeface="Calibri"/>
            </a:endParaRPr>
          </a:p>
          <a:p>
            <a:pPr marL="0" lvl="0" indent="0" algn="ctr" rtl="0">
              <a:lnSpc>
                <a:spcPct val="90000"/>
              </a:lnSpc>
              <a:spcBef>
                <a:spcPts val="0"/>
              </a:spcBef>
              <a:spcAft>
                <a:spcPts val="0"/>
              </a:spcAft>
              <a:buNone/>
            </a:pPr>
            <a:endParaRPr>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endParaRPr>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 b="1">
                <a:latin typeface="Calibri"/>
                <a:ea typeface="Calibri"/>
                <a:cs typeface="Calibri"/>
                <a:sym typeface="Calibri"/>
              </a:rPr>
              <a:t>Comparability Mailbox</a:t>
            </a:r>
            <a:endParaRPr b="1">
              <a:latin typeface="Calibri"/>
              <a:ea typeface="Calibri"/>
              <a:cs typeface="Calibri"/>
              <a:sym typeface="Calibri"/>
            </a:endParaRPr>
          </a:p>
          <a:p>
            <a:pPr marL="0" lvl="0" indent="0" algn="ctr" rtl="0">
              <a:lnSpc>
                <a:spcPct val="90000"/>
              </a:lnSpc>
              <a:spcBef>
                <a:spcPts val="0"/>
              </a:spcBef>
              <a:spcAft>
                <a:spcPts val="0"/>
              </a:spcAft>
              <a:buClr>
                <a:schemeClr val="dk1"/>
              </a:buClr>
              <a:buSzPts val="1100"/>
              <a:buFont typeface="Arial"/>
              <a:buNone/>
            </a:pPr>
            <a:r>
              <a:rPr lang="en" u="sng">
                <a:solidFill>
                  <a:schemeClr val="hlink"/>
                </a:solidFill>
                <a:latin typeface="Calibri"/>
                <a:ea typeface="Calibri"/>
                <a:cs typeface="Calibri"/>
                <a:sym typeface="Calibri"/>
                <a:hlinkClick r:id="rId4"/>
              </a:rPr>
              <a:t>Comparability@cde.state.co.us</a:t>
            </a:r>
            <a:endParaRPr>
              <a:latin typeface="Calibri"/>
              <a:ea typeface="Calibri"/>
              <a:cs typeface="Calibri"/>
              <a:sym typeface="Calibri"/>
            </a:endParaRPr>
          </a:p>
          <a:p>
            <a:pPr marL="457200" lvl="0" indent="0" algn="l" rtl="0">
              <a:lnSpc>
                <a:spcPct val="90000"/>
              </a:lnSpc>
              <a:spcBef>
                <a:spcPts val="0"/>
              </a:spcBef>
              <a:spcAft>
                <a:spcPts val="0"/>
              </a:spcAft>
              <a:buNone/>
            </a:pPr>
            <a:endParaRPr>
              <a:latin typeface="Calibri"/>
              <a:ea typeface="Calibri"/>
              <a:cs typeface="Calibri"/>
              <a:sym typeface="Calibri"/>
            </a:endParaRPr>
          </a:p>
          <a:p>
            <a:pPr marL="0" lvl="0" indent="0" algn="l" rtl="0">
              <a:lnSpc>
                <a:spcPct val="90000"/>
              </a:lnSpc>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g195d6ff40fd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ESSA State Plan</a:t>
            </a:r>
            <a:endParaRPr/>
          </a:p>
          <a:p>
            <a:pPr marL="0" lvl="0" indent="0" algn="ctr" rtl="0">
              <a:lnSpc>
                <a:spcPct val="90000"/>
              </a:lnSpc>
              <a:spcBef>
                <a:spcPts val="0"/>
              </a:spcBef>
              <a:spcAft>
                <a:spcPts val="0"/>
              </a:spcAft>
              <a:buSzPts val="3000"/>
              <a:buNone/>
            </a:pPr>
            <a:r>
              <a:rPr lang="en"/>
              <a:t>Public Comment Posting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195d6ff40fd_0_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 sz="3000"/>
              <a:t>Impact of the Pandemic on our ESSA State Plan</a:t>
            </a:r>
            <a:endParaRPr sz="3000"/>
          </a:p>
        </p:txBody>
      </p:sp>
      <p:sp>
        <p:nvSpPr>
          <p:cNvPr id="371" name="Google Shape;371;g195d6ff40fd_0_4"/>
          <p:cNvSpPr txBox="1">
            <a:spLocks noGrp="1"/>
          </p:cNvSpPr>
          <p:nvPr>
            <p:ph type="body" idx="1"/>
          </p:nvPr>
        </p:nvSpPr>
        <p:spPr>
          <a:xfrm>
            <a:off x="457200" y="1143000"/>
            <a:ext cx="8520600" cy="3191700"/>
          </a:xfrm>
          <a:prstGeom prst="rect">
            <a:avLst/>
          </a:prstGeom>
          <a:noFill/>
          <a:ln>
            <a:noFill/>
          </a:ln>
        </p:spPr>
        <p:txBody>
          <a:bodyPr spcFirstLastPara="1" wrap="square" lIns="0" tIns="0" rIns="0" bIns="0" anchor="t" anchorCtr="0">
            <a:normAutofit/>
          </a:bodyPr>
          <a:lstStyle/>
          <a:p>
            <a:pPr marL="0" lvl="0" indent="0" algn="l" rtl="0">
              <a:lnSpc>
                <a:spcPct val="90000"/>
              </a:lnSpc>
              <a:spcBef>
                <a:spcPts val="600"/>
              </a:spcBef>
              <a:spcAft>
                <a:spcPts val="0"/>
              </a:spcAft>
              <a:buNone/>
            </a:pPr>
            <a:r>
              <a:rPr lang="en" dirty="0">
                <a:latin typeface="Calibri"/>
                <a:ea typeface="Calibri"/>
                <a:cs typeface="Calibri"/>
                <a:sym typeface="Calibri"/>
              </a:rPr>
              <a:t>Every state that accepts funds under ESSA must have a plan for implementation of ESSA requirements, including having a methodology for identifying schools for support and improvement. Colorado’s ESSA State Plan was approved by the U.S. Department of Education in May 2018. The COVID-19 pandemic impacted the availability of state assessments, which has necessitated changes to the methodology that the State uses to identify schools for support and improvement under ESSA. </a:t>
            </a:r>
            <a:endParaRPr dirty="0">
              <a:latin typeface="Calibri"/>
              <a:ea typeface="Calibri"/>
              <a:cs typeface="Calibri"/>
              <a:sym typeface="Calibri"/>
            </a:endParaRPr>
          </a:p>
          <a:p>
            <a:pPr marL="0" lvl="0" indent="0" algn="l" rtl="0">
              <a:lnSpc>
                <a:spcPct val="90000"/>
              </a:lnSpc>
              <a:spcBef>
                <a:spcPts val="600"/>
              </a:spcBef>
              <a:spcAft>
                <a:spcPts val="0"/>
              </a:spcAft>
              <a:buNone/>
            </a:pPr>
            <a:endParaRPr dirty="0">
              <a:latin typeface="Calibri"/>
              <a:ea typeface="Calibri"/>
              <a:cs typeface="Calibri"/>
              <a:sym typeface="Calibri"/>
            </a:endParaRPr>
          </a:p>
          <a:p>
            <a:pPr marL="0" lvl="0" indent="0" algn="l" rtl="0">
              <a:lnSpc>
                <a:spcPct val="90000"/>
              </a:lnSpc>
              <a:spcBef>
                <a:spcPts val="600"/>
              </a:spcBef>
              <a:spcAft>
                <a:spcPts val="0"/>
              </a:spcAft>
              <a:buClr>
                <a:schemeClr val="dk1"/>
              </a:buClr>
              <a:buSzPts val="1100"/>
              <a:buFont typeface="Arial"/>
              <a:buNone/>
            </a:pPr>
            <a:r>
              <a:rPr lang="en" dirty="0">
                <a:latin typeface="Calibri"/>
                <a:ea typeface="Calibri"/>
                <a:cs typeface="Calibri"/>
                <a:sym typeface="Calibri"/>
              </a:rPr>
              <a:t>The proposed changes will be available for public comment from Friday, November 18, 2022 through Monday, December 19, 2022 on our </a:t>
            </a:r>
            <a:r>
              <a:rPr lang="en" u="sng" dirty="0">
                <a:solidFill>
                  <a:schemeClr val="hlink"/>
                </a:solidFill>
                <a:latin typeface="Calibri"/>
                <a:ea typeface="Calibri"/>
                <a:cs typeface="Calibri"/>
                <a:sym typeface="Calibri"/>
                <a:hlinkClick r:id="rId3"/>
              </a:rPr>
              <a:t>ESSA website</a:t>
            </a:r>
            <a:r>
              <a:rPr lang="en" dirty="0">
                <a:latin typeface="Calibri"/>
                <a:ea typeface="Calibri"/>
                <a:cs typeface="Calibri"/>
                <a:sym typeface="Calibri"/>
              </a:rPr>
              <a:t>. Please share with any stakeholders in your communities that would be interested in reviewing proposed changes and provide feedback.  </a:t>
            </a:r>
            <a:endParaRPr dirty="0">
              <a:latin typeface="Calibri"/>
              <a:ea typeface="Calibri"/>
              <a:cs typeface="Calibri"/>
              <a:sym typeface="Calibri"/>
            </a:endParaRPr>
          </a:p>
          <a:p>
            <a:pPr marL="0" lvl="0" indent="0" algn="l" rtl="0">
              <a:lnSpc>
                <a:spcPct val="115000"/>
              </a:lnSpc>
              <a:spcBef>
                <a:spcPts val="0"/>
              </a:spcBef>
              <a:spcAft>
                <a:spcPts val="0"/>
              </a:spcAft>
              <a:buSzPts val="1600"/>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95d6ff40fd_0_9"/>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General Feedback</a:t>
            </a:r>
            <a:endParaRPr/>
          </a:p>
        </p:txBody>
      </p:sp>
      <p:sp>
        <p:nvSpPr>
          <p:cNvPr id="377" name="Google Shape;377;g195d6ff40fd_0_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Topics available for general, public feedback include: </a:t>
            </a:r>
            <a:endParaRPr/>
          </a:p>
          <a:p>
            <a:pPr marL="457200" lvl="0" indent="-330200" algn="l" rtl="0">
              <a:spcBef>
                <a:spcPts val="0"/>
              </a:spcBef>
              <a:spcAft>
                <a:spcPts val="0"/>
              </a:spcAft>
              <a:buSzPts val="1600"/>
              <a:buChar char="●"/>
            </a:pPr>
            <a:r>
              <a:rPr lang="en"/>
              <a:t>Should the School Quality and Student Success Indicator include</a:t>
            </a:r>
            <a:endParaRPr/>
          </a:p>
          <a:p>
            <a:pPr marL="914400" lvl="1" indent="-292100" algn="l" rtl="0">
              <a:spcBef>
                <a:spcPts val="0"/>
              </a:spcBef>
              <a:spcAft>
                <a:spcPts val="0"/>
              </a:spcAft>
              <a:buSzPts val="1000"/>
              <a:buChar char="○"/>
            </a:pPr>
            <a:r>
              <a:rPr lang="en"/>
              <a:t>Science achievement?</a:t>
            </a:r>
            <a:endParaRPr/>
          </a:p>
          <a:p>
            <a:pPr marL="914400" lvl="1" indent="-292100" algn="l" rtl="0">
              <a:spcBef>
                <a:spcPts val="0"/>
              </a:spcBef>
              <a:spcAft>
                <a:spcPts val="0"/>
              </a:spcAft>
              <a:buSzPts val="1000"/>
              <a:buChar char="○"/>
            </a:pPr>
            <a:r>
              <a:rPr lang="en"/>
              <a:t>Chronic absenteeism?</a:t>
            </a:r>
            <a:endParaRPr/>
          </a:p>
          <a:p>
            <a:pPr marL="1371600" lvl="2" indent="-292100" algn="l" rtl="0">
              <a:spcBef>
                <a:spcPts val="0"/>
              </a:spcBef>
              <a:spcAft>
                <a:spcPts val="0"/>
              </a:spcAft>
              <a:buSzPts val="1000"/>
              <a:buChar char="■"/>
            </a:pPr>
            <a:r>
              <a:rPr lang="en"/>
              <a:t>If so, reduction or a percentage</a:t>
            </a:r>
            <a:endParaRPr/>
          </a:p>
          <a:p>
            <a:pPr marL="914400" lvl="1" indent="-292100" algn="l" rtl="0">
              <a:spcBef>
                <a:spcPts val="0"/>
              </a:spcBef>
              <a:spcAft>
                <a:spcPts val="0"/>
              </a:spcAft>
              <a:buSzPts val="1000"/>
              <a:buChar char="○"/>
            </a:pPr>
            <a:r>
              <a:rPr lang="en"/>
              <a:t>Student growth to standard?</a:t>
            </a:r>
            <a:endParaRPr/>
          </a:p>
          <a:p>
            <a:pPr marL="457200" lvl="0" indent="-330200" algn="l" rtl="0">
              <a:spcBef>
                <a:spcPts val="0"/>
              </a:spcBef>
              <a:spcAft>
                <a:spcPts val="0"/>
              </a:spcAft>
              <a:buSzPts val="1600"/>
              <a:buChar char="●"/>
            </a:pPr>
            <a:r>
              <a:rPr lang="en"/>
              <a:t>How many years of data should be used in the identification methodology? </a:t>
            </a:r>
            <a:endParaRPr/>
          </a:p>
          <a:p>
            <a:pPr marL="457200" lvl="0" indent="-330200" algn="l" rtl="0">
              <a:spcBef>
                <a:spcPts val="0"/>
              </a:spcBef>
              <a:spcAft>
                <a:spcPts val="0"/>
              </a:spcAft>
              <a:buSzPts val="1600"/>
              <a:buChar char="●"/>
            </a:pPr>
            <a:r>
              <a:rPr lang="en"/>
              <a:t>How frequently should schools be identified for support and improvement? </a:t>
            </a:r>
            <a:endParaRPr/>
          </a:p>
          <a:p>
            <a:pPr marL="457200" lvl="0" indent="-330200" algn="l" rtl="0">
              <a:spcBef>
                <a:spcPts val="0"/>
              </a:spcBef>
              <a:spcAft>
                <a:spcPts val="0"/>
              </a:spcAft>
              <a:buSzPts val="1600"/>
              <a:buChar char="●"/>
            </a:pPr>
            <a:r>
              <a:rPr lang="en"/>
              <a:t>How many years should schools receive support and improvement before being able to exit?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195d6ff40fd_0_14"/>
          <p:cNvSpPr txBox="1">
            <a:spLocks noGrp="1"/>
          </p:cNvSpPr>
          <p:nvPr>
            <p:ph type="title"/>
          </p:nvPr>
        </p:nvSpPr>
        <p:spPr>
          <a:xfrm>
            <a:off x="213075" y="228600"/>
            <a:ext cx="8520600" cy="57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Technical Feedback</a:t>
            </a:r>
            <a:endParaRPr/>
          </a:p>
        </p:txBody>
      </p:sp>
      <p:sp>
        <p:nvSpPr>
          <p:cNvPr id="383" name="Google Shape;383;g195d6ff40fd_0_1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ESEA Committee of Practitioners and Technical Advisory Panel</a:t>
            </a:r>
            <a:endParaRPr/>
          </a:p>
          <a:p>
            <a:pPr marL="457200" lvl="0" indent="-330200" algn="l" rtl="0">
              <a:spcBef>
                <a:spcPts val="0"/>
              </a:spcBef>
              <a:spcAft>
                <a:spcPts val="0"/>
              </a:spcAft>
              <a:buSzPts val="1600"/>
              <a:buChar char="●"/>
            </a:pPr>
            <a:r>
              <a:rPr lang="en"/>
              <a:t>In addition to the general feedback, also providing input on more technical decisions</a:t>
            </a:r>
            <a:endParaRPr/>
          </a:p>
          <a:p>
            <a:pPr marL="914400" lvl="1" indent="-292100" algn="l" rtl="0">
              <a:spcBef>
                <a:spcPts val="0"/>
              </a:spcBef>
              <a:spcAft>
                <a:spcPts val="0"/>
              </a:spcAft>
              <a:buSzPts val="1000"/>
              <a:buChar char="○"/>
            </a:pPr>
            <a:r>
              <a:rPr lang="en"/>
              <a:t>Specific achievement and growth questions </a:t>
            </a:r>
            <a:endParaRPr/>
          </a:p>
          <a:p>
            <a:pPr marL="914400" lvl="1" indent="-292100" algn="l" rtl="0">
              <a:spcBef>
                <a:spcPts val="0"/>
              </a:spcBef>
              <a:spcAft>
                <a:spcPts val="0"/>
              </a:spcAft>
              <a:buSzPts val="1000"/>
              <a:buChar char="○"/>
            </a:pPr>
            <a:r>
              <a:rPr lang="en"/>
              <a:t>Points assigned to indicators </a:t>
            </a:r>
            <a:endParaRPr/>
          </a:p>
          <a:p>
            <a:pPr marL="914400" lvl="1" indent="-292100" algn="l" rtl="0">
              <a:spcBef>
                <a:spcPts val="0"/>
              </a:spcBef>
              <a:spcAft>
                <a:spcPts val="0"/>
              </a:spcAft>
              <a:buSzPts val="1000"/>
              <a:buChar char="○"/>
            </a:pPr>
            <a:r>
              <a:rPr lang="en"/>
              <a:t>Cut-scores</a:t>
            </a:r>
            <a:endParaRPr/>
          </a:p>
          <a:p>
            <a:pPr marL="914400" lvl="1" indent="-292100" algn="l" rtl="0">
              <a:spcBef>
                <a:spcPts val="0"/>
              </a:spcBef>
              <a:spcAft>
                <a:spcPts val="0"/>
              </a:spcAft>
              <a:buSzPts val="1000"/>
              <a:buChar char="○"/>
            </a:pPr>
            <a:r>
              <a:rPr lang="en"/>
              <a:t>Reviewing and providing feedback on redlined version being submitted for approval</a:t>
            </a:r>
            <a:endParaRPr/>
          </a:p>
          <a:p>
            <a:pPr marL="457200" lvl="0" indent="-330200" algn="l" rtl="0">
              <a:spcBef>
                <a:spcPts val="0"/>
              </a:spcBef>
              <a:spcAft>
                <a:spcPts val="0"/>
              </a:spcAft>
              <a:buSzPts val="1600"/>
              <a:buChar char="●"/>
            </a:pPr>
            <a:r>
              <a:rPr lang="en"/>
              <a:t>If you would like to provide input on the more technical aspects, please email </a:t>
            </a:r>
            <a:r>
              <a:rPr lang="en" u="sng">
                <a:solidFill>
                  <a:schemeClr val="hlink"/>
                </a:solidFill>
                <a:hlinkClick r:id="rId3"/>
              </a:rPr>
              <a:t>Nazie Mohajeri-Nelson</a:t>
            </a:r>
            <a:r>
              <a:rPr lang="en"/>
              <a:t> or </a:t>
            </a:r>
            <a:r>
              <a:rPr lang="en" u="sng">
                <a:solidFill>
                  <a:schemeClr val="hlink"/>
                </a:solidFill>
                <a:hlinkClick r:id="rId4"/>
              </a:rPr>
              <a:t>Tina Negley</a:t>
            </a:r>
            <a:r>
              <a:rPr lang="en"/>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9"/>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Upcoming Meetings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a:t>Any Requests for Upcoming Topics or Questions! </a:t>
            </a:r>
            <a:endParaRPr/>
          </a:p>
        </p:txBody>
      </p:sp>
      <p:sp>
        <p:nvSpPr>
          <p:cNvPr id="394" name="Google Shape;394;p10"/>
          <p:cNvSpPr txBox="1">
            <a:spLocks noGrp="1"/>
          </p:cNvSpPr>
          <p:nvPr>
            <p:ph type="body" idx="1"/>
          </p:nvPr>
        </p:nvSpPr>
        <p:spPr>
          <a:xfrm>
            <a:off x="628650" y="1097288"/>
            <a:ext cx="4812000" cy="34806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Clr>
                <a:schemeClr val="dk1"/>
              </a:buClr>
              <a:buSzPts val="1800"/>
              <a:buNone/>
            </a:pPr>
            <a:r>
              <a:rPr lang="en" sz="1800"/>
              <a:t>Upcoming Office Hours</a:t>
            </a:r>
            <a:endParaRPr sz="1600"/>
          </a:p>
          <a:p>
            <a:pPr marL="0" lvl="0" indent="0" algn="l" rtl="0">
              <a:lnSpc>
                <a:spcPct val="90000"/>
              </a:lnSpc>
              <a:spcBef>
                <a:spcPts val="0"/>
              </a:spcBef>
              <a:spcAft>
                <a:spcPts val="0"/>
              </a:spcAft>
              <a:buSzPts val="1800"/>
              <a:buNone/>
            </a:pPr>
            <a:endParaRPr sz="1600"/>
          </a:p>
          <a:p>
            <a:pPr marL="0" lvl="0" indent="0" algn="l" rtl="0">
              <a:lnSpc>
                <a:spcPct val="90000"/>
              </a:lnSpc>
              <a:spcBef>
                <a:spcPts val="0"/>
              </a:spcBef>
              <a:spcAft>
                <a:spcPts val="0"/>
              </a:spcAft>
              <a:buSzPts val="1800"/>
              <a:buNone/>
            </a:pPr>
            <a:r>
              <a:rPr lang="en" sz="1600"/>
              <a:t>December Changes! </a:t>
            </a:r>
            <a:endParaRPr sz="1600"/>
          </a:p>
          <a:p>
            <a:pPr marL="457200" lvl="0" indent="-330200" algn="l" rtl="0">
              <a:lnSpc>
                <a:spcPct val="90000"/>
              </a:lnSpc>
              <a:spcBef>
                <a:spcPts val="0"/>
              </a:spcBef>
              <a:spcAft>
                <a:spcPts val="0"/>
              </a:spcAft>
              <a:buSzPts val="1600"/>
              <a:buChar char="•"/>
            </a:pPr>
            <a:r>
              <a:rPr lang="en" sz="1600"/>
              <a:t>December 1</a:t>
            </a:r>
            <a:endParaRPr sz="1600"/>
          </a:p>
          <a:p>
            <a:pPr marL="457200" lvl="0" indent="-330200" algn="l" rtl="0">
              <a:lnSpc>
                <a:spcPct val="90000"/>
              </a:lnSpc>
              <a:spcBef>
                <a:spcPts val="0"/>
              </a:spcBef>
              <a:spcAft>
                <a:spcPts val="0"/>
              </a:spcAft>
              <a:buSzPts val="1600"/>
              <a:buChar char="•"/>
            </a:pPr>
            <a:r>
              <a:rPr lang="en" sz="1600"/>
              <a:t>December 15</a:t>
            </a:r>
            <a:endParaRPr sz="1600"/>
          </a:p>
          <a:p>
            <a:pPr marL="457200" lvl="0" indent="-330200" algn="l" rtl="0">
              <a:lnSpc>
                <a:spcPct val="90000"/>
              </a:lnSpc>
              <a:spcBef>
                <a:spcPts val="0"/>
              </a:spcBef>
              <a:spcAft>
                <a:spcPts val="0"/>
              </a:spcAft>
              <a:buSzPts val="1600"/>
              <a:buChar char="•"/>
            </a:pPr>
            <a:r>
              <a:rPr lang="en" sz="1600"/>
              <a:t>December 29 - </a:t>
            </a:r>
            <a:r>
              <a:rPr lang="en" sz="1600" b="1" i="1">
                <a:solidFill>
                  <a:srgbClr val="FF0000"/>
                </a:solidFill>
              </a:rPr>
              <a:t>Cancelled </a:t>
            </a:r>
            <a:endParaRPr sz="1600" b="1" i="1">
              <a:solidFill>
                <a:srgbClr val="FF0000"/>
              </a:solidFill>
            </a:endParaRPr>
          </a:p>
          <a:p>
            <a:pPr marL="0" lvl="0" indent="0" algn="l" rtl="0">
              <a:lnSpc>
                <a:spcPct val="90000"/>
              </a:lnSpc>
              <a:spcBef>
                <a:spcPts val="0"/>
              </a:spcBef>
              <a:spcAft>
                <a:spcPts val="0"/>
              </a:spcAft>
              <a:buNone/>
            </a:pPr>
            <a:endParaRPr sz="1600" b="1" i="1">
              <a:solidFill>
                <a:srgbClr val="FF0000"/>
              </a:solidFill>
            </a:endParaRPr>
          </a:p>
          <a:p>
            <a:pPr marL="0" lvl="0" indent="0" algn="l" rtl="0">
              <a:spcBef>
                <a:spcPts val="0"/>
              </a:spcBef>
              <a:spcAft>
                <a:spcPts val="0"/>
              </a:spcAft>
              <a:buClr>
                <a:schemeClr val="dk1"/>
              </a:buClr>
              <a:buSzPts val="1800"/>
              <a:buFont typeface="Arial"/>
              <a:buNone/>
            </a:pPr>
            <a:r>
              <a:rPr lang="en" sz="1600"/>
              <a:t>January Changes! </a:t>
            </a:r>
            <a:endParaRPr sz="1600"/>
          </a:p>
          <a:p>
            <a:pPr marL="457200" lvl="0" indent="-330200" algn="l" rtl="0">
              <a:spcBef>
                <a:spcPts val="0"/>
              </a:spcBef>
              <a:spcAft>
                <a:spcPts val="0"/>
              </a:spcAft>
              <a:buSzPts val="1600"/>
              <a:buChar char="•"/>
            </a:pPr>
            <a:r>
              <a:rPr lang="en" sz="1600"/>
              <a:t>January 12</a:t>
            </a:r>
            <a:endParaRPr sz="1600"/>
          </a:p>
          <a:p>
            <a:pPr marL="457200" lvl="0" indent="-330200" algn="l" rtl="0">
              <a:spcBef>
                <a:spcPts val="0"/>
              </a:spcBef>
              <a:spcAft>
                <a:spcPts val="0"/>
              </a:spcAft>
              <a:buSzPts val="1600"/>
              <a:buChar char="•"/>
            </a:pPr>
            <a:r>
              <a:rPr lang="en" sz="1600"/>
              <a:t>January 26 - BruMan Training</a:t>
            </a:r>
            <a:endParaRPr sz="1600" b="1" i="1">
              <a:solidFill>
                <a:srgbClr val="FF0000"/>
              </a:solidFill>
            </a:endParaRPr>
          </a:p>
        </p:txBody>
      </p:sp>
      <p:sp>
        <p:nvSpPr>
          <p:cNvPr id="395" name="Google Shape;395;p10"/>
          <p:cNvSpPr txBox="1">
            <a:spLocks noGrp="1"/>
          </p:cNvSpPr>
          <p:nvPr>
            <p:ph type="sldNum" idx="12"/>
          </p:nvPr>
        </p:nvSpPr>
        <p:spPr>
          <a:xfrm>
            <a:off x="223071" y="4820266"/>
            <a:ext cx="2057400" cy="2739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28</a:t>
            </a:fld>
            <a:endParaRPr/>
          </a:p>
        </p:txBody>
      </p:sp>
      <p:pic>
        <p:nvPicPr>
          <p:cNvPr id="396" name="Google Shape;396;p10" descr="Text, whiteboard&#10;&#10;Description automatically generated"/>
          <p:cNvPicPr preferRelativeResize="0"/>
          <p:nvPr/>
        </p:nvPicPr>
        <p:blipFill rotWithShape="1">
          <a:blip r:embed="rId3">
            <a:alphaModFix/>
          </a:blip>
          <a:srcRect/>
          <a:stretch/>
        </p:blipFill>
        <p:spPr>
          <a:xfrm>
            <a:off x="5894316" y="1963861"/>
            <a:ext cx="2621028" cy="1747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11"/>
          <p:cNvSpPr txBox="1">
            <a:spLocks noGrp="1"/>
          </p:cNvSpPr>
          <p:nvPr>
            <p:ph type="title"/>
          </p:nvPr>
        </p:nvSpPr>
        <p:spPr>
          <a:xfrm>
            <a:off x="245195" y="190885"/>
            <a:ext cx="6081975" cy="56722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Font typeface="Arial"/>
              <a:buNone/>
            </a:pPr>
            <a:r>
              <a:rPr lang="en" sz="1800">
                <a:solidFill>
                  <a:schemeClr val="dk1"/>
                </a:solidFill>
              </a:rPr>
              <a:t>CDE Contacts!</a:t>
            </a:r>
            <a:endParaRPr sz="1100">
              <a:solidFill>
                <a:schemeClr val="dk1"/>
              </a:solidFill>
            </a:endParaRPr>
          </a:p>
          <a:p>
            <a:pPr marL="0" lvl="0" indent="0" algn="l" rtl="0">
              <a:lnSpc>
                <a:spcPct val="90000"/>
              </a:lnSpc>
              <a:spcBef>
                <a:spcPts val="0"/>
              </a:spcBef>
              <a:spcAft>
                <a:spcPts val="0"/>
              </a:spcAft>
              <a:buSzPts val="1800"/>
              <a:buNone/>
            </a:pPr>
            <a:r>
              <a:rPr lang="en" sz="1500">
                <a:solidFill>
                  <a:schemeClr val="dk1"/>
                </a:solidFill>
              </a:rPr>
              <a:t>Emails: </a:t>
            </a:r>
            <a:r>
              <a:rPr lang="en" sz="1500">
                <a:solidFill>
                  <a:schemeClr val="hlink"/>
                </a:solidFill>
                <a:uFill>
                  <a:noFill/>
                </a:uFill>
                <a:hlinkClick r:id="rId3"/>
              </a:rPr>
              <a:t>Lastname_Firstinitial@cde.state.co.us</a:t>
            </a:r>
            <a:r>
              <a:rPr lang="en" sz="1500">
                <a:solidFill>
                  <a:schemeClr val="dk1"/>
                </a:solidFill>
              </a:rPr>
              <a:t> </a:t>
            </a:r>
            <a:endParaRPr sz="1500">
              <a:solidFill>
                <a:schemeClr val="dk1"/>
              </a:solidFill>
            </a:endParaRPr>
          </a:p>
          <a:p>
            <a:pPr marL="685800" lvl="0" indent="0" algn="l" rtl="0">
              <a:lnSpc>
                <a:spcPct val="90000"/>
              </a:lnSpc>
              <a:spcBef>
                <a:spcPts val="0"/>
              </a:spcBef>
              <a:spcAft>
                <a:spcPts val="0"/>
              </a:spcAft>
              <a:buClr>
                <a:schemeClr val="lt1"/>
              </a:buClr>
              <a:buSzPts val="1800"/>
              <a:buFont typeface="Arial"/>
              <a:buNone/>
            </a:pPr>
            <a:r>
              <a:rPr lang="en" sz="1000">
                <a:solidFill>
                  <a:schemeClr val="dk1"/>
                </a:solidFill>
              </a:rPr>
              <a:t>(e.g., Smith_a@cde.state.co.us)</a:t>
            </a:r>
            <a:endParaRPr sz="800"/>
          </a:p>
        </p:txBody>
      </p:sp>
      <p:sp>
        <p:nvSpPr>
          <p:cNvPr id="403" name="Google Shape;403;p11"/>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000000"/>
              </a:buClr>
              <a:buSzPts val="900"/>
              <a:buFont typeface="Arial"/>
              <a:buNone/>
            </a:pPr>
            <a:fld id="{00000000-1234-1234-1234-123412341234}" type="slidenum">
              <a:rPr lang="en"/>
              <a:t>29</a:t>
            </a:fld>
            <a:endParaRPr/>
          </a:p>
        </p:txBody>
      </p:sp>
      <p:graphicFrame>
        <p:nvGraphicFramePr>
          <p:cNvPr id="404" name="Google Shape;404;p11"/>
          <p:cNvGraphicFramePr/>
          <p:nvPr/>
        </p:nvGraphicFramePr>
        <p:xfrm>
          <a:off x="157781" y="994130"/>
          <a:ext cx="8894550" cy="4071600"/>
        </p:xfrm>
        <a:graphic>
          <a:graphicData uri="http://schemas.openxmlformats.org/drawingml/2006/table">
            <a:tbl>
              <a:tblPr firstRow="1">
                <a:noFill/>
                <a:tableStyleId>{6AEA756A-5BFA-44DC-A320-2C76F7D0A248}</a:tableStyleId>
              </a:tblPr>
              <a:tblGrid>
                <a:gridCol w="4734075">
                  <a:extLst>
                    <a:ext uri="{9D8B030D-6E8A-4147-A177-3AD203B41FA5}">
                      <a16:colId xmlns:a16="http://schemas.microsoft.com/office/drawing/2014/main" val="20000"/>
                    </a:ext>
                  </a:extLst>
                </a:gridCol>
                <a:gridCol w="4160475">
                  <a:extLst>
                    <a:ext uri="{9D8B030D-6E8A-4147-A177-3AD203B41FA5}">
                      <a16:colId xmlns:a16="http://schemas.microsoft.com/office/drawing/2014/main" val="20001"/>
                    </a:ext>
                  </a:extLst>
                </a:gridCol>
              </a:tblGrid>
              <a:tr h="420550">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Federal Programs &amp; Supports </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(ESEA/ESSER Program Supports)</a:t>
                      </a:r>
                      <a:endParaRPr sz="1000" b="1" u="none" strike="noStrike" cap="none">
                        <a:latin typeface="Calibri"/>
                        <a:ea typeface="Calibri"/>
                        <a:cs typeface="Calibri"/>
                        <a:sym typeface="Calibri"/>
                      </a:endParaRPr>
                    </a:p>
                  </a:txBody>
                  <a:tcPr marL="68575" marR="68575" marT="68575" marB="68575">
                    <a:solidFill>
                      <a:srgbClr val="B6D7A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School Finance &amp; Operations</a:t>
                      </a:r>
                      <a:endParaRPr sz="10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000" b="1" u="none" strike="noStrike" cap="none">
                          <a:latin typeface="Calibri"/>
                          <a:ea typeface="Calibri"/>
                          <a:cs typeface="Calibri"/>
                          <a:sym typeface="Calibri"/>
                        </a:rPr>
                        <a:t>(Fiscal and Systems Supports) </a:t>
                      </a:r>
                      <a:endParaRPr sz="1000" b="1" u="none" strike="noStrike" cap="none">
                        <a:latin typeface="Calibri"/>
                        <a:ea typeface="Calibri"/>
                        <a:cs typeface="Calibri"/>
                        <a:sym typeface="Calibri"/>
                      </a:endParaRPr>
                    </a:p>
                  </a:txBody>
                  <a:tcPr marL="68575" marR="68575" marT="68575" marB="68575">
                    <a:solidFill>
                      <a:srgbClr val="B6D7A8"/>
                    </a:solidFill>
                  </a:tcPr>
                </a:tc>
                <a:extLst>
                  <a:ext uri="{0D108BD9-81ED-4DB2-BD59-A6C34878D82A}">
                    <a16:rowId xmlns:a16="http://schemas.microsoft.com/office/drawing/2014/main" val="10000"/>
                  </a:ext>
                </a:extLst>
              </a:tr>
              <a:tr h="3146625">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4"/>
                        </a:rPr>
                        <a:t>Nazie Mohajeri-Nelson</a:t>
                      </a:r>
                      <a:r>
                        <a:rPr lang="en" sz="1000" u="none" strike="noStrike" cap="none">
                          <a:solidFill>
                            <a:schemeClr val="dk1"/>
                          </a:solidFill>
                          <a:latin typeface="Calibri"/>
                          <a:ea typeface="Calibri"/>
                          <a:cs typeface="Calibri"/>
                          <a:sym typeface="Calibri"/>
                        </a:rPr>
                        <a:t>, Executive Director of Federal Programs &amp; Supports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000" b="1" u="sng" strike="noStrike" cap="none">
                          <a:solidFill>
                            <a:schemeClr val="dk1"/>
                          </a:solidFill>
                          <a:latin typeface="Calibri"/>
                          <a:ea typeface="Calibri"/>
                          <a:cs typeface="Calibri"/>
                          <a:sym typeface="Calibri"/>
                        </a:rPr>
                        <a:t>Program Specialists</a:t>
                      </a:r>
                      <a:endParaRPr sz="1000" b="1" u="sng"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Implementation Supervisor: </a:t>
                      </a:r>
                      <a:r>
                        <a:rPr lang="en" sz="1000" u="sng" strike="noStrike" cap="none">
                          <a:solidFill>
                            <a:schemeClr val="hlink"/>
                          </a:solidFill>
                          <a:latin typeface="Calibri"/>
                          <a:ea typeface="Calibri"/>
                          <a:cs typeface="Calibri"/>
                          <a:sym typeface="Calibri"/>
                          <a:hlinkClick r:id="rId5"/>
                        </a:rPr>
                        <a:t>Laura Meushaw</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Monitoring Supervisor: </a:t>
                      </a:r>
                      <a:r>
                        <a:rPr lang="en" sz="1000" u="sng" strike="noStrike" cap="none">
                          <a:solidFill>
                            <a:schemeClr val="hlink"/>
                          </a:solidFill>
                          <a:latin typeface="Calibri"/>
                          <a:ea typeface="Calibri"/>
                          <a:cs typeface="Calibri"/>
                          <a:sym typeface="Calibri"/>
                          <a:hlinkClick r:id="rId6"/>
                        </a:rPr>
                        <a:t>Tammy Giessinger</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u="none" strike="noStrike" cap="none">
                          <a:solidFill>
                            <a:schemeClr val="dk1"/>
                          </a:solidFill>
                          <a:latin typeface="Calibri"/>
                          <a:ea typeface="Calibri"/>
                          <a:cs typeface="Calibri"/>
                          <a:sym typeface="Calibri"/>
                        </a:rPr>
                        <a:t>Program Effectiveness Supervisor: </a:t>
                      </a: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ESEA Programs Specialists</a:t>
                      </a:r>
                      <a:r>
                        <a:rPr lang="en" sz="1000" u="none" strike="noStrike" cap="none">
                          <a:solidFill>
                            <a:schemeClr val="dk1"/>
                          </a:solidFill>
                          <a:latin typeface="Calibri"/>
                          <a:ea typeface="Calibri"/>
                          <a:cs typeface="Calibri"/>
                          <a:sym typeface="Calibri"/>
                        </a:rPr>
                        <a:t> and </a:t>
                      </a:r>
                      <a:r>
                        <a:rPr lang="en" sz="1000" u="sng" strike="noStrike" cap="none">
                          <a:solidFill>
                            <a:schemeClr val="hlink"/>
                          </a:solidFill>
                          <a:latin typeface="Calibri"/>
                          <a:ea typeface="Calibri"/>
                          <a:cs typeface="Calibri"/>
                          <a:sym typeface="Calibri"/>
                          <a:hlinkClick r:id="rId8"/>
                        </a:rPr>
                        <a:t>ESEA Regional Contacts</a:t>
                      </a:r>
                      <a:r>
                        <a:rPr lang="en" sz="1000" u="none" strike="noStrike" cap="none">
                          <a:solidFill>
                            <a:schemeClr val="dk1"/>
                          </a:solidFill>
                          <a:latin typeface="Calibri"/>
                          <a:ea typeface="Calibri"/>
                          <a:cs typeface="Calibri"/>
                          <a:sym typeface="Calibri"/>
                        </a:rPr>
                        <a:t> </a:t>
                      </a:r>
                      <a:r>
                        <a:rPr lang="en" sz="1000" b="1" u="none" strike="noStrike" cap="none">
                          <a:solidFill>
                            <a:schemeClr val="dk1"/>
                          </a:solidFill>
                          <a:latin typeface="Calibri"/>
                          <a:ea typeface="Calibri"/>
                          <a:cs typeface="Calibri"/>
                          <a:sym typeface="Calibri"/>
                        </a:rPr>
                        <a:t>(assigned by district)</a:t>
                      </a:r>
                      <a:endParaRPr sz="1000" b="1"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 </a:t>
                      </a:r>
                      <a:r>
                        <a:rPr lang="en" sz="1000" u="sng" strike="noStrike" cap="none">
                          <a:solidFill>
                            <a:schemeClr val="hlink"/>
                          </a:solidFill>
                          <a:latin typeface="Calibri"/>
                          <a:ea typeface="Calibri"/>
                          <a:cs typeface="Calibri"/>
                          <a:sym typeface="Calibri"/>
                          <a:hlinkClick r:id="rId5"/>
                        </a:rPr>
                        <a:t>Laura Meushaw</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9"/>
                        </a:rPr>
                        <a:t>Kathryn Wisner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0"/>
                        </a:rPr>
                        <a:t>Evita Byrd</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1"/>
                        </a:rPr>
                        <a:t>Rachel Echsner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 </a:t>
                      </a:r>
                      <a:r>
                        <a:rPr lang="en" sz="1000" u="sng" strike="noStrike" cap="none">
                          <a:solidFill>
                            <a:schemeClr val="hlink"/>
                          </a:solidFill>
                          <a:latin typeface="Calibri"/>
                          <a:ea typeface="Calibri"/>
                          <a:cs typeface="Calibri"/>
                          <a:sym typeface="Calibri"/>
                          <a:hlinkClick r:id="rId12"/>
                        </a:rPr>
                        <a:t>Karen Bixler</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III: </a:t>
                      </a:r>
                      <a:r>
                        <a:rPr lang="en" sz="1000" u="sng" strike="noStrike" cap="none">
                          <a:solidFill>
                            <a:schemeClr val="hlink"/>
                          </a:solidFill>
                          <a:latin typeface="Calibri"/>
                          <a:ea typeface="Calibri"/>
                          <a:cs typeface="Calibri"/>
                          <a:sym typeface="Calibri"/>
                          <a:hlinkClick r:id="rId13"/>
                        </a:rPr>
                        <a:t>Rachel Temple</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IV: </a:t>
                      </a:r>
                      <a:r>
                        <a:rPr lang="en" sz="1000" u="sng" strike="noStrike" cap="none">
                          <a:solidFill>
                            <a:schemeClr val="hlink"/>
                          </a:solidFill>
                          <a:latin typeface="Calibri"/>
                          <a:ea typeface="Calibri"/>
                          <a:cs typeface="Calibri"/>
                          <a:sym typeface="Calibri"/>
                          <a:hlinkClick r:id="rId6"/>
                        </a:rPr>
                        <a:t>Tammy Giessinger</a:t>
                      </a:r>
                      <a:r>
                        <a:rPr lang="en" sz="1000" u="none" strike="noStrike" cap="none">
                          <a:solidFill>
                            <a:schemeClr val="dk1"/>
                          </a:solidFill>
                          <a:latin typeface="Calibri"/>
                          <a:ea typeface="Calibri"/>
                          <a:cs typeface="Calibri"/>
                          <a:sym typeface="Calibri"/>
                        </a:rPr>
                        <a:t>, </a:t>
                      </a:r>
                      <a:r>
                        <a:rPr lang="en" sz="1000" u="sng" strike="noStrike" cap="none">
                          <a:solidFill>
                            <a:schemeClr val="hlink"/>
                          </a:solidFill>
                          <a:latin typeface="Calibri"/>
                          <a:ea typeface="Calibri"/>
                          <a:cs typeface="Calibri"/>
                          <a:sym typeface="Calibri"/>
                          <a:hlinkClick r:id="rId14"/>
                        </a:rPr>
                        <a:t>Nathan Hickman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none" strike="noStrike" cap="none">
                          <a:solidFill>
                            <a:schemeClr val="dk1"/>
                          </a:solidFill>
                          <a:latin typeface="Calibri"/>
                          <a:ea typeface="Calibri"/>
                          <a:cs typeface="Calibri"/>
                          <a:sym typeface="Calibri"/>
                        </a:rPr>
                        <a:t>Title V: </a:t>
                      </a:r>
                      <a:r>
                        <a:rPr lang="en" sz="1000" u="sng" strike="noStrike" cap="none">
                          <a:solidFill>
                            <a:schemeClr val="hlink"/>
                          </a:solidFill>
                          <a:latin typeface="Calibri"/>
                          <a:ea typeface="Calibri"/>
                          <a:cs typeface="Calibri"/>
                          <a:sym typeface="Calibri"/>
                          <a:hlinkClick r:id="rId15"/>
                        </a:rPr>
                        <a:t>Shannon Wilson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Program Specialists</a:t>
                      </a:r>
                      <a:endParaRPr sz="1000" b="1" u="sng"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6"/>
                        </a:rPr>
                        <a:t>Kristin Crumley</a:t>
                      </a:r>
                      <a:r>
                        <a:rPr lang="en" sz="1000" u="sng" strike="noStrike" cap="none">
                          <a:solidFill>
                            <a:schemeClr val="hlink"/>
                          </a:solidFill>
                          <a:latin typeface="Calibri"/>
                          <a:ea typeface="Calibri"/>
                          <a:cs typeface="Calibri"/>
                          <a:sym typeface="Calibri"/>
                        </a:rPr>
                        <a:t>  </a:t>
                      </a:r>
                      <a:endParaRPr sz="1000" u="sng" strike="noStrike" cap="none">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7"/>
                        </a:rPr>
                        <a:t>Jonathan Schelke</a:t>
                      </a:r>
                      <a:endParaRPr sz="1000" u="none" strike="noStrike" cap="none"/>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8"/>
                        </a:rPr>
                        <a:t>Kim Boylan</a:t>
                      </a:r>
                      <a:endParaRPr sz="1000" u="none" strike="noStrike" cap="none">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19"/>
                        </a:rPr>
                        <a:t>Shannon Wilson</a:t>
                      </a:r>
                      <a:r>
                        <a:rPr lang="en" sz="1000" u="none" strike="noStrike" cap="none">
                          <a:solidFill>
                            <a:schemeClr val="dk1"/>
                          </a:solidFill>
                          <a:latin typeface="Calibri"/>
                          <a:ea typeface="Calibri"/>
                          <a:cs typeface="Calibri"/>
                          <a:sym typeface="Calibri"/>
                        </a:rPr>
                        <a: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 and ESSER Data and Reporting Specialists</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7"/>
                        </a:rPr>
                        <a:t>Tina Negley</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0"/>
                        </a:rPr>
                        <a:t>Mary Shen</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1"/>
                        </a:rPr>
                        <a:t>Mackenzie Owens</a:t>
                      </a:r>
                      <a:endParaRPr sz="1000" u="none" strike="noStrike" cap="none">
                        <a:latin typeface="Calibri"/>
                        <a:ea typeface="Calibri"/>
                        <a:cs typeface="Calibri"/>
                        <a:sym typeface="Calibri"/>
                      </a:endParaRPr>
                    </a:p>
                  </a:txBody>
                  <a:tcPr marL="68575" marR="68575" marT="68575" marB="68575"/>
                </a:tc>
                <a:tc>
                  <a:txBody>
                    <a:bodyPr/>
                    <a:lstStyle/>
                    <a:p>
                      <a:pPr marL="0" marR="0" lvl="0" indent="0" algn="l" rtl="0">
                        <a:lnSpc>
                          <a:spcPct val="90000"/>
                        </a:lnSpc>
                        <a:spcBef>
                          <a:spcPts val="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2"/>
                        </a:rPr>
                        <a:t>Kate Bartlett</a:t>
                      </a:r>
                      <a:r>
                        <a:rPr lang="en" sz="1000" u="none" strike="noStrike" cap="none">
                          <a:solidFill>
                            <a:schemeClr val="dk1"/>
                          </a:solidFill>
                          <a:latin typeface="Calibri"/>
                          <a:ea typeface="Calibri"/>
                          <a:cs typeface="Calibri"/>
                          <a:sym typeface="Calibri"/>
                        </a:rPr>
                        <a:t>, Executive Director of School District Operations Unit</a:t>
                      </a: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Fiscal Specialists</a:t>
                      </a:r>
                      <a:endParaRPr sz="1000" b="1" u="sng" strike="noStrike" cap="none">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000" u="sng" strike="noStrike" cap="none">
                          <a:solidFill>
                            <a:schemeClr val="hlink"/>
                          </a:solidFill>
                          <a:latin typeface="Calibri"/>
                          <a:ea typeface="Calibri"/>
                          <a:cs typeface="Calibri"/>
                          <a:sym typeface="Calibri"/>
                          <a:hlinkClick r:id="rId23"/>
                        </a:rPr>
                        <a:t>Jennifer Austin</a:t>
                      </a:r>
                      <a:r>
                        <a:rPr lang="en" sz="1000" u="none" strike="noStrike" cap="none">
                          <a:solidFill>
                            <a:schemeClr val="dk1"/>
                          </a:solidFill>
                          <a:latin typeface="Calibri"/>
                          <a:ea typeface="Calibri"/>
                          <a:cs typeface="Calibri"/>
                          <a:sym typeface="Calibri"/>
                        </a:rPr>
                        <a:t>, Director of Grants Fiscal Management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ESEA</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4"/>
                        </a:rPr>
                        <a:t>Robert Hawkins</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 </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Fiscal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5"/>
                        </a:rPr>
                        <a:t>Steven Kaleda</a:t>
                      </a:r>
                      <a:r>
                        <a:rPr lang="en" sz="1000" u="none" strike="noStrike" cap="none">
                          <a:solidFill>
                            <a:schemeClr val="dk1"/>
                          </a:solidFill>
                          <a:latin typeface="Calibri"/>
                          <a:ea typeface="Calibri"/>
                          <a:cs typeface="Calibri"/>
                          <a:sym typeface="Calibri"/>
                        </a:rPr>
                        <a:t> Grants Fiscal Analyst</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000" b="1" u="sng" strike="noStrike" cap="none">
                          <a:solidFill>
                            <a:schemeClr val="dk1"/>
                          </a:solidFill>
                          <a:latin typeface="Calibri"/>
                          <a:ea typeface="Calibri"/>
                          <a:cs typeface="Calibri"/>
                          <a:sym typeface="Calibri"/>
                        </a:rPr>
                        <a:t>ESSER Monitoring</a:t>
                      </a:r>
                      <a:endParaRPr sz="1000" b="1" u="sng"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6"/>
                        </a:rPr>
                        <a:t>Bill Parsley</a:t>
                      </a:r>
                      <a:r>
                        <a:rPr lang="en" sz="1000" u="none" strike="noStrike" cap="none">
                          <a:solidFill>
                            <a:schemeClr val="dk1"/>
                          </a:solidFill>
                          <a:latin typeface="Calibri"/>
                          <a:ea typeface="Calibri"/>
                          <a:cs typeface="Calibri"/>
                          <a:sym typeface="Calibri"/>
                        </a:rPr>
                        <a:t>, ESSER Fiscal Monitoring Supervisor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7"/>
                        </a:rPr>
                        <a:t>Hilery Morris</a:t>
                      </a:r>
                      <a:r>
                        <a:rPr lang="en" sz="1000" u="none" strike="noStrike" cap="none">
                          <a:solidFill>
                            <a:schemeClr val="dk1"/>
                          </a:solidFill>
                          <a:latin typeface="Calibri"/>
                          <a:ea typeface="Calibri"/>
                          <a:cs typeface="Calibri"/>
                          <a:sym typeface="Calibri"/>
                        </a:rPr>
                        <a:t>, ESSER Fiscal Monitoring </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8"/>
                        </a:rPr>
                        <a:t>Kristina Jones</a:t>
                      </a:r>
                      <a:r>
                        <a:rPr lang="en" sz="1000" u="none" strike="noStrike" cap="none">
                          <a:solidFill>
                            <a:schemeClr val="dk1"/>
                          </a:solidFill>
                          <a:latin typeface="Calibri"/>
                          <a:ea typeface="Calibri"/>
                          <a:cs typeface="Calibri"/>
                          <a:sym typeface="Calibri"/>
                        </a:rPr>
                        <a:t>, Federal Fiscal Monitoring and Reporting Specialist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29"/>
                        </a:rPr>
                        <a:t>Werner Hagemann</a:t>
                      </a:r>
                      <a:r>
                        <a:rPr lang="en" sz="1000" u="none" strike="noStrike" cap="none">
                          <a:solidFill>
                            <a:schemeClr val="dk1"/>
                          </a:solidFill>
                          <a:latin typeface="Calibri"/>
                          <a:ea typeface="Calibri"/>
                          <a:cs typeface="Calibri"/>
                          <a:sym typeface="Calibri"/>
                        </a:rPr>
                        <a:t>, ESSER Fiscal Monitoring Specialist</a:t>
                      </a:r>
                      <a:endParaRPr sz="1000" u="none" strike="noStrike" cap="none">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0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000" b="1" u="sng" strike="noStrike" cap="none">
                          <a:solidFill>
                            <a:schemeClr val="dk1"/>
                          </a:solidFill>
                          <a:latin typeface="Calibri"/>
                          <a:ea typeface="Calibri"/>
                          <a:cs typeface="Calibri"/>
                          <a:sym typeface="Calibri"/>
                        </a:rPr>
                        <a:t>Application Systems Specialists</a:t>
                      </a:r>
                      <a:endParaRPr sz="1000" b="1" u="sng"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000" u="sng" strike="noStrike" cap="none">
                          <a:solidFill>
                            <a:schemeClr val="hlink"/>
                          </a:solidFill>
                          <a:latin typeface="Calibri"/>
                          <a:ea typeface="Calibri"/>
                          <a:cs typeface="Calibri"/>
                          <a:sym typeface="Calibri"/>
                          <a:hlinkClick r:id="rId30"/>
                        </a:rPr>
                        <a:t>DeLilah Collins</a:t>
                      </a:r>
                      <a:r>
                        <a:rPr lang="en" sz="1000" u="none" strike="noStrike" cap="none">
                          <a:solidFill>
                            <a:schemeClr val="dk1"/>
                          </a:solidFill>
                          <a:latin typeface="Calibri"/>
                          <a:ea typeface="Calibri"/>
                          <a:cs typeface="Calibri"/>
                          <a:sym typeface="Calibri"/>
                        </a:rPr>
                        <a:t>, Director of Grants Program Administration</a:t>
                      </a:r>
                      <a:endParaRPr sz="10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000" b="1" u="sng" strike="noStrike" cap="none">
                          <a:solidFill>
                            <a:schemeClr val="dk1"/>
                          </a:solidFill>
                          <a:latin typeface="Calibri"/>
                          <a:ea typeface="Calibri"/>
                          <a:cs typeface="Calibri"/>
                          <a:sym typeface="Calibri"/>
                        </a:rPr>
                        <a:t>Online Applications Systems Technical Support</a:t>
                      </a:r>
                      <a:endParaRPr sz="10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000" u="sng" strike="noStrike" cap="none">
                          <a:solidFill>
                            <a:schemeClr val="hlink"/>
                          </a:solidFill>
                          <a:latin typeface="Calibri"/>
                          <a:ea typeface="Calibri"/>
                          <a:cs typeface="Calibri"/>
                          <a:sym typeface="Calibri"/>
                          <a:hlinkClick r:id="rId31"/>
                        </a:rPr>
                        <a:t>Michelle Prael</a:t>
                      </a:r>
                      <a:endParaRPr sz="1000" u="none" strike="noStrike" cap="none">
                        <a:latin typeface="Calibri"/>
                        <a:ea typeface="Calibri"/>
                        <a:cs typeface="Calibri"/>
                        <a:sym typeface="Calibri"/>
                      </a:endParaRPr>
                    </a:p>
                  </a:txBody>
                  <a:tcPr marL="68575" marR="68575" marT="68575" marB="68575"/>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lt1"/>
              </a:buClr>
              <a:buSzPts val="3000"/>
              <a:buFont typeface="Arial"/>
              <a:buNone/>
            </a:pPr>
            <a:r>
              <a:rPr lang="en"/>
              <a:t>Updates, Reminders, and Clarifications</a:t>
            </a:r>
            <a:endParaRPr/>
          </a:p>
        </p:txBody>
      </p:sp>
      <p:sp>
        <p:nvSpPr>
          <p:cNvPr id="240" name="Google Shape;240;p3"/>
          <p:cNvSpPr txBox="1">
            <a:spLocks noGrp="1"/>
          </p:cNvSpPr>
          <p:nvPr>
            <p:ph type="sldNum" idx="12"/>
          </p:nvPr>
        </p:nvSpPr>
        <p:spPr>
          <a:xfrm>
            <a:off x="223071" y="4820266"/>
            <a:ext cx="2057400" cy="273825"/>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900"/>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7543e44dd4_0_693"/>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ARP ESSER III - Maintenance of Equity</a:t>
            </a:r>
            <a:endParaRPr/>
          </a:p>
        </p:txBody>
      </p:sp>
      <p:sp>
        <p:nvSpPr>
          <p:cNvPr id="246" name="Google Shape;246;g17543e44dd4_0_693"/>
          <p:cNvSpPr txBox="1">
            <a:spLocks noGrp="1"/>
          </p:cNvSpPr>
          <p:nvPr>
            <p:ph type="body" idx="1"/>
          </p:nvPr>
        </p:nvSpPr>
        <p:spPr>
          <a:xfrm>
            <a:off x="628650" y="1097278"/>
            <a:ext cx="7886700" cy="1729500"/>
          </a:xfrm>
          <a:prstGeom prst="rect">
            <a:avLst/>
          </a:prstGeom>
          <a:noFill/>
          <a:ln>
            <a:noFill/>
          </a:ln>
        </p:spPr>
        <p:txBody>
          <a:bodyPr spcFirstLastPara="1" wrap="square" lIns="0" tIns="0" rIns="0" bIns="34275" anchor="t" anchorCtr="0">
            <a:noAutofit/>
          </a:bodyPr>
          <a:lstStyle/>
          <a:p>
            <a:pPr marL="0" lvl="0" indent="0" algn="l" rtl="0">
              <a:lnSpc>
                <a:spcPct val="90000"/>
              </a:lnSpc>
              <a:spcBef>
                <a:spcPts val="600"/>
              </a:spcBef>
              <a:spcAft>
                <a:spcPts val="0"/>
              </a:spcAft>
              <a:buSzPts val="1800"/>
              <a:buNone/>
            </a:pPr>
            <a:r>
              <a:rPr lang="en" b="1" u="sng"/>
              <a:t>Reminder:</a:t>
            </a:r>
            <a:r>
              <a:rPr lang="en"/>
              <a:t> ARP ESSER III requires that </a:t>
            </a:r>
            <a:endParaRPr/>
          </a:p>
          <a:p>
            <a:pPr marL="457200" lvl="0" indent="-304800" algn="l" rtl="0">
              <a:lnSpc>
                <a:spcPct val="115000"/>
              </a:lnSpc>
              <a:spcBef>
                <a:spcPts val="0"/>
              </a:spcBef>
              <a:spcAft>
                <a:spcPts val="0"/>
              </a:spcAft>
              <a:buClr>
                <a:srgbClr val="333333"/>
              </a:buClr>
              <a:buSzPts val="1200"/>
              <a:buFont typeface="Calibri"/>
              <a:buChar char="●"/>
            </a:pPr>
            <a:r>
              <a:rPr lang="en" sz="1200">
                <a:solidFill>
                  <a:srgbClr val="333333"/>
                </a:solidFill>
                <a:highlight>
                  <a:srgbClr val="FFFFFF"/>
                </a:highlight>
              </a:rPr>
              <a:t>An LEA does not disproportionately reduce State and local per-pupil funding in high-poverty schools.</a:t>
            </a:r>
            <a:endParaRPr sz="1200">
              <a:solidFill>
                <a:srgbClr val="333333"/>
              </a:solidFill>
              <a:highlight>
                <a:srgbClr val="FFFFFF"/>
              </a:highlight>
            </a:endParaRPr>
          </a:p>
          <a:p>
            <a:pPr marL="457200" lvl="0" indent="-304800" algn="l" rtl="0">
              <a:lnSpc>
                <a:spcPct val="115000"/>
              </a:lnSpc>
              <a:spcBef>
                <a:spcPts val="0"/>
              </a:spcBef>
              <a:spcAft>
                <a:spcPts val="0"/>
              </a:spcAft>
              <a:buClr>
                <a:srgbClr val="333333"/>
              </a:buClr>
              <a:buSzPts val="1200"/>
              <a:buFont typeface="Calibri"/>
              <a:buChar char="●"/>
            </a:pPr>
            <a:r>
              <a:rPr lang="en" sz="1200">
                <a:solidFill>
                  <a:srgbClr val="333333"/>
                </a:solidFill>
                <a:highlight>
                  <a:srgbClr val="FFFFFF"/>
                </a:highlight>
              </a:rPr>
              <a:t>An LEA does not disproportionately reduce the number of full-time-equivalent (FTE) staff per pupil in high-poverty schools.</a:t>
            </a:r>
            <a:endParaRPr sz="1200">
              <a:solidFill>
                <a:srgbClr val="333333"/>
              </a:solidFill>
              <a:highlight>
                <a:srgbClr val="FFFFFF"/>
              </a:highlight>
            </a:endParaRPr>
          </a:p>
          <a:p>
            <a:pPr marL="0" lvl="0" indent="0" algn="l" rtl="0">
              <a:lnSpc>
                <a:spcPct val="90000"/>
              </a:lnSpc>
              <a:spcBef>
                <a:spcPts val="1200"/>
              </a:spcBef>
              <a:spcAft>
                <a:spcPts val="0"/>
              </a:spcAft>
              <a:buSzPts val="1800"/>
              <a:buNone/>
            </a:pPr>
            <a:r>
              <a:rPr lang="en"/>
              <a:t>CDE is required to identify schools that meet the criteria for high-poverty (</a:t>
            </a:r>
            <a:r>
              <a:rPr lang="en">
                <a:solidFill>
                  <a:srgbClr val="333333"/>
                </a:solidFill>
                <a:highlight>
                  <a:srgbClr val="FFFFFF"/>
                </a:highlight>
              </a:rPr>
              <a:t>in the highest quartile of schools served by the LEA based on the percentage of economically disadvantaged students). Communications coming in the near future outlining / reminding LEAs of MoEquity requirements. </a:t>
            </a:r>
            <a:endParaRPr>
              <a:solidFill>
                <a:srgbClr val="333333"/>
              </a:solidFill>
              <a:highlight>
                <a:srgbClr val="FFFFFF"/>
              </a:highlight>
            </a:endParaRPr>
          </a:p>
          <a:p>
            <a:pPr marL="0" lvl="0" indent="0" algn="l" rtl="0">
              <a:lnSpc>
                <a:spcPct val="115000"/>
              </a:lnSpc>
              <a:spcBef>
                <a:spcPts val="0"/>
              </a:spcBef>
              <a:spcAft>
                <a:spcPts val="0"/>
              </a:spcAft>
              <a:buSzPts val="1800"/>
              <a:buNone/>
            </a:pPr>
            <a:endParaRPr sz="1200">
              <a:solidFill>
                <a:srgbClr val="333333"/>
              </a:solidFill>
              <a:highlight>
                <a:srgbClr val="FFFFFF"/>
              </a:highlight>
            </a:endParaRPr>
          </a:p>
          <a:p>
            <a:pPr marL="0" lvl="0" indent="0" algn="l" rtl="0">
              <a:lnSpc>
                <a:spcPct val="90000"/>
              </a:lnSpc>
              <a:spcBef>
                <a:spcPts val="1200"/>
              </a:spcBef>
              <a:spcAft>
                <a:spcPts val="0"/>
              </a:spcAft>
              <a:buSzPts val="1800"/>
              <a:buNone/>
            </a:pPr>
            <a:endParaRPr>
              <a:solidFill>
                <a:srgbClr val="333333"/>
              </a:solidFill>
              <a:highlight>
                <a:srgbClr val="FFFFFF"/>
              </a:highlight>
            </a:endParaRPr>
          </a:p>
          <a:p>
            <a:pPr marL="0" lvl="0" indent="0" algn="l" rtl="0">
              <a:lnSpc>
                <a:spcPct val="90000"/>
              </a:lnSpc>
              <a:spcBef>
                <a:spcPts val="600"/>
              </a:spcBef>
              <a:spcAft>
                <a:spcPts val="0"/>
              </a:spcAft>
              <a:buSzPts val="1800"/>
              <a:buNone/>
            </a:pPr>
            <a:endParaRPr>
              <a:solidFill>
                <a:srgbClr val="333333"/>
              </a:solidFill>
              <a:highlight>
                <a:srgbClr val="FFFFFF"/>
              </a:highlight>
            </a:endParaRPr>
          </a:p>
          <a:p>
            <a:pPr marL="0" lvl="0" indent="0" algn="l" rtl="0">
              <a:lnSpc>
                <a:spcPct val="90000"/>
              </a:lnSpc>
              <a:spcBef>
                <a:spcPts val="600"/>
              </a:spcBef>
              <a:spcAft>
                <a:spcPts val="0"/>
              </a:spcAft>
              <a:buSzPts val="1800"/>
              <a:buNone/>
            </a:pPr>
            <a:endParaRPr>
              <a:solidFill>
                <a:srgbClr val="333333"/>
              </a:solidFill>
              <a:highlight>
                <a:srgbClr val="FFFFFF"/>
              </a:highlight>
            </a:endParaRPr>
          </a:p>
          <a:p>
            <a:pPr marL="0" lvl="0" indent="0" algn="l" rtl="0">
              <a:lnSpc>
                <a:spcPct val="90000"/>
              </a:lnSpc>
              <a:spcBef>
                <a:spcPts val="600"/>
              </a:spcBef>
              <a:spcAft>
                <a:spcPts val="0"/>
              </a:spcAft>
              <a:buSzPts val="1800"/>
              <a:buNone/>
            </a:pPr>
            <a:endParaRPr>
              <a:solidFill>
                <a:srgbClr val="333333"/>
              </a:solidFill>
              <a:highlight>
                <a:srgbClr val="FFFFFF"/>
              </a:highlight>
            </a:endParaRPr>
          </a:p>
        </p:txBody>
      </p:sp>
      <p:sp>
        <p:nvSpPr>
          <p:cNvPr id="247" name="Google Shape;247;g17543e44dd4_0_693"/>
          <p:cNvSpPr/>
          <p:nvPr/>
        </p:nvSpPr>
        <p:spPr>
          <a:xfrm>
            <a:off x="631050" y="2613850"/>
            <a:ext cx="8013600" cy="2187000"/>
          </a:xfrm>
          <a:prstGeom prst="horizontalScroll">
            <a:avLst>
              <a:gd name="adj" fmla="val 12500"/>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600"/>
              </a:spcBef>
              <a:spcAft>
                <a:spcPts val="0"/>
              </a:spcAft>
              <a:buClr>
                <a:schemeClr val="dk1"/>
              </a:buClr>
              <a:buSzPts val="1100"/>
              <a:buFont typeface="Arial"/>
              <a:buNone/>
            </a:pPr>
            <a:r>
              <a:rPr lang="en" sz="1200" b="0" i="0" u="none" strike="noStrike" cap="none">
                <a:solidFill>
                  <a:srgbClr val="333333"/>
                </a:solidFill>
                <a:latin typeface="Calibri"/>
                <a:ea typeface="Calibri"/>
                <a:cs typeface="Calibri"/>
                <a:sym typeface="Calibri"/>
              </a:rPr>
              <a:t>LEA </a:t>
            </a:r>
            <a:r>
              <a:rPr lang="en" sz="1200" b="1" i="1" u="sng" strike="noStrike" cap="none">
                <a:solidFill>
                  <a:srgbClr val="333333"/>
                </a:solidFill>
                <a:latin typeface="Calibri"/>
                <a:ea typeface="Calibri"/>
                <a:cs typeface="Calibri"/>
                <a:sym typeface="Calibri"/>
              </a:rPr>
              <a:t>may</a:t>
            </a:r>
            <a:r>
              <a:rPr lang="en" sz="1200" b="0" i="0" u="none" strike="noStrike" cap="none">
                <a:solidFill>
                  <a:srgbClr val="333333"/>
                </a:solidFill>
                <a:latin typeface="Calibri"/>
                <a:ea typeface="Calibri"/>
                <a:cs typeface="Calibri"/>
                <a:sym typeface="Calibri"/>
              </a:rPr>
              <a:t> be exempt from Maintenance of Equity requirements if the LEA:</a:t>
            </a:r>
            <a:endParaRPr sz="1200" b="0" i="0" u="none" strike="noStrike" cap="none">
              <a:solidFill>
                <a:srgbClr val="333333"/>
              </a:solidFill>
              <a:latin typeface="Calibri"/>
              <a:ea typeface="Calibri"/>
              <a:cs typeface="Calibri"/>
              <a:sym typeface="Calibri"/>
            </a:endParaRPr>
          </a:p>
          <a:p>
            <a:pPr marL="457200" marR="0" lvl="0" indent="-304800" algn="l" rtl="0">
              <a:lnSpc>
                <a:spcPct val="115000"/>
              </a:lnSpc>
              <a:spcBef>
                <a:spcPts val="0"/>
              </a:spcBef>
              <a:spcAft>
                <a:spcPts val="0"/>
              </a:spcAft>
              <a:buClr>
                <a:srgbClr val="333333"/>
              </a:buClr>
              <a:buSzPts val="1200"/>
              <a:buFont typeface="Calibri"/>
              <a:buAutoNum type="arabicPeriod"/>
            </a:pPr>
            <a:r>
              <a:rPr lang="en" sz="1200" b="0" i="0" u="none" strike="noStrike" cap="none">
                <a:solidFill>
                  <a:srgbClr val="333333"/>
                </a:solidFill>
                <a:latin typeface="Calibri"/>
                <a:ea typeface="Calibri"/>
                <a:cs typeface="Calibri"/>
                <a:sym typeface="Calibri"/>
              </a:rPr>
              <a:t>Has a total enrollment of less than 1,000 students (automatic exception);</a:t>
            </a:r>
            <a:endParaRPr sz="1200" b="0" i="0" u="none" strike="noStrike" cap="none">
              <a:solidFill>
                <a:srgbClr val="333333"/>
              </a:solidFill>
              <a:latin typeface="Calibri"/>
              <a:ea typeface="Calibri"/>
              <a:cs typeface="Calibri"/>
              <a:sym typeface="Calibri"/>
            </a:endParaRPr>
          </a:p>
          <a:p>
            <a:pPr marL="457200" marR="0" lvl="0" indent="-304800" algn="l" rtl="0">
              <a:lnSpc>
                <a:spcPct val="115000"/>
              </a:lnSpc>
              <a:spcBef>
                <a:spcPts val="0"/>
              </a:spcBef>
              <a:spcAft>
                <a:spcPts val="0"/>
              </a:spcAft>
              <a:buClr>
                <a:srgbClr val="333333"/>
              </a:buClr>
              <a:buSzPts val="1200"/>
              <a:buFont typeface="Calibri"/>
              <a:buAutoNum type="arabicPeriod"/>
            </a:pPr>
            <a:r>
              <a:rPr lang="en" sz="1200" b="0" i="0" u="none" strike="noStrike" cap="none">
                <a:solidFill>
                  <a:srgbClr val="333333"/>
                </a:solidFill>
                <a:latin typeface="Calibri"/>
                <a:ea typeface="Calibri"/>
                <a:cs typeface="Calibri"/>
                <a:sym typeface="Calibri"/>
              </a:rPr>
              <a:t>Operates a single school (automatic exception);</a:t>
            </a:r>
            <a:endParaRPr sz="1200" b="0" i="0" u="none" strike="noStrike" cap="none">
              <a:solidFill>
                <a:srgbClr val="333333"/>
              </a:solidFill>
              <a:latin typeface="Calibri"/>
              <a:ea typeface="Calibri"/>
              <a:cs typeface="Calibri"/>
              <a:sym typeface="Calibri"/>
            </a:endParaRPr>
          </a:p>
          <a:p>
            <a:pPr marL="457200" marR="0" lvl="0" indent="-304800" algn="l" rtl="0">
              <a:lnSpc>
                <a:spcPct val="115000"/>
              </a:lnSpc>
              <a:spcBef>
                <a:spcPts val="0"/>
              </a:spcBef>
              <a:spcAft>
                <a:spcPts val="0"/>
              </a:spcAft>
              <a:buClr>
                <a:srgbClr val="333333"/>
              </a:buClr>
              <a:buSzPts val="1200"/>
              <a:buFont typeface="Calibri"/>
              <a:buAutoNum type="arabicPeriod"/>
            </a:pPr>
            <a:r>
              <a:rPr lang="en" sz="1200" b="0" i="0" u="none" strike="noStrike" cap="none">
                <a:solidFill>
                  <a:srgbClr val="333333"/>
                </a:solidFill>
                <a:latin typeface="Calibri"/>
                <a:ea typeface="Calibri"/>
                <a:cs typeface="Calibri"/>
                <a:sym typeface="Calibri"/>
              </a:rPr>
              <a:t>Serves all students within each grade span with a single school (automatic exception); or</a:t>
            </a:r>
            <a:endParaRPr sz="1200" b="0" i="0" u="none" strike="noStrike" cap="none">
              <a:solidFill>
                <a:srgbClr val="333333"/>
              </a:solidFill>
              <a:latin typeface="Calibri"/>
              <a:ea typeface="Calibri"/>
              <a:cs typeface="Calibri"/>
              <a:sym typeface="Calibri"/>
            </a:endParaRPr>
          </a:p>
          <a:p>
            <a:pPr marL="457200" marR="0" lvl="0" indent="-304800" algn="l" rtl="0">
              <a:lnSpc>
                <a:spcPct val="115000"/>
              </a:lnSpc>
              <a:spcBef>
                <a:spcPts val="0"/>
              </a:spcBef>
              <a:spcAft>
                <a:spcPts val="0"/>
              </a:spcAft>
              <a:buClr>
                <a:srgbClr val="333333"/>
              </a:buClr>
              <a:buSzPts val="1200"/>
              <a:buFont typeface="Calibri"/>
              <a:buAutoNum type="arabicPeriod"/>
            </a:pPr>
            <a:r>
              <a:rPr lang="en" sz="1200" b="0" i="0" u="none" strike="noStrike" cap="none">
                <a:solidFill>
                  <a:srgbClr val="333333"/>
                </a:solidFill>
                <a:latin typeface="Calibri"/>
                <a:ea typeface="Calibri"/>
                <a:cs typeface="Calibri"/>
                <a:sym typeface="Calibri"/>
              </a:rPr>
              <a:t>Demonstrates an exceptional or uncontrollable circumstance, such as unpredictable changes in student enrollment or a precipitous decline in the financial resources of the LEA as determined by the Secretary (eligible to request an exception).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186c6562e08_8_0"/>
          <p:cNvSpPr txBox="1">
            <a:spLocks noGrp="1"/>
          </p:cNvSpPr>
          <p:nvPr>
            <p:ph type="title"/>
          </p:nvPr>
        </p:nvSpPr>
        <p:spPr>
          <a:xfrm>
            <a:off x="245194" y="190886"/>
            <a:ext cx="6081900" cy="5673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SzPts val="1800"/>
              <a:buNone/>
            </a:pPr>
            <a:r>
              <a:rPr lang="en"/>
              <a:t>Maintenance of Equity Exception Certificate</a:t>
            </a:r>
            <a:endParaRPr/>
          </a:p>
        </p:txBody>
      </p:sp>
      <p:sp>
        <p:nvSpPr>
          <p:cNvPr id="253" name="Google Shape;253;g186c6562e08_8_0"/>
          <p:cNvSpPr txBox="1">
            <a:spLocks noGrp="1"/>
          </p:cNvSpPr>
          <p:nvPr>
            <p:ph type="body" idx="1"/>
          </p:nvPr>
        </p:nvSpPr>
        <p:spPr>
          <a:xfrm>
            <a:off x="628650" y="1097280"/>
            <a:ext cx="7886700" cy="3480600"/>
          </a:xfrm>
          <a:prstGeom prst="rect">
            <a:avLst/>
          </a:prstGeom>
          <a:noFill/>
          <a:ln>
            <a:noFill/>
          </a:ln>
        </p:spPr>
        <p:txBody>
          <a:bodyPr spcFirstLastPara="1" wrap="square" lIns="0" tIns="0" rIns="0" bIns="34275" anchor="t" anchorCtr="0">
            <a:noAutofit/>
          </a:bodyPr>
          <a:lstStyle/>
          <a:p>
            <a:pPr marL="457200" lvl="0" indent="-342900" algn="l" rtl="0">
              <a:lnSpc>
                <a:spcPct val="90000"/>
              </a:lnSpc>
              <a:spcBef>
                <a:spcPts val="0"/>
              </a:spcBef>
              <a:spcAft>
                <a:spcPts val="0"/>
              </a:spcAft>
              <a:buSzPts val="1800"/>
              <a:buChar char="•"/>
            </a:pPr>
            <a:r>
              <a:rPr lang="en" sz="1800"/>
              <a:t>CDE has determined that all LEAs in Colorado were excepted from Maintenance of Equity requirements for ESSER III in FY 2022-2023. Some LEAs received an automatic exception and the rest were excepted because they did not have an aggregate reduction in combined State and local per-pupil funding in FY 2023.</a:t>
            </a:r>
            <a:endParaRPr sz="1800"/>
          </a:p>
          <a:p>
            <a:pPr marL="457200" lvl="0" indent="-342900" algn="l" rtl="0">
              <a:lnSpc>
                <a:spcPct val="90000"/>
              </a:lnSpc>
              <a:spcBef>
                <a:spcPts val="0"/>
              </a:spcBef>
              <a:spcAft>
                <a:spcPts val="0"/>
              </a:spcAft>
              <a:buSzPts val="1800"/>
              <a:buChar char="•"/>
            </a:pPr>
            <a:r>
              <a:rPr lang="en" sz="1800"/>
              <a:t>The latter LEAs must fill out the</a:t>
            </a:r>
            <a:r>
              <a:rPr lang="en" sz="1800">
                <a:solidFill>
                  <a:schemeClr val="hlink"/>
                </a:solidFill>
                <a:uFill>
                  <a:noFill/>
                </a:uFill>
                <a:hlinkClick r:id="rId3"/>
              </a:rPr>
              <a:t> </a:t>
            </a:r>
            <a:r>
              <a:rPr lang="en" sz="1800" u="sng">
                <a:solidFill>
                  <a:schemeClr val="hlink"/>
                </a:solidFill>
                <a:hlinkClick r:id="rId3"/>
              </a:rPr>
              <a:t>Maintenance of Equity exception certificate</a:t>
            </a:r>
            <a:r>
              <a:rPr lang="en" sz="1800"/>
              <a:t> by Friday, November 18th to stay in compliance with federal regulations.</a:t>
            </a:r>
            <a:endParaRPr sz="1800"/>
          </a:p>
          <a:p>
            <a:pPr marL="0" lvl="0" indent="0" algn="l" rtl="0">
              <a:lnSpc>
                <a:spcPct val="90000"/>
              </a:lnSpc>
              <a:spcBef>
                <a:spcPts val="800"/>
              </a:spcBef>
              <a:spcAft>
                <a:spcPts val="0"/>
              </a:spcAft>
              <a:buClr>
                <a:schemeClr val="dk1"/>
              </a:buClr>
              <a:buSzPts val="1100"/>
              <a:buFont typeface="Arial"/>
              <a:buNone/>
            </a:pPr>
            <a:r>
              <a:rPr lang="en" sz="1800" b="1" i="1">
                <a:solidFill>
                  <a:srgbClr val="00953A"/>
                </a:solidFill>
              </a:rPr>
              <a:t>We have reached out directly to those LEAs who need to submit a certificate. If you have not received a call or email from CDE about Maintenance of Equity this week, you do not need to submit the certificate. If you are unsure, please check the exceptions list </a:t>
            </a:r>
            <a:r>
              <a:rPr lang="en" sz="1800" b="1" i="1" u="sng">
                <a:solidFill>
                  <a:schemeClr val="hlink"/>
                </a:solidFill>
                <a:hlinkClick r:id="rId4"/>
              </a:rPr>
              <a:t>here</a:t>
            </a:r>
            <a:r>
              <a:rPr lang="en" sz="1800" b="1" i="1">
                <a:solidFill>
                  <a:srgbClr val="00953A"/>
                </a:solidFill>
              </a:rPr>
              <a:t> or reach out to Mackenzie Owens at owens_m@cde.state.co.us.</a:t>
            </a:r>
            <a:endParaRPr sz="1800" b="1" i="1">
              <a:solidFill>
                <a:srgbClr val="00953A"/>
              </a:solidFill>
            </a:endParaRPr>
          </a:p>
          <a:p>
            <a:pPr marL="0" lvl="0" indent="0" algn="l" rtl="0">
              <a:lnSpc>
                <a:spcPct val="90000"/>
              </a:lnSpc>
              <a:spcBef>
                <a:spcPts val="600"/>
              </a:spcBef>
              <a:spcAft>
                <a:spcPts val="0"/>
              </a:spcAft>
              <a:buSzPts val="1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19670174d5d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Title I Schoolwide Programming Survey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8df158f253_1_0"/>
          <p:cNvSpPr txBox="1">
            <a:spLocks noGrp="1"/>
          </p:cNvSpPr>
          <p:nvPr>
            <p:ph type="title"/>
          </p:nvPr>
        </p:nvSpPr>
        <p:spPr>
          <a:xfrm>
            <a:off x="245201" y="267075"/>
            <a:ext cx="74808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2400"/>
              <a:t>ESEA Title I Schoolwide Programming Survey </a:t>
            </a:r>
            <a:endParaRPr sz="2400"/>
          </a:p>
        </p:txBody>
      </p:sp>
      <p:sp>
        <p:nvSpPr>
          <p:cNvPr id="264" name="Google Shape;264;g18df158f253_1_0"/>
          <p:cNvSpPr txBox="1">
            <a:spLocks noGrp="1"/>
          </p:cNvSpPr>
          <p:nvPr>
            <p:ph type="body" idx="1"/>
          </p:nvPr>
        </p:nvSpPr>
        <p:spPr>
          <a:xfrm>
            <a:off x="467925" y="1047973"/>
            <a:ext cx="7886700" cy="37821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sz="1800"/>
              <a:t>The Federal Programs and Supports Unit is requesting input on what kinds of additional support are needed when implementing a Title I Schoolwide program. Through this brief, anonymous survey, we hope to gain perspective on:</a:t>
            </a:r>
            <a:endParaRPr sz="1800"/>
          </a:p>
          <a:p>
            <a:pPr marL="457200" lvl="0" indent="-342900" algn="l" rtl="0">
              <a:spcBef>
                <a:spcPts val="600"/>
              </a:spcBef>
              <a:spcAft>
                <a:spcPts val="0"/>
              </a:spcAft>
              <a:buSzPts val="1800"/>
              <a:buChar char="•"/>
            </a:pPr>
            <a:r>
              <a:rPr lang="en" sz="1800"/>
              <a:t>How to support LEAs with implementing schoolwide programming</a:t>
            </a:r>
            <a:endParaRPr sz="1800"/>
          </a:p>
          <a:p>
            <a:pPr marL="457200" lvl="0" indent="-342900" algn="l" rtl="0">
              <a:spcBef>
                <a:spcPts val="0"/>
              </a:spcBef>
              <a:spcAft>
                <a:spcPts val="0"/>
              </a:spcAft>
              <a:buSzPts val="1800"/>
              <a:buChar char="•"/>
            </a:pPr>
            <a:r>
              <a:rPr lang="en" sz="1800"/>
              <a:t>How to effectively customize schoolwide technical assistance for LEAs </a:t>
            </a:r>
            <a:endParaRPr sz="1800"/>
          </a:p>
          <a:p>
            <a:pPr marL="457200" lvl="0" indent="-342900" algn="l" rtl="0">
              <a:spcBef>
                <a:spcPts val="0"/>
              </a:spcBef>
              <a:spcAft>
                <a:spcPts val="0"/>
              </a:spcAft>
              <a:buSzPts val="1800"/>
              <a:buChar char="•"/>
            </a:pPr>
            <a:r>
              <a:rPr lang="en" sz="1800"/>
              <a:t>LEA perceptions of monitoring implementation and effective implementation </a:t>
            </a:r>
            <a:endParaRPr sz="1800"/>
          </a:p>
          <a:p>
            <a:pPr marL="457200" lvl="0" indent="-342900" algn="l" rtl="0">
              <a:spcBef>
                <a:spcPts val="0"/>
              </a:spcBef>
              <a:spcAft>
                <a:spcPts val="0"/>
              </a:spcAft>
              <a:buSzPts val="1800"/>
              <a:buChar char="•"/>
            </a:pPr>
            <a:r>
              <a:rPr lang="en" sz="1800"/>
              <a:t>Answer questions LEAs have around schoolwide programming and use of funds</a:t>
            </a:r>
            <a:endParaRPr sz="1800"/>
          </a:p>
          <a:p>
            <a:pPr marL="457200" lvl="0" indent="0" algn="l" rtl="0">
              <a:spcBef>
                <a:spcPts val="600"/>
              </a:spcBef>
              <a:spcAft>
                <a:spcPts val="0"/>
              </a:spcAft>
              <a:buNone/>
            </a:pPr>
            <a:endParaRPr sz="1800"/>
          </a:p>
          <a:p>
            <a:pPr marL="0" lvl="0" indent="0" algn="ctr" rtl="0">
              <a:spcBef>
                <a:spcPts val="600"/>
              </a:spcBef>
              <a:spcAft>
                <a:spcPts val="0"/>
              </a:spcAft>
              <a:buNone/>
            </a:pPr>
            <a:r>
              <a:rPr lang="en" sz="1800"/>
              <a:t>Please take the next few minutes to provide your feedback</a:t>
            </a:r>
            <a:endParaRPr sz="1800"/>
          </a:p>
          <a:p>
            <a:pPr marL="0" lvl="0" indent="0" algn="ctr" rtl="0">
              <a:spcBef>
                <a:spcPts val="600"/>
              </a:spcBef>
              <a:spcAft>
                <a:spcPts val="0"/>
              </a:spcAft>
              <a:buNone/>
            </a:pPr>
            <a:r>
              <a:rPr lang="en" sz="2200" b="1" u="sng">
                <a:solidFill>
                  <a:schemeClr val="hlink"/>
                </a:solidFill>
                <a:hlinkClick r:id="rId3"/>
              </a:rPr>
              <a:t>Link to Survey</a:t>
            </a:r>
            <a:endParaRPr sz="2200" b="1">
              <a:solidFill>
                <a:srgbClr val="CC0000"/>
              </a:solidFill>
            </a:endParaRPr>
          </a:p>
          <a:p>
            <a:pPr marL="457200" lvl="0" indent="0" algn="l" rtl="0">
              <a:spcBef>
                <a:spcPts val="6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g173dbf0a91b_0_0"/>
          <p:cNvSpPr txBox="1">
            <a:spLocks noGrp="1"/>
          </p:cNvSpPr>
          <p:nvPr>
            <p:ph type="ctrTitle"/>
          </p:nvPr>
        </p:nvSpPr>
        <p:spPr>
          <a:xfrm>
            <a:off x="685800" y="1946787"/>
            <a:ext cx="7772400" cy="17532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SzPts val="3000"/>
              <a:buNone/>
            </a:pPr>
            <a:r>
              <a:rPr lang="en"/>
              <a:t>Poverty Data</a:t>
            </a:r>
            <a:endParaRPr/>
          </a:p>
          <a:p>
            <a:pPr marL="0" lvl="0" indent="0" algn="ctr" rtl="0">
              <a:lnSpc>
                <a:spcPct val="90000"/>
              </a:lnSpc>
              <a:spcBef>
                <a:spcPts val="0"/>
              </a:spcBef>
              <a:spcAft>
                <a:spcPts val="0"/>
              </a:spcAft>
              <a:buSzPts val="3000"/>
              <a:buNone/>
            </a:pPr>
            <a:endParaRPr/>
          </a:p>
          <a:p>
            <a:pPr marL="0" lvl="0" indent="0" algn="ctr" rtl="0">
              <a:lnSpc>
                <a:spcPct val="90000"/>
              </a:lnSpc>
              <a:spcBef>
                <a:spcPts val="0"/>
              </a:spcBef>
              <a:spcAft>
                <a:spcPts val="0"/>
              </a:spcAft>
              <a:buSzPts val="3000"/>
              <a:buNone/>
            </a:pPr>
            <a:r>
              <a:rPr lang="en"/>
              <a:t>Updates and Upcoming Work!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195d6ff40fd_0_19"/>
          <p:cNvSpPr txBox="1">
            <a:spLocks noGrp="1"/>
          </p:cNvSpPr>
          <p:nvPr>
            <p:ph type="title"/>
          </p:nvPr>
        </p:nvSpPr>
        <p:spPr>
          <a:xfrm>
            <a:off x="245194" y="190886"/>
            <a:ext cx="6081900" cy="5673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a:latin typeface="Calibri"/>
                <a:ea typeface="Calibri"/>
                <a:cs typeface="Calibri"/>
                <a:sym typeface="Calibri"/>
              </a:rPr>
              <a:t>Poverty Data</a:t>
            </a:r>
            <a:endParaRPr sz="1800">
              <a:latin typeface="Calibri"/>
              <a:ea typeface="Calibri"/>
              <a:cs typeface="Calibri"/>
              <a:sym typeface="Calibri"/>
            </a:endParaRPr>
          </a:p>
        </p:txBody>
      </p:sp>
      <p:sp>
        <p:nvSpPr>
          <p:cNvPr id="275" name="Google Shape;275;g195d6ff40fd_0_19"/>
          <p:cNvSpPr txBox="1">
            <a:spLocks noGrp="1"/>
          </p:cNvSpPr>
          <p:nvPr>
            <p:ph type="body" idx="1"/>
          </p:nvPr>
        </p:nvSpPr>
        <p:spPr>
          <a:xfrm>
            <a:off x="308800" y="1088625"/>
            <a:ext cx="6693300" cy="3480600"/>
          </a:xfrm>
          <a:prstGeom prst="rect">
            <a:avLst/>
          </a:prstGeom>
        </p:spPr>
        <p:txBody>
          <a:bodyPr spcFirstLastPara="1" wrap="square" lIns="0" tIns="0" rIns="0" bIns="34275" anchor="t" anchorCtr="0">
            <a:noAutofit/>
          </a:bodyPr>
          <a:lstStyle/>
          <a:p>
            <a:pPr marL="0" lvl="0" indent="0" algn="l" rtl="0">
              <a:spcBef>
                <a:spcPts val="600"/>
              </a:spcBef>
              <a:spcAft>
                <a:spcPts val="0"/>
              </a:spcAft>
              <a:buNone/>
            </a:pPr>
            <a:r>
              <a:rPr lang="en" sz="1800"/>
              <a:t>Under Section 1113(a)(5) of the ESEA, requires an LEA to select a poverty measure from the following options for determining allocations to schools: </a:t>
            </a:r>
            <a:endParaRPr sz="1800"/>
          </a:p>
          <a:p>
            <a:pPr marL="0" lvl="0" indent="0" algn="l" rtl="0">
              <a:spcBef>
                <a:spcPts val="600"/>
              </a:spcBef>
              <a:spcAft>
                <a:spcPts val="0"/>
              </a:spcAft>
              <a:buNone/>
            </a:pPr>
            <a:endParaRPr sz="1800"/>
          </a:p>
          <a:p>
            <a:pPr marL="457200" lvl="0" indent="-342900" algn="l" rtl="0">
              <a:spcBef>
                <a:spcPts val="600"/>
              </a:spcBef>
              <a:spcAft>
                <a:spcPts val="0"/>
              </a:spcAft>
              <a:buSzPts val="1800"/>
              <a:buChar char="❖"/>
            </a:pPr>
            <a:r>
              <a:rPr lang="en" sz="1800"/>
              <a:t>Children ages 5-17 in poverty as counted in the most recent Census data approved by the Secretary.  </a:t>
            </a:r>
            <a:endParaRPr sz="1800"/>
          </a:p>
          <a:p>
            <a:pPr marL="457200" lvl="0" indent="-342900" algn="l" rtl="0">
              <a:spcBef>
                <a:spcPts val="0"/>
              </a:spcBef>
              <a:spcAft>
                <a:spcPts val="0"/>
              </a:spcAft>
              <a:buSzPts val="1800"/>
              <a:buChar char="❖"/>
            </a:pPr>
            <a:r>
              <a:rPr lang="en" sz="1800"/>
              <a:t>Children eligible for free and reduced-price lunches under the Richard B. Russell National School Lunch Act [NSLP data].  </a:t>
            </a:r>
            <a:endParaRPr sz="1800"/>
          </a:p>
          <a:p>
            <a:pPr marL="457200" lvl="0" indent="-342900" algn="l" rtl="0">
              <a:spcBef>
                <a:spcPts val="0"/>
              </a:spcBef>
              <a:spcAft>
                <a:spcPts val="0"/>
              </a:spcAft>
              <a:buSzPts val="1800"/>
              <a:buChar char="❖"/>
            </a:pPr>
            <a:r>
              <a:rPr lang="en" sz="1800"/>
              <a:t>Children in families receiving assistance under the State program funded under Title IV, Part A of the Social Security Act (TANF).  </a:t>
            </a:r>
            <a:endParaRPr sz="1800"/>
          </a:p>
          <a:p>
            <a:pPr marL="457200" lvl="0" indent="-342900" algn="l" rtl="0">
              <a:spcBef>
                <a:spcPts val="0"/>
              </a:spcBef>
              <a:spcAft>
                <a:spcPts val="0"/>
              </a:spcAft>
              <a:buSzPts val="1800"/>
              <a:buChar char="❖"/>
            </a:pPr>
            <a:r>
              <a:rPr lang="en" sz="1800"/>
              <a:t>Children eligible to receive medical assistance under the Medicaid program.  </a:t>
            </a:r>
            <a:endParaRPr sz="1800"/>
          </a:p>
          <a:p>
            <a:pPr marL="457200" lvl="0" indent="-342900" algn="l" rtl="0">
              <a:spcBef>
                <a:spcPts val="0"/>
              </a:spcBef>
              <a:spcAft>
                <a:spcPts val="0"/>
              </a:spcAft>
              <a:buSzPts val="1800"/>
              <a:buChar char="❖"/>
            </a:pPr>
            <a:r>
              <a:rPr lang="en" sz="1800"/>
              <a:t>A composite of any of the above measures.</a:t>
            </a:r>
            <a:endParaRPr sz="1800"/>
          </a:p>
          <a:p>
            <a:pPr marL="0" lvl="0" indent="0" algn="l" rtl="0">
              <a:spcBef>
                <a:spcPts val="600"/>
              </a:spcBef>
              <a:spcAft>
                <a:spcPts val="0"/>
              </a:spcAft>
              <a:buNone/>
            </a:pPr>
            <a:endParaRPr sz="1800"/>
          </a:p>
        </p:txBody>
      </p:sp>
      <p:sp>
        <p:nvSpPr>
          <p:cNvPr id="276" name="Google Shape;276;g195d6ff40fd_0_19">
            <a:extLst>
              <a:ext uri="{C183D7F6-B498-43B3-948B-1728B52AA6E4}">
                <adec:decorative xmlns:adec="http://schemas.microsoft.com/office/drawing/2017/decorative" val="1"/>
              </a:ext>
            </a:extLst>
          </p:cNvPr>
          <p:cNvSpPr/>
          <p:nvPr/>
        </p:nvSpPr>
        <p:spPr>
          <a:xfrm>
            <a:off x="7045300" y="2091975"/>
            <a:ext cx="441000" cy="2489700"/>
          </a:xfrm>
          <a:prstGeom prst="righ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g195d6ff40fd_0_19"/>
          <p:cNvSpPr/>
          <p:nvPr/>
        </p:nvSpPr>
        <p:spPr>
          <a:xfrm>
            <a:off x="7641775" y="2260575"/>
            <a:ext cx="1192800" cy="2152500"/>
          </a:xfrm>
          <a:prstGeom prst="roundRect">
            <a:avLst>
              <a:gd name="adj" fmla="val 16667"/>
            </a:avLst>
          </a:prstGeom>
          <a:solidFill>
            <a:srgbClr val="B6D7A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alibri"/>
                <a:ea typeface="Calibri"/>
                <a:cs typeface="Calibri"/>
                <a:sym typeface="Calibri"/>
              </a:rPr>
              <a:t>Last OHs, we asked which of these data points you have in your LEA?</a:t>
            </a:r>
            <a:endParaRPr>
              <a:latin typeface="Calibri"/>
              <a:ea typeface="Calibri"/>
              <a:cs typeface="Calibri"/>
              <a:sym typeface="Calibri"/>
            </a:endParaRPr>
          </a:p>
          <a:p>
            <a:pPr marL="0" lvl="0" indent="0" algn="ctr" rtl="0">
              <a:spcBef>
                <a:spcPts val="0"/>
              </a:spcBef>
              <a:spcAft>
                <a:spcPts val="0"/>
              </a:spcAft>
              <a:buNone/>
            </a:pPr>
            <a:r>
              <a:rPr lang="en">
                <a:latin typeface="Calibri"/>
                <a:ea typeface="Calibri"/>
                <a:cs typeface="Calibri"/>
                <a:sym typeface="Calibri"/>
              </a:rPr>
              <a:t>20% listed several</a:t>
            </a:r>
            <a:endParaRPr>
              <a:latin typeface="Calibri"/>
              <a:ea typeface="Calibri"/>
              <a:cs typeface="Calibri"/>
              <a:sym typeface="Calibri"/>
            </a:endParaRPr>
          </a:p>
        </p:txBody>
      </p:sp>
      <p:sp>
        <p:nvSpPr>
          <p:cNvPr id="278" name="Google Shape;278;g195d6ff40fd_0_19"/>
          <p:cNvSpPr/>
          <p:nvPr/>
        </p:nvSpPr>
        <p:spPr>
          <a:xfrm>
            <a:off x="7071225" y="656975"/>
            <a:ext cx="1996800" cy="1357200"/>
          </a:xfrm>
          <a:prstGeom prst="wedgeEllipseCallout">
            <a:avLst>
              <a:gd name="adj1" fmla="val -20833"/>
              <a:gd name="adj2" fmla="val 62500"/>
            </a:avLst>
          </a:prstGeom>
          <a:solidFill>
            <a:srgbClr val="6AA84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It is a challenge that we are going to overcome together! </a:t>
            </a:r>
            <a:endParaRPr/>
          </a:p>
        </p:txBody>
      </p:sp>
      <p:sp>
        <p:nvSpPr>
          <p:cNvPr id="279" name="Google Shape;279;g195d6ff40fd_0_19"/>
          <p:cNvSpPr/>
          <p:nvPr/>
        </p:nvSpPr>
        <p:spPr>
          <a:xfrm>
            <a:off x="308800" y="4538375"/>
            <a:ext cx="7047600" cy="432300"/>
          </a:xfrm>
          <a:prstGeom prst="upArrowCallout">
            <a:avLst>
              <a:gd name="adj1" fmla="val 25000"/>
              <a:gd name="adj2" fmla="val 25000"/>
              <a:gd name="adj3" fmla="val 25000"/>
              <a:gd name="adj4" fmla="val 6497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NSLP includes direct certification through the </a:t>
            </a:r>
            <a:r>
              <a:rPr lang="en" u="sng">
                <a:solidFill>
                  <a:schemeClr val="hlink"/>
                </a:solidFill>
                <a:hlinkClick r:id="rId3"/>
              </a:rPr>
              <a:t>Community Eligibility Provision (CEP)</a:t>
            </a:r>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2550</Words>
  <Application>Microsoft Office PowerPoint</Application>
  <PresentationFormat>On-screen Show (16:9)</PresentationFormat>
  <Paragraphs>233</Paragraphs>
  <Slides>29</Slides>
  <Notes>29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Rockwell</vt:lpstr>
      <vt:lpstr>Office Theme</vt:lpstr>
      <vt:lpstr>Simple Light</vt:lpstr>
      <vt:lpstr>CDE Office Hours</vt:lpstr>
      <vt:lpstr>ESSER Office Hours</vt:lpstr>
      <vt:lpstr>Updates, Reminders, and Clarifications</vt:lpstr>
      <vt:lpstr>ARP ESSER III - Maintenance of Equity</vt:lpstr>
      <vt:lpstr>Maintenance of Equity Exception Certificate</vt:lpstr>
      <vt:lpstr>Title I Schoolwide Programming Survey</vt:lpstr>
      <vt:lpstr>ESEA Title I Schoolwide Programming Survey </vt:lpstr>
      <vt:lpstr>Poverty Data  Updates and Upcoming Work! </vt:lpstr>
      <vt:lpstr>Poverty Data</vt:lpstr>
      <vt:lpstr>Update and News from Our Nutrition Unit</vt:lpstr>
      <vt:lpstr>How Does CEP Intersect with Title I Within LEA Allocations? </vt:lpstr>
      <vt:lpstr>How Will Using CEP Impact Title I?  </vt:lpstr>
      <vt:lpstr>Long-Term Impact</vt:lpstr>
      <vt:lpstr>Comparability</vt:lpstr>
      <vt:lpstr>What is comparability?</vt:lpstr>
      <vt:lpstr>Who is exempt from demonstrating comparability?</vt:lpstr>
      <vt:lpstr>How CDE runs comparability analyses</vt:lpstr>
      <vt:lpstr>What to do if your LEA has received a comparability notification?</vt:lpstr>
      <vt:lpstr>What to do if your LEA operates Consolidated Schoolwide?</vt:lpstr>
      <vt:lpstr>Exceptions and exemptions from comparability</vt:lpstr>
      <vt:lpstr>Resources</vt:lpstr>
      <vt:lpstr>Contact Information</vt:lpstr>
      <vt:lpstr>ESSA State Plan Public Comment Posting</vt:lpstr>
      <vt:lpstr>Impact of the Pandemic on our ESSA State Plan</vt:lpstr>
      <vt:lpstr>General Feedback</vt:lpstr>
      <vt:lpstr>Technical Feedback</vt:lpstr>
      <vt:lpstr>Upcoming Meetings</vt:lpstr>
      <vt:lpstr>Any Requests for Upcoming Topics or Questions! </vt:lpstr>
      <vt:lpstr>CDE Contacts! Emails: Lastname_Firstinitial@cde.state.co.us  (e.g., Smith_a@cde.state.co.us)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Office Hours</dc:title>
  <dc:creator>Owen, Emily</dc:creator>
  <cp:lastModifiedBy>Owen, Emily</cp:lastModifiedBy>
  <cp:revision>2</cp:revision>
  <dcterms:modified xsi:type="dcterms:W3CDTF">2022-11-18T17:06:06Z</dcterms:modified>
</cp:coreProperties>
</file>