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 id="2147483683" r:id="rId2"/>
  </p:sldMasterIdLst>
  <p:notesMasterIdLst>
    <p:notesMasterId r:id="rId4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Lst>
  <p:sldSz cx="9144000" cy="5143500" type="screen16x9"/>
  <p:notesSz cx="6858000" cy="9144000"/>
  <p:embeddedFontLst>
    <p:embeddedFont>
      <p:font typeface="Calibri" panose="020F0502020204030204" pitchFamily="34" charset="0"/>
      <p:regular r:id="rId49"/>
      <p:bold r:id="rId50"/>
      <p:italic r:id="rId51"/>
      <p:boldItalic r:id="rId52"/>
    </p:embeddedFont>
    <p:embeddedFont>
      <p:font typeface="Raleway" pitchFamily="2" charset="0"/>
      <p:regular r:id="rId53"/>
      <p:bold r:id="rId54"/>
      <p:italic r:id="rId55"/>
      <p:boldItalic r:id="rId56"/>
    </p:embeddedFont>
    <p:embeddedFont>
      <p:font typeface="Rockwell" panose="02060603020205020403" pitchFamily="18"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AB9686-197A-45C4-91BC-7755E0EB8124}">
  <a:tblStyle styleId="{59AB9686-197A-45C4-91BC-7755E0EB8124}"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17" autoAdjust="0"/>
    <p:restoredTop sz="86364" autoAdjust="0"/>
  </p:normalViewPr>
  <p:slideViewPr>
    <p:cSldViewPr snapToGrid="0">
      <p:cViewPr varScale="1">
        <p:scale>
          <a:sx n="144" d="100"/>
          <a:sy n="144" d="100"/>
        </p:scale>
        <p:origin x="252" y="12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5.fntdata"/><Relationship Id="rId58" Type="http://schemas.openxmlformats.org/officeDocument/2006/relationships/font" Target="fonts/font10.fntdata"/><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3.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1.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6.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4.fntdata"/><Relationship Id="rId60"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8a90176ff9_1_0: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1" name="Google Shape;191;g28a90176ff9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92ef5d3bfa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g292ef5d3bfa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highlight>
                <a:srgbClr val="FFFF00"/>
              </a:highlight>
            </a:endParaRPr>
          </a:p>
        </p:txBody>
      </p:sp>
      <p:sp>
        <p:nvSpPr>
          <p:cNvPr id="253" name="Google Shape;253;g292ef5d3bfa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9adbd6829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9adbd6829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9adbd6829c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g29adbd6829c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highlight>
                <a:srgbClr val="FFFF00"/>
              </a:highlight>
            </a:endParaRPr>
          </a:p>
        </p:txBody>
      </p:sp>
      <p:sp>
        <p:nvSpPr>
          <p:cNvPr id="266" name="Google Shape;266;g29adbd6829c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9ae10f192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29ae10f1928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3" name="Google Shape;273;g29ae10f1928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9ae10f1928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29ae10f1928_0_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83" name="Google Shape;283;g29ae10f1928_0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9ae10f1928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29ae10f1928_0_1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92" name="Google Shape;292;g29ae10f1928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9ae10f1928_0_2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99" name="Google Shape;299;g29ae10f1928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29ae10f1928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29ae10f1928_0_3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7" name="Google Shape;307;g29ae10f1928_0_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29ae10f1928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29ae10f1928_0_3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15" name="Google Shape;315;g29ae10f1928_0_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9ae10f1928_0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29ae10f1928_0_4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23" name="Google Shape;323;g29ae10f1928_0_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8a90176ff9_1_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98" name="Google Shape;198;g28a90176ff9_1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9ae10f1928_0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29ae10f1928_0_5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32" name="Google Shape;332;g29ae10f1928_0_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9ae10f1928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29ae10f1928_0_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41" name="Google Shape;341;g29ae10f1928_0_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9ae10f1928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29ae10f1928_0_6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49" name="Google Shape;349;g29ae10f1928_0_6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29ae10f1928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29ae10f1928_0_7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57" name="Google Shape;357;g29ae10f1928_0_7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29ae10f1928_0_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29ae10f1928_0_8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6" name="Google Shape;366;g29ae10f1928_0_83: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29ae10f1928_0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29ae10f1928_0_9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74" name="Google Shape;374;g29ae10f1928_0_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29ae10f1928_0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29ae10f1928_0_9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82" name="Google Shape;382;g29ae10f1928_0_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29ae10f1928_0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29ae10f1928_0_10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90" name="Google Shape;390;g29ae10f1928_0_104: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29ae10f1928_0_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29ae10f1928_0_11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98" name="Google Shape;398;g29ae10f1928_0_1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9ae10f1928_0_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29ae10f1928_0_11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06" name="Google Shape;406;g29ae10f1928_0_1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8a90176ff9_1_1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5" name="Google Shape;205;g28a90176ff9_1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29ae10f1928_0_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29ae10f1928_0_12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15" name="Google Shape;415;g29ae10f1928_0_1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29ae10f1928_0_1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29ae10f1928_0_13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23" name="Google Shape;423;g29ae10f1928_0_1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29ae10f1928_0_1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29ae10f1928_0_13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31" name="Google Shape;431;g29ae10f1928_0_1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29ae10f1928_0_14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38" name="Google Shape;438;g29ae10f1928_0_1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29ae10f1928_0_1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29ae10f1928_0_15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49" name="Google Shape;449;g29ae10f1928_0_1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29bea466d6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29bea466d6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28a90176ff9_1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2" name="Google Shape;462;g28a90176ff9_1_2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28a90176ff9_1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7" name="Google Shape;467;g28a90176ff9_1_2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28b9003f84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28b9003f84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28e0ce0ef71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28e0ce0ef71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9bea466d6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29bea466d6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28b9003f848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28b9003f84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2615f665713_5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2615f665713_5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2615f665713_9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2615f665713_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28a90176ff9_1_23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0" name="Google Shape;500;g28a90176ff9_1_2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28a90176ff9_1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6" name="Google Shape;506;g28a90176ff9_1_2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28a90176ff9_1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4" name="Google Shape;514;g28a90176ff9_1_2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9ae10f192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29ae10f192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9ae10f1928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29ae10f1928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9ae10f1928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29ae10f1928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9ae10f1928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29ae10f1928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9ae10f1928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29ae10f1928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85750" algn="l" rtl="0">
              <a:lnSpc>
                <a:spcPct val="90000"/>
              </a:lnSpc>
              <a:spcBef>
                <a:spcPts val="800"/>
              </a:spcBef>
              <a:spcAft>
                <a:spcPts val="0"/>
              </a:spcAft>
              <a:buClr>
                <a:schemeClr val="dk1"/>
              </a:buClr>
              <a:buSzPts val="900"/>
              <a:buChar char="●"/>
            </a:pPr>
            <a:endParaRPr sz="900" dirty="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pic>
        <p:nvPicPr>
          <p:cNvPr id="51" name="Google Shape;51;p13"/>
          <p:cNvPicPr preferRelativeResize="0"/>
          <p:nvPr/>
        </p:nvPicPr>
        <p:blipFill rotWithShape="1">
          <a:blip r:embed="rId2">
            <a:alphaModFix/>
          </a:blip>
          <a:srcRect/>
          <a:stretch/>
        </p:blipFill>
        <p:spPr>
          <a:xfrm>
            <a:off x="2" y="0"/>
            <a:ext cx="9143997" cy="914399"/>
          </a:xfrm>
          <a:prstGeom prst="rect">
            <a:avLst/>
          </a:prstGeom>
          <a:noFill/>
          <a:ln>
            <a:noFill/>
          </a:ln>
        </p:spPr>
      </p:pic>
      <p:sp>
        <p:nvSpPr>
          <p:cNvPr id="52" name="Google Shape;52;p13"/>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3" name="Google Shape;53;p13"/>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54" name="Google Shape;54;p13"/>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55" name="Google Shape;55;p13"/>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56"/>
        <p:cNvGrpSpPr/>
        <p:nvPr/>
      </p:nvGrpSpPr>
      <p:grpSpPr>
        <a:xfrm>
          <a:off x="0" y="0"/>
          <a:ext cx="0" cy="0"/>
          <a:chOff x="0" y="0"/>
          <a:chExt cx="0" cy="0"/>
        </a:xfrm>
      </p:grpSpPr>
      <p:pic>
        <p:nvPicPr>
          <p:cNvPr id="57" name="Google Shape;57;p14"/>
          <p:cNvPicPr preferRelativeResize="0"/>
          <p:nvPr/>
        </p:nvPicPr>
        <p:blipFill rotWithShape="1">
          <a:blip r:embed="rId2">
            <a:alphaModFix/>
          </a:blip>
          <a:srcRect/>
          <a:stretch/>
        </p:blipFill>
        <p:spPr>
          <a:xfrm>
            <a:off x="1" y="2"/>
            <a:ext cx="9144000" cy="5143500"/>
          </a:xfrm>
          <a:prstGeom prst="rect">
            <a:avLst/>
          </a:prstGeom>
          <a:noFill/>
          <a:ln>
            <a:noFill/>
          </a:ln>
        </p:spPr>
      </p:pic>
      <p:sp>
        <p:nvSpPr>
          <p:cNvPr id="58" name="Google Shape;58;p14"/>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lt1"/>
              </a:buClr>
              <a:buSzPts val="3000"/>
              <a:buFont typeface="Arial"/>
              <a:buNone/>
              <a:defRPr sz="23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9" name="Google Shape;59;p14"/>
          <p:cNvSpPr txBox="1">
            <a:spLocks noGrp="1"/>
          </p:cNvSpPr>
          <p:nvPr>
            <p:ph type="sldNum" idx="12"/>
          </p:nvPr>
        </p:nvSpPr>
        <p:spPr>
          <a:xfrm>
            <a:off x="223071" y="4820266"/>
            <a:ext cx="2057400" cy="273900"/>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Blank">
  <p:cSld name="2_Blank_1">
    <p:spTree>
      <p:nvGrpSpPr>
        <p:cNvPr id="1" name="Shape 60"/>
        <p:cNvGrpSpPr/>
        <p:nvPr/>
      </p:nvGrpSpPr>
      <p:grpSpPr>
        <a:xfrm>
          <a:off x="0" y="0"/>
          <a:ext cx="0" cy="0"/>
          <a:chOff x="0" y="0"/>
          <a:chExt cx="0" cy="0"/>
        </a:xfrm>
      </p:grpSpPr>
      <p:pic>
        <p:nvPicPr>
          <p:cNvPr id="61" name="Google Shape;61;p15"/>
          <p:cNvPicPr preferRelativeResize="0"/>
          <p:nvPr/>
        </p:nvPicPr>
        <p:blipFill rotWithShape="1">
          <a:blip r:embed="rId2">
            <a:alphaModFix/>
          </a:blip>
          <a:srcRect/>
          <a:stretch/>
        </p:blipFill>
        <p:spPr>
          <a:xfrm>
            <a:off x="1" y="2"/>
            <a:ext cx="9143999" cy="5143499"/>
          </a:xfrm>
          <a:prstGeom prst="rect">
            <a:avLst/>
          </a:prstGeom>
          <a:noFill/>
          <a:ln>
            <a:noFill/>
          </a:ln>
        </p:spPr>
      </p:pic>
      <p:sp>
        <p:nvSpPr>
          <p:cNvPr id="62" name="Google Shape;62;p15"/>
          <p:cNvSpPr txBox="1">
            <a:spLocks noGrp="1"/>
          </p:cNvSpPr>
          <p:nvPr>
            <p:ph type="ctrTitle"/>
          </p:nvPr>
        </p:nvSpPr>
        <p:spPr>
          <a:xfrm>
            <a:off x="685800" y="1946787"/>
            <a:ext cx="7772400" cy="1753215"/>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lt1"/>
              </a:buClr>
              <a:buSzPts val="3000"/>
              <a:buFont typeface="Arial"/>
              <a:buNone/>
              <a:defRPr sz="23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3" name="Google Shape;63;p15"/>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4"/>
        <p:cNvGrpSpPr/>
        <p:nvPr/>
      </p:nvGrpSpPr>
      <p:grpSpPr>
        <a:xfrm>
          <a:off x="0" y="0"/>
          <a:ext cx="0" cy="0"/>
          <a:chOff x="0" y="0"/>
          <a:chExt cx="0" cy="0"/>
        </a:xfrm>
      </p:grpSpPr>
      <p:sp>
        <p:nvSpPr>
          <p:cNvPr id="65" name="Google Shape;65;p16"/>
          <p:cNvSpPr txBox="1">
            <a:spLocks noGrp="1"/>
          </p:cNvSpPr>
          <p:nvPr>
            <p:ph type="body" idx="1"/>
          </p:nvPr>
        </p:nvSpPr>
        <p:spPr>
          <a:xfrm>
            <a:off x="6286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6" name="Google Shape;66;p16"/>
          <p:cNvSpPr txBox="1">
            <a:spLocks noGrp="1"/>
          </p:cNvSpPr>
          <p:nvPr>
            <p:ph type="body" idx="2"/>
          </p:nvPr>
        </p:nvSpPr>
        <p:spPr>
          <a:xfrm>
            <a:off x="46291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67" name="Google Shape;67;p16"/>
          <p:cNvPicPr preferRelativeResize="0"/>
          <p:nvPr/>
        </p:nvPicPr>
        <p:blipFill rotWithShape="1">
          <a:blip r:embed="rId2">
            <a:alphaModFix/>
          </a:blip>
          <a:srcRect/>
          <a:stretch/>
        </p:blipFill>
        <p:spPr>
          <a:xfrm>
            <a:off x="8086704" y="4629152"/>
            <a:ext cx="857291" cy="364739"/>
          </a:xfrm>
          <a:prstGeom prst="rect">
            <a:avLst/>
          </a:prstGeom>
          <a:noFill/>
          <a:ln>
            <a:noFill/>
          </a:ln>
        </p:spPr>
      </p:pic>
      <p:sp>
        <p:nvSpPr>
          <p:cNvPr id="68" name="Google Shape;68;p16"/>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69" name="Google Shape;69;p16"/>
          <p:cNvPicPr preferRelativeResize="0"/>
          <p:nvPr/>
        </p:nvPicPr>
        <p:blipFill rotWithShape="1">
          <a:blip r:embed="rId3">
            <a:alphaModFix/>
          </a:blip>
          <a:srcRect/>
          <a:stretch/>
        </p:blipFill>
        <p:spPr>
          <a:xfrm>
            <a:off x="5" y="0"/>
            <a:ext cx="9143990" cy="914399"/>
          </a:xfrm>
          <a:prstGeom prst="rect">
            <a:avLst/>
          </a:prstGeom>
          <a:noFill/>
          <a:ln>
            <a:noFill/>
          </a:ln>
        </p:spPr>
      </p:pic>
      <p:sp>
        <p:nvSpPr>
          <p:cNvPr id="70" name="Google Shape;70;p16"/>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blue">
  <p:cSld name="TITLE_1">
    <p:spTree>
      <p:nvGrpSpPr>
        <p:cNvPr id="1" name="Shape 71"/>
        <p:cNvGrpSpPr/>
        <p:nvPr/>
      </p:nvGrpSpPr>
      <p:grpSpPr>
        <a:xfrm>
          <a:off x="0" y="0"/>
          <a:ext cx="0" cy="0"/>
          <a:chOff x="0" y="0"/>
          <a:chExt cx="0" cy="0"/>
        </a:xfrm>
      </p:grpSpPr>
      <p:sp>
        <p:nvSpPr>
          <p:cNvPr id="72" name="Google Shape;72;p1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3" name="Google Shape;73;p17"/>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4" name="Google Shape;74;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75" name="Google Shape;75;p17"/>
          <p:cNvPicPr preferRelativeResize="0"/>
          <p:nvPr/>
        </p:nvPicPr>
        <p:blipFill>
          <a:blip r:embed="rId2">
            <a:alphaModFix/>
          </a:blip>
          <a:stretch>
            <a:fillRect/>
          </a:stretch>
        </p:blipFill>
        <p:spPr>
          <a:xfrm>
            <a:off x="0" y="0"/>
            <a:ext cx="9144024" cy="5166574"/>
          </a:xfrm>
          <a:prstGeom prst="rect">
            <a:avLst/>
          </a:prstGeom>
          <a:noFill/>
          <a:ln>
            <a:noFill/>
          </a:ln>
        </p:spPr>
      </p:pic>
      <p:sp>
        <p:nvSpPr>
          <p:cNvPr id="76" name="Google Shape;76;p17"/>
          <p:cNvSpPr txBox="1">
            <a:spLocks noGrp="1"/>
          </p:cNvSpPr>
          <p:nvPr>
            <p:ph type="ctrTitle" idx="2"/>
          </p:nvPr>
        </p:nvSpPr>
        <p:spPr>
          <a:xfrm>
            <a:off x="311700" y="744575"/>
            <a:ext cx="8520600" cy="1827300"/>
          </a:xfrm>
          <a:prstGeom prst="rect">
            <a:avLst/>
          </a:prstGeom>
        </p:spPr>
        <p:txBody>
          <a:bodyPr spcFirstLastPara="1" wrap="square" lIns="91425" tIns="91425" rIns="91425" bIns="91425" anchor="b" anchorCtr="0">
            <a:normAutofit/>
          </a:bodyPr>
          <a:lstStyle>
            <a:lvl1pPr lvl="0" algn="ctr">
              <a:spcBef>
                <a:spcPts val="0"/>
              </a:spcBef>
              <a:spcAft>
                <a:spcPts val="0"/>
              </a:spcAft>
              <a:buNone/>
              <a:defRPr sz="4000">
                <a:solidFill>
                  <a:schemeClr val="lt1"/>
                </a:solidFill>
                <a:latin typeface="Rockwell"/>
                <a:ea typeface="Rockwell"/>
                <a:cs typeface="Rockwell"/>
                <a:sym typeface="Rockwell"/>
              </a:defRPr>
            </a:lvl1pPr>
            <a:lvl2pPr lvl="1" algn="ctr">
              <a:spcBef>
                <a:spcPts val="0"/>
              </a:spcBef>
              <a:spcAft>
                <a:spcPts val="0"/>
              </a:spcAft>
              <a:buNone/>
              <a:defRPr sz="4000">
                <a:solidFill>
                  <a:schemeClr val="lt1"/>
                </a:solidFill>
                <a:latin typeface="Rockwell"/>
                <a:ea typeface="Rockwell"/>
                <a:cs typeface="Rockwell"/>
                <a:sym typeface="Rockwell"/>
              </a:defRPr>
            </a:lvl2pPr>
            <a:lvl3pPr lvl="2" algn="ctr">
              <a:spcBef>
                <a:spcPts val="0"/>
              </a:spcBef>
              <a:spcAft>
                <a:spcPts val="0"/>
              </a:spcAft>
              <a:buNone/>
              <a:defRPr sz="4000">
                <a:solidFill>
                  <a:schemeClr val="lt1"/>
                </a:solidFill>
                <a:latin typeface="Rockwell"/>
                <a:ea typeface="Rockwell"/>
                <a:cs typeface="Rockwell"/>
                <a:sym typeface="Rockwell"/>
              </a:defRPr>
            </a:lvl3pPr>
            <a:lvl4pPr lvl="3" algn="ctr">
              <a:spcBef>
                <a:spcPts val="0"/>
              </a:spcBef>
              <a:spcAft>
                <a:spcPts val="0"/>
              </a:spcAft>
              <a:buNone/>
              <a:defRPr sz="4000">
                <a:solidFill>
                  <a:schemeClr val="lt1"/>
                </a:solidFill>
                <a:latin typeface="Rockwell"/>
                <a:ea typeface="Rockwell"/>
                <a:cs typeface="Rockwell"/>
                <a:sym typeface="Rockwell"/>
              </a:defRPr>
            </a:lvl4pPr>
            <a:lvl5pPr lvl="4" algn="ctr">
              <a:spcBef>
                <a:spcPts val="0"/>
              </a:spcBef>
              <a:spcAft>
                <a:spcPts val="0"/>
              </a:spcAft>
              <a:buNone/>
              <a:defRPr sz="4000">
                <a:solidFill>
                  <a:schemeClr val="lt1"/>
                </a:solidFill>
                <a:latin typeface="Rockwell"/>
                <a:ea typeface="Rockwell"/>
                <a:cs typeface="Rockwell"/>
                <a:sym typeface="Rockwell"/>
              </a:defRPr>
            </a:lvl5pPr>
            <a:lvl6pPr lvl="5" algn="ctr">
              <a:spcBef>
                <a:spcPts val="0"/>
              </a:spcBef>
              <a:spcAft>
                <a:spcPts val="0"/>
              </a:spcAft>
              <a:buNone/>
              <a:defRPr sz="4000">
                <a:solidFill>
                  <a:schemeClr val="lt1"/>
                </a:solidFill>
                <a:latin typeface="Rockwell"/>
                <a:ea typeface="Rockwell"/>
                <a:cs typeface="Rockwell"/>
                <a:sym typeface="Rockwell"/>
              </a:defRPr>
            </a:lvl6pPr>
            <a:lvl7pPr lvl="6" algn="ctr">
              <a:spcBef>
                <a:spcPts val="0"/>
              </a:spcBef>
              <a:spcAft>
                <a:spcPts val="0"/>
              </a:spcAft>
              <a:buNone/>
              <a:defRPr sz="4000">
                <a:solidFill>
                  <a:schemeClr val="lt1"/>
                </a:solidFill>
                <a:latin typeface="Rockwell"/>
                <a:ea typeface="Rockwell"/>
                <a:cs typeface="Rockwell"/>
                <a:sym typeface="Rockwell"/>
              </a:defRPr>
            </a:lvl7pPr>
            <a:lvl8pPr lvl="7" algn="ctr">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77" name="Google Shape;77;p17"/>
          <p:cNvSpPr txBox="1">
            <a:spLocks noGrp="1"/>
          </p:cNvSpPr>
          <p:nvPr>
            <p:ph type="subTitle" idx="3"/>
          </p:nvPr>
        </p:nvSpPr>
        <p:spPr>
          <a:xfrm>
            <a:off x="311700" y="2834125"/>
            <a:ext cx="8520600" cy="792600"/>
          </a:xfrm>
          <a:prstGeom prst="rect">
            <a:avLst/>
          </a:prstGeom>
        </p:spPr>
        <p:txBody>
          <a:bodyPr spcFirstLastPara="1" wrap="square" lIns="91425" tIns="91425" rIns="91425" bIns="91425" anchor="t" anchorCtr="0">
            <a:normAutofit/>
          </a:bodyPr>
          <a:lstStyle>
            <a:lvl1pPr lvl="0" algn="ctr">
              <a:spcBef>
                <a:spcPts val="0"/>
              </a:spcBef>
              <a:spcAft>
                <a:spcPts val="0"/>
              </a:spcAft>
              <a:buSzPts val="2300"/>
              <a:buNone/>
              <a:defRPr sz="2300">
                <a:solidFill>
                  <a:schemeClr val="lt1"/>
                </a:solidFill>
                <a:latin typeface="Calibri"/>
                <a:ea typeface="Calibri"/>
                <a:cs typeface="Calibri"/>
                <a:sym typeface="Calibri"/>
              </a:defRPr>
            </a:lvl1pPr>
            <a:lvl2pPr lvl="1">
              <a:spcBef>
                <a:spcPts val="0"/>
              </a:spcBef>
              <a:spcAft>
                <a:spcPts val="0"/>
              </a:spcAft>
              <a:buSzPts val="1400"/>
              <a:buNone/>
              <a:defRPr>
                <a:solidFill>
                  <a:schemeClr val="lt1"/>
                </a:solidFill>
                <a:latin typeface="Calibri"/>
                <a:ea typeface="Calibri"/>
                <a:cs typeface="Calibri"/>
                <a:sym typeface="Calibri"/>
              </a:defRPr>
            </a:lvl2pPr>
            <a:lvl3pPr lvl="2">
              <a:spcBef>
                <a:spcPts val="0"/>
              </a:spcBef>
              <a:spcAft>
                <a:spcPts val="0"/>
              </a:spcAft>
              <a:buSzPts val="1400"/>
              <a:buNone/>
              <a:defRPr>
                <a:solidFill>
                  <a:schemeClr val="lt1"/>
                </a:solidFill>
                <a:latin typeface="Calibri"/>
                <a:ea typeface="Calibri"/>
                <a:cs typeface="Calibri"/>
                <a:sym typeface="Calibri"/>
              </a:defRPr>
            </a:lvl3pPr>
            <a:lvl4pPr lvl="3">
              <a:spcBef>
                <a:spcPts val="0"/>
              </a:spcBef>
              <a:spcAft>
                <a:spcPts val="0"/>
              </a:spcAft>
              <a:buSzPts val="1400"/>
              <a:buNone/>
              <a:defRPr>
                <a:solidFill>
                  <a:schemeClr val="lt1"/>
                </a:solidFill>
                <a:latin typeface="Calibri"/>
                <a:ea typeface="Calibri"/>
                <a:cs typeface="Calibri"/>
                <a:sym typeface="Calibri"/>
              </a:defRPr>
            </a:lvl4pPr>
            <a:lvl5pPr lvl="4">
              <a:spcBef>
                <a:spcPts val="0"/>
              </a:spcBef>
              <a:spcAft>
                <a:spcPts val="0"/>
              </a:spcAft>
              <a:buSzPts val="1400"/>
              <a:buNone/>
              <a:defRPr>
                <a:solidFill>
                  <a:schemeClr val="lt1"/>
                </a:solidFill>
                <a:latin typeface="Calibri"/>
                <a:ea typeface="Calibri"/>
                <a:cs typeface="Calibri"/>
                <a:sym typeface="Calibri"/>
              </a:defRPr>
            </a:lvl5pPr>
            <a:lvl6pPr lvl="5">
              <a:spcBef>
                <a:spcPts val="0"/>
              </a:spcBef>
              <a:spcAft>
                <a:spcPts val="0"/>
              </a:spcAft>
              <a:buSzPts val="1400"/>
              <a:buNone/>
              <a:defRPr>
                <a:solidFill>
                  <a:schemeClr val="lt1"/>
                </a:solidFill>
                <a:latin typeface="Calibri"/>
                <a:ea typeface="Calibri"/>
                <a:cs typeface="Calibri"/>
                <a:sym typeface="Calibri"/>
              </a:defRPr>
            </a:lvl6pPr>
            <a:lvl7pPr lvl="6">
              <a:spcBef>
                <a:spcPts val="0"/>
              </a:spcBef>
              <a:spcAft>
                <a:spcPts val="0"/>
              </a:spcAft>
              <a:buSzPts val="1400"/>
              <a:buNone/>
              <a:defRPr>
                <a:solidFill>
                  <a:schemeClr val="lt1"/>
                </a:solidFill>
                <a:latin typeface="Calibri"/>
                <a:ea typeface="Calibri"/>
                <a:cs typeface="Calibri"/>
                <a:sym typeface="Calibri"/>
              </a:defRPr>
            </a:lvl7pPr>
            <a:lvl8pPr lvl="7">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78" name="Google Shape;78;p17"/>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slide with header/logo - no text - blue">
  <p:cSld name="TITLE_AND_BODY_1">
    <p:spTree>
      <p:nvGrpSpPr>
        <p:cNvPr id="1" name="Shape 79"/>
        <p:cNvGrpSpPr/>
        <p:nvPr/>
      </p:nvGrpSpPr>
      <p:grpSpPr>
        <a:xfrm>
          <a:off x="0" y="0"/>
          <a:ext cx="0" cy="0"/>
          <a:chOff x="0" y="0"/>
          <a:chExt cx="0" cy="0"/>
        </a:xfrm>
      </p:grpSpPr>
      <p:pic>
        <p:nvPicPr>
          <p:cNvPr id="80" name="Google Shape;80;p18"/>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81" name="Google Shape;81;p18"/>
          <p:cNvSpPr txBox="1">
            <a:spLocks noGrp="1"/>
          </p:cNvSpPr>
          <p:nvPr>
            <p:ph type="title"/>
          </p:nvPr>
        </p:nvSpPr>
        <p:spPr>
          <a:xfrm>
            <a:off x="213075" y="228600"/>
            <a:ext cx="8520600" cy="572700"/>
          </a:xfrm>
          <a:prstGeom prst="rect">
            <a:avLst/>
          </a:prstGeom>
        </p:spPr>
        <p:txBody>
          <a:bodyPr spcFirstLastPara="1" wrap="square" lIns="0" tIns="0" rIns="0" bIns="0" anchor="t" anchorCtr="0">
            <a:noAutofit/>
          </a:bodyPr>
          <a:lstStyle>
            <a:lvl1pPr lvl="0" rtl="0">
              <a:spcBef>
                <a:spcPts val="0"/>
              </a:spcBef>
              <a:spcAft>
                <a:spcPts val="0"/>
              </a:spcAft>
              <a:buSzPts val="2800"/>
              <a:buNone/>
              <a:defRPr sz="2000">
                <a:solidFill>
                  <a:srgbClr val="FFFFFF"/>
                </a:solidFill>
                <a:latin typeface="Rockwell"/>
                <a:ea typeface="Rockwell"/>
                <a:cs typeface="Rockwell"/>
                <a:sym typeface="Rockwell"/>
              </a:defRPr>
            </a:lvl1pPr>
            <a:lvl2pPr lvl="1" rtl="0">
              <a:spcBef>
                <a:spcPts val="0"/>
              </a:spcBef>
              <a:spcAft>
                <a:spcPts val="0"/>
              </a:spcAft>
              <a:buSzPts val="2800"/>
              <a:buNone/>
              <a:defRPr sz="2000">
                <a:solidFill>
                  <a:srgbClr val="FFFFFF"/>
                </a:solidFill>
                <a:latin typeface="Rockwell"/>
                <a:ea typeface="Rockwell"/>
                <a:cs typeface="Rockwell"/>
                <a:sym typeface="Rockwell"/>
              </a:defRPr>
            </a:lvl2pPr>
            <a:lvl3pPr lvl="2" rtl="0">
              <a:spcBef>
                <a:spcPts val="0"/>
              </a:spcBef>
              <a:spcAft>
                <a:spcPts val="0"/>
              </a:spcAft>
              <a:buSzPts val="2800"/>
              <a:buNone/>
              <a:defRPr sz="2000">
                <a:solidFill>
                  <a:srgbClr val="FFFFFF"/>
                </a:solidFill>
                <a:latin typeface="Rockwell"/>
                <a:ea typeface="Rockwell"/>
                <a:cs typeface="Rockwell"/>
                <a:sym typeface="Rockwell"/>
              </a:defRPr>
            </a:lvl3pPr>
            <a:lvl4pPr lvl="3" rtl="0">
              <a:spcBef>
                <a:spcPts val="0"/>
              </a:spcBef>
              <a:spcAft>
                <a:spcPts val="0"/>
              </a:spcAft>
              <a:buSzPts val="2800"/>
              <a:buNone/>
              <a:defRPr sz="2000">
                <a:solidFill>
                  <a:srgbClr val="FFFFFF"/>
                </a:solidFill>
                <a:latin typeface="Rockwell"/>
                <a:ea typeface="Rockwell"/>
                <a:cs typeface="Rockwell"/>
                <a:sym typeface="Rockwell"/>
              </a:defRPr>
            </a:lvl4pPr>
            <a:lvl5pPr lvl="4" rtl="0">
              <a:spcBef>
                <a:spcPts val="0"/>
              </a:spcBef>
              <a:spcAft>
                <a:spcPts val="0"/>
              </a:spcAft>
              <a:buSzPts val="2800"/>
              <a:buNone/>
              <a:defRPr sz="2000">
                <a:solidFill>
                  <a:srgbClr val="FFFFFF"/>
                </a:solidFill>
                <a:latin typeface="Rockwell"/>
                <a:ea typeface="Rockwell"/>
                <a:cs typeface="Rockwell"/>
                <a:sym typeface="Rockwell"/>
              </a:defRPr>
            </a:lvl5pPr>
            <a:lvl6pPr lvl="5" rtl="0">
              <a:spcBef>
                <a:spcPts val="0"/>
              </a:spcBef>
              <a:spcAft>
                <a:spcPts val="0"/>
              </a:spcAft>
              <a:buSzPts val="2800"/>
              <a:buNone/>
              <a:defRPr sz="2000">
                <a:solidFill>
                  <a:srgbClr val="FFFFFF"/>
                </a:solidFill>
                <a:latin typeface="Rockwell"/>
                <a:ea typeface="Rockwell"/>
                <a:cs typeface="Rockwell"/>
                <a:sym typeface="Rockwell"/>
              </a:defRPr>
            </a:lvl6pPr>
            <a:lvl7pPr lvl="6" rtl="0">
              <a:spcBef>
                <a:spcPts val="0"/>
              </a:spcBef>
              <a:spcAft>
                <a:spcPts val="0"/>
              </a:spcAft>
              <a:buSzPts val="2800"/>
              <a:buNone/>
              <a:defRPr sz="2000">
                <a:solidFill>
                  <a:srgbClr val="FFFFFF"/>
                </a:solidFill>
                <a:latin typeface="Rockwell"/>
                <a:ea typeface="Rockwell"/>
                <a:cs typeface="Rockwell"/>
                <a:sym typeface="Rockwell"/>
              </a:defRPr>
            </a:lvl7pPr>
            <a:lvl8pPr lvl="7" rtl="0">
              <a:spcBef>
                <a:spcPts val="0"/>
              </a:spcBef>
              <a:spcAft>
                <a:spcPts val="0"/>
              </a:spcAft>
              <a:buSzPts val="2800"/>
              <a:buNone/>
              <a:defRPr sz="2000">
                <a:solidFill>
                  <a:srgbClr val="FFFFFF"/>
                </a:solidFill>
                <a:latin typeface="Rockwell"/>
                <a:ea typeface="Rockwell"/>
                <a:cs typeface="Rockwell"/>
                <a:sym typeface="Rockwell"/>
              </a:defRPr>
            </a:lvl8pPr>
            <a:lvl9pPr lvl="8" rtl="0">
              <a:spcBef>
                <a:spcPts val="0"/>
              </a:spcBef>
              <a:spcAft>
                <a:spcPts val="0"/>
              </a:spcAft>
              <a:buSzPts val="2800"/>
              <a:buNone/>
              <a:defRPr sz="2000">
                <a:solidFill>
                  <a:srgbClr val="FFFFFF"/>
                </a:solidFill>
                <a:latin typeface="Rockwell"/>
                <a:ea typeface="Rockwell"/>
                <a:cs typeface="Rockwell"/>
                <a:sym typeface="Rockwell"/>
              </a:defRPr>
            </a:lvl9pPr>
          </a:lstStyle>
          <a:p>
            <a:endParaRPr/>
          </a:p>
        </p:txBody>
      </p:sp>
      <p:pic>
        <p:nvPicPr>
          <p:cNvPr id="82" name="Google Shape;82;p18"/>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83" name="Google Shape;83;p18"/>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84" name="Google Shape;84;p18"/>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rm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slide with header/logo - blue">
  <p:cSld name="SECTION_HEADER_1">
    <p:spTree>
      <p:nvGrpSpPr>
        <p:cNvPr id="1" name="Shape 85"/>
        <p:cNvGrpSpPr/>
        <p:nvPr/>
      </p:nvGrpSpPr>
      <p:grpSpPr>
        <a:xfrm>
          <a:off x="0" y="0"/>
          <a:ext cx="0" cy="0"/>
          <a:chOff x="0" y="0"/>
          <a:chExt cx="0" cy="0"/>
        </a:xfrm>
      </p:grpSpPr>
      <p:pic>
        <p:nvPicPr>
          <p:cNvPr id="86" name="Google Shape;86;p19"/>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87" name="Google Shape;87;p19"/>
          <p:cNvSpPr txBox="1">
            <a:spLocks noGrp="1"/>
          </p:cNvSpPr>
          <p:nvPr>
            <p:ph type="title"/>
          </p:nvPr>
        </p:nvSpPr>
        <p:spPr>
          <a:xfrm>
            <a:off x="213075" y="228600"/>
            <a:ext cx="8520600" cy="572700"/>
          </a:xfrm>
          <a:prstGeom prst="rect">
            <a:avLst/>
          </a:prstGeom>
        </p:spPr>
        <p:txBody>
          <a:bodyPr spcFirstLastPara="1" wrap="square" lIns="0" tIns="0" rIns="0" bIns="0" anchor="t" anchorCtr="0">
            <a:noAutofit/>
          </a:bodyPr>
          <a:lstStyle>
            <a:lvl1pPr lvl="0">
              <a:spcBef>
                <a:spcPts val="0"/>
              </a:spcBef>
              <a:spcAft>
                <a:spcPts val="0"/>
              </a:spcAft>
              <a:buSzPts val="2800"/>
              <a:buNone/>
              <a:defRPr sz="2000">
                <a:solidFill>
                  <a:srgbClr val="FFFFFF"/>
                </a:solidFill>
                <a:latin typeface="Rockwell"/>
                <a:ea typeface="Rockwell"/>
                <a:cs typeface="Rockwell"/>
                <a:sym typeface="Rockwell"/>
              </a:defRPr>
            </a:lvl1pPr>
            <a:lvl2pPr lvl="1">
              <a:spcBef>
                <a:spcPts val="0"/>
              </a:spcBef>
              <a:spcAft>
                <a:spcPts val="0"/>
              </a:spcAft>
              <a:buSzPts val="2800"/>
              <a:buNone/>
              <a:defRPr sz="2000">
                <a:solidFill>
                  <a:srgbClr val="FFFFFF"/>
                </a:solidFill>
                <a:latin typeface="Rockwell"/>
                <a:ea typeface="Rockwell"/>
                <a:cs typeface="Rockwell"/>
                <a:sym typeface="Rockwell"/>
              </a:defRPr>
            </a:lvl2pPr>
            <a:lvl3pPr lvl="2">
              <a:spcBef>
                <a:spcPts val="0"/>
              </a:spcBef>
              <a:spcAft>
                <a:spcPts val="0"/>
              </a:spcAft>
              <a:buSzPts val="2800"/>
              <a:buNone/>
              <a:defRPr sz="2000">
                <a:solidFill>
                  <a:srgbClr val="FFFFFF"/>
                </a:solidFill>
                <a:latin typeface="Rockwell"/>
                <a:ea typeface="Rockwell"/>
                <a:cs typeface="Rockwell"/>
                <a:sym typeface="Rockwell"/>
              </a:defRPr>
            </a:lvl3pPr>
            <a:lvl4pPr lvl="3">
              <a:spcBef>
                <a:spcPts val="0"/>
              </a:spcBef>
              <a:spcAft>
                <a:spcPts val="0"/>
              </a:spcAft>
              <a:buSzPts val="2800"/>
              <a:buNone/>
              <a:defRPr sz="2000">
                <a:solidFill>
                  <a:srgbClr val="FFFFFF"/>
                </a:solidFill>
                <a:latin typeface="Rockwell"/>
                <a:ea typeface="Rockwell"/>
                <a:cs typeface="Rockwell"/>
                <a:sym typeface="Rockwell"/>
              </a:defRPr>
            </a:lvl4pPr>
            <a:lvl5pPr lvl="4">
              <a:spcBef>
                <a:spcPts val="0"/>
              </a:spcBef>
              <a:spcAft>
                <a:spcPts val="0"/>
              </a:spcAft>
              <a:buSzPts val="2800"/>
              <a:buNone/>
              <a:defRPr sz="2000">
                <a:solidFill>
                  <a:srgbClr val="FFFFFF"/>
                </a:solidFill>
                <a:latin typeface="Rockwell"/>
                <a:ea typeface="Rockwell"/>
                <a:cs typeface="Rockwell"/>
                <a:sym typeface="Rockwell"/>
              </a:defRPr>
            </a:lvl5pPr>
            <a:lvl6pPr lvl="5">
              <a:spcBef>
                <a:spcPts val="0"/>
              </a:spcBef>
              <a:spcAft>
                <a:spcPts val="0"/>
              </a:spcAft>
              <a:buSzPts val="2800"/>
              <a:buNone/>
              <a:defRPr sz="2000">
                <a:solidFill>
                  <a:srgbClr val="FFFFFF"/>
                </a:solidFill>
                <a:latin typeface="Rockwell"/>
                <a:ea typeface="Rockwell"/>
                <a:cs typeface="Rockwell"/>
                <a:sym typeface="Rockwell"/>
              </a:defRPr>
            </a:lvl6pPr>
            <a:lvl7pPr lvl="6">
              <a:spcBef>
                <a:spcPts val="0"/>
              </a:spcBef>
              <a:spcAft>
                <a:spcPts val="0"/>
              </a:spcAft>
              <a:buSzPts val="2800"/>
              <a:buNone/>
              <a:defRPr sz="2000">
                <a:solidFill>
                  <a:srgbClr val="FFFFFF"/>
                </a:solidFill>
                <a:latin typeface="Rockwell"/>
                <a:ea typeface="Rockwell"/>
                <a:cs typeface="Rockwell"/>
                <a:sym typeface="Rockwell"/>
              </a:defRPr>
            </a:lvl7pPr>
            <a:lvl8pPr lvl="7">
              <a:spcBef>
                <a:spcPts val="0"/>
              </a:spcBef>
              <a:spcAft>
                <a:spcPts val="0"/>
              </a:spcAft>
              <a:buSzPts val="2800"/>
              <a:buNone/>
              <a:defRPr sz="2000">
                <a:solidFill>
                  <a:srgbClr val="FFFFFF"/>
                </a:solidFill>
                <a:latin typeface="Rockwell"/>
                <a:ea typeface="Rockwell"/>
                <a:cs typeface="Rockwell"/>
                <a:sym typeface="Rockwell"/>
              </a:defRPr>
            </a:lvl8pPr>
            <a:lvl9pPr lvl="8" rtl="0">
              <a:spcBef>
                <a:spcPts val="0"/>
              </a:spcBef>
              <a:spcAft>
                <a:spcPts val="0"/>
              </a:spcAft>
              <a:buSzPts val="2800"/>
              <a:buNone/>
              <a:defRPr sz="2000">
                <a:solidFill>
                  <a:srgbClr val="FFFFFF"/>
                </a:solidFill>
                <a:latin typeface="Rockwell"/>
                <a:ea typeface="Rockwell"/>
                <a:cs typeface="Rockwell"/>
                <a:sym typeface="Rockwell"/>
              </a:defRPr>
            </a:lvl9pPr>
          </a:lstStyle>
          <a:p>
            <a:endParaRPr/>
          </a:p>
        </p:txBody>
      </p:sp>
      <p:sp>
        <p:nvSpPr>
          <p:cNvPr id="88" name="Google Shape;88;p19"/>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89" name="Google Shape;89;p19"/>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90" name="Google Shape;90;p19"/>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91" name="Google Shape;91;p19"/>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rm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slide-2 column - blue">
  <p:cSld name="ONE_COLUMN_TEXT_1">
    <p:spTree>
      <p:nvGrpSpPr>
        <p:cNvPr id="1" name="Shape 92"/>
        <p:cNvGrpSpPr/>
        <p:nvPr/>
      </p:nvGrpSpPr>
      <p:grpSpPr>
        <a:xfrm>
          <a:off x="0" y="0"/>
          <a:ext cx="0" cy="0"/>
          <a:chOff x="0" y="0"/>
          <a:chExt cx="0" cy="0"/>
        </a:xfrm>
      </p:grpSpPr>
      <p:sp>
        <p:nvSpPr>
          <p:cNvPr id="93" name="Google Shape;93;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94" name="Google Shape;94;p20"/>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95" name="Google Shape;95;p20"/>
          <p:cNvSpPr txBox="1">
            <a:spLocks noGrp="1"/>
          </p:cNvSpPr>
          <p:nvPr>
            <p:ph type="body" idx="1"/>
          </p:nvPr>
        </p:nvSpPr>
        <p:spPr>
          <a:xfrm>
            <a:off x="311700" y="1152475"/>
            <a:ext cx="3999900" cy="31788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96" name="Google Shape;96;p20"/>
          <p:cNvSpPr txBox="1">
            <a:spLocks noGrp="1"/>
          </p:cNvSpPr>
          <p:nvPr>
            <p:ph type="body" idx="2"/>
          </p:nvPr>
        </p:nvSpPr>
        <p:spPr>
          <a:xfrm>
            <a:off x="4832400" y="1152475"/>
            <a:ext cx="3999900" cy="31788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97" name="Google Shape;97;p20"/>
          <p:cNvSpPr txBox="1">
            <a:spLocks noGrp="1"/>
          </p:cNvSpPr>
          <p:nvPr>
            <p:ph type="title"/>
          </p:nvPr>
        </p:nvSpPr>
        <p:spPr>
          <a:xfrm>
            <a:off x="213075" y="228600"/>
            <a:ext cx="8520600" cy="572700"/>
          </a:xfrm>
          <a:prstGeom prst="rect">
            <a:avLst/>
          </a:prstGeom>
        </p:spPr>
        <p:txBody>
          <a:bodyPr spcFirstLastPara="1" wrap="square" lIns="0" tIns="0" rIns="0" bIns="0" anchor="t" anchorCtr="0">
            <a:noAutofit/>
          </a:bodyPr>
          <a:lstStyle>
            <a:lvl1pPr lvl="0" rtl="0">
              <a:spcBef>
                <a:spcPts val="0"/>
              </a:spcBef>
              <a:spcAft>
                <a:spcPts val="0"/>
              </a:spcAft>
              <a:buSzPts val="2800"/>
              <a:buNone/>
              <a:defRPr sz="2000">
                <a:solidFill>
                  <a:srgbClr val="FFFFFF"/>
                </a:solidFill>
                <a:latin typeface="Rockwell"/>
                <a:ea typeface="Rockwell"/>
                <a:cs typeface="Rockwell"/>
                <a:sym typeface="Rockwell"/>
              </a:defRPr>
            </a:lvl1pPr>
            <a:lvl2pPr lvl="1" rtl="0">
              <a:spcBef>
                <a:spcPts val="0"/>
              </a:spcBef>
              <a:spcAft>
                <a:spcPts val="0"/>
              </a:spcAft>
              <a:buSzPts val="2800"/>
              <a:buNone/>
              <a:defRPr sz="2000">
                <a:solidFill>
                  <a:srgbClr val="FFFFFF"/>
                </a:solidFill>
                <a:latin typeface="Rockwell"/>
                <a:ea typeface="Rockwell"/>
                <a:cs typeface="Rockwell"/>
                <a:sym typeface="Rockwell"/>
              </a:defRPr>
            </a:lvl2pPr>
            <a:lvl3pPr lvl="2" rtl="0">
              <a:spcBef>
                <a:spcPts val="0"/>
              </a:spcBef>
              <a:spcAft>
                <a:spcPts val="0"/>
              </a:spcAft>
              <a:buSzPts val="2800"/>
              <a:buNone/>
              <a:defRPr sz="2000">
                <a:solidFill>
                  <a:srgbClr val="FFFFFF"/>
                </a:solidFill>
                <a:latin typeface="Rockwell"/>
                <a:ea typeface="Rockwell"/>
                <a:cs typeface="Rockwell"/>
                <a:sym typeface="Rockwell"/>
              </a:defRPr>
            </a:lvl3pPr>
            <a:lvl4pPr lvl="3" rtl="0">
              <a:spcBef>
                <a:spcPts val="0"/>
              </a:spcBef>
              <a:spcAft>
                <a:spcPts val="0"/>
              </a:spcAft>
              <a:buSzPts val="2800"/>
              <a:buNone/>
              <a:defRPr sz="2000">
                <a:solidFill>
                  <a:srgbClr val="FFFFFF"/>
                </a:solidFill>
                <a:latin typeface="Rockwell"/>
                <a:ea typeface="Rockwell"/>
                <a:cs typeface="Rockwell"/>
                <a:sym typeface="Rockwell"/>
              </a:defRPr>
            </a:lvl4pPr>
            <a:lvl5pPr lvl="4" rtl="0">
              <a:spcBef>
                <a:spcPts val="0"/>
              </a:spcBef>
              <a:spcAft>
                <a:spcPts val="0"/>
              </a:spcAft>
              <a:buSzPts val="2800"/>
              <a:buNone/>
              <a:defRPr sz="2000">
                <a:solidFill>
                  <a:srgbClr val="FFFFFF"/>
                </a:solidFill>
                <a:latin typeface="Rockwell"/>
                <a:ea typeface="Rockwell"/>
                <a:cs typeface="Rockwell"/>
                <a:sym typeface="Rockwell"/>
              </a:defRPr>
            </a:lvl5pPr>
            <a:lvl6pPr lvl="5" rtl="0">
              <a:spcBef>
                <a:spcPts val="0"/>
              </a:spcBef>
              <a:spcAft>
                <a:spcPts val="0"/>
              </a:spcAft>
              <a:buSzPts val="2800"/>
              <a:buNone/>
              <a:defRPr sz="2000">
                <a:solidFill>
                  <a:srgbClr val="FFFFFF"/>
                </a:solidFill>
                <a:latin typeface="Rockwell"/>
                <a:ea typeface="Rockwell"/>
                <a:cs typeface="Rockwell"/>
                <a:sym typeface="Rockwell"/>
              </a:defRPr>
            </a:lvl6pPr>
            <a:lvl7pPr lvl="6" rtl="0">
              <a:spcBef>
                <a:spcPts val="0"/>
              </a:spcBef>
              <a:spcAft>
                <a:spcPts val="0"/>
              </a:spcAft>
              <a:buSzPts val="2800"/>
              <a:buNone/>
              <a:defRPr sz="2000">
                <a:solidFill>
                  <a:srgbClr val="FFFFFF"/>
                </a:solidFill>
                <a:latin typeface="Rockwell"/>
                <a:ea typeface="Rockwell"/>
                <a:cs typeface="Rockwell"/>
                <a:sym typeface="Rockwell"/>
              </a:defRPr>
            </a:lvl7pPr>
            <a:lvl8pPr lvl="7" rtl="0">
              <a:spcBef>
                <a:spcPts val="0"/>
              </a:spcBef>
              <a:spcAft>
                <a:spcPts val="0"/>
              </a:spcAft>
              <a:buSzPts val="2800"/>
              <a:buNone/>
              <a:defRPr sz="2000">
                <a:solidFill>
                  <a:srgbClr val="FFFFFF"/>
                </a:solidFill>
                <a:latin typeface="Rockwell"/>
                <a:ea typeface="Rockwell"/>
                <a:cs typeface="Rockwell"/>
                <a:sym typeface="Rockwell"/>
              </a:defRPr>
            </a:lvl8pPr>
            <a:lvl9pPr lvl="8" rtl="0">
              <a:spcBef>
                <a:spcPts val="0"/>
              </a:spcBef>
              <a:spcAft>
                <a:spcPts val="0"/>
              </a:spcAft>
              <a:buSzPts val="2800"/>
              <a:buNone/>
              <a:defRPr sz="2000">
                <a:solidFill>
                  <a:srgbClr val="FFFFFF"/>
                </a:solidFill>
                <a:latin typeface="Rockwell"/>
                <a:ea typeface="Rockwell"/>
                <a:cs typeface="Rockwell"/>
                <a:sym typeface="Rockwell"/>
              </a:defRPr>
            </a:lvl9pPr>
          </a:lstStyle>
          <a:p>
            <a:endParaRPr/>
          </a:p>
        </p:txBody>
      </p:sp>
      <p:sp>
        <p:nvSpPr>
          <p:cNvPr id="98" name="Google Shape;98;p20"/>
          <p:cNvSpPr txBox="1">
            <a:spLocks noGrp="1"/>
          </p:cNvSpPr>
          <p:nvPr>
            <p:ph type="sldNum" idx="3"/>
          </p:nvPr>
        </p:nvSpPr>
        <p:spPr>
          <a:xfrm>
            <a:off x="88683" y="4676392"/>
            <a:ext cx="548700" cy="393600"/>
          </a:xfrm>
          <a:prstGeom prst="rect">
            <a:avLst/>
          </a:prstGeom>
        </p:spPr>
        <p:txBody>
          <a:bodyPr spcFirstLastPara="1" wrap="square" lIns="0" tIns="0" rIns="0" bIns="0" anchor="ctr" anchorCtr="0">
            <a:norm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99" name="Google Shape;99;p20"/>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00" name="Google Shape;100;p20"/>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7"/>
        <p:cNvGrpSpPr/>
        <p:nvPr/>
      </p:nvGrpSpPr>
      <p:grpSpPr>
        <a:xfrm>
          <a:off x="0" y="0"/>
          <a:ext cx="0" cy="0"/>
          <a:chOff x="0" y="0"/>
          <a:chExt cx="0" cy="0"/>
        </a:xfrm>
      </p:grpSpPr>
      <p:sp>
        <p:nvSpPr>
          <p:cNvPr id="108" name="Google Shape;108;p22"/>
          <p:cNvSpPr/>
          <p:nvPr/>
        </p:nvSpPr>
        <p:spPr>
          <a:xfrm>
            <a:off x="0" y="3506431"/>
            <a:ext cx="9144000" cy="1637071"/>
          </a:xfrm>
          <a:prstGeom prst="rect">
            <a:avLst/>
          </a:prstGeom>
          <a:gradFill>
            <a:gsLst>
              <a:gs pos="0">
                <a:schemeClr val="lt1"/>
              </a:gs>
              <a:gs pos="100000">
                <a:srgbClr val="488BC9">
                  <a:alpha val="29411"/>
                </a:srgbClr>
              </a:gs>
            </a:gsLst>
            <a:lin ang="540000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09" name="Google Shape;109;p22"/>
          <p:cNvSpPr txBox="1">
            <a:spLocks noGrp="1"/>
          </p:cNvSpPr>
          <p:nvPr>
            <p:ph type="ctrTitle"/>
          </p:nvPr>
        </p:nvSpPr>
        <p:spPr>
          <a:xfrm>
            <a:off x="685801" y="2493128"/>
            <a:ext cx="7801897" cy="730098"/>
          </a:xfrm>
          <a:prstGeom prst="rect">
            <a:avLst/>
          </a:prstGeom>
          <a:noFill/>
          <a:ln>
            <a:noFill/>
          </a:ln>
        </p:spPr>
        <p:txBody>
          <a:bodyPr spcFirstLastPara="1" wrap="square" lIns="0" tIns="0" rIns="0" bIns="0" anchor="t" anchorCtr="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0" name="Google Shape;110;p22"/>
          <p:cNvSpPr txBox="1">
            <a:spLocks noGrp="1"/>
          </p:cNvSpPr>
          <p:nvPr>
            <p:ph type="subTitle" idx="1"/>
          </p:nvPr>
        </p:nvSpPr>
        <p:spPr>
          <a:xfrm>
            <a:off x="685801" y="3506430"/>
            <a:ext cx="7801897" cy="436919"/>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2400"/>
              <a:buNone/>
              <a:defRPr sz="24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11" name="Google Shape;111;p22"/>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12" name="Google Shape;112;p22"/>
          <p:cNvPicPr preferRelativeResize="0"/>
          <p:nvPr/>
        </p:nvPicPr>
        <p:blipFill rotWithShape="1">
          <a:blip r:embed="rId2">
            <a:alphaModFix/>
          </a:blip>
          <a:srcRect/>
          <a:stretch/>
        </p:blipFill>
        <p:spPr>
          <a:xfrm>
            <a:off x="3512246" y="474530"/>
            <a:ext cx="2116730" cy="1321787"/>
          </a:xfrm>
          <a:prstGeom prst="rect">
            <a:avLst/>
          </a:prstGeom>
          <a:noFill/>
          <a:ln>
            <a:noFill/>
          </a:ln>
        </p:spPr>
      </p:pic>
      <p:cxnSp>
        <p:nvCxnSpPr>
          <p:cNvPr id="113" name="Google Shape;113;p22"/>
          <p:cNvCxnSpPr/>
          <p:nvPr/>
        </p:nvCxnSpPr>
        <p:spPr>
          <a:xfrm>
            <a:off x="685801" y="2079522"/>
            <a:ext cx="7801897" cy="0"/>
          </a:xfrm>
          <a:prstGeom prst="straightConnector1">
            <a:avLst/>
          </a:prstGeom>
          <a:noFill/>
          <a:ln w="19050" cap="flat" cmpd="sng">
            <a:solidFill>
              <a:srgbClr val="488BC9"/>
            </a:solidFill>
            <a:prstDash val="solid"/>
            <a:miter lim="800000"/>
            <a:headEnd type="none" w="sm" len="sm"/>
            <a:tailEnd type="none" w="sm" len="sm"/>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4"/>
        <p:cNvGrpSpPr/>
        <p:nvPr/>
      </p:nvGrpSpPr>
      <p:grpSpPr>
        <a:xfrm>
          <a:off x="0" y="0"/>
          <a:ext cx="0" cy="0"/>
          <a:chOff x="0" y="0"/>
          <a:chExt cx="0" cy="0"/>
        </a:xfrm>
      </p:grpSpPr>
      <p:pic>
        <p:nvPicPr>
          <p:cNvPr id="115" name="Google Shape;115;p23"/>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16" name="Google Shape;116;p23"/>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7" name="Google Shape;117;p23"/>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18" name="Google Shape;118;p23"/>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19" name="Google Shape;119;p23"/>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120"/>
        <p:cNvGrpSpPr/>
        <p:nvPr/>
      </p:nvGrpSpPr>
      <p:grpSpPr>
        <a:xfrm>
          <a:off x="0" y="0"/>
          <a:ext cx="0" cy="0"/>
          <a:chOff x="0" y="0"/>
          <a:chExt cx="0" cy="0"/>
        </a:xfrm>
      </p:grpSpPr>
      <p:pic>
        <p:nvPicPr>
          <p:cNvPr id="121" name="Google Shape;121;p24"/>
          <p:cNvPicPr preferRelativeResize="0"/>
          <p:nvPr/>
        </p:nvPicPr>
        <p:blipFill rotWithShape="1">
          <a:blip r:embed="rId2">
            <a:alphaModFix/>
          </a:blip>
          <a:srcRect/>
          <a:stretch/>
        </p:blipFill>
        <p:spPr>
          <a:xfrm>
            <a:off x="0" y="-1"/>
            <a:ext cx="9144470" cy="5143764"/>
          </a:xfrm>
          <a:prstGeom prst="rect">
            <a:avLst/>
          </a:prstGeom>
          <a:noFill/>
          <a:ln>
            <a:noFill/>
          </a:ln>
        </p:spPr>
      </p:pic>
      <p:sp>
        <p:nvSpPr>
          <p:cNvPr id="122" name="Google Shape;122;p24"/>
          <p:cNvSpPr txBox="1">
            <a:spLocks noGrp="1"/>
          </p:cNvSpPr>
          <p:nvPr>
            <p:ph type="ctrTitle"/>
          </p:nvPr>
        </p:nvSpPr>
        <p:spPr>
          <a:xfrm>
            <a:off x="-1" y="1946787"/>
            <a:ext cx="9144470" cy="175321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3" name="Google Shape;123;p24"/>
          <p:cNvSpPr txBox="1">
            <a:spLocks noGrp="1"/>
          </p:cNvSpPr>
          <p:nvPr>
            <p:ph type="sldNum" idx="12"/>
          </p:nvPr>
        </p:nvSpPr>
        <p:spPr>
          <a:xfrm>
            <a:off x="175065" y="4820266"/>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24"/>
        <p:cNvGrpSpPr/>
        <p:nvPr/>
      </p:nvGrpSpPr>
      <p:grpSpPr>
        <a:xfrm>
          <a:off x="0" y="0"/>
          <a:ext cx="0" cy="0"/>
          <a:chOff x="0" y="0"/>
          <a:chExt cx="0" cy="0"/>
        </a:xfrm>
      </p:grpSpPr>
      <p:pic>
        <p:nvPicPr>
          <p:cNvPr id="125" name="Google Shape;125;p25"/>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26" name="Google Shape;126;p25"/>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7" name="Google Shape;127;p25"/>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28" name="Google Shape;128;p25"/>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29" name="Google Shape;129;p25"/>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30" name="Google Shape;130;p25"/>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31"/>
        <p:cNvGrpSpPr/>
        <p:nvPr/>
      </p:nvGrpSpPr>
      <p:grpSpPr>
        <a:xfrm>
          <a:off x="0" y="0"/>
          <a:ext cx="0" cy="0"/>
          <a:chOff x="0" y="0"/>
          <a:chExt cx="0" cy="0"/>
        </a:xfrm>
      </p:grpSpPr>
      <p:pic>
        <p:nvPicPr>
          <p:cNvPr id="132" name="Google Shape;132;p26"/>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33" name="Google Shape;133;p26"/>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4" name="Google Shape;134;p26"/>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35" name="Google Shape;135;p26"/>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36" name="Google Shape;136;p26"/>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37" name="Google Shape;137;p26"/>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38"/>
        <p:cNvGrpSpPr/>
        <p:nvPr/>
      </p:nvGrpSpPr>
      <p:grpSpPr>
        <a:xfrm>
          <a:off x="0" y="0"/>
          <a:ext cx="0" cy="0"/>
          <a:chOff x="0" y="0"/>
          <a:chExt cx="0" cy="0"/>
        </a:xfrm>
      </p:grpSpPr>
      <p:pic>
        <p:nvPicPr>
          <p:cNvPr id="139" name="Google Shape;139;p27"/>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40" name="Google Shape;140;p27"/>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1" name="Google Shape;141;p27"/>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42" name="Google Shape;142;p27"/>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43" name="Google Shape;143;p27"/>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44" name="Google Shape;144;p27"/>
          <p:cNvPicPr preferRelativeResize="0"/>
          <p:nvPr/>
        </p:nvPicPr>
        <p:blipFill rotWithShape="1">
          <a:blip r:embed="rId4">
            <a:alphaModFix/>
          </a:blip>
          <a:srcRect/>
          <a:stretch/>
        </p:blipFill>
        <p:spPr>
          <a:xfrm>
            <a:off x="128460" y="13717"/>
            <a:ext cx="723884" cy="827774"/>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45"/>
        <p:cNvGrpSpPr/>
        <p:nvPr/>
      </p:nvGrpSpPr>
      <p:grpSpPr>
        <a:xfrm>
          <a:off x="0" y="0"/>
          <a:ext cx="0" cy="0"/>
          <a:chOff x="0" y="0"/>
          <a:chExt cx="0" cy="0"/>
        </a:xfrm>
      </p:grpSpPr>
      <p:pic>
        <p:nvPicPr>
          <p:cNvPr id="146" name="Google Shape;146;p28"/>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47" name="Google Shape;147;p28"/>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8" name="Google Shape;148;p28"/>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49" name="Google Shape;149;p28"/>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50" name="Google Shape;150;p28"/>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51" name="Google Shape;151;p28"/>
          <p:cNvPicPr preferRelativeResize="0"/>
          <p:nvPr/>
        </p:nvPicPr>
        <p:blipFill rotWithShape="1">
          <a:blip r:embed="rId4">
            <a:alphaModFix/>
          </a:blip>
          <a:srcRect/>
          <a:stretch/>
        </p:blipFill>
        <p:spPr>
          <a:xfrm>
            <a:off x="128460" y="13717"/>
            <a:ext cx="723883" cy="827774"/>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52"/>
        <p:cNvGrpSpPr/>
        <p:nvPr/>
      </p:nvGrpSpPr>
      <p:grpSpPr>
        <a:xfrm>
          <a:off x="0" y="0"/>
          <a:ext cx="0" cy="0"/>
          <a:chOff x="0" y="0"/>
          <a:chExt cx="0" cy="0"/>
        </a:xfrm>
      </p:grpSpPr>
      <p:pic>
        <p:nvPicPr>
          <p:cNvPr id="153" name="Google Shape;153;p29"/>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54" name="Google Shape;154;p29"/>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5" name="Google Shape;155;p29"/>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56" name="Google Shape;156;p29"/>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57" name="Google Shape;157;p29"/>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58" name="Google Shape;158;p29"/>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59"/>
        <p:cNvGrpSpPr/>
        <p:nvPr/>
      </p:nvGrpSpPr>
      <p:grpSpPr>
        <a:xfrm>
          <a:off x="0" y="0"/>
          <a:ext cx="0" cy="0"/>
          <a:chOff x="0" y="0"/>
          <a:chExt cx="0" cy="0"/>
        </a:xfrm>
      </p:grpSpPr>
      <p:pic>
        <p:nvPicPr>
          <p:cNvPr id="160" name="Google Shape;160;p30"/>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61" name="Google Shape;161;p30"/>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2" name="Google Shape;162;p30"/>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63" name="Google Shape;163;p30"/>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64" name="Google Shape;164;p30"/>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65" name="Google Shape;165;p30"/>
          <p:cNvPicPr preferRelativeResize="0"/>
          <p:nvPr/>
        </p:nvPicPr>
        <p:blipFill rotWithShape="1">
          <a:blip r:embed="rId4">
            <a:alphaModFix/>
          </a:blip>
          <a:srcRect/>
          <a:stretch/>
        </p:blipFill>
        <p:spPr>
          <a:xfrm>
            <a:off x="128460" y="13717"/>
            <a:ext cx="723882" cy="827773"/>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66"/>
        <p:cNvGrpSpPr/>
        <p:nvPr/>
      </p:nvGrpSpPr>
      <p:grpSpPr>
        <a:xfrm>
          <a:off x="0" y="0"/>
          <a:ext cx="0" cy="0"/>
          <a:chOff x="0" y="0"/>
          <a:chExt cx="0" cy="0"/>
        </a:xfrm>
      </p:grpSpPr>
      <p:sp>
        <p:nvSpPr>
          <p:cNvPr id="167" name="Google Shape;167;p31"/>
          <p:cNvSpPr txBox="1">
            <a:spLocks noGrp="1"/>
          </p:cNvSpPr>
          <p:nvPr>
            <p:ph type="body" idx="1"/>
          </p:nvPr>
        </p:nvSpPr>
        <p:spPr>
          <a:xfrm>
            <a:off x="6286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8" name="Google Shape;168;p31"/>
          <p:cNvSpPr txBox="1">
            <a:spLocks noGrp="1"/>
          </p:cNvSpPr>
          <p:nvPr>
            <p:ph type="body" idx="2"/>
          </p:nvPr>
        </p:nvSpPr>
        <p:spPr>
          <a:xfrm>
            <a:off x="46291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69" name="Google Shape;169;p31"/>
          <p:cNvPicPr preferRelativeResize="0"/>
          <p:nvPr/>
        </p:nvPicPr>
        <p:blipFill rotWithShape="1">
          <a:blip r:embed="rId2">
            <a:alphaModFix/>
          </a:blip>
          <a:srcRect/>
          <a:stretch/>
        </p:blipFill>
        <p:spPr>
          <a:xfrm>
            <a:off x="8086704" y="4629152"/>
            <a:ext cx="857291" cy="364739"/>
          </a:xfrm>
          <a:prstGeom prst="rect">
            <a:avLst/>
          </a:prstGeom>
          <a:noFill/>
          <a:ln>
            <a:noFill/>
          </a:ln>
        </p:spPr>
      </p:pic>
      <p:sp>
        <p:nvSpPr>
          <p:cNvPr id="170" name="Google Shape;170;p31"/>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71" name="Google Shape;171;p31"/>
          <p:cNvPicPr preferRelativeResize="0"/>
          <p:nvPr/>
        </p:nvPicPr>
        <p:blipFill rotWithShape="1">
          <a:blip r:embed="rId3">
            <a:alphaModFix/>
          </a:blip>
          <a:srcRect/>
          <a:stretch/>
        </p:blipFill>
        <p:spPr>
          <a:xfrm>
            <a:off x="5" y="0"/>
            <a:ext cx="9143990" cy="914399"/>
          </a:xfrm>
          <a:prstGeom prst="rect">
            <a:avLst/>
          </a:prstGeom>
          <a:noFill/>
          <a:ln>
            <a:noFill/>
          </a:ln>
        </p:spPr>
      </p:pic>
      <p:sp>
        <p:nvSpPr>
          <p:cNvPr id="172" name="Google Shape;172;p31"/>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73"/>
        <p:cNvGrpSpPr/>
        <p:nvPr/>
      </p:nvGrpSpPr>
      <p:grpSpPr>
        <a:xfrm>
          <a:off x="0" y="0"/>
          <a:ext cx="0" cy="0"/>
          <a:chOff x="0" y="0"/>
          <a:chExt cx="0" cy="0"/>
        </a:xfrm>
      </p:grpSpPr>
      <p:sp>
        <p:nvSpPr>
          <p:cNvPr id="174" name="Google Shape;174;p32"/>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100"/>
              <a:buFont typeface="Arial"/>
              <a:buNone/>
              <a:defRPr sz="21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5" name="Google Shape;175;p32"/>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76"/>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177"/>
        <p:cNvGrpSpPr/>
        <p:nvPr/>
      </p:nvGrpSpPr>
      <p:grpSpPr>
        <a:xfrm>
          <a:off x="0" y="0"/>
          <a:ext cx="0" cy="0"/>
          <a:chOff x="0" y="0"/>
          <a:chExt cx="0" cy="0"/>
        </a:xfrm>
      </p:grpSpPr>
      <p:pic>
        <p:nvPicPr>
          <p:cNvPr id="178" name="Google Shape;178;p34"/>
          <p:cNvPicPr preferRelativeResize="0"/>
          <p:nvPr/>
        </p:nvPicPr>
        <p:blipFill rotWithShape="1">
          <a:blip r:embed="rId2">
            <a:alphaModFix/>
          </a:blip>
          <a:srcRect/>
          <a:stretch/>
        </p:blipFill>
        <p:spPr>
          <a:xfrm>
            <a:off x="0" y="2"/>
            <a:ext cx="9143999" cy="5143499"/>
          </a:xfrm>
          <a:prstGeom prst="rect">
            <a:avLst/>
          </a:prstGeom>
          <a:noFill/>
          <a:ln>
            <a:noFill/>
          </a:ln>
        </p:spPr>
      </p:pic>
      <p:sp>
        <p:nvSpPr>
          <p:cNvPr id="179" name="Google Shape;179;p34"/>
          <p:cNvSpPr txBox="1">
            <a:spLocks noGrp="1"/>
          </p:cNvSpPr>
          <p:nvPr>
            <p:ph type="ctrTitle"/>
          </p:nvPr>
        </p:nvSpPr>
        <p:spPr>
          <a:xfrm>
            <a:off x="0" y="1946787"/>
            <a:ext cx="9144000" cy="175321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0" name="Google Shape;180;p34"/>
          <p:cNvSpPr txBox="1">
            <a:spLocks noGrp="1"/>
          </p:cNvSpPr>
          <p:nvPr>
            <p:ph type="sldNum" idx="12"/>
          </p:nvPr>
        </p:nvSpPr>
        <p:spPr>
          <a:xfrm>
            <a:off x="170937" y="4820266"/>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1"/>
        <p:cNvGrpSpPr/>
        <p:nvPr/>
      </p:nvGrpSpPr>
      <p:grpSpPr>
        <a:xfrm>
          <a:off x="0" y="0"/>
          <a:ext cx="0" cy="0"/>
          <a:chOff x="0" y="0"/>
          <a:chExt cx="0" cy="0"/>
        </a:xfrm>
      </p:grpSpPr>
      <p:sp>
        <p:nvSpPr>
          <p:cNvPr id="182" name="Google Shape;182;p35"/>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3" name="Google Shape;183;p35"/>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SzPts val="2100"/>
              <a:buChar char="•"/>
              <a:defRPr/>
            </a:lvl1pPr>
            <a:lvl2pPr marL="914400" lvl="1" indent="-342900" algn="l">
              <a:lnSpc>
                <a:spcPct val="90000"/>
              </a:lnSpc>
              <a:spcBef>
                <a:spcPts val="400"/>
              </a:spcBef>
              <a:spcAft>
                <a:spcPts val="0"/>
              </a:spcAft>
              <a:buSzPts val="1800"/>
              <a:buChar char="•"/>
              <a:defRPr/>
            </a:lvl2pPr>
            <a:lvl3pPr marL="1371600" lvl="2" indent="-323850" algn="l">
              <a:lnSpc>
                <a:spcPct val="90000"/>
              </a:lnSpc>
              <a:spcBef>
                <a:spcPts val="400"/>
              </a:spcBef>
              <a:spcAft>
                <a:spcPts val="0"/>
              </a:spcAft>
              <a:buSzPts val="15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0"/>
              </a:spcAft>
              <a:buSzPts val="1400"/>
              <a:buChar char="•"/>
              <a:defRPr/>
            </a:lvl9pPr>
          </a:lstStyle>
          <a:p>
            <a:endParaRPr/>
          </a:p>
        </p:txBody>
      </p:sp>
      <p:sp>
        <p:nvSpPr>
          <p:cNvPr id="184" name="Google Shape;184;p35"/>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185"/>
        <p:cNvGrpSpPr/>
        <p:nvPr/>
      </p:nvGrpSpPr>
      <p:grpSpPr>
        <a:xfrm>
          <a:off x="0" y="0"/>
          <a:ext cx="0" cy="0"/>
          <a:chOff x="0" y="0"/>
          <a:chExt cx="0" cy="0"/>
        </a:xfrm>
      </p:grpSpPr>
      <p:pic>
        <p:nvPicPr>
          <p:cNvPr id="186" name="Google Shape;186;p36"/>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187" name="Google Shape;187;p36"/>
          <p:cNvSpPr txBox="1">
            <a:spLocks noGrp="1"/>
          </p:cNvSpPr>
          <p:nvPr>
            <p:ph type="ctrTitle"/>
          </p:nvPr>
        </p:nvSpPr>
        <p:spPr>
          <a:xfrm>
            <a:off x="685800" y="1946787"/>
            <a:ext cx="7772400" cy="17532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0"/>
              </a:spcBef>
              <a:spcAft>
                <a:spcPts val="0"/>
              </a:spcAft>
              <a:buClr>
                <a:schemeClr val="lt1"/>
              </a:buClr>
              <a:buSzPts val="4000"/>
              <a:buFont typeface="Arial"/>
              <a:buChar char="●"/>
              <a:defRPr sz="4000">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8" name="Google Shape;188;p36"/>
          <p:cNvSpPr txBox="1">
            <a:spLocks noGrp="1"/>
          </p:cNvSpPr>
          <p:nvPr>
            <p:ph type="sldNum" idx="12"/>
          </p:nvPr>
        </p:nvSpPr>
        <p:spPr>
          <a:xfrm>
            <a:off x="215697" y="4820264"/>
            <a:ext cx="2057400" cy="2739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6"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3" name="Google Shape;103;p21"/>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4" name="Google Shape;104;p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05" name="Google Shape;105;p2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06" name="Google Shape;106;p2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hyperlink" Target="https://www.congress.gov/bill/118th-congress/house-bill/5110/text" TargetMode="External"/><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hyperlink" Target="https://www.cde.state.co.us/cde_english/elpa" TargetMode="External"/><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1.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8" Type="http://schemas.openxmlformats.org/officeDocument/2006/relationships/hyperlink" Target="https://www2.ed.gov/about/offices/list/ocr/ellresources.html" TargetMode="External"/><Relationship Id="rId3" Type="http://schemas.openxmlformats.org/officeDocument/2006/relationships/hyperlink" Target="https://www2.ed.gov/about/offices/list/ocr/docs/dcl-factsheet-el-students-201501.pdf" TargetMode="External"/><Relationship Id="rId7" Type="http://schemas.openxmlformats.org/officeDocument/2006/relationships/hyperlink" Target="https://www.cde.state.co.us/cde_english/elstandardizedidentificationandfaqs" TargetMode="External"/><Relationship Id="rId2" Type="http://schemas.openxmlformats.org/officeDocument/2006/relationships/notesSlide" Target="../notesSlides/notesSlide34.xml"/><Relationship Id="rId1" Type="http://schemas.openxmlformats.org/officeDocument/2006/relationships/slideLayout" Target="../slideLayouts/slideLayout21.xml"/><Relationship Id="rId6" Type="http://schemas.openxmlformats.org/officeDocument/2006/relationships/hyperlink" Target="https://www2.ed.gov/about/offices/list/oela/english-learner-toolkit/chap1.pdf" TargetMode="External"/><Relationship Id="rId5" Type="http://schemas.openxmlformats.org/officeDocument/2006/relationships/hyperlink" Target="https://www.cde.state.co.us/cde_english/elpa" TargetMode="External"/><Relationship Id="rId4" Type="http://schemas.openxmlformats.org/officeDocument/2006/relationships/hyperlink" Target="https://www.cde.state.co.us/cde_english/identification-placement"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2.ed.gov/about/offices/list/ocr/letters/colleague-el-201501.pdf" TargetMode="External"/><Relationship Id="rId2" Type="http://schemas.openxmlformats.org/officeDocument/2006/relationships/notesSlide" Target="../notesSlides/notesSlide35.xml"/><Relationship Id="rId1" Type="http://schemas.openxmlformats.org/officeDocument/2006/relationships/slideLayout" Target="../slideLayouts/slideLayout21.xml"/><Relationship Id="rId5" Type="http://schemas.openxmlformats.org/officeDocument/2006/relationships/hyperlink" Target="https://www.cde.state.co.us/cde_english/webinars" TargetMode="External"/><Relationship Id="rId4" Type="http://schemas.openxmlformats.org/officeDocument/2006/relationships/hyperlink" Target="https://docs.google.com/forms/d/e/1FAIpQLSegnFEaeCDMMPMDPfcsZOUo9m8pN9M040dSMZIbD027UKv15g/viewform"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hyperlink" Target="https://www.cde.state.co.us/caresact/essergrantee/subgranteereporting" TargetMode="External"/><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3" Type="http://schemas.openxmlformats.org/officeDocument/2006/relationships/hyperlink" Target="https://www.cde.state.co.us/cde_english/webinars" TargetMode="External"/><Relationship Id="rId2" Type="http://schemas.openxmlformats.org/officeDocument/2006/relationships/notesSlide" Target="../notesSlides/notesSlide44.xml"/><Relationship Id="rId1" Type="http://schemas.openxmlformats.org/officeDocument/2006/relationships/slideLayout" Target="../slideLayouts/slideLayout21.xm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8" Type="http://schemas.openxmlformats.org/officeDocument/2006/relationships/hyperlink" Target="mailto:crumley_k@cde.state.co.us" TargetMode="External"/><Relationship Id="rId13" Type="http://schemas.openxmlformats.org/officeDocument/2006/relationships/hyperlink" Target="mailto:echsner_r@cde.state.co.us" TargetMode="External"/><Relationship Id="rId18" Type="http://schemas.openxmlformats.org/officeDocument/2006/relationships/hyperlink" Target="mailto:craven_k@cde.state.co.us" TargetMode="External"/><Relationship Id="rId26" Type="http://schemas.openxmlformats.org/officeDocument/2006/relationships/hyperlink" Target="mailto:morris_h@cde.state.co.us" TargetMode="External"/><Relationship Id="rId3" Type="http://schemas.openxmlformats.org/officeDocument/2006/relationships/hyperlink" Target="mailto:Lastname_Firstinital@cde.state.co.us" TargetMode="External"/><Relationship Id="rId21" Type="http://schemas.openxmlformats.org/officeDocument/2006/relationships/hyperlink" Target="mailto:ring_j@cde.state.co.us" TargetMode="External"/><Relationship Id="rId7" Type="http://schemas.openxmlformats.org/officeDocument/2006/relationships/hyperlink" Target="mailto:giessinger_t@cde.state.co.us" TargetMode="External"/><Relationship Id="rId12" Type="http://schemas.openxmlformats.org/officeDocument/2006/relationships/hyperlink" Target="mailto:byrd_e@cde.state.co.us" TargetMode="External"/><Relationship Id="rId17" Type="http://schemas.openxmlformats.org/officeDocument/2006/relationships/hyperlink" Target="mailto:schelke_j@cde.state.co.us" TargetMode="External"/><Relationship Id="rId25" Type="http://schemas.openxmlformats.org/officeDocument/2006/relationships/hyperlink" Target="mailto:Kaleda_s@cde.state.co.us" TargetMode="External"/><Relationship Id="rId2" Type="http://schemas.openxmlformats.org/officeDocument/2006/relationships/notesSlide" Target="../notesSlides/notesSlide45.xml"/><Relationship Id="rId16" Type="http://schemas.openxmlformats.org/officeDocument/2006/relationships/hyperlink" Target="mailto:hickman_n@cde.state.co.us" TargetMode="External"/><Relationship Id="rId20" Type="http://schemas.openxmlformats.org/officeDocument/2006/relationships/hyperlink" Target="mailto:chaffin_m@cde.state.co.us" TargetMode="External"/><Relationship Id="rId29" Type="http://schemas.openxmlformats.org/officeDocument/2006/relationships/hyperlink" Target="mailto:collins_d@cde.state.co.us" TargetMode="External"/><Relationship Id="rId1" Type="http://schemas.openxmlformats.org/officeDocument/2006/relationships/slideLayout" Target="../slideLayouts/slideLayout21.xml"/><Relationship Id="rId6" Type="http://schemas.openxmlformats.org/officeDocument/2006/relationships/hyperlink" Target="mailto:adeboye-sullivan_c@cde.state.co.us" TargetMode="External"/><Relationship Id="rId11" Type="http://schemas.openxmlformats.org/officeDocument/2006/relationships/hyperlink" Target="https://www.cde.state.co.us/fedprograms/regionalcontactspage" TargetMode="External"/><Relationship Id="rId24" Type="http://schemas.openxmlformats.org/officeDocument/2006/relationships/hyperlink" Target="mailto:Hawkins_r@cde.state.co.us" TargetMode="External"/><Relationship Id="rId5" Type="http://schemas.openxmlformats.org/officeDocument/2006/relationships/hyperlink" Target="mailto:meushaw_l@cde.state.co.us" TargetMode="External"/><Relationship Id="rId15" Type="http://schemas.openxmlformats.org/officeDocument/2006/relationships/hyperlink" Target="mailto:temple_r@cde.state.co.us" TargetMode="External"/><Relationship Id="rId23" Type="http://schemas.openxmlformats.org/officeDocument/2006/relationships/hyperlink" Target="mailto:Austin_j@cde.state.co.us" TargetMode="External"/><Relationship Id="rId28" Type="http://schemas.openxmlformats.org/officeDocument/2006/relationships/hyperlink" Target="mailto:hagemann_w@cde.state.co.us" TargetMode="External"/><Relationship Id="rId10" Type="http://schemas.openxmlformats.org/officeDocument/2006/relationships/hyperlink" Target="mailto:shen_m@cde.state.co.us" TargetMode="External"/><Relationship Id="rId19" Type="http://schemas.openxmlformats.org/officeDocument/2006/relationships/hyperlink" Target="mailto:owens_m@cde.state.co.us" TargetMode="External"/><Relationship Id="rId4" Type="http://schemas.openxmlformats.org/officeDocument/2006/relationships/hyperlink" Target="mailto:mohajeri-nelson_n@cde.state.co.us" TargetMode="External"/><Relationship Id="rId9" Type="http://schemas.openxmlformats.org/officeDocument/2006/relationships/hyperlink" Target="mailto:negley_t@cde.state.co.us" TargetMode="External"/><Relationship Id="rId14" Type="http://schemas.openxmlformats.org/officeDocument/2006/relationships/hyperlink" Target="mailto:boylan_k@cde.state.co.us" TargetMode="External"/><Relationship Id="rId22" Type="http://schemas.openxmlformats.org/officeDocument/2006/relationships/hyperlink" Target="mailto:carman_a@cde.state.co.us" TargetMode="External"/><Relationship Id="rId27" Type="http://schemas.openxmlformats.org/officeDocument/2006/relationships/hyperlink" Target="mailto:jones_kristina@cde.state.co.us" TargetMode="External"/><Relationship Id="rId30" Type="http://schemas.openxmlformats.org/officeDocument/2006/relationships/hyperlink" Target="mailto:prael_m@cde.state.co.u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hyperlink" Target="https://www.cde.state.co.us/fedprograms/esser3-leaplans" TargetMode="External"/><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image" Target="../media/image17.png"/><Relationship Id="rId5" Type="http://schemas.openxmlformats.org/officeDocument/2006/relationships/hyperlink" Target="https://www.cde.state.co.us/caresact/esser3-requirements" TargetMode="External"/><Relationship Id="rId4" Type="http://schemas.openxmlformats.org/officeDocument/2006/relationships/hyperlink" Target="https://app.smartsheet.com/b/form/72607a92db654aa2b777c65b833fa2a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de.state.co.us/fedprograms/esser3-leaplans" TargetMode="External"/><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18.png"/><Relationship Id="rId5" Type="http://schemas.openxmlformats.org/officeDocument/2006/relationships/hyperlink" Target="https://www.cde.state.co.us/caresact/esser3-requirements" TargetMode="External"/><Relationship Id="rId4" Type="http://schemas.openxmlformats.org/officeDocument/2006/relationships/hyperlink" Target="https://app.smartsheet.com/b/form/72607a92db654aa2b777c65b833fa2a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7"/>
          <p:cNvSpPr txBox="1">
            <a:spLocks noGrp="1"/>
          </p:cNvSpPr>
          <p:nvPr>
            <p:ph type="ctrTitle"/>
          </p:nvPr>
        </p:nvSpPr>
        <p:spPr>
          <a:xfrm>
            <a:off x="685801" y="2493128"/>
            <a:ext cx="7801897" cy="730098"/>
          </a:xfrm>
          <a:prstGeom prst="rect">
            <a:avLst/>
          </a:prstGeom>
          <a:noFill/>
          <a:ln>
            <a:noFill/>
          </a:ln>
        </p:spPr>
        <p:txBody>
          <a:bodyPr spcFirstLastPara="1" wrap="square" lIns="0" tIns="0" rIns="0" bIns="0" anchor="t" anchorCtr="0">
            <a:normAutofit/>
          </a:bodyPr>
          <a:lstStyle/>
          <a:p>
            <a:pPr marL="0" lvl="0" indent="0" algn="ctr" rtl="0">
              <a:lnSpc>
                <a:spcPct val="90000"/>
              </a:lnSpc>
              <a:spcBef>
                <a:spcPts val="0"/>
              </a:spcBef>
              <a:spcAft>
                <a:spcPts val="0"/>
              </a:spcAft>
              <a:buClr>
                <a:schemeClr val="dk1"/>
              </a:buClr>
              <a:buSzPts val="3600"/>
              <a:buFont typeface="Arial"/>
              <a:buNone/>
            </a:pPr>
            <a:r>
              <a:rPr lang="en" sz="2700" dirty="0">
                <a:latin typeface="Raleway"/>
                <a:ea typeface="Raleway"/>
                <a:cs typeface="Raleway"/>
                <a:sym typeface="Raleway"/>
              </a:rPr>
              <a:t>CDE Office Hours</a:t>
            </a:r>
            <a:endParaRPr sz="2700" dirty="0">
              <a:latin typeface="Raleway"/>
              <a:ea typeface="Raleway"/>
              <a:cs typeface="Raleway"/>
              <a:sym typeface="Raleway"/>
            </a:endParaRPr>
          </a:p>
        </p:txBody>
      </p:sp>
      <p:sp>
        <p:nvSpPr>
          <p:cNvPr id="194" name="Google Shape;194;p37"/>
          <p:cNvSpPr txBox="1">
            <a:spLocks noGrp="1"/>
          </p:cNvSpPr>
          <p:nvPr>
            <p:ph type="subTitle" idx="1"/>
          </p:nvPr>
        </p:nvSpPr>
        <p:spPr>
          <a:xfrm>
            <a:off x="685801" y="3506430"/>
            <a:ext cx="7801897" cy="436919"/>
          </a:xfrm>
          <a:prstGeom prst="rect">
            <a:avLst/>
          </a:prstGeom>
          <a:noFill/>
          <a:ln>
            <a:noFill/>
          </a:ln>
        </p:spPr>
        <p:txBody>
          <a:bodyPr spcFirstLastPara="1" wrap="square" lIns="68575" tIns="34275" rIns="68575" bIns="34275" anchor="t" anchorCtr="0">
            <a:normAutofit/>
          </a:bodyPr>
          <a:lstStyle/>
          <a:p>
            <a:pPr marL="0" marR="0" lvl="0" indent="0" algn="ctr" rtl="0">
              <a:lnSpc>
                <a:spcPct val="80000"/>
              </a:lnSpc>
              <a:spcBef>
                <a:spcPts val="0"/>
              </a:spcBef>
              <a:spcAft>
                <a:spcPts val="0"/>
              </a:spcAft>
              <a:buClr>
                <a:schemeClr val="dk1"/>
              </a:buClr>
              <a:buSzPts val="3600"/>
              <a:buFont typeface="Arial"/>
              <a:buNone/>
            </a:pPr>
            <a:r>
              <a:rPr lang="en" sz="2300">
                <a:latin typeface="Raleway"/>
                <a:ea typeface="Raleway"/>
                <a:cs typeface="Raleway"/>
                <a:sym typeface="Raleway"/>
              </a:rPr>
              <a:t>November 16, 2023</a:t>
            </a:r>
            <a:endParaRPr sz="2300">
              <a:latin typeface="Raleway"/>
              <a:ea typeface="Raleway"/>
              <a:cs typeface="Raleway"/>
              <a:sym typeface="Raleway"/>
            </a:endParaRPr>
          </a:p>
        </p:txBody>
      </p:sp>
      <p:sp>
        <p:nvSpPr>
          <p:cNvPr id="195" name="Google Shape;195;p37"/>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200"/>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6"/>
          <p:cNvSpPr txBox="1">
            <a:spLocks noGrp="1"/>
          </p:cNvSpPr>
          <p:nvPr>
            <p:ph type="ctrTitle"/>
          </p:nvPr>
        </p:nvSpPr>
        <p:spPr>
          <a:xfrm>
            <a:off x="0" y="1946787"/>
            <a:ext cx="9144000" cy="17532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000"/>
              <a:buFont typeface="Arial"/>
              <a:buNone/>
            </a:pPr>
            <a:r>
              <a:rPr lang="en" sz="3600">
                <a:latin typeface="Raleway"/>
                <a:ea typeface="Raleway"/>
                <a:cs typeface="Raleway"/>
                <a:sym typeface="Raleway"/>
              </a:rPr>
              <a:t>Updated Weapons Prohibition</a:t>
            </a:r>
            <a:endParaRPr sz="3600">
              <a:latin typeface="Raleway"/>
              <a:ea typeface="Raleway"/>
              <a:cs typeface="Raleway"/>
              <a:sym typeface="Raleway"/>
            </a:endParaRPr>
          </a:p>
        </p:txBody>
      </p:sp>
      <p:sp>
        <p:nvSpPr>
          <p:cNvPr id="256" name="Google Shape;256;p46"/>
          <p:cNvSpPr txBox="1">
            <a:spLocks noGrp="1"/>
          </p:cNvSpPr>
          <p:nvPr>
            <p:ph type="sldNum" idx="12"/>
          </p:nvPr>
        </p:nvSpPr>
        <p:spPr>
          <a:xfrm>
            <a:off x="170937" y="4820266"/>
            <a:ext cx="2057400" cy="273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200">
                <a:solidFill>
                  <a:schemeClr val="dk1"/>
                </a:solidFill>
              </a:rPr>
              <a:t>10</a:t>
            </a:fld>
            <a:endParaRPr sz="12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7"/>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latin typeface="Raleway"/>
                <a:ea typeface="Raleway"/>
                <a:cs typeface="Raleway"/>
                <a:sym typeface="Raleway"/>
              </a:rPr>
              <a:t>Weapons Prohibition Update </a:t>
            </a:r>
            <a:endParaRPr>
              <a:latin typeface="Raleway"/>
              <a:ea typeface="Raleway"/>
              <a:cs typeface="Raleway"/>
              <a:sym typeface="Raleway"/>
            </a:endParaRPr>
          </a:p>
        </p:txBody>
      </p:sp>
      <p:sp>
        <p:nvSpPr>
          <p:cNvPr id="262" name="Google Shape;262;p47"/>
          <p:cNvSpPr txBox="1">
            <a:spLocks noGrp="1"/>
          </p:cNvSpPr>
          <p:nvPr>
            <p:ph type="body" idx="1"/>
          </p:nvPr>
        </p:nvSpPr>
        <p:spPr>
          <a:xfrm>
            <a:off x="332675" y="1046700"/>
            <a:ext cx="8489100" cy="3696900"/>
          </a:xfrm>
          <a:prstGeom prst="rect">
            <a:avLst/>
          </a:prstGeom>
        </p:spPr>
        <p:txBody>
          <a:bodyPr spcFirstLastPara="1" wrap="square" lIns="0" tIns="0" rIns="0" bIns="0" anchor="t" anchorCtr="0">
            <a:noAutofit/>
          </a:bodyPr>
          <a:lstStyle/>
          <a:p>
            <a:pPr marL="457200" lvl="0" indent="-374650" algn="l" rtl="0">
              <a:lnSpc>
                <a:spcPct val="100000"/>
              </a:lnSpc>
              <a:spcBef>
                <a:spcPts val="0"/>
              </a:spcBef>
              <a:spcAft>
                <a:spcPts val="0"/>
              </a:spcAft>
              <a:buSzPts val="2300"/>
              <a:buFont typeface="Raleway"/>
              <a:buChar char="•"/>
            </a:pPr>
            <a:r>
              <a:rPr lang="en" sz="1600">
                <a:latin typeface="Raleway"/>
                <a:ea typeface="Raleway"/>
                <a:cs typeface="Raleway"/>
                <a:sym typeface="Raleway"/>
              </a:rPr>
              <a:t>On October 6, 2023, President Biden signed into law a bipartisan bill called the </a:t>
            </a:r>
            <a:r>
              <a:rPr lang="en" sz="1600" u="sng">
                <a:solidFill>
                  <a:schemeClr val="hlink"/>
                </a:solidFill>
                <a:latin typeface="Raleway"/>
                <a:ea typeface="Raleway"/>
                <a:cs typeface="Raleway"/>
                <a:sym typeface="Raleway"/>
                <a:hlinkClick r:id="rId3"/>
              </a:rPr>
              <a:t>Protecting Hunting Heritage and Education Act</a:t>
            </a:r>
            <a:r>
              <a:rPr lang="en" sz="1600">
                <a:latin typeface="Raleway"/>
                <a:ea typeface="Raleway"/>
                <a:cs typeface="Raleway"/>
                <a:sym typeface="Raleway"/>
              </a:rPr>
              <a:t> (Public Law No: 118-17).</a:t>
            </a:r>
            <a:endParaRPr sz="1600">
              <a:latin typeface="Raleway"/>
              <a:ea typeface="Raleway"/>
              <a:cs typeface="Raleway"/>
              <a:sym typeface="Raleway"/>
            </a:endParaRPr>
          </a:p>
          <a:p>
            <a:pPr marL="457200" lvl="0" indent="-374650" algn="l" rtl="0">
              <a:lnSpc>
                <a:spcPct val="100000"/>
              </a:lnSpc>
              <a:spcBef>
                <a:spcPts val="0"/>
              </a:spcBef>
              <a:spcAft>
                <a:spcPts val="0"/>
              </a:spcAft>
              <a:buSzPts val="2300"/>
              <a:buFont typeface="Raleway"/>
              <a:buChar char="•"/>
            </a:pPr>
            <a:r>
              <a:rPr lang="en" sz="1600">
                <a:latin typeface="Raleway"/>
                <a:ea typeface="Raleway"/>
                <a:cs typeface="Raleway"/>
                <a:sym typeface="Raleway"/>
              </a:rPr>
              <a:t>The act: </a:t>
            </a:r>
            <a:endParaRPr sz="1600">
              <a:latin typeface="Raleway"/>
              <a:ea typeface="Raleway"/>
              <a:cs typeface="Raleway"/>
              <a:sym typeface="Raleway"/>
            </a:endParaRPr>
          </a:p>
          <a:p>
            <a:pPr marL="914400" lvl="1" indent="-355600" algn="l" rtl="0">
              <a:lnSpc>
                <a:spcPct val="100000"/>
              </a:lnSpc>
              <a:spcBef>
                <a:spcPts val="0"/>
              </a:spcBef>
              <a:spcAft>
                <a:spcPts val="0"/>
              </a:spcAft>
              <a:buSzPts val="2000"/>
              <a:buFont typeface="Raleway"/>
              <a:buChar char="•"/>
            </a:pPr>
            <a:r>
              <a:rPr lang="en" sz="1600">
                <a:latin typeface="Raleway"/>
                <a:ea typeface="Raleway"/>
                <a:cs typeface="Raleway"/>
                <a:sym typeface="Raleway"/>
              </a:rPr>
              <a:t>amends section 8526 regarding use of ESEA funds for the provision of, and training in, dangerous weapons (as defined in section 930(g)(2) of title 18 of the United States Code), and</a:t>
            </a:r>
            <a:endParaRPr sz="1600">
              <a:latin typeface="Raleway"/>
              <a:ea typeface="Raleway"/>
              <a:cs typeface="Raleway"/>
              <a:sym typeface="Raleway"/>
            </a:endParaRPr>
          </a:p>
          <a:p>
            <a:pPr marL="914400" lvl="1" indent="-355600" algn="l" rtl="0">
              <a:lnSpc>
                <a:spcPct val="100000"/>
              </a:lnSpc>
              <a:spcBef>
                <a:spcPts val="0"/>
              </a:spcBef>
              <a:spcAft>
                <a:spcPts val="0"/>
              </a:spcAft>
              <a:buSzPts val="2000"/>
              <a:buChar char="•"/>
            </a:pPr>
            <a:r>
              <a:rPr lang="en" sz="1600">
                <a:latin typeface="Raleway"/>
                <a:ea typeface="Raleway"/>
                <a:cs typeface="Raleway"/>
                <a:sym typeface="Raleway"/>
              </a:rPr>
              <a:t>clarifies that the prohibition does not apply to the use of ESEA funds for activities that are carried out under ESEA programs and that are otherwise permissible, and that </a:t>
            </a:r>
            <a:r>
              <a:rPr lang="en" sz="1600" b="1" u="sng">
                <a:latin typeface="Raleway"/>
                <a:ea typeface="Raleway"/>
                <a:cs typeface="Raleway"/>
                <a:sym typeface="Raleway"/>
              </a:rPr>
              <a:t>“provide students with educational instruction or educational enrichment activities, such as archery, hunting, other shooting sports, or culinary arts.”</a:t>
            </a:r>
            <a:r>
              <a:rPr lang="en" sz="1600">
                <a:latin typeface="Raleway"/>
                <a:ea typeface="Raleway"/>
                <a:cs typeface="Raleway"/>
                <a:sym typeface="Raleway"/>
              </a:rPr>
              <a:t> </a:t>
            </a:r>
            <a:endParaRPr sz="1600">
              <a:latin typeface="Raleway"/>
              <a:ea typeface="Raleway"/>
              <a:cs typeface="Raleway"/>
              <a:sym typeface="Raleway"/>
            </a:endParaRPr>
          </a:p>
          <a:p>
            <a:pPr marL="685800" lvl="0" indent="0" algn="l" rtl="0">
              <a:lnSpc>
                <a:spcPct val="100000"/>
              </a:lnSpc>
              <a:spcBef>
                <a:spcPts val="0"/>
              </a:spcBef>
              <a:spcAft>
                <a:spcPts val="0"/>
              </a:spcAft>
              <a:buNone/>
            </a:pPr>
            <a:endParaRPr sz="1600">
              <a:latin typeface="Raleway"/>
              <a:ea typeface="Raleway"/>
              <a:cs typeface="Raleway"/>
              <a:sym typeface="Raleway"/>
            </a:endParaRPr>
          </a:p>
          <a:p>
            <a:pPr marL="0" lvl="0" indent="0" algn="l" rtl="0">
              <a:lnSpc>
                <a:spcPct val="100000"/>
              </a:lnSpc>
              <a:spcBef>
                <a:spcPts val="0"/>
              </a:spcBef>
              <a:spcAft>
                <a:spcPts val="0"/>
              </a:spcAft>
              <a:buNone/>
            </a:pPr>
            <a:r>
              <a:rPr lang="en" sz="1600">
                <a:latin typeface="Raleway"/>
                <a:ea typeface="Raleway"/>
                <a:cs typeface="Raleway"/>
                <a:sym typeface="Raleway"/>
              </a:rPr>
              <a:t>*Note: This update may affect activities funded with, but not limited to, ESEA Title IV and the Stronger Connections Grant (SCG).</a:t>
            </a:r>
            <a:endParaRPr sz="1400">
              <a:latin typeface="Raleway"/>
              <a:ea typeface="Raleway"/>
              <a:cs typeface="Raleway"/>
              <a:sym typeface="Raleway"/>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8"/>
          <p:cNvSpPr txBox="1">
            <a:spLocks noGrp="1"/>
          </p:cNvSpPr>
          <p:nvPr>
            <p:ph type="ctrTitle"/>
          </p:nvPr>
        </p:nvSpPr>
        <p:spPr>
          <a:xfrm>
            <a:off x="0" y="1946787"/>
            <a:ext cx="9144000" cy="17532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ct val="100000"/>
              <a:buFont typeface="Arial"/>
              <a:buNone/>
            </a:pPr>
            <a:r>
              <a:rPr lang="en" dirty="0">
                <a:latin typeface="Raleway"/>
                <a:ea typeface="Raleway"/>
                <a:cs typeface="Raleway"/>
                <a:sym typeface="Raleway"/>
              </a:rPr>
              <a:t>Ensuring Multilingual Learners</a:t>
            </a:r>
            <a:endParaRPr dirty="0">
              <a:latin typeface="Raleway"/>
              <a:ea typeface="Raleway"/>
              <a:cs typeface="Raleway"/>
              <a:sym typeface="Raleway"/>
            </a:endParaRPr>
          </a:p>
          <a:p>
            <a:pPr marL="0" marR="0" lvl="0" indent="0" algn="ctr" rtl="0">
              <a:lnSpc>
                <a:spcPct val="90000"/>
              </a:lnSpc>
              <a:spcBef>
                <a:spcPts val="0"/>
              </a:spcBef>
              <a:spcAft>
                <a:spcPts val="0"/>
              </a:spcAft>
              <a:buClr>
                <a:schemeClr val="lt1"/>
              </a:buClr>
              <a:buSzPct val="100000"/>
              <a:buFont typeface="Arial"/>
              <a:buNone/>
            </a:pPr>
            <a:r>
              <a:rPr lang="en" dirty="0">
                <a:latin typeface="Raleway"/>
                <a:ea typeface="Raleway"/>
                <a:cs typeface="Raleway"/>
                <a:sym typeface="Raleway"/>
              </a:rPr>
              <a:t>Can Participate Meaningfully and Equally </a:t>
            </a:r>
            <a:endParaRPr dirty="0">
              <a:latin typeface="Raleway"/>
              <a:ea typeface="Raleway"/>
              <a:cs typeface="Raleway"/>
              <a:sym typeface="Raleway"/>
            </a:endParaRPr>
          </a:p>
          <a:p>
            <a:pPr marL="0" marR="0" lvl="0" indent="0" algn="ctr" rtl="0">
              <a:lnSpc>
                <a:spcPct val="90000"/>
              </a:lnSpc>
              <a:spcBef>
                <a:spcPts val="0"/>
              </a:spcBef>
              <a:spcAft>
                <a:spcPts val="0"/>
              </a:spcAft>
              <a:buClr>
                <a:schemeClr val="lt1"/>
              </a:buClr>
              <a:buSzPct val="166666"/>
              <a:buFont typeface="Arial"/>
              <a:buNone/>
            </a:pPr>
            <a:r>
              <a:rPr lang="en" dirty="0">
                <a:latin typeface="Raleway"/>
                <a:ea typeface="Raleway"/>
                <a:cs typeface="Raleway"/>
                <a:sym typeface="Raleway"/>
              </a:rPr>
              <a:t>in Educational Programs</a:t>
            </a:r>
            <a:r>
              <a:rPr lang="en" sz="1800" dirty="0">
                <a:solidFill>
                  <a:schemeClr val="dk1"/>
                </a:solidFill>
                <a:latin typeface="Raleway"/>
                <a:ea typeface="Raleway"/>
                <a:cs typeface="Raleway"/>
                <a:sym typeface="Raleway"/>
              </a:rPr>
              <a:t> </a:t>
            </a:r>
            <a:endParaRPr sz="1800" dirty="0">
              <a:solidFill>
                <a:schemeClr val="dk1"/>
              </a:solidFill>
              <a:latin typeface="Raleway"/>
              <a:ea typeface="Raleway"/>
              <a:cs typeface="Raleway"/>
              <a:sym typeface="Raleway"/>
            </a:endParaRPr>
          </a:p>
          <a:p>
            <a:pPr marL="0" lvl="0" indent="0" algn="ctr" rtl="0">
              <a:lnSpc>
                <a:spcPct val="90000"/>
              </a:lnSpc>
              <a:spcBef>
                <a:spcPts val="0"/>
              </a:spcBef>
              <a:spcAft>
                <a:spcPts val="0"/>
              </a:spcAft>
              <a:buClr>
                <a:schemeClr val="lt1"/>
              </a:buClr>
              <a:buSzPct val="111111"/>
              <a:buFont typeface="Arial"/>
              <a:buNone/>
            </a:pPr>
            <a:endParaRPr sz="3600" dirty="0">
              <a:latin typeface="Raleway"/>
              <a:ea typeface="Raleway"/>
              <a:cs typeface="Raleway"/>
              <a:sym typeface="Raleway"/>
            </a:endParaRPr>
          </a:p>
        </p:txBody>
      </p:sp>
      <p:sp>
        <p:nvSpPr>
          <p:cNvPr id="269" name="Google Shape;269;p48"/>
          <p:cNvSpPr txBox="1">
            <a:spLocks noGrp="1"/>
          </p:cNvSpPr>
          <p:nvPr>
            <p:ph type="sldNum" idx="12"/>
          </p:nvPr>
        </p:nvSpPr>
        <p:spPr>
          <a:xfrm>
            <a:off x="170937" y="4820266"/>
            <a:ext cx="2057400" cy="273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200">
                <a:solidFill>
                  <a:schemeClr val="dk1"/>
                </a:solidFill>
              </a:rPr>
              <a:t>12</a:t>
            </a:fld>
            <a:endParaRPr sz="12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9"/>
          <p:cNvSpPr txBox="1">
            <a:spLocks noGrp="1"/>
          </p:cNvSpPr>
          <p:nvPr>
            <p:ph type="title"/>
          </p:nvPr>
        </p:nvSpPr>
        <p:spPr>
          <a:xfrm>
            <a:off x="249500" y="115400"/>
            <a:ext cx="5698800" cy="505500"/>
          </a:xfrm>
          <a:prstGeom prst="rect">
            <a:avLst/>
          </a:prstGeom>
        </p:spPr>
        <p:txBody>
          <a:bodyPr spcFirstLastPara="1" wrap="square" lIns="0" tIns="0" rIns="0" bIns="0" anchor="t" anchorCtr="0">
            <a:normAutofit fontScale="90000"/>
          </a:bodyPr>
          <a:lstStyle/>
          <a:p>
            <a:pPr marL="0" lvl="0" indent="0" algn="l" rtl="0">
              <a:spcBef>
                <a:spcPts val="0"/>
              </a:spcBef>
              <a:spcAft>
                <a:spcPts val="0"/>
              </a:spcAft>
              <a:buNone/>
            </a:pPr>
            <a:r>
              <a:rPr lang="en" dirty="0">
                <a:latin typeface="Raleway" pitchFamily="2" charset="0"/>
              </a:rPr>
              <a:t>Joint Guidance: U.S. Department of Education and the U.S. Department of Justice</a:t>
            </a:r>
            <a:endParaRPr dirty="0">
              <a:latin typeface="Raleway" pitchFamily="2" charset="0"/>
            </a:endParaRPr>
          </a:p>
        </p:txBody>
      </p:sp>
      <p:sp>
        <p:nvSpPr>
          <p:cNvPr id="276" name="Google Shape;276;p49"/>
          <p:cNvSpPr txBox="1">
            <a:spLocks noGrp="1"/>
          </p:cNvSpPr>
          <p:nvPr>
            <p:ph type="body" idx="1"/>
          </p:nvPr>
        </p:nvSpPr>
        <p:spPr>
          <a:xfrm>
            <a:off x="628650" y="1165856"/>
            <a:ext cx="5071200" cy="3263400"/>
          </a:xfrm>
          <a:prstGeom prst="rect">
            <a:avLst/>
          </a:prstGeom>
        </p:spPr>
        <p:txBody>
          <a:bodyPr spcFirstLastPara="1" wrap="square" lIns="0" tIns="0" rIns="0" bIns="0" anchor="t" anchorCtr="0">
            <a:normAutofit fontScale="92500" lnSpcReduction="10000"/>
          </a:bodyPr>
          <a:lstStyle/>
          <a:p>
            <a:pPr marL="0" lvl="0" indent="0" algn="l" rtl="0">
              <a:lnSpc>
                <a:spcPct val="200000"/>
              </a:lnSpc>
              <a:spcBef>
                <a:spcPts val="800"/>
              </a:spcBef>
              <a:spcAft>
                <a:spcPts val="0"/>
              </a:spcAft>
              <a:buNone/>
            </a:pPr>
            <a:r>
              <a:rPr lang="en"/>
              <a:t>State education agencies (SEAs), public school districts, and public schools have a legal obligation to ensure that multilingual learners can participate meaningfully and equally in educational programs.</a:t>
            </a:r>
            <a:endParaRPr/>
          </a:p>
          <a:p>
            <a:pPr marL="0" lvl="0" indent="0" algn="l" rtl="0">
              <a:lnSpc>
                <a:spcPct val="200000"/>
              </a:lnSpc>
              <a:spcBef>
                <a:spcPts val="800"/>
              </a:spcBef>
              <a:spcAft>
                <a:spcPts val="0"/>
              </a:spcAft>
              <a:buNone/>
            </a:pPr>
            <a:r>
              <a:rPr lang="en"/>
              <a:t>Additionally, there are legal obligations towards limited English proficient (LEP) parents.</a:t>
            </a:r>
            <a:endParaRPr/>
          </a:p>
        </p:txBody>
      </p:sp>
      <p:sp>
        <p:nvSpPr>
          <p:cNvPr id="277" name="Google Shape;277;p49"/>
          <p:cNvSpPr txBox="1">
            <a:spLocks noGrp="1"/>
          </p:cNvSpPr>
          <p:nvPr>
            <p:ph type="sldNum" idx="12"/>
          </p:nvPr>
        </p:nvSpPr>
        <p:spPr>
          <a:xfrm>
            <a:off x="69441" y="4864597"/>
            <a:ext cx="1543200" cy="205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13</a:t>
            </a:fld>
            <a:endParaRPr/>
          </a:p>
        </p:txBody>
      </p:sp>
      <p:pic>
        <p:nvPicPr>
          <p:cNvPr id="278" name="Google Shape;278;p49" descr="Page 1 of the Joint Guidance from the U.S. Department of Education and the U.S. Department of Justice regarding English Language Learner students."/>
          <p:cNvPicPr preferRelativeResize="0"/>
          <p:nvPr/>
        </p:nvPicPr>
        <p:blipFill>
          <a:blip r:embed="rId3">
            <a:alphaModFix/>
          </a:blip>
          <a:stretch>
            <a:fillRect/>
          </a:stretch>
        </p:blipFill>
        <p:spPr>
          <a:xfrm>
            <a:off x="6128100" y="1120575"/>
            <a:ext cx="2612532" cy="3353961"/>
          </a:xfrm>
          <a:prstGeom prst="rect">
            <a:avLst/>
          </a:prstGeom>
          <a:noFill/>
          <a:ln>
            <a:noFill/>
          </a:ln>
        </p:spPr>
      </p:pic>
      <p:sp>
        <p:nvSpPr>
          <p:cNvPr id="279" name="Google Shape;279;p49"/>
          <p:cNvSpPr txBox="1"/>
          <p:nvPr/>
        </p:nvSpPr>
        <p:spPr>
          <a:xfrm>
            <a:off x="6865003" y="4429256"/>
            <a:ext cx="1138800" cy="340200"/>
          </a:xfrm>
          <a:prstGeom prst="rect">
            <a:avLst/>
          </a:prstGeom>
          <a:noFill/>
          <a:ln>
            <a:noFill/>
          </a:ln>
        </p:spPr>
        <p:txBody>
          <a:bodyPr spcFirstLastPara="1" wrap="square" lIns="68575" tIns="68575" rIns="68575" bIns="68575" anchor="t" anchorCtr="0">
            <a:noAutofit/>
          </a:bodyPr>
          <a:lstStyle/>
          <a:p>
            <a:pPr marL="0" lvl="0" indent="0" algn="ctr" rtl="0">
              <a:spcBef>
                <a:spcPts val="0"/>
              </a:spcBef>
              <a:spcAft>
                <a:spcPts val="0"/>
              </a:spcAft>
              <a:buNone/>
            </a:pPr>
            <a:r>
              <a:rPr lang="en" sz="1100">
                <a:latin typeface="Calibri"/>
                <a:ea typeface="Calibri"/>
                <a:cs typeface="Calibri"/>
                <a:sym typeface="Calibri"/>
              </a:rPr>
              <a:t>4-page document </a:t>
            </a:r>
            <a:endParaRPr sz="11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50"/>
          <p:cNvSpPr txBox="1">
            <a:spLocks noGrp="1"/>
          </p:cNvSpPr>
          <p:nvPr>
            <p:ph type="title"/>
          </p:nvPr>
        </p:nvSpPr>
        <p:spPr>
          <a:xfrm>
            <a:off x="249506" y="115411"/>
            <a:ext cx="4536600" cy="5055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pitchFamily="2" charset="0"/>
              </a:rPr>
              <a:t>Acronyms</a:t>
            </a:r>
            <a:endParaRPr dirty="0">
              <a:latin typeface="Raleway" pitchFamily="2" charset="0"/>
            </a:endParaRPr>
          </a:p>
        </p:txBody>
      </p:sp>
      <p:sp>
        <p:nvSpPr>
          <p:cNvPr id="286" name="Google Shape;286;p50"/>
          <p:cNvSpPr txBox="1">
            <a:spLocks noGrp="1"/>
          </p:cNvSpPr>
          <p:nvPr>
            <p:ph type="body" idx="1"/>
          </p:nvPr>
        </p:nvSpPr>
        <p:spPr>
          <a:xfrm>
            <a:off x="598800" y="1066650"/>
            <a:ext cx="4799400" cy="3817500"/>
          </a:xfrm>
          <a:prstGeom prst="rect">
            <a:avLst/>
          </a:prstGeom>
        </p:spPr>
        <p:txBody>
          <a:bodyPr spcFirstLastPara="1" wrap="square" lIns="0" tIns="0" rIns="0" bIns="0" anchor="t" anchorCtr="0">
            <a:normAutofit fontScale="85000" lnSpcReduction="10000"/>
          </a:bodyPr>
          <a:lstStyle/>
          <a:p>
            <a:pPr marL="0" lvl="0" indent="0" algn="l" rtl="0">
              <a:lnSpc>
                <a:spcPct val="115000"/>
              </a:lnSpc>
              <a:spcBef>
                <a:spcPts val="800"/>
              </a:spcBef>
              <a:spcAft>
                <a:spcPts val="0"/>
              </a:spcAft>
              <a:buNone/>
            </a:pPr>
            <a:r>
              <a:rPr lang="en"/>
              <a:t>ELL = English Language Learner</a:t>
            </a:r>
            <a:endParaRPr/>
          </a:p>
          <a:p>
            <a:pPr marL="0" lvl="0" indent="0" algn="l" rtl="0">
              <a:lnSpc>
                <a:spcPct val="115000"/>
              </a:lnSpc>
              <a:spcBef>
                <a:spcPts val="800"/>
              </a:spcBef>
              <a:spcAft>
                <a:spcPts val="0"/>
              </a:spcAft>
              <a:buNone/>
            </a:pPr>
            <a:r>
              <a:rPr lang="en"/>
              <a:t>EL = English Learner</a:t>
            </a:r>
            <a:endParaRPr/>
          </a:p>
          <a:p>
            <a:pPr marL="0" lvl="0" indent="0" algn="l" rtl="0">
              <a:lnSpc>
                <a:spcPct val="115000"/>
              </a:lnSpc>
              <a:spcBef>
                <a:spcPts val="800"/>
              </a:spcBef>
              <a:spcAft>
                <a:spcPts val="0"/>
              </a:spcAft>
              <a:buNone/>
            </a:pPr>
            <a:r>
              <a:rPr lang="en"/>
              <a:t>ML = Multilingual Learner</a:t>
            </a:r>
            <a:endParaRPr/>
          </a:p>
          <a:p>
            <a:pPr marL="0" lvl="0" indent="0" algn="l" rtl="0">
              <a:lnSpc>
                <a:spcPct val="115000"/>
              </a:lnSpc>
              <a:spcBef>
                <a:spcPts val="800"/>
              </a:spcBef>
              <a:spcAft>
                <a:spcPts val="0"/>
              </a:spcAft>
              <a:buNone/>
            </a:pPr>
            <a:r>
              <a:rPr lang="en"/>
              <a:t>ELD = English Language Development</a:t>
            </a:r>
            <a:endParaRPr/>
          </a:p>
          <a:p>
            <a:pPr marL="0" lvl="0" indent="0" algn="l" rtl="0">
              <a:lnSpc>
                <a:spcPct val="115000"/>
              </a:lnSpc>
              <a:spcBef>
                <a:spcPts val="800"/>
              </a:spcBef>
              <a:spcAft>
                <a:spcPts val="0"/>
              </a:spcAft>
              <a:buNone/>
            </a:pPr>
            <a:endParaRPr/>
          </a:p>
          <a:p>
            <a:pPr marL="0" lvl="0" indent="0" algn="l" rtl="0">
              <a:lnSpc>
                <a:spcPct val="115000"/>
              </a:lnSpc>
              <a:spcBef>
                <a:spcPts val="800"/>
              </a:spcBef>
              <a:spcAft>
                <a:spcPts val="0"/>
              </a:spcAft>
              <a:buNone/>
            </a:pPr>
            <a:r>
              <a:rPr lang="en"/>
              <a:t>DOJ = Department of Justice</a:t>
            </a:r>
            <a:endParaRPr/>
          </a:p>
          <a:p>
            <a:pPr marL="0" lvl="0" indent="0" algn="l" rtl="0">
              <a:lnSpc>
                <a:spcPct val="115000"/>
              </a:lnSpc>
              <a:spcBef>
                <a:spcPts val="800"/>
              </a:spcBef>
              <a:spcAft>
                <a:spcPts val="0"/>
              </a:spcAft>
              <a:buNone/>
            </a:pPr>
            <a:r>
              <a:rPr lang="en"/>
              <a:t>ELP = English Language Proficiency </a:t>
            </a:r>
            <a:endParaRPr/>
          </a:p>
          <a:p>
            <a:pPr marL="0" lvl="0" indent="0" algn="l" rtl="0">
              <a:lnSpc>
                <a:spcPct val="115000"/>
              </a:lnSpc>
              <a:spcBef>
                <a:spcPts val="800"/>
              </a:spcBef>
              <a:spcAft>
                <a:spcPts val="0"/>
              </a:spcAft>
              <a:buNone/>
            </a:pPr>
            <a:r>
              <a:rPr lang="en"/>
              <a:t>ELPA = English Language Proficiency Act</a:t>
            </a:r>
            <a:endParaRPr/>
          </a:p>
          <a:p>
            <a:pPr marL="0" lvl="0" indent="0" algn="l" rtl="0">
              <a:lnSpc>
                <a:spcPct val="115000"/>
              </a:lnSpc>
              <a:spcBef>
                <a:spcPts val="800"/>
              </a:spcBef>
              <a:spcAft>
                <a:spcPts val="0"/>
              </a:spcAft>
              <a:buNone/>
            </a:pPr>
            <a:r>
              <a:rPr lang="en"/>
              <a:t>ESEA = Elementary and Secondary Education Act</a:t>
            </a:r>
            <a:endParaRPr/>
          </a:p>
          <a:p>
            <a:pPr marL="0" lvl="0" indent="0" algn="l" rtl="0">
              <a:lnSpc>
                <a:spcPct val="115000"/>
              </a:lnSpc>
              <a:spcBef>
                <a:spcPts val="800"/>
              </a:spcBef>
              <a:spcAft>
                <a:spcPts val="0"/>
              </a:spcAft>
              <a:buNone/>
            </a:pPr>
            <a:r>
              <a:rPr lang="en"/>
              <a:t>ESSA = Every Student Succeeds Act</a:t>
            </a:r>
            <a:endParaRPr/>
          </a:p>
          <a:p>
            <a:pPr marL="0" lvl="0" indent="0" algn="l" rtl="0">
              <a:lnSpc>
                <a:spcPct val="115000"/>
              </a:lnSpc>
              <a:spcBef>
                <a:spcPts val="800"/>
              </a:spcBef>
              <a:spcAft>
                <a:spcPts val="0"/>
              </a:spcAft>
              <a:buClr>
                <a:schemeClr val="dk1"/>
              </a:buClr>
              <a:buSzPct val="44444"/>
              <a:buFont typeface="Arial"/>
              <a:buNone/>
            </a:pPr>
            <a:r>
              <a:rPr lang="en"/>
              <a:t>HLS = Home Language Survey</a:t>
            </a:r>
            <a:endParaRPr/>
          </a:p>
        </p:txBody>
      </p:sp>
      <p:sp>
        <p:nvSpPr>
          <p:cNvPr id="287" name="Google Shape;287;p50"/>
          <p:cNvSpPr txBox="1">
            <a:spLocks noGrp="1"/>
          </p:cNvSpPr>
          <p:nvPr>
            <p:ph type="sldNum" idx="12"/>
          </p:nvPr>
        </p:nvSpPr>
        <p:spPr>
          <a:xfrm>
            <a:off x="106516" y="4835622"/>
            <a:ext cx="1543200" cy="205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14</a:t>
            </a:fld>
            <a:endParaRPr/>
          </a:p>
        </p:txBody>
      </p:sp>
      <p:sp>
        <p:nvSpPr>
          <p:cNvPr id="288" name="Google Shape;288;p50"/>
          <p:cNvSpPr txBox="1"/>
          <p:nvPr/>
        </p:nvSpPr>
        <p:spPr>
          <a:xfrm>
            <a:off x="5065001" y="1954375"/>
            <a:ext cx="3909000" cy="1575000"/>
          </a:xfrm>
          <a:prstGeom prst="rect">
            <a:avLst/>
          </a:prstGeom>
          <a:noFill/>
          <a:ln>
            <a:noFill/>
          </a:ln>
        </p:spPr>
        <p:txBody>
          <a:bodyPr spcFirstLastPara="1" wrap="square" lIns="68575" tIns="68575" rIns="68575" bIns="68575" anchor="t" anchorCtr="0">
            <a:noAutofit/>
          </a:bodyPr>
          <a:lstStyle/>
          <a:p>
            <a:pPr marL="0" lvl="0" indent="0" algn="l" rtl="0">
              <a:lnSpc>
                <a:spcPct val="115000"/>
              </a:lnSpc>
              <a:spcBef>
                <a:spcPts val="0"/>
              </a:spcBef>
              <a:spcAft>
                <a:spcPts val="0"/>
              </a:spcAft>
              <a:buNone/>
            </a:pPr>
            <a:r>
              <a:rPr lang="en" sz="1800">
                <a:solidFill>
                  <a:schemeClr val="dk1"/>
                </a:solidFill>
                <a:latin typeface="Calibri"/>
                <a:ea typeface="Calibri"/>
                <a:cs typeface="Calibri"/>
                <a:sym typeface="Calibri"/>
              </a:rPr>
              <a:t>LEP = Limited English Proficient</a:t>
            </a:r>
            <a:endParaRPr sz="18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800"/>
              <a:buFont typeface="Arial"/>
              <a:buNone/>
            </a:pPr>
            <a:r>
              <a:rPr lang="en" sz="1800">
                <a:solidFill>
                  <a:schemeClr val="dk1"/>
                </a:solidFill>
                <a:latin typeface="Calibri"/>
                <a:ea typeface="Calibri"/>
                <a:cs typeface="Calibri"/>
                <a:sym typeface="Calibri"/>
              </a:rPr>
              <a:t>LIEP = </a:t>
            </a:r>
            <a:r>
              <a:rPr lang="en" sz="1400">
                <a:solidFill>
                  <a:schemeClr val="dk1"/>
                </a:solidFill>
                <a:latin typeface="Calibri"/>
                <a:ea typeface="Calibri"/>
                <a:cs typeface="Calibri"/>
                <a:sym typeface="Calibri"/>
              </a:rPr>
              <a:t>Language Instruction Educational Program</a:t>
            </a:r>
            <a:endParaRPr sz="14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800">
                <a:latin typeface="Calibri"/>
                <a:ea typeface="Calibri"/>
                <a:cs typeface="Calibri"/>
                <a:sym typeface="Calibri"/>
              </a:rPr>
              <a:t>NEP = Non-English Proficient</a:t>
            </a:r>
            <a:endParaRPr sz="1800">
              <a:latin typeface="Calibri"/>
              <a:ea typeface="Calibri"/>
              <a:cs typeface="Calibri"/>
              <a:sym typeface="Calibri"/>
            </a:endParaRPr>
          </a:p>
          <a:p>
            <a:pPr marL="0" lvl="0" indent="0" algn="l" rtl="0">
              <a:lnSpc>
                <a:spcPct val="115000"/>
              </a:lnSpc>
              <a:spcBef>
                <a:spcPts val="0"/>
              </a:spcBef>
              <a:spcAft>
                <a:spcPts val="0"/>
              </a:spcAft>
              <a:buNone/>
            </a:pPr>
            <a:r>
              <a:rPr lang="en" sz="1800">
                <a:solidFill>
                  <a:schemeClr val="dk1"/>
                </a:solidFill>
                <a:latin typeface="Calibri"/>
                <a:ea typeface="Calibri"/>
                <a:cs typeface="Calibri"/>
                <a:sym typeface="Calibri"/>
              </a:rPr>
              <a:t>OCR = Office of Civil Rights</a:t>
            </a:r>
            <a:endParaRPr sz="1800">
              <a:latin typeface="Calibri"/>
              <a:ea typeface="Calibri"/>
              <a:cs typeface="Calibri"/>
              <a:sym typeface="Calibri"/>
            </a:endParaRPr>
          </a:p>
          <a:p>
            <a:pPr marL="0" lvl="0" indent="0" algn="l" rtl="0">
              <a:spcBef>
                <a:spcPts val="0"/>
              </a:spcBef>
              <a:spcAft>
                <a:spcPts val="0"/>
              </a:spcAft>
              <a:buNone/>
            </a:pPr>
            <a:endParaRPr sz="1800">
              <a:latin typeface="Calibri"/>
              <a:ea typeface="Calibri"/>
              <a:cs typeface="Calibri"/>
              <a:sym typeface="Calibri"/>
            </a:endParaRPr>
          </a:p>
          <a:p>
            <a:pPr marL="0" lvl="0" indent="0" algn="l" rtl="0">
              <a:spcBef>
                <a:spcPts val="0"/>
              </a:spcBef>
              <a:spcAft>
                <a:spcPts val="0"/>
              </a:spcAft>
              <a:buNone/>
            </a:pPr>
            <a:endParaRPr sz="1800">
              <a:latin typeface="Calibri"/>
              <a:ea typeface="Calibri"/>
              <a:cs typeface="Calibri"/>
              <a:sym typeface="Calibri"/>
            </a:endParaRPr>
          </a:p>
          <a:p>
            <a:pPr marL="0" lvl="0" indent="0" algn="l" rtl="0">
              <a:spcBef>
                <a:spcPts val="0"/>
              </a:spcBef>
              <a:spcAft>
                <a:spcPts val="0"/>
              </a:spcAft>
              <a:buNone/>
            </a:pPr>
            <a:endParaRPr sz="180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51"/>
          <p:cNvSpPr txBox="1">
            <a:spLocks noGrp="1"/>
          </p:cNvSpPr>
          <p:nvPr>
            <p:ph type="title"/>
          </p:nvPr>
        </p:nvSpPr>
        <p:spPr>
          <a:xfrm>
            <a:off x="249506" y="115411"/>
            <a:ext cx="4536600" cy="5055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pitchFamily="2" charset="0"/>
              </a:rPr>
              <a:t>10 Topics </a:t>
            </a:r>
            <a:endParaRPr dirty="0">
              <a:latin typeface="Raleway" pitchFamily="2" charset="0"/>
            </a:endParaRPr>
          </a:p>
        </p:txBody>
      </p:sp>
      <p:sp>
        <p:nvSpPr>
          <p:cNvPr id="295" name="Google Shape;295;p51"/>
          <p:cNvSpPr txBox="1">
            <a:spLocks noGrp="1"/>
          </p:cNvSpPr>
          <p:nvPr>
            <p:ph type="body" idx="1"/>
          </p:nvPr>
        </p:nvSpPr>
        <p:spPr>
          <a:xfrm>
            <a:off x="484688" y="1087331"/>
            <a:ext cx="8323500" cy="3263400"/>
          </a:xfrm>
          <a:prstGeom prst="rect">
            <a:avLst/>
          </a:prstGeom>
        </p:spPr>
        <p:txBody>
          <a:bodyPr spcFirstLastPara="1" wrap="square" lIns="0" tIns="0" rIns="0" bIns="0" anchor="t" anchorCtr="0">
            <a:normAutofit/>
          </a:bodyPr>
          <a:lstStyle/>
          <a:p>
            <a:pPr marL="342900" lvl="0" indent="-279400" algn="l" rtl="0">
              <a:lnSpc>
                <a:spcPct val="115000"/>
              </a:lnSpc>
              <a:spcBef>
                <a:spcPts val="800"/>
              </a:spcBef>
              <a:spcAft>
                <a:spcPts val="0"/>
              </a:spcAft>
              <a:buSzPts val="1800"/>
              <a:buAutoNum type="arabicPeriod"/>
            </a:pPr>
            <a:r>
              <a:rPr lang="en"/>
              <a:t>Identifying and Assessing All Potential ML Students</a:t>
            </a:r>
            <a:endParaRPr/>
          </a:p>
          <a:p>
            <a:pPr marL="342900" lvl="0" indent="-279400" algn="l" rtl="0">
              <a:lnSpc>
                <a:spcPct val="115000"/>
              </a:lnSpc>
              <a:spcBef>
                <a:spcPts val="0"/>
              </a:spcBef>
              <a:spcAft>
                <a:spcPts val="0"/>
              </a:spcAft>
              <a:buSzPts val="1800"/>
              <a:buAutoNum type="arabicPeriod"/>
            </a:pPr>
            <a:r>
              <a:rPr lang="en"/>
              <a:t>Providing Language Assistance to ML Students</a:t>
            </a:r>
            <a:endParaRPr/>
          </a:p>
          <a:p>
            <a:pPr marL="342900" lvl="0" indent="-279400" algn="l" rtl="0">
              <a:lnSpc>
                <a:spcPct val="115000"/>
              </a:lnSpc>
              <a:spcBef>
                <a:spcPts val="0"/>
              </a:spcBef>
              <a:spcAft>
                <a:spcPts val="0"/>
              </a:spcAft>
              <a:buSzPts val="1800"/>
              <a:buAutoNum type="arabicPeriod"/>
            </a:pPr>
            <a:r>
              <a:rPr lang="en"/>
              <a:t>Staffing and Supporting an ELD Program</a:t>
            </a:r>
            <a:endParaRPr/>
          </a:p>
          <a:p>
            <a:pPr marL="342900" lvl="0" indent="-279400" algn="l" rtl="0">
              <a:lnSpc>
                <a:spcPct val="115000"/>
              </a:lnSpc>
              <a:spcBef>
                <a:spcPts val="0"/>
              </a:spcBef>
              <a:spcAft>
                <a:spcPts val="0"/>
              </a:spcAft>
              <a:buSzPts val="1800"/>
              <a:buAutoNum type="arabicPeriod"/>
            </a:pPr>
            <a:r>
              <a:rPr lang="en"/>
              <a:t>Providing Meaningful Access to All Curricular and Extracurricular Programs</a:t>
            </a:r>
            <a:endParaRPr/>
          </a:p>
          <a:p>
            <a:pPr marL="342900" lvl="0" indent="-279400" algn="l" rtl="0">
              <a:lnSpc>
                <a:spcPct val="115000"/>
              </a:lnSpc>
              <a:spcBef>
                <a:spcPts val="0"/>
              </a:spcBef>
              <a:spcAft>
                <a:spcPts val="0"/>
              </a:spcAft>
              <a:buSzPts val="1800"/>
              <a:buAutoNum type="arabicPeriod"/>
            </a:pPr>
            <a:r>
              <a:rPr lang="en"/>
              <a:t>Avoiding Unnecessary Segregation of ML Students</a:t>
            </a:r>
            <a:endParaRPr/>
          </a:p>
          <a:p>
            <a:pPr marL="342900" lvl="0" indent="-279400" algn="l" rtl="0">
              <a:lnSpc>
                <a:spcPct val="115000"/>
              </a:lnSpc>
              <a:spcBef>
                <a:spcPts val="0"/>
              </a:spcBef>
              <a:spcAft>
                <a:spcPts val="0"/>
              </a:spcAft>
              <a:buSzPts val="1800"/>
              <a:buAutoNum type="arabicPeriod"/>
            </a:pPr>
            <a:r>
              <a:rPr lang="en"/>
              <a:t>Evaluating ML Students for Special Education and Providing Dual Services</a:t>
            </a:r>
            <a:endParaRPr/>
          </a:p>
          <a:p>
            <a:pPr marL="342900" lvl="0" indent="-279400" algn="l" rtl="0">
              <a:lnSpc>
                <a:spcPct val="115000"/>
              </a:lnSpc>
              <a:spcBef>
                <a:spcPts val="0"/>
              </a:spcBef>
              <a:spcAft>
                <a:spcPts val="0"/>
              </a:spcAft>
              <a:buSzPts val="1800"/>
              <a:buAutoNum type="arabicPeriod"/>
            </a:pPr>
            <a:r>
              <a:rPr lang="en"/>
              <a:t>Meeting the Needs of Students Who Opt Out of ELD Programs or Particular Services</a:t>
            </a:r>
            <a:endParaRPr/>
          </a:p>
          <a:p>
            <a:pPr marL="342900" lvl="0" indent="-279400" algn="l" rtl="0">
              <a:lnSpc>
                <a:spcPct val="115000"/>
              </a:lnSpc>
              <a:spcBef>
                <a:spcPts val="0"/>
              </a:spcBef>
              <a:spcAft>
                <a:spcPts val="0"/>
              </a:spcAft>
              <a:buSzPts val="1800"/>
              <a:buAutoNum type="arabicPeriod"/>
            </a:pPr>
            <a:r>
              <a:rPr lang="en"/>
              <a:t>Monitoring and Exiting ML Students from ELD Programs and Services</a:t>
            </a:r>
            <a:endParaRPr/>
          </a:p>
          <a:p>
            <a:pPr marL="342900" lvl="0" indent="-279400" algn="l" rtl="0">
              <a:lnSpc>
                <a:spcPct val="115000"/>
              </a:lnSpc>
              <a:spcBef>
                <a:spcPts val="0"/>
              </a:spcBef>
              <a:spcAft>
                <a:spcPts val="0"/>
              </a:spcAft>
              <a:buSzPts val="1800"/>
              <a:buAutoNum type="arabicPeriod"/>
            </a:pPr>
            <a:r>
              <a:rPr lang="en"/>
              <a:t>Evaluating the Effectiveness of a District’s ELD Program</a:t>
            </a:r>
            <a:endParaRPr/>
          </a:p>
          <a:p>
            <a:pPr marL="342900" lvl="0" indent="-279400" algn="l" rtl="0">
              <a:lnSpc>
                <a:spcPct val="115000"/>
              </a:lnSpc>
              <a:spcBef>
                <a:spcPts val="0"/>
              </a:spcBef>
              <a:spcAft>
                <a:spcPts val="0"/>
              </a:spcAft>
              <a:buSzPts val="1800"/>
              <a:buAutoNum type="arabicPeriod"/>
            </a:pPr>
            <a:r>
              <a:rPr lang="en"/>
              <a:t>Ensuring Meaningful Communication with Limited English Proficient Parents</a:t>
            </a:r>
            <a:endParaRPr/>
          </a:p>
        </p:txBody>
      </p:sp>
      <p:sp>
        <p:nvSpPr>
          <p:cNvPr id="296" name="Google Shape;296;p51"/>
          <p:cNvSpPr txBox="1">
            <a:spLocks noGrp="1"/>
          </p:cNvSpPr>
          <p:nvPr>
            <p:ph type="sldNum" idx="12"/>
          </p:nvPr>
        </p:nvSpPr>
        <p:spPr>
          <a:xfrm>
            <a:off x="141091" y="4817147"/>
            <a:ext cx="1543200" cy="205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52"/>
          <p:cNvSpPr txBox="1">
            <a:spLocks noGrp="1"/>
          </p:cNvSpPr>
          <p:nvPr>
            <p:ph type="title"/>
          </p:nvPr>
        </p:nvSpPr>
        <p:spPr>
          <a:xfrm>
            <a:off x="249498" y="115400"/>
            <a:ext cx="6451500" cy="5055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100"/>
              <a:buFont typeface="Arial"/>
              <a:buNone/>
            </a:pPr>
            <a:r>
              <a:rPr lang="en" dirty="0">
                <a:latin typeface="Raleway" pitchFamily="2" charset="0"/>
              </a:rPr>
              <a:t>Civil Rights &amp; Equal Educational Opportunities Act</a:t>
            </a:r>
            <a:endParaRPr dirty="0">
              <a:latin typeface="Raleway" pitchFamily="2" charset="0"/>
            </a:endParaRPr>
          </a:p>
        </p:txBody>
      </p:sp>
      <p:sp>
        <p:nvSpPr>
          <p:cNvPr id="302" name="Google Shape;302;p52"/>
          <p:cNvSpPr txBox="1">
            <a:spLocks noGrp="1"/>
          </p:cNvSpPr>
          <p:nvPr>
            <p:ph type="body" idx="1"/>
          </p:nvPr>
        </p:nvSpPr>
        <p:spPr>
          <a:xfrm>
            <a:off x="628650" y="1492010"/>
            <a:ext cx="7886700" cy="1896900"/>
          </a:xfrm>
          <a:prstGeom prst="rect">
            <a:avLst/>
          </a:prstGeom>
          <a:noFill/>
          <a:ln>
            <a:noFill/>
          </a:ln>
        </p:spPr>
        <p:txBody>
          <a:bodyPr spcFirstLastPara="1" wrap="square" lIns="0" tIns="0" rIns="0" bIns="0" anchor="t" anchorCtr="0">
            <a:normAutofit/>
          </a:bodyPr>
          <a:lstStyle/>
          <a:p>
            <a:pPr marL="177800" lvl="0" indent="-63500" algn="ctr" rtl="0">
              <a:lnSpc>
                <a:spcPct val="200000"/>
              </a:lnSpc>
              <a:spcBef>
                <a:spcPts val="0"/>
              </a:spcBef>
              <a:spcAft>
                <a:spcPts val="0"/>
              </a:spcAft>
              <a:buClr>
                <a:schemeClr val="dk1"/>
              </a:buClr>
              <a:buSzPts val="1800"/>
              <a:buNone/>
            </a:pPr>
            <a:r>
              <a:rPr lang="en"/>
              <a:t>Under Title VI of the Civil Rights Act of 1964 (Title VI) and the Equal Educational Opportunities Act of 1974 (EEOA), public schools must ensure that ML students can participate meaningfully and equally in educational programs. </a:t>
            </a:r>
            <a:endParaRPr/>
          </a:p>
          <a:p>
            <a:pPr marL="0" lvl="0" indent="0" algn="l" rtl="0">
              <a:lnSpc>
                <a:spcPct val="200000"/>
              </a:lnSpc>
              <a:spcBef>
                <a:spcPts val="0"/>
              </a:spcBef>
              <a:spcAft>
                <a:spcPts val="0"/>
              </a:spcAft>
              <a:buClr>
                <a:schemeClr val="dk1"/>
              </a:buClr>
              <a:buSzPts val="1800"/>
              <a:buNone/>
            </a:pPr>
            <a:endParaRPr/>
          </a:p>
        </p:txBody>
      </p:sp>
      <p:sp>
        <p:nvSpPr>
          <p:cNvPr id="303" name="Google Shape;303;p52"/>
          <p:cNvSpPr txBox="1">
            <a:spLocks noGrp="1"/>
          </p:cNvSpPr>
          <p:nvPr>
            <p:ph type="sldNum" idx="12"/>
          </p:nvPr>
        </p:nvSpPr>
        <p:spPr>
          <a:xfrm>
            <a:off x="158416" y="4820947"/>
            <a:ext cx="1543200" cy="2055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53"/>
          <p:cNvSpPr txBox="1">
            <a:spLocks noGrp="1"/>
          </p:cNvSpPr>
          <p:nvPr>
            <p:ph type="title"/>
          </p:nvPr>
        </p:nvSpPr>
        <p:spPr>
          <a:xfrm>
            <a:off x="249506" y="115411"/>
            <a:ext cx="4536600" cy="505500"/>
          </a:xfrm>
          <a:prstGeom prst="rect">
            <a:avLst/>
          </a:prstGeom>
        </p:spPr>
        <p:txBody>
          <a:bodyPr spcFirstLastPara="1" wrap="square" lIns="0" tIns="0" rIns="0" bIns="0" anchor="t" anchorCtr="0">
            <a:normAutofit fontScale="90000"/>
          </a:bodyPr>
          <a:lstStyle/>
          <a:p>
            <a:pPr marL="342900" lvl="0" indent="-285115" algn="l" rtl="0">
              <a:spcBef>
                <a:spcPts val="0"/>
              </a:spcBef>
              <a:spcAft>
                <a:spcPts val="0"/>
              </a:spcAft>
              <a:buSzPct val="100000"/>
              <a:buAutoNum type="arabicPeriod"/>
            </a:pPr>
            <a:r>
              <a:rPr lang="en" dirty="0">
                <a:latin typeface="Raleway" pitchFamily="2" charset="0"/>
              </a:rPr>
              <a:t>Identifying and Assessing All Potential ML Students </a:t>
            </a:r>
            <a:endParaRPr dirty="0">
              <a:latin typeface="Raleway" pitchFamily="2" charset="0"/>
            </a:endParaRPr>
          </a:p>
        </p:txBody>
      </p:sp>
      <p:sp>
        <p:nvSpPr>
          <p:cNvPr id="310" name="Google Shape;310;p53"/>
          <p:cNvSpPr txBox="1">
            <a:spLocks noGrp="1"/>
          </p:cNvSpPr>
          <p:nvPr>
            <p:ph type="body" idx="1"/>
          </p:nvPr>
        </p:nvSpPr>
        <p:spPr>
          <a:xfrm>
            <a:off x="484579" y="1079903"/>
            <a:ext cx="7629900" cy="4026900"/>
          </a:xfrm>
          <a:prstGeom prst="rect">
            <a:avLst/>
          </a:prstGeom>
        </p:spPr>
        <p:txBody>
          <a:bodyPr spcFirstLastPara="1" wrap="square" lIns="0" tIns="0" rIns="0" bIns="0" anchor="t" anchorCtr="0">
            <a:normAutofit/>
          </a:bodyPr>
          <a:lstStyle/>
          <a:p>
            <a:pPr marL="0" lvl="0" indent="0" algn="l" rtl="0">
              <a:spcBef>
                <a:spcPts val="800"/>
              </a:spcBef>
              <a:spcAft>
                <a:spcPts val="0"/>
              </a:spcAft>
              <a:buNone/>
            </a:pPr>
            <a:r>
              <a:rPr lang="en"/>
              <a:t>School districts must have procedures in place to accurately and timely identify potential ML students. </a:t>
            </a:r>
            <a:endParaRPr/>
          </a:p>
          <a:p>
            <a:pPr marL="0" lvl="0" indent="0" algn="l" rtl="0">
              <a:spcBef>
                <a:spcPts val="800"/>
              </a:spcBef>
              <a:spcAft>
                <a:spcPts val="0"/>
              </a:spcAft>
              <a:buNone/>
            </a:pPr>
            <a:endParaRPr/>
          </a:p>
          <a:p>
            <a:pPr marL="342900" lvl="0" indent="-279400" algn="l" rtl="0">
              <a:spcBef>
                <a:spcPts val="800"/>
              </a:spcBef>
              <a:spcAft>
                <a:spcPts val="0"/>
              </a:spcAft>
              <a:buSzPts val="1800"/>
              <a:buChar char="•"/>
            </a:pPr>
            <a:r>
              <a:rPr lang="en"/>
              <a:t>A Home Language Survey (HLS) is completed at the time of enrollment to gather information about a student’s language background and identify students whose primary or home language is other than English.  </a:t>
            </a:r>
            <a:endParaRPr/>
          </a:p>
          <a:p>
            <a:pPr marL="685800" lvl="1" indent="-254000" algn="l" rtl="0">
              <a:lnSpc>
                <a:spcPct val="115000"/>
              </a:lnSpc>
              <a:spcBef>
                <a:spcPts val="0"/>
              </a:spcBef>
              <a:spcAft>
                <a:spcPts val="0"/>
              </a:spcAft>
              <a:buSzPts val="1400"/>
              <a:buChar char="•"/>
            </a:pPr>
            <a:r>
              <a:rPr lang="en" sz="1400">
                <a:solidFill>
                  <a:srgbClr val="333333"/>
                </a:solidFill>
                <a:highlight>
                  <a:srgbClr val="FFFFFF"/>
                </a:highlight>
              </a:rPr>
              <a:t>In Colorado, the </a:t>
            </a:r>
            <a:r>
              <a:rPr lang="en" sz="1400" u="sng">
                <a:solidFill>
                  <a:srgbClr val="403F3B"/>
                </a:solidFill>
                <a:highlight>
                  <a:srgbClr val="FFFFFF"/>
                </a:highlight>
                <a:hlinkClick r:id="rId3">
                  <a:extLst>
                    <a:ext uri="{A12FA001-AC4F-418D-AE19-62706E023703}">
                      <ahyp:hlinkClr xmlns:ahyp="http://schemas.microsoft.com/office/drawing/2018/hyperlinkcolor" val="tx"/>
                    </a:ext>
                  </a:extLst>
                </a:hlinkClick>
              </a:rPr>
              <a:t>English Language Proficiency Act</a:t>
            </a:r>
            <a:r>
              <a:rPr lang="en" sz="1400">
                <a:solidFill>
                  <a:srgbClr val="333333"/>
                </a:solidFill>
                <a:highlight>
                  <a:srgbClr val="FFFFFF"/>
                </a:highlight>
              </a:rPr>
              <a:t> (ELPA) requires all districts and schools to identify MLs. </a:t>
            </a:r>
            <a:endParaRPr sz="1400">
              <a:solidFill>
                <a:srgbClr val="333333"/>
              </a:solidFill>
              <a:highlight>
                <a:srgbClr val="FFFFFF"/>
              </a:highlight>
            </a:endParaRPr>
          </a:p>
          <a:p>
            <a:pPr marL="685800" lvl="1" indent="-254000" algn="l" rtl="0">
              <a:lnSpc>
                <a:spcPct val="115000"/>
              </a:lnSpc>
              <a:spcBef>
                <a:spcPts val="0"/>
              </a:spcBef>
              <a:spcAft>
                <a:spcPts val="0"/>
              </a:spcAft>
              <a:buSzPts val="1400"/>
              <a:buChar char="•"/>
            </a:pPr>
            <a:r>
              <a:rPr lang="en" sz="1400">
                <a:solidFill>
                  <a:srgbClr val="333333"/>
                </a:solidFill>
                <a:highlight>
                  <a:srgbClr val="FFFFFF"/>
                </a:highlight>
              </a:rPr>
              <a:t>Per federal guidelines, students who have a language influence other than English</a:t>
            </a:r>
            <a:r>
              <a:rPr lang="en" sz="1400">
                <a:highlight>
                  <a:srgbClr val="FFFFFF"/>
                </a:highlight>
              </a:rPr>
              <a:t> </a:t>
            </a:r>
            <a:r>
              <a:rPr lang="en" sz="1400">
                <a:solidFill>
                  <a:srgbClr val="333333"/>
                </a:solidFill>
                <a:highlight>
                  <a:srgbClr val="FFFFFF"/>
                </a:highlight>
              </a:rPr>
              <a:t>must be screened, enrolled in a language instruction educational program, and parents must be notified </a:t>
            </a:r>
            <a:r>
              <a:rPr lang="en" sz="1400" b="1">
                <a:solidFill>
                  <a:schemeClr val="accent5"/>
                </a:solidFill>
                <a:highlight>
                  <a:srgbClr val="FFFFFF"/>
                </a:highlight>
              </a:rPr>
              <a:t>within 30 days at the beginning of the school year.</a:t>
            </a:r>
            <a:r>
              <a:rPr lang="en" sz="1400">
                <a:solidFill>
                  <a:srgbClr val="333333"/>
                </a:solidFill>
                <a:highlight>
                  <a:srgbClr val="FFFFFF"/>
                </a:highlight>
              </a:rPr>
              <a:t> Throughout the remainder of the school year, determination must happen </a:t>
            </a:r>
            <a:r>
              <a:rPr lang="en" sz="1400" b="1" u="sng">
                <a:solidFill>
                  <a:schemeClr val="accent5"/>
                </a:solidFill>
                <a:highlight>
                  <a:srgbClr val="FFFFFF"/>
                </a:highlight>
              </a:rPr>
              <a:t>within two weeks of the student's enrollment</a:t>
            </a:r>
            <a:r>
              <a:rPr lang="en" sz="1400">
                <a:solidFill>
                  <a:srgbClr val="333333"/>
                </a:solidFill>
                <a:highlight>
                  <a:srgbClr val="FFFFFF"/>
                </a:highlight>
              </a:rPr>
              <a:t>.</a:t>
            </a:r>
            <a:endParaRPr sz="1400"/>
          </a:p>
          <a:p>
            <a:pPr marL="0" lvl="0" indent="0" algn="l" rtl="0">
              <a:spcBef>
                <a:spcPts val="800"/>
              </a:spcBef>
              <a:spcAft>
                <a:spcPts val="0"/>
              </a:spcAft>
              <a:buNone/>
            </a:pPr>
            <a:endParaRPr/>
          </a:p>
          <a:p>
            <a:pPr marL="0" lvl="0" indent="0" algn="l" rtl="0">
              <a:spcBef>
                <a:spcPts val="800"/>
              </a:spcBef>
              <a:spcAft>
                <a:spcPts val="0"/>
              </a:spcAft>
              <a:buNone/>
            </a:pPr>
            <a:endParaRPr/>
          </a:p>
        </p:txBody>
      </p:sp>
      <p:sp>
        <p:nvSpPr>
          <p:cNvPr id="311" name="Google Shape;311;p53"/>
          <p:cNvSpPr txBox="1">
            <a:spLocks noGrp="1"/>
          </p:cNvSpPr>
          <p:nvPr>
            <p:ph type="sldNum" idx="12"/>
          </p:nvPr>
        </p:nvSpPr>
        <p:spPr>
          <a:xfrm>
            <a:off x="89091" y="4901297"/>
            <a:ext cx="1543200" cy="205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54"/>
          <p:cNvSpPr txBox="1">
            <a:spLocks noGrp="1"/>
          </p:cNvSpPr>
          <p:nvPr>
            <p:ph type="title"/>
          </p:nvPr>
        </p:nvSpPr>
        <p:spPr>
          <a:xfrm>
            <a:off x="249506" y="115411"/>
            <a:ext cx="4536600" cy="5055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pitchFamily="2" charset="0"/>
              </a:rPr>
              <a:t>Home Language Survey (HLS)</a:t>
            </a:r>
            <a:endParaRPr dirty="0">
              <a:latin typeface="Raleway" pitchFamily="2" charset="0"/>
            </a:endParaRPr>
          </a:p>
        </p:txBody>
      </p:sp>
      <p:sp>
        <p:nvSpPr>
          <p:cNvPr id="318" name="Google Shape;318;p54"/>
          <p:cNvSpPr txBox="1">
            <a:spLocks noGrp="1"/>
          </p:cNvSpPr>
          <p:nvPr>
            <p:ph type="body" idx="1"/>
          </p:nvPr>
        </p:nvSpPr>
        <p:spPr>
          <a:xfrm>
            <a:off x="411994" y="970088"/>
            <a:ext cx="7886700" cy="4135800"/>
          </a:xfrm>
          <a:prstGeom prst="rect">
            <a:avLst/>
          </a:prstGeom>
        </p:spPr>
        <p:txBody>
          <a:bodyPr spcFirstLastPara="1" wrap="square" lIns="0" tIns="0" rIns="0" bIns="0" anchor="t" anchorCtr="0">
            <a:normAutofit/>
          </a:bodyPr>
          <a:lstStyle/>
          <a:p>
            <a:pPr marL="342900" lvl="0" indent="-279400" algn="l" rtl="0">
              <a:spcBef>
                <a:spcPts val="800"/>
              </a:spcBef>
              <a:spcAft>
                <a:spcPts val="0"/>
              </a:spcAft>
              <a:buSzPts val="1800"/>
              <a:buChar char="•"/>
            </a:pPr>
            <a:r>
              <a:rPr lang="en"/>
              <a:t>“One and done” (the HLS is not completed on an annual basis)</a:t>
            </a:r>
            <a:endParaRPr/>
          </a:p>
          <a:p>
            <a:pPr marL="342900" lvl="0" indent="-279400" algn="l" rtl="0">
              <a:spcBef>
                <a:spcPts val="0"/>
              </a:spcBef>
              <a:spcAft>
                <a:spcPts val="0"/>
              </a:spcAft>
              <a:buSzPts val="1800"/>
              <a:buChar char="•"/>
            </a:pPr>
            <a:r>
              <a:rPr lang="en"/>
              <a:t>One per student, not one per family</a:t>
            </a:r>
            <a:endParaRPr/>
          </a:p>
          <a:p>
            <a:pPr marL="342900" lvl="0" indent="-279400" algn="l" rtl="0">
              <a:spcBef>
                <a:spcPts val="0"/>
              </a:spcBef>
              <a:spcAft>
                <a:spcPts val="0"/>
              </a:spcAft>
              <a:buSzPts val="1800"/>
              <a:buChar char="•"/>
            </a:pPr>
            <a:r>
              <a:rPr lang="en"/>
              <a:t>OCR- and DOJ-approved home language survey questions: </a:t>
            </a:r>
            <a:endParaRPr/>
          </a:p>
          <a:p>
            <a:pPr marL="685800" lvl="1" indent="-260350" algn="l" rtl="0">
              <a:spcBef>
                <a:spcPts val="0"/>
              </a:spcBef>
              <a:spcAft>
                <a:spcPts val="0"/>
              </a:spcAft>
              <a:buSzPts val="1500"/>
              <a:buChar char="•"/>
            </a:pPr>
            <a:r>
              <a:rPr lang="en"/>
              <a:t>What is the primary language used in the home, regardless of the language spoken by the student? </a:t>
            </a:r>
            <a:endParaRPr/>
          </a:p>
          <a:p>
            <a:pPr marL="685800" lvl="1" indent="-260350" algn="l" rtl="0">
              <a:spcBef>
                <a:spcPts val="0"/>
              </a:spcBef>
              <a:spcAft>
                <a:spcPts val="0"/>
              </a:spcAft>
              <a:buSzPts val="1500"/>
              <a:buChar char="•"/>
            </a:pPr>
            <a:r>
              <a:rPr lang="en"/>
              <a:t>What is the language most often spoken by the student? </a:t>
            </a:r>
            <a:endParaRPr/>
          </a:p>
          <a:p>
            <a:pPr marL="685800" lvl="1" indent="-260350" algn="l" rtl="0">
              <a:spcBef>
                <a:spcPts val="0"/>
              </a:spcBef>
              <a:spcAft>
                <a:spcPts val="0"/>
              </a:spcAft>
              <a:buSzPts val="1500"/>
              <a:buChar char="•"/>
            </a:pPr>
            <a:r>
              <a:rPr lang="en"/>
              <a:t>What is the language that the student first acquired?</a:t>
            </a:r>
            <a:endParaRPr/>
          </a:p>
          <a:p>
            <a:pPr marL="685800" lvl="0" indent="0" algn="l" rtl="0">
              <a:spcBef>
                <a:spcPts val="800"/>
              </a:spcBef>
              <a:spcAft>
                <a:spcPts val="0"/>
              </a:spcAft>
              <a:buNone/>
            </a:pPr>
            <a:endParaRPr/>
          </a:p>
          <a:p>
            <a:pPr marL="342900" lvl="0" indent="-279400" algn="l" rtl="0">
              <a:spcBef>
                <a:spcPts val="800"/>
              </a:spcBef>
              <a:spcAft>
                <a:spcPts val="0"/>
              </a:spcAft>
              <a:buSzPts val="1800"/>
              <a:buChar char="•"/>
            </a:pPr>
            <a:r>
              <a:rPr lang="en"/>
              <a:t>The HLS does not automatically qualify a student as an ML</a:t>
            </a:r>
            <a:endParaRPr/>
          </a:p>
          <a:p>
            <a:pPr marL="342900" lvl="0" indent="-279400" algn="l" rtl="0">
              <a:spcBef>
                <a:spcPts val="0"/>
              </a:spcBef>
              <a:spcAft>
                <a:spcPts val="0"/>
              </a:spcAft>
              <a:buSzPts val="1800"/>
              <a:buChar char="•"/>
            </a:pPr>
            <a:r>
              <a:rPr lang="en"/>
              <a:t>Original copy is kept in the students’ cumulative files</a:t>
            </a:r>
            <a:endParaRPr/>
          </a:p>
          <a:p>
            <a:pPr marL="342900" lvl="0" indent="-279400" algn="l" rtl="0">
              <a:spcBef>
                <a:spcPts val="0"/>
              </a:spcBef>
              <a:spcAft>
                <a:spcPts val="0"/>
              </a:spcAft>
              <a:buSzPts val="1800"/>
              <a:buChar char="•"/>
            </a:pPr>
            <a:r>
              <a:rPr lang="en"/>
              <a:t>Online Registration and Collection of HLS: Districts, schools, and charter schools using online registration during student enrollment must continue to maintain the same standards as in-person registration when evaluating HLS submitted electronically. There should be an internal systemic process in place to collect and evaluate HLS responses including how to evaluate and verify responses are accurate.</a:t>
            </a:r>
            <a:endParaRPr/>
          </a:p>
        </p:txBody>
      </p:sp>
      <p:sp>
        <p:nvSpPr>
          <p:cNvPr id="319" name="Google Shape;319;p54"/>
          <p:cNvSpPr txBox="1">
            <a:spLocks noGrp="1"/>
          </p:cNvSpPr>
          <p:nvPr>
            <p:ph type="sldNum" idx="12"/>
          </p:nvPr>
        </p:nvSpPr>
        <p:spPr>
          <a:xfrm>
            <a:off x="118066" y="4867097"/>
            <a:ext cx="1543200" cy="205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5"/>
          <p:cNvSpPr txBox="1">
            <a:spLocks noGrp="1"/>
          </p:cNvSpPr>
          <p:nvPr>
            <p:ph type="title"/>
          </p:nvPr>
        </p:nvSpPr>
        <p:spPr>
          <a:xfrm>
            <a:off x="183225" y="166969"/>
            <a:ext cx="89193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pitchFamily="2" charset="0"/>
              </a:rPr>
              <a:t>Home Language Survey Examples</a:t>
            </a:r>
            <a:endParaRPr dirty="0">
              <a:latin typeface="Raleway" pitchFamily="2" charset="0"/>
            </a:endParaRPr>
          </a:p>
          <a:p>
            <a:pPr marL="0" lvl="0" indent="0" algn="l" rtl="0">
              <a:spcBef>
                <a:spcPts val="0"/>
              </a:spcBef>
              <a:spcAft>
                <a:spcPts val="0"/>
              </a:spcAft>
              <a:buNone/>
            </a:pPr>
            <a:r>
              <a:rPr lang="en" sz="1700" dirty="0">
                <a:solidFill>
                  <a:schemeClr val="accent4"/>
                </a:solidFill>
                <a:latin typeface="Raleway" pitchFamily="2" charset="0"/>
              </a:rPr>
              <a:t>(more examples can be found in Chapter 1 of the EL Toolkit)</a:t>
            </a:r>
            <a:endParaRPr sz="1700" dirty="0">
              <a:solidFill>
                <a:schemeClr val="accent4"/>
              </a:solidFill>
              <a:latin typeface="Raleway" pitchFamily="2" charset="0"/>
            </a:endParaRPr>
          </a:p>
        </p:txBody>
      </p:sp>
      <p:sp>
        <p:nvSpPr>
          <p:cNvPr id="326" name="Google Shape;326;p55"/>
          <p:cNvSpPr txBox="1">
            <a:spLocks noGrp="1"/>
          </p:cNvSpPr>
          <p:nvPr>
            <p:ph type="sldNum" idx="12"/>
          </p:nvPr>
        </p:nvSpPr>
        <p:spPr>
          <a:xfrm>
            <a:off x="183216" y="4835572"/>
            <a:ext cx="1543200" cy="205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19</a:t>
            </a:fld>
            <a:endParaRPr/>
          </a:p>
        </p:txBody>
      </p:sp>
      <p:pic>
        <p:nvPicPr>
          <p:cNvPr id="327" name="Google Shape;327;p55" descr="Example 1 requesting student information, questions for parents or guardians, and parent communication preferences."/>
          <p:cNvPicPr preferRelativeResize="0"/>
          <p:nvPr/>
        </p:nvPicPr>
        <p:blipFill>
          <a:blip r:embed="rId3">
            <a:alphaModFix/>
          </a:blip>
          <a:stretch>
            <a:fillRect/>
          </a:stretch>
        </p:blipFill>
        <p:spPr>
          <a:xfrm>
            <a:off x="772275" y="1125563"/>
            <a:ext cx="3985725" cy="3746588"/>
          </a:xfrm>
          <a:prstGeom prst="rect">
            <a:avLst/>
          </a:prstGeom>
          <a:noFill/>
          <a:ln w="9525" cap="flat" cmpd="sng">
            <a:solidFill>
              <a:schemeClr val="dk2"/>
            </a:solidFill>
            <a:prstDash val="solid"/>
            <a:round/>
            <a:headEnd type="none" w="sm" len="sm"/>
            <a:tailEnd type="none" w="sm" len="sm"/>
          </a:ln>
        </p:spPr>
      </p:pic>
      <p:pic>
        <p:nvPicPr>
          <p:cNvPr id="328" name="Google Shape;328;p55" descr="Example 2 requesting similar student information and providing the same questions for parents and guardians but in a different format."/>
          <p:cNvPicPr preferRelativeResize="0"/>
          <p:nvPr/>
        </p:nvPicPr>
        <p:blipFill>
          <a:blip r:embed="rId4">
            <a:alphaModFix/>
          </a:blip>
          <a:stretch>
            <a:fillRect/>
          </a:stretch>
        </p:blipFill>
        <p:spPr>
          <a:xfrm>
            <a:off x="5199469" y="1177162"/>
            <a:ext cx="3785268" cy="3863925"/>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8"/>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100"/>
              <a:buFont typeface="Arial"/>
              <a:buNone/>
            </a:pPr>
            <a:r>
              <a:rPr lang="en">
                <a:latin typeface="Raleway"/>
                <a:ea typeface="Raleway"/>
                <a:cs typeface="Raleway"/>
                <a:sym typeface="Raleway"/>
              </a:rPr>
              <a:t>ESSER Office Hours</a:t>
            </a:r>
            <a:endParaRPr>
              <a:latin typeface="Raleway"/>
              <a:ea typeface="Raleway"/>
              <a:cs typeface="Raleway"/>
              <a:sym typeface="Raleway"/>
            </a:endParaRPr>
          </a:p>
        </p:txBody>
      </p:sp>
      <p:sp>
        <p:nvSpPr>
          <p:cNvPr id="201" name="Google Shape;201;p38"/>
          <p:cNvSpPr txBox="1">
            <a:spLocks noGrp="1"/>
          </p:cNvSpPr>
          <p:nvPr>
            <p:ph type="body" idx="1"/>
          </p:nvPr>
        </p:nvSpPr>
        <p:spPr>
          <a:xfrm>
            <a:off x="749550" y="1224979"/>
            <a:ext cx="7886700" cy="2339853"/>
          </a:xfrm>
          <a:prstGeom prst="rect">
            <a:avLst/>
          </a:prstGeom>
          <a:noFill/>
          <a:ln>
            <a:noFill/>
          </a:ln>
        </p:spPr>
        <p:txBody>
          <a:bodyPr spcFirstLastPara="1" wrap="square" lIns="0" tIns="0" rIns="0" bIns="0" anchor="t" anchorCtr="0">
            <a:normAutofit/>
          </a:bodyPr>
          <a:lstStyle/>
          <a:p>
            <a:pPr marL="177800" lvl="0" indent="-63500" algn="l" rtl="0">
              <a:lnSpc>
                <a:spcPct val="90000"/>
              </a:lnSpc>
              <a:spcBef>
                <a:spcPts val="0"/>
              </a:spcBef>
              <a:spcAft>
                <a:spcPts val="0"/>
              </a:spcAft>
              <a:buClr>
                <a:schemeClr val="dk1"/>
              </a:buClr>
              <a:buSzPts val="1800"/>
              <a:buNone/>
            </a:pPr>
            <a:r>
              <a:rPr lang="en" sz="2000" b="1" u="sng" dirty="0">
                <a:latin typeface="Raleway" pitchFamily="2" charset="0"/>
              </a:rPr>
              <a:t>Topics</a:t>
            </a:r>
            <a:endParaRPr sz="2000" b="1" u="sng" dirty="0">
              <a:latin typeface="Raleway" pitchFamily="2" charset="0"/>
            </a:endParaRPr>
          </a:p>
          <a:p>
            <a:pPr marL="177800" lvl="0" indent="-63500" algn="l" rtl="0">
              <a:lnSpc>
                <a:spcPct val="90000"/>
              </a:lnSpc>
              <a:spcBef>
                <a:spcPts val="0"/>
              </a:spcBef>
              <a:spcAft>
                <a:spcPts val="0"/>
              </a:spcAft>
              <a:buClr>
                <a:schemeClr val="dk1"/>
              </a:buClr>
              <a:buSzPts val="1800"/>
              <a:buNone/>
            </a:pPr>
            <a:endParaRPr b="1" u="sng" dirty="0"/>
          </a:p>
          <a:p>
            <a:pPr marL="457200" lvl="0" indent="-342900" algn="l" rtl="0">
              <a:lnSpc>
                <a:spcPct val="100000"/>
              </a:lnSpc>
              <a:spcBef>
                <a:spcPts val="0"/>
              </a:spcBef>
              <a:spcAft>
                <a:spcPts val="0"/>
              </a:spcAft>
              <a:buSzPts val="1800"/>
              <a:buFont typeface="Raleway"/>
              <a:buChar char="•"/>
            </a:pPr>
            <a:r>
              <a:rPr lang="en" dirty="0">
                <a:latin typeface="Raleway"/>
                <a:ea typeface="Raleway"/>
                <a:cs typeface="Raleway"/>
                <a:sym typeface="Raleway"/>
              </a:rPr>
              <a:t>Updates and Reminders</a:t>
            </a:r>
            <a:endParaRPr dirty="0">
              <a:latin typeface="Raleway"/>
              <a:ea typeface="Raleway"/>
              <a:cs typeface="Raleway"/>
              <a:sym typeface="Raleway"/>
            </a:endParaRPr>
          </a:p>
          <a:p>
            <a:pPr marL="914400" lvl="1" indent="-342900" algn="l" rtl="0">
              <a:lnSpc>
                <a:spcPct val="100000"/>
              </a:lnSpc>
              <a:spcBef>
                <a:spcPts val="0"/>
              </a:spcBef>
              <a:spcAft>
                <a:spcPts val="0"/>
              </a:spcAft>
              <a:buSzPts val="1800"/>
              <a:buFont typeface="Raleway"/>
              <a:buChar char="•"/>
            </a:pPr>
            <a:r>
              <a:rPr lang="en" sz="1800" dirty="0">
                <a:latin typeface="Raleway"/>
                <a:ea typeface="Raleway"/>
                <a:cs typeface="Raleway"/>
                <a:sym typeface="Raleway"/>
              </a:rPr>
              <a:t>ESSER III Requirements</a:t>
            </a:r>
            <a:endParaRPr sz="1800" dirty="0">
              <a:latin typeface="Raleway"/>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 dirty="0">
                <a:latin typeface="Raleway"/>
                <a:ea typeface="Raleway"/>
                <a:cs typeface="Raleway"/>
                <a:sym typeface="Raleway"/>
              </a:rPr>
              <a:t>Updated Weapons Prohibition</a:t>
            </a:r>
            <a:endParaRPr dirty="0">
              <a:latin typeface="Raleway"/>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 dirty="0">
                <a:latin typeface="Raleway"/>
                <a:ea typeface="Raleway"/>
                <a:cs typeface="Raleway"/>
                <a:sym typeface="Raleway"/>
              </a:rPr>
              <a:t>Ensuring Multilingual Learners can Participate Meaningfully and Equally in Educational Programs </a:t>
            </a:r>
            <a:endParaRPr dirty="0">
              <a:latin typeface="Raleway"/>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 dirty="0">
                <a:latin typeface="Raleway"/>
                <a:ea typeface="Raleway"/>
                <a:cs typeface="Raleway"/>
                <a:sym typeface="Raleway"/>
              </a:rPr>
              <a:t>ESSER Reporting</a:t>
            </a:r>
            <a:endParaRPr dirty="0">
              <a:latin typeface="Raleway"/>
              <a:ea typeface="Raleway"/>
              <a:cs typeface="Raleway"/>
              <a:sym typeface="Raleway"/>
            </a:endParaRPr>
          </a:p>
        </p:txBody>
      </p:sp>
      <p:sp>
        <p:nvSpPr>
          <p:cNvPr id="202" name="Google Shape;202;p38"/>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200"/>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56"/>
          <p:cNvSpPr txBox="1">
            <a:spLocks noGrp="1"/>
          </p:cNvSpPr>
          <p:nvPr>
            <p:ph type="title"/>
          </p:nvPr>
        </p:nvSpPr>
        <p:spPr>
          <a:xfrm>
            <a:off x="249506" y="115411"/>
            <a:ext cx="4536600" cy="505500"/>
          </a:xfrm>
          <a:prstGeom prst="rect">
            <a:avLst/>
          </a:prstGeom>
        </p:spPr>
        <p:txBody>
          <a:bodyPr spcFirstLastPara="1" wrap="square" lIns="0" tIns="0" rIns="0" bIns="0" anchor="t" anchorCtr="0">
            <a:normAutofit fontScale="90000"/>
          </a:bodyPr>
          <a:lstStyle/>
          <a:p>
            <a:pPr marL="342900" lvl="0" indent="-285115" algn="l" rtl="0">
              <a:spcBef>
                <a:spcPts val="0"/>
              </a:spcBef>
              <a:spcAft>
                <a:spcPts val="0"/>
              </a:spcAft>
              <a:buSzPct val="100000"/>
              <a:buAutoNum type="arabicPeriod"/>
            </a:pPr>
            <a:r>
              <a:rPr lang="en" dirty="0">
                <a:latin typeface="Raleway" pitchFamily="2" charset="0"/>
              </a:rPr>
              <a:t>Identifying and Assessing All Potential ML Students (con’t)</a:t>
            </a:r>
            <a:endParaRPr dirty="0">
              <a:latin typeface="Raleway" pitchFamily="2" charset="0"/>
            </a:endParaRPr>
          </a:p>
        </p:txBody>
      </p:sp>
      <p:sp>
        <p:nvSpPr>
          <p:cNvPr id="335" name="Google Shape;335;p56"/>
          <p:cNvSpPr txBox="1">
            <a:spLocks noGrp="1"/>
          </p:cNvSpPr>
          <p:nvPr>
            <p:ph type="body" idx="1"/>
          </p:nvPr>
        </p:nvSpPr>
        <p:spPr>
          <a:xfrm>
            <a:off x="249656" y="969544"/>
            <a:ext cx="5227500" cy="3938400"/>
          </a:xfrm>
          <a:prstGeom prst="rect">
            <a:avLst/>
          </a:prstGeom>
        </p:spPr>
        <p:txBody>
          <a:bodyPr spcFirstLastPara="1" wrap="square" lIns="0" tIns="0" rIns="0" bIns="0" anchor="t" anchorCtr="0">
            <a:normAutofit/>
          </a:bodyPr>
          <a:lstStyle/>
          <a:p>
            <a:pPr marL="0" lvl="0" indent="0" algn="l" rtl="0">
              <a:lnSpc>
                <a:spcPct val="150000"/>
              </a:lnSpc>
              <a:spcBef>
                <a:spcPts val="800"/>
              </a:spcBef>
              <a:spcAft>
                <a:spcPts val="0"/>
              </a:spcAft>
              <a:buNone/>
            </a:pPr>
            <a:r>
              <a:rPr lang="en"/>
              <a:t>School districts must then determine if potential ML students are in fact ML through a valid and reliable test that assesses English language proficiency in speaking, listening, reading and writing.</a:t>
            </a:r>
            <a:endParaRPr/>
          </a:p>
          <a:p>
            <a:pPr marL="342900" lvl="0" indent="-254000" algn="l" rtl="0">
              <a:lnSpc>
                <a:spcPct val="150000"/>
              </a:lnSpc>
              <a:spcBef>
                <a:spcPts val="800"/>
              </a:spcBef>
              <a:spcAft>
                <a:spcPts val="0"/>
              </a:spcAft>
              <a:buSzPts val="1400"/>
              <a:buChar char="•"/>
            </a:pPr>
            <a:r>
              <a:rPr lang="en" sz="1400">
                <a:solidFill>
                  <a:srgbClr val="333333"/>
                </a:solidFill>
                <a:highlight>
                  <a:srgbClr val="FFFFFF"/>
                </a:highlight>
              </a:rPr>
              <a:t>Colorado Senate Bill 109, CRS 22-24-106 requires the use of one common assessment to identify ML students. Colorado administers the </a:t>
            </a:r>
            <a:r>
              <a:rPr lang="en" sz="1400" b="1">
                <a:solidFill>
                  <a:schemeClr val="accent5"/>
                </a:solidFill>
                <a:highlight>
                  <a:srgbClr val="FFFFFF"/>
                </a:highlight>
              </a:rPr>
              <a:t>Screener for Kindergarten</a:t>
            </a:r>
            <a:r>
              <a:rPr lang="en" sz="1400">
                <a:solidFill>
                  <a:srgbClr val="333333"/>
                </a:solidFill>
                <a:highlight>
                  <a:srgbClr val="FFFFFF"/>
                </a:highlight>
              </a:rPr>
              <a:t> and </a:t>
            </a:r>
            <a:r>
              <a:rPr lang="en" sz="1400" b="1">
                <a:solidFill>
                  <a:schemeClr val="accent5"/>
                </a:solidFill>
                <a:highlight>
                  <a:srgbClr val="FFFFFF"/>
                </a:highlight>
              </a:rPr>
              <a:t>WIDA Screener for grades 1-12</a:t>
            </a:r>
            <a:r>
              <a:rPr lang="en" sz="1400">
                <a:solidFill>
                  <a:srgbClr val="333333"/>
                </a:solidFill>
                <a:highlight>
                  <a:srgbClr val="FFFFFF"/>
                </a:highlight>
              </a:rPr>
              <a:t> as the state mandated placement assessment which must be used as one indicator to determine English language proficiency of newly enrolled and students transferring back to the district. </a:t>
            </a:r>
            <a:endParaRPr/>
          </a:p>
        </p:txBody>
      </p:sp>
      <p:sp>
        <p:nvSpPr>
          <p:cNvPr id="336" name="Google Shape;336;p56"/>
          <p:cNvSpPr txBox="1">
            <a:spLocks noGrp="1"/>
          </p:cNvSpPr>
          <p:nvPr>
            <p:ph type="sldNum" idx="12"/>
          </p:nvPr>
        </p:nvSpPr>
        <p:spPr>
          <a:xfrm>
            <a:off x="169941" y="4786372"/>
            <a:ext cx="1543200" cy="205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20</a:t>
            </a:fld>
            <a:endParaRPr/>
          </a:p>
        </p:txBody>
      </p:sp>
      <p:pic>
        <p:nvPicPr>
          <p:cNvPr id="337" name="Google Shape;337;p56" descr="A U.S. map highlighting all states considered WIDA Consortium Member States and Territories, including Colorado.  "/>
          <p:cNvPicPr preferRelativeResize="0"/>
          <p:nvPr/>
        </p:nvPicPr>
        <p:blipFill>
          <a:blip r:embed="rId3">
            <a:alphaModFix/>
          </a:blip>
          <a:stretch>
            <a:fillRect/>
          </a:stretch>
        </p:blipFill>
        <p:spPr>
          <a:xfrm>
            <a:off x="5699512" y="1217457"/>
            <a:ext cx="3278700" cy="30024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57"/>
          <p:cNvSpPr txBox="1">
            <a:spLocks noGrp="1"/>
          </p:cNvSpPr>
          <p:nvPr>
            <p:ph type="title"/>
          </p:nvPr>
        </p:nvSpPr>
        <p:spPr>
          <a:xfrm>
            <a:off x="249498" y="115400"/>
            <a:ext cx="6372900" cy="5055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pitchFamily="2" charset="0"/>
              </a:rPr>
              <a:t>2. Providing Language Assistance to ML Students</a:t>
            </a:r>
            <a:endParaRPr dirty="0">
              <a:latin typeface="Raleway" pitchFamily="2" charset="0"/>
            </a:endParaRPr>
          </a:p>
        </p:txBody>
      </p:sp>
      <p:sp>
        <p:nvSpPr>
          <p:cNvPr id="344" name="Google Shape;344;p57"/>
          <p:cNvSpPr txBox="1">
            <a:spLocks noGrp="1"/>
          </p:cNvSpPr>
          <p:nvPr>
            <p:ph type="body" idx="1"/>
          </p:nvPr>
        </p:nvSpPr>
        <p:spPr>
          <a:xfrm>
            <a:off x="471500" y="1236800"/>
            <a:ext cx="7584000" cy="2938200"/>
          </a:xfrm>
          <a:prstGeom prst="rect">
            <a:avLst/>
          </a:prstGeom>
        </p:spPr>
        <p:txBody>
          <a:bodyPr spcFirstLastPara="1" wrap="square" lIns="0" tIns="0" rIns="0" bIns="0" anchor="t" anchorCtr="0">
            <a:normAutofit/>
          </a:bodyPr>
          <a:lstStyle/>
          <a:p>
            <a:pPr marL="342900" lvl="0" indent="-279400" algn="l" rtl="0">
              <a:lnSpc>
                <a:spcPct val="150000"/>
              </a:lnSpc>
              <a:spcBef>
                <a:spcPts val="800"/>
              </a:spcBef>
              <a:spcAft>
                <a:spcPts val="0"/>
              </a:spcAft>
              <a:buSzPts val="1800"/>
              <a:buChar char="•"/>
            </a:pPr>
            <a:r>
              <a:rPr lang="en"/>
              <a:t>ML students are entitled to appropriate language assistance services to become proficient in English and to participate equally in the standard instructional program within a reasonable period of time.  </a:t>
            </a:r>
            <a:endParaRPr/>
          </a:p>
          <a:p>
            <a:pPr marL="342900" lvl="0" indent="-279400" algn="l" rtl="0">
              <a:lnSpc>
                <a:spcPct val="150000"/>
              </a:lnSpc>
              <a:spcBef>
                <a:spcPts val="0"/>
              </a:spcBef>
              <a:spcAft>
                <a:spcPts val="0"/>
              </a:spcAft>
              <a:buSzPts val="1800"/>
              <a:buChar char="•"/>
            </a:pPr>
            <a:r>
              <a:rPr lang="en"/>
              <a:t>School districts can choose among programs designed for instructing ML students provided the program is educationally sound in theory and effective in practice.</a:t>
            </a:r>
            <a:endParaRPr/>
          </a:p>
          <a:p>
            <a:pPr marL="0" lvl="0" indent="0" algn="l" rtl="0">
              <a:lnSpc>
                <a:spcPct val="150000"/>
              </a:lnSpc>
              <a:spcBef>
                <a:spcPts val="800"/>
              </a:spcBef>
              <a:spcAft>
                <a:spcPts val="0"/>
              </a:spcAft>
              <a:buNone/>
            </a:pPr>
            <a:endParaRPr/>
          </a:p>
        </p:txBody>
      </p:sp>
      <p:sp>
        <p:nvSpPr>
          <p:cNvPr id="345" name="Google Shape;345;p57"/>
          <p:cNvSpPr txBox="1">
            <a:spLocks noGrp="1"/>
          </p:cNvSpPr>
          <p:nvPr>
            <p:ph type="sldNum" idx="12"/>
          </p:nvPr>
        </p:nvSpPr>
        <p:spPr>
          <a:xfrm>
            <a:off x="135366" y="4790897"/>
            <a:ext cx="1543200" cy="205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58"/>
          <p:cNvSpPr txBox="1">
            <a:spLocks noGrp="1"/>
          </p:cNvSpPr>
          <p:nvPr>
            <p:ph type="title"/>
          </p:nvPr>
        </p:nvSpPr>
        <p:spPr>
          <a:xfrm>
            <a:off x="332682" y="153881"/>
            <a:ext cx="64926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pitchFamily="2" charset="0"/>
              </a:rPr>
              <a:t>Language Instruction Educational Programs (LIEPs)</a:t>
            </a:r>
            <a:endParaRPr dirty="0">
              <a:latin typeface="Raleway" pitchFamily="2" charset="0"/>
            </a:endParaRPr>
          </a:p>
          <a:p>
            <a:pPr marL="0" lvl="0" indent="0" algn="l" rtl="0">
              <a:spcBef>
                <a:spcPts val="0"/>
              </a:spcBef>
              <a:spcAft>
                <a:spcPts val="0"/>
              </a:spcAft>
              <a:buNone/>
            </a:pPr>
            <a:endParaRPr dirty="0"/>
          </a:p>
        </p:txBody>
      </p:sp>
      <p:sp>
        <p:nvSpPr>
          <p:cNvPr id="352" name="Google Shape;352;p58"/>
          <p:cNvSpPr txBox="1">
            <a:spLocks noGrp="1"/>
          </p:cNvSpPr>
          <p:nvPr>
            <p:ph type="body" idx="1"/>
          </p:nvPr>
        </p:nvSpPr>
        <p:spPr>
          <a:xfrm>
            <a:off x="196313" y="968494"/>
            <a:ext cx="8625000" cy="4175100"/>
          </a:xfrm>
          <a:prstGeom prst="rect">
            <a:avLst/>
          </a:prstGeom>
        </p:spPr>
        <p:txBody>
          <a:bodyPr spcFirstLastPara="1" wrap="square" lIns="0" tIns="0" rIns="0" bIns="0" anchor="t" anchorCtr="0">
            <a:normAutofit/>
          </a:bodyPr>
          <a:lstStyle/>
          <a:p>
            <a:pPr marL="685800" lvl="1" indent="-260350" algn="l" rtl="0">
              <a:lnSpc>
                <a:spcPct val="150000"/>
              </a:lnSpc>
              <a:spcBef>
                <a:spcPts val="400"/>
              </a:spcBef>
              <a:spcAft>
                <a:spcPts val="0"/>
              </a:spcAft>
              <a:buSzPts val="1500"/>
              <a:buChar char="•"/>
            </a:pPr>
            <a:r>
              <a:rPr lang="en"/>
              <a:t>All identified NEP and LEP students must be enrolled in and receive adequate and appropriate English language development through the identified LIEP. </a:t>
            </a:r>
            <a:endParaRPr/>
          </a:p>
          <a:p>
            <a:pPr marL="685800" lvl="1" indent="-260350" algn="l" rtl="0">
              <a:lnSpc>
                <a:spcPct val="150000"/>
              </a:lnSpc>
              <a:spcBef>
                <a:spcPts val="0"/>
              </a:spcBef>
              <a:spcAft>
                <a:spcPts val="0"/>
              </a:spcAft>
              <a:buSzPts val="1500"/>
              <a:buChar char="•"/>
            </a:pPr>
            <a:r>
              <a:rPr lang="en"/>
              <a:t>NEP and LEP students are required by federal law to take the annual state ELP assessment, ACCESS/Alternate ACCESS. This includes students whose parents have chosen to decline the instruction offered in an LIEP. </a:t>
            </a:r>
            <a:endParaRPr/>
          </a:p>
          <a:p>
            <a:pPr marL="685800" lvl="1" indent="-260350" algn="l" rtl="0">
              <a:lnSpc>
                <a:spcPct val="150000"/>
              </a:lnSpc>
              <a:spcBef>
                <a:spcPts val="0"/>
              </a:spcBef>
              <a:spcAft>
                <a:spcPts val="0"/>
              </a:spcAft>
              <a:buSzPts val="1500"/>
              <a:buChar char="•"/>
            </a:pPr>
            <a:r>
              <a:rPr lang="en"/>
              <a:t>Districts, school, and charter schools must continue to monitor the English language development and academic growth of students whose parents have chosen to decline the instruction offered in an LIEP. </a:t>
            </a:r>
            <a:endParaRPr/>
          </a:p>
          <a:p>
            <a:pPr marL="685800" lvl="1" indent="-260350" algn="l" rtl="0">
              <a:lnSpc>
                <a:spcPct val="150000"/>
              </a:lnSpc>
              <a:spcBef>
                <a:spcPts val="0"/>
              </a:spcBef>
              <a:spcAft>
                <a:spcPts val="0"/>
              </a:spcAft>
              <a:buSzPts val="1500"/>
              <a:buChar char="•"/>
            </a:pPr>
            <a:r>
              <a:rPr lang="en"/>
              <a:t>If these students do not demonstrate appropriate ELP progress or achievement at appropriate academic grade levels, the district, school, and charter schools must inform families of student’s English language proficiency level and academic achievement and offer the family an opportunity to re-enroll student in an LIEP program or decline ELD instruction through an LIEP. </a:t>
            </a:r>
            <a:endParaRPr/>
          </a:p>
          <a:p>
            <a:pPr marL="0" lvl="0" indent="0" algn="l" rtl="0">
              <a:spcBef>
                <a:spcPts val="800"/>
              </a:spcBef>
              <a:spcAft>
                <a:spcPts val="0"/>
              </a:spcAft>
              <a:buNone/>
            </a:pPr>
            <a:endParaRPr/>
          </a:p>
        </p:txBody>
      </p:sp>
      <p:sp>
        <p:nvSpPr>
          <p:cNvPr id="353" name="Google Shape;353;p58"/>
          <p:cNvSpPr txBox="1">
            <a:spLocks noGrp="1"/>
          </p:cNvSpPr>
          <p:nvPr>
            <p:ph type="sldNum" idx="12"/>
          </p:nvPr>
        </p:nvSpPr>
        <p:spPr>
          <a:xfrm>
            <a:off x="158416" y="4815197"/>
            <a:ext cx="1543200" cy="205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9"/>
          <p:cNvSpPr txBox="1">
            <a:spLocks noGrp="1"/>
          </p:cNvSpPr>
          <p:nvPr>
            <p:ph type="title"/>
          </p:nvPr>
        </p:nvSpPr>
        <p:spPr>
          <a:xfrm>
            <a:off x="249506" y="115411"/>
            <a:ext cx="4536600" cy="505500"/>
          </a:xfrm>
          <a:prstGeom prst="rect">
            <a:avLst/>
          </a:prstGeom>
        </p:spPr>
        <p:txBody>
          <a:bodyPr spcFirstLastPara="1" wrap="square" lIns="0" tIns="0" rIns="0" bIns="0" anchor="t" anchorCtr="0">
            <a:normAutofit fontScale="90000"/>
          </a:bodyPr>
          <a:lstStyle/>
          <a:p>
            <a:pPr marL="0" lvl="0" indent="0" algn="l" rtl="0">
              <a:spcBef>
                <a:spcPts val="0"/>
              </a:spcBef>
              <a:spcAft>
                <a:spcPts val="0"/>
              </a:spcAft>
              <a:buNone/>
            </a:pPr>
            <a:r>
              <a:rPr lang="en" dirty="0">
                <a:latin typeface="Raleway" pitchFamily="2" charset="0"/>
              </a:rPr>
              <a:t>Non English Proficient (NEP) and Limited English Proficient (LEP)</a:t>
            </a:r>
            <a:endParaRPr dirty="0">
              <a:latin typeface="Raleway" pitchFamily="2" charset="0"/>
            </a:endParaRPr>
          </a:p>
        </p:txBody>
      </p:sp>
      <p:sp>
        <p:nvSpPr>
          <p:cNvPr id="360" name="Google Shape;360;p59"/>
          <p:cNvSpPr txBox="1">
            <a:spLocks noGrp="1"/>
          </p:cNvSpPr>
          <p:nvPr>
            <p:ph type="body" idx="1"/>
          </p:nvPr>
        </p:nvSpPr>
        <p:spPr>
          <a:xfrm>
            <a:off x="707038" y="1378270"/>
            <a:ext cx="5915100" cy="2447700"/>
          </a:xfrm>
          <a:prstGeom prst="rect">
            <a:avLst/>
          </a:prstGeom>
        </p:spPr>
        <p:txBody>
          <a:bodyPr spcFirstLastPara="1" wrap="square" lIns="0" tIns="0" rIns="0" bIns="0" anchor="t" anchorCtr="0">
            <a:normAutofit/>
          </a:bodyPr>
          <a:lstStyle/>
          <a:p>
            <a:pPr marL="0" lvl="0" indent="0" algn="l" rtl="0">
              <a:lnSpc>
                <a:spcPct val="125000"/>
              </a:lnSpc>
              <a:spcBef>
                <a:spcPts val="1100"/>
              </a:spcBef>
              <a:spcAft>
                <a:spcPts val="0"/>
              </a:spcAft>
              <a:buClr>
                <a:schemeClr val="dk1"/>
              </a:buClr>
              <a:buSzPts val="800"/>
              <a:buFont typeface="Arial"/>
              <a:buNone/>
            </a:pPr>
            <a:r>
              <a:rPr lang="en" b="1" dirty="0">
                <a:solidFill>
                  <a:srgbClr val="1C3467"/>
                </a:solidFill>
              </a:rPr>
              <a:t>ACCESS cut points to guide districts in making Non English Proficient (NEP), Limited English Proficient (LEP) and Fluent English Proficient (FEP) determinations for state reporting:</a:t>
            </a:r>
            <a:endParaRPr b="1" dirty="0">
              <a:solidFill>
                <a:srgbClr val="1C3467"/>
              </a:solidFill>
            </a:endParaRPr>
          </a:p>
          <a:p>
            <a:pPr marL="0" lvl="0" indent="0" algn="l" rtl="0">
              <a:lnSpc>
                <a:spcPct val="115000"/>
              </a:lnSpc>
              <a:spcBef>
                <a:spcPts val="600"/>
              </a:spcBef>
              <a:spcAft>
                <a:spcPts val="0"/>
              </a:spcAft>
              <a:buClr>
                <a:schemeClr val="dk1"/>
              </a:buClr>
              <a:buSzPts val="800"/>
              <a:buFont typeface="Arial"/>
              <a:buNone/>
            </a:pPr>
            <a:r>
              <a:rPr lang="en" sz="1500" dirty="0">
                <a:solidFill>
                  <a:srgbClr val="333333"/>
                </a:solidFill>
              </a:rPr>
              <a:t>NEP: 1.0 – 2.4 (Overall)                                                         </a:t>
            </a:r>
            <a:endParaRPr sz="1500" dirty="0">
              <a:solidFill>
                <a:srgbClr val="333333"/>
              </a:solidFill>
            </a:endParaRPr>
          </a:p>
          <a:p>
            <a:pPr marL="0" lvl="0" indent="0" algn="l" rtl="0">
              <a:spcBef>
                <a:spcPts val="800"/>
              </a:spcBef>
              <a:spcAft>
                <a:spcPts val="0"/>
              </a:spcAft>
              <a:buClr>
                <a:schemeClr val="dk1"/>
              </a:buClr>
              <a:buSzPts val="800"/>
              <a:buFont typeface="Arial"/>
              <a:buNone/>
            </a:pPr>
            <a:r>
              <a:rPr lang="en" sz="1500" dirty="0">
                <a:solidFill>
                  <a:srgbClr val="333333"/>
                </a:solidFill>
              </a:rPr>
              <a:t>LEP: 2.5 – 3.9 (Overall)                                                          </a:t>
            </a:r>
            <a:endParaRPr sz="1500" dirty="0">
              <a:solidFill>
                <a:srgbClr val="333333"/>
              </a:solidFill>
            </a:endParaRPr>
          </a:p>
          <a:p>
            <a:pPr marL="0" lvl="0" indent="0" algn="l" rtl="0">
              <a:spcBef>
                <a:spcPts val="800"/>
              </a:spcBef>
              <a:spcAft>
                <a:spcPts val="0"/>
              </a:spcAft>
              <a:buClr>
                <a:schemeClr val="dk1"/>
              </a:buClr>
              <a:buSzPts val="800"/>
              <a:buFont typeface="Arial"/>
              <a:buNone/>
            </a:pPr>
            <a:r>
              <a:rPr lang="en" sz="1500" dirty="0">
                <a:solidFill>
                  <a:srgbClr val="333333"/>
                </a:solidFill>
              </a:rPr>
              <a:t>FEP M1: 4.0 Overall AND 4.0 Literacy  </a:t>
            </a:r>
            <a:endParaRPr sz="1500" dirty="0">
              <a:solidFill>
                <a:srgbClr val="333333"/>
              </a:solidFill>
            </a:endParaRPr>
          </a:p>
          <a:p>
            <a:pPr marL="0" lvl="0" indent="0" algn="l" rtl="0">
              <a:spcBef>
                <a:spcPts val="800"/>
              </a:spcBef>
              <a:spcAft>
                <a:spcPts val="0"/>
              </a:spcAft>
              <a:buNone/>
            </a:pPr>
            <a:endParaRPr dirty="0"/>
          </a:p>
        </p:txBody>
      </p:sp>
      <p:sp>
        <p:nvSpPr>
          <p:cNvPr id="361" name="Google Shape;361;p59"/>
          <p:cNvSpPr txBox="1">
            <a:spLocks noGrp="1"/>
          </p:cNvSpPr>
          <p:nvPr>
            <p:ph type="sldNum" idx="12"/>
          </p:nvPr>
        </p:nvSpPr>
        <p:spPr>
          <a:xfrm>
            <a:off x="135341" y="4786372"/>
            <a:ext cx="1543200" cy="205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60"/>
          <p:cNvSpPr txBox="1">
            <a:spLocks noGrp="1"/>
          </p:cNvSpPr>
          <p:nvPr>
            <p:ph type="title"/>
          </p:nvPr>
        </p:nvSpPr>
        <p:spPr>
          <a:xfrm>
            <a:off x="249499" y="115400"/>
            <a:ext cx="5384700" cy="5055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pitchFamily="2" charset="0"/>
              </a:rPr>
              <a:t>3. Staffing and Supporting an ELD Program </a:t>
            </a:r>
            <a:endParaRPr dirty="0">
              <a:latin typeface="Raleway" pitchFamily="2" charset="0"/>
            </a:endParaRPr>
          </a:p>
        </p:txBody>
      </p:sp>
      <p:sp>
        <p:nvSpPr>
          <p:cNvPr id="369" name="Google Shape;369;p60"/>
          <p:cNvSpPr txBox="1">
            <a:spLocks noGrp="1"/>
          </p:cNvSpPr>
          <p:nvPr>
            <p:ph type="body" idx="1"/>
          </p:nvPr>
        </p:nvSpPr>
        <p:spPr>
          <a:xfrm>
            <a:off x="471500" y="1243350"/>
            <a:ext cx="7420500" cy="3402900"/>
          </a:xfrm>
          <a:prstGeom prst="rect">
            <a:avLst/>
          </a:prstGeom>
        </p:spPr>
        <p:txBody>
          <a:bodyPr spcFirstLastPara="1" wrap="square" lIns="0" tIns="0" rIns="0" bIns="0" anchor="t" anchorCtr="0">
            <a:normAutofit/>
          </a:bodyPr>
          <a:lstStyle/>
          <a:p>
            <a:pPr marL="342900" lvl="0" indent="-279400" algn="l" rtl="0">
              <a:lnSpc>
                <a:spcPct val="150000"/>
              </a:lnSpc>
              <a:spcBef>
                <a:spcPts val="800"/>
              </a:spcBef>
              <a:spcAft>
                <a:spcPts val="0"/>
              </a:spcAft>
              <a:buSzPts val="1800"/>
              <a:buChar char="•"/>
            </a:pPr>
            <a:r>
              <a:rPr lang="en"/>
              <a:t>ML students are entitled to ELD programs with sufficient resources to ensure the programs are effectively implemented, including highly qualified teachers, support staff, and appropriate instructional materials.  </a:t>
            </a:r>
            <a:endParaRPr/>
          </a:p>
          <a:p>
            <a:pPr marL="342900" lvl="0" indent="-279400" algn="l" rtl="0">
              <a:lnSpc>
                <a:spcPct val="150000"/>
              </a:lnSpc>
              <a:spcBef>
                <a:spcPts val="0"/>
              </a:spcBef>
              <a:spcAft>
                <a:spcPts val="0"/>
              </a:spcAft>
              <a:buSzPts val="1800"/>
              <a:buChar char="•"/>
            </a:pPr>
            <a:r>
              <a:rPr lang="en"/>
              <a:t>School districts must have qualified ML teachers, staff, and administrators to effectively implement their LIEP, and must provide supplemental training when necessary. </a:t>
            </a:r>
            <a:endParaRPr/>
          </a:p>
        </p:txBody>
      </p:sp>
      <p:sp>
        <p:nvSpPr>
          <p:cNvPr id="370" name="Google Shape;370;p60"/>
          <p:cNvSpPr txBox="1">
            <a:spLocks noGrp="1"/>
          </p:cNvSpPr>
          <p:nvPr>
            <p:ph type="sldNum" idx="12"/>
          </p:nvPr>
        </p:nvSpPr>
        <p:spPr>
          <a:xfrm>
            <a:off x="169941" y="4751772"/>
            <a:ext cx="1543200" cy="205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61"/>
          <p:cNvSpPr txBox="1">
            <a:spLocks noGrp="1"/>
          </p:cNvSpPr>
          <p:nvPr>
            <p:ph type="title"/>
          </p:nvPr>
        </p:nvSpPr>
        <p:spPr>
          <a:xfrm>
            <a:off x="249500" y="115400"/>
            <a:ext cx="7393800" cy="505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000" dirty="0">
                <a:latin typeface="Raleway" pitchFamily="2" charset="0"/>
              </a:rPr>
              <a:t>4. Providing Meaningful Access to All Curricular and Extracurricular Programs</a:t>
            </a:r>
            <a:endParaRPr sz="2000" dirty="0">
              <a:latin typeface="Raleway" pitchFamily="2" charset="0"/>
            </a:endParaRPr>
          </a:p>
        </p:txBody>
      </p:sp>
      <p:sp>
        <p:nvSpPr>
          <p:cNvPr id="377" name="Google Shape;377;p61"/>
          <p:cNvSpPr txBox="1">
            <a:spLocks noGrp="1"/>
          </p:cNvSpPr>
          <p:nvPr>
            <p:ph type="body" idx="1"/>
          </p:nvPr>
        </p:nvSpPr>
        <p:spPr>
          <a:xfrm>
            <a:off x="471500" y="1262975"/>
            <a:ext cx="7355100" cy="3448800"/>
          </a:xfrm>
          <a:prstGeom prst="rect">
            <a:avLst/>
          </a:prstGeom>
        </p:spPr>
        <p:txBody>
          <a:bodyPr spcFirstLastPara="1" wrap="square" lIns="0" tIns="0" rIns="0" bIns="0" anchor="t" anchorCtr="0">
            <a:normAutofit/>
          </a:bodyPr>
          <a:lstStyle/>
          <a:p>
            <a:pPr marL="342900" lvl="0" indent="-279400" algn="l" rtl="0">
              <a:lnSpc>
                <a:spcPct val="150000"/>
              </a:lnSpc>
              <a:spcBef>
                <a:spcPts val="800"/>
              </a:spcBef>
              <a:spcAft>
                <a:spcPts val="0"/>
              </a:spcAft>
              <a:buSzPts val="1800"/>
              <a:buChar char="•"/>
            </a:pPr>
            <a:r>
              <a:rPr lang="en"/>
              <a:t>ML students must have access to their grade-level curricula so that they can meet promotion and graduation requirements.  </a:t>
            </a:r>
            <a:endParaRPr/>
          </a:p>
          <a:p>
            <a:pPr marL="342900" lvl="0" indent="-279400" algn="l" rtl="0">
              <a:lnSpc>
                <a:spcPct val="150000"/>
              </a:lnSpc>
              <a:spcBef>
                <a:spcPts val="0"/>
              </a:spcBef>
              <a:spcAft>
                <a:spcPts val="0"/>
              </a:spcAft>
              <a:buSzPts val="1800"/>
              <a:buChar char="•"/>
            </a:pPr>
            <a:r>
              <a:rPr lang="en"/>
              <a:t>ML students are entitled to an equal opportunity to participate in all programs, including pre-kindergarten, magnet, gifted and talented, career and technical education, arts, and athletics programs; Advanced Placement (AP) and International Baccalaureate (IB) courses; clubs; and honor societies. </a:t>
            </a:r>
            <a:endParaRPr/>
          </a:p>
        </p:txBody>
      </p:sp>
      <p:sp>
        <p:nvSpPr>
          <p:cNvPr id="378" name="Google Shape;378;p61"/>
          <p:cNvSpPr txBox="1">
            <a:spLocks noGrp="1"/>
          </p:cNvSpPr>
          <p:nvPr>
            <p:ph type="sldNum" idx="12"/>
          </p:nvPr>
        </p:nvSpPr>
        <p:spPr>
          <a:xfrm>
            <a:off x="129591" y="4809422"/>
            <a:ext cx="1543200" cy="205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62"/>
          <p:cNvSpPr txBox="1">
            <a:spLocks noGrp="1"/>
          </p:cNvSpPr>
          <p:nvPr>
            <p:ph type="title"/>
          </p:nvPr>
        </p:nvSpPr>
        <p:spPr>
          <a:xfrm>
            <a:off x="249506" y="115411"/>
            <a:ext cx="4536600" cy="505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000" dirty="0">
                <a:latin typeface="Raleway" pitchFamily="2" charset="0"/>
              </a:rPr>
              <a:t>5. Avoiding Unnecessary Segregation of ML Students </a:t>
            </a:r>
            <a:endParaRPr sz="2000" dirty="0">
              <a:latin typeface="Raleway" pitchFamily="2" charset="0"/>
            </a:endParaRPr>
          </a:p>
        </p:txBody>
      </p:sp>
      <p:sp>
        <p:nvSpPr>
          <p:cNvPr id="385" name="Google Shape;385;p62"/>
          <p:cNvSpPr txBox="1">
            <a:spLocks noGrp="1"/>
          </p:cNvSpPr>
          <p:nvPr>
            <p:ph type="body" idx="1"/>
          </p:nvPr>
        </p:nvSpPr>
        <p:spPr>
          <a:xfrm>
            <a:off x="471500" y="1393850"/>
            <a:ext cx="8022600" cy="3474900"/>
          </a:xfrm>
          <a:prstGeom prst="rect">
            <a:avLst/>
          </a:prstGeom>
        </p:spPr>
        <p:txBody>
          <a:bodyPr spcFirstLastPara="1" wrap="square" lIns="0" tIns="0" rIns="0" bIns="0" anchor="t" anchorCtr="0">
            <a:normAutofit/>
          </a:bodyPr>
          <a:lstStyle/>
          <a:p>
            <a:pPr marL="0" lvl="0" indent="0" algn="l" rtl="0">
              <a:lnSpc>
                <a:spcPct val="150000"/>
              </a:lnSpc>
              <a:spcBef>
                <a:spcPts val="800"/>
              </a:spcBef>
              <a:spcAft>
                <a:spcPts val="0"/>
              </a:spcAft>
              <a:buNone/>
            </a:pPr>
            <a:r>
              <a:rPr lang="en" dirty="0"/>
              <a:t>School districts generally may not segregate students on the basis of national origin or ML status. Although certain ELD programs may be designed to require that ML students receive separate instruction for a limited portion of the day or period of time, school districts and states are expected to carry out their chosen program in the least segregative manner consistent with achieving the program’s stated educational goals.</a:t>
            </a:r>
            <a:endParaRPr dirty="0"/>
          </a:p>
        </p:txBody>
      </p:sp>
      <p:sp>
        <p:nvSpPr>
          <p:cNvPr id="386" name="Google Shape;386;p62"/>
          <p:cNvSpPr txBox="1">
            <a:spLocks noGrp="1"/>
          </p:cNvSpPr>
          <p:nvPr>
            <p:ph type="sldNum" idx="12"/>
          </p:nvPr>
        </p:nvSpPr>
        <p:spPr>
          <a:xfrm>
            <a:off x="106516" y="4763297"/>
            <a:ext cx="1543200" cy="205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63"/>
          <p:cNvSpPr txBox="1">
            <a:spLocks noGrp="1"/>
          </p:cNvSpPr>
          <p:nvPr>
            <p:ph type="title"/>
          </p:nvPr>
        </p:nvSpPr>
        <p:spPr>
          <a:xfrm>
            <a:off x="249506" y="115411"/>
            <a:ext cx="4536600" cy="505500"/>
          </a:xfrm>
          <a:prstGeom prst="rect">
            <a:avLst/>
          </a:prstGeom>
        </p:spPr>
        <p:txBody>
          <a:bodyPr spcFirstLastPara="1" wrap="square" lIns="0" tIns="0" rIns="0" bIns="0" anchor="t" anchorCtr="0">
            <a:normAutofit fontScale="90000"/>
          </a:bodyPr>
          <a:lstStyle/>
          <a:p>
            <a:pPr marL="0" lvl="0" indent="0" algn="l" rtl="0">
              <a:spcBef>
                <a:spcPts val="0"/>
              </a:spcBef>
              <a:spcAft>
                <a:spcPts val="0"/>
              </a:spcAft>
              <a:buNone/>
            </a:pPr>
            <a:r>
              <a:rPr lang="en" dirty="0">
                <a:latin typeface="Raleway" pitchFamily="2" charset="0"/>
              </a:rPr>
              <a:t>6. Evaluating ML Students for Special Education and Providing Dual Services</a:t>
            </a:r>
            <a:endParaRPr dirty="0">
              <a:latin typeface="Raleway" pitchFamily="2" charset="0"/>
            </a:endParaRPr>
          </a:p>
        </p:txBody>
      </p:sp>
      <p:sp>
        <p:nvSpPr>
          <p:cNvPr id="393" name="Google Shape;393;p63"/>
          <p:cNvSpPr txBox="1">
            <a:spLocks noGrp="1"/>
          </p:cNvSpPr>
          <p:nvPr>
            <p:ph type="body" idx="1"/>
          </p:nvPr>
        </p:nvSpPr>
        <p:spPr>
          <a:xfrm>
            <a:off x="340256" y="1188850"/>
            <a:ext cx="8122800" cy="3729000"/>
          </a:xfrm>
          <a:prstGeom prst="rect">
            <a:avLst/>
          </a:prstGeom>
        </p:spPr>
        <p:txBody>
          <a:bodyPr spcFirstLastPara="1" wrap="square" lIns="0" tIns="0" rIns="0" bIns="0" anchor="t" anchorCtr="0">
            <a:normAutofit/>
          </a:bodyPr>
          <a:lstStyle/>
          <a:p>
            <a:pPr marL="342900" lvl="0" indent="-279400" algn="l" rtl="0">
              <a:lnSpc>
                <a:spcPct val="150000"/>
              </a:lnSpc>
              <a:spcBef>
                <a:spcPts val="800"/>
              </a:spcBef>
              <a:spcAft>
                <a:spcPts val="0"/>
              </a:spcAft>
              <a:buSzPts val="1800"/>
              <a:buChar char="•"/>
            </a:pPr>
            <a:r>
              <a:rPr lang="en"/>
              <a:t>ML students with disabilities must be provided both the language assistance and disability-related services to which they are entitled under Federal law.  </a:t>
            </a:r>
            <a:endParaRPr/>
          </a:p>
          <a:p>
            <a:pPr marL="342900" lvl="0" indent="-279400" algn="l" rtl="0">
              <a:lnSpc>
                <a:spcPct val="150000"/>
              </a:lnSpc>
              <a:spcBef>
                <a:spcPts val="0"/>
              </a:spcBef>
              <a:spcAft>
                <a:spcPts val="0"/>
              </a:spcAft>
              <a:buSzPts val="1800"/>
              <a:buChar char="•"/>
            </a:pPr>
            <a:r>
              <a:rPr lang="en"/>
              <a:t>ML students who may have a disability, like all other students who may have a disability and may require services under the Individuals with Disabilities Education Act (IDEA) or Section 504 of the Rehabilitation Act of 1973, must be located, identified and evaluated for special education and disability-related services in a timely manner.  </a:t>
            </a:r>
            <a:endParaRPr/>
          </a:p>
        </p:txBody>
      </p:sp>
      <p:sp>
        <p:nvSpPr>
          <p:cNvPr id="394" name="Google Shape;394;p63"/>
          <p:cNvSpPr txBox="1">
            <a:spLocks noGrp="1"/>
          </p:cNvSpPr>
          <p:nvPr>
            <p:ph type="sldNum" idx="12"/>
          </p:nvPr>
        </p:nvSpPr>
        <p:spPr>
          <a:xfrm>
            <a:off x="152641" y="4774847"/>
            <a:ext cx="1543200" cy="205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64"/>
          <p:cNvSpPr txBox="1">
            <a:spLocks noGrp="1"/>
          </p:cNvSpPr>
          <p:nvPr>
            <p:ph type="title"/>
          </p:nvPr>
        </p:nvSpPr>
        <p:spPr>
          <a:xfrm>
            <a:off x="249505" y="115411"/>
            <a:ext cx="5323033" cy="505500"/>
          </a:xfrm>
          <a:prstGeom prst="rect">
            <a:avLst/>
          </a:prstGeom>
        </p:spPr>
        <p:txBody>
          <a:bodyPr spcFirstLastPara="1" wrap="square" lIns="0" tIns="0" rIns="0" bIns="0" anchor="t" anchorCtr="0">
            <a:normAutofit fontScale="90000"/>
          </a:bodyPr>
          <a:lstStyle/>
          <a:p>
            <a:pPr marL="0" lvl="0" indent="0" algn="l" rtl="0">
              <a:spcBef>
                <a:spcPts val="0"/>
              </a:spcBef>
              <a:spcAft>
                <a:spcPts val="0"/>
              </a:spcAft>
              <a:buNone/>
            </a:pPr>
            <a:r>
              <a:rPr lang="en" dirty="0">
                <a:latin typeface="Raleway" pitchFamily="2" charset="0"/>
              </a:rPr>
              <a:t>6. Evaluating ML Students for Special Education and Providing Dual Services (con’t)</a:t>
            </a:r>
            <a:endParaRPr dirty="0">
              <a:latin typeface="Raleway" pitchFamily="2" charset="0"/>
            </a:endParaRPr>
          </a:p>
        </p:txBody>
      </p:sp>
      <p:sp>
        <p:nvSpPr>
          <p:cNvPr id="401" name="Google Shape;401;p64"/>
          <p:cNvSpPr txBox="1">
            <a:spLocks noGrp="1"/>
          </p:cNvSpPr>
          <p:nvPr>
            <p:ph type="body" idx="1"/>
          </p:nvPr>
        </p:nvSpPr>
        <p:spPr>
          <a:xfrm>
            <a:off x="386075" y="1164825"/>
            <a:ext cx="8122800" cy="3537000"/>
          </a:xfrm>
          <a:prstGeom prst="rect">
            <a:avLst/>
          </a:prstGeom>
        </p:spPr>
        <p:txBody>
          <a:bodyPr spcFirstLastPara="1" wrap="square" lIns="0" tIns="0" rIns="0" bIns="0" anchor="t" anchorCtr="0">
            <a:normAutofit/>
          </a:bodyPr>
          <a:lstStyle/>
          <a:p>
            <a:pPr marL="342900" lvl="0" indent="-279400" algn="l" rtl="0">
              <a:lnSpc>
                <a:spcPct val="150000"/>
              </a:lnSpc>
              <a:spcBef>
                <a:spcPts val="800"/>
              </a:spcBef>
              <a:spcAft>
                <a:spcPts val="0"/>
              </a:spcAft>
              <a:buSzPts val="1800"/>
              <a:buChar char="•"/>
            </a:pPr>
            <a:r>
              <a:rPr lang="en"/>
              <a:t>To avoid inappropriately identifying ML students as students with disabilities because of their limited English proficiency. ML students must be evaluated in an appropriate language based on the student’s needs and language skills.</a:t>
            </a:r>
            <a:endParaRPr/>
          </a:p>
          <a:p>
            <a:pPr marL="342900" lvl="0" indent="-279400" algn="l" rtl="0">
              <a:lnSpc>
                <a:spcPct val="150000"/>
              </a:lnSpc>
              <a:spcBef>
                <a:spcPts val="0"/>
              </a:spcBef>
              <a:spcAft>
                <a:spcPts val="0"/>
              </a:spcAft>
              <a:buSzPts val="1800"/>
              <a:buChar char="•"/>
            </a:pPr>
            <a:r>
              <a:rPr lang="en"/>
              <a:t>To ensure that an individualized plan for providing special education or disability-related services addresses the language-related needs of an ML student with a disability, it is important that the team designing the plan include participants knowledgeable about that student’s language needs.</a:t>
            </a:r>
            <a:endParaRPr/>
          </a:p>
          <a:p>
            <a:pPr marL="342900" lvl="0" indent="0" algn="l" rtl="0">
              <a:lnSpc>
                <a:spcPct val="115000"/>
              </a:lnSpc>
              <a:spcBef>
                <a:spcPts val="800"/>
              </a:spcBef>
              <a:spcAft>
                <a:spcPts val="0"/>
              </a:spcAft>
              <a:buNone/>
            </a:pPr>
            <a:endParaRPr/>
          </a:p>
        </p:txBody>
      </p:sp>
      <p:sp>
        <p:nvSpPr>
          <p:cNvPr id="402" name="Google Shape;402;p64"/>
          <p:cNvSpPr txBox="1">
            <a:spLocks noGrp="1"/>
          </p:cNvSpPr>
          <p:nvPr>
            <p:ph type="sldNum" idx="12"/>
          </p:nvPr>
        </p:nvSpPr>
        <p:spPr>
          <a:xfrm>
            <a:off x="181466" y="4757547"/>
            <a:ext cx="1543200" cy="205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65"/>
          <p:cNvSpPr txBox="1">
            <a:spLocks noGrp="1"/>
          </p:cNvSpPr>
          <p:nvPr>
            <p:ph type="title"/>
          </p:nvPr>
        </p:nvSpPr>
        <p:spPr>
          <a:xfrm>
            <a:off x="249498" y="115400"/>
            <a:ext cx="6000000" cy="505500"/>
          </a:xfrm>
          <a:prstGeom prst="rect">
            <a:avLst/>
          </a:prstGeom>
        </p:spPr>
        <p:txBody>
          <a:bodyPr spcFirstLastPara="1" wrap="square" lIns="0" tIns="0" rIns="0" bIns="0" anchor="t" anchorCtr="0">
            <a:normAutofit fontScale="90000"/>
          </a:bodyPr>
          <a:lstStyle/>
          <a:p>
            <a:pPr marL="0" lvl="0" indent="0" algn="l" rtl="0">
              <a:spcBef>
                <a:spcPts val="0"/>
              </a:spcBef>
              <a:spcAft>
                <a:spcPts val="0"/>
              </a:spcAft>
              <a:buNone/>
            </a:pPr>
            <a:r>
              <a:rPr lang="en" dirty="0">
                <a:latin typeface="Raleway" pitchFamily="2" charset="0"/>
              </a:rPr>
              <a:t>7. Meeting the Needs of Students Who Opt Out of ELD Programs or Particular Services</a:t>
            </a:r>
            <a:endParaRPr dirty="0">
              <a:latin typeface="Raleway" pitchFamily="2" charset="0"/>
            </a:endParaRPr>
          </a:p>
        </p:txBody>
      </p:sp>
      <p:sp>
        <p:nvSpPr>
          <p:cNvPr id="409" name="Google Shape;409;p65"/>
          <p:cNvSpPr txBox="1">
            <a:spLocks noGrp="1"/>
          </p:cNvSpPr>
          <p:nvPr>
            <p:ph type="body" idx="1"/>
          </p:nvPr>
        </p:nvSpPr>
        <p:spPr>
          <a:xfrm>
            <a:off x="523852" y="1090353"/>
            <a:ext cx="6818400" cy="3680100"/>
          </a:xfrm>
          <a:prstGeom prst="rect">
            <a:avLst/>
          </a:prstGeom>
        </p:spPr>
        <p:txBody>
          <a:bodyPr spcFirstLastPara="1" wrap="square" lIns="0" tIns="0" rIns="0" bIns="0" anchor="t" anchorCtr="0">
            <a:normAutofit lnSpcReduction="10000"/>
          </a:bodyPr>
          <a:lstStyle/>
          <a:p>
            <a:pPr marL="342900" lvl="0" indent="-279400" algn="l" rtl="0">
              <a:lnSpc>
                <a:spcPct val="115000"/>
              </a:lnSpc>
              <a:spcBef>
                <a:spcPts val="800"/>
              </a:spcBef>
              <a:spcAft>
                <a:spcPts val="0"/>
              </a:spcAft>
              <a:buSzPts val="1800"/>
              <a:buChar char="•"/>
            </a:pPr>
            <a:r>
              <a:rPr lang="en"/>
              <a:t>All ML students are entitled to services. Parents may, however, choose to opt their children out of a school district’s ELD program or out of particular ML services within an ELD program.  </a:t>
            </a:r>
            <a:endParaRPr/>
          </a:p>
          <a:p>
            <a:pPr marL="342900" lvl="0" indent="-279400" algn="l" rtl="0">
              <a:lnSpc>
                <a:spcPct val="115000"/>
              </a:lnSpc>
              <a:spcBef>
                <a:spcPts val="0"/>
              </a:spcBef>
              <a:spcAft>
                <a:spcPts val="0"/>
              </a:spcAft>
              <a:buSzPts val="1800"/>
              <a:buChar char="•"/>
            </a:pPr>
            <a:r>
              <a:rPr lang="en"/>
              <a:t>School districts may not recommend that parents opt out for any reason. Parents are entitled to guidance in a language that they can understand about their child’s rights, the range of ML services that their child could receive, and the benefits of such services. School districts should appropriately document that the parent made a voluntary, informed decision to opt their child out.  </a:t>
            </a:r>
            <a:endParaRPr/>
          </a:p>
          <a:p>
            <a:pPr marL="342900" lvl="0" indent="-279400" algn="l" rtl="0">
              <a:lnSpc>
                <a:spcPct val="115000"/>
              </a:lnSpc>
              <a:spcBef>
                <a:spcPts val="0"/>
              </a:spcBef>
              <a:spcAft>
                <a:spcPts val="0"/>
              </a:spcAft>
              <a:buSzPts val="1800"/>
              <a:buChar char="•"/>
            </a:pPr>
            <a:r>
              <a:rPr lang="en"/>
              <a:t>A school district must still take steps to provide opted-out ML students with access to its educational programs, monitor their progress, and offer ML services again if a student is struggling. </a:t>
            </a:r>
            <a:endParaRPr/>
          </a:p>
        </p:txBody>
      </p:sp>
      <p:sp>
        <p:nvSpPr>
          <p:cNvPr id="410" name="Google Shape;410;p65"/>
          <p:cNvSpPr txBox="1">
            <a:spLocks noGrp="1"/>
          </p:cNvSpPr>
          <p:nvPr>
            <p:ph type="sldNum" idx="12"/>
          </p:nvPr>
        </p:nvSpPr>
        <p:spPr>
          <a:xfrm>
            <a:off x="100741" y="4770447"/>
            <a:ext cx="1543200" cy="205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9"/>
          <p:cNvSpPr txBox="1">
            <a:spLocks noGrp="1"/>
          </p:cNvSpPr>
          <p:nvPr>
            <p:ph type="ctrTitle"/>
          </p:nvPr>
        </p:nvSpPr>
        <p:spPr>
          <a:xfrm>
            <a:off x="-1" y="1946787"/>
            <a:ext cx="9144470" cy="1753215"/>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lt1"/>
              </a:buClr>
              <a:buSzPts val="3000"/>
              <a:buFont typeface="Arial"/>
              <a:buNone/>
            </a:pPr>
            <a:r>
              <a:rPr lang="en" dirty="0">
                <a:latin typeface="Raleway"/>
                <a:ea typeface="Raleway"/>
                <a:cs typeface="Raleway"/>
                <a:sym typeface="Raleway"/>
              </a:rPr>
              <a:t>Updates and Reminders</a:t>
            </a:r>
            <a:endParaRPr dirty="0">
              <a:latin typeface="Raleway"/>
              <a:ea typeface="Raleway"/>
              <a:cs typeface="Raleway"/>
              <a:sym typeface="Raleway"/>
            </a:endParaRPr>
          </a:p>
        </p:txBody>
      </p:sp>
      <p:sp>
        <p:nvSpPr>
          <p:cNvPr id="208" name="Google Shape;208;p39"/>
          <p:cNvSpPr txBox="1">
            <a:spLocks noGrp="1"/>
          </p:cNvSpPr>
          <p:nvPr>
            <p:ph type="sldNum" idx="12"/>
          </p:nvPr>
        </p:nvSpPr>
        <p:spPr>
          <a:xfrm>
            <a:off x="175065" y="4820266"/>
            <a:ext cx="2057400" cy="273844"/>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200"/>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66"/>
          <p:cNvSpPr txBox="1">
            <a:spLocks noGrp="1"/>
          </p:cNvSpPr>
          <p:nvPr>
            <p:ph type="title"/>
          </p:nvPr>
        </p:nvSpPr>
        <p:spPr>
          <a:xfrm>
            <a:off x="249506" y="115411"/>
            <a:ext cx="4536600" cy="505500"/>
          </a:xfrm>
          <a:prstGeom prst="rect">
            <a:avLst/>
          </a:prstGeom>
        </p:spPr>
        <p:txBody>
          <a:bodyPr spcFirstLastPara="1" wrap="square" lIns="0" tIns="0" rIns="0" bIns="0" anchor="t" anchorCtr="0">
            <a:normAutofit fontScale="90000"/>
          </a:bodyPr>
          <a:lstStyle/>
          <a:p>
            <a:pPr marL="0" lvl="0" indent="0" algn="l" rtl="0">
              <a:spcBef>
                <a:spcPts val="0"/>
              </a:spcBef>
              <a:spcAft>
                <a:spcPts val="0"/>
              </a:spcAft>
              <a:buNone/>
            </a:pPr>
            <a:r>
              <a:rPr lang="en" dirty="0">
                <a:latin typeface="Raleway" pitchFamily="2" charset="0"/>
              </a:rPr>
              <a:t>8. Monitoring and Exiting EL Students from ELD Programs and Services </a:t>
            </a:r>
            <a:endParaRPr dirty="0">
              <a:latin typeface="Raleway" pitchFamily="2" charset="0"/>
            </a:endParaRPr>
          </a:p>
        </p:txBody>
      </p:sp>
      <p:sp>
        <p:nvSpPr>
          <p:cNvPr id="418" name="Google Shape;418;p66"/>
          <p:cNvSpPr txBox="1">
            <a:spLocks noGrp="1"/>
          </p:cNvSpPr>
          <p:nvPr>
            <p:ph type="body" idx="1"/>
          </p:nvPr>
        </p:nvSpPr>
        <p:spPr>
          <a:xfrm>
            <a:off x="628650" y="1020844"/>
            <a:ext cx="7886700" cy="3978900"/>
          </a:xfrm>
          <a:prstGeom prst="rect">
            <a:avLst/>
          </a:prstGeom>
        </p:spPr>
        <p:txBody>
          <a:bodyPr spcFirstLastPara="1" wrap="square" lIns="0" tIns="0" rIns="0" bIns="0" anchor="t" anchorCtr="0">
            <a:normAutofit/>
          </a:bodyPr>
          <a:lstStyle/>
          <a:p>
            <a:pPr marL="342900" lvl="0" indent="-273050" algn="l" rtl="0">
              <a:lnSpc>
                <a:spcPct val="115000"/>
              </a:lnSpc>
              <a:spcBef>
                <a:spcPts val="800"/>
              </a:spcBef>
              <a:spcAft>
                <a:spcPts val="0"/>
              </a:spcAft>
              <a:buSzPts val="1700"/>
              <a:buChar char="•"/>
            </a:pPr>
            <a:r>
              <a:rPr lang="en" sz="1700"/>
              <a:t>School districts must monitor the progress of all ML students to ensure they achieve English language proficiency and acquire content knowledge within a reasonable period of time. Districts must annually administer a valid and reliable English language proficiency (ELP) assessment, in reading, writing, listening and speaking, that is aligned to State ELP standards.  </a:t>
            </a:r>
            <a:endParaRPr sz="1700"/>
          </a:p>
          <a:p>
            <a:pPr marL="342900" lvl="0" indent="-273050" algn="l" rtl="0">
              <a:lnSpc>
                <a:spcPct val="115000"/>
              </a:lnSpc>
              <a:spcBef>
                <a:spcPts val="0"/>
              </a:spcBef>
              <a:spcAft>
                <a:spcPts val="0"/>
              </a:spcAft>
              <a:buSzPts val="1700"/>
              <a:buChar char="•"/>
            </a:pPr>
            <a:r>
              <a:rPr lang="en" sz="1700"/>
              <a:t>An ML student must not be exited from ELD programs, services, or status until he or she demonstrates English proficiency on an ELP assessment in speaking, listening, reading, and writing.  </a:t>
            </a:r>
            <a:endParaRPr sz="1700"/>
          </a:p>
          <a:p>
            <a:pPr marL="342900" lvl="0" indent="-273050" algn="l" rtl="0">
              <a:lnSpc>
                <a:spcPct val="115000"/>
              </a:lnSpc>
              <a:spcBef>
                <a:spcPts val="0"/>
              </a:spcBef>
              <a:spcAft>
                <a:spcPts val="0"/>
              </a:spcAft>
              <a:buSzPts val="1700"/>
              <a:buChar char="•"/>
            </a:pPr>
            <a:r>
              <a:rPr lang="en" sz="1700"/>
              <a:t>School districts must monitor the academic progress of former ML students for at least two years to ensure that students have not been prematurely exited; any academic deficits they incurred resulting from the ELD program have been remedied; and they are meaningfully participating in the district’s educational programs comparable to their peers who were never ML students (never-ML peers). </a:t>
            </a:r>
            <a:endParaRPr sz="1700"/>
          </a:p>
        </p:txBody>
      </p:sp>
      <p:sp>
        <p:nvSpPr>
          <p:cNvPr id="419" name="Google Shape;419;p66"/>
          <p:cNvSpPr txBox="1">
            <a:spLocks noGrp="1"/>
          </p:cNvSpPr>
          <p:nvPr>
            <p:ph type="sldNum" idx="12"/>
          </p:nvPr>
        </p:nvSpPr>
        <p:spPr>
          <a:xfrm>
            <a:off x="100741" y="4794247"/>
            <a:ext cx="1543200" cy="205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67"/>
          <p:cNvSpPr txBox="1">
            <a:spLocks noGrp="1"/>
          </p:cNvSpPr>
          <p:nvPr>
            <p:ph type="title"/>
          </p:nvPr>
        </p:nvSpPr>
        <p:spPr>
          <a:xfrm>
            <a:off x="332683" y="153881"/>
            <a:ext cx="7362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pitchFamily="2" charset="0"/>
              </a:rPr>
              <a:t>9. Evaluating the Effectiveness of a District’s ELD Program</a:t>
            </a:r>
            <a:endParaRPr dirty="0">
              <a:latin typeface="Raleway" pitchFamily="2" charset="0"/>
            </a:endParaRPr>
          </a:p>
        </p:txBody>
      </p:sp>
      <p:sp>
        <p:nvSpPr>
          <p:cNvPr id="426" name="Google Shape;426;p67"/>
          <p:cNvSpPr txBox="1">
            <a:spLocks noGrp="1"/>
          </p:cNvSpPr>
          <p:nvPr>
            <p:ph type="body" idx="1"/>
          </p:nvPr>
        </p:nvSpPr>
        <p:spPr>
          <a:xfrm>
            <a:off x="792153" y="1437177"/>
            <a:ext cx="7224000" cy="3352800"/>
          </a:xfrm>
          <a:prstGeom prst="rect">
            <a:avLst/>
          </a:prstGeom>
        </p:spPr>
        <p:txBody>
          <a:bodyPr spcFirstLastPara="1" wrap="square" lIns="0" tIns="0" rIns="0" bIns="0" anchor="t" anchorCtr="0">
            <a:normAutofit/>
          </a:bodyPr>
          <a:lstStyle/>
          <a:p>
            <a:pPr marL="342900" lvl="0" indent="-279400" algn="l" rtl="0">
              <a:lnSpc>
                <a:spcPct val="115000"/>
              </a:lnSpc>
              <a:spcBef>
                <a:spcPts val="800"/>
              </a:spcBef>
              <a:spcAft>
                <a:spcPts val="0"/>
              </a:spcAft>
              <a:buSzPts val="1800"/>
              <a:buChar char="•"/>
            </a:pPr>
            <a:r>
              <a:rPr lang="en"/>
              <a:t>ELD programs must be reasonably calculated to enable ML students to attain English proficiency and meaningful participation in the standard educational program comparable to their never-ML peers.  </a:t>
            </a:r>
            <a:endParaRPr/>
          </a:p>
          <a:p>
            <a:pPr marL="342900" lvl="0" indent="-279400" algn="l" rtl="0">
              <a:lnSpc>
                <a:spcPct val="115000"/>
              </a:lnSpc>
              <a:spcBef>
                <a:spcPts val="0"/>
              </a:spcBef>
              <a:spcAft>
                <a:spcPts val="0"/>
              </a:spcAft>
              <a:buSzPts val="1800"/>
              <a:buChar char="•"/>
            </a:pPr>
            <a:r>
              <a:rPr lang="en"/>
              <a:t>School districts must monitor and compare, over time, the academic performance of ML students in the program and those who exited the program, relative to that of their never-ML peers.  </a:t>
            </a:r>
            <a:endParaRPr/>
          </a:p>
          <a:p>
            <a:pPr marL="342900" lvl="0" indent="-279400" algn="l" rtl="0">
              <a:lnSpc>
                <a:spcPct val="115000"/>
              </a:lnSpc>
              <a:spcBef>
                <a:spcPts val="0"/>
              </a:spcBef>
              <a:spcAft>
                <a:spcPts val="0"/>
              </a:spcAft>
              <a:buSzPts val="1800"/>
              <a:buChar char="•"/>
            </a:pPr>
            <a:r>
              <a:rPr lang="en"/>
              <a:t>School districts must evaluate ML programs over time using accurate data to assess the educational performance of current and former ML students in a comprehensive and reliable way, and must timely modify their programs when needed. </a:t>
            </a:r>
            <a:endParaRPr/>
          </a:p>
        </p:txBody>
      </p:sp>
      <p:sp>
        <p:nvSpPr>
          <p:cNvPr id="427" name="Google Shape;427;p67"/>
          <p:cNvSpPr txBox="1">
            <a:spLocks noGrp="1"/>
          </p:cNvSpPr>
          <p:nvPr>
            <p:ph type="sldNum" idx="12"/>
          </p:nvPr>
        </p:nvSpPr>
        <p:spPr>
          <a:xfrm>
            <a:off x="94991" y="4832497"/>
            <a:ext cx="1543200" cy="205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68"/>
          <p:cNvSpPr txBox="1">
            <a:spLocks noGrp="1"/>
          </p:cNvSpPr>
          <p:nvPr>
            <p:ph type="title"/>
          </p:nvPr>
        </p:nvSpPr>
        <p:spPr>
          <a:xfrm>
            <a:off x="249498" y="115400"/>
            <a:ext cx="6091500" cy="505500"/>
          </a:xfrm>
          <a:prstGeom prst="rect">
            <a:avLst/>
          </a:prstGeom>
        </p:spPr>
        <p:txBody>
          <a:bodyPr spcFirstLastPara="1" wrap="square" lIns="0" tIns="0" rIns="0" bIns="0" anchor="t" anchorCtr="0">
            <a:normAutofit fontScale="90000"/>
          </a:bodyPr>
          <a:lstStyle/>
          <a:p>
            <a:pPr marL="0" lvl="0" indent="0" algn="l" rtl="0">
              <a:spcBef>
                <a:spcPts val="0"/>
              </a:spcBef>
              <a:spcAft>
                <a:spcPts val="0"/>
              </a:spcAft>
              <a:buNone/>
            </a:pPr>
            <a:r>
              <a:rPr lang="en" dirty="0">
                <a:latin typeface="Raleway" pitchFamily="2" charset="0"/>
              </a:rPr>
              <a:t>10. Ensuring Meaningful Communication with Limited English Proficient Parents</a:t>
            </a:r>
            <a:endParaRPr dirty="0">
              <a:latin typeface="Raleway" pitchFamily="2" charset="0"/>
            </a:endParaRPr>
          </a:p>
        </p:txBody>
      </p:sp>
      <p:sp>
        <p:nvSpPr>
          <p:cNvPr id="434" name="Google Shape;434;p68"/>
          <p:cNvSpPr txBox="1">
            <a:spLocks noGrp="1"/>
          </p:cNvSpPr>
          <p:nvPr>
            <p:ph type="body" idx="1"/>
          </p:nvPr>
        </p:nvSpPr>
        <p:spPr>
          <a:xfrm>
            <a:off x="785625" y="1295701"/>
            <a:ext cx="6779100" cy="3121500"/>
          </a:xfrm>
          <a:prstGeom prst="rect">
            <a:avLst/>
          </a:prstGeom>
        </p:spPr>
        <p:txBody>
          <a:bodyPr spcFirstLastPara="1" wrap="square" lIns="0" tIns="0" rIns="0" bIns="0" anchor="t" anchorCtr="0">
            <a:normAutofit/>
          </a:bodyPr>
          <a:lstStyle/>
          <a:p>
            <a:pPr marL="0" lvl="0" indent="0" algn="l" rtl="0">
              <a:lnSpc>
                <a:spcPct val="150000"/>
              </a:lnSpc>
              <a:spcBef>
                <a:spcPts val="800"/>
              </a:spcBef>
              <a:spcAft>
                <a:spcPts val="0"/>
              </a:spcAft>
              <a:buNone/>
            </a:pPr>
            <a:r>
              <a:rPr lang="en" dirty="0"/>
              <a:t>LEP parents are entitled to meaningful communication in a language they can understand, such as through translated materials or a language interpreter, and to adequate notice of information about any program, service, or activity that is called to the attention of non-LEP parents. </a:t>
            </a:r>
            <a:endParaRPr dirty="0"/>
          </a:p>
        </p:txBody>
      </p:sp>
      <p:sp>
        <p:nvSpPr>
          <p:cNvPr id="435" name="Google Shape;435;p68"/>
          <p:cNvSpPr txBox="1">
            <a:spLocks noGrp="1"/>
          </p:cNvSpPr>
          <p:nvPr>
            <p:ph type="sldNum" idx="12"/>
          </p:nvPr>
        </p:nvSpPr>
        <p:spPr>
          <a:xfrm>
            <a:off x="118041" y="4774847"/>
            <a:ext cx="1543200" cy="205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32</a:t>
            </a:fld>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3" name="Google Shape;443;p69"/>
          <p:cNvSpPr txBox="1">
            <a:spLocks noGrp="1"/>
          </p:cNvSpPr>
          <p:nvPr>
            <p:ph type="title"/>
          </p:nvPr>
        </p:nvSpPr>
        <p:spPr>
          <a:xfrm>
            <a:off x="249506" y="115411"/>
            <a:ext cx="4536600" cy="5055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100"/>
              <a:buFont typeface="Arial"/>
              <a:buNone/>
            </a:pPr>
            <a:r>
              <a:rPr lang="en" sz="2400" dirty="0">
                <a:latin typeface="Raleway" pitchFamily="2" charset="0"/>
              </a:rPr>
              <a:t>Zoom Poll </a:t>
            </a:r>
            <a:endParaRPr sz="2400" dirty="0">
              <a:latin typeface="Raleway" pitchFamily="2" charset="0"/>
            </a:endParaRPr>
          </a:p>
        </p:txBody>
      </p:sp>
      <p:sp>
        <p:nvSpPr>
          <p:cNvPr id="440" name="Google Shape;440;p69"/>
          <p:cNvSpPr txBox="1">
            <a:spLocks noGrp="1"/>
          </p:cNvSpPr>
          <p:nvPr>
            <p:ph type="body" idx="1"/>
          </p:nvPr>
        </p:nvSpPr>
        <p:spPr>
          <a:xfrm>
            <a:off x="174938" y="1021894"/>
            <a:ext cx="8794200" cy="378506"/>
          </a:xfrm>
          <a:prstGeom prst="rect">
            <a:avLst/>
          </a:prstGeom>
          <a:noFill/>
          <a:ln>
            <a:noFill/>
          </a:ln>
        </p:spPr>
        <p:txBody>
          <a:bodyPr spcFirstLastPara="1" wrap="square" lIns="68575" tIns="34275" rIns="68575" bIns="34275" anchor="t" anchorCtr="0">
            <a:normAutofit/>
          </a:bodyPr>
          <a:lstStyle/>
          <a:p>
            <a:pPr marL="177800" lvl="0" indent="-63500" algn="l" rtl="0">
              <a:lnSpc>
                <a:spcPct val="90000"/>
              </a:lnSpc>
              <a:spcBef>
                <a:spcPts val="0"/>
              </a:spcBef>
              <a:spcAft>
                <a:spcPts val="0"/>
              </a:spcAft>
              <a:buClr>
                <a:schemeClr val="dk1"/>
              </a:buClr>
              <a:buSzPts val="1800"/>
              <a:buNone/>
            </a:pPr>
            <a:r>
              <a:rPr lang="en" b="1" dirty="0"/>
              <a:t>Please vote for the topic that you’d like to hear about next during Office Hours:</a:t>
            </a:r>
            <a:endParaRPr dirty="0"/>
          </a:p>
        </p:txBody>
      </p:sp>
      <p:sp>
        <p:nvSpPr>
          <p:cNvPr id="441" name="Google Shape;441;p69"/>
          <p:cNvSpPr txBox="1">
            <a:spLocks noGrp="1"/>
          </p:cNvSpPr>
          <p:nvPr>
            <p:ph type="body" idx="2"/>
          </p:nvPr>
        </p:nvSpPr>
        <p:spPr>
          <a:xfrm>
            <a:off x="1348031" y="1400400"/>
            <a:ext cx="6747000" cy="3526200"/>
          </a:xfrm>
          <a:prstGeom prst="rect">
            <a:avLst/>
          </a:prstGeom>
          <a:noFill/>
          <a:ln>
            <a:noFill/>
          </a:ln>
        </p:spPr>
        <p:txBody>
          <a:bodyPr spcFirstLastPara="1" wrap="square" lIns="68575" tIns="34275" rIns="68575" bIns="34275" anchor="t" anchorCtr="0">
            <a:normAutofit/>
          </a:bodyPr>
          <a:lstStyle/>
          <a:p>
            <a:pPr marL="342900" lvl="0" indent="-254000" algn="l" rtl="0">
              <a:lnSpc>
                <a:spcPct val="150000"/>
              </a:lnSpc>
              <a:spcBef>
                <a:spcPts val="800"/>
              </a:spcBef>
              <a:spcAft>
                <a:spcPts val="0"/>
              </a:spcAft>
              <a:buSzPts val="1400"/>
              <a:buAutoNum type="arabicPeriod"/>
            </a:pPr>
            <a:r>
              <a:rPr lang="en" sz="1400" strike="sngStrike" dirty="0"/>
              <a:t>Identifying and Assessing All Potential ML Students</a:t>
            </a:r>
            <a:r>
              <a:rPr lang="en" sz="1400" dirty="0"/>
              <a:t> (11/16)</a:t>
            </a:r>
            <a:endParaRPr sz="1400" dirty="0"/>
          </a:p>
          <a:p>
            <a:pPr marL="342900" lvl="0" indent="-254000" algn="l" rtl="0">
              <a:lnSpc>
                <a:spcPct val="150000"/>
              </a:lnSpc>
              <a:spcBef>
                <a:spcPts val="0"/>
              </a:spcBef>
              <a:spcAft>
                <a:spcPts val="0"/>
              </a:spcAft>
              <a:buSzPts val="1400"/>
              <a:buAutoNum type="arabicPeriod"/>
            </a:pPr>
            <a:r>
              <a:rPr lang="en" sz="1400" dirty="0"/>
              <a:t>Providing Language Assistance to ML Students</a:t>
            </a:r>
            <a:endParaRPr sz="1400" dirty="0"/>
          </a:p>
          <a:p>
            <a:pPr marL="342900" lvl="0" indent="-254000" algn="l" rtl="0">
              <a:lnSpc>
                <a:spcPct val="150000"/>
              </a:lnSpc>
              <a:spcBef>
                <a:spcPts val="0"/>
              </a:spcBef>
              <a:spcAft>
                <a:spcPts val="0"/>
              </a:spcAft>
              <a:buSzPts val="1400"/>
              <a:buAutoNum type="arabicPeriod"/>
            </a:pPr>
            <a:r>
              <a:rPr lang="en" sz="1400" dirty="0"/>
              <a:t>Staffing and Supporting an ELD Program</a:t>
            </a:r>
            <a:endParaRPr sz="1400" dirty="0"/>
          </a:p>
          <a:p>
            <a:pPr marL="342900" lvl="0" indent="-254000" algn="l" rtl="0">
              <a:lnSpc>
                <a:spcPct val="150000"/>
              </a:lnSpc>
              <a:spcBef>
                <a:spcPts val="0"/>
              </a:spcBef>
              <a:spcAft>
                <a:spcPts val="0"/>
              </a:spcAft>
              <a:buSzPts val="1400"/>
              <a:buAutoNum type="arabicPeriod"/>
            </a:pPr>
            <a:r>
              <a:rPr lang="en" sz="1400" dirty="0"/>
              <a:t>Providing Meaningful Access to All Curricular and Extracurricular Programs</a:t>
            </a:r>
            <a:endParaRPr sz="1400" dirty="0"/>
          </a:p>
          <a:p>
            <a:pPr marL="342900" lvl="0" indent="-254000" algn="l" rtl="0">
              <a:lnSpc>
                <a:spcPct val="150000"/>
              </a:lnSpc>
              <a:spcBef>
                <a:spcPts val="0"/>
              </a:spcBef>
              <a:spcAft>
                <a:spcPts val="0"/>
              </a:spcAft>
              <a:buSzPts val="1400"/>
              <a:buAutoNum type="arabicPeriod"/>
            </a:pPr>
            <a:r>
              <a:rPr lang="en" sz="1400" dirty="0"/>
              <a:t>Avoiding Unnecessary Segregation of ML Students</a:t>
            </a:r>
            <a:endParaRPr sz="1400" dirty="0"/>
          </a:p>
          <a:p>
            <a:pPr marL="342900" lvl="0" indent="-254000" algn="l" rtl="0">
              <a:lnSpc>
                <a:spcPct val="150000"/>
              </a:lnSpc>
              <a:spcBef>
                <a:spcPts val="0"/>
              </a:spcBef>
              <a:spcAft>
                <a:spcPts val="0"/>
              </a:spcAft>
              <a:buSzPts val="1400"/>
              <a:buAutoNum type="arabicPeriod"/>
            </a:pPr>
            <a:r>
              <a:rPr lang="en" sz="1400" dirty="0"/>
              <a:t>Evaluating ML Students for Special Education and Providing Dual Services</a:t>
            </a:r>
            <a:endParaRPr sz="1400" dirty="0"/>
          </a:p>
          <a:p>
            <a:pPr marL="342900" lvl="0" indent="-254000" algn="l" rtl="0">
              <a:lnSpc>
                <a:spcPct val="150000"/>
              </a:lnSpc>
              <a:spcBef>
                <a:spcPts val="0"/>
              </a:spcBef>
              <a:spcAft>
                <a:spcPts val="0"/>
              </a:spcAft>
              <a:buSzPts val="1400"/>
              <a:buAutoNum type="arabicPeriod"/>
            </a:pPr>
            <a:r>
              <a:rPr lang="en" sz="1400" dirty="0"/>
              <a:t>Meeting the Needs of Students Who Opt Out of ELD Programs or Particular Services</a:t>
            </a:r>
            <a:endParaRPr sz="1400" dirty="0"/>
          </a:p>
          <a:p>
            <a:pPr marL="342900" lvl="0" indent="-254000" algn="l" rtl="0">
              <a:lnSpc>
                <a:spcPct val="150000"/>
              </a:lnSpc>
              <a:spcBef>
                <a:spcPts val="0"/>
              </a:spcBef>
              <a:spcAft>
                <a:spcPts val="0"/>
              </a:spcAft>
              <a:buSzPts val="1400"/>
              <a:buAutoNum type="arabicPeriod"/>
            </a:pPr>
            <a:r>
              <a:rPr lang="en" sz="1400" dirty="0"/>
              <a:t>Monitoring and Exiting EL Students from ELD Programs and Services</a:t>
            </a:r>
            <a:endParaRPr sz="1400" dirty="0"/>
          </a:p>
          <a:p>
            <a:pPr marL="342900" lvl="0" indent="-254000" algn="l" rtl="0">
              <a:lnSpc>
                <a:spcPct val="150000"/>
              </a:lnSpc>
              <a:spcBef>
                <a:spcPts val="0"/>
              </a:spcBef>
              <a:spcAft>
                <a:spcPts val="0"/>
              </a:spcAft>
              <a:buSzPts val="1400"/>
              <a:buAutoNum type="arabicPeriod"/>
            </a:pPr>
            <a:r>
              <a:rPr lang="en" sz="1400" dirty="0"/>
              <a:t>Evaluating the Effectiveness of a District’s ELD Program</a:t>
            </a:r>
            <a:endParaRPr sz="1400" dirty="0"/>
          </a:p>
          <a:p>
            <a:pPr marL="342900" lvl="0" indent="-254000" algn="l" rtl="0">
              <a:lnSpc>
                <a:spcPct val="150000"/>
              </a:lnSpc>
              <a:spcBef>
                <a:spcPts val="0"/>
              </a:spcBef>
              <a:spcAft>
                <a:spcPts val="0"/>
              </a:spcAft>
              <a:buSzPts val="1400"/>
              <a:buAutoNum type="arabicPeriod"/>
            </a:pPr>
            <a:r>
              <a:rPr lang="en" sz="1400" dirty="0"/>
              <a:t>Ensuring Meaningful Communication with Limited English Proficient Parents</a:t>
            </a:r>
            <a:endParaRPr sz="1100" dirty="0"/>
          </a:p>
        </p:txBody>
      </p:sp>
      <p:pic>
        <p:nvPicPr>
          <p:cNvPr id="444" name="Google Shape;444;p6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376381" y="1452752"/>
            <a:ext cx="1592682" cy="106179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70"/>
          <p:cNvSpPr txBox="1">
            <a:spLocks noGrp="1"/>
          </p:cNvSpPr>
          <p:nvPr>
            <p:ph type="title"/>
          </p:nvPr>
        </p:nvSpPr>
        <p:spPr>
          <a:xfrm>
            <a:off x="249506" y="115411"/>
            <a:ext cx="4536600" cy="5055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pitchFamily="2" charset="0"/>
              </a:rPr>
              <a:t>RESOURCES</a:t>
            </a:r>
            <a:endParaRPr dirty="0">
              <a:latin typeface="Raleway" pitchFamily="2" charset="0"/>
            </a:endParaRPr>
          </a:p>
        </p:txBody>
      </p:sp>
      <p:sp>
        <p:nvSpPr>
          <p:cNvPr id="452" name="Google Shape;452;p70"/>
          <p:cNvSpPr txBox="1">
            <a:spLocks noGrp="1"/>
          </p:cNvSpPr>
          <p:nvPr>
            <p:ph type="body" idx="1"/>
          </p:nvPr>
        </p:nvSpPr>
        <p:spPr>
          <a:xfrm>
            <a:off x="628650" y="1165856"/>
            <a:ext cx="7886700" cy="3807600"/>
          </a:xfrm>
          <a:prstGeom prst="rect">
            <a:avLst/>
          </a:prstGeom>
        </p:spPr>
        <p:txBody>
          <a:bodyPr spcFirstLastPara="1" wrap="square" lIns="0" tIns="0" rIns="0" bIns="0" anchor="t" anchorCtr="0">
            <a:normAutofit/>
          </a:bodyPr>
          <a:lstStyle/>
          <a:p>
            <a:pPr marL="0" lvl="0" indent="0" algn="l" rtl="0">
              <a:spcBef>
                <a:spcPts val="800"/>
              </a:spcBef>
              <a:spcAft>
                <a:spcPts val="0"/>
              </a:spcAft>
              <a:buNone/>
            </a:pPr>
            <a:r>
              <a:rPr lang="en" u="sng">
                <a:solidFill>
                  <a:schemeClr val="hlink"/>
                </a:solidFill>
                <a:hlinkClick r:id="rId3"/>
              </a:rPr>
              <a:t>US Dept of Ed &amp; Us Dept of Justice: Ensuring English Learner Students Can Participate Meaningfully and Equally in Educational Programs</a:t>
            </a:r>
            <a:endParaRPr/>
          </a:p>
          <a:p>
            <a:pPr marL="0" lvl="0" indent="0" algn="l" rtl="0">
              <a:spcBef>
                <a:spcPts val="800"/>
              </a:spcBef>
              <a:spcAft>
                <a:spcPts val="0"/>
              </a:spcAft>
              <a:buNone/>
            </a:pPr>
            <a:endParaRPr/>
          </a:p>
          <a:p>
            <a:pPr marL="0" lvl="0" indent="0" algn="l" rtl="0">
              <a:spcBef>
                <a:spcPts val="800"/>
              </a:spcBef>
              <a:spcAft>
                <a:spcPts val="0"/>
              </a:spcAft>
              <a:buNone/>
            </a:pPr>
            <a:r>
              <a:rPr lang="en" u="sng">
                <a:solidFill>
                  <a:schemeClr val="hlink"/>
                </a:solidFill>
                <a:hlinkClick r:id="rId4"/>
              </a:rPr>
              <a:t>CDE ELD Program Requirements: Identification and Placement </a:t>
            </a:r>
            <a:endParaRPr/>
          </a:p>
          <a:p>
            <a:pPr marL="0" lvl="0" indent="0" algn="l" rtl="0">
              <a:spcBef>
                <a:spcPts val="800"/>
              </a:spcBef>
              <a:spcAft>
                <a:spcPts val="0"/>
              </a:spcAft>
              <a:buNone/>
            </a:pPr>
            <a:r>
              <a:rPr lang="en" u="sng">
                <a:solidFill>
                  <a:schemeClr val="hlink"/>
                </a:solidFill>
                <a:hlinkClick r:id="rId5"/>
              </a:rPr>
              <a:t>English Language Proficiency Act (ELPA)</a:t>
            </a:r>
            <a:endParaRPr/>
          </a:p>
          <a:p>
            <a:pPr marL="0" lvl="0" indent="0" algn="l" rtl="0">
              <a:spcBef>
                <a:spcPts val="800"/>
              </a:spcBef>
              <a:spcAft>
                <a:spcPts val="0"/>
              </a:spcAft>
              <a:buNone/>
            </a:pPr>
            <a:endParaRPr/>
          </a:p>
          <a:p>
            <a:pPr marL="0" lvl="0" indent="0" algn="l" rtl="0">
              <a:spcBef>
                <a:spcPts val="800"/>
              </a:spcBef>
              <a:spcAft>
                <a:spcPts val="0"/>
              </a:spcAft>
              <a:buNone/>
            </a:pPr>
            <a:r>
              <a:rPr lang="en" u="sng">
                <a:solidFill>
                  <a:schemeClr val="hlink"/>
                </a:solidFill>
                <a:hlinkClick r:id="rId6"/>
              </a:rPr>
              <a:t>EL Toolkit: Chapter 1 - Tools and Resources for Identifying All English Learners</a:t>
            </a:r>
            <a:endParaRPr/>
          </a:p>
          <a:p>
            <a:pPr marL="0" lvl="0" indent="0" algn="l" rtl="0">
              <a:spcBef>
                <a:spcPts val="800"/>
              </a:spcBef>
              <a:spcAft>
                <a:spcPts val="0"/>
              </a:spcAft>
              <a:buNone/>
            </a:pPr>
            <a:r>
              <a:rPr lang="en" u="sng">
                <a:solidFill>
                  <a:schemeClr val="hlink"/>
                </a:solidFill>
                <a:hlinkClick r:id="rId7"/>
              </a:rPr>
              <a:t>Colorado Standardized Identification: Procedure and FAQs</a:t>
            </a:r>
            <a:endParaRPr/>
          </a:p>
          <a:p>
            <a:pPr marL="0" lvl="0" indent="0" algn="l" rtl="0">
              <a:spcBef>
                <a:spcPts val="800"/>
              </a:spcBef>
              <a:spcAft>
                <a:spcPts val="0"/>
              </a:spcAft>
              <a:buNone/>
            </a:pPr>
            <a:endParaRPr/>
          </a:p>
          <a:p>
            <a:pPr marL="0" lvl="0" indent="0" algn="l" rtl="0">
              <a:spcBef>
                <a:spcPts val="800"/>
              </a:spcBef>
              <a:spcAft>
                <a:spcPts val="0"/>
              </a:spcAft>
              <a:buNone/>
            </a:pPr>
            <a:r>
              <a:rPr lang="en" u="sng">
                <a:solidFill>
                  <a:schemeClr val="hlink"/>
                </a:solidFill>
                <a:hlinkClick r:id="rId8"/>
              </a:rPr>
              <a:t>Schools' Civil Rights Obligations to English Learner Students and Limited English Proficient Parents</a:t>
            </a:r>
            <a:endParaRPr/>
          </a:p>
        </p:txBody>
      </p:sp>
      <p:sp>
        <p:nvSpPr>
          <p:cNvPr id="453" name="Google Shape;453;p70"/>
          <p:cNvSpPr txBox="1">
            <a:spLocks noGrp="1"/>
          </p:cNvSpPr>
          <p:nvPr>
            <p:ph type="sldNum" idx="12"/>
          </p:nvPr>
        </p:nvSpPr>
        <p:spPr>
          <a:xfrm>
            <a:off x="141091" y="4809447"/>
            <a:ext cx="1543200" cy="205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71"/>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pitchFamily="2" charset="0"/>
              </a:rPr>
              <a:t>Invitation to Attend and Extend to Your Colleagues</a:t>
            </a:r>
            <a:endParaRPr dirty="0">
              <a:latin typeface="Raleway" pitchFamily="2" charset="0"/>
            </a:endParaRPr>
          </a:p>
        </p:txBody>
      </p:sp>
      <p:sp>
        <p:nvSpPr>
          <p:cNvPr id="459" name="Google Shape;459;p71"/>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0" lvl="0" indent="0" algn="l" rtl="0">
              <a:spcBef>
                <a:spcPts val="800"/>
              </a:spcBef>
              <a:spcAft>
                <a:spcPts val="0"/>
              </a:spcAft>
              <a:buNone/>
            </a:pPr>
            <a:r>
              <a:rPr lang="en" dirty="0"/>
              <a:t>The CDE Culturally and Linguistically Diverse Education (CLDE) Office is hosting an OCR training on December 7th. </a:t>
            </a:r>
            <a:endParaRPr dirty="0"/>
          </a:p>
          <a:p>
            <a:pPr marL="457200" lvl="0" indent="0" algn="l" rtl="0">
              <a:spcBef>
                <a:spcPts val="800"/>
              </a:spcBef>
              <a:spcAft>
                <a:spcPts val="0"/>
              </a:spcAft>
              <a:buNone/>
            </a:pPr>
            <a:r>
              <a:rPr lang="en" dirty="0"/>
              <a:t>OCR </a:t>
            </a:r>
            <a:r>
              <a:rPr lang="en" sz="1200" dirty="0">
                <a:latin typeface="Arial"/>
                <a:ea typeface="Arial"/>
                <a:cs typeface="Arial"/>
                <a:sym typeface="Arial"/>
              </a:rPr>
              <a:t>will address ELD Plan components based in large part off of their,</a:t>
            </a:r>
            <a:r>
              <a:rPr lang="en" sz="1200" dirty="0">
                <a:uFill>
                  <a:noFill/>
                </a:uFill>
                <a:latin typeface="Arial"/>
                <a:ea typeface="Arial"/>
                <a:cs typeface="Arial"/>
                <a:sym typeface="Arial"/>
                <a:hlinkClick r:id="rId3"/>
              </a:rPr>
              <a:t> </a:t>
            </a:r>
            <a:r>
              <a:rPr lang="en" sz="1200" u="sng" dirty="0">
                <a:solidFill>
                  <a:schemeClr val="hlink"/>
                </a:solidFill>
                <a:latin typeface="Arial"/>
                <a:ea typeface="Arial"/>
                <a:cs typeface="Arial"/>
                <a:sym typeface="Arial"/>
                <a:hlinkClick r:id="rId3"/>
              </a:rPr>
              <a:t>2015 Dear Colleague Letter</a:t>
            </a:r>
            <a:r>
              <a:rPr lang="en" sz="1200" dirty="0">
                <a:latin typeface="Arial"/>
                <a:ea typeface="Arial"/>
                <a:cs typeface="Arial"/>
                <a:sym typeface="Arial"/>
              </a:rPr>
              <a:t>. If you would like to submit questions for the Q&amp;A at the end of the office hours session, please</a:t>
            </a:r>
            <a:r>
              <a:rPr lang="en" sz="1200" dirty="0">
                <a:uFill>
                  <a:noFill/>
                </a:uFill>
                <a:latin typeface="Arial"/>
                <a:ea typeface="Arial"/>
                <a:cs typeface="Arial"/>
                <a:sym typeface="Arial"/>
                <a:hlinkClick r:id="rId4"/>
              </a:rPr>
              <a:t> </a:t>
            </a:r>
            <a:r>
              <a:rPr lang="en" sz="1200" u="sng" dirty="0">
                <a:solidFill>
                  <a:schemeClr val="hlink"/>
                </a:solidFill>
                <a:latin typeface="Arial"/>
                <a:ea typeface="Arial"/>
                <a:cs typeface="Arial"/>
                <a:sym typeface="Arial"/>
                <a:hlinkClick r:id="rId4"/>
              </a:rPr>
              <a:t>complete this questionnaire</a:t>
            </a:r>
            <a:r>
              <a:rPr lang="en" sz="1200" dirty="0">
                <a:latin typeface="Arial"/>
                <a:ea typeface="Arial"/>
                <a:cs typeface="Arial"/>
                <a:sym typeface="Arial"/>
              </a:rPr>
              <a:t> prior to November 17, 2023.</a:t>
            </a:r>
            <a:endParaRPr sz="1200" dirty="0">
              <a:latin typeface="Arial"/>
              <a:ea typeface="Arial"/>
              <a:cs typeface="Arial"/>
              <a:sym typeface="Arial"/>
            </a:endParaRPr>
          </a:p>
          <a:p>
            <a:pPr marL="0" lvl="0" indent="0" algn="l" rtl="0">
              <a:spcBef>
                <a:spcPts val="800"/>
              </a:spcBef>
              <a:spcAft>
                <a:spcPts val="0"/>
              </a:spcAft>
              <a:buNone/>
            </a:pPr>
            <a:endParaRPr dirty="0"/>
          </a:p>
          <a:p>
            <a:pPr marL="0" lvl="0" indent="0" algn="l" rtl="0">
              <a:spcBef>
                <a:spcPts val="800"/>
              </a:spcBef>
              <a:spcAft>
                <a:spcPts val="0"/>
              </a:spcAft>
              <a:buNone/>
            </a:pPr>
            <a:r>
              <a:rPr lang="en" dirty="0"/>
              <a:t>Please share with any colleagues who might be interested in learning more about the topics discussed today. </a:t>
            </a:r>
            <a:endParaRPr dirty="0"/>
          </a:p>
          <a:p>
            <a:pPr marL="0" lvl="0" indent="0" algn="l" rtl="0">
              <a:spcBef>
                <a:spcPts val="800"/>
              </a:spcBef>
              <a:spcAft>
                <a:spcPts val="0"/>
              </a:spcAft>
              <a:buNone/>
            </a:pPr>
            <a:endParaRPr dirty="0"/>
          </a:p>
          <a:p>
            <a:pPr marL="0" lvl="0" indent="0" algn="l" rtl="0">
              <a:spcBef>
                <a:spcPts val="800"/>
              </a:spcBef>
              <a:spcAft>
                <a:spcPts val="0"/>
              </a:spcAft>
              <a:buNone/>
            </a:pPr>
            <a:r>
              <a:rPr lang="en" dirty="0"/>
              <a:t>CLDE Office Hours: </a:t>
            </a:r>
            <a:r>
              <a:rPr lang="en" u="sng" dirty="0">
                <a:solidFill>
                  <a:schemeClr val="hlink"/>
                </a:solidFill>
                <a:hlinkClick r:id="rId5"/>
              </a:rPr>
              <a:t>https://www.cde.state.co.us/cde_english/webinars</a:t>
            </a:r>
            <a:r>
              <a:rPr lang="en" dirty="0"/>
              <a:t> </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72"/>
          <p:cNvSpPr txBox="1">
            <a:spLocks noGrp="1"/>
          </p:cNvSpPr>
          <p:nvPr>
            <p:ph type="ctrTitle"/>
          </p:nvPr>
        </p:nvSpPr>
        <p:spPr>
          <a:xfrm>
            <a:off x="-1" y="1946787"/>
            <a:ext cx="9144600" cy="17532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SzPts val="3000"/>
              <a:buNone/>
            </a:pPr>
            <a:r>
              <a:rPr lang="en">
                <a:latin typeface="Raleway"/>
                <a:ea typeface="Raleway"/>
                <a:cs typeface="Raleway"/>
                <a:sym typeface="Raleway"/>
              </a:rPr>
              <a:t>ESSER Reporting</a:t>
            </a:r>
            <a:endParaRPr>
              <a:latin typeface="Raleway"/>
              <a:ea typeface="Raleway"/>
              <a:cs typeface="Raleway"/>
              <a:sym typeface="Raleway"/>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73"/>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100"/>
              <a:buNone/>
            </a:pPr>
            <a:r>
              <a:rPr lang="en">
                <a:latin typeface="Raleway"/>
                <a:ea typeface="Raleway"/>
                <a:cs typeface="Raleway"/>
                <a:sym typeface="Raleway"/>
              </a:rPr>
              <a:t>ESSER Reporting Survey Deadline Extended</a:t>
            </a:r>
            <a:endParaRPr>
              <a:latin typeface="Raleway"/>
              <a:ea typeface="Raleway"/>
              <a:cs typeface="Raleway"/>
              <a:sym typeface="Raleway"/>
            </a:endParaRPr>
          </a:p>
        </p:txBody>
      </p:sp>
      <p:sp>
        <p:nvSpPr>
          <p:cNvPr id="470" name="Google Shape;470;p73"/>
          <p:cNvSpPr txBox="1">
            <a:spLocks noGrp="1"/>
          </p:cNvSpPr>
          <p:nvPr>
            <p:ph type="body" idx="1"/>
          </p:nvPr>
        </p:nvSpPr>
        <p:spPr>
          <a:xfrm>
            <a:off x="253825" y="1165850"/>
            <a:ext cx="8597700" cy="3263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800"/>
              </a:spcBef>
              <a:spcAft>
                <a:spcPts val="0"/>
              </a:spcAft>
              <a:buSzPts val="1800"/>
              <a:buNone/>
            </a:pPr>
            <a:endParaRPr sz="1400">
              <a:solidFill>
                <a:srgbClr val="000000"/>
              </a:solidFill>
            </a:endParaRPr>
          </a:p>
          <a:p>
            <a:pPr marL="0" lvl="0" indent="0" algn="l" rtl="0">
              <a:lnSpc>
                <a:spcPct val="100000"/>
              </a:lnSpc>
              <a:spcBef>
                <a:spcPts val="800"/>
              </a:spcBef>
              <a:spcAft>
                <a:spcPts val="0"/>
              </a:spcAft>
              <a:buSzPts val="1800"/>
              <a:buNone/>
            </a:pPr>
            <a:r>
              <a:rPr lang="en" sz="1400">
                <a:solidFill>
                  <a:srgbClr val="000000"/>
                </a:solidFill>
              </a:rPr>
              <a:t>The deadline for all three FY 22-23 ESSER surveys has been extended to </a:t>
            </a:r>
            <a:r>
              <a:rPr lang="en" sz="1400" b="1">
                <a:solidFill>
                  <a:srgbClr val="000000"/>
                </a:solidFill>
              </a:rPr>
              <a:t>December 1, 2023</a:t>
            </a:r>
            <a:r>
              <a:rPr lang="en" sz="1400">
                <a:solidFill>
                  <a:srgbClr val="000000"/>
                </a:solidFill>
              </a:rPr>
              <a:t>.</a:t>
            </a:r>
            <a:endParaRPr sz="1400">
              <a:solidFill>
                <a:srgbClr val="000000"/>
              </a:solidFill>
            </a:endParaRPr>
          </a:p>
          <a:p>
            <a:pPr marL="457200" lvl="0" indent="-317500" algn="l" rtl="0">
              <a:lnSpc>
                <a:spcPct val="100000"/>
              </a:lnSpc>
              <a:spcBef>
                <a:spcPts val="800"/>
              </a:spcBef>
              <a:spcAft>
                <a:spcPts val="0"/>
              </a:spcAft>
              <a:buClr>
                <a:srgbClr val="000000"/>
              </a:buClr>
              <a:buSzPts val="1400"/>
              <a:buFont typeface="Calibri"/>
              <a:buAutoNum type="arabicPeriod"/>
            </a:pPr>
            <a:r>
              <a:rPr lang="en" sz="1400">
                <a:solidFill>
                  <a:srgbClr val="000000"/>
                </a:solidFill>
              </a:rPr>
              <a:t>LEA Participation in ESSER Activities Survey (submitted via Syncplicity).</a:t>
            </a:r>
            <a:endParaRPr sz="1400">
              <a:solidFill>
                <a:srgbClr val="000000"/>
              </a:solidFill>
            </a:endParaRPr>
          </a:p>
          <a:p>
            <a:pPr marL="914400" lvl="1" indent="-317500" algn="l" rtl="0">
              <a:lnSpc>
                <a:spcPct val="100000"/>
              </a:lnSpc>
              <a:spcBef>
                <a:spcPts val="0"/>
              </a:spcBef>
              <a:spcAft>
                <a:spcPts val="0"/>
              </a:spcAft>
              <a:buClr>
                <a:srgbClr val="000000"/>
              </a:buClr>
              <a:buSzPts val="1400"/>
              <a:buFont typeface="Calibri"/>
              <a:buAutoNum type="alphaLcPeriod"/>
            </a:pPr>
            <a:r>
              <a:rPr lang="en" sz="1400">
                <a:solidFill>
                  <a:srgbClr val="000000"/>
                </a:solidFill>
              </a:rPr>
              <a:t>All LEAs, including AUs, BOCES, etc., must submit.</a:t>
            </a:r>
            <a:endParaRPr sz="1400">
              <a:solidFill>
                <a:srgbClr val="000000"/>
              </a:solidFill>
            </a:endParaRPr>
          </a:p>
          <a:p>
            <a:pPr marL="914400" lvl="1" indent="-317500" algn="l" rtl="0">
              <a:lnSpc>
                <a:spcPct val="100000"/>
              </a:lnSpc>
              <a:spcBef>
                <a:spcPts val="0"/>
              </a:spcBef>
              <a:spcAft>
                <a:spcPts val="0"/>
              </a:spcAft>
              <a:buClr>
                <a:srgbClr val="000000"/>
              </a:buClr>
              <a:buSzPts val="1400"/>
              <a:buFont typeface="Calibri"/>
              <a:buAutoNum type="alphaLcPeriod"/>
            </a:pPr>
            <a:r>
              <a:rPr lang="en" sz="1400">
                <a:solidFill>
                  <a:srgbClr val="000000"/>
                </a:solidFill>
              </a:rPr>
              <a:t>Please reach out if you need assistance or an extension.</a:t>
            </a:r>
            <a:endParaRPr sz="1400">
              <a:solidFill>
                <a:srgbClr val="000000"/>
              </a:solidFill>
            </a:endParaRPr>
          </a:p>
          <a:p>
            <a:pPr marL="457200" lvl="0" indent="-317500" algn="l" rtl="0">
              <a:lnSpc>
                <a:spcPct val="100000"/>
              </a:lnSpc>
              <a:spcBef>
                <a:spcPts val="0"/>
              </a:spcBef>
              <a:spcAft>
                <a:spcPts val="0"/>
              </a:spcAft>
              <a:buClr>
                <a:srgbClr val="000000"/>
              </a:buClr>
              <a:buSzPts val="1400"/>
              <a:buFont typeface="Calibri"/>
              <a:buAutoNum type="arabicPeriod"/>
            </a:pPr>
            <a:r>
              <a:rPr lang="en" sz="1400">
                <a:solidFill>
                  <a:srgbClr val="000000"/>
                </a:solidFill>
              </a:rPr>
              <a:t>Re-engaging Students Survey (Google form)</a:t>
            </a:r>
            <a:endParaRPr sz="1400">
              <a:solidFill>
                <a:srgbClr val="000000"/>
              </a:solidFill>
            </a:endParaRPr>
          </a:p>
          <a:p>
            <a:pPr marL="914400" lvl="1" indent="-317500" algn="l" rtl="0">
              <a:lnSpc>
                <a:spcPct val="100000"/>
              </a:lnSpc>
              <a:spcBef>
                <a:spcPts val="0"/>
              </a:spcBef>
              <a:spcAft>
                <a:spcPts val="0"/>
              </a:spcAft>
              <a:buClr>
                <a:srgbClr val="000000"/>
              </a:buClr>
              <a:buSzPts val="1400"/>
              <a:buFont typeface="Calibri"/>
              <a:buAutoNum type="alphaLcPeriod"/>
            </a:pPr>
            <a:r>
              <a:rPr lang="en" sz="1400">
                <a:solidFill>
                  <a:srgbClr val="000000"/>
                </a:solidFill>
              </a:rPr>
              <a:t>All LEAs who received an ESSER 90% allocation (districts) must submit.</a:t>
            </a:r>
            <a:endParaRPr sz="1400">
              <a:solidFill>
                <a:srgbClr val="000000"/>
              </a:solidFill>
            </a:endParaRPr>
          </a:p>
          <a:p>
            <a:pPr marL="457200" lvl="0" indent="-317500" algn="l" rtl="0">
              <a:lnSpc>
                <a:spcPct val="100000"/>
              </a:lnSpc>
              <a:spcBef>
                <a:spcPts val="0"/>
              </a:spcBef>
              <a:spcAft>
                <a:spcPts val="0"/>
              </a:spcAft>
              <a:buClr>
                <a:srgbClr val="000000"/>
              </a:buClr>
              <a:buSzPts val="1400"/>
              <a:buFont typeface="Calibri"/>
              <a:buAutoNum type="arabicPeriod"/>
            </a:pPr>
            <a:r>
              <a:rPr lang="en" sz="1400">
                <a:solidFill>
                  <a:srgbClr val="000000"/>
                </a:solidFill>
              </a:rPr>
              <a:t>School-Level Allocation Survey (Google form)</a:t>
            </a:r>
            <a:endParaRPr sz="1400">
              <a:solidFill>
                <a:srgbClr val="000000"/>
              </a:solidFill>
            </a:endParaRPr>
          </a:p>
          <a:p>
            <a:pPr marL="914400" lvl="1" indent="-317500" algn="l" rtl="0">
              <a:lnSpc>
                <a:spcPct val="100000"/>
              </a:lnSpc>
              <a:spcBef>
                <a:spcPts val="0"/>
              </a:spcBef>
              <a:spcAft>
                <a:spcPts val="0"/>
              </a:spcAft>
              <a:buClr>
                <a:srgbClr val="000000"/>
              </a:buClr>
              <a:buSzPts val="1400"/>
              <a:buFont typeface="Calibri"/>
              <a:buAutoNum type="alphaLcPeriod"/>
            </a:pPr>
            <a:r>
              <a:rPr lang="en" sz="1400">
                <a:solidFill>
                  <a:srgbClr val="000000"/>
                </a:solidFill>
              </a:rPr>
              <a:t>All LEAs who received an ESSER 90% allocation (districts) and allocated funds to schools in their ESSER applications during FY 22-23 must submit.</a:t>
            </a:r>
            <a:endParaRPr sz="1400">
              <a:solidFill>
                <a:srgbClr val="000000"/>
              </a:solidFill>
            </a:endParaRPr>
          </a:p>
          <a:p>
            <a:pPr marL="0" lvl="0" indent="0" algn="l" rtl="0">
              <a:lnSpc>
                <a:spcPct val="100000"/>
              </a:lnSpc>
              <a:spcBef>
                <a:spcPts val="0"/>
              </a:spcBef>
              <a:spcAft>
                <a:spcPts val="0"/>
              </a:spcAft>
              <a:buNone/>
            </a:pPr>
            <a:endParaRPr sz="1400">
              <a:solidFill>
                <a:srgbClr val="000000"/>
              </a:solidFill>
            </a:endParaRPr>
          </a:p>
          <a:p>
            <a:pPr marL="0" lvl="0" indent="0" algn="l" rtl="0">
              <a:lnSpc>
                <a:spcPct val="100000"/>
              </a:lnSpc>
              <a:spcBef>
                <a:spcPts val="0"/>
              </a:spcBef>
              <a:spcAft>
                <a:spcPts val="0"/>
              </a:spcAft>
              <a:buNone/>
            </a:pPr>
            <a:r>
              <a:rPr lang="en" sz="1400">
                <a:solidFill>
                  <a:srgbClr val="000000"/>
                </a:solidFill>
              </a:rPr>
              <a:t>Our </a:t>
            </a:r>
            <a:r>
              <a:rPr lang="en" sz="1400" u="sng">
                <a:solidFill>
                  <a:schemeClr val="hlink"/>
                </a:solidFill>
                <a:hlinkClick r:id="rId3"/>
              </a:rPr>
              <a:t>reporting website</a:t>
            </a:r>
            <a:r>
              <a:rPr lang="en" sz="1400">
                <a:solidFill>
                  <a:srgbClr val="000000"/>
                </a:solidFill>
              </a:rPr>
              <a:t> contains the surveys and helpful resources for completing them. Annotated and example versions of the participation survey templates are now available.</a:t>
            </a:r>
            <a:endParaRPr sz="1400">
              <a:solidFill>
                <a:srgbClr val="00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74"/>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a:ea typeface="Raleway"/>
                <a:cs typeface="Raleway"/>
                <a:sym typeface="Raleway"/>
              </a:rPr>
              <a:t>Example Reporting Scenario</a:t>
            </a:r>
            <a:endParaRPr dirty="0">
              <a:latin typeface="Raleway"/>
              <a:ea typeface="Raleway"/>
              <a:cs typeface="Raleway"/>
              <a:sym typeface="Raleway"/>
            </a:endParaRPr>
          </a:p>
        </p:txBody>
      </p:sp>
      <p:sp>
        <p:nvSpPr>
          <p:cNvPr id="476" name="Google Shape;476;p74"/>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0" lvl="0" indent="0" algn="l" rtl="0">
              <a:spcBef>
                <a:spcPts val="800"/>
              </a:spcBef>
              <a:spcAft>
                <a:spcPts val="0"/>
              </a:spcAft>
              <a:buNone/>
            </a:pPr>
            <a:r>
              <a:rPr lang="en" sz="1400" b="1" dirty="0"/>
              <a:t>Extended instructional time implemented at two schools within an LEA</a:t>
            </a:r>
            <a:endParaRPr sz="1400" b="1" dirty="0"/>
          </a:p>
          <a:p>
            <a:pPr marL="0" lvl="0" indent="0" algn="l" rtl="0">
              <a:spcBef>
                <a:spcPts val="800"/>
              </a:spcBef>
              <a:spcAft>
                <a:spcPts val="0"/>
              </a:spcAft>
              <a:buNone/>
            </a:pPr>
            <a:r>
              <a:rPr lang="en" sz="1400" u="sng" dirty="0"/>
              <a:t>Scenario:</a:t>
            </a:r>
            <a:r>
              <a:rPr lang="en" sz="1400" dirty="0"/>
              <a:t> Two schools within an LEA implement extended school days for the 2022-2023 school year. These two schools have a combined total enrollment of 250 students.</a:t>
            </a:r>
            <a:endParaRPr sz="1400" dirty="0"/>
          </a:p>
          <a:p>
            <a:pPr marL="0" lvl="0" indent="0" algn="l" rtl="0">
              <a:spcBef>
                <a:spcPts val="800"/>
              </a:spcBef>
              <a:spcAft>
                <a:spcPts val="0"/>
              </a:spcAft>
              <a:buNone/>
            </a:pPr>
            <a:r>
              <a:rPr lang="en" sz="1400" dirty="0"/>
              <a:t>Reporting instructions: For their FY23 LEA Participation in ESSER Activities survey, the LEA should:</a:t>
            </a:r>
            <a:endParaRPr sz="1400" dirty="0"/>
          </a:p>
          <a:p>
            <a:pPr marL="457200" lvl="0" indent="-317500" algn="l" rtl="0">
              <a:spcBef>
                <a:spcPts val="800"/>
              </a:spcBef>
              <a:spcAft>
                <a:spcPts val="0"/>
              </a:spcAft>
              <a:buSzPts val="1400"/>
              <a:buChar char="•"/>
            </a:pPr>
            <a:r>
              <a:rPr lang="en" sz="1400" dirty="0"/>
              <a:t>Report “False” to “Is extended instructional time in place at all schools within the LEA?”</a:t>
            </a:r>
            <a:endParaRPr sz="1400" dirty="0"/>
          </a:p>
          <a:p>
            <a:pPr marL="457200" lvl="0" indent="-317500" algn="l" rtl="0">
              <a:spcBef>
                <a:spcPts val="0"/>
              </a:spcBef>
              <a:spcAft>
                <a:spcPts val="0"/>
              </a:spcAft>
              <a:buSzPts val="1400"/>
              <a:buChar char="•"/>
            </a:pPr>
            <a:r>
              <a:rPr lang="en" sz="1400" dirty="0"/>
              <a:t>Indicate “250” as the “unique headcount of students enrolled in schools within the LEA with mandatory extended instructional time“</a:t>
            </a:r>
            <a:endParaRPr sz="1400" dirty="0"/>
          </a:p>
          <a:p>
            <a:pPr marL="457200" lvl="0" indent="-317500" algn="l" rtl="0">
              <a:spcBef>
                <a:spcPts val="0"/>
              </a:spcBef>
              <a:spcAft>
                <a:spcPts val="0"/>
              </a:spcAft>
              <a:buSzPts val="1400"/>
              <a:buChar char="•"/>
            </a:pPr>
            <a:r>
              <a:rPr lang="en" sz="1400" dirty="0"/>
              <a:t>Provide the student group membership counts if using the aggregate LEA-level template or names and SASIDs if using one of the student-level templates for the 250 students who were enrolled at the two schools</a:t>
            </a:r>
            <a:endParaRPr sz="1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3" name="Title 2">
            <a:extLst>
              <a:ext uri="{FF2B5EF4-FFF2-40B4-BE49-F238E27FC236}">
                <a16:creationId xmlns:a16="http://schemas.microsoft.com/office/drawing/2014/main" id="{75E979EF-5F72-D5E7-14F7-02DDD5616BC7}"/>
              </a:ext>
            </a:extLst>
          </p:cNvPr>
          <p:cNvSpPr txBox="1">
            <a:spLocks noGrp="1"/>
          </p:cNvSpPr>
          <p:nvPr>
            <p:ph type="title" idx="4294967295"/>
          </p:nvPr>
        </p:nvSpPr>
        <p:spPr>
          <a:xfrm>
            <a:off x="251308" y="316700"/>
            <a:ext cx="2334445"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Raleway" pitchFamily="2" charset="0"/>
                <a:ea typeface="Arial"/>
                <a:cs typeface="Arial"/>
                <a:sym typeface="Arial"/>
              </a:rPr>
              <a:t>Example Template:</a:t>
            </a:r>
            <a:br>
              <a:rPr kumimoji="0" lang="en-US" sz="1800" b="0" i="0" u="none" strike="noStrike" kern="0" cap="none" spc="0" normalizeH="0" baseline="0" noProof="0" dirty="0">
                <a:ln>
                  <a:noFill/>
                </a:ln>
                <a:solidFill>
                  <a:srgbClr val="000000"/>
                </a:solidFill>
                <a:effectLst/>
                <a:uLnTx/>
                <a:uFillTx/>
                <a:latin typeface="Raleway" pitchFamily="2" charset="0"/>
                <a:ea typeface="Arial"/>
                <a:cs typeface="Arial"/>
                <a:sym typeface="Arial"/>
              </a:rPr>
            </a:br>
            <a:r>
              <a:rPr kumimoji="0" lang="en-US" sz="1800" b="0" i="0" u="none" strike="noStrike" kern="0" cap="none" spc="0" normalizeH="0" baseline="0" noProof="0" dirty="0">
                <a:ln>
                  <a:noFill/>
                </a:ln>
                <a:solidFill>
                  <a:srgbClr val="000000"/>
                </a:solidFill>
                <a:effectLst/>
                <a:uLnTx/>
                <a:uFillTx/>
                <a:latin typeface="Raleway" pitchFamily="2" charset="0"/>
                <a:ea typeface="Arial"/>
                <a:cs typeface="Arial"/>
                <a:sym typeface="Arial"/>
              </a:rPr>
              <a:t>LEA-Level Survey for Implementation of Extended School Days at two schools within an LEA</a:t>
            </a:r>
          </a:p>
        </p:txBody>
      </p:sp>
      <p:pic>
        <p:nvPicPr>
          <p:cNvPr id="481" name="Google Shape;481;p75" descr="Template completion for the example reporting scenario on slide 38 where extended instructional time was implemented at two schools within an LEA using the LEA-level data."/>
          <p:cNvPicPr preferRelativeResize="0"/>
          <p:nvPr/>
        </p:nvPicPr>
        <p:blipFill>
          <a:blip r:embed="rId3">
            <a:alphaModFix/>
          </a:blip>
          <a:stretch>
            <a:fillRect/>
          </a:stretch>
        </p:blipFill>
        <p:spPr>
          <a:xfrm>
            <a:off x="2866971" y="60700"/>
            <a:ext cx="5709926" cy="50222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40"/>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pitchFamily="2" charset="0"/>
              </a:rPr>
              <a:t>General Updates and Reminders</a:t>
            </a:r>
            <a:endParaRPr dirty="0">
              <a:latin typeface="Raleway" pitchFamily="2" charset="0"/>
            </a:endParaRPr>
          </a:p>
        </p:txBody>
      </p:sp>
      <p:sp>
        <p:nvSpPr>
          <p:cNvPr id="214" name="Google Shape;214;p40"/>
          <p:cNvSpPr txBox="1">
            <a:spLocks noGrp="1"/>
          </p:cNvSpPr>
          <p:nvPr>
            <p:ph type="body" idx="1"/>
          </p:nvPr>
        </p:nvSpPr>
        <p:spPr>
          <a:xfrm>
            <a:off x="628650" y="1165860"/>
            <a:ext cx="7886700" cy="3426018"/>
          </a:xfrm>
          <a:prstGeom prst="rect">
            <a:avLst/>
          </a:prstGeom>
        </p:spPr>
        <p:txBody>
          <a:bodyPr spcFirstLastPara="1" wrap="square" lIns="0" tIns="0" rIns="0" bIns="0" anchor="t" anchorCtr="0">
            <a:normAutofit fontScale="85000" lnSpcReduction="20000"/>
          </a:bodyPr>
          <a:lstStyle/>
          <a:p>
            <a:pPr marL="0" lvl="0" indent="0" algn="l" rtl="0">
              <a:lnSpc>
                <a:spcPct val="120000"/>
              </a:lnSpc>
              <a:spcBef>
                <a:spcPts val="800"/>
              </a:spcBef>
              <a:spcAft>
                <a:spcPts val="0"/>
              </a:spcAft>
              <a:buNone/>
            </a:pPr>
            <a:r>
              <a:rPr lang="en" dirty="0">
                <a:latin typeface="Raleway"/>
                <a:ea typeface="Raleway"/>
                <a:cs typeface="Raleway"/>
                <a:sym typeface="Raleway"/>
              </a:rPr>
              <a:t>Monitoring</a:t>
            </a:r>
            <a:endParaRPr dirty="0">
              <a:latin typeface="Raleway"/>
              <a:ea typeface="Raleway"/>
              <a:cs typeface="Raleway"/>
              <a:sym typeface="Raleway"/>
            </a:endParaRPr>
          </a:p>
          <a:p>
            <a:pPr marL="457200" lvl="0" indent="-342900" algn="l" rtl="0">
              <a:lnSpc>
                <a:spcPct val="120000"/>
              </a:lnSpc>
              <a:spcBef>
                <a:spcPts val="800"/>
              </a:spcBef>
              <a:spcAft>
                <a:spcPts val="0"/>
              </a:spcAft>
              <a:buSzPts val="1800"/>
              <a:buFont typeface="Raleway"/>
              <a:buChar char="•"/>
            </a:pPr>
            <a:r>
              <a:rPr lang="en" dirty="0">
                <a:latin typeface="Raleway"/>
                <a:ea typeface="Raleway"/>
                <a:cs typeface="Raleway"/>
                <a:sym typeface="Raleway"/>
              </a:rPr>
              <a:t>LEAs on the monitoring schedule for this year have updated results of your tier assignments to review in your Syncplicity folders</a:t>
            </a:r>
            <a:endParaRPr dirty="0">
              <a:latin typeface="Raleway"/>
              <a:ea typeface="Raleway"/>
              <a:cs typeface="Raleway"/>
              <a:sym typeface="Raleway"/>
            </a:endParaRPr>
          </a:p>
          <a:p>
            <a:pPr marL="914400" lvl="1" indent="-323850" algn="l" rtl="0">
              <a:lnSpc>
                <a:spcPct val="120000"/>
              </a:lnSpc>
              <a:spcBef>
                <a:spcPts val="0"/>
              </a:spcBef>
              <a:spcAft>
                <a:spcPts val="0"/>
              </a:spcAft>
              <a:buSzPts val="1500"/>
              <a:buFont typeface="Raleway"/>
              <a:buChar char="•"/>
            </a:pPr>
            <a:r>
              <a:rPr lang="en" dirty="0">
                <a:latin typeface="Raleway"/>
                <a:ea typeface="Raleway"/>
                <a:cs typeface="Raleway"/>
                <a:sym typeface="Raleway"/>
              </a:rPr>
              <a:t>Includes the fiscal tier now (program tier was included in the earlier version) </a:t>
            </a:r>
            <a:endParaRPr dirty="0">
              <a:latin typeface="Raleway"/>
              <a:ea typeface="Raleway"/>
              <a:cs typeface="Raleway"/>
              <a:sym typeface="Raleway"/>
            </a:endParaRPr>
          </a:p>
          <a:p>
            <a:pPr marL="0" lvl="0" indent="0" algn="l" rtl="0">
              <a:lnSpc>
                <a:spcPct val="120000"/>
              </a:lnSpc>
              <a:spcBef>
                <a:spcPts val="800"/>
              </a:spcBef>
              <a:spcAft>
                <a:spcPts val="0"/>
              </a:spcAft>
              <a:buNone/>
            </a:pPr>
            <a:r>
              <a:rPr lang="en" dirty="0">
                <a:latin typeface="Raleway"/>
                <a:ea typeface="Raleway"/>
                <a:cs typeface="Raleway"/>
                <a:sym typeface="Raleway"/>
              </a:rPr>
              <a:t>Spend Down and Requests for Reimbursement</a:t>
            </a:r>
            <a:endParaRPr dirty="0">
              <a:latin typeface="Raleway"/>
              <a:ea typeface="Raleway"/>
              <a:cs typeface="Raleway"/>
              <a:sym typeface="Raleway"/>
            </a:endParaRPr>
          </a:p>
          <a:p>
            <a:pPr marL="457200" lvl="0" indent="-342900" algn="l" rtl="0">
              <a:lnSpc>
                <a:spcPct val="120000"/>
              </a:lnSpc>
              <a:spcBef>
                <a:spcPts val="800"/>
              </a:spcBef>
              <a:spcAft>
                <a:spcPts val="0"/>
              </a:spcAft>
              <a:buSzPts val="1800"/>
              <a:buFont typeface="Raleway"/>
              <a:buChar char="•"/>
            </a:pPr>
            <a:r>
              <a:rPr lang="en" dirty="0">
                <a:latin typeface="Raleway"/>
                <a:ea typeface="Raleway"/>
                <a:cs typeface="Raleway"/>
                <a:sym typeface="Raleway"/>
              </a:rPr>
              <a:t>Thank you to all of you who submitted RFFs by November 15th for ESSER II and expiring 2021-2022 funds</a:t>
            </a:r>
            <a:endParaRPr dirty="0">
              <a:latin typeface="Raleway"/>
              <a:ea typeface="Raleway"/>
              <a:cs typeface="Raleway"/>
              <a:sym typeface="Raleway"/>
            </a:endParaRPr>
          </a:p>
          <a:p>
            <a:pPr marL="457200" lvl="0" indent="-342900" algn="l" rtl="0">
              <a:lnSpc>
                <a:spcPct val="120000"/>
              </a:lnSpc>
              <a:spcBef>
                <a:spcPts val="0"/>
              </a:spcBef>
              <a:spcAft>
                <a:spcPts val="0"/>
              </a:spcAft>
              <a:buSzPts val="1800"/>
              <a:buFont typeface="Raleway"/>
              <a:buChar char="•"/>
            </a:pPr>
            <a:r>
              <a:rPr lang="en" dirty="0">
                <a:latin typeface="Raleway"/>
                <a:ea typeface="Raleway"/>
                <a:cs typeface="Raleway"/>
                <a:sym typeface="Raleway"/>
              </a:rPr>
              <a:t>Lessons learned: </a:t>
            </a:r>
            <a:endParaRPr dirty="0">
              <a:latin typeface="Raleway"/>
              <a:ea typeface="Raleway"/>
              <a:cs typeface="Raleway"/>
              <a:sym typeface="Raleway"/>
            </a:endParaRPr>
          </a:p>
          <a:p>
            <a:pPr marL="914400" lvl="1" indent="-323850" algn="l" rtl="0">
              <a:lnSpc>
                <a:spcPct val="120000"/>
              </a:lnSpc>
              <a:spcBef>
                <a:spcPts val="0"/>
              </a:spcBef>
              <a:spcAft>
                <a:spcPts val="0"/>
              </a:spcAft>
              <a:buSzPts val="1500"/>
              <a:buFont typeface="Raleway"/>
              <a:buChar char="•"/>
            </a:pPr>
            <a:r>
              <a:rPr lang="en" dirty="0">
                <a:latin typeface="Raleway"/>
                <a:ea typeface="Raleway"/>
                <a:cs typeface="Raleway"/>
                <a:sym typeface="Raleway"/>
              </a:rPr>
              <a:t>Need to do quarterly outreach</a:t>
            </a:r>
            <a:endParaRPr dirty="0">
              <a:latin typeface="Raleway"/>
              <a:ea typeface="Raleway"/>
              <a:cs typeface="Raleway"/>
              <a:sym typeface="Raleway"/>
            </a:endParaRPr>
          </a:p>
          <a:p>
            <a:pPr marL="914400" lvl="1" indent="-323850" algn="l" rtl="0">
              <a:lnSpc>
                <a:spcPct val="120000"/>
              </a:lnSpc>
              <a:spcBef>
                <a:spcPts val="0"/>
              </a:spcBef>
              <a:spcAft>
                <a:spcPts val="0"/>
              </a:spcAft>
              <a:buSzPts val="1500"/>
              <a:buFont typeface="Raleway"/>
              <a:buChar char="•"/>
            </a:pPr>
            <a:r>
              <a:rPr lang="en" dirty="0">
                <a:latin typeface="Raleway"/>
                <a:ea typeface="Raleway"/>
                <a:cs typeface="Raleway"/>
                <a:sym typeface="Raleway"/>
              </a:rPr>
              <a:t>PARs need to be submitted in a timely manner</a:t>
            </a:r>
            <a:endParaRPr dirty="0">
              <a:latin typeface="Raleway"/>
              <a:ea typeface="Raleway"/>
              <a:cs typeface="Raleway"/>
              <a:sym typeface="Raleway"/>
            </a:endParaRPr>
          </a:p>
          <a:p>
            <a:pPr marL="914400" lvl="1" indent="-323850" algn="l" rtl="0">
              <a:lnSpc>
                <a:spcPct val="120000"/>
              </a:lnSpc>
              <a:spcBef>
                <a:spcPts val="0"/>
              </a:spcBef>
              <a:spcAft>
                <a:spcPts val="0"/>
              </a:spcAft>
              <a:buSzPts val="1500"/>
              <a:buFont typeface="Raleway"/>
              <a:buChar char="•"/>
            </a:pPr>
            <a:r>
              <a:rPr lang="en" dirty="0">
                <a:latin typeface="Raleway"/>
                <a:ea typeface="Raleway"/>
                <a:cs typeface="Raleway"/>
                <a:sym typeface="Raleway"/>
              </a:rPr>
              <a:t>Funds should be drawn down monthly, or at the very least quarterly </a:t>
            </a:r>
            <a:endParaRPr dirty="0">
              <a:latin typeface="Raleway"/>
              <a:ea typeface="Raleway"/>
              <a:cs typeface="Raleway"/>
              <a:sym typeface="Raleway"/>
            </a:endParaRPr>
          </a:p>
          <a:p>
            <a:pPr marL="457200" lvl="0" indent="-342900" algn="l" rtl="0">
              <a:lnSpc>
                <a:spcPct val="120000"/>
              </a:lnSpc>
              <a:spcBef>
                <a:spcPts val="0"/>
              </a:spcBef>
              <a:spcAft>
                <a:spcPts val="0"/>
              </a:spcAft>
              <a:buSzPts val="1800"/>
              <a:buFont typeface="Raleway"/>
              <a:buChar char="•"/>
            </a:pPr>
            <a:r>
              <a:rPr lang="en" dirty="0">
                <a:latin typeface="Raleway"/>
                <a:ea typeface="Raleway"/>
                <a:cs typeface="Raleway"/>
                <a:sym typeface="Raleway"/>
              </a:rPr>
              <a:t>Now that ESSERs I and II are done, focus is on meeting ESSER III requirements</a:t>
            </a:r>
            <a:endParaRPr dirty="0">
              <a:latin typeface="Raleway"/>
              <a:ea typeface="Raleway"/>
              <a:cs typeface="Raleway"/>
              <a:sym typeface="Raleway"/>
            </a:endParaRPr>
          </a:p>
          <a:p>
            <a:pPr marL="914400" lvl="1" indent="-323850" algn="l" rtl="0">
              <a:lnSpc>
                <a:spcPct val="120000"/>
              </a:lnSpc>
              <a:spcBef>
                <a:spcPts val="0"/>
              </a:spcBef>
              <a:spcAft>
                <a:spcPts val="0"/>
              </a:spcAft>
              <a:buSzPts val="1500"/>
              <a:buFont typeface="Raleway"/>
              <a:buChar char="•"/>
            </a:pPr>
            <a:r>
              <a:rPr lang="en" dirty="0">
                <a:latin typeface="Raleway"/>
                <a:ea typeface="Raleway"/>
                <a:cs typeface="Raleway"/>
                <a:sym typeface="Raleway"/>
              </a:rPr>
              <a:t>MoEquity - all of our LEAs are exempt either automatically or through the exception form</a:t>
            </a:r>
            <a:endParaRPr dirty="0">
              <a:latin typeface="Raleway"/>
              <a:ea typeface="Raleway"/>
              <a:cs typeface="Raleway"/>
              <a:sym typeface="Raleway"/>
            </a:endParaRPr>
          </a:p>
          <a:p>
            <a:pPr marL="1371600" lvl="2" indent="-317500" algn="l" rtl="0">
              <a:lnSpc>
                <a:spcPct val="120000"/>
              </a:lnSpc>
              <a:spcBef>
                <a:spcPts val="0"/>
              </a:spcBef>
              <a:spcAft>
                <a:spcPts val="0"/>
              </a:spcAft>
              <a:buSzPts val="1400"/>
              <a:buFont typeface="Raleway"/>
              <a:buChar char="•"/>
            </a:pPr>
            <a:r>
              <a:rPr lang="en" dirty="0">
                <a:latin typeface="Raleway"/>
                <a:ea typeface="Raleway"/>
                <a:cs typeface="Raleway"/>
                <a:sym typeface="Raleway"/>
              </a:rPr>
              <a:t>Thank you to all of you who submitted exception forms</a:t>
            </a:r>
            <a:endParaRPr dirty="0">
              <a:latin typeface="Raleway"/>
              <a:ea typeface="Raleway"/>
              <a:cs typeface="Raleway"/>
              <a:sym typeface="Raleway"/>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2" name="Google Shape;401;p63">
            <a:extLst>
              <a:ext uri="{FF2B5EF4-FFF2-40B4-BE49-F238E27FC236}">
                <a16:creationId xmlns:a16="http://schemas.microsoft.com/office/drawing/2014/main" id="{005545D1-D52C-841B-DF20-F240F430C1A0}"/>
              </a:ext>
            </a:extLst>
          </p:cNvPr>
          <p:cNvSpPr txBox="1">
            <a:spLocks noGrp="1"/>
          </p:cNvSpPr>
          <p:nvPr>
            <p:ph type="title"/>
          </p:nvPr>
        </p:nvSpPr>
        <p:spPr>
          <a:xfrm>
            <a:off x="676807" y="375276"/>
            <a:ext cx="2639599" cy="1296575"/>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SzPts val="2100"/>
              <a:buNone/>
            </a:pPr>
            <a:r>
              <a:rPr lang="en" sz="1800" dirty="0">
                <a:latin typeface="Raleway"/>
                <a:ea typeface="Raleway"/>
                <a:cs typeface="Raleway"/>
                <a:sym typeface="Raleway"/>
              </a:rPr>
              <a:t>Example Template: Student-Level Survey </a:t>
            </a:r>
            <a:r>
              <a:rPr lang="en-US" sz="1800" dirty="0">
                <a:latin typeface="Raleway" pitchFamily="2" charset="0"/>
              </a:rPr>
              <a:t>for Implementation of Extended School Days at two schools within an LEA</a:t>
            </a:r>
            <a:endParaRPr sz="1800" dirty="0">
              <a:latin typeface="Raleway"/>
              <a:ea typeface="Raleway"/>
              <a:cs typeface="Raleway"/>
              <a:sym typeface="Raleway"/>
            </a:endParaRPr>
          </a:p>
        </p:txBody>
      </p:sp>
      <p:pic>
        <p:nvPicPr>
          <p:cNvPr id="486" name="Google Shape;486;p76" descr="Template completion for the example reporting scenario on slide 38 where extended instructional time was implemented at two schools within an LEA using the student-level data."/>
          <p:cNvPicPr preferRelativeResize="0"/>
          <p:nvPr/>
        </p:nvPicPr>
        <p:blipFill>
          <a:blip r:embed="rId3">
            <a:alphaModFix/>
          </a:blip>
          <a:stretch>
            <a:fillRect/>
          </a:stretch>
        </p:blipFill>
        <p:spPr>
          <a:xfrm>
            <a:off x="3863702" y="43450"/>
            <a:ext cx="4137206" cy="505659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77"/>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a:ea typeface="Raleway"/>
                <a:cs typeface="Raleway"/>
                <a:sym typeface="Raleway"/>
              </a:rPr>
              <a:t>Example Reporting Scenario #2</a:t>
            </a:r>
            <a:endParaRPr dirty="0">
              <a:latin typeface="Raleway"/>
              <a:ea typeface="Raleway"/>
              <a:cs typeface="Raleway"/>
              <a:sym typeface="Raleway"/>
            </a:endParaRPr>
          </a:p>
        </p:txBody>
      </p:sp>
      <p:sp>
        <p:nvSpPr>
          <p:cNvPr id="492" name="Google Shape;492;p77"/>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0" lvl="0" indent="0" algn="l" rtl="0">
              <a:spcBef>
                <a:spcPts val="800"/>
              </a:spcBef>
              <a:spcAft>
                <a:spcPts val="0"/>
              </a:spcAft>
              <a:buNone/>
            </a:pPr>
            <a:r>
              <a:rPr lang="en" sz="1400" b="1" dirty="0"/>
              <a:t>Targeted evidence-based high dosage tutoring at an LEA</a:t>
            </a:r>
            <a:endParaRPr sz="1400" b="1" dirty="0"/>
          </a:p>
          <a:p>
            <a:pPr marL="0" lvl="0" indent="0" algn="l" rtl="0">
              <a:spcBef>
                <a:spcPts val="800"/>
              </a:spcBef>
              <a:spcAft>
                <a:spcPts val="0"/>
              </a:spcAft>
              <a:buNone/>
            </a:pPr>
            <a:r>
              <a:rPr lang="en" sz="1400" u="sng" dirty="0"/>
              <a:t>Scenario:</a:t>
            </a:r>
            <a:r>
              <a:rPr lang="en" sz="1400" dirty="0"/>
              <a:t> An LEA did not offer any ESSER-funded evidence-based high dosage tutoring in FY23. </a:t>
            </a:r>
            <a:endParaRPr sz="1400" dirty="0"/>
          </a:p>
          <a:p>
            <a:pPr marL="0" lvl="0" indent="0" algn="l" rtl="0">
              <a:spcBef>
                <a:spcPts val="800"/>
              </a:spcBef>
              <a:spcAft>
                <a:spcPts val="0"/>
              </a:spcAft>
              <a:buNone/>
            </a:pPr>
            <a:r>
              <a:rPr lang="en" sz="1400" dirty="0"/>
              <a:t>Reporting instructions: For their FY23 LEA Participation in ESSER Activities survey, the LEA should:</a:t>
            </a:r>
            <a:endParaRPr sz="1400" dirty="0"/>
          </a:p>
          <a:p>
            <a:pPr marL="457200" lvl="0" indent="-317500" algn="l" rtl="0">
              <a:spcBef>
                <a:spcPts val="800"/>
              </a:spcBef>
              <a:spcAft>
                <a:spcPts val="0"/>
              </a:spcAft>
              <a:buSzPts val="1400"/>
              <a:buChar char="•"/>
            </a:pPr>
            <a:r>
              <a:rPr lang="en" sz="1400" dirty="0"/>
              <a:t>Report “No” to “Was ESSER funding used for evidence-based high-dosage tutoring?”</a:t>
            </a:r>
            <a:endParaRPr sz="1400" dirty="0"/>
          </a:p>
          <a:p>
            <a:pPr marL="457200" lvl="0" indent="-317500" algn="l" rtl="0">
              <a:spcBef>
                <a:spcPts val="0"/>
              </a:spcBef>
              <a:spcAft>
                <a:spcPts val="0"/>
              </a:spcAft>
              <a:buSzPts val="1400"/>
              <a:buChar char="•"/>
            </a:pPr>
            <a:r>
              <a:rPr lang="en" sz="1400" dirty="0"/>
              <a:t>Move on to the next tab</a:t>
            </a:r>
            <a:endParaRPr sz="1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2" name="Title 1">
            <a:extLst>
              <a:ext uri="{FF2B5EF4-FFF2-40B4-BE49-F238E27FC236}">
                <a16:creationId xmlns:a16="http://schemas.microsoft.com/office/drawing/2014/main" id="{11CDD0F2-6770-6C32-8364-C03515A3E6B0}"/>
              </a:ext>
            </a:extLst>
          </p:cNvPr>
          <p:cNvSpPr txBox="1">
            <a:spLocks noGrp="1"/>
          </p:cNvSpPr>
          <p:nvPr>
            <p:ph type="title" idx="4294967295"/>
          </p:nvPr>
        </p:nvSpPr>
        <p:spPr>
          <a:xfrm>
            <a:off x="154418" y="310645"/>
            <a:ext cx="2516115" cy="20313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Raleway" pitchFamily="2" charset="0"/>
                <a:ea typeface="Arial"/>
                <a:cs typeface="Arial"/>
                <a:sym typeface="Arial"/>
              </a:rPr>
              <a:t>Example Template:</a:t>
            </a:r>
            <a:br>
              <a:rPr kumimoji="0" lang="en-US" sz="1800" b="0" i="0" u="none" strike="noStrike" kern="0" cap="none" spc="0" normalizeH="0" baseline="0" noProof="0" dirty="0">
                <a:ln>
                  <a:noFill/>
                </a:ln>
                <a:solidFill>
                  <a:srgbClr val="000000"/>
                </a:solidFill>
                <a:effectLst/>
                <a:uLnTx/>
                <a:uFillTx/>
                <a:latin typeface="Raleway" pitchFamily="2" charset="0"/>
                <a:ea typeface="Arial"/>
                <a:cs typeface="Arial"/>
                <a:sym typeface="Arial"/>
              </a:rPr>
            </a:br>
            <a:r>
              <a:rPr kumimoji="0" lang="en-US" sz="1800" b="0" i="0" u="none" strike="noStrike" kern="0" cap="none" spc="0" normalizeH="0" baseline="0" noProof="0" dirty="0">
                <a:ln>
                  <a:noFill/>
                </a:ln>
                <a:solidFill>
                  <a:srgbClr val="000000"/>
                </a:solidFill>
                <a:effectLst/>
                <a:uLnTx/>
                <a:uFillTx/>
                <a:latin typeface="Raleway" pitchFamily="2" charset="0"/>
                <a:ea typeface="Arial"/>
                <a:cs typeface="Arial"/>
                <a:sym typeface="Arial"/>
              </a:rPr>
              <a:t>LEA-Level Survey for an LEA that did not </a:t>
            </a:r>
            <a:r>
              <a:rPr lang="en-US" sz="1800" dirty="0">
                <a:solidFill>
                  <a:srgbClr val="000000"/>
                </a:solidFill>
                <a:latin typeface="Raleway" pitchFamily="2" charset="0"/>
                <a:ea typeface="Arial"/>
                <a:cs typeface="Arial"/>
                <a:sym typeface="Arial"/>
              </a:rPr>
              <a:t>offer</a:t>
            </a:r>
            <a:r>
              <a:rPr kumimoji="0" lang="en-US" sz="1800" b="0" i="0" u="none" strike="noStrike" kern="0" cap="none" spc="0" normalizeH="0" baseline="0" noProof="0" dirty="0">
                <a:ln>
                  <a:noFill/>
                </a:ln>
                <a:solidFill>
                  <a:srgbClr val="000000"/>
                </a:solidFill>
                <a:effectLst/>
                <a:uLnTx/>
                <a:uFillTx/>
                <a:latin typeface="Raleway" pitchFamily="2" charset="0"/>
                <a:ea typeface="Arial"/>
                <a:cs typeface="Arial"/>
                <a:sym typeface="Arial"/>
              </a:rPr>
              <a:t> ESSER-funded Evidence-Based High-Dosage Tutoring</a:t>
            </a:r>
          </a:p>
        </p:txBody>
      </p:sp>
      <p:pic>
        <p:nvPicPr>
          <p:cNvPr id="497" name="Google Shape;497;p78" descr="Template completion for the example reporting scenario on slide 41 under targeted evidence-based high dosage tutoring at an LEA using the LEA-level data."/>
          <p:cNvPicPr preferRelativeResize="0"/>
          <p:nvPr/>
        </p:nvPicPr>
        <p:blipFill>
          <a:blip r:embed="rId3">
            <a:alphaModFix/>
          </a:blip>
          <a:stretch>
            <a:fillRect/>
          </a:stretch>
        </p:blipFill>
        <p:spPr>
          <a:xfrm>
            <a:off x="2936784" y="67675"/>
            <a:ext cx="5661399" cy="5008151"/>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79"/>
          <p:cNvSpPr txBox="1">
            <a:spLocks noGrp="1"/>
          </p:cNvSpPr>
          <p:nvPr>
            <p:ph type="ctrTitle"/>
          </p:nvPr>
        </p:nvSpPr>
        <p:spPr>
          <a:xfrm>
            <a:off x="-1" y="1946787"/>
            <a:ext cx="9144600" cy="17532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lt1"/>
              </a:buClr>
              <a:buSzPts val="3000"/>
              <a:buFont typeface="Arial"/>
              <a:buNone/>
            </a:pPr>
            <a:r>
              <a:rPr lang="en" dirty="0">
                <a:latin typeface="Raleway"/>
                <a:ea typeface="Raleway"/>
                <a:cs typeface="Raleway"/>
                <a:sym typeface="Raleway"/>
              </a:rPr>
              <a:t>Upcoming Meetings</a:t>
            </a:r>
            <a:endParaRPr dirty="0">
              <a:latin typeface="Raleway"/>
              <a:ea typeface="Raleway"/>
              <a:cs typeface="Raleway"/>
              <a:sym typeface="Raleway"/>
            </a:endParaRPr>
          </a:p>
        </p:txBody>
      </p:sp>
      <p:sp>
        <p:nvSpPr>
          <p:cNvPr id="503" name="Google Shape;503;p79"/>
          <p:cNvSpPr txBox="1">
            <a:spLocks noGrp="1"/>
          </p:cNvSpPr>
          <p:nvPr>
            <p:ph type="sldNum" idx="12"/>
          </p:nvPr>
        </p:nvSpPr>
        <p:spPr>
          <a:xfrm>
            <a:off x="175065" y="4820266"/>
            <a:ext cx="2057400" cy="2739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200"/>
              <a:buNone/>
            </a:pPr>
            <a:fld id="{00000000-1234-1234-1234-123412341234}" type="slidenum">
              <a:rPr lang="en"/>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9" name="Google Shape;509;p80"/>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100"/>
              <a:buNone/>
            </a:pPr>
            <a:r>
              <a:rPr lang="en" dirty="0">
                <a:latin typeface="Raleway"/>
                <a:ea typeface="Raleway"/>
                <a:cs typeface="Raleway"/>
                <a:sym typeface="Raleway"/>
              </a:rPr>
              <a:t>Looking Ahead…</a:t>
            </a:r>
            <a:endParaRPr dirty="0">
              <a:latin typeface="Raleway"/>
              <a:ea typeface="Raleway"/>
              <a:cs typeface="Raleway"/>
              <a:sym typeface="Raleway"/>
            </a:endParaRPr>
          </a:p>
        </p:txBody>
      </p:sp>
      <p:sp>
        <p:nvSpPr>
          <p:cNvPr id="508" name="Google Shape;508;p80"/>
          <p:cNvSpPr txBox="1">
            <a:spLocks noGrp="1"/>
          </p:cNvSpPr>
          <p:nvPr>
            <p:ph type="body" idx="1"/>
          </p:nvPr>
        </p:nvSpPr>
        <p:spPr>
          <a:xfrm>
            <a:off x="393375" y="930571"/>
            <a:ext cx="6048900" cy="35646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600"/>
              </a:spcBef>
              <a:spcAft>
                <a:spcPts val="0"/>
              </a:spcAft>
              <a:buSzPct val="105882"/>
              <a:buNone/>
            </a:pPr>
            <a:r>
              <a:rPr lang="en" sz="1700" dirty="0">
                <a:solidFill>
                  <a:srgbClr val="595959"/>
                </a:solidFill>
                <a:latin typeface="Raleway"/>
                <a:ea typeface="Raleway"/>
                <a:cs typeface="Raleway"/>
                <a:sym typeface="Raleway"/>
              </a:rPr>
              <a:t>Any requests for topics or questions?</a:t>
            </a:r>
            <a:endParaRPr sz="1700" dirty="0">
              <a:solidFill>
                <a:srgbClr val="595959"/>
              </a:solidFill>
              <a:latin typeface="Raleway"/>
              <a:ea typeface="Raleway"/>
              <a:cs typeface="Raleway"/>
              <a:sym typeface="Raleway"/>
            </a:endParaRPr>
          </a:p>
          <a:p>
            <a:pPr marL="0" lvl="0" indent="457200" algn="l" rtl="0">
              <a:lnSpc>
                <a:spcPct val="90000"/>
              </a:lnSpc>
              <a:spcBef>
                <a:spcPts val="600"/>
              </a:spcBef>
              <a:spcAft>
                <a:spcPts val="0"/>
              </a:spcAft>
              <a:buSzPct val="105882"/>
              <a:buNone/>
            </a:pPr>
            <a:endParaRPr sz="1700" dirty="0">
              <a:solidFill>
                <a:srgbClr val="595959"/>
              </a:solidFill>
              <a:latin typeface="Raleway"/>
              <a:ea typeface="Raleway"/>
              <a:cs typeface="Raleway"/>
              <a:sym typeface="Raleway"/>
            </a:endParaRPr>
          </a:p>
          <a:p>
            <a:pPr marL="457200" lvl="0" indent="-320357" algn="l" rtl="0">
              <a:lnSpc>
                <a:spcPct val="90000"/>
              </a:lnSpc>
              <a:spcBef>
                <a:spcPts val="600"/>
              </a:spcBef>
              <a:spcAft>
                <a:spcPts val="0"/>
              </a:spcAft>
              <a:buSzPct val="100000"/>
              <a:buFont typeface="Raleway"/>
              <a:buChar char="•"/>
            </a:pPr>
            <a:r>
              <a:rPr lang="en" sz="1700" dirty="0">
                <a:solidFill>
                  <a:srgbClr val="595959"/>
                </a:solidFill>
                <a:latin typeface="Raleway"/>
                <a:ea typeface="Raleway"/>
                <a:cs typeface="Raleway"/>
                <a:sym typeface="Raleway"/>
              </a:rPr>
              <a:t>Upcoming Office Hours:</a:t>
            </a:r>
            <a:endParaRPr dirty="0">
              <a:solidFill>
                <a:srgbClr val="595959"/>
              </a:solidFill>
              <a:latin typeface="Raleway"/>
              <a:ea typeface="Raleway"/>
              <a:cs typeface="Raleway"/>
              <a:sym typeface="Raleway"/>
            </a:endParaRPr>
          </a:p>
          <a:p>
            <a:pPr marL="914400" marR="0" lvl="1" indent="-309562" algn="l" rtl="0">
              <a:lnSpc>
                <a:spcPct val="90000"/>
              </a:lnSpc>
              <a:spcBef>
                <a:spcPts val="600"/>
              </a:spcBef>
              <a:spcAft>
                <a:spcPts val="0"/>
              </a:spcAft>
              <a:buClr>
                <a:srgbClr val="595959"/>
              </a:buClr>
              <a:buSzPct val="100000"/>
              <a:buFont typeface="Raleway"/>
              <a:buChar char="•"/>
            </a:pPr>
            <a:r>
              <a:rPr lang="en" dirty="0">
                <a:solidFill>
                  <a:srgbClr val="595959"/>
                </a:solidFill>
                <a:latin typeface="Raleway"/>
                <a:ea typeface="Raleway"/>
                <a:cs typeface="Raleway"/>
                <a:sym typeface="Raleway"/>
              </a:rPr>
              <a:t>November 30</a:t>
            </a:r>
            <a:endParaRPr dirty="0">
              <a:solidFill>
                <a:srgbClr val="595959"/>
              </a:solidFill>
              <a:latin typeface="Raleway"/>
              <a:ea typeface="Raleway"/>
              <a:cs typeface="Raleway"/>
              <a:sym typeface="Raleway"/>
            </a:endParaRPr>
          </a:p>
          <a:p>
            <a:pPr marL="914400" marR="0" lvl="1" indent="-309562" algn="l" rtl="0">
              <a:lnSpc>
                <a:spcPct val="90000"/>
              </a:lnSpc>
              <a:spcBef>
                <a:spcPts val="600"/>
              </a:spcBef>
              <a:spcAft>
                <a:spcPts val="0"/>
              </a:spcAft>
              <a:buClr>
                <a:srgbClr val="595959"/>
              </a:buClr>
              <a:buSzPct val="100000"/>
              <a:buFont typeface="Raleway"/>
              <a:buChar char="•"/>
            </a:pPr>
            <a:r>
              <a:rPr lang="en" dirty="0">
                <a:solidFill>
                  <a:srgbClr val="595959"/>
                </a:solidFill>
                <a:latin typeface="Raleway"/>
                <a:ea typeface="Raleway"/>
                <a:cs typeface="Raleway"/>
                <a:sym typeface="Raleway"/>
              </a:rPr>
              <a:t>Cancelling - to allow attendees to join the Special Session with OCR</a:t>
            </a:r>
            <a:endParaRPr dirty="0">
              <a:solidFill>
                <a:srgbClr val="595959"/>
              </a:solidFill>
              <a:latin typeface="Raleway"/>
              <a:ea typeface="Raleway"/>
              <a:cs typeface="Raleway"/>
              <a:sym typeface="Raleway"/>
            </a:endParaRPr>
          </a:p>
          <a:p>
            <a:pPr marL="914400" marR="0" lvl="1" indent="-309562" algn="l" rtl="0">
              <a:lnSpc>
                <a:spcPct val="90000"/>
              </a:lnSpc>
              <a:spcBef>
                <a:spcPts val="600"/>
              </a:spcBef>
              <a:spcAft>
                <a:spcPts val="0"/>
              </a:spcAft>
              <a:buClr>
                <a:srgbClr val="595959"/>
              </a:buClr>
              <a:buSzPct val="100000"/>
              <a:buFont typeface="Raleway"/>
              <a:buChar char="•"/>
            </a:pPr>
            <a:r>
              <a:rPr lang="en" dirty="0">
                <a:solidFill>
                  <a:srgbClr val="595959"/>
                </a:solidFill>
                <a:latin typeface="Raleway"/>
                <a:ea typeface="Raleway"/>
                <a:cs typeface="Raleway"/>
                <a:sym typeface="Raleway"/>
              </a:rPr>
              <a:t>December 14</a:t>
            </a:r>
            <a:endParaRPr dirty="0">
              <a:solidFill>
                <a:srgbClr val="595959"/>
              </a:solidFill>
              <a:latin typeface="Raleway"/>
              <a:ea typeface="Raleway"/>
              <a:cs typeface="Raleway"/>
              <a:sym typeface="Raleway"/>
            </a:endParaRPr>
          </a:p>
          <a:p>
            <a:pPr marL="457200" marR="0" lvl="0" indent="-325755" algn="l" rtl="0">
              <a:lnSpc>
                <a:spcPct val="90000"/>
              </a:lnSpc>
              <a:spcBef>
                <a:spcPts val="600"/>
              </a:spcBef>
              <a:spcAft>
                <a:spcPts val="0"/>
              </a:spcAft>
              <a:buClr>
                <a:srgbClr val="595959"/>
              </a:buClr>
              <a:buSzPct val="100000"/>
              <a:buFont typeface="Raleway"/>
              <a:buChar char="•"/>
            </a:pPr>
            <a:r>
              <a:rPr lang="en" dirty="0">
                <a:solidFill>
                  <a:srgbClr val="595959"/>
                </a:solidFill>
                <a:latin typeface="Raleway"/>
                <a:ea typeface="Raleway"/>
                <a:cs typeface="Raleway"/>
                <a:sym typeface="Raleway"/>
              </a:rPr>
              <a:t>Special Session with OCR</a:t>
            </a:r>
            <a:endParaRPr dirty="0">
              <a:solidFill>
                <a:srgbClr val="595959"/>
              </a:solidFill>
              <a:latin typeface="Raleway"/>
              <a:ea typeface="Raleway"/>
              <a:cs typeface="Raleway"/>
              <a:sym typeface="Raleway"/>
            </a:endParaRPr>
          </a:p>
          <a:p>
            <a:pPr marL="914400" marR="0" lvl="1" indent="-309562" algn="l" rtl="0">
              <a:lnSpc>
                <a:spcPct val="90000"/>
              </a:lnSpc>
              <a:spcBef>
                <a:spcPts val="600"/>
              </a:spcBef>
              <a:spcAft>
                <a:spcPts val="0"/>
              </a:spcAft>
              <a:buClr>
                <a:srgbClr val="595959"/>
              </a:buClr>
              <a:buSzPct val="100000"/>
              <a:buFont typeface="Raleway"/>
              <a:buChar char="•"/>
            </a:pPr>
            <a:r>
              <a:rPr lang="en" dirty="0">
                <a:solidFill>
                  <a:srgbClr val="595959"/>
                </a:solidFill>
                <a:latin typeface="Raleway"/>
                <a:ea typeface="Raleway"/>
                <a:cs typeface="Raleway"/>
                <a:sym typeface="Raleway"/>
              </a:rPr>
              <a:t>December 7, 2023 via </a:t>
            </a:r>
            <a:r>
              <a:rPr lang="en" u="sng" dirty="0">
                <a:solidFill>
                  <a:schemeClr val="hlink"/>
                </a:solidFill>
                <a:latin typeface="Raleway"/>
                <a:ea typeface="Raleway"/>
                <a:cs typeface="Raleway"/>
                <a:sym typeface="Raleway"/>
                <a:hlinkClick r:id="rId3"/>
              </a:rPr>
              <a:t>CLDE Office Hours</a:t>
            </a:r>
            <a:endParaRPr sz="1700" dirty="0">
              <a:solidFill>
                <a:srgbClr val="595959"/>
              </a:solidFill>
              <a:latin typeface="Raleway"/>
              <a:ea typeface="Raleway"/>
              <a:cs typeface="Raleway"/>
              <a:sym typeface="Raleway"/>
            </a:endParaRPr>
          </a:p>
        </p:txBody>
      </p:sp>
      <p:sp>
        <p:nvSpPr>
          <p:cNvPr id="511" name="Google Shape;511;p80"/>
          <p:cNvSpPr/>
          <p:nvPr/>
        </p:nvSpPr>
        <p:spPr>
          <a:xfrm>
            <a:off x="1858581" y="3580679"/>
            <a:ext cx="4773600" cy="1264500"/>
          </a:xfrm>
          <a:prstGeom prst="horizontalScroll">
            <a:avLst>
              <a:gd name="adj" fmla="val 12500"/>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600"/>
              </a:spcBef>
              <a:spcAft>
                <a:spcPts val="0"/>
              </a:spcAft>
              <a:buNone/>
            </a:pPr>
            <a:r>
              <a:rPr lang="en" sz="1800" b="1" i="1" dirty="0">
                <a:solidFill>
                  <a:srgbClr val="595959"/>
                </a:solidFill>
                <a:latin typeface="Calibri"/>
                <a:ea typeface="Calibri"/>
                <a:cs typeface="Calibri"/>
                <a:sym typeface="Calibri"/>
              </a:rPr>
              <a:t>* Please note, due to the winter break, December office hours will be held once on December 14.</a:t>
            </a:r>
            <a:endParaRPr sz="1800" b="1" i="1" dirty="0">
              <a:latin typeface="Calibri"/>
              <a:ea typeface="Calibri"/>
              <a:cs typeface="Calibri"/>
              <a:sym typeface="Calibri"/>
            </a:endParaRPr>
          </a:p>
        </p:txBody>
      </p:sp>
      <p:pic>
        <p:nvPicPr>
          <p:cNvPr id="510" name="Google Shape;510;p8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381566" y="1022536"/>
            <a:ext cx="2621028" cy="174735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81"/>
          <p:cNvSpPr txBox="1">
            <a:spLocks noGrp="1"/>
          </p:cNvSpPr>
          <p:nvPr>
            <p:ph type="title"/>
          </p:nvPr>
        </p:nvSpPr>
        <p:spPr>
          <a:xfrm>
            <a:off x="187725" y="73150"/>
            <a:ext cx="7548600" cy="673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1800"/>
              <a:buFont typeface="Arial"/>
              <a:buNone/>
            </a:pPr>
            <a:r>
              <a:rPr lang="en" sz="2000">
                <a:latin typeface="Raleway"/>
                <a:ea typeface="Raleway"/>
                <a:cs typeface="Raleway"/>
                <a:sym typeface="Raleway"/>
              </a:rPr>
              <a:t>CDE Contacts!</a:t>
            </a:r>
            <a:endParaRPr sz="1300">
              <a:latin typeface="Raleway"/>
              <a:ea typeface="Raleway"/>
              <a:cs typeface="Raleway"/>
              <a:sym typeface="Raleway"/>
            </a:endParaRPr>
          </a:p>
          <a:p>
            <a:pPr marL="0" lvl="0" indent="0" algn="l" rtl="0">
              <a:lnSpc>
                <a:spcPct val="90000"/>
              </a:lnSpc>
              <a:spcBef>
                <a:spcPts val="0"/>
              </a:spcBef>
              <a:spcAft>
                <a:spcPts val="0"/>
              </a:spcAft>
              <a:buClr>
                <a:schemeClr val="dk1"/>
              </a:buClr>
              <a:buSzPts val="1800"/>
              <a:buFont typeface="Arial"/>
              <a:buNone/>
            </a:pPr>
            <a:r>
              <a:rPr lang="en" sz="1700">
                <a:latin typeface="Raleway"/>
                <a:ea typeface="Raleway"/>
                <a:cs typeface="Raleway"/>
                <a:sym typeface="Raleway"/>
              </a:rPr>
              <a:t>Emails: </a:t>
            </a:r>
            <a:r>
              <a:rPr lang="en" sz="1700">
                <a:solidFill>
                  <a:schemeClr val="hlink"/>
                </a:solidFill>
                <a:uFill>
                  <a:noFill/>
                </a:uFill>
                <a:latin typeface="Raleway"/>
                <a:ea typeface="Raleway"/>
                <a:cs typeface="Raleway"/>
                <a:sym typeface="Raleway"/>
                <a:hlinkClick r:id="rId3"/>
              </a:rPr>
              <a:t>Lastname_Firstinitial@cde.state.co.us</a:t>
            </a:r>
            <a:r>
              <a:rPr lang="en" sz="1700">
                <a:latin typeface="Raleway"/>
                <a:ea typeface="Raleway"/>
                <a:cs typeface="Raleway"/>
                <a:sym typeface="Raleway"/>
              </a:rPr>
              <a:t> </a:t>
            </a:r>
            <a:r>
              <a:rPr lang="en" sz="1200">
                <a:latin typeface="Raleway"/>
                <a:ea typeface="Raleway"/>
                <a:cs typeface="Raleway"/>
                <a:sym typeface="Raleway"/>
              </a:rPr>
              <a:t>(e.g., Smith_a@cde.state.co.us)</a:t>
            </a:r>
            <a:endParaRPr sz="2300">
              <a:latin typeface="Raleway"/>
              <a:ea typeface="Raleway"/>
              <a:cs typeface="Raleway"/>
              <a:sym typeface="Raleway"/>
            </a:endParaRPr>
          </a:p>
        </p:txBody>
      </p:sp>
      <p:graphicFrame>
        <p:nvGraphicFramePr>
          <p:cNvPr id="517" name="Google Shape;517;p81"/>
          <p:cNvGraphicFramePr/>
          <p:nvPr/>
        </p:nvGraphicFramePr>
        <p:xfrm>
          <a:off x="187731" y="731170"/>
          <a:ext cx="8768525" cy="4412325"/>
        </p:xfrm>
        <a:graphic>
          <a:graphicData uri="http://schemas.openxmlformats.org/drawingml/2006/table">
            <a:tbl>
              <a:tblPr firstRow="1">
                <a:noFill/>
                <a:tableStyleId>{59AB9686-197A-45C4-91BC-7755E0EB8124}</a:tableStyleId>
              </a:tblPr>
              <a:tblGrid>
                <a:gridCol w="4667000">
                  <a:extLst>
                    <a:ext uri="{9D8B030D-6E8A-4147-A177-3AD203B41FA5}">
                      <a16:colId xmlns:a16="http://schemas.microsoft.com/office/drawing/2014/main" val="20000"/>
                    </a:ext>
                  </a:extLst>
                </a:gridCol>
                <a:gridCol w="4101525">
                  <a:extLst>
                    <a:ext uri="{9D8B030D-6E8A-4147-A177-3AD203B41FA5}">
                      <a16:colId xmlns:a16="http://schemas.microsoft.com/office/drawing/2014/main" val="20001"/>
                    </a:ext>
                  </a:extLst>
                </a:gridCol>
              </a:tblGrid>
              <a:tr h="430050">
                <a:tc>
                  <a:txBody>
                    <a:bodyPr/>
                    <a:lstStyle/>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Federal Programs &amp; Supports </a:t>
                      </a:r>
                      <a:endParaRPr sz="10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(ESEA/ESSER Program Supports)</a:t>
                      </a:r>
                      <a:endParaRPr sz="1000" b="1" u="none" strike="noStrike" cap="none">
                        <a:latin typeface="Calibri"/>
                        <a:ea typeface="Calibri"/>
                        <a:cs typeface="Calibri"/>
                        <a:sym typeface="Calibri"/>
                      </a:endParaRPr>
                    </a:p>
                  </a:txBody>
                  <a:tcPr marL="68575" marR="68575" marT="68575" marB="68575">
                    <a:solidFill>
                      <a:srgbClr val="B6D7A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School Finance &amp; Operations</a:t>
                      </a:r>
                      <a:endParaRPr sz="10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(Fiscal and Systems Supports) </a:t>
                      </a:r>
                      <a:endParaRPr sz="1000" b="1" u="none" strike="noStrike" cap="none">
                        <a:latin typeface="Calibri"/>
                        <a:ea typeface="Calibri"/>
                        <a:cs typeface="Calibri"/>
                        <a:sym typeface="Calibri"/>
                      </a:endParaRPr>
                    </a:p>
                  </a:txBody>
                  <a:tcPr marL="68575" marR="68575" marT="68575" marB="68575">
                    <a:solidFill>
                      <a:srgbClr val="B6D7A8"/>
                    </a:solidFill>
                  </a:tcPr>
                </a:tc>
                <a:extLst>
                  <a:ext uri="{0D108BD9-81ED-4DB2-BD59-A6C34878D82A}">
                    <a16:rowId xmlns:a16="http://schemas.microsoft.com/office/drawing/2014/main" val="10000"/>
                  </a:ext>
                </a:extLst>
              </a:tr>
              <a:tr h="3970375">
                <a:tc>
                  <a:txBody>
                    <a:bodyPr/>
                    <a:lstStyle/>
                    <a:p>
                      <a:pPr marL="0" marR="0" lvl="0" indent="0" algn="l" rtl="0">
                        <a:lnSpc>
                          <a:spcPct val="90000"/>
                        </a:lnSpc>
                        <a:spcBef>
                          <a:spcPts val="0"/>
                        </a:spcBef>
                        <a:spcAft>
                          <a:spcPts val="0"/>
                        </a:spcAft>
                        <a:buClr>
                          <a:srgbClr val="000000"/>
                        </a:buClr>
                        <a:buSzPts val="1100"/>
                        <a:buFont typeface="Arial"/>
                        <a:buNone/>
                      </a:pPr>
                      <a:r>
                        <a:rPr lang="en" sz="1000" u="sng" strike="noStrike" cap="none">
                          <a:solidFill>
                            <a:schemeClr val="hlink"/>
                          </a:solidFill>
                          <a:latin typeface="Calibri"/>
                          <a:ea typeface="Calibri"/>
                          <a:cs typeface="Calibri"/>
                          <a:sym typeface="Calibri"/>
                          <a:hlinkClick r:id="rId4"/>
                        </a:rPr>
                        <a:t>Nazie Mohajeri-Nelson</a:t>
                      </a:r>
                      <a:r>
                        <a:rPr lang="en" sz="1000" u="none" strike="noStrike" cap="none">
                          <a:solidFill>
                            <a:schemeClr val="dk1"/>
                          </a:solidFill>
                          <a:latin typeface="Calibri"/>
                          <a:ea typeface="Calibri"/>
                          <a:cs typeface="Calibri"/>
                          <a:sym typeface="Calibri"/>
                        </a:rPr>
                        <a:t>, Executive Director of Federal Programs &amp; Supports Unit</a:t>
                      </a:r>
                      <a:endParaRPr sz="1000" u="none" strike="noStrike" cap="none">
                        <a:solidFill>
                          <a:schemeClr val="dk1"/>
                        </a:solidFill>
                        <a:latin typeface="Calibri"/>
                        <a:ea typeface="Calibri"/>
                        <a:cs typeface="Calibri"/>
                        <a:sym typeface="Calibri"/>
                      </a:endParaRPr>
                    </a:p>
                    <a:p>
                      <a:pPr marL="0" marR="0" lvl="0" indent="0" algn="ctr" rtl="0">
                        <a:lnSpc>
                          <a:spcPct val="90000"/>
                        </a:lnSpc>
                        <a:spcBef>
                          <a:spcPts val="500"/>
                        </a:spcBef>
                        <a:spcAft>
                          <a:spcPts val="0"/>
                        </a:spcAft>
                        <a:buClr>
                          <a:srgbClr val="000000"/>
                        </a:buClr>
                        <a:buSzPts val="1000"/>
                        <a:buFont typeface="Arial"/>
                        <a:buNone/>
                      </a:pPr>
                      <a:r>
                        <a:rPr lang="en" sz="1000" b="1" u="sng" strike="noStrike" cap="none">
                          <a:solidFill>
                            <a:schemeClr val="dk1"/>
                          </a:solidFill>
                          <a:latin typeface="Calibri"/>
                          <a:ea typeface="Calibri"/>
                          <a:cs typeface="Calibri"/>
                          <a:sym typeface="Calibri"/>
                        </a:rPr>
                        <a:t>Program Specialists</a:t>
                      </a:r>
                      <a:endParaRPr sz="1000" b="1" u="sng"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u="none" strike="noStrike" cap="none">
                          <a:solidFill>
                            <a:schemeClr val="dk1"/>
                          </a:solidFill>
                          <a:latin typeface="Calibri"/>
                          <a:ea typeface="Calibri"/>
                          <a:cs typeface="Calibri"/>
                          <a:sym typeface="Calibri"/>
                        </a:rPr>
                        <a:t>Program Implementation Supervisor: </a:t>
                      </a:r>
                      <a:r>
                        <a:rPr lang="en" sz="1000" u="sng" strike="noStrike" cap="none">
                          <a:solidFill>
                            <a:schemeClr val="hlink"/>
                          </a:solidFill>
                          <a:latin typeface="Calibri"/>
                          <a:ea typeface="Calibri"/>
                          <a:cs typeface="Calibri"/>
                          <a:sym typeface="Calibri"/>
                          <a:hlinkClick r:id="rId5"/>
                        </a:rPr>
                        <a:t>Laura Meushaw</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Program Implementation Coordinator: </a:t>
                      </a:r>
                      <a:r>
                        <a:rPr lang="en" sz="1000" u="sng" strike="noStrike" cap="none">
                          <a:solidFill>
                            <a:schemeClr val="hlink"/>
                          </a:solidFill>
                          <a:latin typeface="Calibri"/>
                          <a:ea typeface="Calibri"/>
                          <a:cs typeface="Calibri"/>
                          <a:sym typeface="Calibri"/>
                          <a:hlinkClick r:id="rId6"/>
                        </a:rPr>
                        <a:t>Christina Adeboye Sullivan</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u="none" strike="noStrike" cap="none">
                          <a:solidFill>
                            <a:schemeClr val="dk1"/>
                          </a:solidFill>
                          <a:latin typeface="Calibri"/>
                          <a:ea typeface="Calibri"/>
                          <a:cs typeface="Calibri"/>
                          <a:sym typeface="Calibri"/>
                        </a:rPr>
                        <a:t>Program Monitoring Supervisor: </a:t>
                      </a:r>
                      <a:r>
                        <a:rPr lang="en" sz="1000" u="sng" strike="noStrike" cap="none">
                          <a:solidFill>
                            <a:schemeClr val="hlink"/>
                          </a:solidFill>
                          <a:latin typeface="Calibri"/>
                          <a:ea typeface="Calibri"/>
                          <a:cs typeface="Calibri"/>
                          <a:sym typeface="Calibri"/>
                          <a:hlinkClick r:id="rId7"/>
                        </a:rPr>
                        <a:t>Tammy Giessinger</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ESEA/ESSER Monitoring Coordinator: </a:t>
                      </a:r>
                      <a:r>
                        <a:rPr lang="en" sz="1000" u="sng" strike="noStrike" cap="none">
                          <a:solidFill>
                            <a:schemeClr val="hlink"/>
                          </a:solidFill>
                          <a:latin typeface="Calibri"/>
                          <a:ea typeface="Calibri"/>
                          <a:cs typeface="Calibri"/>
                          <a:sym typeface="Calibri"/>
                          <a:hlinkClick r:id="rId8"/>
                        </a:rPr>
                        <a:t>Kristin Crumley</a:t>
                      </a:r>
                      <a:r>
                        <a:rPr lang="en" sz="1000" u="sng" strike="noStrike" cap="none">
                          <a:solidFill>
                            <a:schemeClr val="hlink"/>
                          </a:solidFill>
                          <a:latin typeface="Calibri"/>
                          <a:ea typeface="Calibri"/>
                          <a:cs typeface="Calibri"/>
                          <a:sym typeface="Calibri"/>
                        </a:rPr>
                        <a:t> </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u="none" strike="noStrike" cap="none">
                          <a:solidFill>
                            <a:schemeClr val="dk1"/>
                          </a:solidFill>
                          <a:latin typeface="Calibri"/>
                          <a:ea typeface="Calibri"/>
                          <a:cs typeface="Calibri"/>
                          <a:sym typeface="Calibri"/>
                        </a:rPr>
                        <a:t>Program Effectiveness Supervisor: </a:t>
                      </a:r>
                      <a:r>
                        <a:rPr lang="en" sz="1000" u="sng" strike="noStrike" cap="none">
                          <a:solidFill>
                            <a:schemeClr val="hlink"/>
                          </a:solidFill>
                          <a:latin typeface="Calibri"/>
                          <a:ea typeface="Calibri"/>
                          <a:cs typeface="Calibri"/>
                          <a:sym typeface="Calibri"/>
                          <a:hlinkClick r:id="rId9"/>
                        </a:rPr>
                        <a:t>Tina Negley</a:t>
                      </a:r>
                      <a:endParaRPr sz="1000">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Program Evaluation &amp; Research Coordinator: </a:t>
                      </a:r>
                      <a:r>
                        <a:rPr lang="en" sz="1000" u="sng">
                          <a:solidFill>
                            <a:schemeClr val="hlink"/>
                          </a:solidFill>
                          <a:latin typeface="Calibri"/>
                          <a:ea typeface="Calibri"/>
                          <a:cs typeface="Calibri"/>
                          <a:sym typeface="Calibri"/>
                          <a:hlinkClick r:id="rId10"/>
                        </a:rPr>
                        <a:t>Mary Shen</a:t>
                      </a:r>
                      <a:endParaRPr sz="1000">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b="1" u="sng" strike="noStrike" cap="none">
                          <a:solidFill>
                            <a:schemeClr val="dk1"/>
                          </a:solidFill>
                          <a:latin typeface="Calibri"/>
                          <a:ea typeface="Calibri"/>
                          <a:cs typeface="Calibri"/>
                          <a:sym typeface="Calibri"/>
                        </a:rPr>
                        <a:t>ESEA Programs Specialists</a:t>
                      </a:r>
                      <a:r>
                        <a:rPr lang="en" sz="1000" u="none" strike="noStrike" cap="none">
                          <a:solidFill>
                            <a:schemeClr val="dk1"/>
                          </a:solidFill>
                          <a:latin typeface="Calibri"/>
                          <a:ea typeface="Calibri"/>
                          <a:cs typeface="Calibri"/>
                          <a:sym typeface="Calibri"/>
                        </a:rPr>
                        <a:t> and </a:t>
                      </a:r>
                      <a:r>
                        <a:rPr lang="en" sz="1000" u="sng" strike="noStrike" cap="none">
                          <a:solidFill>
                            <a:schemeClr val="hlink"/>
                          </a:solidFill>
                          <a:latin typeface="Calibri"/>
                          <a:ea typeface="Calibri"/>
                          <a:cs typeface="Calibri"/>
                          <a:sym typeface="Calibri"/>
                          <a:hlinkClick r:id="rId11"/>
                        </a:rPr>
                        <a:t>ESEA Regional Contacts</a:t>
                      </a:r>
                      <a:r>
                        <a:rPr lang="en" sz="1000" u="none" strike="noStrike" cap="none">
                          <a:solidFill>
                            <a:schemeClr val="dk1"/>
                          </a:solidFill>
                          <a:latin typeface="Calibri"/>
                          <a:ea typeface="Calibri"/>
                          <a:cs typeface="Calibri"/>
                          <a:sym typeface="Calibri"/>
                        </a:rPr>
                        <a:t> </a:t>
                      </a:r>
                      <a:r>
                        <a:rPr lang="en" sz="1000" b="1" u="none" strike="noStrike" cap="none">
                          <a:solidFill>
                            <a:schemeClr val="dk1"/>
                          </a:solidFill>
                          <a:latin typeface="Calibri"/>
                          <a:ea typeface="Calibri"/>
                          <a:cs typeface="Calibri"/>
                          <a:sym typeface="Calibri"/>
                        </a:rPr>
                        <a:t>(assigned by district)</a:t>
                      </a:r>
                      <a:endParaRPr sz="1000" b="1"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 </a:t>
                      </a:r>
                      <a:r>
                        <a:rPr lang="en" sz="1000" u="sng" strike="noStrike" cap="none">
                          <a:solidFill>
                            <a:schemeClr val="hlink"/>
                          </a:solidFill>
                          <a:latin typeface="Calibri"/>
                          <a:ea typeface="Calibri"/>
                          <a:cs typeface="Calibri"/>
                          <a:sym typeface="Calibri"/>
                          <a:hlinkClick r:id="rId5"/>
                        </a:rPr>
                        <a:t>Laura Meushaw</a:t>
                      </a:r>
                      <a:r>
                        <a:rPr lang="en" sz="1000" u="none" strike="noStrike" cap="none">
                          <a:solidFill>
                            <a:schemeClr val="dk1"/>
                          </a:solidFill>
                          <a:latin typeface="Calibri"/>
                          <a:ea typeface="Calibri"/>
                          <a:cs typeface="Calibri"/>
                          <a:sym typeface="Calibri"/>
                        </a:rPr>
                        <a:t>, </a:t>
                      </a:r>
                      <a:r>
                        <a:rPr lang="en" sz="1000" u="sng" strike="noStrike" cap="none">
                          <a:solidFill>
                            <a:schemeClr val="hlink"/>
                          </a:solidFill>
                          <a:latin typeface="Calibri"/>
                          <a:ea typeface="Calibri"/>
                          <a:cs typeface="Calibri"/>
                          <a:sym typeface="Calibri"/>
                          <a:hlinkClick r:id="rId12"/>
                        </a:rPr>
                        <a:t>Evita Byrd</a:t>
                      </a:r>
                      <a:r>
                        <a:rPr lang="en" sz="1000" u="none" strike="noStrike" cap="none">
                          <a:solidFill>
                            <a:schemeClr val="dk1"/>
                          </a:solidFill>
                          <a:latin typeface="Calibri"/>
                          <a:ea typeface="Calibri"/>
                          <a:cs typeface="Calibri"/>
                          <a:sym typeface="Calibri"/>
                        </a:rPr>
                        <a:t>, </a:t>
                      </a:r>
                      <a:r>
                        <a:rPr lang="en" sz="1000" u="sng" strike="noStrike" cap="none">
                          <a:solidFill>
                            <a:schemeClr val="hlink"/>
                          </a:solidFill>
                          <a:latin typeface="Calibri"/>
                          <a:ea typeface="Calibri"/>
                          <a:cs typeface="Calibri"/>
                          <a:sym typeface="Calibri"/>
                          <a:hlinkClick r:id="rId13"/>
                        </a:rPr>
                        <a:t>Rachel Echsner</a:t>
                      </a:r>
                      <a:r>
                        <a:rPr lang="en" sz="1000">
                          <a:solidFill>
                            <a:schemeClr val="dk1"/>
                          </a:solidFill>
                          <a:latin typeface="Calibri"/>
                          <a:ea typeface="Calibri"/>
                          <a:cs typeface="Calibri"/>
                          <a:sym typeface="Calibri"/>
                        </a:rPr>
                        <a:t>, </a:t>
                      </a:r>
                      <a:r>
                        <a:rPr lang="en" sz="1000" u="sng">
                          <a:solidFill>
                            <a:schemeClr val="hlink"/>
                          </a:solidFill>
                          <a:latin typeface="Calibri"/>
                          <a:ea typeface="Calibri"/>
                          <a:cs typeface="Calibri"/>
                          <a:sym typeface="Calibri"/>
                          <a:hlinkClick r:id="rId14"/>
                        </a:rPr>
                        <a:t>Kim Boylan</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II: </a:t>
                      </a:r>
                      <a:r>
                        <a:rPr lang="en" sz="1000" u="sng" strike="noStrike" cap="none">
                          <a:solidFill>
                            <a:schemeClr val="hlink"/>
                          </a:solidFill>
                          <a:latin typeface="Calibri"/>
                          <a:ea typeface="Calibri"/>
                          <a:cs typeface="Calibri"/>
                          <a:sym typeface="Calibri"/>
                          <a:hlinkClick r:id="rId13"/>
                        </a:rPr>
                        <a:t>Rachel Echsner</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III: </a:t>
                      </a:r>
                      <a:r>
                        <a:rPr lang="en" sz="1000" u="sng" strike="noStrike" cap="none">
                          <a:solidFill>
                            <a:schemeClr val="hlink"/>
                          </a:solidFill>
                          <a:latin typeface="Calibri"/>
                          <a:ea typeface="Calibri"/>
                          <a:cs typeface="Calibri"/>
                          <a:sym typeface="Calibri"/>
                          <a:hlinkClick r:id="rId15"/>
                        </a:rPr>
                        <a:t>Rachel Temple</a:t>
                      </a:r>
                      <a:r>
                        <a:rPr lang="en" sz="1000">
                          <a:solidFill>
                            <a:schemeClr val="dk1"/>
                          </a:solidFill>
                          <a:latin typeface="Calibri"/>
                          <a:ea typeface="Calibri"/>
                          <a:cs typeface="Calibri"/>
                          <a:sym typeface="Calibri"/>
                        </a:rPr>
                        <a:t>, </a:t>
                      </a:r>
                      <a:r>
                        <a:rPr lang="en" sz="1000" u="sng">
                          <a:solidFill>
                            <a:schemeClr val="hlink"/>
                          </a:solidFill>
                          <a:latin typeface="Calibri"/>
                          <a:ea typeface="Calibri"/>
                          <a:cs typeface="Calibri"/>
                          <a:sym typeface="Calibri"/>
                          <a:hlinkClick r:id="rId14"/>
                        </a:rPr>
                        <a:t>Kim Boylan</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IV &amp; Stronger Connections Grant: </a:t>
                      </a:r>
                      <a:r>
                        <a:rPr lang="en" sz="1000" u="sng" strike="noStrike" cap="none">
                          <a:solidFill>
                            <a:schemeClr val="hlink"/>
                          </a:solidFill>
                          <a:latin typeface="Calibri"/>
                          <a:ea typeface="Calibri"/>
                          <a:cs typeface="Calibri"/>
                          <a:sym typeface="Calibri"/>
                          <a:hlinkClick r:id="rId16"/>
                        </a:rPr>
                        <a:t>Nathan Hickman</a:t>
                      </a:r>
                      <a:r>
                        <a:rPr lang="en" sz="1000" u="none" strike="noStrike" cap="none">
                          <a:solidFill>
                            <a:schemeClr val="dk1"/>
                          </a:solidFill>
                          <a:latin typeface="Calibri"/>
                          <a:ea typeface="Calibri"/>
                          <a:cs typeface="Calibri"/>
                          <a:sym typeface="Calibri"/>
                        </a:rPr>
                        <a:t>, </a:t>
                      </a:r>
                      <a:r>
                        <a:rPr lang="en" sz="1000" u="sng" strike="noStrike" cap="none">
                          <a:solidFill>
                            <a:schemeClr val="hlink"/>
                          </a:solidFill>
                          <a:latin typeface="Calibri"/>
                          <a:ea typeface="Calibri"/>
                          <a:cs typeface="Calibri"/>
                          <a:sym typeface="Calibri"/>
                          <a:hlinkClick r:id="rId12"/>
                        </a:rPr>
                        <a:t>Evita Byrd</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V: </a:t>
                      </a:r>
                      <a:r>
                        <a:rPr lang="en" sz="1000" u="sng">
                          <a:solidFill>
                            <a:schemeClr val="hlink"/>
                          </a:solidFill>
                          <a:latin typeface="Calibri"/>
                          <a:ea typeface="Calibri"/>
                          <a:cs typeface="Calibri"/>
                          <a:sym typeface="Calibri"/>
                          <a:hlinkClick r:id="rId6"/>
                        </a:rPr>
                        <a:t>Christina Adeboye-Sullivan</a:t>
                      </a:r>
                      <a:r>
                        <a:rPr lang="en" sz="1000">
                          <a:solidFill>
                            <a:schemeClr val="dk1"/>
                          </a:solidFill>
                          <a:latin typeface="Calibri"/>
                          <a:ea typeface="Calibri"/>
                          <a:cs typeface="Calibri"/>
                          <a:sym typeface="Calibri"/>
                        </a:rPr>
                        <a:t>, </a:t>
                      </a:r>
                      <a:r>
                        <a:rPr lang="en" sz="1000" u="sng">
                          <a:solidFill>
                            <a:schemeClr val="hlink"/>
                          </a:solidFill>
                          <a:latin typeface="Calibri"/>
                          <a:ea typeface="Calibri"/>
                          <a:cs typeface="Calibri"/>
                          <a:sym typeface="Calibri"/>
                          <a:hlinkClick r:id="rId13"/>
                        </a:rPr>
                        <a:t>Rachel Echsner</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ESSER Program Specialists</a:t>
                      </a:r>
                      <a:endParaRPr sz="1000" u="sng" strike="noStrike" cap="none">
                        <a:solidFill>
                          <a:schemeClr val="hlink"/>
                        </a:solidFill>
                        <a:latin typeface="Calibri"/>
                        <a:ea typeface="Calibri"/>
                        <a:cs typeface="Calibri"/>
                        <a:sym typeface="Calibri"/>
                      </a:endParaRPr>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7"/>
                        </a:rPr>
                        <a:t>Jonathan Schelke</a:t>
                      </a:r>
                      <a:endParaRPr sz="1000" u="none" strike="noStrike" cap="none"/>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4"/>
                        </a:rPr>
                        <a:t>Kim Boylan</a:t>
                      </a:r>
                      <a:endParaRPr sz="1000" u="none" strike="noStrike" cap="none">
                        <a:solidFill>
                          <a:schemeClr val="dk1"/>
                        </a:solidFill>
                        <a:latin typeface="Calibri"/>
                        <a:ea typeface="Calibri"/>
                        <a:cs typeface="Calibri"/>
                        <a:sym typeface="Calibri"/>
                      </a:endParaRPr>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8"/>
                        </a:rPr>
                        <a:t>Kriselda Craven</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ESEA and ESSER Data and Reporting Specialists</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9"/>
                        </a:rPr>
                        <a:t>Mackenzie Owens</a:t>
                      </a:r>
                      <a:r>
                        <a:rPr lang="en" sz="1000">
                          <a:latin typeface="Calibri"/>
                          <a:ea typeface="Calibri"/>
                          <a:cs typeface="Calibri"/>
                          <a:sym typeface="Calibri"/>
                        </a:rPr>
                        <a:t> (ESSER)</a:t>
                      </a:r>
                      <a:endParaRPr sz="1000" u="none" strike="noStrike" cap="none">
                        <a:latin typeface="Calibri"/>
                        <a:ea typeface="Calibri"/>
                        <a:cs typeface="Calibri"/>
                        <a:sym typeface="Calibri"/>
                      </a:endParaRPr>
                    </a:p>
                    <a:p>
                      <a:pPr marL="266700" marR="0" lvl="1" indent="-76200" algn="l" rtl="0">
                        <a:lnSpc>
                          <a:spcPct val="90000"/>
                        </a:lnSpc>
                        <a:spcBef>
                          <a:spcPts val="200"/>
                        </a:spcBef>
                        <a:spcAft>
                          <a:spcPts val="0"/>
                        </a:spcAft>
                        <a:buClr>
                          <a:srgbClr val="000000"/>
                        </a:buClr>
                        <a:buSzPts val="1000"/>
                        <a:buFont typeface="Calibri"/>
                        <a:buChar char="○"/>
                      </a:pPr>
                      <a:r>
                        <a:rPr lang="en" sz="1000" u="sng" strike="noStrike" cap="none">
                          <a:solidFill>
                            <a:schemeClr val="hlink"/>
                          </a:solidFill>
                          <a:latin typeface="Calibri"/>
                          <a:ea typeface="Calibri"/>
                          <a:cs typeface="Calibri"/>
                          <a:sym typeface="Calibri"/>
                          <a:hlinkClick r:id="rId20"/>
                        </a:rPr>
                        <a:t>Melissa Chaffin</a:t>
                      </a:r>
                      <a:r>
                        <a:rPr lang="en" sz="1000">
                          <a:latin typeface="Calibri"/>
                          <a:ea typeface="Calibri"/>
                          <a:cs typeface="Calibri"/>
                          <a:sym typeface="Calibri"/>
                        </a:rPr>
                        <a:t> (ESEA)</a:t>
                      </a:r>
                      <a:endParaRPr sz="1000">
                        <a:latin typeface="Calibri"/>
                        <a:ea typeface="Calibri"/>
                        <a:cs typeface="Calibri"/>
                        <a:sym typeface="Calibri"/>
                      </a:endParaRPr>
                    </a:p>
                    <a:p>
                      <a:pPr marL="266700" marR="0" lvl="1" indent="-76200" algn="l" rtl="0">
                        <a:lnSpc>
                          <a:spcPct val="90000"/>
                        </a:lnSpc>
                        <a:spcBef>
                          <a:spcPts val="200"/>
                        </a:spcBef>
                        <a:spcAft>
                          <a:spcPts val="0"/>
                        </a:spcAft>
                        <a:buSzPts val="1000"/>
                        <a:buFont typeface="Calibri"/>
                        <a:buChar char="○"/>
                      </a:pPr>
                      <a:r>
                        <a:rPr lang="en" sz="1000" u="sng">
                          <a:solidFill>
                            <a:schemeClr val="hlink"/>
                          </a:solidFill>
                          <a:latin typeface="Calibri"/>
                          <a:ea typeface="Calibri"/>
                          <a:cs typeface="Calibri"/>
                          <a:sym typeface="Calibri"/>
                          <a:hlinkClick r:id="rId21"/>
                        </a:rPr>
                        <a:t>Jerry Ring</a:t>
                      </a:r>
                      <a:r>
                        <a:rPr lang="en" sz="1000">
                          <a:latin typeface="Calibri"/>
                          <a:ea typeface="Calibri"/>
                          <a:cs typeface="Calibri"/>
                          <a:sym typeface="Calibri"/>
                        </a:rPr>
                        <a:t> </a:t>
                      </a:r>
                      <a:r>
                        <a:rPr lang="en" sz="1000">
                          <a:solidFill>
                            <a:schemeClr val="dk1"/>
                          </a:solidFill>
                          <a:latin typeface="Calibri"/>
                          <a:ea typeface="Calibri"/>
                          <a:cs typeface="Calibri"/>
                          <a:sym typeface="Calibri"/>
                        </a:rPr>
                        <a:t>(ESEA)</a:t>
                      </a:r>
                      <a:endParaRPr sz="1000">
                        <a:latin typeface="Calibri"/>
                        <a:ea typeface="Calibri"/>
                        <a:cs typeface="Calibri"/>
                        <a:sym typeface="Calibri"/>
                      </a:endParaRPr>
                    </a:p>
                  </a:txBody>
                  <a:tcPr marL="68575" marR="68575" marT="68575" marB="68575"/>
                </a:tc>
                <a:tc>
                  <a:txBody>
                    <a:bodyPr/>
                    <a:lstStyle/>
                    <a:p>
                      <a:pPr marL="0" marR="0" lvl="0" indent="0" algn="l" rtl="0">
                        <a:lnSpc>
                          <a:spcPct val="90000"/>
                        </a:lnSpc>
                        <a:spcBef>
                          <a:spcPts val="0"/>
                        </a:spcBef>
                        <a:spcAft>
                          <a:spcPts val="0"/>
                        </a:spcAft>
                        <a:buClr>
                          <a:srgbClr val="000000"/>
                        </a:buClr>
                        <a:buSzPts val="1100"/>
                        <a:buFont typeface="Arial"/>
                        <a:buNone/>
                      </a:pPr>
                      <a:r>
                        <a:rPr lang="en" sz="1000" u="sng" strike="noStrike" cap="none">
                          <a:solidFill>
                            <a:schemeClr val="hlink"/>
                          </a:solidFill>
                          <a:latin typeface="Calibri"/>
                          <a:ea typeface="Calibri"/>
                          <a:cs typeface="Calibri"/>
                          <a:sym typeface="Calibri"/>
                          <a:hlinkClick r:id="rId22"/>
                        </a:rPr>
                        <a:t>Amy Carman</a:t>
                      </a:r>
                      <a:r>
                        <a:rPr lang="en" sz="1000" u="none" strike="noStrike" cap="none">
                          <a:solidFill>
                            <a:schemeClr val="dk1"/>
                          </a:solidFill>
                          <a:latin typeface="Calibri"/>
                          <a:ea typeface="Calibri"/>
                          <a:cs typeface="Calibri"/>
                          <a:sym typeface="Calibri"/>
                        </a:rPr>
                        <a:t>, Executive Director of School District Operations Unit</a:t>
                      </a:r>
                      <a:endParaRPr sz="1000" u="none" strike="noStrike" cap="none">
                        <a:solidFill>
                          <a:schemeClr val="dk1"/>
                        </a:solidFill>
                        <a:latin typeface="Calibri"/>
                        <a:ea typeface="Calibri"/>
                        <a:cs typeface="Calibri"/>
                        <a:sym typeface="Calibri"/>
                      </a:endParaRPr>
                    </a:p>
                    <a:p>
                      <a:pPr marL="0" marR="0" lvl="0" indent="0" algn="ctr" rtl="0">
                        <a:lnSpc>
                          <a:spcPct val="90000"/>
                        </a:lnSpc>
                        <a:spcBef>
                          <a:spcPts val="500"/>
                        </a:spcBef>
                        <a:spcAft>
                          <a:spcPts val="0"/>
                        </a:spcAft>
                        <a:buClr>
                          <a:srgbClr val="000000"/>
                        </a:buClr>
                        <a:buSzPts val="1100"/>
                        <a:buFont typeface="Arial"/>
                        <a:buNone/>
                      </a:pPr>
                      <a:r>
                        <a:rPr lang="en" sz="1000" b="1" u="sng" strike="noStrike" cap="none">
                          <a:solidFill>
                            <a:schemeClr val="dk1"/>
                          </a:solidFill>
                          <a:latin typeface="Calibri"/>
                          <a:ea typeface="Calibri"/>
                          <a:cs typeface="Calibri"/>
                          <a:sym typeface="Calibri"/>
                        </a:rPr>
                        <a:t>Fiscal Specialists</a:t>
                      </a:r>
                      <a:endParaRPr sz="1000" b="1" u="sng" strike="noStrike" cap="none">
                        <a:solidFill>
                          <a:schemeClr val="dk1"/>
                        </a:solidFill>
                        <a:latin typeface="Calibri"/>
                        <a:ea typeface="Calibri"/>
                        <a:cs typeface="Calibri"/>
                        <a:sym typeface="Calibri"/>
                      </a:endParaRPr>
                    </a:p>
                    <a:p>
                      <a:pPr marL="0" marR="0" lvl="0" indent="0" algn="l" rtl="0">
                        <a:lnSpc>
                          <a:spcPct val="90000"/>
                        </a:lnSpc>
                        <a:spcBef>
                          <a:spcPts val="500"/>
                        </a:spcBef>
                        <a:spcAft>
                          <a:spcPts val="0"/>
                        </a:spcAft>
                        <a:buClr>
                          <a:srgbClr val="000000"/>
                        </a:buClr>
                        <a:buSzPts val="1100"/>
                        <a:buFont typeface="Arial"/>
                        <a:buNone/>
                      </a:pPr>
                      <a:r>
                        <a:rPr lang="en" sz="1000" u="sng" strike="noStrike" cap="none">
                          <a:solidFill>
                            <a:schemeClr val="hlink"/>
                          </a:solidFill>
                          <a:latin typeface="Calibri"/>
                          <a:ea typeface="Calibri"/>
                          <a:cs typeface="Calibri"/>
                          <a:sym typeface="Calibri"/>
                          <a:hlinkClick r:id="rId23"/>
                        </a:rPr>
                        <a:t>Jennifer Austin</a:t>
                      </a:r>
                      <a:r>
                        <a:rPr lang="en" sz="1000" u="none" strike="noStrike" cap="none">
                          <a:solidFill>
                            <a:schemeClr val="dk1"/>
                          </a:solidFill>
                          <a:latin typeface="Calibri"/>
                          <a:ea typeface="Calibri"/>
                          <a:cs typeface="Calibri"/>
                          <a:sym typeface="Calibri"/>
                        </a:rPr>
                        <a:t>, Director of Grants Fiscal Management </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ESEA</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4"/>
                        </a:rPr>
                        <a:t>Robert Hawkins</a:t>
                      </a:r>
                      <a:r>
                        <a:rPr lang="en" sz="1000" u="none" strike="noStrike" cap="none">
                          <a:solidFill>
                            <a:schemeClr val="dk1"/>
                          </a:solidFill>
                          <a:latin typeface="Calibri"/>
                          <a:ea typeface="Calibri"/>
                          <a:cs typeface="Calibri"/>
                          <a:sym typeface="Calibri"/>
                        </a:rPr>
                        <a:t>, Grants Fiscal Analyst </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5"/>
                        </a:rPr>
                        <a:t>Steven Kaleda</a:t>
                      </a:r>
                      <a:r>
                        <a:rPr lang="en" sz="1000" u="none" strike="noStrike" cap="none">
                          <a:solidFill>
                            <a:schemeClr val="dk1"/>
                          </a:solidFill>
                          <a:latin typeface="Calibri"/>
                          <a:ea typeface="Calibri"/>
                          <a:cs typeface="Calibri"/>
                          <a:sym typeface="Calibri"/>
                        </a:rPr>
                        <a:t>, Grants Fiscal Analyst </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ESSER Fiscal Specialist</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5"/>
                        </a:rPr>
                        <a:t>Steven Kaleda</a:t>
                      </a:r>
                      <a:r>
                        <a:rPr lang="en" sz="1000" u="none" strike="noStrike" cap="none">
                          <a:solidFill>
                            <a:schemeClr val="dk1"/>
                          </a:solidFill>
                          <a:latin typeface="Calibri"/>
                          <a:ea typeface="Calibri"/>
                          <a:cs typeface="Calibri"/>
                          <a:sym typeface="Calibri"/>
                        </a:rPr>
                        <a:t> Grants Fiscal Analyst</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ESSER Monitoring</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6"/>
                        </a:rPr>
                        <a:t>Hilery Morris</a:t>
                      </a:r>
                      <a:r>
                        <a:rPr lang="en" sz="1000" u="none" strike="noStrike" cap="none">
                          <a:solidFill>
                            <a:schemeClr val="dk1"/>
                          </a:solidFill>
                          <a:latin typeface="Calibri"/>
                          <a:ea typeface="Calibri"/>
                          <a:cs typeface="Calibri"/>
                          <a:sym typeface="Calibri"/>
                        </a:rPr>
                        <a:t>, ESSER Fiscal Monitoring </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7"/>
                        </a:rPr>
                        <a:t>Kristina Jones</a:t>
                      </a:r>
                      <a:r>
                        <a:rPr lang="en" sz="1000" u="none" strike="noStrike" cap="none">
                          <a:solidFill>
                            <a:schemeClr val="dk1"/>
                          </a:solidFill>
                          <a:latin typeface="Calibri"/>
                          <a:ea typeface="Calibri"/>
                          <a:cs typeface="Calibri"/>
                          <a:sym typeface="Calibri"/>
                        </a:rPr>
                        <a:t>, Federal Fiscal Monitoring and Reporting Specialist</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8"/>
                        </a:rPr>
                        <a:t>Werner Hagemann</a:t>
                      </a:r>
                      <a:r>
                        <a:rPr lang="en" sz="1000" u="none" strike="noStrike" cap="none">
                          <a:solidFill>
                            <a:schemeClr val="dk1"/>
                          </a:solidFill>
                          <a:latin typeface="Calibri"/>
                          <a:ea typeface="Calibri"/>
                          <a:cs typeface="Calibri"/>
                          <a:sym typeface="Calibri"/>
                        </a:rPr>
                        <a:t>, ESSER Fiscal Monitoring Specialist</a:t>
                      </a:r>
                      <a:endParaRPr sz="1000" u="none" strike="noStrike" cap="none">
                        <a:solidFill>
                          <a:schemeClr val="dk1"/>
                        </a:solidFill>
                        <a:latin typeface="Calibri"/>
                        <a:ea typeface="Calibri"/>
                        <a:cs typeface="Calibri"/>
                        <a:sym typeface="Calibri"/>
                      </a:endParaRPr>
                    </a:p>
                    <a:p>
                      <a:pPr marL="0" marR="0" lvl="0" indent="0" algn="l" rtl="0">
                        <a:lnSpc>
                          <a:spcPct val="90000"/>
                        </a:lnSpc>
                        <a:spcBef>
                          <a:spcPts val="200"/>
                        </a:spcBef>
                        <a:spcAft>
                          <a:spcPts val="0"/>
                        </a:spcAft>
                        <a:buClr>
                          <a:srgbClr val="000000"/>
                        </a:buClr>
                        <a:buSzPts val="1100"/>
                        <a:buFont typeface="Arial"/>
                        <a:buNone/>
                      </a:pPr>
                      <a:endParaRPr sz="1000" u="none" strike="noStrike" cap="none">
                        <a:solidFill>
                          <a:schemeClr val="dk1"/>
                        </a:solidFill>
                        <a:latin typeface="Calibri"/>
                        <a:ea typeface="Calibri"/>
                        <a:cs typeface="Calibri"/>
                        <a:sym typeface="Calibri"/>
                      </a:endParaRPr>
                    </a:p>
                    <a:p>
                      <a:pPr marL="0" marR="0" lvl="0" indent="0" algn="ctr" rtl="0">
                        <a:lnSpc>
                          <a:spcPct val="90000"/>
                        </a:lnSpc>
                        <a:spcBef>
                          <a:spcPts val="200"/>
                        </a:spcBef>
                        <a:spcAft>
                          <a:spcPts val="0"/>
                        </a:spcAft>
                        <a:buClr>
                          <a:srgbClr val="000000"/>
                        </a:buClr>
                        <a:buSzPts val="1100"/>
                        <a:buFont typeface="Arial"/>
                        <a:buNone/>
                      </a:pPr>
                      <a:r>
                        <a:rPr lang="en" sz="1000" b="1" u="sng" strike="noStrike" cap="none">
                          <a:solidFill>
                            <a:schemeClr val="dk1"/>
                          </a:solidFill>
                          <a:latin typeface="Calibri"/>
                          <a:ea typeface="Calibri"/>
                          <a:cs typeface="Calibri"/>
                          <a:sym typeface="Calibri"/>
                        </a:rPr>
                        <a:t>Application Systems Specialists</a:t>
                      </a:r>
                      <a:endParaRPr sz="1000" b="1" u="sng"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800"/>
                        <a:buFont typeface="Arial"/>
                        <a:buNone/>
                      </a:pPr>
                      <a:r>
                        <a:rPr lang="en" sz="1000" u="sng" strike="noStrike" cap="none">
                          <a:solidFill>
                            <a:schemeClr val="hlink"/>
                          </a:solidFill>
                          <a:latin typeface="Calibri"/>
                          <a:ea typeface="Calibri"/>
                          <a:cs typeface="Calibri"/>
                          <a:sym typeface="Calibri"/>
                          <a:hlinkClick r:id="rId29"/>
                        </a:rPr>
                        <a:t>DeLilah Collins</a:t>
                      </a:r>
                      <a:r>
                        <a:rPr lang="en" sz="1000" u="none" strike="noStrike" cap="none">
                          <a:solidFill>
                            <a:schemeClr val="dk1"/>
                          </a:solidFill>
                          <a:latin typeface="Calibri"/>
                          <a:ea typeface="Calibri"/>
                          <a:cs typeface="Calibri"/>
                          <a:sym typeface="Calibri"/>
                        </a:rPr>
                        <a:t>, Director of Grants Program Administration</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b="1" u="sng" strike="noStrike" cap="none">
                          <a:solidFill>
                            <a:schemeClr val="dk1"/>
                          </a:solidFill>
                          <a:latin typeface="Calibri"/>
                          <a:ea typeface="Calibri"/>
                          <a:cs typeface="Calibri"/>
                          <a:sym typeface="Calibri"/>
                        </a:rPr>
                        <a:t>Online Applications Systems Technical Support</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30"/>
                        </a:rPr>
                        <a:t>Michelle Prael</a:t>
                      </a:r>
                      <a:endParaRPr sz="1000" u="none" strike="noStrike" cap="none">
                        <a:latin typeface="Calibri"/>
                        <a:ea typeface="Calibri"/>
                        <a:cs typeface="Calibri"/>
                        <a:sym typeface="Calibri"/>
                      </a:endParaRPr>
                    </a:p>
                  </a:txBody>
                  <a:tcPr marL="68575" marR="68575" marT="68575" marB="68575"/>
                </a:tc>
                <a:extLst>
                  <a:ext uri="{0D108BD9-81ED-4DB2-BD59-A6C34878D82A}">
                    <a16:rowId xmlns:a16="http://schemas.microsoft.com/office/drawing/2014/main" val="1000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1"/>
          <p:cNvSpPr txBox="1">
            <a:spLocks noGrp="1"/>
          </p:cNvSpPr>
          <p:nvPr>
            <p:ph type="ctrTitle"/>
          </p:nvPr>
        </p:nvSpPr>
        <p:spPr>
          <a:xfrm>
            <a:off x="-1" y="1946787"/>
            <a:ext cx="9144600" cy="1753200"/>
          </a:xfrm>
          <a:prstGeom prst="rect">
            <a:avLst/>
          </a:prstGeom>
        </p:spPr>
        <p:txBody>
          <a:bodyPr spcFirstLastPara="1" wrap="square" lIns="68575" tIns="34275" rIns="68575" bIns="34275" anchor="t" anchorCtr="0">
            <a:normAutofit/>
          </a:bodyPr>
          <a:lstStyle/>
          <a:p>
            <a:pPr marL="0" lvl="0" indent="0" algn="ctr" rtl="0">
              <a:spcBef>
                <a:spcPts val="0"/>
              </a:spcBef>
              <a:spcAft>
                <a:spcPts val="0"/>
              </a:spcAft>
              <a:buNone/>
            </a:pPr>
            <a:r>
              <a:rPr lang="en">
                <a:latin typeface="Raleway"/>
                <a:ea typeface="Raleway"/>
                <a:cs typeface="Raleway"/>
                <a:sym typeface="Raleway"/>
              </a:rPr>
              <a:t>ARP ESSER III Reminders</a:t>
            </a:r>
            <a:endParaRPr>
              <a:latin typeface="Raleway"/>
              <a:ea typeface="Raleway"/>
              <a:cs typeface="Raleway"/>
              <a:sym typeface="Raleway"/>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42"/>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latin typeface="Raleway"/>
                <a:ea typeface="Raleway"/>
                <a:cs typeface="Raleway"/>
                <a:sym typeface="Raleway"/>
              </a:rPr>
              <a:t>Post Award Revision (PAR) Submissions</a:t>
            </a:r>
            <a:endParaRPr>
              <a:latin typeface="Raleway"/>
              <a:ea typeface="Raleway"/>
              <a:cs typeface="Raleway"/>
              <a:sym typeface="Raleway"/>
            </a:endParaRPr>
          </a:p>
        </p:txBody>
      </p:sp>
      <p:sp>
        <p:nvSpPr>
          <p:cNvPr id="225" name="Google Shape;225;p42"/>
          <p:cNvSpPr txBox="1">
            <a:spLocks noGrp="1"/>
          </p:cNvSpPr>
          <p:nvPr>
            <p:ph type="body" idx="1"/>
          </p:nvPr>
        </p:nvSpPr>
        <p:spPr>
          <a:xfrm>
            <a:off x="396775" y="2192605"/>
            <a:ext cx="7886700" cy="1526100"/>
          </a:xfrm>
          <a:prstGeom prst="rect">
            <a:avLst/>
          </a:prstGeom>
        </p:spPr>
        <p:txBody>
          <a:bodyPr spcFirstLastPara="1" wrap="square" lIns="0" tIns="0" rIns="0" bIns="0" anchor="t" anchorCtr="0">
            <a:normAutofit/>
          </a:bodyPr>
          <a:lstStyle/>
          <a:p>
            <a:pPr marL="457200" lvl="0" indent="-381000" algn="l" rtl="0">
              <a:spcBef>
                <a:spcPts val="800"/>
              </a:spcBef>
              <a:spcAft>
                <a:spcPts val="0"/>
              </a:spcAft>
              <a:buClr>
                <a:schemeClr val="dk1"/>
              </a:buClr>
              <a:buSzPts val="2400"/>
              <a:buFont typeface="Raleway"/>
              <a:buChar char="●"/>
            </a:pPr>
            <a:r>
              <a:rPr lang="en" sz="2400">
                <a:latin typeface="Raleway"/>
                <a:ea typeface="Raleway"/>
                <a:cs typeface="Raleway"/>
                <a:sym typeface="Raleway"/>
              </a:rPr>
              <a:t>Contact information</a:t>
            </a:r>
            <a:endParaRPr sz="2400">
              <a:solidFill>
                <a:schemeClr val="dk1"/>
              </a:solidFill>
              <a:latin typeface="Raleway"/>
              <a:ea typeface="Raleway"/>
              <a:cs typeface="Raleway"/>
              <a:sym typeface="Raleway"/>
            </a:endParaRPr>
          </a:p>
          <a:p>
            <a:pPr marL="457200" lvl="0" indent="-381000" algn="l" rtl="0">
              <a:spcBef>
                <a:spcPts val="800"/>
              </a:spcBef>
              <a:spcAft>
                <a:spcPts val="0"/>
              </a:spcAft>
              <a:buClr>
                <a:schemeClr val="dk1"/>
              </a:buClr>
              <a:buSzPts val="2400"/>
              <a:buFont typeface="Raleway"/>
              <a:buChar char="●"/>
            </a:pPr>
            <a:r>
              <a:rPr lang="en" sz="2400">
                <a:latin typeface="Raleway"/>
                <a:ea typeface="Raleway"/>
                <a:cs typeface="Raleway"/>
                <a:sym typeface="Raleway"/>
              </a:rPr>
              <a:t>Review of ESSER III application</a:t>
            </a:r>
            <a:endParaRPr sz="2400">
              <a:latin typeface="Raleway"/>
              <a:ea typeface="Raleway"/>
              <a:cs typeface="Raleway"/>
              <a:sym typeface="Raleway"/>
            </a:endParaRPr>
          </a:p>
          <a:p>
            <a:pPr marL="457200" lvl="0" indent="-381000" algn="l" rtl="0">
              <a:spcBef>
                <a:spcPts val="800"/>
              </a:spcBef>
              <a:spcAft>
                <a:spcPts val="0"/>
              </a:spcAft>
              <a:buSzPts val="2400"/>
              <a:buFont typeface="Raleway"/>
              <a:buChar char="●"/>
            </a:pPr>
            <a:r>
              <a:rPr lang="en" sz="2400">
                <a:latin typeface="Raleway"/>
                <a:ea typeface="Raleway"/>
                <a:cs typeface="Raleway"/>
                <a:sym typeface="Raleway"/>
              </a:rPr>
              <a:t>Change in needs or activities</a:t>
            </a:r>
            <a:endParaRPr sz="2400">
              <a:latin typeface="Raleway"/>
              <a:ea typeface="Raleway"/>
              <a:cs typeface="Raleway"/>
              <a:sym typeface="Raleway"/>
            </a:endParaRPr>
          </a:p>
          <a:p>
            <a:pPr marL="0" lvl="0" indent="0" algn="l" rtl="0">
              <a:spcBef>
                <a:spcPts val="800"/>
              </a:spcBef>
              <a:spcAft>
                <a:spcPts val="0"/>
              </a:spcAft>
              <a:buNone/>
            </a:pPr>
            <a:endParaRPr sz="2000"/>
          </a:p>
        </p:txBody>
      </p:sp>
      <p:pic>
        <p:nvPicPr>
          <p:cNvPr id="226" name="Google Shape;226;p42" descr="Picture of a golf ball and golf ball marker that says, &quot;It's a PAR!&quot; "/>
          <p:cNvPicPr preferRelativeResize="0"/>
          <p:nvPr/>
        </p:nvPicPr>
        <p:blipFill>
          <a:blip r:embed="rId3">
            <a:alphaModFix/>
          </a:blip>
          <a:stretch>
            <a:fillRect/>
          </a:stretch>
        </p:blipFill>
        <p:spPr>
          <a:xfrm>
            <a:off x="5409103" y="1468228"/>
            <a:ext cx="2658650" cy="2658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43"/>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Safe Return to In-Person Instruction Plan</a:t>
            </a:r>
            <a:endParaRPr/>
          </a:p>
        </p:txBody>
      </p:sp>
      <p:sp>
        <p:nvSpPr>
          <p:cNvPr id="233" name="Google Shape;233;p43"/>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457200" lvl="0" indent="-330200" algn="l" rtl="0">
              <a:spcBef>
                <a:spcPts val="800"/>
              </a:spcBef>
              <a:spcAft>
                <a:spcPts val="0"/>
              </a:spcAft>
              <a:buClr>
                <a:schemeClr val="dk1"/>
              </a:buClr>
              <a:buSzPts val="1600"/>
              <a:buChar char="●"/>
            </a:pPr>
            <a:r>
              <a:rPr lang="en" sz="1600">
                <a:latin typeface="Raleway"/>
                <a:ea typeface="Raleway"/>
                <a:cs typeface="Raleway"/>
                <a:sym typeface="Raleway"/>
              </a:rPr>
              <a:t>Leave t</a:t>
            </a:r>
            <a:r>
              <a:rPr lang="en" sz="1600">
                <a:solidFill>
                  <a:schemeClr val="dk1"/>
                </a:solidFill>
                <a:latin typeface="Raleway"/>
                <a:ea typeface="Raleway"/>
                <a:cs typeface="Raleway"/>
                <a:sym typeface="Raleway"/>
              </a:rPr>
              <a:t>he LEA’s Safe Return to In-Person Instruction Plan</a:t>
            </a:r>
            <a:r>
              <a:rPr lang="en" sz="1600">
                <a:latin typeface="Raleway"/>
                <a:ea typeface="Raleway"/>
                <a:cs typeface="Raleway"/>
                <a:sym typeface="Raleway"/>
              </a:rPr>
              <a:t> </a:t>
            </a:r>
            <a:r>
              <a:rPr lang="en" sz="1600">
                <a:solidFill>
                  <a:schemeClr val="dk1"/>
                </a:solidFill>
                <a:latin typeface="Raleway"/>
                <a:ea typeface="Raleway"/>
                <a:cs typeface="Raleway"/>
                <a:sym typeface="Raleway"/>
              </a:rPr>
              <a:t>actively posted on the LEA’s website</a:t>
            </a:r>
            <a:r>
              <a:rPr lang="en" sz="1600" b="1">
                <a:solidFill>
                  <a:schemeClr val="dk1"/>
                </a:solidFill>
                <a:latin typeface="Raleway"/>
                <a:ea typeface="Raleway"/>
                <a:cs typeface="Raleway"/>
                <a:sym typeface="Raleway"/>
              </a:rPr>
              <a:t> through the end of the award period, September 30, 2024. </a:t>
            </a:r>
            <a:endParaRPr sz="1600" b="1">
              <a:solidFill>
                <a:schemeClr val="dk1"/>
              </a:solidFill>
              <a:latin typeface="Raleway"/>
              <a:ea typeface="Raleway"/>
              <a:cs typeface="Raleway"/>
              <a:sym typeface="Raleway"/>
            </a:endParaRPr>
          </a:p>
          <a:p>
            <a:pPr marL="457200" lvl="0" indent="-330200" algn="l" rtl="0">
              <a:spcBef>
                <a:spcPts val="800"/>
              </a:spcBef>
              <a:spcAft>
                <a:spcPts val="0"/>
              </a:spcAft>
              <a:buClr>
                <a:schemeClr val="dk1"/>
              </a:buClr>
              <a:buSzPts val="1600"/>
              <a:buFont typeface="Raleway"/>
              <a:buChar char="●"/>
            </a:pPr>
            <a:r>
              <a:rPr lang="en" sz="1600">
                <a:latin typeface="Raleway"/>
                <a:ea typeface="Raleway"/>
                <a:cs typeface="Raleway"/>
                <a:sym typeface="Raleway"/>
              </a:rPr>
              <a:t>Review at least every 6 months</a:t>
            </a:r>
            <a:endParaRPr sz="1600">
              <a:latin typeface="Raleway"/>
              <a:ea typeface="Raleway"/>
              <a:cs typeface="Raleway"/>
              <a:sym typeface="Raleway"/>
            </a:endParaRPr>
          </a:p>
          <a:p>
            <a:pPr marL="457200" lvl="0" indent="-330200" algn="l" rtl="0">
              <a:spcBef>
                <a:spcPts val="800"/>
              </a:spcBef>
              <a:spcAft>
                <a:spcPts val="0"/>
              </a:spcAft>
              <a:buClr>
                <a:schemeClr val="dk1"/>
              </a:buClr>
              <a:buSzPts val="1600"/>
              <a:buFont typeface="Raleway"/>
              <a:buChar char="●"/>
            </a:pPr>
            <a:r>
              <a:rPr lang="en" sz="1600">
                <a:latin typeface="Raleway"/>
                <a:ea typeface="Raleway"/>
                <a:cs typeface="Raleway"/>
                <a:sym typeface="Raleway"/>
              </a:rPr>
              <a:t>Update when needed</a:t>
            </a:r>
            <a:endParaRPr sz="1600">
              <a:solidFill>
                <a:schemeClr val="dk1"/>
              </a:solidFill>
              <a:latin typeface="Raleway"/>
              <a:ea typeface="Raleway"/>
              <a:cs typeface="Raleway"/>
              <a:sym typeface="Raleway"/>
            </a:endParaRPr>
          </a:p>
          <a:p>
            <a:pPr marL="457200" lvl="0" indent="-330200" algn="l" rtl="0">
              <a:spcBef>
                <a:spcPts val="800"/>
              </a:spcBef>
              <a:spcAft>
                <a:spcPts val="0"/>
              </a:spcAft>
              <a:buClr>
                <a:schemeClr val="dk1"/>
              </a:buClr>
              <a:buSzPts val="1600"/>
              <a:buFont typeface="Raleway"/>
              <a:buChar char="●"/>
            </a:pPr>
            <a:r>
              <a:rPr lang="en" sz="1600">
                <a:solidFill>
                  <a:schemeClr val="dk1"/>
                </a:solidFill>
                <a:latin typeface="Raleway"/>
                <a:ea typeface="Raleway"/>
                <a:cs typeface="Raleway"/>
                <a:sym typeface="Raleway"/>
              </a:rPr>
              <a:t>The LEA’s Safe Return to In-Person Instruction Plan must be linked on CDE’s page. </a:t>
            </a:r>
            <a:endParaRPr sz="1600">
              <a:solidFill>
                <a:schemeClr val="dk1"/>
              </a:solidFill>
              <a:latin typeface="Raleway"/>
              <a:ea typeface="Raleway"/>
              <a:cs typeface="Raleway"/>
              <a:sym typeface="Raleway"/>
            </a:endParaRPr>
          </a:p>
          <a:p>
            <a:pPr marL="914400" lvl="1" indent="-330200" algn="l" rtl="0">
              <a:spcBef>
                <a:spcPts val="400"/>
              </a:spcBef>
              <a:spcAft>
                <a:spcPts val="0"/>
              </a:spcAft>
              <a:buClr>
                <a:schemeClr val="dk1"/>
              </a:buClr>
              <a:buSzPts val="1600"/>
              <a:buFont typeface="Raleway"/>
              <a:buChar char="○"/>
            </a:pPr>
            <a:r>
              <a:rPr lang="en" sz="1600">
                <a:solidFill>
                  <a:schemeClr val="dk1"/>
                </a:solidFill>
                <a:latin typeface="Raleway"/>
                <a:ea typeface="Raleway"/>
                <a:cs typeface="Raleway"/>
                <a:sym typeface="Raleway"/>
              </a:rPr>
              <a:t>Please check for your link </a:t>
            </a:r>
            <a:r>
              <a:rPr lang="en" sz="1600" u="sng">
                <a:solidFill>
                  <a:srgbClr val="1155CC"/>
                </a:solidFill>
                <a:latin typeface="Raleway"/>
                <a:ea typeface="Raleway"/>
                <a:cs typeface="Raleway"/>
                <a:sym typeface="Raleway"/>
                <a:hlinkClick r:id="rId3">
                  <a:extLst>
                    <a:ext uri="{A12FA001-AC4F-418D-AE19-62706E023703}">
                      <ahyp:hlinkClr xmlns:ahyp="http://schemas.microsoft.com/office/drawing/2018/hyperlinkcolor" val="tx"/>
                    </a:ext>
                  </a:extLst>
                </a:hlinkClick>
              </a:rPr>
              <a:t>here</a:t>
            </a:r>
            <a:r>
              <a:rPr lang="en" sz="1600">
                <a:solidFill>
                  <a:schemeClr val="dk1"/>
                </a:solidFill>
                <a:latin typeface="Raleway"/>
                <a:ea typeface="Raleway"/>
                <a:cs typeface="Raleway"/>
                <a:sym typeface="Raleway"/>
              </a:rPr>
              <a:t>. </a:t>
            </a:r>
            <a:endParaRPr sz="1600">
              <a:solidFill>
                <a:schemeClr val="dk1"/>
              </a:solidFill>
              <a:latin typeface="Raleway"/>
              <a:ea typeface="Raleway"/>
              <a:cs typeface="Raleway"/>
              <a:sym typeface="Raleway"/>
            </a:endParaRPr>
          </a:p>
          <a:p>
            <a:pPr marL="914400" lvl="1" indent="-330200" algn="l" rtl="0">
              <a:spcBef>
                <a:spcPts val="400"/>
              </a:spcBef>
              <a:spcAft>
                <a:spcPts val="0"/>
              </a:spcAft>
              <a:buClr>
                <a:schemeClr val="dk1"/>
              </a:buClr>
              <a:buSzPts val="1600"/>
              <a:buFont typeface="Raleway"/>
              <a:buChar char="○"/>
            </a:pPr>
            <a:r>
              <a:rPr lang="en" sz="1600">
                <a:solidFill>
                  <a:schemeClr val="dk1"/>
                </a:solidFill>
                <a:latin typeface="Raleway"/>
                <a:ea typeface="Raleway"/>
                <a:cs typeface="Raleway"/>
                <a:sym typeface="Raleway"/>
              </a:rPr>
              <a:t>Please submit a link </a:t>
            </a:r>
            <a:r>
              <a:rPr lang="en" sz="1600" u="sng">
                <a:solidFill>
                  <a:srgbClr val="1155CC"/>
                </a:solidFill>
                <a:latin typeface="Raleway"/>
                <a:ea typeface="Raleway"/>
                <a:cs typeface="Raleway"/>
                <a:sym typeface="Raleway"/>
                <a:hlinkClick r:id="rId4">
                  <a:extLst>
                    <a:ext uri="{A12FA001-AC4F-418D-AE19-62706E023703}">
                      <ahyp:hlinkClr xmlns:ahyp="http://schemas.microsoft.com/office/drawing/2018/hyperlinkcolor" val="tx"/>
                    </a:ext>
                  </a:extLst>
                </a:hlinkClick>
              </a:rPr>
              <a:t>here</a:t>
            </a:r>
            <a:r>
              <a:rPr lang="en" sz="1600">
                <a:solidFill>
                  <a:schemeClr val="dk1"/>
                </a:solidFill>
                <a:latin typeface="Raleway"/>
                <a:ea typeface="Raleway"/>
                <a:cs typeface="Raleway"/>
                <a:sym typeface="Raleway"/>
              </a:rPr>
              <a:t> if your LEA’s link has expired or is not on the page. </a:t>
            </a:r>
            <a:endParaRPr sz="1600">
              <a:solidFill>
                <a:schemeClr val="dk1"/>
              </a:solidFill>
              <a:latin typeface="Raleway"/>
              <a:ea typeface="Raleway"/>
              <a:cs typeface="Raleway"/>
              <a:sym typeface="Raleway"/>
            </a:endParaRPr>
          </a:p>
          <a:p>
            <a:pPr marL="457200" lvl="0" indent="-330200" algn="l" rtl="0">
              <a:spcBef>
                <a:spcPts val="800"/>
              </a:spcBef>
              <a:spcAft>
                <a:spcPts val="0"/>
              </a:spcAft>
              <a:buClr>
                <a:schemeClr val="dk1"/>
              </a:buClr>
              <a:buSzPts val="1600"/>
              <a:buFont typeface="Raleway"/>
              <a:buChar char="●"/>
            </a:pPr>
            <a:r>
              <a:rPr lang="en" sz="1600" u="sng">
                <a:solidFill>
                  <a:schemeClr val="hlink"/>
                </a:solidFill>
                <a:latin typeface="Raleway"/>
                <a:ea typeface="Raleway"/>
                <a:cs typeface="Raleway"/>
                <a:sym typeface="Raleway"/>
                <a:hlinkClick r:id="rId5"/>
              </a:rPr>
              <a:t>CDE guidance</a:t>
            </a:r>
            <a:endParaRPr sz="1600">
              <a:solidFill>
                <a:schemeClr val="dk1"/>
              </a:solidFill>
              <a:latin typeface="Raleway"/>
              <a:ea typeface="Raleway"/>
              <a:cs typeface="Raleway"/>
              <a:sym typeface="Raleway"/>
            </a:endParaRPr>
          </a:p>
          <a:p>
            <a:pPr marL="0" lvl="0" indent="0" algn="l" rtl="0">
              <a:spcBef>
                <a:spcPts val="800"/>
              </a:spcBef>
              <a:spcAft>
                <a:spcPts val="0"/>
              </a:spcAft>
              <a:buNone/>
            </a:pPr>
            <a:endParaRPr/>
          </a:p>
        </p:txBody>
      </p:sp>
      <p:pic>
        <p:nvPicPr>
          <p:cNvPr id="234" name="Google Shape;234;p43" descr="A picture of a sticky post-it note that says, &quot;keep me posted!&quot;"/>
          <p:cNvPicPr preferRelativeResize="0"/>
          <p:nvPr/>
        </p:nvPicPr>
        <p:blipFill>
          <a:blip r:embed="rId6">
            <a:alphaModFix/>
          </a:blip>
          <a:stretch>
            <a:fillRect/>
          </a:stretch>
        </p:blipFill>
        <p:spPr>
          <a:xfrm>
            <a:off x="3388700" y="3572925"/>
            <a:ext cx="2720552" cy="141669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4"/>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latin typeface="Raleway"/>
                <a:ea typeface="Raleway"/>
                <a:cs typeface="Raleway"/>
                <a:sym typeface="Raleway"/>
              </a:rPr>
              <a:t>ARP ESSER III Use of Funds Plan</a:t>
            </a:r>
            <a:endParaRPr>
              <a:latin typeface="Raleway"/>
              <a:ea typeface="Raleway"/>
              <a:cs typeface="Raleway"/>
              <a:sym typeface="Raleway"/>
            </a:endParaRPr>
          </a:p>
        </p:txBody>
      </p:sp>
      <p:sp>
        <p:nvSpPr>
          <p:cNvPr id="241" name="Google Shape;241;p44"/>
          <p:cNvSpPr txBox="1">
            <a:spLocks noGrp="1"/>
          </p:cNvSpPr>
          <p:nvPr>
            <p:ph type="body" idx="1"/>
          </p:nvPr>
        </p:nvSpPr>
        <p:spPr>
          <a:xfrm>
            <a:off x="428400" y="1161375"/>
            <a:ext cx="4548600" cy="4108500"/>
          </a:xfrm>
          <a:prstGeom prst="rect">
            <a:avLst/>
          </a:prstGeom>
        </p:spPr>
        <p:txBody>
          <a:bodyPr spcFirstLastPara="1" wrap="square" lIns="0" tIns="0" rIns="0" bIns="0" anchor="t" anchorCtr="0">
            <a:normAutofit lnSpcReduction="10000"/>
          </a:bodyPr>
          <a:lstStyle/>
          <a:p>
            <a:pPr marL="457200" lvl="0" indent="-336550" algn="l" rtl="0">
              <a:spcBef>
                <a:spcPts val="800"/>
              </a:spcBef>
              <a:spcAft>
                <a:spcPts val="0"/>
              </a:spcAft>
              <a:buClr>
                <a:schemeClr val="dk1"/>
              </a:buClr>
              <a:buSzPts val="1700"/>
              <a:buChar char="●"/>
            </a:pPr>
            <a:r>
              <a:rPr lang="en" sz="1700">
                <a:latin typeface="Raleway"/>
                <a:ea typeface="Raleway"/>
                <a:cs typeface="Raleway"/>
                <a:sym typeface="Raleway"/>
              </a:rPr>
              <a:t>Leave t</a:t>
            </a:r>
            <a:r>
              <a:rPr lang="en" sz="1700">
                <a:solidFill>
                  <a:schemeClr val="dk1"/>
                </a:solidFill>
                <a:latin typeface="Raleway"/>
                <a:ea typeface="Raleway"/>
                <a:cs typeface="Raleway"/>
                <a:sym typeface="Raleway"/>
              </a:rPr>
              <a:t>he LEA’s ARP ESSER III Use of Funds Plan actively posted on the LEA’s website </a:t>
            </a:r>
            <a:r>
              <a:rPr lang="en" sz="1700" b="1">
                <a:solidFill>
                  <a:schemeClr val="dk1"/>
                </a:solidFill>
                <a:latin typeface="Raleway"/>
                <a:ea typeface="Raleway"/>
                <a:cs typeface="Raleway"/>
                <a:sym typeface="Raleway"/>
              </a:rPr>
              <a:t>through the end of the award period, September 30, 2024. </a:t>
            </a:r>
            <a:endParaRPr sz="1700" b="1">
              <a:solidFill>
                <a:schemeClr val="dk1"/>
              </a:solidFill>
              <a:latin typeface="Raleway"/>
              <a:ea typeface="Raleway"/>
              <a:cs typeface="Raleway"/>
              <a:sym typeface="Raleway"/>
            </a:endParaRPr>
          </a:p>
          <a:p>
            <a:pPr marL="457200" lvl="0" indent="-336550" algn="l" rtl="0">
              <a:spcBef>
                <a:spcPts val="800"/>
              </a:spcBef>
              <a:spcAft>
                <a:spcPts val="0"/>
              </a:spcAft>
              <a:buClr>
                <a:schemeClr val="dk1"/>
              </a:buClr>
              <a:buSzPts val="1700"/>
              <a:buFont typeface="Raleway"/>
              <a:buChar char="●"/>
            </a:pPr>
            <a:r>
              <a:rPr lang="en" sz="1700">
                <a:latin typeface="Raleway"/>
                <a:ea typeface="Raleway"/>
                <a:cs typeface="Raleway"/>
                <a:sym typeface="Raleway"/>
              </a:rPr>
              <a:t>Update the plan if the way funds are being spent changes.</a:t>
            </a:r>
            <a:endParaRPr sz="1700">
              <a:solidFill>
                <a:schemeClr val="dk1"/>
              </a:solidFill>
              <a:latin typeface="Raleway"/>
              <a:ea typeface="Raleway"/>
              <a:cs typeface="Raleway"/>
              <a:sym typeface="Raleway"/>
            </a:endParaRPr>
          </a:p>
          <a:p>
            <a:pPr marL="457200" lvl="0" indent="-336550" algn="l" rtl="0">
              <a:spcBef>
                <a:spcPts val="800"/>
              </a:spcBef>
              <a:spcAft>
                <a:spcPts val="0"/>
              </a:spcAft>
              <a:buClr>
                <a:schemeClr val="dk1"/>
              </a:buClr>
              <a:buSzPts val="1700"/>
              <a:buFont typeface="Raleway"/>
              <a:buChar char="●"/>
            </a:pPr>
            <a:r>
              <a:rPr lang="en" sz="1700">
                <a:latin typeface="Raleway"/>
                <a:ea typeface="Raleway"/>
                <a:cs typeface="Raleway"/>
                <a:sym typeface="Raleway"/>
              </a:rPr>
              <a:t>S</a:t>
            </a:r>
            <a:r>
              <a:rPr lang="en" sz="1700">
                <a:solidFill>
                  <a:schemeClr val="dk1"/>
                </a:solidFill>
                <a:latin typeface="Raleway"/>
                <a:ea typeface="Raleway"/>
                <a:cs typeface="Raleway"/>
                <a:sym typeface="Raleway"/>
              </a:rPr>
              <a:t>ubmit a PAR through the ESSER III application if the way funds are being spent changes. </a:t>
            </a:r>
            <a:endParaRPr sz="1700">
              <a:solidFill>
                <a:schemeClr val="dk1"/>
              </a:solidFill>
              <a:latin typeface="Raleway"/>
              <a:ea typeface="Raleway"/>
              <a:cs typeface="Raleway"/>
              <a:sym typeface="Raleway"/>
            </a:endParaRPr>
          </a:p>
          <a:p>
            <a:pPr marL="457200" lvl="0" indent="-336550" algn="l" rtl="0">
              <a:spcBef>
                <a:spcPts val="800"/>
              </a:spcBef>
              <a:spcAft>
                <a:spcPts val="0"/>
              </a:spcAft>
              <a:buClr>
                <a:schemeClr val="dk1"/>
              </a:buClr>
              <a:buSzPts val="1700"/>
              <a:buFont typeface="Raleway"/>
              <a:buChar char="●"/>
            </a:pPr>
            <a:r>
              <a:rPr lang="en" sz="1700">
                <a:solidFill>
                  <a:schemeClr val="dk1"/>
                </a:solidFill>
                <a:latin typeface="Raleway"/>
                <a:ea typeface="Raleway"/>
                <a:cs typeface="Raleway"/>
                <a:sym typeface="Raleway"/>
              </a:rPr>
              <a:t>The LEA’s ARP ESSER III Use of Funds Plan must be linked on CDE’s page. </a:t>
            </a:r>
            <a:endParaRPr sz="1700">
              <a:solidFill>
                <a:schemeClr val="dk1"/>
              </a:solidFill>
              <a:latin typeface="Raleway"/>
              <a:ea typeface="Raleway"/>
              <a:cs typeface="Raleway"/>
              <a:sym typeface="Raleway"/>
            </a:endParaRPr>
          </a:p>
          <a:p>
            <a:pPr marL="914400" lvl="1" indent="-336550" algn="l" rtl="0">
              <a:spcBef>
                <a:spcPts val="400"/>
              </a:spcBef>
              <a:spcAft>
                <a:spcPts val="0"/>
              </a:spcAft>
              <a:buClr>
                <a:schemeClr val="dk1"/>
              </a:buClr>
              <a:buSzPts val="1700"/>
              <a:buFont typeface="Raleway"/>
              <a:buChar char="○"/>
            </a:pPr>
            <a:r>
              <a:rPr lang="en" sz="1700">
                <a:solidFill>
                  <a:schemeClr val="dk1"/>
                </a:solidFill>
                <a:latin typeface="Raleway"/>
                <a:ea typeface="Raleway"/>
                <a:cs typeface="Raleway"/>
                <a:sym typeface="Raleway"/>
              </a:rPr>
              <a:t>Please check for your link </a:t>
            </a:r>
            <a:r>
              <a:rPr lang="en" sz="1700" u="sng">
                <a:solidFill>
                  <a:srgbClr val="1155CC"/>
                </a:solidFill>
                <a:latin typeface="Raleway"/>
                <a:ea typeface="Raleway"/>
                <a:cs typeface="Raleway"/>
                <a:sym typeface="Raleway"/>
                <a:hlinkClick r:id="rId3">
                  <a:extLst>
                    <a:ext uri="{A12FA001-AC4F-418D-AE19-62706E023703}">
                      <ahyp:hlinkClr xmlns:ahyp="http://schemas.microsoft.com/office/drawing/2018/hyperlinkcolor" val="tx"/>
                    </a:ext>
                  </a:extLst>
                </a:hlinkClick>
              </a:rPr>
              <a:t>here</a:t>
            </a:r>
            <a:r>
              <a:rPr lang="en" sz="1700">
                <a:solidFill>
                  <a:schemeClr val="dk1"/>
                </a:solidFill>
                <a:latin typeface="Raleway"/>
                <a:ea typeface="Raleway"/>
                <a:cs typeface="Raleway"/>
                <a:sym typeface="Raleway"/>
              </a:rPr>
              <a:t>. </a:t>
            </a:r>
            <a:endParaRPr sz="1700">
              <a:solidFill>
                <a:schemeClr val="dk1"/>
              </a:solidFill>
              <a:latin typeface="Raleway"/>
              <a:ea typeface="Raleway"/>
              <a:cs typeface="Raleway"/>
              <a:sym typeface="Raleway"/>
            </a:endParaRPr>
          </a:p>
          <a:p>
            <a:pPr marL="914400" lvl="1" indent="-336550" algn="l" rtl="0">
              <a:spcBef>
                <a:spcPts val="400"/>
              </a:spcBef>
              <a:spcAft>
                <a:spcPts val="0"/>
              </a:spcAft>
              <a:buClr>
                <a:schemeClr val="dk1"/>
              </a:buClr>
              <a:buSzPts val="1700"/>
              <a:buFont typeface="Raleway"/>
              <a:buChar char="○"/>
            </a:pPr>
            <a:r>
              <a:rPr lang="en" sz="1700">
                <a:solidFill>
                  <a:schemeClr val="dk1"/>
                </a:solidFill>
                <a:latin typeface="Raleway"/>
                <a:ea typeface="Raleway"/>
                <a:cs typeface="Raleway"/>
                <a:sym typeface="Raleway"/>
              </a:rPr>
              <a:t>Please submit a link </a:t>
            </a:r>
            <a:r>
              <a:rPr lang="en" sz="1700" u="sng">
                <a:solidFill>
                  <a:srgbClr val="1155CC"/>
                </a:solidFill>
                <a:latin typeface="Raleway"/>
                <a:ea typeface="Raleway"/>
                <a:cs typeface="Raleway"/>
                <a:sym typeface="Raleway"/>
                <a:hlinkClick r:id="rId4">
                  <a:extLst>
                    <a:ext uri="{A12FA001-AC4F-418D-AE19-62706E023703}">
                      <ahyp:hlinkClr xmlns:ahyp="http://schemas.microsoft.com/office/drawing/2018/hyperlinkcolor" val="tx"/>
                    </a:ext>
                  </a:extLst>
                </a:hlinkClick>
              </a:rPr>
              <a:t>here</a:t>
            </a:r>
            <a:r>
              <a:rPr lang="en" sz="1700">
                <a:solidFill>
                  <a:schemeClr val="dk1"/>
                </a:solidFill>
                <a:latin typeface="Raleway"/>
                <a:ea typeface="Raleway"/>
                <a:cs typeface="Raleway"/>
                <a:sym typeface="Raleway"/>
              </a:rPr>
              <a:t> if your LEA’s link has expired or is not on the page.</a:t>
            </a:r>
            <a:endParaRPr sz="1700">
              <a:solidFill>
                <a:schemeClr val="dk1"/>
              </a:solidFill>
              <a:latin typeface="Raleway"/>
              <a:ea typeface="Raleway"/>
              <a:cs typeface="Raleway"/>
              <a:sym typeface="Raleway"/>
            </a:endParaRPr>
          </a:p>
          <a:p>
            <a:pPr marL="457200" lvl="0" indent="-336550" algn="l" rtl="0">
              <a:spcBef>
                <a:spcPts val="800"/>
              </a:spcBef>
              <a:spcAft>
                <a:spcPts val="0"/>
              </a:spcAft>
              <a:buClr>
                <a:schemeClr val="dk1"/>
              </a:buClr>
              <a:buSzPts val="1700"/>
              <a:buFont typeface="Raleway"/>
              <a:buChar char="●"/>
            </a:pPr>
            <a:r>
              <a:rPr lang="en" sz="1700" u="sng">
                <a:solidFill>
                  <a:schemeClr val="hlink"/>
                </a:solidFill>
                <a:latin typeface="Raleway"/>
                <a:ea typeface="Raleway"/>
                <a:cs typeface="Raleway"/>
                <a:sym typeface="Raleway"/>
                <a:hlinkClick r:id="rId5"/>
              </a:rPr>
              <a:t>CDE guidance</a:t>
            </a:r>
            <a:r>
              <a:rPr lang="en" sz="1700">
                <a:solidFill>
                  <a:schemeClr val="dk1"/>
                </a:solidFill>
                <a:latin typeface="Raleway"/>
                <a:ea typeface="Raleway"/>
                <a:cs typeface="Raleway"/>
                <a:sym typeface="Raleway"/>
              </a:rPr>
              <a:t> </a:t>
            </a:r>
            <a:endParaRPr sz="1700">
              <a:solidFill>
                <a:schemeClr val="dk1"/>
              </a:solidFill>
              <a:latin typeface="Raleway"/>
              <a:ea typeface="Raleway"/>
              <a:cs typeface="Raleway"/>
              <a:sym typeface="Raleway"/>
            </a:endParaRPr>
          </a:p>
          <a:p>
            <a:pPr marL="0" lvl="0" indent="0" algn="l" rtl="0">
              <a:spcBef>
                <a:spcPts val="800"/>
              </a:spcBef>
              <a:spcAft>
                <a:spcPts val="0"/>
              </a:spcAft>
              <a:buNone/>
            </a:pPr>
            <a:endParaRPr/>
          </a:p>
        </p:txBody>
      </p:sp>
      <p:pic>
        <p:nvPicPr>
          <p:cNvPr id="242" name="Google Shape;242;p44" descr="Screenshot of CDE's webpage that shows links to LEA Safe Return plans and Use of Funds plans."/>
          <p:cNvPicPr preferRelativeResize="0"/>
          <p:nvPr/>
        </p:nvPicPr>
        <p:blipFill>
          <a:blip r:embed="rId6">
            <a:alphaModFix/>
          </a:blip>
          <a:stretch>
            <a:fillRect/>
          </a:stretch>
        </p:blipFill>
        <p:spPr>
          <a:xfrm>
            <a:off x="5412752" y="1256225"/>
            <a:ext cx="3350674" cy="31683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5"/>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latin typeface="Raleway"/>
                <a:ea typeface="Raleway"/>
                <a:cs typeface="Raleway"/>
                <a:sym typeface="Raleway"/>
              </a:rPr>
              <a:t>20% Learning Loss Set-Aside</a:t>
            </a:r>
            <a:endParaRPr>
              <a:latin typeface="Raleway"/>
              <a:ea typeface="Raleway"/>
              <a:cs typeface="Raleway"/>
              <a:sym typeface="Raleway"/>
            </a:endParaRPr>
          </a:p>
        </p:txBody>
      </p:sp>
      <p:sp>
        <p:nvSpPr>
          <p:cNvPr id="248" name="Google Shape;248;p45"/>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457200" lvl="0" indent="-336550" algn="l" rtl="0">
              <a:spcBef>
                <a:spcPts val="800"/>
              </a:spcBef>
              <a:spcAft>
                <a:spcPts val="0"/>
              </a:spcAft>
              <a:buClr>
                <a:schemeClr val="dk1"/>
              </a:buClr>
              <a:buSzPts val="1700"/>
              <a:buFont typeface="Raleway"/>
              <a:buChar char="●"/>
            </a:pPr>
            <a:r>
              <a:rPr lang="en" sz="1700">
                <a:solidFill>
                  <a:schemeClr val="dk1"/>
                </a:solidFill>
                <a:latin typeface="Raleway"/>
                <a:ea typeface="Raleway"/>
                <a:cs typeface="Raleway"/>
                <a:sym typeface="Raleway"/>
              </a:rPr>
              <a:t>At least 20% of the LEA’s total allocation must be used to address learning loss caused by the pandemic. </a:t>
            </a:r>
            <a:endParaRPr sz="1700">
              <a:latin typeface="Raleway"/>
              <a:ea typeface="Raleway"/>
              <a:cs typeface="Raleway"/>
              <a:sym typeface="Raleway"/>
            </a:endParaRPr>
          </a:p>
          <a:p>
            <a:pPr marL="457200" lvl="0" indent="-336550" algn="l" rtl="0">
              <a:spcBef>
                <a:spcPts val="800"/>
              </a:spcBef>
              <a:spcAft>
                <a:spcPts val="0"/>
              </a:spcAft>
              <a:buClr>
                <a:schemeClr val="dk1"/>
              </a:buClr>
              <a:buSzPts val="1700"/>
              <a:buFont typeface="Raleway"/>
              <a:buChar char="●"/>
            </a:pPr>
            <a:r>
              <a:rPr lang="en" sz="1700">
                <a:solidFill>
                  <a:schemeClr val="dk1"/>
                </a:solidFill>
                <a:latin typeface="Raleway"/>
                <a:ea typeface="Raleway"/>
                <a:cs typeface="Raleway"/>
                <a:sym typeface="Raleway"/>
              </a:rPr>
              <a:t>The LEA must submit a PAR through the ESSER III application if learning loss activities are changing or are not being implemente</a:t>
            </a:r>
            <a:r>
              <a:rPr lang="en" sz="1700">
                <a:latin typeface="Raleway"/>
                <a:ea typeface="Raleway"/>
                <a:cs typeface="Raleway"/>
                <a:sym typeface="Raleway"/>
              </a:rPr>
              <a:t>d.</a:t>
            </a:r>
            <a:endParaRPr sz="1700">
              <a:latin typeface="Raleway"/>
              <a:ea typeface="Raleway"/>
              <a:cs typeface="Raleway"/>
              <a:sym typeface="Raleway"/>
            </a:endParaRPr>
          </a:p>
          <a:p>
            <a:pPr marL="457200" lvl="0" indent="-336550" algn="l" rtl="0">
              <a:spcBef>
                <a:spcPts val="800"/>
              </a:spcBef>
              <a:spcAft>
                <a:spcPts val="0"/>
              </a:spcAft>
              <a:buSzPts val="1700"/>
              <a:buFont typeface="Raleway"/>
              <a:buChar char="●"/>
            </a:pPr>
            <a:r>
              <a:rPr lang="en" sz="1700">
                <a:latin typeface="Raleway"/>
                <a:ea typeface="Raleway"/>
                <a:cs typeface="Raleway"/>
                <a:sym typeface="Raleway"/>
              </a:rPr>
              <a:t>Keep documentation of the impact of interventions implemented with this 20% set-aside.</a:t>
            </a:r>
            <a:endParaRPr sz="1700">
              <a:latin typeface="Raleway"/>
              <a:ea typeface="Raleway"/>
              <a:cs typeface="Raleway"/>
              <a:sym typeface="Raleway"/>
            </a:endParaRPr>
          </a:p>
          <a:p>
            <a:pPr marL="0" lvl="0" indent="0" algn="l" rtl="0">
              <a:spcBef>
                <a:spcPts val="800"/>
              </a:spcBef>
              <a:spcAft>
                <a:spcPts val="0"/>
              </a:spcAft>
              <a:buNone/>
            </a:pPr>
            <a:endParaRPr/>
          </a:p>
        </p:txBody>
      </p:sp>
      <p:pic>
        <p:nvPicPr>
          <p:cNvPr id="249" name="Google Shape;249;p45" descr="Picture of a student's hand holding a pencil and tracing numbers on a paper"/>
          <p:cNvPicPr preferRelativeResize="0"/>
          <p:nvPr/>
        </p:nvPicPr>
        <p:blipFill>
          <a:blip r:embed="rId3">
            <a:alphaModFix/>
          </a:blip>
          <a:stretch>
            <a:fillRect/>
          </a:stretch>
        </p:blipFill>
        <p:spPr>
          <a:xfrm>
            <a:off x="3088158" y="2845775"/>
            <a:ext cx="2967674" cy="1977674"/>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3601</Words>
  <Application>Microsoft Office PowerPoint</Application>
  <PresentationFormat>On-screen Show (16:9)</PresentationFormat>
  <Paragraphs>320</Paragraphs>
  <Slides>45</Slides>
  <Notes>45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45</vt:i4>
      </vt:variant>
    </vt:vector>
  </HeadingPairs>
  <TitlesOfParts>
    <vt:vector size="51" baseType="lpstr">
      <vt:lpstr>Arial</vt:lpstr>
      <vt:lpstr>Rockwell</vt:lpstr>
      <vt:lpstr>Calibri</vt:lpstr>
      <vt:lpstr>Raleway</vt:lpstr>
      <vt:lpstr>Simple Light</vt:lpstr>
      <vt:lpstr>Office Theme</vt:lpstr>
      <vt:lpstr>CDE Office Hours</vt:lpstr>
      <vt:lpstr>ESSER Office Hours</vt:lpstr>
      <vt:lpstr>Updates and Reminders</vt:lpstr>
      <vt:lpstr>General Updates and Reminders</vt:lpstr>
      <vt:lpstr>ARP ESSER III Reminders</vt:lpstr>
      <vt:lpstr>Post Award Revision (PAR) Submissions</vt:lpstr>
      <vt:lpstr>Safe Return to In-Person Instruction Plan</vt:lpstr>
      <vt:lpstr>ARP ESSER III Use of Funds Plan</vt:lpstr>
      <vt:lpstr>20% Learning Loss Set-Aside</vt:lpstr>
      <vt:lpstr>Updated Weapons Prohibition</vt:lpstr>
      <vt:lpstr>Weapons Prohibition Update </vt:lpstr>
      <vt:lpstr>Ensuring Multilingual Learners Can Participate Meaningfully and Equally  in Educational Programs  </vt:lpstr>
      <vt:lpstr>Joint Guidance: U.S. Department of Education and the U.S. Department of Justice</vt:lpstr>
      <vt:lpstr>Acronyms</vt:lpstr>
      <vt:lpstr>10 Topics </vt:lpstr>
      <vt:lpstr>Civil Rights &amp; Equal Educational Opportunities Act</vt:lpstr>
      <vt:lpstr>Identifying and Assessing All Potential ML Students </vt:lpstr>
      <vt:lpstr>Home Language Survey (HLS)</vt:lpstr>
      <vt:lpstr>Home Language Survey Examples (more examples can be found in Chapter 1 of the EL Toolkit)</vt:lpstr>
      <vt:lpstr>Identifying and Assessing All Potential ML Students (con’t)</vt:lpstr>
      <vt:lpstr>2. Providing Language Assistance to ML Students</vt:lpstr>
      <vt:lpstr>Language Instruction Educational Programs (LIEPs) </vt:lpstr>
      <vt:lpstr>Non English Proficient (NEP) and Limited English Proficient (LEP)</vt:lpstr>
      <vt:lpstr>3. Staffing and Supporting an ELD Program </vt:lpstr>
      <vt:lpstr>4. Providing Meaningful Access to All Curricular and Extracurricular Programs</vt:lpstr>
      <vt:lpstr>5. Avoiding Unnecessary Segregation of ML Students </vt:lpstr>
      <vt:lpstr>6. Evaluating ML Students for Special Education and Providing Dual Services</vt:lpstr>
      <vt:lpstr>6. Evaluating ML Students for Special Education and Providing Dual Services (con’t)</vt:lpstr>
      <vt:lpstr>7. Meeting the Needs of Students Who Opt Out of ELD Programs or Particular Services</vt:lpstr>
      <vt:lpstr>8. Monitoring and Exiting EL Students from ELD Programs and Services </vt:lpstr>
      <vt:lpstr>9. Evaluating the Effectiveness of a District’s ELD Program</vt:lpstr>
      <vt:lpstr>10. Ensuring Meaningful Communication with Limited English Proficient Parents</vt:lpstr>
      <vt:lpstr>Zoom Poll </vt:lpstr>
      <vt:lpstr>RESOURCES</vt:lpstr>
      <vt:lpstr>Invitation to Attend and Extend to Your Colleagues</vt:lpstr>
      <vt:lpstr>ESSER Reporting</vt:lpstr>
      <vt:lpstr>ESSER Reporting Survey Deadline Extended</vt:lpstr>
      <vt:lpstr>Example Reporting Scenario</vt:lpstr>
      <vt:lpstr>Example Template: LEA-Level Survey for Implementation of Extended School Days at two schools within an LEA</vt:lpstr>
      <vt:lpstr>Example Template: Student-Level Survey for Implementation of Extended School Days at two schools within an LEA</vt:lpstr>
      <vt:lpstr>Example Reporting Scenario #2</vt:lpstr>
      <vt:lpstr>Example Template: LEA-Level Survey for an LEA that did not offer ESSER-funded Evidence-Based High-Dosage Tutoring</vt:lpstr>
      <vt:lpstr>Upcoming Meetings</vt:lpstr>
      <vt:lpstr>Looking Ahead…</vt:lpstr>
      <vt:lpstr>CDE Contacts! Emails: Lastname_Firstinitial@cde.state.co.us (e.g., Smith_a@cde.state.co.us)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Office Hours</dc:title>
  <dc:creator>Patino, Yazmine</dc:creator>
  <cp:lastModifiedBy>Patino, Yazmine</cp:lastModifiedBy>
  <cp:revision>4</cp:revision>
  <dcterms:modified xsi:type="dcterms:W3CDTF">2023-11-16T17:14:59Z</dcterms:modified>
</cp:coreProperties>
</file>