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453" r:id="rId3"/>
    <p:sldId id="463" r:id="rId4"/>
    <p:sldId id="467" r:id="rId5"/>
    <p:sldId id="482" r:id="rId6"/>
    <p:sldId id="476" r:id="rId7"/>
    <p:sldId id="477" r:id="rId8"/>
    <p:sldId id="478" r:id="rId9"/>
    <p:sldId id="479" r:id="rId10"/>
    <p:sldId id="481" r:id="rId11"/>
    <p:sldId id="480" r:id="rId12"/>
    <p:sldId id="464" r:id="rId13"/>
    <p:sldId id="483" r:id="rId14"/>
    <p:sldId id="484" r:id="rId15"/>
    <p:sldId id="485" r:id="rId16"/>
    <p:sldId id="486" r:id="rId17"/>
    <p:sldId id="487" r:id="rId18"/>
    <p:sldId id="488" r:id="rId19"/>
    <p:sldId id="489" r:id="rId20"/>
    <p:sldId id="490" r:id="rId21"/>
    <p:sldId id="491" r:id="rId22"/>
    <p:sldId id="492" r:id="rId23"/>
    <p:sldId id="493" r:id="rId24"/>
    <p:sldId id="279" r:id="rId25"/>
    <p:sldId id="44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lins, DeLilah" initials="CD" lastIdx="1" clrIdx="0">
    <p:extLst>
      <p:ext uri="{19B8F6BF-5375-455C-9EA6-DF929625EA0E}">
        <p15:presenceInfo xmlns:p15="http://schemas.microsoft.com/office/powerpoint/2012/main" userId="S::Collins_D@cde.state.co.us::0fbcd1ec-9edd-4919-b5b0-b4fa9ee07543" providerId="AD"/>
      </p:ext>
    </p:extLst>
  </p:cmAuthor>
  <p:cmAuthor id="2" name="Mohajeri-Nelson, Nazanin" initials="MN" lastIdx="5" clrIdx="1">
    <p:extLst>
      <p:ext uri="{19B8F6BF-5375-455C-9EA6-DF929625EA0E}">
        <p15:presenceInfo xmlns:p15="http://schemas.microsoft.com/office/powerpoint/2012/main" userId="S::Mohajeri-Nelson_n@cde.state.co.us::a9da618a-a76d-43dd-a63a-6c6fdf3f5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792" autoAdjust="0"/>
  </p:normalViewPr>
  <p:slideViewPr>
    <p:cSldViewPr snapToGrid="0">
      <p:cViewPr varScale="1">
        <p:scale>
          <a:sx n="107" d="100"/>
          <a:sy n="107" d="100"/>
        </p:scale>
        <p:origin x="972" y="10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11/17/2020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spcBef>
                <a:spcPts val="1200"/>
              </a:spcBef>
              <a:spcAft>
                <a:spcPts val="0"/>
              </a:spcAft>
              <a:buFont typeface="+mj-lt"/>
              <a:buAutoNum type="arabicPeriod"/>
            </a:pPr>
            <a:r>
              <a:rPr lang="en-US" sz="1200" b="0" i="0" u="none" strike="noStrike" dirty="0">
                <a:solidFill>
                  <a:srgbClr val="000000"/>
                </a:solidFill>
                <a:effectLst/>
                <a:latin typeface="Arial" panose="020B0604020202020204" pitchFamily="34" charset="0"/>
              </a:rPr>
              <a:t>District provides a examples of how funds can/will be used when the final decision is made</a:t>
            </a:r>
          </a:p>
          <a:p>
            <a:pPr rtl="0" fontAlgn="base">
              <a:spcBef>
                <a:spcPts val="0"/>
              </a:spcBef>
              <a:spcAft>
                <a:spcPts val="1200"/>
              </a:spcAft>
              <a:buFont typeface="+mj-lt"/>
              <a:buAutoNum type="arabicPeriod"/>
            </a:pPr>
            <a:r>
              <a:rPr lang="en-US" sz="1200" b="0" i="0" u="none" strike="noStrike" dirty="0">
                <a:solidFill>
                  <a:srgbClr val="000000"/>
                </a:solidFill>
                <a:effectLst/>
                <a:latin typeface="Arial" panose="020B0604020202020204" pitchFamily="34" charset="0"/>
              </a:rPr>
              <a:t>District acknowledges the need to go back and make updates through the PAR system</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1107736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There are low income students in NPS that may need connectivity. </a:t>
            </a:r>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a:p>
        </p:txBody>
      </p:sp>
    </p:spTree>
    <p:extLst>
      <p:ext uri="{BB962C8B-B14F-4D97-AF65-F5344CB8AC3E}">
        <p14:creationId xmlns:p14="http://schemas.microsoft.com/office/powerpoint/2010/main" val="17264769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hyperlink" Target="http://www.cde.state.co.us/caresact/crf-allowableexpenditures" TargetMode="Externa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cde.state.co.us/caresac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8" Type="http://schemas.openxmlformats.org/officeDocument/2006/relationships/hyperlink" Target="mailto:Hawkins_s@cde.state.co.us" TargetMode="External"/><Relationship Id="rId3" Type="http://schemas.openxmlformats.org/officeDocument/2006/relationships/hyperlink" Target="mailto:Williams_a@cde.state.co.us" TargetMode="External"/><Relationship Id="rId7" Type="http://schemas.openxmlformats.org/officeDocument/2006/relationships/hyperlink" Target="mailto:Austin_j@cde.state.co.us" TargetMode="External"/><Relationship Id="rId2" Type="http://schemas.openxmlformats.org/officeDocument/2006/relationships/hyperlink" Target="mailto:okes_j@cde.state.co.us" TargetMode="External"/><Relationship Id="rId1" Type="http://schemas.openxmlformats.org/officeDocument/2006/relationships/slideLayout" Target="../slideLayouts/slideLayout2.xml"/><Relationship Id="rId6" Type="http://schemas.openxmlformats.org/officeDocument/2006/relationships/hyperlink" Target="mailto:collins_d@cde.state.co.us" TargetMode="External"/><Relationship Id="rId5" Type="http://schemas.openxmlformats.org/officeDocument/2006/relationships/hyperlink" Target="mailto:mohajeri-nelson_n@cde.state.co.us" TargetMode="External"/><Relationship Id="rId4" Type="http://schemas.openxmlformats.org/officeDocument/2006/relationships/hyperlink" Target="mailto:Bartlett_k@cde.state.co.us" TargetMode="External"/><Relationship Id="rId9" Type="http://schemas.openxmlformats.org/officeDocument/2006/relationships/hyperlink" Target="mailto:Kaleda_s@cde.state.co.u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CDE Office Hours</a:t>
            </a:r>
          </a:p>
        </p:txBody>
      </p:sp>
      <p:sp>
        <p:nvSpPr>
          <p:cNvPr id="3" name="Subtitle 2"/>
          <p:cNvSpPr>
            <a:spLocks noGrp="1"/>
          </p:cNvSpPr>
          <p:nvPr>
            <p:ph type="subTitle" idx="1"/>
          </p:nvPr>
        </p:nvSpPr>
        <p:spPr/>
        <p:txBody>
          <a:bodyPr/>
          <a:lstStyle/>
          <a:p>
            <a:r>
              <a:rPr lang="en-US" dirty="0"/>
              <a:t>November 12, 2020</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659F-375C-4208-AC1B-6C742FC8EA23}"/>
              </a:ext>
            </a:extLst>
          </p:cNvPr>
          <p:cNvSpPr>
            <a:spLocks noGrp="1"/>
          </p:cNvSpPr>
          <p:nvPr>
            <p:ph type="title"/>
          </p:nvPr>
        </p:nvSpPr>
        <p:spPr/>
        <p:txBody>
          <a:bodyPr/>
          <a:lstStyle/>
          <a:p>
            <a:r>
              <a:rPr lang="en-US" dirty="0"/>
              <a:t>NPS Share Calculator</a:t>
            </a:r>
          </a:p>
        </p:txBody>
      </p:sp>
      <p:sp>
        <p:nvSpPr>
          <p:cNvPr id="4" name="Slide Number Placeholder 3">
            <a:extLst>
              <a:ext uri="{FF2B5EF4-FFF2-40B4-BE49-F238E27FC236}">
                <a16:creationId xmlns:a16="http://schemas.microsoft.com/office/drawing/2014/main" id="{2F8B4DD0-8A12-4240-871E-EBAB704899D8}"/>
              </a:ext>
            </a:extLst>
          </p:cNvPr>
          <p:cNvSpPr>
            <a:spLocks noGrp="1"/>
          </p:cNvSpPr>
          <p:nvPr>
            <p:ph type="sldNum" sz="quarter" idx="12"/>
          </p:nvPr>
        </p:nvSpPr>
        <p:spPr/>
        <p:txBody>
          <a:bodyPr/>
          <a:lstStyle/>
          <a:p>
            <a:fld id="{C479D5F6-EDCB-402A-AC08-4943A1820E8F}" type="slidenum">
              <a:rPr lang="en-US" smtClean="0"/>
              <a:pPr/>
              <a:t>10</a:t>
            </a:fld>
            <a:endParaRPr lang="en-US" dirty="0"/>
          </a:p>
        </p:txBody>
      </p:sp>
      <p:pic>
        <p:nvPicPr>
          <p:cNvPr id="9" name="Content Placeholder 8" descr="Non-public school share calculator.">
            <a:extLst>
              <a:ext uri="{FF2B5EF4-FFF2-40B4-BE49-F238E27FC236}">
                <a16:creationId xmlns:a16="http://schemas.microsoft.com/office/drawing/2014/main" id="{70B1CA38-4D01-4430-98DF-3A9B3841963A}"/>
              </a:ext>
            </a:extLst>
          </p:cNvPr>
          <p:cNvPicPr>
            <a:picLocks noGrp="1" noChangeAspect="1"/>
          </p:cNvPicPr>
          <p:nvPr>
            <p:ph idx="1"/>
          </p:nvPr>
        </p:nvPicPr>
        <p:blipFill>
          <a:blip r:embed="rId2"/>
          <a:stretch>
            <a:fillRect/>
          </a:stretch>
        </p:blipFill>
        <p:spPr>
          <a:xfrm>
            <a:off x="628650" y="1476249"/>
            <a:ext cx="7886700" cy="4615115"/>
          </a:xfrm>
          <a:prstGeom prst="rect">
            <a:avLst/>
          </a:prstGeom>
        </p:spPr>
      </p:pic>
    </p:spTree>
    <p:extLst>
      <p:ext uri="{BB962C8B-B14F-4D97-AF65-F5344CB8AC3E}">
        <p14:creationId xmlns:p14="http://schemas.microsoft.com/office/powerpoint/2010/main" val="4134338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B8D12-8E7A-4741-B6CF-EF9F5A32AACD}"/>
              </a:ext>
            </a:extLst>
          </p:cNvPr>
          <p:cNvSpPr>
            <a:spLocks noGrp="1"/>
          </p:cNvSpPr>
          <p:nvPr>
            <p:ph type="title"/>
          </p:nvPr>
        </p:nvSpPr>
        <p:spPr/>
        <p:txBody>
          <a:bodyPr/>
          <a:lstStyle/>
          <a:p>
            <a:r>
              <a:rPr lang="en-US" dirty="0"/>
              <a:t>Providing Equitable Services through the CCSG Program</a:t>
            </a:r>
          </a:p>
        </p:txBody>
      </p:sp>
      <p:sp>
        <p:nvSpPr>
          <p:cNvPr id="3" name="Content Placeholder 2">
            <a:extLst>
              <a:ext uri="{FF2B5EF4-FFF2-40B4-BE49-F238E27FC236}">
                <a16:creationId xmlns:a16="http://schemas.microsoft.com/office/drawing/2014/main" id="{71EC3E7F-ADAC-4EDD-A076-A5F2778B1BE8}"/>
              </a:ext>
            </a:extLst>
          </p:cNvPr>
          <p:cNvSpPr>
            <a:spLocks noGrp="1"/>
          </p:cNvSpPr>
          <p:nvPr>
            <p:ph idx="1"/>
          </p:nvPr>
        </p:nvSpPr>
        <p:spPr/>
        <p:txBody>
          <a:bodyPr>
            <a:normAutofit lnSpcReduction="10000"/>
          </a:bodyPr>
          <a:lstStyle/>
          <a:p>
            <a:pPr marL="0" indent="0">
              <a:buNone/>
            </a:pPr>
            <a:r>
              <a:rPr lang="en-US" dirty="0"/>
              <a:t>Districts that applied for the CCSG and will provide services to all schools within the district must consult with NPS within the district to determine if they want to participate. </a:t>
            </a:r>
          </a:p>
          <a:p>
            <a:pPr marL="0" indent="0">
              <a:buNone/>
            </a:pPr>
            <a:endParaRPr lang="en-US" dirty="0"/>
          </a:p>
          <a:p>
            <a:r>
              <a:rPr lang="en-US" dirty="0"/>
              <a:t>NPS will not receive a proportionate share of the grant award</a:t>
            </a:r>
          </a:p>
          <a:p>
            <a:r>
              <a:rPr lang="en-US" dirty="0"/>
              <a:t>Increase the number of devices to include the NPS students that need access</a:t>
            </a:r>
          </a:p>
          <a:p>
            <a:endParaRPr lang="en-US" dirty="0"/>
          </a:p>
          <a:p>
            <a:pPr marL="457200" lvl="1" indent="0">
              <a:buNone/>
            </a:pPr>
            <a:r>
              <a:rPr lang="en-US" b="1" dirty="0"/>
              <a:t>Q: </a:t>
            </a:r>
            <a:r>
              <a:rPr lang="en-US" dirty="0"/>
              <a:t>Are we required to provide equitable services to NPS if we are only targeting all elementary schools?</a:t>
            </a:r>
          </a:p>
          <a:p>
            <a:pPr marL="457200" lvl="1" indent="0">
              <a:buNone/>
            </a:pPr>
            <a:r>
              <a:rPr lang="en-US" b="1" dirty="0"/>
              <a:t>A: </a:t>
            </a:r>
            <a:r>
              <a:rPr lang="en-US" dirty="0"/>
              <a:t>Yes. Like Title I ranking and serving, if the district intends to provide services to one grade span, equitable services will be provided to that grade span only. </a:t>
            </a:r>
          </a:p>
        </p:txBody>
      </p:sp>
      <p:sp>
        <p:nvSpPr>
          <p:cNvPr id="4" name="Slide Number Placeholder 3">
            <a:extLst>
              <a:ext uri="{FF2B5EF4-FFF2-40B4-BE49-F238E27FC236}">
                <a16:creationId xmlns:a16="http://schemas.microsoft.com/office/drawing/2014/main" id="{7587E698-0D27-412E-A4C6-E4A2D3671E92}"/>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1240803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F8F8B-93BC-4FB9-8E7E-A46335D3B0CB}"/>
              </a:ext>
            </a:extLst>
          </p:cNvPr>
          <p:cNvSpPr>
            <a:spLocks noGrp="1"/>
          </p:cNvSpPr>
          <p:nvPr>
            <p:ph type="ctrTitle"/>
          </p:nvPr>
        </p:nvSpPr>
        <p:spPr/>
        <p:txBody>
          <a:bodyPr/>
          <a:lstStyle/>
          <a:p>
            <a:r>
              <a:rPr lang="en-US" dirty="0"/>
              <a:t>CRF</a:t>
            </a:r>
          </a:p>
        </p:txBody>
      </p:sp>
      <p:sp>
        <p:nvSpPr>
          <p:cNvPr id="3" name="Slide Number Placeholder 2">
            <a:extLst>
              <a:ext uri="{FF2B5EF4-FFF2-40B4-BE49-F238E27FC236}">
                <a16:creationId xmlns:a16="http://schemas.microsoft.com/office/drawing/2014/main" id="{61DCD89E-1BFB-4E3C-A444-D07DF045825A}"/>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4094643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789A-9CC9-485B-AAFF-00D845143001}"/>
              </a:ext>
            </a:extLst>
          </p:cNvPr>
          <p:cNvSpPr>
            <a:spLocks noGrp="1"/>
          </p:cNvSpPr>
          <p:nvPr>
            <p:ph type="title"/>
          </p:nvPr>
        </p:nvSpPr>
        <p:spPr/>
        <p:txBody>
          <a:bodyPr/>
          <a:lstStyle/>
          <a:p>
            <a:r>
              <a:rPr lang="en-US" dirty="0"/>
              <a:t>CRF and Capitalized Expenditures – EG: HVAC Systems</a:t>
            </a:r>
          </a:p>
        </p:txBody>
      </p:sp>
      <p:sp>
        <p:nvSpPr>
          <p:cNvPr id="3" name="Content Placeholder 2">
            <a:extLst>
              <a:ext uri="{FF2B5EF4-FFF2-40B4-BE49-F238E27FC236}">
                <a16:creationId xmlns:a16="http://schemas.microsoft.com/office/drawing/2014/main" id="{7EA2AEDA-B365-41E4-A2C0-AC78B23DE0BE}"/>
              </a:ext>
            </a:extLst>
          </p:cNvPr>
          <p:cNvSpPr>
            <a:spLocks noGrp="1"/>
          </p:cNvSpPr>
          <p:nvPr>
            <p:ph idx="1"/>
          </p:nvPr>
        </p:nvSpPr>
        <p:spPr/>
        <p:txBody>
          <a:bodyPr/>
          <a:lstStyle/>
          <a:p>
            <a:r>
              <a:rPr lang="en-US" dirty="0"/>
              <a:t>Please review the revised section in the Allowable Expenditures Matrix Document: Page 41, Item 51 &amp; 53</a:t>
            </a:r>
          </a:p>
          <a:p>
            <a:r>
              <a:rPr lang="en-US" sz="2000" dirty="0">
                <a:hlinkClick r:id="rId2"/>
              </a:rPr>
              <a:t>http://www.cde.state.co.us/caresact/crf-allowableexpenditures</a:t>
            </a:r>
            <a:r>
              <a:rPr lang="en-US" sz="2000" dirty="0"/>
              <a:t> </a:t>
            </a:r>
          </a:p>
          <a:p>
            <a:endParaRPr lang="en-US" dirty="0"/>
          </a:p>
          <a:p>
            <a:endParaRPr lang="en-US" dirty="0"/>
          </a:p>
          <a:p>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F6FD8F04-2BDC-4111-AA00-138024201B09}"/>
              </a:ext>
            </a:extLst>
          </p:cNvPr>
          <p:cNvSpPr>
            <a:spLocks noGrp="1"/>
          </p:cNvSpPr>
          <p:nvPr>
            <p:ph type="sldNum" sz="quarter" idx="12"/>
          </p:nvPr>
        </p:nvSpPr>
        <p:spPr/>
        <p:txBody>
          <a:bodyPr/>
          <a:lstStyle/>
          <a:p>
            <a:fld id="{C479D5F6-EDCB-402A-AC08-4943A1820E8F}" type="slidenum">
              <a:rPr lang="en-US" smtClean="0"/>
              <a:pPr/>
              <a:t>13</a:t>
            </a:fld>
            <a:endParaRPr lang="en-US" dirty="0"/>
          </a:p>
        </p:txBody>
      </p:sp>
      <p:pic>
        <p:nvPicPr>
          <p:cNvPr id="5" name="Picture 4" descr="As with all uses of payments from the Fund, the use of payments to acquire or improve property is limited to that which is necessary due to the COVID-19 public health emergency.  In the context of acquisitions of equipment or leased property, this means that the acquisition itself must be necessary.  In particular, a government must (i) determine that it is not able to meet the need arising from the public health emergency in a cost-effective manner by leasing equipment or by improving property already owned and (ii) maintain documentation to support this determination.  Likewise, an improvement, such as the installation of modifications to permit social distancing, would need to be determined to be necessary to address the COVID-19 public health emergency."/>
          <p:cNvPicPr>
            <a:picLocks noChangeAspect="1"/>
          </p:cNvPicPr>
          <p:nvPr/>
        </p:nvPicPr>
        <p:blipFill>
          <a:blip r:embed="rId3"/>
          <a:stretch>
            <a:fillRect/>
          </a:stretch>
        </p:blipFill>
        <p:spPr>
          <a:xfrm>
            <a:off x="823686" y="2816451"/>
            <a:ext cx="2590800" cy="2981325"/>
          </a:xfrm>
          <a:prstGeom prst="rect">
            <a:avLst/>
          </a:prstGeom>
        </p:spPr>
      </p:pic>
      <p:pic>
        <p:nvPicPr>
          <p:cNvPr id="6" name="Picture 5" descr="As an example, the lease of modular units (building) to expand classroom availability directly affects social distancing.  Also, the upgrade and improvement of an HVAC system to respond directly to the public health emergency by providing cleaner air, more air flow, etc., would also be an allowable usage of CRF funds."/>
          <p:cNvPicPr>
            <a:picLocks noChangeAspect="1"/>
          </p:cNvPicPr>
          <p:nvPr/>
        </p:nvPicPr>
        <p:blipFill>
          <a:blip r:embed="rId4"/>
          <a:stretch>
            <a:fillRect/>
          </a:stretch>
        </p:blipFill>
        <p:spPr>
          <a:xfrm>
            <a:off x="6327058" y="2733816"/>
            <a:ext cx="2562225" cy="1362075"/>
          </a:xfrm>
          <a:prstGeom prst="rect">
            <a:avLst/>
          </a:prstGeom>
        </p:spPr>
      </p:pic>
      <p:pic>
        <p:nvPicPr>
          <p:cNvPr id="7" name="Picture 6" descr="Previous guidance regarding the requirement that payments from the Fund may only be used to cover costs that were incurred during the period that begins on March 1, 2020, and ends on December 30, 2020 focused on the acquisition of goods and services and leases of equipment, but the same principles apply to acquisitions and improvements of equipment as well as leases of property.  Such acquisitions and improvements must be completed and the acquired or equipment be put to use in service of the COVID-19-related use for"/>
          <p:cNvPicPr>
            <a:picLocks noChangeAspect="1"/>
          </p:cNvPicPr>
          <p:nvPr/>
        </p:nvPicPr>
        <p:blipFill>
          <a:blip r:embed="rId5"/>
          <a:stretch>
            <a:fillRect/>
          </a:stretch>
        </p:blipFill>
        <p:spPr>
          <a:xfrm>
            <a:off x="3532187" y="2816451"/>
            <a:ext cx="2486025" cy="2009775"/>
          </a:xfrm>
          <a:prstGeom prst="rect">
            <a:avLst/>
          </a:prstGeom>
        </p:spPr>
      </p:pic>
      <p:pic>
        <p:nvPicPr>
          <p:cNvPr id="8" name="Picture 7" descr="which it was acquired or improved by December 30.  Finally, as with all costs covered with payments from the Fund, such costs must not have been previously accounted for in the budget most recently approved as of March 27, 2020."/>
          <p:cNvPicPr>
            <a:picLocks noChangeAspect="1"/>
          </p:cNvPicPr>
          <p:nvPr/>
        </p:nvPicPr>
        <p:blipFill>
          <a:blip r:embed="rId6"/>
          <a:stretch>
            <a:fillRect/>
          </a:stretch>
        </p:blipFill>
        <p:spPr>
          <a:xfrm>
            <a:off x="3532187" y="4797321"/>
            <a:ext cx="2514600" cy="962025"/>
          </a:xfrm>
          <a:prstGeom prst="rect">
            <a:avLst/>
          </a:prstGeom>
        </p:spPr>
      </p:pic>
      <p:pic>
        <p:nvPicPr>
          <p:cNvPr id="10" name="Picture 9" descr="The acquisition/modifications must be installed and completed by 12/30 (no accruals), and only the lease portion applicable to the CRF availability of funds is that portion expensed from March through Dec."/>
          <p:cNvPicPr>
            <a:picLocks noChangeAspect="1"/>
          </p:cNvPicPr>
          <p:nvPr/>
        </p:nvPicPr>
        <p:blipFill>
          <a:blip r:embed="rId7"/>
          <a:stretch>
            <a:fillRect/>
          </a:stretch>
        </p:blipFill>
        <p:spPr>
          <a:xfrm>
            <a:off x="6327058" y="4010025"/>
            <a:ext cx="2524125" cy="971550"/>
          </a:xfrm>
          <a:prstGeom prst="rect">
            <a:avLst/>
          </a:prstGeom>
        </p:spPr>
      </p:pic>
    </p:spTree>
    <p:extLst>
      <p:ext uri="{BB962C8B-B14F-4D97-AF65-F5344CB8AC3E}">
        <p14:creationId xmlns:p14="http://schemas.microsoft.com/office/powerpoint/2010/main" val="345524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789A-9CC9-485B-AAFF-00D845143001}"/>
              </a:ext>
            </a:extLst>
          </p:cNvPr>
          <p:cNvSpPr>
            <a:spLocks noGrp="1"/>
          </p:cNvSpPr>
          <p:nvPr>
            <p:ph type="title"/>
          </p:nvPr>
        </p:nvSpPr>
        <p:spPr/>
        <p:txBody>
          <a:bodyPr/>
          <a:lstStyle/>
          <a:p>
            <a:r>
              <a:rPr lang="en-US" dirty="0"/>
              <a:t>CRF and Capitalized Expenditures – EG: HVAC Systems Continued</a:t>
            </a:r>
          </a:p>
        </p:txBody>
      </p:sp>
      <p:sp>
        <p:nvSpPr>
          <p:cNvPr id="3" name="Content Placeholder 2">
            <a:extLst>
              <a:ext uri="{FF2B5EF4-FFF2-40B4-BE49-F238E27FC236}">
                <a16:creationId xmlns:a16="http://schemas.microsoft.com/office/drawing/2014/main" id="{7EA2AEDA-B365-41E4-A2C0-AC78B23DE0BE}"/>
              </a:ext>
            </a:extLst>
          </p:cNvPr>
          <p:cNvSpPr>
            <a:spLocks noGrp="1"/>
          </p:cNvSpPr>
          <p:nvPr>
            <p:ph idx="1"/>
          </p:nvPr>
        </p:nvSpPr>
        <p:spPr/>
        <p:txBody>
          <a:bodyPr/>
          <a:lstStyle/>
          <a:p>
            <a:r>
              <a:rPr lang="en-US" dirty="0"/>
              <a:t>Retroactive use of CRF for equipment upgrades or new acquisitions:</a:t>
            </a:r>
          </a:p>
          <a:p>
            <a:pPr lvl="1"/>
            <a:r>
              <a:rPr lang="en-US" dirty="0"/>
              <a:t>Must have been purchased in response to Covid-19</a:t>
            </a:r>
          </a:p>
          <a:p>
            <a:pPr lvl="1"/>
            <a:r>
              <a:rPr lang="en-US" dirty="0"/>
              <a:t>Must have solid documentation to support the purchase</a:t>
            </a:r>
          </a:p>
          <a:p>
            <a:pPr lvl="1"/>
            <a:r>
              <a:rPr lang="en-US" dirty="0"/>
              <a:t>Cannot have already been in the final approved FY19-20 budget</a:t>
            </a:r>
          </a:p>
          <a:p>
            <a:pPr lvl="1"/>
            <a:r>
              <a:rPr lang="en-US" dirty="0"/>
              <a:t>Work internally or with your independent auditor to reclassify General Fund expenditures for newly allowed expenditures to be covered by CRF</a:t>
            </a:r>
          </a:p>
          <a:p>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F6FD8F04-2BDC-4111-AA00-138024201B09}"/>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3076967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789A-9CC9-485B-AAFF-00D845143001}"/>
              </a:ext>
            </a:extLst>
          </p:cNvPr>
          <p:cNvSpPr>
            <a:spLocks noGrp="1"/>
          </p:cNvSpPr>
          <p:nvPr>
            <p:ph type="title"/>
          </p:nvPr>
        </p:nvSpPr>
        <p:spPr/>
        <p:txBody>
          <a:bodyPr/>
          <a:lstStyle/>
          <a:p>
            <a:r>
              <a:rPr lang="en-US" dirty="0"/>
              <a:t>CRF: Returned or unspent district-funded charter school monies</a:t>
            </a:r>
          </a:p>
        </p:txBody>
      </p:sp>
      <p:sp>
        <p:nvSpPr>
          <p:cNvPr id="3" name="Content Placeholder 2">
            <a:extLst>
              <a:ext uri="{FF2B5EF4-FFF2-40B4-BE49-F238E27FC236}">
                <a16:creationId xmlns:a16="http://schemas.microsoft.com/office/drawing/2014/main" id="{7EA2AEDA-B365-41E4-A2C0-AC78B23DE0BE}"/>
              </a:ext>
            </a:extLst>
          </p:cNvPr>
          <p:cNvSpPr>
            <a:spLocks noGrp="1"/>
          </p:cNvSpPr>
          <p:nvPr>
            <p:ph idx="1"/>
          </p:nvPr>
        </p:nvSpPr>
        <p:spPr/>
        <p:txBody>
          <a:bodyPr>
            <a:normAutofit/>
          </a:bodyPr>
          <a:lstStyle/>
          <a:p>
            <a:r>
              <a:rPr lang="en-US" dirty="0"/>
              <a:t>If a district funded charter school is unable/will not be expending all CRF funds, may the district then spend those unexpended funds on allowable expenditures at the district level?</a:t>
            </a:r>
          </a:p>
          <a:p>
            <a:r>
              <a:rPr lang="en-US" dirty="0"/>
              <a:t> Answer:  Yes!  </a:t>
            </a:r>
          </a:p>
          <a:p>
            <a:r>
              <a:rPr lang="en-US" dirty="0"/>
              <a:t>Districts must ensure that the district documents the decision of the charter school indicating that the charter cannot/will not be spending all of their CRF funds</a:t>
            </a:r>
          </a:p>
          <a:p>
            <a:pPr marL="0" indent="0">
              <a:buNone/>
            </a:pPr>
            <a:endParaRPr lang="en-US" dirty="0"/>
          </a:p>
          <a:p>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F6FD8F04-2BDC-4111-AA00-138024201B09}"/>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1689903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789A-9CC9-485B-AAFF-00D845143001}"/>
              </a:ext>
            </a:extLst>
          </p:cNvPr>
          <p:cNvSpPr>
            <a:spLocks noGrp="1"/>
          </p:cNvSpPr>
          <p:nvPr>
            <p:ph type="title"/>
          </p:nvPr>
        </p:nvSpPr>
        <p:spPr/>
        <p:txBody>
          <a:bodyPr/>
          <a:lstStyle/>
          <a:p>
            <a:r>
              <a:rPr lang="en-US" dirty="0"/>
              <a:t>CRF: Interest Income on CRF Funds</a:t>
            </a:r>
          </a:p>
        </p:txBody>
      </p:sp>
      <p:sp>
        <p:nvSpPr>
          <p:cNvPr id="3" name="Content Placeholder 2">
            <a:extLst>
              <a:ext uri="{FF2B5EF4-FFF2-40B4-BE49-F238E27FC236}">
                <a16:creationId xmlns:a16="http://schemas.microsoft.com/office/drawing/2014/main" id="{7EA2AEDA-B365-41E4-A2C0-AC78B23DE0BE}"/>
              </a:ext>
            </a:extLst>
          </p:cNvPr>
          <p:cNvSpPr>
            <a:spLocks noGrp="1"/>
          </p:cNvSpPr>
          <p:nvPr>
            <p:ph idx="1"/>
          </p:nvPr>
        </p:nvSpPr>
        <p:spPr/>
        <p:txBody>
          <a:bodyPr>
            <a:normAutofit/>
          </a:bodyPr>
          <a:lstStyle/>
          <a:p>
            <a:r>
              <a:rPr lang="en-US" sz="2000" dirty="0"/>
              <a:t>If your district deposited the CRF allocation into an interest bearing account, you are required by Federal Regulation to track that interest separately from your CRF funds, AND utilize that interest earned on CRF allowable expenditures, PRIOR TO 12/30/2020.</a:t>
            </a:r>
          </a:p>
          <a:p>
            <a:pPr marL="0" indent="0">
              <a:buNone/>
            </a:pPr>
            <a:endParaRPr lang="en-US" sz="2000" dirty="0"/>
          </a:p>
          <a:p>
            <a:r>
              <a:rPr lang="en-US" sz="2000" dirty="0"/>
              <a:t>Expenditures utilizing the earned interest should not be commingled with monies allocated as usage of interest income is not reported as part of the quarterly federal reporting package.  However, the State is responsible to monitor that it was spent appropriately.  We are working with KPMG on what this might look like and will have more information soon.</a:t>
            </a:r>
          </a:p>
          <a:p>
            <a:endParaRPr lang="en-US" sz="2000" dirty="0"/>
          </a:p>
          <a:p>
            <a:endParaRPr lang="en-US" dirty="0"/>
          </a:p>
          <a:p>
            <a:pPr marL="0" indent="0">
              <a:buNone/>
            </a:pPr>
            <a:endParaRPr lang="en-US" dirty="0"/>
          </a:p>
          <a:p>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F6FD8F04-2BDC-4111-AA00-138024201B09}"/>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131723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789A-9CC9-485B-AAFF-00D845143001}"/>
              </a:ext>
            </a:extLst>
          </p:cNvPr>
          <p:cNvSpPr>
            <a:spLocks noGrp="1"/>
          </p:cNvSpPr>
          <p:nvPr>
            <p:ph type="title"/>
          </p:nvPr>
        </p:nvSpPr>
        <p:spPr/>
        <p:txBody>
          <a:bodyPr/>
          <a:lstStyle/>
          <a:p>
            <a:r>
              <a:rPr lang="en-US" dirty="0"/>
              <a:t>CRF: Charter School Expenditure Accruals</a:t>
            </a:r>
          </a:p>
        </p:txBody>
      </p:sp>
      <p:sp>
        <p:nvSpPr>
          <p:cNvPr id="3" name="Content Placeholder 2">
            <a:extLst>
              <a:ext uri="{FF2B5EF4-FFF2-40B4-BE49-F238E27FC236}">
                <a16:creationId xmlns:a16="http://schemas.microsoft.com/office/drawing/2014/main" id="{7EA2AEDA-B365-41E4-A2C0-AC78B23DE0BE}"/>
              </a:ext>
            </a:extLst>
          </p:cNvPr>
          <p:cNvSpPr>
            <a:spLocks noGrp="1"/>
          </p:cNvSpPr>
          <p:nvPr>
            <p:ph idx="1"/>
          </p:nvPr>
        </p:nvSpPr>
        <p:spPr>
          <a:xfrm>
            <a:off x="369115" y="1398638"/>
            <a:ext cx="8464491" cy="4640674"/>
          </a:xfrm>
        </p:spPr>
        <p:txBody>
          <a:bodyPr>
            <a:normAutofit/>
          </a:bodyPr>
          <a:lstStyle/>
          <a:p>
            <a:pPr marL="0" indent="0">
              <a:buNone/>
            </a:pPr>
            <a:r>
              <a:rPr lang="en-US" sz="2000" b="1" dirty="0"/>
              <a:t>Question</a:t>
            </a:r>
            <a:r>
              <a:rPr lang="en-US" sz="2000" dirty="0"/>
              <a:t> – May a district accrue their district funded Charter School CRF allowable expenditures on 12/30/2020, due to the Charter’s inability to submit expenditures through 12/30 and the district’s inability to expend the funds (cut the check) by 12/30, due to timing.</a:t>
            </a:r>
          </a:p>
          <a:p>
            <a:pPr marL="0" indent="0">
              <a:buNone/>
            </a:pPr>
            <a:endParaRPr lang="en-US" sz="2000" dirty="0"/>
          </a:p>
          <a:p>
            <a:pPr marL="0" indent="0">
              <a:buNone/>
            </a:pPr>
            <a:r>
              <a:rPr lang="en-US" sz="2000" b="1" dirty="0"/>
              <a:t>YES: </a:t>
            </a:r>
            <a:r>
              <a:rPr lang="en-US" sz="2000" dirty="0"/>
              <a:t>To the extent accruals can be done, that is preferred; however, keep in mind that estimates </a:t>
            </a:r>
            <a:r>
              <a:rPr lang="en-US" sz="2000" dirty="0">
                <a:highlight>
                  <a:srgbClr val="FFFF00"/>
                </a:highlight>
              </a:rPr>
              <a:t>are not</a:t>
            </a:r>
            <a:r>
              <a:rPr lang="en-US" sz="2000" dirty="0"/>
              <a:t> allowed for federal reporting purposes.</a:t>
            </a:r>
          </a:p>
          <a:p>
            <a:pPr marL="0" indent="0">
              <a:buNone/>
            </a:pPr>
            <a:endParaRPr lang="en-US" sz="2000" dirty="0"/>
          </a:p>
          <a:p>
            <a:pPr marL="0" indent="0">
              <a:buNone/>
            </a:pPr>
            <a:r>
              <a:rPr lang="en-US" sz="2000" b="1" dirty="0"/>
              <a:t>Best Practice</a:t>
            </a:r>
            <a:r>
              <a:rPr lang="en-US" sz="2000" dirty="0"/>
              <a:t>:  Charter schools should submit their documentation for expenditures as soon as feasible to the district for accrual </a:t>
            </a:r>
            <a:r>
              <a:rPr lang="en-US" sz="2000"/>
              <a:t>purposes  These </a:t>
            </a:r>
            <a:r>
              <a:rPr lang="en-US" sz="2000" dirty="0"/>
              <a:t>expenses should be based on final costs.  HOWEVER, if, for instance, the Charter received a quote for the expenditure, but what is unknown is shipping, the District should then only accrue the expenditure and utilize general funds or other funding for the unknown shipping costs.</a:t>
            </a:r>
          </a:p>
          <a:p>
            <a:pPr marL="0" indent="0">
              <a:buNone/>
            </a:pPr>
            <a:endParaRPr lang="en-US" sz="2000" dirty="0"/>
          </a:p>
          <a:p>
            <a:endParaRPr lang="en-US" dirty="0"/>
          </a:p>
          <a:p>
            <a:pPr marL="0" indent="0">
              <a:buNone/>
            </a:pPr>
            <a:endParaRPr lang="en-US" dirty="0"/>
          </a:p>
          <a:p>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F6FD8F04-2BDC-4111-AA00-138024201B09}"/>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2793364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F8F8B-93BC-4FB9-8E7E-A46335D3B0CB}"/>
              </a:ext>
            </a:extLst>
          </p:cNvPr>
          <p:cNvSpPr>
            <a:spLocks noGrp="1"/>
          </p:cNvSpPr>
          <p:nvPr>
            <p:ph type="ctrTitle"/>
          </p:nvPr>
        </p:nvSpPr>
        <p:spPr/>
        <p:txBody>
          <a:bodyPr/>
          <a:lstStyle/>
          <a:p>
            <a:r>
              <a:rPr lang="en-US" dirty="0"/>
              <a:t>Updated Guidance</a:t>
            </a:r>
            <a:br>
              <a:rPr lang="en-US" dirty="0"/>
            </a:br>
            <a:r>
              <a:rPr lang="en-US" dirty="0"/>
              <a:t>$37M CRF </a:t>
            </a:r>
            <a:br>
              <a:rPr lang="en-US" dirty="0"/>
            </a:br>
            <a:r>
              <a:rPr lang="en-US" dirty="0"/>
              <a:t>Grant Code 5012</a:t>
            </a:r>
          </a:p>
        </p:txBody>
      </p:sp>
      <p:sp>
        <p:nvSpPr>
          <p:cNvPr id="3" name="Slide Number Placeholder 2">
            <a:extLst>
              <a:ext uri="{FF2B5EF4-FFF2-40B4-BE49-F238E27FC236}">
                <a16:creationId xmlns:a16="http://schemas.microsoft.com/office/drawing/2014/main" id="{61DCD89E-1BFB-4E3C-A444-D07DF045825A}"/>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2039171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017E-76E6-4751-B0A1-8E6EF85147D8}"/>
              </a:ext>
            </a:extLst>
          </p:cNvPr>
          <p:cNvSpPr>
            <a:spLocks noGrp="1"/>
          </p:cNvSpPr>
          <p:nvPr>
            <p:ph type="title"/>
          </p:nvPr>
        </p:nvSpPr>
        <p:spPr>
          <a:xfrm>
            <a:off x="245193" y="254514"/>
            <a:ext cx="8050775" cy="756418"/>
          </a:xfrm>
        </p:spPr>
        <p:txBody>
          <a:bodyPr>
            <a:normAutofit/>
          </a:bodyPr>
          <a:lstStyle/>
          <a:p>
            <a:r>
              <a:rPr lang="en-US" dirty="0"/>
              <a:t>Updated Guidance for $37M CRF (Grant Code 5012)</a:t>
            </a:r>
            <a:br>
              <a:rPr lang="en-US" dirty="0"/>
            </a:br>
            <a:endParaRPr lang="en-US" sz="1800" dirty="0"/>
          </a:p>
        </p:txBody>
      </p:sp>
      <p:sp>
        <p:nvSpPr>
          <p:cNvPr id="6" name="Content Placeholder 5">
            <a:extLst>
              <a:ext uri="{FF2B5EF4-FFF2-40B4-BE49-F238E27FC236}">
                <a16:creationId xmlns:a16="http://schemas.microsoft.com/office/drawing/2014/main" id="{75678973-6BA9-41E9-8FD5-6D49AE8E2299}"/>
              </a:ext>
            </a:extLst>
          </p:cNvPr>
          <p:cNvSpPr>
            <a:spLocks noGrp="1"/>
          </p:cNvSpPr>
          <p:nvPr>
            <p:ph idx="1"/>
          </p:nvPr>
        </p:nvSpPr>
        <p:spPr>
          <a:xfrm>
            <a:off x="223071" y="1283515"/>
            <a:ext cx="8702815" cy="5226341"/>
          </a:xfrm>
        </p:spPr>
        <p:txBody>
          <a:bodyPr>
            <a:normAutofit/>
          </a:bodyPr>
          <a:lstStyle/>
          <a:p>
            <a:pPr marL="0" marR="0" indent="0">
              <a:spcBef>
                <a:spcPts val="0"/>
              </a:spcBef>
              <a:spcAft>
                <a:spcPts val="0"/>
              </a:spcAft>
              <a:buNone/>
            </a:pPr>
            <a:endParaRPr lang="en-US"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Coronavirus Relief Funds was included in the State’s payment to districts as the State was experiencing higher costs as a result of the COVID-19 pandemic due to the projected increase in at-risk pupils </a:t>
            </a: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in FY2020-21</a:t>
            </a:r>
          </a:p>
          <a:p>
            <a:pPr marL="0" marR="0" indent="0">
              <a:spcBef>
                <a:spcPts val="0"/>
              </a:spcBef>
              <a:spcAft>
                <a:spcPts val="0"/>
              </a:spcAft>
              <a:buNone/>
            </a:pPr>
            <a:endParaRPr lang="en-US"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pPr>
              <a:spcBef>
                <a:spcPts val="0"/>
              </a:spcBef>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March 2020: initial, pre-COVID projection = 302,827.80</a:t>
            </a:r>
          </a:p>
          <a:p>
            <a:pPr>
              <a:spcBef>
                <a:spcPts val="0"/>
              </a:spcBef>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May 2020: revised, post-COVID projection= 353,854.20</a:t>
            </a:r>
          </a:p>
          <a:p>
            <a:pPr>
              <a:spcBef>
                <a:spcPts val="0"/>
              </a:spcBef>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Projected increased due to COVID = 51,026.40</a:t>
            </a:r>
          </a:p>
          <a:p>
            <a:pPr>
              <a:spcBef>
                <a:spcPts val="0"/>
              </a:spcBef>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Estimated increased cost of projected at-risk pupils for FY21 = $74M</a:t>
            </a:r>
          </a:p>
          <a:p>
            <a:pPr>
              <a:spcBef>
                <a:spcPts val="0"/>
              </a:spcBef>
            </a:pPr>
            <a:r>
              <a:rPr lang="en-US"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CRF funds covered first six months of the increased costs to the State = $37 million</a:t>
            </a:r>
            <a:endParaRPr lang="en-US" sz="1800" b="1"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b="1"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As a result, the State has already met the threshold for the Treasury’s allowable use of the funds</a:t>
            </a:r>
          </a:p>
          <a:p>
            <a:pPr marL="0" marR="0" indent="0">
              <a:spcBef>
                <a:spcPts val="0"/>
              </a:spcBef>
              <a:spcAft>
                <a:spcPts val="0"/>
              </a:spcAft>
              <a:buNone/>
            </a:pPr>
            <a:endParaRPr lang="en-US"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pPr>
              <a:spcBef>
                <a:spcPts val="0"/>
              </a:spcBef>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The State </a:t>
            </a:r>
            <a:r>
              <a:rPr lang="en-US"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has awarded the CRF funds to districts based on the marginal at-risk pupil increase resulting from the second order effects of the public health emergency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eaLnBrk="0" fontAlgn="base" hangingPunct="0">
              <a:lnSpc>
                <a:spcPct val="100000"/>
              </a:lnSpc>
              <a:spcBef>
                <a:spcPct val="0"/>
              </a:spcBef>
              <a:spcAft>
                <a:spcPct val="0"/>
              </a:spcAft>
              <a:buNone/>
            </a:pPr>
            <a:endParaRPr lang="en-US" sz="1200" dirty="0">
              <a:latin typeface="Arial" panose="020B0604020202020204" pitchFamily="34" charset="0"/>
            </a:endParaRPr>
          </a:p>
          <a:p>
            <a:pPr eaLnBrk="0" fontAlgn="base" hangingPunct="0">
              <a:lnSpc>
                <a:spcPct val="100000"/>
              </a:lnSpc>
              <a:spcBef>
                <a:spcPct val="0"/>
              </a:spcBef>
              <a:spcAft>
                <a:spcPct val="0"/>
              </a:spcAft>
            </a:pPr>
            <a:endParaRPr lang="en-US" sz="1200" dirty="0">
              <a:latin typeface="Arial" panose="020B0604020202020204" pitchFamily="34" charset="0"/>
            </a:endParaRPr>
          </a:p>
        </p:txBody>
      </p:sp>
      <p:sp>
        <p:nvSpPr>
          <p:cNvPr id="4" name="Slide Number Placeholder 3">
            <a:extLst>
              <a:ext uri="{FF2B5EF4-FFF2-40B4-BE49-F238E27FC236}">
                <a16:creationId xmlns:a16="http://schemas.microsoft.com/office/drawing/2014/main" id="{2E014970-C459-4DD4-A451-6EFAAE0A3C88}"/>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90012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D22A5-87CA-44BE-BCB9-ED40F31E189D}"/>
              </a:ext>
            </a:extLst>
          </p:cNvPr>
          <p:cNvSpPr>
            <a:spLocks noGrp="1"/>
          </p:cNvSpPr>
          <p:nvPr>
            <p:ph type="title"/>
          </p:nvPr>
        </p:nvSpPr>
        <p:spPr/>
        <p:txBody>
          <a:bodyPr/>
          <a:lstStyle/>
          <a:p>
            <a:r>
              <a:rPr lang="en-US" dirty="0"/>
              <a:t>ESSER Office Hours</a:t>
            </a:r>
          </a:p>
        </p:txBody>
      </p:sp>
      <p:sp>
        <p:nvSpPr>
          <p:cNvPr id="3" name="Content Placeholder 2">
            <a:extLst>
              <a:ext uri="{FF2B5EF4-FFF2-40B4-BE49-F238E27FC236}">
                <a16:creationId xmlns:a16="http://schemas.microsoft.com/office/drawing/2014/main" id="{4F81C09A-3339-465A-A802-56B023F07A6E}"/>
              </a:ext>
            </a:extLst>
          </p:cNvPr>
          <p:cNvSpPr>
            <a:spLocks noGrp="1"/>
          </p:cNvSpPr>
          <p:nvPr>
            <p:ph idx="1"/>
          </p:nvPr>
        </p:nvSpPr>
        <p:spPr/>
        <p:txBody>
          <a:bodyPr/>
          <a:lstStyle/>
          <a:p>
            <a:pPr marL="0" indent="0">
              <a:buNone/>
            </a:pPr>
            <a:r>
              <a:rPr lang="en-US" dirty="0"/>
              <a:t>Topics: </a:t>
            </a:r>
          </a:p>
          <a:p>
            <a:r>
              <a:rPr lang="en-US" dirty="0"/>
              <a:t>ESSER</a:t>
            </a:r>
          </a:p>
          <a:p>
            <a:pPr lvl="1"/>
            <a:r>
              <a:rPr lang="en-US" dirty="0"/>
              <a:t>Reminders</a:t>
            </a:r>
          </a:p>
          <a:p>
            <a:pPr lvl="2"/>
            <a:r>
              <a:rPr lang="en-US" dirty="0"/>
              <a:t>Due Date</a:t>
            </a:r>
          </a:p>
          <a:p>
            <a:pPr lvl="2"/>
            <a:r>
              <a:rPr lang="en-US" dirty="0"/>
              <a:t>Submitting NPS Forms</a:t>
            </a:r>
          </a:p>
          <a:p>
            <a:pPr lvl="2"/>
            <a:r>
              <a:rPr lang="en-US" dirty="0"/>
              <a:t>Using Placeholders</a:t>
            </a:r>
          </a:p>
          <a:p>
            <a:pPr lvl="1"/>
            <a:r>
              <a:rPr lang="en-US" dirty="0"/>
              <a:t>NPS Calculations</a:t>
            </a:r>
          </a:p>
          <a:p>
            <a:pPr lvl="2"/>
            <a:r>
              <a:rPr lang="en-US" dirty="0"/>
              <a:t>Based on Court Rulings</a:t>
            </a:r>
          </a:p>
          <a:p>
            <a:pPr lvl="2"/>
            <a:r>
              <a:rPr lang="en-US" dirty="0"/>
              <a:t>For Supplemental Funds</a:t>
            </a:r>
          </a:p>
          <a:p>
            <a:r>
              <a:rPr lang="en-US" dirty="0"/>
              <a:t>CRF </a:t>
            </a:r>
          </a:p>
          <a:p>
            <a:pPr lvl="1"/>
            <a:r>
              <a:rPr lang="en-US" dirty="0"/>
              <a:t>Capital Expenditures</a:t>
            </a:r>
          </a:p>
          <a:p>
            <a:pPr lvl="1"/>
            <a:r>
              <a:rPr lang="en-US" dirty="0"/>
              <a:t>Unspent Funds – Charter/District</a:t>
            </a:r>
          </a:p>
          <a:p>
            <a:pPr lvl="1"/>
            <a:r>
              <a:rPr lang="en-US" dirty="0"/>
              <a:t>Updated Guidance on $37M – Grant Code 5012</a:t>
            </a:r>
          </a:p>
          <a:p>
            <a:endParaRPr lang="en-US" dirty="0"/>
          </a:p>
        </p:txBody>
      </p:sp>
      <p:sp>
        <p:nvSpPr>
          <p:cNvPr id="4" name="Slide Number Placeholder 3">
            <a:extLst>
              <a:ext uri="{FF2B5EF4-FFF2-40B4-BE49-F238E27FC236}">
                <a16:creationId xmlns:a16="http://schemas.microsoft.com/office/drawing/2014/main" id="{EA35334F-1CE4-41D0-80CB-5D6064538BFD}"/>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780184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017E-76E6-4751-B0A1-8E6EF85147D8}"/>
              </a:ext>
            </a:extLst>
          </p:cNvPr>
          <p:cNvSpPr>
            <a:spLocks noGrp="1"/>
          </p:cNvSpPr>
          <p:nvPr>
            <p:ph type="title"/>
          </p:nvPr>
        </p:nvSpPr>
        <p:spPr>
          <a:xfrm>
            <a:off x="245193" y="254514"/>
            <a:ext cx="8272001" cy="756418"/>
          </a:xfrm>
        </p:spPr>
        <p:txBody>
          <a:bodyPr>
            <a:normAutofit/>
          </a:bodyPr>
          <a:lstStyle/>
          <a:p>
            <a:r>
              <a:rPr lang="en-US" dirty="0"/>
              <a:t>District Requirements for $37M CRF (Grant Code 5012)</a:t>
            </a:r>
            <a:br>
              <a:rPr lang="en-US" dirty="0"/>
            </a:br>
            <a:endParaRPr lang="en-US" sz="1800" dirty="0"/>
          </a:p>
        </p:txBody>
      </p:sp>
      <p:sp>
        <p:nvSpPr>
          <p:cNvPr id="6" name="Content Placeholder 5">
            <a:extLst>
              <a:ext uri="{FF2B5EF4-FFF2-40B4-BE49-F238E27FC236}">
                <a16:creationId xmlns:a16="http://schemas.microsoft.com/office/drawing/2014/main" id="{75678973-6BA9-41E9-8FD5-6D49AE8E2299}"/>
              </a:ext>
            </a:extLst>
          </p:cNvPr>
          <p:cNvSpPr>
            <a:spLocks noGrp="1"/>
          </p:cNvSpPr>
          <p:nvPr>
            <p:ph idx="1"/>
          </p:nvPr>
        </p:nvSpPr>
        <p:spPr>
          <a:xfrm>
            <a:off x="223071" y="1283515"/>
            <a:ext cx="8702815" cy="5226341"/>
          </a:xfrm>
        </p:spPr>
        <p:txBody>
          <a:bodyPr>
            <a:normAutofit/>
          </a:bodyPr>
          <a:lstStyle/>
          <a:p>
            <a:pPr marL="342900" marR="0" lvl="0" indent="-342900">
              <a:spcBef>
                <a:spcPts val="0"/>
              </a:spcBef>
              <a:spcAft>
                <a:spcPts val="0"/>
              </a:spcAft>
              <a:buFont typeface="Symbol" panose="05050102010706020507" pitchFamily="18" charset="2"/>
              <a:buChar char=""/>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District may spend the CRF funds on any costs associated with at-risk pupils, as they would their typical General Fund State Share payment </a:t>
            </a:r>
          </a:p>
          <a:p>
            <a:pPr marL="342900" marR="0" lvl="0" indent="-342900">
              <a:spcBef>
                <a:spcPts val="0"/>
              </a:spcBef>
              <a:spcAft>
                <a:spcPts val="0"/>
              </a:spcAft>
              <a:buFont typeface="Symbol" panose="05050102010706020507" pitchFamily="18" charset="2"/>
              <a:buChar char=""/>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District need to report spending for at-risk pupils to CDE as part of the CRF reporting  </a:t>
            </a:r>
          </a:p>
          <a:p>
            <a:pPr marL="800100" lvl="1" indent="-342900">
              <a:spcBef>
                <a:spcPts val="0"/>
              </a:spcBef>
              <a:buFont typeface="Symbol" panose="05050102010706020507" pitchFamily="18" charset="2"/>
              <a:buChar char=""/>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Districts need to maintain sufficient documentation to support the amounts reported to CDE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Districts will not need to collect itemized costs at the district-level associated with these CRF funds as the State recognizes that districts do not have a separate account for at-risk pupils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Districts must incur the costs between July 1, 2020 and December 30, 2020. </a:t>
            </a:r>
          </a:p>
          <a:p>
            <a:pPr marL="800100" lvl="1" indent="-342900">
              <a:spcBef>
                <a:spcPts val="0"/>
              </a:spcBef>
              <a:buFont typeface="Symbol" panose="05050102010706020507" pitchFamily="18" charset="2"/>
              <a:buChar char=""/>
            </a:pPr>
            <a:r>
              <a:rPr lang="en-US" sz="1400" dirty="0">
                <a:latin typeface="Arial" panose="020B0604020202020204" pitchFamily="34" charset="0"/>
                <a:ea typeface="Calibri" panose="020F0502020204030204" pitchFamily="34" charset="0"/>
                <a:cs typeface="Times New Roman" panose="02020603050405020304" pitchFamily="18" charset="0"/>
              </a:rPr>
              <a:t>P</a:t>
            </a:r>
            <a:r>
              <a:rPr lang="en-US" sz="1400" dirty="0">
                <a:effectLst/>
                <a:latin typeface="Arial" panose="020B0604020202020204" pitchFamily="34" charset="0"/>
                <a:ea typeface="Calibri" panose="020F0502020204030204" pitchFamily="34" charset="0"/>
                <a:cs typeface="Times New Roman" panose="02020603050405020304" pitchFamily="18" charset="0"/>
              </a:rPr>
              <a:t>erformance or delivery must occur in this time period  </a:t>
            </a:r>
          </a:p>
          <a:p>
            <a:pPr marL="800100" lvl="1" indent="-342900">
              <a:spcBef>
                <a:spcPts val="0"/>
              </a:spcBef>
              <a:buFont typeface="Symbol" panose="05050102010706020507" pitchFamily="18"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While payment of funds need not be made by December 30, 2020, it is generally expected that payment will take place within 90 days of a cost being incurred </a:t>
            </a:r>
          </a:p>
          <a:p>
            <a:pPr marL="800100" lvl="1" indent="-342900">
              <a:spcBef>
                <a:spcPts val="0"/>
              </a:spcBef>
              <a:buFont typeface="Symbol" panose="05050102010706020507" pitchFamily="18" charset="2"/>
              <a:buChar char=""/>
            </a:pPr>
            <a:r>
              <a:rPr lang="en-US" sz="1400" dirty="0">
                <a:latin typeface="Arial" panose="020B0604020202020204" pitchFamily="34" charset="0"/>
                <a:ea typeface="Calibri" panose="020F0502020204030204" pitchFamily="34" charset="0"/>
                <a:cs typeface="Times New Roman" panose="02020603050405020304" pitchFamily="18" charset="0"/>
              </a:rPr>
              <a:t>Note that while CRF funds were only included in October State Share payment, districts may recode earlier expenses to this fund to spread the funds between July 1, 2020 and December 30, 2020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E014970-C459-4DD4-A451-6EFAAE0A3C88}"/>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3169888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017E-76E6-4751-B0A1-8E6EF85147D8}"/>
              </a:ext>
            </a:extLst>
          </p:cNvPr>
          <p:cNvSpPr>
            <a:spLocks noGrp="1"/>
          </p:cNvSpPr>
          <p:nvPr>
            <p:ph type="title"/>
          </p:nvPr>
        </p:nvSpPr>
        <p:spPr/>
        <p:txBody>
          <a:bodyPr>
            <a:normAutofit fontScale="90000"/>
          </a:bodyPr>
          <a:lstStyle/>
          <a:p>
            <a:r>
              <a:rPr lang="en-US" sz="2400" dirty="0">
                <a:effectLst/>
                <a:latin typeface="Arial" panose="020B0604020202020204" pitchFamily="34" charset="0"/>
                <a:ea typeface="Calibri" panose="020F0502020204030204" pitchFamily="34" charset="0"/>
                <a:cs typeface="Times New Roman" panose="02020603050405020304" pitchFamily="18" charset="0"/>
              </a:rPr>
              <a:t>CRF Reporting for Grant Code 5012</a:t>
            </a:r>
            <a:br>
              <a:rPr lang="en-US" sz="2400" dirty="0">
                <a:effectLst/>
                <a:latin typeface="Arial" panose="020B0604020202020204" pitchFamily="34" charset="0"/>
                <a:ea typeface="Calibri" panose="020F0502020204030204" pitchFamily="34" charset="0"/>
                <a:cs typeface="Times New Roman" panose="02020603050405020304" pitchFamily="18" charset="0"/>
              </a:rPr>
            </a:br>
            <a:br>
              <a:rPr lang="en-US" dirty="0"/>
            </a:br>
            <a:endParaRPr lang="en-US" sz="1800" dirty="0"/>
          </a:p>
        </p:txBody>
      </p:sp>
      <p:sp>
        <p:nvSpPr>
          <p:cNvPr id="6" name="Content Placeholder 5">
            <a:extLst>
              <a:ext uri="{FF2B5EF4-FFF2-40B4-BE49-F238E27FC236}">
                <a16:creationId xmlns:a16="http://schemas.microsoft.com/office/drawing/2014/main" id="{75678973-6BA9-41E9-8FD5-6D49AE8E2299}"/>
              </a:ext>
            </a:extLst>
          </p:cNvPr>
          <p:cNvSpPr>
            <a:spLocks noGrp="1"/>
          </p:cNvSpPr>
          <p:nvPr>
            <p:ph idx="1"/>
          </p:nvPr>
        </p:nvSpPr>
        <p:spPr>
          <a:xfrm>
            <a:off x="223071" y="1283515"/>
            <a:ext cx="8702815" cy="5226341"/>
          </a:xfrm>
        </p:spPr>
        <p:txBody>
          <a:bodyPr>
            <a:normAutofit/>
          </a:bodyPr>
          <a:lstStyle/>
          <a:p>
            <a:pPr marL="914400" lvl="2" indent="0">
              <a:spcBef>
                <a:spcPts val="0"/>
              </a:spcBef>
              <a:buNone/>
            </a:pPr>
            <a:endParaRPr lang="en-US" sz="1200" dirty="0">
              <a:latin typeface="Arial" panose="020B0604020202020204" pitchFamily="34" charset="0"/>
              <a:ea typeface="Calibri" panose="020F0502020204030204" pitchFamily="34" charset="0"/>
              <a:cs typeface="Times New Roman" panose="02020603050405020304" pitchFamily="18" charset="0"/>
            </a:endParaRPr>
          </a:p>
          <a:p>
            <a:pPr marL="342900" indent="-342900">
              <a:spcBef>
                <a:spcPts val="0"/>
              </a:spcBef>
              <a:buFont typeface="Symbol" panose="05050102010706020507" pitchFamily="18" charset="2"/>
              <a:buChar char=""/>
            </a:pPr>
            <a:r>
              <a:rPr lang="en-US"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Given district may spend the CRF funds on any costs associated with at-risk pupils, as they would their typical General Fund State Share payment, we assume that most of 5012 funds will be spent on personnel costs </a:t>
            </a:r>
          </a:p>
          <a:p>
            <a:pPr marL="800100" lvl="1" indent="-342900">
              <a:spcBef>
                <a:spcPts val="0"/>
              </a:spcBef>
              <a:buFont typeface="Symbol" panose="05050102010706020507" pitchFamily="18" charset="2"/>
              <a:buChar char=""/>
            </a:pPr>
            <a:endParaRPr lang="en-US" sz="1400" dirty="0">
              <a:latin typeface="Arial" panose="020B0604020202020204" pitchFamily="34" charset="0"/>
              <a:cs typeface="Times New Roman" panose="02020603050405020304" pitchFamily="18" charset="0"/>
            </a:endParaRPr>
          </a:p>
          <a:p>
            <a:pPr marL="800100" lvl="1" indent="-342900">
              <a:spcBef>
                <a:spcPts val="0"/>
              </a:spcBef>
              <a:buFont typeface="Symbol" panose="05050102010706020507" pitchFamily="18" charset="2"/>
              <a:buChar char=""/>
            </a:pPr>
            <a:r>
              <a:rPr lang="en-US" sz="1400" dirty="0">
                <a:latin typeface="Arial" panose="020B0604020202020204" pitchFamily="34" charset="0"/>
                <a:cs typeface="Times New Roman" panose="02020603050405020304" pitchFamily="18" charset="0"/>
              </a:rPr>
              <a:t>Personnel costs could include Instructional Salaries and Benefits</a:t>
            </a:r>
          </a:p>
          <a:p>
            <a:pPr marL="800100" lvl="1" indent="-342900">
              <a:spcBef>
                <a:spcPts val="0"/>
              </a:spcBef>
              <a:buFont typeface="Symbol" panose="05050102010706020507" pitchFamily="18" charset="2"/>
              <a:buChar char=""/>
            </a:pPr>
            <a:endParaRPr lang="en-US" sz="1400" dirty="0">
              <a:latin typeface="Arial" panose="020B0604020202020204" pitchFamily="34" charset="0"/>
              <a:cs typeface="Times New Roman" panose="02020603050405020304" pitchFamily="18" charset="0"/>
            </a:endParaRPr>
          </a:p>
          <a:p>
            <a:pPr marL="800100" lvl="1" indent="-342900">
              <a:spcBef>
                <a:spcPts val="0"/>
              </a:spcBef>
              <a:buFont typeface="Symbol" panose="05050102010706020507" pitchFamily="18" charset="2"/>
              <a:buChar char=""/>
            </a:pPr>
            <a:r>
              <a:rPr lang="en-US" sz="1400" dirty="0">
                <a:latin typeface="Arial" panose="020B0604020202020204" pitchFamily="34" charset="0"/>
                <a:cs typeface="Times New Roman" panose="02020603050405020304" pitchFamily="18" charset="0"/>
              </a:rPr>
              <a:t>Other costs could include devices to facilitate distance learning, cleaning and sanitizing supplies, PPE, as well as other costs incurred by the district</a:t>
            </a:r>
          </a:p>
          <a:p>
            <a:pPr marL="800100" lvl="1" indent="-342900">
              <a:spcBef>
                <a:spcPts val="0"/>
              </a:spcBef>
              <a:buFont typeface="Symbol" panose="05050102010706020507" pitchFamily="18" charset="2"/>
              <a:buChar char=""/>
            </a:pPr>
            <a:endPar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marL="342900" indent="-342900">
              <a:spcBef>
                <a:spcPts val="0"/>
              </a:spcBef>
              <a:buFont typeface="Symbol" panose="05050102010706020507" pitchFamily="18" charset="2"/>
              <a:buChar char=""/>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As these costs need to be associated with at-risk pupils, districts can use the projected or actual at-risk pupils as a percent of total pupils to apply against the selected costs to determine the amount that can be charged to this CRF grant code</a:t>
            </a:r>
          </a:p>
          <a:p>
            <a:pPr marL="342900" indent="-342900">
              <a:spcBef>
                <a:spcPts val="0"/>
              </a:spcBef>
              <a:buFont typeface="Symbol" panose="05050102010706020507" pitchFamily="18" charset="2"/>
              <a:buChar char=""/>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800100" lvl="1" indent="-342900">
              <a:spcBef>
                <a:spcPts val="0"/>
              </a:spcBef>
              <a:buFont typeface="Symbol" panose="05050102010706020507" pitchFamily="18" charset="2"/>
              <a:buChar char=""/>
            </a:pPr>
            <a:r>
              <a:rPr lang="en-US" sz="1400" dirty="0">
                <a:latin typeface="Arial" panose="020B0604020202020204" pitchFamily="34" charset="0"/>
                <a:ea typeface="Calibri" panose="020F0502020204030204" pitchFamily="34" charset="0"/>
                <a:cs typeface="Times New Roman" panose="02020603050405020304" pitchFamily="18" charset="0"/>
              </a:rPr>
              <a:t>Projected student counts can come from those incorporated into the FY 2020-21 School Finance Act</a:t>
            </a:r>
          </a:p>
          <a:p>
            <a:pPr marL="800100" lvl="1" indent="-342900">
              <a:spcBef>
                <a:spcPts val="0"/>
              </a:spcBef>
              <a:buFont typeface="Symbol" panose="05050102010706020507" pitchFamily="18" charset="2"/>
              <a:buChar char=""/>
            </a:pPr>
            <a:r>
              <a:rPr lang="en-US" sz="1400" dirty="0">
                <a:latin typeface="Arial" panose="020B0604020202020204" pitchFamily="34" charset="0"/>
                <a:ea typeface="Calibri" panose="020F0502020204030204" pitchFamily="34" charset="0"/>
                <a:cs typeface="Times New Roman" panose="02020603050405020304" pitchFamily="18" charset="0"/>
              </a:rPr>
              <a:t>Actual student counts can come from Student October Data Pipeline "School Summary of Pupil Count" report </a:t>
            </a:r>
          </a:p>
          <a:p>
            <a:pPr marL="800100" lvl="1" indent="-342900">
              <a:spcBef>
                <a:spcPts val="0"/>
              </a:spcBef>
              <a:buFont typeface="Symbol" panose="05050102010706020507" pitchFamily="18"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This calculation can be done at the district level - It is not necessary to do this calculation at the school level  </a:t>
            </a:r>
          </a:p>
          <a:p>
            <a:pPr marL="800100" lvl="1" indent="-342900">
              <a:spcBef>
                <a:spcPts val="0"/>
              </a:spcBef>
              <a:buFont typeface="Symbol" panose="05050102010706020507" pitchFamily="18" charset="2"/>
              <a:buChar char=""/>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1" indent="-342900">
              <a:spcBef>
                <a:spcPts val="0"/>
              </a:spcBef>
              <a:buFont typeface="Symbol" panose="05050102010706020507" pitchFamily="18" charset="2"/>
              <a:buChar char=""/>
            </a:pPr>
            <a:r>
              <a:rPr lang="en-US" sz="1800" dirty="0">
                <a:solidFill>
                  <a:srgbClr val="222222"/>
                </a:solidFill>
                <a:latin typeface="Arial" panose="020B0604020202020204" pitchFamily="34" charset="0"/>
                <a:cs typeface="Times New Roman" panose="02020603050405020304" pitchFamily="18" charset="0"/>
              </a:rPr>
              <a:t>Districts will need to report the CRF spending in one of the US Treasury Reporting Categories – Personnel costs would be reported under q. Items Not Listed Above</a:t>
            </a:r>
          </a:p>
          <a:p>
            <a:pPr marL="800100" lvl="1" indent="-342900">
              <a:spcBef>
                <a:spcPts val="0"/>
              </a:spcBef>
              <a:buFont typeface="Symbol" panose="05050102010706020507" pitchFamily="18" charset="2"/>
              <a:buChar char=""/>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E014970-C459-4DD4-A451-6EFAAE0A3C88}"/>
              </a:ext>
            </a:extLst>
          </p:cNvPr>
          <p:cNvSpPr>
            <a:spLocks noGrp="1"/>
          </p:cNvSpPr>
          <p:nvPr>
            <p:ph type="sldNum" sz="quarter" idx="12"/>
          </p:nvPr>
        </p:nvSpPr>
        <p:spPr/>
        <p:txBody>
          <a:bodyPr/>
          <a:lstStyle/>
          <a:p>
            <a:fld id="{C479D5F6-EDCB-402A-AC08-4943A1820E8F}" type="slidenum">
              <a:rPr lang="en-US" smtClean="0"/>
              <a:pPr/>
              <a:t>21</a:t>
            </a:fld>
            <a:endParaRPr lang="en-US" dirty="0"/>
          </a:p>
        </p:txBody>
      </p:sp>
    </p:spTree>
    <p:extLst>
      <p:ext uri="{BB962C8B-B14F-4D97-AF65-F5344CB8AC3E}">
        <p14:creationId xmlns:p14="http://schemas.microsoft.com/office/powerpoint/2010/main" val="1239470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017E-76E6-4751-B0A1-8E6EF85147D8}"/>
              </a:ext>
            </a:extLst>
          </p:cNvPr>
          <p:cNvSpPr>
            <a:spLocks noGrp="1"/>
          </p:cNvSpPr>
          <p:nvPr>
            <p:ph type="title"/>
          </p:nvPr>
        </p:nvSpPr>
        <p:spPr/>
        <p:txBody>
          <a:bodyPr>
            <a:normAutofit fontScale="90000"/>
          </a:bodyPr>
          <a:lstStyle/>
          <a:p>
            <a:r>
              <a:rPr lang="en-US" sz="2400" dirty="0">
                <a:effectLst/>
                <a:latin typeface="Arial" panose="020B0604020202020204" pitchFamily="34" charset="0"/>
                <a:ea typeface="Calibri" panose="020F0502020204030204" pitchFamily="34" charset="0"/>
                <a:cs typeface="Times New Roman" panose="02020603050405020304" pitchFamily="18" charset="0"/>
              </a:rPr>
              <a:t>Example Calculation</a:t>
            </a:r>
            <a:br>
              <a:rPr lang="en-US" sz="2400" dirty="0">
                <a:effectLst/>
                <a:latin typeface="Arial" panose="020B0604020202020204" pitchFamily="34" charset="0"/>
                <a:ea typeface="Calibri" panose="020F0502020204030204" pitchFamily="34" charset="0"/>
                <a:cs typeface="Times New Roman" panose="02020603050405020304" pitchFamily="18" charset="0"/>
              </a:rPr>
            </a:br>
            <a:br>
              <a:rPr lang="en-US" dirty="0"/>
            </a:br>
            <a:endParaRPr lang="en-US" sz="1800" dirty="0"/>
          </a:p>
        </p:txBody>
      </p:sp>
      <p:sp>
        <p:nvSpPr>
          <p:cNvPr id="6" name="Content Placeholder 5">
            <a:extLst>
              <a:ext uri="{FF2B5EF4-FFF2-40B4-BE49-F238E27FC236}">
                <a16:creationId xmlns:a16="http://schemas.microsoft.com/office/drawing/2014/main" id="{75678973-6BA9-41E9-8FD5-6D49AE8E2299}"/>
              </a:ext>
            </a:extLst>
          </p:cNvPr>
          <p:cNvSpPr>
            <a:spLocks noGrp="1"/>
          </p:cNvSpPr>
          <p:nvPr>
            <p:ph idx="1"/>
          </p:nvPr>
        </p:nvSpPr>
        <p:spPr>
          <a:xfrm>
            <a:off x="223071" y="1283515"/>
            <a:ext cx="8702815" cy="5226341"/>
          </a:xfrm>
        </p:spPr>
        <p:txBody>
          <a:bodyPr>
            <a:normAutofit/>
          </a:bodyPr>
          <a:lstStyle/>
          <a:p>
            <a:pPr marL="914400" lvl="2" indent="0">
              <a:spcBef>
                <a:spcPts val="0"/>
              </a:spcBef>
              <a:buNone/>
            </a:pPr>
            <a:endParaRPr lang="en-US" sz="1200" dirty="0">
              <a:latin typeface="Arial" panose="020B0604020202020204" pitchFamily="34" charset="0"/>
              <a:ea typeface="Calibri" panose="020F0502020204030204" pitchFamily="34" charset="0"/>
              <a:cs typeface="Times New Roman" panose="02020603050405020304" pitchFamily="18" charset="0"/>
            </a:endParaRPr>
          </a:p>
          <a:p>
            <a:pPr marL="342900" indent="-342900">
              <a:spcBef>
                <a:spcPts val="0"/>
              </a:spcBef>
              <a:buFont typeface="Symbol" panose="05050102010706020507" pitchFamily="18" charset="2"/>
              <a:buChar char=""/>
            </a:pPr>
            <a:endParaRPr lang="en-US"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pPr marL="342900" indent="-342900">
              <a:spcBef>
                <a:spcPts val="0"/>
              </a:spcBef>
              <a:buFont typeface="Symbol" panose="05050102010706020507" pitchFamily="18" charset="2"/>
              <a:buChar char=""/>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District received $200,000 in Grant Code 5012 via the October State Share payment</a:t>
            </a:r>
          </a:p>
          <a:p>
            <a:pPr marL="342900" indent="-342900">
              <a:spcBef>
                <a:spcPts val="0"/>
              </a:spcBef>
              <a:buFont typeface="Symbol" panose="05050102010706020507" pitchFamily="18" charset="2"/>
              <a:buChar char=""/>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District’s projected percent of At-Risk Pupils is 55%</a:t>
            </a:r>
          </a:p>
          <a:p>
            <a:pPr marL="342900" indent="-342900">
              <a:spcBef>
                <a:spcPts val="0"/>
              </a:spcBef>
              <a:buFont typeface="Symbol" panose="05050102010706020507" pitchFamily="18" charset="2"/>
              <a:buChar char=""/>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District spends $3,250,000 in total salaries and benefits per month</a:t>
            </a:r>
          </a:p>
          <a:p>
            <a:pPr marL="342900" indent="-342900">
              <a:spcBef>
                <a:spcPts val="0"/>
              </a:spcBef>
              <a:buFont typeface="Symbol" panose="05050102010706020507" pitchFamily="18" charset="2"/>
              <a:buChar char=""/>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District spends $2,700,000 in instructional salaries and benefits per month</a:t>
            </a:r>
          </a:p>
          <a:p>
            <a:pPr marL="342900" indent="-342900">
              <a:spcBef>
                <a:spcPts val="0"/>
              </a:spcBef>
              <a:buFont typeface="Symbol" panose="05050102010706020507" pitchFamily="18" charset="2"/>
              <a:buChar char=""/>
            </a:pPr>
            <a:endPar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marL="342900" indent="-342900">
              <a:spcBef>
                <a:spcPts val="0"/>
              </a:spcBef>
              <a:buFont typeface="Symbol" panose="05050102010706020507" pitchFamily="18" charset="2"/>
              <a:buChar char=""/>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District increased instructional hours from 4 hours per day in the spring to 6 hours per day in the fall (33% increase in instructional hours)</a:t>
            </a:r>
          </a:p>
          <a:p>
            <a:pPr marL="342900" indent="-342900">
              <a:spcBef>
                <a:spcPts val="0"/>
              </a:spcBef>
              <a:buFont typeface="Symbol" panose="05050102010706020507" pitchFamily="18" charset="2"/>
              <a:buChar char=""/>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District is charging 33% of instructional salaries and benefits to CRF Grant Code 4012 = $891,000 per month ($2.7 million * 33 percent) with $1,809,000 covered with other funding sources</a:t>
            </a:r>
          </a:p>
          <a:p>
            <a:pPr marL="342900" indent="-342900">
              <a:spcBef>
                <a:spcPts val="0"/>
              </a:spcBef>
              <a:buFont typeface="Symbol" panose="05050102010706020507" pitchFamily="18" charset="2"/>
              <a:buChar char=""/>
            </a:pPr>
            <a:endPar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marL="342900" indent="-342900">
              <a:spcBef>
                <a:spcPts val="0"/>
              </a:spcBef>
              <a:buFont typeface="Symbol" panose="05050102010706020507" pitchFamily="18" charset="2"/>
              <a:buChar char=""/>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A reasonable assumption is that 55% of instructional salaries and benefits is spent on At-Risk pupils = $1,485,000</a:t>
            </a:r>
          </a:p>
          <a:p>
            <a:pPr marL="342900" indent="-342900">
              <a:spcBef>
                <a:spcPts val="0"/>
              </a:spcBef>
              <a:buFont typeface="Symbol" panose="05050102010706020507" pitchFamily="18" charset="2"/>
              <a:buChar char=""/>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Therefore, the entire $200,000 of CRF Grant Code 5012 can be charged to October instructional salaries and benefits</a:t>
            </a:r>
          </a:p>
          <a:p>
            <a:pPr marL="342900" indent="-342900">
              <a:spcBef>
                <a:spcPts val="0"/>
              </a:spcBef>
              <a:buFont typeface="Symbol" panose="05050102010706020507" pitchFamily="18" charset="2"/>
              <a:buChar char=""/>
            </a:pPr>
            <a:endParaRPr lang="en-US"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pPr marL="342900" indent="-342900">
              <a:spcBef>
                <a:spcPts val="0"/>
              </a:spcBef>
              <a:buFont typeface="Symbol" panose="05050102010706020507" pitchFamily="18" charset="2"/>
              <a:buChar char=""/>
            </a:pPr>
            <a:r>
              <a:rPr lang="en-US" sz="1800" dirty="0">
                <a:solidFill>
                  <a:srgbClr val="222222"/>
                </a:solidFill>
                <a:latin typeface="Arial" panose="020B0604020202020204" pitchFamily="34" charset="0"/>
                <a:ea typeface="Calibri" panose="020F0502020204030204" pitchFamily="34" charset="0"/>
                <a:cs typeface="Times New Roman" panose="02020603050405020304" pitchFamily="18" charset="0"/>
              </a:rPr>
              <a:t>Costs can be allocated to expenditures from July through December if needed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E014970-C459-4DD4-A451-6EFAAE0A3C88}"/>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Tree>
    <p:extLst>
      <p:ext uri="{BB962C8B-B14F-4D97-AF65-F5344CB8AC3E}">
        <p14:creationId xmlns:p14="http://schemas.microsoft.com/office/powerpoint/2010/main" val="693101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017E-76E6-4751-B0A1-8E6EF85147D8}"/>
              </a:ext>
            </a:extLst>
          </p:cNvPr>
          <p:cNvSpPr>
            <a:spLocks noGrp="1"/>
          </p:cNvSpPr>
          <p:nvPr>
            <p:ph type="title"/>
          </p:nvPr>
        </p:nvSpPr>
        <p:spPr/>
        <p:txBody>
          <a:bodyPr>
            <a:normAutofit fontScale="90000"/>
          </a:bodyPr>
          <a:lstStyle/>
          <a:p>
            <a:r>
              <a:rPr lang="en-US" dirty="0">
                <a:latin typeface="Arial" panose="020B0604020202020204" pitchFamily="34" charset="0"/>
                <a:ea typeface="Calibri" panose="020F0502020204030204" pitchFamily="34" charset="0"/>
                <a:cs typeface="Times New Roman" panose="02020603050405020304" pitchFamily="18" charset="0"/>
              </a:rPr>
              <a:t>Additional Resources</a:t>
            </a:r>
            <a:br>
              <a:rPr lang="en-US" sz="2400" dirty="0">
                <a:effectLst/>
                <a:latin typeface="Arial" panose="020B0604020202020204" pitchFamily="34" charset="0"/>
                <a:ea typeface="Calibri" panose="020F0502020204030204" pitchFamily="34" charset="0"/>
                <a:cs typeface="Times New Roman" panose="02020603050405020304" pitchFamily="18" charset="0"/>
              </a:rPr>
            </a:br>
            <a:br>
              <a:rPr lang="en-US" dirty="0"/>
            </a:br>
            <a:endParaRPr lang="en-US" sz="1800" dirty="0"/>
          </a:p>
        </p:txBody>
      </p:sp>
      <p:sp>
        <p:nvSpPr>
          <p:cNvPr id="4" name="Slide Number Placeholder 3">
            <a:extLst>
              <a:ext uri="{FF2B5EF4-FFF2-40B4-BE49-F238E27FC236}">
                <a16:creationId xmlns:a16="http://schemas.microsoft.com/office/drawing/2014/main" id="{2E014970-C459-4DD4-A451-6EFAAE0A3C88}"/>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
        <p:nvSpPr>
          <p:cNvPr id="8" name="TextBox 7">
            <a:extLst>
              <a:ext uri="{FF2B5EF4-FFF2-40B4-BE49-F238E27FC236}">
                <a16:creationId xmlns:a16="http://schemas.microsoft.com/office/drawing/2014/main" id="{9268DFAD-64A5-433E-AF6B-D5EA45FDFDD6}"/>
              </a:ext>
            </a:extLst>
          </p:cNvPr>
          <p:cNvSpPr txBox="1"/>
          <p:nvPr/>
        </p:nvSpPr>
        <p:spPr>
          <a:xfrm>
            <a:off x="361335" y="1437968"/>
            <a:ext cx="8273846" cy="3693319"/>
          </a:xfrm>
          <a:prstGeom prst="rect">
            <a:avLst/>
          </a:prstGeom>
          <a:noFill/>
        </p:spPr>
        <p:txBody>
          <a:bodyPr wrap="square">
            <a:spAutoFit/>
          </a:bodyPr>
          <a:lstStyle/>
          <a:p>
            <a:pPr marL="0" marR="0">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The C</a:t>
            </a:r>
            <a:r>
              <a:rPr lang="en-US" sz="1800" dirty="0">
                <a:effectLst/>
                <a:latin typeface="Calibri" panose="020F0502020204030204" pitchFamily="34" charset="0"/>
                <a:ea typeface="Calibri" panose="020F0502020204030204" pitchFamily="34" charset="0"/>
                <a:cs typeface="Times New Roman" panose="02020603050405020304" pitchFamily="18" charset="0"/>
              </a:rPr>
              <a:t>ARES website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http://www.cde.state.co.us/caresact</a:t>
            </a:r>
            <a:r>
              <a:rPr lang="en-US" sz="1800" dirty="0">
                <a:effectLst/>
                <a:latin typeface="Calibri" panose="020F0502020204030204" pitchFamily="34" charset="0"/>
                <a:ea typeface="Calibri" panose="020F0502020204030204" pitchFamily="34" charset="0"/>
                <a:cs typeface="Times New Roman" panose="02020603050405020304" pitchFamily="18" charset="0"/>
              </a:rPr>
              <a:t>), includes several resources related to CRF Grant Code 5012 </a:t>
            </a:r>
          </a:p>
          <a:p>
            <a:pPr marL="342900" indent="-342900">
              <a:buFont typeface="Symbol" panose="05050102010706020507" pitchFamily="18" charset="2"/>
              <a:buChar char=""/>
            </a:pPr>
            <a:r>
              <a:rPr lang="en-US" dirty="0">
                <a:latin typeface="Calibri" panose="020F0502020204030204" pitchFamily="34" charset="0"/>
                <a:cs typeface="Times New Roman" panose="02020603050405020304" pitchFamily="18" charset="0"/>
              </a:rPr>
              <a:t>Coronavirus Relief Funds (CRF) K-12 At-Risk Fund Allocations and At-Risk Percentages </a:t>
            </a:r>
          </a:p>
          <a:p>
            <a:pPr marL="342900" indent="-342900">
              <a:buFont typeface="Symbol" panose="05050102010706020507" pitchFamily="18" charset="2"/>
              <a:buChar char=""/>
            </a:pPr>
            <a:r>
              <a:rPr lang="en-US" dirty="0">
                <a:latin typeface="Calibri" panose="020F0502020204030204" pitchFamily="34" charset="0"/>
                <a:cs typeface="Times New Roman" panose="02020603050405020304" pitchFamily="18" charset="0"/>
              </a:rPr>
              <a:t>CRF K-12 At-Risk Funds Calculation Template - OPTIONAL</a:t>
            </a: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Office Hours - Updated Guidance re: October State Share Payment Power Point 11.12.2020 </a:t>
            </a: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Office Hours - Updated Guidance re: October State Share Payment Power Point 11.10.2020</a:t>
            </a: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Recording CRF Office Hours - Updated Guidance re: October State Share Payment 11.10.2020</a:t>
            </a: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Coronavirus Relief Funds (CRF) K-12 At-Risk PowerPoint October 2020 (second document from School Finance link below)</a:t>
            </a:r>
          </a:p>
        </p:txBody>
      </p:sp>
    </p:spTree>
    <p:extLst>
      <p:ext uri="{BB962C8B-B14F-4D97-AF65-F5344CB8AC3E}">
        <p14:creationId xmlns:p14="http://schemas.microsoft.com/office/powerpoint/2010/main" val="1879401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FD294-5CE9-4A11-AFF6-BDDD951E1A46}"/>
              </a:ext>
            </a:extLst>
          </p:cNvPr>
          <p:cNvSpPr>
            <a:spLocks noGrp="1"/>
          </p:cNvSpPr>
          <p:nvPr>
            <p:ph type="ctrTitle"/>
          </p:nvPr>
        </p:nvSpPr>
        <p:spPr/>
        <p:txBody>
          <a:bodyPr/>
          <a:lstStyle/>
          <a:p>
            <a:r>
              <a:rPr lang="en-US" dirty="0"/>
              <a:t>Questions? </a:t>
            </a:r>
            <a:br>
              <a:rPr lang="en-US" dirty="0"/>
            </a:br>
            <a:br>
              <a:rPr lang="en-US" dirty="0"/>
            </a:br>
            <a:r>
              <a:rPr lang="en-US" dirty="0"/>
              <a:t>Requests for Future Topics? </a:t>
            </a:r>
          </a:p>
        </p:txBody>
      </p:sp>
      <p:sp>
        <p:nvSpPr>
          <p:cNvPr id="3" name="Slide Number Placeholder 2">
            <a:extLst>
              <a:ext uri="{FF2B5EF4-FFF2-40B4-BE49-F238E27FC236}">
                <a16:creationId xmlns:a16="http://schemas.microsoft.com/office/drawing/2014/main" id="{C4DA390A-3781-4C4C-B3E1-456E66A1275F}"/>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a:t>
            </a:fld>
            <a:endPar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4623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CDE Team Contact Information</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a:xfrm>
            <a:off x="245193" y="1324947"/>
            <a:ext cx="8675736" cy="5102071"/>
          </a:xfrm>
        </p:spPr>
        <p:txBody>
          <a:bodyPr>
            <a:normAutofit fontScale="92500" lnSpcReduction="20000"/>
          </a:bodyPr>
          <a:lstStyle/>
          <a:p>
            <a:pPr marL="0" indent="0">
              <a:buNone/>
            </a:pPr>
            <a:r>
              <a:rPr lang="en-US" b="1" u="sng" dirty="0"/>
              <a:t>CRF</a:t>
            </a:r>
          </a:p>
          <a:p>
            <a:r>
              <a:rPr lang="en-US" dirty="0"/>
              <a:t>Jennifer Okes, Chief Operating Officer (</a:t>
            </a:r>
            <a:r>
              <a:rPr lang="en-US" dirty="0">
                <a:hlinkClick r:id="rId2"/>
              </a:rPr>
              <a:t>okes_j@cde.state.co.us</a:t>
            </a:r>
            <a:r>
              <a:rPr lang="en-US" dirty="0"/>
              <a:t>) </a:t>
            </a:r>
          </a:p>
          <a:p>
            <a:r>
              <a:rPr lang="en-US" dirty="0"/>
              <a:t>Adam Williams, Financial Data Coordinator (</a:t>
            </a:r>
            <a:r>
              <a:rPr lang="en-US" dirty="0">
                <a:hlinkClick r:id="rId3"/>
              </a:rPr>
              <a:t>Williams_a@cde.state.co.us</a:t>
            </a:r>
            <a:r>
              <a:rPr lang="en-US" dirty="0"/>
              <a:t>) </a:t>
            </a:r>
          </a:p>
          <a:p>
            <a:r>
              <a:rPr lang="en-US" dirty="0"/>
              <a:t>Kate Bartlett, Turnaround Program Manager (</a:t>
            </a:r>
            <a:r>
              <a:rPr lang="en-US" dirty="0">
                <a:hlinkClick r:id="rId4"/>
              </a:rPr>
              <a:t>Bartlett_k@cde.state.co.us</a:t>
            </a:r>
            <a:r>
              <a:rPr lang="en-US" dirty="0"/>
              <a:t>) </a:t>
            </a:r>
          </a:p>
          <a:p>
            <a:pPr marL="0" indent="0" algn="ctr">
              <a:buNone/>
            </a:pPr>
            <a:r>
              <a:rPr lang="en-US" i="1" dirty="0"/>
              <a:t>…in partnership with the Governor’s Office and Office of the State Controller</a:t>
            </a:r>
          </a:p>
          <a:p>
            <a:pPr marL="0" indent="0">
              <a:buNone/>
            </a:pPr>
            <a:r>
              <a:rPr lang="en-US" b="1" u="sng" dirty="0"/>
              <a:t>ESSER</a:t>
            </a:r>
          </a:p>
          <a:p>
            <a:r>
              <a:rPr lang="en-US" dirty="0"/>
              <a:t>Nazie Mohajeri-Nelson, Director of ESEA Office (</a:t>
            </a:r>
            <a:r>
              <a:rPr lang="en-US" dirty="0">
                <a:hlinkClick r:id="rId5"/>
              </a:rPr>
              <a:t>mohajeri-nelson_n@cde.state.co.us</a:t>
            </a:r>
            <a:r>
              <a:rPr lang="en-US" dirty="0"/>
              <a:t>) </a:t>
            </a:r>
          </a:p>
          <a:p>
            <a:r>
              <a:rPr lang="en-US" dirty="0"/>
              <a:t>DeLilah Collins, Assistant Director of ESEA Office (</a:t>
            </a:r>
            <a:r>
              <a:rPr lang="en-US" dirty="0">
                <a:hlinkClick r:id="rId6"/>
              </a:rPr>
              <a:t>collins_d@cde.state.co.us</a:t>
            </a:r>
            <a:r>
              <a:rPr lang="en-US" dirty="0"/>
              <a:t>) </a:t>
            </a:r>
          </a:p>
          <a:p>
            <a:pPr marL="0" indent="0">
              <a:buNone/>
            </a:pPr>
            <a:r>
              <a:rPr lang="en-US" b="1" u="sng" dirty="0"/>
              <a:t>Grants Fiscal</a:t>
            </a:r>
          </a:p>
          <a:p>
            <a:r>
              <a:rPr lang="en-US" dirty="0"/>
              <a:t>Jennifer Austin, Director of Grants Fiscal Management (</a:t>
            </a:r>
            <a:r>
              <a:rPr lang="en-US" dirty="0">
                <a:hlinkClick r:id="rId7"/>
              </a:rPr>
              <a:t>Austin_j@cde.state.co.us</a:t>
            </a:r>
            <a:r>
              <a:rPr lang="en-US" dirty="0"/>
              <a:t>) </a:t>
            </a:r>
          </a:p>
          <a:p>
            <a:r>
              <a:rPr lang="en-US" dirty="0"/>
              <a:t>Robert Hawkins, Grants Fiscal Analyst (</a:t>
            </a:r>
            <a:r>
              <a:rPr lang="en-US" dirty="0">
                <a:hlinkClick r:id="rId8"/>
              </a:rPr>
              <a:t>Hawkins_s@cde.state.co.us</a:t>
            </a:r>
            <a:r>
              <a:rPr lang="en-US" dirty="0"/>
              <a:t>) </a:t>
            </a:r>
          </a:p>
          <a:p>
            <a:r>
              <a:rPr lang="en-US" dirty="0"/>
              <a:t>Steven Kaleda, Grants Fiscal Analyst (</a:t>
            </a:r>
            <a:r>
              <a:rPr lang="en-US" dirty="0">
                <a:hlinkClick r:id="rId9"/>
              </a:rPr>
              <a:t>Kaleda_s@cde.state.co.us</a:t>
            </a:r>
            <a:r>
              <a:rPr lang="en-US" dirty="0"/>
              <a:t>) </a:t>
            </a:r>
          </a:p>
          <a:p>
            <a:pPr marL="0" indent="0">
              <a:buNone/>
            </a:pPr>
            <a:endParaRPr lang="en-US" i="1" dirty="0"/>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a:t>
            </a:fld>
            <a:endParaRPr kumimoji="0" lang="en-US" sz="1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3749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89F4F-8ED2-4E89-BAD7-FF326DDAE255}"/>
              </a:ext>
            </a:extLst>
          </p:cNvPr>
          <p:cNvSpPr>
            <a:spLocks noGrp="1"/>
          </p:cNvSpPr>
          <p:nvPr>
            <p:ph type="ctrTitle"/>
          </p:nvPr>
        </p:nvSpPr>
        <p:spPr/>
        <p:txBody>
          <a:bodyPr/>
          <a:lstStyle/>
          <a:p>
            <a:r>
              <a:rPr lang="en-US" dirty="0"/>
              <a:t>ESSER</a:t>
            </a:r>
          </a:p>
        </p:txBody>
      </p:sp>
      <p:sp>
        <p:nvSpPr>
          <p:cNvPr id="3" name="Slide Number Placeholder 2">
            <a:extLst>
              <a:ext uri="{FF2B5EF4-FFF2-40B4-BE49-F238E27FC236}">
                <a16:creationId xmlns:a16="http://schemas.microsoft.com/office/drawing/2014/main" id="{247E4A7E-A64A-4580-B872-8D660FFDEA43}"/>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418049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789A-9CC9-485B-AAFF-00D845143001}"/>
              </a:ext>
            </a:extLst>
          </p:cNvPr>
          <p:cNvSpPr>
            <a:spLocks noGrp="1"/>
          </p:cNvSpPr>
          <p:nvPr>
            <p:ph type="title"/>
          </p:nvPr>
        </p:nvSpPr>
        <p:spPr/>
        <p:txBody>
          <a:bodyPr/>
          <a:lstStyle/>
          <a:p>
            <a:r>
              <a:rPr lang="en-US" dirty="0"/>
              <a:t>Reminders</a:t>
            </a:r>
          </a:p>
        </p:txBody>
      </p:sp>
      <p:sp>
        <p:nvSpPr>
          <p:cNvPr id="3" name="Content Placeholder 2">
            <a:extLst>
              <a:ext uri="{FF2B5EF4-FFF2-40B4-BE49-F238E27FC236}">
                <a16:creationId xmlns:a16="http://schemas.microsoft.com/office/drawing/2014/main" id="{7EA2AEDA-B365-41E4-A2C0-AC78B23DE0BE}"/>
              </a:ext>
            </a:extLst>
          </p:cNvPr>
          <p:cNvSpPr>
            <a:spLocks noGrp="1"/>
          </p:cNvSpPr>
          <p:nvPr>
            <p:ph idx="1"/>
          </p:nvPr>
        </p:nvSpPr>
        <p:spPr/>
        <p:txBody>
          <a:bodyPr/>
          <a:lstStyle/>
          <a:p>
            <a:r>
              <a:rPr lang="en-US" dirty="0"/>
              <a:t>Due date is fast approaching</a:t>
            </a:r>
          </a:p>
          <a:p>
            <a:pPr lvl="1"/>
            <a:r>
              <a:rPr lang="en-US" dirty="0"/>
              <a:t>Impact on review timelines</a:t>
            </a:r>
          </a:p>
          <a:p>
            <a:r>
              <a:rPr lang="en-US" dirty="0"/>
              <a:t>Submit NPS consultation forms for each school</a:t>
            </a:r>
          </a:p>
          <a:p>
            <a:r>
              <a:rPr lang="en-US" dirty="0"/>
              <a:t>Placeholders</a:t>
            </a:r>
          </a:p>
          <a:p>
            <a:pPr lvl="1"/>
            <a:r>
              <a:rPr lang="en-US" dirty="0"/>
              <a:t>Provide as much information as possible </a:t>
            </a:r>
          </a:p>
          <a:p>
            <a:pPr lvl="1"/>
            <a:r>
              <a:rPr lang="en-US" dirty="0"/>
              <a:t>Edit as soon as possible using Post Award Revision (PAR) process</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F6FD8F04-2BDC-4111-AA00-138024201B09}"/>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871259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A4DBC-C15B-4D1B-B2A7-830536506D2D}"/>
              </a:ext>
            </a:extLst>
          </p:cNvPr>
          <p:cNvSpPr>
            <a:spLocks noGrp="1"/>
          </p:cNvSpPr>
          <p:nvPr>
            <p:ph type="title"/>
          </p:nvPr>
        </p:nvSpPr>
        <p:spPr/>
        <p:txBody>
          <a:bodyPr/>
          <a:lstStyle/>
          <a:p>
            <a:r>
              <a:rPr lang="en-US" dirty="0"/>
              <a:t>NPS Proportionate Share - Reminder</a:t>
            </a:r>
          </a:p>
        </p:txBody>
      </p:sp>
      <p:sp>
        <p:nvSpPr>
          <p:cNvPr id="3" name="Content Placeholder 2">
            <a:extLst>
              <a:ext uri="{FF2B5EF4-FFF2-40B4-BE49-F238E27FC236}">
                <a16:creationId xmlns:a16="http://schemas.microsoft.com/office/drawing/2014/main" id="{261935DA-783B-4038-8726-50BB0FD686A3}"/>
              </a:ext>
            </a:extLst>
          </p:cNvPr>
          <p:cNvSpPr>
            <a:spLocks noGrp="1"/>
          </p:cNvSpPr>
          <p:nvPr>
            <p:ph idx="1"/>
          </p:nvPr>
        </p:nvSpPr>
        <p:spPr/>
        <p:txBody>
          <a:bodyPr/>
          <a:lstStyle/>
          <a:p>
            <a:pPr marL="0" indent="0">
              <a:buNone/>
            </a:pPr>
            <a:r>
              <a:rPr lang="en-US" dirty="0"/>
              <a:t>Districts are required to use the proportionate share calculation as described in Sec. 1117 of ESEA. </a:t>
            </a:r>
          </a:p>
          <a:p>
            <a:pPr lvl="1"/>
            <a:r>
              <a:rPr lang="en-US" dirty="0"/>
              <a:t>If the district spent funds in accordance with the Interim Final Rule, districts will not be required to recover funds from the non-public school</a:t>
            </a:r>
          </a:p>
          <a:p>
            <a:pPr lvl="1"/>
            <a:r>
              <a:rPr lang="en-US" dirty="0"/>
              <a:t>If the district has not obligated funds for non-public school activities, the district </a:t>
            </a:r>
            <a:r>
              <a:rPr lang="en-US" b="1" i="1" dirty="0"/>
              <a:t>must</a:t>
            </a:r>
            <a:r>
              <a:rPr lang="en-US" dirty="0"/>
              <a:t> recalculate the amount available to the non-public school using the calculation described in Sec. 1117 of ESEA</a:t>
            </a:r>
          </a:p>
          <a:p>
            <a:pPr lvl="2"/>
            <a:r>
              <a:rPr lang="en-US" dirty="0"/>
              <a:t>This </a:t>
            </a:r>
            <a:r>
              <a:rPr lang="en-US" b="1" i="1" dirty="0"/>
              <a:t>might</a:t>
            </a:r>
            <a:r>
              <a:rPr lang="en-US" dirty="0"/>
              <a:t> require a new consultation (will explain in a few slides) </a:t>
            </a:r>
          </a:p>
          <a:p>
            <a:endParaRPr lang="en-US" dirty="0"/>
          </a:p>
        </p:txBody>
      </p:sp>
      <p:sp>
        <p:nvSpPr>
          <p:cNvPr id="4" name="Slide Number Placeholder 3">
            <a:extLst>
              <a:ext uri="{FF2B5EF4-FFF2-40B4-BE49-F238E27FC236}">
                <a16:creationId xmlns:a16="http://schemas.microsoft.com/office/drawing/2014/main" id="{BFD80CAD-BADA-47D5-AA01-48031A7AD770}"/>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2424024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A50E-5499-4D6F-825B-47C64A04EDDA}"/>
              </a:ext>
            </a:extLst>
          </p:cNvPr>
          <p:cNvSpPr>
            <a:spLocks noGrp="1"/>
          </p:cNvSpPr>
          <p:nvPr>
            <p:ph type="title"/>
          </p:nvPr>
        </p:nvSpPr>
        <p:spPr/>
        <p:txBody>
          <a:bodyPr/>
          <a:lstStyle/>
          <a:p>
            <a:r>
              <a:rPr lang="en-US" dirty="0"/>
              <a:t>Calculating NPS Proportionate Share</a:t>
            </a:r>
          </a:p>
        </p:txBody>
      </p:sp>
      <p:pic>
        <p:nvPicPr>
          <p:cNvPr id="5" name="Content Placeholder 4" descr="Examples provided for determining proportionate share.">
            <a:extLst>
              <a:ext uri="{FF2B5EF4-FFF2-40B4-BE49-F238E27FC236}">
                <a16:creationId xmlns:a16="http://schemas.microsoft.com/office/drawing/2014/main" id="{5D5F1780-ECCD-49D2-BFCB-D418522FEBD3}"/>
              </a:ext>
            </a:extLst>
          </p:cNvPr>
          <p:cNvPicPr>
            <a:picLocks noGrp="1" noChangeAspect="1"/>
          </p:cNvPicPr>
          <p:nvPr>
            <p:ph idx="1"/>
          </p:nvPr>
        </p:nvPicPr>
        <p:blipFill>
          <a:blip r:embed="rId2"/>
          <a:stretch>
            <a:fillRect/>
          </a:stretch>
        </p:blipFill>
        <p:spPr>
          <a:xfrm>
            <a:off x="628650" y="1671968"/>
            <a:ext cx="7886700" cy="2455837"/>
          </a:xfrm>
          <a:prstGeom prst="rect">
            <a:avLst/>
          </a:prstGeom>
        </p:spPr>
      </p:pic>
      <p:sp>
        <p:nvSpPr>
          <p:cNvPr id="4" name="Slide Number Placeholder 3">
            <a:extLst>
              <a:ext uri="{FF2B5EF4-FFF2-40B4-BE49-F238E27FC236}">
                <a16:creationId xmlns:a16="http://schemas.microsoft.com/office/drawing/2014/main" id="{4A062637-20DF-4E7A-9F5A-189FA372E26B}"/>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
        <p:nvSpPr>
          <p:cNvPr id="6" name="TextBox 5">
            <a:extLst>
              <a:ext uri="{FF2B5EF4-FFF2-40B4-BE49-F238E27FC236}">
                <a16:creationId xmlns:a16="http://schemas.microsoft.com/office/drawing/2014/main" id="{56A4032B-D242-424E-8833-CAB34461ADF5}"/>
              </a:ext>
            </a:extLst>
          </p:cNvPr>
          <p:cNvSpPr txBox="1"/>
          <p:nvPr/>
        </p:nvSpPr>
        <p:spPr>
          <a:xfrm>
            <a:off x="741680" y="4531360"/>
            <a:ext cx="7886700" cy="1938992"/>
          </a:xfrm>
          <a:prstGeom prst="rect">
            <a:avLst/>
          </a:prstGeom>
          <a:noFill/>
        </p:spPr>
        <p:txBody>
          <a:bodyPr wrap="square" rtlCol="0">
            <a:spAutoFit/>
          </a:bodyPr>
          <a:lstStyle/>
          <a:p>
            <a:pPr algn="ctr"/>
            <a:r>
              <a:rPr lang="en-US" sz="1400" b="1" dirty="0">
                <a:effectLst/>
                <a:latin typeface="Calibri" panose="020F0502020204030204" pitchFamily="34" charset="0"/>
                <a:ea typeface="Calibri" panose="020F0502020204030204" pitchFamily="34" charset="0"/>
              </a:rPr>
              <a:t># of low-income non-public school students that reside in a Title I attendance area</a:t>
            </a:r>
          </a:p>
          <a:p>
            <a:pPr algn="ctr"/>
            <a:r>
              <a:rPr lang="en-US" sz="1800" dirty="0">
                <a:effectLst/>
                <a:latin typeface="Calibri" panose="020F0502020204030204" pitchFamily="34" charset="0"/>
                <a:ea typeface="Calibri" panose="020F0502020204030204" pitchFamily="34" charset="0"/>
              </a:rPr>
              <a:t> </a:t>
            </a:r>
            <a:r>
              <a:rPr lang="en-US" sz="1400" b="1" dirty="0">
                <a:effectLst/>
                <a:latin typeface="Calibri" panose="020F0502020204030204" pitchFamily="34" charset="0"/>
                <a:ea typeface="Calibri" panose="020F0502020204030204" pitchFamily="34" charset="0"/>
              </a:rPr>
              <a:t># of low-income non-public school students that reside in a Title I attendance area </a:t>
            </a:r>
            <a:r>
              <a:rPr lang="en-US" sz="1400" b="1" dirty="0">
                <a:solidFill>
                  <a:srgbClr val="FF0000"/>
                </a:solidFill>
                <a:effectLst/>
                <a:latin typeface="Calibri" panose="020F0502020204030204" pitchFamily="34" charset="0"/>
                <a:ea typeface="Calibri" panose="020F0502020204030204" pitchFamily="34" charset="0"/>
              </a:rPr>
              <a:t>+</a:t>
            </a:r>
            <a:r>
              <a:rPr lang="en-US" sz="1400" b="1" dirty="0">
                <a:effectLst/>
                <a:latin typeface="Calibri" panose="020F0502020204030204" pitchFamily="34" charset="0"/>
                <a:ea typeface="Calibri" panose="020F0502020204030204" pitchFamily="34" charset="0"/>
              </a:rPr>
              <a:t>  # of low-income students residing within Title I school boundaries in the district attending a public school </a:t>
            </a:r>
          </a:p>
          <a:p>
            <a:pPr algn="ctr"/>
            <a:r>
              <a:rPr lang="en-US" sz="1400" b="1" dirty="0">
                <a:solidFill>
                  <a:srgbClr val="FF0000"/>
                </a:solidFill>
                <a:effectLst/>
                <a:latin typeface="Calibri" panose="020F0502020204030204" pitchFamily="34" charset="0"/>
                <a:ea typeface="Calibri" panose="020F0502020204030204" pitchFamily="34" charset="0"/>
              </a:rPr>
              <a:t>X</a:t>
            </a:r>
          </a:p>
          <a:p>
            <a:pPr algn="ctr"/>
            <a:r>
              <a:rPr lang="en-US" sz="1400" b="1" dirty="0">
                <a:effectLst/>
                <a:latin typeface="Calibri" panose="020F0502020204030204" pitchFamily="34" charset="0"/>
                <a:ea typeface="Calibri" panose="020F0502020204030204" pitchFamily="34" charset="0"/>
              </a:rPr>
              <a:t>Total ESSER allocation</a:t>
            </a:r>
          </a:p>
          <a:p>
            <a:pPr algn="ctr"/>
            <a:r>
              <a:rPr lang="en-US" sz="1400" b="1" dirty="0">
                <a:solidFill>
                  <a:srgbClr val="FF0000"/>
                </a:solidFill>
                <a:effectLst/>
                <a:latin typeface="Calibri" panose="020F0502020204030204" pitchFamily="34" charset="0"/>
                <a:ea typeface="Calibri" panose="020F0502020204030204" pitchFamily="34" charset="0"/>
              </a:rPr>
              <a:t>=</a:t>
            </a:r>
          </a:p>
          <a:p>
            <a:pPr algn="ctr"/>
            <a:r>
              <a:rPr lang="en-US" sz="1400" b="1" dirty="0">
                <a:effectLst/>
                <a:latin typeface="Calibri" panose="020F0502020204030204" pitchFamily="34" charset="0"/>
                <a:ea typeface="Calibri" panose="020F0502020204030204" pitchFamily="34" charset="0"/>
              </a:rPr>
              <a:t> NPS proportionate share</a:t>
            </a:r>
          </a:p>
          <a:p>
            <a:endParaRPr lang="en-US" dirty="0"/>
          </a:p>
        </p:txBody>
      </p:sp>
      <p:cxnSp>
        <p:nvCxnSpPr>
          <p:cNvPr id="8" name="Straight Connector 7" descr="Division symbol">
            <a:extLst>
              <a:ext uri="{FF2B5EF4-FFF2-40B4-BE49-F238E27FC236}">
                <a16:creationId xmlns:a16="http://schemas.microsoft.com/office/drawing/2014/main" id="{21A9E878-FC79-4A6D-B964-0685B039A84F}"/>
              </a:ext>
            </a:extLst>
          </p:cNvPr>
          <p:cNvCxnSpPr/>
          <p:nvPr/>
        </p:nvCxnSpPr>
        <p:spPr>
          <a:xfrm>
            <a:off x="1078230" y="4850752"/>
            <a:ext cx="743712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45324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16A2-0A08-4810-BD62-1E45A89C6C5A}"/>
              </a:ext>
            </a:extLst>
          </p:cNvPr>
          <p:cNvSpPr>
            <a:spLocks noGrp="1"/>
          </p:cNvSpPr>
          <p:nvPr>
            <p:ph type="title"/>
          </p:nvPr>
        </p:nvSpPr>
        <p:spPr/>
        <p:txBody>
          <a:bodyPr/>
          <a:lstStyle/>
          <a:p>
            <a:r>
              <a:rPr lang="en-US" dirty="0"/>
              <a:t>Supplemental Funding and NPS	</a:t>
            </a:r>
          </a:p>
        </p:txBody>
      </p:sp>
      <p:sp>
        <p:nvSpPr>
          <p:cNvPr id="3" name="Content Placeholder 2">
            <a:extLst>
              <a:ext uri="{FF2B5EF4-FFF2-40B4-BE49-F238E27FC236}">
                <a16:creationId xmlns:a16="http://schemas.microsoft.com/office/drawing/2014/main" id="{23011F3C-401D-4A33-8BFB-36D6F18979F9}"/>
              </a:ext>
            </a:extLst>
          </p:cNvPr>
          <p:cNvSpPr>
            <a:spLocks noGrp="1"/>
          </p:cNvSpPr>
          <p:nvPr>
            <p:ph idx="1"/>
          </p:nvPr>
        </p:nvSpPr>
        <p:spPr/>
        <p:txBody>
          <a:bodyPr/>
          <a:lstStyle/>
          <a:p>
            <a:pPr marL="0" indent="0">
              <a:buNone/>
            </a:pPr>
            <a:r>
              <a:rPr lang="en-US" dirty="0"/>
              <a:t>Districts are required to provide equitable services to non-public schools using ESSER supplemental funds if:</a:t>
            </a:r>
          </a:p>
          <a:p>
            <a:pPr lvl="1"/>
            <a:r>
              <a:rPr lang="en-US" dirty="0"/>
              <a:t>The district received additional funding due to a very small initial allocation</a:t>
            </a:r>
          </a:p>
          <a:p>
            <a:pPr lvl="1"/>
            <a:r>
              <a:rPr lang="en-US" dirty="0"/>
              <a:t>The district received additional funding to support Native American Students and there are Native American students attending NPS</a:t>
            </a:r>
          </a:p>
          <a:p>
            <a:pPr lvl="1"/>
            <a:r>
              <a:rPr lang="en-US" dirty="0"/>
              <a:t>The district applied for a Connecting Colorado Schools Grant (CCSG) and are providing services through this grant to all schools within the district.</a:t>
            </a:r>
          </a:p>
        </p:txBody>
      </p:sp>
      <p:sp>
        <p:nvSpPr>
          <p:cNvPr id="4" name="Slide Number Placeholder 3">
            <a:extLst>
              <a:ext uri="{FF2B5EF4-FFF2-40B4-BE49-F238E27FC236}">
                <a16:creationId xmlns:a16="http://schemas.microsoft.com/office/drawing/2014/main" id="{A1722EA4-F819-4AD2-ADC5-B13D16ED0A54}"/>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3974405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2083D-B35E-4F72-934A-B63A9E8FE1FB}"/>
              </a:ext>
            </a:extLst>
          </p:cNvPr>
          <p:cNvSpPr>
            <a:spLocks noGrp="1"/>
          </p:cNvSpPr>
          <p:nvPr>
            <p:ph type="title"/>
          </p:nvPr>
        </p:nvSpPr>
        <p:spPr/>
        <p:txBody>
          <a:bodyPr/>
          <a:lstStyle/>
          <a:p>
            <a:r>
              <a:rPr lang="en-US" dirty="0"/>
              <a:t>Supplemental Funding Consultation Requirements</a:t>
            </a:r>
          </a:p>
        </p:txBody>
      </p:sp>
      <p:sp>
        <p:nvSpPr>
          <p:cNvPr id="3" name="Content Placeholder 2">
            <a:extLst>
              <a:ext uri="{FF2B5EF4-FFF2-40B4-BE49-F238E27FC236}">
                <a16:creationId xmlns:a16="http://schemas.microsoft.com/office/drawing/2014/main" id="{48F6DE69-3906-4D80-AA67-236F100BB296}"/>
              </a:ext>
            </a:extLst>
          </p:cNvPr>
          <p:cNvSpPr>
            <a:spLocks noGrp="1"/>
          </p:cNvSpPr>
          <p:nvPr>
            <p:ph idx="1"/>
          </p:nvPr>
        </p:nvSpPr>
        <p:spPr/>
        <p:txBody>
          <a:bodyPr>
            <a:normAutofit lnSpcReduction="10000"/>
          </a:bodyPr>
          <a:lstStyle/>
          <a:p>
            <a:pPr marL="0" indent="0">
              <a:buNone/>
            </a:pPr>
            <a:r>
              <a:rPr lang="en-US" dirty="0"/>
              <a:t>Districts that are required to provide equitable services to non-public schools with supplemental ESSER funding must consult with non-public schools to determine the services that will be provided.</a:t>
            </a:r>
          </a:p>
          <a:p>
            <a:r>
              <a:rPr lang="en-US" dirty="0"/>
              <a:t>Identify Native American Students</a:t>
            </a:r>
          </a:p>
          <a:p>
            <a:r>
              <a:rPr lang="en-US" dirty="0"/>
              <a:t>Identify students that need connectivity (CCSG) in participating non-public schools </a:t>
            </a:r>
          </a:p>
          <a:p>
            <a:endParaRPr lang="en-US" dirty="0"/>
          </a:p>
          <a:p>
            <a:pPr marL="457200" lvl="1" indent="0">
              <a:buNone/>
            </a:pPr>
            <a:r>
              <a:rPr lang="en-US" b="1" dirty="0"/>
              <a:t>Q: </a:t>
            </a:r>
            <a:r>
              <a:rPr lang="en-US" dirty="0"/>
              <a:t>Will a new consultation form be required for this process?</a:t>
            </a:r>
          </a:p>
          <a:p>
            <a:pPr marL="457200" lvl="1" indent="0">
              <a:buNone/>
            </a:pPr>
            <a:r>
              <a:rPr lang="en-US" b="1" dirty="0"/>
              <a:t>A: </a:t>
            </a:r>
            <a:r>
              <a:rPr lang="en-US" dirty="0"/>
              <a:t>Consultation with non-public schools should be an ongoing process. A new form is not required however communicating any changes to the program that affect non-public school is. Only collect forms from schools that did not participate in a consultation process related to ESSER funds.</a:t>
            </a:r>
          </a:p>
        </p:txBody>
      </p:sp>
      <p:sp>
        <p:nvSpPr>
          <p:cNvPr id="4" name="Slide Number Placeholder 3">
            <a:extLst>
              <a:ext uri="{FF2B5EF4-FFF2-40B4-BE49-F238E27FC236}">
                <a16:creationId xmlns:a16="http://schemas.microsoft.com/office/drawing/2014/main" id="{7BEC95FE-6E7B-4A16-A199-9CAF900A73FE}"/>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2202424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3E4CC-33A5-432C-8EDF-358661C62800}"/>
              </a:ext>
            </a:extLst>
          </p:cNvPr>
          <p:cNvSpPr>
            <a:spLocks noGrp="1"/>
          </p:cNvSpPr>
          <p:nvPr>
            <p:ph type="title"/>
          </p:nvPr>
        </p:nvSpPr>
        <p:spPr/>
        <p:txBody>
          <a:bodyPr/>
          <a:lstStyle/>
          <a:p>
            <a:r>
              <a:rPr lang="en-US" dirty="0"/>
              <a:t>Calculating Proportionate Share for Supplemental ESSER Funds</a:t>
            </a:r>
          </a:p>
        </p:txBody>
      </p:sp>
      <p:sp>
        <p:nvSpPr>
          <p:cNvPr id="3" name="Content Placeholder 2">
            <a:extLst>
              <a:ext uri="{FF2B5EF4-FFF2-40B4-BE49-F238E27FC236}">
                <a16:creationId xmlns:a16="http://schemas.microsoft.com/office/drawing/2014/main" id="{D10BD79D-F93E-41DC-B3E4-3EB09A14BD27}"/>
              </a:ext>
            </a:extLst>
          </p:cNvPr>
          <p:cNvSpPr>
            <a:spLocks noGrp="1"/>
          </p:cNvSpPr>
          <p:nvPr>
            <p:ph idx="1"/>
          </p:nvPr>
        </p:nvSpPr>
        <p:spPr/>
        <p:txBody>
          <a:bodyPr/>
          <a:lstStyle/>
          <a:p>
            <a:pPr marL="0" indent="0">
              <a:buNone/>
            </a:pPr>
            <a:r>
              <a:rPr lang="en-US" dirty="0"/>
              <a:t>Online system calculates the proportionate share for you based on the values input into the system. </a:t>
            </a:r>
          </a:p>
          <a:p>
            <a:r>
              <a:rPr lang="en-US" dirty="0"/>
              <a:t>If the NPS does not have Native American students in its student population </a:t>
            </a:r>
            <a:r>
              <a:rPr lang="en-US" i="1" dirty="0"/>
              <a:t>or</a:t>
            </a:r>
            <a:r>
              <a:rPr lang="en-US" dirty="0"/>
              <a:t> does not want to participate in equitable services, the district will need to re-calculate the proportionate share.</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3EBAE2B8-09AB-4A9C-A5FB-A252FF94C21E}"/>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15681677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545</TotalTime>
  <Words>2152</Words>
  <Application>Microsoft Office PowerPoint</Application>
  <PresentationFormat>On-screen Show (4:3)</PresentationFormat>
  <Paragraphs>208</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Museo Slab 500</vt:lpstr>
      <vt:lpstr>Symbol</vt:lpstr>
      <vt:lpstr>Office Theme</vt:lpstr>
      <vt:lpstr>CDE Office Hours</vt:lpstr>
      <vt:lpstr>ESSER Office Hours</vt:lpstr>
      <vt:lpstr>ESSER</vt:lpstr>
      <vt:lpstr>Reminders</vt:lpstr>
      <vt:lpstr>NPS Proportionate Share - Reminder</vt:lpstr>
      <vt:lpstr>Calculating NPS Proportionate Share</vt:lpstr>
      <vt:lpstr>Supplemental Funding and NPS </vt:lpstr>
      <vt:lpstr>Supplemental Funding Consultation Requirements</vt:lpstr>
      <vt:lpstr>Calculating Proportionate Share for Supplemental ESSER Funds</vt:lpstr>
      <vt:lpstr>NPS Share Calculator</vt:lpstr>
      <vt:lpstr>Providing Equitable Services through the CCSG Program</vt:lpstr>
      <vt:lpstr>CRF</vt:lpstr>
      <vt:lpstr>CRF and Capitalized Expenditures – EG: HVAC Systems</vt:lpstr>
      <vt:lpstr>CRF and Capitalized Expenditures – EG: HVAC Systems Continued</vt:lpstr>
      <vt:lpstr>CRF: Returned or unspent district-funded charter school monies</vt:lpstr>
      <vt:lpstr>CRF: Interest Income on CRF Funds</vt:lpstr>
      <vt:lpstr>CRF: Charter School Expenditure Accruals</vt:lpstr>
      <vt:lpstr>Updated Guidance $37M CRF  Grant Code 5012</vt:lpstr>
      <vt:lpstr>Updated Guidance for $37M CRF (Grant Code 5012) </vt:lpstr>
      <vt:lpstr>District Requirements for $37M CRF (Grant Code 5012) </vt:lpstr>
      <vt:lpstr>CRF Reporting for Grant Code 5012  </vt:lpstr>
      <vt:lpstr>Example Calculation  </vt:lpstr>
      <vt:lpstr>Additional Resources  </vt:lpstr>
      <vt:lpstr>Questions?   Requests for Future Topics? </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Mohajeri-Nelson, Nazanin</dc:creator>
  <cp:lastModifiedBy>Owen, Emily</cp:lastModifiedBy>
  <cp:revision>37</cp:revision>
  <dcterms:created xsi:type="dcterms:W3CDTF">2020-10-15T02:06:24Z</dcterms:created>
  <dcterms:modified xsi:type="dcterms:W3CDTF">2020-11-17T21:12:04Z</dcterms:modified>
</cp:coreProperties>
</file>