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453" r:id="rId3"/>
    <p:sldId id="463" r:id="rId4"/>
    <p:sldId id="467" r:id="rId5"/>
    <p:sldId id="468" r:id="rId6"/>
    <p:sldId id="469" r:id="rId7"/>
    <p:sldId id="476" r:id="rId8"/>
    <p:sldId id="475" r:id="rId9"/>
    <p:sldId id="464" r:id="rId10"/>
    <p:sldId id="474" r:id="rId11"/>
    <p:sldId id="470" r:id="rId12"/>
    <p:sldId id="471" r:id="rId13"/>
    <p:sldId id="472" r:id="rId14"/>
    <p:sldId id="473" r:id="rId15"/>
    <p:sldId id="279" r:id="rId16"/>
    <p:sldId id="44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3792" autoAdjust="0"/>
  </p:normalViewPr>
  <p:slideViewPr>
    <p:cSldViewPr snapToGrid="0">
      <p:cViewPr varScale="1">
        <p:scale>
          <a:sx n="86" d="100"/>
          <a:sy n="86" d="100"/>
        </p:scale>
        <p:origin x="619" y="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11/12/2020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a:t>November 5, </a:t>
            </a:r>
            <a:r>
              <a:rPr lang="en-US" dirty="0"/>
              <a:t>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a:xfrm>
            <a:off x="245193" y="254513"/>
            <a:ext cx="7316750" cy="783257"/>
          </a:xfrm>
        </p:spPr>
        <p:txBody>
          <a:bodyPr/>
          <a:lstStyle/>
          <a:p>
            <a:r>
              <a:rPr lang="en-US" dirty="0"/>
              <a:t>CRF Moneys Received from State (or Local) Agencies Other than CDE</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normAutofit fontScale="92500" lnSpcReduction="10000"/>
          </a:bodyPr>
          <a:lstStyle/>
          <a:p>
            <a:r>
              <a:rPr lang="en-US" dirty="0"/>
              <a:t>Chart of Accounts Coding</a:t>
            </a:r>
          </a:p>
          <a:p>
            <a:pPr lvl="1"/>
            <a:r>
              <a:rPr lang="en-US" dirty="0"/>
              <a:t>Source 4000: Federal Revenue from CDE with appropriate Grant Code</a:t>
            </a:r>
          </a:p>
          <a:p>
            <a:pPr lvl="1"/>
            <a:r>
              <a:rPr lang="en-US" dirty="0"/>
              <a:t>Source 4010: Federal Revenue from State or Local Agencies Other than CDE with appropriate Grant Code</a:t>
            </a:r>
          </a:p>
          <a:p>
            <a:pPr lvl="1"/>
            <a:r>
              <a:rPr lang="en-US" dirty="0"/>
              <a:t>Source 4020: Federal Revenue Direct from the Federal Government with appropriate Grant Code</a:t>
            </a:r>
          </a:p>
          <a:p>
            <a:r>
              <a:rPr lang="en-US" dirty="0"/>
              <a:t>Examples</a:t>
            </a:r>
          </a:p>
          <a:p>
            <a:pPr lvl="1"/>
            <a:r>
              <a:rPr lang="en-US" dirty="0"/>
              <a:t>CRF from CDE: Source 4000 with Grant 4012</a:t>
            </a:r>
          </a:p>
          <a:p>
            <a:pPr lvl="1"/>
            <a:r>
              <a:rPr lang="en-US" dirty="0"/>
              <a:t>CRF from a County: Source 4010 with Grant 4012 </a:t>
            </a:r>
          </a:p>
          <a:p>
            <a:r>
              <a:rPr lang="en-US" dirty="0"/>
              <a:t>Allowable Expenditures</a:t>
            </a:r>
          </a:p>
          <a:p>
            <a:pPr lvl="1"/>
            <a:r>
              <a:rPr lang="en-US" dirty="0"/>
              <a:t>Check with the granting entity regarding </a:t>
            </a:r>
            <a:r>
              <a:rPr lang="en-US" dirty="0" err="1"/>
              <a:t>allowability</a:t>
            </a:r>
            <a:endParaRPr lang="en-US" dirty="0"/>
          </a:p>
          <a:p>
            <a:pPr lvl="1"/>
            <a:r>
              <a:rPr lang="en-US" dirty="0"/>
              <a:t>CDE can provide expenditure guidance on the CRF revenue which CDE sends</a:t>
            </a:r>
          </a:p>
          <a:p>
            <a:pPr lvl="1"/>
            <a:r>
              <a:rPr lang="en-US" dirty="0"/>
              <a:t>If you have received CRF from your County or another institution, please ensure you check with them for their allowable expenditures guidance</a:t>
            </a:r>
          </a:p>
          <a:p>
            <a:pPr marL="0" indent="0">
              <a:buNone/>
            </a:pPr>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019104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CRF Updates</a:t>
            </a:r>
            <a:br>
              <a:rPr lang="en-US" dirty="0"/>
            </a:br>
            <a:r>
              <a:rPr lang="en-US" sz="1800" dirty="0"/>
              <a:t>Reporting</a:t>
            </a:r>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398638"/>
            <a:ext cx="8680693" cy="4640674"/>
          </a:xfrm>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Arial" panose="020B0604020202020204" pitchFamily="34" charset="0"/>
                <a:ea typeface="Calibri" panose="020F0502020204030204" pitchFamily="34" charset="0"/>
              </a:rPr>
              <a:t>Q</a:t>
            </a:r>
            <a:r>
              <a:rPr lang="en-US" altLang="en-US" sz="1200" b="1" i="1" dirty="0">
                <a:latin typeface="Arial" panose="020B0604020202020204" pitchFamily="34" charset="0"/>
                <a:ea typeface="Calibri" panose="020F0502020204030204" pitchFamily="34" charset="0"/>
              </a:rPr>
              <a:t>3</a:t>
            </a:r>
            <a:r>
              <a:rPr kumimoji="0" lang="en-US" altLang="en-US" sz="1200" b="1" i="1" u="none" strike="noStrike" cap="none" normalizeH="0" baseline="0" dirty="0">
                <a:ln>
                  <a:noFill/>
                </a:ln>
                <a:solidFill>
                  <a:schemeClr val="tx1"/>
                </a:solidFill>
                <a:effectLst/>
                <a:latin typeface="Arial" panose="020B0604020202020204" pitchFamily="34" charset="0"/>
                <a:ea typeface="Calibri" panose="020F0502020204030204" pitchFamily="34" charset="0"/>
              </a:rPr>
              <a:t> REPORTING – DUE No Later Than January 5, 2021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1"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Q1 and Q2 report submissions </a:t>
            </a:r>
            <a:r>
              <a:rPr lang="en-US" altLang="en-US" sz="1200" dirty="0">
                <a:latin typeface="Arial" panose="020B0604020202020204" pitchFamily="34" charset="0"/>
                <a:ea typeface="Calibri" panose="020F0502020204030204" pitchFamily="34" charset="0"/>
              </a:rPr>
              <a:t>will be compiled and sent do Districts in order to complete Q3 reporting.  </a:t>
            </a:r>
            <a:r>
              <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We will then send to those contacts indicated on previously submitted reports.  This will be an opportunity to revise/update your Q1, Q2 and your FINAL Q3 reports. (Fund 4012)</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r>
              <a:rPr lang="en-US" altLang="en-US" sz="1200" dirty="0">
                <a:latin typeface="Arial" panose="020B0604020202020204" pitchFamily="34" charset="0"/>
                <a:ea typeface="Calibri" panose="020F0502020204030204" pitchFamily="34" charset="0"/>
              </a:rPr>
              <a:t>Each District who received additional CRF funds in October, will receive a SEPARATE workbook to report those expenditures.  The workbooks will be the same, however, the fund codes will be indicated. (Fund 5012)</a:t>
            </a:r>
            <a:endParaRPr kumimoji="0" lang="en-US" altLang="en-US"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R="0" lvl="0" algn="l" defTabSz="914400" rtl="0" eaLnBrk="0" fontAlgn="base" latinLnBrk="0" hangingPunct="0">
              <a:lnSpc>
                <a:spcPct val="100000"/>
              </a:lnSpc>
              <a:spcBef>
                <a:spcPct val="0"/>
              </a:spcBef>
              <a:spcAft>
                <a:spcPct val="0"/>
              </a:spcAft>
              <a:buClrTx/>
              <a:buSzTx/>
              <a:tabLst/>
            </a:pPr>
            <a:endParaRPr lang="en-US" altLang="en-US" sz="1200"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lang="en-US" altLang="en-US" sz="1200" dirty="0">
                <a:latin typeface="Arial" panose="020B0604020202020204" pitchFamily="34" charset="0"/>
              </a:rPr>
              <a:t>For ALL Q3 final reports, Districts are required to submit a detail level general ledger substantiating the expenditures reported on the 4012 and 5012 reports, for the period of March 1 – December 30, 2020.  We realize there will be reports for each fiscal year.  Please ensure that these financial system reports are at the detail level, indicating descriptions of expenditures, and tie to TOTAL expenditures reported on your FINAL report.  Be aware, KPMG may also request a payroll journal to substantiate labor costs as well.  KPMG will also be utilizing these reports for their monitoring activities.</a:t>
            </a:r>
          </a:p>
          <a:p>
            <a:pPr marR="0" lvl="0" algn="l" defTabSz="914400" rtl="0" eaLnBrk="0" fontAlgn="base" latinLnBrk="0" hangingPunct="0">
              <a:lnSpc>
                <a:spcPct val="100000"/>
              </a:lnSpc>
              <a:spcBef>
                <a:spcPct val="0"/>
              </a:spcBef>
              <a:spcAft>
                <a:spcPct val="0"/>
              </a:spcAft>
              <a:buClrTx/>
              <a:buSzTx/>
              <a:tabLst/>
            </a:pPr>
            <a:endParaRPr lang="en-US" altLang="en-US" sz="1200"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lang="en-US" altLang="en-US" sz="1200" dirty="0">
                <a:latin typeface="Arial" panose="020B0604020202020204" pitchFamily="34" charset="0"/>
              </a:rPr>
              <a:t>Districts may expense CRF allowable labor costs through 12/30 to the CRF fund.  This may require your District to calculate the CRF proportionate share and accrue those labor costs in your general ledger in order to capture those expenses.</a:t>
            </a:r>
          </a:p>
          <a:p>
            <a:pPr marR="0" lvl="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tabLst/>
            </a:pPr>
            <a:r>
              <a:rPr lang="en-US" altLang="en-US" sz="1200" dirty="0">
                <a:latin typeface="Arial" panose="020B0604020202020204" pitchFamily="34" charset="0"/>
              </a:rPr>
              <a:t>Districts may also accrue expenses for CRF allowable goods, supplies, or equipment that were ordered in a timely manner (not last minute), are necessary, reasonable and allowable, and THROUGH NO FAULT OF District (read:  vendor or supply chain issues), will not be delivered to District by 12/30/2020.  This allowability of accrual of these expenses is applicable only to the Districts’ ORIGINAL CRF distribution (4012). Remember to document, document, document!  Include the communications from the vendors on delays in your procurement file as well as a memo to file indicating the reason for the purchase, the reason the purchase happened at that time and the climate or level of shutdown/re-opening your District was in at that time.</a:t>
            </a:r>
            <a:endParaRPr kumimoji="0" lang="en-US" altLang="en-US" sz="1200" b="0" i="0" u="none" strike="noStrike" cap="none" normalizeH="0" baseline="0" dirty="0">
              <a:ln>
                <a:noFill/>
              </a:ln>
              <a:solidFill>
                <a:schemeClr val="tx1"/>
              </a:solidFill>
              <a:effectLst/>
              <a:latin typeface="Arial" panose="020B0604020202020204" pitchFamily="34" charset="0"/>
            </a:endParaRPr>
          </a:p>
          <a:p>
            <a:endParaRPr lang="en-US" sz="1200" dirty="0"/>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3985993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CRF Updates</a:t>
            </a:r>
            <a:br>
              <a:rPr lang="en-US" dirty="0"/>
            </a:br>
            <a:r>
              <a:rPr lang="en-US" sz="1800" dirty="0"/>
              <a:t>Time and Effort Updates</a:t>
            </a:r>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45193" y="1283515"/>
            <a:ext cx="8680693" cy="5226341"/>
          </a:xfrm>
        </p:spPr>
        <p:txBody>
          <a:bodyPr>
            <a:normAutofit lnSpcReduction="10000"/>
          </a:bodyPr>
          <a:lstStyle/>
          <a:p>
            <a:pPr marL="0" indent="0" eaLnBrk="0" fontAlgn="base" hangingPunct="0">
              <a:lnSpc>
                <a:spcPct val="100000"/>
              </a:lnSpc>
              <a:spcBef>
                <a:spcPct val="0"/>
              </a:spcBef>
              <a:spcAft>
                <a:spcPct val="0"/>
              </a:spcAft>
              <a:buNone/>
            </a:pPr>
            <a:r>
              <a:rPr lang="en-US" sz="1400" b="1" i="1" dirty="0">
                <a:latin typeface="Arial" panose="020B0604020202020204" pitchFamily="34" charset="0"/>
              </a:rPr>
              <a:t>Time and Effort</a:t>
            </a:r>
          </a:p>
          <a:p>
            <a:pPr marL="0" indent="0" eaLnBrk="0" fontAlgn="base" hangingPunct="0">
              <a:lnSpc>
                <a:spcPct val="100000"/>
              </a:lnSpc>
              <a:spcBef>
                <a:spcPct val="0"/>
              </a:spcBef>
              <a:spcAft>
                <a:spcPct val="0"/>
              </a:spcAft>
              <a:buNone/>
            </a:pPr>
            <a:r>
              <a:rPr lang="en-US" sz="1200" b="1" dirty="0">
                <a:latin typeface="Arial" panose="020B0604020202020204" pitchFamily="34" charset="0"/>
              </a:rPr>
              <a:t>Increase in Instructional Time</a:t>
            </a:r>
          </a:p>
          <a:p>
            <a:pPr eaLnBrk="0" fontAlgn="base" hangingPunct="0">
              <a:lnSpc>
                <a:spcPct val="100000"/>
              </a:lnSpc>
              <a:spcBef>
                <a:spcPct val="0"/>
              </a:spcBef>
              <a:spcAft>
                <a:spcPct val="0"/>
              </a:spcAft>
            </a:pPr>
            <a:r>
              <a:rPr lang="en-US" sz="1200" dirty="0">
                <a:latin typeface="Arial" panose="020B0604020202020204" pitchFamily="34" charset="0"/>
              </a:rPr>
              <a:t>Time and effort reports ARE NOT required for the increase in instructional time expenditures.  KPMG and OSC have agreed:</a:t>
            </a:r>
          </a:p>
          <a:p>
            <a:pPr lvl="1" eaLnBrk="0" fontAlgn="base" hangingPunct="0">
              <a:lnSpc>
                <a:spcPct val="100000"/>
              </a:lnSpc>
              <a:spcBef>
                <a:spcPct val="0"/>
              </a:spcBef>
              <a:spcAft>
                <a:spcPct val="0"/>
              </a:spcAft>
              <a:buFont typeface="Wingdings" panose="05000000000000000000" pitchFamily="2" charset="2"/>
              <a:buChar char="v"/>
            </a:pPr>
            <a:r>
              <a:rPr lang="en-US" sz="1200" dirty="0">
                <a:latin typeface="Arial" panose="020B0604020202020204" pitchFamily="34" charset="0"/>
              </a:rPr>
              <a:t>The Increase in Instructional Time can be done at the Elementary, Middle or High School level, independently,  by school, independently or at the District level.</a:t>
            </a:r>
          </a:p>
          <a:p>
            <a:pPr lvl="1">
              <a:buFont typeface="Wingdings" panose="05000000000000000000" pitchFamily="2" charset="2"/>
              <a:buChar char="v"/>
            </a:pPr>
            <a:r>
              <a:rPr lang="en-US" sz="1200" dirty="0">
                <a:latin typeface="Arial" panose="020B0604020202020204" pitchFamily="34" charset="0"/>
              </a:rPr>
              <a:t>Time and effort reports are not required for those individuals so long as they are not ‘splitting’ time on another state or federal grant.</a:t>
            </a:r>
          </a:p>
          <a:p>
            <a:pPr lvl="2">
              <a:buFont typeface="Wingdings" panose="05000000000000000000" pitchFamily="2" charset="2"/>
              <a:buChar char="v"/>
            </a:pPr>
            <a:r>
              <a:rPr lang="en-US" sz="1200" dirty="0">
                <a:latin typeface="Arial" panose="020B0604020202020204" pitchFamily="34" charset="0"/>
              </a:rPr>
              <a:t>Back up Support Requirements:</a:t>
            </a:r>
          </a:p>
          <a:p>
            <a:pPr lvl="3">
              <a:buFont typeface="+mj-lt"/>
              <a:buAutoNum type="arabicParenR"/>
            </a:pPr>
            <a:r>
              <a:rPr lang="en-US" sz="1200" dirty="0">
                <a:latin typeface="Arial" panose="020B0604020202020204" pitchFamily="34" charset="0"/>
              </a:rPr>
              <a:t>Increase Calculation</a:t>
            </a:r>
          </a:p>
          <a:p>
            <a:pPr lvl="3">
              <a:buFont typeface="+mj-lt"/>
              <a:buAutoNum type="arabicParenR"/>
            </a:pPr>
            <a:r>
              <a:rPr lang="en-US" sz="1200" dirty="0">
                <a:latin typeface="Arial" panose="020B0604020202020204" pitchFamily="34" charset="0"/>
              </a:rPr>
              <a:t>Payroll ledgers supporting the labor costs utilized for calculation</a:t>
            </a:r>
          </a:p>
          <a:p>
            <a:pPr lvl="3">
              <a:buFont typeface="+mj-lt"/>
              <a:buAutoNum type="arabicParenR"/>
            </a:pPr>
            <a:r>
              <a:rPr lang="en-US" sz="1200" dirty="0">
                <a:latin typeface="Arial" panose="020B0604020202020204" pitchFamily="34" charset="0"/>
              </a:rPr>
              <a:t>Memo/support documentation as to WHY the increase (think memo to file)</a:t>
            </a:r>
          </a:p>
          <a:p>
            <a:pPr lvl="3">
              <a:buFont typeface="+mj-lt"/>
              <a:buAutoNum type="arabicParenR"/>
            </a:pPr>
            <a:r>
              <a:rPr lang="en-US" sz="1200" dirty="0">
                <a:latin typeface="Arial" panose="020B0604020202020204" pitchFamily="34" charset="0"/>
              </a:rPr>
              <a:t>MUST be related to COVID19</a:t>
            </a:r>
          </a:p>
          <a:p>
            <a:pPr marL="0" indent="0" eaLnBrk="0" fontAlgn="base" hangingPunct="0">
              <a:lnSpc>
                <a:spcPct val="100000"/>
              </a:lnSpc>
              <a:spcBef>
                <a:spcPct val="0"/>
              </a:spcBef>
              <a:spcAft>
                <a:spcPct val="0"/>
              </a:spcAft>
              <a:buNone/>
            </a:pPr>
            <a:r>
              <a:rPr lang="en-US" sz="1200" b="1" dirty="0">
                <a:latin typeface="Arial" panose="020B0604020202020204" pitchFamily="34" charset="0"/>
              </a:rPr>
              <a:t>Overtime</a:t>
            </a:r>
          </a:p>
          <a:p>
            <a:pPr eaLnBrk="0" fontAlgn="base" hangingPunct="0">
              <a:lnSpc>
                <a:spcPct val="100000"/>
              </a:lnSpc>
              <a:spcBef>
                <a:spcPct val="0"/>
              </a:spcBef>
              <a:spcAft>
                <a:spcPct val="0"/>
              </a:spcAft>
            </a:pPr>
            <a:r>
              <a:rPr lang="en-US" sz="1200" dirty="0">
                <a:latin typeface="Arial" panose="020B0604020202020204" pitchFamily="34" charset="0"/>
              </a:rPr>
              <a:t>Time and effort reports are required for Overtime expenditures to the CRF Fund.  </a:t>
            </a:r>
          </a:p>
          <a:p>
            <a:pPr lvl="1" eaLnBrk="0" fontAlgn="base" hangingPunct="0">
              <a:lnSpc>
                <a:spcPct val="100000"/>
              </a:lnSpc>
              <a:spcBef>
                <a:spcPct val="0"/>
              </a:spcBef>
              <a:spcAft>
                <a:spcPct val="0"/>
              </a:spcAft>
              <a:buFont typeface="Wingdings" panose="05000000000000000000" pitchFamily="2" charset="2"/>
              <a:buChar char="v"/>
            </a:pPr>
            <a:r>
              <a:rPr lang="en-US" sz="1200" dirty="0">
                <a:latin typeface="Arial" panose="020B0604020202020204" pitchFamily="34" charset="0"/>
              </a:rPr>
              <a:t>An example would be a custodian, whose labor costs were part of the approved budget as of March.  However, when COVID occurred, the individual was required to work overtime to clean and sanitize, or perform other COVID19 shut down/re-opening activities.</a:t>
            </a:r>
          </a:p>
          <a:p>
            <a:pPr lvl="1" eaLnBrk="0" fontAlgn="base" hangingPunct="0">
              <a:lnSpc>
                <a:spcPct val="100000"/>
              </a:lnSpc>
              <a:spcBef>
                <a:spcPct val="0"/>
              </a:spcBef>
              <a:spcAft>
                <a:spcPct val="0"/>
              </a:spcAft>
              <a:buFont typeface="Wingdings" panose="05000000000000000000" pitchFamily="2" charset="2"/>
              <a:buChar char="v"/>
            </a:pPr>
            <a:r>
              <a:rPr lang="en-US" sz="1200" dirty="0">
                <a:latin typeface="Arial" panose="020B0604020202020204" pitchFamily="34" charset="0"/>
              </a:rPr>
              <a:t>Another example would be an administrative individual, also approved in the March budget, who was required to then assist in activities related to re-opening the school and therefore received overtime compensation.</a:t>
            </a:r>
          </a:p>
          <a:p>
            <a:pPr marL="0" indent="0" eaLnBrk="0" fontAlgn="base" hangingPunct="0">
              <a:lnSpc>
                <a:spcPct val="100000"/>
              </a:lnSpc>
              <a:spcBef>
                <a:spcPct val="0"/>
              </a:spcBef>
              <a:spcAft>
                <a:spcPct val="0"/>
              </a:spcAft>
              <a:buNone/>
            </a:pPr>
            <a:endParaRPr lang="en-US" sz="1200" b="1" dirty="0">
              <a:latin typeface="Arial" panose="020B0604020202020204" pitchFamily="34" charset="0"/>
            </a:endParaRPr>
          </a:p>
          <a:p>
            <a:pPr marL="0" indent="0" eaLnBrk="0" fontAlgn="base" hangingPunct="0">
              <a:lnSpc>
                <a:spcPct val="100000"/>
              </a:lnSpc>
              <a:spcBef>
                <a:spcPct val="0"/>
              </a:spcBef>
              <a:spcAft>
                <a:spcPct val="0"/>
              </a:spcAft>
              <a:buNone/>
            </a:pPr>
            <a:r>
              <a:rPr lang="en-US" sz="1200" b="1" dirty="0">
                <a:latin typeface="Arial" panose="020B0604020202020204" pitchFamily="34" charset="0"/>
              </a:rPr>
              <a:t>Substantially Different Duties</a:t>
            </a:r>
          </a:p>
          <a:p>
            <a:pPr eaLnBrk="0" fontAlgn="base" hangingPunct="0">
              <a:lnSpc>
                <a:spcPct val="100000"/>
              </a:lnSpc>
              <a:spcBef>
                <a:spcPct val="0"/>
              </a:spcBef>
              <a:spcAft>
                <a:spcPct val="0"/>
              </a:spcAft>
            </a:pPr>
            <a:r>
              <a:rPr lang="en-US" sz="1200" dirty="0">
                <a:latin typeface="Arial" panose="020B0604020202020204" pitchFamily="34" charset="0"/>
              </a:rPr>
              <a:t>Time and effort reports are required for Overtime expenditures to the CRF Fund.  </a:t>
            </a:r>
          </a:p>
          <a:p>
            <a:pPr lvl="1" eaLnBrk="0" fontAlgn="base" hangingPunct="0">
              <a:lnSpc>
                <a:spcPct val="100000"/>
              </a:lnSpc>
              <a:spcBef>
                <a:spcPct val="0"/>
              </a:spcBef>
              <a:spcAft>
                <a:spcPct val="0"/>
              </a:spcAft>
              <a:buFont typeface="Wingdings" panose="05000000000000000000" pitchFamily="2" charset="2"/>
              <a:buChar char="v"/>
            </a:pPr>
            <a:r>
              <a:rPr lang="en-US" sz="1200" dirty="0">
                <a:latin typeface="Arial" panose="020B0604020202020204" pitchFamily="34" charset="0"/>
              </a:rPr>
              <a:t>Time and effort reports are required for labor expenditures to the CRF Fund in cases where an individual’s job duties are substantially different (&gt;51%) than what was approved in final budget as of March.</a:t>
            </a:r>
          </a:p>
          <a:p>
            <a:pPr lvl="1" eaLnBrk="0" fontAlgn="base" hangingPunct="0">
              <a:lnSpc>
                <a:spcPct val="100000"/>
              </a:lnSpc>
              <a:spcBef>
                <a:spcPct val="0"/>
              </a:spcBef>
              <a:spcAft>
                <a:spcPct val="0"/>
              </a:spcAft>
              <a:buFont typeface="Wingdings" panose="05000000000000000000" pitchFamily="2" charset="2"/>
              <a:buChar char="v"/>
            </a:pPr>
            <a:endParaRPr lang="en-US" sz="1200" dirty="0">
              <a:latin typeface="Arial" panose="020B0604020202020204" pitchFamily="34" charset="0"/>
            </a:endParaRPr>
          </a:p>
          <a:p>
            <a:pPr marL="457200" lvl="1" indent="0" algn="ctr" eaLnBrk="0" fontAlgn="base" hangingPunct="0">
              <a:lnSpc>
                <a:spcPct val="100000"/>
              </a:lnSpc>
              <a:spcBef>
                <a:spcPct val="0"/>
              </a:spcBef>
              <a:spcAft>
                <a:spcPct val="0"/>
              </a:spcAft>
              <a:buNone/>
            </a:pPr>
            <a:r>
              <a:rPr lang="en-US" sz="1200" i="1" dirty="0">
                <a:latin typeface="Arial" panose="020B0604020202020204" pitchFamily="34" charset="0"/>
              </a:rPr>
              <a:t>In all cases where time and effort are required, remember that those reports are required to be certified by an individual (supervisor) who has direct knowledge of the individual’s activity as well as include 100% of the individual’s time for all cost objectives.</a:t>
            </a:r>
          </a:p>
          <a:p>
            <a:pPr marL="0" indent="0" eaLnBrk="0" fontAlgn="base" hangingPunct="0">
              <a:lnSpc>
                <a:spcPct val="100000"/>
              </a:lnSpc>
              <a:spcBef>
                <a:spcPct val="0"/>
              </a:spcBef>
              <a:spcAft>
                <a:spcPct val="0"/>
              </a:spcAft>
              <a:buNone/>
            </a:pPr>
            <a:endParaRPr lang="en-US" sz="1200" b="1" dirty="0">
              <a:latin typeface="Arial" panose="020B0604020202020204" pitchFamily="34"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272271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CRF Updates</a:t>
            </a:r>
            <a:br>
              <a:rPr lang="en-US" dirty="0"/>
            </a:br>
            <a:r>
              <a:rPr lang="en-US" sz="1800" dirty="0"/>
              <a:t>Per Pupil Expenditures</a:t>
            </a:r>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283515"/>
            <a:ext cx="8702815" cy="5226341"/>
          </a:xfrm>
        </p:spPr>
        <p:txBody>
          <a:bodyPr>
            <a:normAutofit/>
          </a:bodyPr>
          <a:lstStyle/>
          <a:p>
            <a:pPr marL="0" indent="0" eaLnBrk="0" fontAlgn="base" hangingPunct="0">
              <a:lnSpc>
                <a:spcPct val="100000"/>
              </a:lnSpc>
              <a:spcBef>
                <a:spcPct val="0"/>
              </a:spcBef>
              <a:spcAft>
                <a:spcPct val="0"/>
              </a:spcAft>
              <a:buNone/>
            </a:pPr>
            <a:r>
              <a:rPr lang="en-US" sz="1400" b="1" i="1" dirty="0">
                <a:latin typeface="Arial" panose="020B0604020202020204" pitchFamily="34" charset="0"/>
              </a:rPr>
              <a:t>$500 Per Pupil Expenditure Calculation</a:t>
            </a:r>
          </a:p>
          <a:p>
            <a:pPr marL="0" indent="0" eaLnBrk="0" fontAlgn="base" hangingPunct="0">
              <a:lnSpc>
                <a:spcPct val="100000"/>
              </a:lnSpc>
              <a:spcBef>
                <a:spcPct val="0"/>
              </a:spcBef>
              <a:spcAft>
                <a:spcPct val="0"/>
              </a:spcAft>
              <a:buNone/>
            </a:pPr>
            <a:endParaRPr lang="en-US" sz="1400" b="1" i="1">
              <a:latin typeface="Arial" panose="020B0604020202020204" pitchFamily="34" charset="0"/>
            </a:endParaRPr>
          </a:p>
          <a:p>
            <a:pPr marL="0" indent="0" eaLnBrk="0" fontAlgn="base" hangingPunct="0">
              <a:lnSpc>
                <a:spcPct val="100000"/>
              </a:lnSpc>
              <a:spcBef>
                <a:spcPct val="0"/>
              </a:spcBef>
              <a:spcAft>
                <a:spcPct val="0"/>
              </a:spcAft>
              <a:buNone/>
            </a:pPr>
            <a:endParaRPr lang="en-US" sz="1400" b="1" i="1" dirty="0">
              <a:latin typeface="Arial" panose="020B0604020202020204" pitchFamily="34" charset="0"/>
            </a:endParaRPr>
          </a:p>
          <a:p>
            <a:pPr marL="0" indent="0" eaLnBrk="0" fontAlgn="base" hangingPunct="0">
              <a:lnSpc>
                <a:spcPct val="100000"/>
              </a:lnSpc>
              <a:spcBef>
                <a:spcPct val="0"/>
              </a:spcBef>
              <a:spcAft>
                <a:spcPct val="0"/>
              </a:spcAft>
              <a:buNone/>
            </a:pPr>
            <a:r>
              <a:rPr lang="en-US" sz="1400" b="1" i="1" dirty="0">
                <a:latin typeface="Arial" panose="020B0604020202020204" pitchFamily="34" charset="0"/>
              </a:rPr>
              <a:t>We have received confirmation from KPMG and the OSC that:</a:t>
            </a:r>
          </a:p>
          <a:p>
            <a:pPr eaLnBrk="0" fontAlgn="base" hangingPunct="0">
              <a:lnSpc>
                <a:spcPct val="100000"/>
              </a:lnSpc>
              <a:spcBef>
                <a:spcPct val="0"/>
              </a:spcBef>
              <a:spcAft>
                <a:spcPct val="0"/>
              </a:spcAft>
            </a:pPr>
            <a:r>
              <a:rPr lang="en-US" sz="1200" dirty="0">
                <a:latin typeface="Arial" panose="020B0604020202020204" pitchFamily="34" charset="0"/>
              </a:rPr>
              <a:t>The $500 PPL expenditure calculation is based on actual expenditures, not allocation.</a:t>
            </a:r>
          </a:p>
          <a:p>
            <a:pPr marL="0" indent="0" eaLnBrk="0" fontAlgn="base" hangingPunct="0">
              <a:lnSpc>
                <a:spcPct val="100000"/>
              </a:lnSpc>
              <a:spcBef>
                <a:spcPct val="0"/>
              </a:spcBef>
              <a:spcAft>
                <a:spcPct val="0"/>
              </a:spcAft>
              <a:buNone/>
            </a:pPr>
            <a:endParaRPr lang="en-US" sz="1200" dirty="0">
              <a:latin typeface="Arial" panose="020B0604020202020204" pitchFamily="34" charset="0"/>
            </a:endParaRPr>
          </a:p>
          <a:p>
            <a:pPr eaLnBrk="0" fontAlgn="base" hangingPunct="0">
              <a:lnSpc>
                <a:spcPct val="100000"/>
              </a:lnSpc>
              <a:spcBef>
                <a:spcPct val="0"/>
              </a:spcBef>
              <a:spcAft>
                <a:spcPct val="0"/>
              </a:spcAft>
            </a:pPr>
            <a:r>
              <a:rPr lang="en-US" sz="1200" dirty="0">
                <a:latin typeface="Arial" panose="020B0604020202020204" pitchFamily="34" charset="0"/>
              </a:rPr>
              <a:t>Required to retain documentation and support for expenditures.  Per KPMG, even though the FAQ guidance indicates the following, they are strongly advising Districts to maintain expenditure support, as the final calculation will not be complete, until all expenditures are reported in January.</a:t>
            </a:r>
          </a:p>
          <a:p>
            <a:pPr marL="0" indent="0" eaLnBrk="0" fontAlgn="base" hangingPunct="0">
              <a:lnSpc>
                <a:spcPct val="100000"/>
              </a:lnSpc>
              <a:spcBef>
                <a:spcPct val="0"/>
              </a:spcBef>
              <a:spcAft>
                <a:spcPct val="0"/>
              </a:spcAft>
              <a:buNone/>
            </a:pPr>
            <a:endParaRPr lang="en-US" sz="1400" b="1" i="1" dirty="0">
              <a:latin typeface="Arial" panose="020B0604020202020204" pitchFamily="34" charset="0"/>
            </a:endParaRPr>
          </a:p>
          <a:p>
            <a:pPr marL="0" indent="0" eaLnBrk="0" fontAlgn="base" hangingPunct="0">
              <a:lnSpc>
                <a:spcPct val="100000"/>
              </a:lnSpc>
              <a:spcBef>
                <a:spcPct val="0"/>
              </a:spcBef>
              <a:spcAft>
                <a:spcPct val="0"/>
              </a:spcAft>
              <a:buNone/>
            </a:pPr>
            <a:r>
              <a:rPr lang="en-US" sz="1200" i="1" dirty="0">
                <a:latin typeface="Arial" panose="020B0604020202020204" pitchFamily="34" charset="0"/>
                <a:cs typeface="Arial" panose="020B0604020202020204" pitchFamily="34" charset="0"/>
              </a:rPr>
              <a:t>CRF FAQ – 10/19/2020</a:t>
            </a:r>
          </a:p>
          <a:p>
            <a:pPr marL="457200" lvl="1" indent="0" eaLnBrk="0" fontAlgn="base" hangingPunct="0">
              <a:lnSpc>
                <a:spcPct val="100000"/>
              </a:lnSpc>
              <a:spcBef>
                <a:spcPct val="0"/>
              </a:spcBef>
              <a:spcAft>
                <a:spcPct val="0"/>
              </a:spcAft>
              <a:buNone/>
            </a:pPr>
            <a:r>
              <a:rPr lang="en-US" sz="1000" i="1" dirty="0">
                <a:latin typeface="Arial" panose="020B0604020202020204" pitchFamily="34" charset="0"/>
                <a:cs typeface="Arial" panose="020B0604020202020204" pitchFamily="34" charset="0"/>
              </a:rPr>
              <a:t>“To this end, as an administrative convenience, Treasury will presume that expenses of up to $500 per elementary and secondary school student to be eligible expenditures, such that schools do not need to document the specific use of funds up to that amount.”</a:t>
            </a:r>
            <a:endParaRPr lang="en-US" sz="1000" b="1" i="1" dirty="0">
              <a:latin typeface="Arial" panose="020B0604020202020204" pitchFamily="34" charset="0"/>
            </a:endParaRPr>
          </a:p>
          <a:p>
            <a:pPr marL="0" indent="0" eaLnBrk="0" fontAlgn="base" hangingPunct="0">
              <a:lnSpc>
                <a:spcPct val="100000"/>
              </a:lnSpc>
              <a:spcBef>
                <a:spcPct val="0"/>
              </a:spcBef>
              <a:spcAft>
                <a:spcPct val="0"/>
              </a:spcAft>
              <a:buNone/>
            </a:pPr>
            <a:endParaRPr lang="en-US" sz="1200" dirty="0">
              <a:latin typeface="Arial" panose="020B0604020202020204" pitchFamily="34" charset="0"/>
            </a:endParaRPr>
          </a:p>
          <a:p>
            <a:pPr eaLnBrk="0" fontAlgn="base" hangingPunct="0">
              <a:lnSpc>
                <a:spcPct val="100000"/>
              </a:lnSpc>
              <a:spcBef>
                <a:spcPct val="0"/>
              </a:spcBef>
              <a:spcAft>
                <a:spcPct val="0"/>
              </a:spcAft>
            </a:pPr>
            <a:endParaRPr lang="en-US" sz="1200" dirty="0">
              <a:latin typeface="Arial" panose="020B0604020202020204" pitchFamily="34"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184601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CRF Updates</a:t>
            </a:r>
            <a:br>
              <a:rPr lang="en-US" dirty="0"/>
            </a:br>
            <a:r>
              <a:rPr lang="en-US" sz="1800" dirty="0"/>
              <a:t>Equipment Purchase Update</a:t>
            </a:r>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a:xfrm>
            <a:off x="223071" y="1283515"/>
            <a:ext cx="8702815" cy="5226341"/>
          </a:xfrm>
        </p:spPr>
        <p:txBody>
          <a:bodyPr>
            <a:normAutofit/>
          </a:bodyPr>
          <a:lstStyle/>
          <a:p>
            <a:pPr marL="0" indent="0" eaLnBrk="0" fontAlgn="base" hangingPunct="0">
              <a:lnSpc>
                <a:spcPct val="100000"/>
              </a:lnSpc>
              <a:spcBef>
                <a:spcPct val="0"/>
              </a:spcBef>
              <a:spcAft>
                <a:spcPct val="0"/>
              </a:spcAft>
              <a:buNone/>
            </a:pPr>
            <a:endParaRPr lang="en-US" sz="1200" dirty="0">
              <a:latin typeface="Arial" panose="020B0604020202020204" pitchFamily="34" charset="0"/>
            </a:endParaRPr>
          </a:p>
          <a:p>
            <a:pPr marL="0" indent="0" eaLnBrk="0" fontAlgn="base" hangingPunct="0">
              <a:lnSpc>
                <a:spcPct val="100000"/>
              </a:lnSpc>
              <a:spcBef>
                <a:spcPct val="0"/>
              </a:spcBef>
              <a:spcAft>
                <a:spcPct val="0"/>
              </a:spcAft>
              <a:buNone/>
            </a:pPr>
            <a:r>
              <a:rPr lang="en-US" sz="1200" b="1" dirty="0">
                <a:latin typeface="Arial" panose="020B0604020202020204" pitchFamily="34" charset="0"/>
              </a:rPr>
              <a:t>Approved Equipment Purchases</a:t>
            </a:r>
          </a:p>
          <a:p>
            <a:pPr eaLnBrk="0" fontAlgn="base" hangingPunct="0">
              <a:lnSpc>
                <a:spcPct val="100000"/>
              </a:lnSpc>
              <a:spcBef>
                <a:spcPct val="0"/>
              </a:spcBef>
              <a:spcAft>
                <a:spcPct val="0"/>
              </a:spcAft>
            </a:pPr>
            <a:r>
              <a:rPr lang="en-US" sz="1200" dirty="0">
                <a:latin typeface="Arial" panose="020B0604020202020204" pitchFamily="34" charset="0"/>
              </a:rPr>
              <a:t>We received updated FAQ guidance from US Treasury and have worked with OSC and KPMG to provide this additional/ revised guidance for purchasing equipment (matrix #51 and #53 will be updated):</a:t>
            </a:r>
          </a:p>
          <a:p>
            <a:pPr eaLnBrk="0" fontAlgn="base" hangingPunct="0">
              <a:lnSpc>
                <a:spcPct val="100000"/>
              </a:lnSpc>
              <a:spcBef>
                <a:spcPct val="0"/>
              </a:spcBef>
              <a:spcAft>
                <a:spcPct val="0"/>
              </a:spcAft>
            </a:pPr>
            <a:endParaRPr lang="en-US" sz="1200" dirty="0">
              <a:latin typeface="Arial" panose="020B0604020202020204" pitchFamily="34" charset="0"/>
            </a:endParaRP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
        <p:nvSpPr>
          <p:cNvPr id="3" name="TextBox 2">
            <a:extLst>
              <a:ext uri="{FF2B5EF4-FFF2-40B4-BE49-F238E27FC236}">
                <a16:creationId xmlns:a16="http://schemas.microsoft.com/office/drawing/2014/main" id="{A4B0A3CF-1578-4006-A2EF-DD264E004C2E}"/>
              </a:ext>
            </a:extLst>
          </p:cNvPr>
          <p:cNvSpPr txBox="1"/>
          <p:nvPr/>
        </p:nvSpPr>
        <p:spPr>
          <a:xfrm>
            <a:off x="348143" y="2554447"/>
            <a:ext cx="8447713" cy="2554545"/>
          </a:xfrm>
          <a:prstGeom prst="rect">
            <a:avLst/>
          </a:prstGeom>
          <a:noFill/>
        </p:spPr>
        <p:txBody>
          <a:bodyPr wrap="square" rtlCol="0">
            <a:spAutoFit/>
          </a:bodyPr>
          <a:lstStyle/>
          <a:p>
            <a:r>
              <a:rPr lang="en-US" sz="1000" dirty="0"/>
              <a:t>As with all uses of payments from the Fund, the use of payments to acquire or improve property is limited to that which is necessary due to the COVID-19 public health emergency. In the context of acquisitions of equipment or leased property, this means that the acquisition itself must be necessary. In particular, a government must (</a:t>
            </a:r>
            <a:r>
              <a:rPr lang="en-US" sz="1000" dirty="0" err="1"/>
              <a:t>i</a:t>
            </a:r>
            <a:r>
              <a:rPr lang="en-US" sz="1000" dirty="0"/>
              <a:t>) determine that it is not able to meet the need arising from the public health emergency in a cost-effective manner by leasing equipment or by improving property already owned and (ii) maintain documentation to support this determination. Likewise, an improvement, such as the installation of modifications to permit social distancing, would need to be determined to be necessary to address the COVID-19 public health emergency. </a:t>
            </a:r>
          </a:p>
          <a:p>
            <a:endParaRPr lang="en-US" sz="1000" dirty="0"/>
          </a:p>
          <a:p>
            <a:r>
              <a:rPr lang="en-US" sz="1000" dirty="0"/>
              <a:t>Previous guidance regarding the requirement that payments from the Fund may only be used to cover costs that were incurred during the period that begins on March 1, 2020, and ends on December 30, 2020 focused on the acquisition of goods and services and leases of equipment, but the same principles apply to acquisitions and improvements of equipment as well as leases of property. Such acquisitions and improvements must be completed and the acquired or equipment be put to use in service of the COVID-19-related use for which it was acquired or improved by December 30. Finally, as with all costs covered with payments from the Fund, such costs must not have been previously accounted for in the budget most recently approved as of March 27, 2020.</a:t>
            </a:r>
          </a:p>
          <a:p>
            <a:r>
              <a:rPr lang="en-US" sz="1000" dirty="0"/>
              <a:t>As an example, the lease of modular units (building) to expand classroom availability directly affects social distancing.  Also, the upgrade and improvement of an HVAC system to respond directly to the public health emergency by providing cleaner air, more air flow, etc., would also be an allowable usage of CRF funds.</a:t>
            </a:r>
          </a:p>
          <a:p>
            <a:endParaRPr lang="en-US" sz="1000" dirty="0"/>
          </a:p>
          <a:p>
            <a:r>
              <a:rPr lang="en-US" sz="1000" dirty="0"/>
              <a:t>The acquisitions/modifications must be installed and completed by 12/30 (no accruals), and only the lease portion applicable to the CRF availability of funds is that portion expensed from March through Dec. </a:t>
            </a:r>
          </a:p>
        </p:txBody>
      </p:sp>
    </p:spTree>
    <p:extLst>
      <p:ext uri="{BB962C8B-B14F-4D97-AF65-F5344CB8AC3E}">
        <p14:creationId xmlns:p14="http://schemas.microsoft.com/office/powerpoint/2010/main" val="30345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92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ESSER Office Hours</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lstStyle/>
          <a:p>
            <a:pPr marL="0" indent="0">
              <a:buNone/>
            </a:pPr>
            <a:r>
              <a:rPr lang="en-US" dirty="0"/>
              <a:t>Topics: </a:t>
            </a:r>
          </a:p>
          <a:p>
            <a:r>
              <a:rPr lang="en-US" dirty="0"/>
              <a:t>ESSER Supplemental Funding</a:t>
            </a:r>
          </a:p>
          <a:p>
            <a:pPr lvl="1"/>
            <a:r>
              <a:rPr lang="en-US" dirty="0"/>
              <a:t>Intended Use of Supplemental Funds</a:t>
            </a:r>
          </a:p>
          <a:p>
            <a:pPr lvl="1"/>
            <a:r>
              <a:rPr lang="en-US" dirty="0"/>
              <a:t>New FAQ responses from USDE</a:t>
            </a:r>
          </a:p>
          <a:p>
            <a:pPr lvl="1"/>
            <a:r>
              <a:rPr lang="en-US" dirty="0"/>
              <a:t>NPS calculations</a:t>
            </a:r>
          </a:p>
          <a:p>
            <a:pPr lvl="1"/>
            <a:r>
              <a:rPr lang="en-US" dirty="0"/>
              <a:t>Requesting Reimbursement for ESSER Funds</a:t>
            </a:r>
          </a:p>
          <a:p>
            <a:r>
              <a:rPr lang="en-US" dirty="0"/>
              <a:t>CRF Reporting</a:t>
            </a:r>
          </a:p>
          <a:p>
            <a:r>
              <a:rPr lang="en-US" dirty="0"/>
              <a:t>GEER Funding</a:t>
            </a:r>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78018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9F4F-8ED2-4E89-BAD7-FF326DDAE255}"/>
              </a:ext>
            </a:extLst>
          </p:cNvPr>
          <p:cNvSpPr>
            <a:spLocks noGrp="1"/>
          </p:cNvSpPr>
          <p:nvPr>
            <p:ph type="ctrTitle"/>
          </p:nvPr>
        </p:nvSpPr>
        <p:spPr/>
        <p:txBody>
          <a:bodyPr/>
          <a:lstStyle/>
          <a:p>
            <a:r>
              <a:rPr lang="en-US" dirty="0"/>
              <a:t>ESSER</a:t>
            </a:r>
          </a:p>
        </p:txBody>
      </p:sp>
      <p:sp>
        <p:nvSpPr>
          <p:cNvPr id="3" name="Slide Number Placeholder 2">
            <a:extLst>
              <a:ext uri="{FF2B5EF4-FFF2-40B4-BE49-F238E27FC236}">
                <a16:creationId xmlns:a16="http://schemas.microsoft.com/office/drawing/2014/main" id="{247E4A7E-A64A-4580-B872-8D660FFDEA43}"/>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41804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Intended Use of Supplemental Funds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lstStyle/>
          <a:p>
            <a:r>
              <a:rPr lang="en-US" dirty="0"/>
              <a:t>Budget line items must include how the funds are directly benefiting students used to determine allocation</a:t>
            </a:r>
          </a:p>
          <a:p>
            <a:pPr lvl="1"/>
            <a:r>
              <a:rPr lang="en-US" dirty="0"/>
              <a:t>Native American students (Title VI formula)</a:t>
            </a:r>
          </a:p>
          <a:p>
            <a:pPr lvl="1"/>
            <a:r>
              <a:rPr lang="en-US" dirty="0"/>
              <a:t>BOCES – special education students</a:t>
            </a:r>
          </a:p>
          <a:p>
            <a:r>
              <a:rPr lang="en-US" dirty="0"/>
              <a:t>Directly, but not necessarily exclusively </a:t>
            </a:r>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87125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FAQ</a:t>
            </a:r>
          </a:p>
        </p:txBody>
      </p:sp>
      <p:sp>
        <p:nvSpPr>
          <p:cNvPr id="6" name="Content Placeholder 5">
            <a:extLst>
              <a:ext uri="{FF2B5EF4-FFF2-40B4-BE49-F238E27FC236}">
                <a16:creationId xmlns:a16="http://schemas.microsoft.com/office/drawing/2014/main" id="{75678973-6BA9-41E9-8FD5-6D49AE8E2299}"/>
              </a:ext>
            </a:extLst>
          </p:cNvPr>
          <p:cNvSpPr>
            <a:spLocks noGrp="1"/>
          </p:cNvSpPr>
          <p:nvPr>
            <p:ph idx="1"/>
          </p:nvPr>
        </p:nvSpPr>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Q: May an LEA or State Education Agency (SEA) use ESSER funds to provide teachers with young children childcare services?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 Yes, if the costs are reasonable in amount and constitute a necessary response to the COVID-19 pandemic. See Sections 18003(d) of the CARES Act and 2 CFR §§ 200.403-200.405. For example, an LEA might contract with a daycare provider to make spaces available for teachers with young children whose regular daycare services are unavailable due to COVID-19 so that those teachers can continue to provide educational services to students. See CARES Act section 18003(d)(12).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US" altLang="en-US" sz="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An LEA might also provide a retention incentive to teachers with young children that could offset the cost for childcare in order to retain those teachers, which is an allowable use of funds under Title II of the ESEA, if teacher retention is a challenge due to COVID-19. See CARES Act section 18003(d)(1). </a:t>
            </a:r>
            <a:endParaRPr kumimoji="0" lang="en-US" altLang="en-US" b="0" i="0" u="none" strike="noStrike" cap="none" normalizeH="0" baseline="0" dirty="0">
              <a:ln>
                <a:noFill/>
              </a:ln>
              <a:solidFill>
                <a:schemeClr val="tx1"/>
              </a:solidFill>
              <a:effectLst/>
              <a:latin typeface="Arial" panose="020B0604020202020204" pitchFamily="34" charset="0"/>
            </a:endParaRPr>
          </a:p>
          <a:p>
            <a:endParaRPr lang="en-US" sz="1400" dirty="0"/>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303614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FAQ</a:t>
            </a:r>
          </a:p>
        </p:txBody>
      </p:sp>
      <p:sp>
        <p:nvSpPr>
          <p:cNvPr id="7" name="Content Placeholder 6">
            <a:extLst>
              <a:ext uri="{FF2B5EF4-FFF2-40B4-BE49-F238E27FC236}">
                <a16:creationId xmlns:a16="http://schemas.microsoft.com/office/drawing/2014/main" id="{A0D479CD-8D6B-4743-A511-229D4DA9AED1}"/>
              </a:ext>
            </a:extLst>
          </p:cNvPr>
          <p:cNvSpPr>
            <a:spLocks noGrp="1"/>
          </p:cNvSpPr>
          <p:nvPr>
            <p:ph idx="1"/>
          </p:nvPr>
        </p:nvSpPr>
        <p:spPr>
          <a:xfrm>
            <a:off x="628650" y="1463039"/>
            <a:ext cx="7886700" cy="4851263"/>
          </a:xfrm>
        </p:spPr>
        <p:txBody>
          <a:bodyPr>
            <a:normAutofit fontScale="62500" lnSpcReduction="20000"/>
          </a:bodyPr>
          <a:lstStyle/>
          <a:p>
            <a:pPr marL="0" indent="0">
              <a:buNone/>
            </a:pPr>
            <a:r>
              <a:rPr lang="en-US" dirty="0"/>
              <a:t>Q: May an LEA or SEA use ESSER funds for a pre-kindergarten or other early childhood education program? </a:t>
            </a:r>
          </a:p>
          <a:p>
            <a:pPr marL="0" indent="0">
              <a:buNone/>
            </a:pPr>
            <a:endParaRPr lang="en-US" dirty="0"/>
          </a:p>
          <a:p>
            <a:pPr marL="0" indent="0">
              <a:buNone/>
            </a:pPr>
            <a:r>
              <a:rPr lang="en-US" dirty="0"/>
              <a:t>A: Yes. Because an early childhood education program is an allowable use of funds under the ESEA, it is allowable under the ESSER Fund if the need for the program is in response to COVID-19, and the costs of the program are reasonable and necessary. CARES Act section 18003(d)(1); 2 CFR §§ 200.403-200.405. </a:t>
            </a:r>
          </a:p>
          <a:p>
            <a:pPr marL="0" indent="0">
              <a:buNone/>
            </a:pPr>
            <a:r>
              <a:rPr lang="en-US" dirty="0"/>
              <a:t>ESEA section 8101(16) defines “early childhood education program” as it is defined in the Higher Education Act of 1965. Under that definition, an “early childhood education program” is:</a:t>
            </a:r>
          </a:p>
          <a:p>
            <a:pPr marL="457200" indent="-457200">
              <a:buAutoNum type="alphaUcParenBoth"/>
            </a:pPr>
            <a:r>
              <a:rPr lang="en-US" dirty="0"/>
              <a:t>a Head Start program or an Early Head Start program carried out under the Head Start Act (42 U.S.C. 9831 et seq.), including a migrant or seasonal Head Start program, an Indian Head Start program, or a Head Start program or an Early Head Start program that also receives State funding; </a:t>
            </a:r>
          </a:p>
          <a:p>
            <a:pPr marL="457200" indent="-457200">
              <a:buAutoNum type="alphaUcParenBoth"/>
            </a:pPr>
            <a:r>
              <a:rPr lang="en-US" dirty="0"/>
              <a:t>a State licensed or regulated child care program; or </a:t>
            </a:r>
          </a:p>
          <a:p>
            <a:pPr marL="457200" indent="-457200">
              <a:buAutoNum type="alphaUcParenBoth"/>
            </a:pPr>
            <a:r>
              <a:rPr lang="en-US" dirty="0"/>
              <a:t>a program that— </a:t>
            </a:r>
          </a:p>
          <a:p>
            <a:pPr marL="914400" lvl="1" indent="-457200">
              <a:buFont typeface="+mj-lt"/>
              <a:buAutoNum type="alphaUcParenBoth"/>
            </a:pPr>
            <a:r>
              <a:rPr lang="en-US" dirty="0"/>
              <a:t>serves children from birth through age six that addresses the children’s cognitive (including language, early literacy, and early mathematics), social, emotional, and physical development; and </a:t>
            </a:r>
          </a:p>
          <a:p>
            <a:pPr marL="914400" lvl="1" indent="-457200">
              <a:buFont typeface="+mj-lt"/>
              <a:buAutoNum type="alphaUcParenBoth"/>
            </a:pPr>
            <a:r>
              <a:rPr lang="en-US" dirty="0"/>
              <a:t>is— </a:t>
            </a:r>
          </a:p>
          <a:p>
            <a:pPr marL="1371600" lvl="2" indent="-457200">
              <a:buFont typeface="+mj-lt"/>
              <a:buAutoNum type="romanLcPeriod"/>
            </a:pPr>
            <a:r>
              <a:rPr lang="en-US" dirty="0"/>
              <a:t>a State prekindergarten program; </a:t>
            </a:r>
          </a:p>
          <a:p>
            <a:pPr marL="1371600" lvl="2" indent="-457200">
              <a:buFont typeface="+mj-lt"/>
              <a:buAutoNum type="romanLcPeriod"/>
            </a:pPr>
            <a:r>
              <a:rPr lang="en-US" dirty="0"/>
              <a:t>a program authorized under section 619 or part C of the Individuals with Disabilities Education Act; or </a:t>
            </a:r>
          </a:p>
          <a:p>
            <a:pPr marL="1371600" lvl="2" indent="-457200">
              <a:buFont typeface="+mj-lt"/>
              <a:buAutoNum type="romanLcPeriod"/>
            </a:pPr>
            <a:r>
              <a:rPr lang="en-US" dirty="0"/>
              <a:t>a program operated by [an LEA]. </a:t>
            </a:r>
          </a:p>
          <a:p>
            <a:pPr marL="0" indent="0">
              <a:buNone/>
            </a:pPr>
            <a:r>
              <a:rPr lang="en-US" dirty="0"/>
              <a:t>To be an allowable use of funds under section 18003(d)(1) of the CARES Act, an early childhood education program funded under ESSER must meet this definition.  CARES Act section 18007(8).</a:t>
            </a: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423249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A50E-5499-4D6F-825B-47C64A04EDDA}"/>
              </a:ext>
            </a:extLst>
          </p:cNvPr>
          <p:cNvSpPr>
            <a:spLocks noGrp="1"/>
          </p:cNvSpPr>
          <p:nvPr>
            <p:ph type="title"/>
          </p:nvPr>
        </p:nvSpPr>
        <p:spPr/>
        <p:txBody>
          <a:bodyPr/>
          <a:lstStyle/>
          <a:p>
            <a:r>
              <a:rPr lang="en-US" dirty="0"/>
              <a:t>Calculating NPS Proportionate Share</a:t>
            </a:r>
          </a:p>
        </p:txBody>
      </p:sp>
      <p:pic>
        <p:nvPicPr>
          <p:cNvPr id="5" name="Content Placeholder 4">
            <a:extLst>
              <a:ext uri="{FF2B5EF4-FFF2-40B4-BE49-F238E27FC236}">
                <a16:creationId xmlns:a16="http://schemas.microsoft.com/office/drawing/2014/main" id="{5D5F1780-ECCD-49D2-BFCB-D418522FEBD3}"/>
              </a:ext>
              <a:ext uri="{C183D7F6-B498-43B3-948B-1728B52AA6E4}">
                <adec:decorative xmlns:adec="http://schemas.microsoft.com/office/drawing/2017/decorative" val="1"/>
              </a:ext>
            </a:extLst>
          </p:cNvPr>
          <p:cNvPicPr>
            <a:picLocks noGrp="1" noChangeAspect="1"/>
          </p:cNvPicPr>
          <p:nvPr>
            <p:ph idx="1"/>
          </p:nvPr>
        </p:nvPicPr>
        <p:blipFill>
          <a:blip r:embed="rId2"/>
          <a:stretch>
            <a:fillRect/>
          </a:stretch>
        </p:blipFill>
        <p:spPr>
          <a:xfrm>
            <a:off x="628650" y="1671968"/>
            <a:ext cx="7886700" cy="2455837"/>
          </a:xfrm>
          <a:prstGeom prst="rect">
            <a:avLst/>
          </a:prstGeom>
        </p:spPr>
      </p:pic>
      <p:sp>
        <p:nvSpPr>
          <p:cNvPr id="4" name="Slide Number Placeholder 3">
            <a:extLst>
              <a:ext uri="{FF2B5EF4-FFF2-40B4-BE49-F238E27FC236}">
                <a16:creationId xmlns:a16="http://schemas.microsoft.com/office/drawing/2014/main" id="{4A062637-20DF-4E7A-9F5A-189FA372E26B}"/>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
        <p:nvSpPr>
          <p:cNvPr id="6" name="TextBox 5">
            <a:extLst>
              <a:ext uri="{FF2B5EF4-FFF2-40B4-BE49-F238E27FC236}">
                <a16:creationId xmlns:a16="http://schemas.microsoft.com/office/drawing/2014/main" id="{56A4032B-D242-424E-8833-CAB34461ADF5}"/>
              </a:ext>
            </a:extLst>
          </p:cNvPr>
          <p:cNvSpPr txBox="1"/>
          <p:nvPr/>
        </p:nvSpPr>
        <p:spPr>
          <a:xfrm>
            <a:off x="741680" y="4531360"/>
            <a:ext cx="7886700" cy="1938992"/>
          </a:xfrm>
          <a:prstGeom prst="rect">
            <a:avLst/>
          </a:prstGeom>
          <a:noFill/>
        </p:spPr>
        <p:txBody>
          <a:bodyPr wrap="square" rtlCol="0">
            <a:spAutoFit/>
          </a:bodyPr>
          <a:lstStyle/>
          <a:p>
            <a:pPr algn="ctr"/>
            <a:r>
              <a:rPr lang="en-US" sz="1400" b="1" dirty="0">
                <a:effectLst/>
                <a:latin typeface="Calibri" panose="020F0502020204030204" pitchFamily="34" charset="0"/>
                <a:ea typeface="Calibri" panose="020F0502020204030204" pitchFamily="34" charset="0"/>
              </a:rPr>
              <a:t># of low-income non-public school students that reside in a Title I attendance area</a:t>
            </a:r>
          </a:p>
          <a:p>
            <a:pPr algn="ctr"/>
            <a:r>
              <a:rPr lang="en-US" sz="1800" dirty="0">
                <a:effectLst/>
                <a:latin typeface="Calibri" panose="020F0502020204030204" pitchFamily="34" charset="0"/>
                <a:ea typeface="Calibri" panose="020F0502020204030204" pitchFamily="34" charset="0"/>
              </a:rPr>
              <a:t> </a:t>
            </a:r>
            <a:r>
              <a:rPr lang="en-US" sz="1400" b="1" dirty="0">
                <a:effectLst/>
                <a:latin typeface="Calibri" panose="020F0502020204030204" pitchFamily="34" charset="0"/>
                <a:ea typeface="Calibri" panose="020F0502020204030204" pitchFamily="34" charset="0"/>
              </a:rPr>
              <a:t># of low-income non-public school students that reside in a Title I attendance area </a:t>
            </a:r>
            <a:r>
              <a:rPr lang="en-US" sz="1400" b="1" dirty="0">
                <a:solidFill>
                  <a:srgbClr val="FF0000"/>
                </a:solidFill>
                <a:effectLst/>
                <a:latin typeface="Calibri" panose="020F0502020204030204" pitchFamily="34" charset="0"/>
                <a:ea typeface="Calibri" panose="020F0502020204030204" pitchFamily="34" charset="0"/>
              </a:rPr>
              <a:t>+</a:t>
            </a:r>
            <a:r>
              <a:rPr lang="en-US" sz="1400" b="1" dirty="0">
                <a:effectLst/>
                <a:latin typeface="Calibri" panose="020F0502020204030204" pitchFamily="34" charset="0"/>
                <a:ea typeface="Calibri" panose="020F0502020204030204" pitchFamily="34" charset="0"/>
              </a:rPr>
              <a:t>  # of low-income students residing within Title I school boundaries in the district attending a public school </a:t>
            </a:r>
          </a:p>
          <a:p>
            <a:pPr algn="ctr"/>
            <a:r>
              <a:rPr lang="en-US" sz="1400" b="1" dirty="0">
                <a:solidFill>
                  <a:srgbClr val="FF0000"/>
                </a:solidFill>
                <a:effectLst/>
                <a:latin typeface="Calibri" panose="020F0502020204030204" pitchFamily="34" charset="0"/>
                <a:ea typeface="Calibri" panose="020F0502020204030204" pitchFamily="34" charset="0"/>
              </a:rPr>
              <a:t>X</a:t>
            </a:r>
          </a:p>
          <a:p>
            <a:pPr algn="ctr"/>
            <a:r>
              <a:rPr lang="en-US" sz="1400" b="1" dirty="0">
                <a:effectLst/>
                <a:latin typeface="Calibri" panose="020F0502020204030204" pitchFamily="34" charset="0"/>
                <a:ea typeface="Calibri" panose="020F0502020204030204" pitchFamily="34" charset="0"/>
              </a:rPr>
              <a:t>Total ESSER allocation</a:t>
            </a:r>
          </a:p>
          <a:p>
            <a:pPr algn="ctr"/>
            <a:r>
              <a:rPr lang="en-US" sz="1400" b="1" dirty="0">
                <a:solidFill>
                  <a:srgbClr val="FF0000"/>
                </a:solidFill>
                <a:effectLst/>
                <a:latin typeface="Calibri" panose="020F0502020204030204" pitchFamily="34" charset="0"/>
                <a:ea typeface="Calibri" panose="020F0502020204030204" pitchFamily="34" charset="0"/>
              </a:rPr>
              <a:t>=</a:t>
            </a:r>
          </a:p>
          <a:p>
            <a:pPr algn="ctr"/>
            <a:r>
              <a:rPr lang="en-US" sz="1400" b="1" dirty="0">
                <a:effectLst/>
                <a:latin typeface="Calibri" panose="020F0502020204030204" pitchFamily="34" charset="0"/>
                <a:ea typeface="Calibri" panose="020F0502020204030204" pitchFamily="34" charset="0"/>
              </a:rPr>
              <a:t> NPS proportionate share</a:t>
            </a:r>
          </a:p>
          <a:p>
            <a:endParaRPr lang="en-US" dirty="0"/>
          </a:p>
        </p:txBody>
      </p:sp>
      <p:cxnSp>
        <p:nvCxnSpPr>
          <p:cNvPr id="8" name="Straight Connector 7">
            <a:extLst>
              <a:ext uri="{FF2B5EF4-FFF2-40B4-BE49-F238E27FC236}">
                <a16:creationId xmlns:a16="http://schemas.microsoft.com/office/drawing/2014/main" id="{21A9E878-FC79-4A6D-B964-0685B039A84F}"/>
              </a:ext>
              <a:ext uri="{C183D7F6-B498-43B3-948B-1728B52AA6E4}">
                <adec:decorative xmlns:adec="http://schemas.microsoft.com/office/drawing/2017/decorative" val="1"/>
              </a:ext>
            </a:extLst>
          </p:cNvPr>
          <p:cNvCxnSpPr/>
          <p:nvPr/>
        </p:nvCxnSpPr>
        <p:spPr>
          <a:xfrm>
            <a:off x="1078230" y="4850752"/>
            <a:ext cx="743712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45324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A017E-76E6-4751-B0A1-8E6EF85147D8}"/>
              </a:ext>
            </a:extLst>
          </p:cNvPr>
          <p:cNvSpPr>
            <a:spLocks noGrp="1"/>
          </p:cNvSpPr>
          <p:nvPr>
            <p:ph type="title"/>
          </p:nvPr>
        </p:nvSpPr>
        <p:spPr/>
        <p:txBody>
          <a:bodyPr/>
          <a:lstStyle/>
          <a:p>
            <a:r>
              <a:rPr lang="en-US" dirty="0"/>
              <a:t>Requesting Reimbursement for ESSERF</a:t>
            </a:r>
          </a:p>
        </p:txBody>
      </p:sp>
      <p:sp>
        <p:nvSpPr>
          <p:cNvPr id="7" name="Content Placeholder 6">
            <a:extLst>
              <a:ext uri="{FF2B5EF4-FFF2-40B4-BE49-F238E27FC236}">
                <a16:creationId xmlns:a16="http://schemas.microsoft.com/office/drawing/2014/main" id="{A0D479CD-8D6B-4743-A511-229D4DA9AED1}"/>
              </a:ext>
            </a:extLst>
          </p:cNvPr>
          <p:cNvSpPr>
            <a:spLocks noGrp="1"/>
          </p:cNvSpPr>
          <p:nvPr>
            <p:ph idx="1"/>
          </p:nvPr>
        </p:nvSpPr>
        <p:spPr>
          <a:xfrm>
            <a:off x="628650" y="1463039"/>
            <a:ext cx="7886700" cy="4851263"/>
          </a:xfrm>
        </p:spPr>
        <p:txBody>
          <a:bodyPr>
            <a:normAutofit/>
          </a:bodyPr>
          <a:lstStyle/>
          <a:p>
            <a:r>
              <a:rPr lang="en-US" dirty="0"/>
              <a:t>FORMSITE Access is required.</a:t>
            </a:r>
          </a:p>
          <a:p>
            <a:r>
              <a:rPr lang="en-US" dirty="0"/>
              <a:t>Authorization codes are specific to individual – no sharing.</a:t>
            </a:r>
          </a:p>
          <a:p>
            <a:r>
              <a:rPr lang="en-US" dirty="0"/>
              <a:t>Code is NOT District Code.</a:t>
            </a:r>
          </a:p>
          <a:p>
            <a:r>
              <a:rPr lang="en-US" dirty="0"/>
              <a:t>Drawdowns must be done at least quarterly.</a:t>
            </a:r>
          </a:p>
          <a:p>
            <a:r>
              <a:rPr lang="en-US" dirty="0"/>
              <a:t>Trainings!</a:t>
            </a:r>
          </a:p>
          <a:p>
            <a:pPr lvl="1"/>
            <a:r>
              <a:rPr lang="en-US" dirty="0"/>
              <a:t>Trainings to be held 11/10 and 11/11!</a:t>
            </a:r>
          </a:p>
          <a:p>
            <a:r>
              <a:rPr lang="en-US" dirty="0"/>
              <a:t>Forms to receive an Authorization Code</a:t>
            </a:r>
          </a:p>
          <a:p>
            <a:pPr marL="0" indent="0">
              <a:buNone/>
            </a:pPr>
            <a:endParaRPr lang="en-US" dirty="0"/>
          </a:p>
          <a:p>
            <a:pPr marL="0" indent="0" algn="ctr">
              <a:buNone/>
            </a:pPr>
            <a:r>
              <a:rPr lang="en-US" dirty="0"/>
              <a:t>More Information:</a:t>
            </a:r>
          </a:p>
          <a:p>
            <a:pPr marL="0" indent="0" algn="ctr">
              <a:buNone/>
            </a:pPr>
            <a:r>
              <a:rPr lang="en-US" dirty="0"/>
              <a:t>http://www.cde.state.co.us/cdefisgrant/requestforfundsforms</a:t>
            </a:r>
          </a:p>
        </p:txBody>
      </p:sp>
      <p:sp>
        <p:nvSpPr>
          <p:cNvPr id="4" name="Slide Number Placeholder 3">
            <a:extLst>
              <a:ext uri="{FF2B5EF4-FFF2-40B4-BE49-F238E27FC236}">
                <a16:creationId xmlns:a16="http://schemas.microsoft.com/office/drawing/2014/main" id="{2E014970-C459-4DD4-A451-6EFAAE0A3C88}"/>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601900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CRF</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40946434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2282</Words>
  <Application>Microsoft Office PowerPoint</Application>
  <PresentationFormat>On-screen Show (4:3)</PresentationFormat>
  <Paragraphs>152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Museo Slab 500</vt:lpstr>
      <vt:lpstr>Wingdings</vt:lpstr>
      <vt:lpstr>Office Theme</vt:lpstr>
      <vt:lpstr>CDE Office Hours</vt:lpstr>
      <vt:lpstr>ESSER Office Hours</vt:lpstr>
      <vt:lpstr>ESSER</vt:lpstr>
      <vt:lpstr>Intended Use of Supplemental Funds</vt:lpstr>
      <vt:lpstr>FAQ</vt:lpstr>
      <vt:lpstr>FAQ</vt:lpstr>
      <vt:lpstr>Calculating NPS Proportionate Share</vt:lpstr>
      <vt:lpstr>Requesting Reimbursement for ESSERF</vt:lpstr>
      <vt:lpstr>CRF</vt:lpstr>
      <vt:lpstr>CRF Moneys Received from State (or Local) Agencies Other than CDE</vt:lpstr>
      <vt:lpstr>CRF Updates Reporting</vt:lpstr>
      <vt:lpstr>CRF Updates Time and Effort Updates</vt:lpstr>
      <vt:lpstr>CRF Updates Per Pupil Expenditures</vt:lpstr>
      <vt:lpstr>CRF Updates Equipment Purchase Update</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Mohajeri-Nelson, Nazanin</dc:creator>
  <cp:lastModifiedBy>Owen, Emily</cp:lastModifiedBy>
  <cp:revision>25</cp:revision>
  <dcterms:created xsi:type="dcterms:W3CDTF">2020-10-15T02:06:24Z</dcterms:created>
  <dcterms:modified xsi:type="dcterms:W3CDTF">2020-11-12T23:12:44Z</dcterms:modified>
</cp:coreProperties>
</file>