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Lst>
  <p:notesMasterIdLst>
    <p:notesMasterId r:id="rId19"/>
  </p:notesMasterIdLst>
  <p:sldIdLst>
    <p:sldId id="256" r:id="rId4"/>
    <p:sldId id="257" r:id="rId5"/>
    <p:sldId id="258" r:id="rId6"/>
    <p:sldId id="466" r:id="rId7"/>
    <p:sldId id="276" r:id="rId8"/>
    <p:sldId id="469" r:id="rId9"/>
    <p:sldId id="470" r:id="rId10"/>
    <p:sldId id="474" r:id="rId11"/>
    <p:sldId id="475" r:id="rId12"/>
    <p:sldId id="476" r:id="rId13"/>
    <p:sldId id="472" r:id="rId14"/>
    <p:sldId id="279" r:id="rId15"/>
    <p:sldId id="281" r:id="rId16"/>
    <p:sldId id="473" r:id="rId17"/>
    <p:sldId id="28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1.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2.jp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11/29/2021</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fedprograms/eseaofficehoursppt9302021" TargetMode="External"/><Relationship Id="rId2" Type="http://schemas.openxmlformats.org/officeDocument/2006/relationships/hyperlink" Target="https://www.cde.state.co.us/fedprograms/resourcesandtechnicalassistance" TargetMode="External"/><Relationship Id="rId1" Type="http://schemas.openxmlformats.org/officeDocument/2006/relationships/slideLayout" Target="../slideLayouts/slideLayout2.xml"/><Relationship Id="rId4" Type="http://schemas.openxmlformats.org/officeDocument/2006/relationships/hyperlink" Target="https://us02web.zoom.us/rec/play/XYKWTIAiXCq2dP2kUEmmPp_-S1GzbisQRJGmU2wOwmK3I7StHVYkKwoDuDlAi_qj_FUmIZo7f8hts3Go.r3ypcIe_6B1rNFvH?autoplay=true&amp;startTime=163303204300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7.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cde.state.co.us/cdefisgrant/esseriiialloc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de.state.co.us/fedprograms/resourcesandtechnicalassista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e.state.co.us/fedprograms/resourcesandtechnicalassistan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CDE Office Hours</a:t>
            </a:r>
            <a:endParaRPr/>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October 28, 2021</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E794-99C9-4079-BC04-4B4E31B87692}"/>
              </a:ext>
            </a:extLst>
          </p:cNvPr>
          <p:cNvSpPr>
            <a:spLocks noGrp="1"/>
          </p:cNvSpPr>
          <p:nvPr>
            <p:ph type="title"/>
          </p:nvPr>
        </p:nvSpPr>
        <p:spPr/>
        <p:txBody>
          <a:bodyPr/>
          <a:lstStyle/>
          <a:p>
            <a:r>
              <a:rPr lang="en-US" dirty="0"/>
              <a:t>Maintenance of Equity – Where Can I Learn More?</a:t>
            </a:r>
          </a:p>
        </p:txBody>
      </p:sp>
      <p:sp>
        <p:nvSpPr>
          <p:cNvPr id="3" name="Text Placeholder 2">
            <a:extLst>
              <a:ext uri="{FF2B5EF4-FFF2-40B4-BE49-F238E27FC236}">
                <a16:creationId xmlns:a16="http://schemas.microsoft.com/office/drawing/2014/main" id="{F2C13F55-0773-4D58-9B68-A6BFEB875711}"/>
              </a:ext>
            </a:extLst>
          </p:cNvPr>
          <p:cNvSpPr>
            <a:spLocks noGrp="1"/>
          </p:cNvSpPr>
          <p:nvPr>
            <p:ph type="body" idx="1"/>
          </p:nvPr>
        </p:nvSpPr>
        <p:spPr/>
        <p:txBody>
          <a:bodyPr/>
          <a:lstStyle/>
          <a:p>
            <a:r>
              <a:rPr lang="en-US" dirty="0"/>
              <a:t>USDE FAQ / Guidance: </a:t>
            </a:r>
            <a:r>
              <a:rPr lang="en-US" dirty="0">
                <a:hlinkClick r:id="rId2"/>
              </a:rPr>
              <a:t>https://www.cde.state.co.us/fedprograms/resourcesandtechnicalassistance</a:t>
            </a:r>
            <a:endParaRPr lang="en-US" dirty="0"/>
          </a:p>
          <a:p>
            <a:pPr algn="l"/>
            <a:r>
              <a:rPr lang="en-US" b="0" i="0" dirty="0">
                <a:solidFill>
                  <a:srgbClr val="333333"/>
                </a:solidFill>
                <a:effectLst/>
                <a:latin typeface="SourceSansProRegular"/>
              </a:rPr>
              <a:t>On September 30th, Julia Martin, Esq., from the </a:t>
            </a:r>
            <a:r>
              <a:rPr lang="en-US" b="0" i="0" dirty="0" err="1">
                <a:solidFill>
                  <a:srgbClr val="333333"/>
                </a:solidFill>
                <a:effectLst/>
                <a:latin typeface="SourceSansProRegular"/>
              </a:rPr>
              <a:t>Brustein</a:t>
            </a:r>
            <a:r>
              <a:rPr lang="en-US" b="0" i="0" dirty="0">
                <a:solidFill>
                  <a:srgbClr val="333333"/>
                </a:solidFill>
                <a:effectLst/>
                <a:latin typeface="SourceSansProRegular"/>
              </a:rPr>
              <a:t> &amp; </a:t>
            </a:r>
            <a:r>
              <a:rPr lang="en-US" b="0" i="0" dirty="0" err="1">
                <a:solidFill>
                  <a:srgbClr val="333333"/>
                </a:solidFill>
                <a:effectLst/>
                <a:latin typeface="SourceSansProRegular"/>
              </a:rPr>
              <a:t>Manasevit</a:t>
            </a:r>
            <a:r>
              <a:rPr lang="en-US" b="0" i="0" dirty="0">
                <a:solidFill>
                  <a:srgbClr val="333333"/>
                </a:solidFill>
                <a:effectLst/>
                <a:latin typeface="SourceSansProRegular"/>
              </a:rPr>
              <a:t> law firm presented on Maintenance of Equity.  The recording and PowerPoint are available on the CDE Resources webpage (same link as above).</a:t>
            </a:r>
          </a:p>
          <a:p>
            <a:pPr lvl="1"/>
            <a:r>
              <a:rPr lang="en-US" b="0" i="0" u="sng" dirty="0">
                <a:solidFill>
                  <a:srgbClr val="403F3B"/>
                </a:solidFill>
                <a:effectLst/>
                <a:latin typeface="SourceSansProRegular"/>
                <a:hlinkClick r:id="rId3"/>
              </a:rPr>
              <a:t>PowerPoint</a:t>
            </a:r>
            <a:r>
              <a:rPr lang="en-US" b="0" i="0" dirty="0">
                <a:solidFill>
                  <a:srgbClr val="333333"/>
                </a:solidFill>
                <a:effectLst/>
                <a:latin typeface="SourceSansProRegular"/>
              </a:rPr>
              <a:t> | </a:t>
            </a:r>
            <a:r>
              <a:rPr lang="en-US" b="0" i="0" u="sng" dirty="0">
                <a:solidFill>
                  <a:srgbClr val="403F3B"/>
                </a:solidFill>
                <a:effectLst/>
                <a:latin typeface="SourceSansProRegular"/>
                <a:hlinkClick r:id="rId4"/>
              </a:rPr>
              <a:t>Recording</a:t>
            </a:r>
            <a:endParaRPr lang="en-US" b="0" i="0" u="sng" dirty="0">
              <a:solidFill>
                <a:srgbClr val="403F3B"/>
              </a:solidFill>
              <a:effectLst/>
              <a:latin typeface="SourceSansProRegular"/>
            </a:endParaRPr>
          </a:p>
          <a:p>
            <a:endParaRPr lang="en-US" b="0" i="0" dirty="0">
              <a:solidFill>
                <a:srgbClr val="333333"/>
              </a:solidFill>
              <a:effectLst/>
              <a:latin typeface="SourceSansProRegular"/>
            </a:endParaRPr>
          </a:p>
          <a:p>
            <a:endParaRPr lang="en-US" dirty="0"/>
          </a:p>
        </p:txBody>
      </p:sp>
      <p:sp>
        <p:nvSpPr>
          <p:cNvPr id="4" name="Slide Number Placeholder 3">
            <a:extLst>
              <a:ext uri="{FF2B5EF4-FFF2-40B4-BE49-F238E27FC236}">
                <a16:creationId xmlns:a16="http://schemas.microsoft.com/office/drawing/2014/main" id="{442FA9FA-DA12-4A22-A5D1-B33387CE914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26671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E01B6A0D-AF54-44BB-B26C-6908AAC43489}"/>
              </a:ext>
            </a:extLst>
          </p:cNvPr>
          <p:cNvSpPr>
            <a:spLocks noGrp="1"/>
          </p:cNvSpPr>
          <p:nvPr>
            <p:ph type="body" idx="1"/>
          </p:nvPr>
        </p:nvSpPr>
        <p:spPr/>
        <p:txBody>
          <a:bodyPr/>
          <a:lstStyle/>
          <a:p>
            <a:r>
              <a:rPr lang="en-US" dirty="0"/>
              <a:t>Upcoming Due Dates</a:t>
            </a:r>
          </a:p>
          <a:p>
            <a:pPr lvl="1"/>
            <a:r>
              <a:rPr lang="en-US" dirty="0"/>
              <a:t>October 29, 2021</a:t>
            </a:r>
          </a:p>
          <a:p>
            <a:pPr lvl="2"/>
            <a:r>
              <a:rPr lang="en-US" dirty="0"/>
              <a:t>ESSER I AFR [for additional details see the October 21 Office Hours]</a:t>
            </a:r>
          </a:p>
          <a:p>
            <a:pPr lvl="2"/>
            <a:r>
              <a:rPr lang="en-US" dirty="0"/>
              <a:t>Request to use grade span configuration for Maintenance of Equity – deadline extended </a:t>
            </a:r>
          </a:p>
          <a:p>
            <a:pPr lvl="1"/>
            <a:r>
              <a:rPr lang="en-US" dirty="0"/>
              <a:t>November 15, 2021</a:t>
            </a:r>
          </a:p>
          <a:p>
            <a:pPr lvl="2"/>
            <a:r>
              <a:rPr lang="en-US" dirty="0"/>
              <a:t>ESEA Consolidate Application AFR</a:t>
            </a:r>
          </a:p>
          <a:p>
            <a:pPr lvl="1"/>
            <a:r>
              <a:rPr lang="en-US" dirty="0"/>
              <a:t>December 16, 2021</a:t>
            </a:r>
          </a:p>
          <a:p>
            <a:pPr lvl="2"/>
            <a:r>
              <a:rPr lang="en-US" dirty="0"/>
              <a:t>ESSER III LEA Use of Funds Plans  </a:t>
            </a:r>
          </a:p>
          <a:p>
            <a:pPr lvl="1"/>
            <a:r>
              <a:rPr lang="en-US" dirty="0"/>
              <a:t>December 31, 2021</a:t>
            </a:r>
          </a:p>
          <a:p>
            <a:pPr lvl="2"/>
            <a:r>
              <a:rPr lang="en-US" dirty="0"/>
              <a:t>Monitoring evidence due for LEAs being ESEA and/or ESSER monitored in 2021-2022 [exception – if we are working directly with you to develop monitoring timeline]</a:t>
            </a:r>
          </a:p>
          <a:p>
            <a:endParaRPr lang="en-US" dirty="0"/>
          </a:p>
        </p:txBody>
      </p:sp>
      <p:sp>
        <p:nvSpPr>
          <p:cNvPr id="4" name="Slide Number Placeholder 3">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42066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0" name="Google Shape;330;p34"/>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r>
              <a:rPr lang="en-US" dirty="0"/>
              <a:t>Upcoming Office Hours: </a:t>
            </a:r>
          </a:p>
          <a:p>
            <a:pPr marL="495300" indent="-285750"/>
            <a:r>
              <a:rPr lang="en-US" b="1" dirty="0"/>
              <a:t>November 4: </a:t>
            </a:r>
          </a:p>
          <a:p>
            <a:pPr marL="952500" lvl="1" indent="-285750"/>
            <a:r>
              <a:rPr lang="en-US" dirty="0"/>
              <a:t>Marzano Research Team will share tools, resources, and how they can help with selecting evidence-based interventions and evaluating the impact of ESSER funds</a:t>
            </a:r>
          </a:p>
          <a:p>
            <a:pPr marL="495300" indent="-285750"/>
            <a:r>
              <a:rPr lang="en-US" b="1" dirty="0"/>
              <a:t>November 11: </a:t>
            </a:r>
          </a:p>
          <a:p>
            <a:pPr marL="952500" lvl="1" indent="-285750"/>
            <a:r>
              <a:rPr lang="en-US" dirty="0"/>
              <a:t>Mapping data and how to submit any changes to your district boundaries</a:t>
            </a:r>
          </a:p>
          <a:p>
            <a:pPr marL="952500" lvl="1" indent="-285750"/>
            <a:r>
              <a:rPr lang="en-US" dirty="0"/>
              <a:t>Staff recruitment and retention</a:t>
            </a:r>
          </a:p>
          <a:p>
            <a:pPr marL="495300" indent="-285750"/>
            <a:r>
              <a:rPr lang="en-US" dirty="0">
                <a:solidFill>
                  <a:srgbClr val="FF0000"/>
                </a:solidFill>
              </a:rPr>
              <a:t>November 18: NO OFFICE HOURS</a:t>
            </a:r>
          </a:p>
          <a:p>
            <a:pPr marL="952500" lvl="1" indent="-285750"/>
            <a:r>
              <a:rPr lang="en-US" dirty="0">
                <a:solidFill>
                  <a:srgbClr val="FF0000"/>
                </a:solidFill>
              </a:rPr>
              <a:t>Cancelled due to Committee of Practitioners meeting</a:t>
            </a:r>
          </a:p>
          <a:p>
            <a:pPr marL="495300" indent="-285750"/>
            <a:r>
              <a:rPr lang="en-US" dirty="0">
                <a:solidFill>
                  <a:srgbClr val="FF0000"/>
                </a:solidFill>
              </a:rPr>
              <a:t>November 25: NO OFFICE HOURS</a:t>
            </a:r>
          </a:p>
          <a:p>
            <a:pPr marL="952500" lvl="1" indent="-285750"/>
            <a:r>
              <a:rPr lang="en-US" dirty="0">
                <a:solidFill>
                  <a:srgbClr val="FF0000"/>
                </a:solidFill>
              </a:rPr>
              <a:t>Cancelled due to Thanksgiving Holiday</a:t>
            </a:r>
          </a:p>
          <a:p>
            <a:pPr marL="495300" indent="-285750"/>
            <a:r>
              <a:rPr lang="en-US" dirty="0">
                <a:solidFill>
                  <a:schemeClr val="tx1"/>
                </a:solidFill>
              </a:rPr>
              <a:t>December 2:</a:t>
            </a:r>
          </a:p>
          <a:p>
            <a:pPr marL="952500" lvl="1" indent="-285750"/>
            <a:r>
              <a:rPr lang="en-US" dirty="0">
                <a:solidFill>
                  <a:schemeClr val="tx1"/>
                </a:solidFill>
              </a:rPr>
              <a:t>Open Session – email requests for topics</a:t>
            </a:r>
            <a:endParaRPr dirty="0">
              <a:solidFill>
                <a:schemeClr val="tx1"/>
              </a:solidFill>
            </a:endParaRPr>
          </a:p>
          <a:p>
            <a:pPr marL="342900" indent="-285750"/>
            <a:endParaRPr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pic>
        <p:nvPicPr>
          <p:cNvPr id="332" name="Google Shape;332;p34" descr="Text, whiteboard&#10;&#10;Description automatically generated"/>
          <p:cNvPicPr preferRelativeResize="0"/>
          <p:nvPr/>
        </p:nvPicPr>
        <p:blipFill rotWithShape="1">
          <a:blip r:embed="rId3">
            <a:alphaModFix/>
          </a:blip>
          <a:srcRect/>
          <a:stretch/>
        </p:blipFill>
        <p:spPr>
          <a:xfrm>
            <a:off x="6576563" y="4365268"/>
            <a:ext cx="3494702" cy="2329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ctrTitle"/>
          </p:nvPr>
        </p:nvSpPr>
        <p:spPr>
          <a:xfrm>
            <a:off x="914400" y="1900989"/>
            <a:ext cx="10363200" cy="30323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Breakout Sessions</a:t>
            </a:r>
            <a:br>
              <a:rPr lang="en-US" dirty="0"/>
            </a:br>
            <a:br>
              <a:rPr lang="en-US" dirty="0"/>
            </a:br>
            <a:r>
              <a:rPr lang="en-US" dirty="0"/>
              <a:t>by Region</a:t>
            </a:r>
            <a:endParaRPr dirty="0"/>
          </a:p>
        </p:txBody>
      </p:sp>
      <p:sp>
        <p:nvSpPr>
          <p:cNvPr id="343" name="Google Shape;343;p3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a:lstStyle/>
          <a:p>
            <a:r>
              <a:rPr lang="en-US" dirty="0"/>
              <a:t>Breakout Sessions by Region</a:t>
            </a:r>
          </a:p>
        </p:txBody>
      </p:sp>
      <p:sp>
        <p:nvSpPr>
          <p:cNvPr id="3" name="Text Placeholder 2">
            <a:extLst>
              <a:ext uri="{FF2B5EF4-FFF2-40B4-BE49-F238E27FC236}">
                <a16:creationId xmlns:a16="http://schemas.microsoft.com/office/drawing/2014/main" id="{E01B6A0D-AF54-44BB-B26C-6908AAC43489}"/>
              </a:ext>
            </a:extLst>
          </p:cNvPr>
          <p:cNvSpPr>
            <a:spLocks noGrp="1"/>
          </p:cNvSpPr>
          <p:nvPr>
            <p:ph type="body" idx="1"/>
          </p:nvPr>
        </p:nvSpPr>
        <p:spPr/>
        <p:txBody>
          <a:bodyPr/>
          <a:lstStyle/>
          <a:p>
            <a:r>
              <a:rPr lang="en-US" dirty="0"/>
              <a:t>Network with CDE staff and other districts in your region</a:t>
            </a:r>
          </a:p>
          <a:p>
            <a:r>
              <a:rPr lang="en-US" dirty="0"/>
              <a:t>Time for questions in smaller group setting</a:t>
            </a:r>
          </a:p>
          <a:p>
            <a:r>
              <a:rPr lang="en-US" dirty="0"/>
              <a:t>Share thoughts and ideas</a:t>
            </a:r>
          </a:p>
          <a:p>
            <a:pPr lvl="1"/>
            <a:r>
              <a:rPr lang="en-US" dirty="0"/>
              <a:t>How is your school year so far – what’s going well with ESSER or ESEA funds? </a:t>
            </a:r>
          </a:p>
          <a:p>
            <a:pPr lvl="1"/>
            <a:r>
              <a:rPr lang="en-US" dirty="0"/>
              <a:t>What are some challenges that your district is facing with implementing ESSER or ESEA? </a:t>
            </a:r>
          </a:p>
          <a:p>
            <a:pPr lvl="1"/>
            <a:endParaRPr lang="en-US" dirty="0"/>
          </a:p>
          <a:p>
            <a:endParaRPr lang="en-US" dirty="0"/>
          </a:p>
        </p:txBody>
      </p:sp>
      <p:sp>
        <p:nvSpPr>
          <p:cNvPr id="4" name="Slide Number Placeholder 3">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295997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Lorenzo Moreno,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Lorenzo Moreno,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p>
          <a:p>
            <a:pPr marL="285750" indent="-285750">
              <a:spcBef>
                <a:spcPts val="0"/>
              </a:spcBef>
            </a:pPr>
            <a:r>
              <a:rPr lang="en-US" dirty="0"/>
              <a:t>ESSER I</a:t>
            </a:r>
          </a:p>
          <a:p>
            <a:pPr marL="742950" lvl="1" indent="-285750">
              <a:spcBef>
                <a:spcPts val="0"/>
              </a:spcBef>
            </a:pPr>
            <a:r>
              <a:rPr lang="en-US" dirty="0"/>
              <a:t>Carryover </a:t>
            </a:r>
          </a:p>
          <a:p>
            <a:pPr marL="742950" lvl="1" indent="-285750">
              <a:spcBef>
                <a:spcPts val="0"/>
              </a:spcBef>
            </a:pPr>
            <a:r>
              <a:rPr lang="en-US" dirty="0"/>
              <a:t>AFR</a:t>
            </a:r>
          </a:p>
          <a:p>
            <a:pPr marL="285750" indent="-285750">
              <a:spcBef>
                <a:spcPts val="0"/>
              </a:spcBef>
            </a:pPr>
            <a:r>
              <a:rPr lang="en-US" dirty="0"/>
              <a:t>Updates, Reminders, and Clarifications</a:t>
            </a:r>
            <a:endParaRPr dirty="0"/>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925B42-3DAE-4AA7-B04B-D6CA749FD7F0}"/>
              </a:ext>
            </a:extLst>
          </p:cNvPr>
          <p:cNvSpPr>
            <a:spLocks noGrp="1"/>
          </p:cNvSpPr>
          <p:nvPr>
            <p:ph type="ctrTitle"/>
          </p:nvPr>
        </p:nvSpPr>
        <p:spPr/>
        <p:txBody>
          <a:bodyPr/>
          <a:lstStyle/>
          <a:p>
            <a:r>
              <a:rPr lang="en-US" dirty="0"/>
              <a:t>ESSER I </a:t>
            </a:r>
            <a:br>
              <a:rPr lang="en-US" dirty="0"/>
            </a:br>
            <a:br>
              <a:rPr lang="en-US" dirty="0"/>
            </a:br>
            <a:r>
              <a:rPr lang="en-US" dirty="0"/>
              <a:t>Demonstration by DeLilah Collins</a:t>
            </a:r>
          </a:p>
        </p:txBody>
      </p:sp>
      <p:sp>
        <p:nvSpPr>
          <p:cNvPr id="4" name="Slide Number Placeholder 3">
            <a:extLst>
              <a:ext uri="{FF2B5EF4-FFF2-40B4-BE49-F238E27FC236}">
                <a16:creationId xmlns:a16="http://schemas.microsoft.com/office/drawing/2014/main" id="{1BCC3B6B-1054-4311-995D-AFBB9693C51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97081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Updates, Reminders, and Clarifications</a:t>
            </a:r>
            <a:endParaRPr dirty="0"/>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5</a:t>
            </a:fld>
            <a:endParaRPr/>
          </a:p>
        </p:txBody>
      </p:sp>
    </p:spTree>
    <p:extLst>
      <p:ext uri="{BB962C8B-B14F-4D97-AF65-F5344CB8AC3E}">
        <p14:creationId xmlns:p14="http://schemas.microsoft.com/office/powerpoint/2010/main" val="362191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E01B6A0D-AF54-44BB-B26C-6908AAC43489}"/>
              </a:ext>
            </a:extLst>
          </p:cNvPr>
          <p:cNvSpPr>
            <a:spLocks noGrp="1"/>
          </p:cNvSpPr>
          <p:nvPr>
            <p:ph type="body" idx="1"/>
          </p:nvPr>
        </p:nvSpPr>
        <p:spPr/>
        <p:txBody>
          <a:bodyPr/>
          <a:lstStyle/>
          <a:p>
            <a:r>
              <a:rPr lang="en-US" sz="2000" dirty="0"/>
              <a:t> ARP ESSER III</a:t>
            </a:r>
          </a:p>
          <a:p>
            <a:pPr lvl="1"/>
            <a:r>
              <a:rPr lang="en-US" sz="1600" dirty="0"/>
              <a:t>CDE has received 2/3 of the funds and had to submit an application for approval to the USDE [awaiting approval and receipt of the remaining 1/3]</a:t>
            </a:r>
          </a:p>
          <a:p>
            <a:pPr lvl="2"/>
            <a:r>
              <a:rPr lang="en-US" sz="1400" dirty="0"/>
              <a:t>LEAs can only request for reimbursement and draw down funds up to 2/3 of your allocation until we receive the remaining 1/3 of funds. For the 2/3 and 1/3 amounts of your allocations see: </a:t>
            </a:r>
            <a:r>
              <a:rPr lang="en-US" sz="1400" dirty="0">
                <a:hlinkClick r:id="rId2"/>
              </a:rPr>
              <a:t>https://www.cde.state.co.us/cdefisgrant/esseriiiallocations</a:t>
            </a:r>
            <a:r>
              <a:rPr lang="en-US" sz="1400" dirty="0"/>
              <a:t> </a:t>
            </a:r>
          </a:p>
          <a:p>
            <a:pPr lvl="2"/>
            <a:r>
              <a:rPr lang="en-US" sz="1400" dirty="0"/>
              <a:t>CDE cannot begin use of state reserve funds until after we have received approval and the remaining 1/3 of funds</a:t>
            </a:r>
          </a:p>
          <a:p>
            <a:pPr lvl="2"/>
            <a:endParaRPr lang="en-US" sz="1400" dirty="0"/>
          </a:p>
          <a:p>
            <a:endParaRPr lang="en-US" sz="2000" dirty="0"/>
          </a:p>
        </p:txBody>
      </p:sp>
      <p:sp>
        <p:nvSpPr>
          <p:cNvPr id="4" name="Slide Number Placeholder 3">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22996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a:lstStyle/>
          <a:p>
            <a:r>
              <a:rPr lang="en-US" dirty="0"/>
              <a:t>Responses to Questions from Last Week</a:t>
            </a:r>
          </a:p>
        </p:txBody>
      </p:sp>
      <p:sp>
        <p:nvSpPr>
          <p:cNvPr id="3" name="Text Placeholder 2">
            <a:extLst>
              <a:ext uri="{FF2B5EF4-FFF2-40B4-BE49-F238E27FC236}">
                <a16:creationId xmlns:a16="http://schemas.microsoft.com/office/drawing/2014/main" id="{E01B6A0D-AF54-44BB-B26C-6908AAC43489}"/>
              </a:ext>
            </a:extLst>
          </p:cNvPr>
          <p:cNvSpPr>
            <a:spLocks noGrp="1"/>
          </p:cNvSpPr>
          <p:nvPr>
            <p:ph type="body" idx="1"/>
          </p:nvPr>
        </p:nvSpPr>
        <p:spPr>
          <a:xfrm>
            <a:off x="326926" y="1371600"/>
            <a:ext cx="11453948" cy="4732114"/>
          </a:xfrm>
        </p:spPr>
        <p:txBody>
          <a:bodyPr/>
          <a:lstStyle/>
          <a:p>
            <a:r>
              <a:rPr lang="en-US" sz="2000" dirty="0"/>
              <a:t>Are some LEAs automatically excepted from Maintenance of Equity requirements? </a:t>
            </a:r>
          </a:p>
          <a:p>
            <a:pPr lvl="1"/>
            <a:r>
              <a:rPr lang="en-US" sz="1600" dirty="0"/>
              <a:t>Yes, LEAs that meet any of the following are automatically excepted (LEAs do not have to do anything additional)</a:t>
            </a:r>
          </a:p>
          <a:p>
            <a:pPr marL="1257300" lvl="2">
              <a:spcBef>
                <a:spcPts val="0"/>
              </a:spcBef>
            </a:pPr>
            <a:r>
              <a:rPr lang="en-US" sz="1400" dirty="0">
                <a:effectLst/>
                <a:latin typeface="Calibri" panose="020F0502020204030204" pitchFamily="34" charset="0"/>
                <a:ea typeface="Times New Roman" panose="02020603050405020304" pitchFamily="18" charset="0"/>
              </a:rPr>
              <a:t>Total enrollment of less than 1,000 students; </a:t>
            </a:r>
            <a:endParaRPr lang="en-US" sz="1400" dirty="0">
              <a:effectLst/>
              <a:latin typeface="Calibri" panose="020F0502020204030204" pitchFamily="34" charset="0"/>
              <a:ea typeface="Calibri" panose="020F0502020204030204" pitchFamily="34" charset="0"/>
            </a:endParaRPr>
          </a:p>
          <a:p>
            <a:pPr marL="1257300" lvl="2">
              <a:spcBef>
                <a:spcPts val="0"/>
              </a:spcBef>
            </a:pPr>
            <a:r>
              <a:rPr lang="en-US" sz="1400" dirty="0">
                <a:effectLst/>
                <a:latin typeface="Calibri" panose="020F0502020204030204" pitchFamily="34" charset="0"/>
                <a:ea typeface="Times New Roman" panose="02020603050405020304" pitchFamily="18" charset="0"/>
              </a:rPr>
              <a:t>Operates a single school; or</a:t>
            </a:r>
          </a:p>
          <a:p>
            <a:pPr marL="1257300" lvl="2">
              <a:spcBef>
                <a:spcPts val="0"/>
              </a:spcBef>
            </a:pPr>
            <a:r>
              <a:rPr lang="en-US" sz="1400" dirty="0">
                <a:effectLst/>
                <a:latin typeface="Calibri" panose="020F0502020204030204" pitchFamily="34" charset="0"/>
                <a:ea typeface="Times New Roman" panose="02020603050405020304" pitchFamily="18" charset="0"/>
              </a:rPr>
              <a:t>Serves all students within each grade span with a single school [no overlapping grades]</a:t>
            </a:r>
            <a:endParaRPr lang="en-US" sz="1400" dirty="0"/>
          </a:p>
          <a:p>
            <a:r>
              <a:rPr lang="en-US" sz="2000" dirty="0"/>
              <a:t>If state and local funding increased from 20-21 to 21-22, is this a reason for an exception? </a:t>
            </a:r>
          </a:p>
          <a:p>
            <a:pPr lvl="1"/>
            <a:r>
              <a:rPr lang="en-US" sz="1600" dirty="0"/>
              <a:t>Yes, if the FY2022 (2021-2022 school year) combined state and local per-pupil funding is the same as or higher than FY 2021 (2020-2021 school year), then the LEA is eligible for an exception through “Certification of Exception” which must be submitted to CDE. However, this is not an automatic exception and requires submitting a certification of exception to CDE.</a:t>
            </a:r>
          </a:p>
          <a:p>
            <a:pPr lvl="2"/>
            <a:r>
              <a:rPr lang="en-US" sz="1400" dirty="0"/>
              <a:t>“Exceptional Circumstances” may include and LEA that “</a:t>
            </a:r>
            <a:r>
              <a:rPr lang="en-US" sz="1400" b="1" i="1" u="sng" dirty="0">
                <a:solidFill>
                  <a:srgbClr val="00B050"/>
                </a:solidFill>
              </a:rPr>
              <a:t>did not and will not implement an aggregate reduction in combined State and local per-pupil funding in FY 2022 (i.e., is not facing overall budget reductions)</a:t>
            </a:r>
            <a:r>
              <a:rPr lang="en-US" sz="1400" dirty="0"/>
              <a:t>” [Quote from letter to states from Secretary Cardona]</a:t>
            </a:r>
          </a:p>
          <a:p>
            <a:pPr lvl="2"/>
            <a:r>
              <a:rPr lang="en-US" sz="1400" dirty="0"/>
              <a:t>Forms available on the ESEA/ESSER Resources Page: </a:t>
            </a:r>
            <a:r>
              <a:rPr lang="en-US" sz="1400" dirty="0">
                <a:hlinkClick r:id="rId2"/>
              </a:rPr>
              <a:t>https://www.cde.state.co.us/fedprograms/resourcesandtechnicalassistance</a:t>
            </a:r>
            <a:r>
              <a:rPr lang="en-US" sz="1400" dirty="0"/>
              <a:t> </a:t>
            </a:r>
          </a:p>
          <a:p>
            <a:pPr lvl="3"/>
            <a:r>
              <a:rPr lang="en-US" sz="2000" dirty="0"/>
              <a:t>Certification of Exception from Local Maintenance of Equity [Word Doc Form]</a:t>
            </a:r>
          </a:p>
          <a:p>
            <a:pPr lvl="3"/>
            <a:r>
              <a:rPr lang="en-US" sz="2000" dirty="0"/>
              <a:t>Submittal Process [Form via Smartsheets]</a:t>
            </a:r>
          </a:p>
          <a:p>
            <a:r>
              <a:rPr lang="en-US" sz="2000" dirty="0"/>
              <a:t>Are the maintenance of equity requirements based on allocations or actual expenditures and FTE?</a:t>
            </a:r>
          </a:p>
          <a:p>
            <a:pPr lvl="1"/>
            <a:r>
              <a:rPr lang="en-US" sz="1600" dirty="0"/>
              <a:t>We are waiting for USDE guidance on this </a:t>
            </a:r>
          </a:p>
          <a:p>
            <a:pPr lvl="2"/>
            <a:r>
              <a:rPr lang="en-US" sz="1400" dirty="0"/>
              <a:t>Some states are interpreting it as prior year expenditures compared to current year allocations </a:t>
            </a:r>
          </a:p>
          <a:p>
            <a:endParaRPr lang="en-US" sz="2000" dirty="0"/>
          </a:p>
        </p:txBody>
      </p:sp>
      <p:sp>
        <p:nvSpPr>
          <p:cNvPr id="4" name="Slide Number Placeholder 3">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1645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689E-2198-46D1-932F-D906FA686D64}"/>
              </a:ext>
            </a:extLst>
          </p:cNvPr>
          <p:cNvSpPr>
            <a:spLocks noGrp="1"/>
          </p:cNvSpPr>
          <p:nvPr>
            <p:ph type="title"/>
          </p:nvPr>
        </p:nvSpPr>
        <p:spPr/>
        <p:txBody>
          <a:bodyPr/>
          <a:lstStyle/>
          <a:p>
            <a:r>
              <a:rPr lang="en-US" dirty="0"/>
              <a:t>Screenshot of Certification Form</a:t>
            </a:r>
          </a:p>
        </p:txBody>
      </p:sp>
      <p:sp>
        <p:nvSpPr>
          <p:cNvPr id="7" name="Text Placeholder 6">
            <a:extLst>
              <a:ext uri="{FF2B5EF4-FFF2-40B4-BE49-F238E27FC236}">
                <a16:creationId xmlns:a16="http://schemas.microsoft.com/office/drawing/2014/main" id="{77384309-22F1-430A-A6E6-C35542F3C6EF}"/>
              </a:ext>
            </a:extLst>
          </p:cNvPr>
          <p:cNvSpPr>
            <a:spLocks noGrp="1"/>
          </p:cNvSpPr>
          <p:nvPr>
            <p:ph type="body" idx="1"/>
          </p:nvPr>
        </p:nvSpPr>
        <p:spPr>
          <a:xfrm>
            <a:off x="297428" y="1317567"/>
            <a:ext cx="3484863" cy="4640674"/>
          </a:xfrm>
        </p:spPr>
        <p:txBody>
          <a:bodyPr/>
          <a:lstStyle/>
          <a:p>
            <a:r>
              <a:rPr lang="en-US" dirty="0"/>
              <a:t>Fill in blanks</a:t>
            </a:r>
          </a:p>
          <a:p>
            <a:r>
              <a:rPr lang="en-US" dirty="0"/>
              <a:t>Print form</a:t>
            </a:r>
          </a:p>
          <a:p>
            <a:r>
              <a:rPr lang="en-US" dirty="0"/>
              <a:t>Sign and scan </a:t>
            </a:r>
          </a:p>
          <a:p>
            <a:r>
              <a:rPr lang="en-US" dirty="0"/>
              <a:t>Submitted signed form via Smartsheets </a:t>
            </a:r>
          </a:p>
          <a:p>
            <a:endParaRPr lang="en-US" dirty="0"/>
          </a:p>
        </p:txBody>
      </p:sp>
      <p:sp>
        <p:nvSpPr>
          <p:cNvPr id="4" name="Slide Number Placeholder 3">
            <a:extLst>
              <a:ext uri="{FF2B5EF4-FFF2-40B4-BE49-F238E27FC236}">
                <a16:creationId xmlns:a16="http://schemas.microsoft.com/office/drawing/2014/main" id="{B744F1D1-6BE5-4F19-8CFF-873D12624EC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pic>
        <p:nvPicPr>
          <p:cNvPr id="6" name="Picture 5" descr="American Rescue Plan, LEA Certification of Exception from Local Maintenance of Equity Requirements.">
            <a:extLst>
              <a:ext uri="{FF2B5EF4-FFF2-40B4-BE49-F238E27FC236}">
                <a16:creationId xmlns:a16="http://schemas.microsoft.com/office/drawing/2014/main" id="{109DAAB3-3B08-4A15-AF84-1A2116BE206A}"/>
              </a:ext>
            </a:extLst>
          </p:cNvPr>
          <p:cNvPicPr>
            <a:picLocks noChangeAspect="1"/>
          </p:cNvPicPr>
          <p:nvPr/>
        </p:nvPicPr>
        <p:blipFill>
          <a:blip r:embed="rId2"/>
          <a:stretch>
            <a:fillRect/>
          </a:stretch>
        </p:blipFill>
        <p:spPr>
          <a:xfrm>
            <a:off x="3972791" y="248471"/>
            <a:ext cx="6324600" cy="6543675"/>
          </a:xfrm>
          <a:prstGeom prst="rect">
            <a:avLst/>
          </a:prstGeom>
        </p:spPr>
      </p:pic>
    </p:spTree>
    <p:extLst>
      <p:ext uri="{BB962C8B-B14F-4D97-AF65-F5344CB8AC3E}">
        <p14:creationId xmlns:p14="http://schemas.microsoft.com/office/powerpoint/2010/main" val="121062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D6E1-1399-490A-B6BE-9E5E84B8F960}"/>
              </a:ext>
            </a:extLst>
          </p:cNvPr>
          <p:cNvSpPr>
            <a:spLocks noGrp="1"/>
          </p:cNvSpPr>
          <p:nvPr>
            <p:ph type="title"/>
          </p:nvPr>
        </p:nvSpPr>
        <p:spPr/>
        <p:txBody>
          <a:bodyPr/>
          <a:lstStyle/>
          <a:p>
            <a:r>
              <a:rPr lang="en-US" dirty="0"/>
              <a:t>Screenshot of Exception Submittal Form</a:t>
            </a:r>
          </a:p>
        </p:txBody>
      </p:sp>
      <p:sp>
        <p:nvSpPr>
          <p:cNvPr id="7" name="Text Placeholder 6">
            <a:extLst>
              <a:ext uri="{FF2B5EF4-FFF2-40B4-BE49-F238E27FC236}">
                <a16:creationId xmlns:a16="http://schemas.microsoft.com/office/drawing/2014/main" id="{6B41CCA8-9915-482D-977C-68E725A45B5E}"/>
              </a:ext>
            </a:extLst>
          </p:cNvPr>
          <p:cNvSpPr>
            <a:spLocks noGrp="1"/>
          </p:cNvSpPr>
          <p:nvPr>
            <p:ph type="body" idx="1"/>
          </p:nvPr>
        </p:nvSpPr>
        <p:spPr>
          <a:xfrm>
            <a:off x="838200" y="1463040"/>
            <a:ext cx="3422073" cy="4640674"/>
          </a:xfrm>
        </p:spPr>
        <p:txBody>
          <a:bodyPr/>
          <a:lstStyle/>
          <a:p>
            <a:r>
              <a:rPr lang="en-US" dirty="0"/>
              <a:t>Clink on Smartsheet form from CDE’s webpage: </a:t>
            </a:r>
            <a:r>
              <a:rPr lang="en-US" dirty="0">
                <a:hlinkClick r:id="rId2"/>
              </a:rPr>
              <a:t>https://www.cde.state.co.us/fedprograms/resourcesandtechnicalassistance</a:t>
            </a:r>
            <a:endParaRPr lang="en-US" dirty="0"/>
          </a:p>
          <a:p>
            <a:r>
              <a:rPr lang="en-US" dirty="0"/>
              <a:t>Enter information in all boxes</a:t>
            </a:r>
          </a:p>
          <a:p>
            <a:r>
              <a:rPr lang="en-US" dirty="0"/>
              <a:t>Upload the signed Word Doc</a:t>
            </a:r>
          </a:p>
          <a:p>
            <a:r>
              <a:rPr lang="en-US" dirty="0"/>
              <a:t>Select Form Submission Date</a:t>
            </a:r>
          </a:p>
          <a:p>
            <a:r>
              <a:rPr lang="en-US" dirty="0"/>
              <a:t>Hit submit</a:t>
            </a:r>
          </a:p>
        </p:txBody>
      </p:sp>
      <p:sp>
        <p:nvSpPr>
          <p:cNvPr id="4" name="Slide Number Placeholder 3">
            <a:extLst>
              <a:ext uri="{FF2B5EF4-FFF2-40B4-BE49-F238E27FC236}">
                <a16:creationId xmlns:a16="http://schemas.microsoft.com/office/drawing/2014/main" id="{1252134C-89E2-43A0-B1A8-04B96F13552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pic>
        <p:nvPicPr>
          <p:cNvPr id="6" name="Picture 5" descr="Screenshot of Exception submittal form.">
            <a:extLst>
              <a:ext uri="{FF2B5EF4-FFF2-40B4-BE49-F238E27FC236}">
                <a16:creationId xmlns:a16="http://schemas.microsoft.com/office/drawing/2014/main" id="{5B0308F3-DF18-485B-B5D2-46266E7C8C04}"/>
              </a:ext>
            </a:extLst>
          </p:cNvPr>
          <p:cNvPicPr>
            <a:picLocks noChangeAspect="1"/>
          </p:cNvPicPr>
          <p:nvPr/>
        </p:nvPicPr>
        <p:blipFill>
          <a:blip r:embed="rId3"/>
          <a:stretch>
            <a:fillRect/>
          </a:stretch>
        </p:blipFill>
        <p:spPr>
          <a:xfrm>
            <a:off x="4666925" y="-65854"/>
            <a:ext cx="5393531" cy="6858000"/>
          </a:xfrm>
          <a:prstGeom prst="rect">
            <a:avLst/>
          </a:prstGeom>
        </p:spPr>
      </p:pic>
    </p:spTree>
    <p:extLst>
      <p:ext uri="{BB962C8B-B14F-4D97-AF65-F5344CB8AC3E}">
        <p14:creationId xmlns:p14="http://schemas.microsoft.com/office/powerpoint/2010/main" val="349715136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3123</TotalTime>
  <Words>1564</Words>
  <Application>Microsoft Office PowerPoint</Application>
  <PresentationFormat>Widescreen</PresentationFormat>
  <Paragraphs>149</Paragraphs>
  <Slides>15</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SourceSansProRegular</vt:lpstr>
      <vt:lpstr>Office Theme</vt:lpstr>
      <vt:lpstr>ASD20_PowerpointTemplate_new</vt:lpstr>
      <vt:lpstr>Custom Design</vt:lpstr>
      <vt:lpstr>CDE Office Hours</vt:lpstr>
      <vt:lpstr> CDE Team!</vt:lpstr>
      <vt:lpstr>ESSER Office Hours</vt:lpstr>
      <vt:lpstr>ESSER I   Demonstration by DeLilah Collins</vt:lpstr>
      <vt:lpstr>Updates, Reminders, and Clarifications</vt:lpstr>
      <vt:lpstr>Reminders</vt:lpstr>
      <vt:lpstr>Responses to Questions from Last Week</vt:lpstr>
      <vt:lpstr>Screenshot of Certification Form</vt:lpstr>
      <vt:lpstr>Screenshot of Exception Submittal Form</vt:lpstr>
      <vt:lpstr>Maintenance of Equity – Where Can I Learn More?</vt:lpstr>
      <vt:lpstr>Reminders</vt:lpstr>
      <vt:lpstr>Any Requests for Upcoming Topics or Questions! </vt:lpstr>
      <vt:lpstr>Breakout Sessions  by Region</vt:lpstr>
      <vt:lpstr>Breakout Sessions by Region</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29</cp:revision>
  <dcterms:modified xsi:type="dcterms:W3CDTF">2021-11-29T16:18:14Z</dcterms:modified>
</cp:coreProperties>
</file>