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51"/>
  </p:notesMasterIdLst>
  <p:sldIdLst>
    <p:sldId id="256" r:id="rId3"/>
    <p:sldId id="257" r:id="rId4"/>
    <p:sldId id="258" r:id="rId5"/>
    <p:sldId id="259" r:id="rId6"/>
    <p:sldId id="260" r:id="rId7"/>
    <p:sldId id="303"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jyndt3MXDix9Xh6LEyUB8+ZFiX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A742F9-437E-4E53-A9E9-2C067C5D8C28}">
  <a:tblStyle styleId="{8CA742F9-437E-4E53-A9E9-2C067C5D8C2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61BD904-D009-4E70-A845-DD71EF2E4DD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8"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73dbf0a9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173dbf0a91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Steven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74231d4b2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174231d4b2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74231d4b25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174231d4b25_1_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74231d4b25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174231d4b25_1_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74231d4b25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174231d4b25_1_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5a91c97525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g15a91c97525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73dbf0a91b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g173dbf0a91b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5f427211a2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15f427211a2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Karen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73dbf0a91b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g173dbf0a91b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5814e06ca5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r>
              <a:rPr lang="en"/>
              <a:t>Karen</a:t>
            </a:r>
            <a:endParaRPr/>
          </a:p>
        </p:txBody>
      </p:sp>
      <p:sp>
        <p:nvSpPr>
          <p:cNvPr id="346" name="Google Shape;346;g15814e06ca5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226" name="Google Shape;22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582c3cf173_4_4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1582c3cf173_4_4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58537c1889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g158537c1889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Tina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73dbf0a91b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73dbf0a91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76d2727c5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76d2727c5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76d2727c5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76d2727c5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76d2727c5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76d2727c5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76d2727c5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76d2727c5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76d2727c5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76d2727c5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76d2727c5c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76d2727c5c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76d2727c5c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76d2727c5c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233" name="Google Shape;2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76d2727c5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76d2727c5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76d2727c5c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76d2727c5c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76d2727c5c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76d2727c5c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76d2727c5c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76d2727c5c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76d2727c5c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76d2727c5c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76d2727c5c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76d2727c5c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73dbf0a91b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5" name="Google Shape;475;g173dbf0a91b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Tammy</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73dbf0a91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g173dbf0a91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753e7631c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753e7631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753e7631c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753e7631c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7543e44dd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7543e44dd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753e7631c0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753e7631c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753e7631c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753e7631c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5f39dcee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g15f39dceec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NMN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73dbf0a91b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73dbf0a91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7543e44dd4_0_6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7543e44dd4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531" name="Google Shape;5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77f66577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177f66577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7543e44dd4_0_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7543e44dd4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5b833a4e6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15b833a4e6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Shannon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5b833a4e68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15b833a4e68_1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5b833a4e68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15b833a4e68_1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0" y="3506431"/>
            <a:ext cx="9144000" cy="1637071"/>
          </a:xfrm>
          <a:prstGeom prst="rect">
            <a:avLst/>
          </a:prstGeom>
          <a:gradFill>
            <a:gsLst>
              <a:gs pos="0">
                <a:schemeClr val="lt1"/>
              </a:gs>
              <a:gs pos="100000">
                <a:srgbClr val="00953A">
                  <a:alpha val="43921"/>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3"/>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3"/>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3"/>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0" name="Google Shape;70;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2" name="Google Shape;72;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3" name="Google Shape;73;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75"/>
        <p:cNvGrpSpPr/>
        <p:nvPr/>
      </p:nvGrpSpPr>
      <p:grpSpPr>
        <a:xfrm>
          <a:off x="0" y="0"/>
          <a:ext cx="0" cy="0"/>
          <a:chOff x="0" y="0"/>
          <a:chExt cx="0" cy="0"/>
        </a:xfrm>
      </p:grpSpPr>
      <p:pic>
        <p:nvPicPr>
          <p:cNvPr id="76" name="Google Shape;76;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8" name="Google Shape;78;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9" name="Google Shape;79;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0" name="Google Shape;80;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1" name="Google Shape;81;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82"/>
        <p:cNvGrpSpPr/>
        <p:nvPr/>
      </p:nvGrpSpPr>
      <p:grpSpPr>
        <a:xfrm>
          <a:off x="0" y="0"/>
          <a:ext cx="0" cy="0"/>
          <a:chOff x="0" y="0"/>
          <a:chExt cx="0" cy="0"/>
        </a:xfrm>
      </p:grpSpPr>
      <p:sp>
        <p:nvSpPr>
          <p:cNvPr id="83" name="Google Shape;83;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4" name="Google Shape;84;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87" name="Google Shape;87;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88" name="Google Shape;88;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89" name="Google Shape;89;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2" name="Google Shape;9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3" name="Google Shape;9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4" name="Google Shape;9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95" name="Google Shape;9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6" name="Google Shape;9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9" name="Google Shape;9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0" name="Google Shape;100;p2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1" name="Google Shape;101;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2" name="Google Shape;102;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3" name="Google Shape;103;p2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_1">
    <p:spTree>
      <p:nvGrpSpPr>
        <p:cNvPr id="1" name="Shape 108"/>
        <p:cNvGrpSpPr/>
        <p:nvPr/>
      </p:nvGrpSpPr>
      <p:grpSpPr>
        <a:xfrm>
          <a:off x="0" y="0"/>
          <a:ext cx="0" cy="0"/>
          <a:chOff x="0" y="0"/>
          <a:chExt cx="0" cy="0"/>
        </a:xfrm>
      </p:grpSpPr>
      <p:pic>
        <p:nvPicPr>
          <p:cNvPr id="109" name="Google Shape;109;g15b2484f12c_2_45"/>
          <p:cNvPicPr preferRelativeResize="0"/>
          <p:nvPr/>
        </p:nvPicPr>
        <p:blipFill rotWithShape="1">
          <a:blip r:embed="rId2">
            <a:alphaModFix/>
          </a:blip>
          <a:srcRect/>
          <a:stretch/>
        </p:blipFill>
        <p:spPr>
          <a:xfrm>
            <a:off x="8146725" y="4676400"/>
            <a:ext cx="867951" cy="369000"/>
          </a:xfrm>
          <a:prstGeom prst="rect">
            <a:avLst/>
          </a:prstGeom>
          <a:noFill/>
          <a:ln>
            <a:noFill/>
          </a:ln>
        </p:spPr>
      </p:pic>
      <p:pic>
        <p:nvPicPr>
          <p:cNvPr id="110" name="Google Shape;110;g15b2484f12c_2_45"/>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111" name="Google Shape;111;g15b2484f12c_2_4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28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28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28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28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28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28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28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112" name="Google Shape;112;g15b2484f12c_2_45"/>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113" name="Google Shape;113;g15b2484f12c_2_45"/>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114" name="Google Shape;114;g15b2484f12c_2_4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5"/>
        <p:cNvGrpSpPr/>
        <p:nvPr/>
      </p:nvGrpSpPr>
      <p:grpSpPr>
        <a:xfrm>
          <a:off x="0" y="0"/>
          <a:ext cx="0" cy="0"/>
          <a:chOff x="0" y="0"/>
          <a:chExt cx="0" cy="0"/>
        </a:xfrm>
      </p:grpSpPr>
      <p:sp>
        <p:nvSpPr>
          <p:cNvPr id="116" name="Google Shape;116;g15b2484f12c_2_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7" name="Google Shape;117;g15b2484f12c_2_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8" name="Google Shape;118;g15b2484f12c_2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Google Shape;120;g15b2484f12c_2_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1" name="Google Shape;121;g15b2484f12c_2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2"/>
        <p:cNvGrpSpPr/>
        <p:nvPr/>
      </p:nvGrpSpPr>
      <p:grpSpPr>
        <a:xfrm>
          <a:off x="0" y="0"/>
          <a:ext cx="0" cy="0"/>
          <a:chOff x="0" y="0"/>
          <a:chExt cx="0" cy="0"/>
        </a:xfrm>
      </p:grpSpPr>
      <p:sp>
        <p:nvSpPr>
          <p:cNvPr id="123" name="Google Shape;123;g15b2484f12c_2_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4" name="Google Shape;124;g15b2484f12c_2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5" name="Google Shape;125;g15b2484f12c_2_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6"/>
        <p:cNvGrpSpPr/>
        <p:nvPr/>
      </p:nvGrpSpPr>
      <p:grpSpPr>
        <a:xfrm>
          <a:off x="0" y="0"/>
          <a:ext cx="0" cy="0"/>
          <a:chOff x="0" y="0"/>
          <a:chExt cx="0" cy="0"/>
        </a:xfrm>
      </p:grpSpPr>
      <p:sp>
        <p:nvSpPr>
          <p:cNvPr id="127" name="Google Shape;127;g15b2484f12c_2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8" name="Google Shape;128;g15b2484f12c_2_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9" name="Google Shape;129;g15b2484f12c_2_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0" name="Google Shape;130;g15b2484f12c_2_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4"/>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g15b2484f12c_2_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3" name="Google Shape;133;g15b2484f12c_2_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4"/>
        <p:cNvGrpSpPr/>
        <p:nvPr/>
      </p:nvGrpSpPr>
      <p:grpSpPr>
        <a:xfrm>
          <a:off x="0" y="0"/>
          <a:ext cx="0" cy="0"/>
          <a:chOff x="0" y="0"/>
          <a:chExt cx="0" cy="0"/>
        </a:xfrm>
      </p:grpSpPr>
      <p:sp>
        <p:nvSpPr>
          <p:cNvPr id="135" name="Google Shape;135;g15b2484f12c_2_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6" name="Google Shape;136;g15b2484f12c_2_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7" name="Google Shape;137;g15b2484f12c_2_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8"/>
        <p:cNvGrpSpPr/>
        <p:nvPr/>
      </p:nvGrpSpPr>
      <p:grpSpPr>
        <a:xfrm>
          <a:off x="0" y="0"/>
          <a:ext cx="0" cy="0"/>
          <a:chOff x="0" y="0"/>
          <a:chExt cx="0" cy="0"/>
        </a:xfrm>
      </p:grpSpPr>
      <p:sp>
        <p:nvSpPr>
          <p:cNvPr id="139" name="Google Shape;139;g15b2484f12c_2_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40" name="Google Shape;140;g15b2484f12c_2_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1"/>
        <p:cNvGrpSpPr/>
        <p:nvPr/>
      </p:nvGrpSpPr>
      <p:grpSpPr>
        <a:xfrm>
          <a:off x="0" y="0"/>
          <a:ext cx="0" cy="0"/>
          <a:chOff x="0" y="0"/>
          <a:chExt cx="0" cy="0"/>
        </a:xfrm>
      </p:grpSpPr>
      <p:sp>
        <p:nvSpPr>
          <p:cNvPr id="142" name="Google Shape;142;g15b2484f12c_2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15b2484f12c_2_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44" name="Google Shape;144;g15b2484f12c_2_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5" name="Google Shape;145;g15b2484f12c_2_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6" name="Google Shape;146;g15b2484f12c_2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
        <p:cNvGrpSpPr/>
        <p:nvPr/>
      </p:nvGrpSpPr>
      <p:grpSpPr>
        <a:xfrm>
          <a:off x="0" y="0"/>
          <a:ext cx="0" cy="0"/>
          <a:chOff x="0" y="0"/>
          <a:chExt cx="0" cy="0"/>
        </a:xfrm>
      </p:grpSpPr>
      <p:sp>
        <p:nvSpPr>
          <p:cNvPr id="148" name="Google Shape;148;g15b2484f12c_2_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49" name="Google Shape;149;g15b2484f12c_2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0"/>
        <p:cNvGrpSpPr/>
        <p:nvPr/>
      </p:nvGrpSpPr>
      <p:grpSpPr>
        <a:xfrm>
          <a:off x="0" y="0"/>
          <a:ext cx="0" cy="0"/>
          <a:chOff x="0" y="0"/>
          <a:chExt cx="0" cy="0"/>
        </a:xfrm>
      </p:grpSpPr>
      <p:sp>
        <p:nvSpPr>
          <p:cNvPr id="151" name="Google Shape;151;g15b2484f12c_2_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2" name="Google Shape;152;g15b2484f12c_2_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53" name="Google Shape;153;g15b2484f12c_2_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4"/>
        <p:cNvGrpSpPr/>
        <p:nvPr/>
      </p:nvGrpSpPr>
      <p:grpSpPr>
        <a:xfrm>
          <a:off x="0" y="0"/>
          <a:ext cx="0" cy="0"/>
          <a:chOff x="0" y="0"/>
          <a:chExt cx="0" cy="0"/>
        </a:xfrm>
      </p:grpSpPr>
      <p:sp>
        <p:nvSpPr>
          <p:cNvPr id="155" name="Google Shape;155;g15b2484f12c_2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6"/>
        <p:cNvGrpSpPr/>
        <p:nvPr/>
      </p:nvGrpSpPr>
      <p:grpSpPr>
        <a:xfrm>
          <a:off x="0" y="0"/>
          <a:ext cx="0" cy="0"/>
          <a:chOff x="0" y="0"/>
          <a:chExt cx="0" cy="0"/>
        </a:xfrm>
      </p:grpSpPr>
      <p:pic>
        <p:nvPicPr>
          <p:cNvPr id="157" name="Google Shape;157;g173dbf0a91b_0_4"/>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58" name="Google Shape;158;g173dbf0a91b_0_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9" name="Google Shape;159;g173dbf0a91b_0_4"/>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60" name="Google Shape;160;g173dbf0a91b_0_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1" name="Google Shape;161;g173dbf0a91b_0_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62"/>
        <p:cNvGrpSpPr/>
        <p:nvPr/>
      </p:nvGrpSpPr>
      <p:grpSpPr>
        <a:xfrm>
          <a:off x="0" y="0"/>
          <a:ext cx="0" cy="0"/>
          <a:chOff x="0" y="0"/>
          <a:chExt cx="0" cy="0"/>
        </a:xfrm>
      </p:grpSpPr>
      <p:pic>
        <p:nvPicPr>
          <p:cNvPr id="163" name="Google Shape;163;g173dbf0a91b_0_10"/>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164" name="Google Shape;164;g173dbf0a91b_0_1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5" name="Google Shape;165;g173dbf0a91b_0_1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66"/>
        <p:cNvGrpSpPr/>
        <p:nvPr/>
      </p:nvGrpSpPr>
      <p:grpSpPr>
        <a:xfrm>
          <a:off x="0" y="0"/>
          <a:ext cx="0" cy="0"/>
          <a:chOff x="0" y="0"/>
          <a:chExt cx="0" cy="0"/>
        </a:xfrm>
      </p:grpSpPr>
      <p:pic>
        <p:nvPicPr>
          <p:cNvPr id="167" name="Google Shape;167;g173dbf0a91b_0_1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68" name="Google Shape;168;g173dbf0a91b_0_14"/>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g173dbf0a91b_0_14"/>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70"/>
        <p:cNvGrpSpPr/>
        <p:nvPr/>
      </p:nvGrpSpPr>
      <p:grpSpPr>
        <a:xfrm>
          <a:off x="0" y="0"/>
          <a:ext cx="0" cy="0"/>
          <a:chOff x="0" y="0"/>
          <a:chExt cx="0" cy="0"/>
        </a:xfrm>
      </p:grpSpPr>
      <p:pic>
        <p:nvPicPr>
          <p:cNvPr id="171" name="Google Shape;171;g173dbf0a91b_0_18"/>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72" name="Google Shape;172;g173dbf0a91b_0_18"/>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3" name="Google Shape;173;g173dbf0a91b_0_18"/>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74"/>
        <p:cNvGrpSpPr/>
        <p:nvPr/>
      </p:nvGrpSpPr>
      <p:grpSpPr>
        <a:xfrm>
          <a:off x="0" y="0"/>
          <a:ext cx="0" cy="0"/>
          <a:chOff x="0" y="0"/>
          <a:chExt cx="0" cy="0"/>
        </a:xfrm>
      </p:grpSpPr>
      <p:pic>
        <p:nvPicPr>
          <p:cNvPr id="175" name="Google Shape;175;g173dbf0a91b_0_22"/>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76" name="Google Shape;176;g173dbf0a91b_0_22"/>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7" name="Google Shape;177;g173dbf0a91b_0_22"/>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78" name="Google Shape;178;g173dbf0a91b_0_22"/>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79" name="Google Shape;179;g173dbf0a91b_0_2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g173dbf0a91b_0_22"/>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81"/>
        <p:cNvGrpSpPr/>
        <p:nvPr/>
      </p:nvGrpSpPr>
      <p:grpSpPr>
        <a:xfrm>
          <a:off x="0" y="0"/>
          <a:ext cx="0" cy="0"/>
          <a:chOff x="0" y="0"/>
          <a:chExt cx="0" cy="0"/>
        </a:xfrm>
      </p:grpSpPr>
      <p:pic>
        <p:nvPicPr>
          <p:cNvPr id="182" name="Google Shape;182;g173dbf0a91b_0_2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83" name="Google Shape;183;g173dbf0a91b_0_2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4" name="Google Shape;184;g173dbf0a91b_0_2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85" name="Google Shape;185;g173dbf0a91b_0_29"/>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86" name="Google Shape;186;g173dbf0a91b_0_2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87" name="Google Shape;187;g173dbf0a91b_0_29"/>
          <p:cNvPicPr preferRelativeResize="0"/>
          <p:nvPr/>
        </p:nvPicPr>
        <p:blipFill rotWithShape="1">
          <a:blip r:embed="rId4">
            <a:alphaModFix/>
          </a:blip>
          <a:srcRect/>
          <a:stretch/>
        </p:blipFill>
        <p:spPr>
          <a:xfrm>
            <a:off x="128460" y="13717"/>
            <a:ext cx="723884" cy="82777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88"/>
        <p:cNvGrpSpPr/>
        <p:nvPr/>
      </p:nvGrpSpPr>
      <p:grpSpPr>
        <a:xfrm>
          <a:off x="0" y="0"/>
          <a:ext cx="0" cy="0"/>
          <a:chOff x="0" y="0"/>
          <a:chExt cx="0" cy="0"/>
        </a:xfrm>
      </p:grpSpPr>
      <p:pic>
        <p:nvPicPr>
          <p:cNvPr id="189" name="Google Shape;189;g173dbf0a91b_0_36"/>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90" name="Google Shape;190;g173dbf0a91b_0_3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1" name="Google Shape;191;g173dbf0a91b_0_3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92" name="Google Shape;192;g173dbf0a91b_0_36"/>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93" name="Google Shape;193;g173dbf0a91b_0_3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4" name="Google Shape;194;g173dbf0a91b_0_36"/>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5"/>
        <p:cNvGrpSpPr/>
        <p:nvPr/>
      </p:nvGrpSpPr>
      <p:grpSpPr>
        <a:xfrm>
          <a:off x="0" y="0"/>
          <a:ext cx="0" cy="0"/>
          <a:chOff x="0" y="0"/>
          <a:chExt cx="0" cy="0"/>
        </a:xfrm>
      </p:grpSpPr>
      <p:sp>
        <p:nvSpPr>
          <p:cNvPr id="196" name="Google Shape;196;g173dbf0a91b_0_43"/>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7" name="Google Shape;197;g173dbf0a91b_0_43"/>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98" name="Google Shape;198;g173dbf0a91b_0_43"/>
          <p:cNvPicPr preferRelativeResize="0"/>
          <p:nvPr/>
        </p:nvPicPr>
        <p:blipFill rotWithShape="1">
          <a:blip r:embed="rId2">
            <a:alphaModFix/>
          </a:blip>
          <a:srcRect/>
          <a:stretch/>
        </p:blipFill>
        <p:spPr>
          <a:xfrm>
            <a:off x="8086704" y="4629151"/>
            <a:ext cx="857291" cy="364738"/>
          </a:xfrm>
          <a:prstGeom prst="rect">
            <a:avLst/>
          </a:prstGeom>
          <a:noFill/>
          <a:ln>
            <a:noFill/>
          </a:ln>
        </p:spPr>
      </p:pic>
      <p:sp>
        <p:nvSpPr>
          <p:cNvPr id="199" name="Google Shape;199;g173dbf0a91b_0_4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0" name="Google Shape;200;g173dbf0a91b_0_43"/>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201" name="Google Shape;201;g173dbf0a91b_0_4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2"/>
        <p:cNvGrpSpPr/>
        <p:nvPr/>
      </p:nvGrpSpPr>
      <p:grpSpPr>
        <a:xfrm>
          <a:off x="0" y="0"/>
          <a:ext cx="0" cy="0"/>
          <a:chOff x="0" y="0"/>
          <a:chExt cx="0" cy="0"/>
        </a:xfrm>
      </p:grpSpPr>
      <p:pic>
        <p:nvPicPr>
          <p:cNvPr id="203" name="Google Shape;203;g173dbf0a91b_0_5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4" name="Google Shape;204;g173dbf0a91b_0_50"/>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5" name="Google Shape;205;g173dbf0a91b_0_5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06" name="Google Shape;206;g173dbf0a91b_0_50"/>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07" name="Google Shape;207;g173dbf0a91b_0_5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8" name="Google Shape;208;g173dbf0a91b_0_5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09"/>
        <p:cNvGrpSpPr/>
        <p:nvPr/>
      </p:nvGrpSpPr>
      <p:grpSpPr>
        <a:xfrm>
          <a:off x="0" y="0"/>
          <a:ext cx="0" cy="0"/>
          <a:chOff x="0" y="0"/>
          <a:chExt cx="0" cy="0"/>
        </a:xfrm>
      </p:grpSpPr>
      <p:pic>
        <p:nvPicPr>
          <p:cNvPr id="210" name="Google Shape;210;g173dbf0a91b_0_57"/>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11" name="Google Shape;211;g173dbf0a91b_0_57"/>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2" name="Google Shape;212;g173dbf0a91b_0_5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13" name="Google Shape;213;g173dbf0a91b_0_57"/>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4" name="Google Shape;214;g173dbf0a91b_0_5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5" name="Google Shape;215;g173dbf0a91b_0_57"/>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 name="Google Shape;28;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 name="Google Shape;29;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0" name="Google Shape;30;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 name="Google Shape;31;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 name="Google Shape;32;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5" name="Google Shape;35;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7" name="Google Shape;37;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8" name="Google Shape;38;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2" name="Google Shape;42;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4" name="Google Shape;44;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5" name="Google Shape;45;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9" name="Google Shape;49;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1" name="Google Shape;51;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2" name="Google Shape;52;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6" name="Google Shape;56;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8" name="Google Shape;58;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9" name="Google Shape;59;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3" name="Google Shape;63;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4"/>
        <p:cNvGrpSpPr/>
        <p:nvPr/>
      </p:nvGrpSpPr>
      <p:grpSpPr>
        <a:xfrm>
          <a:off x="0" y="0"/>
          <a:ext cx="0" cy="0"/>
          <a:chOff x="0" y="0"/>
          <a:chExt cx="0" cy="0"/>
        </a:xfrm>
      </p:grpSpPr>
      <p:sp>
        <p:nvSpPr>
          <p:cNvPr id="105" name="Google Shape;105;g15b2484f12c_2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6" name="Google Shape;106;g15b2484f12c_2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07" name="Google Shape;107;g15b2484f12c_2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aleda_S@cde.state.co.us"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hyperlink" Target="mailto:Prael_M@cde.state.co.u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cdefisgrant/authrepdesign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de.state.co.us/cdefisgrant/requestforfundsform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hyperlink" Target="mailto:bixler_k@cde.state.co.us"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https://www.cde.state.co.us/fedprograms/essa_csi_tsi" TargetMode="External"/><Relationship Id="rId5" Type="http://schemas.openxmlformats.org/officeDocument/2006/relationships/hyperlink" Target="https://www.cde.state.co.us/fedprograms/essaplanningrequirements" TargetMode="External"/><Relationship Id="rId4" Type="http://schemas.openxmlformats.org/officeDocument/2006/relationships/hyperlink" Target="mailto:tgiesinger_t@cde.state.co.u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8" Type="http://schemas.openxmlformats.org/officeDocument/2006/relationships/hyperlink" Target="https://www.eventbrite.com/e/fall-regional-network-meeting-southeast-region-tickets-415630029607" TargetMode="External"/><Relationship Id="rId3" Type="http://schemas.openxmlformats.org/officeDocument/2006/relationships/hyperlink" Target="https://www.eventbrite.com/e/fall-regional-network-meeting-nw-and-west-central-region-tickets-415615756917" TargetMode="External"/><Relationship Id="rId7" Type="http://schemas.openxmlformats.org/officeDocument/2006/relationships/hyperlink" Target="https://www.eventbrite.com/e/fall-regional-network-meeting-metro-region-tickets-415625897247" TargetMode="External"/><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hyperlink" Target="https://www.eventbrite.com/e/fall-regional-network-meeting-pikes-peak-region-tickets-415624141997" TargetMode="External"/><Relationship Id="rId5" Type="http://schemas.openxmlformats.org/officeDocument/2006/relationships/hyperlink" Target="https://www.eventbrite.com/e/fall-regional-network-meeting-southwest-region-tickets-415622697677" TargetMode="External"/><Relationship Id="rId10" Type="http://schemas.openxmlformats.org/officeDocument/2006/relationships/hyperlink" Target="https://us02web.zoom.us/meeting/register/tZUtd-CgrDguG9E4OrmG4UkCJlxoH3f33zj5" TargetMode="External"/><Relationship Id="rId4" Type="http://schemas.openxmlformats.org/officeDocument/2006/relationships/hyperlink" Target="https://www.eventbrite.com/e/fall-regional-network-meeting-nw-and-west-central-region-tickets-415620621467" TargetMode="External"/><Relationship Id="rId9" Type="http://schemas.openxmlformats.org/officeDocument/2006/relationships/hyperlink" Target="https://www.eventbrite.com/e/fall-regional-network-meeting-northeast-and-north-central-tickets-41562682000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hyperlink" Target="https://tigerweb.geo.census.gov/tigerweb/" TargetMode="External"/><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7.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hyperlink" Target="mailto:negley_t@cde.state.co.us" TargetMode="External"/><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hyperlink" Target="mailto:negley_t@cde.state.co.us" TargetMode="External"/><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oese.ed.gov/offices/office-of-formula-grants/safe-supportive-schools/student-support-and-academic-enrichment-progra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giessinger_t@cde.state.co.u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mailto:byrd_n@cde.state.co.us" TargetMode="External"/><Relationship Id="rId4" Type="http://schemas.openxmlformats.org/officeDocument/2006/relationships/hyperlink" Target="mailto:hickman_n@cde.state.co.u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www.cde.state.co.us/fedprograms/regionalcontactspage" TargetMode="External"/><Relationship Id="rId13" Type="http://schemas.openxmlformats.org/officeDocument/2006/relationships/hyperlink" Target="mailto:hickman_n@cde.state.co.us" TargetMode="External"/><Relationship Id="rId18" Type="http://schemas.openxmlformats.org/officeDocument/2006/relationships/hyperlink" Target="mailto:wilson_s@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Bartlett_k@cde.state.co.us" TargetMode="External"/><Relationship Id="rId7" Type="http://schemas.openxmlformats.org/officeDocument/2006/relationships/hyperlink" Target="mailto:negley_t@cde.state.co.us" TargetMode="External"/><Relationship Id="rId12" Type="http://schemas.openxmlformats.org/officeDocument/2006/relationships/hyperlink" Target="mailto:temple_r@cde.state.co.us" TargetMode="External"/><Relationship Id="rId17" Type="http://schemas.openxmlformats.org/officeDocument/2006/relationships/hyperlink" Target="mailto:boylan_k@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47.xml"/><Relationship Id="rId16" Type="http://schemas.openxmlformats.org/officeDocument/2006/relationships/hyperlink" Target="mailto:schelke_j@cde.state.co.us" TargetMode="External"/><Relationship Id="rId20" Type="http://schemas.openxmlformats.org/officeDocument/2006/relationships/hyperlink" Target="mailto:owens_m@cde.state.co.us" TargetMode="External"/><Relationship Id="rId29" Type="http://schemas.openxmlformats.org/officeDocument/2006/relationships/hyperlink" Target="mailto:collins_d@cde.state.co.us" TargetMode="External"/><Relationship Id="rId1" Type="http://schemas.openxmlformats.org/officeDocument/2006/relationships/slideLayout" Target="../slideLayouts/slideLayout2.xml"/><Relationship Id="rId6" Type="http://schemas.openxmlformats.org/officeDocument/2006/relationships/hyperlink" Target="mailto:giessinger_t@cde.state.co.us" TargetMode="External"/><Relationship Id="rId11" Type="http://schemas.openxmlformats.org/officeDocument/2006/relationships/hyperlink" Target="mailto:bixler_k@cde.state.co.us" TargetMode="External"/><Relationship Id="rId24" Type="http://schemas.openxmlformats.org/officeDocument/2006/relationships/hyperlink" Target="mailto:Kaleda_s@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crumley_k@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hagemann_w@cde.state.co.us" TargetMode="External"/><Relationship Id="rId10" Type="http://schemas.openxmlformats.org/officeDocument/2006/relationships/hyperlink" Target="mailto:echsner_r@cde.state.co.us"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byrd_e@cde.state.co.us" TargetMode="External"/><Relationship Id="rId14" Type="http://schemas.openxmlformats.org/officeDocument/2006/relationships/hyperlink" Target="mailto:Wilson_s@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jones_kristina@cde.state.co.us" TargetMode="External"/><Relationship Id="rId30" Type="http://schemas.openxmlformats.org/officeDocument/2006/relationships/hyperlink" Target="mailto:prael_m@cde.state.co.u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spreadsheets/d/e/2PACX-1vRLXHcnwIUteZ3VAzkKQnQ8B_RxTdHc973Kh3CgCXdrzjXvHG2QPE6aNaFbN0ZI-cgFbflerccVYkOd/pub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2" Type="http://schemas.openxmlformats.org/officeDocument/2006/relationships/hyperlink" Target="mailto:https://docs.google.com/forms/d/e/1FAIpQLSf2Oy9m0JhC_mbV19vXgKWqeXKC_JLP5W_8MJnWERoLg0MQLQ/viewform?usp=sf_lin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apps/esserapp/login" TargetMode="External"/><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hyperlink" Target="https://www.cde.state.co.us/apps/esser3app/login" TargetMode="External"/><Relationship Id="rId4" Type="http://schemas.openxmlformats.org/officeDocument/2006/relationships/hyperlink" Target="https://www.cde.state.co.us/apps/esser2app/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a:t>CDE Office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Hours</a:t>
            </a:r>
            <a:endParaRPr/>
          </a:p>
        </p:txBody>
      </p:sp>
      <p:sp>
        <p:nvSpPr>
          <p:cNvPr id="221" name="Google Shape;221;p1"/>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October 27, 2022</a:t>
            </a:r>
            <a:endParaRPr sz="1400"/>
          </a:p>
        </p:txBody>
      </p:sp>
      <p:sp>
        <p:nvSpPr>
          <p:cNvPr id="222" name="Google Shape;222;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5b833a4e68_1_7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t>Contact Us!</a:t>
            </a:r>
            <a:endParaRPr/>
          </a:p>
        </p:txBody>
      </p:sp>
      <p:sp>
        <p:nvSpPr>
          <p:cNvPr id="281" name="Google Shape;281;g15b833a4e68_1_73"/>
          <p:cNvSpPr txBox="1">
            <a:spLocks noGrp="1"/>
          </p:cNvSpPr>
          <p:nvPr>
            <p:ph type="body" idx="1"/>
          </p:nvPr>
        </p:nvSpPr>
        <p:spPr>
          <a:xfrm>
            <a:off x="628650" y="1165850"/>
            <a:ext cx="3586500" cy="3263400"/>
          </a:xfrm>
          <a:prstGeom prst="rect">
            <a:avLst/>
          </a:prstGeom>
          <a:noFill/>
          <a:ln>
            <a:noFill/>
          </a:ln>
        </p:spPr>
        <p:txBody>
          <a:bodyPr spcFirstLastPara="1" wrap="square" lIns="0" tIns="0" rIns="0" bIns="0" anchor="t" anchorCtr="0">
            <a:normAutofit/>
          </a:bodyPr>
          <a:lstStyle/>
          <a:p>
            <a:pPr marL="457200" lvl="0" indent="-342900" algn="l" rtl="0">
              <a:lnSpc>
                <a:spcPct val="90000"/>
              </a:lnSpc>
              <a:spcBef>
                <a:spcPts val="800"/>
              </a:spcBef>
              <a:spcAft>
                <a:spcPts val="0"/>
              </a:spcAft>
              <a:buClr>
                <a:schemeClr val="dk1"/>
              </a:buClr>
              <a:buSzPts val="1800"/>
              <a:buFont typeface="Calibri"/>
              <a:buChar char="•"/>
            </a:pPr>
            <a:r>
              <a:rPr lang="en" sz="2100">
                <a:solidFill>
                  <a:schemeClr val="dk1"/>
                </a:solidFill>
                <a:latin typeface="Calibri"/>
                <a:ea typeface="Calibri"/>
                <a:cs typeface="Calibri"/>
                <a:sym typeface="Calibri"/>
              </a:rPr>
              <a:t>If you have questions regarding the AFR, please contact the Grants Fiscal Unit:</a:t>
            </a:r>
            <a:endParaRPr sz="2100">
              <a:solidFill>
                <a:schemeClr val="dk1"/>
              </a:solidFill>
              <a:latin typeface="Calibri"/>
              <a:ea typeface="Calibri"/>
              <a:cs typeface="Calibri"/>
              <a:sym typeface="Calibri"/>
            </a:endParaRPr>
          </a:p>
          <a:p>
            <a:pPr marL="914400" lvl="1" indent="-317500" algn="l" rtl="0">
              <a:lnSpc>
                <a:spcPct val="90000"/>
              </a:lnSpc>
              <a:spcBef>
                <a:spcPts val="400"/>
              </a:spcBef>
              <a:spcAft>
                <a:spcPts val="0"/>
              </a:spcAft>
              <a:buClr>
                <a:schemeClr val="dk1"/>
              </a:buClr>
              <a:buSzPts val="1400"/>
              <a:buFont typeface="Calibri"/>
              <a:buChar char="•"/>
            </a:pPr>
            <a:r>
              <a:rPr lang="en" sz="1600">
                <a:solidFill>
                  <a:schemeClr val="dk1"/>
                </a:solidFill>
                <a:latin typeface="Calibri"/>
                <a:ea typeface="Calibri"/>
                <a:cs typeface="Calibri"/>
                <a:sym typeface="Calibri"/>
              </a:rPr>
              <a:t>Steven Kaleda   </a:t>
            </a:r>
            <a:r>
              <a:rPr lang="en" sz="1600" u="sng">
                <a:solidFill>
                  <a:schemeClr val="hlink"/>
                </a:solidFill>
                <a:latin typeface="Calibri"/>
                <a:ea typeface="Calibri"/>
                <a:cs typeface="Calibri"/>
                <a:sym typeface="Calibri"/>
                <a:hlinkClick r:id="rId3"/>
              </a:rPr>
              <a:t>Kaleda_S@cde.state.co.us</a:t>
            </a:r>
            <a:endParaRPr sz="1600" u="sng">
              <a:solidFill>
                <a:srgbClr val="0563C1"/>
              </a:solidFill>
              <a:latin typeface="Calibri"/>
              <a:ea typeface="Calibri"/>
              <a:cs typeface="Calibri"/>
              <a:sym typeface="Calibri"/>
            </a:endParaRPr>
          </a:p>
          <a:p>
            <a:pPr marL="914400" lvl="1" indent="-317500" algn="l" rtl="0">
              <a:lnSpc>
                <a:spcPct val="90000"/>
              </a:lnSpc>
              <a:spcBef>
                <a:spcPts val="400"/>
              </a:spcBef>
              <a:spcAft>
                <a:spcPts val="0"/>
              </a:spcAft>
              <a:buClr>
                <a:schemeClr val="dk1"/>
              </a:buClr>
              <a:buSzPts val="1400"/>
              <a:buFont typeface="Calibri"/>
              <a:buChar char="•"/>
            </a:pPr>
            <a:r>
              <a:rPr lang="en" sz="1600">
                <a:solidFill>
                  <a:schemeClr val="dk1"/>
                </a:solidFill>
                <a:latin typeface="Calibri"/>
                <a:ea typeface="Calibri"/>
                <a:cs typeface="Calibri"/>
                <a:sym typeface="Calibri"/>
              </a:rPr>
              <a:t>Robert Hawkins </a:t>
            </a:r>
            <a:r>
              <a:rPr lang="en" sz="1600" u="sng">
                <a:solidFill>
                  <a:srgbClr val="0563C1"/>
                </a:solidFill>
                <a:latin typeface="Calibri"/>
                <a:ea typeface="Calibri"/>
                <a:cs typeface="Calibri"/>
                <a:sym typeface="Calibri"/>
              </a:rPr>
              <a:t>Hawkins_R@cde.state.co.us</a:t>
            </a:r>
            <a:endParaRPr sz="1600" u="sng">
              <a:solidFill>
                <a:srgbClr val="0563C1"/>
              </a:solidFill>
              <a:latin typeface="Calibri"/>
              <a:ea typeface="Calibri"/>
              <a:cs typeface="Calibri"/>
              <a:sym typeface="Calibri"/>
            </a:endParaRPr>
          </a:p>
          <a:p>
            <a:pPr marL="0" lvl="0" indent="0" algn="l" rtl="0">
              <a:lnSpc>
                <a:spcPct val="90000"/>
              </a:lnSpc>
              <a:spcBef>
                <a:spcPts val="800"/>
              </a:spcBef>
              <a:spcAft>
                <a:spcPts val="0"/>
              </a:spcAft>
              <a:buSzPts val="1800"/>
              <a:buNone/>
            </a:pPr>
            <a:endParaRPr/>
          </a:p>
        </p:txBody>
      </p:sp>
      <p:sp>
        <p:nvSpPr>
          <p:cNvPr id="282" name="Google Shape;282;g15b833a4e68_1_73"/>
          <p:cNvSpPr txBox="1">
            <a:spLocks noGrp="1"/>
          </p:cNvSpPr>
          <p:nvPr>
            <p:ph type="body" idx="4294967295"/>
          </p:nvPr>
        </p:nvSpPr>
        <p:spPr>
          <a:xfrm>
            <a:off x="4629150" y="1165860"/>
            <a:ext cx="3886200" cy="3263400"/>
          </a:xfrm>
          <a:prstGeom prst="rect">
            <a:avLst/>
          </a:prstGeom>
          <a:noFill/>
          <a:ln>
            <a:noFill/>
          </a:ln>
        </p:spPr>
        <p:txBody>
          <a:bodyPr spcFirstLastPara="1" wrap="square" lIns="91425" tIns="91425" rIns="91425" bIns="91425" anchor="t" anchorCtr="0">
            <a:normAutofit/>
          </a:bodyPr>
          <a:lstStyle/>
          <a:p>
            <a:pPr marL="457200" lvl="0" indent="-342900" algn="l" rtl="0">
              <a:lnSpc>
                <a:spcPct val="90000"/>
              </a:lnSpc>
              <a:spcBef>
                <a:spcPts val="0"/>
              </a:spcBef>
              <a:spcAft>
                <a:spcPts val="0"/>
              </a:spcAft>
              <a:buClr>
                <a:schemeClr val="dk1"/>
              </a:buClr>
              <a:buSzPts val="1800"/>
              <a:buFont typeface="Calibri"/>
              <a:buChar char="●"/>
            </a:pPr>
            <a:r>
              <a:rPr lang="en" sz="2100" dirty="0">
                <a:solidFill>
                  <a:schemeClr val="dk1"/>
                </a:solidFill>
                <a:latin typeface="Calibri"/>
                <a:ea typeface="Calibri"/>
                <a:cs typeface="Calibri"/>
                <a:sym typeface="Calibri"/>
              </a:rPr>
              <a:t>If you have questions regarding the system, please contact the Grants Program Administration Office:</a:t>
            </a:r>
            <a:endParaRPr sz="2100" dirty="0">
              <a:solidFill>
                <a:schemeClr val="dk1"/>
              </a:solidFill>
              <a:latin typeface="Calibri"/>
              <a:ea typeface="Calibri"/>
              <a:cs typeface="Calibri"/>
              <a:sym typeface="Calibri"/>
            </a:endParaRPr>
          </a:p>
          <a:p>
            <a:pPr marL="914400" lvl="1" indent="-317500" algn="l" rtl="0">
              <a:lnSpc>
                <a:spcPct val="90000"/>
              </a:lnSpc>
              <a:spcBef>
                <a:spcPts val="0"/>
              </a:spcBef>
              <a:spcAft>
                <a:spcPts val="0"/>
              </a:spcAft>
              <a:buClr>
                <a:schemeClr val="dk1"/>
              </a:buClr>
              <a:buSzPts val="1400"/>
              <a:buFont typeface="Calibri"/>
              <a:buChar char="○"/>
            </a:pPr>
            <a:r>
              <a:rPr lang="en" sz="1600" dirty="0">
                <a:solidFill>
                  <a:schemeClr val="dk1"/>
                </a:solidFill>
                <a:latin typeface="Calibri"/>
                <a:ea typeface="Calibri"/>
                <a:cs typeface="Calibri"/>
                <a:sym typeface="Calibri"/>
              </a:rPr>
              <a:t>Michelle Prael </a:t>
            </a:r>
            <a:r>
              <a:rPr lang="en" sz="1600" u="sng" dirty="0">
                <a:solidFill>
                  <a:schemeClr val="hlink"/>
                </a:solidFill>
                <a:latin typeface="Calibri"/>
                <a:ea typeface="Calibri"/>
                <a:cs typeface="Calibri"/>
                <a:sym typeface="Calibri"/>
                <a:hlinkClick r:id="rId4"/>
              </a:rPr>
              <a:t>Prael_M@cde.state.co.us</a:t>
            </a:r>
            <a:endParaRPr sz="1600" u="sng" dirty="0">
              <a:solidFill>
                <a:srgbClr val="0563C1"/>
              </a:solidFill>
              <a:latin typeface="Calibri"/>
              <a:ea typeface="Calibri"/>
              <a:cs typeface="Calibri"/>
              <a:sym typeface="Calibri"/>
            </a:endParaRPr>
          </a:p>
          <a:p>
            <a:pPr marL="914400" lvl="1" indent="-317500" algn="l" rtl="0">
              <a:lnSpc>
                <a:spcPct val="90000"/>
              </a:lnSpc>
              <a:spcBef>
                <a:spcPts val="0"/>
              </a:spcBef>
              <a:spcAft>
                <a:spcPts val="0"/>
              </a:spcAft>
              <a:buClr>
                <a:schemeClr val="dk1"/>
              </a:buClr>
              <a:buSzPts val="1400"/>
              <a:buFont typeface="Calibri"/>
              <a:buChar char="○"/>
            </a:pPr>
            <a:r>
              <a:rPr lang="en" sz="1600" dirty="0">
                <a:solidFill>
                  <a:schemeClr val="dk1"/>
                </a:solidFill>
                <a:latin typeface="Calibri"/>
                <a:ea typeface="Calibri"/>
                <a:cs typeface="Calibri"/>
                <a:sym typeface="Calibri"/>
              </a:rPr>
              <a:t>DeLilah Collins </a:t>
            </a:r>
            <a:r>
              <a:rPr lang="en" sz="1600" u="sng" dirty="0">
                <a:solidFill>
                  <a:srgbClr val="0563C1"/>
                </a:solidFill>
                <a:latin typeface="Calibri"/>
                <a:ea typeface="Calibri"/>
                <a:cs typeface="Calibri"/>
                <a:sym typeface="Calibri"/>
              </a:rPr>
              <a:t>Collins_D@cde.state.co.us</a:t>
            </a:r>
            <a:endParaRPr sz="1600" u="sng" dirty="0">
              <a:solidFill>
                <a:srgbClr val="0563C1"/>
              </a:solidFill>
              <a:latin typeface="Calibri"/>
              <a:ea typeface="Calibri"/>
              <a:cs typeface="Calibri"/>
              <a:sym typeface="Calibri"/>
            </a:endParaRPr>
          </a:p>
          <a:p>
            <a:pPr marL="457200" lvl="0" indent="0" algn="l" rtl="0">
              <a:lnSpc>
                <a:spcPct val="90000"/>
              </a:lnSpc>
              <a:spcBef>
                <a:spcPts val="800"/>
              </a:spcBef>
              <a:spcAft>
                <a:spcPts val="0"/>
              </a:spcAft>
              <a:buClr>
                <a:schemeClr val="dk1"/>
              </a:buClr>
              <a:buSzPts val="1100"/>
              <a:buFont typeface="Arial"/>
              <a:buNone/>
            </a:pPr>
            <a:r>
              <a:rPr lang="en" sz="2100" dirty="0">
                <a:solidFill>
                  <a:schemeClr val="dk1"/>
                </a:solidFill>
                <a:latin typeface="Calibri"/>
                <a:ea typeface="Calibri"/>
                <a:cs typeface="Calibri"/>
                <a:sym typeface="Calibri"/>
              </a:rPr>
              <a:t> </a:t>
            </a:r>
            <a:endParaRPr sz="2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73dbf0a91b_0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Request for Funds (RFF)</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74231d4b25_1_0"/>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Request for Funds</a:t>
            </a:r>
            <a:endParaRPr/>
          </a:p>
        </p:txBody>
      </p:sp>
      <p:sp>
        <p:nvSpPr>
          <p:cNvPr id="293" name="Google Shape;293;g174231d4b25_1_0"/>
          <p:cNvSpPr txBox="1">
            <a:spLocks noGrp="1"/>
          </p:cNvSpPr>
          <p:nvPr>
            <p:ph type="body" idx="1"/>
          </p:nvPr>
        </p:nvSpPr>
        <p:spPr>
          <a:xfrm>
            <a:off x="628650" y="1097280"/>
            <a:ext cx="7886700" cy="3480505"/>
          </a:xfrm>
          <a:prstGeom prst="rect">
            <a:avLst/>
          </a:prstGeom>
          <a:noFill/>
          <a:ln>
            <a:noFill/>
          </a:ln>
        </p:spPr>
        <p:txBody>
          <a:bodyPr spcFirstLastPara="1" wrap="square" lIns="0" tIns="0" rIns="0" bIns="0" anchor="t" anchorCtr="0">
            <a:normAutofit/>
          </a:bodyPr>
          <a:lstStyle/>
          <a:p>
            <a:pPr marL="457200" lvl="0" indent="-342900" algn="l" rtl="0">
              <a:lnSpc>
                <a:spcPct val="90000"/>
              </a:lnSpc>
              <a:spcBef>
                <a:spcPts val="800"/>
              </a:spcBef>
              <a:spcAft>
                <a:spcPts val="0"/>
              </a:spcAft>
              <a:buClr>
                <a:schemeClr val="dk1"/>
              </a:buClr>
              <a:buSzPct val="114467"/>
              <a:buChar char="•"/>
            </a:pPr>
            <a:r>
              <a:rPr lang="en" sz="1700"/>
              <a:t>LEA will need to complete and submit the </a:t>
            </a:r>
            <a:r>
              <a:rPr lang="en" sz="1700" u="sng">
                <a:solidFill>
                  <a:schemeClr val="hlink"/>
                </a:solidFill>
                <a:hlinkClick r:id="rId3"/>
              </a:rPr>
              <a:t>Request for Funds Authorized Representative Designation form</a:t>
            </a:r>
            <a:r>
              <a:rPr lang="en" sz="1700"/>
              <a:t> </a:t>
            </a:r>
            <a:r>
              <a:rPr lang="en" sz="1700" b="1"/>
              <a:t>before </a:t>
            </a:r>
            <a:r>
              <a:rPr lang="en" sz="1700"/>
              <a:t>requesting funds from CDE.</a:t>
            </a:r>
            <a:endParaRPr/>
          </a:p>
          <a:p>
            <a:pPr marL="457200" lvl="0" indent="-342900" algn="l" rtl="0">
              <a:lnSpc>
                <a:spcPct val="90000"/>
              </a:lnSpc>
              <a:spcBef>
                <a:spcPts val="800"/>
              </a:spcBef>
              <a:spcAft>
                <a:spcPts val="0"/>
              </a:spcAft>
              <a:buClr>
                <a:schemeClr val="dk1"/>
              </a:buClr>
              <a:buSzPct val="114467"/>
              <a:buChar char="•"/>
            </a:pPr>
            <a:r>
              <a:rPr lang="en" sz="1700"/>
              <a:t>This form lets Grants Fiscal know who is authorized to submit RFFs.</a:t>
            </a:r>
            <a:endParaRPr/>
          </a:p>
          <a:p>
            <a:pPr marL="457200" lvl="0" indent="-342900" algn="l" rtl="0">
              <a:lnSpc>
                <a:spcPct val="90000"/>
              </a:lnSpc>
              <a:spcBef>
                <a:spcPts val="800"/>
              </a:spcBef>
              <a:spcAft>
                <a:spcPts val="0"/>
              </a:spcAft>
              <a:buClr>
                <a:schemeClr val="dk1"/>
              </a:buClr>
              <a:buSzPct val="114467"/>
              <a:buChar char="•"/>
            </a:pPr>
            <a:r>
              <a:rPr lang="en" sz="1700"/>
              <a:t>The Authorized Representative and the Fiscal Representative can’t be the same person	</a:t>
            </a:r>
            <a:endParaRPr/>
          </a:p>
          <a:p>
            <a:pPr marL="914400" lvl="1" indent="-323850" algn="l" rtl="0">
              <a:lnSpc>
                <a:spcPct val="90000"/>
              </a:lnSpc>
              <a:spcBef>
                <a:spcPts val="400"/>
              </a:spcBef>
              <a:spcAft>
                <a:spcPts val="0"/>
              </a:spcAft>
              <a:buSzPct val="95389"/>
              <a:buChar char="•"/>
            </a:pPr>
            <a:r>
              <a:rPr lang="en" sz="1700"/>
              <a:t>The Fiscal Representative needs to oversee the Authorized Representative </a:t>
            </a:r>
            <a:endParaRPr/>
          </a:p>
          <a:p>
            <a:pPr marL="457200" lvl="0" indent="-342900" algn="l" rtl="0">
              <a:lnSpc>
                <a:spcPct val="90000"/>
              </a:lnSpc>
              <a:spcBef>
                <a:spcPts val="800"/>
              </a:spcBef>
              <a:spcAft>
                <a:spcPts val="0"/>
              </a:spcAft>
              <a:buClr>
                <a:schemeClr val="dk1"/>
              </a:buClr>
              <a:buSzPct val="114467"/>
              <a:buChar char="•"/>
            </a:pPr>
            <a:r>
              <a:rPr lang="en" sz="1700"/>
              <a:t>The Authorized Representative will then be given a 4 digit code unique to them </a:t>
            </a:r>
            <a:endParaRPr/>
          </a:p>
          <a:p>
            <a:pPr marL="914400" lvl="1" indent="-323850" algn="l" rtl="0">
              <a:lnSpc>
                <a:spcPct val="90000"/>
              </a:lnSpc>
              <a:spcBef>
                <a:spcPts val="400"/>
              </a:spcBef>
              <a:spcAft>
                <a:spcPts val="0"/>
              </a:spcAft>
              <a:buSzPct val="95389"/>
              <a:buChar char="•"/>
            </a:pPr>
            <a:r>
              <a:rPr lang="en" sz="1700"/>
              <a:t>This 4 digit code</a:t>
            </a:r>
            <a:r>
              <a:rPr lang="en" sz="1700" b="1" u="sng"/>
              <a:t> should not be shared.</a:t>
            </a:r>
            <a:endParaRPr/>
          </a:p>
          <a:p>
            <a:pPr marL="914400" lvl="1" indent="-323850" algn="l" rtl="0">
              <a:lnSpc>
                <a:spcPct val="90000"/>
              </a:lnSpc>
              <a:spcBef>
                <a:spcPts val="400"/>
              </a:spcBef>
              <a:spcAft>
                <a:spcPts val="0"/>
              </a:spcAft>
              <a:buSzPct val="95389"/>
              <a:buChar char="•"/>
            </a:pPr>
            <a:r>
              <a:rPr lang="en" sz="1700"/>
              <a:t>The 4 digit code will be used when requesting funds</a:t>
            </a:r>
            <a:endParaRPr/>
          </a:p>
          <a:p>
            <a:pPr marL="457200" lvl="0" indent="-342900" algn="l" rtl="0">
              <a:lnSpc>
                <a:spcPct val="90000"/>
              </a:lnSpc>
              <a:spcBef>
                <a:spcPts val="1600"/>
              </a:spcBef>
              <a:spcAft>
                <a:spcPts val="0"/>
              </a:spcAft>
              <a:buSzPct val="114467"/>
              <a:buChar char="•"/>
            </a:pPr>
            <a:r>
              <a:rPr lang="en" sz="1700"/>
              <a:t> Formsite Resources/Trainings can be found on CDE Grants Fiscal page   </a:t>
            </a:r>
            <a:r>
              <a:rPr lang="en" sz="1700" u="sng">
                <a:solidFill>
                  <a:schemeClr val="hlink"/>
                </a:solidFill>
                <a:hlinkClick r:id="rId4"/>
              </a:rPr>
              <a:t>http://www.cde.state.co.us/cdefisgrant/requestforfundsforms</a:t>
            </a:r>
            <a:endParaRPr sz="1700"/>
          </a:p>
          <a:p>
            <a:pPr marL="457200" lvl="0" indent="-228600" algn="l" rtl="0">
              <a:lnSpc>
                <a:spcPct val="90000"/>
              </a:lnSpc>
              <a:spcBef>
                <a:spcPts val="2400"/>
              </a:spcBef>
              <a:spcAft>
                <a:spcPts val="0"/>
              </a:spcAft>
              <a:buClr>
                <a:schemeClr val="dk1"/>
              </a:buClr>
              <a:buSzPct val="138996"/>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74231d4b25_1_7"/>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Formsite Links</a:t>
            </a:r>
            <a:endParaRPr/>
          </a:p>
        </p:txBody>
      </p:sp>
      <p:sp>
        <p:nvSpPr>
          <p:cNvPr id="299" name="Google Shape;299;g174231d4b25_1_7"/>
          <p:cNvSpPr txBox="1">
            <a:spLocks noGrp="1"/>
          </p:cNvSpPr>
          <p:nvPr>
            <p:ph type="body" idx="1"/>
          </p:nvPr>
        </p:nvSpPr>
        <p:spPr>
          <a:xfrm>
            <a:off x="628650" y="1097280"/>
            <a:ext cx="7886700" cy="3480505"/>
          </a:xfrm>
          <a:prstGeom prst="rect">
            <a:avLst/>
          </a:prstGeom>
          <a:noFill/>
          <a:ln>
            <a:noFill/>
          </a:ln>
        </p:spPr>
        <p:txBody>
          <a:bodyPr spcFirstLastPara="1" wrap="square" lIns="0" tIns="0" rIns="0" bIns="0" anchor="t" anchorCtr="0">
            <a:normAutofit/>
          </a:bodyPr>
          <a:lstStyle/>
          <a:p>
            <a:pPr marL="114300" lvl="0" indent="0" algn="l" rtl="0">
              <a:lnSpc>
                <a:spcPct val="90000"/>
              </a:lnSpc>
              <a:spcBef>
                <a:spcPts val="800"/>
              </a:spcBef>
              <a:spcAft>
                <a:spcPts val="0"/>
              </a:spcAft>
              <a:buSzPts val="1800"/>
              <a:buNone/>
            </a:pPr>
            <a:endParaRPr/>
          </a:p>
        </p:txBody>
      </p:sp>
      <p:pic>
        <p:nvPicPr>
          <p:cNvPr id="300" name="Google Shape;300;g174231d4b25_1_7" descr="Formsite, link to request funds."/>
          <p:cNvPicPr preferRelativeResize="0"/>
          <p:nvPr/>
        </p:nvPicPr>
        <p:blipFill rotWithShape="1">
          <a:blip r:embed="rId3">
            <a:alphaModFix/>
          </a:blip>
          <a:srcRect/>
          <a:stretch/>
        </p:blipFill>
        <p:spPr>
          <a:xfrm>
            <a:off x="0" y="988857"/>
            <a:ext cx="8892791" cy="35730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74231d4b25_1_13"/>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Part 1 – Preparer to Authorized Rep</a:t>
            </a:r>
            <a:endParaRPr/>
          </a:p>
        </p:txBody>
      </p:sp>
      <p:sp>
        <p:nvSpPr>
          <p:cNvPr id="306" name="Google Shape;306;g174231d4b25_1_13"/>
          <p:cNvSpPr txBox="1">
            <a:spLocks noGrp="1"/>
          </p:cNvSpPr>
          <p:nvPr>
            <p:ph type="body" idx="1"/>
          </p:nvPr>
        </p:nvSpPr>
        <p:spPr>
          <a:xfrm>
            <a:off x="628650" y="1097280"/>
            <a:ext cx="7886700" cy="3480505"/>
          </a:xfrm>
          <a:prstGeom prst="rect">
            <a:avLst/>
          </a:prstGeom>
          <a:noFill/>
          <a:ln>
            <a:noFill/>
          </a:ln>
        </p:spPr>
        <p:txBody>
          <a:bodyPr spcFirstLastPara="1" wrap="square" lIns="0" tIns="0" rIns="0" bIns="0" anchor="t" anchorCtr="0">
            <a:normAutofit/>
          </a:bodyPr>
          <a:lstStyle/>
          <a:p>
            <a:pPr marL="457200" lvl="0" indent="-228600" algn="l" rtl="0">
              <a:lnSpc>
                <a:spcPct val="90000"/>
              </a:lnSpc>
              <a:spcBef>
                <a:spcPts val="800"/>
              </a:spcBef>
              <a:spcAft>
                <a:spcPts val="0"/>
              </a:spcAft>
              <a:buClr>
                <a:schemeClr val="dk1"/>
              </a:buClr>
              <a:buSzPts val="1800"/>
              <a:buNone/>
            </a:pPr>
            <a:endParaRPr/>
          </a:p>
        </p:txBody>
      </p:sp>
      <p:pic>
        <p:nvPicPr>
          <p:cNvPr id="307" name="Google Shape;307;g174231d4b25_1_13" descr="The request for funds email from formsite is not the confirmation that your Request for Funds has been submitted to CDE.  You must submit the request at the link provided."/>
          <p:cNvPicPr preferRelativeResize="0"/>
          <p:nvPr/>
        </p:nvPicPr>
        <p:blipFill rotWithShape="1">
          <a:blip r:embed="rId3">
            <a:alphaModFix/>
          </a:blip>
          <a:srcRect/>
          <a:stretch/>
        </p:blipFill>
        <p:spPr>
          <a:xfrm>
            <a:off x="170823" y="1045029"/>
            <a:ext cx="8344528" cy="35068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174231d4b25_1_19"/>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Submission to CDE</a:t>
            </a:r>
            <a:endParaRPr/>
          </a:p>
        </p:txBody>
      </p:sp>
      <p:sp>
        <p:nvSpPr>
          <p:cNvPr id="313" name="Google Shape;313;g174231d4b25_1_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0" anchor="t" anchorCtr="0">
            <a:normAutofit/>
          </a:bodyPr>
          <a:lstStyle/>
          <a:p>
            <a:pPr marL="114300" lvl="0" indent="0" algn="l" rtl="0">
              <a:lnSpc>
                <a:spcPct val="90000"/>
              </a:lnSpc>
              <a:spcBef>
                <a:spcPts val="800"/>
              </a:spcBef>
              <a:spcAft>
                <a:spcPts val="0"/>
              </a:spcAft>
              <a:buSzPts val="1800"/>
              <a:buNone/>
            </a:pPr>
            <a:endParaRPr/>
          </a:p>
        </p:txBody>
      </p:sp>
      <p:pic>
        <p:nvPicPr>
          <p:cNvPr id="314" name="Google Shape;314;g174231d4b25_1_19" descr="Auth workflow part 2, confirming the Request for Funds form was submitted for payment."/>
          <p:cNvPicPr preferRelativeResize="0"/>
          <p:nvPr/>
        </p:nvPicPr>
        <p:blipFill rotWithShape="1">
          <a:blip r:embed="rId3">
            <a:alphaModFix/>
          </a:blip>
          <a:srcRect/>
          <a:stretch/>
        </p:blipFill>
        <p:spPr>
          <a:xfrm>
            <a:off x="236125" y="1097275"/>
            <a:ext cx="8671750" cy="3424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15a91c97525_4_0"/>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t>Funds That will Expire At the End of September!!!</a:t>
            </a:r>
            <a:endParaRPr/>
          </a:p>
        </p:txBody>
      </p:sp>
      <p:sp>
        <p:nvSpPr>
          <p:cNvPr id="320" name="Google Shape;320;g15a91c97525_4_0"/>
          <p:cNvSpPr txBox="1">
            <a:spLocks noGrp="1"/>
          </p:cNvSpPr>
          <p:nvPr>
            <p:ph type="body" idx="1"/>
          </p:nvPr>
        </p:nvSpPr>
        <p:spPr>
          <a:xfrm>
            <a:off x="332675" y="1165850"/>
            <a:ext cx="7307100" cy="3623100"/>
          </a:xfrm>
          <a:prstGeom prst="rect">
            <a:avLst/>
          </a:prstGeom>
          <a:noFill/>
          <a:ln>
            <a:noFill/>
          </a:ln>
        </p:spPr>
        <p:txBody>
          <a:bodyPr spcFirstLastPara="1" wrap="square" lIns="0" tIns="0" rIns="0" bIns="0" anchor="t" anchorCtr="0">
            <a:normAutofit lnSpcReduction="10000"/>
          </a:bodyPr>
          <a:lstStyle/>
          <a:p>
            <a:pPr marL="0" lvl="0" indent="0" algn="l" rtl="0">
              <a:lnSpc>
                <a:spcPct val="90000"/>
              </a:lnSpc>
              <a:spcBef>
                <a:spcPts val="800"/>
              </a:spcBef>
              <a:spcAft>
                <a:spcPts val="0"/>
              </a:spcAft>
              <a:buSzPts val="1800"/>
              <a:buNone/>
            </a:pPr>
            <a:endParaRPr/>
          </a:p>
          <a:p>
            <a:pPr marL="0" lvl="0" indent="0" algn="l" rtl="0">
              <a:lnSpc>
                <a:spcPct val="90000"/>
              </a:lnSpc>
              <a:spcBef>
                <a:spcPts val="800"/>
              </a:spcBef>
              <a:spcAft>
                <a:spcPts val="0"/>
              </a:spcAft>
              <a:buSzPts val="1800"/>
              <a:buNone/>
            </a:pPr>
            <a:endParaRPr/>
          </a:p>
          <a:p>
            <a:pPr marL="0" lvl="0" indent="0" algn="l" rtl="0">
              <a:lnSpc>
                <a:spcPct val="90000"/>
              </a:lnSpc>
              <a:spcBef>
                <a:spcPts val="800"/>
              </a:spcBef>
              <a:spcAft>
                <a:spcPts val="0"/>
              </a:spcAft>
              <a:buSzPts val="1800"/>
              <a:buNone/>
            </a:pPr>
            <a:endParaRPr/>
          </a:p>
          <a:p>
            <a:pPr marL="0" lvl="0" indent="0" algn="l" rtl="0">
              <a:lnSpc>
                <a:spcPct val="90000"/>
              </a:lnSpc>
              <a:spcBef>
                <a:spcPts val="800"/>
              </a:spcBef>
              <a:spcAft>
                <a:spcPts val="0"/>
              </a:spcAft>
              <a:buSzPts val="1800"/>
              <a:buNone/>
            </a:pPr>
            <a:endParaRPr/>
          </a:p>
          <a:p>
            <a:pPr marL="0" lvl="0" indent="0" algn="l" rtl="0">
              <a:lnSpc>
                <a:spcPct val="90000"/>
              </a:lnSpc>
              <a:spcBef>
                <a:spcPts val="800"/>
              </a:spcBef>
              <a:spcAft>
                <a:spcPts val="0"/>
              </a:spcAft>
              <a:buSzPts val="1800"/>
              <a:buNone/>
            </a:pPr>
            <a:endParaRPr/>
          </a:p>
          <a:p>
            <a:pPr marL="457200" lvl="0" indent="-342900" algn="l" rtl="0">
              <a:lnSpc>
                <a:spcPct val="90000"/>
              </a:lnSpc>
              <a:spcBef>
                <a:spcPts val="800"/>
              </a:spcBef>
              <a:spcAft>
                <a:spcPts val="0"/>
              </a:spcAft>
              <a:buSzPts val="1800"/>
              <a:buChar char="•"/>
            </a:pPr>
            <a:r>
              <a:rPr lang="en"/>
              <a:t>March 2022, GFMU sent emails about funds expiring at end of September! </a:t>
            </a:r>
            <a:endParaRPr/>
          </a:p>
          <a:p>
            <a:pPr marL="457200" lvl="0" indent="-342900" algn="l" rtl="0">
              <a:lnSpc>
                <a:spcPct val="90000"/>
              </a:lnSpc>
              <a:spcBef>
                <a:spcPts val="0"/>
              </a:spcBef>
              <a:spcAft>
                <a:spcPts val="0"/>
              </a:spcAft>
              <a:buSzPts val="1800"/>
              <a:buChar char="•"/>
            </a:pPr>
            <a:r>
              <a:rPr lang="en"/>
              <a:t>Outreach attempts and reminders! </a:t>
            </a:r>
            <a:endParaRPr/>
          </a:p>
          <a:p>
            <a:pPr marL="457200" lvl="0" indent="-342900" algn="l" rtl="0">
              <a:lnSpc>
                <a:spcPct val="90000"/>
              </a:lnSpc>
              <a:spcBef>
                <a:spcPts val="0"/>
              </a:spcBef>
              <a:spcAft>
                <a:spcPts val="0"/>
              </a:spcAft>
              <a:buSzPts val="1800"/>
              <a:buChar char="•"/>
            </a:pPr>
            <a:r>
              <a:rPr lang="en"/>
              <a:t>An approved PAR is required! </a:t>
            </a:r>
            <a:endParaRPr/>
          </a:p>
          <a:p>
            <a:pPr marL="914400" lvl="1" indent="-323850" algn="l" rtl="0">
              <a:lnSpc>
                <a:spcPct val="90000"/>
              </a:lnSpc>
              <a:spcBef>
                <a:spcPts val="0"/>
              </a:spcBef>
              <a:spcAft>
                <a:spcPts val="0"/>
              </a:spcAft>
              <a:buSzPts val="1500"/>
              <a:buChar char="•"/>
            </a:pPr>
            <a:r>
              <a:rPr lang="en"/>
              <a:t>Do you have activities that are allowable, reasonable, and necessary to meet program intent? </a:t>
            </a:r>
            <a:endParaRPr/>
          </a:p>
          <a:p>
            <a:pPr marL="914400" lvl="1" indent="-323850" algn="l" rtl="0">
              <a:lnSpc>
                <a:spcPct val="90000"/>
              </a:lnSpc>
              <a:spcBef>
                <a:spcPts val="0"/>
              </a:spcBef>
              <a:spcAft>
                <a:spcPts val="0"/>
              </a:spcAft>
              <a:buSzPts val="1500"/>
              <a:buChar char="•"/>
            </a:pPr>
            <a:r>
              <a:rPr lang="en"/>
              <a:t>Do you have an approved plan? </a:t>
            </a:r>
            <a:endParaRPr/>
          </a:p>
          <a:p>
            <a:pPr marL="914400" lvl="1" indent="-323850" algn="l" rtl="0">
              <a:lnSpc>
                <a:spcPct val="90000"/>
              </a:lnSpc>
              <a:spcBef>
                <a:spcPts val="0"/>
              </a:spcBef>
              <a:spcAft>
                <a:spcPts val="0"/>
              </a:spcAft>
              <a:buSzPts val="1500"/>
              <a:buChar char="•"/>
            </a:pPr>
            <a:r>
              <a:rPr lang="en"/>
              <a:t>Can you spend by September 30 and draw down by November? </a:t>
            </a:r>
            <a:endParaRPr/>
          </a:p>
        </p:txBody>
      </p:sp>
      <p:graphicFrame>
        <p:nvGraphicFramePr>
          <p:cNvPr id="321" name="Google Shape;321;g15a91c97525_4_0"/>
          <p:cNvGraphicFramePr/>
          <p:nvPr>
            <p:extLst>
              <p:ext uri="{D42A27DB-BD31-4B8C-83A1-F6EECF244321}">
                <p14:modId xmlns:p14="http://schemas.microsoft.com/office/powerpoint/2010/main" val="16697194"/>
              </p:ext>
            </p:extLst>
          </p:nvPr>
        </p:nvGraphicFramePr>
        <p:xfrm>
          <a:off x="332675" y="1080150"/>
          <a:ext cx="7239000" cy="1584840"/>
        </p:xfrm>
        <a:graphic>
          <a:graphicData uri="http://schemas.openxmlformats.org/drawingml/2006/table">
            <a:tbl>
              <a:tblPr firstRow="1">
                <a:noFill/>
                <a:tableStyleId>{8CA742F9-437E-4E53-A9E9-2C067C5D8C28}</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Program / Funding Stream</a:t>
                      </a:r>
                      <a:endParaRPr sz="1400" u="none" strike="noStrike" cap="none"/>
                    </a:p>
                  </a:txBody>
                  <a:tcPr marL="91425" marR="91425" marT="91425" marB="91425">
                    <a:solidFill>
                      <a:srgbClr val="B6D7A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Obligation Due Date</a:t>
                      </a:r>
                      <a:endParaRPr sz="1400" u="none" strike="noStrike" cap="none"/>
                    </a:p>
                  </a:txBody>
                  <a:tcPr marL="91425" marR="91425" marT="91425" marB="91425">
                    <a:solidFill>
                      <a:srgbClr val="B6D7A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Request for Funds Form</a:t>
                      </a:r>
                      <a:endParaRPr sz="1400" u="none" strike="noStrike" cap="none"/>
                    </a:p>
                  </a:txBody>
                  <a:tcPr marL="91425" marR="91425" marT="91425" marB="91425">
                    <a:solidFill>
                      <a:srgbClr val="B6D7A8"/>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ESEA FY20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September 30, 2022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November 1, 2022</a:t>
                      </a: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ESEA FY21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September 30, 2022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November 1, 2022</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ESSER I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September 30, 2022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1" u="none" strike="noStrike" cap="none" dirty="0">
                          <a:solidFill>
                            <a:srgbClr val="FF0000"/>
                          </a:solidFill>
                        </a:rPr>
                        <a:t>November 15, 2022</a:t>
                      </a:r>
                      <a:endParaRPr sz="1400" b="1" i="1" u="none" strike="noStrike" cap="none" dirty="0">
                        <a:solidFill>
                          <a:srgbClr val="FF0000"/>
                        </a:solidFill>
                      </a:endParaRPr>
                    </a:p>
                  </a:txBody>
                  <a:tcPr marL="91425" marR="91425" marT="91425" marB="91425"/>
                </a:tc>
                <a:extLst>
                  <a:ext uri="{0D108BD9-81ED-4DB2-BD59-A6C34878D82A}">
                    <a16:rowId xmlns:a16="http://schemas.microsoft.com/office/drawing/2014/main" val="10003"/>
                  </a:ext>
                </a:extLst>
              </a:tr>
            </a:tbl>
          </a:graphicData>
        </a:graphic>
      </p:graphicFrame>
      <p:sp>
        <p:nvSpPr>
          <p:cNvPr id="322" name="Google Shape;322;g15a91c97525_4_0"/>
          <p:cNvSpPr/>
          <p:nvPr/>
        </p:nvSpPr>
        <p:spPr>
          <a:xfrm>
            <a:off x="7571675" y="440875"/>
            <a:ext cx="1572600" cy="4123500"/>
          </a:xfrm>
          <a:prstGeom prst="verticalScroll">
            <a:avLst>
              <a:gd name="adj" fmla="val 125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ESSER I - Late </a:t>
            </a:r>
            <a:r>
              <a:rPr lang="en" sz="1100" u="sng"/>
              <a:t>Liquidation</a:t>
            </a:r>
            <a:endParaRPr sz="1100" u="sng"/>
          </a:p>
          <a:p>
            <a:pPr marL="0" lvl="0" indent="0" algn="l" rtl="0">
              <a:spcBef>
                <a:spcPts val="0"/>
              </a:spcBef>
              <a:spcAft>
                <a:spcPts val="0"/>
              </a:spcAft>
              <a:buNone/>
            </a:pPr>
            <a:endParaRPr sz="1100"/>
          </a:p>
          <a:p>
            <a:pPr marL="0" lvl="0" indent="0" algn="l" rtl="0">
              <a:spcBef>
                <a:spcPts val="0"/>
              </a:spcBef>
              <a:spcAft>
                <a:spcPts val="0"/>
              </a:spcAft>
              <a:buNone/>
            </a:pPr>
            <a:r>
              <a:rPr lang="en" sz="1100"/>
              <a:t>If ESSER I funds were fully obligated by 9/30/22, but you need to request a late liquidation, please contact </a:t>
            </a:r>
            <a:r>
              <a:rPr lang="en" sz="1100" u="sng">
                <a:solidFill>
                  <a:schemeClr val="hlink"/>
                </a:solidFill>
                <a:hlinkClick r:id="rId3"/>
              </a:rPr>
              <a:t>Nazie</a:t>
            </a:r>
            <a:r>
              <a:rPr lang="en" sz="1100"/>
              <a:t> ASAP!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Late liquidation requests must be approved by the U.S. Department of Education and are due to USDE by 12/31/22! </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173dbf0a91b_0_6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CS UIP Training Resources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5f427211a2_0_112"/>
          <p:cNvSpPr/>
          <p:nvPr/>
        </p:nvSpPr>
        <p:spPr>
          <a:xfrm>
            <a:off x="2707975" y="4185800"/>
            <a:ext cx="4059900" cy="743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300"/>
              <a:buFont typeface="Arial"/>
              <a:buNone/>
            </a:pPr>
            <a:r>
              <a:rPr lang="en" sz="1300">
                <a:solidFill>
                  <a:schemeClr val="dk1"/>
                </a:solidFill>
              </a:rPr>
              <a:t> </a:t>
            </a:r>
            <a:endParaRPr sz="1300">
              <a:solidFill>
                <a:schemeClr val="dk1"/>
              </a:solidFill>
            </a:endParaRPr>
          </a:p>
          <a:p>
            <a:pPr marL="457200" lvl="0" indent="457200" algn="l" rtl="0">
              <a:spcBef>
                <a:spcPts val="0"/>
              </a:spcBef>
              <a:spcAft>
                <a:spcPts val="0"/>
              </a:spcAft>
              <a:buClr>
                <a:schemeClr val="dk1"/>
              </a:buClr>
              <a:buSzPts val="1300"/>
              <a:buFont typeface="Arial"/>
              <a:buNone/>
            </a:pPr>
            <a:r>
              <a:rPr lang="en" sz="1300">
                <a:solidFill>
                  <a:schemeClr val="dk1"/>
                </a:solidFill>
              </a:rPr>
              <a:t>            Contacts: </a:t>
            </a:r>
            <a:endParaRPr sz="1300">
              <a:solidFill>
                <a:schemeClr val="dk1"/>
              </a:solidFill>
            </a:endParaRPr>
          </a:p>
          <a:p>
            <a:pPr marL="0" lvl="0" indent="0" algn="l" rtl="0">
              <a:spcBef>
                <a:spcPts val="0"/>
              </a:spcBef>
              <a:spcAft>
                <a:spcPts val="0"/>
              </a:spcAft>
              <a:buClr>
                <a:schemeClr val="dk1"/>
              </a:buClr>
              <a:buSzPts val="1300"/>
              <a:buFont typeface="Arial"/>
              <a:buNone/>
            </a:pPr>
            <a:r>
              <a:rPr lang="en" sz="1300">
                <a:solidFill>
                  <a:schemeClr val="dk1"/>
                </a:solidFill>
              </a:rPr>
              <a:t>Karen Bixler, </a:t>
            </a:r>
            <a:r>
              <a:rPr lang="en" sz="1300" u="sng">
                <a:solidFill>
                  <a:schemeClr val="accent5"/>
                </a:solidFill>
                <a:hlinkClick r:id="rId3">
                  <a:extLst>
                    <a:ext uri="{A12FA001-AC4F-418D-AE19-62706E023703}">
                      <ahyp:hlinkClr xmlns:ahyp="http://schemas.microsoft.com/office/drawing/2018/hyperlinkcolor" val="tx"/>
                    </a:ext>
                  </a:extLst>
                </a:hlinkClick>
              </a:rPr>
              <a:t>bixler_k@cde.state.co.us</a:t>
            </a:r>
            <a:r>
              <a:rPr lang="en" sz="1300">
                <a:solidFill>
                  <a:schemeClr val="dk1"/>
                </a:solidFill>
              </a:rPr>
              <a:t> </a:t>
            </a:r>
            <a:endParaRPr sz="1300">
              <a:solidFill>
                <a:schemeClr val="dk1"/>
              </a:solidFill>
            </a:endParaRPr>
          </a:p>
          <a:p>
            <a:pPr marL="0" lvl="0" indent="0" algn="l" rtl="0">
              <a:spcBef>
                <a:spcPts val="0"/>
              </a:spcBef>
              <a:spcAft>
                <a:spcPts val="0"/>
              </a:spcAft>
              <a:buClr>
                <a:schemeClr val="dk1"/>
              </a:buClr>
              <a:buSzPts val="1300"/>
              <a:buFont typeface="Arial"/>
              <a:buNone/>
            </a:pPr>
            <a:r>
              <a:rPr lang="en" sz="1300">
                <a:solidFill>
                  <a:schemeClr val="dk1"/>
                </a:solidFill>
              </a:rPr>
              <a:t>Tammy Giessinger,</a:t>
            </a:r>
            <a:r>
              <a:rPr lang="en" sz="1300" u="sng">
                <a:solidFill>
                  <a:schemeClr val="hlink"/>
                </a:solidFill>
                <a:hlinkClick r:id="rId4"/>
              </a:rPr>
              <a:t>giessinger_t@cde.state.co.us</a:t>
            </a:r>
            <a:r>
              <a:rPr lang="en" sz="1300">
                <a:solidFill>
                  <a:schemeClr val="dk1"/>
                </a:solidFill>
              </a:rPr>
              <a:t>  </a:t>
            </a:r>
            <a:endParaRPr sz="1100">
              <a:solidFill>
                <a:schemeClr val="dk1"/>
              </a:solidFill>
              <a:highlight>
                <a:schemeClr val="lt1"/>
              </a:highlight>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333" name="Google Shape;333;g15f427211a2_0_112"/>
          <p:cNvSpPr txBox="1">
            <a:spLocks noGrp="1"/>
          </p:cNvSpPr>
          <p:nvPr>
            <p:ph type="title"/>
          </p:nvPr>
        </p:nvSpPr>
        <p:spPr>
          <a:xfrm>
            <a:off x="246675" y="228600"/>
            <a:ext cx="8520600" cy="572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3300"/>
              <a:buFont typeface="Arial"/>
              <a:buNone/>
            </a:pPr>
            <a:r>
              <a:rPr lang="en"/>
              <a:t>Comprehensive Support and </a:t>
            </a:r>
            <a:endParaRPr/>
          </a:p>
          <a:p>
            <a:pPr marL="0" lvl="0" indent="0" algn="ctr" rtl="0">
              <a:lnSpc>
                <a:spcPct val="90000"/>
              </a:lnSpc>
              <a:spcBef>
                <a:spcPts val="0"/>
              </a:spcBef>
              <a:spcAft>
                <a:spcPts val="0"/>
              </a:spcAft>
              <a:buClr>
                <a:schemeClr val="dk1"/>
              </a:buClr>
              <a:buSzPts val="3300"/>
              <a:buFont typeface="Arial"/>
              <a:buNone/>
            </a:pPr>
            <a:r>
              <a:rPr lang="en"/>
              <a:t>Improvement Requirements and Planning </a:t>
            </a:r>
            <a:endParaRPr/>
          </a:p>
        </p:txBody>
      </p:sp>
      <p:sp>
        <p:nvSpPr>
          <p:cNvPr id="334" name="Google Shape;334;g15f427211a2_0_112"/>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1200"/>
              <a:buNone/>
            </a:pPr>
            <a:fld id="{00000000-1234-1234-1234-123412341234}" type="slidenum">
              <a:rPr lang="en"/>
              <a:t>18</a:t>
            </a:fld>
            <a:endParaRPr/>
          </a:p>
        </p:txBody>
      </p:sp>
      <p:sp>
        <p:nvSpPr>
          <p:cNvPr id="336" name="Google Shape;336;g15f427211a2_0_112">
            <a:extLst>
              <a:ext uri="{C183D7F6-B498-43B3-948B-1728B52AA6E4}">
                <adec:decorative xmlns:adec="http://schemas.microsoft.com/office/drawing/2017/decorative" val="1"/>
              </a:ext>
            </a:extLst>
          </p:cNvPr>
          <p:cNvSpPr txBox="1"/>
          <p:nvPr/>
        </p:nvSpPr>
        <p:spPr>
          <a:xfrm>
            <a:off x="361975" y="1145900"/>
            <a:ext cx="8089800" cy="24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300"/>
              <a:buFont typeface="Arial"/>
              <a:buNone/>
            </a:pPr>
            <a:endParaRPr sz="11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highlight>
                <a:srgbClr val="FFFFFF"/>
              </a:highlight>
              <a:latin typeface="Arial"/>
              <a:ea typeface="Arial"/>
              <a:cs typeface="Arial"/>
              <a:sym typeface="Arial"/>
            </a:endParaRPr>
          </a:p>
          <a:p>
            <a:pPr marL="45720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highlight>
                <a:srgbClr val="FFFFFF"/>
              </a:highlight>
              <a:latin typeface="Arial"/>
              <a:ea typeface="Arial"/>
              <a:cs typeface="Arial"/>
              <a:sym typeface="Arial"/>
            </a:endParaRPr>
          </a:p>
        </p:txBody>
      </p:sp>
      <p:sp>
        <p:nvSpPr>
          <p:cNvPr id="337" name="Google Shape;337;g15f427211a2_0_112"/>
          <p:cNvSpPr txBox="1"/>
          <p:nvPr/>
        </p:nvSpPr>
        <p:spPr>
          <a:xfrm>
            <a:off x="628650" y="1081550"/>
            <a:ext cx="3655500" cy="3068700"/>
          </a:xfrm>
          <a:prstGeom prst="rect">
            <a:avLst/>
          </a:prstGeom>
          <a:noFill/>
          <a:ln>
            <a:noFill/>
          </a:ln>
        </p:spPr>
        <p:txBody>
          <a:bodyPr spcFirstLastPara="1" wrap="square" lIns="91425" tIns="45700" rIns="91425" bIns="45700" anchor="t" anchorCtr="0">
            <a:normAutofit fontScale="70000" lnSpcReduction="20000"/>
          </a:bodyPr>
          <a:lstStyle/>
          <a:p>
            <a:pPr marL="457200" lvl="0" indent="-334644" algn="l" rtl="0">
              <a:lnSpc>
                <a:spcPct val="90000"/>
              </a:lnSpc>
              <a:spcBef>
                <a:spcPts val="800"/>
              </a:spcBef>
              <a:spcAft>
                <a:spcPts val="0"/>
              </a:spcAft>
              <a:buClr>
                <a:srgbClr val="000000"/>
              </a:buClr>
              <a:buSzPct val="113605"/>
              <a:buChar char="•"/>
            </a:pPr>
            <a:r>
              <a:rPr lang="en" sz="2100">
                <a:solidFill>
                  <a:srgbClr val="000000"/>
                </a:solidFill>
              </a:rPr>
              <a:t>Recorded trainings and Power</a:t>
            </a:r>
            <a:r>
              <a:rPr lang="en" sz="2100"/>
              <a:t>P</a:t>
            </a:r>
            <a:r>
              <a:rPr lang="en" sz="2100">
                <a:solidFill>
                  <a:srgbClr val="000000"/>
                </a:solidFill>
              </a:rPr>
              <a:t>oints are available for</a:t>
            </a:r>
            <a:r>
              <a:rPr lang="en" sz="2100"/>
              <a:t> information about identification, </a:t>
            </a:r>
            <a:r>
              <a:rPr lang="en" sz="2100">
                <a:solidFill>
                  <a:srgbClr val="000000"/>
                </a:solidFill>
              </a:rPr>
              <a:t>planning</a:t>
            </a:r>
            <a:r>
              <a:rPr lang="en" sz="2100"/>
              <a:t>, </a:t>
            </a:r>
            <a:r>
              <a:rPr lang="en" sz="2100">
                <a:solidFill>
                  <a:srgbClr val="000000"/>
                </a:solidFill>
              </a:rPr>
              <a:t>development, and specific requirements </a:t>
            </a:r>
            <a:r>
              <a:rPr lang="en" sz="2100"/>
              <a:t>with a</a:t>
            </a:r>
            <a:r>
              <a:rPr lang="en" sz="2100">
                <a:solidFill>
                  <a:srgbClr val="000000"/>
                </a:solidFill>
              </a:rPr>
              <a:t> focus on schools identified for Comprehensive Support and Improvement (CS-UI</a:t>
            </a:r>
            <a:r>
              <a:rPr lang="en" sz="2100"/>
              <a:t>P)</a:t>
            </a:r>
            <a:endParaRPr sz="2100">
              <a:solidFill>
                <a:srgbClr val="000000"/>
              </a:solidFill>
            </a:endParaRPr>
          </a:p>
          <a:p>
            <a:pPr marL="457200" lvl="0" indent="0" algn="l" rtl="0">
              <a:lnSpc>
                <a:spcPct val="90000"/>
              </a:lnSpc>
              <a:spcBef>
                <a:spcPts val="800"/>
              </a:spcBef>
              <a:spcAft>
                <a:spcPts val="0"/>
              </a:spcAft>
              <a:buNone/>
            </a:pPr>
            <a:r>
              <a:rPr lang="en" sz="2100">
                <a:solidFill>
                  <a:srgbClr val="000000"/>
                </a:solidFill>
              </a:rPr>
              <a:t> </a:t>
            </a:r>
            <a:endParaRPr sz="2100">
              <a:solidFill>
                <a:srgbClr val="000000"/>
              </a:solidFill>
            </a:endParaRPr>
          </a:p>
          <a:p>
            <a:pPr marL="457200" lvl="0" indent="-321309" algn="l" rtl="0">
              <a:lnSpc>
                <a:spcPct val="90000"/>
              </a:lnSpc>
              <a:spcBef>
                <a:spcPts val="800"/>
              </a:spcBef>
              <a:spcAft>
                <a:spcPts val="0"/>
              </a:spcAft>
              <a:buClr>
                <a:srgbClr val="000000"/>
              </a:buClr>
              <a:buSzPct val="99319"/>
              <a:buChar char="•"/>
            </a:pPr>
            <a:r>
              <a:rPr lang="en" sz="2100">
                <a:solidFill>
                  <a:srgbClr val="000000"/>
                </a:solidFill>
              </a:rPr>
              <a:t>Information &amp; Training: </a:t>
            </a:r>
            <a:endParaRPr sz="2100">
              <a:solidFill>
                <a:srgbClr val="000000"/>
              </a:solidFill>
            </a:endParaRPr>
          </a:p>
          <a:p>
            <a:pPr marL="914400" lvl="1" indent="-321944" algn="l" rtl="0">
              <a:lnSpc>
                <a:spcPct val="90000"/>
              </a:lnSpc>
              <a:spcBef>
                <a:spcPts val="0"/>
              </a:spcBef>
              <a:spcAft>
                <a:spcPts val="0"/>
              </a:spcAft>
              <a:buClr>
                <a:srgbClr val="000000"/>
              </a:buClr>
              <a:buSzPct val="100000"/>
              <a:buChar char="•"/>
            </a:pPr>
            <a:r>
              <a:rPr lang="en" sz="2100" u="sng">
                <a:solidFill>
                  <a:srgbClr val="0563C1"/>
                </a:solidFill>
                <a:hlinkClick r:id="rId5">
                  <a:extLst>
                    <a:ext uri="{A12FA001-AC4F-418D-AE19-62706E023703}">
                      <ahyp:hlinkClr xmlns:ahyp="http://schemas.microsoft.com/office/drawing/2018/hyperlinkcolor" val="tx"/>
                    </a:ext>
                  </a:extLst>
                </a:hlinkClick>
              </a:rPr>
              <a:t>ESSA Planning Requirements</a:t>
            </a:r>
            <a:r>
              <a:rPr lang="en" sz="2100">
                <a:solidFill>
                  <a:srgbClr val="000000"/>
                </a:solidFill>
              </a:rPr>
              <a:t> </a:t>
            </a:r>
            <a:r>
              <a:rPr lang="en" sz="1276">
                <a:solidFill>
                  <a:srgbClr val="000000"/>
                </a:solidFill>
              </a:rPr>
              <a:t>(trainings listed at bottom of page)</a:t>
            </a:r>
            <a:r>
              <a:rPr lang="en" sz="2100">
                <a:solidFill>
                  <a:srgbClr val="000000"/>
                </a:solidFill>
              </a:rPr>
              <a:t> </a:t>
            </a:r>
            <a:endParaRPr sz="2100">
              <a:solidFill>
                <a:srgbClr val="000000"/>
              </a:solidFill>
            </a:endParaRPr>
          </a:p>
          <a:p>
            <a:pPr marL="914400" lvl="1" indent="-321944" algn="l" rtl="0">
              <a:lnSpc>
                <a:spcPct val="90000"/>
              </a:lnSpc>
              <a:spcBef>
                <a:spcPts val="0"/>
              </a:spcBef>
              <a:spcAft>
                <a:spcPts val="0"/>
              </a:spcAft>
              <a:buClr>
                <a:srgbClr val="000000"/>
              </a:buClr>
              <a:buSzPct val="100000"/>
              <a:buChar char="•"/>
            </a:pPr>
            <a:r>
              <a:rPr lang="en" sz="2100" u="sng">
                <a:solidFill>
                  <a:srgbClr val="0563C1"/>
                </a:solidFill>
                <a:hlinkClick r:id="rId6">
                  <a:extLst>
                    <a:ext uri="{A12FA001-AC4F-418D-AE19-62706E023703}">
                      <ahyp:hlinkClr xmlns:ahyp="http://schemas.microsoft.com/office/drawing/2018/hyperlinkcolor" val="tx"/>
                    </a:ext>
                  </a:extLst>
                </a:hlinkClick>
              </a:rPr>
              <a:t>Methods and Criteria for Identification of Schools for CS</a:t>
            </a:r>
            <a:r>
              <a:rPr lang="en" sz="2100">
                <a:solidFill>
                  <a:srgbClr val="000000"/>
                </a:solidFill>
              </a:rPr>
              <a:t>  </a:t>
            </a:r>
            <a:endParaRPr sz="2100">
              <a:solidFill>
                <a:srgbClr val="000000"/>
              </a:solidFill>
            </a:endParaRPr>
          </a:p>
        </p:txBody>
      </p:sp>
      <p:sp>
        <p:nvSpPr>
          <p:cNvPr id="338" name="Google Shape;338;g15f427211a2_0_112"/>
          <p:cNvSpPr txBox="1"/>
          <p:nvPr/>
        </p:nvSpPr>
        <p:spPr>
          <a:xfrm>
            <a:off x="4637400" y="1048525"/>
            <a:ext cx="4059900" cy="3241800"/>
          </a:xfrm>
          <a:prstGeom prst="rect">
            <a:avLst/>
          </a:prstGeom>
          <a:noFill/>
          <a:ln>
            <a:noFill/>
          </a:ln>
        </p:spPr>
        <p:txBody>
          <a:bodyPr spcFirstLastPara="1" wrap="square" lIns="91425" tIns="45700" rIns="91425" bIns="45700" anchor="t" anchorCtr="0">
            <a:normAutofit/>
          </a:bodyPr>
          <a:lstStyle/>
          <a:p>
            <a:pPr marL="457200" lvl="0" indent="-286385" algn="l" rtl="0">
              <a:lnSpc>
                <a:spcPct val="70000"/>
              </a:lnSpc>
              <a:spcBef>
                <a:spcPts val="800"/>
              </a:spcBef>
              <a:spcAft>
                <a:spcPts val="0"/>
              </a:spcAft>
              <a:buClr>
                <a:srgbClr val="000000"/>
              </a:buClr>
              <a:buSzPts val="910"/>
              <a:buChar char="●"/>
            </a:pPr>
            <a:r>
              <a:rPr lang="en" sz="1465" b="1"/>
              <a:t>Designed for </a:t>
            </a:r>
            <a:r>
              <a:rPr lang="en" sz="1465" b="1">
                <a:solidFill>
                  <a:srgbClr val="000000"/>
                </a:solidFill>
              </a:rPr>
              <a:t>Identification Categor</a:t>
            </a:r>
            <a:r>
              <a:rPr lang="en" sz="1465" b="1"/>
              <a:t>ies</a:t>
            </a:r>
            <a:r>
              <a:rPr lang="en" sz="1465">
                <a:solidFill>
                  <a:srgbClr val="000000"/>
                </a:solidFill>
              </a:rPr>
              <a:t>:  </a:t>
            </a:r>
            <a:r>
              <a:rPr lang="en" sz="1465">
                <a:solidFill>
                  <a:srgbClr val="0000FF"/>
                </a:solidFill>
              </a:rPr>
              <a:t> </a:t>
            </a:r>
            <a:r>
              <a:rPr lang="en" sz="1465">
                <a:solidFill>
                  <a:srgbClr val="000000"/>
                </a:solidFill>
              </a:rPr>
              <a:t>Schools</a:t>
            </a:r>
            <a:r>
              <a:rPr lang="en" sz="1465" b="1" i="1">
                <a:solidFill>
                  <a:srgbClr val="000000"/>
                </a:solidFill>
                <a:highlight>
                  <a:srgbClr val="FFFFFF"/>
                </a:highlight>
              </a:rPr>
              <a:t> </a:t>
            </a:r>
            <a:r>
              <a:rPr lang="en" sz="1465">
                <a:solidFill>
                  <a:srgbClr val="000000"/>
                </a:solidFill>
                <a:highlight>
                  <a:srgbClr val="FFFFFF"/>
                </a:highlight>
              </a:rPr>
              <a:t>Identified for CS-Low Graduation Rate or CS-Lowest 5% </a:t>
            </a:r>
            <a:endParaRPr sz="1465">
              <a:solidFill>
                <a:srgbClr val="000000"/>
              </a:solidFill>
              <a:highlight>
                <a:srgbClr val="FFFFFF"/>
              </a:highlight>
            </a:endParaRPr>
          </a:p>
          <a:p>
            <a:pPr marL="457200" lvl="0" indent="0" algn="l" rtl="0">
              <a:lnSpc>
                <a:spcPct val="70000"/>
              </a:lnSpc>
              <a:spcBef>
                <a:spcPts val="800"/>
              </a:spcBef>
              <a:spcAft>
                <a:spcPts val="0"/>
              </a:spcAft>
              <a:buSzPts val="1018"/>
              <a:buNone/>
            </a:pPr>
            <a:r>
              <a:rPr lang="en" sz="1465">
                <a:solidFill>
                  <a:srgbClr val="0000FF"/>
                </a:solidFill>
              </a:rPr>
              <a:t>       </a:t>
            </a:r>
            <a:endParaRPr sz="1465">
              <a:solidFill>
                <a:srgbClr val="0000FF"/>
              </a:solidFill>
            </a:endParaRPr>
          </a:p>
          <a:p>
            <a:pPr marL="457200" lvl="0" indent="-286385" algn="l" rtl="0">
              <a:lnSpc>
                <a:spcPct val="70000"/>
              </a:lnSpc>
              <a:spcBef>
                <a:spcPts val="800"/>
              </a:spcBef>
              <a:spcAft>
                <a:spcPts val="0"/>
              </a:spcAft>
              <a:buClr>
                <a:srgbClr val="000000"/>
              </a:buClr>
              <a:buSzPts val="910"/>
              <a:buChar char="●"/>
            </a:pPr>
            <a:r>
              <a:rPr lang="en" sz="1465" b="1">
                <a:solidFill>
                  <a:srgbClr val="000000"/>
                </a:solidFill>
              </a:rPr>
              <a:t>Target Audience:</a:t>
            </a:r>
            <a:r>
              <a:rPr lang="en" sz="1465">
                <a:solidFill>
                  <a:srgbClr val="000000"/>
                </a:solidFill>
              </a:rPr>
              <a:t> District</a:t>
            </a:r>
            <a:r>
              <a:rPr lang="en" sz="1465"/>
              <a:t>-</a:t>
            </a:r>
            <a:r>
              <a:rPr lang="en" sz="1465">
                <a:solidFill>
                  <a:srgbClr val="000000"/>
                </a:solidFill>
              </a:rPr>
              <a:t>level accountability administrators, Principals or the individuals writing school-level plans, as well as the district personnel responsible for supporting the development of, review, and approval of the </a:t>
            </a:r>
            <a:r>
              <a:rPr lang="en" sz="1465"/>
              <a:t>S</a:t>
            </a:r>
            <a:r>
              <a:rPr lang="en" sz="1465">
                <a:solidFill>
                  <a:srgbClr val="000000"/>
                </a:solidFill>
              </a:rPr>
              <a:t>chool C</a:t>
            </a:r>
            <a:r>
              <a:rPr lang="en" sz="1465"/>
              <a:t>omprehensive Support-</a:t>
            </a:r>
            <a:r>
              <a:rPr lang="en" sz="1465">
                <a:solidFill>
                  <a:srgbClr val="000000"/>
                </a:solidFill>
              </a:rPr>
              <a:t>Unified Improvement Plans (CS-UIPs)</a:t>
            </a:r>
            <a:endParaRPr sz="1465">
              <a:solidFill>
                <a:srgbClr val="000000"/>
              </a:solidFill>
            </a:endParaRPr>
          </a:p>
          <a:p>
            <a:pPr marL="457200" lvl="0" indent="0" algn="l" rtl="0">
              <a:lnSpc>
                <a:spcPct val="70000"/>
              </a:lnSpc>
              <a:spcBef>
                <a:spcPts val="800"/>
              </a:spcBef>
              <a:spcAft>
                <a:spcPts val="0"/>
              </a:spcAft>
              <a:buSzPts val="1018"/>
              <a:buNone/>
            </a:pPr>
            <a:endParaRPr sz="1465">
              <a:solidFill>
                <a:srgbClr val="000000"/>
              </a:solidFill>
            </a:endParaRPr>
          </a:p>
          <a:p>
            <a:pPr marL="0" lvl="0" indent="0" algn="l" rtl="0">
              <a:lnSpc>
                <a:spcPct val="70000"/>
              </a:lnSpc>
              <a:spcBef>
                <a:spcPts val="0"/>
              </a:spcBef>
              <a:spcAft>
                <a:spcPts val="0"/>
              </a:spcAft>
              <a:buSzPts val="1018"/>
              <a:buNone/>
            </a:pPr>
            <a:endParaRPr sz="2775">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73dbf0a91b_0_68"/>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Fall Regional Network Meetings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229" name="Google Shape;229;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a:p>
          <a:p>
            <a:pPr marL="368300" lvl="0" indent="-190500" algn="l" rtl="0">
              <a:lnSpc>
                <a:spcPct val="90000"/>
              </a:lnSpc>
              <a:spcBef>
                <a:spcPts val="600"/>
              </a:spcBef>
              <a:spcAft>
                <a:spcPts val="0"/>
              </a:spcAft>
              <a:buSzPts val="1400"/>
              <a:buChar char="•"/>
            </a:pPr>
            <a:r>
              <a:rPr lang="en" sz="1600"/>
              <a:t>Updates and Reminders</a:t>
            </a:r>
            <a:endParaRPr sz="1400"/>
          </a:p>
          <a:p>
            <a:pPr marL="711200" lvl="1" indent="-190500" algn="l" rtl="0">
              <a:lnSpc>
                <a:spcPct val="90000"/>
              </a:lnSpc>
              <a:spcBef>
                <a:spcPts val="600"/>
              </a:spcBef>
              <a:spcAft>
                <a:spcPts val="0"/>
              </a:spcAft>
              <a:buSzPts val="1400"/>
              <a:buChar char="•"/>
            </a:pPr>
            <a:r>
              <a:rPr lang="en" sz="1400"/>
              <a:t>ESEA - Year At A Glance</a:t>
            </a:r>
            <a:endParaRPr sz="1400"/>
          </a:p>
          <a:p>
            <a:pPr marL="711200" lvl="1" indent="-190500" algn="l" rtl="0">
              <a:lnSpc>
                <a:spcPct val="90000"/>
              </a:lnSpc>
              <a:spcBef>
                <a:spcPts val="600"/>
              </a:spcBef>
              <a:spcAft>
                <a:spcPts val="0"/>
              </a:spcAft>
              <a:buSzPts val="1400"/>
              <a:buChar char="•"/>
            </a:pPr>
            <a:r>
              <a:rPr lang="en" sz="1400"/>
              <a:t>ARP ESSER III ~ Maintenance of Equity</a:t>
            </a:r>
            <a:endParaRPr sz="1400"/>
          </a:p>
          <a:p>
            <a:pPr marL="711200" lvl="1" indent="-190500" algn="l" rtl="0">
              <a:lnSpc>
                <a:spcPct val="90000"/>
              </a:lnSpc>
              <a:spcBef>
                <a:spcPts val="600"/>
              </a:spcBef>
              <a:spcAft>
                <a:spcPts val="0"/>
              </a:spcAft>
              <a:buSzPts val="1400"/>
              <a:buChar char="•"/>
            </a:pPr>
            <a:r>
              <a:rPr lang="en" sz="1400"/>
              <a:t>ESSER Annual Finance Reports</a:t>
            </a:r>
            <a:endParaRPr sz="1400"/>
          </a:p>
          <a:p>
            <a:pPr marL="711200" lvl="1" indent="-190500" algn="l" rtl="0">
              <a:lnSpc>
                <a:spcPct val="90000"/>
              </a:lnSpc>
              <a:spcBef>
                <a:spcPts val="600"/>
              </a:spcBef>
              <a:spcAft>
                <a:spcPts val="0"/>
              </a:spcAft>
              <a:buSzPts val="1400"/>
              <a:buChar char="•"/>
            </a:pPr>
            <a:r>
              <a:rPr lang="en" sz="1400"/>
              <a:t>Request for Funds</a:t>
            </a:r>
            <a:endParaRPr sz="1400"/>
          </a:p>
          <a:p>
            <a:pPr marL="711200" lvl="1" indent="-190500" algn="l" rtl="0">
              <a:lnSpc>
                <a:spcPct val="90000"/>
              </a:lnSpc>
              <a:spcBef>
                <a:spcPts val="600"/>
              </a:spcBef>
              <a:spcAft>
                <a:spcPts val="0"/>
              </a:spcAft>
              <a:buSzPts val="1400"/>
              <a:buChar char="•"/>
            </a:pPr>
            <a:r>
              <a:rPr lang="en" sz="1400"/>
              <a:t>CS UIP Training Resources</a:t>
            </a:r>
            <a:endParaRPr sz="1400"/>
          </a:p>
          <a:p>
            <a:pPr marL="457200" lvl="0" indent="-317500" algn="l" rtl="0">
              <a:lnSpc>
                <a:spcPct val="90000"/>
              </a:lnSpc>
              <a:spcBef>
                <a:spcPts val="300"/>
              </a:spcBef>
              <a:spcAft>
                <a:spcPts val="0"/>
              </a:spcAft>
              <a:buSzPts val="1400"/>
              <a:buChar char="•"/>
            </a:pPr>
            <a:r>
              <a:rPr lang="en"/>
              <a:t>School District Review Program</a:t>
            </a:r>
            <a:endParaRPr/>
          </a:p>
          <a:p>
            <a:pPr marL="457200" lvl="0" indent="-317500" algn="l" rtl="0">
              <a:lnSpc>
                <a:spcPct val="90000"/>
              </a:lnSpc>
              <a:spcBef>
                <a:spcPts val="300"/>
              </a:spcBef>
              <a:spcAft>
                <a:spcPts val="0"/>
              </a:spcAft>
              <a:buSzPts val="1400"/>
              <a:buChar char="•"/>
            </a:pPr>
            <a:r>
              <a:rPr lang="en"/>
              <a:t>Stronger Connections Grant</a:t>
            </a:r>
            <a:endParaRPr/>
          </a:p>
          <a:p>
            <a:pPr marL="457200" lvl="0" indent="-317500" algn="l" rtl="0">
              <a:lnSpc>
                <a:spcPct val="90000"/>
              </a:lnSpc>
              <a:spcBef>
                <a:spcPts val="600"/>
              </a:spcBef>
              <a:spcAft>
                <a:spcPts val="0"/>
              </a:spcAft>
              <a:buSzPts val="1400"/>
              <a:buChar char="•"/>
            </a:pPr>
            <a:r>
              <a:rPr lang="en"/>
              <a:t>USDE Monitoring of CO: Title I Resource Allocation Review Monitoring Findings</a:t>
            </a:r>
            <a:endParaRPr/>
          </a:p>
        </p:txBody>
      </p:sp>
      <p:sp>
        <p:nvSpPr>
          <p:cNvPr id="230" name="Google Shape;230;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5814e06ca5_0_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20</a:t>
            </a:fld>
            <a:endParaRPr/>
          </a:p>
        </p:txBody>
      </p:sp>
      <p:sp>
        <p:nvSpPr>
          <p:cNvPr id="349" name="Google Shape;349;g15814e06ca5_0_4"/>
          <p:cNvSpPr txBox="1">
            <a:spLocks noGrp="1"/>
          </p:cNvSpPr>
          <p:nvPr>
            <p:ph type="title"/>
          </p:nvPr>
        </p:nvSpPr>
        <p:spPr>
          <a:xfrm>
            <a:off x="496774" y="15403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t>Fall Regional Network Meeting</a:t>
            </a:r>
            <a:endParaRPr/>
          </a:p>
        </p:txBody>
      </p:sp>
      <p:sp>
        <p:nvSpPr>
          <p:cNvPr id="350" name="Google Shape;350;g15814e06ca5_0_4"/>
          <p:cNvSpPr txBox="1">
            <a:spLocks noGrp="1"/>
          </p:cNvSpPr>
          <p:nvPr>
            <p:ph type="body" idx="1"/>
          </p:nvPr>
        </p:nvSpPr>
        <p:spPr>
          <a:xfrm>
            <a:off x="628650" y="949275"/>
            <a:ext cx="7932000" cy="726300"/>
          </a:xfrm>
          <a:prstGeom prst="rect">
            <a:avLst/>
          </a:prstGeom>
          <a:noFill/>
          <a:ln>
            <a:noFill/>
          </a:ln>
        </p:spPr>
        <p:txBody>
          <a:bodyPr spcFirstLastPara="1" wrap="square" lIns="0" tIns="0" rIns="0" bIns="0" anchor="t" anchorCtr="0">
            <a:normAutofit fontScale="40000" lnSpcReduction="20000"/>
          </a:bodyPr>
          <a:lstStyle/>
          <a:p>
            <a:pPr marL="0" lvl="0" indent="0" algn="l" rtl="0">
              <a:lnSpc>
                <a:spcPct val="115000"/>
              </a:lnSpc>
              <a:spcBef>
                <a:spcPts val="0"/>
              </a:spcBef>
              <a:spcAft>
                <a:spcPts val="0"/>
              </a:spcAft>
              <a:buSzPct val="108270"/>
              <a:buNone/>
            </a:pPr>
            <a:r>
              <a:rPr lang="en" sz="3500">
                <a:solidFill>
                  <a:srgbClr val="333333"/>
                </a:solidFill>
                <a:highlight>
                  <a:srgbClr val="FFFFFF"/>
                </a:highlight>
                <a:latin typeface="Calibri"/>
                <a:ea typeface="Calibri"/>
                <a:cs typeface="Calibri"/>
                <a:sym typeface="Calibri"/>
              </a:rPr>
              <a:t>We are offering virtual and in-person training opportunities in the fall. The training is structured as </a:t>
            </a:r>
            <a:r>
              <a:rPr lang="en" sz="3500" b="1">
                <a:solidFill>
                  <a:srgbClr val="333333"/>
                </a:solidFill>
                <a:highlight>
                  <a:srgbClr val="FFFFFF"/>
                </a:highlight>
                <a:latin typeface="Calibri"/>
                <a:ea typeface="Calibri"/>
                <a:cs typeface="Calibri"/>
                <a:sym typeface="Calibri"/>
              </a:rPr>
              <a:t>three one-hour sessions</a:t>
            </a:r>
            <a:r>
              <a:rPr lang="en" sz="3500">
                <a:solidFill>
                  <a:srgbClr val="333333"/>
                </a:solidFill>
                <a:highlight>
                  <a:srgbClr val="FFFFFF"/>
                </a:highlight>
                <a:latin typeface="Calibri"/>
                <a:ea typeface="Calibri"/>
                <a:cs typeface="Calibri"/>
                <a:sym typeface="Calibri"/>
              </a:rPr>
              <a:t>. LEA staff may attend for the full time or for the sessions that are relevant to them.</a:t>
            </a:r>
            <a:endParaRPr/>
          </a:p>
        </p:txBody>
      </p:sp>
      <p:sp>
        <p:nvSpPr>
          <p:cNvPr id="351" name="Google Shape;351;g15814e06ca5_0_4"/>
          <p:cNvSpPr/>
          <p:nvPr/>
        </p:nvSpPr>
        <p:spPr>
          <a:xfrm>
            <a:off x="496775" y="1697075"/>
            <a:ext cx="2685900" cy="33441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Session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New LEA staff orientation</a:t>
            </a:r>
            <a:endParaRPr sz="1050" b="0" i="0" u="sng"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050" b="0" i="0" u="none" strike="noStrike" cap="none">
                <a:solidFill>
                  <a:srgbClr val="333333"/>
                </a:solidFill>
                <a:latin typeface="Arial"/>
                <a:ea typeface="Arial"/>
                <a:cs typeface="Arial"/>
                <a:sym typeface="Arial"/>
              </a:rPr>
              <a:t>CDE staff will give an overview of the programs administered by the Unit of Federal Programs and Supports and provide helpful tools and resources to support new staff who work on these programs. LEA staff will have time to meet their Regional Contacts from CDE and network with LEA staff in their region. </a:t>
            </a:r>
            <a:endParaRPr sz="105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Target Audience:</a:t>
            </a:r>
            <a:r>
              <a:rPr lang="en" sz="1050" b="0" i="0" u="none" strike="noStrike" cap="none">
                <a:solidFill>
                  <a:srgbClr val="333333"/>
                </a:solidFill>
                <a:latin typeface="Arial"/>
                <a:ea typeface="Arial"/>
                <a:cs typeface="Arial"/>
                <a:sym typeface="Arial"/>
              </a:rPr>
              <a:t> LEA staff who are new to administering Title I-A, I-D, II-A, III, IV-A, or V-B or ESSER programs</a:t>
            </a:r>
            <a:endParaRPr sz="105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333333"/>
              </a:solidFill>
              <a:latin typeface="Arial"/>
              <a:ea typeface="Arial"/>
              <a:cs typeface="Arial"/>
              <a:sym typeface="Arial"/>
            </a:endParaRPr>
          </a:p>
        </p:txBody>
      </p:sp>
      <p:sp>
        <p:nvSpPr>
          <p:cNvPr id="352" name="Google Shape;352;g15814e06ca5_0_4"/>
          <p:cNvSpPr/>
          <p:nvPr/>
        </p:nvSpPr>
        <p:spPr>
          <a:xfrm>
            <a:off x="3260050" y="1697075"/>
            <a:ext cx="2685900" cy="33441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lang="en" dirty="0"/>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Session 2</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 sz="1350" b="0" i="0" u="none" strike="noStrike" cap="none" dirty="0">
                <a:solidFill>
                  <a:srgbClr val="000000"/>
                </a:solidFill>
                <a:latin typeface="Arial"/>
                <a:ea typeface="Arial"/>
                <a:cs typeface="Arial"/>
                <a:sym typeface="Arial"/>
              </a:rPr>
              <a:t>Post Award Revision Training</a:t>
            </a:r>
            <a:endParaRPr sz="1350" b="0" i="0" u="sng"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33333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50"/>
              <a:buFont typeface="Arial"/>
              <a:buNone/>
            </a:pPr>
            <a:r>
              <a:rPr lang="en" sz="1050" b="0" i="0" u="none" strike="noStrike" cap="none" dirty="0">
                <a:solidFill>
                  <a:srgbClr val="333333"/>
                </a:solidFill>
                <a:latin typeface="Arial"/>
                <a:ea typeface="Arial"/>
                <a:cs typeface="Arial"/>
                <a:sym typeface="Arial"/>
              </a:rPr>
              <a:t>CDE staff will provide training on when and how LEAs should submit Post Award </a:t>
            </a:r>
            <a:r>
              <a:rPr lang="en" sz="1050" b="0" i="0" u="none" strike="noStrike" cap="none" dirty="0">
                <a:solidFill>
                  <a:srgbClr val="333333"/>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Revision</a:t>
            </a:r>
            <a:r>
              <a:rPr lang="en" sz="1050" b="0" i="0" u="none" strike="noStrike" cap="none" dirty="0">
                <a:solidFill>
                  <a:srgbClr val="333333"/>
                </a:solidFill>
                <a:latin typeface="Arial"/>
                <a:ea typeface="Arial"/>
                <a:cs typeface="Arial"/>
                <a:sym typeface="Arial"/>
              </a:rPr>
              <a:t> in their ESEA Consolidated Application or ESSER applications. There will be time for LEA staff to work on Post Award Revisions with CDE staff available to answer questions. </a:t>
            </a:r>
            <a:endParaRPr sz="1050" b="0" i="0" u="none" strike="noStrike" cap="none" dirty="0">
              <a:solidFill>
                <a:srgbClr val="333333"/>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050"/>
              <a:buFont typeface="Arial"/>
              <a:buNone/>
            </a:pPr>
            <a:r>
              <a:rPr lang="en" sz="1050" b="1" i="0" u="none" strike="noStrike" cap="none" dirty="0">
                <a:solidFill>
                  <a:srgbClr val="333333"/>
                </a:solidFill>
                <a:latin typeface="Arial"/>
                <a:ea typeface="Arial"/>
                <a:cs typeface="Arial"/>
                <a:sym typeface="Arial"/>
              </a:rPr>
              <a:t>Target Audience:</a:t>
            </a:r>
            <a:r>
              <a:rPr lang="en" sz="1050" b="0" i="0" u="none" strike="noStrike" cap="none" dirty="0">
                <a:solidFill>
                  <a:srgbClr val="333333"/>
                </a:solidFill>
                <a:latin typeface="Arial"/>
                <a:ea typeface="Arial"/>
                <a:cs typeface="Arial"/>
                <a:sym typeface="Arial"/>
              </a:rPr>
              <a:t> LEA staff who complete the Consolidated Application or ESSER applications or who administer federal programs</a:t>
            </a:r>
            <a:endParaRPr sz="1050" b="0" i="0" u="none" strike="noStrike" cap="none" dirty="0">
              <a:solidFill>
                <a:srgbClr val="333333"/>
              </a:solidFill>
              <a:latin typeface="Arial"/>
              <a:ea typeface="Arial"/>
              <a:cs typeface="Arial"/>
              <a:sym typeface="Arial"/>
            </a:endParaRPr>
          </a:p>
          <a:p>
            <a:pPr marL="0" marR="0" lvl="0" indent="0" algn="l" rtl="0">
              <a:lnSpc>
                <a:spcPct val="115000"/>
              </a:lnSpc>
              <a:spcBef>
                <a:spcPts val="800"/>
              </a:spcBef>
              <a:spcAft>
                <a:spcPts val="800"/>
              </a:spcAft>
              <a:buClr>
                <a:srgbClr val="000000"/>
              </a:buClr>
              <a:buSzPts val="1050"/>
              <a:buFont typeface="Arial"/>
              <a:buNone/>
            </a:pPr>
            <a:endParaRPr sz="1050" b="0" i="0" u="none" strike="noStrike" cap="none" dirty="0">
              <a:solidFill>
                <a:srgbClr val="333333"/>
              </a:solidFill>
              <a:latin typeface="Arial"/>
              <a:ea typeface="Arial"/>
              <a:cs typeface="Arial"/>
              <a:sym typeface="Arial"/>
            </a:endParaRPr>
          </a:p>
        </p:txBody>
      </p:sp>
      <p:sp>
        <p:nvSpPr>
          <p:cNvPr id="353" name="Google Shape;353;g15814e06ca5_0_4"/>
          <p:cNvSpPr/>
          <p:nvPr/>
        </p:nvSpPr>
        <p:spPr>
          <a:xfrm>
            <a:off x="6023325" y="1697075"/>
            <a:ext cx="2685900" cy="33441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Session 3</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Monitoring Work Group</a:t>
            </a:r>
            <a:endParaRPr sz="1400" b="0" i="0" u="sng"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33333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CDE staff will provide an overview of the 22-23 monitoring process, including the new self-assessment tools. Then, LEA staff will have time to work on completing the self-assessment and preparing documents for review with CDE staff present to support and answer questions.</a:t>
            </a:r>
            <a:endParaRPr sz="1050" b="0" i="0" u="none" strike="noStrike" cap="none">
              <a:solidFill>
                <a:srgbClr val="333333"/>
              </a:solidFill>
              <a:latin typeface="Arial"/>
              <a:ea typeface="Arial"/>
              <a:cs typeface="Arial"/>
              <a:sym typeface="Arial"/>
            </a:endParaRPr>
          </a:p>
          <a:p>
            <a:pPr marL="0" marR="0" lvl="0" indent="0" algn="l" rtl="0">
              <a:lnSpc>
                <a:spcPct val="115000"/>
              </a:lnSpc>
              <a:spcBef>
                <a:spcPts val="800"/>
              </a:spcBef>
              <a:spcAft>
                <a:spcPts val="800"/>
              </a:spcAft>
              <a:buClr>
                <a:srgbClr val="000000"/>
              </a:buClr>
              <a:buSzPts val="1050"/>
              <a:buFont typeface="Arial"/>
              <a:buNone/>
            </a:pPr>
            <a:r>
              <a:rPr lang="en" sz="1050" b="1" i="0" u="none" strike="noStrike" cap="none">
                <a:solidFill>
                  <a:srgbClr val="333333"/>
                </a:solidFill>
                <a:latin typeface="Arial"/>
                <a:ea typeface="Arial"/>
                <a:cs typeface="Arial"/>
                <a:sym typeface="Arial"/>
              </a:rPr>
              <a:t>Target Audience:</a:t>
            </a:r>
            <a:r>
              <a:rPr lang="en" sz="1050" b="0" i="0" u="none" strike="noStrike" cap="none">
                <a:solidFill>
                  <a:srgbClr val="333333"/>
                </a:solidFill>
                <a:latin typeface="Arial"/>
                <a:ea typeface="Arial"/>
                <a:cs typeface="Arial"/>
                <a:sym typeface="Arial"/>
              </a:rPr>
              <a:t> Staff members from LEAs who are being monitored for ESEA or ESSER during the 22-23 school year.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582c3cf173_4_412"/>
          <p:cNvSpPr txBox="1">
            <a:spLocks noGrp="1"/>
          </p:cNvSpPr>
          <p:nvPr>
            <p:ph type="title"/>
          </p:nvPr>
        </p:nvSpPr>
        <p:spPr>
          <a:xfrm>
            <a:off x="361199" y="1752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t>Fall RNM Dates and Locations</a:t>
            </a:r>
            <a:endParaRPr/>
          </a:p>
        </p:txBody>
      </p:sp>
      <p:sp>
        <p:nvSpPr>
          <p:cNvPr id="359" name="Google Shape;359;g1582c3cf173_4_412"/>
          <p:cNvSpPr/>
          <p:nvPr/>
        </p:nvSpPr>
        <p:spPr>
          <a:xfrm>
            <a:off x="204375" y="1191775"/>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100"/>
              <a:buFont typeface="Arial"/>
              <a:buNone/>
            </a:pPr>
            <a:r>
              <a:rPr lang="en" sz="1050" b="1" i="0" u="none" strike="noStrike" cap="none">
                <a:solidFill>
                  <a:srgbClr val="333333"/>
                </a:solidFill>
                <a:latin typeface="Arial"/>
                <a:ea typeface="Arial"/>
                <a:cs typeface="Arial"/>
                <a:sym typeface="Arial"/>
              </a:rPr>
              <a:t>Northwest and West Central- Montrose</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n" sz="1050" b="0" i="0" u="none" strike="noStrike" cap="none">
                <a:solidFill>
                  <a:srgbClr val="333333"/>
                </a:solidFill>
                <a:latin typeface="Arial"/>
                <a:ea typeface="Arial"/>
                <a:cs typeface="Arial"/>
                <a:sym typeface="Arial"/>
              </a:rPr>
              <a:t>Tuesday, October 18, 9:00-12:00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n" sz="1050" b="0" i="0" u="none" strike="noStrike" cap="none">
                <a:solidFill>
                  <a:srgbClr val="333333"/>
                </a:solidFill>
                <a:latin typeface="Arial"/>
                <a:ea typeface="Arial"/>
                <a:cs typeface="Arial"/>
                <a:sym typeface="Arial"/>
              </a:rPr>
              <a:t>Montrose School District Board Room</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n" sz="1050" b="0" i="0" u="none" strike="noStrike" cap="none">
                <a:solidFill>
                  <a:srgbClr val="333333"/>
                </a:solidFill>
                <a:latin typeface="Arial"/>
                <a:ea typeface="Arial"/>
                <a:cs typeface="Arial"/>
                <a:sym typeface="Arial"/>
              </a:rPr>
              <a:t>Register</a:t>
            </a:r>
            <a:r>
              <a:rPr lang="en" sz="1050" b="0" i="0" u="none" strike="noStrike" cap="none">
                <a:solidFill>
                  <a:srgbClr val="403F3B"/>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1050" b="0" i="0" u="sng" strike="noStrike" cap="none">
                <a:solidFill>
                  <a:srgbClr val="403F3B"/>
                </a:solidFill>
                <a:latin typeface="Arial"/>
                <a:ea typeface="Arial"/>
                <a:cs typeface="Arial"/>
                <a:sym typeface="Arial"/>
                <a:hlinkClick r:id="rId3">
                  <a:extLst>
                    <a:ext uri="{A12FA001-AC4F-418D-AE19-62706E023703}">
                      <ahyp:hlinkClr xmlns:ahyp="http://schemas.microsoft.com/office/drawing/2018/hyperlinkcolor" val="tx"/>
                    </a:ext>
                  </a:extLst>
                </a:hlinkClick>
              </a:rPr>
              <a:t>HERE</a:t>
            </a:r>
            <a:endParaRPr sz="1050" b="0" i="0" u="sng" strike="noStrike" cap="none">
              <a:solidFill>
                <a:srgbClr val="403F3B"/>
              </a:solidFill>
              <a:latin typeface="Arial"/>
              <a:ea typeface="Arial"/>
              <a:cs typeface="Arial"/>
              <a:sym typeface="Arial"/>
            </a:endParaRPr>
          </a:p>
        </p:txBody>
      </p:sp>
      <p:sp>
        <p:nvSpPr>
          <p:cNvPr id="360" name="Google Shape;360;g1582c3cf173_4_412"/>
          <p:cNvSpPr/>
          <p:nvPr/>
        </p:nvSpPr>
        <p:spPr>
          <a:xfrm>
            <a:off x="149900" y="240000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Northwest and West Central- Steamboat Springs</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Wednesday, October 19, 9:00-12:00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Alpine Bank Conference Room</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 sz="1050" b="0" i="0" u="none" strike="noStrike" cap="none">
                <a:solidFill>
                  <a:srgbClr val="333333"/>
                </a:solidFill>
                <a:latin typeface="Arial"/>
                <a:ea typeface="Arial"/>
                <a:cs typeface="Arial"/>
                <a:sym typeface="Arial"/>
              </a:rPr>
              <a:t> </a:t>
            </a:r>
            <a:endParaRPr sz="1050" b="1" i="0" u="none" strike="noStrike" cap="none">
              <a:solidFill>
                <a:srgbClr val="333333"/>
              </a:solidFill>
              <a:latin typeface="Arial"/>
              <a:ea typeface="Arial"/>
              <a:cs typeface="Arial"/>
              <a:sym typeface="Arial"/>
            </a:endParaRPr>
          </a:p>
        </p:txBody>
      </p:sp>
      <p:sp>
        <p:nvSpPr>
          <p:cNvPr id="361" name="Google Shape;361;g1582c3cf173_4_412"/>
          <p:cNvSpPr/>
          <p:nvPr/>
        </p:nvSpPr>
        <p:spPr>
          <a:xfrm>
            <a:off x="149900" y="3608225"/>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highlight>
                  <a:srgbClr val="FFFFFF"/>
                </a:highlight>
                <a:latin typeface="Arial"/>
                <a:ea typeface="Arial"/>
                <a:cs typeface="Arial"/>
                <a:sym typeface="Arial"/>
              </a:rPr>
              <a:t> </a:t>
            </a:r>
            <a:endParaRPr sz="1050" b="0" i="0" u="none" strike="noStrike" cap="none">
              <a:solidFill>
                <a:srgbClr val="333333"/>
              </a:solidFill>
              <a:highlight>
                <a:srgbClr val="FFFFFF"/>
              </a:highlight>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Southwest Region- Alamosa </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Thursday, October 20, 12:30-3:30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San Luis Valley BOCES</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5">
                  <a:extLst>
                    <a:ext uri="{A12FA001-AC4F-418D-AE19-62706E023703}">
                      <ahyp:hlinkClr xmlns:ahyp="http://schemas.microsoft.com/office/drawing/2018/hyperlinkcolor" val="tx"/>
                    </a:ext>
                  </a:extLst>
                </a:hlinkClick>
              </a:rPr>
              <a:t>HERE</a:t>
            </a:r>
            <a:r>
              <a:rPr lang="en" sz="1050" b="0" i="0" u="sng" strike="noStrike" cap="none">
                <a:solidFill>
                  <a:srgbClr val="333333"/>
                </a:solidFill>
                <a:latin typeface="Arial"/>
                <a:ea typeface="Arial"/>
                <a:cs typeface="Arial"/>
                <a:sym typeface="Arial"/>
              </a:rPr>
              <a:t> </a:t>
            </a:r>
            <a:endParaRPr sz="1050" b="0" i="0" u="sng"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endParaRPr sz="1050" b="0" i="0" u="none" strike="noStrike" cap="none">
              <a:solidFill>
                <a:srgbClr val="333333"/>
              </a:solidFill>
              <a:highlight>
                <a:srgbClr val="FFFFFF"/>
              </a:highlight>
              <a:latin typeface="Arial"/>
              <a:ea typeface="Arial"/>
              <a:cs typeface="Arial"/>
              <a:sym typeface="Arial"/>
            </a:endParaRPr>
          </a:p>
        </p:txBody>
      </p:sp>
      <p:sp>
        <p:nvSpPr>
          <p:cNvPr id="362" name="Google Shape;362;g1582c3cf173_4_412"/>
          <p:cNvSpPr/>
          <p:nvPr/>
        </p:nvSpPr>
        <p:spPr>
          <a:xfrm>
            <a:off x="3094225" y="122035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highlight>
                  <a:srgbClr val="FFFFFF"/>
                </a:highlight>
                <a:latin typeface="Arial"/>
                <a:ea typeface="Arial"/>
                <a:cs typeface="Arial"/>
                <a:sym typeface="Arial"/>
              </a:rPr>
              <a:t> </a:t>
            </a:r>
            <a:endParaRPr sz="1050" b="0" i="0" u="none" strike="noStrike" cap="none">
              <a:solidFill>
                <a:srgbClr val="333333"/>
              </a:solidFill>
              <a:highlight>
                <a:srgbClr val="FFFFFF"/>
              </a:highlight>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Pikes Peak Region- Colorado Springs</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Tuesday, October 25, 12:30-3:30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District 49 Creekside Success Center Peak View Hall</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6">
                  <a:extLst>
                    <a:ext uri="{A12FA001-AC4F-418D-AE19-62706E023703}">
                      <ahyp:hlinkClr xmlns:ahyp="http://schemas.microsoft.com/office/drawing/2018/hyperlinkcolor" val="tx"/>
                    </a:ext>
                  </a:extLst>
                </a:hlinkClick>
              </a:rPr>
              <a:t>HERE</a:t>
            </a:r>
            <a:r>
              <a:rPr lang="en" sz="1050" b="0" i="0" u="sng" strike="noStrike" cap="none">
                <a:solidFill>
                  <a:srgbClr val="333333"/>
                </a:solidFill>
                <a:latin typeface="Arial"/>
                <a:ea typeface="Arial"/>
                <a:cs typeface="Arial"/>
                <a:sym typeface="Arial"/>
              </a:rPr>
              <a:t> </a:t>
            </a:r>
            <a:endParaRPr sz="1050" b="0" i="0" u="sng"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endParaRPr sz="1050" b="1" i="0" u="none" strike="noStrike" cap="none">
              <a:solidFill>
                <a:srgbClr val="333333"/>
              </a:solidFill>
              <a:latin typeface="Arial"/>
              <a:ea typeface="Arial"/>
              <a:cs typeface="Arial"/>
              <a:sym typeface="Arial"/>
            </a:endParaRPr>
          </a:p>
        </p:txBody>
      </p:sp>
      <p:sp>
        <p:nvSpPr>
          <p:cNvPr id="363" name="Google Shape;363;g1582c3cf173_4_412"/>
          <p:cNvSpPr/>
          <p:nvPr/>
        </p:nvSpPr>
        <p:spPr>
          <a:xfrm>
            <a:off x="3094225" y="240000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Metro Region- Denver</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Thursday, October 27, 9:00-12:00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Colorado Talking Book Library</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7">
                  <a:extLst>
                    <a:ext uri="{A12FA001-AC4F-418D-AE19-62706E023703}">
                      <ahyp:hlinkClr xmlns:ahyp="http://schemas.microsoft.com/office/drawing/2018/hyperlinkcolor" val="tx"/>
                    </a:ext>
                  </a:extLst>
                </a:hlinkClick>
              </a:rPr>
              <a:t>HERE</a:t>
            </a:r>
            <a:r>
              <a:rPr lang="en" sz="1050" b="0" i="0" u="none" strike="noStrike" cap="none">
                <a:solidFill>
                  <a:srgbClr val="333333"/>
                </a:solidFill>
                <a:latin typeface="Arial"/>
                <a:ea typeface="Arial"/>
                <a:cs typeface="Arial"/>
                <a:sym typeface="Arial"/>
              </a:rPr>
              <a:t>  </a:t>
            </a:r>
            <a:endParaRPr sz="1050" b="1" i="0" u="none" strike="noStrike" cap="none">
              <a:solidFill>
                <a:srgbClr val="333333"/>
              </a:solidFill>
              <a:latin typeface="Arial"/>
              <a:ea typeface="Arial"/>
              <a:cs typeface="Arial"/>
              <a:sym typeface="Arial"/>
            </a:endParaRPr>
          </a:p>
        </p:txBody>
      </p:sp>
      <p:sp>
        <p:nvSpPr>
          <p:cNvPr id="364" name="Google Shape;364;g1582c3cf173_4_412"/>
          <p:cNvSpPr/>
          <p:nvPr/>
        </p:nvSpPr>
        <p:spPr>
          <a:xfrm>
            <a:off x="3094225" y="3608225"/>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Southeast Region- Lamar</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Tuesday, November 8, 12:30-3:30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Southeastern BOCES</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8">
                  <a:extLst>
                    <a:ext uri="{A12FA001-AC4F-418D-AE19-62706E023703}">
                      <ahyp:hlinkClr xmlns:ahyp="http://schemas.microsoft.com/office/drawing/2018/hyperlinkcolor" val="tx"/>
                    </a:ext>
                  </a:extLst>
                </a:hlinkClick>
              </a:rPr>
              <a:t>HERE</a:t>
            </a:r>
            <a:endParaRPr sz="1050" b="1" i="0" u="sng" strike="noStrike" cap="none">
              <a:solidFill>
                <a:srgbClr val="333333"/>
              </a:solidFill>
              <a:latin typeface="Arial"/>
              <a:ea typeface="Arial"/>
              <a:cs typeface="Arial"/>
              <a:sym typeface="Arial"/>
            </a:endParaRPr>
          </a:p>
        </p:txBody>
      </p:sp>
      <p:sp>
        <p:nvSpPr>
          <p:cNvPr id="365" name="Google Shape;365;g1582c3cf173_4_412"/>
          <p:cNvSpPr/>
          <p:nvPr/>
        </p:nvSpPr>
        <p:spPr>
          <a:xfrm>
            <a:off x="5984075" y="1220350"/>
            <a:ext cx="2817900" cy="1098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00"/>
              <a:buFont typeface="Arial"/>
              <a:buNone/>
            </a:pPr>
            <a:r>
              <a:rPr lang="en" sz="1000" b="1" i="0" u="none" strike="noStrike" cap="none">
                <a:solidFill>
                  <a:srgbClr val="333333"/>
                </a:solidFill>
                <a:latin typeface="Arial"/>
                <a:ea typeface="Arial"/>
                <a:cs typeface="Arial"/>
                <a:sym typeface="Arial"/>
              </a:rPr>
              <a:t>Northeast and North Central- Fort Morgan</a:t>
            </a:r>
            <a:endParaRPr sz="100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Thursday, November 10, 9:30-12:30</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Fort Morgan Public Library</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rgbClr val="403F3B"/>
                </a:solidFill>
                <a:latin typeface="Arial"/>
                <a:ea typeface="Arial"/>
                <a:cs typeface="Arial"/>
                <a:sym typeface="Arial"/>
                <a:hlinkClick r:id="rId9">
                  <a:extLst>
                    <a:ext uri="{A12FA001-AC4F-418D-AE19-62706E023703}">
                      <ahyp:hlinkClr xmlns:ahyp="http://schemas.microsoft.com/office/drawing/2018/hyperlinkcolor" val="tx"/>
                    </a:ext>
                  </a:extLst>
                </a:hlinkClick>
              </a:rPr>
              <a:t>HERE</a:t>
            </a:r>
            <a:r>
              <a:rPr lang="en" sz="1050" b="0" i="0" u="none" strike="noStrike" cap="none">
                <a:solidFill>
                  <a:srgbClr val="333333"/>
                </a:solidFill>
                <a:latin typeface="Arial"/>
                <a:ea typeface="Arial"/>
                <a:cs typeface="Arial"/>
                <a:sym typeface="Arial"/>
              </a:rPr>
              <a:t> </a:t>
            </a:r>
            <a:endParaRPr sz="1050" b="1" i="0" u="none" strike="noStrike" cap="none">
              <a:solidFill>
                <a:srgbClr val="333333"/>
              </a:solidFill>
              <a:latin typeface="Arial"/>
              <a:ea typeface="Arial"/>
              <a:cs typeface="Arial"/>
              <a:sym typeface="Arial"/>
            </a:endParaRPr>
          </a:p>
        </p:txBody>
      </p:sp>
      <p:sp>
        <p:nvSpPr>
          <p:cNvPr id="366" name="Google Shape;366;g1582c3cf173_4_412"/>
          <p:cNvSpPr/>
          <p:nvPr/>
        </p:nvSpPr>
        <p:spPr>
          <a:xfrm>
            <a:off x="5984075" y="2400000"/>
            <a:ext cx="2817900" cy="10986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050"/>
              <a:buFont typeface="Arial"/>
              <a:buNone/>
            </a:pPr>
            <a:r>
              <a:rPr lang="en" sz="1050" b="1" i="0" u="none" strike="noStrike" cap="none">
                <a:solidFill>
                  <a:srgbClr val="333333"/>
                </a:solidFill>
                <a:latin typeface="Arial"/>
                <a:ea typeface="Arial"/>
                <a:cs typeface="Arial"/>
                <a:sym typeface="Arial"/>
              </a:rPr>
              <a:t>VIRTUAL</a:t>
            </a:r>
            <a:endParaRPr sz="1050" b="1"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Tuesday, November 15, 9:00-12:00   </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Zoom</a:t>
            </a:r>
            <a:endParaRPr sz="1050" b="0" i="0" u="none" strike="noStrike" cap="none">
              <a:solidFill>
                <a:srgbClr val="333333"/>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50"/>
              <a:buFont typeface="Arial"/>
              <a:buNone/>
            </a:pPr>
            <a:r>
              <a:rPr lang="en" sz="1050" b="0" i="0" u="none" strike="noStrike" cap="none">
                <a:solidFill>
                  <a:srgbClr val="333333"/>
                </a:solidFill>
                <a:latin typeface="Arial"/>
                <a:ea typeface="Arial"/>
                <a:cs typeface="Arial"/>
                <a:sym typeface="Arial"/>
              </a:rPr>
              <a:t>Register </a:t>
            </a:r>
            <a:r>
              <a:rPr lang="en" sz="1050" b="0" i="0" u="sng" strike="noStrike" cap="none">
                <a:solidFill>
                  <a:schemeClr val="hlink"/>
                </a:solidFill>
                <a:latin typeface="Arial"/>
                <a:ea typeface="Arial"/>
                <a:cs typeface="Arial"/>
                <a:sym typeface="Arial"/>
                <a:hlinkClick r:id="rId10"/>
              </a:rPr>
              <a:t>HERE</a:t>
            </a:r>
            <a:endParaRPr sz="1050" b="0" i="0" u="none" strike="noStrike" cap="none">
              <a:solidFill>
                <a:srgbClr val="333333"/>
              </a:solidFill>
              <a:latin typeface="Arial"/>
              <a:ea typeface="Arial"/>
              <a:cs typeface="Arial"/>
              <a:sym typeface="Arial"/>
            </a:endParaRPr>
          </a:p>
        </p:txBody>
      </p:sp>
      <p:sp>
        <p:nvSpPr>
          <p:cNvPr id="367" name="Google Shape;367;g1582c3cf173_4_412"/>
          <p:cNvSpPr/>
          <p:nvPr/>
        </p:nvSpPr>
        <p:spPr>
          <a:xfrm>
            <a:off x="6470500" y="3579650"/>
            <a:ext cx="1876200" cy="1257600"/>
          </a:xfrm>
          <a:prstGeom prst="ellipse">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Note:</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LEAs may attend at any location, regardless of region</a:t>
            </a:r>
            <a:endParaRPr sz="1000" b="0" i="0" u="none" strike="noStrike" cap="none">
              <a:solidFill>
                <a:srgbClr val="000000"/>
              </a:solidFill>
              <a:latin typeface="Arial"/>
              <a:ea typeface="Arial"/>
              <a:cs typeface="Arial"/>
              <a:sym typeface="Arial"/>
            </a:endParaRPr>
          </a:p>
        </p:txBody>
      </p:sp>
      <p:sp>
        <p:nvSpPr>
          <p:cNvPr id="368" name="Google Shape;368;g1582c3cf173_4_412"/>
          <p:cNvSpPr/>
          <p:nvPr/>
        </p:nvSpPr>
        <p:spPr>
          <a:xfrm>
            <a:off x="345075" y="990050"/>
            <a:ext cx="792600" cy="287700"/>
          </a:xfrm>
          <a:prstGeom prst="wedgeRectCallout">
            <a:avLst>
              <a:gd name="adj1" fmla="val -20833"/>
              <a:gd name="adj2" fmla="val 6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t>Completed</a:t>
            </a:r>
            <a:endParaRPr sz="900"/>
          </a:p>
        </p:txBody>
      </p:sp>
      <p:sp>
        <p:nvSpPr>
          <p:cNvPr id="369" name="Google Shape;369;g1582c3cf173_4_412"/>
          <p:cNvSpPr/>
          <p:nvPr/>
        </p:nvSpPr>
        <p:spPr>
          <a:xfrm>
            <a:off x="345075" y="2232600"/>
            <a:ext cx="792600" cy="287700"/>
          </a:xfrm>
          <a:prstGeom prst="wedgeRectCallout">
            <a:avLst>
              <a:gd name="adj1" fmla="val -20833"/>
              <a:gd name="adj2" fmla="val 6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t>Completed</a:t>
            </a:r>
            <a:endParaRPr sz="900"/>
          </a:p>
        </p:txBody>
      </p:sp>
      <p:sp>
        <p:nvSpPr>
          <p:cNvPr id="370" name="Google Shape;370;g1582c3cf173_4_412"/>
          <p:cNvSpPr/>
          <p:nvPr/>
        </p:nvSpPr>
        <p:spPr>
          <a:xfrm>
            <a:off x="3216900" y="1010875"/>
            <a:ext cx="792600" cy="267000"/>
          </a:xfrm>
          <a:prstGeom prst="wedgeRectCallout">
            <a:avLst>
              <a:gd name="adj1" fmla="val -20833"/>
              <a:gd name="adj2" fmla="val 6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t>Completed</a:t>
            </a:r>
            <a:endParaRPr sz="900"/>
          </a:p>
        </p:txBody>
      </p:sp>
      <p:sp>
        <p:nvSpPr>
          <p:cNvPr id="371" name="Google Shape;371;g1582c3cf173_4_412"/>
          <p:cNvSpPr/>
          <p:nvPr/>
        </p:nvSpPr>
        <p:spPr>
          <a:xfrm>
            <a:off x="345075" y="3441350"/>
            <a:ext cx="792600" cy="287700"/>
          </a:xfrm>
          <a:prstGeom prst="wedgeRectCallout">
            <a:avLst>
              <a:gd name="adj1" fmla="val -20833"/>
              <a:gd name="adj2" fmla="val 6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t>Completed</a:t>
            </a:r>
            <a:endParaRPr sz="900"/>
          </a:p>
        </p:txBody>
      </p:sp>
      <p:sp>
        <p:nvSpPr>
          <p:cNvPr id="372" name="Google Shape;372;g1582c3cf173_4_412"/>
          <p:cNvSpPr/>
          <p:nvPr/>
        </p:nvSpPr>
        <p:spPr>
          <a:xfrm>
            <a:off x="3216900" y="2318950"/>
            <a:ext cx="792600" cy="287700"/>
          </a:xfrm>
          <a:prstGeom prst="wedgeRectCallout">
            <a:avLst>
              <a:gd name="adj1" fmla="val -20833"/>
              <a:gd name="adj2" fmla="val 6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t>Completed</a:t>
            </a:r>
            <a:endParaRPr sz="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158537c1889_1_17"/>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US. Census Bureau Annual School District Review Program</a:t>
            </a:r>
            <a:endParaRPr/>
          </a:p>
          <a:p>
            <a:pPr marL="0" lvl="0" indent="0" algn="ctr" rtl="0">
              <a:lnSpc>
                <a:spcPct val="90000"/>
              </a:lnSpc>
              <a:spcBef>
                <a:spcPts val="0"/>
              </a:spcBef>
              <a:spcAft>
                <a:spcPts val="0"/>
              </a:spcAft>
              <a:buSzPts val="3000"/>
              <a:buNone/>
            </a:pPr>
            <a:endParaRPr/>
          </a:p>
          <a:p>
            <a:pPr marL="0" lvl="0" indent="0" algn="ctr" rtl="0">
              <a:lnSpc>
                <a:spcPct val="90000"/>
              </a:lnSpc>
              <a:spcBef>
                <a:spcPts val="0"/>
              </a:spcBef>
              <a:spcAft>
                <a:spcPts val="0"/>
              </a:spcAft>
              <a:buSzPts val="30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173dbf0a91b_0_7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Purpose</a:t>
            </a:r>
            <a:endParaRPr/>
          </a:p>
        </p:txBody>
      </p:sp>
      <p:sp>
        <p:nvSpPr>
          <p:cNvPr id="383" name="Google Shape;383;g173dbf0a91b_0_7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fontScale="77500" lnSpcReduction="20000"/>
          </a:bodyPr>
          <a:lstStyle/>
          <a:p>
            <a:pPr marL="457200" lvl="0" indent="-358140" algn="l" rtl="0">
              <a:lnSpc>
                <a:spcPct val="100000"/>
              </a:lnSpc>
              <a:spcBef>
                <a:spcPts val="1000"/>
              </a:spcBef>
              <a:spcAft>
                <a:spcPts val="0"/>
              </a:spcAft>
              <a:buClr>
                <a:schemeClr val="dk1"/>
              </a:buClr>
              <a:buSzPct val="100000"/>
              <a:buChar char="•"/>
            </a:pPr>
            <a:r>
              <a:rPr lang="en" sz="2400">
                <a:solidFill>
                  <a:schemeClr val="dk1"/>
                </a:solidFill>
              </a:rPr>
              <a:t>The School District Review Program (SDRP) enables state officials to review the Census Bureau’s school district information and update Federal School District Local Education Agency ID numbers, school district boundaries, names, levels, and grade ranges.</a:t>
            </a:r>
            <a:endParaRPr sz="2400">
              <a:solidFill>
                <a:schemeClr val="dk1"/>
              </a:solidFill>
            </a:endParaRPr>
          </a:p>
          <a:p>
            <a:pPr marL="457200" lvl="0" indent="-358140" algn="l" rtl="0">
              <a:lnSpc>
                <a:spcPct val="100000"/>
              </a:lnSpc>
              <a:spcBef>
                <a:spcPts val="1000"/>
              </a:spcBef>
              <a:spcAft>
                <a:spcPts val="0"/>
              </a:spcAft>
              <a:buClr>
                <a:schemeClr val="dk1"/>
              </a:buClr>
              <a:buSzPct val="100000"/>
              <a:buChar char="•"/>
            </a:pPr>
            <a:r>
              <a:rPr lang="en" sz="2400">
                <a:solidFill>
                  <a:schemeClr val="dk1"/>
                </a:solidFill>
              </a:rPr>
              <a:t>School district boundary data are used to estimate the number of school-aged children, ages 5 through 17, in families in poverty for each financially responsible school district.</a:t>
            </a:r>
            <a:endParaRPr sz="2400">
              <a:solidFill>
                <a:schemeClr val="dk1"/>
              </a:solidFill>
            </a:endParaRPr>
          </a:p>
          <a:p>
            <a:pPr marL="914400" lvl="1" indent="-338475" algn="l" rtl="0">
              <a:lnSpc>
                <a:spcPct val="100000"/>
              </a:lnSpc>
              <a:spcBef>
                <a:spcPts val="1000"/>
              </a:spcBef>
              <a:spcAft>
                <a:spcPts val="0"/>
              </a:spcAft>
              <a:buClr>
                <a:schemeClr val="dk1"/>
              </a:buClr>
              <a:buSzPct val="100000"/>
              <a:buChar char="•"/>
            </a:pPr>
            <a:r>
              <a:rPr lang="en" sz="2035">
                <a:solidFill>
                  <a:schemeClr val="dk1"/>
                </a:solidFill>
              </a:rPr>
              <a:t>The SDRP considers a school district financially responsible when they pay for the education of the students that reside within their boundaries.</a:t>
            </a:r>
            <a:endParaRPr sz="2035">
              <a:solidFill>
                <a:schemeClr val="dk1"/>
              </a:solidFill>
            </a:endParaRPr>
          </a:p>
          <a:p>
            <a:pPr marL="914400" lvl="1" indent="-338475" algn="l" rtl="0">
              <a:lnSpc>
                <a:spcPct val="100000"/>
              </a:lnSpc>
              <a:spcBef>
                <a:spcPts val="1000"/>
              </a:spcBef>
              <a:spcAft>
                <a:spcPts val="1000"/>
              </a:spcAft>
              <a:buClr>
                <a:schemeClr val="dk1"/>
              </a:buClr>
              <a:buSzPct val="100000"/>
              <a:buChar char="•"/>
            </a:pPr>
            <a:r>
              <a:rPr lang="en" sz="2035">
                <a:solidFill>
                  <a:schemeClr val="dk1"/>
                </a:solidFill>
              </a:rPr>
              <a:t>These poverty estimates serve as the basis of Title I eligibility and are used to determine the distribution of Title I funding.</a:t>
            </a:r>
            <a:endParaRPr sz="1135"/>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176d2727c5c_0_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SDRP Phases</a:t>
            </a:r>
            <a:endParaRPr/>
          </a:p>
        </p:txBody>
      </p:sp>
      <p:sp>
        <p:nvSpPr>
          <p:cNvPr id="389" name="Google Shape;389;g176d2727c5c_0_1"/>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Clr>
                <a:schemeClr val="dk1"/>
              </a:buClr>
              <a:buSzPts val="2400"/>
              <a:buChar char="•"/>
            </a:pPr>
            <a:r>
              <a:rPr lang="en" sz="2400">
                <a:solidFill>
                  <a:schemeClr val="dk1"/>
                </a:solidFill>
              </a:rPr>
              <a:t>Two phases of the SDRP:</a:t>
            </a:r>
            <a:endParaRPr sz="2400">
              <a:solidFill>
                <a:schemeClr val="dk1"/>
              </a:solidFill>
            </a:endParaRPr>
          </a:p>
          <a:p>
            <a:pPr marL="914400" lvl="1" indent="-336550" algn="l" rtl="0">
              <a:spcBef>
                <a:spcPts val="1000"/>
              </a:spcBef>
              <a:spcAft>
                <a:spcPts val="0"/>
              </a:spcAft>
              <a:buClr>
                <a:schemeClr val="dk1"/>
              </a:buClr>
              <a:buSzPts val="1700"/>
              <a:buChar char="•"/>
            </a:pPr>
            <a:r>
              <a:rPr lang="en" sz="1700" b="1">
                <a:solidFill>
                  <a:schemeClr val="dk1"/>
                </a:solidFill>
              </a:rPr>
              <a:t>Annotation Phase</a:t>
            </a:r>
            <a:r>
              <a:rPr lang="en" sz="1700">
                <a:solidFill>
                  <a:schemeClr val="dk1"/>
                </a:solidFill>
              </a:rPr>
              <a:t> - State officials review and update the Census Bureau’s school district boundaries and information for their state. </a:t>
            </a:r>
            <a:r>
              <a:rPr lang="en" sz="1700" i="1">
                <a:solidFill>
                  <a:schemeClr val="dk1"/>
                </a:solidFill>
              </a:rPr>
              <a:t>Available until December 2022</a:t>
            </a:r>
            <a:r>
              <a:rPr lang="en" sz="1700">
                <a:solidFill>
                  <a:schemeClr val="dk1"/>
                </a:solidFill>
              </a:rPr>
              <a:t>.</a:t>
            </a:r>
            <a:endParaRPr sz="1700">
              <a:solidFill>
                <a:schemeClr val="dk1"/>
              </a:solidFill>
            </a:endParaRPr>
          </a:p>
          <a:p>
            <a:pPr marL="914400" lvl="1" indent="-336550" algn="l" rtl="0">
              <a:spcBef>
                <a:spcPts val="1000"/>
              </a:spcBef>
              <a:spcAft>
                <a:spcPts val="1000"/>
              </a:spcAft>
              <a:buClr>
                <a:schemeClr val="dk1"/>
              </a:buClr>
              <a:buSzPts val="1700"/>
              <a:buChar char="•"/>
            </a:pPr>
            <a:r>
              <a:rPr lang="en" sz="1700" b="1">
                <a:solidFill>
                  <a:schemeClr val="dk1"/>
                </a:solidFill>
              </a:rPr>
              <a:t>Verification Phase</a:t>
            </a:r>
            <a:r>
              <a:rPr lang="en" sz="1700">
                <a:solidFill>
                  <a:schemeClr val="dk1"/>
                </a:solidFill>
              </a:rPr>
              <a:t> - State officials review the Census Bureau’s latest school district information to verify the accuracy and completeness of their Annotation Phase submission. Officials have one week to complete the verification </a:t>
            </a:r>
            <a:r>
              <a:rPr lang="en" sz="1700" i="1">
                <a:solidFill>
                  <a:schemeClr val="dk1"/>
                </a:solidFill>
              </a:rPr>
              <a:t>starting in April 2023</a:t>
            </a:r>
            <a:r>
              <a:rPr lang="en" sz="1700">
                <a:solidFill>
                  <a:schemeClr val="dk1"/>
                </a:solidFill>
              </a:rPr>
              <a:t>.</a:t>
            </a:r>
            <a:endParaRPr sz="1700"/>
          </a:p>
        </p:txBody>
      </p:sp>
      <p:graphicFrame>
        <p:nvGraphicFramePr>
          <p:cNvPr id="390" name="Google Shape;390;g176d2727c5c_0_1"/>
          <p:cNvGraphicFramePr/>
          <p:nvPr>
            <p:extLst>
              <p:ext uri="{D42A27DB-BD31-4B8C-83A1-F6EECF244321}">
                <p14:modId xmlns:p14="http://schemas.microsoft.com/office/powerpoint/2010/main" val="2053467638"/>
              </p:ext>
            </p:extLst>
          </p:nvPr>
        </p:nvGraphicFramePr>
        <p:xfrm>
          <a:off x="1547550" y="3631075"/>
          <a:ext cx="6048900" cy="1401960"/>
        </p:xfrm>
        <a:graphic>
          <a:graphicData uri="http://schemas.openxmlformats.org/drawingml/2006/table">
            <a:tbl>
              <a:tblPr firstRow="1">
                <a:noFill/>
                <a:tableStyleId>{161BD904-D009-4E70-A845-DD71EF2E4DD9}</a:tableStyleId>
              </a:tblPr>
              <a:tblGrid>
                <a:gridCol w="3024450">
                  <a:extLst>
                    <a:ext uri="{9D8B030D-6E8A-4147-A177-3AD203B41FA5}">
                      <a16:colId xmlns:a16="http://schemas.microsoft.com/office/drawing/2014/main" val="20000"/>
                    </a:ext>
                  </a:extLst>
                </a:gridCol>
                <a:gridCol w="3024450">
                  <a:extLst>
                    <a:ext uri="{9D8B030D-6E8A-4147-A177-3AD203B41FA5}">
                      <a16:colId xmlns:a16="http://schemas.microsoft.com/office/drawing/2014/main" val="20001"/>
                    </a:ext>
                  </a:extLst>
                </a:gridCol>
              </a:tblGrid>
              <a:tr h="0">
                <a:tc gridSpan="2">
                  <a:txBody>
                    <a:bodyPr/>
                    <a:lstStyle/>
                    <a:p>
                      <a:pPr marL="0" lvl="0" indent="0" algn="ctr" rtl="0">
                        <a:lnSpc>
                          <a:spcPct val="100000"/>
                        </a:lnSpc>
                        <a:spcBef>
                          <a:spcPts val="0"/>
                        </a:spcBef>
                        <a:spcAft>
                          <a:spcPts val="0"/>
                        </a:spcAft>
                        <a:buNone/>
                      </a:pPr>
                      <a:r>
                        <a:rPr lang="en" sz="1100" b="1">
                          <a:solidFill>
                            <a:srgbClr val="FFFFFF"/>
                          </a:solidFill>
                          <a:latin typeface="Calibri"/>
                          <a:ea typeface="Calibri"/>
                          <a:cs typeface="Calibri"/>
                          <a:sym typeface="Calibri"/>
                        </a:rPr>
                        <a:t>2023 SDRP Schedule</a:t>
                      </a:r>
                      <a:endParaRPr sz="1100" b="1">
                        <a:solidFill>
                          <a:srgbClr val="FFFFFF"/>
                        </a:solidFill>
                        <a:latin typeface="Calibri"/>
                        <a:ea typeface="Calibri"/>
                        <a:cs typeface="Calibri"/>
                        <a:sym typeface="Calibri"/>
                      </a:endParaRPr>
                    </a:p>
                  </a:txBody>
                  <a:tcPr marL="91425" marR="91425" marT="91425" marB="91425">
                    <a:solidFill>
                      <a:srgbClr val="6AA84F"/>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December 31, 2022</a:t>
                      </a:r>
                      <a:endParaRPr sz="1100">
                        <a:latin typeface="Calibri"/>
                        <a:ea typeface="Calibri"/>
                        <a:cs typeface="Calibri"/>
                        <a:sym typeface="Calibri"/>
                      </a:endParaRPr>
                    </a:p>
                  </a:txBody>
                  <a:tcPr marL="91425" marR="91425" marT="91425" marB="91425">
                    <a:solidFill>
                      <a:srgbClr val="B6D7A8"/>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Annotation Phase submission deadline</a:t>
                      </a:r>
                      <a:endParaRPr sz="1100">
                        <a:latin typeface="Calibri"/>
                        <a:ea typeface="Calibri"/>
                        <a:cs typeface="Calibri"/>
                        <a:sym typeface="Calibri"/>
                      </a:endParaRPr>
                    </a:p>
                  </a:txBody>
                  <a:tcPr marL="91425" marR="91425" marT="91425" marB="91425">
                    <a:solidFill>
                      <a:srgbClr val="B6D7A8"/>
                    </a:solidFill>
                  </a:tcPr>
                </a:tc>
                <a:extLst>
                  <a:ext uri="{0D108BD9-81ED-4DB2-BD59-A6C34878D82A}">
                    <a16:rowId xmlns:a16="http://schemas.microsoft.com/office/drawing/2014/main" val="10001"/>
                  </a:ext>
                </a:extLst>
              </a:tr>
              <a:tr h="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April 2023</a:t>
                      </a:r>
                      <a:endParaRPr sz="1100">
                        <a:latin typeface="Calibri"/>
                        <a:ea typeface="Calibri"/>
                        <a:cs typeface="Calibri"/>
                        <a:sym typeface="Calibri"/>
                      </a:endParaRPr>
                    </a:p>
                  </a:txBody>
                  <a:tcPr marL="91425" marR="91425" marT="91425" marB="91425">
                    <a:solidFill>
                      <a:srgbClr val="D9EAD3"/>
                    </a:solidFill>
                  </a:tcPr>
                </a:tc>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Verification Phase begins</a:t>
                      </a:r>
                      <a:endParaRPr sz="1100">
                        <a:latin typeface="Calibri"/>
                        <a:ea typeface="Calibri"/>
                        <a:cs typeface="Calibri"/>
                        <a:sym typeface="Calibri"/>
                      </a:endParaRPr>
                    </a:p>
                  </a:txBody>
                  <a:tcPr marL="91425" marR="91425" marT="91425" marB="91425">
                    <a:solidFill>
                      <a:srgbClr val="D9EAD3"/>
                    </a:solidFill>
                  </a:tcPr>
                </a:tc>
                <a:extLst>
                  <a:ext uri="{0D108BD9-81ED-4DB2-BD59-A6C34878D82A}">
                    <a16:rowId xmlns:a16="http://schemas.microsoft.com/office/drawing/2014/main" val="10002"/>
                  </a:ext>
                </a:extLst>
              </a:tr>
              <a:tr h="0">
                <a:tc>
                  <a:txBody>
                    <a:bodyPr/>
                    <a:lstStyle/>
                    <a:p>
                      <a:pPr marL="0" lvl="0" indent="0" algn="l" rtl="0">
                        <a:lnSpc>
                          <a:spcPct val="100000"/>
                        </a:lnSpc>
                        <a:spcBef>
                          <a:spcPts val="0"/>
                        </a:spcBef>
                        <a:spcAft>
                          <a:spcPts val="0"/>
                        </a:spcAft>
                        <a:buNone/>
                      </a:pPr>
                      <a:r>
                        <a:rPr lang="en" sz="1100">
                          <a:latin typeface="Calibri"/>
                          <a:ea typeface="Calibri"/>
                          <a:cs typeface="Calibri"/>
                          <a:sym typeface="Calibri"/>
                        </a:rPr>
                        <a:t>December 2023</a:t>
                      </a:r>
                      <a:endParaRPr sz="1100">
                        <a:latin typeface="Calibri"/>
                        <a:ea typeface="Calibri"/>
                        <a:cs typeface="Calibri"/>
                        <a:sym typeface="Calibri"/>
                      </a:endParaRPr>
                    </a:p>
                  </a:txBody>
                  <a:tcPr marL="91425" marR="91425" marT="91425" marB="91425">
                    <a:solidFill>
                      <a:srgbClr val="B6D7A8"/>
                    </a:solidFill>
                  </a:tcPr>
                </a:tc>
                <a:tc>
                  <a:txBody>
                    <a:bodyPr/>
                    <a:lstStyle/>
                    <a:p>
                      <a:pPr marL="0" lvl="0" indent="0" algn="l" rtl="0">
                        <a:lnSpc>
                          <a:spcPct val="100000"/>
                        </a:lnSpc>
                        <a:spcBef>
                          <a:spcPts val="0"/>
                        </a:spcBef>
                        <a:spcAft>
                          <a:spcPts val="0"/>
                        </a:spcAft>
                        <a:buNone/>
                      </a:pPr>
                      <a:r>
                        <a:rPr lang="en" sz="1100" dirty="0">
                          <a:latin typeface="Calibri"/>
                          <a:ea typeface="Calibri"/>
                          <a:cs typeface="Calibri"/>
                          <a:sym typeface="Calibri"/>
                        </a:rPr>
                        <a:t>Preliminary Poverty Estimates released</a:t>
                      </a:r>
                      <a:endParaRPr sz="1100" dirty="0">
                        <a:latin typeface="Calibri"/>
                        <a:ea typeface="Calibri"/>
                        <a:cs typeface="Calibri"/>
                        <a:sym typeface="Calibri"/>
                      </a:endParaRPr>
                    </a:p>
                  </a:txBody>
                  <a:tcPr marL="91425" marR="91425" marT="91425" marB="91425">
                    <a:solidFill>
                      <a:srgbClr val="B6D7A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176d2727c5c_0_2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School District Boundaries</a:t>
            </a:r>
            <a:endParaRPr/>
          </a:p>
        </p:txBody>
      </p:sp>
      <p:sp>
        <p:nvSpPr>
          <p:cNvPr id="396" name="Google Shape;396;g176d2727c5c_0_21"/>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55600" algn="l" rtl="0">
              <a:lnSpc>
                <a:spcPct val="100000"/>
              </a:lnSpc>
              <a:spcBef>
                <a:spcPts val="1000"/>
              </a:spcBef>
              <a:spcAft>
                <a:spcPts val="0"/>
              </a:spcAft>
              <a:buSzPts val="2000"/>
              <a:buChar char="•"/>
            </a:pPr>
            <a:r>
              <a:rPr lang="en" sz="2000">
                <a:solidFill>
                  <a:schemeClr val="dk1"/>
                </a:solidFill>
              </a:rPr>
              <a:t>CDE is inviting districts to assist in the boundary review. Districts are encouraged to view their district boundaries online, using the TIGERweb application to determine if they accurately reflect school district boundaries.</a:t>
            </a:r>
            <a:endParaRPr sz="2400">
              <a:solidFill>
                <a:schemeClr val="dk1"/>
              </a:solidFill>
            </a:endParaRPr>
          </a:p>
          <a:p>
            <a:pPr marL="914400" lvl="1" indent="-336550" algn="l" rtl="0">
              <a:lnSpc>
                <a:spcPct val="100000"/>
              </a:lnSpc>
              <a:spcBef>
                <a:spcPts val="1000"/>
              </a:spcBef>
              <a:spcAft>
                <a:spcPts val="0"/>
              </a:spcAft>
              <a:buSzPts val="1700"/>
              <a:buChar char="•"/>
            </a:pPr>
            <a:r>
              <a:rPr lang="en" sz="1700">
                <a:solidFill>
                  <a:schemeClr val="dk1"/>
                </a:solidFill>
              </a:rPr>
              <a:t>TIGERweb (</a:t>
            </a:r>
            <a:r>
              <a:rPr lang="en" sz="1700" u="sng">
                <a:solidFill>
                  <a:schemeClr val="accent5"/>
                </a:solidFill>
                <a:hlinkClick r:id="rId3">
                  <a:extLst>
                    <a:ext uri="{A12FA001-AC4F-418D-AE19-62706E023703}">
                      <ahyp:hlinkClr xmlns:ahyp="http://schemas.microsoft.com/office/drawing/2018/hyperlinkcolor" val="tx"/>
                    </a:ext>
                  </a:extLst>
                </a:hlinkClick>
              </a:rPr>
              <a:t>https://tigerweb.geo.census.gov/tigerweb/</a:t>
            </a:r>
            <a:r>
              <a:rPr lang="en" sz="1700">
                <a:solidFill>
                  <a:schemeClr val="dk1"/>
                </a:solidFill>
              </a:rPr>
              <a:t>) is the Census Bureau’s online application for viewing the most recent school district and legal boundaries.</a:t>
            </a:r>
            <a:endParaRPr sz="1700">
              <a:solidFill>
                <a:schemeClr val="dk1"/>
              </a:solidFill>
            </a:endParaRPr>
          </a:p>
          <a:p>
            <a:pPr marL="914400" lvl="1" indent="-336550" algn="l" rtl="0">
              <a:lnSpc>
                <a:spcPct val="100000"/>
              </a:lnSpc>
              <a:spcBef>
                <a:spcPts val="1000"/>
              </a:spcBef>
              <a:spcAft>
                <a:spcPts val="1000"/>
              </a:spcAft>
              <a:buSzPts val="1700"/>
              <a:buChar char="•"/>
            </a:pPr>
            <a:r>
              <a:rPr lang="en" sz="1700">
                <a:solidFill>
                  <a:schemeClr val="dk1"/>
                </a:solidFill>
              </a:rPr>
              <a:t>Applies to school district boundaries effective on or before January 1, 2023.</a:t>
            </a:r>
            <a:endParaRPr sz="2035">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176d2727c5c_0_77" descr="Image of TIGERweb."/>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TIGERweb</a:t>
            </a:r>
            <a:endParaRPr/>
          </a:p>
        </p:txBody>
      </p:sp>
      <p:pic>
        <p:nvPicPr>
          <p:cNvPr id="402" name="Google Shape;402;g176d2727c5c_0_77" descr="Image of TIGERweb."/>
          <p:cNvPicPr preferRelativeResize="0"/>
          <p:nvPr/>
        </p:nvPicPr>
        <p:blipFill>
          <a:blip r:embed="rId3">
            <a:alphaModFix/>
          </a:blip>
          <a:stretch>
            <a:fillRect/>
          </a:stretch>
        </p:blipFill>
        <p:spPr>
          <a:xfrm>
            <a:off x="314575" y="944175"/>
            <a:ext cx="8514849" cy="4135025"/>
          </a:xfrm>
          <a:prstGeom prst="rect">
            <a:avLst/>
          </a:prstGeom>
          <a:noFill/>
          <a:ln>
            <a:noFill/>
          </a:ln>
        </p:spPr>
      </p:pic>
      <p:sp>
        <p:nvSpPr>
          <p:cNvPr id="403" name="Google Shape;403;g176d2727c5c_0_77" descr="Image of TIGERweb."/>
          <p:cNvSpPr/>
          <p:nvPr/>
        </p:nvSpPr>
        <p:spPr>
          <a:xfrm>
            <a:off x="2272625" y="2130450"/>
            <a:ext cx="295500" cy="1537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g176d2727c5c_0_77" descr="Image of TIGERweb."/>
          <p:cNvSpPr/>
          <p:nvPr/>
        </p:nvSpPr>
        <p:spPr>
          <a:xfrm>
            <a:off x="2652675" y="2789238"/>
            <a:ext cx="1207800" cy="2196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g176d2727c5c_0_8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14575" y="944175"/>
            <a:ext cx="8514849" cy="4108616"/>
          </a:xfrm>
          <a:prstGeom prst="rect">
            <a:avLst/>
          </a:prstGeom>
          <a:noFill/>
          <a:ln>
            <a:noFill/>
          </a:ln>
        </p:spPr>
      </p:pic>
      <p:sp>
        <p:nvSpPr>
          <p:cNvPr id="410" name="Google Shape;410;g176d2727c5c_0_8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TIGERweb</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g176d2727c5c_0_9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1085" y="944175"/>
            <a:ext cx="8441831" cy="4108624"/>
          </a:xfrm>
          <a:prstGeom prst="rect">
            <a:avLst/>
          </a:prstGeom>
          <a:noFill/>
          <a:ln>
            <a:noFill/>
          </a:ln>
        </p:spPr>
      </p:pic>
      <p:sp>
        <p:nvSpPr>
          <p:cNvPr id="416" name="Google Shape;416;g176d2727c5c_0_9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TIGERweb</a:t>
            </a:r>
            <a:endParaRPr/>
          </a:p>
        </p:txBody>
      </p:sp>
      <p:sp>
        <p:nvSpPr>
          <p:cNvPr id="417" name="Google Shape;417;g176d2727c5c_0_90">
            <a:extLst>
              <a:ext uri="{C183D7F6-B498-43B3-948B-1728B52AA6E4}">
                <adec:decorative xmlns:adec="http://schemas.microsoft.com/office/drawing/2017/decorative" val="1"/>
              </a:ext>
            </a:extLst>
          </p:cNvPr>
          <p:cNvSpPr/>
          <p:nvPr/>
        </p:nvSpPr>
        <p:spPr>
          <a:xfrm>
            <a:off x="332675" y="2029100"/>
            <a:ext cx="622500" cy="278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g176d2727c5c_0_90">
            <a:extLst>
              <a:ext uri="{C183D7F6-B498-43B3-948B-1728B52AA6E4}">
                <adec:decorative xmlns:adec="http://schemas.microsoft.com/office/drawing/2017/decorative" val="1"/>
              </a:ext>
            </a:extLst>
          </p:cNvPr>
          <p:cNvSpPr/>
          <p:nvPr/>
        </p:nvSpPr>
        <p:spPr>
          <a:xfrm>
            <a:off x="332675" y="4098700"/>
            <a:ext cx="816600" cy="278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g176d2727c5c_0_1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1075" y="944175"/>
            <a:ext cx="8441849" cy="4077973"/>
          </a:xfrm>
          <a:prstGeom prst="rect">
            <a:avLst/>
          </a:prstGeom>
          <a:noFill/>
          <a:ln>
            <a:noFill/>
          </a:ln>
        </p:spPr>
      </p:pic>
      <p:sp>
        <p:nvSpPr>
          <p:cNvPr id="424" name="Google Shape;424;g176d2727c5c_0_12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TIGERweb</a:t>
            </a:r>
            <a:endParaRPr/>
          </a:p>
        </p:txBody>
      </p:sp>
      <p:sp>
        <p:nvSpPr>
          <p:cNvPr id="425" name="Google Shape;425;g176d2727c5c_0_120">
            <a:extLst>
              <a:ext uri="{C183D7F6-B498-43B3-948B-1728B52AA6E4}">
                <adec:decorative xmlns:adec="http://schemas.microsoft.com/office/drawing/2017/decorative" val="1"/>
              </a:ext>
            </a:extLst>
          </p:cNvPr>
          <p:cNvSpPr/>
          <p:nvPr/>
        </p:nvSpPr>
        <p:spPr>
          <a:xfrm>
            <a:off x="332675" y="2859150"/>
            <a:ext cx="909600" cy="2787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236" name="Google Shape;236;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g176d2727c5c_0_1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1075" y="944175"/>
            <a:ext cx="8441850" cy="4082218"/>
          </a:xfrm>
          <a:prstGeom prst="rect">
            <a:avLst/>
          </a:prstGeom>
          <a:noFill/>
          <a:ln>
            <a:noFill/>
          </a:ln>
        </p:spPr>
      </p:pic>
      <p:sp>
        <p:nvSpPr>
          <p:cNvPr id="431" name="Google Shape;431;g176d2727c5c_0_13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TIGERweb</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g176d2727c5c_0_1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1615" y="944175"/>
            <a:ext cx="8441311" cy="4082226"/>
          </a:xfrm>
          <a:prstGeom prst="rect">
            <a:avLst/>
          </a:prstGeom>
          <a:noFill/>
          <a:ln>
            <a:noFill/>
          </a:ln>
        </p:spPr>
      </p:pic>
      <p:sp>
        <p:nvSpPr>
          <p:cNvPr id="437" name="Google Shape;437;g176d2727c5c_0_14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TIGERweb</a:t>
            </a:r>
            <a:endParaRPr/>
          </a:p>
        </p:txBody>
      </p:sp>
      <p:sp>
        <p:nvSpPr>
          <p:cNvPr id="438" name="Google Shape;438;g176d2727c5c_0_140">
            <a:extLst>
              <a:ext uri="{C183D7F6-B498-43B3-948B-1728B52AA6E4}">
                <adec:decorative xmlns:adec="http://schemas.microsoft.com/office/drawing/2017/decorative" val="1"/>
              </a:ext>
            </a:extLst>
          </p:cNvPr>
          <p:cNvSpPr/>
          <p:nvPr/>
        </p:nvSpPr>
        <p:spPr>
          <a:xfrm>
            <a:off x="332675" y="4098700"/>
            <a:ext cx="816600" cy="278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g176d2727c5c_0_14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1625" y="944175"/>
            <a:ext cx="8441301" cy="4064630"/>
          </a:xfrm>
          <a:prstGeom prst="rect">
            <a:avLst/>
          </a:prstGeom>
          <a:noFill/>
          <a:ln>
            <a:noFill/>
          </a:ln>
        </p:spPr>
      </p:pic>
      <p:sp>
        <p:nvSpPr>
          <p:cNvPr id="444" name="Google Shape;444;g176d2727c5c_0_14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TIGERweb</a:t>
            </a:r>
            <a:endParaRPr/>
          </a:p>
        </p:txBody>
      </p:sp>
      <p:sp>
        <p:nvSpPr>
          <p:cNvPr id="445" name="Google Shape;445;g176d2727c5c_0_146">
            <a:extLst>
              <a:ext uri="{C183D7F6-B498-43B3-948B-1728B52AA6E4}">
                <adec:decorative xmlns:adec="http://schemas.microsoft.com/office/drawing/2017/decorative" val="1"/>
              </a:ext>
            </a:extLst>
          </p:cNvPr>
          <p:cNvSpPr/>
          <p:nvPr/>
        </p:nvSpPr>
        <p:spPr>
          <a:xfrm>
            <a:off x="351625" y="2173050"/>
            <a:ext cx="1405800" cy="278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g176d2727c5c_0_15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1625" y="944175"/>
            <a:ext cx="8441299" cy="4099298"/>
          </a:xfrm>
          <a:prstGeom prst="rect">
            <a:avLst/>
          </a:prstGeom>
          <a:noFill/>
          <a:ln>
            <a:noFill/>
          </a:ln>
        </p:spPr>
      </p:pic>
      <p:sp>
        <p:nvSpPr>
          <p:cNvPr id="451" name="Google Shape;451;g176d2727c5c_0_15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TIGERweb</a:t>
            </a:r>
            <a:endParaRPr/>
          </a:p>
        </p:txBody>
      </p:sp>
      <p:sp>
        <p:nvSpPr>
          <p:cNvPr id="452" name="Google Shape;452;g176d2727c5c_0_155">
            <a:extLst>
              <a:ext uri="{C183D7F6-B498-43B3-948B-1728B52AA6E4}">
                <adec:decorative xmlns:adec="http://schemas.microsoft.com/office/drawing/2017/decorative" val="1"/>
              </a:ext>
            </a:extLst>
          </p:cNvPr>
          <p:cNvSpPr/>
          <p:nvPr/>
        </p:nvSpPr>
        <p:spPr>
          <a:xfrm rot="9060953">
            <a:off x="7120388" y="2073330"/>
            <a:ext cx="1207882" cy="219559"/>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176d2727c5c_0_16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Correcting District Boundaries</a:t>
            </a:r>
            <a:endParaRPr/>
          </a:p>
        </p:txBody>
      </p:sp>
      <p:sp>
        <p:nvSpPr>
          <p:cNvPr id="458" name="Google Shape;458;g176d2727c5c_0_16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55600" algn="l" rtl="0">
              <a:lnSpc>
                <a:spcPct val="100000"/>
              </a:lnSpc>
              <a:spcBef>
                <a:spcPts val="1000"/>
              </a:spcBef>
              <a:spcAft>
                <a:spcPts val="0"/>
              </a:spcAft>
              <a:buClr>
                <a:schemeClr val="dk1"/>
              </a:buClr>
              <a:buSzPts val="2000"/>
              <a:buChar char="•"/>
            </a:pPr>
            <a:r>
              <a:rPr lang="en" sz="2000">
                <a:solidFill>
                  <a:schemeClr val="dk1"/>
                </a:solidFill>
              </a:rPr>
              <a:t>To report an error in the district boundaries online, districts should take a screenshot of the current boundaries (using the TIGERweb system) and then annotate the updated boundary location on the same screenshot.</a:t>
            </a:r>
            <a:endParaRPr sz="2000">
              <a:solidFill>
                <a:schemeClr val="dk1"/>
              </a:solidFill>
            </a:endParaRPr>
          </a:p>
          <a:p>
            <a:pPr marL="914400" lvl="1" indent="-336550" algn="l" rtl="0">
              <a:lnSpc>
                <a:spcPct val="100000"/>
              </a:lnSpc>
              <a:spcBef>
                <a:spcPts val="1000"/>
              </a:spcBef>
              <a:spcAft>
                <a:spcPts val="1000"/>
              </a:spcAft>
              <a:buClr>
                <a:schemeClr val="dk1"/>
              </a:buClr>
              <a:buSzPts val="1700"/>
              <a:buChar char="•"/>
            </a:pPr>
            <a:r>
              <a:rPr lang="en" sz="1700">
                <a:solidFill>
                  <a:schemeClr val="dk1"/>
                </a:solidFill>
              </a:rPr>
              <a:t>District should </a:t>
            </a:r>
            <a:r>
              <a:rPr lang="en" sz="1700" b="1">
                <a:solidFill>
                  <a:schemeClr val="dk1"/>
                </a:solidFill>
              </a:rPr>
              <a:t>notify CDE as soon as possible</a:t>
            </a:r>
            <a:r>
              <a:rPr lang="en" sz="1700">
                <a:solidFill>
                  <a:schemeClr val="dk1"/>
                </a:solidFill>
              </a:rPr>
              <a:t> to report any errors.</a:t>
            </a:r>
            <a:endParaRPr sz="1700"/>
          </a:p>
        </p:txBody>
      </p:sp>
      <p:pic>
        <p:nvPicPr>
          <p:cNvPr id="459" name="Google Shape;459;g176d2727c5c_0_16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05276" y="2831475"/>
            <a:ext cx="2697150" cy="2208050"/>
          </a:xfrm>
          <a:prstGeom prst="rect">
            <a:avLst/>
          </a:prstGeom>
          <a:noFill/>
          <a:ln>
            <a:noFill/>
          </a:ln>
        </p:spPr>
      </p:pic>
      <p:pic>
        <p:nvPicPr>
          <p:cNvPr id="460" name="Google Shape;460;g176d2727c5c_0_16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696600" y="2886825"/>
            <a:ext cx="4818750" cy="2076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176d2727c5c_0_17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Submitting Boundary Changes</a:t>
            </a:r>
            <a:endParaRPr/>
          </a:p>
        </p:txBody>
      </p:sp>
      <p:sp>
        <p:nvSpPr>
          <p:cNvPr id="466" name="Google Shape;466;g176d2727c5c_0_17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fontScale="92500"/>
          </a:bodyPr>
          <a:lstStyle/>
          <a:p>
            <a:pPr marL="457200" lvl="0" indent="-367270" algn="l" rtl="0">
              <a:lnSpc>
                <a:spcPct val="100000"/>
              </a:lnSpc>
              <a:spcBef>
                <a:spcPts val="1000"/>
              </a:spcBef>
              <a:spcAft>
                <a:spcPts val="0"/>
              </a:spcAft>
              <a:buClr>
                <a:schemeClr val="dk1"/>
              </a:buClr>
              <a:buSzPts val="2184"/>
              <a:buChar char="•"/>
            </a:pPr>
            <a:r>
              <a:rPr lang="en" sz="2183">
                <a:solidFill>
                  <a:schemeClr val="dk1"/>
                </a:solidFill>
              </a:rPr>
              <a:t>All requests to update school district boundaries should be submitted to Tina Negley (</a:t>
            </a:r>
            <a:r>
              <a:rPr lang="en" sz="2183" u="sng">
                <a:solidFill>
                  <a:schemeClr val="hlink"/>
                </a:solidFill>
                <a:hlinkClick r:id="rId3"/>
              </a:rPr>
              <a:t>negley_t@cde.state.co.us</a:t>
            </a:r>
            <a:r>
              <a:rPr lang="en" sz="2183">
                <a:solidFill>
                  <a:schemeClr val="dk1"/>
                </a:solidFill>
              </a:rPr>
              <a:t>).</a:t>
            </a:r>
            <a:endParaRPr sz="2183">
              <a:solidFill>
                <a:schemeClr val="dk1"/>
              </a:solidFill>
            </a:endParaRPr>
          </a:p>
          <a:p>
            <a:pPr marL="914400" lvl="1" indent="-342900" algn="l" rtl="0">
              <a:lnSpc>
                <a:spcPct val="100000"/>
              </a:lnSpc>
              <a:spcBef>
                <a:spcPts val="1000"/>
              </a:spcBef>
              <a:spcAft>
                <a:spcPts val="0"/>
              </a:spcAft>
              <a:buClr>
                <a:schemeClr val="dk1"/>
              </a:buClr>
              <a:buSzPts val="1800"/>
              <a:buChar char="•"/>
            </a:pPr>
            <a:r>
              <a:rPr lang="en" sz="1800">
                <a:solidFill>
                  <a:schemeClr val="dk1"/>
                </a:solidFill>
              </a:rPr>
              <a:t>Districts are encouraged to submit changes as soon as possible. All annotated screenshots must be submitted no later than December 15th to ensure the information is successfully uploaded in the Geographic Update Partnership Software (GUPS) by the December 31st deadline.</a:t>
            </a:r>
            <a:endParaRPr sz="1800">
              <a:solidFill>
                <a:schemeClr val="dk1"/>
              </a:solidFill>
            </a:endParaRPr>
          </a:p>
          <a:p>
            <a:pPr marL="914400" lvl="1" indent="-342900" algn="l" rtl="0">
              <a:lnSpc>
                <a:spcPct val="100000"/>
              </a:lnSpc>
              <a:spcBef>
                <a:spcPts val="1000"/>
              </a:spcBef>
              <a:spcAft>
                <a:spcPts val="1000"/>
              </a:spcAft>
              <a:buClr>
                <a:schemeClr val="dk1"/>
              </a:buClr>
              <a:buSzPts val="1800"/>
              <a:buChar char="•"/>
            </a:pPr>
            <a:r>
              <a:rPr lang="en" sz="1800">
                <a:solidFill>
                  <a:schemeClr val="dk1"/>
                </a:solidFill>
              </a:rPr>
              <a:t>Boundary changes occur when a school district adds or removes area. Boundary changes of less than 30 feet are not accepted when the change does not affect housing. In areas of sparse population, such as rural areas, differences of 60 to 70 feet are not considered to be significant.</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176d2727c5c_0_17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Contact Information</a:t>
            </a:r>
            <a:endParaRPr/>
          </a:p>
        </p:txBody>
      </p:sp>
      <p:sp>
        <p:nvSpPr>
          <p:cNvPr id="472" name="Google Shape;472;g176d2727c5c_0_175"/>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67270" algn="l" rtl="0">
              <a:lnSpc>
                <a:spcPct val="100000"/>
              </a:lnSpc>
              <a:spcBef>
                <a:spcPts val="1000"/>
              </a:spcBef>
              <a:spcAft>
                <a:spcPts val="0"/>
              </a:spcAft>
              <a:buClr>
                <a:schemeClr val="dk1"/>
              </a:buClr>
              <a:buSzPts val="2184"/>
              <a:buChar char="•"/>
            </a:pPr>
            <a:r>
              <a:rPr lang="en" sz="2183">
                <a:solidFill>
                  <a:schemeClr val="dk1"/>
                </a:solidFill>
              </a:rPr>
              <a:t>For all SDRP-related questions, please reach out to:</a:t>
            </a:r>
            <a:endParaRPr sz="2183">
              <a:solidFill>
                <a:schemeClr val="dk1"/>
              </a:solidFill>
            </a:endParaRPr>
          </a:p>
          <a:p>
            <a:pPr marL="914400" lvl="1" indent="-342900" algn="l" rtl="0">
              <a:lnSpc>
                <a:spcPct val="100000"/>
              </a:lnSpc>
              <a:spcBef>
                <a:spcPts val="1000"/>
              </a:spcBef>
              <a:spcAft>
                <a:spcPts val="0"/>
              </a:spcAft>
              <a:buClr>
                <a:schemeClr val="dk1"/>
              </a:buClr>
              <a:buSzPts val="1800"/>
              <a:buChar char="•"/>
            </a:pPr>
            <a:r>
              <a:rPr lang="en" sz="1800">
                <a:solidFill>
                  <a:schemeClr val="dk1"/>
                </a:solidFill>
              </a:rPr>
              <a:t>Tina Negley</a:t>
            </a:r>
            <a:endParaRPr sz="1800">
              <a:solidFill>
                <a:schemeClr val="dk1"/>
              </a:solidFill>
            </a:endParaRPr>
          </a:p>
          <a:p>
            <a:pPr marL="914400" lvl="1" indent="-342900" algn="l" rtl="0">
              <a:lnSpc>
                <a:spcPct val="100000"/>
              </a:lnSpc>
              <a:spcBef>
                <a:spcPts val="1000"/>
              </a:spcBef>
              <a:spcAft>
                <a:spcPts val="0"/>
              </a:spcAft>
              <a:buClr>
                <a:schemeClr val="dk1"/>
              </a:buClr>
              <a:buSzPts val="1800"/>
              <a:buChar char="•"/>
            </a:pPr>
            <a:r>
              <a:rPr lang="en" sz="1800" u="sng">
                <a:solidFill>
                  <a:schemeClr val="hlink"/>
                </a:solidFill>
                <a:hlinkClick r:id="rId3"/>
              </a:rPr>
              <a:t>negley_t@cde.state.co.us</a:t>
            </a:r>
            <a:endParaRPr sz="1800">
              <a:solidFill>
                <a:schemeClr val="dk1"/>
              </a:solidFill>
            </a:endParaRPr>
          </a:p>
          <a:p>
            <a:pPr marL="914400" lvl="1" indent="-342900" algn="l" rtl="0">
              <a:lnSpc>
                <a:spcPct val="100000"/>
              </a:lnSpc>
              <a:spcBef>
                <a:spcPts val="1000"/>
              </a:spcBef>
              <a:spcAft>
                <a:spcPts val="1000"/>
              </a:spcAft>
              <a:buClr>
                <a:schemeClr val="dk1"/>
              </a:buClr>
              <a:buSzPts val="1800"/>
              <a:buChar char="•"/>
            </a:pPr>
            <a:r>
              <a:rPr lang="en" sz="1800">
                <a:solidFill>
                  <a:schemeClr val="dk1"/>
                </a:solidFill>
              </a:rPr>
              <a:t>720-766-2793</a:t>
            </a: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173dbf0a91b_0_77"/>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Stronger Connections Grant (SCG)</a:t>
            </a:r>
            <a:endParaRPr/>
          </a:p>
          <a:p>
            <a:pPr marL="0" lvl="0" indent="0" algn="ctr" rtl="0">
              <a:lnSpc>
                <a:spcPct val="90000"/>
              </a:lnSpc>
              <a:spcBef>
                <a:spcPts val="0"/>
              </a:spcBef>
              <a:spcAft>
                <a:spcPts val="0"/>
              </a:spcAft>
              <a:buSzPts val="3000"/>
              <a:buNone/>
            </a:pPr>
            <a:endParaRPr/>
          </a:p>
          <a:p>
            <a:pPr marL="0" lvl="0" indent="0" algn="ctr" rtl="0">
              <a:lnSpc>
                <a:spcPct val="90000"/>
              </a:lnSpc>
              <a:spcBef>
                <a:spcPts val="0"/>
              </a:spcBef>
              <a:spcAft>
                <a:spcPts val="0"/>
              </a:spcAft>
              <a:buSzPts val="30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173dbf0a91b_1_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sz="1800"/>
              <a:t>SCG Updates</a:t>
            </a:r>
            <a:endParaRPr sz="1800"/>
          </a:p>
        </p:txBody>
      </p:sp>
      <p:sp>
        <p:nvSpPr>
          <p:cNvPr id="483" name="Google Shape;483;g173dbf0a91b_1_0"/>
          <p:cNvSpPr txBox="1">
            <a:spLocks noGrp="1"/>
          </p:cNvSpPr>
          <p:nvPr>
            <p:ph type="body" idx="1"/>
          </p:nvPr>
        </p:nvSpPr>
        <p:spPr>
          <a:xfrm>
            <a:off x="628650" y="1097280"/>
            <a:ext cx="7886700" cy="3480505"/>
          </a:xfrm>
          <a:prstGeom prst="rect">
            <a:avLst/>
          </a:prstGeom>
          <a:noFill/>
          <a:ln>
            <a:noFill/>
          </a:ln>
        </p:spPr>
        <p:txBody>
          <a:bodyPr spcFirstLastPara="1" wrap="square" lIns="0" tIns="0" rIns="0" bIns="0" anchor="t" anchorCtr="0">
            <a:normAutofit/>
          </a:bodyPr>
          <a:lstStyle/>
          <a:p>
            <a:pPr marL="457200" lvl="0" indent="-342900" algn="l" rtl="0">
              <a:lnSpc>
                <a:spcPct val="90000"/>
              </a:lnSpc>
              <a:spcBef>
                <a:spcPts val="800"/>
              </a:spcBef>
              <a:spcAft>
                <a:spcPts val="0"/>
              </a:spcAft>
              <a:buSzPts val="1800"/>
              <a:buChar char="•"/>
            </a:pPr>
            <a:r>
              <a:rPr lang="en" sz="1800"/>
              <a:t>Funding authorized through the Bipartisan Safer Communities Act </a:t>
            </a:r>
            <a:endParaRPr sz="1800"/>
          </a:p>
          <a:p>
            <a:pPr marL="457200" lvl="0" indent="-342900" algn="l" rtl="0">
              <a:lnSpc>
                <a:spcPct val="90000"/>
              </a:lnSpc>
              <a:spcBef>
                <a:spcPts val="800"/>
              </a:spcBef>
              <a:spcAft>
                <a:spcPts val="0"/>
              </a:spcAft>
              <a:buSzPts val="1800"/>
              <a:buChar char="•"/>
            </a:pPr>
            <a:r>
              <a:rPr lang="en" sz="1800"/>
              <a:t>Colorado received an allocation of $9,356,572 </a:t>
            </a:r>
            <a:endParaRPr sz="1800"/>
          </a:p>
          <a:p>
            <a:pPr marL="457200" lvl="0" indent="-342900" algn="l" rtl="0">
              <a:lnSpc>
                <a:spcPct val="90000"/>
              </a:lnSpc>
              <a:spcBef>
                <a:spcPts val="800"/>
              </a:spcBef>
              <a:spcAft>
                <a:spcPts val="0"/>
              </a:spcAft>
              <a:buSzPts val="1800"/>
              <a:buChar char="•"/>
            </a:pPr>
            <a:r>
              <a:rPr lang="en" sz="1800"/>
              <a:t>Award period through 9/30/2025</a:t>
            </a:r>
            <a:endParaRPr sz="1800"/>
          </a:p>
          <a:p>
            <a:pPr marL="457200" lvl="0" indent="-342900" algn="l" rtl="0">
              <a:lnSpc>
                <a:spcPct val="90000"/>
              </a:lnSpc>
              <a:spcBef>
                <a:spcPts val="1000"/>
              </a:spcBef>
              <a:spcAft>
                <a:spcPts val="0"/>
              </a:spcAft>
              <a:buSzPts val="1800"/>
              <a:buChar char="•"/>
            </a:pPr>
            <a:r>
              <a:rPr lang="en" sz="1800"/>
              <a:t>Funds must be used for activities allowable under Section 4108 of the ESEA (Safe and Healthy Students)</a:t>
            </a:r>
            <a:endParaRPr sz="1800"/>
          </a:p>
          <a:p>
            <a:pPr marL="457200" lvl="0" indent="-342900" algn="l" rtl="0">
              <a:lnSpc>
                <a:spcPct val="90000"/>
              </a:lnSpc>
              <a:spcBef>
                <a:spcPts val="1000"/>
              </a:spcBef>
              <a:spcAft>
                <a:spcPts val="0"/>
              </a:spcAft>
              <a:buSzPts val="1800"/>
              <a:buChar char="•"/>
            </a:pPr>
            <a:r>
              <a:rPr lang="en" sz="1800"/>
              <a:t>90 days to submit our initial plan to the U.S. Department of Education</a:t>
            </a:r>
            <a:endParaRPr sz="1800">
              <a:solidFill>
                <a:srgbClr val="FF0000"/>
              </a:solidFill>
            </a:endParaRPr>
          </a:p>
        </p:txBody>
      </p:sp>
      <p:sp>
        <p:nvSpPr>
          <p:cNvPr id="484" name="Google Shape;484;g173dbf0a91b_1_0"/>
          <p:cNvSpPr/>
          <p:nvPr/>
        </p:nvSpPr>
        <p:spPr>
          <a:xfrm>
            <a:off x="6847575" y="3043950"/>
            <a:ext cx="1821636" cy="1533816"/>
          </a:xfrm>
          <a:prstGeom prst="irregularSeal1">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December 14th</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1753e7631c0_0_0"/>
          <p:cNvSpPr txBox="1">
            <a:spLocks noGrp="1"/>
          </p:cNvSpPr>
          <p:nvPr>
            <p:ph type="title"/>
          </p:nvPr>
        </p:nvSpPr>
        <p:spPr>
          <a:xfrm>
            <a:off x="245194" y="190886"/>
            <a:ext cx="6081900" cy="567300"/>
          </a:xfrm>
          <a:prstGeom prst="rect">
            <a:avLst/>
          </a:prstGeom>
          <a:ln>
            <a:noFill/>
          </a:ln>
        </p:spPr>
        <p:txBody>
          <a:bodyPr spcFirstLastPara="1" wrap="square" lIns="0" tIns="0" rIns="0" bIns="0" anchor="t" anchorCtr="0">
            <a:noAutofit/>
          </a:bodyPr>
          <a:lstStyle/>
          <a:p>
            <a:pPr marL="0" lvl="0" indent="0" algn="l" rtl="0">
              <a:spcBef>
                <a:spcPts val="0"/>
              </a:spcBef>
              <a:spcAft>
                <a:spcPts val="0"/>
              </a:spcAft>
              <a:buNone/>
            </a:pPr>
            <a:r>
              <a:rPr lang="en" sz="1800"/>
              <a:t>Dear Colleague Letter from the Secretary</a:t>
            </a:r>
            <a:endParaRPr sz="1800"/>
          </a:p>
        </p:txBody>
      </p:sp>
      <p:sp>
        <p:nvSpPr>
          <p:cNvPr id="490" name="Google Shape;490;g1753e7631c0_0_0"/>
          <p:cNvSpPr txBox="1">
            <a:spLocks noGrp="1"/>
          </p:cNvSpPr>
          <p:nvPr>
            <p:ph type="body" idx="1"/>
          </p:nvPr>
        </p:nvSpPr>
        <p:spPr>
          <a:xfrm>
            <a:off x="628650" y="1040082"/>
            <a:ext cx="7886700" cy="35379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sz="1800"/>
              <a:t>States are encouraged to prioritize funds to LEA applicants that demonstrate commitment to:</a:t>
            </a:r>
            <a:endParaRPr sz="1800"/>
          </a:p>
          <a:p>
            <a:pPr marL="457200" lvl="0" indent="-342900" algn="l" rtl="0">
              <a:spcBef>
                <a:spcPts val="600"/>
              </a:spcBef>
              <a:spcAft>
                <a:spcPts val="0"/>
              </a:spcAft>
              <a:buSzPts val="1800"/>
              <a:buChar char="●"/>
            </a:pPr>
            <a:r>
              <a:rPr lang="en" sz="1800"/>
              <a:t>Implementing evidence-based strategies that meet students’ social, emotional, physical and mental well-being needs; create positive, inclusive, and supportive school environments; and increase access to place-based interventions and services.</a:t>
            </a:r>
            <a:endParaRPr sz="1800"/>
          </a:p>
          <a:p>
            <a:pPr marL="457200" lvl="0" indent="-342900" algn="l" rtl="0">
              <a:spcBef>
                <a:spcPts val="0"/>
              </a:spcBef>
              <a:spcAft>
                <a:spcPts val="0"/>
              </a:spcAft>
              <a:buSzPts val="1800"/>
              <a:buChar char="●"/>
            </a:pPr>
            <a:r>
              <a:rPr lang="en" sz="1800"/>
              <a:t>Engaging students, families, educators, staff and community organizations in the selection and implementation of strategies and interventions to create safe, inclusive and supportive learning environments.</a:t>
            </a:r>
            <a:endParaRPr sz="1800"/>
          </a:p>
          <a:p>
            <a:pPr marL="457200" lvl="0" indent="-342900" algn="l" rtl="0">
              <a:spcBef>
                <a:spcPts val="0"/>
              </a:spcBef>
              <a:spcAft>
                <a:spcPts val="0"/>
              </a:spcAft>
              <a:buSzPts val="1800"/>
              <a:buChar char="●"/>
            </a:pPr>
            <a:r>
              <a:rPr lang="en" sz="1800"/>
              <a:t>Designing and implementing policies and practices that advance equity and are responsive to underserved students, protect student rights, and demonstrate respect for student dignity and potential.</a:t>
            </a:r>
            <a:endParaRPr sz="1800"/>
          </a:p>
          <a:p>
            <a:pPr marL="0" lvl="0" indent="0" algn="l" rtl="0">
              <a:spcBef>
                <a:spcPts val="600"/>
              </a:spcBef>
              <a:spcAft>
                <a:spcPts val="0"/>
              </a:spcAft>
              <a:buNone/>
            </a:pPr>
            <a:endParaRPr/>
          </a:p>
          <a:p>
            <a:pPr marL="0" lvl="0" indent="0" algn="r" rtl="0">
              <a:spcBef>
                <a:spcPts val="600"/>
              </a:spcBef>
              <a:spcAft>
                <a:spcPts val="0"/>
              </a:spcAft>
              <a:buNone/>
            </a:pPr>
            <a:r>
              <a:rPr lang="en" sz="1000" u="sng">
                <a:solidFill>
                  <a:schemeClr val="hlink"/>
                </a:solidFill>
                <a:hlinkClick r:id="rId3"/>
              </a:rPr>
              <a:t>https://oese.ed.gov/offices/office-of-formula-grants/safe-supportive-schools/student-support-and-academic-enrichment-program/</a:t>
            </a:r>
            <a:r>
              <a:rPr lang="en" sz="1000"/>
              <a:t> </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17543e44dd4_0_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907552" y="1112275"/>
            <a:ext cx="6132699" cy="3310525"/>
          </a:xfrm>
          <a:prstGeom prst="rect">
            <a:avLst/>
          </a:prstGeom>
          <a:noFill/>
          <a:ln>
            <a:noFill/>
          </a:ln>
        </p:spPr>
      </p:pic>
      <p:sp>
        <p:nvSpPr>
          <p:cNvPr id="242" name="Google Shape;242;g17543e44dd4_0_5"/>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The 2022-2023 Consolidated Applications! </a:t>
            </a:r>
            <a:endParaRPr/>
          </a:p>
        </p:txBody>
      </p:sp>
      <p:sp>
        <p:nvSpPr>
          <p:cNvPr id="243" name="Google Shape;243;g17543e44dd4_0_5"/>
          <p:cNvSpPr txBox="1">
            <a:spLocks noGrp="1"/>
          </p:cNvSpPr>
          <p:nvPr>
            <p:ph type="body" idx="1"/>
          </p:nvPr>
        </p:nvSpPr>
        <p:spPr>
          <a:xfrm>
            <a:off x="245200" y="1547375"/>
            <a:ext cx="2737200" cy="31122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a:t>Thank you for all of your hard work! We are so close!  </a:t>
            </a:r>
            <a:endParaRPr/>
          </a:p>
          <a:p>
            <a:pPr marL="457200" lvl="0" indent="-342900" algn="l" rtl="0">
              <a:spcBef>
                <a:spcPts val="600"/>
              </a:spcBef>
              <a:spcAft>
                <a:spcPts val="0"/>
              </a:spcAft>
              <a:buSzPts val="1800"/>
              <a:buChar char="•"/>
            </a:pPr>
            <a:r>
              <a:rPr lang="en"/>
              <a:t>Please address the comments and requests for revisions as soon as possible! (18 on the LEA side)</a:t>
            </a:r>
            <a:endParaRPr/>
          </a:p>
          <a:p>
            <a:pPr marL="457200" lvl="0" indent="-342900" algn="l" rtl="0">
              <a:spcBef>
                <a:spcPts val="0"/>
              </a:spcBef>
              <a:spcAft>
                <a:spcPts val="0"/>
              </a:spcAft>
              <a:buSzPts val="1800"/>
              <a:buChar char="•"/>
            </a:pPr>
            <a:r>
              <a:rPr lang="en"/>
              <a:t>Goal - get all applications to final by 11/15/22!</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1753e7631c0_0_7"/>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800"/>
              <a:t>State definition of “high-need LEA”</a:t>
            </a:r>
            <a:endParaRPr sz="1800"/>
          </a:p>
        </p:txBody>
      </p:sp>
      <p:sp>
        <p:nvSpPr>
          <p:cNvPr id="496" name="Google Shape;496;g1753e7631c0_0_7"/>
          <p:cNvSpPr txBox="1">
            <a:spLocks noGrp="1"/>
          </p:cNvSpPr>
          <p:nvPr>
            <p:ph type="body" idx="1"/>
          </p:nvPr>
        </p:nvSpPr>
        <p:spPr>
          <a:xfrm>
            <a:off x="628650" y="1029400"/>
            <a:ext cx="7886700" cy="3654000"/>
          </a:xfrm>
          <a:prstGeom prst="rect">
            <a:avLst/>
          </a:prstGeom>
        </p:spPr>
        <p:txBody>
          <a:bodyPr spcFirstLastPara="1" wrap="square" lIns="0" tIns="0" rIns="0" bIns="34275" anchor="t" anchorCtr="0">
            <a:noAutofit/>
          </a:bodyPr>
          <a:lstStyle/>
          <a:p>
            <a:pPr marL="457200" lvl="0" indent="-342900" algn="l" rtl="0">
              <a:spcBef>
                <a:spcPts val="600"/>
              </a:spcBef>
              <a:spcAft>
                <a:spcPts val="0"/>
              </a:spcAft>
              <a:buSzPts val="1800"/>
              <a:buChar char="•"/>
            </a:pPr>
            <a:r>
              <a:rPr lang="en" sz="1800"/>
              <a:t>As States consider establishing criteria for “high-need LEAs” consistent with Congressional intent, the Department encourages States to consider a focus on LEAs with high rates of poverty and with one or more of the following characteristics:</a:t>
            </a:r>
            <a:endParaRPr sz="1800"/>
          </a:p>
          <a:p>
            <a:pPr marL="914400" lvl="0" indent="0" algn="l" rtl="0">
              <a:spcBef>
                <a:spcPts val="600"/>
              </a:spcBef>
              <a:spcAft>
                <a:spcPts val="0"/>
              </a:spcAft>
              <a:buNone/>
            </a:pPr>
            <a:r>
              <a:rPr lang="en" sz="1800"/>
              <a:t>1) a high student-to-mental health professional ratio;</a:t>
            </a:r>
            <a:endParaRPr sz="1800"/>
          </a:p>
          <a:p>
            <a:pPr marL="914400" lvl="0" indent="0" algn="l" rtl="0">
              <a:spcBef>
                <a:spcPts val="600"/>
              </a:spcBef>
              <a:spcAft>
                <a:spcPts val="0"/>
              </a:spcAft>
              <a:buNone/>
            </a:pPr>
            <a:r>
              <a:rPr lang="en" sz="1800"/>
              <a:t>2) high rates of chronic absenteeism, exclusionary discipline, referrals to the juvenile justice system, bullying/harassment, community and school violence, or substance abuse; or</a:t>
            </a:r>
            <a:endParaRPr sz="1800"/>
          </a:p>
          <a:p>
            <a:pPr marL="914400" lvl="0" indent="0" algn="l" rtl="0">
              <a:spcBef>
                <a:spcPts val="600"/>
              </a:spcBef>
              <a:spcAft>
                <a:spcPts val="0"/>
              </a:spcAft>
              <a:buNone/>
            </a:pPr>
            <a:r>
              <a:rPr lang="en" sz="1800"/>
              <a:t>3) where students recently experienced a natural disaster or traumatic event.</a:t>
            </a:r>
            <a:endParaRPr sz="1800"/>
          </a:p>
          <a:p>
            <a:pPr marL="457200" lvl="0" indent="-342900" algn="l" rtl="0">
              <a:spcBef>
                <a:spcPts val="600"/>
              </a:spcBef>
              <a:spcAft>
                <a:spcPts val="0"/>
              </a:spcAft>
              <a:buSzPts val="1800"/>
              <a:buChar char="•"/>
            </a:pPr>
            <a:r>
              <a:rPr lang="en" sz="1800"/>
              <a:t>The Department encourages a measurement of poverty that considers LEAs with high numbers of students living in poverty, as well as LEAs with high percentages of students living in poverty (e.g., at least 40 percent).</a:t>
            </a:r>
            <a:endParaRPr sz="1800"/>
          </a:p>
          <a:p>
            <a:pPr marL="0" lvl="0" indent="0" algn="l" rtl="0">
              <a:spcBef>
                <a:spcPts val="600"/>
              </a:spcBef>
              <a:spcAft>
                <a:spcPts val="0"/>
              </a:spcAft>
              <a:buNone/>
            </a:pPr>
            <a:endParaRPr/>
          </a:p>
        </p:txBody>
      </p:sp>
      <p:sp>
        <p:nvSpPr>
          <p:cNvPr id="497" name="Google Shape;497;g1753e7631c0_0_7"/>
          <p:cNvSpPr/>
          <p:nvPr/>
        </p:nvSpPr>
        <p:spPr>
          <a:xfrm>
            <a:off x="0" y="2040100"/>
            <a:ext cx="1547400" cy="1755000"/>
          </a:xfrm>
          <a:prstGeom prst="verticalScroll">
            <a:avLst>
              <a:gd name="adj" fmla="val 125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CDE is working with the ESEA Committee of Practitioners (CoP) to develop Colorado’s definition! </a:t>
            </a:r>
            <a:endParaRPr sz="11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1753e7631c0_0_14"/>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(Some of the) SEA Assurances</a:t>
            </a:r>
            <a:endParaRPr sz="1800"/>
          </a:p>
        </p:txBody>
      </p:sp>
      <p:sp>
        <p:nvSpPr>
          <p:cNvPr id="503" name="Google Shape;503;g1753e7631c0_0_14"/>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457200" lvl="0" indent="-342900" algn="l" rtl="0">
              <a:spcBef>
                <a:spcPts val="600"/>
              </a:spcBef>
              <a:spcAft>
                <a:spcPts val="0"/>
              </a:spcAft>
              <a:buSzPts val="1800"/>
              <a:buChar char="❏"/>
            </a:pPr>
            <a:r>
              <a:rPr lang="en" sz="1800"/>
              <a:t>The SEA will ensure that LEAs use SCG funds for activities allowable under section 4108 of the ESEA.</a:t>
            </a:r>
            <a:endParaRPr sz="1800"/>
          </a:p>
          <a:p>
            <a:pPr marL="457200" lvl="0" indent="-342900" algn="l" rtl="0">
              <a:spcBef>
                <a:spcPts val="1000"/>
              </a:spcBef>
              <a:spcAft>
                <a:spcPts val="0"/>
              </a:spcAft>
              <a:buSzPts val="1800"/>
              <a:buChar char="❏"/>
            </a:pPr>
            <a:r>
              <a:rPr lang="en" sz="1800"/>
              <a:t>The SEA will ensure that LEAs do not use funds for the provision to any person of a dangerous weapon or training in the use of a dangerous weapon as prohibited under Section 13401 of BSCA, which amends section 8526 of the ESEA.</a:t>
            </a:r>
            <a:endParaRPr sz="1800"/>
          </a:p>
          <a:p>
            <a:pPr marL="457200" lvl="0" indent="-342900" algn="l" rtl="0">
              <a:spcBef>
                <a:spcPts val="1000"/>
              </a:spcBef>
              <a:spcAft>
                <a:spcPts val="0"/>
              </a:spcAft>
              <a:buSzPts val="1800"/>
              <a:buChar char="❏"/>
            </a:pPr>
            <a:r>
              <a:rPr lang="en" sz="1800"/>
              <a:t>The SEA will ensure that LEAs receiving SCG funds provide equitable services to students and teachers in non-public schools as required under section 8501 of the ESEA.</a:t>
            </a:r>
            <a:endParaRPr sz="1800"/>
          </a:p>
          <a:p>
            <a:pPr marL="457200" lvl="0" indent="-342900" algn="l" rtl="0">
              <a:spcBef>
                <a:spcPts val="1000"/>
              </a:spcBef>
              <a:spcAft>
                <a:spcPts val="1000"/>
              </a:spcAft>
              <a:buSzPts val="1800"/>
              <a:buChar char="❏"/>
            </a:pPr>
            <a:r>
              <a:rPr lang="en" sz="1800"/>
              <a:t>The SEA will track the SCG funds separately from its regular allocation under Title IV, Part A of the ESEA and will ensure that its LEAs will also do so.</a:t>
            </a:r>
            <a:endParaRPr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1753e7631c0_0_23"/>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Stay Tuned!</a:t>
            </a:r>
            <a:endParaRPr sz="1800"/>
          </a:p>
        </p:txBody>
      </p:sp>
      <p:sp>
        <p:nvSpPr>
          <p:cNvPr id="509" name="Google Shape;509;g1753e7631c0_0_23"/>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457200" lvl="0" indent="-342900" algn="l" rtl="0">
              <a:spcBef>
                <a:spcPts val="600"/>
              </a:spcBef>
              <a:spcAft>
                <a:spcPts val="0"/>
              </a:spcAft>
              <a:buSzPts val="1800"/>
              <a:buChar char="★"/>
            </a:pPr>
            <a:r>
              <a:rPr lang="en" sz="1800"/>
              <a:t>Questions? </a:t>
            </a:r>
            <a:endParaRPr sz="1800"/>
          </a:p>
          <a:p>
            <a:pPr marL="457200" lvl="0" indent="-342900" algn="l" rtl="0">
              <a:spcBef>
                <a:spcPts val="0"/>
              </a:spcBef>
              <a:spcAft>
                <a:spcPts val="0"/>
              </a:spcAft>
              <a:buSzPts val="1800"/>
              <a:buChar char="★"/>
            </a:pPr>
            <a:r>
              <a:rPr lang="en" sz="1800"/>
              <a:t>Ideas? </a:t>
            </a:r>
            <a:endParaRPr sz="1800"/>
          </a:p>
          <a:p>
            <a:pPr marL="457200" lvl="0" indent="-342900" algn="l" rtl="0">
              <a:spcBef>
                <a:spcPts val="0"/>
              </a:spcBef>
              <a:spcAft>
                <a:spcPts val="0"/>
              </a:spcAft>
              <a:buSzPts val="1800"/>
              <a:buChar char="★"/>
            </a:pPr>
            <a:r>
              <a:rPr lang="en" sz="1800"/>
              <a:t>Comments? </a:t>
            </a:r>
            <a:endParaRPr sz="1800"/>
          </a:p>
          <a:p>
            <a:pPr marL="457200" lvl="0" indent="-342900" algn="l" rtl="0">
              <a:spcBef>
                <a:spcPts val="0"/>
              </a:spcBef>
              <a:spcAft>
                <a:spcPts val="0"/>
              </a:spcAft>
              <a:buSzPts val="1800"/>
              <a:buChar char="★"/>
            </a:pPr>
            <a:r>
              <a:rPr lang="en" sz="1800"/>
              <a:t>Concerns?</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b="1" u="sng"/>
              <a:t>Contacts</a:t>
            </a:r>
            <a:endParaRPr sz="1800" b="1" u="sng"/>
          </a:p>
          <a:p>
            <a:pPr marL="457200" lvl="0" indent="-342900" algn="l" rtl="0">
              <a:spcBef>
                <a:spcPts val="600"/>
              </a:spcBef>
              <a:spcAft>
                <a:spcPts val="0"/>
              </a:spcAft>
              <a:buSzPts val="1800"/>
              <a:buChar char="•"/>
            </a:pPr>
            <a:r>
              <a:rPr lang="en" sz="1800" u="sng">
                <a:solidFill>
                  <a:schemeClr val="hlink"/>
                </a:solidFill>
                <a:hlinkClick r:id="rId3"/>
              </a:rPr>
              <a:t>Tammy Giessinger</a:t>
            </a:r>
            <a:endParaRPr sz="1800"/>
          </a:p>
          <a:p>
            <a:pPr marL="457200" lvl="0" indent="-342900" algn="l" rtl="0">
              <a:spcBef>
                <a:spcPts val="0"/>
              </a:spcBef>
              <a:spcAft>
                <a:spcPts val="0"/>
              </a:spcAft>
              <a:buSzPts val="1800"/>
              <a:buChar char="•"/>
            </a:pPr>
            <a:r>
              <a:rPr lang="en" sz="1800" u="sng">
                <a:solidFill>
                  <a:schemeClr val="hlink"/>
                </a:solidFill>
                <a:hlinkClick r:id="rId4"/>
              </a:rPr>
              <a:t>Nathan Hickman</a:t>
            </a:r>
            <a:endParaRPr sz="1800"/>
          </a:p>
          <a:p>
            <a:pPr marL="457200" lvl="0" indent="-342900" algn="l" rtl="0">
              <a:spcBef>
                <a:spcPts val="0"/>
              </a:spcBef>
              <a:spcAft>
                <a:spcPts val="0"/>
              </a:spcAft>
              <a:buSzPts val="1800"/>
              <a:buChar char="•"/>
            </a:pPr>
            <a:r>
              <a:rPr lang="en" sz="1800" u="sng">
                <a:solidFill>
                  <a:schemeClr val="hlink"/>
                </a:solidFill>
                <a:hlinkClick r:id="rId5"/>
              </a:rPr>
              <a:t>Evita Byrd</a:t>
            </a:r>
            <a:endParaRPr sz="1800"/>
          </a:p>
        </p:txBody>
      </p:sp>
      <p:pic>
        <p:nvPicPr>
          <p:cNvPr id="510" name="Google Shape;510;g1753e7631c0_0_23">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3472606" y="2156900"/>
            <a:ext cx="4513400" cy="21798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15f39dceec2_0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457200" lvl="0" indent="0" algn="l" rtl="0">
              <a:spcBef>
                <a:spcPts val="600"/>
              </a:spcBef>
              <a:spcAft>
                <a:spcPts val="0"/>
              </a:spcAft>
              <a:buNone/>
            </a:pPr>
            <a:r>
              <a:rPr lang="en"/>
              <a:t>USDE Monitoring of CO: RAR Monitoring Findings</a:t>
            </a:r>
            <a:endParaRPr/>
          </a:p>
          <a:p>
            <a:pPr marL="0" lvl="0" indent="0" algn="ctr" rtl="0">
              <a:lnSpc>
                <a:spcPct val="90000"/>
              </a:lnSpc>
              <a:spcBef>
                <a:spcPts val="0"/>
              </a:spcBef>
              <a:spcAft>
                <a:spcPts val="0"/>
              </a:spcAft>
              <a:buSzPts val="3000"/>
              <a:buNone/>
            </a:pPr>
            <a:endParaRPr/>
          </a:p>
          <a:p>
            <a:pPr marL="0" lvl="0" indent="0" algn="ctr" rtl="0">
              <a:lnSpc>
                <a:spcPct val="90000"/>
              </a:lnSpc>
              <a:spcBef>
                <a:spcPts val="0"/>
              </a:spcBef>
              <a:spcAft>
                <a:spcPts val="0"/>
              </a:spcAft>
              <a:buSzPts val="30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173dbf0a91b_0_8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U.S. Department of Education’s Monitoring of Colorado’s Title I Program</a:t>
            </a:r>
            <a:endParaRPr/>
          </a:p>
        </p:txBody>
      </p:sp>
      <p:sp>
        <p:nvSpPr>
          <p:cNvPr id="521" name="Google Shape;521;g173dbf0a91b_0_86"/>
          <p:cNvSpPr txBox="1">
            <a:spLocks noGrp="1"/>
          </p:cNvSpPr>
          <p:nvPr>
            <p:ph type="body" idx="1"/>
          </p:nvPr>
        </p:nvSpPr>
        <p:spPr>
          <a:xfrm>
            <a:off x="628650" y="1165849"/>
            <a:ext cx="3886200" cy="3536700"/>
          </a:xfrm>
          <a:prstGeom prst="rect">
            <a:avLst/>
          </a:prstGeom>
        </p:spPr>
        <p:txBody>
          <a:bodyPr spcFirstLastPara="1" wrap="square" lIns="68575" tIns="34275" rIns="68575" bIns="34275" anchor="t" anchorCtr="0">
            <a:normAutofit fontScale="92500" lnSpcReduction="20000"/>
          </a:bodyPr>
          <a:lstStyle/>
          <a:p>
            <a:pPr marL="0" lvl="0" indent="0" algn="l" rtl="0">
              <a:spcBef>
                <a:spcPts val="800"/>
              </a:spcBef>
              <a:spcAft>
                <a:spcPts val="0"/>
              </a:spcAft>
              <a:buNone/>
            </a:pPr>
            <a:r>
              <a:rPr lang="en" u="sng">
                <a:latin typeface="Calibri"/>
                <a:ea typeface="Calibri"/>
                <a:cs typeface="Calibri"/>
                <a:sym typeface="Calibri"/>
              </a:rPr>
              <a:t>Focus of Monitoring:</a:t>
            </a:r>
            <a:r>
              <a:rPr lang="en">
                <a:latin typeface="Calibri"/>
                <a:ea typeface="Calibri"/>
                <a:cs typeface="Calibri"/>
                <a:sym typeface="Calibri"/>
              </a:rPr>
              <a:t> Title I, Resource Allocation Review</a:t>
            </a:r>
            <a:endParaRPr>
              <a:latin typeface="Calibri"/>
              <a:ea typeface="Calibri"/>
              <a:cs typeface="Calibri"/>
              <a:sym typeface="Calibri"/>
            </a:endParaRPr>
          </a:p>
          <a:p>
            <a:pPr marL="457200" lvl="0" indent="-334327" algn="l" rtl="0">
              <a:spcBef>
                <a:spcPts val="800"/>
              </a:spcBef>
              <a:spcAft>
                <a:spcPts val="0"/>
              </a:spcAft>
              <a:buSzPct val="100000"/>
              <a:buFont typeface="Calibri"/>
              <a:buChar char="•"/>
            </a:pPr>
            <a:r>
              <a:rPr lang="en">
                <a:latin typeface="Calibri"/>
                <a:ea typeface="Calibri"/>
                <a:cs typeface="Calibri"/>
                <a:sym typeface="Calibri"/>
              </a:rPr>
              <a:t>CDE participated in monitoring between March 30, 2022 - June 20, 2022</a:t>
            </a:r>
            <a:endParaRPr>
              <a:latin typeface="Calibri"/>
              <a:ea typeface="Calibri"/>
              <a:cs typeface="Calibri"/>
              <a:sym typeface="Calibri"/>
            </a:endParaRPr>
          </a:p>
          <a:p>
            <a:pPr marL="914400" lvl="1" indent="-316706" algn="l" rtl="0">
              <a:spcBef>
                <a:spcPts val="0"/>
              </a:spcBef>
              <a:spcAft>
                <a:spcPts val="0"/>
              </a:spcAft>
              <a:buSzPct val="100000"/>
              <a:buFont typeface="Calibri"/>
              <a:buChar char="•"/>
            </a:pPr>
            <a:r>
              <a:rPr lang="en">
                <a:latin typeface="Calibri"/>
                <a:ea typeface="Calibri"/>
                <a:cs typeface="Calibri"/>
                <a:sym typeface="Calibri"/>
              </a:rPr>
              <a:t>Self-assessment</a:t>
            </a:r>
            <a:endParaRPr>
              <a:latin typeface="Calibri"/>
              <a:ea typeface="Calibri"/>
              <a:cs typeface="Calibri"/>
              <a:sym typeface="Calibri"/>
            </a:endParaRPr>
          </a:p>
          <a:p>
            <a:pPr marL="914400" lvl="1" indent="-316706" algn="l" rtl="0">
              <a:spcBef>
                <a:spcPts val="0"/>
              </a:spcBef>
              <a:spcAft>
                <a:spcPts val="0"/>
              </a:spcAft>
              <a:buSzPct val="100000"/>
              <a:buFont typeface="Calibri"/>
              <a:buChar char="•"/>
            </a:pPr>
            <a:r>
              <a:rPr lang="en">
                <a:latin typeface="Calibri"/>
                <a:ea typeface="Calibri"/>
                <a:cs typeface="Calibri"/>
                <a:sym typeface="Calibri"/>
              </a:rPr>
              <a:t>Evidence submittal</a:t>
            </a:r>
            <a:endParaRPr>
              <a:latin typeface="Calibri"/>
              <a:ea typeface="Calibri"/>
              <a:cs typeface="Calibri"/>
              <a:sym typeface="Calibri"/>
            </a:endParaRPr>
          </a:p>
          <a:p>
            <a:pPr marL="914400" lvl="1" indent="-316706" algn="l" rtl="0">
              <a:spcBef>
                <a:spcPts val="0"/>
              </a:spcBef>
              <a:spcAft>
                <a:spcPts val="0"/>
              </a:spcAft>
              <a:buSzPct val="100000"/>
              <a:buFont typeface="Calibri"/>
              <a:buChar char="•"/>
            </a:pPr>
            <a:r>
              <a:rPr lang="en">
                <a:latin typeface="Calibri"/>
                <a:ea typeface="Calibri"/>
                <a:cs typeface="Calibri"/>
                <a:sym typeface="Calibri"/>
              </a:rPr>
              <a:t>Interviews</a:t>
            </a:r>
            <a:endParaRPr>
              <a:latin typeface="Calibri"/>
              <a:ea typeface="Calibri"/>
              <a:cs typeface="Calibri"/>
              <a:sym typeface="Calibri"/>
            </a:endParaRPr>
          </a:p>
          <a:p>
            <a:pPr marL="457200" lvl="0" indent="-334327" algn="l" rtl="0">
              <a:spcBef>
                <a:spcPts val="0"/>
              </a:spcBef>
              <a:spcAft>
                <a:spcPts val="0"/>
              </a:spcAft>
              <a:buSzPct val="100000"/>
              <a:buFont typeface="Calibri"/>
              <a:buChar char="•"/>
            </a:pPr>
            <a:r>
              <a:rPr lang="en">
                <a:latin typeface="Calibri"/>
                <a:ea typeface="Calibri"/>
                <a:cs typeface="Calibri"/>
                <a:sym typeface="Calibri"/>
              </a:rPr>
              <a:t>Tier II - Title I Resource Allocation Review (RAR) requirements</a:t>
            </a:r>
            <a:endParaRPr>
              <a:latin typeface="Calibri"/>
              <a:ea typeface="Calibri"/>
              <a:cs typeface="Calibri"/>
              <a:sym typeface="Calibri"/>
            </a:endParaRPr>
          </a:p>
          <a:p>
            <a:pPr marL="914400" lvl="1" indent="-316706" algn="l" rtl="0">
              <a:spcBef>
                <a:spcPts val="0"/>
              </a:spcBef>
              <a:spcAft>
                <a:spcPts val="0"/>
              </a:spcAft>
              <a:buSzPct val="100000"/>
              <a:buFont typeface="Calibri"/>
              <a:buChar char="•"/>
            </a:pPr>
            <a:r>
              <a:rPr lang="en">
                <a:latin typeface="Calibri"/>
                <a:ea typeface="Calibri"/>
                <a:cs typeface="Calibri"/>
                <a:sym typeface="Calibri"/>
              </a:rPr>
              <a:t>CDE must oversee the resource allocation to schools identified for Comprehensive (CS) and Additional Targeted (ATS) Support and Improvement </a:t>
            </a:r>
            <a:endParaRPr>
              <a:latin typeface="Calibri"/>
              <a:ea typeface="Calibri"/>
              <a:cs typeface="Calibri"/>
              <a:sym typeface="Calibri"/>
            </a:endParaRPr>
          </a:p>
          <a:p>
            <a:pPr marL="914400" lvl="1" indent="-316706" algn="l" rtl="0">
              <a:spcBef>
                <a:spcPts val="0"/>
              </a:spcBef>
              <a:spcAft>
                <a:spcPts val="0"/>
              </a:spcAft>
              <a:buSzPct val="100000"/>
              <a:buFont typeface="Calibri"/>
              <a:buChar char="•"/>
            </a:pPr>
            <a:r>
              <a:rPr lang="en">
                <a:latin typeface="Calibri"/>
                <a:ea typeface="Calibri"/>
                <a:cs typeface="Calibri"/>
                <a:sym typeface="Calibri"/>
              </a:rPr>
              <a:t>LEAs with identified schools must ensure that schools identified for CS or ATS</a:t>
            </a:r>
            <a:endParaRPr>
              <a:latin typeface="Calibri"/>
              <a:ea typeface="Calibri"/>
              <a:cs typeface="Calibri"/>
              <a:sym typeface="Calibri"/>
            </a:endParaRPr>
          </a:p>
          <a:p>
            <a:pPr marL="1371600" lvl="2" indent="-310832" algn="l" rtl="0">
              <a:spcBef>
                <a:spcPts val="0"/>
              </a:spcBef>
              <a:spcAft>
                <a:spcPts val="0"/>
              </a:spcAft>
              <a:buSzPct val="100000"/>
              <a:buFont typeface="Calibri"/>
              <a:buChar char="•"/>
            </a:pPr>
            <a:r>
              <a:rPr lang="en">
                <a:latin typeface="Calibri"/>
                <a:ea typeface="Calibri"/>
                <a:cs typeface="Calibri"/>
                <a:sym typeface="Calibri"/>
              </a:rPr>
              <a:t>Identify and address any resource inequities</a:t>
            </a:r>
            <a:endParaRPr>
              <a:latin typeface="Calibri"/>
              <a:ea typeface="Calibri"/>
              <a:cs typeface="Calibri"/>
              <a:sym typeface="Calibri"/>
            </a:endParaRPr>
          </a:p>
        </p:txBody>
      </p:sp>
      <p:sp>
        <p:nvSpPr>
          <p:cNvPr id="522" name="Google Shape;522;g173dbf0a91b_0_86"/>
          <p:cNvSpPr txBox="1">
            <a:spLocks noGrp="1"/>
          </p:cNvSpPr>
          <p:nvPr>
            <p:ph type="body" idx="2"/>
          </p:nvPr>
        </p:nvSpPr>
        <p:spPr>
          <a:xfrm>
            <a:off x="4629150" y="1165849"/>
            <a:ext cx="3886200" cy="35367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u="sng">
                <a:latin typeface="Calibri"/>
                <a:ea typeface="Calibri"/>
                <a:cs typeface="Calibri"/>
                <a:sym typeface="Calibri"/>
              </a:rPr>
              <a:t>Findings</a:t>
            </a:r>
            <a:endParaRPr u="sng">
              <a:latin typeface="Calibri"/>
              <a:ea typeface="Calibri"/>
              <a:cs typeface="Calibri"/>
              <a:sym typeface="Calibri"/>
            </a:endParaRPr>
          </a:p>
          <a:p>
            <a:pPr marL="457200" lvl="1" indent="-323850" algn="l" rtl="0">
              <a:spcBef>
                <a:spcPts val="400"/>
              </a:spcBef>
              <a:spcAft>
                <a:spcPts val="0"/>
              </a:spcAft>
              <a:buSzPts val="1500"/>
              <a:buFont typeface="Calibri"/>
              <a:buChar char="•"/>
            </a:pPr>
            <a:r>
              <a:rPr lang="en">
                <a:latin typeface="Calibri"/>
                <a:ea typeface="Calibri"/>
                <a:cs typeface="Calibri"/>
                <a:sym typeface="Calibri"/>
              </a:rPr>
              <a:t>Commendation: </a:t>
            </a:r>
            <a:endParaRPr>
              <a:latin typeface="Calibri"/>
              <a:ea typeface="Calibri"/>
              <a:cs typeface="Calibri"/>
              <a:sym typeface="Calibri"/>
            </a:endParaRPr>
          </a:p>
          <a:p>
            <a:pPr marL="914400" lvl="2" indent="-317500" algn="l" rtl="0">
              <a:spcBef>
                <a:spcPts val="0"/>
              </a:spcBef>
              <a:spcAft>
                <a:spcPts val="0"/>
              </a:spcAft>
              <a:buSzPts val="1400"/>
              <a:buFont typeface="Calibri"/>
              <a:buChar char="•"/>
            </a:pPr>
            <a:r>
              <a:rPr lang="en">
                <a:latin typeface="Calibri"/>
                <a:ea typeface="Calibri"/>
                <a:cs typeface="Calibri"/>
                <a:sym typeface="Calibri"/>
              </a:rPr>
              <a:t>CDE uses existing structures and integrates the RAR into existing processes (i.e., the Consolidated Application, monitoring, SNS methodology reviews, MOE, UIP reviews, EDT, Comparability analyses) to review and address any resource inequities</a:t>
            </a:r>
            <a:endParaRPr>
              <a:latin typeface="Calibri"/>
              <a:ea typeface="Calibri"/>
              <a:cs typeface="Calibri"/>
              <a:sym typeface="Calibri"/>
            </a:endParaRPr>
          </a:p>
          <a:p>
            <a:pPr marL="457200" lvl="0" indent="-320675" algn="l" rtl="0">
              <a:spcBef>
                <a:spcPts val="0"/>
              </a:spcBef>
              <a:spcAft>
                <a:spcPts val="0"/>
              </a:spcAft>
              <a:buSzPts val="1450"/>
              <a:buFont typeface="Calibri"/>
              <a:buChar char="•"/>
            </a:pPr>
            <a:r>
              <a:rPr lang="en" sz="1450">
                <a:latin typeface="Calibri"/>
                <a:ea typeface="Calibri"/>
                <a:cs typeface="Calibri"/>
                <a:sym typeface="Calibri"/>
              </a:rPr>
              <a:t>Required corrective action: </a:t>
            </a:r>
            <a:endParaRPr sz="1450">
              <a:latin typeface="Calibri"/>
              <a:ea typeface="Calibri"/>
              <a:cs typeface="Calibri"/>
              <a:sym typeface="Calibri"/>
            </a:endParaRPr>
          </a:p>
          <a:p>
            <a:pPr marL="914400" lvl="1" indent="-314325" algn="l" rtl="0">
              <a:spcBef>
                <a:spcPts val="0"/>
              </a:spcBef>
              <a:spcAft>
                <a:spcPts val="0"/>
              </a:spcAft>
              <a:buSzPts val="1350"/>
              <a:buFont typeface="Calibri"/>
              <a:buChar char="•"/>
            </a:pPr>
            <a:r>
              <a:rPr lang="en" sz="1350">
                <a:latin typeface="Calibri"/>
                <a:ea typeface="Calibri"/>
                <a:cs typeface="Calibri"/>
                <a:sym typeface="Calibri"/>
              </a:rPr>
              <a:t>CDE must ensure that LEAs review, approve, and monitor the implementation of ATS improvement plans consistent with requirements, including ensuring that resource inequities are identified and addressed</a:t>
            </a:r>
            <a:endParaRPr sz="1350">
              <a:latin typeface="Calibri"/>
              <a:ea typeface="Calibri"/>
              <a:cs typeface="Calibri"/>
              <a:sym typeface="Calibri"/>
            </a:endParaRPr>
          </a:p>
          <a:p>
            <a:pPr marL="1371600" lvl="2" indent="-317500" algn="l" rtl="0">
              <a:spcBef>
                <a:spcPts val="0"/>
              </a:spcBef>
              <a:spcAft>
                <a:spcPts val="0"/>
              </a:spcAft>
              <a:buSzPts val="1400"/>
              <a:buFont typeface="Calibri"/>
              <a:buChar char="•"/>
            </a:pPr>
            <a:r>
              <a:rPr lang="en">
                <a:latin typeface="Calibri"/>
                <a:ea typeface="Calibri"/>
                <a:cs typeface="Calibri"/>
                <a:sym typeface="Calibri"/>
              </a:rPr>
              <a:t>Corrective Action Plan due by January 24, 2023</a:t>
            </a:r>
            <a:endParaRPr>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17543e44dd4_0_699"/>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30200" algn="l" rtl="0">
              <a:lnSpc>
                <a:spcPct val="100000"/>
              </a:lnSpc>
              <a:spcBef>
                <a:spcPts val="0"/>
              </a:spcBef>
              <a:spcAft>
                <a:spcPts val="0"/>
              </a:spcAft>
              <a:buClr>
                <a:srgbClr val="000000"/>
              </a:buClr>
              <a:buSzPts val="1600"/>
              <a:buChar char="●"/>
            </a:pPr>
            <a:r>
              <a:rPr lang="en" sz="1600">
                <a:solidFill>
                  <a:srgbClr val="000000"/>
                </a:solidFill>
              </a:rPr>
              <a:t>Plans to address findings</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Updates to </a:t>
            </a:r>
            <a:r>
              <a:rPr lang="en" sz="1600" b="1" i="1">
                <a:solidFill>
                  <a:srgbClr val="000000"/>
                </a:solidFill>
              </a:rPr>
              <a:t>website </a:t>
            </a:r>
            <a:r>
              <a:rPr lang="en" sz="1600">
                <a:solidFill>
                  <a:srgbClr val="000000"/>
                </a:solidFill>
              </a:rPr>
              <a:t>to emphasize and highlight ATS requirements. </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Updated</a:t>
            </a:r>
            <a:r>
              <a:rPr lang="en" sz="1600" b="1" i="1">
                <a:solidFill>
                  <a:srgbClr val="000000"/>
                </a:solidFill>
              </a:rPr>
              <a:t> trainings and guidance</a:t>
            </a:r>
            <a:r>
              <a:rPr lang="en" sz="1600">
                <a:solidFill>
                  <a:srgbClr val="000000"/>
                </a:solidFill>
              </a:rPr>
              <a:t> to LEAs around requirements for reviewing, approving, and monitoring implementation of ATS improvement plans and ensuring plans include identification and addressing of resource inequities. </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Revising/updating the question in </a:t>
            </a:r>
            <a:r>
              <a:rPr lang="en" sz="1600" b="1" i="1">
                <a:solidFill>
                  <a:srgbClr val="000000"/>
                </a:solidFill>
              </a:rPr>
              <a:t>Cons App</a:t>
            </a:r>
            <a:r>
              <a:rPr lang="en" sz="1600">
                <a:solidFill>
                  <a:srgbClr val="000000"/>
                </a:solidFill>
              </a:rPr>
              <a:t> about LEA oversight of ATS - how LEA is supporting identifying and addressing resource inequities - will be added to the Consolidated Application.</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a:solidFill>
                  <a:srgbClr val="000000"/>
                </a:solidFill>
              </a:rPr>
              <a:t>Update </a:t>
            </a:r>
            <a:r>
              <a:rPr lang="en" sz="1600" b="1" i="1">
                <a:solidFill>
                  <a:srgbClr val="000000"/>
                </a:solidFill>
              </a:rPr>
              <a:t>monitoring protocols and indicators</a:t>
            </a:r>
            <a:r>
              <a:rPr lang="en" sz="1600">
                <a:solidFill>
                  <a:srgbClr val="000000"/>
                </a:solidFill>
              </a:rPr>
              <a:t> to check for LEA oversight of resource allocations to ATS, including identification and addressing resource inequities. </a:t>
            </a:r>
            <a:endParaRPr sz="2000"/>
          </a:p>
        </p:txBody>
      </p:sp>
      <p:sp>
        <p:nvSpPr>
          <p:cNvPr id="528" name="Google Shape;528;g17543e44dd4_0_69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Corrective Action Plan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9"/>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10"/>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Any Requests for Upcoming Topics or Questions! </a:t>
            </a:r>
            <a:endParaRPr/>
          </a:p>
        </p:txBody>
      </p:sp>
      <p:sp>
        <p:nvSpPr>
          <p:cNvPr id="539" name="Google Shape;539;p10"/>
          <p:cNvSpPr txBox="1">
            <a:spLocks noGrp="1"/>
          </p:cNvSpPr>
          <p:nvPr>
            <p:ph type="body" idx="1"/>
          </p:nvPr>
        </p:nvSpPr>
        <p:spPr>
          <a:xfrm>
            <a:off x="628650" y="1097288"/>
            <a:ext cx="4811850" cy="3480525"/>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a:p>
          <a:p>
            <a:pPr marL="457200" lvl="0" indent="-330200" algn="l" rtl="0">
              <a:lnSpc>
                <a:spcPct val="90000"/>
              </a:lnSpc>
              <a:spcBef>
                <a:spcPts val="300"/>
              </a:spcBef>
              <a:spcAft>
                <a:spcPts val="0"/>
              </a:spcAft>
              <a:buSzPts val="1600"/>
              <a:buChar char="•"/>
            </a:pPr>
            <a:r>
              <a:rPr lang="en" sz="1600"/>
              <a:t>November 10</a:t>
            </a:r>
            <a:endParaRPr sz="1600"/>
          </a:p>
          <a:p>
            <a:pPr marL="914400" lvl="1" indent="-330200" algn="l" rtl="0">
              <a:lnSpc>
                <a:spcPct val="90000"/>
              </a:lnSpc>
              <a:spcBef>
                <a:spcPts val="300"/>
              </a:spcBef>
              <a:spcAft>
                <a:spcPts val="0"/>
              </a:spcAft>
              <a:buSzPts val="1600"/>
              <a:buChar char="•"/>
            </a:pPr>
            <a:r>
              <a:rPr lang="en" sz="1600"/>
              <a:t>ESSA Identification Overview and 2022 Summary</a:t>
            </a:r>
            <a:endParaRPr sz="1600"/>
          </a:p>
          <a:p>
            <a:pPr marL="914400" lvl="1" indent="-330200" algn="l" rtl="0">
              <a:lnSpc>
                <a:spcPct val="90000"/>
              </a:lnSpc>
              <a:spcBef>
                <a:spcPts val="300"/>
              </a:spcBef>
              <a:spcAft>
                <a:spcPts val="0"/>
              </a:spcAft>
              <a:buSzPts val="1600"/>
              <a:buChar char="•"/>
            </a:pPr>
            <a:r>
              <a:rPr lang="en" sz="1600"/>
              <a:t>Setting Up an Implementation Plan to Strengthen an ESEA Investment</a:t>
            </a:r>
            <a:endParaRPr sz="1600"/>
          </a:p>
          <a:p>
            <a:pPr marL="457200" lvl="0" indent="-330200" algn="l" rtl="0">
              <a:lnSpc>
                <a:spcPct val="90000"/>
              </a:lnSpc>
              <a:spcBef>
                <a:spcPts val="300"/>
              </a:spcBef>
              <a:spcAft>
                <a:spcPts val="0"/>
              </a:spcAft>
              <a:buSzPts val="1600"/>
              <a:buChar char="•"/>
            </a:pPr>
            <a:r>
              <a:rPr lang="en" sz="1600"/>
              <a:t>November 17</a:t>
            </a:r>
            <a:endParaRPr sz="1600"/>
          </a:p>
          <a:p>
            <a:pPr marL="914400" lvl="1" indent="-330200" algn="l" rtl="0">
              <a:lnSpc>
                <a:spcPct val="90000"/>
              </a:lnSpc>
              <a:spcBef>
                <a:spcPts val="300"/>
              </a:spcBef>
              <a:spcAft>
                <a:spcPts val="0"/>
              </a:spcAft>
              <a:buSzPts val="1600"/>
              <a:buChar char="•"/>
            </a:pPr>
            <a:r>
              <a:rPr lang="en" sz="1600"/>
              <a:t>Supporting Students with Disabilities; Avoiding Discriminatory Use of Discipline</a:t>
            </a:r>
            <a:endParaRPr sz="1600"/>
          </a:p>
          <a:p>
            <a:pPr marL="0" lvl="0" indent="0" algn="l" rtl="0">
              <a:lnSpc>
                <a:spcPct val="90000"/>
              </a:lnSpc>
              <a:spcBef>
                <a:spcPts val="300"/>
              </a:spcBef>
              <a:spcAft>
                <a:spcPts val="0"/>
              </a:spcAft>
              <a:buSzPts val="1800"/>
              <a:buNone/>
            </a:pPr>
            <a:endParaRPr sz="1600"/>
          </a:p>
          <a:p>
            <a:pPr marL="0" lvl="0" indent="0" algn="l" rtl="0">
              <a:lnSpc>
                <a:spcPct val="90000"/>
              </a:lnSpc>
              <a:spcBef>
                <a:spcPts val="300"/>
              </a:spcBef>
              <a:spcAft>
                <a:spcPts val="0"/>
              </a:spcAft>
              <a:buSzPts val="1800"/>
              <a:buNone/>
            </a:pPr>
            <a:r>
              <a:rPr lang="en" sz="1600"/>
              <a:t>November Changes! </a:t>
            </a:r>
            <a:endParaRPr sz="1600"/>
          </a:p>
          <a:p>
            <a:pPr marL="457200" lvl="0" indent="-330200" algn="l" rtl="0">
              <a:lnSpc>
                <a:spcPct val="90000"/>
              </a:lnSpc>
              <a:spcBef>
                <a:spcPts val="300"/>
              </a:spcBef>
              <a:spcAft>
                <a:spcPts val="0"/>
              </a:spcAft>
              <a:buSzPts val="1600"/>
              <a:buChar char="•"/>
            </a:pPr>
            <a:r>
              <a:rPr lang="en" sz="1600"/>
              <a:t>November 10 - will stay the same</a:t>
            </a:r>
            <a:endParaRPr sz="1600"/>
          </a:p>
          <a:p>
            <a:pPr marL="457200" lvl="0" indent="-330200" algn="l" rtl="0">
              <a:lnSpc>
                <a:spcPct val="90000"/>
              </a:lnSpc>
              <a:spcBef>
                <a:spcPts val="0"/>
              </a:spcBef>
              <a:spcAft>
                <a:spcPts val="0"/>
              </a:spcAft>
              <a:buSzPts val="1600"/>
              <a:buChar char="•"/>
            </a:pPr>
            <a:r>
              <a:rPr lang="en" sz="1600"/>
              <a:t>November 24 (Thanksgiving Holiday) has been moved to November 17 </a:t>
            </a:r>
            <a:endParaRPr sz="1600"/>
          </a:p>
        </p:txBody>
      </p:sp>
      <p:sp>
        <p:nvSpPr>
          <p:cNvPr id="540" name="Google Shape;540;p1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47</a:t>
            </a:fld>
            <a:endParaRPr/>
          </a:p>
        </p:txBody>
      </p:sp>
      <p:pic>
        <p:nvPicPr>
          <p:cNvPr id="541" name="Google Shape;541;p10" descr="Text, whiteboard&#10;&#10;Description automatically generated"/>
          <p:cNvPicPr preferRelativeResize="0"/>
          <p:nvPr/>
        </p:nvPicPr>
        <p:blipFill rotWithShape="1">
          <a:blip r:embed="rId3">
            <a:alphaModFix/>
          </a:blip>
          <a:srcRect/>
          <a:stretch/>
        </p:blipFill>
        <p:spPr>
          <a:xfrm>
            <a:off x="5894316" y="1963861"/>
            <a:ext cx="2621027" cy="17473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1"/>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548" name="Google Shape;548;p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48</a:t>
            </a:fld>
            <a:endParaRPr/>
          </a:p>
        </p:txBody>
      </p:sp>
      <p:graphicFrame>
        <p:nvGraphicFramePr>
          <p:cNvPr id="549" name="Google Shape;549;p11"/>
          <p:cNvGraphicFramePr/>
          <p:nvPr>
            <p:extLst>
              <p:ext uri="{D42A27DB-BD31-4B8C-83A1-F6EECF244321}">
                <p14:modId xmlns:p14="http://schemas.microsoft.com/office/powerpoint/2010/main" val="671789137"/>
              </p:ext>
            </p:extLst>
          </p:nvPr>
        </p:nvGraphicFramePr>
        <p:xfrm>
          <a:off x="157781" y="994130"/>
          <a:ext cx="8894550" cy="4071600"/>
        </p:xfrm>
        <a:graphic>
          <a:graphicData uri="http://schemas.openxmlformats.org/drawingml/2006/table">
            <a:tbl>
              <a:tblPr firstRow="1">
                <a:noFill/>
                <a:tableStyleId>{8CA742F9-437E-4E53-A9E9-2C067C5D8C28}</a:tableStyleId>
              </a:tblPr>
              <a:tblGrid>
                <a:gridCol w="4734075">
                  <a:extLst>
                    <a:ext uri="{9D8B030D-6E8A-4147-A177-3AD203B41FA5}">
                      <a16:colId xmlns:a16="http://schemas.microsoft.com/office/drawing/2014/main" val="20000"/>
                    </a:ext>
                  </a:extLst>
                </a:gridCol>
                <a:gridCol w="4160475">
                  <a:extLst>
                    <a:ext uri="{9D8B030D-6E8A-4147-A177-3AD203B41FA5}">
                      <a16:colId xmlns:a16="http://schemas.microsoft.com/office/drawing/2014/main" val="20001"/>
                    </a:ext>
                  </a:extLst>
                </a:gridCol>
              </a:tblGrid>
              <a:tr h="4205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dirty="0">
                          <a:solidFill>
                            <a:schemeClr val="hlink"/>
                          </a:solidFill>
                          <a:latin typeface="Calibri"/>
                          <a:ea typeface="Calibri"/>
                          <a:cs typeface="Calibri"/>
                          <a:sym typeface="Calibri"/>
                          <a:hlinkClick r:id="rId4"/>
                        </a:rPr>
                        <a:t>Nazie Mohajeri-Nelson</a:t>
                      </a:r>
                      <a:r>
                        <a:rPr lang="en" sz="1000" u="none" strike="noStrike" cap="none" dirty="0">
                          <a:solidFill>
                            <a:schemeClr val="dk1"/>
                          </a:solidFill>
                          <a:latin typeface="Calibri"/>
                          <a:ea typeface="Calibri"/>
                          <a:cs typeface="Calibri"/>
                          <a:sym typeface="Calibri"/>
                        </a:rPr>
                        <a:t>, Executive Director of Federal Programs &amp; Supports Unit</a:t>
                      </a:r>
                      <a:endParaRPr sz="1000" u="none" strike="noStrike" cap="none" dirty="0">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dirty="0">
                          <a:solidFill>
                            <a:schemeClr val="dk1"/>
                          </a:solidFill>
                          <a:latin typeface="Calibri"/>
                          <a:ea typeface="Calibri"/>
                          <a:cs typeface="Calibri"/>
                          <a:sym typeface="Calibri"/>
                        </a:rPr>
                        <a:t>Program Specialists</a:t>
                      </a:r>
                      <a:endParaRPr sz="1000" b="1" u="sng"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dirty="0">
                          <a:solidFill>
                            <a:schemeClr val="dk1"/>
                          </a:solidFill>
                          <a:latin typeface="Calibri"/>
                          <a:ea typeface="Calibri"/>
                          <a:cs typeface="Calibri"/>
                          <a:sym typeface="Calibri"/>
                        </a:rPr>
                        <a:t>Program Implementation Supervisor: </a:t>
                      </a:r>
                      <a:r>
                        <a:rPr lang="en" sz="1000" u="sng" strike="noStrike" cap="none" dirty="0">
                          <a:solidFill>
                            <a:schemeClr val="hlink"/>
                          </a:solidFill>
                          <a:latin typeface="Calibri"/>
                          <a:ea typeface="Calibri"/>
                          <a:cs typeface="Calibri"/>
                          <a:sym typeface="Calibri"/>
                          <a:hlinkClick r:id="rId5"/>
                        </a:rPr>
                        <a:t>Laura Meushaw</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dirty="0">
                          <a:solidFill>
                            <a:schemeClr val="dk1"/>
                          </a:solidFill>
                          <a:latin typeface="Calibri"/>
                          <a:ea typeface="Calibri"/>
                          <a:cs typeface="Calibri"/>
                          <a:sym typeface="Calibri"/>
                        </a:rPr>
                        <a:t>Program Monitoring Supervisor: </a:t>
                      </a:r>
                      <a:r>
                        <a:rPr lang="en" sz="1000" u="sng" strike="noStrike" cap="none" dirty="0">
                          <a:solidFill>
                            <a:schemeClr val="hlink"/>
                          </a:solidFill>
                          <a:latin typeface="Calibri"/>
                          <a:ea typeface="Calibri"/>
                          <a:cs typeface="Calibri"/>
                          <a:sym typeface="Calibri"/>
                          <a:hlinkClick r:id="rId6"/>
                        </a:rPr>
                        <a:t>Tammy Giessinger</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dirty="0">
                          <a:solidFill>
                            <a:schemeClr val="dk1"/>
                          </a:solidFill>
                          <a:latin typeface="Calibri"/>
                          <a:ea typeface="Calibri"/>
                          <a:cs typeface="Calibri"/>
                          <a:sym typeface="Calibri"/>
                        </a:rPr>
                        <a:t>Program Effectiveness Supervisor: </a:t>
                      </a:r>
                      <a:r>
                        <a:rPr lang="en" sz="1000" u="sng" strike="noStrike" cap="none" dirty="0">
                          <a:solidFill>
                            <a:schemeClr val="hlink"/>
                          </a:solidFill>
                          <a:latin typeface="Calibri"/>
                          <a:ea typeface="Calibri"/>
                          <a:cs typeface="Calibri"/>
                          <a:sym typeface="Calibri"/>
                          <a:hlinkClick r:id="rId7"/>
                        </a:rPr>
                        <a:t>Tina Negley</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dirty="0">
                          <a:solidFill>
                            <a:schemeClr val="dk1"/>
                          </a:solidFill>
                          <a:latin typeface="Calibri"/>
                          <a:ea typeface="Calibri"/>
                          <a:cs typeface="Calibri"/>
                          <a:sym typeface="Calibri"/>
                        </a:rPr>
                        <a:t>ESEA Programs Specialists</a:t>
                      </a:r>
                      <a:r>
                        <a:rPr lang="en" sz="1000" u="none" strike="noStrike" cap="none" dirty="0">
                          <a:solidFill>
                            <a:schemeClr val="dk1"/>
                          </a:solidFill>
                          <a:latin typeface="Calibri"/>
                          <a:ea typeface="Calibri"/>
                          <a:cs typeface="Calibri"/>
                          <a:sym typeface="Calibri"/>
                        </a:rPr>
                        <a:t> and </a:t>
                      </a:r>
                      <a:r>
                        <a:rPr lang="en" sz="1000" u="sng" strike="noStrike" cap="none" dirty="0">
                          <a:solidFill>
                            <a:schemeClr val="hlink"/>
                          </a:solidFill>
                          <a:latin typeface="Calibri"/>
                          <a:ea typeface="Calibri"/>
                          <a:cs typeface="Calibri"/>
                          <a:sym typeface="Calibri"/>
                          <a:hlinkClick r:id="rId8"/>
                        </a:rPr>
                        <a:t>ESEA Regional Contacts</a:t>
                      </a:r>
                      <a:r>
                        <a:rPr lang="en" sz="1000" u="none" strike="noStrike" cap="none" dirty="0">
                          <a:solidFill>
                            <a:schemeClr val="dk1"/>
                          </a:solidFill>
                          <a:latin typeface="Calibri"/>
                          <a:ea typeface="Calibri"/>
                          <a:cs typeface="Calibri"/>
                          <a:sym typeface="Calibri"/>
                        </a:rPr>
                        <a:t> </a:t>
                      </a:r>
                      <a:r>
                        <a:rPr lang="en" sz="1000" b="1" u="none" strike="noStrike" cap="none" dirty="0">
                          <a:solidFill>
                            <a:schemeClr val="dk1"/>
                          </a:solidFill>
                          <a:latin typeface="Calibri"/>
                          <a:ea typeface="Calibri"/>
                          <a:cs typeface="Calibri"/>
                          <a:sym typeface="Calibri"/>
                        </a:rPr>
                        <a:t>(assigned by district)</a:t>
                      </a:r>
                      <a:endParaRPr sz="1000" b="1"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Title I: </a:t>
                      </a:r>
                      <a:r>
                        <a:rPr lang="en" sz="1000" u="sng" strike="noStrike" cap="none" dirty="0">
                          <a:solidFill>
                            <a:schemeClr val="hlink"/>
                          </a:solidFill>
                          <a:latin typeface="Calibri"/>
                          <a:ea typeface="Calibri"/>
                          <a:cs typeface="Calibri"/>
                          <a:sym typeface="Calibri"/>
                          <a:hlinkClick r:id="rId5"/>
                        </a:rPr>
                        <a:t>Laura </a:t>
                      </a:r>
                      <a:r>
                        <a:rPr lang="en" sz="1000" u="sng" strike="noStrike" cap="none">
                          <a:solidFill>
                            <a:schemeClr val="hlink"/>
                          </a:solidFill>
                          <a:latin typeface="Calibri"/>
                          <a:ea typeface="Calibri"/>
                          <a:cs typeface="Calibri"/>
                          <a:sym typeface="Calibri"/>
                          <a:hlinkClick r:id="rId5"/>
                        </a:rPr>
                        <a:t>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9"/>
                        </a:rPr>
                        <a:t>Evita </a:t>
                      </a:r>
                      <a:r>
                        <a:rPr lang="en" sz="1000" u="sng" strike="noStrike" cap="none" dirty="0">
                          <a:solidFill>
                            <a:schemeClr val="hlink"/>
                          </a:solidFill>
                          <a:latin typeface="Calibri"/>
                          <a:ea typeface="Calibri"/>
                          <a:cs typeface="Calibri"/>
                          <a:sym typeface="Calibri"/>
                          <a:hlinkClick r:id="rId9"/>
                        </a:rPr>
                        <a:t>Byrd</a:t>
                      </a:r>
                      <a:r>
                        <a:rPr lang="en" sz="1000" dirty="0">
                          <a:solidFill>
                            <a:schemeClr val="dk1"/>
                          </a:solidFill>
                          <a:latin typeface="Calibri"/>
                          <a:ea typeface="Calibri"/>
                          <a:cs typeface="Calibri"/>
                          <a:sym typeface="Calibri"/>
                        </a:rPr>
                        <a:t>, </a:t>
                      </a:r>
                      <a:r>
                        <a:rPr lang="en" sz="1000" u="sng" dirty="0">
                          <a:solidFill>
                            <a:schemeClr val="hlink"/>
                          </a:solidFill>
                          <a:latin typeface="Calibri"/>
                          <a:ea typeface="Calibri"/>
                          <a:cs typeface="Calibri"/>
                          <a:sym typeface="Calibri"/>
                          <a:hlinkClick r:id="rId10"/>
                        </a:rPr>
                        <a:t>Rachel Echsner</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Title II: </a:t>
                      </a:r>
                      <a:r>
                        <a:rPr lang="en" sz="1000" u="sng" strike="noStrike" cap="none" dirty="0">
                          <a:solidFill>
                            <a:schemeClr val="hlink"/>
                          </a:solidFill>
                          <a:latin typeface="Calibri"/>
                          <a:ea typeface="Calibri"/>
                          <a:cs typeface="Calibri"/>
                          <a:sym typeface="Calibri"/>
                          <a:hlinkClick r:id="rId11"/>
                        </a:rPr>
                        <a:t>Karen Bixler</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Title III: </a:t>
                      </a:r>
                      <a:r>
                        <a:rPr lang="en" sz="1000" u="sng" strike="noStrike" cap="none" dirty="0">
                          <a:solidFill>
                            <a:schemeClr val="hlink"/>
                          </a:solidFill>
                          <a:latin typeface="Calibri"/>
                          <a:ea typeface="Calibri"/>
                          <a:cs typeface="Calibri"/>
                          <a:sym typeface="Calibri"/>
                          <a:hlinkClick r:id="rId12"/>
                        </a:rPr>
                        <a:t>Rachel Temple</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Title IV: </a:t>
                      </a:r>
                      <a:r>
                        <a:rPr lang="en" sz="1000" u="sng" strike="noStrike" cap="none" dirty="0">
                          <a:solidFill>
                            <a:schemeClr val="hlink"/>
                          </a:solidFill>
                          <a:latin typeface="Calibri"/>
                          <a:ea typeface="Calibri"/>
                          <a:cs typeface="Calibri"/>
                          <a:sym typeface="Calibri"/>
                          <a:hlinkClick r:id="rId6"/>
                        </a:rPr>
                        <a:t>Tammy Giessinger</a:t>
                      </a:r>
                      <a:r>
                        <a:rPr lang="en" sz="1000" u="none" strike="noStrike" cap="none" dirty="0">
                          <a:solidFill>
                            <a:schemeClr val="dk1"/>
                          </a:solidFill>
                          <a:latin typeface="Calibri"/>
                          <a:ea typeface="Calibri"/>
                          <a:cs typeface="Calibri"/>
                          <a:sym typeface="Calibri"/>
                        </a:rPr>
                        <a:t>, </a:t>
                      </a:r>
                      <a:r>
                        <a:rPr lang="en" sz="1000" u="sng" strike="noStrike" cap="none" dirty="0">
                          <a:solidFill>
                            <a:schemeClr val="hlink"/>
                          </a:solidFill>
                          <a:latin typeface="Calibri"/>
                          <a:ea typeface="Calibri"/>
                          <a:cs typeface="Calibri"/>
                          <a:sym typeface="Calibri"/>
                          <a:hlinkClick r:id="rId13"/>
                        </a:rPr>
                        <a:t>Nathan Hickman</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Title V: </a:t>
                      </a:r>
                      <a:r>
                        <a:rPr lang="en" sz="1000" u="sng" strike="noStrike" cap="none" dirty="0">
                          <a:solidFill>
                            <a:schemeClr val="hlink"/>
                          </a:solidFill>
                          <a:latin typeface="Calibri"/>
                          <a:ea typeface="Calibri"/>
                          <a:cs typeface="Calibri"/>
                          <a:sym typeface="Calibri"/>
                          <a:hlinkClick r:id="rId14"/>
                        </a:rPr>
                        <a:t>Shannon Wilson</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dirty="0">
                          <a:solidFill>
                            <a:schemeClr val="dk1"/>
                          </a:solidFill>
                          <a:latin typeface="Calibri"/>
                          <a:ea typeface="Calibri"/>
                          <a:cs typeface="Calibri"/>
                          <a:sym typeface="Calibri"/>
                        </a:rPr>
                        <a:t>ESSER Program Specialists</a:t>
                      </a:r>
                      <a:endParaRPr sz="1000" b="1" u="sng" strike="noStrike" cap="none" dirty="0">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15"/>
                        </a:rPr>
                        <a:t>Kristin Crumley</a:t>
                      </a:r>
                      <a:r>
                        <a:rPr lang="en" sz="1000" u="sng" strike="noStrike" cap="none" dirty="0">
                          <a:solidFill>
                            <a:schemeClr val="hlink"/>
                          </a:solidFill>
                          <a:latin typeface="Calibri"/>
                          <a:ea typeface="Calibri"/>
                          <a:cs typeface="Calibri"/>
                          <a:sym typeface="Calibri"/>
                        </a:rPr>
                        <a:t>  </a:t>
                      </a:r>
                      <a:endParaRPr sz="1000" u="sng" strike="noStrike" cap="none" dirty="0">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16"/>
                        </a:rPr>
                        <a:t>Jonathan Schelke</a:t>
                      </a:r>
                      <a:endParaRPr sz="1000" u="none" strike="noStrike" cap="none" dirty="0"/>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17"/>
                        </a:rPr>
                        <a:t>Kim Boylan</a:t>
                      </a:r>
                      <a:endParaRPr sz="1000" u="none" strike="noStrike" cap="none" dirty="0">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18"/>
                        </a:rPr>
                        <a:t>Shannon Wilson</a:t>
                      </a:r>
                      <a:r>
                        <a:rPr lang="en" sz="1000" u="none" strike="noStrike" cap="none" dirty="0">
                          <a:solidFill>
                            <a:schemeClr val="dk1"/>
                          </a:solidFill>
                          <a:latin typeface="Calibri"/>
                          <a:ea typeface="Calibri"/>
                          <a:cs typeface="Calibri"/>
                          <a:sym typeface="Calibri"/>
                        </a:rPr>
                        <a:t>  </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dirty="0">
                          <a:solidFill>
                            <a:schemeClr val="dk1"/>
                          </a:solidFill>
                          <a:latin typeface="Calibri"/>
                          <a:ea typeface="Calibri"/>
                          <a:cs typeface="Calibri"/>
                          <a:sym typeface="Calibri"/>
                        </a:rPr>
                        <a:t>ESEA and ESSER Data and Reporting Specialists</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7"/>
                        </a:rPr>
                        <a:t>Tina Negley</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19"/>
                        </a:rPr>
                        <a:t>Mary Shen</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0"/>
                        </a:rPr>
                        <a:t>Mackenzie Owens</a:t>
                      </a:r>
                      <a:endParaRPr sz="1000" u="none" strike="noStrike" cap="none" dirty="0">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dirty="0">
                          <a:solidFill>
                            <a:schemeClr val="hlink"/>
                          </a:solidFill>
                          <a:latin typeface="Calibri"/>
                          <a:ea typeface="Calibri"/>
                          <a:cs typeface="Calibri"/>
                          <a:sym typeface="Calibri"/>
                          <a:hlinkClick r:id="rId21"/>
                        </a:rPr>
                        <a:t>Kate Bartlett</a:t>
                      </a:r>
                      <a:r>
                        <a:rPr lang="en" sz="1000" u="none" strike="noStrike" cap="none" dirty="0">
                          <a:solidFill>
                            <a:schemeClr val="dk1"/>
                          </a:solidFill>
                          <a:latin typeface="Calibri"/>
                          <a:ea typeface="Calibri"/>
                          <a:cs typeface="Calibri"/>
                          <a:sym typeface="Calibri"/>
                        </a:rPr>
                        <a:t>, Executive Director of School District Operations Unit</a:t>
                      </a:r>
                      <a:endParaRPr sz="1000" u="none" strike="noStrike" cap="none" dirty="0">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dirty="0">
                          <a:solidFill>
                            <a:schemeClr val="dk1"/>
                          </a:solidFill>
                          <a:latin typeface="Calibri"/>
                          <a:ea typeface="Calibri"/>
                          <a:cs typeface="Calibri"/>
                          <a:sym typeface="Calibri"/>
                        </a:rPr>
                        <a:t>Fiscal Specialists</a:t>
                      </a:r>
                      <a:endParaRPr sz="1000" b="1" u="sng" strike="noStrike" cap="none" dirty="0">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dirty="0">
                          <a:solidFill>
                            <a:schemeClr val="hlink"/>
                          </a:solidFill>
                          <a:latin typeface="Calibri"/>
                          <a:ea typeface="Calibri"/>
                          <a:cs typeface="Calibri"/>
                          <a:sym typeface="Calibri"/>
                          <a:hlinkClick r:id="rId22"/>
                        </a:rPr>
                        <a:t>Jennifer Austin</a:t>
                      </a:r>
                      <a:r>
                        <a:rPr lang="en" sz="1000" u="none" strike="noStrike" cap="none" dirty="0">
                          <a:solidFill>
                            <a:schemeClr val="dk1"/>
                          </a:solidFill>
                          <a:latin typeface="Calibri"/>
                          <a:ea typeface="Calibri"/>
                          <a:cs typeface="Calibri"/>
                          <a:sym typeface="Calibri"/>
                        </a:rPr>
                        <a:t>, Director of Grants Fiscal Management </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dirty="0">
                          <a:solidFill>
                            <a:schemeClr val="dk1"/>
                          </a:solidFill>
                          <a:latin typeface="Calibri"/>
                          <a:ea typeface="Calibri"/>
                          <a:cs typeface="Calibri"/>
                          <a:sym typeface="Calibri"/>
                        </a:rPr>
                        <a:t>ESEA</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3"/>
                        </a:rPr>
                        <a:t>Robert Hawkins</a:t>
                      </a:r>
                      <a:r>
                        <a:rPr lang="en" sz="1000" u="none" strike="noStrike" cap="none" dirty="0">
                          <a:solidFill>
                            <a:schemeClr val="dk1"/>
                          </a:solidFill>
                          <a:latin typeface="Calibri"/>
                          <a:ea typeface="Calibri"/>
                          <a:cs typeface="Calibri"/>
                          <a:sym typeface="Calibri"/>
                        </a:rPr>
                        <a:t>, Grants Fiscal Analyst </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4"/>
                        </a:rPr>
                        <a:t>Steven Kaleda</a:t>
                      </a:r>
                      <a:r>
                        <a:rPr lang="en" sz="1000" u="none" strike="noStrike" cap="none" dirty="0">
                          <a:solidFill>
                            <a:schemeClr val="dk1"/>
                          </a:solidFill>
                          <a:latin typeface="Calibri"/>
                          <a:ea typeface="Calibri"/>
                          <a:cs typeface="Calibri"/>
                          <a:sym typeface="Calibri"/>
                        </a:rPr>
                        <a:t>, Grants Fiscal Analyst </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dirty="0">
                          <a:solidFill>
                            <a:schemeClr val="dk1"/>
                          </a:solidFill>
                          <a:latin typeface="Calibri"/>
                          <a:ea typeface="Calibri"/>
                          <a:cs typeface="Calibri"/>
                          <a:sym typeface="Calibri"/>
                        </a:rPr>
                        <a:t>ESSER Fiscal Specialist</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4"/>
                        </a:rPr>
                        <a:t>Steven Kaleda</a:t>
                      </a:r>
                      <a:r>
                        <a:rPr lang="en" sz="1000" u="none" strike="noStrike" cap="none" dirty="0">
                          <a:solidFill>
                            <a:schemeClr val="dk1"/>
                          </a:solidFill>
                          <a:latin typeface="Calibri"/>
                          <a:ea typeface="Calibri"/>
                          <a:cs typeface="Calibri"/>
                          <a:sym typeface="Calibri"/>
                        </a:rPr>
                        <a:t> Grants Fiscal Analyst</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dirty="0">
                          <a:solidFill>
                            <a:schemeClr val="dk1"/>
                          </a:solidFill>
                          <a:latin typeface="Calibri"/>
                          <a:ea typeface="Calibri"/>
                          <a:cs typeface="Calibri"/>
                          <a:sym typeface="Calibri"/>
                        </a:rPr>
                        <a:t>ESSER Monitoring</a:t>
                      </a:r>
                      <a:endParaRPr sz="1000" b="1" u="sng"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5"/>
                        </a:rPr>
                        <a:t>Bill Parsley</a:t>
                      </a:r>
                      <a:r>
                        <a:rPr lang="en" sz="1000" u="none" strike="noStrike" cap="none" dirty="0">
                          <a:solidFill>
                            <a:schemeClr val="dk1"/>
                          </a:solidFill>
                          <a:latin typeface="Calibri"/>
                          <a:ea typeface="Calibri"/>
                          <a:cs typeface="Calibri"/>
                          <a:sym typeface="Calibri"/>
                        </a:rPr>
                        <a:t>, ESSER Fiscal Monitoring Supervisor </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6"/>
                        </a:rPr>
                        <a:t>Hilery Morris</a:t>
                      </a:r>
                      <a:r>
                        <a:rPr lang="en" sz="1000" u="none" strike="noStrike" cap="none" dirty="0">
                          <a:solidFill>
                            <a:schemeClr val="dk1"/>
                          </a:solidFill>
                          <a:latin typeface="Calibri"/>
                          <a:ea typeface="Calibri"/>
                          <a:cs typeface="Calibri"/>
                          <a:sym typeface="Calibri"/>
                        </a:rPr>
                        <a:t>, ESSER Fiscal Monitoring </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7"/>
                        </a:rPr>
                        <a:t>Kristina Jones</a:t>
                      </a:r>
                      <a:r>
                        <a:rPr lang="en" sz="1000" u="none" strike="noStrike" cap="none" dirty="0">
                          <a:solidFill>
                            <a:schemeClr val="dk1"/>
                          </a:solidFill>
                          <a:latin typeface="Calibri"/>
                          <a:ea typeface="Calibri"/>
                          <a:cs typeface="Calibri"/>
                          <a:sym typeface="Calibri"/>
                        </a:rPr>
                        <a:t>, Federal Fiscal Monitoring and Reporting Specialist</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8"/>
                        </a:rPr>
                        <a:t>Werner Hagemann</a:t>
                      </a:r>
                      <a:r>
                        <a:rPr lang="en" sz="1000" u="none" strike="noStrike" cap="none" dirty="0">
                          <a:solidFill>
                            <a:schemeClr val="dk1"/>
                          </a:solidFill>
                          <a:latin typeface="Calibri"/>
                          <a:ea typeface="Calibri"/>
                          <a:cs typeface="Calibri"/>
                          <a:sym typeface="Calibri"/>
                        </a:rPr>
                        <a:t>, ESSER Fiscal Monitoring Specialist</a:t>
                      </a:r>
                      <a:endParaRPr sz="1000" u="none" strike="noStrike" cap="none" dirty="0">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dirty="0">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dirty="0">
                          <a:solidFill>
                            <a:schemeClr val="dk1"/>
                          </a:solidFill>
                          <a:latin typeface="Calibri"/>
                          <a:ea typeface="Calibri"/>
                          <a:cs typeface="Calibri"/>
                          <a:sym typeface="Calibri"/>
                        </a:rPr>
                        <a:t>Application Systems Specialists</a:t>
                      </a:r>
                      <a:endParaRPr sz="1000" b="1" u="sng"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dirty="0">
                          <a:solidFill>
                            <a:schemeClr val="hlink"/>
                          </a:solidFill>
                          <a:latin typeface="Calibri"/>
                          <a:ea typeface="Calibri"/>
                          <a:cs typeface="Calibri"/>
                          <a:sym typeface="Calibri"/>
                          <a:hlinkClick r:id="rId29"/>
                        </a:rPr>
                        <a:t>DeLilah Collins</a:t>
                      </a:r>
                      <a:r>
                        <a:rPr lang="en" sz="1000" u="none" strike="noStrike" cap="none" dirty="0">
                          <a:solidFill>
                            <a:schemeClr val="dk1"/>
                          </a:solidFill>
                          <a:latin typeface="Calibri"/>
                          <a:ea typeface="Calibri"/>
                          <a:cs typeface="Calibri"/>
                          <a:sym typeface="Calibri"/>
                        </a:rPr>
                        <a:t>, Director of Grants Program Administration</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dirty="0">
                          <a:solidFill>
                            <a:schemeClr val="dk1"/>
                          </a:solidFill>
                          <a:latin typeface="Calibri"/>
                          <a:ea typeface="Calibri"/>
                          <a:cs typeface="Calibri"/>
                          <a:sym typeface="Calibri"/>
                        </a:rPr>
                        <a:t>Online Applications Systems Technical Support</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30"/>
                        </a:rPr>
                        <a:t>Michelle Prael</a:t>
                      </a:r>
                      <a:endParaRPr sz="1000" u="none" strike="noStrike" cap="none" dirty="0">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77f66577b8_0_0"/>
          <p:cNvSpPr txBox="1">
            <a:spLocks noGrp="1"/>
          </p:cNvSpPr>
          <p:nvPr>
            <p:ph type="title"/>
          </p:nvPr>
        </p:nvSpPr>
        <p:spPr>
          <a:xfrm>
            <a:off x="183900" y="143179"/>
            <a:ext cx="4561500" cy="600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1633"/>
              <a:t>ESEA Planning and Implementation</a:t>
            </a:r>
            <a:endParaRPr sz="1633"/>
          </a:p>
          <a:p>
            <a:pPr marL="0" lvl="0" indent="0" algn="l" rtl="0">
              <a:spcBef>
                <a:spcPts val="0"/>
              </a:spcBef>
              <a:spcAft>
                <a:spcPts val="0"/>
              </a:spcAft>
              <a:buClr>
                <a:schemeClr val="dk1"/>
              </a:buClr>
              <a:buSzPts val="1100"/>
              <a:buFont typeface="Arial"/>
              <a:buNone/>
            </a:pPr>
            <a:r>
              <a:rPr lang="en" u="sng">
                <a:solidFill>
                  <a:schemeClr val="hlink"/>
                </a:solidFill>
                <a:hlinkClick r:id="rId3"/>
              </a:rPr>
              <a:t>Year At A Glance</a:t>
            </a:r>
            <a:endParaRPr sz="1100"/>
          </a:p>
        </p:txBody>
      </p:sp>
      <p:grpSp>
        <p:nvGrpSpPr>
          <p:cNvPr id="249" name="Google Shape;249;g177f66577b8_0_0" descr="ESEA planning and implementation, events happening now and in the next couple of months."/>
          <p:cNvGrpSpPr/>
          <p:nvPr/>
        </p:nvGrpSpPr>
        <p:grpSpPr>
          <a:xfrm>
            <a:off x="186441" y="998738"/>
            <a:ext cx="8891347" cy="3974977"/>
            <a:chOff x="248576" y="1331650"/>
            <a:chExt cx="7918200" cy="5299969"/>
          </a:xfrm>
        </p:grpSpPr>
        <p:sp>
          <p:nvSpPr>
            <p:cNvPr id="250" name="Google Shape;250;g177f66577b8_0_0"/>
            <p:cNvSpPr/>
            <p:nvPr/>
          </p:nvSpPr>
          <p:spPr>
            <a:xfrm>
              <a:off x="248576" y="1331650"/>
              <a:ext cx="7918200" cy="2385000"/>
            </a:xfrm>
            <a:prstGeom prst="roundRect">
              <a:avLst>
                <a:gd name="adj" fmla="val 10000"/>
              </a:avLst>
            </a:prstGeom>
            <a:solidFill>
              <a:srgbClr val="CFDEEF">
                <a:alpha val="89800"/>
              </a:srgbClr>
            </a:solidFill>
            <a:ln w="12700" cap="flat" cmpd="sng">
              <a:solidFill>
                <a:srgbClr val="CFDEEF">
                  <a:alpha val="89800"/>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1" name="Google Shape;251;g177f66577b8_0_0"/>
            <p:cNvSpPr/>
            <p:nvPr/>
          </p:nvSpPr>
          <p:spPr>
            <a:xfrm>
              <a:off x="598532" y="1649648"/>
              <a:ext cx="3426600" cy="1749000"/>
            </a:xfrm>
            <a:prstGeom prst="roundRect">
              <a:avLst>
                <a:gd name="adj" fmla="val 10000"/>
              </a:avLst>
            </a:prstGeom>
            <a:blipFill rotWithShape="1">
              <a:blip r:embed="rId4">
                <a:alphaModFix/>
              </a:blip>
              <a:stretch>
                <a:fillRect t="-10999" b="-10999"/>
              </a:stretch>
            </a:blip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2" name="Google Shape;252;g177f66577b8_0_0"/>
            <p:cNvSpPr/>
            <p:nvPr/>
          </p:nvSpPr>
          <p:spPr>
            <a:xfrm>
              <a:off x="598532" y="3716636"/>
              <a:ext cx="3426669" cy="2914983"/>
            </a:xfrm>
            <a:custGeom>
              <a:avLst/>
              <a:gdLst/>
              <a:ahLst/>
              <a:cxnLst/>
              <a:rect l="l" t="t" r="r" b="b"/>
              <a:pathLst>
                <a:path w="3426669" h="2914983" extrusionOk="0">
                  <a:moveTo>
                    <a:pt x="3120596" y="2914983"/>
                  </a:moveTo>
                  <a:lnTo>
                    <a:pt x="306073" y="2914983"/>
                  </a:lnTo>
                  <a:cubicBezTo>
                    <a:pt x="137034" y="2914983"/>
                    <a:pt x="0" y="2777949"/>
                    <a:pt x="0" y="2608910"/>
                  </a:cubicBezTo>
                  <a:lnTo>
                    <a:pt x="0" y="0"/>
                  </a:lnTo>
                  <a:lnTo>
                    <a:pt x="0" y="0"/>
                  </a:lnTo>
                  <a:lnTo>
                    <a:pt x="3426669" y="0"/>
                  </a:lnTo>
                  <a:lnTo>
                    <a:pt x="3426669" y="0"/>
                  </a:lnTo>
                  <a:lnTo>
                    <a:pt x="3426669" y="2608910"/>
                  </a:lnTo>
                  <a:cubicBezTo>
                    <a:pt x="3426669" y="2777949"/>
                    <a:pt x="3289635" y="2914983"/>
                    <a:pt x="3120596" y="2914983"/>
                  </a:cubicBez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131225" tIns="64000" rIns="131225" bIns="131225" anchor="t" anchorCtr="0">
              <a:noAutofit/>
            </a:bodyPr>
            <a:lstStyle/>
            <a:p>
              <a:pPr marL="0" marR="0" lvl="0" indent="0" algn="l" rtl="0">
                <a:lnSpc>
                  <a:spcPct val="9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Happening Now</a:t>
              </a:r>
              <a:r>
                <a:rPr lang="en" sz="1100">
                  <a:solidFill>
                    <a:schemeClr val="lt1"/>
                  </a:solidFill>
                  <a:latin typeface="Calibri"/>
                  <a:ea typeface="Calibri"/>
                  <a:cs typeface="Calibri"/>
                  <a:sym typeface="Calibri"/>
                </a:rPr>
                <a:t> - if applicable </a:t>
              </a:r>
              <a:endParaRPr sz="1100"/>
            </a:p>
            <a:p>
              <a:pPr marL="88900" marR="0" lvl="1" indent="-95250" algn="l" rtl="0">
                <a:lnSpc>
                  <a:spcPct val="90000"/>
                </a:lnSpc>
                <a:spcBef>
                  <a:spcPts val="400"/>
                </a:spcBef>
                <a:spcAft>
                  <a:spcPts val="0"/>
                </a:spcAft>
                <a:buClr>
                  <a:schemeClr val="lt1"/>
                </a:buClr>
                <a:buSzPts val="1100"/>
                <a:buFont typeface="Calibri"/>
                <a:buChar char="•"/>
              </a:pPr>
              <a:r>
                <a:rPr lang="en" sz="1100" b="0" i="0" u="none" strike="noStrike" cap="none">
                  <a:solidFill>
                    <a:schemeClr val="lt1"/>
                  </a:solidFill>
                  <a:latin typeface="Calibri"/>
                  <a:ea typeface="Calibri"/>
                  <a:cs typeface="Calibri"/>
                  <a:sym typeface="Calibri"/>
                </a:rPr>
                <a:t>Determine if Title I carryover will be over 15%, submit a request for a waiver</a:t>
              </a:r>
              <a:endParaRPr sz="1100"/>
            </a:p>
            <a:p>
              <a:pPr marL="88900" marR="0" lvl="1" indent="-95250" algn="l" rtl="0">
                <a:lnSpc>
                  <a:spcPct val="90000"/>
                </a:lnSpc>
                <a:spcBef>
                  <a:spcPts val="200"/>
                </a:spcBef>
                <a:spcAft>
                  <a:spcPts val="0"/>
                </a:spcAft>
                <a:buClr>
                  <a:schemeClr val="lt1"/>
                </a:buClr>
                <a:buSzPts val="1100"/>
                <a:buFont typeface="Calibri"/>
                <a:buChar char="•"/>
              </a:pPr>
              <a:r>
                <a:rPr lang="en" sz="1100" b="0" i="0" u="none" strike="noStrike" cap="none">
                  <a:solidFill>
                    <a:schemeClr val="lt1"/>
                  </a:solidFill>
                  <a:latin typeface="Calibri"/>
                  <a:ea typeface="Calibri"/>
                  <a:cs typeface="Calibri"/>
                  <a:sym typeface="Calibri"/>
                </a:rPr>
                <a:t>LEAs with ESSA identified schools:</a:t>
              </a:r>
              <a:endParaRPr sz="1100"/>
            </a:p>
            <a:p>
              <a:pPr marL="177800" marR="0" lvl="2" indent="-95250" algn="l" rtl="0">
                <a:lnSpc>
                  <a:spcPct val="90000"/>
                </a:lnSpc>
                <a:spcBef>
                  <a:spcPts val="200"/>
                </a:spcBef>
                <a:spcAft>
                  <a:spcPts val="0"/>
                </a:spcAft>
                <a:buClr>
                  <a:schemeClr val="lt1"/>
                </a:buClr>
                <a:buSzPts val="1100"/>
                <a:buFont typeface="Calibri"/>
                <a:buChar char="•"/>
              </a:pPr>
              <a:r>
                <a:rPr lang="en" sz="1100" b="0" i="0" u="none" strike="noStrike" cap="none">
                  <a:solidFill>
                    <a:schemeClr val="lt1"/>
                  </a:solidFill>
                  <a:latin typeface="Calibri"/>
                  <a:ea typeface="Calibri"/>
                  <a:cs typeface="Calibri"/>
                  <a:sym typeface="Calibri"/>
                </a:rPr>
                <a:t>Notify schools; support school with revising/updating UIPs to address reasons for identification; determine if </a:t>
              </a:r>
              <a:r>
                <a:rPr lang="en" sz="1100">
                  <a:solidFill>
                    <a:schemeClr val="lt1"/>
                  </a:solidFill>
                  <a:latin typeface="Calibri"/>
                  <a:ea typeface="Calibri"/>
                  <a:cs typeface="Calibri"/>
                  <a:sym typeface="Calibri"/>
                </a:rPr>
                <a:t>should</a:t>
              </a:r>
              <a:r>
                <a:rPr lang="en" sz="1100" b="0" i="0" u="none" strike="noStrike" cap="none">
                  <a:solidFill>
                    <a:schemeClr val="lt1"/>
                  </a:solidFill>
                  <a:latin typeface="Calibri"/>
                  <a:ea typeface="Calibri"/>
                  <a:cs typeface="Calibri"/>
                  <a:sym typeface="Calibri"/>
                </a:rPr>
                <a:t> and support school with applying for EASI.</a:t>
              </a:r>
              <a:endParaRPr sz="1100"/>
            </a:p>
            <a:p>
              <a:pPr marL="88900" marR="0" lvl="1" indent="-95250" algn="l" rtl="0">
                <a:lnSpc>
                  <a:spcPct val="90000"/>
                </a:lnSpc>
                <a:spcBef>
                  <a:spcPts val="200"/>
                </a:spcBef>
                <a:spcAft>
                  <a:spcPts val="0"/>
                </a:spcAft>
                <a:buClr>
                  <a:schemeClr val="lt1"/>
                </a:buClr>
                <a:buSzPts val="1100"/>
                <a:buFont typeface="Calibri"/>
                <a:buChar char="•"/>
              </a:pPr>
              <a:r>
                <a:rPr lang="en" sz="1100" b="0" i="0" u="none" strike="noStrike" cap="none">
                  <a:solidFill>
                    <a:schemeClr val="lt1"/>
                  </a:solidFill>
                  <a:latin typeface="Calibri"/>
                  <a:ea typeface="Calibri"/>
                  <a:cs typeface="Calibri"/>
                  <a:sym typeface="Calibri"/>
                </a:rPr>
                <a:t>Ensure students of poverty and minority students are not taught at a higher percentage by ineffective, out-of-field, and inexperienced. Implement plan to address gaps, if applicable. </a:t>
              </a:r>
              <a:endParaRPr sz="1100"/>
            </a:p>
            <a:p>
              <a:pPr marL="88900" marR="0" lvl="1" indent="-95250" algn="l" rtl="0">
                <a:lnSpc>
                  <a:spcPct val="90000"/>
                </a:lnSpc>
                <a:spcBef>
                  <a:spcPts val="200"/>
                </a:spcBef>
                <a:spcAft>
                  <a:spcPts val="0"/>
                </a:spcAft>
                <a:buClr>
                  <a:schemeClr val="lt1"/>
                </a:buClr>
                <a:buSzPts val="1100"/>
                <a:buFont typeface="Calibri"/>
                <a:buChar char="•"/>
              </a:pPr>
              <a:r>
                <a:rPr lang="en" sz="1100" b="0" i="0" u="none" strike="noStrike" cap="none">
                  <a:solidFill>
                    <a:schemeClr val="lt1"/>
                  </a:solidFill>
                  <a:latin typeface="Calibri"/>
                  <a:ea typeface="Calibri"/>
                  <a:cs typeface="Calibri"/>
                  <a:sym typeface="Calibri"/>
                </a:rPr>
                <a:t>Ensure services in Title I schools are comparable to non-Title I schools. </a:t>
              </a:r>
              <a:endParaRPr sz="1100"/>
            </a:p>
            <a:p>
              <a:pPr marL="38100" marR="0" lvl="1" indent="0" algn="l" rtl="0">
                <a:lnSpc>
                  <a:spcPct val="90000"/>
                </a:lnSpc>
                <a:spcBef>
                  <a:spcPts val="20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253" name="Google Shape;253;g177f66577b8_0_0"/>
            <p:cNvSpPr/>
            <p:nvPr/>
          </p:nvSpPr>
          <p:spPr>
            <a:xfrm>
              <a:off x="4367869" y="3716636"/>
              <a:ext cx="3426669" cy="2914983"/>
            </a:xfrm>
            <a:custGeom>
              <a:avLst/>
              <a:gdLst/>
              <a:ahLst/>
              <a:cxnLst/>
              <a:rect l="l" t="t" r="r" b="b"/>
              <a:pathLst>
                <a:path w="3426669" h="2914983" extrusionOk="0">
                  <a:moveTo>
                    <a:pt x="3120596" y="2914983"/>
                  </a:moveTo>
                  <a:lnTo>
                    <a:pt x="306073" y="2914983"/>
                  </a:lnTo>
                  <a:cubicBezTo>
                    <a:pt x="137034" y="2914983"/>
                    <a:pt x="0" y="2777949"/>
                    <a:pt x="0" y="2608910"/>
                  </a:cubicBezTo>
                  <a:lnTo>
                    <a:pt x="0" y="0"/>
                  </a:lnTo>
                  <a:lnTo>
                    <a:pt x="0" y="0"/>
                  </a:lnTo>
                  <a:lnTo>
                    <a:pt x="3426669" y="0"/>
                  </a:lnTo>
                  <a:lnTo>
                    <a:pt x="3426669" y="0"/>
                  </a:lnTo>
                  <a:lnTo>
                    <a:pt x="3426669" y="2608910"/>
                  </a:lnTo>
                  <a:cubicBezTo>
                    <a:pt x="3426669" y="2777949"/>
                    <a:pt x="3289635" y="2914983"/>
                    <a:pt x="3120596" y="2914983"/>
                  </a:cubicBezTo>
                  <a:close/>
                </a:path>
              </a:pathLst>
            </a:custGeom>
            <a:solidFill>
              <a:srgbClr val="4CC38C"/>
            </a:solidFill>
            <a:ln w="12700" cap="flat" cmpd="sng">
              <a:solidFill>
                <a:schemeClr val="lt1"/>
              </a:solidFill>
              <a:prstDash val="solid"/>
              <a:miter lim="800000"/>
              <a:headEnd type="none" w="sm" len="sm"/>
              <a:tailEnd type="none" w="sm" len="sm"/>
            </a:ln>
          </p:spPr>
          <p:txBody>
            <a:bodyPr spcFirstLastPara="1" wrap="square" lIns="152575" tIns="85325" rIns="152575" bIns="152575" anchor="t" anchorCtr="0">
              <a:noAutofit/>
            </a:bodyPr>
            <a:lstStyle/>
            <a:p>
              <a:pPr marL="0" marR="0" lvl="0" indent="0" algn="l" rtl="0">
                <a:lnSpc>
                  <a:spcPct val="9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On the Horizon – Next Couple of Months </a:t>
              </a:r>
              <a:endParaRPr sz="1100"/>
            </a:p>
            <a:p>
              <a:pPr marL="88900" marR="0" lvl="1" indent="-95250" algn="l" rtl="0">
                <a:lnSpc>
                  <a:spcPct val="90000"/>
                </a:lnSpc>
                <a:spcBef>
                  <a:spcPts val="400"/>
                </a:spcBef>
                <a:spcAft>
                  <a:spcPts val="0"/>
                </a:spcAft>
                <a:buClr>
                  <a:schemeClr val="lt1"/>
                </a:buClr>
                <a:buSzPts val="1100"/>
                <a:buFont typeface="Calibri"/>
                <a:buChar char="•"/>
              </a:pPr>
              <a:r>
                <a:rPr lang="en" sz="1100" b="0" i="0" u="none" strike="noStrike" cap="none">
                  <a:solidFill>
                    <a:schemeClr val="lt1"/>
                  </a:solidFill>
                  <a:latin typeface="Calibri"/>
                  <a:ea typeface="Calibri"/>
                  <a:cs typeface="Calibri"/>
                  <a:sym typeface="Calibri"/>
                </a:rPr>
                <a:t>Implement programs and plans as approved in the  2022-2023 Consolidated Application. </a:t>
              </a:r>
              <a:endParaRPr sz="1100"/>
            </a:p>
            <a:p>
              <a:pPr marL="88900" marR="0" lvl="1" indent="-95250" algn="l" rtl="0">
                <a:lnSpc>
                  <a:spcPct val="90000"/>
                </a:lnSpc>
                <a:spcBef>
                  <a:spcPts val="200"/>
                </a:spcBef>
                <a:spcAft>
                  <a:spcPts val="0"/>
                </a:spcAft>
                <a:buClr>
                  <a:schemeClr val="lt1"/>
                </a:buClr>
                <a:buSzPts val="1100"/>
                <a:buFont typeface="Calibri"/>
                <a:buChar char="•"/>
              </a:pPr>
              <a:r>
                <a:rPr lang="en" sz="1100" b="0" i="0" u="none" strike="noStrike" cap="none">
                  <a:solidFill>
                    <a:schemeClr val="lt1"/>
                  </a:solidFill>
                  <a:latin typeface="Calibri"/>
                  <a:ea typeface="Calibri"/>
                  <a:cs typeface="Calibri"/>
                  <a:sym typeface="Calibri"/>
                </a:rPr>
                <a:t>Determine if implementation is achieving desired outcomes. </a:t>
              </a:r>
              <a:endParaRPr sz="1100"/>
            </a:p>
            <a:p>
              <a:pPr marL="88900" marR="0" lvl="1" indent="-95250" algn="l" rtl="0">
                <a:lnSpc>
                  <a:spcPct val="90000"/>
                </a:lnSpc>
                <a:spcBef>
                  <a:spcPts val="200"/>
                </a:spcBef>
                <a:spcAft>
                  <a:spcPts val="0"/>
                </a:spcAft>
                <a:buClr>
                  <a:schemeClr val="lt1"/>
                </a:buClr>
                <a:buSzPts val="1100"/>
                <a:buFont typeface="Calibri"/>
                <a:buChar char="•"/>
              </a:pPr>
              <a:r>
                <a:rPr lang="en" sz="1100" b="0" i="0" u="none" strike="noStrike" cap="none">
                  <a:solidFill>
                    <a:schemeClr val="lt1"/>
                  </a:solidFill>
                  <a:latin typeface="Calibri"/>
                  <a:ea typeface="Calibri"/>
                  <a:cs typeface="Calibri"/>
                  <a:sym typeface="Calibri"/>
                </a:rPr>
                <a:t>If changes are needed after final approval, submit request for changes through the Post Award Revision (PAR) process.</a:t>
              </a:r>
              <a:endParaRPr sz="1100"/>
            </a:p>
            <a:p>
              <a:pPr marL="88900" marR="0" lvl="1" indent="-95250" algn="l" rtl="0">
                <a:lnSpc>
                  <a:spcPct val="90000"/>
                </a:lnSpc>
                <a:spcBef>
                  <a:spcPts val="200"/>
                </a:spcBef>
                <a:spcAft>
                  <a:spcPts val="0"/>
                </a:spcAft>
                <a:buClr>
                  <a:schemeClr val="lt1"/>
                </a:buClr>
                <a:buSzPts val="1100"/>
                <a:buFont typeface="Calibri"/>
                <a:buChar char="•"/>
              </a:pPr>
              <a:r>
                <a:rPr lang="en" sz="1100" b="0" i="0" u="none" strike="noStrike" cap="none">
                  <a:solidFill>
                    <a:schemeClr val="lt1"/>
                  </a:solidFill>
                  <a:latin typeface="Calibri"/>
                  <a:ea typeface="Calibri"/>
                  <a:cs typeface="Calibri"/>
                  <a:sym typeface="Calibri"/>
                </a:rPr>
                <a:t>Post LEA Report Cards on the LEA website outlining school performance, including performance of disaggregated groups OR reference the CDE LEA report card on your website. </a:t>
              </a:r>
              <a:endParaRPr sz="1100"/>
            </a:p>
          </p:txBody>
        </p:sp>
      </p:grpSp>
      <p:pic>
        <p:nvPicPr>
          <p:cNvPr id="254" name="Google Shape;254;g177f66577b8_0_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4745400" y="1251595"/>
            <a:ext cx="3844899" cy="1320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4587-AA23-CCAB-9B94-371EBD38ECF7}"/>
              </a:ext>
            </a:extLst>
          </p:cNvPr>
          <p:cNvSpPr>
            <a:spLocks noGrp="1"/>
          </p:cNvSpPr>
          <p:nvPr>
            <p:ph type="title"/>
          </p:nvPr>
        </p:nvSpPr>
        <p:spPr/>
        <p:txBody>
          <a:bodyPr/>
          <a:lstStyle/>
          <a:p>
            <a:r>
              <a:rPr lang="en-US" dirty="0"/>
              <a:t>Data Question For You! </a:t>
            </a:r>
          </a:p>
        </p:txBody>
      </p:sp>
      <p:sp>
        <p:nvSpPr>
          <p:cNvPr id="3" name="Text Placeholder 2">
            <a:extLst>
              <a:ext uri="{FF2B5EF4-FFF2-40B4-BE49-F238E27FC236}">
                <a16:creationId xmlns:a16="http://schemas.microsoft.com/office/drawing/2014/main" id="{91BC4921-1FB0-A945-4D88-C1AB4CE1DAE1}"/>
              </a:ext>
            </a:extLst>
          </p:cNvPr>
          <p:cNvSpPr>
            <a:spLocks noGrp="1"/>
          </p:cNvSpPr>
          <p:nvPr>
            <p:ph type="body" idx="1"/>
          </p:nvPr>
        </p:nvSpPr>
        <p:spPr/>
        <p:txBody>
          <a:bodyPr/>
          <a:lstStyle/>
          <a:p>
            <a:r>
              <a:rPr lang="en-US" dirty="0"/>
              <a:t>CDE is currently working on the 2023-2024 Transitional Year Consolidated Application (before we transition to the Grants Management System). We are seeking input on options for the most reliable and valid poverty data source? </a:t>
            </a:r>
          </a:p>
          <a:p>
            <a:pPr lvl="1"/>
            <a:r>
              <a:rPr lang="en-US" sz="1200" dirty="0"/>
              <a:t>Please complete a short </a:t>
            </a:r>
            <a:r>
              <a:rPr lang="en-US" sz="1200" dirty="0">
                <a:hlinkClick r:id="rId2"/>
              </a:rPr>
              <a:t>survey</a:t>
            </a:r>
            <a:r>
              <a:rPr lang="en-US" sz="1200" dirty="0"/>
              <a:t> providing the following information: </a:t>
            </a:r>
          </a:p>
          <a:p>
            <a:pPr lvl="2"/>
            <a:r>
              <a:rPr lang="en-US" sz="1200" dirty="0"/>
              <a:t>Your name, title, and organization</a:t>
            </a:r>
          </a:p>
          <a:p>
            <a:pPr lvl="2"/>
            <a:r>
              <a:rPr lang="en-US" sz="1200" dirty="0"/>
              <a:t>List as many of the following that are </a:t>
            </a:r>
            <a:r>
              <a:rPr lang="en-US" sz="1200" u="sng" dirty="0"/>
              <a:t>available</a:t>
            </a:r>
            <a:r>
              <a:rPr lang="en-US" sz="1200" dirty="0"/>
              <a:t> at your LEA: </a:t>
            </a:r>
          </a:p>
          <a:p>
            <a:pPr marL="1854200" lvl="3" indent="-342900">
              <a:buFont typeface="+mj-lt"/>
              <a:buAutoNum type="arabicPeriod"/>
            </a:pPr>
            <a:r>
              <a:rPr lang="en-US" dirty="0"/>
              <a:t>Free and Reduced Meal </a:t>
            </a:r>
          </a:p>
          <a:p>
            <a:pPr marL="1854200" lvl="3" indent="-342900">
              <a:buFont typeface="+mj-lt"/>
              <a:buAutoNum type="arabicPeriod"/>
            </a:pPr>
            <a:r>
              <a:rPr lang="en-US" dirty="0"/>
              <a:t>Counts of Students whose families receive assistance under the federal welfare program, Temporary Assistance for Needy Families (TANF)</a:t>
            </a:r>
          </a:p>
          <a:p>
            <a:pPr marL="1854200" lvl="3" indent="-342900">
              <a:buFont typeface="+mj-lt"/>
              <a:buAutoNum type="arabicPeriod"/>
            </a:pPr>
            <a:r>
              <a:rPr lang="en-US" dirty="0"/>
              <a:t>Counts of students eligible for Medicaid </a:t>
            </a:r>
          </a:p>
          <a:p>
            <a:pPr marL="1854200" lvl="3" indent="-342900">
              <a:buFont typeface="+mj-lt"/>
              <a:buAutoNum type="arabicPeriod"/>
            </a:pPr>
            <a:r>
              <a:rPr lang="en-US" dirty="0"/>
              <a:t>Other: [name/explain]</a:t>
            </a:r>
          </a:p>
          <a:p>
            <a:pPr marL="1854200" lvl="3" indent="-342900">
              <a:buFont typeface="+mj-lt"/>
              <a:buAutoNum type="arabicPeriod"/>
            </a:pPr>
            <a:r>
              <a:rPr lang="en-US" dirty="0"/>
              <a:t>Not sure </a:t>
            </a:r>
          </a:p>
          <a:p>
            <a:pPr lvl="2"/>
            <a:r>
              <a:rPr lang="en-US" sz="1200" dirty="0"/>
              <a:t>Of the above list, which one would best represent the poverty rates of your schools</a:t>
            </a:r>
          </a:p>
          <a:p>
            <a:pPr lvl="3"/>
            <a:endParaRPr lang="en-US" dirty="0"/>
          </a:p>
        </p:txBody>
      </p:sp>
    </p:spTree>
    <p:extLst>
      <p:ext uri="{BB962C8B-B14F-4D97-AF65-F5344CB8AC3E}">
        <p14:creationId xmlns:p14="http://schemas.microsoft.com/office/powerpoint/2010/main" val="392361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7543e44dd4_0_693"/>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ARP ESSER III - Maintenance of Equity</a:t>
            </a:r>
            <a:endParaRPr/>
          </a:p>
        </p:txBody>
      </p:sp>
      <p:sp>
        <p:nvSpPr>
          <p:cNvPr id="260" name="Google Shape;260;g17543e44dd4_0_693"/>
          <p:cNvSpPr txBox="1">
            <a:spLocks noGrp="1"/>
          </p:cNvSpPr>
          <p:nvPr>
            <p:ph type="body" idx="1"/>
          </p:nvPr>
        </p:nvSpPr>
        <p:spPr>
          <a:xfrm>
            <a:off x="628650" y="1097278"/>
            <a:ext cx="7886700" cy="17295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b="1" u="sng"/>
              <a:t>Reminder:</a:t>
            </a:r>
            <a:r>
              <a:rPr lang="en"/>
              <a:t> ARP ESSER III requires that </a:t>
            </a:r>
            <a:endParaRPr/>
          </a:p>
          <a:p>
            <a:pPr marL="457200" lvl="0" indent="-304800" algn="l" rtl="0">
              <a:lnSpc>
                <a:spcPct val="115000"/>
              </a:lnSpc>
              <a:spcBef>
                <a:spcPts val="0"/>
              </a:spcBef>
              <a:spcAft>
                <a:spcPts val="0"/>
              </a:spcAft>
              <a:buClr>
                <a:srgbClr val="333333"/>
              </a:buClr>
              <a:buSzPts val="1200"/>
              <a:buFont typeface="Calibri"/>
              <a:buChar char="●"/>
            </a:pPr>
            <a:r>
              <a:rPr lang="en" sz="1200">
                <a:solidFill>
                  <a:srgbClr val="333333"/>
                </a:solidFill>
                <a:highlight>
                  <a:srgbClr val="FFFFFF"/>
                </a:highlight>
              </a:rPr>
              <a:t>An LEA does not disproportionately reduce State and local per-pupil funding in high-poverty schools.</a:t>
            </a:r>
            <a:endParaRPr sz="1200">
              <a:solidFill>
                <a:srgbClr val="333333"/>
              </a:solidFill>
              <a:highlight>
                <a:srgbClr val="FFFFFF"/>
              </a:highlight>
            </a:endParaRPr>
          </a:p>
          <a:p>
            <a:pPr marL="457200" lvl="0" indent="-304800" algn="l" rtl="0">
              <a:lnSpc>
                <a:spcPct val="115000"/>
              </a:lnSpc>
              <a:spcBef>
                <a:spcPts val="0"/>
              </a:spcBef>
              <a:spcAft>
                <a:spcPts val="0"/>
              </a:spcAft>
              <a:buClr>
                <a:srgbClr val="333333"/>
              </a:buClr>
              <a:buSzPts val="1200"/>
              <a:buFont typeface="Calibri"/>
              <a:buChar char="●"/>
            </a:pPr>
            <a:r>
              <a:rPr lang="en" sz="1200">
                <a:solidFill>
                  <a:srgbClr val="333333"/>
                </a:solidFill>
                <a:highlight>
                  <a:srgbClr val="FFFFFF"/>
                </a:highlight>
              </a:rPr>
              <a:t>An LEA does not disproportionately reduce the number of full-time-equivalent (FTE) staff per pupil in high-poverty schools.</a:t>
            </a:r>
            <a:endParaRPr sz="1200">
              <a:solidFill>
                <a:srgbClr val="333333"/>
              </a:solidFill>
              <a:highlight>
                <a:srgbClr val="FFFFFF"/>
              </a:highlight>
            </a:endParaRPr>
          </a:p>
          <a:p>
            <a:pPr marL="0" lvl="0" indent="0" algn="l" rtl="0">
              <a:spcBef>
                <a:spcPts val="1200"/>
              </a:spcBef>
              <a:spcAft>
                <a:spcPts val="0"/>
              </a:spcAft>
              <a:buNone/>
            </a:pPr>
            <a:r>
              <a:rPr lang="en"/>
              <a:t>CDE is required to identify schools that meet the criteria for high-poverty (</a:t>
            </a:r>
            <a:r>
              <a:rPr lang="en">
                <a:solidFill>
                  <a:srgbClr val="333333"/>
                </a:solidFill>
                <a:highlight>
                  <a:srgbClr val="FFFFFF"/>
                </a:highlight>
              </a:rPr>
              <a:t>in the highest quartile of schools served by the LEA based on the percentage of economically disadvantaged students). Communications coming in the near future outlining / reminding LEAs of MoEquity requirements. </a:t>
            </a:r>
            <a:endParaRPr>
              <a:solidFill>
                <a:srgbClr val="333333"/>
              </a:solidFill>
              <a:highlight>
                <a:srgbClr val="FFFFFF"/>
              </a:highlight>
            </a:endParaRPr>
          </a:p>
          <a:p>
            <a:pPr marL="0" lvl="0" indent="0" algn="l" rtl="0">
              <a:lnSpc>
                <a:spcPct val="115000"/>
              </a:lnSpc>
              <a:spcBef>
                <a:spcPts val="0"/>
              </a:spcBef>
              <a:spcAft>
                <a:spcPts val="0"/>
              </a:spcAft>
              <a:buNone/>
            </a:pPr>
            <a:endParaRPr sz="1200">
              <a:solidFill>
                <a:srgbClr val="333333"/>
              </a:solidFill>
              <a:highlight>
                <a:srgbClr val="FFFFFF"/>
              </a:highlight>
            </a:endParaRPr>
          </a:p>
          <a:p>
            <a:pPr marL="0" lvl="0" indent="0" algn="l" rtl="0">
              <a:spcBef>
                <a:spcPts val="1200"/>
              </a:spcBef>
              <a:spcAft>
                <a:spcPts val="0"/>
              </a:spcAft>
              <a:buNone/>
            </a:pPr>
            <a:endParaRPr>
              <a:solidFill>
                <a:srgbClr val="333333"/>
              </a:solidFill>
              <a:highlight>
                <a:srgbClr val="FFFFFF"/>
              </a:highlight>
            </a:endParaRPr>
          </a:p>
          <a:p>
            <a:pPr marL="0" lvl="0" indent="0" algn="l" rtl="0">
              <a:spcBef>
                <a:spcPts val="600"/>
              </a:spcBef>
              <a:spcAft>
                <a:spcPts val="0"/>
              </a:spcAft>
              <a:buNone/>
            </a:pPr>
            <a:endParaRPr>
              <a:solidFill>
                <a:srgbClr val="333333"/>
              </a:solidFill>
              <a:highlight>
                <a:srgbClr val="FFFFFF"/>
              </a:highlight>
            </a:endParaRPr>
          </a:p>
          <a:p>
            <a:pPr marL="0" lvl="0" indent="0" algn="l" rtl="0">
              <a:spcBef>
                <a:spcPts val="600"/>
              </a:spcBef>
              <a:spcAft>
                <a:spcPts val="0"/>
              </a:spcAft>
              <a:buNone/>
            </a:pPr>
            <a:endParaRPr>
              <a:solidFill>
                <a:srgbClr val="333333"/>
              </a:solidFill>
              <a:highlight>
                <a:srgbClr val="FFFFFF"/>
              </a:highlight>
            </a:endParaRPr>
          </a:p>
          <a:p>
            <a:pPr marL="0" lvl="0" indent="0" algn="l" rtl="0">
              <a:spcBef>
                <a:spcPts val="600"/>
              </a:spcBef>
              <a:spcAft>
                <a:spcPts val="0"/>
              </a:spcAft>
              <a:buNone/>
            </a:pPr>
            <a:endParaRPr>
              <a:solidFill>
                <a:srgbClr val="333333"/>
              </a:solidFill>
              <a:highlight>
                <a:srgbClr val="FFFFFF"/>
              </a:highlight>
            </a:endParaRPr>
          </a:p>
        </p:txBody>
      </p:sp>
      <p:sp>
        <p:nvSpPr>
          <p:cNvPr id="261" name="Google Shape;261;g17543e44dd4_0_693"/>
          <p:cNvSpPr/>
          <p:nvPr/>
        </p:nvSpPr>
        <p:spPr>
          <a:xfrm>
            <a:off x="631050" y="2613850"/>
            <a:ext cx="8013600" cy="2187000"/>
          </a:xfrm>
          <a:prstGeom prst="horizontalScroll">
            <a:avLst>
              <a:gd name="adj" fmla="val 1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600"/>
              </a:spcBef>
              <a:spcAft>
                <a:spcPts val="0"/>
              </a:spcAft>
              <a:buClr>
                <a:schemeClr val="dk1"/>
              </a:buClr>
              <a:buSzPts val="1100"/>
              <a:buFont typeface="Arial"/>
              <a:buNone/>
            </a:pPr>
            <a:r>
              <a:rPr lang="en" sz="1200">
                <a:solidFill>
                  <a:srgbClr val="333333"/>
                </a:solidFill>
                <a:latin typeface="Calibri"/>
                <a:ea typeface="Calibri"/>
                <a:cs typeface="Calibri"/>
                <a:sym typeface="Calibri"/>
              </a:rPr>
              <a:t>LEA </a:t>
            </a:r>
            <a:r>
              <a:rPr lang="en" sz="1200" b="1" i="1" u="sng">
                <a:solidFill>
                  <a:srgbClr val="333333"/>
                </a:solidFill>
                <a:latin typeface="Calibri"/>
                <a:ea typeface="Calibri"/>
                <a:cs typeface="Calibri"/>
                <a:sym typeface="Calibri"/>
              </a:rPr>
              <a:t>may</a:t>
            </a:r>
            <a:r>
              <a:rPr lang="en" sz="1200">
                <a:solidFill>
                  <a:srgbClr val="333333"/>
                </a:solidFill>
                <a:latin typeface="Calibri"/>
                <a:ea typeface="Calibri"/>
                <a:cs typeface="Calibri"/>
                <a:sym typeface="Calibri"/>
              </a:rPr>
              <a:t> be exempt from Maintenance of Equity requirements if the LEA:</a:t>
            </a:r>
            <a:endParaRPr sz="1200">
              <a:solidFill>
                <a:srgbClr val="333333"/>
              </a:solidFill>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AutoNum type="arabicPeriod"/>
            </a:pPr>
            <a:r>
              <a:rPr lang="en" sz="1200">
                <a:solidFill>
                  <a:srgbClr val="333333"/>
                </a:solidFill>
                <a:latin typeface="Calibri"/>
                <a:ea typeface="Calibri"/>
                <a:cs typeface="Calibri"/>
                <a:sym typeface="Calibri"/>
              </a:rPr>
              <a:t>Has a total enrollment of less than 1,000 students (automatic exception);</a:t>
            </a:r>
            <a:endParaRPr sz="1200">
              <a:solidFill>
                <a:srgbClr val="333333"/>
              </a:solidFill>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AutoNum type="arabicPeriod"/>
            </a:pPr>
            <a:r>
              <a:rPr lang="en" sz="1200">
                <a:solidFill>
                  <a:srgbClr val="333333"/>
                </a:solidFill>
                <a:latin typeface="Calibri"/>
                <a:ea typeface="Calibri"/>
                <a:cs typeface="Calibri"/>
                <a:sym typeface="Calibri"/>
              </a:rPr>
              <a:t>Operates a single school (automatic exception);</a:t>
            </a:r>
            <a:endParaRPr sz="1200">
              <a:solidFill>
                <a:srgbClr val="333333"/>
              </a:solidFill>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AutoNum type="arabicPeriod"/>
            </a:pPr>
            <a:r>
              <a:rPr lang="en" sz="1200">
                <a:solidFill>
                  <a:srgbClr val="333333"/>
                </a:solidFill>
                <a:latin typeface="Calibri"/>
                <a:ea typeface="Calibri"/>
                <a:cs typeface="Calibri"/>
                <a:sym typeface="Calibri"/>
              </a:rPr>
              <a:t>Serves all students within each grade span with a single school (automatic exception); or</a:t>
            </a:r>
            <a:endParaRPr sz="1200">
              <a:solidFill>
                <a:srgbClr val="333333"/>
              </a:solidFill>
              <a:latin typeface="Calibri"/>
              <a:ea typeface="Calibri"/>
              <a:cs typeface="Calibri"/>
              <a:sym typeface="Calibri"/>
            </a:endParaRPr>
          </a:p>
          <a:p>
            <a:pPr marL="457200" lvl="0" indent="-304800" algn="l" rtl="0">
              <a:lnSpc>
                <a:spcPct val="115000"/>
              </a:lnSpc>
              <a:spcBef>
                <a:spcPts val="0"/>
              </a:spcBef>
              <a:spcAft>
                <a:spcPts val="0"/>
              </a:spcAft>
              <a:buClr>
                <a:srgbClr val="333333"/>
              </a:buClr>
              <a:buSzPts val="1200"/>
              <a:buFont typeface="Calibri"/>
              <a:buAutoNum type="arabicPeriod"/>
            </a:pPr>
            <a:r>
              <a:rPr lang="en" sz="1200">
                <a:solidFill>
                  <a:srgbClr val="333333"/>
                </a:solidFill>
                <a:latin typeface="Calibri"/>
                <a:ea typeface="Calibri"/>
                <a:cs typeface="Calibri"/>
                <a:sym typeface="Calibri"/>
              </a:rPr>
              <a:t>Demonstrates an exceptional or uncontrollable circumstance, such as unpredictable changes in student enrollment or a precipitous decline in the financial resources of the LEA as determined by the Secretary (eligible to request an exception).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5b833a4e68_1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ESSER Annual Financial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Report</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(AFR)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5b833a4e68_1_4"/>
          <p:cNvSpPr txBox="1">
            <a:spLocks noGrp="1"/>
          </p:cNvSpPr>
          <p:nvPr>
            <p:ph type="title"/>
          </p:nvPr>
        </p:nvSpPr>
        <p:spPr>
          <a:xfrm>
            <a:off x="324050" y="198827"/>
            <a:ext cx="6048900" cy="516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t>ESSER Reporting Period(s)</a:t>
            </a:r>
            <a:endParaRPr/>
          </a:p>
        </p:txBody>
      </p:sp>
      <p:graphicFrame>
        <p:nvGraphicFramePr>
          <p:cNvPr id="272" name="Google Shape;272;g15b833a4e68_1_4"/>
          <p:cNvGraphicFramePr/>
          <p:nvPr>
            <p:extLst>
              <p:ext uri="{D42A27DB-BD31-4B8C-83A1-F6EECF244321}">
                <p14:modId xmlns:p14="http://schemas.microsoft.com/office/powerpoint/2010/main" val="1385854678"/>
              </p:ext>
            </p:extLst>
          </p:nvPr>
        </p:nvGraphicFramePr>
        <p:xfrm>
          <a:off x="181350" y="1087510"/>
          <a:ext cx="2942725" cy="4530430"/>
        </p:xfrm>
        <a:graphic>
          <a:graphicData uri="http://schemas.openxmlformats.org/drawingml/2006/table">
            <a:tbl>
              <a:tblPr firstRow="1">
                <a:noFill/>
                <a:tableStyleId>{8CA742F9-437E-4E53-A9E9-2C067C5D8C28}</a:tableStyleId>
              </a:tblPr>
              <a:tblGrid>
                <a:gridCol w="2942725">
                  <a:extLst>
                    <a:ext uri="{9D8B030D-6E8A-4147-A177-3AD203B41FA5}">
                      <a16:colId xmlns:a16="http://schemas.microsoft.com/office/drawing/2014/main" val="20000"/>
                    </a:ext>
                  </a:extLst>
                </a:gridCol>
              </a:tblGrid>
              <a:tr h="903350">
                <a:tc>
                  <a:txBody>
                    <a:bodyPr/>
                    <a:lstStyle/>
                    <a:p>
                      <a:pPr marL="0" marR="0" lvl="0" indent="0" algn="ctr" rtl="0">
                        <a:lnSpc>
                          <a:spcPct val="100000"/>
                        </a:lnSpc>
                        <a:spcBef>
                          <a:spcPts val="0"/>
                        </a:spcBef>
                        <a:spcAft>
                          <a:spcPts val="0"/>
                        </a:spcAft>
                        <a:buClr>
                          <a:srgbClr val="000000"/>
                        </a:buClr>
                        <a:buSzPts val="1400"/>
                        <a:buFont typeface="Arial"/>
                        <a:buNone/>
                      </a:pPr>
                      <a:r>
                        <a:rPr lang="en" sz="1400" u="sng" strike="noStrike" cap="none">
                          <a:solidFill>
                            <a:schemeClr val="hlink"/>
                          </a:solidFill>
                          <a:hlinkClick r:id="rId3"/>
                        </a:rPr>
                        <a:t>ESSER I </a:t>
                      </a:r>
                      <a:endParaRPr sz="1400" u="none" strike="noStrike" cap="none"/>
                    </a:p>
                  </a:txBody>
                  <a:tcPr marL="91425" marR="91425" marT="91425" marB="91425">
                    <a:solidFill>
                      <a:srgbClr val="C9DAF8"/>
                    </a:solidFill>
                  </a:tcPr>
                </a:tc>
                <a:extLst>
                  <a:ext uri="{0D108BD9-81ED-4DB2-BD59-A6C34878D82A}">
                    <a16:rowId xmlns:a16="http://schemas.microsoft.com/office/drawing/2014/main" val="10000"/>
                  </a:ext>
                </a:extLst>
              </a:tr>
              <a:tr h="868675">
                <a:tc>
                  <a:txBody>
                    <a:bodyPr/>
                    <a:lstStyle/>
                    <a:p>
                      <a:pPr marL="457200" marR="0" lvl="0" indent="-317500" algn="l" rtl="0">
                        <a:lnSpc>
                          <a:spcPct val="100000"/>
                        </a:lnSpc>
                        <a:spcBef>
                          <a:spcPts val="0"/>
                        </a:spcBef>
                        <a:spcAft>
                          <a:spcPts val="0"/>
                        </a:spcAft>
                        <a:buClr>
                          <a:srgbClr val="000000"/>
                        </a:buClr>
                        <a:buSzPts val="1400"/>
                        <a:buFont typeface="Arial"/>
                        <a:buChar char="●"/>
                      </a:pPr>
                      <a:r>
                        <a:rPr lang="en" sz="1400" u="none" strike="noStrike" cap="none"/>
                        <a:t>Previously reported March 2020 - June 30, 2021 in last year’s ESSER I AFR</a:t>
                      </a:r>
                      <a:endParaRPr sz="1400"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n" sz="1400" u="none" strike="noStrike" cap="none"/>
                        <a:t>This year, please report expenditures from </a:t>
                      </a:r>
                      <a:r>
                        <a:rPr lang="en" sz="1400" b="1" u="none" strike="noStrike" cap="none"/>
                        <a:t>July 1, 2021 - June 30, 2022 (FY21-22)</a:t>
                      </a:r>
                      <a:endParaRPr sz="1400" b="1"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n" sz="1400" u="none" strike="noStrike" cap="none"/>
                        <a:t>Due October 28th </a:t>
                      </a:r>
                      <a:endParaRPr sz="1400" u="none" strike="noStrike" cap="none"/>
                    </a:p>
                  </a:txBody>
                  <a:tcPr marL="91425" marR="91425" marT="91425" marB="91425"/>
                </a:tc>
                <a:extLst>
                  <a:ext uri="{0D108BD9-81ED-4DB2-BD59-A6C34878D82A}">
                    <a16:rowId xmlns:a16="http://schemas.microsoft.com/office/drawing/2014/main" val="10001"/>
                  </a:ext>
                </a:extLst>
              </a:tr>
              <a:tr h="868675">
                <a:tc>
                  <a:txBody>
                    <a:bodyPr/>
                    <a:lstStyle/>
                    <a:p>
                      <a:endParaRPr lang="en-US"/>
                    </a:p>
                  </a:txBody>
                  <a:tcPr/>
                </a:tc>
                <a:extLst>
                  <a:ext uri="{0D108BD9-81ED-4DB2-BD59-A6C34878D82A}">
                    <a16:rowId xmlns:a16="http://schemas.microsoft.com/office/drawing/2014/main" val="10002"/>
                  </a:ext>
                </a:extLst>
              </a:tr>
              <a:tr h="868675">
                <a:tc>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273" name="Google Shape;273;g15b833a4e68_1_4"/>
          <p:cNvGraphicFramePr/>
          <p:nvPr>
            <p:extLst>
              <p:ext uri="{D42A27DB-BD31-4B8C-83A1-F6EECF244321}">
                <p14:modId xmlns:p14="http://schemas.microsoft.com/office/powerpoint/2010/main" val="913691009"/>
              </p:ext>
            </p:extLst>
          </p:nvPr>
        </p:nvGraphicFramePr>
        <p:xfrm>
          <a:off x="3124063" y="1087510"/>
          <a:ext cx="2942725" cy="5170510"/>
        </p:xfrm>
        <a:graphic>
          <a:graphicData uri="http://schemas.openxmlformats.org/drawingml/2006/table">
            <a:tbl>
              <a:tblPr firstRow="1">
                <a:noFill/>
                <a:tableStyleId>{8CA742F9-437E-4E53-A9E9-2C067C5D8C28}</a:tableStyleId>
              </a:tblPr>
              <a:tblGrid>
                <a:gridCol w="2942725">
                  <a:extLst>
                    <a:ext uri="{9D8B030D-6E8A-4147-A177-3AD203B41FA5}">
                      <a16:colId xmlns:a16="http://schemas.microsoft.com/office/drawing/2014/main" val="20000"/>
                    </a:ext>
                  </a:extLst>
                </a:gridCol>
              </a:tblGrid>
              <a:tr h="903350">
                <a:tc>
                  <a:txBody>
                    <a:bodyPr/>
                    <a:lstStyle/>
                    <a:p>
                      <a:pPr marL="0" marR="0" lvl="0" indent="0" algn="ctr" rtl="0">
                        <a:lnSpc>
                          <a:spcPct val="100000"/>
                        </a:lnSpc>
                        <a:spcBef>
                          <a:spcPts val="0"/>
                        </a:spcBef>
                        <a:spcAft>
                          <a:spcPts val="0"/>
                        </a:spcAft>
                        <a:buClr>
                          <a:srgbClr val="000000"/>
                        </a:buClr>
                        <a:buSzPts val="1400"/>
                        <a:buFont typeface="Arial"/>
                        <a:buNone/>
                      </a:pPr>
                      <a:r>
                        <a:rPr lang="en" sz="1400" u="sng" strike="noStrike" cap="none">
                          <a:solidFill>
                            <a:schemeClr val="hlink"/>
                          </a:solidFill>
                          <a:hlinkClick r:id="rId4"/>
                        </a:rPr>
                        <a:t>ESSER II</a:t>
                      </a:r>
                      <a:endParaRPr sz="1400" u="none" strike="noStrike" cap="none"/>
                    </a:p>
                  </a:txBody>
                  <a:tcPr marL="91425" marR="91425" marT="91425" marB="91425">
                    <a:solidFill>
                      <a:srgbClr val="EAD1DC"/>
                    </a:solidFill>
                  </a:tcPr>
                </a:tc>
                <a:extLst>
                  <a:ext uri="{0D108BD9-81ED-4DB2-BD59-A6C34878D82A}">
                    <a16:rowId xmlns:a16="http://schemas.microsoft.com/office/drawing/2014/main" val="10000"/>
                  </a:ext>
                </a:extLst>
              </a:tr>
              <a:tr h="868675">
                <a:tc>
                  <a:txBody>
                    <a:bodyPr/>
                    <a:lstStyle/>
                    <a:p>
                      <a:pPr marL="457200" marR="0" lvl="0" indent="-317500" algn="l" rtl="0">
                        <a:lnSpc>
                          <a:spcPct val="100000"/>
                        </a:lnSpc>
                        <a:spcBef>
                          <a:spcPts val="0"/>
                        </a:spcBef>
                        <a:spcAft>
                          <a:spcPts val="0"/>
                        </a:spcAft>
                        <a:buClr>
                          <a:srgbClr val="000000"/>
                        </a:buClr>
                        <a:buSzPts val="1400"/>
                        <a:buFont typeface="Arial"/>
                        <a:buChar char="●"/>
                      </a:pPr>
                      <a:r>
                        <a:rPr lang="en" sz="1400" u="none" strike="noStrike" cap="none"/>
                        <a:t>No AFR has been submitted for ESSER II.</a:t>
                      </a:r>
                      <a:endParaRPr sz="1400"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n" sz="1400" u="none" strike="noStrike" cap="none"/>
                        <a:t>ESSER II will contain three AFR links: </a:t>
                      </a:r>
                      <a:endParaRPr sz="1400" u="none" strike="noStrike" cap="none"/>
                    </a:p>
                    <a:p>
                      <a:pPr marL="914400" marR="0" lvl="1" indent="-317500" algn="l" rtl="0">
                        <a:lnSpc>
                          <a:spcPct val="100000"/>
                        </a:lnSpc>
                        <a:spcBef>
                          <a:spcPts val="0"/>
                        </a:spcBef>
                        <a:spcAft>
                          <a:spcPts val="0"/>
                        </a:spcAft>
                        <a:buClr>
                          <a:srgbClr val="000000"/>
                        </a:buClr>
                        <a:buSzPts val="1400"/>
                        <a:buFont typeface="Arial"/>
                        <a:buChar char="○"/>
                      </a:pPr>
                      <a:r>
                        <a:rPr lang="en" sz="1400" b="1" u="sng" strike="noStrike" cap="none"/>
                        <a:t>FY19-20:</a:t>
                      </a:r>
                      <a:r>
                        <a:rPr lang="en" sz="1400" u="none" strike="noStrike" cap="none"/>
                        <a:t> March 13, 2020 - June 30, 2020</a:t>
                      </a:r>
                      <a:endParaRPr sz="1400" u="none" strike="noStrike" cap="none"/>
                    </a:p>
                    <a:p>
                      <a:pPr marL="914400" marR="0" lvl="1" indent="-317500" algn="l" rtl="0">
                        <a:lnSpc>
                          <a:spcPct val="100000"/>
                        </a:lnSpc>
                        <a:spcBef>
                          <a:spcPts val="0"/>
                        </a:spcBef>
                        <a:spcAft>
                          <a:spcPts val="0"/>
                        </a:spcAft>
                        <a:buClr>
                          <a:srgbClr val="000000"/>
                        </a:buClr>
                        <a:buSzPts val="1400"/>
                        <a:buFont typeface="Arial"/>
                        <a:buChar char="○"/>
                      </a:pPr>
                      <a:r>
                        <a:rPr lang="en" sz="1400" b="1" u="sng" strike="noStrike" cap="none"/>
                        <a:t>FY20-21</a:t>
                      </a:r>
                      <a:r>
                        <a:rPr lang="en" sz="1400" b="1" u="sng" strike="noStrike" cap="none">
                          <a:solidFill>
                            <a:schemeClr val="dk1"/>
                          </a:solidFill>
                        </a:rPr>
                        <a:t>: </a:t>
                      </a:r>
                      <a:r>
                        <a:rPr lang="en" sz="1400" u="none" strike="noStrike" cap="none">
                          <a:solidFill>
                            <a:schemeClr val="dk1"/>
                          </a:solidFill>
                        </a:rPr>
                        <a:t>July 1, 2020 - June 30, 2021</a:t>
                      </a:r>
                      <a:r>
                        <a:rPr lang="en" sz="1400" u="none" strike="noStrike" cap="none"/>
                        <a:t> </a:t>
                      </a:r>
                      <a:endParaRPr sz="1400" u="none" strike="noStrike" cap="none"/>
                    </a:p>
                    <a:p>
                      <a:pPr marL="914400" marR="0" lvl="1" indent="-317500" algn="l" rtl="0">
                        <a:lnSpc>
                          <a:spcPct val="100000"/>
                        </a:lnSpc>
                        <a:spcBef>
                          <a:spcPts val="0"/>
                        </a:spcBef>
                        <a:spcAft>
                          <a:spcPts val="0"/>
                        </a:spcAft>
                        <a:buClr>
                          <a:srgbClr val="000000"/>
                        </a:buClr>
                        <a:buSzPts val="1400"/>
                        <a:buFont typeface="Arial"/>
                        <a:buChar char="○"/>
                      </a:pPr>
                      <a:r>
                        <a:rPr lang="en" sz="1400" b="1" u="sng" strike="noStrike" cap="none"/>
                        <a:t>FY21-22</a:t>
                      </a:r>
                      <a:r>
                        <a:rPr lang="en" sz="1400" b="1" u="sng" strike="noStrike" cap="none">
                          <a:solidFill>
                            <a:schemeClr val="dk1"/>
                          </a:solidFill>
                        </a:rPr>
                        <a:t>: </a:t>
                      </a:r>
                      <a:r>
                        <a:rPr lang="en" sz="1400" u="none" strike="noStrike" cap="none">
                          <a:solidFill>
                            <a:schemeClr val="dk1"/>
                          </a:solidFill>
                        </a:rPr>
                        <a:t>July 1, 2021 - June 30, 2022</a:t>
                      </a:r>
                      <a:endParaRPr sz="1400" b="1"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n" sz="1400" u="none" strike="noStrike" cap="none"/>
                        <a:t>Due October 28th </a:t>
                      </a:r>
                      <a:endParaRPr sz="1400" u="none" strike="noStrike" cap="none"/>
                    </a:p>
                  </a:txBody>
                  <a:tcPr marL="91425" marR="91425" marT="91425" marB="91425"/>
                </a:tc>
                <a:extLst>
                  <a:ext uri="{0D108BD9-81ED-4DB2-BD59-A6C34878D82A}">
                    <a16:rowId xmlns:a16="http://schemas.microsoft.com/office/drawing/2014/main" val="10001"/>
                  </a:ext>
                </a:extLst>
              </a:tr>
              <a:tr h="868675">
                <a:tc>
                  <a:txBody>
                    <a:bodyPr/>
                    <a:lstStyle/>
                    <a:p>
                      <a:endParaRPr lang="en-US"/>
                    </a:p>
                  </a:txBody>
                  <a:tcPr/>
                </a:tc>
                <a:extLst>
                  <a:ext uri="{0D108BD9-81ED-4DB2-BD59-A6C34878D82A}">
                    <a16:rowId xmlns:a16="http://schemas.microsoft.com/office/drawing/2014/main" val="10002"/>
                  </a:ext>
                </a:extLst>
              </a:tr>
              <a:tr h="868675">
                <a:tc>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274" name="Google Shape;274;g15b833a4e68_1_4"/>
          <p:cNvGraphicFramePr/>
          <p:nvPr>
            <p:extLst>
              <p:ext uri="{D42A27DB-BD31-4B8C-83A1-F6EECF244321}">
                <p14:modId xmlns:p14="http://schemas.microsoft.com/office/powerpoint/2010/main" val="1069911940"/>
              </p:ext>
            </p:extLst>
          </p:nvPr>
        </p:nvGraphicFramePr>
        <p:xfrm>
          <a:off x="6066800" y="1087510"/>
          <a:ext cx="2942725" cy="5170510"/>
        </p:xfrm>
        <a:graphic>
          <a:graphicData uri="http://schemas.openxmlformats.org/drawingml/2006/table">
            <a:tbl>
              <a:tblPr firstRow="1">
                <a:noFill/>
                <a:tableStyleId>{8CA742F9-437E-4E53-A9E9-2C067C5D8C28}</a:tableStyleId>
              </a:tblPr>
              <a:tblGrid>
                <a:gridCol w="2942725">
                  <a:extLst>
                    <a:ext uri="{9D8B030D-6E8A-4147-A177-3AD203B41FA5}">
                      <a16:colId xmlns:a16="http://schemas.microsoft.com/office/drawing/2014/main" val="20000"/>
                    </a:ext>
                  </a:extLst>
                </a:gridCol>
              </a:tblGrid>
              <a:tr h="903350">
                <a:tc>
                  <a:txBody>
                    <a:bodyPr/>
                    <a:lstStyle/>
                    <a:p>
                      <a:pPr marL="0" marR="0" lvl="0" indent="0" algn="ctr" rtl="0">
                        <a:lnSpc>
                          <a:spcPct val="100000"/>
                        </a:lnSpc>
                        <a:spcBef>
                          <a:spcPts val="0"/>
                        </a:spcBef>
                        <a:spcAft>
                          <a:spcPts val="0"/>
                        </a:spcAft>
                        <a:buClr>
                          <a:srgbClr val="000000"/>
                        </a:buClr>
                        <a:buSzPts val="1400"/>
                        <a:buFont typeface="Arial"/>
                        <a:buNone/>
                      </a:pPr>
                      <a:r>
                        <a:rPr lang="en" sz="1400" u="sng" strike="noStrike" cap="none">
                          <a:solidFill>
                            <a:schemeClr val="hlink"/>
                          </a:solidFill>
                          <a:hlinkClick r:id="rId5"/>
                        </a:rPr>
                        <a:t>ESSER III</a:t>
                      </a:r>
                      <a:endParaRPr sz="1400" u="none" strike="noStrike" cap="none"/>
                    </a:p>
                  </a:txBody>
                  <a:tcPr marL="91425" marR="91425" marT="91425" marB="91425">
                    <a:solidFill>
                      <a:srgbClr val="FCE5CD"/>
                    </a:solidFill>
                  </a:tcPr>
                </a:tc>
                <a:extLst>
                  <a:ext uri="{0D108BD9-81ED-4DB2-BD59-A6C34878D82A}">
                    <a16:rowId xmlns:a16="http://schemas.microsoft.com/office/drawing/2014/main" val="10000"/>
                  </a:ext>
                </a:extLst>
              </a:tr>
              <a:tr h="868675">
                <a:tc>
                  <a:txBody>
                    <a:bodyPr/>
                    <a:lstStyle/>
                    <a:p>
                      <a:pPr marL="457200" marR="0" lvl="0" indent="-317500" algn="l" rtl="0">
                        <a:lnSpc>
                          <a:spcPct val="100000"/>
                        </a:lnSpc>
                        <a:spcBef>
                          <a:spcPts val="0"/>
                        </a:spcBef>
                        <a:spcAft>
                          <a:spcPts val="0"/>
                        </a:spcAft>
                        <a:buClr>
                          <a:srgbClr val="000000"/>
                        </a:buClr>
                        <a:buSzPts val="1400"/>
                        <a:buFont typeface="Arial"/>
                        <a:buChar char="●"/>
                      </a:pPr>
                      <a:r>
                        <a:rPr lang="en" sz="1400" u="none" strike="noStrike" cap="none"/>
                        <a:t>No AFR has been submitted for ESSER III.</a:t>
                      </a:r>
                      <a:endParaRPr sz="1400"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n" sz="1400" u="none" strike="noStrike" cap="none"/>
                        <a:t>ESSER III will contain three AFR links: </a:t>
                      </a:r>
                      <a:endParaRPr sz="1400" u="none" strike="noStrike" cap="none"/>
                    </a:p>
                    <a:p>
                      <a:pPr marL="914400" marR="0" lvl="1" indent="-317500" algn="l" rtl="0">
                        <a:lnSpc>
                          <a:spcPct val="100000"/>
                        </a:lnSpc>
                        <a:spcBef>
                          <a:spcPts val="0"/>
                        </a:spcBef>
                        <a:spcAft>
                          <a:spcPts val="0"/>
                        </a:spcAft>
                        <a:buClr>
                          <a:srgbClr val="000000"/>
                        </a:buClr>
                        <a:buSzPts val="1400"/>
                        <a:buFont typeface="Arial"/>
                        <a:buChar char="○"/>
                      </a:pPr>
                      <a:r>
                        <a:rPr lang="en" sz="1400" b="1" u="sng" strike="noStrike" cap="none"/>
                        <a:t>FY19-20: </a:t>
                      </a:r>
                      <a:r>
                        <a:rPr lang="en" sz="1400" u="none" strike="noStrike" cap="none"/>
                        <a:t>March 13, 2020 - June 30, 2020</a:t>
                      </a:r>
                      <a:endParaRPr sz="1400" u="none" strike="noStrike" cap="none"/>
                    </a:p>
                    <a:p>
                      <a:pPr marL="914400" marR="0" lvl="1" indent="-317500" algn="l" rtl="0">
                        <a:lnSpc>
                          <a:spcPct val="100000"/>
                        </a:lnSpc>
                        <a:spcBef>
                          <a:spcPts val="0"/>
                        </a:spcBef>
                        <a:spcAft>
                          <a:spcPts val="0"/>
                        </a:spcAft>
                        <a:buClr>
                          <a:srgbClr val="000000"/>
                        </a:buClr>
                        <a:buSzPts val="1400"/>
                        <a:buFont typeface="Arial"/>
                        <a:buChar char="○"/>
                      </a:pPr>
                      <a:r>
                        <a:rPr lang="en" sz="1400" b="1" u="sng" strike="noStrike" cap="none"/>
                        <a:t>FY20-21</a:t>
                      </a:r>
                      <a:r>
                        <a:rPr lang="en" sz="1400" b="1" u="sng" strike="noStrike" cap="none">
                          <a:solidFill>
                            <a:schemeClr val="dk1"/>
                          </a:solidFill>
                        </a:rPr>
                        <a:t>: </a:t>
                      </a:r>
                      <a:r>
                        <a:rPr lang="en" sz="1400" u="none" strike="noStrike" cap="none">
                          <a:solidFill>
                            <a:schemeClr val="dk1"/>
                          </a:solidFill>
                        </a:rPr>
                        <a:t>July 1, 2020 - June 30, 2021</a:t>
                      </a:r>
                      <a:r>
                        <a:rPr lang="en" sz="1400" u="none" strike="noStrike" cap="none"/>
                        <a:t> </a:t>
                      </a:r>
                      <a:endParaRPr sz="1400" u="none" strike="noStrike" cap="none"/>
                    </a:p>
                    <a:p>
                      <a:pPr marL="914400" marR="0" lvl="1" indent="-317500" algn="l" rtl="0">
                        <a:lnSpc>
                          <a:spcPct val="100000"/>
                        </a:lnSpc>
                        <a:spcBef>
                          <a:spcPts val="0"/>
                        </a:spcBef>
                        <a:spcAft>
                          <a:spcPts val="0"/>
                        </a:spcAft>
                        <a:buClr>
                          <a:srgbClr val="000000"/>
                        </a:buClr>
                        <a:buSzPts val="1400"/>
                        <a:buFont typeface="Arial"/>
                        <a:buChar char="○"/>
                      </a:pPr>
                      <a:r>
                        <a:rPr lang="en" sz="1400" b="1" u="sng" strike="noStrike" cap="none"/>
                        <a:t>FY21-22</a:t>
                      </a:r>
                      <a:r>
                        <a:rPr lang="en" sz="1400" b="1" u="sng" strike="noStrike" cap="none">
                          <a:solidFill>
                            <a:schemeClr val="dk1"/>
                          </a:solidFill>
                        </a:rPr>
                        <a:t>:</a:t>
                      </a:r>
                      <a:r>
                        <a:rPr lang="en" sz="1400" u="none" strike="noStrike" cap="none">
                          <a:solidFill>
                            <a:schemeClr val="dk1"/>
                          </a:solidFill>
                        </a:rPr>
                        <a:t> July 1, 2021 - June 30, 2022</a:t>
                      </a:r>
                      <a:endParaRPr sz="1400" b="1"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n" sz="1400" u="none" strike="noStrike" cap="none"/>
                        <a:t>Due October 28th </a:t>
                      </a:r>
                      <a:endParaRPr sz="1400" u="none" strike="noStrike" cap="none"/>
                    </a:p>
                  </a:txBody>
                  <a:tcPr marL="91425" marR="91425" marT="91425" marB="91425"/>
                </a:tc>
                <a:extLst>
                  <a:ext uri="{0D108BD9-81ED-4DB2-BD59-A6C34878D82A}">
                    <a16:rowId xmlns:a16="http://schemas.microsoft.com/office/drawing/2014/main" val="10001"/>
                  </a:ext>
                </a:extLst>
              </a:tr>
              <a:tr h="868675">
                <a:tc>
                  <a:txBody>
                    <a:bodyPr/>
                    <a:lstStyle/>
                    <a:p>
                      <a:endParaRPr lang="en-US"/>
                    </a:p>
                  </a:txBody>
                  <a:tcPr/>
                </a:tc>
                <a:extLst>
                  <a:ext uri="{0D108BD9-81ED-4DB2-BD59-A6C34878D82A}">
                    <a16:rowId xmlns:a16="http://schemas.microsoft.com/office/drawing/2014/main" val="10002"/>
                  </a:ext>
                </a:extLst>
              </a:tr>
              <a:tr h="868675">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275" name="Google Shape;275;g15b833a4e68_1_4"/>
          <p:cNvSpPr/>
          <p:nvPr/>
        </p:nvSpPr>
        <p:spPr>
          <a:xfrm>
            <a:off x="2334025" y="4469700"/>
            <a:ext cx="4771800" cy="673800"/>
          </a:xfrm>
          <a:prstGeom prst="horizontalScroll">
            <a:avLst>
              <a:gd name="adj" fmla="val 125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AFRs must be submitted for all years, even if no expenditures! Remember to click “Submit as Final”. </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3411</Words>
  <Application>Microsoft Office PowerPoint</Application>
  <PresentationFormat>On-screen Show (16:9)</PresentationFormat>
  <Paragraphs>395</Paragraphs>
  <Slides>48</Slides>
  <Notes>47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Arial</vt:lpstr>
      <vt:lpstr>Calibri</vt:lpstr>
      <vt:lpstr>Rockwell</vt:lpstr>
      <vt:lpstr>Office Theme</vt:lpstr>
      <vt:lpstr>Simple Light</vt:lpstr>
      <vt:lpstr>CDE Office Hours</vt:lpstr>
      <vt:lpstr>ESSER Office Hours</vt:lpstr>
      <vt:lpstr>Updates, Reminders, and Clarifications</vt:lpstr>
      <vt:lpstr>The 2022-2023 Consolidated Applications! </vt:lpstr>
      <vt:lpstr>ESEA Planning and Implementation Year At A Glance</vt:lpstr>
      <vt:lpstr>Data Question For You! </vt:lpstr>
      <vt:lpstr>ARP ESSER III - Maintenance of Equity</vt:lpstr>
      <vt:lpstr>ESSER Annual Financial Report (AFR)</vt:lpstr>
      <vt:lpstr>ESSER Reporting Period(s)</vt:lpstr>
      <vt:lpstr>Contact Us!</vt:lpstr>
      <vt:lpstr>Request for Funds (RFF)</vt:lpstr>
      <vt:lpstr>Request for Funds</vt:lpstr>
      <vt:lpstr>Formsite Links</vt:lpstr>
      <vt:lpstr>Part 1 – Preparer to Authorized Rep</vt:lpstr>
      <vt:lpstr>Submission to CDE</vt:lpstr>
      <vt:lpstr>Funds That will Expire At the End of September!!!</vt:lpstr>
      <vt:lpstr>CS UIP Training Resources</vt:lpstr>
      <vt:lpstr>Comprehensive Support and  Improvement Requirements and Planning </vt:lpstr>
      <vt:lpstr>Fall Regional Network Meetings</vt:lpstr>
      <vt:lpstr>Fall Regional Network Meeting</vt:lpstr>
      <vt:lpstr>Fall RNM Dates and Locations</vt:lpstr>
      <vt:lpstr>US. Census Bureau Annual School District Review Program  </vt:lpstr>
      <vt:lpstr>Purpose</vt:lpstr>
      <vt:lpstr>SDRP Phases</vt:lpstr>
      <vt:lpstr>School District Boundaries</vt:lpstr>
      <vt:lpstr>TIGERweb</vt:lpstr>
      <vt:lpstr>TIGERweb</vt:lpstr>
      <vt:lpstr>TIGERweb</vt:lpstr>
      <vt:lpstr>TIGERweb</vt:lpstr>
      <vt:lpstr>TIGERweb</vt:lpstr>
      <vt:lpstr>TIGERweb</vt:lpstr>
      <vt:lpstr>TIGERweb</vt:lpstr>
      <vt:lpstr>TIGERweb</vt:lpstr>
      <vt:lpstr>Correcting District Boundaries</vt:lpstr>
      <vt:lpstr>Submitting Boundary Changes</vt:lpstr>
      <vt:lpstr>Contact Information</vt:lpstr>
      <vt:lpstr>Stronger Connections Grant (SCG)  </vt:lpstr>
      <vt:lpstr>SCG Updates</vt:lpstr>
      <vt:lpstr>Dear Colleague Letter from the Secretary</vt:lpstr>
      <vt:lpstr>State definition of “high-need LEA”</vt:lpstr>
      <vt:lpstr>(Some of the) SEA Assurances</vt:lpstr>
      <vt:lpstr>Stay Tuned!</vt:lpstr>
      <vt:lpstr>USDE Monitoring of CO: RAR Monitoring Findings  </vt:lpstr>
      <vt:lpstr>U.S. Department of Education’s Monitoring of Colorado’s Title I Program</vt:lpstr>
      <vt:lpstr>Corrective Action Plan</vt:lpstr>
      <vt:lpstr>Upcoming Meetings</vt:lpstr>
      <vt:lpstr>Any Requests for Upcoming Topics or Questions!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6</cp:revision>
  <dcterms:modified xsi:type="dcterms:W3CDTF">2022-11-11T17:28:02Z</dcterms:modified>
</cp:coreProperties>
</file>