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453" r:id="rId3"/>
    <p:sldId id="463" r:id="rId4"/>
    <p:sldId id="466" r:id="rId5"/>
    <p:sldId id="467" r:id="rId6"/>
    <p:sldId id="464" r:id="rId7"/>
    <p:sldId id="468" r:id="rId8"/>
    <p:sldId id="465" r:id="rId9"/>
    <p:sldId id="279" r:id="rId10"/>
    <p:sldId id="44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ins, DeLilah" initials="CD" lastIdx="1" clrIdx="0">
    <p:extLst>
      <p:ext uri="{19B8F6BF-5375-455C-9EA6-DF929625EA0E}">
        <p15:presenceInfo xmlns:p15="http://schemas.microsoft.com/office/powerpoint/2012/main" userId="S::Collins_D@cde.state.co.us::0fbcd1ec-9edd-4919-b5b0-b4fa9ee07543" providerId="AD"/>
      </p:ext>
    </p:extLst>
  </p:cmAuthor>
  <p:cmAuthor id="2" name="Mohajeri-Nelson, Nazanin" initials="MN" lastIdx="5" clrIdx="1">
    <p:extLst>
      <p:ext uri="{19B8F6BF-5375-455C-9EA6-DF929625EA0E}">
        <p15:presenceInfo xmlns:p15="http://schemas.microsoft.com/office/powerpoint/2012/main" userId="S::Mohajeri-Nelson_n@cde.state.co.us::a9da618a-a76d-43dd-a63a-6c6fdf3f5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3A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772" autoAdjust="0"/>
  </p:normalViewPr>
  <p:slideViewPr>
    <p:cSldViewPr snapToGrid="0">
      <p:cViewPr varScale="1">
        <p:scale>
          <a:sx n="107" d="100"/>
          <a:sy n="107" d="100"/>
        </p:scale>
        <p:origin x="159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953A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009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Hawkins_s@cde.state.co.us" TargetMode="External"/><Relationship Id="rId3" Type="http://schemas.openxmlformats.org/officeDocument/2006/relationships/hyperlink" Target="mailto:Williams_a@cde.state.co.us" TargetMode="External"/><Relationship Id="rId7" Type="http://schemas.openxmlformats.org/officeDocument/2006/relationships/hyperlink" Target="mailto:Austin_j@cde.state.co.us" TargetMode="External"/><Relationship Id="rId2" Type="http://schemas.openxmlformats.org/officeDocument/2006/relationships/hyperlink" Target="mailto:okes_j@cde.state.co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llins_d@cde.state.co.us" TargetMode="External"/><Relationship Id="rId5" Type="http://schemas.openxmlformats.org/officeDocument/2006/relationships/hyperlink" Target="mailto:mohajeri-nelson_n@cde.state.co.us" TargetMode="External"/><Relationship Id="rId4" Type="http://schemas.openxmlformats.org/officeDocument/2006/relationships/hyperlink" Target="mailto:Bartlett_k@cde.state.co.us" TargetMode="External"/><Relationship Id="rId9" Type="http://schemas.openxmlformats.org/officeDocument/2006/relationships/hyperlink" Target="mailto:Kaleda_s@cde.state.co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ohnkinane.com/dont-ostracize-for-double-dipping/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GFRFF@cde.state.co.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CDE Office Hours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15,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044D1-A0F0-4085-9D82-0026A8E8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CDE Team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B913B-CDC0-43F8-9646-8B339C9D8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193" y="1324947"/>
            <a:ext cx="8675736" cy="51020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/>
              <a:t>CRF</a:t>
            </a:r>
          </a:p>
          <a:p>
            <a:r>
              <a:rPr lang="en-US" dirty="0"/>
              <a:t>Jennifer Okes, Chief Operating Officer (</a:t>
            </a:r>
            <a:r>
              <a:rPr lang="en-US" dirty="0">
                <a:hlinkClick r:id="rId2"/>
              </a:rPr>
              <a:t>okes_j@cde.state.co.us</a:t>
            </a:r>
            <a:r>
              <a:rPr lang="en-US" dirty="0"/>
              <a:t>) </a:t>
            </a:r>
          </a:p>
          <a:p>
            <a:r>
              <a:rPr lang="en-US" dirty="0"/>
              <a:t>Adam Williams, Financial Data Coordinator (</a:t>
            </a:r>
            <a:r>
              <a:rPr lang="en-US" dirty="0">
                <a:hlinkClick r:id="rId3"/>
              </a:rPr>
              <a:t>Williams_a@cde.state.co.us</a:t>
            </a:r>
            <a:r>
              <a:rPr lang="en-US" dirty="0"/>
              <a:t>) </a:t>
            </a:r>
          </a:p>
          <a:p>
            <a:r>
              <a:rPr lang="en-US" dirty="0"/>
              <a:t>Kate Bartlett, Turnaround Program Manager (</a:t>
            </a:r>
            <a:r>
              <a:rPr lang="en-US" dirty="0">
                <a:hlinkClick r:id="rId4"/>
              </a:rPr>
              <a:t>Bartlett_k@cde.state.co.us</a:t>
            </a:r>
            <a:r>
              <a:rPr lang="en-US" dirty="0"/>
              <a:t>) </a:t>
            </a:r>
          </a:p>
          <a:p>
            <a:pPr marL="0" indent="0" algn="ctr">
              <a:buNone/>
            </a:pPr>
            <a:r>
              <a:rPr lang="en-US" i="1" dirty="0"/>
              <a:t>…in partnership with the Governor’s Office and Office of the State Controller</a:t>
            </a:r>
          </a:p>
          <a:p>
            <a:pPr marL="0" indent="0">
              <a:buNone/>
            </a:pPr>
            <a:r>
              <a:rPr lang="en-US" b="1" u="sng" dirty="0"/>
              <a:t>ESSER</a:t>
            </a:r>
          </a:p>
          <a:p>
            <a:r>
              <a:rPr lang="en-US" dirty="0"/>
              <a:t>Nazie Mohajeri-Nelson, Director of ESEA Office (</a:t>
            </a:r>
            <a:r>
              <a:rPr lang="en-US" dirty="0">
                <a:hlinkClick r:id="rId5"/>
              </a:rPr>
              <a:t>mohajeri-nelson_n@cde.state.co.us</a:t>
            </a:r>
            <a:r>
              <a:rPr lang="en-US" dirty="0"/>
              <a:t>) </a:t>
            </a:r>
          </a:p>
          <a:p>
            <a:r>
              <a:rPr lang="en-US" dirty="0"/>
              <a:t>DeLilah Collins, Assistant Director of ESEA Office (</a:t>
            </a:r>
            <a:r>
              <a:rPr lang="en-US" dirty="0">
                <a:hlinkClick r:id="rId6"/>
              </a:rPr>
              <a:t>collins_d@cde.state.co.us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b="1" u="sng" dirty="0"/>
              <a:t>Grants Fiscal</a:t>
            </a:r>
          </a:p>
          <a:p>
            <a:r>
              <a:rPr lang="en-US" dirty="0"/>
              <a:t>Jennifer Austin, Director of Grants Fiscal Management (</a:t>
            </a:r>
            <a:r>
              <a:rPr lang="en-US" dirty="0">
                <a:hlinkClick r:id="rId7"/>
              </a:rPr>
              <a:t>Austin_j@cde.state.co.us</a:t>
            </a:r>
            <a:r>
              <a:rPr lang="en-US" dirty="0"/>
              <a:t>) </a:t>
            </a:r>
          </a:p>
          <a:p>
            <a:r>
              <a:rPr lang="en-US" dirty="0"/>
              <a:t>Robert Hawkins, Grants Fiscal Analyst (</a:t>
            </a:r>
            <a:r>
              <a:rPr lang="en-US" dirty="0">
                <a:hlinkClick r:id="rId8"/>
              </a:rPr>
              <a:t>Hawkins_s@cde.state.co.us</a:t>
            </a:r>
            <a:r>
              <a:rPr lang="en-US" dirty="0"/>
              <a:t>) </a:t>
            </a:r>
          </a:p>
          <a:p>
            <a:r>
              <a:rPr lang="en-US" dirty="0"/>
              <a:t>Steven Kaleda, Grants Fiscal Analyst (</a:t>
            </a:r>
            <a:r>
              <a:rPr lang="en-US" dirty="0">
                <a:hlinkClick r:id="rId9"/>
              </a:rPr>
              <a:t>Kaleda_s@cde.state.co.us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D2EA8-A2EE-48DC-AA0A-0D3C73FE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7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D22A5-87CA-44BE-BCB9-ED40F31E1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ESSER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1C09A-3339-465A-A802-56B023F07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4930" y="1535828"/>
            <a:ext cx="4794060" cy="464067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Topics: </a:t>
            </a:r>
          </a:p>
          <a:p>
            <a:pPr marL="0" indent="0">
              <a:buNone/>
            </a:pPr>
            <a:r>
              <a:rPr lang="en-US" dirty="0"/>
              <a:t>ESSER Supplemental Funding - budgeting</a:t>
            </a:r>
          </a:p>
          <a:p>
            <a:pPr marL="0" indent="0">
              <a:buNone/>
            </a:pPr>
            <a:r>
              <a:rPr lang="en-US" dirty="0"/>
              <a:t>CRF Reporting</a:t>
            </a:r>
          </a:p>
          <a:p>
            <a:pPr marL="0" indent="0">
              <a:buNone/>
            </a:pPr>
            <a:r>
              <a:rPr lang="en-US" dirty="0"/>
              <a:t>GEER Funding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5334F-1CE4-41D0-80CB-5D606453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 descr="A picture containing light, person, ball&#10;&#10;Description automatically generated">
            <a:extLst>
              <a:ext uri="{FF2B5EF4-FFF2-40B4-BE49-F238E27FC236}">
                <a16:creationId xmlns:a16="http://schemas.microsoft.com/office/drawing/2014/main" id="{72261A7A-D2B6-4B47-AE7F-793D11AC7D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10" y="1813975"/>
            <a:ext cx="252412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18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89F4F-8ED2-4E89-BAD7-FF326DDAE2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Supplemental ESSER Funding – Application and Submission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7E4A7E-A64A-4580-B872-8D660FFD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6789A-9CC9-485B-AAFF-00D845143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Clarifications!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2AEDA-B365-41E4-A2C0-AC78B23D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5305"/>
            <a:ext cx="7886700" cy="4640674"/>
          </a:xfrm>
        </p:spPr>
        <p:txBody>
          <a:bodyPr anchor="t">
            <a:normAutofit/>
          </a:bodyPr>
          <a:lstStyle/>
          <a:p>
            <a:r>
              <a:rPr lang="en-US" sz="1700" dirty="0"/>
              <a:t>Indirect Costs</a:t>
            </a:r>
          </a:p>
          <a:p>
            <a:pPr lvl="1"/>
            <a:r>
              <a:rPr lang="en-US" sz="1700" dirty="0"/>
              <a:t>System calculates based on total</a:t>
            </a:r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r>
              <a:rPr lang="en-US" sz="1700" dirty="0"/>
              <a:t>Budget a maximum of 10.5% from each funding stream</a:t>
            </a:r>
          </a:p>
          <a:p>
            <a:pPr lvl="1"/>
            <a:endParaRPr lang="en-US" sz="1700" dirty="0"/>
          </a:p>
          <a:p>
            <a:pPr lvl="1"/>
            <a:endParaRPr lang="en-US" sz="1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D8F04-2BDC-4111-AA00-13802420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C479D5F6-EDCB-402A-AC08-4943A1820E8F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4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2794D3F5-CED7-4C55-90EE-5468F024B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579509"/>
              </p:ext>
            </p:extLst>
          </p:nvPr>
        </p:nvGraphicFramePr>
        <p:xfrm>
          <a:off x="172023" y="4347644"/>
          <a:ext cx="8799954" cy="2346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285">
                  <a:extLst>
                    <a:ext uri="{9D8B030D-6E8A-4147-A177-3AD203B41FA5}">
                      <a16:colId xmlns:a16="http://schemas.microsoft.com/office/drawing/2014/main" val="2981384247"/>
                    </a:ext>
                  </a:extLst>
                </a:gridCol>
                <a:gridCol w="2804984">
                  <a:extLst>
                    <a:ext uri="{9D8B030D-6E8A-4147-A177-3AD203B41FA5}">
                      <a16:colId xmlns:a16="http://schemas.microsoft.com/office/drawing/2014/main" val="4101565439"/>
                    </a:ext>
                  </a:extLst>
                </a:gridCol>
                <a:gridCol w="1186249">
                  <a:extLst>
                    <a:ext uri="{9D8B030D-6E8A-4147-A177-3AD203B41FA5}">
                      <a16:colId xmlns:a16="http://schemas.microsoft.com/office/drawing/2014/main" val="3442348093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1147568430"/>
                    </a:ext>
                  </a:extLst>
                </a:gridCol>
                <a:gridCol w="1693847">
                  <a:extLst>
                    <a:ext uri="{9D8B030D-6E8A-4147-A177-3AD203B41FA5}">
                      <a16:colId xmlns:a16="http://schemas.microsoft.com/office/drawing/2014/main" val="4186923166"/>
                    </a:ext>
                  </a:extLst>
                </a:gridCol>
              </a:tblGrid>
              <a:tr h="48191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Funding 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 of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Requested Amount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Funding Stream Max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10.5%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751149"/>
                  </a:ext>
                </a:extLst>
              </a:tr>
              <a:tr h="383060">
                <a:tc>
                  <a:txBody>
                    <a:bodyPr/>
                    <a:lstStyle/>
                    <a:p>
                      <a:r>
                        <a:rPr lang="en-US" sz="1600" dirty="0"/>
                        <a:t>ESSER – (4425)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Sanitization supplies for all school buildings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$13,425.00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$15,000 X 89.5% = </a:t>
                      </a:r>
                      <a:r>
                        <a:rPr lang="en-US" sz="1600" b="1" dirty="0"/>
                        <a:t>$13,425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$15,000 X 10.5% = </a:t>
                      </a:r>
                      <a:r>
                        <a:rPr lang="en-US" sz="1600" b="1" dirty="0"/>
                        <a:t>$1,575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91858"/>
                  </a:ext>
                </a:extLst>
              </a:tr>
              <a:tr h="580767">
                <a:tc>
                  <a:txBody>
                    <a:bodyPr/>
                    <a:lstStyle/>
                    <a:p>
                      <a:r>
                        <a:rPr lang="en-US" sz="1600" dirty="0"/>
                        <a:t>Supplemental ESSER – (5425)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X number of laptops for Y number of students for remote learning during school closures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$8,950.00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$10,000 X 89.5% = </a:t>
                      </a:r>
                      <a:r>
                        <a:rPr lang="en-US" sz="1600" b="1" dirty="0"/>
                        <a:t>$8,950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$10,000 X 10.5% = </a:t>
                      </a:r>
                      <a:r>
                        <a:rPr lang="en-US" sz="1600" b="1" dirty="0"/>
                        <a:t>$1,050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337096"/>
                  </a:ext>
                </a:extLst>
              </a:tr>
              <a:tr h="365181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$22,375.00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$22,375.00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$2,625.00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485953"/>
                  </a:ext>
                </a:extLst>
              </a:tr>
            </a:tbl>
          </a:graphicData>
        </a:graphic>
      </p:graphicFrame>
      <p:graphicFrame>
        <p:nvGraphicFramePr>
          <p:cNvPr id="10" name="Table 11">
            <a:extLst>
              <a:ext uri="{FF2B5EF4-FFF2-40B4-BE49-F238E27FC236}">
                <a16:creationId xmlns:a16="http://schemas.microsoft.com/office/drawing/2014/main" id="{31D33CF6-5A37-4130-A8EE-549BDF2C6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030850"/>
              </p:ext>
            </p:extLst>
          </p:nvPr>
        </p:nvGraphicFramePr>
        <p:xfrm>
          <a:off x="1524000" y="2053351"/>
          <a:ext cx="6096000" cy="18999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666735">
                  <a:extLst>
                    <a:ext uri="{9D8B030D-6E8A-4147-A177-3AD203B41FA5}">
                      <a16:colId xmlns:a16="http://schemas.microsoft.com/office/drawing/2014/main" val="722192519"/>
                    </a:ext>
                  </a:extLst>
                </a:gridCol>
                <a:gridCol w="1429265">
                  <a:extLst>
                    <a:ext uri="{9D8B030D-6E8A-4147-A177-3AD203B41FA5}">
                      <a16:colId xmlns:a16="http://schemas.microsoft.com/office/drawing/2014/main" val="1300678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$25,000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371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Budgeted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$22,375.00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0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2019-2020 Indirect Costs: (10.5%)</a:t>
                      </a:r>
                    </a:p>
                    <a:p>
                      <a:pPr algn="r"/>
                      <a:r>
                        <a:rPr lang="en-US" sz="1600" dirty="0"/>
                        <a:t>Calculated $0.00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223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2020-2021 Indirect Costs: (10.5%) </a:t>
                      </a:r>
                    </a:p>
                    <a:p>
                      <a:pPr algn="r"/>
                      <a:r>
                        <a:rPr lang="en-US" sz="1600" dirty="0"/>
                        <a:t>Calculated $2,625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$2,625.00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606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65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6789A-9CC9-485B-AAFF-00D845143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2AEDA-B365-41E4-A2C0-AC78B23DE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Paying for grant administration salaries </a:t>
            </a:r>
          </a:p>
          <a:p>
            <a:pPr lvl="1"/>
            <a:r>
              <a:rPr lang="en-US" dirty="0"/>
              <a:t>Not overlapped with indirect costs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D8F04-2BDC-4111-AA00-13802420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 descr="A sign on the side of a bottle&#10;&#10;Description automatically generated">
            <a:extLst>
              <a:ext uri="{FF2B5EF4-FFF2-40B4-BE49-F238E27FC236}">
                <a16:creationId xmlns:a16="http://schemas.microsoft.com/office/drawing/2014/main" id="{C78DD090-6748-41D5-8DB5-2EAAE4424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0038" y="2589405"/>
            <a:ext cx="3183924" cy="238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5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F8F8B-93BC-4FB9-8E7E-A46335D3B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CRF Reporting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DCD89E-1BFB-4E3C-A444-D07DF045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4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D22A5-87CA-44BE-BCB9-ED40F31E1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CRF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1C09A-3339-465A-A802-56B023F07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193" y="1328928"/>
            <a:ext cx="8703735" cy="4847574"/>
          </a:xfrm>
        </p:spPr>
        <p:txBody>
          <a:bodyPr>
            <a:normAutofit lnSpcReduction="10000"/>
          </a:bodyPr>
          <a:lstStyle/>
          <a:p>
            <a:r>
              <a:rPr lang="en-US" sz="1800" b="1" i="1" dirty="0"/>
              <a:t>Q2 Reporting Results</a:t>
            </a:r>
          </a:p>
          <a:p>
            <a:pPr marL="0" indent="0">
              <a:buNone/>
            </a:pPr>
            <a:r>
              <a:rPr lang="en-US" sz="1800" dirty="0"/>
              <a:t>	130 Districts out of 178 Reported</a:t>
            </a:r>
          </a:p>
          <a:p>
            <a:pPr marL="0" indent="0">
              <a:buNone/>
            </a:pPr>
            <a:r>
              <a:rPr lang="en-US" sz="1800" dirty="0"/>
              <a:t>	Do Not Use Category R (Other)</a:t>
            </a:r>
          </a:p>
          <a:p>
            <a:pPr marL="0" indent="0">
              <a:buNone/>
            </a:pPr>
            <a:r>
              <a:rPr lang="en-US" sz="1800" dirty="0"/>
              <a:t>	All Charter School Expenditures Need to be Combined with District Expenditures</a:t>
            </a:r>
          </a:p>
          <a:p>
            <a:r>
              <a:rPr lang="en-US" sz="1800" b="1" i="1" dirty="0"/>
              <a:t>Q3 Final Report</a:t>
            </a:r>
          </a:p>
          <a:p>
            <a:pPr marL="0" indent="0">
              <a:buNone/>
            </a:pPr>
            <a:r>
              <a:rPr lang="en-US" sz="1800" dirty="0"/>
              <a:t>	No EXTENSIONS, Report is due to </a:t>
            </a:r>
            <a:r>
              <a:rPr lang="en-US" sz="1800" dirty="0">
                <a:hlinkClick r:id="rId2"/>
              </a:rPr>
              <a:t>GFRFF@cde.state.co.us</a:t>
            </a:r>
            <a:r>
              <a:rPr lang="en-US" sz="1800" dirty="0"/>
              <a:t> no later than 	JANUARY 5</a:t>
            </a:r>
            <a:r>
              <a:rPr lang="en-US" sz="1800" baseline="30000" dirty="0"/>
              <a:t>th</a:t>
            </a:r>
            <a:r>
              <a:rPr lang="en-US" sz="1800" dirty="0"/>
              <a:t>, 2021.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en-US" dirty="0"/>
              <a:t>Please utilize your Q2 report, for those that used old format, I will be providing a new format (via email).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en-US" dirty="0"/>
              <a:t>District General Ledger will be required with Q3 report to substantiate costs.</a:t>
            </a:r>
          </a:p>
          <a:p>
            <a:r>
              <a:rPr lang="en-US" sz="1800" b="1" i="1" dirty="0"/>
              <a:t>RETURN OF FUNDS</a:t>
            </a:r>
          </a:p>
          <a:p>
            <a:pPr marL="0" indent="0">
              <a:buNone/>
            </a:pPr>
            <a:r>
              <a:rPr lang="en-US" sz="1800" dirty="0"/>
              <a:t>	For unspent funds as of 12/30/2020, funds will be required to be returned no later than 1/8/2021.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800" b="1" i="1" dirty="0"/>
              <a:t>ACCRUALS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en-US" dirty="0"/>
              <a:t>More detail coming in November on how to book/manage accruals (obligations).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5334F-1CE4-41D0-80CB-5D606453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14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A95E-146A-4C0B-A246-A8DC15D736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GEER Funding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940055-31AD-4245-9376-318DD711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7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FD294-5CE9-4A11-AFF6-BDDD951E1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Requests for Future Topics?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DA390A-3781-4C4C-B3E1-456E66A12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623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376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Museo Slab 500</vt:lpstr>
      <vt:lpstr>Office Theme</vt:lpstr>
      <vt:lpstr>CDE Office Hours</vt:lpstr>
      <vt:lpstr>ESSER Office Hours</vt:lpstr>
      <vt:lpstr>Supplemental ESSER Funding – Application and Submission</vt:lpstr>
      <vt:lpstr>Clarifications!</vt:lpstr>
      <vt:lpstr>Clarifications!</vt:lpstr>
      <vt:lpstr>CRF Reporting </vt:lpstr>
      <vt:lpstr>CRF Reporting</vt:lpstr>
      <vt:lpstr>GEER Funding</vt:lpstr>
      <vt:lpstr>Questions?   Requests for Future Topics? </vt:lpstr>
      <vt:lpstr>CDE Team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 Office Hours</dc:title>
  <dc:creator>Mohajeri-Nelson, Nazanin</dc:creator>
  <cp:lastModifiedBy>Hollingshead, Jessica</cp:lastModifiedBy>
  <cp:revision>7</cp:revision>
  <dcterms:created xsi:type="dcterms:W3CDTF">2020-10-15T02:06:24Z</dcterms:created>
  <dcterms:modified xsi:type="dcterms:W3CDTF">2020-10-19T14:44:57Z</dcterms:modified>
</cp:coreProperties>
</file>