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Lst>
  <p:notesMasterIdLst>
    <p:notesMasterId r:id="rId72"/>
  </p:notesMasterIdLst>
  <p:sldIdLst>
    <p:sldId id="256" r:id="rId3"/>
    <p:sldId id="257" r:id="rId4"/>
    <p:sldId id="258" r:id="rId5"/>
    <p:sldId id="286" r:id="rId6"/>
    <p:sldId id="287" r:id="rId7"/>
    <p:sldId id="288" r:id="rId8"/>
    <p:sldId id="260" r:id="rId9"/>
    <p:sldId id="263" r:id="rId10"/>
    <p:sldId id="262" r:id="rId11"/>
    <p:sldId id="266" r:id="rId12"/>
    <p:sldId id="264" r:id="rId13"/>
    <p:sldId id="265" r:id="rId14"/>
    <p:sldId id="289" r:id="rId15"/>
    <p:sldId id="283" r:id="rId16"/>
    <p:sldId id="293" r:id="rId17"/>
    <p:sldId id="294" r:id="rId18"/>
    <p:sldId id="295" r:id="rId19"/>
    <p:sldId id="259" r:id="rId20"/>
    <p:sldId id="296" r:id="rId21"/>
    <p:sldId id="261" r:id="rId22"/>
    <p:sldId id="297" r:id="rId23"/>
    <p:sldId id="298" r:id="rId24"/>
    <p:sldId id="299" r:id="rId25"/>
    <p:sldId id="300" r:id="rId26"/>
    <p:sldId id="301" r:id="rId27"/>
    <p:sldId id="267" r:id="rId28"/>
    <p:sldId id="268" r:id="rId29"/>
    <p:sldId id="269" r:id="rId30"/>
    <p:sldId id="270" r:id="rId31"/>
    <p:sldId id="271" r:id="rId32"/>
    <p:sldId id="272" r:id="rId33"/>
    <p:sldId id="273" r:id="rId34"/>
    <p:sldId id="274" r:id="rId35"/>
    <p:sldId id="275" r:id="rId36"/>
    <p:sldId id="302" r:id="rId37"/>
    <p:sldId id="277" r:id="rId38"/>
    <p:sldId id="303" r:id="rId39"/>
    <p:sldId id="304" r:id="rId40"/>
    <p:sldId id="280" r:id="rId41"/>
    <p:sldId id="305" r:id="rId42"/>
    <p:sldId id="306" r:id="rId43"/>
    <p:sldId id="307" r:id="rId44"/>
    <p:sldId id="284" r:id="rId45"/>
    <p:sldId id="285" r:id="rId46"/>
    <p:sldId id="308" r:id="rId47"/>
    <p:sldId id="309" r:id="rId48"/>
    <p:sldId id="310" r:id="rId49"/>
    <p:sldId id="311" r:id="rId50"/>
    <p:sldId id="312" r:id="rId51"/>
    <p:sldId id="313" r:id="rId52"/>
    <p:sldId id="314" r:id="rId53"/>
    <p:sldId id="315" r:id="rId54"/>
    <p:sldId id="316" r:id="rId55"/>
    <p:sldId id="317" r:id="rId56"/>
    <p:sldId id="290" r:id="rId57"/>
    <p:sldId id="318" r:id="rId58"/>
    <p:sldId id="319" r:id="rId59"/>
    <p:sldId id="320" r:id="rId60"/>
    <p:sldId id="321" r:id="rId61"/>
    <p:sldId id="322" r:id="rId62"/>
    <p:sldId id="323" r:id="rId63"/>
    <p:sldId id="324" r:id="rId64"/>
    <p:sldId id="325" r:id="rId65"/>
    <p:sldId id="276" r:id="rId66"/>
    <p:sldId id="292" r:id="rId67"/>
    <p:sldId id="278" r:id="rId68"/>
    <p:sldId id="279" r:id="rId69"/>
    <p:sldId id="281" r:id="rId70"/>
    <p:sldId id="282" r:id="rId7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81" d="100"/>
          <a:sy n="81" d="100"/>
        </p:scale>
        <p:origin x="126" y="714"/>
      </p:cViewPr>
      <p:guideLst/>
    </p:cSldViewPr>
  </p:slideViewPr>
  <p:outlineViewPr>
    <p:cViewPr>
      <p:scale>
        <a:sx n="33" d="100"/>
        <a:sy n="33" d="100"/>
      </p:scale>
      <p:origin x="0" y="-278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0703a659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0703a659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this mean for LEAs?</a:t>
            </a:r>
            <a:endParaRPr/>
          </a:p>
        </p:txBody>
      </p:sp>
      <p:sp>
        <p:nvSpPr>
          <p:cNvPr id="139" name="Google Shape;139;gf0703a6593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59a5d03e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59a5d03e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f59a5d03e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0703a659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0703a6593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f0703a6593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1ab0c803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1ab0c803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f1ab0c803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6d1d0a878_3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6d1d0a878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this mean for LEAs?</a:t>
            </a:r>
            <a:endParaRPr/>
          </a:p>
        </p:txBody>
      </p:sp>
      <p:sp>
        <p:nvSpPr>
          <p:cNvPr id="171" name="Google Shape;171;gf6d1d0a878_3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9c9a8e77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9c9a8e77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e9c9a8e77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6d1d0a878_3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6d1d0a878_3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f6d1d0a878_3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a0f38608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a0f386086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this mean for LEAs?</a:t>
            </a:r>
            <a:endParaRPr/>
          </a:p>
        </p:txBody>
      </p:sp>
      <p:sp>
        <p:nvSpPr>
          <p:cNvPr id="195" name="Google Shape;195;gea0f386086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7c0e0ac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7c0e0ac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f7c0e0ac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7c0e0ac38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f7c0e0ac38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f7c0e0ac38_2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a0f386086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a0f386086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ea0f386086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9c9a8e77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e9c9a8e77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e9c9a8e77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7c815001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f7c815001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f7c815001a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a0f386086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a0f386086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ea0f386086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9c9a8e77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9c9a8e77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e9c9a8e778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7c0e0ac38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7c0e0ac38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f7c0e0ac38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a0f38608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a0f386086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ea0f386086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9c9a8e7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e9c9a8e778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e9c9a8e778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a0f38608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a0f38608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ea0f38608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1ab0c8033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f1ab0c8033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f1ab0c8033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1ab0c8033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1ab0c8033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f1ab0c8033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1ab0c8033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1ab0c8033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f1ab0c8033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1ab0c8033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1ab0c8033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f1ab0c8033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f1ab0c8033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f1ab0c8033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f1ab0c8033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1ab0c8033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f1ab0c8033_1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f1ab0c8033_1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f1ab0c8033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f1ab0c8033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f1ab0c8033_1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1ab0c8033_1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f1ab0c8033_1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f1ab0c8033_1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1ab0c8033_1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f1ab0c8033_1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f1ab0c8033_1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1ab0c8033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1ab0c8033_1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f1ab0c8033_1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BIll - 9.10, 9.13, 9.17 - 9.20</a:t>
            </a:r>
            <a:endParaRPr/>
          </a:p>
          <a:p>
            <a:pPr marL="0" lvl="0" indent="0" algn="l" rtl="0">
              <a:lnSpc>
                <a:spcPct val="100000"/>
              </a:lnSpc>
              <a:spcBef>
                <a:spcPts val="0"/>
              </a:spcBef>
              <a:spcAft>
                <a:spcPts val="0"/>
              </a:spcAft>
              <a:buSzPts val="1400"/>
              <a:buNone/>
            </a:pPr>
            <a:r>
              <a:rPr lang="en-US"/>
              <a:t>Hilery - 9.7, 9.8, 9.12, 9.15, 9.16</a:t>
            </a: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f1ab0c8033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f1ab0c8033_1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f1ab0c8033_1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1ab0c8033_1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1ab0c8033_1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f1ab0c8033_1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1ab0c8033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f1ab0c8033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f1ab0c8033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f7c815001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f7c815001a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f7c815001a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3915133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345d663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345d663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f5345d663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Tim / Kate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0703a659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gf0703a6593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f0703a6593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59a5d03e7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59a5d03e7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f59a5d03e7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6d1d0a878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6d1d0a878_3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f6d1d0a878_3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30"/>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15" name="Google Shape;15;p30"/>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287596"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963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11/2/2021</a:t>
            </a:fld>
            <a:endParaRPr lang="en-US"/>
          </a:p>
        </p:txBody>
      </p:sp>
      <p:sp>
        <p:nvSpPr>
          <p:cNvPr id="6" name="Holder 6"/>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369656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90610" y="299917"/>
            <a:ext cx="2610780" cy="738664"/>
          </a:xfrm>
        </p:spPr>
        <p:txBody>
          <a:bodyPr lIns="0" tIns="0" rIns="0" bIns="0"/>
          <a:lstStyle>
            <a:lvl1pPr>
              <a:defRPr sz="4800" b="0" i="0">
                <a:solidFill>
                  <a:srgbClr val="001A6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11/2/2021</a:t>
            </a:fld>
            <a:endParaRPr lang="en-US"/>
          </a:p>
        </p:txBody>
      </p:sp>
      <p:sp>
        <p:nvSpPr>
          <p:cNvPr id="6" name="Holder 6"/>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48374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790610" y="299917"/>
            <a:ext cx="2610780" cy="738664"/>
          </a:xfrm>
        </p:spPr>
        <p:txBody>
          <a:bodyPr lIns="0" tIns="0" rIns="0" bIns="0"/>
          <a:lstStyle>
            <a:lvl1pPr>
              <a:defRPr sz="4800" b="0" i="0">
                <a:solidFill>
                  <a:srgbClr val="001A6F"/>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11/2/2021</a:t>
            </a:fld>
            <a:endParaRPr lang="en-US"/>
          </a:p>
        </p:txBody>
      </p:sp>
      <p:sp>
        <p:nvSpPr>
          <p:cNvPr id="7" name="Holder 7"/>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86313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790610" y="299917"/>
            <a:ext cx="2610780" cy="738664"/>
          </a:xfrm>
        </p:spPr>
        <p:txBody>
          <a:bodyPr lIns="0" tIns="0" rIns="0" bIns="0"/>
          <a:lstStyle>
            <a:lvl1pPr>
              <a:defRPr sz="4800" b="0" i="0">
                <a:solidFill>
                  <a:srgbClr val="001A6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11/2/2021</a:t>
            </a:fld>
            <a:endParaRPr lang="en-US"/>
          </a:p>
        </p:txBody>
      </p:sp>
      <p:sp>
        <p:nvSpPr>
          <p:cNvPr id="5" name="Holder 5"/>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1721634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11/2/2021</a:t>
            </a:fld>
            <a:endParaRPr lang="en-US"/>
          </a:p>
        </p:txBody>
      </p:sp>
      <p:sp>
        <p:nvSpPr>
          <p:cNvPr id="4" name="Holder 4"/>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227500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6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1591" y="5180076"/>
            <a:ext cx="1447799" cy="1460499"/>
          </a:xfrm>
          <a:prstGeom prst="rect">
            <a:avLst/>
          </a:prstGeom>
          <a:blipFill>
            <a:blip r:embed="rId7" cstate="print"/>
            <a:stretch>
              <a:fillRect/>
            </a:stretch>
          </a:blipFill>
        </p:spPr>
        <p:txBody>
          <a:bodyPr wrap="square" lIns="0" tIns="0" rIns="0" bIns="0" rtlCol="0"/>
          <a:lstStyle/>
          <a:p>
            <a:endParaRPr sz="1867"/>
          </a:p>
        </p:txBody>
      </p:sp>
      <p:sp>
        <p:nvSpPr>
          <p:cNvPr id="2" name="Holder 2"/>
          <p:cNvSpPr>
            <a:spLocks noGrp="1"/>
          </p:cNvSpPr>
          <p:nvPr>
            <p:ph type="title"/>
          </p:nvPr>
        </p:nvSpPr>
        <p:spPr>
          <a:xfrm>
            <a:off x="4790610" y="299917"/>
            <a:ext cx="2610780" cy="553998"/>
          </a:xfrm>
          <a:prstGeom prst="rect">
            <a:avLst/>
          </a:prstGeom>
        </p:spPr>
        <p:txBody>
          <a:bodyPr wrap="square" lIns="0" tIns="0" rIns="0" bIns="0">
            <a:spAutoFit/>
          </a:bodyPr>
          <a:lstStyle>
            <a:lvl1pPr>
              <a:defRPr sz="3600" b="0" i="0">
                <a:solidFill>
                  <a:srgbClr val="001A6F"/>
                </a:solidFill>
                <a:latin typeface="Arial"/>
                <a:cs typeface="Arial"/>
              </a:defRPr>
            </a:lvl1pPr>
          </a:lstStyle>
          <a:p>
            <a:endParaRPr/>
          </a:p>
        </p:txBody>
      </p:sp>
      <p:sp>
        <p:nvSpPr>
          <p:cNvPr id="3" name="Holder 3"/>
          <p:cNvSpPr>
            <a:spLocks noGrp="1"/>
          </p:cNvSpPr>
          <p:nvPr>
            <p:ph type="body" idx="1"/>
          </p:nvPr>
        </p:nvSpPr>
        <p:spPr>
          <a:xfrm>
            <a:off x="417575" y="1815592"/>
            <a:ext cx="1135684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11/2/2021</a:t>
            </a:fld>
            <a:endParaRPr lang="en-US"/>
          </a:p>
        </p:txBody>
      </p:sp>
      <p:sp>
        <p:nvSpPr>
          <p:cNvPr id="6" name="Holder 6"/>
          <p:cNvSpPr>
            <a:spLocks noGrp="1"/>
          </p:cNvSpPr>
          <p:nvPr>
            <p:ph type="sldNum" sz="quarter" idx="7"/>
          </p:nvPr>
        </p:nvSpPr>
        <p:spPr>
          <a:xfrm>
            <a:off x="11668445" y="6373402"/>
            <a:ext cx="289560" cy="205121"/>
          </a:xfrm>
          <a:prstGeom prst="rect">
            <a:avLst/>
          </a:prstGeom>
        </p:spPr>
        <p:txBody>
          <a:bodyPr wrap="square" lIns="0" tIns="0" rIns="0" bIns="0">
            <a:spAutoFit/>
          </a:bodyPr>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348858808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apps.leg.co.gov/osa/l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cdefisgrant/fa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aeffa.org/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sb.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de.state.co.us/fedprograms/resourcesandtechnicalassistanc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Parsley_b@cde.state.co.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Morris_h@cde.state.co.u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Hawkins_r@cde.state.co.us" TargetMode="External"/><Relationship Id="rId2" Type="http://schemas.openxmlformats.org/officeDocument/2006/relationships/hyperlink" Target="mailto:Kaleda_s@cde.state.co.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Hawkins_r@cde.state.co.us" TargetMode="External"/><Relationship Id="rId2" Type="http://schemas.openxmlformats.org/officeDocument/2006/relationships/hyperlink" Target="mailto:Kaleda_s@cde.state.co.u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www.cde.state.co.us/caresact/esser-report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48.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October 14,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565" y="409841"/>
            <a:ext cx="8639387" cy="590697"/>
          </a:xfrm>
          <a:prstGeom prst="rect">
            <a:avLst/>
          </a:prstGeom>
        </p:spPr>
        <p:txBody>
          <a:bodyPr vert="horz" wrap="square" lIns="0" tIns="16087" rIns="0" bIns="0" rtlCol="0">
            <a:spAutoFit/>
          </a:bodyPr>
          <a:lstStyle/>
          <a:p>
            <a:pPr marL="16933">
              <a:spcBef>
                <a:spcPts val="127"/>
              </a:spcBef>
            </a:pPr>
            <a:r>
              <a:rPr sz="3733" spc="-7" dirty="0">
                <a:solidFill>
                  <a:srgbClr val="000000"/>
                </a:solidFill>
              </a:rPr>
              <a:t>Next</a:t>
            </a:r>
            <a:r>
              <a:rPr sz="3733" spc="80" dirty="0">
                <a:solidFill>
                  <a:srgbClr val="000000"/>
                </a:solidFill>
              </a:rPr>
              <a:t> </a:t>
            </a:r>
            <a:r>
              <a:rPr sz="3733" spc="-7" dirty="0">
                <a:solidFill>
                  <a:srgbClr val="000000"/>
                </a:solidFill>
              </a:rPr>
              <a:t>Steps</a:t>
            </a:r>
            <a:endParaRPr sz="3733" dirty="0"/>
          </a:p>
        </p:txBody>
      </p:sp>
      <p:sp>
        <p:nvSpPr>
          <p:cNvPr id="3" name="object 3" descr="Next steps - Based on risk assessment results and a statistically valid sample, some LEAs will be receiving a request for all Grant Code 4012 CRF transaction detail.  Upon receiving the transaction level detail CDE will select a sample of transactions to further test.  For transactions marked as a possible exception or open, KPMG will seek further evidentiary matter.&#10;"/>
          <p:cNvSpPr/>
          <p:nvPr/>
        </p:nvSpPr>
        <p:spPr>
          <a:xfrm>
            <a:off x="593344" y="1209040"/>
            <a:ext cx="10737427" cy="0"/>
          </a:xfrm>
          <a:custGeom>
            <a:avLst/>
            <a:gdLst/>
            <a:ahLst/>
            <a:cxnLst/>
            <a:rect l="l" t="t" r="r" b="b"/>
            <a:pathLst>
              <a:path w="8053070">
                <a:moveTo>
                  <a:pt x="0" y="0"/>
                </a:moveTo>
                <a:lnTo>
                  <a:pt x="8052866" y="0"/>
                </a:lnTo>
              </a:path>
            </a:pathLst>
          </a:custGeom>
          <a:ln w="9525">
            <a:solidFill>
              <a:srgbClr val="585858"/>
            </a:solidFill>
          </a:ln>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4" name="object 4"/>
          <p:cNvSpPr txBox="1"/>
          <p:nvPr/>
        </p:nvSpPr>
        <p:spPr>
          <a:xfrm>
            <a:off x="417575" y="1295400"/>
            <a:ext cx="10914379" cy="3964248"/>
          </a:xfrm>
          <a:prstGeom prst="rect">
            <a:avLst/>
          </a:prstGeom>
          <a:solidFill>
            <a:srgbClr val="EDEDED"/>
          </a:solidFill>
          <a:ln w="25400">
            <a:solidFill>
              <a:srgbClr val="004A52"/>
            </a:solidFill>
          </a:ln>
        </p:spPr>
        <p:txBody>
          <a:bodyPr vert="horz" wrap="square" lIns="0" tIns="54187" rIns="0" bIns="0" rtlCol="0">
            <a:spAutoFit/>
          </a:bodyPr>
          <a:lstStyle/>
          <a:p>
            <a:pPr marL="500367" indent="-380990" defTabSz="1219170">
              <a:spcBef>
                <a:spcPts val="427"/>
              </a:spcBef>
              <a:buClrTx/>
              <a:buFont typeface="Arial" panose="020B0604020202020204" pitchFamily="34" charset="0"/>
              <a:buChar char="•"/>
            </a:pPr>
            <a:r>
              <a:rPr lang="en-US" sz="1867" kern="1200" spc="-7" dirty="0">
                <a:solidFill>
                  <a:prstClr val="black"/>
                </a:solidFill>
                <a:latin typeface="Arial" panose="020B0604020202020204" pitchFamily="34" charset="0"/>
                <a:ea typeface="+mn-ea"/>
                <a:cs typeface="Arial" panose="020B0604020202020204" pitchFamily="34" charset="0"/>
              </a:rPr>
              <a:t>Based on risk assessment results and a statistically valid sample, some LEAs will be receiving a</a:t>
            </a:r>
            <a:r>
              <a:rPr sz="1867" kern="1200" dirty="0">
                <a:solidFill>
                  <a:prstClr val="black"/>
                </a:solidFill>
                <a:latin typeface="Arial" panose="020B0604020202020204" pitchFamily="34" charset="0"/>
                <a:ea typeface="+mn-ea"/>
                <a:cs typeface="Arial" panose="020B0604020202020204" pitchFamily="34" charset="0"/>
              </a:rPr>
              <a:t> </a:t>
            </a:r>
            <a:r>
              <a:rPr sz="1867" kern="1200" spc="-7" dirty="0">
                <a:solidFill>
                  <a:prstClr val="black"/>
                </a:solidFill>
                <a:latin typeface="Arial" panose="020B0604020202020204" pitchFamily="34" charset="0"/>
                <a:ea typeface="+mn-ea"/>
                <a:cs typeface="Arial" panose="020B0604020202020204" pitchFamily="34" charset="0"/>
              </a:rPr>
              <a:t>request </a:t>
            </a:r>
            <a:r>
              <a:rPr lang="en-US" sz="1867" kern="1200" spc="-7" dirty="0">
                <a:solidFill>
                  <a:prstClr val="black"/>
                </a:solidFill>
                <a:latin typeface="Arial" panose="020B0604020202020204" pitchFamily="34" charset="0"/>
                <a:ea typeface="+mn-ea"/>
                <a:cs typeface="Arial" panose="020B0604020202020204" pitchFamily="34" charset="0"/>
              </a:rPr>
              <a:t>for all Grant Code 4012 CRF </a:t>
            </a:r>
            <a:r>
              <a:rPr sz="1867" kern="1200" spc="-7" dirty="0">
                <a:solidFill>
                  <a:prstClr val="black"/>
                </a:solidFill>
                <a:latin typeface="Arial" panose="020B0604020202020204" pitchFamily="34" charset="0"/>
                <a:ea typeface="+mn-ea"/>
                <a:cs typeface="Arial" panose="020B0604020202020204" pitchFamily="34" charset="0"/>
              </a:rPr>
              <a:t>transaction </a:t>
            </a:r>
            <a:r>
              <a:rPr lang="en-US" sz="1867" kern="1200" spc="-7" dirty="0">
                <a:solidFill>
                  <a:prstClr val="black"/>
                </a:solidFill>
                <a:latin typeface="Arial" panose="020B0604020202020204" pitchFamily="34" charset="0"/>
                <a:ea typeface="+mn-ea"/>
                <a:cs typeface="Arial" panose="020B0604020202020204" pitchFamily="34" charset="0"/>
              </a:rPr>
              <a:t>detail (in an excel format).  </a:t>
            </a:r>
          </a:p>
          <a:p>
            <a:pPr marL="1109952" lvl="1" indent="-380990" defTabSz="1219170">
              <a:spcBef>
                <a:spcPts val="427"/>
              </a:spcBef>
              <a:buClrTx/>
              <a:buFont typeface="Wingdings" panose="05000000000000000000" pitchFamily="2" charset="2"/>
              <a:buChar char="ü"/>
            </a:pPr>
            <a:r>
              <a:rPr lang="en-US" sz="1867" i="1" kern="1200" spc="-7" dirty="0">
                <a:solidFill>
                  <a:prstClr val="black"/>
                </a:solidFill>
                <a:latin typeface="Arial" panose="020B0604020202020204" pitchFamily="34" charset="0"/>
                <a:ea typeface="+mn-ea"/>
                <a:cs typeface="Arial" panose="020B0604020202020204" pitchFamily="34" charset="0"/>
              </a:rPr>
              <a:t>Note: Some LEAs have already provided this transaction detail to CDE and we will leverage that information   </a:t>
            </a:r>
          </a:p>
          <a:p>
            <a:pPr marL="499521" indent="-380990" defTabSz="1219170">
              <a:spcBef>
                <a:spcPts val="800"/>
              </a:spcBef>
              <a:buClrTx/>
              <a:buFont typeface="Arial" panose="020B0604020202020204" pitchFamily="34" charset="0"/>
              <a:buChar char="•"/>
              <a:tabLst>
                <a:tab pos="501214" algn="l"/>
                <a:tab pos="502061" algn="l"/>
              </a:tabLst>
            </a:pPr>
            <a:r>
              <a:rPr lang="en-US" sz="1867" kern="1200" spc="-7" dirty="0">
                <a:solidFill>
                  <a:prstClr val="black"/>
                </a:solidFill>
                <a:latin typeface="Arial" panose="020B0604020202020204" pitchFamily="34" charset="0"/>
                <a:ea typeface="+mn-ea"/>
                <a:cs typeface="Arial" panose="020B0604020202020204" pitchFamily="34" charset="0"/>
              </a:rPr>
              <a:t>Upon receiving the transaction level detail we will select a sample of transactions to further test.</a:t>
            </a:r>
            <a:endParaRPr sz="1867" kern="1200" dirty="0">
              <a:solidFill>
                <a:prstClr val="black"/>
              </a:solidFill>
              <a:latin typeface="Arial" panose="020B0604020202020204" pitchFamily="34" charset="0"/>
              <a:ea typeface="+mn-ea"/>
              <a:cs typeface="Arial" panose="020B0604020202020204" pitchFamily="34" charset="0"/>
            </a:endParaRPr>
          </a:p>
          <a:p>
            <a:pPr marL="499521" indent="-380990" defTabSz="1219170">
              <a:spcBef>
                <a:spcPts val="800"/>
              </a:spcBef>
              <a:buClrTx/>
              <a:buFont typeface="Arial" panose="020B0604020202020204" pitchFamily="34" charset="0"/>
              <a:buChar char="•"/>
              <a:tabLst>
                <a:tab pos="501214" algn="l"/>
                <a:tab pos="502061" algn="l"/>
              </a:tabLst>
            </a:pPr>
            <a:r>
              <a:rPr lang="en-US" sz="1867" kern="1200" spc="-7" dirty="0">
                <a:solidFill>
                  <a:prstClr val="black"/>
                </a:solidFill>
                <a:latin typeface="Arial" panose="020B0604020202020204" pitchFamily="34" charset="0"/>
                <a:ea typeface="+mn-ea"/>
                <a:cs typeface="Arial" panose="020B0604020202020204" pitchFamily="34" charset="0"/>
              </a:rPr>
              <a:t>This will involve requesting and reviewing s</a:t>
            </a:r>
            <a:r>
              <a:rPr sz="1867" kern="1200" spc="-7" dirty="0">
                <a:solidFill>
                  <a:prstClr val="black"/>
                </a:solidFill>
                <a:latin typeface="Arial" panose="020B0604020202020204" pitchFamily="34" charset="0"/>
                <a:ea typeface="+mn-ea"/>
                <a:cs typeface="Arial" panose="020B0604020202020204" pitchFamily="34" charset="0"/>
              </a:rPr>
              <a:t>upporting documentation </a:t>
            </a:r>
            <a:r>
              <a:rPr lang="en-US" sz="1867" kern="1200" spc="-7" dirty="0">
                <a:solidFill>
                  <a:prstClr val="black"/>
                </a:solidFill>
                <a:latin typeface="Arial" panose="020B0604020202020204" pitchFamily="34" charset="0"/>
                <a:ea typeface="+mn-ea"/>
                <a:cs typeface="Arial" panose="020B0604020202020204" pitchFamily="34" charset="0"/>
              </a:rPr>
              <a:t>for</a:t>
            </a:r>
            <a:r>
              <a:rPr lang="en-US" sz="1867" kern="1200" dirty="0">
                <a:solidFill>
                  <a:prstClr val="black"/>
                </a:solidFill>
                <a:latin typeface="Arial" panose="020B0604020202020204" pitchFamily="34" charset="0"/>
                <a:ea typeface="+mn-ea"/>
                <a:cs typeface="Arial" panose="020B0604020202020204" pitchFamily="34" charset="0"/>
              </a:rPr>
              <a:t> those </a:t>
            </a:r>
            <a:r>
              <a:rPr sz="1867" kern="1200" dirty="0">
                <a:solidFill>
                  <a:prstClr val="black"/>
                </a:solidFill>
                <a:latin typeface="Arial" panose="020B0604020202020204" pitchFamily="34" charset="0"/>
                <a:ea typeface="+mn-ea"/>
                <a:cs typeface="Arial" panose="020B0604020202020204" pitchFamily="34" charset="0"/>
              </a:rPr>
              <a:t>selected </a:t>
            </a:r>
            <a:r>
              <a:rPr sz="1867" kern="1200" spc="-7" dirty="0">
                <a:solidFill>
                  <a:prstClr val="black"/>
                </a:solidFill>
                <a:latin typeface="Arial" panose="020B0604020202020204" pitchFamily="34" charset="0"/>
                <a:ea typeface="+mn-ea"/>
                <a:cs typeface="Arial" panose="020B0604020202020204" pitchFamily="34" charset="0"/>
              </a:rPr>
              <a:t>transaction-level CRF</a:t>
            </a:r>
            <a:r>
              <a:rPr sz="1867" kern="1200" spc="-233" dirty="0">
                <a:solidFill>
                  <a:prstClr val="black"/>
                </a:solidFill>
                <a:latin typeface="Arial" panose="020B0604020202020204" pitchFamily="34" charset="0"/>
                <a:ea typeface="+mn-ea"/>
                <a:cs typeface="Arial" panose="020B0604020202020204" pitchFamily="34" charset="0"/>
              </a:rPr>
              <a:t> </a:t>
            </a:r>
            <a:r>
              <a:rPr sz="1867" kern="1200" spc="-7" dirty="0">
                <a:solidFill>
                  <a:prstClr val="black"/>
                </a:solidFill>
                <a:latin typeface="Arial" panose="020B0604020202020204" pitchFamily="34" charset="0"/>
                <a:ea typeface="+mn-ea"/>
                <a:cs typeface="Arial" panose="020B0604020202020204" pitchFamily="34" charset="0"/>
              </a:rPr>
              <a:t>expenditures</a:t>
            </a:r>
            <a:r>
              <a:rPr lang="en-US" sz="1867" kern="1200" spc="-7" dirty="0">
                <a:solidFill>
                  <a:prstClr val="black"/>
                </a:solidFill>
                <a:latin typeface="Arial" panose="020B0604020202020204" pitchFamily="34" charset="0"/>
                <a:ea typeface="+mn-ea"/>
                <a:cs typeface="Arial" panose="020B0604020202020204" pitchFamily="34" charset="0"/>
              </a:rPr>
              <a:t> and determining if any exceptions are found. </a:t>
            </a:r>
          </a:p>
          <a:p>
            <a:pPr marL="499521" indent="-380990" defTabSz="1219170">
              <a:spcBef>
                <a:spcPts val="800"/>
              </a:spcBef>
              <a:buClrTx/>
              <a:buFont typeface="Arial" panose="020B0604020202020204" pitchFamily="34" charset="0"/>
              <a:buChar char="•"/>
              <a:tabLst>
                <a:tab pos="501214" algn="l"/>
                <a:tab pos="502061" algn="l"/>
              </a:tabLst>
            </a:pPr>
            <a:r>
              <a:rPr lang="en-US" sz="1867" kern="1200" dirty="0">
                <a:solidFill>
                  <a:prstClr val="black"/>
                </a:solidFill>
                <a:latin typeface="Arial" panose="020B0604020202020204" pitchFamily="34" charset="0"/>
                <a:ea typeface="+mn-ea"/>
                <a:cs typeface="Arial" panose="020B0604020202020204" pitchFamily="34" charset="0"/>
              </a:rPr>
              <a:t>For transactions marked as a possible exception or open, KPMG will seek further evidentiary matter and/or clarifying responses from the LEA allowing them an opportunity to remediate. </a:t>
            </a:r>
          </a:p>
          <a:p>
            <a:pPr marL="499521" indent="-380990" defTabSz="1219170">
              <a:spcBef>
                <a:spcPts val="800"/>
              </a:spcBef>
              <a:buClrTx/>
              <a:buFont typeface="Arial" panose="020B0604020202020204" pitchFamily="34" charset="0"/>
              <a:buChar char="•"/>
              <a:tabLst>
                <a:tab pos="501214" algn="l"/>
                <a:tab pos="502061" algn="l"/>
              </a:tabLst>
            </a:pPr>
            <a:r>
              <a:rPr lang="en-US" sz="1867" kern="1200" dirty="0">
                <a:solidFill>
                  <a:prstClr val="black"/>
                </a:solidFill>
                <a:latin typeface="Arial" panose="020B0604020202020204" pitchFamily="34" charset="0"/>
                <a:ea typeface="+mn-ea"/>
                <a:cs typeface="Arial" panose="020B0604020202020204" pitchFamily="34" charset="0"/>
              </a:rPr>
              <a:t>Following completion of the transaction-level review, KPMG will record the individual transaction-level results and any relevant observations and recommendations into a monitoring report and provide the report to the LEA and CDE.</a:t>
            </a:r>
            <a:endParaRPr sz="1867" kern="1200" dirty="0">
              <a:solidFill>
                <a:prstClr val="black"/>
              </a:solidFill>
              <a:latin typeface="Arial" panose="020B0604020202020204" pitchFamily="34" charset="0"/>
              <a:ea typeface="+mn-ea"/>
              <a:cs typeface="Arial" panose="020B0604020202020204" pitchFamily="34"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10</a:t>
            </a:fld>
            <a:endParaRPr kern="1200" spc="-7" dirty="0">
              <a:ea typeface="+mn-ea"/>
            </a:endParaRPr>
          </a:p>
        </p:txBody>
      </p:sp>
    </p:spTree>
    <p:extLst>
      <p:ext uri="{BB962C8B-B14F-4D97-AF65-F5344CB8AC3E}">
        <p14:creationId xmlns:p14="http://schemas.microsoft.com/office/powerpoint/2010/main" val="138000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5" y="2638553"/>
            <a:ext cx="11358880" cy="976335"/>
          </a:xfrm>
          <a:prstGeom prst="rect">
            <a:avLst/>
          </a:prstGeom>
          <a:solidFill>
            <a:srgbClr val="35637D"/>
          </a:solidFill>
          <a:ln w="38100">
            <a:solidFill>
              <a:srgbClr val="000000"/>
            </a:solidFill>
          </a:ln>
        </p:spPr>
        <p:txBody>
          <a:bodyPr vert="horz" wrap="square" lIns="0" tIns="235373" rIns="0" bIns="0" rtlCol="0">
            <a:spAutoFit/>
          </a:bodyPr>
          <a:lstStyle/>
          <a:p>
            <a:pPr algn="ctr" defTabSz="1219170">
              <a:spcBef>
                <a:spcPts val="1853"/>
              </a:spcBef>
              <a:buClrTx/>
            </a:pPr>
            <a:r>
              <a:rPr sz="4800" kern="1200" spc="-7" dirty="0">
                <a:solidFill>
                  <a:srgbClr val="FFFFFF"/>
                </a:solidFill>
                <a:ea typeface="+mn-ea"/>
              </a:rPr>
              <a:t>Q&amp;A</a:t>
            </a:r>
            <a:endParaRPr sz="4800" kern="1200">
              <a:solidFill>
                <a:prstClr val="black"/>
              </a:solidFill>
              <a:ea typeface="+mn-e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11</a:t>
            </a:fld>
            <a:endParaRPr kern="1200" spc="-7" dirty="0">
              <a:ea typeface="+mn-ea"/>
            </a:endParaRPr>
          </a:p>
        </p:txBody>
      </p:sp>
      <p:sp>
        <p:nvSpPr>
          <p:cNvPr id="4" name="Title 3">
            <a:extLst>
              <a:ext uri="{FF2B5EF4-FFF2-40B4-BE49-F238E27FC236}">
                <a16:creationId xmlns:a16="http://schemas.microsoft.com/office/drawing/2014/main" id="{6C630C28-2B2F-4164-B36A-79C54EC935F8}"/>
              </a:ext>
            </a:extLst>
          </p:cNvPr>
          <p:cNvSpPr>
            <a:spLocks noGrp="1"/>
          </p:cNvSpPr>
          <p:nvPr>
            <p:ph type="title" idx="4294967295"/>
          </p:nvPr>
        </p:nvSpPr>
        <p:spPr>
          <a:xfrm>
            <a:off x="4790610" y="-553998"/>
            <a:ext cx="2610780" cy="553998"/>
          </a:xfrm>
        </p:spPr>
        <p:txBody>
          <a:bodyPr wrap="square" lIns="0" tIns="0" rIns="0" bIns="0" anchor="b">
            <a:spAutoFit/>
          </a:bodyPr>
          <a:lstStyle/>
          <a:p>
            <a:r>
              <a:rPr lang="en-US" dirty="0"/>
              <a:t>Q&amp;A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575" y="2323593"/>
            <a:ext cx="11358880" cy="1585905"/>
          </a:xfrm>
          <a:prstGeom prst="rect">
            <a:avLst/>
          </a:prstGeom>
          <a:solidFill>
            <a:srgbClr val="35637D"/>
          </a:solidFill>
          <a:ln w="38100">
            <a:solidFill>
              <a:srgbClr val="000000"/>
            </a:solidFill>
          </a:ln>
        </p:spPr>
        <p:txBody>
          <a:bodyPr vert="horz" wrap="square" lIns="0" tIns="595207" rIns="0" bIns="0" rtlCol="0">
            <a:spAutoFit/>
          </a:bodyPr>
          <a:lstStyle/>
          <a:p>
            <a:pPr algn="ctr">
              <a:spcBef>
                <a:spcPts val="4687"/>
              </a:spcBef>
            </a:pPr>
            <a:r>
              <a:rPr sz="6400" spc="-7" dirty="0">
                <a:solidFill>
                  <a:srgbClr val="FFFFFF"/>
                </a:solidFill>
              </a:rPr>
              <a:t>Thank</a:t>
            </a:r>
            <a:r>
              <a:rPr sz="6400" spc="47" dirty="0">
                <a:solidFill>
                  <a:srgbClr val="FFFFFF"/>
                </a:solidFill>
              </a:rPr>
              <a:t> </a:t>
            </a:r>
            <a:r>
              <a:rPr sz="6400" spc="-13" dirty="0">
                <a:solidFill>
                  <a:srgbClr val="FFFFFF"/>
                </a:solidFill>
              </a:rPr>
              <a:t>You!</a:t>
            </a:r>
            <a:endParaRPr sz="64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12</a:t>
            </a:fld>
            <a:endParaRPr kern="1200" spc="-7" dirty="0">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3B3E-C389-45D8-8CB0-AD8853D40026}"/>
              </a:ext>
            </a:extLst>
          </p:cNvPr>
          <p:cNvSpPr>
            <a:spLocks noGrp="1"/>
          </p:cNvSpPr>
          <p:nvPr>
            <p:ph type="ctrTitle"/>
          </p:nvPr>
        </p:nvSpPr>
        <p:spPr/>
        <p:txBody>
          <a:bodyPr/>
          <a:lstStyle/>
          <a:p>
            <a:r>
              <a:rPr lang="en-US" dirty="0"/>
              <a:t>Compliance Supplement </a:t>
            </a:r>
          </a:p>
        </p:txBody>
      </p:sp>
      <p:sp>
        <p:nvSpPr>
          <p:cNvPr id="3" name="Slide Number Placeholder 2">
            <a:extLst>
              <a:ext uri="{FF2B5EF4-FFF2-40B4-BE49-F238E27FC236}">
                <a16:creationId xmlns:a16="http://schemas.microsoft.com/office/drawing/2014/main" id="{E669539E-FC6B-434B-A0B7-D6CB2BB36E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90312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31FF-8D93-41DC-8F9E-6A3914B89B1D}"/>
              </a:ext>
            </a:extLst>
          </p:cNvPr>
          <p:cNvSpPr>
            <a:spLocks noGrp="1"/>
          </p:cNvSpPr>
          <p:nvPr>
            <p:ph type="title"/>
          </p:nvPr>
        </p:nvSpPr>
        <p:spPr/>
        <p:txBody>
          <a:bodyPr/>
          <a:lstStyle/>
          <a:p>
            <a:r>
              <a:rPr lang="en-US" dirty="0"/>
              <a:t>Compliance Supplement Delays</a:t>
            </a:r>
          </a:p>
        </p:txBody>
      </p:sp>
      <p:sp>
        <p:nvSpPr>
          <p:cNvPr id="3" name="Text Placeholder 2">
            <a:extLst>
              <a:ext uri="{FF2B5EF4-FFF2-40B4-BE49-F238E27FC236}">
                <a16:creationId xmlns:a16="http://schemas.microsoft.com/office/drawing/2014/main" id="{E4135C90-4324-4063-AD6E-197AFFB43C0B}"/>
              </a:ext>
            </a:extLst>
          </p:cNvPr>
          <p:cNvSpPr>
            <a:spLocks noGrp="1"/>
          </p:cNvSpPr>
          <p:nvPr>
            <p:ph type="body" idx="1"/>
          </p:nvPr>
        </p:nvSpPr>
        <p:spPr/>
        <p:txBody>
          <a:bodyPr/>
          <a:lstStyle/>
          <a:p>
            <a:pPr>
              <a:lnSpc>
                <a:spcPct val="200000"/>
              </a:lnSpc>
            </a:pPr>
            <a:r>
              <a:rPr lang="en-US" sz="2000" dirty="0"/>
              <a:t>Updates to the Compliance Supplement are expected</a:t>
            </a:r>
          </a:p>
          <a:p>
            <a:pPr>
              <a:lnSpc>
                <a:spcPct val="200000"/>
              </a:lnSpc>
            </a:pPr>
            <a:r>
              <a:rPr lang="en-US" sz="2000" dirty="0"/>
              <a:t>This may result in potential delays to the completion of districts’ Single Audit</a:t>
            </a:r>
          </a:p>
          <a:p>
            <a:pPr>
              <a:lnSpc>
                <a:spcPct val="200000"/>
              </a:lnSpc>
            </a:pPr>
            <a:r>
              <a:rPr lang="en-US" sz="2000" dirty="0"/>
              <a:t>Districts may want to consider requesting extensions from the Office of the State Auditor</a:t>
            </a:r>
          </a:p>
          <a:p>
            <a:pPr lvl="1">
              <a:lnSpc>
                <a:spcPct val="200000"/>
              </a:lnSpc>
            </a:pPr>
            <a:r>
              <a:rPr lang="en-US" sz="2000" dirty="0"/>
              <a:t>The extension form is posted:</a:t>
            </a:r>
          </a:p>
          <a:p>
            <a:pPr marL="558800" lvl="1" indent="0">
              <a:lnSpc>
                <a:spcPct val="100000"/>
              </a:lnSpc>
              <a:buNone/>
            </a:pPr>
            <a:r>
              <a:rPr lang="en-US" sz="2000" dirty="0"/>
              <a:t>	</a:t>
            </a:r>
            <a:r>
              <a:rPr lang="en-US" sz="2000" dirty="0">
                <a:hlinkClick r:id="rId2"/>
              </a:rPr>
              <a:t>https://apps.leg.co.gov/osa/lg</a:t>
            </a:r>
            <a:endParaRPr lang="en-US" sz="2000" dirty="0"/>
          </a:p>
        </p:txBody>
      </p:sp>
      <p:sp>
        <p:nvSpPr>
          <p:cNvPr id="4" name="Slide Number Placeholder 3">
            <a:extLst>
              <a:ext uri="{FF2B5EF4-FFF2-40B4-BE49-F238E27FC236}">
                <a16:creationId xmlns:a16="http://schemas.microsoft.com/office/drawing/2014/main" id="{3EA4327B-06D7-4562-B9B1-0751AC859EB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64923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1918700" y="1943925"/>
            <a:ext cx="8594700" cy="3404400"/>
          </a:xfrm>
          <a:prstGeom prst="rect">
            <a:avLst/>
          </a:prstGeom>
          <a:noFill/>
          <a:ln>
            <a:noFill/>
          </a:ln>
        </p:spPr>
        <p:txBody>
          <a:bodyPr spcFirstLastPara="1" wrap="square" lIns="91425" tIns="45700" rIns="91425" bIns="45700" anchor="t" anchorCtr="0">
            <a:noAutofit/>
          </a:bodyPr>
          <a:lstStyle/>
          <a:p>
            <a:r>
              <a:rPr lang="en-US" sz="4500">
                <a:latin typeface="Calibri"/>
                <a:ea typeface="Calibri"/>
                <a:cs typeface="Calibri"/>
                <a:sym typeface="Calibri"/>
              </a:rPr>
              <a:t>Fiscal Indicators</a:t>
            </a:r>
            <a:endParaRPr sz="4500">
              <a:latin typeface="Calibri"/>
              <a:ea typeface="Calibri"/>
              <a:cs typeface="Calibri"/>
              <a:sym typeface="Calibri"/>
            </a:endParaRPr>
          </a:p>
          <a:p>
            <a:r>
              <a:rPr lang="en-US" sz="4500">
                <a:latin typeface="Calibri"/>
                <a:ea typeface="Calibri"/>
                <a:cs typeface="Calibri"/>
                <a:sym typeface="Calibri"/>
              </a:rPr>
              <a:t>Training Session</a:t>
            </a:r>
            <a:endParaRPr sz="4500">
              <a:latin typeface="Calibri"/>
              <a:ea typeface="Calibri"/>
              <a:cs typeface="Calibri"/>
              <a:sym typeface="Calibri"/>
            </a:endParaRPr>
          </a:p>
          <a:p>
            <a:endParaRPr sz="3800">
              <a:latin typeface="Calibri"/>
              <a:ea typeface="Calibri"/>
              <a:cs typeface="Calibri"/>
              <a:sym typeface="Calibri"/>
            </a:endParaRPr>
          </a:p>
          <a:p>
            <a:r>
              <a:rPr lang="en-US" sz="3400">
                <a:latin typeface="Calibri"/>
                <a:ea typeface="Calibri"/>
                <a:cs typeface="Calibri"/>
                <a:sym typeface="Calibri"/>
              </a:rPr>
              <a:t>FY22 Monitoring of FY20 and FY21 Activity</a:t>
            </a:r>
            <a:endParaRPr sz="3400">
              <a:latin typeface="Calibri"/>
              <a:ea typeface="Calibri"/>
              <a:cs typeface="Calibri"/>
              <a:sym typeface="Calibri"/>
            </a:endParaRPr>
          </a:p>
          <a:p>
            <a:endParaRPr sz="3400">
              <a:latin typeface="Calibri"/>
              <a:ea typeface="Calibri"/>
              <a:cs typeface="Calibri"/>
              <a:sym typeface="Calibri"/>
            </a:endParaRPr>
          </a:p>
          <a:p>
            <a:r>
              <a:rPr lang="en-US" sz="3400">
                <a:latin typeface="Calibri"/>
                <a:ea typeface="Calibri"/>
                <a:cs typeface="Calibri"/>
                <a:sym typeface="Calibri"/>
              </a:rPr>
              <a:t>October 14, 2021</a:t>
            </a:r>
            <a:endParaRPr sz="3400">
              <a:latin typeface="Calibri"/>
              <a:ea typeface="Calibri"/>
              <a:cs typeface="Calibri"/>
              <a:sym typeface="Calibri"/>
            </a:endParaRPr>
          </a:p>
          <a:p>
            <a:endParaRPr/>
          </a:p>
        </p:txBody>
      </p:sp>
      <p:sp>
        <p:nvSpPr>
          <p:cNvPr id="93" name="Google Shape;93;p2"/>
          <p:cNvSpPr txBox="1">
            <a:spLocks noGrp="1"/>
          </p:cNvSpPr>
          <p:nvPr>
            <p:ph type="sldNum" idx="12"/>
          </p:nvPr>
        </p:nvSpPr>
        <p:spPr>
          <a:xfrm>
            <a:off x="1739697"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5345d6636_0_0"/>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2021 Fiscal Monitoring - Overview</a:t>
            </a:r>
            <a:endParaRPr sz="2800" dirty="0">
              <a:latin typeface="Calibri"/>
              <a:ea typeface="Calibri"/>
              <a:cs typeface="Calibri"/>
              <a:sym typeface="Calibri"/>
            </a:endParaRPr>
          </a:p>
        </p:txBody>
      </p:sp>
      <p:sp>
        <p:nvSpPr>
          <p:cNvPr id="100" name="Google Shape;100;gf5345d6636_0_0"/>
          <p:cNvSpPr txBox="1">
            <a:spLocks noGrp="1"/>
          </p:cNvSpPr>
          <p:nvPr>
            <p:ph type="body" idx="1"/>
          </p:nvPr>
        </p:nvSpPr>
        <p:spPr>
          <a:prstGeom prst="rect">
            <a:avLst/>
          </a:prstGeom>
        </p:spPr>
        <p:txBody>
          <a:bodyPr spcFirstLastPara="1" wrap="square" lIns="0" tIns="0" rIns="0" bIns="45700" anchor="t" anchorCtr="0">
            <a:normAutofit fontScale="25000" lnSpcReduction="20000"/>
          </a:bodyPr>
          <a:lstStyle/>
          <a:p>
            <a:pPr indent="-369972">
              <a:spcBef>
                <a:spcPts val="1000"/>
              </a:spcBef>
              <a:buSzPct val="100000"/>
            </a:pPr>
            <a:r>
              <a:rPr lang="en-US" sz="8905" dirty="0"/>
              <a:t>Grants Fiscal works in conjunction with Federal Programs and the LEA to perform the fiscal review portion of the monitoring engagement</a:t>
            </a:r>
            <a:endParaRPr sz="8905" dirty="0"/>
          </a:p>
          <a:p>
            <a:pPr indent="-369972">
              <a:spcBef>
                <a:spcPts val="0"/>
              </a:spcBef>
              <a:buSzPct val="100000"/>
            </a:pPr>
            <a:r>
              <a:rPr lang="en-US" sz="8905" dirty="0"/>
              <a:t>Mostly looking for compliance with the Uniform Grant Guidance</a:t>
            </a:r>
            <a:endParaRPr sz="8905" dirty="0"/>
          </a:p>
          <a:p>
            <a:pPr indent="-369972">
              <a:spcBef>
                <a:spcPts val="0"/>
              </a:spcBef>
              <a:buSzPct val="100000"/>
            </a:pPr>
            <a:r>
              <a:rPr lang="en-US" sz="8905" dirty="0"/>
              <a:t>Not a “gotcha” process - monitoring is to provide technical assistance and help LEAs ensure they are in compliance</a:t>
            </a:r>
            <a:endParaRPr sz="8905" dirty="0"/>
          </a:p>
          <a:p>
            <a:pPr lvl="1" indent="-369972">
              <a:spcBef>
                <a:spcPts val="0"/>
              </a:spcBef>
              <a:buSzPct val="100000"/>
            </a:pPr>
            <a:r>
              <a:rPr lang="en-US" sz="8905" dirty="0"/>
              <a:t>Must ensure we are good stewards of federal funds to prevent any fraud, waste or abuse</a:t>
            </a:r>
            <a:endParaRPr sz="8905" dirty="0"/>
          </a:p>
          <a:p>
            <a:pPr indent="-369972">
              <a:spcBef>
                <a:spcPts val="0"/>
              </a:spcBef>
              <a:buSzPct val="100000"/>
            </a:pPr>
            <a:r>
              <a:rPr lang="en-US" sz="8905" dirty="0"/>
              <a:t>Monitoring will focus on policies and procedures and actual expenditures</a:t>
            </a:r>
            <a:endParaRPr sz="8905" dirty="0"/>
          </a:p>
          <a:p>
            <a:pPr lvl="1" indent="-369972">
              <a:spcBef>
                <a:spcPts val="0"/>
              </a:spcBef>
              <a:buSzPct val="100000"/>
            </a:pPr>
            <a:r>
              <a:rPr lang="en-US" sz="8905" dirty="0"/>
              <a:t>Will look at all completed fiscal years with actual award activity</a:t>
            </a:r>
            <a:endParaRPr sz="8905" dirty="0"/>
          </a:p>
          <a:p>
            <a:pPr lvl="2" indent="-350922">
              <a:spcBef>
                <a:spcPts val="0"/>
              </a:spcBef>
              <a:buSzPct val="100000"/>
            </a:pPr>
            <a:r>
              <a:rPr lang="en-US" sz="7705"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FY22 monitoring year --&gt; activity from FY20 and FY21</a:t>
            </a:r>
            <a:r>
              <a:rPr lang="en-US" sz="7705" dirty="0"/>
              <a:t> for ESSER and activity from FY21 for ESEA (for example)</a:t>
            </a:r>
            <a:endParaRPr sz="7705" dirty="0"/>
          </a:p>
          <a:p>
            <a:pPr indent="-369972">
              <a:spcBef>
                <a:spcPts val="0"/>
              </a:spcBef>
              <a:buSzPct val="100000"/>
            </a:pPr>
            <a:r>
              <a:rPr lang="en-US" sz="8905" dirty="0"/>
              <a:t>Look to your compliant procedures under other federal awards as a guide</a:t>
            </a:r>
            <a:endParaRPr sz="8905" dirty="0"/>
          </a:p>
          <a:p>
            <a:pPr lvl="1" indent="-369972">
              <a:spcBef>
                <a:spcPts val="0"/>
              </a:spcBef>
              <a:buSzPct val="100000"/>
            </a:pPr>
            <a:r>
              <a:rPr lang="en-US" sz="8905" dirty="0"/>
              <a:t>Fiscal compliance is generally consistent across all federal funds</a:t>
            </a:r>
            <a:endParaRPr sz="8905" dirty="0"/>
          </a:p>
        </p:txBody>
      </p:sp>
      <p:sp>
        <p:nvSpPr>
          <p:cNvPr id="101" name="Google Shape;101;gf5345d6636_0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Text Placeholder 2">
            <a:extLst>
              <a:ext uri="{FF2B5EF4-FFF2-40B4-BE49-F238E27FC236}">
                <a16:creationId xmlns:a16="http://schemas.microsoft.com/office/drawing/2014/main" id="{68684391-C32D-4D2D-BA47-4BF0B7500412}"/>
              </a:ext>
            </a:extLst>
          </p:cNvPr>
          <p:cNvSpPr>
            <a:spLocks noGrp="1"/>
          </p:cNvSpPr>
          <p:nvPr>
            <p:ph type="body" idx="1"/>
          </p:nvPr>
        </p:nvSpPr>
        <p:spPr/>
        <p:txBody>
          <a:bodyPr/>
          <a:lstStyle/>
          <a:p>
            <a:pPr>
              <a:lnSpc>
                <a:spcPct val="115000"/>
              </a:lnSpc>
              <a:spcBef>
                <a:spcPts val="1800"/>
              </a:spcBef>
            </a:pPr>
            <a:r>
              <a:rPr lang="en-US" sz="1800" dirty="0">
                <a:solidFill>
                  <a:schemeClr val="dk1"/>
                </a:solidFill>
                <a:latin typeface="Calibri"/>
                <a:ea typeface="Calibri"/>
                <a:cs typeface="Calibri"/>
                <a:sym typeface="Calibri"/>
              </a:rPr>
              <a:t>CDE must perform subrecipient monitoring for all LEAs receiving pass-thru Federal Funds (2 CFR §200.331 and 332)</a:t>
            </a:r>
          </a:p>
          <a:p>
            <a:pPr>
              <a:lnSpc>
                <a:spcPct val="115000"/>
              </a:lnSpc>
              <a:spcBef>
                <a:spcPts val="1800"/>
              </a:spcBef>
              <a:spcAft>
                <a:spcPts val="400"/>
              </a:spcAft>
            </a:pPr>
            <a:r>
              <a:rPr lang="en-US" sz="1800" dirty="0">
                <a:solidFill>
                  <a:schemeClr val="dk1"/>
                </a:solidFill>
                <a:latin typeface="Calibri"/>
                <a:ea typeface="Calibri"/>
                <a:cs typeface="Calibri"/>
                <a:sym typeface="Calibri"/>
              </a:rPr>
              <a:t>Fiscal criteria broken out into 11 fiscal indicators for FY22 engagements</a:t>
            </a:r>
          </a:p>
          <a:p>
            <a:endParaRPr lang="en-US" dirty="0"/>
          </a:p>
        </p:txBody>
      </p:sp>
      <p:sp>
        <p:nvSpPr>
          <p:cNvPr id="107" name="Google Shape;107;p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17</a:t>
            </a:fld>
            <a:endParaRPr/>
          </a:p>
        </p:txBody>
      </p:sp>
      <p:sp>
        <p:nvSpPr>
          <p:cNvPr id="109" name="Google Shape;109;p4">
            <a:extLst>
              <a:ext uri="{C183D7F6-B498-43B3-948B-1728B52AA6E4}">
                <adec:decorative xmlns:adec="http://schemas.microsoft.com/office/drawing/2017/decorative" val="1"/>
              </a:ext>
            </a:extLst>
          </p:cNvPr>
          <p:cNvSpPr txBox="1"/>
          <p:nvPr/>
        </p:nvSpPr>
        <p:spPr>
          <a:xfrm>
            <a:off x="6412850" y="2984400"/>
            <a:ext cx="3560700" cy="400200"/>
          </a:xfrm>
          <a:prstGeom prst="rect">
            <a:avLst/>
          </a:prstGeom>
          <a:noFill/>
          <a:ln>
            <a:noFill/>
          </a:ln>
        </p:spPr>
        <p:txBody>
          <a:bodyPr spcFirstLastPara="1" wrap="square" lIns="91425" tIns="91425" rIns="91425" bIns="91425" anchor="t" anchorCtr="0">
            <a:spAutoFit/>
          </a:bodyPr>
          <a:lstStyle/>
          <a:p>
            <a:endParaRPr>
              <a:latin typeface="Calibri"/>
              <a:ea typeface="Calibri"/>
              <a:cs typeface="Calibri"/>
              <a:sym typeface="Calibri"/>
            </a:endParaRPr>
          </a:p>
        </p:txBody>
      </p:sp>
      <p:sp>
        <p:nvSpPr>
          <p:cNvPr id="110" name="Google Shape;110;p4"/>
          <p:cNvSpPr txBox="1"/>
          <p:nvPr/>
        </p:nvSpPr>
        <p:spPr>
          <a:xfrm>
            <a:off x="6135950" y="2984400"/>
            <a:ext cx="4114500" cy="3081326"/>
          </a:xfrm>
          <a:prstGeom prst="rect">
            <a:avLst/>
          </a:prstGeom>
          <a:noFill/>
          <a:ln>
            <a:noFill/>
          </a:ln>
        </p:spPr>
        <p:txBody>
          <a:bodyPr spcFirstLastPara="1" wrap="square" lIns="91425" tIns="91425" rIns="91425" bIns="91425" anchor="t" anchorCtr="0">
            <a:spAutoFit/>
          </a:bodyPr>
          <a:lstStyle/>
          <a:p>
            <a:pPr marL="457200" indent="-361950">
              <a:lnSpc>
                <a:spcPct val="115000"/>
              </a:lnSpc>
              <a:spcBef>
                <a:spcPts val="1200"/>
              </a:spcBef>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9.16 Ethical Transparency    </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9.17 Internal Controls    </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9.18 Cost Principles    </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9.19 Revision of Budget and Program Plans</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9.20 Indirect Costs  </a:t>
            </a:r>
            <a:endParaRPr sz="2100" dirty="0">
              <a:solidFill>
                <a:schemeClr val="dk1"/>
              </a:solidFill>
              <a:highlight>
                <a:srgbClr val="FFFFFF"/>
              </a:highlight>
              <a:latin typeface="Calibri"/>
              <a:ea typeface="Calibri"/>
              <a:cs typeface="Calibri"/>
              <a:sym typeface="Calibri"/>
            </a:endParaRPr>
          </a:p>
          <a:p>
            <a:pPr>
              <a:spcBef>
                <a:spcPts val="1600"/>
              </a:spcBef>
            </a:pPr>
            <a:endParaRPr sz="2000" dirty="0">
              <a:latin typeface="Calibri"/>
              <a:ea typeface="Calibri"/>
              <a:cs typeface="Calibri"/>
              <a:sym typeface="Calibri"/>
            </a:endParaRPr>
          </a:p>
        </p:txBody>
      </p:sp>
      <p:sp>
        <p:nvSpPr>
          <p:cNvPr id="111" name="Google Shape;111;p4"/>
          <p:cNvSpPr txBox="1"/>
          <p:nvPr/>
        </p:nvSpPr>
        <p:spPr>
          <a:xfrm>
            <a:off x="795925" y="2984400"/>
            <a:ext cx="4835100" cy="2988993"/>
          </a:xfrm>
          <a:prstGeom prst="rect">
            <a:avLst/>
          </a:prstGeom>
          <a:noFill/>
          <a:ln>
            <a:noFill/>
          </a:ln>
        </p:spPr>
        <p:txBody>
          <a:bodyPr spcFirstLastPara="1" wrap="square" lIns="91425" tIns="91425" rIns="91425" bIns="91425" anchor="t" anchorCtr="0">
            <a:spAutoFit/>
          </a:bodyPr>
          <a:lstStyle/>
          <a:p>
            <a:pPr marL="457200" indent="-361950">
              <a:lnSpc>
                <a:spcPct val="115000"/>
              </a:lnSpc>
              <a:spcBef>
                <a:spcPts val="1200"/>
              </a:spcBef>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9.7 Property and Equipment</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9.8 Financial Management</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9.10 Time and Effort Reporting</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9.12 Written Policies</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9.13 Procurement</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rgbClr val="333333"/>
              </a:buClr>
              <a:buSzPts val="2100"/>
              <a:buFont typeface="Calibri"/>
              <a:buChar char="●"/>
            </a:pPr>
            <a:r>
              <a:rPr lang="en-US" sz="2100" dirty="0">
                <a:solidFill>
                  <a:schemeClr val="dk1"/>
                </a:solidFill>
                <a:highlight>
                  <a:srgbClr val="FFFFFF"/>
                </a:highlight>
                <a:latin typeface="Calibri"/>
                <a:ea typeface="Calibri"/>
                <a:cs typeface="Calibri"/>
                <a:sym typeface="Calibri"/>
              </a:rPr>
              <a:t>FR 9.15 Information Management PII  </a:t>
            </a:r>
            <a:r>
              <a:rPr lang="en-US" sz="2100" dirty="0">
                <a:solidFill>
                  <a:srgbClr val="333333"/>
                </a:solidFill>
                <a:highlight>
                  <a:srgbClr val="FFFFFF"/>
                </a:highlight>
                <a:latin typeface="Calibri"/>
                <a:ea typeface="Calibri"/>
                <a:cs typeface="Calibri"/>
                <a:sym typeface="Calibri"/>
              </a:rPr>
              <a:t> </a:t>
            </a:r>
            <a:endParaRPr sz="2100" dirty="0">
              <a:solidFill>
                <a:srgbClr val="333333"/>
              </a:solidFill>
              <a:highlight>
                <a:srgbClr val="FFFFFF"/>
              </a:highlight>
              <a:latin typeface="Calibri"/>
              <a:ea typeface="Calibri"/>
              <a:cs typeface="Calibri"/>
              <a:sym typeface="Calibri"/>
            </a:endParaRPr>
          </a:p>
          <a:p>
            <a:pPr>
              <a:spcBef>
                <a:spcPts val="1600"/>
              </a:spcBef>
            </a:pPr>
            <a:endParaRPr dirty="0">
              <a:latin typeface="Calibri"/>
              <a:ea typeface="Calibri"/>
              <a:cs typeface="Calibri"/>
              <a:sym typeface="Calibri"/>
            </a:endParaRPr>
          </a:p>
        </p:txBody>
      </p:sp>
      <p:sp>
        <p:nvSpPr>
          <p:cNvPr id="112" name="Google Shape;112;p4"/>
          <p:cNvSpPr txBox="1"/>
          <p:nvPr/>
        </p:nvSpPr>
        <p:spPr>
          <a:xfrm>
            <a:off x="326926" y="189956"/>
            <a:ext cx="5644200" cy="572700"/>
          </a:xfrm>
          <a:prstGeom prst="rect">
            <a:avLst/>
          </a:prstGeom>
          <a:noFill/>
          <a:ln>
            <a:noFill/>
          </a:ln>
        </p:spPr>
        <p:txBody>
          <a:bodyPr spcFirstLastPara="1" wrap="square" lIns="91425" tIns="91425" rIns="91425" bIns="91425" anchor="t" anchorCtr="0">
            <a:spAutoFit/>
          </a:bodyPr>
          <a:lstStyle/>
          <a:p>
            <a:pPr>
              <a:lnSpc>
                <a:spcPct val="90000"/>
              </a:lnSpc>
              <a:buClr>
                <a:schemeClr val="dk1"/>
              </a:buClr>
              <a:buSzPts val="1100"/>
            </a:pPr>
            <a:r>
              <a:rPr lang="en-US" sz="2800" dirty="0">
                <a:solidFill>
                  <a:schemeClr val="lt1"/>
                </a:solidFill>
                <a:latin typeface="Calibri"/>
                <a:ea typeface="Calibri"/>
                <a:cs typeface="Calibri"/>
                <a:sym typeface="Calibri"/>
              </a:rPr>
              <a:t>2021 Fiscal Requirement Indicators</a:t>
            </a:r>
            <a:endParaRPr sz="2800" dirty="0">
              <a:latin typeface="Calibri"/>
              <a:ea typeface="Calibri"/>
              <a:cs typeface="Calibri"/>
              <a:sym typeface="Calibri"/>
            </a:endParaRPr>
          </a:p>
        </p:txBody>
      </p:sp>
      <p:sp>
        <p:nvSpPr>
          <p:cNvPr id="2" name="Title 1">
            <a:extLst>
              <a:ext uri="{FF2B5EF4-FFF2-40B4-BE49-F238E27FC236}">
                <a16:creationId xmlns:a16="http://schemas.microsoft.com/office/drawing/2014/main" id="{560B2A5D-D347-49FE-AE58-F7EE71B13BFE}"/>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dirty="0"/>
              <a:t>2021 Fiscal Requirement Indicators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f0703a6593_0_15"/>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sz="2800" dirty="0">
              <a:latin typeface="Calibri"/>
              <a:ea typeface="Calibri"/>
              <a:cs typeface="Calibri"/>
              <a:sym typeface="Calibri"/>
            </a:endParaRPr>
          </a:p>
          <a:p>
            <a:pPr>
              <a:buClr>
                <a:schemeClr val="dk1"/>
              </a:buClr>
              <a:buSzPts val="1100"/>
            </a:pPr>
            <a:endParaRPr sz="1700" dirty="0"/>
          </a:p>
        </p:txBody>
      </p:sp>
      <p:sp>
        <p:nvSpPr>
          <p:cNvPr id="119" name="Google Shape;119;gf0703a6593_0_15"/>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20000"/>
              </a:lnSpc>
              <a:spcBef>
                <a:spcPts val="0"/>
              </a:spcBef>
              <a:buNone/>
            </a:pPr>
            <a:endParaRPr sz="2150" b="1"/>
          </a:p>
          <a:p>
            <a:pPr marL="0" indent="0">
              <a:lnSpc>
                <a:spcPct val="120000"/>
              </a:lnSpc>
              <a:spcBef>
                <a:spcPts val="0"/>
              </a:spcBef>
              <a:buSzPts val="1100"/>
              <a:buNone/>
            </a:pPr>
            <a:r>
              <a:rPr lang="en-US" b="1" u="sng"/>
              <a:t>Governing Citations</a:t>
            </a:r>
            <a:endParaRPr b="1" u="sng"/>
          </a:p>
          <a:p>
            <a:pPr marL="0" indent="0">
              <a:lnSpc>
                <a:spcPct val="120000"/>
              </a:lnSpc>
              <a:spcBef>
                <a:spcPts val="0"/>
              </a:spcBef>
              <a:buNone/>
            </a:pPr>
            <a:r>
              <a:rPr lang="en-US"/>
              <a:t>2 CFR §200.313(d)(1-5)</a:t>
            </a:r>
            <a:endParaRPr/>
          </a:p>
          <a:p>
            <a:pPr marL="0" indent="0">
              <a:lnSpc>
                <a:spcPct val="120000"/>
              </a:lnSpc>
              <a:spcBef>
                <a:spcPts val="0"/>
              </a:spcBef>
              <a:buSzPts val="1100"/>
              <a:buNone/>
            </a:pPr>
            <a:endParaRPr b="1"/>
          </a:p>
          <a:p>
            <a:pPr marL="0" indent="0">
              <a:lnSpc>
                <a:spcPct val="120000"/>
              </a:lnSpc>
              <a:spcBef>
                <a:spcPts val="0"/>
              </a:spcBef>
              <a:buSzPts val="1100"/>
              <a:buNone/>
            </a:pPr>
            <a:r>
              <a:rPr lang="en-US" b="1" u="sng"/>
              <a:t>Statutory Indicator</a:t>
            </a:r>
            <a:r>
              <a:rPr lang="en-US" b="1"/>
              <a:t> </a:t>
            </a:r>
            <a:endParaRPr b="1"/>
          </a:p>
          <a:p>
            <a:pPr marL="0" indent="0">
              <a:lnSpc>
                <a:spcPct val="120000"/>
              </a:lnSpc>
              <a:spcBef>
                <a:spcPts val="0"/>
              </a:spcBef>
              <a:buSzPts val="1100"/>
              <a:buNone/>
            </a:pPr>
            <a:r>
              <a:rPr lang="en-US"/>
              <a:t>The LEA utilizes an inventory and tracking system for supplies and equipment purchased with Federal funds that aligns with written policy and/or procedures and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meets the following requirements</a:t>
            </a:r>
            <a:r>
              <a:rPr lang="en-US"/>
              <a:t> (see next slide) to safeguard all assets. This would include the allowance of technology items to be checked out/loaned to students and staff.</a:t>
            </a:r>
            <a:endParaRPr/>
          </a:p>
          <a:p>
            <a:pPr marL="0" indent="0">
              <a:spcBef>
                <a:spcPts val="0"/>
              </a:spcBef>
              <a:buNone/>
            </a:pPr>
            <a:endParaRPr/>
          </a:p>
          <a:p>
            <a:pPr marL="0" indent="0">
              <a:spcBef>
                <a:spcPts val="0"/>
              </a:spcBef>
              <a:buNone/>
            </a:pPr>
            <a:endParaRPr/>
          </a:p>
        </p:txBody>
      </p:sp>
      <p:sp>
        <p:nvSpPr>
          <p:cNvPr id="120" name="Google Shape;120;gf0703a6593_0_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f59a5d03e7_0_27"/>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dirty="0"/>
          </a:p>
        </p:txBody>
      </p:sp>
      <p:sp>
        <p:nvSpPr>
          <p:cNvPr id="127" name="Google Shape;127;gf59a5d03e7_0_27"/>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00000"/>
              </a:lnSpc>
              <a:spcBef>
                <a:spcPts val="1000"/>
              </a:spcBef>
              <a:buNone/>
            </a:pPr>
            <a:r>
              <a:rPr lang="en-US" sz="2000" b="1" u="sng"/>
              <a:t>Demonstration of Compliance</a:t>
            </a:r>
            <a:endParaRPr sz="2000" b="1" u="sng"/>
          </a:p>
          <a:p>
            <a:pPr marL="0" indent="0">
              <a:spcBef>
                <a:spcPts val="0"/>
              </a:spcBef>
              <a:buNone/>
            </a:pPr>
            <a:r>
              <a:rPr lang="en-US" sz="1700"/>
              <a:t>Documented physical inventory with results reconciled to property records at least every two years.</a:t>
            </a:r>
            <a:endParaRPr sz="1700"/>
          </a:p>
          <a:p>
            <a:pPr marL="0" indent="0">
              <a:spcBef>
                <a:spcPts val="1000"/>
              </a:spcBef>
              <a:buNone/>
            </a:pPr>
            <a:r>
              <a:rPr lang="en-US" sz="1700"/>
              <a:t>LEAs written inventory procedures must include the following:</a:t>
            </a:r>
            <a:endParaRPr sz="1700"/>
          </a:p>
          <a:p>
            <a:pPr indent="-336550">
              <a:spcBef>
                <a:spcPts val="0"/>
              </a:spcBef>
              <a:buSzPts val="1700"/>
              <a:buChar char="●"/>
            </a:pPr>
            <a:r>
              <a:rPr lang="en-US" sz="1700"/>
              <a:t>Process performed when inventory is received;</a:t>
            </a:r>
            <a:endParaRPr sz="1700"/>
          </a:p>
          <a:p>
            <a:pPr indent="-336550">
              <a:spcBef>
                <a:spcPts val="0"/>
              </a:spcBef>
              <a:buSzPts val="1700"/>
              <a:buChar char="●"/>
            </a:pPr>
            <a:r>
              <a:rPr lang="en-US" sz="1700"/>
              <a:t>Process describing what type of property is tagged and what position/office performs the tagging;</a:t>
            </a:r>
            <a:endParaRPr sz="1700"/>
          </a:p>
          <a:p>
            <a:pPr indent="-336550">
              <a:spcBef>
                <a:spcPts val="0"/>
              </a:spcBef>
              <a:buSzPts val="1700"/>
              <a:buChar char="●"/>
            </a:pPr>
            <a:r>
              <a:rPr lang="en-US" sz="1700"/>
              <a:t>Process to adjust the inventory records in the event the property is sold, lost, or stolen, or cannot be repaired.</a:t>
            </a:r>
            <a:endParaRPr sz="1700"/>
          </a:p>
          <a:p>
            <a:pPr marL="0" indent="0">
              <a:spcBef>
                <a:spcPts val="1000"/>
              </a:spcBef>
              <a:buNone/>
            </a:pPr>
            <a:r>
              <a:rPr lang="en-US" sz="1700"/>
              <a:t>Property records should include at a </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minimum</a:t>
            </a:r>
            <a:r>
              <a:rPr lang="en-US" sz="1700"/>
              <a:t>:</a:t>
            </a:r>
            <a:endParaRPr sz="1700"/>
          </a:p>
          <a:p>
            <a:pPr indent="-336550">
              <a:spcBef>
                <a:spcPts val="0"/>
              </a:spcBef>
              <a:buSzPts val="1700"/>
              <a:buChar char="●"/>
            </a:pPr>
            <a:r>
              <a:rPr lang="en-US" sz="1700"/>
              <a:t>Description and serial number or other identification number</a:t>
            </a:r>
            <a:endParaRPr sz="1700"/>
          </a:p>
          <a:p>
            <a:pPr indent="-336550">
              <a:spcBef>
                <a:spcPts val="0"/>
              </a:spcBef>
              <a:buSzPts val="1700"/>
              <a:buChar char="●"/>
            </a:pPr>
            <a:r>
              <a:rPr lang="en-US" sz="1700"/>
              <a:t>Source of funding for the property, including FAIN# (Federal Award Identification Number); and </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CFDA#</a:t>
            </a:r>
            <a:endParaRPr sz="1700"/>
          </a:p>
          <a:p>
            <a:pPr indent="-336550">
              <a:spcBef>
                <a:spcPts val="0"/>
              </a:spcBef>
              <a:buSzPts val="1700"/>
              <a:buChar char="●"/>
            </a:pPr>
            <a:r>
              <a:rPr lang="en-US" sz="1700"/>
              <a:t>Title owner/holder</a:t>
            </a:r>
            <a:endParaRPr sz="1700"/>
          </a:p>
          <a:p>
            <a:pPr indent="-336550">
              <a:spcBef>
                <a:spcPts val="0"/>
              </a:spcBef>
              <a:buSzPts val="1700"/>
              <a:buChar char="●"/>
            </a:pPr>
            <a:r>
              <a:rPr lang="en-US" sz="1700"/>
              <a:t>Acquisition date</a:t>
            </a:r>
            <a:endParaRPr sz="1700"/>
          </a:p>
          <a:p>
            <a:pPr indent="-336550">
              <a:spcBef>
                <a:spcPts val="0"/>
              </a:spcBef>
              <a:buSzPts val="1700"/>
              <a:buChar char="●"/>
            </a:pPr>
            <a:r>
              <a:rPr lang="en-US" sz="1700"/>
              <a:t>Acquisition cost</a:t>
            </a:r>
            <a:endParaRPr sz="1700"/>
          </a:p>
          <a:p>
            <a:pPr indent="-336550">
              <a:spcBef>
                <a:spcPts val="0"/>
              </a:spcBef>
              <a:buSzPts val="1700"/>
              <a:buChar char="●"/>
            </a:pPr>
            <a:r>
              <a:rPr lang="en-US" sz="1700"/>
              <a:t>Percentage of cost related to Federal participation for the program under which the property was acquired</a:t>
            </a:r>
            <a:endParaRPr sz="1700"/>
          </a:p>
          <a:p>
            <a:pPr indent="-336550">
              <a:spcBef>
                <a:spcPts val="0"/>
              </a:spcBef>
              <a:buSzPts val="1700"/>
              <a:buChar char="●"/>
            </a:pPr>
            <a:r>
              <a:rPr lang="en-US" sz="1700"/>
              <a:t>Location, use and condition of property</a:t>
            </a:r>
            <a:endParaRPr sz="1700"/>
          </a:p>
          <a:p>
            <a:pPr indent="-336550">
              <a:spcBef>
                <a:spcPts val="0"/>
              </a:spcBef>
              <a:buSzPts val="1700"/>
              <a:buChar char="●"/>
            </a:pPr>
            <a:r>
              <a:rPr lang="en-US" sz="1700"/>
              <a:t>Any ultimate disposition data including the date of disposal and sale price of the property, federal release of title/approval to dispose.</a:t>
            </a:r>
            <a:endParaRPr sz="1700" b="1"/>
          </a:p>
          <a:p>
            <a:pPr marL="0" indent="0">
              <a:lnSpc>
                <a:spcPct val="100000"/>
              </a:lnSpc>
              <a:spcBef>
                <a:spcPts val="0"/>
              </a:spcBef>
              <a:buNone/>
            </a:pPr>
            <a:endParaRPr sz="1100" b="1"/>
          </a:p>
          <a:p>
            <a:pPr marL="0" indent="0">
              <a:lnSpc>
                <a:spcPct val="100000"/>
              </a:lnSpc>
              <a:spcBef>
                <a:spcPts val="0"/>
              </a:spcBef>
              <a:buClr>
                <a:srgbClr val="000000"/>
              </a:buClr>
              <a:buSzPts val="1600"/>
              <a:buNone/>
            </a:pPr>
            <a:fld id="{00000000-1234-1234-1234-123412341234}" type="slidenum">
              <a:rPr lang="en-US" sz="1600">
                <a:solidFill>
                  <a:srgbClr val="7F7F7F"/>
                </a:solidFill>
              </a:rPr>
              <a:pPr marL="0" indent="0">
                <a:lnSpc>
                  <a:spcPct val="100000"/>
                </a:lnSpc>
                <a:spcBef>
                  <a:spcPts val="0"/>
                </a:spcBef>
                <a:buClr>
                  <a:srgbClr val="000000"/>
                </a:buClr>
                <a:buSzPts val="1600"/>
                <a:buNone/>
              </a:pPr>
              <a:t>19</a:t>
            </a:fld>
            <a:endParaRPr sz="1600">
              <a:solidFill>
                <a:srgbClr val="7F7F7F"/>
              </a:solidFill>
            </a:endParaRPr>
          </a:p>
          <a:p>
            <a:pPr marL="0" indent="0">
              <a:spcBef>
                <a:spcPts val="1000"/>
              </a:spcBef>
              <a:buNone/>
            </a:pPr>
            <a:endParaRPr sz="1600">
              <a:solidFill>
                <a:srgbClr val="7F7F7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f6d1d0a878_3_1"/>
          <p:cNvSpPr txBox="1">
            <a:spLocks noGrp="1"/>
          </p:cNvSpPr>
          <p:nvPr>
            <p:ph type="title"/>
          </p:nvPr>
        </p:nvSpPr>
        <p:spPr>
          <a:prstGeom prst="rect">
            <a:avLst/>
          </a:prstGeom>
        </p:spPr>
        <p:txBody>
          <a:bodyPr spcFirstLastPara="1" wrap="square" lIns="0" tIns="0" rIns="0" bIns="0" anchor="t" anchorCtr="0">
            <a:normAutofit/>
          </a:bodyPr>
          <a:lstStyle/>
          <a:p>
            <a:pPr>
              <a:lnSpc>
                <a:spcPct val="100000"/>
              </a:lnSpc>
              <a:buClr>
                <a:schemeClr val="dk1"/>
              </a:buClr>
              <a:buSzPts val="1100"/>
            </a:pPr>
            <a:r>
              <a:rPr lang="en-US" sz="2800" dirty="0">
                <a:latin typeface="Calibri"/>
                <a:ea typeface="Calibri"/>
                <a:cs typeface="Calibri"/>
                <a:sym typeface="Calibri"/>
              </a:rPr>
              <a:t>FR 9.7 Property and Equipment</a:t>
            </a:r>
            <a:endParaRPr sz="1400" dirty="0"/>
          </a:p>
          <a:p>
            <a:endParaRPr dirty="0"/>
          </a:p>
        </p:txBody>
      </p:sp>
      <p:sp>
        <p:nvSpPr>
          <p:cNvPr id="134" name="Google Shape;134;gf6d1d0a878_3_1"/>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SzPts val="1100"/>
              <a:buNone/>
            </a:pPr>
            <a:r>
              <a:rPr lang="en-US"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Examples of Evidence</a:t>
            </a:r>
            <a:endParaRPr b="1" u="sng"/>
          </a:p>
          <a:p>
            <a:pPr>
              <a:spcBef>
                <a:spcPts val="1000"/>
              </a:spcBef>
            </a:pPr>
            <a:r>
              <a:rPr lang="en-US"/>
              <a:t>Written procedures (e.g., inventory dates/frequency, equipment check out procedures, property disposition process, etc.)</a:t>
            </a:r>
            <a:endParaRPr/>
          </a:p>
          <a:p>
            <a:pPr>
              <a:spcBef>
                <a:spcPts val="1000"/>
              </a:spcBef>
            </a:pPr>
            <a:r>
              <a:rPr lang="en-US"/>
              <a:t>Current property records that include the minimum requirements for this indicator listed on slide 5</a:t>
            </a:r>
            <a:endParaRPr/>
          </a:p>
          <a:p>
            <a:pPr marL="0" indent="0">
              <a:spcBef>
                <a:spcPts val="1000"/>
              </a:spcBef>
              <a:buNone/>
            </a:pPr>
            <a:endParaRPr sz="2400" b="1"/>
          </a:p>
          <a:p>
            <a:pPr marL="0" indent="0">
              <a:spcBef>
                <a:spcPts val="1000"/>
              </a:spcBef>
              <a:buNone/>
            </a:pPr>
            <a:endParaRPr/>
          </a:p>
        </p:txBody>
      </p:sp>
      <p:sp>
        <p:nvSpPr>
          <p:cNvPr id="135" name="Google Shape;135;gf6d1d0a878_3_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0703a6593_0_21"/>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sz="2800" dirty="0">
              <a:latin typeface="Calibri"/>
              <a:ea typeface="Calibri"/>
              <a:cs typeface="Calibri"/>
              <a:sym typeface="Calibri"/>
            </a:endParaRPr>
          </a:p>
        </p:txBody>
      </p:sp>
      <p:sp>
        <p:nvSpPr>
          <p:cNvPr id="142" name="Google Shape;142;gf0703a6593_0_21"/>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spcBef>
                <a:spcPts val="1000"/>
              </a:spcBef>
              <a:buNone/>
            </a:pPr>
            <a:r>
              <a:rPr lang="en-US" sz="2200" b="1" u="sng"/>
              <a:t>Noteworthy Items</a:t>
            </a:r>
            <a:endParaRPr sz="2200" b="1" u="sng"/>
          </a:p>
          <a:p>
            <a:pPr indent="-355600">
              <a:lnSpc>
                <a:spcPct val="100000"/>
              </a:lnSpc>
              <a:spcBef>
                <a:spcPts val="0"/>
              </a:spcBef>
              <a:buSzPts val="2000"/>
            </a:pPr>
            <a:r>
              <a:rPr lang="en-US" sz="2000"/>
              <a:t>Federal capitalization threshold is $5,000 but LEA must follow internal policy</a:t>
            </a:r>
            <a:endParaRPr sz="2000"/>
          </a:p>
          <a:p>
            <a:pPr lvl="1">
              <a:lnSpc>
                <a:spcPct val="100000"/>
              </a:lnSpc>
              <a:spcBef>
                <a:spcPts val="0"/>
              </a:spcBef>
            </a:pPr>
            <a:r>
              <a:rPr lang="en-US"/>
              <a:t>Monitoring will look for $5,000 or internal policy (whichever is more restrictive)</a:t>
            </a:r>
            <a:endParaRPr/>
          </a:p>
          <a:p>
            <a:pPr indent="-355600">
              <a:lnSpc>
                <a:spcPct val="100000"/>
              </a:lnSpc>
              <a:spcBef>
                <a:spcPts val="0"/>
              </a:spcBef>
              <a:buSzPts val="2000"/>
            </a:pPr>
            <a:r>
              <a:rPr lang="en-US" sz="2000"/>
              <a:t>Property records/inventory listings need to include the required elements listed on slide 5</a:t>
            </a:r>
            <a:endParaRPr sz="2000"/>
          </a:p>
          <a:p>
            <a:pPr marL="0" indent="0">
              <a:spcBef>
                <a:spcPts val="1000"/>
              </a:spcBef>
              <a:buNone/>
            </a:pPr>
            <a:r>
              <a:rPr lang="en-US" sz="2200" b="1" u="sng"/>
              <a:t>Common Concerns</a:t>
            </a:r>
            <a:endParaRPr sz="2200" b="1" u="sng"/>
          </a:p>
          <a:p>
            <a:pPr indent="-355600">
              <a:lnSpc>
                <a:spcPct val="100000"/>
              </a:lnSpc>
              <a:spcBef>
                <a:spcPts val="0"/>
              </a:spcBef>
              <a:buSzPts val="2000"/>
            </a:pPr>
            <a:r>
              <a:rPr lang="en-US" sz="2000"/>
              <a:t>Did the LEA follow its policies regarding capitalization?</a:t>
            </a:r>
            <a:endParaRPr sz="2000"/>
          </a:p>
          <a:p>
            <a:pPr indent="-355600">
              <a:lnSpc>
                <a:spcPct val="100000"/>
              </a:lnSpc>
              <a:spcBef>
                <a:spcPts val="0"/>
              </a:spcBef>
              <a:buSzPts val="2000"/>
            </a:pPr>
            <a:r>
              <a:rPr lang="en-US" sz="2000"/>
              <a:t>Are documented inventories being performed at least every two years and in accordance with LEA policy?</a:t>
            </a:r>
            <a:endParaRPr sz="2000"/>
          </a:p>
          <a:p>
            <a:pPr indent="-355600">
              <a:lnSpc>
                <a:spcPct val="100000"/>
              </a:lnSpc>
              <a:spcBef>
                <a:spcPts val="0"/>
              </a:spcBef>
              <a:buSzPts val="2000"/>
            </a:pPr>
            <a:r>
              <a:rPr lang="en-US" sz="2000"/>
              <a:t>CDE </a:t>
            </a:r>
            <a:r>
              <a:rPr lang="en-US" sz="2000" u="sng"/>
              <a:t>strongly recommends</a:t>
            </a:r>
            <a:r>
              <a:rPr lang="en-US" sz="2000"/>
              <a:t> the best practice of accountability for highly walkable items</a:t>
            </a:r>
            <a:endParaRPr sz="2000" strike="sngStrike"/>
          </a:p>
          <a:p>
            <a:pPr lvl="1">
              <a:lnSpc>
                <a:spcPct val="100000"/>
              </a:lnSpc>
              <a:spcBef>
                <a:spcPts val="0"/>
              </a:spcBef>
            </a:pPr>
            <a:r>
              <a:rPr lang="en-US"/>
              <a:t>Consider coding these items as 0735 Non-Cap Equipment rather than 0600 Supplies</a:t>
            </a:r>
            <a:endParaRPr/>
          </a:p>
          <a:p>
            <a:pPr lvl="1">
              <a:lnSpc>
                <a:spcPct val="100000"/>
              </a:lnSpc>
              <a:spcBef>
                <a:spcPts val="0"/>
              </a:spcBef>
            </a:pPr>
            <a:r>
              <a:rPr lang="en-US"/>
              <a:t>Methods such as tagging highly walkable items and check out procedures help track items and ensure good stewardship of federal funds </a:t>
            </a:r>
            <a:endParaRPr/>
          </a:p>
          <a:p>
            <a:pPr marL="0" indent="0">
              <a:spcBef>
                <a:spcPts val="1000"/>
              </a:spcBef>
              <a:buNone/>
            </a:pPr>
            <a:r>
              <a:rPr lang="en-US" sz="2200" b="1" u="sng"/>
              <a:t>Follow Up Requests</a:t>
            </a:r>
            <a:endParaRPr sz="2200" b="1" u="sng"/>
          </a:p>
          <a:p>
            <a:pPr indent="-355600">
              <a:lnSpc>
                <a:spcPct val="100000"/>
              </a:lnSpc>
              <a:spcBef>
                <a:spcPts val="0"/>
              </a:spcBef>
              <a:buSzPts val="2000"/>
            </a:pPr>
            <a:r>
              <a:rPr lang="en-US" sz="2000"/>
              <a:t>Supporting documentation (invoices, procurement documents, etc.)</a:t>
            </a:r>
            <a:endParaRPr sz="2000"/>
          </a:p>
          <a:p>
            <a:pPr indent="-355600">
              <a:lnSpc>
                <a:spcPct val="100000"/>
              </a:lnSpc>
              <a:spcBef>
                <a:spcPts val="0"/>
              </a:spcBef>
              <a:buSzPts val="2000"/>
            </a:pPr>
            <a:r>
              <a:rPr lang="en-US" sz="2000"/>
              <a:t>May be monitored via Procurement and Internal Control indicators FR 9.13 and  FR 9.17, respectively</a:t>
            </a:r>
            <a:endParaRPr sz="2000">
              <a:solidFill>
                <a:srgbClr val="FF0000"/>
              </a:solidFill>
            </a:endParaRPr>
          </a:p>
        </p:txBody>
      </p:sp>
      <p:sp>
        <p:nvSpPr>
          <p:cNvPr id="143" name="Google Shape;143;gf0703a6593_0_2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f59a5d03e7_0_20"/>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dirty="0"/>
          </a:p>
        </p:txBody>
      </p:sp>
      <p:sp>
        <p:nvSpPr>
          <p:cNvPr id="150" name="Google Shape;150;gf59a5d03e7_0_20"/>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10000"/>
              </a:lnSpc>
              <a:spcBef>
                <a:spcPts val="1200"/>
              </a:spcBef>
              <a:buSzPts val="770"/>
              <a:buNone/>
            </a:pPr>
            <a:r>
              <a:rPr lang="en-US" sz="1900"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Object Codes/Definitions for </a:t>
            </a:r>
            <a:r>
              <a:rPr lang="en-US" sz="1900"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Usage</a:t>
            </a:r>
            <a:endParaRPr sz="1900" b="1" u="sng"/>
          </a:p>
          <a:p>
            <a:pPr marL="0" indent="0">
              <a:lnSpc>
                <a:spcPct val="110000"/>
              </a:lnSpc>
              <a:spcBef>
                <a:spcPts val="1000"/>
              </a:spcBef>
              <a:buSzPts val="770"/>
              <a:buNone/>
            </a:pPr>
            <a:r>
              <a:rPr lang="en-US" sz="1700" b="1"/>
              <a:t>0600 Supplies</a:t>
            </a:r>
            <a:r>
              <a:rPr lang="en-US" sz="1700"/>
              <a:t>:  Amounts paid for items that are consumed, worn out, or deteriorated through use; or items that lose their identity through fabrication or incorporation into different or more complex units or substances. Items that do not contribute to a district’s capital assets, as evaluated by the district’s capital assets policy, may be coded as supply items, or may be coded as 0735, Non-Capital Equipment. Items that contribute to a district’s capital assets must be coded as equipment items in the 0700 series.</a:t>
            </a:r>
            <a:endParaRPr sz="1700"/>
          </a:p>
          <a:p>
            <a:pPr marL="0" indent="0">
              <a:lnSpc>
                <a:spcPct val="110000"/>
              </a:lnSpc>
              <a:spcBef>
                <a:spcPts val="0"/>
              </a:spcBef>
              <a:buSzPts val="770"/>
              <a:buNone/>
            </a:pPr>
            <a:r>
              <a:rPr lang="en-US" sz="1700" b="1"/>
              <a:t>0730 Equipment:</a:t>
            </a:r>
            <a:r>
              <a:rPr lang="en-US" sz="1700"/>
              <a:t> </a:t>
            </a:r>
            <a:r>
              <a:rPr lang="en-US" sz="1700">
                <a:highlight>
                  <a:schemeClr val="lt1"/>
                </a:highlight>
              </a:rPr>
              <a:t> Expenditures for the initial and replacement items of equipment, such as machinery, furniture, fixtures, and vehicles; machinery, furniture, and fixtures (including teacher desks, chairs, and file cabinets), technology equipment, and other equipment that are used for </a:t>
            </a:r>
            <a:r>
              <a:rPr lang="en-US" sz="170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instructional</a:t>
            </a:r>
            <a:r>
              <a:rPr lang="en-US" sz="1700">
                <a:highlight>
                  <a:schemeClr val="lt1"/>
                </a:highlight>
              </a:rPr>
              <a:t> purposes should be charged to appropriate instructional programs. The district’s capital asset policy establishes criteria for when an equipment item must be capitalized and included on the district’s property inventory records. Usually this criteria requires equipment costing above a certain dollar amount to be capitalized.  Capitalized equipment must be coded with an object 0730.</a:t>
            </a:r>
            <a:endParaRPr sz="1700">
              <a:highlight>
                <a:schemeClr val="lt1"/>
              </a:highlight>
            </a:endParaRPr>
          </a:p>
          <a:p>
            <a:pPr marL="0" indent="0">
              <a:lnSpc>
                <a:spcPct val="110000"/>
              </a:lnSpc>
              <a:spcBef>
                <a:spcPts val="0"/>
              </a:spcBef>
              <a:buSzPts val="770"/>
              <a:buNone/>
            </a:pPr>
            <a:r>
              <a:rPr lang="en-US" sz="1700" b="1">
                <a:highlight>
                  <a:schemeClr val="lt1"/>
                </a:highlight>
              </a:rPr>
              <a:t>0735 Non-Capital Equipment:</a:t>
            </a:r>
            <a:r>
              <a:rPr lang="en-US" sz="1700">
                <a:highlight>
                  <a:schemeClr val="lt1"/>
                </a:highlight>
              </a:rPr>
              <a:t>  Expenditures for ite</a:t>
            </a:r>
            <a:r>
              <a:rPr lang="en-US" sz="1700"/>
              <a:t>ms classified as equipment but costing less than the district policy for capital assets inventory.  Alternatively, non-capital equipment may be coded as a supply to an object in the 0600 series.</a:t>
            </a:r>
            <a:endParaRPr sz="1700"/>
          </a:p>
          <a:p>
            <a:pPr marL="0" indent="0">
              <a:lnSpc>
                <a:spcPct val="80000"/>
              </a:lnSpc>
              <a:spcBef>
                <a:spcPts val="1000"/>
              </a:spcBef>
              <a:buSzPts val="770"/>
              <a:buNone/>
            </a:pPr>
            <a:endParaRPr sz="1679"/>
          </a:p>
        </p:txBody>
      </p:sp>
      <p:sp>
        <p:nvSpPr>
          <p:cNvPr id="151" name="Google Shape;151;gf59a5d03e7_0_2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0703a6593_0_36"/>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9.8 Financial Management</a:t>
            </a:r>
            <a:endParaRPr sz="2800" dirty="0">
              <a:latin typeface="Calibri"/>
              <a:ea typeface="Calibri"/>
              <a:cs typeface="Calibri"/>
              <a:sym typeface="Calibri"/>
            </a:endParaRPr>
          </a:p>
        </p:txBody>
      </p:sp>
      <p:sp>
        <p:nvSpPr>
          <p:cNvPr id="158" name="Google Shape;158;gf0703a6593_0_36"/>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20000"/>
              </a:lnSpc>
              <a:spcBef>
                <a:spcPts val="0"/>
              </a:spcBef>
              <a:buSzPts val="1100"/>
              <a:buNone/>
            </a:pPr>
            <a:endParaRPr sz="1700" b="1"/>
          </a:p>
          <a:p>
            <a:pPr marL="0" indent="0">
              <a:lnSpc>
                <a:spcPct val="120000"/>
              </a:lnSpc>
              <a:spcBef>
                <a:spcPts val="0"/>
              </a:spcBef>
              <a:buSzPts val="1100"/>
              <a:buNone/>
            </a:pPr>
            <a:r>
              <a:rPr lang="en-US" b="1" u="sng"/>
              <a:t>Governing Citations</a:t>
            </a:r>
            <a:endParaRPr b="1" u="sng"/>
          </a:p>
          <a:p>
            <a:pPr indent="-355600">
              <a:lnSpc>
                <a:spcPct val="120000"/>
              </a:lnSpc>
              <a:spcBef>
                <a:spcPts val="0"/>
              </a:spcBef>
              <a:buSzPts val="2000"/>
            </a:pPr>
            <a:r>
              <a:rPr lang="en-US" sz="2000"/>
              <a:t>2 CFR §200.302(b)(1-7)</a:t>
            </a:r>
            <a:endParaRPr sz="2000"/>
          </a:p>
          <a:p>
            <a:pPr indent="-355600">
              <a:lnSpc>
                <a:spcPct val="120000"/>
              </a:lnSpc>
              <a:spcBef>
                <a:spcPts val="0"/>
              </a:spcBef>
              <a:buSzPts val="2000"/>
            </a:pPr>
            <a:r>
              <a:rPr lang="en-US" sz="2000"/>
              <a:t>EDGAR 34 CFR §76.702</a:t>
            </a:r>
            <a:endParaRPr sz="2000"/>
          </a:p>
          <a:p>
            <a:pPr indent="-355600">
              <a:lnSpc>
                <a:spcPct val="120000"/>
              </a:lnSpc>
              <a:spcBef>
                <a:spcPts val="0"/>
              </a:spcBef>
              <a:buSzPts val="2000"/>
            </a:pPr>
            <a:r>
              <a:rPr lang="en-US" sz="2000"/>
              <a:t>Title I Part A Assurances:  §8306(a)(2)(A-B)</a:t>
            </a:r>
            <a:endParaRPr sz="2000" b="1"/>
          </a:p>
          <a:p>
            <a:pPr marL="0" indent="0">
              <a:lnSpc>
                <a:spcPct val="120000"/>
              </a:lnSpc>
              <a:spcBef>
                <a:spcPts val="0"/>
              </a:spcBef>
              <a:buSzPts val="1100"/>
              <a:buNone/>
            </a:pPr>
            <a:endParaRPr sz="1700" b="1"/>
          </a:p>
          <a:p>
            <a:pPr marL="0" indent="0">
              <a:lnSpc>
                <a:spcPct val="120000"/>
              </a:lnSpc>
              <a:spcBef>
                <a:spcPts val="0"/>
              </a:spcBef>
              <a:buSzPts val="1100"/>
              <a:buNone/>
            </a:pPr>
            <a:r>
              <a:rPr lang="en-US" b="1" u="sng"/>
              <a:t>Statutory Indicator</a:t>
            </a:r>
            <a:endParaRPr b="1" u="sng"/>
          </a:p>
          <a:p>
            <a:pPr marL="0" indent="0">
              <a:lnSpc>
                <a:spcPct val="120000"/>
              </a:lnSpc>
              <a:spcBef>
                <a:spcPts val="0"/>
              </a:spcBef>
              <a:buSzPts val="1100"/>
              <a:buNone/>
            </a:pPr>
            <a:r>
              <a:rPr lang="en-US" sz="2000"/>
              <a:t>LEAs must expend and account for Federal funds in accordance with Federal and State laws and procedures for expending and accounting for these funds. LEAs accounting systems must satisfy Federal and State requirements regarding the ability to track the use of funds and permit the disclosure of financial results. LEAs must follow written procedures for determining cost allowability and must have effective control over all funds.</a:t>
            </a:r>
            <a:endParaRPr sz="2000"/>
          </a:p>
        </p:txBody>
      </p:sp>
      <p:sp>
        <p:nvSpPr>
          <p:cNvPr id="159" name="Google Shape;159;gf0703a6593_0_36"/>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gf1ab0c8033_0_1"/>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9.8 Financial Management</a:t>
            </a:r>
            <a:endParaRPr sz="2800" dirty="0">
              <a:latin typeface="Calibri"/>
              <a:ea typeface="Calibri"/>
              <a:cs typeface="Calibri"/>
              <a:sym typeface="Calibri"/>
            </a:endParaRPr>
          </a:p>
        </p:txBody>
      </p:sp>
      <p:sp>
        <p:nvSpPr>
          <p:cNvPr id="165" name="Google Shape;165;gf1ab0c8033_0_1"/>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00000"/>
              </a:lnSpc>
              <a:spcBef>
                <a:spcPts val="1200"/>
              </a:spcBef>
              <a:buSzPts val="1100"/>
              <a:buNone/>
            </a:pPr>
            <a:r>
              <a:rPr lang="en-US" sz="2000" b="1" u="sng"/>
              <a:t>Demonstration of Compliance</a:t>
            </a:r>
            <a:endParaRPr sz="2000" b="1" u="sng"/>
          </a:p>
          <a:p>
            <a:pPr indent="-349250">
              <a:lnSpc>
                <a:spcPct val="100000"/>
              </a:lnSpc>
              <a:spcBef>
                <a:spcPts val="0"/>
              </a:spcBef>
              <a:buSzPts val="1900"/>
            </a:pPr>
            <a:r>
              <a:rPr lang="en-US" sz="1900"/>
              <a:t>Awards are received and expended under the programs for which they were received.</a:t>
            </a:r>
            <a:endParaRPr sz="1900"/>
          </a:p>
          <a:p>
            <a:pPr indent="-349250">
              <a:lnSpc>
                <a:spcPct val="100000"/>
              </a:lnSpc>
              <a:spcBef>
                <a:spcPts val="0"/>
              </a:spcBef>
              <a:buSzPts val="1900"/>
            </a:pPr>
            <a:r>
              <a:rPr lang="en-US" sz="1900"/>
              <a:t>Accurate, current, and complete disclosure of the financial results of each award.</a:t>
            </a:r>
            <a:endParaRPr sz="1900"/>
          </a:p>
          <a:p>
            <a:pPr indent="-349250">
              <a:lnSpc>
                <a:spcPct val="100000"/>
              </a:lnSpc>
              <a:spcBef>
                <a:spcPts val="0"/>
              </a:spcBef>
              <a:buSzPts val="1900"/>
            </a:pPr>
            <a:r>
              <a:rPr lang="en-US" sz="1900"/>
              <a:t>Records that identify the source and application of funds for federally funded activities.</a:t>
            </a:r>
            <a:endParaRPr sz="1900"/>
          </a:p>
          <a:p>
            <a:pPr indent="-349250">
              <a:lnSpc>
                <a:spcPct val="100000"/>
              </a:lnSpc>
              <a:spcBef>
                <a:spcPts val="0"/>
              </a:spcBef>
              <a:buSzPts val="1900"/>
            </a:pPr>
            <a:r>
              <a:rPr lang="en-US" sz="1900"/>
              <a:t>Effective control over and accountability for all funds, property, and other assets to assure that they are used solely for authorized purposes.</a:t>
            </a:r>
            <a:endParaRPr sz="1900"/>
          </a:p>
          <a:p>
            <a:pPr indent="-349250">
              <a:lnSpc>
                <a:spcPct val="100000"/>
              </a:lnSpc>
              <a:spcBef>
                <a:spcPts val="0"/>
              </a:spcBef>
              <a:buSzPts val="1900"/>
            </a:pPr>
            <a:r>
              <a:rPr lang="en-US" sz="1900"/>
              <a:t>Comparison of expenditures to budget amounts, to include a system/process in place to prevent over budgeted expenditures.</a:t>
            </a:r>
            <a:endParaRPr sz="1900"/>
          </a:p>
          <a:p>
            <a:pPr indent="-349250">
              <a:lnSpc>
                <a:spcPct val="100000"/>
              </a:lnSpc>
              <a:spcBef>
                <a:spcPts val="0"/>
              </a:spcBef>
              <a:buSzPts val="1900"/>
            </a:pPr>
            <a:r>
              <a:rPr lang="en-US" sz="1900"/>
              <a:t>Written procedures to implement payments (advance payment awards)</a:t>
            </a:r>
            <a:endParaRPr sz="1900"/>
          </a:p>
          <a:p>
            <a:pPr indent="-349250">
              <a:lnSpc>
                <a:spcPct val="100000"/>
              </a:lnSpc>
              <a:spcBef>
                <a:spcPts val="0"/>
              </a:spcBef>
              <a:buSzPts val="1900"/>
            </a:pPr>
            <a:r>
              <a:rPr lang="en-US" sz="1900"/>
              <a:t>Written procedures to determine allowability of costs. </a:t>
            </a:r>
            <a:endParaRPr sz="1900"/>
          </a:p>
          <a:p>
            <a:pPr indent="0">
              <a:lnSpc>
                <a:spcPct val="100000"/>
              </a:lnSpc>
              <a:spcBef>
                <a:spcPts val="0"/>
              </a:spcBef>
              <a:buNone/>
            </a:pPr>
            <a:endParaRPr sz="800"/>
          </a:p>
          <a:p>
            <a:pPr marL="0" indent="0">
              <a:lnSpc>
                <a:spcPct val="100000"/>
              </a:lnSpc>
              <a:spcBef>
                <a:spcPts val="0"/>
              </a:spcBef>
              <a:buSzPts val="1100"/>
              <a:buNone/>
            </a:pPr>
            <a:r>
              <a:rPr lang="en-US" sz="2000" b="1" u="sng"/>
              <a:t>Examples of Evidence</a:t>
            </a:r>
            <a:endParaRPr sz="2000" b="1" u="sng"/>
          </a:p>
          <a:p>
            <a:pPr indent="-349250">
              <a:lnSpc>
                <a:spcPct val="100000"/>
              </a:lnSpc>
              <a:spcBef>
                <a:spcPts val="0"/>
              </a:spcBef>
              <a:buSzPts val="1900"/>
            </a:pPr>
            <a:r>
              <a:rPr lang="en-US" sz="1900"/>
              <a:t>Generate report of </a:t>
            </a: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budget to actual amounts</a:t>
            </a:r>
            <a:r>
              <a:rPr lang="en-US" sz="1900"/>
              <a:t> (interim financial report generated from proprietary accounting system, general ledger).</a:t>
            </a:r>
            <a:endParaRPr sz="1900"/>
          </a:p>
          <a:p>
            <a:pPr indent="-349250">
              <a:lnSpc>
                <a:spcPct val="100000"/>
              </a:lnSpc>
              <a:spcBef>
                <a:spcPts val="0"/>
              </a:spcBef>
              <a:buSzPts val="1900"/>
            </a:pPr>
            <a:r>
              <a:rPr lang="en-US" sz="1900"/>
              <a:t>LEA revenue and expenditure detail report.  Policy/procedure representing the requirement for federal funds being managed independently of all other funds.</a:t>
            </a:r>
            <a:endParaRPr sz="1900"/>
          </a:p>
        </p:txBody>
      </p:sp>
      <p:sp>
        <p:nvSpPr>
          <p:cNvPr id="166" name="Google Shape;166;gf1ab0c8033_0_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f6d1d0a878_3_8"/>
          <p:cNvSpPr txBox="1">
            <a:spLocks noGrp="1"/>
          </p:cNvSpPr>
          <p:nvPr>
            <p:ph type="title"/>
          </p:nvPr>
        </p:nvSpPr>
        <p:spPr>
          <a:prstGeom prst="rect">
            <a:avLst/>
          </a:prstGeom>
        </p:spPr>
        <p:txBody>
          <a:bodyPr spcFirstLastPara="1" wrap="square" lIns="0" tIns="0" rIns="0" bIns="0" anchor="t" anchorCtr="0">
            <a:normAutofit/>
          </a:bodyPr>
          <a:lstStyle/>
          <a:p>
            <a:pPr>
              <a:lnSpc>
                <a:spcPct val="100000"/>
              </a:lnSpc>
              <a:buClr>
                <a:schemeClr val="dk1"/>
              </a:buClr>
              <a:buSzPts val="1100"/>
            </a:pPr>
            <a:r>
              <a:rPr lang="en-US" sz="2800" dirty="0">
                <a:latin typeface="Calibri"/>
                <a:ea typeface="Calibri"/>
                <a:cs typeface="Calibri"/>
                <a:sym typeface="Calibri"/>
              </a:rPr>
              <a:t>FR 9.8 Financial Management</a:t>
            </a:r>
            <a:endParaRPr sz="2800" dirty="0">
              <a:latin typeface="Calibri"/>
              <a:ea typeface="Calibri"/>
              <a:cs typeface="Calibri"/>
              <a:sym typeface="Calibri"/>
            </a:endParaRPr>
          </a:p>
          <a:p>
            <a:endParaRPr dirty="0"/>
          </a:p>
        </p:txBody>
      </p:sp>
      <p:sp>
        <p:nvSpPr>
          <p:cNvPr id="174" name="Google Shape;174;gf6d1d0a878_3_8"/>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SzPts val="1100"/>
              <a:buNone/>
            </a:pPr>
            <a:r>
              <a:rPr lang="en-US" b="1" u="sng"/>
              <a:t>Noteworthy Items</a:t>
            </a:r>
            <a:endParaRPr b="1" u="sng"/>
          </a:p>
          <a:p>
            <a:pPr marL="0" indent="0">
              <a:lnSpc>
                <a:spcPct val="100000"/>
              </a:lnSpc>
              <a:spcBef>
                <a:spcPts val="1000"/>
              </a:spcBef>
              <a:buNone/>
            </a:pPr>
            <a:r>
              <a:rPr lang="en-US"/>
              <a:t>May be monitored via other indicators (e.g., use of funds, written policies, etc.)</a:t>
            </a:r>
            <a:endParaRPr/>
          </a:p>
          <a:p>
            <a:pPr indent="0">
              <a:spcBef>
                <a:spcPts val="1000"/>
              </a:spcBef>
              <a:buNone/>
            </a:pPr>
            <a:endParaRPr/>
          </a:p>
          <a:p>
            <a:pPr marL="0" indent="0">
              <a:spcBef>
                <a:spcPts val="1000"/>
              </a:spcBef>
              <a:buSzPts val="1100"/>
              <a:buNone/>
            </a:pPr>
            <a:r>
              <a:rPr lang="en-US" b="1" u="sng"/>
              <a:t>Common Concerns</a:t>
            </a:r>
            <a:endParaRPr b="1" u="sng"/>
          </a:p>
          <a:p>
            <a:pPr>
              <a:lnSpc>
                <a:spcPct val="100000"/>
              </a:lnSpc>
              <a:spcBef>
                <a:spcPts val="1000"/>
              </a:spcBef>
            </a:pPr>
            <a:r>
              <a:rPr lang="en-US"/>
              <a:t>Provide budget to actual or general ledger</a:t>
            </a:r>
            <a:endParaRPr/>
          </a:p>
          <a:p>
            <a:pPr>
              <a:lnSpc>
                <a:spcPct val="100000"/>
              </a:lnSpc>
              <a:spcBef>
                <a:spcPts val="1000"/>
              </a:spcBef>
            </a:pPr>
            <a:r>
              <a:rPr lang="en-US"/>
              <a:t>Can the LEA track individual awards?</a:t>
            </a:r>
            <a:endParaRPr/>
          </a:p>
          <a:p>
            <a:pPr>
              <a:lnSpc>
                <a:spcPct val="100000"/>
              </a:lnSpc>
              <a:spcBef>
                <a:spcPts val="1000"/>
              </a:spcBef>
            </a:pPr>
            <a:r>
              <a:rPr lang="en-US"/>
              <a:t>Track funds start to finish</a:t>
            </a:r>
            <a:endParaRPr/>
          </a:p>
          <a:p>
            <a:pPr marL="0" indent="0">
              <a:lnSpc>
                <a:spcPct val="100000"/>
              </a:lnSpc>
              <a:spcBef>
                <a:spcPts val="1000"/>
              </a:spcBef>
              <a:buSzPts val="1100"/>
              <a:buNone/>
            </a:pPr>
            <a:endParaRPr/>
          </a:p>
          <a:p>
            <a:pPr marL="0" indent="0">
              <a:spcBef>
                <a:spcPts val="1000"/>
              </a:spcBef>
              <a:buSzPts val="1100"/>
              <a:buNone/>
            </a:pPr>
            <a:r>
              <a:rPr lang="en-US" b="1" u="sng"/>
              <a:t>Follow Up Requests</a:t>
            </a:r>
            <a:endParaRPr b="1" u="sng"/>
          </a:p>
          <a:p>
            <a:pPr marL="0" indent="0">
              <a:spcBef>
                <a:spcPts val="1000"/>
              </a:spcBef>
              <a:buNone/>
            </a:pPr>
            <a:r>
              <a:rPr lang="en-US"/>
              <a:t>Nothing typically but perhaps some questions for clarification</a:t>
            </a:r>
            <a:endParaRPr/>
          </a:p>
          <a:p>
            <a:pPr marL="0" indent="0">
              <a:spcBef>
                <a:spcPts val="1000"/>
              </a:spcBef>
              <a:buNone/>
            </a:pPr>
            <a:endParaRPr/>
          </a:p>
        </p:txBody>
      </p:sp>
      <p:sp>
        <p:nvSpPr>
          <p:cNvPr id="175" name="Google Shape;175;gf6d1d0a878_3_8"/>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e9c9a8e778_0_14"/>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pPr>
            <a:r>
              <a:rPr lang="en-US" sz="2800" dirty="0">
                <a:latin typeface="Calibri"/>
                <a:ea typeface="Calibri"/>
                <a:cs typeface="Calibri"/>
                <a:sym typeface="Calibri"/>
              </a:rPr>
              <a:t>FR 9.10 Time and Effort Reporting</a:t>
            </a:r>
            <a:endParaRPr sz="2800" dirty="0">
              <a:latin typeface="Calibri"/>
              <a:ea typeface="Calibri"/>
              <a:cs typeface="Calibri"/>
              <a:sym typeface="Calibri"/>
            </a:endParaRPr>
          </a:p>
          <a:p>
            <a:pPr>
              <a:lnSpc>
                <a:spcPct val="115000"/>
              </a:lnSpc>
              <a:spcBef>
                <a:spcPts val="1200"/>
              </a:spcBef>
            </a:pPr>
            <a:endParaRPr sz="2800" dirty="0">
              <a:solidFill>
                <a:schemeClr val="dk1"/>
              </a:solidFill>
              <a:latin typeface="Calibri"/>
              <a:ea typeface="Calibri"/>
              <a:cs typeface="Calibri"/>
              <a:sym typeface="Calibri"/>
            </a:endParaRPr>
          </a:p>
          <a:p>
            <a:endParaRPr dirty="0"/>
          </a:p>
        </p:txBody>
      </p:sp>
      <p:sp>
        <p:nvSpPr>
          <p:cNvPr id="182" name="Google Shape;182;ge9c9a8e778_0_14"/>
          <p:cNvSpPr txBox="1">
            <a:spLocks noGrp="1"/>
          </p:cNvSpPr>
          <p:nvPr>
            <p:ph type="body" idx="1"/>
          </p:nvPr>
        </p:nvSpPr>
        <p:spPr>
          <a:prstGeom prst="rect">
            <a:avLst/>
          </a:prstGeom>
        </p:spPr>
        <p:txBody>
          <a:bodyPr spcFirstLastPara="1" wrap="square" lIns="0" tIns="0" rIns="0" bIns="45700" anchor="t" anchorCtr="0">
            <a:normAutofit fontScale="25000" lnSpcReduction="20000"/>
          </a:bodyPr>
          <a:lstStyle/>
          <a:p>
            <a:pPr marL="0" indent="0">
              <a:lnSpc>
                <a:spcPct val="120000"/>
              </a:lnSpc>
              <a:spcBef>
                <a:spcPts val="0"/>
              </a:spcBef>
              <a:buNone/>
            </a:pPr>
            <a:r>
              <a:rPr lang="en-US" sz="8000" b="1" u="sng"/>
              <a:t>Governing Citation</a:t>
            </a:r>
            <a:endParaRPr sz="8000" b="1" u="sng"/>
          </a:p>
          <a:p>
            <a:pPr marL="0" indent="0">
              <a:lnSpc>
                <a:spcPct val="120000"/>
              </a:lnSpc>
              <a:spcBef>
                <a:spcPts val="0"/>
              </a:spcBef>
              <a:buNone/>
            </a:pPr>
            <a:r>
              <a:rPr lang="en-US" sz="7200"/>
              <a:t>2 CFR §200.430(8)(i)</a:t>
            </a:r>
            <a:endParaRPr sz="7200"/>
          </a:p>
          <a:p>
            <a:pPr marL="0" indent="0">
              <a:lnSpc>
                <a:spcPct val="120000"/>
              </a:lnSpc>
              <a:spcBef>
                <a:spcPts val="1000"/>
              </a:spcBef>
              <a:buNone/>
            </a:pPr>
            <a:r>
              <a:rPr lang="en-US" sz="8000" b="1" u="sng"/>
              <a:t>Statutory Indicator</a:t>
            </a:r>
            <a:endParaRPr sz="8000" b="1" u="sng"/>
          </a:p>
          <a:p>
            <a:pPr marL="0" indent="0">
              <a:lnSpc>
                <a:spcPct val="115000"/>
              </a:lnSpc>
              <a:spcBef>
                <a:spcPts val="0"/>
              </a:spcBef>
              <a:buNone/>
            </a:pPr>
            <a:r>
              <a:rPr lang="en-US" sz="7200"/>
              <a:t>The LEA maintains proper time and effort documentation that accounts for 100% of the effort of any employee that is paid in whole or in part with Federal funds.</a:t>
            </a:r>
            <a:endParaRPr sz="7200"/>
          </a:p>
          <a:p>
            <a:pPr marL="0" indent="0">
              <a:lnSpc>
                <a:spcPct val="115000"/>
              </a:lnSpc>
              <a:spcBef>
                <a:spcPts val="1200"/>
              </a:spcBef>
              <a:buNone/>
            </a:pPr>
            <a:r>
              <a:rPr lang="en-US" sz="7200"/>
              <a:t>Personnel activity reports (PAR):  If an employee works on multiple activities or cost objectives, a distribution of the employee’s salary and wages must be supported by a personnel activity report or equivalent documentation.</a:t>
            </a:r>
            <a:endParaRPr sz="7200"/>
          </a:p>
          <a:p>
            <a:pPr marL="0" indent="0">
              <a:lnSpc>
                <a:spcPct val="115000"/>
              </a:lnSpc>
              <a:spcBef>
                <a:spcPts val="1200"/>
              </a:spcBef>
              <a:buNone/>
            </a:pPr>
            <a:r>
              <a:rPr lang="en-US" sz="7200"/>
              <a:t>A PAR must reflect an after-the-fact distribution of the actual activity of the employee; account for the total activity for which each employee is compensated for the payment period in question, be prepared at least monthly and coincide with one or more pay periods; the PAR (or time and effort report) must be approved by an individual (program manager/supervisor) with direct knowledge of the time and activity (effort) performed. </a:t>
            </a:r>
            <a:endParaRPr sz="7200"/>
          </a:p>
          <a:p>
            <a:pPr marL="0" indent="0">
              <a:lnSpc>
                <a:spcPct val="115000"/>
              </a:lnSpc>
              <a:spcBef>
                <a:spcPts val="1200"/>
              </a:spcBef>
              <a:buNone/>
            </a:pPr>
            <a:r>
              <a:rPr lang="en-US" sz="7200"/>
              <a:t>Semi-annual certifications are also an allowable form of time and effort tracking, must include all detail in the PAR description above, but are allowable to be completed on a semi-annual basis for individuals working on a single cost objective.</a:t>
            </a:r>
            <a:endParaRPr sz="7200"/>
          </a:p>
          <a:p>
            <a:pPr marL="0" indent="0">
              <a:lnSpc>
                <a:spcPct val="115000"/>
              </a:lnSpc>
              <a:spcBef>
                <a:spcPts val="1200"/>
              </a:spcBef>
              <a:buNone/>
            </a:pPr>
            <a:endParaRPr sz="1100" b="1">
              <a:solidFill>
                <a:srgbClr val="000000"/>
              </a:solidFill>
              <a:latin typeface="Arial"/>
              <a:ea typeface="Arial"/>
              <a:cs typeface="Arial"/>
              <a:sym typeface="Arial"/>
            </a:endParaRPr>
          </a:p>
          <a:p>
            <a:pPr marL="0" indent="0">
              <a:lnSpc>
                <a:spcPct val="115000"/>
              </a:lnSpc>
              <a:spcBef>
                <a:spcPts val="1200"/>
              </a:spcBef>
              <a:buNone/>
            </a:pPr>
            <a:r>
              <a:rPr lang="en-US" sz="1100" b="1">
                <a:solidFill>
                  <a:srgbClr val="000000"/>
                </a:solidFill>
                <a:latin typeface="Arial"/>
                <a:ea typeface="Arial"/>
                <a:cs typeface="Arial"/>
                <a:sym typeface="Arial"/>
              </a:rPr>
              <a:t> </a:t>
            </a:r>
            <a:endParaRPr sz="1100" b="1">
              <a:solidFill>
                <a:srgbClr val="000000"/>
              </a:solidFill>
              <a:latin typeface="Arial"/>
              <a:ea typeface="Arial"/>
              <a:cs typeface="Arial"/>
              <a:sym typeface="Arial"/>
            </a:endParaRPr>
          </a:p>
          <a:p>
            <a:pPr marL="0" indent="0">
              <a:spcBef>
                <a:spcPts val="1000"/>
              </a:spcBef>
              <a:buNone/>
            </a:pPr>
            <a:endParaRPr/>
          </a:p>
        </p:txBody>
      </p:sp>
      <p:sp>
        <p:nvSpPr>
          <p:cNvPr id="183" name="Google Shape;183;ge9c9a8e778_0_14"/>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f6d1d0a878_3_15"/>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pPr>
            <a:r>
              <a:rPr lang="en-US" sz="2800" dirty="0">
                <a:latin typeface="Calibri"/>
                <a:ea typeface="Calibri"/>
                <a:cs typeface="Calibri"/>
                <a:sym typeface="Calibri"/>
              </a:rPr>
              <a:t>FR 9.10 Time and Effort Reporting</a:t>
            </a:r>
            <a:endParaRPr sz="2800" dirty="0">
              <a:latin typeface="Calibri"/>
              <a:ea typeface="Calibri"/>
              <a:cs typeface="Calibri"/>
              <a:sym typeface="Calibri"/>
            </a:endParaRPr>
          </a:p>
          <a:p>
            <a:pPr>
              <a:lnSpc>
                <a:spcPct val="115000"/>
              </a:lnSpc>
              <a:spcBef>
                <a:spcPts val="1200"/>
              </a:spcBef>
            </a:pPr>
            <a:endParaRPr sz="2800" dirty="0">
              <a:latin typeface="Calibri"/>
              <a:ea typeface="Calibri"/>
              <a:cs typeface="Calibri"/>
              <a:sym typeface="Calibri"/>
            </a:endParaRPr>
          </a:p>
          <a:p>
            <a:endParaRPr dirty="0"/>
          </a:p>
        </p:txBody>
      </p:sp>
      <p:sp>
        <p:nvSpPr>
          <p:cNvPr id="190" name="Google Shape;190;gf6d1d0a878_3_15"/>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27</a:t>
            </a:fld>
            <a:endParaRPr/>
          </a:p>
        </p:txBody>
      </p:sp>
      <p:sp>
        <p:nvSpPr>
          <p:cNvPr id="191" name="Google Shape;191;gf6d1d0a878_3_15"/>
          <p:cNvSpPr txBox="1"/>
          <p:nvPr/>
        </p:nvSpPr>
        <p:spPr>
          <a:xfrm>
            <a:off x="531299" y="1131591"/>
            <a:ext cx="11129403" cy="5726409"/>
          </a:xfrm>
          <a:prstGeom prst="rect">
            <a:avLst/>
          </a:prstGeom>
          <a:noFill/>
          <a:ln>
            <a:noFill/>
          </a:ln>
        </p:spPr>
        <p:txBody>
          <a:bodyPr spcFirstLastPara="1" wrap="square" lIns="91425" tIns="91425" rIns="91425" bIns="91425" anchor="t" anchorCtr="0">
            <a:spAutoFit/>
          </a:bodyPr>
          <a:lstStyle/>
          <a:p>
            <a:pPr>
              <a:lnSpc>
                <a:spcPct val="115000"/>
              </a:lnSpc>
              <a:spcBef>
                <a:spcPts val="1200"/>
              </a:spcBef>
            </a:pPr>
            <a:r>
              <a:rPr lang="en-US" sz="2200" b="1" u="sng" dirty="0">
                <a:solidFill>
                  <a:schemeClr val="dk1"/>
                </a:solidFill>
                <a:latin typeface="Calibri"/>
                <a:ea typeface="Calibri"/>
                <a:cs typeface="Calibri"/>
                <a:sym typeface="Calibri"/>
              </a:rPr>
              <a:t>Demonstration of Compliance</a:t>
            </a:r>
            <a:endParaRPr sz="2200" b="1" u="sng"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Semi-annual certification (single cost objective 100%)</a:t>
            </a:r>
            <a:endParaRPr sz="2200"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Personnel Activity Reports (PARs) (multiple cost objectives)</a:t>
            </a:r>
            <a:endParaRPr sz="2200"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Substitute system (multiple cost objectives with predetermined, set schedule, must be pre-approved by CDE)</a:t>
            </a:r>
            <a:endParaRPr sz="2200" dirty="0">
              <a:solidFill>
                <a:schemeClr val="dk1"/>
              </a:solidFill>
              <a:latin typeface="Calibri"/>
              <a:ea typeface="Calibri"/>
              <a:cs typeface="Calibri"/>
              <a:sym typeface="Calibri"/>
            </a:endParaRPr>
          </a:p>
          <a:p>
            <a:pPr>
              <a:lnSpc>
                <a:spcPct val="115000"/>
              </a:lnSpc>
              <a:spcBef>
                <a:spcPts val="1200"/>
              </a:spcBef>
            </a:pP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a:lnSpc>
                <a:spcPct val="115000"/>
              </a:lnSpc>
              <a:spcBef>
                <a:spcPts val="1200"/>
              </a:spcBef>
            </a:pPr>
            <a:r>
              <a:rPr lang="en-US" sz="2200" b="1" u="sng" dirty="0">
                <a:solidFill>
                  <a:schemeClr val="dk1"/>
                </a:solidFill>
                <a:latin typeface="Calibri"/>
                <a:ea typeface="Calibri"/>
                <a:cs typeface="Calibri"/>
                <a:sym typeface="Calibri"/>
              </a:rPr>
              <a:t>Examples of Evidence</a:t>
            </a:r>
            <a:endParaRPr sz="2200" u="sng" dirty="0">
              <a:solidFill>
                <a:schemeClr val="dk1"/>
              </a:solidFill>
              <a:latin typeface="Calibri"/>
              <a:ea typeface="Calibri"/>
              <a:cs typeface="Calibri"/>
              <a:sym typeface="Calibri"/>
            </a:endParaRPr>
          </a:p>
          <a:p>
            <a:pPr>
              <a:lnSpc>
                <a:spcPct val="90000"/>
              </a:lnSpc>
              <a:spcBef>
                <a:spcPts val="1000"/>
              </a:spcBef>
            </a:pPr>
            <a:r>
              <a:rPr lang="en-US" sz="2200" dirty="0">
                <a:solidFill>
                  <a:schemeClr val="dk1"/>
                </a:solidFill>
                <a:latin typeface="Calibri"/>
                <a:ea typeface="Calibri"/>
                <a:cs typeface="Calibri"/>
                <a:sym typeface="Calibri"/>
              </a:rPr>
              <a:t>Written procedures for documenting time and effort to include approval and allocations of labor expenditures which:</a:t>
            </a:r>
            <a:endParaRPr sz="2200"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tie to PAR/Semi-annual certification; financial payroll reporting; and general ledger reporting:</a:t>
            </a:r>
            <a:endParaRPr sz="2200" dirty="0">
              <a:solidFill>
                <a:schemeClr val="dk1"/>
              </a:solidFill>
              <a:latin typeface="Calibri"/>
              <a:ea typeface="Calibri"/>
              <a:cs typeface="Calibri"/>
              <a:sym typeface="Calibri"/>
            </a:endParaRPr>
          </a:p>
          <a:p>
            <a:pPr marL="457200" indent="-368300">
              <a:lnSpc>
                <a:spcPct val="90000"/>
              </a:lnSpc>
              <a:buClr>
                <a:schemeClr val="dk1"/>
              </a:buClr>
              <a:buSzPts val="2200"/>
              <a:buFont typeface="Calibri"/>
              <a:buChar char="●"/>
            </a:pPr>
            <a:r>
              <a:rPr lang="en-US" sz="2200" dirty="0">
                <a:solidFill>
                  <a:schemeClr val="dk1"/>
                </a:solidFill>
                <a:latin typeface="Calibri"/>
                <a:ea typeface="Calibri"/>
                <a:cs typeface="Calibri"/>
                <a:sym typeface="Calibri"/>
              </a:rPr>
              <a:t>and are in support of the program objectives.</a:t>
            </a:r>
            <a:endParaRPr sz="2200" dirty="0">
              <a:solidFill>
                <a:schemeClr val="dk1"/>
              </a:solidFill>
              <a:latin typeface="Calibri"/>
              <a:ea typeface="Calibri"/>
              <a:cs typeface="Calibri"/>
              <a:sym typeface="Calibri"/>
            </a:endParaRPr>
          </a:p>
          <a:p>
            <a:pPr>
              <a:lnSpc>
                <a:spcPct val="115000"/>
              </a:lnSpc>
              <a:spcBef>
                <a:spcPts val="1200"/>
              </a:spcBef>
            </a:pPr>
            <a:r>
              <a:rPr lang="en-US" sz="1100" b="1" dirty="0"/>
              <a:t> </a:t>
            </a:r>
            <a:endParaRPr sz="1100" b="1" dirty="0"/>
          </a:p>
          <a:p>
            <a:endParaRPr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ea0f386086_0_77"/>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buClr>
                <a:schemeClr val="dk1"/>
              </a:buClr>
              <a:buSzPts val="1100"/>
            </a:pPr>
            <a:r>
              <a:rPr lang="en-US" sz="2800" dirty="0">
                <a:latin typeface="Calibri"/>
                <a:ea typeface="Calibri"/>
                <a:cs typeface="Calibri"/>
                <a:sym typeface="Calibri"/>
              </a:rPr>
              <a:t>FR 9.10 Time and Effort Reporting</a:t>
            </a:r>
            <a:endParaRPr sz="2800" dirty="0">
              <a:latin typeface="Calibri"/>
              <a:ea typeface="Calibri"/>
              <a:cs typeface="Calibri"/>
              <a:sym typeface="Calibri"/>
            </a:endParaRPr>
          </a:p>
          <a:p>
            <a:pPr>
              <a:spcBef>
                <a:spcPts val="400"/>
              </a:spcBef>
            </a:pPr>
            <a:endParaRPr dirty="0"/>
          </a:p>
        </p:txBody>
      </p:sp>
      <p:sp>
        <p:nvSpPr>
          <p:cNvPr id="198" name="Google Shape;198;gea0f386086_0_77"/>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SzPts val="1100"/>
              <a:buNone/>
            </a:pPr>
            <a:r>
              <a:rPr lang="en-US" b="1" u="sng"/>
              <a:t>Noteworthy Items</a:t>
            </a:r>
            <a:endParaRPr b="1" u="sng"/>
          </a:p>
          <a:p>
            <a:pPr indent="-368300">
              <a:spcBef>
                <a:spcPts val="0"/>
              </a:spcBef>
              <a:buSzPts val="2200"/>
            </a:pPr>
            <a:r>
              <a:rPr lang="en-US" sz="2200"/>
              <a:t>What do you use for other federal awards?</a:t>
            </a:r>
            <a:endParaRPr sz="2200"/>
          </a:p>
          <a:p>
            <a:pPr indent="-368300">
              <a:spcBef>
                <a:spcPts val="0"/>
              </a:spcBef>
              <a:buSzPts val="2200"/>
            </a:pPr>
            <a:r>
              <a:rPr lang="en-US" sz="2200"/>
              <a:t>Semi-annual certification for a single cost objective vs Personnel Activity Reports (PAR) for multiple cost objectives</a:t>
            </a:r>
            <a:endParaRPr sz="2200"/>
          </a:p>
          <a:p>
            <a:pPr indent="-368300">
              <a:spcBef>
                <a:spcPts val="0"/>
              </a:spcBef>
              <a:buSzPts val="2200"/>
            </a:pPr>
            <a:r>
              <a:rPr lang="en-US" sz="2200"/>
              <a:t>Submit payroll ledger for award</a:t>
            </a:r>
            <a:endParaRPr sz="2200"/>
          </a:p>
          <a:p>
            <a:pPr lvl="1" indent="-368300">
              <a:spcBef>
                <a:spcPts val="0"/>
              </a:spcBef>
              <a:buSzPts val="2200"/>
            </a:pPr>
            <a:r>
              <a:rPr lang="en-US" sz="2200"/>
              <a:t>Who is paid with award (even partially) and how much</a:t>
            </a:r>
            <a:endParaRPr sz="2200"/>
          </a:p>
          <a:p>
            <a:pPr marL="0" indent="0">
              <a:spcBef>
                <a:spcPts val="1000"/>
              </a:spcBef>
              <a:buSzPts val="1100"/>
              <a:buNone/>
            </a:pPr>
            <a:r>
              <a:rPr lang="en-US" b="1" u="sng"/>
              <a:t>Common Concerns</a:t>
            </a:r>
            <a:endParaRPr b="1" u="sng"/>
          </a:p>
          <a:p>
            <a:pPr indent="-368300">
              <a:spcBef>
                <a:spcPts val="0"/>
              </a:spcBef>
              <a:buSzPts val="2200"/>
            </a:pPr>
            <a:r>
              <a:rPr lang="en-US" sz="2200"/>
              <a:t>Signatures (timely and appropriate)</a:t>
            </a:r>
            <a:endParaRPr sz="2200"/>
          </a:p>
          <a:p>
            <a:pPr indent="-368300">
              <a:spcBef>
                <a:spcPts val="0"/>
              </a:spcBef>
              <a:buSzPts val="2200"/>
            </a:pPr>
            <a:r>
              <a:rPr lang="en-US" sz="2200"/>
              <a:t>Should be based on actuals instead of budgeted time</a:t>
            </a:r>
            <a:endParaRPr sz="2200"/>
          </a:p>
          <a:p>
            <a:pPr indent="-368300">
              <a:spcBef>
                <a:spcPts val="0"/>
              </a:spcBef>
              <a:buSzPts val="2200"/>
            </a:pPr>
            <a:r>
              <a:rPr lang="en-US" sz="2200"/>
              <a:t>100% of activity should be included</a:t>
            </a:r>
            <a:endParaRPr sz="2200"/>
          </a:p>
          <a:p>
            <a:pPr marL="0" indent="0">
              <a:spcBef>
                <a:spcPts val="1000"/>
              </a:spcBef>
              <a:buSzPts val="1100"/>
              <a:buNone/>
            </a:pPr>
            <a:r>
              <a:rPr lang="en-US" b="1" u="sng"/>
              <a:t>Follow Up Requests</a:t>
            </a:r>
            <a:endParaRPr b="1" u="sng"/>
          </a:p>
          <a:p>
            <a:pPr indent="-368300">
              <a:spcBef>
                <a:spcPts val="0"/>
              </a:spcBef>
              <a:buSzPts val="2200"/>
            </a:pPr>
            <a:r>
              <a:rPr lang="en-US" sz="2200"/>
              <a:t>CDE will choose sample of individuals from accounting records</a:t>
            </a:r>
            <a:endParaRPr sz="2200"/>
          </a:p>
          <a:p>
            <a:pPr lvl="1" indent="-368300">
              <a:spcBef>
                <a:spcPts val="0"/>
              </a:spcBef>
              <a:buSzPts val="2200"/>
            </a:pPr>
            <a:r>
              <a:rPr lang="en-US" sz="2200"/>
              <a:t>Could be 100% of T&amp;E for a particular month</a:t>
            </a:r>
            <a:endParaRPr sz="2200"/>
          </a:p>
          <a:p>
            <a:pPr lvl="1" indent="-368300">
              <a:spcBef>
                <a:spcPts val="0"/>
              </a:spcBef>
              <a:buSzPts val="2200"/>
            </a:pPr>
            <a:r>
              <a:rPr lang="en-US" sz="2200"/>
              <a:t>Could be sample of employees and request all T&amp;E for year for those individuals</a:t>
            </a:r>
            <a:endParaRPr sz="2200"/>
          </a:p>
          <a:p>
            <a:pPr lvl="1" indent="-368300">
              <a:spcBef>
                <a:spcPts val="0"/>
              </a:spcBef>
              <a:buSzPts val="2200"/>
            </a:pPr>
            <a:r>
              <a:rPr lang="en-US" sz="2200"/>
              <a:t>Job descriptions for selected individuals</a:t>
            </a:r>
            <a:endParaRPr sz="2200"/>
          </a:p>
        </p:txBody>
      </p:sp>
      <p:sp>
        <p:nvSpPr>
          <p:cNvPr id="199" name="Google Shape;199;gea0f386086_0_77"/>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f7c0e0ac38_0_0"/>
          <p:cNvSpPr txBox="1">
            <a:spLocks noGrp="1"/>
          </p:cNvSpPr>
          <p:nvPr>
            <p:ph type="title"/>
          </p:nvPr>
        </p:nvSpPr>
        <p:spPr>
          <a:prstGeom prst="rect">
            <a:avLst/>
          </a:prstGeom>
        </p:spPr>
        <p:txBody>
          <a:bodyPr spcFirstLastPara="1" wrap="square" lIns="0" tIns="0" rIns="0" bIns="0" anchor="t" anchorCtr="0">
            <a:normAutofit/>
          </a:bodyPr>
          <a:lstStyle/>
          <a:p>
            <a:pPr marL="88900" marR="88900">
              <a:lnSpc>
                <a:spcPct val="115000"/>
              </a:lnSpc>
              <a:spcBef>
                <a:spcPts val="1400"/>
              </a:spcBef>
              <a:spcAft>
                <a:spcPts val="400"/>
              </a:spcAft>
              <a:buClr>
                <a:schemeClr val="dk1"/>
              </a:buClr>
              <a:buSzPts val="1100"/>
            </a:pPr>
            <a:r>
              <a:rPr lang="en-US" sz="2800">
                <a:latin typeface="Calibri"/>
                <a:ea typeface="Calibri"/>
                <a:cs typeface="Calibri"/>
                <a:sym typeface="Calibri"/>
              </a:rPr>
              <a:t>FR 9.10 Time and Effort Reporting</a:t>
            </a:r>
            <a:endParaRPr/>
          </a:p>
        </p:txBody>
      </p:sp>
      <p:sp>
        <p:nvSpPr>
          <p:cNvPr id="206" name="Google Shape;206;gf7c0e0ac38_0_0"/>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1900" u="sng">
                <a:solidFill>
                  <a:schemeClr val="hlink"/>
                </a:solidFill>
                <a:hlinkClick r:id="rId3"/>
              </a:rPr>
              <a:t>http://www.cde.state.co.us/cdefisgrant/faq</a:t>
            </a:r>
            <a:r>
              <a:rPr lang="en-US" sz="1900">
                <a:solidFill>
                  <a:srgbClr val="000000"/>
                </a:solidFill>
              </a:rPr>
              <a:t> - final question on this page has additional discussion and sample certifications related to Employee Time and Effort for Federal Grant Programs</a:t>
            </a:r>
            <a:endParaRPr sz="1900">
              <a:solidFill>
                <a:srgbClr val="000000"/>
              </a:solidFill>
            </a:endParaRPr>
          </a:p>
          <a:p>
            <a:pPr marL="0" indent="0">
              <a:spcBef>
                <a:spcPts val="1000"/>
              </a:spcBef>
              <a:buNone/>
            </a:pPr>
            <a:endParaRPr sz="1900">
              <a:solidFill>
                <a:srgbClr val="FF0000"/>
              </a:solidFill>
            </a:endParaRPr>
          </a:p>
          <a:p>
            <a:pPr marL="0" indent="0">
              <a:spcBef>
                <a:spcPts val="1000"/>
              </a:spcBef>
              <a:buNone/>
            </a:pPr>
            <a:r>
              <a:rPr lang="en-US" sz="1900" u="sng">
                <a:solidFill>
                  <a:schemeClr val="hlink"/>
                </a:solidFill>
                <a:hlinkClick r:id="rId4"/>
              </a:rPr>
              <a:t>https://www.aeffa.org/resources</a:t>
            </a:r>
            <a:r>
              <a:rPr lang="en-US" sz="1900">
                <a:solidFill>
                  <a:srgbClr val="000000"/>
                </a:solidFill>
              </a:rPr>
              <a:t> - Association of Educational Federal Finance Administrators website has several good links to additional information on time and effort</a:t>
            </a:r>
            <a:endParaRPr sz="1900">
              <a:solidFill>
                <a:srgbClr val="000000"/>
              </a:solidFill>
            </a:endParaRPr>
          </a:p>
          <a:p>
            <a:pPr marL="0" indent="0">
              <a:spcBef>
                <a:spcPts val="1000"/>
              </a:spcBef>
              <a:buNone/>
            </a:pPr>
            <a:endParaRPr>
              <a:solidFill>
                <a:srgbClr val="000000"/>
              </a:solidFill>
            </a:endParaRPr>
          </a:p>
          <a:p>
            <a:pPr marL="0" indent="0">
              <a:spcBef>
                <a:spcPts val="1000"/>
              </a:spcBef>
              <a:buNone/>
            </a:pPr>
            <a:endParaRPr>
              <a:solidFill>
                <a:srgbClr val="000000"/>
              </a:solidFill>
            </a:endParaRPr>
          </a:p>
        </p:txBody>
      </p:sp>
      <p:sp>
        <p:nvSpPr>
          <p:cNvPr id="207" name="Google Shape;207;gf7c0e0ac38_0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29</a:t>
            </a:fld>
            <a:endParaRPr/>
          </a:p>
        </p:txBody>
      </p:sp>
      <p:pic>
        <p:nvPicPr>
          <p:cNvPr id="208" name="Google Shape;208;gf7c0e0ac38_0_0" descr="Timesheet example for someone working on multiple cost objectives."/>
          <p:cNvPicPr preferRelativeResize="0"/>
          <p:nvPr/>
        </p:nvPicPr>
        <p:blipFill>
          <a:blip r:embed="rId5">
            <a:alphaModFix/>
          </a:blip>
          <a:stretch>
            <a:fillRect/>
          </a:stretch>
        </p:blipFill>
        <p:spPr>
          <a:xfrm>
            <a:off x="2217976" y="3862076"/>
            <a:ext cx="5551725" cy="2371051"/>
          </a:xfrm>
          <a:prstGeom prst="rect">
            <a:avLst/>
          </a:prstGeom>
          <a:noFill/>
          <a:ln>
            <a:noFill/>
          </a:ln>
        </p:spPr>
      </p:pic>
      <p:sp>
        <p:nvSpPr>
          <p:cNvPr id="209" name="Google Shape;209;gf7c0e0ac38_0_0"/>
          <p:cNvSpPr txBox="1"/>
          <p:nvPr/>
        </p:nvSpPr>
        <p:spPr>
          <a:xfrm>
            <a:off x="7994200" y="3806600"/>
            <a:ext cx="2173800" cy="1723800"/>
          </a:xfrm>
          <a:prstGeom prst="rect">
            <a:avLst/>
          </a:prstGeom>
          <a:noFill/>
          <a:ln>
            <a:noFill/>
          </a:ln>
        </p:spPr>
        <p:txBody>
          <a:bodyPr spcFirstLastPara="1" wrap="square" lIns="91425" tIns="91425" rIns="91425" bIns="91425" anchor="t" anchorCtr="0">
            <a:spAutoFit/>
          </a:bodyPr>
          <a:lstStyle/>
          <a:p>
            <a:r>
              <a:rPr lang="en-US" sz="2000">
                <a:latin typeface="Calibri"/>
                <a:ea typeface="Calibri"/>
                <a:cs typeface="Calibri"/>
                <a:sym typeface="Calibri"/>
              </a:rPr>
              <a:t>Timesheet example for someone working on multiple cost objectives</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endParaRPr dirty="0"/>
          </a:p>
          <a:p>
            <a:pPr marL="342900" lvl="0" indent="-285750" algn="l" rtl="0">
              <a:lnSpc>
                <a:spcPct val="90000"/>
              </a:lnSpc>
              <a:spcBef>
                <a:spcPts val="750"/>
              </a:spcBef>
              <a:spcAft>
                <a:spcPts val="0"/>
              </a:spcAft>
              <a:buClr>
                <a:schemeClr val="dk1"/>
              </a:buClr>
              <a:buSzPts val="2400"/>
              <a:buChar char="•"/>
            </a:pPr>
            <a:r>
              <a:rPr lang="en-US" sz="2400" dirty="0"/>
              <a:t>KPMG ~ CRF Monitoring Update</a:t>
            </a:r>
          </a:p>
          <a:p>
            <a:pPr marL="342900" lvl="0" indent="-285750" algn="l" rtl="0">
              <a:lnSpc>
                <a:spcPct val="90000"/>
              </a:lnSpc>
              <a:spcBef>
                <a:spcPts val="750"/>
              </a:spcBef>
              <a:spcAft>
                <a:spcPts val="0"/>
              </a:spcAft>
              <a:buClr>
                <a:schemeClr val="dk1"/>
              </a:buClr>
              <a:buSzPts val="2400"/>
              <a:buChar char="•"/>
            </a:pPr>
            <a:r>
              <a:rPr lang="en-US" sz="2400" dirty="0"/>
              <a:t>Compliance Supplement Delays ~ Update</a:t>
            </a:r>
          </a:p>
          <a:p>
            <a:pPr marL="342900" lvl="0" indent="-285750" algn="l" rtl="0">
              <a:lnSpc>
                <a:spcPct val="90000"/>
              </a:lnSpc>
              <a:spcBef>
                <a:spcPts val="750"/>
              </a:spcBef>
              <a:spcAft>
                <a:spcPts val="0"/>
              </a:spcAft>
              <a:buClr>
                <a:schemeClr val="dk1"/>
              </a:buClr>
              <a:buSzPts val="2400"/>
              <a:buChar char="•"/>
            </a:pPr>
            <a:r>
              <a:rPr lang="en-US" sz="2400" dirty="0"/>
              <a:t>ESSER Fiscal Monitoring – How to Prep ~ Grants Fiscal Unit ESSER Team </a:t>
            </a:r>
          </a:p>
          <a:p>
            <a:pPr marL="342900" indent="-285750"/>
            <a:r>
              <a:rPr lang="en-US" sz="2400" dirty="0"/>
              <a:t>AFR ~ Update and Training</a:t>
            </a:r>
          </a:p>
          <a:p>
            <a:pPr marL="342900" lvl="0" indent="-285750" algn="l" rtl="0">
              <a:lnSpc>
                <a:spcPct val="90000"/>
              </a:lnSpc>
              <a:spcBef>
                <a:spcPts val="750"/>
              </a:spcBef>
              <a:spcAft>
                <a:spcPts val="0"/>
              </a:spcAft>
              <a:buClr>
                <a:schemeClr val="dk1"/>
              </a:buClr>
              <a:buSzPts val="2400"/>
              <a:buChar char="•"/>
            </a:pPr>
            <a:r>
              <a:rPr lang="en-US" sz="2400" dirty="0"/>
              <a:t>Updates and Reminders ~ if time allows</a:t>
            </a:r>
          </a:p>
          <a:p>
            <a:pPr marL="228600" lvl="0" indent="-101600" algn="l" rtl="0">
              <a:lnSpc>
                <a:spcPct val="90000"/>
              </a:lnSpc>
              <a:spcBef>
                <a:spcPts val="375"/>
              </a:spcBef>
              <a:spcAft>
                <a:spcPts val="0"/>
              </a:spcAft>
              <a:buSzPts val="2000"/>
              <a:buNone/>
            </a:pPr>
            <a:endParaRPr sz="2400" dirty="0"/>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lnSpc>
                <a:spcPct val="120000"/>
              </a:lnSpc>
              <a:spcBef>
                <a:spcPts val="0"/>
              </a:spcBef>
              <a:buSzPts val="1100"/>
              <a:buNone/>
            </a:pPr>
            <a:r>
              <a:rPr lang="en-US" sz="2000" b="1" u="sng"/>
              <a:t>Governing Citations</a:t>
            </a:r>
            <a:endParaRPr sz="2000" b="1" u="sng"/>
          </a:p>
          <a:p>
            <a:pPr indent="-349250">
              <a:lnSpc>
                <a:spcPct val="115000"/>
              </a:lnSpc>
              <a:spcBef>
                <a:spcPts val="0"/>
              </a:spcBef>
              <a:buSzPts val="1900"/>
            </a:pPr>
            <a:r>
              <a:rPr lang="en-US" sz="1900"/>
              <a:t>2 CFR §200.302(b)(1-4), 34.75.730 - Financial Management System </a:t>
            </a:r>
            <a:endParaRPr sz="1900"/>
          </a:p>
          <a:p>
            <a:pPr indent="-349250">
              <a:lnSpc>
                <a:spcPct val="115000"/>
              </a:lnSpc>
              <a:spcBef>
                <a:spcPts val="0"/>
              </a:spcBef>
              <a:buSzPts val="1900"/>
            </a:pPr>
            <a:r>
              <a:rPr lang="en-US" sz="1900"/>
              <a:t>2 CFR §200.302(6) - Cash Management System</a:t>
            </a:r>
            <a:endParaRPr sz="1900"/>
          </a:p>
          <a:p>
            <a:pPr indent="-349250">
              <a:lnSpc>
                <a:spcPct val="115000"/>
              </a:lnSpc>
              <a:spcBef>
                <a:spcPts val="0"/>
              </a:spcBef>
              <a:buSzPts val="1900"/>
            </a:pPr>
            <a:r>
              <a:rPr lang="en-US" sz="1900"/>
              <a:t>2 CFR §200.302(6); §200.403-405 - Allowability of Costs</a:t>
            </a:r>
            <a:endParaRPr sz="1900"/>
          </a:p>
          <a:p>
            <a:pPr indent="-349250">
              <a:lnSpc>
                <a:spcPct val="115000"/>
              </a:lnSpc>
              <a:spcBef>
                <a:spcPts val="0"/>
              </a:spcBef>
              <a:buSzPts val="1900"/>
            </a:pPr>
            <a:r>
              <a:rPr lang="en-US" sz="1900"/>
              <a:t>2 CFR §200.318(a) - Procurement</a:t>
            </a:r>
            <a:endParaRPr sz="1900"/>
          </a:p>
          <a:p>
            <a:pPr indent="-349250">
              <a:lnSpc>
                <a:spcPct val="115000"/>
              </a:lnSpc>
              <a:spcBef>
                <a:spcPts val="0"/>
              </a:spcBef>
              <a:buSzPts val="1900"/>
            </a:pPr>
            <a:r>
              <a:rPr lang="en-US" sz="1900"/>
              <a:t>2 CFR §200.318(c)(1) - Conflict of Interest</a:t>
            </a:r>
            <a:endParaRPr sz="1900"/>
          </a:p>
          <a:p>
            <a:pPr indent="-349250">
              <a:lnSpc>
                <a:spcPct val="115000"/>
              </a:lnSpc>
              <a:spcBef>
                <a:spcPts val="0"/>
              </a:spcBef>
              <a:buSzPts val="1900"/>
            </a:pPr>
            <a:r>
              <a:rPr lang="en-US" sz="1900"/>
              <a:t>2 CFR §200.475 - Travel</a:t>
            </a:r>
            <a:endParaRPr sz="1900"/>
          </a:p>
          <a:p>
            <a:pPr indent="-349250">
              <a:lnSpc>
                <a:spcPct val="115000"/>
              </a:lnSpc>
              <a:spcBef>
                <a:spcPts val="0"/>
              </a:spcBef>
              <a:buSzPts val="1900"/>
            </a:pPr>
            <a:r>
              <a:rPr lang="en-US" sz="1900"/>
              <a:t>2 CFR §200.313; 2 CFR §200.439 - Property</a:t>
            </a:r>
            <a:endParaRPr sz="1900"/>
          </a:p>
          <a:p>
            <a:pPr indent="-349250">
              <a:lnSpc>
                <a:spcPct val="115000"/>
              </a:lnSpc>
              <a:spcBef>
                <a:spcPts val="0"/>
              </a:spcBef>
              <a:buSzPts val="1900"/>
            </a:pPr>
            <a:r>
              <a:rPr lang="en-US" sz="1900"/>
              <a:t>2 CFR §200.338, 34 CFR §75.740 - Personally Identified Information</a:t>
            </a:r>
            <a:endParaRPr sz="1900"/>
          </a:p>
          <a:p>
            <a:pPr indent="-349250">
              <a:lnSpc>
                <a:spcPct val="115000"/>
              </a:lnSpc>
              <a:spcBef>
                <a:spcPts val="0"/>
              </a:spcBef>
              <a:buSzPts val="1900"/>
            </a:pPr>
            <a:r>
              <a:rPr lang="en-US" sz="1900"/>
              <a:t>2 CFR §200.334 - Records Retention</a:t>
            </a:r>
            <a:endParaRPr sz="1900"/>
          </a:p>
          <a:p>
            <a:pPr marL="0" indent="0">
              <a:lnSpc>
                <a:spcPct val="100000"/>
              </a:lnSpc>
              <a:spcBef>
                <a:spcPts val="1200"/>
              </a:spcBef>
              <a:buSzPts val="1100"/>
              <a:buNone/>
            </a:pPr>
            <a:r>
              <a:rPr lang="en-US" sz="2000" b="1" u="sng"/>
              <a:t>Statutory Indicator</a:t>
            </a:r>
            <a:endParaRPr sz="2000" b="1" u="sng"/>
          </a:p>
          <a:p>
            <a:pPr marL="0" indent="0">
              <a:lnSpc>
                <a:spcPct val="100000"/>
              </a:lnSpc>
              <a:spcBef>
                <a:spcPts val="0"/>
              </a:spcBef>
              <a:buSzPts val="1100"/>
              <a:buNone/>
            </a:pPr>
            <a:r>
              <a:rPr lang="en-US" sz="2000"/>
              <a:t>Written policies and procedures exist for the items above in accordance with UGG</a:t>
            </a:r>
            <a:endParaRPr sz="2000"/>
          </a:p>
          <a:p>
            <a:pPr marL="0" indent="0">
              <a:lnSpc>
                <a:spcPct val="100000"/>
              </a:lnSpc>
              <a:spcBef>
                <a:spcPts val="1200"/>
              </a:spcBef>
              <a:buSzPts val="1100"/>
              <a:buNone/>
            </a:pPr>
            <a:r>
              <a:rPr lang="en-US" sz="2000" b="1" u="sng"/>
              <a:t>Demonstration of Compliance</a:t>
            </a:r>
            <a:endParaRPr sz="2000" b="1" u="sng"/>
          </a:p>
          <a:p>
            <a:pPr marL="0" indent="0">
              <a:lnSpc>
                <a:spcPct val="100000"/>
              </a:lnSpc>
              <a:spcBef>
                <a:spcPts val="0"/>
              </a:spcBef>
              <a:buSzPts val="1100"/>
              <a:buNone/>
            </a:pPr>
            <a:r>
              <a:rPr lang="en-US" sz="2000"/>
              <a:t>Policies, procedures and/or desk level procedures exist for each of the required items</a:t>
            </a:r>
            <a:endParaRPr sz="2000"/>
          </a:p>
          <a:p>
            <a:pPr marL="0" indent="0">
              <a:lnSpc>
                <a:spcPct val="115000"/>
              </a:lnSpc>
              <a:spcBef>
                <a:spcPts val="1200"/>
              </a:spcBef>
              <a:buSzPts val="1100"/>
              <a:buNone/>
            </a:pPr>
            <a:endParaRPr sz="2000"/>
          </a:p>
          <a:p>
            <a:pPr marL="0" indent="0">
              <a:spcBef>
                <a:spcPts val="1200"/>
              </a:spcBef>
              <a:buNone/>
            </a:pPr>
            <a:endParaRPr sz="2000"/>
          </a:p>
        </p:txBody>
      </p:sp>
      <p:sp>
        <p:nvSpPr>
          <p:cNvPr id="216" name="Google Shape;216;p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solidFill>
                  <a:srgbClr val="888888"/>
                </a:solidFill>
              </a:rPr>
              <a:pPr>
                <a:buSzPts val="1600"/>
              </a:pPr>
              <a:t>30</a:t>
            </a:fld>
            <a:endParaRPr>
              <a:solidFill>
                <a:srgbClr val="888888"/>
              </a:solidFill>
            </a:endParaRPr>
          </a:p>
        </p:txBody>
      </p:sp>
      <p:sp>
        <p:nvSpPr>
          <p:cNvPr id="217" name="Google Shape;217;p3"/>
          <p:cNvSpPr txBox="1"/>
          <p:nvPr/>
        </p:nvSpPr>
        <p:spPr>
          <a:xfrm>
            <a:off x="297428" y="11849"/>
            <a:ext cx="8697300" cy="859692"/>
          </a:xfrm>
          <a:prstGeom prst="rect">
            <a:avLst/>
          </a:prstGeom>
          <a:noFill/>
          <a:ln>
            <a:noFill/>
          </a:ln>
        </p:spPr>
        <p:txBody>
          <a:bodyPr spcFirstLastPara="1" wrap="square" lIns="91425" tIns="91425" rIns="91425" bIns="91425" anchor="t" anchorCtr="0">
            <a:spAutoFit/>
          </a:bodyPr>
          <a:lstStyle/>
          <a:p>
            <a:pPr marL="88900" marR="88900">
              <a:lnSpc>
                <a:spcPct val="115000"/>
              </a:lnSpc>
              <a:spcBef>
                <a:spcPts val="1400"/>
              </a:spcBef>
            </a:pPr>
            <a:r>
              <a:rPr lang="en-US" sz="2800">
                <a:solidFill>
                  <a:schemeClr val="lt1"/>
                </a:solidFill>
                <a:latin typeface="Calibri"/>
                <a:ea typeface="Calibri"/>
                <a:cs typeface="Calibri"/>
                <a:sym typeface="Calibri"/>
              </a:rPr>
              <a:t>FR 9.12 Written Policies</a:t>
            </a:r>
            <a:endParaRPr sz="2400">
              <a:solidFill>
                <a:schemeClr val="lt1"/>
              </a:solidFill>
            </a:endParaRPr>
          </a:p>
        </p:txBody>
      </p:sp>
      <p:sp>
        <p:nvSpPr>
          <p:cNvPr id="2" name="Title 1">
            <a:extLst>
              <a:ext uri="{FF2B5EF4-FFF2-40B4-BE49-F238E27FC236}">
                <a16:creationId xmlns:a16="http://schemas.microsoft.com/office/drawing/2014/main" id="{F9EA3812-0AF1-49A5-B107-0F101B2E66A5}"/>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dirty="0"/>
              <a:t>FR 9.12 Written Policies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f7c0e0ac38_2_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solidFill>
                  <a:srgbClr val="888888"/>
                </a:solidFill>
              </a:rPr>
              <a:pPr>
                <a:buSzPts val="1600"/>
              </a:pPr>
              <a:t>31</a:t>
            </a:fld>
            <a:endParaRPr>
              <a:solidFill>
                <a:srgbClr val="888888"/>
              </a:solidFill>
            </a:endParaRPr>
          </a:p>
        </p:txBody>
      </p:sp>
      <p:sp>
        <p:nvSpPr>
          <p:cNvPr id="224" name="Google Shape;224;gf7c0e0ac38_2_15"/>
          <p:cNvSpPr txBox="1"/>
          <p:nvPr/>
        </p:nvSpPr>
        <p:spPr>
          <a:xfrm>
            <a:off x="326926" y="1214207"/>
            <a:ext cx="8811900" cy="5283300"/>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r>
              <a:rPr lang="en-US" sz="2000" b="1" u="sng" dirty="0">
                <a:solidFill>
                  <a:schemeClr val="dk1"/>
                </a:solidFill>
                <a:latin typeface="Calibri"/>
                <a:ea typeface="Calibri"/>
                <a:cs typeface="Calibri"/>
                <a:sym typeface="Calibri"/>
              </a:rPr>
              <a:t>Examples of Evidence</a:t>
            </a:r>
            <a:endParaRPr sz="2000" b="1" u="sng" dirty="0">
              <a:solidFill>
                <a:schemeClr val="dk1"/>
              </a:solidFill>
              <a:latin typeface="Calibri"/>
              <a:ea typeface="Calibri"/>
              <a:cs typeface="Calibri"/>
              <a:sym typeface="Calibri"/>
            </a:endParaRPr>
          </a:p>
          <a:p>
            <a:pPr>
              <a:lnSpc>
                <a:spcPct val="115000"/>
              </a:lnSpc>
            </a:pPr>
            <a:r>
              <a:rPr lang="en-US" sz="1500" dirty="0">
                <a:solidFill>
                  <a:schemeClr val="dk1"/>
                </a:solidFill>
                <a:latin typeface="Calibri"/>
                <a:ea typeface="Calibri"/>
                <a:cs typeface="Calibri"/>
                <a:sym typeface="Calibri"/>
              </a:rPr>
              <a:t>Policies that meet all requirements relating to:</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Financial Management System (levels of approval, handbook, grant approval process, internal procedures, evidence federal funds are tracked separately from other funds, board policies, budget to actual reporting, separation of duties)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Cash Management System (policy/procedure to ensure adhere to CMA, district does not draw down funds in advance of expenditure for federal funds)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Allowability of Costs (process for reviewing expenditures to ensure they are allocable, allowable, reasonable, necessary and align to the program objectives)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Procurement (proper levels of approval for purchase cost levels, separation of duties, micro-purchase thresholds are followed, proper and complete documentation)</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Conflict of Interest (policy/procedure for safeguarding against and notification to pass through entity of potential conflict)</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Travel (proper levels of approval, reasonable and necessary, when are costs actually obligated and process for determination)</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Property (are internal capital expenditure processes followed consistently) and inventory (inventory, tracking, and disposition procedures)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Personally Identified Information (policy/procedure for safeguarding)</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Records Retention (where stored, how, and what process is followed for destruction)</a:t>
            </a:r>
            <a:endParaRPr sz="1500" dirty="0">
              <a:solidFill>
                <a:schemeClr val="dk1"/>
              </a:solidFill>
              <a:latin typeface="Calibri"/>
              <a:ea typeface="Calibri"/>
              <a:cs typeface="Calibri"/>
              <a:sym typeface="Calibri"/>
            </a:endParaRPr>
          </a:p>
        </p:txBody>
      </p:sp>
      <p:sp>
        <p:nvSpPr>
          <p:cNvPr id="225" name="Google Shape;225;gf7c0e0ac38_2_15"/>
          <p:cNvSpPr txBox="1"/>
          <p:nvPr/>
        </p:nvSpPr>
        <p:spPr>
          <a:xfrm>
            <a:off x="451426" y="0"/>
            <a:ext cx="8687400" cy="910988"/>
          </a:xfrm>
          <a:prstGeom prst="rect">
            <a:avLst/>
          </a:prstGeom>
          <a:noFill/>
          <a:ln>
            <a:noFill/>
          </a:ln>
        </p:spPr>
        <p:txBody>
          <a:bodyPr spcFirstLastPara="1" wrap="square" lIns="91425" tIns="91425" rIns="91425" bIns="91425" anchor="t" anchorCtr="0">
            <a:spAutoFit/>
          </a:bodyPr>
          <a:lstStyle/>
          <a:p>
            <a:pPr marL="88900" marR="88900">
              <a:lnSpc>
                <a:spcPct val="115000"/>
              </a:lnSpc>
              <a:spcBef>
                <a:spcPts val="1400"/>
              </a:spcBef>
              <a:spcAft>
                <a:spcPts val="400"/>
              </a:spcAft>
            </a:pPr>
            <a:r>
              <a:rPr lang="en-US" sz="2800" dirty="0">
                <a:solidFill>
                  <a:schemeClr val="lt1"/>
                </a:solidFill>
                <a:latin typeface="Calibri"/>
                <a:ea typeface="Calibri"/>
                <a:cs typeface="Calibri"/>
                <a:sym typeface="Calibri"/>
              </a:rPr>
              <a:t>FR 9.12 Written Policies</a:t>
            </a:r>
            <a:endParaRPr sz="2800"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A12D9416-46CD-45E7-A133-798251B36A44}"/>
              </a:ext>
            </a:extLst>
          </p:cNvPr>
          <p:cNvSpPr>
            <a:spLocks noGrp="1"/>
          </p:cNvSpPr>
          <p:nvPr>
            <p:ph type="title"/>
          </p:nvPr>
        </p:nvSpPr>
        <p:spPr>
          <a:xfrm>
            <a:off x="326926" y="-756418"/>
            <a:ext cx="8109153" cy="756418"/>
          </a:xfrm>
        </p:spPr>
        <p:txBody>
          <a:bodyPr spcFirstLastPara="1" wrap="square" lIns="0" tIns="0" rIns="0" bIns="0" anchor="b" anchorCtr="0">
            <a:noAutofit/>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ea0f386086_0_70"/>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buClr>
                <a:schemeClr val="dk1"/>
              </a:buClr>
              <a:buSzPts val="990"/>
            </a:pPr>
            <a:r>
              <a:rPr lang="en-US" sz="2800" dirty="0">
                <a:latin typeface="Calibri"/>
                <a:ea typeface="Calibri"/>
                <a:cs typeface="Calibri"/>
                <a:sym typeface="Calibri"/>
              </a:rPr>
              <a:t>FR 9.12 Written Policies</a:t>
            </a:r>
            <a:endParaRPr sz="2800" dirty="0">
              <a:latin typeface="Calibri"/>
              <a:ea typeface="Calibri"/>
              <a:cs typeface="Calibri"/>
              <a:sym typeface="Calibri"/>
            </a:endParaRPr>
          </a:p>
          <a:p>
            <a:pPr marL="88900" marR="88900">
              <a:lnSpc>
                <a:spcPct val="115000"/>
              </a:lnSpc>
              <a:spcBef>
                <a:spcPts val="1400"/>
              </a:spcBef>
              <a:spcAft>
                <a:spcPts val="400"/>
              </a:spcAft>
              <a:buClr>
                <a:schemeClr val="dk1"/>
              </a:buClr>
              <a:buSzPts val="990"/>
            </a:pPr>
            <a:endParaRPr sz="2160" dirty="0"/>
          </a:p>
        </p:txBody>
      </p:sp>
      <p:sp>
        <p:nvSpPr>
          <p:cNvPr id="232" name="Google Shape;232;gea0f386086_0_70"/>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sz="2100" b="1" u="sng"/>
              <a:t>Noteworthy Items</a:t>
            </a:r>
            <a:endParaRPr sz="2100"/>
          </a:p>
          <a:p>
            <a:pPr indent="-355600">
              <a:spcBef>
                <a:spcPts val="0"/>
              </a:spcBef>
              <a:buClr>
                <a:srgbClr val="000000"/>
              </a:buClr>
              <a:buSzPts val="2000"/>
            </a:pPr>
            <a:r>
              <a:rPr lang="en-US" sz="2000">
                <a:solidFill>
                  <a:srgbClr val="000000"/>
                </a:solidFill>
              </a:rPr>
              <a:t>Policies serve as a starting point to identify what monitoring procedures CDE will employ</a:t>
            </a:r>
            <a:endParaRPr sz="2000">
              <a:solidFill>
                <a:srgbClr val="000000"/>
              </a:solidFill>
            </a:endParaRPr>
          </a:p>
          <a:p>
            <a:pPr indent="-355600">
              <a:spcBef>
                <a:spcPts val="0"/>
              </a:spcBef>
              <a:buClr>
                <a:srgbClr val="000000"/>
              </a:buClr>
              <a:buSzPts val="2000"/>
            </a:pPr>
            <a:r>
              <a:rPr lang="en-US" sz="20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LEAs must follow UGG or internal policy (whichever is more restrictive)</a:t>
            </a:r>
            <a:endParaRPr sz="2000">
              <a:solidFill>
                <a:srgbClr val="000000"/>
              </a:solidFill>
            </a:endParaRPr>
          </a:p>
          <a:p>
            <a:pPr indent="-355600">
              <a:spcBef>
                <a:spcPts val="0"/>
              </a:spcBef>
              <a:buClr>
                <a:srgbClr val="000000"/>
              </a:buClr>
              <a:buSzPts val="2000"/>
            </a:pPr>
            <a:r>
              <a:rPr lang="en-US" sz="2000"/>
              <a:t>Colorado Association of School Boards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CASB) has example policies to use as a resource</a:t>
            </a:r>
            <a:r>
              <a:rPr lang="en-US" sz="2000"/>
              <a:t> (</a:t>
            </a:r>
            <a:r>
              <a:rPr lang="en-US" sz="2000" u="sng">
                <a:solidFill>
                  <a:schemeClr val="hlink"/>
                </a:solidFill>
                <a:hlinkClick r:id="rId3"/>
              </a:rPr>
              <a:t>https://www.casb.org/</a:t>
            </a:r>
            <a:r>
              <a:rPr lang="en-US" sz="2000"/>
              <a:t>).  Go to the website and search on the exact phrase, “sample policies.”  Fee may be required.</a:t>
            </a:r>
            <a:endParaRPr sz="2000"/>
          </a:p>
          <a:p>
            <a:pPr marL="0" indent="0">
              <a:spcBef>
                <a:spcPts val="1000"/>
              </a:spcBef>
              <a:buNone/>
            </a:pPr>
            <a:r>
              <a:rPr lang="en-US" sz="2100" b="1" u="sng"/>
              <a:t>Common Concerns</a:t>
            </a:r>
            <a:endParaRPr sz="2100"/>
          </a:p>
          <a:p>
            <a:pPr indent="-355600">
              <a:spcBef>
                <a:spcPts val="0"/>
              </a:spcBef>
              <a:buSzPts val="2000"/>
            </a:pPr>
            <a:r>
              <a:rPr lang="en-US" sz="2000"/>
              <a:t>Incomplete written policies/procedures that fail to include </a:t>
            </a:r>
            <a:r>
              <a:rPr lang="en-US" sz="2000" u="sng"/>
              <a:t>each</a:t>
            </a:r>
            <a:r>
              <a:rPr lang="en-US" sz="2000"/>
              <a:t> item required for this indicator (as shown on slide 16)</a:t>
            </a:r>
            <a:endParaRPr sz="2000"/>
          </a:p>
          <a:p>
            <a:pPr indent="-355600">
              <a:spcBef>
                <a:spcPts val="0"/>
              </a:spcBef>
              <a:buSzPts val="2000"/>
            </a:pPr>
            <a:r>
              <a:rPr lang="en-US" sz="2000"/>
              <a:t>LEAs with written policies that contradict the UGG</a:t>
            </a:r>
            <a:endParaRPr sz="2000"/>
          </a:p>
          <a:p>
            <a:pPr indent="-355600">
              <a:spcBef>
                <a:spcPts val="0"/>
              </a:spcBef>
              <a:buSzPts val="2000"/>
            </a:pPr>
            <a:r>
              <a:rPr lang="en-US" sz="2000"/>
              <a:t>LEAs that do not adhere to their written policies</a:t>
            </a:r>
            <a:endParaRPr sz="2000">
              <a:solidFill>
                <a:srgbClr val="FF0000"/>
              </a:solidFill>
            </a:endParaRPr>
          </a:p>
          <a:p>
            <a:pPr marL="0" indent="0">
              <a:spcBef>
                <a:spcPts val="1000"/>
              </a:spcBef>
              <a:buNone/>
            </a:pPr>
            <a:r>
              <a:rPr lang="en-US" sz="2100" b="1" u="sng"/>
              <a:t>Follow Up Requests</a:t>
            </a:r>
            <a:endParaRPr sz="2100"/>
          </a:p>
          <a:p>
            <a:pPr indent="-355600">
              <a:spcBef>
                <a:spcPts val="0"/>
              </a:spcBef>
              <a:buSzPts val="2000"/>
            </a:pPr>
            <a:r>
              <a:rPr lang="en-US" sz="2000"/>
              <a:t>Clarification of policies</a:t>
            </a:r>
            <a:endParaRPr sz="2000"/>
          </a:p>
          <a:p>
            <a:pPr indent="-355600">
              <a:spcBef>
                <a:spcPts val="0"/>
              </a:spcBef>
              <a:buSzPts val="2000"/>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Missing in submission or no documented policy/procedure in place</a:t>
            </a:r>
            <a:endParaRPr sz="2000"/>
          </a:p>
        </p:txBody>
      </p:sp>
      <p:sp>
        <p:nvSpPr>
          <p:cNvPr id="233" name="Google Shape;233;gea0f386086_0_7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9c9a8e778_0_7"/>
          <p:cNvSpPr txBox="1">
            <a:spLocks noGrp="1"/>
          </p:cNvSpPr>
          <p:nvPr>
            <p:ph type="title"/>
          </p:nvPr>
        </p:nvSpPr>
        <p:spPr>
          <a:prstGeom prst="rect">
            <a:avLst/>
          </a:prstGeom>
        </p:spPr>
        <p:txBody>
          <a:bodyPr spcFirstLastPara="1" wrap="square" lIns="0" tIns="0" rIns="0" bIns="0" anchor="t" anchorCtr="0">
            <a:normAutofit/>
          </a:bodyPr>
          <a:lstStyle/>
          <a:p>
            <a:pPr marL="88900" marR="88900">
              <a:lnSpc>
                <a:spcPct val="115000"/>
              </a:lnSpc>
              <a:spcBef>
                <a:spcPts val="1400"/>
              </a:spcBef>
            </a:pPr>
            <a:r>
              <a:rPr lang="en-US" sz="3100" dirty="0">
                <a:latin typeface="Calibri"/>
                <a:ea typeface="Calibri"/>
                <a:cs typeface="Calibri"/>
                <a:sym typeface="Calibri"/>
              </a:rPr>
              <a:t>FR 9.13 Procurement</a:t>
            </a:r>
            <a:endParaRPr sz="3100" dirty="0">
              <a:latin typeface="Calibri"/>
              <a:ea typeface="Calibri"/>
              <a:cs typeface="Calibri"/>
              <a:sym typeface="Calibri"/>
            </a:endParaRPr>
          </a:p>
          <a:p>
            <a:pPr>
              <a:lnSpc>
                <a:spcPct val="115000"/>
              </a:lnSpc>
              <a:spcBef>
                <a:spcPts val="1200"/>
              </a:spcBef>
            </a:pPr>
            <a:endParaRPr dirty="0"/>
          </a:p>
          <a:p>
            <a:endParaRPr dirty="0"/>
          </a:p>
        </p:txBody>
      </p:sp>
      <p:sp>
        <p:nvSpPr>
          <p:cNvPr id="240" name="Google Shape;240;ge9c9a8e778_0_7"/>
          <p:cNvSpPr txBox="1">
            <a:spLocks noGrp="1"/>
          </p:cNvSpPr>
          <p:nvPr>
            <p:ph type="body" idx="1"/>
          </p:nvPr>
        </p:nvSpPr>
        <p:spPr>
          <a:prstGeom prst="rect">
            <a:avLst/>
          </a:prstGeom>
        </p:spPr>
        <p:txBody>
          <a:bodyPr spcFirstLastPara="1" wrap="square" lIns="0" tIns="0" rIns="0" bIns="45700" anchor="t" anchorCtr="0">
            <a:normAutofit fontScale="85000" lnSpcReduction="10000"/>
          </a:bodyPr>
          <a:lstStyle/>
          <a:p>
            <a:pPr marL="0" indent="0">
              <a:lnSpc>
                <a:spcPct val="115000"/>
              </a:lnSpc>
              <a:spcBef>
                <a:spcPts val="1200"/>
              </a:spcBef>
              <a:buNone/>
            </a:pPr>
            <a:r>
              <a:rPr lang="en-US" sz="2000" b="1" u="sng"/>
              <a:t>Governing Citations</a:t>
            </a:r>
            <a:endParaRPr sz="2000" b="1" u="sng"/>
          </a:p>
          <a:p>
            <a:pPr indent="-342900">
              <a:lnSpc>
                <a:spcPct val="115000"/>
              </a:lnSpc>
              <a:spcBef>
                <a:spcPts val="0"/>
              </a:spcBef>
              <a:buSzPts val="1800"/>
            </a:pPr>
            <a:r>
              <a:rPr lang="en-US"/>
              <a:t>2 CFR §200.318</a:t>
            </a:r>
            <a:endParaRPr/>
          </a:p>
          <a:p>
            <a:pPr indent="-342900">
              <a:lnSpc>
                <a:spcPct val="115000"/>
              </a:lnSpc>
              <a:spcBef>
                <a:spcPts val="0"/>
              </a:spcBef>
              <a:buSzPts val="1800"/>
            </a:pPr>
            <a:r>
              <a:rPr lang="en-US"/>
              <a:t>2 CFR §200.319</a:t>
            </a:r>
            <a:endParaRPr/>
          </a:p>
          <a:p>
            <a:pPr indent="-342900">
              <a:lnSpc>
                <a:spcPct val="115000"/>
              </a:lnSpc>
              <a:spcBef>
                <a:spcPts val="0"/>
              </a:spcBef>
              <a:buSzPts val="1800"/>
            </a:pPr>
            <a:r>
              <a:rPr lang="en-US"/>
              <a:t>2 CFR §200.320</a:t>
            </a:r>
            <a:endParaRPr b="1" u="sng"/>
          </a:p>
          <a:p>
            <a:pPr marL="0" indent="0">
              <a:lnSpc>
                <a:spcPct val="100000"/>
              </a:lnSpc>
              <a:spcBef>
                <a:spcPts val="1200"/>
              </a:spcBef>
              <a:buNone/>
            </a:pPr>
            <a:r>
              <a:rPr lang="en-US" sz="2000" b="1" u="sng"/>
              <a:t>Statutory Indicator</a:t>
            </a:r>
            <a:endParaRPr sz="2000">
              <a:solidFill>
                <a:srgbClr val="000000"/>
              </a:solidFill>
            </a:endParaRPr>
          </a:p>
          <a:p>
            <a:pPr marL="0" indent="0">
              <a:lnSpc>
                <a:spcPct val="100000"/>
              </a:lnSpc>
              <a:spcBef>
                <a:spcPts val="0"/>
              </a:spcBef>
              <a:buNone/>
            </a:pPr>
            <a:r>
              <a:rPr lang="en-US"/>
              <a:t>The non-Federal entity must use its own documented procurement procedures which reflect applicable State and local laws and regulations, provided that the procurement conform to applicable Federal law and the standards identified in this section.</a:t>
            </a:r>
            <a:endParaRPr/>
          </a:p>
          <a:p>
            <a:pPr marL="0" indent="0">
              <a:lnSpc>
                <a:spcPct val="100000"/>
              </a:lnSpc>
              <a:spcBef>
                <a:spcPts val="1200"/>
              </a:spcBef>
              <a:buNone/>
            </a:pPr>
            <a:r>
              <a:rPr lang="en-US"/>
              <a:t>Should the non-federal entity’s internal policy and/or procedures be less restrictive than federal procurement regulations, the federal regulation should be followed.</a:t>
            </a:r>
            <a:endParaRPr i="1">
              <a:solidFill>
                <a:srgbClr val="000000"/>
              </a:solidFill>
            </a:endParaRPr>
          </a:p>
          <a:p>
            <a:pPr marL="0" indent="0">
              <a:lnSpc>
                <a:spcPct val="115000"/>
              </a:lnSpc>
              <a:spcBef>
                <a:spcPts val="1200"/>
              </a:spcBef>
              <a:buSzPts val="1100"/>
              <a:buNone/>
            </a:pPr>
            <a:r>
              <a:rPr lang="en-US" sz="2000" b="1" u="sng"/>
              <a:t>Demonstration of Compliance</a:t>
            </a:r>
            <a:endParaRPr sz="2000" b="1"/>
          </a:p>
          <a:p>
            <a:pPr marL="0" indent="0">
              <a:lnSpc>
                <a:spcPct val="100000"/>
              </a:lnSpc>
              <a:spcBef>
                <a:spcPts val="0"/>
              </a:spcBef>
              <a:buSzPts val="1100"/>
              <a:buNone/>
            </a:pPr>
            <a:r>
              <a:rPr lang="en-US"/>
              <a:t>LEAs written procedures for procurement transactions, including vendor selection process.  The procedures shall also describe the method(s) of procurement chosen by the LEA in regards to:</a:t>
            </a:r>
            <a:endParaRPr/>
          </a:p>
          <a:p>
            <a:pPr indent="-342900">
              <a:lnSpc>
                <a:spcPct val="100000"/>
              </a:lnSpc>
              <a:spcBef>
                <a:spcPts val="0"/>
              </a:spcBef>
              <a:buSzPts val="1800"/>
            </a:pPr>
            <a:r>
              <a:rPr lang="en-US"/>
              <a:t>micro purchases;</a:t>
            </a:r>
            <a:endParaRPr/>
          </a:p>
          <a:p>
            <a:pPr indent="-342900">
              <a:lnSpc>
                <a:spcPct val="100000"/>
              </a:lnSpc>
              <a:spcBef>
                <a:spcPts val="0"/>
              </a:spcBef>
              <a:buSzPts val="1800"/>
            </a:pPr>
            <a:r>
              <a:rPr lang="en-US"/>
              <a:t>small purchases;</a:t>
            </a:r>
            <a:endParaRPr/>
          </a:p>
          <a:p>
            <a:pPr indent="-342900">
              <a:lnSpc>
                <a:spcPct val="100000"/>
              </a:lnSpc>
              <a:spcBef>
                <a:spcPts val="0"/>
              </a:spcBef>
              <a:buSzPts val="1800"/>
            </a:pPr>
            <a:r>
              <a:rPr lang="en-US"/>
              <a:t>sealed bids;</a:t>
            </a:r>
            <a:endParaRPr/>
          </a:p>
          <a:p>
            <a:pPr indent="-342900">
              <a:lnSpc>
                <a:spcPct val="100000"/>
              </a:lnSpc>
              <a:spcBef>
                <a:spcPts val="0"/>
              </a:spcBef>
              <a:buSzPts val="1800"/>
            </a:pPr>
            <a:r>
              <a:rPr lang="en-US"/>
              <a:t>competitive proposals;</a:t>
            </a:r>
            <a:endParaRPr/>
          </a:p>
          <a:p>
            <a:pPr indent="-342900">
              <a:lnSpc>
                <a:spcPct val="100000"/>
              </a:lnSpc>
              <a:spcBef>
                <a:spcPts val="0"/>
              </a:spcBef>
              <a:buSzPts val="1800"/>
            </a:pPr>
            <a:r>
              <a:rPr lang="en-US"/>
              <a:t>non-competitive (sole source) proposals, detail around conflicts of interest, approval authority, and separation of duties. </a:t>
            </a:r>
            <a:endParaRPr/>
          </a:p>
        </p:txBody>
      </p:sp>
      <p:sp>
        <p:nvSpPr>
          <p:cNvPr id="241" name="Google Shape;241;ge9c9a8e778_0_7"/>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33</a:t>
            </a:fld>
            <a:endParaRPr/>
          </a:p>
        </p:txBody>
      </p:sp>
      <p:sp>
        <p:nvSpPr>
          <p:cNvPr id="242" name="Google Shape;242;ge9c9a8e778_0_7">
            <a:extLst>
              <a:ext uri="{C183D7F6-B498-43B3-948B-1728B52AA6E4}">
                <adec:decorative xmlns:adec="http://schemas.microsoft.com/office/drawing/2017/decorative" val="1"/>
              </a:ext>
            </a:extLst>
          </p:cNvPr>
          <p:cNvSpPr txBox="1"/>
          <p:nvPr/>
        </p:nvSpPr>
        <p:spPr>
          <a:xfrm>
            <a:off x="6287550" y="1463050"/>
            <a:ext cx="4325700" cy="400200"/>
          </a:xfrm>
          <a:prstGeom prst="rect">
            <a:avLst/>
          </a:prstGeom>
          <a:noFill/>
          <a:ln>
            <a:noFill/>
          </a:ln>
        </p:spPr>
        <p:txBody>
          <a:bodyPr spcFirstLastPara="1" wrap="square" lIns="91425" tIns="91425" rIns="91425" bIns="91425" anchor="t" anchorCtr="0">
            <a:spAutoFit/>
          </a:bodyPr>
          <a:lstStyle/>
          <a:p>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f7c815001a_1_0"/>
          <p:cNvSpPr txBox="1">
            <a:spLocks noGrp="1"/>
          </p:cNvSpPr>
          <p:nvPr>
            <p:ph type="title"/>
          </p:nvPr>
        </p:nvSpPr>
        <p:spPr>
          <a:prstGeom prst="rect">
            <a:avLst/>
          </a:prstGeom>
        </p:spPr>
        <p:txBody>
          <a:bodyPr spcFirstLastPara="1" wrap="square" lIns="0" tIns="0" rIns="0" bIns="0" anchor="t" anchorCtr="0">
            <a:normAutofit/>
          </a:bodyPr>
          <a:lstStyle/>
          <a:p>
            <a:pPr marL="88900" marR="88900">
              <a:lnSpc>
                <a:spcPct val="115000"/>
              </a:lnSpc>
              <a:spcBef>
                <a:spcPts val="1400"/>
              </a:spcBef>
              <a:spcAft>
                <a:spcPts val="400"/>
              </a:spcAft>
              <a:buClr>
                <a:schemeClr val="dk1"/>
              </a:buClr>
              <a:buSzPts val="1100"/>
            </a:pPr>
            <a:r>
              <a:rPr lang="en-US" dirty="0"/>
              <a:t>FR 9.13 Procurement</a:t>
            </a:r>
            <a:endParaRPr dirty="0"/>
          </a:p>
        </p:txBody>
      </p:sp>
      <p:sp>
        <p:nvSpPr>
          <p:cNvPr id="249" name="Google Shape;249;gf7c815001a_1_0"/>
          <p:cNvSpPr txBox="1">
            <a:spLocks noGrp="1"/>
          </p:cNvSpPr>
          <p:nvPr>
            <p:ph type="body" idx="1"/>
          </p:nvPr>
        </p:nvSpPr>
        <p:spPr>
          <a:prstGeom prst="rect">
            <a:avLst/>
          </a:prstGeom>
        </p:spPr>
        <p:txBody>
          <a:bodyPr spcFirstLastPara="1" wrap="square" lIns="0" tIns="0" rIns="0" bIns="45700" anchor="t" anchorCtr="0">
            <a:normAutofit fontScale="25000" lnSpcReduction="20000"/>
          </a:bodyPr>
          <a:lstStyle/>
          <a:p>
            <a:pPr marL="0" indent="0">
              <a:lnSpc>
                <a:spcPct val="115000"/>
              </a:lnSpc>
              <a:spcBef>
                <a:spcPts val="1200"/>
              </a:spcBef>
              <a:buSzPts val="358"/>
              <a:buNone/>
            </a:pPr>
            <a:r>
              <a:rPr lang="en-US" sz="6615" b="1" u="sng"/>
              <a:t>Examples of Evidence</a:t>
            </a:r>
            <a:endParaRPr sz="6615" b="1"/>
          </a:p>
          <a:p>
            <a:pPr marL="0" indent="0">
              <a:lnSpc>
                <a:spcPct val="115000"/>
              </a:lnSpc>
              <a:spcBef>
                <a:spcPts val="0"/>
              </a:spcBef>
              <a:buNone/>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Sample evidence or contracts from a variety of purchases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micro purchases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small purchases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sealed bids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competitive proposals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non-competitive (sole source) proposals</a:t>
            </a:r>
            <a:r>
              <a:rPr lang="en-US" sz="615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a:t>
            </a:r>
            <a:endParaRPr sz="6150">
              <a:latin typeface="Arial"/>
              <a:ea typeface="Arial"/>
              <a:cs typeface="Arial"/>
              <a:sym typeface="Arial"/>
            </a:endParaRPr>
          </a:p>
          <a:p>
            <a:pPr marL="0" indent="0">
              <a:lnSpc>
                <a:spcPct val="115000"/>
              </a:lnSpc>
              <a:spcBef>
                <a:spcPts val="1200"/>
              </a:spcBef>
              <a:buNone/>
            </a:pPr>
            <a:r>
              <a:rPr lang="en-US" sz="6150"/>
              <a:t>All evidence should include approvals for procurement, rationale pertaining to the type of procurement process used, receipts, receiving documents/packing slips; copies of competitive pricing/bids, copy of payment, cancelled check/pCard.  If services or contract, include a copy of contract and invoice for services. </a:t>
            </a:r>
            <a:endParaRPr sz="6150"/>
          </a:p>
          <a:p>
            <a:pPr marL="0" indent="0">
              <a:lnSpc>
                <a:spcPct val="115000"/>
              </a:lnSpc>
              <a:spcBef>
                <a:spcPts val="1200"/>
              </a:spcBef>
              <a:buNone/>
            </a:pPr>
            <a:r>
              <a:rPr lang="en-US" sz="6150"/>
              <a:t>Supporting documentation should support the internal policy/procedures for each type of procurement used.  For instance, for small purchases, a simple print out from vendor websites showing price and availability can substantiate the vendor chosen.  It is also a good practice to indicate on the receipt what cost objective/budget line item the purchase is supporting.</a:t>
            </a:r>
            <a:endParaRPr sz="6150">
              <a:latin typeface="Arial"/>
              <a:ea typeface="Arial"/>
              <a:cs typeface="Arial"/>
              <a:sym typeface="Arial"/>
            </a:endParaRPr>
          </a:p>
          <a:p>
            <a:pPr marL="0" indent="0">
              <a:spcBef>
                <a:spcPts val="1000"/>
              </a:spcBef>
              <a:buNone/>
            </a:pPr>
            <a:endParaRPr/>
          </a:p>
        </p:txBody>
      </p:sp>
      <p:sp>
        <p:nvSpPr>
          <p:cNvPr id="250" name="Google Shape;250;gf7c815001a_1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ea0f386086_0_63"/>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spcAft>
                <a:spcPts val="400"/>
              </a:spcAft>
            </a:pPr>
            <a:r>
              <a:rPr lang="en-US" sz="2800" dirty="0">
                <a:latin typeface="Calibri"/>
                <a:ea typeface="Calibri"/>
                <a:cs typeface="Calibri"/>
                <a:sym typeface="Calibri"/>
              </a:rPr>
              <a:t>FR 9.13 Procurement</a:t>
            </a:r>
            <a:endParaRPr sz="2800" dirty="0">
              <a:latin typeface="Calibri"/>
              <a:ea typeface="Calibri"/>
              <a:cs typeface="Calibri"/>
              <a:sym typeface="Calibri"/>
            </a:endParaRPr>
          </a:p>
        </p:txBody>
      </p:sp>
      <p:sp>
        <p:nvSpPr>
          <p:cNvPr id="257" name="Google Shape;257;gea0f386086_0_63"/>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SzPts val="1100"/>
              <a:buNone/>
            </a:pPr>
            <a:r>
              <a:rPr lang="en-US" sz="2420" b="1" u="sng"/>
              <a:t>Items to be aware of</a:t>
            </a:r>
            <a:endParaRPr/>
          </a:p>
          <a:p>
            <a:pPr>
              <a:spcBef>
                <a:spcPts val="1000"/>
              </a:spcBef>
            </a:pPr>
            <a:r>
              <a:rPr lang="en-US"/>
              <a:t>Submit general ledger for award showing all ESSER expenses</a:t>
            </a:r>
            <a:endParaRPr/>
          </a:p>
          <a:p>
            <a:pPr>
              <a:spcBef>
                <a:spcPts val="0"/>
              </a:spcBef>
            </a:pPr>
            <a:r>
              <a:rPr lang="en-US"/>
              <a:t>This is also used to determine compliance in FR9.8 (no need to submit more than once)</a:t>
            </a:r>
            <a:endParaRPr/>
          </a:p>
          <a:p>
            <a:pPr marL="0" indent="0">
              <a:spcBef>
                <a:spcPts val="1000"/>
              </a:spcBef>
              <a:buSzPts val="1100"/>
              <a:buNone/>
            </a:pPr>
            <a:r>
              <a:rPr lang="en-US" sz="2420" b="1" u="sng"/>
              <a:t>Common concerns</a:t>
            </a:r>
            <a:endParaRPr/>
          </a:p>
          <a:p>
            <a:pPr>
              <a:spcBef>
                <a:spcPts val="1000"/>
              </a:spcBef>
            </a:pPr>
            <a:r>
              <a:rPr lang="en-US"/>
              <a:t>Small purchase vs micro purchases (UGG follows the FAR so an LEA’s internal policy is most likely more restrictive)</a:t>
            </a:r>
            <a:endParaRPr/>
          </a:p>
          <a:p>
            <a:pPr>
              <a:spcBef>
                <a:spcPts val="0"/>
              </a:spcBef>
            </a:pPr>
            <a:r>
              <a:rPr lang="en-US"/>
              <a:t>Follow internal procedures</a:t>
            </a:r>
            <a:endParaRPr/>
          </a:p>
          <a:p>
            <a:pPr>
              <a:spcBef>
                <a:spcPts val="0"/>
              </a:spcBef>
            </a:pPr>
            <a:r>
              <a:rPr lang="en-US"/>
              <a:t>Thresholds defined in policy/procedure</a:t>
            </a:r>
            <a:endParaRPr/>
          </a:p>
          <a:p>
            <a:pPr>
              <a:spcBef>
                <a:spcPts val="0"/>
              </a:spcBef>
            </a:pPr>
            <a:r>
              <a:rPr lang="en-US"/>
              <a:t>Ensure UGG referenced in policy (also affects FR9.12)</a:t>
            </a:r>
            <a:endParaRPr/>
          </a:p>
          <a:p>
            <a:pPr marL="0" indent="0">
              <a:spcBef>
                <a:spcPts val="1000"/>
              </a:spcBef>
              <a:buSzPts val="1100"/>
              <a:buNone/>
            </a:pPr>
            <a:r>
              <a:rPr lang="en-US" sz="2420" b="1" u="sng"/>
              <a:t>Follow Up requests</a:t>
            </a:r>
            <a:endParaRPr/>
          </a:p>
          <a:p>
            <a:pPr>
              <a:spcBef>
                <a:spcPts val="1000"/>
              </a:spcBef>
            </a:pPr>
            <a:r>
              <a:rPr lang="en-US"/>
              <a:t>Sample selections of specific transactions</a:t>
            </a:r>
            <a:endParaRPr/>
          </a:p>
          <a:p>
            <a:pPr lvl="1">
              <a:spcBef>
                <a:spcPts val="0"/>
              </a:spcBef>
            </a:pPr>
            <a:r>
              <a:rPr lang="en-US" sz="2400"/>
              <a:t>Provide invoice, approval support, etc.</a:t>
            </a:r>
            <a:r>
              <a:rPr lang="en-US"/>
              <a:t> </a:t>
            </a:r>
            <a:endParaRPr/>
          </a:p>
        </p:txBody>
      </p:sp>
      <p:sp>
        <p:nvSpPr>
          <p:cNvPr id="258" name="Google Shape;258;gea0f386086_0_63"/>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e9c9a8e778_0_21"/>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pPr>
            <a:r>
              <a:rPr lang="en-US" sz="3100" dirty="0">
                <a:latin typeface="Calibri"/>
                <a:ea typeface="Calibri"/>
                <a:cs typeface="Calibri"/>
                <a:sym typeface="Calibri"/>
              </a:rPr>
              <a:t>FR 9.15 Information Management PII</a:t>
            </a:r>
            <a:endParaRPr sz="3100" dirty="0">
              <a:latin typeface="Calibri"/>
              <a:ea typeface="Calibri"/>
              <a:cs typeface="Calibri"/>
              <a:sym typeface="Calibri"/>
            </a:endParaRPr>
          </a:p>
          <a:p>
            <a:pPr>
              <a:lnSpc>
                <a:spcPct val="115000"/>
              </a:lnSpc>
              <a:spcBef>
                <a:spcPts val="1200"/>
              </a:spcBef>
            </a:pPr>
            <a:endParaRPr dirty="0">
              <a:solidFill>
                <a:schemeClr val="dk1"/>
              </a:solidFill>
            </a:endParaRPr>
          </a:p>
          <a:p>
            <a:endParaRPr dirty="0"/>
          </a:p>
        </p:txBody>
      </p:sp>
      <p:sp>
        <p:nvSpPr>
          <p:cNvPr id="265" name="Google Shape;265;ge9c9a8e778_0_21"/>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SzPts val="1100"/>
              <a:buNone/>
            </a:pPr>
            <a:r>
              <a:rPr lang="en-US" b="1" u="sng"/>
              <a:t>Governing Citations</a:t>
            </a:r>
            <a:endParaRPr b="1" u="sng"/>
          </a:p>
          <a:p>
            <a:pPr indent="-368300">
              <a:lnSpc>
                <a:spcPct val="115000"/>
              </a:lnSpc>
              <a:spcBef>
                <a:spcPts val="1200"/>
              </a:spcBef>
              <a:buSzPts val="2200"/>
            </a:pPr>
            <a:r>
              <a:rPr lang="en-US" sz="2200"/>
              <a:t>2 CFR §200.303E</a:t>
            </a:r>
            <a:endParaRPr sz="2200"/>
          </a:p>
          <a:p>
            <a:pPr indent="-368300">
              <a:lnSpc>
                <a:spcPct val="115000"/>
              </a:lnSpc>
              <a:spcBef>
                <a:spcPts val="0"/>
              </a:spcBef>
              <a:buSzPts val="2200"/>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GEPA Sec. 444 and 445</a:t>
            </a:r>
            <a:r>
              <a:rPr lang="en-US" sz="2200"/>
              <a:t> </a:t>
            </a:r>
            <a:endParaRPr sz="2200"/>
          </a:p>
          <a:p>
            <a:pPr marL="0" indent="0">
              <a:lnSpc>
                <a:spcPct val="115000"/>
              </a:lnSpc>
              <a:spcBef>
                <a:spcPts val="1200"/>
              </a:spcBef>
              <a:buSzPts val="1100"/>
              <a:buNone/>
            </a:pPr>
            <a:endParaRPr sz="1100" b="1"/>
          </a:p>
          <a:p>
            <a:pPr marL="0" indent="0">
              <a:lnSpc>
                <a:spcPct val="115000"/>
              </a:lnSpc>
              <a:spcBef>
                <a:spcPts val="1200"/>
              </a:spcBef>
              <a:buSzPts val="1100"/>
              <a:buNone/>
            </a:pPr>
            <a:endParaRPr sz="1100" b="1"/>
          </a:p>
          <a:p>
            <a:pPr marL="0" indent="0">
              <a:lnSpc>
                <a:spcPct val="115000"/>
              </a:lnSpc>
              <a:spcBef>
                <a:spcPts val="1200"/>
              </a:spcBef>
              <a:buSzPts val="1100"/>
              <a:buNone/>
            </a:pPr>
            <a:r>
              <a:rPr lang="en-US" b="1" u="sng"/>
              <a:t>Statutory Indicator</a:t>
            </a:r>
            <a:endParaRPr b="1" u="sng"/>
          </a:p>
          <a:p>
            <a:pPr marL="0" indent="0">
              <a:lnSpc>
                <a:spcPct val="100000"/>
              </a:lnSpc>
              <a:spcBef>
                <a:spcPts val="1200"/>
              </a:spcBef>
              <a:buNone/>
            </a:pPr>
            <a:r>
              <a:rPr lang="en-US" sz="2000"/>
              <a:t>The LEA takes reasonable measures to safeguard and protect Personally Identifiable Information (PII).</a:t>
            </a:r>
            <a:r>
              <a:rPr lang="en-US" sz="1100" i="1"/>
              <a:t> </a:t>
            </a:r>
            <a:endParaRPr sz="1100" i="1"/>
          </a:p>
          <a:p>
            <a:pPr marL="0" indent="0">
              <a:spcBef>
                <a:spcPts val="1000"/>
              </a:spcBef>
              <a:buNone/>
            </a:pPr>
            <a:endParaRPr sz="1100" i="1"/>
          </a:p>
          <a:p>
            <a:pPr marL="0" indent="0">
              <a:spcBef>
                <a:spcPts val="1000"/>
              </a:spcBef>
              <a:buNone/>
            </a:pPr>
            <a:endParaRPr sz="1100" b="1" i="1">
              <a:solidFill>
                <a:srgbClr val="FF0000"/>
              </a:solidFill>
            </a:endParaRPr>
          </a:p>
        </p:txBody>
      </p:sp>
      <p:sp>
        <p:nvSpPr>
          <p:cNvPr id="266" name="Google Shape;266;ge9c9a8e778_0_2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f7c0e0ac38_2_7"/>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pPr>
            <a:r>
              <a:rPr lang="en-US" sz="3100" dirty="0">
                <a:latin typeface="Calibri"/>
                <a:ea typeface="Calibri"/>
                <a:cs typeface="Calibri"/>
                <a:sym typeface="Calibri"/>
              </a:rPr>
              <a:t>FR 9.15 Information Management PII</a:t>
            </a:r>
            <a:endParaRPr sz="3100" dirty="0">
              <a:latin typeface="Calibri"/>
              <a:ea typeface="Calibri"/>
              <a:cs typeface="Calibri"/>
              <a:sym typeface="Calibri"/>
            </a:endParaRPr>
          </a:p>
          <a:p>
            <a:pPr>
              <a:lnSpc>
                <a:spcPct val="115000"/>
              </a:lnSpc>
              <a:spcBef>
                <a:spcPts val="1200"/>
              </a:spcBef>
            </a:pPr>
            <a:endParaRPr dirty="0"/>
          </a:p>
          <a:p>
            <a:endParaRPr dirty="0"/>
          </a:p>
        </p:txBody>
      </p:sp>
      <p:sp>
        <p:nvSpPr>
          <p:cNvPr id="273" name="Google Shape;273;gf7c0e0ac38_2_7"/>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37</a:t>
            </a:fld>
            <a:endParaRPr/>
          </a:p>
        </p:txBody>
      </p:sp>
      <p:sp>
        <p:nvSpPr>
          <p:cNvPr id="274" name="Google Shape;274;gf7c0e0ac38_2_7"/>
          <p:cNvSpPr txBox="1"/>
          <p:nvPr/>
        </p:nvSpPr>
        <p:spPr>
          <a:xfrm>
            <a:off x="1859500" y="1463051"/>
            <a:ext cx="8604600" cy="4089551"/>
          </a:xfrm>
          <a:prstGeom prst="rect">
            <a:avLst/>
          </a:prstGeom>
          <a:noFill/>
          <a:ln>
            <a:noFill/>
          </a:ln>
        </p:spPr>
        <p:txBody>
          <a:bodyPr spcFirstLastPara="1" wrap="square" lIns="91425" tIns="91425" rIns="91425" bIns="91425" anchor="t" anchorCtr="0">
            <a:spAutoFit/>
          </a:bodyPr>
          <a:lstStyle/>
          <a:p>
            <a:pPr>
              <a:lnSpc>
                <a:spcPct val="115000"/>
              </a:lnSpc>
              <a:spcBef>
                <a:spcPts val="1200"/>
              </a:spcBef>
            </a:pPr>
            <a:r>
              <a:rPr lang="en-US" sz="2200" b="1" u="sng" dirty="0">
                <a:solidFill>
                  <a:schemeClr val="dk1"/>
                </a:solidFill>
                <a:latin typeface="Calibri"/>
                <a:ea typeface="Calibri"/>
                <a:cs typeface="Calibri"/>
                <a:sym typeface="Calibri"/>
              </a:rPr>
              <a:t>Demonstration of Compliance</a:t>
            </a:r>
            <a:endParaRPr sz="2200" b="1" u="sng" dirty="0">
              <a:solidFill>
                <a:schemeClr val="dk1"/>
              </a:solidFill>
              <a:latin typeface="Calibri"/>
              <a:ea typeface="Calibri"/>
              <a:cs typeface="Calibri"/>
              <a:sym typeface="Calibri"/>
            </a:endParaRPr>
          </a:p>
          <a:p>
            <a:pPr>
              <a:lnSpc>
                <a:spcPct val="115000"/>
              </a:lnSpc>
              <a:spcBef>
                <a:spcPts val="1200"/>
              </a:spcBef>
            </a:pPr>
            <a:r>
              <a:rPr lang="en-US" sz="2200" dirty="0">
                <a:solidFill>
                  <a:schemeClr val="dk1"/>
                </a:solidFill>
                <a:latin typeface="Calibri"/>
                <a:ea typeface="Calibri"/>
                <a:cs typeface="Calibri"/>
                <a:sym typeface="Calibri"/>
              </a:rPr>
              <a:t>Policy and/or procedures regarding protection of PII for students and staff</a:t>
            </a:r>
            <a:endParaRPr sz="2200" dirty="0">
              <a:solidFill>
                <a:schemeClr val="dk1"/>
              </a:solidFill>
              <a:latin typeface="Calibri"/>
              <a:ea typeface="Calibri"/>
              <a:cs typeface="Calibri"/>
              <a:sym typeface="Calibri"/>
            </a:endParaRPr>
          </a:p>
          <a:p>
            <a:pPr>
              <a:lnSpc>
                <a:spcPct val="115000"/>
              </a:lnSpc>
              <a:spcBef>
                <a:spcPts val="1200"/>
              </a:spcBef>
            </a:pPr>
            <a:r>
              <a:rPr lang="en-US" sz="1100" b="1" dirty="0">
                <a:solidFill>
                  <a:schemeClr val="dk1"/>
                </a:solidFill>
                <a:latin typeface="Calibri"/>
                <a:ea typeface="Calibri"/>
                <a:cs typeface="Calibri"/>
                <a:sym typeface="Calibri"/>
              </a:rPr>
              <a:t> </a:t>
            </a:r>
            <a:endParaRPr sz="1100" b="1" dirty="0">
              <a:solidFill>
                <a:schemeClr val="dk1"/>
              </a:solidFill>
              <a:latin typeface="Calibri"/>
              <a:ea typeface="Calibri"/>
              <a:cs typeface="Calibri"/>
              <a:sym typeface="Calibri"/>
            </a:endParaRPr>
          </a:p>
          <a:p>
            <a:pPr>
              <a:lnSpc>
                <a:spcPct val="115000"/>
              </a:lnSpc>
              <a:spcBef>
                <a:spcPts val="1200"/>
              </a:spcBef>
            </a:pPr>
            <a:r>
              <a:rPr lang="en-US" sz="2200" b="1" u="sng" dirty="0">
                <a:solidFill>
                  <a:schemeClr val="dk1"/>
                </a:solidFill>
                <a:latin typeface="Calibri"/>
                <a:ea typeface="Calibri"/>
                <a:cs typeface="Calibri"/>
                <a:sym typeface="Calibri"/>
              </a:rPr>
              <a:t>Examples of Evidence</a:t>
            </a:r>
            <a:endParaRPr sz="2200" b="1" u="sng" dirty="0">
              <a:solidFill>
                <a:schemeClr val="dk1"/>
              </a:solidFill>
              <a:latin typeface="Calibri"/>
              <a:ea typeface="Calibri"/>
              <a:cs typeface="Calibri"/>
              <a:sym typeface="Calibri"/>
            </a:endParaRPr>
          </a:p>
          <a:p>
            <a:pPr marL="457200" indent="-368300">
              <a:lnSpc>
                <a:spcPct val="115000"/>
              </a:lnSpc>
              <a:spcBef>
                <a:spcPts val="1200"/>
              </a:spcBef>
              <a:buClr>
                <a:schemeClr val="dk1"/>
              </a:buClr>
              <a:buSzPts val="2200"/>
              <a:buChar char="•"/>
            </a:pPr>
            <a:r>
              <a:rPr lang="en-US" sz="2200" dirty="0">
                <a:solidFill>
                  <a:schemeClr val="dk1"/>
                </a:solidFill>
                <a:latin typeface="Calibri"/>
                <a:ea typeface="Calibri"/>
                <a:cs typeface="Calibri"/>
                <a:sym typeface="Calibri"/>
              </a:rPr>
              <a:t>Reports or public facing websites demonstrating redacted information</a:t>
            </a:r>
            <a:endParaRPr sz="2200" dirty="0">
              <a:solidFill>
                <a:schemeClr val="dk1"/>
              </a:solidFill>
              <a:latin typeface="Calibri"/>
              <a:ea typeface="Calibri"/>
              <a:cs typeface="Calibri"/>
              <a:sym typeface="Calibri"/>
            </a:endParaRPr>
          </a:p>
          <a:p>
            <a:pPr marL="457200" indent="-368300">
              <a:lnSpc>
                <a:spcPct val="115000"/>
              </a:lnSpc>
              <a:buClr>
                <a:schemeClr val="dk1"/>
              </a:buClr>
              <a:buSzPts val="2200"/>
              <a:buChar char="•"/>
            </a:pPr>
            <a:r>
              <a:rPr lang="en-US" sz="2200" dirty="0">
                <a:solidFill>
                  <a:schemeClr val="dk1"/>
                </a:solidFill>
                <a:latin typeface="Calibri"/>
                <a:ea typeface="Calibri"/>
                <a:cs typeface="Calibri"/>
                <a:sym typeface="Calibri"/>
              </a:rPr>
              <a:t>Policy and/or procedures regarding protection of PII (vendors, internal, students)</a:t>
            </a:r>
            <a:endParaRPr sz="2200" dirty="0">
              <a:solidFill>
                <a:schemeClr val="dk1"/>
              </a:solidFill>
              <a:latin typeface="Calibri"/>
              <a:ea typeface="Calibri"/>
              <a:cs typeface="Calibri"/>
              <a:sym typeface="Calibri"/>
            </a:endParaRPr>
          </a:p>
          <a:p>
            <a:endParaRPr dirty="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ea0f386086_0_56"/>
          <p:cNvSpPr txBox="1">
            <a:spLocks noGrp="1"/>
          </p:cNvSpPr>
          <p:nvPr>
            <p:ph type="title"/>
          </p:nvPr>
        </p:nvSpPr>
        <p:spPr>
          <a:prstGeom prst="rect">
            <a:avLst/>
          </a:prstGeom>
        </p:spPr>
        <p:txBody>
          <a:bodyPr spcFirstLastPara="1" wrap="square" lIns="0" tIns="0" rIns="0" bIns="0" anchor="t" anchorCtr="0">
            <a:noAutofit/>
          </a:bodyPr>
          <a:lstStyle/>
          <a:p>
            <a:pPr>
              <a:lnSpc>
                <a:spcPct val="115000"/>
              </a:lnSpc>
              <a:spcBef>
                <a:spcPts val="1400"/>
              </a:spcBef>
              <a:buClr>
                <a:schemeClr val="dk1"/>
              </a:buClr>
              <a:buSzPts val="1100"/>
            </a:pPr>
            <a:r>
              <a:rPr lang="en-US" sz="2800" dirty="0">
                <a:latin typeface="Calibri"/>
                <a:ea typeface="Calibri"/>
                <a:cs typeface="Calibri"/>
                <a:sym typeface="Calibri"/>
              </a:rPr>
              <a:t>FR 9.15 Information Management PII</a:t>
            </a:r>
            <a:endParaRPr sz="2800" dirty="0">
              <a:latin typeface="Calibri"/>
              <a:ea typeface="Calibri"/>
              <a:cs typeface="Calibri"/>
              <a:sym typeface="Calibri"/>
            </a:endParaRPr>
          </a:p>
          <a:p>
            <a:pPr>
              <a:lnSpc>
                <a:spcPct val="115000"/>
              </a:lnSpc>
              <a:spcBef>
                <a:spcPts val="1200"/>
              </a:spcBef>
              <a:buClr>
                <a:schemeClr val="dk1"/>
              </a:buClr>
              <a:buSzPts val="1100"/>
            </a:pPr>
            <a:endParaRPr dirty="0"/>
          </a:p>
        </p:txBody>
      </p:sp>
      <p:sp>
        <p:nvSpPr>
          <p:cNvPr id="281" name="Google Shape;281;gea0f386086_0_56"/>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2420" b="1" u="sng"/>
              <a:t>Noteworthy Items</a:t>
            </a:r>
            <a:endParaRPr/>
          </a:p>
          <a:p>
            <a:pPr marL="0" indent="0">
              <a:spcBef>
                <a:spcPts val="1000"/>
              </a:spcBef>
              <a:buNone/>
            </a:pPr>
            <a:r>
              <a:rPr lang="en-US"/>
              <a:t>Applies to students, parents, and staff</a:t>
            </a:r>
            <a:endParaRPr/>
          </a:p>
          <a:p>
            <a:pPr marL="0" indent="0">
              <a:spcBef>
                <a:spcPts val="1000"/>
              </a:spcBef>
              <a:buNone/>
            </a:pPr>
            <a:endParaRPr/>
          </a:p>
          <a:p>
            <a:pPr marL="0" indent="0">
              <a:spcBef>
                <a:spcPts val="1000"/>
              </a:spcBef>
              <a:buNone/>
            </a:pPr>
            <a:r>
              <a:rPr lang="en-US" sz="2420" b="1" u="sng"/>
              <a:t>Common Concerns</a:t>
            </a:r>
            <a:endParaRPr/>
          </a:p>
          <a:p>
            <a:pPr marL="0" indent="0">
              <a:spcBef>
                <a:spcPts val="1000"/>
              </a:spcBef>
              <a:buNone/>
            </a:pPr>
            <a:r>
              <a:rPr lang="en-US"/>
              <a:t>No documented policy referencing protection of PII</a:t>
            </a:r>
            <a:endParaRPr/>
          </a:p>
          <a:p>
            <a:pPr marL="0" indent="0">
              <a:spcBef>
                <a:spcPts val="1000"/>
              </a:spcBef>
              <a:buNone/>
            </a:pPr>
            <a:endParaRPr/>
          </a:p>
          <a:p>
            <a:pPr marL="0" indent="0">
              <a:spcBef>
                <a:spcPts val="1000"/>
              </a:spcBef>
              <a:buNone/>
            </a:pPr>
            <a:r>
              <a:rPr lang="en-US" sz="2420" b="1" u="sng"/>
              <a:t>Follow Up Requests</a:t>
            </a:r>
            <a:endParaRPr/>
          </a:p>
          <a:p>
            <a:pPr marL="0" indent="0">
              <a:spcBef>
                <a:spcPts val="1000"/>
              </a:spcBef>
              <a:buNone/>
            </a:pPr>
            <a:r>
              <a:rPr lang="en-US"/>
              <a:t>Nothing typically but perhaps some questions for clarification</a:t>
            </a:r>
            <a:endParaRPr/>
          </a:p>
          <a:p>
            <a:pPr marL="0" indent="0">
              <a:spcBef>
                <a:spcPts val="1000"/>
              </a:spcBef>
              <a:buNone/>
            </a:pPr>
            <a:endParaRPr/>
          </a:p>
        </p:txBody>
      </p:sp>
      <p:sp>
        <p:nvSpPr>
          <p:cNvPr id="282" name="Google Shape;282;gea0f386086_0_56"/>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e9c9a8e778_0_28"/>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buClr>
                <a:schemeClr val="dk1"/>
              </a:buClr>
              <a:buSzPts val="1100"/>
            </a:pPr>
            <a:r>
              <a:rPr lang="en-US" sz="2800" dirty="0">
                <a:latin typeface="Calibri"/>
                <a:ea typeface="Calibri"/>
                <a:cs typeface="Calibri"/>
                <a:sym typeface="Calibri"/>
              </a:rPr>
              <a:t>FR 9.16 Ethical Transparency</a:t>
            </a:r>
            <a:endParaRPr sz="2800" dirty="0">
              <a:latin typeface="Calibri"/>
              <a:ea typeface="Calibri"/>
              <a:cs typeface="Calibri"/>
              <a:sym typeface="Calibri"/>
            </a:endParaRPr>
          </a:p>
        </p:txBody>
      </p:sp>
      <p:sp>
        <p:nvSpPr>
          <p:cNvPr id="289" name="Google Shape;289;ge9c9a8e778_0_28"/>
          <p:cNvSpPr txBox="1">
            <a:spLocks noGrp="1"/>
          </p:cNvSpPr>
          <p:nvPr>
            <p:ph type="body" idx="1"/>
          </p:nvPr>
        </p:nvSpPr>
        <p:spPr>
          <a:prstGeom prst="rect">
            <a:avLst/>
          </a:prstGeom>
        </p:spPr>
        <p:txBody>
          <a:bodyPr spcFirstLastPara="1" wrap="square" lIns="0" tIns="0" rIns="0" bIns="45700" anchor="t" anchorCtr="0">
            <a:normAutofit fontScale="92500" lnSpcReduction="10000"/>
          </a:bodyPr>
          <a:lstStyle/>
          <a:p>
            <a:pPr marL="0" indent="0">
              <a:lnSpc>
                <a:spcPct val="115000"/>
              </a:lnSpc>
              <a:spcBef>
                <a:spcPts val="1200"/>
              </a:spcBef>
              <a:buNone/>
            </a:pPr>
            <a:r>
              <a:rPr lang="en-US" sz="2420" b="1" u="sng"/>
              <a:t>Governing Citations</a:t>
            </a:r>
            <a:endParaRPr sz="1300"/>
          </a:p>
          <a:p>
            <a:pPr indent="-342900">
              <a:lnSpc>
                <a:spcPct val="100000"/>
              </a:lnSpc>
              <a:spcBef>
                <a:spcPts val="1200"/>
              </a:spcBef>
              <a:buSzPts val="1800"/>
            </a:pPr>
            <a:r>
              <a:rPr lang="en-US" sz="2000"/>
              <a:t>2 CFR §180 - OMB Guidelines on Debarment &amp; Suspension</a:t>
            </a:r>
            <a:endParaRPr sz="2000"/>
          </a:p>
          <a:p>
            <a:pPr indent="-342900">
              <a:lnSpc>
                <a:spcPct val="100000"/>
              </a:lnSpc>
              <a:spcBef>
                <a:spcPts val="0"/>
              </a:spcBef>
              <a:buSzPts val="1800"/>
            </a:pPr>
            <a:r>
              <a:rPr lang="en-US" sz="2000"/>
              <a:t>2 CFR §200.214 - Suspension &amp; Debarment</a:t>
            </a:r>
            <a:endParaRPr sz="2000"/>
          </a:p>
          <a:p>
            <a:pPr indent="-342900">
              <a:lnSpc>
                <a:spcPct val="100000"/>
              </a:lnSpc>
              <a:spcBef>
                <a:spcPts val="0"/>
              </a:spcBef>
              <a:buSzPts val="1800"/>
            </a:pPr>
            <a:r>
              <a:rPr lang="en-US" sz="2000"/>
              <a:t>2 CFR §200.112 - Conflict of Interest</a:t>
            </a:r>
            <a:endParaRPr sz="2000"/>
          </a:p>
          <a:p>
            <a:pPr indent="-342900">
              <a:lnSpc>
                <a:spcPct val="100000"/>
              </a:lnSpc>
              <a:spcBef>
                <a:spcPts val="0"/>
              </a:spcBef>
              <a:buSzPts val="1800"/>
            </a:pPr>
            <a:r>
              <a:rPr lang="en-US" sz="2000"/>
              <a:t>2 CFR §200.113 - Mandatory Disclosures</a:t>
            </a:r>
            <a:endParaRPr sz="900"/>
          </a:p>
          <a:p>
            <a:pPr marL="0" indent="0">
              <a:lnSpc>
                <a:spcPct val="115000"/>
              </a:lnSpc>
              <a:spcBef>
                <a:spcPts val="1200"/>
              </a:spcBef>
              <a:buSzPts val="1100"/>
              <a:buNone/>
            </a:pPr>
            <a:r>
              <a:rPr lang="en-US" sz="2420" b="1" u="sng"/>
              <a:t>Statutory Indicator</a:t>
            </a:r>
            <a:endParaRPr sz="1900" b="1"/>
          </a:p>
          <a:p>
            <a:pPr indent="-355600">
              <a:lnSpc>
                <a:spcPct val="100000"/>
              </a:lnSpc>
              <a:spcBef>
                <a:spcPts val="1200"/>
              </a:spcBef>
              <a:buSzPts val="2000"/>
            </a:pPr>
            <a:r>
              <a:rPr lang="en-US" sz="2000"/>
              <a:t>The LEA has procedures to identify and disclose in writing any violations of Federal criminal law involving fraud, bribery, or gratuity violations potentially affecting the Federal award to the Federal awarding agency or pass-through entity in accordance with policy.</a:t>
            </a:r>
            <a:endParaRPr sz="2000"/>
          </a:p>
          <a:p>
            <a:pPr indent="-355600">
              <a:lnSpc>
                <a:spcPct val="100000"/>
              </a:lnSpc>
              <a:spcBef>
                <a:spcPts val="1000"/>
              </a:spcBef>
              <a:buSzPts val="2000"/>
            </a:pPr>
            <a:r>
              <a:rPr lang="en-US" sz="2000"/>
              <a:t>The LEA has procedures to identify and disclose in writing any potential conflict of interest to the Federal awarding agency or pass-through entity in accordance with policy.</a:t>
            </a:r>
            <a:endParaRPr sz="2000"/>
          </a:p>
          <a:p>
            <a:pPr indent="-355600">
              <a:lnSpc>
                <a:spcPct val="100000"/>
              </a:lnSpc>
              <a:spcBef>
                <a:spcPts val="1000"/>
              </a:spcBef>
              <a:spcAft>
                <a:spcPts val="1000"/>
              </a:spcAft>
              <a:buSzPts val="2000"/>
            </a:pPr>
            <a:r>
              <a:rPr lang="en-US" sz="2000"/>
              <a:t>The LEA has a procedure to identify and refrain from engaging with certain parties that are debarred, suspended or otherwise ineligible for participation in Federal assistance programs or activities.</a:t>
            </a:r>
            <a:endParaRPr sz="2000"/>
          </a:p>
        </p:txBody>
      </p:sp>
      <p:sp>
        <p:nvSpPr>
          <p:cNvPr id="290" name="Google Shape;290;ge9c9a8e778_0_28"/>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C301-78F2-4972-86D4-EA1522FFABC4}"/>
              </a:ext>
            </a:extLst>
          </p:cNvPr>
          <p:cNvSpPr>
            <a:spLocks noGrp="1"/>
          </p:cNvSpPr>
          <p:nvPr>
            <p:ph type="ctrTitle"/>
          </p:nvPr>
        </p:nvSpPr>
        <p:spPr/>
        <p:txBody>
          <a:bodyPr/>
          <a:lstStyle/>
          <a:p>
            <a:r>
              <a:rPr lang="en-US" dirty="0"/>
              <a:t>KPMG Update on CRF Monitoring</a:t>
            </a:r>
          </a:p>
        </p:txBody>
      </p:sp>
      <p:sp>
        <p:nvSpPr>
          <p:cNvPr id="3" name="Slide Number Placeholder 2">
            <a:extLst>
              <a:ext uri="{FF2B5EF4-FFF2-40B4-BE49-F238E27FC236}">
                <a16:creationId xmlns:a16="http://schemas.microsoft.com/office/drawing/2014/main" id="{35EE9CF0-A77A-417C-ABEB-92F3EF78FA4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754643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ea0f386086_0_0"/>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buClr>
                <a:schemeClr val="dk1"/>
              </a:buClr>
              <a:buSzPts val="1100"/>
            </a:pPr>
            <a:r>
              <a:rPr lang="en-US" sz="2800" dirty="0">
                <a:latin typeface="Calibri"/>
                <a:ea typeface="Calibri"/>
                <a:cs typeface="Calibri"/>
                <a:sym typeface="Calibri"/>
              </a:rPr>
              <a:t>FR 9.16 Ethical Transparency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297" name="Google Shape;297;gea0f386086_0_0"/>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SzPts val="1100"/>
              <a:buNone/>
            </a:pPr>
            <a:r>
              <a:rPr lang="en-US" sz="2420" b="1" u="sng"/>
              <a:t>Demonstration of Compliance</a:t>
            </a:r>
            <a:endParaRPr sz="1100" b="1">
              <a:latin typeface="Arial"/>
              <a:ea typeface="Arial"/>
              <a:cs typeface="Arial"/>
              <a:sym typeface="Arial"/>
            </a:endParaRPr>
          </a:p>
          <a:p>
            <a:pPr marL="0" indent="0">
              <a:spcBef>
                <a:spcPts val="1200"/>
              </a:spcBef>
              <a:buNone/>
            </a:pPr>
            <a:r>
              <a:rPr lang="en-US"/>
              <a:t>Procedures to identify fraud or bribery, conflict of interest, and parties that have been debarred or otherwise ineligible from participations in federal assistance programs or activities.</a:t>
            </a:r>
            <a:endParaRPr sz="2200"/>
          </a:p>
          <a:p>
            <a:pPr marL="0" indent="0">
              <a:lnSpc>
                <a:spcPct val="115000"/>
              </a:lnSpc>
              <a:spcBef>
                <a:spcPts val="1200"/>
              </a:spcBef>
              <a:buSzPts val="1100"/>
              <a:buNone/>
            </a:pPr>
            <a:r>
              <a:rPr lang="en-US" sz="2420" b="1" u="sng"/>
              <a:t>Examples of Evidence</a:t>
            </a:r>
            <a:endParaRPr sz="1100" b="1">
              <a:latin typeface="Arial"/>
              <a:ea typeface="Arial"/>
              <a:cs typeface="Arial"/>
              <a:sym typeface="Arial"/>
            </a:endParaRPr>
          </a:p>
          <a:p>
            <a:pPr indent="-368300">
              <a:spcBef>
                <a:spcPts val="1200"/>
              </a:spcBef>
              <a:buSzPts val="2200"/>
            </a:pPr>
            <a:r>
              <a:rPr lang="en-US"/>
              <a:t>Written policy/procedures identifying district process to ensure Ethical Transparency and examples of process, to include disclosure to pass-through of any violation including fraud, waste, abuse, or conflicts of interest.</a:t>
            </a:r>
            <a:endParaRPr/>
          </a:p>
          <a:p>
            <a:pPr indent="-368300">
              <a:spcBef>
                <a:spcPts val="0"/>
              </a:spcBef>
              <a:buSzPts val="2200"/>
            </a:pPr>
            <a:r>
              <a:rPr lang="en-US"/>
              <a:t>Documentation in procurement support indicating the review of debarred status for vendors, contractors, and providers.</a:t>
            </a:r>
            <a:endParaRPr sz="2200"/>
          </a:p>
        </p:txBody>
      </p:sp>
      <p:sp>
        <p:nvSpPr>
          <p:cNvPr id="298" name="Google Shape;298;gea0f386086_0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f1ab0c8033_1_11"/>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buClr>
                <a:schemeClr val="dk1"/>
              </a:buClr>
              <a:buSzPts val="1100"/>
            </a:pPr>
            <a:r>
              <a:rPr lang="en-US" sz="2800" dirty="0">
                <a:latin typeface="Calibri"/>
                <a:ea typeface="Calibri"/>
                <a:cs typeface="Calibri"/>
                <a:sym typeface="Calibri"/>
              </a:rPr>
              <a:t>FR 9.16 Ethical Transparency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05" name="Google Shape;305;gf1ab0c8033_1_11"/>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2420" b="1" u="sng"/>
              <a:t>Noteworthy Items</a:t>
            </a:r>
            <a:endParaRPr b="1"/>
          </a:p>
          <a:p>
            <a:pPr indent="-382270">
              <a:lnSpc>
                <a:spcPct val="70000"/>
              </a:lnSpc>
              <a:spcBef>
                <a:spcPts val="1000"/>
              </a:spcBef>
              <a:buSzPts val="2420"/>
            </a:pPr>
            <a:r>
              <a:rPr lang="en-US" sz="2420"/>
              <a:t>Ensure your procurement policies (FR 9.12) reference this suspensions and debarment review</a:t>
            </a:r>
            <a:endParaRPr sz="2420"/>
          </a:p>
          <a:p>
            <a:pPr indent="-382270">
              <a:lnSpc>
                <a:spcPct val="70000"/>
              </a:lnSpc>
              <a:spcBef>
                <a:spcPts val="1000"/>
              </a:spcBef>
              <a:buSzPts val="2420"/>
            </a:pPr>
            <a:r>
              <a:rPr lang="en-US" sz="2420"/>
              <a:t>LEA response to vendor’s showing up on these checks</a:t>
            </a:r>
            <a:endParaRPr sz="2420"/>
          </a:p>
          <a:p>
            <a:pPr indent="-382270">
              <a:lnSpc>
                <a:spcPct val="70000"/>
              </a:lnSpc>
              <a:spcBef>
                <a:spcPts val="1000"/>
              </a:spcBef>
              <a:buSzPts val="2420"/>
            </a:pPr>
            <a:r>
              <a:rPr lang="en-US" sz="2420"/>
              <a:t>Auditors outside of the CDE monitoring process may want evidence of the LEA’s review of suspension and debarment for larger dollar purchase</a:t>
            </a:r>
            <a:endParaRPr/>
          </a:p>
          <a:p>
            <a:pPr marL="0" indent="0">
              <a:spcBef>
                <a:spcPts val="1000"/>
              </a:spcBef>
              <a:buSzPts val="1100"/>
              <a:buNone/>
            </a:pPr>
            <a:r>
              <a:rPr lang="en-US" sz="2420" b="1" u="sng"/>
              <a:t>Common Concerns</a:t>
            </a:r>
            <a:endParaRPr b="1"/>
          </a:p>
          <a:p>
            <a:pPr marL="0" indent="0">
              <a:spcBef>
                <a:spcPts val="1000"/>
              </a:spcBef>
              <a:buNone/>
            </a:pPr>
            <a:r>
              <a:rPr lang="en-US" sz="2420"/>
              <a:t>No documented policy or procedure</a:t>
            </a:r>
            <a:endParaRPr/>
          </a:p>
          <a:p>
            <a:pPr marL="0" indent="0">
              <a:spcBef>
                <a:spcPts val="1000"/>
              </a:spcBef>
              <a:buSzPts val="1100"/>
              <a:buNone/>
            </a:pPr>
            <a:r>
              <a:rPr lang="en-US" sz="2420" b="1" u="sng"/>
              <a:t>Follow Up Requests</a:t>
            </a:r>
            <a:endParaRPr b="1"/>
          </a:p>
          <a:p>
            <a:pPr marL="0" indent="0">
              <a:spcBef>
                <a:spcPts val="1000"/>
              </a:spcBef>
              <a:buNone/>
            </a:pPr>
            <a:r>
              <a:rPr lang="en-US" sz="2420"/>
              <a:t>Potential clarifying questions</a:t>
            </a:r>
            <a:endParaRPr/>
          </a:p>
        </p:txBody>
      </p:sp>
      <p:sp>
        <p:nvSpPr>
          <p:cNvPr id="306" name="Google Shape;306;gf1ab0c8033_1_1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f1ab0c8033_1_18"/>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9.17 Internal Controls</a:t>
            </a:r>
            <a:endParaRPr sz="2800" dirty="0">
              <a:latin typeface="Calibri"/>
              <a:ea typeface="Calibri"/>
              <a:cs typeface="Calibri"/>
              <a:sym typeface="Calibri"/>
            </a:endParaRPr>
          </a:p>
        </p:txBody>
      </p:sp>
      <p:sp>
        <p:nvSpPr>
          <p:cNvPr id="313" name="Google Shape;313;gf1ab0c8033_1_18"/>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None/>
            </a:pPr>
            <a:r>
              <a:rPr lang="en-US" sz="2420" b="1" u="sng"/>
              <a:t>Governing Citations</a:t>
            </a:r>
            <a:endParaRPr sz="1300"/>
          </a:p>
          <a:p>
            <a:pPr marL="0" indent="0">
              <a:lnSpc>
                <a:spcPct val="115000"/>
              </a:lnSpc>
              <a:spcBef>
                <a:spcPts val="1200"/>
              </a:spcBef>
              <a:buNone/>
            </a:pPr>
            <a:r>
              <a:rPr lang="en-US" sz="2000"/>
              <a:t>2 CFR §200.303 - Internal Controls</a:t>
            </a:r>
            <a:endParaRPr sz="2000"/>
          </a:p>
          <a:p>
            <a:pPr marL="0" indent="0">
              <a:lnSpc>
                <a:spcPct val="115000"/>
              </a:lnSpc>
              <a:spcBef>
                <a:spcPts val="1200"/>
              </a:spcBef>
              <a:buNone/>
            </a:pPr>
            <a:r>
              <a:rPr lang="en-US" sz="2420" b="1" u="sng"/>
              <a:t>Statutory Indicator</a:t>
            </a:r>
            <a:endParaRPr sz="2500" b="1"/>
          </a:p>
          <a:p>
            <a:pPr indent="-355600">
              <a:lnSpc>
                <a:spcPct val="115000"/>
              </a:lnSpc>
              <a:spcBef>
                <a:spcPts val="1200"/>
              </a:spcBef>
              <a:buSzPts val="2000"/>
            </a:pPr>
            <a:r>
              <a:rPr lang="en-US" sz="2000"/>
              <a:t>The LEA must establish and maintain effective internal control over the Federal award that provides reasonable assurance that the non-Federal entity is managing the Federal award in compliance with Federal statutes, regulations, and the terms and conditions of the Federal award.</a:t>
            </a:r>
            <a:endParaRPr sz="2000"/>
          </a:p>
          <a:p>
            <a:pPr indent="-355600">
              <a:lnSpc>
                <a:spcPct val="115000"/>
              </a:lnSpc>
              <a:spcBef>
                <a:spcPts val="0"/>
              </a:spcBef>
              <a:buSzPts val="2000"/>
            </a:pPr>
            <a:r>
              <a:rPr lang="en-US" sz="2000"/>
              <a:t>LEAs are required to minimize the time elapsing between transfer of funds from U.S. or State Treasury (or pass through) and disbursement, so as not to exceed 3 days.  CDE requires that all federal awards be managed on a reimbursement basis.</a:t>
            </a:r>
            <a:endParaRPr sz="2000"/>
          </a:p>
        </p:txBody>
      </p:sp>
      <p:sp>
        <p:nvSpPr>
          <p:cNvPr id="314" name="Google Shape;314;gf1ab0c8033_1_18"/>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f1ab0c8033_1_25"/>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9.17 Internal Controls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21" name="Google Shape;321;gf1ab0c8033_1_25"/>
          <p:cNvSpPr txBox="1">
            <a:spLocks noGrp="1"/>
          </p:cNvSpPr>
          <p:nvPr>
            <p:ph type="body" idx="1"/>
          </p:nvPr>
        </p:nvSpPr>
        <p:spPr>
          <a:prstGeom prst="rect">
            <a:avLst/>
          </a:prstGeom>
        </p:spPr>
        <p:txBody>
          <a:bodyPr spcFirstLastPara="1" wrap="square" lIns="0" tIns="0" rIns="0" bIns="45700" anchor="t" anchorCtr="0">
            <a:normAutofit fontScale="85000" lnSpcReduction="10000"/>
          </a:bodyPr>
          <a:lstStyle/>
          <a:p>
            <a:pPr marL="0" indent="0">
              <a:lnSpc>
                <a:spcPct val="115000"/>
              </a:lnSpc>
              <a:spcBef>
                <a:spcPts val="1200"/>
              </a:spcBef>
              <a:buNone/>
            </a:pPr>
            <a:r>
              <a:rPr lang="en-US" sz="2220" b="1" u="sng"/>
              <a:t>Demonstration of Compliance</a:t>
            </a:r>
            <a:endParaRPr sz="900" b="1">
              <a:latin typeface="Arial"/>
              <a:ea typeface="Arial"/>
              <a:cs typeface="Arial"/>
              <a:sym typeface="Arial"/>
            </a:endParaRPr>
          </a:p>
          <a:p>
            <a:pPr marL="0" indent="0">
              <a:spcBef>
                <a:spcPts val="0"/>
              </a:spcBef>
              <a:buNone/>
            </a:pPr>
            <a:r>
              <a:rPr lang="en-US" sz="1700"/>
              <a:t>The LEA has internal controls in place that identify:</a:t>
            </a:r>
            <a:endParaRPr sz="1700"/>
          </a:p>
          <a:p>
            <a:pPr marL="457200" lvl="1" indent="-323850">
              <a:spcBef>
                <a:spcPts val="1000"/>
              </a:spcBef>
              <a:buSzPts val="1500"/>
            </a:pPr>
            <a:r>
              <a:rPr lang="en-US" sz="1700"/>
              <a:t>Accounting Functions, to include requests for funds reimbursement, general accounting functions (coding expenditures, managing accounts payable, etc.)</a:t>
            </a:r>
            <a:endParaRPr sz="1700"/>
          </a:p>
          <a:p>
            <a:pPr marL="457200" lvl="1" indent="-323850">
              <a:spcBef>
                <a:spcPts val="1000"/>
              </a:spcBef>
              <a:buSzPts val="1500"/>
            </a:pPr>
            <a:r>
              <a:rPr lang="en-US" sz="1700"/>
              <a:t>Cash Management/treasury functions to include interest liability</a:t>
            </a:r>
            <a:endParaRPr sz="1700"/>
          </a:p>
          <a:p>
            <a:pPr marL="457200" lvl="1" indent="-323850">
              <a:spcBef>
                <a:spcPts val="1000"/>
              </a:spcBef>
              <a:buSzPts val="1500"/>
            </a:pPr>
            <a:r>
              <a:rPr lang="en-US" sz="1700"/>
              <a:t>Process and procedures for the internal accounting system to track obligations, unobligated balances and interest earned, and how these are monitored.</a:t>
            </a:r>
            <a:endParaRPr sz="1700"/>
          </a:p>
          <a:p>
            <a:pPr marL="457200" lvl="1" indent="-323850">
              <a:spcBef>
                <a:spcPts val="1000"/>
              </a:spcBef>
              <a:buSzPts val="1500"/>
            </a:pPr>
            <a:r>
              <a:rPr lang="en-US" sz="1700"/>
              <a:t>Policy/procedures for review and approval of all federally funded expenditures, obligations, payroll expenditures, requests for funds and interim and annual reporting.</a:t>
            </a:r>
            <a:endParaRPr sz="1700"/>
          </a:p>
          <a:p>
            <a:pPr marL="457200" lvl="1" indent="-323850">
              <a:spcBef>
                <a:spcPts val="1000"/>
              </a:spcBef>
              <a:buSzPts val="1500"/>
            </a:pPr>
            <a:r>
              <a:rPr lang="en-US" sz="1700"/>
              <a:t>Policy/procedures in place for ensuring separation of duties as well as review process for expenditures, time and effort, etc.</a:t>
            </a:r>
            <a:endParaRPr sz="1700"/>
          </a:p>
          <a:p>
            <a:pPr marL="0" indent="0">
              <a:lnSpc>
                <a:spcPct val="115000"/>
              </a:lnSpc>
              <a:spcBef>
                <a:spcPts val="1000"/>
              </a:spcBef>
              <a:buNone/>
            </a:pPr>
            <a:r>
              <a:rPr lang="en-US" sz="2220" b="1" u="sng"/>
              <a:t>Examples of Evidence</a:t>
            </a:r>
            <a:endParaRPr sz="900" b="1">
              <a:latin typeface="Arial"/>
              <a:ea typeface="Arial"/>
              <a:cs typeface="Arial"/>
              <a:sym typeface="Arial"/>
            </a:endParaRPr>
          </a:p>
          <a:p>
            <a:pPr marL="457200" lvl="1" indent="-323850">
              <a:spcBef>
                <a:spcPts val="0"/>
              </a:spcBef>
              <a:buSzPts val="1500"/>
            </a:pPr>
            <a:r>
              <a:rPr lang="en-US" sz="1700"/>
              <a:t>Written procedures for general ledger and payment systems.</a:t>
            </a:r>
            <a:endParaRPr sz="1700"/>
          </a:p>
          <a:p>
            <a:pPr marL="457200" lvl="1" indent="-323850">
              <a:spcBef>
                <a:spcPts val="1000"/>
              </a:spcBef>
              <a:buSzPts val="1500"/>
            </a:pPr>
            <a:r>
              <a:rPr lang="en-US" sz="1700"/>
              <a:t>Interview with financial staff.</a:t>
            </a:r>
            <a:endParaRPr sz="1700"/>
          </a:p>
          <a:p>
            <a:pPr marL="457200" lvl="1" indent="-323850">
              <a:spcBef>
                <a:spcPts val="1000"/>
              </a:spcBef>
              <a:buSzPts val="1500"/>
            </a:pPr>
            <a:r>
              <a:rPr lang="en-US" sz="1700"/>
              <a:t>Authorized requestors are updated appropriately identified to CDE via ConsApp or email.</a:t>
            </a:r>
            <a:endParaRPr sz="1700"/>
          </a:p>
          <a:p>
            <a:pPr marL="457200" lvl="1" indent="-323850">
              <a:spcBef>
                <a:spcPts val="1000"/>
              </a:spcBef>
              <a:buSzPts val="1500"/>
            </a:pPr>
            <a:r>
              <a:rPr lang="en-US" sz="1700"/>
              <a:t>Audit/Single Audit.</a:t>
            </a:r>
            <a:endParaRPr sz="1700"/>
          </a:p>
          <a:p>
            <a:pPr marL="457200" lvl="1" indent="-323850">
              <a:spcBef>
                <a:spcPts val="1000"/>
              </a:spcBef>
              <a:spcAft>
                <a:spcPts val="1000"/>
              </a:spcAft>
              <a:buSzPts val="1500"/>
            </a:pPr>
            <a:r>
              <a:rPr lang="en-US" sz="1700"/>
              <a:t>Corrective Action for prior year findings on internal control.</a:t>
            </a:r>
            <a:endParaRPr sz="1700"/>
          </a:p>
        </p:txBody>
      </p:sp>
      <p:sp>
        <p:nvSpPr>
          <p:cNvPr id="322" name="Google Shape;322;gf1ab0c8033_1_25"/>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f1ab0c8033_1_32"/>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9.17 Internal Controls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29" name="Google Shape;329;gf1ab0c8033_1_32"/>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spcBef>
                <a:spcPts val="1000"/>
              </a:spcBef>
              <a:buNone/>
            </a:pPr>
            <a:r>
              <a:rPr lang="en-US" sz="2420" b="1" u="sng"/>
              <a:t>Noteworthy Items</a:t>
            </a:r>
            <a:endParaRPr b="1"/>
          </a:p>
          <a:p>
            <a:pPr marL="0" indent="0">
              <a:lnSpc>
                <a:spcPct val="70000"/>
              </a:lnSpc>
              <a:spcBef>
                <a:spcPts val="1000"/>
              </a:spcBef>
              <a:buNone/>
            </a:pPr>
            <a:r>
              <a:rPr lang="en-US" sz="2420"/>
              <a:t>Proper segregation of duties</a:t>
            </a:r>
            <a:endParaRPr sz="2420"/>
          </a:p>
          <a:p>
            <a:pPr indent="-382270">
              <a:lnSpc>
                <a:spcPct val="70000"/>
              </a:lnSpc>
              <a:spcBef>
                <a:spcPts val="1000"/>
              </a:spcBef>
              <a:buSzPts val="2420"/>
            </a:pPr>
            <a:r>
              <a:rPr lang="en-US" sz="2420"/>
              <a:t>Staff levels can make this difficult - look for compensating controls (i.e. - job rotation, multiple review levels, …)</a:t>
            </a:r>
            <a:endParaRPr/>
          </a:p>
          <a:p>
            <a:pPr marL="0" indent="0">
              <a:spcBef>
                <a:spcPts val="1000"/>
              </a:spcBef>
              <a:buNone/>
            </a:pPr>
            <a:r>
              <a:rPr lang="en-US" sz="2420" b="1" u="sng"/>
              <a:t>Common Concerns</a:t>
            </a:r>
            <a:endParaRPr b="1"/>
          </a:p>
          <a:p>
            <a:pPr>
              <a:spcBef>
                <a:spcPts val="1000"/>
              </a:spcBef>
            </a:pPr>
            <a:r>
              <a:rPr lang="en-US"/>
              <a:t>No documented policies or procedures</a:t>
            </a:r>
            <a:endParaRPr/>
          </a:p>
          <a:p>
            <a:pPr>
              <a:spcBef>
                <a:spcPts val="1000"/>
              </a:spcBef>
            </a:pPr>
            <a:r>
              <a:rPr lang="en-US"/>
              <a:t>Not following those procedures (reviewed during FR9.13 Procurement and/or FR9.10 Time &amp; Effort monitoring as well)</a:t>
            </a:r>
            <a:endParaRPr/>
          </a:p>
          <a:p>
            <a:pPr>
              <a:spcBef>
                <a:spcPts val="1000"/>
              </a:spcBef>
            </a:pPr>
            <a:r>
              <a:rPr lang="en-US"/>
              <a:t>Repeat findings from Single Audit with no corrective action</a:t>
            </a:r>
            <a:endParaRPr/>
          </a:p>
          <a:p>
            <a:pPr marL="0" indent="0">
              <a:spcBef>
                <a:spcPts val="1000"/>
              </a:spcBef>
              <a:buNone/>
            </a:pPr>
            <a:r>
              <a:rPr lang="en-US" sz="2420" b="1" u="sng"/>
              <a:t>Follow Up Requests</a:t>
            </a:r>
            <a:endParaRPr b="1"/>
          </a:p>
          <a:p>
            <a:pPr>
              <a:spcBef>
                <a:spcPts val="1000"/>
              </a:spcBef>
            </a:pPr>
            <a:r>
              <a:rPr lang="en-US"/>
              <a:t>Potential staff interviews</a:t>
            </a:r>
            <a:endParaRPr/>
          </a:p>
          <a:p>
            <a:pPr>
              <a:spcBef>
                <a:spcPts val="1000"/>
              </a:spcBef>
              <a:spcAft>
                <a:spcPts val="1000"/>
              </a:spcAft>
            </a:pPr>
            <a:r>
              <a:rPr lang="en-US"/>
              <a:t>Clarifying questions</a:t>
            </a:r>
            <a:endParaRPr/>
          </a:p>
        </p:txBody>
      </p:sp>
      <p:sp>
        <p:nvSpPr>
          <p:cNvPr id="330" name="Google Shape;330;gf1ab0c8033_1_32"/>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f1ab0c8033_1_43"/>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9.18 Cost Principles</a:t>
            </a:r>
            <a:endParaRPr sz="2800" dirty="0">
              <a:latin typeface="Calibri"/>
              <a:ea typeface="Calibri"/>
              <a:cs typeface="Calibri"/>
              <a:sym typeface="Calibri"/>
            </a:endParaRPr>
          </a:p>
        </p:txBody>
      </p:sp>
      <p:sp>
        <p:nvSpPr>
          <p:cNvPr id="337" name="Google Shape;337;gf1ab0c8033_1_43"/>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lnSpc>
                <a:spcPct val="115000"/>
              </a:lnSpc>
              <a:spcBef>
                <a:spcPts val="1200"/>
              </a:spcBef>
              <a:buNone/>
            </a:pPr>
            <a:r>
              <a:rPr lang="en-US" sz="2420" b="1" u="sng"/>
              <a:t>Governing Citations</a:t>
            </a:r>
            <a:endParaRPr sz="1300"/>
          </a:p>
          <a:p>
            <a:pPr indent="-355600">
              <a:lnSpc>
                <a:spcPct val="115000"/>
              </a:lnSpc>
              <a:spcBef>
                <a:spcPts val="1200"/>
              </a:spcBef>
              <a:buSzPts val="2000"/>
            </a:pPr>
            <a:r>
              <a:rPr lang="en-US" sz="2000"/>
              <a:t>2 CFR §200.400-415 - General Provisions</a:t>
            </a:r>
            <a:endParaRPr sz="2000"/>
          </a:p>
          <a:p>
            <a:pPr indent="-355600">
              <a:lnSpc>
                <a:spcPct val="115000"/>
              </a:lnSpc>
              <a:spcBef>
                <a:spcPts val="0"/>
              </a:spcBef>
              <a:buSzPts val="2000"/>
            </a:pPr>
            <a:r>
              <a:rPr lang="en-US" sz="2000"/>
              <a:t>2 CFR §200.420-476 - General Provisions for Selected Items of Cost</a:t>
            </a:r>
            <a:endParaRPr sz="2000"/>
          </a:p>
          <a:p>
            <a:pPr indent="-355600">
              <a:lnSpc>
                <a:spcPct val="115000"/>
              </a:lnSpc>
              <a:spcBef>
                <a:spcPts val="0"/>
              </a:spcBef>
              <a:buSzPts val="2000"/>
            </a:pPr>
            <a:r>
              <a:rPr lang="en-US" sz="2000"/>
              <a:t>ESEA § 8306(a)(2)(A-B) - Other General Assurances</a:t>
            </a:r>
            <a:endParaRPr sz="2000"/>
          </a:p>
          <a:p>
            <a:pPr marL="0" indent="0">
              <a:lnSpc>
                <a:spcPct val="115000"/>
              </a:lnSpc>
              <a:spcBef>
                <a:spcPts val="1200"/>
              </a:spcBef>
              <a:buNone/>
            </a:pPr>
            <a:r>
              <a:rPr lang="en-US" sz="2420" b="1" u="sng"/>
              <a:t>Statutory Indicator</a:t>
            </a:r>
            <a:endParaRPr sz="1900" b="1"/>
          </a:p>
          <a:p>
            <a:pPr indent="-355600">
              <a:lnSpc>
                <a:spcPct val="115000"/>
              </a:lnSpc>
              <a:spcBef>
                <a:spcPts val="1200"/>
              </a:spcBef>
              <a:buSzPts val="2000"/>
            </a:pPr>
            <a:r>
              <a:rPr lang="en-US" sz="2000"/>
              <a:t>The LEA must adhere to the Cost Principles, as applicable per grant award and awarding agency or pass-through entity policy. </a:t>
            </a:r>
            <a:endParaRPr sz="2000"/>
          </a:p>
          <a:p>
            <a:pPr indent="-355600">
              <a:lnSpc>
                <a:spcPct val="115000"/>
              </a:lnSpc>
              <a:spcBef>
                <a:spcPts val="0"/>
              </a:spcBef>
              <a:buSzPts val="2000"/>
            </a:pPr>
            <a:r>
              <a:rPr lang="en-US" sz="2000"/>
              <a:t>These principles must be used in determining the allowable costs of work performed by the non-Federal entity under Federal awards. These principles also must be used by the non-Federal entity as a guide in the pricing of fixed-price contracts and subcontracts where costs are used in determining the appropriate price. </a:t>
            </a:r>
            <a:endParaRPr sz="2000"/>
          </a:p>
        </p:txBody>
      </p:sp>
      <p:sp>
        <p:nvSpPr>
          <p:cNvPr id="338" name="Google Shape;338;gf1ab0c8033_1_43"/>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1ab0c8033_1_50"/>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9.18 Cost Principles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45" name="Google Shape;345;gf1ab0c8033_1_50"/>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lnSpc>
                <a:spcPct val="115000"/>
              </a:lnSpc>
              <a:spcBef>
                <a:spcPts val="1200"/>
              </a:spcBef>
              <a:buNone/>
            </a:pPr>
            <a:r>
              <a:rPr lang="en-US" sz="2100" b="1" u="sng"/>
              <a:t>Demonstration of Compliance</a:t>
            </a:r>
            <a:endParaRPr sz="2100" b="1">
              <a:latin typeface="Arial"/>
              <a:ea typeface="Arial"/>
              <a:cs typeface="Arial"/>
              <a:sym typeface="Arial"/>
            </a:endParaRPr>
          </a:p>
          <a:p>
            <a:pPr indent="-336550">
              <a:spcBef>
                <a:spcPts val="0"/>
              </a:spcBef>
              <a:buSzPts val="1700"/>
            </a:pPr>
            <a:r>
              <a:rPr lang="en-US" sz="1700"/>
              <a:t>Procedures for determining allowable and allocable costs.</a:t>
            </a:r>
            <a:endParaRPr sz="1700"/>
          </a:p>
          <a:p>
            <a:pPr indent="-336550">
              <a:spcBef>
                <a:spcPts val="0"/>
              </a:spcBef>
              <a:buSzPts val="1700"/>
            </a:pPr>
            <a:r>
              <a:rPr lang="en-US" sz="1700"/>
              <a:t>A cost is reasonable if:</a:t>
            </a:r>
            <a:endParaRPr sz="1700"/>
          </a:p>
          <a:p>
            <a:pPr lvl="1" indent="-336550">
              <a:spcBef>
                <a:spcPts val="0"/>
              </a:spcBef>
              <a:buSzPts val="1700"/>
            </a:pPr>
            <a:r>
              <a:rPr lang="en-US" sz="1700"/>
              <a:t>in its nature and amount, does not exceed the market prices for comparable goods or services for the geographic area;</a:t>
            </a:r>
            <a:endParaRPr sz="1700"/>
          </a:p>
          <a:p>
            <a:pPr lvl="1" indent="-336550">
              <a:spcBef>
                <a:spcPts val="0"/>
              </a:spcBef>
              <a:buSzPts val="1700"/>
            </a:pPr>
            <a:r>
              <a:rPr lang="en-US" sz="1700"/>
              <a:t>does not exceed what would be incurred by a prudent person;</a:t>
            </a:r>
            <a:endParaRPr sz="1700"/>
          </a:p>
          <a:p>
            <a:pPr lvl="1" indent="-336550">
              <a:spcBef>
                <a:spcPts val="0"/>
              </a:spcBef>
              <a:buSzPts val="1700"/>
            </a:pPr>
            <a:r>
              <a:rPr lang="en-US" sz="1700"/>
              <a:t>meets requirements imposed by such factors as:</a:t>
            </a:r>
            <a:endParaRPr sz="1700"/>
          </a:p>
          <a:p>
            <a:pPr lvl="2" indent="-336550">
              <a:spcBef>
                <a:spcPts val="0"/>
              </a:spcBef>
              <a:buSzPts val="1700"/>
            </a:pPr>
            <a:r>
              <a:rPr lang="en-US" sz="1700"/>
              <a:t>sound business practices;</a:t>
            </a:r>
            <a:endParaRPr sz="1700"/>
          </a:p>
          <a:p>
            <a:pPr lvl="2" indent="-336550">
              <a:spcBef>
                <a:spcPts val="0"/>
              </a:spcBef>
              <a:buSzPts val="1700"/>
            </a:pPr>
            <a:r>
              <a:rPr lang="en-US" sz="1700"/>
              <a:t>arm’s-length bargaining;</a:t>
            </a:r>
            <a:endParaRPr sz="1700"/>
          </a:p>
          <a:p>
            <a:pPr lvl="2" indent="-336550">
              <a:spcBef>
                <a:spcPts val="0"/>
              </a:spcBef>
              <a:buSzPts val="1700"/>
            </a:pPr>
            <a:r>
              <a:rPr lang="en-US" sz="1700"/>
              <a:t>Federal, state and other laws and regulations;</a:t>
            </a:r>
            <a:endParaRPr sz="1700"/>
          </a:p>
          <a:p>
            <a:pPr lvl="2" indent="-336550">
              <a:spcBef>
                <a:spcPts val="0"/>
              </a:spcBef>
              <a:buSzPts val="1700"/>
            </a:pPr>
            <a:r>
              <a:rPr lang="en-US" sz="1700"/>
              <a:t>and terms and conditions of the Federal award.</a:t>
            </a:r>
            <a:endParaRPr sz="1700"/>
          </a:p>
          <a:p>
            <a:pPr indent="-336550">
              <a:spcBef>
                <a:spcPts val="0"/>
              </a:spcBef>
              <a:buSzPts val="1700"/>
            </a:pPr>
            <a:r>
              <a:rPr lang="en-US" sz="1700"/>
              <a:t>Documentation to be included in files supporting the allowability of costs, association to federal award as well as how the activity or cost supports the objective and in support of the required outcomes of the federal award.</a:t>
            </a:r>
            <a:endParaRPr sz="1700"/>
          </a:p>
          <a:p>
            <a:pPr marL="0" indent="0">
              <a:lnSpc>
                <a:spcPct val="115000"/>
              </a:lnSpc>
              <a:spcBef>
                <a:spcPts val="1200"/>
              </a:spcBef>
              <a:buNone/>
            </a:pPr>
            <a:r>
              <a:rPr lang="en-US" sz="2100" b="1" u="sng"/>
              <a:t>Examples of Evidence</a:t>
            </a:r>
            <a:endParaRPr sz="2100" b="1">
              <a:latin typeface="Arial"/>
              <a:ea typeface="Arial"/>
              <a:cs typeface="Arial"/>
              <a:sym typeface="Arial"/>
            </a:endParaRPr>
          </a:p>
          <a:p>
            <a:pPr indent="-336550">
              <a:lnSpc>
                <a:spcPct val="115000"/>
              </a:lnSpc>
              <a:spcBef>
                <a:spcPts val="0"/>
              </a:spcBef>
              <a:buSzPts val="1700"/>
            </a:pPr>
            <a:r>
              <a:rPr lang="en-US" sz="1700"/>
              <a:t>Written procedure for allowable cost and determination of reasonableness</a:t>
            </a:r>
            <a:endParaRPr sz="1700"/>
          </a:p>
          <a:p>
            <a:pPr indent="-336550">
              <a:lnSpc>
                <a:spcPct val="115000"/>
              </a:lnSpc>
              <a:spcBef>
                <a:spcPts val="0"/>
              </a:spcBef>
              <a:buSzPts val="1700"/>
            </a:pPr>
            <a:r>
              <a:rPr lang="en-US" sz="1700"/>
              <a:t>Procurement policies</a:t>
            </a:r>
            <a:endParaRPr sz="1700"/>
          </a:p>
          <a:p>
            <a:pPr indent="-336550">
              <a:lnSpc>
                <a:spcPct val="115000"/>
              </a:lnSpc>
              <a:spcBef>
                <a:spcPts val="0"/>
              </a:spcBef>
              <a:buSzPts val="1700"/>
            </a:pPr>
            <a:r>
              <a:rPr lang="en-US" sz="1700"/>
              <a:t>Allowable per program (by statute) and documentation and guides for non-federal entity completing the work under the federal award, indicating what is and is not allowable.</a:t>
            </a:r>
            <a:endParaRPr sz="1700"/>
          </a:p>
        </p:txBody>
      </p:sp>
      <p:sp>
        <p:nvSpPr>
          <p:cNvPr id="346" name="Google Shape;346;gf1ab0c8033_1_5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f1ab0c8033_1_57"/>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9.18 Cost Principles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53" name="Google Shape;353;gf1ab0c8033_1_57"/>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2420" b="1" u="sng"/>
              <a:t>Noteworthy Items</a:t>
            </a:r>
            <a:endParaRPr b="1"/>
          </a:p>
          <a:p>
            <a:pPr>
              <a:spcBef>
                <a:spcPts val="1000"/>
              </a:spcBef>
            </a:pPr>
            <a:r>
              <a:rPr lang="en-US"/>
              <a:t>Must be reasonable and necessary</a:t>
            </a:r>
            <a:endParaRPr/>
          </a:p>
          <a:p>
            <a:pPr>
              <a:spcBef>
                <a:spcPts val="0"/>
              </a:spcBef>
            </a:pPr>
            <a:r>
              <a:rPr lang="en-US"/>
              <a:t>Properly documented</a:t>
            </a:r>
            <a:endParaRPr/>
          </a:p>
          <a:p>
            <a:pPr>
              <a:spcBef>
                <a:spcPts val="0"/>
              </a:spcBef>
            </a:pPr>
            <a:r>
              <a:rPr lang="en-US"/>
              <a:t>ESSER - prevent, prepare for, and respond to COVID-19</a:t>
            </a:r>
            <a:endParaRPr/>
          </a:p>
          <a:p>
            <a:pPr>
              <a:spcBef>
                <a:spcPts val="0"/>
              </a:spcBef>
            </a:pPr>
            <a:r>
              <a:rPr lang="en-US"/>
              <a:t>Do grant personnel review all grant charges?</a:t>
            </a:r>
            <a:endParaRPr/>
          </a:p>
          <a:p>
            <a:pPr marL="0" indent="0">
              <a:spcBef>
                <a:spcPts val="1000"/>
              </a:spcBef>
              <a:buNone/>
            </a:pPr>
            <a:r>
              <a:rPr lang="en-US" sz="2420" b="1" u="sng"/>
              <a:t>Common concerns</a:t>
            </a:r>
            <a:endParaRPr b="1"/>
          </a:p>
          <a:p>
            <a:pPr>
              <a:spcBef>
                <a:spcPts val="1000"/>
              </a:spcBef>
            </a:pPr>
            <a:r>
              <a:rPr lang="en-US"/>
              <a:t>No documented policy or procedure</a:t>
            </a:r>
            <a:endParaRPr/>
          </a:p>
          <a:p>
            <a:pPr>
              <a:spcBef>
                <a:spcPts val="0"/>
              </a:spcBef>
            </a:pPr>
            <a:r>
              <a:rPr lang="en-US"/>
              <a:t>Questionable allowability but no documentation of grant personnel sign off or approval</a:t>
            </a:r>
            <a:endParaRPr/>
          </a:p>
          <a:p>
            <a:pPr marL="0" indent="0">
              <a:spcBef>
                <a:spcPts val="1000"/>
              </a:spcBef>
              <a:buNone/>
            </a:pPr>
            <a:r>
              <a:rPr lang="en-US" sz="2420" b="1" u="sng"/>
              <a:t>Follow Up requests</a:t>
            </a:r>
            <a:endParaRPr b="1"/>
          </a:p>
          <a:p>
            <a:pPr marL="0" indent="0">
              <a:spcBef>
                <a:spcPts val="1000"/>
              </a:spcBef>
              <a:buNone/>
            </a:pPr>
            <a:r>
              <a:rPr lang="en-US"/>
              <a:t>None typically as these are part of the FR9.13 Procurement requests</a:t>
            </a:r>
            <a:endParaRPr/>
          </a:p>
        </p:txBody>
      </p:sp>
      <p:sp>
        <p:nvSpPr>
          <p:cNvPr id="354" name="Google Shape;354;gf1ab0c8033_1_57"/>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f1ab0c8033_1_69"/>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9.19 Revision of Budget and Program Plans</a:t>
            </a:r>
            <a:endParaRPr sz="2800" dirty="0">
              <a:latin typeface="Calibri"/>
              <a:ea typeface="Calibri"/>
              <a:cs typeface="Calibri"/>
              <a:sym typeface="Calibri"/>
            </a:endParaRPr>
          </a:p>
        </p:txBody>
      </p:sp>
      <p:sp>
        <p:nvSpPr>
          <p:cNvPr id="361" name="Google Shape;361;gf1ab0c8033_1_69"/>
          <p:cNvSpPr txBox="1">
            <a:spLocks noGrp="1"/>
          </p:cNvSpPr>
          <p:nvPr>
            <p:ph type="body" idx="1"/>
          </p:nvPr>
        </p:nvSpPr>
        <p:spPr>
          <a:prstGeom prst="rect">
            <a:avLst/>
          </a:prstGeom>
        </p:spPr>
        <p:txBody>
          <a:bodyPr spcFirstLastPara="1" wrap="square" lIns="0" tIns="0" rIns="0" bIns="45700" anchor="t" anchorCtr="0">
            <a:normAutofit fontScale="92500" lnSpcReduction="10000"/>
          </a:bodyPr>
          <a:lstStyle/>
          <a:p>
            <a:pPr marL="0" indent="0">
              <a:lnSpc>
                <a:spcPct val="115000"/>
              </a:lnSpc>
              <a:spcBef>
                <a:spcPts val="1200"/>
              </a:spcBef>
              <a:buNone/>
            </a:pPr>
            <a:r>
              <a:rPr lang="en-US" sz="1900" b="1" u="sng"/>
              <a:t>Governing Citations</a:t>
            </a:r>
            <a:endParaRPr sz="1300" u="sng"/>
          </a:p>
          <a:p>
            <a:pPr marL="0" indent="0">
              <a:lnSpc>
                <a:spcPct val="115000"/>
              </a:lnSpc>
              <a:spcBef>
                <a:spcPts val="1200"/>
              </a:spcBef>
              <a:buNone/>
            </a:pPr>
            <a:r>
              <a:rPr lang="en-US" sz="1500"/>
              <a:t>2 CFR §200.308 - Revision of budget and program plans</a:t>
            </a:r>
            <a:endParaRPr sz="1500"/>
          </a:p>
          <a:p>
            <a:pPr marL="0" indent="0">
              <a:lnSpc>
                <a:spcPct val="115000"/>
              </a:lnSpc>
              <a:spcBef>
                <a:spcPts val="1200"/>
              </a:spcBef>
              <a:buNone/>
            </a:pPr>
            <a:r>
              <a:rPr lang="en-US" sz="1900" b="1" u="sng"/>
              <a:t>Statutory Indicator</a:t>
            </a:r>
            <a:endParaRPr sz="1900" b="1" u="sng"/>
          </a:p>
          <a:p>
            <a:pPr indent="-323850">
              <a:lnSpc>
                <a:spcPct val="115000"/>
              </a:lnSpc>
              <a:spcBef>
                <a:spcPts val="1200"/>
              </a:spcBef>
              <a:buSzPts val="1500"/>
            </a:pPr>
            <a:r>
              <a:rPr lang="en-US" sz="1500"/>
              <a:t>The approved budget for the Federal award summarizes the financial aspects of the project or program as approved during the Federal award process. It must be related to performance for program evaluation purposes whenever appropriate. Federal requirements:</a:t>
            </a:r>
            <a:endParaRPr sz="1500"/>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Change in the scope or the objective of the project or program (even if there is no associated budget revision requiring prior written approval).</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Change in a key person specified in the application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The disengagement from the project for more than three months, or a 25% reduction in time devoted to the project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The inclusion, unless waived by the Federal awarding agency, of costs that require prior approval in accordance with subpart E of this part as applicable.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The transfer of funds budgeted for participant support costs to other categories of expense.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Unless described in the application and funded in the approved Federal awards, the subawarding, transferring or contracting out of any work under a Federal award, including fixed amount subawards as described in §200.333. This provision does not apply to the acquisition of supplies, material, equipment, or general support services.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Changes in the approved cost-sharing or matching provided by the non-Federal entity.</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The need arises for additional Federal funds to complete the project.</a:t>
            </a:r>
            <a:endParaRPr/>
          </a:p>
        </p:txBody>
      </p:sp>
      <p:sp>
        <p:nvSpPr>
          <p:cNvPr id="362" name="Google Shape;362;gf1ab0c8033_1_69"/>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f1ab0c8033_1_76"/>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9.19 Revision of Budget and Program Plans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69" name="Google Shape;369;gf1ab0c8033_1_76"/>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None/>
            </a:pPr>
            <a:r>
              <a:rPr lang="en-US" b="1" u="sng"/>
              <a:t>Demonstration of Compliance</a:t>
            </a:r>
            <a:endParaRPr b="1" u="sng">
              <a:latin typeface="Arial"/>
              <a:ea typeface="Arial"/>
              <a:cs typeface="Arial"/>
              <a:sym typeface="Arial"/>
            </a:endParaRPr>
          </a:p>
          <a:p>
            <a:pPr indent="-382270">
              <a:lnSpc>
                <a:spcPct val="70000"/>
              </a:lnSpc>
              <a:spcBef>
                <a:spcPts val="1200"/>
              </a:spcBef>
              <a:buSzPts val="2420"/>
            </a:pPr>
            <a:r>
              <a:rPr lang="en-US" sz="2420"/>
              <a:t>Changes to program or budget that require prior approval have been accomplished, with documented CDE approval.</a:t>
            </a:r>
            <a:endParaRPr sz="2420"/>
          </a:p>
          <a:p>
            <a:pPr indent="-382270">
              <a:lnSpc>
                <a:spcPct val="70000"/>
              </a:lnSpc>
              <a:spcBef>
                <a:spcPts val="1000"/>
              </a:spcBef>
              <a:buSzPts val="2420"/>
            </a:pPr>
            <a:r>
              <a:rPr lang="en-US" sz="2420"/>
              <a:t>Prior-approval if required for specific items of costs.</a:t>
            </a:r>
            <a:endParaRPr/>
          </a:p>
          <a:p>
            <a:pPr marL="0" indent="0">
              <a:lnSpc>
                <a:spcPct val="115000"/>
              </a:lnSpc>
              <a:spcBef>
                <a:spcPts val="1200"/>
              </a:spcBef>
              <a:buNone/>
            </a:pPr>
            <a:r>
              <a:rPr lang="en-US" b="1" u="sng"/>
              <a:t>Examples of Evidence</a:t>
            </a:r>
            <a:endParaRPr b="1" u="sng">
              <a:latin typeface="Arial"/>
              <a:ea typeface="Arial"/>
              <a:cs typeface="Arial"/>
              <a:sym typeface="Arial"/>
            </a:endParaRPr>
          </a:p>
          <a:p>
            <a:pPr indent="-382270">
              <a:lnSpc>
                <a:spcPct val="70000"/>
              </a:lnSpc>
              <a:spcBef>
                <a:spcPts val="1200"/>
              </a:spcBef>
              <a:buSzPts val="2420"/>
            </a:pPr>
            <a:r>
              <a:rPr lang="en-US" sz="2420"/>
              <a:t>Post award revisions have been requested and approved.</a:t>
            </a:r>
            <a:endParaRPr sz="2420"/>
          </a:p>
          <a:p>
            <a:pPr indent="-382270">
              <a:lnSpc>
                <a:spcPct val="70000"/>
              </a:lnSpc>
              <a:spcBef>
                <a:spcPts val="1000"/>
              </a:spcBef>
              <a:spcAft>
                <a:spcPts val="1000"/>
              </a:spcAft>
              <a:buSzPts val="2420"/>
            </a:pPr>
            <a:r>
              <a:rPr lang="en-US" sz="2420"/>
              <a:t>Supporting documentation of allowable changes, requirements/reason for required changes.</a:t>
            </a:r>
            <a:endParaRPr sz="2420"/>
          </a:p>
        </p:txBody>
      </p:sp>
      <p:sp>
        <p:nvSpPr>
          <p:cNvPr id="370" name="Google Shape;370;gf1ab0c8033_1_76"/>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35637D"/>
          </a:solidFill>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0" y="1"/>
            <a:ext cx="12192000" cy="5864860"/>
          </a:xfrm>
          <a:custGeom>
            <a:avLst/>
            <a:gdLst/>
            <a:ahLst/>
            <a:cxnLst/>
            <a:rect l="l" t="t" r="r" b="b"/>
            <a:pathLst>
              <a:path w="9144000" h="4398645">
                <a:moveTo>
                  <a:pt x="9144000" y="0"/>
                </a:moveTo>
                <a:lnTo>
                  <a:pt x="0" y="0"/>
                </a:lnTo>
                <a:lnTo>
                  <a:pt x="0" y="4398264"/>
                </a:lnTo>
                <a:lnTo>
                  <a:pt x="9143746" y="1772920"/>
                </a:lnTo>
                <a:lnTo>
                  <a:pt x="9144000" y="0"/>
                </a:lnTo>
                <a:close/>
              </a:path>
            </a:pathLst>
          </a:custGeom>
          <a:solidFill>
            <a:srgbClr val="FFFFFF"/>
          </a:solidFill>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4" name="object 4"/>
          <p:cNvSpPr txBox="1">
            <a:spLocks noGrp="1"/>
          </p:cNvSpPr>
          <p:nvPr>
            <p:ph type="title"/>
          </p:nvPr>
        </p:nvSpPr>
        <p:spPr>
          <a:xfrm>
            <a:off x="441867" y="818042"/>
            <a:ext cx="7026487" cy="1248205"/>
          </a:xfrm>
          <a:prstGeom prst="rect">
            <a:avLst/>
          </a:prstGeom>
        </p:spPr>
        <p:txBody>
          <a:bodyPr vert="horz" wrap="square" lIns="0" tIns="16933" rIns="0" bIns="0" rtlCol="0">
            <a:spAutoFit/>
          </a:bodyPr>
          <a:lstStyle/>
          <a:p>
            <a:pPr marL="16933" marR="6773">
              <a:spcBef>
                <a:spcPts val="133"/>
              </a:spcBef>
            </a:pPr>
            <a:r>
              <a:rPr sz="4000" spc="-7" dirty="0">
                <a:solidFill>
                  <a:srgbClr val="35637D"/>
                </a:solidFill>
              </a:rPr>
              <a:t>Coronavirus Relief Fund</a:t>
            </a:r>
            <a:r>
              <a:rPr sz="4000" spc="-140" dirty="0">
                <a:solidFill>
                  <a:srgbClr val="35637D"/>
                </a:solidFill>
              </a:rPr>
              <a:t> </a:t>
            </a:r>
            <a:r>
              <a:rPr sz="4000" dirty="0">
                <a:solidFill>
                  <a:srgbClr val="35637D"/>
                </a:solidFill>
              </a:rPr>
              <a:t>(CRF)  </a:t>
            </a:r>
            <a:r>
              <a:rPr sz="4000" spc="-7" dirty="0">
                <a:solidFill>
                  <a:srgbClr val="35637D"/>
                </a:solidFill>
              </a:rPr>
              <a:t>Monitoring</a:t>
            </a:r>
            <a:r>
              <a:rPr sz="4000" spc="-53" dirty="0">
                <a:solidFill>
                  <a:srgbClr val="35637D"/>
                </a:solidFill>
              </a:rPr>
              <a:t> </a:t>
            </a:r>
            <a:r>
              <a:rPr lang="en-US" sz="4000" spc="-53" dirty="0">
                <a:solidFill>
                  <a:srgbClr val="35637D"/>
                </a:solidFill>
              </a:rPr>
              <a:t>Update</a:t>
            </a:r>
            <a:endParaRPr sz="4000" dirty="0"/>
          </a:p>
        </p:txBody>
      </p:sp>
      <p:sp>
        <p:nvSpPr>
          <p:cNvPr id="6" name="object 6"/>
          <p:cNvSpPr txBox="1"/>
          <p:nvPr/>
        </p:nvSpPr>
        <p:spPr>
          <a:xfrm>
            <a:off x="11761917" y="6373402"/>
            <a:ext cx="195580" cy="205121"/>
          </a:xfrm>
          <a:prstGeom prst="rect">
            <a:avLst/>
          </a:prstGeom>
        </p:spPr>
        <p:txBody>
          <a:bodyPr vert="horz" wrap="square" lIns="0" tIns="0" rIns="0" bIns="0" rtlCol="0">
            <a:spAutoFit/>
          </a:bodyPr>
          <a:lstStyle/>
          <a:p>
            <a:pPr marL="50799" defTabSz="1219170">
              <a:buClrTx/>
            </a:pPr>
            <a:fld id="{81D60167-4931-47E6-BA6A-407CBD079E47}" type="slidenum">
              <a:rPr sz="1333" kern="1200" spc="-7" dirty="0">
                <a:solidFill>
                  <a:srgbClr val="FFFFFF"/>
                </a:solidFill>
                <a:ea typeface="+mn-ea"/>
              </a:rPr>
              <a:pPr marL="50799" defTabSz="1219170">
                <a:buClrTx/>
              </a:pPr>
              <a:t>5</a:t>
            </a:fld>
            <a:endParaRPr sz="1333" kern="1200">
              <a:solidFill>
                <a:prstClr val="black"/>
              </a:solidFill>
              <a:ea typeface="+mn-ea"/>
            </a:endParaRPr>
          </a:p>
        </p:txBody>
      </p:sp>
      <p:sp>
        <p:nvSpPr>
          <p:cNvPr id="5" name="object 5"/>
          <p:cNvSpPr txBox="1"/>
          <p:nvPr/>
        </p:nvSpPr>
        <p:spPr>
          <a:xfrm>
            <a:off x="441867" y="2650908"/>
            <a:ext cx="6292427" cy="1740647"/>
          </a:xfrm>
          <a:prstGeom prst="rect">
            <a:avLst/>
          </a:prstGeom>
        </p:spPr>
        <p:txBody>
          <a:bodyPr vert="horz" wrap="square" lIns="0" tIns="16933" rIns="0" bIns="0" rtlCol="0">
            <a:spAutoFit/>
          </a:bodyPr>
          <a:lstStyle/>
          <a:p>
            <a:pPr marL="16933" defTabSz="1219170">
              <a:spcBef>
                <a:spcPts val="133"/>
              </a:spcBef>
              <a:buClrTx/>
            </a:pPr>
            <a:r>
              <a:rPr sz="3200" i="1" kern="1200" spc="-7" dirty="0">
                <a:solidFill>
                  <a:srgbClr val="35637D"/>
                </a:solidFill>
                <a:ea typeface="+mn-ea"/>
              </a:rPr>
              <a:t>Colorado Department of</a:t>
            </a:r>
            <a:r>
              <a:rPr sz="3200" i="1" kern="1200" spc="-20" dirty="0">
                <a:solidFill>
                  <a:srgbClr val="35637D"/>
                </a:solidFill>
                <a:ea typeface="+mn-ea"/>
              </a:rPr>
              <a:t> </a:t>
            </a:r>
            <a:r>
              <a:rPr sz="3200" i="1" kern="1200" spc="-7" dirty="0">
                <a:solidFill>
                  <a:srgbClr val="35637D"/>
                </a:solidFill>
                <a:ea typeface="+mn-ea"/>
              </a:rPr>
              <a:t>Education</a:t>
            </a:r>
            <a:endParaRPr sz="3200" kern="1200" dirty="0">
              <a:solidFill>
                <a:prstClr val="black"/>
              </a:solidFill>
              <a:ea typeface="+mn-ea"/>
            </a:endParaRPr>
          </a:p>
          <a:p>
            <a:pPr defTabSz="1219170">
              <a:buClrTx/>
            </a:pPr>
            <a:endParaRPr sz="3200" kern="1200" dirty="0">
              <a:solidFill>
                <a:prstClr val="black"/>
              </a:solidFill>
              <a:ea typeface="+mn-ea"/>
            </a:endParaRPr>
          </a:p>
          <a:p>
            <a:pPr marL="16933" marR="3508499" defTabSz="1219170">
              <a:buClrTx/>
            </a:pPr>
            <a:r>
              <a:rPr sz="2400" kern="1200" dirty="0">
                <a:solidFill>
                  <a:srgbClr val="C00000"/>
                </a:solidFill>
                <a:ea typeface="+mn-ea"/>
              </a:rPr>
              <a:t>ESEA </a:t>
            </a:r>
            <a:r>
              <a:rPr sz="2400" kern="1200" spc="-7" dirty="0">
                <a:solidFill>
                  <a:srgbClr val="C00000"/>
                </a:solidFill>
                <a:ea typeface="+mn-ea"/>
              </a:rPr>
              <a:t>Office Hours  </a:t>
            </a:r>
            <a:r>
              <a:rPr lang="en-US" sz="2400" kern="1200" spc="-7" dirty="0">
                <a:solidFill>
                  <a:srgbClr val="C00000"/>
                </a:solidFill>
                <a:ea typeface="+mn-ea"/>
              </a:rPr>
              <a:t>October 14, </a:t>
            </a:r>
            <a:r>
              <a:rPr sz="2400" kern="1200" spc="-13" dirty="0">
                <a:solidFill>
                  <a:srgbClr val="C3002E"/>
                </a:solidFill>
                <a:ea typeface="+mn-ea"/>
              </a:rPr>
              <a:t>2021</a:t>
            </a:r>
            <a:endParaRPr sz="2400" kern="1200" dirty="0">
              <a:solidFill>
                <a:prstClr val="black"/>
              </a:solidFill>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f1ab0c8033_1_83"/>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9.19 Revision of Budget and Program Plans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77" name="Google Shape;377;gf1ab0c8033_1_83"/>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70000"/>
              </a:lnSpc>
              <a:spcBef>
                <a:spcPts val="1000"/>
              </a:spcBef>
              <a:buSzPts val="1018"/>
              <a:buNone/>
            </a:pPr>
            <a:r>
              <a:rPr lang="en-US" sz="2420" b="1" u="sng"/>
              <a:t>Noteworthy Items</a:t>
            </a:r>
            <a:endParaRPr sz="2420" b="1"/>
          </a:p>
          <a:p>
            <a:pPr indent="-375920">
              <a:lnSpc>
                <a:spcPct val="70000"/>
              </a:lnSpc>
              <a:spcBef>
                <a:spcPts val="1000"/>
              </a:spcBef>
              <a:buSzPts val="2320"/>
            </a:pPr>
            <a:r>
              <a:rPr lang="en-US" sz="2320"/>
              <a:t>Ensure all changes to how funds are spent are reflected in PAR’s for the applicable fund</a:t>
            </a:r>
            <a:endParaRPr sz="2320"/>
          </a:p>
          <a:p>
            <a:pPr indent="-375920">
              <a:lnSpc>
                <a:spcPct val="70000"/>
              </a:lnSpc>
              <a:spcBef>
                <a:spcPts val="1000"/>
              </a:spcBef>
              <a:buSzPts val="2320"/>
            </a:pPr>
            <a:r>
              <a:rPr lang="en-US" sz="2320"/>
              <a:t>ICR fluctuations across years will need to be accounted for in a PAR</a:t>
            </a:r>
            <a:endParaRPr sz="2320"/>
          </a:p>
          <a:p>
            <a:pPr indent="-375920">
              <a:lnSpc>
                <a:spcPct val="70000"/>
              </a:lnSpc>
              <a:spcBef>
                <a:spcPts val="1000"/>
              </a:spcBef>
              <a:buSzPts val="2320"/>
            </a:pPr>
            <a:r>
              <a:rPr lang="en-US" sz="2320"/>
              <a:t>Looking at high level cost categories on application to ensure reasonableness</a:t>
            </a:r>
            <a:endParaRPr sz="2320"/>
          </a:p>
          <a:p>
            <a:pPr marL="0" indent="0">
              <a:lnSpc>
                <a:spcPct val="70000"/>
              </a:lnSpc>
              <a:spcBef>
                <a:spcPts val="1000"/>
              </a:spcBef>
              <a:buSzPts val="1018"/>
              <a:buNone/>
            </a:pPr>
            <a:r>
              <a:rPr lang="en-US" sz="2420" b="1" u="sng"/>
              <a:t>Common Concerns</a:t>
            </a:r>
            <a:endParaRPr sz="2420" b="1" u="sng"/>
          </a:p>
          <a:p>
            <a:pPr indent="-375920">
              <a:lnSpc>
                <a:spcPct val="70000"/>
              </a:lnSpc>
              <a:spcBef>
                <a:spcPts val="1000"/>
              </a:spcBef>
              <a:buSzPts val="2320"/>
            </a:pPr>
            <a:r>
              <a:rPr lang="en-US" sz="2320"/>
              <a:t>Missing or insufficient support for spending funds in a significantly different manner than approved in the application</a:t>
            </a:r>
            <a:endParaRPr sz="2320"/>
          </a:p>
          <a:p>
            <a:pPr indent="-375920">
              <a:lnSpc>
                <a:spcPct val="70000"/>
              </a:lnSpc>
              <a:spcBef>
                <a:spcPts val="1000"/>
              </a:spcBef>
              <a:buSzPts val="2320"/>
            </a:pPr>
            <a:r>
              <a:rPr lang="en-US" sz="2320"/>
              <a:t>PAR submitted after purchase without any documentation of approval (email, etc…) - may not be as large of a concern with ESSER application portals</a:t>
            </a:r>
            <a:endParaRPr sz="2320"/>
          </a:p>
          <a:p>
            <a:pPr marL="0" indent="0">
              <a:lnSpc>
                <a:spcPct val="70000"/>
              </a:lnSpc>
              <a:spcBef>
                <a:spcPts val="1000"/>
              </a:spcBef>
              <a:buSzPts val="1018"/>
              <a:buNone/>
            </a:pPr>
            <a:r>
              <a:rPr lang="en-US" sz="2420" b="1" u="sng"/>
              <a:t>Follow Up Requests</a:t>
            </a:r>
            <a:endParaRPr sz="2420" b="1" u="sng"/>
          </a:p>
          <a:p>
            <a:pPr marL="0" indent="0">
              <a:lnSpc>
                <a:spcPct val="70000"/>
              </a:lnSpc>
              <a:spcBef>
                <a:spcPts val="1000"/>
              </a:spcBef>
              <a:buNone/>
            </a:pPr>
            <a:r>
              <a:rPr lang="en-US" sz="2320"/>
              <a:t>Not typical but may require clarification</a:t>
            </a:r>
            <a:endParaRPr sz="2320"/>
          </a:p>
        </p:txBody>
      </p:sp>
      <p:sp>
        <p:nvSpPr>
          <p:cNvPr id="378" name="Google Shape;378;gf1ab0c8033_1_83"/>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f1ab0c8033_1_95"/>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9.20 Indirect Costs</a:t>
            </a:r>
            <a:endParaRPr sz="2800" dirty="0">
              <a:latin typeface="Calibri"/>
              <a:ea typeface="Calibri"/>
              <a:cs typeface="Calibri"/>
              <a:sym typeface="Calibri"/>
            </a:endParaRPr>
          </a:p>
        </p:txBody>
      </p:sp>
      <p:sp>
        <p:nvSpPr>
          <p:cNvPr id="385" name="Google Shape;385;gf1ab0c8033_1_95"/>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15000"/>
              </a:lnSpc>
              <a:spcBef>
                <a:spcPts val="1200"/>
              </a:spcBef>
              <a:buNone/>
            </a:pPr>
            <a:r>
              <a:rPr lang="en-US" b="1" u="sng"/>
              <a:t>Governing Citations</a:t>
            </a:r>
            <a:endParaRPr u="sng"/>
          </a:p>
          <a:p>
            <a:pPr indent="-356870">
              <a:lnSpc>
                <a:spcPct val="70000"/>
              </a:lnSpc>
              <a:spcBef>
                <a:spcPts val="1200"/>
              </a:spcBef>
              <a:buSzPts val="2020"/>
            </a:pPr>
            <a:r>
              <a:rPr lang="en-US" sz="2020"/>
              <a:t>2 CFR §200.412 - Classification of Costs</a:t>
            </a:r>
            <a:endParaRPr sz="2020"/>
          </a:p>
          <a:p>
            <a:pPr indent="-356870">
              <a:lnSpc>
                <a:spcPct val="70000"/>
              </a:lnSpc>
              <a:spcBef>
                <a:spcPts val="1000"/>
              </a:spcBef>
              <a:buSzPts val="2020"/>
            </a:pPr>
            <a:r>
              <a:rPr lang="en-US" sz="2020"/>
              <a:t>2 CFR §200.414 - Indirect (F&amp;A) Costs</a:t>
            </a:r>
            <a:endParaRPr sz="1200" b="1"/>
          </a:p>
          <a:p>
            <a:pPr marL="0" indent="0">
              <a:lnSpc>
                <a:spcPct val="115000"/>
              </a:lnSpc>
              <a:spcBef>
                <a:spcPts val="1200"/>
              </a:spcBef>
              <a:buNone/>
            </a:pPr>
            <a:r>
              <a:rPr lang="en-US" b="1" u="sng"/>
              <a:t>Statutory Indicator</a:t>
            </a:r>
            <a:endParaRPr b="1" u="sng"/>
          </a:p>
          <a:p>
            <a:pPr indent="-382270">
              <a:lnSpc>
                <a:spcPct val="70000"/>
              </a:lnSpc>
              <a:spcBef>
                <a:spcPts val="1200"/>
              </a:spcBef>
              <a:buSzPts val="2420"/>
            </a:pPr>
            <a:r>
              <a:rPr lang="en-US" sz="2420"/>
              <a:t>There is no universal rule for classifying certain costs as either direct or indirect (F&amp;A) under every accounting system. A cost may be direct with respect to some specific service or function, but indirect with respect to the Federal award or other final cost objective. Therefore, it is essential that each item of cost incurred for the same purpose be treated consistently in like circumstances either as a direct or an indirect (F&amp;A) cost in order to avoid possible double-charging of Federal awards.</a:t>
            </a:r>
            <a:endParaRPr sz="2420"/>
          </a:p>
          <a:p>
            <a:pPr indent="-382270">
              <a:lnSpc>
                <a:spcPct val="70000"/>
              </a:lnSpc>
              <a:spcBef>
                <a:spcPts val="1000"/>
              </a:spcBef>
              <a:spcAft>
                <a:spcPts val="1000"/>
              </a:spcAft>
              <a:buSzPts val="2420"/>
            </a:pPr>
            <a:r>
              <a:rPr lang="en-US" sz="2420"/>
              <a:t>Items of cost which are included in a negotiated Indirect Cost Rate base, cannot also be charged to a federal award as a direct cost, as this would result in ‘double dipping’.</a:t>
            </a:r>
            <a:endParaRPr sz="1600"/>
          </a:p>
        </p:txBody>
      </p:sp>
      <p:sp>
        <p:nvSpPr>
          <p:cNvPr id="386" name="Google Shape;386;gf1ab0c8033_1_95"/>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f1ab0c8033_1_102"/>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9.20 Indirect Costs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93" name="Google Shape;393;gf1ab0c8033_1_102"/>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None/>
            </a:pPr>
            <a:r>
              <a:rPr lang="en-US" b="1" u="sng"/>
              <a:t>Demonstration of Compliance</a:t>
            </a:r>
            <a:endParaRPr b="1" u="sng">
              <a:latin typeface="Arial"/>
              <a:ea typeface="Arial"/>
              <a:cs typeface="Arial"/>
              <a:sym typeface="Arial"/>
            </a:endParaRPr>
          </a:p>
          <a:p>
            <a:pPr>
              <a:spcBef>
                <a:spcPts val="1200"/>
              </a:spcBef>
            </a:pPr>
            <a:r>
              <a:rPr lang="en-US"/>
              <a:t>Expenditure detail by job class code and object code</a:t>
            </a:r>
            <a:endParaRPr/>
          </a:p>
          <a:p>
            <a:pPr>
              <a:spcBef>
                <a:spcPts val="0"/>
              </a:spcBef>
            </a:pPr>
            <a:r>
              <a:rPr lang="en-US"/>
              <a:t>Expenses included in general costs, review of calculation of ICR to ensure no administrative costs used to calculate ICR, are also charged as direct costs to award.</a:t>
            </a:r>
            <a:endParaRPr/>
          </a:p>
          <a:p>
            <a:pPr>
              <a:spcBef>
                <a:spcPts val="0"/>
              </a:spcBef>
            </a:pPr>
            <a:r>
              <a:rPr lang="en-US"/>
              <a:t>Calculating based on actual expenditures vs. allocation, review of calculation.</a:t>
            </a:r>
            <a:endParaRPr/>
          </a:p>
          <a:p>
            <a:pPr marL="0" indent="0">
              <a:lnSpc>
                <a:spcPct val="115000"/>
              </a:lnSpc>
              <a:spcBef>
                <a:spcPts val="1200"/>
              </a:spcBef>
              <a:buNone/>
            </a:pPr>
            <a:r>
              <a:rPr lang="en-US" b="1" u="sng"/>
              <a:t>Examples of Evidence</a:t>
            </a:r>
            <a:endParaRPr b="1" u="sng">
              <a:latin typeface="Arial"/>
              <a:ea typeface="Arial"/>
              <a:cs typeface="Arial"/>
              <a:sym typeface="Arial"/>
            </a:endParaRPr>
          </a:p>
          <a:p>
            <a:pPr>
              <a:spcBef>
                <a:spcPts val="1200"/>
              </a:spcBef>
            </a:pPr>
            <a:r>
              <a:rPr lang="en-US"/>
              <a:t>General ledger-review of indirect journal entries</a:t>
            </a:r>
            <a:endParaRPr/>
          </a:p>
          <a:p>
            <a:pPr>
              <a:spcBef>
                <a:spcPts val="0"/>
              </a:spcBef>
            </a:pPr>
            <a:r>
              <a:rPr lang="en-US"/>
              <a:t>Review of Indirect Cost rate calculation and base costs used.</a:t>
            </a:r>
            <a:endParaRPr/>
          </a:p>
        </p:txBody>
      </p:sp>
      <p:sp>
        <p:nvSpPr>
          <p:cNvPr id="394" name="Google Shape;394;gf1ab0c8033_1_102"/>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f1ab0c8033_1_109"/>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9.20 Indirect Costs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401" name="Google Shape;401;gf1ab0c8033_1_109"/>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b="1" u="sng"/>
              <a:t>Noteworthy Items</a:t>
            </a:r>
            <a:endParaRPr b="1" u="sng"/>
          </a:p>
          <a:p>
            <a:pPr>
              <a:spcBef>
                <a:spcPts val="1000"/>
              </a:spcBef>
            </a:pPr>
            <a:r>
              <a:rPr lang="en-US"/>
              <a:t>Only applicable if taking ICR</a:t>
            </a:r>
            <a:endParaRPr/>
          </a:p>
          <a:p>
            <a:pPr>
              <a:spcBef>
                <a:spcPts val="0"/>
              </a:spcBef>
            </a:pPr>
            <a:r>
              <a:rPr lang="en-US"/>
              <a:t>Use Indirect presentation from Office Hours as a resource - found here </a:t>
            </a:r>
            <a:r>
              <a:rPr lang="en-US" u="sng">
                <a:solidFill>
                  <a:schemeClr val="hlink"/>
                </a:solidFill>
                <a:hlinkClick r:id="rId3"/>
              </a:rPr>
              <a:t>http://www.cde.state.co.us/fedprograms/resourcesandtechnicalassistance</a:t>
            </a:r>
            <a:endParaRPr/>
          </a:p>
          <a:p>
            <a:pPr marL="0" indent="0">
              <a:spcBef>
                <a:spcPts val="1000"/>
              </a:spcBef>
              <a:buNone/>
            </a:pPr>
            <a:r>
              <a:rPr lang="en-US" b="1" u="sng"/>
              <a:t>Common Concerns</a:t>
            </a:r>
            <a:endParaRPr b="1" u="sng"/>
          </a:p>
          <a:p>
            <a:pPr marL="0" indent="0">
              <a:spcBef>
                <a:spcPts val="1000"/>
              </a:spcBef>
              <a:buNone/>
            </a:pPr>
            <a:r>
              <a:rPr lang="en-US"/>
              <a:t>Use ICR for appropriate year (i.e. - expenses in FY22, use FY22 ICR)</a:t>
            </a:r>
            <a:endParaRPr/>
          </a:p>
          <a:p>
            <a:pPr marL="0" indent="0">
              <a:spcBef>
                <a:spcPts val="1000"/>
              </a:spcBef>
              <a:buNone/>
            </a:pPr>
            <a:r>
              <a:rPr lang="en-US" b="1" u="sng"/>
              <a:t>Follow Up Requests</a:t>
            </a:r>
            <a:endParaRPr b="1" u="sng"/>
          </a:p>
          <a:p>
            <a:pPr marL="0" indent="0">
              <a:spcBef>
                <a:spcPts val="1000"/>
              </a:spcBef>
              <a:buNone/>
            </a:pPr>
            <a:r>
              <a:rPr lang="en-US"/>
              <a:t>Support and review for indirect costs calculated and requested for reimbursement for a particular RFF - may need to work with your Accounting department for support</a:t>
            </a:r>
            <a:endParaRPr/>
          </a:p>
        </p:txBody>
      </p:sp>
      <p:sp>
        <p:nvSpPr>
          <p:cNvPr id="402" name="Google Shape;402;gf1ab0c8033_1_109"/>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f7c815001a_2_0"/>
          <p:cNvSpPr txBox="1">
            <a:spLocks noGrp="1"/>
          </p:cNvSpPr>
          <p:nvPr>
            <p:ph type="title"/>
          </p:nvPr>
        </p:nvSpPr>
        <p:spPr>
          <a:prstGeom prst="rect">
            <a:avLst/>
          </a:prstGeom>
        </p:spPr>
        <p:txBody>
          <a:bodyPr spcFirstLastPara="1" wrap="square" lIns="0" tIns="0" rIns="0" bIns="0" anchor="t" anchorCtr="0">
            <a:normAutofit/>
          </a:bodyPr>
          <a:lstStyle/>
          <a:p>
            <a:r>
              <a:rPr lang="en-US" sz="2800" dirty="0">
                <a:latin typeface="Calibri"/>
                <a:ea typeface="Calibri"/>
                <a:cs typeface="Calibri"/>
                <a:sym typeface="Calibri"/>
              </a:rPr>
              <a:t>CDE Contacts</a:t>
            </a:r>
            <a:r>
              <a:rPr lang="en-US" dirty="0"/>
              <a:t>	</a:t>
            </a:r>
            <a:endParaRPr dirty="0"/>
          </a:p>
        </p:txBody>
      </p:sp>
      <p:sp>
        <p:nvSpPr>
          <p:cNvPr id="409" name="Google Shape;409;gf7c815001a_2_0"/>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00000"/>
              </a:lnSpc>
              <a:spcBef>
                <a:spcPts val="1000"/>
              </a:spcBef>
              <a:buSzPts val="1100"/>
              <a:buNone/>
            </a:pPr>
            <a:r>
              <a:rPr lang="en-US" sz="1700"/>
              <a:t>Bill Parsley</a:t>
            </a:r>
            <a:endParaRPr sz="1700"/>
          </a:p>
          <a:p>
            <a:pPr marL="0" indent="0">
              <a:lnSpc>
                <a:spcPct val="75000"/>
              </a:lnSpc>
              <a:spcBef>
                <a:spcPts val="1000"/>
              </a:spcBef>
              <a:buSzPts val="1100"/>
              <a:buNone/>
            </a:pPr>
            <a:r>
              <a:rPr lang="en-US" sz="1400"/>
              <a:t>ESSER Fiscal Monitoring Supervisor</a:t>
            </a:r>
            <a:endParaRPr sz="1400"/>
          </a:p>
          <a:p>
            <a:pPr marL="0" indent="0">
              <a:lnSpc>
                <a:spcPct val="75000"/>
              </a:lnSpc>
              <a:spcBef>
                <a:spcPts val="1000"/>
              </a:spcBef>
              <a:buSzPts val="1100"/>
              <a:buNone/>
            </a:pPr>
            <a:r>
              <a:rPr lang="en-US" sz="1400"/>
              <a:t>Office of Grants Fiscal Management</a:t>
            </a:r>
            <a:endParaRPr sz="1400"/>
          </a:p>
          <a:p>
            <a:pPr marL="0" indent="0">
              <a:lnSpc>
                <a:spcPct val="75000"/>
              </a:lnSpc>
              <a:spcBef>
                <a:spcPts val="1000"/>
              </a:spcBef>
              <a:buSzPts val="1100"/>
              <a:buNone/>
            </a:pPr>
            <a:r>
              <a:rPr lang="en-US" sz="1400"/>
              <a:t>EMAIL: </a:t>
            </a:r>
            <a:r>
              <a:rPr lang="en-US" sz="1400" u="sng">
                <a:solidFill>
                  <a:schemeClr val="hlink"/>
                </a:solidFill>
                <a:hlinkClick r:id="rId3"/>
              </a:rPr>
              <a:t>Parsley_b@cde.state.co.us</a:t>
            </a:r>
            <a:r>
              <a:rPr lang="en-US" sz="1400"/>
              <a:t> </a:t>
            </a:r>
            <a:endParaRPr sz="1700"/>
          </a:p>
          <a:p>
            <a:pPr marL="0" indent="0">
              <a:lnSpc>
                <a:spcPct val="100000"/>
              </a:lnSpc>
              <a:spcBef>
                <a:spcPts val="1000"/>
              </a:spcBef>
              <a:buNone/>
            </a:pPr>
            <a:endParaRPr sz="1700"/>
          </a:p>
          <a:p>
            <a:pPr marL="0" indent="0">
              <a:lnSpc>
                <a:spcPct val="100000"/>
              </a:lnSpc>
              <a:spcBef>
                <a:spcPts val="1000"/>
              </a:spcBef>
              <a:buSzPts val="1100"/>
              <a:buNone/>
            </a:pPr>
            <a:r>
              <a:rPr lang="en-US" sz="1700"/>
              <a:t>Sharon Mackey </a:t>
            </a:r>
            <a:endParaRPr sz="1700"/>
          </a:p>
          <a:p>
            <a:pPr marL="0" indent="0">
              <a:lnSpc>
                <a:spcPct val="75000"/>
              </a:lnSpc>
              <a:spcBef>
                <a:spcPts val="1000"/>
              </a:spcBef>
              <a:buSzPts val="1100"/>
              <a:buNone/>
            </a:pPr>
            <a:r>
              <a:rPr lang="en-US" sz="1400"/>
              <a:t>Fiscal Monitoring Specialist</a:t>
            </a:r>
            <a:endParaRPr sz="1400"/>
          </a:p>
          <a:p>
            <a:pPr marL="0" indent="0">
              <a:lnSpc>
                <a:spcPct val="75000"/>
              </a:lnSpc>
              <a:spcBef>
                <a:spcPts val="1000"/>
              </a:spcBef>
              <a:buSzPts val="1100"/>
              <a:buNone/>
            </a:pPr>
            <a:r>
              <a:rPr lang="en-US" sz="1400"/>
              <a:t>Office of Grants Fiscal Management</a:t>
            </a:r>
            <a:endParaRPr sz="1400"/>
          </a:p>
          <a:p>
            <a:pPr marL="0" indent="0">
              <a:lnSpc>
                <a:spcPct val="75000"/>
              </a:lnSpc>
              <a:spcBef>
                <a:spcPts val="1000"/>
              </a:spcBef>
              <a:buSzPts val="1100"/>
              <a:buNone/>
            </a:pPr>
            <a:r>
              <a:rPr lang="en-US" sz="1400"/>
              <a:t>Email: </a:t>
            </a:r>
            <a:r>
              <a:rPr lang="en-US" sz="1400" u="sng">
                <a:solidFill>
                  <a:schemeClr val="hlink"/>
                </a:solidFill>
              </a:rPr>
              <a:t>Mackey_s</a:t>
            </a:r>
            <a:r>
              <a:rPr lang="en-US" sz="1400" u="sng">
                <a:solidFill>
                  <a:schemeClr val="hlink"/>
                </a:solidFill>
                <a:hlinkClick r:id="rId4"/>
              </a:rPr>
              <a:t>@cde.state.co.us</a:t>
            </a:r>
            <a:r>
              <a:rPr lang="en-US" sz="1400"/>
              <a:t> </a:t>
            </a:r>
            <a:endParaRPr sz="1700"/>
          </a:p>
          <a:p>
            <a:pPr marL="0" indent="0">
              <a:lnSpc>
                <a:spcPct val="100000"/>
              </a:lnSpc>
              <a:spcBef>
                <a:spcPts val="1000"/>
              </a:spcBef>
              <a:buNone/>
            </a:pPr>
            <a:endParaRPr sz="1700"/>
          </a:p>
          <a:p>
            <a:pPr marL="0" indent="0">
              <a:lnSpc>
                <a:spcPct val="100000"/>
              </a:lnSpc>
              <a:spcBef>
                <a:spcPts val="1000"/>
              </a:spcBef>
              <a:buNone/>
            </a:pPr>
            <a:r>
              <a:rPr lang="en-US" sz="1700"/>
              <a:t>Hilery Morris </a:t>
            </a:r>
            <a:endParaRPr sz="1700"/>
          </a:p>
          <a:p>
            <a:pPr marL="0" indent="0">
              <a:lnSpc>
                <a:spcPct val="75000"/>
              </a:lnSpc>
              <a:spcBef>
                <a:spcPts val="1000"/>
              </a:spcBef>
              <a:buNone/>
            </a:pPr>
            <a:r>
              <a:rPr lang="en-US" sz="1400"/>
              <a:t>Fiscal Monitoring Specialist</a:t>
            </a:r>
            <a:endParaRPr sz="1400"/>
          </a:p>
          <a:p>
            <a:pPr marL="0" indent="0">
              <a:lnSpc>
                <a:spcPct val="75000"/>
              </a:lnSpc>
              <a:spcBef>
                <a:spcPts val="1000"/>
              </a:spcBef>
              <a:buNone/>
            </a:pPr>
            <a:r>
              <a:rPr lang="en-US" sz="1400"/>
              <a:t>Office of Grants Fiscal Management</a:t>
            </a:r>
            <a:endParaRPr sz="1400"/>
          </a:p>
          <a:p>
            <a:pPr marL="0" indent="0">
              <a:lnSpc>
                <a:spcPct val="75000"/>
              </a:lnSpc>
              <a:spcBef>
                <a:spcPts val="1000"/>
              </a:spcBef>
              <a:buNone/>
            </a:pPr>
            <a:r>
              <a:rPr lang="en-US" sz="1400"/>
              <a:t>Email: </a:t>
            </a:r>
            <a:r>
              <a:rPr lang="en-US" sz="1400" u="sng">
                <a:solidFill>
                  <a:schemeClr val="hlink"/>
                </a:solidFill>
                <a:hlinkClick r:id="rId4"/>
              </a:rPr>
              <a:t>Morris_h@cde.state.co.us</a:t>
            </a:r>
            <a:r>
              <a:rPr lang="en-US" sz="1400"/>
              <a:t> </a:t>
            </a:r>
            <a:endParaRPr sz="1400"/>
          </a:p>
          <a:p>
            <a:pPr marL="0" indent="0">
              <a:lnSpc>
                <a:spcPct val="75000"/>
              </a:lnSpc>
              <a:spcBef>
                <a:spcPts val="1000"/>
              </a:spcBef>
              <a:buNone/>
            </a:pPr>
            <a:endParaRPr sz="1100"/>
          </a:p>
        </p:txBody>
      </p:sp>
      <p:sp>
        <p:nvSpPr>
          <p:cNvPr id="410" name="Google Shape;410;gf7c815001a_2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54</a:t>
            </a:fld>
            <a:endParaRPr/>
          </a:p>
        </p:txBody>
      </p:sp>
      <p:sp>
        <p:nvSpPr>
          <p:cNvPr id="411" name="Google Shape;411;gf7c815001a_2_0"/>
          <p:cNvSpPr txBox="1">
            <a:spLocks noGrp="1"/>
          </p:cNvSpPr>
          <p:nvPr>
            <p:ph type="body" idx="4294967295"/>
          </p:nvPr>
        </p:nvSpPr>
        <p:spPr>
          <a:xfrm>
            <a:off x="9218613" y="1463675"/>
            <a:ext cx="2973387" cy="4405313"/>
          </a:xfrm>
          <a:prstGeom prst="rect">
            <a:avLst/>
          </a:prstGeom>
        </p:spPr>
        <p:txBody>
          <a:bodyPr spcFirstLastPara="1" wrap="square" lIns="0" tIns="0" rIns="0" bIns="45700" anchor="t" anchorCtr="0">
            <a:normAutofit/>
          </a:bodyPr>
          <a:lstStyle/>
          <a:p>
            <a:pPr marL="0" indent="0">
              <a:lnSpc>
                <a:spcPct val="100000"/>
              </a:lnSpc>
              <a:spcBef>
                <a:spcPts val="1000"/>
              </a:spcBef>
              <a:buSzPts val="1100"/>
              <a:buNone/>
            </a:pPr>
            <a:r>
              <a:rPr lang="en-US" sz="1700"/>
              <a:t>Robert Hawkins</a:t>
            </a:r>
            <a:endParaRPr sz="1700"/>
          </a:p>
          <a:p>
            <a:pPr marL="0" indent="0">
              <a:lnSpc>
                <a:spcPct val="75000"/>
              </a:lnSpc>
              <a:spcBef>
                <a:spcPts val="1000"/>
              </a:spcBef>
              <a:buSzPts val="1100"/>
              <a:buNone/>
            </a:pPr>
            <a:r>
              <a:rPr lang="en-US" sz="1400"/>
              <a:t>Lead Grants Fiscal Analyst</a:t>
            </a:r>
            <a:endParaRPr sz="1400"/>
          </a:p>
          <a:p>
            <a:pPr marL="0" indent="0">
              <a:lnSpc>
                <a:spcPct val="75000"/>
              </a:lnSpc>
              <a:spcBef>
                <a:spcPts val="1000"/>
              </a:spcBef>
              <a:buSzPts val="1100"/>
              <a:buNone/>
            </a:pPr>
            <a:r>
              <a:rPr lang="en-US" sz="1400"/>
              <a:t>Office of Grants Fiscal Management</a:t>
            </a:r>
            <a:endParaRPr sz="1400"/>
          </a:p>
          <a:p>
            <a:pPr marL="0" indent="0">
              <a:lnSpc>
                <a:spcPct val="100000"/>
              </a:lnSpc>
              <a:spcBef>
                <a:spcPts val="1000"/>
              </a:spcBef>
              <a:buNone/>
            </a:pPr>
            <a:r>
              <a:rPr lang="en-US" sz="1400"/>
              <a:t>Email: </a:t>
            </a:r>
            <a:r>
              <a:rPr lang="en-US" sz="1400" u="sng">
                <a:solidFill>
                  <a:schemeClr val="hlink"/>
                </a:solidFill>
              </a:rPr>
              <a:t>Hawkins_r</a:t>
            </a:r>
            <a:r>
              <a:rPr lang="en-US" sz="1400" u="sng">
                <a:solidFill>
                  <a:schemeClr val="hlink"/>
                </a:solidFill>
                <a:hlinkClick r:id="rId4"/>
              </a:rPr>
              <a:t>@cde.state.co.us</a:t>
            </a:r>
            <a:r>
              <a:rPr lang="en-US" sz="1400"/>
              <a:t> </a:t>
            </a:r>
            <a:endParaRPr sz="1400"/>
          </a:p>
          <a:p>
            <a:pPr marL="0" indent="0">
              <a:lnSpc>
                <a:spcPct val="100000"/>
              </a:lnSpc>
              <a:spcBef>
                <a:spcPts val="1000"/>
              </a:spcBef>
              <a:buNone/>
            </a:pPr>
            <a:endParaRPr sz="1700"/>
          </a:p>
          <a:p>
            <a:pPr marL="0" indent="0">
              <a:lnSpc>
                <a:spcPct val="100000"/>
              </a:lnSpc>
              <a:spcBef>
                <a:spcPts val="1000"/>
              </a:spcBef>
              <a:buNone/>
            </a:pPr>
            <a:r>
              <a:rPr lang="en-US" sz="1700"/>
              <a:t>Steven Kaleda</a:t>
            </a:r>
            <a:endParaRPr sz="1700"/>
          </a:p>
          <a:p>
            <a:pPr marL="0" indent="0">
              <a:lnSpc>
                <a:spcPct val="75000"/>
              </a:lnSpc>
              <a:spcBef>
                <a:spcPts val="1000"/>
              </a:spcBef>
              <a:buNone/>
            </a:pPr>
            <a:r>
              <a:rPr lang="en-US" sz="1400"/>
              <a:t>Grants Fiscal Analyst</a:t>
            </a:r>
            <a:endParaRPr sz="1400"/>
          </a:p>
          <a:p>
            <a:pPr marL="0" indent="0">
              <a:lnSpc>
                <a:spcPct val="75000"/>
              </a:lnSpc>
              <a:spcBef>
                <a:spcPts val="1000"/>
              </a:spcBef>
              <a:buNone/>
            </a:pPr>
            <a:r>
              <a:rPr lang="en-US" sz="1400"/>
              <a:t>Office of Grants Fiscal Management</a:t>
            </a:r>
            <a:endParaRPr sz="1400"/>
          </a:p>
          <a:p>
            <a:pPr marL="0" indent="0">
              <a:lnSpc>
                <a:spcPct val="75000"/>
              </a:lnSpc>
              <a:spcBef>
                <a:spcPts val="1000"/>
              </a:spcBef>
              <a:buNone/>
            </a:pPr>
            <a:r>
              <a:rPr lang="en-US" sz="1400"/>
              <a:t>EMAIL: </a:t>
            </a:r>
            <a:r>
              <a:rPr lang="en-US" sz="1400" u="sng">
                <a:solidFill>
                  <a:schemeClr val="hlink"/>
                </a:solidFill>
              </a:rPr>
              <a:t>Kaleda_s</a:t>
            </a:r>
            <a:r>
              <a:rPr lang="en-US" sz="1400" u="sng">
                <a:solidFill>
                  <a:schemeClr val="hlink"/>
                </a:solidFill>
                <a:hlinkClick r:id="rId3"/>
              </a:rPr>
              <a:t>@cde.state.co.us</a:t>
            </a:r>
            <a:r>
              <a:rPr lang="en-US" sz="1400"/>
              <a:t> </a:t>
            </a:r>
            <a:endParaRPr sz="1700"/>
          </a:p>
          <a:p>
            <a:pPr marL="0" indent="0">
              <a:lnSpc>
                <a:spcPct val="75000"/>
              </a:lnSpc>
              <a:spcBef>
                <a:spcPts val="1000"/>
              </a:spcBef>
              <a:buNone/>
            </a:pPr>
            <a:endParaRPr sz="1400"/>
          </a:p>
          <a:p>
            <a:pPr marL="0" indent="0">
              <a:lnSpc>
                <a:spcPct val="75000"/>
              </a:lnSpc>
              <a:spcBef>
                <a:spcPts val="1000"/>
              </a:spcBef>
              <a:buNone/>
            </a:pPr>
            <a:endParaRPr sz="11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8FF6-901E-40CD-B95B-177597404C69}"/>
              </a:ext>
            </a:extLst>
          </p:cNvPr>
          <p:cNvSpPr>
            <a:spLocks noGrp="1"/>
          </p:cNvSpPr>
          <p:nvPr>
            <p:ph type="ctrTitle"/>
          </p:nvPr>
        </p:nvSpPr>
        <p:spPr/>
        <p:txBody>
          <a:bodyPr/>
          <a:lstStyle/>
          <a:p>
            <a:r>
              <a:rPr lang="en-US" dirty="0"/>
              <a:t>AFR Updates and Training</a:t>
            </a:r>
          </a:p>
        </p:txBody>
      </p:sp>
      <p:sp>
        <p:nvSpPr>
          <p:cNvPr id="3" name="Slide Number Placeholder 2">
            <a:extLst>
              <a:ext uri="{FF2B5EF4-FFF2-40B4-BE49-F238E27FC236}">
                <a16:creationId xmlns:a16="http://schemas.microsoft.com/office/drawing/2014/main" id="{F1F82D08-04A5-46A8-8460-146185E298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2079956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1951-205A-4735-A79C-602F694B1861}"/>
              </a:ext>
            </a:extLst>
          </p:cNvPr>
          <p:cNvSpPr>
            <a:spLocks noGrp="1"/>
          </p:cNvSpPr>
          <p:nvPr>
            <p:ph type="title"/>
          </p:nvPr>
        </p:nvSpPr>
        <p:spPr/>
        <p:txBody>
          <a:bodyPr/>
          <a:lstStyle/>
          <a:p>
            <a:r>
              <a:rPr lang="en-US" dirty="0"/>
              <a:t>ESSER AFR</a:t>
            </a:r>
          </a:p>
        </p:txBody>
      </p:sp>
      <p:pic>
        <p:nvPicPr>
          <p:cNvPr id="5" name="Content Placeholder 4" descr="ESSER AFR screenshot.">
            <a:extLst>
              <a:ext uri="{FF2B5EF4-FFF2-40B4-BE49-F238E27FC236}">
                <a16:creationId xmlns:a16="http://schemas.microsoft.com/office/drawing/2014/main" id="{A21E6FDE-D5B1-459A-97F0-63081D881566}"/>
              </a:ext>
            </a:extLst>
          </p:cNvPr>
          <p:cNvPicPr>
            <a:picLocks noGrp="1" noChangeAspect="1"/>
          </p:cNvPicPr>
          <p:nvPr>
            <p:ph idx="1"/>
          </p:nvPr>
        </p:nvPicPr>
        <p:blipFill>
          <a:blip r:embed="rId2"/>
          <a:stretch>
            <a:fillRect/>
          </a:stretch>
        </p:blipFill>
        <p:spPr>
          <a:xfrm>
            <a:off x="1396912" y="1825625"/>
            <a:ext cx="9398176" cy="4351338"/>
          </a:xfrm>
        </p:spPr>
      </p:pic>
    </p:spTree>
    <p:extLst>
      <p:ext uri="{BB962C8B-B14F-4D97-AF65-F5344CB8AC3E}">
        <p14:creationId xmlns:p14="http://schemas.microsoft.com/office/powerpoint/2010/main" val="2505192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3C6E-EB5F-4528-8CE4-AC3EB6941DAA}"/>
              </a:ext>
            </a:extLst>
          </p:cNvPr>
          <p:cNvSpPr>
            <a:spLocks noGrp="1"/>
          </p:cNvSpPr>
          <p:nvPr>
            <p:ph type="title"/>
          </p:nvPr>
        </p:nvSpPr>
        <p:spPr/>
        <p:txBody>
          <a:bodyPr/>
          <a:lstStyle/>
          <a:p>
            <a:r>
              <a:rPr lang="en-US" dirty="0"/>
              <a:t>Completing the ESSER AFR</a:t>
            </a:r>
          </a:p>
        </p:txBody>
      </p:sp>
      <p:pic>
        <p:nvPicPr>
          <p:cNvPr id="5" name="Content Placeholder 4" descr="ESSER AFR screenshot.">
            <a:extLst>
              <a:ext uri="{FF2B5EF4-FFF2-40B4-BE49-F238E27FC236}">
                <a16:creationId xmlns:a16="http://schemas.microsoft.com/office/drawing/2014/main" id="{81A61BB8-8DCF-47D0-9363-494B01ADEE66}"/>
              </a:ext>
            </a:extLst>
          </p:cNvPr>
          <p:cNvPicPr>
            <a:picLocks noGrp="1" noChangeAspect="1"/>
          </p:cNvPicPr>
          <p:nvPr>
            <p:ph idx="1"/>
          </p:nvPr>
        </p:nvPicPr>
        <p:blipFill>
          <a:blip r:embed="rId2"/>
          <a:stretch>
            <a:fillRect/>
          </a:stretch>
        </p:blipFill>
        <p:spPr>
          <a:xfrm>
            <a:off x="1709396" y="1825625"/>
            <a:ext cx="8773208" cy="4351338"/>
          </a:xfrm>
        </p:spPr>
      </p:pic>
    </p:spTree>
    <p:extLst>
      <p:ext uri="{BB962C8B-B14F-4D97-AF65-F5344CB8AC3E}">
        <p14:creationId xmlns:p14="http://schemas.microsoft.com/office/powerpoint/2010/main" val="402374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CA63-FD9C-4BE2-9F6D-A4DA60B674D8}"/>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33C82EDD-4CA6-40CF-9564-391469718B87}"/>
              </a:ext>
            </a:extLst>
          </p:cNvPr>
          <p:cNvSpPr>
            <a:spLocks noGrp="1"/>
          </p:cNvSpPr>
          <p:nvPr>
            <p:ph idx="1"/>
          </p:nvPr>
        </p:nvSpPr>
        <p:spPr/>
        <p:txBody>
          <a:bodyPr>
            <a:normAutofit/>
          </a:bodyPr>
          <a:lstStyle/>
          <a:p>
            <a:r>
              <a:rPr lang="en-US" dirty="0"/>
              <a:t>Does the ESSER budget need to match the amount being entered into the AFR?</a:t>
            </a:r>
          </a:p>
          <a:p>
            <a:pPr lvl="1"/>
            <a:r>
              <a:rPr lang="en-US" dirty="0"/>
              <a:t>No. LEAs should be reporting actual expenses that incurred from March 2020 – June 31, 2021.</a:t>
            </a:r>
          </a:p>
          <a:p>
            <a:r>
              <a:rPr lang="en-US" dirty="0"/>
              <a:t>What expenses should I report in the AFR?</a:t>
            </a:r>
          </a:p>
          <a:p>
            <a:pPr lvl="1"/>
            <a:r>
              <a:rPr lang="en-US" dirty="0"/>
              <a:t>Report the actual expenses that incurred from the time of the grant award through June 30, 2021.</a:t>
            </a:r>
          </a:p>
          <a:p>
            <a:r>
              <a:rPr lang="en-US" dirty="0"/>
              <a:t>What about the ESSER II and ESSER III expenditures? Where do I report those?</a:t>
            </a:r>
          </a:p>
          <a:p>
            <a:pPr lvl="1"/>
            <a:r>
              <a:rPr lang="en-US" dirty="0"/>
              <a:t>ESSER II expenditures will be reported on the AFR that is due on September 30, 2022, and ESSER III actual expenses will be reported on the AFR that is due on September 30, 2023.</a:t>
            </a:r>
          </a:p>
        </p:txBody>
      </p:sp>
    </p:spTree>
    <p:extLst>
      <p:ext uri="{BB962C8B-B14F-4D97-AF65-F5344CB8AC3E}">
        <p14:creationId xmlns:p14="http://schemas.microsoft.com/office/powerpoint/2010/main" val="519028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6784-B007-442D-8C79-2724196BD55D}"/>
              </a:ext>
            </a:extLst>
          </p:cNvPr>
          <p:cNvSpPr>
            <a:spLocks noGrp="1"/>
          </p:cNvSpPr>
          <p:nvPr>
            <p:ph type="title"/>
          </p:nvPr>
        </p:nvSpPr>
        <p:spPr/>
        <p:txBody>
          <a:bodyPr/>
          <a:lstStyle/>
          <a:p>
            <a:r>
              <a:rPr lang="en-US" dirty="0"/>
              <a:t>Frequently Asked Questions cont.</a:t>
            </a:r>
          </a:p>
        </p:txBody>
      </p:sp>
      <p:sp>
        <p:nvSpPr>
          <p:cNvPr id="3" name="Content Placeholder 2">
            <a:extLst>
              <a:ext uri="{FF2B5EF4-FFF2-40B4-BE49-F238E27FC236}">
                <a16:creationId xmlns:a16="http://schemas.microsoft.com/office/drawing/2014/main" id="{EA25284A-D6F3-42AB-B562-698178D99B18}"/>
              </a:ext>
            </a:extLst>
          </p:cNvPr>
          <p:cNvSpPr>
            <a:spLocks noGrp="1"/>
          </p:cNvSpPr>
          <p:nvPr>
            <p:ph idx="1"/>
          </p:nvPr>
        </p:nvSpPr>
        <p:spPr/>
        <p:txBody>
          <a:bodyPr>
            <a:normAutofit/>
          </a:bodyPr>
          <a:lstStyle/>
          <a:p>
            <a:r>
              <a:rPr lang="en-US" dirty="0"/>
              <a:t>I’ve submitted my PAR/Carryover request and now I cannot see the ESSER AFR link. How do I get access to the AFR?</a:t>
            </a:r>
          </a:p>
          <a:p>
            <a:pPr lvl="1"/>
            <a:r>
              <a:rPr lang="en-US" dirty="0"/>
              <a:t>While the PAR/Carryover application is under review, the AFR link is not available. Once the application review is complete, the AFR link will become available again. You may want to complete the AFR first before submitting the PAR/Carryover request.</a:t>
            </a:r>
          </a:p>
          <a:p>
            <a:r>
              <a:rPr lang="en-US" dirty="0"/>
              <a:t>When is the ESSER AFR due?</a:t>
            </a:r>
          </a:p>
          <a:p>
            <a:pPr lvl="1"/>
            <a:r>
              <a:rPr lang="en-US" dirty="0"/>
              <a:t>The ESSER AFR is due on October 29, 2021</a:t>
            </a:r>
          </a:p>
          <a:p>
            <a:r>
              <a:rPr lang="en-US" dirty="0"/>
              <a:t>If I have questions about the ESSER AFR, who do I contact?</a:t>
            </a:r>
          </a:p>
          <a:p>
            <a:pPr lvl="1"/>
            <a:r>
              <a:rPr lang="en-US" dirty="0"/>
              <a:t>Steven Kaleda </a:t>
            </a:r>
            <a:r>
              <a:rPr lang="en-US" dirty="0">
                <a:hlinkClick r:id="rId2"/>
              </a:rPr>
              <a:t>Kaleda_s@cde.state.co.us</a:t>
            </a:r>
            <a:endParaRPr lang="en-US" dirty="0"/>
          </a:p>
          <a:p>
            <a:pPr lvl="1"/>
            <a:r>
              <a:rPr lang="en-US" dirty="0"/>
              <a:t>Robert Hawkins </a:t>
            </a:r>
            <a:r>
              <a:rPr lang="en-US" dirty="0">
                <a:hlinkClick r:id="rId3"/>
              </a:rPr>
              <a:t>Hawkins_r@cde.state.co.us</a:t>
            </a: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276422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7480" y="399889"/>
            <a:ext cx="3481040" cy="755762"/>
          </a:xfrm>
          <a:prstGeom prst="rect">
            <a:avLst/>
          </a:prstGeom>
        </p:spPr>
        <p:txBody>
          <a:bodyPr vert="horz" wrap="square" lIns="0" tIns="16933" rIns="0" bIns="0" rtlCol="0">
            <a:spAutoFit/>
          </a:bodyPr>
          <a:lstStyle/>
          <a:p>
            <a:pPr marL="17780">
              <a:spcBef>
                <a:spcPts val="133"/>
              </a:spcBef>
            </a:pPr>
            <a:r>
              <a:rPr dirty="0"/>
              <a:t>A</a:t>
            </a:r>
            <a:r>
              <a:rPr spc="-7" dirty="0"/>
              <a:t>G</a:t>
            </a:r>
            <a:r>
              <a:rPr dirty="0"/>
              <a:t>ENDA</a:t>
            </a:r>
          </a:p>
        </p:txBody>
      </p:sp>
      <p:sp>
        <p:nvSpPr>
          <p:cNvPr id="4" name="object 4"/>
          <p:cNvSpPr txBox="1"/>
          <p:nvPr/>
        </p:nvSpPr>
        <p:spPr>
          <a:xfrm>
            <a:off x="11761917" y="6373402"/>
            <a:ext cx="195580" cy="205121"/>
          </a:xfrm>
          <a:prstGeom prst="rect">
            <a:avLst/>
          </a:prstGeom>
        </p:spPr>
        <p:txBody>
          <a:bodyPr vert="horz" wrap="square" lIns="0" tIns="0" rIns="0" bIns="0" rtlCol="0">
            <a:spAutoFit/>
          </a:bodyPr>
          <a:lstStyle/>
          <a:p>
            <a:pPr marL="50799" defTabSz="1219170">
              <a:buClrTx/>
            </a:pPr>
            <a:fld id="{81D60167-4931-47E6-BA6A-407CBD079E47}" type="slidenum">
              <a:rPr sz="1333" kern="1200" spc="-7" dirty="0">
                <a:solidFill>
                  <a:srgbClr val="FFFFFF"/>
                </a:solidFill>
                <a:ea typeface="+mn-ea"/>
              </a:rPr>
              <a:pPr marL="50799" defTabSz="1219170">
                <a:buClrTx/>
              </a:pPr>
              <a:t>6</a:t>
            </a:fld>
            <a:endParaRPr sz="1333" kern="1200">
              <a:solidFill>
                <a:prstClr val="black"/>
              </a:solidFill>
              <a:ea typeface="+mn-ea"/>
            </a:endParaRPr>
          </a:p>
        </p:txBody>
      </p:sp>
      <p:sp>
        <p:nvSpPr>
          <p:cNvPr id="3" name="object 3"/>
          <p:cNvSpPr txBox="1"/>
          <p:nvPr/>
        </p:nvSpPr>
        <p:spPr>
          <a:xfrm>
            <a:off x="987367" y="1269138"/>
            <a:ext cx="6754707" cy="1721839"/>
          </a:xfrm>
          <a:prstGeom prst="rect">
            <a:avLst/>
          </a:prstGeom>
        </p:spPr>
        <p:txBody>
          <a:bodyPr vert="horz" wrap="square" lIns="0" tIns="89747" rIns="0" bIns="0" rtlCol="0">
            <a:spAutoFit/>
          </a:bodyPr>
          <a:lstStyle/>
          <a:p>
            <a:pPr marL="524920" indent="-507987" defTabSz="1219170">
              <a:spcBef>
                <a:spcPts val="573"/>
              </a:spcBef>
              <a:buClrTx/>
              <a:buFontTx/>
              <a:buChar char="●"/>
              <a:tabLst>
                <a:tab pos="524074" algn="l"/>
                <a:tab pos="524920" algn="l"/>
              </a:tabLst>
            </a:pPr>
            <a:r>
              <a:rPr lang="en-US" sz="3200" kern="1200" spc="-7" dirty="0">
                <a:solidFill>
                  <a:prstClr val="black"/>
                </a:solidFill>
                <a:ea typeface="+mn-ea"/>
              </a:rPr>
              <a:t>Risk Assessment </a:t>
            </a:r>
            <a:endParaRPr sz="3200" kern="1200" dirty="0">
              <a:solidFill>
                <a:prstClr val="black"/>
              </a:solidFill>
              <a:ea typeface="+mn-ea"/>
            </a:endParaRPr>
          </a:p>
          <a:p>
            <a:pPr marL="524920" indent="-507987" defTabSz="1219170">
              <a:spcBef>
                <a:spcPts val="579"/>
              </a:spcBef>
              <a:buClrTx/>
              <a:buFontTx/>
              <a:buChar char="●"/>
              <a:tabLst>
                <a:tab pos="524074" algn="l"/>
                <a:tab pos="524920" algn="l"/>
              </a:tabLst>
            </a:pPr>
            <a:r>
              <a:rPr sz="3200" kern="1200" spc="-13" dirty="0">
                <a:solidFill>
                  <a:prstClr val="black"/>
                </a:solidFill>
                <a:ea typeface="+mn-ea"/>
              </a:rPr>
              <a:t>Next</a:t>
            </a:r>
            <a:r>
              <a:rPr sz="3200" kern="1200" spc="20" dirty="0">
                <a:solidFill>
                  <a:prstClr val="black"/>
                </a:solidFill>
                <a:ea typeface="+mn-ea"/>
              </a:rPr>
              <a:t> </a:t>
            </a:r>
            <a:r>
              <a:rPr sz="3200" kern="1200" spc="-7" dirty="0">
                <a:solidFill>
                  <a:prstClr val="black"/>
                </a:solidFill>
                <a:ea typeface="+mn-ea"/>
              </a:rPr>
              <a:t>Steps</a:t>
            </a:r>
            <a:endParaRPr sz="3200" kern="1200" dirty="0">
              <a:solidFill>
                <a:prstClr val="black"/>
              </a:solidFill>
              <a:ea typeface="+mn-ea"/>
            </a:endParaRPr>
          </a:p>
          <a:p>
            <a:pPr marL="524920" indent="-507987" defTabSz="1219170">
              <a:spcBef>
                <a:spcPts val="573"/>
              </a:spcBef>
              <a:buClrTx/>
              <a:buFontTx/>
              <a:buChar char="●"/>
              <a:tabLst>
                <a:tab pos="524074" algn="l"/>
                <a:tab pos="524920" algn="l"/>
              </a:tabLst>
            </a:pPr>
            <a:r>
              <a:rPr sz="3200" kern="1200" spc="-7" dirty="0">
                <a:solidFill>
                  <a:prstClr val="black"/>
                </a:solidFill>
                <a:ea typeface="+mn-ea"/>
              </a:rPr>
              <a:t>Q&amp;A</a:t>
            </a:r>
            <a:endParaRPr sz="3200" kern="1200" dirty="0">
              <a:solidFill>
                <a:prstClr val="black"/>
              </a:solidFill>
              <a:ea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9DE5-0894-41A7-8D48-A97F8733991C}"/>
              </a:ext>
            </a:extLst>
          </p:cNvPr>
          <p:cNvSpPr>
            <a:spLocks noGrp="1"/>
          </p:cNvSpPr>
          <p:nvPr>
            <p:ph type="title"/>
          </p:nvPr>
        </p:nvSpPr>
        <p:spPr/>
        <p:txBody>
          <a:bodyPr/>
          <a:lstStyle/>
          <a:p>
            <a:r>
              <a:rPr lang="en-US" dirty="0"/>
              <a:t>Consolidated Application AFR</a:t>
            </a:r>
          </a:p>
        </p:txBody>
      </p:sp>
      <p:pic>
        <p:nvPicPr>
          <p:cNvPr id="5" name="Content Placeholder 4" descr="ESSER AFR screenshot.">
            <a:extLst>
              <a:ext uri="{FF2B5EF4-FFF2-40B4-BE49-F238E27FC236}">
                <a16:creationId xmlns:a16="http://schemas.microsoft.com/office/drawing/2014/main" id="{9C82F9EA-2821-4656-89D5-54AAC5A6D28D}"/>
              </a:ext>
            </a:extLst>
          </p:cNvPr>
          <p:cNvPicPr>
            <a:picLocks noGrp="1" noChangeAspect="1"/>
          </p:cNvPicPr>
          <p:nvPr>
            <p:ph idx="1"/>
          </p:nvPr>
        </p:nvPicPr>
        <p:blipFill>
          <a:blip r:embed="rId2"/>
          <a:stretch>
            <a:fillRect/>
          </a:stretch>
        </p:blipFill>
        <p:spPr>
          <a:xfrm>
            <a:off x="1272611" y="1825625"/>
            <a:ext cx="9646777" cy="4351338"/>
          </a:xfrm>
        </p:spPr>
      </p:pic>
    </p:spTree>
    <p:extLst>
      <p:ext uri="{BB962C8B-B14F-4D97-AF65-F5344CB8AC3E}">
        <p14:creationId xmlns:p14="http://schemas.microsoft.com/office/powerpoint/2010/main" val="2600812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DA3D-C577-4670-A4E2-52EC4AD4B1D6}"/>
              </a:ext>
            </a:extLst>
          </p:cNvPr>
          <p:cNvSpPr>
            <a:spLocks noGrp="1"/>
          </p:cNvSpPr>
          <p:nvPr>
            <p:ph type="title"/>
          </p:nvPr>
        </p:nvSpPr>
        <p:spPr/>
        <p:txBody>
          <a:bodyPr/>
          <a:lstStyle/>
          <a:p>
            <a:r>
              <a:rPr lang="en-US" dirty="0"/>
              <a:t>Title IV Collection</a:t>
            </a:r>
          </a:p>
        </p:txBody>
      </p:sp>
      <p:pic>
        <p:nvPicPr>
          <p:cNvPr id="5" name="Content Placeholder 4" descr="ESSER AFR screenshot.">
            <a:extLst>
              <a:ext uri="{FF2B5EF4-FFF2-40B4-BE49-F238E27FC236}">
                <a16:creationId xmlns:a16="http://schemas.microsoft.com/office/drawing/2014/main" id="{FCB17C8A-484F-495D-82C3-C8C611987388}"/>
              </a:ext>
            </a:extLst>
          </p:cNvPr>
          <p:cNvPicPr>
            <a:picLocks noGrp="1" noChangeAspect="1"/>
          </p:cNvPicPr>
          <p:nvPr>
            <p:ph idx="1"/>
          </p:nvPr>
        </p:nvPicPr>
        <p:blipFill>
          <a:blip r:embed="rId2"/>
          <a:stretch>
            <a:fillRect/>
          </a:stretch>
        </p:blipFill>
        <p:spPr>
          <a:xfrm>
            <a:off x="838200" y="2592056"/>
            <a:ext cx="10515600" cy="2818476"/>
          </a:xfrm>
        </p:spPr>
      </p:pic>
    </p:spTree>
    <p:extLst>
      <p:ext uri="{BB962C8B-B14F-4D97-AF65-F5344CB8AC3E}">
        <p14:creationId xmlns:p14="http://schemas.microsoft.com/office/powerpoint/2010/main" val="3879115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ED0F-179B-4D2D-9C14-20FAB787B114}"/>
              </a:ext>
            </a:extLst>
          </p:cNvPr>
          <p:cNvSpPr>
            <a:spLocks noGrp="1"/>
          </p:cNvSpPr>
          <p:nvPr>
            <p:ph type="title"/>
          </p:nvPr>
        </p:nvSpPr>
        <p:spPr/>
        <p:txBody>
          <a:bodyPr/>
          <a:lstStyle/>
          <a:p>
            <a:r>
              <a:rPr lang="en-US" dirty="0"/>
              <a:t>Consolidated Application AFR cont. </a:t>
            </a:r>
          </a:p>
        </p:txBody>
      </p:sp>
      <p:pic>
        <p:nvPicPr>
          <p:cNvPr id="5" name="Content Placeholder 4" descr="ESSER AFR screenshot.">
            <a:extLst>
              <a:ext uri="{FF2B5EF4-FFF2-40B4-BE49-F238E27FC236}">
                <a16:creationId xmlns:a16="http://schemas.microsoft.com/office/drawing/2014/main" id="{AA831EFD-C347-4BD7-A7EA-00A5CE779AEE}"/>
              </a:ext>
            </a:extLst>
          </p:cNvPr>
          <p:cNvPicPr>
            <a:picLocks noGrp="1" noChangeAspect="1"/>
          </p:cNvPicPr>
          <p:nvPr>
            <p:ph idx="1"/>
          </p:nvPr>
        </p:nvPicPr>
        <p:blipFill>
          <a:blip r:embed="rId2"/>
          <a:stretch>
            <a:fillRect/>
          </a:stretch>
        </p:blipFill>
        <p:spPr>
          <a:xfrm>
            <a:off x="1153005" y="1825625"/>
            <a:ext cx="9885989" cy="4351338"/>
          </a:xfrm>
        </p:spPr>
      </p:pic>
    </p:spTree>
    <p:extLst>
      <p:ext uri="{BB962C8B-B14F-4D97-AF65-F5344CB8AC3E}">
        <p14:creationId xmlns:p14="http://schemas.microsoft.com/office/powerpoint/2010/main" val="585212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8932-DD83-4843-82F3-E6EC0719E3C2}"/>
              </a:ext>
            </a:extLst>
          </p:cNvPr>
          <p:cNvSpPr>
            <a:spLocks noGrp="1"/>
          </p:cNvSpPr>
          <p:nvPr>
            <p:ph type="title"/>
          </p:nvPr>
        </p:nvSpPr>
        <p:spPr/>
        <p:txBody>
          <a:bodyPr/>
          <a:lstStyle/>
          <a:p>
            <a:r>
              <a:rPr lang="en-US" dirty="0"/>
              <a:t>Consolidated Application AFR Frequently Asked Questions</a:t>
            </a:r>
          </a:p>
        </p:txBody>
      </p:sp>
      <p:sp>
        <p:nvSpPr>
          <p:cNvPr id="3" name="Content Placeholder 2">
            <a:extLst>
              <a:ext uri="{FF2B5EF4-FFF2-40B4-BE49-F238E27FC236}">
                <a16:creationId xmlns:a16="http://schemas.microsoft.com/office/drawing/2014/main" id="{8204188E-8B7E-46F8-AC15-4EAA08B86249}"/>
              </a:ext>
            </a:extLst>
          </p:cNvPr>
          <p:cNvSpPr>
            <a:spLocks noGrp="1"/>
          </p:cNvSpPr>
          <p:nvPr>
            <p:ph idx="1"/>
          </p:nvPr>
        </p:nvSpPr>
        <p:spPr/>
        <p:txBody>
          <a:bodyPr/>
          <a:lstStyle/>
          <a:p>
            <a:r>
              <a:rPr lang="en-US" dirty="0"/>
              <a:t>When is the Consolidated Application AFR due?</a:t>
            </a:r>
          </a:p>
          <a:p>
            <a:pPr lvl="1"/>
            <a:r>
              <a:rPr lang="en-US" dirty="0"/>
              <a:t>November 15, 2021</a:t>
            </a:r>
          </a:p>
          <a:p>
            <a:r>
              <a:rPr lang="en-US" dirty="0"/>
              <a:t>If I have questions about the Consolidated Application AFR, who do I contact?</a:t>
            </a:r>
          </a:p>
          <a:p>
            <a:pPr lvl="1"/>
            <a:r>
              <a:rPr lang="en-US" dirty="0"/>
              <a:t>Steven Kaleda </a:t>
            </a:r>
            <a:r>
              <a:rPr lang="en-US" dirty="0">
                <a:hlinkClick r:id="rId2"/>
              </a:rPr>
              <a:t>Kaleda_s@cde.state.co.us</a:t>
            </a:r>
            <a:endParaRPr lang="en-US" dirty="0"/>
          </a:p>
          <a:p>
            <a:pPr lvl="1"/>
            <a:r>
              <a:rPr lang="en-US" dirty="0"/>
              <a:t>Robert Hawkins </a:t>
            </a:r>
            <a:r>
              <a:rPr lang="en-US" dirty="0">
                <a:hlinkClick r:id="rId3"/>
              </a:rPr>
              <a:t>Hawkins_r@cde.state.co.us</a:t>
            </a:r>
            <a:endParaRPr lang="en-US" dirty="0"/>
          </a:p>
          <a:p>
            <a:endParaRPr lang="en-US" dirty="0"/>
          </a:p>
        </p:txBody>
      </p:sp>
    </p:spTree>
    <p:extLst>
      <p:ext uri="{BB962C8B-B14F-4D97-AF65-F5344CB8AC3E}">
        <p14:creationId xmlns:p14="http://schemas.microsoft.com/office/powerpoint/2010/main" val="963207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and Reminders</a:t>
            </a:r>
            <a:endParaRPr/>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64</a:t>
            </a:fld>
            <a:endParaRPr/>
          </a:p>
        </p:txBody>
      </p:sp>
    </p:spTree>
    <p:extLst>
      <p:ext uri="{BB962C8B-B14F-4D97-AF65-F5344CB8AC3E}">
        <p14:creationId xmlns:p14="http://schemas.microsoft.com/office/powerpoint/2010/main" val="3621912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7E955-864B-4369-AFDB-4CDD5970B515}"/>
              </a:ext>
            </a:extLst>
          </p:cNvPr>
          <p:cNvSpPr>
            <a:spLocks noGrp="1"/>
          </p:cNvSpPr>
          <p:nvPr>
            <p:ph type="title"/>
          </p:nvPr>
        </p:nvSpPr>
        <p:spPr/>
        <p:txBody>
          <a:bodyPr/>
          <a:lstStyle/>
          <a:p>
            <a:r>
              <a:rPr lang="en-US" dirty="0"/>
              <a:t>Updates</a:t>
            </a:r>
          </a:p>
        </p:txBody>
      </p:sp>
      <p:sp>
        <p:nvSpPr>
          <p:cNvPr id="5" name="Text Placeholder 4">
            <a:extLst>
              <a:ext uri="{FF2B5EF4-FFF2-40B4-BE49-F238E27FC236}">
                <a16:creationId xmlns:a16="http://schemas.microsoft.com/office/drawing/2014/main" id="{E31F8B9B-D116-4AC8-9B9E-05851D314947}"/>
              </a:ext>
            </a:extLst>
          </p:cNvPr>
          <p:cNvSpPr>
            <a:spLocks noGrp="1"/>
          </p:cNvSpPr>
          <p:nvPr>
            <p:ph type="body" idx="1"/>
          </p:nvPr>
        </p:nvSpPr>
        <p:spPr/>
        <p:txBody>
          <a:bodyPr/>
          <a:lstStyle/>
          <a:p>
            <a:r>
              <a:rPr lang="en-US" dirty="0"/>
              <a:t>Based on the USDE’s Guidance, CDE has prepared a list of high-poverty schools to submit for Maintenance of Equity reporting. The list will be posted on the </a:t>
            </a:r>
            <a:r>
              <a:rPr lang="en-US" dirty="0">
                <a:hlinkClick r:id="rId2"/>
              </a:rPr>
              <a:t>CDE website</a:t>
            </a:r>
            <a:r>
              <a:rPr lang="en-US" dirty="0"/>
              <a:t> by Monday. </a:t>
            </a:r>
          </a:p>
          <a:p>
            <a:r>
              <a:rPr lang="en-US" dirty="0"/>
              <a:t>Emails sent to ESSER contacts! Please review the list and let us know if any changes are needed as soon as possible. </a:t>
            </a:r>
          </a:p>
        </p:txBody>
      </p:sp>
      <p:sp>
        <p:nvSpPr>
          <p:cNvPr id="3" name="Slide Number Placeholder 2">
            <a:extLst>
              <a:ext uri="{FF2B5EF4-FFF2-40B4-BE49-F238E27FC236}">
                <a16:creationId xmlns:a16="http://schemas.microsoft.com/office/drawing/2014/main" id="{52164A4F-0A93-48DD-A46C-CD811CFBDAB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65</a:t>
            </a:fld>
            <a:endParaRPr lang="en-US"/>
          </a:p>
        </p:txBody>
      </p:sp>
    </p:spTree>
    <p:extLst>
      <p:ext uri="{BB962C8B-B14F-4D97-AF65-F5344CB8AC3E}">
        <p14:creationId xmlns:p14="http://schemas.microsoft.com/office/powerpoint/2010/main" val="4191785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3"/>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dirty="0"/>
              <a:t>Reminders</a:t>
            </a:r>
            <a:endParaRPr dirty="0"/>
          </a:p>
        </p:txBody>
      </p:sp>
      <p:sp>
        <p:nvSpPr>
          <p:cNvPr id="323" name="Google Shape;323;p33"/>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342900" indent="-342900"/>
            <a:r>
              <a:rPr lang="en-US" sz="2000" dirty="0">
                <a:solidFill>
                  <a:schemeClr val="tx1"/>
                </a:solidFill>
              </a:rPr>
              <a:t>Placeholders must be revised through the Post Award Revision process prior to drawing down funds. </a:t>
            </a:r>
          </a:p>
          <a:p>
            <a:pPr marL="342900" indent="-342900"/>
            <a:r>
              <a:rPr lang="en-US" sz="2000" dirty="0">
                <a:solidFill>
                  <a:schemeClr val="tx1"/>
                </a:solidFill>
              </a:rPr>
              <a:t>Principal discretionary and/or school level allocations ~ responsibility of LEA to ensure that all applicable statutory and regulatory requirements are met, including ensuring that activities are allowable, reasonable, and allocable. </a:t>
            </a:r>
            <a:endParaRPr sz="1700" dirty="0">
              <a:solidFill>
                <a:schemeClr val="tx1"/>
              </a:solidFill>
            </a:endParaRPr>
          </a:p>
        </p:txBody>
      </p:sp>
      <p:sp>
        <p:nvSpPr>
          <p:cNvPr id="324" name="Google Shape;324;p33"/>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3721302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ctr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67</a:t>
            </a:fld>
            <a:endParaRPr/>
          </a:p>
        </p:txBody>
      </p:sp>
      <p:sp>
        <p:nvSpPr>
          <p:cNvPr id="330" name="Google Shape;330;p34">
            <a:extLst>
              <a:ext uri="{C183D7F6-B498-43B3-948B-1728B52AA6E4}">
                <adec:decorative xmlns:adec="http://schemas.microsoft.com/office/drawing/2017/decorative" val="1"/>
              </a:ext>
            </a:extLst>
          </p:cNvPr>
          <p:cNvSpPr txBox="1">
            <a:spLocks noGrp="1"/>
          </p:cNvSpPr>
          <p:nvPr>
            <p:ph type="body" idx="4294967295"/>
          </p:nvPr>
        </p:nvSpPr>
        <p:spPr>
          <a:xfrm>
            <a:off x="0" y="1463675"/>
            <a:ext cx="10515600" cy="4640263"/>
          </a:xfrm>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endParaRPr dirty="0"/>
          </a:p>
          <a:p>
            <a:pPr marL="57150" lvl="0" indent="0" algn="l" rtl="0">
              <a:lnSpc>
                <a:spcPct val="90000"/>
              </a:lnSpc>
              <a:spcBef>
                <a:spcPts val="750"/>
              </a:spcBef>
              <a:spcAft>
                <a:spcPts val="0"/>
              </a:spcAft>
              <a:buSzPts val="2400"/>
              <a:buNone/>
            </a:pPr>
            <a:endParaRPr dirty="0"/>
          </a:p>
        </p:txBody>
      </p:sp>
      <p:pic>
        <p:nvPicPr>
          <p:cNvPr id="332" name="Google Shape;332;p34" descr="Text, whiteboard&#10;&#10;Description automatically generated"/>
          <p:cNvPicPr preferRelativeResize="0"/>
          <p:nvPr/>
        </p:nvPicPr>
        <p:blipFill rotWithShape="1">
          <a:blip r:embed="rId3">
            <a:alphaModFix/>
          </a:blip>
          <a:srcRect/>
          <a:stretch/>
        </p:blipFill>
        <p:spPr>
          <a:xfrm>
            <a:off x="4348649" y="3783377"/>
            <a:ext cx="3494702" cy="232980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ctrTitle"/>
          </p:nvPr>
        </p:nvSpPr>
        <p:spPr>
          <a:xfrm>
            <a:off x="914400" y="1900989"/>
            <a:ext cx="10363200" cy="30323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Thank you! </a:t>
            </a:r>
            <a:br>
              <a:rPr lang="en-US" dirty="0"/>
            </a:br>
            <a:br>
              <a:rPr lang="en-US" dirty="0"/>
            </a:br>
            <a:r>
              <a:rPr lang="en-US" dirty="0"/>
              <a:t>We’ll See You Next Week!</a:t>
            </a:r>
            <a:endParaRPr dirty="0"/>
          </a:p>
        </p:txBody>
      </p:sp>
      <p:sp>
        <p:nvSpPr>
          <p:cNvPr id="343" name="Google Shape;343;p3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575" y="2323593"/>
            <a:ext cx="11358880" cy="1585905"/>
          </a:xfrm>
          <a:prstGeom prst="rect">
            <a:avLst/>
          </a:prstGeom>
          <a:solidFill>
            <a:srgbClr val="35637D"/>
          </a:solidFill>
          <a:ln w="38100">
            <a:solidFill>
              <a:srgbClr val="000000"/>
            </a:solidFill>
          </a:ln>
        </p:spPr>
        <p:txBody>
          <a:bodyPr vert="horz" wrap="square" lIns="0" tIns="595207" rIns="0" bIns="0" rtlCol="0">
            <a:spAutoFit/>
          </a:bodyPr>
          <a:lstStyle/>
          <a:p>
            <a:pPr algn="ctr">
              <a:spcBef>
                <a:spcPts val="4687"/>
              </a:spcBef>
            </a:pPr>
            <a:r>
              <a:rPr lang="en-US" sz="6400" spc="-7" dirty="0">
                <a:solidFill>
                  <a:srgbClr val="FFFFFF"/>
                </a:solidFill>
              </a:rPr>
              <a:t>Risk Assessments </a:t>
            </a:r>
            <a:endParaRPr sz="6400" dirty="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7</a:t>
            </a:fld>
            <a:endParaRPr kern="1200" spc="-7" dirty="0">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565" y="409841"/>
            <a:ext cx="8639387" cy="590697"/>
          </a:xfrm>
          <a:prstGeom prst="rect">
            <a:avLst/>
          </a:prstGeom>
        </p:spPr>
        <p:txBody>
          <a:bodyPr vert="horz" wrap="square" lIns="0" tIns="16087" rIns="0" bIns="0" rtlCol="0">
            <a:spAutoFit/>
          </a:bodyPr>
          <a:lstStyle/>
          <a:p>
            <a:pPr marL="16933">
              <a:spcBef>
                <a:spcPts val="127"/>
              </a:spcBef>
            </a:pPr>
            <a:r>
              <a:rPr lang="en-US" sz="3733" spc="-13" dirty="0">
                <a:solidFill>
                  <a:srgbClr val="000000"/>
                </a:solidFill>
              </a:rPr>
              <a:t>Risk Assessments </a:t>
            </a:r>
            <a:endParaRPr sz="3733" dirty="0"/>
          </a:p>
        </p:txBody>
      </p:sp>
      <p:sp>
        <p:nvSpPr>
          <p:cNvPr id="3" name="object 3" descr="Please complete and send in your CRF risk assessments.  CDE is currently analyzing responses and generating rating.  Some of you may receive follow-up emails to complete the risk-assessment as certain questions were not answered.&#10;"/>
          <p:cNvSpPr/>
          <p:nvPr/>
        </p:nvSpPr>
        <p:spPr>
          <a:xfrm>
            <a:off x="593344" y="1209040"/>
            <a:ext cx="10737427" cy="0"/>
          </a:xfrm>
          <a:custGeom>
            <a:avLst/>
            <a:gdLst/>
            <a:ahLst/>
            <a:cxnLst/>
            <a:rect l="l" t="t" r="r" b="b"/>
            <a:pathLst>
              <a:path w="8053070">
                <a:moveTo>
                  <a:pt x="0" y="0"/>
                </a:moveTo>
                <a:lnTo>
                  <a:pt x="8052866" y="0"/>
                </a:lnTo>
              </a:path>
            </a:pathLst>
          </a:custGeom>
          <a:ln w="9525">
            <a:solidFill>
              <a:srgbClr val="585858"/>
            </a:solidFill>
          </a:ln>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4" name="object 4"/>
          <p:cNvSpPr txBox="1"/>
          <p:nvPr/>
        </p:nvSpPr>
        <p:spPr>
          <a:xfrm>
            <a:off x="417575" y="1295401"/>
            <a:ext cx="10914379" cy="1983834"/>
          </a:xfrm>
          <a:prstGeom prst="rect">
            <a:avLst/>
          </a:prstGeom>
          <a:solidFill>
            <a:srgbClr val="EDEDED"/>
          </a:solidFill>
          <a:ln w="25400">
            <a:solidFill>
              <a:srgbClr val="004A52"/>
            </a:solidFill>
          </a:ln>
        </p:spPr>
        <p:txBody>
          <a:bodyPr vert="horz" wrap="square" lIns="0" tIns="54187" rIns="0" bIns="0" rtlCol="0">
            <a:spAutoFit/>
          </a:bodyPr>
          <a:lstStyle/>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Friendly reminder to please complete and send in your CRF risk assessments. </a:t>
            </a:r>
          </a:p>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For those that have provided their risk assessments we thank you! </a:t>
            </a:r>
          </a:p>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We are currently analyzing responses and generating ratings.</a:t>
            </a:r>
          </a:p>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Some of you will be receiving follow-up emails to complete the risk assessment as certain questions were not answered.</a:t>
            </a:r>
          </a:p>
          <a:p>
            <a:pPr marL="119377" defTabSz="1219170">
              <a:spcBef>
                <a:spcPts val="427"/>
              </a:spcBef>
              <a:buClrTx/>
            </a:pPr>
            <a:endParaRPr lang="en-US" sz="1867" kern="1200" spc="-7" dirty="0">
              <a:solidFill>
                <a:prstClr val="black"/>
              </a:solidFill>
              <a:ea typeface="+mn-ea"/>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8</a:t>
            </a:fld>
            <a:endParaRPr kern="1200" spc="-7" dirty="0">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575" y="2323593"/>
            <a:ext cx="11358880" cy="1585905"/>
          </a:xfrm>
          <a:prstGeom prst="rect">
            <a:avLst/>
          </a:prstGeom>
          <a:solidFill>
            <a:srgbClr val="35637D"/>
          </a:solidFill>
          <a:ln w="38100">
            <a:solidFill>
              <a:srgbClr val="000000"/>
            </a:solidFill>
          </a:ln>
        </p:spPr>
        <p:txBody>
          <a:bodyPr vert="horz" wrap="square" lIns="0" tIns="595207" rIns="0" bIns="0" rtlCol="0">
            <a:spAutoFit/>
          </a:bodyPr>
          <a:lstStyle/>
          <a:p>
            <a:pPr algn="ctr">
              <a:spcBef>
                <a:spcPts val="4687"/>
              </a:spcBef>
            </a:pPr>
            <a:r>
              <a:rPr sz="6400" spc="-7" dirty="0">
                <a:solidFill>
                  <a:srgbClr val="FFFFFF"/>
                </a:solidFill>
              </a:rPr>
              <a:t>Next Steps</a:t>
            </a:r>
            <a:endParaRPr sz="64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9</a:t>
            </a:fld>
            <a:endParaRPr kern="1200" spc="-7" dirty="0">
              <a:ea typeface="+mn-ea"/>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6391</Words>
  <Application>Microsoft Office PowerPoint</Application>
  <PresentationFormat>Widescreen</PresentationFormat>
  <Paragraphs>664</Paragraphs>
  <Slides>69</Slides>
  <Notes>48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Calibri</vt:lpstr>
      <vt:lpstr>Wingdings</vt:lpstr>
      <vt:lpstr>Office Theme</vt:lpstr>
      <vt:lpstr>1_Office Theme</vt:lpstr>
      <vt:lpstr>CDE Office Hours</vt:lpstr>
      <vt:lpstr> CDE Team!</vt:lpstr>
      <vt:lpstr>ESSER Office Hours</vt:lpstr>
      <vt:lpstr>KPMG Update on CRF Monitoring</vt:lpstr>
      <vt:lpstr>Coronavirus Relief Fund (CRF)  Monitoring Update</vt:lpstr>
      <vt:lpstr>AGENDA</vt:lpstr>
      <vt:lpstr>Risk Assessments </vt:lpstr>
      <vt:lpstr>Risk Assessments </vt:lpstr>
      <vt:lpstr>Next Steps</vt:lpstr>
      <vt:lpstr>Next Steps</vt:lpstr>
      <vt:lpstr>Q&amp;A</vt:lpstr>
      <vt:lpstr>Thank You!</vt:lpstr>
      <vt:lpstr>Compliance Supplement </vt:lpstr>
      <vt:lpstr>Compliance Supplement Delays</vt:lpstr>
      <vt:lpstr>Fiscal Indicators Training Session  FY22 Monitoring of FY20 and FY21 Activity  October 14, 2021 </vt:lpstr>
      <vt:lpstr>2021 Fiscal Monitoring - Overview</vt:lpstr>
      <vt:lpstr>2021 Fiscal Requirement Indicators</vt:lpstr>
      <vt:lpstr>FR 9.7 Property and Equipment </vt:lpstr>
      <vt:lpstr>FR 9.7 Property and Equipment</vt:lpstr>
      <vt:lpstr>FR 9.7 Property and Equipment </vt:lpstr>
      <vt:lpstr>FR 9.7 Property and Equipment</vt:lpstr>
      <vt:lpstr>FR 9.7 Property and Equipment</vt:lpstr>
      <vt:lpstr>FR 9.8 Financial Management</vt:lpstr>
      <vt:lpstr>FR 9.8 Financial Management</vt:lpstr>
      <vt:lpstr>FR 9.8 Financial Management </vt:lpstr>
      <vt:lpstr>FR 9.10 Time and Effort Reporting  </vt:lpstr>
      <vt:lpstr>FR 9.10 Time and Effort Reporting  </vt:lpstr>
      <vt:lpstr>FR 9.10 Time and Effort Reporting </vt:lpstr>
      <vt:lpstr>FR 9.10 Time and Effort Reporting</vt:lpstr>
      <vt:lpstr>FR 9.12 Written Policies</vt:lpstr>
      <vt:lpstr>PowerPoint Presentation</vt:lpstr>
      <vt:lpstr>FR 9.12 Written Policies </vt:lpstr>
      <vt:lpstr>FR 9.13 Procurement  </vt:lpstr>
      <vt:lpstr>FR 9.13 Procurement</vt:lpstr>
      <vt:lpstr>FR 9.13 Procurement</vt:lpstr>
      <vt:lpstr>FR 9.15 Information Management PII  </vt:lpstr>
      <vt:lpstr>FR 9.15 Information Management PII  </vt:lpstr>
      <vt:lpstr>FR 9.15 Information Management PII </vt:lpstr>
      <vt:lpstr>FR 9.16 Ethical Transparency</vt:lpstr>
      <vt:lpstr>FR 9.16 Ethical Transparency (cont)</vt:lpstr>
      <vt:lpstr>FR 9.16 Ethical Transparency (cont)</vt:lpstr>
      <vt:lpstr>FR 9.17 Internal Controls</vt:lpstr>
      <vt:lpstr>FR 9.17 Internal Controls (cont)</vt:lpstr>
      <vt:lpstr>FR 9.17 Internal Controls (cont)</vt:lpstr>
      <vt:lpstr>FR 9.18 Cost Principles</vt:lpstr>
      <vt:lpstr>FR 9.18 Cost Principles (cont)</vt:lpstr>
      <vt:lpstr>FR 9.18 Cost Principles (cont)</vt:lpstr>
      <vt:lpstr>FR 9.19 Revision of Budget and Program Plans</vt:lpstr>
      <vt:lpstr>FR 9.19 Revision of Budget and Program Plans (cont)</vt:lpstr>
      <vt:lpstr>FR 9.19 Revision of Budget and Program Plans (cont)</vt:lpstr>
      <vt:lpstr>FR 9.20 Indirect Costs</vt:lpstr>
      <vt:lpstr>FR 9.20 Indirect Costs (cont)</vt:lpstr>
      <vt:lpstr>FR 9.20 Indirect Costs (cont)</vt:lpstr>
      <vt:lpstr>CDE Contacts </vt:lpstr>
      <vt:lpstr>AFR Updates and Training</vt:lpstr>
      <vt:lpstr>ESSER AFR</vt:lpstr>
      <vt:lpstr>Completing the ESSER AFR</vt:lpstr>
      <vt:lpstr>Frequently Asked Questions</vt:lpstr>
      <vt:lpstr>Frequently Asked Questions cont.</vt:lpstr>
      <vt:lpstr>Consolidated Application AFR</vt:lpstr>
      <vt:lpstr>Title IV Collection</vt:lpstr>
      <vt:lpstr>Consolidated Application AFR cont. </vt:lpstr>
      <vt:lpstr>Consolidated Application AFR Frequently Asked Questions</vt:lpstr>
      <vt:lpstr>Updates and Reminders</vt:lpstr>
      <vt:lpstr>Updates</vt:lpstr>
      <vt:lpstr>Reminders</vt:lpstr>
      <vt:lpstr>Any Requests for Upcoming Topics or Questions! </vt:lpstr>
      <vt:lpstr>Thank you!   We’ll See You Next Week!</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14</cp:revision>
  <dcterms:modified xsi:type="dcterms:W3CDTF">2021-11-02T19:39:37Z</dcterms:modified>
</cp:coreProperties>
</file>