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458" r:id="rId3"/>
    <p:sldId id="459" r:id="rId4"/>
    <p:sldId id="270" r:id="rId5"/>
    <p:sldId id="445" r:id="rId6"/>
    <p:sldId id="460" r:id="rId7"/>
    <p:sldId id="444" r:id="rId8"/>
    <p:sldId id="463" r:id="rId9"/>
    <p:sldId id="464" r:id="rId10"/>
    <p:sldId id="461" r:id="rId11"/>
    <p:sldId id="462" r:id="rId12"/>
    <p:sldId id="279" r:id="rId13"/>
    <p:sldId id="44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5218" autoAdjust="0"/>
  </p:normalViewPr>
  <p:slideViewPr>
    <p:cSldViewPr snapToGrid="0">
      <p:cViewPr varScale="1">
        <p:scale>
          <a:sx n="86" d="100"/>
          <a:sy n="86" d="100"/>
        </p:scale>
        <p:origin x="2196"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10/8/2020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4107900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Should know more by the end of the month. </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3972359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lorado.gov/governor/sites/default/files/2020-09/RISE%20Education%20Fund%20Q&amp;A%20updated%2009-21-202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11" Type="http://schemas.openxmlformats.org/officeDocument/2006/relationships/hyperlink" Target="mailto:Allie.Kimmel@state.co.us" TargetMode="External"/><Relationship Id="rId5" Type="http://schemas.openxmlformats.org/officeDocument/2006/relationships/hyperlink" Target="mailto:mohajeri-nelson_n@cde.state.co.us" TargetMode="External"/><Relationship Id="rId10" Type="http://schemas.openxmlformats.org/officeDocument/2006/relationships/hyperlink" Target="mailto:Kay.Yang@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cdefinance/optionalcrflostlearningtimetemplate" TargetMode="External"/><Relationship Id="rId2" Type="http://schemas.openxmlformats.org/officeDocument/2006/relationships/hyperlink" Target="https://www.cde.state.co.us/caresact/crf-allowableexpenditures" TargetMode="External"/><Relationship Id="rId1" Type="http://schemas.openxmlformats.org/officeDocument/2006/relationships/slideLayout" Target="../slideLayouts/slideLayout2.xml"/><Relationship Id="rId4" Type="http://schemas.openxmlformats.org/officeDocument/2006/relationships/hyperlink" Target="https://www.cde.state.co.us/fedprograms/resourcesandtechnicalassist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October 1,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91EBF-FE08-4665-AEBC-2F967E7E057B}"/>
              </a:ext>
            </a:extLst>
          </p:cNvPr>
          <p:cNvSpPr>
            <a:spLocks noGrp="1"/>
          </p:cNvSpPr>
          <p:nvPr>
            <p:ph type="ctrTitle"/>
          </p:nvPr>
        </p:nvSpPr>
        <p:spPr/>
        <p:txBody>
          <a:bodyPr/>
          <a:lstStyle/>
          <a:p>
            <a:r>
              <a:rPr lang="en-US" dirty="0"/>
              <a:t>GEERs Funds</a:t>
            </a:r>
            <a:br>
              <a:rPr lang="en-US" dirty="0"/>
            </a:br>
            <a:br>
              <a:rPr lang="en-US" dirty="0"/>
            </a:br>
            <a:r>
              <a:rPr lang="en-US" dirty="0"/>
              <a:t>RISE</a:t>
            </a:r>
            <a:br>
              <a:rPr lang="en-US" dirty="0"/>
            </a:br>
            <a:r>
              <a:rPr lang="en-US" dirty="0"/>
              <a:t>(Kay Yang &amp; Adam Williams)</a:t>
            </a:r>
          </a:p>
        </p:txBody>
      </p:sp>
      <p:sp>
        <p:nvSpPr>
          <p:cNvPr id="3" name="Slide Number Placeholder 2">
            <a:extLst>
              <a:ext uri="{FF2B5EF4-FFF2-40B4-BE49-F238E27FC236}">
                <a16:creationId xmlns:a16="http://schemas.microsoft.com/office/drawing/2014/main" id="{A3147B97-32DD-4CDE-8733-5B401F8A9B9A}"/>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3852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D8B5E-CAA4-4BC0-BC48-EF097BBC19E3}"/>
              </a:ext>
            </a:extLst>
          </p:cNvPr>
          <p:cNvSpPr>
            <a:spLocks noGrp="1"/>
          </p:cNvSpPr>
          <p:nvPr>
            <p:ph type="title"/>
          </p:nvPr>
        </p:nvSpPr>
        <p:spPr/>
        <p:txBody>
          <a:bodyPr/>
          <a:lstStyle/>
          <a:p>
            <a:r>
              <a:rPr lang="en-US"/>
              <a:t>RISE Q&amp;A</a:t>
            </a:r>
          </a:p>
        </p:txBody>
      </p:sp>
      <p:sp>
        <p:nvSpPr>
          <p:cNvPr id="3" name="Content Placeholder 2">
            <a:extLst>
              <a:ext uri="{FF2B5EF4-FFF2-40B4-BE49-F238E27FC236}">
                <a16:creationId xmlns:a16="http://schemas.microsoft.com/office/drawing/2014/main" id="{FD79716C-47C2-4299-A2CB-CB31208B9832}"/>
              </a:ext>
            </a:extLst>
          </p:cNvPr>
          <p:cNvSpPr>
            <a:spLocks noGrp="1"/>
          </p:cNvSpPr>
          <p:nvPr>
            <p:ph idx="1"/>
          </p:nvPr>
        </p:nvSpPr>
        <p:spPr/>
        <p:txBody>
          <a:bodyPr>
            <a:normAutofit/>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Q: If a charter school applies for funds, which entity shall serve as the fiscal manager?</a:t>
            </a:r>
            <a:br>
              <a:rPr lang="en-US" sz="1800" dirty="0">
                <a:effectLst/>
                <a:latin typeface="Calibri" panose="020F0502020204030204" pitchFamily="34" charset="0"/>
                <a:ea typeface="Calibri" panose="020F0502020204030204" pitchFamily="34" charset="0"/>
              </a:rPr>
            </a:br>
            <a:endParaRPr lang="en-US" sz="1800" dirty="0">
              <a:effectLst/>
              <a:latin typeface="Calibri" panose="020F0502020204030204" pitchFamily="34" charset="0"/>
              <a:ea typeface="Calibri" panose="020F0502020204030204" pitchFamily="34" charset="0"/>
            </a:endParaRPr>
          </a:p>
          <a:p>
            <a:pPr marL="457200" lvl="1" indent="0">
              <a:spcBef>
                <a:spcPts val="0"/>
              </a:spcBef>
              <a:buNone/>
            </a:pPr>
            <a:r>
              <a:rPr lang="en-US" sz="1400" dirty="0">
                <a:effectLst/>
                <a:latin typeface="Calibri" panose="020F0502020204030204" pitchFamily="34" charset="0"/>
                <a:ea typeface="Calibri" panose="020F0502020204030204" pitchFamily="34" charset="0"/>
              </a:rPr>
              <a:t>A: If an individual or consortia of charter schools applies for RISE, the charter school’s authorizer shall serve as the fiscal manager. If a charter school submits a separate application and has that application awarded, the funding would first flow to the authorizer as the fiscal manager but then the full award amount would be made available for use by the charter school, consistent with the application's budget and allowable use of funds.</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Q: May an individual, district-authorized charter school apply for funds outside of its district’s application?</a:t>
            </a:r>
            <a:br>
              <a:rPr lang="en-US" sz="1800" dirty="0">
                <a:effectLst/>
                <a:latin typeface="Calibri" panose="020F0502020204030204" pitchFamily="34" charset="0"/>
                <a:ea typeface="Calibri" panose="020F0502020204030204" pitchFamily="34" charset="0"/>
              </a:rPr>
            </a:br>
            <a:endParaRPr lang="en-US" sz="1800" dirty="0">
              <a:effectLst/>
              <a:latin typeface="Calibri" panose="020F0502020204030204" pitchFamily="34" charset="0"/>
              <a:ea typeface="Calibri" panose="020F0502020204030204" pitchFamily="34" charset="0"/>
            </a:endParaRPr>
          </a:p>
          <a:p>
            <a:pPr marL="457200" lvl="1" indent="0">
              <a:spcBef>
                <a:spcPts val="0"/>
              </a:spcBef>
              <a:buNone/>
            </a:pPr>
            <a:r>
              <a:rPr lang="en-US" sz="1400" dirty="0">
                <a:effectLst/>
                <a:latin typeface="Calibri" panose="020F0502020204030204" pitchFamily="34" charset="0"/>
                <a:ea typeface="Calibri" panose="020F0502020204030204" pitchFamily="34" charset="0"/>
              </a:rPr>
              <a:t>A: Yes, an individual, district-authorized charter school may apply on its own (outside of its district) for RISE, pursuant to Section 22-30.5-104(11), C.R.S. </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indent="0">
              <a:spcBef>
                <a:spcPts val="0"/>
              </a:spcBef>
              <a:buNone/>
            </a:pPr>
            <a:r>
              <a:rPr lang="en-US" sz="1800" b="1" dirty="0">
                <a:effectLst/>
                <a:latin typeface="Calibri" panose="020F0502020204030204" pitchFamily="34" charset="0"/>
                <a:ea typeface="Calibri" panose="020F0502020204030204" pitchFamily="34" charset="0"/>
              </a:rPr>
              <a:t>RISE FAQs</a:t>
            </a:r>
            <a:r>
              <a:rPr lang="en-US" sz="1800" dirty="0">
                <a:effectLst/>
                <a:latin typeface="Calibri" panose="020F0502020204030204" pitchFamily="34" charset="0"/>
                <a:ea typeface="Calibri" panose="020F0502020204030204" pitchFamily="34" charset="0"/>
              </a:rPr>
              <a:t>: </a:t>
            </a:r>
            <a:r>
              <a:rPr lang="en-US" sz="1800" u="sng" dirty="0">
                <a:solidFill>
                  <a:srgbClr val="0000FF"/>
                </a:solidFill>
                <a:effectLst/>
                <a:latin typeface="Calibri" panose="020F0502020204030204" pitchFamily="34" charset="0"/>
                <a:ea typeface="Calibri" panose="020F0502020204030204" pitchFamily="34" charset="0"/>
                <a:hlinkClick r:id="rId2"/>
              </a:rPr>
              <a:t>https://www.colorado.gov/governor/sites/default/files/2020-09/RISE%20Education%20Fund%20Q&amp;A%20updated%2009-21-2020.pdf</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36854DC-C25B-4180-A8B2-61CF175800A4}"/>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88346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850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buNone/>
            </a:pPr>
            <a:r>
              <a:rPr lang="en-US" b="1" u="sng" dirty="0"/>
              <a:t>ESSER &amp; ESEA/ESSA</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 (ESEA, ESSER, CRF)</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r>
              <a:rPr lang="en-US" b="1" u="sng" dirty="0"/>
              <a:t>GEER</a:t>
            </a:r>
          </a:p>
          <a:p>
            <a:r>
              <a:rPr lang="en-US" dirty="0"/>
              <a:t>Kay Yang, Governor’s Office, </a:t>
            </a:r>
            <a:r>
              <a:rPr lang="en-US" dirty="0">
                <a:hlinkClick r:id="rId10"/>
              </a:rPr>
              <a:t>Kay.Yang@state.co.us</a:t>
            </a:r>
            <a:endParaRPr lang="en-US" dirty="0"/>
          </a:p>
          <a:p>
            <a:r>
              <a:rPr lang="en-US" dirty="0"/>
              <a:t>Allie Kimmel, Governor’s Office, </a:t>
            </a:r>
            <a:r>
              <a:rPr lang="en-US" dirty="0">
                <a:hlinkClick r:id="rId11"/>
              </a:rPr>
              <a:t>Allie.Kimmel@state.co.us</a:t>
            </a:r>
            <a:r>
              <a:rPr lang="en-US" dirty="0"/>
              <a:t> </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D6EA4-9BD7-409B-866E-ABCF4A1698B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A891D3D-84FE-412C-9317-06D8FBBC5F30}"/>
              </a:ext>
            </a:extLst>
          </p:cNvPr>
          <p:cNvSpPr>
            <a:spLocks noGrp="1"/>
          </p:cNvSpPr>
          <p:nvPr>
            <p:ph idx="1"/>
          </p:nvPr>
        </p:nvSpPr>
        <p:spPr/>
        <p:txBody>
          <a:bodyPr/>
          <a:lstStyle/>
          <a:p>
            <a:pPr marL="0" indent="0">
              <a:buNone/>
            </a:pPr>
            <a:r>
              <a:rPr lang="en-US" dirty="0"/>
              <a:t>ESSER</a:t>
            </a:r>
          </a:p>
          <a:p>
            <a:r>
              <a:rPr lang="en-US" dirty="0"/>
              <a:t>ESSER allocation updates and clarifications</a:t>
            </a:r>
          </a:p>
          <a:p>
            <a:r>
              <a:rPr lang="en-US" dirty="0"/>
              <a:t>Connecting Colorado Students Grant (ESSER State Reserve)</a:t>
            </a:r>
          </a:p>
          <a:p>
            <a:r>
              <a:rPr lang="en-US" dirty="0"/>
              <a:t>Non-Public Schools announcement</a:t>
            </a:r>
          </a:p>
          <a:p>
            <a:r>
              <a:rPr lang="en-US" dirty="0"/>
              <a:t>Using </a:t>
            </a:r>
            <a:r>
              <a:rPr lang="en-US" dirty="0" err="1"/>
              <a:t>Formsite</a:t>
            </a:r>
            <a:r>
              <a:rPr lang="en-US" dirty="0"/>
              <a:t> to request reimbursement</a:t>
            </a:r>
          </a:p>
          <a:p>
            <a:pPr marL="0" indent="0">
              <a:buNone/>
            </a:pPr>
            <a:r>
              <a:rPr lang="en-US" dirty="0"/>
              <a:t>CRF</a:t>
            </a:r>
          </a:p>
          <a:p>
            <a:r>
              <a:rPr lang="en-US" dirty="0"/>
              <a:t>CRF Clarifications</a:t>
            </a:r>
          </a:p>
          <a:p>
            <a:pPr marL="0" indent="0">
              <a:buNone/>
            </a:pPr>
            <a:r>
              <a:rPr lang="en-US" dirty="0"/>
              <a:t>GEER</a:t>
            </a:r>
          </a:p>
          <a:p>
            <a:r>
              <a:rPr lang="en-US" dirty="0"/>
              <a:t>GEER Update and Clarification</a:t>
            </a:r>
          </a:p>
          <a:p>
            <a:endParaRPr lang="en-US" dirty="0"/>
          </a:p>
        </p:txBody>
      </p:sp>
      <p:sp>
        <p:nvSpPr>
          <p:cNvPr id="4" name="Slide Number Placeholder 3">
            <a:extLst>
              <a:ext uri="{FF2B5EF4-FFF2-40B4-BE49-F238E27FC236}">
                <a16:creationId xmlns:a16="http://schemas.microsoft.com/office/drawing/2014/main" id="{D11D3AB0-E666-4193-9A14-1B992AB2FC11}"/>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1366145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CADCD-3C25-49A6-8251-BAE2004EC17B}"/>
              </a:ext>
            </a:extLst>
          </p:cNvPr>
          <p:cNvSpPr>
            <a:spLocks noGrp="1"/>
          </p:cNvSpPr>
          <p:nvPr>
            <p:ph type="ctrTitle"/>
          </p:nvPr>
        </p:nvSpPr>
        <p:spPr/>
        <p:txBody>
          <a:bodyPr/>
          <a:lstStyle/>
          <a:p>
            <a:r>
              <a:rPr lang="en-US" dirty="0"/>
              <a:t>ESSER Updates</a:t>
            </a:r>
            <a:br>
              <a:rPr lang="en-US" dirty="0"/>
            </a:br>
            <a:r>
              <a:rPr lang="en-US" dirty="0"/>
              <a:t>(Nazie Mohajeri-Nelson &amp; Jennifer Austin)</a:t>
            </a:r>
          </a:p>
        </p:txBody>
      </p:sp>
      <p:sp>
        <p:nvSpPr>
          <p:cNvPr id="3" name="Slide Number Placeholder 2">
            <a:extLst>
              <a:ext uri="{FF2B5EF4-FFF2-40B4-BE49-F238E27FC236}">
                <a16:creationId xmlns:a16="http://schemas.microsoft.com/office/drawing/2014/main" id="{6B69C3ED-0141-4B14-812A-F3D7ED484CE9}"/>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756567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07A7-0FB6-4C47-AF4D-E0D5A669AEF8}"/>
              </a:ext>
            </a:extLst>
          </p:cNvPr>
          <p:cNvSpPr>
            <a:spLocks noGrp="1"/>
          </p:cNvSpPr>
          <p:nvPr>
            <p:ph type="title"/>
          </p:nvPr>
        </p:nvSpPr>
        <p:spPr/>
        <p:txBody>
          <a:bodyPr/>
          <a:lstStyle/>
          <a:p>
            <a:r>
              <a:rPr lang="en-US" dirty="0"/>
              <a:t>Updates &amp; Clarifications</a:t>
            </a:r>
          </a:p>
        </p:txBody>
      </p:sp>
      <p:sp>
        <p:nvSpPr>
          <p:cNvPr id="3" name="Content Placeholder 2">
            <a:extLst>
              <a:ext uri="{FF2B5EF4-FFF2-40B4-BE49-F238E27FC236}">
                <a16:creationId xmlns:a16="http://schemas.microsoft.com/office/drawing/2014/main" id="{F89C14A3-FE19-48DC-BA5B-8870740291C3}"/>
              </a:ext>
            </a:extLst>
          </p:cNvPr>
          <p:cNvSpPr>
            <a:spLocks noGrp="1"/>
          </p:cNvSpPr>
          <p:nvPr>
            <p:ph idx="1"/>
          </p:nvPr>
        </p:nvSpPr>
        <p:spPr/>
        <p:txBody>
          <a:bodyPr>
            <a:normAutofit fontScale="85000" lnSpcReduction="20000"/>
          </a:bodyPr>
          <a:lstStyle/>
          <a:p>
            <a:pPr>
              <a:spcBef>
                <a:spcPts val="1200"/>
              </a:spcBef>
              <a:spcAft>
                <a:spcPts val="1200"/>
              </a:spcAft>
            </a:pPr>
            <a:r>
              <a:rPr lang="en-US" dirty="0"/>
              <a:t>Allocations to districts, BOCES, and tribes from the ESSER state reserve funds available as of TODAY! </a:t>
            </a:r>
          </a:p>
          <a:p>
            <a:pPr lvl="1">
              <a:spcBef>
                <a:spcPts val="1200"/>
              </a:spcBef>
              <a:spcAft>
                <a:spcPts val="1200"/>
              </a:spcAft>
            </a:pPr>
            <a:r>
              <a:rPr lang="en-US" dirty="0"/>
              <a:t>Only districts that receive Title VI allocations are getting funds to support Native American students </a:t>
            </a:r>
          </a:p>
          <a:p>
            <a:pPr>
              <a:spcBef>
                <a:spcPts val="1200"/>
              </a:spcBef>
              <a:spcAft>
                <a:spcPts val="1200"/>
              </a:spcAft>
            </a:pPr>
            <a:r>
              <a:rPr lang="en-US" dirty="0"/>
              <a:t>Online application for the Connecting Colorado Students Grant should also be available by early next week!</a:t>
            </a:r>
          </a:p>
          <a:p>
            <a:pPr lvl="1">
              <a:spcBef>
                <a:spcPts val="1200"/>
              </a:spcBef>
              <a:spcAft>
                <a:spcPts val="1200"/>
              </a:spcAft>
            </a:pPr>
            <a:r>
              <a:rPr lang="en-US" dirty="0"/>
              <a:t>$2,000,000 for connectivity </a:t>
            </a:r>
          </a:p>
          <a:p>
            <a:pPr lvl="1">
              <a:spcBef>
                <a:spcPts val="1200"/>
              </a:spcBef>
              <a:spcAft>
                <a:spcPts val="1200"/>
              </a:spcAft>
            </a:pPr>
            <a:r>
              <a:rPr lang="en-US" dirty="0"/>
              <a:t>From the ESSER state reserve funds</a:t>
            </a:r>
          </a:p>
          <a:p>
            <a:pPr lvl="1">
              <a:spcBef>
                <a:spcPts val="1200"/>
              </a:spcBef>
              <a:spcAft>
                <a:spcPts val="1200"/>
              </a:spcAft>
            </a:pPr>
            <a:endParaRPr lang="en-US" dirty="0"/>
          </a:p>
          <a:p>
            <a:pPr lvl="1">
              <a:spcBef>
                <a:spcPts val="1200"/>
              </a:spcBef>
              <a:spcAft>
                <a:spcPts val="1200"/>
              </a:spcAft>
            </a:pPr>
            <a:r>
              <a:rPr lang="en-US" sz="2800" b="1" dirty="0">
                <a:solidFill>
                  <a:srgbClr val="00953A"/>
                </a:solidFill>
              </a:rPr>
              <a:t>Next week’s Office Hours will including training on how to apply for these funds and completing the online applications</a:t>
            </a:r>
            <a:br>
              <a:rPr lang="en-US" dirty="0"/>
            </a:br>
            <a:endParaRPr lang="en-US" dirty="0"/>
          </a:p>
        </p:txBody>
      </p:sp>
      <p:sp>
        <p:nvSpPr>
          <p:cNvPr id="4" name="Slide Number Placeholder 3">
            <a:extLst>
              <a:ext uri="{FF2B5EF4-FFF2-40B4-BE49-F238E27FC236}">
                <a16:creationId xmlns:a16="http://schemas.microsoft.com/office/drawing/2014/main" id="{186B07C3-1473-4918-BC04-26916673DED0}"/>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13525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0C7C-D363-450A-B77C-6EEAE0E7F382}"/>
              </a:ext>
            </a:extLst>
          </p:cNvPr>
          <p:cNvSpPr>
            <a:spLocks noGrp="1"/>
          </p:cNvSpPr>
          <p:nvPr>
            <p:ph type="title"/>
          </p:nvPr>
        </p:nvSpPr>
        <p:spPr/>
        <p:txBody>
          <a:bodyPr/>
          <a:lstStyle/>
          <a:p>
            <a:r>
              <a:rPr lang="en-US" dirty="0"/>
              <a:t>Impact of the Court Ruling</a:t>
            </a:r>
          </a:p>
        </p:txBody>
      </p:sp>
      <p:sp>
        <p:nvSpPr>
          <p:cNvPr id="3" name="Content Placeholder 2">
            <a:extLst>
              <a:ext uri="{FF2B5EF4-FFF2-40B4-BE49-F238E27FC236}">
                <a16:creationId xmlns:a16="http://schemas.microsoft.com/office/drawing/2014/main" id="{F6A885F4-C5A6-4D7D-B622-6334C7CF4D5E}"/>
              </a:ext>
            </a:extLst>
          </p:cNvPr>
          <p:cNvSpPr>
            <a:spLocks noGrp="1"/>
          </p:cNvSpPr>
          <p:nvPr>
            <p:ph idx="1"/>
          </p:nvPr>
        </p:nvSpPr>
        <p:spPr/>
        <p:txBody>
          <a:bodyPr>
            <a:normAutofit fontScale="92500" lnSpcReduction="20000"/>
          </a:bodyPr>
          <a:lstStyle/>
          <a:p>
            <a:r>
              <a:rPr lang="en-US" sz="2500" dirty="0"/>
              <a:t>Guidance from </a:t>
            </a:r>
            <a:r>
              <a:rPr lang="en-US" sz="2500" dirty="0" err="1"/>
              <a:t>BruMan</a:t>
            </a:r>
            <a:r>
              <a:rPr lang="en-US" sz="2500" dirty="0"/>
              <a:t> (9/16/20)</a:t>
            </a:r>
          </a:p>
          <a:p>
            <a:pPr lvl="1"/>
            <a:r>
              <a:rPr lang="en-US" sz="2100" dirty="0"/>
              <a:t>Because, the IFR is no longer in effect, LEAs must calculate proportionate share based on Section 1117, in order to be in compliance with the CARES Act statutory provision. </a:t>
            </a:r>
          </a:p>
          <a:p>
            <a:r>
              <a:rPr lang="en-US" sz="2400" dirty="0"/>
              <a:t>We have received an email from USDE that they are not appealing this decision (9/25/20)</a:t>
            </a:r>
          </a:p>
          <a:p>
            <a:r>
              <a:rPr lang="en-US" dirty="0"/>
              <a:t>Non-public Schools </a:t>
            </a:r>
          </a:p>
          <a:p>
            <a:pPr lvl="1"/>
            <a:r>
              <a:rPr lang="en-US" dirty="0"/>
              <a:t>If obligated funds under IFR (between July 1 and September 4), then can continue to use that proportionate share </a:t>
            </a:r>
          </a:p>
          <a:p>
            <a:pPr lvl="1"/>
            <a:r>
              <a:rPr lang="en-US" dirty="0"/>
              <a:t>Unobligated funds – calculate proportionate share in accordance with Section 1117 (might require re-consulting with non-public schools) </a:t>
            </a:r>
          </a:p>
          <a:p>
            <a:pPr lvl="1"/>
            <a:r>
              <a:rPr lang="en-US" dirty="0"/>
              <a:t>From USDE: </a:t>
            </a:r>
          </a:p>
          <a:p>
            <a:pPr lvl="2"/>
            <a:r>
              <a:rPr lang="en-US" sz="1800" dirty="0">
                <a:effectLst/>
                <a:latin typeface="Times New Roman" panose="02020603050405020304" pitchFamily="18" charset="0"/>
                <a:ea typeface="Calibri" panose="020F0502020204030204" pitchFamily="34" charset="0"/>
              </a:rPr>
              <a:t>“The Department will not take any action against States or local districts that followed the guidance and/or the IFR prior to notice of the court’s decision.  Going forward, districts must calculate the minimal proportional share for CARES Act equitable services according to the formula provided in Section 1117(a)(4)(A) of the ESEA of 1965.  Section 1117 requires robust consultation with private schools, among other things, and we will use our enforcement authority aggressively to ensure districts comply with this and other relevant equitable services requirements.” </a:t>
            </a:r>
            <a:r>
              <a:rPr lang="en-US" dirty="0"/>
              <a:t> </a:t>
            </a:r>
          </a:p>
          <a:p>
            <a:pPr marL="0" indent="0">
              <a:buNone/>
            </a:pPr>
            <a:endParaRPr lang="en-US" sz="3200" dirty="0"/>
          </a:p>
        </p:txBody>
      </p:sp>
      <p:sp>
        <p:nvSpPr>
          <p:cNvPr id="4" name="Slide Number Placeholder 3">
            <a:extLst>
              <a:ext uri="{FF2B5EF4-FFF2-40B4-BE49-F238E27FC236}">
                <a16:creationId xmlns:a16="http://schemas.microsoft.com/office/drawing/2014/main" id="{773C5452-74C0-44A7-9693-41FFA3D7C83F}"/>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
        <p:nvSpPr>
          <p:cNvPr id="5" name="Explosion: 8 Points 4">
            <a:extLst>
              <a:ext uri="{FF2B5EF4-FFF2-40B4-BE49-F238E27FC236}">
                <a16:creationId xmlns:a16="http://schemas.microsoft.com/office/drawing/2014/main" id="{C7FB157D-4F42-41D0-BEF5-9FDF52C6A78E}"/>
              </a:ext>
            </a:extLst>
          </p:cNvPr>
          <p:cNvSpPr/>
          <p:nvPr/>
        </p:nvSpPr>
        <p:spPr>
          <a:xfrm>
            <a:off x="5763126" y="0"/>
            <a:ext cx="3380874" cy="1463040"/>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dirty="0">
                <a:solidFill>
                  <a:srgbClr val="FF0000"/>
                </a:solidFill>
              </a:rPr>
              <a:t>Updated NPS Form Coming Soon!</a:t>
            </a:r>
          </a:p>
        </p:txBody>
      </p:sp>
    </p:spTree>
    <p:extLst>
      <p:ext uri="{BB962C8B-B14F-4D97-AF65-F5344CB8AC3E}">
        <p14:creationId xmlns:p14="http://schemas.microsoft.com/office/powerpoint/2010/main" val="80835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C30AC-CC42-410A-A8F0-527AE9A75FB5}"/>
              </a:ext>
            </a:extLst>
          </p:cNvPr>
          <p:cNvSpPr>
            <a:spLocks noGrp="1"/>
          </p:cNvSpPr>
          <p:nvPr>
            <p:ph type="title"/>
          </p:nvPr>
        </p:nvSpPr>
        <p:spPr/>
        <p:txBody>
          <a:bodyPr/>
          <a:lstStyle/>
          <a:p>
            <a:r>
              <a:rPr lang="en-US" dirty="0"/>
              <a:t>Requesting Reimbursement</a:t>
            </a:r>
          </a:p>
        </p:txBody>
      </p:sp>
      <p:sp>
        <p:nvSpPr>
          <p:cNvPr id="3" name="Content Placeholder 2">
            <a:extLst>
              <a:ext uri="{FF2B5EF4-FFF2-40B4-BE49-F238E27FC236}">
                <a16:creationId xmlns:a16="http://schemas.microsoft.com/office/drawing/2014/main" id="{999EDC43-3A75-4B04-B46C-C321592F2062}"/>
              </a:ext>
            </a:extLst>
          </p:cNvPr>
          <p:cNvSpPr>
            <a:spLocks noGrp="1"/>
          </p:cNvSpPr>
          <p:nvPr>
            <p:ph idx="1"/>
          </p:nvPr>
        </p:nvSpPr>
        <p:spPr/>
        <p:txBody>
          <a:bodyPr/>
          <a:lstStyle/>
          <a:p>
            <a:r>
              <a:rPr lang="en-US" dirty="0"/>
              <a:t>Once application and budget have final approval</a:t>
            </a:r>
          </a:p>
          <a:p>
            <a:pPr lvl="1"/>
            <a:r>
              <a:rPr lang="en-US" dirty="0"/>
              <a:t>Can obligate funds</a:t>
            </a:r>
          </a:p>
          <a:p>
            <a:pPr lvl="1"/>
            <a:r>
              <a:rPr lang="en-US" dirty="0"/>
              <a:t>Request reimbursement using same process and platform for requesting reimbursement of ESEA funds</a:t>
            </a:r>
          </a:p>
        </p:txBody>
      </p:sp>
      <p:sp>
        <p:nvSpPr>
          <p:cNvPr id="4" name="Slide Number Placeholder 3">
            <a:extLst>
              <a:ext uri="{FF2B5EF4-FFF2-40B4-BE49-F238E27FC236}">
                <a16:creationId xmlns:a16="http://schemas.microsoft.com/office/drawing/2014/main" id="{4916BCB6-52E1-4B6A-8FFE-509F8663A02C}"/>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442944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A536E-3C89-4451-B761-F9ED10D04179}"/>
              </a:ext>
            </a:extLst>
          </p:cNvPr>
          <p:cNvSpPr>
            <a:spLocks noGrp="1"/>
          </p:cNvSpPr>
          <p:nvPr>
            <p:ph type="ctrTitle"/>
          </p:nvPr>
        </p:nvSpPr>
        <p:spPr/>
        <p:txBody>
          <a:bodyPr/>
          <a:lstStyle/>
          <a:p>
            <a:r>
              <a:rPr lang="en-US" dirty="0"/>
              <a:t>CRF Updates</a:t>
            </a:r>
            <a:br>
              <a:rPr lang="en-US" dirty="0"/>
            </a:br>
            <a:r>
              <a:rPr lang="en-US" dirty="0"/>
              <a:t>(Adam Williams &amp; Kate Bartlett)</a:t>
            </a:r>
          </a:p>
        </p:txBody>
      </p:sp>
      <p:sp>
        <p:nvSpPr>
          <p:cNvPr id="3" name="Slide Number Placeholder 2">
            <a:extLst>
              <a:ext uri="{FF2B5EF4-FFF2-40B4-BE49-F238E27FC236}">
                <a16:creationId xmlns:a16="http://schemas.microsoft.com/office/drawing/2014/main" id="{70312450-F07C-407D-96BF-67F309C12CC7}"/>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2980759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0.5% Admin Costs &amp; Charter Schools</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As a reminder, expenditures associated with the administration of and accounting for CRF funds are allowable with the following caveats:</a:t>
            </a:r>
          </a:p>
          <a:p>
            <a:pPr lvl="1"/>
            <a:r>
              <a:rPr lang="en-US" dirty="0"/>
              <a:t>Only 0.5% of the LEA’s allocation may be spent on admin costs</a:t>
            </a:r>
          </a:p>
          <a:p>
            <a:pPr lvl="1"/>
            <a:r>
              <a:rPr lang="en-US" dirty="0"/>
              <a:t>Per new treasury guidance (9/2) to be allowable, these admin expenses must be above and beyond the LEA’s normal admin costs</a:t>
            </a:r>
          </a:p>
          <a:p>
            <a:r>
              <a:rPr lang="en-US" dirty="0"/>
              <a:t>Only the fiscal agent (i.e. the LEA) may apply the 0.5% admin costs allowable use</a:t>
            </a:r>
          </a:p>
          <a:p>
            <a:pPr lvl="1"/>
            <a:r>
              <a:rPr lang="en-US" dirty="0"/>
              <a:t>Flow-through recipients such as charter schools may not charge admin costs to CRF</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18289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00890-21A3-4CB0-876D-B6FC1523761D}"/>
              </a:ext>
            </a:extLst>
          </p:cNvPr>
          <p:cNvSpPr>
            <a:spLocks noGrp="1"/>
          </p:cNvSpPr>
          <p:nvPr>
            <p:ph type="title"/>
          </p:nvPr>
        </p:nvSpPr>
        <p:spPr/>
        <p:txBody>
          <a:bodyPr/>
          <a:lstStyle/>
          <a:p>
            <a:r>
              <a:rPr lang="en-US" dirty="0"/>
              <a:t>Charging Salaries &amp; Benefits to CRF</a:t>
            </a:r>
          </a:p>
        </p:txBody>
      </p:sp>
      <p:sp>
        <p:nvSpPr>
          <p:cNvPr id="3" name="Content Placeholder 2">
            <a:extLst>
              <a:ext uri="{FF2B5EF4-FFF2-40B4-BE49-F238E27FC236}">
                <a16:creationId xmlns:a16="http://schemas.microsoft.com/office/drawing/2014/main" id="{8F4D5CE2-73A5-499A-BBCD-42027B1AD013}"/>
              </a:ext>
            </a:extLst>
          </p:cNvPr>
          <p:cNvSpPr>
            <a:spLocks noGrp="1"/>
          </p:cNvSpPr>
          <p:nvPr>
            <p:ph idx="1"/>
          </p:nvPr>
        </p:nvSpPr>
        <p:spPr>
          <a:xfrm>
            <a:off x="628650" y="1463039"/>
            <a:ext cx="7886700" cy="5329103"/>
          </a:xfrm>
        </p:spPr>
        <p:txBody>
          <a:bodyPr>
            <a:normAutofit fontScale="92500" lnSpcReduction="20000"/>
          </a:bodyPr>
          <a:lstStyle/>
          <a:p>
            <a:r>
              <a:rPr lang="en-US" dirty="0"/>
              <a:t>As a reminder, there are several allowable uses related to salaries and benefits. With tomorrow’s reporting deadline, we wanted to quickly review and link to the guidance / resources related to these uses:</a:t>
            </a:r>
          </a:p>
          <a:p>
            <a:pPr lvl="1"/>
            <a:r>
              <a:rPr lang="en-US" dirty="0"/>
              <a:t>Increasing instructional time </a:t>
            </a:r>
          </a:p>
          <a:p>
            <a:pPr lvl="2"/>
            <a:r>
              <a:rPr lang="en-US" dirty="0">
                <a:solidFill>
                  <a:srgbClr val="FF0000"/>
                </a:solidFill>
              </a:rPr>
              <a:t>Cliff Notes: Payroll for instructional staff related to the increase in instructional time from spring to fall</a:t>
            </a:r>
          </a:p>
          <a:p>
            <a:pPr lvl="2"/>
            <a:r>
              <a:rPr lang="en-US" dirty="0"/>
              <a:t>See </a:t>
            </a:r>
            <a:r>
              <a:rPr lang="en-US" dirty="0">
                <a:hlinkClick r:id="rId2"/>
              </a:rPr>
              <a:t>Section 2, line 1 (p.10) in the Guidance Matrix </a:t>
            </a:r>
            <a:r>
              <a:rPr lang="en-US" dirty="0"/>
              <a:t>&amp; the </a:t>
            </a:r>
            <a:r>
              <a:rPr lang="en-US" dirty="0">
                <a:hlinkClick r:id="rId3"/>
              </a:rPr>
              <a:t>hours calculation template</a:t>
            </a:r>
            <a:endParaRPr lang="en-US" dirty="0"/>
          </a:p>
          <a:p>
            <a:pPr lvl="2"/>
            <a:r>
              <a:rPr lang="en-US" dirty="0"/>
              <a:t>See </a:t>
            </a:r>
            <a:r>
              <a:rPr lang="en-US" dirty="0">
                <a:hlinkClick r:id="rId4"/>
              </a:rPr>
              <a:t>office hours recording and materials from 7/30/2020</a:t>
            </a:r>
            <a:endParaRPr lang="en-US" dirty="0"/>
          </a:p>
          <a:p>
            <a:pPr lvl="1"/>
            <a:r>
              <a:rPr lang="en-US" dirty="0"/>
              <a:t>Utilizing the substantially different, 51% guidance</a:t>
            </a:r>
          </a:p>
          <a:p>
            <a:pPr lvl="2"/>
            <a:r>
              <a:rPr lang="en-US" dirty="0">
                <a:solidFill>
                  <a:srgbClr val="FF0000"/>
                </a:solidFill>
              </a:rPr>
              <a:t>Cliff Notes: Payroll for existing staff whose jobs have significantly pivoted to COVID response</a:t>
            </a:r>
          </a:p>
          <a:p>
            <a:pPr lvl="2"/>
            <a:r>
              <a:rPr lang="en-US" dirty="0"/>
              <a:t>See </a:t>
            </a:r>
            <a:r>
              <a:rPr lang="en-US" dirty="0">
                <a:hlinkClick r:id="rId2"/>
              </a:rPr>
              <a:t>Appendix 1 (p.49) in the Guidance Matrix</a:t>
            </a:r>
            <a:endParaRPr lang="en-US" dirty="0"/>
          </a:p>
          <a:p>
            <a:pPr lvl="2"/>
            <a:r>
              <a:rPr lang="en-US" dirty="0"/>
              <a:t>See </a:t>
            </a:r>
            <a:r>
              <a:rPr lang="en-US" dirty="0">
                <a:hlinkClick r:id="rId4"/>
              </a:rPr>
              <a:t>office hours recording and materials from 7/30/2020</a:t>
            </a:r>
            <a:endParaRPr lang="en-US" dirty="0"/>
          </a:p>
          <a:p>
            <a:pPr lvl="1"/>
            <a:r>
              <a:rPr lang="en-US" dirty="0"/>
              <a:t>Charging overtime / extra duty pay related to COVID response</a:t>
            </a:r>
          </a:p>
          <a:p>
            <a:pPr lvl="2"/>
            <a:r>
              <a:rPr lang="en-US" dirty="0">
                <a:solidFill>
                  <a:srgbClr val="FF0000"/>
                </a:solidFill>
              </a:rPr>
              <a:t>Cliff Notes: Payroll for staff who are working above and beyond their contracted hours on COVID response</a:t>
            </a:r>
          </a:p>
          <a:p>
            <a:pPr lvl="2"/>
            <a:r>
              <a:rPr lang="en-US" dirty="0"/>
              <a:t>See </a:t>
            </a:r>
            <a:r>
              <a:rPr lang="en-US" dirty="0">
                <a:hlinkClick r:id="rId2"/>
              </a:rPr>
              <a:t>Section 2, line 21 (p.20) in the Guidance Matrix</a:t>
            </a:r>
            <a:endParaRPr lang="en-US" dirty="0"/>
          </a:p>
          <a:p>
            <a:pPr lvl="1"/>
            <a:r>
              <a:rPr lang="en-US" dirty="0"/>
              <a:t>Hiring new staff dedicated to COVID response</a:t>
            </a:r>
          </a:p>
          <a:p>
            <a:pPr lvl="2"/>
            <a:r>
              <a:rPr lang="en-US" dirty="0">
                <a:solidFill>
                  <a:srgbClr val="FF0000"/>
                </a:solidFill>
              </a:rPr>
              <a:t>Cliff Notes: Payroll for staff newly hired just to work on COVID response.</a:t>
            </a:r>
          </a:p>
          <a:p>
            <a:pPr lvl="2"/>
            <a:r>
              <a:rPr lang="en-US" dirty="0"/>
              <a:t>See </a:t>
            </a:r>
            <a:r>
              <a:rPr lang="en-US" dirty="0">
                <a:hlinkClick r:id="rId2"/>
              </a:rPr>
              <a:t>Section 2, line 22 (p.20) in the Guidance Matrix</a:t>
            </a:r>
            <a:endParaRPr lang="en-US" dirty="0"/>
          </a:p>
        </p:txBody>
      </p:sp>
      <p:sp>
        <p:nvSpPr>
          <p:cNvPr id="4" name="Slide Number Placeholder 3">
            <a:extLst>
              <a:ext uri="{FF2B5EF4-FFF2-40B4-BE49-F238E27FC236}">
                <a16:creationId xmlns:a16="http://schemas.microsoft.com/office/drawing/2014/main" id="{3787B11F-5B58-4BD3-9088-FA8D2DA07874}"/>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40742908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1816</TotalTime>
  <Words>867</Words>
  <Application>Microsoft Office PowerPoint</Application>
  <PresentationFormat>On-screen Show (4:3)</PresentationFormat>
  <Paragraphs>99</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Museo Slab 500</vt:lpstr>
      <vt:lpstr>Times New Roman</vt:lpstr>
      <vt:lpstr>Office Theme</vt:lpstr>
      <vt:lpstr>CDE Office Hours</vt:lpstr>
      <vt:lpstr>Agenda</vt:lpstr>
      <vt:lpstr>ESSER Updates (Nazie Mohajeri-Nelson &amp; Jennifer Austin)</vt:lpstr>
      <vt:lpstr>Updates &amp; Clarifications</vt:lpstr>
      <vt:lpstr>Impact of the Court Ruling</vt:lpstr>
      <vt:lpstr>Requesting Reimbursement</vt:lpstr>
      <vt:lpstr>CRF Updates (Adam Williams &amp; Kate Bartlett)</vt:lpstr>
      <vt:lpstr>0.5% Admin Costs &amp; Charter Schools</vt:lpstr>
      <vt:lpstr>Charging Salaries &amp; Benefits to CRF</vt:lpstr>
      <vt:lpstr>GEERs Funds  RISE (Kay Yang &amp; Adam Williams)</vt:lpstr>
      <vt:lpstr>RISE Q&amp;A</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Collins, DeLilah</dc:creator>
  <cp:lastModifiedBy>Hollingshead, Jessica</cp:lastModifiedBy>
  <cp:revision>45</cp:revision>
  <dcterms:created xsi:type="dcterms:W3CDTF">2020-08-25T20:35:07Z</dcterms:created>
  <dcterms:modified xsi:type="dcterms:W3CDTF">2020-10-08T16:36:58Z</dcterms:modified>
</cp:coreProperties>
</file>