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9" r:id="rId2"/>
    <p:sldId id="441" r:id="rId3"/>
    <p:sldId id="442" r:id="rId4"/>
    <p:sldId id="443" r:id="rId5"/>
    <p:sldId id="444" r:id="rId6"/>
    <p:sldId id="445" r:id="rId7"/>
    <p:sldId id="446" r:id="rId8"/>
    <p:sldId id="42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1" clrIdx="0">
    <p:extLst>
      <p:ext uri="{19B8F6BF-5375-455C-9EA6-DF929625EA0E}">
        <p15:presenceInfo xmlns:p15="http://schemas.microsoft.com/office/powerpoint/2012/main" userId="S::Mohajeri-Nelson_n@cde.state.co.us::a9da618a-a76d-43dd-a63a-6c6fdf3f5685" providerId="AD"/>
      </p:ext>
    </p:extLst>
  </p:cmAuthor>
  <p:cmAuthor id="2" name="Jeremy" initials="J" lastIdx="8" clrIdx="1">
    <p:extLst>
      <p:ext uri="{19B8F6BF-5375-455C-9EA6-DF929625EA0E}">
        <p15:presenceInfo xmlns:p15="http://schemas.microsoft.com/office/powerpoint/2012/main" userId="S::Meredith_J@cde.state.co.us::e819f79e-d45f-4b7f-a2c1-c67ab051aa44" providerId="AD"/>
      </p:ext>
    </p:extLst>
  </p:cmAuthor>
  <p:cmAuthor id="3" name="Bartlett, Kate" initials="BK" lastIdx="1" clrIdx="2">
    <p:extLst>
      <p:ext uri="{19B8F6BF-5375-455C-9EA6-DF929625EA0E}">
        <p15:presenceInfo xmlns:p15="http://schemas.microsoft.com/office/powerpoint/2012/main" userId="S::Bartlett_k@cde.state.co.us::b4c80ec5-b3fa-43dc-bde4-01f0a8c1c4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03" autoAdjust="0"/>
    <p:restoredTop sz="89560" autoAdjust="0"/>
  </p:normalViewPr>
  <p:slideViewPr>
    <p:cSldViewPr snapToGrid="0">
      <p:cViewPr varScale="1">
        <p:scale>
          <a:sx n="102" d="100"/>
          <a:sy n="102" d="100"/>
        </p:scale>
        <p:origin x="1692" y="102"/>
      </p:cViewPr>
      <p:guideLst/>
    </p:cSldViewPr>
  </p:slideViewPr>
  <p:outlineViewPr>
    <p:cViewPr>
      <p:scale>
        <a:sx n="33" d="100"/>
        <a:sy n="33" d="100"/>
      </p:scale>
      <p:origin x="0" y="-254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8/24/2020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nSpc>
                <a:spcPct val="90000"/>
              </a:lnSpc>
              <a:spcBef>
                <a:spcPts val="0"/>
              </a:spcBef>
              <a:spcAft>
                <a:spcPts val="0"/>
              </a:spcAft>
            </a:pPr>
            <a:r>
              <a:rPr lang="en-US" sz="1800" dirty="0">
                <a:effectLst/>
                <a:latin typeface="Calibri" panose="020F0502020204030204" pitchFamily="34" charset="0"/>
                <a:ea typeface="Calibri" panose="020F0502020204030204" pitchFamily="34" charset="0"/>
              </a:rPr>
              <a:t>Reimbursement requests are available until December 2022 for grants that expire at September 30, 2022.</a:t>
            </a:r>
          </a:p>
          <a:p>
            <a:pPr marL="457200" marR="0" indent="-228600">
              <a:lnSpc>
                <a:spcPct val="90000"/>
              </a:lnSpc>
              <a:spcBef>
                <a:spcPts val="0"/>
              </a:spcBef>
              <a:spcAft>
                <a:spcPts val="0"/>
              </a:spcAft>
            </a:pPr>
            <a:r>
              <a:rPr lang="en-US" sz="1800" dirty="0">
                <a:effectLst/>
                <a:latin typeface="Calibri" panose="020F0502020204030204" pitchFamily="34" charset="0"/>
                <a:ea typeface="Calibri" panose="020F0502020204030204" pitchFamily="34" charset="0"/>
              </a:rPr>
              <a:t> </a:t>
            </a:r>
          </a:p>
          <a:p>
            <a:pPr marL="457200" marR="0" indent="-228600">
              <a:lnSpc>
                <a:spcPct val="90000"/>
              </a:lnSpc>
              <a:spcBef>
                <a:spcPts val="0"/>
              </a:spcBef>
              <a:spcAft>
                <a:spcPts val="0"/>
              </a:spcAft>
            </a:pPr>
            <a:r>
              <a:rPr lang="en-US" sz="1800" dirty="0" err="1">
                <a:effectLst/>
                <a:latin typeface="Calibri" panose="020F0502020204030204" pitchFamily="34" charset="0"/>
                <a:ea typeface="Calibri" panose="020F0502020204030204" pitchFamily="34" charset="0"/>
              </a:rPr>
              <a:t>Tydings</a:t>
            </a:r>
            <a:r>
              <a:rPr lang="en-US" sz="1800" dirty="0">
                <a:effectLst/>
                <a:latin typeface="Calibri" panose="020F0502020204030204" pitchFamily="34" charset="0"/>
                <a:ea typeface="Calibri" panose="020F0502020204030204" pitchFamily="34" charset="0"/>
              </a:rPr>
              <a:t> period (additional 12 months) is September 30, 2021 to September 30, 2022.</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34623224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Williams_a@cde.state.co.us" TargetMode="External"/><Relationship Id="rId7" Type="http://schemas.openxmlformats.org/officeDocument/2006/relationships/hyperlink" Target="mailto:Austin_j@cde.state.co.us" TargetMode="External"/><Relationship Id="rId2" Type="http://schemas.openxmlformats.org/officeDocument/2006/relationships/hyperlink" Target="mailto:okes_j@cde.state.co.us" TargetMode="External"/><Relationship Id="rId1" Type="http://schemas.openxmlformats.org/officeDocument/2006/relationships/slideLayout" Target="../slideLayouts/slideLayout2.xml"/><Relationship Id="rId6" Type="http://schemas.openxmlformats.org/officeDocument/2006/relationships/hyperlink" Target="mailto:collins_d@cde.state.co.us" TargetMode="External"/><Relationship Id="rId5" Type="http://schemas.openxmlformats.org/officeDocument/2006/relationships/hyperlink" Target="mailto:mohajeri-nelson_n@cde.state.co.us" TargetMode="External"/><Relationship Id="rId4" Type="http://schemas.openxmlformats.org/officeDocument/2006/relationships/hyperlink" Target="mailto:Bartlett_k@cde.state.co.us" TargetMode="External"/><Relationship Id="rId9" Type="http://schemas.openxmlformats.org/officeDocument/2006/relationships/hyperlink" Target="mailto:Kaleda_s@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cde.state.co.us/fedprograms/regionalcontactspag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2.ed.gov/documents/coronavirus/factsheet-fiscal-question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aw.cornell.edu/definitions/index.php?width=840&amp;height=800&amp;iframe=true&amp;def_id=b1658c99a7150eed9938e13b0cc5d5e6&amp;term_occur=999&amp;term_src=Title:2:Subtitle:A:Chapter:II:Part:200:Subpart:D:Subjgrp:30:200.31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D8D8-9071-4262-BA8F-429F20F12347}"/>
              </a:ext>
            </a:extLst>
          </p:cNvPr>
          <p:cNvSpPr>
            <a:spLocks noGrp="1"/>
          </p:cNvSpPr>
          <p:nvPr>
            <p:ph type="ctrTitle"/>
          </p:nvPr>
        </p:nvSpPr>
        <p:spPr/>
        <p:txBody>
          <a:bodyPr>
            <a:normAutofit fontScale="90000"/>
          </a:bodyPr>
          <a:lstStyle/>
          <a:p>
            <a:r>
              <a:rPr lang="en-US" b="1" dirty="0"/>
              <a:t>ESEA Office Hours: </a:t>
            </a:r>
            <a:br>
              <a:rPr lang="en-US" b="1" dirty="0"/>
            </a:br>
            <a:r>
              <a:rPr lang="en-US" b="1" dirty="0"/>
              <a:t>Updates and Q&amp;A on ESEA, ESSER, and CRF</a:t>
            </a:r>
            <a:endParaRPr lang="en-US" dirty="0"/>
          </a:p>
        </p:txBody>
      </p:sp>
      <p:sp>
        <p:nvSpPr>
          <p:cNvPr id="3" name="Subtitle 2">
            <a:extLst>
              <a:ext uri="{FF2B5EF4-FFF2-40B4-BE49-F238E27FC236}">
                <a16:creationId xmlns:a16="http://schemas.microsoft.com/office/drawing/2014/main" id="{F0A6D6F0-0B49-4122-B7C3-F8B079ED901B}"/>
              </a:ext>
            </a:extLst>
          </p:cNvPr>
          <p:cNvSpPr>
            <a:spLocks noGrp="1"/>
          </p:cNvSpPr>
          <p:nvPr>
            <p:ph type="subTitle" idx="1"/>
          </p:nvPr>
        </p:nvSpPr>
        <p:spPr>
          <a:xfrm>
            <a:off x="685800" y="5242560"/>
            <a:ext cx="7772400" cy="896809"/>
          </a:xfrm>
        </p:spPr>
        <p:txBody>
          <a:bodyPr/>
          <a:lstStyle/>
          <a:p>
            <a:r>
              <a:rPr lang="en-US" dirty="0"/>
              <a:t>August 20, 2020</a:t>
            </a:r>
          </a:p>
        </p:txBody>
      </p:sp>
    </p:spTree>
    <p:extLst>
      <p:ext uri="{BB962C8B-B14F-4D97-AF65-F5344CB8AC3E}">
        <p14:creationId xmlns:p14="http://schemas.microsoft.com/office/powerpoint/2010/main" val="2583347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Introductions! CDE Team</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p:txBody>
          <a:bodyPr>
            <a:normAutofit fontScale="77500" lnSpcReduction="20000"/>
          </a:bodyPr>
          <a:lstStyle/>
          <a:p>
            <a:pPr marL="0" indent="0">
              <a:buNone/>
            </a:pPr>
            <a:r>
              <a:rPr lang="en-US" b="1" u="sng" dirty="0"/>
              <a:t>CRF</a:t>
            </a:r>
          </a:p>
          <a:p>
            <a:r>
              <a:rPr lang="en-US" dirty="0"/>
              <a:t>Jennifer Okes, Chief Operating Officer (</a:t>
            </a:r>
            <a:r>
              <a:rPr lang="en-US" dirty="0">
                <a:hlinkClick r:id="rId2"/>
              </a:rPr>
              <a:t>okes_j@cde.state.co.us</a:t>
            </a:r>
            <a:r>
              <a:rPr lang="en-US" dirty="0"/>
              <a:t>) </a:t>
            </a:r>
          </a:p>
          <a:p>
            <a:r>
              <a:rPr lang="en-US" dirty="0"/>
              <a:t>Adam Williams, Financial Data Coordinator (</a:t>
            </a:r>
            <a:r>
              <a:rPr lang="en-US" dirty="0">
                <a:hlinkClick r:id="rId3"/>
              </a:rPr>
              <a:t>Williams_a@cde.state.co.us</a:t>
            </a:r>
            <a:r>
              <a:rPr lang="en-US" dirty="0"/>
              <a:t>) </a:t>
            </a:r>
          </a:p>
          <a:p>
            <a:r>
              <a:rPr lang="en-US" dirty="0"/>
              <a:t>Kate Bartlett, Turnaround Program Manager (</a:t>
            </a:r>
            <a:r>
              <a:rPr lang="en-US" dirty="0">
                <a:hlinkClick r:id="rId4"/>
              </a:rPr>
              <a:t>Bartlett_k@cde.state.co.us</a:t>
            </a:r>
            <a:r>
              <a:rPr lang="en-US" dirty="0"/>
              <a:t>) </a:t>
            </a:r>
          </a:p>
          <a:p>
            <a:pPr marL="0" indent="0" algn="ctr">
              <a:buNone/>
            </a:pPr>
            <a:r>
              <a:rPr lang="en-US" i="1" dirty="0"/>
              <a:t>…in partnership with the Governor’s Office and Office of the State Controller</a:t>
            </a:r>
          </a:p>
          <a:p>
            <a:pPr marL="0" indent="0">
              <a:buNone/>
            </a:pPr>
            <a:r>
              <a:rPr lang="en-US" b="1" u="sng" dirty="0"/>
              <a:t>ESSER</a:t>
            </a:r>
          </a:p>
          <a:p>
            <a:r>
              <a:rPr lang="en-US" dirty="0"/>
              <a:t>Nazie Mohajeri-Nelson, Director of ESEA Office (</a:t>
            </a:r>
            <a:r>
              <a:rPr lang="en-US" dirty="0">
                <a:hlinkClick r:id="rId5"/>
              </a:rPr>
              <a:t>mohajeri-nelson_n@cde.state.co.us</a:t>
            </a:r>
            <a:r>
              <a:rPr lang="en-US" dirty="0"/>
              <a:t>) </a:t>
            </a:r>
          </a:p>
          <a:p>
            <a:r>
              <a:rPr lang="en-US" dirty="0"/>
              <a:t>DeLilah Collins, Assistant Director of ESEA Office (</a:t>
            </a:r>
            <a:r>
              <a:rPr lang="en-US" dirty="0">
                <a:hlinkClick r:id="rId6"/>
              </a:rPr>
              <a:t>collins_d@cde.state.co.us</a:t>
            </a:r>
            <a:r>
              <a:rPr lang="en-US" dirty="0"/>
              <a:t>) </a:t>
            </a:r>
          </a:p>
          <a:p>
            <a:pPr marL="0" indent="0">
              <a:buNone/>
            </a:pPr>
            <a:r>
              <a:rPr lang="en-US" b="1" u="sng" dirty="0"/>
              <a:t>Grants Fiscal</a:t>
            </a:r>
          </a:p>
          <a:p>
            <a:r>
              <a:rPr lang="en-US" dirty="0"/>
              <a:t>Jennifer Austin, Director of Grants Fiscal Management (</a:t>
            </a:r>
            <a:r>
              <a:rPr lang="en-US" dirty="0">
                <a:hlinkClick r:id="rId7"/>
              </a:rPr>
              <a:t>Austin_j@cde.state.co.us</a:t>
            </a:r>
            <a:r>
              <a:rPr lang="en-US" dirty="0"/>
              <a:t>) </a:t>
            </a:r>
          </a:p>
          <a:p>
            <a:r>
              <a:rPr lang="en-US" dirty="0"/>
              <a:t>Robert Hawkins, Grants Fiscal Analyst (</a:t>
            </a:r>
            <a:r>
              <a:rPr lang="en-US" dirty="0">
                <a:hlinkClick r:id="rId8"/>
              </a:rPr>
              <a:t>Hawkins_s@cde.state.co.us</a:t>
            </a:r>
            <a:r>
              <a:rPr lang="en-US" dirty="0"/>
              <a:t>) </a:t>
            </a:r>
          </a:p>
          <a:p>
            <a:r>
              <a:rPr lang="en-US" dirty="0"/>
              <a:t>Steven Kaleda, Grants Fiscal Analyst (</a:t>
            </a:r>
            <a:r>
              <a:rPr lang="en-US" dirty="0">
                <a:hlinkClick r:id="rId9"/>
              </a:rPr>
              <a:t>Kaleda_s@cde.state.co.us</a:t>
            </a:r>
            <a:r>
              <a:rPr lang="en-US" dirty="0"/>
              <a:t>) </a:t>
            </a:r>
          </a:p>
          <a:p>
            <a:pPr marL="0" indent="0">
              <a:buNone/>
            </a:pPr>
            <a:endParaRPr lang="en-US" i="1" dirty="0"/>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1573749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77B38-D500-4BA7-AD27-597BE406A583}"/>
              </a:ext>
            </a:extLst>
          </p:cNvPr>
          <p:cNvSpPr>
            <a:spLocks noGrp="1"/>
          </p:cNvSpPr>
          <p:nvPr>
            <p:ph type="title"/>
          </p:nvPr>
        </p:nvSpPr>
        <p:spPr/>
        <p:txBody>
          <a:bodyPr/>
          <a:lstStyle/>
          <a:p>
            <a:r>
              <a:rPr lang="en-US" dirty="0"/>
              <a:t>ESEA Updates and Reminders</a:t>
            </a:r>
          </a:p>
        </p:txBody>
      </p:sp>
      <p:sp>
        <p:nvSpPr>
          <p:cNvPr id="3" name="Content Placeholder 2">
            <a:extLst>
              <a:ext uri="{FF2B5EF4-FFF2-40B4-BE49-F238E27FC236}">
                <a16:creationId xmlns:a16="http://schemas.microsoft.com/office/drawing/2014/main" id="{488679DE-EE2B-4057-86D7-B673428035FC}"/>
              </a:ext>
            </a:extLst>
          </p:cNvPr>
          <p:cNvSpPr>
            <a:spLocks noGrp="1"/>
          </p:cNvSpPr>
          <p:nvPr>
            <p:ph idx="1"/>
          </p:nvPr>
        </p:nvSpPr>
        <p:spPr/>
        <p:txBody>
          <a:bodyPr>
            <a:normAutofit lnSpcReduction="10000"/>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rPr>
              <a:t>Consolidated Application </a:t>
            </a:r>
          </a:p>
          <a:p>
            <a:pPr lvl="1"/>
            <a:r>
              <a:rPr lang="en-US" b="1" i="1" dirty="0">
                <a:solidFill>
                  <a:srgbClr val="00B050"/>
                </a:solidFill>
                <a:latin typeface="Calibri" panose="020F0502020204030204" pitchFamily="34" charset="0"/>
                <a:ea typeface="Calibri" panose="020F0502020204030204" pitchFamily="34" charset="0"/>
                <a:cs typeface="Times New Roman" panose="02020603050405020304" pitchFamily="18" charset="0"/>
              </a:rPr>
              <a:t>Reminder!</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cs typeface="Times New Roman" panose="02020603050405020304" pitchFamily="18" charset="0"/>
              </a:rPr>
              <a:t>GEPA Statement, non-public school consultation forms, and ap</a:t>
            </a:r>
            <a:r>
              <a:rPr lang="en-US" dirty="0">
                <a:latin typeface="Calibri" panose="020F0502020204030204" pitchFamily="34" charset="0"/>
                <a:ea typeface="Calibri" panose="020F0502020204030204" pitchFamily="34" charset="0"/>
                <a:cs typeface="Times New Roman" panose="02020603050405020304" pitchFamily="18" charset="0"/>
              </a:rPr>
              <a:t>plication narrative questions are due on August 31, 2020</a:t>
            </a:r>
          </a:p>
          <a:p>
            <a:pPr lvl="1"/>
            <a:r>
              <a:rPr lang="en-US" dirty="0">
                <a:latin typeface="Calibri" panose="020F0502020204030204" pitchFamily="34" charset="0"/>
                <a:ea typeface="Calibri" panose="020F0502020204030204" pitchFamily="34" charset="0"/>
                <a:cs typeface="Times New Roman" panose="02020603050405020304" pitchFamily="18" charset="0"/>
              </a:rPr>
              <a:t>Identify the schools identified for Targeted Support and Improvement that have met your exit criteria and should be exited</a:t>
            </a:r>
          </a:p>
          <a:p>
            <a:pPr lvl="2"/>
            <a:r>
              <a:rPr lang="en-US" sz="2000" b="1" i="1" dirty="0">
                <a:solidFill>
                  <a:srgbClr val="00B050"/>
                </a:solidFill>
                <a:latin typeface="Calibri" panose="020F0502020204030204" pitchFamily="34" charset="0"/>
                <a:cs typeface="Times New Roman" panose="02020603050405020304" pitchFamily="18" charset="0"/>
              </a:rPr>
              <a:t>Clarification! </a:t>
            </a:r>
            <a:r>
              <a:rPr lang="en-US" dirty="0">
                <a:latin typeface="Calibri" panose="020F0502020204030204" pitchFamily="34" charset="0"/>
                <a:ea typeface="Calibri" panose="020F0502020204030204" pitchFamily="34" charset="0"/>
                <a:cs typeface="Times New Roman" panose="02020603050405020304" pitchFamily="18" charset="0"/>
              </a:rPr>
              <a:t>Only applies to 2017-2018 and 2018-2019 identified TS schools</a:t>
            </a:r>
          </a:p>
          <a:p>
            <a:pPr lvl="1"/>
            <a:r>
              <a:rPr lang="en-US" dirty="0">
                <a:effectLst/>
                <a:latin typeface="Calibri" panose="020F0502020204030204" pitchFamily="34" charset="0"/>
                <a:ea typeface="Calibri" panose="020F0502020204030204" pitchFamily="34" charset="0"/>
                <a:cs typeface="Times New Roman" panose="02020603050405020304" pitchFamily="18" charset="0"/>
              </a:rPr>
              <a:t>If you have questions or need help, please contact your </a:t>
            </a:r>
            <a:r>
              <a:rPr lang="en-US" dirty="0">
                <a:effectLst/>
                <a:latin typeface="Calibri" panose="020F0502020204030204" pitchFamily="34" charset="0"/>
                <a:ea typeface="Calibri" panose="020F0502020204030204" pitchFamily="34" charset="0"/>
                <a:cs typeface="Times New Roman" panose="02020603050405020304" pitchFamily="18" charset="0"/>
                <a:hlinkClick r:id="rId2"/>
              </a:rPr>
              <a:t>ESEA RC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b="1" i="1" dirty="0">
                <a:solidFill>
                  <a:srgbClr val="00B050"/>
                </a:solidFill>
                <a:latin typeface="Calibri" panose="020F0502020204030204" pitchFamily="34" charset="0"/>
                <a:cs typeface="Times New Roman" panose="02020603050405020304" pitchFamily="18" charset="0"/>
              </a:rPr>
              <a:t>Update! </a:t>
            </a:r>
            <a:r>
              <a:rPr lang="en-US" dirty="0">
                <a:effectLst/>
                <a:latin typeface="Calibri" panose="020F0502020204030204" pitchFamily="34" charset="0"/>
                <a:ea typeface="Calibri" panose="020F0502020204030204" pitchFamily="34" charset="0"/>
                <a:cs typeface="Times New Roman" panose="02020603050405020304" pitchFamily="18" charset="0"/>
              </a:rPr>
              <a:t>Accountability Notifications </a:t>
            </a:r>
          </a:p>
          <a:p>
            <a:pPr lvl="1"/>
            <a:r>
              <a:rPr lang="en-US" dirty="0">
                <a:latin typeface="Calibri" panose="020F0502020204030204" pitchFamily="34" charset="0"/>
                <a:ea typeface="Calibri" panose="020F0502020204030204" pitchFamily="34" charset="0"/>
                <a:cs typeface="Times New Roman" panose="02020603050405020304" pitchFamily="18" charset="0"/>
              </a:rPr>
              <a:t>Sent on August 17, 2020</a:t>
            </a:r>
          </a:p>
          <a:p>
            <a:pPr lvl="1"/>
            <a:r>
              <a:rPr lang="en-US" dirty="0">
                <a:effectLst/>
                <a:latin typeface="Calibri" panose="020F0502020204030204" pitchFamily="34" charset="0"/>
                <a:ea typeface="Calibri" panose="020F0502020204030204" pitchFamily="34" charset="0"/>
                <a:cs typeface="Times New Roman" panose="02020603050405020304" pitchFamily="18" charset="0"/>
              </a:rPr>
              <a:t>Only changes to ESSA Identification </a:t>
            </a:r>
          </a:p>
          <a:p>
            <a:pPr lvl="2"/>
            <a:r>
              <a:rPr lang="en-US" dirty="0">
                <a:latin typeface="Calibri" panose="020F0502020204030204" pitchFamily="34" charset="0"/>
                <a:ea typeface="Calibri" panose="020F0502020204030204" pitchFamily="34" charset="0"/>
                <a:cs typeface="Times New Roman" panose="02020603050405020304" pitchFamily="18" charset="0"/>
              </a:rPr>
              <a:t>List now includes identified due to participation</a:t>
            </a:r>
          </a:p>
          <a:p>
            <a:pPr lvl="2"/>
            <a:r>
              <a:rPr lang="en-US" dirty="0">
                <a:effectLst/>
                <a:latin typeface="Calibri" panose="020F0502020204030204" pitchFamily="34" charset="0"/>
                <a:ea typeface="Calibri" panose="020F0502020204030204" pitchFamily="34" charset="0"/>
                <a:cs typeface="Times New Roman" panose="02020603050405020304" pitchFamily="18" charset="0"/>
              </a:rPr>
              <a:t>List indicates </a:t>
            </a:r>
            <a:r>
              <a:rPr lang="en-US" dirty="0">
                <a:latin typeface="Calibri" panose="020F0502020204030204" pitchFamily="34" charset="0"/>
                <a:ea typeface="Calibri" panose="020F0502020204030204" pitchFamily="34" charset="0"/>
                <a:cs typeface="Times New Roman" panose="02020603050405020304" pitchFamily="18" charset="0"/>
              </a:rPr>
              <a:t>that we will exit 2017-2018 and 2018-2019 TS schools exited by the district as of August 31, 2020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B51FA61-7647-4999-9AFB-B91C087B2F5E}"/>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900088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F417A-88C4-4397-9130-FC6E8B411A3C}"/>
              </a:ext>
            </a:extLst>
          </p:cNvPr>
          <p:cNvSpPr>
            <a:spLocks noGrp="1"/>
          </p:cNvSpPr>
          <p:nvPr>
            <p:ph type="title"/>
          </p:nvPr>
        </p:nvSpPr>
        <p:spPr/>
        <p:txBody>
          <a:bodyPr/>
          <a:lstStyle/>
          <a:p>
            <a:r>
              <a:rPr lang="en-US" dirty="0"/>
              <a:t>ESSER Updates and Reminders</a:t>
            </a:r>
          </a:p>
        </p:txBody>
      </p:sp>
      <p:sp>
        <p:nvSpPr>
          <p:cNvPr id="3" name="Content Placeholder 2">
            <a:extLst>
              <a:ext uri="{FF2B5EF4-FFF2-40B4-BE49-F238E27FC236}">
                <a16:creationId xmlns:a16="http://schemas.microsoft.com/office/drawing/2014/main" id="{78D7CE75-B1F3-4074-87A5-F27B8587C52A}"/>
              </a:ext>
            </a:extLst>
          </p:cNvPr>
          <p:cNvSpPr>
            <a:spLocks noGrp="1"/>
          </p:cNvSpPr>
          <p:nvPr>
            <p:ph idx="1"/>
          </p:nvPr>
        </p:nvSpPr>
        <p:spPr/>
        <p:txBody>
          <a:bodyPr>
            <a:normAutofit fontScale="92500" lnSpcReduction="10000"/>
          </a:bodyPr>
          <a:lstStyle/>
          <a:p>
            <a:r>
              <a:rPr lang="en-US" b="1" i="1" dirty="0">
                <a:solidFill>
                  <a:srgbClr val="00B050"/>
                </a:solidFill>
              </a:rPr>
              <a:t>Reminder! </a:t>
            </a:r>
            <a:r>
              <a:rPr lang="en-US" dirty="0"/>
              <a:t>All ESSER activities and costs must be reasonable and necessary to meet the overall purpose of the program, which is “to prevent, prepare for, and respond to” the COVID-19 pandemic</a:t>
            </a:r>
          </a:p>
          <a:p>
            <a:pPr lvl="1"/>
            <a:r>
              <a:rPr lang="en-US" dirty="0"/>
              <a:t>Cannot emphasize this enough!!! </a:t>
            </a:r>
          </a:p>
          <a:p>
            <a:r>
              <a:rPr lang="en-US" dirty="0"/>
              <a:t>PAR is available as soon as you have final approval </a:t>
            </a:r>
          </a:p>
          <a:p>
            <a:pPr lvl="1"/>
            <a:r>
              <a:rPr lang="en-US" dirty="0"/>
              <a:t>PAR is available until June 30, 2021 </a:t>
            </a:r>
          </a:p>
          <a:p>
            <a:r>
              <a:rPr lang="en-US" dirty="0"/>
              <a:t>CDE will provide a carryover application this spring for LEAs that will not expend all their ESSER funds by the end of the initial funding period, June 30, 2021*.  </a:t>
            </a:r>
          </a:p>
          <a:p>
            <a:pPr lvl="1"/>
            <a:r>
              <a:rPr lang="en-US" dirty="0"/>
              <a:t>Carryover application will allow LEAs to budget for funding through the </a:t>
            </a:r>
            <a:r>
              <a:rPr lang="en-US" dirty="0" err="1"/>
              <a:t>tydings</a:t>
            </a:r>
            <a:r>
              <a:rPr lang="en-US" dirty="0"/>
              <a:t> period</a:t>
            </a:r>
          </a:p>
          <a:p>
            <a:pPr lvl="1"/>
            <a:endParaRPr lang="en-US" b="1" dirty="0">
              <a:solidFill>
                <a:srgbClr val="FF0000"/>
              </a:solidFill>
            </a:endParaRPr>
          </a:p>
          <a:p>
            <a:pPr lvl="1"/>
            <a:endParaRPr lang="en-US" b="1" dirty="0">
              <a:solidFill>
                <a:srgbClr val="FF0000"/>
              </a:solidFill>
            </a:endParaRPr>
          </a:p>
          <a:p>
            <a:pPr marL="0" indent="0">
              <a:buNone/>
            </a:pPr>
            <a:r>
              <a:rPr lang="en-US" sz="1600" dirty="0"/>
              <a:t>*June 30, 2021 is the end of the initial funding (May 7 – June 30, 2021). Any funding that is not expended by this date can be carried over and budgeted for use in Fiscal Year 2021-2022, and if necessary, the first quarter of Fiscal Year 2022-2023. </a:t>
            </a:r>
          </a:p>
        </p:txBody>
      </p:sp>
      <p:sp>
        <p:nvSpPr>
          <p:cNvPr id="4" name="Slide Number Placeholder 3">
            <a:extLst>
              <a:ext uri="{FF2B5EF4-FFF2-40B4-BE49-F238E27FC236}">
                <a16:creationId xmlns:a16="http://schemas.microsoft.com/office/drawing/2014/main" id="{AB0CC68D-831E-47F4-8670-17BE78408345}"/>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993982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D0CF8-FDDD-49B1-924C-117469035F75}"/>
              </a:ext>
            </a:extLst>
          </p:cNvPr>
          <p:cNvSpPr>
            <a:spLocks noGrp="1"/>
          </p:cNvSpPr>
          <p:nvPr>
            <p:ph type="title"/>
          </p:nvPr>
        </p:nvSpPr>
        <p:spPr/>
        <p:txBody>
          <a:bodyPr/>
          <a:lstStyle/>
          <a:p>
            <a:r>
              <a:rPr lang="en-US" dirty="0"/>
              <a:t>Unanswered Questions from Last Week: Reserving ESSER Funds</a:t>
            </a:r>
          </a:p>
        </p:txBody>
      </p:sp>
      <p:sp>
        <p:nvSpPr>
          <p:cNvPr id="3" name="Content Placeholder 2">
            <a:extLst>
              <a:ext uri="{FF2B5EF4-FFF2-40B4-BE49-F238E27FC236}">
                <a16:creationId xmlns:a16="http://schemas.microsoft.com/office/drawing/2014/main" id="{F60163F4-17F3-4E25-91C0-7E1F6C6AA3AB}"/>
              </a:ext>
            </a:extLst>
          </p:cNvPr>
          <p:cNvSpPr>
            <a:spLocks noGrp="1"/>
          </p:cNvSpPr>
          <p:nvPr>
            <p:ph idx="1"/>
          </p:nvPr>
        </p:nvSpPr>
        <p:spPr>
          <a:xfrm>
            <a:off x="628650" y="1463040"/>
            <a:ext cx="7886700" cy="4963978"/>
          </a:xfrm>
        </p:spPr>
        <p:txBody>
          <a:bodyPr>
            <a:normAutofit fontScale="92500"/>
          </a:bodyPr>
          <a:lstStyle/>
          <a:p>
            <a:pPr marL="0" indent="0">
              <a:buNone/>
            </a:pPr>
            <a:r>
              <a:rPr lang="en-US" b="1" u="sng" dirty="0"/>
              <a:t>Q:</a:t>
            </a:r>
            <a:r>
              <a:rPr lang="en-US" dirty="0"/>
              <a:t> If the LEA can only plan for use of a portion of the ESSER funds, can the LEA request approval for that portion only and reserve the remainder for later submittal (but still prior to December 31, 2020)? </a:t>
            </a:r>
          </a:p>
          <a:p>
            <a:pPr lvl="1"/>
            <a:r>
              <a:rPr lang="en-US" dirty="0"/>
              <a:t>What happens if LEA does not have fully fleshed out plans by December 31, 2020? </a:t>
            </a:r>
          </a:p>
          <a:p>
            <a:pPr marL="0" indent="0">
              <a:buNone/>
            </a:pPr>
            <a:r>
              <a:rPr lang="en-US" b="1" u="sng" dirty="0"/>
              <a:t>A:</a:t>
            </a:r>
            <a:r>
              <a:rPr lang="en-US" dirty="0"/>
              <a:t> The LEA must have budget items that are allowable, reasonable, and necessary for the full ESSER allocation in order to receive approval. Applications must be submitted by 12/31/20. However, the Post-Award Revision process can be used to make any changes to the budgeted items that become necessary as the district’s needs and plans change. </a:t>
            </a:r>
          </a:p>
          <a:p>
            <a:pPr marL="0" indent="0">
              <a:buNone/>
            </a:pPr>
            <a:r>
              <a:rPr lang="en-US" b="1" i="1" dirty="0">
                <a:solidFill>
                  <a:srgbClr val="00B050"/>
                </a:solidFill>
              </a:rPr>
              <a:t>Reminder!</a:t>
            </a:r>
            <a:r>
              <a:rPr lang="en-US" b="1" dirty="0">
                <a:solidFill>
                  <a:srgbClr val="00B050"/>
                </a:solidFill>
              </a:rPr>
              <a:t> </a:t>
            </a:r>
            <a:r>
              <a:rPr lang="en-US" dirty="0"/>
              <a:t>The LEA is responsible for ensuring that expenses align to budgeted items prior to spending or drawing down funds. If approved budgeted item has changed, it is the responsibility of the LEA to update the application through the PAR system.</a:t>
            </a:r>
            <a:endParaRPr lang="en-US" b="1" i="1" dirty="0"/>
          </a:p>
        </p:txBody>
      </p:sp>
      <p:sp>
        <p:nvSpPr>
          <p:cNvPr id="4" name="Slide Number Placeholder 3">
            <a:extLst>
              <a:ext uri="{FF2B5EF4-FFF2-40B4-BE49-F238E27FC236}">
                <a16:creationId xmlns:a16="http://schemas.microsoft.com/office/drawing/2014/main" id="{696EF1B1-1EBA-49C9-97F3-ED4B027F4AF5}"/>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206613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D0CF8-FDDD-49B1-924C-117469035F75}"/>
              </a:ext>
            </a:extLst>
          </p:cNvPr>
          <p:cNvSpPr>
            <a:spLocks noGrp="1"/>
          </p:cNvSpPr>
          <p:nvPr>
            <p:ph type="title"/>
          </p:nvPr>
        </p:nvSpPr>
        <p:spPr/>
        <p:txBody>
          <a:bodyPr/>
          <a:lstStyle/>
          <a:p>
            <a:r>
              <a:rPr lang="en-US" dirty="0"/>
              <a:t>Unanswered Questions from Last Week: Continuing salaries after closure</a:t>
            </a:r>
          </a:p>
        </p:txBody>
      </p:sp>
      <p:sp>
        <p:nvSpPr>
          <p:cNvPr id="3" name="Content Placeholder 2">
            <a:extLst>
              <a:ext uri="{FF2B5EF4-FFF2-40B4-BE49-F238E27FC236}">
                <a16:creationId xmlns:a16="http://schemas.microsoft.com/office/drawing/2014/main" id="{F60163F4-17F3-4E25-91C0-7E1F6C6AA3AB}"/>
              </a:ext>
            </a:extLst>
          </p:cNvPr>
          <p:cNvSpPr>
            <a:spLocks noGrp="1"/>
          </p:cNvSpPr>
          <p:nvPr>
            <p:ph idx="1"/>
          </p:nvPr>
        </p:nvSpPr>
        <p:spPr>
          <a:xfrm>
            <a:off x="628650" y="1463040"/>
            <a:ext cx="7886700" cy="5140446"/>
          </a:xfrm>
        </p:spPr>
        <p:txBody>
          <a:bodyPr>
            <a:normAutofit/>
          </a:bodyPr>
          <a:lstStyle/>
          <a:p>
            <a:pPr marL="0" indent="0">
              <a:buNone/>
              <a:tabLst>
                <a:tab pos="457200" algn="l"/>
              </a:tabLst>
            </a:pPr>
            <a:r>
              <a:rPr lang="en-US" sz="2200" b="1" u="sng" dirty="0"/>
              <a:t>Q:</a:t>
            </a:r>
            <a:r>
              <a:rPr lang="en-US" sz="2200" b="1" dirty="0"/>
              <a:t> </a:t>
            </a:r>
            <a:r>
              <a:rPr lang="en-US" sz="2200" dirty="0"/>
              <a:t>If using ESSER funds to pay for paraprofessional salaries and schools close (and para is not working), can the LEA use ESSER funds to continue to pay salaries? </a:t>
            </a:r>
          </a:p>
          <a:p>
            <a:pPr marL="0" indent="0">
              <a:buNone/>
              <a:tabLst>
                <a:tab pos="457200" algn="l"/>
              </a:tabLst>
            </a:pPr>
            <a:r>
              <a:rPr lang="en-US" sz="2200" b="1" u="sng" dirty="0"/>
              <a:t>A:</a:t>
            </a:r>
            <a:r>
              <a:rPr lang="en-US" sz="2200" dirty="0"/>
              <a:t> </a:t>
            </a:r>
            <a:r>
              <a:rPr lang="en-US" sz="2200" b="0" i="0" dirty="0">
                <a:effectLst/>
              </a:rPr>
              <a:t>Yes. Generally, a grantee or subgrantee may continue to charge the compensation (including but not necessarily limited to salaries, wages, and fringe benefits) of its employees who are paid by a currently active grant funded by the Department to that grant, consistent with the </a:t>
            </a:r>
            <a:r>
              <a:rPr lang="en-US" sz="2200" b="1" i="1" dirty="0">
                <a:effectLst/>
              </a:rPr>
              <a:t>organization’s</a:t>
            </a:r>
            <a:r>
              <a:rPr lang="en-US" sz="2200" b="0" i="0" dirty="0">
                <a:effectLst/>
              </a:rPr>
              <a:t> </a:t>
            </a:r>
            <a:r>
              <a:rPr lang="en-US" sz="2200" b="1" i="1" dirty="0">
                <a:effectLst/>
              </a:rPr>
              <a:t>policies and procedures </a:t>
            </a:r>
            <a:r>
              <a:rPr lang="en-US" sz="2200" b="0" i="0" dirty="0">
                <a:effectLst/>
              </a:rPr>
              <a:t>for paying compensation from all funding sources, Federal and non-Federal, under unexpected or extraordinary circumstances, such as a public health emergency like COVID-19. Additional information is provided on the </a:t>
            </a:r>
            <a:r>
              <a:rPr lang="en-US" sz="2200" b="0" i="0" u="sng" dirty="0">
                <a:effectLst/>
                <a:hlinkClick r:id="rId2" tooltip="https://www2.ed.gov/documents/coronavirus/factsheet-fiscal-questions.pdf"/>
              </a:rPr>
              <a:t>U.S. Department of Education Fact Sheet</a:t>
            </a:r>
            <a:r>
              <a:rPr lang="en-US" sz="2200" b="0" i="0" dirty="0">
                <a:effectLst/>
              </a:rPr>
              <a:t> released April 8, 2020.</a:t>
            </a:r>
          </a:p>
          <a:p>
            <a:pPr marL="0" indent="0">
              <a:buNone/>
              <a:tabLst>
                <a:tab pos="457200" algn="l"/>
              </a:tabLst>
            </a:pPr>
            <a:r>
              <a:rPr lang="en-US" sz="2200" b="1" i="1" dirty="0">
                <a:solidFill>
                  <a:srgbClr val="00B050"/>
                </a:solidFill>
              </a:rPr>
              <a:t>Reminder! </a:t>
            </a:r>
            <a:r>
              <a:rPr lang="en-US" sz="2200" dirty="0"/>
              <a:t>Please check and update your local policies and procedures for compensation during emergencies and make revisions as necessary. </a:t>
            </a:r>
            <a:endParaRPr lang="en-US" sz="2200" b="0" i="0" dirty="0">
              <a:effectLst/>
            </a:endParaRPr>
          </a:p>
          <a:p>
            <a:pPr marL="0" indent="0">
              <a:spcBef>
                <a:spcPts val="0"/>
              </a:spcBef>
              <a:buNone/>
              <a:tabLst>
                <a:tab pos="457200" algn="l"/>
              </a:tabLst>
            </a:pPr>
            <a:endParaRPr lang="en-US" dirty="0"/>
          </a:p>
        </p:txBody>
      </p:sp>
      <p:sp>
        <p:nvSpPr>
          <p:cNvPr id="4" name="Slide Number Placeholder 3">
            <a:extLst>
              <a:ext uri="{FF2B5EF4-FFF2-40B4-BE49-F238E27FC236}">
                <a16:creationId xmlns:a16="http://schemas.microsoft.com/office/drawing/2014/main" id="{696EF1B1-1EBA-49C9-97F3-ED4B027F4AF5}"/>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3861857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D0CF8-FDDD-49B1-924C-117469035F75}"/>
              </a:ext>
            </a:extLst>
          </p:cNvPr>
          <p:cNvSpPr>
            <a:spLocks noGrp="1"/>
          </p:cNvSpPr>
          <p:nvPr>
            <p:ph type="title"/>
          </p:nvPr>
        </p:nvSpPr>
        <p:spPr/>
        <p:txBody>
          <a:bodyPr/>
          <a:lstStyle/>
          <a:p>
            <a:r>
              <a:rPr lang="en-US" dirty="0"/>
              <a:t>Unanswered Questions from Last Week: Tracking of charter school equipment</a:t>
            </a:r>
          </a:p>
        </p:txBody>
      </p:sp>
      <p:sp>
        <p:nvSpPr>
          <p:cNvPr id="3" name="Content Placeholder 2">
            <a:extLst>
              <a:ext uri="{FF2B5EF4-FFF2-40B4-BE49-F238E27FC236}">
                <a16:creationId xmlns:a16="http://schemas.microsoft.com/office/drawing/2014/main" id="{F60163F4-17F3-4E25-91C0-7E1F6C6AA3AB}"/>
              </a:ext>
            </a:extLst>
          </p:cNvPr>
          <p:cNvSpPr>
            <a:spLocks noGrp="1"/>
          </p:cNvSpPr>
          <p:nvPr>
            <p:ph idx="1"/>
          </p:nvPr>
        </p:nvSpPr>
        <p:spPr>
          <a:xfrm>
            <a:off x="628650" y="1398638"/>
            <a:ext cx="7886700" cy="4640674"/>
          </a:xfrm>
        </p:spPr>
        <p:txBody>
          <a:bodyPr>
            <a:noAutofit/>
          </a:bodyPr>
          <a:lstStyle/>
          <a:p>
            <a:pPr marL="0" indent="0">
              <a:buNone/>
            </a:pPr>
            <a:r>
              <a:rPr lang="en-US" sz="2200" b="1" u="sng" dirty="0"/>
              <a:t>Q:</a:t>
            </a:r>
            <a:r>
              <a:rPr lang="en-US" sz="2200" b="1" dirty="0"/>
              <a:t> </a:t>
            </a:r>
            <a:r>
              <a:rPr lang="en-US" sz="2200" dirty="0"/>
              <a:t>What is the LEA’s responsibility for tracking, disposing, etc. of the computers purchased by or for charter schools using ESSER funds,?</a:t>
            </a:r>
          </a:p>
          <a:p>
            <a:pPr marL="0" indent="0">
              <a:buNone/>
            </a:pPr>
            <a:r>
              <a:rPr lang="en-US" sz="2200" b="1" u="sng" dirty="0"/>
              <a:t>A:</a:t>
            </a:r>
            <a:r>
              <a:rPr lang="en-US" sz="2200" dirty="0"/>
              <a:t> All regulations in the Uniform Grants Guidance, 2 CFR 200, and EDGAR apply to ESSER funds, including the purchase, use, tracking, and disposal of equipment purchased (See §200.33 </a:t>
            </a:r>
            <a:r>
              <a:rPr lang="en-US" sz="2200" dirty="0">
                <a:hlinkClick r:id="rId2">
                  <a:extLst>
                    <a:ext uri="{A12FA001-AC4F-418D-AE19-62706E023703}">
                      <ahyp:hlinkClr xmlns:ahyp="http://schemas.microsoft.com/office/drawing/2018/hyperlinkcolor" val="tx"/>
                    </a:ext>
                  </a:extLst>
                </a:hlinkClick>
              </a:rPr>
              <a:t>Equipment</a:t>
            </a:r>
            <a:r>
              <a:rPr lang="en-US" sz="2200" dirty="0"/>
              <a:t>). As such, the LEA is responsible for tracking equipment for all its public schools, including charters and non-public schools. </a:t>
            </a:r>
          </a:p>
          <a:p>
            <a:pPr marL="0" indent="0">
              <a:buNone/>
            </a:pPr>
            <a:r>
              <a:rPr lang="en-US" sz="2200" b="1" i="1" dirty="0">
                <a:solidFill>
                  <a:srgbClr val="00B050"/>
                </a:solidFill>
              </a:rPr>
              <a:t>Reminder! </a:t>
            </a:r>
            <a:r>
              <a:rPr lang="en-US" sz="2200" dirty="0"/>
              <a:t>Equipment purchased with federal funds can continue to be used for the same purpose (e.g., remote learning) even after the grant award ends [2 CFR 200.313(a)(1)].</a:t>
            </a:r>
          </a:p>
          <a:p>
            <a:pPr marL="0" indent="0">
              <a:buNone/>
            </a:pPr>
            <a:r>
              <a:rPr lang="en-US" sz="2200" dirty="0"/>
              <a:t>When the equipment is no longer needed for the purpose for which it was purchased, if the per unit fair market value is less than $5,000, the equipment may be retained, sold or otherwise disposed of with no further obligation to the Federal awarding agency [2 CFR 200.313(e)(1)].</a:t>
            </a:r>
          </a:p>
        </p:txBody>
      </p:sp>
      <p:sp>
        <p:nvSpPr>
          <p:cNvPr id="4" name="Slide Number Placeholder 3">
            <a:extLst>
              <a:ext uri="{FF2B5EF4-FFF2-40B4-BE49-F238E27FC236}">
                <a16:creationId xmlns:a16="http://schemas.microsoft.com/office/drawing/2014/main" id="{696EF1B1-1EBA-49C9-97F3-ED4B027F4AF5}"/>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351121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919B-C5D6-4F88-8B57-DEF2368FE646}"/>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6AE97C6D-98FA-4DDC-887F-7EDED5FE8D12}"/>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25866974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8609</TotalTime>
  <Words>873</Words>
  <Application>Microsoft Office PowerPoint</Application>
  <PresentationFormat>On-screen Show (4:3)</PresentationFormat>
  <Paragraphs>63</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Museo Slab 500</vt:lpstr>
      <vt:lpstr>Office Theme</vt:lpstr>
      <vt:lpstr>ESEA Office Hours:  Updates and Q&amp;A on ESEA, ESSER, and CRF</vt:lpstr>
      <vt:lpstr>Introductions! CDE Team</vt:lpstr>
      <vt:lpstr>ESEA Updates and Reminders</vt:lpstr>
      <vt:lpstr>ESSER Updates and Reminders</vt:lpstr>
      <vt:lpstr>Unanswered Questions from Last Week: Reserving ESSER Funds</vt:lpstr>
      <vt:lpstr>Unanswered Questions from Last Week: Continuing salaries after closure</vt:lpstr>
      <vt:lpstr>Unanswered Questions from Last Week: Tracking of charter school equipment</vt:lpstr>
      <vt:lpstr>Questions</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Hollingshead, Jessica</cp:lastModifiedBy>
  <cp:revision>277</cp:revision>
  <dcterms:created xsi:type="dcterms:W3CDTF">2019-06-25T17:30:52Z</dcterms:created>
  <dcterms:modified xsi:type="dcterms:W3CDTF">2020-08-24T17:44:54Z</dcterms:modified>
</cp:coreProperties>
</file>