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77" r:id="rId3"/>
    <p:sldMasterId id="2147483693" r:id="rId4"/>
    <p:sldMasterId id="2147483710" r:id="rId5"/>
    <p:sldMasterId id="2147483723" r:id="rId6"/>
    <p:sldMasterId id="2147483735" r:id="rId7"/>
  </p:sldMasterIdLst>
  <p:notesMasterIdLst>
    <p:notesMasterId r:id="rId5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Helvetica Neue" panose="020B0604020202020204" charset="0"/>
      <p:regular r:id="rId62"/>
      <p:bold r:id="rId63"/>
      <p:italic r:id="rId64"/>
      <p:boldItalic r:id="rId65"/>
    </p:embeddedFont>
    <p:embeddedFont>
      <p:font typeface="Rockwell" panose="02060603020205020403" pitchFamily="18" charset="0"/>
      <p:regular r:id="rId66"/>
      <p:bold r:id="rId67"/>
      <p:italic r:id="rId68"/>
      <p:boldItalic r:id="rId69"/>
    </p:embeddedFont>
    <p:embeddedFont>
      <p:font typeface="Source Sans Pro" panose="020B0503030403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RSHN/3EX+O+kqA3XcJYLECtEo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4EAFC2-AD25-4E1D-B1AF-CCBB13344656}">
  <a:tblStyle styleId="{984EAFC2-AD25-4E1D-B1AF-CCBB1334465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32"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font" Target="fonts/font1.fntdata"/><Relationship Id="rId66"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4.fntdata"/><Relationship Id="rId82"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5.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479fb5d64b_16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479fb5d64b_16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479fb5d64b_16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479fb5d64b_16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479fb5d64b_3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479fb5d64b_3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47da2a7b7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47da2a7b7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47da2a7b7f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147da2a7b7f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47da2a7b7f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47da2a7b7f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47da2a7b7f_9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3" name="Google Shape;713;g147da2a7b7f_9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47da2a7b7f_9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g147da2a7b7f_9_1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47bd10ac8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9" name="Google Shape;759;g147bd10ac8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479fb5cfa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dirty="0"/>
          </a:p>
        </p:txBody>
      </p:sp>
      <p:sp>
        <p:nvSpPr>
          <p:cNvPr id="765" name="Google Shape;765;g1479fb5cfa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2" name="Google Shape;6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479fb5cf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3" name="Google Shape;773;g1479fb5cfa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479fb5d64b_1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9" name="Google Shape;779;g1479fb5d64b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479fb5d64b_1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1479fb5d64b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479fb5d64b_1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1479fb5d64b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479fb5d64b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479fb5d64b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479fb5d64b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479fb5d64b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479fb5d64b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479fb5d64b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479fb5d64b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479fb5d6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479fb5d64b_1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1479fb5d64b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479fb5d64b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479fb5d64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 </a:t>
            </a:r>
            <a:endParaRPr dirty="0"/>
          </a:p>
        </p:txBody>
      </p:sp>
      <p:sp>
        <p:nvSpPr>
          <p:cNvPr id="619" name="Google Shape;6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1479fb5d64b_1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g1479fb5d64b_1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479fb5cf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2" name="Google Shape;842;g1479fb5cf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47cfb6b1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47cfb6b1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47cfb6b117_2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g147cfb6b117_2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47cfb6b117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g147cfb6b117_2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47cfb6b117_2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g147cfb6b117_2_2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47cfb6b117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g147cfb6b117_2_2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47cfb6b117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g147cfb6b117_2_2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47cfb6b117_2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7" name="Google Shape;887;g147cfb6b117_2_25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147cfb6b117_2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3" name="Google Shape;893;g147cfb6b117_2_25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479fb5d64b_21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500" dirty="0">
              <a:solidFill>
                <a:schemeClr val="dk1"/>
              </a:solidFill>
              <a:latin typeface="Calibri"/>
              <a:ea typeface="Calibri"/>
              <a:cs typeface="Calibri"/>
              <a:sym typeface="Calibri"/>
            </a:endParaRPr>
          </a:p>
        </p:txBody>
      </p:sp>
      <p:sp>
        <p:nvSpPr>
          <p:cNvPr id="625" name="Google Shape;625;g1479fb5d64b_2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47cfb6b117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9" name="Google Shape;899;g147cfb6b117_2_26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147cfb6b117_2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g147cfb6b117_2_26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47cfb6b117_2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147cfb6b117_2_27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47cfb6b117_2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g147cfb6b117_2_28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47cfb6b117_2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1" name="Google Shape;921;g147cfb6b117_2_29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47cfb6b117_2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g147cfb6b117_2_29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47cfb6b117_2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g147cfb6b117_2_30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0" name="Google Shape;9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479fb5d64b_3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479fb5d64b_3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479fb5cfa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479fb5cfa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479fb5d64b_1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479fb5d64b_1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479fb5d64b_2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479fb5d64b_2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509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g1479fb5d64b_1_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0" name="Google Shape;110;g1479fb5d64b_1_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1" name="Google Shape;111;g1479fb5d64b_1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g1479fb5d64b_1_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4" name="Google Shape;114;g1479fb5d64b_1_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5"/>
        <p:cNvGrpSpPr/>
        <p:nvPr/>
      </p:nvGrpSpPr>
      <p:grpSpPr>
        <a:xfrm>
          <a:off x="0" y="0"/>
          <a:ext cx="0" cy="0"/>
          <a:chOff x="0" y="0"/>
          <a:chExt cx="0" cy="0"/>
        </a:xfrm>
      </p:grpSpPr>
      <p:sp>
        <p:nvSpPr>
          <p:cNvPr id="116" name="Google Shape;116;g1479fb5d64b_1_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g1479fb5d64b_1_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8" name="Google Shape;118;g1479fb5d64b_1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g1479fb5d64b_1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1" name="Google Shape;121;g1479fb5d64b_1_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2" name="Google Shape;122;g1479fb5d64b_1_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3" name="Google Shape;123;g1479fb5d64b_1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1479fb5d64b_1_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6" name="Google Shape;126;g1479fb5d64b_1_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7"/>
        <p:cNvGrpSpPr/>
        <p:nvPr/>
      </p:nvGrpSpPr>
      <p:grpSpPr>
        <a:xfrm>
          <a:off x="0" y="0"/>
          <a:ext cx="0" cy="0"/>
          <a:chOff x="0" y="0"/>
          <a:chExt cx="0" cy="0"/>
        </a:xfrm>
      </p:grpSpPr>
      <p:sp>
        <p:nvSpPr>
          <p:cNvPr id="128" name="Google Shape;128;g1479fb5d64b_1_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9" name="Google Shape;129;g1479fb5d64b_1_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30" name="Google Shape;130;g1479fb5d64b_1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1"/>
        <p:cNvGrpSpPr/>
        <p:nvPr/>
      </p:nvGrpSpPr>
      <p:grpSpPr>
        <a:xfrm>
          <a:off x="0" y="0"/>
          <a:ext cx="0" cy="0"/>
          <a:chOff x="0" y="0"/>
          <a:chExt cx="0" cy="0"/>
        </a:xfrm>
      </p:grpSpPr>
      <p:sp>
        <p:nvSpPr>
          <p:cNvPr id="132" name="Google Shape;132;g1479fb5d64b_1_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3" name="Google Shape;133;g1479fb5d64b_1_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4"/>
        <p:cNvGrpSpPr/>
        <p:nvPr/>
      </p:nvGrpSpPr>
      <p:grpSpPr>
        <a:xfrm>
          <a:off x="0" y="0"/>
          <a:ext cx="0" cy="0"/>
          <a:chOff x="0" y="0"/>
          <a:chExt cx="0" cy="0"/>
        </a:xfrm>
      </p:grpSpPr>
      <p:sp>
        <p:nvSpPr>
          <p:cNvPr id="135" name="Google Shape;135;g1479fb5d64b_1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1479fb5d64b_1_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7" name="Google Shape;137;g1479fb5d64b_1_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8" name="Google Shape;138;g1479fb5d64b_1_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9" name="Google Shape;139;g1479fb5d64b_1_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g1479fb5d64b_1_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42" name="Google Shape;142;g1479fb5d64b_1_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g1479fb5d64b_1_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5" name="Google Shape;145;g1479fb5d64b_1_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46" name="Google Shape;146;g1479fb5d64b_1_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g1479fb5d64b_1_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9"/>
        <p:cNvGrpSpPr/>
        <p:nvPr/>
      </p:nvGrpSpPr>
      <p:grpSpPr>
        <a:xfrm>
          <a:off x="0" y="0"/>
          <a:ext cx="0" cy="0"/>
          <a:chOff x="0" y="0"/>
          <a:chExt cx="0" cy="0"/>
        </a:xfrm>
      </p:grpSpPr>
      <p:pic>
        <p:nvPicPr>
          <p:cNvPr id="150" name="Google Shape;150;g1479fb5d64b_1_45"/>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51" name="Google Shape;151;g1479fb5d64b_1_4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g1479fb5d64b_1_4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pic>
        <p:nvPicPr>
          <p:cNvPr id="154" name="Google Shape;154;g1479fb5d64b_1_4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55" name="Google Shape;155;g1479fb5d64b_1_4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g1479fb5d64b_1_4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57" name="Google Shape;157;g1479fb5d64b_1_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8" name="Google Shape;158;g1479fb5d64b_1_4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g1479fb5d64b_11_4"/>
          <p:cNvSpPr/>
          <p:nvPr/>
        </p:nvSpPr>
        <p:spPr>
          <a:xfrm>
            <a:off x="0" y="3506431"/>
            <a:ext cx="9144000" cy="1637071"/>
          </a:xfrm>
          <a:prstGeom prst="rect">
            <a:avLst/>
          </a:prstGeom>
          <a:gradFill>
            <a:gsLst>
              <a:gs pos="0">
                <a:schemeClr val="lt1"/>
              </a:gs>
              <a:gs pos="100000">
                <a:srgbClr val="00953A">
                  <a:alpha val="4705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65" name="Google Shape;165;g1479fb5d64b_11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g1479fb5d64b_11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67" name="Google Shape;167;g1479fb5d64b_11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68" name="Google Shape;168;g1479fb5d64b_11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69" name="Google Shape;169;g1479fb5d64b_11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0"/>
        <p:cNvGrpSpPr/>
        <p:nvPr/>
      </p:nvGrpSpPr>
      <p:grpSpPr>
        <a:xfrm>
          <a:off x="0" y="0"/>
          <a:ext cx="0" cy="0"/>
          <a:chOff x="0" y="0"/>
          <a:chExt cx="0" cy="0"/>
        </a:xfrm>
      </p:grpSpPr>
      <p:pic>
        <p:nvPicPr>
          <p:cNvPr id="171" name="Google Shape;171;g1479fb5d64b_11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72" name="Google Shape;172;g1479fb5d64b_11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g1479fb5d64b_11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74" name="Google Shape;174;g1479fb5d64b_11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75" name="Google Shape;175;g1479fb5d64b_11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6"/>
        <p:cNvGrpSpPr/>
        <p:nvPr/>
      </p:nvGrpSpPr>
      <p:grpSpPr>
        <a:xfrm>
          <a:off x="0" y="0"/>
          <a:ext cx="0" cy="0"/>
          <a:chOff x="0" y="0"/>
          <a:chExt cx="0" cy="0"/>
        </a:xfrm>
      </p:grpSpPr>
      <p:pic>
        <p:nvPicPr>
          <p:cNvPr id="177" name="Google Shape;177;g1479fb5d64b_11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178" name="Google Shape;178;g1479fb5d64b_11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g1479fb5d64b_11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80"/>
        <p:cNvGrpSpPr/>
        <p:nvPr/>
      </p:nvGrpSpPr>
      <p:grpSpPr>
        <a:xfrm>
          <a:off x="0" y="0"/>
          <a:ext cx="0" cy="0"/>
          <a:chOff x="0" y="0"/>
          <a:chExt cx="0" cy="0"/>
        </a:xfrm>
      </p:grpSpPr>
      <p:pic>
        <p:nvPicPr>
          <p:cNvPr id="181" name="Google Shape;181;g1479fb5d64b_11_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2" name="Google Shape;182;g1479fb5d64b_11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83" name="Google Shape;183;g1479fb5d64b_11_21"/>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84" name="Google Shape;184;g1479fb5d64b_11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185" name="Google Shape;185;g1479fb5d64b_11_21"/>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186" name="Google Shape;186;g1479fb5d64b_11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7"/>
        <p:cNvGrpSpPr/>
        <p:nvPr/>
      </p:nvGrpSpPr>
      <p:grpSpPr>
        <a:xfrm>
          <a:off x="0" y="0"/>
          <a:ext cx="0" cy="0"/>
          <a:chOff x="0" y="0"/>
          <a:chExt cx="0" cy="0"/>
        </a:xfrm>
      </p:grpSpPr>
      <p:pic>
        <p:nvPicPr>
          <p:cNvPr id="188" name="Google Shape;188;g1479fb5d64b_11_2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9" name="Google Shape;189;g1479fb5d64b_11_2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g1479fb5d64b_11_2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91" name="Google Shape;191;g1479fb5d64b_11_2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92" name="Google Shape;192;g1479fb5d64b_11_2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3" name="Google Shape;193;g1479fb5d64b_11_2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94"/>
        <p:cNvGrpSpPr/>
        <p:nvPr/>
      </p:nvGrpSpPr>
      <p:grpSpPr>
        <a:xfrm>
          <a:off x="0" y="0"/>
          <a:ext cx="0" cy="0"/>
          <a:chOff x="0" y="0"/>
          <a:chExt cx="0" cy="0"/>
        </a:xfrm>
      </p:grpSpPr>
      <p:pic>
        <p:nvPicPr>
          <p:cNvPr id="195" name="Google Shape;195;g1479fb5d64b_11_35"/>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96" name="Google Shape;196;g1479fb5d64b_11_35"/>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g1479fb5d64b_11_3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98" name="Google Shape;198;g1479fb5d64b_11_3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99" name="Google Shape;199;g1479fb5d64b_11_3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0" name="Google Shape;200;g1479fb5d64b_11_35"/>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01"/>
        <p:cNvGrpSpPr/>
        <p:nvPr/>
      </p:nvGrpSpPr>
      <p:grpSpPr>
        <a:xfrm>
          <a:off x="0" y="0"/>
          <a:ext cx="0" cy="0"/>
          <a:chOff x="0" y="0"/>
          <a:chExt cx="0" cy="0"/>
        </a:xfrm>
      </p:grpSpPr>
      <p:pic>
        <p:nvPicPr>
          <p:cNvPr id="202" name="Google Shape;202;g1479fb5d64b_11_4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03" name="Google Shape;203;g1479fb5d64b_11_4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g1479fb5d64b_11_4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5" name="Google Shape;205;g1479fb5d64b_11_4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06" name="Google Shape;206;g1479fb5d64b_11_4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7" name="Google Shape;207;g1479fb5d64b_11_4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8"/>
        <p:cNvGrpSpPr/>
        <p:nvPr/>
      </p:nvGrpSpPr>
      <p:grpSpPr>
        <a:xfrm>
          <a:off x="0" y="0"/>
          <a:ext cx="0" cy="0"/>
          <a:chOff x="0" y="0"/>
          <a:chExt cx="0" cy="0"/>
        </a:xfrm>
      </p:grpSpPr>
      <p:pic>
        <p:nvPicPr>
          <p:cNvPr id="209" name="Google Shape;209;g1479fb5d64b_11_4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10" name="Google Shape;210;g1479fb5d64b_11_4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g1479fb5d64b_11_4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12" name="Google Shape;212;g1479fb5d64b_11_4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3" name="Google Shape;213;g1479fb5d64b_11_4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4" name="Google Shape;214;g1479fb5d64b_11_4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5"/>
        <p:cNvGrpSpPr/>
        <p:nvPr/>
      </p:nvGrpSpPr>
      <p:grpSpPr>
        <a:xfrm>
          <a:off x="0" y="0"/>
          <a:ext cx="0" cy="0"/>
          <a:chOff x="0" y="0"/>
          <a:chExt cx="0" cy="0"/>
        </a:xfrm>
      </p:grpSpPr>
      <p:pic>
        <p:nvPicPr>
          <p:cNvPr id="216" name="Google Shape;216;g1479fb5d64b_11_56"/>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17" name="Google Shape;217;g1479fb5d64b_11_5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 name="Google Shape;218;g1479fb5d64b_11_5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19" name="Google Shape;219;g1479fb5d64b_11_5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20" name="Google Shape;220;g1479fb5d64b_11_5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1" name="Google Shape;221;g1479fb5d64b_11_5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22"/>
        <p:cNvGrpSpPr/>
        <p:nvPr/>
      </p:nvGrpSpPr>
      <p:grpSpPr>
        <a:xfrm>
          <a:off x="0" y="0"/>
          <a:ext cx="0" cy="0"/>
          <a:chOff x="0" y="0"/>
          <a:chExt cx="0" cy="0"/>
        </a:xfrm>
      </p:grpSpPr>
      <p:pic>
        <p:nvPicPr>
          <p:cNvPr id="223" name="Google Shape;223;g1479fb5d64b_11_6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224" name="Google Shape;224;g1479fb5d64b_11_6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5" name="Google Shape;225;g1479fb5d64b_11_6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26" name="Google Shape;226;g1479fb5d64b_11_6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27" name="Google Shape;227;g1479fb5d64b_11_6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8" name="Google Shape;228;g1479fb5d64b_11_6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229"/>
        <p:cNvGrpSpPr/>
        <p:nvPr/>
      </p:nvGrpSpPr>
      <p:grpSpPr>
        <a:xfrm>
          <a:off x="0" y="0"/>
          <a:ext cx="0" cy="0"/>
          <a:chOff x="0" y="0"/>
          <a:chExt cx="0" cy="0"/>
        </a:xfrm>
      </p:grpSpPr>
      <p:sp>
        <p:nvSpPr>
          <p:cNvPr id="230" name="Google Shape;230;g1479fb5d64b_11_70"/>
          <p:cNvSpPr txBox="1">
            <a:spLocks noGrp="1"/>
          </p:cNvSpPr>
          <p:nvPr>
            <p:ph type="ctrTitle"/>
          </p:nvPr>
        </p:nvSpPr>
        <p:spPr>
          <a:xfrm>
            <a:off x="311708" y="744575"/>
            <a:ext cx="8520525" cy="205267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1" name="Google Shape;231;g1479fb5d64b_11_70"/>
          <p:cNvSpPr txBox="1">
            <a:spLocks noGrp="1"/>
          </p:cNvSpPr>
          <p:nvPr>
            <p:ph type="subTitle" idx="1"/>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32" name="Google Shape;232;g1479fb5d64b_11_70"/>
          <p:cNvSpPr txBox="1">
            <a:spLocks noGrp="1"/>
          </p:cNvSpPr>
          <p:nvPr>
            <p:ph type="sldNum" idx="12"/>
          </p:nvPr>
        </p:nvSpPr>
        <p:spPr>
          <a:xfrm>
            <a:off x="8472458" y="4663217"/>
            <a:ext cx="548775" cy="393525"/>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3" name="Google Shape;233;g1479fb5d64b_11_70"/>
          <p:cNvPicPr preferRelativeResize="0"/>
          <p:nvPr/>
        </p:nvPicPr>
        <p:blipFill rotWithShape="1">
          <a:blip r:embed="rId2">
            <a:alphaModFix/>
          </a:blip>
          <a:srcRect/>
          <a:stretch/>
        </p:blipFill>
        <p:spPr>
          <a:xfrm>
            <a:off x="0" y="0"/>
            <a:ext cx="9144026" cy="5166575"/>
          </a:xfrm>
          <a:prstGeom prst="rect">
            <a:avLst/>
          </a:prstGeom>
          <a:noFill/>
          <a:ln>
            <a:noFill/>
          </a:ln>
        </p:spPr>
      </p:pic>
      <p:sp>
        <p:nvSpPr>
          <p:cNvPr id="234" name="Google Shape;234;g1479fb5d64b_11_70"/>
          <p:cNvSpPr txBox="1">
            <a:spLocks noGrp="1"/>
          </p:cNvSpPr>
          <p:nvPr>
            <p:ph type="ctrTitle" idx="2"/>
          </p:nvPr>
        </p:nvSpPr>
        <p:spPr>
          <a:xfrm>
            <a:off x="311700" y="744575"/>
            <a:ext cx="8520525" cy="182722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235" name="Google Shape;235;g1479fb5d64b_11_70"/>
          <p:cNvSpPr txBox="1">
            <a:spLocks noGrp="1"/>
          </p:cNvSpPr>
          <p:nvPr>
            <p:ph type="subTitle" idx="3"/>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36" name="Google Shape;236;g1479fb5d64b_11_70"/>
          <p:cNvCxnSpPr/>
          <p:nvPr/>
        </p:nvCxnSpPr>
        <p:spPr>
          <a:xfrm>
            <a:off x="295875" y="2758925"/>
            <a:ext cx="8541225"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237"/>
        <p:cNvGrpSpPr/>
        <p:nvPr/>
      </p:nvGrpSpPr>
      <p:grpSpPr>
        <a:xfrm>
          <a:off x="0" y="0"/>
          <a:ext cx="0" cy="0"/>
          <a:chOff x="0" y="0"/>
          <a:chExt cx="0" cy="0"/>
        </a:xfrm>
      </p:grpSpPr>
      <p:pic>
        <p:nvPicPr>
          <p:cNvPr id="238" name="Google Shape;238;g1479fb5d64b_11_7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39" name="Google Shape;239;g1479fb5d64b_11_7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40" name="Google Shape;240;g1479fb5d64b_11_7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41" name="Google Shape;241;g1479fb5d64b_11_7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42" name="Google Shape;242;g1479fb5d64b_11_7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243" name="Google Shape;243;g1479fb5d64b_11_7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244"/>
        <p:cNvGrpSpPr/>
        <p:nvPr/>
      </p:nvGrpSpPr>
      <p:grpSpPr>
        <a:xfrm>
          <a:off x="0" y="0"/>
          <a:ext cx="0" cy="0"/>
          <a:chOff x="0" y="0"/>
          <a:chExt cx="0" cy="0"/>
        </a:xfrm>
      </p:grpSpPr>
      <p:sp>
        <p:nvSpPr>
          <p:cNvPr id="245" name="Google Shape;245;g1479fb5d64b_11_85"/>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6" name="Google Shape;246;g1479fb5d64b_11_85"/>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247" name="Google Shape;247;g1479fb5d64b_11_8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8" name="Google Shape;248;g1479fb5d64b_11_85"/>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249" name="Google Shape;249;g1479fb5d64b_11_85"/>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250" name="Google Shape;250;g1479fb5d64b_11_85"/>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51" name="Google Shape;251;g1479fb5d64b_11_85"/>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252"/>
        <p:cNvGrpSpPr/>
        <p:nvPr/>
      </p:nvGrpSpPr>
      <p:grpSpPr>
        <a:xfrm>
          <a:off x="0" y="0"/>
          <a:ext cx="0" cy="0"/>
          <a:chOff x="0" y="0"/>
          <a:chExt cx="0" cy="0"/>
        </a:xfrm>
      </p:grpSpPr>
      <p:pic>
        <p:nvPicPr>
          <p:cNvPr id="253" name="Google Shape;253;g1479fb5d64b_11_9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54" name="Google Shape;254;g1479fb5d64b_11_9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55" name="Google Shape;255;g1479fb5d64b_11_93"/>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56" name="Google Shape;256;g1479fb5d64b_11_9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57" name="Google Shape;257;g1479fb5d64b_11_93"/>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58" name="Google Shape;258;g1479fb5d64b_11_9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259"/>
        <p:cNvGrpSpPr/>
        <p:nvPr/>
      </p:nvGrpSpPr>
      <p:grpSpPr>
        <a:xfrm>
          <a:off x="0" y="0"/>
          <a:ext cx="0" cy="0"/>
          <a:chOff x="0" y="0"/>
          <a:chExt cx="0" cy="0"/>
        </a:xfrm>
      </p:grpSpPr>
      <p:pic>
        <p:nvPicPr>
          <p:cNvPr id="260" name="Google Shape;260;g1479fb5d64b_11_100"/>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61" name="Google Shape;261;g1479fb5d64b_11_10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2" name="Google Shape;262;g1479fb5d64b_11_10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63" name="Google Shape;263;g1479fb5d64b_11_10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64" name="Google Shape;264;g1479fb5d64b_11_100"/>
          <p:cNvSpPr txBox="1">
            <a:spLocks noGrp="1"/>
          </p:cNvSpPr>
          <p:nvPr>
            <p:ph type="body" idx="1"/>
          </p:nvPr>
        </p:nvSpPr>
        <p:spPr>
          <a:xfrm>
            <a:off x="3117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265" name="Google Shape;265;g1479fb5d64b_11_100"/>
          <p:cNvSpPr txBox="1">
            <a:spLocks noGrp="1"/>
          </p:cNvSpPr>
          <p:nvPr>
            <p:ph type="body" idx="2"/>
          </p:nvPr>
        </p:nvSpPr>
        <p:spPr>
          <a:xfrm>
            <a:off x="48324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266" name="Google Shape;266;g1479fb5d64b_11_10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1"/>
        <p:cNvGrpSpPr/>
        <p:nvPr/>
      </p:nvGrpSpPr>
      <p:grpSpPr>
        <a:xfrm>
          <a:off x="0" y="0"/>
          <a:ext cx="0" cy="0"/>
          <a:chOff x="0" y="0"/>
          <a:chExt cx="0" cy="0"/>
        </a:xfrm>
      </p:grpSpPr>
      <p:sp>
        <p:nvSpPr>
          <p:cNvPr id="272" name="Google Shape;272;g1479fb5d64b_16_4"/>
          <p:cNvSpPr/>
          <p:nvPr/>
        </p:nvSpPr>
        <p:spPr>
          <a:xfrm>
            <a:off x="0" y="3506431"/>
            <a:ext cx="9144000" cy="1637071"/>
          </a:xfrm>
          <a:prstGeom prst="rect">
            <a:avLst/>
          </a:prstGeom>
          <a:gradFill>
            <a:gsLst>
              <a:gs pos="0">
                <a:schemeClr val="lt1"/>
              </a:gs>
              <a:gs pos="100000">
                <a:srgbClr val="00953A">
                  <a:alpha val="45882"/>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73" name="Google Shape;273;g1479fb5d64b_16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4" name="Google Shape;274;g1479fb5d64b_16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275" name="Google Shape;275;g1479fb5d64b_16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276" name="Google Shape;276;g1479fb5d64b_16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77" name="Google Shape;277;g1479fb5d64b_16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8"/>
        <p:cNvGrpSpPr/>
        <p:nvPr/>
      </p:nvGrpSpPr>
      <p:grpSpPr>
        <a:xfrm>
          <a:off x="0" y="0"/>
          <a:ext cx="0" cy="0"/>
          <a:chOff x="0" y="0"/>
          <a:chExt cx="0" cy="0"/>
        </a:xfrm>
      </p:grpSpPr>
      <p:pic>
        <p:nvPicPr>
          <p:cNvPr id="279" name="Google Shape;279;g1479fb5d64b_16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80" name="Google Shape;280;g1479fb5d64b_16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g1479fb5d64b_16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82" name="Google Shape;282;g1479fb5d64b_16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83" name="Google Shape;283;g1479fb5d64b_16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84"/>
        <p:cNvGrpSpPr/>
        <p:nvPr/>
      </p:nvGrpSpPr>
      <p:grpSpPr>
        <a:xfrm>
          <a:off x="0" y="0"/>
          <a:ext cx="0" cy="0"/>
          <a:chOff x="0" y="0"/>
          <a:chExt cx="0" cy="0"/>
        </a:xfrm>
      </p:grpSpPr>
      <p:pic>
        <p:nvPicPr>
          <p:cNvPr id="285" name="Google Shape;285;g1479fb5d64b_16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86" name="Google Shape;286;g1479fb5d64b_16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7" name="Google Shape;287;g1479fb5d64b_16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88"/>
        <p:cNvGrpSpPr/>
        <p:nvPr/>
      </p:nvGrpSpPr>
      <p:grpSpPr>
        <a:xfrm>
          <a:off x="0" y="0"/>
          <a:ext cx="0" cy="0"/>
          <a:chOff x="0" y="0"/>
          <a:chExt cx="0" cy="0"/>
        </a:xfrm>
      </p:grpSpPr>
      <p:pic>
        <p:nvPicPr>
          <p:cNvPr id="289" name="Google Shape;289;g1479fb5d64b_16_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90" name="Google Shape;290;g1479fb5d64b_16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1" name="Google Shape;291;g1479fb5d64b_16_21"/>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292" name="Google Shape;292;g1479fb5d64b_16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293" name="Google Shape;293;g1479fb5d64b_16_21"/>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294" name="Google Shape;294;g1479fb5d64b_16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5"/>
        <p:cNvGrpSpPr/>
        <p:nvPr/>
      </p:nvGrpSpPr>
      <p:grpSpPr>
        <a:xfrm>
          <a:off x="0" y="0"/>
          <a:ext cx="0" cy="0"/>
          <a:chOff x="0" y="0"/>
          <a:chExt cx="0" cy="0"/>
        </a:xfrm>
      </p:grpSpPr>
      <p:pic>
        <p:nvPicPr>
          <p:cNvPr id="296" name="Google Shape;296;g1479fb5d64b_16_2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297" name="Google Shape;297;g1479fb5d64b_16_2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g1479fb5d64b_16_2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99" name="Google Shape;299;g1479fb5d64b_16_2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00" name="Google Shape;300;g1479fb5d64b_16_2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1" name="Google Shape;301;g1479fb5d64b_16_2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02"/>
        <p:cNvGrpSpPr/>
        <p:nvPr/>
      </p:nvGrpSpPr>
      <p:grpSpPr>
        <a:xfrm>
          <a:off x="0" y="0"/>
          <a:ext cx="0" cy="0"/>
          <a:chOff x="0" y="0"/>
          <a:chExt cx="0" cy="0"/>
        </a:xfrm>
      </p:grpSpPr>
      <p:pic>
        <p:nvPicPr>
          <p:cNvPr id="303" name="Google Shape;303;g1479fb5d64b_16_35"/>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04" name="Google Shape;304;g1479fb5d64b_16_35"/>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5" name="Google Shape;305;g1479fb5d64b_16_3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06" name="Google Shape;306;g1479fb5d64b_16_3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07" name="Google Shape;307;g1479fb5d64b_16_3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8" name="Google Shape;308;g1479fb5d64b_16_35"/>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09"/>
        <p:cNvGrpSpPr/>
        <p:nvPr/>
      </p:nvGrpSpPr>
      <p:grpSpPr>
        <a:xfrm>
          <a:off x="0" y="0"/>
          <a:ext cx="0" cy="0"/>
          <a:chOff x="0" y="0"/>
          <a:chExt cx="0" cy="0"/>
        </a:xfrm>
      </p:grpSpPr>
      <p:pic>
        <p:nvPicPr>
          <p:cNvPr id="310" name="Google Shape;310;g1479fb5d64b_16_4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11" name="Google Shape;311;g1479fb5d64b_16_4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2" name="Google Shape;312;g1479fb5d64b_16_4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13" name="Google Shape;313;g1479fb5d64b_16_4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14" name="Google Shape;314;g1479fb5d64b_16_4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15" name="Google Shape;315;g1479fb5d64b_16_4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6"/>
        <p:cNvGrpSpPr/>
        <p:nvPr/>
      </p:nvGrpSpPr>
      <p:grpSpPr>
        <a:xfrm>
          <a:off x="0" y="0"/>
          <a:ext cx="0" cy="0"/>
          <a:chOff x="0" y="0"/>
          <a:chExt cx="0" cy="0"/>
        </a:xfrm>
      </p:grpSpPr>
      <p:pic>
        <p:nvPicPr>
          <p:cNvPr id="317" name="Google Shape;317;g1479fb5d64b_16_4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18" name="Google Shape;318;g1479fb5d64b_16_4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9" name="Google Shape;319;g1479fb5d64b_16_4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20" name="Google Shape;320;g1479fb5d64b_16_4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21" name="Google Shape;321;g1479fb5d64b_16_4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22" name="Google Shape;322;g1479fb5d64b_16_4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23"/>
        <p:cNvGrpSpPr/>
        <p:nvPr/>
      </p:nvGrpSpPr>
      <p:grpSpPr>
        <a:xfrm>
          <a:off x="0" y="0"/>
          <a:ext cx="0" cy="0"/>
          <a:chOff x="0" y="0"/>
          <a:chExt cx="0" cy="0"/>
        </a:xfrm>
      </p:grpSpPr>
      <p:pic>
        <p:nvPicPr>
          <p:cNvPr id="324" name="Google Shape;324;g1479fb5d64b_16_56"/>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25" name="Google Shape;325;g1479fb5d64b_16_5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g1479fb5d64b_16_5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27" name="Google Shape;327;g1479fb5d64b_16_5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28" name="Google Shape;328;g1479fb5d64b_16_5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29" name="Google Shape;329;g1479fb5d64b_16_5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30"/>
        <p:cNvGrpSpPr/>
        <p:nvPr/>
      </p:nvGrpSpPr>
      <p:grpSpPr>
        <a:xfrm>
          <a:off x="0" y="0"/>
          <a:ext cx="0" cy="0"/>
          <a:chOff x="0" y="0"/>
          <a:chExt cx="0" cy="0"/>
        </a:xfrm>
      </p:grpSpPr>
      <p:pic>
        <p:nvPicPr>
          <p:cNvPr id="331" name="Google Shape;331;g1479fb5d64b_16_6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32" name="Google Shape;332;g1479fb5d64b_16_6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3" name="Google Shape;333;g1479fb5d64b_16_6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34" name="Google Shape;334;g1479fb5d64b_16_6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35" name="Google Shape;335;g1479fb5d64b_16_6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6" name="Google Shape;336;g1479fb5d64b_16_6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337"/>
        <p:cNvGrpSpPr/>
        <p:nvPr/>
      </p:nvGrpSpPr>
      <p:grpSpPr>
        <a:xfrm>
          <a:off x="0" y="0"/>
          <a:ext cx="0" cy="0"/>
          <a:chOff x="0" y="0"/>
          <a:chExt cx="0" cy="0"/>
        </a:xfrm>
      </p:grpSpPr>
      <p:pic>
        <p:nvPicPr>
          <p:cNvPr id="338" name="Google Shape;338;g1479fb5d64b_16_7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39" name="Google Shape;339;g1479fb5d64b_16_70"/>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40" name="Google Shape;340;g1479fb5d64b_16_70"/>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41" name="Google Shape;341;g1479fb5d64b_16_70"/>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42" name="Google Shape;342;g1479fb5d64b_16_70"/>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43" name="Google Shape;343;g1479fb5d64b_16_70"/>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344"/>
        <p:cNvGrpSpPr/>
        <p:nvPr/>
      </p:nvGrpSpPr>
      <p:grpSpPr>
        <a:xfrm>
          <a:off x="0" y="0"/>
          <a:ext cx="0" cy="0"/>
          <a:chOff x="0" y="0"/>
          <a:chExt cx="0" cy="0"/>
        </a:xfrm>
      </p:grpSpPr>
      <p:sp>
        <p:nvSpPr>
          <p:cNvPr id="345" name="Google Shape;345;g1479fb5d64b_16_77"/>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6" name="Google Shape;346;g1479fb5d64b_16_77"/>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347" name="Google Shape;347;g1479fb5d64b_16_7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8" name="Google Shape;348;g1479fb5d64b_16_77"/>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349" name="Google Shape;349;g1479fb5d64b_16_77"/>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350" name="Google Shape;350;g1479fb5d64b_16_77"/>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51" name="Google Shape;351;g1479fb5d64b_16_77"/>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352"/>
        <p:cNvGrpSpPr/>
        <p:nvPr/>
      </p:nvGrpSpPr>
      <p:grpSpPr>
        <a:xfrm>
          <a:off x="0" y="0"/>
          <a:ext cx="0" cy="0"/>
          <a:chOff x="0" y="0"/>
          <a:chExt cx="0" cy="0"/>
        </a:xfrm>
      </p:grpSpPr>
      <p:pic>
        <p:nvPicPr>
          <p:cNvPr id="353" name="Google Shape;353;g1479fb5d64b_16_8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54" name="Google Shape;354;g1479fb5d64b_16_8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55" name="Google Shape;355;g1479fb5d64b_16_8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56" name="Google Shape;356;g1479fb5d64b_16_8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57" name="Google Shape;357;g1479fb5d64b_16_85"/>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58" name="Google Shape;358;g1479fb5d64b_16_8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359"/>
        <p:cNvGrpSpPr/>
        <p:nvPr/>
      </p:nvGrpSpPr>
      <p:grpSpPr>
        <a:xfrm>
          <a:off x="0" y="0"/>
          <a:ext cx="0" cy="0"/>
          <a:chOff x="0" y="0"/>
          <a:chExt cx="0" cy="0"/>
        </a:xfrm>
      </p:grpSpPr>
      <p:pic>
        <p:nvPicPr>
          <p:cNvPr id="360" name="Google Shape;360;g1479fb5d64b_16_9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61" name="Google Shape;361;g1479fb5d64b_16_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62" name="Google Shape;362;g1479fb5d64b_16_92"/>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363" name="Google Shape;363;g1479fb5d64b_16_9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4" name="Google Shape;364;g1479fb5d64b_16_9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65" name="Google Shape;365;g1479fb5d64b_16_9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66"/>
        <p:cNvGrpSpPr/>
        <p:nvPr/>
      </p:nvGrpSpPr>
      <p:grpSpPr>
        <a:xfrm>
          <a:off x="0" y="0"/>
          <a:ext cx="0" cy="0"/>
          <a:chOff x="0" y="0"/>
          <a:chExt cx="0" cy="0"/>
        </a:xfrm>
      </p:grpSpPr>
      <p:pic>
        <p:nvPicPr>
          <p:cNvPr id="367" name="Google Shape;367;g1479fb5d64b_16_9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8" name="Google Shape;368;g1479fb5d64b_16_99"/>
          <p:cNvSpPr txBox="1">
            <a:spLocks noGrp="1"/>
          </p:cNvSpPr>
          <p:nvPr>
            <p:ph type="ctrTitle"/>
          </p:nvPr>
        </p:nvSpPr>
        <p:spPr>
          <a:xfrm>
            <a:off x="311700" y="1840075"/>
            <a:ext cx="8520600" cy="15315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69"/>
        <p:cNvGrpSpPr/>
        <p:nvPr/>
      </p:nvGrpSpPr>
      <p:grpSpPr>
        <a:xfrm>
          <a:off x="0" y="0"/>
          <a:ext cx="0" cy="0"/>
          <a:chOff x="0" y="0"/>
          <a:chExt cx="0" cy="0"/>
        </a:xfrm>
      </p:grpSpPr>
      <p:pic>
        <p:nvPicPr>
          <p:cNvPr id="370" name="Google Shape;370;g1479fb5d64b_16_102"/>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371" name="Google Shape;371;g1479fb5d64b_16_102"/>
          <p:cNvPicPr preferRelativeResize="0"/>
          <p:nvPr/>
        </p:nvPicPr>
        <p:blipFill>
          <a:blip r:embed="rId3">
            <a:alphaModFix/>
          </a:blip>
          <a:stretch>
            <a:fillRect/>
          </a:stretch>
        </p:blipFill>
        <p:spPr>
          <a:xfrm>
            <a:off x="0" y="0"/>
            <a:ext cx="9144000" cy="914400"/>
          </a:xfrm>
          <a:prstGeom prst="rect">
            <a:avLst/>
          </a:prstGeom>
          <a:noFill/>
          <a:ln>
            <a:noFill/>
          </a:ln>
        </p:spPr>
      </p:pic>
      <p:sp>
        <p:nvSpPr>
          <p:cNvPr id="372" name="Google Shape;372;g1479fb5d64b_16_10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73" name="Google Shape;373;g1479fb5d64b_16_102"/>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cxnSp>
        <p:nvCxnSpPr>
          <p:cNvPr id="374" name="Google Shape;374;g1479fb5d64b_16_10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375" name="Google Shape;375;g1479fb5d64b_16_10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2"/>
        <p:cNvGrpSpPr/>
        <p:nvPr/>
      </p:nvGrpSpPr>
      <p:grpSpPr>
        <a:xfrm>
          <a:off x="0" y="0"/>
          <a:ext cx="0" cy="0"/>
          <a:chOff x="0" y="0"/>
          <a:chExt cx="0" cy="0"/>
        </a:xfrm>
      </p:grpSpPr>
      <p:pic>
        <p:nvPicPr>
          <p:cNvPr id="383" name="Google Shape;383;g1479fb5d64b_21_6"/>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384" name="Google Shape;384;g1479fb5d64b_21_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5" name="Google Shape;385;g1479fb5d64b_21_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86" name="Google Shape;386;g1479fb5d64b_21_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387" name="Google Shape;387;g1479fb5d64b_21_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8"/>
        <p:cNvGrpSpPr/>
        <p:nvPr/>
      </p:nvGrpSpPr>
      <p:grpSpPr>
        <a:xfrm>
          <a:off x="0" y="0"/>
          <a:ext cx="0" cy="0"/>
          <a:chOff x="0" y="0"/>
          <a:chExt cx="0" cy="0"/>
        </a:xfrm>
      </p:grpSpPr>
      <p:sp>
        <p:nvSpPr>
          <p:cNvPr id="389" name="Google Shape;389;g1479fb5d64b_21_12"/>
          <p:cNvSpPr/>
          <p:nvPr/>
        </p:nvSpPr>
        <p:spPr>
          <a:xfrm>
            <a:off x="0" y="3506431"/>
            <a:ext cx="9144000" cy="1637071"/>
          </a:xfrm>
          <a:prstGeom prst="rect">
            <a:avLst/>
          </a:prstGeom>
          <a:gradFill>
            <a:gsLst>
              <a:gs pos="0">
                <a:schemeClr val="lt1"/>
              </a:gs>
              <a:gs pos="100000">
                <a:srgbClr val="00953A">
                  <a:alpha val="47450"/>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0" name="Google Shape;390;g1479fb5d64b_21_1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1" name="Google Shape;391;g1479fb5d64b_21_1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92" name="Google Shape;392;g1479fb5d64b_21_1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3" name="Google Shape;393;g1479fb5d64b_21_1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394" name="Google Shape;394;g1479fb5d64b_21_1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95"/>
        <p:cNvGrpSpPr/>
        <p:nvPr/>
      </p:nvGrpSpPr>
      <p:grpSpPr>
        <a:xfrm>
          <a:off x="0" y="0"/>
          <a:ext cx="0" cy="0"/>
          <a:chOff x="0" y="0"/>
          <a:chExt cx="0" cy="0"/>
        </a:xfrm>
      </p:grpSpPr>
      <p:pic>
        <p:nvPicPr>
          <p:cNvPr id="396" name="Google Shape;396;g1479fb5d64b_21_19"/>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397" name="Google Shape;397;g1479fb5d64b_21_19"/>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8" name="Google Shape;398;g1479fb5d64b_21_1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9"/>
        <p:cNvGrpSpPr/>
        <p:nvPr/>
      </p:nvGrpSpPr>
      <p:grpSpPr>
        <a:xfrm>
          <a:off x="0" y="0"/>
          <a:ext cx="0" cy="0"/>
          <a:chOff x="0" y="0"/>
          <a:chExt cx="0" cy="0"/>
        </a:xfrm>
      </p:grpSpPr>
      <p:pic>
        <p:nvPicPr>
          <p:cNvPr id="400" name="Google Shape;400;g1479fb5d64b_21_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1" name="Google Shape;401;g1479fb5d64b_21_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g1479fb5d64b_21_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03" name="Google Shape;403;g1479fb5d64b_21_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04" name="Google Shape;404;g1479fb5d64b_21_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05" name="Google Shape;405;g1479fb5d64b_21_2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6"/>
        <p:cNvGrpSpPr/>
        <p:nvPr/>
      </p:nvGrpSpPr>
      <p:grpSpPr>
        <a:xfrm>
          <a:off x="0" y="0"/>
          <a:ext cx="0" cy="0"/>
          <a:chOff x="0" y="0"/>
          <a:chExt cx="0" cy="0"/>
        </a:xfrm>
      </p:grpSpPr>
      <p:pic>
        <p:nvPicPr>
          <p:cNvPr id="407" name="Google Shape;407;g1479fb5d64b_21_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8" name="Google Shape;408;g1479fb5d64b_21_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9" name="Google Shape;409;g1479fb5d64b_21_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10" name="Google Shape;410;g1479fb5d64b_21_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11" name="Google Shape;411;g1479fb5d64b_21_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12" name="Google Shape;412;g1479fb5d64b_21_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3"/>
        <p:cNvGrpSpPr/>
        <p:nvPr/>
      </p:nvGrpSpPr>
      <p:grpSpPr>
        <a:xfrm>
          <a:off x="0" y="0"/>
          <a:ext cx="0" cy="0"/>
          <a:chOff x="0" y="0"/>
          <a:chExt cx="0" cy="0"/>
        </a:xfrm>
      </p:grpSpPr>
      <p:pic>
        <p:nvPicPr>
          <p:cNvPr id="414" name="Google Shape;414;g1479fb5d64b_21_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15" name="Google Shape;415;g1479fb5d64b_21_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6" name="Google Shape;416;g1479fb5d64b_21_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17" name="Google Shape;417;g1479fb5d64b_21_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18" name="Google Shape;418;g1479fb5d64b_21_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19" name="Google Shape;419;g1479fb5d64b_21_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20"/>
        <p:cNvGrpSpPr/>
        <p:nvPr/>
      </p:nvGrpSpPr>
      <p:grpSpPr>
        <a:xfrm>
          <a:off x="0" y="0"/>
          <a:ext cx="0" cy="0"/>
          <a:chOff x="0" y="0"/>
          <a:chExt cx="0" cy="0"/>
        </a:xfrm>
      </p:grpSpPr>
      <p:pic>
        <p:nvPicPr>
          <p:cNvPr id="421" name="Google Shape;421;g1479fb5d64b_21_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22" name="Google Shape;422;g1479fb5d64b_21_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3" name="Google Shape;423;g1479fb5d64b_21_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4" name="Google Shape;424;g1479fb5d64b_21_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25" name="Google Shape;425;g1479fb5d64b_21_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26" name="Google Shape;426;g1479fb5d64b_21_4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27"/>
        <p:cNvGrpSpPr/>
        <p:nvPr/>
      </p:nvGrpSpPr>
      <p:grpSpPr>
        <a:xfrm>
          <a:off x="0" y="0"/>
          <a:ext cx="0" cy="0"/>
          <a:chOff x="0" y="0"/>
          <a:chExt cx="0" cy="0"/>
        </a:xfrm>
      </p:grpSpPr>
      <p:pic>
        <p:nvPicPr>
          <p:cNvPr id="428" name="Google Shape;428;g1479fb5d64b_21_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29" name="Google Shape;429;g1479fb5d64b_21_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 name="Google Shape;430;g1479fb5d64b_21_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31" name="Google Shape;431;g1479fb5d64b_21_5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32" name="Google Shape;432;g1479fb5d64b_21_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33" name="Google Shape;433;g1479fb5d64b_21_5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34"/>
        <p:cNvGrpSpPr/>
        <p:nvPr/>
      </p:nvGrpSpPr>
      <p:grpSpPr>
        <a:xfrm>
          <a:off x="0" y="0"/>
          <a:ext cx="0" cy="0"/>
          <a:chOff x="0" y="0"/>
          <a:chExt cx="0" cy="0"/>
        </a:xfrm>
      </p:grpSpPr>
      <p:pic>
        <p:nvPicPr>
          <p:cNvPr id="435" name="Google Shape;435;g1479fb5d64b_21_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36" name="Google Shape;436;g1479fb5d64b_21_5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7" name="Google Shape;437;g1479fb5d64b_21_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38" name="Google Shape;438;g1479fb5d64b_21_5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39" name="Google Shape;439;g1479fb5d64b_21_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40" name="Google Shape;440;g1479fb5d64b_21_5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1"/>
        <p:cNvGrpSpPr/>
        <p:nvPr/>
      </p:nvGrpSpPr>
      <p:grpSpPr>
        <a:xfrm>
          <a:off x="0" y="0"/>
          <a:ext cx="0" cy="0"/>
          <a:chOff x="0" y="0"/>
          <a:chExt cx="0" cy="0"/>
        </a:xfrm>
      </p:grpSpPr>
      <p:sp>
        <p:nvSpPr>
          <p:cNvPr id="442" name="Google Shape;442;g1479fb5d64b_21_65"/>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3" name="Google Shape;443;g1479fb5d64b_21_65"/>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44" name="Google Shape;444;g1479fb5d64b_21_65"/>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445" name="Google Shape;445;g1479fb5d64b_21_6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46" name="Google Shape;446;g1479fb5d64b_21_65"/>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447" name="Google Shape;447;g1479fb5d64b_21_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8"/>
        <p:cNvGrpSpPr/>
        <p:nvPr/>
      </p:nvGrpSpPr>
      <p:grpSpPr>
        <a:xfrm>
          <a:off x="0" y="0"/>
          <a:ext cx="0" cy="0"/>
          <a:chOff x="0" y="0"/>
          <a:chExt cx="0" cy="0"/>
        </a:xfrm>
      </p:grpSpPr>
      <p:sp>
        <p:nvSpPr>
          <p:cNvPr id="449" name="Google Shape;449;g1479fb5d64b_21_7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0" name="Google Shape;450;g1479fb5d64b_21_7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51"/>
        <p:cNvGrpSpPr/>
        <p:nvPr/>
      </p:nvGrpSpPr>
      <p:grpSpPr>
        <a:xfrm>
          <a:off x="0" y="0"/>
          <a:ext cx="0" cy="0"/>
          <a:chOff x="0" y="0"/>
          <a:chExt cx="0" cy="0"/>
        </a:xfrm>
      </p:grpSpPr>
      <p:pic>
        <p:nvPicPr>
          <p:cNvPr id="452" name="Google Shape;452;g1479fb5d64b_21_75"/>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453" name="Google Shape;453;g1479fb5d64b_21_7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4" name="Google Shape;454;g1479fb5d64b_21_75"/>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61"/>
        <p:cNvGrpSpPr/>
        <p:nvPr/>
      </p:nvGrpSpPr>
      <p:grpSpPr>
        <a:xfrm>
          <a:off x="0" y="0"/>
          <a:ext cx="0" cy="0"/>
          <a:chOff x="0" y="0"/>
          <a:chExt cx="0" cy="0"/>
        </a:xfrm>
      </p:grpSpPr>
      <p:pic>
        <p:nvPicPr>
          <p:cNvPr id="462" name="Google Shape;462;g147cfb6b117_2_106"/>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463" name="Google Shape;463;g147cfb6b117_2_10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4" name="Google Shape;464;g147cfb6b117_2_10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5"/>
        <p:cNvGrpSpPr/>
        <p:nvPr/>
      </p:nvGrpSpPr>
      <p:grpSpPr>
        <a:xfrm>
          <a:off x="0" y="0"/>
          <a:ext cx="0" cy="0"/>
          <a:chOff x="0" y="0"/>
          <a:chExt cx="0" cy="0"/>
        </a:xfrm>
      </p:grpSpPr>
      <p:pic>
        <p:nvPicPr>
          <p:cNvPr id="466" name="Google Shape;466;g147cfb6b117_2_110"/>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467" name="Google Shape;467;g147cfb6b117_2_11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8" name="Google Shape;468;g147cfb6b117_2_11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9" name="Google Shape;469;g147cfb6b117_2_11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70" name="Google Shape;470;g147cfb6b117_2_11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1"/>
        <p:cNvGrpSpPr/>
        <p:nvPr/>
      </p:nvGrpSpPr>
      <p:grpSpPr>
        <a:xfrm>
          <a:off x="0" y="0"/>
          <a:ext cx="0" cy="0"/>
          <a:chOff x="0" y="0"/>
          <a:chExt cx="0" cy="0"/>
        </a:xfrm>
      </p:grpSpPr>
      <p:sp>
        <p:nvSpPr>
          <p:cNvPr id="472" name="Google Shape;472;g147cfb6b117_2_116"/>
          <p:cNvSpPr/>
          <p:nvPr/>
        </p:nvSpPr>
        <p:spPr>
          <a:xfrm>
            <a:off x="0" y="3506431"/>
            <a:ext cx="9144000" cy="1637071"/>
          </a:xfrm>
          <a:prstGeom prst="rect">
            <a:avLst/>
          </a:prstGeom>
          <a:gradFill>
            <a:gsLst>
              <a:gs pos="0">
                <a:schemeClr val="lt1"/>
              </a:gs>
              <a:gs pos="100000">
                <a:srgbClr val="00953A">
                  <a:alpha val="47058"/>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3" name="Google Shape;473;g147cfb6b117_2_116"/>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4" name="Google Shape;474;g147cfb6b117_2_116"/>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75" name="Google Shape;475;g147cfb6b117_2_1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76" name="Google Shape;476;g147cfb6b117_2_116"/>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477" name="Google Shape;477;g147cfb6b117_2_116"/>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8"/>
        <p:cNvGrpSpPr/>
        <p:nvPr/>
      </p:nvGrpSpPr>
      <p:grpSpPr>
        <a:xfrm>
          <a:off x="0" y="0"/>
          <a:ext cx="0" cy="0"/>
          <a:chOff x="0" y="0"/>
          <a:chExt cx="0" cy="0"/>
        </a:xfrm>
      </p:grpSpPr>
      <p:pic>
        <p:nvPicPr>
          <p:cNvPr id="479" name="Google Shape;479;g147cfb6b117_2_12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80" name="Google Shape;480;g147cfb6b117_2_12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1" name="Google Shape;481;g147cfb6b117_2_12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82" name="Google Shape;482;g147cfb6b117_2_12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83" name="Google Shape;483;g147cfb6b117_2_1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84" name="Google Shape;484;g147cfb6b117_2_12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85"/>
        <p:cNvGrpSpPr/>
        <p:nvPr/>
      </p:nvGrpSpPr>
      <p:grpSpPr>
        <a:xfrm>
          <a:off x="0" y="0"/>
          <a:ext cx="0" cy="0"/>
          <a:chOff x="0" y="0"/>
          <a:chExt cx="0" cy="0"/>
        </a:xfrm>
      </p:grpSpPr>
      <p:pic>
        <p:nvPicPr>
          <p:cNvPr id="486" name="Google Shape;486;g147cfb6b117_2_1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87" name="Google Shape;487;g147cfb6b117_2_1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8" name="Google Shape;488;g147cfb6b117_2_1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89" name="Google Shape;489;g147cfb6b117_2_1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90" name="Google Shape;490;g147cfb6b117_2_1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91" name="Google Shape;491;g147cfb6b117_2_13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92"/>
        <p:cNvGrpSpPr/>
        <p:nvPr/>
      </p:nvGrpSpPr>
      <p:grpSpPr>
        <a:xfrm>
          <a:off x="0" y="0"/>
          <a:ext cx="0" cy="0"/>
          <a:chOff x="0" y="0"/>
          <a:chExt cx="0" cy="0"/>
        </a:xfrm>
      </p:grpSpPr>
      <p:pic>
        <p:nvPicPr>
          <p:cNvPr id="493" name="Google Shape;493;g147cfb6b117_2_1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94" name="Google Shape;494;g147cfb6b117_2_1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5" name="Google Shape;495;g147cfb6b117_2_1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96" name="Google Shape;496;g147cfb6b117_2_1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497" name="Google Shape;497;g147cfb6b117_2_1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98" name="Google Shape;498;g147cfb6b117_2_137"/>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9"/>
        <p:cNvGrpSpPr/>
        <p:nvPr/>
      </p:nvGrpSpPr>
      <p:grpSpPr>
        <a:xfrm>
          <a:off x="0" y="0"/>
          <a:ext cx="0" cy="0"/>
          <a:chOff x="0" y="0"/>
          <a:chExt cx="0" cy="0"/>
        </a:xfrm>
      </p:grpSpPr>
      <p:pic>
        <p:nvPicPr>
          <p:cNvPr id="500" name="Google Shape;500;g147cfb6b117_2_1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01" name="Google Shape;501;g147cfb6b117_2_1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2" name="Google Shape;502;g147cfb6b117_2_1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03" name="Google Shape;503;g147cfb6b117_2_1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04" name="Google Shape;504;g147cfb6b117_2_1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05" name="Google Shape;505;g147cfb6b117_2_144"/>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06"/>
        <p:cNvGrpSpPr/>
        <p:nvPr/>
      </p:nvGrpSpPr>
      <p:grpSpPr>
        <a:xfrm>
          <a:off x="0" y="0"/>
          <a:ext cx="0" cy="0"/>
          <a:chOff x="0" y="0"/>
          <a:chExt cx="0" cy="0"/>
        </a:xfrm>
      </p:grpSpPr>
      <p:pic>
        <p:nvPicPr>
          <p:cNvPr id="507" name="Google Shape;507;g147cfb6b117_2_1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08" name="Google Shape;508;g147cfb6b117_2_1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9" name="Google Shape;509;g147cfb6b117_2_1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0" name="Google Shape;510;g147cfb6b117_2_15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11" name="Google Shape;511;g147cfb6b117_2_1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12" name="Google Shape;512;g147cfb6b117_2_15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13"/>
        <p:cNvGrpSpPr/>
        <p:nvPr/>
      </p:nvGrpSpPr>
      <p:grpSpPr>
        <a:xfrm>
          <a:off x="0" y="0"/>
          <a:ext cx="0" cy="0"/>
          <a:chOff x="0" y="0"/>
          <a:chExt cx="0" cy="0"/>
        </a:xfrm>
      </p:grpSpPr>
      <p:pic>
        <p:nvPicPr>
          <p:cNvPr id="514" name="Google Shape;514;g147cfb6b117_2_1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15" name="Google Shape;515;g147cfb6b117_2_15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6" name="Google Shape;516;g147cfb6b117_2_15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7" name="Google Shape;517;g147cfb6b117_2_15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18" name="Google Shape;518;g147cfb6b117_2_15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19" name="Google Shape;519;g147cfb6b117_2_15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0"/>
        <p:cNvGrpSpPr/>
        <p:nvPr/>
      </p:nvGrpSpPr>
      <p:grpSpPr>
        <a:xfrm>
          <a:off x="0" y="0"/>
          <a:ext cx="0" cy="0"/>
          <a:chOff x="0" y="0"/>
          <a:chExt cx="0" cy="0"/>
        </a:xfrm>
      </p:grpSpPr>
      <p:sp>
        <p:nvSpPr>
          <p:cNvPr id="521" name="Google Shape;521;g147cfb6b117_2_1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2" name="Google Shape;522;g147cfb6b117_2_16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523"/>
        <p:cNvGrpSpPr/>
        <p:nvPr/>
      </p:nvGrpSpPr>
      <p:grpSpPr>
        <a:xfrm>
          <a:off x="0" y="0"/>
          <a:ext cx="0" cy="0"/>
          <a:chOff x="0" y="0"/>
          <a:chExt cx="0" cy="0"/>
        </a:xfrm>
      </p:grpSpPr>
      <p:pic>
        <p:nvPicPr>
          <p:cNvPr id="524" name="Google Shape;524;g147cfb6b117_2_168"/>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525" name="Google Shape;525;g147cfb6b117_2_168"/>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6" name="Google Shape;526;g147cfb6b117_2_168"/>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3"/>
        <p:cNvGrpSpPr/>
        <p:nvPr/>
      </p:nvGrpSpPr>
      <p:grpSpPr>
        <a:xfrm>
          <a:off x="0" y="0"/>
          <a:ext cx="0" cy="0"/>
          <a:chOff x="0" y="0"/>
          <a:chExt cx="0" cy="0"/>
        </a:xfrm>
      </p:grpSpPr>
      <p:sp>
        <p:nvSpPr>
          <p:cNvPr id="534" name="Google Shape;534;g147da2a7b7f_9_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5" name="Google Shape;535;g147da2a7b7f_9_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36" name="Google Shape;536;g147da2a7b7f_9_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7" name="Google Shape;537;g147da2a7b7f_9_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8" name="Google Shape;538;g147da2a7b7f_9_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9"/>
        <p:cNvGrpSpPr/>
        <p:nvPr/>
      </p:nvGrpSpPr>
      <p:grpSpPr>
        <a:xfrm>
          <a:off x="0" y="0"/>
          <a:ext cx="0" cy="0"/>
          <a:chOff x="0" y="0"/>
          <a:chExt cx="0" cy="0"/>
        </a:xfrm>
      </p:grpSpPr>
      <p:sp>
        <p:nvSpPr>
          <p:cNvPr id="540" name="Google Shape;540;g147da2a7b7f_9_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1" name="Google Shape;541;g147da2a7b7f_9_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2" name="Google Shape;542;g147da2a7b7f_9_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3" name="Google Shape;543;g147da2a7b7f_9_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4" name="Google Shape;544;g147da2a7b7f_9_1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5"/>
        <p:cNvGrpSpPr/>
        <p:nvPr/>
      </p:nvGrpSpPr>
      <p:grpSpPr>
        <a:xfrm>
          <a:off x="0" y="0"/>
          <a:ext cx="0" cy="0"/>
          <a:chOff x="0" y="0"/>
          <a:chExt cx="0" cy="0"/>
        </a:xfrm>
      </p:grpSpPr>
      <p:sp>
        <p:nvSpPr>
          <p:cNvPr id="546" name="Google Shape;546;g147da2a7b7f_9_1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7" name="Google Shape;547;g147da2a7b7f_9_1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8" name="Google Shape;548;g147da2a7b7f_9_1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49" name="Google Shape;549;g147da2a7b7f_9_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0" name="Google Shape;550;g147da2a7b7f_9_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1" name="Google Shape;551;g147da2a7b7f_9_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2"/>
        <p:cNvGrpSpPr/>
        <p:nvPr/>
      </p:nvGrpSpPr>
      <p:grpSpPr>
        <a:xfrm>
          <a:off x="0" y="0"/>
          <a:ext cx="0" cy="0"/>
          <a:chOff x="0" y="0"/>
          <a:chExt cx="0" cy="0"/>
        </a:xfrm>
      </p:grpSpPr>
      <p:sp>
        <p:nvSpPr>
          <p:cNvPr id="553" name="Google Shape;553;g147da2a7b7f_9_2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4" name="Google Shape;554;g147da2a7b7f_9_2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55" name="Google Shape;555;g147da2a7b7f_9_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6" name="Google Shape;556;g147da2a7b7f_9_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7" name="Google Shape;557;g147da2a7b7f_9_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8"/>
        <p:cNvGrpSpPr/>
        <p:nvPr/>
      </p:nvGrpSpPr>
      <p:grpSpPr>
        <a:xfrm>
          <a:off x="0" y="0"/>
          <a:ext cx="0" cy="0"/>
          <a:chOff x="0" y="0"/>
          <a:chExt cx="0" cy="0"/>
        </a:xfrm>
      </p:grpSpPr>
      <p:sp>
        <p:nvSpPr>
          <p:cNvPr id="559" name="Google Shape;559;g147da2a7b7f_9_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0" name="Google Shape;560;g147da2a7b7f_9_3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1" name="Google Shape;561;g147da2a7b7f_9_3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2" name="Google Shape;562;g147da2a7b7f_9_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3" name="Google Shape;563;g147da2a7b7f_9_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4" name="Google Shape;564;g147da2a7b7f_9_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5"/>
        <p:cNvGrpSpPr/>
        <p:nvPr/>
      </p:nvGrpSpPr>
      <p:grpSpPr>
        <a:xfrm>
          <a:off x="0" y="0"/>
          <a:ext cx="0" cy="0"/>
          <a:chOff x="0" y="0"/>
          <a:chExt cx="0" cy="0"/>
        </a:xfrm>
      </p:grpSpPr>
      <p:sp>
        <p:nvSpPr>
          <p:cNvPr id="566" name="Google Shape;566;g147da2a7b7f_9_3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7" name="Google Shape;567;g147da2a7b7f_9_3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8" name="Google Shape;568;g147da2a7b7f_9_3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9" name="Google Shape;569;g147da2a7b7f_9_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0" name="Google Shape;570;g147da2a7b7f_9_3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1" name="Google Shape;571;g147da2a7b7f_9_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2" name="Google Shape;572;g147da2a7b7f_9_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3" name="Google Shape;573;g147da2a7b7f_9_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4"/>
        <p:cNvGrpSpPr/>
        <p:nvPr/>
      </p:nvGrpSpPr>
      <p:grpSpPr>
        <a:xfrm>
          <a:off x="0" y="0"/>
          <a:ext cx="0" cy="0"/>
          <a:chOff x="0" y="0"/>
          <a:chExt cx="0" cy="0"/>
        </a:xfrm>
      </p:grpSpPr>
      <p:sp>
        <p:nvSpPr>
          <p:cNvPr id="575" name="Google Shape;575;g147da2a7b7f_9_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6" name="Google Shape;576;g147da2a7b7f_9_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7" name="Google Shape;577;g147da2a7b7f_9_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8" name="Google Shape;578;g147da2a7b7f_9_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9"/>
        <p:cNvGrpSpPr/>
        <p:nvPr/>
      </p:nvGrpSpPr>
      <p:grpSpPr>
        <a:xfrm>
          <a:off x="0" y="0"/>
          <a:ext cx="0" cy="0"/>
          <a:chOff x="0" y="0"/>
          <a:chExt cx="0" cy="0"/>
        </a:xfrm>
      </p:grpSpPr>
      <p:sp>
        <p:nvSpPr>
          <p:cNvPr id="580" name="Google Shape;580;g147da2a7b7f_9_5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1" name="Google Shape;581;g147da2a7b7f_9_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2" name="Google Shape;582;g147da2a7b7f_9_5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3"/>
        <p:cNvGrpSpPr/>
        <p:nvPr/>
      </p:nvGrpSpPr>
      <p:grpSpPr>
        <a:xfrm>
          <a:off x="0" y="0"/>
          <a:ext cx="0" cy="0"/>
          <a:chOff x="0" y="0"/>
          <a:chExt cx="0" cy="0"/>
        </a:xfrm>
      </p:grpSpPr>
      <p:sp>
        <p:nvSpPr>
          <p:cNvPr id="584" name="Google Shape;584;g147da2a7b7f_9_5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5" name="Google Shape;585;g147da2a7b7f_9_56"/>
          <p:cNvSpPr>
            <a:spLocks noGrp="1"/>
          </p:cNvSpPr>
          <p:nvPr>
            <p:ph type="pic" idx="2"/>
          </p:nvPr>
        </p:nvSpPr>
        <p:spPr>
          <a:xfrm>
            <a:off x="3887391" y="740569"/>
            <a:ext cx="4629150" cy="3655219"/>
          </a:xfrm>
          <a:prstGeom prst="rect">
            <a:avLst/>
          </a:prstGeom>
          <a:noFill/>
          <a:ln>
            <a:noFill/>
          </a:ln>
        </p:spPr>
      </p:sp>
      <p:sp>
        <p:nvSpPr>
          <p:cNvPr id="586" name="Google Shape;586;g147da2a7b7f_9_5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7" name="Google Shape;587;g147da2a7b7f_9_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8" name="Google Shape;588;g147da2a7b7f_9_5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9" name="Google Shape;589;g147da2a7b7f_9_5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0"/>
        <p:cNvGrpSpPr/>
        <p:nvPr/>
      </p:nvGrpSpPr>
      <p:grpSpPr>
        <a:xfrm>
          <a:off x="0" y="0"/>
          <a:ext cx="0" cy="0"/>
          <a:chOff x="0" y="0"/>
          <a:chExt cx="0" cy="0"/>
        </a:xfrm>
      </p:grpSpPr>
      <p:sp>
        <p:nvSpPr>
          <p:cNvPr id="591" name="Google Shape;591;g147da2a7b7f_9_6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2" name="Google Shape;592;g147da2a7b7f_9_6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3" name="Google Shape;593;g147da2a7b7f_9_6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4" name="Google Shape;594;g147da2a7b7f_9_6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5" name="Google Shape;595;g147da2a7b7f_9_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6"/>
        <p:cNvGrpSpPr/>
        <p:nvPr/>
      </p:nvGrpSpPr>
      <p:grpSpPr>
        <a:xfrm>
          <a:off x="0" y="0"/>
          <a:ext cx="0" cy="0"/>
          <a:chOff x="0" y="0"/>
          <a:chExt cx="0" cy="0"/>
        </a:xfrm>
      </p:grpSpPr>
      <p:sp>
        <p:nvSpPr>
          <p:cNvPr id="597" name="Google Shape;597;g147da2a7b7f_9_69"/>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8" name="Google Shape;598;g147da2a7b7f_9_69"/>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9" name="Google Shape;599;g147da2a7b7f_9_6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0" name="Google Shape;600;g147da2a7b7f_9_6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1" name="Google Shape;601;g147da2a7b7f_9_6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4"/>
        <p:cNvGrpSpPr/>
        <p:nvPr/>
      </p:nvGrpSpPr>
      <p:grpSpPr>
        <a:xfrm>
          <a:off x="0" y="0"/>
          <a:ext cx="0" cy="0"/>
          <a:chOff x="0" y="0"/>
          <a:chExt cx="0" cy="0"/>
        </a:xfrm>
      </p:grpSpPr>
      <p:sp>
        <p:nvSpPr>
          <p:cNvPr id="105" name="Google Shape;105;g1479fb5d64b_1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6" name="Google Shape;106;g1479fb5d64b_1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7" name="Google Shape;107;g1479fb5d64b_1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1479fb5d64b_11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Google Shape;161;g1479fb5d64b_11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g1479fb5d64b_11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1479fb5d64b_16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9" name="Google Shape;269;g1479fb5d64b_16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0" name="Google Shape;270;g1479fb5d64b_16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g1479fb5d64b_21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8" name="Google Shape;378;g1479fb5d64b_21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9" name="Google Shape;379;g1479fb5d64b_21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0" name="Google Shape;380;g1479fb5d64b_21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1" name="Google Shape;381;g1479fb5d64b_21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g147cfb6b117_2_10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7" name="Google Shape;457;g147cfb6b117_2_10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8" name="Google Shape;458;g147cfb6b117_2_10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9" name="Google Shape;459;g147cfb6b117_2_10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0" name="Google Shape;460;g147cfb6b117_2_10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g147da2a7b7f_9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9" name="Google Shape;529;g147da2a7b7f_9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0" name="Google Shape;530;g147da2a7b7f_9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1" name="Google Shape;531;g147da2a7b7f_9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2" name="Google Shape;532;g147da2a7b7f_9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cdefisgrant"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27.png"/><Relationship Id="rId4" Type="http://schemas.openxmlformats.org/officeDocument/2006/relationships/hyperlink" Target="http://www.cde.state.co.us/cdefisgrant/requestforfundsform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covid19.colorado.gov/practical-guide-for-operationalizing-cdc-school-guidance"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aid.gov/manage-loans/forgiveness-cancellation/public-service"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studentaid.gov/pslf/"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hyperlink" Target="https://studentaid.gov/manage-loans/forgiveness-cancellation/public-service/public-service-loan-forgiveness-application"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tudentaid.gov/announcements-events/pslf-limited-waiver"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MsInVyaSI6ImJwMjpjbGljayIsImJ1bGxldGluX2lkIjoiMjAyMjA4MDEuNjE2MDI5NTEiLCJ1cmwiOiJodHRwczovL29lc2UuZWQuZ292L29mZmljZXMvb2ZmaWNlLW9mLWZvcm11bGEtZ3JhbnRzL3NhZmUtc3VwcG9ydGl2ZS1zY2hvb2xzLz91dG1fY29udGVudD0mdXRtX21lZGl1bT1lbWFpbCZ1dG1fbmFtZT0mdXRtX3NvdXJjZT1nb3ZkZWxpdmVyeSZ1dG1fdGVybT0ifQ.UUhvHAk0QEZHfcBAvHLepIgcLHQwI0WAQsM6E2NO2X4/s/559987869/br/141882835029-l" TargetMode="External"/><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fedprograms/introduction" TargetMode="External"/><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3" Type="http://schemas.openxmlformats.org/officeDocument/2006/relationships/hyperlink" Target="https://sites.ed.gov/osers/2019/08/effective-personnel-for-all-attract-prepare-retain/" TargetMode="External"/><Relationship Id="rId2" Type="http://schemas.openxmlformats.org/officeDocument/2006/relationships/notesSlide" Target="../notesSlides/notesSlide46.xml"/><Relationship Id="rId1" Type="http://schemas.openxmlformats.org/officeDocument/2006/relationships/slideLayout" Target="../slideLayouts/slideLayout72.xml"/><Relationship Id="rId6" Type="http://schemas.openxmlformats.org/officeDocument/2006/relationships/hyperlink" Target="https://oese.ed.gov/offices/office-of-formula-grants/program-and-grantee-support-services/training-and-advisory-services-equity-assistance-centers/" TargetMode="External"/><Relationship Id="rId5" Type="http://schemas.openxmlformats.org/officeDocument/2006/relationships/hyperlink" Target="https://oese.ed.gov/student-engagement-and-attendance-technical-assistance-sea-center/" TargetMode="External"/><Relationship Id="rId4" Type="http://schemas.openxmlformats.org/officeDocument/2006/relationships/hyperlink" Target="https://compcenternetwork.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byrd_e@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en_m@cde.state.co.us" TargetMode="External"/><Relationship Id="rId26" Type="http://schemas.openxmlformats.org/officeDocument/2006/relationships/hyperlink" Target="mailto:collins_d@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Austin_j@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morris_h@cde.state.co.us" TargetMode="External"/><Relationship Id="rId2" Type="http://schemas.openxmlformats.org/officeDocument/2006/relationships/notesSlide" Target="../notesSlides/notesSlide49.xml"/><Relationship Id="rId16" Type="http://schemas.openxmlformats.org/officeDocument/2006/relationships/hyperlink" Target="mailto:boylan_k@cde.state.co.us" TargetMode="External"/><Relationship Id="rId20" Type="http://schemas.openxmlformats.org/officeDocument/2006/relationships/hyperlink" Target="mailto:Bartlett_k@cde.state.co.us" TargetMode="External"/><Relationship Id="rId1" Type="http://schemas.openxmlformats.org/officeDocument/2006/relationships/slideLayout" Target="../slideLayouts/slideLayout2.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parsley_b@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Kaleda_s@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owens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hickman_n@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Hawkins_r@cde.state.co.us" TargetMode="External"/><Relationship Id="rId27" Type="http://schemas.openxmlformats.org/officeDocument/2006/relationships/hyperlink" Target="mailto:prael_m@cde.state.co.u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de.state.co.us/fedprograms/esserapplicationleads" TargetMode="External"/><Relationship Id="rId3" Type="http://schemas.openxmlformats.org/officeDocument/2006/relationships/hyperlink" Target="https://app.smartsheet.com/b/form/72607a92db654aa2b777c65b833fa2af" TargetMode="External"/><Relationship Id="rId7" Type="http://schemas.openxmlformats.org/officeDocument/2006/relationships/hyperlink" Target="https://www.cde.state.co.us/cdefisgrant/requestforfundsfo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de.state.co.us/cdefisgrant/esserdistributionreport" TargetMode="External"/><Relationship Id="rId5" Type="http://schemas.openxmlformats.org/officeDocument/2006/relationships/hyperlink" Target="https://www.cde.state.co.us/fedprograms/esser_launchpad" TargetMode="External"/><Relationship Id="rId4" Type="http://schemas.openxmlformats.org/officeDocument/2006/relationships/hyperlink" Target="http://www.cde.state.co.us/fedprograms/esser3-leapla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wens_m@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itehouse.gov/wp-content/uploads/2020/08/2020-Compliance-Supplement_FINAL_08.06.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fedprograms/essaplanning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hyperlink" Target="mailto:bixler_k@cde.state.co.us" TargetMode="External"/><Relationship Id="rId4" Type="http://schemas.openxmlformats.org/officeDocument/2006/relationships/hyperlink" Target="mailto:wisner_k@cde.state.co.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s02web.zoom.us/meeting/register/tZEkde2qqDIpHtTN_qta75VPSC9ihpYQ2QEV"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hyperlink" Target="https://us02web.zoom.us/meeting/register/tZEtdO2oqDsqE9bSHP-TzBF2YfS6H7HlmJRl" TargetMode="External"/><Relationship Id="rId5" Type="http://schemas.openxmlformats.org/officeDocument/2006/relationships/hyperlink" Target="https://us02web.zoom.us/meeting/register/tZYlcO-qpz8jGNQFpMCH9PIGMQBY5LtmKvB8" TargetMode="External"/><Relationship Id="rId4" Type="http://schemas.openxmlformats.org/officeDocument/2006/relationships/hyperlink" Target="https://us02web.zoom.us/meeting/register/tZctdeusrjkvGtDdV8pAQP4dspi2SvfHGZk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Hours</a:t>
            </a:r>
            <a:endParaRPr/>
          </a:p>
        </p:txBody>
      </p:sp>
      <p:sp>
        <p:nvSpPr>
          <p:cNvPr id="607" name="Google Shape;607;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August 18, 2022</a:t>
            </a:r>
            <a:endParaRPr sz="1400"/>
          </a:p>
        </p:txBody>
      </p:sp>
      <p:sp>
        <p:nvSpPr>
          <p:cNvPr id="608" name="Google Shape;608;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1479fb5d64b_16_10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is the </a:t>
            </a:r>
            <a:r>
              <a:rPr lang="en" u="sng">
                <a:solidFill>
                  <a:schemeClr val="hlink"/>
                </a:solidFill>
                <a:hlinkClick r:id="rId3"/>
              </a:rPr>
              <a:t>Launchpad</a:t>
            </a:r>
            <a:r>
              <a:rPr lang="en"/>
              <a:t>?</a:t>
            </a:r>
            <a:endParaRPr/>
          </a:p>
        </p:txBody>
      </p:sp>
      <p:sp>
        <p:nvSpPr>
          <p:cNvPr id="673" name="Google Shape;673;g1479fb5d64b_16_109"/>
          <p:cNvSpPr txBox="1">
            <a:spLocks noGrp="1"/>
          </p:cNvSpPr>
          <p:nvPr>
            <p:ph type="body" idx="1"/>
          </p:nvPr>
        </p:nvSpPr>
        <p:spPr>
          <a:xfrm>
            <a:off x="457200" y="1143000"/>
            <a:ext cx="44544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Starting point for new and current LEA staff to learn about ESEA Programs.</a:t>
            </a:r>
            <a:endParaRPr/>
          </a:p>
          <a:p>
            <a:pPr marL="457200" lvl="0" indent="-330200" algn="l" rtl="0">
              <a:spcBef>
                <a:spcPts val="800"/>
              </a:spcBef>
              <a:spcAft>
                <a:spcPts val="0"/>
              </a:spcAft>
              <a:buSzPts val="1600"/>
              <a:buChar char="•"/>
            </a:pPr>
            <a:r>
              <a:rPr lang="en"/>
              <a:t>Highly encouraged to share this resource with new teammates in your LEAs.</a:t>
            </a:r>
            <a:endParaRPr/>
          </a:p>
        </p:txBody>
      </p:sp>
      <p:sp>
        <p:nvSpPr>
          <p:cNvPr id="674" name="Google Shape;674;g1479fb5d64b_16_10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10</a:t>
            </a:fld>
            <a:endParaRPr/>
          </a:p>
        </p:txBody>
      </p:sp>
      <p:pic>
        <p:nvPicPr>
          <p:cNvPr id="675" name="Google Shape;675;g1479fb5d64b_16_10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111600" y="156950"/>
            <a:ext cx="3920350" cy="425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1479fb5d64b_16_11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Program Introductions</a:t>
            </a:r>
            <a:endParaRPr/>
          </a:p>
        </p:txBody>
      </p:sp>
      <p:sp>
        <p:nvSpPr>
          <p:cNvPr id="681" name="Google Shape;681;g1479fb5d64b_16_117"/>
          <p:cNvSpPr txBox="1">
            <a:spLocks noGrp="1"/>
          </p:cNvSpPr>
          <p:nvPr>
            <p:ph type="body" idx="1"/>
          </p:nvPr>
        </p:nvSpPr>
        <p:spPr>
          <a:xfrm>
            <a:off x="4276175" y="2198600"/>
            <a:ext cx="4701600" cy="2279400"/>
          </a:xfrm>
          <a:prstGeom prst="rect">
            <a:avLst/>
          </a:prstGeom>
        </p:spPr>
        <p:txBody>
          <a:bodyPr spcFirstLastPara="1" wrap="square" lIns="0" tIns="0" rIns="0" bIns="0" anchor="t" anchorCtr="0">
            <a:noAutofit/>
          </a:bodyPr>
          <a:lstStyle/>
          <a:p>
            <a:pPr marL="457200" lvl="0" indent="-317500" algn="l" rtl="0">
              <a:spcBef>
                <a:spcPts val="800"/>
              </a:spcBef>
              <a:spcAft>
                <a:spcPts val="0"/>
              </a:spcAft>
              <a:buSzPts val="1400"/>
              <a:buChar char="•"/>
            </a:pPr>
            <a:r>
              <a:rPr lang="en" sz="1900"/>
              <a:t>All ESEA Title Programs &amp; ESSER have independent Training Pages containing:</a:t>
            </a:r>
            <a:endParaRPr sz="1900"/>
          </a:p>
          <a:p>
            <a:pPr marL="914400" lvl="1" indent="-279400" algn="l" rtl="0">
              <a:spcBef>
                <a:spcPts val="400"/>
              </a:spcBef>
              <a:spcAft>
                <a:spcPts val="0"/>
              </a:spcAft>
              <a:buSzPts val="800"/>
              <a:buChar char="•"/>
            </a:pPr>
            <a:r>
              <a:rPr lang="en" sz="1400"/>
              <a:t>Key Terms &amp; Concepts</a:t>
            </a:r>
            <a:endParaRPr sz="1400"/>
          </a:p>
          <a:p>
            <a:pPr marL="914400" lvl="1" indent="-279400" algn="l" rtl="0">
              <a:spcBef>
                <a:spcPts val="400"/>
              </a:spcBef>
              <a:spcAft>
                <a:spcPts val="0"/>
              </a:spcAft>
              <a:buSzPts val="800"/>
              <a:buChar char="•"/>
            </a:pPr>
            <a:r>
              <a:rPr lang="en" sz="1400"/>
              <a:t>Program Eligibility</a:t>
            </a:r>
            <a:endParaRPr sz="1400"/>
          </a:p>
          <a:p>
            <a:pPr marL="914400" lvl="1" indent="-279400" algn="l" rtl="0">
              <a:spcBef>
                <a:spcPts val="400"/>
              </a:spcBef>
              <a:spcAft>
                <a:spcPts val="0"/>
              </a:spcAft>
              <a:buSzPts val="800"/>
              <a:buChar char="•"/>
            </a:pPr>
            <a:r>
              <a:rPr lang="en" sz="1400"/>
              <a:t>Allowable Uses of Funds</a:t>
            </a:r>
            <a:endParaRPr sz="1400"/>
          </a:p>
          <a:p>
            <a:pPr marL="914400" lvl="1" indent="-279400" algn="l" rtl="0">
              <a:spcBef>
                <a:spcPts val="400"/>
              </a:spcBef>
              <a:spcAft>
                <a:spcPts val="0"/>
              </a:spcAft>
              <a:buSzPts val="800"/>
              <a:buChar char="•"/>
            </a:pPr>
            <a:r>
              <a:rPr lang="en" sz="1400"/>
              <a:t>Key Tasks &amp; Deadlines</a:t>
            </a:r>
            <a:endParaRPr sz="1400"/>
          </a:p>
          <a:p>
            <a:pPr marL="914400" lvl="1" indent="-279400" algn="l" rtl="0">
              <a:spcBef>
                <a:spcPts val="400"/>
              </a:spcBef>
              <a:spcAft>
                <a:spcPts val="0"/>
              </a:spcAft>
              <a:buSzPts val="800"/>
              <a:buChar char="•"/>
            </a:pPr>
            <a:r>
              <a:rPr lang="en" sz="1400"/>
              <a:t>Resources</a:t>
            </a:r>
            <a:endParaRPr sz="1400"/>
          </a:p>
          <a:p>
            <a:pPr marL="457200" lvl="0" indent="-317500" algn="l" rtl="0">
              <a:spcBef>
                <a:spcPts val="800"/>
              </a:spcBef>
              <a:spcAft>
                <a:spcPts val="0"/>
              </a:spcAft>
              <a:buSzPts val="1400"/>
              <a:buChar char="•"/>
            </a:pPr>
            <a:r>
              <a:rPr lang="en" sz="1900"/>
              <a:t>Use the links on the pages for a more detailed explanation of topics/terms.</a:t>
            </a:r>
            <a:endParaRPr sz="1900"/>
          </a:p>
        </p:txBody>
      </p:sp>
      <p:sp>
        <p:nvSpPr>
          <p:cNvPr id="682" name="Google Shape;682;g1479fb5d64b_16_11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pic>
        <p:nvPicPr>
          <p:cNvPr id="683" name="Google Shape;683;g1479fb5d64b_16_1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475" y="888351"/>
            <a:ext cx="4293550" cy="3639950"/>
          </a:xfrm>
          <a:prstGeom prst="rect">
            <a:avLst/>
          </a:prstGeom>
          <a:noFill/>
          <a:ln>
            <a:noFill/>
          </a:ln>
        </p:spPr>
      </p:pic>
      <p:pic>
        <p:nvPicPr>
          <p:cNvPr id="684" name="Google Shape;684;g1479fb5d64b_16_1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55858" y="109200"/>
            <a:ext cx="2142225" cy="183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1479fb5d64b_3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Year at a Glance</a:t>
            </a:r>
            <a:endParaRPr/>
          </a:p>
        </p:txBody>
      </p:sp>
      <p:sp>
        <p:nvSpPr>
          <p:cNvPr id="690" name="Google Shape;690;g1479fb5d64b_30_0"/>
          <p:cNvSpPr txBox="1">
            <a:spLocks noGrp="1"/>
          </p:cNvSpPr>
          <p:nvPr>
            <p:ph type="body" idx="1"/>
          </p:nvPr>
        </p:nvSpPr>
        <p:spPr>
          <a:xfrm>
            <a:off x="457200" y="1143000"/>
            <a:ext cx="3038700" cy="3191700"/>
          </a:xfrm>
          <a:prstGeom prst="rect">
            <a:avLst/>
          </a:prstGeom>
        </p:spPr>
        <p:txBody>
          <a:bodyPr spcFirstLastPara="1" wrap="square" lIns="0" tIns="0" rIns="0" bIns="0" anchor="t" anchorCtr="0">
            <a:noAutofit/>
          </a:bodyPr>
          <a:lstStyle/>
          <a:p>
            <a:pPr marL="457200" lvl="0" indent="-323850" algn="l" rtl="0">
              <a:spcBef>
                <a:spcPts val="800"/>
              </a:spcBef>
              <a:spcAft>
                <a:spcPts val="0"/>
              </a:spcAft>
              <a:buSzPts val="1500"/>
              <a:buChar char="•"/>
            </a:pPr>
            <a:r>
              <a:rPr lang="en" sz="2000"/>
              <a:t>The Year at a Glance is a timeline for managing federal programs</a:t>
            </a:r>
            <a:endParaRPr sz="2000"/>
          </a:p>
          <a:p>
            <a:pPr marL="457200" lvl="0" indent="-323850" algn="l" rtl="0">
              <a:spcBef>
                <a:spcPts val="1000"/>
              </a:spcBef>
              <a:spcAft>
                <a:spcPts val="0"/>
              </a:spcAft>
              <a:buSzPts val="1500"/>
              <a:buChar char="•"/>
            </a:pPr>
            <a:r>
              <a:rPr lang="en" sz="2000"/>
              <a:t>Include dates and resources for tasks throughout the year</a:t>
            </a:r>
            <a:endParaRPr sz="2000"/>
          </a:p>
          <a:p>
            <a:pPr marL="457200" lvl="0" indent="-323850" algn="l" rtl="0">
              <a:spcBef>
                <a:spcPts val="1000"/>
              </a:spcBef>
              <a:spcAft>
                <a:spcPts val="0"/>
              </a:spcAft>
              <a:buSzPts val="1500"/>
              <a:buChar char="•"/>
            </a:pPr>
            <a:r>
              <a:rPr lang="en" sz="2000"/>
              <a:t>Sortable by program </a:t>
            </a:r>
            <a:endParaRPr sz="2000"/>
          </a:p>
          <a:p>
            <a:pPr marL="457200" lvl="0" indent="-323850" algn="l" rtl="0">
              <a:spcBef>
                <a:spcPts val="1000"/>
              </a:spcBef>
              <a:spcAft>
                <a:spcPts val="1000"/>
              </a:spcAft>
              <a:buSzPts val="1500"/>
              <a:buChar char="•"/>
            </a:pPr>
            <a:r>
              <a:rPr lang="en" sz="2000"/>
              <a:t>Available as a live web version, editable Excel file, and printable PDF</a:t>
            </a:r>
            <a:endParaRPr sz="2000"/>
          </a:p>
        </p:txBody>
      </p:sp>
      <p:pic>
        <p:nvPicPr>
          <p:cNvPr id="691" name="Google Shape;691;g1479fb5d64b_3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79250" y="1464645"/>
            <a:ext cx="5398549" cy="275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147da2a7b7f_2_0"/>
          <p:cNvSpPr txBox="1">
            <a:spLocks noGrp="1"/>
          </p:cNvSpPr>
          <p:nvPr>
            <p:ph type="ctrTitle"/>
          </p:nvPr>
        </p:nvSpPr>
        <p:spPr>
          <a:xfrm>
            <a:off x="311700" y="1840075"/>
            <a:ext cx="8520600" cy="15315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3300"/>
              <a:buFont typeface="Calibri"/>
              <a:buNone/>
            </a:pPr>
            <a:r>
              <a:rPr lang="en" sz="3300">
                <a:latin typeface="Calibri"/>
                <a:ea typeface="Calibri"/>
                <a:cs typeface="Calibri"/>
                <a:sym typeface="Calibri"/>
              </a:rPr>
              <a:t>Grants Fiscal Management Unit</a:t>
            </a:r>
            <a:endParaRPr sz="4500">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r>
              <a:rPr lang="en" sz="1800">
                <a:latin typeface="Calibri"/>
                <a:ea typeface="Calibri"/>
                <a:cs typeface="Calibri"/>
                <a:sym typeface="Calibri"/>
              </a:rPr>
              <a:t>RFF Signature Authority Updates</a:t>
            </a:r>
            <a:endParaRPr sz="1800">
              <a:latin typeface="Calibri"/>
              <a:ea typeface="Calibri"/>
              <a:cs typeface="Calibri"/>
              <a:sym typeface="Calibri"/>
            </a:endParaRPr>
          </a:p>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47da2a7b7f_2_11"/>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3300"/>
              <a:buFont typeface="Calibri"/>
              <a:buNone/>
            </a:pPr>
            <a:r>
              <a:rPr lang="en" sz="3300">
                <a:latin typeface="Calibri"/>
                <a:ea typeface="Calibri"/>
                <a:cs typeface="Calibri"/>
                <a:sym typeface="Calibri"/>
              </a:rPr>
              <a:t>GFMU – </a:t>
            </a:r>
            <a:r>
              <a:rPr lang="en" sz="2400">
                <a:latin typeface="Calibri"/>
                <a:ea typeface="Calibri"/>
                <a:cs typeface="Calibri"/>
                <a:sym typeface="Calibri"/>
              </a:rPr>
              <a:t>RFF Signature Authority Updates</a:t>
            </a:r>
            <a:endParaRPr sz="3300">
              <a:latin typeface="Calibri"/>
              <a:ea typeface="Calibri"/>
              <a:cs typeface="Calibri"/>
              <a:sym typeface="Calibri"/>
            </a:endParaRPr>
          </a:p>
          <a:p>
            <a:pPr marL="0" lvl="0" indent="0" algn="l" rtl="0">
              <a:spcBef>
                <a:spcPts val="0"/>
              </a:spcBef>
              <a:spcAft>
                <a:spcPts val="0"/>
              </a:spcAft>
              <a:buNone/>
            </a:pPr>
            <a:endParaRPr/>
          </a:p>
        </p:txBody>
      </p:sp>
      <p:sp>
        <p:nvSpPr>
          <p:cNvPr id="702" name="Google Shape;702;g147da2a7b7f_2_11"/>
          <p:cNvSpPr txBox="1">
            <a:spLocks noGrp="1"/>
          </p:cNvSpPr>
          <p:nvPr>
            <p:ph type="body" idx="1"/>
          </p:nvPr>
        </p:nvSpPr>
        <p:spPr>
          <a:xfrm>
            <a:off x="628650" y="1097278"/>
            <a:ext cx="7886700" cy="1267800"/>
          </a:xfrm>
          <a:prstGeom prst="rect">
            <a:avLst/>
          </a:prstGeom>
        </p:spPr>
        <p:txBody>
          <a:bodyPr spcFirstLastPara="1" wrap="square" lIns="0" tIns="0" rIns="0" bIns="34275" anchor="t" anchorCtr="0">
            <a:noAutofit/>
          </a:bodyPr>
          <a:lstStyle/>
          <a:p>
            <a:pPr marL="177800" lvl="0" indent="-203200" algn="l" rtl="0">
              <a:spcBef>
                <a:spcPts val="0"/>
              </a:spcBef>
              <a:spcAft>
                <a:spcPts val="0"/>
              </a:spcAft>
              <a:buClr>
                <a:schemeClr val="dk1"/>
              </a:buClr>
              <a:buSzPts val="2600"/>
              <a:buChar char="●"/>
            </a:pPr>
            <a:r>
              <a:rPr lang="en" sz="1900"/>
              <a:t>RFF Information is located on the Grants Fiscal Web Page</a:t>
            </a:r>
            <a:endParaRPr sz="1900"/>
          </a:p>
          <a:p>
            <a:pPr marL="0" lvl="0" indent="0" algn="l" rtl="0">
              <a:spcBef>
                <a:spcPts val="800"/>
              </a:spcBef>
              <a:spcAft>
                <a:spcPts val="0"/>
              </a:spcAft>
              <a:buClr>
                <a:schemeClr val="dk1"/>
              </a:buClr>
              <a:buSzPts val="2100"/>
              <a:buFont typeface="Arial"/>
              <a:buNone/>
            </a:pPr>
            <a:r>
              <a:rPr lang="en" sz="1900"/>
              <a:t>	</a:t>
            </a:r>
            <a:r>
              <a:rPr lang="en" sz="1900" u="sng">
                <a:solidFill>
                  <a:schemeClr val="hlink"/>
                </a:solidFill>
                <a:latin typeface="Arial"/>
                <a:ea typeface="Arial"/>
                <a:cs typeface="Arial"/>
                <a:sym typeface="Arial"/>
                <a:hlinkClick r:id="rId3"/>
              </a:rPr>
              <a:t>http://www.cde.state.co.us/cdefisgrant</a:t>
            </a:r>
            <a:endParaRPr sz="1900">
              <a:solidFill>
                <a:srgbClr val="0070C0"/>
              </a:solidFill>
              <a:latin typeface="Arial"/>
              <a:ea typeface="Arial"/>
              <a:cs typeface="Arial"/>
              <a:sym typeface="Arial"/>
            </a:endParaRPr>
          </a:p>
          <a:p>
            <a:pPr marL="0" lvl="0" indent="0" algn="l" rtl="0">
              <a:spcBef>
                <a:spcPts val="800"/>
              </a:spcBef>
              <a:spcAft>
                <a:spcPts val="0"/>
              </a:spcAft>
              <a:buClr>
                <a:srgbClr val="0070C0"/>
              </a:buClr>
              <a:buSzPts val="2100"/>
              <a:buFont typeface="Arial"/>
              <a:buNone/>
            </a:pPr>
            <a:r>
              <a:rPr lang="en" sz="1900">
                <a:solidFill>
                  <a:srgbClr val="0070C0"/>
                </a:solidFill>
                <a:latin typeface="Arial"/>
                <a:ea typeface="Arial"/>
                <a:cs typeface="Arial"/>
                <a:sym typeface="Arial"/>
              </a:rPr>
              <a:t>	</a:t>
            </a:r>
            <a:r>
              <a:rPr lang="en" sz="1900" u="sng">
                <a:solidFill>
                  <a:schemeClr val="hlink"/>
                </a:solidFill>
                <a:latin typeface="Source Sans Pro"/>
                <a:ea typeface="Source Sans Pro"/>
                <a:cs typeface="Source Sans Pro"/>
                <a:sym typeface="Source Sans Pro"/>
                <a:hlinkClick r:id="rId4"/>
              </a:rPr>
              <a:t>Request for Funds Forms (RFF)</a:t>
            </a:r>
            <a:endParaRPr sz="1900">
              <a:solidFill>
                <a:srgbClr val="333333"/>
              </a:solidFill>
              <a:latin typeface="Source Sans Pro"/>
              <a:ea typeface="Source Sans Pro"/>
              <a:cs typeface="Source Sans Pro"/>
              <a:sym typeface="Source Sans Pro"/>
            </a:endParaRPr>
          </a:p>
          <a:p>
            <a:pPr marL="0" lvl="0" indent="0" algn="l" rtl="0">
              <a:spcBef>
                <a:spcPts val="800"/>
              </a:spcBef>
              <a:spcAft>
                <a:spcPts val="0"/>
              </a:spcAft>
              <a:buClr>
                <a:schemeClr val="dk1"/>
              </a:buClr>
              <a:buSzPts val="2100"/>
              <a:buFont typeface="Arial"/>
              <a:buNone/>
            </a:pPr>
            <a:endParaRPr>
              <a:solidFill>
                <a:srgbClr val="0070C0"/>
              </a:solidFill>
              <a:latin typeface="Arial"/>
              <a:ea typeface="Arial"/>
              <a:cs typeface="Arial"/>
              <a:sym typeface="Arial"/>
            </a:endParaRPr>
          </a:p>
          <a:p>
            <a:pPr marL="0" lvl="0" indent="0" algn="l" rtl="0">
              <a:spcBef>
                <a:spcPts val="600"/>
              </a:spcBef>
              <a:spcAft>
                <a:spcPts val="0"/>
              </a:spcAft>
              <a:buNone/>
            </a:pPr>
            <a:endParaRPr/>
          </a:p>
        </p:txBody>
      </p:sp>
      <p:pic>
        <p:nvPicPr>
          <p:cNvPr id="703" name="Google Shape;703;g147da2a7b7f_2_1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74322" y="2365077"/>
            <a:ext cx="5905025" cy="1989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47da2a7b7f_2_18"/>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400"/>
              <a:buFont typeface="Calibri"/>
              <a:buNone/>
            </a:pPr>
            <a:r>
              <a:rPr lang="en" sz="2400">
                <a:latin typeface="Calibri"/>
                <a:ea typeface="Calibri"/>
                <a:cs typeface="Calibri"/>
                <a:sym typeface="Calibri"/>
              </a:rPr>
              <a:t>Authority Code</a:t>
            </a:r>
            <a:endParaRPr/>
          </a:p>
        </p:txBody>
      </p:sp>
      <p:sp>
        <p:nvSpPr>
          <p:cNvPr id="709" name="Google Shape;709;g147da2a7b7f_2_18"/>
          <p:cNvSpPr txBox="1">
            <a:spLocks noGrp="1"/>
          </p:cNvSpPr>
          <p:nvPr>
            <p:ph type="body" idx="1"/>
          </p:nvPr>
        </p:nvSpPr>
        <p:spPr>
          <a:xfrm>
            <a:off x="628650" y="1097275"/>
            <a:ext cx="3644100" cy="3823800"/>
          </a:xfrm>
          <a:prstGeom prst="rect">
            <a:avLst/>
          </a:prstGeom>
        </p:spPr>
        <p:txBody>
          <a:bodyPr spcFirstLastPara="1" wrap="square" lIns="0" tIns="0" rIns="0" bIns="34275" anchor="t" anchorCtr="0">
            <a:noAutofit/>
          </a:bodyPr>
          <a:lstStyle/>
          <a:p>
            <a:pPr marL="0" lvl="0" indent="0" algn="l" rtl="0">
              <a:spcBef>
                <a:spcPts val="0"/>
              </a:spcBef>
              <a:spcAft>
                <a:spcPts val="0"/>
              </a:spcAft>
              <a:buClr>
                <a:schemeClr val="dk1"/>
              </a:buClr>
              <a:buSzPts val="1200"/>
              <a:buFont typeface="Arial"/>
              <a:buNone/>
            </a:pPr>
            <a:endParaRPr/>
          </a:p>
          <a:p>
            <a:pPr marL="215900" lvl="0" indent="-215900" algn="l" rtl="0">
              <a:spcBef>
                <a:spcPts val="800"/>
              </a:spcBef>
              <a:spcAft>
                <a:spcPts val="0"/>
              </a:spcAft>
              <a:buClr>
                <a:schemeClr val="dk1"/>
              </a:buClr>
              <a:buSzPts val="1200"/>
              <a:buChar char="•"/>
            </a:pPr>
            <a:r>
              <a:rPr lang="en"/>
              <a:t>The Authority Code is an electronic signature.</a:t>
            </a:r>
            <a:endParaRPr/>
          </a:p>
          <a:p>
            <a:pPr marL="215900" lvl="0" indent="-215900" algn="l" rtl="0">
              <a:spcBef>
                <a:spcPts val="800"/>
              </a:spcBef>
              <a:spcAft>
                <a:spcPts val="0"/>
              </a:spcAft>
              <a:buClr>
                <a:schemeClr val="dk1"/>
              </a:buClr>
              <a:buSzPts val="1200"/>
              <a:buChar char="•"/>
            </a:pPr>
            <a:r>
              <a:rPr lang="en"/>
              <a:t>The four-digit code is assigned by GFMU to represent the signature that CDE maintains on file for </a:t>
            </a:r>
            <a:r>
              <a:rPr lang="en" u="sng">
                <a:solidFill>
                  <a:srgbClr val="000000"/>
                </a:solidFill>
                <a:latin typeface="Arial"/>
                <a:ea typeface="Arial"/>
                <a:cs typeface="Arial"/>
                <a:sym typeface="Arial"/>
              </a:rPr>
              <a:t>designated fiscal representatives </a:t>
            </a:r>
            <a:r>
              <a:rPr lang="en">
                <a:solidFill>
                  <a:srgbClr val="000000"/>
                </a:solidFill>
                <a:latin typeface="Arial"/>
                <a:ea typeface="Arial"/>
                <a:cs typeface="Arial"/>
                <a:sym typeface="Arial"/>
              </a:rPr>
              <a:t>of an organization.</a:t>
            </a:r>
            <a:endParaRPr>
              <a:solidFill>
                <a:srgbClr val="000000"/>
              </a:solidFill>
              <a:latin typeface="Arial"/>
              <a:ea typeface="Arial"/>
              <a:cs typeface="Arial"/>
              <a:sym typeface="Arial"/>
            </a:endParaRPr>
          </a:p>
          <a:p>
            <a:pPr marL="215900" lvl="0" indent="-215900" algn="l" rtl="0">
              <a:spcBef>
                <a:spcPts val="800"/>
              </a:spcBef>
              <a:spcAft>
                <a:spcPts val="0"/>
              </a:spcAft>
              <a:buClr>
                <a:schemeClr val="dk1"/>
              </a:buClr>
              <a:buSzPts val="1200"/>
              <a:buChar char="•"/>
            </a:pPr>
            <a:r>
              <a:rPr lang="en">
                <a:solidFill>
                  <a:srgbClr val="000000"/>
                </a:solidFill>
                <a:latin typeface="Arial"/>
                <a:ea typeface="Arial"/>
                <a:cs typeface="Arial"/>
                <a:sym typeface="Arial"/>
              </a:rPr>
              <a:t>This code is used to validate Request for Funds reimbursements.</a:t>
            </a:r>
            <a:endParaRPr>
              <a:solidFill>
                <a:srgbClr val="000000"/>
              </a:solidFill>
              <a:latin typeface="Arial"/>
              <a:ea typeface="Arial"/>
              <a:cs typeface="Arial"/>
              <a:sym typeface="Arial"/>
            </a:endParaRPr>
          </a:p>
          <a:p>
            <a:pPr marL="215900" lvl="0" indent="-215900" algn="l" rtl="0">
              <a:spcBef>
                <a:spcPts val="800"/>
              </a:spcBef>
              <a:spcAft>
                <a:spcPts val="0"/>
              </a:spcAft>
              <a:buClr>
                <a:schemeClr val="dk1"/>
              </a:buClr>
              <a:buSzPts val="1200"/>
              <a:buChar char="•"/>
            </a:pPr>
            <a:r>
              <a:rPr lang="en">
                <a:solidFill>
                  <a:srgbClr val="000000"/>
                </a:solidFill>
                <a:latin typeface="Arial"/>
                <a:ea typeface="Arial"/>
                <a:cs typeface="Arial"/>
                <a:sym typeface="Arial"/>
              </a:rPr>
              <a:t>The code is not transferable to any other individual.</a:t>
            </a:r>
            <a:endParaRPr>
              <a:solidFill>
                <a:srgbClr val="000000"/>
              </a:solidFill>
              <a:latin typeface="Arial"/>
              <a:ea typeface="Arial"/>
              <a:cs typeface="Arial"/>
              <a:sym typeface="Arial"/>
            </a:endParaRPr>
          </a:p>
          <a:p>
            <a:pPr marL="215900" lvl="0" indent="-215900" algn="l" rtl="0">
              <a:spcBef>
                <a:spcPts val="800"/>
              </a:spcBef>
              <a:spcAft>
                <a:spcPts val="0"/>
              </a:spcAft>
              <a:buClr>
                <a:schemeClr val="dk1"/>
              </a:buClr>
              <a:buSzPts val="1200"/>
              <a:buChar char="•"/>
            </a:pPr>
            <a:r>
              <a:rPr lang="en">
                <a:solidFill>
                  <a:srgbClr val="000000"/>
                </a:solidFill>
                <a:latin typeface="Arial"/>
                <a:ea typeface="Arial"/>
                <a:cs typeface="Arial"/>
                <a:sym typeface="Arial"/>
              </a:rPr>
              <a:t>The code cannot be used for the designated individual in any other organization.</a:t>
            </a:r>
            <a:endParaRPr>
              <a:solidFill>
                <a:srgbClr val="000000"/>
              </a:solidFill>
              <a:latin typeface="Arial"/>
              <a:ea typeface="Arial"/>
              <a:cs typeface="Arial"/>
              <a:sym typeface="Arial"/>
            </a:endParaRPr>
          </a:p>
          <a:p>
            <a:pPr marL="0" lvl="0" indent="0" algn="l" rtl="0">
              <a:spcBef>
                <a:spcPts val="600"/>
              </a:spcBef>
              <a:spcAft>
                <a:spcPts val="0"/>
              </a:spcAft>
              <a:buNone/>
            </a:pPr>
            <a:endParaRPr/>
          </a:p>
        </p:txBody>
      </p:sp>
      <p:pic>
        <p:nvPicPr>
          <p:cNvPr id="710" name="Google Shape;710;g147da2a7b7f_2_18">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a:stretch/>
        </p:blipFill>
        <p:spPr>
          <a:xfrm>
            <a:off x="4482824" y="1097269"/>
            <a:ext cx="3729300" cy="365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147da2a7b7f_9_93"/>
          <p:cNvSpPr txBox="1">
            <a:spLocks noGrp="1"/>
          </p:cNvSpPr>
          <p:nvPr>
            <p:ph type="title"/>
          </p:nvPr>
        </p:nvSpPr>
        <p:spPr>
          <a:xfrm>
            <a:off x="628650" y="273844"/>
            <a:ext cx="7886700" cy="572909"/>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RFF Approval Process</a:t>
            </a:r>
            <a:endParaRPr/>
          </a:p>
        </p:txBody>
      </p:sp>
      <p:grpSp>
        <p:nvGrpSpPr>
          <p:cNvPr id="716" name="Google Shape;716;g147da2a7b7f_9_93" descr="RFF approval process."/>
          <p:cNvGrpSpPr/>
          <p:nvPr/>
        </p:nvGrpSpPr>
        <p:grpSpPr>
          <a:xfrm>
            <a:off x="977549" y="1408540"/>
            <a:ext cx="7094867" cy="3226709"/>
            <a:chOff x="465198" y="375825"/>
            <a:chExt cx="9459823" cy="4302279"/>
          </a:xfrm>
        </p:grpSpPr>
        <p:sp>
          <p:nvSpPr>
            <p:cNvPr id="717" name="Google Shape;717;g147da2a7b7f_9_93"/>
            <p:cNvSpPr/>
            <p:nvPr/>
          </p:nvSpPr>
          <p:spPr>
            <a:xfrm>
              <a:off x="614328" y="395131"/>
              <a:ext cx="1994832" cy="1031876"/>
            </a:xfrm>
            <a:prstGeom prst="roundRect">
              <a:avLst>
                <a:gd name="adj" fmla="val 10000"/>
              </a:avLst>
            </a:prstGeom>
            <a:solidFill>
              <a:srgbClr val="FFCC9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8" name="Google Shape;718;g147da2a7b7f_9_93"/>
            <p:cNvSpPr txBox="1"/>
            <p:nvPr/>
          </p:nvSpPr>
          <p:spPr>
            <a:xfrm>
              <a:off x="644551" y="425354"/>
              <a:ext cx="1934386" cy="971430"/>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833C0B"/>
                </a:buClr>
                <a:buSzPts val="1100"/>
                <a:buFont typeface="Calibri"/>
                <a:buNone/>
              </a:pPr>
              <a:r>
                <a:rPr lang="en" sz="1100" b="0" i="0" u="none" strike="noStrike" cap="none">
                  <a:solidFill>
                    <a:srgbClr val="833C0B"/>
                  </a:solidFill>
                  <a:latin typeface="Calibri"/>
                  <a:ea typeface="Calibri"/>
                  <a:cs typeface="Calibri"/>
                  <a:sym typeface="Calibri"/>
                </a:rPr>
                <a:t>Grant Accountant gathers supporting Documentation to prepare for RFF Submission</a:t>
              </a:r>
              <a:endParaRPr sz="1100"/>
            </a:p>
          </p:txBody>
        </p:sp>
        <p:sp>
          <p:nvSpPr>
            <p:cNvPr id="719" name="Google Shape;719;g147da2a7b7f_9_93"/>
            <p:cNvSpPr/>
            <p:nvPr/>
          </p:nvSpPr>
          <p:spPr>
            <a:xfrm>
              <a:off x="2965029" y="627563"/>
              <a:ext cx="857625" cy="502982"/>
            </a:xfrm>
            <a:prstGeom prst="rightArrow">
              <a:avLst>
                <a:gd name="adj1" fmla="val 60000"/>
                <a:gd name="adj2" fmla="val 50000"/>
              </a:avLst>
            </a:prstGeom>
            <a:solidFill>
              <a:srgbClr val="FFCC9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0" name="Google Shape;720;g147da2a7b7f_9_93"/>
            <p:cNvSpPr txBox="1"/>
            <p:nvPr/>
          </p:nvSpPr>
          <p:spPr>
            <a:xfrm>
              <a:off x="2965029" y="728159"/>
              <a:ext cx="706730" cy="3017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sp>
          <p:nvSpPr>
            <p:cNvPr id="721" name="Google Shape;721;g147da2a7b7f_9_93"/>
            <p:cNvSpPr/>
            <p:nvPr/>
          </p:nvSpPr>
          <p:spPr>
            <a:xfrm>
              <a:off x="4227061" y="375825"/>
              <a:ext cx="2028155" cy="940086"/>
            </a:xfrm>
            <a:prstGeom prst="roundRect">
              <a:avLst>
                <a:gd name="adj" fmla="val 10000"/>
              </a:avLst>
            </a:prstGeom>
            <a:solidFill>
              <a:srgbClr val="FFCC9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2" name="Google Shape;722;g147da2a7b7f_9_93"/>
            <p:cNvSpPr txBox="1"/>
            <p:nvPr/>
          </p:nvSpPr>
          <p:spPr>
            <a:xfrm>
              <a:off x="4254595" y="403359"/>
              <a:ext cx="1973087" cy="885018"/>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833C0B"/>
                </a:buClr>
                <a:buSzPts val="1100"/>
                <a:buFont typeface="Calibri"/>
                <a:buNone/>
              </a:pPr>
              <a:r>
                <a:rPr lang="en" sz="1100" b="0" i="0" u="none" strike="noStrike" cap="none">
                  <a:solidFill>
                    <a:srgbClr val="833C0B"/>
                  </a:solidFill>
                  <a:latin typeface="Calibri"/>
                  <a:ea typeface="Calibri"/>
                  <a:cs typeface="Calibri"/>
                  <a:sym typeface="Calibri"/>
                </a:rPr>
                <a:t>Logs into Formsite and completes the appropriate RFF form and data fields</a:t>
              </a:r>
              <a:endParaRPr sz="1100"/>
            </a:p>
          </p:txBody>
        </p:sp>
        <p:sp>
          <p:nvSpPr>
            <p:cNvPr id="723" name="Google Shape;723;g147da2a7b7f_9_93"/>
            <p:cNvSpPr/>
            <p:nvPr/>
          </p:nvSpPr>
          <p:spPr>
            <a:xfrm rot="36534">
              <a:off x="6601229" y="613262"/>
              <a:ext cx="833681" cy="502982"/>
            </a:xfrm>
            <a:prstGeom prst="rightArrow">
              <a:avLst>
                <a:gd name="adj1" fmla="val 60000"/>
                <a:gd name="adj2" fmla="val 50000"/>
              </a:avLst>
            </a:prstGeom>
            <a:solidFill>
              <a:srgbClr val="FFCC6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4" name="Google Shape;724;g147da2a7b7f_9_93"/>
            <p:cNvSpPr txBox="1"/>
            <p:nvPr/>
          </p:nvSpPr>
          <p:spPr>
            <a:xfrm rot="36534">
              <a:off x="6601233" y="713056"/>
              <a:ext cx="682786" cy="3017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sp>
          <p:nvSpPr>
            <p:cNvPr id="725" name="Google Shape;725;g147da2a7b7f_9_93"/>
            <p:cNvSpPr/>
            <p:nvPr/>
          </p:nvSpPr>
          <p:spPr>
            <a:xfrm>
              <a:off x="7828111" y="395295"/>
              <a:ext cx="2028155" cy="977688"/>
            </a:xfrm>
            <a:prstGeom prst="roundRect">
              <a:avLst>
                <a:gd name="adj" fmla="val 10000"/>
              </a:avLst>
            </a:prstGeom>
            <a:solidFill>
              <a:srgbClr val="FFCC9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6" name="Google Shape;726;g147da2a7b7f_9_93"/>
            <p:cNvSpPr txBox="1"/>
            <p:nvPr/>
          </p:nvSpPr>
          <p:spPr>
            <a:xfrm>
              <a:off x="7856747" y="423931"/>
              <a:ext cx="1970883" cy="920416"/>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833C0B"/>
                </a:buClr>
                <a:buSzPts val="1100"/>
                <a:buFont typeface="Calibri"/>
                <a:buNone/>
              </a:pPr>
              <a:r>
                <a:rPr lang="en" sz="1100" b="0" i="0" u="none" strike="noStrike" cap="none">
                  <a:solidFill>
                    <a:srgbClr val="833C0B"/>
                  </a:solidFill>
                  <a:latin typeface="Calibri"/>
                  <a:ea typeface="Calibri"/>
                  <a:cs typeface="Calibri"/>
                  <a:sym typeface="Calibri"/>
                </a:rPr>
                <a:t>Updates RFF with the individual holding signature authority and the individual’s email address – clicks ‘submit’</a:t>
              </a:r>
              <a:endParaRPr sz="1100"/>
            </a:p>
          </p:txBody>
        </p:sp>
        <p:sp>
          <p:nvSpPr>
            <p:cNvPr id="727" name="Google Shape;727;g147da2a7b7f_9_93"/>
            <p:cNvSpPr/>
            <p:nvPr/>
          </p:nvSpPr>
          <p:spPr>
            <a:xfrm rot="5422760">
              <a:off x="8697541" y="1392264"/>
              <a:ext cx="368261" cy="502982"/>
            </a:xfrm>
            <a:prstGeom prst="rightArrow">
              <a:avLst>
                <a:gd name="adj1" fmla="val 60000"/>
                <a:gd name="adj2" fmla="val 50000"/>
              </a:avLst>
            </a:prstGeom>
            <a:solidFill>
              <a:srgbClr val="A5A5A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8" name="Google Shape;728;g147da2a7b7f_9_93"/>
            <p:cNvSpPr txBox="1"/>
            <p:nvPr/>
          </p:nvSpPr>
          <p:spPr>
            <a:xfrm rot="22760">
              <a:off x="8731143" y="1459625"/>
              <a:ext cx="301790" cy="25778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729" name="Google Shape;729;g147da2a7b7f_9_93"/>
            <p:cNvSpPr/>
            <p:nvPr/>
          </p:nvSpPr>
          <p:spPr>
            <a:xfrm>
              <a:off x="7896866" y="1931276"/>
              <a:ext cx="2028155" cy="551276"/>
            </a:xfrm>
            <a:prstGeom prst="roundRect">
              <a:avLst>
                <a:gd name="adj" fmla="val 10000"/>
              </a:avLst>
            </a:prstGeom>
            <a:solidFill>
              <a:srgbClr val="CCFFF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0" name="Google Shape;730;g147da2a7b7f_9_93"/>
            <p:cNvSpPr txBox="1"/>
            <p:nvPr/>
          </p:nvSpPr>
          <p:spPr>
            <a:xfrm>
              <a:off x="7913012" y="1947422"/>
              <a:ext cx="1995863" cy="518984"/>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1E4E79"/>
                </a:buClr>
                <a:buSzPts val="1100"/>
                <a:buFont typeface="Calibri"/>
                <a:buNone/>
              </a:pPr>
              <a:r>
                <a:rPr lang="en" sz="1100" b="0" i="0" u="none" strike="noStrike" cap="none">
                  <a:solidFill>
                    <a:srgbClr val="1E4E79"/>
                  </a:solidFill>
                  <a:latin typeface="Calibri"/>
                  <a:ea typeface="Calibri"/>
                  <a:cs typeface="Calibri"/>
                  <a:sym typeface="Calibri"/>
                </a:rPr>
                <a:t>RFF routes to individual with Signature Authority</a:t>
              </a:r>
              <a:endParaRPr sz="1100"/>
            </a:p>
          </p:txBody>
        </p:sp>
        <p:sp>
          <p:nvSpPr>
            <p:cNvPr id="731" name="Google Shape;731;g147da2a7b7f_9_93"/>
            <p:cNvSpPr/>
            <p:nvPr/>
          </p:nvSpPr>
          <p:spPr>
            <a:xfrm rot="10800000">
              <a:off x="6662440" y="1857517"/>
              <a:ext cx="870082" cy="502982"/>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2" name="Google Shape;732;g147da2a7b7f_9_93"/>
            <p:cNvSpPr txBox="1"/>
            <p:nvPr/>
          </p:nvSpPr>
          <p:spPr>
            <a:xfrm>
              <a:off x="6813335" y="1958113"/>
              <a:ext cx="719187" cy="3017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sp>
          <p:nvSpPr>
            <p:cNvPr id="733" name="Google Shape;733;g147da2a7b7f_9_93"/>
            <p:cNvSpPr/>
            <p:nvPr/>
          </p:nvSpPr>
          <p:spPr>
            <a:xfrm>
              <a:off x="4227061" y="1598008"/>
              <a:ext cx="2028155" cy="1185363"/>
            </a:xfrm>
            <a:prstGeom prst="roundRect">
              <a:avLst>
                <a:gd name="adj" fmla="val 10000"/>
              </a:avLst>
            </a:prstGeom>
            <a:solidFill>
              <a:srgbClr val="CCFFF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4" name="Google Shape;734;g147da2a7b7f_9_93"/>
            <p:cNvSpPr txBox="1"/>
            <p:nvPr/>
          </p:nvSpPr>
          <p:spPr>
            <a:xfrm>
              <a:off x="4261779" y="1632726"/>
              <a:ext cx="1958719" cy="1115927"/>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1E4E79"/>
                </a:buClr>
                <a:buSzPts val="1100"/>
                <a:buFont typeface="Calibri"/>
                <a:buNone/>
              </a:pPr>
              <a:r>
                <a:rPr lang="en" sz="1100" b="0" i="0" u="none" strike="noStrike" cap="none">
                  <a:solidFill>
                    <a:srgbClr val="1E4E79"/>
                  </a:solidFill>
                  <a:latin typeface="Calibri"/>
                  <a:ea typeface="Calibri"/>
                  <a:cs typeface="Calibri"/>
                  <a:sym typeface="Calibri"/>
                </a:rPr>
                <a:t>Individual with Signature Authority review the RFF and approves the document with their four-digit electronic signature code</a:t>
              </a:r>
              <a:endParaRPr sz="1100"/>
            </a:p>
          </p:txBody>
        </p:sp>
        <p:sp>
          <p:nvSpPr>
            <p:cNvPr id="735" name="Google Shape;735;g147da2a7b7f_9_93"/>
            <p:cNvSpPr/>
            <p:nvPr/>
          </p:nvSpPr>
          <p:spPr>
            <a:xfrm rot="10800000">
              <a:off x="3020398" y="1825107"/>
              <a:ext cx="834763" cy="502982"/>
            </a:xfrm>
            <a:prstGeom prst="rightArrow">
              <a:avLst>
                <a:gd name="adj1" fmla="val 60000"/>
                <a:gd name="adj2" fmla="val 50000"/>
              </a:avLst>
            </a:prstGeom>
            <a:solidFill>
              <a:srgbClr val="ABBADE"/>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6" name="Google Shape;736;g147da2a7b7f_9_93"/>
            <p:cNvSpPr txBox="1"/>
            <p:nvPr/>
          </p:nvSpPr>
          <p:spPr>
            <a:xfrm>
              <a:off x="3171293" y="1925703"/>
              <a:ext cx="683868" cy="3017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sp>
          <p:nvSpPr>
            <p:cNvPr id="737" name="Google Shape;737;g147da2a7b7f_9_93"/>
            <p:cNvSpPr/>
            <p:nvPr/>
          </p:nvSpPr>
          <p:spPr>
            <a:xfrm>
              <a:off x="623880" y="1836860"/>
              <a:ext cx="2028155" cy="697997"/>
            </a:xfrm>
            <a:prstGeom prst="roundRect">
              <a:avLst>
                <a:gd name="adj" fmla="val 10000"/>
              </a:avLst>
            </a:prstGeom>
            <a:solidFill>
              <a:srgbClr val="CCFFF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8" name="Google Shape;738;g147da2a7b7f_9_93"/>
            <p:cNvSpPr txBox="1"/>
            <p:nvPr/>
          </p:nvSpPr>
          <p:spPr>
            <a:xfrm>
              <a:off x="644324" y="1857304"/>
              <a:ext cx="1987267" cy="657109"/>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1E4E79"/>
                </a:buClr>
                <a:buSzPts val="1100"/>
                <a:buFont typeface="Calibri"/>
                <a:buNone/>
              </a:pPr>
              <a:r>
                <a:rPr lang="en" sz="1100" b="0" i="0" u="none" strike="noStrike" cap="none">
                  <a:solidFill>
                    <a:srgbClr val="1E4E79"/>
                  </a:solidFill>
                  <a:latin typeface="Calibri"/>
                  <a:ea typeface="Calibri"/>
                  <a:cs typeface="Calibri"/>
                  <a:sym typeface="Calibri"/>
                </a:rPr>
                <a:t>RFF exports to Grants Fiscal’s payment rules engine</a:t>
              </a:r>
              <a:endParaRPr sz="1100"/>
            </a:p>
          </p:txBody>
        </p:sp>
        <p:sp>
          <p:nvSpPr>
            <p:cNvPr id="739" name="Google Shape;739;g147da2a7b7f_9_93"/>
            <p:cNvSpPr/>
            <p:nvPr/>
          </p:nvSpPr>
          <p:spPr>
            <a:xfrm rot="-5425221" flipH="1">
              <a:off x="1373566" y="2640756"/>
              <a:ext cx="410192" cy="502982"/>
            </a:xfrm>
            <a:prstGeom prst="rightArrow">
              <a:avLst>
                <a:gd name="adj1" fmla="val 60000"/>
                <a:gd name="adj2" fmla="val 50000"/>
              </a:avLst>
            </a:prstGeom>
            <a:solidFill>
              <a:srgbClr val="A5A5A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0" name="Google Shape;740;g147da2a7b7f_9_93"/>
            <p:cNvSpPr txBox="1"/>
            <p:nvPr/>
          </p:nvSpPr>
          <p:spPr>
            <a:xfrm rot="10774779">
              <a:off x="1427316" y="2687153"/>
              <a:ext cx="301790" cy="28713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741" name="Google Shape;741;g147da2a7b7f_9_93"/>
            <p:cNvSpPr/>
            <p:nvPr/>
          </p:nvSpPr>
          <p:spPr>
            <a:xfrm>
              <a:off x="465198" y="3147813"/>
              <a:ext cx="2271412" cy="1530291"/>
            </a:xfrm>
            <a:prstGeom prst="roundRect">
              <a:avLst>
                <a:gd name="adj" fmla="val 10000"/>
              </a:avLst>
            </a:prstGeom>
            <a:solidFill>
              <a:srgbClr val="99FF99"/>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2" name="Google Shape;742;g147da2a7b7f_9_93"/>
            <p:cNvSpPr txBox="1"/>
            <p:nvPr/>
          </p:nvSpPr>
          <p:spPr>
            <a:xfrm>
              <a:off x="510019" y="3192634"/>
              <a:ext cx="2181770" cy="1440649"/>
            </a:xfrm>
            <a:prstGeom prst="rect">
              <a:avLst/>
            </a:prstGeom>
            <a:noFill/>
            <a:ln>
              <a:noFill/>
            </a:ln>
          </p:spPr>
          <p:txBody>
            <a:bodyPr spcFirstLastPara="1" wrap="square" lIns="40000" tIns="40000" rIns="40000" bIns="40000" anchor="ctr" anchorCtr="0">
              <a:noAutofit/>
            </a:bodyPr>
            <a:lstStyle/>
            <a:p>
              <a:pPr marL="0" marR="0" lvl="0" indent="0" algn="ctr" rtl="0">
                <a:lnSpc>
                  <a:spcPct val="90000"/>
                </a:lnSpc>
                <a:spcBef>
                  <a:spcPts val="0"/>
                </a:spcBef>
                <a:spcAft>
                  <a:spcPts val="0"/>
                </a:spcAft>
                <a:buClr>
                  <a:srgbClr val="385623"/>
                </a:buClr>
                <a:buSzPts val="1100"/>
                <a:buFont typeface="Calibri"/>
                <a:buNone/>
              </a:pPr>
              <a:r>
                <a:rPr lang="en" sz="1100" b="0" i="0" u="none" strike="noStrike" cap="none">
                  <a:solidFill>
                    <a:srgbClr val="385623"/>
                  </a:solidFill>
                  <a:latin typeface="Calibri"/>
                  <a:ea typeface="Calibri"/>
                  <a:cs typeface="Calibri"/>
                  <a:sym typeface="Calibri"/>
                </a:rPr>
                <a:t>Payment Rules Engine validates four-digit electronic signature code against Authorized Signatures on file</a:t>
              </a:r>
              <a:endParaRPr sz="1100"/>
            </a:p>
          </p:txBody>
        </p:sp>
      </p:grpSp>
      <p:sp>
        <p:nvSpPr>
          <p:cNvPr id="743" name="Google Shape;743;g147da2a7b7f_9_93"/>
          <p:cNvSpPr/>
          <p:nvPr/>
        </p:nvSpPr>
        <p:spPr>
          <a:xfrm>
            <a:off x="3925855" y="3530238"/>
            <a:ext cx="1348856" cy="321907"/>
          </a:xfrm>
          <a:prstGeom prst="roundRect">
            <a:avLst>
              <a:gd name="adj" fmla="val 16667"/>
            </a:avLst>
          </a:prstGeom>
          <a:solidFill>
            <a:srgbClr val="99FF99"/>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385623"/>
              </a:buClr>
              <a:buSzPts val="1100"/>
              <a:buFont typeface="Calibri"/>
              <a:buNone/>
            </a:pPr>
            <a:r>
              <a:rPr lang="en" sz="1100" b="0" i="0" u="none" strike="noStrike" cap="none">
                <a:solidFill>
                  <a:srgbClr val="385623"/>
                </a:solidFill>
                <a:latin typeface="Calibri"/>
                <a:ea typeface="Calibri"/>
                <a:cs typeface="Calibri"/>
                <a:sym typeface="Calibri"/>
              </a:rPr>
              <a:t>Signature Code Validates</a:t>
            </a:r>
            <a:endParaRPr sz="1100"/>
          </a:p>
        </p:txBody>
      </p:sp>
      <p:sp>
        <p:nvSpPr>
          <p:cNvPr id="744" name="Google Shape;744;g147da2a7b7f_9_93">
            <a:extLst>
              <a:ext uri="{C183D7F6-B498-43B3-948B-1728B52AA6E4}">
                <adec:decorative xmlns:adec="http://schemas.microsoft.com/office/drawing/2017/decorative" val="1"/>
              </a:ext>
            </a:extLst>
          </p:cNvPr>
          <p:cNvSpPr/>
          <p:nvPr/>
        </p:nvSpPr>
        <p:spPr>
          <a:xfrm>
            <a:off x="2876162" y="3589953"/>
            <a:ext cx="671803" cy="244929"/>
          </a:xfrm>
          <a:prstGeom prst="rightArrow">
            <a:avLst>
              <a:gd name="adj1" fmla="val 50000"/>
              <a:gd name="adj2" fmla="val 50000"/>
            </a:avLst>
          </a:prstGeom>
          <a:solidFill>
            <a:srgbClr val="33CC3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45" name="Google Shape;745;g147da2a7b7f_9_93">
            <a:extLst>
              <a:ext uri="{C183D7F6-B498-43B3-948B-1728B52AA6E4}">
                <adec:decorative xmlns:adec="http://schemas.microsoft.com/office/drawing/2017/decorative" val="1"/>
              </a:ext>
            </a:extLst>
          </p:cNvPr>
          <p:cNvSpPr/>
          <p:nvPr/>
        </p:nvSpPr>
        <p:spPr>
          <a:xfrm>
            <a:off x="2876162" y="4230151"/>
            <a:ext cx="671803" cy="244928"/>
          </a:xfrm>
          <a:prstGeom prst="rightArrow">
            <a:avLst>
              <a:gd name="adj1" fmla="val 50000"/>
              <a:gd name="adj2" fmla="val 50000"/>
            </a:avLst>
          </a:prstGeom>
          <a:solidFill>
            <a:srgbClr val="33CC3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46" name="Google Shape;746;g147da2a7b7f_9_93"/>
          <p:cNvSpPr/>
          <p:nvPr/>
        </p:nvSpPr>
        <p:spPr>
          <a:xfrm>
            <a:off x="6550090" y="3530238"/>
            <a:ext cx="1511559" cy="398884"/>
          </a:xfrm>
          <a:prstGeom prst="roundRect">
            <a:avLst>
              <a:gd name="adj" fmla="val 16667"/>
            </a:avLst>
          </a:prstGeom>
          <a:solidFill>
            <a:srgbClr val="99FF99"/>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385623"/>
              </a:buClr>
              <a:buSzPts val="1100"/>
              <a:buFont typeface="Calibri"/>
              <a:buNone/>
            </a:pPr>
            <a:r>
              <a:rPr lang="en" sz="1100" b="0" i="0" u="none" strike="noStrike" cap="none">
                <a:solidFill>
                  <a:srgbClr val="385623"/>
                </a:solidFill>
                <a:latin typeface="Calibri"/>
                <a:ea typeface="Calibri"/>
                <a:cs typeface="Calibri"/>
                <a:sym typeface="Calibri"/>
              </a:rPr>
              <a:t>Request is processed for payment</a:t>
            </a:r>
            <a:endParaRPr sz="1100"/>
          </a:p>
        </p:txBody>
      </p:sp>
      <p:sp>
        <p:nvSpPr>
          <p:cNvPr id="747" name="Google Shape;747;g147da2a7b7f_9_93"/>
          <p:cNvSpPr/>
          <p:nvPr/>
        </p:nvSpPr>
        <p:spPr>
          <a:xfrm>
            <a:off x="3925855" y="4230151"/>
            <a:ext cx="1348856" cy="321907"/>
          </a:xfrm>
          <a:prstGeom prst="roundRect">
            <a:avLst>
              <a:gd name="adj" fmla="val 16667"/>
            </a:avLst>
          </a:prstGeom>
          <a:solidFill>
            <a:srgbClr val="99FF99"/>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385623"/>
              </a:buClr>
              <a:buSzPts val="1100"/>
              <a:buFont typeface="Calibri"/>
              <a:buNone/>
            </a:pPr>
            <a:r>
              <a:rPr lang="en" sz="1100" b="0" i="0" u="none" strike="noStrike" cap="none">
                <a:solidFill>
                  <a:srgbClr val="385623"/>
                </a:solidFill>
                <a:latin typeface="Calibri"/>
                <a:ea typeface="Calibri"/>
                <a:cs typeface="Calibri"/>
                <a:sym typeface="Calibri"/>
              </a:rPr>
              <a:t>Signature code Fails Validation</a:t>
            </a:r>
            <a:endParaRPr sz="1100"/>
          </a:p>
        </p:txBody>
      </p:sp>
      <p:sp>
        <p:nvSpPr>
          <p:cNvPr id="748" name="Google Shape;748;g147da2a7b7f_9_93"/>
          <p:cNvSpPr/>
          <p:nvPr/>
        </p:nvSpPr>
        <p:spPr>
          <a:xfrm>
            <a:off x="6550090" y="4230151"/>
            <a:ext cx="1511559" cy="398884"/>
          </a:xfrm>
          <a:prstGeom prst="roundRect">
            <a:avLst>
              <a:gd name="adj" fmla="val 16667"/>
            </a:avLst>
          </a:prstGeom>
          <a:solidFill>
            <a:srgbClr val="99FF99"/>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385623"/>
              </a:buClr>
              <a:buSzPts val="1100"/>
              <a:buFont typeface="Calibri"/>
              <a:buNone/>
            </a:pPr>
            <a:r>
              <a:rPr lang="en" sz="1100" b="0" i="0" u="none" strike="noStrike" cap="none">
                <a:solidFill>
                  <a:srgbClr val="385623"/>
                </a:solidFill>
                <a:latin typeface="Calibri"/>
                <a:ea typeface="Calibri"/>
                <a:cs typeface="Calibri"/>
                <a:sym typeface="Calibri"/>
              </a:rPr>
              <a:t>Request is moved to Error Holding</a:t>
            </a:r>
            <a:endParaRPr sz="1100"/>
          </a:p>
        </p:txBody>
      </p:sp>
      <p:sp>
        <p:nvSpPr>
          <p:cNvPr id="749" name="Google Shape;749;g147da2a7b7f_9_93">
            <a:extLst>
              <a:ext uri="{C183D7F6-B498-43B3-948B-1728B52AA6E4}">
                <adec:decorative xmlns:adec="http://schemas.microsoft.com/office/drawing/2017/decorative" val="1"/>
              </a:ext>
            </a:extLst>
          </p:cNvPr>
          <p:cNvSpPr/>
          <p:nvPr/>
        </p:nvSpPr>
        <p:spPr>
          <a:xfrm>
            <a:off x="5577374" y="3589953"/>
            <a:ext cx="748781" cy="244929"/>
          </a:xfrm>
          <a:prstGeom prst="rightArrow">
            <a:avLst>
              <a:gd name="adj1" fmla="val 50000"/>
              <a:gd name="adj2" fmla="val 50000"/>
            </a:avLst>
          </a:prstGeom>
          <a:solidFill>
            <a:srgbClr val="33CC3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50" name="Google Shape;750;g147da2a7b7f_9_93">
            <a:extLst>
              <a:ext uri="{C183D7F6-B498-43B3-948B-1728B52AA6E4}">
                <adec:decorative xmlns:adec="http://schemas.microsoft.com/office/drawing/2017/decorative" val="1"/>
              </a:ext>
            </a:extLst>
          </p:cNvPr>
          <p:cNvSpPr/>
          <p:nvPr/>
        </p:nvSpPr>
        <p:spPr>
          <a:xfrm>
            <a:off x="5577373" y="4321007"/>
            <a:ext cx="748781" cy="199443"/>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147da2a7b7f_9_1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en" sz="2700"/>
              <a:t>Signature Authority Continuity</a:t>
            </a:r>
            <a:endParaRPr/>
          </a:p>
        </p:txBody>
      </p:sp>
      <p:sp>
        <p:nvSpPr>
          <p:cNvPr id="756" name="Google Shape;756;g147da2a7b7f_9_1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en"/>
              <a:t>To avoid delays in reimbursements, continuity plans should include establishment of new signature authority prior to the departure of any designated fiscal representative.</a:t>
            </a:r>
            <a:endParaRPr/>
          </a:p>
          <a:p>
            <a:pPr marL="520700" lvl="1" indent="-177800" algn="l" rtl="0">
              <a:lnSpc>
                <a:spcPct val="90000"/>
              </a:lnSpc>
              <a:spcBef>
                <a:spcPts val="400"/>
              </a:spcBef>
              <a:spcAft>
                <a:spcPts val="0"/>
              </a:spcAft>
              <a:buClr>
                <a:schemeClr val="dk1"/>
              </a:buClr>
              <a:buSzPts val="1800"/>
              <a:buChar char="•"/>
            </a:pPr>
            <a:r>
              <a:rPr lang="en"/>
              <a:t>There are currently 6 School Districts, 1 Administrative Unit and 3 501C organizations with no designated fiscal representative actively employed.</a:t>
            </a:r>
            <a:endParaRPr/>
          </a:p>
          <a:p>
            <a:pPr marL="520700" lvl="1" indent="-177800" algn="l" rtl="0">
              <a:lnSpc>
                <a:spcPct val="90000"/>
              </a:lnSpc>
              <a:spcBef>
                <a:spcPts val="400"/>
              </a:spcBef>
              <a:spcAft>
                <a:spcPts val="0"/>
              </a:spcAft>
              <a:buClr>
                <a:schemeClr val="dk1"/>
              </a:buClr>
              <a:buSzPts val="1800"/>
              <a:buChar char="•"/>
            </a:pPr>
            <a:r>
              <a:rPr lang="en"/>
              <a:t>Authority validation errors cannot be released for payment until valid authority is re-established.</a:t>
            </a:r>
            <a:endParaRPr/>
          </a:p>
          <a:p>
            <a:pPr marL="520700" lvl="1" indent="-177800" algn="l" rtl="0">
              <a:lnSpc>
                <a:spcPct val="90000"/>
              </a:lnSpc>
              <a:spcBef>
                <a:spcPts val="400"/>
              </a:spcBef>
              <a:spcAft>
                <a:spcPts val="0"/>
              </a:spcAft>
              <a:buClr>
                <a:schemeClr val="dk1"/>
              </a:buClr>
              <a:buSzPts val="1800"/>
              <a:buChar char="•"/>
            </a:pPr>
            <a:r>
              <a:rPr lang="en"/>
              <a:t>Notice of held payments will be emailed to the designated fiscal representatives or the organization requesting funds.  </a:t>
            </a:r>
            <a:endParaRPr/>
          </a:p>
          <a:p>
            <a:pPr marL="685800" lvl="2" indent="0" algn="l" rtl="0">
              <a:lnSpc>
                <a:spcPct val="90000"/>
              </a:lnSpc>
              <a:spcBef>
                <a:spcPts val="400"/>
              </a:spcBef>
              <a:spcAft>
                <a:spcPts val="0"/>
              </a:spcAft>
              <a:buClr>
                <a:schemeClr val="dk1"/>
              </a:buClr>
              <a:buSzPts val="1500"/>
              <a:buNone/>
            </a:pPr>
            <a:r>
              <a:rPr lang="en"/>
              <a:t>Having those mailboxes migrated to active users will aid an organization in resolving errored requests in a timely manner.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147bd10ac89_1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CDC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Update</a:t>
            </a:r>
            <a:endParaRPr/>
          </a:p>
        </p:txBody>
      </p:sp>
      <p:sp>
        <p:nvSpPr>
          <p:cNvPr id="762" name="Google Shape;762;g147bd10ac89_1_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1479fb5cfad_0_12"/>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CDC Update as of August 10, 2022</a:t>
            </a:r>
            <a:endParaRPr sz="2100"/>
          </a:p>
        </p:txBody>
      </p:sp>
      <p:sp>
        <p:nvSpPr>
          <p:cNvPr id="768" name="Google Shape;768;g1479fb5cfad_0_12"/>
          <p:cNvSpPr txBox="1">
            <a:spLocks noGrp="1"/>
          </p:cNvSpPr>
          <p:nvPr>
            <p:ph type="body" idx="1"/>
          </p:nvPr>
        </p:nvSpPr>
        <p:spPr>
          <a:xfrm>
            <a:off x="464100" y="1029800"/>
            <a:ext cx="8375100" cy="3943800"/>
          </a:xfrm>
          <a:prstGeom prst="rect">
            <a:avLst/>
          </a:prstGeom>
          <a:noFill/>
          <a:ln>
            <a:noFill/>
          </a:ln>
        </p:spPr>
        <p:txBody>
          <a:bodyPr spcFirstLastPara="1" wrap="square" lIns="0" tIns="0" rIns="0" bIns="34275" anchor="t" anchorCtr="0">
            <a:noAutofit/>
          </a:bodyPr>
          <a:lstStyle/>
          <a:p>
            <a:pPr marL="0" lvl="0" indent="0" algn="l" rtl="0">
              <a:spcBef>
                <a:spcPts val="600"/>
              </a:spcBef>
              <a:spcAft>
                <a:spcPts val="0"/>
              </a:spcAft>
              <a:buClr>
                <a:schemeClr val="dk1"/>
              </a:buClr>
              <a:buSzPts val="1100"/>
              <a:buFont typeface="Arial"/>
              <a:buNone/>
            </a:pPr>
            <a:endParaRPr sz="1700" b="1"/>
          </a:p>
          <a:p>
            <a:pPr marL="457200" marR="2553149" lvl="0" indent="-336550" algn="l" rtl="0">
              <a:lnSpc>
                <a:spcPct val="115000"/>
              </a:lnSpc>
              <a:spcBef>
                <a:spcPts val="0"/>
              </a:spcBef>
              <a:spcAft>
                <a:spcPts val="0"/>
              </a:spcAft>
              <a:buSzPts val="1700"/>
              <a:buChar char="•"/>
            </a:pPr>
            <a:r>
              <a:rPr lang="en" sz="1700"/>
              <a:t>No new requirements</a:t>
            </a:r>
            <a:endParaRPr sz="1700"/>
          </a:p>
          <a:p>
            <a:pPr marL="457200" marR="2553149" lvl="0" indent="-336550" algn="l" rtl="0">
              <a:lnSpc>
                <a:spcPct val="115000"/>
              </a:lnSpc>
              <a:spcBef>
                <a:spcPts val="0"/>
              </a:spcBef>
              <a:spcAft>
                <a:spcPts val="0"/>
              </a:spcAft>
              <a:buSzPts val="1700"/>
              <a:buChar char="•"/>
            </a:pPr>
            <a:r>
              <a:rPr lang="en" sz="1700"/>
              <a:t>Schools will work directly with their local public health partners to make decisions that align with their local communities and conditions</a:t>
            </a:r>
            <a:endParaRPr sz="1700"/>
          </a:p>
          <a:p>
            <a:pPr marL="457200" marR="2553149" lvl="0" indent="-336550" algn="l" rtl="0">
              <a:lnSpc>
                <a:spcPct val="115000"/>
              </a:lnSpc>
              <a:spcBef>
                <a:spcPts val="0"/>
              </a:spcBef>
              <a:spcAft>
                <a:spcPts val="0"/>
              </a:spcAft>
              <a:buSzPts val="1700"/>
              <a:buChar char="•"/>
            </a:pPr>
            <a:r>
              <a:rPr lang="en" sz="1700"/>
              <a:t>The </a:t>
            </a:r>
            <a:r>
              <a:rPr lang="en"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Safe Return to In-Person Plan is still an ARP ESSER III requirement</a:t>
            </a:r>
            <a:endParaRPr sz="1700"/>
          </a:p>
          <a:p>
            <a:pPr marL="914400" marR="2553149" lvl="1" indent="-336550" algn="l" rtl="0">
              <a:lnSpc>
                <a:spcPct val="115000"/>
              </a:lnSpc>
              <a:spcBef>
                <a:spcPts val="0"/>
              </a:spcBef>
              <a:spcAft>
                <a:spcPts val="0"/>
              </a:spcAft>
              <a:buSzPts val="1700"/>
              <a:buChar char="•"/>
            </a:pPr>
            <a:r>
              <a:rPr lang="en" sz="1700"/>
              <a:t>Please ensure this is being reviewed and updated if needed at least every 6 months. </a:t>
            </a: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endParaRPr sz="1700"/>
          </a:p>
          <a:p>
            <a:pPr marL="0" lvl="0" indent="0" algn="ctr" rtl="0">
              <a:lnSpc>
                <a:spcPct val="115000"/>
              </a:lnSpc>
              <a:spcBef>
                <a:spcPts val="0"/>
              </a:spcBef>
              <a:spcAft>
                <a:spcPts val="0"/>
              </a:spcAft>
              <a:buNone/>
            </a:pPr>
            <a:r>
              <a:rPr lang="en" sz="1700" u="sng">
                <a:solidFill>
                  <a:schemeClr val="hlink"/>
                </a:solidFill>
                <a:hlinkClick r:id="rId3"/>
              </a:rPr>
              <a:t>Link to practical guide for operationalizing CDC’s school guidance</a:t>
            </a:r>
            <a:endParaRPr sz="1700"/>
          </a:p>
        </p:txBody>
      </p:sp>
      <p:sp>
        <p:nvSpPr>
          <p:cNvPr id="769" name="Google Shape;769;g1479fb5cfad_0_12"/>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19</a:t>
            </a:fld>
            <a:endParaRPr/>
          </a:p>
        </p:txBody>
      </p:sp>
      <p:pic>
        <p:nvPicPr>
          <p:cNvPr id="770" name="Google Shape;770;g1479fb5cfad_0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514300" y="1391624"/>
            <a:ext cx="2324899" cy="2127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615" name="Google Shape;615;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600"/>
          </a:p>
          <a:p>
            <a:pPr marL="711200" lvl="1" indent="-190500" algn="l" rtl="0">
              <a:lnSpc>
                <a:spcPct val="90000"/>
              </a:lnSpc>
              <a:spcBef>
                <a:spcPts val="600"/>
              </a:spcBef>
              <a:spcAft>
                <a:spcPts val="0"/>
              </a:spcAft>
              <a:buSzPts val="1400"/>
              <a:buChar char="•"/>
            </a:pPr>
            <a:r>
              <a:rPr lang="en" sz="1400"/>
              <a:t>Consolidated Application Updates</a:t>
            </a:r>
            <a:endParaRPr sz="1400"/>
          </a:p>
          <a:p>
            <a:pPr marL="711200" lvl="1" indent="-190500" algn="l" rtl="0">
              <a:lnSpc>
                <a:spcPct val="90000"/>
              </a:lnSpc>
              <a:spcBef>
                <a:spcPts val="600"/>
              </a:spcBef>
              <a:spcAft>
                <a:spcPts val="0"/>
              </a:spcAft>
              <a:buSzPts val="1400"/>
              <a:buChar char="•"/>
            </a:pPr>
            <a:r>
              <a:rPr lang="en" sz="1400"/>
              <a:t>ESSER Upcoming Deadlines</a:t>
            </a:r>
            <a:endParaRPr sz="1400"/>
          </a:p>
          <a:p>
            <a:pPr marL="711200" lvl="1" indent="-190500" algn="l" rtl="0">
              <a:lnSpc>
                <a:spcPct val="90000"/>
              </a:lnSpc>
              <a:spcBef>
                <a:spcPts val="600"/>
              </a:spcBef>
              <a:spcAft>
                <a:spcPts val="0"/>
              </a:spcAft>
              <a:buSzPts val="1400"/>
              <a:buChar char="•"/>
            </a:pPr>
            <a:r>
              <a:rPr lang="en" sz="1400"/>
              <a:t>Transitioning off ESSER funding to ESSA</a:t>
            </a:r>
            <a:endParaRPr sz="1400"/>
          </a:p>
          <a:p>
            <a:pPr marL="711200" lvl="1" indent="-190500" algn="l" rtl="0">
              <a:lnSpc>
                <a:spcPct val="90000"/>
              </a:lnSpc>
              <a:spcBef>
                <a:spcPts val="600"/>
              </a:spcBef>
              <a:spcAft>
                <a:spcPts val="0"/>
              </a:spcAft>
              <a:buSzPts val="1400"/>
              <a:buChar char="•"/>
            </a:pPr>
            <a:r>
              <a:rPr lang="en" sz="1400"/>
              <a:t>Upcoming CS Training Opportunities</a:t>
            </a:r>
            <a:endParaRPr sz="1400"/>
          </a:p>
          <a:p>
            <a:pPr marL="711200" lvl="1" indent="-190500" algn="l" rtl="0">
              <a:lnSpc>
                <a:spcPct val="90000"/>
              </a:lnSpc>
              <a:spcBef>
                <a:spcPts val="600"/>
              </a:spcBef>
              <a:spcAft>
                <a:spcPts val="0"/>
              </a:spcAft>
              <a:buSzPts val="1400"/>
              <a:buChar char="•"/>
            </a:pPr>
            <a:r>
              <a:rPr lang="en" sz="1400"/>
              <a:t>New Directors Launchpad</a:t>
            </a:r>
            <a:endParaRPr sz="1400"/>
          </a:p>
          <a:p>
            <a:pPr marL="457200" lvl="0" indent="-317500" algn="l" rtl="0">
              <a:lnSpc>
                <a:spcPct val="90000"/>
              </a:lnSpc>
              <a:spcBef>
                <a:spcPts val="600"/>
              </a:spcBef>
              <a:spcAft>
                <a:spcPts val="0"/>
              </a:spcAft>
              <a:buSzPts val="1400"/>
              <a:buChar char="•"/>
            </a:pPr>
            <a:r>
              <a:rPr lang="en"/>
              <a:t>Request for Funds Process</a:t>
            </a:r>
            <a:endParaRPr/>
          </a:p>
          <a:p>
            <a:pPr marL="457200" lvl="0" indent="-317500" algn="l" rtl="0">
              <a:lnSpc>
                <a:spcPct val="90000"/>
              </a:lnSpc>
              <a:spcBef>
                <a:spcPts val="600"/>
              </a:spcBef>
              <a:spcAft>
                <a:spcPts val="0"/>
              </a:spcAft>
              <a:buSzPts val="1400"/>
              <a:buChar char="•"/>
            </a:pPr>
            <a:r>
              <a:rPr lang="en"/>
              <a:t>CDC Update</a:t>
            </a:r>
            <a:endParaRPr/>
          </a:p>
          <a:p>
            <a:pPr marL="457200" lvl="0" indent="-317500" algn="l" rtl="0">
              <a:spcBef>
                <a:spcPts val="600"/>
              </a:spcBef>
              <a:spcAft>
                <a:spcPts val="0"/>
              </a:spcAft>
              <a:buSzPts val="1400"/>
              <a:buChar char="•"/>
            </a:pPr>
            <a:r>
              <a:rPr lang="en"/>
              <a:t>Public Service Loan Forgiveness</a:t>
            </a:r>
            <a:endParaRPr/>
          </a:p>
          <a:p>
            <a:pPr marL="457200" lvl="0" indent="-317500" algn="l" rtl="0">
              <a:lnSpc>
                <a:spcPct val="90000"/>
              </a:lnSpc>
              <a:spcBef>
                <a:spcPts val="600"/>
              </a:spcBef>
              <a:spcAft>
                <a:spcPts val="0"/>
              </a:spcAft>
              <a:buSzPts val="1400"/>
              <a:buChar char="•"/>
            </a:pPr>
            <a:r>
              <a:rPr lang="en"/>
              <a:t>Debrief Washington, D.C. Conferences</a:t>
            </a:r>
            <a:endParaRPr/>
          </a:p>
          <a:p>
            <a:pPr marL="368300" lvl="0" indent="-101600" algn="l" rtl="0">
              <a:lnSpc>
                <a:spcPct val="90000"/>
              </a:lnSpc>
              <a:spcBef>
                <a:spcPts val="600"/>
              </a:spcBef>
              <a:spcAft>
                <a:spcPts val="0"/>
              </a:spcAft>
              <a:buSzPts val="1800"/>
              <a:buNone/>
            </a:pPr>
            <a:endParaRPr/>
          </a:p>
        </p:txBody>
      </p:sp>
      <p:sp>
        <p:nvSpPr>
          <p:cNvPr id="616" name="Google Shape;616;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1479fb5cfad_0_5"/>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Public Service Loan Forgiveness (PSLF) Program</a:t>
            </a:r>
            <a:endParaRPr/>
          </a:p>
        </p:txBody>
      </p:sp>
      <p:sp>
        <p:nvSpPr>
          <p:cNvPr id="776" name="Google Shape;776;g1479fb5cfad_0_5"/>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1479fb5d64b_1_61"/>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PSLF Guidelines</a:t>
            </a:r>
            <a:endParaRPr sz="2100"/>
          </a:p>
        </p:txBody>
      </p:sp>
      <p:sp>
        <p:nvSpPr>
          <p:cNvPr id="782" name="Google Shape;782;g1479fb5d64b_1_61"/>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0" lvl="0" indent="0" algn="l" rtl="0">
              <a:spcBef>
                <a:spcPts val="600"/>
              </a:spcBef>
              <a:spcAft>
                <a:spcPts val="0"/>
              </a:spcAft>
              <a:buClr>
                <a:schemeClr val="dk1"/>
              </a:buClr>
              <a:buSzPts val="1100"/>
              <a:buFont typeface="Arial"/>
              <a:buNone/>
            </a:pPr>
            <a:endParaRPr sz="1700" b="1"/>
          </a:p>
          <a:p>
            <a:pPr marL="457200" lvl="0" indent="-336550" algn="l" rtl="0">
              <a:lnSpc>
                <a:spcPct val="115000"/>
              </a:lnSpc>
              <a:spcBef>
                <a:spcPts val="0"/>
              </a:spcBef>
              <a:spcAft>
                <a:spcPts val="0"/>
              </a:spcAft>
              <a:buSzPts val="1700"/>
              <a:buChar char="•"/>
            </a:pPr>
            <a:r>
              <a:rPr lang="en" sz="1700"/>
              <a:t>If you are employed by a government or not-for-profit organization, you may be able to receive student loan forgiveness under the </a:t>
            </a:r>
            <a:r>
              <a:rPr lang="en" sz="1700" u="sng">
                <a:solidFill>
                  <a:schemeClr val="hlink"/>
                </a:solidFill>
                <a:hlinkClick r:id="rId3"/>
              </a:rPr>
              <a:t>Public Service Loan Forgiveness (PSLF) Program</a:t>
            </a:r>
            <a:r>
              <a:rPr lang="en" sz="1700"/>
              <a:t>.</a:t>
            </a:r>
            <a:endParaRPr sz="1700"/>
          </a:p>
          <a:p>
            <a:pPr marL="457200" lvl="0" indent="-336550" algn="l" rtl="0">
              <a:lnSpc>
                <a:spcPct val="115000"/>
              </a:lnSpc>
              <a:spcBef>
                <a:spcPts val="0"/>
              </a:spcBef>
              <a:spcAft>
                <a:spcPts val="0"/>
              </a:spcAft>
              <a:buSzPts val="1700"/>
              <a:buChar char="•"/>
            </a:pPr>
            <a:r>
              <a:rPr lang="en" sz="1700"/>
              <a:t>PSLF forgives the remaining balance on your Direct Loans after you have made 120 qualifying monthly payments under a qualifying repayment plan while working full-time for a qualifying employer.</a:t>
            </a:r>
            <a:endParaRPr sz="1700"/>
          </a:p>
        </p:txBody>
      </p:sp>
      <p:sp>
        <p:nvSpPr>
          <p:cNvPr id="783" name="Google Shape;783;g1479fb5d64b_1_61"/>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1479fb5d64b_1_67"/>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Qualifying for PSLF</a:t>
            </a:r>
            <a:endParaRPr sz="2100"/>
          </a:p>
        </p:txBody>
      </p:sp>
      <p:sp>
        <p:nvSpPr>
          <p:cNvPr id="789" name="Google Shape;789;g1479fb5d64b_1_67"/>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None/>
            </a:pPr>
            <a:endParaRPr sz="1700"/>
          </a:p>
          <a:p>
            <a:pPr marL="0" lvl="0" indent="0" algn="l" rtl="0">
              <a:spcBef>
                <a:spcPts val="600"/>
              </a:spcBef>
              <a:spcAft>
                <a:spcPts val="0"/>
              </a:spcAft>
              <a:buClr>
                <a:schemeClr val="dk1"/>
              </a:buClr>
              <a:buSzPts val="1100"/>
              <a:buFont typeface="Arial"/>
              <a:buNone/>
            </a:pPr>
            <a:r>
              <a:rPr lang="en" sz="1700" b="1"/>
              <a:t>To qualify for PSLF, you must</a:t>
            </a:r>
            <a:endParaRPr sz="1700"/>
          </a:p>
          <a:p>
            <a:pPr marL="457200" lvl="0" indent="-336550" algn="l" rtl="0">
              <a:spcBef>
                <a:spcPts val="0"/>
              </a:spcBef>
              <a:spcAft>
                <a:spcPts val="0"/>
              </a:spcAft>
              <a:buSzPts val="1700"/>
              <a:buChar char="•"/>
            </a:pPr>
            <a:r>
              <a:rPr lang="en" sz="1700"/>
              <a:t>be employed by a U.S. federal, state, local, or tribal government or not-for-profit organization (federal service includes U.S. military service);</a:t>
            </a:r>
            <a:endParaRPr sz="1700"/>
          </a:p>
          <a:p>
            <a:pPr marL="457200" lvl="0" indent="-336550" algn="l" rtl="0">
              <a:spcBef>
                <a:spcPts val="0"/>
              </a:spcBef>
              <a:spcAft>
                <a:spcPts val="0"/>
              </a:spcAft>
              <a:buSzPts val="1700"/>
              <a:buChar char="•"/>
            </a:pPr>
            <a:r>
              <a:rPr lang="en" sz="1700"/>
              <a:t>work full-time for that agency or organization;</a:t>
            </a:r>
            <a:endParaRPr sz="1700"/>
          </a:p>
          <a:p>
            <a:pPr marL="457200" lvl="0" indent="-336550" algn="l" rtl="0">
              <a:spcBef>
                <a:spcPts val="0"/>
              </a:spcBef>
              <a:spcAft>
                <a:spcPts val="0"/>
              </a:spcAft>
              <a:buSzPts val="1700"/>
              <a:buChar char="•"/>
            </a:pPr>
            <a:r>
              <a:rPr lang="en" sz="1700"/>
              <a:t>have Direct Loans (or consolidate other federal student loans into a Direct Loan);</a:t>
            </a:r>
            <a:endParaRPr sz="1700"/>
          </a:p>
          <a:p>
            <a:pPr marL="457200" lvl="0" indent="-336550" algn="l" rtl="0">
              <a:spcBef>
                <a:spcPts val="0"/>
              </a:spcBef>
              <a:spcAft>
                <a:spcPts val="0"/>
              </a:spcAft>
              <a:buSzPts val="1700"/>
              <a:buChar char="•"/>
            </a:pPr>
            <a:r>
              <a:rPr lang="en" sz="1700"/>
              <a:t>repay your loans under an income-driven repayment plan (this provision will be waived through October 31, 2022 as part of the limited PSLF waiver); and</a:t>
            </a:r>
            <a:endParaRPr sz="1700"/>
          </a:p>
          <a:p>
            <a:pPr marL="457200" lvl="0" indent="-336550" algn="l" rtl="0">
              <a:spcBef>
                <a:spcPts val="0"/>
              </a:spcBef>
              <a:spcAft>
                <a:spcPts val="0"/>
              </a:spcAft>
              <a:buSzPts val="1700"/>
              <a:buChar char="•"/>
            </a:pPr>
            <a:r>
              <a:rPr lang="en" sz="1700"/>
              <a:t>make 120 qualifying payments.</a:t>
            </a:r>
            <a:endParaRPr sz="1700"/>
          </a:p>
        </p:txBody>
      </p:sp>
      <p:sp>
        <p:nvSpPr>
          <p:cNvPr id="790" name="Google Shape;790;g1479fb5d64b_1_67"/>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1479fb5d64b_1_7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Qualifying Employer</a:t>
            </a:r>
            <a:endParaRPr/>
          </a:p>
        </p:txBody>
      </p:sp>
      <p:sp>
        <p:nvSpPr>
          <p:cNvPr id="796" name="Google Shape;796;g1479fb5d64b_1_7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Qualifying employment for the PSLF Program isn’t about the specific job that you do for your employer. Instead, it’s about who your employer is. </a:t>
            </a:r>
            <a:endParaRPr/>
          </a:p>
          <a:p>
            <a:pPr marL="0" lvl="0" indent="0" algn="l" rtl="0">
              <a:spcBef>
                <a:spcPts val="800"/>
              </a:spcBef>
              <a:spcAft>
                <a:spcPts val="0"/>
              </a:spcAft>
              <a:buNone/>
            </a:pPr>
            <a:r>
              <a:rPr lang="en"/>
              <a:t>Employment with the following types of organizations qualifies for PSLF:</a:t>
            </a:r>
            <a:endParaRPr/>
          </a:p>
          <a:p>
            <a:pPr marL="457200" lvl="0" indent="-342900" algn="l" rtl="0">
              <a:spcBef>
                <a:spcPts val="800"/>
              </a:spcBef>
              <a:spcAft>
                <a:spcPts val="0"/>
              </a:spcAft>
              <a:buSzPts val="1800"/>
              <a:buChar char="•"/>
            </a:pPr>
            <a:r>
              <a:rPr lang="en"/>
              <a:t>Government organizations at any level (U.S. federal, state, local, or tribal) – this includes the U.S. military</a:t>
            </a:r>
            <a:endParaRPr/>
          </a:p>
          <a:p>
            <a:pPr marL="457200" lvl="0" indent="-342900" algn="l" rtl="0">
              <a:spcBef>
                <a:spcPts val="0"/>
              </a:spcBef>
              <a:spcAft>
                <a:spcPts val="0"/>
              </a:spcAft>
              <a:buSzPts val="1800"/>
              <a:buChar char="•"/>
            </a:pPr>
            <a:r>
              <a:rPr lang="en"/>
              <a:t>Not-for-profit organizations that are tax-exempt under Section 501(c)(3) of the Internal Revenue Code</a:t>
            </a:r>
            <a:endParaRPr/>
          </a:p>
          <a:p>
            <a:pPr marL="0" lvl="0" indent="0" algn="l" rtl="0">
              <a:spcBef>
                <a:spcPts val="800"/>
              </a:spcBef>
              <a:spcAft>
                <a:spcPts val="0"/>
              </a:spcAft>
              <a:buNone/>
            </a:pPr>
            <a:r>
              <a:rPr lang="en"/>
              <a:t>Serving as a full-time AmeriCorps or Peace Corps volunteer also counts as qualifying employment for the PSLF Program.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1479fb5d64b_1_7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Full-Time Employment</a:t>
            </a:r>
            <a:endParaRPr/>
          </a:p>
        </p:txBody>
      </p:sp>
      <p:sp>
        <p:nvSpPr>
          <p:cNvPr id="802" name="Google Shape;802;g1479fb5d64b_1_7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For PSLF, you’re generally considered to work full-time if you meet your employer’s definition of full-time or work at least 30 hours per week, whichever is greater.</a:t>
            </a:r>
            <a:endParaRPr/>
          </a:p>
          <a:p>
            <a:pPr marL="0" lvl="0" indent="0" algn="l" rtl="0">
              <a:spcBef>
                <a:spcPts val="800"/>
              </a:spcBef>
              <a:spcAft>
                <a:spcPts val="0"/>
              </a:spcAft>
              <a:buNone/>
            </a:pPr>
            <a:endParaRPr/>
          </a:p>
          <a:p>
            <a:pPr marL="0" lvl="0" indent="0" algn="l" rtl="0">
              <a:spcBef>
                <a:spcPts val="800"/>
              </a:spcBef>
              <a:spcAft>
                <a:spcPts val="0"/>
              </a:spcAft>
              <a:buNone/>
            </a:pPr>
            <a:r>
              <a:rPr lang="en"/>
              <a:t>If you are employed in more than one qualifying part-time job at the same time, you will be considered full-time if you work a combined average of at least 30 hours per week with your employers.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1479fb5d64b_1_8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Eligible Loans</a:t>
            </a:r>
            <a:endParaRPr/>
          </a:p>
        </p:txBody>
      </p:sp>
      <p:sp>
        <p:nvSpPr>
          <p:cNvPr id="808" name="Google Shape;808;g1479fb5d64b_1_8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10000"/>
          </a:bodyPr>
          <a:lstStyle/>
          <a:p>
            <a:pPr marL="0" lvl="0" indent="0" algn="l" rtl="0">
              <a:spcBef>
                <a:spcPts val="800"/>
              </a:spcBef>
              <a:spcAft>
                <a:spcPts val="0"/>
              </a:spcAft>
              <a:buNone/>
            </a:pPr>
            <a:r>
              <a:rPr lang="en" b="1"/>
              <a:t>Eligible loans:</a:t>
            </a:r>
            <a:endParaRPr b="1"/>
          </a:p>
          <a:p>
            <a:pPr marL="457200" lvl="0" indent="-334327" algn="l" rtl="0">
              <a:spcBef>
                <a:spcPts val="800"/>
              </a:spcBef>
              <a:spcAft>
                <a:spcPts val="0"/>
              </a:spcAft>
              <a:buSzPct val="100000"/>
              <a:buChar char="•"/>
            </a:pPr>
            <a:r>
              <a:rPr lang="en"/>
              <a:t>Any loan received under the William D. Ford Federal Direct Loan (Direct Loan) Program qualifies for PSLF.</a:t>
            </a:r>
            <a:endParaRPr/>
          </a:p>
          <a:p>
            <a:pPr marL="0" lvl="0" indent="0" algn="l" rtl="0">
              <a:spcBef>
                <a:spcPts val="800"/>
              </a:spcBef>
              <a:spcAft>
                <a:spcPts val="0"/>
              </a:spcAft>
              <a:buNone/>
            </a:pPr>
            <a:r>
              <a:rPr lang="en" b="1"/>
              <a:t>Ineligible loans:</a:t>
            </a:r>
            <a:endParaRPr b="1"/>
          </a:p>
          <a:p>
            <a:pPr marL="457200" lvl="0" indent="-334327" algn="l" rtl="0">
              <a:spcBef>
                <a:spcPts val="800"/>
              </a:spcBef>
              <a:spcAft>
                <a:spcPts val="0"/>
              </a:spcAft>
              <a:buSzPct val="100000"/>
              <a:buChar char="•"/>
            </a:pPr>
            <a:r>
              <a:rPr lang="en"/>
              <a:t>The Federal Family Education Loan (FFEL) Program and the Federal Perkins Loan (Perkins Loan) Program. However, they may become eligible if you consolidate them into a Direct Consolidation Loan.</a:t>
            </a:r>
            <a:endParaRPr/>
          </a:p>
          <a:p>
            <a:pPr marL="457200" lvl="0" indent="-334327" algn="l" rtl="0">
              <a:spcBef>
                <a:spcPts val="0"/>
              </a:spcBef>
              <a:spcAft>
                <a:spcPts val="0"/>
              </a:spcAft>
              <a:buSzPct val="100000"/>
              <a:buChar char="•"/>
            </a:pPr>
            <a:r>
              <a:rPr lang="en"/>
              <a:t>Student loans from private lenders do not qualify for PSLF.</a:t>
            </a:r>
            <a:endParaRPr/>
          </a:p>
          <a:p>
            <a:pPr marL="0" lvl="0" indent="0" algn="l" rtl="0">
              <a:spcBef>
                <a:spcPts val="800"/>
              </a:spcBef>
              <a:spcAft>
                <a:spcPts val="0"/>
              </a:spcAft>
              <a:buNone/>
            </a:pPr>
            <a:r>
              <a:rPr lang="en"/>
              <a:t>Under normal PSLF Program rules, if you consolidate your loans, only qualifying payments that you make on the new Direct Consolidation Loan can be counted toward the 120 payments required for PSLF. Any payments you made on the loans before you consolidated them don’t count. However, if you consolidate these loans into a Direct Loan before October 31, 2022, you may be able to receive qualifying credit for payments made on those loans through the limited PSLF waiver.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1479fb5d64b_1_8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Qualifying Payments</a:t>
            </a:r>
            <a:endParaRPr/>
          </a:p>
        </p:txBody>
      </p:sp>
      <p:sp>
        <p:nvSpPr>
          <p:cNvPr id="814" name="Google Shape;814;g1479fb5d64b_1_8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70000" lnSpcReduction="20000"/>
          </a:bodyPr>
          <a:lstStyle/>
          <a:p>
            <a:pPr marL="0" lvl="0" indent="0" algn="l" rtl="0">
              <a:spcBef>
                <a:spcPts val="800"/>
              </a:spcBef>
              <a:spcAft>
                <a:spcPts val="0"/>
              </a:spcAft>
              <a:buNone/>
            </a:pPr>
            <a:r>
              <a:rPr lang="en" b="1"/>
              <a:t>A qualifying monthly payment is a payment that you make</a:t>
            </a:r>
            <a:endParaRPr b="1"/>
          </a:p>
          <a:p>
            <a:pPr marL="457200" lvl="0" indent="-308610" algn="l" rtl="0">
              <a:spcBef>
                <a:spcPts val="800"/>
              </a:spcBef>
              <a:spcAft>
                <a:spcPts val="0"/>
              </a:spcAft>
              <a:buSzPct val="100000"/>
              <a:buChar char="•"/>
            </a:pPr>
            <a:r>
              <a:rPr lang="en"/>
              <a:t>after Oct. 1, 2007;</a:t>
            </a:r>
            <a:endParaRPr/>
          </a:p>
          <a:p>
            <a:pPr marL="457200" lvl="0" indent="-308610" algn="l" rtl="0">
              <a:spcBef>
                <a:spcPts val="0"/>
              </a:spcBef>
              <a:spcAft>
                <a:spcPts val="0"/>
              </a:spcAft>
              <a:buSzPct val="100000"/>
              <a:buChar char="•"/>
            </a:pPr>
            <a:r>
              <a:rPr lang="en"/>
              <a:t>under a qualifying repayment plan;</a:t>
            </a:r>
            <a:endParaRPr/>
          </a:p>
          <a:p>
            <a:pPr marL="457200" lvl="0" indent="-308610" algn="l" rtl="0">
              <a:spcBef>
                <a:spcPts val="0"/>
              </a:spcBef>
              <a:spcAft>
                <a:spcPts val="0"/>
              </a:spcAft>
              <a:buSzPct val="100000"/>
              <a:buChar char="•"/>
            </a:pPr>
            <a:r>
              <a:rPr lang="en"/>
              <a:t>for the full amount due as shown on your bill;</a:t>
            </a:r>
            <a:endParaRPr/>
          </a:p>
          <a:p>
            <a:pPr marL="457200" lvl="0" indent="-308610" algn="l" rtl="0">
              <a:spcBef>
                <a:spcPts val="0"/>
              </a:spcBef>
              <a:spcAft>
                <a:spcPts val="0"/>
              </a:spcAft>
              <a:buSzPct val="100000"/>
              <a:buChar char="•"/>
            </a:pPr>
            <a:r>
              <a:rPr lang="en"/>
              <a:t>no later than 15 days after your due date; and</a:t>
            </a:r>
            <a:endParaRPr/>
          </a:p>
          <a:p>
            <a:pPr marL="457200" lvl="0" indent="-308610" algn="l" rtl="0">
              <a:spcBef>
                <a:spcPts val="0"/>
              </a:spcBef>
              <a:spcAft>
                <a:spcPts val="0"/>
              </a:spcAft>
              <a:buSzPct val="100000"/>
              <a:buChar char="•"/>
            </a:pPr>
            <a:r>
              <a:rPr lang="en"/>
              <a:t>while you are employed full-time by a qualifying employer.</a:t>
            </a:r>
            <a:endParaRPr/>
          </a:p>
          <a:p>
            <a:pPr marL="0" lvl="0" indent="0" algn="l" rtl="0">
              <a:spcBef>
                <a:spcPts val="800"/>
              </a:spcBef>
              <a:spcAft>
                <a:spcPts val="0"/>
              </a:spcAft>
              <a:buNone/>
            </a:pPr>
            <a:r>
              <a:rPr lang="en"/>
              <a:t>You can make qualifying monthly payments only during periods when you’re required to make a payment. Therefore, you can’t make a qualifying monthly payment while your loans are in</a:t>
            </a:r>
            <a:endParaRPr/>
          </a:p>
          <a:p>
            <a:pPr marL="457200" lvl="0" indent="-308610" algn="l" rtl="0">
              <a:spcBef>
                <a:spcPts val="800"/>
              </a:spcBef>
              <a:spcAft>
                <a:spcPts val="0"/>
              </a:spcAft>
              <a:buSzPct val="100000"/>
              <a:buChar char="•"/>
            </a:pPr>
            <a:r>
              <a:rPr lang="en"/>
              <a:t>an in-school status,</a:t>
            </a:r>
            <a:endParaRPr/>
          </a:p>
          <a:p>
            <a:pPr marL="457200" lvl="0" indent="-308610" algn="l" rtl="0">
              <a:spcBef>
                <a:spcPts val="0"/>
              </a:spcBef>
              <a:spcAft>
                <a:spcPts val="0"/>
              </a:spcAft>
              <a:buSzPct val="100000"/>
              <a:buChar char="•"/>
            </a:pPr>
            <a:r>
              <a:rPr lang="en"/>
              <a:t>the grace period,</a:t>
            </a:r>
            <a:endParaRPr/>
          </a:p>
          <a:p>
            <a:pPr marL="457200" lvl="0" indent="-308610" algn="l" rtl="0">
              <a:spcBef>
                <a:spcPts val="0"/>
              </a:spcBef>
              <a:spcAft>
                <a:spcPts val="0"/>
              </a:spcAft>
              <a:buSzPct val="100000"/>
              <a:buChar char="•"/>
            </a:pPr>
            <a:r>
              <a:rPr lang="en"/>
              <a:t>a deferment, or</a:t>
            </a:r>
            <a:endParaRPr/>
          </a:p>
          <a:p>
            <a:pPr marL="457200" lvl="0" indent="-308610" algn="l" rtl="0">
              <a:spcBef>
                <a:spcPts val="0"/>
              </a:spcBef>
              <a:spcAft>
                <a:spcPts val="0"/>
              </a:spcAft>
              <a:buSzPct val="100000"/>
              <a:buChar char="•"/>
            </a:pPr>
            <a:r>
              <a:rPr lang="en"/>
              <a:t>a forbearance.</a:t>
            </a:r>
            <a:endParaRPr/>
          </a:p>
          <a:p>
            <a:pPr marL="0" lvl="0" indent="0" algn="l" rtl="0">
              <a:spcBef>
                <a:spcPts val="800"/>
              </a:spcBef>
              <a:spcAft>
                <a:spcPts val="0"/>
              </a:spcAft>
              <a:buNone/>
            </a:pPr>
            <a:r>
              <a:rPr lang="en"/>
              <a:t>If you want to make qualifying payments, but you’re in a deferment or forbearance, contact your federal student loan servicer to waive the deferment or forbearance. However, you can still receive credit toward PSLF during the COVID-19 national emergency administrative forbearance period, which extends from March 13, 2020 through August 31, 2022.</a:t>
            </a:r>
            <a:endParaRPr/>
          </a:p>
          <a:p>
            <a:pPr marL="0" lvl="0" indent="0" algn="l" rtl="0">
              <a:spcBef>
                <a:spcPts val="800"/>
              </a:spcBef>
              <a:spcAft>
                <a:spcPts val="0"/>
              </a:spcAft>
              <a:buNone/>
            </a:pPr>
            <a:r>
              <a:rPr lang="en"/>
              <a:t>Your 120 qualifying monthly payments don’t need to be consecutive. For example, if you have a period of employment with a nonqualifying employer, you will not lose credit for prior qualifying payments you made.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1479fb5d64b_1_9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Qualifying Repayment Plans</a:t>
            </a:r>
            <a:endParaRPr/>
          </a:p>
        </p:txBody>
      </p:sp>
      <p:sp>
        <p:nvSpPr>
          <p:cNvPr id="820" name="Google Shape;820;g1479fb5d64b_1_9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Qualifying repayment plans include all of the income-driven repayment (IDR) plans (plans that base your monthly payment on your income).</a:t>
            </a:r>
            <a:endParaRPr/>
          </a:p>
          <a:p>
            <a:pPr marL="0" lvl="0" indent="0" algn="l" rtl="0">
              <a:spcBef>
                <a:spcPts val="800"/>
              </a:spcBef>
              <a:spcAft>
                <a:spcPts val="0"/>
              </a:spcAft>
              <a:buNone/>
            </a:pPr>
            <a:endParaRPr/>
          </a:p>
          <a:p>
            <a:pPr marL="0" lvl="0" indent="0" algn="l" rtl="0">
              <a:spcBef>
                <a:spcPts val="800"/>
              </a:spcBef>
              <a:spcAft>
                <a:spcPts val="0"/>
              </a:spcAft>
              <a:buNone/>
            </a:pPr>
            <a:r>
              <a:rPr lang="en"/>
              <a:t>While payments made under the 10-year Standard Repayment Plan are qualifying payments, you would have to change to an IDR plan to benefit from PSLF. Under the 10-year Standard Repayment Plan, generally your loans will be paid in full once you have made the 120 qualifying PSLF payments and there will be no balance to forgive. Before you change to an IDR plan, however, you should understand that your payment may increase under these plans depending on your income and the amount that you owe. If this is the case for you, and you do not wish to pay this higher amount, then the PSLF Program may not benefit you.</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1479fb5d64b_1_9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How to Apply for PSLF</a:t>
            </a:r>
            <a:endParaRPr/>
          </a:p>
        </p:txBody>
      </p:sp>
      <p:sp>
        <p:nvSpPr>
          <p:cNvPr id="826" name="Google Shape;826;g1479fb5d64b_1_98"/>
          <p:cNvSpPr txBox="1">
            <a:spLocks noGrp="1"/>
          </p:cNvSpPr>
          <p:nvPr>
            <p:ph type="body" idx="1"/>
          </p:nvPr>
        </p:nvSpPr>
        <p:spPr>
          <a:xfrm>
            <a:off x="628650" y="1165860"/>
            <a:ext cx="7886700" cy="32634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1700" b="1"/>
              <a:t>Use the </a:t>
            </a:r>
            <a:r>
              <a:rPr lang="en" sz="1700" b="1" u="sng">
                <a:solidFill>
                  <a:schemeClr val="hlink"/>
                </a:solidFill>
                <a:hlinkClick r:id="rId3"/>
              </a:rPr>
              <a:t>PSLF Help Tool</a:t>
            </a:r>
            <a:r>
              <a:rPr lang="en" sz="1700" b="1"/>
              <a:t> for all of the following:</a:t>
            </a:r>
            <a:endParaRPr sz="1700" b="1"/>
          </a:p>
          <a:p>
            <a:pPr marL="457200" lvl="0" indent="-336550" algn="l" rtl="0">
              <a:spcBef>
                <a:spcPts val="800"/>
              </a:spcBef>
              <a:spcAft>
                <a:spcPts val="0"/>
              </a:spcAft>
              <a:buSzPts val="1700"/>
              <a:buAutoNum type="arabicPeriod"/>
            </a:pPr>
            <a:r>
              <a:rPr lang="en" sz="1700"/>
              <a:t>Check to see if your employer qualifies.</a:t>
            </a:r>
            <a:endParaRPr sz="1700"/>
          </a:p>
          <a:p>
            <a:pPr marL="457200" lvl="0" indent="-336550" algn="l" rtl="0">
              <a:spcBef>
                <a:spcPts val="0"/>
              </a:spcBef>
              <a:spcAft>
                <a:spcPts val="0"/>
              </a:spcAft>
              <a:buSzPts val="1700"/>
              <a:buAutoNum type="arabicPeriod"/>
            </a:pPr>
            <a:r>
              <a:rPr lang="en" sz="1700"/>
              <a:t>Certify your employment each year.</a:t>
            </a:r>
            <a:endParaRPr sz="1700"/>
          </a:p>
          <a:p>
            <a:pPr marL="457200" lvl="0" indent="-336550" algn="l" rtl="0">
              <a:spcBef>
                <a:spcPts val="0"/>
              </a:spcBef>
              <a:spcAft>
                <a:spcPts val="0"/>
              </a:spcAft>
              <a:buSzPts val="1700"/>
              <a:buAutoNum type="arabicPeriod"/>
            </a:pPr>
            <a:r>
              <a:rPr lang="en" sz="1700"/>
              <a:t>Apply for forgiveness once you’ve met all the requirements.</a:t>
            </a:r>
            <a:endParaRPr sz="1700"/>
          </a:p>
          <a:p>
            <a:pPr marL="457200" lvl="0" indent="-336550" algn="l" rtl="0">
              <a:spcBef>
                <a:spcPts val="0"/>
              </a:spcBef>
              <a:spcAft>
                <a:spcPts val="0"/>
              </a:spcAft>
              <a:buSzPts val="1700"/>
              <a:buAutoNum type="arabicPeriod"/>
            </a:pPr>
            <a:r>
              <a:rPr lang="en" sz="1700"/>
              <a:t>Generate your PSLF form for signing and submitting to the PSLF servicer.</a:t>
            </a:r>
            <a:endParaRPr sz="1700"/>
          </a:p>
          <a:p>
            <a:pPr marL="0" lvl="0" indent="0" algn="l" rtl="0">
              <a:spcBef>
                <a:spcPts val="800"/>
              </a:spcBef>
              <a:spcAft>
                <a:spcPts val="0"/>
              </a:spcAft>
              <a:buNone/>
            </a:pPr>
            <a:endParaRPr sz="1700"/>
          </a:p>
          <a:p>
            <a:pPr marL="0" lvl="0" indent="0" algn="l" rtl="0">
              <a:spcBef>
                <a:spcPts val="800"/>
              </a:spcBef>
              <a:spcAft>
                <a:spcPts val="0"/>
              </a:spcAft>
              <a:buNone/>
            </a:pPr>
            <a:r>
              <a:rPr lang="en" sz="1700"/>
              <a:t>Top tip: Certify your employment each year as you work toward PSLF. That’ll save you time and effort later, when you’re ready to apply for forgiveness.</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1479fb5d64b_1_10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PSLF Annual Certification Form</a:t>
            </a:r>
            <a:endParaRPr/>
          </a:p>
        </p:txBody>
      </p:sp>
      <p:sp>
        <p:nvSpPr>
          <p:cNvPr id="832" name="Google Shape;832;g1479fb5d64b_1_10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To benefit from PSLF, you should complete and </a:t>
            </a:r>
            <a:r>
              <a:rPr lang="en" u="sng">
                <a:solidFill>
                  <a:schemeClr val="hlink"/>
                </a:solidFill>
                <a:hlinkClick r:id="rId3"/>
              </a:rPr>
              <a:t>submit the PSLF form</a:t>
            </a:r>
            <a:r>
              <a:rPr lang="en"/>
              <a:t> every year while you’re making progress toward PSLF. The USDE will use the information you provide on the form to inform you if your employment qualifies and to confirm if you’re making qualifying PSLF payments.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622" name="Google Shape;622;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1479fb5d64b_1_108"/>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PSLF Time-Limited Waiver</a:t>
            </a:r>
            <a:endParaRPr sz="2100"/>
          </a:p>
        </p:txBody>
      </p:sp>
      <p:sp>
        <p:nvSpPr>
          <p:cNvPr id="838" name="Google Shape;838;g1479fb5d64b_1_108"/>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0" lvl="0" indent="0" algn="l" rtl="0">
              <a:spcBef>
                <a:spcPts val="0"/>
              </a:spcBef>
              <a:spcAft>
                <a:spcPts val="0"/>
              </a:spcAft>
              <a:buNone/>
            </a:pPr>
            <a:r>
              <a:rPr lang="en" sz="1700"/>
              <a:t>Time-limited changes to PSLF Program rules allow borrowers to receive credit for past periods of repayment that would otherwise not qualify for PSLF (with many of the requirements previously stated waived). The changes end on Oct. 31, 2022.</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To qualify for the </a:t>
            </a:r>
            <a:r>
              <a:rPr lang="en" sz="1700" u="sng">
                <a:solidFill>
                  <a:schemeClr val="hlink"/>
                </a:solidFill>
                <a:hlinkClick r:id="rId3"/>
              </a:rPr>
              <a:t>limited PSLF waiver</a:t>
            </a:r>
            <a:r>
              <a:rPr lang="en" sz="1700"/>
              <a:t>, you need to have at least one Direct Loan and at least one approved PSLF form.</a:t>
            </a:r>
            <a:endParaRPr sz="1700"/>
          </a:p>
        </p:txBody>
      </p:sp>
      <p:sp>
        <p:nvSpPr>
          <p:cNvPr id="839" name="Google Shape;839;g1479fb5d64b_1_108"/>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1479fb5cfad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Debrief of Washington, D.C. Conferences</a:t>
            </a:r>
            <a:endParaRPr/>
          </a:p>
        </p:txBody>
      </p:sp>
      <p:sp>
        <p:nvSpPr>
          <p:cNvPr id="845" name="Google Shape;845;g1479fb5cfad_0_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g147cfb6b117_0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Conferences </a:t>
            </a:r>
            <a:endParaRPr/>
          </a:p>
        </p:txBody>
      </p:sp>
      <p:sp>
        <p:nvSpPr>
          <p:cNvPr id="851" name="Google Shape;851;g147cfb6b117_0_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Council of Chief State School Officers (CCSSO): Federal Liaison Network</a:t>
            </a:r>
            <a:endParaRPr/>
          </a:p>
          <a:p>
            <a:pPr marL="914400" lvl="1" indent="-323850" algn="l" rtl="0">
              <a:spcBef>
                <a:spcPts val="0"/>
              </a:spcBef>
              <a:spcAft>
                <a:spcPts val="0"/>
              </a:spcAft>
              <a:buSzPts val="1500"/>
              <a:buChar char="•"/>
            </a:pPr>
            <a:r>
              <a:rPr lang="en"/>
              <a:t>State representatives </a:t>
            </a:r>
            <a:endParaRPr/>
          </a:p>
          <a:p>
            <a:pPr marL="914400" lvl="1" indent="-323850" algn="l" rtl="0">
              <a:spcBef>
                <a:spcPts val="0"/>
              </a:spcBef>
              <a:spcAft>
                <a:spcPts val="0"/>
              </a:spcAft>
              <a:buSzPts val="1500"/>
              <a:buChar char="•"/>
            </a:pPr>
            <a:r>
              <a:rPr lang="en"/>
              <a:t>Meeting with the U.S. Department of Education </a:t>
            </a:r>
            <a:endParaRPr/>
          </a:p>
          <a:p>
            <a:pPr marL="914400" lvl="1" indent="-323850" algn="l" rtl="0">
              <a:spcBef>
                <a:spcPts val="0"/>
              </a:spcBef>
              <a:spcAft>
                <a:spcPts val="0"/>
              </a:spcAft>
              <a:buSzPts val="1500"/>
              <a:buChar char="•"/>
            </a:pPr>
            <a:r>
              <a:rPr lang="en"/>
              <a:t>Congressional Representatives</a:t>
            </a:r>
            <a:endParaRPr/>
          </a:p>
          <a:p>
            <a:pPr marL="457200" lvl="0" indent="-342900" algn="l" rtl="0">
              <a:spcBef>
                <a:spcPts val="0"/>
              </a:spcBef>
              <a:spcAft>
                <a:spcPts val="0"/>
              </a:spcAft>
              <a:buSzPts val="1800"/>
              <a:buChar char="•"/>
            </a:pPr>
            <a:r>
              <a:rPr lang="en"/>
              <a:t>National Association of ESEA Program Administrators (NAESPA): Summer Member Meeting</a:t>
            </a:r>
            <a:endParaRPr/>
          </a:p>
          <a:p>
            <a:pPr marL="914400" lvl="1" indent="-323850" algn="l" rtl="0">
              <a:spcBef>
                <a:spcPts val="0"/>
              </a:spcBef>
              <a:spcAft>
                <a:spcPts val="0"/>
              </a:spcAft>
              <a:buSzPts val="1500"/>
              <a:buChar char="•"/>
            </a:pPr>
            <a:r>
              <a:rPr lang="en"/>
              <a:t>State representatives </a:t>
            </a:r>
            <a:endParaRPr/>
          </a:p>
          <a:p>
            <a:pPr marL="914400" lvl="1" indent="-323850" algn="l" rtl="0">
              <a:spcBef>
                <a:spcPts val="0"/>
              </a:spcBef>
              <a:spcAft>
                <a:spcPts val="0"/>
              </a:spcAft>
              <a:buSzPts val="1500"/>
              <a:buChar char="•"/>
            </a:pPr>
            <a:r>
              <a:rPr lang="en"/>
              <a:t>Several Panels from U.S. Department of Education </a:t>
            </a:r>
            <a:endParaRPr/>
          </a:p>
          <a:p>
            <a:pPr marL="914400" lvl="1" indent="-323850" algn="l" rtl="0">
              <a:spcBef>
                <a:spcPts val="0"/>
              </a:spcBef>
              <a:spcAft>
                <a:spcPts val="0"/>
              </a:spcAft>
              <a:buSzPts val="1500"/>
              <a:buChar char="•"/>
            </a:pPr>
            <a:r>
              <a:rPr lang="en"/>
              <a:t>Congressional Representatives </a:t>
            </a:r>
            <a:endParaRPr/>
          </a:p>
          <a:p>
            <a:pPr marL="914400" lvl="1" indent="-323850" algn="l" rtl="0">
              <a:spcBef>
                <a:spcPts val="0"/>
              </a:spcBef>
              <a:spcAft>
                <a:spcPts val="0"/>
              </a:spcAft>
              <a:buSzPts val="1500"/>
              <a:buChar char="•"/>
            </a:pPr>
            <a:r>
              <a:rPr lang="en"/>
              <a:t>Presentations by Brustein and Manasevit Attorneys (BruMan)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147cfb6b117_2_18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ESSER</a:t>
            </a:r>
            <a:endParaRPr/>
          </a:p>
        </p:txBody>
      </p:sp>
      <p:sp>
        <p:nvSpPr>
          <p:cNvPr id="857" name="Google Shape;857;g147cfb6b117_2_189"/>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147cfb6b117_2_19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Congressional Concern</a:t>
            </a:r>
            <a:endParaRPr/>
          </a:p>
        </p:txBody>
      </p:sp>
      <p:sp>
        <p:nvSpPr>
          <p:cNvPr id="863" name="Google Shape;863;g147cfb6b117_2_199"/>
          <p:cNvSpPr txBox="1">
            <a:spLocks noGrp="1"/>
          </p:cNvSpPr>
          <p:nvPr>
            <p:ph type="body" idx="1"/>
          </p:nvPr>
        </p:nvSpPr>
        <p:spPr>
          <a:xfrm>
            <a:off x="332674" y="1014413"/>
            <a:ext cx="8525576" cy="3529012"/>
          </a:xfrm>
          <a:prstGeom prst="rect">
            <a:avLst/>
          </a:prstGeom>
          <a:noFill/>
          <a:ln>
            <a:noFill/>
          </a:ln>
        </p:spPr>
        <p:txBody>
          <a:bodyPr spcFirstLastPara="1" wrap="square" lIns="0" tIns="0" rIns="0" bIns="0" anchor="t" anchorCtr="0">
            <a:noAutofit/>
          </a:bodyPr>
          <a:lstStyle/>
          <a:p>
            <a:pPr marL="457200" lvl="0" indent="-333477" algn="l" rtl="0">
              <a:lnSpc>
                <a:spcPct val="70000"/>
              </a:lnSpc>
              <a:spcBef>
                <a:spcPts val="800"/>
              </a:spcBef>
              <a:spcAft>
                <a:spcPts val="0"/>
              </a:spcAft>
              <a:buSzPts val="1652"/>
              <a:buChar char="•"/>
            </a:pPr>
            <a:r>
              <a:rPr lang="en" sz="1325"/>
              <a:t>Concerns with not spending funds fast enough</a:t>
            </a:r>
            <a:endParaRPr sz="1325"/>
          </a:p>
          <a:p>
            <a:pPr marL="457200" lvl="0" indent="-333477" algn="l" rtl="0">
              <a:lnSpc>
                <a:spcPct val="70000"/>
              </a:lnSpc>
              <a:spcBef>
                <a:spcPts val="800"/>
              </a:spcBef>
              <a:spcAft>
                <a:spcPts val="0"/>
              </a:spcAft>
              <a:buSzPts val="1652"/>
              <a:buChar char="•"/>
            </a:pPr>
            <a:r>
              <a:rPr lang="en" sz="1325"/>
              <a:t>Concerns with learning loss not being addressed</a:t>
            </a:r>
            <a:endParaRPr sz="1325"/>
          </a:p>
          <a:p>
            <a:pPr marL="457200" lvl="0" indent="-333477" algn="l" rtl="0">
              <a:lnSpc>
                <a:spcPct val="70000"/>
              </a:lnSpc>
              <a:spcBef>
                <a:spcPts val="800"/>
              </a:spcBef>
              <a:spcAft>
                <a:spcPts val="0"/>
              </a:spcAft>
              <a:buSzPts val="1652"/>
              <a:buChar char="•"/>
            </a:pPr>
            <a:r>
              <a:rPr lang="en" sz="1325"/>
              <a:t>Not a lot of interest on the Hill for extending obligation timelines </a:t>
            </a:r>
            <a:endParaRPr sz="1325"/>
          </a:p>
          <a:p>
            <a:pPr marL="457200" lvl="0" indent="-333477" algn="l" rtl="0">
              <a:lnSpc>
                <a:spcPct val="70000"/>
              </a:lnSpc>
              <a:spcBef>
                <a:spcPts val="800"/>
              </a:spcBef>
              <a:spcAft>
                <a:spcPts val="0"/>
              </a:spcAft>
              <a:buClr>
                <a:schemeClr val="dk1"/>
              </a:buClr>
              <a:buSzPts val="1652"/>
              <a:buChar char="•"/>
            </a:pPr>
            <a:r>
              <a:rPr lang="en" sz="1325"/>
              <a:t>Congressional reps and USDE frequently visit SEA websites looking for how LEAs are spending funds </a:t>
            </a:r>
            <a:endParaRPr sz="1325"/>
          </a:p>
          <a:p>
            <a:pPr marL="457200" lvl="0" indent="-333477" algn="l" rtl="0">
              <a:lnSpc>
                <a:spcPct val="70000"/>
              </a:lnSpc>
              <a:spcBef>
                <a:spcPts val="800"/>
              </a:spcBef>
              <a:spcAft>
                <a:spcPts val="0"/>
              </a:spcAft>
              <a:buSzPts val="1652"/>
              <a:buChar char="•"/>
            </a:pPr>
            <a:r>
              <a:rPr lang="en" sz="1325" b="1" u="sng">
                <a:solidFill>
                  <a:srgbClr val="00B050"/>
                </a:solidFill>
              </a:rPr>
              <a:t>To do: </a:t>
            </a:r>
            <a:r>
              <a:rPr lang="en" sz="1325"/>
              <a:t>Tell Your Story Far and Wide! </a:t>
            </a:r>
            <a:endParaRPr sz="1325"/>
          </a:p>
          <a:p>
            <a:pPr marL="914400" lvl="1" indent="-333477" algn="l" rtl="0">
              <a:lnSpc>
                <a:spcPct val="70000"/>
              </a:lnSpc>
              <a:spcBef>
                <a:spcPts val="800"/>
              </a:spcBef>
              <a:spcAft>
                <a:spcPts val="0"/>
              </a:spcAft>
              <a:buSzPts val="1652"/>
              <a:buChar char="•"/>
            </a:pPr>
            <a:r>
              <a:rPr lang="en" sz="1137"/>
              <a:t>Website, newsletter, other communications to your communities </a:t>
            </a:r>
            <a:endParaRPr sz="1137"/>
          </a:p>
          <a:p>
            <a:pPr marL="1371600" lvl="2" indent="-333477" algn="l" rtl="0">
              <a:lnSpc>
                <a:spcPct val="70000"/>
              </a:lnSpc>
              <a:spcBef>
                <a:spcPts val="800"/>
              </a:spcBef>
              <a:spcAft>
                <a:spcPts val="0"/>
              </a:spcAft>
              <a:buSzPts val="1652"/>
              <a:buChar char="•"/>
            </a:pPr>
            <a:r>
              <a:rPr lang="en" sz="1075"/>
              <a:t>Success stories; especially from ESSER I for now, but include any data that is available </a:t>
            </a:r>
            <a:endParaRPr sz="1075"/>
          </a:p>
          <a:p>
            <a:pPr marL="1828800" lvl="3" indent="-333477" algn="l" rtl="0">
              <a:lnSpc>
                <a:spcPct val="70000"/>
              </a:lnSpc>
              <a:spcBef>
                <a:spcPts val="800"/>
              </a:spcBef>
              <a:spcAft>
                <a:spcPts val="0"/>
              </a:spcAft>
              <a:buSzPts val="1652"/>
              <a:buChar char="•"/>
            </a:pPr>
            <a:r>
              <a:rPr lang="en" sz="1075"/>
              <a:t>Have LEAs also share their innovative, effective, concrete examples of how funds are being used</a:t>
            </a:r>
            <a:endParaRPr sz="1075"/>
          </a:p>
          <a:p>
            <a:pPr marL="1371600" lvl="2" indent="-333477" algn="l" rtl="0">
              <a:lnSpc>
                <a:spcPct val="70000"/>
              </a:lnSpc>
              <a:spcBef>
                <a:spcPts val="800"/>
              </a:spcBef>
              <a:spcAft>
                <a:spcPts val="0"/>
              </a:spcAft>
              <a:buSzPts val="1652"/>
              <a:buChar char="•"/>
            </a:pPr>
            <a:r>
              <a:rPr lang="en" sz="1075"/>
              <a:t>Amounts budgets / Amounts spent </a:t>
            </a:r>
            <a:endParaRPr sz="1075"/>
          </a:p>
          <a:p>
            <a:pPr marL="1371600" lvl="2" indent="-333477" algn="l" rtl="0">
              <a:lnSpc>
                <a:spcPct val="70000"/>
              </a:lnSpc>
              <a:spcBef>
                <a:spcPts val="800"/>
              </a:spcBef>
              <a:spcAft>
                <a:spcPts val="0"/>
              </a:spcAft>
              <a:buSzPts val="1652"/>
              <a:buChar char="•"/>
            </a:pPr>
            <a:r>
              <a:rPr lang="en" sz="1075"/>
              <a:t>Type of activities being funded </a:t>
            </a:r>
            <a:endParaRPr sz="1075"/>
          </a:p>
          <a:p>
            <a:pPr marL="1371600" lvl="2" indent="-333477" algn="l" rtl="0">
              <a:lnSpc>
                <a:spcPct val="70000"/>
              </a:lnSpc>
              <a:spcBef>
                <a:spcPts val="800"/>
              </a:spcBef>
              <a:spcAft>
                <a:spcPts val="0"/>
              </a:spcAft>
              <a:buSzPts val="1652"/>
              <a:buChar char="•"/>
            </a:pPr>
            <a:r>
              <a:rPr lang="en" sz="1075"/>
              <a:t>Evidence of impact of funds</a:t>
            </a:r>
            <a:endParaRPr sz="1075"/>
          </a:p>
          <a:p>
            <a:pPr marL="1371600" lvl="2" indent="-333477" algn="l" rtl="0">
              <a:lnSpc>
                <a:spcPct val="70000"/>
              </a:lnSpc>
              <a:spcBef>
                <a:spcPts val="800"/>
              </a:spcBef>
              <a:spcAft>
                <a:spcPts val="0"/>
              </a:spcAft>
              <a:buSzPts val="1652"/>
              <a:buChar char="•"/>
            </a:pPr>
            <a:r>
              <a:rPr lang="en" sz="1075"/>
              <a:t>Innovative solutions to pandemic issues </a:t>
            </a:r>
            <a:endParaRPr sz="1075"/>
          </a:p>
          <a:p>
            <a:pPr marL="914400" lvl="1" indent="-333477" algn="l" rtl="0">
              <a:lnSpc>
                <a:spcPct val="70000"/>
              </a:lnSpc>
              <a:spcBef>
                <a:spcPts val="800"/>
              </a:spcBef>
              <a:spcAft>
                <a:spcPts val="0"/>
              </a:spcAft>
              <a:buSzPts val="1652"/>
              <a:buChar char="•"/>
            </a:pPr>
            <a:r>
              <a:rPr lang="en" sz="1137"/>
              <a:t>Share/disseminate data, evaluation reports, and innovative/effective uses with Colorado Congressional Representatives (by SEA and LEAs) – make sure our Senators and House Representatives know how our LEAs are using funds</a:t>
            </a:r>
            <a:endParaRPr sz="1137"/>
          </a:p>
        </p:txBody>
      </p:sp>
      <p:sp>
        <p:nvSpPr>
          <p:cNvPr id="864" name="Google Shape;864;g147cfb6b117_2_199"/>
          <p:cNvSpPr/>
          <p:nvPr/>
        </p:nvSpPr>
        <p:spPr>
          <a:xfrm>
            <a:off x="2259450" y="4232418"/>
            <a:ext cx="4625100" cy="757200"/>
          </a:xfrm>
          <a:prstGeom prst="roundRect">
            <a:avLst>
              <a:gd name="adj" fmla="val 16667"/>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dirty="0">
                <a:solidFill>
                  <a:schemeClr val="lt1"/>
                </a:solidFill>
                <a:latin typeface="Arial"/>
                <a:ea typeface="Arial"/>
                <a:cs typeface="Arial"/>
                <a:sym typeface="Arial"/>
              </a:rPr>
              <a:t>Questions: </a:t>
            </a:r>
            <a:endParaRPr dirty="0"/>
          </a:p>
          <a:p>
            <a:pPr marL="0" marR="0" lvl="0" indent="0" algn="ctr" rtl="0">
              <a:lnSpc>
                <a:spcPct val="100000"/>
              </a:lnSpc>
              <a:spcBef>
                <a:spcPts val="0"/>
              </a:spcBef>
              <a:spcAft>
                <a:spcPts val="0"/>
              </a:spcAft>
              <a:buNone/>
            </a:pPr>
            <a:r>
              <a:rPr lang="en" sz="1400" b="0" i="0" u="none" strike="noStrike" cap="none" dirty="0">
                <a:solidFill>
                  <a:schemeClr val="lt1"/>
                </a:solidFill>
                <a:latin typeface="Arial"/>
                <a:ea typeface="Arial"/>
                <a:cs typeface="Arial"/>
                <a:sym typeface="Arial"/>
              </a:rPr>
              <a:t>What have ESSER funds achieved/accomplished? </a:t>
            </a:r>
            <a:endParaRPr dirty="0"/>
          </a:p>
          <a:p>
            <a:pPr marL="0" marR="0" lvl="0" indent="0" algn="ctr" rtl="0">
              <a:lnSpc>
                <a:spcPct val="100000"/>
              </a:lnSpc>
              <a:spcBef>
                <a:spcPts val="0"/>
              </a:spcBef>
              <a:spcAft>
                <a:spcPts val="0"/>
              </a:spcAft>
              <a:buNone/>
            </a:pPr>
            <a:r>
              <a:rPr lang="en" sz="1400" b="0" i="0" u="none" strike="noStrike" cap="none" dirty="0">
                <a:solidFill>
                  <a:schemeClr val="lt1"/>
                </a:solidFill>
                <a:latin typeface="Arial"/>
                <a:ea typeface="Arial"/>
                <a:cs typeface="Arial"/>
                <a:sym typeface="Arial"/>
              </a:rPr>
              <a:t>How has learning loss been addressed?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147cfb6b117_2_21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Monitoring Interests! </a:t>
            </a:r>
            <a:endParaRPr/>
          </a:p>
        </p:txBody>
      </p:sp>
      <p:sp>
        <p:nvSpPr>
          <p:cNvPr id="870" name="Google Shape;870;g147cfb6b117_2_211"/>
          <p:cNvSpPr txBox="1">
            <a:spLocks noGrp="1"/>
          </p:cNvSpPr>
          <p:nvPr>
            <p:ph type="body" idx="1"/>
          </p:nvPr>
        </p:nvSpPr>
        <p:spPr>
          <a:xfrm>
            <a:off x="332674" y="1028700"/>
            <a:ext cx="8182676" cy="3771900"/>
          </a:xfrm>
          <a:prstGeom prst="rect">
            <a:avLst/>
          </a:prstGeom>
          <a:noFill/>
          <a:ln>
            <a:noFill/>
          </a:ln>
        </p:spPr>
        <p:txBody>
          <a:bodyPr spcFirstLastPara="1" wrap="square" lIns="0" tIns="0" rIns="0" bIns="0" anchor="t" anchorCtr="0">
            <a:normAutofit fontScale="77500" lnSpcReduction="20000"/>
          </a:bodyPr>
          <a:lstStyle/>
          <a:p>
            <a:pPr marL="457200" lvl="0" indent="-355146" algn="l" rtl="0">
              <a:lnSpc>
                <a:spcPct val="90000"/>
              </a:lnSpc>
              <a:spcBef>
                <a:spcPts val="800"/>
              </a:spcBef>
              <a:spcAft>
                <a:spcPts val="0"/>
              </a:spcAft>
              <a:buClr>
                <a:schemeClr val="dk1"/>
              </a:buClr>
              <a:buSzPct val="142857"/>
              <a:buChar char="•"/>
            </a:pPr>
            <a:r>
              <a:rPr lang="en"/>
              <a:t>Capital Expenditures</a:t>
            </a:r>
            <a:endParaRPr/>
          </a:p>
          <a:p>
            <a:pPr marL="914400" lvl="1" indent="-334055" algn="l" rtl="0">
              <a:lnSpc>
                <a:spcPct val="90000"/>
              </a:lnSpc>
              <a:spcBef>
                <a:spcPts val="400"/>
              </a:spcBef>
              <a:spcAft>
                <a:spcPts val="0"/>
              </a:spcAft>
              <a:buSzPct val="142857"/>
              <a:buChar char="•"/>
            </a:pPr>
            <a:r>
              <a:rPr lang="en"/>
              <a:t>Construction, buses, cleaning robots! </a:t>
            </a:r>
            <a:endParaRPr/>
          </a:p>
          <a:p>
            <a:pPr marL="914400" lvl="1" indent="-334055" algn="l" rtl="0">
              <a:lnSpc>
                <a:spcPct val="90000"/>
              </a:lnSpc>
              <a:spcBef>
                <a:spcPts val="400"/>
              </a:spcBef>
              <a:spcAft>
                <a:spcPts val="0"/>
              </a:spcAft>
              <a:buSzPct val="142857"/>
              <a:buChar char="•"/>
            </a:pPr>
            <a:r>
              <a:rPr lang="en"/>
              <a:t>Prior written approval </a:t>
            </a:r>
            <a:endParaRPr/>
          </a:p>
          <a:p>
            <a:pPr marL="457200" lvl="0" indent="-355146" algn="l" rtl="0">
              <a:lnSpc>
                <a:spcPct val="90000"/>
              </a:lnSpc>
              <a:spcBef>
                <a:spcPts val="800"/>
              </a:spcBef>
              <a:spcAft>
                <a:spcPts val="0"/>
              </a:spcAft>
              <a:buClr>
                <a:schemeClr val="dk1"/>
              </a:buClr>
              <a:buSzPct val="142857"/>
              <a:buChar char="•"/>
            </a:pPr>
            <a:r>
              <a:rPr lang="en"/>
              <a:t>Multi-year subscriptions, licenses</a:t>
            </a:r>
            <a:endParaRPr/>
          </a:p>
          <a:p>
            <a:pPr marL="914400" lvl="1" indent="-334055" algn="l" rtl="0">
              <a:lnSpc>
                <a:spcPct val="90000"/>
              </a:lnSpc>
              <a:spcBef>
                <a:spcPts val="400"/>
              </a:spcBef>
              <a:spcAft>
                <a:spcPts val="0"/>
              </a:spcAft>
              <a:buSzPct val="142857"/>
              <a:buChar char="•"/>
            </a:pPr>
            <a:r>
              <a:rPr lang="en"/>
              <a:t>Pay prior to end of obligation period</a:t>
            </a:r>
            <a:endParaRPr/>
          </a:p>
          <a:p>
            <a:pPr marL="914400" lvl="1" indent="-334055" algn="l" rtl="0">
              <a:lnSpc>
                <a:spcPct val="90000"/>
              </a:lnSpc>
              <a:spcBef>
                <a:spcPts val="400"/>
              </a:spcBef>
              <a:spcAft>
                <a:spcPts val="0"/>
              </a:spcAft>
              <a:buSzPct val="142857"/>
              <a:buChar char="•"/>
            </a:pPr>
            <a:r>
              <a:rPr lang="en"/>
              <a:t>Use during liquidation period </a:t>
            </a:r>
            <a:endParaRPr/>
          </a:p>
          <a:p>
            <a:pPr marL="914400" lvl="1" indent="-334055" algn="l" rtl="0">
              <a:lnSpc>
                <a:spcPct val="90000"/>
              </a:lnSpc>
              <a:spcBef>
                <a:spcPts val="400"/>
              </a:spcBef>
              <a:spcAft>
                <a:spcPts val="0"/>
              </a:spcAft>
              <a:buSzPct val="142857"/>
              <a:buChar char="•"/>
            </a:pPr>
            <a:r>
              <a:rPr lang="en"/>
              <a:t>The longer the use lasts post obligation, the greater the risk of being considered not allocable!</a:t>
            </a:r>
            <a:endParaRPr/>
          </a:p>
          <a:p>
            <a:pPr marL="1371600" lvl="2" indent="-327025" algn="l" rtl="0">
              <a:lnSpc>
                <a:spcPct val="90000"/>
              </a:lnSpc>
              <a:spcBef>
                <a:spcPts val="400"/>
              </a:spcBef>
              <a:spcAft>
                <a:spcPts val="0"/>
              </a:spcAft>
              <a:buSzPct val="142857"/>
              <a:buChar char="•"/>
            </a:pPr>
            <a:r>
              <a:rPr lang="en"/>
              <a:t>HERF monitoring finding – subscriptions beyond the liquidation period!  </a:t>
            </a:r>
            <a:endParaRPr/>
          </a:p>
          <a:p>
            <a:pPr marL="457200" lvl="0" indent="-355146" algn="l" rtl="0">
              <a:lnSpc>
                <a:spcPct val="90000"/>
              </a:lnSpc>
              <a:spcBef>
                <a:spcPts val="800"/>
              </a:spcBef>
              <a:spcAft>
                <a:spcPts val="0"/>
              </a:spcAft>
              <a:buClr>
                <a:schemeClr val="dk1"/>
              </a:buClr>
              <a:buSzPct val="142857"/>
              <a:buChar char="•"/>
            </a:pPr>
            <a:r>
              <a:rPr lang="en"/>
              <a:t>Will monitor for not violating MOE of other programs! ESEA and IDEA</a:t>
            </a:r>
            <a:endParaRPr/>
          </a:p>
          <a:p>
            <a:pPr marL="457200" lvl="0" indent="-355146" algn="l" rtl="0">
              <a:lnSpc>
                <a:spcPct val="90000"/>
              </a:lnSpc>
              <a:spcBef>
                <a:spcPts val="800"/>
              </a:spcBef>
              <a:spcAft>
                <a:spcPts val="0"/>
              </a:spcAft>
              <a:buClr>
                <a:schemeClr val="dk1"/>
              </a:buClr>
              <a:buSzPct val="142857"/>
              <a:buChar char="•"/>
            </a:pPr>
            <a:r>
              <a:rPr lang="en"/>
              <a:t>Pull and review actual receipts (OK finding for just reviewing expenditure ledgers and spreadsheets – no actual receipts) </a:t>
            </a:r>
            <a:endParaRPr/>
          </a:p>
          <a:p>
            <a:pPr marL="457200" lvl="0" indent="-355146" algn="l" rtl="0">
              <a:lnSpc>
                <a:spcPct val="90000"/>
              </a:lnSpc>
              <a:spcBef>
                <a:spcPts val="800"/>
              </a:spcBef>
              <a:spcAft>
                <a:spcPts val="0"/>
              </a:spcAft>
              <a:buClr>
                <a:schemeClr val="dk1"/>
              </a:buClr>
              <a:buSzPct val="142857"/>
              <a:buChar char="•"/>
            </a:pPr>
            <a:r>
              <a:rPr lang="en"/>
              <a:t>Must follow local procurement policy and procedures </a:t>
            </a:r>
            <a:endParaRPr/>
          </a:p>
          <a:p>
            <a:pPr marL="457200" lvl="0" indent="-355146" algn="l" rtl="0">
              <a:lnSpc>
                <a:spcPct val="90000"/>
              </a:lnSpc>
              <a:spcBef>
                <a:spcPts val="800"/>
              </a:spcBef>
              <a:spcAft>
                <a:spcPts val="0"/>
              </a:spcAft>
              <a:buClr>
                <a:schemeClr val="dk1"/>
              </a:buClr>
              <a:buSzPct val="142857"/>
              <a:buChar char="•"/>
            </a:pPr>
            <a:r>
              <a:rPr lang="en"/>
              <a:t>EQS under ESSER I </a:t>
            </a:r>
            <a:endParaRPr/>
          </a:p>
          <a:p>
            <a:pPr marL="914400" lvl="1" indent="-334055" algn="l" rtl="0">
              <a:lnSpc>
                <a:spcPct val="90000"/>
              </a:lnSpc>
              <a:spcBef>
                <a:spcPts val="400"/>
              </a:spcBef>
              <a:spcAft>
                <a:spcPts val="0"/>
              </a:spcAft>
              <a:buSzPct val="142857"/>
              <a:buChar char="•"/>
            </a:pPr>
            <a:r>
              <a:rPr lang="en"/>
              <a:t>Timing of calculations matters! LEAs should track how calculations changed and when. Show before and after calculations. Show dates of consultation. </a:t>
            </a:r>
            <a:endParaRPr/>
          </a:p>
        </p:txBody>
      </p:sp>
      <p:sp>
        <p:nvSpPr>
          <p:cNvPr id="871" name="Google Shape;871;g147cfb6b117_2_211"/>
          <p:cNvSpPr/>
          <p:nvPr/>
        </p:nvSpPr>
        <p:spPr>
          <a:xfrm>
            <a:off x="4572000" y="1265875"/>
            <a:ext cx="3514800" cy="333300"/>
          </a:xfrm>
          <a:prstGeom prst="flowChartAlternateProcess">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Relationship to COVID will be checked!!!!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147cfb6b117_2_21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Davis-Bacon Act </a:t>
            </a:r>
            <a:endParaRPr/>
          </a:p>
        </p:txBody>
      </p:sp>
      <p:sp>
        <p:nvSpPr>
          <p:cNvPr id="877" name="Google Shape;877;g147cfb6b117_2_21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Char char="•"/>
            </a:pPr>
            <a:r>
              <a:rPr lang="en"/>
              <a:t>BruMan session at NAESPA</a:t>
            </a:r>
            <a:endParaRPr/>
          </a:p>
          <a:p>
            <a:pPr marL="457200" lvl="0" indent="-342900" algn="l" rtl="0">
              <a:lnSpc>
                <a:spcPct val="90000"/>
              </a:lnSpc>
              <a:spcBef>
                <a:spcPts val="800"/>
              </a:spcBef>
              <a:spcAft>
                <a:spcPts val="0"/>
              </a:spcAft>
              <a:buClr>
                <a:schemeClr val="dk1"/>
              </a:buClr>
              <a:buSzPts val="1800"/>
              <a:buChar char="•"/>
            </a:pPr>
            <a:r>
              <a:rPr lang="en"/>
              <a:t>DBA Requirements</a:t>
            </a:r>
            <a:endParaRPr/>
          </a:p>
          <a:p>
            <a:pPr marL="914400" lvl="1" indent="-323850" algn="l" rtl="0">
              <a:lnSpc>
                <a:spcPct val="90000"/>
              </a:lnSpc>
              <a:spcBef>
                <a:spcPts val="400"/>
              </a:spcBef>
              <a:spcAft>
                <a:spcPts val="0"/>
              </a:spcAft>
              <a:buSzPts val="1500"/>
              <a:buChar char="•"/>
            </a:pPr>
            <a:r>
              <a:rPr lang="en"/>
              <a:t>Pay prevailing wages – must be included in the contract with vendor that prevailing wages will be paid for all contracts over $2,000, even for renovations, repairs, etc. </a:t>
            </a:r>
            <a:endParaRPr/>
          </a:p>
          <a:p>
            <a:pPr marL="914400" lvl="1" indent="-323850" algn="l" rtl="0">
              <a:lnSpc>
                <a:spcPct val="90000"/>
              </a:lnSpc>
              <a:spcBef>
                <a:spcPts val="400"/>
              </a:spcBef>
              <a:spcAft>
                <a:spcPts val="0"/>
              </a:spcAft>
              <a:buSzPts val="1500"/>
              <a:buChar char="•"/>
            </a:pPr>
            <a:r>
              <a:rPr lang="en"/>
              <a:t>Collect weekly certification of vendors </a:t>
            </a:r>
            <a:endParaRPr/>
          </a:p>
          <a:p>
            <a:pPr marL="1371600" lvl="2" indent="-317500" algn="l" rtl="0">
              <a:lnSpc>
                <a:spcPct val="90000"/>
              </a:lnSpc>
              <a:spcBef>
                <a:spcPts val="400"/>
              </a:spcBef>
              <a:spcAft>
                <a:spcPts val="0"/>
              </a:spcAft>
              <a:buSzPts val="1400"/>
              <a:buChar char="•"/>
            </a:pPr>
            <a:r>
              <a:rPr lang="en"/>
              <a:t>May require amending contracts if did not include paying prevailing wages</a:t>
            </a:r>
            <a:endParaRPr/>
          </a:p>
          <a:p>
            <a:pPr marL="1371600" lvl="2" indent="-317500" algn="l" rtl="0">
              <a:lnSpc>
                <a:spcPct val="90000"/>
              </a:lnSpc>
              <a:spcBef>
                <a:spcPts val="400"/>
              </a:spcBef>
              <a:spcAft>
                <a:spcPts val="0"/>
              </a:spcAft>
              <a:buSzPts val="1400"/>
              <a:buChar char="•"/>
            </a:pPr>
            <a:r>
              <a:rPr lang="en"/>
              <a:t>If have not been collecting, may need to do a retroactive cert and start the process for weekly collection moving forward </a:t>
            </a:r>
            <a:endParaRPr/>
          </a:p>
          <a:p>
            <a:pPr marL="457200" lvl="0" indent="-342900" algn="l" rtl="0">
              <a:lnSpc>
                <a:spcPct val="90000"/>
              </a:lnSpc>
              <a:spcBef>
                <a:spcPts val="800"/>
              </a:spcBef>
              <a:spcAft>
                <a:spcPts val="0"/>
              </a:spcAft>
              <a:buClr>
                <a:schemeClr val="dk1"/>
              </a:buClr>
              <a:buSzPts val="1800"/>
              <a:buChar char="•"/>
            </a:pPr>
            <a:r>
              <a:rPr lang="en" b="1" u="sng">
                <a:solidFill>
                  <a:srgbClr val="00B050"/>
                </a:solidFill>
              </a:rPr>
              <a:t>CDE Will Do</a:t>
            </a:r>
            <a:r>
              <a:rPr lang="en"/>
              <a:t>: </a:t>
            </a:r>
            <a:endParaRPr/>
          </a:p>
          <a:p>
            <a:pPr marL="914400" lvl="1" indent="-323850" algn="l" rtl="0">
              <a:lnSpc>
                <a:spcPct val="90000"/>
              </a:lnSpc>
              <a:spcBef>
                <a:spcPts val="400"/>
              </a:spcBef>
              <a:spcAft>
                <a:spcPts val="0"/>
              </a:spcAft>
              <a:buSzPts val="1500"/>
              <a:buChar char="•"/>
            </a:pPr>
            <a:r>
              <a:rPr lang="en"/>
              <a:t>Present DBA requirements, in collaboration with DoL</a:t>
            </a:r>
            <a:endParaRPr/>
          </a:p>
        </p:txBody>
      </p:sp>
      <p:sp>
        <p:nvSpPr>
          <p:cNvPr id="878" name="Google Shape;878;g147cfb6b117_2_217"/>
          <p:cNvSpPr/>
          <p:nvPr/>
        </p:nvSpPr>
        <p:spPr>
          <a:xfrm>
            <a:off x="5836439" y="3214688"/>
            <a:ext cx="3121819" cy="1214675"/>
          </a:xfrm>
          <a:prstGeom prst="ellipse">
            <a:avLst/>
          </a:prstGeom>
          <a:solidFill>
            <a:schemeClr val="accent6"/>
          </a:solidFill>
          <a:ln w="25400" cap="flat" cmpd="sng">
            <a:solidFill>
              <a:srgbClr val="517E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Fun Fact: </a:t>
            </a:r>
            <a:endParaRPr/>
          </a:p>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Construction Use Life = 50 Years</a:t>
            </a:r>
            <a:endParaRPr/>
          </a:p>
          <a:p>
            <a:pPr marL="0" marR="0" lvl="0" indent="0" algn="ctr" rtl="0">
              <a:lnSpc>
                <a:spcPct val="100000"/>
              </a:lnSpc>
              <a:spcBef>
                <a:spcPts val="0"/>
              </a:spcBef>
              <a:spcAft>
                <a:spcPts val="0"/>
              </a:spcAft>
              <a:buNone/>
            </a:pPr>
            <a:r>
              <a:rPr lang="en" sz="1400" b="0" i="0" u="none" strike="noStrike" cap="none">
                <a:solidFill>
                  <a:schemeClr val="lt1"/>
                </a:solidFill>
                <a:latin typeface="Arial"/>
                <a:ea typeface="Arial"/>
                <a:cs typeface="Arial"/>
                <a:sym typeface="Arial"/>
              </a:rPr>
              <a:t>Requires 15 years of data reporting</a:t>
            </a:r>
            <a:endParaRPr/>
          </a:p>
        </p:txBody>
      </p:sp>
      <p:sp>
        <p:nvSpPr>
          <p:cNvPr id="879" name="Google Shape;879;g147cfb6b117_2_217"/>
          <p:cNvSpPr/>
          <p:nvPr/>
        </p:nvSpPr>
        <p:spPr>
          <a:xfrm>
            <a:off x="457200" y="3993356"/>
            <a:ext cx="5186363" cy="996262"/>
          </a:xfrm>
          <a:prstGeom prst="roundRect">
            <a:avLst>
              <a:gd name="adj" fmla="val 16667"/>
            </a:avLst>
          </a:prstGeom>
          <a:solidFill>
            <a:schemeClr val="accent4"/>
          </a:solidFill>
          <a:ln w="25400" cap="flat" cmpd="sng">
            <a:solidFill>
              <a:srgbClr val="BA8C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b="0" i="0" u="none" strike="noStrike" cap="none">
                <a:solidFill>
                  <a:schemeClr val="lt1"/>
                </a:solidFill>
                <a:latin typeface="Arial"/>
                <a:ea typeface="Arial"/>
                <a:cs typeface="Arial"/>
                <a:sym typeface="Arial"/>
              </a:rPr>
              <a:t>Wisconsin audit finding – LEA did not pay prevailing wages! Having to pay money back. Under negotiation to: </a:t>
            </a:r>
            <a:endParaRPr/>
          </a:p>
          <a:p>
            <a:pPr marL="0" marR="0" lvl="0" indent="0" algn="ctr" rtl="0">
              <a:lnSpc>
                <a:spcPct val="100000"/>
              </a:lnSpc>
              <a:spcBef>
                <a:spcPts val="0"/>
              </a:spcBef>
              <a:spcAft>
                <a:spcPts val="0"/>
              </a:spcAft>
              <a:buNone/>
            </a:pPr>
            <a:r>
              <a:rPr lang="en" sz="1200" b="0" i="0" u="none" strike="noStrike" cap="none">
                <a:solidFill>
                  <a:schemeClr val="lt1"/>
                </a:solidFill>
                <a:latin typeface="Arial"/>
                <a:ea typeface="Arial"/>
                <a:cs typeface="Arial"/>
                <a:sym typeface="Arial"/>
              </a:rPr>
              <a:t>1. Pay workers the right amount; 2. Pay funds back to USDE; or </a:t>
            </a:r>
            <a:endParaRPr/>
          </a:p>
          <a:p>
            <a:pPr marL="0" marR="0" lvl="0" indent="0" algn="ctr" rtl="0">
              <a:lnSpc>
                <a:spcPct val="100000"/>
              </a:lnSpc>
              <a:spcBef>
                <a:spcPts val="0"/>
              </a:spcBef>
              <a:spcAft>
                <a:spcPts val="0"/>
              </a:spcAft>
              <a:buNone/>
            </a:pPr>
            <a:r>
              <a:rPr lang="en" sz="1200" b="0" i="0" u="none" strike="noStrike" cap="none">
                <a:solidFill>
                  <a:schemeClr val="lt1"/>
                </a:solidFill>
                <a:latin typeface="Arial"/>
                <a:ea typeface="Arial"/>
                <a:cs typeface="Arial"/>
                <a:sym typeface="Arial"/>
              </a:rPr>
              <a:t>3. Breakdown costs of equipment v. wages and only pay wages back.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147cfb6b117_2_247"/>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t>Bipartisan Safer Communities Act (BSCA)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147cfb6b117_2_25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Prohibition</a:t>
            </a:r>
            <a:endParaRPr/>
          </a:p>
        </p:txBody>
      </p:sp>
      <p:sp>
        <p:nvSpPr>
          <p:cNvPr id="890" name="Google Shape;890;g147cfb6b117_2_25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63070" algn="l" rtl="0">
              <a:lnSpc>
                <a:spcPct val="90000"/>
              </a:lnSpc>
              <a:spcBef>
                <a:spcPts val="800"/>
              </a:spcBef>
              <a:spcAft>
                <a:spcPts val="0"/>
              </a:spcAft>
              <a:buClr>
                <a:schemeClr val="dk1"/>
              </a:buClr>
              <a:buSzPts val="2118"/>
              <a:buChar char="•"/>
            </a:pPr>
            <a:r>
              <a:rPr lang="en" sz="1800">
                <a:latin typeface="Calibri"/>
                <a:ea typeface="Calibri"/>
                <a:cs typeface="Calibri"/>
                <a:sym typeface="Calibri"/>
              </a:rPr>
              <a:t>On June 25, 2022, President Biden signed into law S. 2938, the Bipartisan Safer Communities Act. Section 13401 of the Act amends section 8526 of the ESEA to add a prohibition that no funds under the ESEA may be used for the provision to any person of a dangerous weapon, as defined in section 930(g)(2) of title 18, United States Code, or training in the use of a dangerous weapon. (Dangerous weapon is defined in section 930(g)(2) as a weapon, device, instrument, material, or substance, animate or inanimate, that is used for, or is readily capable of, causing death or serious bodily injury, except that such term does not include a pocket knife with a blade of less than 2 1/2 inches in length.)</a:t>
            </a:r>
            <a:br>
              <a:rPr lang="en" sz="1800">
                <a:latin typeface="Calibri"/>
                <a:ea typeface="Calibri"/>
                <a:cs typeface="Calibri"/>
                <a:sym typeface="Calibri"/>
              </a:rPr>
            </a:br>
            <a:br>
              <a:rPr lang="en" sz="1800">
                <a:latin typeface="Calibri"/>
                <a:ea typeface="Calibri"/>
                <a:cs typeface="Calibri"/>
                <a:sym typeface="Calibri"/>
              </a:rPr>
            </a:br>
            <a:r>
              <a:rPr lang="en" sz="1800">
                <a:latin typeface="Calibri"/>
                <a:ea typeface="Calibri"/>
                <a:cs typeface="Calibri"/>
                <a:sym typeface="Calibri"/>
              </a:rPr>
              <a:t>As noted above, this prohibition applies to all ESEA funds. The prohibition went into effect immediately on June 25, 2022, and applies to all existing and future awards under all ESEA programs, including [Title IV-A].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g147cfb6b117_2_25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Additional Title IV Funds ~ </a:t>
            </a:r>
            <a:r>
              <a:rPr lang="en" b="1" i="1"/>
              <a:t>Coming Soon</a:t>
            </a:r>
            <a:r>
              <a:rPr lang="en"/>
              <a:t> </a:t>
            </a:r>
            <a:endParaRPr/>
          </a:p>
        </p:txBody>
      </p:sp>
      <p:sp>
        <p:nvSpPr>
          <p:cNvPr id="896" name="Google Shape;896;g147cfb6b117_2_25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fontScale="70000" lnSpcReduction="20000"/>
          </a:bodyPr>
          <a:lstStyle/>
          <a:p>
            <a:pPr marL="457200" marR="0" lvl="0" indent="-308610" algn="l" rtl="0">
              <a:lnSpc>
                <a:spcPct val="90000"/>
              </a:lnSpc>
              <a:spcBef>
                <a:spcPts val="0"/>
              </a:spcBef>
              <a:spcAft>
                <a:spcPts val="0"/>
              </a:spcAft>
              <a:buSzPct val="100000"/>
              <a:buFont typeface="Helvetica Neue"/>
              <a:buChar char="•"/>
            </a:pPr>
            <a:r>
              <a:rPr lang="en">
                <a:latin typeface="Helvetica Neue"/>
                <a:ea typeface="Helvetica Neue"/>
                <a:cs typeface="Helvetica Neue"/>
                <a:sym typeface="Helvetica Neue"/>
              </a:rPr>
              <a:t>The </a:t>
            </a:r>
            <a:r>
              <a:rPr lang="en" sz="1800">
                <a:latin typeface="Helvetica Neue"/>
                <a:ea typeface="Helvetica Neue"/>
                <a:cs typeface="Helvetica Neue"/>
                <a:sym typeface="Helvetica Neue"/>
              </a:rPr>
              <a:t>Bipartisan Safer Communities Act (BSCA) </a:t>
            </a:r>
            <a:r>
              <a:rPr lang="en">
                <a:latin typeface="Helvetica Neue"/>
                <a:ea typeface="Helvetica Neue"/>
                <a:cs typeface="Helvetica Neue"/>
                <a:sym typeface="Helvetica Neue"/>
              </a:rPr>
              <a:t>passed </a:t>
            </a:r>
            <a:r>
              <a:rPr lang="en" sz="1800">
                <a:latin typeface="Helvetica Neue"/>
                <a:ea typeface="Helvetica Neue"/>
                <a:cs typeface="Helvetica Neue"/>
                <a:sym typeface="Helvetica Neue"/>
              </a:rPr>
              <a:t>on June 25. </a:t>
            </a:r>
            <a:endParaRPr sz="1800">
              <a:latin typeface="Helvetica Neue"/>
              <a:ea typeface="Helvetica Neue"/>
              <a:cs typeface="Helvetica Neue"/>
              <a:sym typeface="Helvetica Neue"/>
            </a:endParaRPr>
          </a:p>
          <a:p>
            <a:pPr marL="914400" marR="0" lvl="1" indent="-322729" algn="l" rtl="0">
              <a:lnSpc>
                <a:spcPct val="90000"/>
              </a:lnSpc>
              <a:spcBef>
                <a:spcPts val="0"/>
              </a:spcBef>
              <a:spcAft>
                <a:spcPts val="0"/>
              </a:spcAft>
              <a:buSzPct val="117647"/>
              <a:buChar char="•"/>
            </a:pPr>
            <a:r>
              <a:rPr lang="en" sz="1800">
                <a:latin typeface="Helvetica Neue"/>
                <a:ea typeface="Helvetica Neue"/>
                <a:cs typeface="Helvetica Neue"/>
                <a:sym typeface="Helvetica Neue"/>
              </a:rPr>
              <a:t>The Act provides much-needed support for </a:t>
            </a:r>
            <a:r>
              <a:rPr lang="en" sz="1800" b="1" i="1">
                <a:latin typeface="Helvetica Neue"/>
                <a:ea typeface="Helvetica Neue"/>
                <a:cs typeface="Helvetica Neue"/>
                <a:sym typeface="Helvetica Neue"/>
              </a:rPr>
              <a:t>safe and healthy students</a:t>
            </a:r>
            <a:r>
              <a:rPr lang="en" sz="1800">
                <a:latin typeface="Helvetica Neue"/>
                <a:ea typeface="Helvetica Neue"/>
                <a:cs typeface="Helvetica Neue"/>
                <a:sym typeface="Helvetica Neue"/>
              </a:rPr>
              <a:t>, including support for mental health services. </a:t>
            </a:r>
            <a:endParaRPr sz="1800">
              <a:latin typeface="Helvetica Neue"/>
              <a:ea typeface="Helvetica Neue"/>
              <a:cs typeface="Helvetica Neue"/>
              <a:sym typeface="Helvetica Neue"/>
            </a:endParaRPr>
          </a:p>
          <a:p>
            <a:pPr marL="914400" marR="0" lvl="1" indent="-322729" algn="l" rtl="0">
              <a:lnSpc>
                <a:spcPct val="90000"/>
              </a:lnSpc>
              <a:spcBef>
                <a:spcPts val="0"/>
              </a:spcBef>
              <a:spcAft>
                <a:spcPts val="0"/>
              </a:spcAft>
              <a:buSzPct val="117647"/>
              <a:buChar char="•"/>
            </a:pPr>
            <a:r>
              <a:rPr lang="en" sz="1800">
                <a:latin typeface="Helvetica Neue"/>
                <a:ea typeface="Helvetica Neue"/>
                <a:cs typeface="Helvetica Neue"/>
                <a:sym typeface="Helvetica Neue"/>
              </a:rPr>
              <a:t>BSCA includes $1 billion for activities under Title IV-A, section 4108 for supporting safe and healthy students. </a:t>
            </a:r>
            <a:endParaRPr sz="1800">
              <a:latin typeface="Helvetica Neue"/>
              <a:ea typeface="Helvetica Neue"/>
              <a:cs typeface="Helvetica Neue"/>
              <a:sym typeface="Helvetica Neue"/>
            </a:endParaRPr>
          </a:p>
          <a:p>
            <a:pPr marL="914400" marR="0" lvl="1" indent="-322729" algn="l" rtl="0">
              <a:lnSpc>
                <a:spcPct val="90000"/>
              </a:lnSpc>
              <a:spcBef>
                <a:spcPts val="0"/>
              </a:spcBef>
              <a:spcAft>
                <a:spcPts val="0"/>
              </a:spcAft>
              <a:buSzPct val="117647"/>
              <a:buChar char="•"/>
            </a:pPr>
            <a:r>
              <a:rPr lang="en" sz="1800">
                <a:latin typeface="Helvetica Neue"/>
                <a:ea typeface="Helvetica Neue"/>
                <a:cs typeface="Helvetica Neue"/>
                <a:sym typeface="Helvetica Neue"/>
              </a:rPr>
              <a:t>These funds will be distributed to states, and states will award grants on a competitive basis to high-need local educational agencies (LEAs). </a:t>
            </a:r>
            <a:endParaRPr/>
          </a:p>
          <a:p>
            <a:pPr marL="457200" marR="0" lvl="0" indent="0" algn="l" rtl="0">
              <a:lnSpc>
                <a:spcPct val="90000"/>
              </a:lnSpc>
              <a:spcBef>
                <a:spcPts val="1125"/>
              </a:spcBef>
              <a:spcAft>
                <a:spcPts val="0"/>
              </a:spcAft>
              <a:buNone/>
            </a:pPr>
            <a:endParaRPr>
              <a:latin typeface="Helvetica Neue"/>
              <a:ea typeface="Helvetica Neue"/>
              <a:cs typeface="Helvetica Neue"/>
              <a:sym typeface="Helvetica Neue"/>
            </a:endParaRPr>
          </a:p>
          <a:p>
            <a:pPr marL="457200" marR="0" lvl="0" indent="-308610" algn="l" rtl="0">
              <a:lnSpc>
                <a:spcPct val="90000"/>
              </a:lnSpc>
              <a:spcBef>
                <a:spcPts val="1125"/>
              </a:spcBef>
              <a:spcAft>
                <a:spcPts val="0"/>
              </a:spcAft>
              <a:buSzPct val="100000"/>
              <a:buFont typeface="Helvetica Neue"/>
              <a:buChar char="•"/>
            </a:pPr>
            <a:r>
              <a:rPr lang="en" sz="1800">
                <a:latin typeface="Helvetica Neue"/>
                <a:ea typeface="Helvetica Neue"/>
                <a:cs typeface="Helvetica Neue"/>
                <a:sym typeface="Helvetica Neue"/>
              </a:rPr>
              <a:t>There is $50 million in additional support for the Title IV-B, 21st Century Community Learning Center program, with the direction to increase support for the implementation of evidence-based practices intended to increase attendance and engagement of students in middle grades and high school community learning centers.  </a:t>
            </a:r>
            <a:endParaRPr/>
          </a:p>
          <a:p>
            <a:pPr marL="457200" marR="0" lvl="0" indent="0" algn="l" rtl="0">
              <a:lnSpc>
                <a:spcPct val="90000"/>
              </a:lnSpc>
              <a:spcBef>
                <a:spcPts val="1125"/>
              </a:spcBef>
              <a:spcAft>
                <a:spcPts val="0"/>
              </a:spcAft>
              <a:buNone/>
            </a:pPr>
            <a:endParaRPr>
              <a:latin typeface="Helvetica Neue"/>
              <a:ea typeface="Helvetica Neue"/>
              <a:cs typeface="Helvetica Neue"/>
              <a:sym typeface="Helvetica Neue"/>
            </a:endParaRPr>
          </a:p>
          <a:p>
            <a:pPr marL="457200" marR="0" lvl="0" indent="-308610" algn="l" rtl="0">
              <a:lnSpc>
                <a:spcPct val="90000"/>
              </a:lnSpc>
              <a:spcBef>
                <a:spcPts val="1125"/>
              </a:spcBef>
              <a:spcAft>
                <a:spcPts val="0"/>
              </a:spcAft>
              <a:buSzPct val="100000"/>
              <a:buFont typeface="Helvetica Neue"/>
              <a:buChar char="•"/>
            </a:pPr>
            <a:r>
              <a:rPr lang="en" sz="1800">
                <a:latin typeface="Helvetica Neue"/>
                <a:ea typeface="Helvetica Neue"/>
                <a:cs typeface="Helvetica Neue"/>
                <a:sym typeface="Helvetica Neue"/>
              </a:rPr>
              <a:t>In addition, BSCA provides $1 billion for two discretionary grant programs designed to increase the number of mental health providers in schools.  Notices inviting applications for the School-Based Mental Health Services Grant and the Mental Health Services Professional Development Grant will be available in early fall. Information about these programs as they currently exist can be found at </a:t>
            </a:r>
            <a:r>
              <a:rPr lang="en" sz="1800" u="sng">
                <a:solidFill>
                  <a:schemeClr val="hlink"/>
                </a:solidFill>
                <a:latin typeface="Helvetica Neue"/>
                <a:ea typeface="Helvetica Neue"/>
                <a:cs typeface="Helvetica Neue"/>
                <a:sym typeface="Helvetica Neue"/>
                <a:hlinkClick r:id="rId3"/>
              </a:rPr>
              <a:t>Safe &amp; Supportive Schools - Office of Elementary and Secondary Education</a:t>
            </a:r>
            <a:r>
              <a:rPr lang="en" sz="1800">
                <a:latin typeface="Helvetica Neue"/>
                <a:ea typeface="Helvetica Neue"/>
                <a:cs typeface="Helvetica Neue"/>
                <a:sym typeface="Helvetica Neue"/>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1479fb5d64b_21_79"/>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Consolidated Application Updates</a:t>
            </a:r>
            <a:endParaRPr sz="2100"/>
          </a:p>
        </p:txBody>
      </p:sp>
      <p:sp>
        <p:nvSpPr>
          <p:cNvPr id="628" name="Google Shape;628;g1479fb5d64b_21_79"/>
          <p:cNvSpPr txBox="1">
            <a:spLocks noGrp="1"/>
          </p:cNvSpPr>
          <p:nvPr>
            <p:ph type="body" idx="1"/>
          </p:nvPr>
        </p:nvSpPr>
        <p:spPr>
          <a:xfrm>
            <a:off x="464100" y="1029800"/>
            <a:ext cx="8119800" cy="35439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None/>
            </a:pPr>
            <a:r>
              <a:rPr lang="en" sz="2000"/>
              <a:t> </a:t>
            </a:r>
            <a:endParaRPr sz="2000"/>
          </a:p>
          <a:p>
            <a:pPr marL="457200" lvl="0" indent="-355600" algn="l" rtl="0">
              <a:lnSpc>
                <a:spcPct val="115000"/>
              </a:lnSpc>
              <a:spcBef>
                <a:spcPts val="0"/>
              </a:spcBef>
              <a:spcAft>
                <a:spcPts val="0"/>
              </a:spcAft>
              <a:buSzPts val="2000"/>
              <a:buChar char="●"/>
            </a:pPr>
            <a:r>
              <a:rPr lang="en" sz="2000"/>
              <a:t>22-23 Consolidated Application </a:t>
            </a:r>
            <a:endParaRPr sz="2000"/>
          </a:p>
          <a:p>
            <a:pPr marL="914400" lvl="1" indent="-355600" algn="l" rtl="0">
              <a:lnSpc>
                <a:spcPct val="115000"/>
              </a:lnSpc>
              <a:spcBef>
                <a:spcPts val="0"/>
              </a:spcBef>
              <a:spcAft>
                <a:spcPts val="0"/>
              </a:spcAft>
              <a:buSzPts val="2000"/>
              <a:buChar char="○"/>
            </a:pPr>
            <a:r>
              <a:rPr lang="en" sz="2000"/>
              <a:t>Once your application is returned to you, please look over, address any feedback and resubmit to CDE. </a:t>
            </a:r>
            <a:endParaRPr sz="2000"/>
          </a:p>
          <a:p>
            <a:pPr marL="914400" lvl="1" indent="-355600" algn="l" rtl="0">
              <a:lnSpc>
                <a:spcPct val="115000"/>
              </a:lnSpc>
              <a:spcBef>
                <a:spcPts val="0"/>
              </a:spcBef>
              <a:spcAft>
                <a:spcPts val="0"/>
              </a:spcAft>
              <a:buSzPts val="2000"/>
              <a:buChar char="○"/>
            </a:pPr>
            <a:r>
              <a:rPr lang="en" sz="2000"/>
              <a:t>Be sure to look at all sections of the application to view comments.</a:t>
            </a:r>
            <a:endParaRPr sz="2000"/>
          </a:p>
          <a:p>
            <a:pPr marL="914400" lvl="1" indent="-355600" algn="l" rtl="0">
              <a:lnSpc>
                <a:spcPct val="115000"/>
              </a:lnSpc>
              <a:spcBef>
                <a:spcPts val="0"/>
              </a:spcBef>
              <a:spcAft>
                <a:spcPts val="0"/>
              </a:spcAft>
              <a:buSzPts val="2000"/>
              <a:buChar char="○"/>
            </a:pPr>
            <a:r>
              <a:rPr lang="en" sz="2000"/>
              <a:t>If you would like to check the status of your application or have any questions, please reach out to your</a:t>
            </a:r>
            <a:r>
              <a:rPr lang="en" sz="2000">
                <a:uFill>
                  <a:noFill/>
                </a:uFill>
                <a:hlinkClick r:id="rId3"/>
              </a:rPr>
              <a:t> </a:t>
            </a:r>
            <a:r>
              <a:rPr lang="en" sz="2000" u="sng">
                <a:solidFill>
                  <a:schemeClr val="hlink"/>
                </a:solidFill>
                <a:hlinkClick r:id="rId3"/>
              </a:rPr>
              <a:t>Regional Contact</a:t>
            </a:r>
            <a:r>
              <a:rPr lang="en" sz="2000"/>
              <a:t>.</a:t>
            </a:r>
            <a:endParaRPr sz="2000"/>
          </a:p>
          <a:p>
            <a:pPr marL="457200" lvl="0" indent="0" algn="l" rtl="0">
              <a:lnSpc>
                <a:spcPct val="115000"/>
              </a:lnSpc>
              <a:spcBef>
                <a:spcPts val="0"/>
              </a:spcBef>
              <a:spcAft>
                <a:spcPts val="0"/>
              </a:spcAft>
              <a:buNone/>
            </a:pPr>
            <a:endParaRPr sz="1700" b="1">
              <a:latin typeface="Arial"/>
              <a:ea typeface="Arial"/>
              <a:cs typeface="Arial"/>
              <a:sym typeface="Arial"/>
            </a:endParaRPr>
          </a:p>
          <a:p>
            <a:pPr marL="0" lvl="0" indent="0" algn="ctr" rtl="0">
              <a:lnSpc>
                <a:spcPct val="115000"/>
              </a:lnSpc>
              <a:spcBef>
                <a:spcPts val="0"/>
              </a:spcBef>
              <a:spcAft>
                <a:spcPts val="0"/>
              </a:spcAft>
              <a:buNone/>
            </a:pPr>
            <a:endParaRPr sz="1500">
              <a:latin typeface="Arial"/>
              <a:ea typeface="Arial"/>
              <a:cs typeface="Arial"/>
              <a:sym typeface="Arial"/>
            </a:endParaRPr>
          </a:p>
        </p:txBody>
      </p:sp>
      <p:sp>
        <p:nvSpPr>
          <p:cNvPr id="629" name="Google Shape;629;g1479fb5d64b_21_79"/>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147cfb6b117_2_261"/>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t>Waivers</a:t>
            </a:r>
            <a:endParaRPr/>
          </a:p>
          <a:p>
            <a:pPr marL="0" lvl="0" indent="0" algn="ctr" rtl="0">
              <a:lnSpc>
                <a:spcPct val="90000"/>
              </a:lnSpc>
              <a:spcBef>
                <a:spcPts val="0"/>
              </a:spcBef>
              <a:spcAft>
                <a:spcPts val="0"/>
              </a:spcAft>
              <a:buClr>
                <a:schemeClr val="lt1"/>
              </a:buClr>
              <a:buSzPts val="3000"/>
              <a:buFont typeface="Arial"/>
              <a:buNone/>
            </a:pPr>
            <a:endParaRPr/>
          </a:p>
          <a:p>
            <a:pPr marL="0" lvl="0" indent="0" algn="ctr" rtl="0">
              <a:lnSpc>
                <a:spcPct val="90000"/>
              </a:lnSpc>
              <a:spcBef>
                <a:spcPts val="0"/>
              </a:spcBef>
              <a:spcAft>
                <a:spcPts val="0"/>
              </a:spcAft>
              <a:buClr>
                <a:schemeClr val="lt1"/>
              </a:buClr>
              <a:buSzPts val="3000"/>
              <a:buFont typeface="Arial"/>
              <a:buNone/>
            </a:pPr>
            <a:r>
              <a:rPr lang="en"/>
              <a:t>U.S. Department of Education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147cfb6b117_2_26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Tydings and Carryover Caps</a:t>
            </a:r>
            <a:endParaRPr/>
          </a:p>
        </p:txBody>
      </p:sp>
      <p:sp>
        <p:nvSpPr>
          <p:cNvPr id="907" name="Google Shape;907;g147cfb6b117_2_26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Char char="•"/>
            </a:pPr>
            <a:r>
              <a:rPr lang="en"/>
              <a:t>USDE will not be doing any of the simplified waiver requests that were available during the pandemic…not on a systemwide basis! </a:t>
            </a:r>
            <a:endParaRPr/>
          </a:p>
          <a:p>
            <a:pPr marL="457200" lvl="0" indent="-342900" algn="l" rtl="0">
              <a:lnSpc>
                <a:spcPct val="90000"/>
              </a:lnSpc>
              <a:spcBef>
                <a:spcPts val="800"/>
              </a:spcBef>
              <a:spcAft>
                <a:spcPts val="0"/>
              </a:spcAft>
              <a:buClr>
                <a:schemeClr val="dk1"/>
              </a:buClr>
              <a:buSzPts val="1800"/>
              <a:buChar char="•"/>
            </a:pPr>
            <a:r>
              <a:rPr lang="en"/>
              <a:t>However, SEAs can use any of the waivers from last year, to submit individual waiver requests under ESSA Section VIII, including requests to extend tydings periods and allow for more than once every 3-year carryover caps! </a:t>
            </a:r>
            <a:endParaRPr/>
          </a:p>
          <a:p>
            <a:pPr marL="457200" lvl="0" indent="-342900" algn="l" rtl="0">
              <a:lnSpc>
                <a:spcPct val="90000"/>
              </a:lnSpc>
              <a:spcBef>
                <a:spcPts val="800"/>
              </a:spcBef>
              <a:spcAft>
                <a:spcPts val="0"/>
              </a:spcAft>
              <a:buClr>
                <a:schemeClr val="dk1"/>
              </a:buClr>
              <a:buSzPts val="1800"/>
              <a:buChar char="•"/>
            </a:pPr>
            <a:r>
              <a:rPr lang="en" b="1" u="sng">
                <a:solidFill>
                  <a:srgbClr val="00B050"/>
                </a:solidFill>
              </a:rPr>
              <a:t>CDE working on submitting a request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147cfb6b117_2_27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Late Liquidation Requests</a:t>
            </a:r>
            <a:endParaRPr/>
          </a:p>
        </p:txBody>
      </p:sp>
      <p:sp>
        <p:nvSpPr>
          <p:cNvPr id="913" name="Google Shape;913;g147cfb6b117_2_27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Char char="•"/>
            </a:pPr>
            <a:r>
              <a:rPr lang="en"/>
              <a:t>Requests have to be processed during the automatic liquidation period </a:t>
            </a:r>
            <a:endParaRPr/>
          </a:p>
          <a:p>
            <a:pPr marL="457200" lvl="0" indent="-342900" algn="l" rtl="0">
              <a:lnSpc>
                <a:spcPct val="90000"/>
              </a:lnSpc>
              <a:spcBef>
                <a:spcPts val="800"/>
              </a:spcBef>
              <a:spcAft>
                <a:spcPts val="0"/>
              </a:spcAft>
              <a:buClr>
                <a:schemeClr val="dk1"/>
              </a:buClr>
              <a:buSzPts val="1800"/>
              <a:buChar char="•"/>
            </a:pPr>
            <a:r>
              <a:rPr lang="en"/>
              <a:t>Plan to use lessons learned from ESSER I requests to improve ESSER II and III request processes </a:t>
            </a:r>
            <a:endParaRPr/>
          </a:p>
          <a:p>
            <a:pPr marL="457200" lvl="0" indent="-342900" algn="l" rtl="0">
              <a:lnSpc>
                <a:spcPct val="90000"/>
              </a:lnSpc>
              <a:spcBef>
                <a:spcPts val="800"/>
              </a:spcBef>
              <a:spcAft>
                <a:spcPts val="0"/>
              </a:spcAft>
              <a:buClr>
                <a:schemeClr val="dk1"/>
              </a:buClr>
              <a:buSzPts val="1800"/>
              <a:buChar char="•"/>
            </a:pPr>
            <a:r>
              <a:rPr lang="en"/>
              <a:t>Not planning to do blanket waivers and will consider requests on a case-by-case basis</a:t>
            </a:r>
            <a:endParaRPr/>
          </a:p>
          <a:p>
            <a:pPr marL="114300" lvl="0" indent="0" algn="l" rtl="0">
              <a:lnSpc>
                <a:spcPct val="90000"/>
              </a:lnSpc>
              <a:spcBef>
                <a:spcPts val="800"/>
              </a:spcBef>
              <a:spcAft>
                <a:spcPts val="0"/>
              </a:spcAft>
              <a:buSzPts val="1800"/>
              <a:buNone/>
            </a:pPr>
            <a:r>
              <a:rPr lang="en"/>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147cfb6b117_2_28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t>USDE Requests and Reminders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147cfb6b117_2_29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USDE Requests and Reminders Based on Recent Monitoring and Audit Findings</a:t>
            </a:r>
            <a:endParaRPr/>
          </a:p>
        </p:txBody>
      </p:sp>
      <p:sp>
        <p:nvSpPr>
          <p:cNvPr id="924" name="Google Shape;924;g147cfb6b117_2_29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52167" algn="l" rtl="0">
              <a:lnSpc>
                <a:spcPct val="90000"/>
              </a:lnSpc>
              <a:spcBef>
                <a:spcPts val="800"/>
              </a:spcBef>
              <a:spcAft>
                <a:spcPts val="0"/>
              </a:spcAft>
              <a:buClr>
                <a:schemeClr val="dk1"/>
              </a:buClr>
              <a:buSzPts val="1946"/>
              <a:buChar char="•"/>
            </a:pPr>
            <a:r>
              <a:rPr lang="en"/>
              <a:t>OCR requirements apply to LEAs, even those without Title III allocations!!! </a:t>
            </a:r>
            <a:endParaRPr/>
          </a:p>
          <a:p>
            <a:pPr marL="457200" lvl="0" indent="-352167" algn="l" rtl="0">
              <a:lnSpc>
                <a:spcPct val="90000"/>
              </a:lnSpc>
              <a:spcBef>
                <a:spcPts val="800"/>
              </a:spcBef>
              <a:spcAft>
                <a:spcPts val="0"/>
              </a:spcAft>
              <a:buClr>
                <a:schemeClr val="dk1"/>
              </a:buClr>
              <a:buSzPts val="1946"/>
              <a:buChar char="•"/>
            </a:pPr>
            <a:r>
              <a:rPr lang="en"/>
              <a:t>Title IX rules are available for public comment until 9/12/2022. </a:t>
            </a:r>
            <a:endParaRPr/>
          </a:p>
          <a:p>
            <a:pPr marL="914400" lvl="1" indent="-331572" algn="l" rtl="0">
              <a:lnSpc>
                <a:spcPct val="90000"/>
              </a:lnSpc>
              <a:spcBef>
                <a:spcPts val="400"/>
              </a:spcBef>
              <a:spcAft>
                <a:spcPts val="0"/>
              </a:spcAft>
              <a:buSzPts val="1622"/>
              <a:buChar char="•"/>
            </a:pPr>
            <a:r>
              <a:rPr lang="en"/>
              <a:t>Requires several Title IX roles within each LEA – can be the same person – but must have a contact per role. </a:t>
            </a:r>
            <a:endParaRPr/>
          </a:p>
          <a:p>
            <a:pPr marL="1371600" lvl="2" indent="-324707" algn="l" rtl="0">
              <a:lnSpc>
                <a:spcPct val="90000"/>
              </a:lnSpc>
              <a:spcBef>
                <a:spcPts val="400"/>
              </a:spcBef>
              <a:spcAft>
                <a:spcPts val="0"/>
              </a:spcAft>
              <a:buSzPts val="1514"/>
              <a:buChar char="•"/>
            </a:pPr>
            <a:r>
              <a:rPr lang="en"/>
              <a:t>This might be burdensome for LEAs with less than 1,000. </a:t>
            </a:r>
            <a:endParaRPr/>
          </a:p>
          <a:p>
            <a:pPr marL="457200" lvl="0" indent="-352167" algn="l" rtl="0">
              <a:lnSpc>
                <a:spcPct val="90000"/>
              </a:lnSpc>
              <a:spcBef>
                <a:spcPts val="800"/>
              </a:spcBef>
              <a:spcAft>
                <a:spcPts val="0"/>
              </a:spcAft>
              <a:buClr>
                <a:schemeClr val="dk1"/>
              </a:buClr>
              <a:buSzPts val="1946"/>
              <a:buChar char="•"/>
            </a:pPr>
            <a:r>
              <a:rPr lang="en"/>
              <a:t>Segregation of duties for program and fiscal ~ balance for internal controls.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47cfb6b117_2_29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USDE Requests and Reminders Based on Recent Monitoring and Audit Findings</a:t>
            </a:r>
            <a:endParaRPr/>
          </a:p>
        </p:txBody>
      </p:sp>
      <p:sp>
        <p:nvSpPr>
          <p:cNvPr id="930" name="Google Shape;930;g147cfb6b117_2_295"/>
          <p:cNvSpPr txBox="1">
            <a:spLocks noGrp="1"/>
          </p:cNvSpPr>
          <p:nvPr>
            <p:ph type="body" idx="1"/>
          </p:nvPr>
        </p:nvSpPr>
        <p:spPr>
          <a:xfrm>
            <a:off x="332674" y="1028700"/>
            <a:ext cx="8418420" cy="3521869"/>
          </a:xfrm>
          <a:prstGeom prst="rect">
            <a:avLst/>
          </a:prstGeom>
          <a:noFill/>
          <a:ln>
            <a:noFill/>
          </a:ln>
        </p:spPr>
        <p:txBody>
          <a:bodyPr spcFirstLastPara="1" wrap="square" lIns="0" tIns="0" rIns="0" bIns="0" anchor="t" anchorCtr="0">
            <a:normAutofit/>
          </a:bodyPr>
          <a:lstStyle/>
          <a:p>
            <a:pPr marL="457200" lvl="0" indent="-363070" algn="l" rtl="0">
              <a:lnSpc>
                <a:spcPct val="90000"/>
              </a:lnSpc>
              <a:spcBef>
                <a:spcPts val="800"/>
              </a:spcBef>
              <a:spcAft>
                <a:spcPts val="0"/>
              </a:spcAft>
              <a:buClr>
                <a:schemeClr val="dk1"/>
              </a:buClr>
              <a:buSzPts val="2118"/>
              <a:buChar char="•"/>
            </a:pPr>
            <a:r>
              <a:rPr lang="en"/>
              <a:t>ESSA reporting must include: </a:t>
            </a:r>
            <a:endParaRPr/>
          </a:p>
          <a:p>
            <a:pPr marL="914400" lvl="1" indent="-340658" algn="l" rtl="0">
              <a:lnSpc>
                <a:spcPct val="90000"/>
              </a:lnSpc>
              <a:spcBef>
                <a:spcPts val="400"/>
              </a:spcBef>
              <a:spcAft>
                <a:spcPts val="0"/>
              </a:spcAft>
              <a:buSzPts val="1765"/>
              <a:buChar char="•"/>
            </a:pPr>
            <a:r>
              <a:rPr lang="en"/>
              <a:t>PPE for 20-21 OR 19-20</a:t>
            </a:r>
            <a:endParaRPr/>
          </a:p>
          <a:p>
            <a:pPr marL="914400" lvl="1" indent="-340658" algn="l" rtl="0">
              <a:lnSpc>
                <a:spcPct val="90000"/>
              </a:lnSpc>
              <a:spcBef>
                <a:spcPts val="400"/>
              </a:spcBef>
              <a:spcAft>
                <a:spcPts val="0"/>
              </a:spcAft>
              <a:buSzPts val="1765"/>
              <a:buChar char="•"/>
            </a:pPr>
            <a:r>
              <a:rPr lang="en"/>
              <a:t>Educator qualifications </a:t>
            </a:r>
            <a:endParaRPr/>
          </a:p>
          <a:p>
            <a:pPr marL="914400" lvl="1" indent="-340658" algn="l" rtl="0">
              <a:lnSpc>
                <a:spcPct val="90000"/>
              </a:lnSpc>
              <a:spcBef>
                <a:spcPts val="400"/>
              </a:spcBef>
              <a:spcAft>
                <a:spcPts val="0"/>
              </a:spcAft>
              <a:buSzPts val="1765"/>
              <a:buChar char="•"/>
            </a:pPr>
            <a:r>
              <a:rPr lang="en"/>
              <a:t>Student group data </a:t>
            </a:r>
            <a:endParaRPr/>
          </a:p>
          <a:p>
            <a:pPr marL="914400" lvl="1" indent="-340658" algn="l" rtl="0">
              <a:lnSpc>
                <a:spcPct val="90000"/>
              </a:lnSpc>
              <a:spcBef>
                <a:spcPts val="400"/>
              </a:spcBef>
              <a:spcAft>
                <a:spcPts val="0"/>
              </a:spcAft>
              <a:buSzPts val="1765"/>
              <a:buChar char="•"/>
            </a:pPr>
            <a:r>
              <a:rPr lang="en"/>
              <a:t>Assessment participation</a:t>
            </a:r>
            <a:endParaRPr/>
          </a:p>
          <a:p>
            <a:pPr marL="914400" lvl="1" indent="-340658" algn="l" rtl="0">
              <a:lnSpc>
                <a:spcPct val="90000"/>
              </a:lnSpc>
              <a:spcBef>
                <a:spcPts val="400"/>
              </a:spcBef>
              <a:spcAft>
                <a:spcPts val="0"/>
              </a:spcAft>
              <a:buSzPts val="1765"/>
              <a:buChar char="•"/>
            </a:pPr>
            <a:r>
              <a:rPr lang="en"/>
              <a:t>Accountability and other indicator results</a:t>
            </a:r>
            <a:endParaRPr/>
          </a:p>
          <a:p>
            <a:pPr marL="914400" lvl="1" indent="-340658" algn="l" rtl="0">
              <a:lnSpc>
                <a:spcPct val="90000"/>
              </a:lnSpc>
              <a:spcBef>
                <a:spcPts val="400"/>
              </a:spcBef>
              <a:spcAft>
                <a:spcPts val="0"/>
              </a:spcAft>
              <a:buSzPts val="1765"/>
              <a:buChar char="•"/>
            </a:pPr>
            <a:r>
              <a:rPr lang="en"/>
              <a:t>1003 uses and services</a:t>
            </a:r>
            <a:endParaRPr/>
          </a:p>
          <a:p>
            <a:pPr marL="914400" lvl="1" indent="-340658" algn="l" rtl="0">
              <a:lnSpc>
                <a:spcPct val="90000"/>
              </a:lnSpc>
              <a:spcBef>
                <a:spcPts val="400"/>
              </a:spcBef>
              <a:spcAft>
                <a:spcPts val="0"/>
              </a:spcAft>
              <a:buSzPts val="1765"/>
              <a:buChar char="•"/>
            </a:pPr>
            <a:r>
              <a:rPr lang="en"/>
              <a:t>Chronic absenteeism </a:t>
            </a:r>
            <a:endParaRPr/>
          </a:p>
          <a:p>
            <a:pPr marL="590550" lvl="1" indent="0" algn="l" rtl="0">
              <a:lnSpc>
                <a:spcPct val="90000"/>
              </a:lnSpc>
              <a:spcBef>
                <a:spcPts val="400"/>
              </a:spcBef>
              <a:spcAft>
                <a:spcPts val="0"/>
              </a:spcAft>
              <a:buSzPts val="1765"/>
              <a:buNone/>
            </a:pPr>
            <a:endParaRPr/>
          </a:p>
          <a:p>
            <a:pPr marL="457200" lvl="0" indent="-363070" algn="l" rtl="0">
              <a:lnSpc>
                <a:spcPct val="90000"/>
              </a:lnSpc>
              <a:spcBef>
                <a:spcPts val="800"/>
              </a:spcBef>
              <a:spcAft>
                <a:spcPts val="0"/>
              </a:spcAft>
              <a:buClr>
                <a:schemeClr val="dk1"/>
              </a:buClr>
              <a:buSzPts val="2118"/>
              <a:buChar char="•"/>
            </a:pPr>
            <a:r>
              <a:rPr lang="en"/>
              <a:t>Adjusted Cohort Graduation Rates cannot include diplomas aligned with IEP; only diplomas awarded to a preponderance of students. Must track students included or not in analyses (e.g., students who left the country). </a:t>
            </a:r>
            <a:endParaRPr/>
          </a:p>
        </p:txBody>
      </p:sp>
      <p:sp>
        <p:nvSpPr>
          <p:cNvPr id="931" name="Google Shape;931;g147cfb6b117_2_295"/>
          <p:cNvSpPr/>
          <p:nvPr/>
        </p:nvSpPr>
        <p:spPr>
          <a:xfrm>
            <a:off x="5083000" y="1435000"/>
            <a:ext cx="3233100" cy="191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CDE must post a link to all LEAs’ public ESSA Report Cards. So, CDE posts all required data on behalf of our LEAs. You have the option of posting your own ESSA Report Cards or pointing to CDE’s </a:t>
            </a:r>
            <a:r>
              <a:rPr lang="en" u="sng">
                <a:solidFill>
                  <a:schemeClr val="hlink"/>
                </a:solidFill>
                <a:hlinkClick r:id="rId3"/>
              </a:rPr>
              <a:t>ESSA Local Reports</a:t>
            </a:r>
            <a:r>
              <a:rPr lang="en"/>
              <a:t> website.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147cfb6b117_2_30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Resources</a:t>
            </a:r>
            <a:endParaRPr/>
          </a:p>
        </p:txBody>
      </p:sp>
      <p:sp>
        <p:nvSpPr>
          <p:cNvPr id="937" name="Google Shape;937;g147cfb6b117_2_30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Clr>
                <a:schemeClr val="dk1"/>
              </a:buClr>
              <a:buSzPts val="1800"/>
              <a:buChar char="•"/>
            </a:pPr>
            <a:r>
              <a:rPr lang="en" u="sng">
                <a:solidFill>
                  <a:schemeClr val="hlink"/>
                </a:solidFill>
                <a:hlinkClick r:id="rId3"/>
              </a:rPr>
              <a:t>Effective Personnel for ALL: Attract, Prepare, Retain</a:t>
            </a:r>
            <a:r>
              <a:rPr lang="en"/>
              <a:t> </a:t>
            </a:r>
            <a:endParaRPr/>
          </a:p>
          <a:p>
            <a:pPr marL="457200" lvl="0" indent="-342900" algn="l" rtl="0">
              <a:lnSpc>
                <a:spcPct val="90000"/>
              </a:lnSpc>
              <a:spcBef>
                <a:spcPts val="800"/>
              </a:spcBef>
              <a:spcAft>
                <a:spcPts val="0"/>
              </a:spcAft>
              <a:buClr>
                <a:schemeClr val="dk1"/>
              </a:buClr>
              <a:buSzPts val="1800"/>
              <a:buChar char="•"/>
            </a:pPr>
            <a:r>
              <a:rPr lang="en" u="sng">
                <a:solidFill>
                  <a:schemeClr val="hlink"/>
                </a:solidFill>
                <a:hlinkClick r:id="rId4"/>
              </a:rPr>
              <a:t>Comp Centers and RELs</a:t>
            </a:r>
            <a:endParaRPr/>
          </a:p>
          <a:p>
            <a:pPr marL="914400" lvl="1" indent="-323850" algn="l" rtl="0">
              <a:lnSpc>
                <a:spcPct val="90000"/>
              </a:lnSpc>
              <a:spcBef>
                <a:spcPts val="800"/>
              </a:spcBef>
              <a:spcAft>
                <a:spcPts val="0"/>
              </a:spcAft>
              <a:buSzPts val="1500"/>
              <a:buChar char="•"/>
            </a:pPr>
            <a:r>
              <a:rPr lang="en"/>
              <a:t>Resources: </a:t>
            </a:r>
            <a:endParaRPr/>
          </a:p>
          <a:p>
            <a:pPr marL="1371600" lvl="2" indent="-317500" algn="l" rtl="0">
              <a:lnSpc>
                <a:spcPct val="90000"/>
              </a:lnSpc>
              <a:spcBef>
                <a:spcPts val="800"/>
              </a:spcBef>
              <a:spcAft>
                <a:spcPts val="0"/>
              </a:spcAft>
              <a:buSzPts val="1400"/>
              <a:buChar char="•"/>
            </a:pPr>
            <a:r>
              <a:rPr lang="en"/>
              <a:t>Educator workforce, equity, planning and evaluation, summer and out of school time, teaching and learning, trauma informed practices, social emotional learning </a:t>
            </a:r>
            <a:endParaRPr/>
          </a:p>
          <a:p>
            <a:pPr marL="457200" lvl="0" indent="-342900" algn="l" rtl="0">
              <a:lnSpc>
                <a:spcPct val="90000"/>
              </a:lnSpc>
              <a:spcBef>
                <a:spcPts val="800"/>
              </a:spcBef>
              <a:spcAft>
                <a:spcPts val="0"/>
              </a:spcAft>
              <a:buClr>
                <a:schemeClr val="dk1"/>
              </a:buClr>
              <a:buSzPts val="1800"/>
              <a:buChar char="•"/>
            </a:pPr>
            <a:r>
              <a:rPr lang="en" u="sng">
                <a:solidFill>
                  <a:schemeClr val="hlink"/>
                </a:solidFill>
                <a:hlinkClick r:id="rId5"/>
              </a:rPr>
              <a:t>Student Engagement and Attendance Technical Assistance Center</a:t>
            </a:r>
            <a:endParaRPr/>
          </a:p>
          <a:p>
            <a:pPr marL="914400" lvl="1" indent="-342900" algn="l" rtl="0">
              <a:lnSpc>
                <a:spcPct val="90000"/>
              </a:lnSpc>
              <a:spcBef>
                <a:spcPts val="800"/>
              </a:spcBef>
              <a:spcAft>
                <a:spcPts val="0"/>
              </a:spcAft>
              <a:buClr>
                <a:schemeClr val="dk1"/>
              </a:buClr>
              <a:buSzPts val="1800"/>
              <a:buChar char="•"/>
            </a:pPr>
            <a:r>
              <a:rPr lang="en"/>
              <a:t>Reduce chronic absenteeism and increase student engagement </a:t>
            </a:r>
            <a:endParaRPr/>
          </a:p>
          <a:p>
            <a:pPr marL="457200" lvl="0" indent="-342900" algn="l" rtl="0">
              <a:lnSpc>
                <a:spcPct val="90000"/>
              </a:lnSpc>
              <a:spcBef>
                <a:spcPts val="800"/>
              </a:spcBef>
              <a:spcAft>
                <a:spcPts val="0"/>
              </a:spcAft>
              <a:buClr>
                <a:schemeClr val="dk1"/>
              </a:buClr>
              <a:buSzPts val="1800"/>
              <a:buChar char="•"/>
            </a:pPr>
            <a:r>
              <a:rPr lang="en" u="sng">
                <a:solidFill>
                  <a:schemeClr val="hlink"/>
                </a:solidFill>
                <a:hlinkClick r:id="rId6"/>
              </a:rPr>
              <a:t>Equity Assistance Centers</a:t>
            </a:r>
            <a:r>
              <a:rPr lang="en"/>
              <a:t> - Training and Advisory Services at the request of school boards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948" name="Google Shape;948;p1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September 1</a:t>
            </a:r>
            <a:endParaRPr/>
          </a:p>
          <a:p>
            <a:pPr marL="457200" lvl="0" indent="-336550" algn="l" rtl="0">
              <a:spcBef>
                <a:spcPts val="300"/>
              </a:spcBef>
              <a:spcAft>
                <a:spcPts val="0"/>
              </a:spcAft>
              <a:buSzPts val="1700"/>
              <a:buChar char="•"/>
            </a:pPr>
            <a:r>
              <a:rPr lang="en" sz="1800"/>
              <a:t>September 15</a:t>
            </a:r>
            <a:endParaRPr sz="1800"/>
          </a:p>
        </p:txBody>
      </p:sp>
      <p:sp>
        <p:nvSpPr>
          <p:cNvPr id="949" name="Google Shape;949;p1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48</a:t>
            </a:fld>
            <a:endParaRPr/>
          </a:p>
        </p:txBody>
      </p:sp>
      <p:pic>
        <p:nvPicPr>
          <p:cNvPr id="950" name="Google Shape;950;p1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957" name="Google Shape;957;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49</a:t>
            </a:fld>
            <a:endParaRPr/>
          </a:p>
        </p:txBody>
      </p:sp>
      <p:graphicFrame>
        <p:nvGraphicFramePr>
          <p:cNvPr id="958" name="Google Shape;958;p11"/>
          <p:cNvGraphicFramePr/>
          <p:nvPr/>
        </p:nvGraphicFramePr>
        <p:xfrm>
          <a:off x="157781" y="994130"/>
          <a:ext cx="3000000" cy="3000000"/>
        </p:xfrm>
        <a:graphic>
          <a:graphicData uri="http://schemas.openxmlformats.org/drawingml/2006/table">
            <a:tbl>
              <a:tblPr firstRow="1">
                <a:noFill/>
                <a:tableStyleId>{984EAFC2-AD25-4E1D-B1AF-CCBB13344656}</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Evita Byrd</a:t>
                      </a:r>
                      <a:r>
                        <a:rPr lang="en" sz="1100">
                          <a:solidFill>
                            <a:schemeClr val="dk1"/>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9"/>
                        </a:rPr>
                        <a:t>Nathan Hickman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r>
                        <a:rPr lang="en" sz="1100">
                          <a:solidFill>
                            <a:schemeClr val="dk1"/>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9"/>
                        </a:rPr>
                        <a:t>Nathan Hickman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0"/>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2"/>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6"/>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7"/>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100"/>
              <a:t>Upcoming ESSER Deadlines</a:t>
            </a:r>
            <a:endParaRPr sz="2100"/>
          </a:p>
        </p:txBody>
      </p:sp>
      <p:sp>
        <p:nvSpPr>
          <p:cNvPr id="635" name="Google Shape;635;p5"/>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b="1"/>
              <a:t>Important Dates</a:t>
            </a:r>
            <a:endParaRPr sz="1700" b="1"/>
          </a:p>
          <a:p>
            <a:pPr marL="457200" lvl="0" indent="-361950" algn="l" rtl="0">
              <a:lnSpc>
                <a:spcPct val="100000"/>
              </a:lnSpc>
              <a:spcBef>
                <a:spcPts val="0"/>
              </a:spcBef>
              <a:spcAft>
                <a:spcPts val="0"/>
              </a:spcAft>
              <a:buSzPts val="2100"/>
              <a:buChar char="•"/>
            </a:pPr>
            <a:r>
              <a:rPr lang="en" sz="1700"/>
              <a:t>ESSER III Supplemental budgets due - September 2</a:t>
            </a:r>
            <a:endParaRPr sz="1700"/>
          </a:p>
          <a:p>
            <a:pPr marL="457200" lvl="0" indent="-361950" algn="l" rtl="0">
              <a:lnSpc>
                <a:spcPct val="100000"/>
              </a:lnSpc>
              <a:spcBef>
                <a:spcPts val="0"/>
              </a:spcBef>
              <a:spcAft>
                <a:spcPts val="0"/>
              </a:spcAft>
              <a:buSzPts val="2100"/>
              <a:buChar char="•"/>
            </a:pPr>
            <a:r>
              <a:rPr lang="en" sz="1700"/>
              <a:t>Deadline to spend ESSER I Funds - September 30 </a:t>
            </a:r>
            <a:r>
              <a:rPr lang="en" sz="1700">
                <a:solidFill>
                  <a:srgbClr val="FF0000"/>
                </a:solidFill>
              </a:rPr>
              <a:t>~ Statutory Deadline! No Extensions Possible!</a:t>
            </a:r>
            <a:endParaRPr sz="1700">
              <a:solidFill>
                <a:srgbClr val="FF0000"/>
              </a:solidFill>
            </a:endParaRPr>
          </a:p>
          <a:p>
            <a:pPr marL="457200" lvl="0" indent="-361950" algn="l" rtl="0">
              <a:lnSpc>
                <a:spcPct val="100000"/>
              </a:lnSpc>
              <a:spcBef>
                <a:spcPts val="0"/>
              </a:spcBef>
              <a:spcAft>
                <a:spcPts val="0"/>
              </a:spcAft>
              <a:buSzPts val="2100"/>
              <a:buChar char="•"/>
            </a:pPr>
            <a:r>
              <a:rPr lang="en" sz="1700"/>
              <a:t>Deadline to submit Request for Funds forms for ESSER I funds - October 31</a:t>
            </a:r>
            <a:endParaRPr sz="1700"/>
          </a:p>
          <a:p>
            <a:pPr marL="457200" lvl="0" indent="-336550" algn="l" rtl="0">
              <a:lnSpc>
                <a:spcPct val="100000"/>
              </a:lnSpc>
              <a:spcBef>
                <a:spcPts val="0"/>
              </a:spcBef>
              <a:spcAft>
                <a:spcPts val="0"/>
              </a:spcAft>
              <a:buSzPts val="1700"/>
              <a:buChar char="•"/>
            </a:pPr>
            <a:r>
              <a:rPr lang="en" sz="1700"/>
              <a:t>If you have not done so already, please submit your Use of Funds plan ASAP through </a:t>
            </a:r>
            <a:r>
              <a:rPr lang="en" sz="1700" u="sng">
                <a:solidFill>
                  <a:schemeClr val="hlink"/>
                </a:solidFill>
                <a:hlinkClick r:id="rId3"/>
              </a:rPr>
              <a:t>this form</a:t>
            </a:r>
            <a:r>
              <a:rPr lang="en" sz="1700"/>
              <a:t>; you can check if you have submitted yours on</a:t>
            </a:r>
            <a:r>
              <a:rPr lang="en" sz="1700" u="sng">
                <a:solidFill>
                  <a:schemeClr val="hlink"/>
                </a:solidFill>
                <a:hlinkClick r:id="rId4"/>
              </a:rPr>
              <a:t> this site</a:t>
            </a:r>
            <a:endParaRPr sz="1700"/>
          </a:p>
          <a:p>
            <a:pPr marL="0" lvl="0" indent="0" algn="l" rtl="0">
              <a:lnSpc>
                <a:spcPct val="90000"/>
              </a:lnSpc>
              <a:spcBef>
                <a:spcPts val="600"/>
              </a:spcBef>
              <a:spcAft>
                <a:spcPts val="0"/>
              </a:spcAft>
              <a:buSzPts val="1800"/>
              <a:buNone/>
            </a:pPr>
            <a:endParaRPr sz="500"/>
          </a:p>
          <a:p>
            <a:pPr marL="0" lvl="0" indent="0" algn="l" rtl="0">
              <a:lnSpc>
                <a:spcPct val="90000"/>
              </a:lnSpc>
              <a:spcBef>
                <a:spcPts val="600"/>
              </a:spcBef>
              <a:spcAft>
                <a:spcPts val="0"/>
              </a:spcAft>
              <a:buSzPts val="1800"/>
              <a:buNone/>
            </a:pPr>
            <a:r>
              <a:rPr lang="en" sz="1700" b="1"/>
              <a:t>Resources</a:t>
            </a:r>
            <a:endParaRPr sz="1700" b="1"/>
          </a:p>
          <a:p>
            <a:pPr marL="457200" lvl="0" indent="-361950" algn="l" rtl="0">
              <a:lnSpc>
                <a:spcPct val="90000"/>
              </a:lnSpc>
              <a:spcBef>
                <a:spcPts val="600"/>
              </a:spcBef>
              <a:spcAft>
                <a:spcPts val="0"/>
              </a:spcAft>
              <a:buSzPts val="2100"/>
              <a:buChar char="•"/>
            </a:pPr>
            <a:r>
              <a:rPr lang="en" sz="1700" u="sng">
                <a:solidFill>
                  <a:schemeClr val="hlink"/>
                </a:solidFill>
                <a:hlinkClick r:id="rId5"/>
              </a:rPr>
              <a:t>ESSER launchpad page</a:t>
            </a:r>
            <a:r>
              <a:rPr lang="en" sz="1700"/>
              <a:t>- includes deadlines and resources</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6"/>
              </a:rPr>
              <a:t>ESSER I distribution report</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7"/>
              </a:rPr>
              <a:t>Request for funds webpage</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8"/>
              </a:rPr>
              <a:t>ESSER Lead Reviewer list</a:t>
            </a:r>
            <a:r>
              <a:rPr lang="en" sz="1700"/>
              <a:t> - CDE staff to contact with questions on ESSER applications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1479fb5d64b_32_3"/>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Updating ESSER III Contacts</a:t>
            </a:r>
            <a:endParaRPr/>
          </a:p>
        </p:txBody>
      </p:sp>
      <p:sp>
        <p:nvSpPr>
          <p:cNvPr id="641" name="Google Shape;641;g1479fb5d64b_32_3"/>
          <p:cNvSpPr txBox="1">
            <a:spLocks noGrp="1"/>
          </p:cNvSpPr>
          <p:nvPr>
            <p:ph type="body" idx="1"/>
          </p:nvPr>
        </p:nvSpPr>
        <p:spPr>
          <a:xfrm>
            <a:off x="628650" y="1172235"/>
            <a:ext cx="7886700" cy="3263400"/>
          </a:xfrm>
          <a:prstGeom prst="rect">
            <a:avLst/>
          </a:prstGeom>
        </p:spPr>
        <p:txBody>
          <a:bodyPr spcFirstLastPara="1" wrap="square" lIns="0" tIns="0" rIns="0" bIns="34275" anchor="t" anchorCtr="0">
            <a:noAutofit/>
          </a:bodyPr>
          <a:lstStyle/>
          <a:p>
            <a:pPr marL="457200" lvl="0" indent="-381000" algn="l" rtl="0">
              <a:spcBef>
                <a:spcPts val="600"/>
              </a:spcBef>
              <a:spcAft>
                <a:spcPts val="0"/>
              </a:spcAft>
              <a:buSzPts val="2400"/>
              <a:buChar char="•"/>
            </a:pPr>
            <a:r>
              <a:rPr lang="en" sz="2000"/>
              <a:t>Please update your ESSER III contacts if they are outdated to ensure we can reach you for important application, monitoring, and reporting information</a:t>
            </a:r>
            <a:endParaRPr sz="2000"/>
          </a:p>
          <a:p>
            <a:pPr marL="914400" lvl="1" indent="-361950" algn="l" rtl="0">
              <a:spcBef>
                <a:spcPts val="0"/>
              </a:spcBef>
              <a:spcAft>
                <a:spcPts val="0"/>
              </a:spcAft>
              <a:buSzPts val="2100"/>
              <a:buChar char="•"/>
            </a:pPr>
            <a:r>
              <a:rPr lang="en" sz="1700"/>
              <a:t>You can update your contacts without submitting a PAR - simply go in to the application and update with your most current contact information, then hit the save button</a:t>
            </a:r>
            <a:endParaRPr sz="1700"/>
          </a:p>
          <a:p>
            <a:pPr marL="457200" lvl="0" indent="-381000" algn="l" rtl="0">
              <a:spcBef>
                <a:spcPts val="0"/>
              </a:spcBef>
              <a:spcAft>
                <a:spcPts val="0"/>
              </a:spcAft>
              <a:buSzPts val="2400"/>
              <a:buChar char="•"/>
            </a:pPr>
            <a:r>
              <a:rPr lang="en"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For</a:t>
            </a:r>
            <a:r>
              <a:rPr lang="en" sz="2000"/>
              <a:t> any questions, reach out to Mackenzie Owens at </a:t>
            </a:r>
            <a:r>
              <a:rPr lang="en" sz="2000" u="sng">
                <a:solidFill>
                  <a:schemeClr val="hlink"/>
                </a:solidFill>
                <a:hlinkClick r:id="rId3"/>
              </a:rPr>
              <a:t>owens_m@cde.state.co.us</a:t>
            </a:r>
            <a:r>
              <a:rPr lang="en" sz="2000"/>
              <a:t>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1479fb5cfad_0_2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Transitioning off ESSER Funds</a:t>
            </a:r>
            <a:endParaRPr/>
          </a:p>
        </p:txBody>
      </p:sp>
      <p:sp>
        <p:nvSpPr>
          <p:cNvPr id="647" name="Google Shape;647;g1479fb5cfad_0_24"/>
          <p:cNvSpPr txBox="1">
            <a:spLocks noGrp="1"/>
          </p:cNvSpPr>
          <p:nvPr>
            <p:ph type="body" idx="1"/>
          </p:nvPr>
        </p:nvSpPr>
        <p:spPr>
          <a:xfrm>
            <a:off x="245200" y="941875"/>
            <a:ext cx="8643000" cy="38463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300"/>
              <a:t>As ESSER I funding is ending and using ESSA funds to continue ESSER investments is being considered, we wanted to remind districts about some SNS considerations: </a:t>
            </a:r>
            <a:endParaRPr sz="1300"/>
          </a:p>
          <a:p>
            <a:pPr marL="457200" lvl="0" indent="-311150" algn="l" rtl="0">
              <a:spcBef>
                <a:spcPts val="600"/>
              </a:spcBef>
              <a:spcAft>
                <a:spcPts val="0"/>
              </a:spcAft>
              <a:buSzPts val="1300"/>
              <a:buAutoNum type="alphaUcPeriod"/>
            </a:pPr>
            <a:r>
              <a:rPr lang="en" sz="1300"/>
              <a:t>Under ESSA, it is presumed that supplanting has occurred: </a:t>
            </a:r>
            <a:endParaRPr sz="1300"/>
          </a:p>
          <a:p>
            <a:pPr marL="914400" lvl="1" indent="-311150" algn="l" rtl="0">
              <a:spcBef>
                <a:spcPts val="0"/>
              </a:spcBef>
              <a:spcAft>
                <a:spcPts val="0"/>
              </a:spcAft>
              <a:buSzPts val="1300"/>
              <a:buAutoNum type="alphaLcPeriod"/>
            </a:pPr>
            <a:r>
              <a:rPr lang="en" sz="1300"/>
              <a:t>if the local educational agency (LEA) uses Title funds to provide services that the SEA or LEA was required to make available under other laws; or </a:t>
            </a:r>
            <a:endParaRPr sz="1300"/>
          </a:p>
          <a:p>
            <a:pPr marL="914400" lvl="1" indent="-311150" algn="l" rtl="0">
              <a:spcBef>
                <a:spcPts val="0"/>
              </a:spcBef>
              <a:spcAft>
                <a:spcPts val="0"/>
              </a:spcAft>
              <a:buSzPts val="1300"/>
              <a:buAutoNum type="alphaLcPeriod"/>
            </a:pPr>
            <a:r>
              <a:rPr lang="en" sz="1300"/>
              <a:t>the SEA or LEA uses Title funds to provide services that the SEA or LEA provided with State, local, or other Federal funds in the prior year.  </a:t>
            </a:r>
            <a:endParaRPr sz="1300"/>
          </a:p>
          <a:p>
            <a:pPr marL="1371600" lvl="0" indent="0" algn="l" rtl="0">
              <a:spcBef>
                <a:spcPts val="600"/>
              </a:spcBef>
              <a:spcAft>
                <a:spcPts val="0"/>
              </a:spcAft>
              <a:buNone/>
            </a:pPr>
            <a:r>
              <a:rPr lang="en" sz="1300"/>
              <a:t>However, the second presumption can be rebutted, if the LEA can demonstrate that it would not have provided the services in question with State, local, or other Federal funds had these funds not been available. In other words, the LEA has evidence that the source of funding has been discontinued, for example.</a:t>
            </a:r>
            <a:endParaRPr sz="1300"/>
          </a:p>
          <a:p>
            <a:pPr marL="457200" lvl="0" indent="-311150" algn="l" rtl="0">
              <a:spcBef>
                <a:spcPts val="600"/>
              </a:spcBef>
              <a:spcAft>
                <a:spcPts val="0"/>
              </a:spcAft>
              <a:buSzPts val="1300"/>
              <a:buAutoNum type="alphaUcPeriod"/>
            </a:pPr>
            <a:r>
              <a:rPr lang="en" sz="1300"/>
              <a:t>More information available from the USDE </a:t>
            </a:r>
            <a:r>
              <a:rPr lang="en" sz="1300" u="sng">
                <a:solidFill>
                  <a:schemeClr val="hlink"/>
                </a:solidFill>
                <a:hlinkClick r:id="rId3"/>
              </a:rPr>
              <a:t>Here</a:t>
            </a:r>
            <a:r>
              <a:rPr lang="en" sz="1300"/>
              <a:t>. </a:t>
            </a:r>
            <a:endParaRPr sz="1300"/>
          </a:p>
          <a:p>
            <a:pPr marL="457200" lvl="0" indent="-311150" algn="l" rtl="0">
              <a:spcBef>
                <a:spcPts val="0"/>
              </a:spcBef>
              <a:spcAft>
                <a:spcPts val="0"/>
              </a:spcAft>
              <a:buSzPts val="1300"/>
              <a:buAutoNum type="alphaUcPeriod"/>
            </a:pPr>
            <a:r>
              <a:rPr lang="en" sz="1300"/>
              <a:t>Documentation in the application </a:t>
            </a:r>
            <a:endParaRPr sz="1300"/>
          </a:p>
          <a:p>
            <a:pPr marL="914400" lvl="1" indent="-311150" algn="l" rtl="0">
              <a:spcBef>
                <a:spcPts val="0"/>
              </a:spcBef>
              <a:spcAft>
                <a:spcPts val="0"/>
              </a:spcAft>
              <a:buSzPts val="1300"/>
              <a:buAutoNum type="alphaLcPeriod"/>
            </a:pPr>
            <a:r>
              <a:rPr lang="en" sz="1300"/>
              <a:t>That the activity is allowable in the Title program, is reasonable in cost, and allocable to the title program intent </a:t>
            </a:r>
            <a:endParaRPr sz="1300"/>
          </a:p>
          <a:p>
            <a:pPr marL="914400" lvl="1" indent="-311150" algn="l" rtl="0">
              <a:spcBef>
                <a:spcPts val="0"/>
              </a:spcBef>
              <a:spcAft>
                <a:spcPts val="0"/>
              </a:spcAft>
              <a:buSzPts val="1300"/>
              <a:buAutoNum type="alphaLcPeriod"/>
            </a:pPr>
            <a:r>
              <a:rPr lang="en" sz="1300"/>
              <a:t>That the previous year funding (ESSER or other grant) is limited in time </a:t>
            </a:r>
            <a:endParaRPr sz="1300"/>
          </a:p>
          <a:p>
            <a:pPr marL="914400" lvl="1" indent="-311150" algn="l" rtl="0">
              <a:spcBef>
                <a:spcPts val="0"/>
              </a:spcBef>
              <a:spcAft>
                <a:spcPts val="0"/>
              </a:spcAft>
              <a:buSzPts val="1300"/>
              <a:buAutoNum type="alphaLcPeriod"/>
            </a:pPr>
            <a:r>
              <a:rPr lang="en" sz="1300"/>
              <a:t>That the activity would not have been funded with another source if those funds were not available </a:t>
            </a:r>
            <a:endParaRPr sz="1300"/>
          </a:p>
          <a:p>
            <a:pPr marL="914400" lvl="1" indent="-311150" algn="l" rtl="0">
              <a:spcBef>
                <a:spcPts val="0"/>
              </a:spcBef>
              <a:spcAft>
                <a:spcPts val="0"/>
              </a:spcAft>
              <a:buSzPts val="1300"/>
              <a:buAutoNum type="alphaLcPeriod"/>
            </a:pPr>
            <a:r>
              <a:rPr lang="en" sz="1300"/>
              <a:t>The reason for the transition </a:t>
            </a:r>
            <a:endParaRPr sz="1300"/>
          </a:p>
          <a:p>
            <a:pPr marL="1371600" lvl="2" indent="-311150" algn="l" rtl="0">
              <a:spcBef>
                <a:spcPts val="0"/>
              </a:spcBef>
              <a:spcAft>
                <a:spcPts val="0"/>
              </a:spcAft>
              <a:buSzPts val="1300"/>
              <a:buAutoNum type="romanLcPeriod"/>
            </a:pPr>
            <a:r>
              <a:rPr lang="en" sz="1300"/>
              <a:t>i.e., Continuation of services based on continuing or growing need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g1479fb5d64b_11_10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654" name="Google Shape;654;g1479fb5d64b_11_108"/>
          <p:cNvSpPr txBox="1">
            <a:spLocks noGrp="1"/>
          </p:cNvSpPr>
          <p:nvPr>
            <p:ph type="body" idx="1"/>
          </p:nvPr>
        </p:nvSpPr>
        <p:spPr>
          <a:xfrm>
            <a:off x="311700" y="1152475"/>
            <a:ext cx="8421900" cy="3393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u="sng"/>
              <a:t>Comprehensive Support and Improvement Training (CS-)UIP #2: School Level </a:t>
            </a:r>
            <a:endParaRPr b="1" u="sng"/>
          </a:p>
          <a:p>
            <a:pPr marL="0" lvl="0" indent="0" algn="l" rtl="0">
              <a:spcBef>
                <a:spcPts val="800"/>
              </a:spcBef>
              <a:spcAft>
                <a:spcPts val="0"/>
              </a:spcAft>
              <a:buNone/>
            </a:pPr>
            <a:r>
              <a:rPr lang="en"/>
              <a:t>This training will be a workshop model based on identification type with a drilled-down look at the requirements for each type of CS school. CDE staff will be available to assist with any questions and help work to get the plans to meet requirements. </a:t>
            </a:r>
            <a:r>
              <a:rPr lang="en" b="1" i="1">
                <a:solidFill>
                  <a:srgbClr val="38761D"/>
                </a:solidFill>
              </a:rPr>
              <a:t>This training is designed for currently identified schools! </a:t>
            </a:r>
            <a:endParaRPr b="1" i="1">
              <a:solidFill>
                <a:srgbClr val="38761D"/>
              </a:solidFill>
            </a:endParaRPr>
          </a:p>
          <a:p>
            <a:pPr marL="0" lvl="0" indent="0" algn="l" rtl="0">
              <a:spcBef>
                <a:spcPts val="800"/>
              </a:spcBef>
              <a:spcAft>
                <a:spcPts val="0"/>
              </a:spcAft>
              <a:buNone/>
            </a:pPr>
            <a:endParaRPr/>
          </a:p>
          <a:p>
            <a:pPr marL="0" lvl="0" indent="0" algn="l" rtl="0">
              <a:spcBef>
                <a:spcPts val="800"/>
              </a:spcBef>
              <a:spcAft>
                <a:spcPts val="0"/>
              </a:spcAft>
              <a:buNone/>
            </a:pPr>
            <a:r>
              <a:rPr lang="en" b="1"/>
              <a:t>Target Audience:</a:t>
            </a:r>
            <a:r>
              <a:rPr lang="en"/>
              <a:t> Principals or the individuals writing the school-level plans, as well as the district personnel responsible for supporting development of, review, and approval of the school UIPs</a:t>
            </a:r>
            <a:endParaRPr/>
          </a:p>
          <a:p>
            <a:pPr marL="0" lvl="0" indent="0" algn="l" rtl="0">
              <a:spcBef>
                <a:spcPts val="800"/>
              </a:spcBef>
              <a:spcAft>
                <a:spcPts val="0"/>
              </a:spcAft>
              <a:buNone/>
            </a:pPr>
            <a:endParaRPr/>
          </a:p>
          <a:p>
            <a:pPr marL="0" lvl="0" indent="0" algn="l" rtl="0">
              <a:spcBef>
                <a:spcPts val="800"/>
              </a:spcBef>
              <a:spcAft>
                <a:spcPts val="0"/>
              </a:spcAft>
              <a:buNone/>
            </a:pPr>
            <a:r>
              <a:rPr lang="en"/>
              <a:t>Related training held on August 2, 2022 provided an overview of the Unified Improvement Planning for </a:t>
            </a:r>
            <a:r>
              <a:rPr lang="en" u="sng"/>
              <a:t>currently</a:t>
            </a:r>
            <a:r>
              <a:rPr lang="en"/>
              <a:t> identified Comprehensive Support schools and the identification process:  </a:t>
            </a:r>
            <a:r>
              <a:rPr lang="en" u="sng">
                <a:solidFill>
                  <a:schemeClr val="hlink"/>
                </a:solidFill>
                <a:hlinkClick r:id="rId3"/>
              </a:rPr>
              <a:t>Recording and Powerpoint</a:t>
            </a:r>
            <a:endParaRPr/>
          </a:p>
        </p:txBody>
      </p:sp>
      <p:sp>
        <p:nvSpPr>
          <p:cNvPr id="655" name="Google Shape;655;g1479fb5d64b_11_108"/>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Upcoming Training</a:t>
            </a:r>
            <a:r>
              <a:rPr lang="en"/>
              <a:t>s</a:t>
            </a:r>
            <a:endParaRPr/>
          </a:p>
        </p:txBody>
      </p:sp>
      <p:sp>
        <p:nvSpPr>
          <p:cNvPr id="656" name="Google Shape;656;g1479fb5d64b_11_108"/>
          <p:cNvSpPr/>
          <p:nvPr/>
        </p:nvSpPr>
        <p:spPr>
          <a:xfrm>
            <a:off x="2122600" y="3773825"/>
            <a:ext cx="4701600" cy="7182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Contact </a:t>
            </a:r>
            <a:r>
              <a:rPr lang="en" sz="1300" u="sng">
                <a:solidFill>
                  <a:schemeClr val="hlink"/>
                </a:solidFill>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wisner_k@cde.state.co.us</a:t>
            </a:r>
            <a:r>
              <a:rPr lang="en"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or </a:t>
            </a:r>
            <a:r>
              <a:rPr lang="en" sz="1300" u="sng">
                <a:solidFill>
                  <a:schemeClr val="hlink"/>
                </a:solidFill>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bixler_k@cde.state.co.us</a:t>
            </a:r>
            <a:r>
              <a:rPr lang="en" sz="1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with questions about the training.</a:t>
            </a:r>
            <a:endParaRPr sz="1300"/>
          </a:p>
        </p:txBody>
      </p:sp>
      <p:sp>
        <p:nvSpPr>
          <p:cNvPr id="3" name="Text Placeholder 2">
            <a:extLst>
              <a:ext uri="{FF2B5EF4-FFF2-40B4-BE49-F238E27FC236}">
                <a16:creationId xmlns:a16="http://schemas.microsoft.com/office/drawing/2014/main" id="{187DA4F0-E6C3-D9BD-1BD8-E8748D0566D4}"/>
              </a:ext>
            </a:extLst>
          </p:cNvPr>
          <p:cNvSpPr>
            <a:spLocks noGrp="1"/>
          </p:cNvSpPr>
          <p:nvPr>
            <p:ph type="body" idx="2"/>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479fb5d64b_29_0" descr="Session 4: Schools Identified for Lowest 5% Elementary K-2, scheduled Sept 8, 2022 from 12-3pm."/>
          <p:cNvSpPr/>
          <p:nvPr/>
        </p:nvSpPr>
        <p:spPr>
          <a:xfrm>
            <a:off x="4793900" y="2782400"/>
            <a:ext cx="3179700" cy="1570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g1479fb5d64b_29_0" descr="Session 3: Schools identified for lowest 5% elementary/secondary scheduled September 8, 2022 from 8am-11am."/>
          <p:cNvSpPr/>
          <p:nvPr/>
        </p:nvSpPr>
        <p:spPr>
          <a:xfrm>
            <a:off x="4793900" y="981775"/>
            <a:ext cx="3179700" cy="1494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g1479fb5d64b_29_0" descr="Session 2: Schools identified for low participation scheduled September 1, 2022 from 12-3pm."/>
          <p:cNvSpPr/>
          <p:nvPr/>
        </p:nvSpPr>
        <p:spPr>
          <a:xfrm>
            <a:off x="795000" y="2782400"/>
            <a:ext cx="3127200" cy="1594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g1479fb5d64b_29_0" descr="Session 1: Schools identified for low graduation rate scheduled September 1, 2022 from 8-11am."/>
          <p:cNvSpPr/>
          <p:nvPr/>
        </p:nvSpPr>
        <p:spPr>
          <a:xfrm>
            <a:off x="795000" y="981775"/>
            <a:ext cx="3155100" cy="152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g1479fb5d64b_29_0"/>
          <p:cNvSpPr txBox="1">
            <a:spLocks noGrp="1"/>
          </p:cNvSpPr>
          <p:nvPr>
            <p:ph type="body" idx="1"/>
          </p:nvPr>
        </p:nvSpPr>
        <p:spPr>
          <a:xfrm>
            <a:off x="847675" y="1063175"/>
            <a:ext cx="2950200" cy="3268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b="1" i="1"/>
              <a:t>Session 1</a:t>
            </a:r>
            <a:r>
              <a:rPr lang="en" b="1"/>
              <a:t>: </a:t>
            </a:r>
            <a:r>
              <a:rPr lang="en"/>
              <a:t>Schools Identified for Low Graduation Rate</a:t>
            </a:r>
            <a:endParaRPr/>
          </a:p>
          <a:p>
            <a:pPr marL="0" lvl="0" indent="0" algn="l" rtl="0">
              <a:spcBef>
                <a:spcPts val="800"/>
              </a:spcBef>
              <a:spcAft>
                <a:spcPts val="0"/>
              </a:spcAft>
              <a:buClr>
                <a:schemeClr val="dk1"/>
              </a:buClr>
              <a:buSzPts val="1100"/>
              <a:buFont typeface="Arial"/>
              <a:buNone/>
            </a:pPr>
            <a:r>
              <a:rPr lang="en" b="1"/>
              <a:t>Date: Thursday, Sept 1, 2022</a:t>
            </a:r>
            <a:endParaRPr b="1"/>
          </a:p>
          <a:p>
            <a:pPr marL="0" lvl="0" indent="0" algn="l" rtl="0">
              <a:spcBef>
                <a:spcPts val="800"/>
              </a:spcBef>
              <a:spcAft>
                <a:spcPts val="0"/>
              </a:spcAft>
              <a:buClr>
                <a:schemeClr val="dk1"/>
              </a:buClr>
              <a:buSzPts val="1100"/>
              <a:buFont typeface="Arial"/>
              <a:buNone/>
            </a:pPr>
            <a:r>
              <a:rPr lang="en" b="1"/>
              <a:t>Time: 8am-11am</a:t>
            </a:r>
            <a:endParaRPr b="1"/>
          </a:p>
          <a:p>
            <a:pPr marL="0" lvl="0" indent="0" algn="l" rtl="0">
              <a:spcBef>
                <a:spcPts val="8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800"/>
              </a:spcBef>
              <a:spcAft>
                <a:spcPts val="0"/>
              </a:spcAft>
              <a:buClr>
                <a:schemeClr val="dk1"/>
              </a:buClr>
              <a:buSzPts val="1100"/>
              <a:buFont typeface="Arial"/>
              <a:buNone/>
            </a:pPr>
            <a:endParaRPr sz="300" b="1"/>
          </a:p>
          <a:p>
            <a:pPr marL="0" lvl="0" indent="0" algn="l" rtl="0">
              <a:spcBef>
                <a:spcPts val="800"/>
              </a:spcBef>
              <a:spcAft>
                <a:spcPts val="0"/>
              </a:spcAft>
              <a:buNone/>
            </a:pPr>
            <a:endParaRPr b="1" i="1"/>
          </a:p>
          <a:p>
            <a:pPr marL="0" lvl="0" indent="0" algn="l" rtl="0">
              <a:spcBef>
                <a:spcPts val="800"/>
              </a:spcBef>
              <a:spcAft>
                <a:spcPts val="0"/>
              </a:spcAft>
              <a:buClr>
                <a:schemeClr val="dk1"/>
              </a:buClr>
              <a:buSzPts val="1100"/>
              <a:buFont typeface="Arial"/>
              <a:buNone/>
            </a:pPr>
            <a:r>
              <a:rPr lang="en" b="1" i="1"/>
              <a:t>Session 2:</a:t>
            </a:r>
            <a:r>
              <a:rPr lang="en" b="1"/>
              <a:t> </a:t>
            </a:r>
            <a:r>
              <a:rPr lang="en"/>
              <a:t>Schools Identified for Low Participation</a:t>
            </a:r>
            <a:endParaRPr/>
          </a:p>
          <a:p>
            <a:pPr marL="0" lvl="0" indent="0" algn="l" rtl="0">
              <a:spcBef>
                <a:spcPts val="800"/>
              </a:spcBef>
              <a:spcAft>
                <a:spcPts val="0"/>
              </a:spcAft>
              <a:buClr>
                <a:schemeClr val="dk1"/>
              </a:buClr>
              <a:buSzPts val="1100"/>
              <a:buFont typeface="Arial"/>
              <a:buNone/>
            </a:pPr>
            <a:r>
              <a:rPr lang="en" b="1"/>
              <a:t>Date: Thursday, Sept 1, 2022</a:t>
            </a:r>
            <a:endParaRPr b="1"/>
          </a:p>
          <a:p>
            <a:pPr marL="0" lvl="0" indent="0" algn="l" rtl="0">
              <a:spcBef>
                <a:spcPts val="800"/>
              </a:spcBef>
              <a:spcAft>
                <a:spcPts val="0"/>
              </a:spcAft>
              <a:buClr>
                <a:schemeClr val="dk1"/>
              </a:buClr>
              <a:buSzPts val="1100"/>
              <a:buFont typeface="Arial"/>
              <a:buNone/>
            </a:pPr>
            <a:r>
              <a:rPr lang="en" b="1"/>
              <a:t>Time: 12pm-3pm</a:t>
            </a:r>
            <a:endParaRPr b="1"/>
          </a:p>
          <a:p>
            <a:pPr marL="0" lvl="0" indent="0" algn="l" rtl="0">
              <a:spcBef>
                <a:spcPts val="800"/>
              </a:spcBef>
              <a:spcAft>
                <a:spcPts val="0"/>
              </a:spcAft>
              <a:buClr>
                <a:schemeClr val="dk1"/>
              </a:buClr>
              <a:buSzPts val="1100"/>
              <a:buFont typeface="Arial"/>
              <a:buNone/>
            </a:pPr>
            <a:r>
              <a:rPr lang="en"/>
              <a:t>Register </a:t>
            </a:r>
            <a:r>
              <a:rPr lang="en" u="sng">
                <a:solidFill>
                  <a:schemeClr val="hlink"/>
                </a:solidFill>
                <a:hlinkClick r:id="rId4"/>
              </a:rPr>
              <a:t>HERE</a:t>
            </a:r>
            <a:endParaRPr u="sng"/>
          </a:p>
          <a:p>
            <a:pPr marL="0" lvl="0" indent="0" algn="l" rtl="0">
              <a:spcBef>
                <a:spcPts val="800"/>
              </a:spcBef>
              <a:spcAft>
                <a:spcPts val="0"/>
              </a:spcAft>
              <a:buNone/>
            </a:pPr>
            <a:endParaRPr/>
          </a:p>
        </p:txBody>
      </p:sp>
      <p:sp>
        <p:nvSpPr>
          <p:cNvPr id="666" name="Google Shape;666;g1479fb5d64b_29_0"/>
          <p:cNvSpPr txBox="1">
            <a:spLocks noGrp="1"/>
          </p:cNvSpPr>
          <p:nvPr>
            <p:ph type="body" idx="2"/>
          </p:nvPr>
        </p:nvSpPr>
        <p:spPr>
          <a:xfrm>
            <a:off x="4846400" y="999575"/>
            <a:ext cx="3127200" cy="3395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b="1" i="1"/>
              <a:t>Session 3</a:t>
            </a:r>
            <a:r>
              <a:rPr lang="en" b="1"/>
              <a:t>: </a:t>
            </a:r>
            <a:r>
              <a:rPr lang="en"/>
              <a:t>Schools Identified for Lowest 5% Elementary/ Secondary          </a:t>
            </a:r>
            <a:endParaRPr/>
          </a:p>
          <a:p>
            <a:pPr marL="0" lvl="0" indent="0" algn="l" rtl="0">
              <a:spcBef>
                <a:spcPts val="800"/>
              </a:spcBef>
              <a:spcAft>
                <a:spcPts val="0"/>
              </a:spcAft>
              <a:buClr>
                <a:schemeClr val="dk1"/>
              </a:buClr>
              <a:buSzPts val="1100"/>
              <a:buFont typeface="Arial"/>
              <a:buNone/>
            </a:pPr>
            <a:r>
              <a:rPr lang="en" b="1"/>
              <a:t>Date: Thursday, Sept 8, 2022</a:t>
            </a:r>
            <a:endParaRPr b="1"/>
          </a:p>
          <a:p>
            <a:pPr marL="0" lvl="0" indent="0" algn="l" rtl="0">
              <a:spcBef>
                <a:spcPts val="800"/>
              </a:spcBef>
              <a:spcAft>
                <a:spcPts val="0"/>
              </a:spcAft>
              <a:buNone/>
            </a:pPr>
            <a:r>
              <a:rPr lang="en" b="1"/>
              <a:t>Time: 8am-11am</a:t>
            </a:r>
            <a:endParaRPr b="1"/>
          </a:p>
          <a:p>
            <a:pPr marL="0" lvl="0" indent="0" algn="l" rtl="0">
              <a:spcBef>
                <a:spcPts val="800"/>
              </a:spcBef>
              <a:spcAft>
                <a:spcPts val="0"/>
              </a:spcAft>
              <a:buNone/>
            </a:pPr>
            <a:r>
              <a:rPr lang="en"/>
              <a:t>Register </a:t>
            </a:r>
            <a:r>
              <a:rPr lang="en" u="sng">
                <a:solidFill>
                  <a:schemeClr val="hlink"/>
                </a:solidFill>
                <a:hlinkClick r:id="rId5"/>
              </a:rPr>
              <a:t>HERE</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b="1" i="1"/>
              <a:t>Session 4</a:t>
            </a:r>
            <a:r>
              <a:rPr lang="en" b="1"/>
              <a:t>: </a:t>
            </a:r>
            <a:r>
              <a:rPr lang="en"/>
              <a:t>Schools Identified for Lowest 5% Elementary K-2          </a:t>
            </a:r>
            <a:endParaRPr/>
          </a:p>
          <a:p>
            <a:pPr marL="0" lvl="0" indent="0" algn="l" rtl="0">
              <a:spcBef>
                <a:spcPts val="800"/>
              </a:spcBef>
              <a:spcAft>
                <a:spcPts val="0"/>
              </a:spcAft>
              <a:buNone/>
            </a:pPr>
            <a:r>
              <a:rPr lang="en" b="1"/>
              <a:t>Date: Thursday, Sept 8, 2022</a:t>
            </a:r>
            <a:endParaRPr b="1"/>
          </a:p>
          <a:p>
            <a:pPr marL="0" lvl="0" indent="0" algn="l" rtl="0">
              <a:spcBef>
                <a:spcPts val="800"/>
              </a:spcBef>
              <a:spcAft>
                <a:spcPts val="0"/>
              </a:spcAft>
              <a:buNone/>
            </a:pPr>
            <a:r>
              <a:rPr lang="en" b="1"/>
              <a:t>Time: 12pm-3pm</a:t>
            </a:r>
            <a:endParaRPr b="1"/>
          </a:p>
          <a:p>
            <a:pPr marL="0" lvl="0" indent="0" algn="l" rtl="0">
              <a:spcBef>
                <a:spcPts val="800"/>
              </a:spcBef>
              <a:spcAft>
                <a:spcPts val="0"/>
              </a:spcAft>
              <a:buNone/>
            </a:pPr>
            <a:r>
              <a:rPr lang="en"/>
              <a:t>Register </a:t>
            </a:r>
            <a:r>
              <a:rPr lang="en" u="sng">
                <a:solidFill>
                  <a:schemeClr val="hlink"/>
                </a:solidFill>
                <a:hlinkClick r:id="rId6"/>
              </a:rPr>
              <a:t>HERE</a:t>
            </a:r>
            <a:endParaRPr/>
          </a:p>
          <a:p>
            <a:pPr marL="0" lvl="0" indent="0" algn="l" rtl="0">
              <a:spcBef>
                <a:spcPts val="800"/>
              </a:spcBef>
              <a:spcAft>
                <a:spcPts val="0"/>
              </a:spcAft>
              <a:buClr>
                <a:schemeClr val="dk1"/>
              </a:buClr>
              <a:buSzPts val="1100"/>
              <a:buFont typeface="Arial"/>
              <a:buNone/>
            </a:pPr>
            <a:endParaRPr/>
          </a:p>
        </p:txBody>
      </p:sp>
      <p:sp>
        <p:nvSpPr>
          <p:cNvPr id="667" name="Google Shape;667;g1479fb5d64b_29_0"/>
          <p:cNvSpPr txBox="1">
            <a:spLocks noGrp="1"/>
          </p:cNvSpPr>
          <p:nvPr>
            <p:ph type="title"/>
          </p:nvPr>
        </p:nvSpPr>
        <p:spPr>
          <a:xfrm>
            <a:off x="268200" y="86200"/>
            <a:ext cx="8465400" cy="715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Comprehensive Support and Improvement Plans Training (CS-UIP):</a:t>
            </a:r>
            <a:endParaRPr/>
          </a:p>
          <a:p>
            <a:pPr marL="0" lvl="0" indent="0" algn="ctr" rtl="0">
              <a:spcBef>
                <a:spcPts val="0"/>
              </a:spcBef>
              <a:spcAft>
                <a:spcPts val="0"/>
              </a:spcAft>
              <a:buNone/>
            </a:pPr>
            <a:r>
              <a:rPr lang="en"/>
              <a:t> Currently Identified Schools by </a:t>
            </a:r>
            <a:r>
              <a:rPr lang="en">
                <a:solidFill>
                  <a:srgbClr val="FFFFFF"/>
                </a:solidFill>
              </a:rPr>
              <a:t>Specific Identification Type </a:t>
            </a:r>
            <a:r>
              <a:rPr lang="en"/>
              <a:t>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4017</Words>
  <Application>Microsoft Office PowerPoint</Application>
  <PresentationFormat>On-screen Show (16:9)</PresentationFormat>
  <Paragraphs>378</Paragraphs>
  <Slides>49</Slides>
  <Notes>49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49</vt:i4>
      </vt:variant>
    </vt:vector>
  </HeadingPairs>
  <TitlesOfParts>
    <vt:vector size="61" baseType="lpstr">
      <vt:lpstr>Arial</vt:lpstr>
      <vt:lpstr>Source Sans Pro</vt:lpstr>
      <vt:lpstr>Rockwell</vt:lpstr>
      <vt:lpstr>Calibri</vt:lpstr>
      <vt:lpstr>Helvetica Neue</vt:lpstr>
      <vt:lpstr>Office Theme</vt:lpstr>
      <vt:lpstr>Simple Light</vt:lpstr>
      <vt:lpstr>Office Theme</vt:lpstr>
      <vt:lpstr>Office Theme</vt:lpstr>
      <vt:lpstr>Office Theme</vt:lpstr>
      <vt:lpstr>Office Theme</vt:lpstr>
      <vt:lpstr>Office Theme</vt:lpstr>
      <vt:lpstr>CDE Office Hours</vt:lpstr>
      <vt:lpstr>ESSER Office Hours</vt:lpstr>
      <vt:lpstr>Updates, Reminders, and Clarifications</vt:lpstr>
      <vt:lpstr>Consolidated Application Updates</vt:lpstr>
      <vt:lpstr>Upcoming ESSER Deadlines</vt:lpstr>
      <vt:lpstr>Updating ESSER III Contacts</vt:lpstr>
      <vt:lpstr>Transitioning off ESSER Funds</vt:lpstr>
      <vt:lpstr>Upcoming Trainings</vt:lpstr>
      <vt:lpstr>Comprehensive Support and Improvement Plans Training (CS-UIP):  Currently Identified Schools by Specific Identification Type  </vt:lpstr>
      <vt:lpstr>What is the Launchpad?</vt:lpstr>
      <vt:lpstr>Program Introductions</vt:lpstr>
      <vt:lpstr>Year at a Glance</vt:lpstr>
      <vt:lpstr>Grants Fiscal Management Unit RFF Signature Authority Updates </vt:lpstr>
      <vt:lpstr>GFMU – RFF Signature Authority Updates </vt:lpstr>
      <vt:lpstr>Authority Code</vt:lpstr>
      <vt:lpstr>RFF Approval Process</vt:lpstr>
      <vt:lpstr>Signature Authority Continuity</vt:lpstr>
      <vt:lpstr>CDC Update</vt:lpstr>
      <vt:lpstr>CDC Update as of August 10, 2022</vt:lpstr>
      <vt:lpstr>Public Service Loan Forgiveness (PSLF) Program</vt:lpstr>
      <vt:lpstr>PSLF Guidelines</vt:lpstr>
      <vt:lpstr>Qualifying for PSLF</vt:lpstr>
      <vt:lpstr>Qualifying Employer</vt:lpstr>
      <vt:lpstr>Full-Time Employment</vt:lpstr>
      <vt:lpstr>Eligible Loans</vt:lpstr>
      <vt:lpstr>Qualifying Payments</vt:lpstr>
      <vt:lpstr>Qualifying Repayment Plans</vt:lpstr>
      <vt:lpstr>How to Apply for PSLF</vt:lpstr>
      <vt:lpstr>PSLF Annual Certification Form</vt:lpstr>
      <vt:lpstr>PSLF Time-Limited Waiver</vt:lpstr>
      <vt:lpstr>Debrief of Washington, D.C. Conferences</vt:lpstr>
      <vt:lpstr>Conferences </vt:lpstr>
      <vt:lpstr>ESSER</vt:lpstr>
      <vt:lpstr>Congressional Concern</vt:lpstr>
      <vt:lpstr>Monitoring Interests! </vt:lpstr>
      <vt:lpstr>Davis-Bacon Act </vt:lpstr>
      <vt:lpstr>Bipartisan Safer Communities Act (BSCA)</vt:lpstr>
      <vt:lpstr>Prohibition</vt:lpstr>
      <vt:lpstr>Additional Title IV Funds ~ Coming Soon </vt:lpstr>
      <vt:lpstr>Waivers  U.S. Department of Education</vt:lpstr>
      <vt:lpstr>Tydings and Carryover Caps</vt:lpstr>
      <vt:lpstr>Late Liquidation Requests</vt:lpstr>
      <vt:lpstr>USDE Requests and Reminders</vt:lpstr>
      <vt:lpstr>USDE Requests and Reminders Based on Recent Monitoring and Audit Findings</vt:lpstr>
      <vt:lpstr>USDE Requests and Reminders Based on Recent Monitoring and Audit Findings</vt:lpstr>
      <vt:lpstr>Resources</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4</cp:revision>
  <dcterms:modified xsi:type="dcterms:W3CDTF">2022-08-19T20:06:35Z</dcterms:modified>
</cp:coreProperties>
</file>