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6"/>
  </p:notesMasterIdLst>
  <p:sldIdLst>
    <p:sldId id="256" r:id="rId2"/>
    <p:sldId id="257" r:id="rId3"/>
    <p:sldId id="258" r:id="rId4"/>
    <p:sldId id="259" r:id="rId5"/>
    <p:sldId id="260" r:id="rId6"/>
    <p:sldId id="264" r:id="rId7"/>
    <p:sldId id="265" r:id="rId8"/>
    <p:sldId id="261"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9"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Raleway" pitchFamily="2"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ADCBC8-39EE-4CE4-9CE7-1217890DC28F}">
  <a:tblStyle styleId="{84ADCBC8-39EE-4CE4-9CE7-1217890DC28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39" autoAdjust="0"/>
  </p:normalViewPr>
  <p:slideViewPr>
    <p:cSldViewPr snapToGrid="0">
      <p:cViewPr varScale="1">
        <p:scale>
          <a:sx n="103" d="100"/>
          <a:sy n="103" d="100"/>
        </p:scale>
        <p:origin x="121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2.ed.gov/policy/gen/guid/religionandschools/prayer_guidanc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2ec8d442c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222ec8d442c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4f33b4e7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44f33b4e7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4d93545c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4d93545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4d93545c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24d93545c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4ad5d936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24ad5d936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24ad5d93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24ad5d936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sz="1800" b="0" i="0" u="none" strike="noStrike" baseline="0" dirty="0">
                <a:solidFill>
                  <a:srgbClr val="000000"/>
                </a:solidFill>
                <a:latin typeface="Arial" panose="020B0604020202020204" pitchFamily="34" charset="0"/>
              </a:rPr>
              <a:t>CCSSO webinar on 5/25/23</a:t>
            </a:r>
          </a:p>
          <a:p>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Generally, local agencies must send certified payrolls to the federal awarding agency, but federal agencies typically delegate this responsibility to states.</a:t>
            </a:r>
          </a:p>
          <a:p>
            <a:r>
              <a:rPr lang="en-US" sz="1800" b="0" i="0" u="none" strike="noStrike" baseline="0" dirty="0">
                <a:solidFill>
                  <a:srgbClr val="000000"/>
                </a:solidFill>
                <a:latin typeface="Arial" panose="020B0604020202020204" pitchFamily="34" charset="0"/>
              </a:rPr>
              <a:t>States can delegate to LEAs but should verify LEAs are spot checking certified payrolls.</a:t>
            </a:r>
          </a:p>
          <a:p>
            <a:r>
              <a:rPr lang="en-US" sz="1800" b="0" i="0" u="none" strike="noStrike" baseline="0" dirty="0">
                <a:solidFill>
                  <a:srgbClr val="000000"/>
                </a:solidFill>
                <a:latin typeface="Arial" panose="020B0604020202020204" pitchFamily="34" charset="0"/>
              </a:rPr>
              <a:t>States can delegate the storage of certified payrolls to LEAs but should verify LEAs have good maintenance procedures.</a:t>
            </a:r>
          </a:p>
          <a:p>
            <a:endParaRPr lang="en-US" sz="1800" b="0" i="0" u="none" strike="noStrike" baseline="0" dirty="0">
              <a:solidFill>
                <a:srgbClr val="000000"/>
              </a:solidFill>
              <a:latin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24ad5d936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24ad5d936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495b9497b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95b9497b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4d93545c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24d93545c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a:solidFill>
                  <a:schemeClr val="dk1"/>
                </a:solidFill>
              </a:rPr>
              <a:t>The U.S. Department of Education's Office of English Language Acquisition (OELA) and Office for Civil Rights (OCR) are hosting a virtual convening on Thursday, June 22 and Friday, June 23, 2023. The event will focus on statutes, regulations, and case law relevant to the civil rights of English learners and will highlight guidance and resources to ensure that state and local education agencies are equipped with tools to meet their obligations to English learner students and families. Please join us if you are interested and share this with your LEAs and stakeholders. </a:t>
            </a:r>
            <a:r>
              <a:rPr lang="en">
                <a:solidFill>
                  <a:srgbClr val="0000FF"/>
                </a:solidFill>
              </a:rPr>
              <a:t>https://registration.socio.events/e/elcivilrights2023</a:t>
            </a:r>
            <a:endParaRPr>
              <a:solidFill>
                <a:srgbClr val="0000FF"/>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24d93545c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24d93545c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Mackenzie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95b9497b4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495b9497b4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2ec8d442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22ec8d442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250317b6e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250317b6e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24d93545c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24d93545c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24d93545c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24d93545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Nazie</a:t>
            </a:r>
          </a:p>
        </p:txBody>
      </p:sp>
    </p:spTree>
    <p:extLst>
      <p:ext uri="{BB962C8B-B14F-4D97-AF65-F5344CB8AC3E}">
        <p14:creationId xmlns:p14="http://schemas.microsoft.com/office/powerpoint/2010/main" val="4118755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4d93545c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24d93545c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Nazie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495b9497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495b9497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Bill/Hilery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254d14ce4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254d14ce4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498cc4a04d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498cc4a04d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49d05581c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49d05581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498cc4a04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498cc4a04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ec8d442c_2_1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22ec8d442c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254d14ce46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254d14ce46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254d14ce46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254d14ce4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2ec8d442c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222ec8d442c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22ec8d442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22ec8d442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22ec8d442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22ec8d442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4a49555e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4a49555e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582791c9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582791c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4f33b534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44f33b534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71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2ec8d442c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22ec8d442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a:t>
            </a:r>
            <a:endParaRPr/>
          </a:p>
          <a:p>
            <a:pPr marL="0" lvl="0" indent="0" algn="l" rtl="0">
              <a:spcBef>
                <a:spcPts val="0"/>
              </a:spcBef>
              <a:spcAft>
                <a:spcPts val="0"/>
              </a:spcAft>
              <a:buNone/>
            </a:pPr>
            <a:r>
              <a:rPr lang="en" u="sng">
                <a:solidFill>
                  <a:schemeClr val="hlink"/>
                </a:solidFill>
                <a:hlinkClick r:id="rId3"/>
              </a:rPr>
              <a:t>https://www2.ed.gov/policy/gen/guid/religionandschools/prayer_guidance.html</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7085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4f33b53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44f33b53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2ec8d442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22ec8d442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7"/>
          <p:cNvSpPr/>
          <p:nvPr/>
        </p:nvSpPr>
        <p:spPr>
          <a:xfrm>
            <a:off x="0" y="3506431"/>
            <a:ext cx="9144000" cy="1637071"/>
          </a:xfrm>
          <a:prstGeom prst="rect">
            <a:avLst/>
          </a:prstGeom>
          <a:gradFill>
            <a:gsLst>
              <a:gs pos="0">
                <a:schemeClr val="lt1"/>
              </a:gs>
              <a:gs pos="100000">
                <a:srgbClr val="488BC9">
                  <a:alpha val="2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2" name="Google Shape;72;p17"/>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4" name="Google Shape;74;p1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76" name="Google Shape;76;p17"/>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 name="Google Shape;134;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36"/>
        <p:cNvGrpSpPr/>
        <p:nvPr/>
      </p:nvGrpSpPr>
      <p:grpSpPr>
        <a:xfrm>
          <a:off x="0" y="0"/>
          <a:ext cx="0" cy="0"/>
          <a:chOff x="0" y="0"/>
          <a:chExt cx="0" cy="0"/>
        </a:xfrm>
      </p:grpSpPr>
      <p:pic>
        <p:nvPicPr>
          <p:cNvPr id="137" name="Google Shape;137;p28"/>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38" name="Google Shape;138;p28"/>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8"/>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40"/>
        <p:cNvGrpSpPr/>
        <p:nvPr/>
      </p:nvGrpSpPr>
      <p:grpSpPr>
        <a:xfrm>
          <a:off x="0" y="0"/>
          <a:ext cx="0" cy="0"/>
          <a:chOff x="0" y="0"/>
          <a:chExt cx="0" cy="0"/>
        </a:xfrm>
      </p:grpSpPr>
      <p:pic>
        <p:nvPicPr>
          <p:cNvPr id="141" name="Google Shape;141;p29"/>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42" name="Google Shape;142;p2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 name="Google Shape;143;p29"/>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79" name="Google Shape;79;p18"/>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81" name="Google Shape;81;p1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82" name="Google Shape;82;p1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3"/>
        <p:cNvGrpSpPr/>
        <p:nvPr/>
      </p:nvGrpSpPr>
      <p:grpSpPr>
        <a:xfrm>
          <a:off x="0" y="0"/>
          <a:ext cx="0" cy="0"/>
          <a:chOff x="0" y="0"/>
          <a:chExt cx="0" cy="0"/>
        </a:xfrm>
      </p:grpSpPr>
      <p:pic>
        <p:nvPicPr>
          <p:cNvPr id="84" name="Google Shape;84;p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85" name="Google Shape;85;p1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 name="Google Shape;86;p1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87" name="Google Shape;87;p1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88" name="Google Shape;88;p1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9" name="Google Shape;89;p19"/>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0"/>
        <p:cNvGrpSpPr/>
        <p:nvPr/>
      </p:nvGrpSpPr>
      <p:grpSpPr>
        <a:xfrm>
          <a:off x="0" y="0"/>
          <a:ext cx="0" cy="0"/>
          <a:chOff x="0" y="0"/>
          <a:chExt cx="0" cy="0"/>
        </a:xfrm>
      </p:grpSpPr>
      <p:pic>
        <p:nvPicPr>
          <p:cNvPr id="91" name="Google Shape;91;p2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2" name="Google Shape;92;p2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4" name="Google Shape;94;p2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95" name="Google Shape;95;p2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6" name="Google Shape;96;p2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7"/>
        <p:cNvGrpSpPr/>
        <p:nvPr/>
      </p:nvGrpSpPr>
      <p:grpSpPr>
        <a:xfrm>
          <a:off x="0" y="0"/>
          <a:ext cx="0" cy="0"/>
          <a:chOff x="0" y="0"/>
          <a:chExt cx="0" cy="0"/>
        </a:xfrm>
      </p:grpSpPr>
      <p:pic>
        <p:nvPicPr>
          <p:cNvPr id="98" name="Google Shape;98;p2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9" name="Google Shape;99;p2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1" name="Google Shape;101;p2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2" name="Google Shape;102;p2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3" name="Google Shape;103;p21"/>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06" name="Google Shape;106;p2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8" name="Google Shape;108;p2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9" name="Google Shape;109;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0" name="Google Shape;110;p22"/>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1"/>
        <p:cNvGrpSpPr/>
        <p:nvPr/>
      </p:nvGrpSpPr>
      <p:grpSpPr>
        <a:xfrm>
          <a:off x="0" y="0"/>
          <a:ext cx="0" cy="0"/>
          <a:chOff x="0" y="0"/>
          <a:chExt cx="0" cy="0"/>
        </a:xfrm>
      </p:grpSpPr>
      <p:pic>
        <p:nvPicPr>
          <p:cNvPr id="112" name="Google Shape;112;p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3" name="Google Shape;113;p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5" name="Google Shape;115;p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6" name="Google Shape;116;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7" name="Google Shape;117;p23"/>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18"/>
        <p:cNvGrpSpPr/>
        <p:nvPr/>
      </p:nvGrpSpPr>
      <p:grpSpPr>
        <a:xfrm>
          <a:off x="0" y="0"/>
          <a:ext cx="0" cy="0"/>
          <a:chOff x="0" y="0"/>
          <a:chExt cx="0" cy="0"/>
        </a:xfrm>
      </p:grpSpPr>
      <p:pic>
        <p:nvPicPr>
          <p:cNvPr id="119" name="Google Shape;119;p2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0" name="Google Shape;120;p2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2" name="Google Shape;122;p2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3" name="Google Shape;123;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4" name="Google Shape;124;p24"/>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5"/>
        <p:cNvGrpSpPr/>
        <p:nvPr/>
      </p:nvGrpSpPr>
      <p:grpSpPr>
        <a:xfrm>
          <a:off x="0" y="0"/>
          <a:ext cx="0" cy="0"/>
          <a:chOff x="0" y="0"/>
          <a:chExt cx="0" cy="0"/>
        </a:xfrm>
      </p:grpSpPr>
      <p:sp>
        <p:nvSpPr>
          <p:cNvPr id="126" name="Google Shape;126;p25"/>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5"/>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8" name="Google Shape;128;p25"/>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29" name="Google Shape;129;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0" name="Google Shape;130;p25"/>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31" name="Google Shape;131;p2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6" name="Google Shape;66;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7" name="Google Shape;67;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ese.ed.gov/files/2022/12/ESSER-and-GEER-Use-of-Funds-FAQs-December-7-2022-Update-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caresact/esser3-requirem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2.ed.gov/documents/coronavirus/lost-instructional-time.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esserconstructionguidan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de.state.co.us/fedprograms/04272023_eseaofficehours" TargetMode="External"/><Relationship Id="rId3" Type="http://schemas.openxmlformats.org/officeDocument/2006/relationships/hyperlink" Target="http://www.cde.state.co.us/esserconstructionguidance" TargetMode="External"/><Relationship Id="rId7" Type="http://schemas.openxmlformats.org/officeDocument/2006/relationships/hyperlink" Target="https://www.cde.state.co.us/eseaofficehours_0126202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dol.gov/agencies/whd/government-contracts/construction/presentations" TargetMode="External"/><Relationship Id="rId5" Type="http://schemas.openxmlformats.org/officeDocument/2006/relationships/hyperlink" Target="https://www.youtube.com/watch?v=Wt8iLJNk6hY" TargetMode="External"/><Relationship Id="rId4" Type="http://schemas.openxmlformats.org/officeDocument/2006/relationships/hyperlink" Target="https://oese.ed.gov/files/2023/04/Davis-Bacon-Overview-4.26.23.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registration.socio.events/e/elcivilrights202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i.covid-relief-data.ed.gov/collection/api/v1/public/docs/1810-0749_ESSER%20Integrated%20Form_clean.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fedprograms/scg_rfa_final"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mailto:Stronger_Connections@cde.state.co.u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fedprograms/stronger_connections_grant"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hyperlink" Target="https://app.smartsheet.com/b/form/690752e6df624ff9803c9b04a3428e66"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apps/consapp2023/logi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5" Type="http://schemas.openxmlformats.org/officeDocument/2006/relationships/hyperlink" Target="http://www.cde.state.co.us/fedprograms/1003funds" TargetMode="External"/><Relationship Id="rId4" Type="http://schemas.openxmlformats.org/officeDocument/2006/relationships/hyperlink" Target="http://www.cde.state.co.us/fedprograms/2018consultationfor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fedprograms/consapp/inde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bixler_k@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carman_a@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34.xml"/><Relationship Id="rId16" Type="http://schemas.openxmlformats.org/officeDocument/2006/relationships/hyperlink" Target="mailto:chaffin_m@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2.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hickman_n@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temple_r@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fedprograms/consapp/inde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hyperlink" Target="http://www.cde.state.co.us/fedprograms/1003funds" TargetMode="External"/><Relationship Id="rId3" Type="http://schemas.openxmlformats.org/officeDocument/2006/relationships/hyperlink" Target="https://docs.google.com/spreadsheets/d/e/2PACX-1vRLXHcnwIUteZ3VAzkKQnQ8B_RxTdHc973Kh3CgCXdrzjXvHG2QPE6aNaFbN0ZI-cgFbflerccVYkOd/pubhtml" TargetMode="External"/><Relationship Id="rId7" Type="http://schemas.openxmlformats.org/officeDocument/2006/relationships/hyperlink" Target="http://www.cde.state.co.us/fedprograms/2018consultationfor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cde.state.co.us/datapipeline/yr_directory" TargetMode="External"/><Relationship Id="rId5" Type="http://schemas.openxmlformats.org/officeDocument/2006/relationships/hyperlink" Target="http://www.cde.state.co.us/nutrition/determine-program-eligibility" TargetMode="External"/><Relationship Id="rId4" Type="http://schemas.openxmlformats.org/officeDocument/2006/relationships/hyperlink" Target="http://www.cde.state.co.us/nutrition/provisional-programs#communityeligibilit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2.ed.gov/policy/gen/guid/religionandschools/prayer_guidanc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oese.ed.gov/files/2022/12/ESSER-and-GEER-Use-of-Funds-FAQs-December-7-2022-Update-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a:latin typeface="Raleway"/>
                <a:ea typeface="Raleway"/>
                <a:cs typeface="Raleway"/>
                <a:sym typeface="Raleway"/>
              </a:rPr>
              <a:t>CDE Office Hours</a:t>
            </a:r>
            <a:endParaRPr sz="2700">
              <a:latin typeface="Raleway"/>
              <a:ea typeface="Raleway"/>
              <a:cs typeface="Raleway"/>
              <a:sym typeface="Raleway"/>
            </a:endParaRPr>
          </a:p>
        </p:txBody>
      </p:sp>
      <p:sp>
        <p:nvSpPr>
          <p:cNvPr id="149" name="Google Shape;149;p30"/>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May 25, 2023</a:t>
            </a:r>
            <a:endParaRPr sz="2300">
              <a:latin typeface="Raleway"/>
              <a:ea typeface="Raleway"/>
              <a:cs typeface="Raleway"/>
              <a:sym typeface="Raleway"/>
            </a:endParaRPr>
          </a:p>
        </p:txBody>
      </p:sp>
      <p:sp>
        <p:nvSpPr>
          <p:cNvPr id="150" name="Google Shape;150;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body" idx="1"/>
          </p:nvPr>
        </p:nvSpPr>
        <p:spPr>
          <a:xfrm>
            <a:off x="267725" y="1030525"/>
            <a:ext cx="8563200" cy="3398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u="sng">
                <a:solidFill>
                  <a:schemeClr val="hlink"/>
                </a:solidFill>
                <a:highlight>
                  <a:schemeClr val="lt1"/>
                </a:highlight>
                <a:latin typeface="Raleway"/>
                <a:ea typeface="Raleway"/>
                <a:cs typeface="Raleway"/>
                <a:sym typeface="Raleway"/>
                <a:hlinkClick r:id="rId3"/>
              </a:rPr>
              <a:t>USDE Guidance</a:t>
            </a:r>
            <a:endParaRPr sz="1100">
              <a:highlight>
                <a:srgbClr val="FFFFFF"/>
              </a:highlight>
              <a:latin typeface="Raleway"/>
              <a:ea typeface="Raleway"/>
              <a:cs typeface="Raleway"/>
              <a:sym typeface="Raleway"/>
            </a:endParaRPr>
          </a:p>
          <a:p>
            <a:pPr marL="0" lvl="0" indent="0" algn="l" rtl="0">
              <a:lnSpc>
                <a:spcPct val="115000"/>
              </a:lnSpc>
              <a:spcBef>
                <a:spcPts val="0"/>
              </a:spcBef>
              <a:spcAft>
                <a:spcPts val="0"/>
              </a:spcAft>
              <a:buClr>
                <a:schemeClr val="dk1"/>
              </a:buClr>
              <a:buSzPts val="1100"/>
              <a:buFont typeface="Arial"/>
              <a:buNone/>
            </a:pPr>
            <a:r>
              <a:rPr lang="en" sz="1200">
                <a:highlight>
                  <a:srgbClr val="FFFFFF"/>
                </a:highlight>
                <a:latin typeface="Raleway"/>
                <a:ea typeface="Raleway"/>
                <a:cs typeface="Raleway"/>
                <a:sym typeface="Raleway"/>
              </a:rPr>
              <a:t>C-22. May ESSER and GEER funds be used for career and technical education?</a:t>
            </a:r>
            <a:endParaRPr sz="1200">
              <a:highlight>
                <a:srgbClr val="FFFFFF"/>
              </a:highlight>
              <a:latin typeface="Raleway"/>
              <a:ea typeface="Raleway"/>
              <a:cs typeface="Raleway"/>
              <a:sym typeface="Raleway"/>
            </a:endParaRPr>
          </a:p>
          <a:p>
            <a:pPr marL="228600" lvl="0" indent="0" algn="l" rtl="0">
              <a:lnSpc>
                <a:spcPct val="115000"/>
              </a:lnSpc>
              <a:spcBef>
                <a:spcPts val="0"/>
              </a:spcBef>
              <a:spcAft>
                <a:spcPts val="0"/>
              </a:spcAft>
              <a:buNone/>
            </a:pPr>
            <a:r>
              <a:rPr lang="en" sz="1200">
                <a:highlight>
                  <a:srgbClr val="FFFFFF"/>
                </a:highlight>
                <a:latin typeface="Raleway"/>
                <a:ea typeface="Raleway"/>
                <a:cs typeface="Raleway"/>
                <a:sym typeface="Raleway"/>
              </a:rPr>
              <a:t>Yes. An LEA may use ESSER and GEER funds for any activity authorized by Perkins V. These activities could include, for example:</a:t>
            </a:r>
            <a:endParaRPr sz="1200">
              <a:highlight>
                <a:srgbClr val="FFFFFF"/>
              </a:highlight>
              <a:latin typeface="Raleway"/>
              <a:ea typeface="Raleway"/>
              <a:cs typeface="Raleway"/>
              <a:sym typeface="Raleway"/>
            </a:endParaRPr>
          </a:p>
          <a:p>
            <a:pPr marL="914400" lvl="0" indent="-2984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Updating the comprehensive local needs assessment required by section 134(c) of Perkins V to reflect changes in the labor market caused by the COVID-19 pandemic;</a:t>
            </a:r>
            <a:endParaRPr sz="1100">
              <a:highlight>
                <a:srgbClr val="FFFFFF"/>
              </a:highlight>
              <a:latin typeface="Raleway"/>
              <a:ea typeface="Raleway"/>
              <a:cs typeface="Raleway"/>
              <a:sym typeface="Raleway"/>
            </a:endParaRPr>
          </a:p>
          <a:p>
            <a:pPr marL="914400" lvl="0" indent="-2984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Providing ridesharing services to transport students to shared-time area career and technical education centers or work-based learning opportunities;</a:t>
            </a:r>
            <a:endParaRPr sz="1100">
              <a:highlight>
                <a:srgbClr val="FFFFFF"/>
              </a:highlight>
              <a:latin typeface="Raleway"/>
              <a:ea typeface="Raleway"/>
              <a:cs typeface="Raleway"/>
              <a:sym typeface="Raleway"/>
            </a:endParaRPr>
          </a:p>
          <a:p>
            <a:pPr marL="914400" lvl="0" indent="-2984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Adjusting curriculum to account for the academic impact of lost instructional time or to cover technical skills that could not be addressed during remote instruction;</a:t>
            </a:r>
            <a:endParaRPr sz="1100">
              <a:highlight>
                <a:srgbClr val="FFFFFF"/>
              </a:highlight>
              <a:latin typeface="Raleway"/>
              <a:ea typeface="Raleway"/>
              <a:cs typeface="Raleway"/>
              <a:sym typeface="Raleway"/>
            </a:endParaRPr>
          </a:p>
          <a:p>
            <a:pPr marL="914400" lvl="0" indent="-2984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Providing professional development on the delivery of remote classroom instruction and virtual or remote work-based learning opportunities;</a:t>
            </a:r>
            <a:endParaRPr sz="1100">
              <a:highlight>
                <a:srgbClr val="FFFFFF"/>
              </a:highlight>
              <a:latin typeface="Raleway"/>
              <a:ea typeface="Raleway"/>
              <a:cs typeface="Raleway"/>
              <a:sym typeface="Raleway"/>
            </a:endParaRPr>
          </a:p>
          <a:p>
            <a:pPr marL="914400" lvl="0" indent="-2984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Purchasing remote test-proctoring services so that students can participate remotely in assessments for industry-recognized credentials;</a:t>
            </a:r>
            <a:endParaRPr sz="1100">
              <a:highlight>
                <a:srgbClr val="FFFFFF"/>
              </a:highlight>
              <a:latin typeface="Raleway"/>
              <a:ea typeface="Raleway"/>
              <a:cs typeface="Raleway"/>
              <a:sym typeface="Raleway"/>
            </a:endParaRPr>
          </a:p>
          <a:p>
            <a:pPr marL="914400" lvl="0" indent="-2984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Implementing simulated work-based learning or school-based enterprises to replace work-based learning opportunities that are no longer available in the community due to the COVID-19 pandemic;</a:t>
            </a:r>
            <a:endParaRPr sz="1100">
              <a:highlight>
                <a:srgbClr val="FFFFFF"/>
              </a:highlight>
              <a:latin typeface="Raleway"/>
              <a:ea typeface="Raleway"/>
              <a:cs typeface="Raleway"/>
              <a:sym typeface="Raleway"/>
            </a:endParaRPr>
          </a:p>
          <a:p>
            <a:pPr marL="914400" lvl="0" indent="-2984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Providing support to low-income students for college application fees; and</a:t>
            </a:r>
            <a:endParaRPr sz="1100">
              <a:highlight>
                <a:srgbClr val="FFFFFF"/>
              </a:highlight>
              <a:latin typeface="Raleway"/>
              <a:ea typeface="Raleway"/>
              <a:cs typeface="Raleway"/>
              <a:sym typeface="Raleway"/>
            </a:endParaRPr>
          </a:p>
          <a:p>
            <a:pPr marL="914400" lvl="0" indent="-2984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Supporting students who graduated high school in the class of 2020 and students who will graduate in the class of 2021 (i.e., during the pandemic) but have not yet successfully transitioned to college or careers by providing, for example, college or career counseling, assistance with college applications, entry into job training programs, and financial literacy.</a:t>
            </a:r>
            <a:endParaRPr sz="1100">
              <a:latin typeface="Raleway"/>
              <a:ea typeface="Raleway"/>
              <a:cs typeface="Raleway"/>
              <a:sym typeface="Raleway"/>
            </a:endParaRPr>
          </a:p>
        </p:txBody>
      </p:sp>
      <p:sp>
        <p:nvSpPr>
          <p:cNvPr id="193" name="Google Shape;193;p3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a:latin typeface="Raleway"/>
                <a:ea typeface="Raleway"/>
                <a:cs typeface="Raleway"/>
                <a:sym typeface="Raleway"/>
              </a:rPr>
              <a:t>Uses of ESSER Funds Cont’d</a:t>
            </a:r>
            <a:endParaRPr>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ESSER Requirements</a:t>
            </a:r>
            <a:endParaRPr>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ARP ESSER III - 20% Learning Loss Set Aside</a:t>
            </a:r>
            <a:endParaRPr dirty="0">
              <a:latin typeface="Raleway" pitchFamily="2" charset="0"/>
            </a:endParaRPr>
          </a:p>
        </p:txBody>
      </p:sp>
      <p:sp>
        <p:nvSpPr>
          <p:cNvPr id="215" name="Google Shape;215;p4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17500" algn="l" rtl="0">
              <a:spcBef>
                <a:spcPts val="800"/>
              </a:spcBef>
              <a:spcAft>
                <a:spcPts val="0"/>
              </a:spcAft>
              <a:buSzPts val="1400"/>
              <a:buFont typeface="Raleway"/>
              <a:buChar char="•"/>
            </a:pPr>
            <a:r>
              <a:rPr lang="en" sz="1400" dirty="0">
                <a:latin typeface="Raleway"/>
                <a:ea typeface="Raleway"/>
                <a:cs typeface="Raleway"/>
                <a:sym typeface="Raleway"/>
              </a:rPr>
              <a:t>ARP ESSER III - had some </a:t>
            </a:r>
            <a:r>
              <a:rPr lang="en" sz="1400" u="sng" dirty="0">
                <a:solidFill>
                  <a:schemeClr val="hlink"/>
                </a:solidFill>
                <a:latin typeface="Raleway"/>
                <a:ea typeface="Raleway"/>
                <a:cs typeface="Raleway"/>
                <a:sym typeface="Raleway"/>
                <a:hlinkClick r:id="rId3"/>
              </a:rPr>
              <a:t>additional requirements</a:t>
            </a:r>
            <a:endParaRPr sz="1400" dirty="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dirty="0">
                <a:latin typeface="Raleway"/>
                <a:ea typeface="Raleway"/>
                <a:cs typeface="Raleway"/>
                <a:sym typeface="Raleway"/>
              </a:rPr>
              <a:t>LEA use of funds plans</a:t>
            </a:r>
            <a:endParaRPr sz="1400" dirty="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dirty="0">
                <a:latin typeface="Raleway"/>
                <a:ea typeface="Raleway"/>
                <a:cs typeface="Raleway"/>
                <a:sym typeface="Raleway"/>
              </a:rPr>
              <a:t>Safe In-Person plans that need to be updated every 6-months until 9/30/24</a:t>
            </a:r>
            <a:endParaRPr sz="1400" dirty="0">
              <a:latin typeface="Raleway"/>
              <a:ea typeface="Raleway"/>
              <a:cs typeface="Raleway"/>
              <a:sym typeface="Raleway"/>
            </a:endParaRPr>
          </a:p>
          <a:p>
            <a:pPr marL="1371600" lvl="2" indent="-317500" algn="l" rtl="0">
              <a:spcBef>
                <a:spcPts val="0"/>
              </a:spcBef>
              <a:spcAft>
                <a:spcPts val="0"/>
              </a:spcAft>
              <a:buSzPts val="1400"/>
              <a:buFont typeface="Raleway"/>
              <a:buChar char="•"/>
            </a:pPr>
            <a:r>
              <a:rPr lang="en" dirty="0">
                <a:latin typeface="Raleway"/>
                <a:ea typeface="Raleway"/>
                <a:cs typeface="Raleway"/>
                <a:sym typeface="Raleway"/>
              </a:rPr>
              <a:t>Ensure that we have a link to your plan and that you are reviewing every 6-months to see if any changes are needed</a:t>
            </a:r>
            <a:endParaRPr sz="1400" dirty="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dirty="0">
                <a:latin typeface="Raleway"/>
                <a:ea typeface="Raleway"/>
                <a:cs typeface="Raleway"/>
                <a:sym typeface="Raleway"/>
              </a:rPr>
              <a:t>Maintenance of Equity </a:t>
            </a:r>
            <a:endParaRPr sz="1400" dirty="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dirty="0">
                <a:latin typeface="Raleway"/>
                <a:ea typeface="Raleway"/>
                <a:cs typeface="Raleway"/>
                <a:sym typeface="Raleway"/>
              </a:rPr>
              <a:t>20% Learning Loss Set Aside </a:t>
            </a:r>
            <a:endParaRPr sz="1400" dirty="0">
              <a:latin typeface="Raleway"/>
              <a:ea typeface="Raleway"/>
              <a:cs typeface="Raleway"/>
              <a:sym typeface="Raleway"/>
            </a:endParaRPr>
          </a:p>
          <a:p>
            <a:pPr marL="1371600" lvl="2" indent="-317500" algn="l" rtl="0">
              <a:spcBef>
                <a:spcPts val="0"/>
              </a:spcBef>
              <a:spcAft>
                <a:spcPts val="0"/>
              </a:spcAft>
              <a:buSzPts val="1400"/>
              <a:buFont typeface="Raleway"/>
              <a:buChar char="•"/>
            </a:pPr>
            <a:r>
              <a:rPr lang="en" sz="1400" dirty="0">
                <a:latin typeface="Raleway"/>
                <a:ea typeface="Raleway"/>
                <a:cs typeface="Raleway"/>
                <a:sym typeface="Raleway"/>
              </a:rPr>
              <a:t>Resources for ….</a:t>
            </a:r>
            <a:endParaRPr sz="1400" dirty="0">
              <a:latin typeface="Raleway"/>
              <a:ea typeface="Raleway"/>
              <a:cs typeface="Raleway"/>
              <a:sym typeface="Raleway"/>
            </a:endParaRPr>
          </a:p>
          <a:p>
            <a:pPr marL="1828800" lvl="3" indent="-317500" algn="l" rtl="0">
              <a:spcBef>
                <a:spcPts val="0"/>
              </a:spcBef>
              <a:spcAft>
                <a:spcPts val="0"/>
              </a:spcAft>
              <a:buSzPts val="1400"/>
              <a:buFont typeface="Raleway"/>
              <a:buChar char="•"/>
            </a:pPr>
            <a:r>
              <a:rPr lang="en" u="sng" dirty="0">
                <a:solidFill>
                  <a:schemeClr val="hlink"/>
                </a:solidFill>
                <a:latin typeface="Raleway"/>
                <a:ea typeface="Raleway"/>
                <a:cs typeface="Raleway"/>
                <a:sym typeface="Raleway"/>
                <a:hlinkClick r:id="rId4"/>
              </a:rPr>
              <a:t>USDE document</a:t>
            </a:r>
            <a:r>
              <a:rPr lang="en" dirty="0">
                <a:latin typeface="Raleway"/>
                <a:ea typeface="Raleway"/>
                <a:cs typeface="Raleway"/>
                <a:sym typeface="Raleway"/>
              </a:rPr>
              <a:t> on strategies for using ESSER III funds to address the impact of lost instructional time</a:t>
            </a:r>
            <a:endParaRPr dirty="0">
              <a:latin typeface="Raleway"/>
              <a:ea typeface="Raleway"/>
              <a:cs typeface="Raleway"/>
              <a:sym typeface="Raleway"/>
            </a:endParaRPr>
          </a:p>
          <a:p>
            <a:pPr marL="1371600" lvl="2" indent="-317500" algn="l" rtl="0">
              <a:spcBef>
                <a:spcPts val="0"/>
              </a:spcBef>
              <a:spcAft>
                <a:spcPts val="0"/>
              </a:spcAft>
              <a:buSzPts val="1400"/>
              <a:buFont typeface="Raleway"/>
              <a:buChar char="•"/>
            </a:pPr>
            <a:r>
              <a:rPr lang="en" sz="1400" dirty="0">
                <a:latin typeface="Raleway"/>
                <a:ea typeface="Raleway"/>
                <a:cs typeface="Raleway"/>
                <a:sym typeface="Raleway"/>
              </a:rPr>
              <a:t>Ensuring that budgets have a minimum of 20% allocated to learning loss - otherwise will trigger a monitoring finding </a:t>
            </a:r>
            <a:endParaRPr sz="1400" dirty="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2"/>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Federally Funded Construction!</a:t>
            </a:r>
            <a:endParaRPr>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ESSER Funded Construction</a:t>
            </a:r>
            <a:endParaRPr>
              <a:latin typeface="Raleway"/>
              <a:ea typeface="Raleway"/>
              <a:cs typeface="Raleway"/>
              <a:sym typeface="Raleway"/>
            </a:endParaRPr>
          </a:p>
        </p:txBody>
      </p:sp>
      <p:sp>
        <p:nvSpPr>
          <p:cNvPr id="226" name="Google Shape;226;p43"/>
          <p:cNvSpPr txBox="1">
            <a:spLocks noGrp="1"/>
          </p:cNvSpPr>
          <p:nvPr>
            <p:ph type="body" idx="1"/>
          </p:nvPr>
        </p:nvSpPr>
        <p:spPr>
          <a:xfrm>
            <a:off x="628650" y="1055835"/>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700">
                <a:latin typeface="Raleway"/>
                <a:ea typeface="Raleway"/>
                <a:cs typeface="Raleway"/>
                <a:sym typeface="Raleway"/>
              </a:rPr>
              <a:t>Using federal funds for construction triggers several additional requirements!!</a:t>
            </a:r>
            <a:endParaRPr sz="1700">
              <a:latin typeface="Raleway"/>
              <a:ea typeface="Raleway"/>
              <a:cs typeface="Raleway"/>
              <a:sym typeface="Raleway"/>
            </a:endParaRPr>
          </a:p>
          <a:p>
            <a:pPr marL="0" lvl="0" indent="0" algn="l" rtl="0">
              <a:spcBef>
                <a:spcPts val="800"/>
              </a:spcBef>
              <a:spcAft>
                <a:spcPts val="0"/>
              </a:spcAft>
              <a:buNone/>
            </a:pPr>
            <a:r>
              <a:rPr lang="en" sz="1700">
                <a:latin typeface="Raleway"/>
                <a:ea typeface="Raleway"/>
                <a:cs typeface="Raleway"/>
                <a:sym typeface="Raleway"/>
              </a:rPr>
              <a:t>If you have used ESSER funds for construction, remember to check our </a:t>
            </a:r>
            <a:r>
              <a:rPr lang="en" sz="1700" u="sng">
                <a:solidFill>
                  <a:schemeClr val="hlink"/>
                </a:solidFill>
                <a:latin typeface="Raleway"/>
                <a:ea typeface="Raleway"/>
                <a:cs typeface="Raleway"/>
                <a:sym typeface="Raleway"/>
                <a:hlinkClick r:id="rId3"/>
              </a:rPr>
              <a:t>guidance </a:t>
            </a:r>
            <a:r>
              <a:rPr lang="en" sz="1700">
                <a:latin typeface="Raleway"/>
                <a:ea typeface="Raleway"/>
                <a:cs typeface="Raleway"/>
                <a:sym typeface="Raleway"/>
              </a:rPr>
              <a:t>document to ensure you are complying with these additional requirements and the Construction attachment on Grant Award Letters. </a:t>
            </a:r>
            <a:endParaRPr sz="1700">
              <a:latin typeface="Raleway"/>
              <a:ea typeface="Raleway"/>
              <a:cs typeface="Raleway"/>
              <a:sym typeface="Raleway"/>
            </a:endParaRPr>
          </a:p>
          <a:p>
            <a:pPr marL="457200" lvl="0" indent="-336550" algn="l" rtl="0">
              <a:spcBef>
                <a:spcPts val="800"/>
              </a:spcBef>
              <a:spcAft>
                <a:spcPts val="0"/>
              </a:spcAft>
              <a:buSzPts val="1700"/>
              <a:buFont typeface="Raleway"/>
              <a:buChar char="•"/>
            </a:pPr>
            <a:r>
              <a:rPr lang="en" sz="1700">
                <a:latin typeface="Raleway"/>
                <a:ea typeface="Raleway"/>
                <a:cs typeface="Raleway"/>
                <a:sym typeface="Raleway"/>
              </a:rPr>
              <a:t>Davis-Bacon Act</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Protecting the federal interest: </a:t>
            </a:r>
            <a:endParaRPr sz="1700">
              <a:latin typeface="Raleway"/>
              <a:ea typeface="Raleway"/>
              <a:cs typeface="Raleway"/>
              <a:sym typeface="Raleway"/>
            </a:endParaRPr>
          </a:p>
          <a:p>
            <a:pPr marL="914400" lvl="1" indent="-317500" algn="l" rtl="0">
              <a:lnSpc>
                <a:spcPct val="115000"/>
              </a:lnSpc>
              <a:spcBef>
                <a:spcPts val="0"/>
              </a:spcBef>
              <a:spcAft>
                <a:spcPts val="0"/>
              </a:spcAft>
              <a:buSzPts val="1400"/>
              <a:buFont typeface="Raleway"/>
              <a:buChar char="•"/>
            </a:pPr>
            <a:r>
              <a:rPr lang="en" sz="1000">
                <a:latin typeface="Raleway"/>
                <a:ea typeface="Raleway"/>
                <a:cs typeface="Raleway"/>
                <a:sym typeface="Raleway"/>
              </a:rPr>
              <a:t>The LEA must record the notice of federal interest in the official real property records for the jurisdiction in which the facility is located as soon as it receives approval from the SEA to construct or renovate the facility. </a:t>
            </a:r>
            <a:endParaRPr sz="1000">
              <a:latin typeface="Raleway"/>
              <a:ea typeface="Raleway"/>
              <a:cs typeface="Raleway"/>
              <a:sym typeface="Raleway"/>
            </a:endParaRPr>
          </a:p>
          <a:p>
            <a:pPr marL="457200" marR="0" lvl="0" indent="-336550" algn="l" rtl="0">
              <a:lnSpc>
                <a:spcPct val="90000"/>
              </a:lnSpc>
              <a:spcBef>
                <a:spcPts val="0"/>
              </a:spcBef>
              <a:spcAft>
                <a:spcPts val="0"/>
              </a:spcAft>
              <a:buSzPts val="1700"/>
              <a:buFont typeface="Raleway"/>
              <a:buChar char="•"/>
            </a:pPr>
            <a:r>
              <a:rPr lang="en" sz="1700">
                <a:latin typeface="Raleway"/>
                <a:ea typeface="Raleway"/>
                <a:cs typeface="Raleway"/>
                <a:sym typeface="Raleway"/>
              </a:rPr>
              <a:t>As a reminder, the LEA is subject to the annual reporting requirements in 2 C.F.R. § 200.330 and the disposition rules in 2 C.F.R. § 200.311.</a:t>
            </a:r>
            <a:endParaRPr sz="1700">
              <a:latin typeface="Raleway"/>
              <a:ea typeface="Raleway"/>
              <a:cs typeface="Raleway"/>
              <a:sym typeface="Raleway"/>
            </a:endParaRPr>
          </a:p>
          <a:p>
            <a:pPr marL="0" marR="0" lvl="0" indent="0" algn="l" rtl="0">
              <a:lnSpc>
                <a:spcPct val="90000"/>
              </a:lnSpc>
              <a:spcBef>
                <a:spcPts val="800"/>
              </a:spcBef>
              <a:spcAft>
                <a:spcPts val="0"/>
              </a:spcAft>
              <a:buNone/>
            </a:pPr>
            <a:endParaRPr sz="1700">
              <a:latin typeface="Raleway"/>
              <a:ea typeface="Raleway"/>
              <a:cs typeface="Raleway"/>
              <a:sym typeface="Raleway"/>
            </a:endParaRPr>
          </a:p>
        </p:txBody>
      </p:sp>
      <p:sp>
        <p:nvSpPr>
          <p:cNvPr id="227" name="Google Shape;227;p43"/>
          <p:cNvSpPr/>
          <p:nvPr/>
        </p:nvSpPr>
        <p:spPr>
          <a:xfrm>
            <a:off x="628650" y="3683050"/>
            <a:ext cx="7475400" cy="13083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latin typeface="Raleway"/>
                <a:ea typeface="Raleway"/>
                <a:cs typeface="Raleway"/>
                <a:sym typeface="Raleway"/>
              </a:rPr>
              <a:t>CDE has transferred the oversight responsibility of construction projects and contracts to the LEA. It is therefore the LEA’s responsibility to ensure all federal requirements are being met, including making sure contractors and subcontractors are complying with Davis Bacon weekly payroll certification, collecting and storing those certifications, making sure contractors are not debarred, protecting the federal interest in construction projects, and periodically conducting site visits. </a:t>
            </a:r>
            <a:r>
              <a:rPr lang="en" sz="1300" dirty="0">
                <a:solidFill>
                  <a:srgbClr val="FF0000"/>
                </a:solidFill>
                <a:latin typeface="Raleway"/>
                <a:ea typeface="Raleway"/>
                <a:cs typeface="Raleway"/>
                <a:sym typeface="Raleway"/>
              </a:rPr>
              <a:t>CDE will periodically check </a:t>
            </a:r>
            <a:r>
              <a:rPr lang="en" sz="1300">
                <a:solidFill>
                  <a:srgbClr val="FF0000"/>
                </a:solidFill>
                <a:latin typeface="Raleway"/>
                <a:ea typeface="Raleway"/>
                <a:cs typeface="Raleway"/>
                <a:sym typeface="Raleway"/>
              </a:rPr>
              <a:t>through monitoring!</a:t>
            </a:r>
            <a:endParaRPr sz="1300" dirty="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Davis-Bacon Act &amp; Other Construction Requirements - Trainings &amp; Guidance</a:t>
            </a:r>
            <a:endParaRPr>
              <a:latin typeface="Raleway"/>
              <a:ea typeface="Raleway"/>
              <a:cs typeface="Raleway"/>
              <a:sym typeface="Raleway"/>
            </a:endParaRPr>
          </a:p>
        </p:txBody>
      </p:sp>
      <p:sp>
        <p:nvSpPr>
          <p:cNvPr id="233" name="Google Shape;233;p4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6550" algn="l" rtl="0">
              <a:spcBef>
                <a:spcPts val="800"/>
              </a:spcBef>
              <a:spcAft>
                <a:spcPts val="0"/>
              </a:spcAft>
              <a:buSzPts val="1700"/>
              <a:buFont typeface="Raleway"/>
              <a:buChar char="•"/>
            </a:pPr>
            <a:r>
              <a:rPr lang="en" sz="1700" u="sng">
                <a:solidFill>
                  <a:schemeClr val="hlink"/>
                </a:solidFill>
                <a:latin typeface="Raleway"/>
                <a:ea typeface="Raleway"/>
                <a:cs typeface="Raleway"/>
                <a:sym typeface="Raleway"/>
                <a:hlinkClick r:id="rId3"/>
              </a:rPr>
              <a:t>CDE Guidance Document</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The US. Department of Education has recently released guidance and training on construction funded with federal funds that have flown from the U.S. Department of Education.</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u="sng">
                <a:solidFill>
                  <a:schemeClr val="hlink"/>
                </a:solidFill>
                <a:latin typeface="Raleway"/>
                <a:ea typeface="Raleway"/>
                <a:cs typeface="Raleway"/>
                <a:sym typeface="Raleway"/>
                <a:hlinkClick r:id="rId4"/>
              </a:rPr>
              <a:t>Davis Bacon Fact Sheet</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Davis Bacon training by the </a:t>
            </a:r>
            <a:r>
              <a:rPr lang="en" sz="1700" u="sng">
                <a:solidFill>
                  <a:schemeClr val="hlink"/>
                </a:solidFill>
                <a:latin typeface="Raleway"/>
                <a:ea typeface="Raleway"/>
                <a:cs typeface="Raleway"/>
                <a:sym typeface="Raleway"/>
                <a:hlinkClick r:id="rId5"/>
              </a:rPr>
              <a:t>Department of Labor </a:t>
            </a:r>
            <a:r>
              <a:rPr lang="en" sz="1700">
                <a:latin typeface="Raleway"/>
                <a:ea typeface="Raleway"/>
                <a:cs typeface="Raleway"/>
                <a:sym typeface="Raleway"/>
              </a:rPr>
              <a:t>[very helpful training if you have used ESSER funds for construction projects] ~ April 27, 2023</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u="sng">
                <a:solidFill>
                  <a:schemeClr val="hlink"/>
                </a:solidFill>
                <a:latin typeface="Raleway"/>
                <a:ea typeface="Raleway"/>
                <a:cs typeface="Raleway"/>
                <a:sym typeface="Raleway"/>
                <a:hlinkClick r:id="rId6"/>
              </a:rPr>
              <a:t>DOL Presentations on Prevailing Wages</a:t>
            </a:r>
            <a:endParaRPr sz="1700">
              <a:latin typeface="Raleway"/>
              <a:ea typeface="Raleway"/>
              <a:cs typeface="Raleway"/>
              <a:sym typeface="Raleway"/>
            </a:endParaRPr>
          </a:p>
        </p:txBody>
      </p:sp>
      <p:sp>
        <p:nvSpPr>
          <p:cNvPr id="234" name="Google Shape;234;p44"/>
          <p:cNvSpPr/>
          <p:nvPr/>
        </p:nvSpPr>
        <p:spPr>
          <a:xfrm>
            <a:off x="1128300" y="3491125"/>
            <a:ext cx="6887400" cy="10596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aleway"/>
                <a:ea typeface="Raleway"/>
                <a:cs typeface="Raleway"/>
                <a:sym typeface="Raleway"/>
              </a:rPr>
              <a:t>CDE Office Hours: Training provided by the BruMan Group: </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u="sng">
                <a:solidFill>
                  <a:schemeClr val="hlink"/>
                </a:solidFill>
                <a:latin typeface="Raleway"/>
                <a:ea typeface="Raleway"/>
                <a:cs typeface="Raleway"/>
                <a:sym typeface="Raleway"/>
                <a:hlinkClick r:id="rId7"/>
              </a:rPr>
              <a:t>January 26, 2023</a:t>
            </a:r>
            <a:endParaRPr>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u="sng">
                <a:solidFill>
                  <a:schemeClr val="hlink"/>
                </a:solidFill>
                <a:latin typeface="Raleway"/>
                <a:ea typeface="Raleway"/>
                <a:cs typeface="Raleway"/>
                <a:sym typeface="Raleway"/>
                <a:hlinkClick r:id="rId8"/>
              </a:rPr>
              <a:t>April 27, 2023</a:t>
            </a:r>
            <a:endParaRPr>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National Convening on </a:t>
            </a:r>
            <a:endParaRPr>
              <a:latin typeface="Raleway"/>
              <a:ea typeface="Raleway"/>
              <a:cs typeface="Raleway"/>
              <a:sym typeface="Raleway"/>
            </a:endParaRPr>
          </a:p>
          <a:p>
            <a:pPr marL="0" lvl="0" indent="0" algn="ctr" rtl="0">
              <a:spcBef>
                <a:spcPts val="0"/>
              </a:spcBef>
              <a:spcAft>
                <a:spcPts val="0"/>
              </a:spcAft>
              <a:buNone/>
            </a:pPr>
            <a:r>
              <a:rPr lang="en">
                <a:latin typeface="Raleway"/>
                <a:ea typeface="Raleway"/>
                <a:cs typeface="Raleway"/>
                <a:sym typeface="Raleway"/>
              </a:rPr>
              <a:t>English Learners’ Civil Rights</a:t>
            </a:r>
            <a:endParaRPr>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6"/>
          <p:cNvSpPr txBox="1">
            <a:spLocks noGrp="1"/>
          </p:cNvSpPr>
          <p:nvPr>
            <p:ph type="title"/>
          </p:nvPr>
        </p:nvSpPr>
        <p:spPr>
          <a:xfrm>
            <a:off x="184800" y="250750"/>
            <a:ext cx="6392400" cy="4566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
                <a:latin typeface="Raleway"/>
                <a:ea typeface="Raleway"/>
                <a:cs typeface="Raleway"/>
                <a:sym typeface="Raleway"/>
              </a:rPr>
              <a:t>National Convening on English Learners’ Civil Rights</a:t>
            </a:r>
            <a:endParaRPr>
              <a:latin typeface="Raleway"/>
              <a:ea typeface="Raleway"/>
              <a:cs typeface="Raleway"/>
              <a:sym typeface="Raleway"/>
            </a:endParaRPr>
          </a:p>
        </p:txBody>
      </p:sp>
      <p:sp>
        <p:nvSpPr>
          <p:cNvPr id="245" name="Google Shape;245;p46"/>
          <p:cNvSpPr txBox="1">
            <a:spLocks noGrp="1"/>
          </p:cNvSpPr>
          <p:nvPr>
            <p:ph type="body" idx="1"/>
          </p:nvPr>
        </p:nvSpPr>
        <p:spPr>
          <a:xfrm>
            <a:off x="628650" y="2453250"/>
            <a:ext cx="7886700" cy="2256600"/>
          </a:xfrm>
          <a:prstGeom prst="rect">
            <a:avLst/>
          </a:prstGeom>
        </p:spPr>
        <p:txBody>
          <a:bodyPr spcFirstLastPara="1" wrap="square" lIns="0" tIns="0" rIns="0" bIns="0" anchor="t" anchorCtr="0">
            <a:normAutofit lnSpcReduction="10000"/>
          </a:bodyPr>
          <a:lstStyle/>
          <a:p>
            <a:pPr marL="457200" lvl="0" indent="-355600" algn="l" rtl="0">
              <a:lnSpc>
                <a:spcPct val="150000"/>
              </a:lnSpc>
              <a:spcBef>
                <a:spcPts val="800"/>
              </a:spcBef>
              <a:spcAft>
                <a:spcPts val="0"/>
              </a:spcAft>
              <a:buSzPts val="2000"/>
              <a:buFont typeface="Raleway"/>
              <a:buChar char="•"/>
            </a:pPr>
            <a:r>
              <a:rPr lang="en" sz="2000" b="1">
                <a:latin typeface="Raleway"/>
                <a:ea typeface="Raleway"/>
                <a:cs typeface="Raleway"/>
                <a:sym typeface="Raleway"/>
              </a:rPr>
              <a:t>June 22-23, 2023</a:t>
            </a:r>
            <a:endParaRPr sz="2000" b="1">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en">
                <a:latin typeface="Raleway"/>
                <a:ea typeface="Raleway"/>
                <a:cs typeface="Raleway"/>
                <a:sym typeface="Raleway"/>
              </a:rPr>
              <a:t>This event will:</a:t>
            </a:r>
            <a:endParaRPr>
              <a:latin typeface="Raleway"/>
              <a:ea typeface="Raleway"/>
              <a:cs typeface="Raleway"/>
              <a:sym typeface="Raleway"/>
            </a:endParaRPr>
          </a:p>
          <a:p>
            <a:pPr marL="914400" lvl="1" indent="-323850" algn="l" rtl="0">
              <a:lnSpc>
                <a:spcPct val="150000"/>
              </a:lnSpc>
              <a:spcBef>
                <a:spcPts val="0"/>
              </a:spcBef>
              <a:spcAft>
                <a:spcPts val="0"/>
              </a:spcAft>
              <a:buSzPts val="1500"/>
              <a:buFont typeface="Raleway"/>
              <a:buChar char="•"/>
            </a:pPr>
            <a:r>
              <a:rPr lang="en">
                <a:latin typeface="Raleway"/>
                <a:ea typeface="Raleway"/>
                <a:cs typeface="Raleway"/>
                <a:sym typeface="Raleway"/>
              </a:rPr>
              <a:t>Focus on laws and policies relevant to the civil rights of English learners</a:t>
            </a:r>
            <a:endParaRPr>
              <a:latin typeface="Raleway"/>
              <a:ea typeface="Raleway"/>
              <a:cs typeface="Raleway"/>
              <a:sym typeface="Raleway"/>
            </a:endParaRPr>
          </a:p>
          <a:p>
            <a:pPr marL="914400" lvl="1" indent="-323850" algn="l" rtl="0">
              <a:lnSpc>
                <a:spcPct val="150000"/>
              </a:lnSpc>
              <a:spcBef>
                <a:spcPts val="0"/>
              </a:spcBef>
              <a:spcAft>
                <a:spcPts val="0"/>
              </a:spcAft>
              <a:buSzPts val="1500"/>
              <a:buFont typeface="Raleway"/>
              <a:buChar char="•"/>
            </a:pPr>
            <a:r>
              <a:rPr lang="en">
                <a:latin typeface="Raleway"/>
                <a:ea typeface="Raleway"/>
                <a:cs typeface="Raleway"/>
                <a:sym typeface="Raleway"/>
              </a:rPr>
              <a:t>Highlight guidance and resources to equip state and local education agencies with tools to meet their obligations to English learner students and families</a:t>
            </a:r>
            <a:endParaRPr>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en">
                <a:latin typeface="Raleway"/>
                <a:ea typeface="Raleway"/>
                <a:cs typeface="Raleway"/>
                <a:sym typeface="Raleway"/>
              </a:rPr>
              <a:t>Please </a:t>
            </a:r>
            <a:r>
              <a:rPr lang="en" u="sng">
                <a:solidFill>
                  <a:schemeClr val="hlink"/>
                </a:solidFill>
                <a:latin typeface="Raleway"/>
                <a:ea typeface="Raleway"/>
                <a:cs typeface="Raleway"/>
                <a:sym typeface="Raleway"/>
                <a:hlinkClick r:id="rId3"/>
              </a:rPr>
              <a:t>register</a:t>
            </a:r>
            <a:r>
              <a:rPr lang="en">
                <a:latin typeface="Raleway"/>
                <a:ea typeface="Raleway"/>
                <a:cs typeface="Raleway"/>
                <a:sym typeface="Raleway"/>
              </a:rPr>
              <a:t> by June 12, 2023</a:t>
            </a:r>
            <a:endParaRPr>
              <a:latin typeface="Raleway"/>
              <a:ea typeface="Raleway"/>
              <a:cs typeface="Raleway"/>
              <a:sym typeface="Raleway"/>
            </a:endParaRPr>
          </a:p>
        </p:txBody>
      </p:sp>
      <p:pic>
        <p:nvPicPr>
          <p:cNvPr id="246" name="Google Shape;246;p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258250" y="1075600"/>
            <a:ext cx="6782184" cy="1009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7"/>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ESSER Reporting - </a:t>
            </a:r>
            <a:endParaRPr>
              <a:latin typeface="Raleway"/>
              <a:ea typeface="Raleway"/>
              <a:cs typeface="Raleway"/>
              <a:sym typeface="Raleway"/>
            </a:endParaRPr>
          </a:p>
          <a:p>
            <a:pPr marL="0" lvl="0" indent="0" algn="ctr" rtl="0">
              <a:spcBef>
                <a:spcPts val="0"/>
              </a:spcBef>
              <a:spcAft>
                <a:spcPts val="0"/>
              </a:spcAft>
              <a:buNone/>
            </a:pPr>
            <a:r>
              <a:rPr lang="en">
                <a:latin typeface="Raleway"/>
                <a:ea typeface="Raleway"/>
                <a:cs typeface="Raleway"/>
                <a:sym typeface="Raleway"/>
              </a:rPr>
              <a:t>Reminders and Clarifications</a:t>
            </a:r>
            <a:endParaRPr>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Data Elements We Pull From the Applications</a:t>
            </a:r>
            <a:endParaRPr>
              <a:latin typeface="Raleway"/>
              <a:ea typeface="Raleway"/>
              <a:cs typeface="Raleway"/>
              <a:sym typeface="Raleway"/>
            </a:endParaRPr>
          </a:p>
        </p:txBody>
      </p:sp>
      <p:sp>
        <p:nvSpPr>
          <p:cNvPr id="257" name="Google Shape;257;p4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92500" lnSpcReduction="20000"/>
          </a:bodyPr>
          <a:lstStyle/>
          <a:p>
            <a:pPr marL="457200" lvl="0" indent="-325755" algn="l" rtl="0">
              <a:lnSpc>
                <a:spcPct val="100000"/>
              </a:lnSpc>
              <a:spcBef>
                <a:spcPts val="800"/>
              </a:spcBef>
              <a:spcAft>
                <a:spcPts val="0"/>
              </a:spcAft>
              <a:buSzPct val="100000"/>
              <a:buFont typeface="Raleway"/>
              <a:buChar char="•"/>
            </a:pPr>
            <a:r>
              <a:rPr lang="en">
                <a:latin typeface="Raleway"/>
                <a:ea typeface="Raleway"/>
                <a:cs typeface="Raleway"/>
                <a:sym typeface="Raleway"/>
              </a:rPr>
              <a:t>The U.S. Department of Education (USDE) has been authorized by Congress to collect data from all ESSER I, II, and III (and other ESSER award) grantees, including but not limited to the uses and impact of funds.</a:t>
            </a:r>
            <a:endParaRPr>
              <a:latin typeface="Raleway"/>
              <a:ea typeface="Raleway"/>
              <a:cs typeface="Raleway"/>
              <a:sym typeface="Raleway"/>
            </a:endParaRPr>
          </a:p>
          <a:p>
            <a:pPr marL="457200" lvl="0" indent="-325755" algn="l" rtl="0">
              <a:lnSpc>
                <a:spcPct val="100000"/>
              </a:lnSpc>
              <a:spcBef>
                <a:spcPts val="0"/>
              </a:spcBef>
              <a:spcAft>
                <a:spcPts val="0"/>
              </a:spcAft>
              <a:buSzPct val="100000"/>
              <a:buFont typeface="Raleway"/>
              <a:buChar char="•"/>
            </a:pPr>
            <a:r>
              <a:rPr lang="en">
                <a:latin typeface="Raleway"/>
                <a:ea typeface="Raleway"/>
                <a:cs typeface="Raleway"/>
                <a:sym typeface="Raleway"/>
              </a:rPr>
              <a:t>CDE is able to use the ESSER I, II, and III applications to provide the vast majority of the requested data (809 data elements total) on behalf of our LEAs.</a:t>
            </a:r>
            <a:endParaRPr>
              <a:latin typeface="Raleway"/>
              <a:ea typeface="Raleway"/>
              <a:cs typeface="Raleway"/>
              <a:sym typeface="Raleway"/>
            </a:endParaRPr>
          </a:p>
          <a:p>
            <a:pPr marL="457200" lvl="0" indent="-325755" algn="l" rtl="0">
              <a:lnSpc>
                <a:spcPct val="100000"/>
              </a:lnSpc>
              <a:spcBef>
                <a:spcPts val="0"/>
              </a:spcBef>
              <a:spcAft>
                <a:spcPts val="0"/>
              </a:spcAft>
              <a:buSzPct val="100000"/>
              <a:buFont typeface="Raleway"/>
              <a:buChar char="•"/>
            </a:pPr>
            <a:r>
              <a:rPr lang="en">
                <a:latin typeface="Raleway"/>
                <a:ea typeface="Raleway"/>
                <a:cs typeface="Raleway"/>
                <a:sym typeface="Raleway"/>
              </a:rPr>
              <a:t>Data requested includes information on all LEAs’ expenditures and planned activities in the following four main activity types:</a:t>
            </a:r>
            <a:endParaRPr>
              <a:latin typeface="Raleway"/>
              <a:ea typeface="Raleway"/>
              <a:cs typeface="Raleway"/>
              <a:sym typeface="Raleway"/>
            </a:endParaRPr>
          </a:p>
          <a:p>
            <a:pPr marL="914400" lvl="1" indent="-309562" algn="l" rtl="0">
              <a:lnSpc>
                <a:spcPct val="100000"/>
              </a:lnSpc>
              <a:spcBef>
                <a:spcPts val="0"/>
              </a:spcBef>
              <a:spcAft>
                <a:spcPts val="0"/>
              </a:spcAft>
              <a:buSzPct val="100000"/>
              <a:buFont typeface="Raleway"/>
              <a:buChar char="•"/>
            </a:pPr>
            <a:r>
              <a:rPr lang="en">
                <a:latin typeface="Raleway"/>
                <a:ea typeface="Raleway"/>
                <a:cs typeface="Raleway"/>
                <a:sym typeface="Raleway"/>
              </a:rPr>
              <a:t>Addressing Physical Health and Safety</a:t>
            </a:r>
            <a:endParaRPr>
              <a:latin typeface="Raleway"/>
              <a:ea typeface="Raleway"/>
              <a:cs typeface="Raleway"/>
              <a:sym typeface="Raleway"/>
            </a:endParaRPr>
          </a:p>
          <a:p>
            <a:pPr marL="914400" lvl="1" indent="-309562" algn="l" rtl="0">
              <a:lnSpc>
                <a:spcPct val="100000"/>
              </a:lnSpc>
              <a:spcBef>
                <a:spcPts val="0"/>
              </a:spcBef>
              <a:spcAft>
                <a:spcPts val="0"/>
              </a:spcAft>
              <a:buSzPct val="100000"/>
              <a:buFont typeface="Raleway"/>
              <a:buChar char="•"/>
            </a:pPr>
            <a:r>
              <a:rPr lang="en">
                <a:latin typeface="Raleway"/>
                <a:ea typeface="Raleway"/>
                <a:cs typeface="Raleway"/>
                <a:sym typeface="Raleway"/>
              </a:rPr>
              <a:t>Meeting Students’ Academic, Social, Emotional, and Other Needs (Excluding Mental Health Supports)</a:t>
            </a:r>
            <a:endParaRPr>
              <a:latin typeface="Raleway"/>
              <a:ea typeface="Raleway"/>
              <a:cs typeface="Raleway"/>
              <a:sym typeface="Raleway"/>
            </a:endParaRPr>
          </a:p>
          <a:p>
            <a:pPr marL="914400" lvl="1" indent="-309562" algn="l" rtl="0">
              <a:lnSpc>
                <a:spcPct val="100000"/>
              </a:lnSpc>
              <a:spcBef>
                <a:spcPts val="0"/>
              </a:spcBef>
              <a:spcAft>
                <a:spcPts val="0"/>
              </a:spcAft>
              <a:buSzPct val="100000"/>
              <a:buFont typeface="Raleway"/>
              <a:buChar char="•"/>
            </a:pPr>
            <a:r>
              <a:rPr lang="en">
                <a:latin typeface="Raleway"/>
                <a:ea typeface="Raleway"/>
                <a:cs typeface="Raleway"/>
                <a:sym typeface="Raleway"/>
              </a:rPr>
              <a:t>Mental Health Supports for Students and Staff</a:t>
            </a:r>
            <a:endParaRPr>
              <a:latin typeface="Raleway"/>
              <a:ea typeface="Raleway"/>
              <a:cs typeface="Raleway"/>
              <a:sym typeface="Raleway"/>
            </a:endParaRPr>
          </a:p>
          <a:p>
            <a:pPr marL="914400" lvl="1" indent="-309562" algn="l" rtl="0">
              <a:lnSpc>
                <a:spcPct val="100000"/>
              </a:lnSpc>
              <a:spcBef>
                <a:spcPts val="0"/>
              </a:spcBef>
              <a:spcAft>
                <a:spcPts val="0"/>
              </a:spcAft>
              <a:buSzPct val="100000"/>
              <a:buFont typeface="Raleway"/>
              <a:buChar char="•"/>
            </a:pPr>
            <a:r>
              <a:rPr lang="en">
                <a:latin typeface="Raleway"/>
                <a:ea typeface="Raleway"/>
                <a:cs typeface="Raleway"/>
                <a:sym typeface="Raleway"/>
              </a:rPr>
              <a:t>Operational Continuity and Other Allowed Uses</a:t>
            </a:r>
            <a:endParaRPr>
              <a:latin typeface="Raleway"/>
              <a:ea typeface="Raleway"/>
              <a:cs typeface="Raleway"/>
              <a:sym typeface="Raleway"/>
            </a:endParaRPr>
          </a:p>
          <a:p>
            <a:pPr marL="457200" lvl="0" indent="-325755" algn="l" rtl="0">
              <a:lnSpc>
                <a:spcPct val="100000"/>
              </a:lnSpc>
              <a:spcBef>
                <a:spcPts val="0"/>
              </a:spcBef>
              <a:spcAft>
                <a:spcPts val="0"/>
              </a:spcAft>
              <a:buSzPct val="100000"/>
              <a:buFont typeface="Raleway"/>
              <a:buChar char="•"/>
            </a:pPr>
            <a:r>
              <a:rPr lang="en">
                <a:latin typeface="Raleway"/>
                <a:ea typeface="Raleway"/>
                <a:cs typeface="Raleway"/>
                <a:sym typeface="Raleway"/>
              </a:rPr>
              <a:t>Next year, we will be reporting on more specific categories within each of the main activity types.</a:t>
            </a:r>
            <a:endParaRPr>
              <a:latin typeface="Raleway"/>
              <a:ea typeface="Raleway"/>
              <a:cs typeface="Raleway"/>
              <a:sym typeface="Raleway"/>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ESSER Office Hours</a:t>
            </a:r>
            <a:endParaRPr>
              <a:latin typeface="Raleway"/>
              <a:ea typeface="Raleway"/>
              <a:cs typeface="Raleway"/>
              <a:sym typeface="Raleway"/>
            </a:endParaRPr>
          </a:p>
        </p:txBody>
      </p:sp>
      <p:sp>
        <p:nvSpPr>
          <p:cNvPr id="156" name="Google Shape;156;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sz="1400" b="1" u="sng" dirty="0">
                <a:latin typeface="Raleway"/>
                <a:ea typeface="Raleway"/>
                <a:cs typeface="Raleway"/>
                <a:sym typeface="Raleway"/>
              </a:rPr>
              <a:t>Topics</a:t>
            </a:r>
            <a:endParaRPr sz="1400" b="1" u="sng" dirty="0">
              <a:latin typeface="Raleway"/>
              <a:ea typeface="Raleway"/>
              <a:cs typeface="Raleway"/>
              <a:sym typeface="Raleway"/>
            </a:endParaRPr>
          </a:p>
          <a:p>
            <a:pPr marL="457200" lvl="0" indent="-317500" algn="l" rtl="0">
              <a:lnSpc>
                <a:spcPct val="115000"/>
              </a:lnSpc>
              <a:spcBef>
                <a:spcPts val="1200"/>
              </a:spcBef>
              <a:spcAft>
                <a:spcPts val="0"/>
              </a:spcAft>
              <a:buSzPts val="1400"/>
              <a:buFont typeface="Raleway"/>
              <a:buChar char="•"/>
            </a:pPr>
            <a:r>
              <a:rPr lang="en" sz="1400" dirty="0">
                <a:highlight>
                  <a:schemeClr val="lt1"/>
                </a:highlight>
                <a:latin typeface="Raleway"/>
                <a:ea typeface="Raleway"/>
                <a:cs typeface="Raleway"/>
                <a:sym typeface="Raleway"/>
              </a:rPr>
              <a:t>Updates and Reminders</a:t>
            </a:r>
            <a:endParaRPr sz="1400" dirty="0">
              <a:highlight>
                <a:schemeClr val="lt1"/>
              </a:highlight>
              <a:latin typeface="Raleway"/>
              <a:ea typeface="Raleway"/>
              <a:cs typeface="Raleway"/>
              <a:sym typeface="Raleway"/>
            </a:endParaRPr>
          </a:p>
          <a:p>
            <a:pPr marL="914400" lvl="1" indent="-317500" algn="l" rtl="0">
              <a:lnSpc>
                <a:spcPct val="115000"/>
              </a:lnSpc>
              <a:spcBef>
                <a:spcPts val="0"/>
              </a:spcBef>
              <a:spcAft>
                <a:spcPts val="0"/>
              </a:spcAft>
              <a:buSzPts val="1400"/>
              <a:buFont typeface="Raleway"/>
              <a:buChar char="•"/>
            </a:pPr>
            <a:r>
              <a:rPr lang="en" sz="1400" dirty="0">
                <a:highlight>
                  <a:schemeClr val="lt1"/>
                </a:highlight>
                <a:latin typeface="Raleway"/>
                <a:ea typeface="Raleway"/>
                <a:cs typeface="Raleway"/>
                <a:sym typeface="Raleway"/>
              </a:rPr>
              <a:t>Cons App reminders and ESEA Requirements</a:t>
            </a:r>
            <a:endParaRPr sz="1400" dirty="0">
              <a:highlight>
                <a:schemeClr val="lt1"/>
              </a:highlight>
              <a:latin typeface="Raleway"/>
              <a:ea typeface="Raleway"/>
              <a:cs typeface="Raleway"/>
              <a:sym typeface="Raleway"/>
            </a:endParaRPr>
          </a:p>
          <a:p>
            <a:pPr marL="914400" lvl="1" indent="-317500" algn="l" rtl="0">
              <a:lnSpc>
                <a:spcPct val="115000"/>
              </a:lnSpc>
              <a:spcBef>
                <a:spcPts val="0"/>
              </a:spcBef>
              <a:spcAft>
                <a:spcPts val="0"/>
              </a:spcAft>
              <a:buSzPts val="1400"/>
              <a:buFont typeface="Raleway"/>
              <a:buChar char="•"/>
            </a:pPr>
            <a:r>
              <a:rPr lang="en" sz="1400" dirty="0">
                <a:highlight>
                  <a:schemeClr val="lt1"/>
                </a:highlight>
                <a:latin typeface="Raleway"/>
                <a:ea typeface="Raleway"/>
                <a:cs typeface="Raleway"/>
                <a:sym typeface="Raleway"/>
              </a:rPr>
              <a:t>Allowable Uses of ESSER and ESSER Requirements</a:t>
            </a:r>
            <a:endParaRPr sz="1400" dirty="0">
              <a:highlight>
                <a:schemeClr val="lt1"/>
              </a:highlight>
              <a:latin typeface="Raleway"/>
              <a:ea typeface="Raleway"/>
              <a:cs typeface="Raleway"/>
              <a:sym typeface="Raleway"/>
            </a:endParaRPr>
          </a:p>
          <a:p>
            <a:pPr marL="457200" lvl="0" indent="-317500" algn="l" rtl="0">
              <a:lnSpc>
                <a:spcPct val="115000"/>
              </a:lnSpc>
              <a:spcBef>
                <a:spcPts val="0"/>
              </a:spcBef>
              <a:spcAft>
                <a:spcPts val="0"/>
              </a:spcAft>
              <a:buSzPts val="1400"/>
              <a:buFont typeface="Raleway"/>
              <a:buChar char="•"/>
            </a:pPr>
            <a:r>
              <a:rPr lang="en" sz="1400" dirty="0">
                <a:highlight>
                  <a:schemeClr val="lt1"/>
                </a:highlight>
                <a:latin typeface="Raleway"/>
                <a:ea typeface="Raleway"/>
                <a:cs typeface="Raleway"/>
                <a:sym typeface="Raleway"/>
              </a:rPr>
              <a:t>National Convening on English Learners’ Civil Rights</a:t>
            </a:r>
            <a:endParaRPr sz="1400" dirty="0">
              <a:highlight>
                <a:schemeClr val="lt1"/>
              </a:highlight>
              <a:latin typeface="Raleway"/>
              <a:ea typeface="Raleway"/>
              <a:cs typeface="Raleway"/>
              <a:sym typeface="Raleway"/>
            </a:endParaRPr>
          </a:p>
          <a:p>
            <a:pPr marL="457200" lvl="0" indent="-317500" algn="l" rtl="0">
              <a:lnSpc>
                <a:spcPct val="115000"/>
              </a:lnSpc>
              <a:spcBef>
                <a:spcPts val="0"/>
              </a:spcBef>
              <a:spcAft>
                <a:spcPts val="0"/>
              </a:spcAft>
              <a:buSzPts val="1400"/>
              <a:buFont typeface="Raleway"/>
              <a:buChar char="•"/>
            </a:pPr>
            <a:r>
              <a:rPr lang="en" sz="1400" dirty="0">
                <a:highlight>
                  <a:schemeClr val="lt1"/>
                </a:highlight>
                <a:latin typeface="Raleway"/>
                <a:ea typeface="Raleway"/>
                <a:cs typeface="Raleway"/>
                <a:sym typeface="Raleway"/>
              </a:rPr>
              <a:t>ESSER Reporting Reminders and Clarifications</a:t>
            </a:r>
          </a:p>
          <a:p>
            <a:pPr marL="457200" lvl="0" indent="-317500" algn="l" rtl="0">
              <a:lnSpc>
                <a:spcPct val="115000"/>
              </a:lnSpc>
              <a:spcBef>
                <a:spcPts val="0"/>
              </a:spcBef>
              <a:spcAft>
                <a:spcPts val="0"/>
              </a:spcAft>
              <a:buSzPts val="1400"/>
              <a:buFont typeface="Raleway"/>
              <a:buChar char="•"/>
            </a:pPr>
            <a:r>
              <a:rPr lang="en" sz="1400" dirty="0">
                <a:highlight>
                  <a:schemeClr val="lt1"/>
                </a:highlight>
                <a:latin typeface="Raleway"/>
                <a:ea typeface="Raleway"/>
                <a:cs typeface="Raleway"/>
                <a:sym typeface="Raleway"/>
              </a:rPr>
              <a:t>Monitoring – Lessons Learned Share-out</a:t>
            </a:r>
            <a:endParaRPr sz="1400" dirty="0">
              <a:highlight>
                <a:schemeClr val="lt1"/>
              </a:highlight>
              <a:latin typeface="Raleway"/>
              <a:ea typeface="Raleway"/>
              <a:cs typeface="Raleway"/>
              <a:sym typeface="Raleway"/>
            </a:endParaRPr>
          </a:p>
          <a:p>
            <a:pPr marL="457200" lvl="0" indent="-317500" algn="l" rtl="0">
              <a:lnSpc>
                <a:spcPct val="115000"/>
              </a:lnSpc>
              <a:spcBef>
                <a:spcPts val="0"/>
              </a:spcBef>
              <a:spcAft>
                <a:spcPts val="0"/>
              </a:spcAft>
              <a:buSzPts val="1400"/>
              <a:buFont typeface="Raleway"/>
              <a:buChar char="•"/>
            </a:pPr>
            <a:r>
              <a:rPr lang="en" sz="1400" dirty="0">
                <a:highlight>
                  <a:schemeClr val="lt1"/>
                </a:highlight>
                <a:latin typeface="Raleway"/>
                <a:ea typeface="Raleway"/>
                <a:cs typeface="Raleway"/>
                <a:sym typeface="Raleway"/>
              </a:rPr>
              <a:t>Stronger Connections Grant Intent to Apply</a:t>
            </a:r>
            <a:endParaRPr sz="1400" dirty="0">
              <a:highlight>
                <a:schemeClr val="lt1"/>
              </a:highlight>
              <a:latin typeface="Raleway"/>
              <a:ea typeface="Raleway"/>
              <a:cs typeface="Raleway"/>
              <a:sym typeface="Raleway"/>
            </a:endParaRPr>
          </a:p>
          <a:p>
            <a:pPr marL="457200" lvl="0" indent="-317500" algn="l" rtl="0">
              <a:lnSpc>
                <a:spcPct val="115000"/>
              </a:lnSpc>
              <a:spcBef>
                <a:spcPts val="0"/>
              </a:spcBef>
              <a:spcAft>
                <a:spcPts val="0"/>
              </a:spcAft>
              <a:buSzPts val="1400"/>
              <a:buFont typeface="Raleway"/>
              <a:buChar char="•"/>
            </a:pPr>
            <a:r>
              <a:rPr lang="en" sz="1400" dirty="0">
                <a:highlight>
                  <a:schemeClr val="lt1"/>
                </a:highlight>
                <a:latin typeface="Raleway"/>
                <a:ea typeface="Raleway"/>
                <a:cs typeface="Raleway"/>
                <a:sym typeface="Raleway"/>
              </a:rPr>
              <a:t>Q&amp;A time for the 2023-2024 Consolidated Application</a:t>
            </a:r>
            <a:endParaRPr sz="1400" dirty="0">
              <a:latin typeface="Raleway"/>
              <a:ea typeface="Raleway"/>
              <a:cs typeface="Raleway"/>
              <a:sym typeface="Raleway"/>
            </a:endParaRPr>
          </a:p>
        </p:txBody>
      </p:sp>
      <p:sp>
        <p:nvSpPr>
          <p:cNvPr id="157" name="Google Shape;157;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Other Data Elements Pulled from the Applications</a:t>
            </a:r>
            <a:endParaRPr>
              <a:latin typeface="Raleway"/>
              <a:ea typeface="Raleway"/>
              <a:cs typeface="Raleway"/>
              <a:sym typeface="Raleway"/>
            </a:endParaRPr>
          </a:p>
        </p:txBody>
      </p:sp>
      <p:sp>
        <p:nvSpPr>
          <p:cNvPr id="263" name="Google Shape;263;p4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Font typeface="Raleway"/>
              <a:buChar char="•"/>
            </a:pPr>
            <a:r>
              <a:rPr lang="en">
                <a:latin typeface="Raleway"/>
                <a:ea typeface="Raleway"/>
                <a:cs typeface="Raleway"/>
                <a:sym typeface="Raleway"/>
              </a:rPr>
              <a:t>We also report on ESSER funds used for:</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Maintaining safe-in person instruction</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Internet access</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The 20% set-aside for learning loss</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FTE (including total FTE in LEA)</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Please note that CDE reports our LEAs’ uses of funds and is able to respond to majority of the data from LEA applications and without adding any additional collections to LEAs, with the exception of the three data elements described on next few slides.</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Please see the </a:t>
            </a:r>
            <a:r>
              <a:rPr lang="en" u="sng">
                <a:solidFill>
                  <a:schemeClr val="hlink"/>
                </a:solidFill>
                <a:latin typeface="Raleway"/>
                <a:ea typeface="Raleway"/>
                <a:cs typeface="Raleway"/>
                <a:sym typeface="Raleway"/>
                <a:hlinkClick r:id="rId3"/>
              </a:rPr>
              <a:t>USDE reporting template</a:t>
            </a:r>
            <a:r>
              <a:rPr lang="en">
                <a:latin typeface="Raleway"/>
                <a:ea typeface="Raleway"/>
                <a:cs typeface="Raleway"/>
                <a:sym typeface="Raleway"/>
              </a:rPr>
              <a:t> for all of the data elements in the collection.</a:t>
            </a:r>
            <a:endParaRPr>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Data Elements We Collect from You</a:t>
            </a:r>
            <a:endParaRPr>
              <a:latin typeface="Raleway"/>
              <a:ea typeface="Raleway"/>
              <a:cs typeface="Raleway"/>
              <a:sym typeface="Raleway"/>
            </a:endParaRPr>
          </a:p>
        </p:txBody>
      </p:sp>
      <p:sp>
        <p:nvSpPr>
          <p:cNvPr id="269" name="Google Shape;269;p5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Font typeface="Raleway"/>
              <a:buChar char="•"/>
            </a:pPr>
            <a:r>
              <a:rPr lang="en">
                <a:latin typeface="Raleway"/>
                <a:ea typeface="Raleway"/>
                <a:cs typeface="Raleway"/>
                <a:sym typeface="Raleway"/>
              </a:rPr>
              <a:t>Data elements we collect from you:</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How students with poor attendance or participation have been re-engaged (submitted for this year)</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How school level allocations were determined (submitted for this year)</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LEA and school-level participation in ESSER activities (due in September for this year)</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We collect these three data elements from you because we cannot get this data from the ESSER applications.</a:t>
            </a:r>
            <a:endParaRPr>
              <a:latin typeface="Raleway"/>
              <a:ea typeface="Raleway"/>
              <a:cs typeface="Raleway"/>
              <a:sym typeface="Raleway"/>
            </a:endParaRPr>
          </a:p>
          <a:p>
            <a:pPr marL="0" lvl="0" indent="0" algn="l" rtl="0">
              <a:spcBef>
                <a:spcPts val="8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Importance of Accuracy and Completeness of ESSER Applications</a:t>
            </a:r>
            <a:endParaRPr>
              <a:latin typeface="Raleway"/>
              <a:ea typeface="Raleway"/>
              <a:cs typeface="Raleway"/>
              <a:sym typeface="Raleway"/>
            </a:endParaRPr>
          </a:p>
        </p:txBody>
      </p:sp>
      <p:sp>
        <p:nvSpPr>
          <p:cNvPr id="275" name="Google Shape;275;p5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Font typeface="Raleway"/>
              <a:buChar char="•"/>
            </a:pPr>
            <a:r>
              <a:rPr lang="en" dirty="0">
                <a:latin typeface="Raleway"/>
                <a:ea typeface="Raleway"/>
                <a:cs typeface="Raleway"/>
                <a:sym typeface="Raleway"/>
              </a:rPr>
              <a:t>We pull our reporting data from the ESSER application budgets.</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Please ensure that your budgets accurately reflect your planned and/or expended uses of activities.</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We understand that budgets change, which is why it is important to submit a PAR whenever an activity change is larger than 10% of the activity amount.</a:t>
            </a:r>
            <a:endParaRPr dirty="0">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0F266-1B6E-9B86-76E8-A1DD993491E0}"/>
              </a:ext>
            </a:extLst>
          </p:cNvPr>
          <p:cNvSpPr>
            <a:spLocks noGrp="1"/>
          </p:cNvSpPr>
          <p:nvPr>
            <p:ph type="ctrTitle"/>
          </p:nvPr>
        </p:nvSpPr>
        <p:spPr/>
        <p:txBody>
          <a:bodyPr/>
          <a:lstStyle/>
          <a:p>
            <a:r>
              <a:rPr lang="en-US" dirty="0"/>
              <a:t>Monitoring – </a:t>
            </a:r>
            <a:br>
              <a:rPr lang="en-US" dirty="0"/>
            </a:br>
            <a:r>
              <a:rPr lang="en-US" dirty="0"/>
              <a:t>Lessons Learned Share-out</a:t>
            </a:r>
          </a:p>
        </p:txBody>
      </p:sp>
    </p:spTree>
    <p:extLst>
      <p:ext uri="{BB962C8B-B14F-4D97-AF65-F5344CB8AC3E}">
        <p14:creationId xmlns:p14="http://schemas.microsoft.com/office/powerpoint/2010/main" val="43452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2" descr="Connecting uses of funds in all processes; from application and budget, to general ledger, and annual financial report."/>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Connecting Uses of Funds in All Processes</a:t>
            </a:r>
            <a:endParaRPr>
              <a:latin typeface="Raleway"/>
              <a:ea typeface="Raleway"/>
              <a:cs typeface="Raleway"/>
              <a:sym typeface="Raleway"/>
            </a:endParaRPr>
          </a:p>
        </p:txBody>
      </p:sp>
      <p:sp>
        <p:nvSpPr>
          <p:cNvPr id="281" name="Google Shape;281;p52" descr="Connecting uses of funds in all processes; from application and budget, to general ledger, and annual financial report."/>
          <p:cNvSpPr txBox="1">
            <a:spLocks noGrp="1"/>
          </p:cNvSpPr>
          <p:nvPr>
            <p:ph type="body" idx="1"/>
          </p:nvPr>
        </p:nvSpPr>
        <p:spPr>
          <a:xfrm>
            <a:off x="628650" y="2220874"/>
            <a:ext cx="7886700" cy="1924200"/>
          </a:xfrm>
          <a:prstGeom prst="rect">
            <a:avLst/>
          </a:prstGeom>
        </p:spPr>
        <p:txBody>
          <a:bodyPr spcFirstLastPara="1" wrap="square" lIns="0" tIns="0" rIns="0" bIns="0" anchor="t" anchorCtr="0">
            <a:normAutofit fontScale="92500" lnSpcReduction="20000"/>
          </a:bodyPr>
          <a:lstStyle/>
          <a:p>
            <a:pPr marL="0" lvl="0" indent="0" algn="l" rtl="0">
              <a:spcBef>
                <a:spcPts val="800"/>
              </a:spcBef>
              <a:spcAft>
                <a:spcPts val="0"/>
              </a:spcAft>
              <a:buNone/>
            </a:pPr>
            <a:r>
              <a:rPr lang="en" dirty="0">
                <a:latin typeface="Raleway" pitchFamily="2" charset="0"/>
              </a:rPr>
              <a:t>As part of our data reporting work, we compare across LEA plans/applications, budgets, AFRs, and General Ledgers submitted in the monitoring process. </a:t>
            </a:r>
            <a:endParaRPr dirty="0">
              <a:latin typeface="Raleway" pitchFamily="2" charset="0"/>
            </a:endParaRPr>
          </a:p>
          <a:p>
            <a:pPr marL="0" lvl="0" indent="0" algn="l" rtl="0">
              <a:spcBef>
                <a:spcPts val="800"/>
              </a:spcBef>
              <a:spcAft>
                <a:spcPts val="0"/>
              </a:spcAft>
              <a:buNone/>
            </a:pPr>
            <a:endParaRPr dirty="0">
              <a:latin typeface="Raleway" pitchFamily="2" charset="0"/>
            </a:endParaRPr>
          </a:p>
          <a:p>
            <a:pPr marL="0" lvl="0" indent="0" algn="l" rtl="0">
              <a:spcBef>
                <a:spcPts val="800"/>
              </a:spcBef>
              <a:spcAft>
                <a:spcPts val="0"/>
              </a:spcAft>
              <a:buNone/>
            </a:pPr>
            <a:r>
              <a:rPr lang="en" dirty="0">
                <a:latin typeface="Raleway" pitchFamily="2" charset="0"/>
              </a:rPr>
              <a:t>We are checking for alignment to make sure that the activities approved in the application and budget, match those submitted in the AFR, and those recorded in the LEA’s general ledger. It is good practice for the LEA to also conduct this type of comparison to ensure that federal funds are being used as approved and in compliance with statutory and regulatory requirements. </a:t>
            </a:r>
            <a:endParaRPr dirty="0">
              <a:latin typeface="Raleway" pitchFamily="2" charset="0"/>
            </a:endParaRPr>
          </a:p>
        </p:txBody>
      </p:sp>
      <p:sp>
        <p:nvSpPr>
          <p:cNvPr id="282" name="Google Shape;282;p52" descr="Connecting uses of funds in all processes; from application and budget, to general ledger, and annual financial report."/>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Raleway" pitchFamily="2" charset="0"/>
                <a:ea typeface="Roboto"/>
                <a:cs typeface="Roboto"/>
                <a:sym typeface="Roboto"/>
              </a:rPr>
              <a:t>Annual Financial Report</a:t>
            </a:r>
            <a:endParaRPr dirty="0">
              <a:solidFill>
                <a:srgbClr val="FFFFFF"/>
              </a:solidFill>
              <a:latin typeface="Raleway" pitchFamily="2" charset="0"/>
              <a:ea typeface="Roboto"/>
              <a:cs typeface="Roboto"/>
              <a:sym typeface="Roboto"/>
            </a:endParaRPr>
          </a:p>
        </p:txBody>
      </p:sp>
      <p:grpSp>
        <p:nvGrpSpPr>
          <p:cNvPr id="283" name="Google Shape;283;p52" descr="Connecting uses of funds in all processes; from application and budget, to general ledger, and annual financial report."/>
          <p:cNvGrpSpPr/>
          <p:nvPr/>
        </p:nvGrpSpPr>
        <p:grpSpPr>
          <a:xfrm>
            <a:off x="2944204" y="1189775"/>
            <a:ext cx="3305700" cy="3483050"/>
            <a:chOff x="2944204" y="1189775"/>
            <a:chExt cx="3305700" cy="3483050"/>
          </a:xfrm>
        </p:grpSpPr>
        <p:sp>
          <p:nvSpPr>
            <p:cNvPr id="284" name="Google Shape;284;p52"/>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Raleway" pitchFamily="2" charset="0"/>
                  <a:ea typeface="Roboto"/>
                  <a:cs typeface="Roboto"/>
                  <a:sym typeface="Roboto"/>
                </a:rPr>
                <a:t>General Ledger</a:t>
              </a:r>
              <a:endParaRPr dirty="0">
                <a:solidFill>
                  <a:srgbClr val="FFFFFF"/>
                </a:solidFill>
                <a:latin typeface="Raleway" pitchFamily="2" charset="0"/>
                <a:ea typeface="Roboto"/>
                <a:cs typeface="Roboto"/>
                <a:sym typeface="Roboto"/>
              </a:endParaRPr>
            </a:p>
          </p:txBody>
        </p:sp>
        <p:sp>
          <p:nvSpPr>
            <p:cNvPr id="285" name="Google Shape;285;p52"/>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286" name="Google Shape;286;p52" descr="Connecting uses of funds in all processes; from application and budget, to general ledger, and annual financial report."/>
          <p:cNvGrpSpPr/>
          <p:nvPr/>
        </p:nvGrpSpPr>
        <p:grpSpPr>
          <a:xfrm>
            <a:off x="0" y="1189989"/>
            <a:ext cx="3546900" cy="3482836"/>
            <a:chOff x="0" y="1189989"/>
            <a:chExt cx="3546900" cy="3482836"/>
          </a:xfrm>
        </p:grpSpPr>
        <p:sp>
          <p:nvSpPr>
            <p:cNvPr id="287" name="Google Shape;287;p52"/>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Roboto"/>
                <a:ea typeface="Roboto"/>
                <a:cs typeface="Roboto"/>
                <a:sym typeface="Roboto"/>
              </a:endParaRPr>
            </a:p>
            <a:p>
              <a:pPr marL="0" lvl="0" indent="0" algn="ctr" rtl="0">
                <a:spcBef>
                  <a:spcPts val="0"/>
                </a:spcBef>
                <a:spcAft>
                  <a:spcPts val="0"/>
                </a:spcAft>
                <a:buNone/>
              </a:pPr>
              <a:r>
                <a:rPr lang="en" dirty="0">
                  <a:solidFill>
                    <a:srgbClr val="FFFFFF"/>
                  </a:solidFill>
                  <a:latin typeface="Raleway" pitchFamily="2" charset="0"/>
                  <a:ea typeface="Roboto"/>
                  <a:cs typeface="Roboto"/>
                  <a:sym typeface="Roboto"/>
                </a:rPr>
                <a:t>Application and Budget</a:t>
              </a:r>
              <a:endParaRPr dirty="0">
                <a:solidFill>
                  <a:srgbClr val="FFFFFF"/>
                </a:solidFill>
                <a:latin typeface="Raleway" pitchFamily="2" charset="0"/>
                <a:ea typeface="Roboto"/>
                <a:cs typeface="Roboto"/>
                <a:sym typeface="Roboto"/>
              </a:endParaRPr>
            </a:p>
            <a:p>
              <a:pPr marL="0" lvl="0" indent="0" algn="ctr" rtl="0">
                <a:spcBef>
                  <a:spcPts val="0"/>
                </a:spcBef>
                <a:spcAft>
                  <a:spcPts val="0"/>
                </a:spcAft>
                <a:buNone/>
              </a:pPr>
              <a:endParaRPr dirty="0">
                <a:solidFill>
                  <a:srgbClr val="FFFFFF"/>
                </a:solidFill>
                <a:latin typeface="Roboto"/>
                <a:ea typeface="Roboto"/>
                <a:cs typeface="Roboto"/>
                <a:sym typeface="Roboto"/>
              </a:endParaRPr>
            </a:p>
          </p:txBody>
        </p:sp>
        <p:sp>
          <p:nvSpPr>
            <p:cNvPr id="288" name="Google Shape;288;p52"/>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latin typeface="Roboto"/>
                <a:ea typeface="Roboto"/>
                <a:cs typeface="Roboto"/>
                <a:sym typeface="Robo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3" descr="Example three-way match between budget, general leader, and annual financial report."/>
          <p:cNvSpPr txBox="1">
            <a:spLocks noGrp="1"/>
          </p:cNvSpPr>
          <p:nvPr>
            <p:ph type="title"/>
          </p:nvPr>
        </p:nvSpPr>
        <p:spPr>
          <a:xfrm>
            <a:off x="332675" y="153875"/>
            <a:ext cx="7731300" cy="673800"/>
          </a:xfrm>
          <a:prstGeom prst="rect">
            <a:avLst/>
          </a:prstGeom>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 dirty="0">
                <a:latin typeface="Raleway" pitchFamily="2" charset="0"/>
              </a:rPr>
              <a:t>Budget App &gt;= General Ledger (GL) = Annual Financial Report (AFR)</a:t>
            </a:r>
            <a:endParaRPr dirty="0">
              <a:latin typeface="Raleway" pitchFamily="2" charset="0"/>
            </a:endParaRPr>
          </a:p>
          <a:p>
            <a:pPr marL="0" marR="0" lvl="0" indent="0" algn="l" rtl="0">
              <a:lnSpc>
                <a:spcPct val="90000"/>
              </a:lnSpc>
              <a:spcBef>
                <a:spcPts val="0"/>
              </a:spcBef>
              <a:spcAft>
                <a:spcPts val="0"/>
              </a:spcAft>
              <a:buNone/>
            </a:pPr>
            <a:endParaRPr dirty="0"/>
          </a:p>
        </p:txBody>
      </p:sp>
      <p:pic>
        <p:nvPicPr>
          <p:cNvPr id="294" name="Google Shape;294;p53" descr="Example three-way match between budget, general leader, and annual financial report."/>
          <p:cNvPicPr preferRelativeResize="0"/>
          <p:nvPr/>
        </p:nvPicPr>
        <p:blipFill>
          <a:blip r:embed="rId3">
            <a:alphaModFix/>
          </a:blip>
          <a:stretch>
            <a:fillRect/>
          </a:stretch>
        </p:blipFill>
        <p:spPr>
          <a:xfrm>
            <a:off x="276025" y="1022325"/>
            <a:ext cx="5510426" cy="1125100"/>
          </a:xfrm>
          <a:prstGeom prst="rect">
            <a:avLst/>
          </a:prstGeom>
          <a:noFill/>
          <a:ln>
            <a:noFill/>
          </a:ln>
        </p:spPr>
      </p:pic>
      <p:pic>
        <p:nvPicPr>
          <p:cNvPr id="295" name="Google Shape;295;p53" descr="Example three-way match between budget, general leader, and annual financial report."/>
          <p:cNvPicPr preferRelativeResize="0"/>
          <p:nvPr/>
        </p:nvPicPr>
        <p:blipFill>
          <a:blip r:embed="rId4">
            <a:alphaModFix/>
          </a:blip>
          <a:stretch>
            <a:fillRect/>
          </a:stretch>
        </p:blipFill>
        <p:spPr>
          <a:xfrm>
            <a:off x="332675" y="2864772"/>
            <a:ext cx="5728749" cy="1943550"/>
          </a:xfrm>
          <a:prstGeom prst="rect">
            <a:avLst/>
          </a:prstGeom>
          <a:noFill/>
          <a:ln>
            <a:noFill/>
          </a:ln>
        </p:spPr>
      </p:pic>
      <p:pic>
        <p:nvPicPr>
          <p:cNvPr id="296" name="Google Shape;296;p53" descr="Example three-way match between budget, general leader, and annual financial report."/>
          <p:cNvPicPr preferRelativeResize="0"/>
          <p:nvPr/>
        </p:nvPicPr>
        <p:blipFill>
          <a:blip r:embed="rId5">
            <a:alphaModFix/>
          </a:blip>
          <a:stretch>
            <a:fillRect/>
          </a:stretch>
        </p:blipFill>
        <p:spPr>
          <a:xfrm>
            <a:off x="5302847" y="2450325"/>
            <a:ext cx="3329499" cy="2179575"/>
          </a:xfrm>
          <a:prstGeom prst="rect">
            <a:avLst/>
          </a:prstGeom>
          <a:noFill/>
          <a:ln>
            <a:noFill/>
          </a:ln>
        </p:spPr>
      </p:pic>
      <p:sp>
        <p:nvSpPr>
          <p:cNvPr id="297" name="Google Shape;297;p53" descr="Example three-way match between budget, general leader, and annual financial report."/>
          <p:cNvSpPr txBox="1"/>
          <p:nvPr/>
        </p:nvSpPr>
        <p:spPr>
          <a:xfrm>
            <a:off x="5897425" y="986000"/>
            <a:ext cx="3037500" cy="126954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latin typeface="Raleway" pitchFamily="2" charset="0"/>
                <a:ea typeface="Calibri"/>
                <a:cs typeface="Calibri"/>
                <a:sym typeface="Calibri"/>
              </a:rPr>
              <a:t>The Budgeted amount should always be equal to or greater than the amounts in the AFR and </a:t>
            </a:r>
            <a:r>
              <a:rPr lang="en" sz="1200" dirty="0">
                <a:solidFill>
                  <a:schemeClr val="dk1"/>
                </a:solidFill>
                <a:latin typeface="Raleway" pitchFamily="2" charset="0"/>
                <a:ea typeface="Calibri"/>
                <a:cs typeface="Calibri"/>
                <a:sym typeface="Calibri"/>
              </a:rPr>
              <a:t>GL</a:t>
            </a:r>
            <a:r>
              <a:rPr lang="en" sz="1200" dirty="0">
                <a:latin typeface="Raleway" pitchFamily="2" charset="0"/>
                <a:ea typeface="Calibri"/>
                <a:cs typeface="Calibri"/>
                <a:sym typeface="Calibri"/>
              </a:rPr>
              <a:t>.</a:t>
            </a:r>
            <a:endParaRPr sz="1200" dirty="0">
              <a:latin typeface="Raleway" pitchFamily="2" charset="0"/>
              <a:ea typeface="Calibri"/>
              <a:cs typeface="Calibri"/>
              <a:sym typeface="Calibri"/>
            </a:endParaRPr>
          </a:p>
          <a:p>
            <a:pPr marL="457200" lvl="0" indent="0" algn="l" rtl="0">
              <a:spcBef>
                <a:spcPts val="0"/>
              </a:spcBef>
              <a:spcAft>
                <a:spcPts val="0"/>
              </a:spcAft>
              <a:buNone/>
            </a:pPr>
            <a:endParaRPr sz="1050" dirty="0">
              <a:latin typeface="Raleway" pitchFamily="2" charset="0"/>
              <a:ea typeface="Calibri"/>
              <a:cs typeface="Calibri"/>
              <a:sym typeface="Calibri"/>
            </a:endParaRPr>
          </a:p>
          <a:p>
            <a:pPr marL="0" lvl="0" indent="0" algn="l" rtl="0">
              <a:spcBef>
                <a:spcPts val="0"/>
              </a:spcBef>
              <a:spcAft>
                <a:spcPts val="0"/>
              </a:spcAft>
              <a:buNone/>
            </a:pPr>
            <a:r>
              <a:rPr lang="en" sz="1200" dirty="0">
                <a:latin typeface="Raleway" pitchFamily="2" charset="0"/>
                <a:ea typeface="Calibri"/>
                <a:cs typeface="Calibri"/>
                <a:sym typeface="Calibri"/>
              </a:rPr>
              <a:t>The AFR and GL should match in grant code, object code and amount</a:t>
            </a:r>
            <a:endParaRPr sz="1200" dirty="0">
              <a:latin typeface="Raleway" pitchFamily="2" charset="0"/>
              <a:ea typeface="Calibri"/>
              <a:cs typeface="Calibri"/>
              <a:sym typeface="Calibri"/>
            </a:endParaRPr>
          </a:p>
        </p:txBody>
      </p:sp>
      <p:sp>
        <p:nvSpPr>
          <p:cNvPr id="298" name="Google Shape;298;p53" descr="Example three-way match between budget, general leader, and annual financial report."/>
          <p:cNvSpPr/>
          <p:nvPr/>
        </p:nvSpPr>
        <p:spPr>
          <a:xfrm>
            <a:off x="332675" y="1688750"/>
            <a:ext cx="3994218" cy="1232712"/>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latin typeface="Raleway" pitchFamily="2" charset="0"/>
              </a:rPr>
              <a:t>Example of a three-way mismatch</a:t>
            </a:r>
            <a:endParaRPr dirty="0">
              <a:solidFill>
                <a:srgbClr val="FF0000"/>
              </a:solidFill>
              <a:latin typeface="Raleway" pitchFamily="2" charset="0"/>
            </a:endParaRPr>
          </a:p>
        </p:txBody>
      </p:sp>
      <p:sp>
        <p:nvSpPr>
          <p:cNvPr id="299" name="Google Shape;299;p53" descr="Example three-way match between budget, general leader, and annual financial report."/>
          <p:cNvSpPr txBox="1"/>
          <p:nvPr/>
        </p:nvSpPr>
        <p:spPr>
          <a:xfrm>
            <a:off x="235350" y="781650"/>
            <a:ext cx="901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FF0000"/>
                </a:solidFill>
                <a:latin typeface="Calibri"/>
                <a:ea typeface="Calibri"/>
                <a:cs typeface="Calibri"/>
                <a:sym typeface="Calibri"/>
              </a:rPr>
              <a:t>Budget App</a:t>
            </a:r>
            <a:endParaRPr sz="1100" b="1">
              <a:solidFill>
                <a:srgbClr val="FF0000"/>
              </a:solidFill>
              <a:latin typeface="Calibri"/>
              <a:ea typeface="Calibri"/>
              <a:cs typeface="Calibri"/>
              <a:sym typeface="Calibri"/>
            </a:endParaRPr>
          </a:p>
        </p:txBody>
      </p:sp>
      <p:sp>
        <p:nvSpPr>
          <p:cNvPr id="300" name="Google Shape;300;p53" descr="Example three-way match between budget, general leader, and annual financial report."/>
          <p:cNvSpPr txBox="1"/>
          <p:nvPr/>
        </p:nvSpPr>
        <p:spPr>
          <a:xfrm>
            <a:off x="306900" y="2602700"/>
            <a:ext cx="459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FF0000"/>
                </a:solidFill>
                <a:latin typeface="Calibri"/>
                <a:ea typeface="Calibri"/>
                <a:cs typeface="Calibri"/>
                <a:sym typeface="Calibri"/>
              </a:rPr>
              <a:t>AFR</a:t>
            </a:r>
            <a:endParaRPr sz="1100" b="1">
              <a:solidFill>
                <a:srgbClr val="FF0000"/>
              </a:solidFill>
              <a:latin typeface="Calibri"/>
              <a:ea typeface="Calibri"/>
              <a:cs typeface="Calibri"/>
              <a:sym typeface="Calibri"/>
            </a:endParaRPr>
          </a:p>
        </p:txBody>
      </p:sp>
      <p:sp>
        <p:nvSpPr>
          <p:cNvPr id="301" name="Google Shape;301;p53" descr="Example three-way match between budget, general leader, and annual financial report."/>
          <p:cNvSpPr txBox="1"/>
          <p:nvPr/>
        </p:nvSpPr>
        <p:spPr>
          <a:xfrm>
            <a:off x="5246150" y="2183925"/>
            <a:ext cx="378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FF0000"/>
                </a:solidFill>
                <a:latin typeface="Calibri"/>
                <a:ea typeface="Calibri"/>
                <a:cs typeface="Calibri"/>
                <a:sym typeface="Calibri"/>
              </a:rPr>
              <a:t>GL</a:t>
            </a:r>
            <a:endParaRPr sz="1100" b="1">
              <a:solidFill>
                <a:srgbClr val="FF0000"/>
              </a:solidFill>
              <a:latin typeface="Calibri"/>
              <a:ea typeface="Calibri"/>
              <a:cs typeface="Calibri"/>
              <a:sym typeface="Calibri"/>
            </a:endParaRPr>
          </a:p>
        </p:txBody>
      </p:sp>
      <p:cxnSp>
        <p:nvCxnSpPr>
          <p:cNvPr id="302" name="Google Shape;302;p53" descr="Example three-way match between budget, general leader, and annual financial report."/>
          <p:cNvCxnSpPr/>
          <p:nvPr/>
        </p:nvCxnSpPr>
        <p:spPr>
          <a:xfrm>
            <a:off x="5518000" y="2374175"/>
            <a:ext cx="1639200" cy="3351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4"/>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Stronger Connections Grant</a:t>
            </a:r>
            <a:endParaRPr>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SCG Updates</a:t>
            </a:r>
            <a:endParaRPr>
              <a:latin typeface="Raleway"/>
              <a:ea typeface="Raleway"/>
              <a:cs typeface="Raleway"/>
              <a:sym typeface="Raleway"/>
            </a:endParaRPr>
          </a:p>
        </p:txBody>
      </p:sp>
      <p:sp>
        <p:nvSpPr>
          <p:cNvPr id="313" name="Google Shape;313;p55"/>
          <p:cNvSpPr txBox="1">
            <a:spLocks noGrp="1"/>
          </p:cNvSpPr>
          <p:nvPr>
            <p:ph type="body" idx="1"/>
          </p:nvPr>
        </p:nvSpPr>
        <p:spPr>
          <a:xfrm>
            <a:off x="628650" y="1165860"/>
            <a:ext cx="3886200" cy="3263400"/>
          </a:xfrm>
          <a:prstGeom prst="rect">
            <a:avLst/>
          </a:prstGeom>
          <a:ln w="9525" cap="flat" cmpd="sng">
            <a:solidFill>
              <a:srgbClr val="000000"/>
            </a:solidFill>
            <a:prstDash val="solid"/>
            <a:round/>
            <a:headEnd type="none" w="sm" len="sm"/>
            <a:tailEnd type="none" w="sm" len="sm"/>
          </a:ln>
        </p:spPr>
        <p:txBody>
          <a:bodyPr spcFirstLastPara="1" wrap="square" lIns="68575" tIns="34275" rIns="68575" bIns="34275" anchor="t" anchorCtr="0">
            <a:normAutofit fontScale="25000" lnSpcReduction="20000"/>
          </a:bodyPr>
          <a:lstStyle/>
          <a:p>
            <a:pPr marL="0" lvl="0" indent="0" algn="l" rtl="0">
              <a:lnSpc>
                <a:spcPct val="115000"/>
              </a:lnSpc>
              <a:spcBef>
                <a:spcPts val="1100"/>
              </a:spcBef>
              <a:spcAft>
                <a:spcPts val="0"/>
              </a:spcAft>
              <a:buNone/>
            </a:pPr>
            <a:r>
              <a:rPr lang="en" sz="6325">
                <a:latin typeface="Raleway"/>
                <a:ea typeface="Raleway"/>
                <a:cs typeface="Raleway"/>
                <a:sym typeface="Raleway"/>
              </a:rPr>
              <a:t>A few clarifications:</a:t>
            </a:r>
            <a:endParaRPr sz="6325">
              <a:latin typeface="Raleway"/>
              <a:ea typeface="Raleway"/>
              <a:cs typeface="Raleway"/>
              <a:sym typeface="Raleway"/>
            </a:endParaRPr>
          </a:p>
          <a:p>
            <a:pPr marL="457200" lvl="0" indent="-322674" algn="l" rtl="0">
              <a:lnSpc>
                <a:spcPct val="115000"/>
              </a:lnSpc>
              <a:spcBef>
                <a:spcPts val="1100"/>
              </a:spcBef>
              <a:spcAft>
                <a:spcPts val="0"/>
              </a:spcAft>
              <a:buSzPct val="100000"/>
              <a:buFont typeface="Raleway"/>
              <a:buChar char="•"/>
            </a:pPr>
            <a:r>
              <a:rPr lang="en" sz="5925">
                <a:latin typeface="Raleway"/>
                <a:ea typeface="Raleway"/>
                <a:cs typeface="Raleway"/>
                <a:sym typeface="Raleway"/>
              </a:rPr>
              <a:t>Awards of up to $200,000 per applicant; may have more than one applicant per LEA</a:t>
            </a:r>
            <a:endParaRPr sz="5925">
              <a:latin typeface="Raleway"/>
              <a:ea typeface="Raleway"/>
              <a:cs typeface="Raleway"/>
              <a:sym typeface="Raleway"/>
            </a:endParaRPr>
          </a:p>
          <a:p>
            <a:pPr marL="457200" lvl="0" indent="-322674" algn="l" rtl="0">
              <a:lnSpc>
                <a:spcPct val="115000"/>
              </a:lnSpc>
              <a:spcBef>
                <a:spcPts val="0"/>
              </a:spcBef>
              <a:spcAft>
                <a:spcPts val="0"/>
              </a:spcAft>
              <a:buSzPct val="100000"/>
              <a:buFont typeface="Raleway"/>
              <a:buChar char="•"/>
            </a:pPr>
            <a:r>
              <a:rPr lang="en" sz="5925">
                <a:latin typeface="Raleway"/>
                <a:ea typeface="Raleway"/>
                <a:cs typeface="Raleway"/>
                <a:sym typeface="Raleway"/>
              </a:rPr>
              <a:t>Submit applications based on identified needs; may have multiple needs </a:t>
            </a:r>
            <a:endParaRPr sz="5925">
              <a:latin typeface="Raleway"/>
              <a:ea typeface="Raleway"/>
              <a:cs typeface="Raleway"/>
              <a:sym typeface="Raleway"/>
            </a:endParaRPr>
          </a:p>
          <a:p>
            <a:pPr marL="457200" lvl="0" indent="-322674" algn="l" rtl="0">
              <a:lnSpc>
                <a:spcPct val="115000"/>
              </a:lnSpc>
              <a:spcBef>
                <a:spcPts val="0"/>
              </a:spcBef>
              <a:spcAft>
                <a:spcPts val="0"/>
              </a:spcAft>
              <a:buSzPct val="100000"/>
              <a:buFont typeface="Raleway"/>
              <a:buChar char="•"/>
            </a:pPr>
            <a:r>
              <a:rPr lang="en" sz="5925">
                <a:latin typeface="Raleway"/>
                <a:ea typeface="Raleway"/>
                <a:cs typeface="Raleway"/>
                <a:sym typeface="Raleway"/>
              </a:rPr>
              <a:t>Refer to Appendix A in the </a:t>
            </a:r>
            <a:r>
              <a:rPr lang="en" sz="5925" u="sng">
                <a:solidFill>
                  <a:schemeClr val="hlink"/>
                </a:solidFill>
                <a:latin typeface="Raleway"/>
                <a:ea typeface="Raleway"/>
                <a:cs typeface="Raleway"/>
                <a:sym typeface="Raleway"/>
                <a:hlinkClick r:id="rId3"/>
              </a:rPr>
              <a:t>RFA</a:t>
            </a:r>
            <a:r>
              <a:rPr lang="en" sz="5925">
                <a:latin typeface="Raleway"/>
                <a:ea typeface="Raleway"/>
                <a:cs typeface="Raleway"/>
                <a:sym typeface="Raleway"/>
              </a:rPr>
              <a:t> to confirm LEA’s “high-need” status</a:t>
            </a:r>
            <a:endParaRPr sz="5925">
              <a:latin typeface="Raleway"/>
              <a:ea typeface="Raleway"/>
              <a:cs typeface="Raleway"/>
              <a:sym typeface="Raleway"/>
            </a:endParaRPr>
          </a:p>
          <a:p>
            <a:pPr marL="457200" lvl="0" indent="-322674" algn="l" rtl="0">
              <a:lnSpc>
                <a:spcPct val="115000"/>
              </a:lnSpc>
              <a:spcBef>
                <a:spcPts val="0"/>
              </a:spcBef>
              <a:spcAft>
                <a:spcPts val="0"/>
              </a:spcAft>
              <a:buSzPct val="100000"/>
              <a:buFont typeface="Raleway"/>
              <a:buChar char="•"/>
            </a:pPr>
            <a:r>
              <a:rPr lang="en" sz="5925">
                <a:latin typeface="Raleway"/>
                <a:ea typeface="Raleway"/>
                <a:cs typeface="Raleway"/>
                <a:sym typeface="Raleway"/>
              </a:rPr>
              <a:t>Need for non-public school consultations will depend on the activities being implemented and the schools that will be participating</a:t>
            </a:r>
            <a:endParaRPr sz="5925">
              <a:latin typeface="Raleway"/>
              <a:ea typeface="Raleway"/>
              <a:cs typeface="Raleway"/>
              <a:sym typeface="Raleway"/>
            </a:endParaRPr>
          </a:p>
          <a:p>
            <a:pPr marL="0" lvl="0" indent="0" algn="l" rtl="0">
              <a:lnSpc>
                <a:spcPct val="115000"/>
              </a:lnSpc>
              <a:spcBef>
                <a:spcPts val="1100"/>
              </a:spcBef>
              <a:spcAft>
                <a:spcPts val="0"/>
              </a:spcAft>
              <a:buNone/>
            </a:pPr>
            <a:endParaRPr sz="1900">
              <a:latin typeface="Arial"/>
              <a:ea typeface="Arial"/>
              <a:cs typeface="Arial"/>
              <a:sym typeface="Arial"/>
            </a:endParaRPr>
          </a:p>
          <a:p>
            <a:pPr marL="0" lvl="0" indent="0" algn="l" rtl="0">
              <a:lnSpc>
                <a:spcPct val="115000"/>
              </a:lnSpc>
              <a:spcBef>
                <a:spcPts val="1100"/>
              </a:spcBef>
              <a:spcAft>
                <a:spcPts val="0"/>
              </a:spcAft>
              <a:buNone/>
            </a:pPr>
            <a:endParaRPr sz="1900">
              <a:latin typeface="Arial"/>
              <a:ea typeface="Arial"/>
              <a:cs typeface="Arial"/>
              <a:sym typeface="Arial"/>
            </a:endParaRPr>
          </a:p>
          <a:p>
            <a:pPr marL="0" lvl="0" indent="0" algn="l" rtl="0">
              <a:lnSpc>
                <a:spcPct val="115000"/>
              </a:lnSpc>
              <a:spcBef>
                <a:spcPts val="1100"/>
              </a:spcBef>
              <a:spcAft>
                <a:spcPts val="0"/>
              </a:spcAft>
              <a:buClr>
                <a:schemeClr val="dk1"/>
              </a:buClr>
              <a:buSzPct val="104761"/>
              <a:buFont typeface="Arial"/>
              <a:buNone/>
            </a:pPr>
            <a:endParaRPr sz="1050">
              <a:latin typeface="Arial"/>
              <a:ea typeface="Arial"/>
              <a:cs typeface="Arial"/>
              <a:sym typeface="Arial"/>
            </a:endParaRPr>
          </a:p>
          <a:p>
            <a:pPr marL="0" lvl="0" indent="0" algn="l" rtl="0">
              <a:spcBef>
                <a:spcPts val="1100"/>
              </a:spcBef>
              <a:spcAft>
                <a:spcPts val="0"/>
              </a:spcAft>
              <a:buNone/>
            </a:pPr>
            <a:endParaRPr sz="1050">
              <a:latin typeface="Arial"/>
              <a:ea typeface="Arial"/>
              <a:cs typeface="Arial"/>
              <a:sym typeface="Arial"/>
            </a:endParaRPr>
          </a:p>
          <a:p>
            <a:pPr marL="0" lvl="0" indent="0" algn="l" rtl="0">
              <a:spcBef>
                <a:spcPts val="800"/>
              </a:spcBef>
              <a:spcAft>
                <a:spcPts val="0"/>
              </a:spcAft>
              <a:buNone/>
            </a:pPr>
            <a:endParaRPr/>
          </a:p>
        </p:txBody>
      </p:sp>
      <p:sp>
        <p:nvSpPr>
          <p:cNvPr id="314" name="Google Shape;314;p55"/>
          <p:cNvSpPr txBox="1">
            <a:spLocks noGrp="1"/>
          </p:cNvSpPr>
          <p:nvPr>
            <p:ph type="body" idx="2"/>
          </p:nvPr>
        </p:nvSpPr>
        <p:spPr>
          <a:xfrm>
            <a:off x="4629150" y="1165860"/>
            <a:ext cx="3886200" cy="3263400"/>
          </a:xfrm>
          <a:prstGeom prst="rect">
            <a:avLst/>
          </a:prstGeom>
          <a:ln w="9525" cap="flat" cmpd="sng">
            <a:solidFill>
              <a:srgbClr val="000000"/>
            </a:solidFill>
            <a:prstDash val="solid"/>
            <a:round/>
            <a:headEnd type="none" w="sm" len="sm"/>
            <a:tailEnd type="none" w="sm" len="sm"/>
          </a:ln>
        </p:spPr>
        <p:txBody>
          <a:bodyPr spcFirstLastPara="1" wrap="square" lIns="68575" tIns="34275" rIns="68575" bIns="34275" anchor="t" anchorCtr="0">
            <a:normAutofit/>
          </a:bodyPr>
          <a:lstStyle/>
          <a:p>
            <a:pPr marL="0" lvl="0" indent="0" algn="l" rtl="0">
              <a:lnSpc>
                <a:spcPct val="115000"/>
              </a:lnSpc>
              <a:spcBef>
                <a:spcPts val="1100"/>
              </a:spcBef>
              <a:spcAft>
                <a:spcPts val="0"/>
              </a:spcAft>
              <a:buClr>
                <a:schemeClr val="dk1"/>
              </a:buClr>
              <a:buSzPts val="1100"/>
              <a:buFont typeface="Arial"/>
              <a:buNone/>
            </a:pPr>
            <a:r>
              <a:rPr lang="en" sz="1450">
                <a:latin typeface="Raleway"/>
                <a:ea typeface="Raleway"/>
                <a:cs typeface="Raleway"/>
                <a:sym typeface="Raleway"/>
              </a:rPr>
              <a:t>Status Update:</a:t>
            </a:r>
            <a:endParaRPr sz="1450">
              <a:latin typeface="Raleway"/>
              <a:ea typeface="Raleway"/>
              <a:cs typeface="Raleway"/>
              <a:sym typeface="Raleway"/>
            </a:endParaRPr>
          </a:p>
          <a:p>
            <a:pPr marL="457200" lvl="0" indent="-320675" algn="l" rtl="0">
              <a:lnSpc>
                <a:spcPct val="115000"/>
              </a:lnSpc>
              <a:spcBef>
                <a:spcPts val="1100"/>
              </a:spcBef>
              <a:spcAft>
                <a:spcPts val="0"/>
              </a:spcAft>
              <a:buSzPts val="1450"/>
              <a:buFont typeface="Raleway"/>
              <a:buChar char="•"/>
            </a:pPr>
            <a:r>
              <a:rPr lang="en" sz="1450">
                <a:latin typeface="Raleway"/>
                <a:ea typeface="Raleway"/>
                <a:cs typeface="Raleway"/>
                <a:sym typeface="Raleway"/>
              </a:rPr>
              <a:t>39 Intent to Apply submissions </a:t>
            </a:r>
            <a:endParaRPr sz="1450">
              <a:latin typeface="Raleway"/>
              <a:ea typeface="Raleway"/>
              <a:cs typeface="Raleway"/>
              <a:sym typeface="Raleway"/>
            </a:endParaRPr>
          </a:p>
          <a:p>
            <a:pPr marL="457200" lvl="0" indent="-320675" algn="l" rtl="0">
              <a:lnSpc>
                <a:spcPct val="115000"/>
              </a:lnSpc>
              <a:spcBef>
                <a:spcPts val="0"/>
              </a:spcBef>
              <a:spcAft>
                <a:spcPts val="0"/>
              </a:spcAft>
              <a:buSzPts val="1450"/>
              <a:buFont typeface="Raleway"/>
              <a:buChar char="•"/>
            </a:pPr>
            <a:r>
              <a:rPr lang="en" sz="1450">
                <a:latin typeface="Raleway"/>
                <a:ea typeface="Raleway"/>
                <a:cs typeface="Raleway"/>
                <a:sym typeface="Raleway"/>
              </a:rPr>
              <a:t>Applications are due June 7, 2023</a:t>
            </a:r>
            <a:endParaRPr sz="1450">
              <a:latin typeface="Raleway"/>
              <a:ea typeface="Raleway"/>
              <a:cs typeface="Raleway"/>
              <a:sym typeface="Raleway"/>
            </a:endParaRPr>
          </a:p>
          <a:p>
            <a:pPr marL="0" lvl="0" indent="0" algn="l" rtl="0">
              <a:lnSpc>
                <a:spcPct val="115000"/>
              </a:lnSpc>
              <a:spcBef>
                <a:spcPts val="1100"/>
              </a:spcBef>
              <a:spcAft>
                <a:spcPts val="0"/>
              </a:spcAft>
              <a:buClr>
                <a:schemeClr val="dk1"/>
              </a:buClr>
              <a:buSzPts val="1100"/>
              <a:buFont typeface="Arial"/>
              <a:buNone/>
            </a:pPr>
            <a:endParaRPr sz="1450">
              <a:latin typeface="Raleway"/>
              <a:ea typeface="Raleway"/>
              <a:cs typeface="Raleway"/>
              <a:sym typeface="Raleway"/>
            </a:endParaRPr>
          </a:p>
          <a:p>
            <a:pPr marL="0" lvl="0" indent="0" algn="ctr" rtl="0">
              <a:lnSpc>
                <a:spcPct val="115000"/>
              </a:lnSpc>
              <a:spcBef>
                <a:spcPts val="1100"/>
              </a:spcBef>
              <a:spcAft>
                <a:spcPts val="1100"/>
              </a:spcAft>
              <a:buClr>
                <a:schemeClr val="dk1"/>
              </a:buClr>
              <a:buSzPts val="1100"/>
              <a:buFont typeface="Arial"/>
              <a:buNone/>
            </a:pPr>
            <a:r>
              <a:rPr lang="en" sz="1450">
                <a:latin typeface="Raleway"/>
                <a:ea typeface="Raleway"/>
                <a:cs typeface="Raleway"/>
                <a:sym typeface="Raleway"/>
              </a:rPr>
              <a:t>Reach out to </a:t>
            </a:r>
            <a:r>
              <a:rPr lang="en" sz="1450" u="sng">
                <a:solidFill>
                  <a:schemeClr val="hlink"/>
                </a:solidFill>
                <a:latin typeface="Raleway"/>
                <a:ea typeface="Raleway"/>
                <a:cs typeface="Raleway"/>
                <a:sym typeface="Raleway"/>
                <a:hlinkClick r:id="rId4"/>
              </a:rPr>
              <a:t>Stronger_Connections@cde.state.co.us</a:t>
            </a:r>
            <a:r>
              <a:rPr lang="en" sz="1450">
                <a:latin typeface="Raleway"/>
                <a:ea typeface="Raleway"/>
                <a:cs typeface="Raleway"/>
                <a:sym typeface="Raleway"/>
              </a:rPr>
              <a:t> with questions</a:t>
            </a:r>
            <a:endParaRPr sz="1450">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6"/>
          <p:cNvSpPr txBox="1">
            <a:spLocks noGrp="1"/>
          </p:cNvSpPr>
          <p:nvPr>
            <p:ph type="body" idx="1"/>
          </p:nvPr>
        </p:nvSpPr>
        <p:spPr>
          <a:xfrm>
            <a:off x="628650" y="1165860"/>
            <a:ext cx="3886200" cy="3263400"/>
          </a:xfrm>
          <a:prstGeom prst="rect">
            <a:avLst/>
          </a:prstGeom>
          <a:ln w="9525" cap="flat" cmpd="sng">
            <a:solidFill>
              <a:srgbClr val="000000"/>
            </a:solidFill>
            <a:prstDash val="solid"/>
            <a:round/>
            <a:headEnd type="none" w="sm" len="sm"/>
            <a:tailEnd type="none" w="sm" len="sm"/>
          </a:ln>
        </p:spPr>
        <p:txBody>
          <a:bodyPr spcFirstLastPara="1" wrap="square" lIns="68575" tIns="34275" rIns="68575" bIns="34275" anchor="t" anchorCtr="0">
            <a:normAutofit fontScale="92500"/>
          </a:bodyPr>
          <a:lstStyle/>
          <a:p>
            <a:pPr marL="0" lvl="0" indent="0" algn="l" rtl="0">
              <a:lnSpc>
                <a:spcPct val="115000"/>
              </a:lnSpc>
              <a:spcBef>
                <a:spcPts val="0"/>
              </a:spcBef>
              <a:spcAft>
                <a:spcPts val="0"/>
              </a:spcAft>
              <a:buNone/>
            </a:pPr>
            <a:r>
              <a:rPr lang="en" sz="1200">
                <a:latin typeface="Raleway"/>
                <a:ea typeface="Raleway"/>
                <a:cs typeface="Raleway"/>
                <a:sym typeface="Raleway"/>
              </a:rPr>
              <a:t>The Colorado Department of Education (CDE) is seeking volunteer peer reviewers for Stronger Connections Grant (SCG) applications. More information about this grant is available on CDE’s </a:t>
            </a:r>
            <a:r>
              <a:rPr lang="en" sz="1200" u="sng">
                <a:solidFill>
                  <a:srgbClr val="1155CC"/>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Stronger Connections Grant website</a:t>
            </a:r>
            <a:r>
              <a:rPr lang="en" sz="1200">
                <a:latin typeface="Raleway"/>
                <a:ea typeface="Raleway"/>
                <a:cs typeface="Raleway"/>
                <a:sym typeface="Raleway"/>
              </a:rPr>
              <a:t>.</a:t>
            </a:r>
            <a:endParaRPr sz="1200">
              <a:latin typeface="Raleway"/>
              <a:ea typeface="Raleway"/>
              <a:cs typeface="Raleway"/>
              <a:sym typeface="Raleway"/>
            </a:endParaRPr>
          </a:p>
          <a:p>
            <a:pPr marL="0" lvl="0" indent="0" algn="l" rtl="0">
              <a:lnSpc>
                <a:spcPct val="115000"/>
              </a:lnSpc>
              <a:spcBef>
                <a:spcPts val="0"/>
              </a:spcBef>
              <a:spcAft>
                <a:spcPts val="0"/>
              </a:spcAft>
              <a:buNone/>
            </a:pPr>
            <a:endParaRPr sz="1200">
              <a:latin typeface="Raleway"/>
              <a:ea typeface="Raleway"/>
              <a:cs typeface="Raleway"/>
              <a:sym typeface="Raleway"/>
            </a:endParaRPr>
          </a:p>
          <a:p>
            <a:pPr marL="0" lvl="0" indent="0" algn="l" rtl="0">
              <a:lnSpc>
                <a:spcPct val="115000"/>
              </a:lnSpc>
              <a:spcBef>
                <a:spcPts val="0"/>
              </a:spcBef>
              <a:spcAft>
                <a:spcPts val="0"/>
              </a:spcAft>
              <a:buNone/>
            </a:pPr>
            <a:r>
              <a:rPr lang="en" sz="1200">
                <a:latin typeface="Raleway"/>
                <a:ea typeface="Raleway"/>
                <a:cs typeface="Raleway"/>
                <a:sym typeface="Raleway"/>
              </a:rPr>
              <a:t>It is preferred that reviewers have knowledge of physical education; mental health; social emotional wellness; sexual health; drug or violence prevention; chronic absenteeism; counseling services; promotion of a healthy school environment; health education; health services; and/or parent and community involvement.</a:t>
            </a:r>
            <a:endParaRPr sz="1200">
              <a:latin typeface="Raleway"/>
              <a:ea typeface="Raleway"/>
              <a:cs typeface="Raleway"/>
              <a:sym typeface="Raleway"/>
            </a:endParaRPr>
          </a:p>
          <a:p>
            <a:pPr marL="0" lvl="0" indent="0" algn="l" rtl="0">
              <a:lnSpc>
                <a:spcPct val="115000"/>
              </a:lnSpc>
              <a:spcBef>
                <a:spcPts val="0"/>
              </a:spcBef>
              <a:spcAft>
                <a:spcPts val="0"/>
              </a:spcAft>
              <a:buNone/>
            </a:pPr>
            <a:endParaRPr sz="1200" b="1">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a:latin typeface="Raleway"/>
                <a:ea typeface="Raleway"/>
                <a:cs typeface="Raleway"/>
                <a:sym typeface="Raleway"/>
              </a:rPr>
              <a:t>If you are available and interested in participating in this </a:t>
            </a:r>
            <a:r>
              <a:rPr lang="en" sz="1200" b="1">
                <a:latin typeface="Raleway"/>
                <a:ea typeface="Raleway"/>
                <a:cs typeface="Raleway"/>
                <a:sym typeface="Raleway"/>
              </a:rPr>
              <a:t>virtual </a:t>
            </a:r>
            <a:r>
              <a:rPr lang="en" sz="1200">
                <a:latin typeface="Raleway"/>
                <a:ea typeface="Raleway"/>
                <a:cs typeface="Raleway"/>
                <a:sym typeface="Raleway"/>
              </a:rPr>
              <a:t>review process, </a:t>
            </a:r>
            <a:r>
              <a:rPr lang="en" sz="1200" u="sng">
                <a:solidFill>
                  <a:srgbClr val="1155CC"/>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please complete a brief survey</a:t>
            </a:r>
            <a:r>
              <a:rPr lang="en" sz="1200">
                <a:latin typeface="Raleway"/>
                <a:ea typeface="Raleway"/>
                <a:cs typeface="Raleway"/>
                <a:sym typeface="Raleway"/>
              </a:rPr>
              <a:t> regarding your experience and areas of expertise as soon as possible, but no later than </a:t>
            </a:r>
            <a:r>
              <a:rPr lang="en" sz="1200" b="1">
                <a:latin typeface="Raleway"/>
                <a:ea typeface="Raleway"/>
                <a:cs typeface="Raleway"/>
                <a:sym typeface="Raleway"/>
              </a:rPr>
              <a:t>Wednesday, June 7, 2023</a:t>
            </a:r>
            <a:r>
              <a:rPr lang="en" sz="1200">
                <a:latin typeface="Raleway"/>
                <a:ea typeface="Raleway"/>
                <a:cs typeface="Raleway"/>
                <a:sym typeface="Raleway"/>
              </a:rPr>
              <a:t>. </a:t>
            </a:r>
            <a:endParaRPr>
              <a:latin typeface="Raleway"/>
              <a:ea typeface="Raleway"/>
              <a:cs typeface="Raleway"/>
              <a:sym typeface="Raleway"/>
            </a:endParaRPr>
          </a:p>
        </p:txBody>
      </p:sp>
      <p:sp>
        <p:nvSpPr>
          <p:cNvPr id="320" name="Google Shape;320;p5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Call for Reviewers</a:t>
            </a:r>
            <a:endParaRPr>
              <a:latin typeface="Raleway"/>
              <a:ea typeface="Raleway"/>
              <a:cs typeface="Raleway"/>
              <a:sym typeface="Raleway"/>
            </a:endParaRPr>
          </a:p>
        </p:txBody>
      </p:sp>
      <p:sp>
        <p:nvSpPr>
          <p:cNvPr id="321" name="Google Shape;321;p56"/>
          <p:cNvSpPr txBox="1">
            <a:spLocks noGrp="1"/>
          </p:cNvSpPr>
          <p:nvPr>
            <p:ph type="body" idx="2"/>
          </p:nvPr>
        </p:nvSpPr>
        <p:spPr>
          <a:xfrm>
            <a:off x="4629150" y="1165860"/>
            <a:ext cx="3886200" cy="3263400"/>
          </a:xfrm>
          <a:prstGeom prst="rect">
            <a:avLst/>
          </a:prstGeom>
          <a:ln w="9525" cap="flat" cmpd="sng">
            <a:solidFill>
              <a:srgbClr val="000000"/>
            </a:solidFill>
            <a:prstDash val="solid"/>
            <a:round/>
            <a:headEnd type="none" w="sm" len="sm"/>
            <a:tailEnd type="none" w="sm" len="sm"/>
          </a:ln>
        </p:spPr>
        <p:txBody>
          <a:bodyPr spcFirstLastPara="1" wrap="square" lIns="68575" tIns="34275" rIns="68575" bIns="34275" anchor="t" anchorCtr="0">
            <a:normAutofit fontScale="85000" lnSpcReduction="20000"/>
          </a:bodyPr>
          <a:lstStyle/>
          <a:p>
            <a:pPr marL="0" lvl="0" indent="0" algn="l" rtl="0">
              <a:lnSpc>
                <a:spcPct val="115000"/>
              </a:lnSpc>
              <a:spcBef>
                <a:spcPts val="0"/>
              </a:spcBef>
              <a:spcAft>
                <a:spcPts val="0"/>
              </a:spcAft>
              <a:buClr>
                <a:schemeClr val="dk1"/>
              </a:buClr>
              <a:buSzPct val="91666"/>
              <a:buFont typeface="Arial"/>
              <a:buNone/>
            </a:pPr>
            <a:r>
              <a:rPr lang="en" sz="1200" b="1">
                <a:latin typeface="Raleway"/>
                <a:ea typeface="Raleway"/>
                <a:cs typeface="Raleway"/>
                <a:sym typeface="Raleway"/>
              </a:rPr>
              <a:t>This review will be completed virtually, and there is no in-person review component. Reviewers should have a reliable internet connection.</a:t>
            </a:r>
            <a:endParaRPr sz="1200" b="1">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b="1">
                <a:latin typeface="Raleway"/>
                <a:ea typeface="Raleway"/>
                <a:cs typeface="Raleway"/>
                <a:sym typeface="Raleway"/>
              </a:rPr>
              <a:t> </a:t>
            </a:r>
            <a:endParaRPr sz="1200" b="1">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b="1" u="sng">
                <a:latin typeface="Raleway"/>
                <a:ea typeface="Raleway"/>
                <a:cs typeface="Raleway"/>
                <a:sym typeface="Raleway"/>
              </a:rPr>
              <a:t>Review Timeline:</a:t>
            </a:r>
            <a:endParaRPr sz="1200" b="1" u="sng">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a:latin typeface="Raleway"/>
                <a:ea typeface="Raleway"/>
                <a:cs typeface="Raleway"/>
                <a:sym typeface="Raleway"/>
              </a:rPr>
              <a:t> </a:t>
            </a:r>
            <a:endParaRPr sz="1200">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b="1">
                <a:solidFill>
                  <a:srgbClr val="C00000"/>
                </a:solidFill>
                <a:latin typeface="Raleway"/>
                <a:ea typeface="Raleway"/>
                <a:cs typeface="Raleway"/>
                <a:sym typeface="Raleway"/>
              </a:rPr>
              <a:t>Thursday, June 15, 2023: </a:t>
            </a:r>
            <a:r>
              <a:rPr lang="en" sz="1200" b="1">
                <a:latin typeface="Raleway"/>
                <a:ea typeface="Raleway"/>
                <a:cs typeface="Raleway"/>
                <a:sym typeface="Raleway"/>
              </a:rPr>
              <a:t>Readers receive review materials</a:t>
            </a:r>
            <a:endParaRPr sz="1200" b="1">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a:latin typeface="Raleway"/>
                <a:ea typeface="Raleway"/>
                <a:cs typeface="Raleway"/>
                <a:sym typeface="Raleway"/>
              </a:rPr>
              <a:t>Participants review approximately 4-6 applications.</a:t>
            </a:r>
            <a:endParaRPr sz="1200">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a:latin typeface="Raleway"/>
                <a:ea typeface="Raleway"/>
                <a:cs typeface="Raleway"/>
                <a:sym typeface="Raleway"/>
              </a:rPr>
              <a:t> </a:t>
            </a:r>
            <a:endParaRPr sz="1200">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b="1">
                <a:solidFill>
                  <a:srgbClr val="C00000"/>
                </a:solidFill>
                <a:latin typeface="Raleway"/>
                <a:ea typeface="Raleway"/>
                <a:cs typeface="Raleway"/>
                <a:sym typeface="Raleway"/>
              </a:rPr>
              <a:t>Thursday, June 15 – Monday, July 10, 2023: </a:t>
            </a:r>
            <a:r>
              <a:rPr lang="en" sz="1200" b="1">
                <a:latin typeface="Raleway"/>
                <a:ea typeface="Raleway"/>
                <a:cs typeface="Raleway"/>
                <a:sym typeface="Raleway"/>
              </a:rPr>
              <a:t>Individual and Team Reviews</a:t>
            </a:r>
            <a:endParaRPr sz="1200" b="1">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a:latin typeface="Raleway"/>
                <a:ea typeface="Raleway"/>
                <a:cs typeface="Raleway"/>
                <a:sym typeface="Raleway"/>
              </a:rPr>
              <a:t>Reviewers will read and assess their assigned applications individually and then collaborate with their team members to determine consensus scores and feedback for each of their assigned applications.</a:t>
            </a:r>
            <a:endParaRPr sz="1200">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a:latin typeface="Raleway"/>
                <a:ea typeface="Raleway"/>
                <a:cs typeface="Raleway"/>
                <a:sym typeface="Raleway"/>
              </a:rPr>
              <a:t> </a:t>
            </a:r>
            <a:endParaRPr sz="1200">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b="1">
                <a:solidFill>
                  <a:srgbClr val="C00000"/>
                </a:solidFill>
                <a:latin typeface="Raleway"/>
                <a:ea typeface="Raleway"/>
                <a:cs typeface="Raleway"/>
                <a:sym typeface="Raleway"/>
              </a:rPr>
              <a:t>Monday, July 10, 2023: </a:t>
            </a:r>
            <a:r>
              <a:rPr lang="en" sz="1200" b="1">
                <a:latin typeface="Raleway"/>
                <a:ea typeface="Raleway"/>
                <a:cs typeface="Raleway"/>
                <a:sym typeface="Raleway"/>
              </a:rPr>
              <a:t>Scores due to CDE by 12 pm</a:t>
            </a:r>
            <a:endParaRPr sz="1200" b="1">
              <a:latin typeface="Raleway"/>
              <a:ea typeface="Raleway"/>
              <a:cs typeface="Raleway"/>
              <a:sym typeface="Raleway"/>
            </a:endParaRPr>
          </a:p>
          <a:p>
            <a:pPr marL="0" lvl="0" indent="0" algn="l" rtl="0">
              <a:lnSpc>
                <a:spcPct val="115000"/>
              </a:lnSpc>
              <a:spcBef>
                <a:spcPts val="0"/>
              </a:spcBef>
              <a:spcAft>
                <a:spcPts val="0"/>
              </a:spcAft>
              <a:buClr>
                <a:schemeClr val="dk1"/>
              </a:buClr>
              <a:buSzPct val="91666"/>
              <a:buFont typeface="Arial"/>
              <a:buNone/>
            </a:pPr>
            <a:r>
              <a:rPr lang="en" sz="1200">
                <a:latin typeface="Raleway"/>
                <a:ea typeface="Raleway"/>
                <a:cs typeface="Raleway"/>
                <a:sym typeface="Raleway"/>
              </a:rPr>
              <a:t>Team consensus scores and feedback for each assigned application are due to CDE. CDE staff will review team feedback and contact readers within the following week if any clarification is needed.</a:t>
            </a:r>
            <a:endParaRPr>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7"/>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Consolidated Application Q &amp; A</a:t>
            </a:r>
            <a:endParaRPr>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Updates and Reminders</a:t>
            </a:r>
            <a:endParaRPr>
              <a:latin typeface="Raleway"/>
              <a:ea typeface="Raleway"/>
              <a:cs typeface="Raleway"/>
              <a:sym typeface="Raleway"/>
            </a:endParaRPr>
          </a:p>
        </p:txBody>
      </p:sp>
      <p:sp>
        <p:nvSpPr>
          <p:cNvPr id="163" name="Google Shape;163;p32"/>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6550" algn="l" rtl="0">
              <a:lnSpc>
                <a:spcPct val="150000"/>
              </a:lnSpc>
              <a:spcBef>
                <a:spcPts val="800"/>
              </a:spcBef>
              <a:spcAft>
                <a:spcPts val="0"/>
              </a:spcAft>
              <a:buClr>
                <a:srgbClr val="000000"/>
              </a:buClr>
              <a:buSzPts val="1700"/>
              <a:buFont typeface="Raleway"/>
              <a:buChar char="●"/>
            </a:pPr>
            <a:r>
              <a:rPr lang="en" sz="1700" dirty="0">
                <a:latin typeface="Raleway"/>
                <a:ea typeface="Raleway"/>
                <a:cs typeface="Raleway"/>
                <a:sym typeface="Raleway"/>
              </a:rPr>
              <a:t>The </a:t>
            </a:r>
            <a:r>
              <a:rPr lang="en" sz="1700" u="sng" dirty="0">
                <a:solidFill>
                  <a:schemeClr val="hlink"/>
                </a:solidFill>
                <a:latin typeface="Raleway"/>
                <a:ea typeface="Raleway"/>
                <a:cs typeface="Raleway"/>
                <a:sym typeface="Raleway"/>
                <a:hlinkClick r:id="rId3"/>
              </a:rPr>
              <a:t>2023-2024 Consolidated Application</a:t>
            </a:r>
            <a:r>
              <a:rPr lang="en" sz="1700" dirty="0">
                <a:latin typeface="Raleway"/>
                <a:ea typeface="Raleway"/>
                <a:cs typeface="Raleway"/>
                <a:sym typeface="Raleway"/>
              </a:rPr>
              <a:t> is now open!</a:t>
            </a:r>
            <a:endParaRPr sz="1700" dirty="0">
              <a:solidFill>
                <a:srgbClr val="000000"/>
              </a:solidFill>
              <a:latin typeface="Raleway"/>
              <a:ea typeface="Raleway"/>
              <a:cs typeface="Raleway"/>
              <a:sym typeface="Raleway"/>
            </a:endParaRPr>
          </a:p>
          <a:p>
            <a:pPr marL="914400" lvl="1" indent="-336550" algn="l" rtl="0">
              <a:lnSpc>
                <a:spcPct val="150000"/>
              </a:lnSpc>
              <a:spcBef>
                <a:spcPts val="400"/>
              </a:spcBef>
              <a:spcAft>
                <a:spcPts val="0"/>
              </a:spcAft>
              <a:buClr>
                <a:srgbClr val="000000"/>
              </a:buClr>
              <a:buSzPts val="1700"/>
              <a:buFont typeface="Raleway"/>
              <a:buChar char="○"/>
            </a:pPr>
            <a:r>
              <a:rPr lang="en" sz="1700" u="sng" dirty="0">
                <a:solidFill>
                  <a:schemeClr val="hlink"/>
                </a:solidFill>
                <a:latin typeface="Raleway"/>
                <a:ea typeface="Raleway"/>
                <a:cs typeface="Raleway"/>
                <a:sym typeface="Raleway"/>
                <a:hlinkClick r:id="rId4"/>
              </a:rPr>
              <a:t>Non-Public Consultation form</a:t>
            </a:r>
            <a:r>
              <a:rPr lang="en" sz="1700" dirty="0">
                <a:solidFill>
                  <a:srgbClr val="000000"/>
                </a:solidFill>
                <a:latin typeface="Raleway"/>
                <a:ea typeface="Raleway"/>
                <a:cs typeface="Raleway"/>
                <a:sym typeface="Raleway"/>
              </a:rPr>
              <a:t> and the </a:t>
            </a:r>
            <a:r>
              <a:rPr lang="en" sz="1700" u="sng" dirty="0">
                <a:solidFill>
                  <a:schemeClr val="hlink"/>
                </a:solidFill>
                <a:latin typeface="Raleway"/>
                <a:ea typeface="Raleway"/>
                <a:cs typeface="Raleway"/>
                <a:sym typeface="Raleway"/>
                <a:hlinkClick r:id="rId5"/>
              </a:rPr>
              <a:t>School Improvement Retention of Funds form</a:t>
            </a:r>
            <a:r>
              <a:rPr lang="en" sz="1700" dirty="0">
                <a:solidFill>
                  <a:srgbClr val="000000"/>
                </a:solidFill>
                <a:latin typeface="Raleway"/>
                <a:ea typeface="Raleway"/>
                <a:cs typeface="Raleway"/>
                <a:sym typeface="Raleway"/>
              </a:rPr>
              <a:t> are due by May 31st.</a:t>
            </a:r>
            <a:endParaRPr sz="1700" dirty="0">
              <a:solidFill>
                <a:srgbClr val="000000"/>
              </a:solidFill>
              <a:latin typeface="Raleway"/>
              <a:ea typeface="Raleway"/>
              <a:cs typeface="Raleway"/>
              <a:sym typeface="Raleway"/>
            </a:endParaRPr>
          </a:p>
          <a:p>
            <a:pPr marL="457200" lvl="0" indent="-336550" algn="l" rtl="0">
              <a:lnSpc>
                <a:spcPct val="150000"/>
              </a:lnSpc>
              <a:spcBef>
                <a:spcPts val="800"/>
              </a:spcBef>
              <a:spcAft>
                <a:spcPts val="0"/>
              </a:spcAft>
              <a:buClr>
                <a:srgbClr val="000000"/>
              </a:buClr>
              <a:buSzPts val="1700"/>
              <a:buChar char="●"/>
            </a:pPr>
            <a:r>
              <a:rPr lang="en" sz="1700" dirty="0">
                <a:solidFill>
                  <a:srgbClr val="000000"/>
                </a:solidFill>
                <a:latin typeface="Raleway"/>
                <a:ea typeface="Raleway"/>
                <a:cs typeface="Raleway"/>
                <a:sym typeface="Raleway"/>
              </a:rPr>
              <a:t>The deadline for a complete application and all applicable documents is </a:t>
            </a:r>
            <a:r>
              <a:rPr lang="en" sz="1700" b="1" dirty="0">
                <a:solidFill>
                  <a:srgbClr val="000000"/>
                </a:solidFill>
                <a:latin typeface="Raleway"/>
                <a:ea typeface="Raleway"/>
                <a:cs typeface="Raleway"/>
                <a:sym typeface="Raleway"/>
              </a:rPr>
              <a:t>June 30, 2023</a:t>
            </a:r>
            <a:r>
              <a:rPr lang="en" sz="1700" dirty="0">
                <a:solidFill>
                  <a:srgbClr val="000000"/>
                </a:solidFill>
                <a:latin typeface="Raleway"/>
                <a:ea typeface="Raleway"/>
                <a:cs typeface="Raleway"/>
                <a:sym typeface="Raleway"/>
              </a:rPr>
              <a:t>.</a:t>
            </a:r>
            <a:r>
              <a:rPr lang="en" sz="1700" b="1" u="sng" dirty="0">
                <a:solidFill>
                  <a:srgbClr val="000000"/>
                </a:solidFill>
                <a:latin typeface="Raleway"/>
                <a:ea typeface="Raleway"/>
                <a:cs typeface="Raleway"/>
                <a:sym typeface="Raleway"/>
              </a:rPr>
              <a:t> </a:t>
            </a:r>
            <a:endParaRPr sz="1700" b="1" u="sng" dirty="0">
              <a:solidFill>
                <a:srgbClr val="000000"/>
              </a:solidFill>
              <a:latin typeface="Raleway"/>
              <a:ea typeface="Raleway"/>
              <a:cs typeface="Raleway"/>
              <a:sym typeface="Raleway"/>
            </a:endParaRPr>
          </a:p>
          <a:p>
            <a:pPr marL="457200" lvl="0" indent="-336550" algn="l" rtl="0">
              <a:lnSpc>
                <a:spcPct val="150000"/>
              </a:lnSpc>
              <a:spcBef>
                <a:spcPts val="800"/>
              </a:spcBef>
              <a:spcAft>
                <a:spcPts val="0"/>
              </a:spcAft>
              <a:buClr>
                <a:srgbClr val="000000"/>
              </a:buClr>
              <a:buSzPts val="1700"/>
              <a:buChar char="●"/>
            </a:pPr>
            <a:r>
              <a:rPr lang="en" sz="1700" dirty="0">
                <a:solidFill>
                  <a:srgbClr val="000000"/>
                </a:solidFill>
                <a:latin typeface="Raleway"/>
                <a:ea typeface="Raleway"/>
                <a:cs typeface="Raleway"/>
                <a:sym typeface="Raleway"/>
              </a:rPr>
              <a:t>For questions or assistance, please contact your </a:t>
            </a:r>
            <a:r>
              <a:rPr lang="en" sz="1700" u="sng" dirty="0">
                <a:solidFill>
                  <a:schemeClr val="hlink"/>
                </a:solidFill>
                <a:latin typeface="Raleway"/>
                <a:ea typeface="Raleway"/>
                <a:cs typeface="Raleway"/>
                <a:sym typeface="Raleway"/>
                <a:hlinkClick r:id="rId6"/>
              </a:rPr>
              <a:t>ESEA Regional Contact</a:t>
            </a:r>
            <a:r>
              <a:rPr lang="en" sz="1700" dirty="0">
                <a:solidFill>
                  <a:srgbClr val="000000"/>
                </a:solidFill>
                <a:latin typeface="Raleway"/>
                <a:ea typeface="Raleway"/>
                <a:cs typeface="Raleway"/>
                <a:sym typeface="Raleway"/>
              </a:rPr>
              <a:t>.</a:t>
            </a:r>
            <a:r>
              <a:rPr lang="en" sz="1700" dirty="0">
                <a:solidFill>
                  <a:srgbClr val="000000"/>
                </a:solidFill>
                <a:latin typeface="Arial"/>
                <a:ea typeface="Arial"/>
                <a:cs typeface="Arial"/>
                <a:sym typeface="Arial"/>
              </a:rPr>
              <a:t> </a:t>
            </a:r>
            <a:endParaRPr sz="1700" dirty="0">
              <a:solidFill>
                <a:srgbClr val="000000"/>
              </a:solidFill>
              <a:latin typeface="Arial"/>
              <a:ea typeface="Arial"/>
              <a:cs typeface="Arial"/>
              <a:sym typeface="Arial"/>
            </a:endParaRPr>
          </a:p>
          <a:p>
            <a:pPr marL="0" lvl="0" indent="0" algn="l" rtl="0">
              <a:spcBef>
                <a:spcPts val="800"/>
              </a:spcBef>
              <a:spcAft>
                <a:spcPts val="0"/>
              </a:spcAft>
              <a:buNone/>
            </a:pPr>
            <a:endParaRPr dirty="0"/>
          </a:p>
        </p:txBody>
      </p:sp>
      <p:sp>
        <p:nvSpPr>
          <p:cNvPr id="332" name="Google Shape;332;p5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a:latin typeface="Raleway"/>
                <a:ea typeface="Raleway"/>
                <a:cs typeface="Raleway"/>
                <a:sym typeface="Raleway"/>
              </a:rPr>
              <a:t>23-24 Consolidated Application</a:t>
            </a:r>
            <a:endParaRPr>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9"/>
          <p:cNvSpPr txBox="1">
            <a:spLocks noGrp="1"/>
          </p:cNvSpPr>
          <p:nvPr>
            <p:ph type="body" idx="1"/>
          </p:nvPr>
        </p:nvSpPr>
        <p:spPr>
          <a:xfrm>
            <a:off x="628650" y="1165850"/>
            <a:ext cx="56925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700" dirty="0">
                <a:latin typeface="Raleway"/>
                <a:ea typeface="Raleway"/>
                <a:cs typeface="Raleway"/>
                <a:sym typeface="Raleway"/>
              </a:rPr>
              <a:t>The Consolidated Application for ESEA funds is now open! The application is due on June 30th.</a:t>
            </a:r>
            <a:endParaRPr sz="1700" dirty="0">
              <a:latin typeface="Raleway"/>
              <a:ea typeface="Raleway"/>
              <a:cs typeface="Raleway"/>
              <a:sym typeface="Raleway"/>
            </a:endParaRPr>
          </a:p>
          <a:p>
            <a:pPr marL="0" lvl="0" indent="0" algn="l" rtl="0">
              <a:spcBef>
                <a:spcPts val="800"/>
              </a:spcBef>
              <a:spcAft>
                <a:spcPts val="0"/>
              </a:spcAft>
              <a:buNone/>
            </a:pPr>
            <a:endParaRPr sz="1700" dirty="0">
              <a:latin typeface="Raleway"/>
              <a:ea typeface="Raleway"/>
              <a:cs typeface="Raleway"/>
              <a:sym typeface="Raleway"/>
            </a:endParaRPr>
          </a:p>
          <a:p>
            <a:pPr marL="0" lvl="0" indent="0" algn="l" rtl="0">
              <a:spcBef>
                <a:spcPts val="800"/>
              </a:spcBef>
              <a:spcAft>
                <a:spcPts val="0"/>
              </a:spcAft>
              <a:buNone/>
            </a:pPr>
            <a:r>
              <a:rPr lang="en" sz="1700" dirty="0">
                <a:latin typeface="Raleway"/>
                <a:ea typeface="Raleway"/>
                <a:cs typeface="Raleway"/>
                <a:sym typeface="Raleway"/>
              </a:rPr>
              <a:t>This time has been reserved for LEAs to ask questions about the application. </a:t>
            </a:r>
            <a:endParaRPr sz="1700" dirty="0">
              <a:latin typeface="Raleway"/>
              <a:ea typeface="Raleway"/>
              <a:cs typeface="Raleway"/>
              <a:sym typeface="Raleway"/>
            </a:endParaRPr>
          </a:p>
          <a:p>
            <a:pPr marL="0" lvl="0" indent="0" algn="l" rtl="0">
              <a:spcBef>
                <a:spcPts val="800"/>
              </a:spcBef>
              <a:spcAft>
                <a:spcPts val="0"/>
              </a:spcAft>
              <a:buNone/>
            </a:pPr>
            <a:endParaRPr sz="1700" dirty="0">
              <a:latin typeface="Raleway"/>
              <a:ea typeface="Raleway"/>
              <a:cs typeface="Raleway"/>
              <a:sym typeface="Raleway"/>
            </a:endParaRPr>
          </a:p>
          <a:p>
            <a:pPr marL="0" lvl="0" indent="0" algn="ctr" rtl="0">
              <a:spcBef>
                <a:spcPts val="800"/>
              </a:spcBef>
              <a:spcAft>
                <a:spcPts val="0"/>
              </a:spcAft>
              <a:buNone/>
            </a:pPr>
            <a:r>
              <a:rPr lang="en" sz="1700" dirty="0">
                <a:latin typeface="Raleway"/>
                <a:ea typeface="Raleway"/>
                <a:cs typeface="Raleway"/>
                <a:sym typeface="Raleway"/>
              </a:rPr>
              <a:t>Sign in to the application system </a:t>
            </a:r>
            <a:r>
              <a:rPr lang="en" sz="1700" u="sng" dirty="0">
                <a:solidFill>
                  <a:schemeClr val="hlink"/>
                </a:solidFill>
                <a:latin typeface="Raleway"/>
                <a:ea typeface="Raleway"/>
                <a:cs typeface="Raleway"/>
                <a:sym typeface="Raleway"/>
                <a:hlinkClick r:id="rId3"/>
              </a:rPr>
              <a:t>HERE</a:t>
            </a:r>
            <a:endParaRPr sz="1700" dirty="0">
              <a:latin typeface="Raleway"/>
              <a:ea typeface="Raleway"/>
              <a:cs typeface="Raleway"/>
              <a:sym typeface="Raleway"/>
            </a:endParaRPr>
          </a:p>
          <a:p>
            <a:pPr marL="0" lvl="0" indent="0" algn="l" rtl="0">
              <a:spcBef>
                <a:spcPts val="800"/>
              </a:spcBef>
              <a:spcAft>
                <a:spcPts val="0"/>
              </a:spcAft>
              <a:buNone/>
            </a:pPr>
            <a:endParaRPr sz="1700" dirty="0">
              <a:latin typeface="Raleway"/>
              <a:ea typeface="Raleway"/>
              <a:cs typeface="Raleway"/>
              <a:sym typeface="Raleway"/>
            </a:endParaRPr>
          </a:p>
        </p:txBody>
      </p:sp>
      <p:sp>
        <p:nvSpPr>
          <p:cNvPr id="338" name="Google Shape;338;p5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Consolidated Application Questions?</a:t>
            </a:r>
            <a:endParaRPr>
              <a:latin typeface="Raleway"/>
              <a:ea typeface="Raleway"/>
              <a:cs typeface="Raleway"/>
              <a:sym typeface="Raleway"/>
            </a:endParaRPr>
          </a:p>
        </p:txBody>
      </p:sp>
      <p:pic>
        <p:nvPicPr>
          <p:cNvPr id="339" name="Google Shape;339;p5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169825" y="1521425"/>
            <a:ext cx="2342575" cy="2342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0"/>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Upcoming Meetings</a:t>
            </a:r>
            <a:endParaRPr>
              <a:latin typeface="Raleway"/>
              <a:ea typeface="Raleway"/>
              <a:cs typeface="Raleway"/>
              <a:sym typeface="Raleway"/>
            </a:endParaRPr>
          </a:p>
        </p:txBody>
      </p:sp>
      <p:sp>
        <p:nvSpPr>
          <p:cNvPr id="345" name="Google Shape;345;p60"/>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600"/>
              </a:spcBef>
              <a:spcAft>
                <a:spcPts val="0"/>
              </a:spcAft>
              <a:buNone/>
            </a:pPr>
            <a:r>
              <a:rPr lang="en" sz="1700">
                <a:solidFill>
                  <a:srgbClr val="595959"/>
                </a:solidFill>
                <a:latin typeface="Raleway"/>
                <a:ea typeface="Raleway"/>
                <a:cs typeface="Raleway"/>
                <a:sym typeface="Raleway"/>
              </a:rPr>
              <a:t>Any requests for topics or questions?</a:t>
            </a: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457200" lvl="0" indent="-336550" algn="l" rtl="0">
              <a:spcBef>
                <a:spcPts val="600"/>
              </a:spcBef>
              <a:spcAft>
                <a:spcPts val="0"/>
              </a:spcAft>
              <a:buSzPts val="1700"/>
              <a:buFont typeface="Raleway"/>
              <a:buChar char="•"/>
            </a:pPr>
            <a:r>
              <a:rPr lang="en" sz="1700">
                <a:solidFill>
                  <a:srgbClr val="595959"/>
                </a:solidFill>
                <a:latin typeface="Raleway"/>
                <a:ea typeface="Raleway"/>
                <a:cs typeface="Raleway"/>
                <a:sym typeface="Raleway"/>
              </a:rPr>
              <a:t>Upcoming Office Hours:</a:t>
            </a:r>
            <a:endParaRPr sz="1700">
              <a:solidFill>
                <a:srgbClr val="595959"/>
              </a:solidFill>
              <a:latin typeface="Raleway"/>
              <a:ea typeface="Raleway"/>
              <a:cs typeface="Raleway"/>
              <a:sym typeface="Raleway"/>
            </a:endParaRPr>
          </a:p>
          <a:p>
            <a:pPr marL="914400" lvl="1" indent="-311150" algn="l" rtl="0">
              <a:spcBef>
                <a:spcPts val="600"/>
              </a:spcBef>
              <a:spcAft>
                <a:spcPts val="0"/>
              </a:spcAft>
              <a:buSzPts val="1300"/>
              <a:buFont typeface="Raleway"/>
              <a:buChar char="•"/>
            </a:pPr>
            <a:r>
              <a:rPr lang="en" strike="sngStrike">
                <a:solidFill>
                  <a:srgbClr val="595959"/>
                </a:solidFill>
                <a:latin typeface="Raleway"/>
                <a:ea typeface="Raleway"/>
                <a:cs typeface="Raleway"/>
                <a:sym typeface="Raleway"/>
              </a:rPr>
              <a:t>June 8</a:t>
            </a:r>
            <a:r>
              <a:rPr lang="en">
                <a:solidFill>
                  <a:srgbClr val="595959"/>
                </a:solidFill>
                <a:latin typeface="Raleway"/>
                <a:ea typeface="Raleway"/>
                <a:cs typeface="Raleway"/>
                <a:sym typeface="Raleway"/>
              </a:rPr>
              <a:t> Office Hours rescheduled to </a:t>
            </a:r>
            <a:r>
              <a:rPr lang="en" b="1">
                <a:solidFill>
                  <a:srgbClr val="6AA84F"/>
                </a:solidFill>
                <a:latin typeface="Raleway"/>
                <a:ea typeface="Raleway"/>
                <a:cs typeface="Raleway"/>
                <a:sym typeface="Raleway"/>
              </a:rPr>
              <a:t>June 15</a:t>
            </a:r>
            <a:endParaRPr b="1">
              <a:solidFill>
                <a:srgbClr val="6AA84F"/>
              </a:solidFill>
              <a:latin typeface="Raleway"/>
              <a:ea typeface="Raleway"/>
              <a:cs typeface="Raleway"/>
              <a:sym typeface="Raleway"/>
            </a:endParaRPr>
          </a:p>
          <a:p>
            <a:pPr marL="914400" lvl="1" indent="-311150" algn="l" rtl="0">
              <a:spcBef>
                <a:spcPts val="600"/>
              </a:spcBef>
              <a:spcAft>
                <a:spcPts val="0"/>
              </a:spcAft>
              <a:buSzPts val="1300"/>
              <a:buFont typeface="Raleway"/>
              <a:buChar char="•"/>
            </a:pPr>
            <a:r>
              <a:rPr lang="en">
                <a:solidFill>
                  <a:srgbClr val="595959"/>
                </a:solidFill>
                <a:latin typeface="Raleway"/>
                <a:ea typeface="Raleway"/>
                <a:cs typeface="Raleway"/>
                <a:sym typeface="Raleway"/>
              </a:rPr>
              <a:t>June 22 Office Hours </a:t>
            </a:r>
            <a:endParaRPr>
              <a:solidFill>
                <a:srgbClr val="595959"/>
              </a:solidFill>
              <a:latin typeface="Raleway"/>
              <a:ea typeface="Raleway"/>
              <a:cs typeface="Raleway"/>
              <a:sym typeface="Raleway"/>
            </a:endParaRPr>
          </a:p>
          <a:p>
            <a:pPr marL="914400" lvl="0" indent="0" algn="l" rtl="0">
              <a:spcBef>
                <a:spcPts val="600"/>
              </a:spcBef>
              <a:spcAft>
                <a:spcPts val="0"/>
              </a:spcAft>
              <a:buNone/>
            </a:pPr>
            <a:endParaRPr>
              <a:solidFill>
                <a:srgbClr val="595959"/>
              </a:solidFill>
              <a:latin typeface="Raleway"/>
              <a:ea typeface="Raleway"/>
              <a:cs typeface="Raleway"/>
              <a:sym typeface="Raleway"/>
            </a:endParaRPr>
          </a:p>
          <a:p>
            <a:pPr marL="914400" lvl="1" indent="-311150" algn="l" rtl="0">
              <a:spcBef>
                <a:spcPts val="600"/>
              </a:spcBef>
              <a:spcAft>
                <a:spcPts val="0"/>
              </a:spcAft>
              <a:buClr>
                <a:srgbClr val="FF0000"/>
              </a:buClr>
              <a:buSzPts val="1300"/>
              <a:buFont typeface="Raleway"/>
              <a:buChar char="•"/>
            </a:pPr>
            <a:r>
              <a:rPr lang="en" b="1" i="1">
                <a:solidFill>
                  <a:srgbClr val="FF0000"/>
                </a:solidFill>
                <a:latin typeface="Raleway"/>
                <a:ea typeface="Raleway"/>
                <a:cs typeface="Raleway"/>
                <a:sym typeface="Raleway"/>
              </a:rPr>
              <a:t>July Office Hours are cancelled</a:t>
            </a:r>
            <a:endParaRPr b="1" i="1">
              <a:solidFill>
                <a:srgbClr val="FF0000"/>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800"/>
              </a:spcBef>
              <a:spcAft>
                <a:spcPts val="0"/>
              </a:spcAft>
              <a:buNone/>
            </a:pPr>
            <a:endParaRPr/>
          </a:p>
        </p:txBody>
      </p:sp>
      <p:sp>
        <p:nvSpPr>
          <p:cNvPr id="351" name="Google Shape;351;p6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Looking Ahead…</a:t>
            </a:r>
            <a:endParaRPr>
              <a:latin typeface="Raleway"/>
              <a:ea typeface="Raleway"/>
              <a:cs typeface="Raleway"/>
              <a:sym typeface="Raleway"/>
            </a:endParaRPr>
          </a:p>
        </p:txBody>
      </p:sp>
      <p:pic>
        <p:nvPicPr>
          <p:cNvPr id="352" name="Google Shape;352;p61" descr="Text, whiteboard&#10;&#10;Description automatically generated"/>
          <p:cNvPicPr preferRelativeResize="0"/>
          <p:nvPr/>
        </p:nvPicPr>
        <p:blipFill rotWithShape="1">
          <a:blip r:embed="rId3">
            <a:alphaModFix/>
          </a:blip>
          <a:srcRect/>
          <a:stretch/>
        </p:blipFill>
        <p:spPr>
          <a:xfrm>
            <a:off x="6076241" y="1000611"/>
            <a:ext cx="2621028" cy="1747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2"/>
          <p:cNvSpPr txBox="1">
            <a:spLocks noGrp="1"/>
          </p:cNvSpPr>
          <p:nvPr>
            <p:ph type="title"/>
          </p:nvPr>
        </p:nvSpPr>
        <p:spPr>
          <a:xfrm>
            <a:off x="187724" y="73157"/>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endParaRPr sz="1700">
              <a:latin typeface="Raleway"/>
              <a:ea typeface="Raleway"/>
              <a:cs typeface="Raleway"/>
              <a:sym typeface="Raleway"/>
            </a:endParaRPr>
          </a:p>
          <a:p>
            <a:pPr marL="685800" lvl="0" indent="0" algn="l" rtl="0">
              <a:spcBef>
                <a:spcPts val="0"/>
              </a:spcBef>
              <a:spcAft>
                <a:spcPts val="0"/>
              </a:spcAft>
              <a:buClr>
                <a:schemeClr val="lt1"/>
              </a:buClr>
              <a:buSzPts val="1800"/>
              <a:buFont typeface="Arial"/>
              <a:buNone/>
            </a:pP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358" name="Google Shape;358;p62"/>
          <p:cNvGraphicFramePr/>
          <p:nvPr/>
        </p:nvGraphicFramePr>
        <p:xfrm>
          <a:off x="187731" y="959770"/>
          <a:ext cx="8768525" cy="4290200"/>
        </p:xfrm>
        <a:graphic>
          <a:graphicData uri="http://schemas.openxmlformats.org/drawingml/2006/table">
            <a:tbl>
              <a:tblPr firstRow="1">
                <a:noFill/>
                <a:tableStyleId>{84ADCBC8-39EE-4CE4-9CE7-1217890DC28F}</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0"/>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4"/>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7"/>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5"/>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6"/>
                        </a:rPr>
                        <a:t>Melissa Chaffin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Kim Boylan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16"/>
                        </a:rPr>
                        <a:t>Melissa Chaffin</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body" idx="1"/>
          </p:nvPr>
        </p:nvSpPr>
        <p:spPr>
          <a:xfrm>
            <a:off x="628650" y="1165850"/>
            <a:ext cx="56925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700">
                <a:latin typeface="Raleway"/>
                <a:ea typeface="Raleway"/>
                <a:cs typeface="Raleway"/>
                <a:sym typeface="Raleway"/>
              </a:rPr>
              <a:t>The Consolidated Application for ESEA funds is now open! The application is due on June 30th.</a:t>
            </a:r>
            <a:endParaRPr sz="1700">
              <a:latin typeface="Raleway"/>
              <a:ea typeface="Raleway"/>
              <a:cs typeface="Raleway"/>
              <a:sym typeface="Raleway"/>
            </a:endParaRPr>
          </a:p>
          <a:p>
            <a:pPr marL="0" lvl="0" indent="0" algn="l" rtl="0">
              <a:spcBef>
                <a:spcPts val="800"/>
              </a:spcBef>
              <a:spcAft>
                <a:spcPts val="0"/>
              </a:spcAft>
              <a:buNone/>
            </a:pPr>
            <a:endParaRPr sz="1700">
              <a:latin typeface="Raleway"/>
              <a:ea typeface="Raleway"/>
              <a:cs typeface="Raleway"/>
              <a:sym typeface="Raleway"/>
            </a:endParaRPr>
          </a:p>
          <a:p>
            <a:pPr marL="0" lvl="0" indent="0" algn="l" rtl="0">
              <a:spcBef>
                <a:spcPts val="800"/>
              </a:spcBef>
              <a:spcAft>
                <a:spcPts val="0"/>
              </a:spcAft>
              <a:buNone/>
            </a:pPr>
            <a:r>
              <a:rPr lang="en" sz="1700">
                <a:latin typeface="Raleway"/>
                <a:ea typeface="Raleway"/>
                <a:cs typeface="Raleway"/>
                <a:sym typeface="Raleway"/>
              </a:rPr>
              <a:t>This time has been reserved for LEAs to ask questions about the application. </a:t>
            </a:r>
            <a:endParaRPr sz="1700">
              <a:latin typeface="Raleway"/>
              <a:ea typeface="Raleway"/>
              <a:cs typeface="Raleway"/>
              <a:sym typeface="Raleway"/>
            </a:endParaRPr>
          </a:p>
          <a:p>
            <a:pPr marL="0" lvl="0" indent="0" algn="l" rtl="0">
              <a:spcBef>
                <a:spcPts val="800"/>
              </a:spcBef>
              <a:spcAft>
                <a:spcPts val="0"/>
              </a:spcAft>
              <a:buNone/>
            </a:pPr>
            <a:endParaRPr sz="1700">
              <a:latin typeface="Raleway"/>
              <a:ea typeface="Raleway"/>
              <a:cs typeface="Raleway"/>
              <a:sym typeface="Raleway"/>
            </a:endParaRPr>
          </a:p>
          <a:p>
            <a:pPr marL="0" lvl="0" indent="0" algn="ctr" rtl="0">
              <a:spcBef>
                <a:spcPts val="800"/>
              </a:spcBef>
              <a:spcAft>
                <a:spcPts val="0"/>
              </a:spcAft>
              <a:buNone/>
            </a:pPr>
            <a:r>
              <a:rPr lang="en" sz="1700">
                <a:latin typeface="Raleway"/>
                <a:ea typeface="Raleway"/>
                <a:cs typeface="Raleway"/>
                <a:sym typeface="Raleway"/>
              </a:rPr>
              <a:t>Sign in to the application system </a:t>
            </a:r>
            <a:r>
              <a:rPr lang="en" sz="1700" u="sng">
                <a:solidFill>
                  <a:schemeClr val="hlink"/>
                </a:solidFill>
                <a:latin typeface="Raleway"/>
                <a:ea typeface="Raleway"/>
                <a:cs typeface="Raleway"/>
                <a:sym typeface="Raleway"/>
                <a:hlinkClick r:id="rId3"/>
              </a:rPr>
              <a:t>HERE</a:t>
            </a:r>
            <a:endParaRPr sz="1700">
              <a:latin typeface="Raleway"/>
              <a:ea typeface="Raleway"/>
              <a:cs typeface="Raleway"/>
              <a:sym typeface="Raleway"/>
            </a:endParaRPr>
          </a:p>
          <a:p>
            <a:pPr marL="0" lvl="0" indent="0" algn="l" rtl="0">
              <a:spcBef>
                <a:spcPts val="800"/>
              </a:spcBef>
              <a:spcAft>
                <a:spcPts val="0"/>
              </a:spcAft>
              <a:buNone/>
            </a:pPr>
            <a:endParaRPr sz="1700">
              <a:latin typeface="Raleway"/>
              <a:ea typeface="Raleway"/>
              <a:cs typeface="Raleway"/>
              <a:sym typeface="Raleway"/>
            </a:endParaRPr>
          </a:p>
        </p:txBody>
      </p:sp>
      <p:sp>
        <p:nvSpPr>
          <p:cNvPr id="169" name="Google Shape;169;p3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Consolidated Application Questions?</a:t>
            </a:r>
            <a:endParaRPr>
              <a:latin typeface="Raleway"/>
              <a:ea typeface="Raleway"/>
              <a:cs typeface="Raleway"/>
              <a:sym typeface="Raleway"/>
            </a:endParaRPr>
          </a:p>
        </p:txBody>
      </p:sp>
      <p:pic>
        <p:nvPicPr>
          <p:cNvPr id="170" name="Google Shape;170;p3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169825" y="1521425"/>
            <a:ext cx="2342575" cy="2342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body" idx="1"/>
          </p:nvPr>
        </p:nvSpPr>
        <p:spPr>
          <a:xfrm>
            <a:off x="332675" y="1050100"/>
            <a:ext cx="7906800" cy="3393900"/>
          </a:xfrm>
          <a:prstGeom prst="rect">
            <a:avLst/>
          </a:prstGeom>
        </p:spPr>
        <p:txBody>
          <a:bodyPr spcFirstLastPara="1" wrap="square" lIns="0" tIns="0" rIns="0" bIns="0" anchor="t" anchorCtr="0">
            <a:noAutofit/>
          </a:bodyPr>
          <a:lstStyle/>
          <a:p>
            <a:pPr marL="457200" lvl="0" indent="-304800" algn="l" rtl="0">
              <a:lnSpc>
                <a:spcPct val="100000"/>
              </a:lnSpc>
              <a:spcBef>
                <a:spcPts val="0"/>
              </a:spcBef>
              <a:spcAft>
                <a:spcPts val="0"/>
              </a:spcAft>
              <a:buClr>
                <a:srgbClr val="000000"/>
              </a:buClr>
              <a:buSzPts val="1200"/>
              <a:buFont typeface="Raleway"/>
              <a:buChar char="•"/>
            </a:pPr>
            <a:r>
              <a:rPr lang="en" sz="1200">
                <a:solidFill>
                  <a:srgbClr val="000000"/>
                </a:solidFill>
                <a:latin typeface="Raleway"/>
                <a:ea typeface="Raleway"/>
                <a:cs typeface="Raleway"/>
                <a:sym typeface="Raleway"/>
              </a:rPr>
              <a:t>The</a:t>
            </a:r>
            <a:r>
              <a:rPr lang="en" sz="1200">
                <a:solidFill>
                  <a:schemeClr val="hlink"/>
                </a:solidFill>
                <a:uFill>
                  <a:noFill/>
                </a:uFill>
                <a:latin typeface="Raleway"/>
                <a:ea typeface="Raleway"/>
                <a:cs typeface="Raleway"/>
                <a:sym typeface="Raleway"/>
                <a:hlinkClick r:id="rId3"/>
              </a:rPr>
              <a:t> </a:t>
            </a:r>
            <a:r>
              <a:rPr lang="en" sz="1200" u="sng">
                <a:solidFill>
                  <a:schemeClr val="hlink"/>
                </a:solidFill>
                <a:latin typeface="Raleway"/>
                <a:ea typeface="Raleway"/>
                <a:cs typeface="Raleway"/>
                <a:sym typeface="Raleway"/>
                <a:hlinkClick r:id="rId3"/>
              </a:rPr>
              <a:t>Year at a Glance</a:t>
            </a:r>
            <a:r>
              <a:rPr lang="en" sz="1200">
                <a:solidFill>
                  <a:srgbClr val="000000"/>
                </a:solidFill>
                <a:latin typeface="Raleway"/>
                <a:ea typeface="Raleway"/>
                <a:cs typeface="Raleway"/>
                <a:sym typeface="Raleway"/>
              </a:rPr>
              <a:t> indicates the following should be happening right now (Note: Some tasks listed should be close to completion):</a:t>
            </a:r>
            <a:endParaRPr sz="1200">
              <a:solidFill>
                <a:srgbClr val="000000"/>
              </a:solidFill>
              <a:latin typeface="Raleway"/>
              <a:ea typeface="Raleway"/>
              <a:cs typeface="Raleway"/>
              <a:sym typeface="Raleway"/>
            </a:endParaRPr>
          </a:p>
          <a:p>
            <a:pPr marL="914400" lvl="1" indent="-304800" algn="l" rtl="0">
              <a:lnSpc>
                <a:spcPct val="115000"/>
              </a:lnSpc>
              <a:spcBef>
                <a:spcPts val="0"/>
              </a:spcBef>
              <a:spcAft>
                <a:spcPts val="0"/>
              </a:spcAft>
              <a:buClr>
                <a:srgbClr val="000000"/>
              </a:buClr>
              <a:buSzPts val="1200"/>
              <a:buFont typeface="Raleway"/>
              <a:buChar char="○"/>
            </a:pPr>
            <a:r>
              <a:rPr lang="en" sz="1200">
                <a:solidFill>
                  <a:srgbClr val="000000"/>
                </a:solidFill>
                <a:highlight>
                  <a:srgbClr val="FFFFFF"/>
                </a:highlight>
                <a:latin typeface="Raleway"/>
                <a:ea typeface="Raleway"/>
                <a:cs typeface="Raleway"/>
                <a:sym typeface="Raleway"/>
              </a:rPr>
              <a:t>Declare participation in </a:t>
            </a:r>
            <a:r>
              <a:rPr lang="en" sz="1200" u="sng">
                <a:solidFill>
                  <a:schemeClr val="hlink"/>
                </a:solidFill>
                <a:highlight>
                  <a:srgbClr val="FFFFFF"/>
                </a:highlight>
                <a:latin typeface="Raleway"/>
                <a:ea typeface="Raleway"/>
                <a:cs typeface="Raleway"/>
                <a:sym typeface="Raleway"/>
                <a:hlinkClick r:id="rId4"/>
              </a:rPr>
              <a:t>Community Eligibility Provision</a:t>
            </a:r>
            <a:r>
              <a:rPr lang="en" sz="1200">
                <a:solidFill>
                  <a:srgbClr val="000000"/>
                </a:solidFill>
                <a:highlight>
                  <a:srgbClr val="FFFFFF"/>
                </a:highlight>
                <a:latin typeface="Raleway"/>
                <a:ea typeface="Raleway"/>
                <a:cs typeface="Raleway"/>
                <a:sym typeface="Raleway"/>
              </a:rPr>
              <a:t> to School Nutrition, if applicable. CEP is an optional poverty measure used for serving Title I schools.</a:t>
            </a:r>
            <a:endParaRPr sz="1200">
              <a:solidFill>
                <a:srgbClr val="000000"/>
              </a:solidFill>
              <a:highlight>
                <a:srgbClr val="FFFFFF"/>
              </a:highlight>
              <a:latin typeface="Raleway"/>
              <a:ea typeface="Raleway"/>
              <a:cs typeface="Raleway"/>
              <a:sym typeface="Raleway"/>
            </a:endParaRPr>
          </a:p>
          <a:p>
            <a:pPr marL="1371600" lvl="2" indent="-304800" algn="l" rtl="0">
              <a:lnSpc>
                <a:spcPct val="115000"/>
              </a:lnSpc>
              <a:spcBef>
                <a:spcPts val="0"/>
              </a:spcBef>
              <a:spcAft>
                <a:spcPts val="0"/>
              </a:spcAft>
              <a:buClr>
                <a:srgbClr val="000000"/>
              </a:buClr>
              <a:buSzPts val="1200"/>
              <a:buFont typeface="Raleway"/>
              <a:buChar char="■"/>
            </a:pPr>
            <a:r>
              <a:rPr lang="en" sz="1200" u="sng">
                <a:solidFill>
                  <a:schemeClr val="hlink"/>
                </a:solidFill>
                <a:highlight>
                  <a:srgbClr val="FFFFFF"/>
                </a:highlight>
                <a:latin typeface="Raleway"/>
                <a:ea typeface="Raleway"/>
                <a:cs typeface="Raleway"/>
                <a:sym typeface="Raleway"/>
                <a:hlinkClick r:id="rId5"/>
              </a:rPr>
              <a:t>Program Eligibility for Nutrition Programs</a:t>
            </a:r>
            <a:r>
              <a:rPr lang="en" sz="1200">
                <a:solidFill>
                  <a:srgbClr val="000000"/>
                </a:solidFill>
                <a:highlight>
                  <a:srgbClr val="FFFFFF"/>
                </a:highlight>
                <a:latin typeface="Raleway"/>
                <a:ea typeface="Raleway"/>
                <a:cs typeface="Raleway"/>
                <a:sym typeface="Raleway"/>
              </a:rPr>
              <a:t> and all the forms needed, including for CEP</a:t>
            </a:r>
            <a:endParaRPr sz="1200">
              <a:solidFill>
                <a:srgbClr val="000000"/>
              </a:solidFill>
              <a:highlight>
                <a:srgbClr val="FFFFFF"/>
              </a:highlight>
              <a:latin typeface="Raleway"/>
              <a:ea typeface="Raleway"/>
              <a:cs typeface="Raleway"/>
              <a:sym typeface="Raleway"/>
            </a:endParaRPr>
          </a:p>
          <a:p>
            <a:pPr marL="914400" lvl="1" indent="-304800" algn="l" rtl="0">
              <a:lnSpc>
                <a:spcPct val="115000"/>
              </a:lnSpc>
              <a:spcBef>
                <a:spcPts val="0"/>
              </a:spcBef>
              <a:spcAft>
                <a:spcPts val="0"/>
              </a:spcAft>
              <a:buClr>
                <a:srgbClr val="000000"/>
              </a:buClr>
              <a:buSzPts val="1200"/>
              <a:buFont typeface="Raleway"/>
              <a:buChar char="○"/>
            </a:pPr>
            <a:r>
              <a:rPr lang="en" sz="1200">
                <a:solidFill>
                  <a:srgbClr val="000000"/>
                </a:solidFill>
                <a:latin typeface="Raleway"/>
                <a:ea typeface="Raleway"/>
                <a:cs typeface="Raleway"/>
                <a:sym typeface="Raleway"/>
              </a:rPr>
              <a:t>Evaluate English learner redesignation status including Els with disabilities.</a:t>
            </a:r>
            <a:endParaRPr sz="1200">
              <a:solidFill>
                <a:srgbClr val="000000"/>
              </a:solidFill>
              <a:latin typeface="Raleway"/>
              <a:ea typeface="Raleway"/>
              <a:cs typeface="Raleway"/>
              <a:sym typeface="Raleway"/>
            </a:endParaRPr>
          </a:p>
          <a:p>
            <a:pPr marL="914400" lvl="1" indent="-304800" algn="l" rtl="0">
              <a:lnSpc>
                <a:spcPct val="115000"/>
              </a:lnSpc>
              <a:spcBef>
                <a:spcPts val="0"/>
              </a:spcBef>
              <a:spcAft>
                <a:spcPts val="0"/>
              </a:spcAft>
              <a:buClr>
                <a:srgbClr val="000000"/>
              </a:buClr>
              <a:buSzPts val="1200"/>
              <a:buFont typeface="Raleway"/>
              <a:buChar char="○"/>
            </a:pPr>
            <a:r>
              <a:rPr lang="en" sz="1200">
                <a:solidFill>
                  <a:srgbClr val="000000"/>
                </a:solidFill>
                <a:latin typeface="Raleway"/>
                <a:ea typeface="Raleway"/>
                <a:cs typeface="Raleway"/>
                <a:sym typeface="Raleway"/>
              </a:rPr>
              <a:t>Have LEA budget discussions that include staff assignments to ensure compliance with Title I, Part A comparability and EDT requirements for the following school year.</a:t>
            </a:r>
            <a:endParaRPr sz="1200">
              <a:solidFill>
                <a:srgbClr val="000000"/>
              </a:solidFill>
              <a:latin typeface="Raleway"/>
              <a:ea typeface="Raleway"/>
              <a:cs typeface="Raleway"/>
              <a:sym typeface="Raleway"/>
            </a:endParaRPr>
          </a:p>
          <a:p>
            <a:pPr marL="914400" lvl="1" indent="-304800" algn="l" rtl="0">
              <a:lnSpc>
                <a:spcPct val="115000"/>
              </a:lnSpc>
              <a:spcBef>
                <a:spcPts val="0"/>
              </a:spcBef>
              <a:spcAft>
                <a:spcPts val="0"/>
              </a:spcAft>
              <a:buClr>
                <a:srgbClr val="000000"/>
              </a:buClr>
              <a:buSzPts val="1200"/>
              <a:buFont typeface="Raleway"/>
              <a:buChar char="○"/>
            </a:pPr>
            <a:r>
              <a:rPr lang="en" sz="1200">
                <a:solidFill>
                  <a:srgbClr val="000000"/>
                </a:solidFill>
                <a:latin typeface="Raleway"/>
                <a:ea typeface="Raleway"/>
                <a:cs typeface="Raleway"/>
                <a:sym typeface="Raleway"/>
              </a:rPr>
              <a:t>Plan and collaborate with local neglected or delinquent facilities to plan activities for Consolidated Application, if applicable.</a:t>
            </a:r>
            <a:endParaRPr sz="1200">
              <a:solidFill>
                <a:srgbClr val="000000"/>
              </a:solidFill>
              <a:latin typeface="Raleway"/>
              <a:ea typeface="Raleway"/>
              <a:cs typeface="Raleway"/>
              <a:sym typeface="Raleway"/>
            </a:endParaRPr>
          </a:p>
          <a:p>
            <a:pPr marL="914400" lvl="1" indent="-304800" algn="l" rtl="0">
              <a:lnSpc>
                <a:spcPct val="115000"/>
              </a:lnSpc>
              <a:spcBef>
                <a:spcPts val="0"/>
              </a:spcBef>
              <a:spcAft>
                <a:spcPts val="0"/>
              </a:spcAft>
              <a:buClr>
                <a:srgbClr val="000000"/>
              </a:buClr>
              <a:buSzPts val="1200"/>
              <a:buFont typeface="Raleway"/>
              <a:buChar char="○"/>
            </a:pPr>
            <a:r>
              <a:rPr lang="en" sz="1200">
                <a:solidFill>
                  <a:srgbClr val="000000"/>
                </a:solidFill>
                <a:highlight>
                  <a:srgbClr val="FFFFFF"/>
                </a:highlight>
                <a:latin typeface="Raleway"/>
                <a:ea typeface="Raleway"/>
                <a:cs typeface="Raleway"/>
                <a:sym typeface="Raleway"/>
              </a:rPr>
              <a:t>All public school code changes for the 2023-24 school year must be submitted to CDE </a:t>
            </a:r>
            <a:r>
              <a:rPr lang="en" sz="1200" u="sng">
                <a:solidFill>
                  <a:srgbClr val="000000"/>
                </a:solidFill>
                <a:highlight>
                  <a:srgbClr val="FFFFFF"/>
                </a:highlight>
                <a:latin typeface="Raleway"/>
                <a:ea typeface="Raleway"/>
                <a:cs typeface="Raleway"/>
                <a:sym typeface="Raleway"/>
              </a:rPr>
              <a:t>no later than June 30</a:t>
            </a:r>
            <a:r>
              <a:rPr lang="en" sz="1200">
                <a:solidFill>
                  <a:srgbClr val="000000"/>
                </a:solidFill>
                <a:highlight>
                  <a:srgbClr val="FFFFFF"/>
                </a:highlight>
                <a:latin typeface="Raleway"/>
                <a:ea typeface="Raleway"/>
                <a:cs typeface="Raleway"/>
                <a:sym typeface="Raleway"/>
              </a:rPr>
              <a:t>. The forms for making changes can be found under “School Code Change Request Forms” on </a:t>
            </a:r>
            <a:r>
              <a:rPr lang="en" sz="1200" u="sng">
                <a:solidFill>
                  <a:schemeClr val="hlink"/>
                </a:solidFill>
                <a:highlight>
                  <a:srgbClr val="FFFFFF"/>
                </a:highlight>
                <a:latin typeface="Raleway"/>
                <a:ea typeface="Raleway"/>
                <a:cs typeface="Raleway"/>
                <a:sym typeface="Raleway"/>
                <a:hlinkClick r:id="rId6"/>
              </a:rPr>
              <a:t>CDE’s Directory Webpage</a:t>
            </a:r>
            <a:r>
              <a:rPr lang="en" sz="1200">
                <a:solidFill>
                  <a:srgbClr val="000000"/>
                </a:solidFill>
                <a:highlight>
                  <a:srgbClr val="FFFFFF"/>
                </a:highlight>
                <a:latin typeface="Raleway"/>
                <a:ea typeface="Raleway"/>
                <a:cs typeface="Raleway"/>
                <a:sym typeface="Raleway"/>
              </a:rPr>
              <a:t>.</a:t>
            </a:r>
            <a:endParaRPr sz="1200">
              <a:solidFill>
                <a:srgbClr val="000000"/>
              </a:solidFill>
              <a:highlight>
                <a:srgbClr val="FFFFFF"/>
              </a:highlight>
              <a:latin typeface="Raleway"/>
              <a:ea typeface="Raleway"/>
              <a:cs typeface="Raleway"/>
              <a:sym typeface="Raleway"/>
            </a:endParaRPr>
          </a:p>
          <a:p>
            <a:pPr marL="406400" lvl="0" indent="-254000" algn="l" rtl="0">
              <a:lnSpc>
                <a:spcPct val="100000"/>
              </a:lnSpc>
              <a:spcBef>
                <a:spcPts val="800"/>
              </a:spcBef>
              <a:spcAft>
                <a:spcPts val="0"/>
              </a:spcAft>
              <a:buClr>
                <a:srgbClr val="000000"/>
              </a:buClr>
              <a:buSzPts val="1200"/>
              <a:buFont typeface="Raleway"/>
              <a:buChar char="●"/>
            </a:pPr>
            <a:r>
              <a:rPr lang="en" sz="1200" u="sng">
                <a:solidFill>
                  <a:schemeClr val="hlink"/>
                </a:solidFill>
                <a:latin typeface="Raleway"/>
                <a:ea typeface="Raleway"/>
                <a:cs typeface="Raleway"/>
                <a:sym typeface="Raleway"/>
                <a:hlinkClick r:id="rId7"/>
              </a:rPr>
              <a:t>Non-Public Consultation form</a:t>
            </a:r>
            <a:r>
              <a:rPr lang="en" sz="1200">
                <a:solidFill>
                  <a:srgbClr val="000000"/>
                </a:solidFill>
                <a:latin typeface="Raleway"/>
                <a:ea typeface="Raleway"/>
                <a:cs typeface="Raleway"/>
                <a:sym typeface="Raleway"/>
              </a:rPr>
              <a:t> and the </a:t>
            </a:r>
            <a:r>
              <a:rPr lang="en" sz="1200" u="sng">
                <a:solidFill>
                  <a:schemeClr val="hlink"/>
                </a:solidFill>
                <a:latin typeface="Raleway"/>
                <a:ea typeface="Raleway"/>
                <a:cs typeface="Raleway"/>
                <a:sym typeface="Raleway"/>
                <a:hlinkClick r:id="rId8"/>
              </a:rPr>
              <a:t>School Improvement Retention of Funds form</a:t>
            </a:r>
            <a:r>
              <a:rPr lang="en" sz="1200">
                <a:solidFill>
                  <a:srgbClr val="000000"/>
                </a:solidFill>
                <a:latin typeface="Raleway"/>
                <a:ea typeface="Raleway"/>
                <a:cs typeface="Raleway"/>
                <a:sym typeface="Raleway"/>
              </a:rPr>
              <a:t> are both available on the website and are due on May 31st.</a:t>
            </a:r>
            <a:endParaRPr sz="1200">
              <a:solidFill>
                <a:srgbClr val="000000"/>
              </a:solidFill>
              <a:latin typeface="Raleway"/>
              <a:ea typeface="Raleway"/>
              <a:cs typeface="Raleway"/>
              <a:sym typeface="Raleway"/>
            </a:endParaRPr>
          </a:p>
          <a:p>
            <a:pPr marL="863600" lvl="1" indent="-254000" algn="l" rtl="0">
              <a:lnSpc>
                <a:spcPct val="100000"/>
              </a:lnSpc>
              <a:spcBef>
                <a:spcPts val="800"/>
              </a:spcBef>
              <a:spcAft>
                <a:spcPts val="0"/>
              </a:spcAft>
              <a:buClr>
                <a:srgbClr val="000000"/>
              </a:buClr>
              <a:buSzPts val="1200"/>
              <a:buFont typeface="Raleway"/>
              <a:buChar char="○"/>
            </a:pPr>
            <a:r>
              <a:rPr lang="en" sz="1200">
                <a:solidFill>
                  <a:srgbClr val="000000"/>
                </a:solidFill>
                <a:latin typeface="Raleway"/>
                <a:ea typeface="Raleway"/>
                <a:cs typeface="Raleway"/>
                <a:sym typeface="Raleway"/>
              </a:rPr>
              <a:t>These will need to be uploaded in the application.</a:t>
            </a:r>
            <a:endParaRPr sz="1200">
              <a:solidFill>
                <a:srgbClr val="000000"/>
              </a:solidFill>
              <a:latin typeface="Raleway"/>
              <a:ea typeface="Raleway"/>
              <a:cs typeface="Raleway"/>
              <a:sym typeface="Raleway"/>
            </a:endParaRPr>
          </a:p>
          <a:p>
            <a:pPr marL="0" lvl="0" indent="0" algn="l" rtl="0">
              <a:lnSpc>
                <a:spcPct val="100000"/>
              </a:lnSpc>
              <a:spcBef>
                <a:spcPts val="800"/>
              </a:spcBef>
              <a:spcAft>
                <a:spcPts val="0"/>
              </a:spcAft>
              <a:buNone/>
            </a:pPr>
            <a:endParaRPr sz="1200" b="1" u="sng">
              <a:solidFill>
                <a:srgbClr val="000000"/>
              </a:solidFill>
              <a:latin typeface="Raleway"/>
              <a:ea typeface="Raleway"/>
              <a:cs typeface="Raleway"/>
              <a:sym typeface="Raleway"/>
            </a:endParaRPr>
          </a:p>
          <a:p>
            <a:pPr marL="0" lvl="0" indent="0" algn="l" rtl="0">
              <a:lnSpc>
                <a:spcPct val="100000"/>
              </a:lnSpc>
              <a:spcBef>
                <a:spcPts val="800"/>
              </a:spcBef>
              <a:spcAft>
                <a:spcPts val="0"/>
              </a:spcAft>
              <a:buClr>
                <a:srgbClr val="000000"/>
              </a:buClr>
              <a:buSzPts val="1700"/>
              <a:buFont typeface="Arial"/>
              <a:buNone/>
            </a:pPr>
            <a:endParaRPr sz="1200">
              <a:solidFill>
                <a:srgbClr val="000000"/>
              </a:solidFill>
              <a:latin typeface="Raleway"/>
              <a:ea typeface="Raleway"/>
              <a:cs typeface="Raleway"/>
              <a:sym typeface="Raleway"/>
            </a:endParaRPr>
          </a:p>
          <a:p>
            <a:pPr marL="0" lvl="0" indent="0" algn="ctr" rtl="0">
              <a:spcBef>
                <a:spcPts val="800"/>
              </a:spcBef>
              <a:spcAft>
                <a:spcPts val="0"/>
              </a:spcAft>
              <a:buNone/>
            </a:pPr>
            <a:endParaRPr sz="1200">
              <a:latin typeface="Raleway"/>
              <a:ea typeface="Raleway"/>
              <a:cs typeface="Raleway"/>
              <a:sym typeface="Raleway"/>
            </a:endParaRPr>
          </a:p>
          <a:p>
            <a:pPr marL="0" lvl="0" indent="0" algn="l" rtl="0">
              <a:spcBef>
                <a:spcPts val="800"/>
              </a:spcBef>
              <a:spcAft>
                <a:spcPts val="0"/>
              </a:spcAft>
              <a:buNone/>
            </a:pPr>
            <a:endParaRPr sz="1200">
              <a:latin typeface="Raleway"/>
              <a:ea typeface="Raleway"/>
              <a:cs typeface="Raleway"/>
              <a:sym typeface="Raleway"/>
            </a:endParaRPr>
          </a:p>
        </p:txBody>
      </p:sp>
      <p:sp>
        <p:nvSpPr>
          <p:cNvPr id="176" name="Google Shape;176;p3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Consolidated Application Reminders</a:t>
            </a:r>
            <a:endParaRPr>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Reminders of ESEA Requirements</a:t>
            </a:r>
            <a:endParaRPr>
              <a:latin typeface="Raleway"/>
              <a:ea typeface="Raleway"/>
              <a:cs typeface="Raleway"/>
              <a:sym typeface="Raleway"/>
            </a:endParaRPr>
          </a:p>
        </p:txBody>
      </p:sp>
    </p:spTree>
    <p:extLst>
      <p:ext uri="{BB962C8B-B14F-4D97-AF65-F5344CB8AC3E}">
        <p14:creationId xmlns:p14="http://schemas.microsoft.com/office/powerpoint/2010/main" val="363593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ESEA Requirements</a:t>
            </a:r>
            <a:endParaRPr>
              <a:latin typeface="Raleway"/>
              <a:ea typeface="Raleway"/>
              <a:cs typeface="Raleway"/>
              <a:sym typeface="Raleway"/>
            </a:endParaRPr>
          </a:p>
        </p:txBody>
      </p:sp>
      <p:sp>
        <p:nvSpPr>
          <p:cNvPr id="204" name="Google Shape;204;p3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17500" algn="l" rtl="0">
              <a:spcBef>
                <a:spcPts val="0"/>
              </a:spcBef>
              <a:spcAft>
                <a:spcPts val="0"/>
              </a:spcAft>
              <a:buSzPts val="1400"/>
              <a:buFont typeface="Raleway"/>
              <a:buChar char="•"/>
            </a:pPr>
            <a:r>
              <a:rPr lang="en" sz="1400">
                <a:latin typeface="Raleway"/>
                <a:ea typeface="Raleway"/>
                <a:cs typeface="Raleway"/>
                <a:sym typeface="Raleway"/>
              </a:rPr>
              <a:t>Constitutionally Protected Prayer</a:t>
            </a:r>
            <a:endParaRPr sz="140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u="sng">
                <a:solidFill>
                  <a:schemeClr val="hlink"/>
                </a:solidFill>
                <a:latin typeface="Raleway"/>
                <a:ea typeface="Raleway"/>
                <a:cs typeface="Raleway"/>
                <a:sym typeface="Raleway"/>
                <a:hlinkClick r:id="rId3"/>
              </a:rPr>
              <a:t>Updated guidance</a:t>
            </a:r>
            <a:r>
              <a:rPr lang="en" sz="1400">
                <a:latin typeface="Raleway"/>
                <a:ea typeface="Raleway"/>
                <a:cs typeface="Raleway"/>
                <a:sym typeface="Raleway"/>
              </a:rPr>
              <a:t> (May 15, 2023)</a:t>
            </a:r>
            <a:endParaRPr sz="1400">
              <a:latin typeface="Raleway"/>
              <a:ea typeface="Raleway"/>
              <a:cs typeface="Raleway"/>
              <a:sym typeface="Raleway"/>
            </a:endParaRPr>
          </a:p>
          <a:p>
            <a:pPr marL="914400" lvl="1" indent="-317500" algn="l" rtl="0">
              <a:spcBef>
                <a:spcPts val="0"/>
              </a:spcBef>
              <a:spcAft>
                <a:spcPts val="0"/>
              </a:spcAft>
              <a:buSzPts val="1400"/>
              <a:buFont typeface="Raleway"/>
              <a:buChar char="•"/>
            </a:pPr>
            <a:r>
              <a:rPr lang="en" sz="1400" b="1" i="1">
                <a:latin typeface="Raleway"/>
                <a:ea typeface="Raleway"/>
                <a:cs typeface="Raleway"/>
                <a:sym typeface="Raleway"/>
              </a:rPr>
              <a:t>Each local educational agency (LEA) must continue to file annually the statutorily required certification with their state educational agency (SEA) that no policy of the LEA prevents, or otherwise denies participation in, constitutionally protected prayer in public elementary and secondary schools</a:t>
            </a:r>
            <a:endParaRPr sz="1400" b="1" i="1">
              <a:latin typeface="Raleway"/>
              <a:ea typeface="Raleway"/>
              <a:cs typeface="Raleway"/>
              <a:sym typeface="Raleway"/>
            </a:endParaRPr>
          </a:p>
          <a:p>
            <a:pPr marL="1371600" lvl="2" indent="-317500" algn="l" rtl="0">
              <a:spcBef>
                <a:spcPts val="0"/>
              </a:spcBef>
              <a:spcAft>
                <a:spcPts val="0"/>
              </a:spcAft>
              <a:buSzPts val="1400"/>
              <a:buFont typeface="Raleway"/>
              <a:buChar char="•"/>
            </a:pPr>
            <a:r>
              <a:rPr lang="en">
                <a:latin typeface="Raleway"/>
                <a:ea typeface="Raleway"/>
                <a:cs typeface="Raleway"/>
                <a:sym typeface="Raleway"/>
              </a:rPr>
              <a:t>Part of the General Assurances</a:t>
            </a:r>
            <a:endParaRPr>
              <a:latin typeface="Raleway"/>
              <a:ea typeface="Raleway"/>
              <a:cs typeface="Raleway"/>
              <a:sym typeface="Raleway"/>
            </a:endParaRPr>
          </a:p>
          <a:p>
            <a:pPr marL="1828800" lvl="3" indent="-317500" algn="l" rtl="0">
              <a:spcBef>
                <a:spcPts val="0"/>
              </a:spcBef>
              <a:spcAft>
                <a:spcPts val="0"/>
              </a:spcAft>
              <a:buSzPts val="1400"/>
              <a:buFont typeface="Raleway"/>
              <a:buChar char="•"/>
            </a:pPr>
            <a:r>
              <a:rPr lang="en">
                <a:latin typeface="Raleway"/>
                <a:ea typeface="Raleway"/>
                <a:cs typeface="Raleway"/>
                <a:sym typeface="Raleway"/>
              </a:rPr>
              <a:t>Annually certified</a:t>
            </a:r>
            <a:endParaRPr>
              <a:latin typeface="Raleway"/>
              <a:ea typeface="Raleway"/>
              <a:cs typeface="Raleway"/>
              <a:sym typeface="Raleway"/>
            </a:endParaRPr>
          </a:p>
          <a:p>
            <a:pPr marL="2286000" lvl="4" indent="-317500" algn="l" rtl="0">
              <a:spcBef>
                <a:spcPts val="0"/>
              </a:spcBef>
              <a:spcAft>
                <a:spcPts val="0"/>
              </a:spcAft>
              <a:buSzPts val="1400"/>
              <a:buFont typeface="Raleway"/>
              <a:buChar char="•"/>
            </a:pPr>
            <a:r>
              <a:rPr lang="en">
                <a:latin typeface="Raleway"/>
                <a:ea typeface="Raleway"/>
                <a:cs typeface="Raleway"/>
                <a:sym typeface="Raleway"/>
              </a:rPr>
              <a:t>ARAC</a:t>
            </a:r>
            <a:endParaRPr>
              <a:latin typeface="Raleway"/>
              <a:ea typeface="Raleway"/>
              <a:cs typeface="Raleway"/>
              <a:sym typeface="Raleway"/>
            </a:endParaRPr>
          </a:p>
          <a:p>
            <a:pPr marL="2286000" lvl="4" indent="-317500" algn="l" rtl="0">
              <a:spcBef>
                <a:spcPts val="0"/>
              </a:spcBef>
              <a:spcAft>
                <a:spcPts val="0"/>
              </a:spcAft>
              <a:buSzPts val="1400"/>
              <a:buFont typeface="Raleway"/>
              <a:buChar char="•"/>
            </a:pPr>
            <a:r>
              <a:rPr lang="en">
                <a:latin typeface="Raleway"/>
                <a:ea typeface="Raleway"/>
                <a:cs typeface="Raleway"/>
                <a:sym typeface="Raleway"/>
              </a:rPr>
              <a:t>Approval &amp; Transmittal form (required for substantial and final approval each year)</a:t>
            </a:r>
            <a:endParaRPr>
              <a:latin typeface="Raleway"/>
              <a:ea typeface="Raleway"/>
              <a:cs typeface="Raleway"/>
              <a:sym typeface="Raleway"/>
            </a:endParaRPr>
          </a:p>
        </p:txBody>
      </p:sp>
    </p:spTree>
    <p:extLst>
      <p:ext uri="{BB962C8B-B14F-4D97-AF65-F5344CB8AC3E}">
        <p14:creationId xmlns:p14="http://schemas.microsoft.com/office/powerpoint/2010/main" val="232680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latin typeface="Raleway"/>
                <a:ea typeface="Raleway"/>
                <a:cs typeface="Raleway"/>
                <a:sym typeface="Raleway"/>
              </a:rPr>
              <a:t>Reminders of Allowable Uses of ESSER</a:t>
            </a:r>
            <a:endParaRPr>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body" idx="1"/>
          </p:nvPr>
        </p:nvSpPr>
        <p:spPr>
          <a:xfrm>
            <a:off x="332675" y="1165850"/>
            <a:ext cx="8182800" cy="32634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200" u="sng">
                <a:solidFill>
                  <a:schemeClr val="hlink"/>
                </a:solidFill>
                <a:highlight>
                  <a:srgbClr val="FFFFFF"/>
                </a:highlight>
                <a:latin typeface="Raleway"/>
                <a:ea typeface="Raleway"/>
                <a:cs typeface="Raleway"/>
                <a:sym typeface="Raleway"/>
                <a:hlinkClick r:id="rId3"/>
              </a:rPr>
              <a:t>USDE Guidance</a:t>
            </a:r>
            <a:endParaRPr sz="1200">
              <a:highlight>
                <a:srgbClr val="FFFFFF"/>
              </a:highlight>
              <a:latin typeface="Raleway"/>
              <a:ea typeface="Raleway"/>
              <a:cs typeface="Raleway"/>
              <a:sym typeface="Raleway"/>
            </a:endParaRPr>
          </a:p>
          <a:p>
            <a:pPr marL="0" lvl="0" indent="0" algn="l" rtl="0">
              <a:lnSpc>
                <a:spcPct val="115000"/>
              </a:lnSpc>
              <a:spcBef>
                <a:spcPts val="0"/>
              </a:spcBef>
              <a:spcAft>
                <a:spcPts val="0"/>
              </a:spcAft>
              <a:buNone/>
            </a:pPr>
            <a:r>
              <a:rPr lang="en" sz="1200">
                <a:highlight>
                  <a:srgbClr val="FFFFFF"/>
                </a:highlight>
                <a:latin typeface="Raleway"/>
                <a:ea typeface="Raleway"/>
                <a:cs typeface="Raleway"/>
                <a:sym typeface="Raleway"/>
              </a:rPr>
              <a:t>C-21. May ESSER and GEER funds be used to serve adults, including English learners, who are eligible to be served under the Adult Education and Family Literacy Act?</a:t>
            </a:r>
            <a:endParaRPr sz="1200">
              <a:highlight>
                <a:srgbClr val="FFFFFF"/>
              </a:highlight>
              <a:latin typeface="Raleway"/>
              <a:ea typeface="Raleway"/>
              <a:cs typeface="Raleway"/>
              <a:sym typeface="Raleway"/>
            </a:endParaRPr>
          </a:p>
          <a:p>
            <a:pPr marL="228600" lvl="0" indent="0" algn="l" rtl="0">
              <a:lnSpc>
                <a:spcPct val="115000"/>
              </a:lnSpc>
              <a:spcBef>
                <a:spcPts val="0"/>
              </a:spcBef>
              <a:spcAft>
                <a:spcPts val="0"/>
              </a:spcAft>
              <a:buNone/>
            </a:pPr>
            <a:r>
              <a:rPr lang="en" sz="1200">
                <a:highlight>
                  <a:srgbClr val="FFFFFF"/>
                </a:highlight>
                <a:latin typeface="Raleway"/>
                <a:ea typeface="Raleway"/>
                <a:cs typeface="Raleway"/>
                <a:sym typeface="Raleway"/>
              </a:rPr>
              <a:t> Yes. An LEA may use ESSER and GEER funds for any activity authorized by the Adult Education and Family Literacy Act (AEFLA), which is Title II of the Workforce Innovation and Opportunity Act. These activities could include: </a:t>
            </a:r>
            <a:endParaRPr sz="1200">
              <a:highlight>
                <a:srgbClr val="FFFFFF"/>
              </a:highlight>
              <a:latin typeface="Raleway"/>
              <a:ea typeface="Raleway"/>
              <a:cs typeface="Raleway"/>
              <a:sym typeface="Raleway"/>
            </a:endParaRPr>
          </a:p>
          <a:p>
            <a:pPr marL="685800" lvl="0" indent="-1841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Conducting outreach activities to re-enroll eligible adults who may have discontinued their attendance due to the COVID-19 pandemic;</a:t>
            </a:r>
            <a:endParaRPr sz="1100">
              <a:highlight>
                <a:srgbClr val="FFFFFF"/>
              </a:highlight>
              <a:latin typeface="Raleway"/>
              <a:ea typeface="Raleway"/>
              <a:cs typeface="Raleway"/>
              <a:sym typeface="Raleway"/>
            </a:endParaRPr>
          </a:p>
          <a:p>
            <a:pPr marL="685800" lvl="0" indent="-1841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Providing career counseling for eligible adults who suffered job loss as a result of the COVID-19 pandemic;</a:t>
            </a:r>
            <a:endParaRPr sz="1100">
              <a:highlight>
                <a:srgbClr val="FFFFFF"/>
              </a:highlight>
              <a:latin typeface="Raleway"/>
              <a:ea typeface="Raleway"/>
              <a:cs typeface="Raleway"/>
              <a:sym typeface="Raleway"/>
            </a:endParaRPr>
          </a:p>
          <a:p>
            <a:pPr marL="685800" lvl="0" indent="-1841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Purchasing technology (including laptops, Wi-Fi hotspots, or tablets) that enable adult learners to access virtual instruction;</a:t>
            </a:r>
            <a:endParaRPr sz="1100">
              <a:highlight>
                <a:srgbClr val="FFFFFF"/>
              </a:highlight>
              <a:latin typeface="Raleway"/>
              <a:ea typeface="Raleway"/>
              <a:cs typeface="Raleway"/>
              <a:sym typeface="Raleway"/>
            </a:endParaRPr>
          </a:p>
          <a:p>
            <a:pPr marL="685800" lvl="0" indent="-1841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Professional development for adult education instructors in the effective implementation of online learning;</a:t>
            </a:r>
            <a:endParaRPr sz="1100">
              <a:highlight>
                <a:srgbClr val="FFFFFF"/>
              </a:highlight>
              <a:latin typeface="Raleway"/>
              <a:ea typeface="Raleway"/>
              <a:cs typeface="Raleway"/>
              <a:sym typeface="Raleway"/>
            </a:endParaRPr>
          </a:p>
          <a:p>
            <a:pPr marL="685800" lvl="0" indent="-1841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Providing instruction to improve digital literacy of adult learners, including English learners, to improve digital access and inclusion;</a:t>
            </a:r>
            <a:endParaRPr sz="1100">
              <a:highlight>
                <a:srgbClr val="FFFFFF"/>
              </a:highlight>
              <a:latin typeface="Raleway"/>
              <a:ea typeface="Raleway"/>
              <a:cs typeface="Raleway"/>
              <a:sym typeface="Raleway"/>
            </a:endParaRPr>
          </a:p>
          <a:p>
            <a:pPr marL="685800" lvl="0" indent="-1841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Assessing the skills and educational progress of adult learners using virtual assessment tools; and</a:t>
            </a:r>
            <a:endParaRPr sz="1100">
              <a:highlight>
                <a:srgbClr val="FFFFFF"/>
              </a:highlight>
              <a:latin typeface="Raleway"/>
              <a:ea typeface="Raleway"/>
              <a:cs typeface="Raleway"/>
              <a:sym typeface="Raleway"/>
            </a:endParaRPr>
          </a:p>
          <a:p>
            <a:pPr marL="685800" lvl="0" indent="-184150" algn="l" rtl="0">
              <a:lnSpc>
                <a:spcPct val="115000"/>
              </a:lnSpc>
              <a:spcBef>
                <a:spcPts val="0"/>
              </a:spcBef>
              <a:spcAft>
                <a:spcPts val="0"/>
              </a:spcAft>
              <a:buSzPts val="1100"/>
              <a:buFont typeface="Raleway"/>
              <a:buChar char="•"/>
            </a:pPr>
            <a:r>
              <a:rPr lang="en" sz="1100">
                <a:highlight>
                  <a:srgbClr val="FFFFFF"/>
                </a:highlight>
                <a:latin typeface="Raleway"/>
                <a:ea typeface="Raleway"/>
                <a:cs typeface="Raleway"/>
                <a:sym typeface="Raleway"/>
              </a:rPr>
              <a:t>Accessing PPE and cleaning and disinfecting classrooms used during the regular school day so that they may be used for adult education and literacy activities in the evening. </a:t>
            </a:r>
            <a:endParaRPr sz="1100">
              <a:latin typeface="Raleway"/>
              <a:ea typeface="Raleway"/>
              <a:cs typeface="Raleway"/>
              <a:sym typeface="Raleway"/>
            </a:endParaRPr>
          </a:p>
        </p:txBody>
      </p:sp>
      <p:sp>
        <p:nvSpPr>
          <p:cNvPr id="187" name="Google Shape;187;p3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a:latin typeface="Raleway"/>
                <a:ea typeface="Raleway"/>
                <a:cs typeface="Raleway"/>
                <a:sym typeface="Raleway"/>
              </a:rPr>
              <a:t>Uses of ESSER Funds </a:t>
            </a:r>
            <a:endParaRPr>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2947</Words>
  <Application>Microsoft Office PowerPoint</Application>
  <PresentationFormat>On-screen Show (16:9)</PresentationFormat>
  <Paragraphs>278</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Roboto</vt:lpstr>
      <vt:lpstr>Raleway</vt:lpstr>
      <vt:lpstr>Arial</vt:lpstr>
      <vt:lpstr>Office Theme</vt:lpstr>
      <vt:lpstr>CDE Office Hours</vt:lpstr>
      <vt:lpstr>ESSER Office Hours</vt:lpstr>
      <vt:lpstr>Updates and Reminders</vt:lpstr>
      <vt:lpstr>Consolidated Application Questions?</vt:lpstr>
      <vt:lpstr>Consolidated Application Reminders</vt:lpstr>
      <vt:lpstr>Reminders of ESEA Requirements</vt:lpstr>
      <vt:lpstr>ESEA Requirements</vt:lpstr>
      <vt:lpstr>Reminders of Allowable Uses of ESSER</vt:lpstr>
      <vt:lpstr>Uses of ESSER Funds </vt:lpstr>
      <vt:lpstr>Uses of ESSER Funds Cont’d</vt:lpstr>
      <vt:lpstr>ESSER Requirements</vt:lpstr>
      <vt:lpstr>ARP ESSER III - 20% Learning Loss Set Aside</vt:lpstr>
      <vt:lpstr>Federally Funded Construction!</vt:lpstr>
      <vt:lpstr>ESSER Funded Construction</vt:lpstr>
      <vt:lpstr>Davis-Bacon Act &amp; Other Construction Requirements - Trainings &amp; Guidance</vt:lpstr>
      <vt:lpstr>National Convening on  English Learners’ Civil Rights</vt:lpstr>
      <vt:lpstr>National Convening on English Learners’ Civil Rights</vt:lpstr>
      <vt:lpstr>ESSER Reporting -  Reminders and Clarifications</vt:lpstr>
      <vt:lpstr>Data Elements We Pull From the Applications</vt:lpstr>
      <vt:lpstr>Other Data Elements Pulled from the Applications</vt:lpstr>
      <vt:lpstr>Data Elements We Collect from You</vt:lpstr>
      <vt:lpstr>Importance of Accuracy and Completeness of ESSER Applications</vt:lpstr>
      <vt:lpstr>Monitoring –  Lessons Learned Share-out</vt:lpstr>
      <vt:lpstr>Connecting Uses of Funds in All Processes</vt:lpstr>
      <vt:lpstr>Budget App &gt;= General Ledger (GL) = Annual Financial Report (AFR) </vt:lpstr>
      <vt:lpstr>Stronger Connections Grant</vt:lpstr>
      <vt:lpstr>SCG Updates</vt:lpstr>
      <vt:lpstr>Call for Reviewers</vt:lpstr>
      <vt:lpstr>Consolidated Application Q &amp; A</vt:lpstr>
      <vt:lpstr>23-24 Consolidated Application</vt:lpstr>
      <vt:lpstr>Consolidated Application Questions?</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8</cp:revision>
  <dcterms:modified xsi:type="dcterms:W3CDTF">2023-06-06T15:00:20Z</dcterms:modified>
</cp:coreProperties>
</file>