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Raleway"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Echsn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BBF9ED-0EFA-4333-9B6C-7923263EE9DA}">
  <a:tblStyle styleId="{6EBBF9ED-0EFA-4333-9B6C-7923263EE9D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2ec8d442c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222ec8d442c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2f7d6afa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22f7d6afa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Bill/Hilery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2ec8d442c_0_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222ec8d442c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2ec8d442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22ec8d442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22ec8d442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22ec8d442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22ec8d442c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22ec8d442c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22ec8d442c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22ec8d442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22ec8d442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22ec8d442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2ec8d442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22ec8d442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ec8d442c_2_1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22ec8d442c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2ec8d442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2ec8d442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2ec8d442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2ec8d442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22ec8d442c_0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
        <p:nvSpPr>
          <p:cNvPr id="179" name="Google Shape;179;g222ec8d442c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2ec8d442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22ec8d442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22ec8d442c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222ec8d442c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22ec8d442c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22ec8d442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Bill/Hilery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7"/>
          <p:cNvSpPr/>
          <p:nvPr/>
        </p:nvSpPr>
        <p:spPr>
          <a:xfrm>
            <a:off x="0" y="3506431"/>
            <a:ext cx="9144000" cy="1637071"/>
          </a:xfrm>
          <a:prstGeom prst="rect">
            <a:avLst/>
          </a:prstGeom>
          <a:gradFill>
            <a:gsLst>
              <a:gs pos="0">
                <a:schemeClr val="lt1"/>
              </a:gs>
              <a:gs pos="100000">
                <a:srgbClr val="488BC9">
                  <a:alpha val="2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2" name="Google Shape;72;p17"/>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4" name="Google Shape;74;p1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76" name="Google Shape;76;p17"/>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79" name="Google Shape;79;p18"/>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81" name="Google Shape;81;p1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82" name="Google Shape;82;p1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3"/>
        <p:cNvGrpSpPr/>
        <p:nvPr/>
      </p:nvGrpSpPr>
      <p:grpSpPr>
        <a:xfrm>
          <a:off x="0" y="0"/>
          <a:ext cx="0" cy="0"/>
          <a:chOff x="0" y="0"/>
          <a:chExt cx="0" cy="0"/>
        </a:xfrm>
      </p:grpSpPr>
      <p:pic>
        <p:nvPicPr>
          <p:cNvPr id="84" name="Google Shape;84;p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85" name="Google Shape;85;p1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 name="Google Shape;86;p1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87" name="Google Shape;87;p1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88" name="Google Shape;88;p1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9" name="Google Shape;89;p19"/>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0"/>
        <p:cNvGrpSpPr/>
        <p:nvPr/>
      </p:nvGrpSpPr>
      <p:grpSpPr>
        <a:xfrm>
          <a:off x="0" y="0"/>
          <a:ext cx="0" cy="0"/>
          <a:chOff x="0" y="0"/>
          <a:chExt cx="0" cy="0"/>
        </a:xfrm>
      </p:grpSpPr>
      <p:pic>
        <p:nvPicPr>
          <p:cNvPr id="91" name="Google Shape;91;p2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2" name="Google Shape;92;p2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4" name="Google Shape;94;p2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95" name="Google Shape;95;p2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6" name="Google Shape;96;p2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7"/>
        <p:cNvGrpSpPr/>
        <p:nvPr/>
      </p:nvGrpSpPr>
      <p:grpSpPr>
        <a:xfrm>
          <a:off x="0" y="0"/>
          <a:ext cx="0" cy="0"/>
          <a:chOff x="0" y="0"/>
          <a:chExt cx="0" cy="0"/>
        </a:xfrm>
      </p:grpSpPr>
      <p:pic>
        <p:nvPicPr>
          <p:cNvPr id="98" name="Google Shape;98;p2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9" name="Google Shape;99;p2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1" name="Google Shape;101;p2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2" name="Google Shape;102;p2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3" name="Google Shape;103;p21"/>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06" name="Google Shape;106;p2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8" name="Google Shape;108;p2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9" name="Google Shape;109;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0" name="Google Shape;110;p22"/>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1"/>
        <p:cNvGrpSpPr/>
        <p:nvPr/>
      </p:nvGrpSpPr>
      <p:grpSpPr>
        <a:xfrm>
          <a:off x="0" y="0"/>
          <a:ext cx="0" cy="0"/>
          <a:chOff x="0" y="0"/>
          <a:chExt cx="0" cy="0"/>
        </a:xfrm>
      </p:grpSpPr>
      <p:pic>
        <p:nvPicPr>
          <p:cNvPr id="112" name="Google Shape;112;p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3" name="Google Shape;113;p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5" name="Google Shape;115;p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6" name="Google Shape;116;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7" name="Google Shape;117;p23"/>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18"/>
        <p:cNvGrpSpPr/>
        <p:nvPr/>
      </p:nvGrpSpPr>
      <p:grpSpPr>
        <a:xfrm>
          <a:off x="0" y="0"/>
          <a:ext cx="0" cy="0"/>
          <a:chOff x="0" y="0"/>
          <a:chExt cx="0" cy="0"/>
        </a:xfrm>
      </p:grpSpPr>
      <p:pic>
        <p:nvPicPr>
          <p:cNvPr id="119" name="Google Shape;119;p2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0" name="Google Shape;120;p2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2" name="Google Shape;122;p2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3" name="Google Shape;123;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4" name="Google Shape;124;p24"/>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5"/>
        <p:cNvGrpSpPr/>
        <p:nvPr/>
      </p:nvGrpSpPr>
      <p:grpSpPr>
        <a:xfrm>
          <a:off x="0" y="0"/>
          <a:ext cx="0" cy="0"/>
          <a:chOff x="0" y="0"/>
          <a:chExt cx="0" cy="0"/>
        </a:xfrm>
      </p:grpSpPr>
      <p:sp>
        <p:nvSpPr>
          <p:cNvPr id="126" name="Google Shape;126;p25"/>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5"/>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8" name="Google Shape;128;p25"/>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29" name="Google Shape;129;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0" name="Google Shape;130;p25"/>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31" name="Google Shape;131;p2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 name="Google Shape;134;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5"/>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36"/>
        <p:cNvGrpSpPr/>
        <p:nvPr/>
      </p:nvGrpSpPr>
      <p:grpSpPr>
        <a:xfrm>
          <a:off x="0" y="0"/>
          <a:ext cx="0" cy="0"/>
          <a:chOff x="0" y="0"/>
          <a:chExt cx="0" cy="0"/>
        </a:xfrm>
      </p:grpSpPr>
      <p:pic>
        <p:nvPicPr>
          <p:cNvPr id="137" name="Google Shape;137;p28"/>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38" name="Google Shape;138;p28"/>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8"/>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40"/>
        <p:cNvGrpSpPr/>
        <p:nvPr/>
      </p:nvGrpSpPr>
      <p:grpSpPr>
        <a:xfrm>
          <a:off x="0" y="0"/>
          <a:ext cx="0" cy="0"/>
          <a:chOff x="0" y="0"/>
          <a:chExt cx="0" cy="0"/>
        </a:xfrm>
      </p:grpSpPr>
      <p:pic>
        <p:nvPicPr>
          <p:cNvPr id="141" name="Google Shape;141;p29"/>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42" name="Google Shape;142;p2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 name="Google Shape;143;p29"/>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6" name="Google Shape;66;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7" name="Google Shape;67;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mailto:Grants_Fiscal@cde.state.co.us"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https://www.ecfr.gov/current/title-2/subtitle-A/chapter-II/part-200/subpart-D/section-200.30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caresact/essergrantee/subgranteereporting"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hyperlink" Target="mailto:owens_m@cde.state.co.us" TargetMode="External"/><Relationship Id="rId4" Type="http://schemas.openxmlformats.org/officeDocument/2006/relationships/hyperlink" Target="mailto:negley_t@cde.state.co.u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bixler_k@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carman_a@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16.xml"/><Relationship Id="rId16" Type="http://schemas.openxmlformats.org/officeDocument/2006/relationships/hyperlink" Target="mailto:chaffin_m@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16.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hickman_n@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temple_r@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apps/consapp2023/login"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www.cde.state.co.us/fedprograms/regionalcontactspage" TargetMode="External"/><Relationship Id="rId5" Type="http://schemas.openxmlformats.org/officeDocument/2006/relationships/hyperlink" Target="http://www.cde.state.co.us/fedprograms/1003funds" TargetMode="External"/><Relationship Id="rId4" Type="http://schemas.openxmlformats.org/officeDocument/2006/relationships/hyperlink" Target="http://www.cde.state.co.us/fedprograms/2018consultationfor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fedprograms/consapp/index"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7ju3f_1LTC8yy2h0BROyHj6Te4aYQZSR/edit"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cdefisgrant/requestforfundsforms"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a:latin typeface="Raleway"/>
                <a:ea typeface="Raleway"/>
                <a:cs typeface="Raleway"/>
                <a:sym typeface="Raleway"/>
              </a:rPr>
              <a:t>CDE Office Hours</a:t>
            </a:r>
            <a:endParaRPr sz="2700">
              <a:latin typeface="Raleway"/>
              <a:ea typeface="Raleway"/>
              <a:cs typeface="Raleway"/>
              <a:sym typeface="Raleway"/>
            </a:endParaRPr>
          </a:p>
        </p:txBody>
      </p:sp>
      <p:sp>
        <p:nvSpPr>
          <p:cNvPr id="149" name="Google Shape;149;p30"/>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May 11, 2023</a:t>
            </a:r>
            <a:endParaRPr sz="2300">
              <a:latin typeface="Raleway"/>
              <a:ea typeface="Raleway"/>
              <a:cs typeface="Raleway"/>
              <a:sym typeface="Raleway"/>
            </a:endParaRPr>
          </a:p>
        </p:txBody>
      </p:sp>
      <p:sp>
        <p:nvSpPr>
          <p:cNvPr id="150" name="Google Shape;150;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body" idx="1"/>
          </p:nvPr>
        </p:nvSpPr>
        <p:spPr>
          <a:xfrm>
            <a:off x="628650" y="1075425"/>
            <a:ext cx="7886700" cy="3576900"/>
          </a:xfrm>
          <a:prstGeom prst="rect">
            <a:avLst/>
          </a:prstGeom>
        </p:spPr>
        <p:txBody>
          <a:bodyPr spcFirstLastPara="1" wrap="square" lIns="0" tIns="0" rIns="0" bIns="0" anchor="t" anchorCtr="0">
            <a:normAutofit lnSpcReduction="10000"/>
          </a:bodyPr>
          <a:lstStyle/>
          <a:p>
            <a:pPr marL="457200" marR="0" lvl="0" indent="-336550" algn="l" rtl="0">
              <a:lnSpc>
                <a:spcPct val="90000"/>
              </a:lnSpc>
              <a:spcBef>
                <a:spcPts val="800"/>
              </a:spcBef>
              <a:spcAft>
                <a:spcPts val="0"/>
              </a:spcAft>
              <a:buSzPts val="1700"/>
              <a:buFont typeface="Raleway"/>
              <a:buChar char="•"/>
            </a:pPr>
            <a:r>
              <a:rPr lang="en" sz="1700">
                <a:latin typeface="Raleway"/>
                <a:ea typeface="Raleway"/>
                <a:cs typeface="Raleway"/>
                <a:sym typeface="Raleway"/>
              </a:rPr>
              <a:t>Unearned revenue</a:t>
            </a:r>
            <a:endParaRPr sz="1700">
              <a:latin typeface="Raleway"/>
              <a:ea typeface="Raleway"/>
              <a:cs typeface="Raleway"/>
              <a:sym typeface="Raleway"/>
            </a:endParaRPr>
          </a:p>
          <a:p>
            <a:pPr marL="914400" marR="0" lvl="1"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LEA received cash before incurring an expenditure</a:t>
            </a:r>
            <a:endParaRPr sz="1700">
              <a:latin typeface="Raleway"/>
              <a:ea typeface="Raleway"/>
              <a:cs typeface="Raleway"/>
              <a:sym typeface="Raleway"/>
            </a:endParaRPr>
          </a:p>
          <a:p>
            <a:pPr marL="914400" marR="0" lvl="1"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Most common cause is an RFF submission without associated expenditures</a:t>
            </a:r>
            <a:endParaRPr sz="1700">
              <a:latin typeface="Raleway"/>
              <a:ea typeface="Raleway"/>
              <a:cs typeface="Raleway"/>
              <a:sym typeface="Raleway"/>
            </a:endParaRPr>
          </a:p>
          <a:p>
            <a:pPr marL="457200" marR="0" lvl="0"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CDE requested fix (</a:t>
            </a:r>
            <a:r>
              <a:rPr lang="en" sz="1700" b="1">
                <a:latin typeface="Raleway"/>
                <a:ea typeface="Raleway"/>
                <a:cs typeface="Raleway"/>
                <a:sym typeface="Raleway"/>
              </a:rPr>
              <a:t>by June 1st</a:t>
            </a:r>
            <a:r>
              <a:rPr lang="en" sz="1700">
                <a:latin typeface="Raleway"/>
                <a:ea typeface="Raleway"/>
                <a:cs typeface="Raleway"/>
                <a:sym typeface="Raleway"/>
              </a:rPr>
              <a:t>)</a:t>
            </a:r>
            <a:endParaRPr sz="1700">
              <a:latin typeface="Raleway"/>
              <a:ea typeface="Raleway"/>
              <a:cs typeface="Raleway"/>
              <a:sym typeface="Raleway"/>
            </a:endParaRPr>
          </a:p>
          <a:p>
            <a:pPr marL="914400" marR="0" lvl="1"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All LEAs should review amounts coded to object code </a:t>
            </a:r>
            <a:r>
              <a:rPr lang="en" sz="1700" i="1">
                <a:latin typeface="Raleway"/>
                <a:ea typeface="Raleway"/>
                <a:cs typeface="Raleway"/>
                <a:sym typeface="Raleway"/>
              </a:rPr>
              <a:t>7482 - Grants Unearned Revenues</a:t>
            </a:r>
            <a:r>
              <a:rPr lang="en" sz="1700">
                <a:latin typeface="Raleway"/>
                <a:ea typeface="Raleway"/>
                <a:cs typeface="Raleway"/>
                <a:sym typeface="Raleway"/>
              </a:rPr>
              <a:t> for balances on federal awards</a:t>
            </a:r>
            <a:endParaRPr sz="1700">
              <a:latin typeface="Raleway"/>
              <a:ea typeface="Raleway"/>
              <a:cs typeface="Raleway"/>
              <a:sym typeface="Raleway"/>
            </a:endParaRPr>
          </a:p>
          <a:p>
            <a:pPr marL="1371600" marR="0" lvl="2"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Note, </a:t>
            </a:r>
            <a:r>
              <a:rPr lang="en" sz="1700" i="1">
                <a:latin typeface="Raleway"/>
                <a:ea typeface="Raleway"/>
                <a:cs typeface="Raleway"/>
                <a:sym typeface="Raleway"/>
              </a:rPr>
              <a:t>7481 - Unearned Revenues</a:t>
            </a:r>
            <a:r>
              <a:rPr lang="en" sz="1700">
                <a:latin typeface="Raleway"/>
                <a:ea typeface="Raleway"/>
                <a:cs typeface="Raleway"/>
                <a:sym typeface="Raleway"/>
              </a:rPr>
              <a:t> may have amounts needing review</a:t>
            </a:r>
            <a:endParaRPr sz="1700">
              <a:latin typeface="Raleway"/>
              <a:ea typeface="Raleway"/>
              <a:cs typeface="Raleway"/>
              <a:sym typeface="Raleway"/>
            </a:endParaRPr>
          </a:p>
          <a:p>
            <a:pPr marL="1371600" marR="0" lvl="2"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If amounts found, please reach out to </a:t>
            </a:r>
            <a:r>
              <a:rPr lang="en" sz="1700" u="sng">
                <a:solidFill>
                  <a:schemeClr val="hlink"/>
                </a:solidFill>
                <a:latin typeface="Raleway"/>
                <a:ea typeface="Raleway"/>
                <a:cs typeface="Raleway"/>
                <a:sym typeface="Raleway"/>
                <a:hlinkClick r:id="rId3"/>
              </a:rPr>
              <a:t>Grants Fiscal</a:t>
            </a:r>
            <a:r>
              <a:rPr lang="en" sz="1700">
                <a:latin typeface="Raleway"/>
                <a:ea typeface="Raleway"/>
                <a:cs typeface="Raleway"/>
                <a:sym typeface="Raleway"/>
              </a:rPr>
              <a:t> to determine next steps such as</a:t>
            </a:r>
            <a:endParaRPr sz="1700">
              <a:latin typeface="Raleway"/>
              <a:ea typeface="Raleway"/>
              <a:cs typeface="Raleway"/>
              <a:sym typeface="Raleway"/>
            </a:endParaRPr>
          </a:p>
          <a:p>
            <a:pPr marL="1828800" marR="0" lvl="3"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Identification of allowable expenditures not accounted for</a:t>
            </a:r>
            <a:endParaRPr sz="1700">
              <a:latin typeface="Raleway"/>
              <a:ea typeface="Raleway"/>
              <a:cs typeface="Raleway"/>
              <a:sym typeface="Raleway"/>
            </a:endParaRPr>
          </a:p>
          <a:p>
            <a:pPr marL="1828800" marR="0" lvl="3"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Return of funds to CDE</a:t>
            </a:r>
            <a:endParaRPr sz="1700">
              <a:latin typeface="Raleway"/>
              <a:ea typeface="Raleway"/>
              <a:cs typeface="Raleway"/>
              <a:sym typeface="Raleway"/>
            </a:endParaRPr>
          </a:p>
          <a:p>
            <a:pPr marL="1828800" marR="0" lvl="3"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Remitting any interest earned on funds above $500 (see </a:t>
            </a:r>
            <a:r>
              <a:rPr lang="en" sz="1700" u="sng">
                <a:solidFill>
                  <a:schemeClr val="hlink"/>
                </a:solidFill>
                <a:latin typeface="Raleway"/>
                <a:ea typeface="Raleway"/>
                <a:cs typeface="Raleway"/>
                <a:sym typeface="Raleway"/>
                <a:hlinkClick r:id="rId4"/>
              </a:rPr>
              <a:t>2 CFR 200.305</a:t>
            </a:r>
            <a:r>
              <a:rPr lang="en" sz="1700">
                <a:latin typeface="Raleway"/>
                <a:ea typeface="Raleway"/>
                <a:cs typeface="Raleway"/>
                <a:sym typeface="Raleway"/>
              </a:rPr>
              <a:t>)</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Good practice to include similar review as part of a periodic reconciliation process throughout the year</a:t>
            </a:r>
            <a:endParaRPr sz="1700">
              <a:latin typeface="Raleway"/>
              <a:ea typeface="Raleway"/>
              <a:cs typeface="Raleway"/>
              <a:sym typeface="Raleway"/>
            </a:endParaRPr>
          </a:p>
        </p:txBody>
      </p:sp>
      <p:sp>
        <p:nvSpPr>
          <p:cNvPr id="208" name="Google Shape;208;p3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Uh-Oh, We’ve Got Unearned Revenue ….</a:t>
            </a:r>
            <a:endParaRPr>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ESSER Reporting</a:t>
            </a:r>
            <a:endParaRPr>
              <a:latin typeface="Raleway"/>
              <a:ea typeface="Raleway"/>
              <a:cs typeface="Raleway"/>
              <a:sym typeface="Raleway"/>
            </a:endParaRPr>
          </a:p>
        </p:txBody>
      </p:sp>
      <p:sp>
        <p:nvSpPr>
          <p:cNvPr id="214" name="Google Shape;214;p40"/>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700">
                <a:solidFill>
                  <a:srgbClr val="595959"/>
                </a:solidFill>
                <a:latin typeface="Raleway"/>
                <a:ea typeface="Raleway"/>
                <a:cs typeface="Raleway"/>
                <a:sym typeface="Raleway"/>
              </a:rPr>
              <a:t>The U.S. Department of Education has been authorized by Congress to collect data from all ESSER I, II, and III grantees, including but not limited to the uses and impact of funds. CDE is able to use the ESSER I, II, and III applications to provide the vast majority of the requested data on behalf of our grantees, with the exception of the following data points:</a:t>
            </a:r>
            <a:endParaRPr sz="1700">
              <a:solidFill>
                <a:srgbClr val="595959"/>
              </a:solidFill>
              <a:latin typeface="Raleway"/>
              <a:ea typeface="Raleway"/>
              <a:cs typeface="Raleway"/>
              <a:sym typeface="Raleway"/>
            </a:endParaRPr>
          </a:p>
          <a:p>
            <a:pPr marL="457200" lvl="0" indent="-336550" algn="l" rtl="0">
              <a:lnSpc>
                <a:spcPct val="100000"/>
              </a:lnSpc>
              <a:spcBef>
                <a:spcPts val="1000"/>
              </a:spcBef>
              <a:spcAft>
                <a:spcPts val="0"/>
              </a:spcAft>
              <a:buSzPts val="1700"/>
              <a:buFont typeface="Raleway"/>
              <a:buChar char="•"/>
            </a:pPr>
            <a:r>
              <a:rPr lang="en" sz="1700">
                <a:solidFill>
                  <a:srgbClr val="595959"/>
                </a:solidFill>
                <a:latin typeface="Raleway"/>
                <a:ea typeface="Raleway"/>
                <a:cs typeface="Raleway"/>
                <a:sym typeface="Raleway"/>
              </a:rPr>
              <a:t>How students with poor attendance or participation have been re-engaged;</a:t>
            </a:r>
            <a:endParaRPr sz="1700">
              <a:solidFill>
                <a:srgbClr val="595959"/>
              </a:solidFill>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solidFill>
                  <a:srgbClr val="595959"/>
                </a:solidFill>
                <a:latin typeface="Raleway"/>
                <a:ea typeface="Raleway"/>
                <a:cs typeface="Raleway"/>
                <a:sym typeface="Raleway"/>
              </a:rPr>
              <a:t>How school level allocations were determined (both previously due March 31st); and</a:t>
            </a:r>
            <a:endParaRPr sz="1700">
              <a:solidFill>
                <a:srgbClr val="595959"/>
              </a:solidFill>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solidFill>
                  <a:srgbClr val="595959"/>
                </a:solidFill>
                <a:latin typeface="Raleway"/>
                <a:ea typeface="Raleway"/>
                <a:cs typeface="Raleway"/>
                <a:sym typeface="Raleway"/>
              </a:rPr>
              <a:t>LEA participation in ESSER activities (due September 30th).</a:t>
            </a:r>
            <a:endParaRPr sz="1700">
              <a:latin typeface="Raleway"/>
              <a:ea typeface="Raleway"/>
              <a:cs typeface="Raleway"/>
              <a:sym typeface="Raleway"/>
            </a:endParaRPr>
          </a:p>
        </p:txBody>
      </p:sp>
      <p:sp>
        <p:nvSpPr>
          <p:cNvPr id="220" name="Google Shape;220;p4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800"/>
              <a:buFont typeface="Arial"/>
              <a:buNone/>
            </a:pPr>
            <a:r>
              <a:rPr lang="en">
                <a:latin typeface="Raleway"/>
                <a:ea typeface="Raleway"/>
                <a:cs typeface="Raleway"/>
                <a:sym typeface="Raleway"/>
              </a:rPr>
              <a:t>ESSER Data Reporting Deadlines</a:t>
            </a:r>
            <a:endParaRPr>
              <a:latin typeface="Raleway"/>
              <a:ea typeface="Raleway"/>
              <a:cs typeface="Raleway"/>
              <a:sym typeface="Raleway"/>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800"/>
              <a:buFont typeface="Arial"/>
              <a:buNone/>
            </a:pPr>
            <a:r>
              <a:rPr lang="en" sz="1700">
                <a:solidFill>
                  <a:srgbClr val="595959"/>
                </a:solidFill>
                <a:latin typeface="Raleway"/>
                <a:ea typeface="Raleway"/>
                <a:cs typeface="Raleway"/>
                <a:sym typeface="Raleway"/>
              </a:rPr>
              <a:t>CDE has created an </a:t>
            </a:r>
            <a:r>
              <a:rPr lang="en" sz="1700" u="sng">
                <a:solidFill>
                  <a:srgbClr val="0097A7"/>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ESSER Grantee/Subgrantee Reporting webpage</a:t>
            </a:r>
            <a:r>
              <a:rPr lang="en" sz="1700">
                <a:solidFill>
                  <a:srgbClr val="595959"/>
                </a:solidFill>
                <a:latin typeface="Raleway"/>
                <a:ea typeface="Raleway"/>
                <a:cs typeface="Raleway"/>
                <a:sym typeface="Raleway"/>
              </a:rPr>
              <a:t> to share resources, trainings, and data collection templates/surveys, to support grantees in successfully meeting these reporting requirements.</a:t>
            </a:r>
            <a:endParaRPr sz="1700">
              <a:solidFill>
                <a:srgbClr val="595959"/>
              </a:solidFill>
              <a:latin typeface="Raleway"/>
              <a:ea typeface="Raleway"/>
              <a:cs typeface="Raleway"/>
              <a:sym typeface="Raleway"/>
            </a:endParaRPr>
          </a:p>
          <a:p>
            <a:pPr marL="914400" lvl="0" indent="-336550" algn="l" rtl="0">
              <a:spcBef>
                <a:spcPts val="1000"/>
              </a:spcBef>
              <a:spcAft>
                <a:spcPts val="0"/>
              </a:spcAft>
              <a:buSzPts val="1700"/>
              <a:buFont typeface="Raleway"/>
              <a:buChar char="●"/>
            </a:pPr>
            <a:r>
              <a:rPr lang="en" sz="1700">
                <a:solidFill>
                  <a:srgbClr val="595959"/>
                </a:solidFill>
                <a:latin typeface="Raleway"/>
                <a:ea typeface="Raleway"/>
                <a:cs typeface="Raleway"/>
                <a:sym typeface="Raleway"/>
              </a:rPr>
              <a:t>A recorded training, instructional manual, and links to surveys and data collection templates are available now on the website.</a:t>
            </a:r>
            <a:endParaRPr sz="1700">
              <a:solidFill>
                <a:srgbClr val="595959"/>
              </a:solidFill>
              <a:latin typeface="Raleway"/>
              <a:ea typeface="Raleway"/>
              <a:cs typeface="Raleway"/>
              <a:sym typeface="Raleway"/>
            </a:endParaRPr>
          </a:p>
          <a:p>
            <a:pPr marL="0" lvl="0" indent="0" algn="l" rtl="0">
              <a:spcBef>
                <a:spcPts val="1000"/>
              </a:spcBef>
              <a:spcAft>
                <a:spcPts val="0"/>
              </a:spcAft>
              <a:buClr>
                <a:schemeClr val="dk1"/>
              </a:buClr>
              <a:buSzPts val="1800"/>
              <a:buFont typeface="Arial"/>
              <a:buNone/>
            </a:pPr>
            <a:r>
              <a:rPr lang="en" sz="1700">
                <a:solidFill>
                  <a:srgbClr val="595959"/>
                </a:solidFill>
                <a:latin typeface="Raleway"/>
                <a:ea typeface="Raleway"/>
                <a:cs typeface="Raleway"/>
                <a:sym typeface="Raleway"/>
              </a:rPr>
              <a:t>CDE will also continue to dedicate time during upcoming Office Hours to provide updates and host Q&amp;A sessions concerning these reporting requirements:</a:t>
            </a:r>
            <a:endParaRPr sz="1700">
              <a:solidFill>
                <a:srgbClr val="595959"/>
              </a:solidFill>
              <a:latin typeface="Raleway"/>
              <a:ea typeface="Raleway"/>
              <a:cs typeface="Raleway"/>
              <a:sym typeface="Raleway"/>
            </a:endParaRPr>
          </a:p>
          <a:p>
            <a:pPr marL="914400" lvl="0" indent="-336550" algn="l" rtl="0">
              <a:spcBef>
                <a:spcPts val="1000"/>
              </a:spcBef>
              <a:spcAft>
                <a:spcPts val="0"/>
              </a:spcAft>
              <a:buSzPts val="1700"/>
              <a:buFont typeface="Raleway"/>
              <a:buChar char="●"/>
            </a:pPr>
            <a:r>
              <a:rPr lang="en" sz="1700">
                <a:solidFill>
                  <a:srgbClr val="595959"/>
                </a:solidFill>
                <a:latin typeface="Raleway"/>
                <a:ea typeface="Raleway"/>
                <a:cs typeface="Raleway"/>
                <a:sym typeface="Raleway"/>
              </a:rPr>
              <a:t>June 8, 2023</a:t>
            </a:r>
            <a:endParaRPr sz="1700">
              <a:solidFill>
                <a:srgbClr val="595959"/>
              </a:solidFill>
              <a:latin typeface="Raleway"/>
              <a:ea typeface="Raleway"/>
              <a:cs typeface="Raleway"/>
              <a:sym typeface="Raleway"/>
            </a:endParaRPr>
          </a:p>
          <a:p>
            <a:pPr marL="914400" lvl="0" indent="-336550" algn="l" rtl="0">
              <a:spcBef>
                <a:spcPts val="1000"/>
              </a:spcBef>
              <a:spcAft>
                <a:spcPts val="1000"/>
              </a:spcAft>
              <a:buSzPts val="1700"/>
              <a:buFont typeface="Raleway"/>
              <a:buChar char="●"/>
            </a:pPr>
            <a:r>
              <a:rPr lang="en" sz="1700">
                <a:solidFill>
                  <a:srgbClr val="595959"/>
                </a:solidFill>
                <a:latin typeface="Raleway"/>
                <a:ea typeface="Raleway"/>
                <a:cs typeface="Raleway"/>
                <a:sym typeface="Raleway"/>
              </a:rPr>
              <a:t>July 6, 2023</a:t>
            </a:r>
            <a:endParaRPr sz="1700">
              <a:latin typeface="Raleway"/>
              <a:ea typeface="Raleway"/>
              <a:cs typeface="Raleway"/>
              <a:sym typeface="Raleway"/>
            </a:endParaRPr>
          </a:p>
        </p:txBody>
      </p:sp>
      <p:sp>
        <p:nvSpPr>
          <p:cNvPr id="226" name="Google Shape;226;p4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sz="2200">
                <a:latin typeface="Raleway"/>
                <a:ea typeface="Raleway"/>
                <a:cs typeface="Raleway"/>
                <a:sym typeface="Raleway"/>
              </a:rPr>
              <a:t>Reminders</a:t>
            </a:r>
            <a:endParaRPr sz="2200">
              <a:latin typeface="Raleway"/>
              <a:ea typeface="Raleway"/>
              <a:cs typeface="Raleway"/>
              <a:sym typeface="Raleway"/>
            </a:endParaRPr>
          </a:p>
          <a:p>
            <a:pPr marL="0" lvl="0" indent="0" algn="l" rtl="0">
              <a:spcBef>
                <a:spcPts val="0"/>
              </a:spcBef>
              <a:spcAft>
                <a:spcPts val="0"/>
              </a:spcAft>
              <a:buNone/>
            </a:pPr>
            <a:endParaRPr/>
          </a:p>
        </p:txBody>
      </p:sp>
      <p:sp>
        <p:nvSpPr>
          <p:cNvPr id="227" name="Google Shape;227;p42"/>
          <p:cNvSpPr/>
          <p:nvPr/>
        </p:nvSpPr>
        <p:spPr>
          <a:xfrm>
            <a:off x="3961100" y="3233975"/>
            <a:ext cx="3715200" cy="1544400"/>
          </a:xfrm>
          <a:prstGeom prst="roundRect">
            <a:avLst>
              <a:gd name="adj" fmla="val 16667"/>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Contact: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Tina Negley (</a:t>
            </a:r>
            <a:r>
              <a:rPr lang="en" sz="1600" b="0" i="0" u="sng" strike="noStrike" cap="none">
                <a:solidFill>
                  <a:schemeClr val="hlink"/>
                </a:solidFill>
                <a:latin typeface="Arial"/>
                <a:ea typeface="Arial"/>
                <a:cs typeface="Arial"/>
                <a:sym typeface="Arial"/>
                <a:hlinkClick r:id="rId4"/>
              </a:rPr>
              <a:t>negley_t@cde.state.co.us</a:t>
            </a:r>
            <a:r>
              <a:rPr lang="en"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or</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Mackenzie Owens (</a:t>
            </a:r>
            <a:r>
              <a:rPr lang="en" sz="1600" b="0" i="0" u="sng" strike="noStrike" cap="none">
                <a:solidFill>
                  <a:schemeClr val="hlink"/>
                </a:solidFill>
                <a:latin typeface="Arial"/>
                <a:ea typeface="Arial"/>
                <a:cs typeface="Arial"/>
                <a:sym typeface="Arial"/>
                <a:hlinkClick r:id="rId5"/>
              </a:rPr>
              <a:t>owens_m@cde.state.co.us</a:t>
            </a:r>
            <a:r>
              <a:rPr lang="en"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Upcoming Meetings</a:t>
            </a:r>
            <a:endParaRPr>
              <a:latin typeface="Raleway"/>
              <a:ea typeface="Raleway"/>
              <a:cs typeface="Raleway"/>
              <a:sym typeface="Raleway"/>
            </a:endParaRPr>
          </a:p>
        </p:txBody>
      </p:sp>
      <p:sp>
        <p:nvSpPr>
          <p:cNvPr id="233" name="Google Shape;233;p43"/>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6550" algn="l" rtl="0">
              <a:spcBef>
                <a:spcPts val="600"/>
              </a:spcBef>
              <a:spcAft>
                <a:spcPts val="0"/>
              </a:spcAft>
              <a:buSzPts val="1700"/>
              <a:buFont typeface="Raleway"/>
              <a:buChar char="•"/>
            </a:pPr>
            <a:r>
              <a:rPr lang="en" sz="1700">
                <a:solidFill>
                  <a:srgbClr val="595959"/>
                </a:solidFill>
                <a:latin typeface="Raleway"/>
                <a:ea typeface="Raleway"/>
                <a:cs typeface="Raleway"/>
                <a:sym typeface="Raleway"/>
              </a:rPr>
              <a:t>Any requests for topics or questions?</a:t>
            </a:r>
            <a:endParaRPr sz="1700">
              <a:solidFill>
                <a:srgbClr val="595959"/>
              </a:solidFill>
              <a:latin typeface="Raleway"/>
              <a:ea typeface="Raleway"/>
              <a:cs typeface="Raleway"/>
              <a:sym typeface="Raleway"/>
            </a:endParaRPr>
          </a:p>
          <a:p>
            <a:pPr marL="0" lvl="0" indent="0" algn="l" rtl="0">
              <a:spcBef>
                <a:spcPts val="800"/>
              </a:spcBef>
              <a:spcAft>
                <a:spcPts val="0"/>
              </a:spcAft>
              <a:buNone/>
            </a:pPr>
            <a:endParaRPr/>
          </a:p>
        </p:txBody>
      </p:sp>
      <p:sp>
        <p:nvSpPr>
          <p:cNvPr id="239" name="Google Shape;239;p4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Looking Ahead…</a:t>
            </a:r>
            <a:endParaRPr>
              <a:latin typeface="Raleway"/>
              <a:ea typeface="Raleway"/>
              <a:cs typeface="Raleway"/>
              <a:sym typeface="Raleway"/>
            </a:endParaRPr>
          </a:p>
        </p:txBody>
      </p:sp>
      <p:pic>
        <p:nvPicPr>
          <p:cNvPr id="240" name="Google Shape;240;p44" descr="Text, whiteboard&#10;&#10;Description automatically generated"/>
          <p:cNvPicPr preferRelativeResize="0"/>
          <p:nvPr/>
        </p:nvPicPr>
        <p:blipFill rotWithShape="1">
          <a:blip r:embed="rId3">
            <a:alphaModFix/>
          </a:blip>
          <a:srcRect/>
          <a:stretch/>
        </p:blipFill>
        <p:spPr>
          <a:xfrm>
            <a:off x="5894316" y="1963861"/>
            <a:ext cx="2621028" cy="1747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187724" y="73157"/>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endParaRPr sz="1700">
              <a:latin typeface="Raleway"/>
              <a:ea typeface="Raleway"/>
              <a:cs typeface="Raleway"/>
              <a:sym typeface="Raleway"/>
            </a:endParaRPr>
          </a:p>
          <a:p>
            <a:pPr marL="685800" lvl="0" indent="0" algn="l" rtl="0">
              <a:spcBef>
                <a:spcPts val="0"/>
              </a:spcBef>
              <a:spcAft>
                <a:spcPts val="0"/>
              </a:spcAft>
              <a:buClr>
                <a:schemeClr val="lt1"/>
              </a:buClr>
              <a:buSzPts val="1800"/>
              <a:buFont typeface="Arial"/>
              <a:buNone/>
            </a:pP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246" name="Google Shape;246;p45"/>
          <p:cNvGraphicFramePr/>
          <p:nvPr/>
        </p:nvGraphicFramePr>
        <p:xfrm>
          <a:off x="187731" y="959770"/>
          <a:ext cx="8768525" cy="4290200"/>
        </p:xfrm>
        <a:graphic>
          <a:graphicData uri="http://schemas.openxmlformats.org/drawingml/2006/table">
            <a:tbl>
              <a:tblPr firstRow="1">
                <a:noFill/>
                <a:tableStyleId>{6EBBF9ED-0EFA-4333-9B6C-7923263EE9DA}</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0"/>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4"/>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7"/>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5"/>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6"/>
                        </a:rPr>
                        <a:t>Melissa Chaffin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Kim Boylan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16"/>
                        </a:rPr>
                        <a:t>Melissa Chaffin</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ESSER Office Hours</a:t>
            </a:r>
            <a:endParaRPr>
              <a:latin typeface="Raleway"/>
              <a:ea typeface="Raleway"/>
              <a:cs typeface="Raleway"/>
              <a:sym typeface="Raleway"/>
            </a:endParaRPr>
          </a:p>
        </p:txBody>
      </p:sp>
      <p:sp>
        <p:nvSpPr>
          <p:cNvPr id="156" name="Google Shape;156;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b="1" u="sng">
                <a:latin typeface="Raleway"/>
                <a:ea typeface="Raleway"/>
                <a:cs typeface="Raleway"/>
                <a:sym typeface="Raleway"/>
              </a:rPr>
              <a:t>Topics</a:t>
            </a:r>
            <a:endParaRPr b="1" u="sng">
              <a:latin typeface="Raleway"/>
              <a:ea typeface="Raleway"/>
              <a:cs typeface="Raleway"/>
              <a:sym typeface="Raleway"/>
            </a:endParaRPr>
          </a:p>
          <a:p>
            <a:pPr marL="177800" lvl="0" indent="-63500" algn="l" rtl="0">
              <a:lnSpc>
                <a:spcPct val="90000"/>
              </a:lnSpc>
              <a:spcBef>
                <a:spcPts val="0"/>
              </a:spcBef>
              <a:spcAft>
                <a:spcPts val="0"/>
              </a:spcAft>
              <a:buClr>
                <a:schemeClr val="dk1"/>
              </a:buClr>
              <a:buSzPts val="1800"/>
              <a:buNone/>
            </a:pPr>
            <a:endParaRPr sz="1100" b="1" u="sng">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Updates and Reminders</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Upcoming Cons App Deadlines and Q&amp;A</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DMA Guidance</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Unearned Revenue and Year End</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ESSER Reporting Requirements Q&amp;A</a:t>
            </a:r>
            <a:endParaRPr sz="1700">
              <a:latin typeface="Raleway"/>
              <a:ea typeface="Raleway"/>
              <a:cs typeface="Raleway"/>
              <a:sym typeface="Raleway"/>
            </a:endParaRPr>
          </a:p>
        </p:txBody>
      </p:sp>
      <p:sp>
        <p:nvSpPr>
          <p:cNvPr id="157" name="Google Shape;157;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Updates and Reminders</a:t>
            </a:r>
            <a:endParaRPr>
              <a:latin typeface="Raleway"/>
              <a:ea typeface="Raleway"/>
              <a:cs typeface="Raleway"/>
              <a:sym typeface="Raleway"/>
            </a:endParaRPr>
          </a:p>
        </p:txBody>
      </p:sp>
      <p:sp>
        <p:nvSpPr>
          <p:cNvPr id="163" name="Google Shape;163;p32"/>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6550" algn="l" rtl="0">
              <a:lnSpc>
                <a:spcPct val="150000"/>
              </a:lnSpc>
              <a:spcBef>
                <a:spcPts val="800"/>
              </a:spcBef>
              <a:spcAft>
                <a:spcPts val="0"/>
              </a:spcAft>
              <a:buClr>
                <a:srgbClr val="000000"/>
              </a:buClr>
              <a:buSzPts val="1700"/>
              <a:buFont typeface="Raleway"/>
              <a:buChar char="●"/>
            </a:pPr>
            <a:r>
              <a:rPr lang="en" sz="1700">
                <a:latin typeface="Raleway"/>
                <a:ea typeface="Raleway"/>
                <a:cs typeface="Raleway"/>
                <a:sym typeface="Raleway"/>
              </a:rPr>
              <a:t>The </a:t>
            </a:r>
            <a:r>
              <a:rPr lang="en" sz="1700" u="sng">
                <a:solidFill>
                  <a:schemeClr val="hlink"/>
                </a:solidFill>
                <a:latin typeface="Raleway"/>
                <a:ea typeface="Raleway"/>
                <a:cs typeface="Raleway"/>
                <a:sym typeface="Raleway"/>
                <a:hlinkClick r:id="rId3"/>
              </a:rPr>
              <a:t>2023-2024 Consolidated Application</a:t>
            </a:r>
            <a:r>
              <a:rPr lang="en" sz="1700">
                <a:latin typeface="Raleway"/>
                <a:ea typeface="Raleway"/>
                <a:cs typeface="Raleway"/>
                <a:sym typeface="Raleway"/>
              </a:rPr>
              <a:t> is now open!</a:t>
            </a:r>
            <a:endParaRPr sz="1700">
              <a:solidFill>
                <a:srgbClr val="000000"/>
              </a:solidFill>
              <a:latin typeface="Raleway"/>
              <a:ea typeface="Raleway"/>
              <a:cs typeface="Raleway"/>
              <a:sym typeface="Raleway"/>
            </a:endParaRPr>
          </a:p>
          <a:p>
            <a:pPr marL="914400" lvl="1" indent="-336550" algn="l" rtl="0">
              <a:lnSpc>
                <a:spcPct val="150000"/>
              </a:lnSpc>
              <a:spcBef>
                <a:spcPts val="400"/>
              </a:spcBef>
              <a:spcAft>
                <a:spcPts val="0"/>
              </a:spcAft>
              <a:buClr>
                <a:srgbClr val="000000"/>
              </a:buClr>
              <a:buSzPts val="1700"/>
              <a:buFont typeface="Raleway"/>
              <a:buChar char="○"/>
            </a:pPr>
            <a:r>
              <a:rPr lang="en" sz="1700" u="sng">
                <a:solidFill>
                  <a:schemeClr val="hlink"/>
                </a:solidFill>
                <a:latin typeface="Raleway"/>
                <a:ea typeface="Raleway"/>
                <a:cs typeface="Raleway"/>
                <a:sym typeface="Raleway"/>
                <a:hlinkClick r:id="rId4"/>
              </a:rPr>
              <a:t>Non-Public Consultation form</a:t>
            </a:r>
            <a:r>
              <a:rPr lang="en" sz="1700">
                <a:solidFill>
                  <a:srgbClr val="000000"/>
                </a:solidFill>
                <a:latin typeface="Raleway"/>
                <a:ea typeface="Raleway"/>
                <a:cs typeface="Raleway"/>
                <a:sym typeface="Raleway"/>
              </a:rPr>
              <a:t> and the </a:t>
            </a:r>
            <a:r>
              <a:rPr lang="en" sz="1700" u="sng">
                <a:solidFill>
                  <a:schemeClr val="hlink"/>
                </a:solidFill>
                <a:latin typeface="Raleway"/>
                <a:ea typeface="Raleway"/>
                <a:cs typeface="Raleway"/>
                <a:sym typeface="Raleway"/>
                <a:hlinkClick r:id="rId5"/>
              </a:rPr>
              <a:t>School Improvement Retention of Funds form</a:t>
            </a:r>
            <a:r>
              <a:rPr lang="en" sz="1700">
                <a:solidFill>
                  <a:srgbClr val="000000"/>
                </a:solidFill>
                <a:latin typeface="Raleway"/>
                <a:ea typeface="Raleway"/>
                <a:cs typeface="Raleway"/>
                <a:sym typeface="Raleway"/>
              </a:rPr>
              <a:t> are due by May 31st.</a:t>
            </a:r>
            <a:endParaRPr sz="1700">
              <a:solidFill>
                <a:srgbClr val="000000"/>
              </a:solidFill>
              <a:latin typeface="Raleway"/>
              <a:ea typeface="Raleway"/>
              <a:cs typeface="Raleway"/>
              <a:sym typeface="Raleway"/>
            </a:endParaRPr>
          </a:p>
          <a:p>
            <a:pPr marL="457200" lvl="0" indent="-336550" algn="l" rtl="0">
              <a:lnSpc>
                <a:spcPct val="150000"/>
              </a:lnSpc>
              <a:spcBef>
                <a:spcPts val="800"/>
              </a:spcBef>
              <a:spcAft>
                <a:spcPts val="0"/>
              </a:spcAft>
              <a:buClr>
                <a:srgbClr val="000000"/>
              </a:buClr>
              <a:buSzPts val="1700"/>
              <a:buChar char="●"/>
            </a:pPr>
            <a:r>
              <a:rPr lang="en" sz="1700">
                <a:solidFill>
                  <a:srgbClr val="000000"/>
                </a:solidFill>
                <a:latin typeface="Raleway"/>
                <a:ea typeface="Raleway"/>
                <a:cs typeface="Raleway"/>
                <a:sym typeface="Raleway"/>
              </a:rPr>
              <a:t>The deadline for a complete application and all applicable documents is </a:t>
            </a:r>
            <a:r>
              <a:rPr lang="en" sz="1700" b="1">
                <a:solidFill>
                  <a:srgbClr val="000000"/>
                </a:solidFill>
                <a:latin typeface="Raleway"/>
                <a:ea typeface="Raleway"/>
                <a:cs typeface="Raleway"/>
                <a:sym typeface="Raleway"/>
              </a:rPr>
              <a:t>June 30, 2023</a:t>
            </a:r>
            <a:r>
              <a:rPr lang="en" sz="1700">
                <a:solidFill>
                  <a:srgbClr val="000000"/>
                </a:solidFill>
                <a:latin typeface="Raleway"/>
                <a:ea typeface="Raleway"/>
                <a:cs typeface="Raleway"/>
                <a:sym typeface="Raleway"/>
              </a:rPr>
              <a:t>.</a:t>
            </a:r>
            <a:r>
              <a:rPr lang="en" sz="1700" b="1" u="sng">
                <a:solidFill>
                  <a:srgbClr val="000000"/>
                </a:solidFill>
                <a:latin typeface="Raleway"/>
                <a:ea typeface="Raleway"/>
                <a:cs typeface="Raleway"/>
                <a:sym typeface="Raleway"/>
              </a:rPr>
              <a:t> </a:t>
            </a:r>
            <a:endParaRPr sz="1700" b="1" u="sng">
              <a:solidFill>
                <a:srgbClr val="000000"/>
              </a:solidFill>
              <a:latin typeface="Raleway"/>
              <a:ea typeface="Raleway"/>
              <a:cs typeface="Raleway"/>
              <a:sym typeface="Raleway"/>
            </a:endParaRPr>
          </a:p>
          <a:p>
            <a:pPr marL="457200" lvl="0" indent="-336550" algn="l" rtl="0">
              <a:lnSpc>
                <a:spcPct val="150000"/>
              </a:lnSpc>
              <a:spcBef>
                <a:spcPts val="800"/>
              </a:spcBef>
              <a:spcAft>
                <a:spcPts val="0"/>
              </a:spcAft>
              <a:buClr>
                <a:srgbClr val="000000"/>
              </a:buClr>
              <a:buSzPts val="1700"/>
              <a:buChar char="●"/>
            </a:pPr>
            <a:r>
              <a:rPr lang="en" sz="1700">
                <a:solidFill>
                  <a:srgbClr val="000000"/>
                </a:solidFill>
                <a:latin typeface="Raleway"/>
                <a:ea typeface="Raleway"/>
                <a:cs typeface="Raleway"/>
                <a:sym typeface="Raleway"/>
              </a:rPr>
              <a:t>For questions or assistance, please contact your </a:t>
            </a:r>
            <a:r>
              <a:rPr lang="en" sz="1700" u="sng">
                <a:solidFill>
                  <a:schemeClr val="hlink"/>
                </a:solidFill>
                <a:latin typeface="Raleway"/>
                <a:ea typeface="Raleway"/>
                <a:cs typeface="Raleway"/>
                <a:sym typeface="Raleway"/>
                <a:hlinkClick r:id="rId6"/>
              </a:rPr>
              <a:t>ESEA Regional Contact</a:t>
            </a:r>
            <a:r>
              <a:rPr lang="en" sz="1700">
                <a:solidFill>
                  <a:srgbClr val="000000"/>
                </a:solidFill>
                <a:latin typeface="Raleway"/>
                <a:ea typeface="Raleway"/>
                <a:cs typeface="Raleway"/>
                <a:sym typeface="Raleway"/>
              </a:rPr>
              <a:t>.</a:t>
            </a:r>
            <a:r>
              <a:rPr lang="en" sz="1700">
                <a:solidFill>
                  <a:srgbClr val="000000"/>
                </a:solidFill>
                <a:latin typeface="Arial"/>
                <a:ea typeface="Arial"/>
                <a:cs typeface="Arial"/>
                <a:sym typeface="Arial"/>
              </a:rPr>
              <a:t> </a:t>
            </a:r>
            <a:endParaRPr sz="1700">
              <a:solidFill>
                <a:srgbClr val="000000"/>
              </a:solidFill>
              <a:latin typeface="Arial"/>
              <a:ea typeface="Arial"/>
              <a:cs typeface="Arial"/>
              <a:sym typeface="Arial"/>
            </a:endParaRPr>
          </a:p>
          <a:p>
            <a:pPr marL="0" lvl="0" indent="0" algn="l" rtl="0">
              <a:spcBef>
                <a:spcPts val="800"/>
              </a:spcBef>
              <a:spcAft>
                <a:spcPts val="0"/>
              </a:spcAft>
              <a:buNone/>
            </a:pPr>
            <a:endParaRPr/>
          </a:p>
        </p:txBody>
      </p:sp>
      <p:sp>
        <p:nvSpPr>
          <p:cNvPr id="169" name="Google Shape;169;p3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a:latin typeface="Raleway"/>
                <a:ea typeface="Raleway"/>
                <a:cs typeface="Raleway"/>
                <a:sym typeface="Raleway"/>
              </a:rPr>
              <a:t>23-24 Consolidated Application Updates</a:t>
            </a:r>
            <a:endParaRPr>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body" idx="1"/>
          </p:nvPr>
        </p:nvSpPr>
        <p:spPr>
          <a:xfrm>
            <a:off x="628650" y="1165850"/>
            <a:ext cx="56925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700">
                <a:latin typeface="Raleway"/>
                <a:ea typeface="Raleway"/>
                <a:cs typeface="Raleway"/>
                <a:sym typeface="Raleway"/>
              </a:rPr>
              <a:t>The Consolidated Application for ESEA funds is now open! The application is due on June 30th.</a:t>
            </a:r>
            <a:endParaRPr sz="1700">
              <a:latin typeface="Raleway"/>
              <a:ea typeface="Raleway"/>
              <a:cs typeface="Raleway"/>
              <a:sym typeface="Raleway"/>
            </a:endParaRPr>
          </a:p>
          <a:p>
            <a:pPr marL="0" lvl="0" indent="0" algn="l" rtl="0">
              <a:spcBef>
                <a:spcPts val="800"/>
              </a:spcBef>
              <a:spcAft>
                <a:spcPts val="0"/>
              </a:spcAft>
              <a:buNone/>
            </a:pPr>
            <a:endParaRPr sz="1700">
              <a:latin typeface="Raleway"/>
              <a:ea typeface="Raleway"/>
              <a:cs typeface="Raleway"/>
              <a:sym typeface="Raleway"/>
            </a:endParaRPr>
          </a:p>
          <a:p>
            <a:pPr marL="0" lvl="0" indent="0" algn="l" rtl="0">
              <a:spcBef>
                <a:spcPts val="800"/>
              </a:spcBef>
              <a:spcAft>
                <a:spcPts val="0"/>
              </a:spcAft>
              <a:buNone/>
            </a:pPr>
            <a:r>
              <a:rPr lang="en" sz="1700">
                <a:latin typeface="Raleway"/>
                <a:ea typeface="Raleway"/>
                <a:cs typeface="Raleway"/>
                <a:sym typeface="Raleway"/>
              </a:rPr>
              <a:t>This time has been reserved for LEAs to ask questions about the application. </a:t>
            </a:r>
            <a:endParaRPr sz="1700">
              <a:latin typeface="Raleway"/>
              <a:ea typeface="Raleway"/>
              <a:cs typeface="Raleway"/>
              <a:sym typeface="Raleway"/>
            </a:endParaRPr>
          </a:p>
          <a:p>
            <a:pPr marL="0" lvl="0" indent="0" algn="l" rtl="0">
              <a:spcBef>
                <a:spcPts val="800"/>
              </a:spcBef>
              <a:spcAft>
                <a:spcPts val="0"/>
              </a:spcAft>
              <a:buNone/>
            </a:pPr>
            <a:endParaRPr sz="1700">
              <a:latin typeface="Raleway"/>
              <a:ea typeface="Raleway"/>
              <a:cs typeface="Raleway"/>
              <a:sym typeface="Raleway"/>
            </a:endParaRPr>
          </a:p>
          <a:p>
            <a:pPr marL="0" lvl="0" indent="0" algn="ctr" rtl="0">
              <a:spcBef>
                <a:spcPts val="800"/>
              </a:spcBef>
              <a:spcAft>
                <a:spcPts val="0"/>
              </a:spcAft>
              <a:buNone/>
            </a:pPr>
            <a:r>
              <a:rPr lang="en" sz="1700">
                <a:latin typeface="Raleway"/>
                <a:ea typeface="Raleway"/>
                <a:cs typeface="Raleway"/>
                <a:sym typeface="Raleway"/>
              </a:rPr>
              <a:t>Sign in to the application system </a:t>
            </a:r>
            <a:r>
              <a:rPr lang="en" sz="1700" u="sng">
                <a:solidFill>
                  <a:schemeClr val="hlink"/>
                </a:solidFill>
                <a:latin typeface="Raleway"/>
                <a:ea typeface="Raleway"/>
                <a:cs typeface="Raleway"/>
                <a:sym typeface="Raleway"/>
                <a:hlinkClick r:id="rId3"/>
              </a:rPr>
              <a:t>HERE</a:t>
            </a:r>
            <a:endParaRPr sz="1700">
              <a:latin typeface="Raleway"/>
              <a:ea typeface="Raleway"/>
              <a:cs typeface="Raleway"/>
              <a:sym typeface="Raleway"/>
            </a:endParaRPr>
          </a:p>
          <a:p>
            <a:pPr marL="0" lvl="0" indent="0" algn="l" rtl="0">
              <a:spcBef>
                <a:spcPts val="800"/>
              </a:spcBef>
              <a:spcAft>
                <a:spcPts val="0"/>
              </a:spcAft>
              <a:buNone/>
            </a:pPr>
            <a:endParaRPr sz="1700">
              <a:latin typeface="Raleway"/>
              <a:ea typeface="Raleway"/>
              <a:cs typeface="Raleway"/>
              <a:sym typeface="Raleway"/>
            </a:endParaRPr>
          </a:p>
        </p:txBody>
      </p:sp>
      <p:sp>
        <p:nvSpPr>
          <p:cNvPr id="175" name="Google Shape;175;p3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Consolidated Application Questions?</a:t>
            </a:r>
            <a:endParaRPr>
              <a:latin typeface="Raleway"/>
              <a:ea typeface="Raleway"/>
              <a:cs typeface="Raleway"/>
              <a:sym typeface="Raleway"/>
            </a:endParaRPr>
          </a:p>
        </p:txBody>
      </p:sp>
      <p:pic>
        <p:nvPicPr>
          <p:cNvPr id="176" name="Google Shape;176;p3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169825" y="1521425"/>
            <a:ext cx="2342575" cy="2342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DMA Guidance</a:t>
            </a:r>
            <a:endParaRPr>
              <a:latin typeface="Raleway"/>
              <a:ea typeface="Raleway"/>
              <a:cs typeface="Raleway"/>
              <a:sym typeface="Raleway"/>
            </a:endParaRPr>
          </a:p>
        </p:txBody>
      </p:sp>
      <p:sp>
        <p:nvSpPr>
          <p:cNvPr id="182" name="Google Shape;182;p35"/>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body" idx="1"/>
          </p:nvPr>
        </p:nvSpPr>
        <p:spPr>
          <a:xfrm>
            <a:off x="628650" y="1165850"/>
            <a:ext cx="6275100" cy="3513000"/>
          </a:xfrm>
          <a:prstGeom prst="rect">
            <a:avLst/>
          </a:prstGeom>
        </p:spPr>
        <p:txBody>
          <a:bodyPr spcFirstLastPara="1" wrap="square" lIns="0" tIns="0" rIns="0" bIns="0" anchor="t" anchorCtr="0">
            <a:normAutofit lnSpcReduction="20000"/>
          </a:bodyPr>
          <a:lstStyle/>
          <a:p>
            <a:pPr marL="0" lvl="0" indent="0" algn="l" rtl="0">
              <a:spcBef>
                <a:spcPts val="800"/>
              </a:spcBef>
              <a:spcAft>
                <a:spcPts val="0"/>
              </a:spcAft>
              <a:buNone/>
            </a:pPr>
            <a:r>
              <a:rPr lang="en" sz="1700">
                <a:latin typeface="Raleway"/>
                <a:ea typeface="Raleway"/>
                <a:cs typeface="Raleway"/>
                <a:sym typeface="Raleway"/>
              </a:rPr>
              <a:t>The Federal Programs and Supports Unit has been working to update guidance on district level set-asides. The updated guidance outlines:</a:t>
            </a:r>
            <a:endParaRPr sz="1700">
              <a:latin typeface="Raleway"/>
              <a:ea typeface="Raleway"/>
              <a:cs typeface="Raleway"/>
              <a:sym typeface="Raleway"/>
            </a:endParaRPr>
          </a:p>
          <a:p>
            <a:pPr marL="457200" lvl="0" indent="-336550" algn="l" rtl="0">
              <a:spcBef>
                <a:spcPts val="800"/>
              </a:spcBef>
              <a:spcAft>
                <a:spcPts val="0"/>
              </a:spcAft>
              <a:buSzPts val="1700"/>
              <a:buFont typeface="Raleway"/>
              <a:buChar char="•"/>
            </a:pPr>
            <a:r>
              <a:rPr lang="en" sz="1700">
                <a:latin typeface="Raleway"/>
                <a:ea typeface="Raleway"/>
                <a:cs typeface="Raleway"/>
                <a:sym typeface="Raleway"/>
              </a:rPr>
              <a:t>Required set-asides for Title I, Part A</a:t>
            </a:r>
            <a:endParaRPr sz="170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a:latin typeface="Raleway"/>
                <a:ea typeface="Raleway"/>
                <a:cs typeface="Raleway"/>
                <a:sym typeface="Raleway"/>
              </a:rPr>
              <a:t>Parent Involvement Set-Aside</a:t>
            </a:r>
            <a:endParaRPr sz="140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a:latin typeface="Raleway"/>
                <a:ea typeface="Raleway"/>
                <a:cs typeface="Raleway"/>
                <a:sym typeface="Raleway"/>
              </a:rPr>
              <a:t>Homeless Set-Aside</a:t>
            </a:r>
            <a:endParaRPr sz="1400">
              <a:latin typeface="Raleway"/>
              <a:ea typeface="Raleway"/>
              <a:cs typeface="Raleway"/>
              <a:sym typeface="Raleway"/>
            </a:endParaRPr>
          </a:p>
          <a:p>
            <a:pPr marL="914400" lvl="1" indent="-317500" algn="l" rtl="0">
              <a:lnSpc>
                <a:spcPct val="100000"/>
              </a:lnSpc>
              <a:spcBef>
                <a:spcPts val="0"/>
              </a:spcBef>
              <a:spcAft>
                <a:spcPts val="0"/>
              </a:spcAft>
              <a:buSzPts val="1400"/>
              <a:buFont typeface="Raleway"/>
              <a:buChar char="•"/>
            </a:pPr>
            <a:r>
              <a:rPr lang="en" sz="1400">
                <a:latin typeface="Raleway"/>
                <a:ea typeface="Raleway"/>
                <a:cs typeface="Raleway"/>
                <a:sym typeface="Raleway"/>
              </a:rPr>
              <a:t>Neglected Facilities Set-Aside</a:t>
            </a:r>
            <a:endParaRPr sz="1400">
              <a:latin typeface="Raleway"/>
              <a:ea typeface="Raleway"/>
              <a:cs typeface="Raleway"/>
              <a:sym typeface="Raleway"/>
            </a:endParaRPr>
          </a:p>
          <a:p>
            <a:pPr marL="914400" lvl="1" indent="-317500" algn="l" rtl="0">
              <a:lnSpc>
                <a:spcPct val="100000"/>
              </a:lnSpc>
              <a:spcBef>
                <a:spcPts val="0"/>
              </a:spcBef>
              <a:spcAft>
                <a:spcPts val="0"/>
              </a:spcAft>
              <a:buSzPts val="1400"/>
              <a:buFont typeface="Raleway"/>
              <a:buChar char="•"/>
            </a:pPr>
            <a:r>
              <a:rPr lang="en" sz="1400">
                <a:latin typeface="Raleway"/>
                <a:ea typeface="Raleway"/>
                <a:cs typeface="Raleway"/>
                <a:sym typeface="Raleway"/>
              </a:rPr>
              <a:t>Non-Public School Set-Aside</a:t>
            </a:r>
            <a:endParaRPr sz="1400">
              <a:latin typeface="Raleway"/>
              <a:ea typeface="Raleway"/>
              <a:cs typeface="Raleway"/>
              <a:sym typeface="Raleway"/>
            </a:endParaRPr>
          </a:p>
          <a:p>
            <a:pPr marL="0" lvl="0" indent="0" algn="l" rtl="0">
              <a:lnSpc>
                <a:spcPct val="100000"/>
              </a:lnSpc>
              <a:spcBef>
                <a:spcPts val="0"/>
              </a:spcBef>
              <a:spcAft>
                <a:spcPts val="0"/>
              </a:spcAft>
              <a:buNone/>
            </a:pPr>
            <a:endParaRPr sz="1400">
              <a:latin typeface="Raleway"/>
              <a:ea typeface="Raleway"/>
              <a:cs typeface="Raleway"/>
              <a:sym typeface="Raleway"/>
            </a:endParaRPr>
          </a:p>
          <a:p>
            <a:pPr marL="457200" lvl="0" indent="-336550" algn="l" rtl="0">
              <a:spcBef>
                <a:spcPts val="800"/>
              </a:spcBef>
              <a:spcAft>
                <a:spcPts val="0"/>
              </a:spcAft>
              <a:buSzPts val="1700"/>
              <a:buFont typeface="Raleway"/>
              <a:buChar char="•"/>
            </a:pPr>
            <a:r>
              <a:rPr lang="en" sz="1700">
                <a:latin typeface="Raleway"/>
                <a:ea typeface="Raleway"/>
                <a:cs typeface="Raleway"/>
                <a:sym typeface="Raleway"/>
              </a:rPr>
              <a:t>Allowable set-asides for Title I, Part A</a:t>
            </a:r>
            <a:endParaRPr sz="1700">
              <a:latin typeface="Raleway"/>
              <a:ea typeface="Raleway"/>
              <a:cs typeface="Raleway"/>
              <a:sym typeface="Raleway"/>
            </a:endParaRPr>
          </a:p>
          <a:p>
            <a:pPr marL="914400" lvl="1" indent="-336550" algn="l" rtl="0">
              <a:spcBef>
                <a:spcPts val="0"/>
              </a:spcBef>
              <a:spcAft>
                <a:spcPts val="0"/>
              </a:spcAft>
              <a:buSzPts val="1700"/>
              <a:buFont typeface="Raleway"/>
              <a:buChar char="•"/>
            </a:pPr>
            <a:r>
              <a:rPr lang="en" sz="1400">
                <a:latin typeface="Raleway"/>
                <a:ea typeface="Raleway"/>
                <a:cs typeface="Raleway"/>
                <a:sym typeface="Raleway"/>
              </a:rPr>
              <a:t>Preschool Set-Aside</a:t>
            </a:r>
            <a:endParaRPr sz="1400">
              <a:latin typeface="Raleway"/>
              <a:ea typeface="Raleway"/>
              <a:cs typeface="Raleway"/>
              <a:sym typeface="Raleway"/>
            </a:endParaRPr>
          </a:p>
          <a:p>
            <a:pPr marL="914400" lvl="1" indent="-317500" algn="l" rtl="0">
              <a:lnSpc>
                <a:spcPct val="100000"/>
              </a:lnSpc>
              <a:spcBef>
                <a:spcPts val="0"/>
              </a:spcBef>
              <a:spcAft>
                <a:spcPts val="0"/>
              </a:spcAft>
              <a:buSzPts val="1400"/>
              <a:buFont typeface="Raleway"/>
              <a:buChar char="•"/>
            </a:pPr>
            <a:r>
              <a:rPr lang="en" sz="1400">
                <a:latin typeface="Raleway"/>
                <a:ea typeface="Raleway"/>
                <a:cs typeface="Raleway"/>
                <a:sym typeface="Raleway"/>
              </a:rPr>
              <a:t>Family Literacy Set-Aside</a:t>
            </a:r>
            <a:endParaRPr sz="1400">
              <a:latin typeface="Raleway"/>
              <a:ea typeface="Raleway"/>
              <a:cs typeface="Raleway"/>
              <a:sym typeface="Raleway"/>
            </a:endParaRPr>
          </a:p>
          <a:p>
            <a:pPr marL="914400" lvl="1" indent="-317500" algn="l" rtl="0">
              <a:lnSpc>
                <a:spcPct val="100000"/>
              </a:lnSpc>
              <a:spcBef>
                <a:spcPts val="0"/>
              </a:spcBef>
              <a:spcAft>
                <a:spcPts val="0"/>
              </a:spcAft>
              <a:buSzPts val="1400"/>
              <a:buFont typeface="Raleway"/>
              <a:buChar char="•"/>
            </a:pPr>
            <a:r>
              <a:rPr lang="en" sz="1400">
                <a:latin typeface="Raleway"/>
                <a:ea typeface="Raleway"/>
                <a:cs typeface="Raleway"/>
                <a:sym typeface="Raleway"/>
              </a:rPr>
              <a:t>Financial Incentives</a:t>
            </a:r>
            <a:endParaRPr sz="1400">
              <a:latin typeface="Raleway"/>
              <a:ea typeface="Raleway"/>
              <a:cs typeface="Raleway"/>
              <a:sym typeface="Raleway"/>
            </a:endParaRPr>
          </a:p>
          <a:p>
            <a:pPr marL="914400" lvl="1" indent="-317500" algn="l" rtl="0">
              <a:lnSpc>
                <a:spcPct val="100000"/>
              </a:lnSpc>
              <a:spcBef>
                <a:spcPts val="0"/>
              </a:spcBef>
              <a:spcAft>
                <a:spcPts val="0"/>
              </a:spcAft>
              <a:buSzPts val="1400"/>
              <a:buFont typeface="Raleway"/>
              <a:buChar char="•"/>
            </a:pPr>
            <a:r>
              <a:rPr lang="en" sz="1400">
                <a:latin typeface="Raleway"/>
                <a:ea typeface="Raleway"/>
                <a:cs typeface="Raleway"/>
                <a:sym typeface="Raleway"/>
              </a:rPr>
              <a:t>Pay Differential </a:t>
            </a:r>
            <a:endParaRPr sz="1400">
              <a:latin typeface="Raleway"/>
              <a:ea typeface="Raleway"/>
              <a:cs typeface="Raleway"/>
              <a:sym typeface="Raleway"/>
            </a:endParaRPr>
          </a:p>
          <a:p>
            <a:pPr marL="914400" lvl="1" indent="-317500" algn="l" rtl="0">
              <a:lnSpc>
                <a:spcPct val="100000"/>
              </a:lnSpc>
              <a:spcBef>
                <a:spcPts val="0"/>
              </a:spcBef>
              <a:spcAft>
                <a:spcPts val="0"/>
              </a:spcAft>
              <a:buSzPts val="1400"/>
              <a:buFont typeface="Raleway"/>
              <a:buChar char="•"/>
            </a:pPr>
            <a:r>
              <a:rPr lang="en" sz="1400">
                <a:latin typeface="Raleway"/>
                <a:ea typeface="Raleway"/>
                <a:cs typeface="Raleway"/>
                <a:sym typeface="Raleway"/>
              </a:rPr>
              <a:t>Transportation for Eligible Students</a:t>
            </a:r>
            <a:endParaRPr sz="1400">
              <a:latin typeface="Raleway"/>
              <a:ea typeface="Raleway"/>
              <a:cs typeface="Raleway"/>
              <a:sym typeface="Raleway"/>
            </a:endParaRPr>
          </a:p>
          <a:p>
            <a:pPr marL="914400" lvl="1" indent="-317500" algn="l" rtl="0">
              <a:lnSpc>
                <a:spcPct val="100000"/>
              </a:lnSpc>
              <a:spcBef>
                <a:spcPts val="0"/>
              </a:spcBef>
              <a:spcAft>
                <a:spcPts val="0"/>
              </a:spcAft>
              <a:buSzPts val="1400"/>
              <a:buFont typeface="Raleway"/>
              <a:buChar char="•"/>
            </a:pPr>
            <a:r>
              <a:rPr lang="en" sz="1400">
                <a:latin typeface="Raleway"/>
                <a:ea typeface="Raleway"/>
                <a:cs typeface="Raleway"/>
                <a:sym typeface="Raleway"/>
              </a:rPr>
              <a:t>Additional Year of Title I support</a:t>
            </a:r>
            <a:endParaRPr sz="1400">
              <a:latin typeface="Raleway"/>
              <a:ea typeface="Raleway"/>
              <a:cs typeface="Raleway"/>
              <a:sym typeface="Raleway"/>
            </a:endParaRPr>
          </a:p>
          <a:p>
            <a:pPr marL="914400" lvl="1" indent="-317500" algn="l" rtl="0">
              <a:lnSpc>
                <a:spcPct val="100000"/>
              </a:lnSpc>
              <a:spcBef>
                <a:spcPts val="0"/>
              </a:spcBef>
              <a:spcAft>
                <a:spcPts val="0"/>
              </a:spcAft>
              <a:buSzPts val="1400"/>
              <a:buFont typeface="Raleway"/>
              <a:buChar char="•"/>
            </a:pPr>
            <a:r>
              <a:rPr lang="en" sz="1400">
                <a:latin typeface="Raleway"/>
                <a:ea typeface="Raleway"/>
                <a:cs typeface="Raleway"/>
                <a:sym typeface="Raleway"/>
              </a:rPr>
              <a:t>Other District Managed Authorized  Activities</a:t>
            </a:r>
            <a:endParaRPr sz="1400">
              <a:latin typeface="Raleway"/>
              <a:ea typeface="Raleway"/>
              <a:cs typeface="Raleway"/>
              <a:sym typeface="Raleway"/>
            </a:endParaRPr>
          </a:p>
        </p:txBody>
      </p:sp>
      <p:sp>
        <p:nvSpPr>
          <p:cNvPr id="188" name="Google Shape;188;p3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District Managed Activities Guidance </a:t>
            </a:r>
            <a:endParaRPr>
              <a:latin typeface="Raleway"/>
              <a:ea typeface="Raleway"/>
              <a:cs typeface="Raleway"/>
              <a:sym typeface="Raleway"/>
            </a:endParaRPr>
          </a:p>
        </p:txBody>
      </p:sp>
      <p:sp>
        <p:nvSpPr>
          <p:cNvPr id="189" name="Google Shape;189;p36"/>
          <p:cNvSpPr txBox="1"/>
          <p:nvPr/>
        </p:nvSpPr>
        <p:spPr>
          <a:xfrm>
            <a:off x="6041400" y="3168225"/>
            <a:ext cx="2543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Raleway"/>
                <a:ea typeface="Raleway"/>
                <a:cs typeface="Raleway"/>
                <a:sym typeface="Raleway"/>
              </a:rPr>
              <a:t>View the</a:t>
            </a:r>
            <a:r>
              <a:rPr lang="en"/>
              <a:t> </a:t>
            </a:r>
            <a:r>
              <a:rPr lang="en" sz="2000" b="1" u="sng">
                <a:solidFill>
                  <a:schemeClr val="hlink"/>
                </a:solidFill>
                <a:latin typeface="Raleway"/>
                <a:ea typeface="Raleway"/>
                <a:cs typeface="Raleway"/>
                <a:sym typeface="Raleway"/>
                <a:hlinkClick r:id="rId3"/>
              </a:rPr>
              <a:t>Updated Guidance</a:t>
            </a:r>
            <a:r>
              <a:rPr lang="en" sz="2000" u="sng">
                <a:solidFill>
                  <a:schemeClr val="hlink"/>
                </a:solidFill>
                <a:latin typeface="Raleway"/>
                <a:ea typeface="Raleway"/>
                <a:cs typeface="Raleway"/>
                <a:sym typeface="Raleway"/>
                <a:hlinkClick r:id="rId3"/>
              </a:rPr>
              <a:t> </a:t>
            </a:r>
            <a:endParaRPr sz="2000">
              <a:solidFill>
                <a:srgbClr val="4A86E8"/>
              </a:solidFill>
              <a:latin typeface="Raleway"/>
              <a:ea typeface="Raleway"/>
              <a:cs typeface="Raleway"/>
              <a:sym typeface="Raleway"/>
            </a:endParaRPr>
          </a:p>
        </p:txBody>
      </p:sp>
      <p:sp>
        <p:nvSpPr>
          <p:cNvPr id="190" name="Google Shape;190;p36"/>
          <p:cNvSpPr txBox="1"/>
          <p:nvPr/>
        </p:nvSpPr>
        <p:spPr>
          <a:xfrm>
            <a:off x="5903850" y="1999650"/>
            <a:ext cx="28188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2023-2024: Transition Year</a:t>
            </a:r>
            <a:endParaRPr>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2024-2025: Updated guidance will be implemented</a:t>
            </a:r>
            <a:endParaRPr>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Unearned Revenue and Year End</a:t>
            </a:r>
            <a:endParaRPr>
              <a:latin typeface="Raleway"/>
              <a:ea typeface="Raleway"/>
              <a:cs typeface="Raleway"/>
              <a:sym typeface="Raleway"/>
            </a:endParaRPr>
          </a:p>
        </p:txBody>
      </p:sp>
      <p:sp>
        <p:nvSpPr>
          <p:cNvPr id="196" name="Google Shape;196;p37"/>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6550" algn="l" rtl="0">
              <a:spcBef>
                <a:spcPts val="800"/>
              </a:spcBef>
              <a:spcAft>
                <a:spcPts val="0"/>
              </a:spcAft>
              <a:buSzPts val="1700"/>
              <a:buFont typeface="Raleway"/>
              <a:buChar char="•"/>
            </a:pPr>
            <a:r>
              <a:rPr lang="en" sz="1700">
                <a:latin typeface="Raleway"/>
                <a:ea typeface="Raleway"/>
                <a:cs typeface="Raleway"/>
                <a:sym typeface="Raleway"/>
              </a:rPr>
              <a:t>Forward Funding (Advanced Funds)</a:t>
            </a:r>
            <a:endParaRPr sz="1700">
              <a:latin typeface="Raleway"/>
              <a:ea typeface="Raleway"/>
              <a:cs typeface="Raleway"/>
              <a:sym typeface="Raleway"/>
            </a:endParaRPr>
          </a:p>
          <a:p>
            <a:pPr marL="914400" lvl="1" indent="-336550" algn="l" rtl="0">
              <a:spcBef>
                <a:spcPts val="0"/>
              </a:spcBef>
              <a:spcAft>
                <a:spcPts val="0"/>
              </a:spcAft>
              <a:buSzPts val="1700"/>
              <a:buFont typeface="Raleway"/>
              <a:buChar char="•"/>
            </a:pPr>
            <a:r>
              <a:rPr lang="en" sz="1700">
                <a:latin typeface="Raleway"/>
                <a:ea typeface="Raleway"/>
                <a:cs typeface="Raleway"/>
                <a:sym typeface="Raleway"/>
              </a:rPr>
              <a:t>Most state grants</a:t>
            </a:r>
            <a:endParaRPr sz="1700">
              <a:latin typeface="Raleway"/>
              <a:ea typeface="Raleway"/>
              <a:cs typeface="Raleway"/>
              <a:sym typeface="Raleway"/>
            </a:endParaRPr>
          </a:p>
          <a:p>
            <a:pPr marL="914400" lvl="1" indent="-336550" algn="l" rtl="0">
              <a:spcBef>
                <a:spcPts val="0"/>
              </a:spcBef>
              <a:spcAft>
                <a:spcPts val="0"/>
              </a:spcAft>
              <a:buSzPts val="1700"/>
              <a:buFont typeface="Raleway"/>
              <a:buChar char="•"/>
            </a:pPr>
            <a:r>
              <a:rPr lang="en" sz="1700">
                <a:latin typeface="Raleway"/>
                <a:ea typeface="Raleway"/>
                <a:cs typeface="Raleway"/>
                <a:sym typeface="Raleway"/>
              </a:rPr>
              <a:t>Funds are distributed once the GAL is finalized</a:t>
            </a:r>
            <a:endParaRPr sz="1700">
              <a:latin typeface="Raleway"/>
              <a:ea typeface="Raleway"/>
              <a:cs typeface="Raleway"/>
              <a:sym typeface="Raleway"/>
            </a:endParaRPr>
          </a:p>
          <a:p>
            <a:pPr marL="914400" lvl="1" indent="-336550" algn="l" rtl="0">
              <a:spcBef>
                <a:spcPts val="0"/>
              </a:spcBef>
              <a:spcAft>
                <a:spcPts val="0"/>
              </a:spcAft>
              <a:buSzPts val="1700"/>
              <a:buFont typeface="Raleway"/>
              <a:buChar char="•"/>
            </a:pPr>
            <a:r>
              <a:rPr lang="en" sz="1700">
                <a:latin typeface="Raleway"/>
                <a:ea typeface="Raleway"/>
                <a:cs typeface="Raleway"/>
                <a:sym typeface="Raleway"/>
              </a:rPr>
              <a:t>Funds not expended during the performance period may be required to be returned to CDE pending end of year review</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Reimbursement Based Funding</a:t>
            </a:r>
            <a:endParaRPr sz="1700">
              <a:latin typeface="Raleway"/>
              <a:ea typeface="Raleway"/>
              <a:cs typeface="Raleway"/>
              <a:sym typeface="Raleway"/>
            </a:endParaRPr>
          </a:p>
          <a:p>
            <a:pPr marL="914400" lvl="1" indent="-336550" algn="l" rtl="0">
              <a:spcBef>
                <a:spcPts val="0"/>
              </a:spcBef>
              <a:spcAft>
                <a:spcPts val="0"/>
              </a:spcAft>
              <a:buSzPts val="1700"/>
              <a:buFont typeface="Raleway"/>
              <a:buChar char="•"/>
            </a:pPr>
            <a:r>
              <a:rPr lang="en" sz="1700">
                <a:latin typeface="Raleway"/>
                <a:ea typeface="Raleway"/>
                <a:cs typeface="Raleway"/>
                <a:sym typeface="Raleway"/>
              </a:rPr>
              <a:t>Federal grants</a:t>
            </a:r>
            <a:endParaRPr sz="1700">
              <a:latin typeface="Raleway"/>
              <a:ea typeface="Raleway"/>
              <a:cs typeface="Raleway"/>
              <a:sym typeface="Raleway"/>
            </a:endParaRPr>
          </a:p>
          <a:p>
            <a:pPr marL="914400" lvl="1" indent="-336550" algn="l" rtl="0">
              <a:spcBef>
                <a:spcPts val="0"/>
              </a:spcBef>
              <a:spcAft>
                <a:spcPts val="0"/>
              </a:spcAft>
              <a:buSzPts val="1700"/>
              <a:buFont typeface="Raleway"/>
              <a:buChar char="•"/>
            </a:pPr>
            <a:r>
              <a:rPr lang="en" sz="1700">
                <a:latin typeface="Raleway"/>
                <a:ea typeface="Raleway"/>
                <a:cs typeface="Raleway"/>
                <a:sym typeface="Raleway"/>
              </a:rPr>
              <a:t>LEA must incur expenditures prior to requesting reimbursement from federal award</a:t>
            </a:r>
            <a:endParaRPr sz="1700">
              <a:latin typeface="Raleway"/>
              <a:ea typeface="Raleway"/>
              <a:cs typeface="Raleway"/>
              <a:sym typeface="Raleway"/>
            </a:endParaRPr>
          </a:p>
          <a:p>
            <a:pPr marL="1371600" lvl="2" indent="-336550" algn="l" rtl="0">
              <a:spcBef>
                <a:spcPts val="0"/>
              </a:spcBef>
              <a:spcAft>
                <a:spcPts val="0"/>
              </a:spcAft>
              <a:buSzPts val="1700"/>
              <a:buFont typeface="Raleway"/>
              <a:buChar char="•"/>
            </a:pPr>
            <a:r>
              <a:rPr lang="en" sz="1700">
                <a:latin typeface="Raleway"/>
                <a:ea typeface="Raleway"/>
                <a:cs typeface="Raleway"/>
                <a:sym typeface="Raleway"/>
              </a:rPr>
              <a:t>Goods or services have been received</a:t>
            </a:r>
            <a:endParaRPr sz="1700">
              <a:latin typeface="Raleway"/>
              <a:ea typeface="Raleway"/>
              <a:cs typeface="Raleway"/>
              <a:sym typeface="Raleway"/>
            </a:endParaRPr>
          </a:p>
          <a:p>
            <a:pPr marL="1371600" lvl="2" indent="-336550" algn="l" rtl="0">
              <a:spcBef>
                <a:spcPts val="0"/>
              </a:spcBef>
              <a:spcAft>
                <a:spcPts val="0"/>
              </a:spcAft>
              <a:buSzPts val="1700"/>
              <a:buFont typeface="Raleway"/>
              <a:buChar char="•"/>
            </a:pPr>
            <a:r>
              <a:rPr lang="en" sz="1700">
                <a:latin typeface="Raleway"/>
                <a:ea typeface="Raleway"/>
                <a:cs typeface="Raleway"/>
                <a:sym typeface="Raleway"/>
              </a:rPr>
              <a:t>Only indirect costs directly applicable to expenditures can be included</a:t>
            </a:r>
            <a:endParaRPr sz="1700">
              <a:latin typeface="Raleway"/>
              <a:ea typeface="Raleway"/>
              <a:cs typeface="Raleway"/>
              <a:sym typeface="Raleway"/>
            </a:endParaRPr>
          </a:p>
          <a:p>
            <a:pPr marL="914400" lvl="1" indent="-336550" algn="l" rtl="0">
              <a:spcBef>
                <a:spcPts val="0"/>
              </a:spcBef>
              <a:spcAft>
                <a:spcPts val="0"/>
              </a:spcAft>
              <a:buSzPts val="1700"/>
              <a:buFont typeface="Raleway"/>
              <a:buChar char="•"/>
            </a:pPr>
            <a:r>
              <a:rPr lang="en" sz="1700">
                <a:latin typeface="Raleway"/>
                <a:ea typeface="Raleway"/>
                <a:cs typeface="Raleway"/>
                <a:sym typeface="Raleway"/>
              </a:rPr>
              <a:t>Funds are distributed using the </a:t>
            </a:r>
            <a:r>
              <a:rPr lang="en" sz="1700" u="sng">
                <a:solidFill>
                  <a:schemeClr val="hlink"/>
                </a:solidFill>
                <a:latin typeface="Raleway"/>
                <a:ea typeface="Raleway"/>
                <a:cs typeface="Raleway"/>
                <a:sym typeface="Raleway"/>
                <a:hlinkClick r:id="rId3"/>
              </a:rPr>
              <a:t>Request for Funds</a:t>
            </a:r>
            <a:r>
              <a:rPr lang="en" sz="1700">
                <a:latin typeface="Raleway"/>
                <a:ea typeface="Raleway"/>
                <a:cs typeface="Raleway"/>
                <a:sym typeface="Raleway"/>
              </a:rPr>
              <a:t> (RFF) process</a:t>
            </a:r>
            <a:endParaRPr sz="1700">
              <a:latin typeface="Raleway"/>
              <a:ea typeface="Raleway"/>
              <a:cs typeface="Raleway"/>
              <a:sym typeface="Raleway"/>
            </a:endParaRPr>
          </a:p>
        </p:txBody>
      </p:sp>
      <p:sp>
        <p:nvSpPr>
          <p:cNvPr id="202" name="Google Shape;202;p3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Reimbursement Requests for Federal Awards</a:t>
            </a:r>
            <a:endParaRPr>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973</Words>
  <Application>Microsoft Office PowerPoint</Application>
  <PresentationFormat>On-screen Show (16:9)</PresentationFormat>
  <Paragraphs>144</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Raleway</vt:lpstr>
      <vt:lpstr>Simple Light</vt:lpstr>
      <vt:lpstr>Office Theme</vt:lpstr>
      <vt:lpstr>CDE Office Hours</vt:lpstr>
      <vt:lpstr>ESSER Office Hours</vt:lpstr>
      <vt:lpstr>Updates and Reminders</vt:lpstr>
      <vt:lpstr>23-24 Consolidated Application Updates</vt:lpstr>
      <vt:lpstr>Consolidated Application Questions?</vt:lpstr>
      <vt:lpstr>DMA Guidance</vt:lpstr>
      <vt:lpstr>District Managed Activities Guidance </vt:lpstr>
      <vt:lpstr>Unearned Revenue and Year End</vt:lpstr>
      <vt:lpstr>Reimbursement Requests for Federal Awards</vt:lpstr>
      <vt:lpstr>Uh-Oh, We’ve Got Unearned Revenue ….</vt:lpstr>
      <vt:lpstr>ESSER Reporting</vt:lpstr>
      <vt:lpstr>ESSER Data Reporting Deadlines </vt:lpstr>
      <vt:lpstr>Reminders </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2</cp:revision>
  <dcterms:modified xsi:type="dcterms:W3CDTF">2023-05-12T15:18:44Z</dcterms:modified>
</cp:coreProperties>
</file>