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1"/>
    <p:sldMasterId id="2147483729" r:id="rId2"/>
    <p:sldMasterId id="2147483730" r:id="rId3"/>
    <p:sldMasterId id="2147483731" r:id="rId4"/>
    <p:sldMasterId id="2147483732" r:id="rId5"/>
  </p:sldMasterIdLst>
  <p:notesMasterIdLst>
    <p:notesMasterId r:id="rId6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x="9144000" cy="5143500" type="screen16x9"/>
  <p:notesSz cx="6858000" cy="9144000"/>
  <p:embeddedFontLst>
    <p:embeddedFont>
      <p:font typeface="Raleway" pitchFamily="2" charset="0"/>
      <p:regular r:id="rId68"/>
      <p:bold r:id="rId69"/>
      <p:italic r:id="rId70"/>
      <p:boldItalic r:id="rId71"/>
    </p:embeddedFont>
    <p:embeddedFont>
      <p:font typeface="Roboto" panose="02000000000000000000" pitchFamily="2" charset="0"/>
      <p:regular r:id="rId72"/>
      <p:bold r:id="rId73"/>
      <p:italic r:id="rId74"/>
      <p:boldItalic r:id="rId75"/>
    </p:embeddedFont>
    <p:embeddedFont>
      <p:font typeface="Roboto Medium" panose="02000000000000000000" pitchFamily="2" charset="0"/>
      <p:regular r:id="rId76"/>
      <p:bold r:id="rId77"/>
      <p:italic r:id="rId78"/>
      <p:boldItalic r:id="rId79"/>
    </p:embeddedFont>
    <p:embeddedFont>
      <p:font typeface="Roboto Thin" panose="02000000000000000000" pitchFamily="2" charset="0"/>
      <p:regular r:id="rId80"/>
      <p:bold r:id="rId81"/>
      <p:italic r:id="rId82"/>
      <p:boldItalic r:id="rId83"/>
    </p:embeddedFont>
    <p:embeddedFont>
      <p:font typeface="Rockwell" panose="02060603020205020403" pitchFamily="18"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266240-9D4F-477A-A9E5-98306BB890EB}">
  <a:tblStyle styleId="{87266240-9D4F-477A-A9E5-98306BB890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50A768-6CCE-44CC-A6C7-98B9E9303A60}"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ACF75C0-5E04-4A68-9345-FBDDDC543537}"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64" autoAdjust="0"/>
  </p:normalViewPr>
  <p:slideViewPr>
    <p:cSldViewPr snapToGrid="0">
      <p:cViewPr varScale="1">
        <p:scale>
          <a:sx n="144" d="100"/>
          <a:sy n="144" d="100"/>
        </p:scale>
        <p:origin x="65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20.fntdata"/><Relationship Id="rId61" Type="http://schemas.openxmlformats.org/officeDocument/2006/relationships/slide" Target="slides/slide56.xml"/><Relationship Id="rId82" Type="http://schemas.openxmlformats.org/officeDocument/2006/relationships/font" Target="fonts/font15.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8a90176ff9_1_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0" name="Google Shape;470;g28a90176ff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c6ff4526a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Matt Koziol</a:t>
            </a:r>
            <a:endParaRPr/>
          </a:p>
        </p:txBody>
      </p:sp>
      <p:sp>
        <p:nvSpPr>
          <p:cNvPr id="535" name="Google Shape;535;g2c6ff4526a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70725f3b0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70725f3b0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Nazie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70a82da2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70a82da2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70a82da2d7_5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270a82da2d7_5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Welcome- Thank you for being here</a:t>
            </a:r>
            <a:r>
              <a:rPr lang="en">
                <a:solidFill>
                  <a:srgbClr val="000000"/>
                </a:solidFill>
              </a:rPr>
              <a:t>.  We know this is a season of change w/ Consolidated Application.  There is another change happening in that there is new streamlined UIP.  Today we want to give you a high level overview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70a82da2d7_5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270a82da2d7_5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70a82da2d7_5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g270a82da2d7_5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70a82da2d7_5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270a82da2d7_5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70a82da2d7_5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g270a82da2d7_5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70a82da2d7_5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g270a82da2d7_5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70a82da2d7_5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270a82da2d7_5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slide is intended to communication the sequence of change in these related processes.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8a90176ff9_1_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
        <p:nvSpPr>
          <p:cNvPr id="477" name="Google Shape;477;g28a90176ff9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70a82da2d7_5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270a82da2d7_5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 sure to note why they are “anticipated” and not confirmed what we are actually doing at this point. </a:t>
            </a:r>
            <a:endParaRPr/>
          </a:p>
          <a:p>
            <a:pPr marL="0" lvl="0" indent="0" algn="l" rtl="0">
              <a:lnSpc>
                <a:spcPct val="100000"/>
              </a:lnSpc>
              <a:spcBef>
                <a:spcPts val="0"/>
              </a:spcBef>
              <a:spcAft>
                <a:spcPts val="0"/>
              </a:spcAft>
              <a:buSzPts val="1100"/>
              <a:buNone/>
            </a:pPr>
            <a:r>
              <a:rPr lang="en"/>
              <a:t>More work with our development team that is ongoing. </a:t>
            </a:r>
            <a:endParaRPr/>
          </a:p>
          <a:p>
            <a:pPr marL="0" lvl="0" indent="0" algn="l" rtl="0">
              <a:lnSpc>
                <a:spcPct val="100000"/>
              </a:lnSpc>
              <a:spcBef>
                <a:spcPts val="0"/>
              </a:spcBef>
              <a:spcAft>
                <a:spcPts val="0"/>
              </a:spcAft>
              <a:buSzPts val="1100"/>
              <a:buNone/>
            </a:pPr>
            <a:r>
              <a:rPr lang="en"/>
              <a:t>We still have some formatting changes taking place</a:t>
            </a:r>
            <a:endParaRPr/>
          </a:p>
          <a:p>
            <a:pPr marL="0" lvl="0" indent="0" algn="l" rtl="0">
              <a:lnSpc>
                <a:spcPct val="100000"/>
              </a:lnSpc>
              <a:spcBef>
                <a:spcPts val="0"/>
              </a:spcBef>
              <a:spcAft>
                <a:spcPts val="0"/>
              </a:spcAft>
              <a:buSzPts val="1100"/>
              <a:buNone/>
            </a:pPr>
            <a:r>
              <a:rPr lang="en"/>
              <a:t>Still have some structure pieces we are working 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70a82da2d7_5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g270a82da2d7_5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Again- started a few years ago with some of our current and former colleagues.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70a82da2d7_5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270a82da2d7_5_2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Pilot Participants</a:t>
            </a:r>
            <a:endParaRPr/>
          </a:p>
          <a:p>
            <a:pPr marL="0" lvl="0" indent="0" algn="l" rtl="0">
              <a:lnSpc>
                <a:spcPct val="100000"/>
              </a:lnSpc>
              <a:spcBef>
                <a:spcPts val="0"/>
              </a:spcBef>
              <a:spcAft>
                <a:spcPts val="0"/>
              </a:spcAft>
              <a:buSzPts val="1100"/>
              <a:buNone/>
            </a:pPr>
            <a:r>
              <a:rPr lang="en"/>
              <a:t>8 district leaders engaged in the pilot</a:t>
            </a:r>
            <a:endParaRPr/>
          </a:p>
          <a:p>
            <a:pPr marL="0" lvl="0" indent="0" algn="l" rtl="0">
              <a:lnSpc>
                <a:spcPct val="100000"/>
              </a:lnSpc>
              <a:spcBef>
                <a:spcPts val="0"/>
              </a:spcBef>
              <a:spcAft>
                <a:spcPts val="0"/>
              </a:spcAft>
              <a:buSzPts val="1100"/>
              <a:buNone/>
            </a:pPr>
            <a:r>
              <a:rPr lang="en"/>
              <a:t>Weld, RFSD, MCVSD, Morgan, BVSD, North Park, DPS, and CSI</a:t>
            </a:r>
            <a:endParaRPr/>
          </a:p>
          <a:p>
            <a:pPr marL="0" lvl="0" indent="0" algn="l" rtl="0">
              <a:lnSpc>
                <a:spcPct val="100000"/>
              </a:lnSpc>
              <a:spcBef>
                <a:spcPts val="0"/>
              </a:spcBef>
              <a:spcAft>
                <a:spcPts val="0"/>
              </a:spcAft>
              <a:buSzPts val="1100"/>
              <a:buNone/>
            </a:pPr>
            <a:r>
              <a:rPr lang="en"/>
              <a:t>27 schools</a:t>
            </a:r>
            <a:endParaRPr/>
          </a:p>
          <a:p>
            <a:pPr marL="0" lvl="0" indent="0" algn="l" rtl="0">
              <a:lnSpc>
                <a:spcPct val="100000"/>
              </a:lnSpc>
              <a:spcBef>
                <a:spcPts val="0"/>
              </a:spcBef>
              <a:spcAft>
                <a:spcPts val="0"/>
              </a:spcAft>
              <a:buSzPts val="1100"/>
              <a:buNone/>
            </a:pPr>
            <a:r>
              <a:rPr lang="en"/>
              <a:t>2 charter schools</a:t>
            </a:r>
            <a:endParaRPr/>
          </a:p>
          <a:p>
            <a:pPr marL="0" lvl="0" indent="0" algn="l" rtl="0">
              <a:lnSpc>
                <a:spcPct val="100000"/>
              </a:lnSpc>
              <a:spcBef>
                <a:spcPts val="0"/>
              </a:spcBef>
              <a:spcAft>
                <a:spcPts val="0"/>
              </a:spcAft>
              <a:buSzPts val="1100"/>
              <a:buNone/>
            </a:pPr>
            <a:r>
              <a:rPr lang="en"/>
              <a:t>In the pilot we had participation from Colorado’s largest school districts to more rural school districts with a wide-range of demographic representation and socio-economic status. </a:t>
            </a:r>
            <a:endParaRPr/>
          </a:p>
          <a:p>
            <a:pPr marL="0" lvl="0" indent="0" algn="l" rtl="0">
              <a:lnSpc>
                <a:spcPct val="100000"/>
              </a:lnSpc>
              <a:spcBef>
                <a:spcPts val="0"/>
              </a:spcBef>
              <a:spcAft>
                <a:spcPts val="0"/>
              </a:spcAft>
              <a:buSzPts val="1100"/>
              <a:buNone/>
            </a:pPr>
            <a:r>
              <a:rPr lang="en"/>
              <a:t>In most cases, we had schools start and submit the new UIP with a couple that reverted back to the original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0a82da2d7_5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270a82da2d7_5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Although it seem like it all falls on the UIP</a:t>
            </a:r>
            <a:endParaRPr/>
          </a:p>
          <a:p>
            <a:pPr marL="0" lvl="0" indent="0" algn="l" rtl="0">
              <a:lnSpc>
                <a:spcPct val="100000"/>
              </a:lnSpc>
              <a:spcBef>
                <a:spcPts val="0"/>
              </a:spcBef>
              <a:spcAft>
                <a:spcPts val="0"/>
              </a:spcAft>
              <a:buSzPts val="1100"/>
              <a:buNone/>
            </a:pPr>
            <a:r>
              <a:rPr lang="en"/>
              <a:t>It is an intersection of all of the legislation merged into one process and document </a:t>
            </a:r>
            <a:endParaRPr/>
          </a:p>
          <a:p>
            <a:pPr marL="0" lvl="0" indent="0" algn="l" rtl="0">
              <a:lnSpc>
                <a:spcPct val="100000"/>
              </a:lnSpc>
              <a:spcBef>
                <a:spcPts val="0"/>
              </a:spcBef>
              <a:spcAft>
                <a:spcPts val="0"/>
              </a:spcAft>
              <a:buSzPts val="1100"/>
              <a:buNone/>
            </a:pPr>
            <a:r>
              <a:rPr lang="en"/>
              <a:t>It is this instead of having 6-12 different documents that accomplish the same thing.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70a82da2d7_5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g270a82da2d7_5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After talking with numerous different stakeholders (internal and external, programs, former leaders of this work)</a:t>
            </a:r>
            <a:endParaRPr/>
          </a:p>
          <a:p>
            <a:pPr marL="0" lvl="0" indent="0" algn="l" rtl="0">
              <a:lnSpc>
                <a:spcPct val="100000"/>
              </a:lnSpc>
              <a:spcBef>
                <a:spcPts val="0"/>
              </a:spcBef>
              <a:spcAft>
                <a:spcPts val="0"/>
              </a:spcAft>
              <a:buSzPts val="1100"/>
              <a:buNone/>
            </a:pPr>
            <a:r>
              <a:rPr lang="en"/>
              <a:t>PP/SPP- Confusion with Benchmarks and also shifting thinking from deficit thinking</a:t>
            </a:r>
            <a:endParaRPr/>
          </a:p>
          <a:p>
            <a:pPr marL="0" lvl="0" indent="0" algn="l" rtl="0">
              <a:lnSpc>
                <a:spcPct val="100000"/>
              </a:lnSpc>
              <a:spcBef>
                <a:spcPts val="0"/>
              </a:spcBef>
              <a:spcAft>
                <a:spcPts val="0"/>
              </a:spcAft>
              <a:buSzPts val="1100"/>
              <a:buNone/>
            </a:pPr>
            <a:r>
              <a:rPr lang="en"/>
              <a:t>Making terminology </a:t>
            </a:r>
            <a:endParaRPr/>
          </a:p>
          <a:p>
            <a:pPr marL="0" lvl="0" indent="0" algn="l" rtl="0">
              <a:lnSpc>
                <a:spcPct val="100000"/>
              </a:lnSpc>
              <a:spcBef>
                <a:spcPts val="0"/>
              </a:spcBef>
              <a:spcAft>
                <a:spcPts val="0"/>
              </a:spcAft>
              <a:buSzPts val="1100"/>
              <a:buNone/>
            </a:pPr>
            <a:r>
              <a:rPr lang="en"/>
              <a:t>More clear</a:t>
            </a:r>
            <a:endParaRPr/>
          </a:p>
          <a:p>
            <a:pPr marL="0" lvl="0" indent="0" algn="l" rtl="0">
              <a:lnSpc>
                <a:spcPct val="100000"/>
              </a:lnSpc>
              <a:spcBef>
                <a:spcPts val="0"/>
              </a:spcBef>
              <a:spcAft>
                <a:spcPts val="0"/>
              </a:spcAft>
              <a:buSzPts val="1100"/>
              <a:buNone/>
            </a:pPr>
            <a:r>
              <a:rPr lang="en"/>
              <a:t>More specific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70a82da2d7_5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g270a82da2d7_5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70a82da2d7_5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270a82da2d7_5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One of the biggest changes and workload burdens removed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Some of the data narrative and section 1 components moved to assurances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70a82da2d7_5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9" name="Google Shape;709;g270a82da2d7_5_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Less is more as the mantra</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Customized assurances for your school, accreditation, Ed level, etc.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70a82da2d7_5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g270a82da2d7_5_3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Checkboxes and dropdown categories are options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Disaggregated groups, grades, programs, strategies, root causes and SPPs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good practice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create better reporting.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70a82da2d7_5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270a82da2d7_5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Looking back, reflecting on targets, trends and how they relate to current performance before PPC</a:t>
            </a:r>
            <a:endParaRPr/>
          </a:p>
          <a:p>
            <a:pPr marL="0" lvl="0" indent="0" algn="l" rtl="0">
              <a:lnSpc>
                <a:spcPct val="100000"/>
              </a:lnSpc>
              <a:spcBef>
                <a:spcPts val="0"/>
              </a:spcBef>
              <a:spcAft>
                <a:spcPts val="0"/>
              </a:spcAft>
              <a:buSzPts val="1100"/>
              <a:buNone/>
            </a:pPr>
            <a:r>
              <a:rPr lang="en"/>
              <a:t>Now, is still similar but more of an assurance you start directly from SPP with the Claim, providing evidence and reasoning for your organisations decisions regarding performance priorities.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a90176ff9_1_1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
        <p:nvSpPr>
          <p:cNvPr id="484" name="Google Shape;484;g28a90176ff9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70a82da2d7_5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270a82da2d7_5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One significant shift is to set targets immediately after prioritizing. </a:t>
            </a:r>
            <a:endParaRPr/>
          </a:p>
          <a:p>
            <a:pPr marL="0" lvl="0" indent="0" algn="l" rtl="0">
              <a:lnSpc>
                <a:spcPct val="100000"/>
              </a:lnSpc>
              <a:spcBef>
                <a:spcPts val="0"/>
              </a:spcBef>
              <a:spcAft>
                <a:spcPts val="0"/>
              </a:spcAft>
              <a:buSzPts val="1100"/>
              <a:buNone/>
            </a:pPr>
            <a:r>
              <a:rPr lang="en"/>
              <a:t>Our developer is still working on moving the SPP title to the top just above the performance category. </a:t>
            </a:r>
            <a:endParaRPr/>
          </a:p>
          <a:p>
            <a:pPr marL="0" lvl="0" indent="0" algn="l" rtl="0">
              <a:lnSpc>
                <a:spcPct val="100000"/>
              </a:lnSpc>
              <a:spcBef>
                <a:spcPts val="0"/>
              </a:spcBef>
              <a:spcAft>
                <a:spcPts val="0"/>
              </a:spcAft>
              <a:buSzPts val="1100"/>
              <a:buNone/>
            </a:pPr>
            <a:r>
              <a:rPr lang="en"/>
              <a:t>All of our text boxes will have counters so you can wordsmith appropriately.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70a82da2d7_5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g270a82da2d7_5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The idea being, if it has been working and is good practice holding up over the years, let’s not do away with it.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Process for Root Causes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Attainable Targets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Evidence based Strategies that have proven effective with solid implementation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Making sure you have a plan to implement well.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70a82da2d7_5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g270a82da2d7_5_3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70a82da2d7_5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g270a82da2d7_5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When IBs looked almost like action steps, many were written as if they were action steps. Today, we make it more clear that they are about the implementation process across the system.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70a82da2d7_5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g270a82da2d7_5_3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270a82da2d7_5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g270a82da2d7_5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what I would like to do is share with you where you can find the CS, TS and ATS requirements in the new streamlined UIP.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70a82da2d7_5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Either template can be used to meet the federal requirements.  The structure is different, but requirements are indicated in both versions, and both are provided on the UIP website.  </a:t>
            </a:r>
            <a:endParaRPr/>
          </a:p>
        </p:txBody>
      </p:sp>
      <p:sp>
        <p:nvSpPr>
          <p:cNvPr id="790" name="Google Shape;790;g270a82da2d7_5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70a82da2d7_5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0" name="Google Shape;800;g270a82da2d7_5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70a82da2d7_5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g270a82da2d7_5_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 sure to note why they are “anticipated” and not confirmed what we are actually doing at this point. </a:t>
            </a:r>
            <a:endParaRPr/>
          </a:p>
          <a:p>
            <a:pPr marL="0" lvl="0" indent="0" algn="l" rtl="0">
              <a:lnSpc>
                <a:spcPct val="100000"/>
              </a:lnSpc>
              <a:spcBef>
                <a:spcPts val="0"/>
              </a:spcBef>
              <a:spcAft>
                <a:spcPts val="0"/>
              </a:spcAft>
              <a:buSzPts val="1100"/>
              <a:buNone/>
            </a:pPr>
            <a:r>
              <a:rPr lang="en"/>
              <a:t>More work with our development team that is ongoing. </a:t>
            </a:r>
            <a:endParaRPr/>
          </a:p>
          <a:p>
            <a:pPr marL="0" lvl="0" indent="0" algn="l" rtl="0">
              <a:lnSpc>
                <a:spcPct val="100000"/>
              </a:lnSpc>
              <a:spcBef>
                <a:spcPts val="0"/>
              </a:spcBef>
              <a:spcAft>
                <a:spcPts val="0"/>
              </a:spcAft>
              <a:buSzPts val="1100"/>
              <a:buNone/>
            </a:pPr>
            <a:r>
              <a:rPr lang="en"/>
              <a:t>We still have some formatting changes taking place</a:t>
            </a:r>
            <a:endParaRPr/>
          </a:p>
          <a:p>
            <a:pPr marL="0" lvl="0" indent="0" algn="l" rtl="0">
              <a:lnSpc>
                <a:spcPct val="100000"/>
              </a:lnSpc>
              <a:spcBef>
                <a:spcPts val="0"/>
              </a:spcBef>
              <a:spcAft>
                <a:spcPts val="0"/>
              </a:spcAft>
              <a:buSzPts val="1100"/>
              <a:buNone/>
            </a:pPr>
            <a:r>
              <a:rPr lang="en"/>
              <a:t>Still have some structure pieces we are working 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70a82da2d7_5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g270a82da2d7_5_4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da6e05cc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da6e05cc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70a82da2d7_5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g270a82da2d7_5_4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Sue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707aceba8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T/Kim</a:t>
            </a:r>
            <a:endParaRPr/>
          </a:p>
        </p:txBody>
      </p:sp>
      <p:sp>
        <p:nvSpPr>
          <p:cNvPr id="847" name="Google Shape;847;g2707aceba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707aceba86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707aceba86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4" name="Google Shape;854;g2707aceba86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707aceba8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2707aceba8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707aceba8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2707aceba8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https://www2.ed.gov/policy/elsec/leg/essa/essatitleiiiguidenglishlearners92016.pdf</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707aceba8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707aceba8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707aceba8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2707aceba8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707aceba8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2707aceba8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2707aceba86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2707aceba8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 or may not be realistic right now; future conversation; we can help you do this now or we can help you now to do it next year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707aceba86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2707aceba8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Locally controlled State - LEAs’ decision; open up - if you have some great ways you’ve used a smaller allocation with big impact - share in the chat - you are the experts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d9fa8045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d9fa8045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707aceba86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2707aceba8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707aceba86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T/Kim</a:t>
            </a:r>
            <a:endParaRPr/>
          </a:p>
        </p:txBody>
      </p:sp>
      <p:sp>
        <p:nvSpPr>
          <p:cNvPr id="910" name="Google Shape;910;g2707aceba86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707aceba8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707aceba8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707aceba8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2707aceba8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707aceba8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2707aceba8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707aceba86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2707aceba86_0_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(Federal definitions) This slide illustrates the differences between students identified as Immigrants, Migrants and English Learners</a:t>
            </a:r>
            <a:endParaRPr/>
          </a:p>
        </p:txBody>
      </p:sp>
      <p:sp>
        <p:nvSpPr>
          <p:cNvPr id="936" name="Google Shape;936;g2707aceba86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707aceba8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2707aceba8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2707aceba86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2707aceba8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707aceba86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2707aceba8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a61b11ef9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
        <p:nvSpPr>
          <p:cNvPr id="966" name="Google Shape;966;g2a61b11ef9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70725f3b0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70725f3b0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Nazie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a614d2c371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2" name="Google Shape;972;g2a614d2c371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28a90176ff9_1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0" name="Google Shape;980;g28a90176ff9_1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70725f3b0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70725f3b0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Nazie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70725f3b0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70725f3b0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Nazie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70725f3b0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70725f3b0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Nazie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2" y="0"/>
            <a:ext cx="9143997" cy="914399"/>
          </a:xfrm>
          <a:prstGeom prst="rect">
            <a:avLst/>
          </a:prstGeom>
          <a:noFill/>
          <a:ln>
            <a:noFill/>
          </a:ln>
        </p:spPr>
      </p:pic>
      <p:sp>
        <p:nvSpPr>
          <p:cNvPr id="52" name="Google Shape;52;p13"/>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13"/>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4" name="Google Shape;54;p13"/>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55" name="Google Shape;55;p13"/>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1" y="2"/>
            <a:ext cx="9144000" cy="5143500"/>
          </a:xfrm>
          <a:prstGeom prst="rect">
            <a:avLst/>
          </a:prstGeom>
          <a:noFill/>
          <a:ln>
            <a:noFill/>
          </a:ln>
        </p:spPr>
      </p:pic>
      <p:sp>
        <p:nvSpPr>
          <p:cNvPr id="58" name="Google Shape;58;p14"/>
          <p:cNvSpPr txBox="1">
            <a:spLocks noGrp="1"/>
          </p:cNvSpPr>
          <p:nvPr>
            <p:ph type="ctrTitle"/>
          </p:nvPr>
        </p:nvSpPr>
        <p:spPr>
          <a:xfrm>
            <a:off x="685800" y="1946787"/>
            <a:ext cx="7772400" cy="17532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chemeClr val="lt1"/>
              </a:buClr>
              <a:buSzPts val="3000"/>
              <a:buFont typeface="Arial"/>
              <a:buNone/>
              <a:defRPr sz="23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Blank">
  <p:cSld name="2_Blank_1">
    <p:spTree>
      <p:nvGrpSpPr>
        <p:cNvPr id="1"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a:stretch/>
        </p:blipFill>
        <p:spPr>
          <a:xfrm>
            <a:off x="1" y="2"/>
            <a:ext cx="9143999" cy="5143499"/>
          </a:xfrm>
          <a:prstGeom prst="rect">
            <a:avLst/>
          </a:prstGeom>
          <a:noFill/>
          <a:ln>
            <a:noFill/>
          </a:ln>
        </p:spPr>
      </p:pic>
      <p:sp>
        <p:nvSpPr>
          <p:cNvPr id="62" name="Google Shape;62;p15"/>
          <p:cNvSpPr txBox="1">
            <a:spLocks noGrp="1"/>
          </p:cNvSpPr>
          <p:nvPr>
            <p:ph type="ctrTitle"/>
          </p:nvPr>
        </p:nvSpPr>
        <p:spPr>
          <a:xfrm>
            <a:off x="685800" y="1946787"/>
            <a:ext cx="7772400" cy="1753215"/>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chemeClr val="lt1"/>
              </a:buClr>
              <a:buSzPts val="3000"/>
              <a:buFont typeface="Arial"/>
              <a:buNone/>
              <a:defRPr sz="23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5"/>
          <p:cNvSpPr txBox="1">
            <a:spLocks noGrp="1"/>
          </p:cNvSpPr>
          <p:nvPr>
            <p:ph type="sldNum" idx="12"/>
          </p:nvPr>
        </p:nvSpPr>
        <p:spPr>
          <a:xfrm>
            <a:off x="223071" y="4820266"/>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4"/>
        <p:cNvGrpSpPr/>
        <p:nvPr/>
      </p:nvGrpSpPr>
      <p:grpSpPr>
        <a:xfrm>
          <a:off x="0" y="0"/>
          <a:ext cx="0" cy="0"/>
          <a:chOff x="0" y="0"/>
          <a:chExt cx="0" cy="0"/>
        </a:xfrm>
      </p:grpSpPr>
      <p:sp>
        <p:nvSpPr>
          <p:cNvPr id="65" name="Google Shape;65;p16"/>
          <p:cNvSpPr txBox="1">
            <a:spLocks noGrp="1"/>
          </p:cNvSpPr>
          <p:nvPr>
            <p:ph type="body" idx="1"/>
          </p:nvPr>
        </p:nvSpPr>
        <p:spPr>
          <a:xfrm>
            <a:off x="6286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16"/>
          <p:cNvSpPr txBox="1">
            <a:spLocks noGrp="1"/>
          </p:cNvSpPr>
          <p:nvPr>
            <p:ph type="body" idx="2"/>
          </p:nvPr>
        </p:nvSpPr>
        <p:spPr>
          <a:xfrm>
            <a:off x="46291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7" name="Google Shape;67;p16"/>
          <p:cNvPicPr preferRelativeResize="0"/>
          <p:nvPr/>
        </p:nvPicPr>
        <p:blipFill rotWithShape="1">
          <a:blip r:embed="rId2">
            <a:alphaModFix/>
          </a:blip>
          <a:srcRect/>
          <a:stretch/>
        </p:blipFill>
        <p:spPr>
          <a:xfrm>
            <a:off x="8086704" y="4629152"/>
            <a:ext cx="857291" cy="364739"/>
          </a:xfrm>
          <a:prstGeom prst="rect">
            <a:avLst/>
          </a:prstGeom>
          <a:noFill/>
          <a:ln>
            <a:noFill/>
          </a:ln>
        </p:spPr>
      </p:pic>
      <p:sp>
        <p:nvSpPr>
          <p:cNvPr id="68" name="Google Shape;68;p1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69" name="Google Shape;69;p16"/>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70" name="Google Shape;70;p16"/>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blue">
  <p:cSld name="TITLE_1">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 name="Google Shape;7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7"/>
          <p:cNvPicPr preferRelativeResize="0"/>
          <p:nvPr/>
        </p:nvPicPr>
        <p:blipFill>
          <a:blip r:embed="rId2">
            <a:alphaModFix/>
          </a:blip>
          <a:stretch>
            <a:fillRect/>
          </a:stretch>
        </p:blipFill>
        <p:spPr>
          <a:xfrm>
            <a:off x="0" y="0"/>
            <a:ext cx="9144024" cy="5166574"/>
          </a:xfrm>
          <a:prstGeom prst="rect">
            <a:avLst/>
          </a:prstGeom>
          <a:noFill/>
          <a:ln>
            <a:noFill/>
          </a:ln>
        </p:spPr>
      </p:pic>
      <p:sp>
        <p:nvSpPr>
          <p:cNvPr id="76" name="Google Shape;76;p17"/>
          <p:cNvSpPr txBox="1">
            <a:spLocks noGrp="1"/>
          </p:cNvSpPr>
          <p:nvPr>
            <p:ph type="ctrTitle" idx="2"/>
          </p:nvPr>
        </p:nvSpPr>
        <p:spPr>
          <a:xfrm>
            <a:off x="311700" y="744575"/>
            <a:ext cx="8520600" cy="1827300"/>
          </a:xfrm>
          <a:prstGeom prst="rect">
            <a:avLst/>
          </a:prstGeom>
        </p:spPr>
        <p:txBody>
          <a:bodyPr spcFirstLastPara="1" wrap="square" lIns="91425" tIns="91425" rIns="91425" bIns="91425" anchor="b" anchorCtr="0">
            <a:normAutofit/>
          </a:bodyPr>
          <a:lstStyle>
            <a:lvl1pPr lvl="0" algn="ctr">
              <a:spcBef>
                <a:spcPts val="0"/>
              </a:spcBef>
              <a:spcAft>
                <a:spcPts val="0"/>
              </a:spcAft>
              <a:buNone/>
              <a:defRPr sz="4000">
                <a:solidFill>
                  <a:schemeClr val="lt1"/>
                </a:solidFill>
                <a:latin typeface="Rockwell"/>
                <a:ea typeface="Rockwell"/>
                <a:cs typeface="Rockwell"/>
                <a:sym typeface="Rockwell"/>
              </a:defRPr>
            </a:lvl1pPr>
            <a:lvl2pPr lvl="1" algn="ctr">
              <a:spcBef>
                <a:spcPts val="0"/>
              </a:spcBef>
              <a:spcAft>
                <a:spcPts val="0"/>
              </a:spcAft>
              <a:buNone/>
              <a:defRPr sz="4000">
                <a:solidFill>
                  <a:schemeClr val="lt1"/>
                </a:solidFill>
                <a:latin typeface="Rockwell"/>
                <a:ea typeface="Rockwell"/>
                <a:cs typeface="Rockwell"/>
                <a:sym typeface="Rockwell"/>
              </a:defRPr>
            </a:lvl2pPr>
            <a:lvl3pPr lvl="2" algn="ctr">
              <a:spcBef>
                <a:spcPts val="0"/>
              </a:spcBef>
              <a:spcAft>
                <a:spcPts val="0"/>
              </a:spcAft>
              <a:buNone/>
              <a:defRPr sz="4000">
                <a:solidFill>
                  <a:schemeClr val="lt1"/>
                </a:solidFill>
                <a:latin typeface="Rockwell"/>
                <a:ea typeface="Rockwell"/>
                <a:cs typeface="Rockwell"/>
                <a:sym typeface="Rockwell"/>
              </a:defRPr>
            </a:lvl3pPr>
            <a:lvl4pPr lvl="3" algn="ctr">
              <a:spcBef>
                <a:spcPts val="0"/>
              </a:spcBef>
              <a:spcAft>
                <a:spcPts val="0"/>
              </a:spcAft>
              <a:buNone/>
              <a:defRPr sz="4000">
                <a:solidFill>
                  <a:schemeClr val="lt1"/>
                </a:solidFill>
                <a:latin typeface="Rockwell"/>
                <a:ea typeface="Rockwell"/>
                <a:cs typeface="Rockwell"/>
                <a:sym typeface="Rockwell"/>
              </a:defRPr>
            </a:lvl4pPr>
            <a:lvl5pPr lvl="4" algn="ctr">
              <a:spcBef>
                <a:spcPts val="0"/>
              </a:spcBef>
              <a:spcAft>
                <a:spcPts val="0"/>
              </a:spcAft>
              <a:buNone/>
              <a:defRPr sz="4000">
                <a:solidFill>
                  <a:schemeClr val="lt1"/>
                </a:solidFill>
                <a:latin typeface="Rockwell"/>
                <a:ea typeface="Rockwell"/>
                <a:cs typeface="Rockwell"/>
                <a:sym typeface="Rockwell"/>
              </a:defRPr>
            </a:lvl5pPr>
            <a:lvl6pPr lvl="5" algn="ctr">
              <a:spcBef>
                <a:spcPts val="0"/>
              </a:spcBef>
              <a:spcAft>
                <a:spcPts val="0"/>
              </a:spcAft>
              <a:buNone/>
              <a:defRPr sz="4000">
                <a:solidFill>
                  <a:schemeClr val="lt1"/>
                </a:solidFill>
                <a:latin typeface="Rockwell"/>
                <a:ea typeface="Rockwell"/>
                <a:cs typeface="Rockwell"/>
                <a:sym typeface="Rockwell"/>
              </a:defRPr>
            </a:lvl6pPr>
            <a:lvl7pPr lvl="6" algn="ctr">
              <a:spcBef>
                <a:spcPts val="0"/>
              </a:spcBef>
              <a:spcAft>
                <a:spcPts val="0"/>
              </a:spcAft>
              <a:buNone/>
              <a:defRPr sz="4000">
                <a:solidFill>
                  <a:schemeClr val="lt1"/>
                </a:solidFill>
                <a:latin typeface="Rockwell"/>
                <a:ea typeface="Rockwell"/>
                <a:cs typeface="Rockwell"/>
                <a:sym typeface="Rockwell"/>
              </a:defRPr>
            </a:lvl7pPr>
            <a:lvl8pPr lvl="7" algn="ctr">
              <a:spcBef>
                <a:spcPts val="0"/>
              </a:spcBef>
              <a:spcAft>
                <a:spcPts val="0"/>
              </a:spcAft>
              <a:buNone/>
              <a:defRPr sz="4000">
                <a:solidFill>
                  <a:schemeClr val="lt1"/>
                </a:solidFill>
                <a:latin typeface="Rockwell"/>
                <a:ea typeface="Rockwell"/>
                <a:cs typeface="Rockwell"/>
                <a:sym typeface="Rockwell"/>
              </a:defRPr>
            </a:lvl8pPr>
            <a:lvl9pPr lvl="8" algn="ctr" rtl="0">
              <a:spcBef>
                <a:spcPts val="0"/>
              </a:spcBef>
              <a:spcAft>
                <a:spcPts val="0"/>
              </a:spcAft>
              <a:buNone/>
              <a:defRPr sz="4000">
                <a:solidFill>
                  <a:schemeClr val="lt1"/>
                </a:solidFill>
                <a:latin typeface="Rockwell"/>
                <a:ea typeface="Rockwell"/>
                <a:cs typeface="Rockwell"/>
                <a:sym typeface="Rockwell"/>
              </a:defRPr>
            </a:lvl9pPr>
          </a:lstStyle>
          <a:p>
            <a:endParaRPr/>
          </a:p>
        </p:txBody>
      </p:sp>
      <p:sp>
        <p:nvSpPr>
          <p:cNvPr id="77" name="Google Shape;77;p17"/>
          <p:cNvSpPr txBox="1">
            <a:spLocks noGrp="1"/>
          </p:cNvSpPr>
          <p:nvPr>
            <p:ph type="subTitle" idx="3"/>
          </p:nvPr>
        </p:nvSpPr>
        <p:spPr>
          <a:xfrm>
            <a:off x="311700" y="2834125"/>
            <a:ext cx="8520600" cy="792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300"/>
              <a:buNone/>
              <a:defRPr sz="2300">
                <a:solidFill>
                  <a:schemeClr val="lt1"/>
                </a:solidFill>
                <a:latin typeface="Calibri"/>
                <a:ea typeface="Calibri"/>
                <a:cs typeface="Calibri"/>
                <a:sym typeface="Calibri"/>
              </a:defRPr>
            </a:lvl1pPr>
            <a:lvl2pPr lvl="1">
              <a:spcBef>
                <a:spcPts val="0"/>
              </a:spcBef>
              <a:spcAft>
                <a:spcPts val="0"/>
              </a:spcAft>
              <a:buSzPts val="1400"/>
              <a:buNone/>
              <a:defRPr>
                <a:solidFill>
                  <a:schemeClr val="lt1"/>
                </a:solidFill>
                <a:latin typeface="Calibri"/>
                <a:ea typeface="Calibri"/>
                <a:cs typeface="Calibri"/>
                <a:sym typeface="Calibri"/>
              </a:defRPr>
            </a:lvl2pPr>
            <a:lvl3pPr lvl="2">
              <a:spcBef>
                <a:spcPts val="0"/>
              </a:spcBef>
              <a:spcAft>
                <a:spcPts val="0"/>
              </a:spcAft>
              <a:buSzPts val="1400"/>
              <a:buNone/>
              <a:defRPr>
                <a:solidFill>
                  <a:schemeClr val="lt1"/>
                </a:solidFill>
                <a:latin typeface="Calibri"/>
                <a:ea typeface="Calibri"/>
                <a:cs typeface="Calibri"/>
                <a:sym typeface="Calibri"/>
              </a:defRPr>
            </a:lvl3pPr>
            <a:lvl4pPr lvl="3">
              <a:spcBef>
                <a:spcPts val="0"/>
              </a:spcBef>
              <a:spcAft>
                <a:spcPts val="0"/>
              </a:spcAft>
              <a:buSzPts val="1400"/>
              <a:buNone/>
              <a:defRPr>
                <a:solidFill>
                  <a:schemeClr val="lt1"/>
                </a:solidFill>
                <a:latin typeface="Calibri"/>
                <a:ea typeface="Calibri"/>
                <a:cs typeface="Calibri"/>
                <a:sym typeface="Calibri"/>
              </a:defRPr>
            </a:lvl4pPr>
            <a:lvl5pPr lvl="4">
              <a:spcBef>
                <a:spcPts val="0"/>
              </a:spcBef>
              <a:spcAft>
                <a:spcPts val="0"/>
              </a:spcAft>
              <a:buSzPts val="1400"/>
              <a:buNone/>
              <a:defRPr>
                <a:solidFill>
                  <a:schemeClr val="lt1"/>
                </a:solidFill>
                <a:latin typeface="Calibri"/>
                <a:ea typeface="Calibri"/>
                <a:cs typeface="Calibri"/>
                <a:sym typeface="Calibri"/>
              </a:defRPr>
            </a:lvl5pPr>
            <a:lvl6pPr lvl="5">
              <a:spcBef>
                <a:spcPts val="0"/>
              </a:spcBef>
              <a:spcAft>
                <a:spcPts val="0"/>
              </a:spcAft>
              <a:buSzPts val="1400"/>
              <a:buNone/>
              <a:defRPr>
                <a:solidFill>
                  <a:schemeClr val="lt1"/>
                </a:solidFill>
                <a:latin typeface="Calibri"/>
                <a:ea typeface="Calibri"/>
                <a:cs typeface="Calibri"/>
                <a:sym typeface="Calibri"/>
              </a:defRPr>
            </a:lvl6pPr>
            <a:lvl7pPr lvl="6">
              <a:spcBef>
                <a:spcPts val="0"/>
              </a:spcBef>
              <a:spcAft>
                <a:spcPts val="0"/>
              </a:spcAft>
              <a:buSzPts val="1400"/>
              <a:buNone/>
              <a:defRPr>
                <a:solidFill>
                  <a:schemeClr val="lt1"/>
                </a:solidFill>
                <a:latin typeface="Calibri"/>
                <a:ea typeface="Calibri"/>
                <a:cs typeface="Calibri"/>
                <a:sym typeface="Calibri"/>
              </a:defRPr>
            </a:lvl7pPr>
            <a:lvl8pPr lvl="7">
              <a:spcBef>
                <a:spcPts val="0"/>
              </a:spcBef>
              <a:spcAft>
                <a:spcPts val="0"/>
              </a:spcAft>
              <a:buSzPts val="1400"/>
              <a:buNone/>
              <a:defRPr>
                <a:solidFill>
                  <a:schemeClr val="lt1"/>
                </a:solidFill>
                <a:latin typeface="Calibri"/>
                <a:ea typeface="Calibri"/>
                <a:cs typeface="Calibri"/>
                <a:sym typeface="Calibri"/>
              </a:defRPr>
            </a:lvl8pPr>
            <a:lvl9pPr lvl="8" rtl="0">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78" name="Google Shape;78;p17"/>
          <p:cNvCxnSpPr/>
          <p:nvPr/>
        </p:nvCxnSpPr>
        <p:spPr>
          <a:xfrm>
            <a:off x="295875" y="2758925"/>
            <a:ext cx="85413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with header/logo - no text - blue">
  <p:cSld name="TITLE_AND_BODY_1">
    <p:spTree>
      <p:nvGrpSpPr>
        <p:cNvPr id="1" name="Shape 79"/>
        <p:cNvGrpSpPr/>
        <p:nvPr/>
      </p:nvGrpSpPr>
      <p:grpSpPr>
        <a:xfrm>
          <a:off x="0" y="0"/>
          <a:ext cx="0" cy="0"/>
          <a:chOff x="0" y="0"/>
          <a:chExt cx="0" cy="0"/>
        </a:xfrm>
      </p:grpSpPr>
      <p:pic>
        <p:nvPicPr>
          <p:cNvPr id="80" name="Google Shape;80;p18"/>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81" name="Google Shape;81;p18"/>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2000">
                <a:solidFill>
                  <a:srgbClr val="FFFFFF"/>
                </a:solidFill>
                <a:latin typeface="Rockwell"/>
                <a:ea typeface="Rockwell"/>
                <a:cs typeface="Rockwell"/>
                <a:sym typeface="Rockwell"/>
              </a:defRPr>
            </a:lvl1pPr>
            <a:lvl2pPr lvl="1" rtl="0">
              <a:spcBef>
                <a:spcPts val="0"/>
              </a:spcBef>
              <a:spcAft>
                <a:spcPts val="0"/>
              </a:spcAft>
              <a:buSzPts val="2800"/>
              <a:buNone/>
              <a:defRPr sz="2000">
                <a:solidFill>
                  <a:srgbClr val="FFFFFF"/>
                </a:solidFill>
                <a:latin typeface="Rockwell"/>
                <a:ea typeface="Rockwell"/>
                <a:cs typeface="Rockwell"/>
                <a:sym typeface="Rockwell"/>
              </a:defRPr>
            </a:lvl2pPr>
            <a:lvl3pPr lvl="2" rtl="0">
              <a:spcBef>
                <a:spcPts val="0"/>
              </a:spcBef>
              <a:spcAft>
                <a:spcPts val="0"/>
              </a:spcAft>
              <a:buSzPts val="2800"/>
              <a:buNone/>
              <a:defRPr sz="2000">
                <a:solidFill>
                  <a:srgbClr val="FFFFFF"/>
                </a:solidFill>
                <a:latin typeface="Rockwell"/>
                <a:ea typeface="Rockwell"/>
                <a:cs typeface="Rockwell"/>
                <a:sym typeface="Rockwell"/>
              </a:defRPr>
            </a:lvl3pPr>
            <a:lvl4pPr lvl="3" rtl="0">
              <a:spcBef>
                <a:spcPts val="0"/>
              </a:spcBef>
              <a:spcAft>
                <a:spcPts val="0"/>
              </a:spcAft>
              <a:buSzPts val="2800"/>
              <a:buNone/>
              <a:defRPr sz="2000">
                <a:solidFill>
                  <a:srgbClr val="FFFFFF"/>
                </a:solidFill>
                <a:latin typeface="Rockwell"/>
                <a:ea typeface="Rockwell"/>
                <a:cs typeface="Rockwell"/>
                <a:sym typeface="Rockwell"/>
              </a:defRPr>
            </a:lvl4pPr>
            <a:lvl5pPr lvl="4" rtl="0">
              <a:spcBef>
                <a:spcPts val="0"/>
              </a:spcBef>
              <a:spcAft>
                <a:spcPts val="0"/>
              </a:spcAft>
              <a:buSzPts val="2800"/>
              <a:buNone/>
              <a:defRPr sz="2000">
                <a:solidFill>
                  <a:srgbClr val="FFFFFF"/>
                </a:solidFill>
                <a:latin typeface="Rockwell"/>
                <a:ea typeface="Rockwell"/>
                <a:cs typeface="Rockwell"/>
                <a:sym typeface="Rockwell"/>
              </a:defRPr>
            </a:lvl5pPr>
            <a:lvl6pPr lvl="5" rtl="0">
              <a:spcBef>
                <a:spcPts val="0"/>
              </a:spcBef>
              <a:spcAft>
                <a:spcPts val="0"/>
              </a:spcAft>
              <a:buSzPts val="2800"/>
              <a:buNone/>
              <a:defRPr sz="2000">
                <a:solidFill>
                  <a:srgbClr val="FFFFFF"/>
                </a:solidFill>
                <a:latin typeface="Rockwell"/>
                <a:ea typeface="Rockwell"/>
                <a:cs typeface="Rockwell"/>
                <a:sym typeface="Rockwell"/>
              </a:defRPr>
            </a:lvl6pPr>
            <a:lvl7pPr lvl="6" rtl="0">
              <a:spcBef>
                <a:spcPts val="0"/>
              </a:spcBef>
              <a:spcAft>
                <a:spcPts val="0"/>
              </a:spcAft>
              <a:buSzPts val="2800"/>
              <a:buNone/>
              <a:defRPr sz="2000">
                <a:solidFill>
                  <a:srgbClr val="FFFFFF"/>
                </a:solidFill>
                <a:latin typeface="Rockwell"/>
                <a:ea typeface="Rockwell"/>
                <a:cs typeface="Rockwell"/>
                <a:sym typeface="Rockwell"/>
              </a:defRPr>
            </a:lvl7pPr>
            <a:lvl8pPr lvl="7" rtl="0">
              <a:spcBef>
                <a:spcPts val="0"/>
              </a:spcBef>
              <a:spcAft>
                <a:spcPts val="0"/>
              </a:spcAft>
              <a:buSzPts val="2800"/>
              <a:buNone/>
              <a:defRPr sz="2000">
                <a:solidFill>
                  <a:srgbClr val="FFFFFF"/>
                </a:solidFill>
                <a:latin typeface="Rockwell"/>
                <a:ea typeface="Rockwell"/>
                <a:cs typeface="Rockwell"/>
                <a:sym typeface="Rockwell"/>
              </a:defRPr>
            </a:lvl8pPr>
            <a:lvl9pPr lvl="8" rtl="0">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pic>
        <p:nvPicPr>
          <p:cNvPr id="82" name="Google Shape;82;p18"/>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83" name="Google Shape;83;p18"/>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84" name="Google Shape;84;p18"/>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rm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1">
    <p:spTree>
      <p:nvGrpSpPr>
        <p:cNvPr id="1" name="Shape 85"/>
        <p:cNvGrpSpPr/>
        <p:nvPr/>
      </p:nvGrpSpPr>
      <p:grpSpPr>
        <a:xfrm>
          <a:off x="0" y="0"/>
          <a:ext cx="0" cy="0"/>
          <a:chOff x="0" y="0"/>
          <a:chExt cx="0" cy="0"/>
        </a:xfrm>
      </p:grpSpPr>
      <p:pic>
        <p:nvPicPr>
          <p:cNvPr id="86" name="Google Shape;86;p19"/>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87" name="Google Shape;87;p19"/>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a:spcBef>
                <a:spcPts val="0"/>
              </a:spcBef>
              <a:spcAft>
                <a:spcPts val="0"/>
              </a:spcAft>
              <a:buSzPts val="2800"/>
              <a:buNone/>
              <a:defRPr sz="2000">
                <a:solidFill>
                  <a:srgbClr val="FFFFFF"/>
                </a:solidFill>
                <a:latin typeface="Rockwell"/>
                <a:ea typeface="Rockwell"/>
                <a:cs typeface="Rockwell"/>
                <a:sym typeface="Rockwell"/>
              </a:defRPr>
            </a:lvl1pPr>
            <a:lvl2pPr lvl="1">
              <a:spcBef>
                <a:spcPts val="0"/>
              </a:spcBef>
              <a:spcAft>
                <a:spcPts val="0"/>
              </a:spcAft>
              <a:buSzPts val="2800"/>
              <a:buNone/>
              <a:defRPr sz="2000">
                <a:solidFill>
                  <a:srgbClr val="FFFFFF"/>
                </a:solidFill>
                <a:latin typeface="Rockwell"/>
                <a:ea typeface="Rockwell"/>
                <a:cs typeface="Rockwell"/>
                <a:sym typeface="Rockwell"/>
              </a:defRPr>
            </a:lvl2pPr>
            <a:lvl3pPr lvl="2">
              <a:spcBef>
                <a:spcPts val="0"/>
              </a:spcBef>
              <a:spcAft>
                <a:spcPts val="0"/>
              </a:spcAft>
              <a:buSzPts val="2800"/>
              <a:buNone/>
              <a:defRPr sz="2000">
                <a:solidFill>
                  <a:srgbClr val="FFFFFF"/>
                </a:solidFill>
                <a:latin typeface="Rockwell"/>
                <a:ea typeface="Rockwell"/>
                <a:cs typeface="Rockwell"/>
                <a:sym typeface="Rockwell"/>
              </a:defRPr>
            </a:lvl3pPr>
            <a:lvl4pPr lvl="3">
              <a:spcBef>
                <a:spcPts val="0"/>
              </a:spcBef>
              <a:spcAft>
                <a:spcPts val="0"/>
              </a:spcAft>
              <a:buSzPts val="2800"/>
              <a:buNone/>
              <a:defRPr sz="2000">
                <a:solidFill>
                  <a:srgbClr val="FFFFFF"/>
                </a:solidFill>
                <a:latin typeface="Rockwell"/>
                <a:ea typeface="Rockwell"/>
                <a:cs typeface="Rockwell"/>
                <a:sym typeface="Rockwell"/>
              </a:defRPr>
            </a:lvl4pPr>
            <a:lvl5pPr lvl="4">
              <a:spcBef>
                <a:spcPts val="0"/>
              </a:spcBef>
              <a:spcAft>
                <a:spcPts val="0"/>
              </a:spcAft>
              <a:buSzPts val="2800"/>
              <a:buNone/>
              <a:defRPr sz="2000">
                <a:solidFill>
                  <a:srgbClr val="FFFFFF"/>
                </a:solidFill>
                <a:latin typeface="Rockwell"/>
                <a:ea typeface="Rockwell"/>
                <a:cs typeface="Rockwell"/>
                <a:sym typeface="Rockwell"/>
              </a:defRPr>
            </a:lvl5pPr>
            <a:lvl6pPr lvl="5">
              <a:spcBef>
                <a:spcPts val="0"/>
              </a:spcBef>
              <a:spcAft>
                <a:spcPts val="0"/>
              </a:spcAft>
              <a:buSzPts val="2800"/>
              <a:buNone/>
              <a:defRPr sz="2000">
                <a:solidFill>
                  <a:srgbClr val="FFFFFF"/>
                </a:solidFill>
                <a:latin typeface="Rockwell"/>
                <a:ea typeface="Rockwell"/>
                <a:cs typeface="Rockwell"/>
                <a:sym typeface="Rockwell"/>
              </a:defRPr>
            </a:lvl6pPr>
            <a:lvl7pPr lvl="6">
              <a:spcBef>
                <a:spcPts val="0"/>
              </a:spcBef>
              <a:spcAft>
                <a:spcPts val="0"/>
              </a:spcAft>
              <a:buSzPts val="2800"/>
              <a:buNone/>
              <a:defRPr sz="2000">
                <a:solidFill>
                  <a:srgbClr val="FFFFFF"/>
                </a:solidFill>
                <a:latin typeface="Rockwell"/>
                <a:ea typeface="Rockwell"/>
                <a:cs typeface="Rockwell"/>
                <a:sym typeface="Rockwell"/>
              </a:defRPr>
            </a:lvl7pPr>
            <a:lvl8pPr lvl="7">
              <a:spcBef>
                <a:spcPts val="0"/>
              </a:spcBef>
              <a:spcAft>
                <a:spcPts val="0"/>
              </a:spcAft>
              <a:buSzPts val="2800"/>
              <a:buNone/>
              <a:defRPr sz="2000">
                <a:solidFill>
                  <a:srgbClr val="FFFFFF"/>
                </a:solidFill>
                <a:latin typeface="Rockwell"/>
                <a:ea typeface="Rockwell"/>
                <a:cs typeface="Rockwell"/>
                <a:sym typeface="Rockwell"/>
              </a:defRPr>
            </a:lvl8pPr>
            <a:lvl9pPr lvl="8" rtl="0">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sp>
        <p:nvSpPr>
          <p:cNvPr id="88" name="Google Shape;88;p19"/>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pic>
        <p:nvPicPr>
          <p:cNvPr id="89" name="Google Shape;89;p19"/>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90" name="Google Shape;90;p19"/>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91" name="Google Shape;91;p19"/>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rm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_1">
    <p:spTree>
      <p:nvGrpSpPr>
        <p:cNvPr id="1" name="Shape 92"/>
        <p:cNvGrpSpPr/>
        <p:nvPr/>
      </p:nvGrpSpPr>
      <p:grpSpPr>
        <a:xfrm>
          <a:off x="0" y="0"/>
          <a:ext cx="0" cy="0"/>
          <a:chOff x="0" y="0"/>
          <a:chExt cx="0" cy="0"/>
        </a:xfrm>
      </p:grpSpPr>
      <p:sp>
        <p:nvSpPr>
          <p:cNvPr id="93" name="Google Shape;9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4" name="Google Shape;94;p20"/>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95" name="Google Shape;95;p20"/>
          <p:cNvSpPr txBox="1">
            <a:spLocks noGrp="1"/>
          </p:cNvSpPr>
          <p:nvPr>
            <p:ph type="body" idx="1"/>
          </p:nvPr>
        </p:nvSpPr>
        <p:spPr>
          <a:xfrm>
            <a:off x="311700" y="1152475"/>
            <a:ext cx="3999900" cy="31788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96" name="Google Shape;96;p20"/>
          <p:cNvSpPr txBox="1">
            <a:spLocks noGrp="1"/>
          </p:cNvSpPr>
          <p:nvPr>
            <p:ph type="body" idx="2"/>
          </p:nvPr>
        </p:nvSpPr>
        <p:spPr>
          <a:xfrm>
            <a:off x="4832400" y="1152475"/>
            <a:ext cx="3999900" cy="31788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97" name="Google Shape;97;p20"/>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2000">
                <a:solidFill>
                  <a:srgbClr val="FFFFFF"/>
                </a:solidFill>
                <a:latin typeface="Rockwell"/>
                <a:ea typeface="Rockwell"/>
                <a:cs typeface="Rockwell"/>
                <a:sym typeface="Rockwell"/>
              </a:defRPr>
            </a:lvl1pPr>
            <a:lvl2pPr lvl="1" rtl="0">
              <a:spcBef>
                <a:spcPts val="0"/>
              </a:spcBef>
              <a:spcAft>
                <a:spcPts val="0"/>
              </a:spcAft>
              <a:buSzPts val="2800"/>
              <a:buNone/>
              <a:defRPr sz="2000">
                <a:solidFill>
                  <a:srgbClr val="FFFFFF"/>
                </a:solidFill>
                <a:latin typeface="Rockwell"/>
                <a:ea typeface="Rockwell"/>
                <a:cs typeface="Rockwell"/>
                <a:sym typeface="Rockwell"/>
              </a:defRPr>
            </a:lvl2pPr>
            <a:lvl3pPr lvl="2" rtl="0">
              <a:spcBef>
                <a:spcPts val="0"/>
              </a:spcBef>
              <a:spcAft>
                <a:spcPts val="0"/>
              </a:spcAft>
              <a:buSzPts val="2800"/>
              <a:buNone/>
              <a:defRPr sz="2000">
                <a:solidFill>
                  <a:srgbClr val="FFFFFF"/>
                </a:solidFill>
                <a:latin typeface="Rockwell"/>
                <a:ea typeface="Rockwell"/>
                <a:cs typeface="Rockwell"/>
                <a:sym typeface="Rockwell"/>
              </a:defRPr>
            </a:lvl3pPr>
            <a:lvl4pPr lvl="3" rtl="0">
              <a:spcBef>
                <a:spcPts val="0"/>
              </a:spcBef>
              <a:spcAft>
                <a:spcPts val="0"/>
              </a:spcAft>
              <a:buSzPts val="2800"/>
              <a:buNone/>
              <a:defRPr sz="2000">
                <a:solidFill>
                  <a:srgbClr val="FFFFFF"/>
                </a:solidFill>
                <a:latin typeface="Rockwell"/>
                <a:ea typeface="Rockwell"/>
                <a:cs typeface="Rockwell"/>
                <a:sym typeface="Rockwell"/>
              </a:defRPr>
            </a:lvl4pPr>
            <a:lvl5pPr lvl="4" rtl="0">
              <a:spcBef>
                <a:spcPts val="0"/>
              </a:spcBef>
              <a:spcAft>
                <a:spcPts val="0"/>
              </a:spcAft>
              <a:buSzPts val="2800"/>
              <a:buNone/>
              <a:defRPr sz="2000">
                <a:solidFill>
                  <a:srgbClr val="FFFFFF"/>
                </a:solidFill>
                <a:latin typeface="Rockwell"/>
                <a:ea typeface="Rockwell"/>
                <a:cs typeface="Rockwell"/>
                <a:sym typeface="Rockwell"/>
              </a:defRPr>
            </a:lvl5pPr>
            <a:lvl6pPr lvl="5" rtl="0">
              <a:spcBef>
                <a:spcPts val="0"/>
              </a:spcBef>
              <a:spcAft>
                <a:spcPts val="0"/>
              </a:spcAft>
              <a:buSzPts val="2800"/>
              <a:buNone/>
              <a:defRPr sz="2000">
                <a:solidFill>
                  <a:srgbClr val="FFFFFF"/>
                </a:solidFill>
                <a:latin typeface="Rockwell"/>
                <a:ea typeface="Rockwell"/>
                <a:cs typeface="Rockwell"/>
                <a:sym typeface="Rockwell"/>
              </a:defRPr>
            </a:lvl6pPr>
            <a:lvl7pPr lvl="6" rtl="0">
              <a:spcBef>
                <a:spcPts val="0"/>
              </a:spcBef>
              <a:spcAft>
                <a:spcPts val="0"/>
              </a:spcAft>
              <a:buSzPts val="2800"/>
              <a:buNone/>
              <a:defRPr sz="2000">
                <a:solidFill>
                  <a:srgbClr val="FFFFFF"/>
                </a:solidFill>
                <a:latin typeface="Rockwell"/>
                <a:ea typeface="Rockwell"/>
                <a:cs typeface="Rockwell"/>
                <a:sym typeface="Rockwell"/>
              </a:defRPr>
            </a:lvl7pPr>
            <a:lvl8pPr lvl="7" rtl="0">
              <a:spcBef>
                <a:spcPts val="0"/>
              </a:spcBef>
              <a:spcAft>
                <a:spcPts val="0"/>
              </a:spcAft>
              <a:buSzPts val="2800"/>
              <a:buNone/>
              <a:defRPr sz="2000">
                <a:solidFill>
                  <a:srgbClr val="FFFFFF"/>
                </a:solidFill>
                <a:latin typeface="Rockwell"/>
                <a:ea typeface="Rockwell"/>
                <a:cs typeface="Rockwell"/>
                <a:sym typeface="Rockwell"/>
              </a:defRPr>
            </a:lvl8pPr>
            <a:lvl9pPr lvl="8" rtl="0">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sp>
        <p:nvSpPr>
          <p:cNvPr id="98" name="Google Shape;98;p20"/>
          <p:cNvSpPr txBox="1">
            <a:spLocks noGrp="1"/>
          </p:cNvSpPr>
          <p:nvPr>
            <p:ph type="sldNum" idx="3"/>
          </p:nvPr>
        </p:nvSpPr>
        <p:spPr>
          <a:xfrm>
            <a:off x="88683" y="4676392"/>
            <a:ext cx="548700" cy="393600"/>
          </a:xfrm>
          <a:prstGeom prst="rect">
            <a:avLst/>
          </a:prstGeom>
        </p:spPr>
        <p:txBody>
          <a:bodyPr spcFirstLastPara="1" wrap="square" lIns="0" tIns="0" rIns="0" bIns="0" anchor="ctr" anchorCtr="0">
            <a:norm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99" name="Google Shape;99;p20"/>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00" name="Google Shape;100;p20"/>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2">
            <a:alphaModFix/>
          </a:blip>
          <a:srcRect/>
          <a:stretch/>
        </p:blipFill>
        <p:spPr>
          <a:xfrm>
            <a:off x="0" y="0"/>
            <a:ext cx="6858000" cy="5143499"/>
          </a:xfrm>
          <a:prstGeom prst="rect">
            <a:avLst/>
          </a:prstGeom>
          <a:noFill/>
          <a:ln>
            <a:noFill/>
          </a:ln>
        </p:spPr>
      </p:pic>
      <p:sp>
        <p:nvSpPr>
          <p:cNvPr id="103" name="Google Shape;103;p21"/>
          <p:cNvSpPr txBox="1">
            <a:spLocks noGrp="1"/>
          </p:cNvSpPr>
          <p:nvPr>
            <p:ph type="ctrTitle"/>
          </p:nvPr>
        </p:nvSpPr>
        <p:spPr>
          <a:xfrm>
            <a:off x="685800" y="1946787"/>
            <a:ext cx="7772400" cy="17532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215697" y="4820264"/>
            <a:ext cx="2057400" cy="273844"/>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05"/>
        <p:cNvGrpSpPr/>
        <p:nvPr/>
      </p:nvGrpSpPr>
      <p:grpSpPr>
        <a:xfrm>
          <a:off x="0" y="0"/>
          <a:ext cx="0" cy="0"/>
          <a:chOff x="0" y="0"/>
          <a:chExt cx="0" cy="0"/>
        </a:xfrm>
      </p:grpSpPr>
      <p:pic>
        <p:nvPicPr>
          <p:cNvPr id="106" name="Google Shape;106;p22"/>
          <p:cNvPicPr preferRelativeResize="0"/>
          <p:nvPr/>
        </p:nvPicPr>
        <p:blipFill rotWithShape="1">
          <a:blip r:embed="rId2">
            <a:alphaModFix/>
          </a:blip>
          <a:srcRect/>
          <a:stretch/>
        </p:blipFill>
        <p:spPr>
          <a:xfrm>
            <a:off x="0" y="2"/>
            <a:ext cx="9143999" cy="5143499"/>
          </a:xfrm>
          <a:prstGeom prst="rect">
            <a:avLst/>
          </a:prstGeom>
          <a:noFill/>
          <a:ln>
            <a:noFill/>
          </a:ln>
        </p:spPr>
      </p:pic>
      <p:sp>
        <p:nvSpPr>
          <p:cNvPr id="107" name="Google Shape;107;p22"/>
          <p:cNvSpPr txBox="1">
            <a:spLocks noGrp="1"/>
          </p:cNvSpPr>
          <p:nvPr>
            <p:ph type="ctrTitle"/>
          </p:nvPr>
        </p:nvSpPr>
        <p:spPr>
          <a:xfrm>
            <a:off x="0" y="1946787"/>
            <a:ext cx="91440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170937"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
        <p:cNvGrpSpPr/>
        <p:nvPr/>
      </p:nvGrpSpPr>
      <p:grpSpPr>
        <a:xfrm>
          <a:off x="0" y="0"/>
          <a:ext cx="0" cy="0"/>
          <a:chOff x="0" y="0"/>
          <a:chExt cx="0" cy="0"/>
        </a:xfrm>
      </p:grpSpPr>
      <p:sp>
        <p:nvSpPr>
          <p:cNvPr id="116" name="Google Shape;116;p24"/>
          <p:cNvSpPr/>
          <p:nvPr/>
        </p:nvSpPr>
        <p:spPr>
          <a:xfrm>
            <a:off x="0" y="3506431"/>
            <a:ext cx="9144000" cy="1637071"/>
          </a:xfrm>
          <a:prstGeom prst="rect">
            <a:avLst/>
          </a:prstGeom>
          <a:gradFill>
            <a:gsLst>
              <a:gs pos="0">
                <a:schemeClr val="lt1"/>
              </a:gs>
              <a:gs pos="100000">
                <a:srgbClr val="488BC9">
                  <a:alpha val="29411"/>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7" name="Google Shape;117;p24"/>
          <p:cNvSpPr txBox="1">
            <a:spLocks noGrp="1"/>
          </p:cNvSpPr>
          <p:nvPr>
            <p:ph type="ctrTitle"/>
          </p:nvPr>
        </p:nvSpPr>
        <p:spPr>
          <a:xfrm>
            <a:off x="685801" y="2493128"/>
            <a:ext cx="7801897" cy="730098"/>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4"/>
          <p:cNvSpPr txBox="1">
            <a:spLocks noGrp="1"/>
          </p:cNvSpPr>
          <p:nvPr>
            <p:ph type="subTitle" idx="1"/>
          </p:nvPr>
        </p:nvSpPr>
        <p:spPr>
          <a:xfrm>
            <a:off x="685801" y="3506430"/>
            <a:ext cx="7801897" cy="436919"/>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19" name="Google Shape;119;p24"/>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20" name="Google Shape;120;p24"/>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121" name="Google Shape;121;p24"/>
          <p:cNvCxnSpPr/>
          <p:nvPr/>
        </p:nvCxnSpPr>
        <p:spPr>
          <a:xfrm>
            <a:off x="685801" y="2079522"/>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
        <p:cNvGrpSpPr/>
        <p:nvPr/>
      </p:nvGrpSpPr>
      <p:grpSpPr>
        <a:xfrm>
          <a:off x="0" y="0"/>
          <a:ext cx="0" cy="0"/>
          <a:chOff x="0" y="0"/>
          <a:chExt cx="0" cy="0"/>
        </a:xfrm>
      </p:grpSpPr>
      <p:pic>
        <p:nvPicPr>
          <p:cNvPr id="123" name="Google Shape;123;p25"/>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24" name="Google Shape;124;p25"/>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25"/>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26" name="Google Shape;126;p25"/>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27" name="Google Shape;127;p25"/>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28"/>
        <p:cNvGrpSpPr/>
        <p:nvPr/>
      </p:nvGrpSpPr>
      <p:grpSpPr>
        <a:xfrm>
          <a:off x="0" y="0"/>
          <a:ext cx="0" cy="0"/>
          <a:chOff x="0" y="0"/>
          <a:chExt cx="0" cy="0"/>
        </a:xfrm>
      </p:grpSpPr>
      <p:pic>
        <p:nvPicPr>
          <p:cNvPr id="129" name="Google Shape;129;p26"/>
          <p:cNvPicPr preferRelativeResize="0"/>
          <p:nvPr/>
        </p:nvPicPr>
        <p:blipFill rotWithShape="1">
          <a:blip r:embed="rId2">
            <a:alphaModFix/>
          </a:blip>
          <a:srcRect/>
          <a:stretch/>
        </p:blipFill>
        <p:spPr>
          <a:xfrm>
            <a:off x="0" y="-1"/>
            <a:ext cx="9144470" cy="5143764"/>
          </a:xfrm>
          <a:prstGeom prst="rect">
            <a:avLst/>
          </a:prstGeom>
          <a:noFill/>
          <a:ln>
            <a:noFill/>
          </a:ln>
        </p:spPr>
      </p:pic>
      <p:sp>
        <p:nvSpPr>
          <p:cNvPr id="130" name="Google Shape;130;p26"/>
          <p:cNvSpPr txBox="1">
            <a:spLocks noGrp="1"/>
          </p:cNvSpPr>
          <p:nvPr>
            <p:ph type="ctrTitle"/>
          </p:nvPr>
        </p:nvSpPr>
        <p:spPr>
          <a:xfrm>
            <a:off x="-1" y="1946787"/>
            <a:ext cx="914447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1" name="Google Shape;131;p26"/>
          <p:cNvSpPr txBox="1">
            <a:spLocks noGrp="1"/>
          </p:cNvSpPr>
          <p:nvPr>
            <p:ph type="sldNum" idx="12"/>
          </p:nvPr>
        </p:nvSpPr>
        <p:spPr>
          <a:xfrm>
            <a:off x="175065"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2"/>
        <p:cNvGrpSpPr/>
        <p:nvPr/>
      </p:nvGrpSpPr>
      <p:grpSpPr>
        <a:xfrm>
          <a:off x="0" y="0"/>
          <a:ext cx="0" cy="0"/>
          <a:chOff x="0" y="0"/>
          <a:chExt cx="0" cy="0"/>
        </a:xfrm>
      </p:grpSpPr>
      <p:pic>
        <p:nvPicPr>
          <p:cNvPr id="133" name="Google Shape;133;p2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34" name="Google Shape;134;p27"/>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2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6" name="Google Shape;136;p2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37" name="Google Shape;137;p2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38" name="Google Shape;138;p27"/>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39"/>
        <p:cNvGrpSpPr/>
        <p:nvPr/>
      </p:nvGrpSpPr>
      <p:grpSpPr>
        <a:xfrm>
          <a:off x="0" y="0"/>
          <a:ext cx="0" cy="0"/>
          <a:chOff x="0" y="0"/>
          <a:chExt cx="0" cy="0"/>
        </a:xfrm>
      </p:grpSpPr>
      <p:pic>
        <p:nvPicPr>
          <p:cNvPr id="140" name="Google Shape;140;p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41" name="Google Shape;141;p28"/>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3" name="Google Shape;143;p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44" name="Google Shape;144;p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45" name="Google Shape;145;p28"/>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46"/>
        <p:cNvGrpSpPr/>
        <p:nvPr/>
      </p:nvGrpSpPr>
      <p:grpSpPr>
        <a:xfrm>
          <a:off x="0" y="0"/>
          <a:ext cx="0" cy="0"/>
          <a:chOff x="0" y="0"/>
          <a:chExt cx="0" cy="0"/>
        </a:xfrm>
      </p:grpSpPr>
      <p:pic>
        <p:nvPicPr>
          <p:cNvPr id="147" name="Google Shape;147;p29"/>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48" name="Google Shape;148;p29"/>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29"/>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50" name="Google Shape;150;p29"/>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51" name="Google Shape;151;p29"/>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52" name="Google Shape;152;p29"/>
          <p:cNvPicPr preferRelativeResize="0"/>
          <p:nvPr/>
        </p:nvPicPr>
        <p:blipFill rotWithShape="1">
          <a:blip r:embed="rId4">
            <a:alphaModFix/>
          </a:blip>
          <a:srcRect/>
          <a:stretch/>
        </p:blipFill>
        <p:spPr>
          <a:xfrm>
            <a:off x="128460" y="13717"/>
            <a:ext cx="723884" cy="82777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53"/>
        <p:cNvGrpSpPr/>
        <p:nvPr/>
      </p:nvGrpSpPr>
      <p:grpSpPr>
        <a:xfrm>
          <a:off x="0" y="0"/>
          <a:ext cx="0" cy="0"/>
          <a:chOff x="0" y="0"/>
          <a:chExt cx="0" cy="0"/>
        </a:xfrm>
      </p:grpSpPr>
      <p:pic>
        <p:nvPicPr>
          <p:cNvPr id="154" name="Google Shape;154;p3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55" name="Google Shape;155;p30"/>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 name="Google Shape;156;p30"/>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57" name="Google Shape;157;p30"/>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58" name="Google Shape;158;p30"/>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59" name="Google Shape;159;p30"/>
          <p:cNvPicPr preferRelativeResize="0"/>
          <p:nvPr/>
        </p:nvPicPr>
        <p:blipFill rotWithShape="1">
          <a:blip r:embed="rId4">
            <a:alphaModFix/>
          </a:blip>
          <a:srcRect/>
          <a:stretch/>
        </p:blipFill>
        <p:spPr>
          <a:xfrm>
            <a:off x="128460" y="13717"/>
            <a:ext cx="723883" cy="82777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60"/>
        <p:cNvGrpSpPr/>
        <p:nvPr/>
      </p:nvGrpSpPr>
      <p:grpSpPr>
        <a:xfrm>
          <a:off x="0" y="0"/>
          <a:ext cx="0" cy="0"/>
          <a:chOff x="0" y="0"/>
          <a:chExt cx="0" cy="0"/>
        </a:xfrm>
      </p:grpSpPr>
      <p:pic>
        <p:nvPicPr>
          <p:cNvPr id="161" name="Google Shape;161;p3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62" name="Google Shape;162;p31"/>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31"/>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4" name="Google Shape;164;p3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65" name="Google Shape;165;p3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66" name="Google Shape;166;p31"/>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67"/>
        <p:cNvGrpSpPr/>
        <p:nvPr/>
      </p:nvGrpSpPr>
      <p:grpSpPr>
        <a:xfrm>
          <a:off x="0" y="0"/>
          <a:ext cx="0" cy="0"/>
          <a:chOff x="0" y="0"/>
          <a:chExt cx="0" cy="0"/>
        </a:xfrm>
      </p:grpSpPr>
      <p:pic>
        <p:nvPicPr>
          <p:cNvPr id="168" name="Google Shape;168;p32"/>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69" name="Google Shape;169;p32"/>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32"/>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71" name="Google Shape;171;p32"/>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72" name="Google Shape;172;p32"/>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73" name="Google Shape;173;p32"/>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4"/>
        <p:cNvGrpSpPr/>
        <p:nvPr/>
      </p:nvGrpSpPr>
      <p:grpSpPr>
        <a:xfrm>
          <a:off x="0" y="0"/>
          <a:ext cx="0" cy="0"/>
          <a:chOff x="0" y="0"/>
          <a:chExt cx="0" cy="0"/>
        </a:xfrm>
      </p:grpSpPr>
      <p:sp>
        <p:nvSpPr>
          <p:cNvPr id="175" name="Google Shape;175;p33"/>
          <p:cNvSpPr txBox="1">
            <a:spLocks noGrp="1"/>
          </p:cNvSpPr>
          <p:nvPr>
            <p:ph type="body" idx="1"/>
          </p:nvPr>
        </p:nvSpPr>
        <p:spPr>
          <a:xfrm>
            <a:off x="6286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6" name="Google Shape;176;p33"/>
          <p:cNvSpPr txBox="1">
            <a:spLocks noGrp="1"/>
          </p:cNvSpPr>
          <p:nvPr>
            <p:ph type="body" idx="2"/>
          </p:nvPr>
        </p:nvSpPr>
        <p:spPr>
          <a:xfrm>
            <a:off x="46291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77" name="Google Shape;177;p33"/>
          <p:cNvPicPr preferRelativeResize="0"/>
          <p:nvPr/>
        </p:nvPicPr>
        <p:blipFill rotWithShape="1">
          <a:blip r:embed="rId2">
            <a:alphaModFix/>
          </a:blip>
          <a:srcRect/>
          <a:stretch/>
        </p:blipFill>
        <p:spPr>
          <a:xfrm>
            <a:off x="8086704" y="4629152"/>
            <a:ext cx="857291" cy="364739"/>
          </a:xfrm>
          <a:prstGeom prst="rect">
            <a:avLst/>
          </a:prstGeom>
          <a:noFill/>
          <a:ln>
            <a:noFill/>
          </a:ln>
        </p:spPr>
      </p:pic>
      <p:sp>
        <p:nvSpPr>
          <p:cNvPr id="178" name="Google Shape;178;p33"/>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79" name="Google Shape;179;p33"/>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180" name="Google Shape;180;p33"/>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4"/>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84"/>
        <p:cNvGrpSpPr/>
        <p:nvPr/>
      </p:nvGrpSpPr>
      <p:grpSpPr>
        <a:xfrm>
          <a:off x="0" y="0"/>
          <a:ext cx="0" cy="0"/>
          <a:chOff x="0" y="0"/>
          <a:chExt cx="0" cy="0"/>
        </a:xfrm>
      </p:grpSpPr>
      <p:sp>
        <p:nvSpPr>
          <p:cNvPr id="185" name="Google Shape;185;p3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86"/>
        <p:cNvGrpSpPr/>
        <p:nvPr/>
      </p:nvGrpSpPr>
      <p:grpSpPr>
        <a:xfrm>
          <a:off x="0" y="0"/>
          <a:ext cx="0" cy="0"/>
          <a:chOff x="0" y="0"/>
          <a:chExt cx="0" cy="0"/>
        </a:xfrm>
      </p:grpSpPr>
      <p:pic>
        <p:nvPicPr>
          <p:cNvPr id="187" name="Google Shape;187;p36"/>
          <p:cNvPicPr preferRelativeResize="0"/>
          <p:nvPr/>
        </p:nvPicPr>
        <p:blipFill rotWithShape="1">
          <a:blip r:embed="rId2">
            <a:alphaModFix/>
          </a:blip>
          <a:srcRect/>
          <a:stretch/>
        </p:blipFill>
        <p:spPr>
          <a:xfrm>
            <a:off x="0" y="2"/>
            <a:ext cx="9143999" cy="5143499"/>
          </a:xfrm>
          <a:prstGeom prst="rect">
            <a:avLst/>
          </a:prstGeom>
          <a:noFill/>
          <a:ln>
            <a:noFill/>
          </a:ln>
        </p:spPr>
      </p:pic>
      <p:sp>
        <p:nvSpPr>
          <p:cNvPr id="188" name="Google Shape;188;p36"/>
          <p:cNvSpPr txBox="1">
            <a:spLocks noGrp="1"/>
          </p:cNvSpPr>
          <p:nvPr>
            <p:ph type="ctrTitle"/>
          </p:nvPr>
        </p:nvSpPr>
        <p:spPr>
          <a:xfrm>
            <a:off x="0" y="1946787"/>
            <a:ext cx="91440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p36"/>
          <p:cNvSpPr txBox="1">
            <a:spLocks noGrp="1"/>
          </p:cNvSpPr>
          <p:nvPr>
            <p:ph type="sldNum" idx="12"/>
          </p:nvPr>
        </p:nvSpPr>
        <p:spPr>
          <a:xfrm>
            <a:off x="170937"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0"/>
        <p:cNvGrpSpPr/>
        <p:nvPr/>
      </p:nvGrpSpPr>
      <p:grpSpPr>
        <a:xfrm>
          <a:off x="0" y="0"/>
          <a:ext cx="0" cy="0"/>
          <a:chOff x="0" y="0"/>
          <a:chExt cx="0" cy="0"/>
        </a:xfrm>
      </p:grpSpPr>
      <p:sp>
        <p:nvSpPr>
          <p:cNvPr id="191" name="Google Shape;191;p37"/>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 name="Google Shape;192;p37"/>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93" name="Google Shape;193;p3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Blank 1">
  <p:cSld name="1_Blank_1">
    <p:spTree>
      <p:nvGrpSpPr>
        <p:cNvPr id="1" name="Shape 194"/>
        <p:cNvGrpSpPr/>
        <p:nvPr/>
      </p:nvGrpSpPr>
      <p:grpSpPr>
        <a:xfrm>
          <a:off x="0" y="0"/>
          <a:ext cx="0" cy="0"/>
          <a:chOff x="0" y="0"/>
          <a:chExt cx="0" cy="0"/>
        </a:xfrm>
      </p:grpSpPr>
      <p:pic>
        <p:nvPicPr>
          <p:cNvPr id="195" name="Google Shape;195;p38"/>
          <p:cNvPicPr preferRelativeResize="0"/>
          <p:nvPr/>
        </p:nvPicPr>
        <p:blipFill rotWithShape="1">
          <a:blip r:embed="rId2">
            <a:alphaModFix/>
          </a:blip>
          <a:srcRect/>
          <a:stretch/>
        </p:blipFill>
        <p:spPr>
          <a:xfrm>
            <a:off x="0" y="0"/>
            <a:ext cx="6858000" cy="5143500"/>
          </a:xfrm>
          <a:prstGeom prst="rect">
            <a:avLst/>
          </a:prstGeom>
          <a:noFill/>
          <a:ln>
            <a:noFill/>
          </a:ln>
        </p:spPr>
      </p:pic>
      <p:sp>
        <p:nvSpPr>
          <p:cNvPr id="196" name="Google Shape;196;p38"/>
          <p:cNvSpPr txBox="1">
            <a:spLocks noGrp="1"/>
          </p:cNvSpPr>
          <p:nvPr>
            <p:ph type="ctrTitle"/>
          </p:nvPr>
        </p:nvSpPr>
        <p:spPr>
          <a:xfrm>
            <a:off x="685800" y="1946787"/>
            <a:ext cx="7772400" cy="17532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0"/>
              </a:spcBef>
              <a:spcAft>
                <a:spcPts val="0"/>
              </a:spcAft>
              <a:buClr>
                <a:schemeClr val="lt1"/>
              </a:buClr>
              <a:buSzPts val="4000"/>
              <a:buFont typeface="Arial"/>
              <a:buChar char="●"/>
              <a:defRPr sz="400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7" name="Google Shape;197;p38"/>
          <p:cNvSpPr txBox="1">
            <a:spLocks noGrp="1"/>
          </p:cNvSpPr>
          <p:nvPr>
            <p:ph type="sldNum" idx="12"/>
          </p:nvPr>
        </p:nvSpPr>
        <p:spPr>
          <a:xfrm>
            <a:off x="215697" y="4820264"/>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4"/>
        <p:cNvGrpSpPr/>
        <p:nvPr/>
      </p:nvGrpSpPr>
      <p:grpSpPr>
        <a:xfrm>
          <a:off x="0" y="0"/>
          <a:ext cx="0" cy="0"/>
          <a:chOff x="0" y="0"/>
          <a:chExt cx="0" cy="0"/>
        </a:xfrm>
      </p:grpSpPr>
      <p:sp>
        <p:nvSpPr>
          <p:cNvPr id="205" name="Google Shape;205;p40"/>
          <p:cNvSpPr/>
          <p:nvPr/>
        </p:nvSpPr>
        <p:spPr>
          <a:xfrm>
            <a:off x="0" y="3506431"/>
            <a:ext cx="9144000" cy="1637071"/>
          </a:xfrm>
          <a:prstGeom prst="rect">
            <a:avLst/>
          </a:prstGeom>
          <a:gradFill>
            <a:gsLst>
              <a:gs pos="0">
                <a:schemeClr val="lt1"/>
              </a:gs>
              <a:gs pos="100000">
                <a:srgbClr val="488BC9">
                  <a:alpha val="29019"/>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6" name="Google Shape;206;p40"/>
          <p:cNvSpPr txBox="1">
            <a:spLocks noGrp="1"/>
          </p:cNvSpPr>
          <p:nvPr>
            <p:ph type="ctrTitle"/>
          </p:nvPr>
        </p:nvSpPr>
        <p:spPr>
          <a:xfrm>
            <a:off x="685801" y="2493128"/>
            <a:ext cx="7801897" cy="730098"/>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p40"/>
          <p:cNvSpPr txBox="1">
            <a:spLocks noGrp="1"/>
          </p:cNvSpPr>
          <p:nvPr>
            <p:ph type="subTitle" idx="1"/>
          </p:nvPr>
        </p:nvSpPr>
        <p:spPr>
          <a:xfrm>
            <a:off x="685801" y="3506430"/>
            <a:ext cx="7801897" cy="436919"/>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08" name="Google Shape;208;p40"/>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09" name="Google Shape;209;p40"/>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210" name="Google Shape;210;p40"/>
          <p:cNvCxnSpPr/>
          <p:nvPr/>
        </p:nvCxnSpPr>
        <p:spPr>
          <a:xfrm>
            <a:off x="685801" y="2079522"/>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1"/>
        <p:cNvGrpSpPr/>
        <p:nvPr/>
      </p:nvGrpSpPr>
      <p:grpSpPr>
        <a:xfrm>
          <a:off x="0" y="0"/>
          <a:ext cx="0" cy="0"/>
          <a:chOff x="0" y="0"/>
          <a:chExt cx="0" cy="0"/>
        </a:xfrm>
      </p:grpSpPr>
      <p:pic>
        <p:nvPicPr>
          <p:cNvPr id="212" name="Google Shape;21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13" name="Google Shape;213;p41"/>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41"/>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15" name="Google Shape;21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16" name="Google Shape;216;p4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7"/>
        <p:cNvGrpSpPr/>
        <p:nvPr/>
      </p:nvGrpSpPr>
      <p:grpSpPr>
        <a:xfrm>
          <a:off x="0" y="0"/>
          <a:ext cx="0" cy="0"/>
          <a:chOff x="0" y="0"/>
          <a:chExt cx="0" cy="0"/>
        </a:xfrm>
      </p:grpSpPr>
      <p:pic>
        <p:nvPicPr>
          <p:cNvPr id="218" name="Google Shape;218;p42"/>
          <p:cNvPicPr preferRelativeResize="0"/>
          <p:nvPr/>
        </p:nvPicPr>
        <p:blipFill rotWithShape="1">
          <a:blip r:embed="rId2">
            <a:alphaModFix/>
          </a:blip>
          <a:srcRect/>
          <a:stretch/>
        </p:blipFill>
        <p:spPr>
          <a:xfrm>
            <a:off x="0" y="-1"/>
            <a:ext cx="9144470" cy="5143764"/>
          </a:xfrm>
          <a:prstGeom prst="rect">
            <a:avLst/>
          </a:prstGeom>
          <a:noFill/>
          <a:ln>
            <a:noFill/>
          </a:ln>
        </p:spPr>
      </p:pic>
      <p:sp>
        <p:nvSpPr>
          <p:cNvPr id="219" name="Google Shape;219;p42"/>
          <p:cNvSpPr txBox="1">
            <a:spLocks noGrp="1"/>
          </p:cNvSpPr>
          <p:nvPr>
            <p:ph type="ctrTitle"/>
          </p:nvPr>
        </p:nvSpPr>
        <p:spPr>
          <a:xfrm>
            <a:off x="-1" y="1946787"/>
            <a:ext cx="914447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p42"/>
          <p:cNvSpPr txBox="1">
            <a:spLocks noGrp="1"/>
          </p:cNvSpPr>
          <p:nvPr>
            <p:ph type="sldNum" idx="12"/>
          </p:nvPr>
        </p:nvSpPr>
        <p:spPr>
          <a:xfrm>
            <a:off x="175065"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21"/>
        <p:cNvGrpSpPr/>
        <p:nvPr/>
      </p:nvGrpSpPr>
      <p:grpSpPr>
        <a:xfrm>
          <a:off x="0" y="0"/>
          <a:ext cx="0" cy="0"/>
          <a:chOff x="0" y="0"/>
          <a:chExt cx="0" cy="0"/>
        </a:xfrm>
      </p:grpSpPr>
      <p:pic>
        <p:nvPicPr>
          <p:cNvPr id="222" name="Google Shape;222;p43"/>
          <p:cNvPicPr preferRelativeResize="0"/>
          <p:nvPr/>
        </p:nvPicPr>
        <p:blipFill rotWithShape="1">
          <a:blip r:embed="rId2">
            <a:alphaModFix/>
          </a:blip>
          <a:srcRect/>
          <a:stretch/>
        </p:blipFill>
        <p:spPr>
          <a:xfrm>
            <a:off x="0" y="2"/>
            <a:ext cx="9143999" cy="5143499"/>
          </a:xfrm>
          <a:prstGeom prst="rect">
            <a:avLst/>
          </a:prstGeom>
          <a:noFill/>
          <a:ln>
            <a:noFill/>
          </a:ln>
        </p:spPr>
      </p:pic>
      <p:sp>
        <p:nvSpPr>
          <p:cNvPr id="223" name="Google Shape;223;p43"/>
          <p:cNvSpPr txBox="1">
            <a:spLocks noGrp="1"/>
          </p:cNvSpPr>
          <p:nvPr>
            <p:ph type="ctrTitle"/>
          </p:nvPr>
        </p:nvSpPr>
        <p:spPr>
          <a:xfrm>
            <a:off x="0" y="1946787"/>
            <a:ext cx="91440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p43"/>
          <p:cNvSpPr txBox="1">
            <a:spLocks noGrp="1"/>
          </p:cNvSpPr>
          <p:nvPr>
            <p:ph type="sldNum" idx="12"/>
          </p:nvPr>
        </p:nvSpPr>
        <p:spPr>
          <a:xfrm>
            <a:off x="170937"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5"/>
        <p:cNvGrpSpPr/>
        <p:nvPr/>
      </p:nvGrpSpPr>
      <p:grpSpPr>
        <a:xfrm>
          <a:off x="0" y="0"/>
          <a:ext cx="0" cy="0"/>
          <a:chOff x="0" y="0"/>
          <a:chExt cx="0" cy="0"/>
        </a:xfrm>
      </p:grpSpPr>
      <p:pic>
        <p:nvPicPr>
          <p:cNvPr id="226" name="Google Shape;226;p44"/>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27" name="Google Shape;227;p44"/>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p44"/>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29" name="Google Shape;229;p44"/>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30" name="Google Shape;230;p44"/>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31" name="Google Shape;231;p44"/>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2"/>
        <p:cNvGrpSpPr/>
        <p:nvPr/>
      </p:nvGrpSpPr>
      <p:grpSpPr>
        <a:xfrm>
          <a:off x="0" y="0"/>
          <a:ext cx="0" cy="0"/>
          <a:chOff x="0" y="0"/>
          <a:chExt cx="0" cy="0"/>
        </a:xfrm>
      </p:grpSpPr>
      <p:pic>
        <p:nvPicPr>
          <p:cNvPr id="233" name="Google Shape;233;p45"/>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34" name="Google Shape;234;p45"/>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5" name="Google Shape;235;p45"/>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6" name="Google Shape;236;p45"/>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37" name="Google Shape;237;p45"/>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38" name="Google Shape;238;p45"/>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39"/>
        <p:cNvGrpSpPr/>
        <p:nvPr/>
      </p:nvGrpSpPr>
      <p:grpSpPr>
        <a:xfrm>
          <a:off x="0" y="0"/>
          <a:ext cx="0" cy="0"/>
          <a:chOff x="0" y="0"/>
          <a:chExt cx="0" cy="0"/>
        </a:xfrm>
      </p:grpSpPr>
      <p:pic>
        <p:nvPicPr>
          <p:cNvPr id="240" name="Google Shape;240;p4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41" name="Google Shape;241;p46"/>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p46"/>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3" name="Google Shape;243;p46"/>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44" name="Google Shape;244;p4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45" name="Google Shape;245;p46"/>
          <p:cNvPicPr preferRelativeResize="0"/>
          <p:nvPr/>
        </p:nvPicPr>
        <p:blipFill rotWithShape="1">
          <a:blip r:embed="rId4">
            <a:alphaModFix/>
          </a:blip>
          <a:srcRect/>
          <a:stretch/>
        </p:blipFill>
        <p:spPr>
          <a:xfrm>
            <a:off x="128460" y="13717"/>
            <a:ext cx="723884" cy="82777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46"/>
        <p:cNvGrpSpPr/>
        <p:nvPr/>
      </p:nvGrpSpPr>
      <p:grpSpPr>
        <a:xfrm>
          <a:off x="0" y="0"/>
          <a:ext cx="0" cy="0"/>
          <a:chOff x="0" y="0"/>
          <a:chExt cx="0" cy="0"/>
        </a:xfrm>
      </p:grpSpPr>
      <p:pic>
        <p:nvPicPr>
          <p:cNvPr id="247" name="Google Shape;247;p4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48" name="Google Shape;248;p47"/>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9" name="Google Shape;249;p4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50" name="Google Shape;250;p4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51" name="Google Shape;251;p4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52" name="Google Shape;252;p47"/>
          <p:cNvPicPr preferRelativeResize="0"/>
          <p:nvPr/>
        </p:nvPicPr>
        <p:blipFill rotWithShape="1">
          <a:blip r:embed="rId4">
            <a:alphaModFix/>
          </a:blip>
          <a:srcRect/>
          <a:stretch/>
        </p:blipFill>
        <p:spPr>
          <a:xfrm>
            <a:off x="128460" y="13717"/>
            <a:ext cx="723883" cy="82777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3"/>
        <p:cNvGrpSpPr/>
        <p:nvPr/>
      </p:nvGrpSpPr>
      <p:grpSpPr>
        <a:xfrm>
          <a:off x="0" y="0"/>
          <a:ext cx="0" cy="0"/>
          <a:chOff x="0" y="0"/>
          <a:chExt cx="0" cy="0"/>
        </a:xfrm>
      </p:grpSpPr>
      <p:pic>
        <p:nvPicPr>
          <p:cNvPr id="254" name="Google Shape;254;p4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55" name="Google Shape;255;p48"/>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6" name="Google Shape;256;p4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57" name="Google Shape;257;p4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58" name="Google Shape;258;p4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59" name="Google Shape;259;p48"/>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60"/>
        <p:cNvGrpSpPr/>
        <p:nvPr/>
      </p:nvGrpSpPr>
      <p:grpSpPr>
        <a:xfrm>
          <a:off x="0" y="0"/>
          <a:ext cx="0" cy="0"/>
          <a:chOff x="0" y="0"/>
          <a:chExt cx="0" cy="0"/>
        </a:xfrm>
      </p:grpSpPr>
      <p:pic>
        <p:nvPicPr>
          <p:cNvPr id="261" name="Google Shape;261;p49"/>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62" name="Google Shape;262;p49"/>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3" name="Google Shape;263;p49"/>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64" name="Google Shape;264;p49"/>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65" name="Google Shape;265;p49"/>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66" name="Google Shape;266;p49"/>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7"/>
        <p:cNvGrpSpPr/>
        <p:nvPr/>
      </p:nvGrpSpPr>
      <p:grpSpPr>
        <a:xfrm>
          <a:off x="0" y="0"/>
          <a:ext cx="0" cy="0"/>
          <a:chOff x="0" y="0"/>
          <a:chExt cx="0" cy="0"/>
        </a:xfrm>
      </p:grpSpPr>
      <p:sp>
        <p:nvSpPr>
          <p:cNvPr id="268" name="Google Shape;268;p50"/>
          <p:cNvSpPr txBox="1">
            <a:spLocks noGrp="1"/>
          </p:cNvSpPr>
          <p:nvPr>
            <p:ph type="body" idx="1"/>
          </p:nvPr>
        </p:nvSpPr>
        <p:spPr>
          <a:xfrm>
            <a:off x="6286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9" name="Google Shape;269;p50"/>
          <p:cNvSpPr txBox="1">
            <a:spLocks noGrp="1"/>
          </p:cNvSpPr>
          <p:nvPr>
            <p:ph type="body" idx="2"/>
          </p:nvPr>
        </p:nvSpPr>
        <p:spPr>
          <a:xfrm>
            <a:off x="46291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0" name="Google Shape;270;p50"/>
          <p:cNvPicPr preferRelativeResize="0"/>
          <p:nvPr/>
        </p:nvPicPr>
        <p:blipFill rotWithShape="1">
          <a:blip r:embed="rId2">
            <a:alphaModFix/>
          </a:blip>
          <a:srcRect/>
          <a:stretch/>
        </p:blipFill>
        <p:spPr>
          <a:xfrm>
            <a:off x="8086704" y="4629152"/>
            <a:ext cx="857291" cy="364739"/>
          </a:xfrm>
          <a:prstGeom prst="rect">
            <a:avLst/>
          </a:prstGeom>
          <a:noFill/>
          <a:ln>
            <a:noFill/>
          </a:ln>
        </p:spPr>
      </p:pic>
      <p:sp>
        <p:nvSpPr>
          <p:cNvPr id="271" name="Google Shape;271;p50"/>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72" name="Google Shape;272;p50"/>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273" name="Google Shape;273;p50"/>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4"/>
        <p:cNvGrpSpPr/>
        <p:nvPr/>
      </p:nvGrpSpPr>
      <p:grpSpPr>
        <a:xfrm>
          <a:off x="0" y="0"/>
          <a:ext cx="0" cy="0"/>
          <a:chOff x="0" y="0"/>
          <a:chExt cx="0" cy="0"/>
        </a:xfrm>
      </p:grpSpPr>
      <p:sp>
        <p:nvSpPr>
          <p:cNvPr id="275" name="Google Shape;275;p51"/>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6" name="Google Shape;276;p5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77"/>
        <p:cNvGrpSpPr/>
        <p:nvPr/>
      </p:nvGrpSpPr>
      <p:grpSpPr>
        <a:xfrm>
          <a:off x="0" y="0"/>
          <a:ext cx="0" cy="0"/>
          <a:chOff x="0" y="0"/>
          <a:chExt cx="0" cy="0"/>
        </a:xfrm>
      </p:grpSpPr>
      <p:sp>
        <p:nvSpPr>
          <p:cNvPr id="278" name="Google Shape;278;p5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9"/>
        <p:cNvGrpSpPr/>
        <p:nvPr/>
      </p:nvGrpSpPr>
      <p:grpSpPr>
        <a:xfrm>
          <a:off x="0" y="0"/>
          <a:ext cx="0" cy="0"/>
          <a:chOff x="0" y="0"/>
          <a:chExt cx="0" cy="0"/>
        </a:xfrm>
      </p:grpSpPr>
      <p:sp>
        <p:nvSpPr>
          <p:cNvPr id="280" name="Google Shape;280;p5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1" name="Google Shape;281;p53"/>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82" name="Google Shape;282;p5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Blank 1">
  <p:cSld name="1_Blank_1">
    <p:spTree>
      <p:nvGrpSpPr>
        <p:cNvPr id="1" name="Shape 283"/>
        <p:cNvGrpSpPr/>
        <p:nvPr/>
      </p:nvGrpSpPr>
      <p:grpSpPr>
        <a:xfrm>
          <a:off x="0" y="0"/>
          <a:ext cx="0" cy="0"/>
          <a:chOff x="0" y="0"/>
          <a:chExt cx="0" cy="0"/>
        </a:xfrm>
      </p:grpSpPr>
      <p:pic>
        <p:nvPicPr>
          <p:cNvPr id="284" name="Google Shape;284;p54"/>
          <p:cNvPicPr preferRelativeResize="0"/>
          <p:nvPr/>
        </p:nvPicPr>
        <p:blipFill rotWithShape="1">
          <a:blip r:embed="rId2">
            <a:alphaModFix/>
          </a:blip>
          <a:srcRect/>
          <a:stretch/>
        </p:blipFill>
        <p:spPr>
          <a:xfrm>
            <a:off x="0" y="0"/>
            <a:ext cx="6858000" cy="5143500"/>
          </a:xfrm>
          <a:prstGeom prst="rect">
            <a:avLst/>
          </a:prstGeom>
          <a:noFill/>
          <a:ln>
            <a:noFill/>
          </a:ln>
        </p:spPr>
      </p:pic>
      <p:sp>
        <p:nvSpPr>
          <p:cNvPr id="285" name="Google Shape;285;p54"/>
          <p:cNvSpPr txBox="1">
            <a:spLocks noGrp="1"/>
          </p:cNvSpPr>
          <p:nvPr>
            <p:ph type="ctrTitle"/>
          </p:nvPr>
        </p:nvSpPr>
        <p:spPr>
          <a:xfrm>
            <a:off x="685800" y="1946787"/>
            <a:ext cx="7772400" cy="1753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Char char="●"/>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54"/>
          <p:cNvSpPr txBox="1">
            <a:spLocks noGrp="1"/>
          </p:cNvSpPr>
          <p:nvPr>
            <p:ph type="sldNum" idx="12"/>
          </p:nvPr>
        </p:nvSpPr>
        <p:spPr>
          <a:xfrm>
            <a:off x="215697" y="4820264"/>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
        <p:cNvGrpSpPr/>
        <p:nvPr/>
      </p:nvGrpSpPr>
      <p:grpSpPr>
        <a:xfrm>
          <a:off x="0" y="0"/>
          <a:ext cx="0" cy="0"/>
          <a:chOff x="0" y="0"/>
          <a:chExt cx="0" cy="0"/>
        </a:xfrm>
      </p:grpSpPr>
      <p:sp>
        <p:nvSpPr>
          <p:cNvPr id="294" name="Google Shape;294;p56"/>
          <p:cNvSpPr/>
          <p:nvPr/>
        </p:nvSpPr>
        <p:spPr>
          <a:xfrm>
            <a:off x="0" y="3506431"/>
            <a:ext cx="9144000" cy="1637100"/>
          </a:xfrm>
          <a:prstGeom prst="rect">
            <a:avLst/>
          </a:prstGeom>
          <a:gradFill>
            <a:gsLst>
              <a:gs pos="0">
                <a:schemeClr val="lt1"/>
              </a:gs>
              <a:gs pos="100000">
                <a:srgbClr val="EF7521">
                  <a:alpha val="20000"/>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5" name="Google Shape;295;p56"/>
          <p:cNvSpPr txBox="1">
            <a:spLocks noGrp="1"/>
          </p:cNvSpPr>
          <p:nvPr>
            <p:ph type="ctrTitle"/>
          </p:nvPr>
        </p:nvSpPr>
        <p:spPr>
          <a:xfrm>
            <a:off x="685801" y="2493127"/>
            <a:ext cx="7801800" cy="7302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6" name="Google Shape;296;p56"/>
          <p:cNvSpPr txBox="1">
            <a:spLocks noGrp="1"/>
          </p:cNvSpPr>
          <p:nvPr>
            <p:ph type="subTitle" idx="1"/>
          </p:nvPr>
        </p:nvSpPr>
        <p:spPr>
          <a:xfrm>
            <a:off x="685801" y="3506430"/>
            <a:ext cx="7801800" cy="436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97" name="Google Shape;297;p5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98" name="Google Shape;298;p56"/>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299" name="Google Shape;299;p56"/>
          <p:cNvCxnSpPr/>
          <p:nvPr/>
        </p:nvCxnSpPr>
        <p:spPr>
          <a:xfrm>
            <a:off x="685801" y="2079522"/>
            <a:ext cx="7801800" cy="0"/>
          </a:xfrm>
          <a:prstGeom prst="straightConnector1">
            <a:avLst/>
          </a:prstGeom>
          <a:noFill/>
          <a:ln w="19050" cap="flat" cmpd="sng">
            <a:solidFill>
              <a:srgbClr val="EF7521"/>
            </a:solidFill>
            <a:prstDash val="solid"/>
            <a:miter lim="800000"/>
            <a:headEnd type="none" w="sm" len="sm"/>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pic>
        <p:nvPicPr>
          <p:cNvPr id="301" name="Google Shape;301;p57"/>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02" name="Google Shape;302;p57"/>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3" name="Google Shape;303;p57"/>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04" name="Google Shape;304;p57"/>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05" name="Google Shape;305;p5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06"/>
        <p:cNvGrpSpPr/>
        <p:nvPr/>
      </p:nvGrpSpPr>
      <p:grpSpPr>
        <a:xfrm>
          <a:off x="0" y="0"/>
          <a:ext cx="0" cy="0"/>
          <a:chOff x="0" y="0"/>
          <a:chExt cx="0" cy="0"/>
        </a:xfrm>
      </p:grpSpPr>
      <p:pic>
        <p:nvPicPr>
          <p:cNvPr id="307" name="Google Shape;307;p58"/>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08" name="Google Shape;308;p58"/>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8"/>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10"/>
        <p:cNvGrpSpPr/>
        <p:nvPr/>
      </p:nvGrpSpPr>
      <p:grpSpPr>
        <a:xfrm>
          <a:off x="0" y="0"/>
          <a:ext cx="0" cy="0"/>
          <a:chOff x="0" y="0"/>
          <a:chExt cx="0" cy="0"/>
        </a:xfrm>
      </p:grpSpPr>
      <p:pic>
        <p:nvPicPr>
          <p:cNvPr id="311" name="Google Shape;311;p59"/>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12" name="Google Shape;312;p59"/>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3" name="Google Shape;313;p59"/>
          <p:cNvSpPr txBox="1">
            <a:spLocks noGrp="1"/>
          </p:cNvSpPr>
          <p:nvPr>
            <p:ph type="sldNum" idx="12"/>
          </p:nvPr>
        </p:nvSpPr>
        <p:spPr>
          <a:xfrm>
            <a:off x="164079"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4"/>
        <p:cNvGrpSpPr/>
        <p:nvPr/>
      </p:nvGrpSpPr>
      <p:grpSpPr>
        <a:xfrm>
          <a:off x="0" y="0"/>
          <a:ext cx="0" cy="0"/>
          <a:chOff x="0" y="0"/>
          <a:chExt cx="0" cy="0"/>
        </a:xfrm>
      </p:grpSpPr>
      <p:sp>
        <p:nvSpPr>
          <p:cNvPr id="315" name="Google Shape;315;p60"/>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6" name="Google Shape;316;p60"/>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7" name="Google Shape;317;p60"/>
          <p:cNvPicPr preferRelativeResize="0"/>
          <p:nvPr/>
        </p:nvPicPr>
        <p:blipFill rotWithShape="1">
          <a:blip r:embed="rId2">
            <a:alphaModFix/>
          </a:blip>
          <a:srcRect/>
          <a:stretch/>
        </p:blipFill>
        <p:spPr>
          <a:xfrm>
            <a:off x="8086704" y="4629151"/>
            <a:ext cx="857291" cy="364738"/>
          </a:xfrm>
          <a:prstGeom prst="rect">
            <a:avLst/>
          </a:prstGeom>
          <a:noFill/>
          <a:ln>
            <a:noFill/>
          </a:ln>
        </p:spPr>
      </p:pic>
      <p:sp>
        <p:nvSpPr>
          <p:cNvPr id="318" name="Google Shape;318;p6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19" name="Google Shape;319;p60"/>
          <p:cNvPicPr preferRelativeResize="0"/>
          <p:nvPr/>
        </p:nvPicPr>
        <p:blipFill rotWithShape="1">
          <a:blip r:embed="rId3">
            <a:alphaModFix/>
          </a:blip>
          <a:srcRect/>
          <a:stretch/>
        </p:blipFill>
        <p:spPr>
          <a:xfrm>
            <a:off x="2" y="0"/>
            <a:ext cx="9143995" cy="914399"/>
          </a:xfrm>
          <a:prstGeom prst="rect">
            <a:avLst/>
          </a:prstGeom>
          <a:noFill/>
          <a:ln>
            <a:noFill/>
          </a:ln>
        </p:spPr>
      </p:pic>
      <p:sp>
        <p:nvSpPr>
          <p:cNvPr id="320" name="Google Shape;320;p6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21"/>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22"/>
        <p:cNvGrpSpPr/>
        <p:nvPr/>
      </p:nvGrpSpPr>
      <p:grpSpPr>
        <a:xfrm>
          <a:off x="0" y="0"/>
          <a:ext cx="0" cy="0"/>
          <a:chOff x="0" y="0"/>
          <a:chExt cx="0" cy="0"/>
        </a:xfrm>
      </p:grpSpPr>
      <p:pic>
        <p:nvPicPr>
          <p:cNvPr id="323" name="Google Shape;323;p62"/>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24" name="Google Shape;324;p62"/>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6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6" name="Google Shape;326;p62"/>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27" name="Google Shape;327;p6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28" name="Google Shape;328;p62"/>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29"/>
        <p:cNvGrpSpPr/>
        <p:nvPr/>
      </p:nvGrpSpPr>
      <p:grpSpPr>
        <a:xfrm>
          <a:off x="0" y="0"/>
          <a:ext cx="0" cy="0"/>
          <a:chOff x="0" y="0"/>
          <a:chExt cx="0" cy="0"/>
        </a:xfrm>
      </p:grpSpPr>
      <p:pic>
        <p:nvPicPr>
          <p:cNvPr id="330" name="Google Shape;330;p63"/>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31" name="Google Shape;331;p63"/>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2" name="Google Shape;332;p6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33" name="Google Shape;333;p63"/>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34" name="Google Shape;334;p6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35" name="Google Shape;335;p63"/>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36"/>
        <p:cNvGrpSpPr/>
        <p:nvPr/>
      </p:nvGrpSpPr>
      <p:grpSpPr>
        <a:xfrm>
          <a:off x="0" y="0"/>
          <a:ext cx="0" cy="0"/>
          <a:chOff x="0" y="0"/>
          <a:chExt cx="0" cy="0"/>
        </a:xfrm>
      </p:grpSpPr>
      <p:pic>
        <p:nvPicPr>
          <p:cNvPr id="337" name="Google Shape;337;p64"/>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38" name="Google Shape;338;p64"/>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9" name="Google Shape;339;p64"/>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40" name="Google Shape;340;p64"/>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41" name="Google Shape;341;p6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42" name="Google Shape;342;p64"/>
          <p:cNvPicPr preferRelativeResize="0"/>
          <p:nvPr/>
        </p:nvPicPr>
        <p:blipFill rotWithShape="1">
          <a:blip r:embed="rId4">
            <a:alphaModFix/>
          </a:blip>
          <a:srcRect/>
          <a:stretch/>
        </p:blipFill>
        <p:spPr>
          <a:xfrm>
            <a:off x="128460" y="13717"/>
            <a:ext cx="723884" cy="82777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43"/>
        <p:cNvGrpSpPr/>
        <p:nvPr/>
      </p:nvGrpSpPr>
      <p:grpSpPr>
        <a:xfrm>
          <a:off x="0" y="0"/>
          <a:ext cx="0" cy="0"/>
          <a:chOff x="0" y="0"/>
          <a:chExt cx="0" cy="0"/>
        </a:xfrm>
      </p:grpSpPr>
      <p:pic>
        <p:nvPicPr>
          <p:cNvPr id="344" name="Google Shape;344;p65"/>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45" name="Google Shape;345;p65"/>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6" name="Google Shape;346;p65"/>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47" name="Google Shape;347;p65"/>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48" name="Google Shape;348;p6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49" name="Google Shape;349;p65"/>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50"/>
        <p:cNvGrpSpPr/>
        <p:nvPr/>
      </p:nvGrpSpPr>
      <p:grpSpPr>
        <a:xfrm>
          <a:off x="0" y="0"/>
          <a:ext cx="0" cy="0"/>
          <a:chOff x="0" y="0"/>
          <a:chExt cx="0" cy="0"/>
        </a:xfrm>
      </p:grpSpPr>
      <p:pic>
        <p:nvPicPr>
          <p:cNvPr id="351" name="Google Shape;351;p66"/>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52" name="Google Shape;352;p66"/>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3" name="Google Shape;353;p6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54" name="Google Shape;354;p66"/>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55" name="Google Shape;355;p6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56" name="Google Shape;356;p66"/>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57"/>
        <p:cNvGrpSpPr/>
        <p:nvPr/>
      </p:nvGrpSpPr>
      <p:grpSpPr>
        <a:xfrm>
          <a:off x="0" y="0"/>
          <a:ext cx="0" cy="0"/>
          <a:chOff x="0" y="0"/>
          <a:chExt cx="0" cy="0"/>
        </a:xfrm>
      </p:grpSpPr>
      <p:pic>
        <p:nvPicPr>
          <p:cNvPr id="358" name="Google Shape;358;p67"/>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59" name="Google Shape;359;p67"/>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0" name="Google Shape;360;p67"/>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61" name="Google Shape;361;p67"/>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62" name="Google Shape;362;p6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63" name="Google Shape;363;p67"/>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4"/>
        <p:cNvGrpSpPr/>
        <p:nvPr/>
      </p:nvGrpSpPr>
      <p:grpSpPr>
        <a:xfrm>
          <a:off x="0" y="0"/>
          <a:ext cx="0" cy="0"/>
          <a:chOff x="0" y="0"/>
          <a:chExt cx="0" cy="0"/>
        </a:xfrm>
      </p:grpSpPr>
      <p:sp>
        <p:nvSpPr>
          <p:cNvPr id="365" name="Google Shape;365;p6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6" name="Google Shape;366;p6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67"/>
        <p:cNvGrpSpPr/>
        <p:nvPr/>
      </p:nvGrpSpPr>
      <p:grpSpPr>
        <a:xfrm>
          <a:off x="0" y="0"/>
          <a:ext cx="0" cy="0"/>
          <a:chOff x="0" y="0"/>
          <a:chExt cx="0" cy="0"/>
        </a:xfrm>
      </p:grpSpPr>
      <p:sp>
        <p:nvSpPr>
          <p:cNvPr id="368" name="Google Shape;368;p69"/>
          <p:cNvSpPr txBox="1">
            <a:spLocks noGrp="1"/>
          </p:cNvSpPr>
          <p:nvPr>
            <p:ph type="body" idx="1"/>
          </p:nvPr>
        </p:nvSpPr>
        <p:spPr>
          <a:xfrm>
            <a:off x="274321" y="1097280"/>
            <a:ext cx="4011083" cy="326350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SzPts val="2100"/>
              <a:buNone/>
              <a:defRPr sz="1800"/>
            </a:lvl1pPr>
            <a:lvl2pPr marL="914400" lvl="1" indent="-342900" algn="l">
              <a:lnSpc>
                <a:spcPct val="100000"/>
              </a:lnSpc>
              <a:spcBef>
                <a:spcPts val="400"/>
              </a:spcBef>
              <a:spcAft>
                <a:spcPts val="0"/>
              </a:spcAft>
              <a:buSzPts val="1800"/>
              <a:buChar char="•"/>
              <a:defRPr sz="1500"/>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369" name="Google Shape;369;p69" title="Header graphic"/>
          <p:cNvPicPr preferRelativeResize="0"/>
          <p:nvPr/>
        </p:nvPicPr>
        <p:blipFill rotWithShape="1">
          <a:blip r:embed="rId2">
            <a:alphaModFix/>
          </a:blip>
          <a:srcRect/>
          <a:stretch/>
        </p:blipFill>
        <p:spPr>
          <a:xfrm>
            <a:off x="0" y="0"/>
            <a:ext cx="9144000" cy="942975"/>
          </a:xfrm>
          <a:prstGeom prst="rect">
            <a:avLst/>
          </a:prstGeom>
          <a:noFill/>
          <a:ln>
            <a:noFill/>
          </a:ln>
        </p:spPr>
      </p:pic>
      <p:sp>
        <p:nvSpPr>
          <p:cNvPr id="370" name="Google Shape;370;p69"/>
          <p:cNvSpPr txBox="1">
            <a:spLocks noGrp="1"/>
          </p:cNvSpPr>
          <p:nvPr>
            <p:ph type="title"/>
          </p:nvPr>
        </p:nvSpPr>
        <p:spPr>
          <a:xfrm>
            <a:off x="274320" y="205741"/>
            <a:ext cx="7886700" cy="532606"/>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300"/>
              <a:buNone/>
              <a:defRPr sz="1800">
                <a:solidFill>
                  <a:srgbClr val="000000"/>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 name="Google Shape;371;p69"/>
          <p:cNvSpPr txBox="1">
            <a:spLocks noGrp="1"/>
          </p:cNvSpPr>
          <p:nvPr>
            <p:ph type="body" idx="2"/>
          </p:nvPr>
        </p:nvSpPr>
        <p:spPr>
          <a:xfrm>
            <a:off x="4736255" y="1097280"/>
            <a:ext cx="4011083" cy="326350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SzPts val="2100"/>
              <a:buNone/>
              <a:defRPr sz="1800"/>
            </a:lvl1pPr>
            <a:lvl2pPr marL="914400" lvl="1" indent="-342900" algn="l">
              <a:lnSpc>
                <a:spcPct val="100000"/>
              </a:lnSpc>
              <a:spcBef>
                <a:spcPts val="400"/>
              </a:spcBef>
              <a:spcAft>
                <a:spcPts val="0"/>
              </a:spcAft>
              <a:buSzPts val="1800"/>
              <a:buChar char="•"/>
              <a:defRPr sz="1500"/>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372" name="Google Shape;372;p69" title="CDE logo"/>
          <p:cNvPicPr preferRelativeResize="0"/>
          <p:nvPr/>
        </p:nvPicPr>
        <p:blipFill rotWithShape="1">
          <a:blip r:embed="rId3">
            <a:alphaModFix/>
          </a:blip>
          <a:srcRect/>
          <a:stretch/>
        </p:blipFill>
        <p:spPr>
          <a:xfrm>
            <a:off x="8000974" y="4669224"/>
            <a:ext cx="1028753" cy="419122"/>
          </a:xfrm>
          <a:prstGeom prst="rect">
            <a:avLst/>
          </a:prstGeom>
          <a:noFill/>
          <a:ln>
            <a:noFill/>
          </a:ln>
        </p:spPr>
      </p:pic>
      <p:sp>
        <p:nvSpPr>
          <p:cNvPr id="373" name="Google Shape;373;p69"/>
          <p:cNvSpPr txBox="1">
            <a:spLocks noGrp="1"/>
          </p:cNvSpPr>
          <p:nvPr>
            <p:ph type="sldNum" idx="12"/>
          </p:nvPr>
        </p:nvSpPr>
        <p:spPr>
          <a:xfrm>
            <a:off x="274321" y="4767264"/>
            <a:ext cx="467783"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slide with header/logo - blue" type="secHead">
  <p:cSld name="SECTION_HEADER">
    <p:spTree>
      <p:nvGrpSpPr>
        <p:cNvPr id="1" name="Shape 374"/>
        <p:cNvGrpSpPr/>
        <p:nvPr/>
      </p:nvGrpSpPr>
      <p:grpSpPr>
        <a:xfrm>
          <a:off x="0" y="0"/>
          <a:ext cx="0" cy="0"/>
          <a:chOff x="0" y="0"/>
          <a:chExt cx="0" cy="0"/>
        </a:xfrm>
      </p:grpSpPr>
      <p:pic>
        <p:nvPicPr>
          <p:cNvPr id="375" name="Google Shape;375;p70"/>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76" name="Google Shape;376;p7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77" name="Google Shape;377;p70"/>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90000"/>
              </a:lnSpc>
              <a:spcBef>
                <a:spcPts val="0"/>
              </a:spcBef>
              <a:spcAft>
                <a:spcPts val="0"/>
              </a:spcAft>
              <a:buClr>
                <a:schemeClr val="dk1"/>
              </a:buClr>
              <a:buSzPts val="1600"/>
              <a:buChar char="●"/>
              <a:defRPr>
                <a:solidFill>
                  <a:schemeClr val="dk1"/>
                </a:solidFill>
              </a:defRPr>
            </a:lvl1pPr>
            <a:lvl2pPr marL="914400" lvl="1" indent="-292100" algn="l">
              <a:lnSpc>
                <a:spcPct val="90000"/>
              </a:lnSpc>
              <a:spcBef>
                <a:spcPts val="0"/>
              </a:spcBef>
              <a:spcAft>
                <a:spcPts val="0"/>
              </a:spcAft>
              <a:buClr>
                <a:schemeClr val="dk1"/>
              </a:buClr>
              <a:buSzPts val="1000"/>
              <a:buChar char="○"/>
              <a:defRPr sz="1600">
                <a:solidFill>
                  <a:schemeClr val="dk1"/>
                </a:solidFill>
              </a:defRPr>
            </a:lvl2pPr>
            <a:lvl3pPr marL="1371600" lvl="2" indent="-292100" algn="l">
              <a:lnSpc>
                <a:spcPct val="90000"/>
              </a:lnSpc>
              <a:spcBef>
                <a:spcPts val="0"/>
              </a:spcBef>
              <a:spcAft>
                <a:spcPts val="0"/>
              </a:spcAft>
              <a:buClr>
                <a:schemeClr val="dk1"/>
              </a:buClr>
              <a:buSzPts val="1000"/>
              <a:buChar char="■"/>
              <a:defRPr sz="1600">
                <a:solidFill>
                  <a:schemeClr val="dk1"/>
                </a:solidFill>
              </a:defRPr>
            </a:lvl3pPr>
            <a:lvl4pPr marL="1828800" lvl="3" indent="-292100" algn="l">
              <a:lnSpc>
                <a:spcPct val="90000"/>
              </a:lnSpc>
              <a:spcBef>
                <a:spcPts val="0"/>
              </a:spcBef>
              <a:spcAft>
                <a:spcPts val="0"/>
              </a:spcAft>
              <a:buClr>
                <a:schemeClr val="dk1"/>
              </a:buClr>
              <a:buSzPts val="1000"/>
              <a:buChar char="●"/>
              <a:defRPr sz="1600">
                <a:solidFill>
                  <a:schemeClr val="dk1"/>
                </a:solidFill>
              </a:defRPr>
            </a:lvl4pPr>
            <a:lvl5pPr marL="2286000" lvl="4" indent="-292100" algn="l">
              <a:lnSpc>
                <a:spcPct val="90000"/>
              </a:lnSpc>
              <a:spcBef>
                <a:spcPts val="0"/>
              </a:spcBef>
              <a:spcAft>
                <a:spcPts val="0"/>
              </a:spcAft>
              <a:buClr>
                <a:schemeClr val="dk1"/>
              </a:buClr>
              <a:buSzPts val="1000"/>
              <a:buChar char="○"/>
              <a:defRPr sz="1600">
                <a:solidFill>
                  <a:schemeClr val="dk1"/>
                </a:solidFill>
              </a:defRPr>
            </a:lvl5pPr>
            <a:lvl6pPr marL="2743200" lvl="5" indent="-292100" algn="l">
              <a:lnSpc>
                <a:spcPct val="90000"/>
              </a:lnSpc>
              <a:spcBef>
                <a:spcPts val="0"/>
              </a:spcBef>
              <a:spcAft>
                <a:spcPts val="0"/>
              </a:spcAft>
              <a:buClr>
                <a:schemeClr val="dk1"/>
              </a:buClr>
              <a:buSzPts val="1000"/>
              <a:buChar char="■"/>
              <a:defRPr sz="1600">
                <a:solidFill>
                  <a:schemeClr val="dk1"/>
                </a:solidFill>
              </a:defRPr>
            </a:lvl6pPr>
            <a:lvl7pPr marL="3200400" lvl="6" indent="-292100" algn="l">
              <a:lnSpc>
                <a:spcPct val="90000"/>
              </a:lnSpc>
              <a:spcBef>
                <a:spcPts val="0"/>
              </a:spcBef>
              <a:spcAft>
                <a:spcPts val="0"/>
              </a:spcAft>
              <a:buClr>
                <a:schemeClr val="dk1"/>
              </a:buClr>
              <a:buSzPts val="1000"/>
              <a:buChar char="●"/>
              <a:defRPr sz="1600">
                <a:solidFill>
                  <a:schemeClr val="dk1"/>
                </a:solidFill>
              </a:defRPr>
            </a:lvl7pPr>
            <a:lvl8pPr marL="3657600" lvl="7" indent="-292100" algn="l">
              <a:lnSpc>
                <a:spcPct val="90000"/>
              </a:lnSpc>
              <a:spcBef>
                <a:spcPts val="0"/>
              </a:spcBef>
              <a:spcAft>
                <a:spcPts val="0"/>
              </a:spcAft>
              <a:buClr>
                <a:schemeClr val="dk1"/>
              </a:buClr>
              <a:buSzPts val="1000"/>
              <a:buChar char="○"/>
              <a:defRPr sz="1600">
                <a:solidFill>
                  <a:schemeClr val="dk1"/>
                </a:solidFill>
              </a:defRPr>
            </a:lvl8pPr>
            <a:lvl9pPr marL="4114800" lvl="8" indent="-292100" algn="l">
              <a:lnSpc>
                <a:spcPct val="90000"/>
              </a:lnSpc>
              <a:spcBef>
                <a:spcPts val="0"/>
              </a:spcBef>
              <a:spcAft>
                <a:spcPts val="0"/>
              </a:spcAft>
              <a:buClr>
                <a:schemeClr val="dk1"/>
              </a:buClr>
              <a:buSzPts val="1000"/>
              <a:buChar char="■"/>
              <a:defRPr sz="1600">
                <a:solidFill>
                  <a:schemeClr val="dk1"/>
                </a:solidFill>
              </a:defRPr>
            </a:lvl9pPr>
          </a:lstStyle>
          <a:p>
            <a:endParaRPr/>
          </a:p>
        </p:txBody>
      </p:sp>
      <p:pic>
        <p:nvPicPr>
          <p:cNvPr id="378" name="Google Shape;378;p7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79" name="Google Shape;379;p70"/>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80" name="Google Shape;380;p70"/>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7"/>
        <p:cNvGrpSpPr/>
        <p:nvPr/>
      </p:nvGrpSpPr>
      <p:grpSpPr>
        <a:xfrm>
          <a:off x="0" y="0"/>
          <a:ext cx="0" cy="0"/>
          <a:chOff x="0" y="0"/>
          <a:chExt cx="0" cy="0"/>
        </a:xfrm>
      </p:grpSpPr>
      <p:pic>
        <p:nvPicPr>
          <p:cNvPr id="388" name="Google Shape;388;p72"/>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89" name="Google Shape;389;p72"/>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0" name="Google Shape;390;p7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91" name="Google Shape;391;p72"/>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92" name="Google Shape;392;p7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93"/>
        <p:cNvGrpSpPr/>
        <p:nvPr/>
      </p:nvGrpSpPr>
      <p:grpSpPr>
        <a:xfrm>
          <a:off x="0" y="0"/>
          <a:ext cx="0" cy="0"/>
          <a:chOff x="0" y="0"/>
          <a:chExt cx="0" cy="0"/>
        </a:xfrm>
      </p:grpSpPr>
      <p:pic>
        <p:nvPicPr>
          <p:cNvPr id="394" name="Google Shape;394;p7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95" name="Google Shape;395;p7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6" name="Google Shape;396;p73"/>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slide with header/logo - orange">
  <p:cSld name="CUSTOM">
    <p:spTree>
      <p:nvGrpSpPr>
        <p:cNvPr id="1" name="Shape 397"/>
        <p:cNvGrpSpPr/>
        <p:nvPr/>
      </p:nvGrpSpPr>
      <p:grpSpPr>
        <a:xfrm>
          <a:off x="0" y="0"/>
          <a:ext cx="0" cy="0"/>
          <a:chOff x="0" y="0"/>
          <a:chExt cx="0" cy="0"/>
        </a:xfrm>
      </p:grpSpPr>
      <p:pic>
        <p:nvPicPr>
          <p:cNvPr id="398" name="Google Shape;398;p74"/>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399" name="Google Shape;399;p74"/>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400" name="Google Shape;400;p7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1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1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1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1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1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1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1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100"/>
              <a:buNone/>
              <a:defRPr sz="2000">
                <a:solidFill>
                  <a:srgbClr val="FFFFFF"/>
                </a:solidFill>
                <a:latin typeface="Rockwell"/>
                <a:ea typeface="Rockwell"/>
                <a:cs typeface="Rockwell"/>
                <a:sym typeface="Rockwell"/>
              </a:defRPr>
            </a:lvl9pPr>
          </a:lstStyle>
          <a:p>
            <a:endParaRPr/>
          </a:p>
        </p:txBody>
      </p:sp>
      <p:sp>
        <p:nvSpPr>
          <p:cNvPr id="401" name="Google Shape;401;p74"/>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90000"/>
              </a:lnSpc>
              <a:spcBef>
                <a:spcPts val="800"/>
              </a:spcBef>
              <a:spcAft>
                <a:spcPts val="0"/>
              </a:spcAft>
              <a:buClr>
                <a:schemeClr val="dk1"/>
              </a:buClr>
              <a:buSzPts val="1600"/>
              <a:buChar char="•"/>
              <a:defRPr>
                <a:solidFill>
                  <a:schemeClr val="dk1"/>
                </a:solidFill>
              </a:defRPr>
            </a:lvl1pPr>
            <a:lvl2pPr marL="914400" lvl="1" indent="-292100" algn="l">
              <a:lnSpc>
                <a:spcPct val="90000"/>
              </a:lnSpc>
              <a:spcBef>
                <a:spcPts val="400"/>
              </a:spcBef>
              <a:spcAft>
                <a:spcPts val="0"/>
              </a:spcAft>
              <a:buClr>
                <a:schemeClr val="dk1"/>
              </a:buClr>
              <a:buSzPts val="1000"/>
              <a:buChar char="•"/>
              <a:defRPr sz="1600">
                <a:solidFill>
                  <a:schemeClr val="dk1"/>
                </a:solidFill>
              </a:defRPr>
            </a:lvl2pPr>
            <a:lvl3pPr marL="1371600" lvl="2" indent="-292100" algn="l">
              <a:lnSpc>
                <a:spcPct val="90000"/>
              </a:lnSpc>
              <a:spcBef>
                <a:spcPts val="400"/>
              </a:spcBef>
              <a:spcAft>
                <a:spcPts val="0"/>
              </a:spcAft>
              <a:buClr>
                <a:schemeClr val="dk1"/>
              </a:buClr>
              <a:buSzPts val="1000"/>
              <a:buChar char="•"/>
              <a:defRPr sz="1600">
                <a:solidFill>
                  <a:schemeClr val="dk1"/>
                </a:solidFill>
              </a:defRPr>
            </a:lvl3pPr>
            <a:lvl4pPr marL="1828800" lvl="3" indent="-292100" algn="l">
              <a:lnSpc>
                <a:spcPct val="90000"/>
              </a:lnSpc>
              <a:spcBef>
                <a:spcPts val="400"/>
              </a:spcBef>
              <a:spcAft>
                <a:spcPts val="0"/>
              </a:spcAft>
              <a:buClr>
                <a:schemeClr val="dk1"/>
              </a:buClr>
              <a:buSzPts val="1000"/>
              <a:buChar char="•"/>
              <a:defRPr sz="1600">
                <a:solidFill>
                  <a:schemeClr val="dk1"/>
                </a:solidFill>
              </a:defRPr>
            </a:lvl4pPr>
            <a:lvl5pPr marL="2286000" lvl="4" indent="-292100" algn="l">
              <a:lnSpc>
                <a:spcPct val="90000"/>
              </a:lnSpc>
              <a:spcBef>
                <a:spcPts val="400"/>
              </a:spcBef>
              <a:spcAft>
                <a:spcPts val="0"/>
              </a:spcAft>
              <a:buClr>
                <a:schemeClr val="dk1"/>
              </a:buClr>
              <a:buSzPts val="1000"/>
              <a:buChar char="•"/>
              <a:defRPr sz="1600">
                <a:solidFill>
                  <a:schemeClr val="dk1"/>
                </a:solidFill>
              </a:defRPr>
            </a:lvl5pPr>
            <a:lvl6pPr marL="2743200" lvl="5" indent="-292100" algn="l">
              <a:lnSpc>
                <a:spcPct val="90000"/>
              </a:lnSpc>
              <a:spcBef>
                <a:spcPts val="400"/>
              </a:spcBef>
              <a:spcAft>
                <a:spcPts val="0"/>
              </a:spcAft>
              <a:buClr>
                <a:schemeClr val="dk1"/>
              </a:buClr>
              <a:buSzPts val="1000"/>
              <a:buChar char="•"/>
              <a:defRPr sz="1600">
                <a:solidFill>
                  <a:schemeClr val="dk1"/>
                </a:solidFill>
              </a:defRPr>
            </a:lvl6pPr>
            <a:lvl7pPr marL="3200400" lvl="6" indent="-292100" algn="l">
              <a:lnSpc>
                <a:spcPct val="90000"/>
              </a:lnSpc>
              <a:spcBef>
                <a:spcPts val="400"/>
              </a:spcBef>
              <a:spcAft>
                <a:spcPts val="0"/>
              </a:spcAft>
              <a:buClr>
                <a:schemeClr val="dk1"/>
              </a:buClr>
              <a:buSzPts val="1000"/>
              <a:buChar char="•"/>
              <a:defRPr sz="1600">
                <a:solidFill>
                  <a:schemeClr val="dk1"/>
                </a:solidFill>
              </a:defRPr>
            </a:lvl7pPr>
            <a:lvl8pPr marL="3657600" lvl="7" indent="-292100" algn="l">
              <a:lnSpc>
                <a:spcPct val="90000"/>
              </a:lnSpc>
              <a:spcBef>
                <a:spcPts val="400"/>
              </a:spcBef>
              <a:spcAft>
                <a:spcPts val="0"/>
              </a:spcAft>
              <a:buClr>
                <a:schemeClr val="dk1"/>
              </a:buClr>
              <a:buSzPts val="1000"/>
              <a:buChar char="•"/>
              <a:defRPr sz="1600">
                <a:solidFill>
                  <a:schemeClr val="dk1"/>
                </a:solidFill>
              </a:defRPr>
            </a:lvl8pPr>
            <a:lvl9pPr marL="4114800" lvl="8" indent="-292100" algn="l">
              <a:lnSpc>
                <a:spcPct val="90000"/>
              </a:lnSpc>
              <a:spcBef>
                <a:spcPts val="400"/>
              </a:spcBef>
              <a:spcAft>
                <a:spcPts val="0"/>
              </a:spcAft>
              <a:buClr>
                <a:schemeClr val="dk1"/>
              </a:buClr>
              <a:buSzPts val="1000"/>
              <a:buChar char="•"/>
              <a:defRPr sz="1600">
                <a:solidFill>
                  <a:schemeClr val="dk1"/>
                </a:solidFill>
              </a:defRPr>
            </a:lvl9pPr>
          </a:lstStyle>
          <a:p>
            <a:endParaRPr/>
          </a:p>
        </p:txBody>
      </p:sp>
      <p:cxnSp>
        <p:nvCxnSpPr>
          <p:cNvPr id="402" name="Google Shape;402;p74"/>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403" name="Google Shape;403;p74"/>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4"/>
        <p:cNvGrpSpPr/>
        <p:nvPr/>
      </p:nvGrpSpPr>
      <p:grpSpPr>
        <a:xfrm>
          <a:off x="0" y="0"/>
          <a:ext cx="0" cy="0"/>
          <a:chOff x="0" y="0"/>
          <a:chExt cx="0" cy="0"/>
        </a:xfrm>
      </p:grpSpPr>
      <p:sp>
        <p:nvSpPr>
          <p:cNvPr id="405" name="Google Shape;405;p75"/>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6" name="Google Shape;406;p75"/>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07" name="Google Shape;407;p75"/>
          <p:cNvPicPr preferRelativeResize="0"/>
          <p:nvPr/>
        </p:nvPicPr>
        <p:blipFill rotWithShape="1">
          <a:blip r:embed="rId2">
            <a:alphaModFix/>
          </a:blip>
          <a:srcRect/>
          <a:stretch/>
        </p:blipFill>
        <p:spPr>
          <a:xfrm>
            <a:off x="8086704" y="4629151"/>
            <a:ext cx="857291" cy="364738"/>
          </a:xfrm>
          <a:prstGeom prst="rect">
            <a:avLst/>
          </a:prstGeom>
          <a:noFill/>
          <a:ln>
            <a:noFill/>
          </a:ln>
        </p:spPr>
      </p:pic>
      <p:sp>
        <p:nvSpPr>
          <p:cNvPr id="408" name="Google Shape;408;p7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09" name="Google Shape;409;p75"/>
          <p:cNvPicPr preferRelativeResize="0"/>
          <p:nvPr/>
        </p:nvPicPr>
        <p:blipFill rotWithShape="1">
          <a:blip r:embed="rId3">
            <a:alphaModFix/>
          </a:blip>
          <a:srcRect/>
          <a:stretch/>
        </p:blipFill>
        <p:spPr>
          <a:xfrm>
            <a:off x="2" y="0"/>
            <a:ext cx="9143995" cy="914399"/>
          </a:xfrm>
          <a:prstGeom prst="rect">
            <a:avLst/>
          </a:prstGeom>
          <a:noFill/>
          <a:ln>
            <a:noFill/>
          </a:ln>
        </p:spPr>
      </p:pic>
      <p:sp>
        <p:nvSpPr>
          <p:cNvPr id="410" name="Google Shape;410;p7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11"/>
        <p:cNvGrpSpPr/>
        <p:nvPr/>
      </p:nvGrpSpPr>
      <p:grpSpPr>
        <a:xfrm>
          <a:off x="0" y="0"/>
          <a:ext cx="0" cy="0"/>
          <a:chOff x="0" y="0"/>
          <a:chExt cx="0" cy="0"/>
        </a:xfrm>
      </p:grpSpPr>
      <p:pic>
        <p:nvPicPr>
          <p:cNvPr id="412" name="Google Shape;412;p76"/>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413" name="Google Shape;413;p76"/>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4" name="Google Shape;414;p7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15" name="Google Shape;415;p76"/>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416" name="Google Shape;416;p7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17" name="Google Shape;417;p76"/>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8"/>
        <p:cNvGrpSpPr/>
        <p:nvPr/>
      </p:nvGrpSpPr>
      <p:grpSpPr>
        <a:xfrm>
          <a:off x="0" y="0"/>
          <a:ext cx="0" cy="0"/>
          <a:chOff x="0" y="0"/>
          <a:chExt cx="0" cy="0"/>
        </a:xfrm>
      </p:grpSpPr>
      <p:sp>
        <p:nvSpPr>
          <p:cNvPr id="419" name="Google Shape;419;p77"/>
          <p:cNvSpPr/>
          <p:nvPr/>
        </p:nvSpPr>
        <p:spPr>
          <a:xfrm>
            <a:off x="0" y="3506431"/>
            <a:ext cx="9144000" cy="1637100"/>
          </a:xfrm>
          <a:prstGeom prst="rect">
            <a:avLst/>
          </a:prstGeom>
          <a:gradFill>
            <a:gsLst>
              <a:gs pos="0">
                <a:schemeClr val="lt1"/>
              </a:gs>
              <a:gs pos="100000">
                <a:srgbClr val="EF7521">
                  <a:alpha val="20000"/>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0" name="Google Shape;420;p77"/>
          <p:cNvSpPr txBox="1">
            <a:spLocks noGrp="1"/>
          </p:cNvSpPr>
          <p:nvPr>
            <p:ph type="ctrTitle"/>
          </p:nvPr>
        </p:nvSpPr>
        <p:spPr>
          <a:xfrm>
            <a:off x="685801" y="2493127"/>
            <a:ext cx="7801800" cy="7302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1" name="Google Shape;421;p77"/>
          <p:cNvSpPr txBox="1">
            <a:spLocks noGrp="1"/>
          </p:cNvSpPr>
          <p:nvPr>
            <p:ph type="subTitle" idx="1"/>
          </p:nvPr>
        </p:nvSpPr>
        <p:spPr>
          <a:xfrm>
            <a:off x="685801" y="3506430"/>
            <a:ext cx="7801800" cy="436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422" name="Google Shape;422;p7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23" name="Google Shape;423;p77"/>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424" name="Google Shape;424;p77"/>
          <p:cNvCxnSpPr/>
          <p:nvPr/>
        </p:nvCxnSpPr>
        <p:spPr>
          <a:xfrm>
            <a:off x="685801" y="2079522"/>
            <a:ext cx="7801800" cy="0"/>
          </a:xfrm>
          <a:prstGeom prst="straightConnector1">
            <a:avLst/>
          </a:prstGeom>
          <a:noFill/>
          <a:ln w="19050" cap="flat" cmpd="sng">
            <a:solidFill>
              <a:srgbClr val="EF7521"/>
            </a:solidFill>
            <a:prstDash val="solid"/>
            <a:miter lim="800000"/>
            <a:headEnd type="none" w="sm" len="sm"/>
            <a:tailEnd type="none" w="sm" len="sm"/>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25"/>
        <p:cNvGrpSpPr/>
        <p:nvPr/>
      </p:nvGrpSpPr>
      <p:grpSpPr>
        <a:xfrm>
          <a:off x="0" y="0"/>
          <a:ext cx="0" cy="0"/>
          <a:chOff x="0" y="0"/>
          <a:chExt cx="0" cy="0"/>
        </a:xfrm>
      </p:grpSpPr>
      <p:pic>
        <p:nvPicPr>
          <p:cNvPr id="426" name="Google Shape;426;p78"/>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427" name="Google Shape;427;p78"/>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8" name="Google Shape;428;p78"/>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29" name="Google Shape;429;p78"/>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430" name="Google Shape;430;p7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31" name="Google Shape;431;p78"/>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32"/>
        <p:cNvGrpSpPr/>
        <p:nvPr/>
      </p:nvGrpSpPr>
      <p:grpSpPr>
        <a:xfrm>
          <a:off x="0" y="0"/>
          <a:ext cx="0" cy="0"/>
          <a:chOff x="0" y="0"/>
          <a:chExt cx="0" cy="0"/>
        </a:xfrm>
      </p:grpSpPr>
      <p:pic>
        <p:nvPicPr>
          <p:cNvPr id="433" name="Google Shape;433;p79"/>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434" name="Google Shape;434;p79"/>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5" name="Google Shape;435;p79"/>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36" name="Google Shape;436;p79"/>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437" name="Google Shape;437;p7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38" name="Google Shape;438;p79"/>
          <p:cNvPicPr preferRelativeResize="0"/>
          <p:nvPr/>
        </p:nvPicPr>
        <p:blipFill rotWithShape="1">
          <a:blip r:embed="rId4">
            <a:alphaModFix/>
          </a:blip>
          <a:srcRect/>
          <a:stretch/>
        </p:blipFill>
        <p:spPr>
          <a:xfrm>
            <a:off x="128460" y="13717"/>
            <a:ext cx="723884" cy="82777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39"/>
        <p:cNvGrpSpPr/>
        <p:nvPr/>
      </p:nvGrpSpPr>
      <p:grpSpPr>
        <a:xfrm>
          <a:off x="0" y="0"/>
          <a:ext cx="0" cy="0"/>
          <a:chOff x="0" y="0"/>
          <a:chExt cx="0" cy="0"/>
        </a:xfrm>
      </p:grpSpPr>
      <p:pic>
        <p:nvPicPr>
          <p:cNvPr id="440" name="Google Shape;440;p80"/>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441" name="Google Shape;441;p80"/>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2" name="Google Shape;442;p80"/>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43" name="Google Shape;443;p80"/>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444" name="Google Shape;444;p8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45" name="Google Shape;445;p80"/>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46"/>
        <p:cNvGrpSpPr/>
        <p:nvPr/>
      </p:nvGrpSpPr>
      <p:grpSpPr>
        <a:xfrm>
          <a:off x="0" y="0"/>
          <a:ext cx="0" cy="0"/>
          <a:chOff x="0" y="0"/>
          <a:chExt cx="0" cy="0"/>
        </a:xfrm>
      </p:grpSpPr>
      <p:pic>
        <p:nvPicPr>
          <p:cNvPr id="447" name="Google Shape;447;p81"/>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448" name="Google Shape;448;p81"/>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9" name="Google Shape;449;p8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50" name="Google Shape;450;p81"/>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451" name="Google Shape;451;p8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52" name="Google Shape;452;p81"/>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453"/>
        <p:cNvGrpSpPr/>
        <p:nvPr/>
      </p:nvGrpSpPr>
      <p:grpSpPr>
        <a:xfrm>
          <a:off x="0" y="0"/>
          <a:ext cx="0" cy="0"/>
          <a:chOff x="0" y="0"/>
          <a:chExt cx="0" cy="0"/>
        </a:xfrm>
      </p:grpSpPr>
      <p:pic>
        <p:nvPicPr>
          <p:cNvPr id="454" name="Google Shape;454;p82"/>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455" name="Google Shape;455;p82"/>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6" name="Google Shape;456;p8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57" name="Google Shape;457;p82"/>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458" name="Google Shape;458;p8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59" name="Google Shape;459;p82"/>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0"/>
        <p:cNvGrpSpPr/>
        <p:nvPr/>
      </p:nvGrpSpPr>
      <p:grpSpPr>
        <a:xfrm>
          <a:off x="0" y="0"/>
          <a:ext cx="0" cy="0"/>
          <a:chOff x="0" y="0"/>
          <a:chExt cx="0" cy="0"/>
        </a:xfrm>
      </p:grpSpPr>
      <p:sp>
        <p:nvSpPr>
          <p:cNvPr id="461" name="Google Shape;461;p8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2" name="Google Shape;462;p8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6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464"/>
        <p:cNvGrpSpPr/>
        <p:nvPr/>
      </p:nvGrpSpPr>
      <p:grpSpPr>
        <a:xfrm>
          <a:off x="0" y="0"/>
          <a:ext cx="0" cy="0"/>
          <a:chOff x="0" y="0"/>
          <a:chExt cx="0" cy="0"/>
        </a:xfrm>
      </p:grpSpPr>
      <p:pic>
        <p:nvPicPr>
          <p:cNvPr id="465" name="Google Shape;465;p85"/>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466" name="Google Shape;466;p85"/>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7" name="Google Shape;467;p85"/>
          <p:cNvSpPr txBox="1">
            <a:spLocks noGrp="1"/>
          </p:cNvSpPr>
          <p:nvPr>
            <p:ph type="sldNum" idx="12"/>
          </p:nvPr>
        </p:nvSpPr>
        <p:spPr>
          <a:xfrm>
            <a:off x="164079"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5.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2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Google Shape;112;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3" name="Google Shape;113;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4" name="Google Shape;114;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0" name="Google Shape;200;p3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1" name="Google Shape;201;p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2" name="Google Shape;202;p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3" name="Google Shape;203;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sp>
        <p:nvSpPr>
          <p:cNvPr id="288" name="Google Shape;288;p5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9" name="Google Shape;289;p5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0" name="Google Shape;290;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91" name="Google Shape;291;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92" name="Google Shape;292;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p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3" name="Google Shape;383;p7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4" name="Google Shape;384;p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85" name="Google Shape;385;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86" name="Google Shape;386;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hyperlink" Target="http://www.cde.state.co.us/fedprograms/essaimprovementplanrubric" TargetMode="External"/><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67.xml"/><Relationship Id="rId5" Type="http://schemas.openxmlformats.org/officeDocument/2006/relationships/image" Target="../media/image6.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9.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e.state.co.us/uip/202425traditionaluipschoolqualitycriteria-1" TargetMode="External"/><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hyperlink" Target="https://www.cde.state.co.us/uip/202425streamlineduipschoolqualitycriteria-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8" Type="http://schemas.openxmlformats.org/officeDocument/2006/relationships/hyperlink" Target="https://docs.google.com/presentation/d/1IzZm3q2i2KK92X1Ze0Vj7gT7h5GmiBKaPwbADXFMUjM/copy" TargetMode="External"/><Relationship Id="rId3" Type="http://schemas.openxmlformats.org/officeDocument/2006/relationships/hyperlink" Target="https://www.cde.state.co.us/uip" TargetMode="External"/><Relationship Id="rId7" Type="http://schemas.openxmlformats.org/officeDocument/2006/relationships/hyperlink" Target="https://vimeo.com/938225570?share=copy" TargetMode="External"/><Relationship Id="rId2" Type="http://schemas.openxmlformats.org/officeDocument/2006/relationships/notesSlide" Target="../notesSlides/notesSlide39.xml"/><Relationship Id="rId1" Type="http://schemas.openxmlformats.org/officeDocument/2006/relationships/slideLayout" Target="../slideLayouts/slideLayout67.xml"/><Relationship Id="rId6" Type="http://schemas.openxmlformats.org/officeDocument/2006/relationships/hyperlink" Target="https://www.cde.state.co.us/uip/newstreamlinedtemplateoption202425" TargetMode="External"/><Relationship Id="rId11" Type="http://schemas.openxmlformats.org/officeDocument/2006/relationships/image" Target="../media/image42.png"/><Relationship Id="rId5" Type="http://schemas.openxmlformats.org/officeDocument/2006/relationships/hyperlink" Target="https://www.cde.state.co.us/uip/resources" TargetMode="External"/><Relationship Id="rId10" Type="http://schemas.openxmlformats.org/officeDocument/2006/relationships/hyperlink" Target="https://www.cde.state.co.us/uip/uip_general_resources#criteriaandrequirements" TargetMode="External"/><Relationship Id="rId4" Type="http://schemas.openxmlformats.org/officeDocument/2006/relationships/hyperlink" Target="https://www.cde.state.co.us/uip/uip-online-system" TargetMode="External"/><Relationship Id="rId9" Type="http://schemas.openxmlformats.org/officeDocument/2006/relationships/hyperlink" Target="https://vimeo.com/936772469?share=cop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forms/d/e/1FAIpQLScRXKE5x1ui2gChipoDvusEJ2DlxyHUaJyJzR1kr64gpPyj6w/viewform"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s://docs.google.com/forms/d/e/1FAIpQLSc2bliRddoXm_x_UIeE59H3yRf0VNE2iaRpOt8HVcAaumccBA/viewform" TargetMode="External"/><Relationship Id="rId5" Type="http://schemas.openxmlformats.org/officeDocument/2006/relationships/hyperlink" Target="https://docs.google.com/forms/d/e/1FAIpQLScflb2Vqmcbu0b7PRfu2UbM_ypiOn7tOct7X0EiHcPduBH0kA/viewform" TargetMode="External"/><Relationship Id="rId4" Type="http://schemas.openxmlformats.org/officeDocument/2006/relationships/hyperlink" Target="https://docs.google.com/forms/d/e/1FAIpQLSfMzGT6tv41f_eqQKIRLOtfddT7H9TpKUSA-bRdCajJgzJNgA/viewfor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https://www2.ed.gov/policy/elsec/leg/essa/essatitleiiiguidenglishlearners92016.pdf"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hyperlink" Target="mailto:temple_r@cde.state.co.us"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hyperlink" Target="mailto:boylan_k@cde.state.co.u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hyperlink" Target="mailto:temple_r@cde.state.co.us"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hyperlink" Target="mailto:boylan_k@cde.state.co.us"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schelke_j@cde.state.co.us" TargetMode="External"/><Relationship Id="rId26" Type="http://schemas.openxmlformats.org/officeDocument/2006/relationships/hyperlink" Target="mailto:Kaleda_s@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hickman_n@cde.state.co.us" TargetMode="External"/><Relationship Id="rId25" Type="http://schemas.openxmlformats.org/officeDocument/2006/relationships/hyperlink" Target="mailto:Hawkins_r@cde.state.co.us" TargetMode="External"/><Relationship Id="rId2" Type="http://schemas.openxmlformats.org/officeDocument/2006/relationships/notesSlide" Target="../notesSlides/notesSlide61.xml"/><Relationship Id="rId16" Type="http://schemas.openxmlformats.org/officeDocument/2006/relationships/hyperlink" Target="mailto:temple_r@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hagemann_w@cde.state.co.us" TargetMode="External"/><Relationship Id="rId1" Type="http://schemas.openxmlformats.org/officeDocument/2006/relationships/slideLayout" Target="../slideLayouts/slideLayout23.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Austin_j@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miller-curley_s@cde.state.co.us" TargetMode="External"/><Relationship Id="rId23" Type="http://schemas.openxmlformats.org/officeDocument/2006/relationships/hyperlink" Target="mailto:carman_a@cde.state.co.us" TargetMode="External"/><Relationship Id="rId28" Type="http://schemas.openxmlformats.org/officeDocument/2006/relationships/hyperlink" Target="mailto:jones_kristina@cde.state.co.us" TargetMode="External"/><Relationship Id="rId10" Type="http://schemas.openxmlformats.org/officeDocument/2006/relationships/hyperlink" Target="mailto:shen_m@cde.state.co.us" TargetMode="External"/><Relationship Id="rId19" Type="http://schemas.openxmlformats.org/officeDocument/2006/relationships/hyperlink" Target="mailto:craven_k@cde.state.co.us" TargetMode="External"/><Relationship Id="rId31" Type="http://schemas.openxmlformats.org/officeDocument/2006/relationships/hyperlink" Target="mailto:hollingshead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morris_h@cde.state.co.us" TargetMode="External"/><Relationship Id="rId30" Type="http://schemas.openxmlformats.org/officeDocument/2006/relationships/hyperlink" Target="mailto:collins_d@cde.state.co.u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fedprograms/arp_esser3_countdown_to_closeout"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6"/>
          <p:cNvSpPr txBox="1">
            <a:spLocks noGrp="1"/>
          </p:cNvSpPr>
          <p:nvPr>
            <p:ph type="ctrTitle"/>
          </p:nvPr>
        </p:nvSpPr>
        <p:spPr>
          <a:xfrm>
            <a:off x="685801" y="2493128"/>
            <a:ext cx="7801897" cy="730098"/>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dk1"/>
              </a:buClr>
              <a:buSzPts val="3600"/>
              <a:buFont typeface="Arial"/>
              <a:buNone/>
            </a:pPr>
            <a:r>
              <a:rPr lang="en" sz="2700">
                <a:latin typeface="Raleway"/>
                <a:ea typeface="Raleway"/>
                <a:cs typeface="Raleway"/>
                <a:sym typeface="Raleway"/>
              </a:rPr>
              <a:t>CDE Office Hours</a:t>
            </a:r>
            <a:endParaRPr sz="2700">
              <a:latin typeface="Raleway"/>
              <a:ea typeface="Raleway"/>
              <a:cs typeface="Raleway"/>
              <a:sym typeface="Raleway"/>
            </a:endParaRPr>
          </a:p>
        </p:txBody>
      </p:sp>
      <p:sp>
        <p:nvSpPr>
          <p:cNvPr id="473" name="Google Shape;473;p86"/>
          <p:cNvSpPr txBox="1">
            <a:spLocks noGrp="1"/>
          </p:cNvSpPr>
          <p:nvPr>
            <p:ph type="subTitle" idx="1"/>
          </p:nvPr>
        </p:nvSpPr>
        <p:spPr>
          <a:xfrm>
            <a:off x="685801" y="3506430"/>
            <a:ext cx="7801897" cy="436919"/>
          </a:xfrm>
          <a:prstGeom prst="rect">
            <a:avLst/>
          </a:prstGeom>
          <a:noFill/>
          <a:ln>
            <a:noFill/>
          </a:ln>
        </p:spPr>
        <p:txBody>
          <a:bodyPr spcFirstLastPara="1" wrap="square" lIns="68575" tIns="34275" rIns="68575" bIns="34275" anchor="t" anchorCtr="0">
            <a:normAutofit/>
          </a:bodyPr>
          <a:lstStyle/>
          <a:p>
            <a:pPr marL="0" marR="0" lvl="0" indent="0" algn="ctr" rtl="0">
              <a:lnSpc>
                <a:spcPct val="80000"/>
              </a:lnSpc>
              <a:spcBef>
                <a:spcPts val="0"/>
              </a:spcBef>
              <a:spcAft>
                <a:spcPts val="0"/>
              </a:spcAft>
              <a:buClr>
                <a:schemeClr val="dk1"/>
              </a:buClr>
              <a:buSzPts val="3600"/>
              <a:buFont typeface="Arial"/>
              <a:buNone/>
            </a:pPr>
            <a:r>
              <a:rPr lang="en" sz="2300">
                <a:latin typeface="Raleway"/>
                <a:ea typeface="Raleway"/>
                <a:cs typeface="Raleway"/>
                <a:sym typeface="Raleway"/>
              </a:rPr>
              <a:t>May 9, 2024</a:t>
            </a:r>
            <a:endParaRPr sz="2300">
              <a:latin typeface="Raleway"/>
              <a:ea typeface="Raleway"/>
              <a:cs typeface="Raleway"/>
              <a:sym typeface="Raleway"/>
            </a:endParaRPr>
          </a:p>
        </p:txBody>
      </p:sp>
      <p:sp>
        <p:nvSpPr>
          <p:cNvPr id="474" name="Google Shape;474;p8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95"/>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ESSER III Rapid Request</a:t>
            </a:r>
            <a:endParaRPr>
              <a:latin typeface="Raleway"/>
              <a:ea typeface="Raleway"/>
              <a:cs typeface="Raleway"/>
              <a:sym typeface="Raleway"/>
            </a:endParaRPr>
          </a:p>
        </p:txBody>
      </p:sp>
      <p:sp>
        <p:nvSpPr>
          <p:cNvPr id="538" name="Google Shape;538;p95"/>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96"/>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ESSER III Rapid Request </a:t>
            </a:r>
            <a:endParaRPr>
              <a:latin typeface="Raleway"/>
              <a:ea typeface="Raleway"/>
              <a:cs typeface="Raleway"/>
              <a:sym typeface="Raleway"/>
            </a:endParaRPr>
          </a:p>
          <a:p>
            <a:pPr marL="0" lvl="0" indent="0" algn="l" rtl="0">
              <a:spcBef>
                <a:spcPts val="0"/>
              </a:spcBef>
              <a:spcAft>
                <a:spcPts val="0"/>
              </a:spcAft>
              <a:buNone/>
            </a:pPr>
            <a:r>
              <a:rPr lang="en" sz="1800">
                <a:latin typeface="Raleway"/>
                <a:ea typeface="Raleway"/>
                <a:cs typeface="Raleway"/>
                <a:sym typeface="Raleway"/>
              </a:rPr>
              <a:t>ESSER State Reserve Competitive Gran</a:t>
            </a:r>
            <a:r>
              <a:rPr lang="en">
                <a:latin typeface="Raleway"/>
                <a:ea typeface="Raleway"/>
                <a:cs typeface="Raleway"/>
                <a:sym typeface="Raleway"/>
              </a:rPr>
              <a:t>t</a:t>
            </a:r>
            <a:endParaRPr>
              <a:latin typeface="Raleway"/>
              <a:ea typeface="Raleway"/>
              <a:cs typeface="Raleway"/>
              <a:sym typeface="Raleway"/>
            </a:endParaRPr>
          </a:p>
        </p:txBody>
      </p:sp>
      <p:sp>
        <p:nvSpPr>
          <p:cNvPr id="544" name="Google Shape;544;p96"/>
          <p:cNvSpPr txBox="1">
            <a:spLocks noGrp="1"/>
          </p:cNvSpPr>
          <p:nvPr>
            <p:ph type="body" idx="1"/>
          </p:nvPr>
        </p:nvSpPr>
        <p:spPr>
          <a:xfrm>
            <a:off x="332675" y="1003400"/>
            <a:ext cx="8182800" cy="3590400"/>
          </a:xfrm>
          <a:prstGeom prst="rect">
            <a:avLst/>
          </a:prstGeom>
        </p:spPr>
        <p:txBody>
          <a:bodyPr spcFirstLastPara="1" wrap="square" lIns="0" tIns="0" rIns="0" bIns="0" anchor="t" anchorCtr="0">
            <a:normAutofit fontScale="92500" lnSpcReduction="10000"/>
          </a:bodyPr>
          <a:lstStyle/>
          <a:p>
            <a:pPr marL="457200" lvl="0" indent="-328453" algn="l" rtl="0">
              <a:lnSpc>
                <a:spcPct val="115000"/>
              </a:lnSpc>
              <a:spcBef>
                <a:spcPts val="0"/>
              </a:spcBef>
              <a:spcAft>
                <a:spcPts val="0"/>
              </a:spcAft>
              <a:buSzPct val="100000"/>
              <a:buFont typeface="Raleway"/>
              <a:buChar char="•"/>
            </a:pPr>
            <a:r>
              <a:rPr lang="en" sz="1700">
                <a:latin typeface="Raleway"/>
                <a:ea typeface="Raleway"/>
                <a:cs typeface="Raleway"/>
                <a:sym typeface="Raleway"/>
              </a:rPr>
              <a:t>ESSER III Rapid Request is a competitive grant funded with ARP ESSER III State Reserve funds. It will open on </a:t>
            </a:r>
            <a:r>
              <a:rPr lang="en" sz="1700" b="1">
                <a:latin typeface="Raleway"/>
                <a:ea typeface="Raleway"/>
                <a:cs typeface="Raleway"/>
                <a:sym typeface="Raleway"/>
              </a:rPr>
              <a:t>Monday, May 13, 2024</a:t>
            </a:r>
            <a:r>
              <a:rPr lang="en" sz="1700">
                <a:latin typeface="Raleway"/>
                <a:ea typeface="Raleway"/>
                <a:cs typeface="Raleway"/>
                <a:sym typeface="Raleway"/>
              </a:rPr>
              <a:t>, in GAINS (the CDE grant application system).</a:t>
            </a:r>
            <a:endParaRPr sz="1700">
              <a:latin typeface="Raleway"/>
              <a:ea typeface="Raleway"/>
              <a:cs typeface="Raleway"/>
              <a:sym typeface="Raleway"/>
            </a:endParaRPr>
          </a:p>
          <a:p>
            <a:pPr marL="0" lvl="0" indent="0" algn="l" rtl="0">
              <a:lnSpc>
                <a:spcPct val="115000"/>
              </a:lnSpc>
              <a:spcBef>
                <a:spcPts val="0"/>
              </a:spcBef>
              <a:spcAft>
                <a:spcPts val="0"/>
              </a:spcAft>
              <a:buNone/>
            </a:pPr>
            <a:endParaRPr sz="824">
              <a:latin typeface="Raleway"/>
              <a:ea typeface="Raleway"/>
              <a:cs typeface="Raleway"/>
              <a:sym typeface="Raleway"/>
            </a:endParaRPr>
          </a:p>
          <a:p>
            <a:pPr marL="457200" lvl="0" indent="-328453" algn="l" rtl="0">
              <a:lnSpc>
                <a:spcPct val="115000"/>
              </a:lnSpc>
              <a:spcBef>
                <a:spcPts val="0"/>
              </a:spcBef>
              <a:spcAft>
                <a:spcPts val="0"/>
              </a:spcAft>
              <a:buSzPct val="100000"/>
              <a:buFont typeface="Raleway"/>
              <a:buChar char="•"/>
            </a:pPr>
            <a:r>
              <a:rPr lang="en" sz="1700" b="1" u="sng">
                <a:latin typeface="Raleway"/>
                <a:ea typeface="Raleway"/>
                <a:cs typeface="Raleway"/>
                <a:sym typeface="Raleway"/>
              </a:rPr>
              <a:t>Grant Purpose:</a:t>
            </a:r>
            <a:r>
              <a:rPr lang="en" sz="1700">
                <a:latin typeface="Raleway"/>
                <a:ea typeface="Raleway"/>
                <a:cs typeface="Raleway"/>
                <a:sym typeface="Raleway"/>
              </a:rPr>
              <a:t> Allows eligible LEPs to apply to submit ESSER-eligible expenses to be reimbursed with ESSER grant funds, including:</a:t>
            </a:r>
            <a:endParaRPr sz="1700">
              <a:latin typeface="Raleway"/>
              <a:ea typeface="Raleway"/>
              <a:cs typeface="Raleway"/>
              <a:sym typeface="Raleway"/>
            </a:endParaRPr>
          </a:p>
          <a:p>
            <a:pPr marL="914400" lvl="1" indent="-328453" algn="l" rtl="0">
              <a:lnSpc>
                <a:spcPct val="115000"/>
              </a:lnSpc>
              <a:spcBef>
                <a:spcPts val="0"/>
              </a:spcBef>
              <a:spcAft>
                <a:spcPts val="0"/>
              </a:spcAft>
              <a:buSzPct val="100000"/>
              <a:buFont typeface="Raleway"/>
              <a:buChar char="•"/>
            </a:pPr>
            <a:r>
              <a:rPr lang="en" sz="1700">
                <a:latin typeface="Raleway"/>
                <a:ea typeface="Raleway"/>
                <a:cs typeface="Raleway"/>
                <a:sym typeface="Raleway"/>
              </a:rPr>
              <a:t>ESSER-eligible activities completed in FY2023-24 (July 1, 2023 - June 30, 2024) funded with a non-ESSER funding source (ex. General Fund)</a:t>
            </a:r>
            <a:endParaRPr sz="1700">
              <a:latin typeface="Raleway"/>
              <a:ea typeface="Raleway"/>
              <a:cs typeface="Raleway"/>
              <a:sym typeface="Raleway"/>
            </a:endParaRPr>
          </a:p>
          <a:p>
            <a:pPr marL="914400" lvl="1" indent="-328453" algn="l" rtl="0">
              <a:lnSpc>
                <a:spcPct val="115000"/>
              </a:lnSpc>
              <a:spcBef>
                <a:spcPts val="0"/>
              </a:spcBef>
              <a:spcAft>
                <a:spcPts val="0"/>
              </a:spcAft>
              <a:buSzPct val="100000"/>
              <a:buFont typeface="Raleway"/>
              <a:buChar char="•"/>
            </a:pPr>
            <a:r>
              <a:rPr lang="en" sz="1700">
                <a:latin typeface="Raleway"/>
                <a:ea typeface="Raleway"/>
                <a:cs typeface="Raleway"/>
                <a:sym typeface="Raleway"/>
              </a:rPr>
              <a:t>Intended future ESSER-eligible expenses in FY2024-25 (July 1, 2024 - September 30, 2024).</a:t>
            </a:r>
            <a:endParaRPr sz="1700">
              <a:latin typeface="Raleway"/>
              <a:ea typeface="Raleway"/>
              <a:cs typeface="Raleway"/>
              <a:sym typeface="Raleway"/>
            </a:endParaRPr>
          </a:p>
          <a:p>
            <a:pPr marL="1371600" lvl="2" indent="-310832" algn="l" rtl="0">
              <a:lnSpc>
                <a:spcPct val="115000"/>
              </a:lnSpc>
              <a:spcBef>
                <a:spcPts val="0"/>
              </a:spcBef>
              <a:spcAft>
                <a:spcPts val="0"/>
              </a:spcAft>
              <a:buSzPct val="100000"/>
              <a:buFont typeface="Raleway"/>
              <a:buChar char="•"/>
            </a:pPr>
            <a:r>
              <a:rPr lang="en" sz="1400">
                <a:latin typeface="Raleway"/>
                <a:ea typeface="Raleway"/>
                <a:cs typeface="Raleway"/>
                <a:sym typeface="Raleway"/>
              </a:rPr>
              <a:t>Note - all funds must be obligated or expended by September 30, 2024</a:t>
            </a:r>
            <a:endParaRPr>
              <a:latin typeface="Raleway"/>
              <a:ea typeface="Raleway"/>
              <a:cs typeface="Raleway"/>
              <a:sym typeface="Raleway"/>
            </a:endParaRPr>
          </a:p>
          <a:p>
            <a:pPr marL="0" lvl="0" indent="0" algn="l" rtl="0">
              <a:lnSpc>
                <a:spcPct val="115000"/>
              </a:lnSpc>
              <a:spcBef>
                <a:spcPts val="0"/>
              </a:spcBef>
              <a:spcAft>
                <a:spcPts val="0"/>
              </a:spcAft>
              <a:buNone/>
            </a:pPr>
            <a:endParaRPr sz="800">
              <a:latin typeface="Raleway"/>
              <a:ea typeface="Raleway"/>
              <a:cs typeface="Raleway"/>
              <a:sym typeface="Raleway"/>
            </a:endParaRPr>
          </a:p>
          <a:p>
            <a:pPr marL="457200" lvl="0" indent="-328453" algn="l" rtl="0">
              <a:lnSpc>
                <a:spcPct val="115000"/>
              </a:lnSpc>
              <a:spcBef>
                <a:spcPts val="0"/>
              </a:spcBef>
              <a:spcAft>
                <a:spcPts val="0"/>
              </a:spcAft>
              <a:buSzPct val="100000"/>
              <a:buFont typeface="Raleway"/>
              <a:buChar char="•"/>
            </a:pPr>
            <a:r>
              <a:rPr lang="en" sz="1700" b="1" u="sng">
                <a:latin typeface="Raleway"/>
                <a:ea typeface="Raleway"/>
                <a:cs typeface="Raleway"/>
                <a:sym typeface="Raleway"/>
              </a:rPr>
              <a:t>Eligible Applicants</a:t>
            </a:r>
            <a:r>
              <a:rPr lang="en" sz="1700">
                <a:latin typeface="Raleway"/>
                <a:ea typeface="Raleway"/>
                <a:cs typeface="Raleway"/>
                <a:sym typeface="Raleway"/>
              </a:rPr>
              <a:t> include:</a:t>
            </a:r>
            <a:endParaRPr sz="1700">
              <a:latin typeface="Raleway"/>
              <a:ea typeface="Raleway"/>
              <a:cs typeface="Raleway"/>
              <a:sym typeface="Raleway"/>
            </a:endParaRPr>
          </a:p>
          <a:p>
            <a:pPr marL="914400" lvl="1" indent="-328453" algn="l" rtl="0">
              <a:lnSpc>
                <a:spcPct val="115000"/>
              </a:lnSpc>
              <a:spcBef>
                <a:spcPts val="0"/>
              </a:spcBef>
              <a:spcAft>
                <a:spcPts val="0"/>
              </a:spcAft>
              <a:buSzPct val="100000"/>
              <a:buFont typeface="Raleway"/>
              <a:buChar char="•"/>
            </a:pPr>
            <a:r>
              <a:rPr lang="en" sz="1700">
                <a:latin typeface="Raleway"/>
                <a:ea typeface="Raleway"/>
                <a:cs typeface="Raleway"/>
                <a:sym typeface="Raleway"/>
              </a:rPr>
              <a:t>School Districts, BOCES, Charter Schools (authorized by either CSI or a school district), Administrative Units, Facility Schools, and Native Tribes.</a:t>
            </a:r>
            <a:endParaRPr sz="1700">
              <a:latin typeface="Raleway"/>
              <a:ea typeface="Raleway"/>
              <a:cs typeface="Raleway"/>
              <a:sym typeface="Raleway"/>
            </a:endParaRPr>
          </a:p>
          <a:p>
            <a:pPr marL="0" lvl="0" indent="0" algn="l" rtl="0">
              <a:lnSpc>
                <a:spcPct val="115000"/>
              </a:lnSpc>
              <a:spcBef>
                <a:spcPts val="0"/>
              </a:spcBef>
              <a:spcAft>
                <a:spcPts val="0"/>
              </a:spcAft>
              <a:buNone/>
            </a:pPr>
            <a:endParaRPr sz="1700">
              <a:latin typeface="Raleway"/>
              <a:ea typeface="Raleway"/>
              <a:cs typeface="Raleway"/>
              <a:sym typeface="Raleway"/>
            </a:endParaRPr>
          </a:p>
        </p:txBody>
      </p:sp>
      <p:sp>
        <p:nvSpPr>
          <p:cNvPr id="546" name="Google Shape;546;p96"/>
          <p:cNvSpPr txBox="1"/>
          <p:nvPr/>
        </p:nvSpPr>
        <p:spPr>
          <a:xfrm>
            <a:off x="433000" y="4429225"/>
            <a:ext cx="7293300" cy="3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Raleway"/>
                <a:ea typeface="Raleway"/>
                <a:cs typeface="Raleway"/>
                <a:sym typeface="Raleway"/>
              </a:rPr>
              <a:t>*Application is pending EDAC approval. All statements are subject to modification based on EDAC review.</a:t>
            </a:r>
            <a:endParaRPr sz="1100">
              <a:solidFill>
                <a:schemeClr val="dk1"/>
              </a:solidFill>
              <a:latin typeface="Raleway"/>
              <a:ea typeface="Raleway"/>
              <a:cs typeface="Raleway"/>
              <a:sym typeface="Raleway"/>
            </a:endParaRPr>
          </a:p>
        </p:txBody>
      </p:sp>
      <p:sp>
        <p:nvSpPr>
          <p:cNvPr id="545" name="Google Shape;545;p96"/>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97"/>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1"/>
              </a:buClr>
              <a:buSzPts val="1100"/>
              <a:buFont typeface="Arial"/>
              <a:buNone/>
            </a:pPr>
            <a:r>
              <a:rPr lang="en" dirty="0">
                <a:latin typeface="Raleway"/>
                <a:ea typeface="Raleway"/>
                <a:cs typeface="Raleway"/>
                <a:sym typeface="Raleway"/>
              </a:rPr>
              <a:t>ESSER III Rapid Request, con’t </a:t>
            </a:r>
            <a:endParaRPr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800" dirty="0">
                <a:latin typeface="Raleway"/>
                <a:ea typeface="Raleway"/>
                <a:cs typeface="Raleway"/>
                <a:sym typeface="Raleway"/>
              </a:rPr>
              <a:t>ESSER State Reserve Competitive Gran</a:t>
            </a:r>
            <a:r>
              <a:rPr lang="en" dirty="0">
                <a:latin typeface="Raleway"/>
                <a:ea typeface="Raleway"/>
                <a:cs typeface="Raleway"/>
                <a:sym typeface="Raleway"/>
              </a:rPr>
              <a:t>t</a:t>
            </a:r>
            <a:endParaRPr dirty="0"/>
          </a:p>
        </p:txBody>
      </p:sp>
      <p:sp>
        <p:nvSpPr>
          <p:cNvPr id="552" name="Google Shape;552;p97"/>
          <p:cNvSpPr txBox="1">
            <a:spLocks noGrp="1"/>
          </p:cNvSpPr>
          <p:nvPr>
            <p:ph type="body" idx="1"/>
          </p:nvPr>
        </p:nvSpPr>
        <p:spPr>
          <a:xfrm>
            <a:off x="433000" y="1023025"/>
            <a:ext cx="8082300" cy="3406200"/>
          </a:xfrm>
          <a:prstGeom prst="rect">
            <a:avLst/>
          </a:prstGeom>
        </p:spPr>
        <p:txBody>
          <a:bodyPr spcFirstLastPara="1" wrap="square" lIns="0" tIns="0" rIns="0" bIns="0" anchor="t" anchorCtr="0">
            <a:normAutofit fontScale="62500" lnSpcReduction="20000"/>
          </a:bodyPr>
          <a:lstStyle/>
          <a:p>
            <a:pPr marL="0" lvl="0" indent="0" algn="l" rtl="0">
              <a:lnSpc>
                <a:spcPct val="115000"/>
              </a:lnSpc>
              <a:spcBef>
                <a:spcPts val="800"/>
              </a:spcBef>
              <a:spcAft>
                <a:spcPts val="0"/>
              </a:spcAft>
              <a:buNone/>
            </a:pPr>
            <a:r>
              <a:rPr lang="en" b="1">
                <a:latin typeface="Raleway"/>
                <a:ea typeface="Raleway"/>
                <a:cs typeface="Raleway"/>
                <a:sym typeface="Raleway"/>
              </a:rPr>
              <a:t>Priority Areas:</a:t>
            </a:r>
            <a:r>
              <a:rPr lang="en">
                <a:latin typeface="Raleway"/>
                <a:ea typeface="Raleway"/>
                <a:cs typeface="Raleway"/>
                <a:sym typeface="Raleway"/>
              </a:rPr>
              <a:t> Grant funds will be prioritized for submitted budget line items that are:</a:t>
            </a:r>
            <a:endParaRPr>
              <a:latin typeface="Raleway"/>
              <a:ea typeface="Raleway"/>
              <a:cs typeface="Raleway"/>
              <a:sym typeface="Raleway"/>
            </a:endParaRPr>
          </a:p>
          <a:p>
            <a:pPr marL="457200" lvl="0" indent="-308610" algn="l" rtl="0">
              <a:lnSpc>
                <a:spcPct val="115000"/>
              </a:lnSpc>
              <a:spcBef>
                <a:spcPts val="800"/>
              </a:spcBef>
              <a:spcAft>
                <a:spcPts val="0"/>
              </a:spcAft>
              <a:buSzPct val="100000"/>
              <a:buFont typeface="Raleway"/>
              <a:buChar char="•"/>
            </a:pPr>
            <a:r>
              <a:rPr lang="en">
                <a:latin typeface="Raleway"/>
                <a:ea typeface="Raleway"/>
                <a:cs typeface="Raleway"/>
                <a:sym typeface="Raleway"/>
              </a:rPr>
              <a:t>Previously incurred expenses from FY2023-24 that will be moved to this ESSER award,</a:t>
            </a:r>
            <a:endParaRPr>
              <a:latin typeface="Raleway"/>
              <a:ea typeface="Raleway"/>
              <a:cs typeface="Raleway"/>
              <a:sym typeface="Raleway"/>
            </a:endParaRPr>
          </a:p>
          <a:p>
            <a:pPr marL="457200" lvl="0" indent="-308610" algn="l" rtl="0">
              <a:lnSpc>
                <a:spcPct val="115000"/>
              </a:lnSpc>
              <a:spcBef>
                <a:spcPts val="0"/>
              </a:spcBef>
              <a:spcAft>
                <a:spcPts val="0"/>
              </a:spcAft>
              <a:buSzPct val="100000"/>
              <a:buFont typeface="Raleway"/>
              <a:buChar char="•"/>
            </a:pPr>
            <a:r>
              <a:rPr lang="en">
                <a:latin typeface="Raleway"/>
                <a:ea typeface="Raleway"/>
                <a:cs typeface="Raleway"/>
                <a:sym typeface="Raleway"/>
              </a:rPr>
              <a:t>Activities for evidence-based student learning loss from the pandemic,</a:t>
            </a:r>
            <a:endParaRPr>
              <a:latin typeface="Raleway"/>
              <a:ea typeface="Raleway"/>
              <a:cs typeface="Raleway"/>
              <a:sym typeface="Raleway"/>
            </a:endParaRPr>
          </a:p>
          <a:p>
            <a:pPr marL="457200" lvl="0" indent="-308610" algn="l" rtl="0">
              <a:lnSpc>
                <a:spcPct val="115000"/>
              </a:lnSpc>
              <a:spcBef>
                <a:spcPts val="0"/>
              </a:spcBef>
              <a:spcAft>
                <a:spcPts val="0"/>
              </a:spcAft>
              <a:buSzPct val="100000"/>
              <a:buFont typeface="Raleway"/>
              <a:buChar char="•"/>
            </a:pPr>
            <a:r>
              <a:rPr lang="en">
                <a:latin typeface="Raleway"/>
                <a:ea typeface="Raleway"/>
                <a:cs typeface="Raleway"/>
                <a:sym typeface="Raleway"/>
              </a:rPr>
              <a:t>Activities with the purpose of serving underserved students disproportionately impacted by the pandemic,</a:t>
            </a:r>
            <a:endParaRPr>
              <a:latin typeface="Raleway"/>
              <a:ea typeface="Raleway"/>
              <a:cs typeface="Raleway"/>
              <a:sym typeface="Raleway"/>
            </a:endParaRPr>
          </a:p>
          <a:p>
            <a:pPr marL="457200" lvl="0" indent="-308610" algn="l" rtl="0">
              <a:lnSpc>
                <a:spcPct val="115000"/>
              </a:lnSpc>
              <a:spcBef>
                <a:spcPts val="0"/>
              </a:spcBef>
              <a:spcAft>
                <a:spcPts val="0"/>
              </a:spcAft>
              <a:buSzPct val="100000"/>
              <a:buFont typeface="Raleway"/>
              <a:buChar char="•"/>
            </a:pPr>
            <a:r>
              <a:rPr lang="en">
                <a:latin typeface="Raleway"/>
                <a:ea typeface="Raleway"/>
                <a:cs typeface="Raleway"/>
                <a:sym typeface="Raleway"/>
              </a:rPr>
              <a:t>Activities to strengthen student engagement, attendance, or SEL initiatives,</a:t>
            </a:r>
            <a:endParaRPr>
              <a:latin typeface="Raleway"/>
              <a:ea typeface="Raleway"/>
              <a:cs typeface="Raleway"/>
              <a:sym typeface="Raleway"/>
            </a:endParaRPr>
          </a:p>
          <a:p>
            <a:pPr marL="457200" lvl="0" indent="-308610" algn="l" rtl="0">
              <a:lnSpc>
                <a:spcPct val="115000"/>
              </a:lnSpc>
              <a:spcBef>
                <a:spcPts val="0"/>
              </a:spcBef>
              <a:spcAft>
                <a:spcPts val="0"/>
              </a:spcAft>
              <a:buSzPct val="100000"/>
              <a:buChar char="•"/>
            </a:pPr>
            <a:r>
              <a:rPr lang="en">
                <a:latin typeface="Raleway"/>
                <a:ea typeface="Raleway"/>
                <a:cs typeface="Raleway"/>
                <a:sym typeface="Raleway"/>
              </a:rPr>
              <a:t>Expenses for LEPs with a reduction in ESEA Titles I-V funds, prioritized by greatest percentage reduction.</a:t>
            </a:r>
            <a:endParaRPr>
              <a:latin typeface="Raleway"/>
              <a:ea typeface="Raleway"/>
              <a:cs typeface="Raleway"/>
              <a:sym typeface="Raleway"/>
            </a:endParaRPr>
          </a:p>
          <a:p>
            <a:pPr marL="0" lvl="0" indent="0" algn="l" rtl="0">
              <a:lnSpc>
                <a:spcPct val="115000"/>
              </a:lnSpc>
              <a:spcBef>
                <a:spcPts val="800"/>
              </a:spcBef>
              <a:spcAft>
                <a:spcPts val="0"/>
              </a:spcAft>
              <a:buNone/>
            </a:pPr>
            <a:endParaRPr>
              <a:latin typeface="Raleway"/>
              <a:ea typeface="Raleway"/>
              <a:cs typeface="Raleway"/>
              <a:sym typeface="Raleway"/>
            </a:endParaRPr>
          </a:p>
          <a:p>
            <a:pPr marL="0" lvl="0" indent="0" algn="l" rtl="0">
              <a:lnSpc>
                <a:spcPct val="115000"/>
              </a:lnSpc>
              <a:spcBef>
                <a:spcPts val="800"/>
              </a:spcBef>
              <a:spcAft>
                <a:spcPts val="0"/>
              </a:spcAft>
              <a:buNone/>
            </a:pPr>
            <a:r>
              <a:rPr lang="en" b="1" u="sng">
                <a:latin typeface="Raleway"/>
                <a:ea typeface="Raleway"/>
                <a:cs typeface="Raleway"/>
                <a:sym typeface="Raleway"/>
              </a:rPr>
              <a:t>Important Dates:</a:t>
            </a:r>
            <a:r>
              <a:rPr lang="en">
                <a:latin typeface="Raleway"/>
                <a:ea typeface="Raleway"/>
                <a:cs typeface="Raleway"/>
                <a:sym typeface="Raleway"/>
              </a:rPr>
              <a:t> </a:t>
            </a:r>
            <a:endParaRPr>
              <a:latin typeface="Raleway"/>
              <a:ea typeface="Raleway"/>
              <a:cs typeface="Raleway"/>
              <a:sym typeface="Raleway"/>
            </a:endParaRPr>
          </a:p>
          <a:p>
            <a:pPr marL="0" lvl="0" indent="0" algn="l" rtl="0">
              <a:lnSpc>
                <a:spcPct val="115000"/>
              </a:lnSpc>
              <a:spcBef>
                <a:spcPts val="800"/>
              </a:spcBef>
              <a:spcAft>
                <a:spcPts val="0"/>
              </a:spcAft>
              <a:buNone/>
            </a:pPr>
            <a:r>
              <a:rPr lang="en">
                <a:latin typeface="Raleway"/>
                <a:ea typeface="Raleway"/>
                <a:cs typeface="Raleway"/>
                <a:sym typeface="Raleway"/>
              </a:rPr>
              <a:t>Monday, May 13: Grant Opens in GAINS</a:t>
            </a:r>
            <a:endParaRPr>
              <a:latin typeface="Raleway"/>
              <a:ea typeface="Raleway"/>
              <a:cs typeface="Raleway"/>
              <a:sym typeface="Raleway"/>
            </a:endParaRPr>
          </a:p>
          <a:p>
            <a:pPr marL="0" lvl="0" indent="0" algn="l" rtl="0">
              <a:lnSpc>
                <a:spcPct val="115000"/>
              </a:lnSpc>
              <a:spcBef>
                <a:spcPts val="800"/>
              </a:spcBef>
              <a:spcAft>
                <a:spcPts val="0"/>
              </a:spcAft>
              <a:buNone/>
            </a:pPr>
            <a:r>
              <a:rPr lang="en">
                <a:latin typeface="Raleway"/>
                <a:ea typeface="Raleway"/>
                <a:cs typeface="Raleway"/>
                <a:sym typeface="Raleway"/>
              </a:rPr>
              <a:t>Friday, May 17, 10am: Informational webinar for applicants</a:t>
            </a:r>
            <a:endParaRPr>
              <a:latin typeface="Raleway"/>
              <a:ea typeface="Raleway"/>
              <a:cs typeface="Raleway"/>
              <a:sym typeface="Raleway"/>
            </a:endParaRPr>
          </a:p>
          <a:p>
            <a:pPr marL="0" lvl="0" indent="0" algn="l" rtl="0">
              <a:lnSpc>
                <a:spcPct val="115000"/>
              </a:lnSpc>
              <a:spcBef>
                <a:spcPts val="800"/>
              </a:spcBef>
              <a:spcAft>
                <a:spcPts val="0"/>
              </a:spcAft>
              <a:buNone/>
            </a:pPr>
            <a:r>
              <a:rPr lang="en">
                <a:latin typeface="Raleway"/>
                <a:ea typeface="Raleway"/>
                <a:cs typeface="Raleway"/>
                <a:sym typeface="Raleway"/>
              </a:rPr>
              <a:t>Thursday, June 13: Application closes</a:t>
            </a:r>
            <a:endParaRPr>
              <a:latin typeface="Raleway"/>
              <a:ea typeface="Raleway"/>
              <a:cs typeface="Raleway"/>
              <a:sym typeface="Raleway"/>
            </a:endParaRPr>
          </a:p>
          <a:p>
            <a:pPr marL="0" lvl="0" indent="0" algn="l" rtl="0">
              <a:lnSpc>
                <a:spcPct val="115000"/>
              </a:lnSpc>
              <a:spcBef>
                <a:spcPts val="800"/>
              </a:spcBef>
              <a:spcAft>
                <a:spcPts val="0"/>
              </a:spcAft>
              <a:buNone/>
            </a:pPr>
            <a:r>
              <a:rPr lang="en">
                <a:latin typeface="Raleway"/>
                <a:ea typeface="Raleway"/>
                <a:cs typeface="Raleway"/>
                <a:sym typeface="Raleway"/>
              </a:rPr>
              <a:t>Monday, July 1: Award notifications</a:t>
            </a:r>
            <a:endParaRPr>
              <a:latin typeface="Raleway"/>
              <a:ea typeface="Raleway"/>
              <a:cs typeface="Raleway"/>
              <a:sym typeface="Raleway"/>
            </a:endParaRPr>
          </a:p>
        </p:txBody>
      </p:sp>
      <p:sp>
        <p:nvSpPr>
          <p:cNvPr id="554" name="Google Shape;554;p97"/>
          <p:cNvSpPr txBox="1"/>
          <p:nvPr/>
        </p:nvSpPr>
        <p:spPr>
          <a:xfrm>
            <a:off x="433000" y="4429225"/>
            <a:ext cx="7293300" cy="3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Raleway"/>
                <a:ea typeface="Raleway"/>
                <a:cs typeface="Raleway"/>
                <a:sym typeface="Raleway"/>
              </a:rPr>
              <a:t>*Application is pending EDAC approval. All statements are subject to modification based on EDAC review.</a:t>
            </a:r>
            <a:endParaRPr sz="1100">
              <a:solidFill>
                <a:schemeClr val="dk1"/>
              </a:solidFill>
              <a:latin typeface="Raleway"/>
              <a:ea typeface="Raleway"/>
              <a:cs typeface="Raleway"/>
              <a:sym typeface="Raleway"/>
            </a:endParaRPr>
          </a:p>
        </p:txBody>
      </p:sp>
      <p:sp>
        <p:nvSpPr>
          <p:cNvPr id="553" name="Google Shape;553;p97"/>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8"/>
          <p:cNvSpPr txBox="1">
            <a:spLocks noGrp="1"/>
          </p:cNvSpPr>
          <p:nvPr>
            <p:ph type="ctrTitle"/>
          </p:nvPr>
        </p:nvSpPr>
        <p:spPr>
          <a:xfrm>
            <a:off x="685799" y="2210075"/>
            <a:ext cx="7703127" cy="512343"/>
          </a:xfrm>
          <a:prstGeom prst="rect">
            <a:avLst/>
          </a:prstGeom>
          <a:noFill/>
          <a:ln>
            <a:noFill/>
          </a:ln>
        </p:spPr>
        <p:txBody>
          <a:bodyPr spcFirstLastPara="1" wrap="square" lIns="0" tIns="0" rIns="0" bIns="0" anchor="t" anchorCtr="0">
            <a:normAutofit fontScale="90000"/>
          </a:bodyPr>
          <a:lstStyle/>
          <a:p>
            <a:pPr marL="0" lvl="0" indent="0" algn="ctr" rtl="0">
              <a:lnSpc>
                <a:spcPct val="90000"/>
              </a:lnSpc>
              <a:spcBef>
                <a:spcPts val="0"/>
              </a:spcBef>
              <a:spcAft>
                <a:spcPts val="0"/>
              </a:spcAft>
              <a:buSzPct val="111111"/>
              <a:buNone/>
            </a:pPr>
            <a:r>
              <a:rPr lang="en"/>
              <a:t>Streamlined UIP Template:</a:t>
            </a:r>
            <a:br>
              <a:rPr lang="en"/>
            </a:br>
            <a:r>
              <a:rPr lang="en"/>
              <a:t>Information for Federal Programs </a:t>
            </a:r>
            <a:endParaRPr/>
          </a:p>
          <a:p>
            <a:pPr marL="0" lvl="0" indent="0" algn="ctr" rtl="0">
              <a:lnSpc>
                <a:spcPct val="90000"/>
              </a:lnSpc>
              <a:spcBef>
                <a:spcPts val="0"/>
              </a:spcBef>
              <a:spcAft>
                <a:spcPts val="0"/>
              </a:spcAft>
              <a:buSzPct val="111111"/>
              <a:buNone/>
            </a:pPr>
            <a:endParaRPr/>
          </a:p>
        </p:txBody>
      </p:sp>
      <p:sp>
        <p:nvSpPr>
          <p:cNvPr id="560" name="Google Shape;560;p98"/>
          <p:cNvSpPr txBox="1">
            <a:spLocks noGrp="1"/>
          </p:cNvSpPr>
          <p:nvPr>
            <p:ph type="subTitle" idx="1"/>
          </p:nvPr>
        </p:nvSpPr>
        <p:spPr>
          <a:xfrm>
            <a:off x="685799" y="3223219"/>
            <a:ext cx="8013879" cy="1817944"/>
          </a:xfrm>
          <a:prstGeom prst="rect">
            <a:avLst/>
          </a:prstGeom>
          <a:noFill/>
          <a:ln>
            <a:noFill/>
          </a:ln>
        </p:spPr>
        <p:txBody>
          <a:bodyPr spcFirstLastPara="1" wrap="square" lIns="68575" tIns="34275" rIns="68575" bIns="34275" anchor="t" anchorCtr="0">
            <a:normAutofit fontScale="70000" lnSpcReduction="20000"/>
          </a:bodyPr>
          <a:lstStyle/>
          <a:p>
            <a:pPr marL="0" lvl="0" indent="0" algn="ctr" rtl="0">
              <a:lnSpc>
                <a:spcPct val="90000"/>
              </a:lnSpc>
              <a:spcBef>
                <a:spcPts val="800"/>
              </a:spcBef>
              <a:spcAft>
                <a:spcPts val="0"/>
              </a:spcAft>
              <a:buSzPct val="142857"/>
              <a:buNone/>
            </a:pPr>
            <a:r>
              <a:rPr lang="en"/>
              <a:t>May 9, 2024</a:t>
            </a:r>
            <a:endParaRPr/>
          </a:p>
          <a:p>
            <a:pPr marL="0" lvl="0" indent="0" algn="ctr" rtl="0">
              <a:lnSpc>
                <a:spcPct val="90000"/>
              </a:lnSpc>
              <a:spcBef>
                <a:spcPts val="800"/>
              </a:spcBef>
              <a:spcAft>
                <a:spcPts val="0"/>
              </a:spcAft>
              <a:buSzPct val="142857"/>
              <a:buNone/>
            </a:pPr>
            <a:r>
              <a:rPr lang="en"/>
              <a:t>FPSU Office Hours</a:t>
            </a:r>
            <a:endParaRPr/>
          </a:p>
          <a:p>
            <a:pPr marL="0" lvl="0" indent="0" algn="ctr" rtl="0">
              <a:lnSpc>
                <a:spcPct val="90000"/>
              </a:lnSpc>
              <a:spcBef>
                <a:spcPts val="800"/>
              </a:spcBef>
              <a:spcAft>
                <a:spcPts val="0"/>
              </a:spcAft>
              <a:buSzPct val="142857"/>
              <a:buNone/>
            </a:pPr>
            <a:r>
              <a:rPr lang="en"/>
              <a:t>Sue Miller-Curley, ESEA Monitoring and Title II Specialist, Federal Programs </a:t>
            </a:r>
            <a:endParaRPr/>
          </a:p>
          <a:p>
            <a:pPr marL="0" lvl="0" indent="0" algn="ctr" rtl="0">
              <a:lnSpc>
                <a:spcPct val="90000"/>
              </a:lnSpc>
              <a:spcBef>
                <a:spcPts val="800"/>
              </a:spcBef>
              <a:spcAft>
                <a:spcPts val="0"/>
              </a:spcAft>
              <a:buSzPct val="142857"/>
              <a:buNone/>
            </a:pPr>
            <a:r>
              <a:rPr lang="en"/>
              <a:t>miller-curley_s@cde.state.co.us</a:t>
            </a:r>
            <a:endParaRPr/>
          </a:p>
          <a:p>
            <a:pPr marL="0" lvl="0" indent="0" algn="ctr" rtl="0">
              <a:lnSpc>
                <a:spcPct val="90000"/>
              </a:lnSpc>
              <a:spcBef>
                <a:spcPts val="800"/>
              </a:spcBef>
              <a:spcAft>
                <a:spcPts val="0"/>
              </a:spcAft>
              <a:buSzPct val="142857"/>
              <a:buNone/>
            </a:pPr>
            <a:r>
              <a:rPr lang="en"/>
              <a:t>Erin Loften, School Improvement and Planning</a:t>
            </a:r>
            <a:endParaRPr/>
          </a:p>
          <a:p>
            <a:pPr marL="0" lvl="0" indent="0" algn="ctr" rtl="0">
              <a:lnSpc>
                <a:spcPct val="90000"/>
              </a:lnSpc>
              <a:spcBef>
                <a:spcPts val="800"/>
              </a:spcBef>
              <a:spcAft>
                <a:spcPts val="0"/>
              </a:spcAft>
              <a:buSzPct val="142857"/>
              <a:buNone/>
            </a:pPr>
            <a:r>
              <a:rPr lang="en"/>
              <a:t>Loften_e@cde.state.co.us                            </a:t>
            </a:r>
            <a:endParaRPr/>
          </a:p>
        </p:txBody>
      </p:sp>
      <p:sp>
        <p:nvSpPr>
          <p:cNvPr id="561" name="Google Shape;561;p9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7" name="Google Shape;567;p9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Outcomes</a:t>
            </a:r>
            <a:endParaRPr dirty="0">
              <a:latin typeface="Raleway" pitchFamily="2" charset="0"/>
            </a:endParaRPr>
          </a:p>
        </p:txBody>
      </p:sp>
      <p:sp>
        <p:nvSpPr>
          <p:cNvPr id="566" name="Google Shape;566;p99"/>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p>
            <a:pPr marL="457200" lvl="0" indent="-381000" algn="l" rtl="0">
              <a:lnSpc>
                <a:spcPct val="90000"/>
              </a:lnSpc>
              <a:spcBef>
                <a:spcPts val="800"/>
              </a:spcBef>
              <a:spcAft>
                <a:spcPts val="0"/>
              </a:spcAft>
              <a:buSzPts val="2400"/>
              <a:buChar char="•"/>
            </a:pPr>
            <a:r>
              <a:rPr lang="en" sz="2400" dirty="0"/>
              <a:t>Review ESSA-Identification and Planning Requirements</a:t>
            </a:r>
            <a:endParaRPr dirty="0"/>
          </a:p>
          <a:p>
            <a:pPr marL="914400" lvl="1" indent="-381000" algn="l" rtl="0">
              <a:lnSpc>
                <a:spcPct val="90000"/>
              </a:lnSpc>
              <a:spcBef>
                <a:spcPts val="800"/>
              </a:spcBef>
              <a:spcAft>
                <a:spcPts val="0"/>
              </a:spcAft>
              <a:buSzPts val="2400"/>
              <a:buChar char="•"/>
            </a:pPr>
            <a:r>
              <a:rPr lang="en" sz="2100" dirty="0"/>
              <a:t>Comprehensive Support (CS)</a:t>
            </a:r>
            <a:endParaRPr dirty="0"/>
          </a:p>
          <a:p>
            <a:pPr marL="914400" lvl="1" indent="-381000" algn="l" rtl="0">
              <a:lnSpc>
                <a:spcPct val="90000"/>
              </a:lnSpc>
              <a:spcBef>
                <a:spcPts val="800"/>
              </a:spcBef>
              <a:spcAft>
                <a:spcPts val="0"/>
              </a:spcAft>
              <a:buSzPts val="2400"/>
              <a:buChar char="•"/>
            </a:pPr>
            <a:r>
              <a:rPr lang="en" sz="2100" dirty="0"/>
              <a:t>Targeted Support (TS)</a:t>
            </a:r>
            <a:endParaRPr dirty="0"/>
          </a:p>
          <a:p>
            <a:pPr marL="914400" lvl="1" indent="-381000" algn="l" rtl="0">
              <a:lnSpc>
                <a:spcPct val="90000"/>
              </a:lnSpc>
              <a:spcBef>
                <a:spcPts val="800"/>
              </a:spcBef>
              <a:spcAft>
                <a:spcPts val="0"/>
              </a:spcAft>
              <a:buSzPts val="2400"/>
              <a:buChar char="•"/>
            </a:pPr>
            <a:r>
              <a:rPr lang="en" sz="2100" dirty="0"/>
              <a:t>Additional Targeted Support (ATS)</a:t>
            </a:r>
            <a:endParaRPr dirty="0"/>
          </a:p>
          <a:p>
            <a:pPr marL="457200" lvl="0" indent="-381000" algn="l" rtl="0">
              <a:lnSpc>
                <a:spcPct val="90000"/>
              </a:lnSpc>
              <a:spcBef>
                <a:spcPts val="0"/>
              </a:spcBef>
              <a:spcAft>
                <a:spcPts val="0"/>
              </a:spcAft>
              <a:buSzPts val="2400"/>
              <a:buChar char="•"/>
            </a:pPr>
            <a:r>
              <a:rPr lang="en" sz="2400" dirty="0"/>
              <a:t>Introduce Streamlined UIP Template w/Structural Shifts</a:t>
            </a:r>
            <a:endParaRPr dirty="0"/>
          </a:p>
          <a:p>
            <a:pPr marL="457200" lvl="0" indent="-381000" algn="l" rtl="0">
              <a:lnSpc>
                <a:spcPct val="90000"/>
              </a:lnSpc>
              <a:spcBef>
                <a:spcPts val="0"/>
              </a:spcBef>
              <a:spcAft>
                <a:spcPts val="0"/>
              </a:spcAft>
              <a:buSzPts val="2400"/>
              <a:buChar char="•"/>
            </a:pPr>
            <a:r>
              <a:rPr lang="en" sz="2400" dirty="0"/>
              <a:t>Share updated Quality Criteria Rubric for Streamlined UIP</a:t>
            </a:r>
            <a:endParaRPr dirty="0"/>
          </a:p>
          <a:p>
            <a:pPr marL="914400" lvl="1" indent="-381000" algn="l" rtl="0">
              <a:lnSpc>
                <a:spcPct val="90000"/>
              </a:lnSpc>
              <a:spcBef>
                <a:spcPts val="0"/>
              </a:spcBef>
              <a:spcAft>
                <a:spcPts val="0"/>
              </a:spcAft>
              <a:buSzPts val="2400"/>
              <a:buChar char="•"/>
            </a:pPr>
            <a:r>
              <a:rPr lang="en" sz="2100" dirty="0"/>
              <a:t>Meeting ESSA Planning requirements</a:t>
            </a:r>
            <a:endParaRPr sz="2100" dirty="0"/>
          </a:p>
          <a:p>
            <a:pPr marL="457200" lvl="0" indent="-381000" algn="l" rtl="0">
              <a:lnSpc>
                <a:spcPct val="90000"/>
              </a:lnSpc>
              <a:spcBef>
                <a:spcPts val="0"/>
              </a:spcBef>
              <a:spcAft>
                <a:spcPts val="0"/>
              </a:spcAft>
              <a:buSzPts val="2400"/>
              <a:buChar char="•"/>
            </a:pPr>
            <a:r>
              <a:rPr lang="en" sz="2400" dirty="0"/>
              <a:t>Provide resources for support and questions in planning for 2024-2025 school year</a:t>
            </a:r>
            <a:endParaRPr sz="2400" dirty="0"/>
          </a:p>
        </p:txBody>
      </p:sp>
      <p:sp>
        <p:nvSpPr>
          <p:cNvPr id="568" name="Google Shape;568;p9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100">
            <a:hlinkClick r:id="rId3" action="ppaction://hlinksldjump"/>
          </p:cNvPr>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dirty="0">
                <a:latin typeface="Raleway" pitchFamily="2" charset="0"/>
              </a:rPr>
              <a:t>Review ESSA Identification and Planning Requirements</a:t>
            </a:r>
            <a:endParaRPr dirty="0">
              <a:latin typeface="Raleway" pitchFamily="2" charset="0"/>
            </a:endParaRPr>
          </a:p>
        </p:txBody>
      </p:sp>
      <p:sp>
        <p:nvSpPr>
          <p:cNvPr id="574" name="Google Shape;574;p100"/>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01"/>
          <p:cNvSpPr txBox="1">
            <a:spLocks noGrp="1"/>
          </p:cNvSpPr>
          <p:nvPr>
            <p:ph type="title"/>
          </p:nvPr>
        </p:nvSpPr>
        <p:spPr>
          <a:xfrm>
            <a:off x="325850" y="-57658"/>
            <a:ext cx="6048900" cy="673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100"/>
              <a:buNone/>
            </a:pPr>
            <a:r>
              <a:rPr lang="en" dirty="0">
                <a:latin typeface="Raleway" pitchFamily="2" charset="0"/>
              </a:rPr>
              <a:t>Review:  ESSA Identification</a:t>
            </a:r>
            <a:endParaRPr dirty="0">
              <a:latin typeface="Raleway" pitchFamily="2" charset="0"/>
            </a:endParaRPr>
          </a:p>
        </p:txBody>
      </p:sp>
      <p:sp>
        <p:nvSpPr>
          <p:cNvPr id="580" name="Google Shape;580;p10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fontScale="92500" lnSpcReduction="20000"/>
          </a:bodyPr>
          <a:lstStyle/>
          <a:p>
            <a:pPr marL="457200" lvl="0" indent="-316071" algn="l" rtl="0">
              <a:lnSpc>
                <a:spcPct val="90000"/>
              </a:lnSpc>
              <a:spcBef>
                <a:spcPts val="0"/>
              </a:spcBef>
              <a:spcAft>
                <a:spcPts val="0"/>
              </a:spcAft>
              <a:buSzPct val="90941"/>
              <a:buChar char="●"/>
            </a:pPr>
            <a:r>
              <a:rPr lang="en" sz="2208" dirty="0"/>
              <a:t>Any school currently identified as comprehensive support and improvement must submit to both their district and the SEA an approvable plan</a:t>
            </a:r>
            <a:endParaRPr sz="2208" dirty="0"/>
          </a:p>
          <a:p>
            <a:pPr marL="457200" lvl="0" indent="-316071" algn="l" rtl="0">
              <a:lnSpc>
                <a:spcPct val="90000"/>
              </a:lnSpc>
              <a:spcBef>
                <a:spcPts val="0"/>
              </a:spcBef>
              <a:spcAft>
                <a:spcPts val="0"/>
              </a:spcAft>
              <a:buSzPct val="90941"/>
              <a:buChar char="●"/>
            </a:pPr>
            <a:r>
              <a:rPr lang="en" sz="2208" dirty="0"/>
              <a:t>A plan that meets the statutory required elements to help LEAs ensure they are working towards rectifying the reasons for identification </a:t>
            </a:r>
            <a:endParaRPr sz="2208" dirty="0">
              <a:solidFill>
                <a:srgbClr val="FF0000"/>
              </a:solidFill>
            </a:endParaRPr>
          </a:p>
          <a:p>
            <a:pPr marL="457200" lvl="0" indent="-316071" algn="l" rtl="0">
              <a:lnSpc>
                <a:spcPct val="90000"/>
              </a:lnSpc>
              <a:spcBef>
                <a:spcPts val="0"/>
              </a:spcBef>
              <a:spcAft>
                <a:spcPts val="0"/>
              </a:spcAft>
              <a:buSzPct val="90941"/>
              <a:buChar char="●"/>
            </a:pPr>
            <a:r>
              <a:rPr lang="en" sz="2208" dirty="0">
                <a:highlight>
                  <a:srgbClr val="FFFFFF"/>
                </a:highlight>
              </a:rPr>
              <a:t>In Colorado, the UIP can serve as the CS Improvement Plan and requires review and approval by the school, district, and CDE. CDE periodically reviews UIPs from CS schools to ensure they meet ESSA requirements.  </a:t>
            </a:r>
            <a:endParaRPr sz="2208" dirty="0">
              <a:highlight>
                <a:srgbClr val="FFFFFF"/>
              </a:highlight>
            </a:endParaRPr>
          </a:p>
          <a:p>
            <a:pPr marL="914400" lvl="1" indent="-292556" algn="l" rtl="0">
              <a:lnSpc>
                <a:spcPct val="90000"/>
              </a:lnSpc>
              <a:spcBef>
                <a:spcPts val="0"/>
              </a:spcBef>
              <a:spcAft>
                <a:spcPts val="0"/>
              </a:spcAft>
              <a:buClr>
                <a:srgbClr val="0000FF"/>
              </a:buClr>
              <a:buSzPct val="70520"/>
              <a:buChar char="○"/>
            </a:pPr>
            <a:r>
              <a:rPr lang="en" sz="1908" dirty="0">
                <a:solidFill>
                  <a:srgbClr val="0000FF"/>
                </a:solidFill>
              </a:rPr>
              <a:t>Schools that have been identified for Targeted Support and Improvement must also develop a plan that addresses the reasons for identification, which must be reviewed and approved by the school and district. CDE does not approve these plans; however, they are reviewed during monitoring. </a:t>
            </a:r>
            <a:endParaRPr sz="1908" dirty="0">
              <a:solidFill>
                <a:srgbClr val="0000FF"/>
              </a:solidFill>
            </a:endParaRPr>
          </a:p>
          <a:p>
            <a:pPr marL="0" lvl="0" indent="0" algn="l" rtl="0">
              <a:lnSpc>
                <a:spcPct val="90000"/>
              </a:lnSpc>
              <a:spcBef>
                <a:spcPts val="1200"/>
              </a:spcBef>
              <a:spcAft>
                <a:spcPts val="1200"/>
              </a:spcAft>
              <a:buSzPct val="1000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102"/>
          <p:cNvSpPr txBox="1">
            <a:spLocks noGrp="1"/>
          </p:cNvSpPr>
          <p:nvPr>
            <p:ph type="title"/>
          </p:nvPr>
        </p:nvSpPr>
        <p:spPr>
          <a:xfrm>
            <a:off x="216668" y="-78130"/>
            <a:ext cx="6048900" cy="673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100"/>
              <a:buNone/>
            </a:pPr>
            <a:r>
              <a:rPr lang="en" dirty="0">
                <a:latin typeface="Raleway" pitchFamily="2" charset="0"/>
              </a:rPr>
              <a:t>Identification of Schools</a:t>
            </a:r>
            <a:endParaRPr dirty="0">
              <a:latin typeface="Raleway" pitchFamily="2" charset="0"/>
            </a:endParaRPr>
          </a:p>
        </p:txBody>
      </p:sp>
      <p:sp>
        <p:nvSpPr>
          <p:cNvPr id="586" name="Google Shape;586;p10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800"/>
              <a:buNone/>
            </a:pPr>
            <a:r>
              <a:rPr lang="en"/>
              <a:t>Annual identification of Schools for Support and Improvement under ESSA</a:t>
            </a:r>
            <a:endParaRPr/>
          </a:p>
          <a:p>
            <a:pPr marL="457200" lvl="0" indent="-330200" algn="l" rtl="0">
              <a:lnSpc>
                <a:spcPct val="90000"/>
              </a:lnSpc>
              <a:spcBef>
                <a:spcPts val="1200"/>
              </a:spcBef>
              <a:spcAft>
                <a:spcPts val="0"/>
              </a:spcAft>
              <a:buSzPts val="1600"/>
              <a:buChar char="●"/>
            </a:pPr>
            <a:r>
              <a:rPr lang="en"/>
              <a:t>Comprehensive Support and Improvement (CS)</a:t>
            </a:r>
            <a:endParaRPr/>
          </a:p>
          <a:p>
            <a:pPr marL="914400" lvl="1" indent="-292100" algn="l" rtl="0">
              <a:lnSpc>
                <a:spcPct val="90000"/>
              </a:lnSpc>
              <a:spcBef>
                <a:spcPts val="0"/>
              </a:spcBef>
              <a:spcAft>
                <a:spcPts val="0"/>
              </a:spcAft>
              <a:buSzPts val="1000"/>
              <a:buChar char="○"/>
            </a:pPr>
            <a:r>
              <a:rPr lang="en"/>
              <a:t>CS - Lowest 5% of Title I Schools</a:t>
            </a:r>
            <a:endParaRPr/>
          </a:p>
          <a:p>
            <a:pPr marL="914400" lvl="1" indent="-292100" algn="l" rtl="0">
              <a:lnSpc>
                <a:spcPct val="90000"/>
              </a:lnSpc>
              <a:spcBef>
                <a:spcPts val="0"/>
              </a:spcBef>
              <a:spcAft>
                <a:spcPts val="0"/>
              </a:spcAft>
              <a:buSzPts val="1000"/>
              <a:buChar char="○"/>
            </a:pPr>
            <a:r>
              <a:rPr lang="en"/>
              <a:t>CS - Low Graduation Rate</a:t>
            </a:r>
            <a:endParaRPr/>
          </a:p>
          <a:p>
            <a:pPr marL="914400" lvl="1" indent="-292100" algn="l" rtl="0">
              <a:lnSpc>
                <a:spcPct val="90000"/>
              </a:lnSpc>
              <a:spcBef>
                <a:spcPts val="0"/>
              </a:spcBef>
              <a:spcAft>
                <a:spcPts val="0"/>
              </a:spcAft>
              <a:buSzPts val="1000"/>
              <a:buChar char="○"/>
            </a:pPr>
            <a:r>
              <a:rPr lang="en"/>
              <a:t>CS - Former ATS (first year of identification will be Fall 2022)</a:t>
            </a:r>
            <a:endParaRPr/>
          </a:p>
          <a:p>
            <a:pPr marL="914400" lvl="0" indent="0" algn="l" rtl="0">
              <a:lnSpc>
                <a:spcPct val="90000"/>
              </a:lnSpc>
              <a:spcBef>
                <a:spcPts val="0"/>
              </a:spcBef>
              <a:spcAft>
                <a:spcPts val="0"/>
              </a:spcAft>
              <a:buNone/>
            </a:pPr>
            <a:endParaRPr/>
          </a:p>
          <a:p>
            <a:pPr marL="457200" lvl="0" indent="-330200" algn="l" rtl="0">
              <a:lnSpc>
                <a:spcPct val="90000"/>
              </a:lnSpc>
              <a:spcBef>
                <a:spcPts val="0"/>
              </a:spcBef>
              <a:spcAft>
                <a:spcPts val="0"/>
              </a:spcAft>
              <a:buSzPts val="1600"/>
              <a:buChar char="●"/>
            </a:pPr>
            <a:r>
              <a:rPr lang="en"/>
              <a:t>Targeted Support and Improvement (TS)</a:t>
            </a:r>
            <a:endParaRPr/>
          </a:p>
          <a:p>
            <a:pPr marL="914400" lvl="1" indent="-292100" algn="l" rtl="0">
              <a:lnSpc>
                <a:spcPct val="90000"/>
              </a:lnSpc>
              <a:spcBef>
                <a:spcPts val="0"/>
              </a:spcBef>
              <a:spcAft>
                <a:spcPts val="0"/>
              </a:spcAft>
              <a:buSzPts val="1000"/>
              <a:buChar char="○"/>
            </a:pPr>
            <a:r>
              <a:rPr lang="en"/>
              <a:t>TS - based on disaggregated group(s); any school with at least one consistently underperforming student group</a:t>
            </a:r>
            <a:endParaRPr/>
          </a:p>
          <a:p>
            <a:pPr marL="914400" lvl="1" indent="-292100" algn="l" rtl="0">
              <a:lnSpc>
                <a:spcPct val="90000"/>
              </a:lnSpc>
              <a:spcBef>
                <a:spcPts val="0"/>
              </a:spcBef>
              <a:spcAft>
                <a:spcPts val="0"/>
              </a:spcAft>
              <a:buSzPts val="1000"/>
              <a:buChar char="○"/>
            </a:pPr>
            <a:r>
              <a:rPr lang="en"/>
              <a:t>Additional Targeted Support (ATS) - based on disaggregated group(s) that on their own meet the criteria for Lowest 5%</a:t>
            </a:r>
            <a:endParaRPr/>
          </a:p>
        </p:txBody>
      </p:sp>
      <p:sp>
        <p:nvSpPr>
          <p:cNvPr id="587" name="Google Shape;587;p102"/>
          <p:cNvSpPr txBox="1"/>
          <p:nvPr/>
        </p:nvSpPr>
        <p:spPr>
          <a:xfrm>
            <a:off x="4870950" y="3909850"/>
            <a:ext cx="3882900" cy="400200"/>
          </a:xfrm>
          <a:prstGeom prst="rect">
            <a:avLst/>
          </a:prstGeom>
          <a:noFill/>
          <a:ln w="9525" cap="flat" cmpd="sng">
            <a:solidFill>
              <a:srgbClr val="1155CC"/>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155CC"/>
                </a:solidFill>
                <a:latin typeface="Calibri"/>
                <a:ea typeface="Calibri"/>
                <a:cs typeface="Calibri"/>
                <a:sym typeface="Calibri"/>
              </a:rPr>
              <a:t>Possible to be identified due to participation only</a:t>
            </a:r>
            <a:endParaRPr sz="1400" b="0" i="0" u="none" strike="noStrike" cap="none">
              <a:solidFill>
                <a:srgbClr val="1155CC"/>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03"/>
          <p:cNvSpPr txBox="1">
            <a:spLocks noGrp="1"/>
          </p:cNvSpPr>
          <p:nvPr>
            <p:ph type="title"/>
          </p:nvPr>
        </p:nvSpPr>
        <p:spPr>
          <a:xfrm>
            <a:off x="278083" y="99059"/>
            <a:ext cx="6048900" cy="673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100"/>
              <a:buNone/>
            </a:pPr>
            <a:r>
              <a:rPr lang="en" dirty="0">
                <a:latin typeface="Raleway" pitchFamily="2" charset="0"/>
              </a:rPr>
              <a:t>Improvement Planning Requirements for ESSA Identified Schools</a:t>
            </a:r>
            <a:endParaRPr dirty="0">
              <a:latin typeface="Raleway" pitchFamily="2" charset="0"/>
            </a:endParaRPr>
          </a:p>
        </p:txBody>
      </p:sp>
      <p:sp>
        <p:nvSpPr>
          <p:cNvPr id="593" name="Google Shape;593;p10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fontScale="40000" lnSpcReduction="20000"/>
          </a:bodyPr>
          <a:lstStyle/>
          <a:p>
            <a:pPr marL="139700" marR="139700" lvl="0" indent="0" algn="l" rtl="0">
              <a:lnSpc>
                <a:spcPct val="150000"/>
              </a:lnSpc>
              <a:spcBef>
                <a:spcPts val="1500"/>
              </a:spcBef>
              <a:spcAft>
                <a:spcPts val="0"/>
              </a:spcAft>
              <a:buClr>
                <a:schemeClr val="dk1"/>
              </a:buClr>
              <a:buSzPct val="91665"/>
              <a:buFont typeface="Arial"/>
              <a:buNone/>
            </a:pPr>
            <a:r>
              <a:rPr lang="en" sz="2800" b="1"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CS plans must:</a:t>
            </a:r>
            <a:endParaRPr sz="2800" b="1"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596900" marR="139700" lvl="0" indent="-290274" algn="l" rtl="0">
              <a:lnSpc>
                <a:spcPct val="150000"/>
              </a:lnSpc>
              <a:spcBef>
                <a:spcPts val="800"/>
              </a:spcBef>
              <a:spcAft>
                <a:spcPts val="0"/>
              </a:spcAft>
              <a:buClr>
                <a:srgbClr val="333333"/>
              </a:buClr>
              <a:buSzPct val="100000"/>
              <a:buFont typeface="Arial"/>
              <a:buChar char="●"/>
            </a:pPr>
            <a:r>
              <a:rPr lang="en"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Be developed by the LEA in partnership with stakeholders, including the principal, other school leaders, teacher and parents of the school.</a:t>
            </a:r>
            <a:endParaRPr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596900" marR="139700" lvl="0" indent="-290274" algn="l" rtl="0">
              <a:lnSpc>
                <a:spcPct val="150000"/>
              </a:lnSpc>
              <a:spcBef>
                <a:spcPts val="0"/>
              </a:spcBef>
              <a:spcAft>
                <a:spcPts val="0"/>
              </a:spcAft>
              <a:buClr>
                <a:srgbClr val="333333"/>
              </a:buClr>
              <a:buSzPct val="100000"/>
              <a:buFont typeface="Arial"/>
              <a:buChar char="●"/>
            </a:pPr>
            <a:r>
              <a:rPr lang="en"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Be informed by student performance on accountability indicators. In Colorado, this currently refers to performance indicators on the School Performance Frameworks.</a:t>
            </a:r>
            <a:endParaRPr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596900" marR="139700" lvl="0" indent="-290274" algn="l" rtl="0">
              <a:lnSpc>
                <a:spcPct val="150000"/>
              </a:lnSpc>
              <a:spcBef>
                <a:spcPts val="0"/>
              </a:spcBef>
              <a:spcAft>
                <a:spcPts val="0"/>
              </a:spcAft>
              <a:buClr>
                <a:srgbClr val="333333"/>
              </a:buClr>
              <a:buSzPct val="100000"/>
              <a:buFont typeface="Arial"/>
              <a:buChar char="●"/>
            </a:pPr>
            <a:r>
              <a:rPr lang="en"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Include evidence-based interventions.</a:t>
            </a:r>
            <a:endParaRPr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596900" marR="139700" lvl="0" indent="-290274" algn="l" rtl="0">
              <a:lnSpc>
                <a:spcPct val="150000"/>
              </a:lnSpc>
              <a:spcBef>
                <a:spcPts val="0"/>
              </a:spcBef>
              <a:spcAft>
                <a:spcPts val="0"/>
              </a:spcAft>
              <a:buClr>
                <a:srgbClr val="333333"/>
              </a:buClr>
              <a:buSzPct val="100000"/>
              <a:buFont typeface="Arial"/>
              <a:buChar char="●"/>
            </a:pPr>
            <a:r>
              <a:rPr lang="en"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Be based on a school-level needs assessment.</a:t>
            </a:r>
            <a:endParaRPr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596900" marR="139700" lvl="0" indent="-290274" algn="l" rtl="0">
              <a:lnSpc>
                <a:spcPct val="150000"/>
              </a:lnSpc>
              <a:spcBef>
                <a:spcPts val="0"/>
              </a:spcBef>
              <a:spcAft>
                <a:spcPts val="0"/>
              </a:spcAft>
              <a:buClr>
                <a:srgbClr val="333333"/>
              </a:buClr>
              <a:buSzPct val="100000"/>
              <a:buFont typeface="Arial"/>
              <a:buChar char="●"/>
            </a:pPr>
            <a:r>
              <a:rPr lang="en"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Address resource inequities.</a:t>
            </a:r>
            <a:endParaRPr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596900" marR="139700" lvl="0" indent="-290274" algn="l" rtl="0">
              <a:lnSpc>
                <a:spcPct val="150000"/>
              </a:lnSpc>
              <a:spcBef>
                <a:spcPts val="0"/>
              </a:spcBef>
              <a:spcAft>
                <a:spcPts val="0"/>
              </a:spcAft>
              <a:buClr>
                <a:srgbClr val="333333"/>
              </a:buClr>
              <a:buSzPct val="100000"/>
              <a:buFont typeface="Arial"/>
              <a:buChar char="●"/>
            </a:pPr>
            <a:r>
              <a:rPr lang="en" sz="2800" dirty="0">
                <a:solidFill>
                  <a:schemeClr val="tx1"/>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Be approved by the school, LEA, and CDE</a:t>
            </a:r>
            <a:endParaRP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06626" marR="139700" lvl="0" indent="0" algn="l" rtl="0">
              <a:lnSpc>
                <a:spcPct val="150000"/>
              </a:lnSpc>
              <a:spcBef>
                <a:spcPts val="800"/>
              </a:spcBef>
              <a:spcAft>
                <a:spcPts val="0"/>
              </a:spcAft>
              <a:buClr>
                <a:srgbClr val="333333"/>
              </a:buClr>
              <a:buSzPct val="100000"/>
              <a:buNone/>
            </a:pPr>
            <a:endParaRPr sz="2800" dirty="0">
              <a:solidFill>
                <a:srgbClr val="333333"/>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306626" marR="139700" lvl="0" indent="0" algn="l" rtl="0">
              <a:lnSpc>
                <a:spcPct val="150000"/>
              </a:lnSpc>
              <a:spcBef>
                <a:spcPts val="800"/>
              </a:spcBef>
              <a:spcAft>
                <a:spcPts val="0"/>
              </a:spcAft>
              <a:buClr>
                <a:srgbClr val="333333"/>
              </a:buClr>
              <a:buSzPct val="100000"/>
              <a:buNone/>
            </a:pPr>
            <a:r>
              <a:rPr lang="en" sz="2800" b="1" dirty="0">
                <a:solidFill>
                  <a:srgbClr val="C00000"/>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CDE uses the ESSA CS plan requirements embedded within the </a:t>
            </a:r>
            <a:endParaRPr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306626" marR="139700" lvl="0" indent="0" algn="l" rtl="0">
              <a:lnSpc>
                <a:spcPct val="150000"/>
              </a:lnSpc>
              <a:spcBef>
                <a:spcPts val="800"/>
              </a:spcBef>
              <a:spcAft>
                <a:spcPts val="0"/>
              </a:spcAft>
              <a:buClr>
                <a:srgbClr val="333333"/>
              </a:buClr>
              <a:buSzPct val="100000"/>
              <a:buNone/>
            </a:pPr>
            <a:r>
              <a:rPr lang="en" sz="2800" b="1" u="sng" dirty="0">
                <a:solidFill>
                  <a:schemeClr val="hlink"/>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hlinkClick r:id="rId3"/>
              </a:rPr>
              <a:t>Quality </a:t>
            </a:r>
            <a:r>
              <a:rPr lang="en" sz="2800" b="1" dirty="0">
                <a:solidFill>
                  <a:schemeClr val="hlink"/>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hlinkClick r:id="rId3"/>
              </a:rPr>
              <a:t>Criteria</a:t>
            </a:r>
            <a:r>
              <a:rPr lang="en" sz="2800" b="1" dirty="0">
                <a:solidFill>
                  <a:srgbClr val="C00000"/>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rPr>
              <a:t> to approve plans, and provide feedback if not yet approved.  </a:t>
            </a:r>
            <a:endParaRPr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306626" marR="139700" lvl="0" indent="0" algn="l" rtl="0">
              <a:lnSpc>
                <a:spcPct val="150000"/>
              </a:lnSpc>
              <a:spcBef>
                <a:spcPts val="0"/>
              </a:spcBef>
              <a:spcAft>
                <a:spcPts val="0"/>
              </a:spcAft>
              <a:buClr>
                <a:srgbClr val="333333"/>
              </a:buClr>
              <a:buSzPct val="100000"/>
              <a:buNone/>
            </a:pPr>
            <a:endParaRPr sz="1200" dirty="0">
              <a:solidFill>
                <a:srgbClr val="333333"/>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306626" marR="139700" lvl="0" indent="0" algn="l" rtl="0">
              <a:lnSpc>
                <a:spcPct val="150000"/>
              </a:lnSpc>
              <a:spcBef>
                <a:spcPts val="0"/>
              </a:spcBef>
              <a:spcAft>
                <a:spcPts val="0"/>
              </a:spcAft>
              <a:buClr>
                <a:srgbClr val="333333"/>
              </a:buClr>
              <a:buSzPct val="100000"/>
              <a:buNone/>
            </a:pPr>
            <a:endParaRPr sz="1200" dirty="0">
              <a:solidFill>
                <a:srgbClr val="333333"/>
              </a:solidFill>
              <a:highlight>
                <a:schemeClr val="lt1"/>
              </a:highlight>
              <a:latin typeface="Calibri" panose="020F0502020204030204" pitchFamily="34" charset="0"/>
              <a:ea typeface="Calibri" panose="020F0502020204030204" pitchFamily="34" charset="0"/>
              <a:cs typeface="Calibri" panose="020F0502020204030204" pitchFamily="34" charset="0"/>
              <a:sym typeface="Arial"/>
            </a:endParaRPr>
          </a:p>
          <a:p>
            <a:pPr marL="0" lvl="0" indent="0" algn="l" rtl="0">
              <a:lnSpc>
                <a:spcPct val="90000"/>
              </a:lnSpc>
              <a:spcBef>
                <a:spcPts val="1200"/>
              </a:spcBef>
              <a:spcAft>
                <a:spcPts val="1200"/>
              </a:spcAft>
              <a:buSzPct val="375000"/>
              <a:buNone/>
            </a:pPr>
            <a:endParaRPr sz="1200" b="1" dirty="0">
              <a:solidFill>
                <a:srgbClr val="403F3B"/>
              </a:solidFill>
              <a:highlight>
                <a:srgbClr val="FFFFFF"/>
              </a:highlight>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94" name="Google Shape;594;p10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611090" y="2255285"/>
            <a:ext cx="2452256" cy="24522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3" name="Google Shape;603;p104"/>
          <p:cNvSpPr txBox="1">
            <a:spLocks noGrp="1"/>
          </p:cNvSpPr>
          <p:nvPr>
            <p:ph type="title"/>
          </p:nvPr>
        </p:nvSpPr>
        <p:spPr>
          <a:xfrm>
            <a:off x="145000" y="100325"/>
            <a:ext cx="7948800" cy="673800"/>
          </a:xfrm>
          <a:prstGeom prst="rect">
            <a:avLst/>
          </a:prstGeom>
          <a:noFill/>
          <a:ln>
            <a:noFill/>
          </a:ln>
        </p:spPr>
        <p:txBody>
          <a:bodyPr spcFirstLastPara="1" wrap="square" lIns="0" tIns="0" rIns="0" bIns="0" anchor="t" anchorCtr="0">
            <a:normAutofit/>
          </a:bodyPr>
          <a:lstStyle/>
          <a:p>
            <a:pPr marL="0" lvl="0" indent="0" rtl="0">
              <a:lnSpc>
                <a:spcPct val="90000"/>
              </a:lnSpc>
              <a:spcBef>
                <a:spcPts val="0"/>
              </a:spcBef>
              <a:spcAft>
                <a:spcPts val="0"/>
              </a:spcAft>
              <a:buSzPts val="2100"/>
              <a:buNone/>
            </a:pPr>
            <a:r>
              <a:rPr lang="en" dirty="0">
                <a:latin typeface="Raleway" pitchFamily="2" charset="0"/>
              </a:rPr>
              <a:t>Considerations- ESSA Improvement Planning Requirements</a:t>
            </a:r>
            <a:endParaRPr dirty="0">
              <a:latin typeface="Raleway" pitchFamily="2" charset="0"/>
            </a:endParaRPr>
          </a:p>
        </p:txBody>
      </p:sp>
      <p:sp>
        <p:nvSpPr>
          <p:cNvPr id="602" name="Google Shape;602;p104"/>
          <p:cNvSpPr/>
          <p:nvPr/>
        </p:nvSpPr>
        <p:spPr>
          <a:xfrm>
            <a:off x="3207300" y="890025"/>
            <a:ext cx="3281400" cy="111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Calibri"/>
                <a:ea typeface="Calibri"/>
                <a:cs typeface="Calibri"/>
                <a:sym typeface="Calibri"/>
              </a:rPr>
              <a:t>Planning Requirements:</a:t>
            </a:r>
            <a:endParaRPr sz="1400" b="0" i="1"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Comprehensive Support (CS)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Targeted Support (TS)*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Additional Targeted Support (ATS)*</a:t>
            </a:r>
            <a:endParaRPr sz="1400" b="0" i="0" u="none" strike="noStrike" cap="none">
              <a:solidFill>
                <a:srgbClr val="000000"/>
              </a:solidFill>
              <a:latin typeface="Calibri"/>
              <a:ea typeface="Calibri"/>
              <a:cs typeface="Calibri"/>
              <a:sym typeface="Calibri"/>
            </a:endParaRPr>
          </a:p>
        </p:txBody>
      </p:sp>
      <p:sp>
        <p:nvSpPr>
          <p:cNvPr id="624" name="Google Shape;624;p104"/>
          <p:cNvSpPr txBox="1"/>
          <p:nvPr/>
        </p:nvSpPr>
        <p:spPr>
          <a:xfrm>
            <a:off x="8008250" y="985025"/>
            <a:ext cx="1008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LEA review</a:t>
            </a:r>
            <a:endParaRPr sz="900" b="0" i="0" u="none" strike="noStrike" cap="none">
              <a:solidFill>
                <a:schemeClr val="dk2"/>
              </a:solidFill>
              <a:latin typeface="Arial"/>
              <a:ea typeface="Arial"/>
              <a:cs typeface="Arial"/>
              <a:sym typeface="Arial"/>
            </a:endParaRPr>
          </a:p>
        </p:txBody>
      </p:sp>
      <p:sp>
        <p:nvSpPr>
          <p:cNvPr id="607" name="Google Shape;607;p104"/>
          <p:cNvSpPr/>
          <p:nvPr/>
        </p:nvSpPr>
        <p:spPr>
          <a:xfrm>
            <a:off x="81275" y="2328500"/>
            <a:ext cx="510000" cy="36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2023-24</a:t>
            </a:r>
            <a:endParaRPr sz="1000" b="0" i="0" u="none" strike="noStrike" cap="none">
              <a:solidFill>
                <a:srgbClr val="000000"/>
              </a:solidFill>
              <a:latin typeface="Calibri"/>
              <a:ea typeface="Calibri"/>
              <a:cs typeface="Calibri"/>
              <a:sym typeface="Calibri"/>
            </a:endParaRPr>
          </a:p>
        </p:txBody>
      </p:sp>
      <p:sp>
        <p:nvSpPr>
          <p:cNvPr id="605" name="Google Shape;605;p104"/>
          <p:cNvSpPr/>
          <p:nvPr/>
        </p:nvSpPr>
        <p:spPr>
          <a:xfrm>
            <a:off x="835313" y="2109900"/>
            <a:ext cx="1008600" cy="849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Calibri"/>
                <a:ea typeface="Calibri"/>
                <a:cs typeface="Calibri"/>
                <a:sym typeface="Calibri"/>
              </a:rPr>
              <a:t>UIP Traditional Template</a:t>
            </a:r>
            <a:endParaRPr sz="1300" b="0" i="0" u="none" strike="noStrike" cap="none">
              <a:solidFill>
                <a:srgbClr val="000000"/>
              </a:solidFill>
              <a:latin typeface="Calibri"/>
              <a:ea typeface="Calibri"/>
              <a:cs typeface="Calibri"/>
              <a:sym typeface="Calibri"/>
            </a:endParaRPr>
          </a:p>
        </p:txBody>
      </p:sp>
      <p:sp>
        <p:nvSpPr>
          <p:cNvPr id="606" name="Google Shape;606;p104"/>
          <p:cNvSpPr/>
          <p:nvPr/>
        </p:nvSpPr>
        <p:spPr>
          <a:xfrm>
            <a:off x="2043625" y="2123700"/>
            <a:ext cx="1008600" cy="836100"/>
          </a:xfrm>
          <a:prstGeom prst="roundRect">
            <a:avLst>
              <a:gd name="adj" fmla="val 16667"/>
            </a:avLst>
          </a:prstGeom>
          <a:solidFill>
            <a:schemeClr val="lt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UIP Pilot Template</a:t>
            </a:r>
            <a:endParaRPr sz="1400" b="0" i="0" u="none" strike="noStrike" cap="none">
              <a:solidFill>
                <a:srgbClr val="000000"/>
              </a:solidFill>
              <a:latin typeface="Calibri"/>
              <a:ea typeface="Calibri"/>
              <a:cs typeface="Calibri"/>
              <a:sym typeface="Calibri"/>
            </a:endParaRPr>
          </a:p>
        </p:txBody>
      </p:sp>
      <p:sp>
        <p:nvSpPr>
          <p:cNvPr id="604" name="Google Shape;604;p104"/>
          <p:cNvSpPr/>
          <p:nvPr/>
        </p:nvSpPr>
        <p:spPr>
          <a:xfrm>
            <a:off x="6997875" y="2054600"/>
            <a:ext cx="1640700" cy="909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LEA Consolidated Application for ESEA Funds</a:t>
            </a:r>
            <a:endParaRPr sz="1400" b="0" i="0" u="none" strike="noStrike" cap="none">
              <a:solidFill>
                <a:srgbClr val="000000"/>
              </a:solidFill>
              <a:latin typeface="Calibri"/>
              <a:ea typeface="Calibri"/>
              <a:cs typeface="Calibri"/>
              <a:sym typeface="Calibri"/>
            </a:endParaRPr>
          </a:p>
        </p:txBody>
      </p:sp>
      <p:sp>
        <p:nvSpPr>
          <p:cNvPr id="608" name="Google Shape;608;p104"/>
          <p:cNvSpPr/>
          <p:nvPr/>
        </p:nvSpPr>
        <p:spPr>
          <a:xfrm>
            <a:off x="81275" y="3340650"/>
            <a:ext cx="510000" cy="36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2024-25</a:t>
            </a:r>
            <a:endParaRPr sz="1000" b="0" i="0" u="none" strike="noStrike" cap="none">
              <a:solidFill>
                <a:srgbClr val="000000"/>
              </a:solidFill>
              <a:latin typeface="Calibri"/>
              <a:ea typeface="Calibri"/>
              <a:cs typeface="Calibri"/>
              <a:sym typeface="Calibri"/>
            </a:endParaRPr>
          </a:p>
        </p:txBody>
      </p:sp>
      <p:sp>
        <p:nvSpPr>
          <p:cNvPr id="610" name="Google Shape;610;p104"/>
          <p:cNvSpPr/>
          <p:nvPr/>
        </p:nvSpPr>
        <p:spPr>
          <a:xfrm>
            <a:off x="835313" y="3131575"/>
            <a:ext cx="1008600" cy="849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Calibri"/>
                <a:ea typeface="Calibri"/>
                <a:cs typeface="Calibri"/>
                <a:sym typeface="Calibri"/>
              </a:rPr>
              <a:t>UIP Traditional Template</a:t>
            </a:r>
            <a:endParaRPr sz="1300" b="0" i="0" u="none" strike="noStrike" cap="none">
              <a:solidFill>
                <a:srgbClr val="000000"/>
              </a:solidFill>
              <a:latin typeface="Calibri"/>
              <a:ea typeface="Calibri"/>
              <a:cs typeface="Calibri"/>
              <a:sym typeface="Calibri"/>
            </a:endParaRPr>
          </a:p>
        </p:txBody>
      </p:sp>
      <p:sp>
        <p:nvSpPr>
          <p:cNvPr id="615" name="Google Shape;615;p104"/>
          <p:cNvSpPr/>
          <p:nvPr/>
        </p:nvSpPr>
        <p:spPr>
          <a:xfrm>
            <a:off x="2043625" y="3138475"/>
            <a:ext cx="1008600" cy="83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UIP Streamlined Template</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(Optional)</a:t>
            </a:r>
            <a:endParaRPr sz="1100" b="0" i="0" u="none" strike="noStrike" cap="none">
              <a:solidFill>
                <a:srgbClr val="000000"/>
              </a:solidFill>
              <a:latin typeface="Calibri"/>
              <a:ea typeface="Calibri"/>
              <a:cs typeface="Calibri"/>
              <a:sym typeface="Calibri"/>
            </a:endParaRPr>
          </a:p>
        </p:txBody>
      </p:sp>
      <p:sp>
        <p:nvSpPr>
          <p:cNvPr id="623" name="Google Shape;623;p104"/>
          <p:cNvSpPr/>
          <p:nvPr/>
        </p:nvSpPr>
        <p:spPr>
          <a:xfrm>
            <a:off x="2794925" y="3072450"/>
            <a:ext cx="805518" cy="362124"/>
          </a:xfrm>
          <a:prstGeom prst="irregularSeal2">
            <a:avLst/>
          </a:prstGeom>
          <a:solidFill>
            <a:srgbClr val="D744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Calibri"/>
                <a:ea typeface="Calibri"/>
                <a:cs typeface="Calibri"/>
                <a:sym typeface="Calibri"/>
              </a:rPr>
              <a:t>New</a:t>
            </a:r>
            <a:endParaRPr sz="500" b="1" i="0" u="none" strike="noStrike" cap="none">
              <a:solidFill>
                <a:srgbClr val="000000"/>
              </a:solidFill>
              <a:latin typeface="Calibri"/>
              <a:ea typeface="Calibri"/>
              <a:cs typeface="Calibri"/>
              <a:sym typeface="Calibri"/>
            </a:endParaRPr>
          </a:p>
        </p:txBody>
      </p:sp>
      <p:sp>
        <p:nvSpPr>
          <p:cNvPr id="609" name="Google Shape;609;p104"/>
          <p:cNvSpPr/>
          <p:nvPr/>
        </p:nvSpPr>
        <p:spPr>
          <a:xfrm>
            <a:off x="6997875" y="3108475"/>
            <a:ext cx="1640700" cy="89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LEA Consolidated Application for ESEA Funds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in GAINS</a:t>
            </a:r>
            <a:endParaRPr sz="1400" b="0" i="0" u="none" strike="noStrike" cap="none">
              <a:solidFill>
                <a:srgbClr val="000000"/>
              </a:solidFill>
              <a:latin typeface="Calibri"/>
              <a:ea typeface="Calibri"/>
              <a:cs typeface="Calibri"/>
              <a:sym typeface="Calibri"/>
            </a:endParaRPr>
          </a:p>
        </p:txBody>
      </p:sp>
      <p:sp>
        <p:nvSpPr>
          <p:cNvPr id="622" name="Google Shape;622;p104"/>
          <p:cNvSpPr/>
          <p:nvPr/>
        </p:nvSpPr>
        <p:spPr>
          <a:xfrm>
            <a:off x="8451950" y="3140763"/>
            <a:ext cx="805518" cy="362124"/>
          </a:xfrm>
          <a:prstGeom prst="irregularSeal2">
            <a:avLst/>
          </a:prstGeom>
          <a:solidFill>
            <a:srgbClr val="D744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Calibri"/>
                <a:ea typeface="Calibri"/>
                <a:cs typeface="Calibri"/>
                <a:sym typeface="Calibri"/>
              </a:rPr>
              <a:t>New</a:t>
            </a:r>
            <a:endParaRPr sz="500" b="1" i="0" u="none" strike="noStrike" cap="none">
              <a:solidFill>
                <a:srgbClr val="000000"/>
              </a:solidFill>
              <a:latin typeface="Calibri"/>
              <a:ea typeface="Calibri"/>
              <a:cs typeface="Calibri"/>
              <a:sym typeface="Calibri"/>
            </a:endParaRPr>
          </a:p>
        </p:txBody>
      </p:sp>
      <p:sp>
        <p:nvSpPr>
          <p:cNvPr id="616" name="Google Shape;616;p104"/>
          <p:cNvSpPr/>
          <p:nvPr/>
        </p:nvSpPr>
        <p:spPr>
          <a:xfrm>
            <a:off x="145000" y="4422450"/>
            <a:ext cx="510000" cy="36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2025-26</a:t>
            </a:r>
            <a:endParaRPr sz="1000" b="0" i="0" u="none" strike="noStrike" cap="none">
              <a:solidFill>
                <a:srgbClr val="000000"/>
              </a:solidFill>
              <a:latin typeface="Calibri"/>
              <a:ea typeface="Calibri"/>
              <a:cs typeface="Calibri"/>
              <a:sym typeface="Calibri"/>
            </a:endParaRPr>
          </a:p>
        </p:txBody>
      </p:sp>
      <p:sp>
        <p:nvSpPr>
          <p:cNvPr id="617" name="Google Shape;617;p104"/>
          <p:cNvSpPr/>
          <p:nvPr/>
        </p:nvSpPr>
        <p:spPr>
          <a:xfrm>
            <a:off x="2043625" y="4194775"/>
            <a:ext cx="1008600" cy="83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UIP Streamlined Template</a:t>
            </a:r>
            <a:endParaRPr sz="1100" b="0" i="0" u="none" strike="noStrike" cap="none">
              <a:solidFill>
                <a:srgbClr val="000000"/>
              </a:solidFill>
              <a:latin typeface="Calibri"/>
              <a:ea typeface="Calibri"/>
              <a:cs typeface="Calibri"/>
              <a:sym typeface="Calibri"/>
            </a:endParaRPr>
          </a:p>
        </p:txBody>
      </p:sp>
      <p:sp>
        <p:nvSpPr>
          <p:cNvPr id="618" name="Google Shape;618;p104"/>
          <p:cNvSpPr/>
          <p:nvPr/>
        </p:nvSpPr>
        <p:spPr>
          <a:xfrm>
            <a:off x="6998075" y="4164775"/>
            <a:ext cx="1640700" cy="89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Calibri"/>
                <a:ea typeface="Calibri"/>
                <a:cs typeface="Calibri"/>
                <a:sym typeface="Calibri"/>
              </a:rPr>
              <a:t>LEA Consolidated Application for ESEA Funds </a:t>
            </a: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Calibri"/>
                <a:ea typeface="Calibri"/>
                <a:cs typeface="Calibri"/>
                <a:sym typeface="Calibri"/>
              </a:rPr>
              <a:t>in GAINS</a:t>
            </a:r>
            <a:endParaRPr sz="14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F1A03154-9D29-553F-70B6-64D9A3CE2A6F}"/>
              </a:ext>
              <a:ext uri="{C183D7F6-B498-43B3-948B-1728B52AA6E4}">
                <adec:decorative xmlns:adec="http://schemas.microsoft.com/office/drawing/2017/decorative" val="1"/>
              </a:ext>
            </a:extLst>
          </p:cNvPr>
          <p:cNvGrpSpPr/>
          <p:nvPr/>
        </p:nvGrpSpPr>
        <p:grpSpPr>
          <a:xfrm>
            <a:off x="0" y="1389200"/>
            <a:ext cx="9144000" cy="3721125"/>
            <a:chOff x="0" y="1389200"/>
            <a:chExt cx="9144000" cy="3721125"/>
          </a:xfrm>
        </p:grpSpPr>
        <p:sp>
          <p:nvSpPr>
            <p:cNvPr id="599" name="Google Shape;599;p104"/>
            <p:cNvSpPr/>
            <p:nvPr/>
          </p:nvSpPr>
          <p:spPr>
            <a:xfrm>
              <a:off x="0" y="3048025"/>
              <a:ext cx="9144000" cy="1017000"/>
            </a:xfrm>
            <a:prstGeom prst="rect">
              <a:avLst/>
            </a:prstGeom>
            <a:solidFill>
              <a:srgbClr val="A1EAD6">
                <a:alpha val="2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00" name="Google Shape;600;p104"/>
            <p:cNvSpPr/>
            <p:nvPr/>
          </p:nvSpPr>
          <p:spPr>
            <a:xfrm>
              <a:off x="0" y="4093325"/>
              <a:ext cx="9144000" cy="1017000"/>
            </a:xfrm>
            <a:prstGeom prst="rect">
              <a:avLst/>
            </a:prstGeom>
            <a:solidFill>
              <a:srgbClr val="8FB5E5">
                <a:alpha val="20000"/>
              </a:srgbClr>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01" name="Google Shape;601;p104"/>
            <p:cNvSpPr/>
            <p:nvPr/>
          </p:nvSpPr>
          <p:spPr>
            <a:xfrm>
              <a:off x="0" y="2002725"/>
              <a:ext cx="9144000" cy="1017000"/>
            </a:xfrm>
            <a:prstGeom prst="rect">
              <a:avLst/>
            </a:prstGeom>
            <a:solidFill>
              <a:srgbClr val="F7EC9C">
                <a:alpha val="3215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11" name="Google Shape;611;p104"/>
            <p:cNvCxnSpPr/>
            <p:nvPr/>
          </p:nvCxnSpPr>
          <p:spPr>
            <a:xfrm rot="10800000" flipH="1">
              <a:off x="6488700" y="1389350"/>
              <a:ext cx="1344900" cy="12600"/>
            </a:xfrm>
            <a:prstGeom prst="straightConnector1">
              <a:avLst/>
            </a:prstGeom>
            <a:noFill/>
            <a:ln w="9525" cap="flat" cmpd="sng">
              <a:solidFill>
                <a:schemeClr val="dk2"/>
              </a:solidFill>
              <a:prstDash val="solid"/>
              <a:round/>
              <a:headEnd type="none" w="sm" len="sm"/>
              <a:tailEnd type="none" w="sm" len="sm"/>
            </a:ln>
          </p:spPr>
        </p:cxnSp>
        <p:cxnSp>
          <p:nvCxnSpPr>
            <p:cNvPr id="612" name="Google Shape;612;p104"/>
            <p:cNvCxnSpPr>
              <a:endCxn id="604" idx="0"/>
            </p:cNvCxnSpPr>
            <p:nvPr/>
          </p:nvCxnSpPr>
          <p:spPr>
            <a:xfrm flipH="1">
              <a:off x="7818225" y="1389200"/>
              <a:ext cx="600" cy="665400"/>
            </a:xfrm>
            <a:prstGeom prst="straightConnector1">
              <a:avLst/>
            </a:prstGeom>
            <a:noFill/>
            <a:ln w="9525" cap="flat" cmpd="sng">
              <a:solidFill>
                <a:schemeClr val="dk2"/>
              </a:solidFill>
              <a:prstDash val="solid"/>
              <a:round/>
              <a:headEnd type="none" w="sm" len="sm"/>
              <a:tailEnd type="triangle" w="med" len="med"/>
            </a:ln>
          </p:spPr>
        </p:cxnSp>
        <p:cxnSp>
          <p:nvCxnSpPr>
            <p:cNvPr id="613" name="Google Shape;613;p104"/>
            <p:cNvCxnSpPr>
              <a:endCxn id="605" idx="0"/>
            </p:cNvCxnSpPr>
            <p:nvPr/>
          </p:nvCxnSpPr>
          <p:spPr>
            <a:xfrm>
              <a:off x="1337813" y="1433700"/>
              <a:ext cx="1800" cy="676200"/>
            </a:xfrm>
            <a:prstGeom prst="straightConnector1">
              <a:avLst/>
            </a:prstGeom>
            <a:noFill/>
            <a:ln w="9525" cap="flat" cmpd="sng">
              <a:solidFill>
                <a:schemeClr val="dk2"/>
              </a:solidFill>
              <a:prstDash val="solid"/>
              <a:round/>
              <a:headEnd type="none" w="sm" len="sm"/>
              <a:tailEnd type="triangle" w="med" len="med"/>
            </a:ln>
          </p:spPr>
        </p:cxnSp>
        <p:cxnSp>
          <p:nvCxnSpPr>
            <p:cNvPr id="614" name="Google Shape;614;p104"/>
            <p:cNvCxnSpPr>
              <a:endCxn id="602" idx="1"/>
            </p:cNvCxnSpPr>
            <p:nvPr/>
          </p:nvCxnSpPr>
          <p:spPr>
            <a:xfrm>
              <a:off x="1330200" y="1433775"/>
              <a:ext cx="1877100" cy="12600"/>
            </a:xfrm>
            <a:prstGeom prst="straightConnector1">
              <a:avLst/>
            </a:prstGeom>
            <a:noFill/>
            <a:ln w="9525" cap="flat" cmpd="sng">
              <a:solidFill>
                <a:schemeClr val="dk2"/>
              </a:solidFill>
              <a:prstDash val="solid"/>
              <a:round/>
              <a:headEnd type="none" w="sm" len="sm"/>
              <a:tailEnd type="none" w="sm" len="sm"/>
            </a:ln>
          </p:spPr>
        </p:cxnSp>
        <p:cxnSp>
          <p:nvCxnSpPr>
            <p:cNvPr id="619" name="Google Shape;619;p104"/>
            <p:cNvCxnSpPr>
              <a:stCxn id="602" idx="2"/>
            </p:cNvCxnSpPr>
            <p:nvPr/>
          </p:nvCxnSpPr>
          <p:spPr>
            <a:xfrm flipH="1">
              <a:off x="4840500" y="2002725"/>
              <a:ext cx="7500" cy="2638200"/>
            </a:xfrm>
            <a:prstGeom prst="straightConnector1">
              <a:avLst/>
            </a:prstGeom>
            <a:noFill/>
            <a:ln w="9525" cap="flat" cmpd="sng">
              <a:solidFill>
                <a:schemeClr val="dk2"/>
              </a:solidFill>
              <a:prstDash val="solid"/>
              <a:round/>
              <a:headEnd type="none" w="sm" len="sm"/>
              <a:tailEnd type="none" w="sm" len="sm"/>
            </a:ln>
          </p:spPr>
        </p:cxnSp>
        <p:cxnSp>
          <p:nvCxnSpPr>
            <p:cNvPr id="620" name="Google Shape;620;p104"/>
            <p:cNvCxnSpPr>
              <a:endCxn id="617" idx="3"/>
            </p:cNvCxnSpPr>
            <p:nvPr/>
          </p:nvCxnSpPr>
          <p:spPr>
            <a:xfrm rot="10800000">
              <a:off x="3052225" y="4612825"/>
              <a:ext cx="1780800" cy="20700"/>
            </a:xfrm>
            <a:prstGeom prst="straightConnector1">
              <a:avLst/>
            </a:prstGeom>
            <a:noFill/>
            <a:ln w="9525" cap="flat" cmpd="sng">
              <a:solidFill>
                <a:schemeClr val="dk2"/>
              </a:solidFill>
              <a:prstDash val="dot"/>
              <a:round/>
              <a:headEnd type="none" w="sm" len="sm"/>
              <a:tailEnd type="triangle" w="med" len="med"/>
            </a:ln>
          </p:spPr>
        </p:cxnSp>
        <p:cxnSp>
          <p:nvCxnSpPr>
            <p:cNvPr id="621" name="Google Shape;621;p104"/>
            <p:cNvCxnSpPr>
              <a:endCxn id="615" idx="3"/>
            </p:cNvCxnSpPr>
            <p:nvPr/>
          </p:nvCxnSpPr>
          <p:spPr>
            <a:xfrm flipH="1">
              <a:off x="3052225" y="3547225"/>
              <a:ext cx="1803000" cy="9300"/>
            </a:xfrm>
            <a:prstGeom prst="straightConnector1">
              <a:avLst/>
            </a:prstGeom>
            <a:noFill/>
            <a:ln w="9525" cap="flat" cmpd="sng">
              <a:solidFill>
                <a:schemeClr val="dk2"/>
              </a:solidFill>
              <a:prstDash val="dot"/>
              <a:round/>
              <a:headEnd type="none" w="sm" len="sm"/>
              <a:tailEnd type="triangle" w="med" len="med"/>
            </a:ln>
          </p:spPr>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dirty="0">
                <a:latin typeface="Raleway"/>
                <a:ea typeface="Raleway"/>
                <a:cs typeface="Raleway"/>
                <a:sym typeface="Raleway"/>
              </a:rPr>
              <a:t>ESSER Office Hours</a:t>
            </a:r>
            <a:endParaRPr dirty="0">
              <a:latin typeface="Raleway"/>
              <a:ea typeface="Raleway"/>
              <a:cs typeface="Raleway"/>
              <a:sym typeface="Raleway"/>
            </a:endParaRPr>
          </a:p>
        </p:txBody>
      </p:sp>
      <p:sp>
        <p:nvSpPr>
          <p:cNvPr id="480" name="Google Shape;480;p87"/>
          <p:cNvSpPr txBox="1">
            <a:spLocks noGrp="1"/>
          </p:cNvSpPr>
          <p:nvPr>
            <p:ph type="body" idx="1"/>
          </p:nvPr>
        </p:nvSpPr>
        <p:spPr>
          <a:xfrm>
            <a:off x="749550" y="940060"/>
            <a:ext cx="7886700" cy="3263400"/>
          </a:xfrm>
          <a:prstGeom prst="rect">
            <a:avLst/>
          </a:prstGeom>
          <a:noFill/>
          <a:ln>
            <a:noFill/>
          </a:ln>
        </p:spPr>
        <p:txBody>
          <a:bodyPr spcFirstLastPara="1" wrap="square" lIns="0" tIns="0" rIns="0" bIns="0" anchor="t" anchorCtr="0">
            <a:normAutofit/>
          </a:bodyPr>
          <a:lstStyle/>
          <a:p>
            <a:pPr marL="177800" lvl="0" indent="-63500" algn="l" rtl="0">
              <a:lnSpc>
                <a:spcPct val="90000"/>
              </a:lnSpc>
              <a:spcBef>
                <a:spcPts val="0"/>
              </a:spcBef>
              <a:spcAft>
                <a:spcPts val="0"/>
              </a:spcAft>
              <a:buClr>
                <a:schemeClr val="dk1"/>
              </a:buClr>
              <a:buSzPts val="1800"/>
              <a:buNone/>
            </a:pPr>
            <a:r>
              <a:rPr lang="en" b="1" u="sng" dirty="0">
                <a:latin typeface="Raleway" pitchFamily="2" charset="0"/>
              </a:rPr>
              <a:t>Topics</a:t>
            </a:r>
            <a:endParaRPr b="1" u="sng" dirty="0">
              <a:latin typeface="Raleway" pitchFamily="2" charset="0"/>
            </a:endParaRPr>
          </a:p>
          <a:p>
            <a:pPr marL="177800" lvl="0" indent="-63500" algn="l" rtl="0">
              <a:lnSpc>
                <a:spcPct val="90000"/>
              </a:lnSpc>
              <a:spcBef>
                <a:spcPts val="0"/>
              </a:spcBef>
              <a:spcAft>
                <a:spcPts val="0"/>
              </a:spcAft>
              <a:buClr>
                <a:schemeClr val="dk1"/>
              </a:buClr>
              <a:buSzPts val="1800"/>
              <a:buNone/>
            </a:pPr>
            <a:endParaRPr b="1" u="sng" dirty="0"/>
          </a:p>
          <a:p>
            <a:pPr marL="457200" lvl="0" indent="-342900" algn="l" rtl="0">
              <a:lnSpc>
                <a:spcPct val="100000"/>
              </a:lnSpc>
              <a:spcBef>
                <a:spcPts val="0"/>
              </a:spcBef>
              <a:spcAft>
                <a:spcPts val="0"/>
              </a:spcAft>
              <a:buSzPts val="1800"/>
              <a:buFont typeface="Raleway"/>
              <a:buChar char="•"/>
            </a:pPr>
            <a:r>
              <a:rPr lang="en" dirty="0">
                <a:latin typeface="Raleway"/>
                <a:ea typeface="Raleway"/>
                <a:cs typeface="Raleway"/>
                <a:sym typeface="Raleway"/>
              </a:rPr>
              <a:t>Updates and Reminders</a:t>
            </a:r>
            <a:endParaRPr dirty="0">
              <a:latin typeface="Raleway"/>
              <a:ea typeface="Raleway"/>
              <a:cs typeface="Raleway"/>
              <a:sym typeface="Raleway"/>
            </a:endParaRPr>
          </a:p>
          <a:p>
            <a:pPr marL="914400" lvl="1" indent="-323850" algn="l" rtl="0">
              <a:lnSpc>
                <a:spcPct val="100000"/>
              </a:lnSpc>
              <a:spcBef>
                <a:spcPts val="0"/>
              </a:spcBef>
              <a:spcAft>
                <a:spcPts val="0"/>
              </a:spcAft>
              <a:buSzPts val="1500"/>
              <a:buFont typeface="Raleway"/>
              <a:buChar char="•"/>
            </a:pPr>
            <a:r>
              <a:rPr lang="en" dirty="0">
                <a:latin typeface="Raleway"/>
                <a:ea typeface="Raleway"/>
                <a:cs typeface="Raleway"/>
                <a:sym typeface="Raleway"/>
              </a:rPr>
              <a:t>State Level Activities under Stronger Connections Grant</a:t>
            </a:r>
            <a:endParaRPr dirty="0">
              <a:latin typeface="Raleway"/>
              <a:ea typeface="Raleway"/>
              <a:cs typeface="Raleway"/>
              <a:sym typeface="Raleway"/>
            </a:endParaRPr>
          </a:p>
          <a:p>
            <a:pPr marL="914400" lvl="1" indent="-323850" algn="l" rtl="0">
              <a:lnSpc>
                <a:spcPct val="100000"/>
              </a:lnSpc>
              <a:spcBef>
                <a:spcPts val="0"/>
              </a:spcBef>
              <a:spcAft>
                <a:spcPts val="0"/>
              </a:spcAft>
              <a:buSzPts val="1500"/>
              <a:buFont typeface="Raleway"/>
              <a:buChar char="•"/>
            </a:pPr>
            <a:r>
              <a:rPr lang="en" dirty="0">
                <a:latin typeface="Raleway"/>
                <a:ea typeface="Raleway"/>
                <a:cs typeface="Raleway"/>
                <a:sym typeface="Raleway"/>
              </a:rPr>
              <a:t>Spring 2024 Grant Opportunities</a:t>
            </a:r>
            <a:endParaRPr dirty="0">
              <a:latin typeface="Raleway"/>
              <a:ea typeface="Raleway"/>
              <a:cs typeface="Raleway"/>
              <a:sym typeface="Raleway"/>
            </a:endParaRPr>
          </a:p>
          <a:p>
            <a:pPr marL="914400" lvl="1" indent="-323850" algn="l" rtl="0">
              <a:lnSpc>
                <a:spcPct val="100000"/>
              </a:lnSpc>
              <a:spcBef>
                <a:spcPts val="0"/>
              </a:spcBef>
              <a:spcAft>
                <a:spcPts val="0"/>
              </a:spcAft>
              <a:buSzPts val="1500"/>
              <a:buFont typeface="Raleway"/>
              <a:buChar char="•"/>
            </a:pPr>
            <a:r>
              <a:rPr lang="en" dirty="0">
                <a:latin typeface="Raleway"/>
                <a:ea typeface="Raleway"/>
                <a:cs typeface="Raleway"/>
                <a:sym typeface="Raleway"/>
              </a:rPr>
              <a:t>ESSER Countdown to Closeout</a:t>
            </a:r>
            <a:endParaRPr dirty="0">
              <a:latin typeface="Raleway"/>
              <a:ea typeface="Raleway"/>
              <a:cs typeface="Raleway"/>
              <a:sym typeface="Raleway"/>
            </a:endParaRPr>
          </a:p>
          <a:p>
            <a:pPr marL="457200" lvl="0" indent="-342900" algn="l" rtl="0">
              <a:lnSpc>
                <a:spcPct val="100000"/>
              </a:lnSpc>
              <a:spcBef>
                <a:spcPts val="0"/>
              </a:spcBef>
              <a:spcAft>
                <a:spcPts val="0"/>
              </a:spcAft>
              <a:buSzPts val="1800"/>
              <a:buFont typeface="Raleway"/>
              <a:buChar char="•"/>
            </a:pPr>
            <a:r>
              <a:rPr lang="en" dirty="0">
                <a:latin typeface="Raleway"/>
                <a:ea typeface="Raleway"/>
                <a:cs typeface="Raleway"/>
                <a:sym typeface="Raleway"/>
              </a:rPr>
              <a:t>ESSER III Rapid Request</a:t>
            </a:r>
            <a:endParaRPr dirty="0">
              <a:latin typeface="Raleway"/>
              <a:ea typeface="Raleway"/>
              <a:cs typeface="Raleway"/>
              <a:sym typeface="Raleway"/>
            </a:endParaRPr>
          </a:p>
          <a:p>
            <a:pPr marL="457200" lvl="0" indent="-342900" algn="l" rtl="0">
              <a:lnSpc>
                <a:spcPct val="100000"/>
              </a:lnSpc>
              <a:spcBef>
                <a:spcPts val="0"/>
              </a:spcBef>
              <a:spcAft>
                <a:spcPts val="0"/>
              </a:spcAft>
              <a:buSzPts val="1800"/>
              <a:buFont typeface="Raleway"/>
              <a:buChar char="•"/>
            </a:pPr>
            <a:r>
              <a:rPr lang="en" dirty="0">
                <a:latin typeface="Raleway"/>
                <a:ea typeface="Raleway"/>
                <a:cs typeface="Raleway"/>
                <a:sym typeface="Raleway"/>
              </a:rPr>
              <a:t>Streamlined UIP:  Information for Federal Programs</a:t>
            </a:r>
            <a:endParaRPr dirty="0">
              <a:latin typeface="Raleway"/>
              <a:ea typeface="Raleway"/>
              <a:cs typeface="Raleway"/>
              <a:sym typeface="Raleway"/>
            </a:endParaRPr>
          </a:p>
          <a:p>
            <a:pPr marL="457200" lvl="0" indent="-342900" algn="l" rtl="0">
              <a:lnSpc>
                <a:spcPct val="100000"/>
              </a:lnSpc>
              <a:spcBef>
                <a:spcPts val="0"/>
              </a:spcBef>
              <a:spcAft>
                <a:spcPts val="0"/>
              </a:spcAft>
              <a:buSzPts val="1800"/>
              <a:buFont typeface="Raleway"/>
              <a:buChar char="•"/>
            </a:pPr>
            <a:r>
              <a:rPr lang="en" dirty="0">
                <a:latin typeface="Raleway"/>
                <a:ea typeface="Raleway"/>
                <a:cs typeface="Raleway"/>
                <a:sym typeface="Raleway"/>
              </a:rPr>
              <a:t>Title III</a:t>
            </a:r>
            <a:endParaRPr dirty="0">
              <a:latin typeface="Raleway"/>
              <a:ea typeface="Raleway"/>
              <a:cs typeface="Raleway"/>
              <a:sym typeface="Raleway"/>
            </a:endParaRPr>
          </a:p>
        </p:txBody>
      </p:sp>
      <p:sp>
        <p:nvSpPr>
          <p:cNvPr id="481" name="Google Shape;481;p8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05">
            <a:hlinkClick r:id="rId3" action="ppaction://hlinksldjump"/>
          </p:cNvPr>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sz="3100" dirty="0">
                <a:latin typeface="Raleway" pitchFamily="2" charset="0"/>
              </a:rPr>
              <a:t>Introduce Streamlined UIP </a:t>
            </a:r>
            <a:br>
              <a:rPr lang="en" sz="3100" dirty="0">
                <a:latin typeface="Raleway" pitchFamily="2" charset="0"/>
              </a:rPr>
            </a:br>
            <a:r>
              <a:rPr lang="en" sz="3100" dirty="0">
                <a:latin typeface="Raleway" pitchFamily="2" charset="0"/>
              </a:rPr>
              <a:t>with Structural Shifts</a:t>
            </a:r>
            <a:endParaRPr sz="3100" dirty="0">
              <a:latin typeface="Raleway" pitchFamily="2" charset="0"/>
            </a:endParaRPr>
          </a:p>
        </p:txBody>
      </p:sp>
      <p:sp>
        <p:nvSpPr>
          <p:cNvPr id="630" name="Google Shape;630;p105"/>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06"/>
          <p:cNvSpPr txBox="1">
            <a:spLocks noGrp="1"/>
          </p:cNvSpPr>
          <p:nvPr>
            <p:ph type="title"/>
          </p:nvPr>
        </p:nvSpPr>
        <p:spPr>
          <a:xfrm>
            <a:off x="223194" y="-12041"/>
            <a:ext cx="8520600" cy="572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3300"/>
              <a:buNone/>
            </a:pPr>
            <a:r>
              <a:rPr lang="en" sz="2100" dirty="0">
                <a:latin typeface="Raleway" pitchFamily="2" charset="0"/>
              </a:rPr>
              <a:t>Goals of Template Change and Evaluation Focus</a:t>
            </a:r>
            <a:endParaRPr sz="2100" dirty="0">
              <a:latin typeface="Raleway" pitchFamily="2" charset="0"/>
            </a:endParaRPr>
          </a:p>
        </p:txBody>
      </p:sp>
      <p:sp>
        <p:nvSpPr>
          <p:cNvPr id="636" name="Google Shape;636;p106"/>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21</a:t>
            </a:fld>
            <a:endParaRPr/>
          </a:p>
        </p:txBody>
      </p:sp>
      <p:grpSp>
        <p:nvGrpSpPr>
          <p:cNvPr id="653" name="Google Shape;653;p106" descr="01. Ease of Use"/>
          <p:cNvGrpSpPr/>
          <p:nvPr/>
        </p:nvGrpSpPr>
        <p:grpSpPr>
          <a:xfrm>
            <a:off x="867552" y="913576"/>
            <a:ext cx="7113822" cy="1107078"/>
            <a:chOff x="1593000" y="2322568"/>
            <a:chExt cx="5957975" cy="643500"/>
          </a:xfrm>
        </p:grpSpPr>
        <p:sp>
          <p:nvSpPr>
            <p:cNvPr id="654" name="Google Shape;654;p10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10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10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10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FFFFFF"/>
                </a:solidFill>
                <a:latin typeface="Roboto Medium"/>
                <a:ea typeface="Roboto Medium"/>
                <a:cs typeface="Roboto Medium"/>
                <a:sym typeface="Roboto Medium"/>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FFFFFF"/>
                </a:solidFill>
                <a:latin typeface="Roboto Medium"/>
                <a:ea typeface="Roboto Medium"/>
                <a:cs typeface="Roboto Medium"/>
                <a:sym typeface="Roboto Medium"/>
              </a:endParaRPr>
            </a:p>
            <a:p>
              <a:pPr marL="0" marR="0" lvl="0" indent="0" algn="l" rtl="0">
                <a:lnSpc>
                  <a:spcPct val="115000"/>
                </a:lnSpc>
                <a:spcBef>
                  <a:spcPts val="0"/>
                </a:spcBef>
                <a:spcAft>
                  <a:spcPts val="0"/>
                </a:spcAft>
                <a:buClr>
                  <a:schemeClr val="dk1"/>
                </a:buClr>
                <a:buSzPts val="1100"/>
                <a:buFont typeface="Arial"/>
                <a:buNone/>
              </a:pPr>
              <a:r>
                <a:rPr lang="en" sz="1700" b="0" i="0" u="none" strike="noStrike" cap="none">
                  <a:solidFill>
                    <a:srgbClr val="FFFFFF"/>
                  </a:solidFill>
                  <a:latin typeface="Roboto Medium"/>
                  <a:ea typeface="Roboto Medium"/>
                  <a:cs typeface="Roboto Medium"/>
                  <a:sym typeface="Roboto Medium"/>
                </a:rPr>
                <a:t>Ease of Use</a:t>
              </a:r>
              <a:endParaRPr sz="1700" b="0" i="0" u="none" strike="noStrike" cap="none">
                <a:solidFill>
                  <a:schemeClr val="l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FFFFFF"/>
                </a:solidFill>
                <a:latin typeface="Roboto Medium"/>
                <a:ea typeface="Roboto Medium"/>
                <a:cs typeface="Roboto Medium"/>
                <a:sym typeface="Roboto Medium"/>
              </a:endParaRPr>
            </a:p>
          </p:txBody>
        </p:sp>
        <p:sp>
          <p:nvSpPr>
            <p:cNvPr id="658" name="Google Shape;658;p10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10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0" i="0" u="none" strike="noStrike" cap="none">
                  <a:solidFill>
                    <a:srgbClr val="FFFFFF"/>
                  </a:solidFill>
                  <a:latin typeface="Roboto Thin"/>
                  <a:ea typeface="Roboto Thin"/>
                  <a:cs typeface="Roboto Thin"/>
                  <a:sym typeface="Roboto Thin"/>
                </a:rPr>
                <a:t>01</a:t>
              </a:r>
              <a:endParaRPr sz="2600" b="0" i="0" u="none" strike="noStrike" cap="none">
                <a:solidFill>
                  <a:srgbClr val="FFFFFF"/>
                </a:solidFill>
                <a:latin typeface="Roboto Thin"/>
                <a:ea typeface="Roboto Thin"/>
                <a:cs typeface="Roboto Thin"/>
                <a:sym typeface="Roboto Thin"/>
              </a:endParaRPr>
            </a:p>
          </p:txBody>
        </p:sp>
        <p:sp>
          <p:nvSpPr>
            <p:cNvPr id="660" name="Google Shape;660;p10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98450" algn="l" rtl="0">
                <a:lnSpc>
                  <a:spcPct val="115000"/>
                </a:lnSpc>
                <a:spcBef>
                  <a:spcPts val="0"/>
                </a:spcBef>
                <a:spcAft>
                  <a:spcPts val="0"/>
                </a:spcAft>
                <a:buClr>
                  <a:srgbClr val="A72A1E"/>
                </a:buClr>
                <a:buSzPts val="1100"/>
                <a:buFont typeface="Roboto"/>
                <a:buChar char="●"/>
              </a:pPr>
              <a:r>
                <a:rPr lang="en" sz="1100" b="0" i="0" u="none" strike="noStrike" cap="none">
                  <a:solidFill>
                    <a:srgbClr val="A72A1E"/>
                  </a:solidFill>
                  <a:latin typeface="Roboto"/>
                  <a:ea typeface="Roboto"/>
                  <a:cs typeface="Roboto"/>
                  <a:sym typeface="Roboto"/>
                </a:rPr>
                <a:t>Adding specificity to collections to ensure users know what to fill out</a:t>
              </a:r>
              <a:endParaRPr sz="1100" b="0" i="0" u="none" strike="noStrike" cap="none">
                <a:solidFill>
                  <a:srgbClr val="A72A1E"/>
                </a:solidFill>
                <a:latin typeface="Roboto"/>
                <a:ea typeface="Roboto"/>
                <a:cs typeface="Roboto"/>
                <a:sym typeface="Roboto"/>
              </a:endParaRPr>
            </a:p>
            <a:p>
              <a:pPr marL="457200" marR="0" lvl="0" indent="-298450" algn="l" rtl="0">
                <a:lnSpc>
                  <a:spcPct val="115000"/>
                </a:lnSpc>
                <a:spcBef>
                  <a:spcPts val="0"/>
                </a:spcBef>
                <a:spcAft>
                  <a:spcPts val="0"/>
                </a:spcAft>
                <a:buClr>
                  <a:srgbClr val="A72A1E"/>
                </a:buClr>
                <a:buSzPts val="1100"/>
                <a:buFont typeface="Roboto"/>
                <a:buChar char="●"/>
              </a:pPr>
              <a:r>
                <a:rPr lang="en" sz="1100" b="0" i="0" u="none" strike="noStrike" cap="none">
                  <a:solidFill>
                    <a:srgbClr val="A72A1E"/>
                  </a:solidFill>
                  <a:latin typeface="Roboto"/>
                  <a:ea typeface="Roboto"/>
                  <a:cs typeface="Roboto"/>
                  <a:sym typeface="Roboto"/>
                </a:rPr>
                <a:t>Reorganize layout to align better with school and district planning processes</a:t>
              </a:r>
              <a:endParaRPr sz="1100" b="0" i="0" u="none" strike="noStrike" cap="none">
                <a:solidFill>
                  <a:srgbClr val="A72A1E"/>
                </a:solidFill>
                <a:latin typeface="Roboto"/>
                <a:ea typeface="Roboto"/>
                <a:cs typeface="Roboto"/>
                <a:sym typeface="Roboto"/>
              </a:endParaRPr>
            </a:p>
          </p:txBody>
        </p:sp>
      </p:grpSp>
      <p:grpSp>
        <p:nvGrpSpPr>
          <p:cNvPr id="645" name="Google Shape;645;p106" descr="02. Completion Time Reduction"/>
          <p:cNvGrpSpPr/>
          <p:nvPr/>
        </p:nvGrpSpPr>
        <p:grpSpPr>
          <a:xfrm>
            <a:off x="867549" y="2094961"/>
            <a:ext cx="7113822" cy="1023166"/>
            <a:chOff x="1593000" y="2322568"/>
            <a:chExt cx="5957975" cy="643500"/>
          </a:xfrm>
        </p:grpSpPr>
        <p:sp>
          <p:nvSpPr>
            <p:cNvPr id="646" name="Google Shape;646;p10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10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10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10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FFFFFF"/>
                  </a:solidFill>
                  <a:latin typeface="Roboto Medium"/>
                  <a:ea typeface="Roboto Medium"/>
                  <a:cs typeface="Roboto Medium"/>
                  <a:sym typeface="Roboto Medium"/>
                </a:rPr>
                <a:t>Completion Time Reduction</a:t>
              </a:r>
              <a:endParaRPr sz="1600" b="0" i="0" u="none" strike="noStrike" cap="none">
                <a:solidFill>
                  <a:srgbClr val="FFFFFF"/>
                </a:solidFill>
                <a:latin typeface="Roboto"/>
                <a:ea typeface="Roboto"/>
                <a:cs typeface="Roboto"/>
                <a:sym typeface="Roboto"/>
              </a:endParaRPr>
            </a:p>
          </p:txBody>
        </p:sp>
        <p:sp>
          <p:nvSpPr>
            <p:cNvPr id="650" name="Google Shape;650;p10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10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0" i="0" u="none" strike="noStrike" cap="none">
                  <a:solidFill>
                    <a:srgbClr val="FFFFFF"/>
                  </a:solidFill>
                  <a:latin typeface="Roboto Thin"/>
                  <a:ea typeface="Roboto Thin"/>
                  <a:cs typeface="Roboto Thin"/>
                  <a:sym typeface="Roboto Thin"/>
                </a:rPr>
                <a:t>02</a:t>
              </a:r>
              <a:endParaRPr sz="2600" b="0" i="0" u="none" strike="noStrike" cap="none">
                <a:solidFill>
                  <a:srgbClr val="FFFFFF"/>
                </a:solidFill>
                <a:latin typeface="Roboto Thin"/>
                <a:ea typeface="Roboto Thin"/>
                <a:cs typeface="Roboto Thin"/>
                <a:sym typeface="Roboto Thin"/>
              </a:endParaRPr>
            </a:p>
          </p:txBody>
        </p:sp>
        <p:sp>
          <p:nvSpPr>
            <p:cNvPr id="652" name="Google Shape;652;p10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98450" algn="l" rtl="0">
                <a:lnSpc>
                  <a:spcPct val="115000"/>
                </a:lnSpc>
                <a:spcBef>
                  <a:spcPts val="0"/>
                </a:spcBef>
                <a:spcAft>
                  <a:spcPts val="0"/>
                </a:spcAft>
                <a:buClr>
                  <a:srgbClr val="A72A1E"/>
                </a:buClr>
                <a:buSzPts val="1100"/>
                <a:buFont typeface="Roboto"/>
                <a:buChar char="●"/>
              </a:pPr>
              <a:r>
                <a:rPr lang="en" sz="1100" b="0" i="0" u="none" strike="noStrike" cap="none">
                  <a:solidFill>
                    <a:srgbClr val="A72A1E"/>
                  </a:solidFill>
                  <a:latin typeface="Roboto"/>
                  <a:ea typeface="Roboto"/>
                  <a:cs typeface="Roboto"/>
                  <a:sym typeface="Roboto"/>
                </a:rPr>
                <a:t>Shorten and consolidate sections</a:t>
              </a:r>
              <a:endParaRPr sz="1100" b="0" i="0" u="none" strike="noStrike" cap="none">
                <a:solidFill>
                  <a:srgbClr val="A72A1E"/>
                </a:solidFill>
                <a:latin typeface="Roboto"/>
                <a:ea typeface="Roboto"/>
                <a:cs typeface="Roboto"/>
                <a:sym typeface="Roboto"/>
              </a:endParaRPr>
            </a:p>
            <a:p>
              <a:pPr marL="457200" marR="0" lvl="0" indent="-298450" algn="l" rtl="0">
                <a:lnSpc>
                  <a:spcPct val="115000"/>
                </a:lnSpc>
                <a:spcBef>
                  <a:spcPts val="0"/>
                </a:spcBef>
                <a:spcAft>
                  <a:spcPts val="0"/>
                </a:spcAft>
                <a:buClr>
                  <a:srgbClr val="A72A1E"/>
                </a:buClr>
                <a:buSzPts val="1100"/>
                <a:buFont typeface="Roboto"/>
                <a:buChar char="●"/>
              </a:pPr>
              <a:r>
                <a:rPr lang="en" sz="1100" b="0" i="0" u="none" strike="noStrike" cap="none">
                  <a:solidFill>
                    <a:srgbClr val="A72A1E"/>
                  </a:solidFill>
                  <a:latin typeface="Roboto"/>
                  <a:ea typeface="Roboto"/>
                  <a:cs typeface="Roboto"/>
                  <a:sym typeface="Roboto"/>
                </a:rPr>
                <a:t>Remove components not specified in rule or law</a:t>
              </a:r>
              <a:endParaRPr sz="1100" b="0" i="0" u="none" strike="noStrike" cap="none">
                <a:solidFill>
                  <a:srgbClr val="A72A1E"/>
                </a:solidFill>
                <a:latin typeface="Roboto"/>
                <a:ea typeface="Roboto"/>
                <a:cs typeface="Roboto"/>
                <a:sym typeface="Roboto"/>
              </a:endParaRPr>
            </a:p>
          </p:txBody>
        </p:sp>
      </p:grpSp>
      <p:grpSp>
        <p:nvGrpSpPr>
          <p:cNvPr id="637" name="Google Shape;637;p106" descr="03. Improved Visual and Public Reporting"/>
          <p:cNvGrpSpPr/>
          <p:nvPr/>
        </p:nvGrpSpPr>
        <p:grpSpPr>
          <a:xfrm>
            <a:off x="867324" y="3192279"/>
            <a:ext cx="7113822" cy="1067181"/>
            <a:chOff x="1593000" y="2322568"/>
            <a:chExt cx="5957975" cy="643500"/>
          </a:xfrm>
        </p:grpSpPr>
        <p:sp>
          <p:nvSpPr>
            <p:cNvPr id="638" name="Google Shape;638;p10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10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10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10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FFFFFF"/>
                  </a:solidFill>
                  <a:latin typeface="Roboto Medium"/>
                  <a:ea typeface="Roboto Medium"/>
                  <a:cs typeface="Roboto Medium"/>
                  <a:sym typeface="Roboto Medium"/>
                </a:rPr>
                <a:t>Improved Visual and Public Reporting</a:t>
              </a:r>
              <a:endParaRPr sz="1600" b="0" i="0" u="none" strike="noStrike" cap="none">
                <a:solidFill>
                  <a:srgbClr val="FFFFFF"/>
                </a:solidFill>
                <a:latin typeface="Roboto"/>
                <a:ea typeface="Roboto"/>
                <a:cs typeface="Roboto"/>
                <a:sym typeface="Roboto"/>
              </a:endParaRPr>
            </a:p>
          </p:txBody>
        </p:sp>
        <p:sp>
          <p:nvSpPr>
            <p:cNvPr id="642" name="Google Shape;642;p10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0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0" i="0" u="none" strike="noStrike" cap="none">
                  <a:solidFill>
                    <a:srgbClr val="FFFFFF"/>
                  </a:solidFill>
                  <a:latin typeface="Roboto Thin"/>
                  <a:ea typeface="Roboto Thin"/>
                  <a:cs typeface="Roboto Thin"/>
                  <a:sym typeface="Roboto Thin"/>
                </a:rPr>
                <a:t>03</a:t>
              </a:r>
              <a:endParaRPr sz="2600" b="0" i="0" u="none" strike="noStrike" cap="none">
                <a:solidFill>
                  <a:srgbClr val="FFFFFF"/>
                </a:solidFill>
                <a:latin typeface="Roboto Thin"/>
                <a:ea typeface="Roboto Thin"/>
                <a:cs typeface="Roboto Thin"/>
                <a:sym typeface="Roboto Thin"/>
              </a:endParaRPr>
            </a:p>
          </p:txBody>
        </p:sp>
        <p:sp>
          <p:nvSpPr>
            <p:cNvPr id="644" name="Google Shape;644;p10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98450" algn="l" rtl="0">
                <a:lnSpc>
                  <a:spcPct val="115000"/>
                </a:lnSpc>
                <a:spcBef>
                  <a:spcPts val="0"/>
                </a:spcBef>
                <a:spcAft>
                  <a:spcPts val="0"/>
                </a:spcAft>
                <a:buClr>
                  <a:srgbClr val="A72A1E"/>
                </a:buClr>
                <a:buSzPts val="1100"/>
                <a:buFont typeface="Roboto"/>
                <a:buChar char="●"/>
              </a:pPr>
              <a:r>
                <a:rPr lang="en" sz="1100" b="0" i="0" u="none" strike="noStrike" cap="none">
                  <a:solidFill>
                    <a:srgbClr val="A72A1E"/>
                  </a:solidFill>
                  <a:latin typeface="Roboto"/>
                  <a:ea typeface="Roboto"/>
                  <a:cs typeface="Roboto"/>
                  <a:sym typeface="Roboto"/>
                </a:rPr>
                <a:t>New look and feel to form</a:t>
              </a:r>
              <a:endParaRPr sz="1100" b="0" i="0" u="none" strike="noStrike" cap="none">
                <a:solidFill>
                  <a:srgbClr val="A72A1E"/>
                </a:solidFill>
                <a:latin typeface="Roboto"/>
                <a:ea typeface="Roboto"/>
                <a:cs typeface="Roboto"/>
                <a:sym typeface="Roboto"/>
              </a:endParaRPr>
            </a:p>
            <a:p>
              <a:pPr marL="457200" marR="0" lvl="0" indent="-298450" algn="l" rtl="0">
                <a:lnSpc>
                  <a:spcPct val="115000"/>
                </a:lnSpc>
                <a:spcBef>
                  <a:spcPts val="0"/>
                </a:spcBef>
                <a:spcAft>
                  <a:spcPts val="0"/>
                </a:spcAft>
                <a:buClr>
                  <a:srgbClr val="A72A1E"/>
                </a:buClr>
                <a:buSzPts val="1100"/>
                <a:buFont typeface="Roboto"/>
                <a:buChar char="●"/>
              </a:pPr>
              <a:r>
                <a:rPr lang="en" sz="1100" b="0" i="0" u="none" strike="noStrike" cap="none">
                  <a:solidFill>
                    <a:srgbClr val="A72A1E"/>
                  </a:solidFill>
                  <a:latin typeface="Roboto"/>
                  <a:ea typeface="Roboto"/>
                  <a:cs typeface="Roboto"/>
                  <a:sym typeface="Roboto"/>
                </a:rPr>
                <a:t>Improved final report to increase readability </a:t>
              </a:r>
              <a:endParaRPr sz="1100" b="0" i="0" u="none" strike="noStrike" cap="none">
                <a:solidFill>
                  <a:srgbClr val="A72A1E"/>
                </a:solidFill>
                <a:latin typeface="Roboto"/>
                <a:ea typeface="Roboto"/>
                <a:cs typeface="Roboto"/>
                <a:sym typeface="Roboto"/>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7"/>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Development Process</a:t>
            </a:r>
            <a:endParaRPr dirty="0">
              <a:latin typeface="Raleway" pitchFamily="2" charset="0"/>
            </a:endParaRPr>
          </a:p>
        </p:txBody>
      </p:sp>
      <p:sp>
        <p:nvSpPr>
          <p:cNvPr id="666" name="Google Shape;666;p107"/>
          <p:cNvSpPr txBox="1">
            <a:spLocks noGrp="1"/>
          </p:cNvSpPr>
          <p:nvPr>
            <p:ph type="body" idx="1"/>
          </p:nvPr>
        </p:nvSpPr>
        <p:spPr>
          <a:xfrm>
            <a:off x="628650" y="1165860"/>
            <a:ext cx="4510276" cy="3263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SzPts val="1800"/>
              <a:buNone/>
            </a:pPr>
            <a:endParaRPr sz="2100" b="1" dirty="0">
              <a:latin typeface="Calibri" panose="020F0502020204030204" pitchFamily="34" charset="0"/>
              <a:ea typeface="Calibri" panose="020F0502020204030204" pitchFamily="34" charset="0"/>
              <a:cs typeface="Calibri" panose="020F0502020204030204" pitchFamily="34" charset="0"/>
              <a:sym typeface="Arial"/>
            </a:endParaRPr>
          </a:p>
          <a:p>
            <a:pPr marL="0" lvl="0" indent="0" algn="l" rtl="0">
              <a:lnSpc>
                <a:spcPct val="90000"/>
              </a:lnSpc>
              <a:spcBef>
                <a:spcPts val="800"/>
              </a:spcBef>
              <a:spcAft>
                <a:spcPts val="0"/>
              </a:spcAft>
              <a:buSzPts val="1800"/>
              <a:buNone/>
            </a:pPr>
            <a:r>
              <a:rPr lang="en" dirty="0">
                <a:latin typeface="Calibri" panose="020F0502020204030204" pitchFamily="34" charset="0"/>
                <a:ea typeface="Calibri" panose="020F0502020204030204" pitchFamily="34" charset="0"/>
                <a:cs typeface="Calibri" panose="020F0502020204030204" pitchFamily="34" charset="0"/>
              </a:rPr>
              <a:t>Working Group- Spring 2021</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800"/>
              </a:spcBef>
              <a:spcAft>
                <a:spcPts val="0"/>
              </a:spcAft>
              <a:buSzPts val="1800"/>
              <a:buNone/>
            </a:pPr>
            <a:r>
              <a:rPr lang="en" dirty="0">
                <a:latin typeface="Calibri" panose="020F0502020204030204" pitchFamily="34" charset="0"/>
                <a:ea typeface="Calibri" panose="020F0502020204030204" pitchFamily="34" charset="0"/>
                <a:cs typeface="Calibri" panose="020F0502020204030204" pitchFamily="34" charset="0"/>
              </a:rPr>
              <a:t>	Input- ACEE, PPRSAC, EDAC, AWG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800"/>
              </a:spcBef>
              <a:spcAft>
                <a:spcPts val="0"/>
              </a:spcAft>
              <a:buSzPts val="1800"/>
              <a:buNone/>
            </a:pPr>
            <a:r>
              <a:rPr lang="en" dirty="0">
                <a:latin typeface="Calibri" panose="020F0502020204030204" pitchFamily="34" charset="0"/>
                <a:ea typeface="Calibri" panose="020F0502020204030204" pitchFamily="34" charset="0"/>
                <a:cs typeface="Calibri" panose="020F0502020204030204" pitchFamily="34" charset="0"/>
              </a:rPr>
              <a:t>Piloting group- Google version- Spring 2022</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800"/>
              </a:spcBef>
              <a:spcAft>
                <a:spcPts val="0"/>
              </a:spcAft>
              <a:buSzPts val="1800"/>
              <a:buNone/>
            </a:pPr>
            <a:r>
              <a:rPr lang="en" dirty="0">
                <a:latin typeface="Calibri" panose="020F0502020204030204" pitchFamily="34" charset="0"/>
                <a:ea typeface="Calibri" panose="020F0502020204030204" pitchFamily="34" charset="0"/>
                <a:cs typeface="Calibri" panose="020F0502020204030204" pitchFamily="34" charset="0"/>
              </a:rPr>
              <a:t>Salesforce Development-Winter 2022</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800"/>
              </a:spcBef>
              <a:spcAft>
                <a:spcPts val="0"/>
              </a:spcAft>
              <a:buSzPts val="1800"/>
              <a:buNone/>
            </a:pPr>
            <a:r>
              <a:rPr lang="en" dirty="0">
                <a:latin typeface="Calibri" panose="020F0502020204030204" pitchFamily="34" charset="0"/>
                <a:ea typeface="Calibri" panose="020F0502020204030204" pitchFamily="34" charset="0"/>
                <a:cs typeface="Calibri" panose="020F0502020204030204" pitchFamily="34" charset="0"/>
              </a:rPr>
              <a:t>Salesforce Pilot and Evaluation- Fall 2023</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667" name="Google Shape;667;p10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22</a:t>
            </a:fld>
            <a:endParaRPr/>
          </a:p>
        </p:txBody>
      </p:sp>
      <p:pic>
        <p:nvPicPr>
          <p:cNvPr id="668" name="Google Shape;668;p10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746251" y="1303175"/>
            <a:ext cx="2537150" cy="2537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08"/>
          <p:cNvSpPr txBox="1">
            <a:spLocks noGrp="1"/>
          </p:cNvSpPr>
          <p:nvPr>
            <p:ph type="title"/>
          </p:nvPr>
        </p:nvSpPr>
        <p:spPr>
          <a:xfrm>
            <a:off x="227113" y="-47045"/>
            <a:ext cx="6048900" cy="6738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sz="2000" dirty="0">
                <a:latin typeface="Raleway" pitchFamily="2" charset="0"/>
                <a:ea typeface="Rockwell"/>
                <a:cs typeface="Rockwell"/>
                <a:sym typeface="Rockwell"/>
              </a:rPr>
              <a:t>Context for Planning Requirements</a:t>
            </a:r>
            <a:endParaRPr sz="2000" dirty="0">
              <a:latin typeface="Raleway" pitchFamily="2" charset="0"/>
              <a:ea typeface="Rockwell"/>
              <a:cs typeface="Rockwell"/>
              <a:sym typeface="Rockwell"/>
            </a:endParaRPr>
          </a:p>
        </p:txBody>
      </p:sp>
      <p:sp>
        <p:nvSpPr>
          <p:cNvPr id="677" name="Google Shape;677;p108" descr="Arrow pointing down to signify the order of the policy development structures from state legislature and government to state board of education to CDE documentation and guidance."/>
          <p:cNvSpPr/>
          <p:nvPr/>
        </p:nvSpPr>
        <p:spPr>
          <a:xfrm>
            <a:off x="506500" y="1044913"/>
            <a:ext cx="516600" cy="3718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8" name="Google Shape;678;p108" descr="Colorado State Capital"/>
          <p:cNvPicPr preferRelativeResize="0"/>
          <p:nvPr/>
        </p:nvPicPr>
        <p:blipFill rotWithShape="1">
          <a:blip r:embed="rId3">
            <a:alphaModFix/>
          </a:blip>
          <a:srcRect/>
          <a:stretch/>
        </p:blipFill>
        <p:spPr>
          <a:xfrm>
            <a:off x="249650" y="1487900"/>
            <a:ext cx="1118524" cy="746108"/>
          </a:xfrm>
          <a:prstGeom prst="rect">
            <a:avLst/>
          </a:prstGeom>
          <a:noFill/>
          <a:ln>
            <a:noFill/>
          </a:ln>
        </p:spPr>
      </p:pic>
      <p:pic>
        <p:nvPicPr>
          <p:cNvPr id="680" name="Google Shape;680;p108" descr="CDE State Board of Education"/>
          <p:cNvPicPr preferRelativeResize="0"/>
          <p:nvPr/>
        </p:nvPicPr>
        <p:blipFill rotWithShape="1">
          <a:blip r:embed="rId4">
            <a:alphaModFix/>
          </a:blip>
          <a:srcRect/>
          <a:stretch/>
        </p:blipFill>
        <p:spPr>
          <a:xfrm>
            <a:off x="213070" y="2539862"/>
            <a:ext cx="1114425" cy="742950"/>
          </a:xfrm>
          <a:prstGeom prst="rect">
            <a:avLst/>
          </a:prstGeom>
          <a:noFill/>
          <a:ln>
            <a:noFill/>
          </a:ln>
        </p:spPr>
      </p:pic>
      <p:pic>
        <p:nvPicPr>
          <p:cNvPr id="679" name="Google Shape;679;p108" descr="Colorado Department of Education logo"/>
          <p:cNvPicPr preferRelativeResize="0"/>
          <p:nvPr/>
        </p:nvPicPr>
        <p:blipFill rotWithShape="1">
          <a:blip r:embed="rId5">
            <a:alphaModFix/>
          </a:blip>
          <a:srcRect/>
          <a:stretch/>
        </p:blipFill>
        <p:spPr>
          <a:xfrm>
            <a:off x="227113" y="3744125"/>
            <a:ext cx="1163600" cy="494693"/>
          </a:xfrm>
          <a:prstGeom prst="rect">
            <a:avLst/>
          </a:prstGeom>
          <a:noFill/>
          <a:ln>
            <a:noFill/>
          </a:ln>
        </p:spPr>
      </p:pic>
      <p:graphicFrame>
        <p:nvGraphicFramePr>
          <p:cNvPr id="675" name="Google Shape;675;p108"/>
          <p:cNvGraphicFramePr/>
          <p:nvPr>
            <p:extLst>
              <p:ext uri="{D42A27DB-BD31-4B8C-83A1-F6EECF244321}">
                <p14:modId xmlns:p14="http://schemas.microsoft.com/office/powerpoint/2010/main" val="3439403482"/>
              </p:ext>
            </p:extLst>
          </p:nvPr>
        </p:nvGraphicFramePr>
        <p:xfrm>
          <a:off x="1517475" y="1044938"/>
          <a:ext cx="7239000" cy="3718440"/>
        </p:xfrm>
        <a:graphic>
          <a:graphicData uri="http://schemas.openxmlformats.org/drawingml/2006/table">
            <a:tbl>
              <a:tblPr firstRow="1">
                <a:noFill/>
                <a:tableStyleId>{3E50A768-6CCE-44CC-A6C7-98B9E9303A60}</a:tableStyleId>
              </a:tblPr>
              <a:tblGrid>
                <a:gridCol w="1906450">
                  <a:extLst>
                    <a:ext uri="{9D8B030D-6E8A-4147-A177-3AD203B41FA5}">
                      <a16:colId xmlns:a16="http://schemas.microsoft.com/office/drawing/2014/main" val="20000"/>
                    </a:ext>
                  </a:extLst>
                </a:gridCol>
                <a:gridCol w="2559100">
                  <a:extLst>
                    <a:ext uri="{9D8B030D-6E8A-4147-A177-3AD203B41FA5}">
                      <a16:colId xmlns:a16="http://schemas.microsoft.com/office/drawing/2014/main" val="20001"/>
                    </a:ext>
                  </a:extLst>
                </a:gridCol>
                <a:gridCol w="277345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lt1"/>
                          </a:solidFill>
                        </a:rPr>
                        <a:t>Policy Development Structures</a:t>
                      </a:r>
                      <a:endParaRPr sz="1400" b="1" u="none" strike="noStrike" cap="none">
                        <a:solidFill>
                          <a:schemeClr val="lt1"/>
                        </a:solidFill>
                      </a:endParaRPr>
                    </a:p>
                  </a:txBody>
                  <a:tcPr marL="91425" marR="91425" marT="91425" marB="91425">
                    <a:solidFill>
                      <a:srgbClr val="0B539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lt1"/>
                          </a:solidFill>
                        </a:rPr>
                        <a:t>General Description</a:t>
                      </a:r>
                      <a:endParaRPr sz="1400" b="1" u="none" strike="noStrike" cap="none">
                        <a:solidFill>
                          <a:schemeClr val="lt1"/>
                        </a:solidFill>
                      </a:endParaRPr>
                    </a:p>
                  </a:txBody>
                  <a:tcPr marL="91425" marR="91425" marT="91425" marB="91425">
                    <a:solidFill>
                      <a:srgbClr val="0B539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lt1"/>
                          </a:solidFill>
                        </a:rPr>
                        <a:t>Examples in 2022 Accountability Processes</a:t>
                      </a:r>
                      <a:endParaRPr sz="1400" b="1" u="none" strike="noStrike" cap="none" dirty="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State Legislature &amp; Governor</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Legislature passes statute and Governor signs into law.</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SB 22-137: </a:t>
                      </a:r>
                      <a:r>
                        <a:rPr lang="en" sz="1400" u="none" strike="noStrike" cap="none"/>
                        <a:t> Provides broader overview for adjustments to accountability</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State Board of Education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Board provides additional detail on statute through rule process.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State Board Rules:  </a:t>
                      </a:r>
                      <a:r>
                        <a:rPr lang="en" sz="1400" u="none" strike="noStrike" cap="none"/>
                        <a:t>Framework cut scores, request to reconsider process</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CDE Documentation and Guidance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Department provides documentation, logistics and parameters for implementation.  Guidance includes requirements and recommendations.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dirty="0"/>
                        <a:t>Documentation:  </a:t>
                      </a:r>
                      <a:r>
                        <a:rPr lang="en" sz="1400" u="none" strike="noStrike" cap="none" dirty="0"/>
                        <a:t>Frameworks Calculation Guidebook</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 sz="1400" b="1" u="none" strike="noStrike" cap="none" dirty="0"/>
                        <a:t>Guidance:</a:t>
                      </a:r>
                      <a:r>
                        <a:rPr lang="en" sz="1400" u="none" strike="noStrike" cap="none" dirty="0"/>
                        <a:t>  Request to Reconsider Guidance, UIP Handbook</a:t>
                      </a:r>
                      <a:endParaRPr sz="1400" u="none" strike="noStrike" cap="none" dirty="0"/>
                    </a:p>
                  </a:txBody>
                  <a:tcPr marL="91425" marR="91425" marT="91425" marB="91425"/>
                </a:tc>
                <a:extLst>
                  <a:ext uri="{0D108BD9-81ED-4DB2-BD59-A6C34878D82A}">
                    <a16:rowId xmlns:a16="http://schemas.microsoft.com/office/drawing/2014/main" val="10003"/>
                  </a:ext>
                </a:extLst>
              </a:tr>
            </a:tbl>
          </a:graphicData>
        </a:graphic>
      </p:graphicFrame>
      <p:sp>
        <p:nvSpPr>
          <p:cNvPr id="676" name="Google Shape;676;p108" descr="Red box around the final policy development structure &quot;CDE Documentation and Guidance&quot;"/>
          <p:cNvSpPr/>
          <p:nvPr/>
        </p:nvSpPr>
        <p:spPr>
          <a:xfrm>
            <a:off x="1517475" y="3291925"/>
            <a:ext cx="7239000" cy="1471500"/>
          </a:xfrm>
          <a:prstGeom prst="rect">
            <a:avLst/>
          </a:prstGeom>
          <a:no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10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pitchFamily="2" charset="0"/>
              </a:rPr>
              <a:t>Terminology Changes</a:t>
            </a:r>
            <a:endParaRPr>
              <a:latin typeface="Raleway" pitchFamily="2" charset="0"/>
            </a:endParaRPr>
          </a:p>
        </p:txBody>
      </p:sp>
      <p:sp>
        <p:nvSpPr>
          <p:cNvPr id="687" name="Google Shape;687;p109"/>
          <p:cNvSpPr txBox="1"/>
          <p:nvPr/>
        </p:nvSpPr>
        <p:spPr>
          <a:xfrm>
            <a:off x="604950" y="1048200"/>
            <a:ext cx="7812300" cy="582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chemeClr val="dk1"/>
              </a:buClr>
              <a:buSzPts val="1100"/>
              <a:buFont typeface="Arial"/>
              <a:buNone/>
            </a:pPr>
            <a:r>
              <a:rPr lang="en" sz="1800" b="1" i="0" u="none" strike="noStrike" cap="none">
                <a:solidFill>
                  <a:schemeClr val="dk1"/>
                </a:solidFill>
                <a:latin typeface="Calibri"/>
                <a:ea typeface="Calibri"/>
                <a:cs typeface="Calibri"/>
                <a:sym typeface="Calibri"/>
              </a:rPr>
              <a:t>Some of the terms have changed to offer more clarity and purpose.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graphicFrame>
        <p:nvGraphicFramePr>
          <p:cNvPr id="688" name="Google Shape;688;p109"/>
          <p:cNvGraphicFramePr/>
          <p:nvPr>
            <p:extLst>
              <p:ext uri="{D42A27DB-BD31-4B8C-83A1-F6EECF244321}">
                <p14:modId xmlns:p14="http://schemas.microsoft.com/office/powerpoint/2010/main" val="3831625271"/>
              </p:ext>
            </p:extLst>
          </p:nvPr>
        </p:nvGraphicFramePr>
        <p:xfrm>
          <a:off x="199650" y="1782900"/>
          <a:ext cx="5501300" cy="861225"/>
        </p:xfrm>
        <a:graphic>
          <a:graphicData uri="http://schemas.openxmlformats.org/drawingml/2006/table">
            <a:tbl>
              <a:tblPr firstRow="1">
                <a:noFill/>
                <a:tableStyleId>{7ACF75C0-5E04-4A68-9345-FBDDDC543537}</a:tableStyleId>
              </a:tblPr>
              <a:tblGrid>
                <a:gridCol w="2750650">
                  <a:extLst>
                    <a:ext uri="{9D8B030D-6E8A-4147-A177-3AD203B41FA5}">
                      <a16:colId xmlns:a16="http://schemas.microsoft.com/office/drawing/2014/main" val="20000"/>
                    </a:ext>
                  </a:extLst>
                </a:gridCol>
                <a:gridCol w="2750650">
                  <a:extLst>
                    <a:ext uri="{9D8B030D-6E8A-4147-A177-3AD203B41FA5}">
                      <a16:colId xmlns:a16="http://schemas.microsoft.com/office/drawing/2014/main" val="20001"/>
                    </a:ext>
                  </a:extLst>
                </a:gridCol>
              </a:tblGrid>
              <a:tr h="287075">
                <a:tc>
                  <a:txBody>
                    <a:bodyPr/>
                    <a:lstStyle/>
                    <a:p>
                      <a:pPr marL="0" marR="0" lvl="0" indent="0" algn="l" rtl="0">
                        <a:lnSpc>
                          <a:spcPct val="115000"/>
                        </a:lnSpc>
                        <a:spcBef>
                          <a:spcPts val="0"/>
                        </a:spcBef>
                        <a:spcAft>
                          <a:spcPts val="0"/>
                        </a:spcAft>
                        <a:buClr>
                          <a:srgbClr val="000000"/>
                        </a:buClr>
                        <a:buSzPts val="1200"/>
                        <a:buFont typeface="Arial"/>
                        <a:buNone/>
                      </a:pPr>
                      <a:r>
                        <a:rPr lang="en" sz="1200" b="1" u="none" strike="noStrike" cap="none"/>
                        <a:t>Traditional UIP </a:t>
                      </a:r>
                      <a:endParaRPr sz="12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b="1" u="none" strike="noStrike" cap="none"/>
                        <a:t>Streamlined UIP </a:t>
                      </a:r>
                      <a:endParaRPr sz="12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287075">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t>Priority Performance Challenges</a:t>
                      </a:r>
                      <a:endParaRPr sz="12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t>Student Performance Priorities</a:t>
                      </a:r>
                      <a:endParaRPr sz="12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87075">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t>Implementation Benchmarks</a:t>
                      </a:r>
                      <a:endParaRPr sz="12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dirty="0"/>
                        <a:t>Implementation Milestones</a:t>
                      </a:r>
                      <a:endParaRPr sz="1200" u="none" strike="noStrike" cap="none" dirty="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89" name="Google Shape;689;p10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86375" y="1782900"/>
            <a:ext cx="3005224" cy="1962977"/>
          </a:xfrm>
          <a:prstGeom prst="rect">
            <a:avLst/>
          </a:prstGeom>
          <a:noFill/>
          <a:ln w="76200" cap="flat" cmpd="sng">
            <a:solidFill>
              <a:srgbClr val="CCCCCC"/>
            </a:solidFill>
            <a:prstDash val="solid"/>
            <a:round/>
            <a:headEnd type="none" w="sm" len="sm"/>
            <a:tailEnd type="none" w="sm" len="sm"/>
          </a:ln>
        </p:spPr>
      </p:pic>
      <p:sp>
        <p:nvSpPr>
          <p:cNvPr id="686" name="Google Shape;686;p10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1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Big Five to Top Three Questions</a:t>
            </a:r>
            <a:endParaRPr dirty="0">
              <a:latin typeface="Raleway" pitchFamily="2" charset="0"/>
            </a:endParaRPr>
          </a:p>
        </p:txBody>
      </p:sp>
      <p:pic>
        <p:nvPicPr>
          <p:cNvPr id="696" name="Google Shape;696;p110" descr="Big Five Questions:&#10;1) Does the plan investigate the most critical performance areas and prioritize the most urgent performance challenges?&#10;2) Does the plan identify root causes that explain the magnitude of performance challenges?&#10;3) Does the plan identify evidenced-based major improvement strategies that are likely to eliminate the root causes?&#10;4) Does the UIP present a well-designed action plan for implementing the major improvement strategies to bring about dramatic improvement?&#10;5) Does the plan include elements that effectively monitor the impact and progress of the action plan?"/>
          <p:cNvPicPr preferRelativeResize="0"/>
          <p:nvPr/>
        </p:nvPicPr>
        <p:blipFill rotWithShape="1">
          <a:blip r:embed="rId3">
            <a:alphaModFix/>
          </a:blip>
          <a:srcRect/>
          <a:stretch/>
        </p:blipFill>
        <p:spPr>
          <a:xfrm>
            <a:off x="332674" y="1041075"/>
            <a:ext cx="2457626" cy="3851624"/>
          </a:xfrm>
          <a:prstGeom prst="rect">
            <a:avLst/>
          </a:prstGeom>
          <a:noFill/>
          <a:ln>
            <a:noFill/>
          </a:ln>
        </p:spPr>
      </p:pic>
      <p:sp>
        <p:nvSpPr>
          <p:cNvPr id="697" name="Google Shape;697;p110"/>
          <p:cNvSpPr txBox="1"/>
          <p:nvPr/>
        </p:nvSpPr>
        <p:spPr>
          <a:xfrm>
            <a:off x="3568875" y="1243575"/>
            <a:ext cx="4703400" cy="10065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The Streamlined UIP organized into three sections instead of five.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graphicFrame>
        <p:nvGraphicFramePr>
          <p:cNvPr id="698" name="Google Shape;698;p110"/>
          <p:cNvGraphicFramePr/>
          <p:nvPr>
            <p:extLst>
              <p:ext uri="{D42A27DB-BD31-4B8C-83A1-F6EECF244321}">
                <p14:modId xmlns:p14="http://schemas.microsoft.com/office/powerpoint/2010/main" val="609181332"/>
              </p:ext>
            </p:extLst>
          </p:nvPr>
        </p:nvGraphicFramePr>
        <p:xfrm>
          <a:off x="2948609" y="2254733"/>
          <a:ext cx="6071175" cy="1495425"/>
        </p:xfrm>
        <a:graphic>
          <a:graphicData uri="http://schemas.openxmlformats.org/drawingml/2006/table">
            <a:tbl>
              <a:tblPr firstRow="1" bandRow="1">
                <a:noFill/>
                <a:tableStyleId>{3E50A768-6CCE-44CC-A6C7-98B9E9303A60}</a:tableStyleId>
              </a:tblPr>
              <a:tblGrid>
                <a:gridCol w="2023725">
                  <a:extLst>
                    <a:ext uri="{9D8B030D-6E8A-4147-A177-3AD203B41FA5}">
                      <a16:colId xmlns:a16="http://schemas.microsoft.com/office/drawing/2014/main" val="20000"/>
                    </a:ext>
                  </a:extLst>
                </a:gridCol>
                <a:gridCol w="2023725">
                  <a:extLst>
                    <a:ext uri="{9D8B030D-6E8A-4147-A177-3AD203B41FA5}">
                      <a16:colId xmlns:a16="http://schemas.microsoft.com/office/drawing/2014/main" val="20001"/>
                    </a:ext>
                  </a:extLst>
                </a:gridCol>
                <a:gridCol w="2023725">
                  <a:extLst>
                    <a:ext uri="{9D8B030D-6E8A-4147-A177-3AD203B41FA5}">
                      <a16:colId xmlns:a16="http://schemas.microsoft.com/office/drawing/2014/main" val="20002"/>
                    </a:ext>
                  </a:extLst>
                </a:gridCol>
              </a:tblGrid>
              <a:tr h="704850">
                <a:tc>
                  <a:txBody>
                    <a:bodyPr/>
                    <a:lstStyle/>
                    <a:p>
                      <a:pPr marL="0" marR="0" lvl="0" indent="0" algn="ctr" rtl="0">
                        <a:lnSpc>
                          <a:spcPct val="100000"/>
                        </a:lnSpc>
                        <a:spcBef>
                          <a:spcPts val="0"/>
                        </a:spcBef>
                        <a:spcAft>
                          <a:spcPts val="0"/>
                        </a:spcAft>
                        <a:buNone/>
                      </a:pPr>
                      <a:r>
                        <a:rPr lang="en" sz="1000" b="1" i="0" u="none" strike="noStrike" cap="none" dirty="0">
                          <a:solidFill>
                            <a:schemeClr val="bg1"/>
                          </a:solidFill>
                          <a:latin typeface="Calibri"/>
                          <a:ea typeface="Calibri"/>
                          <a:cs typeface="Calibri"/>
                          <a:sym typeface="Calibri"/>
                        </a:rPr>
                        <a:t>Does the plan identify high-leverage performance priorities and targets? </a:t>
                      </a:r>
                      <a:endParaRPr sz="1400" u="none" strike="noStrike" cap="none" dirty="0">
                        <a:solidFill>
                          <a:schemeClr val="bg1"/>
                        </a:solidFill>
                        <a:latin typeface="Calibri"/>
                        <a:ea typeface="Calibri"/>
                        <a:cs typeface="Calibri"/>
                        <a:sym typeface="Calibri"/>
                      </a:endParaRPr>
                    </a:p>
                  </a:txBody>
                  <a:tcPr marL="45725" marR="45725" marT="45725" marB="45725" anchor="ctr">
                    <a:lnL w="25400" cap="flat" cmpd="sng">
                      <a:solidFill>
                        <a:srgbClr val="CCCCCC"/>
                      </a:solidFill>
                      <a:prstDash val="solid"/>
                      <a:round/>
                      <a:headEnd type="none" w="sm" len="sm"/>
                      <a:tailEnd type="none" w="sm" len="sm"/>
                    </a:lnL>
                    <a:lnR w="25400" cap="flat" cmpd="sng">
                      <a:solidFill>
                        <a:srgbClr val="CCCCCC"/>
                      </a:solidFill>
                      <a:prstDash val="solid"/>
                      <a:round/>
                      <a:headEnd type="none" w="sm" len="sm"/>
                      <a:tailEnd type="none" w="sm" len="sm"/>
                    </a:lnR>
                    <a:lnT w="25400" cap="flat" cmpd="sng">
                      <a:solidFill>
                        <a:srgbClr val="CCCCCC"/>
                      </a:solidFill>
                      <a:prstDash val="solid"/>
                      <a:round/>
                      <a:headEnd type="none" w="sm" len="sm"/>
                      <a:tailEnd type="none" w="sm" len="sm"/>
                    </a:lnT>
                    <a:lnB w="25400" cap="flat" cmpd="sng">
                      <a:solidFill>
                        <a:srgbClr val="CCCCCC"/>
                      </a:solidFill>
                      <a:prstDash val="solid"/>
                      <a:round/>
                      <a:headEnd type="none" w="sm" len="sm"/>
                      <a:tailEnd type="none" w="sm" len="sm"/>
                    </a:lnB>
                    <a:solidFill>
                      <a:schemeClr val="accent2">
                        <a:lumMod val="50000"/>
                      </a:schemeClr>
                    </a:solidFill>
                  </a:tcPr>
                </a:tc>
                <a:tc>
                  <a:txBody>
                    <a:bodyPr/>
                    <a:lstStyle/>
                    <a:p>
                      <a:pPr marL="0" marR="0" lvl="0" indent="0" algn="ctr" rtl="0">
                        <a:lnSpc>
                          <a:spcPct val="100000"/>
                        </a:lnSpc>
                        <a:spcBef>
                          <a:spcPts val="0"/>
                        </a:spcBef>
                        <a:spcAft>
                          <a:spcPts val="0"/>
                        </a:spcAft>
                        <a:buNone/>
                      </a:pPr>
                      <a:r>
                        <a:rPr lang="en" sz="1000" b="1" i="0" u="none" strike="noStrike" cap="none">
                          <a:solidFill>
                            <a:srgbClr val="FFFFFF"/>
                          </a:solidFill>
                          <a:highlight>
                            <a:srgbClr val="2C3384"/>
                          </a:highlight>
                          <a:latin typeface="Calibri"/>
                          <a:ea typeface="Calibri"/>
                          <a:cs typeface="Calibri"/>
                          <a:sym typeface="Calibri"/>
                        </a:rPr>
                        <a:t>Does the plan focus on evidence-based strategies to resolve systemic root causes and drive improvement on identified priorities?</a:t>
                      </a:r>
                      <a:endParaRPr sz="1400" u="none" strike="noStrike" cap="none">
                        <a:highlight>
                          <a:srgbClr val="2C3384"/>
                        </a:highlight>
                        <a:latin typeface="Calibri"/>
                        <a:ea typeface="Calibri"/>
                        <a:cs typeface="Calibri"/>
                        <a:sym typeface="Calibri"/>
                      </a:endParaRPr>
                    </a:p>
                  </a:txBody>
                  <a:tcPr marL="45725" marR="45725" marT="45725" marB="45725" anchor="ctr">
                    <a:lnL w="25400" cap="flat" cmpd="sng">
                      <a:solidFill>
                        <a:srgbClr val="CCCCCC"/>
                      </a:solidFill>
                      <a:prstDash val="solid"/>
                      <a:round/>
                      <a:headEnd type="none" w="sm" len="sm"/>
                      <a:tailEnd type="none" w="sm" len="sm"/>
                    </a:lnL>
                    <a:lnR w="25400" cap="flat" cmpd="sng">
                      <a:solidFill>
                        <a:srgbClr val="CCCCCC"/>
                      </a:solidFill>
                      <a:prstDash val="solid"/>
                      <a:round/>
                      <a:headEnd type="none" w="sm" len="sm"/>
                      <a:tailEnd type="none" w="sm" len="sm"/>
                    </a:lnR>
                    <a:lnT w="25400" cap="flat" cmpd="sng">
                      <a:solidFill>
                        <a:srgbClr val="CCCCCC"/>
                      </a:solidFill>
                      <a:prstDash val="solid"/>
                      <a:round/>
                      <a:headEnd type="none" w="sm" len="sm"/>
                      <a:tailEnd type="none" w="sm" len="sm"/>
                    </a:lnT>
                    <a:lnB w="25400" cap="flat" cmpd="sng">
                      <a:solidFill>
                        <a:srgbClr val="CCCCCC"/>
                      </a:solidFill>
                      <a:prstDash val="solid"/>
                      <a:round/>
                      <a:headEnd type="none" w="sm" len="sm"/>
                      <a:tailEnd type="none" w="sm" len="sm"/>
                    </a:lnB>
                    <a:solidFill>
                      <a:srgbClr val="2C3384"/>
                    </a:solidFill>
                  </a:tcPr>
                </a:tc>
                <a:tc>
                  <a:txBody>
                    <a:bodyPr/>
                    <a:lstStyle/>
                    <a:p>
                      <a:pPr marL="0" marR="0" lvl="0" indent="0" algn="ctr" rtl="0">
                        <a:lnSpc>
                          <a:spcPct val="100000"/>
                        </a:lnSpc>
                        <a:spcBef>
                          <a:spcPts val="0"/>
                        </a:spcBef>
                        <a:spcAft>
                          <a:spcPts val="0"/>
                        </a:spcAft>
                        <a:buNone/>
                      </a:pPr>
                      <a:r>
                        <a:rPr lang="en" sz="1000" b="1" i="0" u="none" strike="noStrike" cap="none">
                          <a:solidFill>
                            <a:srgbClr val="FFFFFF"/>
                          </a:solidFill>
                          <a:highlight>
                            <a:srgbClr val="077682"/>
                          </a:highlight>
                          <a:latin typeface="Calibri"/>
                          <a:ea typeface="Calibri"/>
                          <a:cs typeface="Calibri"/>
                          <a:sym typeface="Calibri"/>
                        </a:rPr>
                        <a:t>Does the plan outline a coherent approach to implementation and adjustment of the identified strategies?</a:t>
                      </a:r>
                      <a:endParaRPr sz="1400" u="none" strike="noStrike" cap="none">
                        <a:highlight>
                          <a:srgbClr val="077682"/>
                        </a:highlight>
                        <a:latin typeface="Calibri"/>
                        <a:ea typeface="Calibri"/>
                        <a:cs typeface="Calibri"/>
                        <a:sym typeface="Calibri"/>
                      </a:endParaRPr>
                    </a:p>
                  </a:txBody>
                  <a:tcPr marL="45725" marR="45725" marT="45725" marB="45725" anchor="ctr">
                    <a:lnL w="25400" cap="flat" cmpd="sng">
                      <a:solidFill>
                        <a:srgbClr val="CCCCCC"/>
                      </a:solidFill>
                      <a:prstDash val="solid"/>
                      <a:round/>
                      <a:headEnd type="none" w="sm" len="sm"/>
                      <a:tailEnd type="none" w="sm" len="sm"/>
                    </a:lnL>
                    <a:lnR w="25400" cap="flat" cmpd="sng">
                      <a:solidFill>
                        <a:srgbClr val="CCCCCC"/>
                      </a:solidFill>
                      <a:prstDash val="solid"/>
                      <a:round/>
                      <a:headEnd type="none" w="sm" len="sm"/>
                      <a:tailEnd type="none" w="sm" len="sm"/>
                    </a:lnR>
                    <a:lnT w="25400" cap="flat" cmpd="sng">
                      <a:solidFill>
                        <a:srgbClr val="CCCCCC"/>
                      </a:solidFill>
                      <a:prstDash val="solid"/>
                      <a:round/>
                      <a:headEnd type="none" w="sm" len="sm"/>
                      <a:tailEnd type="none" w="sm" len="sm"/>
                    </a:lnT>
                    <a:lnB w="25400" cap="flat" cmpd="sng">
                      <a:solidFill>
                        <a:srgbClr val="CCCCCC"/>
                      </a:solidFill>
                      <a:prstDash val="solid"/>
                      <a:round/>
                      <a:headEnd type="none" w="sm" len="sm"/>
                      <a:tailEnd type="none" w="sm" len="sm"/>
                    </a:lnB>
                    <a:solidFill>
                      <a:srgbClr val="077682"/>
                    </a:solidFill>
                  </a:tcPr>
                </a:tc>
                <a:extLst>
                  <a:ext uri="{0D108BD9-81ED-4DB2-BD59-A6C34878D82A}">
                    <a16:rowId xmlns:a16="http://schemas.microsoft.com/office/drawing/2014/main" val="10000"/>
                  </a:ext>
                </a:extLst>
              </a:tr>
              <a:tr h="790575">
                <a:tc>
                  <a:txBody>
                    <a:bodyPr/>
                    <a:lstStyle/>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dirty="0">
                          <a:solidFill>
                            <a:srgbClr val="000000"/>
                          </a:solidFill>
                          <a:highlight>
                            <a:srgbClr val="FBDED9"/>
                          </a:highlight>
                          <a:latin typeface="Calibri"/>
                          <a:ea typeface="Calibri"/>
                          <a:cs typeface="Calibri"/>
                          <a:sym typeface="Calibri"/>
                        </a:rPr>
                        <a:t>Student Performance Priorities</a:t>
                      </a:r>
                      <a:endParaRPr dirty="0"/>
                    </a:p>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dirty="0">
                          <a:solidFill>
                            <a:srgbClr val="000000"/>
                          </a:solidFill>
                          <a:highlight>
                            <a:srgbClr val="FBDED9"/>
                          </a:highlight>
                          <a:latin typeface="Calibri"/>
                          <a:ea typeface="Calibri"/>
                          <a:cs typeface="Calibri"/>
                          <a:sym typeface="Calibri"/>
                        </a:rPr>
                        <a:t>Annual Target Setting </a:t>
                      </a:r>
                      <a:endParaRPr dirty="0"/>
                    </a:p>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dirty="0">
                          <a:solidFill>
                            <a:srgbClr val="000000"/>
                          </a:solidFill>
                          <a:highlight>
                            <a:srgbClr val="FBDED9"/>
                          </a:highlight>
                          <a:latin typeface="Calibri"/>
                          <a:ea typeface="Calibri"/>
                          <a:cs typeface="Calibri"/>
                          <a:sym typeface="Calibri"/>
                        </a:rPr>
                        <a:t>Interim Targets</a:t>
                      </a:r>
                      <a:endParaRPr dirty="0"/>
                    </a:p>
                  </a:txBody>
                  <a:tcPr marL="45725" marR="45725" marT="45725" marB="45725">
                    <a:lnL w="25400" cap="flat" cmpd="sng">
                      <a:solidFill>
                        <a:srgbClr val="CCCCCC"/>
                      </a:solidFill>
                      <a:prstDash val="solid"/>
                      <a:round/>
                      <a:headEnd type="none" w="sm" len="sm"/>
                      <a:tailEnd type="none" w="sm" len="sm"/>
                    </a:lnL>
                    <a:lnR w="25400" cap="flat" cmpd="sng">
                      <a:solidFill>
                        <a:srgbClr val="CCCCCC"/>
                      </a:solidFill>
                      <a:prstDash val="solid"/>
                      <a:round/>
                      <a:headEnd type="none" w="sm" len="sm"/>
                      <a:tailEnd type="none" w="sm" len="sm"/>
                    </a:lnR>
                    <a:lnT w="25400" cap="flat" cmpd="sng">
                      <a:solidFill>
                        <a:srgbClr val="CCCCCC"/>
                      </a:solidFill>
                      <a:prstDash val="solid"/>
                      <a:round/>
                      <a:headEnd type="none" w="sm" len="sm"/>
                      <a:tailEnd type="none" w="sm" len="sm"/>
                    </a:lnT>
                    <a:lnB w="25400" cap="flat" cmpd="sng">
                      <a:solidFill>
                        <a:srgbClr val="CCCCCC"/>
                      </a:solidFill>
                      <a:prstDash val="solid"/>
                      <a:round/>
                      <a:headEnd type="none" w="sm" len="sm"/>
                      <a:tailEnd type="none" w="sm" len="sm"/>
                    </a:lnB>
                    <a:solidFill>
                      <a:srgbClr val="FBDED9"/>
                    </a:solidFill>
                  </a:tcPr>
                </a:tc>
                <a:tc>
                  <a:txBody>
                    <a:bodyPr/>
                    <a:lstStyle/>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a:solidFill>
                            <a:srgbClr val="000000"/>
                          </a:solidFill>
                          <a:highlight>
                            <a:srgbClr val="D1D4FA"/>
                          </a:highlight>
                          <a:latin typeface="Calibri"/>
                          <a:ea typeface="Calibri"/>
                          <a:cs typeface="Calibri"/>
                          <a:sym typeface="Calibri"/>
                        </a:rPr>
                        <a:t>Root Causes with validation</a:t>
                      </a:r>
                      <a:endParaRPr/>
                    </a:p>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a:solidFill>
                            <a:srgbClr val="000000"/>
                          </a:solidFill>
                          <a:highlight>
                            <a:srgbClr val="D1D4FA"/>
                          </a:highlight>
                          <a:latin typeface="Calibri"/>
                          <a:ea typeface="Calibri"/>
                          <a:cs typeface="Calibri"/>
                          <a:sym typeface="Calibri"/>
                        </a:rPr>
                        <a:t>Major Improvement Strategies (including Evidence Base)</a:t>
                      </a:r>
                      <a:endParaRPr/>
                    </a:p>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a:solidFill>
                            <a:srgbClr val="000000"/>
                          </a:solidFill>
                          <a:highlight>
                            <a:srgbClr val="D1D4FA"/>
                          </a:highlight>
                          <a:latin typeface="Calibri"/>
                          <a:ea typeface="Calibri"/>
                          <a:cs typeface="Calibri"/>
                          <a:sym typeface="Calibri"/>
                        </a:rPr>
                        <a:t>Associated Resources</a:t>
                      </a:r>
                      <a:endParaRPr/>
                    </a:p>
                  </a:txBody>
                  <a:tcPr marL="45725" marR="45725" marT="45725" marB="45725">
                    <a:lnL w="25400" cap="flat" cmpd="sng">
                      <a:solidFill>
                        <a:srgbClr val="CCCCCC"/>
                      </a:solidFill>
                      <a:prstDash val="solid"/>
                      <a:round/>
                      <a:headEnd type="none" w="sm" len="sm"/>
                      <a:tailEnd type="none" w="sm" len="sm"/>
                    </a:lnL>
                    <a:lnR w="25400" cap="flat" cmpd="sng">
                      <a:solidFill>
                        <a:srgbClr val="CCCCCC"/>
                      </a:solidFill>
                      <a:prstDash val="solid"/>
                      <a:round/>
                      <a:headEnd type="none" w="sm" len="sm"/>
                      <a:tailEnd type="none" w="sm" len="sm"/>
                    </a:lnR>
                    <a:lnT w="25400" cap="flat" cmpd="sng">
                      <a:solidFill>
                        <a:srgbClr val="CCCCCC"/>
                      </a:solidFill>
                      <a:prstDash val="solid"/>
                      <a:round/>
                      <a:headEnd type="none" w="sm" len="sm"/>
                      <a:tailEnd type="none" w="sm" len="sm"/>
                    </a:lnT>
                    <a:lnB w="25400" cap="flat" cmpd="sng">
                      <a:solidFill>
                        <a:srgbClr val="CCCCCC"/>
                      </a:solidFill>
                      <a:prstDash val="solid"/>
                      <a:round/>
                      <a:headEnd type="none" w="sm" len="sm"/>
                      <a:tailEnd type="none" w="sm" len="sm"/>
                    </a:lnB>
                    <a:solidFill>
                      <a:srgbClr val="D1D4FA"/>
                    </a:solidFill>
                  </a:tcPr>
                </a:tc>
                <a:tc>
                  <a:txBody>
                    <a:bodyPr/>
                    <a:lstStyle/>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dirty="0">
                          <a:solidFill>
                            <a:srgbClr val="000000"/>
                          </a:solidFill>
                          <a:highlight>
                            <a:srgbClr val="D9FFFE"/>
                          </a:highlight>
                          <a:latin typeface="Calibri"/>
                          <a:ea typeface="Calibri"/>
                          <a:cs typeface="Calibri"/>
                          <a:sym typeface="Calibri"/>
                        </a:rPr>
                        <a:t>Implementation Milestones</a:t>
                      </a:r>
                      <a:endParaRPr dirty="0"/>
                    </a:p>
                    <a:p>
                      <a:pPr marL="0" marR="0" lvl="0" indent="-63500" algn="l" rtl="0">
                        <a:lnSpc>
                          <a:spcPct val="100000"/>
                        </a:lnSpc>
                        <a:spcBef>
                          <a:spcPts val="0"/>
                        </a:spcBef>
                        <a:spcAft>
                          <a:spcPts val="0"/>
                        </a:spcAft>
                        <a:buClr>
                          <a:srgbClr val="000000"/>
                        </a:buClr>
                        <a:buSzPts val="1000"/>
                        <a:buFont typeface="Arial"/>
                        <a:buChar char="•"/>
                      </a:pPr>
                      <a:r>
                        <a:rPr lang="en" sz="1000" b="0" i="0" u="none" strike="noStrike" cap="none" dirty="0">
                          <a:solidFill>
                            <a:srgbClr val="000000"/>
                          </a:solidFill>
                          <a:highlight>
                            <a:srgbClr val="D9FFFE"/>
                          </a:highlight>
                          <a:latin typeface="Calibri"/>
                          <a:ea typeface="Calibri"/>
                          <a:cs typeface="Calibri"/>
                          <a:sym typeface="Calibri"/>
                        </a:rPr>
                        <a:t>Action steps</a:t>
                      </a:r>
                      <a:endParaRPr dirty="0"/>
                    </a:p>
                  </a:txBody>
                  <a:tcPr marL="45725" marR="45725" marT="45725" marB="45725">
                    <a:lnL w="25400" cap="flat" cmpd="sng">
                      <a:solidFill>
                        <a:srgbClr val="CCCCCC"/>
                      </a:solidFill>
                      <a:prstDash val="solid"/>
                      <a:round/>
                      <a:headEnd type="none" w="sm" len="sm"/>
                      <a:tailEnd type="none" w="sm" len="sm"/>
                    </a:lnL>
                    <a:lnR w="25400" cap="flat" cmpd="sng">
                      <a:solidFill>
                        <a:srgbClr val="CCCCCC"/>
                      </a:solidFill>
                      <a:prstDash val="solid"/>
                      <a:round/>
                      <a:headEnd type="none" w="sm" len="sm"/>
                      <a:tailEnd type="none" w="sm" len="sm"/>
                    </a:lnR>
                    <a:lnT w="25400" cap="flat" cmpd="sng">
                      <a:solidFill>
                        <a:srgbClr val="CCCCCC"/>
                      </a:solidFill>
                      <a:prstDash val="solid"/>
                      <a:round/>
                      <a:headEnd type="none" w="sm" len="sm"/>
                      <a:tailEnd type="none" w="sm" len="sm"/>
                    </a:lnT>
                    <a:lnB w="25400" cap="flat" cmpd="sng">
                      <a:solidFill>
                        <a:srgbClr val="CCCCCC"/>
                      </a:solidFill>
                      <a:prstDash val="solid"/>
                      <a:round/>
                      <a:headEnd type="none" w="sm" len="sm"/>
                      <a:tailEnd type="none" w="sm" len="sm"/>
                    </a:lnB>
                    <a:solidFill>
                      <a:srgbClr val="D9FFFE"/>
                    </a:solidFill>
                  </a:tcPr>
                </a:tc>
                <a:extLst>
                  <a:ext uri="{0D108BD9-81ED-4DB2-BD59-A6C34878D82A}">
                    <a16:rowId xmlns:a16="http://schemas.microsoft.com/office/drawing/2014/main" val="10001"/>
                  </a:ext>
                </a:extLst>
              </a:tr>
            </a:tbl>
          </a:graphicData>
        </a:graphic>
      </p:graphicFrame>
      <p:sp>
        <p:nvSpPr>
          <p:cNvPr id="695" name="Google Shape;695;p11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11"/>
          <p:cNvSpPr txBox="1">
            <a:spLocks noGrp="1"/>
          </p:cNvSpPr>
          <p:nvPr>
            <p:ph type="title"/>
          </p:nvPr>
        </p:nvSpPr>
        <p:spPr>
          <a:xfrm>
            <a:off x="114300" y="57050"/>
            <a:ext cx="8520600" cy="572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3300"/>
              <a:buNone/>
            </a:pPr>
            <a:r>
              <a:rPr lang="en" sz="2100" dirty="0">
                <a:latin typeface="Raleway" pitchFamily="2" charset="0"/>
              </a:rPr>
              <a:t>Assurances and Brief Description</a:t>
            </a:r>
            <a:endParaRPr sz="2100" dirty="0">
              <a:latin typeface="Raleway" pitchFamily="2" charset="0"/>
            </a:endParaRPr>
          </a:p>
        </p:txBody>
      </p:sp>
      <p:sp>
        <p:nvSpPr>
          <p:cNvPr id="704" name="Google Shape;704;p111"/>
          <p:cNvSpPr txBox="1">
            <a:spLocks noGrp="1"/>
          </p:cNvSpPr>
          <p:nvPr>
            <p:ph type="body" idx="1"/>
          </p:nvPr>
        </p:nvSpPr>
        <p:spPr>
          <a:xfrm>
            <a:off x="457200" y="1143000"/>
            <a:ext cx="6352800" cy="31917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SzPts val="1800"/>
              <a:buChar char="•"/>
            </a:pPr>
            <a:r>
              <a:rPr lang="en" sz="1800"/>
              <a:t>For 24/25, the “Brief Description” has been removed and many of the expectations of the data narrative will be moved to assurances. </a:t>
            </a:r>
            <a:endParaRPr sz="1800"/>
          </a:p>
          <a:p>
            <a:pPr marL="457200" lvl="0" indent="-342900" algn="l" rtl="0">
              <a:lnSpc>
                <a:spcPct val="90000"/>
              </a:lnSpc>
              <a:spcBef>
                <a:spcPts val="0"/>
              </a:spcBef>
              <a:spcAft>
                <a:spcPts val="0"/>
              </a:spcAft>
              <a:buSzPts val="1800"/>
              <a:buChar char="•"/>
            </a:pPr>
            <a:r>
              <a:rPr lang="en" sz="1800"/>
              <a:t>Last year, assurances were added to the UIP to reduce some of the reporting</a:t>
            </a:r>
            <a:endParaRPr sz="1800"/>
          </a:p>
          <a:p>
            <a:pPr marL="914400" lvl="1" indent="-342900" algn="l" rtl="0">
              <a:lnSpc>
                <a:spcPct val="90000"/>
              </a:lnSpc>
              <a:spcBef>
                <a:spcPts val="0"/>
              </a:spcBef>
              <a:spcAft>
                <a:spcPts val="0"/>
              </a:spcAft>
              <a:buSzPts val="1800"/>
              <a:buChar char="•"/>
            </a:pPr>
            <a:r>
              <a:rPr lang="en" sz="1800"/>
              <a:t>Assurances were used for federal and state accountability as well as READ and Math data analysis. </a:t>
            </a:r>
            <a:endParaRPr sz="1800"/>
          </a:p>
          <a:p>
            <a:pPr marL="914400" lvl="1" indent="-342900" algn="l" rtl="0">
              <a:lnSpc>
                <a:spcPct val="90000"/>
              </a:lnSpc>
              <a:spcBef>
                <a:spcPts val="0"/>
              </a:spcBef>
              <a:spcAft>
                <a:spcPts val="0"/>
              </a:spcAft>
              <a:buSzPts val="1800"/>
              <a:buChar char="•"/>
            </a:pPr>
            <a:r>
              <a:rPr lang="en" sz="1800"/>
              <a:t>Assurances are customized based on school characteristics- identifications, k-3 serving,  etc. </a:t>
            </a:r>
            <a:endParaRPr sz="1800"/>
          </a:p>
          <a:p>
            <a:pPr marL="457200" lvl="0" indent="0" algn="l" rtl="0">
              <a:lnSpc>
                <a:spcPct val="90000"/>
              </a:lnSpc>
              <a:spcBef>
                <a:spcPts val="800"/>
              </a:spcBef>
              <a:spcAft>
                <a:spcPts val="0"/>
              </a:spcAft>
              <a:buSzPts val="1600"/>
              <a:buNone/>
            </a:pPr>
            <a:endParaRPr sz="1800"/>
          </a:p>
        </p:txBody>
      </p:sp>
      <p:sp>
        <p:nvSpPr>
          <p:cNvPr id="705" name="Google Shape;705;p111"/>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26</a:t>
            </a:fld>
            <a:endParaRPr/>
          </a:p>
        </p:txBody>
      </p:sp>
      <p:pic>
        <p:nvPicPr>
          <p:cNvPr id="706" name="Google Shape;706;p1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58175" y="2833375"/>
            <a:ext cx="3095725" cy="1547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2" name="Google Shape;712;p112"/>
          <p:cNvSpPr txBox="1">
            <a:spLocks noGrp="1"/>
          </p:cNvSpPr>
          <p:nvPr>
            <p:ph type="title"/>
          </p:nvPr>
        </p:nvSpPr>
        <p:spPr>
          <a:xfrm>
            <a:off x="114300" y="32784"/>
            <a:ext cx="8520600" cy="572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3300"/>
              <a:buNone/>
            </a:pPr>
            <a:r>
              <a:rPr lang="en" dirty="0">
                <a:latin typeface="Raleway" pitchFamily="2" charset="0"/>
              </a:rPr>
              <a:t>Improved Workflow</a:t>
            </a:r>
            <a:endParaRPr dirty="0">
              <a:latin typeface="Raleway" pitchFamily="2" charset="0"/>
            </a:endParaRPr>
          </a:p>
        </p:txBody>
      </p:sp>
      <p:sp>
        <p:nvSpPr>
          <p:cNvPr id="713" name="Google Shape;713;p112"/>
          <p:cNvSpPr txBox="1">
            <a:spLocks noGrp="1"/>
          </p:cNvSpPr>
          <p:nvPr>
            <p:ph type="body" idx="1"/>
          </p:nvPr>
        </p:nvSpPr>
        <p:spPr>
          <a:xfrm>
            <a:off x="461400" y="1018875"/>
            <a:ext cx="4817400" cy="1369200"/>
          </a:xfrm>
          <a:prstGeom prst="rect">
            <a:avLst/>
          </a:prstGeom>
          <a:noFill/>
          <a:ln>
            <a:noFill/>
          </a:ln>
        </p:spPr>
        <p:txBody>
          <a:bodyPr spcFirstLastPara="1" wrap="square" lIns="0" tIns="0" rIns="0" bIns="0" anchor="t" anchorCtr="0">
            <a:normAutofit lnSpcReduction="10000"/>
          </a:bodyPr>
          <a:lstStyle/>
          <a:p>
            <a:pPr marL="0" lvl="0" indent="0" algn="l" rtl="0">
              <a:lnSpc>
                <a:spcPct val="90000"/>
              </a:lnSpc>
              <a:spcBef>
                <a:spcPts val="800"/>
              </a:spcBef>
              <a:spcAft>
                <a:spcPts val="0"/>
              </a:spcAft>
              <a:buSzPts val="1600"/>
              <a:buNone/>
            </a:pPr>
            <a:r>
              <a:rPr lang="en" sz="1800"/>
              <a:t>The Streamlined UIP Sections: </a:t>
            </a:r>
            <a:endParaRPr sz="1800"/>
          </a:p>
          <a:p>
            <a:pPr marL="457200" lvl="0" indent="-342900" algn="l" rtl="0">
              <a:lnSpc>
                <a:spcPct val="90000"/>
              </a:lnSpc>
              <a:spcBef>
                <a:spcPts val="800"/>
              </a:spcBef>
              <a:spcAft>
                <a:spcPts val="0"/>
              </a:spcAft>
              <a:buSzPts val="1800"/>
              <a:buChar char="•"/>
            </a:pPr>
            <a:r>
              <a:rPr lang="en" sz="1800"/>
              <a:t>Assurances</a:t>
            </a:r>
            <a:endParaRPr sz="1800"/>
          </a:p>
          <a:p>
            <a:pPr marL="457200" lvl="0" indent="-342900" algn="l" rtl="0">
              <a:lnSpc>
                <a:spcPct val="90000"/>
              </a:lnSpc>
              <a:spcBef>
                <a:spcPts val="0"/>
              </a:spcBef>
              <a:spcAft>
                <a:spcPts val="0"/>
              </a:spcAft>
              <a:buSzPts val="1800"/>
              <a:buChar char="•"/>
            </a:pPr>
            <a:r>
              <a:rPr lang="en" sz="1800"/>
              <a:t>Priorities and Targets</a:t>
            </a:r>
            <a:endParaRPr sz="1800"/>
          </a:p>
          <a:p>
            <a:pPr marL="457200" lvl="0" indent="-342900" algn="l" rtl="0">
              <a:lnSpc>
                <a:spcPct val="90000"/>
              </a:lnSpc>
              <a:spcBef>
                <a:spcPts val="0"/>
              </a:spcBef>
              <a:spcAft>
                <a:spcPts val="0"/>
              </a:spcAft>
              <a:buSzPts val="1800"/>
              <a:buChar char="•"/>
            </a:pPr>
            <a:r>
              <a:rPr lang="en" sz="1800"/>
              <a:t>Root Causes and Strategies</a:t>
            </a:r>
            <a:endParaRPr sz="1800"/>
          </a:p>
          <a:p>
            <a:pPr marL="457200" lvl="0" indent="-342900" algn="l" rtl="0">
              <a:lnSpc>
                <a:spcPct val="90000"/>
              </a:lnSpc>
              <a:spcBef>
                <a:spcPts val="0"/>
              </a:spcBef>
              <a:spcAft>
                <a:spcPts val="0"/>
              </a:spcAft>
              <a:buSzPts val="1800"/>
              <a:buChar char="•"/>
            </a:pPr>
            <a:r>
              <a:rPr lang="en" sz="1800"/>
              <a:t>Implementation and Actions</a:t>
            </a:r>
            <a:endParaRPr sz="1800"/>
          </a:p>
        </p:txBody>
      </p:sp>
      <p:pic>
        <p:nvPicPr>
          <p:cNvPr id="719" name="Google Shape;719;p1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68866" y="1018877"/>
            <a:ext cx="2664809" cy="1552875"/>
          </a:xfrm>
          <a:prstGeom prst="rect">
            <a:avLst/>
          </a:prstGeom>
          <a:noFill/>
          <a:ln w="76200" cap="flat" cmpd="sng">
            <a:solidFill>
              <a:srgbClr val="D9D9D9"/>
            </a:solidFill>
            <a:prstDash val="solid"/>
            <a:round/>
            <a:headEnd type="none" w="sm" len="sm"/>
            <a:tailEnd type="none" w="sm" len="sm"/>
          </a:ln>
        </p:spPr>
      </p:pic>
      <p:grpSp>
        <p:nvGrpSpPr>
          <p:cNvPr id="2" name="Group 1" descr="Screenshot of the new UIP sections (listed left to right): homepage, assurances, priorities &amp; targets, root causes &amp; strategies, and implementation &amp; action">
            <a:extLst>
              <a:ext uri="{FF2B5EF4-FFF2-40B4-BE49-F238E27FC236}">
                <a16:creationId xmlns:a16="http://schemas.microsoft.com/office/drawing/2014/main" id="{CA8949F1-58F0-F61C-10B0-7AF61DE222D0}"/>
              </a:ext>
            </a:extLst>
          </p:cNvPr>
          <p:cNvGrpSpPr/>
          <p:nvPr/>
        </p:nvGrpSpPr>
        <p:grpSpPr>
          <a:xfrm>
            <a:off x="213074" y="2642158"/>
            <a:ext cx="8814899" cy="488530"/>
            <a:chOff x="213074" y="2642158"/>
            <a:chExt cx="8814899" cy="488530"/>
          </a:xfrm>
        </p:grpSpPr>
        <p:pic>
          <p:nvPicPr>
            <p:cNvPr id="711" name="Google Shape;711;p112" descr="Screenshot of the new UIP sections (listed left to right): homepage, assurances, priorities &amp; targets, root causes &amp; strategies, and implementation &amp; action"/>
            <p:cNvPicPr preferRelativeResize="0"/>
            <p:nvPr/>
          </p:nvPicPr>
          <p:blipFill rotWithShape="1">
            <a:blip r:embed="rId4">
              <a:alphaModFix/>
            </a:blip>
            <a:srcRect/>
            <a:stretch/>
          </p:blipFill>
          <p:spPr>
            <a:xfrm>
              <a:off x="213074" y="2642158"/>
              <a:ext cx="8814899" cy="488530"/>
            </a:xfrm>
            <a:prstGeom prst="rect">
              <a:avLst/>
            </a:prstGeom>
            <a:noFill/>
            <a:ln w="76200" cap="flat" cmpd="sng">
              <a:solidFill>
                <a:srgbClr val="D9D9D9"/>
              </a:solidFill>
              <a:prstDash val="solid"/>
              <a:round/>
              <a:headEnd type="none" w="sm" len="sm"/>
              <a:tailEnd type="none" w="sm" len="sm"/>
            </a:ln>
          </p:spPr>
        </p:pic>
        <p:sp>
          <p:nvSpPr>
            <p:cNvPr id="715" name="Google Shape;715;p112"/>
            <p:cNvSpPr/>
            <p:nvPr/>
          </p:nvSpPr>
          <p:spPr>
            <a:xfrm>
              <a:off x="1363200" y="2659925"/>
              <a:ext cx="12210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16" name="Google Shape;716;p112"/>
            <p:cNvSpPr/>
            <p:nvPr/>
          </p:nvSpPr>
          <p:spPr>
            <a:xfrm>
              <a:off x="2701038" y="2659925"/>
              <a:ext cx="16671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17" name="Google Shape;717;p112"/>
            <p:cNvSpPr/>
            <p:nvPr/>
          </p:nvSpPr>
          <p:spPr>
            <a:xfrm>
              <a:off x="4572000" y="2659925"/>
              <a:ext cx="19851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18" name="Google Shape;718;p112"/>
            <p:cNvSpPr/>
            <p:nvPr/>
          </p:nvSpPr>
          <p:spPr>
            <a:xfrm>
              <a:off x="6760950" y="2659925"/>
              <a:ext cx="20835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sp>
        <p:nvSpPr>
          <p:cNvPr id="721" name="Google Shape;721;p112"/>
          <p:cNvSpPr txBox="1"/>
          <p:nvPr/>
        </p:nvSpPr>
        <p:spPr>
          <a:xfrm>
            <a:off x="47675" y="3201088"/>
            <a:ext cx="2729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Removed use of Sub-Tabs</a:t>
            </a:r>
            <a:r>
              <a:rPr lang="en" sz="2100" b="0" i="0" u="none" strike="noStrike" cap="none">
                <a:solidFill>
                  <a:schemeClr val="dk1"/>
                </a:solidFill>
                <a:latin typeface="Calibri"/>
                <a:ea typeface="Calibri"/>
                <a:cs typeface="Calibri"/>
                <a:sym typeface="Calibri"/>
              </a:rPr>
              <a:t> </a:t>
            </a:r>
            <a:endParaRPr sz="2100" b="0" i="0" u="none" strike="noStrike" cap="none">
              <a:solidFill>
                <a:schemeClr val="dk1"/>
              </a:solidFill>
              <a:latin typeface="Calibri"/>
              <a:ea typeface="Calibri"/>
              <a:cs typeface="Calibri"/>
              <a:sym typeface="Calibri"/>
            </a:endParaRPr>
          </a:p>
        </p:txBody>
      </p:sp>
      <p:grpSp>
        <p:nvGrpSpPr>
          <p:cNvPr id="3" name="Group 2" descr="Screenshot of the sub-tabs that were removed, including the sub-tabs under &quot;Data Narrative&quot; (left to right: UIP Narrative, Brief Description, Prior Year Targets, Current Performance, Trend Analysis, Priority Performance Challenges, and Root Causes)">
            <a:extLst>
              <a:ext uri="{FF2B5EF4-FFF2-40B4-BE49-F238E27FC236}">
                <a16:creationId xmlns:a16="http://schemas.microsoft.com/office/drawing/2014/main" id="{2FA46F39-1DD6-EC37-AFD0-4BB4EA7A76D3}"/>
              </a:ext>
            </a:extLst>
          </p:cNvPr>
          <p:cNvGrpSpPr/>
          <p:nvPr/>
        </p:nvGrpSpPr>
        <p:grpSpPr>
          <a:xfrm>
            <a:off x="67725" y="3708988"/>
            <a:ext cx="9008550" cy="810100"/>
            <a:chOff x="67725" y="3708988"/>
            <a:chExt cx="9008550" cy="810100"/>
          </a:xfrm>
        </p:grpSpPr>
        <p:pic>
          <p:nvPicPr>
            <p:cNvPr id="720" name="Google Shape;720;p112"/>
            <p:cNvPicPr preferRelativeResize="0"/>
            <p:nvPr/>
          </p:nvPicPr>
          <p:blipFill rotWithShape="1">
            <a:blip r:embed="rId5">
              <a:alphaModFix/>
            </a:blip>
            <a:srcRect/>
            <a:stretch/>
          </p:blipFill>
          <p:spPr>
            <a:xfrm>
              <a:off x="67725" y="3708988"/>
              <a:ext cx="9008550" cy="810100"/>
            </a:xfrm>
            <a:prstGeom prst="rect">
              <a:avLst/>
            </a:prstGeom>
            <a:noFill/>
            <a:ln w="76200" cap="flat" cmpd="sng">
              <a:solidFill>
                <a:srgbClr val="D9D9D9"/>
              </a:solidFill>
              <a:prstDash val="solid"/>
              <a:round/>
              <a:headEnd type="none" w="sm" len="sm"/>
              <a:tailEnd type="none" w="sm" len="sm"/>
            </a:ln>
          </p:spPr>
        </p:pic>
        <p:sp>
          <p:nvSpPr>
            <p:cNvPr id="722" name="Google Shape;722;p112"/>
            <p:cNvSpPr/>
            <p:nvPr/>
          </p:nvSpPr>
          <p:spPr>
            <a:xfrm>
              <a:off x="164550" y="4132375"/>
              <a:ext cx="8814900" cy="386700"/>
            </a:xfrm>
            <a:prstGeom prst="ellipse">
              <a:avLst/>
            </a:prstGeom>
            <a:noFill/>
            <a:ln w="38100" cap="flat" cmpd="sng">
              <a:solidFill>
                <a:srgbClr val="0E945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723" name="Google Shape;723;p112"/>
            <p:cNvCxnSpPr>
              <a:stCxn id="722" idx="2"/>
              <a:endCxn id="722" idx="6"/>
            </p:cNvCxnSpPr>
            <p:nvPr/>
          </p:nvCxnSpPr>
          <p:spPr>
            <a:xfrm>
              <a:off x="164550" y="4325725"/>
              <a:ext cx="8814900" cy="0"/>
            </a:xfrm>
            <a:prstGeom prst="straightConnector1">
              <a:avLst/>
            </a:prstGeom>
            <a:noFill/>
            <a:ln w="19050" cap="flat" cmpd="sng">
              <a:solidFill>
                <a:srgbClr val="B02C20"/>
              </a:solidFill>
              <a:prstDash val="solid"/>
              <a:round/>
              <a:headEnd type="none" w="sm" len="sm"/>
              <a:tailEnd type="none" w="sm" len="sm"/>
            </a:ln>
          </p:spPr>
        </p:cxnSp>
      </p:grpSp>
      <p:sp>
        <p:nvSpPr>
          <p:cNvPr id="714" name="Google Shape;714;p112"/>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9" name="Google Shape;729;p11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Quick Clicks!  </a:t>
            </a:r>
            <a:endParaRPr dirty="0">
              <a:latin typeface="Raleway" pitchFamily="2" charset="0"/>
            </a:endParaRPr>
          </a:p>
        </p:txBody>
      </p:sp>
      <p:sp>
        <p:nvSpPr>
          <p:cNvPr id="730" name="Google Shape;730;p113"/>
          <p:cNvSpPr txBox="1">
            <a:spLocks noGrp="1"/>
          </p:cNvSpPr>
          <p:nvPr>
            <p:ph type="body" idx="1"/>
          </p:nvPr>
        </p:nvSpPr>
        <p:spPr>
          <a:xfrm>
            <a:off x="628650" y="1165850"/>
            <a:ext cx="4739400" cy="3423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800"/>
              </a:spcBef>
              <a:spcAft>
                <a:spcPts val="0"/>
              </a:spcAft>
              <a:buSzPts val="1800"/>
              <a:buNone/>
            </a:pPr>
            <a:r>
              <a:rPr lang="en" sz="1400"/>
              <a:t>The streamlined template has a collection of high leverage options to help build context and detail to the improvement plan:</a:t>
            </a:r>
            <a:endParaRPr sz="1400"/>
          </a:p>
          <a:p>
            <a:pPr marL="457200" lvl="0" indent="-317500" algn="l" rtl="0">
              <a:lnSpc>
                <a:spcPct val="90000"/>
              </a:lnSpc>
              <a:spcBef>
                <a:spcPts val="800"/>
              </a:spcBef>
              <a:spcAft>
                <a:spcPts val="0"/>
              </a:spcAft>
              <a:buSzPts val="1400"/>
              <a:buChar char="•"/>
            </a:pPr>
            <a:r>
              <a:rPr lang="en" sz="1400" b="1"/>
              <a:t>Assurances</a:t>
            </a:r>
            <a:r>
              <a:rPr lang="en" sz="1400"/>
              <a:t>: checkboxes for activities rather than trying to convey in narrative, particularly helpful for some specific requirements (READ/Math, ESSA CS) </a:t>
            </a:r>
            <a:endParaRPr sz="1400"/>
          </a:p>
          <a:p>
            <a:pPr marL="457200" lvl="0" indent="-317500" algn="l" rtl="0">
              <a:lnSpc>
                <a:spcPct val="90000"/>
              </a:lnSpc>
              <a:spcBef>
                <a:spcPts val="0"/>
              </a:spcBef>
              <a:spcAft>
                <a:spcPts val="0"/>
              </a:spcAft>
              <a:buSzPts val="1400"/>
              <a:buChar char="•"/>
            </a:pPr>
            <a:r>
              <a:rPr lang="en" sz="1400" b="1"/>
              <a:t>Student Performance Priorities:</a:t>
            </a:r>
            <a:r>
              <a:rPr lang="en" sz="1400"/>
              <a:t> Select Demographics (e.g., grade, group)</a:t>
            </a:r>
            <a:endParaRPr sz="1400"/>
          </a:p>
          <a:p>
            <a:pPr marL="457200" lvl="0" indent="-317500" algn="l" rtl="0">
              <a:lnSpc>
                <a:spcPct val="90000"/>
              </a:lnSpc>
              <a:spcBef>
                <a:spcPts val="0"/>
              </a:spcBef>
              <a:spcAft>
                <a:spcPts val="0"/>
              </a:spcAft>
              <a:buSzPts val="1400"/>
              <a:buChar char="•"/>
            </a:pPr>
            <a:r>
              <a:rPr lang="en" sz="1400" b="1"/>
              <a:t>Targets</a:t>
            </a:r>
            <a:r>
              <a:rPr lang="en" sz="1400"/>
              <a:t>: Provide specific metrics and measures</a:t>
            </a:r>
            <a:endParaRPr sz="1400"/>
          </a:p>
          <a:p>
            <a:pPr marL="457200" lvl="0" indent="-317500" algn="l" rtl="0">
              <a:lnSpc>
                <a:spcPct val="90000"/>
              </a:lnSpc>
              <a:spcBef>
                <a:spcPts val="0"/>
              </a:spcBef>
              <a:spcAft>
                <a:spcPts val="0"/>
              </a:spcAft>
              <a:buSzPts val="1400"/>
              <a:buChar char="•"/>
            </a:pPr>
            <a:r>
              <a:rPr lang="en" sz="1400" b="1"/>
              <a:t>Milestones</a:t>
            </a:r>
            <a:r>
              <a:rPr lang="en" sz="1400"/>
              <a:t>: select metrics, measures, and dates</a:t>
            </a:r>
            <a:endParaRPr sz="1400" strike="sngStrike"/>
          </a:p>
          <a:p>
            <a:pPr marL="0" lvl="0" indent="0" algn="l" rtl="0">
              <a:lnSpc>
                <a:spcPct val="90000"/>
              </a:lnSpc>
              <a:spcBef>
                <a:spcPts val="800"/>
              </a:spcBef>
              <a:spcAft>
                <a:spcPts val="0"/>
              </a:spcAft>
              <a:buSzPts val="1800"/>
              <a:buNone/>
            </a:pPr>
            <a:endParaRPr sz="1400"/>
          </a:p>
          <a:p>
            <a:pPr marL="0" lvl="0" indent="0" algn="l" rtl="0">
              <a:lnSpc>
                <a:spcPct val="90000"/>
              </a:lnSpc>
              <a:spcBef>
                <a:spcPts val="800"/>
              </a:spcBef>
              <a:spcAft>
                <a:spcPts val="0"/>
              </a:spcAft>
              <a:buSzPts val="1800"/>
              <a:buNone/>
            </a:pPr>
            <a:r>
              <a:rPr lang="en" sz="1400"/>
              <a:t>By adding specific dropdowns and checkboxes, we reduce demand of having to craft the narrative while improving specificity and transparency.</a:t>
            </a:r>
            <a:endParaRPr sz="1400"/>
          </a:p>
        </p:txBody>
      </p:sp>
      <p:pic>
        <p:nvPicPr>
          <p:cNvPr id="728" name="Google Shape;728;p1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68050" y="1813426"/>
            <a:ext cx="3775950" cy="2093094"/>
          </a:xfrm>
          <a:prstGeom prst="rect">
            <a:avLst/>
          </a:prstGeom>
          <a:noFill/>
          <a:ln w="76200" cap="flat" cmpd="sng">
            <a:solidFill>
              <a:srgbClr val="D9D9D9"/>
            </a:solidFill>
            <a:prstDash val="solid"/>
            <a:round/>
            <a:headEnd type="none" w="sm" len="sm"/>
            <a:tailEnd type="none" w="sm" len="sm"/>
          </a:ln>
        </p:spPr>
      </p:pic>
      <p:sp>
        <p:nvSpPr>
          <p:cNvPr id="731" name="Google Shape;731;p11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Google Shape;737;p114"/>
          <p:cNvSpPr txBox="1">
            <a:spLocks noGrp="1"/>
          </p:cNvSpPr>
          <p:nvPr>
            <p:ph type="title"/>
          </p:nvPr>
        </p:nvSpPr>
        <p:spPr>
          <a:xfrm>
            <a:off x="114300" y="73600"/>
            <a:ext cx="8520600" cy="572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3300"/>
              <a:buNone/>
            </a:pPr>
            <a:r>
              <a:rPr lang="en" sz="2100" dirty="0">
                <a:latin typeface="Raleway" pitchFamily="2" charset="0"/>
              </a:rPr>
              <a:t>Shift in Sequencing- Data Analysis</a:t>
            </a:r>
            <a:endParaRPr sz="2100" dirty="0">
              <a:latin typeface="Raleway" pitchFamily="2" charset="0"/>
            </a:endParaRPr>
          </a:p>
        </p:txBody>
      </p:sp>
      <p:graphicFrame>
        <p:nvGraphicFramePr>
          <p:cNvPr id="739" name="Google Shape;739;p114"/>
          <p:cNvGraphicFramePr/>
          <p:nvPr>
            <p:extLst>
              <p:ext uri="{D42A27DB-BD31-4B8C-83A1-F6EECF244321}">
                <p14:modId xmlns:p14="http://schemas.microsoft.com/office/powerpoint/2010/main" val="840164848"/>
              </p:ext>
            </p:extLst>
          </p:nvPr>
        </p:nvGraphicFramePr>
        <p:xfrm>
          <a:off x="493488" y="1360625"/>
          <a:ext cx="3332700" cy="2194410"/>
        </p:xfrm>
        <a:graphic>
          <a:graphicData uri="http://schemas.openxmlformats.org/drawingml/2006/table">
            <a:tbl>
              <a:tblPr firstRow="1">
                <a:noFill/>
                <a:tableStyleId>{3E50A768-6CCE-44CC-A6C7-98B9E9303A60}</a:tableStyleId>
              </a:tblPr>
              <a:tblGrid>
                <a:gridCol w="3332700">
                  <a:extLst>
                    <a:ext uri="{9D8B030D-6E8A-4147-A177-3AD203B41FA5}">
                      <a16:colId xmlns:a16="http://schemas.microsoft.com/office/drawing/2014/main" val="20000"/>
                    </a:ext>
                  </a:extLst>
                </a:gridCol>
              </a:tblGrid>
              <a:tr h="381000">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0" i="1" u="none" strike="noStrike" cap="none" dirty="0">
                          <a:solidFill>
                            <a:schemeClr val="dk1"/>
                          </a:solidFill>
                          <a:latin typeface="Calibri"/>
                          <a:ea typeface="Calibri"/>
                          <a:cs typeface="Calibri"/>
                          <a:sym typeface="Calibri"/>
                        </a:rPr>
                        <a:t>Current template sequences steps as they occur in in planning process</a:t>
                      </a:r>
                    </a:p>
                  </a:txBody>
                  <a:tcPr marL="91425" marR="91425" marT="91425" marB="91425">
                    <a:solidFill>
                      <a:schemeClr val="accent4">
                        <a:lumMod val="60000"/>
                        <a:lumOff val="40000"/>
                      </a:schemeClr>
                    </a:solidFill>
                  </a:tcPr>
                </a:tc>
                <a:extLst>
                  <a:ext uri="{0D108BD9-81ED-4DB2-BD59-A6C34878D82A}">
                    <a16:rowId xmlns:a16="http://schemas.microsoft.com/office/drawing/2014/main" val="332865145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Prior Year Targets </a:t>
                      </a:r>
                      <a:endParaRPr sz="1400" u="none" strike="noStrike" cap="none" dirty="0"/>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Current Performance</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Trend Analysis</a:t>
                      </a:r>
                      <a:endParaRPr sz="1400" u="none" strike="noStrike" cap="none" dirty="0"/>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Priority Performance Challenge</a:t>
                      </a:r>
                      <a:endParaRPr sz="1400" u="none" strike="noStrike" cap="none" dirty="0"/>
                    </a:p>
                  </a:txBody>
                  <a:tcPr marL="91425" marR="91425" marT="91425" marB="91425"/>
                </a:tc>
                <a:extLst>
                  <a:ext uri="{0D108BD9-81ED-4DB2-BD59-A6C34878D82A}">
                    <a16:rowId xmlns:a16="http://schemas.microsoft.com/office/drawing/2014/main" val="10003"/>
                  </a:ext>
                </a:extLst>
              </a:tr>
            </a:tbl>
          </a:graphicData>
        </a:graphic>
      </p:graphicFrame>
      <p:sp>
        <p:nvSpPr>
          <p:cNvPr id="740" name="Google Shape;740;p114" descr="Arrow pointing from the current template sequences steps to the new template"/>
          <p:cNvSpPr/>
          <p:nvPr/>
        </p:nvSpPr>
        <p:spPr>
          <a:xfrm rot="8100000">
            <a:off x="3372810" y="1555259"/>
            <a:ext cx="1347463" cy="1358069"/>
          </a:xfrm>
          <a:prstGeom prst="halfFrame">
            <a:avLst>
              <a:gd name="adj1" fmla="val 33333"/>
              <a:gd name="adj2" fmla="val 3333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aphicFrame>
        <p:nvGraphicFramePr>
          <p:cNvPr id="736" name="Google Shape;736;p114"/>
          <p:cNvGraphicFramePr/>
          <p:nvPr>
            <p:extLst>
              <p:ext uri="{D42A27DB-BD31-4B8C-83A1-F6EECF244321}">
                <p14:modId xmlns:p14="http://schemas.microsoft.com/office/powerpoint/2010/main" val="2344191443"/>
              </p:ext>
            </p:extLst>
          </p:nvPr>
        </p:nvGraphicFramePr>
        <p:xfrm>
          <a:off x="5104262" y="1335007"/>
          <a:ext cx="3971499" cy="2438280"/>
        </p:xfrm>
        <a:graphic>
          <a:graphicData uri="http://schemas.openxmlformats.org/drawingml/2006/table">
            <a:tbl>
              <a:tblPr firstRow="1">
                <a:noFill/>
                <a:tableStyleId>{3E50A768-6CCE-44CC-A6C7-98B9E9303A60}</a:tableStyleId>
              </a:tblPr>
              <a:tblGrid>
                <a:gridCol w="3971499">
                  <a:extLst>
                    <a:ext uri="{9D8B030D-6E8A-4147-A177-3AD203B41FA5}">
                      <a16:colId xmlns:a16="http://schemas.microsoft.com/office/drawing/2014/main" val="20000"/>
                    </a:ext>
                  </a:extLst>
                </a:gridCol>
              </a:tblGrid>
              <a:tr h="381000">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0" i="1" u="none" strike="noStrike" cap="none" dirty="0">
                          <a:solidFill>
                            <a:schemeClr val="dk1"/>
                          </a:solidFill>
                          <a:latin typeface="Calibri"/>
                          <a:ea typeface="Calibri"/>
                          <a:cs typeface="Calibri"/>
                          <a:sym typeface="Calibri"/>
                        </a:rPr>
                        <a:t>New template asks for a synthesis of work for more succinct reading and coherence among elements.</a:t>
                      </a:r>
                    </a:p>
                  </a:txBody>
                  <a:tcPr marL="91425" marR="91425" marT="91425" marB="91425">
                    <a:solidFill>
                      <a:schemeClr val="accent4">
                        <a:lumMod val="60000"/>
                        <a:lumOff val="40000"/>
                      </a:schemeClr>
                    </a:solidFill>
                  </a:tcPr>
                </a:tc>
                <a:extLst>
                  <a:ext uri="{0D108BD9-81ED-4DB2-BD59-A6C34878D82A}">
                    <a16:rowId xmlns:a16="http://schemas.microsoft.com/office/drawing/2014/main" val="7210838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Student Performance Priority (previously PPC) Also the “Claim”</a:t>
                      </a:r>
                      <a:endParaRPr sz="1400" u="none" strike="noStrike" cap="none" dirty="0"/>
                    </a:p>
                  </a:txBody>
                  <a:tcPr marL="91425" marR="91425" marT="91425" marB="91425"/>
                </a:tc>
                <a:extLst>
                  <a:ext uri="{0D108BD9-81ED-4DB2-BD59-A6C34878D82A}">
                    <a16:rowId xmlns:a16="http://schemas.microsoft.com/office/drawing/2014/main" val="10000"/>
                  </a:ext>
                </a:extLst>
              </a:tr>
              <a:tr h="3106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Evidence (may include current progress, trend analysis, etc.)</a:t>
                      </a:r>
                      <a:endParaRPr sz="1400" u="none" strike="noStrike" cap="none" dirty="0"/>
                    </a:p>
                  </a:txBody>
                  <a:tcPr marL="91425" marR="91425" marT="91425" marB="91425"/>
                </a:tc>
                <a:extLst>
                  <a:ext uri="{0D108BD9-81ED-4DB2-BD59-A6C34878D82A}">
                    <a16:rowId xmlns:a16="http://schemas.microsoft.com/office/drawing/2014/main" val="10001"/>
                  </a:ext>
                </a:extLst>
              </a:tr>
              <a:tr h="42827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Reasoning (may include identifications, relative performance, district priorities, etc.)</a:t>
                      </a:r>
                      <a:endParaRPr sz="1400" u="none" strike="noStrike" cap="none" dirty="0"/>
                    </a:p>
                  </a:txBody>
                  <a:tcPr marL="91425" marR="91425" marT="91425" marB="91425"/>
                </a:tc>
                <a:extLst>
                  <a:ext uri="{0D108BD9-81ED-4DB2-BD59-A6C34878D82A}">
                    <a16:rowId xmlns:a16="http://schemas.microsoft.com/office/drawing/2014/main" val="10002"/>
                  </a:ext>
                </a:extLst>
              </a:tr>
            </a:tbl>
          </a:graphicData>
        </a:graphic>
      </p:graphicFrame>
      <p:sp>
        <p:nvSpPr>
          <p:cNvPr id="738" name="Google Shape;738;p114"/>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88"/>
          <p:cNvSpPr txBox="1">
            <a:spLocks noGrp="1"/>
          </p:cNvSpPr>
          <p:nvPr>
            <p:ph type="ctrTitle"/>
          </p:nvPr>
        </p:nvSpPr>
        <p:spPr>
          <a:xfrm>
            <a:off x="-1" y="1946787"/>
            <a:ext cx="9144470" cy="1753215"/>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Updates and Reminders</a:t>
            </a:r>
            <a:endParaRPr>
              <a:latin typeface="Raleway"/>
              <a:ea typeface="Raleway"/>
              <a:cs typeface="Raleway"/>
              <a:sym typeface="Raleway"/>
            </a:endParaRPr>
          </a:p>
          <a:p>
            <a:pPr marL="0" lvl="0" indent="0" algn="ctr" rtl="0">
              <a:lnSpc>
                <a:spcPct val="90000"/>
              </a:lnSpc>
              <a:spcBef>
                <a:spcPts val="0"/>
              </a:spcBef>
              <a:spcAft>
                <a:spcPts val="0"/>
              </a:spcAft>
              <a:buClr>
                <a:schemeClr val="lt1"/>
              </a:buClr>
              <a:buSzPts val="3000"/>
              <a:buFont typeface="Arial"/>
              <a:buNone/>
            </a:pPr>
            <a:endParaRPr>
              <a:latin typeface="Raleway"/>
              <a:ea typeface="Raleway"/>
              <a:cs typeface="Raleway"/>
              <a:sym typeface="Raleway"/>
            </a:endParaRPr>
          </a:p>
          <a:p>
            <a:pPr marL="0" lvl="0" indent="0" algn="ctr" rtl="0">
              <a:spcBef>
                <a:spcPts val="0"/>
              </a:spcBef>
              <a:spcAft>
                <a:spcPts val="0"/>
              </a:spcAft>
              <a:buClr>
                <a:schemeClr val="lt1"/>
              </a:buClr>
              <a:buSzPts val="3000"/>
              <a:buFont typeface="Arial"/>
              <a:buNone/>
            </a:pPr>
            <a:r>
              <a:rPr lang="en">
                <a:latin typeface="Raleway"/>
                <a:ea typeface="Raleway"/>
                <a:cs typeface="Raleway"/>
                <a:sym typeface="Raleway"/>
              </a:rPr>
              <a:t>Spring 2024 Grant Opportunities</a:t>
            </a:r>
            <a:endParaRPr>
              <a:latin typeface="Raleway"/>
              <a:ea typeface="Raleway"/>
              <a:cs typeface="Raleway"/>
              <a:sym typeface="Raleway"/>
            </a:endParaRPr>
          </a:p>
        </p:txBody>
      </p:sp>
      <p:sp>
        <p:nvSpPr>
          <p:cNvPr id="487" name="Google Shape;487;p88"/>
          <p:cNvSpPr txBox="1">
            <a:spLocks noGrp="1"/>
          </p:cNvSpPr>
          <p:nvPr>
            <p:ph type="sldNum" idx="12"/>
          </p:nvPr>
        </p:nvSpPr>
        <p:spPr>
          <a:xfrm>
            <a:off x="175065" y="4820266"/>
            <a:ext cx="2057400"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15"/>
          <p:cNvSpPr txBox="1">
            <a:spLocks noGrp="1"/>
          </p:cNvSpPr>
          <p:nvPr>
            <p:ph type="ctrTitle"/>
          </p:nvPr>
        </p:nvSpPr>
        <p:spPr>
          <a:xfrm>
            <a:off x="152400" y="153304"/>
            <a:ext cx="23034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ct val="36666"/>
              <a:buFont typeface="Arial"/>
              <a:buNone/>
            </a:pPr>
            <a:r>
              <a:rPr lang="en" sz="2500" dirty="0">
                <a:latin typeface="Raleway" pitchFamily="2" charset="0"/>
              </a:rPr>
              <a:t>Student Performance Priority to Target Setting</a:t>
            </a:r>
            <a:endParaRPr sz="2500" dirty="0">
              <a:latin typeface="Raleway" pitchFamily="2" charset="0"/>
            </a:endParaRPr>
          </a:p>
        </p:txBody>
      </p:sp>
      <p:sp>
        <p:nvSpPr>
          <p:cNvPr id="748" name="Google Shape;748;p115"/>
          <p:cNvSpPr txBox="1">
            <a:spLocks noGrp="1"/>
          </p:cNvSpPr>
          <p:nvPr>
            <p:ph type="body" idx="4294967295"/>
          </p:nvPr>
        </p:nvSpPr>
        <p:spPr>
          <a:xfrm>
            <a:off x="282775" y="2228500"/>
            <a:ext cx="1938000" cy="11763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2100"/>
              <a:buNone/>
            </a:pPr>
            <a:r>
              <a:rPr lang="en"/>
              <a:t>Where are we now? Where do we want to be? </a:t>
            </a:r>
            <a:endParaRPr/>
          </a:p>
        </p:txBody>
      </p:sp>
      <p:sp>
        <p:nvSpPr>
          <p:cNvPr id="749" name="Google Shape;749;p115"/>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30</a:t>
            </a:fld>
            <a:endParaRPr/>
          </a:p>
        </p:txBody>
      </p:sp>
      <p:pic>
        <p:nvPicPr>
          <p:cNvPr id="750" name="Google Shape;750;p115" descr="Screenshot of the Identify Student Performance Priority section placed prior to the Identify Improvement Targets section"/>
          <p:cNvPicPr preferRelativeResize="0"/>
          <p:nvPr/>
        </p:nvPicPr>
        <p:blipFill rotWithShape="1">
          <a:blip r:embed="rId3">
            <a:alphaModFix/>
          </a:blip>
          <a:srcRect/>
          <a:stretch/>
        </p:blipFill>
        <p:spPr>
          <a:xfrm>
            <a:off x="2500068" y="139600"/>
            <a:ext cx="6491532" cy="4850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1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What is staying the same</a:t>
            </a:r>
            <a:endParaRPr dirty="0">
              <a:latin typeface="Raleway" pitchFamily="2" charset="0"/>
            </a:endParaRPr>
          </a:p>
        </p:txBody>
      </p:sp>
      <p:sp>
        <p:nvSpPr>
          <p:cNvPr id="756" name="Google Shape;756;p11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solidFill>
                  <a:srgbClr val="7F7F7F"/>
                </a:solidFill>
              </a:rPr>
              <a:t>31</a:t>
            </a:fld>
            <a:endParaRPr>
              <a:solidFill>
                <a:srgbClr val="7F7F7F"/>
              </a:solidFill>
            </a:endParaRPr>
          </a:p>
        </p:txBody>
      </p:sp>
      <p:sp>
        <p:nvSpPr>
          <p:cNvPr id="757" name="Google Shape;757;p11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SzPts val="1800"/>
              <a:buNone/>
            </a:pPr>
            <a:r>
              <a:rPr lang="en"/>
              <a:t>Root Cause Analysis</a:t>
            </a:r>
            <a:endParaRPr/>
          </a:p>
          <a:p>
            <a:pPr marL="0" lvl="0" indent="0" algn="l" rtl="0">
              <a:lnSpc>
                <a:spcPct val="90000"/>
              </a:lnSpc>
              <a:spcBef>
                <a:spcPts val="800"/>
              </a:spcBef>
              <a:spcAft>
                <a:spcPts val="0"/>
              </a:spcAft>
              <a:buSzPts val="1800"/>
              <a:buNone/>
            </a:pPr>
            <a:r>
              <a:rPr lang="en"/>
              <a:t>Prioritizing</a:t>
            </a:r>
            <a:endParaRPr/>
          </a:p>
          <a:p>
            <a:pPr marL="0" lvl="0" indent="0" algn="l" rtl="0">
              <a:lnSpc>
                <a:spcPct val="90000"/>
              </a:lnSpc>
              <a:spcBef>
                <a:spcPts val="800"/>
              </a:spcBef>
              <a:spcAft>
                <a:spcPts val="0"/>
              </a:spcAft>
              <a:buSzPts val="1800"/>
              <a:buNone/>
            </a:pPr>
            <a:r>
              <a:rPr lang="en"/>
              <a:t>Target Setting</a:t>
            </a:r>
            <a:endParaRPr/>
          </a:p>
          <a:p>
            <a:pPr marL="0" lvl="0" indent="0" algn="l" rtl="0">
              <a:lnSpc>
                <a:spcPct val="90000"/>
              </a:lnSpc>
              <a:spcBef>
                <a:spcPts val="800"/>
              </a:spcBef>
              <a:spcAft>
                <a:spcPts val="0"/>
              </a:spcAft>
              <a:buSzPts val="1800"/>
              <a:buNone/>
            </a:pPr>
            <a:r>
              <a:rPr lang="en"/>
              <a:t>Major Improvement Strategy </a:t>
            </a:r>
            <a:endParaRPr/>
          </a:p>
          <a:p>
            <a:pPr marL="0" lvl="0" indent="0" algn="l" rtl="0">
              <a:lnSpc>
                <a:spcPct val="90000"/>
              </a:lnSpc>
              <a:spcBef>
                <a:spcPts val="800"/>
              </a:spcBef>
              <a:spcAft>
                <a:spcPts val="0"/>
              </a:spcAft>
              <a:buSzPts val="1800"/>
              <a:buNone/>
            </a:pPr>
            <a:r>
              <a:rPr lang="en"/>
              <a:t>Implementation Milestones (Benchmarks)</a:t>
            </a:r>
            <a:endParaRPr/>
          </a:p>
          <a:p>
            <a:pPr marL="0" lvl="0" indent="0" algn="l" rtl="0">
              <a:lnSpc>
                <a:spcPct val="90000"/>
              </a:lnSpc>
              <a:spcBef>
                <a:spcPts val="800"/>
              </a:spcBef>
              <a:spcAft>
                <a:spcPts val="0"/>
              </a:spcAft>
              <a:buSzPts val="1800"/>
              <a:buNone/>
            </a:pPr>
            <a:r>
              <a:rPr lang="en"/>
              <a:t>Action Steps</a:t>
            </a:r>
            <a:endParaRPr/>
          </a:p>
          <a:p>
            <a:pPr marL="0" lvl="0" indent="0" algn="l" rtl="0">
              <a:lnSpc>
                <a:spcPct val="90000"/>
              </a:lnSpc>
              <a:spcBef>
                <a:spcPts val="800"/>
              </a:spcBef>
              <a:spcAft>
                <a:spcPts val="0"/>
              </a:spcAft>
              <a:buSzPts val="1800"/>
              <a:buNone/>
            </a:pPr>
            <a:endParaRPr/>
          </a:p>
        </p:txBody>
      </p:sp>
      <p:pic>
        <p:nvPicPr>
          <p:cNvPr id="758" name="Google Shape;758;p1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95075" y="1852800"/>
            <a:ext cx="3401725" cy="2576450"/>
          </a:xfrm>
          <a:prstGeom prst="rect">
            <a:avLst/>
          </a:prstGeom>
          <a:noFill/>
          <a:ln w="76200" cap="flat" cmpd="sng">
            <a:solidFill>
              <a:srgbClr val="D9D9D9"/>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17"/>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Summary- Differences between UIP and Streamlined UIP Template</a:t>
            </a:r>
            <a:endParaRPr dirty="0">
              <a:latin typeface="Raleway" pitchFamily="2" charset="0"/>
            </a:endParaRPr>
          </a:p>
        </p:txBody>
      </p:sp>
      <p:sp>
        <p:nvSpPr>
          <p:cNvPr id="764" name="Google Shape;764;p11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32</a:t>
            </a:fld>
            <a:endParaRPr/>
          </a:p>
        </p:txBody>
      </p:sp>
      <p:graphicFrame>
        <p:nvGraphicFramePr>
          <p:cNvPr id="765" name="Google Shape;765;p117"/>
          <p:cNvGraphicFramePr/>
          <p:nvPr>
            <p:extLst>
              <p:ext uri="{D42A27DB-BD31-4B8C-83A1-F6EECF244321}">
                <p14:modId xmlns:p14="http://schemas.microsoft.com/office/powerpoint/2010/main" val="474874030"/>
              </p:ext>
            </p:extLst>
          </p:nvPr>
        </p:nvGraphicFramePr>
        <p:xfrm>
          <a:off x="75175" y="963250"/>
          <a:ext cx="9020850" cy="3953480"/>
        </p:xfrm>
        <a:graphic>
          <a:graphicData uri="http://schemas.openxmlformats.org/drawingml/2006/table">
            <a:tbl>
              <a:tblPr firstRow="1">
                <a:noFill/>
                <a:tableStyleId>{3E50A768-6CCE-44CC-A6C7-98B9E9303A60}</a:tableStyleId>
              </a:tblPr>
              <a:tblGrid>
                <a:gridCol w="1632200">
                  <a:extLst>
                    <a:ext uri="{9D8B030D-6E8A-4147-A177-3AD203B41FA5}">
                      <a16:colId xmlns:a16="http://schemas.microsoft.com/office/drawing/2014/main" val="20000"/>
                    </a:ext>
                  </a:extLst>
                </a:gridCol>
                <a:gridCol w="3450800">
                  <a:extLst>
                    <a:ext uri="{9D8B030D-6E8A-4147-A177-3AD203B41FA5}">
                      <a16:colId xmlns:a16="http://schemas.microsoft.com/office/drawing/2014/main" val="20001"/>
                    </a:ext>
                  </a:extLst>
                </a:gridCol>
                <a:gridCol w="3937850">
                  <a:extLst>
                    <a:ext uri="{9D8B030D-6E8A-4147-A177-3AD203B41FA5}">
                      <a16:colId xmlns:a16="http://schemas.microsoft.com/office/drawing/2014/main" val="20002"/>
                    </a:ext>
                  </a:extLst>
                </a:gridCol>
              </a:tblGrid>
              <a:tr h="38312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Location</a:t>
                      </a:r>
                      <a:endParaRPr sz="12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Traditional Template</a:t>
                      </a:r>
                      <a:endParaRPr sz="12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New Streamlined Template</a:t>
                      </a:r>
                      <a:endParaRPr sz="1200" u="none" strike="noStrike" cap="none"/>
                    </a:p>
                  </a:txBody>
                  <a:tcPr marL="91425" marR="91425" marT="91425" marB="91425">
                    <a:solidFill>
                      <a:srgbClr val="FCE5CD"/>
                    </a:solidFill>
                  </a:tcPr>
                </a:tc>
                <a:extLst>
                  <a:ext uri="{0D108BD9-81ED-4DB2-BD59-A6C34878D82A}">
                    <a16:rowId xmlns:a16="http://schemas.microsoft.com/office/drawing/2014/main" val="10000"/>
                  </a:ext>
                </a:extLst>
              </a:tr>
              <a:tr h="57472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Overall</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Clunky web page design, many pages and clicks to associate items, work through tasks</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More intuitive page design, new web page components, faster, cleaner pages, fewer boxes, less “showing” work pages</a:t>
                      </a:r>
                      <a:endParaRPr sz="1200" u="none" strike="noStrike" cap="none"/>
                    </a:p>
                  </a:txBody>
                  <a:tcPr marL="91425" marR="91425" marT="91425" marB="91425"/>
                </a:tc>
                <a:extLst>
                  <a:ext uri="{0D108BD9-81ED-4DB2-BD59-A6C34878D82A}">
                    <a16:rowId xmlns:a16="http://schemas.microsoft.com/office/drawing/2014/main" val="10001"/>
                  </a:ext>
                </a:extLst>
              </a:tr>
              <a:tr h="153265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Priority Performance Challenges &gt; Student Performance Priorities</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‘Show your work’ to develop your priority performance challenges - </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 sz="1200" u="none" strike="noStrike" cap="none"/>
                        <a:t>1. Reflect on prior year </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 sz="1200" u="none" strike="noStrike" cap="none"/>
                        <a:t>2. Review current performance </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 sz="1200" u="none" strike="noStrike" cap="none"/>
                        <a:t>3. Write over-time trend statements </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 sz="1200" u="none" strike="noStrike" cap="none"/>
                        <a:t>4. Prioritize to PPC </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 sz="1200" u="none" strike="noStrike" cap="none"/>
                        <a:t>5. Describe prioritization of PPC</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‘Share your results’ of your student performance priorities</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Select who (grade, demo), focus area, and give a short title to SPP</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Describe evidence and reasoning SPP</a:t>
                      </a:r>
                      <a:endParaRPr sz="1200" u="none" strike="noStrike" cap="none"/>
                    </a:p>
                  </a:txBody>
                  <a:tcPr marL="91425" marR="91425" marT="91425" marB="91425"/>
                </a:tc>
                <a:extLst>
                  <a:ext uri="{0D108BD9-81ED-4DB2-BD59-A6C34878D82A}">
                    <a16:rowId xmlns:a16="http://schemas.microsoft.com/office/drawing/2014/main" val="10002"/>
                  </a:ext>
                </a:extLst>
              </a:tr>
              <a:tr h="57472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Targets</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 sz="1200" u="none" strike="noStrike" cap="none">
                          <a:solidFill>
                            <a:schemeClr val="dk1"/>
                          </a:solidFill>
                        </a:rPr>
                        <a:t>Draft plan and the last step is to set Targets for improvement</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Draft Student Performance Priorities (identified student improvement areas) and associated Targets (improvement in identified areas)</a:t>
                      </a:r>
                      <a:endParaRPr sz="1200" u="none" strike="noStrike" cap="none"/>
                    </a:p>
                  </a:txBody>
                  <a:tcPr marL="91425" marR="91425" marT="91425" marB="91425"/>
                </a:tc>
                <a:extLst>
                  <a:ext uri="{0D108BD9-81ED-4DB2-BD59-A6C34878D82A}">
                    <a16:rowId xmlns:a16="http://schemas.microsoft.com/office/drawing/2014/main" val="10003"/>
                  </a:ext>
                </a:extLst>
              </a:tr>
              <a:tr h="57472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Root Cause</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Draft root causes, one box to describe how they were selected and validated</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dirty="0">
                          <a:solidFill>
                            <a:schemeClr val="dk1"/>
                          </a:solidFill>
                        </a:rPr>
                        <a:t>Each Root Cause, describe the root cause and the verification process</a:t>
                      </a:r>
                      <a:endParaRPr sz="12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pitchFamily="2" charset="0"/>
              </a:rPr>
              <a:t>Continued</a:t>
            </a:r>
            <a:endParaRPr>
              <a:latin typeface="Raleway" pitchFamily="2" charset="0"/>
            </a:endParaRPr>
          </a:p>
        </p:txBody>
      </p:sp>
      <p:sp>
        <p:nvSpPr>
          <p:cNvPr id="771" name="Google Shape;771;p11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33</a:t>
            </a:fld>
            <a:endParaRPr/>
          </a:p>
        </p:txBody>
      </p:sp>
      <p:graphicFrame>
        <p:nvGraphicFramePr>
          <p:cNvPr id="772" name="Google Shape;772;p118"/>
          <p:cNvGraphicFramePr/>
          <p:nvPr>
            <p:extLst>
              <p:ext uri="{D42A27DB-BD31-4B8C-83A1-F6EECF244321}">
                <p14:modId xmlns:p14="http://schemas.microsoft.com/office/powerpoint/2010/main" val="1354809846"/>
              </p:ext>
            </p:extLst>
          </p:nvPr>
        </p:nvGraphicFramePr>
        <p:xfrm>
          <a:off x="141025" y="1057125"/>
          <a:ext cx="8861950" cy="3657480"/>
        </p:xfrm>
        <a:graphic>
          <a:graphicData uri="http://schemas.openxmlformats.org/drawingml/2006/table">
            <a:tbl>
              <a:tblPr firstRow="1">
                <a:noFill/>
                <a:tableStyleId>{3E50A768-6CCE-44CC-A6C7-98B9E9303A60}</a:tableStyleId>
              </a:tblPr>
              <a:tblGrid>
                <a:gridCol w="1603450">
                  <a:extLst>
                    <a:ext uri="{9D8B030D-6E8A-4147-A177-3AD203B41FA5}">
                      <a16:colId xmlns:a16="http://schemas.microsoft.com/office/drawing/2014/main" val="20000"/>
                    </a:ext>
                  </a:extLst>
                </a:gridCol>
                <a:gridCol w="3390025">
                  <a:extLst>
                    <a:ext uri="{9D8B030D-6E8A-4147-A177-3AD203B41FA5}">
                      <a16:colId xmlns:a16="http://schemas.microsoft.com/office/drawing/2014/main" val="20001"/>
                    </a:ext>
                  </a:extLst>
                </a:gridCol>
                <a:gridCol w="3868475">
                  <a:extLst>
                    <a:ext uri="{9D8B030D-6E8A-4147-A177-3AD203B41FA5}">
                      <a16:colId xmlns:a16="http://schemas.microsoft.com/office/drawing/2014/main" val="20002"/>
                    </a:ext>
                  </a:extLst>
                </a:gridCol>
              </a:tblGrid>
              <a:tr h="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Location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Traditional Template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New Streamlined Template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Strategies</a:t>
                      </a:r>
                      <a:endParaRPr sz="1200" u="none" strike="noStrike" cap="none"/>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Multiple clicks to associate root causes, fill out</a:t>
                      </a:r>
                      <a:endParaRPr sz="1200" u="none" strike="noStrike" cap="none"/>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Same components, less clicks, moved ‘resources’ from action step level to ‘strategy’ level</a:t>
                      </a:r>
                      <a:endParaRPr sz="1200" u="none" strike="noStrike" cap="none"/>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8105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Implementation Benchmarks /Implementation Milestones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Drafted similar to action steps</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Name</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Description</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Start</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End </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Frequency</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Key Personnel</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Written as Milestone Plans</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What do you expect to see</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Evidence (data source)</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Who will monitor</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Goal, By when (Up to 6 goals)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8105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Action Steps</a:t>
                      </a:r>
                      <a:endParaRPr sz="1200" u="none" strike="noStrike" cap="none"/>
                    </a:p>
                  </a:txBody>
                  <a:tcPr marL="91425" marR="91425" marT="91425" marB="91425">
                    <a:lnT w="9525" cap="flat" cmpd="sng">
                      <a:solidFill>
                        <a:srgbClr val="9E9E9E"/>
                      </a:solidFill>
                      <a:prstDash val="solid"/>
                      <a:round/>
                      <a:headEnd type="none" w="sm" len="sm"/>
                      <a:tailEnd type="none" w="sm" len="sm"/>
                    </a:lnT>
                  </a:tcPr>
                </a:tc>
                <a:tc>
                  <a:txBody>
                    <a:bodyPr/>
                    <a:lstStyle/>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Action Step</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Description</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Start</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End</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Responsible</a:t>
                      </a:r>
                      <a:endParaRPr sz="1200" u="none" strike="noStrike" cap="none"/>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a:t>Resources</a:t>
                      </a:r>
                      <a:endParaRPr sz="1200" u="none" strike="noStrike" cap="none"/>
                    </a:p>
                  </a:txBody>
                  <a:tcPr marL="91425" marR="91425" marT="91425" marB="91425">
                    <a:lnT w="9525"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dirty="0"/>
                        <a:t>Shortened</a:t>
                      </a:r>
                      <a:endParaRPr sz="1200" u="none" strike="noStrike" cap="none" dirty="0"/>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dirty="0"/>
                        <a:t>Step</a:t>
                      </a:r>
                      <a:endParaRPr sz="1200" u="none" strike="noStrike" cap="none" dirty="0"/>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dirty="0"/>
                        <a:t>Responsible (Individual/Role)</a:t>
                      </a:r>
                      <a:endParaRPr sz="1200" u="none" strike="noStrike" cap="none" dirty="0"/>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dirty="0"/>
                        <a:t>Start</a:t>
                      </a:r>
                      <a:endParaRPr sz="1200" u="none" strike="noStrike" cap="none" dirty="0"/>
                    </a:p>
                    <a:p>
                      <a:pPr marL="457200" marR="0" lvl="0" indent="-304800" algn="l" rtl="0">
                        <a:lnSpc>
                          <a:spcPct val="100000"/>
                        </a:lnSpc>
                        <a:spcBef>
                          <a:spcPts val="0"/>
                        </a:spcBef>
                        <a:spcAft>
                          <a:spcPts val="0"/>
                        </a:spcAft>
                        <a:buClr>
                          <a:srgbClr val="000000"/>
                        </a:buClr>
                        <a:buSzPts val="1200"/>
                        <a:buFont typeface="Arial"/>
                        <a:buAutoNum type="arabicPeriod"/>
                      </a:pPr>
                      <a:r>
                        <a:rPr lang="en" sz="1200" u="none" strike="noStrike" cap="none" dirty="0"/>
                        <a:t>End</a:t>
                      </a:r>
                      <a:endParaRPr sz="1200" u="none" strike="noStrike" cap="none" dirty="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1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1330" y="3355225"/>
            <a:ext cx="1748100" cy="1748100"/>
          </a:xfrm>
          <a:prstGeom prst="rect">
            <a:avLst/>
          </a:prstGeom>
          <a:noFill/>
          <a:ln>
            <a:noFill/>
          </a:ln>
        </p:spPr>
      </p:pic>
      <p:pic>
        <p:nvPicPr>
          <p:cNvPr id="778" name="Google Shape;778;p119">
            <a:extLst>
              <a:ext uri="{C183D7F6-B498-43B3-948B-1728B52AA6E4}">
                <adec:decorative xmlns:adec="http://schemas.microsoft.com/office/drawing/2017/decorative" val="1"/>
              </a:ext>
            </a:extLst>
          </p:cNvPr>
          <p:cNvPicPr preferRelativeResize="0"/>
          <p:nvPr/>
        </p:nvPicPr>
        <p:blipFill rotWithShape="1">
          <a:blip r:embed="rId4">
            <a:alphaModFix/>
          </a:blip>
          <a:srcRect t="13314" b="17701"/>
          <a:stretch/>
        </p:blipFill>
        <p:spPr>
          <a:xfrm>
            <a:off x="7224400" y="940200"/>
            <a:ext cx="1832500" cy="787862"/>
          </a:xfrm>
          <a:prstGeom prst="rect">
            <a:avLst/>
          </a:prstGeom>
          <a:noFill/>
          <a:ln>
            <a:noFill/>
          </a:ln>
        </p:spPr>
      </p:pic>
      <p:sp>
        <p:nvSpPr>
          <p:cNvPr id="779" name="Google Shape;779;p119"/>
          <p:cNvSpPr txBox="1">
            <a:spLocks noGrp="1"/>
          </p:cNvSpPr>
          <p:nvPr>
            <p:ph type="title"/>
          </p:nvPr>
        </p:nvSpPr>
        <p:spPr>
          <a:xfrm>
            <a:off x="332675" y="153875"/>
            <a:ext cx="84255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t>Considerations for moving to the streamlined template </a:t>
            </a:r>
            <a:endParaRPr/>
          </a:p>
        </p:txBody>
      </p:sp>
      <p:sp>
        <p:nvSpPr>
          <p:cNvPr id="780" name="Google Shape;780;p11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34</a:t>
            </a:fld>
            <a:endParaRPr/>
          </a:p>
        </p:txBody>
      </p:sp>
      <p:sp>
        <p:nvSpPr>
          <p:cNvPr id="781" name="Google Shape;781;p119"/>
          <p:cNvSpPr txBox="1"/>
          <p:nvPr/>
        </p:nvSpPr>
        <p:spPr>
          <a:xfrm>
            <a:off x="1299725" y="1728050"/>
            <a:ext cx="7694400" cy="1998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t>
            </a:r>
            <a:r>
              <a:rPr lang="en" sz="700" b="0" i="0" u="none" strike="noStrike" cap="none">
                <a:solidFill>
                  <a:schemeClr val="dk1"/>
                </a:solidFill>
                <a:latin typeface="Times New Roman"/>
                <a:ea typeface="Times New Roman"/>
                <a:cs typeface="Times New Roman"/>
                <a:sym typeface="Times New Roman"/>
              </a:rPr>
              <a:t>        </a:t>
            </a:r>
            <a:r>
              <a:rPr lang="en" sz="1400" b="0" i="0" u="none" strike="noStrike" cap="none">
                <a:solidFill>
                  <a:schemeClr val="dk1"/>
                </a:solidFill>
                <a:latin typeface="Arial"/>
                <a:ea typeface="Arial"/>
                <a:cs typeface="Arial"/>
                <a:sym typeface="Arial"/>
              </a:rPr>
              <a:t>To prepare for the transition to the new template, the </a:t>
            </a:r>
            <a:r>
              <a:rPr lang="en" sz="1400" b="1" i="0" u="none" strike="noStrike" cap="none">
                <a:solidFill>
                  <a:schemeClr val="dk1"/>
                </a:solidFill>
                <a:latin typeface="Arial"/>
                <a:ea typeface="Arial"/>
                <a:cs typeface="Arial"/>
                <a:sym typeface="Arial"/>
              </a:rPr>
              <a:t>Copy from Last Year feature will not be available</a:t>
            </a:r>
            <a:r>
              <a:rPr lang="en" sz="1400" b="0" i="0" u="none" strike="noStrike" cap="none">
                <a:solidFill>
                  <a:schemeClr val="dk1"/>
                </a:solidFill>
                <a:latin typeface="Arial"/>
                <a:ea typeface="Arial"/>
                <a:cs typeface="Arial"/>
                <a:sym typeface="Arial"/>
              </a:rPr>
              <a:t> the first year of streamlined template usage.</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140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t>
            </a:r>
            <a:r>
              <a:rPr lang="en" sz="700" b="0" i="0" u="none" strike="noStrike" cap="none">
                <a:solidFill>
                  <a:schemeClr val="dk1"/>
                </a:solidFill>
                <a:latin typeface="Times New Roman"/>
                <a:ea typeface="Times New Roman"/>
                <a:cs typeface="Times New Roman"/>
                <a:sym typeface="Times New Roman"/>
              </a:rPr>
              <a:t>        </a:t>
            </a:r>
            <a:r>
              <a:rPr lang="en" sz="1400" b="0" i="0" u="none" strike="noStrike" cap="none">
                <a:solidFill>
                  <a:schemeClr val="dk1"/>
                </a:solidFill>
                <a:latin typeface="Arial"/>
                <a:ea typeface="Arial"/>
                <a:cs typeface="Arial"/>
                <a:sym typeface="Arial"/>
              </a:rPr>
              <a:t>With any new process, there is a probability of bugs or system issues. Many issues have been resolved through the 2023-24 pilot.</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1400"/>
              </a:spcBef>
              <a:spcAft>
                <a:spcPts val="1200"/>
              </a:spcAft>
              <a:buClr>
                <a:srgbClr val="000000"/>
              </a:buClr>
              <a:buSzPts val="1400"/>
              <a:buFont typeface="Arial"/>
              <a:buNone/>
            </a:pPr>
            <a:r>
              <a:rPr lang="en" sz="1400" b="0" i="0" u="none" strike="noStrike" cap="none">
                <a:solidFill>
                  <a:schemeClr val="dk1"/>
                </a:solidFill>
                <a:latin typeface="Arial"/>
                <a:ea typeface="Arial"/>
                <a:cs typeface="Arial"/>
                <a:sym typeface="Arial"/>
              </a:rPr>
              <a:t>·</a:t>
            </a:r>
            <a:r>
              <a:rPr lang="en" sz="700" b="0" i="0" u="none" strike="noStrike" cap="none">
                <a:solidFill>
                  <a:schemeClr val="dk1"/>
                </a:solidFill>
                <a:latin typeface="Times New Roman"/>
                <a:ea typeface="Times New Roman"/>
                <a:cs typeface="Times New Roman"/>
                <a:sym typeface="Times New Roman"/>
              </a:rPr>
              <a:t>    </a:t>
            </a:r>
            <a:r>
              <a:rPr lang="en" sz="700" b="1" i="0" u="none" strike="noStrike" cap="none">
                <a:solidFill>
                  <a:schemeClr val="dk1"/>
                </a:solidFill>
                <a:latin typeface="Times New Roman"/>
                <a:ea typeface="Times New Roman"/>
                <a:cs typeface="Times New Roman"/>
                <a:sym typeface="Times New Roman"/>
              </a:rPr>
              <a:t>    </a:t>
            </a:r>
            <a:r>
              <a:rPr lang="en" sz="1400" b="1" i="0" u="none" strike="noStrike" cap="none">
                <a:solidFill>
                  <a:schemeClr val="dk1"/>
                </a:solidFill>
                <a:latin typeface="Arial"/>
                <a:ea typeface="Arial"/>
                <a:cs typeface="Arial"/>
                <a:sym typeface="Arial"/>
              </a:rPr>
              <a:t>With any system change, there are new training responsibilities and a learning curve. This may not be the year your system has time to engage with this change. </a:t>
            </a:r>
            <a:endParaRPr sz="1400" b="1"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20">
            <a:hlinkClick r:id="rId3" action="ppaction://hlinksldjump"/>
          </p:cNvPr>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a:latin typeface="Raleway" pitchFamily="2" charset="0"/>
              </a:rPr>
              <a:t>Updated Quality Criteria Rubric </a:t>
            </a:r>
            <a:br>
              <a:rPr lang="en">
                <a:latin typeface="Raleway" pitchFamily="2" charset="0"/>
              </a:rPr>
            </a:br>
            <a:r>
              <a:rPr lang="en">
                <a:latin typeface="Raleway" pitchFamily="2" charset="0"/>
              </a:rPr>
              <a:t>Meeting CS, TS, ATS Requirements</a:t>
            </a:r>
            <a:endParaRPr>
              <a:latin typeface="Raleway" pitchFamily="2" charset="0"/>
            </a:endParaRPr>
          </a:p>
        </p:txBody>
      </p:sp>
      <p:sp>
        <p:nvSpPr>
          <p:cNvPr id="787" name="Google Shape;787;p120"/>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5" name="Google Shape;795;p121"/>
          <p:cNvSpPr txBox="1">
            <a:spLocks noGrp="1"/>
          </p:cNvSpPr>
          <p:nvPr>
            <p:ph type="title"/>
          </p:nvPr>
        </p:nvSpPr>
        <p:spPr>
          <a:xfrm>
            <a:off x="168529" y="98376"/>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dirty="0">
                <a:latin typeface="Raleway" pitchFamily="2" charset="0"/>
              </a:rPr>
              <a:t>ESSA-Identified</a:t>
            </a:r>
            <a:r>
              <a:rPr lang="en" dirty="0"/>
              <a:t> Schools may use </a:t>
            </a:r>
            <a:r>
              <a:rPr lang="en" dirty="0">
                <a:solidFill>
                  <a:srgbClr val="2E75B5"/>
                </a:solidFill>
              </a:rPr>
              <a:t>either</a:t>
            </a:r>
            <a:r>
              <a:rPr lang="en" dirty="0"/>
              <a:t> template to meet planning requirements in 2024-2025.</a:t>
            </a:r>
            <a:endParaRPr dirty="0"/>
          </a:p>
        </p:txBody>
      </p:sp>
      <p:sp>
        <p:nvSpPr>
          <p:cNvPr id="792" name="Google Shape;792;p121"/>
          <p:cNvSpPr txBox="1">
            <a:spLocks noGrp="1"/>
          </p:cNvSpPr>
          <p:nvPr>
            <p:ph type="body" idx="1"/>
          </p:nvPr>
        </p:nvSpPr>
        <p:spPr>
          <a:xfrm>
            <a:off x="0" y="839794"/>
            <a:ext cx="3673185" cy="32634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rmAutofit/>
          </a:bodyPr>
          <a:lstStyle/>
          <a:p>
            <a:pPr marL="114300" lvl="0" indent="0" algn="l" rtl="0">
              <a:lnSpc>
                <a:spcPct val="90000"/>
              </a:lnSpc>
              <a:spcBef>
                <a:spcPts val="800"/>
              </a:spcBef>
              <a:spcAft>
                <a:spcPts val="0"/>
              </a:spcAft>
              <a:buSzPts val="1800"/>
              <a:buNone/>
            </a:pPr>
            <a:r>
              <a:rPr lang="en" b="1"/>
              <a:t>Traditional Template:</a:t>
            </a:r>
            <a:endParaRPr/>
          </a:p>
          <a:p>
            <a:pPr marL="114300" lvl="0" indent="0" algn="l" rtl="0">
              <a:lnSpc>
                <a:spcPct val="90000"/>
              </a:lnSpc>
              <a:spcBef>
                <a:spcPts val="800"/>
              </a:spcBef>
              <a:spcAft>
                <a:spcPts val="0"/>
              </a:spcAft>
              <a:buSzPts val="1800"/>
              <a:buNone/>
            </a:pPr>
            <a:r>
              <a:rPr lang="en" u="sng">
                <a:solidFill>
                  <a:schemeClr val="hlink"/>
                </a:solidFill>
                <a:hlinkClick r:id="rId3"/>
              </a:rPr>
              <a:t>Quality Criteria Traditional Template</a:t>
            </a:r>
            <a:endParaRPr/>
          </a:p>
          <a:p>
            <a:pPr marL="114300" lvl="0" indent="0" algn="l" rtl="0">
              <a:lnSpc>
                <a:spcPct val="90000"/>
              </a:lnSpc>
              <a:spcBef>
                <a:spcPts val="800"/>
              </a:spcBef>
              <a:spcAft>
                <a:spcPts val="0"/>
              </a:spcAft>
              <a:buSzPts val="1800"/>
              <a:buNone/>
            </a:pPr>
            <a:endParaRPr/>
          </a:p>
          <a:p>
            <a:pPr marL="114300" lvl="0" indent="0" algn="l" rtl="0">
              <a:lnSpc>
                <a:spcPct val="90000"/>
              </a:lnSpc>
              <a:spcBef>
                <a:spcPts val="800"/>
              </a:spcBef>
              <a:spcAft>
                <a:spcPts val="0"/>
              </a:spcAft>
              <a:buSzPts val="1800"/>
              <a:buNone/>
            </a:pPr>
            <a:endParaRPr/>
          </a:p>
        </p:txBody>
      </p:sp>
      <p:graphicFrame>
        <p:nvGraphicFramePr>
          <p:cNvPr id="796" name="Google Shape;796;p121"/>
          <p:cNvGraphicFramePr/>
          <p:nvPr>
            <p:extLst>
              <p:ext uri="{D42A27DB-BD31-4B8C-83A1-F6EECF244321}">
                <p14:modId xmlns:p14="http://schemas.microsoft.com/office/powerpoint/2010/main" val="394482550"/>
              </p:ext>
            </p:extLst>
          </p:nvPr>
        </p:nvGraphicFramePr>
        <p:xfrm>
          <a:off x="73812" y="1648831"/>
          <a:ext cx="3599375" cy="3009503"/>
        </p:xfrm>
        <a:graphic>
          <a:graphicData uri="http://schemas.openxmlformats.org/drawingml/2006/table">
            <a:tbl>
              <a:tblPr firstRow="1">
                <a:noFill/>
                <a:tableStyleId>{3E50A768-6CCE-44CC-A6C7-98B9E9303A60}</a:tableStyleId>
              </a:tblPr>
              <a:tblGrid>
                <a:gridCol w="1914900">
                  <a:extLst>
                    <a:ext uri="{9D8B030D-6E8A-4147-A177-3AD203B41FA5}">
                      <a16:colId xmlns:a16="http://schemas.microsoft.com/office/drawing/2014/main" val="20000"/>
                    </a:ext>
                  </a:extLst>
                </a:gridCol>
                <a:gridCol w="1684475">
                  <a:extLst>
                    <a:ext uri="{9D8B030D-6E8A-4147-A177-3AD203B41FA5}">
                      <a16:colId xmlns:a16="http://schemas.microsoft.com/office/drawing/2014/main" val="20001"/>
                    </a:ext>
                  </a:extLst>
                </a:gridCol>
              </a:tblGrid>
              <a:tr h="267025">
                <a:tc>
                  <a:txBody>
                    <a:bodyPr/>
                    <a:lstStyle/>
                    <a:p>
                      <a:pPr marL="0" marR="0" lvl="0" indent="0" algn="ctr" rtl="0">
                        <a:lnSpc>
                          <a:spcPct val="107000"/>
                        </a:lnSpc>
                        <a:spcBef>
                          <a:spcPts val="0"/>
                        </a:spcBef>
                        <a:spcAft>
                          <a:spcPts val="0"/>
                        </a:spcAft>
                        <a:buNone/>
                      </a:pPr>
                      <a:r>
                        <a:rPr lang="en" sz="900" u="none" strike="noStrike" cap="none"/>
                        <a:t>“Big Five” Guiding Question</a:t>
                      </a:r>
                      <a:endParaRPr sz="700" u="none" strike="noStrike" cap="none">
                        <a:latin typeface="Arial"/>
                        <a:ea typeface="Arial"/>
                        <a:cs typeface="Arial"/>
                        <a:sym typeface="Arial"/>
                      </a:endParaRPr>
                    </a:p>
                  </a:txBody>
                  <a:tcPr marL="30075" marR="30075" marT="30075" marB="30075" anchor="ctr"/>
                </a:tc>
                <a:tc>
                  <a:txBody>
                    <a:bodyPr/>
                    <a:lstStyle/>
                    <a:p>
                      <a:pPr marL="0" marR="0" lvl="0" indent="0" algn="ctr" rtl="0">
                        <a:lnSpc>
                          <a:spcPct val="107000"/>
                        </a:lnSpc>
                        <a:spcBef>
                          <a:spcPts val="0"/>
                        </a:spcBef>
                        <a:spcAft>
                          <a:spcPts val="0"/>
                        </a:spcAft>
                        <a:buNone/>
                      </a:pPr>
                      <a:r>
                        <a:rPr lang="en" sz="700" u="none" strike="noStrike" cap="none"/>
                        <a:t>Plan Elements within Traditional UIP Template</a:t>
                      </a:r>
                      <a:endParaRPr sz="700" u="none" strike="noStrike" cap="none">
                        <a:latin typeface="Arial"/>
                        <a:ea typeface="Arial"/>
                        <a:cs typeface="Arial"/>
                        <a:sym typeface="Arial"/>
                      </a:endParaRPr>
                    </a:p>
                  </a:txBody>
                  <a:tcPr marL="30075" marR="30075" marT="30075" marB="30075" anchor="ctr"/>
                </a:tc>
                <a:extLst>
                  <a:ext uri="{0D108BD9-81ED-4DB2-BD59-A6C34878D82A}">
                    <a16:rowId xmlns:a16="http://schemas.microsoft.com/office/drawing/2014/main" val="10000"/>
                  </a:ext>
                </a:extLst>
              </a:tr>
              <a:tr h="759500">
                <a:tc>
                  <a:txBody>
                    <a:bodyPr/>
                    <a:lstStyle/>
                    <a:p>
                      <a:pPr marL="0" marR="0" lvl="0" indent="0" algn="l" rtl="0">
                        <a:lnSpc>
                          <a:spcPct val="107000"/>
                        </a:lnSpc>
                        <a:spcBef>
                          <a:spcPts val="0"/>
                        </a:spcBef>
                        <a:spcAft>
                          <a:spcPts val="0"/>
                        </a:spcAft>
                        <a:buNone/>
                      </a:pPr>
                      <a:r>
                        <a:rPr lang="en" sz="700" u="none" strike="noStrike" cap="none">
                          <a:highlight>
                            <a:srgbClr val="CFE2F3"/>
                          </a:highlight>
                        </a:rPr>
                        <a:t>Does the plan investigate the most critical performance areas and prioritize the most urgent performance challenges?</a:t>
                      </a:r>
                      <a:endParaRPr sz="700" u="none" strike="noStrike" cap="none">
                        <a:highlight>
                          <a:srgbClr val="CFE2F3"/>
                        </a:highlight>
                        <a:latin typeface="Arial"/>
                        <a:ea typeface="Arial"/>
                        <a:cs typeface="Arial"/>
                        <a:sym typeface="Arial"/>
                      </a:endParaRPr>
                    </a:p>
                  </a:txBody>
                  <a:tcPr marL="60125" marR="60125" marT="60125" marB="60125"/>
                </a:tc>
                <a:tc>
                  <a:txBody>
                    <a:bodyPr/>
                    <a:lstStyle/>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Brief Description</a:t>
                      </a:r>
                      <a:endParaRPr/>
                    </a:p>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Prior Year Targets</a:t>
                      </a:r>
                      <a:endParaRPr/>
                    </a:p>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Current Performance</a:t>
                      </a:r>
                      <a:endParaRPr/>
                    </a:p>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Trend Analysis</a:t>
                      </a:r>
                      <a:endParaRPr/>
                    </a:p>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Priority Performance Challenges	</a:t>
                      </a:r>
                      <a:endParaRPr sz="700" u="none" strike="noStrike" cap="none">
                        <a:latin typeface="Arial"/>
                        <a:ea typeface="Arial"/>
                        <a:cs typeface="Arial"/>
                        <a:sym typeface="Arial"/>
                      </a:endParaRPr>
                    </a:p>
                  </a:txBody>
                  <a:tcPr marL="60125" marR="60125" marT="60125" marB="60125"/>
                </a:tc>
                <a:extLst>
                  <a:ext uri="{0D108BD9-81ED-4DB2-BD59-A6C34878D82A}">
                    <a16:rowId xmlns:a16="http://schemas.microsoft.com/office/drawing/2014/main" val="10001"/>
                  </a:ext>
                </a:extLst>
              </a:tr>
              <a:tr h="433100">
                <a:tc>
                  <a:txBody>
                    <a:bodyPr/>
                    <a:lstStyle/>
                    <a:p>
                      <a:pPr marL="0" marR="0" lvl="0" indent="0" algn="l" rtl="0">
                        <a:lnSpc>
                          <a:spcPct val="107000"/>
                        </a:lnSpc>
                        <a:spcBef>
                          <a:spcPts val="0"/>
                        </a:spcBef>
                        <a:spcAft>
                          <a:spcPts val="0"/>
                        </a:spcAft>
                        <a:buNone/>
                      </a:pPr>
                      <a:r>
                        <a:rPr lang="en" sz="700" u="none" strike="noStrike" cap="none">
                          <a:highlight>
                            <a:srgbClr val="D9EAD3"/>
                          </a:highlight>
                        </a:rPr>
                        <a:t>Does the plan identify root causes that explain the magnitude of performance challenges?</a:t>
                      </a:r>
                      <a:endParaRPr sz="700" u="none" strike="noStrike" cap="none">
                        <a:highlight>
                          <a:srgbClr val="D9EAD3"/>
                        </a:highlight>
                        <a:latin typeface="Arial"/>
                        <a:ea typeface="Arial"/>
                        <a:cs typeface="Arial"/>
                        <a:sym typeface="Arial"/>
                      </a:endParaRPr>
                    </a:p>
                  </a:txBody>
                  <a:tcPr marL="60125" marR="60125" marT="60125" marB="60125"/>
                </a:tc>
                <a:tc>
                  <a:txBody>
                    <a:bodyPr/>
                    <a:lstStyle/>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Root Causes</a:t>
                      </a:r>
                      <a:endParaRPr sz="700" u="none" strike="noStrike" cap="none">
                        <a:latin typeface="Arial"/>
                        <a:ea typeface="Arial"/>
                        <a:cs typeface="Arial"/>
                        <a:sym typeface="Arial"/>
                      </a:endParaRPr>
                    </a:p>
                  </a:txBody>
                  <a:tcPr marL="60125" marR="60125" marT="60125" marB="60125"/>
                </a:tc>
                <a:extLst>
                  <a:ext uri="{0D108BD9-81ED-4DB2-BD59-A6C34878D82A}">
                    <a16:rowId xmlns:a16="http://schemas.microsoft.com/office/drawing/2014/main" val="10002"/>
                  </a:ext>
                </a:extLst>
              </a:tr>
              <a:tr h="433100">
                <a:tc>
                  <a:txBody>
                    <a:bodyPr/>
                    <a:lstStyle/>
                    <a:p>
                      <a:pPr marL="0" marR="0" lvl="0" indent="0" algn="l" rtl="0">
                        <a:lnSpc>
                          <a:spcPct val="107000"/>
                        </a:lnSpc>
                        <a:spcBef>
                          <a:spcPts val="0"/>
                        </a:spcBef>
                        <a:spcAft>
                          <a:spcPts val="0"/>
                        </a:spcAft>
                        <a:buNone/>
                      </a:pPr>
                      <a:r>
                        <a:rPr lang="en" sz="700" u="none" strike="noStrike" cap="none">
                          <a:highlight>
                            <a:srgbClr val="D9D2E9"/>
                          </a:highlight>
                        </a:rPr>
                        <a:t>Does the plan identify evidenced-based major improvement strategies that are likely to eliminate the root causes? </a:t>
                      </a:r>
                      <a:endParaRPr sz="700" u="none" strike="noStrike" cap="none">
                        <a:highlight>
                          <a:srgbClr val="D9D2E9"/>
                        </a:highlight>
                        <a:latin typeface="Arial"/>
                        <a:ea typeface="Arial"/>
                        <a:cs typeface="Arial"/>
                        <a:sym typeface="Arial"/>
                      </a:endParaRPr>
                    </a:p>
                  </a:txBody>
                  <a:tcPr marL="60125" marR="60125" marT="60125" marB="60125"/>
                </a:tc>
                <a:tc>
                  <a:txBody>
                    <a:bodyPr/>
                    <a:lstStyle/>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Major Improvement Strategies</a:t>
                      </a:r>
                      <a:endParaRPr/>
                    </a:p>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Planning Form</a:t>
                      </a:r>
                      <a:endParaRPr sz="700" u="none" strike="noStrike" cap="none">
                        <a:latin typeface="Arial"/>
                        <a:ea typeface="Arial"/>
                        <a:cs typeface="Arial"/>
                        <a:sym typeface="Arial"/>
                      </a:endParaRPr>
                    </a:p>
                  </a:txBody>
                  <a:tcPr marL="60125" marR="60125" marT="60125" marB="60125"/>
                </a:tc>
                <a:extLst>
                  <a:ext uri="{0D108BD9-81ED-4DB2-BD59-A6C34878D82A}">
                    <a16:rowId xmlns:a16="http://schemas.microsoft.com/office/drawing/2014/main" val="10003"/>
                  </a:ext>
                </a:extLst>
              </a:tr>
              <a:tr h="541900">
                <a:tc>
                  <a:txBody>
                    <a:bodyPr/>
                    <a:lstStyle/>
                    <a:p>
                      <a:pPr marL="0" marR="0" lvl="0" indent="0" algn="l" rtl="0">
                        <a:lnSpc>
                          <a:spcPct val="107000"/>
                        </a:lnSpc>
                        <a:spcBef>
                          <a:spcPts val="0"/>
                        </a:spcBef>
                        <a:spcAft>
                          <a:spcPts val="0"/>
                        </a:spcAft>
                        <a:buNone/>
                      </a:pPr>
                      <a:r>
                        <a:rPr lang="en" sz="700" u="none" strike="noStrike" cap="none">
                          <a:highlight>
                            <a:srgbClr val="FFF2CC"/>
                          </a:highlight>
                        </a:rPr>
                        <a:t>Does the UIP present a well-designed action plan for implementing the major improvement strategies to bring about dramatic improvement? </a:t>
                      </a:r>
                      <a:endParaRPr sz="700" u="none" strike="noStrike" cap="none">
                        <a:highlight>
                          <a:srgbClr val="FFF2CC"/>
                        </a:highlight>
                        <a:latin typeface="Arial"/>
                        <a:ea typeface="Arial"/>
                        <a:cs typeface="Arial"/>
                        <a:sym typeface="Arial"/>
                      </a:endParaRPr>
                    </a:p>
                  </a:txBody>
                  <a:tcPr marL="60125" marR="60125" marT="60125" marB="60125"/>
                </a:tc>
                <a:tc>
                  <a:txBody>
                    <a:bodyPr/>
                    <a:lstStyle/>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Major Improvement Strategies</a:t>
                      </a:r>
                      <a:endParaRPr/>
                    </a:p>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a:t>Planning Form</a:t>
                      </a:r>
                      <a:endParaRPr sz="700" u="none" strike="noStrike" cap="none">
                        <a:latin typeface="Arial"/>
                        <a:ea typeface="Arial"/>
                        <a:cs typeface="Arial"/>
                        <a:sym typeface="Arial"/>
                      </a:endParaRPr>
                    </a:p>
                  </a:txBody>
                  <a:tcPr marL="60125" marR="60125" marT="60125" marB="60125"/>
                </a:tc>
                <a:extLst>
                  <a:ext uri="{0D108BD9-81ED-4DB2-BD59-A6C34878D82A}">
                    <a16:rowId xmlns:a16="http://schemas.microsoft.com/office/drawing/2014/main" val="10004"/>
                  </a:ext>
                </a:extLst>
              </a:tr>
              <a:tr h="433100">
                <a:tc>
                  <a:txBody>
                    <a:bodyPr/>
                    <a:lstStyle/>
                    <a:p>
                      <a:pPr marL="0" marR="0" lvl="0" indent="0" algn="l" rtl="0">
                        <a:lnSpc>
                          <a:spcPct val="107000"/>
                        </a:lnSpc>
                        <a:spcBef>
                          <a:spcPts val="0"/>
                        </a:spcBef>
                        <a:spcAft>
                          <a:spcPts val="0"/>
                        </a:spcAft>
                        <a:buNone/>
                      </a:pPr>
                      <a:r>
                        <a:rPr lang="en" sz="700" u="none" strike="noStrike" cap="none">
                          <a:highlight>
                            <a:srgbClr val="FCE5CD"/>
                          </a:highlight>
                        </a:rPr>
                        <a:t>Does the plan include elements that effectively monitor the impact and progress of the action plan?</a:t>
                      </a:r>
                      <a:endParaRPr sz="700" u="none" strike="noStrike" cap="none">
                        <a:highlight>
                          <a:srgbClr val="FCE5CD"/>
                        </a:highlight>
                        <a:latin typeface="Arial"/>
                        <a:ea typeface="Arial"/>
                        <a:cs typeface="Arial"/>
                        <a:sym typeface="Arial"/>
                      </a:endParaRPr>
                    </a:p>
                  </a:txBody>
                  <a:tcPr marL="60125" marR="60125" marT="60125" marB="60125"/>
                </a:tc>
                <a:tc>
                  <a:txBody>
                    <a:bodyPr/>
                    <a:lstStyle/>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dirty="0"/>
                        <a:t>Target Setting</a:t>
                      </a:r>
                      <a:endParaRPr dirty="0"/>
                    </a:p>
                    <a:p>
                      <a:pPr marL="342900" marR="0" lvl="0" indent="-342900" algn="l" rtl="0">
                        <a:lnSpc>
                          <a:spcPct val="107000"/>
                        </a:lnSpc>
                        <a:spcBef>
                          <a:spcPts val="0"/>
                        </a:spcBef>
                        <a:spcAft>
                          <a:spcPts val="0"/>
                        </a:spcAft>
                        <a:buClr>
                          <a:srgbClr val="000000"/>
                        </a:buClr>
                        <a:buSzPts val="700"/>
                        <a:buFont typeface="Arial"/>
                        <a:buChar char="●"/>
                      </a:pPr>
                      <a:r>
                        <a:rPr lang="en" sz="700" u="none" strike="noStrike" cap="none" dirty="0"/>
                        <a:t>Planning Form</a:t>
                      </a:r>
                      <a:endParaRPr sz="700" u="none" strike="noStrike" cap="none" dirty="0">
                        <a:latin typeface="Arial"/>
                        <a:ea typeface="Arial"/>
                        <a:cs typeface="Arial"/>
                        <a:sym typeface="Arial"/>
                      </a:endParaRPr>
                    </a:p>
                  </a:txBody>
                  <a:tcPr marL="60125" marR="60125" marT="60125" marB="60125"/>
                </a:tc>
                <a:extLst>
                  <a:ext uri="{0D108BD9-81ED-4DB2-BD59-A6C34878D82A}">
                    <a16:rowId xmlns:a16="http://schemas.microsoft.com/office/drawing/2014/main" val="10005"/>
                  </a:ext>
                </a:extLst>
              </a:tr>
            </a:tbl>
          </a:graphicData>
        </a:graphic>
      </p:graphicFrame>
      <p:sp>
        <p:nvSpPr>
          <p:cNvPr id="793" name="Google Shape;793;p121"/>
          <p:cNvSpPr txBox="1">
            <a:spLocks noGrp="1"/>
          </p:cNvSpPr>
          <p:nvPr>
            <p:ph type="body" idx="2"/>
          </p:nvPr>
        </p:nvSpPr>
        <p:spPr>
          <a:xfrm>
            <a:off x="4044116" y="850895"/>
            <a:ext cx="5026072" cy="389185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rmAutofit/>
          </a:bodyPr>
          <a:lstStyle/>
          <a:p>
            <a:pPr marL="114300" lvl="0" indent="0" algn="l" rtl="0">
              <a:lnSpc>
                <a:spcPct val="90000"/>
              </a:lnSpc>
              <a:spcBef>
                <a:spcPts val="800"/>
              </a:spcBef>
              <a:spcAft>
                <a:spcPts val="0"/>
              </a:spcAft>
              <a:buSzPts val="1800"/>
              <a:buNone/>
            </a:pPr>
            <a:r>
              <a:rPr lang="en" b="1" dirty="0">
                <a:solidFill>
                  <a:srgbClr val="FF0000"/>
                </a:solidFill>
              </a:rPr>
              <a:t>NEW</a:t>
            </a:r>
            <a:r>
              <a:rPr lang="en" b="1" dirty="0"/>
              <a:t> Streamlined Template</a:t>
            </a:r>
            <a:r>
              <a:rPr lang="en" dirty="0"/>
              <a:t>:</a:t>
            </a:r>
            <a:endParaRPr dirty="0"/>
          </a:p>
          <a:p>
            <a:pPr marL="114300" lvl="0" indent="0" algn="l" rtl="0">
              <a:lnSpc>
                <a:spcPct val="90000"/>
              </a:lnSpc>
              <a:spcBef>
                <a:spcPts val="800"/>
              </a:spcBef>
              <a:spcAft>
                <a:spcPts val="0"/>
              </a:spcAft>
              <a:buSzPts val="1800"/>
              <a:buNone/>
            </a:pPr>
            <a:r>
              <a:rPr lang="en" u="sng" dirty="0">
                <a:solidFill>
                  <a:schemeClr val="hlink"/>
                </a:solidFill>
                <a:hlinkClick r:id="rId4"/>
              </a:rPr>
              <a:t>Quality Criteria Streamlined Template</a:t>
            </a:r>
            <a:endParaRPr dirty="0"/>
          </a:p>
          <a:p>
            <a:pPr marL="114300" lvl="0" indent="0" algn="l" rtl="0">
              <a:lnSpc>
                <a:spcPct val="90000"/>
              </a:lnSpc>
              <a:spcBef>
                <a:spcPts val="800"/>
              </a:spcBef>
              <a:spcAft>
                <a:spcPts val="0"/>
              </a:spcAft>
              <a:buSzPts val="1800"/>
              <a:buNone/>
            </a:pPr>
            <a:endParaRPr dirty="0"/>
          </a:p>
        </p:txBody>
      </p:sp>
      <p:graphicFrame>
        <p:nvGraphicFramePr>
          <p:cNvPr id="797" name="Google Shape;797;p121"/>
          <p:cNvGraphicFramePr/>
          <p:nvPr>
            <p:extLst>
              <p:ext uri="{D42A27DB-BD31-4B8C-83A1-F6EECF244321}">
                <p14:modId xmlns:p14="http://schemas.microsoft.com/office/powerpoint/2010/main" val="3556331335"/>
              </p:ext>
            </p:extLst>
          </p:nvPr>
        </p:nvGraphicFramePr>
        <p:xfrm>
          <a:off x="4100945" y="1648831"/>
          <a:ext cx="4862950" cy="2895475"/>
        </p:xfrm>
        <a:graphic>
          <a:graphicData uri="http://schemas.openxmlformats.org/drawingml/2006/table">
            <a:tbl>
              <a:tblPr firstRow="1">
                <a:noFill/>
                <a:tableStyleId>{3E50A768-6CCE-44CC-A6C7-98B9E9303A60}</a:tableStyleId>
              </a:tblPr>
              <a:tblGrid>
                <a:gridCol w="782775">
                  <a:extLst>
                    <a:ext uri="{9D8B030D-6E8A-4147-A177-3AD203B41FA5}">
                      <a16:colId xmlns:a16="http://schemas.microsoft.com/office/drawing/2014/main" val="20000"/>
                    </a:ext>
                  </a:extLst>
                </a:gridCol>
                <a:gridCol w="1190475">
                  <a:extLst>
                    <a:ext uri="{9D8B030D-6E8A-4147-A177-3AD203B41FA5}">
                      <a16:colId xmlns:a16="http://schemas.microsoft.com/office/drawing/2014/main" val="20001"/>
                    </a:ext>
                  </a:extLst>
                </a:gridCol>
                <a:gridCol w="1544625">
                  <a:extLst>
                    <a:ext uri="{9D8B030D-6E8A-4147-A177-3AD203B41FA5}">
                      <a16:colId xmlns:a16="http://schemas.microsoft.com/office/drawing/2014/main" val="20002"/>
                    </a:ext>
                  </a:extLst>
                </a:gridCol>
                <a:gridCol w="1345075">
                  <a:extLst>
                    <a:ext uri="{9D8B030D-6E8A-4147-A177-3AD203B41FA5}">
                      <a16:colId xmlns:a16="http://schemas.microsoft.com/office/drawing/2014/main" val="20003"/>
                    </a:ext>
                  </a:extLst>
                </a:gridCol>
              </a:tblGrid>
              <a:tr h="1309050">
                <a:tc>
                  <a:txBody>
                    <a:bodyPr/>
                    <a:lstStyle/>
                    <a:p>
                      <a:pPr marL="0" marR="0" lvl="0" indent="0" algn="ctr" rtl="0">
                        <a:lnSpc>
                          <a:spcPct val="107000"/>
                        </a:lnSpc>
                        <a:spcBef>
                          <a:spcPts val="0"/>
                        </a:spcBef>
                        <a:spcAft>
                          <a:spcPts val="0"/>
                        </a:spcAft>
                        <a:buNone/>
                      </a:pPr>
                      <a:r>
                        <a:rPr lang="en" sz="1000" u="none" strike="noStrike" cap="none" dirty="0"/>
                        <a:t>“Top Three” Guiding Question</a:t>
                      </a:r>
                      <a:endParaRPr sz="1100" u="none" strike="noStrike" cap="none" dirty="0">
                        <a:latin typeface="Arial"/>
                        <a:ea typeface="Arial"/>
                        <a:cs typeface="Arial"/>
                        <a:sym typeface="Arial"/>
                      </a:endParaRPr>
                    </a:p>
                  </a:txBody>
                  <a:tcPr marL="45725" marR="45725" marT="45725" marB="45725" anchor="ctr"/>
                </a:tc>
                <a:tc>
                  <a:txBody>
                    <a:bodyPr/>
                    <a:lstStyle/>
                    <a:p>
                      <a:pPr marL="0" marR="0" lvl="0" indent="0" algn="ctr" rtl="0">
                        <a:lnSpc>
                          <a:spcPct val="107000"/>
                        </a:lnSpc>
                        <a:spcBef>
                          <a:spcPts val="0"/>
                        </a:spcBef>
                        <a:spcAft>
                          <a:spcPts val="0"/>
                        </a:spcAft>
                        <a:buNone/>
                      </a:pPr>
                      <a:r>
                        <a:rPr lang="en" sz="1000" u="none" strike="noStrike" cap="none" dirty="0">
                          <a:highlight>
                            <a:srgbClr val="FFFF00"/>
                          </a:highlight>
                        </a:rPr>
                        <a:t>Does the plan identify high-leverage performance priorities and targets? </a:t>
                      </a:r>
                      <a:endParaRPr sz="1100" u="none" strike="noStrike" cap="none" dirty="0">
                        <a:highlight>
                          <a:srgbClr val="FFFF00"/>
                        </a:highlight>
                        <a:latin typeface="Arial"/>
                        <a:ea typeface="Arial"/>
                        <a:cs typeface="Arial"/>
                        <a:sym typeface="Arial"/>
                      </a:endParaRPr>
                    </a:p>
                  </a:txBody>
                  <a:tcPr marL="45725" marR="45725" marT="45725" marB="45725" anchor="ctr"/>
                </a:tc>
                <a:tc>
                  <a:txBody>
                    <a:bodyPr/>
                    <a:lstStyle/>
                    <a:p>
                      <a:pPr marL="0" marR="0" lvl="0" indent="0" algn="ctr" rtl="0">
                        <a:lnSpc>
                          <a:spcPct val="107000"/>
                        </a:lnSpc>
                        <a:spcBef>
                          <a:spcPts val="0"/>
                        </a:spcBef>
                        <a:spcAft>
                          <a:spcPts val="0"/>
                        </a:spcAft>
                        <a:buNone/>
                      </a:pPr>
                      <a:r>
                        <a:rPr lang="en" sz="1000" u="none" strike="noStrike" cap="none">
                          <a:highlight>
                            <a:srgbClr val="FF00FF"/>
                          </a:highlight>
                        </a:rPr>
                        <a:t>Does the plan focus on evidence-based strategies to resolve systemic root causes and drive improvement on identified priorities?</a:t>
                      </a:r>
                      <a:endParaRPr sz="1100" u="none" strike="noStrike" cap="none">
                        <a:highlight>
                          <a:srgbClr val="FF00FF"/>
                        </a:highlight>
                        <a:latin typeface="Arial"/>
                        <a:ea typeface="Arial"/>
                        <a:cs typeface="Arial"/>
                        <a:sym typeface="Arial"/>
                      </a:endParaRPr>
                    </a:p>
                  </a:txBody>
                  <a:tcPr marL="45725" marR="45725" marT="45725" marB="45725" anchor="ctr"/>
                </a:tc>
                <a:tc>
                  <a:txBody>
                    <a:bodyPr/>
                    <a:lstStyle/>
                    <a:p>
                      <a:pPr marL="0" marR="0" lvl="0" indent="0" algn="ctr" rtl="0">
                        <a:lnSpc>
                          <a:spcPct val="107000"/>
                        </a:lnSpc>
                        <a:spcBef>
                          <a:spcPts val="0"/>
                        </a:spcBef>
                        <a:spcAft>
                          <a:spcPts val="0"/>
                        </a:spcAft>
                        <a:buNone/>
                      </a:pPr>
                      <a:r>
                        <a:rPr lang="en" sz="1000" u="none" strike="noStrike" cap="none">
                          <a:highlight>
                            <a:srgbClr val="00FF00"/>
                          </a:highlight>
                        </a:rPr>
                        <a:t>Does the plan outline a coherent approach to implementation and adjustment of the identified strategies?</a:t>
                      </a:r>
                      <a:endParaRPr sz="1100" u="none" strike="noStrike" cap="none">
                        <a:highlight>
                          <a:srgbClr val="00FF00"/>
                        </a:highlight>
                        <a:latin typeface="Arial"/>
                        <a:ea typeface="Arial"/>
                        <a:cs typeface="Arial"/>
                        <a:sym typeface="Arial"/>
                      </a:endParaRPr>
                    </a:p>
                  </a:txBody>
                  <a:tcPr marL="45725" marR="45725" marT="45725" marB="45725" anchor="ctr"/>
                </a:tc>
                <a:extLst>
                  <a:ext uri="{0D108BD9-81ED-4DB2-BD59-A6C34878D82A}">
                    <a16:rowId xmlns:a16="http://schemas.microsoft.com/office/drawing/2014/main" val="10000"/>
                  </a:ext>
                </a:extLst>
              </a:tr>
              <a:tr h="1586425">
                <a:tc>
                  <a:txBody>
                    <a:bodyPr/>
                    <a:lstStyle/>
                    <a:p>
                      <a:pPr marL="0" marR="0" lvl="0" indent="0" algn="ctr" rtl="0">
                        <a:lnSpc>
                          <a:spcPct val="107000"/>
                        </a:lnSpc>
                        <a:spcBef>
                          <a:spcPts val="0"/>
                        </a:spcBef>
                        <a:spcAft>
                          <a:spcPts val="0"/>
                        </a:spcAft>
                        <a:buNone/>
                      </a:pPr>
                      <a:r>
                        <a:rPr lang="en" sz="1000" u="none" strike="noStrike" cap="none"/>
                        <a:t>Plan Elements within Streamlined Template</a:t>
                      </a:r>
                      <a:endParaRPr sz="1100" u="none" strike="noStrike" cap="none">
                        <a:latin typeface="Arial"/>
                        <a:ea typeface="Arial"/>
                        <a:cs typeface="Arial"/>
                        <a:sym typeface="Arial"/>
                      </a:endParaRPr>
                    </a:p>
                  </a:txBody>
                  <a:tcPr marL="45725" marR="45725" marT="45725" marB="45725"/>
                </a:tc>
                <a:tc>
                  <a:txBody>
                    <a:bodyPr/>
                    <a:lstStyle/>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a:highlight>
                            <a:srgbClr val="FBDED9"/>
                          </a:highlight>
                        </a:rPr>
                        <a:t>Student Performance Priorities</a:t>
                      </a:r>
                      <a:endParaRPr sz="1100" u="none" strike="noStrike" cap="none">
                        <a:highlight>
                          <a:srgbClr val="FBDED9"/>
                        </a:highlight>
                      </a:endParaRPr>
                    </a:p>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a:highlight>
                            <a:srgbClr val="FBDED9"/>
                          </a:highlight>
                        </a:rPr>
                        <a:t>Annual Target Setting </a:t>
                      </a:r>
                      <a:endParaRPr sz="1100" u="none" strike="noStrike" cap="none">
                        <a:highlight>
                          <a:srgbClr val="FBDED9"/>
                        </a:highlight>
                      </a:endParaRPr>
                    </a:p>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a:highlight>
                            <a:srgbClr val="FBDED9"/>
                          </a:highlight>
                        </a:rPr>
                        <a:t>Interim Targets</a:t>
                      </a:r>
                      <a:endParaRPr sz="1100" u="none" strike="noStrike" cap="none">
                        <a:highlight>
                          <a:srgbClr val="FBDED9"/>
                        </a:highlight>
                        <a:latin typeface="Arial"/>
                        <a:ea typeface="Arial"/>
                        <a:cs typeface="Arial"/>
                        <a:sym typeface="Arial"/>
                      </a:endParaRPr>
                    </a:p>
                  </a:txBody>
                  <a:tcPr marL="45725" marR="45725" marT="45725" marB="45725"/>
                </a:tc>
                <a:tc>
                  <a:txBody>
                    <a:bodyPr/>
                    <a:lstStyle/>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a:highlight>
                            <a:srgbClr val="D1D4FA"/>
                          </a:highlight>
                        </a:rPr>
                        <a:t>Root Causes with validation</a:t>
                      </a:r>
                      <a:endParaRPr sz="1100" u="none" strike="noStrike" cap="none">
                        <a:highlight>
                          <a:srgbClr val="D1D4FA"/>
                        </a:highlight>
                      </a:endParaRPr>
                    </a:p>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a:highlight>
                            <a:srgbClr val="D1D4FA"/>
                          </a:highlight>
                        </a:rPr>
                        <a:t>Major Improvement Strategies (including Evidence Base)</a:t>
                      </a:r>
                      <a:endParaRPr sz="1100" u="none" strike="noStrike" cap="none">
                        <a:highlight>
                          <a:srgbClr val="D1D4FA"/>
                        </a:highlight>
                      </a:endParaRPr>
                    </a:p>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a:highlight>
                            <a:srgbClr val="D1D4FA"/>
                          </a:highlight>
                        </a:rPr>
                        <a:t>Associated Resources</a:t>
                      </a:r>
                      <a:endParaRPr sz="1100" u="none" strike="noStrike" cap="none">
                        <a:highlight>
                          <a:srgbClr val="D1D4FA"/>
                        </a:highlight>
                        <a:latin typeface="Arial"/>
                        <a:ea typeface="Arial"/>
                        <a:cs typeface="Arial"/>
                        <a:sym typeface="Arial"/>
                      </a:endParaRPr>
                    </a:p>
                  </a:txBody>
                  <a:tcPr marL="45725" marR="45725" marT="45725" marB="45725"/>
                </a:tc>
                <a:tc>
                  <a:txBody>
                    <a:bodyPr/>
                    <a:lstStyle/>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dirty="0">
                          <a:highlight>
                            <a:srgbClr val="D9FFFE"/>
                          </a:highlight>
                        </a:rPr>
                        <a:t>Implementation Milestones</a:t>
                      </a:r>
                      <a:endParaRPr sz="1100" u="none" strike="noStrike" cap="none" dirty="0">
                        <a:highlight>
                          <a:srgbClr val="D9FFFE"/>
                        </a:highlight>
                      </a:endParaRPr>
                    </a:p>
                    <a:p>
                      <a:pPr marL="342900" marR="0" lvl="0" indent="-342900" algn="l" rtl="0">
                        <a:lnSpc>
                          <a:spcPct val="107000"/>
                        </a:lnSpc>
                        <a:spcBef>
                          <a:spcPts val="0"/>
                        </a:spcBef>
                        <a:spcAft>
                          <a:spcPts val="0"/>
                        </a:spcAft>
                        <a:buClr>
                          <a:srgbClr val="000000"/>
                        </a:buClr>
                        <a:buSzPts val="1000"/>
                        <a:buFont typeface="Arial"/>
                        <a:buChar char="●"/>
                      </a:pPr>
                      <a:r>
                        <a:rPr lang="en" sz="1000" u="none" strike="noStrike" cap="none" dirty="0">
                          <a:highlight>
                            <a:srgbClr val="D9FFFE"/>
                          </a:highlight>
                        </a:rPr>
                        <a:t>Action steps</a:t>
                      </a:r>
                      <a:endParaRPr sz="1100" u="none" strike="noStrike" cap="none" dirty="0">
                        <a:highlight>
                          <a:srgbClr val="D9FFFE"/>
                        </a:highlight>
                        <a:latin typeface="Arial"/>
                        <a:ea typeface="Arial"/>
                        <a:cs typeface="Arial"/>
                        <a:sym typeface="Arial"/>
                      </a:endParaRPr>
                    </a:p>
                  </a:txBody>
                  <a:tcPr marL="45725" marR="45725" marT="45725" marB="45725"/>
                </a:tc>
                <a:extLst>
                  <a:ext uri="{0D108BD9-81ED-4DB2-BD59-A6C34878D82A}">
                    <a16:rowId xmlns:a16="http://schemas.microsoft.com/office/drawing/2014/main" val="10001"/>
                  </a:ext>
                </a:extLst>
              </a:tr>
            </a:tbl>
          </a:graphicData>
        </a:graphic>
      </p:graphicFrame>
      <p:sp>
        <p:nvSpPr>
          <p:cNvPr id="794" name="Google Shape;794;p12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grpSp>
        <p:nvGrpSpPr>
          <p:cNvPr id="4" name="Group 3">
            <a:extLst>
              <a:ext uri="{FF2B5EF4-FFF2-40B4-BE49-F238E27FC236}">
                <a16:creationId xmlns:a16="http://schemas.microsoft.com/office/drawing/2014/main" id="{B0F10088-357E-87C8-85F5-D51175F99C99}"/>
              </a:ext>
              <a:ext uri="{C183D7F6-B498-43B3-948B-1728B52AA6E4}">
                <adec:decorative xmlns:adec="http://schemas.microsoft.com/office/drawing/2017/decorative" val="1"/>
              </a:ext>
            </a:extLst>
          </p:cNvPr>
          <p:cNvGrpSpPr/>
          <p:nvPr/>
        </p:nvGrpSpPr>
        <p:grpSpPr>
          <a:xfrm>
            <a:off x="142875" y="142875"/>
            <a:ext cx="561975" cy="561975"/>
            <a:chOff x="142875" y="142875"/>
            <a:chExt cx="561975" cy="561975"/>
          </a:xfrm>
        </p:grpSpPr>
        <p:pic>
          <p:nvPicPr>
            <p:cNvPr id="815" name="Google Shape;815;p122" descr="Schools identified for Comprehensive Support through ESSA must address this requirement."/>
            <p:cNvPicPr preferRelativeResize="0"/>
            <p:nvPr/>
          </p:nvPicPr>
          <p:blipFill rotWithShape="1">
            <a:blip r:embed="rId3">
              <a:alphaModFix/>
            </a:blip>
            <a:srcRect/>
            <a:stretch/>
          </p:blipFill>
          <p:spPr>
            <a:xfrm>
              <a:off x="142875" y="142875"/>
              <a:ext cx="276225" cy="276225"/>
            </a:xfrm>
            <a:prstGeom prst="rect">
              <a:avLst/>
            </a:prstGeom>
            <a:noFill/>
            <a:ln>
              <a:noFill/>
            </a:ln>
          </p:spPr>
        </p:pic>
        <p:pic>
          <p:nvPicPr>
            <p:cNvPr id="816" name="Google Shape;816;p122" descr="Schools identified for Targeted Support through ESSA must address this requirement."/>
            <p:cNvPicPr preferRelativeResize="0"/>
            <p:nvPr/>
          </p:nvPicPr>
          <p:blipFill rotWithShape="1">
            <a:blip r:embed="rId4">
              <a:alphaModFix/>
            </a:blip>
            <a:srcRect/>
            <a:stretch/>
          </p:blipFill>
          <p:spPr>
            <a:xfrm>
              <a:off x="285750" y="285750"/>
              <a:ext cx="276225" cy="276225"/>
            </a:xfrm>
            <a:prstGeom prst="rect">
              <a:avLst/>
            </a:prstGeom>
            <a:noFill/>
            <a:ln>
              <a:noFill/>
            </a:ln>
          </p:spPr>
        </p:pic>
        <p:pic>
          <p:nvPicPr>
            <p:cNvPr id="817" name="Google Shape;817;p122" descr="School identified for Additional Targeted Support through ESSA must address this requirement."/>
            <p:cNvPicPr preferRelativeResize="0"/>
            <p:nvPr/>
          </p:nvPicPr>
          <p:blipFill rotWithShape="1">
            <a:blip r:embed="rId5">
              <a:alphaModFix/>
            </a:blip>
            <a:srcRect/>
            <a:stretch/>
          </p:blipFill>
          <p:spPr>
            <a:xfrm>
              <a:off x="428625" y="428625"/>
              <a:ext cx="276225" cy="276225"/>
            </a:xfrm>
            <a:prstGeom prst="rect">
              <a:avLst/>
            </a:prstGeom>
            <a:noFill/>
            <a:ln>
              <a:noFill/>
            </a:ln>
          </p:spPr>
        </p:pic>
      </p:grpSp>
      <p:sp>
        <p:nvSpPr>
          <p:cNvPr id="802" name="Google Shape;802;p122"/>
          <p:cNvSpPr txBox="1">
            <a:spLocks noGrp="1"/>
          </p:cNvSpPr>
          <p:nvPr>
            <p:ph type="title"/>
          </p:nvPr>
        </p:nvSpPr>
        <p:spPr>
          <a:xfrm>
            <a:off x="980802" y="267462"/>
            <a:ext cx="6750033" cy="5604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111111"/>
              <a:buFont typeface="Arial"/>
              <a:buNone/>
            </a:pPr>
            <a:r>
              <a:rPr lang="en" dirty="0">
                <a:latin typeface="Raleway" pitchFamily="2" charset="0"/>
              </a:rPr>
              <a:t>Meeting Federal Requirements – Symbols</a:t>
            </a:r>
            <a:br>
              <a:rPr lang="en" dirty="0">
                <a:latin typeface="Raleway" pitchFamily="2" charset="0"/>
              </a:rPr>
            </a:br>
            <a:r>
              <a:rPr lang="en" dirty="0">
                <a:latin typeface="Raleway" pitchFamily="2" charset="0"/>
              </a:rPr>
              <a:t>ALL, CS, TS and ATS</a:t>
            </a:r>
            <a:endParaRPr dirty="0">
              <a:latin typeface="Raleway" pitchFamily="2" charset="0"/>
            </a:endParaRPr>
          </a:p>
        </p:txBody>
      </p:sp>
      <p:grpSp>
        <p:nvGrpSpPr>
          <p:cNvPr id="3" name="Group 2" descr="Symbols used for the flow chart on the right.&#10;1) Blue box around the word all in capital letters&#10;2) a purple circle with the letters C &amp; S in the middle in white text&#10;3) a light blue circle with the letters T &amp; S in the middle in white text&#10;4) a dark blue circle with the letters A, T, &amp; S written in the middle in white text.">
            <a:extLst>
              <a:ext uri="{FF2B5EF4-FFF2-40B4-BE49-F238E27FC236}">
                <a16:creationId xmlns:a16="http://schemas.microsoft.com/office/drawing/2014/main" id="{C2314207-F459-7F65-704B-4698E4D0CCE6}"/>
              </a:ext>
            </a:extLst>
          </p:cNvPr>
          <p:cNvGrpSpPr/>
          <p:nvPr/>
        </p:nvGrpSpPr>
        <p:grpSpPr>
          <a:xfrm>
            <a:off x="163513" y="1382713"/>
            <a:ext cx="581024" cy="3073399"/>
            <a:chOff x="163513" y="1382713"/>
            <a:chExt cx="581024" cy="3073399"/>
          </a:xfrm>
        </p:grpSpPr>
        <p:pic>
          <p:nvPicPr>
            <p:cNvPr id="822" name="Google Shape;822;p122" descr="All schools must address this requirement"/>
            <p:cNvPicPr preferRelativeResize="0"/>
            <p:nvPr/>
          </p:nvPicPr>
          <p:blipFill rotWithShape="1">
            <a:blip r:embed="rId6">
              <a:alphaModFix/>
            </a:blip>
            <a:srcRect/>
            <a:stretch/>
          </p:blipFill>
          <p:spPr>
            <a:xfrm>
              <a:off x="192087" y="1382713"/>
              <a:ext cx="552450" cy="361950"/>
            </a:xfrm>
            <a:prstGeom prst="rect">
              <a:avLst/>
            </a:prstGeom>
            <a:noFill/>
            <a:ln>
              <a:noFill/>
            </a:ln>
          </p:spPr>
        </p:pic>
        <p:pic>
          <p:nvPicPr>
            <p:cNvPr id="819" name="Google Shape;819;p122" descr="Schools identified for Comprehensive Support through ESSA must address this requirement."/>
            <p:cNvPicPr preferRelativeResize="0"/>
            <p:nvPr/>
          </p:nvPicPr>
          <p:blipFill rotWithShape="1">
            <a:blip r:embed="rId3">
              <a:alphaModFix/>
            </a:blip>
            <a:srcRect/>
            <a:stretch/>
          </p:blipFill>
          <p:spPr>
            <a:xfrm>
              <a:off x="163513" y="1973262"/>
              <a:ext cx="522287" cy="490537"/>
            </a:xfrm>
            <a:prstGeom prst="rect">
              <a:avLst/>
            </a:prstGeom>
            <a:noFill/>
            <a:ln>
              <a:noFill/>
            </a:ln>
          </p:spPr>
        </p:pic>
        <p:pic>
          <p:nvPicPr>
            <p:cNvPr id="820" name="Google Shape;820;p122" descr="Schools identified for Targeted Support through ESSA must address this requirement."/>
            <p:cNvPicPr preferRelativeResize="0"/>
            <p:nvPr/>
          </p:nvPicPr>
          <p:blipFill rotWithShape="1">
            <a:blip r:embed="rId4">
              <a:alphaModFix/>
            </a:blip>
            <a:srcRect/>
            <a:stretch/>
          </p:blipFill>
          <p:spPr>
            <a:xfrm>
              <a:off x="187325" y="3171825"/>
              <a:ext cx="522287" cy="466725"/>
            </a:xfrm>
            <a:prstGeom prst="rect">
              <a:avLst/>
            </a:prstGeom>
            <a:noFill/>
            <a:ln>
              <a:noFill/>
            </a:ln>
          </p:spPr>
        </p:pic>
        <p:pic>
          <p:nvPicPr>
            <p:cNvPr id="821" name="Google Shape;821;p122" descr="School identified for Additional Targeted Support through ESSA must address this requirement."/>
            <p:cNvPicPr preferRelativeResize="0"/>
            <p:nvPr/>
          </p:nvPicPr>
          <p:blipFill rotWithShape="1">
            <a:blip r:embed="rId5">
              <a:alphaModFix/>
            </a:blip>
            <a:srcRect/>
            <a:stretch/>
          </p:blipFill>
          <p:spPr>
            <a:xfrm>
              <a:off x="163513" y="3965575"/>
              <a:ext cx="522287" cy="490537"/>
            </a:xfrm>
            <a:prstGeom prst="rect">
              <a:avLst/>
            </a:prstGeom>
            <a:noFill/>
            <a:ln>
              <a:noFill/>
            </a:ln>
          </p:spPr>
        </p:pic>
      </p:grpSp>
      <p:sp>
        <p:nvSpPr>
          <p:cNvPr id="818" name="Google Shape;818;p122"/>
          <p:cNvSpPr txBox="1"/>
          <p:nvPr/>
        </p:nvSpPr>
        <p:spPr>
          <a:xfrm>
            <a:off x="744140" y="1379140"/>
            <a:ext cx="2743200" cy="32932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0" i="0" u="none" strike="noStrike" cap="none" dirty="0">
                <a:solidFill>
                  <a:srgbClr val="000000"/>
                </a:solidFill>
                <a:latin typeface="Calibri"/>
                <a:ea typeface="Calibri"/>
                <a:cs typeface="Calibri"/>
                <a:sym typeface="Calibri"/>
              </a:rPr>
              <a:t>All Schools</a:t>
            </a:r>
            <a:endParaRPr dirty="0"/>
          </a:p>
          <a:p>
            <a:pPr marL="0" marR="0" lvl="0" indent="0" algn="l" rtl="0">
              <a:lnSpc>
                <a:spcPct val="10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dirty="0">
                <a:solidFill>
                  <a:srgbClr val="000000"/>
                </a:solidFill>
                <a:latin typeface="Calibri"/>
                <a:ea typeface="Calibri"/>
                <a:cs typeface="Calibri"/>
                <a:sym typeface="Calibri"/>
              </a:rPr>
              <a:t>Schools identified for Comprehensive Support through Every Student Succeeds Act (ESSA)</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dirty="0">
                <a:solidFill>
                  <a:srgbClr val="000000"/>
                </a:solidFill>
                <a:latin typeface="Calibri"/>
                <a:ea typeface="Calibri"/>
                <a:cs typeface="Calibri"/>
                <a:sym typeface="Calibri"/>
              </a:rPr>
              <a:t>Schools identified for Targeted Support through ESSA</a:t>
            </a:r>
            <a:endParaRPr dirty="0"/>
          </a:p>
          <a:p>
            <a:pPr marL="0" marR="0" lvl="0" indent="0" algn="l" rtl="0">
              <a:lnSpc>
                <a:spcPct val="10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dirty="0">
                <a:solidFill>
                  <a:srgbClr val="000000"/>
                </a:solidFill>
                <a:latin typeface="Calibri"/>
                <a:ea typeface="Calibri"/>
                <a:cs typeface="Calibri"/>
                <a:sym typeface="Calibri"/>
              </a:rPr>
              <a:t>Schools identified for Additional Targeted Support through ESSA</a:t>
            </a:r>
            <a:endParaRPr dirty="0"/>
          </a:p>
        </p:txBody>
      </p:sp>
      <p:grpSp>
        <p:nvGrpSpPr>
          <p:cNvPr id="2" name="Group 1" descr="A flow chart of the work flow of reviews. LEA reviews all schools, schools identified for Comprehensive Support, schools identified for targeted support, and schools identified for additional targeted support. SEA Review is only needed for schools identified for comprehensive support.">
            <a:extLst>
              <a:ext uri="{FF2B5EF4-FFF2-40B4-BE49-F238E27FC236}">
                <a16:creationId xmlns:a16="http://schemas.microsoft.com/office/drawing/2014/main" id="{4B113A4B-35C5-2028-C11C-97EB9654C14B}"/>
              </a:ext>
            </a:extLst>
          </p:cNvPr>
          <p:cNvGrpSpPr/>
          <p:nvPr/>
        </p:nvGrpSpPr>
        <p:grpSpPr>
          <a:xfrm>
            <a:off x="4003333" y="1114725"/>
            <a:ext cx="4531548" cy="2972920"/>
            <a:chOff x="4003333" y="1114725"/>
            <a:chExt cx="4531548" cy="2972920"/>
          </a:xfrm>
        </p:grpSpPr>
        <p:sp>
          <p:nvSpPr>
            <p:cNvPr id="813" name="Google Shape;813;p122"/>
            <p:cNvSpPr txBox="1"/>
            <p:nvPr/>
          </p:nvSpPr>
          <p:spPr>
            <a:xfrm>
              <a:off x="4003333" y="1114725"/>
              <a:ext cx="9144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SEA </a:t>
              </a:r>
              <a:endParaRPr dirty="0"/>
            </a:p>
            <a:p>
              <a:pPr marL="0" marR="0" lvl="0" indent="0" algn="ctr"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Review</a:t>
              </a:r>
              <a:endParaRPr dirty="0"/>
            </a:p>
          </p:txBody>
        </p:sp>
        <p:sp>
          <p:nvSpPr>
            <p:cNvPr id="814" name="Google Shape;814;p122" descr="Yellow arrow pointing from SEA Review to Schools identified for Comprehensive Support"/>
            <p:cNvSpPr/>
            <p:nvPr/>
          </p:nvSpPr>
          <p:spPr>
            <a:xfrm rot="10800000">
              <a:off x="4392297" y="1666885"/>
              <a:ext cx="152700" cy="665100"/>
            </a:xfrm>
            <a:prstGeom prst="upArrow">
              <a:avLst>
                <a:gd name="adj1" fmla="val 50000"/>
                <a:gd name="adj2" fmla="val 50000"/>
              </a:avLst>
            </a:prstGeom>
            <a:solidFill>
              <a:schemeClr val="accent4"/>
            </a:solidFill>
            <a:ln w="25400" cap="flat" cmpd="sng">
              <a:solidFill>
                <a:srgbClr val="6B51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04" name="Google Shape;804;p122" descr="Schools identified for Comprehensive Support through ESSA must address this requirement."/>
            <p:cNvPicPr preferRelativeResize="0"/>
            <p:nvPr/>
          </p:nvPicPr>
          <p:blipFill rotWithShape="1">
            <a:blip r:embed="rId3">
              <a:alphaModFix/>
            </a:blip>
            <a:srcRect/>
            <a:stretch/>
          </p:blipFill>
          <p:spPr>
            <a:xfrm>
              <a:off x="4073943" y="2360875"/>
              <a:ext cx="789436" cy="747108"/>
            </a:xfrm>
            <a:prstGeom prst="rect">
              <a:avLst/>
            </a:prstGeom>
            <a:noFill/>
            <a:ln>
              <a:noFill/>
            </a:ln>
          </p:spPr>
        </p:pic>
        <p:sp>
          <p:nvSpPr>
            <p:cNvPr id="811" name="Google Shape;811;p122" descr="Arrow pointing from LEA Review to Schools identified for Comprehensive Support"/>
            <p:cNvSpPr/>
            <p:nvPr/>
          </p:nvSpPr>
          <p:spPr>
            <a:xfrm rot="-5400000">
              <a:off x="5328250" y="2379058"/>
              <a:ext cx="150301" cy="851385"/>
            </a:xfrm>
            <a:prstGeom prst="upArrow">
              <a:avLst>
                <a:gd name="adj1" fmla="val 50000"/>
                <a:gd name="adj2" fmla="val 50000"/>
              </a:avLst>
            </a:prstGeom>
            <a:solidFill>
              <a:schemeClr val="accent3"/>
            </a:solidFill>
            <a:ln w="25400" cap="flat" cmpd="sng">
              <a:solidFill>
                <a:srgbClr val="45454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2" name="Google Shape;812;p122"/>
            <p:cNvSpPr txBox="1"/>
            <p:nvPr/>
          </p:nvSpPr>
          <p:spPr>
            <a:xfrm>
              <a:off x="5899114" y="2544029"/>
              <a:ext cx="102369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LEA Review</a:t>
              </a:r>
              <a:endParaRPr dirty="0"/>
            </a:p>
          </p:txBody>
        </p:sp>
        <p:sp>
          <p:nvSpPr>
            <p:cNvPr id="808" name="Google Shape;808;p122" descr="Arrow pointing from LEA Review to ALL schools"/>
            <p:cNvSpPr/>
            <p:nvPr/>
          </p:nvSpPr>
          <p:spPr>
            <a:xfrm rot="3024174">
              <a:off x="7120143" y="1766961"/>
              <a:ext cx="173182" cy="834211"/>
            </a:xfrm>
            <a:prstGeom prst="upArrow">
              <a:avLst>
                <a:gd name="adj1" fmla="val 50000"/>
                <a:gd name="adj2" fmla="val 50000"/>
              </a:avLst>
            </a:prstGeom>
            <a:solidFill>
              <a:schemeClr val="accent3"/>
            </a:solidFill>
            <a:ln w="25400" cap="flat" cmpd="sng">
              <a:solidFill>
                <a:srgbClr val="45454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05" name="Google Shape;805;p122" descr="All schools must address this requirement"/>
            <p:cNvPicPr preferRelativeResize="0"/>
            <p:nvPr/>
          </p:nvPicPr>
          <p:blipFill rotWithShape="1">
            <a:blip r:embed="rId6">
              <a:alphaModFix/>
            </a:blip>
            <a:srcRect/>
            <a:stretch/>
          </p:blipFill>
          <p:spPr>
            <a:xfrm>
              <a:off x="7747943" y="1454877"/>
              <a:ext cx="786938" cy="558685"/>
            </a:xfrm>
            <a:prstGeom prst="rect">
              <a:avLst/>
            </a:prstGeom>
            <a:noFill/>
            <a:ln>
              <a:noFill/>
            </a:ln>
          </p:spPr>
        </p:pic>
        <p:sp>
          <p:nvSpPr>
            <p:cNvPr id="810" name="Google Shape;810;p122" descr="Arrow pointing from LEA Review to schools identified for Targeted Support"/>
            <p:cNvSpPr/>
            <p:nvPr/>
          </p:nvSpPr>
          <p:spPr>
            <a:xfrm rot="5400000">
              <a:off x="7228640" y="2428597"/>
              <a:ext cx="145472" cy="757136"/>
            </a:xfrm>
            <a:prstGeom prst="upArrow">
              <a:avLst>
                <a:gd name="adj1" fmla="val 50000"/>
                <a:gd name="adj2" fmla="val 50000"/>
              </a:avLst>
            </a:prstGeom>
            <a:solidFill>
              <a:schemeClr val="accent3"/>
            </a:solidFill>
            <a:ln w="25400" cap="flat" cmpd="sng">
              <a:solidFill>
                <a:srgbClr val="45454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06" name="Google Shape;806;p122" descr="Schools identified for Targeted Support through ESSA must address this requirement."/>
            <p:cNvPicPr preferRelativeResize="0"/>
            <p:nvPr/>
          </p:nvPicPr>
          <p:blipFill rotWithShape="1">
            <a:blip r:embed="rId4">
              <a:alphaModFix/>
            </a:blip>
            <a:srcRect/>
            <a:stretch/>
          </p:blipFill>
          <p:spPr>
            <a:xfrm>
              <a:off x="7819986" y="2461412"/>
              <a:ext cx="642851" cy="585701"/>
            </a:xfrm>
            <a:prstGeom prst="rect">
              <a:avLst/>
            </a:prstGeom>
            <a:noFill/>
            <a:ln>
              <a:noFill/>
            </a:ln>
          </p:spPr>
        </p:pic>
        <p:sp>
          <p:nvSpPr>
            <p:cNvPr id="809" name="Google Shape;809;p122" descr="Arrow pointing from LEA Review to Schools identified for Additional Targeted Support"/>
            <p:cNvSpPr/>
            <p:nvPr/>
          </p:nvSpPr>
          <p:spPr>
            <a:xfrm rot="7388711">
              <a:off x="7201112" y="3071538"/>
              <a:ext cx="178536" cy="761418"/>
            </a:xfrm>
            <a:prstGeom prst="upArrow">
              <a:avLst>
                <a:gd name="adj1" fmla="val 50000"/>
                <a:gd name="adj2" fmla="val 50000"/>
              </a:avLst>
            </a:prstGeom>
            <a:solidFill>
              <a:schemeClr val="accent3"/>
            </a:solidFill>
            <a:ln w="25400" cap="flat" cmpd="sng">
              <a:solidFill>
                <a:srgbClr val="45454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07" name="Google Shape;807;p122" descr="School identified for Additional Targeted Support through ESSA must address this requirement."/>
            <p:cNvPicPr preferRelativeResize="0"/>
            <p:nvPr/>
          </p:nvPicPr>
          <p:blipFill rotWithShape="1">
            <a:blip r:embed="rId5">
              <a:alphaModFix/>
            </a:blip>
            <a:srcRect/>
            <a:stretch/>
          </p:blipFill>
          <p:spPr>
            <a:xfrm>
              <a:off x="7819986" y="3501944"/>
              <a:ext cx="642851" cy="585701"/>
            </a:xfrm>
            <a:prstGeom prst="rect">
              <a:avLst/>
            </a:prstGeom>
            <a:noFill/>
            <a:ln>
              <a:noFill/>
            </a:ln>
          </p:spPr>
        </p:pic>
      </p:grpSp>
      <p:sp>
        <p:nvSpPr>
          <p:cNvPr id="803" name="Google Shape;803;p12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23">
            <a:hlinkClick r:id="rId3" action="ppaction://hlinksldjump"/>
          </p:cNvPr>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dirty="0">
                <a:latin typeface="Raleway" pitchFamily="2" charset="0"/>
              </a:rPr>
              <a:t>Resources and Support</a:t>
            </a:r>
            <a:endParaRPr dirty="0">
              <a:latin typeface="Raleway" pitchFamily="2" charset="0"/>
            </a:endParaRPr>
          </a:p>
        </p:txBody>
      </p:sp>
      <p:sp>
        <p:nvSpPr>
          <p:cNvPr id="828" name="Google Shape;828;p123"/>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24"/>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pitchFamily="2" charset="0"/>
              </a:rPr>
              <a:t>Current Resources</a:t>
            </a:r>
            <a:endParaRPr>
              <a:latin typeface="Raleway" pitchFamily="2" charset="0"/>
            </a:endParaRPr>
          </a:p>
        </p:txBody>
      </p:sp>
      <p:sp>
        <p:nvSpPr>
          <p:cNvPr id="834" name="Google Shape;834;p12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39</a:t>
            </a:fld>
            <a:endParaRPr/>
          </a:p>
        </p:txBody>
      </p:sp>
      <p:sp>
        <p:nvSpPr>
          <p:cNvPr id="835" name="Google Shape;835;p124"/>
          <p:cNvSpPr txBox="1">
            <a:spLocks noGrp="1"/>
          </p:cNvSpPr>
          <p:nvPr>
            <p:ph type="body" idx="1"/>
          </p:nvPr>
        </p:nvSpPr>
        <p:spPr>
          <a:xfrm>
            <a:off x="283000" y="1085551"/>
            <a:ext cx="5697000" cy="35739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5000"/>
              </a:lnSpc>
              <a:spcBef>
                <a:spcPts val="0"/>
              </a:spcBef>
              <a:spcAft>
                <a:spcPts val="0"/>
              </a:spcAft>
              <a:buSzPct val="185328"/>
              <a:buNone/>
            </a:pPr>
            <a:endParaRPr sz="1050">
              <a:solidFill>
                <a:srgbClr val="333333"/>
              </a:solidFill>
              <a:highlight>
                <a:srgbClr val="FFFFFF"/>
              </a:highlight>
              <a:latin typeface="Arial"/>
              <a:ea typeface="Arial"/>
              <a:cs typeface="Arial"/>
              <a:sym typeface="Arial"/>
            </a:endParaRPr>
          </a:p>
          <a:p>
            <a:pPr marL="457200" lvl="0" indent="-342900" algn="l" rtl="0">
              <a:lnSpc>
                <a:spcPct val="90000"/>
              </a:lnSpc>
              <a:spcBef>
                <a:spcPts val="800"/>
              </a:spcBef>
              <a:spcAft>
                <a:spcPts val="0"/>
              </a:spcAft>
              <a:buClr>
                <a:schemeClr val="dk1"/>
              </a:buClr>
              <a:buSzPct val="149688"/>
              <a:buChar char="•"/>
            </a:pPr>
            <a:r>
              <a:rPr lang="en" sz="1300" b="1">
                <a:latin typeface="Arial"/>
                <a:ea typeface="Arial"/>
                <a:cs typeface="Arial"/>
                <a:sym typeface="Arial"/>
              </a:rPr>
              <a:t>Streamlined Template Resources</a:t>
            </a:r>
            <a:r>
              <a:rPr lang="en" sz="1300">
                <a:latin typeface="Arial"/>
                <a:ea typeface="Arial"/>
                <a:cs typeface="Arial"/>
                <a:sym typeface="Arial"/>
              </a:rPr>
              <a:t>- In additional to updates on the “Announcements” header, there are two primary places within the </a:t>
            </a:r>
            <a:r>
              <a:rPr lang="en" sz="1300" u="sng">
                <a:solidFill>
                  <a:schemeClr val="hlink"/>
                </a:solidFill>
                <a:latin typeface="Arial"/>
                <a:ea typeface="Arial"/>
                <a:cs typeface="Arial"/>
                <a:sym typeface="Arial"/>
                <a:hlinkClick r:id="rId3"/>
              </a:rPr>
              <a:t>UIP website</a:t>
            </a:r>
            <a:r>
              <a:rPr lang="en" sz="1300">
                <a:latin typeface="Arial"/>
                <a:ea typeface="Arial"/>
                <a:cs typeface="Arial"/>
                <a:sym typeface="Arial"/>
              </a:rPr>
              <a:t> structure which will address information regarding the template: </a:t>
            </a:r>
            <a:endParaRPr sz="1300"/>
          </a:p>
          <a:p>
            <a:pPr marL="914400" lvl="1" indent="-323850" algn="l" rtl="0">
              <a:lnSpc>
                <a:spcPct val="90000"/>
              </a:lnSpc>
              <a:spcBef>
                <a:spcPts val="400"/>
              </a:spcBef>
              <a:spcAft>
                <a:spcPts val="0"/>
              </a:spcAft>
              <a:buSzPct val="149688"/>
              <a:buFont typeface="Courier New"/>
              <a:buChar char="o"/>
            </a:pPr>
            <a:r>
              <a:rPr lang="en" sz="1300" u="sng">
                <a:solidFill>
                  <a:schemeClr val="hlink"/>
                </a:solidFill>
                <a:latin typeface="Arial"/>
                <a:ea typeface="Arial"/>
                <a:cs typeface="Arial"/>
                <a:sym typeface="Arial"/>
                <a:hlinkClick r:id="rId4"/>
              </a:rPr>
              <a:t>UIP Online System</a:t>
            </a:r>
            <a:endParaRPr sz="1300"/>
          </a:p>
          <a:p>
            <a:pPr marL="914400" lvl="1" indent="-323850" algn="l" rtl="0">
              <a:lnSpc>
                <a:spcPct val="90000"/>
              </a:lnSpc>
              <a:spcBef>
                <a:spcPts val="400"/>
              </a:spcBef>
              <a:spcAft>
                <a:spcPts val="0"/>
              </a:spcAft>
              <a:buSzPct val="149688"/>
              <a:buFont typeface="Courier New"/>
              <a:buChar char="o"/>
            </a:pPr>
            <a:r>
              <a:rPr lang="en" sz="1300" u="sng">
                <a:solidFill>
                  <a:schemeClr val="hlink"/>
                </a:solidFill>
                <a:latin typeface="Arial"/>
                <a:ea typeface="Arial"/>
                <a:cs typeface="Arial"/>
                <a:sym typeface="Arial"/>
                <a:hlinkClick r:id="rId5"/>
              </a:rPr>
              <a:t>UIP Resources</a:t>
            </a:r>
            <a:br>
              <a:rPr lang="en" sz="1300"/>
            </a:br>
            <a:endParaRPr sz="1300"/>
          </a:p>
          <a:p>
            <a:pPr marL="457200" lvl="0" indent="-342900" algn="l" rtl="0">
              <a:lnSpc>
                <a:spcPct val="90000"/>
              </a:lnSpc>
              <a:spcBef>
                <a:spcPts val="800"/>
              </a:spcBef>
              <a:spcAft>
                <a:spcPts val="0"/>
              </a:spcAft>
              <a:buClr>
                <a:schemeClr val="dk1"/>
              </a:buClr>
              <a:buSzPct val="149688"/>
              <a:buChar char="•"/>
            </a:pPr>
            <a:r>
              <a:rPr lang="en" sz="1300" b="1" u="sng">
                <a:solidFill>
                  <a:schemeClr val="hlink"/>
                </a:solidFill>
                <a:latin typeface="Arial"/>
                <a:ea typeface="Arial"/>
                <a:cs typeface="Arial"/>
                <a:sym typeface="Arial"/>
                <a:hlinkClick r:id="rId6"/>
              </a:rPr>
              <a:t>Streamlined Template Overview Document</a:t>
            </a:r>
            <a:r>
              <a:rPr lang="en" sz="1300">
                <a:latin typeface="Arial"/>
                <a:ea typeface="Arial"/>
                <a:cs typeface="Arial"/>
                <a:sym typeface="Arial"/>
              </a:rPr>
              <a:t>  Overview of the new template, including key features, major changes, timeline and accessing the template.</a:t>
            </a:r>
            <a:endParaRPr sz="1300"/>
          </a:p>
          <a:p>
            <a:pPr marL="457200" lvl="0" indent="-342900" algn="l" rtl="0">
              <a:lnSpc>
                <a:spcPct val="90000"/>
              </a:lnSpc>
              <a:spcBef>
                <a:spcPts val="800"/>
              </a:spcBef>
              <a:spcAft>
                <a:spcPts val="0"/>
              </a:spcAft>
              <a:buClr>
                <a:schemeClr val="dk1"/>
              </a:buClr>
              <a:buSzPct val="149688"/>
              <a:buChar char="•"/>
            </a:pPr>
            <a:r>
              <a:rPr lang="en" sz="1300" b="1">
                <a:latin typeface="Arial"/>
                <a:ea typeface="Arial"/>
                <a:cs typeface="Arial"/>
                <a:sym typeface="Arial"/>
              </a:rPr>
              <a:t>Streamlined Template Overview Webinar (3/22/24)</a:t>
            </a:r>
            <a:r>
              <a:rPr lang="en" sz="1300">
                <a:latin typeface="Arial"/>
                <a:ea typeface="Arial"/>
                <a:cs typeface="Arial"/>
                <a:sym typeface="Arial"/>
              </a:rPr>
              <a:t>  </a:t>
            </a:r>
            <a:r>
              <a:rPr lang="en" sz="1300" u="sng">
                <a:solidFill>
                  <a:schemeClr val="hlink"/>
                </a:solidFill>
                <a:latin typeface="Arial"/>
                <a:ea typeface="Arial"/>
                <a:cs typeface="Arial"/>
                <a:sym typeface="Arial"/>
                <a:hlinkClick r:id="rId7"/>
              </a:rPr>
              <a:t>Webinar</a:t>
            </a:r>
            <a:r>
              <a:rPr lang="en" sz="1300">
                <a:latin typeface="Arial"/>
                <a:ea typeface="Arial"/>
                <a:cs typeface="Arial"/>
                <a:sym typeface="Arial"/>
              </a:rPr>
              <a:t> and </a:t>
            </a:r>
            <a:r>
              <a:rPr lang="en" sz="1300" u="sng">
                <a:solidFill>
                  <a:schemeClr val="hlink"/>
                </a:solidFill>
                <a:latin typeface="Arial"/>
                <a:ea typeface="Arial"/>
                <a:cs typeface="Arial"/>
                <a:sym typeface="Arial"/>
                <a:hlinkClick r:id="rId8"/>
              </a:rPr>
              <a:t>slides</a:t>
            </a:r>
            <a:r>
              <a:rPr lang="en" sz="1300">
                <a:latin typeface="Arial"/>
                <a:ea typeface="Arial"/>
                <a:cs typeface="Arial"/>
                <a:sym typeface="Arial"/>
              </a:rPr>
              <a:t> provide an overview of the new template, rationale for changes, summarizes difference between templates and considerations for template use. </a:t>
            </a:r>
            <a:endParaRPr sz="1300"/>
          </a:p>
          <a:p>
            <a:pPr marL="457200" lvl="0" indent="-342900" algn="l" rtl="0">
              <a:lnSpc>
                <a:spcPct val="90000"/>
              </a:lnSpc>
              <a:spcBef>
                <a:spcPts val="800"/>
              </a:spcBef>
              <a:spcAft>
                <a:spcPts val="0"/>
              </a:spcAft>
              <a:buClr>
                <a:schemeClr val="dk1"/>
              </a:buClr>
              <a:buSzPct val="149688"/>
              <a:buChar char="•"/>
            </a:pPr>
            <a:r>
              <a:rPr lang="en" sz="1300" b="1" u="sng">
                <a:solidFill>
                  <a:schemeClr val="hlink"/>
                </a:solidFill>
                <a:latin typeface="Arial"/>
                <a:ea typeface="Arial"/>
                <a:cs typeface="Arial"/>
                <a:sym typeface="Arial"/>
                <a:hlinkClick r:id="rId9"/>
              </a:rPr>
              <a:t>Streamlined UIP Template Navigation </a:t>
            </a:r>
            <a:r>
              <a:rPr lang="en" sz="1300">
                <a:latin typeface="Arial"/>
                <a:ea typeface="Arial"/>
                <a:cs typeface="Arial"/>
                <a:sym typeface="Arial"/>
              </a:rPr>
              <a:t>This video is a selection from the UIP 101 video series specific to the new UIP layout.  </a:t>
            </a:r>
            <a:endParaRPr sz="1300"/>
          </a:p>
          <a:p>
            <a:pPr marL="457200" lvl="0" indent="-342900" algn="l" rtl="0">
              <a:lnSpc>
                <a:spcPct val="90000"/>
              </a:lnSpc>
              <a:spcBef>
                <a:spcPts val="800"/>
              </a:spcBef>
              <a:spcAft>
                <a:spcPts val="0"/>
              </a:spcAft>
              <a:buClr>
                <a:schemeClr val="dk1"/>
              </a:buClr>
              <a:buSzPct val="149688"/>
              <a:buChar char="•"/>
            </a:pPr>
            <a:r>
              <a:rPr lang="en" sz="1300" b="1" u="sng">
                <a:solidFill>
                  <a:schemeClr val="hlink"/>
                </a:solidFill>
                <a:latin typeface="Arial"/>
                <a:ea typeface="Arial"/>
                <a:cs typeface="Arial"/>
                <a:sym typeface="Arial"/>
                <a:hlinkClick r:id="rId10"/>
              </a:rPr>
              <a:t>Streamlined UIP School Level Quality Criteria</a:t>
            </a:r>
            <a:r>
              <a:rPr lang="en" sz="1300">
                <a:latin typeface="Arial"/>
                <a:ea typeface="Arial"/>
                <a:cs typeface="Arial"/>
                <a:sym typeface="Arial"/>
              </a:rPr>
              <a:t>- In keeping with the drivers for changes in the template, we revised and reformatted criteria to be simplified, easier to navigate and aligned to the new UIP streamlined</a:t>
            </a:r>
            <a:r>
              <a:rPr lang="en" sz="1300">
                <a:solidFill>
                  <a:srgbClr val="000000"/>
                </a:solidFill>
                <a:latin typeface="Arial"/>
                <a:ea typeface="Arial"/>
                <a:cs typeface="Arial"/>
                <a:sym typeface="Arial"/>
              </a:rPr>
              <a:t> </a:t>
            </a:r>
            <a:r>
              <a:rPr lang="en" sz="1300">
                <a:latin typeface="Arial"/>
                <a:ea typeface="Arial"/>
                <a:cs typeface="Arial"/>
                <a:sym typeface="Arial"/>
              </a:rPr>
              <a:t>template</a:t>
            </a:r>
            <a:r>
              <a:rPr lang="en" sz="1300">
                <a:solidFill>
                  <a:srgbClr val="000000"/>
                </a:solidFill>
                <a:latin typeface="Arial"/>
                <a:ea typeface="Arial"/>
                <a:cs typeface="Arial"/>
                <a:sym typeface="Arial"/>
              </a:rPr>
              <a:t> </a:t>
            </a:r>
            <a:r>
              <a:rPr lang="en" sz="1300">
                <a:latin typeface="Arial"/>
                <a:ea typeface="Arial"/>
                <a:cs typeface="Arial"/>
                <a:sym typeface="Arial"/>
              </a:rPr>
              <a:t>structure.  </a:t>
            </a:r>
            <a:endParaRPr sz="1300"/>
          </a:p>
          <a:p>
            <a:pPr marL="114300" lvl="0" indent="0" algn="l" rtl="0">
              <a:lnSpc>
                <a:spcPct val="114999"/>
              </a:lnSpc>
              <a:spcBef>
                <a:spcPts val="400"/>
              </a:spcBef>
              <a:spcAft>
                <a:spcPts val="0"/>
              </a:spcAft>
              <a:buSzPct val="149688"/>
              <a:buNone/>
            </a:pPr>
            <a:br>
              <a:rPr lang="en" sz="1300"/>
            </a:br>
            <a:endParaRPr sz="1300"/>
          </a:p>
        </p:txBody>
      </p:sp>
      <p:pic>
        <p:nvPicPr>
          <p:cNvPr id="836" name="Google Shape;836;p124">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6444099" y="1645675"/>
            <a:ext cx="2143125" cy="2143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9"/>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pitchFamily="2" charset="0"/>
              </a:rPr>
              <a:t>Stronger Connection Grant State Level Activities</a:t>
            </a:r>
            <a:endParaRPr dirty="0">
              <a:latin typeface="Raleway" pitchFamily="2" charset="0"/>
            </a:endParaRPr>
          </a:p>
        </p:txBody>
      </p:sp>
      <p:sp>
        <p:nvSpPr>
          <p:cNvPr id="493" name="Google Shape;493;p89"/>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solidFill>
                  <a:srgbClr val="7F7F7F"/>
                </a:solidFill>
              </a:rPr>
              <a:t>4</a:t>
            </a:fld>
            <a:endParaRPr>
              <a:solidFill>
                <a:srgbClr val="7F7F7F"/>
              </a:solidFill>
            </a:endParaRPr>
          </a:p>
        </p:txBody>
      </p:sp>
      <p:sp>
        <p:nvSpPr>
          <p:cNvPr id="494" name="Google Shape;494;p89"/>
          <p:cNvSpPr txBox="1">
            <a:spLocks noGrp="1"/>
          </p:cNvSpPr>
          <p:nvPr>
            <p:ph type="body" idx="1"/>
          </p:nvPr>
        </p:nvSpPr>
        <p:spPr>
          <a:xfrm>
            <a:off x="325800" y="1068425"/>
            <a:ext cx="8492400" cy="3809100"/>
          </a:xfrm>
          <a:prstGeom prst="rect">
            <a:avLst/>
          </a:prstGeom>
        </p:spPr>
        <p:txBody>
          <a:bodyPr spcFirstLastPara="1" wrap="square" lIns="0" tIns="0" rIns="0" bIns="0" anchor="t" anchorCtr="0">
            <a:normAutofit fontScale="77500" lnSpcReduction="20000"/>
          </a:bodyPr>
          <a:lstStyle/>
          <a:p>
            <a:pPr marL="457200" lvl="0" indent="-325755" algn="l" rtl="0">
              <a:lnSpc>
                <a:spcPct val="115000"/>
              </a:lnSpc>
              <a:spcBef>
                <a:spcPts val="1200"/>
              </a:spcBef>
              <a:spcAft>
                <a:spcPts val="0"/>
              </a:spcAft>
              <a:buSzPct val="100000"/>
              <a:buFont typeface="Raleway"/>
              <a:buChar char="•"/>
            </a:pPr>
            <a:r>
              <a:rPr lang="en" b="1" dirty="0">
                <a:latin typeface="Raleway"/>
                <a:ea typeface="Raleway"/>
                <a:cs typeface="Raleway"/>
                <a:sym typeface="Raleway"/>
              </a:rPr>
              <a:t>Enhancing School Safety: Integrating Prevention and School Climate Improvement Efforts</a:t>
            </a:r>
            <a:r>
              <a:rPr lang="en" dirty="0">
                <a:latin typeface="Raleway"/>
                <a:ea typeface="Raleway"/>
                <a:cs typeface="Raleway"/>
                <a:sym typeface="Raleway"/>
              </a:rPr>
              <a:t>. </a:t>
            </a:r>
            <a:endParaRPr dirty="0">
              <a:latin typeface="Raleway"/>
              <a:ea typeface="Raleway"/>
              <a:cs typeface="Raleway"/>
              <a:sym typeface="Raleway"/>
            </a:endParaRPr>
          </a:p>
          <a:p>
            <a:pPr marL="914400" lvl="1" indent="-314960" algn="l" rtl="0">
              <a:lnSpc>
                <a:spcPct val="115000"/>
              </a:lnSpc>
              <a:spcBef>
                <a:spcPts val="0"/>
              </a:spcBef>
              <a:spcAft>
                <a:spcPts val="0"/>
              </a:spcAft>
              <a:buSzPct val="100000"/>
              <a:buFont typeface="Raleway"/>
              <a:buChar char="•"/>
            </a:pPr>
            <a:r>
              <a:rPr lang="en" sz="1600" dirty="0">
                <a:latin typeface="Raleway"/>
                <a:ea typeface="Raleway"/>
                <a:cs typeface="Raleway"/>
                <a:sym typeface="Raleway"/>
              </a:rPr>
              <a:t>This training will explore the fundamentals of preventing school violence by emphasizing the creation of systems and structures essential for positive school environments. </a:t>
            </a:r>
            <a:endParaRPr sz="1600" dirty="0">
              <a:latin typeface="Raleway"/>
              <a:ea typeface="Raleway"/>
              <a:cs typeface="Raleway"/>
              <a:sym typeface="Raleway"/>
            </a:endParaRPr>
          </a:p>
          <a:p>
            <a:pPr marL="914400" lvl="1" indent="-314960" algn="l" rtl="0">
              <a:lnSpc>
                <a:spcPct val="115000"/>
              </a:lnSpc>
              <a:spcBef>
                <a:spcPts val="0"/>
              </a:spcBef>
              <a:spcAft>
                <a:spcPts val="0"/>
              </a:spcAft>
              <a:buSzPct val="100000"/>
              <a:buFont typeface="Raleway"/>
              <a:buChar char="•"/>
            </a:pPr>
            <a:r>
              <a:rPr lang="en" sz="1600" dirty="0">
                <a:latin typeface="Raleway"/>
                <a:ea typeface="Raleway"/>
                <a:cs typeface="Raleway"/>
                <a:sym typeface="Raleway"/>
              </a:rPr>
              <a:t>District and school-level educators, administrators, mental health staff, school resource offices, family liaisons, and other community partners involved in school safety and violence prevention efforts (e.g., discipline, social-emotional and behavioral development, climate and culture, multi-tiered system of supports) are invited to attend. Registration will be open soon for the following dates and locations: </a:t>
            </a:r>
            <a:endParaRPr sz="1600" dirty="0">
              <a:latin typeface="Raleway"/>
              <a:ea typeface="Raleway"/>
              <a:cs typeface="Raleway"/>
              <a:sym typeface="Raleway"/>
            </a:endParaRPr>
          </a:p>
          <a:p>
            <a:pPr marL="914400" lvl="1" indent="-314960" algn="l" rtl="0">
              <a:lnSpc>
                <a:spcPct val="115000"/>
              </a:lnSpc>
              <a:spcBef>
                <a:spcPts val="0"/>
              </a:spcBef>
              <a:spcAft>
                <a:spcPts val="0"/>
              </a:spcAft>
              <a:buSzPct val="100000"/>
              <a:buFont typeface="Raleway"/>
              <a:buChar char="•"/>
            </a:pPr>
            <a:r>
              <a:rPr lang="en" sz="1600" dirty="0">
                <a:latin typeface="Raleway"/>
                <a:ea typeface="Raleway"/>
                <a:cs typeface="Raleway"/>
                <a:sym typeface="Raleway"/>
              </a:rPr>
              <a:t>Dates and locations: </a:t>
            </a:r>
            <a:endParaRPr sz="1600" dirty="0">
              <a:latin typeface="Raleway"/>
              <a:ea typeface="Raleway"/>
              <a:cs typeface="Raleway"/>
              <a:sym typeface="Raleway"/>
            </a:endParaRPr>
          </a:p>
          <a:p>
            <a:pPr marL="1371600" lvl="2" indent="-313055" algn="l" rtl="0">
              <a:lnSpc>
                <a:spcPct val="115000"/>
              </a:lnSpc>
              <a:spcBef>
                <a:spcPts val="0"/>
              </a:spcBef>
              <a:spcAft>
                <a:spcPts val="0"/>
              </a:spcAft>
              <a:buSzPct val="100000"/>
              <a:buFont typeface="Raleway"/>
              <a:buChar char="•"/>
            </a:pPr>
            <a:r>
              <a:rPr lang="en" sz="1564" dirty="0">
                <a:latin typeface="Raleway"/>
                <a:ea typeface="Raleway"/>
                <a:cs typeface="Raleway"/>
                <a:sym typeface="Raleway"/>
              </a:rPr>
              <a:t>June 20, 2024: Front Range Community College, Westminster </a:t>
            </a:r>
            <a:r>
              <a:rPr lang="en" sz="1564" u="sng" dirty="0">
                <a:solidFill>
                  <a:schemeClr val="hlink"/>
                </a:solidFill>
                <a:latin typeface="Raleway"/>
                <a:ea typeface="Raleway"/>
                <a:cs typeface="Raleway"/>
                <a:sym typeface="Raleway"/>
                <a:hlinkClick r:id="rId3"/>
              </a:rPr>
              <a:t>REGISTRATION LINK</a:t>
            </a:r>
            <a:endParaRPr sz="1564" dirty="0">
              <a:latin typeface="Raleway"/>
              <a:ea typeface="Raleway"/>
              <a:cs typeface="Raleway"/>
              <a:sym typeface="Raleway"/>
            </a:endParaRPr>
          </a:p>
          <a:p>
            <a:pPr marL="1371600" lvl="2" indent="-313055" algn="l" rtl="0">
              <a:lnSpc>
                <a:spcPct val="115000"/>
              </a:lnSpc>
              <a:spcBef>
                <a:spcPts val="0"/>
              </a:spcBef>
              <a:spcAft>
                <a:spcPts val="0"/>
              </a:spcAft>
              <a:buSzPct val="100000"/>
              <a:buFont typeface="Raleway"/>
              <a:buChar char="•"/>
            </a:pPr>
            <a:r>
              <a:rPr lang="en" sz="1564" dirty="0">
                <a:latin typeface="Raleway"/>
                <a:ea typeface="Raleway"/>
                <a:cs typeface="Raleway"/>
                <a:sym typeface="Raleway"/>
              </a:rPr>
              <a:t>August 2, 2024: Adams State University, Alamosa </a:t>
            </a:r>
            <a:r>
              <a:rPr lang="en" sz="1564" u="sng" dirty="0">
                <a:solidFill>
                  <a:schemeClr val="hlink"/>
                </a:solidFill>
                <a:latin typeface="Raleway"/>
                <a:ea typeface="Raleway"/>
                <a:cs typeface="Raleway"/>
                <a:sym typeface="Raleway"/>
                <a:hlinkClick r:id="rId4"/>
              </a:rPr>
              <a:t>REGISTRATION LINK</a:t>
            </a:r>
            <a:endParaRPr sz="1564" dirty="0">
              <a:latin typeface="Raleway"/>
              <a:ea typeface="Raleway"/>
              <a:cs typeface="Raleway"/>
              <a:sym typeface="Raleway"/>
            </a:endParaRPr>
          </a:p>
          <a:p>
            <a:pPr marL="1371600" lvl="2" indent="-313055" algn="l" rtl="0">
              <a:lnSpc>
                <a:spcPct val="115000"/>
              </a:lnSpc>
              <a:spcBef>
                <a:spcPts val="0"/>
              </a:spcBef>
              <a:spcAft>
                <a:spcPts val="0"/>
              </a:spcAft>
              <a:buSzPct val="100000"/>
              <a:buFont typeface="Raleway"/>
              <a:buChar char="•"/>
            </a:pPr>
            <a:r>
              <a:rPr lang="en" sz="1564" dirty="0">
                <a:latin typeface="Raleway"/>
                <a:ea typeface="Raleway"/>
                <a:cs typeface="Raleway"/>
                <a:sym typeface="Raleway"/>
              </a:rPr>
              <a:t>August 21, 2024: 5-R High School, Grand Junction </a:t>
            </a:r>
            <a:r>
              <a:rPr lang="en" sz="1564" u="sng" dirty="0">
                <a:solidFill>
                  <a:schemeClr val="hlink"/>
                </a:solidFill>
                <a:latin typeface="Raleway"/>
                <a:ea typeface="Raleway"/>
                <a:cs typeface="Raleway"/>
                <a:sym typeface="Raleway"/>
                <a:hlinkClick r:id="rId5"/>
              </a:rPr>
              <a:t>REGISTRATION LINK</a:t>
            </a:r>
            <a:endParaRPr sz="1564" dirty="0">
              <a:latin typeface="Raleway"/>
              <a:ea typeface="Raleway"/>
              <a:cs typeface="Raleway"/>
              <a:sym typeface="Raleway"/>
            </a:endParaRPr>
          </a:p>
          <a:p>
            <a:pPr marL="1371600" lvl="2" indent="-313055" algn="l" rtl="0">
              <a:lnSpc>
                <a:spcPct val="115000"/>
              </a:lnSpc>
              <a:spcBef>
                <a:spcPts val="0"/>
              </a:spcBef>
              <a:spcAft>
                <a:spcPts val="0"/>
              </a:spcAft>
              <a:buSzPct val="100000"/>
              <a:buFont typeface="Raleway"/>
              <a:buChar char="•"/>
            </a:pPr>
            <a:r>
              <a:rPr lang="en" sz="1564" dirty="0">
                <a:latin typeface="Raleway"/>
                <a:ea typeface="Raleway"/>
                <a:cs typeface="Raleway"/>
                <a:sym typeface="Raleway"/>
              </a:rPr>
              <a:t>September 20, 2024: Northeastern Junior College, Sterling </a:t>
            </a:r>
            <a:r>
              <a:rPr lang="en" sz="1564" u="sng" dirty="0">
                <a:solidFill>
                  <a:schemeClr val="hlink"/>
                </a:solidFill>
                <a:latin typeface="Raleway"/>
                <a:ea typeface="Raleway"/>
                <a:cs typeface="Raleway"/>
                <a:sym typeface="Raleway"/>
                <a:hlinkClick r:id="rId6"/>
              </a:rPr>
              <a:t>REGISTRATION LINK</a:t>
            </a:r>
            <a:endParaRPr sz="1564" dirty="0">
              <a:latin typeface="Raleway"/>
              <a:ea typeface="Raleway"/>
              <a:cs typeface="Raleway"/>
              <a:sym typeface="Raleway"/>
            </a:endParaRPr>
          </a:p>
          <a:p>
            <a:pPr marL="457200" lvl="0" indent="-325755" algn="l" rtl="0">
              <a:lnSpc>
                <a:spcPct val="115000"/>
              </a:lnSpc>
              <a:spcBef>
                <a:spcPts val="0"/>
              </a:spcBef>
              <a:spcAft>
                <a:spcPts val="0"/>
              </a:spcAft>
              <a:buSzPct val="100000"/>
              <a:buFont typeface="Raleway"/>
              <a:buChar char="•"/>
            </a:pPr>
            <a:r>
              <a:rPr lang="en" sz="1800" dirty="0">
                <a:latin typeface="Raleway"/>
                <a:ea typeface="Raleway"/>
                <a:cs typeface="Raleway"/>
                <a:sym typeface="Raleway"/>
              </a:rPr>
              <a:t>We also plan to offer Learning Cohorts centered on problems of practice related to school safety during the 2024-25 school year. More to come!</a:t>
            </a:r>
            <a:endParaRPr sz="1800" dirty="0">
              <a:latin typeface="Raleway"/>
              <a:ea typeface="Raleway"/>
              <a:cs typeface="Raleway"/>
              <a:sym typeface="Raleway"/>
            </a:endParaRPr>
          </a:p>
          <a:p>
            <a:pPr marL="457200" lvl="0" indent="-325755" algn="l" rtl="0">
              <a:lnSpc>
                <a:spcPct val="115000"/>
              </a:lnSpc>
              <a:spcBef>
                <a:spcPts val="0"/>
              </a:spcBef>
              <a:spcAft>
                <a:spcPts val="0"/>
              </a:spcAft>
              <a:buSzPct val="100000"/>
              <a:buFont typeface="Raleway"/>
              <a:buChar char="•"/>
            </a:pPr>
            <a:r>
              <a:rPr lang="en" dirty="0">
                <a:latin typeface="Raleway"/>
                <a:ea typeface="Raleway"/>
                <a:cs typeface="Raleway"/>
                <a:sym typeface="Raleway"/>
              </a:rPr>
              <a:t>Non-public Schools are eligible to participate in any of the SCG State Level activities. Please extend the invite to any NPS in your LEAs that may be interested. </a:t>
            </a:r>
            <a:endParaRPr dirty="0">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2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Resources Under Construction</a:t>
            </a:r>
            <a:endParaRPr dirty="0">
              <a:latin typeface="Raleway" pitchFamily="2" charset="0"/>
            </a:endParaRPr>
          </a:p>
        </p:txBody>
      </p:sp>
      <p:sp>
        <p:nvSpPr>
          <p:cNvPr id="842" name="Google Shape;842;p12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40</a:t>
            </a:fld>
            <a:endParaRPr/>
          </a:p>
        </p:txBody>
      </p:sp>
      <p:sp>
        <p:nvSpPr>
          <p:cNvPr id="843" name="Google Shape;843;p125"/>
          <p:cNvSpPr txBox="1">
            <a:spLocks noGrp="1"/>
          </p:cNvSpPr>
          <p:nvPr>
            <p:ph type="body" idx="1"/>
          </p:nvPr>
        </p:nvSpPr>
        <p:spPr>
          <a:xfrm>
            <a:off x="283000" y="1085551"/>
            <a:ext cx="5697000" cy="35739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800"/>
              <a:buNone/>
            </a:pPr>
            <a:endParaRPr sz="1050">
              <a:solidFill>
                <a:srgbClr val="333333"/>
              </a:solidFill>
              <a:highlight>
                <a:srgbClr val="FFFFFF"/>
              </a:highlight>
              <a:latin typeface="Arial"/>
              <a:ea typeface="Arial"/>
              <a:cs typeface="Arial"/>
              <a:sym typeface="Arial"/>
            </a:endParaRPr>
          </a:p>
          <a:p>
            <a:pPr marL="457200" lvl="0" indent="-342900" algn="l" rtl="0">
              <a:lnSpc>
                <a:spcPct val="200000"/>
              </a:lnSpc>
              <a:spcBef>
                <a:spcPts val="0"/>
              </a:spcBef>
              <a:spcAft>
                <a:spcPts val="0"/>
              </a:spcAft>
              <a:buSzPts val="1800"/>
              <a:buChar char="•"/>
            </a:pPr>
            <a:r>
              <a:rPr lang="en" b="1"/>
              <a:t>Small Bite Videos </a:t>
            </a:r>
            <a:r>
              <a:rPr lang="en"/>
              <a:t>for CS, TS, and ATS </a:t>
            </a:r>
            <a:endParaRPr/>
          </a:p>
          <a:p>
            <a:pPr marL="457200" lvl="0" indent="-342900" algn="l" rtl="0">
              <a:lnSpc>
                <a:spcPct val="200000"/>
              </a:lnSpc>
              <a:spcBef>
                <a:spcPts val="0"/>
              </a:spcBef>
              <a:spcAft>
                <a:spcPts val="0"/>
              </a:spcAft>
              <a:buSzPts val="1800"/>
              <a:buChar char="•"/>
            </a:pPr>
            <a:r>
              <a:rPr lang="en" b="1"/>
              <a:t>Resources and Support for CS Y3+ Schools</a:t>
            </a:r>
            <a:endParaRPr/>
          </a:p>
          <a:p>
            <a:pPr marL="457200" lvl="0" indent="-342900" algn="l" rtl="0">
              <a:lnSpc>
                <a:spcPct val="200000"/>
              </a:lnSpc>
              <a:spcBef>
                <a:spcPts val="0"/>
              </a:spcBef>
              <a:spcAft>
                <a:spcPts val="0"/>
              </a:spcAft>
              <a:buSzPts val="1800"/>
              <a:buChar char="•"/>
            </a:pPr>
            <a:r>
              <a:rPr lang="en" b="1"/>
              <a:t>Updated Website:  </a:t>
            </a:r>
            <a:r>
              <a:rPr lang="en"/>
              <a:t>Meeting ESSA Requirements Streamlined UIP </a:t>
            </a:r>
            <a:endParaRPr/>
          </a:p>
          <a:p>
            <a:pPr marL="457200" lvl="0" indent="-342900" algn="l" rtl="0">
              <a:lnSpc>
                <a:spcPct val="200000"/>
              </a:lnSpc>
              <a:spcBef>
                <a:spcPts val="0"/>
              </a:spcBef>
              <a:spcAft>
                <a:spcPts val="0"/>
              </a:spcAft>
              <a:buSzPts val="1800"/>
              <a:buChar char="•"/>
            </a:pPr>
            <a:r>
              <a:rPr lang="en" b="1"/>
              <a:t>Resources:  </a:t>
            </a:r>
            <a:r>
              <a:rPr lang="en"/>
              <a:t>Addressing Resource Inequities for CS and ATS Schools</a:t>
            </a:r>
            <a:endParaRPr/>
          </a:p>
        </p:txBody>
      </p:sp>
      <p:pic>
        <p:nvPicPr>
          <p:cNvPr id="844" name="Google Shape;844;p125" descr="Wood construction skeleton"/>
          <p:cNvPicPr preferRelativeResize="0"/>
          <p:nvPr/>
        </p:nvPicPr>
        <p:blipFill rotWithShape="1">
          <a:blip r:embed="rId3">
            <a:alphaModFix/>
          </a:blip>
          <a:srcRect/>
          <a:stretch/>
        </p:blipFill>
        <p:spPr>
          <a:xfrm>
            <a:off x="6381574" y="1814945"/>
            <a:ext cx="2379519" cy="1905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26"/>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LEAs with Title III Allocations </a:t>
            </a:r>
            <a:endParaRPr>
              <a:latin typeface="Raleway"/>
              <a:ea typeface="Raleway"/>
              <a:cs typeface="Raleway"/>
              <a:sym typeface="Raleway"/>
            </a:endParaRPr>
          </a:p>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Less than $10,000</a:t>
            </a:r>
            <a:endParaRPr>
              <a:latin typeface="Raleway"/>
              <a:ea typeface="Raleway"/>
              <a:cs typeface="Raleway"/>
              <a:sym typeface="Raleway"/>
            </a:endParaRPr>
          </a:p>
        </p:txBody>
      </p:sp>
      <p:sp>
        <p:nvSpPr>
          <p:cNvPr id="850" name="Google Shape;850;p126"/>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27"/>
          <p:cNvSpPr txBox="1">
            <a:spLocks noGrp="1"/>
          </p:cNvSpPr>
          <p:nvPr>
            <p:ph type="title"/>
          </p:nvPr>
        </p:nvSpPr>
        <p:spPr>
          <a:xfrm>
            <a:off x="249500" y="285750"/>
            <a:ext cx="6118500" cy="3351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a:latin typeface="Raleway"/>
                <a:ea typeface="Raleway"/>
                <a:cs typeface="Raleway"/>
                <a:sym typeface="Raleway"/>
              </a:rPr>
              <a:t>Title III, Part A: Program Requirements and Eligibility</a:t>
            </a:r>
            <a:endParaRPr>
              <a:latin typeface="Raleway"/>
              <a:ea typeface="Raleway"/>
              <a:cs typeface="Raleway"/>
              <a:sym typeface="Raleway"/>
            </a:endParaRPr>
          </a:p>
          <a:p>
            <a:pPr marL="0" lvl="0" indent="0" algn="l" rtl="0">
              <a:spcBef>
                <a:spcPts val="0"/>
              </a:spcBef>
              <a:spcAft>
                <a:spcPts val="0"/>
              </a:spcAft>
              <a:buNone/>
            </a:pPr>
            <a:endParaRPr/>
          </a:p>
        </p:txBody>
      </p:sp>
      <p:sp>
        <p:nvSpPr>
          <p:cNvPr id="857" name="Google Shape;857;p127"/>
          <p:cNvSpPr txBox="1">
            <a:spLocks noGrp="1"/>
          </p:cNvSpPr>
          <p:nvPr>
            <p:ph type="body" idx="1"/>
          </p:nvPr>
        </p:nvSpPr>
        <p:spPr>
          <a:xfrm>
            <a:off x="1542300" y="1690825"/>
            <a:ext cx="6059400" cy="3263400"/>
          </a:xfrm>
          <a:prstGeom prst="rect">
            <a:avLst/>
          </a:prstGeom>
        </p:spPr>
        <p:txBody>
          <a:bodyPr spcFirstLastPara="1" wrap="square" lIns="0" tIns="0" rIns="0" bIns="0" anchor="t" anchorCtr="0">
            <a:normAutofit fontScale="85000" lnSpcReduction="10000"/>
          </a:bodyPr>
          <a:lstStyle/>
          <a:p>
            <a:pPr marL="0" lvl="0" indent="0" algn="ctr" rtl="0">
              <a:lnSpc>
                <a:spcPct val="200000"/>
              </a:lnSpc>
              <a:spcBef>
                <a:spcPts val="800"/>
              </a:spcBef>
              <a:spcAft>
                <a:spcPts val="0"/>
              </a:spcAft>
              <a:buNone/>
            </a:pPr>
            <a:r>
              <a:rPr lang="en" sz="1500">
                <a:solidFill>
                  <a:srgbClr val="333333"/>
                </a:solidFill>
                <a:highlight>
                  <a:srgbClr val="FFFFFF"/>
                </a:highlight>
                <a:latin typeface="Calibri"/>
                <a:ea typeface="Calibri"/>
                <a:cs typeface="Calibri"/>
                <a:sym typeface="Calibri"/>
              </a:rPr>
              <a:t>Colorado’s Title III allocation is based on the number of multilingual learners (MLs) reported through the American Community Survey and U.S. Census data.</a:t>
            </a:r>
            <a:r>
              <a:rPr lang="en" sz="1500">
                <a:solidFill>
                  <a:srgbClr val="333333"/>
                </a:solidFill>
                <a:highlight>
                  <a:srgbClr val="FFFFFF"/>
                </a:highlight>
              </a:rPr>
              <a:t> </a:t>
            </a:r>
            <a:r>
              <a:rPr lang="en" sz="1500">
                <a:solidFill>
                  <a:srgbClr val="333333"/>
                </a:solidFill>
                <a:highlight>
                  <a:srgbClr val="FFFFFF"/>
                </a:highlight>
                <a:latin typeface="Calibri"/>
                <a:ea typeface="Calibri"/>
                <a:cs typeface="Calibri"/>
                <a:sym typeface="Calibri"/>
              </a:rPr>
              <a:t>Annual local education agency (LEA), including district or consortia, allocations are based on the number of Multilingual learners reported through the annual Student October Count. The previous Student October count informs the subsequent school year Title III allocation. </a:t>
            </a:r>
            <a:endParaRPr sz="1500">
              <a:solidFill>
                <a:srgbClr val="333333"/>
              </a:solidFill>
              <a:highlight>
                <a:srgbClr val="FFFFFF"/>
              </a:highlight>
              <a:latin typeface="Calibri"/>
              <a:ea typeface="Calibri"/>
              <a:cs typeface="Calibri"/>
              <a:sym typeface="Calibri"/>
            </a:endParaRPr>
          </a:p>
          <a:p>
            <a:pPr marL="0" lvl="0" indent="0" algn="ctr" rtl="0">
              <a:lnSpc>
                <a:spcPct val="200000"/>
              </a:lnSpc>
              <a:spcBef>
                <a:spcPts val="800"/>
              </a:spcBef>
              <a:spcAft>
                <a:spcPts val="0"/>
              </a:spcAft>
              <a:buNone/>
            </a:pPr>
            <a:r>
              <a:rPr lang="en" sz="1500" b="1" i="1">
                <a:solidFill>
                  <a:srgbClr val="333333"/>
                </a:solidFill>
                <a:latin typeface="Calibri"/>
                <a:ea typeface="Calibri"/>
                <a:cs typeface="Calibri"/>
                <a:sym typeface="Calibri"/>
              </a:rPr>
              <a:t>An LEA or consortium allocation must meet or exceed $10,000 in order to apply for a Title III grant.</a:t>
            </a:r>
            <a:endParaRPr sz="1500" b="1" i="1">
              <a:solidFill>
                <a:srgbClr val="333333"/>
              </a:solidFill>
              <a:latin typeface="Calibri"/>
              <a:ea typeface="Calibri"/>
              <a:cs typeface="Calibri"/>
              <a:sym typeface="Calibri"/>
            </a:endParaRPr>
          </a:p>
        </p:txBody>
      </p:sp>
      <p:sp>
        <p:nvSpPr>
          <p:cNvPr id="858" name="Google Shape;858;p127"/>
          <p:cNvSpPr txBox="1">
            <a:spLocks noGrp="1"/>
          </p:cNvSpPr>
          <p:nvPr>
            <p:ph type="sldNum" idx="12"/>
          </p:nvPr>
        </p:nvSpPr>
        <p:spPr>
          <a:xfrm>
            <a:off x="69441" y="4864597"/>
            <a:ext cx="1543200" cy="205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42</a:t>
            </a:fld>
            <a:endParaRPr/>
          </a:p>
        </p:txBody>
      </p:sp>
      <p:pic>
        <p:nvPicPr>
          <p:cNvPr id="859" name="Google Shape;859;p127" descr="Colorado flag"/>
          <p:cNvPicPr preferRelativeResize="0"/>
          <p:nvPr/>
        </p:nvPicPr>
        <p:blipFill rotWithShape="1">
          <a:blip r:embed="rId3">
            <a:alphaModFix/>
          </a:blip>
          <a:srcRect t="16150" b="16667"/>
          <a:stretch/>
        </p:blipFill>
        <p:spPr>
          <a:xfrm>
            <a:off x="4225200" y="984925"/>
            <a:ext cx="693586" cy="465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28"/>
          <p:cNvSpPr txBox="1">
            <a:spLocks noGrp="1"/>
          </p:cNvSpPr>
          <p:nvPr>
            <p:ph type="title"/>
          </p:nvPr>
        </p:nvSpPr>
        <p:spPr>
          <a:xfrm>
            <a:off x="332675" y="318975"/>
            <a:ext cx="6048900" cy="5085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1"/>
              </a:buClr>
              <a:buSzPts val="1100"/>
              <a:buFont typeface="Arial"/>
              <a:buNone/>
            </a:pPr>
            <a:r>
              <a:rPr lang="en">
                <a:latin typeface="Raleway"/>
                <a:ea typeface="Raleway"/>
                <a:cs typeface="Raleway"/>
                <a:sym typeface="Raleway"/>
              </a:rPr>
              <a:t>Acronyms</a:t>
            </a:r>
            <a:endParaRPr/>
          </a:p>
        </p:txBody>
      </p:sp>
      <p:sp>
        <p:nvSpPr>
          <p:cNvPr id="865" name="Google Shape;865;p128"/>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fontScale="92500" lnSpcReduction="10000"/>
          </a:bodyPr>
          <a:lstStyle/>
          <a:p>
            <a:pPr marL="0" lvl="0" indent="0" algn="l" rtl="0">
              <a:spcBef>
                <a:spcPts val="800"/>
              </a:spcBef>
              <a:spcAft>
                <a:spcPts val="0"/>
              </a:spcAft>
              <a:buNone/>
            </a:pPr>
            <a:r>
              <a:rPr lang="en">
                <a:latin typeface="Calibri"/>
                <a:ea typeface="Calibri"/>
                <a:cs typeface="Calibri"/>
                <a:sym typeface="Calibri"/>
              </a:rPr>
              <a:t>ESEA = Elementary and Secondary Education Act</a:t>
            </a:r>
            <a:endParaRPr>
              <a:latin typeface="Calibri"/>
              <a:ea typeface="Calibri"/>
              <a:cs typeface="Calibri"/>
              <a:sym typeface="Calibri"/>
            </a:endParaRPr>
          </a:p>
          <a:p>
            <a:pPr marL="0" lvl="0" indent="0" algn="l" rtl="0">
              <a:spcBef>
                <a:spcPts val="800"/>
              </a:spcBef>
              <a:spcAft>
                <a:spcPts val="0"/>
              </a:spcAft>
              <a:buNone/>
            </a:pPr>
            <a:r>
              <a:rPr lang="en">
                <a:latin typeface="Calibri"/>
                <a:ea typeface="Calibri"/>
                <a:cs typeface="Calibri"/>
                <a:sym typeface="Calibri"/>
              </a:rPr>
              <a:t>ESSA = Every Student Succeeds Act</a:t>
            </a:r>
            <a:endParaRPr>
              <a:latin typeface="Calibri"/>
              <a:ea typeface="Calibri"/>
              <a:cs typeface="Calibri"/>
              <a:sym typeface="Calibri"/>
            </a:endParaRPr>
          </a:p>
          <a:p>
            <a:pPr marL="0" lvl="0" indent="0" algn="l" rtl="0">
              <a:spcBef>
                <a:spcPts val="800"/>
              </a:spcBef>
              <a:spcAft>
                <a:spcPts val="0"/>
              </a:spcAft>
              <a:buNone/>
            </a:pPr>
            <a:r>
              <a:rPr lang="en">
                <a:latin typeface="Calibri"/>
                <a:ea typeface="Calibri"/>
                <a:cs typeface="Calibri"/>
                <a:sym typeface="Calibri"/>
              </a:rPr>
              <a:t>LEA = Local Education Agency</a:t>
            </a:r>
            <a:endParaRPr>
              <a:latin typeface="Calibri"/>
              <a:ea typeface="Calibri"/>
              <a:cs typeface="Calibri"/>
              <a:sym typeface="Calibri"/>
            </a:endParaRPr>
          </a:p>
          <a:p>
            <a:pPr marL="0" lvl="0" indent="0" algn="l" rtl="0">
              <a:spcBef>
                <a:spcPts val="800"/>
              </a:spcBef>
              <a:spcAft>
                <a:spcPts val="0"/>
              </a:spcAft>
              <a:buNone/>
            </a:pPr>
            <a:r>
              <a:rPr lang="en">
                <a:latin typeface="Calibri"/>
                <a:ea typeface="Calibri"/>
                <a:cs typeface="Calibri"/>
                <a:sym typeface="Calibri"/>
              </a:rPr>
              <a:t>ML = Multilingual Learner</a:t>
            </a:r>
            <a:endParaRPr>
              <a:latin typeface="Calibri"/>
              <a:ea typeface="Calibri"/>
              <a:cs typeface="Calibri"/>
              <a:sym typeface="Calibri"/>
            </a:endParaRPr>
          </a:p>
          <a:p>
            <a:pPr marL="0" lvl="0" indent="0" algn="l" rtl="0">
              <a:spcBef>
                <a:spcPts val="800"/>
              </a:spcBef>
              <a:spcAft>
                <a:spcPts val="0"/>
              </a:spcAft>
              <a:buNone/>
            </a:pPr>
            <a:r>
              <a:rPr lang="en">
                <a:latin typeface="Calibri"/>
                <a:ea typeface="Calibri"/>
                <a:cs typeface="Calibri"/>
                <a:sym typeface="Calibri"/>
              </a:rPr>
              <a:t>EL = English Learner</a:t>
            </a:r>
            <a:endParaRPr>
              <a:latin typeface="Calibri"/>
              <a:ea typeface="Calibri"/>
              <a:cs typeface="Calibri"/>
              <a:sym typeface="Calibri"/>
            </a:endParaRPr>
          </a:p>
          <a:p>
            <a:pPr marL="0" lvl="0" indent="0" algn="l" rtl="0">
              <a:spcBef>
                <a:spcPts val="800"/>
              </a:spcBef>
              <a:spcAft>
                <a:spcPts val="0"/>
              </a:spcAft>
              <a:buNone/>
            </a:pPr>
            <a:endParaRPr>
              <a:latin typeface="Calibri"/>
              <a:ea typeface="Calibri"/>
              <a:cs typeface="Calibri"/>
              <a:sym typeface="Calibri"/>
            </a:endParaRPr>
          </a:p>
          <a:p>
            <a:pPr marL="0" lvl="0" indent="0" algn="l" rtl="0">
              <a:spcBef>
                <a:spcPts val="800"/>
              </a:spcBef>
              <a:spcAft>
                <a:spcPts val="0"/>
              </a:spcAft>
              <a:buNone/>
            </a:pPr>
            <a:r>
              <a:rPr lang="en">
                <a:latin typeface="Calibri"/>
                <a:ea typeface="Calibri"/>
                <a:cs typeface="Calibri"/>
                <a:sym typeface="Calibri"/>
              </a:rPr>
              <a:t>Please note: </a:t>
            </a:r>
            <a:endParaRPr>
              <a:latin typeface="Calibri"/>
              <a:ea typeface="Calibri"/>
              <a:cs typeface="Calibri"/>
              <a:sym typeface="Calibri"/>
            </a:endParaRPr>
          </a:p>
          <a:p>
            <a:pPr marL="0" lvl="0" indent="0" algn="l" rtl="0">
              <a:lnSpc>
                <a:spcPct val="115000"/>
              </a:lnSpc>
              <a:spcBef>
                <a:spcPts val="800"/>
              </a:spcBef>
              <a:spcAft>
                <a:spcPts val="0"/>
              </a:spcAft>
              <a:buNone/>
            </a:pPr>
            <a:r>
              <a:rPr lang="en">
                <a:latin typeface="Calibri"/>
                <a:ea typeface="Calibri"/>
                <a:cs typeface="Calibri"/>
                <a:sym typeface="Calibri"/>
              </a:rPr>
              <a:t>The next few slides reference “EL” since the wording comes directly from the </a:t>
            </a:r>
            <a:r>
              <a:rPr lang="en" i="1">
                <a:latin typeface="Calibri"/>
                <a:ea typeface="Calibri"/>
                <a:cs typeface="Calibri"/>
                <a:sym typeface="Calibri"/>
              </a:rPr>
              <a:t>Non-Regulatory Guidance: English Learners and Title III of the Elementary and Secondary Education Act (ESEA), as amended by the Every Student Succeeds Act (ESSA)</a:t>
            </a:r>
            <a:r>
              <a:rPr lang="en">
                <a:latin typeface="Calibri"/>
                <a:ea typeface="Calibri"/>
                <a:cs typeface="Calibri"/>
                <a:sym typeface="Calibri"/>
              </a:rPr>
              <a:t> document.</a:t>
            </a: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29"/>
          <p:cNvSpPr txBox="1">
            <a:spLocks noGrp="1"/>
          </p:cNvSpPr>
          <p:nvPr>
            <p:ph type="title"/>
          </p:nvPr>
        </p:nvSpPr>
        <p:spPr>
          <a:xfrm>
            <a:off x="353250" y="71625"/>
            <a:ext cx="8598900" cy="6738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Clr>
                <a:schemeClr val="dk1"/>
              </a:buClr>
              <a:buSzPct val="52380"/>
              <a:buFont typeface="Arial"/>
              <a:buNone/>
            </a:pPr>
            <a:r>
              <a:rPr lang="en" u="sng">
                <a:solidFill>
                  <a:schemeClr val="bg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Non-Regulatory Guidance: English Learners and Title III of the Elementary and Secondary Education Act (ESEA), as amended by the Every Student Succeeds Act (ESSA)</a:t>
            </a:r>
            <a:endParaRPr>
              <a:solidFill>
                <a:schemeClr val="bg1"/>
              </a:solidFill>
              <a:latin typeface="Raleway"/>
              <a:ea typeface="Raleway"/>
              <a:cs typeface="Raleway"/>
              <a:sym typeface="Raleway"/>
            </a:endParaRPr>
          </a:p>
          <a:p>
            <a:pPr marL="0" lvl="0" indent="0" algn="l" rtl="0">
              <a:spcBef>
                <a:spcPts val="0"/>
              </a:spcBef>
              <a:spcAft>
                <a:spcPts val="0"/>
              </a:spcAft>
              <a:buNone/>
            </a:pPr>
            <a:endParaRPr>
              <a:solidFill>
                <a:schemeClr val="bg1"/>
              </a:solidFill>
            </a:endParaRPr>
          </a:p>
        </p:txBody>
      </p:sp>
      <p:sp>
        <p:nvSpPr>
          <p:cNvPr id="871" name="Google Shape;871;p129"/>
          <p:cNvSpPr txBox="1">
            <a:spLocks noGrp="1"/>
          </p:cNvSpPr>
          <p:nvPr>
            <p:ph type="body" idx="1"/>
          </p:nvPr>
        </p:nvSpPr>
        <p:spPr>
          <a:xfrm>
            <a:off x="78900" y="1296100"/>
            <a:ext cx="8986200" cy="3234900"/>
          </a:xfrm>
          <a:prstGeom prst="rect">
            <a:avLst/>
          </a:prstGeom>
        </p:spPr>
        <p:txBody>
          <a:bodyPr spcFirstLastPara="1" wrap="square" lIns="0" tIns="0" rIns="0" bIns="0" anchor="t" anchorCtr="0">
            <a:noAutofit/>
          </a:bodyPr>
          <a:lstStyle/>
          <a:p>
            <a:pPr marL="0" lvl="0" indent="0" algn="ctr" rtl="0">
              <a:spcBef>
                <a:spcPts val="800"/>
              </a:spcBef>
              <a:spcAft>
                <a:spcPts val="0"/>
              </a:spcAft>
              <a:buNone/>
            </a:pPr>
            <a:r>
              <a:rPr lang="en" sz="2100" b="1" dirty="0">
                <a:latin typeface="Calibri"/>
                <a:ea typeface="Calibri"/>
                <a:cs typeface="Calibri"/>
                <a:sym typeface="Calibri"/>
              </a:rPr>
              <a:t>A-15. How can LEAs form a consortium to receive a Title III EL formula subgrant? </a:t>
            </a:r>
            <a:endParaRPr sz="2100" b="1" dirty="0">
              <a:latin typeface="Calibri"/>
              <a:ea typeface="Calibri"/>
              <a:cs typeface="Calibri"/>
              <a:sym typeface="Calibri"/>
            </a:endParaRPr>
          </a:p>
          <a:p>
            <a:pPr marL="0" lvl="0" indent="0" algn="ctr" rtl="0">
              <a:lnSpc>
                <a:spcPct val="150000"/>
              </a:lnSpc>
              <a:spcBef>
                <a:spcPts val="800"/>
              </a:spcBef>
              <a:spcAft>
                <a:spcPts val="0"/>
              </a:spcAft>
              <a:buNone/>
            </a:pPr>
            <a:r>
              <a:rPr lang="en" sz="2100" dirty="0">
                <a:latin typeface="Calibri"/>
                <a:ea typeface="Calibri"/>
                <a:cs typeface="Calibri"/>
                <a:sym typeface="Calibri"/>
              </a:rPr>
              <a:t>An LEA may join with other LEAs to form a consortium of LEAs to receive Title III formula funds under the ESEA. Under this arrangement, one of the LEAs must serve as the fiscal agent for the consortium, and is legally responsible to the Department for the grant.</a:t>
            </a:r>
            <a:endParaRPr sz="2100" dirty="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30"/>
          <p:cNvSpPr txBox="1">
            <a:spLocks noGrp="1"/>
          </p:cNvSpPr>
          <p:nvPr>
            <p:ph type="title"/>
          </p:nvPr>
        </p:nvSpPr>
        <p:spPr>
          <a:xfrm>
            <a:off x="353250" y="71625"/>
            <a:ext cx="8598900" cy="6738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a:latin typeface="Raleway"/>
                <a:ea typeface="Raleway"/>
                <a:cs typeface="Raleway"/>
                <a:sym typeface="Raleway"/>
              </a:rPr>
              <a:t>Non-Regulatory Guidance: English Learners and Title III of the Elementary and Secondary Education Act (ESEA), as amended by the Every Student Succeeds Act (ESSA), continued</a:t>
            </a:r>
            <a:endParaRPr>
              <a:latin typeface="Raleway"/>
              <a:ea typeface="Raleway"/>
              <a:cs typeface="Raleway"/>
              <a:sym typeface="Raleway"/>
            </a:endParaRPr>
          </a:p>
          <a:p>
            <a:pPr marL="0" lvl="0" indent="0" algn="l" rtl="0">
              <a:spcBef>
                <a:spcPts val="0"/>
              </a:spcBef>
              <a:spcAft>
                <a:spcPts val="0"/>
              </a:spcAft>
              <a:buNone/>
            </a:pPr>
            <a:endParaRPr/>
          </a:p>
        </p:txBody>
      </p:sp>
      <p:sp>
        <p:nvSpPr>
          <p:cNvPr id="877" name="Google Shape;877;p130"/>
          <p:cNvSpPr txBox="1">
            <a:spLocks noGrp="1"/>
          </p:cNvSpPr>
          <p:nvPr>
            <p:ph type="body" idx="1"/>
          </p:nvPr>
        </p:nvSpPr>
        <p:spPr>
          <a:xfrm>
            <a:off x="391225" y="1163175"/>
            <a:ext cx="7942200" cy="3920400"/>
          </a:xfrm>
          <a:prstGeom prst="rect">
            <a:avLst/>
          </a:prstGeom>
        </p:spPr>
        <p:txBody>
          <a:bodyPr spcFirstLastPara="1" wrap="square" lIns="0" tIns="0" rIns="0" bIns="0" anchor="t" anchorCtr="0">
            <a:noAutofit/>
          </a:bodyPr>
          <a:lstStyle/>
          <a:p>
            <a:pPr marL="0" lvl="0" indent="0" algn="ctr" rtl="0">
              <a:lnSpc>
                <a:spcPct val="100000"/>
              </a:lnSpc>
              <a:spcBef>
                <a:spcPts val="800"/>
              </a:spcBef>
              <a:spcAft>
                <a:spcPts val="0"/>
              </a:spcAft>
              <a:buNone/>
            </a:pPr>
            <a:r>
              <a:rPr lang="en" sz="1400" dirty="0">
                <a:solidFill>
                  <a:schemeClr val="dk1"/>
                </a:solidFill>
                <a:latin typeface="Calibri"/>
                <a:ea typeface="Calibri"/>
                <a:cs typeface="Calibri"/>
                <a:sym typeface="Calibri"/>
              </a:rPr>
              <a:t>The option of joining a consortium may be especially relevant to a small LEA that does not, on its own, have a sufficient number of ELs to meet the requirement in ESEA Section 3114(b) that a Title III subgrant be at least $10,000. </a:t>
            </a:r>
            <a:endParaRPr sz="1400" dirty="0">
              <a:solidFill>
                <a:schemeClr val="dk1"/>
              </a:solidFill>
              <a:latin typeface="Calibri"/>
              <a:ea typeface="Calibri"/>
              <a:cs typeface="Calibri"/>
              <a:sym typeface="Calibri"/>
            </a:endParaRPr>
          </a:p>
          <a:p>
            <a:pPr marL="0" lvl="0" indent="0" algn="ctr" rtl="0">
              <a:lnSpc>
                <a:spcPct val="100000"/>
              </a:lnSpc>
              <a:spcBef>
                <a:spcPts val="800"/>
              </a:spcBef>
              <a:spcAft>
                <a:spcPts val="0"/>
              </a:spcAft>
              <a:buNone/>
            </a:pPr>
            <a:r>
              <a:rPr lang="en" sz="1400" dirty="0">
                <a:solidFill>
                  <a:schemeClr val="dk1"/>
                </a:solidFill>
                <a:latin typeface="Calibri"/>
                <a:ea typeface="Calibri"/>
                <a:cs typeface="Calibri"/>
                <a:sym typeface="Calibri"/>
              </a:rPr>
              <a:t>Such a small LEA could, for example, form a consortium with other small LEAs to receive Title III funds or enter into an agreement with a neighboring larger LEA to receive services provided by the larger LEA. </a:t>
            </a:r>
            <a:endParaRPr sz="1400" dirty="0">
              <a:solidFill>
                <a:schemeClr val="dk1"/>
              </a:solidFill>
              <a:latin typeface="Calibri"/>
              <a:ea typeface="Calibri"/>
              <a:cs typeface="Calibri"/>
              <a:sym typeface="Calibri"/>
            </a:endParaRPr>
          </a:p>
          <a:p>
            <a:pPr marL="0" lvl="0" indent="0" algn="ctr" rtl="0">
              <a:lnSpc>
                <a:spcPct val="150000"/>
              </a:lnSpc>
              <a:spcBef>
                <a:spcPts val="1800"/>
              </a:spcBef>
              <a:spcAft>
                <a:spcPts val="0"/>
              </a:spcAft>
              <a:buNone/>
            </a:pPr>
            <a:r>
              <a:rPr lang="en" sz="1600" b="1" dirty="0">
                <a:solidFill>
                  <a:schemeClr val="dk1"/>
                </a:solidFill>
                <a:latin typeface="Calibri"/>
                <a:ea typeface="Calibri"/>
                <a:cs typeface="Calibri"/>
                <a:sym typeface="Calibri"/>
              </a:rPr>
              <a:t>Some examples of consortia models in place in various States include: </a:t>
            </a:r>
            <a:endParaRPr sz="1600" b="1" dirty="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1300" dirty="0">
                <a:solidFill>
                  <a:schemeClr val="dk1"/>
                </a:solidFill>
                <a:latin typeface="Calibri"/>
                <a:ea typeface="Calibri"/>
                <a:cs typeface="Calibri"/>
                <a:sym typeface="Calibri"/>
              </a:rPr>
              <a:t>• The LEA fiscal agent provides consortium-wide services, such as professional development and supplemental instructional materials, directly to all LEAs in the consortium. </a:t>
            </a:r>
            <a:endParaRPr sz="1300" dirty="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1300" dirty="0">
                <a:solidFill>
                  <a:schemeClr val="dk1"/>
                </a:solidFill>
                <a:latin typeface="Calibri"/>
                <a:ea typeface="Calibri"/>
                <a:cs typeface="Calibri"/>
                <a:sym typeface="Calibri"/>
              </a:rPr>
              <a:t>• The LEA fiscal agent enters into a contract with another entity to provide services to all of the member LEAs. </a:t>
            </a:r>
            <a:endParaRPr sz="1300" dirty="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1300" dirty="0">
                <a:solidFill>
                  <a:schemeClr val="dk1"/>
                </a:solidFill>
                <a:latin typeface="Calibri"/>
                <a:ea typeface="Calibri"/>
                <a:cs typeface="Calibri"/>
                <a:sym typeface="Calibri"/>
              </a:rPr>
              <a:t>• The LEA fiscal agent distributes a portion of the consortium’s allocation to each member LEA based on the number of ELs in each LEA.  </a:t>
            </a:r>
            <a:endParaRPr sz="1300" dirty="0">
              <a:solidFill>
                <a:schemeClr val="dk1"/>
              </a:solidFill>
              <a:latin typeface="Calibri"/>
              <a:ea typeface="Calibri"/>
              <a:cs typeface="Calibri"/>
              <a:sym typeface="Calibri"/>
            </a:endParaRPr>
          </a:p>
          <a:p>
            <a:pPr marL="0" lvl="0" indent="0" algn="ctr" rtl="0">
              <a:lnSpc>
                <a:spcPct val="150000"/>
              </a:lnSpc>
              <a:spcBef>
                <a:spcPts val="800"/>
              </a:spcBef>
              <a:spcAft>
                <a:spcPts val="0"/>
              </a:spcAft>
              <a:buNone/>
            </a:pPr>
            <a:r>
              <a:rPr lang="en" sz="1300" dirty="0">
                <a:solidFill>
                  <a:schemeClr val="dk1"/>
                </a:solidFill>
                <a:latin typeface="Calibri"/>
                <a:ea typeface="Calibri"/>
                <a:cs typeface="Calibri"/>
                <a:sym typeface="Calibri"/>
              </a:rPr>
              <a:t>(In Colorado: LEA to LEA and LEA to BOCES)</a:t>
            </a:r>
            <a:endParaRPr sz="1300" dirty="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31"/>
          <p:cNvSpPr txBox="1">
            <a:spLocks noGrp="1"/>
          </p:cNvSpPr>
          <p:nvPr>
            <p:ph type="title"/>
          </p:nvPr>
        </p:nvSpPr>
        <p:spPr>
          <a:xfrm>
            <a:off x="353250" y="279100"/>
            <a:ext cx="8598900" cy="4662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Title III, Part A Allocations</a:t>
            </a:r>
            <a:endParaRPr>
              <a:latin typeface="Raleway"/>
              <a:ea typeface="Raleway"/>
              <a:cs typeface="Raleway"/>
              <a:sym typeface="Raleway"/>
            </a:endParaRPr>
          </a:p>
          <a:p>
            <a:pPr marL="0" lvl="0" indent="0" algn="l" rtl="0">
              <a:spcBef>
                <a:spcPts val="0"/>
              </a:spcBef>
              <a:spcAft>
                <a:spcPts val="0"/>
              </a:spcAft>
              <a:buNone/>
            </a:pPr>
            <a:endParaRPr/>
          </a:p>
        </p:txBody>
      </p:sp>
      <p:sp>
        <p:nvSpPr>
          <p:cNvPr id="883" name="Google Shape;883;p131"/>
          <p:cNvSpPr txBox="1">
            <a:spLocks noGrp="1"/>
          </p:cNvSpPr>
          <p:nvPr>
            <p:ph type="body" idx="1"/>
          </p:nvPr>
        </p:nvSpPr>
        <p:spPr>
          <a:xfrm>
            <a:off x="600900" y="1103350"/>
            <a:ext cx="7942200" cy="3654600"/>
          </a:xfrm>
          <a:prstGeom prst="rect">
            <a:avLst/>
          </a:prstGeom>
        </p:spPr>
        <p:txBody>
          <a:bodyPr spcFirstLastPara="1" wrap="square" lIns="0" tIns="0" rIns="0" bIns="0" anchor="t" anchorCtr="0">
            <a:noAutofit/>
          </a:bodyPr>
          <a:lstStyle/>
          <a:p>
            <a:pPr marL="0" lvl="0" indent="0" algn="l" rtl="0">
              <a:lnSpc>
                <a:spcPct val="150000"/>
              </a:lnSpc>
              <a:spcBef>
                <a:spcPts val="800"/>
              </a:spcBef>
              <a:spcAft>
                <a:spcPts val="0"/>
              </a:spcAft>
              <a:buNone/>
            </a:pPr>
            <a:r>
              <a:rPr lang="en">
                <a:solidFill>
                  <a:schemeClr val="dk1"/>
                </a:solidFill>
                <a:latin typeface="Calibri"/>
                <a:ea typeface="Calibri"/>
                <a:cs typeface="Calibri"/>
                <a:sym typeface="Calibri"/>
              </a:rPr>
              <a:t>As a reminder, Title III allocations must remain with the LEA in which the funds are assigned to. An LEA cannot give their Title III funds to another LEA for their use since the allocation was based on the number of ML students identified in the October Student Count.</a:t>
            </a:r>
            <a:endParaRPr>
              <a:solidFill>
                <a:schemeClr val="dk1"/>
              </a:solidFill>
              <a:latin typeface="Calibri"/>
              <a:ea typeface="Calibri"/>
              <a:cs typeface="Calibri"/>
              <a:sym typeface="Calibri"/>
            </a:endParaRPr>
          </a:p>
          <a:p>
            <a:pPr marL="0" lvl="0" indent="0" algn="l" rtl="0">
              <a:lnSpc>
                <a:spcPct val="150000"/>
              </a:lnSpc>
              <a:spcBef>
                <a:spcPts val="800"/>
              </a:spcBef>
              <a:spcAft>
                <a:spcPts val="0"/>
              </a:spcAft>
              <a:buNone/>
            </a:pPr>
            <a:endParaRPr>
              <a:solidFill>
                <a:schemeClr val="dk1"/>
              </a:solidFill>
              <a:latin typeface="Calibri"/>
              <a:ea typeface="Calibri"/>
              <a:cs typeface="Calibri"/>
              <a:sym typeface="Calibri"/>
            </a:endParaRPr>
          </a:p>
          <a:p>
            <a:pPr marL="0" lvl="0" indent="0" algn="l" rtl="0">
              <a:lnSpc>
                <a:spcPct val="150000"/>
              </a:lnSpc>
              <a:spcBef>
                <a:spcPts val="800"/>
              </a:spcBef>
              <a:spcAft>
                <a:spcPts val="0"/>
              </a:spcAft>
              <a:buNone/>
            </a:pPr>
            <a:r>
              <a:rPr lang="en">
                <a:solidFill>
                  <a:schemeClr val="dk1"/>
                </a:solidFill>
                <a:latin typeface="Calibri"/>
                <a:ea typeface="Calibri"/>
                <a:cs typeface="Calibri"/>
                <a:sym typeface="Calibri"/>
              </a:rPr>
              <a:t>Mentioned earlier: </a:t>
            </a:r>
            <a:r>
              <a:rPr lang="en" sz="1300" i="1">
                <a:solidFill>
                  <a:schemeClr val="dk1"/>
                </a:solidFill>
                <a:latin typeface="Calibri"/>
                <a:ea typeface="Calibri"/>
                <a:cs typeface="Calibri"/>
                <a:sym typeface="Calibri"/>
              </a:rPr>
              <a:t>The LEA fiscal agent provides consortium-wide services, such as professional development and supplemental instructional materials, directly to all LEAs in the consortium. </a:t>
            </a:r>
            <a:endParaRPr i="1">
              <a:solidFill>
                <a:schemeClr val="dk1"/>
              </a:solidFill>
              <a:latin typeface="Calibri"/>
              <a:ea typeface="Calibri"/>
              <a:cs typeface="Calibri"/>
              <a:sym typeface="Calibri"/>
            </a:endParaRPr>
          </a:p>
          <a:p>
            <a:pPr marL="0" lvl="0" indent="0" algn="l" rtl="0">
              <a:lnSpc>
                <a:spcPct val="150000"/>
              </a:lnSpc>
              <a:spcBef>
                <a:spcPts val="80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32"/>
          <p:cNvSpPr txBox="1">
            <a:spLocks noGrp="1"/>
          </p:cNvSpPr>
          <p:nvPr>
            <p:ph type="title"/>
          </p:nvPr>
        </p:nvSpPr>
        <p:spPr>
          <a:xfrm>
            <a:off x="353250" y="299050"/>
            <a:ext cx="8598900" cy="4464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a:ea typeface="Raleway"/>
                <a:cs typeface="Raleway"/>
                <a:sym typeface="Raleway"/>
              </a:rPr>
              <a:t>Best Practices</a:t>
            </a:r>
            <a:endParaRPr dirty="0">
              <a:latin typeface="Raleway"/>
              <a:ea typeface="Raleway"/>
              <a:cs typeface="Raleway"/>
              <a:sym typeface="Raleway"/>
            </a:endParaRPr>
          </a:p>
          <a:p>
            <a:pPr marL="0" lvl="0" indent="0" algn="l" rtl="0">
              <a:spcBef>
                <a:spcPts val="0"/>
              </a:spcBef>
              <a:spcAft>
                <a:spcPts val="0"/>
              </a:spcAft>
              <a:buNone/>
            </a:pPr>
            <a:endParaRPr dirty="0"/>
          </a:p>
        </p:txBody>
      </p:sp>
      <p:sp>
        <p:nvSpPr>
          <p:cNvPr id="889" name="Google Shape;889;p132"/>
          <p:cNvSpPr txBox="1">
            <a:spLocks noGrp="1"/>
          </p:cNvSpPr>
          <p:nvPr>
            <p:ph type="body" idx="1"/>
          </p:nvPr>
        </p:nvSpPr>
        <p:spPr>
          <a:xfrm>
            <a:off x="279100" y="1103350"/>
            <a:ext cx="8264100" cy="3654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900">
                <a:solidFill>
                  <a:schemeClr val="dk1"/>
                </a:solidFill>
                <a:latin typeface="Calibri"/>
                <a:ea typeface="Calibri"/>
                <a:cs typeface="Calibri"/>
                <a:sym typeface="Calibri"/>
              </a:rPr>
              <a:t>Memorandum of Understanding</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Due dates</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Timing - responses for Consolidated Application</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Post-Award Revision (PAR) process</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Request funds, timing (quarterly)</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Draw down funds</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Plan a mid-year check-in/quarterly check-ins</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Review and understand assurances - what are you agreeing to when you do this</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Contacts, backup contacts</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400">
              <a:solidFill>
                <a:schemeClr val="dk1"/>
              </a:solidFill>
              <a:latin typeface="Calibri"/>
              <a:ea typeface="Calibri"/>
              <a:cs typeface="Calibri"/>
              <a:sym typeface="Calibri"/>
            </a:endParaRPr>
          </a:p>
          <a:p>
            <a:pPr marL="0" lvl="0" indent="0" algn="l" rtl="0">
              <a:lnSpc>
                <a:spcPct val="150000"/>
              </a:lnSpc>
              <a:spcBef>
                <a:spcPts val="800"/>
              </a:spcBef>
              <a:spcAft>
                <a:spcPts val="0"/>
              </a:spcAft>
              <a:buNone/>
            </a:pPr>
            <a:endParaRPr>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33"/>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Process</a:t>
            </a:r>
            <a:endParaRPr/>
          </a:p>
        </p:txBody>
      </p:sp>
      <p:sp>
        <p:nvSpPr>
          <p:cNvPr id="895" name="Google Shape;895;p133"/>
          <p:cNvSpPr txBox="1">
            <a:spLocks noGrp="1"/>
          </p:cNvSpPr>
          <p:nvPr>
            <p:ph type="body" idx="1"/>
          </p:nvPr>
        </p:nvSpPr>
        <p:spPr>
          <a:xfrm>
            <a:off x="628650" y="1165849"/>
            <a:ext cx="7886700" cy="3499200"/>
          </a:xfrm>
          <a:prstGeom prst="rect">
            <a:avLst/>
          </a:prstGeom>
        </p:spPr>
        <p:txBody>
          <a:bodyPr spcFirstLastPara="1" wrap="square" lIns="0" tIns="0" rIns="0" bIns="0" anchor="t" anchorCtr="0">
            <a:normAutofit/>
          </a:bodyPr>
          <a:lstStyle/>
          <a:p>
            <a:pPr marL="457200" lvl="0" indent="-317500" algn="l" rtl="0">
              <a:lnSpc>
                <a:spcPct val="115000"/>
              </a:lnSpc>
              <a:spcBef>
                <a:spcPts val="0"/>
              </a:spcBef>
              <a:spcAft>
                <a:spcPts val="0"/>
              </a:spcAft>
              <a:buSzPts val="1400"/>
              <a:buFont typeface="Calibri"/>
              <a:buChar char="•"/>
            </a:pPr>
            <a:r>
              <a:rPr lang="en" sz="1400">
                <a:solidFill>
                  <a:schemeClr val="dk1"/>
                </a:solidFill>
                <a:latin typeface="Calibri"/>
                <a:ea typeface="Calibri"/>
                <a:cs typeface="Calibri"/>
                <a:sym typeface="Calibri"/>
              </a:rPr>
              <a:t>Allocations are available</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Internal discussion whether to transfer or decline Title III funds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Establish working relationship with LEA or BOCES</a:t>
            </a:r>
            <a:endParaRPr sz="1400">
              <a:solidFill>
                <a:schemeClr val="dk1"/>
              </a:solidFill>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Develop Memorandum of Understanding</a:t>
            </a:r>
            <a:endParaRPr sz="1400">
              <a:solidFill>
                <a:schemeClr val="dk1"/>
              </a:solidFill>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Needs assessment</a:t>
            </a:r>
            <a:endParaRPr sz="1400">
              <a:solidFill>
                <a:schemeClr val="dk1"/>
              </a:solidFill>
              <a:latin typeface="Calibri"/>
              <a:ea typeface="Calibri"/>
              <a:cs typeface="Calibri"/>
              <a:sym typeface="Calibri"/>
            </a:endParaRPr>
          </a:p>
          <a:p>
            <a:pPr marL="1371600" lvl="2" indent="-31750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Families, students, EL/ML staff members, community</a:t>
            </a:r>
            <a:endParaRPr sz="1400">
              <a:solidFill>
                <a:schemeClr val="dk1"/>
              </a:solidFill>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Plan for use of funds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2024-25 Consolidated Application Cycle</a:t>
            </a:r>
            <a:endParaRPr sz="1400">
              <a:solidFill>
                <a:schemeClr val="dk1"/>
              </a:solidFill>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Complete ARAC (</a:t>
            </a:r>
            <a:r>
              <a:rPr lang="en" sz="1400">
                <a:solidFill>
                  <a:srgbClr val="333333"/>
                </a:solidFill>
                <a:latin typeface="Calibri"/>
                <a:ea typeface="Calibri"/>
                <a:cs typeface="Calibri"/>
                <a:sym typeface="Calibri"/>
              </a:rPr>
              <a:t>Acceptance, Relinquishment, Assignment and Certification</a:t>
            </a:r>
            <a:r>
              <a:rPr lang="en" sz="1050">
                <a:solidFill>
                  <a:srgbClr val="333333"/>
                </a:solidFill>
              </a:rPr>
              <a:t>) </a:t>
            </a:r>
            <a:r>
              <a:rPr lang="en" sz="1400">
                <a:solidFill>
                  <a:srgbClr val="333333"/>
                </a:solidFill>
                <a:latin typeface="Calibri"/>
                <a:ea typeface="Calibri"/>
                <a:cs typeface="Calibri"/>
                <a:sym typeface="Calibri"/>
              </a:rPr>
              <a:t>form</a:t>
            </a:r>
            <a:endParaRPr sz="1400">
              <a:solidFill>
                <a:srgbClr val="333333"/>
              </a:solidFill>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Complete Title III narratives</a:t>
            </a:r>
            <a:endParaRPr sz="1400">
              <a:solidFill>
                <a:schemeClr val="dk1"/>
              </a:solidFill>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Complete Title III budget items</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400" b="1">
                <a:solidFill>
                  <a:schemeClr val="dk1"/>
                </a:solidFill>
                <a:latin typeface="Calibri"/>
                <a:ea typeface="Calibri"/>
                <a:cs typeface="Calibri"/>
                <a:sym typeface="Calibri"/>
              </a:rPr>
              <a:t>Guiding question</a:t>
            </a:r>
            <a:r>
              <a:rPr lang="en" sz="1400">
                <a:solidFill>
                  <a:schemeClr val="dk1"/>
                </a:solidFill>
                <a:latin typeface="Calibri"/>
                <a:ea typeface="Calibri"/>
                <a:cs typeface="Calibri"/>
                <a:sym typeface="Calibri"/>
              </a:rPr>
              <a:t>: Is this realistic for my LEA for the 2024-25 Consolidated Application or would this be a better discussion for next year?</a:t>
            </a:r>
            <a:endParaRPr sz="14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34"/>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1"/>
              </a:buClr>
              <a:buSzPts val="1100"/>
              <a:buFont typeface="Arial"/>
              <a:buNone/>
            </a:pPr>
            <a:r>
              <a:rPr lang="en">
                <a:latin typeface="Raleway"/>
                <a:ea typeface="Raleway"/>
                <a:cs typeface="Raleway"/>
                <a:sym typeface="Raleway"/>
              </a:rPr>
              <a:t>Common uses of Title III Funds for LEAs with smaller allocations</a:t>
            </a:r>
            <a:endParaRPr/>
          </a:p>
        </p:txBody>
      </p:sp>
      <p:sp>
        <p:nvSpPr>
          <p:cNvPr id="901" name="Google Shape;901;p134"/>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a:bodyPr>
          <a:lstStyle/>
          <a:p>
            <a:pPr marL="457200" lvl="0" indent="-342900" algn="l" rtl="0">
              <a:lnSpc>
                <a:spcPct val="150000"/>
              </a:lnSpc>
              <a:spcBef>
                <a:spcPts val="800"/>
              </a:spcBef>
              <a:spcAft>
                <a:spcPts val="0"/>
              </a:spcAft>
              <a:buSzPts val="1800"/>
              <a:buFont typeface="Calibri"/>
              <a:buChar char="•"/>
            </a:pPr>
            <a:r>
              <a:rPr lang="en">
                <a:latin typeface="Calibri"/>
                <a:ea typeface="Calibri"/>
                <a:cs typeface="Calibri"/>
                <a:sym typeface="Calibri"/>
              </a:rPr>
              <a:t>Professional development</a:t>
            </a:r>
            <a:endParaRPr>
              <a:latin typeface="Calibri"/>
              <a:ea typeface="Calibri"/>
              <a:cs typeface="Calibri"/>
              <a:sym typeface="Calibri"/>
            </a:endParaRPr>
          </a:p>
          <a:p>
            <a:pPr marL="457200" lvl="0" indent="-342900" algn="l" rtl="0">
              <a:lnSpc>
                <a:spcPct val="150000"/>
              </a:lnSpc>
              <a:spcBef>
                <a:spcPts val="0"/>
              </a:spcBef>
              <a:spcAft>
                <a:spcPts val="0"/>
              </a:spcAft>
              <a:buSzPts val="1800"/>
              <a:buFont typeface="Calibri"/>
              <a:buChar char="•"/>
            </a:pPr>
            <a:r>
              <a:rPr lang="en">
                <a:latin typeface="Calibri"/>
                <a:ea typeface="Calibri"/>
                <a:cs typeface="Calibri"/>
                <a:sym typeface="Calibri"/>
              </a:rPr>
              <a:t>Family/community engagement</a:t>
            </a:r>
            <a:endParaRPr>
              <a:latin typeface="Calibri"/>
              <a:ea typeface="Calibri"/>
              <a:cs typeface="Calibri"/>
              <a:sym typeface="Calibri"/>
            </a:endParaRPr>
          </a:p>
          <a:p>
            <a:pPr marL="457200" lvl="0" indent="-342900" algn="l" rtl="0">
              <a:lnSpc>
                <a:spcPct val="150000"/>
              </a:lnSpc>
              <a:spcBef>
                <a:spcPts val="0"/>
              </a:spcBef>
              <a:spcAft>
                <a:spcPts val="0"/>
              </a:spcAft>
              <a:buSzPts val="1800"/>
              <a:buFont typeface="Calibri"/>
              <a:buChar char="•"/>
            </a:pPr>
            <a:r>
              <a:rPr lang="en">
                <a:latin typeface="Calibri"/>
                <a:ea typeface="Calibri"/>
                <a:cs typeface="Calibri"/>
                <a:sym typeface="Calibri"/>
              </a:rPr>
              <a:t>Supplemental materials and supplies</a:t>
            </a:r>
            <a:endParaRPr>
              <a:latin typeface="Calibri"/>
              <a:ea typeface="Calibri"/>
              <a:cs typeface="Calibri"/>
              <a:sym typeface="Calibri"/>
            </a:endParaRPr>
          </a:p>
          <a:p>
            <a:pPr marL="914400" lvl="1" indent="-323850" algn="l" rtl="0">
              <a:lnSpc>
                <a:spcPct val="150000"/>
              </a:lnSpc>
              <a:spcBef>
                <a:spcPts val="0"/>
              </a:spcBef>
              <a:spcAft>
                <a:spcPts val="0"/>
              </a:spcAft>
              <a:buSzPts val="1500"/>
              <a:buFont typeface="Calibri"/>
              <a:buChar char="•"/>
            </a:pPr>
            <a:r>
              <a:rPr lang="en">
                <a:latin typeface="Calibri"/>
                <a:ea typeface="Calibri"/>
                <a:cs typeface="Calibri"/>
                <a:sym typeface="Calibri"/>
              </a:rPr>
              <a:t>Supplemental books/periodicals</a:t>
            </a:r>
            <a:endParaRPr>
              <a:latin typeface="Calibri"/>
              <a:ea typeface="Calibri"/>
              <a:cs typeface="Calibri"/>
              <a:sym typeface="Calibri"/>
            </a:endParaRPr>
          </a:p>
          <a:p>
            <a:pPr marL="914400" lvl="1" indent="-323850" algn="l" rtl="0">
              <a:lnSpc>
                <a:spcPct val="150000"/>
              </a:lnSpc>
              <a:spcBef>
                <a:spcPts val="0"/>
              </a:spcBef>
              <a:spcAft>
                <a:spcPts val="0"/>
              </a:spcAft>
              <a:buSzPts val="1500"/>
              <a:buFont typeface="Calibri"/>
              <a:buChar char="•"/>
            </a:pPr>
            <a:r>
              <a:rPr lang="en">
                <a:latin typeface="Calibri"/>
                <a:ea typeface="Calibri"/>
                <a:cs typeface="Calibri"/>
                <a:sym typeface="Calibri"/>
              </a:rPr>
              <a:t>Online programs</a:t>
            </a:r>
            <a:endParaRPr>
              <a:latin typeface="Calibri"/>
              <a:ea typeface="Calibri"/>
              <a:cs typeface="Calibri"/>
              <a:sym typeface="Calibri"/>
            </a:endParaRPr>
          </a:p>
          <a:p>
            <a:pPr marL="914400" lvl="1" indent="-323850" algn="l" rtl="0">
              <a:lnSpc>
                <a:spcPct val="150000"/>
              </a:lnSpc>
              <a:spcBef>
                <a:spcPts val="0"/>
              </a:spcBef>
              <a:spcAft>
                <a:spcPts val="0"/>
              </a:spcAft>
              <a:buSzPts val="1500"/>
              <a:buFont typeface="Calibri"/>
              <a:buChar char="•"/>
            </a:pPr>
            <a:r>
              <a:rPr lang="en">
                <a:latin typeface="Calibri"/>
                <a:ea typeface="Calibri"/>
                <a:cs typeface="Calibri"/>
                <a:sym typeface="Calibri"/>
              </a:rPr>
              <a:t>Manipulatives, vocabulary cards, bilingual dictionaries</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90"/>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ESSA Reduction in Funds for FY 2024-2025</a:t>
            </a:r>
            <a:endParaRPr>
              <a:latin typeface="Raleway"/>
              <a:ea typeface="Raleway"/>
              <a:cs typeface="Raleway"/>
              <a:sym typeface="Raleway"/>
            </a:endParaRPr>
          </a:p>
        </p:txBody>
      </p:sp>
      <p:sp>
        <p:nvSpPr>
          <p:cNvPr id="500" name="Google Shape;500;p90"/>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solidFill>
                  <a:srgbClr val="7F7F7F"/>
                </a:solidFill>
              </a:rPr>
              <a:t>5</a:t>
            </a:fld>
            <a:endParaRPr>
              <a:solidFill>
                <a:srgbClr val="7F7F7F"/>
              </a:solidFill>
            </a:endParaRPr>
          </a:p>
        </p:txBody>
      </p:sp>
      <p:sp>
        <p:nvSpPr>
          <p:cNvPr id="501" name="Google Shape;501;p90"/>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lnSpcReduction="10000"/>
          </a:bodyPr>
          <a:lstStyle/>
          <a:p>
            <a:pPr marL="0" lvl="0" indent="0" algn="l" rtl="0">
              <a:spcBef>
                <a:spcPts val="800"/>
              </a:spcBef>
              <a:spcAft>
                <a:spcPts val="0"/>
              </a:spcAft>
              <a:buNone/>
            </a:pPr>
            <a:r>
              <a:rPr lang="en">
                <a:latin typeface="Raleway"/>
                <a:ea typeface="Raleway"/>
                <a:cs typeface="Raleway"/>
                <a:sym typeface="Raleway"/>
              </a:rPr>
              <a:t>The State’s Title I allocation has gone down by $5 million! </a:t>
            </a:r>
            <a:endParaRPr>
              <a:latin typeface="Raleway"/>
              <a:ea typeface="Raleway"/>
              <a:cs typeface="Raleway"/>
              <a:sym typeface="Raleway"/>
            </a:endParaRPr>
          </a:p>
          <a:p>
            <a:pPr marL="0" lvl="0" indent="0" algn="l" rtl="0">
              <a:spcBef>
                <a:spcPts val="800"/>
              </a:spcBef>
              <a:spcAft>
                <a:spcPts val="0"/>
              </a:spcAft>
              <a:buNone/>
            </a:pPr>
            <a:r>
              <a:rPr lang="en">
                <a:latin typeface="Raleway"/>
                <a:ea typeface="Raleway"/>
                <a:cs typeface="Raleway"/>
                <a:sym typeface="Raleway"/>
              </a:rPr>
              <a:t>ESSER funds are sunsetting! </a:t>
            </a:r>
            <a:endParaRPr>
              <a:latin typeface="Raleway"/>
              <a:ea typeface="Raleway"/>
              <a:cs typeface="Raleway"/>
              <a:sym typeface="Raleway"/>
            </a:endParaRPr>
          </a:p>
          <a:p>
            <a:pPr marL="0" lvl="0" indent="0" algn="l" rtl="0">
              <a:spcBef>
                <a:spcPts val="800"/>
              </a:spcBef>
              <a:spcAft>
                <a:spcPts val="0"/>
              </a:spcAft>
              <a:buNone/>
            </a:pPr>
            <a:r>
              <a:rPr lang="en">
                <a:latin typeface="Raleway"/>
                <a:ea typeface="Raleway"/>
                <a:cs typeface="Raleway"/>
                <a:sym typeface="Raleway"/>
              </a:rPr>
              <a:t>How to strategize and which funding streams to consider: </a:t>
            </a:r>
            <a:endParaRPr>
              <a:latin typeface="Raleway"/>
              <a:ea typeface="Raleway"/>
              <a:cs typeface="Raleway"/>
              <a:sym typeface="Raleway"/>
            </a:endParaRPr>
          </a:p>
          <a:p>
            <a:pPr marL="457200" lvl="0" indent="-342900" algn="l" rtl="0">
              <a:spcBef>
                <a:spcPts val="800"/>
              </a:spcBef>
              <a:spcAft>
                <a:spcPts val="0"/>
              </a:spcAft>
              <a:buSzPts val="1800"/>
              <a:buFont typeface="Raleway"/>
              <a:buChar char="•"/>
            </a:pPr>
            <a:r>
              <a:rPr lang="en">
                <a:latin typeface="Raleway"/>
                <a:ea typeface="Raleway"/>
                <a:cs typeface="Raleway"/>
                <a:sym typeface="Raleway"/>
              </a:rPr>
              <a:t>Any remaining ARP ESSER III funds - PAR</a:t>
            </a:r>
            <a:endParaRPr>
              <a:latin typeface="Raleway"/>
              <a:ea typeface="Raleway"/>
              <a:cs typeface="Raleway"/>
              <a:sym typeface="Raleway"/>
            </a:endParaRPr>
          </a:p>
          <a:p>
            <a:pPr marL="457200" lvl="0" indent="-342900" algn="l" rtl="0">
              <a:spcBef>
                <a:spcPts val="0"/>
              </a:spcBef>
              <a:spcAft>
                <a:spcPts val="0"/>
              </a:spcAft>
              <a:buSzPts val="1800"/>
              <a:buFont typeface="Raleway"/>
              <a:buChar char="•"/>
            </a:pPr>
            <a:r>
              <a:rPr lang="en">
                <a:latin typeface="Raleway"/>
                <a:ea typeface="Raleway"/>
                <a:cs typeface="Raleway"/>
                <a:sym typeface="Raleway"/>
              </a:rPr>
              <a:t>ESSA Carryover Funds </a:t>
            </a:r>
            <a:endParaRPr>
              <a:latin typeface="Raleway"/>
              <a:ea typeface="Raleway"/>
              <a:cs typeface="Raleway"/>
              <a:sym typeface="Raleway"/>
            </a:endParaRPr>
          </a:p>
          <a:p>
            <a:pPr marL="457200" lvl="0" indent="-342900" algn="l" rtl="0">
              <a:spcBef>
                <a:spcPts val="0"/>
              </a:spcBef>
              <a:spcAft>
                <a:spcPts val="0"/>
              </a:spcAft>
              <a:buSzPts val="1800"/>
              <a:buFont typeface="Raleway"/>
              <a:buChar char="•"/>
            </a:pPr>
            <a:r>
              <a:rPr lang="en">
                <a:latin typeface="Raleway"/>
                <a:ea typeface="Raleway"/>
                <a:cs typeface="Raleway"/>
                <a:sym typeface="Raleway"/>
              </a:rPr>
              <a:t>Title I Reallocated </a:t>
            </a:r>
            <a:endParaRPr>
              <a:latin typeface="Raleway"/>
              <a:ea typeface="Raleway"/>
              <a:cs typeface="Raleway"/>
              <a:sym typeface="Raleway"/>
            </a:endParaRPr>
          </a:p>
          <a:p>
            <a:pPr marL="457200" lvl="0" indent="-342900" algn="l" rtl="0">
              <a:spcBef>
                <a:spcPts val="0"/>
              </a:spcBef>
              <a:spcAft>
                <a:spcPts val="0"/>
              </a:spcAft>
              <a:buSzPts val="1800"/>
              <a:buFont typeface="Raleway"/>
              <a:buChar char="•"/>
            </a:pPr>
            <a:r>
              <a:rPr lang="en">
                <a:latin typeface="Raleway"/>
                <a:ea typeface="Raleway"/>
                <a:cs typeface="Raleway"/>
                <a:sym typeface="Raleway"/>
              </a:rPr>
              <a:t>ARP ESSER III Rapid Request</a:t>
            </a:r>
            <a:endParaRPr>
              <a:latin typeface="Raleway"/>
              <a:ea typeface="Raleway"/>
              <a:cs typeface="Raleway"/>
              <a:sym typeface="Raleway"/>
            </a:endParaRPr>
          </a:p>
          <a:p>
            <a:pPr marL="457200" lvl="0" indent="-342900" algn="l" rtl="0">
              <a:spcBef>
                <a:spcPts val="0"/>
              </a:spcBef>
              <a:spcAft>
                <a:spcPts val="0"/>
              </a:spcAft>
              <a:buSzPts val="1800"/>
              <a:buFont typeface="Raleway"/>
              <a:buChar char="•"/>
            </a:pPr>
            <a:r>
              <a:rPr lang="en">
                <a:latin typeface="Raleway"/>
                <a:ea typeface="Raleway"/>
                <a:cs typeface="Raleway"/>
                <a:sym typeface="Raleway"/>
              </a:rPr>
              <a:t>If ESSA identified schools, EASI grants: Diagnostic Review or Targeted Grant for costs associated with an evidence-based interventions</a:t>
            </a:r>
            <a:endParaRPr>
              <a:latin typeface="Raleway"/>
              <a:ea typeface="Raleway"/>
              <a:cs typeface="Raleway"/>
              <a:sym typeface="Raleway"/>
            </a:endParaRPr>
          </a:p>
          <a:p>
            <a:pPr marL="0" lvl="0" indent="0" algn="l" rtl="0">
              <a:spcBef>
                <a:spcPts val="800"/>
              </a:spcBef>
              <a:spcAft>
                <a:spcPts val="0"/>
              </a:spcAft>
              <a:buNone/>
            </a:pPr>
            <a:r>
              <a:rPr lang="en">
                <a:latin typeface="Raleway"/>
                <a:ea typeface="Raleway"/>
                <a:cs typeface="Raleway"/>
                <a:sym typeface="Raleway"/>
              </a:rPr>
              <a:t>Use above funding to free up general and/or ESSA funds for FY24-25</a:t>
            </a:r>
            <a:endParaRPr>
              <a:latin typeface="Raleway"/>
              <a:ea typeface="Raleway"/>
              <a:cs typeface="Raleway"/>
              <a:sym typeface="Raleway"/>
            </a:endParaRPr>
          </a:p>
          <a:p>
            <a:pPr marL="457200" lvl="0" indent="-342900" algn="l" rtl="0">
              <a:spcBef>
                <a:spcPts val="800"/>
              </a:spcBef>
              <a:spcAft>
                <a:spcPts val="0"/>
              </a:spcAft>
              <a:buSzPts val="1800"/>
              <a:buFont typeface="Raleway"/>
              <a:buChar char="•"/>
            </a:pPr>
            <a:r>
              <a:rPr lang="en">
                <a:latin typeface="Raleway"/>
                <a:ea typeface="Raleway"/>
                <a:cs typeface="Raleway"/>
                <a:sym typeface="Raleway"/>
              </a:rPr>
              <a:t>Which funding stream is going to best help meet your needs? None will make up for the full reductions! </a:t>
            </a:r>
            <a:endParaRPr>
              <a:latin typeface="Raleway"/>
              <a:ea typeface="Raleway"/>
              <a:cs typeface="Raleway"/>
              <a:sym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35"/>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1"/>
              </a:buClr>
              <a:buSzPts val="1100"/>
              <a:buFont typeface="Arial"/>
              <a:buNone/>
            </a:pPr>
            <a:r>
              <a:rPr lang="en">
                <a:latin typeface="Raleway"/>
                <a:ea typeface="Raleway"/>
                <a:cs typeface="Raleway"/>
                <a:sym typeface="Raleway"/>
              </a:rPr>
              <a:t>Next Steps</a:t>
            </a:r>
            <a:endParaRPr/>
          </a:p>
        </p:txBody>
      </p:sp>
      <p:sp>
        <p:nvSpPr>
          <p:cNvPr id="907" name="Google Shape;907;p135"/>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a:bodyPr>
          <a:lstStyle/>
          <a:p>
            <a:pPr marL="457200" lvl="0" indent="-342900" algn="l" rtl="0">
              <a:lnSpc>
                <a:spcPct val="150000"/>
              </a:lnSpc>
              <a:spcBef>
                <a:spcPts val="800"/>
              </a:spcBef>
              <a:spcAft>
                <a:spcPts val="0"/>
              </a:spcAft>
              <a:buSzPts val="1800"/>
              <a:buFont typeface="Calibri"/>
              <a:buChar char="•"/>
            </a:pPr>
            <a:r>
              <a:rPr lang="en">
                <a:latin typeface="Calibri"/>
                <a:ea typeface="Calibri"/>
                <a:cs typeface="Calibri"/>
                <a:sym typeface="Calibri"/>
              </a:rPr>
              <a:t>If you’re interested in accepting Title III funds, please reach out!</a:t>
            </a:r>
            <a:endParaRPr>
              <a:latin typeface="Calibri"/>
              <a:ea typeface="Calibri"/>
              <a:cs typeface="Calibri"/>
              <a:sym typeface="Calibri"/>
            </a:endParaRPr>
          </a:p>
          <a:p>
            <a:pPr marL="457200" lvl="0" indent="0" algn="l" rtl="0">
              <a:lnSpc>
                <a:spcPct val="150000"/>
              </a:lnSpc>
              <a:spcBef>
                <a:spcPts val="800"/>
              </a:spcBef>
              <a:spcAft>
                <a:spcPts val="0"/>
              </a:spcAft>
              <a:buNone/>
            </a:pPr>
            <a:r>
              <a:rPr lang="en">
                <a:latin typeface="Calibri"/>
                <a:ea typeface="Calibri"/>
                <a:cs typeface="Calibri"/>
                <a:sym typeface="Calibri"/>
              </a:rPr>
              <a:t>Rachel Temple: </a:t>
            </a:r>
            <a:r>
              <a:rPr lang="en" u="sng">
                <a:solidFill>
                  <a:schemeClr val="hlink"/>
                </a:solidFill>
                <a:latin typeface="Calibri"/>
                <a:ea typeface="Calibri"/>
                <a:cs typeface="Calibri"/>
                <a:sym typeface="Calibri"/>
                <a:hlinkClick r:id="rId3"/>
              </a:rPr>
              <a:t>temple_r@cde.state.co.us</a:t>
            </a:r>
            <a:endParaRPr>
              <a:latin typeface="Calibri"/>
              <a:ea typeface="Calibri"/>
              <a:cs typeface="Calibri"/>
              <a:sym typeface="Calibri"/>
            </a:endParaRPr>
          </a:p>
          <a:p>
            <a:pPr marL="457200" lvl="0" indent="0" algn="l" rtl="0">
              <a:lnSpc>
                <a:spcPct val="150000"/>
              </a:lnSpc>
              <a:spcBef>
                <a:spcPts val="800"/>
              </a:spcBef>
              <a:spcAft>
                <a:spcPts val="0"/>
              </a:spcAft>
              <a:buNone/>
            </a:pPr>
            <a:r>
              <a:rPr lang="en">
                <a:latin typeface="Calibri"/>
                <a:ea typeface="Calibri"/>
                <a:cs typeface="Calibri"/>
                <a:sym typeface="Calibri"/>
              </a:rPr>
              <a:t>Kim Boylan: </a:t>
            </a:r>
            <a:r>
              <a:rPr lang="en" u="sng">
                <a:solidFill>
                  <a:schemeClr val="hlink"/>
                </a:solidFill>
                <a:latin typeface="Calibri"/>
                <a:ea typeface="Calibri"/>
                <a:cs typeface="Calibri"/>
                <a:sym typeface="Calibri"/>
                <a:hlinkClick r:id="rId4"/>
              </a:rPr>
              <a:t>boylan_k@cde.state.co.us</a:t>
            </a:r>
            <a:endParaRPr>
              <a:latin typeface="Calibri"/>
              <a:ea typeface="Calibri"/>
              <a:cs typeface="Calibri"/>
              <a:sym typeface="Calibri"/>
            </a:endParaRPr>
          </a:p>
          <a:p>
            <a:pPr marL="457200" lvl="0" indent="0" algn="l" rtl="0">
              <a:lnSpc>
                <a:spcPct val="150000"/>
              </a:lnSpc>
              <a:spcBef>
                <a:spcPts val="800"/>
              </a:spcBef>
              <a:spcAft>
                <a:spcPts val="0"/>
              </a:spcAft>
              <a:buNone/>
            </a:pP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36"/>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Title III Immigrant Set-Aside</a:t>
            </a:r>
            <a:endParaRPr>
              <a:latin typeface="Raleway"/>
              <a:ea typeface="Raleway"/>
              <a:cs typeface="Raleway"/>
              <a:sym typeface="Raleway"/>
            </a:endParaRPr>
          </a:p>
        </p:txBody>
      </p:sp>
      <p:sp>
        <p:nvSpPr>
          <p:cNvPr id="913" name="Google Shape;913;p136"/>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37"/>
          <p:cNvSpPr txBox="1">
            <a:spLocks noGrp="1"/>
          </p:cNvSpPr>
          <p:nvPr>
            <p:ph type="title"/>
          </p:nvPr>
        </p:nvSpPr>
        <p:spPr>
          <a:xfrm>
            <a:off x="332675" y="299052"/>
            <a:ext cx="6048900" cy="5286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1"/>
              </a:buClr>
              <a:buSzPts val="1100"/>
              <a:buFont typeface="Arial"/>
              <a:buNone/>
            </a:pPr>
            <a:r>
              <a:rPr lang="en">
                <a:latin typeface="Raleway"/>
                <a:ea typeface="Raleway"/>
                <a:cs typeface="Raleway"/>
                <a:sym typeface="Raleway"/>
              </a:rPr>
              <a:t>Intent and Purpose</a:t>
            </a:r>
            <a:endParaRPr/>
          </a:p>
        </p:txBody>
      </p:sp>
      <p:sp>
        <p:nvSpPr>
          <p:cNvPr id="919" name="Google Shape;919;p137"/>
          <p:cNvSpPr txBox="1">
            <a:spLocks noGrp="1"/>
          </p:cNvSpPr>
          <p:nvPr>
            <p:ph type="body" idx="1"/>
          </p:nvPr>
        </p:nvSpPr>
        <p:spPr>
          <a:xfrm>
            <a:off x="576750" y="1360200"/>
            <a:ext cx="7367700" cy="2688600"/>
          </a:xfrm>
          <a:prstGeom prst="rect">
            <a:avLst/>
          </a:prstGeom>
        </p:spPr>
        <p:txBody>
          <a:bodyPr spcFirstLastPara="1" wrap="square" lIns="0" tIns="0" rIns="0" bIns="0" anchor="t" anchorCtr="0">
            <a:spAutoFit/>
          </a:bodyPr>
          <a:lstStyle/>
          <a:p>
            <a:pPr marL="0" lvl="0" indent="0" algn="l" rtl="0">
              <a:lnSpc>
                <a:spcPct val="100000"/>
              </a:lnSpc>
              <a:spcBef>
                <a:spcPts val="800"/>
              </a:spcBef>
              <a:spcAft>
                <a:spcPts val="0"/>
              </a:spcAft>
              <a:buNone/>
            </a:pPr>
            <a:r>
              <a:rPr lang="en" sz="1500" b="1">
                <a:solidFill>
                  <a:schemeClr val="dk1"/>
                </a:solidFill>
                <a:highlight>
                  <a:srgbClr val="FFFFFF"/>
                </a:highlight>
                <a:latin typeface="Calibri"/>
                <a:ea typeface="Calibri"/>
                <a:cs typeface="Calibri"/>
                <a:sym typeface="Calibri"/>
              </a:rPr>
              <a:t>The Title III Immigrant Set-Aside grant:</a:t>
            </a:r>
            <a:endParaRPr sz="1500" b="1">
              <a:solidFill>
                <a:schemeClr val="dk1"/>
              </a:solidFill>
              <a:highlight>
                <a:srgbClr val="FFFFFF"/>
              </a:highlight>
              <a:latin typeface="Calibri"/>
              <a:ea typeface="Calibri"/>
              <a:cs typeface="Calibri"/>
              <a:sym typeface="Calibri"/>
            </a:endParaRPr>
          </a:p>
          <a:p>
            <a:pPr marL="457200" lvl="0" indent="-323850" algn="l" rtl="0">
              <a:lnSpc>
                <a:spcPct val="115000"/>
              </a:lnSpc>
              <a:spcBef>
                <a:spcPts val="80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Is designed to support school districts that have experienced a                                            significant increase in immigrant students over the past two years. </a:t>
            </a:r>
            <a:endParaRPr sz="1500">
              <a:solidFill>
                <a:schemeClr val="dk1"/>
              </a:solidFill>
              <a:highlight>
                <a:srgbClr val="FFFFFF"/>
              </a:highlight>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Provides enhanced instructional and supplemental support                                                 opportunities for immigrant students and their families. </a:t>
            </a:r>
            <a:endParaRPr sz="1500">
              <a:solidFill>
                <a:schemeClr val="dk1"/>
              </a:solidFill>
              <a:highlight>
                <a:srgbClr val="FFFFFF"/>
              </a:highlight>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Will discuss the definition of immigrant children and youth</a:t>
            </a: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Will discuss how Title III, Immigrant Set-Aside is determined.</a:t>
            </a: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Will explain the use of the word “migrant” in the news, etc. vs. how it’s used at the State level</a:t>
            </a: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How T3 ISA allocation is determined </a:t>
            </a:r>
            <a:endParaRPr sz="1500">
              <a:solidFill>
                <a:schemeClr val="dk1"/>
              </a:solidFill>
              <a:latin typeface="Calibri"/>
              <a:ea typeface="Calibri"/>
              <a:cs typeface="Calibri"/>
              <a:sym typeface="Calibri"/>
            </a:endParaRPr>
          </a:p>
        </p:txBody>
      </p:sp>
      <p:pic>
        <p:nvPicPr>
          <p:cNvPr id="920" name="Google Shape;920;p137" title="Purpose - Free of Charge Creative Commons Office worker pointing ..."/>
          <p:cNvPicPr preferRelativeResize="0"/>
          <p:nvPr/>
        </p:nvPicPr>
        <p:blipFill>
          <a:blip r:embed="rId3">
            <a:alphaModFix/>
          </a:blip>
          <a:stretch>
            <a:fillRect/>
          </a:stretch>
        </p:blipFill>
        <p:spPr>
          <a:xfrm>
            <a:off x="6254723" y="1262225"/>
            <a:ext cx="2605501" cy="173657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8"/>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pitchFamily="2" charset="0"/>
              </a:rPr>
              <a:t>How Title III, Immigrant Set-Aside is determined</a:t>
            </a:r>
            <a:endParaRPr dirty="0">
              <a:latin typeface="Raleway" pitchFamily="2" charset="0"/>
            </a:endParaRPr>
          </a:p>
        </p:txBody>
      </p:sp>
      <p:sp>
        <p:nvSpPr>
          <p:cNvPr id="926" name="Google Shape;926;p138"/>
          <p:cNvSpPr txBox="1">
            <a:spLocks noGrp="1"/>
          </p:cNvSpPr>
          <p:nvPr>
            <p:ph type="body" idx="1"/>
          </p:nvPr>
        </p:nvSpPr>
        <p:spPr>
          <a:xfrm>
            <a:off x="286950" y="980600"/>
            <a:ext cx="8534100" cy="3892200"/>
          </a:xfrm>
          <a:prstGeom prst="rect">
            <a:avLst/>
          </a:prstGeom>
        </p:spPr>
        <p:txBody>
          <a:bodyPr spcFirstLastPara="1" wrap="square" lIns="0" tIns="0" rIns="0" bIns="0" anchor="t" anchorCtr="0">
            <a:normAutofit/>
          </a:bodyPr>
          <a:lstStyle/>
          <a:p>
            <a:pPr marL="0" lvl="0" indent="0" algn="l" rtl="0">
              <a:lnSpc>
                <a:spcPct val="115000"/>
              </a:lnSpc>
              <a:spcBef>
                <a:spcPts val="1200"/>
              </a:spcBef>
              <a:spcAft>
                <a:spcPts val="0"/>
              </a:spcAft>
              <a:buClr>
                <a:schemeClr val="dk1"/>
              </a:buClr>
              <a:buSzPts val="275"/>
              <a:buFont typeface="Arial"/>
              <a:buNone/>
            </a:pPr>
            <a:r>
              <a:rPr lang="en" sz="1400" b="1" dirty="0">
                <a:solidFill>
                  <a:schemeClr val="dk1"/>
                </a:solidFill>
                <a:latin typeface="Calibri"/>
                <a:ea typeface="Calibri"/>
                <a:cs typeface="Calibri"/>
                <a:sym typeface="Calibri"/>
              </a:rPr>
              <a:t>Title III Immigrant Set-Aside determination:</a:t>
            </a:r>
            <a:endParaRPr sz="1400" b="1" dirty="0">
              <a:solidFill>
                <a:schemeClr val="dk1"/>
              </a:solidFill>
              <a:latin typeface="Calibri"/>
              <a:ea typeface="Calibri"/>
              <a:cs typeface="Calibri"/>
              <a:sym typeface="Calibri"/>
            </a:endParaRPr>
          </a:p>
          <a:p>
            <a:pPr marL="457200" lvl="0" indent="-323850" algn="l" rtl="0">
              <a:lnSpc>
                <a:spcPct val="115000"/>
              </a:lnSpc>
              <a:spcBef>
                <a:spcPts val="1200"/>
              </a:spcBef>
              <a:spcAft>
                <a:spcPts val="0"/>
              </a:spcAft>
              <a:buSzPct val="100000"/>
              <a:buFont typeface="Calibri"/>
              <a:buChar char="●"/>
            </a:pPr>
            <a:r>
              <a:rPr lang="en" sz="1400" dirty="0">
                <a:solidFill>
                  <a:schemeClr val="dk1"/>
                </a:solidFill>
                <a:latin typeface="Calibri"/>
                <a:ea typeface="Calibri"/>
                <a:cs typeface="Calibri"/>
                <a:sym typeface="Calibri"/>
              </a:rPr>
              <a:t>Based on increase in Immigrant Student counts, as compared to the average of the prior two years.</a:t>
            </a:r>
            <a:endParaRPr sz="1400" dirty="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SzPct val="100000"/>
              <a:buFont typeface="Calibri"/>
              <a:buChar char="●"/>
            </a:pPr>
            <a:r>
              <a:rPr lang="en" sz="1400" dirty="0">
                <a:solidFill>
                  <a:schemeClr val="dk1"/>
                </a:solidFill>
                <a:latin typeface="Calibri"/>
                <a:ea typeface="Calibri"/>
                <a:cs typeface="Calibri"/>
                <a:sym typeface="Calibri"/>
              </a:rPr>
              <a:t>Allocation Process</a:t>
            </a:r>
            <a:endParaRPr sz="1400" dirty="0">
              <a:solidFill>
                <a:schemeClr val="dk1"/>
              </a:solidFill>
              <a:latin typeface="Calibri"/>
              <a:ea typeface="Calibri"/>
              <a:cs typeface="Calibri"/>
              <a:sym typeface="Calibri"/>
            </a:endParaRPr>
          </a:p>
          <a:p>
            <a:pPr marL="914400" lvl="1" indent="-323850" algn="l" rtl="0">
              <a:lnSpc>
                <a:spcPct val="115000"/>
              </a:lnSpc>
              <a:spcBef>
                <a:spcPts val="0"/>
              </a:spcBef>
              <a:spcAft>
                <a:spcPts val="0"/>
              </a:spcAft>
              <a:buSzPct val="100000"/>
              <a:buChar char="○"/>
            </a:pPr>
            <a:r>
              <a:rPr lang="en" sz="1400" dirty="0">
                <a:solidFill>
                  <a:schemeClr val="dk1"/>
                </a:solidFill>
                <a:latin typeface="Calibri"/>
                <a:ea typeface="Calibri"/>
                <a:cs typeface="Calibri"/>
                <a:sym typeface="Calibri"/>
              </a:rPr>
              <a:t>States are required to set aside a portion of their Title III grant</a:t>
            </a:r>
            <a:r>
              <a:rPr lang="en" sz="1400" b="1" dirty="0">
                <a:solidFill>
                  <a:schemeClr val="dk1"/>
                </a:solidFill>
                <a:latin typeface="Calibri"/>
                <a:ea typeface="Calibri"/>
                <a:cs typeface="Calibri"/>
                <a:sym typeface="Calibri"/>
              </a:rPr>
              <a:t> (Colorado currently sets aside 5% of the state’s Title III allocation)</a:t>
            </a:r>
            <a:r>
              <a:rPr lang="en" sz="1400" dirty="0">
                <a:solidFill>
                  <a:schemeClr val="dk1"/>
                </a:solidFill>
                <a:latin typeface="Calibri"/>
                <a:ea typeface="Calibri"/>
                <a:cs typeface="Calibri"/>
                <a:sym typeface="Calibri"/>
              </a:rPr>
              <a:t> to provide funding to school districts impacted by increased immigrant student enrollment and to help ensure that immigrant children and youth receive enhanced instructional opportunities to help them meet State academic achievement standards.</a:t>
            </a:r>
            <a:endParaRPr sz="1400" dirty="0">
              <a:solidFill>
                <a:schemeClr val="dk1"/>
              </a:solidFill>
              <a:latin typeface="Calibri"/>
              <a:ea typeface="Calibri"/>
              <a:cs typeface="Calibri"/>
              <a:sym typeface="Calibri"/>
            </a:endParaRPr>
          </a:p>
          <a:p>
            <a:pPr marL="914400" lvl="1" indent="-323850" algn="l" rtl="0">
              <a:lnSpc>
                <a:spcPct val="115000"/>
              </a:lnSpc>
              <a:spcBef>
                <a:spcPts val="0"/>
              </a:spcBef>
              <a:spcAft>
                <a:spcPts val="0"/>
              </a:spcAft>
              <a:buSzPct val="100000"/>
              <a:buFont typeface="Calibri"/>
              <a:buChar char="○"/>
            </a:pPr>
            <a:r>
              <a:rPr lang="en" sz="1400" dirty="0">
                <a:solidFill>
                  <a:schemeClr val="dk1"/>
                </a:solidFill>
                <a:latin typeface="Calibri"/>
                <a:ea typeface="Calibri"/>
                <a:cs typeface="Calibri"/>
                <a:sym typeface="Calibri"/>
              </a:rPr>
              <a:t>To be eligible for Title III Immigrant Set-Aside funding, LEAs must have experienced:</a:t>
            </a:r>
            <a:endParaRPr sz="1400" dirty="0">
              <a:solidFill>
                <a:schemeClr val="dk1"/>
              </a:solidFill>
              <a:latin typeface="Calibri"/>
              <a:ea typeface="Calibri"/>
              <a:cs typeface="Calibri"/>
              <a:sym typeface="Calibri"/>
            </a:endParaRPr>
          </a:p>
          <a:p>
            <a:pPr marL="1371600" lvl="2" indent="-323850" algn="l" rtl="0">
              <a:lnSpc>
                <a:spcPct val="115000"/>
              </a:lnSpc>
              <a:spcBef>
                <a:spcPts val="0"/>
              </a:spcBef>
              <a:spcAft>
                <a:spcPts val="0"/>
              </a:spcAft>
              <a:buSzPct val="100000"/>
              <a:buFont typeface="Calibri"/>
              <a:buChar char="■"/>
            </a:pPr>
            <a:r>
              <a:rPr lang="en" dirty="0">
                <a:solidFill>
                  <a:schemeClr val="dk1"/>
                </a:solidFill>
                <a:latin typeface="Calibri"/>
                <a:ea typeface="Calibri"/>
                <a:cs typeface="Calibri"/>
                <a:sym typeface="Calibri"/>
              </a:rPr>
              <a:t>An increase in the number of immigrant children and youth enrolled in the district in comparing the most recent October immigrant count with the average immigrant count reported to CDE in the previous two years.</a:t>
            </a:r>
            <a:endParaRPr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275"/>
              <a:buFont typeface="Arial"/>
              <a:buNone/>
            </a:pPr>
            <a:r>
              <a:rPr lang="en" sz="1400" b="1" dirty="0">
                <a:solidFill>
                  <a:schemeClr val="dk1"/>
                </a:solidFill>
                <a:latin typeface="Calibri"/>
                <a:ea typeface="Calibri"/>
                <a:cs typeface="Calibri"/>
                <a:sym typeface="Calibri"/>
              </a:rPr>
              <a:t>If the most recent October immigrant count (2023 for FY 24-25 allocations) is </a:t>
            </a:r>
            <a:r>
              <a:rPr lang="en" sz="1400" b="1" i="1" dirty="0">
                <a:solidFill>
                  <a:schemeClr val="dk1"/>
                </a:solidFill>
                <a:latin typeface="Calibri"/>
                <a:ea typeface="Calibri"/>
                <a:cs typeface="Calibri"/>
                <a:sym typeface="Calibri"/>
              </a:rPr>
              <a:t>greater</a:t>
            </a:r>
            <a:r>
              <a:rPr lang="en" sz="1400" b="1" dirty="0">
                <a:solidFill>
                  <a:schemeClr val="dk1"/>
                </a:solidFill>
                <a:latin typeface="Calibri"/>
                <a:ea typeface="Calibri"/>
                <a:cs typeface="Calibri"/>
                <a:sym typeface="Calibri"/>
              </a:rPr>
              <a:t> than the preceding two-year average (October count 2021 and October 2022), an LEA receives a Title III Immigrant Set-aside allocation.</a:t>
            </a:r>
            <a:endParaRPr sz="1400" b="1" dirty="0">
              <a:solidFill>
                <a:schemeClr val="dk1"/>
              </a:solidFill>
              <a:latin typeface="Calibri"/>
              <a:ea typeface="Calibri"/>
              <a:cs typeface="Calibri"/>
              <a:sym typeface="Calibri"/>
            </a:endParaRPr>
          </a:p>
          <a:p>
            <a:pPr marL="0" lvl="0" indent="0" algn="l" rtl="0">
              <a:spcBef>
                <a:spcPts val="1200"/>
              </a:spcBef>
              <a:spcAft>
                <a:spcPts val="0"/>
              </a:spcAft>
              <a:buNone/>
            </a:pPr>
            <a:endParaRPr sz="1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39"/>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pitchFamily="2" charset="0"/>
              </a:rPr>
              <a:t>Definition of Immigrant Children and Youth</a:t>
            </a:r>
            <a:endParaRPr dirty="0">
              <a:latin typeface="Raleway" pitchFamily="2" charset="0"/>
            </a:endParaRPr>
          </a:p>
        </p:txBody>
      </p:sp>
      <p:sp>
        <p:nvSpPr>
          <p:cNvPr id="932" name="Google Shape;932;p139"/>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a:bodyPr>
          <a:lstStyle/>
          <a:p>
            <a:pPr marL="0" lvl="0" indent="0" algn="l" rtl="0">
              <a:spcBef>
                <a:spcPts val="800"/>
              </a:spcBef>
              <a:spcAft>
                <a:spcPts val="0"/>
              </a:spcAft>
              <a:buNone/>
            </a:pPr>
            <a:r>
              <a:rPr lang="en" sz="2300" b="1" dirty="0">
                <a:latin typeface="Calibri"/>
                <a:ea typeface="Calibri"/>
                <a:cs typeface="Calibri"/>
                <a:sym typeface="Calibri"/>
              </a:rPr>
              <a:t>Important:</a:t>
            </a:r>
            <a:r>
              <a:rPr lang="en" sz="2300" dirty="0">
                <a:latin typeface="Calibri"/>
                <a:ea typeface="Calibri"/>
                <a:cs typeface="Calibri"/>
                <a:sym typeface="Calibri"/>
              </a:rPr>
              <a:t> The term “immigrant” as used in Title I is </a:t>
            </a:r>
            <a:r>
              <a:rPr lang="en" sz="2300" b="1" u="sng" dirty="0">
                <a:latin typeface="Calibri"/>
                <a:ea typeface="Calibri"/>
                <a:cs typeface="Calibri"/>
                <a:sym typeface="Calibri"/>
              </a:rPr>
              <a:t>NOT</a:t>
            </a:r>
            <a:r>
              <a:rPr lang="en" sz="2300" dirty="0">
                <a:latin typeface="Calibri"/>
                <a:ea typeface="Calibri"/>
                <a:cs typeface="Calibri"/>
                <a:sym typeface="Calibri"/>
              </a:rPr>
              <a:t> related to an individual’s legal status.</a:t>
            </a:r>
            <a:endParaRPr sz="2300" dirty="0">
              <a:latin typeface="Calibri"/>
              <a:ea typeface="Calibri"/>
              <a:cs typeface="Calibri"/>
              <a:sym typeface="Calibri"/>
            </a:endParaRPr>
          </a:p>
          <a:p>
            <a:pPr marL="457200" lvl="0" indent="-374650" algn="l" rtl="0">
              <a:spcBef>
                <a:spcPts val="800"/>
              </a:spcBef>
              <a:spcAft>
                <a:spcPts val="0"/>
              </a:spcAft>
              <a:buSzPts val="2300"/>
              <a:buFont typeface="Calibri"/>
              <a:buChar char="•"/>
            </a:pPr>
            <a:r>
              <a:rPr lang="en" sz="2300" dirty="0">
                <a:latin typeface="Calibri"/>
                <a:ea typeface="Calibri"/>
                <a:cs typeface="Calibri"/>
                <a:sym typeface="Calibri"/>
              </a:rPr>
              <a:t>Are aged 3 - 21</a:t>
            </a:r>
            <a:endParaRPr sz="2300" dirty="0">
              <a:latin typeface="Calibri"/>
              <a:ea typeface="Calibri"/>
              <a:cs typeface="Calibri"/>
              <a:sym typeface="Calibri"/>
            </a:endParaRPr>
          </a:p>
          <a:p>
            <a:pPr marL="457200" lvl="0" indent="-374650" algn="l" rtl="0">
              <a:spcBef>
                <a:spcPts val="0"/>
              </a:spcBef>
              <a:spcAft>
                <a:spcPts val="0"/>
              </a:spcAft>
              <a:buSzPts val="2300"/>
              <a:buFont typeface="Calibri"/>
              <a:buChar char="•"/>
            </a:pPr>
            <a:r>
              <a:rPr lang="en" sz="2300" dirty="0">
                <a:latin typeface="Calibri"/>
                <a:ea typeface="Calibri"/>
                <a:cs typeface="Calibri"/>
                <a:sym typeface="Calibri"/>
              </a:rPr>
              <a:t>Were not born in any U.S. State</a:t>
            </a:r>
            <a:endParaRPr sz="2300" dirty="0">
              <a:latin typeface="Calibri"/>
              <a:ea typeface="Calibri"/>
              <a:cs typeface="Calibri"/>
              <a:sym typeface="Calibri"/>
            </a:endParaRPr>
          </a:p>
          <a:p>
            <a:pPr marL="457200" lvl="0" indent="-374650" algn="l" rtl="0">
              <a:spcBef>
                <a:spcPts val="0"/>
              </a:spcBef>
              <a:spcAft>
                <a:spcPts val="0"/>
              </a:spcAft>
              <a:buSzPts val="2300"/>
              <a:buFont typeface="Calibri"/>
              <a:buChar char="•"/>
            </a:pPr>
            <a:r>
              <a:rPr lang="en" sz="2300" dirty="0">
                <a:latin typeface="Calibri"/>
                <a:ea typeface="Calibri"/>
                <a:cs typeface="Calibri"/>
                <a:sym typeface="Calibri"/>
              </a:rPr>
              <a:t>Have not been attending one or more schools in any one or more states than 3 full academic years</a:t>
            </a:r>
            <a:endParaRPr sz="2300" dirty="0">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2000" dirty="0">
                <a:latin typeface="Calibri"/>
                <a:ea typeface="Calibri"/>
                <a:cs typeface="Calibri"/>
                <a:sym typeface="Calibri"/>
              </a:rPr>
              <a:t>States are defined as the 50 states, the District of Columbia, and the Commonwealth of Puerto Rico</a:t>
            </a:r>
            <a:endParaRPr sz="2000" dirty="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40"/>
          <p:cNvSpPr txBox="1">
            <a:spLocks noGrp="1"/>
          </p:cNvSpPr>
          <p:nvPr>
            <p:ph type="title"/>
          </p:nvPr>
        </p:nvSpPr>
        <p:spPr>
          <a:xfrm>
            <a:off x="345981" y="153956"/>
            <a:ext cx="86802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a:ea typeface="Raleway"/>
                <a:cs typeface="Raleway"/>
                <a:sym typeface="Raleway"/>
              </a:rPr>
              <a:t>Different experiences, different needs: </a:t>
            </a:r>
            <a:endParaRPr dirty="0">
              <a:latin typeface="Raleway"/>
              <a:ea typeface="Raleway"/>
              <a:cs typeface="Raleway"/>
              <a:sym typeface="Raleway"/>
            </a:endParaRPr>
          </a:p>
          <a:p>
            <a:pPr marL="0" lvl="0" indent="0" algn="l" rtl="0">
              <a:spcBef>
                <a:spcPts val="0"/>
              </a:spcBef>
              <a:spcAft>
                <a:spcPts val="0"/>
              </a:spcAft>
              <a:buNone/>
            </a:pPr>
            <a:r>
              <a:rPr lang="en" dirty="0">
                <a:latin typeface="Raleway"/>
                <a:ea typeface="Raleway"/>
                <a:cs typeface="Raleway"/>
                <a:sym typeface="Raleway"/>
              </a:rPr>
              <a:t>More than one definition may apply, but they are not one in the same</a:t>
            </a:r>
            <a:endParaRPr dirty="0">
              <a:latin typeface="Raleway"/>
              <a:ea typeface="Raleway"/>
              <a:cs typeface="Raleway"/>
              <a:sym typeface="Raleway"/>
            </a:endParaRPr>
          </a:p>
        </p:txBody>
      </p:sp>
      <p:pic>
        <p:nvPicPr>
          <p:cNvPr id="942" name="Google Shape;942;p140" descr="Definition of Immigrant Children and Youth. Note: this group may speak English Fluently"/>
          <p:cNvPicPr preferRelativeResize="0"/>
          <p:nvPr/>
        </p:nvPicPr>
        <p:blipFill rotWithShape="1">
          <a:blip r:embed="rId3">
            <a:alphaModFix/>
          </a:blip>
          <a:srcRect/>
          <a:stretch/>
        </p:blipFill>
        <p:spPr>
          <a:xfrm>
            <a:off x="62531" y="949106"/>
            <a:ext cx="4746794" cy="1763363"/>
          </a:xfrm>
          <a:prstGeom prst="rect">
            <a:avLst/>
          </a:prstGeom>
          <a:noFill/>
          <a:ln w="76200" cap="flat" cmpd="sng">
            <a:solidFill>
              <a:srgbClr val="38761D"/>
            </a:solidFill>
            <a:prstDash val="solid"/>
            <a:round/>
            <a:headEnd type="none" w="sm" len="sm"/>
            <a:tailEnd type="none" w="sm" len="sm"/>
          </a:ln>
        </p:spPr>
      </p:pic>
      <p:sp>
        <p:nvSpPr>
          <p:cNvPr id="943" name="Google Shape;943;p140"/>
          <p:cNvSpPr txBox="1"/>
          <p:nvPr/>
        </p:nvSpPr>
        <p:spPr>
          <a:xfrm rot="-623381">
            <a:off x="2698214" y="1473716"/>
            <a:ext cx="2047775" cy="307746"/>
          </a:xfrm>
          <a:prstGeom prst="rect">
            <a:avLst/>
          </a:prstGeom>
          <a:solidFill>
            <a:schemeClr val="accent4">
              <a:lumMod val="40000"/>
              <a:lumOff val="60000"/>
            </a:schemeClr>
          </a:solidFill>
          <a:ln w="28575" cap="flat" cmpd="sng">
            <a:solidFill>
              <a:srgbClr val="0B7743"/>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 sz="1100" b="1" dirty="0">
                <a:solidFill>
                  <a:srgbClr val="0B7743"/>
                </a:solidFill>
                <a:latin typeface="Calibri"/>
                <a:ea typeface="Calibri"/>
                <a:cs typeface="Calibri"/>
                <a:sym typeface="Calibri"/>
              </a:rPr>
              <a:t>MAY SPEAK ENGLISH FLUENTLY</a:t>
            </a:r>
            <a:endParaRPr sz="1100" b="1" dirty="0">
              <a:solidFill>
                <a:srgbClr val="0B7743"/>
              </a:solidFill>
              <a:latin typeface="Calibri"/>
              <a:ea typeface="Calibri"/>
              <a:cs typeface="Calibri"/>
              <a:sym typeface="Calibri"/>
            </a:endParaRPr>
          </a:p>
        </p:txBody>
      </p:sp>
      <p:pic>
        <p:nvPicPr>
          <p:cNvPr id="941" name="Google Shape;941;p140" descr="Eligibility requirements for the MEP"/>
          <p:cNvPicPr preferRelativeResize="0"/>
          <p:nvPr/>
        </p:nvPicPr>
        <p:blipFill>
          <a:blip r:embed="rId4">
            <a:alphaModFix/>
          </a:blip>
          <a:stretch>
            <a:fillRect/>
          </a:stretch>
        </p:blipFill>
        <p:spPr>
          <a:xfrm>
            <a:off x="62525" y="2833825"/>
            <a:ext cx="4694926" cy="2216550"/>
          </a:xfrm>
          <a:prstGeom prst="rect">
            <a:avLst/>
          </a:prstGeom>
          <a:noFill/>
          <a:ln w="76200" cap="flat" cmpd="sng">
            <a:solidFill>
              <a:schemeClr val="accent2"/>
            </a:solidFill>
            <a:prstDash val="solid"/>
            <a:round/>
            <a:headEnd type="none" w="sm" len="sm"/>
            <a:tailEnd type="none" w="sm" len="sm"/>
          </a:ln>
        </p:spPr>
      </p:pic>
      <p:sp>
        <p:nvSpPr>
          <p:cNvPr id="944" name="Google Shape;944;p140"/>
          <p:cNvSpPr txBox="1"/>
          <p:nvPr/>
        </p:nvSpPr>
        <p:spPr>
          <a:xfrm rot="-33519">
            <a:off x="3431893" y="4070620"/>
            <a:ext cx="1323063" cy="415528"/>
          </a:xfrm>
          <a:prstGeom prst="rect">
            <a:avLst/>
          </a:prstGeom>
          <a:solidFill>
            <a:schemeClr val="accent4">
              <a:lumMod val="40000"/>
              <a:lumOff val="60000"/>
            </a:schemeClr>
          </a:solidFill>
          <a:ln w="28575" cap="flat" cmpd="sng">
            <a:solidFill>
              <a:schemeClr val="accent2"/>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 sz="900" b="1">
                <a:solidFill>
                  <a:schemeClr val="accent2">
                    <a:lumMod val="50000"/>
                  </a:schemeClr>
                </a:solidFill>
                <a:latin typeface="Calibri"/>
                <a:ea typeface="Calibri"/>
                <a:cs typeface="Calibri"/>
                <a:sym typeface="Calibri"/>
              </a:rPr>
              <a:t>NOT TIED TO COUNTRY OF BIRTH OR LANGUAGE</a:t>
            </a:r>
            <a:endParaRPr sz="900" b="1">
              <a:solidFill>
                <a:schemeClr val="accent2">
                  <a:lumMod val="50000"/>
                </a:schemeClr>
              </a:solidFill>
              <a:latin typeface="Calibri"/>
              <a:ea typeface="Calibri"/>
              <a:cs typeface="Calibri"/>
              <a:sym typeface="Calibri"/>
            </a:endParaRPr>
          </a:p>
        </p:txBody>
      </p:sp>
      <p:pic>
        <p:nvPicPr>
          <p:cNvPr id="940" name="Google Shape;940;p140" descr="Definition of an English learner student"/>
          <p:cNvPicPr preferRelativeResize="0"/>
          <p:nvPr/>
        </p:nvPicPr>
        <p:blipFill rotWithShape="1">
          <a:blip r:embed="rId5">
            <a:alphaModFix/>
          </a:blip>
          <a:srcRect l="1409" t="-1449" b="1450"/>
          <a:stretch/>
        </p:blipFill>
        <p:spPr>
          <a:xfrm>
            <a:off x="4893087" y="745703"/>
            <a:ext cx="4142853" cy="4315750"/>
          </a:xfrm>
          <a:prstGeom prst="rect">
            <a:avLst/>
          </a:prstGeom>
          <a:noFill/>
          <a:ln w="76200" cap="flat" cmpd="sng">
            <a:solidFill>
              <a:schemeClr val="accent5"/>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41"/>
          <p:cNvSpPr txBox="1">
            <a:spLocks noGrp="1"/>
          </p:cNvSpPr>
          <p:nvPr>
            <p:ph type="title"/>
          </p:nvPr>
        </p:nvSpPr>
        <p:spPr>
          <a:xfrm>
            <a:off x="339499" y="135279"/>
            <a:ext cx="6048900" cy="5286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a:ea typeface="Raleway"/>
                <a:cs typeface="Raleway"/>
                <a:sym typeface="Raleway"/>
              </a:rPr>
              <a:t>Program Eligibility </a:t>
            </a:r>
            <a:endParaRPr dirty="0"/>
          </a:p>
        </p:txBody>
      </p:sp>
      <p:sp>
        <p:nvSpPr>
          <p:cNvPr id="950" name="Google Shape;950;p141"/>
          <p:cNvSpPr txBox="1">
            <a:spLocks noGrp="1"/>
          </p:cNvSpPr>
          <p:nvPr>
            <p:ph type="body" idx="1"/>
          </p:nvPr>
        </p:nvSpPr>
        <p:spPr>
          <a:xfrm>
            <a:off x="628650" y="1104445"/>
            <a:ext cx="7886700" cy="3263400"/>
          </a:xfrm>
          <a:prstGeom prst="rect">
            <a:avLst/>
          </a:prstGeom>
        </p:spPr>
        <p:txBody>
          <a:bodyPr spcFirstLastPara="1" wrap="square" lIns="0" tIns="0" rIns="0" bIns="0" anchor="t" anchorCtr="0">
            <a:normAutofit/>
          </a:bodyPr>
          <a:lstStyle/>
          <a:p>
            <a:pPr marL="457200" lvl="0" indent="-352425" algn="l" rtl="0">
              <a:spcBef>
                <a:spcPts val="800"/>
              </a:spcBef>
              <a:spcAft>
                <a:spcPts val="0"/>
              </a:spcAft>
              <a:buClr>
                <a:srgbClr val="333333"/>
              </a:buClr>
              <a:buSzPts val="1950"/>
              <a:buFont typeface="Calibri"/>
              <a:buChar char="•"/>
            </a:pPr>
            <a:r>
              <a:rPr lang="en" sz="1950" dirty="0">
                <a:solidFill>
                  <a:schemeClr val="tx1"/>
                </a:solidFill>
                <a:highlight>
                  <a:srgbClr val="FFFFFF"/>
                </a:highlight>
                <a:latin typeface="Raleway" pitchFamily="2" charset="0"/>
                <a:sym typeface="Calibri"/>
              </a:rPr>
              <a:t>Colorado's Title III allocation is based on the number of English learners/Multilingual Learners (ELs/MLs) reported through the American Community Survey and U.S. Census data. </a:t>
            </a:r>
            <a:endParaRPr sz="1950" dirty="0">
              <a:solidFill>
                <a:schemeClr val="tx1"/>
              </a:solidFill>
              <a:highlight>
                <a:srgbClr val="FFFFFF"/>
              </a:highlight>
              <a:latin typeface="Raleway" pitchFamily="2" charset="0"/>
              <a:sym typeface="Calibri"/>
            </a:endParaRPr>
          </a:p>
          <a:p>
            <a:pPr marL="457200" lvl="0" indent="-352425" algn="l" rtl="0">
              <a:spcBef>
                <a:spcPts val="0"/>
              </a:spcBef>
              <a:spcAft>
                <a:spcPts val="0"/>
              </a:spcAft>
              <a:buClr>
                <a:srgbClr val="333333"/>
              </a:buClr>
              <a:buSzPts val="1950"/>
              <a:buFont typeface="Calibri"/>
              <a:buChar char="•"/>
            </a:pPr>
            <a:r>
              <a:rPr lang="en" sz="1950" dirty="0">
                <a:solidFill>
                  <a:schemeClr val="tx1"/>
                </a:solidFill>
                <a:highlight>
                  <a:srgbClr val="FFFFFF"/>
                </a:highlight>
                <a:latin typeface="Raleway" pitchFamily="2" charset="0"/>
                <a:sym typeface="Calibri"/>
              </a:rPr>
              <a:t>Before determining local allocations, CDE reserves 5% of its Title III allocation for the Title III Immigrant Set-Aside (ISA) grant. </a:t>
            </a:r>
            <a:endParaRPr sz="1950" dirty="0">
              <a:solidFill>
                <a:schemeClr val="tx1"/>
              </a:solidFill>
              <a:highlight>
                <a:srgbClr val="FFFFFF"/>
              </a:highlight>
              <a:latin typeface="Raleway" pitchFamily="2" charset="0"/>
              <a:sym typeface="Calibri"/>
            </a:endParaRPr>
          </a:p>
          <a:p>
            <a:pPr marL="457200" lvl="0" indent="-352425" algn="l" rtl="0">
              <a:spcBef>
                <a:spcPts val="0"/>
              </a:spcBef>
              <a:spcAft>
                <a:spcPts val="2400"/>
              </a:spcAft>
              <a:buClr>
                <a:srgbClr val="333333"/>
              </a:buClr>
              <a:buSzPts val="1950"/>
              <a:buFont typeface="Calibri"/>
              <a:buChar char="•"/>
            </a:pPr>
            <a:r>
              <a:rPr lang="en" sz="1950" dirty="0">
                <a:solidFill>
                  <a:schemeClr val="tx1"/>
                </a:solidFill>
                <a:highlight>
                  <a:srgbClr val="FFFFFF"/>
                </a:highlight>
                <a:latin typeface="Raleway" pitchFamily="2" charset="0"/>
                <a:sym typeface="Calibri"/>
              </a:rPr>
              <a:t>CDE determines local allocations based on the number and average number of immigrant students reported through the annual Student October Count in three school years prior to the current school year.</a:t>
            </a:r>
            <a:endParaRPr dirty="0">
              <a:solidFill>
                <a:schemeClr val="tx1"/>
              </a:solidFill>
              <a:latin typeface="Raleway" pitchFamily="2" charset="0"/>
              <a:sym typeface="Calibri"/>
            </a:endParaRPr>
          </a:p>
          <a:p>
            <a:pPr marL="0" lvl="0" indent="0" algn="l" rtl="0">
              <a:spcBef>
                <a:spcPts val="800"/>
              </a:spcBef>
              <a:spcAft>
                <a:spcPts val="0"/>
              </a:spcAft>
              <a:buNone/>
            </a:pPr>
            <a:r>
              <a:rPr lang="en" dirty="0">
                <a:solidFill>
                  <a:schemeClr val="tx1"/>
                </a:solidFill>
                <a:latin typeface="Raleway" pitchFamily="2" charset="0"/>
                <a:sym typeface="Calibri"/>
              </a:rPr>
              <a:t>Reminder: not all immigrant children and youth are ELs/MLs </a:t>
            </a:r>
            <a:endParaRPr dirty="0">
              <a:solidFill>
                <a:schemeClr val="tx1"/>
              </a:solidFill>
              <a:latin typeface="Raleway" pitchFamily="2" charset="0"/>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42"/>
          <p:cNvSpPr txBox="1">
            <a:spLocks noGrp="1"/>
          </p:cNvSpPr>
          <p:nvPr>
            <p:ph type="title"/>
          </p:nvPr>
        </p:nvSpPr>
        <p:spPr>
          <a:xfrm>
            <a:off x="298555" y="-450374"/>
            <a:ext cx="6048900" cy="1289713"/>
          </a:xfrm>
          <a:prstGeom prst="rect">
            <a:avLst/>
          </a:prstGeom>
        </p:spPr>
        <p:txBody>
          <a:bodyPr spcFirstLastPara="1" wrap="square" lIns="0" tIns="0" rIns="0" bIns="0" anchor="t" anchorCtr="0">
            <a:normAutofit/>
          </a:bodyPr>
          <a:lstStyle/>
          <a:p>
            <a:pPr marL="0" lvl="0" indent="0" algn="l" rtl="0">
              <a:lnSpc>
                <a:spcPct val="150000"/>
              </a:lnSpc>
              <a:spcBef>
                <a:spcPts val="0"/>
              </a:spcBef>
              <a:spcAft>
                <a:spcPts val="1800"/>
              </a:spcAft>
              <a:buNone/>
            </a:pPr>
            <a:r>
              <a:rPr lang="en" dirty="0">
                <a:latin typeface="Raleway"/>
                <a:ea typeface="Raleway"/>
                <a:cs typeface="Raleway"/>
                <a:sym typeface="Raleway"/>
              </a:rPr>
              <a:t>Details</a:t>
            </a:r>
            <a:br>
              <a:rPr lang="en" dirty="0">
                <a:latin typeface="Raleway"/>
                <a:ea typeface="Raleway"/>
                <a:cs typeface="Raleway"/>
                <a:sym typeface="Raleway"/>
              </a:rPr>
            </a:br>
            <a:r>
              <a:rPr lang="en" dirty="0">
                <a:latin typeface="Raleway"/>
                <a:ea typeface="Raleway"/>
                <a:cs typeface="Raleway"/>
                <a:sym typeface="Raleway"/>
              </a:rPr>
              <a:t>Title III Immigrant Set-Aside</a:t>
            </a:r>
            <a:endParaRPr dirty="0"/>
          </a:p>
        </p:txBody>
      </p:sp>
      <p:sp>
        <p:nvSpPr>
          <p:cNvPr id="956" name="Google Shape;956;p142"/>
          <p:cNvSpPr txBox="1">
            <a:spLocks noGrp="1"/>
          </p:cNvSpPr>
          <p:nvPr>
            <p:ph type="body" idx="1"/>
          </p:nvPr>
        </p:nvSpPr>
        <p:spPr>
          <a:xfrm>
            <a:off x="332675" y="1095750"/>
            <a:ext cx="8060698" cy="3263400"/>
          </a:xfrm>
          <a:prstGeom prst="rect">
            <a:avLst/>
          </a:prstGeom>
        </p:spPr>
        <p:txBody>
          <a:bodyPr spcFirstLastPara="1" wrap="square" lIns="0" tIns="0" rIns="0" bIns="0" anchor="t" anchorCtr="0">
            <a:normAutofit/>
          </a:bodyPr>
          <a:lstStyle/>
          <a:p>
            <a:pPr marL="0" lvl="0" indent="0" algn="l" rtl="0">
              <a:spcBef>
                <a:spcPts val="800"/>
              </a:spcBef>
              <a:spcAft>
                <a:spcPts val="2400"/>
              </a:spcAft>
              <a:buNone/>
            </a:pPr>
            <a:r>
              <a:rPr lang="en" dirty="0">
                <a:latin typeface="Raleway" pitchFamily="2" charset="0"/>
                <a:sym typeface="Calibri"/>
              </a:rPr>
              <a:t>These funds can be accepted at any allocation amount. It does not require the same $10,000 minimum as Title III, Part A.</a:t>
            </a:r>
            <a:endParaRPr dirty="0">
              <a:latin typeface="Raleway" pitchFamily="2" charset="0"/>
              <a:sym typeface="Calibri"/>
            </a:endParaRPr>
          </a:p>
          <a:p>
            <a:pPr marL="0" lvl="0" indent="0" algn="l" rtl="0">
              <a:spcBef>
                <a:spcPts val="800"/>
              </a:spcBef>
              <a:spcAft>
                <a:spcPts val="0"/>
              </a:spcAft>
              <a:buNone/>
            </a:pPr>
            <a:r>
              <a:rPr lang="en" dirty="0">
                <a:latin typeface="Raleway" pitchFamily="2" charset="0"/>
                <a:sym typeface="Calibri"/>
              </a:rPr>
              <a:t>Smaller allocation ideas and considerations: </a:t>
            </a:r>
            <a:endParaRPr dirty="0">
              <a:latin typeface="Raleway" pitchFamily="2" charset="0"/>
              <a:sym typeface="Calibri"/>
            </a:endParaRPr>
          </a:p>
          <a:p>
            <a:pPr marL="457200" lvl="0" indent="-342900" algn="l" rtl="0">
              <a:spcBef>
                <a:spcPts val="800"/>
              </a:spcBef>
              <a:spcAft>
                <a:spcPts val="0"/>
              </a:spcAft>
              <a:buSzPts val="1800"/>
              <a:buFont typeface="Calibri"/>
              <a:buChar char="•"/>
            </a:pPr>
            <a:r>
              <a:rPr lang="en" dirty="0">
                <a:latin typeface="Raleway" pitchFamily="2" charset="0"/>
                <a:sym typeface="Calibri"/>
              </a:rPr>
              <a:t>Professional development for all staff members, including                   leadership</a:t>
            </a:r>
            <a:endParaRPr dirty="0">
              <a:latin typeface="Raleway" pitchFamily="2" charset="0"/>
              <a:sym typeface="Calibri"/>
            </a:endParaRPr>
          </a:p>
          <a:p>
            <a:pPr marL="914400" lvl="1" indent="-323850" algn="l" rtl="0">
              <a:spcBef>
                <a:spcPts val="0"/>
              </a:spcBef>
              <a:spcAft>
                <a:spcPts val="0"/>
              </a:spcAft>
              <a:buSzPts val="1500"/>
              <a:buFont typeface="Calibri"/>
              <a:buChar char="•"/>
            </a:pPr>
            <a:r>
              <a:rPr lang="en" dirty="0">
                <a:latin typeface="Raleway" pitchFamily="2" charset="0"/>
                <a:sym typeface="Calibri"/>
              </a:rPr>
              <a:t>Supporting Immigrant students and their families</a:t>
            </a:r>
            <a:endParaRPr dirty="0">
              <a:latin typeface="Raleway" pitchFamily="2" charset="0"/>
              <a:sym typeface="Calibri"/>
            </a:endParaRPr>
          </a:p>
          <a:p>
            <a:pPr marL="914400" lvl="1" indent="-323850" algn="l" rtl="0">
              <a:spcBef>
                <a:spcPts val="0"/>
              </a:spcBef>
              <a:spcAft>
                <a:spcPts val="0"/>
              </a:spcAft>
              <a:buSzPts val="1500"/>
              <a:buFont typeface="Calibri"/>
              <a:buChar char="•"/>
            </a:pPr>
            <a:r>
              <a:rPr lang="en" dirty="0">
                <a:latin typeface="Raleway" pitchFamily="2" charset="0"/>
                <a:sym typeface="Calibri"/>
              </a:rPr>
              <a:t>Culturally responsive teaching</a:t>
            </a:r>
            <a:endParaRPr dirty="0">
              <a:latin typeface="Raleway" pitchFamily="2" charset="0"/>
              <a:sym typeface="Calibri"/>
            </a:endParaRPr>
          </a:p>
          <a:p>
            <a:pPr marL="914400" lvl="1" indent="-323850" algn="l" rtl="0">
              <a:spcBef>
                <a:spcPts val="0"/>
              </a:spcBef>
              <a:spcAft>
                <a:spcPts val="0"/>
              </a:spcAft>
              <a:buSzPts val="1500"/>
              <a:buFont typeface="Calibri"/>
              <a:buChar char="•"/>
            </a:pPr>
            <a:r>
              <a:rPr lang="en" dirty="0">
                <a:latin typeface="Raleway" pitchFamily="2" charset="0"/>
                <a:sym typeface="Calibri"/>
              </a:rPr>
              <a:t>Book study</a:t>
            </a:r>
            <a:endParaRPr dirty="0">
              <a:latin typeface="Raleway" pitchFamily="2" charset="0"/>
              <a:sym typeface="Calibri"/>
            </a:endParaRPr>
          </a:p>
          <a:p>
            <a:pPr marL="1371600" lvl="2" indent="-317500" algn="l" rtl="0">
              <a:spcBef>
                <a:spcPts val="0"/>
              </a:spcBef>
              <a:spcAft>
                <a:spcPts val="0"/>
              </a:spcAft>
              <a:buSzPts val="1400"/>
              <a:buFont typeface="Calibri"/>
              <a:buChar char="•"/>
            </a:pPr>
            <a:r>
              <a:rPr lang="en" dirty="0">
                <a:latin typeface="Raleway" pitchFamily="2" charset="0"/>
                <a:sym typeface="Calibri"/>
              </a:rPr>
              <a:t>Exploring different ways to make the school district welcoming </a:t>
            </a:r>
            <a:endParaRPr dirty="0">
              <a:latin typeface="Raleway" pitchFamily="2" charset="0"/>
              <a:sym typeface="Calibri"/>
            </a:endParaRPr>
          </a:p>
        </p:txBody>
      </p:sp>
      <p:pic>
        <p:nvPicPr>
          <p:cNvPr id="957" name="Google Shape;957;p142" title="Funding - Free of Charge Creative Commons Highway Sign image"/>
          <p:cNvPicPr preferRelativeResize="0"/>
          <p:nvPr/>
        </p:nvPicPr>
        <p:blipFill>
          <a:blip r:embed="rId3">
            <a:alphaModFix/>
          </a:blip>
          <a:stretch>
            <a:fillRect/>
          </a:stretch>
        </p:blipFill>
        <p:spPr>
          <a:xfrm>
            <a:off x="7083188" y="1944621"/>
            <a:ext cx="1891589" cy="125425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43"/>
          <p:cNvSpPr txBox="1">
            <a:spLocks noGrp="1"/>
          </p:cNvSpPr>
          <p:nvPr>
            <p:ph type="title"/>
          </p:nvPr>
        </p:nvSpPr>
        <p:spPr>
          <a:xfrm>
            <a:off x="332675" y="299052"/>
            <a:ext cx="6048900" cy="5286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New to Title III - Immigrant Set-Aside Cohort</a:t>
            </a:r>
            <a:endParaRPr/>
          </a:p>
        </p:txBody>
      </p:sp>
      <p:sp>
        <p:nvSpPr>
          <p:cNvPr id="963" name="Google Shape;963;p143"/>
          <p:cNvSpPr txBox="1">
            <a:spLocks noGrp="1"/>
          </p:cNvSpPr>
          <p:nvPr>
            <p:ph type="body" idx="1"/>
          </p:nvPr>
        </p:nvSpPr>
        <p:spPr>
          <a:xfrm>
            <a:off x="628650" y="1086125"/>
            <a:ext cx="7886700" cy="3977700"/>
          </a:xfrm>
          <a:prstGeom prst="rect">
            <a:avLst/>
          </a:prstGeom>
        </p:spPr>
        <p:txBody>
          <a:bodyPr spcFirstLastPara="1" wrap="square" lIns="0" tIns="0" rIns="0" bIns="0" anchor="t" anchorCtr="0">
            <a:normAutofit fontScale="70000" lnSpcReduction="20000"/>
          </a:bodyPr>
          <a:lstStyle/>
          <a:p>
            <a:pPr marL="0" lvl="0" indent="0" algn="l" rtl="0">
              <a:spcBef>
                <a:spcPts val="800"/>
              </a:spcBef>
              <a:spcAft>
                <a:spcPts val="0"/>
              </a:spcAft>
              <a:buNone/>
            </a:pPr>
            <a:r>
              <a:rPr lang="en" sz="2576" dirty="0">
                <a:latin typeface="Raleway" pitchFamily="2" charset="0"/>
                <a:sym typeface="Calibri"/>
              </a:rPr>
              <a:t>Purpose: </a:t>
            </a:r>
            <a:endParaRPr sz="2576" dirty="0">
              <a:latin typeface="Raleway" pitchFamily="2" charset="0"/>
              <a:sym typeface="Calibri"/>
            </a:endParaRPr>
          </a:p>
          <a:p>
            <a:pPr marL="457200" lvl="0" indent="-367673" algn="l" rtl="0">
              <a:lnSpc>
                <a:spcPct val="150000"/>
              </a:lnSpc>
              <a:spcBef>
                <a:spcPts val="800"/>
              </a:spcBef>
              <a:spcAft>
                <a:spcPts val="0"/>
              </a:spcAft>
              <a:buSzPct val="100000"/>
              <a:buFont typeface="Calibri"/>
              <a:buChar char="•"/>
            </a:pPr>
            <a:r>
              <a:rPr lang="en" sz="2576" dirty="0">
                <a:latin typeface="Raleway" pitchFamily="2" charset="0"/>
                <a:sym typeface="Calibri"/>
              </a:rPr>
              <a:t>Support LEAs new to receiving Title III, Immigrant Set Aside Funds</a:t>
            </a:r>
            <a:endParaRPr sz="2576" dirty="0">
              <a:latin typeface="Raleway" pitchFamily="2" charset="0"/>
              <a:sym typeface="Calibri"/>
            </a:endParaRPr>
          </a:p>
          <a:p>
            <a:pPr marL="457200" lvl="0" indent="-367673" algn="l" rtl="0">
              <a:lnSpc>
                <a:spcPct val="150000"/>
              </a:lnSpc>
              <a:spcBef>
                <a:spcPts val="0"/>
              </a:spcBef>
              <a:spcAft>
                <a:spcPts val="0"/>
              </a:spcAft>
              <a:buSzPct val="100000"/>
              <a:buFont typeface="Calibri"/>
              <a:buChar char="•"/>
            </a:pPr>
            <a:r>
              <a:rPr lang="en" sz="2576" dirty="0">
                <a:latin typeface="Raleway" pitchFamily="2" charset="0"/>
                <a:sym typeface="Calibri"/>
              </a:rPr>
              <a:t>Establishing a working group to support each other</a:t>
            </a:r>
            <a:endParaRPr sz="2576" dirty="0">
              <a:latin typeface="Raleway" pitchFamily="2" charset="0"/>
              <a:sym typeface="Calibri"/>
            </a:endParaRPr>
          </a:p>
          <a:p>
            <a:pPr marL="457200" lvl="0" indent="-367673" algn="l" rtl="0">
              <a:lnSpc>
                <a:spcPct val="150000"/>
              </a:lnSpc>
              <a:spcBef>
                <a:spcPts val="0"/>
              </a:spcBef>
              <a:spcAft>
                <a:spcPts val="0"/>
              </a:spcAft>
              <a:buSzPct val="100000"/>
              <a:buFont typeface="Calibri"/>
              <a:buChar char="•"/>
            </a:pPr>
            <a:r>
              <a:rPr lang="en" sz="2576" dirty="0">
                <a:latin typeface="Raleway" pitchFamily="2" charset="0"/>
                <a:sym typeface="Calibri"/>
              </a:rPr>
              <a:t>Share thoughts, ideas, processes</a:t>
            </a:r>
            <a:endParaRPr dirty="0">
              <a:latin typeface="Raleway" pitchFamily="2" charset="0"/>
              <a:sym typeface="Calibri"/>
            </a:endParaRPr>
          </a:p>
          <a:p>
            <a:pPr marL="0" lvl="0" indent="0" algn="ctr" rtl="0">
              <a:lnSpc>
                <a:spcPct val="150000"/>
              </a:lnSpc>
              <a:spcBef>
                <a:spcPts val="800"/>
              </a:spcBef>
              <a:spcAft>
                <a:spcPts val="0"/>
              </a:spcAft>
              <a:buNone/>
            </a:pPr>
            <a:r>
              <a:rPr lang="en" dirty="0">
                <a:latin typeface="Raleway" pitchFamily="2" charset="0"/>
                <a:sym typeface="Calibri"/>
              </a:rPr>
              <a:t>If you’re interested, please contact:</a:t>
            </a:r>
            <a:endParaRPr dirty="0">
              <a:latin typeface="Raleway" pitchFamily="2" charset="0"/>
              <a:sym typeface="Calibri"/>
            </a:endParaRPr>
          </a:p>
          <a:p>
            <a:pPr marL="0" lvl="0" indent="0" algn="ctr" rtl="0">
              <a:lnSpc>
                <a:spcPct val="150000"/>
              </a:lnSpc>
              <a:spcBef>
                <a:spcPts val="800"/>
              </a:spcBef>
              <a:spcAft>
                <a:spcPts val="0"/>
              </a:spcAft>
              <a:buNone/>
            </a:pPr>
            <a:r>
              <a:rPr lang="en" dirty="0">
                <a:latin typeface="Raleway" pitchFamily="2" charset="0"/>
                <a:sym typeface="Calibri"/>
              </a:rPr>
              <a:t>Rachel Temple, </a:t>
            </a:r>
            <a:r>
              <a:rPr lang="en" u="sng" dirty="0">
                <a:solidFill>
                  <a:schemeClr val="hlink"/>
                </a:solidFill>
                <a:latin typeface="Raleway" pitchFamily="2" charset="0"/>
                <a:sym typeface="Calibri"/>
                <a:hlinkClick r:id="rId3"/>
              </a:rPr>
              <a:t>temple_r@cde.state.co.us</a:t>
            </a:r>
            <a:endParaRPr dirty="0">
              <a:latin typeface="Raleway" pitchFamily="2" charset="0"/>
              <a:sym typeface="Calibri"/>
            </a:endParaRPr>
          </a:p>
          <a:p>
            <a:pPr marL="0" lvl="0" indent="0" algn="ctr" rtl="0">
              <a:lnSpc>
                <a:spcPct val="150000"/>
              </a:lnSpc>
              <a:spcBef>
                <a:spcPts val="800"/>
              </a:spcBef>
              <a:spcAft>
                <a:spcPts val="0"/>
              </a:spcAft>
              <a:buNone/>
            </a:pPr>
            <a:r>
              <a:rPr lang="en" dirty="0">
                <a:latin typeface="Raleway" pitchFamily="2" charset="0"/>
                <a:sym typeface="Calibri"/>
              </a:rPr>
              <a:t>Kim Boylan, </a:t>
            </a:r>
            <a:r>
              <a:rPr lang="en" u="sng" dirty="0">
                <a:solidFill>
                  <a:schemeClr val="hlink"/>
                </a:solidFill>
                <a:latin typeface="Raleway" pitchFamily="2" charset="0"/>
                <a:sym typeface="Calibri"/>
                <a:hlinkClick r:id="rId4"/>
              </a:rPr>
              <a:t>boylan_k@cde.state.co.us</a:t>
            </a:r>
            <a:endParaRPr dirty="0">
              <a:latin typeface="Raleway" pitchFamily="2" charset="0"/>
              <a:sym typeface="Calibri"/>
            </a:endParaRPr>
          </a:p>
          <a:p>
            <a:pPr marL="0" lvl="0" indent="0" algn="ctr" rtl="0">
              <a:lnSpc>
                <a:spcPct val="150000"/>
              </a:lnSpc>
              <a:spcBef>
                <a:spcPts val="800"/>
              </a:spcBef>
              <a:spcAft>
                <a:spcPts val="0"/>
              </a:spcAft>
              <a:buNone/>
            </a:pPr>
            <a:endParaRPr sz="1211" dirty="0">
              <a:latin typeface="Raleway" pitchFamily="2" charset="0"/>
              <a:sym typeface="Calibri"/>
            </a:endParaRPr>
          </a:p>
          <a:p>
            <a:pPr marL="0" lvl="0" indent="0" algn="ctr" rtl="0">
              <a:lnSpc>
                <a:spcPct val="115000"/>
              </a:lnSpc>
              <a:spcBef>
                <a:spcPts val="800"/>
              </a:spcBef>
              <a:spcAft>
                <a:spcPts val="0"/>
              </a:spcAft>
              <a:buNone/>
            </a:pPr>
            <a:r>
              <a:rPr lang="en" b="1" dirty="0">
                <a:latin typeface="Raleway" pitchFamily="2" charset="0"/>
                <a:sym typeface="Calibri"/>
              </a:rPr>
              <a:t>Next step</a:t>
            </a:r>
            <a:r>
              <a:rPr lang="en" b="1" dirty="0">
                <a:latin typeface="Raleway" pitchFamily="2" charset="0"/>
              </a:rPr>
              <a:t>s:</a:t>
            </a:r>
            <a:r>
              <a:rPr lang="en" dirty="0">
                <a:latin typeface="Raleway" pitchFamily="2" charset="0"/>
                <a:sym typeface="Calibri"/>
              </a:rPr>
              <a:t> once interested parties have reached out, </a:t>
            </a:r>
            <a:endParaRPr dirty="0">
              <a:latin typeface="Raleway" pitchFamily="2" charset="0"/>
              <a:sym typeface="Calibri"/>
            </a:endParaRPr>
          </a:p>
          <a:p>
            <a:pPr marL="0" lvl="0" indent="0" algn="ctr" rtl="0">
              <a:lnSpc>
                <a:spcPct val="115000"/>
              </a:lnSpc>
              <a:spcBef>
                <a:spcPts val="800"/>
              </a:spcBef>
              <a:spcAft>
                <a:spcPts val="0"/>
              </a:spcAft>
              <a:buNone/>
            </a:pPr>
            <a:r>
              <a:rPr lang="en" dirty="0">
                <a:latin typeface="Raleway" pitchFamily="2" charset="0"/>
                <a:sym typeface="Calibri"/>
              </a:rPr>
              <a:t>we will establish a day and time to meet virtually and plan from there.</a:t>
            </a:r>
            <a:endParaRPr dirty="0">
              <a:latin typeface="Raleway" pitchFamily="2" charset="0"/>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44"/>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Upcoming Meetings</a:t>
            </a:r>
            <a:endParaRPr>
              <a:latin typeface="Raleway"/>
              <a:ea typeface="Raleway"/>
              <a:cs typeface="Raleway"/>
              <a:sym typeface="Raleway"/>
            </a:endParaRPr>
          </a:p>
        </p:txBody>
      </p:sp>
      <p:sp>
        <p:nvSpPr>
          <p:cNvPr id="969" name="Google Shape;969;p144"/>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91"/>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000" dirty="0">
                <a:latin typeface="Raleway"/>
                <a:ea typeface="Raleway"/>
                <a:cs typeface="Raleway"/>
                <a:sym typeface="Raleway"/>
              </a:rPr>
              <a:t>Title I Reallocated Grant</a:t>
            </a:r>
            <a:endParaRPr dirty="0">
              <a:latin typeface="Raleway"/>
              <a:ea typeface="Raleway"/>
              <a:cs typeface="Raleway"/>
              <a:sym typeface="Raleway"/>
            </a:endParaRPr>
          </a:p>
        </p:txBody>
      </p:sp>
      <p:sp>
        <p:nvSpPr>
          <p:cNvPr id="507" name="Google Shape;507;p91"/>
          <p:cNvSpPr txBox="1">
            <a:spLocks noGrp="1"/>
          </p:cNvSpPr>
          <p:nvPr>
            <p:ph type="body" idx="1"/>
          </p:nvPr>
        </p:nvSpPr>
        <p:spPr>
          <a:xfrm>
            <a:off x="587725" y="996450"/>
            <a:ext cx="7922400" cy="1575300"/>
          </a:xfrm>
          <a:prstGeom prst="rect">
            <a:avLst/>
          </a:prstGeom>
        </p:spPr>
        <p:txBody>
          <a:bodyPr spcFirstLastPara="1" wrap="square" lIns="0" tIns="0" rIns="0" bIns="0" anchor="t" anchorCtr="0">
            <a:normAutofit fontScale="92500" lnSpcReduction="20000"/>
          </a:bodyPr>
          <a:lstStyle/>
          <a:p>
            <a:pPr marL="457200" lvl="0" indent="-273050" algn="l" rtl="0">
              <a:lnSpc>
                <a:spcPct val="100000"/>
              </a:lnSpc>
              <a:spcBef>
                <a:spcPts val="0"/>
              </a:spcBef>
              <a:spcAft>
                <a:spcPts val="0"/>
              </a:spcAft>
              <a:buClr>
                <a:srgbClr val="000000"/>
              </a:buClr>
              <a:buSzPts val="700"/>
              <a:buFont typeface="Raleway"/>
              <a:buChar char="●"/>
            </a:pPr>
            <a:r>
              <a:rPr lang="en" dirty="0">
                <a:latin typeface="Raleway"/>
                <a:ea typeface="Raleway"/>
                <a:cs typeface="Raleway"/>
                <a:sym typeface="Raleway"/>
              </a:rPr>
              <a:t>Who? Any LEAs that have seen a significant reduction in their ESEA Allocations! </a:t>
            </a:r>
            <a:endParaRPr dirty="0">
              <a:latin typeface="Raleway"/>
              <a:ea typeface="Raleway"/>
              <a:cs typeface="Raleway"/>
              <a:sym typeface="Raleway"/>
            </a:endParaRPr>
          </a:p>
          <a:p>
            <a:pPr marL="457200" lvl="0" indent="-273050" algn="l" rtl="0">
              <a:lnSpc>
                <a:spcPct val="100000"/>
              </a:lnSpc>
              <a:spcBef>
                <a:spcPts val="0"/>
              </a:spcBef>
              <a:spcAft>
                <a:spcPts val="0"/>
              </a:spcAft>
              <a:buClr>
                <a:srgbClr val="000000"/>
              </a:buClr>
              <a:buSzPts val="700"/>
              <a:buFont typeface="Raleway"/>
              <a:buChar char="●"/>
            </a:pPr>
            <a:r>
              <a:rPr lang="en" dirty="0">
                <a:latin typeface="Raleway"/>
                <a:ea typeface="Raleway"/>
                <a:cs typeface="Raleway"/>
                <a:sym typeface="Raleway"/>
              </a:rPr>
              <a:t>How Much? Total Available: $670,000</a:t>
            </a:r>
            <a:endParaRPr dirty="0">
              <a:latin typeface="Raleway"/>
              <a:ea typeface="Raleway"/>
              <a:cs typeface="Raleway"/>
              <a:sym typeface="Raleway"/>
            </a:endParaRPr>
          </a:p>
          <a:p>
            <a:pPr marL="457200" lvl="0" indent="-273050" algn="l" rtl="0">
              <a:lnSpc>
                <a:spcPct val="100000"/>
              </a:lnSpc>
              <a:spcBef>
                <a:spcPts val="0"/>
              </a:spcBef>
              <a:spcAft>
                <a:spcPts val="0"/>
              </a:spcAft>
              <a:buClr>
                <a:srgbClr val="000000"/>
              </a:buClr>
              <a:buSzPts val="700"/>
              <a:buFont typeface="Raleway"/>
              <a:buChar char="●"/>
            </a:pPr>
            <a:r>
              <a:rPr lang="en" dirty="0">
                <a:latin typeface="Raleway"/>
                <a:ea typeface="Raleway"/>
                <a:cs typeface="Raleway"/>
                <a:sym typeface="Raleway"/>
              </a:rPr>
              <a:t>By when? Expiring ESEA Funds: Must be obligated by 9/30/24</a:t>
            </a:r>
            <a:endParaRPr dirty="0">
              <a:latin typeface="Raleway"/>
              <a:ea typeface="Raleway"/>
              <a:cs typeface="Raleway"/>
              <a:sym typeface="Raleway"/>
            </a:endParaRPr>
          </a:p>
          <a:p>
            <a:pPr marL="457200" lvl="0" indent="-273050" algn="l" rtl="0">
              <a:lnSpc>
                <a:spcPct val="100000"/>
              </a:lnSpc>
              <a:spcBef>
                <a:spcPts val="0"/>
              </a:spcBef>
              <a:spcAft>
                <a:spcPts val="0"/>
              </a:spcAft>
              <a:buClr>
                <a:srgbClr val="000000"/>
              </a:buClr>
              <a:buSzPts val="700"/>
              <a:buFont typeface="Raleway"/>
              <a:buChar char="●"/>
            </a:pPr>
            <a:r>
              <a:rPr lang="en" dirty="0">
                <a:latin typeface="Raleway"/>
                <a:ea typeface="Raleway"/>
                <a:cs typeface="Raleway"/>
                <a:sym typeface="Raleway"/>
              </a:rPr>
              <a:t>For What? Allowable Uses of Funds: Title I allowable supplemental activities, aligned with CNA, reasonable and necessary to meet program intent.</a:t>
            </a:r>
            <a:endParaRPr dirty="0">
              <a:latin typeface="Raleway"/>
              <a:ea typeface="Raleway"/>
              <a:cs typeface="Raleway"/>
              <a:sym typeface="Raleway"/>
            </a:endParaRPr>
          </a:p>
          <a:p>
            <a:pPr marL="0" lvl="0" indent="0" algn="l" rtl="0">
              <a:lnSpc>
                <a:spcPct val="100000"/>
              </a:lnSpc>
              <a:spcBef>
                <a:spcPts val="0"/>
              </a:spcBef>
              <a:spcAft>
                <a:spcPts val="0"/>
              </a:spcAft>
              <a:buNone/>
            </a:pPr>
            <a:endParaRPr dirty="0">
              <a:latin typeface="Raleway"/>
              <a:ea typeface="Raleway"/>
              <a:cs typeface="Raleway"/>
              <a:sym typeface="Raleway"/>
            </a:endParaRPr>
          </a:p>
          <a:p>
            <a:pPr marL="0" lvl="0" indent="0" algn="l" rtl="0">
              <a:spcBef>
                <a:spcPts val="800"/>
              </a:spcBef>
              <a:spcAft>
                <a:spcPts val="0"/>
              </a:spcAft>
              <a:buNone/>
            </a:pPr>
            <a:endParaRPr dirty="0">
              <a:latin typeface="Raleway"/>
              <a:ea typeface="Raleway"/>
              <a:cs typeface="Raleway"/>
              <a:sym typeface="Raleway"/>
            </a:endParaRPr>
          </a:p>
        </p:txBody>
      </p:sp>
      <p:graphicFrame>
        <p:nvGraphicFramePr>
          <p:cNvPr id="509" name="Google Shape;509;p91"/>
          <p:cNvGraphicFramePr/>
          <p:nvPr>
            <p:extLst>
              <p:ext uri="{D42A27DB-BD31-4B8C-83A1-F6EECF244321}">
                <p14:modId xmlns:p14="http://schemas.microsoft.com/office/powerpoint/2010/main" val="1673794878"/>
              </p:ext>
            </p:extLst>
          </p:nvPr>
        </p:nvGraphicFramePr>
        <p:xfrm>
          <a:off x="587725" y="2708400"/>
          <a:ext cx="8199875" cy="2110397"/>
        </p:xfrm>
        <a:graphic>
          <a:graphicData uri="http://schemas.openxmlformats.org/drawingml/2006/table">
            <a:tbl>
              <a:tblPr firstRow="1">
                <a:noFill/>
                <a:tableStyleId>{87266240-9D4F-477A-A9E5-98306BB890EB}</a:tableStyleId>
              </a:tblPr>
              <a:tblGrid>
                <a:gridCol w="2377175">
                  <a:extLst>
                    <a:ext uri="{9D8B030D-6E8A-4147-A177-3AD203B41FA5}">
                      <a16:colId xmlns:a16="http://schemas.microsoft.com/office/drawing/2014/main" val="20000"/>
                    </a:ext>
                  </a:extLst>
                </a:gridCol>
                <a:gridCol w="5822700">
                  <a:extLst>
                    <a:ext uri="{9D8B030D-6E8A-4147-A177-3AD203B41FA5}">
                      <a16:colId xmlns:a16="http://schemas.microsoft.com/office/drawing/2014/main" val="20001"/>
                    </a:ext>
                  </a:extLst>
                </a:gridCol>
              </a:tblGrid>
              <a:tr h="205397">
                <a:tc>
                  <a:txBody>
                    <a:bodyPr/>
                    <a:lstStyle/>
                    <a:p>
                      <a:pPr marL="0" lvl="0" indent="0" algn="ctr" rtl="0">
                        <a:spcBef>
                          <a:spcPts val="0"/>
                        </a:spcBef>
                        <a:spcAft>
                          <a:spcPts val="0"/>
                        </a:spcAft>
                        <a:buNone/>
                      </a:pPr>
                      <a:r>
                        <a:rPr lang="en-US" sz="1300" b="1" dirty="0">
                          <a:solidFill>
                            <a:schemeClr val="tx1"/>
                          </a:solidFill>
                        </a:rPr>
                        <a:t>Deadline</a:t>
                      </a:r>
                      <a:endParaRPr sz="1300" b="1" dirty="0">
                        <a:solidFill>
                          <a:schemeClr val="tx1"/>
                        </a:solidFill>
                      </a:endParaRPr>
                    </a:p>
                  </a:txBody>
                  <a:tcPr marL="18425" marR="18425" marT="0" marB="0" anchor="ctr">
                    <a:lnL w="6350" cap="flat" cmpd="sng">
                      <a:solidFill>
                        <a:srgbClr val="000000"/>
                      </a:solidFill>
                      <a:prstDash val="solid"/>
                      <a:round/>
                      <a:headEnd type="none" w="sm" len="sm"/>
                      <a:tailEnd type="none" w="sm" len="sm"/>
                    </a:lnL>
                    <a:lnR w="6350" cap="flat" cmpd="sng" algn="ctr">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300" b="1" dirty="0">
                          <a:solidFill>
                            <a:schemeClr val="tx1"/>
                          </a:solidFill>
                        </a:rPr>
                        <a:t>Description</a:t>
                      </a:r>
                      <a:endParaRPr sz="1300" b="1" dirty="0">
                        <a:solidFill>
                          <a:schemeClr val="tx1"/>
                        </a:solidFill>
                      </a:endParaRPr>
                    </a:p>
                  </a:txBody>
                  <a:tcPr marL="18425" marR="18425" marT="0" marB="0" anchor="ctr">
                    <a:lnL w="6350" cap="flat" cmpd="sng" algn="ctr">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712534695"/>
                  </a:ext>
                </a:extLst>
              </a:tr>
              <a:tr h="381000">
                <a:tc>
                  <a:txBody>
                    <a:bodyPr/>
                    <a:lstStyle/>
                    <a:p>
                      <a:pPr marL="0" lvl="0" indent="0" algn="ctr" rtl="0">
                        <a:spcBef>
                          <a:spcPts val="0"/>
                        </a:spcBef>
                        <a:spcAft>
                          <a:spcPts val="0"/>
                        </a:spcAft>
                        <a:buNone/>
                      </a:pPr>
                      <a:r>
                        <a:rPr lang="en" sz="1300" dirty="0">
                          <a:solidFill>
                            <a:srgbClr val="262626"/>
                          </a:solidFill>
                        </a:rPr>
                        <a:t>Friday, May 31, 2024</a:t>
                      </a:r>
                      <a:endParaRPr sz="1300" dirty="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lgn="ctr">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b="1" dirty="0">
                          <a:solidFill>
                            <a:srgbClr val="C00000"/>
                          </a:solidFill>
                        </a:rPr>
                        <a:t>Applications due to CDE by 11:59 pm.</a:t>
                      </a:r>
                      <a:endParaRPr sz="1300" b="1" dirty="0">
                        <a:solidFill>
                          <a:srgbClr val="C00000"/>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lgn="ctr">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solidFill>
                            <a:srgbClr val="262626"/>
                          </a:solidFill>
                        </a:rPr>
                        <a:t>May 31 - June 13,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dirty="0">
                          <a:solidFill>
                            <a:srgbClr val="262626"/>
                          </a:solidFill>
                        </a:rPr>
                        <a:t>Review of Applications.</a:t>
                      </a:r>
                      <a:endParaRPr sz="1300" dirty="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solidFill>
                            <a:srgbClr val="262626"/>
                          </a:solidFill>
                        </a:rPr>
                        <a:t>Friday, June 14,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262626"/>
                          </a:solidFill>
                        </a:rPr>
                        <a:t>Applicants will be notified of application status.</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300">
                          <a:solidFill>
                            <a:srgbClr val="262626"/>
                          </a:solidFill>
                        </a:rPr>
                        <a:t>Monday, September 30,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262626"/>
                          </a:solidFill>
                        </a:rPr>
                        <a:t>All funds must be obligated (i.e. A contract with a provider must be executed).</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300">
                          <a:solidFill>
                            <a:srgbClr val="262626"/>
                          </a:solidFill>
                        </a:rPr>
                        <a:t>Wednesday, October 30,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dirty="0">
                          <a:solidFill>
                            <a:srgbClr val="262626"/>
                          </a:solidFill>
                        </a:rPr>
                        <a:t>Funds must be requested for reimbursement from CDE.</a:t>
                      </a:r>
                      <a:endParaRPr sz="1300" dirty="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08" name="Google Shape;508;p91"/>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4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Looking Ahead…</a:t>
            </a:r>
            <a:endParaRPr>
              <a:latin typeface="Raleway"/>
              <a:ea typeface="Raleway"/>
              <a:cs typeface="Raleway"/>
              <a:sym typeface="Raleway"/>
            </a:endParaRPr>
          </a:p>
        </p:txBody>
      </p:sp>
      <p:sp>
        <p:nvSpPr>
          <p:cNvPr id="975" name="Google Shape;975;p145"/>
          <p:cNvSpPr txBox="1">
            <a:spLocks noGrp="1"/>
          </p:cNvSpPr>
          <p:nvPr>
            <p:ph type="body" idx="1"/>
          </p:nvPr>
        </p:nvSpPr>
        <p:spPr>
          <a:xfrm>
            <a:off x="332674" y="1050272"/>
            <a:ext cx="6048900" cy="174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800"/>
              </a:spcAft>
              <a:buSzPts val="1800"/>
              <a:buNone/>
            </a:pPr>
            <a:r>
              <a:rPr lang="en" dirty="0">
                <a:solidFill>
                  <a:schemeClr val="tx1"/>
                </a:solidFill>
                <a:latin typeface="Raleway" pitchFamily="2" charset="0"/>
              </a:rPr>
              <a:t>Any requests for topics or questions?</a:t>
            </a:r>
            <a:endParaRPr dirty="0">
              <a:solidFill>
                <a:schemeClr val="tx1"/>
              </a:solidFill>
              <a:latin typeface="Raleway" pitchFamily="2" charset="0"/>
            </a:endParaRPr>
          </a:p>
          <a:p>
            <a:pPr marL="457200" lvl="0" indent="-336550" algn="l" rtl="0">
              <a:lnSpc>
                <a:spcPct val="90000"/>
              </a:lnSpc>
              <a:spcBef>
                <a:spcPts val="600"/>
              </a:spcBef>
              <a:spcAft>
                <a:spcPts val="0"/>
              </a:spcAft>
              <a:buSzPts val="1700"/>
              <a:buFont typeface="Calibri"/>
              <a:buChar char="•"/>
            </a:pPr>
            <a:r>
              <a:rPr lang="en" dirty="0">
                <a:solidFill>
                  <a:schemeClr val="tx1"/>
                </a:solidFill>
                <a:latin typeface="Raleway" pitchFamily="2" charset="0"/>
              </a:rPr>
              <a:t>Upcoming Office Hours </a:t>
            </a:r>
            <a:endParaRPr i="1" dirty="0">
              <a:solidFill>
                <a:schemeClr val="tx1"/>
              </a:solidFill>
              <a:latin typeface="Raleway" pitchFamily="2" charset="0"/>
            </a:endParaRPr>
          </a:p>
          <a:p>
            <a:pPr marL="914400" lvl="1" indent="-300080" algn="l" rtl="0">
              <a:spcBef>
                <a:spcPts val="600"/>
              </a:spcBef>
              <a:spcAft>
                <a:spcPts val="0"/>
              </a:spcAft>
              <a:buClr>
                <a:srgbClr val="595959"/>
              </a:buClr>
              <a:buSzPts val="1126"/>
              <a:buFont typeface="Calibri"/>
              <a:buChar char="•"/>
            </a:pPr>
            <a:r>
              <a:rPr lang="en" sz="1600" b="1" dirty="0">
                <a:solidFill>
                  <a:schemeClr val="tx1"/>
                </a:solidFill>
                <a:latin typeface="Raleway" pitchFamily="2" charset="0"/>
              </a:rPr>
              <a:t>May 23</a:t>
            </a:r>
            <a:endParaRPr sz="1600" b="1" dirty="0">
              <a:solidFill>
                <a:schemeClr val="tx1"/>
              </a:solidFill>
              <a:latin typeface="Raleway" pitchFamily="2" charset="0"/>
            </a:endParaRPr>
          </a:p>
          <a:p>
            <a:pPr marL="1371600" lvl="2" indent="-317500" algn="l" rtl="0">
              <a:spcBef>
                <a:spcPts val="600"/>
              </a:spcBef>
              <a:spcAft>
                <a:spcPts val="0"/>
              </a:spcAft>
              <a:buClr>
                <a:srgbClr val="595959"/>
              </a:buClr>
              <a:buSzPts val="1400"/>
              <a:buChar char="•"/>
            </a:pPr>
            <a:r>
              <a:rPr lang="en" sz="1600" dirty="0">
                <a:solidFill>
                  <a:schemeClr val="tx1"/>
                </a:solidFill>
                <a:latin typeface="Raleway" pitchFamily="2" charset="0"/>
              </a:rPr>
              <a:t>BOCES Cons App Training</a:t>
            </a:r>
            <a:endParaRPr sz="1600" dirty="0">
              <a:solidFill>
                <a:schemeClr val="tx1"/>
              </a:solidFill>
              <a:latin typeface="Raleway" pitchFamily="2" charset="0"/>
            </a:endParaRPr>
          </a:p>
          <a:p>
            <a:pPr marL="914400" lvl="1" indent="-320675" algn="l" rtl="0">
              <a:spcBef>
                <a:spcPts val="600"/>
              </a:spcBef>
              <a:spcAft>
                <a:spcPts val="0"/>
              </a:spcAft>
              <a:buClr>
                <a:srgbClr val="595959"/>
              </a:buClr>
              <a:buSzPts val="1450"/>
              <a:buChar char="•"/>
            </a:pPr>
            <a:r>
              <a:rPr lang="en" sz="1600" b="1" dirty="0">
                <a:solidFill>
                  <a:schemeClr val="tx1"/>
                </a:solidFill>
                <a:latin typeface="Raleway" pitchFamily="2" charset="0"/>
              </a:rPr>
              <a:t>June 6</a:t>
            </a:r>
            <a:endParaRPr sz="1600" b="1" dirty="0">
              <a:solidFill>
                <a:schemeClr val="tx1"/>
              </a:solidFill>
              <a:latin typeface="Raleway" pitchFamily="2" charset="0"/>
            </a:endParaRPr>
          </a:p>
          <a:p>
            <a:pPr marL="1371600" lvl="2" indent="-317500" algn="l" rtl="0">
              <a:spcBef>
                <a:spcPts val="600"/>
              </a:spcBef>
              <a:spcAft>
                <a:spcPts val="0"/>
              </a:spcAft>
              <a:buClr>
                <a:srgbClr val="595959"/>
              </a:buClr>
              <a:buSzPts val="1400"/>
              <a:buChar char="•"/>
            </a:pPr>
            <a:r>
              <a:rPr lang="en" sz="1600" dirty="0">
                <a:solidFill>
                  <a:schemeClr val="tx1"/>
                </a:solidFill>
                <a:latin typeface="Raleway" pitchFamily="2" charset="0"/>
              </a:rPr>
              <a:t>Cons App Q&amp;A</a:t>
            </a:r>
            <a:endParaRPr sz="1600" dirty="0">
              <a:solidFill>
                <a:schemeClr val="tx1"/>
              </a:solidFill>
              <a:latin typeface="Raleway" pitchFamily="2" charset="0"/>
            </a:endParaRPr>
          </a:p>
        </p:txBody>
      </p:sp>
      <p:pic>
        <p:nvPicPr>
          <p:cNvPr id="976" name="Google Shape;976;p1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381566" y="1022536"/>
            <a:ext cx="2621028" cy="1747350"/>
          </a:xfrm>
          <a:prstGeom prst="rect">
            <a:avLst/>
          </a:prstGeom>
          <a:noFill/>
          <a:ln>
            <a:noFill/>
          </a:ln>
        </p:spPr>
      </p:pic>
      <p:sp>
        <p:nvSpPr>
          <p:cNvPr id="977" name="Google Shape;977;p145"/>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46"/>
          <p:cNvSpPr txBox="1">
            <a:spLocks noGrp="1"/>
          </p:cNvSpPr>
          <p:nvPr>
            <p:ph type="title"/>
          </p:nvPr>
        </p:nvSpPr>
        <p:spPr>
          <a:xfrm>
            <a:off x="187725" y="57375"/>
            <a:ext cx="75486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1800"/>
              <a:buFont typeface="Arial"/>
              <a:buNone/>
            </a:pPr>
            <a:r>
              <a:rPr lang="en" sz="2000">
                <a:latin typeface="Raleway"/>
                <a:ea typeface="Raleway"/>
                <a:cs typeface="Raleway"/>
                <a:sym typeface="Raleway"/>
              </a:rPr>
              <a:t>CDE Contacts!</a:t>
            </a:r>
            <a:endParaRPr sz="1300">
              <a:latin typeface="Raleway"/>
              <a:ea typeface="Raleway"/>
              <a:cs typeface="Raleway"/>
              <a:sym typeface="Raleway"/>
            </a:endParaRPr>
          </a:p>
          <a:p>
            <a:pPr marL="0" lvl="0" indent="0" algn="l" rtl="0">
              <a:lnSpc>
                <a:spcPct val="90000"/>
              </a:lnSpc>
              <a:spcBef>
                <a:spcPts val="0"/>
              </a:spcBef>
              <a:spcAft>
                <a:spcPts val="0"/>
              </a:spcAft>
              <a:buClr>
                <a:schemeClr val="dk1"/>
              </a:buClr>
              <a:buSzPts val="1800"/>
              <a:buFont typeface="Arial"/>
              <a:buNone/>
            </a:pPr>
            <a:r>
              <a:rPr lang="en" sz="1700">
                <a:latin typeface="Raleway"/>
                <a:ea typeface="Raleway"/>
                <a:cs typeface="Raleway"/>
                <a:sym typeface="Raleway"/>
              </a:rPr>
              <a:t>Emails: </a:t>
            </a:r>
            <a:r>
              <a:rPr lang="en" sz="1700">
                <a:solidFill>
                  <a:schemeClr val="hlink"/>
                </a:solidFill>
                <a:uFill>
                  <a:noFill/>
                </a:uFill>
                <a:latin typeface="Raleway"/>
                <a:ea typeface="Raleway"/>
                <a:cs typeface="Raleway"/>
                <a:sym typeface="Raleway"/>
                <a:hlinkClick r:id="rId3"/>
              </a:rPr>
              <a:t>Lastname_Firstinitial@cde.state.co.us</a:t>
            </a:r>
            <a:r>
              <a:rPr lang="en" sz="1700">
                <a:latin typeface="Raleway"/>
                <a:ea typeface="Raleway"/>
                <a:cs typeface="Raleway"/>
                <a:sym typeface="Raleway"/>
              </a:rPr>
              <a:t> </a:t>
            </a:r>
            <a:r>
              <a:rPr lang="en" sz="1200">
                <a:latin typeface="Raleway"/>
                <a:ea typeface="Raleway"/>
                <a:cs typeface="Raleway"/>
                <a:sym typeface="Raleway"/>
              </a:rPr>
              <a:t>(e.g., Smith_a@cde.state.co.us)</a:t>
            </a:r>
            <a:endParaRPr sz="2300">
              <a:latin typeface="Raleway"/>
              <a:ea typeface="Raleway"/>
              <a:cs typeface="Raleway"/>
              <a:sym typeface="Raleway"/>
            </a:endParaRPr>
          </a:p>
        </p:txBody>
      </p:sp>
      <p:graphicFrame>
        <p:nvGraphicFramePr>
          <p:cNvPr id="983" name="Google Shape;983;p146"/>
          <p:cNvGraphicFramePr/>
          <p:nvPr/>
        </p:nvGraphicFramePr>
        <p:xfrm>
          <a:off x="187744" y="584220"/>
          <a:ext cx="3000000" cy="3000000"/>
        </p:xfrm>
        <a:graphic>
          <a:graphicData uri="http://schemas.openxmlformats.org/drawingml/2006/table">
            <a:tbl>
              <a:tblPr firstRow="1">
                <a:noFill/>
                <a:tableStyleId>{3E50A768-6CCE-44CC-A6C7-98B9E9303A60}</a:tableStyleId>
              </a:tblPr>
              <a:tblGrid>
                <a:gridCol w="4667000">
                  <a:extLst>
                    <a:ext uri="{9D8B030D-6E8A-4147-A177-3AD203B41FA5}">
                      <a16:colId xmlns:a16="http://schemas.microsoft.com/office/drawing/2014/main" val="20000"/>
                    </a:ext>
                  </a:extLst>
                </a:gridCol>
                <a:gridCol w="4101525">
                  <a:extLst>
                    <a:ext uri="{9D8B030D-6E8A-4147-A177-3AD203B41FA5}">
                      <a16:colId xmlns:a16="http://schemas.microsoft.com/office/drawing/2014/main" val="20001"/>
                    </a:ext>
                  </a:extLst>
                </a:gridCol>
              </a:tblGrid>
              <a:tr h="430050">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B6D7A8"/>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B6D7A8"/>
                    </a:solidFill>
                  </a:tcPr>
                </a:tc>
                <a:extLst>
                  <a:ext uri="{0D108BD9-81ED-4DB2-BD59-A6C34878D82A}">
                    <a16:rowId xmlns:a16="http://schemas.microsoft.com/office/drawing/2014/main" val="10000"/>
                  </a:ext>
                </a:extLst>
              </a:tr>
              <a:tr h="39703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Mary Shen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6"/>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7"/>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8"/>
                        </a:rPr>
                        <a:t>Jonathan Schelke</a:t>
                      </a:r>
                      <a:endParaRPr sz="1000" u="none" strike="noStrike" cap="none"/>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Kriselda Craven</a:t>
                      </a:r>
                      <a:endParaRPr sz="100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0"/>
                        </a:rPr>
                        <a:t>Nadine Penn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1"/>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2"/>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3"/>
                        </a:rPr>
                        <a:t>Amy Carman</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4"/>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7"/>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8"/>
                        </a:rPr>
                        <a:t>Kristina Jones</a:t>
                      </a:r>
                      <a:r>
                        <a:rPr lang="en" sz="1000" u="none" strike="noStrike" cap="none">
                          <a:solidFill>
                            <a:schemeClr val="dk1"/>
                          </a:solidFill>
                          <a:latin typeface="Calibri"/>
                          <a:ea typeface="Calibri"/>
                          <a:cs typeface="Calibri"/>
                          <a:sym typeface="Calibri"/>
                        </a:rPr>
                        <a:t>, Federal Fiscal Monitoring and Reporting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9"/>
                        </a:rPr>
                        <a:t>Werner Hagemann</a:t>
                      </a:r>
                      <a:r>
                        <a:rPr lang="en" sz="1000" u="none" strike="noStrike" cap="none">
                          <a:solidFill>
                            <a:schemeClr val="dk1"/>
                          </a:solidFill>
                          <a:latin typeface="Calibri"/>
                          <a:ea typeface="Calibri"/>
                          <a:cs typeface="Calibri"/>
                          <a:sym typeface="Calibri"/>
                        </a:rPr>
                        <a:t>, ESSER Fiscal Monitoring Specialist</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30"/>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31"/>
                        </a:rPr>
                        <a:t>Jessica Hollingshead</a:t>
                      </a:r>
                      <a:endParaRPr sz="1000" u="none" strike="noStrike" cap="none">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
        <p:nvSpPr>
          <p:cNvPr id="984" name="Google Shape;984;p146"/>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61</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92"/>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ARP ESSER III Rapid Request - More Details in a Few Minutes</a:t>
            </a:r>
            <a:endParaRPr>
              <a:latin typeface="Raleway"/>
              <a:ea typeface="Raleway"/>
              <a:cs typeface="Raleway"/>
              <a:sym typeface="Raleway"/>
            </a:endParaRPr>
          </a:p>
          <a:p>
            <a:pPr marL="0" lvl="0" indent="0" algn="l" rtl="0">
              <a:lnSpc>
                <a:spcPct val="100000"/>
              </a:lnSpc>
              <a:spcBef>
                <a:spcPts val="0"/>
              </a:spcBef>
              <a:spcAft>
                <a:spcPts val="0"/>
              </a:spcAft>
              <a:buNone/>
            </a:pPr>
            <a:endParaRPr sz="2000">
              <a:latin typeface="Rockwell"/>
              <a:ea typeface="Rockwell"/>
              <a:cs typeface="Rockwell"/>
              <a:sym typeface="Rockwell"/>
            </a:endParaRPr>
          </a:p>
        </p:txBody>
      </p:sp>
      <p:sp>
        <p:nvSpPr>
          <p:cNvPr id="516" name="Google Shape;516;p92"/>
          <p:cNvSpPr txBox="1"/>
          <p:nvPr/>
        </p:nvSpPr>
        <p:spPr>
          <a:xfrm>
            <a:off x="249650" y="819957"/>
            <a:ext cx="8708100" cy="1935371"/>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800"/>
              </a:spcBef>
              <a:spcAft>
                <a:spcPts val="0"/>
              </a:spcAft>
              <a:buClr>
                <a:schemeClr val="dk1"/>
              </a:buClr>
              <a:buSzPts val="1800"/>
              <a:buFont typeface="Raleway"/>
              <a:buChar char="•"/>
            </a:pPr>
            <a:r>
              <a:rPr lang="en" sz="1700" dirty="0">
                <a:solidFill>
                  <a:schemeClr val="tx1"/>
                </a:solidFill>
                <a:latin typeface="Raleway"/>
                <a:ea typeface="Raleway"/>
                <a:cs typeface="Raleway"/>
                <a:sym typeface="Raleway"/>
              </a:rPr>
              <a:t>Who? Any LEAs that have spent their own ESSER III allocations but have remaining costs associated with the pandemic! </a:t>
            </a:r>
            <a:endParaRPr sz="1700" dirty="0">
              <a:solidFill>
                <a:schemeClr val="tx1"/>
              </a:solidFill>
              <a:latin typeface="Raleway"/>
              <a:ea typeface="Raleway"/>
              <a:cs typeface="Raleway"/>
              <a:sym typeface="Raleway"/>
            </a:endParaRPr>
          </a:p>
          <a:p>
            <a:pPr marL="457200" lvl="0" indent="-342900" algn="l" rtl="0">
              <a:lnSpc>
                <a:spcPct val="90000"/>
              </a:lnSpc>
              <a:spcBef>
                <a:spcPts val="0"/>
              </a:spcBef>
              <a:spcAft>
                <a:spcPts val="0"/>
              </a:spcAft>
              <a:buClr>
                <a:schemeClr val="dk1"/>
              </a:buClr>
              <a:buSzPts val="1800"/>
              <a:buFont typeface="Raleway"/>
              <a:buChar char="•"/>
            </a:pPr>
            <a:r>
              <a:rPr lang="en" sz="1700" dirty="0">
                <a:solidFill>
                  <a:schemeClr val="tx1"/>
                </a:solidFill>
                <a:latin typeface="Raleway"/>
                <a:ea typeface="Raleway"/>
                <a:cs typeface="Raleway"/>
                <a:sym typeface="Raleway"/>
              </a:rPr>
              <a:t>How much? Total Available to be determined!</a:t>
            </a:r>
            <a:endParaRPr sz="1700" dirty="0">
              <a:solidFill>
                <a:schemeClr val="tx1"/>
              </a:solidFill>
              <a:latin typeface="Raleway"/>
              <a:ea typeface="Raleway"/>
              <a:cs typeface="Raleway"/>
              <a:sym typeface="Raleway"/>
            </a:endParaRPr>
          </a:p>
          <a:p>
            <a:pPr marL="457200" lvl="0" indent="-342900" algn="l" rtl="0">
              <a:lnSpc>
                <a:spcPct val="90000"/>
              </a:lnSpc>
              <a:spcBef>
                <a:spcPts val="0"/>
              </a:spcBef>
              <a:spcAft>
                <a:spcPts val="0"/>
              </a:spcAft>
              <a:buClr>
                <a:schemeClr val="dk1"/>
              </a:buClr>
              <a:buSzPts val="1800"/>
              <a:buFont typeface="Raleway"/>
              <a:buChar char="•"/>
            </a:pPr>
            <a:r>
              <a:rPr lang="en" sz="1700" dirty="0">
                <a:solidFill>
                  <a:schemeClr val="tx1"/>
                </a:solidFill>
                <a:latin typeface="Raleway"/>
                <a:ea typeface="Raleway"/>
                <a:cs typeface="Raleway"/>
                <a:sym typeface="Raleway"/>
              </a:rPr>
              <a:t>By When? ARP ESSER III State Reserve Funds: Must be obligated 9/30/24</a:t>
            </a:r>
            <a:endParaRPr sz="1700" dirty="0">
              <a:solidFill>
                <a:schemeClr val="tx1"/>
              </a:solidFill>
              <a:latin typeface="Raleway"/>
              <a:ea typeface="Raleway"/>
              <a:cs typeface="Raleway"/>
              <a:sym typeface="Raleway"/>
            </a:endParaRPr>
          </a:p>
          <a:p>
            <a:pPr marL="457200" lvl="0" indent="-342900" algn="l" rtl="0">
              <a:lnSpc>
                <a:spcPct val="90000"/>
              </a:lnSpc>
              <a:spcBef>
                <a:spcPts val="0"/>
              </a:spcBef>
              <a:spcAft>
                <a:spcPts val="0"/>
              </a:spcAft>
              <a:buClr>
                <a:schemeClr val="dk1"/>
              </a:buClr>
              <a:buSzPts val="1800"/>
              <a:buFont typeface="Raleway"/>
              <a:buChar char="•"/>
            </a:pPr>
            <a:r>
              <a:rPr lang="en" sz="1700" dirty="0">
                <a:solidFill>
                  <a:schemeClr val="tx1"/>
                </a:solidFill>
                <a:latin typeface="Raleway"/>
                <a:ea typeface="Raleway"/>
                <a:cs typeface="Raleway"/>
                <a:sym typeface="Raleway"/>
              </a:rPr>
              <a:t>For what? Allowable Uses of Funds: Any activity that is allowable under ESSER, is reasonable in cost, and necessary to respond to, prepare for, prevent the spread of, or recover / emerge stronger from the pandemic. </a:t>
            </a:r>
            <a:endParaRPr sz="1700" dirty="0">
              <a:solidFill>
                <a:schemeClr val="tx1"/>
              </a:solidFill>
              <a:latin typeface="Raleway"/>
              <a:ea typeface="Raleway"/>
              <a:cs typeface="Raleway"/>
              <a:sym typeface="Raleway"/>
            </a:endParaRPr>
          </a:p>
        </p:txBody>
      </p:sp>
      <p:graphicFrame>
        <p:nvGraphicFramePr>
          <p:cNvPr id="517" name="Google Shape;517;p92"/>
          <p:cNvGraphicFramePr/>
          <p:nvPr>
            <p:extLst>
              <p:ext uri="{D42A27DB-BD31-4B8C-83A1-F6EECF244321}">
                <p14:modId xmlns:p14="http://schemas.microsoft.com/office/powerpoint/2010/main" val="1558923426"/>
              </p:ext>
            </p:extLst>
          </p:nvPr>
        </p:nvGraphicFramePr>
        <p:xfrm>
          <a:off x="405075" y="2755328"/>
          <a:ext cx="8397250" cy="2103650"/>
        </p:xfrm>
        <a:graphic>
          <a:graphicData uri="http://schemas.openxmlformats.org/drawingml/2006/table">
            <a:tbl>
              <a:tblPr firstRow="1">
                <a:noFill/>
                <a:tableStyleId>{87266240-9D4F-477A-A9E5-98306BB890EB}</a:tableStyleId>
              </a:tblPr>
              <a:tblGrid>
                <a:gridCol w="2452650">
                  <a:extLst>
                    <a:ext uri="{9D8B030D-6E8A-4147-A177-3AD203B41FA5}">
                      <a16:colId xmlns:a16="http://schemas.microsoft.com/office/drawing/2014/main" val="20000"/>
                    </a:ext>
                  </a:extLst>
                </a:gridCol>
                <a:gridCol w="5944600">
                  <a:extLst>
                    <a:ext uri="{9D8B030D-6E8A-4147-A177-3AD203B41FA5}">
                      <a16:colId xmlns:a16="http://schemas.microsoft.com/office/drawing/2014/main" val="20001"/>
                    </a:ext>
                  </a:extLst>
                </a:gridCol>
              </a:tblGrid>
              <a:tr h="198650">
                <a:tc>
                  <a:txBody>
                    <a:bodyPr/>
                    <a:lstStyle/>
                    <a:p>
                      <a:pPr marL="0" lvl="0" indent="0" algn="ctr" rtl="0">
                        <a:spcBef>
                          <a:spcPts val="0"/>
                        </a:spcBef>
                        <a:spcAft>
                          <a:spcPts val="0"/>
                        </a:spcAft>
                        <a:buNone/>
                      </a:pPr>
                      <a:r>
                        <a:rPr lang="en-US" sz="1300" b="1" dirty="0">
                          <a:solidFill>
                            <a:schemeClr val="tx1"/>
                          </a:solidFill>
                        </a:rPr>
                        <a:t>Deadline</a:t>
                      </a:r>
                      <a:endParaRPr sz="1300" b="1" dirty="0">
                        <a:solidFill>
                          <a:schemeClr val="tx1"/>
                        </a:solidFill>
                      </a:endParaRPr>
                    </a:p>
                  </a:txBody>
                  <a:tcPr marL="18425" marR="18425" marT="0" marB="0" anchor="ctr">
                    <a:lnL w="6350" cap="flat" cmpd="sng">
                      <a:solidFill>
                        <a:srgbClr val="000000"/>
                      </a:solidFill>
                      <a:prstDash val="solid"/>
                      <a:round/>
                      <a:headEnd type="none" w="sm" len="sm"/>
                      <a:tailEnd type="none" w="sm" len="sm"/>
                    </a:lnL>
                    <a:lnR w="6350" cap="flat" cmpd="sng" algn="ctr">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300" b="1" dirty="0">
                          <a:solidFill>
                            <a:schemeClr val="tx1"/>
                          </a:solidFill>
                        </a:rPr>
                        <a:t>Description</a:t>
                      </a:r>
                      <a:endParaRPr sz="1300" b="1" dirty="0">
                        <a:solidFill>
                          <a:schemeClr val="tx1"/>
                        </a:solidFill>
                      </a:endParaRPr>
                    </a:p>
                  </a:txBody>
                  <a:tcPr marL="18425" marR="18425" marT="0" marB="0" anchor="ctr">
                    <a:lnL w="6350" cap="flat" cmpd="sng" algn="ctr">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87351"/>
                  </a:ext>
                </a:extLst>
              </a:tr>
              <a:tr h="381000">
                <a:tc>
                  <a:txBody>
                    <a:bodyPr/>
                    <a:lstStyle/>
                    <a:p>
                      <a:pPr marL="0" lvl="0" indent="0" algn="ctr" rtl="0">
                        <a:spcBef>
                          <a:spcPts val="0"/>
                        </a:spcBef>
                        <a:spcAft>
                          <a:spcPts val="0"/>
                        </a:spcAft>
                        <a:buNone/>
                      </a:pPr>
                      <a:r>
                        <a:rPr lang="en" sz="1300">
                          <a:solidFill>
                            <a:srgbClr val="262626"/>
                          </a:solidFill>
                        </a:rPr>
                        <a:t>Thursday, June 13,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lgn="ctr">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b="1" dirty="0">
                          <a:solidFill>
                            <a:srgbClr val="C00000"/>
                          </a:solidFill>
                        </a:rPr>
                        <a:t>Applications due to CDE by 11:59 pm.</a:t>
                      </a:r>
                      <a:endParaRPr sz="1300" b="1" dirty="0">
                        <a:solidFill>
                          <a:srgbClr val="C00000"/>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lgn="ctr">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solidFill>
                            <a:srgbClr val="262626"/>
                          </a:solidFill>
                        </a:rPr>
                        <a:t>June 13 - July 1,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262626"/>
                          </a:solidFill>
                        </a:rPr>
                        <a:t>Review of Applications.</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solidFill>
                            <a:srgbClr val="262626"/>
                          </a:solidFill>
                        </a:rPr>
                        <a:t>Friday, July 1,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262626"/>
                          </a:solidFill>
                        </a:rPr>
                        <a:t>Applicants will be notified of application status.</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300">
                          <a:solidFill>
                            <a:srgbClr val="262626"/>
                          </a:solidFill>
                        </a:rPr>
                        <a:t>Monday, September 30,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262626"/>
                          </a:solidFill>
                        </a:rPr>
                        <a:t>All funds must be obligated</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300">
                          <a:solidFill>
                            <a:srgbClr val="262626"/>
                          </a:solidFill>
                        </a:rPr>
                        <a:t>Wednesday, October 30, 2024</a:t>
                      </a:r>
                      <a:endParaRPr sz="130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dirty="0">
                          <a:solidFill>
                            <a:srgbClr val="262626"/>
                          </a:solidFill>
                        </a:rPr>
                        <a:t>Funds must be requested for reimbursement from CDE.</a:t>
                      </a:r>
                      <a:endParaRPr sz="1300" dirty="0">
                        <a:solidFill>
                          <a:srgbClr val="262626"/>
                        </a:solidFill>
                      </a:endParaRPr>
                    </a:p>
                  </a:txBody>
                  <a:tcPr marL="18425" marR="184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15" name="Google Shape;515;p92"/>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93"/>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EASI Grant for ESSA Identified Schools</a:t>
            </a:r>
            <a:endParaRPr>
              <a:latin typeface="Raleway"/>
              <a:ea typeface="Raleway"/>
              <a:cs typeface="Raleway"/>
              <a:sym typeface="Raleway"/>
            </a:endParaRPr>
          </a:p>
          <a:p>
            <a:pPr marL="0" lvl="0" indent="0" algn="l" rtl="0">
              <a:spcBef>
                <a:spcPts val="0"/>
              </a:spcBef>
              <a:spcAft>
                <a:spcPts val="0"/>
              </a:spcAft>
              <a:buNone/>
            </a:pPr>
            <a:endParaRPr>
              <a:latin typeface="Raleway"/>
              <a:ea typeface="Raleway"/>
              <a:cs typeface="Raleway"/>
              <a:sym typeface="Raleway"/>
            </a:endParaRPr>
          </a:p>
          <a:p>
            <a:pPr marL="0" lvl="0" indent="0" algn="l" rtl="0">
              <a:lnSpc>
                <a:spcPct val="100000"/>
              </a:lnSpc>
              <a:spcBef>
                <a:spcPts val="0"/>
              </a:spcBef>
              <a:spcAft>
                <a:spcPts val="0"/>
              </a:spcAft>
              <a:buNone/>
            </a:pPr>
            <a:endParaRPr sz="2000">
              <a:latin typeface="Rockwell"/>
              <a:ea typeface="Rockwell"/>
              <a:cs typeface="Rockwell"/>
              <a:sym typeface="Rockwell"/>
            </a:endParaRPr>
          </a:p>
        </p:txBody>
      </p:sp>
      <p:sp>
        <p:nvSpPr>
          <p:cNvPr id="523" name="Google Shape;523;p93"/>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t>8</a:t>
            </a:fld>
            <a:endParaRPr/>
          </a:p>
        </p:txBody>
      </p:sp>
      <p:sp>
        <p:nvSpPr>
          <p:cNvPr id="524" name="Google Shape;524;p93"/>
          <p:cNvSpPr txBox="1"/>
          <p:nvPr/>
        </p:nvSpPr>
        <p:spPr>
          <a:xfrm>
            <a:off x="249650" y="1213400"/>
            <a:ext cx="8810100" cy="2531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1800">
                <a:solidFill>
                  <a:srgbClr val="595959"/>
                </a:solidFill>
                <a:latin typeface="Raleway"/>
                <a:ea typeface="Raleway"/>
                <a:cs typeface="Raleway"/>
                <a:sym typeface="Raleway"/>
              </a:rPr>
              <a:t>If an LEA has any ESSA Identified Schools (i.e., CS, TS, or ATS), there are 2 grant opportunities for this spring: </a:t>
            </a:r>
            <a:endParaRPr sz="1800">
              <a:solidFill>
                <a:srgbClr val="595959"/>
              </a:solidFill>
              <a:latin typeface="Raleway"/>
              <a:ea typeface="Raleway"/>
              <a:cs typeface="Raleway"/>
              <a:sym typeface="Raleway"/>
            </a:endParaRPr>
          </a:p>
          <a:p>
            <a:pPr marL="457200" lvl="0" indent="-342900" algn="l" rtl="0">
              <a:lnSpc>
                <a:spcPct val="90000"/>
              </a:lnSpc>
              <a:spcBef>
                <a:spcPts val="800"/>
              </a:spcBef>
              <a:spcAft>
                <a:spcPts val="0"/>
              </a:spcAft>
              <a:buClr>
                <a:schemeClr val="dk1"/>
              </a:buClr>
              <a:buSzPts val="1800"/>
              <a:buFont typeface="Raleway"/>
              <a:buChar char="•"/>
            </a:pPr>
            <a:r>
              <a:rPr lang="en" sz="1800">
                <a:solidFill>
                  <a:srgbClr val="595959"/>
                </a:solidFill>
                <a:latin typeface="Raleway"/>
                <a:ea typeface="Raleway"/>
                <a:cs typeface="Raleway"/>
                <a:sym typeface="Raleway"/>
              </a:rPr>
              <a:t>Diagnostic Reviews to be conducted in September or October of 2024</a:t>
            </a:r>
            <a:endParaRPr sz="1800">
              <a:solidFill>
                <a:srgbClr val="595959"/>
              </a:solidFill>
              <a:latin typeface="Raleway"/>
              <a:ea typeface="Raleway"/>
              <a:cs typeface="Raleway"/>
              <a:sym typeface="Raleway"/>
            </a:endParaRPr>
          </a:p>
          <a:p>
            <a:pPr marL="457200" lvl="0" indent="-342900" algn="l" rtl="0">
              <a:lnSpc>
                <a:spcPct val="90000"/>
              </a:lnSpc>
              <a:spcBef>
                <a:spcPts val="0"/>
              </a:spcBef>
              <a:spcAft>
                <a:spcPts val="0"/>
              </a:spcAft>
              <a:buClr>
                <a:schemeClr val="dk1"/>
              </a:buClr>
              <a:buSzPts val="1800"/>
              <a:buFont typeface="Raleway"/>
              <a:buChar char="•"/>
            </a:pPr>
            <a:r>
              <a:rPr lang="en" sz="1800">
                <a:solidFill>
                  <a:srgbClr val="595959"/>
                </a:solidFill>
                <a:latin typeface="Raleway"/>
                <a:ea typeface="Raleway"/>
                <a:cs typeface="Raleway"/>
                <a:sym typeface="Raleway"/>
              </a:rPr>
              <a:t>EASI Targeted - Costs associated with evidence-based interventions / strategies being implemented this summer </a:t>
            </a:r>
            <a:endParaRPr sz="1800">
              <a:solidFill>
                <a:srgbClr val="595959"/>
              </a:solidFill>
              <a:latin typeface="Raleway"/>
              <a:ea typeface="Raleway"/>
              <a:cs typeface="Raleway"/>
              <a:sym typeface="Raleway"/>
            </a:endParaRPr>
          </a:p>
          <a:p>
            <a:pPr marL="914400" lvl="1" indent="-342900" algn="l" rtl="0">
              <a:lnSpc>
                <a:spcPct val="90000"/>
              </a:lnSpc>
              <a:spcBef>
                <a:spcPts val="0"/>
              </a:spcBef>
              <a:spcAft>
                <a:spcPts val="0"/>
              </a:spcAft>
              <a:buClr>
                <a:schemeClr val="dk1"/>
              </a:buClr>
              <a:buSzPts val="1800"/>
              <a:buFont typeface="Raleway"/>
              <a:buChar char="•"/>
            </a:pPr>
            <a:r>
              <a:rPr lang="en" sz="1800">
                <a:solidFill>
                  <a:srgbClr val="595959"/>
                </a:solidFill>
                <a:latin typeface="Raleway"/>
                <a:ea typeface="Raleway"/>
                <a:cs typeface="Raleway"/>
                <a:sym typeface="Raleway"/>
              </a:rPr>
              <a:t>Both applications will be due in May 24, 2024</a:t>
            </a:r>
            <a:endParaRPr sz="1800">
              <a:solidFill>
                <a:srgbClr val="595959"/>
              </a:solidFill>
              <a:latin typeface="Raleway"/>
              <a:ea typeface="Raleway"/>
              <a:cs typeface="Raleway"/>
              <a:sym typeface="Raleway"/>
            </a:endParaRPr>
          </a:p>
          <a:p>
            <a:pPr marL="914400" lvl="1" indent="-342900" algn="l" rtl="0">
              <a:lnSpc>
                <a:spcPct val="90000"/>
              </a:lnSpc>
              <a:spcBef>
                <a:spcPts val="0"/>
              </a:spcBef>
              <a:spcAft>
                <a:spcPts val="0"/>
              </a:spcAft>
              <a:buClr>
                <a:schemeClr val="dk1"/>
              </a:buClr>
              <a:buSzPts val="1800"/>
              <a:buFont typeface="Raleway"/>
              <a:buChar char="•"/>
            </a:pPr>
            <a:r>
              <a:rPr lang="en" sz="1800">
                <a:solidFill>
                  <a:srgbClr val="595959"/>
                </a:solidFill>
                <a:latin typeface="Raleway"/>
                <a:ea typeface="Raleway"/>
                <a:cs typeface="Raleway"/>
                <a:sym typeface="Raleway"/>
              </a:rPr>
              <a:t>Funds must be obligated by September 30, 2024</a:t>
            </a:r>
            <a:endParaRPr sz="1800">
              <a:solidFill>
                <a:srgbClr val="595959"/>
              </a:solidFill>
              <a:latin typeface="Raleway"/>
              <a:ea typeface="Raleway"/>
              <a:cs typeface="Raleway"/>
              <a:sym typeface="Raleway"/>
            </a:endParaRPr>
          </a:p>
          <a:p>
            <a:pPr marL="1371600" lvl="2" indent="-342900" algn="l" rtl="0">
              <a:lnSpc>
                <a:spcPct val="90000"/>
              </a:lnSpc>
              <a:spcBef>
                <a:spcPts val="0"/>
              </a:spcBef>
              <a:spcAft>
                <a:spcPts val="0"/>
              </a:spcAft>
              <a:buClr>
                <a:schemeClr val="dk1"/>
              </a:buClr>
              <a:buSzPts val="1800"/>
              <a:buFont typeface="Raleway"/>
              <a:buChar char="•"/>
            </a:pPr>
            <a:r>
              <a:rPr lang="en" sz="1800">
                <a:solidFill>
                  <a:srgbClr val="595959"/>
                </a:solidFill>
                <a:latin typeface="Raleway"/>
                <a:ea typeface="Raleway"/>
                <a:cs typeface="Raleway"/>
                <a:sym typeface="Raleway"/>
              </a:rPr>
              <a:t>Obligated activities can be implemented in October </a:t>
            </a:r>
            <a:endParaRPr sz="1800">
              <a:solidFill>
                <a:srgbClr val="595959"/>
              </a:solidFill>
              <a:latin typeface="Raleway"/>
              <a:ea typeface="Raleway"/>
              <a:cs typeface="Raleway"/>
              <a:sym typeface="Raleway"/>
            </a:endParaRPr>
          </a:p>
          <a:p>
            <a:pPr marL="914400" lvl="1" indent="-342900" algn="l" rtl="0">
              <a:lnSpc>
                <a:spcPct val="90000"/>
              </a:lnSpc>
              <a:spcBef>
                <a:spcPts val="0"/>
              </a:spcBef>
              <a:spcAft>
                <a:spcPts val="0"/>
              </a:spcAft>
              <a:buClr>
                <a:schemeClr val="dk1"/>
              </a:buClr>
              <a:buSzPts val="1800"/>
              <a:buFont typeface="Raleway"/>
              <a:buChar char="•"/>
            </a:pPr>
            <a:r>
              <a:rPr lang="en" sz="1800">
                <a:solidFill>
                  <a:srgbClr val="595959"/>
                </a:solidFill>
                <a:latin typeface="Raleway"/>
                <a:ea typeface="Raleway"/>
                <a:cs typeface="Raleway"/>
                <a:sym typeface="Raleway"/>
              </a:rPr>
              <a:t>Funds must be requested by November 15, 2024</a:t>
            </a:r>
            <a:endParaRPr sz="1800">
              <a:solidFill>
                <a:srgbClr val="595959"/>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94"/>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latin typeface="Raleway"/>
                <a:ea typeface="Raleway"/>
                <a:cs typeface="Raleway"/>
                <a:sym typeface="Raleway"/>
              </a:rPr>
              <a:t>Countdown to Closeout</a:t>
            </a:r>
            <a:endParaRPr>
              <a:latin typeface="Raleway"/>
              <a:ea typeface="Raleway"/>
              <a:cs typeface="Raleway"/>
              <a:sym typeface="Raleway"/>
            </a:endParaRPr>
          </a:p>
        </p:txBody>
      </p:sp>
      <p:sp>
        <p:nvSpPr>
          <p:cNvPr id="530" name="Google Shape;530;p94"/>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a:bodyPr>
          <a:lstStyle/>
          <a:p>
            <a:pPr marL="0" lvl="0" indent="0" algn="l" rtl="0">
              <a:spcBef>
                <a:spcPts val="800"/>
              </a:spcBef>
              <a:spcAft>
                <a:spcPts val="0"/>
              </a:spcAft>
              <a:buNone/>
            </a:pPr>
            <a:r>
              <a:rPr lang="en">
                <a:latin typeface="Raleway"/>
                <a:ea typeface="Raleway"/>
                <a:cs typeface="Raleway"/>
                <a:sym typeface="Raleway"/>
              </a:rPr>
              <a:t>Website where updates and outline of remaining tasks on ESSERs will be posted! </a:t>
            </a:r>
            <a:endParaRPr>
              <a:latin typeface="Raleway"/>
              <a:ea typeface="Raleway"/>
              <a:cs typeface="Raleway"/>
              <a:sym typeface="Raleway"/>
            </a:endParaRPr>
          </a:p>
          <a:p>
            <a:pPr marL="0" lvl="0" indent="0" algn="l" rtl="0">
              <a:spcBef>
                <a:spcPts val="800"/>
              </a:spcBef>
              <a:spcAft>
                <a:spcPts val="0"/>
              </a:spcAft>
              <a:buNone/>
            </a:pPr>
            <a:r>
              <a:rPr lang="en">
                <a:latin typeface="Raleway"/>
                <a:ea typeface="Raleway"/>
                <a:cs typeface="Raleway"/>
                <a:sym typeface="Raleway"/>
              </a:rPr>
              <a:t>Please bookmark the </a:t>
            </a:r>
            <a:r>
              <a:rPr lang="en" u="sng">
                <a:solidFill>
                  <a:schemeClr val="hlink"/>
                </a:solidFill>
                <a:latin typeface="Raleway"/>
                <a:ea typeface="Raleway"/>
                <a:cs typeface="Raleway"/>
                <a:sym typeface="Raleway"/>
                <a:hlinkClick r:id="rId3"/>
              </a:rPr>
              <a:t>Countdown to Closeout</a:t>
            </a:r>
            <a:r>
              <a:rPr lang="en">
                <a:latin typeface="Raleway"/>
                <a:ea typeface="Raleway"/>
                <a:cs typeface="Raleway"/>
                <a:sym typeface="Raleway"/>
              </a:rPr>
              <a:t> website!</a:t>
            </a:r>
            <a:endParaRPr>
              <a:latin typeface="Raleway"/>
              <a:ea typeface="Raleway"/>
              <a:cs typeface="Raleway"/>
              <a:sym typeface="Raleway"/>
            </a:endParaRPr>
          </a:p>
          <a:p>
            <a:pPr marL="457200" lvl="0" indent="-342900" algn="l" rtl="0">
              <a:spcBef>
                <a:spcPts val="800"/>
              </a:spcBef>
              <a:spcAft>
                <a:spcPts val="0"/>
              </a:spcAft>
              <a:buSzPts val="1800"/>
              <a:buFont typeface="Raleway"/>
              <a:buChar char="•"/>
            </a:pPr>
            <a:r>
              <a:rPr lang="en">
                <a:latin typeface="Raleway"/>
                <a:ea typeface="Raleway"/>
                <a:cs typeface="Raleway"/>
                <a:sym typeface="Raleway"/>
              </a:rPr>
              <a:t>ESSER Reporting: 2021-2022 Activities - Final report due in July</a:t>
            </a:r>
            <a:endParaRPr>
              <a:latin typeface="Raleway"/>
              <a:ea typeface="Raleway"/>
              <a:cs typeface="Raleway"/>
              <a:sym typeface="Raleway"/>
            </a:endParaRPr>
          </a:p>
          <a:p>
            <a:pPr marL="457200" lvl="0" indent="-342900" algn="l" rtl="0">
              <a:spcBef>
                <a:spcPts val="0"/>
              </a:spcBef>
              <a:spcAft>
                <a:spcPts val="0"/>
              </a:spcAft>
              <a:buSzPts val="1800"/>
              <a:buFont typeface="Raleway"/>
              <a:buChar char="•"/>
            </a:pPr>
            <a:r>
              <a:rPr lang="en">
                <a:latin typeface="Raleway"/>
                <a:ea typeface="Raleway"/>
                <a:cs typeface="Raleway"/>
                <a:sym typeface="Raleway"/>
              </a:rPr>
              <a:t>ESSER Reporting: 2022-2023 Activities - Preliminary report in June</a:t>
            </a:r>
            <a:endParaRPr>
              <a:latin typeface="Raleway"/>
              <a:ea typeface="Raleway"/>
              <a:cs typeface="Raleway"/>
              <a:sym typeface="Raleway"/>
            </a:endParaRPr>
          </a:p>
          <a:p>
            <a:pPr marL="0" lvl="0" indent="0" algn="l" rtl="0">
              <a:spcBef>
                <a:spcPts val="800"/>
              </a:spcBef>
              <a:spcAft>
                <a:spcPts val="0"/>
              </a:spcAft>
              <a:buNone/>
            </a:pPr>
            <a:endParaRPr>
              <a:latin typeface="Raleway"/>
              <a:ea typeface="Raleway"/>
              <a:cs typeface="Raleway"/>
              <a:sym typeface="Raleway"/>
            </a:endParaRPr>
          </a:p>
          <a:p>
            <a:pPr marL="0" lvl="0" indent="0" algn="l" rtl="0">
              <a:spcBef>
                <a:spcPts val="800"/>
              </a:spcBef>
              <a:spcAft>
                <a:spcPts val="0"/>
              </a:spcAft>
              <a:buNone/>
            </a:pPr>
            <a:endParaRPr>
              <a:latin typeface="Raleway"/>
              <a:ea typeface="Raleway"/>
              <a:cs typeface="Raleway"/>
              <a:sym typeface="Raleway"/>
            </a:endParaRPr>
          </a:p>
        </p:txBody>
      </p:sp>
      <p:pic>
        <p:nvPicPr>
          <p:cNvPr id="532" name="Google Shape;532;p94" descr="Screen shot of the &quot;Do Now&quot; section of the Countdown to Closeout webpage, including tasks for the ESSER close-out and the 2022-2023 school year reporting tasks."/>
          <p:cNvPicPr preferRelativeResize="0"/>
          <p:nvPr/>
        </p:nvPicPr>
        <p:blipFill>
          <a:blip r:embed="rId4">
            <a:alphaModFix/>
          </a:blip>
          <a:stretch>
            <a:fillRect/>
          </a:stretch>
        </p:blipFill>
        <p:spPr>
          <a:xfrm>
            <a:off x="871537" y="2797560"/>
            <a:ext cx="7400925" cy="1905000"/>
          </a:xfrm>
          <a:prstGeom prst="rect">
            <a:avLst/>
          </a:prstGeom>
          <a:noFill/>
          <a:ln>
            <a:noFill/>
          </a:ln>
        </p:spPr>
      </p:pic>
      <p:sp>
        <p:nvSpPr>
          <p:cNvPr id="531" name="Google Shape;531;p94"/>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5817</Words>
  <Application>Microsoft Office PowerPoint</Application>
  <PresentationFormat>On-screen Show (16:9)</PresentationFormat>
  <Paragraphs>679</Paragraphs>
  <Slides>61</Slides>
  <Notes>61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61</vt:i4>
      </vt:variant>
    </vt:vector>
  </HeadingPairs>
  <TitlesOfParts>
    <vt:vector size="75" baseType="lpstr">
      <vt:lpstr>Arial</vt:lpstr>
      <vt:lpstr>Calibri</vt:lpstr>
      <vt:lpstr>Roboto</vt:lpstr>
      <vt:lpstr>Roboto Thin</vt:lpstr>
      <vt:lpstr>Roboto Medium</vt:lpstr>
      <vt:lpstr>Times New Roman</vt:lpstr>
      <vt:lpstr>Raleway</vt:lpstr>
      <vt:lpstr>Courier New</vt:lpstr>
      <vt:lpstr>Rockwell</vt:lpstr>
      <vt:lpstr>Simple Light</vt:lpstr>
      <vt:lpstr>Office Theme</vt:lpstr>
      <vt:lpstr>Office Theme</vt:lpstr>
      <vt:lpstr>Office Theme</vt:lpstr>
      <vt:lpstr>Office Theme</vt:lpstr>
      <vt:lpstr>CDE Office Hours</vt:lpstr>
      <vt:lpstr>ESSER Office Hours</vt:lpstr>
      <vt:lpstr>Updates and Reminders  Spring 2024 Grant Opportunities</vt:lpstr>
      <vt:lpstr>Stronger Connection Grant State Level Activities</vt:lpstr>
      <vt:lpstr>ESSA Reduction in Funds for FY 2024-2025</vt:lpstr>
      <vt:lpstr>Title I Reallocated Grant</vt:lpstr>
      <vt:lpstr>ARP ESSER III Rapid Request - More Details in a Few Minutes </vt:lpstr>
      <vt:lpstr>EASI Grant for ESSA Identified Schools  </vt:lpstr>
      <vt:lpstr>Countdown to Closeout</vt:lpstr>
      <vt:lpstr>ESSER III Rapid Request</vt:lpstr>
      <vt:lpstr>ESSER III Rapid Request  ESSER State Reserve Competitive Grant</vt:lpstr>
      <vt:lpstr>ESSER III Rapid Request, con’t  ESSER State Reserve Competitive Grant</vt:lpstr>
      <vt:lpstr>Streamlined UIP Template: Information for Federal Programs  </vt:lpstr>
      <vt:lpstr>Outcomes</vt:lpstr>
      <vt:lpstr>Review ESSA Identification and Planning Requirements</vt:lpstr>
      <vt:lpstr>Review:  ESSA Identification</vt:lpstr>
      <vt:lpstr>Identification of Schools</vt:lpstr>
      <vt:lpstr>Improvement Planning Requirements for ESSA Identified Schools</vt:lpstr>
      <vt:lpstr>Considerations- ESSA Improvement Planning Requirements</vt:lpstr>
      <vt:lpstr>Introduce Streamlined UIP  with Structural Shifts</vt:lpstr>
      <vt:lpstr>Goals of Template Change and Evaluation Focus</vt:lpstr>
      <vt:lpstr>Development Process</vt:lpstr>
      <vt:lpstr>Context for Planning Requirements</vt:lpstr>
      <vt:lpstr>Terminology Changes</vt:lpstr>
      <vt:lpstr>Big Five to Top Three Questions</vt:lpstr>
      <vt:lpstr>Assurances and Brief Description</vt:lpstr>
      <vt:lpstr>Improved Workflow</vt:lpstr>
      <vt:lpstr>Quick Clicks!  </vt:lpstr>
      <vt:lpstr>Shift in Sequencing- Data Analysis</vt:lpstr>
      <vt:lpstr>Student Performance Priority to Target Setting</vt:lpstr>
      <vt:lpstr>What is staying the same</vt:lpstr>
      <vt:lpstr>Summary- Differences between UIP and Streamlined UIP Template</vt:lpstr>
      <vt:lpstr>Continued</vt:lpstr>
      <vt:lpstr>Considerations for moving to the streamlined template </vt:lpstr>
      <vt:lpstr>Updated Quality Criteria Rubric  Meeting CS, TS, ATS Requirements</vt:lpstr>
      <vt:lpstr>ESSA-Identified Schools may use either template to meet planning requirements in 2024-2025.</vt:lpstr>
      <vt:lpstr>Meeting Federal Requirements – Symbols ALL, CS, TS and ATS</vt:lpstr>
      <vt:lpstr>Resources and Support</vt:lpstr>
      <vt:lpstr>Current Resources</vt:lpstr>
      <vt:lpstr>Resources Under Construction</vt:lpstr>
      <vt:lpstr>LEAs with Title III Allocations  Less than $10,000</vt:lpstr>
      <vt:lpstr>Title III, Part A: Program Requirements and Eligibility </vt:lpstr>
      <vt:lpstr>Acronyms</vt:lpstr>
      <vt:lpstr>Non-Regulatory Guidance: English Learners and Title III of the Elementary and Secondary Education Act (ESEA), as amended by the Every Student Succeeds Act (ESSA) </vt:lpstr>
      <vt:lpstr>Non-Regulatory Guidance: English Learners and Title III of the Elementary and Secondary Education Act (ESEA), as amended by the Every Student Succeeds Act (ESSA), continued </vt:lpstr>
      <vt:lpstr>Title III, Part A Allocations </vt:lpstr>
      <vt:lpstr>Best Practices </vt:lpstr>
      <vt:lpstr>Process</vt:lpstr>
      <vt:lpstr>Common uses of Title III Funds for LEAs with smaller allocations</vt:lpstr>
      <vt:lpstr>Next Steps</vt:lpstr>
      <vt:lpstr>Title III Immigrant Set-Aside</vt:lpstr>
      <vt:lpstr>Intent and Purpose</vt:lpstr>
      <vt:lpstr>How Title III, Immigrant Set-Aside is determined</vt:lpstr>
      <vt:lpstr>Definition of Immigrant Children and Youth</vt:lpstr>
      <vt:lpstr>Different experiences, different needs:  More than one definition may apply, but they are not one in the same</vt:lpstr>
      <vt:lpstr>Program Eligibility </vt:lpstr>
      <vt:lpstr>Details Title III Immigrant Set-Aside</vt:lpstr>
      <vt:lpstr>New to Title III - Immigrant Set-Aside Cohort</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 Office Hours</dc:title>
  <cp:lastModifiedBy>Patino, Yazmine</cp:lastModifiedBy>
  <cp:revision>2</cp:revision>
  <dcterms:modified xsi:type="dcterms:W3CDTF">2024-05-09T18:39:34Z</dcterms:modified>
</cp:coreProperties>
</file>