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3"/>
  </p:notesMasterIdLst>
  <p:sldIdLst>
    <p:sldId id="256" r:id="rId2"/>
    <p:sldId id="590" r:id="rId3"/>
    <p:sldId id="257" r:id="rId4"/>
    <p:sldId id="555" r:id="rId5"/>
    <p:sldId id="589" r:id="rId6"/>
    <p:sldId id="275" r:id="rId7"/>
    <p:sldId id="276" r:id="rId8"/>
    <p:sldId id="588" r:id="rId9"/>
    <p:sldId id="571" r:id="rId10"/>
    <p:sldId id="582" r:id="rId11"/>
    <p:sldId id="587" r:id="rId12"/>
    <p:sldId id="591" r:id="rId13"/>
    <p:sldId id="586" r:id="rId14"/>
    <p:sldId id="583" r:id="rId15"/>
    <p:sldId id="592" r:id="rId16"/>
    <p:sldId id="593" r:id="rId17"/>
    <p:sldId id="585" r:id="rId18"/>
    <p:sldId id="584" r:id="rId19"/>
    <p:sldId id="543" r:id="rId20"/>
    <p:sldId id="570" r:id="rId21"/>
    <p:sldId id="271" r:id="rId2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7454" autoAdjust="0"/>
  </p:normalViewPr>
  <p:slideViewPr>
    <p:cSldViewPr snapToGrid="0">
      <p:cViewPr varScale="1">
        <p:scale>
          <a:sx n="96" d="100"/>
          <a:sy n="96" d="100"/>
        </p:scale>
        <p:origin x="76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4/15/2021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6</a:t>
            </a:fld>
            <a:endParaRPr lang="en-US"/>
          </a:p>
        </p:txBody>
      </p:sp>
    </p:spTree>
    <p:extLst>
      <p:ext uri="{BB962C8B-B14F-4D97-AF65-F5344CB8AC3E}">
        <p14:creationId xmlns:p14="http://schemas.microsoft.com/office/powerpoint/2010/main" val="3964566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4/15/2021</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7</a:t>
            </a:fld>
            <a:endParaRPr lang="en-US"/>
          </a:p>
        </p:txBody>
      </p:sp>
    </p:spTree>
    <p:extLst>
      <p:ext uri="{BB962C8B-B14F-4D97-AF65-F5344CB8AC3E}">
        <p14:creationId xmlns:p14="http://schemas.microsoft.com/office/powerpoint/2010/main" val="284782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02400"/>
            <a:ext cx="78867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028950" y="6508800"/>
            <a:ext cx="3086100" cy="212676"/>
          </a:xfrm>
        </p:spPr>
        <p:txBody>
          <a:bodyPr/>
          <a:lstStyle/>
          <a:p>
            <a:endParaRPr lang="en-US" dirty="0"/>
          </a:p>
        </p:txBody>
      </p:sp>
      <p:sp>
        <p:nvSpPr>
          <p:cNvPr id="12" name="Date Placeholder 2"/>
          <p:cNvSpPr txBox="1">
            <a:spLocks/>
          </p:cNvSpPr>
          <p:nvPr userDrawn="1"/>
        </p:nvSpPr>
        <p:spPr>
          <a:xfrm>
            <a:off x="628650" y="6508800"/>
            <a:ext cx="20574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mtClean="0"/>
              <a:pPr/>
              <a:t>4/15/2021</a:t>
            </a:fld>
            <a:endParaRPr lang="en-US"/>
          </a:p>
        </p:txBody>
      </p:sp>
      <p:sp>
        <p:nvSpPr>
          <p:cNvPr id="13" name="Rectangle 12"/>
          <p:cNvSpPr/>
          <p:nvPr userDrawn="1"/>
        </p:nvSpPr>
        <p:spPr>
          <a:xfrm>
            <a:off x="0" y="0"/>
            <a:ext cx="9144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0" y="787381"/>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0" y="6806227"/>
            <a:ext cx="9144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258629" y="6418098"/>
            <a:ext cx="626171" cy="322362"/>
          </a:xfrm>
          <a:prstGeom prst="rect">
            <a:avLst/>
          </a:prstGeom>
        </p:spPr>
      </p:pic>
      <p:sp>
        <p:nvSpPr>
          <p:cNvPr id="18" name="Slide Number Placeholder 5"/>
          <p:cNvSpPr txBox="1">
            <a:spLocks/>
          </p:cNvSpPr>
          <p:nvPr userDrawn="1"/>
        </p:nvSpPr>
        <p:spPr>
          <a:xfrm>
            <a:off x="6457950" y="6508800"/>
            <a:ext cx="1257674"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mtClean="0"/>
              <a:pPr/>
              <a:t>‹#›</a:t>
            </a:fld>
            <a:endParaRPr lang="en-US" dirty="0"/>
          </a:p>
        </p:txBody>
      </p:sp>
      <p:sp>
        <p:nvSpPr>
          <p:cNvPr id="11" name="Title Placeholder 1"/>
          <p:cNvSpPr>
            <a:spLocks noGrp="1"/>
          </p:cNvSpPr>
          <p:nvPr>
            <p:ph type="title"/>
          </p:nvPr>
        </p:nvSpPr>
        <p:spPr>
          <a:xfrm>
            <a:off x="192024" y="192024"/>
            <a:ext cx="78867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770071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2"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cde.state.co.us/caresact/crf-allowableexpenditure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cde.state.co.us/fedprograms/consapp/index" TargetMode="External"/><Relationship Id="rId2" Type="http://schemas.openxmlformats.org/officeDocument/2006/relationships/hyperlink" Target="https://www.cde.state.co.us/cdefisgrant/essa_download"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www.cde.state.co.us/caresact/esser2" TargetMode="External"/><Relationship Id="rId2" Type="http://schemas.openxmlformats.org/officeDocument/2006/relationships/hyperlink" Target="http://www.cde.state.co.us/caresact/esser1" TargetMode="External"/><Relationship Id="rId1" Type="http://schemas.openxmlformats.org/officeDocument/2006/relationships/slideLayout" Target="../slideLayouts/slideLayout2.xml"/><Relationship Id="rId5" Type="http://schemas.openxmlformats.org/officeDocument/2006/relationships/hyperlink" Target="http://www.cde.state.co.us/caresact/crf-allowableexpenditures" TargetMode="External"/><Relationship Id="rId4" Type="http://schemas.openxmlformats.org/officeDocument/2006/relationships/hyperlink" Target="http://www.cde.state.co.us/caresact/esser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April 15,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28171C-9875-4629-A808-D58845740DAC}"/>
              </a:ext>
            </a:extLst>
          </p:cNvPr>
          <p:cNvSpPr>
            <a:spLocks noGrp="1"/>
          </p:cNvSpPr>
          <p:nvPr>
            <p:ph type="title"/>
          </p:nvPr>
        </p:nvSpPr>
        <p:spPr>
          <a:xfrm>
            <a:off x="-478790" y="315604"/>
            <a:ext cx="7886700" cy="358691"/>
          </a:xfrm>
        </p:spPr>
        <p:txBody>
          <a:bodyPr>
            <a:noAutofit/>
          </a:bodyPr>
          <a:lstStyle/>
          <a:p>
            <a:pPr algn="ctr"/>
            <a:r>
              <a:rPr lang="en-US" dirty="0"/>
              <a:t>Timelines Associated with ESSER I, II, and III</a:t>
            </a:r>
          </a:p>
        </p:txBody>
      </p:sp>
      <p:graphicFrame>
        <p:nvGraphicFramePr>
          <p:cNvPr id="14" name="Table 14">
            <a:extLst>
              <a:ext uri="{FF2B5EF4-FFF2-40B4-BE49-F238E27FC236}">
                <a16:creationId xmlns:a16="http://schemas.microsoft.com/office/drawing/2014/main" id="{1BF9415E-4B70-4793-AD9C-4232805B2048}"/>
              </a:ext>
            </a:extLst>
          </p:cNvPr>
          <p:cNvGraphicFramePr>
            <a:graphicFrameLocks noGrp="1"/>
          </p:cNvGraphicFramePr>
          <p:nvPr>
            <p:ph idx="1"/>
            <p:extLst>
              <p:ext uri="{D42A27DB-BD31-4B8C-83A1-F6EECF244321}">
                <p14:modId xmlns:p14="http://schemas.microsoft.com/office/powerpoint/2010/main" val="1110501850"/>
              </p:ext>
            </p:extLst>
          </p:nvPr>
        </p:nvGraphicFramePr>
        <p:xfrm>
          <a:off x="269634" y="1345077"/>
          <a:ext cx="8604731" cy="4785360"/>
        </p:xfrm>
        <a:graphic>
          <a:graphicData uri="http://schemas.openxmlformats.org/drawingml/2006/table">
            <a:tbl>
              <a:tblPr firstRow="1" bandRow="1">
                <a:tableStyleId>{5C22544A-7EE6-4342-B048-85BDC9FD1C3A}</a:tableStyleId>
              </a:tblPr>
              <a:tblGrid>
                <a:gridCol w="3927503">
                  <a:extLst>
                    <a:ext uri="{9D8B030D-6E8A-4147-A177-3AD203B41FA5}">
                      <a16:colId xmlns:a16="http://schemas.microsoft.com/office/drawing/2014/main" val="885612324"/>
                    </a:ext>
                  </a:extLst>
                </a:gridCol>
                <a:gridCol w="1559076">
                  <a:extLst>
                    <a:ext uri="{9D8B030D-6E8A-4147-A177-3AD203B41FA5}">
                      <a16:colId xmlns:a16="http://schemas.microsoft.com/office/drawing/2014/main" val="2781864307"/>
                    </a:ext>
                  </a:extLst>
                </a:gridCol>
                <a:gridCol w="1559076">
                  <a:extLst>
                    <a:ext uri="{9D8B030D-6E8A-4147-A177-3AD203B41FA5}">
                      <a16:colId xmlns:a16="http://schemas.microsoft.com/office/drawing/2014/main" val="170490237"/>
                    </a:ext>
                  </a:extLst>
                </a:gridCol>
                <a:gridCol w="1559076">
                  <a:extLst>
                    <a:ext uri="{9D8B030D-6E8A-4147-A177-3AD203B41FA5}">
                      <a16:colId xmlns:a16="http://schemas.microsoft.com/office/drawing/2014/main" val="3728360633"/>
                    </a:ext>
                  </a:extLst>
                </a:gridCol>
              </a:tblGrid>
              <a:tr h="388620">
                <a:tc>
                  <a:txBody>
                    <a:bodyPr/>
                    <a:lstStyle/>
                    <a:p>
                      <a:endParaRPr lang="en-US" sz="1100" dirty="0"/>
                    </a:p>
                  </a:txBody>
                  <a:tcPr marL="68580" marR="68580" marT="34290" marB="34290"/>
                </a:tc>
                <a:tc>
                  <a:txBody>
                    <a:bodyPr/>
                    <a:lstStyle/>
                    <a:p>
                      <a:pPr algn="ctr"/>
                      <a:r>
                        <a:rPr lang="en-US" sz="1100" dirty="0"/>
                        <a:t>ESSER I</a:t>
                      </a:r>
                    </a:p>
                    <a:p>
                      <a:pPr algn="ctr"/>
                      <a:r>
                        <a:rPr lang="en-US" sz="1100" dirty="0"/>
                        <a:t>(CARES Act)</a:t>
                      </a:r>
                    </a:p>
                  </a:txBody>
                  <a:tcPr marL="68580" marR="68580" marT="34290" marB="34290"/>
                </a:tc>
                <a:tc>
                  <a:txBody>
                    <a:bodyPr/>
                    <a:lstStyle/>
                    <a:p>
                      <a:pPr algn="ctr"/>
                      <a:r>
                        <a:rPr lang="en-US" sz="1100" dirty="0"/>
                        <a:t>ESSER II</a:t>
                      </a:r>
                    </a:p>
                    <a:p>
                      <a:pPr algn="ctr"/>
                      <a:r>
                        <a:rPr lang="en-US" sz="1100" dirty="0"/>
                        <a:t>(CRSSA Act)</a:t>
                      </a:r>
                    </a:p>
                  </a:txBody>
                  <a:tcPr marL="68580" marR="68580" marT="34290" marB="34290"/>
                </a:tc>
                <a:tc>
                  <a:txBody>
                    <a:bodyPr/>
                    <a:lstStyle/>
                    <a:p>
                      <a:pPr algn="ctr"/>
                      <a:r>
                        <a:rPr lang="en-US" sz="1100" dirty="0"/>
                        <a:t>ARP ESSER III</a:t>
                      </a:r>
                    </a:p>
                    <a:p>
                      <a:pPr algn="ctr"/>
                      <a:r>
                        <a:rPr lang="en-US" sz="1100" dirty="0"/>
                        <a:t>(ARP Act)</a:t>
                      </a:r>
                    </a:p>
                  </a:txBody>
                  <a:tcPr marL="68580" marR="68580" marT="34290" marB="34290"/>
                </a:tc>
                <a:extLst>
                  <a:ext uri="{0D108BD9-81ED-4DB2-BD59-A6C34878D82A}">
                    <a16:rowId xmlns:a16="http://schemas.microsoft.com/office/drawing/2014/main" val="4266643675"/>
                  </a:ext>
                </a:extLst>
              </a:tr>
              <a:tr h="228600">
                <a:tc>
                  <a:txBody>
                    <a:bodyPr/>
                    <a:lstStyle/>
                    <a:p>
                      <a:r>
                        <a:rPr lang="en-US" sz="1100" dirty="0"/>
                        <a:t>Award Period</a:t>
                      </a:r>
                    </a:p>
                  </a:txBody>
                  <a:tcPr marL="68580" marR="68580" marT="34290" marB="34290"/>
                </a:tc>
                <a:tc>
                  <a:txBody>
                    <a:bodyPr/>
                    <a:lstStyle/>
                    <a:p>
                      <a:pPr algn="ctr"/>
                      <a:r>
                        <a:rPr lang="en-US" sz="1100" dirty="0"/>
                        <a:t>03/13/20 – 09/30/21</a:t>
                      </a:r>
                    </a:p>
                  </a:txBody>
                  <a:tcPr marL="68580" marR="68580" marT="34290" marB="34290"/>
                </a:tc>
                <a:tc>
                  <a:txBody>
                    <a:bodyPr/>
                    <a:lstStyle/>
                    <a:p>
                      <a:pPr algn="ctr"/>
                      <a:r>
                        <a:rPr lang="en-US" sz="1100" dirty="0"/>
                        <a:t>03/13/20 – 09/30/22</a:t>
                      </a:r>
                    </a:p>
                  </a:txBody>
                  <a:tcPr marL="68580" marR="68580" marT="34290" marB="34290"/>
                </a:tc>
                <a:tc>
                  <a:txBody>
                    <a:bodyPr/>
                    <a:lstStyle/>
                    <a:p>
                      <a:pPr algn="ctr"/>
                      <a:r>
                        <a:rPr lang="en-US" sz="1100" dirty="0"/>
                        <a:t>03/13/20 – 09/30/23</a:t>
                      </a:r>
                    </a:p>
                  </a:txBody>
                  <a:tcPr marL="68580" marR="68580" marT="34290" marB="34290"/>
                </a:tc>
                <a:extLst>
                  <a:ext uri="{0D108BD9-81ED-4DB2-BD59-A6C34878D82A}">
                    <a16:rowId xmlns:a16="http://schemas.microsoft.com/office/drawing/2014/main" val="2336371162"/>
                  </a:ext>
                </a:extLst>
              </a:tr>
              <a:tr h="228600">
                <a:tc>
                  <a:txBody>
                    <a:bodyPr/>
                    <a:lstStyle/>
                    <a:p>
                      <a:r>
                        <a:rPr lang="en-US" sz="1100" dirty="0" err="1"/>
                        <a:t>Tydings</a:t>
                      </a:r>
                      <a:r>
                        <a:rPr lang="en-US" sz="1100" dirty="0"/>
                        <a:t> Period - will end and funds must be spent by</a:t>
                      </a:r>
                    </a:p>
                  </a:txBody>
                  <a:tcPr marL="68580" marR="68580" marT="34290" marB="34290"/>
                </a:tc>
                <a:tc>
                  <a:txBody>
                    <a:bodyPr/>
                    <a:lstStyle/>
                    <a:p>
                      <a:pPr algn="ctr"/>
                      <a:r>
                        <a:rPr lang="en-US" sz="1100" dirty="0"/>
                        <a:t>9/30/22</a:t>
                      </a:r>
                    </a:p>
                  </a:txBody>
                  <a:tcPr marL="68580" marR="68580" marT="34290" marB="34290"/>
                </a:tc>
                <a:tc>
                  <a:txBody>
                    <a:bodyPr/>
                    <a:lstStyle/>
                    <a:p>
                      <a:pPr algn="ctr"/>
                      <a:r>
                        <a:rPr lang="en-US" sz="1100" dirty="0"/>
                        <a:t>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2581899767"/>
                  </a:ext>
                </a:extLst>
              </a:tr>
              <a:tr h="228600">
                <a:tc>
                  <a:txBody>
                    <a:bodyPr/>
                    <a:lstStyle/>
                    <a:p>
                      <a:r>
                        <a:rPr lang="en-US" sz="1100" dirty="0"/>
                        <a:t>USDE Award to CDE</a:t>
                      </a:r>
                    </a:p>
                  </a:txBody>
                  <a:tcPr marL="68580" marR="68580" marT="34290" marB="34290"/>
                </a:tc>
                <a:tc>
                  <a:txBody>
                    <a:bodyPr/>
                    <a:lstStyle/>
                    <a:p>
                      <a:pPr algn="ctr"/>
                      <a:r>
                        <a:rPr lang="en-US" sz="1100" dirty="0"/>
                        <a:t>05/07/20</a:t>
                      </a:r>
                    </a:p>
                  </a:txBody>
                  <a:tcPr marL="68580" marR="68580" marT="34290" marB="34290"/>
                </a:tc>
                <a:tc>
                  <a:txBody>
                    <a:bodyPr/>
                    <a:lstStyle/>
                    <a:p>
                      <a:pPr algn="ctr"/>
                      <a:r>
                        <a:rPr lang="en-US" sz="1100" dirty="0"/>
                        <a:t>01/06/21</a:t>
                      </a:r>
                    </a:p>
                  </a:txBody>
                  <a:tcPr marL="68580" marR="68580" marT="34290" marB="34290"/>
                </a:tc>
                <a:tc>
                  <a:txBody>
                    <a:bodyPr/>
                    <a:lstStyle/>
                    <a:p>
                      <a:pPr algn="ctr"/>
                      <a:r>
                        <a:rPr lang="en-US" sz="1100" dirty="0"/>
                        <a:t>3/24/21</a:t>
                      </a:r>
                    </a:p>
                  </a:txBody>
                  <a:tcPr marL="68580" marR="68580" marT="34290" marB="34290"/>
                </a:tc>
                <a:extLst>
                  <a:ext uri="{0D108BD9-81ED-4DB2-BD59-A6C34878D82A}">
                    <a16:rowId xmlns:a16="http://schemas.microsoft.com/office/drawing/2014/main" val="3972016294"/>
                  </a:ext>
                </a:extLst>
              </a:tr>
              <a:tr h="548640">
                <a:tc>
                  <a:txBody>
                    <a:bodyPr/>
                    <a:lstStyle/>
                    <a:p>
                      <a:r>
                        <a:rPr lang="en-US" sz="1100" dirty="0"/>
                        <a:t>CDE Must Make Subgrants to LEAs (90%) – LEAs must have final approval on ESSER I and II and substantial approval on ESSER III</a:t>
                      </a:r>
                    </a:p>
                  </a:txBody>
                  <a:tcPr marL="68580" marR="68580" marT="34290" marB="34290"/>
                </a:tc>
                <a:tc>
                  <a:txBody>
                    <a:bodyPr/>
                    <a:lstStyle/>
                    <a:p>
                      <a:pPr algn="ctr"/>
                      <a:r>
                        <a:rPr lang="en-US" sz="1100" dirty="0"/>
                        <a:t>05/07/21</a:t>
                      </a:r>
                    </a:p>
                    <a:p>
                      <a:pPr algn="ctr"/>
                      <a:r>
                        <a:rPr lang="en-US" sz="1100" dirty="0"/>
                        <a:t>Final Approval</a:t>
                      </a:r>
                    </a:p>
                  </a:txBody>
                  <a:tcPr marL="68580" marR="68580" marT="34290" marB="34290"/>
                </a:tc>
                <a:tc>
                  <a:txBody>
                    <a:bodyPr/>
                    <a:lstStyle/>
                    <a:p>
                      <a:pPr algn="ctr"/>
                      <a:r>
                        <a:rPr lang="en-US" sz="1100" dirty="0"/>
                        <a:t>01/06/22</a:t>
                      </a:r>
                    </a:p>
                    <a:p>
                      <a:pPr algn="ctr"/>
                      <a:r>
                        <a:rPr lang="en-US" sz="1100" dirty="0"/>
                        <a:t>Final Approval</a:t>
                      </a:r>
                    </a:p>
                  </a:txBody>
                  <a:tcPr marL="68580" marR="68580" marT="34290" marB="34290"/>
                </a:tc>
                <a:tc>
                  <a:txBody>
                    <a:bodyPr/>
                    <a:lstStyle/>
                    <a:p>
                      <a:pPr algn="ctr"/>
                      <a:r>
                        <a:rPr lang="en-US" sz="1100" b="1" i="1" dirty="0">
                          <a:solidFill>
                            <a:srgbClr val="FF0000"/>
                          </a:solidFill>
                        </a:rPr>
                        <a:t>05/23/21</a:t>
                      </a:r>
                    </a:p>
                    <a:p>
                      <a:pPr algn="ctr"/>
                      <a:r>
                        <a:rPr lang="en-US" sz="1100" dirty="0"/>
                        <a:t>Substantial Approval</a:t>
                      </a:r>
                    </a:p>
                  </a:txBody>
                  <a:tcPr marL="68580" marR="68580" marT="34290" marB="34290"/>
                </a:tc>
                <a:extLst>
                  <a:ext uri="{0D108BD9-81ED-4DB2-BD59-A6C34878D82A}">
                    <a16:rowId xmlns:a16="http://schemas.microsoft.com/office/drawing/2014/main" val="3145342580"/>
                  </a:ext>
                </a:extLst>
              </a:tr>
              <a:tr h="228600">
                <a:tc>
                  <a:txBody>
                    <a:bodyPr/>
                    <a:lstStyle/>
                    <a:p>
                      <a:r>
                        <a:rPr lang="en-US" sz="1100" dirty="0"/>
                        <a:t>Application must have final approval</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1713816563"/>
                  </a:ext>
                </a:extLst>
              </a:tr>
              <a:tr h="228600">
                <a:tc>
                  <a:txBody>
                    <a:bodyPr/>
                    <a:lstStyle/>
                    <a:p>
                      <a:r>
                        <a:rPr lang="en-US" sz="1100" dirty="0"/>
                        <a:t>CDE Must Make Subgrants via Contract or Grants (10%)</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366089926"/>
                  </a:ext>
                </a:extLst>
              </a:tr>
              <a:tr h="228600">
                <a:tc>
                  <a:txBody>
                    <a:bodyPr/>
                    <a:lstStyle/>
                    <a:p>
                      <a:r>
                        <a:rPr lang="en-US" sz="1100" dirty="0"/>
                        <a:t>CDE Application Opened</a:t>
                      </a:r>
                    </a:p>
                  </a:txBody>
                  <a:tcPr marL="68580" marR="68580" marT="34290" marB="34290"/>
                </a:tc>
                <a:tc>
                  <a:txBody>
                    <a:bodyPr/>
                    <a:lstStyle/>
                    <a:p>
                      <a:pPr algn="ctr"/>
                      <a:r>
                        <a:rPr lang="en-US" sz="1100" dirty="0"/>
                        <a:t>05/31/20</a:t>
                      </a:r>
                    </a:p>
                  </a:txBody>
                  <a:tcPr marL="68580" marR="68580" marT="34290" marB="34290"/>
                </a:tc>
                <a:tc>
                  <a:txBody>
                    <a:bodyPr/>
                    <a:lstStyle/>
                    <a:p>
                      <a:pPr algn="ctr"/>
                      <a:r>
                        <a:rPr lang="en-US" sz="1100" dirty="0"/>
                        <a:t>02/12/21</a:t>
                      </a:r>
                    </a:p>
                  </a:txBody>
                  <a:tcPr marL="68580" marR="68580" marT="34290" marB="34290"/>
                </a:tc>
                <a:tc>
                  <a:txBody>
                    <a:bodyPr/>
                    <a:lstStyle/>
                    <a:p>
                      <a:pPr algn="ctr"/>
                      <a:r>
                        <a:rPr lang="en-US" sz="1100" b="1" dirty="0">
                          <a:solidFill>
                            <a:srgbClr val="FF0000"/>
                          </a:solidFill>
                        </a:rPr>
                        <a:t>???</a:t>
                      </a:r>
                    </a:p>
                  </a:txBody>
                  <a:tcPr marL="68580" marR="68580" marT="34290" marB="34290"/>
                </a:tc>
                <a:extLst>
                  <a:ext uri="{0D108BD9-81ED-4DB2-BD59-A6C34878D82A}">
                    <a16:rowId xmlns:a16="http://schemas.microsoft.com/office/drawing/2014/main" val="3998299805"/>
                  </a:ext>
                </a:extLst>
              </a:tr>
              <a:tr h="228600">
                <a:tc>
                  <a:txBody>
                    <a:bodyPr/>
                    <a:lstStyle/>
                    <a:p>
                      <a:r>
                        <a:rPr lang="en-US" sz="1100" dirty="0"/>
                        <a:t>CDE Application Closed/Closes</a:t>
                      </a:r>
                    </a:p>
                  </a:txBody>
                  <a:tcPr marL="68580" marR="68580" marT="34290" marB="34290">
                    <a:solidFill>
                      <a:schemeClr val="accent6">
                        <a:lumMod val="60000"/>
                        <a:lumOff val="40000"/>
                      </a:schemeClr>
                    </a:solidFill>
                  </a:tcPr>
                </a:tc>
                <a:tc>
                  <a:txBody>
                    <a:bodyPr/>
                    <a:lstStyle/>
                    <a:p>
                      <a:pPr algn="ctr"/>
                      <a:r>
                        <a:rPr lang="en-US" sz="1100" dirty="0"/>
                        <a:t>12/31/20</a:t>
                      </a:r>
                    </a:p>
                  </a:txBody>
                  <a:tcPr marL="68580" marR="68580" marT="34290" marB="34290">
                    <a:solidFill>
                      <a:schemeClr val="accent6">
                        <a:lumMod val="60000"/>
                        <a:lumOff val="40000"/>
                      </a:schemeClr>
                    </a:solidFill>
                  </a:tcPr>
                </a:tc>
                <a:tc>
                  <a:txBody>
                    <a:bodyPr/>
                    <a:lstStyle/>
                    <a:p>
                      <a:pPr algn="ctr"/>
                      <a:r>
                        <a:rPr lang="en-US" sz="1100" dirty="0"/>
                        <a:t>09/30/21</a:t>
                      </a:r>
                    </a:p>
                  </a:txBody>
                  <a:tcPr marL="68580" marR="68580" marT="34290" marB="34290">
                    <a:solidFill>
                      <a:schemeClr val="accent6">
                        <a:lumMod val="60000"/>
                        <a:lumOff val="40000"/>
                      </a:schemeClr>
                    </a:solidFill>
                  </a:tcPr>
                </a:tc>
                <a:tc>
                  <a:txBody>
                    <a:bodyPr/>
                    <a:lstStyle/>
                    <a:p>
                      <a:pPr algn="ctr"/>
                      <a:r>
                        <a:rPr lang="en-US" sz="1100" b="1" dirty="0">
                          <a:solidFill>
                            <a:srgbClr val="FF0000"/>
                          </a:solidFill>
                        </a:rPr>
                        <a:t>03/24/22</a:t>
                      </a:r>
                    </a:p>
                  </a:txBody>
                  <a:tcPr marL="68580" marR="68580" marT="34290" marB="34290">
                    <a:solidFill>
                      <a:schemeClr val="accent6">
                        <a:lumMod val="60000"/>
                        <a:lumOff val="40000"/>
                      </a:schemeClr>
                    </a:solidFill>
                  </a:tcPr>
                </a:tc>
                <a:extLst>
                  <a:ext uri="{0D108BD9-81ED-4DB2-BD59-A6C34878D82A}">
                    <a16:rowId xmlns:a16="http://schemas.microsoft.com/office/drawing/2014/main" val="3663414132"/>
                  </a:ext>
                </a:extLst>
              </a:tr>
              <a:tr h="228600">
                <a:tc>
                  <a:txBody>
                    <a:bodyPr/>
                    <a:lstStyle/>
                    <a:p>
                      <a:r>
                        <a:rPr lang="en-US" sz="1100" dirty="0"/>
                        <a:t>PAR Open – Rolling Basis</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extLst>
                  <a:ext uri="{0D108BD9-81ED-4DB2-BD59-A6C34878D82A}">
                    <a16:rowId xmlns:a16="http://schemas.microsoft.com/office/drawing/2014/main" val="3471288288"/>
                  </a:ext>
                </a:extLst>
              </a:tr>
              <a:tr h="228600">
                <a:tc>
                  <a:txBody>
                    <a:bodyPr/>
                    <a:lstStyle/>
                    <a:p>
                      <a:r>
                        <a:rPr lang="en-US" sz="1100" dirty="0"/>
                        <a:t>PAR Closes</a:t>
                      </a:r>
                    </a:p>
                  </a:txBody>
                  <a:tcPr marL="68580" marR="68580" marT="34290" marB="34290"/>
                </a:tc>
                <a:tc>
                  <a:txBody>
                    <a:bodyPr/>
                    <a:lstStyle/>
                    <a:p>
                      <a:pPr algn="ctr"/>
                      <a:r>
                        <a:rPr lang="en-US" sz="1100" dirty="0"/>
                        <a:t>06/30/21</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1707522541"/>
                  </a:ext>
                </a:extLst>
              </a:tr>
              <a:tr h="388620">
                <a:tc>
                  <a:txBody>
                    <a:bodyPr/>
                    <a:lstStyle/>
                    <a:p>
                      <a:r>
                        <a:rPr lang="en-US" sz="1100" dirty="0"/>
                        <a:t>Carryover Application Will Open (Unexpended Funds Carried Over to Next Year)</a:t>
                      </a:r>
                    </a:p>
                  </a:txBody>
                  <a:tcPr marL="68580" marR="68580" marT="34290" marB="34290"/>
                </a:tc>
                <a:tc>
                  <a:txBody>
                    <a:bodyPr/>
                    <a:lstStyle/>
                    <a:p>
                      <a:pPr algn="ctr"/>
                      <a:r>
                        <a:rPr lang="en-US" sz="1100" dirty="0"/>
                        <a:t>07/01/21</a:t>
                      </a:r>
                    </a:p>
                  </a:txBody>
                  <a:tcPr marL="68580" marR="68580" marT="34290" marB="34290"/>
                </a:tc>
                <a:tc>
                  <a:txBody>
                    <a:bodyPr/>
                    <a:lstStyle/>
                    <a:p>
                      <a:pPr algn="ctr"/>
                      <a:r>
                        <a:rPr lang="en-US" sz="1100" dirty="0"/>
                        <a:t>07/01/22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2477632752"/>
                  </a:ext>
                </a:extLst>
              </a:tr>
              <a:tr h="228600">
                <a:tc>
                  <a:txBody>
                    <a:bodyPr/>
                    <a:lstStyle/>
                    <a:p>
                      <a:r>
                        <a:rPr lang="en-US" sz="1100" dirty="0"/>
                        <a:t>Carryover Application Will Close</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tc>
                  <a:txBody>
                    <a:bodyPr/>
                    <a:lstStyle/>
                    <a:p>
                      <a:pPr algn="ctr"/>
                      <a:r>
                        <a:rPr lang="en-US" sz="1100" dirty="0"/>
                        <a:t>06/30/24</a:t>
                      </a:r>
                    </a:p>
                  </a:txBody>
                  <a:tcPr marL="68580" marR="68580" marT="34290" marB="34290"/>
                </a:tc>
                <a:extLst>
                  <a:ext uri="{0D108BD9-81ED-4DB2-BD59-A6C34878D82A}">
                    <a16:rowId xmlns:a16="http://schemas.microsoft.com/office/drawing/2014/main" val="2444060509"/>
                  </a:ext>
                </a:extLst>
              </a:tr>
              <a:tr h="388620">
                <a:tc>
                  <a:txBody>
                    <a:bodyPr/>
                    <a:lstStyle/>
                    <a:p>
                      <a:r>
                        <a:rPr lang="en-US" sz="1100" dirty="0"/>
                        <a:t>Monthly Deadline for Requesting Funds (LEA’s Request for Funds, RFF)</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extLst>
                  <a:ext uri="{0D108BD9-81ED-4DB2-BD59-A6C34878D82A}">
                    <a16:rowId xmlns:a16="http://schemas.microsoft.com/office/drawing/2014/main" val="3065810743"/>
                  </a:ext>
                </a:extLst>
              </a:tr>
              <a:tr h="228600">
                <a:tc>
                  <a:txBody>
                    <a:bodyPr/>
                    <a:lstStyle/>
                    <a:p>
                      <a:r>
                        <a:rPr lang="en-US" sz="1100" dirty="0"/>
                        <a:t>Deadline for Final Spending</a:t>
                      </a:r>
                    </a:p>
                  </a:txBody>
                  <a:tcPr marL="68580" marR="68580" marT="34290" marB="34290"/>
                </a:tc>
                <a:tc>
                  <a:txBody>
                    <a:bodyPr/>
                    <a:lstStyle/>
                    <a:p>
                      <a:pPr algn="ctr"/>
                      <a:r>
                        <a:rPr lang="en-US" sz="1100" dirty="0"/>
                        <a:t>09/30/22</a:t>
                      </a:r>
                    </a:p>
                  </a:txBody>
                  <a:tcPr marL="68580" marR="68580" marT="34290" marB="34290"/>
                </a:tc>
                <a:tc>
                  <a:txBody>
                    <a:bodyPr/>
                    <a:lstStyle/>
                    <a:p>
                      <a:pPr algn="ctr"/>
                      <a:r>
                        <a:rPr lang="en-US" sz="1100" dirty="0"/>
                        <a:t>09/30/23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1795841895"/>
                  </a:ext>
                </a:extLst>
              </a:tr>
              <a:tr h="388620">
                <a:tc>
                  <a:txBody>
                    <a:bodyPr/>
                    <a:lstStyle/>
                    <a:p>
                      <a:r>
                        <a:rPr lang="en-US" sz="1100" dirty="0"/>
                        <a:t>Deadline for Final Draw Down of Funds (RFF)</a:t>
                      </a:r>
                    </a:p>
                  </a:txBody>
                  <a:tcPr marL="68580" marR="68580" marT="34290" marB="34290"/>
                </a:tc>
                <a:tc>
                  <a:txBody>
                    <a:bodyPr/>
                    <a:lstStyle/>
                    <a:p>
                      <a:pPr algn="ctr"/>
                      <a:r>
                        <a:rPr lang="en-US" sz="1100" dirty="0"/>
                        <a:t>October/November 2022</a:t>
                      </a:r>
                    </a:p>
                  </a:txBody>
                  <a:tcPr marL="68580" marR="68580" marT="34290" marB="34290"/>
                </a:tc>
                <a:tc>
                  <a:txBody>
                    <a:bodyPr/>
                    <a:lstStyle/>
                    <a:p>
                      <a:pPr algn="ctr"/>
                      <a:r>
                        <a:rPr lang="en-US" sz="1100" dirty="0"/>
                        <a:t>October/November 2023</a:t>
                      </a:r>
                    </a:p>
                  </a:txBody>
                  <a:tcPr marL="68580" marR="68580" marT="34290" marB="34290"/>
                </a:tc>
                <a:tc>
                  <a:txBody>
                    <a:bodyPr/>
                    <a:lstStyle/>
                    <a:p>
                      <a:pPr algn="ctr"/>
                      <a:r>
                        <a:rPr lang="en-US" sz="1100" dirty="0"/>
                        <a:t>October/November 2024</a:t>
                      </a:r>
                    </a:p>
                  </a:txBody>
                  <a:tcPr marL="68580" marR="68580" marT="34290" marB="34290"/>
                </a:tc>
                <a:extLst>
                  <a:ext uri="{0D108BD9-81ED-4DB2-BD59-A6C34878D82A}">
                    <a16:rowId xmlns:a16="http://schemas.microsoft.com/office/drawing/2014/main" val="2999472489"/>
                  </a:ext>
                </a:extLst>
              </a:tr>
            </a:tbl>
          </a:graphicData>
        </a:graphic>
      </p:graphicFrame>
    </p:spTree>
    <p:extLst>
      <p:ext uri="{BB962C8B-B14F-4D97-AF65-F5344CB8AC3E}">
        <p14:creationId xmlns:p14="http://schemas.microsoft.com/office/powerpoint/2010/main" val="3608894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7747-8EBE-430E-B988-499009001896}"/>
              </a:ext>
            </a:extLst>
          </p:cNvPr>
          <p:cNvSpPr>
            <a:spLocks noGrp="1"/>
          </p:cNvSpPr>
          <p:nvPr>
            <p:ph type="title"/>
          </p:nvPr>
        </p:nvSpPr>
        <p:spPr/>
        <p:txBody>
          <a:bodyPr/>
          <a:lstStyle/>
          <a:p>
            <a:r>
              <a:rPr lang="en-US" dirty="0"/>
              <a:t>Upcoming Due Dates</a:t>
            </a:r>
          </a:p>
        </p:txBody>
      </p:sp>
      <p:sp>
        <p:nvSpPr>
          <p:cNvPr id="3" name="Text Placeholder 2">
            <a:extLst>
              <a:ext uri="{FF2B5EF4-FFF2-40B4-BE49-F238E27FC236}">
                <a16:creationId xmlns:a16="http://schemas.microsoft.com/office/drawing/2014/main" id="{600ACCAA-2E23-4368-BD2B-87D3C9F2B9C4}"/>
              </a:ext>
            </a:extLst>
          </p:cNvPr>
          <p:cNvSpPr>
            <a:spLocks noGrp="1"/>
          </p:cNvSpPr>
          <p:nvPr>
            <p:ph type="body" idx="1"/>
          </p:nvPr>
        </p:nvSpPr>
        <p:spPr/>
        <p:txBody>
          <a:bodyPr/>
          <a:lstStyle/>
          <a:p>
            <a:r>
              <a:rPr lang="en-US" dirty="0"/>
              <a:t>ESSER I</a:t>
            </a:r>
          </a:p>
          <a:p>
            <a:pPr lvl="1"/>
            <a:r>
              <a:rPr lang="en-US" dirty="0"/>
              <a:t>Facility Schools Apps – </a:t>
            </a:r>
            <a:r>
              <a:rPr lang="en-US" b="1" dirty="0">
                <a:solidFill>
                  <a:srgbClr val="FF0000"/>
                </a:solidFill>
              </a:rPr>
              <a:t>5/7/21</a:t>
            </a:r>
          </a:p>
          <a:p>
            <a:pPr lvl="1"/>
            <a:r>
              <a:rPr lang="en-US" dirty="0"/>
              <a:t>PAR Revisions – </a:t>
            </a:r>
            <a:r>
              <a:rPr lang="en-US" b="1" dirty="0">
                <a:solidFill>
                  <a:srgbClr val="FF0000"/>
                </a:solidFill>
              </a:rPr>
              <a:t>6/30/21</a:t>
            </a:r>
          </a:p>
          <a:p>
            <a:r>
              <a:rPr lang="en-US" dirty="0"/>
              <a:t>ESSER II </a:t>
            </a:r>
          </a:p>
          <a:p>
            <a:pPr lvl="1"/>
            <a:r>
              <a:rPr lang="en-US" dirty="0"/>
              <a:t>You have a few months – Application due on </a:t>
            </a:r>
            <a:r>
              <a:rPr lang="en-US" b="1" dirty="0">
                <a:solidFill>
                  <a:schemeClr val="accent2"/>
                </a:solidFill>
              </a:rPr>
              <a:t>9/30/21</a:t>
            </a:r>
          </a:p>
          <a:p>
            <a:r>
              <a:rPr lang="en-US" dirty="0"/>
              <a:t>ESSER III</a:t>
            </a:r>
          </a:p>
          <a:p>
            <a:pPr lvl="1"/>
            <a:r>
              <a:rPr lang="en-US" dirty="0"/>
              <a:t>Acceptance and Transmittal, Assurances, and GEPA – due </a:t>
            </a:r>
            <a:r>
              <a:rPr lang="en-US" b="1" dirty="0">
                <a:solidFill>
                  <a:srgbClr val="FF0000"/>
                </a:solidFill>
              </a:rPr>
              <a:t>5/23/21</a:t>
            </a:r>
          </a:p>
          <a:p>
            <a:pPr lvl="1"/>
            <a:r>
              <a:rPr lang="en-US" dirty="0"/>
              <a:t>Budget – you have until </a:t>
            </a:r>
            <a:r>
              <a:rPr lang="en-US" b="1" dirty="0">
                <a:solidFill>
                  <a:srgbClr val="00B050"/>
                </a:solidFill>
              </a:rPr>
              <a:t>3/24/</a:t>
            </a:r>
            <a:r>
              <a:rPr lang="en-US" b="1" u="sng" dirty="0">
                <a:solidFill>
                  <a:srgbClr val="00B050"/>
                </a:solidFill>
              </a:rPr>
              <a:t>22</a:t>
            </a:r>
          </a:p>
          <a:p>
            <a:pPr lvl="1"/>
            <a:endParaRPr lang="en-US" dirty="0"/>
          </a:p>
        </p:txBody>
      </p:sp>
      <p:sp>
        <p:nvSpPr>
          <p:cNvPr id="4" name="Slide Number Placeholder 3">
            <a:extLst>
              <a:ext uri="{FF2B5EF4-FFF2-40B4-BE49-F238E27FC236}">
                <a16:creationId xmlns:a16="http://schemas.microsoft.com/office/drawing/2014/main" id="{EE6A0EC0-EFA6-465D-90FB-66743B52F14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2550233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E3585-ABAE-4053-9BD0-75686BD971F2}"/>
              </a:ext>
            </a:extLst>
          </p:cNvPr>
          <p:cNvSpPr>
            <a:spLocks noGrp="1"/>
          </p:cNvSpPr>
          <p:nvPr>
            <p:ph type="title"/>
          </p:nvPr>
        </p:nvSpPr>
        <p:spPr/>
        <p:txBody>
          <a:bodyPr/>
          <a:lstStyle/>
          <a:p>
            <a:r>
              <a:rPr lang="en-US" dirty="0"/>
              <a:t>Allowable Uses of Funds</a:t>
            </a:r>
          </a:p>
        </p:txBody>
      </p:sp>
      <p:sp>
        <p:nvSpPr>
          <p:cNvPr id="4" name="Slide Number Placeholder 3">
            <a:extLst>
              <a:ext uri="{FF2B5EF4-FFF2-40B4-BE49-F238E27FC236}">
                <a16:creationId xmlns:a16="http://schemas.microsoft.com/office/drawing/2014/main" id="{E2D0BD67-CB01-485F-B846-A98000B6136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12</a:t>
            </a:fld>
            <a:endParaRPr lang="en-US"/>
          </a:p>
        </p:txBody>
      </p:sp>
      <p:graphicFrame>
        <p:nvGraphicFramePr>
          <p:cNvPr id="5" name="Table 5">
            <a:extLst>
              <a:ext uri="{FF2B5EF4-FFF2-40B4-BE49-F238E27FC236}">
                <a16:creationId xmlns:a16="http://schemas.microsoft.com/office/drawing/2014/main" id="{2BE4A5DF-C0AE-457A-8E88-BA36B53CC57C}"/>
              </a:ext>
            </a:extLst>
          </p:cNvPr>
          <p:cNvGraphicFramePr>
            <a:graphicFrameLocks noGrp="1"/>
          </p:cNvGraphicFramePr>
          <p:nvPr>
            <p:extLst>
              <p:ext uri="{D42A27DB-BD31-4B8C-83A1-F6EECF244321}">
                <p14:modId xmlns:p14="http://schemas.microsoft.com/office/powerpoint/2010/main" val="522913509"/>
              </p:ext>
            </p:extLst>
          </p:nvPr>
        </p:nvGraphicFramePr>
        <p:xfrm>
          <a:off x="140795" y="1290354"/>
          <a:ext cx="8862409" cy="5349389"/>
        </p:xfrm>
        <a:graphic>
          <a:graphicData uri="http://schemas.openxmlformats.org/drawingml/2006/table">
            <a:tbl>
              <a:tblPr firstRow="1" bandRow="1">
                <a:tableStyleId>{1DF82658-8AFC-442A-9291-991C26907DA4}</a:tableStyleId>
              </a:tblPr>
              <a:tblGrid>
                <a:gridCol w="1563718">
                  <a:extLst>
                    <a:ext uri="{9D8B030D-6E8A-4147-A177-3AD203B41FA5}">
                      <a16:colId xmlns:a16="http://schemas.microsoft.com/office/drawing/2014/main" val="3650928948"/>
                    </a:ext>
                  </a:extLst>
                </a:gridCol>
                <a:gridCol w="2041864">
                  <a:extLst>
                    <a:ext uri="{9D8B030D-6E8A-4147-A177-3AD203B41FA5}">
                      <a16:colId xmlns:a16="http://schemas.microsoft.com/office/drawing/2014/main" val="576749642"/>
                    </a:ext>
                  </a:extLst>
                </a:gridCol>
                <a:gridCol w="1964987">
                  <a:extLst>
                    <a:ext uri="{9D8B030D-6E8A-4147-A177-3AD203B41FA5}">
                      <a16:colId xmlns:a16="http://schemas.microsoft.com/office/drawing/2014/main" val="1141897378"/>
                    </a:ext>
                  </a:extLst>
                </a:gridCol>
                <a:gridCol w="3291840">
                  <a:extLst>
                    <a:ext uri="{9D8B030D-6E8A-4147-A177-3AD203B41FA5}">
                      <a16:colId xmlns:a16="http://schemas.microsoft.com/office/drawing/2014/main" val="1885979053"/>
                    </a:ext>
                  </a:extLst>
                </a:gridCol>
              </a:tblGrid>
              <a:tr h="807869">
                <a:tc>
                  <a:txBody>
                    <a:bodyPr/>
                    <a:lstStyle/>
                    <a:p>
                      <a:pPr algn="ctr"/>
                      <a:r>
                        <a:rPr lang="en-US" dirty="0"/>
                        <a:t>Activities</a:t>
                      </a:r>
                    </a:p>
                  </a:txBody>
                  <a:tcPr anchor="ctr"/>
                </a:tc>
                <a:tc>
                  <a:txBody>
                    <a:bodyPr/>
                    <a:lstStyle/>
                    <a:p>
                      <a:pPr algn="ctr"/>
                      <a:r>
                        <a:rPr lang="en-US" dirty="0"/>
                        <a:t>ESSER I</a:t>
                      </a:r>
                    </a:p>
                    <a:p>
                      <a:pPr algn="ctr"/>
                      <a:r>
                        <a:rPr lang="en-US" dirty="0"/>
                        <a:t>CARES Act</a:t>
                      </a:r>
                    </a:p>
                  </a:txBody>
                  <a:tcPr anchor="ctr"/>
                </a:tc>
                <a:tc>
                  <a:txBody>
                    <a:bodyPr/>
                    <a:lstStyle/>
                    <a:p>
                      <a:pPr algn="ctr"/>
                      <a:r>
                        <a:rPr lang="en-US" dirty="0"/>
                        <a:t>ESSER II</a:t>
                      </a:r>
                    </a:p>
                    <a:p>
                      <a:pPr algn="ctr"/>
                      <a:r>
                        <a:rPr lang="en-US" dirty="0"/>
                        <a:t>CRSSA Act</a:t>
                      </a:r>
                    </a:p>
                  </a:txBody>
                  <a:tcPr anchor="ctr"/>
                </a:tc>
                <a:tc>
                  <a:txBody>
                    <a:bodyPr/>
                    <a:lstStyle/>
                    <a:p>
                      <a:pPr algn="ctr"/>
                      <a:r>
                        <a:rPr lang="en-US" dirty="0"/>
                        <a:t>ESSER III</a:t>
                      </a:r>
                      <a:br>
                        <a:rPr lang="en-US" dirty="0"/>
                      </a:br>
                      <a:r>
                        <a:rPr lang="en-US" dirty="0"/>
                        <a:t>ARP Act</a:t>
                      </a:r>
                    </a:p>
                  </a:txBody>
                  <a:tcPr anchor="ctr"/>
                </a:tc>
                <a:extLst>
                  <a:ext uri="{0D108BD9-81ED-4DB2-BD59-A6C34878D82A}">
                    <a16:rowId xmlns:a16="http://schemas.microsoft.com/office/drawing/2014/main" val="4234050432"/>
                  </a:ext>
                </a:extLst>
              </a:tr>
              <a:tr h="825623">
                <a:tc>
                  <a:txBody>
                    <a:bodyPr/>
                    <a:lstStyle/>
                    <a:p>
                      <a:r>
                        <a:rPr lang="en-US" dirty="0">
                          <a:hlinkClick r:id="rId2"/>
                        </a:rPr>
                        <a:t>Allowable Activities</a:t>
                      </a:r>
                      <a:endParaRPr lang="en-US" dirty="0"/>
                    </a:p>
                  </a:txBody>
                  <a:tcPr/>
                </a:tc>
                <a:tc>
                  <a:txBody>
                    <a:bodyPr/>
                    <a:lstStyle/>
                    <a:p>
                      <a:r>
                        <a:rPr lang="en-US" dirty="0"/>
                        <a:t>Any activity related to preventing, preparing for, and responding to COVID-19.</a:t>
                      </a:r>
                    </a:p>
                  </a:txBody>
                  <a:tcPr/>
                </a:tc>
                <a:tc>
                  <a:txBody>
                    <a:bodyPr/>
                    <a:lstStyle/>
                    <a:p>
                      <a:r>
                        <a:rPr lang="en-US" dirty="0"/>
                        <a:t>Same</a:t>
                      </a:r>
                    </a:p>
                  </a:txBody>
                  <a:tcPr/>
                </a:tc>
                <a:tc>
                  <a:txBody>
                    <a:bodyPr/>
                    <a:lstStyle/>
                    <a:p>
                      <a:r>
                        <a:rPr lang="en-US" dirty="0"/>
                        <a:t>Same</a:t>
                      </a:r>
                    </a:p>
                  </a:txBody>
                  <a:tcPr/>
                </a:tc>
                <a:extLst>
                  <a:ext uri="{0D108BD9-81ED-4DB2-BD59-A6C34878D82A}">
                    <a16:rowId xmlns:a16="http://schemas.microsoft.com/office/drawing/2014/main" val="2152780063"/>
                  </a:ext>
                </a:extLst>
              </a:tr>
              <a:tr h="1661766">
                <a:tc>
                  <a:txBody>
                    <a:bodyPr/>
                    <a:lstStyle/>
                    <a:p>
                      <a:r>
                        <a:rPr lang="en-US" dirty="0"/>
                        <a:t>Reservations</a:t>
                      </a:r>
                    </a:p>
                  </a:txBody>
                  <a:tcPr/>
                </a:tc>
                <a:tc>
                  <a:txBody>
                    <a:bodyPr/>
                    <a:lstStyle/>
                    <a:p>
                      <a:r>
                        <a:rPr lang="en-US" dirty="0"/>
                        <a:t>None</a:t>
                      </a:r>
                    </a:p>
                  </a:txBody>
                  <a:tcPr/>
                </a:tc>
                <a:tc>
                  <a:txBody>
                    <a:bodyPr/>
                    <a:lstStyle/>
                    <a:p>
                      <a:r>
                        <a:rPr lang="en-US" dirty="0"/>
                        <a:t>None</a:t>
                      </a:r>
                    </a:p>
                  </a:txBody>
                  <a:tcPr/>
                </a:tc>
                <a:tc>
                  <a:txBody>
                    <a:bodyPr/>
                    <a:lstStyle/>
                    <a:p>
                      <a:r>
                        <a:rPr lang="en-US" dirty="0"/>
                        <a:t>20% for addressing learning loss through the implementation of EBI, such as summer learning or summer enrichment, extended day, comprehensive afterschool programs, or extended year programs in response to students’ academic, social, and emotional needs and address disproportionate impact on student groups</a:t>
                      </a:r>
                    </a:p>
                  </a:txBody>
                  <a:tcPr/>
                </a:tc>
                <a:extLst>
                  <a:ext uri="{0D108BD9-81ED-4DB2-BD59-A6C34878D82A}">
                    <a16:rowId xmlns:a16="http://schemas.microsoft.com/office/drawing/2014/main" val="1267441134"/>
                  </a:ext>
                </a:extLst>
              </a:tr>
              <a:tr h="457200">
                <a:tc>
                  <a:txBody>
                    <a:bodyPr/>
                    <a:lstStyle/>
                    <a:p>
                      <a:r>
                        <a:rPr lang="en-US" dirty="0"/>
                        <a:t>Called Out Activities: </a:t>
                      </a:r>
                      <a:r>
                        <a:rPr lang="en-US" b="1" i="1" dirty="0"/>
                        <a:t>Permitted under all 3 but just called out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a:t>Any activity necessary to maintain operation of or continuity of services, including hiring new staff or avoiding layoffs.</a:t>
                      </a:r>
                    </a:p>
                  </a:txBody>
                  <a:tcPr/>
                </a:tc>
                <a:tc>
                  <a:txBody>
                    <a:bodyPr/>
                    <a:lstStyle/>
                    <a:p>
                      <a:r>
                        <a:rPr lang="en-US" dirty="0"/>
                        <a:t>Addressing learning loss, preparing for reopening, testing, repairing, and upgrading projects to improve air quality in school buildings.</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baseline="0" dirty="0">
                          <a:solidFill>
                            <a:schemeClr val="dk1"/>
                          </a:solidFill>
                          <a:latin typeface="Calibri"/>
                          <a:ea typeface="Calibri"/>
                          <a:cs typeface="Calibri"/>
                          <a:sym typeface="Arial"/>
                        </a:rPr>
                        <a:t>Develop strategies and implement public health protocols including, to the greatest extent practicable, policies in line with guidance from the CDC for the reopening and operation of school facilities to effectively maintain the health and safety of students, educators, and other staff. </a:t>
                      </a:r>
                      <a:endParaRPr lang="en-US" dirty="0"/>
                    </a:p>
                  </a:txBody>
                  <a:tcPr/>
                </a:tc>
                <a:extLst>
                  <a:ext uri="{0D108BD9-81ED-4DB2-BD59-A6C34878D82A}">
                    <a16:rowId xmlns:a16="http://schemas.microsoft.com/office/drawing/2014/main" val="3763766157"/>
                  </a:ext>
                </a:extLst>
              </a:tr>
            </a:tbl>
          </a:graphicData>
        </a:graphic>
      </p:graphicFrame>
    </p:spTree>
    <p:extLst>
      <p:ext uri="{BB962C8B-B14F-4D97-AF65-F5344CB8AC3E}">
        <p14:creationId xmlns:p14="http://schemas.microsoft.com/office/powerpoint/2010/main" val="1175278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6F85F-A867-4134-975A-85514064F823}"/>
              </a:ext>
            </a:extLst>
          </p:cNvPr>
          <p:cNvSpPr>
            <a:spLocks noGrp="1"/>
          </p:cNvSpPr>
          <p:nvPr>
            <p:ph type="title"/>
          </p:nvPr>
        </p:nvSpPr>
        <p:spPr/>
        <p:txBody>
          <a:bodyPr/>
          <a:lstStyle/>
          <a:p>
            <a:r>
              <a:rPr lang="en-US" dirty="0"/>
              <a:t>Clarifications</a:t>
            </a:r>
          </a:p>
        </p:txBody>
      </p:sp>
      <p:sp>
        <p:nvSpPr>
          <p:cNvPr id="3" name="Text Placeholder 2">
            <a:extLst>
              <a:ext uri="{FF2B5EF4-FFF2-40B4-BE49-F238E27FC236}">
                <a16:creationId xmlns:a16="http://schemas.microsoft.com/office/drawing/2014/main" id="{979F64A5-F631-4B20-A1E6-27F780CBAC4F}"/>
              </a:ext>
            </a:extLst>
          </p:cNvPr>
          <p:cNvSpPr>
            <a:spLocks noGrp="1"/>
          </p:cNvSpPr>
          <p:nvPr>
            <p:ph type="body" idx="1"/>
          </p:nvPr>
        </p:nvSpPr>
        <p:spPr/>
        <p:txBody>
          <a:bodyPr/>
          <a:lstStyle/>
          <a:p>
            <a:r>
              <a:rPr lang="en-US" dirty="0"/>
              <a:t>Salary and benefits – yes, if reasonable and necessary to respond to, prepare for, or prevent the spread of COVID-19</a:t>
            </a:r>
          </a:p>
          <a:p>
            <a:r>
              <a:rPr lang="en-US" dirty="0"/>
              <a:t>Hazard pay or stipends – yes, if reasonable and necessary to respond to, prepare for, or prevent the spread of COVID-19</a:t>
            </a:r>
          </a:p>
          <a:p>
            <a:pPr lvl="1"/>
            <a:r>
              <a:rPr lang="en-US" dirty="0"/>
              <a:t>Update HR and accounting protocols, processes, or policies to include how hazard pay is calculated, when paid, to whom, under </a:t>
            </a:r>
            <a:r>
              <a:rPr lang="en-US"/>
              <a:t>what circumstances </a:t>
            </a:r>
          </a:p>
        </p:txBody>
      </p:sp>
      <p:sp>
        <p:nvSpPr>
          <p:cNvPr id="4" name="Slide Number Placeholder 3">
            <a:extLst>
              <a:ext uri="{FF2B5EF4-FFF2-40B4-BE49-F238E27FC236}">
                <a16:creationId xmlns:a16="http://schemas.microsoft.com/office/drawing/2014/main" id="{A4B86FA5-5D41-488E-A97D-5FB355AF168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2178230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E6DCC-6A33-42A9-9F0E-00A3C8430A3F}"/>
              </a:ext>
            </a:extLst>
          </p:cNvPr>
          <p:cNvSpPr>
            <a:spLocks noGrp="1"/>
          </p:cNvSpPr>
          <p:nvPr>
            <p:ph type="title"/>
          </p:nvPr>
        </p:nvSpPr>
        <p:spPr>
          <a:xfrm>
            <a:off x="245193" y="254514"/>
            <a:ext cx="6297650" cy="756418"/>
          </a:xfrm>
        </p:spPr>
        <p:txBody>
          <a:bodyPr/>
          <a:lstStyle/>
          <a:p>
            <a:r>
              <a:rPr lang="en-US" dirty="0"/>
              <a:t>ESSER State Reserve (10%) </a:t>
            </a:r>
          </a:p>
        </p:txBody>
      </p:sp>
      <p:sp>
        <p:nvSpPr>
          <p:cNvPr id="4" name="Slide Number Placeholder 3">
            <a:extLst>
              <a:ext uri="{FF2B5EF4-FFF2-40B4-BE49-F238E27FC236}">
                <a16:creationId xmlns:a16="http://schemas.microsoft.com/office/drawing/2014/main" id="{E5368F24-6387-496F-9444-EC7210F7285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graphicFrame>
        <p:nvGraphicFramePr>
          <p:cNvPr id="5" name="Table 5">
            <a:extLst>
              <a:ext uri="{FF2B5EF4-FFF2-40B4-BE49-F238E27FC236}">
                <a16:creationId xmlns:a16="http://schemas.microsoft.com/office/drawing/2014/main" id="{6EFF1AD6-BCD9-4D3C-B847-A224ECAE0529}"/>
              </a:ext>
            </a:extLst>
          </p:cNvPr>
          <p:cNvGraphicFramePr>
            <a:graphicFrameLocks noGrp="1"/>
          </p:cNvGraphicFramePr>
          <p:nvPr>
            <p:extLst>
              <p:ext uri="{D42A27DB-BD31-4B8C-83A1-F6EECF244321}">
                <p14:modId xmlns:p14="http://schemas.microsoft.com/office/powerpoint/2010/main" val="2138678606"/>
              </p:ext>
            </p:extLst>
          </p:nvPr>
        </p:nvGraphicFramePr>
        <p:xfrm>
          <a:off x="182880" y="1634191"/>
          <a:ext cx="8778240" cy="4438080"/>
        </p:xfrm>
        <a:graphic>
          <a:graphicData uri="http://schemas.openxmlformats.org/drawingml/2006/table">
            <a:tbl>
              <a:tblPr firstRow="1" bandRow="1">
                <a:tableStyleId>{5DA37D80-6434-44D0-A028-1B22A696006F}</a:tableStyleId>
              </a:tblPr>
              <a:tblGrid>
                <a:gridCol w="6583680">
                  <a:extLst>
                    <a:ext uri="{9D8B030D-6E8A-4147-A177-3AD203B41FA5}">
                      <a16:colId xmlns:a16="http://schemas.microsoft.com/office/drawing/2014/main" val="3670452146"/>
                    </a:ext>
                  </a:extLst>
                </a:gridCol>
                <a:gridCol w="731520">
                  <a:extLst>
                    <a:ext uri="{9D8B030D-6E8A-4147-A177-3AD203B41FA5}">
                      <a16:colId xmlns:a16="http://schemas.microsoft.com/office/drawing/2014/main" val="3019077203"/>
                    </a:ext>
                  </a:extLst>
                </a:gridCol>
                <a:gridCol w="731520">
                  <a:extLst>
                    <a:ext uri="{9D8B030D-6E8A-4147-A177-3AD203B41FA5}">
                      <a16:colId xmlns:a16="http://schemas.microsoft.com/office/drawing/2014/main" val="731327032"/>
                    </a:ext>
                  </a:extLst>
                </a:gridCol>
                <a:gridCol w="731520">
                  <a:extLst>
                    <a:ext uri="{9D8B030D-6E8A-4147-A177-3AD203B41FA5}">
                      <a16:colId xmlns:a16="http://schemas.microsoft.com/office/drawing/2014/main" val="3165441693"/>
                    </a:ext>
                  </a:extLst>
                </a:gridCol>
              </a:tblGrid>
              <a:tr h="644490">
                <a:tc>
                  <a:txBody>
                    <a:bodyPr/>
                    <a:lstStyle/>
                    <a:p>
                      <a:pPr algn="ctr"/>
                      <a:r>
                        <a:rPr lang="en-US" sz="1400" dirty="0"/>
                        <a:t>Grantees</a:t>
                      </a:r>
                    </a:p>
                  </a:txBody>
                  <a:tcPr anchor="ctr"/>
                </a:tc>
                <a:tc>
                  <a:txBody>
                    <a:bodyPr/>
                    <a:lstStyle/>
                    <a:p>
                      <a:pPr algn="ctr"/>
                      <a:r>
                        <a:rPr lang="en-US" sz="1200" dirty="0"/>
                        <a:t>ESSER I</a:t>
                      </a:r>
                    </a:p>
                  </a:txBody>
                  <a:tcPr anchor="ctr"/>
                </a:tc>
                <a:tc>
                  <a:txBody>
                    <a:bodyPr/>
                    <a:lstStyle/>
                    <a:p>
                      <a:pPr algn="ctr"/>
                      <a:r>
                        <a:rPr lang="en-US" sz="1200" dirty="0"/>
                        <a:t>ESSER II</a:t>
                      </a:r>
                    </a:p>
                  </a:txBody>
                  <a:tcPr anchor="ctr"/>
                </a:tc>
                <a:tc>
                  <a:txBody>
                    <a:bodyPr/>
                    <a:lstStyle/>
                    <a:p>
                      <a:pPr algn="ctr"/>
                      <a:r>
                        <a:rPr lang="en-US" sz="1200" dirty="0"/>
                        <a:t>ESSER III</a:t>
                      </a:r>
                    </a:p>
                  </a:txBody>
                  <a:tcPr anchor="ctr"/>
                </a:tc>
                <a:extLst>
                  <a:ext uri="{0D108BD9-81ED-4DB2-BD59-A6C34878D82A}">
                    <a16:rowId xmlns:a16="http://schemas.microsoft.com/office/drawing/2014/main" val="2253856212"/>
                  </a:ext>
                </a:extLst>
              </a:tr>
              <a:tr h="588805">
                <a:tc>
                  <a:txBody>
                    <a:bodyPr/>
                    <a:lstStyle/>
                    <a:p>
                      <a:pPr algn="l"/>
                      <a:r>
                        <a:rPr lang="en-US" sz="1400" dirty="0"/>
                        <a:t>Formula grants to BOCES with gaps in their special education funding:</a:t>
                      </a:r>
                    </a:p>
                    <a:p>
                      <a:pPr algn="l"/>
                      <a:r>
                        <a:rPr lang="en-US" sz="1400" dirty="0"/>
                        <a:t>Any activity allowable under ESSER </a:t>
                      </a:r>
                      <a:r>
                        <a:rPr lang="en-US" sz="1400" b="1" i="1" dirty="0"/>
                        <a:t>in support of students w disabilities</a:t>
                      </a:r>
                    </a:p>
                  </a:txBody>
                  <a:tcPr/>
                </a:tc>
                <a:tc>
                  <a:txBody>
                    <a:bodyPr/>
                    <a:lstStyle/>
                    <a:p>
                      <a:pPr algn="ctr"/>
                      <a:r>
                        <a:rPr lang="en-US" sz="1400" b="1" dirty="0">
                          <a:solidFill>
                            <a:srgbClr val="00B050"/>
                          </a:solidFill>
                        </a:rPr>
                        <a:t>X</a:t>
                      </a:r>
                    </a:p>
                  </a:txBody>
                  <a:tcPr anchor="ctr"/>
                </a:tc>
                <a:tc>
                  <a:txBody>
                    <a:bodyPr/>
                    <a:lstStyle/>
                    <a:p>
                      <a:pPr algn="ctr"/>
                      <a:r>
                        <a:rPr lang="en-US" sz="1400" b="1" dirty="0">
                          <a:solidFill>
                            <a:srgbClr val="FF0000"/>
                          </a:solidFill>
                        </a:rPr>
                        <a:t>X</a:t>
                      </a:r>
                    </a:p>
                  </a:txBody>
                  <a:tcPr anchor="ctr"/>
                </a:tc>
                <a:tc>
                  <a:txBody>
                    <a:bodyPr/>
                    <a:lstStyle/>
                    <a:p>
                      <a:pPr algn="ctr"/>
                      <a:r>
                        <a:rPr lang="en-US" sz="1400" dirty="0"/>
                        <a:t>TBD</a:t>
                      </a:r>
                    </a:p>
                  </a:txBody>
                  <a:tcPr anchor="ctr"/>
                </a:tc>
                <a:extLst>
                  <a:ext uri="{0D108BD9-81ED-4DB2-BD59-A6C34878D82A}">
                    <a16:rowId xmlns:a16="http://schemas.microsoft.com/office/drawing/2014/main" val="1120641331"/>
                  </a:ext>
                </a:extLst>
              </a:tr>
              <a:tr h="457200">
                <a:tc>
                  <a:txBody>
                    <a:bodyPr/>
                    <a:lstStyle/>
                    <a:p>
                      <a:pPr algn="l"/>
                      <a:r>
                        <a:rPr lang="en-US" sz="1400" dirty="0"/>
                        <a:t>Formula grants BOCES with brick-and-mortar schools:</a:t>
                      </a:r>
                    </a:p>
                    <a:p>
                      <a:pPr algn="l"/>
                      <a:r>
                        <a:rPr lang="en-US" sz="1400" dirty="0"/>
                        <a:t>Any activity allowable under ESSER to </a:t>
                      </a:r>
                      <a:r>
                        <a:rPr lang="en-US" sz="1400" b="1" i="1" dirty="0"/>
                        <a:t>support the operation of the school</a:t>
                      </a:r>
                    </a:p>
                  </a:txBody>
                  <a:tcPr/>
                </a:tc>
                <a:tc>
                  <a:txBody>
                    <a:bodyPr/>
                    <a:lstStyle/>
                    <a:p>
                      <a:pPr algn="ctr"/>
                      <a:r>
                        <a:rPr lang="en-US" sz="1400" b="1" dirty="0">
                          <a:solidFill>
                            <a:srgbClr val="00B050"/>
                          </a:solidFill>
                        </a:rPr>
                        <a:t>X</a:t>
                      </a:r>
                    </a:p>
                  </a:txBody>
                  <a:tcPr anchor="ctr"/>
                </a:tc>
                <a:tc>
                  <a:txBody>
                    <a:bodyPr/>
                    <a:lstStyle/>
                    <a:p>
                      <a:pPr algn="ctr"/>
                      <a:r>
                        <a:rPr lang="en-US" sz="1400" b="1" dirty="0">
                          <a:solidFill>
                            <a:srgbClr val="FF0000"/>
                          </a:solidFill>
                        </a:rPr>
                        <a:t>X</a:t>
                      </a:r>
                    </a:p>
                  </a:txBody>
                  <a:tcPr anchor="ctr"/>
                </a:tc>
                <a:tc>
                  <a:txBody>
                    <a:bodyPr/>
                    <a:lstStyle/>
                    <a:p>
                      <a:pPr algn="ctr"/>
                      <a:r>
                        <a:rPr lang="en-US" sz="1400" dirty="0"/>
                        <a:t>TBD</a:t>
                      </a:r>
                    </a:p>
                  </a:txBody>
                  <a:tcPr anchor="ctr"/>
                </a:tc>
                <a:extLst>
                  <a:ext uri="{0D108BD9-81ED-4DB2-BD59-A6C34878D82A}">
                    <a16:rowId xmlns:a16="http://schemas.microsoft.com/office/drawing/2014/main" val="3806191707"/>
                  </a:ext>
                </a:extLst>
              </a:tr>
              <a:tr h="365760">
                <a:tc>
                  <a:txBody>
                    <a:bodyPr/>
                    <a:lstStyle/>
                    <a:p>
                      <a:pPr algn="l"/>
                      <a:r>
                        <a:rPr lang="en-US" sz="1400" dirty="0"/>
                        <a:t>Formula grants to Colorado Tribes: any activity allowable under ESSER</a:t>
                      </a:r>
                    </a:p>
                  </a:txBody>
                  <a:tcPr/>
                </a:tc>
                <a:tc>
                  <a:txBody>
                    <a:bodyPr/>
                    <a:lstStyle/>
                    <a:p>
                      <a:pPr algn="ctr"/>
                      <a:r>
                        <a:rPr lang="en-US" sz="1400" b="1" dirty="0">
                          <a:solidFill>
                            <a:srgbClr val="00B050"/>
                          </a:solidFill>
                        </a:rPr>
                        <a:t>X</a:t>
                      </a:r>
                    </a:p>
                  </a:txBody>
                  <a:tcPr anchor="ctr"/>
                </a:tc>
                <a:tc>
                  <a:txBody>
                    <a:bodyPr/>
                    <a:lstStyle/>
                    <a:p>
                      <a:pPr algn="ctr"/>
                      <a:r>
                        <a:rPr lang="en-US" sz="1400" b="1" dirty="0">
                          <a:solidFill>
                            <a:srgbClr val="FF0000"/>
                          </a:solidFill>
                        </a:rPr>
                        <a:t>X</a:t>
                      </a:r>
                    </a:p>
                  </a:txBody>
                  <a:tcPr anchor="ctr"/>
                </a:tc>
                <a:tc>
                  <a:txBody>
                    <a:bodyPr/>
                    <a:lstStyle/>
                    <a:p>
                      <a:pPr algn="ctr"/>
                      <a:r>
                        <a:rPr lang="en-US" sz="1400" dirty="0"/>
                        <a:t>TBD</a:t>
                      </a:r>
                    </a:p>
                  </a:txBody>
                  <a:tcPr anchor="ctr"/>
                </a:tc>
                <a:extLst>
                  <a:ext uri="{0D108BD9-81ED-4DB2-BD59-A6C34878D82A}">
                    <a16:rowId xmlns:a16="http://schemas.microsoft.com/office/drawing/2014/main" val="2987893832"/>
                  </a:ext>
                </a:extLst>
              </a:tr>
              <a:tr h="380260">
                <a:tc>
                  <a:txBody>
                    <a:bodyPr/>
                    <a:lstStyle/>
                    <a:p>
                      <a:pPr algn="l"/>
                      <a:r>
                        <a:rPr lang="en-US" sz="1400" dirty="0"/>
                        <a:t>Formula grants to Districts with small or no allocation: any activity allowable under ESSER</a:t>
                      </a:r>
                    </a:p>
                  </a:txBody>
                  <a:tcPr/>
                </a:tc>
                <a:tc>
                  <a:txBody>
                    <a:bodyPr/>
                    <a:lstStyle/>
                    <a:p>
                      <a:pPr algn="ctr"/>
                      <a:r>
                        <a:rPr lang="en-US" sz="1400" b="1" dirty="0">
                          <a:solidFill>
                            <a:srgbClr val="00B050"/>
                          </a:solidFill>
                        </a:rPr>
                        <a:t>X</a:t>
                      </a:r>
                    </a:p>
                  </a:txBody>
                  <a:tcPr anchor="ctr"/>
                </a:tc>
                <a:tc>
                  <a:txBody>
                    <a:bodyPr/>
                    <a:lstStyle/>
                    <a:p>
                      <a:pPr algn="ctr"/>
                      <a:r>
                        <a:rPr lang="en-US" sz="1400" b="1" dirty="0">
                          <a:solidFill>
                            <a:srgbClr val="FF0000"/>
                          </a:solidFill>
                        </a:rPr>
                        <a:t>X</a:t>
                      </a:r>
                    </a:p>
                  </a:txBody>
                  <a:tcPr anchor="ctr"/>
                </a:tc>
                <a:tc>
                  <a:txBody>
                    <a:bodyPr/>
                    <a:lstStyle/>
                    <a:p>
                      <a:pPr algn="ctr"/>
                      <a:r>
                        <a:rPr lang="en-US" sz="1400" dirty="0"/>
                        <a:t>TBD</a:t>
                      </a:r>
                    </a:p>
                  </a:txBody>
                  <a:tcPr anchor="ctr"/>
                </a:tc>
                <a:extLst>
                  <a:ext uri="{0D108BD9-81ED-4DB2-BD59-A6C34878D82A}">
                    <a16:rowId xmlns:a16="http://schemas.microsoft.com/office/drawing/2014/main" val="2786709929"/>
                  </a:ext>
                </a:extLst>
              </a:tr>
              <a:tr h="555689">
                <a:tc>
                  <a:txBody>
                    <a:bodyPr/>
                    <a:lstStyle/>
                    <a:p>
                      <a:pPr algn="l"/>
                      <a:r>
                        <a:rPr lang="en-US" sz="1400" dirty="0"/>
                        <a:t>Competitive grants for connectivity to districts, BOCES, and Tribes: </a:t>
                      </a:r>
                      <a:r>
                        <a:rPr lang="en-US" sz="1400" b="1" i="1" dirty="0"/>
                        <a:t>connectivity</a:t>
                      </a:r>
                      <a:r>
                        <a:rPr lang="en-US" sz="1400" i="1" dirty="0"/>
                        <a:t> </a:t>
                      </a:r>
                    </a:p>
                  </a:txBody>
                  <a:tcPr/>
                </a:tc>
                <a:tc>
                  <a:txBody>
                    <a:bodyPr/>
                    <a:lstStyle/>
                    <a:p>
                      <a:pPr algn="ctr"/>
                      <a:r>
                        <a:rPr lang="en-US" sz="1400" b="1" dirty="0">
                          <a:solidFill>
                            <a:srgbClr val="00B050"/>
                          </a:solidFill>
                        </a:rPr>
                        <a:t>X</a:t>
                      </a:r>
                    </a:p>
                  </a:txBody>
                  <a:tcPr anchor="ctr"/>
                </a:tc>
                <a:tc>
                  <a:txBody>
                    <a:bodyPr/>
                    <a:lstStyle/>
                    <a:p>
                      <a:pPr algn="ctr"/>
                      <a:endParaRPr lang="en-US" sz="1400" dirty="0"/>
                    </a:p>
                  </a:txBody>
                  <a:tcPr anchor="ctr"/>
                </a:tc>
                <a:tc>
                  <a:txBody>
                    <a:bodyPr/>
                    <a:lstStyle/>
                    <a:p>
                      <a:pPr algn="ctr"/>
                      <a:r>
                        <a:rPr lang="en-US" sz="1400" dirty="0"/>
                        <a:t>TBD</a:t>
                      </a:r>
                    </a:p>
                  </a:txBody>
                  <a:tcPr anchor="ctr"/>
                </a:tc>
                <a:extLst>
                  <a:ext uri="{0D108BD9-81ED-4DB2-BD59-A6C34878D82A}">
                    <a16:rowId xmlns:a16="http://schemas.microsoft.com/office/drawing/2014/main" val="392734803"/>
                  </a:ext>
                </a:extLst>
              </a:tr>
              <a:tr h="347116">
                <a:tc>
                  <a:txBody>
                    <a:bodyPr/>
                    <a:lstStyle/>
                    <a:p>
                      <a:pPr algn="l"/>
                      <a:r>
                        <a:rPr lang="en-US" sz="1400" dirty="0"/>
                        <a:t>Formula grant to Colorado Digital BOCES for online courses: </a:t>
                      </a:r>
                      <a:r>
                        <a:rPr lang="en-US" sz="1400" b="1" i="1" dirty="0"/>
                        <a:t>online courses</a:t>
                      </a:r>
                    </a:p>
                  </a:txBody>
                  <a:tcPr/>
                </a:tc>
                <a:tc>
                  <a:txBody>
                    <a:bodyPr/>
                    <a:lstStyle/>
                    <a:p>
                      <a:pPr algn="ctr"/>
                      <a:r>
                        <a:rPr lang="en-US" sz="1400" b="1" dirty="0">
                          <a:solidFill>
                            <a:srgbClr val="00B050"/>
                          </a:solidFill>
                        </a:rPr>
                        <a:t>X</a:t>
                      </a:r>
                    </a:p>
                  </a:txBody>
                  <a:tcPr anchor="ctr"/>
                </a:tc>
                <a:tc>
                  <a:txBody>
                    <a:bodyPr/>
                    <a:lstStyle/>
                    <a:p>
                      <a:pPr algn="ctr"/>
                      <a:endParaRPr lang="en-US" sz="1400" dirty="0"/>
                    </a:p>
                  </a:txBody>
                  <a:tcPr anchor="ctr"/>
                </a:tc>
                <a:tc>
                  <a:txBody>
                    <a:bodyPr/>
                    <a:lstStyle/>
                    <a:p>
                      <a:pPr algn="ctr"/>
                      <a:r>
                        <a:rPr lang="en-US" sz="1400" dirty="0"/>
                        <a:t>TBD</a:t>
                      </a:r>
                    </a:p>
                  </a:txBody>
                  <a:tcPr anchor="ctr"/>
                </a:tc>
                <a:extLst>
                  <a:ext uri="{0D108BD9-81ED-4DB2-BD59-A6C34878D82A}">
                    <a16:rowId xmlns:a16="http://schemas.microsoft.com/office/drawing/2014/main" val="3455170679"/>
                  </a:ext>
                </a:extLst>
              </a:tr>
              <a:tr h="381740">
                <a:tc>
                  <a:txBody>
                    <a:bodyPr/>
                    <a:lstStyle/>
                    <a:p>
                      <a:pPr algn="l"/>
                      <a:r>
                        <a:rPr lang="en-US" sz="1400" dirty="0"/>
                        <a:t>Formula grants to facility schools: any activity allowable under ESSER</a:t>
                      </a:r>
                    </a:p>
                  </a:txBody>
                  <a:tcPr/>
                </a:tc>
                <a:tc>
                  <a:txBody>
                    <a:bodyPr/>
                    <a:lstStyle/>
                    <a:p>
                      <a:pPr algn="ctr"/>
                      <a:r>
                        <a:rPr lang="en-US" sz="1400" b="1" dirty="0">
                          <a:solidFill>
                            <a:srgbClr val="00B050"/>
                          </a:solidFill>
                        </a:rPr>
                        <a:t>X</a:t>
                      </a:r>
                    </a:p>
                  </a:txBody>
                  <a:tcPr anchor="ctr"/>
                </a:tc>
                <a:tc>
                  <a:txBody>
                    <a:bodyPr/>
                    <a:lstStyle/>
                    <a:p>
                      <a:pPr algn="ctr"/>
                      <a:endParaRPr lang="en-US" sz="1400" dirty="0"/>
                    </a:p>
                  </a:txBody>
                  <a:tcPr anchor="ctr"/>
                </a:tc>
                <a:tc>
                  <a:txBody>
                    <a:bodyPr/>
                    <a:lstStyle/>
                    <a:p>
                      <a:pPr algn="ctr"/>
                      <a:r>
                        <a:rPr lang="en-US" sz="1400" dirty="0"/>
                        <a:t>TBD</a:t>
                      </a:r>
                    </a:p>
                  </a:txBody>
                  <a:tcPr anchor="ctr"/>
                </a:tc>
                <a:extLst>
                  <a:ext uri="{0D108BD9-81ED-4DB2-BD59-A6C34878D82A}">
                    <a16:rowId xmlns:a16="http://schemas.microsoft.com/office/drawing/2014/main" val="957715874"/>
                  </a:ext>
                </a:extLst>
              </a:tr>
              <a:tr h="457200">
                <a:tc>
                  <a:txBody>
                    <a:bodyPr/>
                    <a:lstStyle/>
                    <a:p>
                      <a:pPr algn="l"/>
                      <a:r>
                        <a:rPr lang="en-US" sz="1400" dirty="0"/>
                        <a:t>Formula grants to districts with Native American students: any activity allowable under ESSER </a:t>
                      </a:r>
                      <a:r>
                        <a:rPr lang="en-US" sz="1400" b="1" i="1" dirty="0"/>
                        <a:t>in support of Native American students</a:t>
                      </a:r>
                    </a:p>
                  </a:txBody>
                  <a:tcPr/>
                </a:tc>
                <a:tc>
                  <a:txBody>
                    <a:bodyPr/>
                    <a:lstStyle/>
                    <a:p>
                      <a:pPr algn="ctr"/>
                      <a:r>
                        <a:rPr lang="en-US" sz="1400" b="1" dirty="0">
                          <a:solidFill>
                            <a:srgbClr val="00B050"/>
                          </a:solidFill>
                        </a:rPr>
                        <a:t>X</a:t>
                      </a:r>
                    </a:p>
                  </a:txBody>
                  <a:tcPr anchor="ctr"/>
                </a:tc>
                <a:tc>
                  <a:txBody>
                    <a:bodyPr/>
                    <a:lstStyle/>
                    <a:p>
                      <a:pPr algn="ctr"/>
                      <a:r>
                        <a:rPr lang="en-US" sz="1400" b="1" dirty="0">
                          <a:solidFill>
                            <a:srgbClr val="FF0000"/>
                          </a:solidFill>
                        </a:rPr>
                        <a:t>X</a:t>
                      </a:r>
                    </a:p>
                  </a:txBody>
                  <a:tcPr anchor="ctr"/>
                </a:tc>
                <a:tc>
                  <a:txBody>
                    <a:bodyPr/>
                    <a:lstStyle/>
                    <a:p>
                      <a:pPr algn="ctr"/>
                      <a:r>
                        <a:rPr lang="en-US" sz="1400" dirty="0"/>
                        <a:t>TBD</a:t>
                      </a:r>
                    </a:p>
                  </a:txBody>
                  <a:tcPr anchor="ctr"/>
                </a:tc>
                <a:extLst>
                  <a:ext uri="{0D108BD9-81ED-4DB2-BD59-A6C34878D82A}">
                    <a16:rowId xmlns:a16="http://schemas.microsoft.com/office/drawing/2014/main" val="824071520"/>
                  </a:ext>
                </a:extLst>
              </a:tr>
            </a:tbl>
          </a:graphicData>
        </a:graphic>
      </p:graphicFrame>
      <p:sp>
        <p:nvSpPr>
          <p:cNvPr id="6" name="TextBox 5">
            <a:extLst>
              <a:ext uri="{FF2B5EF4-FFF2-40B4-BE49-F238E27FC236}">
                <a16:creationId xmlns:a16="http://schemas.microsoft.com/office/drawing/2014/main" id="{1AA7C1E1-80B2-4EA3-80E1-4A40A99A972C}"/>
              </a:ext>
            </a:extLst>
          </p:cNvPr>
          <p:cNvSpPr txBox="1"/>
          <p:nvPr/>
        </p:nvSpPr>
        <p:spPr>
          <a:xfrm>
            <a:off x="182880" y="1303533"/>
            <a:ext cx="7842535" cy="338554"/>
          </a:xfrm>
          <a:prstGeom prst="rect">
            <a:avLst/>
          </a:prstGeom>
          <a:noFill/>
        </p:spPr>
        <p:txBody>
          <a:bodyPr wrap="square">
            <a:spAutoFit/>
          </a:bodyPr>
          <a:lstStyle/>
          <a:p>
            <a:r>
              <a:rPr lang="en-US" sz="1600" dirty="0"/>
              <a:t>ESSER I Supplemental Funds are in the application; ESSER II will be added soon!</a:t>
            </a:r>
          </a:p>
        </p:txBody>
      </p:sp>
      <p:sp>
        <p:nvSpPr>
          <p:cNvPr id="7" name="Rectangle 6">
            <a:extLst>
              <a:ext uri="{FF2B5EF4-FFF2-40B4-BE49-F238E27FC236}">
                <a16:creationId xmlns:a16="http://schemas.microsoft.com/office/drawing/2014/main" id="{35A5F2B9-53C2-4FA4-8D57-677C03B86E71}"/>
              </a:ext>
            </a:extLst>
          </p:cNvPr>
          <p:cNvSpPr/>
          <p:nvPr/>
        </p:nvSpPr>
        <p:spPr>
          <a:xfrm>
            <a:off x="683582" y="6241002"/>
            <a:ext cx="6711518" cy="44388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All ESSER-funded activities, including the above, must be reasonable and necessary to respond to, prepare for, or prevent the spread of COVID-19</a:t>
            </a:r>
          </a:p>
        </p:txBody>
      </p:sp>
    </p:spTree>
    <p:extLst>
      <p:ext uri="{BB962C8B-B14F-4D97-AF65-F5344CB8AC3E}">
        <p14:creationId xmlns:p14="http://schemas.microsoft.com/office/powerpoint/2010/main" val="3788356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DA8C4-47DC-4A96-B4A3-C0F2019DAA60}"/>
              </a:ext>
            </a:extLst>
          </p:cNvPr>
          <p:cNvSpPr>
            <a:spLocks noGrp="1"/>
          </p:cNvSpPr>
          <p:nvPr>
            <p:ph type="title"/>
          </p:nvPr>
        </p:nvSpPr>
        <p:spPr/>
        <p:txBody>
          <a:bodyPr/>
          <a:lstStyle/>
          <a:p>
            <a:r>
              <a:rPr lang="en-US" dirty="0"/>
              <a:t>Application View for Districts</a:t>
            </a:r>
          </a:p>
        </p:txBody>
      </p:sp>
      <p:sp>
        <p:nvSpPr>
          <p:cNvPr id="4" name="Slide Number Placeholder 3">
            <a:extLst>
              <a:ext uri="{FF2B5EF4-FFF2-40B4-BE49-F238E27FC236}">
                <a16:creationId xmlns:a16="http://schemas.microsoft.com/office/drawing/2014/main" id="{AC20FE01-51CC-4871-855E-6B4B383EBA3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sp>
        <p:nvSpPr>
          <p:cNvPr id="5" name="Rectangle 2">
            <a:extLst>
              <a:ext uri="{FF2B5EF4-FFF2-40B4-BE49-F238E27FC236}">
                <a16:creationId xmlns:a16="http://schemas.microsoft.com/office/drawing/2014/main" id="{D3592D09-2CCE-4B4E-925D-9E491FE1BD2E}"/>
              </a:ext>
              <a:ext uri="{C183D7F6-B498-43B3-948B-1728B52AA6E4}">
                <adec:decorative xmlns:adec="http://schemas.microsoft.com/office/drawing/2017/decorative" val="1"/>
              </a:ext>
            </a:extLst>
          </p:cNvPr>
          <p:cNvSpPr>
            <a:spLocks noChangeArrowheads="1"/>
          </p:cNvSpPr>
          <p:nvPr/>
        </p:nvSpPr>
        <p:spPr bwMode="auto">
          <a:xfrm>
            <a:off x="223071" y="931025"/>
            <a:ext cx="10706350" cy="602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5" name="Picture 1" descr="Application view for districts when accepting or relinquishing funds.">
            <a:extLst>
              <a:ext uri="{FF2B5EF4-FFF2-40B4-BE49-F238E27FC236}">
                <a16:creationId xmlns:a16="http://schemas.microsoft.com/office/drawing/2014/main" id="{14CB0C7F-AAFC-48E2-84DB-B835406215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071" y="1388225"/>
            <a:ext cx="8505847" cy="41064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74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F0733-B3F0-4B4B-AAFA-77EAA217A0E3}"/>
              </a:ext>
            </a:extLst>
          </p:cNvPr>
          <p:cNvSpPr>
            <a:spLocks noGrp="1"/>
          </p:cNvSpPr>
          <p:nvPr>
            <p:ph type="title"/>
          </p:nvPr>
        </p:nvSpPr>
        <p:spPr/>
        <p:txBody>
          <a:bodyPr/>
          <a:lstStyle/>
          <a:p>
            <a:r>
              <a:rPr lang="en-US" dirty="0"/>
              <a:t>Application for Facility Schools, AUs, and BOCES</a:t>
            </a:r>
          </a:p>
        </p:txBody>
      </p:sp>
      <p:sp>
        <p:nvSpPr>
          <p:cNvPr id="4" name="Slide Number Placeholder 3">
            <a:extLst>
              <a:ext uri="{FF2B5EF4-FFF2-40B4-BE49-F238E27FC236}">
                <a16:creationId xmlns:a16="http://schemas.microsoft.com/office/drawing/2014/main" id="{FC9B10C9-1188-44DA-BDF8-11C40FBCECC3}"/>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a:p>
        </p:txBody>
      </p:sp>
      <p:sp>
        <p:nvSpPr>
          <p:cNvPr id="5" name="Rectangle 2">
            <a:extLst>
              <a:ext uri="{FF2B5EF4-FFF2-40B4-BE49-F238E27FC236}">
                <a16:creationId xmlns:a16="http://schemas.microsoft.com/office/drawing/2014/main" id="{A364C8CF-880F-435F-89E8-4A6FCEC44022}"/>
              </a:ext>
              <a:ext uri="{C183D7F6-B498-43B3-948B-1728B52AA6E4}">
                <adec:decorative xmlns:adec="http://schemas.microsoft.com/office/drawing/2017/decorative" val="1"/>
              </a:ext>
            </a:extLst>
          </p:cNvPr>
          <p:cNvSpPr>
            <a:spLocks noChangeArrowheads="1"/>
          </p:cNvSpPr>
          <p:nvPr/>
        </p:nvSpPr>
        <p:spPr bwMode="auto">
          <a:xfrm>
            <a:off x="223071" y="939338"/>
            <a:ext cx="9054236" cy="578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2049" name="Picture 8" descr="Application view for facility schools, AUs, and BOCES when accepting or relinquishing funds.">
            <a:extLst>
              <a:ext uri="{FF2B5EF4-FFF2-40B4-BE49-F238E27FC236}">
                <a16:creationId xmlns:a16="http://schemas.microsoft.com/office/drawing/2014/main" id="{975ECC4C-9200-4714-B485-3F7AF70FEA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071" y="1396538"/>
            <a:ext cx="8224475" cy="2169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0578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C87CA-73C2-4931-85EC-01DC8C20E1DC}"/>
              </a:ext>
            </a:extLst>
          </p:cNvPr>
          <p:cNvSpPr>
            <a:spLocks noGrp="1"/>
          </p:cNvSpPr>
          <p:nvPr>
            <p:ph type="title"/>
          </p:nvPr>
        </p:nvSpPr>
        <p:spPr/>
        <p:txBody>
          <a:bodyPr/>
          <a:lstStyle/>
          <a:p>
            <a:r>
              <a:rPr lang="en-US" dirty="0"/>
              <a:t>Describing Reasonableness</a:t>
            </a:r>
          </a:p>
        </p:txBody>
      </p:sp>
      <p:sp>
        <p:nvSpPr>
          <p:cNvPr id="3" name="Text Placeholder 2">
            <a:extLst>
              <a:ext uri="{FF2B5EF4-FFF2-40B4-BE49-F238E27FC236}">
                <a16:creationId xmlns:a16="http://schemas.microsoft.com/office/drawing/2014/main" id="{22C29B48-10BE-4A20-8D66-04185635402A}"/>
              </a:ext>
            </a:extLst>
          </p:cNvPr>
          <p:cNvSpPr>
            <a:spLocks noGrp="1"/>
          </p:cNvSpPr>
          <p:nvPr>
            <p:ph type="body" idx="1"/>
          </p:nvPr>
        </p:nvSpPr>
        <p:spPr>
          <a:xfrm>
            <a:off x="245193" y="1383323"/>
            <a:ext cx="8476776" cy="4720391"/>
          </a:xfrm>
        </p:spPr>
        <p:txBody>
          <a:bodyPr/>
          <a:lstStyle/>
          <a:p>
            <a:r>
              <a:rPr lang="en-US" dirty="0"/>
              <a:t>Reviewers need sufficient information to be able to ascertain: </a:t>
            </a:r>
          </a:p>
          <a:p>
            <a:pPr lvl="1"/>
            <a:r>
              <a:rPr lang="en-US" dirty="0"/>
              <a:t>Allowability – activities listed in statutes as allowable (see funding matrix)</a:t>
            </a:r>
          </a:p>
          <a:p>
            <a:pPr lvl="1"/>
            <a:r>
              <a:rPr lang="en-US" dirty="0"/>
              <a:t>Allocability – activities must be necessary in order to respond to, prepare for, or prevent the spread of COVID-19</a:t>
            </a:r>
          </a:p>
          <a:p>
            <a:pPr lvl="1"/>
            <a:r>
              <a:rPr lang="en-US" dirty="0"/>
              <a:t>Reasonableness – a prudent person would be able to explain how the item is reasonable (e.g., is priced at fair market value, is the most cost-effective way of conducting/implementing the activity, is in line with how similar activities are paid from other funding sources)</a:t>
            </a:r>
          </a:p>
          <a:p>
            <a:pPr lvl="2"/>
            <a:r>
              <a:rPr lang="en-US" dirty="0"/>
              <a:t>Sufficient detail ~ allows reviewers to be able to understand how the total was reached; includes the unit expense, how many units, and for how long.</a:t>
            </a:r>
          </a:p>
          <a:p>
            <a:pPr lvl="2"/>
            <a:r>
              <a:rPr lang="en-US" dirty="0"/>
              <a:t>Example – salary</a:t>
            </a:r>
          </a:p>
          <a:p>
            <a:pPr lvl="3"/>
            <a:r>
              <a:rPr lang="en-US" dirty="0"/>
              <a:t>2 teachers, 4 months, $4,500 average per month = $36,000</a:t>
            </a:r>
          </a:p>
          <a:p>
            <a:pPr lvl="3"/>
            <a:r>
              <a:rPr lang="en-US" dirty="0"/>
              <a:t>2 teacher, 2 years, $54,000 average per year = $216,000 </a:t>
            </a:r>
          </a:p>
          <a:p>
            <a:pPr lvl="3"/>
            <a:endParaRPr lang="en-US" dirty="0"/>
          </a:p>
        </p:txBody>
      </p:sp>
      <p:sp>
        <p:nvSpPr>
          <p:cNvPr id="4" name="Slide Number Placeholder 3">
            <a:extLst>
              <a:ext uri="{FF2B5EF4-FFF2-40B4-BE49-F238E27FC236}">
                <a16:creationId xmlns:a16="http://schemas.microsoft.com/office/drawing/2014/main" id="{F4903C80-8B0D-4A43-BD06-DCB8C5D44E8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3482945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2B57D-510C-428A-B464-17B0B8B2331A}"/>
              </a:ext>
            </a:extLst>
          </p:cNvPr>
          <p:cNvSpPr>
            <a:spLocks noGrp="1"/>
          </p:cNvSpPr>
          <p:nvPr>
            <p:ph type="title"/>
          </p:nvPr>
        </p:nvSpPr>
        <p:spPr/>
        <p:txBody>
          <a:bodyPr/>
          <a:lstStyle/>
          <a:p>
            <a:r>
              <a:rPr lang="en-US" dirty="0"/>
              <a:t>Seeking Examples to Share</a:t>
            </a:r>
          </a:p>
        </p:txBody>
      </p:sp>
      <p:sp>
        <p:nvSpPr>
          <p:cNvPr id="3" name="Text Placeholder 2">
            <a:extLst>
              <a:ext uri="{FF2B5EF4-FFF2-40B4-BE49-F238E27FC236}">
                <a16:creationId xmlns:a16="http://schemas.microsoft.com/office/drawing/2014/main" id="{7526416E-F7C5-4BD5-8390-C85554C0389F}"/>
              </a:ext>
            </a:extLst>
          </p:cNvPr>
          <p:cNvSpPr>
            <a:spLocks noGrp="1"/>
          </p:cNvSpPr>
          <p:nvPr>
            <p:ph type="body" idx="1"/>
          </p:nvPr>
        </p:nvSpPr>
        <p:spPr/>
        <p:txBody>
          <a:bodyPr/>
          <a:lstStyle/>
          <a:p>
            <a:r>
              <a:rPr lang="en-US" dirty="0"/>
              <a:t>Updated HR or accounting policies to address impact of a pandemic </a:t>
            </a:r>
          </a:p>
          <a:p>
            <a:pPr lvl="1"/>
            <a:r>
              <a:rPr lang="en-US" dirty="0"/>
              <a:t>Hazard Pay for increased exposure/risk</a:t>
            </a:r>
          </a:p>
          <a:p>
            <a:pPr lvl="1"/>
            <a:r>
              <a:rPr lang="en-US" dirty="0"/>
              <a:t>Salaries and benefits during school closures</a:t>
            </a:r>
          </a:p>
          <a:p>
            <a:r>
              <a:rPr lang="en-US" dirty="0"/>
              <a:t>Plans for “…safe return to in-person instruction and continuity of services” and links to websites. </a:t>
            </a:r>
          </a:p>
          <a:p>
            <a:pPr lvl="1"/>
            <a:endParaRPr lang="en-US" dirty="0"/>
          </a:p>
        </p:txBody>
      </p:sp>
      <p:sp>
        <p:nvSpPr>
          <p:cNvPr id="4" name="Slide Number Placeholder 3">
            <a:extLst>
              <a:ext uri="{FF2B5EF4-FFF2-40B4-BE49-F238E27FC236}">
                <a16:creationId xmlns:a16="http://schemas.microsoft.com/office/drawing/2014/main" id="{63F122D6-5C51-4888-92E2-617204A31A26}"/>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3243544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3666830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68DA-DB7D-4D2D-814D-B61E1E2C5AE4}"/>
              </a:ext>
            </a:extLst>
          </p:cNvPr>
          <p:cNvSpPr>
            <a:spLocks noGrp="1"/>
          </p:cNvSpPr>
          <p:nvPr>
            <p:ph type="title"/>
          </p:nvPr>
        </p:nvSpPr>
        <p:spPr/>
        <p:txBody>
          <a:bodyPr/>
          <a:lstStyle/>
          <a:p>
            <a:r>
              <a:rPr lang="en-US" dirty="0"/>
              <a:t>Reminder!</a:t>
            </a:r>
          </a:p>
        </p:txBody>
      </p:sp>
      <p:sp>
        <p:nvSpPr>
          <p:cNvPr id="3" name="Text Placeholder 2">
            <a:extLst>
              <a:ext uri="{FF2B5EF4-FFF2-40B4-BE49-F238E27FC236}">
                <a16:creationId xmlns:a16="http://schemas.microsoft.com/office/drawing/2014/main" id="{5ED32B89-0A9C-4E4B-BE23-76D26701A07F}"/>
              </a:ext>
            </a:extLst>
          </p:cNvPr>
          <p:cNvSpPr>
            <a:spLocks noGrp="1"/>
          </p:cNvSpPr>
          <p:nvPr>
            <p:ph type="body" idx="1"/>
          </p:nvPr>
        </p:nvSpPr>
        <p:spPr/>
        <p:txBody>
          <a:bodyPr/>
          <a:lstStyle/>
          <a:p>
            <a:r>
              <a:rPr lang="en-US" dirty="0"/>
              <a:t>No Office Hours next week due to a schedule conflict</a:t>
            </a:r>
          </a:p>
          <a:p>
            <a:pPr lvl="1"/>
            <a:r>
              <a:rPr lang="en-US" dirty="0"/>
              <a:t>We will resume on April 29</a:t>
            </a:r>
            <a:r>
              <a:rPr lang="en-US" baseline="30000" dirty="0"/>
              <a:t>th</a:t>
            </a:r>
            <a:endParaRPr lang="en-US" dirty="0"/>
          </a:p>
          <a:p>
            <a:pPr lvl="1"/>
            <a:r>
              <a:rPr lang="en-US" dirty="0"/>
              <a:t>In the meantime, please do not hesitate to contact any of us on the contact list (next slide)</a:t>
            </a:r>
          </a:p>
        </p:txBody>
      </p:sp>
      <p:sp>
        <p:nvSpPr>
          <p:cNvPr id="4" name="Slide Number Placeholder 3">
            <a:extLst>
              <a:ext uri="{FF2B5EF4-FFF2-40B4-BE49-F238E27FC236}">
                <a16:creationId xmlns:a16="http://schemas.microsoft.com/office/drawing/2014/main" id="{906DC531-D7CF-440A-A265-1B5C36C3D55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20</a:t>
            </a:fld>
            <a:endParaRPr lang="en-US"/>
          </a:p>
        </p:txBody>
      </p:sp>
    </p:spTree>
    <p:extLst>
      <p:ext uri="{BB962C8B-B14F-4D97-AF65-F5344CB8AC3E}">
        <p14:creationId xmlns:p14="http://schemas.microsoft.com/office/powerpoint/2010/main" val="2785701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21</a:t>
            </a:fld>
            <a:endParaRPr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ESEA Updates – Allocations and Cons App</a:t>
            </a:r>
          </a:p>
          <a:p>
            <a:pPr marL="469900" indent="-342900"/>
            <a:r>
              <a:rPr lang="en-US" dirty="0"/>
              <a:t>ESSER Updates and Clarifications</a:t>
            </a:r>
          </a:p>
          <a:p>
            <a:pPr marL="469900" indent="-342900"/>
            <a:r>
              <a:rPr lang="en-US" dirty="0"/>
              <a:t>Questions</a:t>
            </a:r>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
        <p:nvSpPr>
          <p:cNvPr id="2" name="Rectangle: Rounded Corners 1">
            <a:extLst>
              <a:ext uri="{FF2B5EF4-FFF2-40B4-BE49-F238E27FC236}">
                <a16:creationId xmlns:a16="http://schemas.microsoft.com/office/drawing/2014/main" id="{EE8C5991-E3CB-43F7-8597-FC7059CAA28A}"/>
              </a:ext>
            </a:extLst>
          </p:cNvPr>
          <p:cNvSpPr/>
          <p:nvPr/>
        </p:nvSpPr>
        <p:spPr>
          <a:xfrm>
            <a:off x="1788850" y="3429000"/>
            <a:ext cx="5566299" cy="74572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a:t>No Office Hours on April 22, 2021!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ESEA Updates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CF5B5-9023-4792-8FB1-1C989E937390}"/>
              </a:ext>
            </a:extLst>
          </p:cNvPr>
          <p:cNvSpPr>
            <a:spLocks noGrp="1"/>
          </p:cNvSpPr>
          <p:nvPr>
            <p:ph type="title"/>
          </p:nvPr>
        </p:nvSpPr>
        <p:spPr/>
        <p:txBody>
          <a:bodyPr/>
          <a:lstStyle/>
          <a:p>
            <a:r>
              <a:rPr lang="en-US" dirty="0"/>
              <a:t>Allocations &amp; Cons App</a:t>
            </a:r>
          </a:p>
        </p:txBody>
      </p:sp>
      <p:sp>
        <p:nvSpPr>
          <p:cNvPr id="3" name="Text Placeholder 2">
            <a:extLst>
              <a:ext uri="{FF2B5EF4-FFF2-40B4-BE49-F238E27FC236}">
                <a16:creationId xmlns:a16="http://schemas.microsoft.com/office/drawing/2014/main" id="{DC7D7E20-2468-476F-B4DC-0DBD0A862F81}"/>
              </a:ext>
            </a:extLst>
          </p:cNvPr>
          <p:cNvSpPr>
            <a:spLocks noGrp="1"/>
          </p:cNvSpPr>
          <p:nvPr>
            <p:ph type="body" idx="1"/>
          </p:nvPr>
        </p:nvSpPr>
        <p:spPr/>
        <p:txBody>
          <a:bodyPr/>
          <a:lstStyle/>
          <a:p>
            <a:r>
              <a:rPr lang="en-US" dirty="0"/>
              <a:t>2021-2022 preliminary allocations are posted: </a:t>
            </a:r>
            <a:r>
              <a:rPr lang="en-US" dirty="0">
                <a:hlinkClick r:id="rId2"/>
              </a:rPr>
              <a:t>https://www.cde.state.co.us/cdefisgrant/essa_download</a:t>
            </a:r>
            <a:r>
              <a:rPr lang="en-US" dirty="0"/>
              <a:t> </a:t>
            </a:r>
          </a:p>
          <a:p>
            <a:r>
              <a:rPr lang="en-US" dirty="0"/>
              <a:t>2021-2022 Cons App </a:t>
            </a:r>
          </a:p>
          <a:p>
            <a:pPr lvl="1"/>
            <a:r>
              <a:rPr lang="en-US" dirty="0"/>
              <a:t>Now live: </a:t>
            </a:r>
            <a:r>
              <a:rPr lang="en-US" dirty="0">
                <a:hlinkClick r:id="rId3"/>
              </a:rPr>
              <a:t>https://www.cde.state.co.us/fedprograms/consapp/index</a:t>
            </a:r>
            <a:r>
              <a:rPr lang="en-US" dirty="0"/>
              <a:t> </a:t>
            </a:r>
          </a:p>
          <a:p>
            <a:pPr lvl="1"/>
            <a:r>
              <a:rPr lang="en-US" dirty="0"/>
              <a:t>NPS carryover – added functionality</a:t>
            </a:r>
          </a:p>
          <a:p>
            <a:r>
              <a:rPr lang="en-US" dirty="0"/>
              <a:t>Overview of allocation calculations</a:t>
            </a:r>
          </a:p>
          <a:p>
            <a:r>
              <a:rPr lang="en-US" dirty="0"/>
              <a:t>Questions? </a:t>
            </a:r>
          </a:p>
          <a:p>
            <a:pPr lvl="1"/>
            <a:endParaRPr lang="en-US" dirty="0"/>
          </a:p>
        </p:txBody>
      </p:sp>
      <p:sp>
        <p:nvSpPr>
          <p:cNvPr id="4" name="Slide Number Placeholder 3">
            <a:extLst>
              <a:ext uri="{FF2B5EF4-FFF2-40B4-BE49-F238E27FC236}">
                <a16:creationId xmlns:a16="http://schemas.microsoft.com/office/drawing/2014/main" id="{3133F041-021F-492D-9523-C975F955FBE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658456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b="0" dirty="0"/>
              <a:t>Allocated through four statutory formulas, each with their own criteria, that are based primarily on population, census poverty estimates, and the cost of education in each state</a:t>
            </a:r>
          </a:p>
          <a:p>
            <a:pPr lvl="1"/>
            <a:r>
              <a:rPr lang="en-US" dirty="0"/>
              <a:t>Basic, Concentration, Targeted and Education Finance Incentive Grant (EFIG)</a:t>
            </a:r>
          </a:p>
          <a:p>
            <a:pPr lvl="1"/>
            <a:r>
              <a:rPr lang="en-US" dirty="0"/>
              <a:t>Each have individual criteria for eligibility</a:t>
            </a:r>
          </a:p>
          <a:p>
            <a:pPr lvl="0"/>
            <a:r>
              <a:rPr lang="en-US" b="0" dirty="0"/>
              <a:t>Allocated based on US Census Bureau poverty estimates – 3 years in arrears</a:t>
            </a:r>
          </a:p>
          <a:p>
            <a:pPr lvl="1"/>
            <a:r>
              <a:rPr lang="en-US" dirty="0"/>
              <a:t>E.G., 2017 data used for 2020 allocations – data is 3 years in arrears</a:t>
            </a:r>
          </a:p>
          <a:p>
            <a:r>
              <a:rPr lang="en-US" b="0" dirty="0"/>
              <a:t>USDE applies the first Hold-Harmless Provision</a:t>
            </a:r>
          </a:p>
          <a:p>
            <a:pPr lvl="0"/>
            <a:r>
              <a:rPr lang="en-US" b="0" dirty="0"/>
              <a:t>USDE sends allocation figures by individual LEAs to CDE</a:t>
            </a:r>
          </a:p>
          <a:p>
            <a:endParaRPr lang="en-US" dirty="0"/>
          </a:p>
        </p:txBody>
      </p:sp>
      <p:sp>
        <p:nvSpPr>
          <p:cNvPr id="3" name="Title 2"/>
          <p:cNvSpPr>
            <a:spLocks noGrp="1"/>
          </p:cNvSpPr>
          <p:nvPr>
            <p:ph type="title"/>
          </p:nvPr>
        </p:nvSpPr>
        <p:spPr/>
        <p:txBody>
          <a:bodyPr>
            <a:normAutofit fontScale="90000"/>
          </a:bodyPr>
          <a:lstStyle/>
          <a:p>
            <a:r>
              <a:rPr lang="en-US"/>
              <a:t>How USDE Allocates Title I To CDE</a:t>
            </a:r>
            <a:endParaRPr lang="en-US" dirty="0"/>
          </a:p>
        </p:txBody>
      </p:sp>
      <p:sp>
        <p:nvSpPr>
          <p:cNvPr id="4" name="Footer Placeholder 3"/>
          <p:cNvSpPr>
            <a:spLocks noGrp="1"/>
          </p:cNvSpPr>
          <p:nvPr>
            <p:ph type="ftr" sz="quarter" idx="4294967295"/>
          </p:nvPr>
        </p:nvSpPr>
        <p:spPr>
          <a:xfrm>
            <a:off x="3028950" y="6537600"/>
            <a:ext cx="3086100" cy="183876"/>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668111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itle I, Part A components: basic, concentrated, targeted and the education finance incentive grant."/>
          <p:cNvPicPr>
            <a:picLocks noGrp="1" noChangeAspect="1"/>
          </p:cNvPicPr>
          <p:nvPr>
            <p:ph idx="1"/>
          </p:nvPr>
        </p:nvPicPr>
        <p:blipFill>
          <a:blip r:embed="rId3"/>
          <a:stretch>
            <a:fillRect/>
          </a:stretch>
        </p:blipFill>
        <p:spPr>
          <a:xfrm>
            <a:off x="384192" y="1743204"/>
            <a:ext cx="8401016" cy="4359018"/>
          </a:xfrm>
          <a:prstGeom prst="rect">
            <a:avLst/>
          </a:prstGeom>
        </p:spPr>
      </p:pic>
      <p:sp>
        <p:nvSpPr>
          <p:cNvPr id="3" name="Title 2"/>
          <p:cNvSpPr>
            <a:spLocks noGrp="1"/>
          </p:cNvSpPr>
          <p:nvPr>
            <p:ph type="title"/>
          </p:nvPr>
        </p:nvSpPr>
        <p:spPr/>
        <p:txBody>
          <a:bodyPr>
            <a:normAutofit fontScale="90000"/>
          </a:bodyPr>
          <a:lstStyle/>
          <a:p>
            <a:r>
              <a:rPr lang="en-US" dirty="0"/>
              <a:t>Title I, Part A Components</a:t>
            </a:r>
          </a:p>
        </p:txBody>
      </p:sp>
      <p:sp>
        <p:nvSpPr>
          <p:cNvPr id="4" name="Footer Placeholder 3"/>
          <p:cNvSpPr>
            <a:spLocks noGrp="1"/>
          </p:cNvSpPr>
          <p:nvPr>
            <p:ph type="ftr" sz="quarter" idx="4294967295"/>
          </p:nvPr>
        </p:nvSpPr>
        <p:spPr>
          <a:xfrm>
            <a:off x="3028950" y="6537600"/>
            <a:ext cx="3086100" cy="183876"/>
          </a:xfrm>
          <a:prstGeom prst="rect">
            <a:avLst/>
          </a:prstGeom>
        </p:spPr>
        <p:txBody>
          <a:bodyPr vert="horz" lIns="91440" tIns="45720" rIns="91440" bIns="45720" rtlCol="0" anchor="ctr"/>
          <a:lstStyle>
            <a:defPPr>
              <a:defRPr lang="en-US"/>
            </a:defPPr>
            <a:lvl1pPr marL="0" algn="ct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2674784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Updates, Clarifications, and Follow-Ups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2262094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1C55-723A-49C3-903F-19E2C2A3922D}"/>
              </a:ext>
            </a:extLst>
          </p:cNvPr>
          <p:cNvSpPr>
            <a:spLocks noGrp="1"/>
          </p:cNvSpPr>
          <p:nvPr>
            <p:ph type="title"/>
          </p:nvPr>
        </p:nvSpPr>
        <p:spPr/>
        <p:txBody>
          <a:bodyPr/>
          <a:lstStyle/>
          <a:p>
            <a:r>
              <a:rPr lang="en-US" dirty="0"/>
              <a:t>Clarifications</a:t>
            </a:r>
          </a:p>
        </p:txBody>
      </p:sp>
      <p:sp>
        <p:nvSpPr>
          <p:cNvPr id="3" name="Text Placeholder 2">
            <a:extLst>
              <a:ext uri="{FF2B5EF4-FFF2-40B4-BE49-F238E27FC236}">
                <a16:creationId xmlns:a16="http://schemas.microsoft.com/office/drawing/2014/main" id="{FF21A36D-89CC-4ADF-877C-3FB0D222E7D0}"/>
              </a:ext>
            </a:extLst>
          </p:cNvPr>
          <p:cNvSpPr>
            <a:spLocks noGrp="1"/>
          </p:cNvSpPr>
          <p:nvPr>
            <p:ph type="body" idx="1"/>
          </p:nvPr>
        </p:nvSpPr>
        <p:spPr/>
        <p:txBody>
          <a:bodyPr/>
          <a:lstStyle/>
          <a:p>
            <a:r>
              <a:rPr lang="en-US" dirty="0"/>
              <a:t>Oh! So many different funding sources, applications, and rules! </a:t>
            </a:r>
          </a:p>
          <a:p>
            <a:pPr lvl="1"/>
            <a:r>
              <a:rPr lang="en-US" dirty="0"/>
              <a:t>ESSER I: </a:t>
            </a:r>
            <a:r>
              <a:rPr lang="en-US" dirty="0">
                <a:hlinkClick r:id="rId2"/>
              </a:rPr>
              <a:t>http://www.cde.state.co.us/caresact/esser1</a:t>
            </a:r>
            <a:r>
              <a:rPr lang="en-US" dirty="0"/>
              <a:t> </a:t>
            </a:r>
          </a:p>
          <a:p>
            <a:pPr lvl="1"/>
            <a:r>
              <a:rPr lang="en-US" dirty="0"/>
              <a:t>ESSER II: </a:t>
            </a:r>
            <a:r>
              <a:rPr lang="en-US" dirty="0">
                <a:hlinkClick r:id="rId3"/>
              </a:rPr>
              <a:t>http://www.cde.state.co.us/caresact/esser2</a:t>
            </a:r>
            <a:endParaRPr lang="en-US" dirty="0"/>
          </a:p>
          <a:p>
            <a:pPr lvl="1"/>
            <a:r>
              <a:rPr lang="en-US" dirty="0"/>
              <a:t>ARP ESSER III: </a:t>
            </a:r>
            <a:r>
              <a:rPr lang="en-US" dirty="0">
                <a:hlinkClick r:id="rId4"/>
              </a:rPr>
              <a:t>http://www.cde.state.co.us/caresact/esser3</a:t>
            </a:r>
            <a:r>
              <a:rPr lang="en-US" dirty="0"/>
              <a:t> </a:t>
            </a:r>
          </a:p>
          <a:p>
            <a:r>
              <a:rPr lang="en-US" dirty="0"/>
              <a:t>Allowable Uses Matrix: </a:t>
            </a:r>
            <a:r>
              <a:rPr lang="en-US" sz="2000" dirty="0">
                <a:hlinkClick r:id="rId5"/>
              </a:rPr>
              <a:t>http://www.cde.state.co.us/caresact/crf-allowableexpenditures</a:t>
            </a:r>
            <a:endParaRPr lang="en-US" dirty="0"/>
          </a:p>
          <a:p>
            <a:endParaRPr lang="en-US" dirty="0"/>
          </a:p>
        </p:txBody>
      </p:sp>
      <p:sp>
        <p:nvSpPr>
          <p:cNvPr id="4" name="Slide Number Placeholder 3">
            <a:extLst>
              <a:ext uri="{FF2B5EF4-FFF2-40B4-BE49-F238E27FC236}">
                <a16:creationId xmlns:a16="http://schemas.microsoft.com/office/drawing/2014/main" id="{728FEC68-8A1F-46A7-A1AB-FD3F093DAAED}"/>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933476958"/>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6350</TotalTime>
  <Words>1769</Words>
  <Application>Microsoft Office PowerPoint</Application>
  <PresentationFormat>On-screen Show (4:3)</PresentationFormat>
  <Paragraphs>247</Paragraphs>
  <Slides>21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Trebuchet MS</vt:lpstr>
      <vt:lpstr>Office Theme</vt:lpstr>
      <vt:lpstr>CDE Office Hours</vt:lpstr>
      <vt:lpstr>CDE Team Introductions!</vt:lpstr>
      <vt:lpstr>ESSER Office Hours</vt:lpstr>
      <vt:lpstr>ESEA Updates</vt:lpstr>
      <vt:lpstr>Allocations &amp; Cons App</vt:lpstr>
      <vt:lpstr>How USDE Allocates Title I To CDE</vt:lpstr>
      <vt:lpstr>Title I, Part A Components</vt:lpstr>
      <vt:lpstr>Updates, Clarifications, and Follow-Ups</vt:lpstr>
      <vt:lpstr>Clarifications</vt:lpstr>
      <vt:lpstr>Timelines Associated with ESSER I, II, and III</vt:lpstr>
      <vt:lpstr>Upcoming Due Dates</vt:lpstr>
      <vt:lpstr>Allowable Uses of Funds</vt:lpstr>
      <vt:lpstr>Clarifications</vt:lpstr>
      <vt:lpstr>ESSER State Reserve (10%) </vt:lpstr>
      <vt:lpstr>Application View for Districts</vt:lpstr>
      <vt:lpstr>Application for Facility Schools, AUs, and BOCES</vt:lpstr>
      <vt:lpstr>Describing Reasonableness</vt:lpstr>
      <vt:lpstr>Seeking Examples to Share</vt:lpstr>
      <vt:lpstr>Questions?   Future Topics?</vt:lpstr>
      <vt:lpstr>Reminder!</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156</cp:revision>
  <dcterms:modified xsi:type="dcterms:W3CDTF">2021-04-15T22:08:33Z</dcterms:modified>
</cp:coreProperties>
</file>