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9"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erriweather" panose="00000500000000000000"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5gGLuC8gva6oVBqa44iz4qf7W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45628C-0D15-4EB0-890A-98EE47CE339D}">
  <a:tblStyle styleId="{A545628C-0D15-4EB0-890A-98EE47CE33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647E32B-0EDE-42AA-A080-88AAAFA234E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e.state.co.us/fedprograms/stronger_connections_gra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s02web.zoom.us/meeting/register/tZ0tc-GhrTMsHtdnUsnYunbm_kZzI_L0Hl8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1038161ba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21038161ba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099f5fbd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2099f5fbd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Based on the definition of a “high-need” LEA, the LEAs listed on this slide have met the criteria to be eligible to apply for the Stronger Connections Grant. Communication was sent to Authorized Representatives and Title IV contacts from the 22-23 Consolidated Application. LEAs not identified will have the opportunity to apply by submitting an application based on their own data to identify a need aligned to the intent of the grant.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2d7cd862c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2d7cd862c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Stronger Connections Grant funds can be used for activities allowable under Title IV, Part A Safe and Healthy Students. Initial awards will not exceed $200,000 per applicant. Funds can be used for activities during the 2023-2024 and 2024-2025 school years.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2d7cd862c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2d7cd862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application and all supporting materials are now available on the Stronger Connections Grant website: </a:t>
            </a:r>
            <a:r>
              <a:rPr lang="en" u="sng">
                <a:solidFill>
                  <a:schemeClr val="hlink"/>
                </a:solidFill>
                <a:hlinkClick r:id="rId3"/>
              </a:rPr>
              <a:t>https://www.cde.state.co.us/fedprograms/stronger_connections_grant</a:t>
            </a:r>
            <a:r>
              <a:rPr lang="en"/>
              <a:t> </a:t>
            </a:r>
            <a:endParaRPr/>
          </a:p>
          <a:p>
            <a:pPr marL="0" lvl="0" indent="0" algn="l" rtl="0">
              <a:spcBef>
                <a:spcPts val="0"/>
              </a:spcBef>
              <a:spcAft>
                <a:spcPts val="0"/>
              </a:spcAft>
              <a:buNone/>
            </a:pPr>
            <a:r>
              <a:rPr lang="en"/>
              <a:t>Link to register: </a:t>
            </a:r>
            <a:r>
              <a:rPr lang="en" u="sng">
                <a:solidFill>
                  <a:schemeClr val="hlink"/>
                </a:solidFill>
                <a:hlinkClick r:id="rId4"/>
              </a:rPr>
              <a:t>https://us02web.zoom.us/meeting/register/tZ0tc-GhrTMsHtdnUsnYunbm_kZzI_L0Hl8r</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007caf286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007caf286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1073500f1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21073500f1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007caf286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007caf286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423" name="Google Shape;4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Laura</a:t>
            </a:r>
            <a:endParaRPr/>
          </a:p>
        </p:txBody>
      </p:sp>
      <p:sp>
        <p:nvSpPr>
          <p:cNvPr id="322" name="Google Shape;3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29" name="Google Shape;3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2ce4f680a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2ce4f680a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Evita</a:t>
            </a:r>
            <a:endParaRPr/>
          </a:p>
        </p:txBody>
      </p:sp>
      <p:sp>
        <p:nvSpPr>
          <p:cNvPr id="336" name="Google Shape;336;g22ce4f680a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ce4f680a0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2ce4f680a0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Evita</a:t>
            </a:r>
            <a:endParaRPr/>
          </a:p>
          <a:p>
            <a:pPr marL="0" lvl="0" indent="0" algn="l" rtl="0">
              <a:lnSpc>
                <a:spcPct val="100000"/>
              </a:lnSpc>
              <a:spcBef>
                <a:spcPts val="0"/>
              </a:spcBef>
              <a:spcAft>
                <a:spcPts val="0"/>
              </a:spcAft>
              <a:buSzPts val="1400"/>
              <a:buNone/>
            </a:pPr>
            <a:endParaRPr/>
          </a:p>
          <a:p>
            <a:pPr marL="0" lvl="0" indent="0" algn="l" rtl="0">
              <a:lnSpc>
                <a:spcPct val="136363"/>
              </a:lnSpc>
              <a:spcBef>
                <a:spcPts val="1200"/>
              </a:spcBef>
              <a:spcAft>
                <a:spcPts val="0"/>
              </a:spcAft>
              <a:buClr>
                <a:schemeClr val="dk1"/>
              </a:buClr>
              <a:buSzPts val="1100"/>
              <a:buFont typeface="Arial"/>
              <a:buNone/>
            </a:pPr>
            <a:r>
              <a:rPr lang="en" sz="1100">
                <a:solidFill>
                  <a:srgbClr val="2D8700"/>
                </a:solidFill>
                <a:highlight>
                  <a:srgbClr val="FFFFFF"/>
                </a:highlight>
                <a:latin typeface="Merriweather"/>
                <a:ea typeface="Merriweather"/>
                <a:cs typeface="Merriweather"/>
                <a:sym typeface="Merriweather"/>
              </a:rPr>
              <a:t>SEC. 1119. </a:t>
            </a:r>
            <a:r>
              <a:rPr lang="en" sz="900">
                <a:solidFill>
                  <a:srgbClr val="2D8700"/>
                </a:solidFill>
                <a:highlight>
                  <a:srgbClr val="FFFFFF"/>
                </a:highlight>
                <a:latin typeface="Merriweather"/>
                <a:ea typeface="Merriweather"/>
                <a:cs typeface="Merriweather"/>
                <a:sym typeface="Merriweather"/>
              </a:rPr>
              <a:t>[</a:t>
            </a:r>
            <a:r>
              <a:rPr lang="en" sz="1100">
                <a:solidFill>
                  <a:srgbClr val="2D8700"/>
                </a:solidFill>
                <a:highlight>
                  <a:srgbClr val="FFFFFF"/>
                </a:highlight>
                <a:latin typeface="Merriweather"/>
                <a:ea typeface="Merriweather"/>
                <a:cs typeface="Merriweather"/>
                <a:sym typeface="Merriweather"/>
              </a:rPr>
              <a:t>20 U.S.C. 6322</a:t>
            </a:r>
            <a:r>
              <a:rPr lang="en" sz="900">
                <a:solidFill>
                  <a:srgbClr val="2D8700"/>
                </a:solidFill>
                <a:highlight>
                  <a:srgbClr val="FFFFFF"/>
                </a:highlight>
                <a:latin typeface="Merriweather"/>
                <a:ea typeface="Merriweather"/>
                <a:cs typeface="Merriweather"/>
                <a:sym typeface="Merriweather"/>
              </a:rPr>
              <a:t>] </a:t>
            </a:r>
            <a:r>
              <a:rPr lang="en" sz="1100">
                <a:solidFill>
                  <a:srgbClr val="2D8700"/>
                </a:solidFill>
                <a:highlight>
                  <a:srgbClr val="FFFFFF"/>
                </a:highlight>
                <a:latin typeface="Merriweather"/>
                <a:ea typeface="Merriweather"/>
                <a:cs typeface="Merriweather"/>
                <a:sym typeface="Merriweather"/>
              </a:rPr>
              <a:t>COORDINATION REQUIREMENTS.</a:t>
            </a:r>
            <a:endParaRPr sz="1100">
              <a:solidFill>
                <a:srgbClr val="2D8700"/>
              </a:solidFill>
              <a:highlight>
                <a:srgbClr val="FFFFFF"/>
              </a:highlight>
              <a:latin typeface="Merriweather"/>
              <a:ea typeface="Merriweather"/>
              <a:cs typeface="Merriweather"/>
              <a:sym typeface="Merriweather"/>
            </a:endParaRPr>
          </a:p>
          <a:p>
            <a:pPr marL="457200" lvl="0" indent="-304800" algn="l" rtl="0">
              <a:lnSpc>
                <a:spcPct val="115000"/>
              </a:lnSpc>
              <a:spcBef>
                <a:spcPts val="80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I</a:t>
            </a:r>
            <a:r>
              <a:rPr lang="en" sz="900">
                <a:solidFill>
                  <a:srgbClr val="4B4E53"/>
                </a:solidFill>
                <a:highlight>
                  <a:srgbClr val="FFFFFF"/>
                </a:highlight>
                <a:latin typeface="Roboto"/>
                <a:ea typeface="Roboto"/>
                <a:cs typeface="Roboto"/>
                <a:sym typeface="Roboto"/>
              </a:rPr>
              <a:t>N </a:t>
            </a:r>
            <a:r>
              <a:rPr lang="en">
                <a:solidFill>
                  <a:srgbClr val="4B4E53"/>
                </a:solidFill>
                <a:highlight>
                  <a:srgbClr val="FFFFFF"/>
                </a:highlight>
                <a:latin typeface="Roboto"/>
                <a:ea typeface="Roboto"/>
                <a:cs typeface="Roboto"/>
                <a:sym typeface="Roboto"/>
              </a:rPr>
              <a:t>G</a:t>
            </a:r>
            <a:r>
              <a:rPr lang="en" sz="900">
                <a:solidFill>
                  <a:srgbClr val="4B4E53"/>
                </a:solidFill>
                <a:highlight>
                  <a:srgbClr val="FFFFFF"/>
                </a:highlight>
                <a:latin typeface="Roboto"/>
                <a:ea typeface="Roboto"/>
                <a:cs typeface="Roboto"/>
                <a:sym typeface="Roboto"/>
              </a:rPr>
              <a:t>ENERAL</a:t>
            </a:r>
            <a:r>
              <a:rPr lang="en">
                <a:solidFill>
                  <a:srgbClr val="4B4E53"/>
                </a:solidFill>
                <a:highlight>
                  <a:srgbClr val="FFFFFF"/>
                </a:highlight>
                <a:latin typeface="Roboto"/>
                <a:ea typeface="Roboto"/>
                <a:cs typeface="Roboto"/>
                <a:sym typeface="Roboto"/>
              </a:rPr>
              <a:t>.—Each local educational agency receiving assistance under this part shall carry out the activities described in subsection (b) with Head Start agencies and, if feasible, other entities carrying out early childhood development programs. Each local educational agency shall develop agreements with such Head Start agencies and other entities to carry out such activities.</a:t>
            </a:r>
            <a:endParaRPr>
              <a:solidFill>
                <a:srgbClr val="4B4E5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A</a:t>
            </a:r>
            <a:r>
              <a:rPr lang="en" sz="900">
                <a:solidFill>
                  <a:srgbClr val="4B4E53"/>
                </a:solidFill>
                <a:highlight>
                  <a:srgbClr val="FFFFFF"/>
                </a:highlight>
                <a:latin typeface="Roboto"/>
                <a:ea typeface="Roboto"/>
                <a:cs typeface="Roboto"/>
                <a:sym typeface="Roboto"/>
              </a:rPr>
              <a:t>CTIVITIES</a:t>
            </a:r>
            <a:r>
              <a:rPr lang="en">
                <a:solidFill>
                  <a:srgbClr val="4B4E53"/>
                </a:solidFill>
                <a:highlight>
                  <a:srgbClr val="FFFFFF"/>
                </a:highlight>
                <a:latin typeface="Roboto"/>
                <a:ea typeface="Roboto"/>
                <a:cs typeface="Roboto"/>
                <a:sym typeface="Roboto"/>
              </a:rPr>
              <a:t>.—The activities referred to in subsection (a) are activities that increase coordination between the local educational agency and a Head Start agency and, if feasible, other entities carrying out early childhood education programs serving children who will attend the schools of the local educational agency, including—</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developing and implementing a systematic procedure for receiving records regarding such children, transferred with parental consent from a Head Start program or, where applicable, another early childhood education program;</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establishing channels of communication between school staff and their counterparts (including teachers, social workers, and health staff) in such Head Start agencies or other entities carrying out early childhood education programs, as appropriate, to facilitate coordination of programs;</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conducting meetings involving parents, kindergarten or elementary school teachers, and Head Start teachers or, if appropriate, teachers from other early childhood education programs, to discuss the developmental and other needs of individual children;</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organizing and participating in joint transition-related training of school staff, Head Start program staff, and, where appropriate, other early childhood education program staff; and</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linking the educational services provided by such local educational agency with the services provided by local Head Start agencies.</a:t>
            </a:r>
            <a:endParaRPr>
              <a:solidFill>
                <a:srgbClr val="4B4E5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AutoNum type="arabicPeriod"/>
            </a:pPr>
            <a:r>
              <a:rPr lang="en">
                <a:solidFill>
                  <a:srgbClr val="4B4E53"/>
                </a:solidFill>
                <a:highlight>
                  <a:srgbClr val="FFFFFF"/>
                </a:highlight>
                <a:latin typeface="Roboto"/>
                <a:ea typeface="Roboto"/>
                <a:cs typeface="Roboto"/>
                <a:sym typeface="Roboto"/>
              </a:rPr>
              <a:t>C</a:t>
            </a:r>
            <a:r>
              <a:rPr lang="en" sz="900">
                <a:solidFill>
                  <a:srgbClr val="4B4E53"/>
                </a:solidFill>
                <a:highlight>
                  <a:srgbClr val="FFFFFF"/>
                </a:highlight>
                <a:latin typeface="Roboto"/>
                <a:ea typeface="Roboto"/>
                <a:cs typeface="Roboto"/>
                <a:sym typeface="Roboto"/>
              </a:rPr>
              <a:t>OORDINATION OF </a:t>
            </a:r>
            <a:r>
              <a:rPr lang="en">
                <a:solidFill>
                  <a:srgbClr val="4B4E53"/>
                </a:solidFill>
                <a:highlight>
                  <a:srgbClr val="FFFFFF"/>
                </a:highlight>
                <a:latin typeface="Roboto"/>
                <a:ea typeface="Roboto"/>
                <a:cs typeface="Roboto"/>
                <a:sym typeface="Roboto"/>
              </a:rPr>
              <a:t>R</a:t>
            </a:r>
            <a:r>
              <a:rPr lang="en" sz="900">
                <a:solidFill>
                  <a:srgbClr val="4B4E53"/>
                </a:solidFill>
                <a:highlight>
                  <a:srgbClr val="FFFFFF"/>
                </a:highlight>
                <a:latin typeface="Roboto"/>
                <a:ea typeface="Roboto"/>
                <a:cs typeface="Roboto"/>
                <a:sym typeface="Roboto"/>
              </a:rPr>
              <a:t>EGULATIONS</a:t>
            </a:r>
            <a:r>
              <a:rPr lang="en">
                <a:solidFill>
                  <a:srgbClr val="4B4E53"/>
                </a:solidFill>
                <a:highlight>
                  <a:srgbClr val="FFFFFF"/>
                </a:highlight>
                <a:latin typeface="Roboto"/>
                <a:ea typeface="Roboto"/>
                <a:cs typeface="Roboto"/>
                <a:sym typeface="Roboto"/>
              </a:rPr>
              <a:t>.—The Secretary shall work with the Secretary of Health and Human Services to coordinate regulations promulgated under this part with regulations promulgated under the Head Start Act.</a:t>
            </a:r>
            <a:endParaRPr>
              <a:solidFill>
                <a:srgbClr val="4B4E53"/>
              </a:solidFill>
              <a:highlight>
                <a:srgbClr val="FFFFFF"/>
              </a:highlight>
              <a:latin typeface="Roboto"/>
              <a:ea typeface="Roboto"/>
              <a:cs typeface="Roboto"/>
              <a:sym typeface="Roboto"/>
            </a:endParaRPr>
          </a:p>
          <a:p>
            <a:pPr marL="0" lvl="0" indent="0" algn="l" rtl="0">
              <a:lnSpc>
                <a:spcPct val="100000"/>
              </a:lnSpc>
              <a:spcBef>
                <a:spcPts val="2000"/>
              </a:spcBef>
              <a:spcAft>
                <a:spcPts val="0"/>
              </a:spcAft>
              <a:buSzPts val="1400"/>
              <a:buNone/>
            </a:pPr>
            <a:endParaRPr/>
          </a:p>
        </p:txBody>
      </p:sp>
      <p:sp>
        <p:nvSpPr>
          <p:cNvPr id="345" name="Google Shape;345;g22ce4f680a0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2ce4f680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2ce4f680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Nazie/Tina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1038161bac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21038161bac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007caf286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2007caf286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Rachel 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2820ec437d_1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22820ec437d_12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Rachel 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0000"/>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4" name="Google Shape;74;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6" name="Google Shape;76;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7" name="Google Shape;77;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8" name="Google Shape;78;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81" name="Google Shape;81;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3" name="Google Shape;83;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84" name="Google Shape;84;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5" name="Google Shape;85;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88" name="Google Shape;88;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90" name="Google Shape;90;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1" name="Google Shape;91;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2" name="Google Shape;92;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93"/>
        <p:cNvGrpSpPr/>
        <p:nvPr/>
      </p:nvGrpSpPr>
      <p:grpSpPr>
        <a:xfrm>
          <a:off x="0" y="0"/>
          <a:ext cx="0" cy="0"/>
          <a:chOff x="0" y="0"/>
          <a:chExt cx="0" cy="0"/>
        </a:xfrm>
      </p:grpSpPr>
      <p:pic>
        <p:nvPicPr>
          <p:cNvPr id="94" name="Google Shape;94;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5" name="Google Shape;95;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6" name="Google Shape;96;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7" name="Google Shape;97;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98" name="Google Shape;98;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99" name="Google Shape;99;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100"/>
        <p:cNvGrpSpPr/>
        <p:nvPr/>
      </p:nvGrpSpPr>
      <p:grpSpPr>
        <a:xfrm>
          <a:off x="0" y="0"/>
          <a:ext cx="0" cy="0"/>
          <a:chOff x="0" y="0"/>
          <a:chExt cx="0" cy="0"/>
        </a:xfrm>
      </p:grpSpPr>
      <p:pic>
        <p:nvPicPr>
          <p:cNvPr id="101" name="Google Shape;10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2" name="Google Shape;10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3" name="Google Shape;10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4" name="Google Shape;10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5" name="Google Shape;10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6" name="Google Shape;10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9" name="Google Shape;10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10" name="Google Shape;11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11" name="Google Shape;11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12" name="Google Shape;11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13" name="Google Shape;11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4"/>
        <p:cNvGrpSpPr/>
        <p:nvPr/>
      </p:nvGrpSpPr>
      <p:grpSpPr>
        <a:xfrm>
          <a:off x="0" y="0"/>
          <a:ext cx="0" cy="0"/>
          <a:chOff x="0" y="0"/>
          <a:chExt cx="0" cy="0"/>
        </a:xfrm>
      </p:grpSpPr>
      <p:pic>
        <p:nvPicPr>
          <p:cNvPr id="115" name="Google Shape;11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16" name="Google Shape;11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sp>
        <p:nvSpPr>
          <p:cNvPr id="119" name="Google Shape;119;g2007caf2867_1_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g2007caf2867_1_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21" name="Google Shape;121;g2007caf2867_1_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pic>
        <p:nvPicPr>
          <p:cNvPr id="127" name="Google Shape;127;g1a8cf35707a_0_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28" name="Google Shape;128;g1a8cf35707a_0_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g1a8cf35707a_0_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0" name="Google Shape;130;g1a8cf35707a_0_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1" name="Google Shape;131;g1a8cf35707a_0_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32"/>
        <p:cNvGrpSpPr/>
        <p:nvPr/>
      </p:nvGrpSpPr>
      <p:grpSpPr>
        <a:xfrm>
          <a:off x="0" y="0"/>
          <a:ext cx="0" cy="0"/>
          <a:chOff x="0" y="0"/>
          <a:chExt cx="0" cy="0"/>
        </a:xfrm>
      </p:grpSpPr>
      <p:pic>
        <p:nvPicPr>
          <p:cNvPr id="133" name="Google Shape;133;g1a8cf35707a_0_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34" name="Google Shape;134;g1a8cf35707a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g1a8cf35707a_0_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36"/>
        <p:cNvGrpSpPr/>
        <p:nvPr/>
      </p:nvGrpSpPr>
      <p:grpSpPr>
        <a:xfrm>
          <a:off x="0" y="0"/>
          <a:ext cx="0" cy="0"/>
          <a:chOff x="0" y="0"/>
          <a:chExt cx="0" cy="0"/>
        </a:xfrm>
      </p:grpSpPr>
      <p:pic>
        <p:nvPicPr>
          <p:cNvPr id="137" name="Google Shape;137;g19f0dcf8920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38" name="Google Shape;138;g19f0dcf8920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39" name="Google Shape;139;g19f0dcf8920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40" name="Google Shape;140;g19f0dcf8920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41" name="Google Shape;141;g19f0dcf8920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42" name="Google Shape;142;g19f0dcf8920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g19f0dcf8920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5" name="Google Shape;145;g19f0dcf8920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6" name="Google Shape;146;g19f0dcf8920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g19f0dcf8920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9" name="Google Shape;149;g19f0dcf8920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0"/>
        <p:cNvGrpSpPr/>
        <p:nvPr/>
      </p:nvGrpSpPr>
      <p:grpSpPr>
        <a:xfrm>
          <a:off x="0" y="0"/>
          <a:ext cx="0" cy="0"/>
          <a:chOff x="0" y="0"/>
          <a:chExt cx="0" cy="0"/>
        </a:xfrm>
      </p:grpSpPr>
      <p:sp>
        <p:nvSpPr>
          <p:cNvPr id="151" name="Google Shape;151;g19f0dcf8920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 name="Google Shape;152;g19f0dcf8920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3" name="Google Shape;153;g19f0dcf8920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sp>
        <p:nvSpPr>
          <p:cNvPr id="155" name="Google Shape;155;g19f0dcf8920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g19f0dcf8920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7" name="Google Shape;157;g19f0dcf8920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8" name="Google Shape;158;g19f0dcf8920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g19f0dcf8920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g19f0dcf8920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2"/>
        <p:cNvGrpSpPr/>
        <p:nvPr/>
      </p:nvGrpSpPr>
      <p:grpSpPr>
        <a:xfrm>
          <a:off x="0" y="0"/>
          <a:ext cx="0" cy="0"/>
          <a:chOff x="0" y="0"/>
          <a:chExt cx="0" cy="0"/>
        </a:xfrm>
      </p:grpSpPr>
      <p:sp>
        <p:nvSpPr>
          <p:cNvPr id="163" name="Google Shape;163;g19f0dcf8920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4" name="Google Shape;164;g19f0dcf8920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5" name="Google Shape;165;g19f0dcf8920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6"/>
        <p:cNvGrpSpPr/>
        <p:nvPr/>
      </p:nvGrpSpPr>
      <p:grpSpPr>
        <a:xfrm>
          <a:off x="0" y="0"/>
          <a:ext cx="0" cy="0"/>
          <a:chOff x="0" y="0"/>
          <a:chExt cx="0" cy="0"/>
        </a:xfrm>
      </p:grpSpPr>
      <p:sp>
        <p:nvSpPr>
          <p:cNvPr id="167" name="Google Shape;167;g19f0dcf8920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8" name="Google Shape;168;g19f0dcf8920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9f0dcf8920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2" name="Google Shape;172;g19f0dcf8920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3" name="Google Shape;173;g19f0dcf8920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4" name="Google Shape;174;g19f0dcf8920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5"/>
        <p:cNvGrpSpPr/>
        <p:nvPr/>
      </p:nvGrpSpPr>
      <p:grpSpPr>
        <a:xfrm>
          <a:off x="0" y="0"/>
          <a:ext cx="0" cy="0"/>
          <a:chOff x="0" y="0"/>
          <a:chExt cx="0" cy="0"/>
        </a:xfrm>
      </p:grpSpPr>
      <p:sp>
        <p:nvSpPr>
          <p:cNvPr id="176" name="Google Shape;176;g19f0dcf8920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7" name="Google Shape;177;g19f0dcf8920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8"/>
        <p:cNvGrpSpPr/>
        <p:nvPr/>
      </p:nvGrpSpPr>
      <p:grpSpPr>
        <a:xfrm>
          <a:off x="0" y="0"/>
          <a:ext cx="0" cy="0"/>
          <a:chOff x="0" y="0"/>
          <a:chExt cx="0" cy="0"/>
        </a:xfrm>
      </p:grpSpPr>
      <p:sp>
        <p:nvSpPr>
          <p:cNvPr id="179" name="Google Shape;179;g19f0dcf8920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0" name="Google Shape;180;g19f0dcf8920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81" name="Google Shape;181;g19f0dcf8920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g19f0dcf8920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g1a8cf35707a_0_1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6" name="Google Shape;186;g1a8cf35707a_0_1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7" name="Google Shape;187;g1a8cf35707a_0_14"/>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88" name="Google Shape;188;g1a8cf35707a_0_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g1a8cf35707a_0_14"/>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90" name="Google Shape;190;g1a8cf35707a_0_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1"/>
        <p:cNvGrpSpPr/>
        <p:nvPr/>
      </p:nvGrpSpPr>
      <p:grpSpPr>
        <a:xfrm>
          <a:off x="0" y="0"/>
          <a:ext cx="0" cy="0"/>
          <a:chOff x="0" y="0"/>
          <a:chExt cx="0" cy="0"/>
        </a:xfrm>
      </p:grpSpPr>
      <p:pic>
        <p:nvPicPr>
          <p:cNvPr id="192" name="Google Shape;192;g1a8cf35707a_0_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3" name="Google Shape;193;g1a8cf35707a_0_2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a8cf35707a_0_2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5"/>
        <p:cNvGrpSpPr/>
        <p:nvPr/>
      </p:nvGrpSpPr>
      <p:grpSpPr>
        <a:xfrm>
          <a:off x="0" y="0"/>
          <a:ext cx="0" cy="0"/>
          <a:chOff x="0" y="0"/>
          <a:chExt cx="0" cy="0"/>
        </a:xfrm>
      </p:grpSpPr>
      <p:pic>
        <p:nvPicPr>
          <p:cNvPr id="196" name="Google Shape;196;g1a8cf35707a_0_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7" name="Google Shape;197;g1a8cf35707a_0_2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1a8cf35707a_0_2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99"/>
        <p:cNvGrpSpPr/>
        <p:nvPr/>
      </p:nvGrpSpPr>
      <p:grpSpPr>
        <a:xfrm>
          <a:off x="0" y="0"/>
          <a:ext cx="0" cy="0"/>
          <a:chOff x="0" y="0"/>
          <a:chExt cx="0" cy="0"/>
        </a:xfrm>
      </p:grpSpPr>
      <p:pic>
        <p:nvPicPr>
          <p:cNvPr id="200" name="Google Shape;200;g1a8cf35707a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a8cf35707a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a8cf35707a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a8cf35707a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a8cf35707a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a8cf35707a_0_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06"/>
        <p:cNvGrpSpPr/>
        <p:nvPr/>
      </p:nvGrpSpPr>
      <p:grpSpPr>
        <a:xfrm>
          <a:off x="0" y="0"/>
          <a:ext cx="0" cy="0"/>
          <a:chOff x="0" y="0"/>
          <a:chExt cx="0" cy="0"/>
        </a:xfrm>
      </p:grpSpPr>
      <p:pic>
        <p:nvPicPr>
          <p:cNvPr id="207" name="Google Shape;207;g1a8cf35707a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a8cf35707a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a8cf35707a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a8cf35707a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a8cf35707a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a8cf35707a_0_36"/>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3"/>
        <p:cNvGrpSpPr/>
        <p:nvPr/>
      </p:nvGrpSpPr>
      <p:grpSpPr>
        <a:xfrm>
          <a:off x="0" y="0"/>
          <a:ext cx="0" cy="0"/>
          <a:chOff x="0" y="0"/>
          <a:chExt cx="0" cy="0"/>
        </a:xfrm>
      </p:grpSpPr>
      <p:pic>
        <p:nvPicPr>
          <p:cNvPr id="214" name="Google Shape;214;g1a8cf35707a_0_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a8cf35707a_0_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a8cf35707a_0_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a8cf35707a_0_4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a8cf35707a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a8cf35707a_0_4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0"/>
        <p:cNvGrpSpPr/>
        <p:nvPr/>
      </p:nvGrpSpPr>
      <p:grpSpPr>
        <a:xfrm>
          <a:off x="0" y="0"/>
          <a:ext cx="0" cy="0"/>
          <a:chOff x="0" y="0"/>
          <a:chExt cx="0" cy="0"/>
        </a:xfrm>
      </p:grpSpPr>
      <p:pic>
        <p:nvPicPr>
          <p:cNvPr id="221" name="Google Shape;221;g1a8cf35707a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2" name="Google Shape;222;g1a8cf35707a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g1a8cf35707a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4" name="Google Shape;224;g1a8cf35707a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25" name="Google Shape;225;g1a8cf35707a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6" name="Google Shape;226;g1a8cf35707a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7"/>
        <p:cNvGrpSpPr/>
        <p:nvPr/>
      </p:nvGrpSpPr>
      <p:grpSpPr>
        <a:xfrm>
          <a:off x="0" y="0"/>
          <a:ext cx="0" cy="0"/>
          <a:chOff x="0" y="0"/>
          <a:chExt cx="0" cy="0"/>
        </a:xfrm>
      </p:grpSpPr>
      <p:pic>
        <p:nvPicPr>
          <p:cNvPr id="228" name="Google Shape;228;g1a8cf35707a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9" name="Google Shape;229;g1a8cf35707a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g1a8cf35707a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1" name="Google Shape;231;g1a8cf35707a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32" name="Google Shape;232;g1a8cf35707a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3" name="Google Shape;233;g1a8cf35707a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8" name="Google Shape;28;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9" name="Google Shape;29;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 name="Google Shape;30;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31" name="Google Shape;31;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32" name="Google Shape;32;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3" name="Google Shape;33;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8"/>
        <p:cNvGrpSpPr/>
        <p:nvPr/>
      </p:nvGrpSpPr>
      <p:grpSpPr>
        <a:xfrm>
          <a:off x="0" y="0"/>
          <a:ext cx="0" cy="0"/>
          <a:chOff x="0" y="0"/>
          <a:chExt cx="0" cy="0"/>
        </a:xfrm>
      </p:grpSpPr>
      <p:pic>
        <p:nvPicPr>
          <p:cNvPr id="239" name="Google Shape;239;g20217427812_10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40" name="Google Shape;240;g20217427812_10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g20217427812_10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42" name="Google Shape;242;g20217427812_10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43" name="Google Shape;243;g20217427812_10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g20217427812_10_4"/>
          <p:cNvSpPr/>
          <p:nvPr/>
        </p:nvSpPr>
        <p:spPr>
          <a:xfrm>
            <a:off x="0" y="3506431"/>
            <a:ext cx="9144000" cy="1637071"/>
          </a:xfrm>
          <a:prstGeom prst="rect">
            <a:avLst/>
          </a:prstGeom>
          <a:gradFill>
            <a:gsLst>
              <a:gs pos="0">
                <a:schemeClr val="lt1"/>
              </a:gs>
              <a:gs pos="100000">
                <a:srgbClr val="00953A">
                  <a:alpha val="4705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46" name="Google Shape;246;g20217427812_10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g20217427812_10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248" name="Google Shape;248;g20217427812_10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249" name="Google Shape;249;g20217427812_10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50" name="Google Shape;250;g20217427812_10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51"/>
        <p:cNvGrpSpPr/>
        <p:nvPr/>
      </p:nvGrpSpPr>
      <p:grpSpPr>
        <a:xfrm>
          <a:off x="0" y="0"/>
          <a:ext cx="0" cy="0"/>
          <a:chOff x="0" y="0"/>
          <a:chExt cx="0" cy="0"/>
        </a:xfrm>
      </p:grpSpPr>
      <p:pic>
        <p:nvPicPr>
          <p:cNvPr id="252" name="Google Shape;252;g20217427812_10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53" name="Google Shape;253;g20217427812_10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g20217427812_10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255"/>
        <p:cNvGrpSpPr/>
        <p:nvPr/>
      </p:nvGrpSpPr>
      <p:grpSpPr>
        <a:xfrm>
          <a:off x="0" y="0"/>
          <a:ext cx="0" cy="0"/>
          <a:chOff x="0" y="0"/>
          <a:chExt cx="0" cy="0"/>
        </a:xfrm>
      </p:grpSpPr>
      <p:pic>
        <p:nvPicPr>
          <p:cNvPr id="256" name="Google Shape;256;g20217427812_10_21"/>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57" name="Google Shape;257;g20217427812_10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58" name="Google Shape;258;g20217427812_10_21"/>
          <p:cNvCxnSpPr/>
          <p:nvPr/>
        </p:nvCxnSpPr>
        <p:spPr>
          <a:xfrm>
            <a:off x="0" y="4561600"/>
            <a:ext cx="9152775" cy="0"/>
          </a:xfrm>
          <a:prstGeom prst="straightConnector1">
            <a:avLst/>
          </a:prstGeom>
          <a:noFill/>
          <a:ln w="9525" cap="flat" cmpd="sng">
            <a:solidFill>
              <a:srgbClr val="6AA84F"/>
            </a:solidFill>
            <a:prstDash val="solid"/>
            <a:round/>
            <a:headEnd type="none" w="sm" len="sm"/>
            <a:tailEnd type="none" w="sm" len="sm"/>
          </a:ln>
        </p:spPr>
      </p:cxnSp>
      <p:sp>
        <p:nvSpPr>
          <p:cNvPr id="259" name="Google Shape;259;g20217427812_10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60" name="Google Shape;260;g20217427812_10_21"/>
          <p:cNvSpPr txBox="1">
            <a:spLocks noGrp="1"/>
          </p:cNvSpPr>
          <p:nvPr>
            <p:ph type="body" idx="1"/>
          </p:nvPr>
        </p:nvSpPr>
        <p:spPr>
          <a:xfrm>
            <a:off x="311700" y="1152475"/>
            <a:ext cx="3999825"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261" name="Google Shape;261;g20217427812_10_21"/>
          <p:cNvSpPr txBox="1">
            <a:spLocks noGrp="1"/>
          </p:cNvSpPr>
          <p:nvPr>
            <p:ph type="body" idx="2"/>
          </p:nvPr>
        </p:nvSpPr>
        <p:spPr>
          <a:xfrm>
            <a:off x="4832400" y="1152475"/>
            <a:ext cx="3999825"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262" name="Google Shape;262;g20217427812_10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3"/>
        <p:cNvGrpSpPr/>
        <p:nvPr/>
      </p:nvGrpSpPr>
      <p:grpSpPr>
        <a:xfrm>
          <a:off x="0" y="0"/>
          <a:ext cx="0" cy="0"/>
          <a:chOff x="0" y="0"/>
          <a:chExt cx="0" cy="0"/>
        </a:xfrm>
      </p:grpSpPr>
      <p:pic>
        <p:nvPicPr>
          <p:cNvPr id="264" name="Google Shape;264;g20217427812_10_2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65" name="Google Shape;265;g20217427812_10_29"/>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66" name="Google Shape;266;g20217427812_10_29"/>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67" name="Google Shape;267;g20217427812_10_29"/>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68" name="Google Shape;268;g20217427812_10_29"/>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269" name="Google Shape;269;g20217427812_10_29"/>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0"/>
        <p:cNvGrpSpPr/>
        <p:nvPr/>
      </p:nvGrpSpPr>
      <p:grpSpPr>
        <a:xfrm>
          <a:off x="0" y="0"/>
          <a:ext cx="0" cy="0"/>
          <a:chOff x="0" y="0"/>
          <a:chExt cx="0" cy="0"/>
        </a:xfrm>
      </p:grpSpPr>
      <p:pic>
        <p:nvPicPr>
          <p:cNvPr id="271" name="Google Shape;271;g20217427812_10_36"/>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72" name="Google Shape;272;g20217427812_10_3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3" name="Google Shape;273;g20217427812_10_3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74" name="Google Shape;274;g20217427812_10_3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75" name="Google Shape;275;g20217427812_10_3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6" name="Google Shape;276;g20217427812_10_3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7"/>
        <p:cNvGrpSpPr/>
        <p:nvPr/>
      </p:nvGrpSpPr>
      <p:grpSpPr>
        <a:xfrm>
          <a:off x="0" y="0"/>
          <a:ext cx="0" cy="0"/>
          <a:chOff x="0" y="0"/>
          <a:chExt cx="0" cy="0"/>
        </a:xfrm>
      </p:grpSpPr>
      <p:pic>
        <p:nvPicPr>
          <p:cNvPr id="278" name="Google Shape;278;g20217427812_10_4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79" name="Google Shape;279;g20217427812_10_4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0" name="Google Shape;280;g20217427812_10_4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81" name="Google Shape;281;g20217427812_10_4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82" name="Google Shape;282;g20217427812_10_4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83" name="Google Shape;283;g20217427812_10_4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4"/>
        <p:cNvGrpSpPr/>
        <p:nvPr/>
      </p:nvGrpSpPr>
      <p:grpSpPr>
        <a:xfrm>
          <a:off x="0" y="0"/>
          <a:ext cx="0" cy="0"/>
          <a:chOff x="0" y="0"/>
          <a:chExt cx="0" cy="0"/>
        </a:xfrm>
      </p:grpSpPr>
      <p:pic>
        <p:nvPicPr>
          <p:cNvPr id="285" name="Google Shape;285;g20217427812_10_5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86" name="Google Shape;286;g20217427812_10_5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7" name="Google Shape;287;g20217427812_10_5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88" name="Google Shape;288;g20217427812_10_5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89" name="Google Shape;289;g20217427812_10_5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0" name="Google Shape;290;g20217427812_10_5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91"/>
        <p:cNvGrpSpPr/>
        <p:nvPr/>
      </p:nvGrpSpPr>
      <p:grpSpPr>
        <a:xfrm>
          <a:off x="0" y="0"/>
          <a:ext cx="0" cy="0"/>
          <a:chOff x="0" y="0"/>
          <a:chExt cx="0" cy="0"/>
        </a:xfrm>
      </p:grpSpPr>
      <p:pic>
        <p:nvPicPr>
          <p:cNvPr id="292" name="Google Shape;292;g20217427812_10_57"/>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93" name="Google Shape;293;g20217427812_10_57"/>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4" name="Google Shape;294;g20217427812_10_57"/>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95" name="Google Shape;295;g20217427812_10_57"/>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96" name="Google Shape;296;g20217427812_10_5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7" name="Google Shape;297;g20217427812_10_57"/>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8"/>
        <p:cNvGrpSpPr/>
        <p:nvPr/>
      </p:nvGrpSpPr>
      <p:grpSpPr>
        <a:xfrm>
          <a:off x="0" y="0"/>
          <a:ext cx="0" cy="0"/>
          <a:chOff x="0" y="0"/>
          <a:chExt cx="0" cy="0"/>
        </a:xfrm>
      </p:grpSpPr>
      <p:pic>
        <p:nvPicPr>
          <p:cNvPr id="299" name="Google Shape;299;g20217427812_10_6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00" name="Google Shape;300;g20217427812_10_6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1" name="Google Shape;301;g20217427812_10_6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02" name="Google Shape;302;g20217427812_10_6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03" name="Google Shape;303;g20217427812_10_6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g20217427812_10_6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4"/>
        <p:cNvGrpSpPr/>
        <p:nvPr/>
      </p:nvGrpSpPr>
      <p:grpSpPr>
        <a:xfrm>
          <a:off x="0" y="0"/>
          <a:ext cx="0" cy="0"/>
          <a:chOff x="0" y="0"/>
          <a:chExt cx="0" cy="0"/>
        </a:xfrm>
      </p:grpSpPr>
      <p:pic>
        <p:nvPicPr>
          <p:cNvPr id="35" name="Google Shape;35;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6" name="Google Shape;36;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7" name="Google Shape;37;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8" name="Google Shape;38;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9" name="Google Shape;39;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40" name="Google Shape;40;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05"/>
        <p:cNvGrpSpPr/>
        <p:nvPr/>
      </p:nvGrpSpPr>
      <p:grpSpPr>
        <a:xfrm>
          <a:off x="0" y="0"/>
          <a:ext cx="0" cy="0"/>
          <a:chOff x="0" y="0"/>
          <a:chExt cx="0" cy="0"/>
        </a:xfrm>
      </p:grpSpPr>
      <p:pic>
        <p:nvPicPr>
          <p:cNvPr id="306" name="Google Shape;306;g20217427812_10_7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07" name="Google Shape;307;g20217427812_10_7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g20217427812_10_7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09" name="Google Shape;309;g20217427812_10_7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10" name="Google Shape;310;g20217427812_10_7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11" name="Google Shape;311;g20217427812_10_7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g201e23db9b1_1_12"/>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201e23db9b1_1_12"/>
          <p:cNvSpPr txBox="1">
            <a:spLocks noGrp="1"/>
          </p:cNvSpPr>
          <p:nvPr>
            <p:ph type="ftr" idx="11"/>
          </p:nvPr>
        </p:nvSpPr>
        <p:spPr>
          <a:xfrm>
            <a:off x="3028950" y="4881600"/>
            <a:ext cx="3086100" cy="15950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g201e23db9b1_1_12"/>
          <p:cNvSpPr txBox="1"/>
          <p:nvPr/>
        </p:nvSpPr>
        <p:spPr>
          <a:xfrm>
            <a:off x="628650" y="4881600"/>
            <a:ext cx="2057400" cy="1595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888888"/>
                </a:solidFill>
                <a:latin typeface="Calibri"/>
                <a:ea typeface="Calibri"/>
                <a:cs typeface="Calibri"/>
                <a:sym typeface="Calibri"/>
              </a:rPr>
              <a:t>3/15/2023</a:t>
            </a:r>
            <a:endParaRPr sz="1200" b="0" i="0" u="none" strike="noStrike" cap="none">
              <a:solidFill>
                <a:srgbClr val="888888"/>
              </a:solidFill>
              <a:latin typeface="Calibri"/>
              <a:ea typeface="Calibri"/>
              <a:cs typeface="Calibri"/>
              <a:sym typeface="Calibri"/>
            </a:endParaRPr>
          </a:p>
        </p:txBody>
      </p:sp>
      <p:sp>
        <p:nvSpPr>
          <p:cNvPr id="45" name="Google Shape;45;g201e23db9b1_1_12"/>
          <p:cNvSpPr/>
          <p:nvPr/>
        </p:nvSpPr>
        <p:spPr>
          <a:xfrm>
            <a:off x="0" y="0"/>
            <a:ext cx="9144000" cy="595097"/>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g201e23db9b1_1_12"/>
          <p:cNvSpPr/>
          <p:nvPr/>
        </p:nvSpPr>
        <p:spPr>
          <a:xfrm>
            <a:off x="0" y="590536"/>
            <a:ext cx="9144000" cy="54142"/>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g201e23db9b1_1_12"/>
          <p:cNvSpPr/>
          <p:nvPr/>
        </p:nvSpPr>
        <p:spPr>
          <a:xfrm>
            <a:off x="0" y="5104670"/>
            <a:ext cx="9144000" cy="54142"/>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 name="Google Shape;48;g201e23db9b1_1_12"/>
          <p:cNvPicPr preferRelativeResize="0"/>
          <p:nvPr/>
        </p:nvPicPr>
        <p:blipFill rotWithShape="1">
          <a:blip r:embed="rId2">
            <a:alphaModFix/>
          </a:blip>
          <a:srcRect/>
          <a:stretch/>
        </p:blipFill>
        <p:spPr>
          <a:xfrm>
            <a:off x="8258629" y="4813574"/>
            <a:ext cx="469628" cy="241771"/>
          </a:xfrm>
          <a:prstGeom prst="rect">
            <a:avLst/>
          </a:prstGeom>
          <a:noFill/>
          <a:ln>
            <a:noFill/>
          </a:ln>
        </p:spPr>
      </p:pic>
      <p:sp>
        <p:nvSpPr>
          <p:cNvPr id="49" name="Google Shape;49;g201e23db9b1_1_12"/>
          <p:cNvSpPr txBox="1"/>
          <p:nvPr/>
        </p:nvSpPr>
        <p:spPr>
          <a:xfrm>
            <a:off x="6457950" y="4881600"/>
            <a:ext cx="1257674" cy="15950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0" name="Google Shape;50;g201e23db9b1_1_12"/>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
        <p:cNvGrpSpPr/>
        <p:nvPr/>
      </p:nvGrpSpPr>
      <p:grpSpPr>
        <a:xfrm>
          <a:off x="0" y="0"/>
          <a:ext cx="0" cy="0"/>
          <a:chOff x="0" y="0"/>
          <a:chExt cx="0" cy="0"/>
        </a:xfrm>
      </p:grpSpPr>
      <p:pic>
        <p:nvPicPr>
          <p:cNvPr id="52" name="Google Shape;52;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53" name="Google Shape;53;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5" name="Google Shape;55;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6" name="Google Shape;56;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8"/>
        <p:cNvGrpSpPr/>
        <p:nvPr/>
      </p:nvGrpSpPr>
      <p:grpSpPr>
        <a:xfrm>
          <a:off x="0" y="0"/>
          <a:ext cx="0" cy="0"/>
          <a:chOff x="0" y="0"/>
          <a:chExt cx="0" cy="0"/>
        </a:xfrm>
      </p:grpSpPr>
      <p:pic>
        <p:nvPicPr>
          <p:cNvPr id="59" name="Google Shape;59;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0" name="Google Shape;60;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2" name="Google Shape;62;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3" name="Google Shape;63;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4" name="Google Shape;64;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5"/>
        <p:cNvGrpSpPr/>
        <p:nvPr/>
      </p:nvGrpSpPr>
      <p:grpSpPr>
        <a:xfrm>
          <a:off x="0" y="0"/>
          <a:ext cx="0" cy="0"/>
          <a:chOff x="0" y="0"/>
          <a:chExt cx="0" cy="0"/>
        </a:xfrm>
      </p:grpSpPr>
      <p:pic>
        <p:nvPicPr>
          <p:cNvPr id="66" name="Google Shape;66;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7" name="Google Shape;67;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9" name="Google Shape;69;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0" name="Google Shape;70;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1" name="Google Shape;71;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4" name="Google Shape;124;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5" name="Google Shape;125;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0217427812_10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Google Shape;236;g20217427812_10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7" name="Google Shape;237;g20217427812_10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https://uscode.house.gov/view.xhtml?req=20+USC+7118&amp;f=treesort&amp;fq=true&amp;num=7&amp;hl=true&amp;edition=prelim&amp;granuleId=USC-prelim-title20-section7118"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rtsheet.com/b/form/f2aa334ccb86406fb22faf9571de0691"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hyperlink" Target="https://us02web.zoom.us/meeting/register/tZ0tc-GhrTMsHtdnUsnYunbm_kZzI_L0Hl8r" TargetMode="External"/><Relationship Id="rId5" Type="http://schemas.openxmlformats.org/officeDocument/2006/relationships/hyperlink" Target="https://app.smartsheet.com/b/form/48d01e1354584e92a174264ec5056411" TargetMode="External"/><Relationship Id="rId4" Type="http://schemas.openxmlformats.org/officeDocument/2006/relationships/hyperlink" Target="https://www.cde.state.co.us/fedprograms/stronger_connections_gra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owens_m@cde.state.co.us" TargetMode="External"/><Relationship Id="rId4" Type="http://schemas.openxmlformats.org/officeDocument/2006/relationships/hyperlink" Target="mailto:negley_t@cde.state.co.u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19.xml"/><Relationship Id="rId16" Type="http://schemas.openxmlformats.org/officeDocument/2006/relationships/hyperlink" Target="mailto:chaffin_m@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consappp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ocs.google.com/spreadsheets/d/e/2PACX-1vRLXHcnwIUteZ3VAzkKQnQ8B_RxTdHc973Kh3CgCXdrzjXvHG2QPE6aNaFbN0ZI-cgFbflerccVYkOd/pubhtml" TargetMode="External"/><Relationship Id="rId4" Type="http://schemas.openxmlformats.org/officeDocument/2006/relationships/hyperlink" Target="https://www.cde.state.co.us/fedprograms/ESEALaunchp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hyperlink" Target="https://docs.google.com/forms/d/e/1FAIpQLSesnOIrwivUEnORObCItz1Sxla01BsGllUK5sjG2LVxZh7WKw/viewform?usp=sf_lin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eventbrite.com/e/spring-regional-network-meeting-metro-region-tickets-601699528487" TargetMode="External"/><Relationship Id="rId3" Type="http://schemas.openxmlformats.org/officeDocument/2006/relationships/hyperlink" Target="https://us02web.zoom.us/meeting/register/tZEscOmhpjMvE9D7trEmnFhF6sCSzZwcqos8" TargetMode="External"/><Relationship Id="rId7" Type="http://schemas.openxmlformats.org/officeDocument/2006/relationships/hyperlink" Target="https://www.eventbrite.com/e/spring-regional-network-meeting-northwest-west-central-region-tickets-60074018907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ventbrite.com/e/spring-regional-network-meeting-southeast-southwest-region-tickets-600737029627" TargetMode="External"/><Relationship Id="rId5" Type="http://schemas.openxmlformats.org/officeDocument/2006/relationships/hyperlink" Target="https://www.eventbrite.com/e/spring-regional-network-meeting-pikes-peak-region-tickets-600735244287" TargetMode="External"/><Relationship Id="rId10" Type="http://schemas.openxmlformats.org/officeDocument/2006/relationships/hyperlink" Target="https://us02web.zoom.us/meeting/register/tZwtdOmtpz0vHtBjrJU4Epvmwf4u4cs8bvBl" TargetMode="External"/><Relationship Id="rId4" Type="http://schemas.openxmlformats.org/officeDocument/2006/relationships/hyperlink" Target="https://www.eventbrite.com/e/spring-regional-network-meeting-north-central-northeast-region-tickets-600733910297" TargetMode="External"/><Relationship Id="rId9" Type="http://schemas.openxmlformats.org/officeDocument/2006/relationships/hyperlink" Target="https://www.eventbrite.com/e/spring-regional-network-meeting-southeast-southwest-region-tickets-616098877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sz="2400"/>
              <a:t>CDE Office </a:t>
            </a:r>
            <a:r>
              <a:rPr lang="en"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sz="2400"/>
          </a:p>
        </p:txBody>
      </p:sp>
      <p:sp>
        <p:nvSpPr>
          <p:cNvPr id="317" name="Google Shape;317;p1"/>
          <p:cNvSpPr txBox="1">
            <a:spLocks noGrp="1"/>
          </p:cNvSpPr>
          <p:nvPr>
            <p:ph type="subTitle" idx="1"/>
          </p:nvPr>
        </p:nvSpPr>
        <p:spPr>
          <a:xfrm>
            <a:off x="1657350" y="3432731"/>
            <a:ext cx="5829300" cy="7626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April 13, 2023</a:t>
            </a:r>
            <a:endParaRPr sz="1400"/>
          </a:p>
        </p:txBody>
      </p:sp>
      <p:sp>
        <p:nvSpPr>
          <p:cNvPr id="318" name="Google Shape;318;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1038161bac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Stronger Connections Grant (SCG) Update</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r>
              <a:rPr lang="en"/>
              <a:t>Application is OPEN!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099f5fbd14_0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400"/>
              <a:t>“High-Need” LEAs</a:t>
            </a:r>
            <a:endParaRPr sz="2400"/>
          </a:p>
        </p:txBody>
      </p:sp>
      <p:graphicFrame>
        <p:nvGraphicFramePr>
          <p:cNvPr id="388" name="Google Shape;388;g2099f5fbd14_0_0"/>
          <p:cNvGraphicFramePr/>
          <p:nvPr/>
        </p:nvGraphicFramePr>
        <p:xfrm>
          <a:off x="600763" y="1251025"/>
          <a:ext cx="3000000" cy="3000000"/>
        </p:xfrm>
        <a:graphic>
          <a:graphicData uri="http://schemas.openxmlformats.org/drawingml/2006/table">
            <a:tbl>
              <a:tblPr>
                <a:noFill/>
                <a:tableStyleId>{A545628C-0D15-4EB0-890A-98EE47CE339D}</a:tableStyleId>
              </a:tblPr>
              <a:tblGrid>
                <a:gridCol w="2075500">
                  <a:extLst>
                    <a:ext uri="{9D8B030D-6E8A-4147-A177-3AD203B41FA5}">
                      <a16:colId xmlns:a16="http://schemas.microsoft.com/office/drawing/2014/main" val="20000"/>
                    </a:ext>
                  </a:extLst>
                </a:gridCol>
                <a:gridCol w="1528350">
                  <a:extLst>
                    <a:ext uri="{9D8B030D-6E8A-4147-A177-3AD203B41FA5}">
                      <a16:colId xmlns:a16="http://schemas.microsoft.com/office/drawing/2014/main" val="20001"/>
                    </a:ext>
                  </a:extLst>
                </a:gridCol>
                <a:gridCol w="2044250">
                  <a:extLst>
                    <a:ext uri="{9D8B030D-6E8A-4147-A177-3AD203B41FA5}">
                      <a16:colId xmlns:a16="http://schemas.microsoft.com/office/drawing/2014/main" val="20002"/>
                    </a:ext>
                  </a:extLst>
                </a:gridCol>
                <a:gridCol w="22943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sz="1200">
                          <a:latin typeface="Calibri"/>
                          <a:ea typeface="Calibri"/>
                          <a:cs typeface="Calibri"/>
                          <a:sym typeface="Calibri"/>
                        </a:rPr>
                        <a:t>0030 Adams County 14</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2520 East Otero R-1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0290 Las Animas RE-1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2530 Rocky Ford R-2</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0960 Agate 300</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1050 Ellicott 22</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2070 Mancos Re-6</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0250 Springfield RE-4</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1620 Aguilar Reorganized 6</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1220 Garfield 16</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2035 Montezuma-Cortez RE-1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1580 Trinidad 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1500 Burlington RE-6J</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2650 Granada RE-1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0550 North Conejos RE-1J</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3140 Weld Re-8 Schools</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0640 Centennial R-1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3120 Greeley 6</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1410 North Park R-1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2190 West End RE-2</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1010 Colorado Springs 11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2670 Holly RE-3</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2840 Norwood R-2J</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0070 Westminster Public Schools</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1160 Cotopaxi RE-3</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1390 Huerfano Re-1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0240 Pritchett RE-3</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3200 Yuma 1</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0890 Dolores County RE No.2</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2660 Lamar Re-2</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2690 Pueblo City 60</a:t>
                      </a: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12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2d7cd862c0_0_1"/>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Allowable Uses of Funds</a:t>
            </a:r>
            <a:endParaRPr sz="2400"/>
          </a:p>
        </p:txBody>
      </p:sp>
      <p:sp>
        <p:nvSpPr>
          <p:cNvPr id="394" name="Google Shape;394;g22d7cd862c0_0_1"/>
          <p:cNvSpPr txBox="1">
            <a:spLocks noGrp="1"/>
          </p:cNvSpPr>
          <p:nvPr>
            <p:ph type="body" idx="1"/>
          </p:nvPr>
        </p:nvSpPr>
        <p:spPr>
          <a:xfrm>
            <a:off x="394150" y="987850"/>
            <a:ext cx="7886700" cy="3775200"/>
          </a:xfrm>
          <a:prstGeom prst="rect">
            <a:avLst/>
          </a:prstGeom>
        </p:spPr>
        <p:txBody>
          <a:bodyPr spcFirstLastPara="1" wrap="square" lIns="0" tIns="0" rIns="0"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t>Funds shall be used for activities that are reasonable, necessary, and allowable under </a:t>
            </a:r>
            <a:r>
              <a:rPr lang="en" sz="1200" u="sng">
                <a:solidFill>
                  <a:srgbClr val="0097A7"/>
                </a:solidFill>
                <a:hlinkClick r:id="rId3">
                  <a:extLst>
                    <a:ext uri="{A12FA001-AC4F-418D-AE19-62706E023703}">
                      <ahyp:hlinkClr xmlns:ahyp="http://schemas.microsoft.com/office/drawing/2018/hyperlinkcolor" val="tx"/>
                    </a:ext>
                  </a:extLst>
                </a:hlinkClick>
              </a:rPr>
              <a:t>section 4108</a:t>
            </a:r>
            <a:r>
              <a:rPr lang="en" sz="1200"/>
              <a:t> of the ESEA to provide students with safer and healthier learning environments. Examples include, but are not limited to:</a:t>
            </a:r>
            <a:endParaRPr sz="1200"/>
          </a:p>
          <a:p>
            <a:pPr marL="457200" lvl="0" indent="-304800" algn="l" rtl="0">
              <a:lnSpc>
                <a:spcPct val="100000"/>
              </a:lnSpc>
              <a:spcBef>
                <a:spcPts val="0"/>
              </a:spcBef>
              <a:spcAft>
                <a:spcPts val="0"/>
              </a:spcAft>
              <a:buSzPts val="1200"/>
              <a:buFont typeface="Calibri"/>
              <a:buChar char="●"/>
            </a:pPr>
            <a:r>
              <a:rPr lang="en" sz="1200"/>
              <a:t>Drug and violence prevention activities that are evidence-based</a:t>
            </a:r>
            <a:endParaRPr sz="1200"/>
          </a:p>
          <a:p>
            <a:pPr marL="457200" lvl="0" indent="-304800" algn="l" rtl="0">
              <a:lnSpc>
                <a:spcPct val="100000"/>
              </a:lnSpc>
              <a:spcBef>
                <a:spcPts val="0"/>
              </a:spcBef>
              <a:spcAft>
                <a:spcPts val="0"/>
              </a:spcAft>
              <a:buSzPts val="1200"/>
              <a:buFont typeface="Calibri"/>
              <a:buChar char="●"/>
            </a:pPr>
            <a:r>
              <a:rPr lang="en" sz="1200"/>
              <a:t>School-based mental health services</a:t>
            </a:r>
            <a:endParaRPr sz="1200"/>
          </a:p>
          <a:p>
            <a:pPr marL="457200" lvl="0" indent="-304800" algn="l" rtl="0">
              <a:lnSpc>
                <a:spcPct val="100000"/>
              </a:lnSpc>
              <a:spcBef>
                <a:spcPts val="0"/>
              </a:spcBef>
              <a:spcAft>
                <a:spcPts val="0"/>
              </a:spcAft>
              <a:buSzPts val="1200"/>
              <a:buFont typeface="Calibri"/>
              <a:buChar char="●"/>
            </a:pPr>
            <a:r>
              <a:rPr lang="en" sz="1200"/>
              <a:t>Comprehensive health education programs</a:t>
            </a:r>
            <a:endParaRPr sz="1200"/>
          </a:p>
          <a:p>
            <a:pPr marL="457200" lvl="0" indent="-304800" algn="l" rtl="0">
              <a:lnSpc>
                <a:spcPct val="100000"/>
              </a:lnSpc>
              <a:spcBef>
                <a:spcPts val="0"/>
              </a:spcBef>
              <a:spcAft>
                <a:spcPts val="0"/>
              </a:spcAft>
              <a:buSzPts val="1200"/>
              <a:buFont typeface="Calibri"/>
              <a:buChar char="●"/>
            </a:pPr>
            <a:r>
              <a:rPr lang="en" sz="1200"/>
              <a:t>Integrating health and safety practices into school or athletic programs</a:t>
            </a:r>
            <a:endParaRPr sz="1200"/>
          </a:p>
          <a:p>
            <a:pPr marL="457200" lvl="0" indent="-304800" algn="l" rtl="0">
              <a:lnSpc>
                <a:spcPct val="100000"/>
              </a:lnSpc>
              <a:spcBef>
                <a:spcPts val="0"/>
              </a:spcBef>
              <a:spcAft>
                <a:spcPts val="0"/>
              </a:spcAft>
              <a:buSzPts val="1200"/>
              <a:buFont typeface="Calibri"/>
              <a:buChar char="●"/>
            </a:pPr>
            <a:r>
              <a:rPr lang="en" sz="1200"/>
              <a:t>Nutritional education and physical education activities</a:t>
            </a:r>
            <a:endParaRPr sz="1200"/>
          </a:p>
          <a:p>
            <a:pPr marL="457200" lvl="0" indent="-304800" algn="l" rtl="0">
              <a:lnSpc>
                <a:spcPct val="100000"/>
              </a:lnSpc>
              <a:spcBef>
                <a:spcPts val="0"/>
              </a:spcBef>
              <a:spcAft>
                <a:spcPts val="0"/>
              </a:spcAft>
              <a:buSzPts val="1200"/>
              <a:buFont typeface="Calibri"/>
              <a:buChar char="●"/>
            </a:pPr>
            <a:r>
              <a:rPr lang="en" sz="1200"/>
              <a:t>Implementation of schoolwide positive behavioral interventions and supports</a:t>
            </a:r>
            <a:endParaRPr sz="1200"/>
          </a:p>
          <a:p>
            <a:pPr marL="457200" lvl="0" indent="-304800" algn="l" rtl="0">
              <a:lnSpc>
                <a:spcPct val="100000"/>
              </a:lnSpc>
              <a:spcBef>
                <a:spcPts val="0"/>
              </a:spcBef>
              <a:spcAft>
                <a:spcPts val="0"/>
              </a:spcAft>
              <a:buSzPts val="1200"/>
              <a:buFont typeface="Calibri"/>
              <a:buChar char="●"/>
            </a:pPr>
            <a:r>
              <a:rPr lang="en" sz="1200"/>
              <a:t>Bullying and harassment prevention</a:t>
            </a:r>
            <a:endParaRPr sz="1200"/>
          </a:p>
          <a:p>
            <a:pPr marL="457200" lvl="0" indent="-304800" algn="l" rtl="0">
              <a:lnSpc>
                <a:spcPct val="100000"/>
              </a:lnSpc>
              <a:spcBef>
                <a:spcPts val="0"/>
              </a:spcBef>
              <a:spcAft>
                <a:spcPts val="0"/>
              </a:spcAft>
              <a:buSzPts val="1200"/>
              <a:buFont typeface="Calibri"/>
              <a:buChar char="●"/>
            </a:pPr>
            <a:r>
              <a:rPr lang="en" sz="1200"/>
              <a:t>Activities that improve instructional practices for developing relationship-building skills</a:t>
            </a:r>
            <a:endParaRPr sz="1200"/>
          </a:p>
          <a:p>
            <a:pPr marL="457200" lvl="0" indent="-304800" algn="l" rtl="0">
              <a:lnSpc>
                <a:spcPct val="100000"/>
              </a:lnSpc>
              <a:spcBef>
                <a:spcPts val="0"/>
              </a:spcBef>
              <a:spcAft>
                <a:spcPts val="0"/>
              </a:spcAft>
              <a:buSzPts val="1200"/>
              <a:buFont typeface="Calibri"/>
              <a:buChar char="●"/>
            </a:pPr>
            <a:r>
              <a:rPr lang="en" sz="1200"/>
              <a:t>Prevention of teen and dating violence, stalking, domestic abuse, and sexual violence and harassment</a:t>
            </a:r>
            <a:endParaRPr sz="1200"/>
          </a:p>
          <a:p>
            <a:pPr marL="457200" lvl="0" indent="-304800" algn="l" rtl="0">
              <a:lnSpc>
                <a:spcPct val="100000"/>
              </a:lnSpc>
              <a:spcBef>
                <a:spcPts val="0"/>
              </a:spcBef>
              <a:spcAft>
                <a:spcPts val="0"/>
              </a:spcAft>
              <a:buSzPts val="1200"/>
              <a:buFont typeface="Calibri"/>
              <a:buChar char="●"/>
            </a:pPr>
            <a:r>
              <a:rPr lang="en" sz="1200"/>
              <a:t>Mentoring and school counseling</a:t>
            </a:r>
            <a:endParaRPr sz="1200"/>
          </a:p>
          <a:p>
            <a:pPr marL="457200" lvl="0" indent="-304800" algn="l" rtl="0">
              <a:lnSpc>
                <a:spcPct val="100000"/>
              </a:lnSpc>
              <a:spcBef>
                <a:spcPts val="0"/>
              </a:spcBef>
              <a:spcAft>
                <a:spcPts val="0"/>
              </a:spcAft>
              <a:buSzPts val="1200"/>
              <a:buFont typeface="Calibri"/>
              <a:buChar char="●"/>
            </a:pPr>
            <a:r>
              <a:rPr lang="en" sz="1200"/>
              <a:t>Establishing or improving school dropout and reentry programs</a:t>
            </a:r>
            <a:endParaRPr sz="1200"/>
          </a:p>
          <a:p>
            <a:pPr marL="457200" lvl="0" indent="-304800" algn="l" rtl="0">
              <a:lnSpc>
                <a:spcPct val="100000"/>
              </a:lnSpc>
              <a:spcBef>
                <a:spcPts val="0"/>
              </a:spcBef>
              <a:spcAft>
                <a:spcPts val="0"/>
              </a:spcAft>
              <a:buSzPts val="1200"/>
              <a:buFont typeface="Calibri"/>
              <a:buChar char="●"/>
            </a:pPr>
            <a:r>
              <a:rPr lang="en" sz="1200"/>
              <a:t>Suicide prevention</a:t>
            </a:r>
            <a:endParaRPr sz="1200"/>
          </a:p>
          <a:p>
            <a:pPr marL="457200" lvl="0" indent="-304800" algn="l" rtl="0">
              <a:lnSpc>
                <a:spcPct val="100000"/>
              </a:lnSpc>
              <a:spcBef>
                <a:spcPts val="0"/>
              </a:spcBef>
              <a:spcAft>
                <a:spcPts val="0"/>
              </a:spcAft>
              <a:buSzPts val="1200"/>
              <a:buFont typeface="Calibri"/>
              <a:buChar char="●"/>
            </a:pPr>
            <a:r>
              <a:rPr lang="en" sz="1200"/>
              <a:t>Crisis management and conflict resolution techniques</a:t>
            </a:r>
            <a:endParaRPr sz="1200"/>
          </a:p>
          <a:p>
            <a:pPr marL="457200" lvl="0" indent="-304800" algn="l" rtl="0">
              <a:lnSpc>
                <a:spcPct val="100000"/>
              </a:lnSpc>
              <a:spcBef>
                <a:spcPts val="0"/>
              </a:spcBef>
              <a:spcAft>
                <a:spcPts val="0"/>
              </a:spcAft>
              <a:buSzPts val="1200"/>
              <a:buFont typeface="Calibri"/>
              <a:buChar char="●"/>
            </a:pPr>
            <a:r>
              <a:rPr lang="en" sz="1200"/>
              <a:t>School-based violence prevention strategies</a:t>
            </a:r>
            <a:endParaRPr sz="1200"/>
          </a:p>
          <a:p>
            <a:pPr marL="457200" lvl="0" indent="-304800" algn="l" rtl="0">
              <a:lnSpc>
                <a:spcPct val="100000"/>
              </a:lnSpc>
              <a:spcBef>
                <a:spcPts val="0"/>
              </a:spcBef>
              <a:spcAft>
                <a:spcPts val="0"/>
              </a:spcAft>
              <a:buSzPts val="1200"/>
              <a:buFont typeface="Calibri"/>
              <a:buChar char="●"/>
            </a:pPr>
            <a:r>
              <a:rPr lang="en" sz="1200"/>
              <a:t>Reducing exclusionary disciplinary practices</a:t>
            </a:r>
            <a:endParaRPr sz="1200"/>
          </a:p>
          <a:p>
            <a:pPr marL="457200" lvl="0" indent="-304800" algn="l" rtl="0">
              <a:lnSpc>
                <a:spcPct val="100000"/>
              </a:lnSpc>
              <a:spcBef>
                <a:spcPts val="0"/>
              </a:spcBef>
              <a:spcAft>
                <a:spcPts val="0"/>
              </a:spcAft>
              <a:buSzPts val="1200"/>
              <a:buFont typeface="Calibri"/>
              <a:buChar char="●"/>
            </a:pPr>
            <a:r>
              <a:rPr lang="en" sz="1200"/>
              <a:t>Establishing partnerships within the community to provide resources and support for schools</a:t>
            </a:r>
            <a:endParaRPr sz="1200"/>
          </a:p>
          <a:p>
            <a:pPr marL="457200" lvl="0" indent="-304800" algn="l" rtl="0">
              <a:lnSpc>
                <a:spcPct val="100000"/>
              </a:lnSpc>
              <a:spcBef>
                <a:spcPts val="0"/>
              </a:spcBef>
              <a:spcAft>
                <a:spcPts val="0"/>
              </a:spcAft>
              <a:buSzPts val="1200"/>
              <a:buFont typeface="Calibri"/>
              <a:buChar char="●"/>
            </a:pPr>
            <a:r>
              <a:rPr lang="en" sz="1200"/>
              <a:t>Strengthening relationships between schools and communities</a:t>
            </a:r>
            <a:endParaRPr sz="1200"/>
          </a:p>
          <a:p>
            <a:pPr marL="457200" lvl="0" indent="-304800" algn="l" rtl="0">
              <a:lnSpc>
                <a:spcPct val="100000"/>
              </a:lnSpc>
              <a:spcBef>
                <a:spcPts val="0"/>
              </a:spcBef>
              <a:spcAft>
                <a:spcPts val="0"/>
              </a:spcAft>
              <a:buSzPts val="1200"/>
              <a:buFont typeface="Calibri"/>
              <a:buChar char="●"/>
            </a:pPr>
            <a:r>
              <a:rPr lang="en" sz="1200"/>
              <a:t>High-quality training for school personnel in effective practices related to any of the above</a:t>
            </a:r>
            <a:endParaRPr sz="1200"/>
          </a:p>
        </p:txBody>
      </p:sp>
      <p:sp>
        <p:nvSpPr>
          <p:cNvPr id="395" name="Google Shape;395;g22d7cd862c0_0_1"/>
          <p:cNvSpPr/>
          <p:nvPr/>
        </p:nvSpPr>
        <p:spPr>
          <a:xfrm>
            <a:off x="7243625" y="1245475"/>
            <a:ext cx="1766700" cy="31581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262626"/>
                </a:solidFill>
                <a:latin typeface="Calibri"/>
                <a:ea typeface="Calibri"/>
                <a:cs typeface="Calibri"/>
                <a:sym typeface="Calibri"/>
              </a:rPr>
              <a:t>Initial awards, not to exceed $200,000 per applicant, will be made for a two-year period that includes the 2023-2024 and 2024-2025 school years. Funds must be expended by September 30, 2025.</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2d7cd862c0_0_6"/>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Timeline</a:t>
            </a:r>
            <a:endParaRPr sz="2400"/>
          </a:p>
        </p:txBody>
      </p:sp>
      <p:graphicFrame>
        <p:nvGraphicFramePr>
          <p:cNvPr id="401" name="Google Shape;401;g22d7cd862c0_0_6"/>
          <p:cNvGraphicFramePr/>
          <p:nvPr/>
        </p:nvGraphicFramePr>
        <p:xfrm>
          <a:off x="585875" y="1161450"/>
          <a:ext cx="3000000" cy="3000000"/>
        </p:xfrm>
        <a:graphic>
          <a:graphicData uri="http://schemas.openxmlformats.org/drawingml/2006/table">
            <a:tbl>
              <a:tblPr>
                <a:noFill/>
                <a:tableStyleId>{A545628C-0D15-4EB0-890A-98EE47CE339D}</a:tableStyleId>
              </a:tblPr>
              <a:tblGrid>
                <a:gridCol w="2459400">
                  <a:extLst>
                    <a:ext uri="{9D8B030D-6E8A-4147-A177-3AD203B41FA5}">
                      <a16:colId xmlns:a16="http://schemas.microsoft.com/office/drawing/2014/main" val="20000"/>
                    </a:ext>
                  </a:extLst>
                </a:gridCol>
                <a:gridCol w="1959125">
                  <a:extLst>
                    <a:ext uri="{9D8B030D-6E8A-4147-A177-3AD203B41FA5}">
                      <a16:colId xmlns:a16="http://schemas.microsoft.com/office/drawing/2014/main" val="20001"/>
                    </a:ext>
                  </a:extLst>
                </a:gridCol>
                <a:gridCol w="3882075">
                  <a:extLst>
                    <a:ext uri="{9D8B030D-6E8A-4147-A177-3AD203B41FA5}">
                      <a16:colId xmlns:a16="http://schemas.microsoft.com/office/drawing/2014/main" val="20002"/>
                    </a:ext>
                  </a:extLst>
                </a:gridCol>
              </a:tblGrid>
              <a:tr h="843025">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Application Opens</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4/12/2023</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LEAs can begin to collaborate with stakeholders, plan activities, submit </a:t>
                      </a:r>
                      <a:r>
                        <a:rPr lang="en" u="sng">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intent to apply form</a:t>
                      </a:r>
                      <a:r>
                        <a:rPr lang="en">
                          <a:solidFill>
                            <a:srgbClr val="000000"/>
                          </a:solidFill>
                          <a:latin typeface="Calibri"/>
                          <a:ea typeface="Calibri"/>
                          <a:cs typeface="Calibri"/>
                          <a:sym typeface="Calibri"/>
                        </a:rPr>
                        <a:t>, and prepare the </a:t>
                      </a:r>
                      <a:r>
                        <a:rPr lang="en"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application</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r h="597400">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Intent to Apply Due (Recommended)</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5/24/2023 by 11:59 pm</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The </a:t>
                      </a:r>
                      <a:r>
                        <a:rPr lang="en" u="sng">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intent to apply</a:t>
                      </a:r>
                      <a:r>
                        <a:rPr lang="en">
                          <a:solidFill>
                            <a:srgbClr val="000000"/>
                          </a:solidFill>
                          <a:latin typeface="Calibri"/>
                          <a:ea typeface="Calibri"/>
                          <a:cs typeface="Calibri"/>
                          <a:sym typeface="Calibri"/>
                        </a:rPr>
                        <a:t> form helps CDE plan for funding and prepare teams to review applications.  </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r h="597425">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Application Due</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6/7/2023 by 11:59 pm</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u="sng">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Online applications</a:t>
                      </a:r>
                      <a:r>
                        <a:rPr lang="en">
                          <a:solidFill>
                            <a:srgbClr val="000000"/>
                          </a:solidFill>
                          <a:latin typeface="Calibri"/>
                          <a:ea typeface="Calibri"/>
                          <a:cs typeface="Calibri"/>
                          <a:sym typeface="Calibri"/>
                        </a:rPr>
                        <a:t> must be submitted with all </a:t>
                      </a:r>
                      <a:r>
                        <a:rPr lang="en"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supplemental materials</a:t>
                      </a:r>
                      <a:r>
                        <a:rPr lang="en">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r h="675575">
                <a:tc>
                  <a:txBody>
                    <a:bodyPr/>
                    <a:lstStyle/>
                    <a:p>
                      <a:pPr marL="0" lvl="0" indent="0" algn="l" rtl="0">
                        <a:lnSpc>
                          <a:spcPct val="142857"/>
                        </a:lnSpc>
                        <a:spcBef>
                          <a:spcPts val="0"/>
                        </a:spcBef>
                        <a:spcAft>
                          <a:spcPts val="800"/>
                        </a:spcAft>
                        <a:buClr>
                          <a:srgbClr val="000000"/>
                        </a:buClr>
                        <a:buSzPts val="1100"/>
                        <a:buFont typeface="Arial"/>
                        <a:buNone/>
                      </a:pPr>
                      <a:r>
                        <a:rPr lang="en">
                          <a:solidFill>
                            <a:srgbClr val="000000"/>
                          </a:solidFill>
                          <a:latin typeface="Calibri"/>
                          <a:ea typeface="Calibri"/>
                          <a:cs typeface="Calibri"/>
                          <a:sym typeface="Calibri"/>
                        </a:rPr>
                        <a:t>Grant Award Letters</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August 2023</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a:solidFill>
                            <a:srgbClr val="000000"/>
                          </a:solidFill>
                          <a:latin typeface="Calibri"/>
                          <a:ea typeface="Calibri"/>
                          <a:cs typeface="Calibri"/>
                          <a:sym typeface="Calibri"/>
                        </a:rPr>
                        <a:t>Funds may be used for activities during the 2023-2024 and 2024-2025 school years.</a:t>
                      </a:r>
                      <a:endParaRPr>
                        <a:solidFill>
                          <a:srgbClr val="000000"/>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2" name="Google Shape;402;g22d7cd862c0_0_6"/>
          <p:cNvSpPr/>
          <p:nvPr/>
        </p:nvSpPr>
        <p:spPr>
          <a:xfrm>
            <a:off x="2536650" y="4075850"/>
            <a:ext cx="4070700" cy="906900"/>
          </a:xfrm>
          <a:prstGeom prst="doubleWave">
            <a:avLst>
              <a:gd name="adj1" fmla="val 6250"/>
              <a:gd name="adj2" fmla="val 0"/>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Application Information Webinar TODAY </a:t>
            </a:r>
            <a:endParaRPr/>
          </a:p>
          <a:p>
            <a:pPr marL="0" lvl="0" indent="0" algn="ctr" rtl="0">
              <a:spcBef>
                <a:spcPts val="0"/>
              </a:spcBef>
              <a:spcAft>
                <a:spcPts val="0"/>
              </a:spcAft>
              <a:buNone/>
            </a:pPr>
            <a:r>
              <a:rPr lang="en" u="sng">
                <a:solidFill>
                  <a:schemeClr val="hlink"/>
                </a:solidFill>
                <a:hlinkClick r:id="rId6"/>
              </a:rPr>
              <a:t>Register</a:t>
            </a:r>
            <a:r>
              <a:rPr lang="en"/>
              <a:t> to attend!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007caf2867_0_24"/>
          <p:cNvSpPr txBox="1">
            <a:spLocks noGrp="1"/>
          </p:cNvSpPr>
          <p:nvPr>
            <p:ph type="ctrTitle"/>
          </p:nvPr>
        </p:nvSpPr>
        <p:spPr>
          <a:xfrm>
            <a:off x="1269300" y="2272050"/>
            <a:ext cx="6605400" cy="599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ESSER Reporting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1073500f1f_0_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ESSER Data Reporting Deadlines</a:t>
            </a:r>
            <a:endParaRPr/>
          </a:p>
        </p:txBody>
      </p:sp>
      <p:sp>
        <p:nvSpPr>
          <p:cNvPr id="413" name="Google Shape;413;g21073500f1f_0_5"/>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800"/>
              <a:t>The U.S. Department of Education has been authorized by Congress to collect data from all ESSER I, II, and III grantees, including but not limited to the uses and impact of funds. CDE is able to use the ESSER I, II, and III applications to provide the vast majority of the requested data on behalf of our grantees, with the exception of the following data points:</a:t>
            </a:r>
            <a:endParaRPr sz="1800"/>
          </a:p>
          <a:p>
            <a:pPr marL="457200" lvl="0" indent="-330200" algn="l" rtl="0">
              <a:lnSpc>
                <a:spcPct val="90000"/>
              </a:lnSpc>
              <a:spcBef>
                <a:spcPts val="1000"/>
              </a:spcBef>
              <a:spcAft>
                <a:spcPts val="0"/>
              </a:spcAft>
              <a:buSzPts val="1600"/>
              <a:buChar char="•"/>
            </a:pPr>
            <a:r>
              <a:rPr lang="en" sz="1600"/>
              <a:t>How students with poor attendance or participation have been re-engaged;</a:t>
            </a:r>
            <a:endParaRPr sz="1600"/>
          </a:p>
          <a:p>
            <a:pPr marL="457200" lvl="0" indent="-330200" algn="l" rtl="0">
              <a:lnSpc>
                <a:spcPct val="90000"/>
              </a:lnSpc>
              <a:spcBef>
                <a:spcPts val="0"/>
              </a:spcBef>
              <a:spcAft>
                <a:spcPts val="0"/>
              </a:spcAft>
              <a:buSzPts val="1600"/>
              <a:buChar char="•"/>
            </a:pPr>
            <a:r>
              <a:rPr lang="en" sz="1600"/>
              <a:t>How school level allocations were determined (both previously due March 31st); and</a:t>
            </a:r>
            <a:endParaRPr sz="1600"/>
          </a:p>
          <a:p>
            <a:pPr marL="457200" lvl="0" indent="-330200" algn="l" rtl="0">
              <a:lnSpc>
                <a:spcPct val="90000"/>
              </a:lnSpc>
              <a:spcBef>
                <a:spcPts val="0"/>
              </a:spcBef>
              <a:spcAft>
                <a:spcPts val="0"/>
              </a:spcAft>
              <a:buSzPts val="1600"/>
              <a:buChar char="•"/>
            </a:pPr>
            <a:r>
              <a:rPr lang="en" sz="1600"/>
              <a:t>LEA participation in ESSER activities (due September 30th).</a:t>
            </a:r>
            <a:endParaRPr sz="1600"/>
          </a:p>
          <a:p>
            <a:pPr marL="0" lvl="0" indent="0" algn="l" rtl="0">
              <a:lnSpc>
                <a:spcPct val="90000"/>
              </a:lnSpc>
              <a:spcBef>
                <a:spcPts val="1000"/>
              </a:spcBef>
              <a:spcAft>
                <a:spcPts val="0"/>
              </a:spcAft>
              <a:buSzPts val="1800"/>
              <a:buNone/>
            </a:pPr>
            <a:endParaRPr sz="1600"/>
          </a:p>
          <a:p>
            <a:pPr marL="0" lvl="0" indent="0" algn="l" rtl="0">
              <a:lnSpc>
                <a:spcPct val="90000"/>
              </a:lnSpc>
              <a:spcBef>
                <a:spcPts val="1000"/>
              </a:spcBef>
              <a:spcAft>
                <a:spcPts val="0"/>
              </a:spcAft>
              <a:buSzPts val="1800"/>
              <a:buNone/>
            </a:pPr>
            <a:endParaRPr sz="1600"/>
          </a:p>
          <a:p>
            <a:pPr marL="0" lvl="0" indent="0" algn="l" rtl="0">
              <a:lnSpc>
                <a:spcPct val="90000"/>
              </a:lnSpc>
              <a:spcBef>
                <a:spcPts val="100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007caf2867_2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Reminders</a:t>
            </a:r>
            <a:endParaRPr sz="2200"/>
          </a:p>
        </p:txBody>
      </p:sp>
      <p:sp>
        <p:nvSpPr>
          <p:cNvPr id="419" name="Google Shape;419;g2007caf2867_2_0"/>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CDE has created an </a:t>
            </a:r>
            <a:r>
              <a:rPr lang="en" sz="1800" u="sng">
                <a:solidFill>
                  <a:schemeClr val="hlink"/>
                </a:solidFill>
                <a:hlinkClick r:id="rId3"/>
              </a:rPr>
              <a:t>ESSER Grantee/Subgrantee Reporting webpage</a:t>
            </a:r>
            <a:r>
              <a:rPr lang="en" sz="1800"/>
              <a:t> to share resources, trainings, and data collection templates/surveys, to support grantees in successfully meeting these reporting requirements.</a:t>
            </a:r>
            <a:endParaRPr sz="1800"/>
          </a:p>
          <a:p>
            <a:pPr marL="914400" lvl="0" indent="-330200" algn="l" rtl="0">
              <a:lnSpc>
                <a:spcPct val="90000"/>
              </a:lnSpc>
              <a:spcBef>
                <a:spcPts val="1000"/>
              </a:spcBef>
              <a:spcAft>
                <a:spcPts val="0"/>
              </a:spcAft>
              <a:buSzPts val="1600"/>
              <a:buChar char="●"/>
            </a:pPr>
            <a:r>
              <a:rPr lang="en" sz="1600"/>
              <a:t>A recorded training, instructional manual, and links to surveys and data collection templates are available now on the website.</a:t>
            </a:r>
            <a:endParaRPr sz="1600"/>
          </a:p>
          <a:p>
            <a:pPr marL="0" lvl="0" indent="0" algn="l" rtl="0">
              <a:lnSpc>
                <a:spcPct val="90000"/>
              </a:lnSpc>
              <a:spcBef>
                <a:spcPts val="1000"/>
              </a:spcBef>
              <a:spcAft>
                <a:spcPts val="0"/>
              </a:spcAft>
              <a:buSzPts val="1800"/>
              <a:buNone/>
            </a:pPr>
            <a:r>
              <a:rPr lang="en" sz="1800"/>
              <a:t>CDE will also continue to dedicate time during upcoming Office Hours to provide updates and host Q&amp;A sessions concerning these reporting requirements:</a:t>
            </a:r>
            <a:endParaRP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914400" lvl="0" indent="-330200" algn="l" rtl="0">
              <a:lnSpc>
                <a:spcPct val="90000"/>
              </a:lnSpc>
              <a:spcBef>
                <a:spcPts val="1000"/>
              </a:spcBef>
              <a:spcAft>
                <a:spcPts val="0"/>
              </a:spcAft>
              <a:buSzPts val="1600"/>
              <a:buChar char="●"/>
            </a:pPr>
            <a:r>
              <a:rPr lang="en"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May 11, 2023</a:t>
            </a:r>
            <a:endParaRPr sz="1600"/>
          </a:p>
          <a:p>
            <a:pPr marL="914400" lvl="0" indent="-330200" algn="l" rtl="0">
              <a:lnSpc>
                <a:spcPct val="90000"/>
              </a:lnSpc>
              <a:spcBef>
                <a:spcPts val="1000"/>
              </a:spcBef>
              <a:spcAft>
                <a:spcPts val="0"/>
              </a:spcAft>
              <a:buSzPts val="1600"/>
              <a:buChar char="●"/>
            </a:pPr>
            <a:r>
              <a:rPr lang="en" sz="1600"/>
              <a:t>June 8, 2023</a:t>
            </a:r>
            <a:endParaRPr sz="1600"/>
          </a:p>
          <a:p>
            <a:pPr marL="914400" lvl="0" indent="-330200" algn="l" rtl="0">
              <a:lnSpc>
                <a:spcPct val="90000"/>
              </a:lnSpc>
              <a:spcBef>
                <a:spcPts val="1000"/>
              </a:spcBef>
              <a:spcAft>
                <a:spcPts val="1000"/>
              </a:spcAft>
              <a:buSzPts val="1600"/>
              <a:buChar char="●"/>
            </a:pPr>
            <a:r>
              <a:rPr lang="en" sz="1600"/>
              <a:t>July 6, 2023</a:t>
            </a:r>
            <a:endParaRPr sz="1600"/>
          </a:p>
        </p:txBody>
      </p:sp>
      <p:sp>
        <p:nvSpPr>
          <p:cNvPr id="420" name="Google Shape;420;g2007caf2867_2_0"/>
          <p:cNvSpPr/>
          <p:nvPr/>
        </p:nvSpPr>
        <p:spPr>
          <a:xfrm>
            <a:off x="3961100" y="3233975"/>
            <a:ext cx="3715200" cy="15444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Contact: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Tina Negley (</a:t>
            </a:r>
            <a:r>
              <a:rPr lang="en" sz="1600" b="0" i="0" u="sng" strike="noStrike" cap="none">
                <a:solidFill>
                  <a:schemeClr val="hlink"/>
                </a:solidFill>
                <a:latin typeface="Arial"/>
                <a:ea typeface="Arial"/>
                <a:cs typeface="Arial"/>
                <a:sym typeface="Arial"/>
                <a:hlinkClick r:id="rId4"/>
              </a:rPr>
              <a:t>negley_t@cde.state.co.us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or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Mackenzie Owens (</a:t>
            </a:r>
            <a:r>
              <a:rPr lang="en" sz="1600" b="0" i="0" u="sng" strike="noStrike" cap="none">
                <a:solidFill>
                  <a:schemeClr val="hlink"/>
                </a:solidFill>
                <a:latin typeface="Arial"/>
                <a:ea typeface="Arial"/>
                <a:cs typeface="Arial"/>
                <a:sym typeface="Arial"/>
                <a:hlinkClick r:id="rId5"/>
              </a:rPr>
              <a:t>owens_m@cde.state.co.us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9"/>
          <p:cNvSpPr txBox="1">
            <a:spLocks noGrp="1"/>
          </p:cNvSpPr>
          <p:nvPr>
            <p:ph type="ctrTitle"/>
          </p:nvPr>
        </p:nvSpPr>
        <p:spPr>
          <a:xfrm>
            <a:off x="685800" y="2277908"/>
            <a:ext cx="7772400" cy="587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Looking Ahead… </a:t>
            </a:r>
            <a:endParaRPr sz="2200"/>
          </a:p>
        </p:txBody>
      </p:sp>
      <p:sp>
        <p:nvSpPr>
          <p:cNvPr id="431" name="Google Shape;431;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600"/>
              </a:spcBef>
              <a:spcAft>
                <a:spcPts val="0"/>
              </a:spcAft>
              <a:buSzPts val="1800"/>
              <a:buChar char="★"/>
            </a:pPr>
            <a:r>
              <a:rPr lang="en" sz="1800"/>
              <a:t>Upcoming Office Hours</a:t>
            </a:r>
            <a:endParaRPr sz="1800"/>
          </a:p>
          <a:p>
            <a:pPr marL="914400" lvl="1" indent="-311150" algn="l" rtl="0">
              <a:lnSpc>
                <a:spcPct val="90000"/>
              </a:lnSpc>
              <a:spcBef>
                <a:spcPts val="0"/>
              </a:spcBef>
              <a:spcAft>
                <a:spcPts val="0"/>
              </a:spcAft>
              <a:buSzPts val="1300"/>
              <a:buChar char="○"/>
            </a:pPr>
            <a:r>
              <a:rPr lang="en" sz="1800"/>
              <a:t>April 27, 1-3pm</a:t>
            </a:r>
            <a:endParaRPr sz="1800"/>
          </a:p>
          <a:p>
            <a:pPr marL="1371600" lvl="2" indent="-298450" algn="l" rtl="0">
              <a:lnSpc>
                <a:spcPct val="90000"/>
              </a:lnSpc>
              <a:spcBef>
                <a:spcPts val="0"/>
              </a:spcBef>
              <a:spcAft>
                <a:spcPts val="0"/>
              </a:spcAft>
              <a:buSzPts val="1100"/>
              <a:buChar char="■"/>
            </a:pPr>
            <a:r>
              <a:rPr lang="en" sz="1800"/>
              <a:t>BruMan Training</a:t>
            </a:r>
            <a:endParaRPr sz="1800"/>
          </a:p>
          <a:p>
            <a:pPr marL="914400" lvl="1" indent="-342900" algn="l" rtl="0">
              <a:lnSpc>
                <a:spcPct val="90000"/>
              </a:lnSpc>
              <a:spcBef>
                <a:spcPts val="0"/>
              </a:spcBef>
              <a:spcAft>
                <a:spcPts val="0"/>
              </a:spcAft>
              <a:buSzPts val="1800"/>
              <a:buChar char="○"/>
            </a:pPr>
            <a:r>
              <a:rPr lang="en" sz="1800"/>
              <a:t>May 11</a:t>
            </a:r>
            <a:endParaRPr sz="1800"/>
          </a:p>
          <a:p>
            <a:pPr marL="1371600" lvl="0" indent="0" algn="l" rtl="0">
              <a:lnSpc>
                <a:spcPct val="90000"/>
              </a:lnSpc>
              <a:spcBef>
                <a:spcPts val="600"/>
              </a:spcBef>
              <a:spcAft>
                <a:spcPts val="0"/>
              </a:spcAft>
              <a:buSzPts val="1800"/>
              <a:buNone/>
            </a:pPr>
            <a:endParaRPr sz="1800"/>
          </a:p>
          <a:p>
            <a:pPr marL="457200" lvl="0" indent="-342900" algn="l" rtl="0">
              <a:lnSpc>
                <a:spcPct val="90000"/>
              </a:lnSpc>
              <a:spcBef>
                <a:spcPts val="600"/>
              </a:spcBef>
              <a:spcAft>
                <a:spcPts val="0"/>
              </a:spcAft>
              <a:buSzPts val="1800"/>
              <a:buChar char="★"/>
            </a:pPr>
            <a:r>
              <a:rPr lang="en" sz="1800"/>
              <a:t>Any requests for topics or questions?</a:t>
            </a:r>
            <a:endParaRPr sz="1800"/>
          </a:p>
          <a:p>
            <a:pPr marL="0" lvl="0" indent="0" algn="l" rtl="0">
              <a:lnSpc>
                <a:spcPct val="90000"/>
              </a:lnSpc>
              <a:spcBef>
                <a:spcPts val="600"/>
              </a:spcBef>
              <a:spcAft>
                <a:spcPts val="0"/>
              </a:spcAft>
              <a:buSzPts val="1800"/>
              <a:buNone/>
            </a:pPr>
            <a:endParaRPr sz="1800"/>
          </a:p>
        </p:txBody>
      </p:sp>
      <p:sp>
        <p:nvSpPr>
          <p:cNvPr id="432" name="Google Shape;432;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18</a:t>
            </a:fld>
            <a:endParaRPr/>
          </a:p>
        </p:txBody>
      </p:sp>
      <p:pic>
        <p:nvPicPr>
          <p:cNvPr id="433" name="Google Shape;433;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1"/>
          <p:cNvSpPr txBox="1">
            <a:spLocks noGrp="1"/>
          </p:cNvSpPr>
          <p:nvPr>
            <p:ph type="title"/>
          </p:nvPr>
        </p:nvSpPr>
        <p:spPr>
          <a:xfrm>
            <a:off x="223070" y="69435"/>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440" name="Google Shape;440;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19</a:t>
            </a:fld>
            <a:endParaRPr/>
          </a:p>
        </p:txBody>
      </p:sp>
      <p:graphicFrame>
        <p:nvGraphicFramePr>
          <p:cNvPr id="441" name="Google Shape;441;p11"/>
          <p:cNvGraphicFramePr/>
          <p:nvPr/>
        </p:nvGraphicFramePr>
        <p:xfrm>
          <a:off x="223069" y="697370"/>
          <a:ext cx="3000000" cy="3000000"/>
        </p:xfrm>
        <a:graphic>
          <a:graphicData uri="http://schemas.openxmlformats.org/drawingml/2006/table">
            <a:tbl>
              <a:tblPr firstRow="1">
                <a:noFill/>
                <a:tableStyleId>{7647E32B-0EDE-42AA-A080-88AAAFA234E2}</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6"/>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000"/>
              <a:t>ESSER Office Hours</a:t>
            </a:r>
            <a:endParaRPr sz="2000"/>
          </a:p>
        </p:txBody>
      </p:sp>
      <p:sp>
        <p:nvSpPr>
          <p:cNvPr id="325" name="Google Shape;325;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sz="1800"/>
          </a:p>
          <a:p>
            <a:pPr marL="457200" lvl="0" indent="-342900" algn="l" rtl="0">
              <a:lnSpc>
                <a:spcPct val="90000"/>
              </a:lnSpc>
              <a:spcBef>
                <a:spcPts val="0"/>
              </a:spcBef>
              <a:spcAft>
                <a:spcPts val="0"/>
              </a:spcAft>
              <a:buSzPts val="1800"/>
              <a:buChar char="•"/>
            </a:pPr>
            <a:r>
              <a:rPr lang="en" sz="1800"/>
              <a:t>Updates and Reminders</a:t>
            </a:r>
            <a:endParaRPr sz="1800"/>
          </a:p>
          <a:p>
            <a:pPr marL="457200" lvl="0" indent="-342900" algn="l" rtl="0">
              <a:lnSpc>
                <a:spcPct val="90000"/>
              </a:lnSpc>
              <a:spcBef>
                <a:spcPts val="0"/>
              </a:spcBef>
              <a:spcAft>
                <a:spcPts val="0"/>
              </a:spcAft>
              <a:buSzPts val="1800"/>
              <a:buChar char="•"/>
            </a:pPr>
            <a:r>
              <a:rPr lang="en" sz="1800"/>
              <a:t>Equity and Excellence Conference Call for Proposals</a:t>
            </a:r>
            <a:endParaRPr sz="1800">
              <a:highlight>
                <a:srgbClr val="FFFFFF"/>
              </a:highlight>
            </a:endParaRPr>
          </a:p>
          <a:p>
            <a:pPr marL="457200" lvl="0" indent="-342900" algn="l" rtl="0">
              <a:lnSpc>
                <a:spcPct val="90000"/>
              </a:lnSpc>
              <a:spcBef>
                <a:spcPts val="0"/>
              </a:spcBef>
              <a:spcAft>
                <a:spcPts val="0"/>
              </a:spcAft>
              <a:buSzPts val="1800"/>
              <a:buChar char="•"/>
            </a:pPr>
            <a:r>
              <a:rPr lang="en" sz="1800">
                <a:highlight>
                  <a:srgbClr val="FFFFFF"/>
                </a:highlight>
              </a:rPr>
              <a:t>Stronger Connections Grant Application</a:t>
            </a:r>
            <a:endParaRPr sz="1800">
              <a:highlight>
                <a:srgbClr val="FFFFFF"/>
              </a:highlight>
            </a:endParaRPr>
          </a:p>
          <a:p>
            <a:pPr marL="457200" lvl="0" indent="-342900" algn="l" rtl="0">
              <a:lnSpc>
                <a:spcPct val="90000"/>
              </a:lnSpc>
              <a:spcBef>
                <a:spcPts val="0"/>
              </a:spcBef>
              <a:spcAft>
                <a:spcPts val="0"/>
              </a:spcAft>
              <a:buSzPts val="1800"/>
              <a:buChar char="•"/>
            </a:pPr>
            <a:r>
              <a:rPr lang="en" sz="1800">
                <a:highlight>
                  <a:srgbClr val="FFFFFF"/>
                </a:highlight>
              </a:rPr>
              <a:t>ESSER Reporting Requirements</a:t>
            </a:r>
            <a:endParaRPr sz="1800">
              <a:highlight>
                <a:srgbClr val="FFFFFF"/>
              </a:highlight>
            </a:endParaRPr>
          </a:p>
          <a:p>
            <a:pPr marL="0" lvl="0" indent="0" algn="l" rtl="0">
              <a:lnSpc>
                <a:spcPct val="90000"/>
              </a:lnSpc>
              <a:spcBef>
                <a:spcPts val="0"/>
              </a:spcBef>
              <a:spcAft>
                <a:spcPts val="0"/>
              </a:spcAft>
              <a:buSzPts val="1800"/>
              <a:buNone/>
            </a:pPr>
            <a:endParaRPr sz="1600"/>
          </a:p>
        </p:txBody>
      </p:sp>
      <p:sp>
        <p:nvSpPr>
          <p:cNvPr id="326" name="Google Shape;326;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
          <p:cNvSpPr txBox="1">
            <a:spLocks noGrp="1"/>
          </p:cNvSpPr>
          <p:nvPr>
            <p:ph type="ctrTitle"/>
          </p:nvPr>
        </p:nvSpPr>
        <p:spPr>
          <a:xfrm>
            <a:off x="685800" y="2301758"/>
            <a:ext cx="7772400" cy="540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and Reminders</a:t>
            </a:r>
            <a:endParaRPr/>
          </a:p>
        </p:txBody>
      </p:sp>
      <p:sp>
        <p:nvSpPr>
          <p:cNvPr id="332" name="Google Shape;332;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2ce4f680a0_1_0"/>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Consolidated Application Reminders</a:t>
            </a:r>
            <a:endParaRPr sz="2000"/>
          </a:p>
        </p:txBody>
      </p:sp>
      <p:sp>
        <p:nvSpPr>
          <p:cNvPr id="339" name="Google Shape;339;g22ce4f680a0_1_0"/>
          <p:cNvSpPr txBox="1">
            <a:spLocks noGrp="1"/>
          </p:cNvSpPr>
          <p:nvPr>
            <p:ph type="body" idx="1"/>
          </p:nvPr>
        </p:nvSpPr>
        <p:spPr>
          <a:xfrm>
            <a:off x="321800" y="1464400"/>
            <a:ext cx="8278800" cy="29682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None/>
            </a:pPr>
            <a:r>
              <a:rPr lang="en" sz="1800" b="1"/>
              <a:t>Post-Award Revisions (PAR)</a:t>
            </a:r>
            <a:endParaRPr sz="1800" b="1"/>
          </a:p>
          <a:p>
            <a:pPr marL="457200" lvl="0" indent="-342900" algn="l" rtl="0">
              <a:lnSpc>
                <a:spcPct val="90000"/>
              </a:lnSpc>
              <a:spcBef>
                <a:spcPts val="600"/>
              </a:spcBef>
              <a:spcAft>
                <a:spcPts val="0"/>
              </a:spcAft>
              <a:buSzPts val="1800"/>
              <a:buChar char="•"/>
            </a:pPr>
            <a:r>
              <a:rPr lang="en" sz="1800"/>
              <a:t>2022-2023 PAR requests are due by </a:t>
            </a:r>
            <a:r>
              <a:rPr lang="en" sz="1800" b="1"/>
              <a:t>Friday, April 28, 2023</a:t>
            </a:r>
            <a:r>
              <a:rPr lang="en" sz="1800"/>
              <a:t>.</a:t>
            </a:r>
            <a:r>
              <a:rPr lang="en" sz="1800">
                <a:solidFill>
                  <a:srgbClr val="595959"/>
                </a:solidFill>
              </a:rPr>
              <a:t> </a:t>
            </a:r>
            <a:endParaRPr sz="1800">
              <a:solidFill>
                <a:srgbClr val="595959"/>
              </a:solidFill>
            </a:endParaRPr>
          </a:p>
          <a:p>
            <a:pPr marL="457200" lvl="0" indent="-342900" algn="l" rtl="0">
              <a:spcBef>
                <a:spcPts val="0"/>
              </a:spcBef>
              <a:spcAft>
                <a:spcPts val="0"/>
              </a:spcAft>
              <a:buSzPts val="1800"/>
              <a:buChar char="•"/>
            </a:pPr>
            <a:r>
              <a:rPr lang="en" sz="1800"/>
              <a:t>Significant changes to activities require pre-approval before funds can be obligated. For additional information about PARs, please visit our </a:t>
            </a:r>
            <a:r>
              <a:rPr lang="en" sz="1800" u="sng">
                <a:solidFill>
                  <a:schemeClr val="hlink"/>
                </a:solidFill>
                <a:hlinkClick r:id="rId3"/>
              </a:rPr>
              <a:t>Consolidated Application PAR</a:t>
            </a:r>
            <a:r>
              <a:rPr lang="en" sz="1800">
                <a:uFill>
                  <a:noFill/>
                </a:uFill>
                <a:hlinkClick r:id="rId3"/>
              </a:rPr>
              <a:t> website</a:t>
            </a:r>
            <a:r>
              <a:rPr lang="en" sz="1800"/>
              <a:t>.</a:t>
            </a:r>
            <a:r>
              <a:rPr lang="en" sz="1800">
                <a:solidFill>
                  <a:srgbClr val="595959"/>
                </a:solidFill>
              </a:rPr>
              <a:t> </a:t>
            </a:r>
            <a:endParaRPr sz="1800">
              <a:solidFill>
                <a:srgbClr val="595959"/>
              </a:solidFill>
            </a:endParaRPr>
          </a:p>
          <a:p>
            <a:pPr marL="0" marR="0" lvl="0" indent="0" algn="l" rtl="0">
              <a:lnSpc>
                <a:spcPct val="90000"/>
              </a:lnSpc>
              <a:spcBef>
                <a:spcPts val="0"/>
              </a:spcBef>
              <a:spcAft>
                <a:spcPts val="0"/>
              </a:spcAft>
              <a:buNone/>
            </a:pPr>
            <a:endParaRPr sz="1400" i="1"/>
          </a:p>
        </p:txBody>
      </p:sp>
      <p:sp>
        <p:nvSpPr>
          <p:cNvPr id="340" name="Google Shape;340;g22ce4f680a0_1_0"/>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sz="1100"/>
              <a:t>4</a:t>
            </a:fld>
            <a:endParaRPr sz="1100"/>
          </a:p>
        </p:txBody>
      </p:sp>
      <p:sp>
        <p:nvSpPr>
          <p:cNvPr id="341" name="Google Shape;341;g22ce4f680a0_1_0"/>
          <p:cNvSpPr/>
          <p:nvPr/>
        </p:nvSpPr>
        <p:spPr>
          <a:xfrm>
            <a:off x="2116800" y="3268450"/>
            <a:ext cx="4910400" cy="661800"/>
          </a:xfrm>
          <a:prstGeom prst="flowChartAlternateProcess">
            <a:avLst/>
          </a:prstGeom>
          <a:solidFill>
            <a:srgbClr val="21E146">
              <a:alpha val="49411"/>
            </a:srgbClr>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For additional information and to track tasks, please visit the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sng" strike="noStrike" cap="none">
                <a:solidFill>
                  <a:schemeClr val="hlink"/>
                </a:solidFill>
                <a:latin typeface="Arial"/>
                <a:ea typeface="Arial"/>
                <a:cs typeface="Arial"/>
                <a:sym typeface="Arial"/>
                <a:hlinkClick r:id="rId4"/>
              </a:rPr>
              <a:t>ESEA Launch Pad</a:t>
            </a:r>
            <a:r>
              <a:rPr lang="en" sz="1200" b="0" i="0" u="none" strike="noStrike" cap="none">
                <a:solidFill>
                  <a:srgbClr val="000000"/>
                </a:solidFill>
                <a:latin typeface="Arial"/>
                <a:ea typeface="Arial"/>
                <a:cs typeface="Arial"/>
                <a:sym typeface="Arial"/>
              </a:rPr>
              <a:t> where you can review the </a:t>
            </a:r>
            <a:r>
              <a:rPr lang="en" sz="1200" b="0" i="0" u="sng" strike="noStrike" cap="none">
                <a:solidFill>
                  <a:schemeClr val="hlink"/>
                </a:solidFill>
                <a:latin typeface="Arial"/>
                <a:ea typeface="Arial"/>
                <a:cs typeface="Arial"/>
                <a:sym typeface="Arial"/>
                <a:hlinkClick r:id="rId5"/>
              </a:rPr>
              <a:t>Year-at-a-Glance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2ce4f680a0_1_10"/>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t>Consolidated Application Reminders (Cont.)</a:t>
            </a:r>
            <a:endParaRPr sz="2000"/>
          </a:p>
        </p:txBody>
      </p:sp>
      <p:sp>
        <p:nvSpPr>
          <p:cNvPr id="348" name="Google Shape;348;g22ce4f680a0_1_10"/>
          <p:cNvSpPr txBox="1">
            <a:spLocks noGrp="1"/>
          </p:cNvSpPr>
          <p:nvPr>
            <p:ph type="body" idx="1"/>
          </p:nvPr>
        </p:nvSpPr>
        <p:spPr>
          <a:xfrm>
            <a:off x="628650" y="1015124"/>
            <a:ext cx="7886700" cy="3747900"/>
          </a:xfrm>
          <a:prstGeom prst="rect">
            <a:avLst/>
          </a:prstGeom>
          <a:noFill/>
          <a:ln>
            <a:noFill/>
          </a:ln>
        </p:spPr>
        <p:txBody>
          <a:bodyPr spcFirstLastPara="1" wrap="square" lIns="0" tIns="0" rIns="0" bIns="34275" anchor="t" anchorCtr="0">
            <a:noAutofit/>
          </a:bodyPr>
          <a:lstStyle/>
          <a:p>
            <a:pPr marL="0" marR="0" lvl="0" indent="0" algn="l" rtl="0">
              <a:lnSpc>
                <a:spcPct val="90000"/>
              </a:lnSpc>
              <a:spcBef>
                <a:spcPts val="600"/>
              </a:spcBef>
              <a:spcAft>
                <a:spcPts val="0"/>
              </a:spcAft>
              <a:buNone/>
            </a:pPr>
            <a:r>
              <a:rPr lang="en" sz="1800" b="1"/>
              <a:t>Coordination of Services</a:t>
            </a:r>
            <a:endParaRPr sz="1800" b="1"/>
          </a:p>
          <a:p>
            <a:pPr marL="342900" marR="0" lvl="0" indent="-285750" algn="l" rtl="0">
              <a:lnSpc>
                <a:spcPct val="90000"/>
              </a:lnSpc>
              <a:spcBef>
                <a:spcPts val="600"/>
              </a:spcBef>
              <a:spcAft>
                <a:spcPts val="0"/>
              </a:spcAft>
              <a:buSzPts val="1900"/>
              <a:buChar char="•"/>
            </a:pPr>
            <a:r>
              <a:rPr lang="en" sz="1400"/>
              <a:t>Coordinate with any early childhood centers to plan transition of preschool students to Title I schools.</a:t>
            </a:r>
            <a:endParaRPr sz="1400"/>
          </a:p>
          <a:p>
            <a:pPr marL="685800" marR="0" lvl="1" indent="-266700" algn="l" rtl="0">
              <a:lnSpc>
                <a:spcPct val="90000"/>
              </a:lnSpc>
              <a:spcBef>
                <a:spcPts val="0"/>
              </a:spcBef>
              <a:spcAft>
                <a:spcPts val="0"/>
              </a:spcAft>
              <a:buSzPts val="1600"/>
              <a:buChar char="•"/>
            </a:pPr>
            <a:r>
              <a:rPr lang="en" sz="1200"/>
              <a:t>If you have Head Start agencies in your LEA, you must coordinate with the agency to support students in transitioning. If feasible, include all other entities carrying out early childhood development programs. </a:t>
            </a:r>
            <a:endParaRPr sz="1200"/>
          </a:p>
          <a:p>
            <a:pPr marL="685800" marR="0" lvl="1" indent="-266700" algn="l" rtl="0">
              <a:lnSpc>
                <a:spcPct val="90000"/>
              </a:lnSpc>
              <a:spcBef>
                <a:spcPts val="0"/>
              </a:spcBef>
              <a:spcAft>
                <a:spcPts val="0"/>
              </a:spcAft>
              <a:buSzPts val="1600"/>
              <a:buChar char="•"/>
            </a:pPr>
            <a:r>
              <a:rPr lang="en" sz="1200"/>
              <a:t>If using ESEA funds to provide services to low-income children below the age of compulsory education (in Colorado, age 6 by August 1), then you must:</a:t>
            </a:r>
            <a:endParaRPr sz="1200"/>
          </a:p>
          <a:p>
            <a:pPr marL="1028700" marR="0" lvl="2" indent="-254000" algn="l" rtl="0">
              <a:lnSpc>
                <a:spcPct val="90000"/>
              </a:lnSpc>
              <a:spcBef>
                <a:spcPts val="0"/>
              </a:spcBef>
              <a:spcAft>
                <a:spcPts val="0"/>
              </a:spcAft>
              <a:buSzPts val="1400"/>
              <a:buChar char="•"/>
            </a:pPr>
            <a:r>
              <a:rPr lang="en" sz="1100"/>
              <a:t>Ensure that ECE adheres to Head Start framework, early development guidelines, and/or the CAS preschool standards</a:t>
            </a:r>
            <a:endParaRPr sz="1100"/>
          </a:p>
          <a:p>
            <a:pPr marL="1028700" marR="0" lvl="2" indent="-254000" algn="l" rtl="0">
              <a:lnSpc>
                <a:spcPct val="90000"/>
              </a:lnSpc>
              <a:spcBef>
                <a:spcPts val="0"/>
              </a:spcBef>
              <a:spcAft>
                <a:spcPts val="0"/>
              </a:spcAft>
              <a:buSzPts val="1400"/>
              <a:buChar char="•"/>
            </a:pPr>
            <a:r>
              <a:rPr lang="en" sz="1000">
                <a:highlight>
                  <a:srgbClr val="FFFFFF"/>
                </a:highlight>
                <a:latin typeface="Roboto"/>
                <a:ea typeface="Roboto"/>
                <a:cs typeface="Roboto"/>
                <a:sym typeface="Roboto"/>
              </a:rPr>
              <a:t>Have a plan to support, coordinate, and integrate services with early childhood education programs at the local educational agency or individual school level, including plans for the transition of participants in such programs to local elementary school programs</a:t>
            </a:r>
            <a:endParaRPr sz="1100"/>
          </a:p>
          <a:p>
            <a:pPr marL="342900" marR="0" lvl="0" indent="-285750" algn="l" rtl="0">
              <a:lnSpc>
                <a:spcPct val="90000"/>
              </a:lnSpc>
              <a:spcBef>
                <a:spcPts val="0"/>
              </a:spcBef>
              <a:spcAft>
                <a:spcPts val="0"/>
              </a:spcAft>
              <a:buSzPts val="1900"/>
              <a:buChar char="•"/>
            </a:pPr>
            <a:r>
              <a:rPr lang="en" sz="1400"/>
              <a:t>Declare participation in Community Eligibility Provision to School Nutrition, </a:t>
            </a:r>
            <a:r>
              <a:rPr lang="en" sz="1400" i="1"/>
              <a:t>if applicable</a:t>
            </a:r>
            <a:r>
              <a:rPr lang="en" sz="1400"/>
              <a:t>. CEP is an optional poverty measure used for serving Title I schools.</a:t>
            </a:r>
            <a:endParaRPr sz="1400"/>
          </a:p>
          <a:p>
            <a:pPr marL="342900" marR="0" lvl="0" indent="-285750" algn="l" rtl="0">
              <a:lnSpc>
                <a:spcPct val="90000"/>
              </a:lnSpc>
              <a:spcBef>
                <a:spcPts val="0"/>
              </a:spcBef>
              <a:spcAft>
                <a:spcPts val="0"/>
              </a:spcAft>
              <a:buSzPts val="1900"/>
              <a:buChar char="•"/>
            </a:pPr>
            <a:r>
              <a:rPr lang="en" sz="1400"/>
              <a:t>Evaluate English learner redesignation status including ELs with disabilities.</a:t>
            </a:r>
            <a:endParaRPr sz="1400"/>
          </a:p>
          <a:p>
            <a:pPr marL="342900" marR="0" lvl="0" indent="-285750" algn="l" rtl="0">
              <a:lnSpc>
                <a:spcPct val="90000"/>
              </a:lnSpc>
              <a:spcBef>
                <a:spcPts val="0"/>
              </a:spcBef>
              <a:spcAft>
                <a:spcPts val="0"/>
              </a:spcAft>
              <a:buSzPts val="1900"/>
              <a:buChar char="•"/>
            </a:pPr>
            <a:r>
              <a:rPr lang="en" sz="1400"/>
              <a:t>Plan and collaborate with local neglected or delinquent facilities to plan activities for Consolidated Application, </a:t>
            </a:r>
            <a:r>
              <a:rPr lang="en" sz="1400" i="1"/>
              <a:t>if applicable.</a:t>
            </a:r>
            <a:endParaRPr sz="1400" i="1"/>
          </a:p>
        </p:txBody>
      </p:sp>
      <p:sp>
        <p:nvSpPr>
          <p:cNvPr id="349" name="Google Shape;349;g22ce4f680a0_1_10"/>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sz="1100"/>
              <a:t>5</a:t>
            </a:fld>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2ce4f680a0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Upcoming BruMan Training</a:t>
            </a:r>
            <a:endParaRPr sz="2000"/>
          </a:p>
        </p:txBody>
      </p:sp>
      <p:sp>
        <p:nvSpPr>
          <p:cNvPr id="355" name="Google Shape;355;g22ce4f680a0_0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Please mark your calendars and join us for a training being provided by Bonnie Graham of the BruMan Group national law firm. This training will take the place of our regular Office Hours in two weeks. </a:t>
            </a:r>
            <a:endParaRPr/>
          </a:p>
          <a:p>
            <a:pPr marL="0" lvl="0" indent="0" algn="l" rtl="0">
              <a:spcBef>
                <a:spcPts val="600"/>
              </a:spcBef>
              <a:spcAft>
                <a:spcPts val="0"/>
              </a:spcAft>
              <a:buNone/>
            </a:pPr>
            <a:endParaRPr/>
          </a:p>
          <a:p>
            <a:pPr marL="457200" lvl="0" indent="0" algn="l" rtl="0">
              <a:spcBef>
                <a:spcPts val="600"/>
              </a:spcBef>
              <a:spcAft>
                <a:spcPts val="0"/>
              </a:spcAft>
              <a:buNone/>
            </a:pPr>
            <a:r>
              <a:rPr lang="en"/>
              <a:t>Date: </a:t>
            </a:r>
            <a:r>
              <a:rPr lang="en" b="1"/>
              <a:t>Thursday, April 27, 2023</a:t>
            </a:r>
            <a:endParaRPr b="1"/>
          </a:p>
          <a:p>
            <a:pPr marL="457200" lvl="0" indent="0" algn="l" rtl="0">
              <a:spcBef>
                <a:spcPts val="600"/>
              </a:spcBef>
              <a:spcAft>
                <a:spcPts val="0"/>
              </a:spcAft>
              <a:buNone/>
            </a:pPr>
            <a:r>
              <a:rPr lang="en"/>
              <a:t>Time: </a:t>
            </a:r>
            <a:r>
              <a:rPr lang="en" b="1"/>
              <a:t>1:00-3:00</a:t>
            </a:r>
            <a:endParaRPr b="1"/>
          </a:p>
          <a:p>
            <a:pPr marL="457200" lvl="0" indent="0" algn="l" rtl="0">
              <a:spcBef>
                <a:spcPts val="600"/>
              </a:spcBef>
              <a:spcAft>
                <a:spcPts val="0"/>
              </a:spcAft>
              <a:buNone/>
            </a:pPr>
            <a:endParaRPr/>
          </a:p>
          <a:p>
            <a:pPr marL="457200" lvl="0" indent="0" algn="l" rtl="0">
              <a:spcBef>
                <a:spcPts val="600"/>
              </a:spcBef>
              <a:spcAft>
                <a:spcPts val="0"/>
              </a:spcAft>
              <a:buNone/>
            </a:pPr>
            <a:r>
              <a:rPr lang="en"/>
              <a:t>Topics: </a:t>
            </a:r>
            <a:r>
              <a:rPr lang="en" b="1"/>
              <a:t>Updates on recent U.S. Department of Education monitoring findings and guidance pertaining to ESSER and ESEA. </a:t>
            </a:r>
            <a:endParaRPr b="1"/>
          </a:p>
          <a:p>
            <a:pPr marL="457200" lvl="0" indent="0" algn="l" rtl="0">
              <a:spcBef>
                <a:spcPts val="600"/>
              </a:spcBef>
              <a:spcAft>
                <a:spcPts val="0"/>
              </a:spcAft>
              <a:buNone/>
            </a:pPr>
            <a:endParaRPr b="1"/>
          </a:p>
          <a:p>
            <a:pPr marL="0" lvl="0" indent="0" algn="l" rtl="0">
              <a:spcBef>
                <a:spcPts val="600"/>
              </a:spcBef>
              <a:spcAft>
                <a:spcPts val="0"/>
              </a:spcAft>
              <a:buNone/>
            </a:pPr>
            <a:r>
              <a:rPr lang="en"/>
              <a:t>If you have specific questions that you would like for Bonnie to address, please email those to </a:t>
            </a:r>
            <a:r>
              <a:rPr lang="en" u="sng">
                <a:solidFill>
                  <a:schemeClr val="hlink"/>
                </a:solidFill>
                <a:hlinkClick r:id="rId3"/>
              </a:rPr>
              <a:t>Nazie</a:t>
            </a:r>
            <a:r>
              <a:rPr lang="en"/>
              <a:t> by end of the day on Monday, April 17th.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1038161bac_1_3"/>
          <p:cNvSpPr txBox="1">
            <a:spLocks noGrp="1"/>
          </p:cNvSpPr>
          <p:nvPr>
            <p:ph type="title"/>
          </p:nvPr>
        </p:nvSpPr>
        <p:spPr>
          <a:xfrm>
            <a:off x="125025" y="180100"/>
            <a:ext cx="62082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t>2023 Equity &amp; Excellence Conference </a:t>
            </a:r>
            <a:endParaRPr sz="2000"/>
          </a:p>
        </p:txBody>
      </p:sp>
      <p:pic>
        <p:nvPicPr>
          <p:cNvPr id="361" name="Google Shape;361;g21038161bac_1_3"/>
          <p:cNvPicPr preferRelativeResize="0"/>
          <p:nvPr/>
        </p:nvPicPr>
        <p:blipFill rotWithShape="1">
          <a:blip r:embed="rId3">
            <a:alphaModFix/>
          </a:blip>
          <a:srcRect/>
          <a:stretch/>
        </p:blipFill>
        <p:spPr>
          <a:xfrm>
            <a:off x="5318275" y="0"/>
            <a:ext cx="3825725" cy="899625"/>
          </a:xfrm>
          <a:prstGeom prst="rect">
            <a:avLst/>
          </a:prstGeom>
          <a:noFill/>
          <a:ln>
            <a:noFill/>
          </a:ln>
        </p:spPr>
      </p:pic>
      <p:sp>
        <p:nvSpPr>
          <p:cNvPr id="362" name="Google Shape;362;g21038161bac_1_3"/>
          <p:cNvSpPr txBox="1"/>
          <p:nvPr/>
        </p:nvSpPr>
        <p:spPr>
          <a:xfrm>
            <a:off x="549000" y="2666775"/>
            <a:ext cx="8046000" cy="24498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500"/>
              </a:spcBef>
              <a:spcAft>
                <a:spcPts val="0"/>
              </a:spcAft>
              <a:buClr>
                <a:schemeClr val="dk1"/>
              </a:buClr>
              <a:buSzPts val="1100"/>
              <a:buFont typeface="Arial"/>
              <a:buNone/>
            </a:pPr>
            <a:r>
              <a:rPr lang="en" sz="1300" b="1">
                <a:solidFill>
                  <a:srgbClr val="EB6752"/>
                </a:solidFill>
                <a:highlight>
                  <a:srgbClr val="FFFFFF"/>
                </a:highlight>
              </a:rPr>
              <a:t>CONFERENCE TOPICS INCLUDE:</a:t>
            </a:r>
            <a:endParaRPr sz="1300" b="1">
              <a:solidFill>
                <a:srgbClr val="EB6752"/>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Using data-driven instruction and decision-making in Best First Instruction (BFI)</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School culture / environments that enhance BFI</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Aligned tiered supports / interventions with BFI</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Family and community partnerships and engagement to support BFI</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Mental, emotional, behavioral, and social health of students and educators to improve access to BFI</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r>
              <a:rPr lang="en" sz="1000">
                <a:solidFill>
                  <a:schemeClr val="dk1"/>
                </a:solidFill>
                <a:highlight>
                  <a:srgbClr val="FFFFFF"/>
                </a:highlight>
              </a:rPr>
              <a:t>Talent management (educator recruitment, retention, support and development, etc.) to effectively implement BFI</a:t>
            </a:r>
            <a:endParaRPr sz="1000">
              <a:solidFill>
                <a:schemeClr val="dk1"/>
              </a:solidFill>
              <a:highlight>
                <a:srgbClr val="FFFFFF"/>
              </a:highlight>
            </a:endParaRPr>
          </a:p>
          <a:p>
            <a:pPr marL="0" lvl="0" indent="0" algn="l" rtl="0">
              <a:lnSpc>
                <a:spcPct val="125000"/>
              </a:lnSpc>
              <a:spcBef>
                <a:spcPts val="1500"/>
              </a:spcBef>
              <a:spcAft>
                <a:spcPts val="0"/>
              </a:spcAft>
              <a:buClr>
                <a:schemeClr val="dk1"/>
              </a:buClr>
              <a:buSzPts val="1100"/>
              <a:buFont typeface="Arial"/>
              <a:buNone/>
            </a:pPr>
            <a:r>
              <a:rPr lang="en" sz="1300" b="1">
                <a:solidFill>
                  <a:srgbClr val="3DC0CB"/>
                </a:solidFill>
                <a:highlight>
                  <a:srgbClr val="FFFFFF"/>
                </a:highlight>
              </a:rPr>
              <a:t>CALL FOR PROPOSALS: </a:t>
            </a:r>
            <a:r>
              <a:rPr lang="en" sz="1000">
                <a:solidFill>
                  <a:srgbClr val="333333"/>
                </a:solidFill>
                <a:highlight>
                  <a:srgbClr val="FFFFFF"/>
                </a:highlight>
              </a:rPr>
              <a:t>Proposals for 60-minute sessions are requested to share ideas and plans for how to improve Best First Instruction. Schools and LEAs interested in submitting a proposal to present may</a:t>
            </a:r>
            <a:r>
              <a:rPr lang="en" sz="1000">
                <a:solidFill>
                  <a:srgbClr val="333333"/>
                </a:solidFill>
                <a:highlight>
                  <a:srgbClr val="FFFFFF"/>
                </a:highlight>
                <a:uFill>
                  <a:noFill/>
                </a:uFill>
                <a:hlinkClick r:id="rId4">
                  <a:extLst>
                    <a:ext uri="{A12FA001-AC4F-418D-AE19-62706E023703}">
                      <ahyp:hlinkClr xmlns:ahyp="http://schemas.microsoft.com/office/drawing/2018/hyperlinkcolor" val="tx"/>
                    </a:ext>
                  </a:extLst>
                </a:hlinkClick>
              </a:rPr>
              <a:t> </a:t>
            </a:r>
            <a:r>
              <a:rPr lang="en" sz="1000" u="sng">
                <a:solidFill>
                  <a:schemeClr val="hlink"/>
                </a:solidFill>
                <a:highlight>
                  <a:srgbClr val="FFFFFF"/>
                </a:highlight>
                <a:hlinkClick r:id="rId4"/>
              </a:rPr>
              <a:t>submit a proposal here</a:t>
            </a:r>
            <a:r>
              <a:rPr lang="en" sz="1000">
                <a:solidFill>
                  <a:srgbClr val="333333"/>
                </a:solidFill>
                <a:highlight>
                  <a:srgbClr val="FFFFFF"/>
                </a:highlight>
              </a:rPr>
              <a:t>.</a:t>
            </a:r>
            <a:endParaRPr sz="1000">
              <a:solidFill>
                <a:srgbClr val="333333"/>
              </a:solidFill>
              <a:highlight>
                <a:srgbClr val="FFFFFF"/>
              </a:highlight>
            </a:endParaRPr>
          </a:p>
          <a:p>
            <a:pPr marL="0" lvl="0" indent="0" algn="l" rtl="0">
              <a:spcBef>
                <a:spcPts val="0"/>
              </a:spcBef>
              <a:spcAft>
                <a:spcPts val="0"/>
              </a:spcAft>
              <a:buNone/>
            </a:pPr>
            <a:endParaRPr>
              <a:latin typeface="Calibri"/>
              <a:ea typeface="Calibri"/>
              <a:cs typeface="Calibri"/>
              <a:sym typeface="Calibri"/>
            </a:endParaRPr>
          </a:p>
        </p:txBody>
      </p:sp>
      <p:pic>
        <p:nvPicPr>
          <p:cNvPr id="363" name="Google Shape;363;g21038161bac_1_3"/>
          <p:cNvPicPr preferRelativeResize="0"/>
          <p:nvPr/>
        </p:nvPicPr>
        <p:blipFill rotWithShape="1">
          <a:blip r:embed="rId5">
            <a:alphaModFix/>
          </a:blip>
          <a:srcRect b="69042"/>
          <a:stretch/>
        </p:blipFill>
        <p:spPr>
          <a:xfrm>
            <a:off x="1550204" y="1062525"/>
            <a:ext cx="6318546" cy="742350"/>
          </a:xfrm>
          <a:prstGeom prst="rect">
            <a:avLst/>
          </a:prstGeom>
          <a:noFill/>
          <a:ln>
            <a:noFill/>
          </a:ln>
        </p:spPr>
      </p:pic>
      <p:pic>
        <p:nvPicPr>
          <p:cNvPr id="364" name="Google Shape;364;g21038161bac_1_3"/>
          <p:cNvPicPr preferRelativeResize="0"/>
          <p:nvPr/>
        </p:nvPicPr>
        <p:blipFill rotWithShape="1">
          <a:blip r:embed="rId5">
            <a:alphaModFix/>
          </a:blip>
          <a:srcRect t="59964"/>
          <a:stretch/>
        </p:blipFill>
        <p:spPr>
          <a:xfrm>
            <a:off x="1611438" y="1830350"/>
            <a:ext cx="5921120" cy="899625"/>
          </a:xfrm>
          <a:prstGeom prst="rect">
            <a:avLst/>
          </a:prstGeom>
          <a:noFill/>
          <a:ln>
            <a:noFill/>
          </a:ln>
        </p:spPr>
      </p:pic>
      <p:sp>
        <p:nvSpPr>
          <p:cNvPr id="365" name="Google Shape;365;g21038161bac_1_3"/>
          <p:cNvSpPr/>
          <p:nvPr/>
        </p:nvSpPr>
        <p:spPr>
          <a:xfrm>
            <a:off x="2624275" y="1672425"/>
            <a:ext cx="4984200" cy="15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007caf2867_0_38"/>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t>Upcoming Regional Network Meetings and Consolidated Application Training</a:t>
            </a:r>
            <a:endParaRPr sz="2000"/>
          </a:p>
        </p:txBody>
      </p:sp>
      <p:sp>
        <p:nvSpPr>
          <p:cNvPr id="371" name="Google Shape;371;g2007caf2867_0_38"/>
          <p:cNvSpPr txBox="1">
            <a:spLocks noGrp="1"/>
          </p:cNvSpPr>
          <p:nvPr>
            <p:ph type="body" idx="1"/>
          </p:nvPr>
        </p:nvSpPr>
        <p:spPr>
          <a:xfrm>
            <a:off x="638550" y="1138025"/>
            <a:ext cx="7866900" cy="3806400"/>
          </a:xfrm>
          <a:prstGeom prst="rect">
            <a:avLst/>
          </a:prstGeom>
          <a:noFill/>
          <a:ln>
            <a:noFill/>
          </a:ln>
        </p:spPr>
        <p:txBody>
          <a:bodyPr spcFirstLastPara="1" wrap="square" lIns="0" tIns="0" rIns="0" bIns="34275" anchor="t" anchorCtr="0">
            <a:noAutofit/>
          </a:bodyPr>
          <a:lstStyle/>
          <a:p>
            <a:pPr marL="0" lvl="0" indent="0" algn="ctr" rtl="0">
              <a:lnSpc>
                <a:spcPct val="90000"/>
              </a:lnSpc>
              <a:spcBef>
                <a:spcPts val="600"/>
              </a:spcBef>
              <a:spcAft>
                <a:spcPts val="0"/>
              </a:spcAft>
              <a:buSzPts val="1800"/>
              <a:buNone/>
            </a:pPr>
            <a:r>
              <a:rPr lang="en" sz="2000" b="1"/>
              <a:t>Spring RNMs</a:t>
            </a:r>
            <a:endParaRPr sz="2000" b="1"/>
          </a:p>
          <a:p>
            <a:pPr marL="0" lvl="0" indent="0" algn="l" rtl="0">
              <a:lnSpc>
                <a:spcPct val="90000"/>
              </a:lnSpc>
              <a:spcBef>
                <a:spcPts val="600"/>
              </a:spcBef>
              <a:spcAft>
                <a:spcPts val="0"/>
              </a:spcAft>
              <a:buSzPts val="1800"/>
              <a:buNone/>
            </a:pPr>
            <a:r>
              <a:rPr lang="en" sz="1600"/>
              <a:t>The Federal Programs and Supports Unit, with the Grants Program Administration Office, is hosting RNMs to support LEAs in completing the 2023-2024 Consolidated Application for ESEA Funds. LEAs are welcome to attend any session, regardless of region. Anyone who works on the consolidated application is welcome to attend.</a:t>
            </a:r>
            <a:endParaRPr sz="1600"/>
          </a:p>
          <a:p>
            <a:pPr marL="457200" lvl="0" indent="-330200" algn="l" rtl="0">
              <a:lnSpc>
                <a:spcPct val="90000"/>
              </a:lnSpc>
              <a:spcBef>
                <a:spcPts val="600"/>
              </a:spcBef>
              <a:spcAft>
                <a:spcPts val="0"/>
              </a:spcAft>
              <a:buSzPts val="1600"/>
              <a:buChar char="•"/>
            </a:pPr>
            <a:r>
              <a:rPr lang="en" sz="1600"/>
              <a:t>The virtual RNM will provide an overview of the online application system and highlight changes from the previous year's application. This session will focus on how to navigate the application system.</a:t>
            </a:r>
            <a:endParaRPr sz="1600"/>
          </a:p>
          <a:p>
            <a:pPr marL="457200" lvl="0" indent="-330200" algn="l" rtl="0">
              <a:lnSpc>
                <a:spcPct val="90000"/>
              </a:lnSpc>
              <a:spcBef>
                <a:spcPts val="0"/>
              </a:spcBef>
              <a:spcAft>
                <a:spcPts val="0"/>
              </a:spcAft>
              <a:buSzPts val="1600"/>
              <a:buChar char="•"/>
            </a:pPr>
            <a:r>
              <a:rPr lang="en" sz="1600"/>
              <a:t>In-person regional work sessions will provide an opportunity for LEAs to workshop their applications with individualized support from ESEA specialists.</a:t>
            </a:r>
            <a:r>
              <a:rPr lang="en"/>
              <a:t> The workshops will be focused on leveraging funds and planning the application content. </a:t>
            </a:r>
            <a:endParaRPr/>
          </a:p>
          <a:p>
            <a:pPr marL="457200" lvl="0" indent="-330200" algn="l" rtl="0">
              <a:lnSpc>
                <a:spcPct val="90000"/>
              </a:lnSpc>
              <a:spcBef>
                <a:spcPts val="0"/>
              </a:spcBef>
              <a:spcAft>
                <a:spcPts val="0"/>
              </a:spcAft>
              <a:buSzPts val="1600"/>
              <a:buChar char="•"/>
            </a:pPr>
            <a:r>
              <a:rPr lang="en" sz="1600"/>
              <a:t>Office hours Q&amp;A will focus on answering questions related to the consolidated application. </a:t>
            </a:r>
            <a:endParaRPr sz="1600"/>
          </a:p>
          <a:p>
            <a:pPr marL="0" lvl="0" indent="0" algn="l" rtl="0">
              <a:lnSpc>
                <a:spcPct val="115000"/>
              </a:lnSpc>
              <a:spcBef>
                <a:spcPts val="0"/>
              </a:spcBef>
              <a:spcAft>
                <a:spcPts val="0"/>
              </a:spcAft>
              <a:buSzPts val="1800"/>
              <a:buNone/>
            </a:pPr>
            <a:endParaRPr sz="1200"/>
          </a:p>
          <a:p>
            <a:pPr marL="0" lvl="0" indent="0" algn="l" rtl="0">
              <a:lnSpc>
                <a:spcPct val="90000"/>
              </a:lnSpc>
              <a:spcBef>
                <a:spcPts val="600"/>
              </a:spcBef>
              <a:spcAft>
                <a:spcPts val="0"/>
              </a:spcAft>
              <a:buSzPts val="1800"/>
              <a:buNone/>
            </a:pPr>
            <a:endParaRPr b="1"/>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2820ec437d_12_2"/>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Font typeface="Arial"/>
              <a:buNone/>
            </a:pPr>
            <a:r>
              <a:rPr lang="en" sz="2000"/>
              <a:t>Upcoming Regional Network Meetings and Consolidated Application Training</a:t>
            </a:r>
            <a:endParaRPr sz="2000"/>
          </a:p>
          <a:p>
            <a:pPr marL="0" lvl="0" indent="0" algn="l" rtl="0">
              <a:lnSpc>
                <a:spcPct val="90000"/>
              </a:lnSpc>
              <a:spcBef>
                <a:spcPts val="0"/>
              </a:spcBef>
              <a:spcAft>
                <a:spcPts val="0"/>
              </a:spcAft>
              <a:buSzPts val="1800"/>
              <a:buNone/>
            </a:pPr>
            <a:endParaRPr/>
          </a:p>
        </p:txBody>
      </p:sp>
      <p:sp>
        <p:nvSpPr>
          <p:cNvPr id="377" name="Google Shape;377;g22820ec437d_12_2"/>
          <p:cNvSpPr txBox="1">
            <a:spLocks noGrp="1"/>
          </p:cNvSpPr>
          <p:nvPr>
            <p:ph type="body" idx="1"/>
          </p:nvPr>
        </p:nvSpPr>
        <p:spPr>
          <a:xfrm>
            <a:off x="628650" y="1061224"/>
            <a:ext cx="7886700" cy="3926100"/>
          </a:xfrm>
          <a:prstGeom prst="rect">
            <a:avLst/>
          </a:prstGeom>
          <a:noFill/>
          <a:ln>
            <a:noFill/>
          </a:ln>
        </p:spPr>
        <p:txBody>
          <a:bodyPr spcFirstLastPara="1" wrap="square" lIns="0" tIns="0" rIns="0" bIns="3427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600" b="1"/>
              <a:t>Dates and Locations: </a:t>
            </a:r>
            <a:endParaRPr sz="1600" b="1"/>
          </a:p>
          <a:p>
            <a:pPr marL="0" lvl="0" indent="0" algn="l" rtl="0">
              <a:lnSpc>
                <a:spcPct val="115000"/>
              </a:lnSpc>
              <a:spcBef>
                <a:spcPts val="0"/>
              </a:spcBef>
              <a:spcAft>
                <a:spcPts val="0"/>
              </a:spcAft>
              <a:buClr>
                <a:schemeClr val="dk1"/>
              </a:buClr>
              <a:buSzPts val="1100"/>
              <a:buFont typeface="Arial"/>
              <a:buNone/>
            </a:pPr>
            <a:r>
              <a:rPr lang="en" sz="1600"/>
              <a:t>Virtual Application Walk Through:</a:t>
            </a:r>
            <a:endParaRPr sz="1600"/>
          </a:p>
          <a:p>
            <a:pPr marL="914400" lvl="0" indent="-330200" algn="l" rtl="0">
              <a:lnSpc>
                <a:spcPct val="115000"/>
              </a:lnSpc>
              <a:spcBef>
                <a:spcPts val="0"/>
              </a:spcBef>
              <a:spcAft>
                <a:spcPts val="0"/>
              </a:spcAft>
              <a:buSzPts val="1600"/>
              <a:buFont typeface="Calibri"/>
              <a:buChar char="●"/>
            </a:pPr>
            <a:r>
              <a:rPr lang="en" sz="1600"/>
              <a:t>April 19th 2:00-4:00pm: Zoom </a:t>
            </a:r>
            <a:r>
              <a:rPr lang="en" sz="1600" u="sng">
                <a:solidFill>
                  <a:srgbClr val="1155CC"/>
                </a:solidFill>
                <a:hlinkClick r:id="rId3">
                  <a:extLst>
                    <a:ext uri="{A12FA001-AC4F-418D-AE19-62706E023703}">
                      <ahyp:hlinkClr xmlns:ahyp="http://schemas.microsoft.com/office/drawing/2018/hyperlinkcolor" val="tx"/>
                    </a:ext>
                  </a:extLst>
                </a:hlinkClick>
              </a:rPr>
              <a:t>Register Here</a:t>
            </a:r>
            <a:endParaRPr sz="1600" u="sng"/>
          </a:p>
          <a:p>
            <a:pPr marL="0" lvl="0" indent="0" algn="l" rtl="0">
              <a:lnSpc>
                <a:spcPct val="115000"/>
              </a:lnSpc>
              <a:spcBef>
                <a:spcPts val="0"/>
              </a:spcBef>
              <a:spcAft>
                <a:spcPts val="0"/>
              </a:spcAft>
              <a:buClr>
                <a:schemeClr val="dk1"/>
              </a:buClr>
              <a:buSzPts val="1100"/>
              <a:buFont typeface="Arial"/>
              <a:buNone/>
            </a:pPr>
            <a:r>
              <a:rPr lang="en" sz="1600"/>
              <a:t>Regional Network Meetings/Cons App Work Sessions:</a:t>
            </a:r>
            <a:endParaRPr sz="1600"/>
          </a:p>
          <a:p>
            <a:pPr marL="914400" lvl="0" indent="-330200" algn="l" rtl="0">
              <a:lnSpc>
                <a:spcPct val="115000"/>
              </a:lnSpc>
              <a:spcBef>
                <a:spcPts val="0"/>
              </a:spcBef>
              <a:spcAft>
                <a:spcPts val="0"/>
              </a:spcAft>
              <a:buSzPts val="1600"/>
              <a:buFont typeface="Calibri"/>
              <a:buChar char="●"/>
            </a:pPr>
            <a:r>
              <a:rPr lang="en" sz="1600" b="1"/>
              <a:t>NE/NC Region </a:t>
            </a:r>
            <a:r>
              <a:rPr lang="en" sz="1600"/>
              <a:t>May 4th 12:30-3:30pm: EC BOCES </a:t>
            </a:r>
            <a:r>
              <a:rPr lang="en" sz="1600" u="sng">
                <a:solidFill>
                  <a:srgbClr val="1155CC"/>
                </a:solidFill>
                <a:hlinkClick r:id="rId4">
                  <a:extLst>
                    <a:ext uri="{A12FA001-AC4F-418D-AE19-62706E023703}">
                      <ahyp:hlinkClr xmlns:ahyp="http://schemas.microsoft.com/office/drawing/2018/hyperlinkcolor" val="tx"/>
                    </a:ext>
                  </a:extLst>
                </a:hlinkClick>
              </a:rPr>
              <a:t>Register Here</a:t>
            </a:r>
            <a:endParaRPr sz="1600"/>
          </a:p>
          <a:p>
            <a:pPr marL="914400" lvl="0" indent="-330200" algn="l" rtl="0">
              <a:lnSpc>
                <a:spcPct val="115000"/>
              </a:lnSpc>
              <a:spcBef>
                <a:spcPts val="0"/>
              </a:spcBef>
              <a:spcAft>
                <a:spcPts val="0"/>
              </a:spcAft>
              <a:buSzPts val="1600"/>
              <a:buFont typeface="Calibri"/>
              <a:buChar char="●"/>
            </a:pPr>
            <a:r>
              <a:rPr lang="en" sz="1600" b="1"/>
              <a:t>Pikes Peak Region </a:t>
            </a:r>
            <a:r>
              <a:rPr lang="en"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May 4th 1:00-4:00pm</a:t>
            </a:r>
            <a:r>
              <a:rPr lang="en" sz="1600"/>
              <a:t>: Pikes Peak BOCES </a:t>
            </a:r>
            <a:r>
              <a:rPr lang="en" sz="1600" u="sng">
                <a:solidFill>
                  <a:srgbClr val="1155CC"/>
                </a:solidFill>
                <a:hlinkClick r:id="rId5">
                  <a:extLst>
                    <a:ext uri="{A12FA001-AC4F-418D-AE19-62706E023703}">
                      <ahyp:hlinkClr xmlns:ahyp="http://schemas.microsoft.com/office/drawing/2018/hyperlinkcolor" val="tx"/>
                    </a:ext>
                  </a:extLst>
                </a:hlinkClick>
              </a:rPr>
              <a:t>Register Here</a:t>
            </a:r>
            <a:endParaRPr sz="1600"/>
          </a:p>
          <a:p>
            <a:pPr marL="914400" lvl="0" indent="-330200" algn="l" rtl="0">
              <a:lnSpc>
                <a:spcPct val="115000"/>
              </a:lnSpc>
              <a:spcBef>
                <a:spcPts val="0"/>
              </a:spcBef>
              <a:spcAft>
                <a:spcPts val="0"/>
              </a:spcAft>
              <a:buSzPts val="1600"/>
              <a:buFont typeface="Calibri"/>
              <a:buChar char="●"/>
            </a:pPr>
            <a:r>
              <a:rPr lang="en" sz="1600" b="1"/>
              <a:t>SW Region </a:t>
            </a:r>
            <a:r>
              <a:rPr lang="en" sz="1600"/>
              <a:t>May 4th 9:30-12:30: Alamosa</a:t>
            </a:r>
            <a:r>
              <a:rPr lang="en" sz="1600" u="sng">
                <a:solidFill>
                  <a:srgbClr val="1155CC"/>
                </a:solidFill>
                <a:hlinkClick r:id="rId6">
                  <a:extLst>
                    <a:ext uri="{A12FA001-AC4F-418D-AE19-62706E023703}">
                      <ahyp:hlinkClr xmlns:ahyp="http://schemas.microsoft.com/office/drawing/2018/hyperlinkcolor" val="tx"/>
                    </a:ext>
                  </a:extLst>
                </a:hlinkClick>
              </a:rPr>
              <a:t> Register Here</a:t>
            </a:r>
            <a:endParaRPr sz="1600"/>
          </a:p>
          <a:p>
            <a:pPr marL="914400" lvl="0" indent="-330200" algn="l" rtl="0">
              <a:lnSpc>
                <a:spcPct val="115000"/>
              </a:lnSpc>
              <a:spcBef>
                <a:spcPts val="0"/>
              </a:spcBef>
              <a:spcAft>
                <a:spcPts val="0"/>
              </a:spcAft>
              <a:buSzPts val="1600"/>
              <a:buFont typeface="Calibri"/>
              <a:buChar char="●"/>
            </a:pPr>
            <a:r>
              <a:rPr lang="en" sz="1600" b="1"/>
              <a:t>NW Region </a:t>
            </a:r>
            <a:r>
              <a:rPr lang="en" sz="1600"/>
              <a:t>May 10th: 12:30-3:30pm Eagle </a:t>
            </a:r>
            <a:r>
              <a:rPr lang="en" sz="1600" u="sng">
                <a:solidFill>
                  <a:srgbClr val="1155CC"/>
                </a:solidFill>
                <a:hlinkClick r:id="rId7">
                  <a:extLst>
                    <a:ext uri="{A12FA001-AC4F-418D-AE19-62706E023703}">
                      <ahyp:hlinkClr xmlns:ahyp="http://schemas.microsoft.com/office/drawing/2018/hyperlinkcolor" val="tx"/>
                    </a:ext>
                  </a:extLst>
                </a:hlinkClick>
              </a:rPr>
              <a:t>Register Here</a:t>
            </a:r>
            <a:endParaRPr sz="1600"/>
          </a:p>
          <a:p>
            <a:pPr marL="914400" lvl="0" indent="-330200" algn="l" rtl="0">
              <a:lnSpc>
                <a:spcPct val="115000"/>
              </a:lnSpc>
              <a:spcBef>
                <a:spcPts val="0"/>
              </a:spcBef>
              <a:spcAft>
                <a:spcPts val="0"/>
              </a:spcAft>
              <a:buSzPts val="1600"/>
              <a:buFont typeface="Calibri"/>
              <a:buChar char="●"/>
            </a:pPr>
            <a:r>
              <a:rPr lang="en" sz="1600" b="1"/>
              <a:t>Metro Region </a:t>
            </a:r>
            <a:r>
              <a:rPr lang="en" sz="1600"/>
              <a:t>May 10th: 12:30-3:30pm Lakewood Public Library </a:t>
            </a:r>
            <a:r>
              <a:rPr lang="en" sz="1600" u="sng">
                <a:solidFill>
                  <a:srgbClr val="1155CC"/>
                </a:solidFill>
                <a:hlinkClick r:id="rId8">
                  <a:extLst>
                    <a:ext uri="{A12FA001-AC4F-418D-AE19-62706E023703}">
                      <ahyp:hlinkClr xmlns:ahyp="http://schemas.microsoft.com/office/drawing/2018/hyperlinkcolor" val="tx"/>
                    </a:ext>
                  </a:extLst>
                </a:hlinkClick>
              </a:rPr>
              <a:t>Register Here</a:t>
            </a:r>
            <a:endParaRPr sz="1600" b="1"/>
          </a:p>
          <a:p>
            <a:pPr marL="914400" lvl="0" indent="-330200" algn="l" rtl="0">
              <a:lnSpc>
                <a:spcPct val="115000"/>
              </a:lnSpc>
              <a:spcBef>
                <a:spcPts val="0"/>
              </a:spcBef>
              <a:spcAft>
                <a:spcPts val="0"/>
              </a:spcAft>
              <a:buSzPts val="1600"/>
              <a:buFont typeface="Calibri"/>
              <a:buChar char="●"/>
            </a:pPr>
            <a:r>
              <a:rPr lang="en" sz="1600">
                <a:solidFill>
                  <a:srgbClr val="FF0000"/>
                </a:solidFill>
              </a:rPr>
              <a:t>*Date Change*</a:t>
            </a:r>
            <a:r>
              <a:rPr lang="en" sz="1600"/>
              <a:t> </a:t>
            </a:r>
            <a:r>
              <a:rPr lang="en" sz="1600" b="1"/>
              <a:t>SE Region </a:t>
            </a:r>
            <a:r>
              <a:rPr lang="en" sz="1600"/>
              <a:t>May 23rd: 12:30-3:30pm SE BOCES </a:t>
            </a:r>
            <a:r>
              <a:rPr lang="en" sz="1600" u="sng">
                <a:solidFill>
                  <a:schemeClr val="hlink"/>
                </a:solidFill>
                <a:hlinkClick r:id="rId9"/>
              </a:rPr>
              <a:t>Register Here</a:t>
            </a:r>
            <a:endParaRPr sz="1600" u="sng"/>
          </a:p>
          <a:p>
            <a:pPr marL="0" lvl="0" indent="0" algn="l" rtl="0">
              <a:lnSpc>
                <a:spcPct val="115000"/>
              </a:lnSpc>
              <a:spcBef>
                <a:spcPts val="0"/>
              </a:spcBef>
              <a:spcAft>
                <a:spcPts val="0"/>
              </a:spcAft>
              <a:buNone/>
            </a:pPr>
            <a:r>
              <a:rPr lang="en" sz="1600"/>
              <a:t>ESEA Office Hours Q&amp;A:</a:t>
            </a:r>
            <a:endParaRPr sz="1600"/>
          </a:p>
          <a:p>
            <a:pPr marL="914400" lvl="0" indent="-330200" algn="l" rtl="0">
              <a:lnSpc>
                <a:spcPct val="115000"/>
              </a:lnSpc>
              <a:spcBef>
                <a:spcPts val="0"/>
              </a:spcBef>
              <a:spcAft>
                <a:spcPts val="0"/>
              </a:spcAft>
              <a:buSzPts val="1600"/>
              <a:buFont typeface="Calibri"/>
              <a:buChar char="●"/>
            </a:pPr>
            <a:r>
              <a:rPr lang="en" sz="1600"/>
              <a:t>May 11th 2:00-3:30pm </a:t>
            </a:r>
            <a:r>
              <a:rPr lang="en" sz="1600" u="sng">
                <a:solidFill>
                  <a:srgbClr val="1155CC"/>
                </a:solidFill>
                <a:hlinkClick r:id="rId10">
                  <a:extLst>
                    <a:ext uri="{A12FA001-AC4F-418D-AE19-62706E023703}">
                      <ahyp:hlinkClr xmlns:ahyp="http://schemas.microsoft.com/office/drawing/2018/hyperlinkcolor" val="tx"/>
                    </a:ext>
                  </a:extLst>
                </a:hlinkClick>
              </a:rPr>
              <a:t>Register Here</a:t>
            </a:r>
            <a:endParaRPr sz="1600" u="sng"/>
          </a:p>
          <a:p>
            <a:pPr marL="914400" lvl="0" indent="-330200" algn="l" rtl="0">
              <a:lnSpc>
                <a:spcPct val="115000"/>
              </a:lnSpc>
              <a:spcBef>
                <a:spcPts val="0"/>
              </a:spcBef>
              <a:spcAft>
                <a:spcPts val="0"/>
              </a:spcAft>
              <a:buSzPts val="1600"/>
              <a:buFont typeface="Calibri"/>
              <a:buChar char="●"/>
            </a:pPr>
            <a:r>
              <a:rPr lang="en" sz="1600"/>
              <a:t>May 25th 2:00pm-3:30pm </a:t>
            </a:r>
            <a:r>
              <a:rPr lang="en" sz="1600" u="sng">
                <a:solidFill>
                  <a:srgbClr val="1155CC"/>
                </a:solidFill>
                <a:hlinkClick r:id="rId10">
                  <a:extLst>
                    <a:ext uri="{A12FA001-AC4F-418D-AE19-62706E023703}">
                      <ahyp:hlinkClr xmlns:ahyp="http://schemas.microsoft.com/office/drawing/2018/hyperlinkcolor" val="tx"/>
                    </a:ext>
                  </a:extLst>
                </a:hlinkClick>
              </a:rPr>
              <a:t>Register Here</a:t>
            </a:r>
            <a:endParaRPr sz="2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On-screen Show (16:9)</PresentationFormat>
  <Paragraphs>245</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Rockwell</vt:lpstr>
      <vt:lpstr>Calibri</vt:lpstr>
      <vt:lpstr>Trebuchet MS</vt:lpstr>
      <vt:lpstr>Roboto</vt:lpstr>
      <vt:lpstr>Arial</vt:lpstr>
      <vt:lpstr>Merriweather</vt:lpstr>
      <vt:lpstr>Office Theme</vt:lpstr>
      <vt:lpstr>Simple Light</vt:lpstr>
      <vt:lpstr>Office Theme</vt:lpstr>
      <vt:lpstr>CDE Office Hours</vt:lpstr>
      <vt:lpstr>ESSER Office Hours</vt:lpstr>
      <vt:lpstr>Updates and Reminders</vt:lpstr>
      <vt:lpstr>Consolidated Application Reminders</vt:lpstr>
      <vt:lpstr>Consolidated Application Reminders (Cont.)</vt:lpstr>
      <vt:lpstr>Upcoming BruMan Training</vt:lpstr>
      <vt:lpstr>2023 Equity &amp; Excellence Conference </vt:lpstr>
      <vt:lpstr>Upcoming Regional Network Meetings and Consolidated Application Training</vt:lpstr>
      <vt:lpstr>Upcoming Regional Network Meetings and Consolidated Application Training </vt:lpstr>
      <vt:lpstr>Stronger Connections Grant (SCG) Update  Application is OPEN!</vt:lpstr>
      <vt:lpstr>“High-Need” LEAs</vt:lpstr>
      <vt:lpstr>Allowable Uses of Funds</vt:lpstr>
      <vt:lpstr>Timeline</vt:lpstr>
      <vt:lpstr>ESSER Reporting</vt:lpstr>
      <vt:lpstr>ESSER Data Reporting Deadlines</vt:lpstr>
      <vt:lpstr>Reminders</vt:lpstr>
      <vt:lpstr>Upcoming Meetings</vt:lpstr>
      <vt:lpstr>Looking Ahead…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1</cp:revision>
  <dcterms:modified xsi:type="dcterms:W3CDTF">2023-04-13T14:55:22Z</dcterms:modified>
</cp:coreProperties>
</file>