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1" r:id="rId1"/>
  </p:sldMasterIdLst>
  <p:notesMasterIdLst>
    <p:notesMasterId r:id="rId30"/>
  </p:notesMasterIdLst>
  <p:sldIdLst>
    <p:sldId id="256" r:id="rId2"/>
    <p:sldId id="542" r:id="rId3"/>
    <p:sldId id="257" r:id="rId4"/>
    <p:sldId id="555" r:id="rId5"/>
    <p:sldId id="560" r:id="rId6"/>
    <p:sldId id="582" r:id="rId7"/>
    <p:sldId id="574" r:id="rId8"/>
    <p:sldId id="579" r:id="rId9"/>
    <p:sldId id="580" r:id="rId10"/>
    <p:sldId id="589" r:id="rId11"/>
    <p:sldId id="558" r:id="rId12"/>
    <p:sldId id="525" r:id="rId13"/>
    <p:sldId id="573" r:id="rId14"/>
    <p:sldId id="576" r:id="rId15"/>
    <p:sldId id="583" r:id="rId16"/>
    <p:sldId id="564" r:id="rId17"/>
    <p:sldId id="577" r:id="rId18"/>
    <p:sldId id="578" r:id="rId19"/>
    <p:sldId id="566" r:id="rId20"/>
    <p:sldId id="584" r:id="rId21"/>
    <p:sldId id="585" r:id="rId22"/>
    <p:sldId id="567" r:id="rId23"/>
    <p:sldId id="586" r:id="rId24"/>
    <p:sldId id="588" r:id="rId25"/>
    <p:sldId id="587" r:id="rId26"/>
    <p:sldId id="543" r:id="rId27"/>
    <p:sldId id="570" r:id="rId28"/>
    <p:sldId id="271" r:id="rId29"/>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ohajeri-Nelson, Nazanin" initials="MN" lastIdx="2" clrIdx="0">
    <p:extLst>
      <p:ext uri="{19B8F6BF-5375-455C-9EA6-DF929625EA0E}">
        <p15:presenceInfo xmlns:p15="http://schemas.microsoft.com/office/powerpoint/2012/main" userId="S::Mohajeri-Nelson_n@cde.state.co.us::a9da618a-a76d-43dd-a63a-6c6fdf3f5685" providerId="AD"/>
      </p:ext>
    </p:extLst>
  </p:cmAuthor>
  <p:cmAuthor id="2" name="Moira Blake" initials="MB" lastIdx="1" clrIdx="1">
    <p:extLst>
      <p:ext uri="{19B8F6BF-5375-455C-9EA6-DF929625EA0E}">
        <p15:presenceInfo xmlns:p15="http://schemas.microsoft.com/office/powerpoint/2012/main" userId="S::Blake_M@cde.state.co.us::5c9aae86-a362-44bb-9153-1362f695326f"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1DF82658-8AFC-442A-9291-991C26907DA4}">
  <a:tblStyle styleId="{1DF82658-8AFC-442A-9291-991C26907DA4}" styleName="Table_0">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BF1E8"/>
          </a:solidFill>
        </a:fill>
      </a:tcStyle>
    </a:wholeTbl>
    <a:band1H>
      <a:tcTxStyle/>
      <a:tcStyle>
        <a:tcBdr/>
        <a:fill>
          <a:solidFill>
            <a:srgbClr val="D4E2CE"/>
          </a:solidFill>
        </a:fill>
      </a:tcStyle>
    </a:band1H>
    <a:band2H>
      <a:tcTxStyle/>
      <a:tcStyle>
        <a:tcBdr/>
      </a:tcStyle>
    </a:band2H>
    <a:band1V>
      <a:tcTxStyle/>
      <a:tcStyle>
        <a:tcBdr/>
        <a:fill>
          <a:solidFill>
            <a:srgbClr val="D4E2CE"/>
          </a:solidFill>
        </a:fill>
      </a:tcStyle>
    </a:band1V>
    <a:band2V>
      <a:tcTxStyle/>
      <a:tcStyle>
        <a:tcBdr/>
      </a:tcStyle>
    </a:band2V>
    <a:lastCol>
      <a:tcTxStyle b="on" i="off">
        <a:font>
          <a:latin typeface="Calibri"/>
          <a:ea typeface="Calibri"/>
          <a:cs typeface="Calibri"/>
        </a:font>
        <a:schemeClr val="lt1"/>
      </a:tcTxStyle>
      <a:tcStyle>
        <a:tcBdr/>
        <a:fill>
          <a:solidFill>
            <a:schemeClr val="accent6"/>
          </a:solidFill>
        </a:fill>
      </a:tcStyle>
    </a:lastCol>
    <a:firstCol>
      <a:tcTxStyle b="on" i="off">
        <a:font>
          <a:latin typeface="Calibri"/>
          <a:ea typeface="Calibri"/>
          <a:cs typeface="Calibri"/>
        </a:font>
        <a:schemeClr val="lt1"/>
      </a:tcTxStyle>
      <a:tcStyle>
        <a:tcBdr/>
        <a:fill>
          <a:solidFill>
            <a:schemeClr val="accent6"/>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6"/>
          </a:solidFill>
        </a:fill>
      </a:tcStyle>
    </a:lastRow>
    <a:seCell>
      <a:tcTxStyle/>
      <a:tcStyle>
        <a:tcBdr/>
      </a:tcStyle>
    </a:seCell>
    <a:swCell>
      <a:tcTxStyle/>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6"/>
          </a:solidFill>
        </a:fill>
      </a:tcStyle>
    </a:firstRow>
    <a:neCell>
      <a:tcTxStyle/>
      <a:tcStyle>
        <a:tcBdr/>
      </a:tcStyle>
    </a:neCell>
    <a:nwCell>
      <a:tcTxStyle/>
      <a:tcStyle>
        <a:tcBdr/>
      </a:tcStyle>
    </a:nwCell>
  </a:tblStyle>
  <a:tblStyle styleId="{D1F991EF-CF58-4D44-A959-F8D699201C2A}" styleName="Table_1">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9EFF7"/>
          </a:solidFill>
        </a:fill>
      </a:tcStyle>
    </a:wholeTbl>
    <a:band1H>
      <a:tcTxStyle/>
      <a:tcStyle>
        <a:tcBdr/>
        <a:fill>
          <a:solidFill>
            <a:srgbClr val="D0DEEF"/>
          </a:solidFill>
        </a:fill>
      </a:tcStyle>
    </a:band1H>
    <a:band2H>
      <a:tcTxStyle/>
      <a:tcStyle>
        <a:tcBdr/>
      </a:tcStyle>
    </a:band2H>
    <a:band1V>
      <a:tcTxStyle/>
      <a:tcStyle>
        <a:tcBdr/>
        <a:fill>
          <a:solidFill>
            <a:srgbClr val="D0DEEF"/>
          </a:solidFill>
        </a:fill>
      </a:tcStyle>
    </a:band1V>
    <a:band2V>
      <a:tcTxStyle/>
      <a:tcStyle>
        <a:tcBdr/>
      </a:tcStyle>
    </a:band2V>
    <a:lastCol>
      <a:tcTxStyle b="on" i="off">
        <a:font>
          <a:latin typeface="Calibri"/>
          <a:ea typeface="Calibri"/>
          <a:cs typeface="Calibri"/>
        </a:font>
        <a:schemeClr val="lt1"/>
      </a:tcTxStyle>
      <a:tcStyle>
        <a:tcBdr/>
        <a:fill>
          <a:solidFill>
            <a:schemeClr val="accent1"/>
          </a:solidFill>
        </a:fill>
      </a:tcStyle>
    </a:lastCol>
    <a:firstCol>
      <a:tcTxStyle b="on" i="off">
        <a:font>
          <a:latin typeface="Calibri"/>
          <a:ea typeface="Calibri"/>
          <a:cs typeface="Calibri"/>
        </a:font>
        <a:schemeClr val="lt1"/>
      </a:tcTxStyle>
      <a:tcStyle>
        <a:tcBdr/>
        <a:fill>
          <a:solidFill>
            <a:schemeClr val="accent1"/>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7437" autoAdjust="0"/>
  </p:normalViewPr>
  <p:slideViewPr>
    <p:cSldViewPr snapToGrid="0">
      <p:cViewPr varScale="1">
        <p:scale>
          <a:sx n="75" d="100"/>
          <a:sy n="75" d="100"/>
        </p:scale>
        <p:origin x="1022" y="5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0" name="Google Shape;90;p1: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1"/>
        <p:cNvGrpSpPr/>
        <p:nvPr/>
      </p:nvGrpSpPr>
      <p:grpSpPr>
        <a:xfrm>
          <a:off x="0" y="0"/>
          <a:ext cx="0" cy="0"/>
          <a:chOff x="0" y="0"/>
          <a:chExt cx="0" cy="0"/>
        </a:xfrm>
      </p:grpSpPr>
      <p:sp>
        <p:nvSpPr>
          <p:cNvPr id="202" name="Google Shape;202;p1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03" name="Google Shape;203;p10: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7585303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p2: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7" name="Google Shape;97;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Nazie </a:t>
            </a:r>
            <a:endParaRPr/>
          </a:p>
        </p:txBody>
      </p:sp>
      <p:sp>
        <p:nvSpPr>
          <p:cNvPr id="98" name="Google Shape;98;p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3</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Nazie</a:t>
            </a:r>
          </a:p>
          <a:p>
            <a:r>
              <a:rPr lang="en-US" dirty="0"/>
              <a:t>90% = </a:t>
            </a:r>
            <a:r>
              <a:rPr lang="en-US" sz="1800" b="0" i="0" u="none" strike="noStrike" dirty="0">
                <a:solidFill>
                  <a:srgbClr val="000000"/>
                </a:solidFill>
                <a:effectLst/>
                <a:latin typeface="Calibri" panose="020F0502020204030204" pitchFamily="34" charset="0"/>
              </a:rPr>
              <a:t>$467,391,880</a:t>
            </a:r>
          </a:p>
          <a:p>
            <a:r>
              <a:rPr lang="en-US" sz="1800" b="0" i="0" u="none" strike="noStrike" dirty="0">
                <a:solidFill>
                  <a:srgbClr val="000000"/>
                </a:solidFill>
                <a:effectLst/>
                <a:latin typeface="Calibri" panose="020F0502020204030204" pitchFamily="34" charset="0"/>
              </a:rPr>
              <a:t>10% =</a:t>
            </a:r>
          </a:p>
          <a:p>
            <a:endParaRPr lang="en-US" sz="1800" b="0" i="0" u="none" strike="noStrike" dirty="0">
              <a:solidFill>
                <a:srgbClr val="000000"/>
              </a:solidFill>
              <a:effectLst/>
              <a:latin typeface="Calibri" panose="020F0502020204030204" pitchFamily="34" charset="0"/>
            </a:endParaRPr>
          </a:p>
          <a:p>
            <a:r>
              <a:rPr lang="en-US" sz="1800" b="0" i="0" u="none" strike="noStrike" dirty="0">
                <a:solidFill>
                  <a:srgbClr val="000000"/>
                </a:solidFill>
                <a:effectLst/>
                <a:latin typeface="Calibri" panose="020F0502020204030204" pitchFamily="34" charset="0"/>
              </a:rPr>
              <a:t>ESSER I </a:t>
            </a:r>
          </a:p>
          <a:p>
            <a:r>
              <a:rPr lang="en-US" sz="1800" b="0" i="0" u="none" strike="noStrike" dirty="0">
                <a:solidFill>
                  <a:srgbClr val="000000"/>
                </a:solidFill>
                <a:effectLst/>
                <a:latin typeface="Calibri" panose="020F0502020204030204" pitchFamily="34" charset="0"/>
              </a:rPr>
              <a:t>90% = </a:t>
            </a:r>
            <a:endParaRPr lang="en-US" dirty="0"/>
          </a:p>
        </p:txBody>
      </p:sp>
      <p:sp>
        <p:nvSpPr>
          <p:cNvPr id="4" name="Slide Number Placeholder 3"/>
          <p:cNvSpPr>
            <a:spLocks noGrp="1"/>
          </p:cNvSpPr>
          <p:nvPr>
            <p:ph type="sldNum" sz="quarter" idx="5"/>
          </p:nvPr>
        </p:nvSpPr>
        <p:spPr/>
        <p:txBody>
          <a:bodyPr/>
          <a:lstStyle/>
          <a:p>
            <a:fld id="{D8C3E97E-4890-4915-A7C2-F3D207C521C5}" type="slidenum">
              <a:rPr lang="en-US" smtClean="0"/>
              <a:t>12</a:t>
            </a:fld>
            <a:endParaRPr lang="en-US"/>
          </a:p>
        </p:txBody>
      </p:sp>
    </p:spTree>
    <p:extLst>
      <p:ext uri="{BB962C8B-B14F-4D97-AF65-F5344CB8AC3E}">
        <p14:creationId xmlns:p14="http://schemas.microsoft.com/office/powerpoint/2010/main" val="30631542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13</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5137867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Nazie </a:t>
            </a:r>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25</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0023598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1"/>
        <p:cNvGrpSpPr/>
        <p:nvPr/>
      </p:nvGrpSpPr>
      <p:grpSpPr>
        <a:xfrm>
          <a:off x="0" y="0"/>
          <a:ext cx="0" cy="0"/>
          <a:chOff x="0" y="0"/>
          <a:chExt cx="0" cy="0"/>
        </a:xfrm>
      </p:grpSpPr>
      <p:sp>
        <p:nvSpPr>
          <p:cNvPr id="202" name="Google Shape;202;p1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03" name="Google Shape;203;p10: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11.png"/></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8.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9.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10.png"/></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3"/>
        <p:cNvGrpSpPr/>
        <p:nvPr/>
      </p:nvGrpSpPr>
      <p:grpSpPr>
        <a:xfrm>
          <a:off x="0" y="0"/>
          <a:ext cx="0" cy="0"/>
          <a:chOff x="0" y="0"/>
          <a:chExt cx="0" cy="0"/>
        </a:xfrm>
      </p:grpSpPr>
      <p:sp>
        <p:nvSpPr>
          <p:cNvPr id="14" name="Google Shape;14;p2"/>
          <p:cNvSpPr/>
          <p:nvPr/>
        </p:nvSpPr>
        <p:spPr>
          <a:xfrm>
            <a:off x="0" y="4675238"/>
            <a:ext cx="9144000" cy="2182761"/>
          </a:xfrm>
          <a:prstGeom prst="rect">
            <a:avLst/>
          </a:prstGeom>
          <a:gradFill>
            <a:gsLst>
              <a:gs pos="0">
                <a:schemeClr val="lt1"/>
              </a:gs>
              <a:gs pos="100000">
                <a:srgbClr val="00953A">
                  <a:alpha val="49803"/>
                </a:srgbClr>
              </a:gs>
            </a:gsLst>
            <a:lin ang="54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5" name="Google Shape;15;p2"/>
          <p:cNvSpPr txBox="1">
            <a:spLocks noGrp="1"/>
          </p:cNvSpPr>
          <p:nvPr>
            <p:ph type="ctrTitle"/>
          </p:nvPr>
        </p:nvSpPr>
        <p:spPr>
          <a:xfrm>
            <a:off x="685800" y="3236239"/>
            <a:ext cx="7772400" cy="1216589"/>
          </a:xfrm>
          <a:prstGeom prst="rect">
            <a:avLst/>
          </a:prstGeom>
          <a:noFill/>
          <a:ln>
            <a:noFill/>
          </a:ln>
        </p:spPr>
        <p:txBody>
          <a:bodyPr spcFirstLastPara="1" wrap="square" lIns="91425" tIns="45700" rIns="91425" bIns="45700" anchor="t" anchorCtr="0">
            <a:noAutofit/>
          </a:bodyPr>
          <a:lstStyle>
            <a:lvl1pPr lvl="0" algn="ctr">
              <a:lnSpc>
                <a:spcPct val="90000"/>
              </a:lnSpc>
              <a:spcBef>
                <a:spcPts val="0"/>
              </a:spcBef>
              <a:spcAft>
                <a:spcPts val="0"/>
              </a:spcAft>
              <a:buClr>
                <a:schemeClr val="dk1"/>
              </a:buClr>
              <a:buSzPts val="3600"/>
              <a:buFont typeface="Arial"/>
              <a:buNone/>
              <a:defRPr sz="3600">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6" name="Google Shape;16;p2"/>
          <p:cNvSpPr txBox="1">
            <a:spLocks noGrp="1"/>
          </p:cNvSpPr>
          <p:nvPr>
            <p:ph type="subTitle" idx="1"/>
          </p:nvPr>
        </p:nvSpPr>
        <p:spPr>
          <a:xfrm>
            <a:off x="685800" y="5073444"/>
            <a:ext cx="7772400" cy="1065925"/>
          </a:xfrm>
          <a:prstGeom prst="rect">
            <a:avLst/>
          </a:prstGeom>
          <a:noFill/>
          <a:ln>
            <a:noFill/>
          </a:ln>
        </p:spPr>
        <p:txBody>
          <a:bodyPr spcFirstLastPara="1" wrap="square" lIns="91425" tIns="45700" rIns="91425" bIns="45700" anchor="t" anchorCtr="0">
            <a:noAutofit/>
          </a:bodyPr>
          <a:lstStyle>
            <a:lvl1pPr lvl="0" algn="ctr">
              <a:lnSpc>
                <a:spcPct val="90000"/>
              </a:lnSpc>
              <a:spcBef>
                <a:spcPts val="1000"/>
              </a:spcBef>
              <a:spcAft>
                <a:spcPts val="0"/>
              </a:spcAft>
              <a:buClr>
                <a:schemeClr val="dk1"/>
              </a:buClr>
              <a:buSzPts val="2000"/>
              <a:buNone/>
              <a:defRPr sz="20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pic>
        <p:nvPicPr>
          <p:cNvPr id="17" name="Google Shape;17;p2"/>
          <p:cNvPicPr preferRelativeResize="0"/>
          <p:nvPr/>
        </p:nvPicPr>
        <p:blipFill rotWithShape="1">
          <a:blip r:embed="rId2">
            <a:alphaModFix/>
          </a:blip>
          <a:srcRect/>
          <a:stretch/>
        </p:blipFill>
        <p:spPr>
          <a:xfrm>
            <a:off x="3165737" y="632706"/>
            <a:ext cx="2821173" cy="1762730"/>
          </a:xfrm>
          <a:prstGeom prst="rect">
            <a:avLst/>
          </a:prstGeom>
          <a:noFill/>
          <a:ln>
            <a:noFill/>
          </a:ln>
        </p:spPr>
      </p:pic>
      <p:cxnSp>
        <p:nvCxnSpPr>
          <p:cNvPr id="18" name="Google Shape;18;p2"/>
          <p:cNvCxnSpPr/>
          <p:nvPr/>
        </p:nvCxnSpPr>
        <p:spPr>
          <a:xfrm>
            <a:off x="685800" y="2772696"/>
            <a:ext cx="7801897" cy="0"/>
          </a:xfrm>
          <a:prstGeom prst="straightConnector1">
            <a:avLst/>
          </a:prstGeom>
          <a:noFill/>
          <a:ln w="19050" cap="flat" cmpd="sng">
            <a:solidFill>
              <a:srgbClr val="00953A"/>
            </a:solidFill>
            <a:prstDash val="solid"/>
            <a:miter lim="800000"/>
            <a:headEnd type="none" w="sm" len="sm"/>
            <a:tailEnd type="none" w="sm" len="sm"/>
          </a:ln>
        </p:spPr>
      </p:cxnSp>
      <p:sp>
        <p:nvSpPr>
          <p:cNvPr id="19" name="Google Shape;19;p2"/>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600" b="0" i="0" u="none" strike="noStrike" cap="none">
                <a:solidFill>
                  <a:schemeClr val="lt1"/>
                </a:solidFill>
                <a:latin typeface="Calibri"/>
                <a:ea typeface="Calibri"/>
                <a:cs typeface="Calibri"/>
                <a:sym typeface="Calibri"/>
              </a:defRPr>
            </a:lvl1pPr>
            <a:lvl2pPr marL="0" lvl="1" indent="0" algn="l">
              <a:spcBef>
                <a:spcPts val="0"/>
              </a:spcBef>
              <a:buNone/>
              <a:defRPr sz="1600" b="0" i="0" u="none" strike="noStrike" cap="none">
                <a:solidFill>
                  <a:schemeClr val="lt1"/>
                </a:solidFill>
                <a:latin typeface="Calibri"/>
                <a:ea typeface="Calibri"/>
                <a:cs typeface="Calibri"/>
                <a:sym typeface="Calibri"/>
              </a:defRPr>
            </a:lvl2pPr>
            <a:lvl3pPr marL="0" lvl="2" indent="0" algn="l">
              <a:spcBef>
                <a:spcPts val="0"/>
              </a:spcBef>
              <a:buNone/>
              <a:defRPr sz="1600" b="0" i="0" u="none" strike="noStrike" cap="none">
                <a:solidFill>
                  <a:schemeClr val="lt1"/>
                </a:solidFill>
                <a:latin typeface="Calibri"/>
                <a:ea typeface="Calibri"/>
                <a:cs typeface="Calibri"/>
                <a:sym typeface="Calibri"/>
              </a:defRPr>
            </a:lvl3pPr>
            <a:lvl4pPr marL="0" lvl="3" indent="0" algn="l">
              <a:spcBef>
                <a:spcPts val="0"/>
              </a:spcBef>
              <a:buNone/>
              <a:defRPr sz="1600" b="0" i="0" u="none" strike="noStrike" cap="none">
                <a:solidFill>
                  <a:schemeClr val="lt1"/>
                </a:solidFill>
                <a:latin typeface="Calibri"/>
                <a:ea typeface="Calibri"/>
                <a:cs typeface="Calibri"/>
                <a:sym typeface="Calibri"/>
              </a:defRPr>
            </a:lvl4pPr>
            <a:lvl5pPr marL="0" lvl="4" indent="0" algn="l">
              <a:spcBef>
                <a:spcPts val="0"/>
              </a:spcBef>
              <a:buNone/>
              <a:defRPr sz="1600" b="0" i="0" u="none" strike="noStrike" cap="none">
                <a:solidFill>
                  <a:schemeClr val="lt1"/>
                </a:solidFill>
                <a:latin typeface="Calibri"/>
                <a:ea typeface="Calibri"/>
                <a:cs typeface="Calibri"/>
                <a:sym typeface="Calibri"/>
              </a:defRPr>
            </a:lvl5pPr>
            <a:lvl6pPr marL="0" lvl="5" indent="0" algn="l">
              <a:spcBef>
                <a:spcPts val="0"/>
              </a:spcBef>
              <a:buNone/>
              <a:defRPr sz="1600" b="0" i="0" u="none" strike="noStrike" cap="none">
                <a:solidFill>
                  <a:schemeClr val="lt1"/>
                </a:solidFill>
                <a:latin typeface="Calibri"/>
                <a:ea typeface="Calibri"/>
                <a:cs typeface="Calibri"/>
                <a:sym typeface="Calibri"/>
              </a:defRPr>
            </a:lvl6pPr>
            <a:lvl7pPr marL="0" lvl="6" indent="0" algn="l">
              <a:spcBef>
                <a:spcPts val="0"/>
              </a:spcBef>
              <a:buNone/>
              <a:defRPr sz="1600" b="0" i="0" u="none" strike="noStrike" cap="none">
                <a:solidFill>
                  <a:schemeClr val="lt1"/>
                </a:solidFill>
                <a:latin typeface="Calibri"/>
                <a:ea typeface="Calibri"/>
                <a:cs typeface="Calibri"/>
                <a:sym typeface="Calibri"/>
              </a:defRPr>
            </a:lvl7pPr>
            <a:lvl8pPr marL="0" lvl="7" indent="0" algn="l">
              <a:spcBef>
                <a:spcPts val="0"/>
              </a:spcBef>
              <a:buNone/>
              <a:defRPr sz="1600" b="0" i="0" u="none" strike="noStrike" cap="none">
                <a:solidFill>
                  <a:schemeClr val="lt1"/>
                </a:solidFill>
                <a:latin typeface="Calibri"/>
                <a:ea typeface="Calibri"/>
                <a:cs typeface="Calibri"/>
                <a:sym typeface="Calibri"/>
              </a:defRPr>
            </a:lvl8pPr>
            <a:lvl9pPr marL="0" lvl="8" indent="0" algn="l">
              <a:spcBef>
                <a:spcPts val="0"/>
              </a:spcBef>
              <a:buNone/>
              <a:defRPr sz="1600" b="0" i="0" u="none" strike="noStrike" cap="none">
                <a:solidFill>
                  <a:schemeClr val="lt1"/>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6_Title and Content">
  <p:cSld name="6_Title and Content">
    <p:spTree>
      <p:nvGrpSpPr>
        <p:cNvPr id="1" name="Shape 69"/>
        <p:cNvGrpSpPr/>
        <p:nvPr/>
      </p:nvGrpSpPr>
      <p:grpSpPr>
        <a:xfrm>
          <a:off x="0" y="0"/>
          <a:ext cx="0" cy="0"/>
          <a:chOff x="0" y="0"/>
          <a:chExt cx="0" cy="0"/>
        </a:xfrm>
      </p:grpSpPr>
      <p:pic>
        <p:nvPicPr>
          <p:cNvPr id="70" name="Google Shape;70;p11"/>
          <p:cNvPicPr preferRelativeResize="0"/>
          <p:nvPr/>
        </p:nvPicPr>
        <p:blipFill rotWithShape="1">
          <a:blip r:embed="rId2">
            <a:alphaModFix/>
          </a:blip>
          <a:srcRect/>
          <a:stretch/>
        </p:blipFill>
        <p:spPr>
          <a:xfrm>
            <a:off x="1" y="0"/>
            <a:ext cx="9143997" cy="1219199"/>
          </a:xfrm>
          <a:prstGeom prst="rect">
            <a:avLst/>
          </a:prstGeom>
          <a:noFill/>
          <a:ln>
            <a:noFill/>
          </a:ln>
        </p:spPr>
      </p:pic>
      <p:sp>
        <p:nvSpPr>
          <p:cNvPr id="71" name="Google Shape;71;p11"/>
          <p:cNvSpPr txBox="1">
            <a:spLocks noGrp="1"/>
          </p:cNvSpPr>
          <p:nvPr>
            <p:ph type="title"/>
          </p:nvPr>
        </p:nvSpPr>
        <p:spPr>
          <a:xfrm>
            <a:off x="1168811" y="420328"/>
            <a:ext cx="5158247" cy="590603"/>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lt1"/>
              </a:buClr>
              <a:buSzPts val="2400"/>
              <a:buFont typeface="Arial"/>
              <a:buNone/>
              <a:defRPr sz="24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2" name="Google Shape;72;p11"/>
          <p:cNvSpPr txBox="1">
            <a:spLocks noGrp="1"/>
          </p:cNvSpPr>
          <p:nvPr>
            <p:ph type="body" idx="1"/>
          </p:nvPr>
        </p:nvSpPr>
        <p:spPr>
          <a:xfrm>
            <a:off x="628650" y="1463040"/>
            <a:ext cx="7886700" cy="4640674"/>
          </a:xfrm>
          <a:prstGeom prst="rect">
            <a:avLst/>
          </a:prstGeom>
          <a:noFill/>
          <a:ln>
            <a:noFill/>
          </a:ln>
        </p:spPr>
        <p:txBody>
          <a:bodyPr spcFirstLastPara="1" wrap="square" lIns="0" tIns="0" rIns="0" bIns="45700" anchor="t" anchorCtr="0">
            <a:no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55600" algn="l">
              <a:lnSpc>
                <a:spcPct val="90000"/>
              </a:lnSpc>
              <a:spcBef>
                <a:spcPts val="500"/>
              </a:spcBef>
              <a:spcAft>
                <a:spcPts val="0"/>
              </a:spcAft>
              <a:buClr>
                <a:schemeClr val="dk1"/>
              </a:buClr>
              <a:buSzPts val="2000"/>
              <a:buChar char="•"/>
              <a:defRPr sz="2000"/>
            </a:lvl2pPr>
            <a:lvl3pPr marL="1371600" lvl="2" indent="-342900" algn="l">
              <a:lnSpc>
                <a:spcPct val="90000"/>
              </a:lnSpc>
              <a:spcBef>
                <a:spcPts val="500"/>
              </a:spcBef>
              <a:spcAft>
                <a:spcPts val="0"/>
              </a:spcAft>
              <a:buClr>
                <a:schemeClr val="dk1"/>
              </a:buClr>
              <a:buSzPts val="1800"/>
              <a:buChar char="•"/>
              <a:defRPr sz="1800"/>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73" name="Google Shape;73;p11"/>
          <p:cNvPicPr preferRelativeResize="0"/>
          <p:nvPr/>
        </p:nvPicPr>
        <p:blipFill rotWithShape="1">
          <a:blip r:embed="rId3">
            <a:alphaModFix/>
          </a:blip>
          <a:srcRect/>
          <a:stretch/>
        </p:blipFill>
        <p:spPr>
          <a:xfrm>
            <a:off x="7772400" y="6172200"/>
            <a:ext cx="1143000" cy="485919"/>
          </a:xfrm>
          <a:prstGeom prst="rect">
            <a:avLst/>
          </a:prstGeom>
          <a:noFill/>
          <a:ln>
            <a:noFill/>
          </a:ln>
        </p:spPr>
      </p:pic>
      <p:sp>
        <p:nvSpPr>
          <p:cNvPr id="74" name="Google Shape;74;p11"/>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600">
                <a:solidFill>
                  <a:srgbClr val="7F7F7F"/>
                </a:solidFill>
                <a:latin typeface="Calibri"/>
                <a:ea typeface="Calibri"/>
                <a:cs typeface="Calibri"/>
                <a:sym typeface="Calibri"/>
              </a:defRPr>
            </a:lvl1pPr>
            <a:lvl2pPr marL="0" lvl="1" indent="0" algn="l">
              <a:spcBef>
                <a:spcPts val="0"/>
              </a:spcBef>
              <a:buNone/>
              <a:defRPr sz="1600">
                <a:solidFill>
                  <a:srgbClr val="7F7F7F"/>
                </a:solidFill>
                <a:latin typeface="Calibri"/>
                <a:ea typeface="Calibri"/>
                <a:cs typeface="Calibri"/>
                <a:sym typeface="Calibri"/>
              </a:defRPr>
            </a:lvl2pPr>
            <a:lvl3pPr marL="0" lvl="2" indent="0" algn="l">
              <a:spcBef>
                <a:spcPts val="0"/>
              </a:spcBef>
              <a:buNone/>
              <a:defRPr sz="1600">
                <a:solidFill>
                  <a:srgbClr val="7F7F7F"/>
                </a:solidFill>
                <a:latin typeface="Calibri"/>
                <a:ea typeface="Calibri"/>
                <a:cs typeface="Calibri"/>
                <a:sym typeface="Calibri"/>
              </a:defRPr>
            </a:lvl3pPr>
            <a:lvl4pPr marL="0" lvl="3" indent="0" algn="l">
              <a:spcBef>
                <a:spcPts val="0"/>
              </a:spcBef>
              <a:buNone/>
              <a:defRPr sz="1600">
                <a:solidFill>
                  <a:srgbClr val="7F7F7F"/>
                </a:solidFill>
                <a:latin typeface="Calibri"/>
                <a:ea typeface="Calibri"/>
                <a:cs typeface="Calibri"/>
                <a:sym typeface="Calibri"/>
              </a:defRPr>
            </a:lvl4pPr>
            <a:lvl5pPr marL="0" lvl="4" indent="0" algn="l">
              <a:spcBef>
                <a:spcPts val="0"/>
              </a:spcBef>
              <a:buNone/>
              <a:defRPr sz="1600">
                <a:solidFill>
                  <a:srgbClr val="7F7F7F"/>
                </a:solidFill>
                <a:latin typeface="Calibri"/>
                <a:ea typeface="Calibri"/>
                <a:cs typeface="Calibri"/>
                <a:sym typeface="Calibri"/>
              </a:defRPr>
            </a:lvl5pPr>
            <a:lvl6pPr marL="0" lvl="5" indent="0" algn="l">
              <a:spcBef>
                <a:spcPts val="0"/>
              </a:spcBef>
              <a:buNone/>
              <a:defRPr sz="1600">
                <a:solidFill>
                  <a:srgbClr val="7F7F7F"/>
                </a:solidFill>
                <a:latin typeface="Calibri"/>
                <a:ea typeface="Calibri"/>
                <a:cs typeface="Calibri"/>
                <a:sym typeface="Calibri"/>
              </a:defRPr>
            </a:lvl6pPr>
            <a:lvl7pPr marL="0" lvl="6" indent="0" algn="l">
              <a:spcBef>
                <a:spcPts val="0"/>
              </a:spcBef>
              <a:buNone/>
              <a:defRPr sz="1600">
                <a:solidFill>
                  <a:srgbClr val="7F7F7F"/>
                </a:solidFill>
                <a:latin typeface="Calibri"/>
                <a:ea typeface="Calibri"/>
                <a:cs typeface="Calibri"/>
                <a:sym typeface="Calibri"/>
              </a:defRPr>
            </a:lvl7pPr>
            <a:lvl8pPr marL="0" lvl="7" indent="0" algn="l">
              <a:spcBef>
                <a:spcPts val="0"/>
              </a:spcBef>
              <a:buNone/>
              <a:defRPr sz="1600">
                <a:solidFill>
                  <a:srgbClr val="7F7F7F"/>
                </a:solidFill>
                <a:latin typeface="Calibri"/>
                <a:ea typeface="Calibri"/>
                <a:cs typeface="Calibri"/>
                <a:sym typeface="Calibri"/>
              </a:defRPr>
            </a:lvl8pPr>
            <a:lvl9pPr marL="0" lvl="8" indent="0" algn="l">
              <a:spcBef>
                <a:spcPts val="0"/>
              </a:spcBef>
              <a:buNone/>
              <a:defRPr sz="1600">
                <a:solidFill>
                  <a:srgbClr val="7F7F7F"/>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pic>
        <p:nvPicPr>
          <p:cNvPr id="75" name="Google Shape;75;p11"/>
          <p:cNvPicPr preferRelativeResize="0"/>
          <p:nvPr/>
        </p:nvPicPr>
        <p:blipFill rotWithShape="1">
          <a:blip r:embed="rId4">
            <a:alphaModFix/>
          </a:blip>
          <a:srcRect/>
          <a:stretch/>
        </p:blipFill>
        <p:spPr>
          <a:xfrm>
            <a:off x="117219" y="41458"/>
            <a:ext cx="934373" cy="1068472"/>
          </a:xfrm>
          <a:prstGeom prst="rect">
            <a:avLst/>
          </a:prstGeom>
          <a:noFill/>
          <a:ln>
            <a:noFill/>
          </a:ln>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wo Content">
  <p:cSld name="Two Content">
    <p:spTree>
      <p:nvGrpSpPr>
        <p:cNvPr id="1" name="Shape 76"/>
        <p:cNvGrpSpPr/>
        <p:nvPr/>
      </p:nvGrpSpPr>
      <p:grpSpPr>
        <a:xfrm>
          <a:off x="0" y="0"/>
          <a:ext cx="0" cy="0"/>
          <a:chOff x="0" y="0"/>
          <a:chExt cx="0" cy="0"/>
        </a:xfrm>
      </p:grpSpPr>
      <p:sp>
        <p:nvSpPr>
          <p:cNvPr id="77" name="Google Shape;77;p12"/>
          <p:cNvSpPr txBox="1">
            <a:spLocks noGrp="1"/>
          </p:cNvSpPr>
          <p:nvPr>
            <p:ph type="body" idx="1"/>
          </p:nvPr>
        </p:nvSpPr>
        <p:spPr>
          <a:xfrm>
            <a:off x="628650" y="1463040"/>
            <a:ext cx="3886200" cy="4583799"/>
          </a:xfrm>
          <a:prstGeom prst="rect">
            <a:avLst/>
          </a:prstGeom>
          <a:noFill/>
          <a:ln>
            <a:noFill/>
          </a:ln>
        </p:spPr>
        <p:txBody>
          <a:bodyPr spcFirstLastPara="1" wrap="square" lIns="91425" tIns="45700" rIns="91425" bIns="45700" anchor="t" anchorCtr="0">
            <a:no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55600" algn="l">
              <a:lnSpc>
                <a:spcPct val="90000"/>
              </a:lnSpc>
              <a:spcBef>
                <a:spcPts val="500"/>
              </a:spcBef>
              <a:spcAft>
                <a:spcPts val="0"/>
              </a:spcAft>
              <a:buClr>
                <a:schemeClr val="dk1"/>
              </a:buClr>
              <a:buSzPts val="2000"/>
              <a:buChar char="•"/>
              <a:defRPr sz="2000"/>
            </a:lvl2pPr>
            <a:lvl3pPr marL="1371600" lvl="2" indent="-342900" algn="l">
              <a:lnSpc>
                <a:spcPct val="90000"/>
              </a:lnSpc>
              <a:spcBef>
                <a:spcPts val="500"/>
              </a:spcBef>
              <a:spcAft>
                <a:spcPts val="0"/>
              </a:spcAft>
              <a:buClr>
                <a:schemeClr val="dk1"/>
              </a:buClr>
              <a:buSzPts val="1800"/>
              <a:buChar char="•"/>
              <a:defRPr sz="1800"/>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8" name="Google Shape;78;p12"/>
          <p:cNvSpPr txBox="1">
            <a:spLocks noGrp="1"/>
          </p:cNvSpPr>
          <p:nvPr>
            <p:ph type="body" idx="2"/>
          </p:nvPr>
        </p:nvSpPr>
        <p:spPr>
          <a:xfrm>
            <a:off x="4629150" y="1463040"/>
            <a:ext cx="3886200" cy="4583799"/>
          </a:xfrm>
          <a:prstGeom prst="rect">
            <a:avLst/>
          </a:prstGeom>
          <a:noFill/>
          <a:ln>
            <a:noFill/>
          </a:ln>
        </p:spPr>
        <p:txBody>
          <a:bodyPr spcFirstLastPara="1" wrap="square" lIns="91425" tIns="45700" rIns="91425" bIns="45700" anchor="t" anchorCtr="0">
            <a:no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55600" algn="l">
              <a:lnSpc>
                <a:spcPct val="90000"/>
              </a:lnSpc>
              <a:spcBef>
                <a:spcPts val="500"/>
              </a:spcBef>
              <a:spcAft>
                <a:spcPts val="0"/>
              </a:spcAft>
              <a:buClr>
                <a:schemeClr val="dk1"/>
              </a:buClr>
              <a:buSzPts val="2000"/>
              <a:buChar char="•"/>
              <a:defRPr sz="2000"/>
            </a:lvl2pPr>
            <a:lvl3pPr marL="1371600" lvl="2" indent="-342900" algn="l">
              <a:lnSpc>
                <a:spcPct val="90000"/>
              </a:lnSpc>
              <a:spcBef>
                <a:spcPts val="500"/>
              </a:spcBef>
              <a:spcAft>
                <a:spcPts val="0"/>
              </a:spcAft>
              <a:buClr>
                <a:schemeClr val="dk1"/>
              </a:buClr>
              <a:buSzPts val="1800"/>
              <a:buChar char="•"/>
              <a:defRPr sz="1800"/>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79" name="Google Shape;79;p12"/>
          <p:cNvPicPr preferRelativeResize="0"/>
          <p:nvPr/>
        </p:nvPicPr>
        <p:blipFill rotWithShape="1">
          <a:blip r:embed="rId2">
            <a:alphaModFix/>
          </a:blip>
          <a:srcRect/>
          <a:stretch/>
        </p:blipFill>
        <p:spPr>
          <a:xfrm>
            <a:off x="1" y="0"/>
            <a:ext cx="9143997" cy="1219200"/>
          </a:xfrm>
          <a:prstGeom prst="rect">
            <a:avLst/>
          </a:prstGeom>
          <a:noFill/>
          <a:ln>
            <a:noFill/>
          </a:ln>
        </p:spPr>
      </p:pic>
      <p:sp>
        <p:nvSpPr>
          <p:cNvPr id="80" name="Google Shape;80;p12"/>
          <p:cNvSpPr txBox="1">
            <a:spLocks noGrp="1"/>
          </p:cNvSpPr>
          <p:nvPr>
            <p:ph type="title"/>
          </p:nvPr>
        </p:nvSpPr>
        <p:spPr>
          <a:xfrm>
            <a:off x="245193" y="254514"/>
            <a:ext cx="6081865" cy="756418"/>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lt1"/>
              </a:buClr>
              <a:buSzPts val="2400"/>
              <a:buFont typeface="Arial"/>
              <a:buNone/>
              <a:defRPr sz="24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pic>
        <p:nvPicPr>
          <p:cNvPr id="81" name="Google Shape;81;p12"/>
          <p:cNvPicPr preferRelativeResize="0"/>
          <p:nvPr/>
        </p:nvPicPr>
        <p:blipFill rotWithShape="1">
          <a:blip r:embed="rId3">
            <a:alphaModFix/>
          </a:blip>
          <a:srcRect/>
          <a:stretch/>
        </p:blipFill>
        <p:spPr>
          <a:xfrm>
            <a:off x="7772400" y="6172200"/>
            <a:ext cx="1143000" cy="485919"/>
          </a:xfrm>
          <a:prstGeom prst="rect">
            <a:avLst/>
          </a:prstGeom>
          <a:noFill/>
          <a:ln>
            <a:noFill/>
          </a:ln>
        </p:spPr>
      </p:pic>
      <p:sp>
        <p:nvSpPr>
          <p:cNvPr id="82" name="Google Shape;82;p12"/>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600">
                <a:solidFill>
                  <a:srgbClr val="7F7F7F"/>
                </a:solidFill>
                <a:latin typeface="Calibri"/>
                <a:ea typeface="Calibri"/>
                <a:cs typeface="Calibri"/>
                <a:sym typeface="Calibri"/>
              </a:defRPr>
            </a:lvl1pPr>
            <a:lvl2pPr marL="0" lvl="1" indent="0" algn="l">
              <a:spcBef>
                <a:spcPts val="0"/>
              </a:spcBef>
              <a:buNone/>
              <a:defRPr sz="1600">
                <a:solidFill>
                  <a:srgbClr val="7F7F7F"/>
                </a:solidFill>
                <a:latin typeface="Calibri"/>
                <a:ea typeface="Calibri"/>
                <a:cs typeface="Calibri"/>
                <a:sym typeface="Calibri"/>
              </a:defRPr>
            </a:lvl2pPr>
            <a:lvl3pPr marL="0" lvl="2" indent="0" algn="l">
              <a:spcBef>
                <a:spcPts val="0"/>
              </a:spcBef>
              <a:buNone/>
              <a:defRPr sz="1600">
                <a:solidFill>
                  <a:srgbClr val="7F7F7F"/>
                </a:solidFill>
                <a:latin typeface="Calibri"/>
                <a:ea typeface="Calibri"/>
                <a:cs typeface="Calibri"/>
                <a:sym typeface="Calibri"/>
              </a:defRPr>
            </a:lvl3pPr>
            <a:lvl4pPr marL="0" lvl="3" indent="0" algn="l">
              <a:spcBef>
                <a:spcPts val="0"/>
              </a:spcBef>
              <a:buNone/>
              <a:defRPr sz="1600">
                <a:solidFill>
                  <a:srgbClr val="7F7F7F"/>
                </a:solidFill>
                <a:latin typeface="Calibri"/>
                <a:ea typeface="Calibri"/>
                <a:cs typeface="Calibri"/>
                <a:sym typeface="Calibri"/>
              </a:defRPr>
            </a:lvl4pPr>
            <a:lvl5pPr marL="0" lvl="4" indent="0" algn="l">
              <a:spcBef>
                <a:spcPts val="0"/>
              </a:spcBef>
              <a:buNone/>
              <a:defRPr sz="1600">
                <a:solidFill>
                  <a:srgbClr val="7F7F7F"/>
                </a:solidFill>
                <a:latin typeface="Calibri"/>
                <a:ea typeface="Calibri"/>
                <a:cs typeface="Calibri"/>
                <a:sym typeface="Calibri"/>
              </a:defRPr>
            </a:lvl5pPr>
            <a:lvl6pPr marL="0" lvl="5" indent="0" algn="l">
              <a:spcBef>
                <a:spcPts val="0"/>
              </a:spcBef>
              <a:buNone/>
              <a:defRPr sz="1600">
                <a:solidFill>
                  <a:srgbClr val="7F7F7F"/>
                </a:solidFill>
                <a:latin typeface="Calibri"/>
                <a:ea typeface="Calibri"/>
                <a:cs typeface="Calibri"/>
                <a:sym typeface="Calibri"/>
              </a:defRPr>
            </a:lvl6pPr>
            <a:lvl7pPr marL="0" lvl="6" indent="0" algn="l">
              <a:spcBef>
                <a:spcPts val="0"/>
              </a:spcBef>
              <a:buNone/>
              <a:defRPr sz="1600">
                <a:solidFill>
                  <a:srgbClr val="7F7F7F"/>
                </a:solidFill>
                <a:latin typeface="Calibri"/>
                <a:ea typeface="Calibri"/>
                <a:cs typeface="Calibri"/>
                <a:sym typeface="Calibri"/>
              </a:defRPr>
            </a:lvl7pPr>
            <a:lvl8pPr marL="0" lvl="7" indent="0" algn="l">
              <a:spcBef>
                <a:spcPts val="0"/>
              </a:spcBef>
              <a:buNone/>
              <a:defRPr sz="1600">
                <a:solidFill>
                  <a:srgbClr val="7F7F7F"/>
                </a:solidFill>
                <a:latin typeface="Calibri"/>
                <a:ea typeface="Calibri"/>
                <a:cs typeface="Calibri"/>
                <a:sym typeface="Calibri"/>
              </a:defRPr>
            </a:lvl8pPr>
            <a:lvl9pPr marL="0" lvl="8" indent="0" algn="l">
              <a:spcBef>
                <a:spcPts val="0"/>
              </a:spcBef>
              <a:buNone/>
              <a:defRPr sz="1600">
                <a:solidFill>
                  <a:srgbClr val="7F7F7F"/>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Only">
  <p:cSld name="Title Only">
    <p:spTree>
      <p:nvGrpSpPr>
        <p:cNvPr id="1" name="Shape 83"/>
        <p:cNvGrpSpPr/>
        <p:nvPr/>
      </p:nvGrpSpPr>
      <p:grpSpPr>
        <a:xfrm>
          <a:off x="0" y="0"/>
          <a:ext cx="0" cy="0"/>
          <a:chOff x="0" y="0"/>
          <a:chExt cx="0" cy="0"/>
        </a:xfrm>
      </p:grpSpPr>
      <p:sp>
        <p:nvSpPr>
          <p:cNvPr id="84" name="Google Shape;84;p13"/>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600">
                <a:solidFill>
                  <a:srgbClr val="7F7F7F"/>
                </a:solidFill>
                <a:latin typeface="Calibri"/>
                <a:ea typeface="Calibri"/>
                <a:cs typeface="Calibri"/>
                <a:sym typeface="Calibri"/>
              </a:defRPr>
            </a:lvl1pPr>
            <a:lvl2pPr marL="0" lvl="1" indent="0" algn="l">
              <a:spcBef>
                <a:spcPts val="0"/>
              </a:spcBef>
              <a:buNone/>
              <a:defRPr sz="1600">
                <a:solidFill>
                  <a:srgbClr val="7F7F7F"/>
                </a:solidFill>
                <a:latin typeface="Calibri"/>
                <a:ea typeface="Calibri"/>
                <a:cs typeface="Calibri"/>
                <a:sym typeface="Calibri"/>
              </a:defRPr>
            </a:lvl2pPr>
            <a:lvl3pPr marL="0" lvl="2" indent="0" algn="l">
              <a:spcBef>
                <a:spcPts val="0"/>
              </a:spcBef>
              <a:buNone/>
              <a:defRPr sz="1600">
                <a:solidFill>
                  <a:srgbClr val="7F7F7F"/>
                </a:solidFill>
                <a:latin typeface="Calibri"/>
                <a:ea typeface="Calibri"/>
                <a:cs typeface="Calibri"/>
                <a:sym typeface="Calibri"/>
              </a:defRPr>
            </a:lvl3pPr>
            <a:lvl4pPr marL="0" lvl="3" indent="0" algn="l">
              <a:spcBef>
                <a:spcPts val="0"/>
              </a:spcBef>
              <a:buNone/>
              <a:defRPr sz="1600">
                <a:solidFill>
                  <a:srgbClr val="7F7F7F"/>
                </a:solidFill>
                <a:latin typeface="Calibri"/>
                <a:ea typeface="Calibri"/>
                <a:cs typeface="Calibri"/>
                <a:sym typeface="Calibri"/>
              </a:defRPr>
            </a:lvl4pPr>
            <a:lvl5pPr marL="0" lvl="4" indent="0" algn="l">
              <a:spcBef>
                <a:spcPts val="0"/>
              </a:spcBef>
              <a:buNone/>
              <a:defRPr sz="1600">
                <a:solidFill>
                  <a:srgbClr val="7F7F7F"/>
                </a:solidFill>
                <a:latin typeface="Calibri"/>
                <a:ea typeface="Calibri"/>
                <a:cs typeface="Calibri"/>
                <a:sym typeface="Calibri"/>
              </a:defRPr>
            </a:lvl5pPr>
            <a:lvl6pPr marL="0" lvl="5" indent="0" algn="l">
              <a:spcBef>
                <a:spcPts val="0"/>
              </a:spcBef>
              <a:buNone/>
              <a:defRPr sz="1600">
                <a:solidFill>
                  <a:srgbClr val="7F7F7F"/>
                </a:solidFill>
                <a:latin typeface="Calibri"/>
                <a:ea typeface="Calibri"/>
                <a:cs typeface="Calibri"/>
                <a:sym typeface="Calibri"/>
              </a:defRPr>
            </a:lvl6pPr>
            <a:lvl7pPr marL="0" lvl="6" indent="0" algn="l">
              <a:spcBef>
                <a:spcPts val="0"/>
              </a:spcBef>
              <a:buNone/>
              <a:defRPr sz="1600">
                <a:solidFill>
                  <a:srgbClr val="7F7F7F"/>
                </a:solidFill>
                <a:latin typeface="Calibri"/>
                <a:ea typeface="Calibri"/>
                <a:cs typeface="Calibri"/>
                <a:sym typeface="Calibri"/>
              </a:defRPr>
            </a:lvl7pPr>
            <a:lvl8pPr marL="0" lvl="7" indent="0" algn="l">
              <a:spcBef>
                <a:spcPts val="0"/>
              </a:spcBef>
              <a:buNone/>
              <a:defRPr sz="1600">
                <a:solidFill>
                  <a:srgbClr val="7F7F7F"/>
                </a:solidFill>
                <a:latin typeface="Calibri"/>
                <a:ea typeface="Calibri"/>
                <a:cs typeface="Calibri"/>
                <a:sym typeface="Calibri"/>
              </a:defRPr>
            </a:lvl8pPr>
            <a:lvl9pPr marL="0" lvl="8" indent="0" algn="l">
              <a:spcBef>
                <a:spcPts val="0"/>
              </a:spcBef>
              <a:buNone/>
              <a:defRPr sz="1600">
                <a:solidFill>
                  <a:srgbClr val="7F7F7F"/>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sp>
        <p:nvSpPr>
          <p:cNvPr id="85" name="Google Shape;85;p13"/>
          <p:cNvSpPr txBox="1">
            <a:spLocks noGrp="1"/>
          </p:cNvSpPr>
          <p:nvPr>
            <p:ph type="title"/>
          </p:nvPr>
        </p:nvSpPr>
        <p:spPr>
          <a:xfrm>
            <a:off x="245193" y="254514"/>
            <a:ext cx="6081865" cy="756418"/>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dk1"/>
              </a:buClr>
              <a:buSzPts val="2400"/>
              <a:buFont typeface="Arial"/>
              <a:buNone/>
              <a:defRPr sz="2400">
                <a:solidFill>
                  <a:schemeClr val="dk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Blank">
  <p:cSld name="Blank">
    <p:spTree>
      <p:nvGrpSpPr>
        <p:cNvPr id="1" name="Shape 86"/>
        <p:cNvGrpSpPr/>
        <p:nvPr/>
      </p:nvGrpSpPr>
      <p:grpSpPr>
        <a:xfrm>
          <a:off x="0" y="0"/>
          <a:ext cx="0" cy="0"/>
          <a:chOff x="0" y="0"/>
          <a:chExt cx="0" cy="0"/>
        </a:xfrm>
      </p:grpSpPr>
      <p:sp>
        <p:nvSpPr>
          <p:cNvPr id="87" name="Google Shape;87;p14"/>
          <p:cNvSpPr txBox="1">
            <a:spLocks noGrp="1"/>
          </p:cNvSpPr>
          <p:nvPr>
            <p:ph type="title"/>
          </p:nvPr>
        </p:nvSpPr>
        <p:spPr>
          <a:xfrm>
            <a:off x="245193" y="254514"/>
            <a:ext cx="6081865" cy="756418"/>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dk1"/>
              </a:buClr>
              <a:buSzPts val="2400"/>
              <a:buFont typeface="Arial"/>
              <a:buNone/>
              <a:defRPr sz="2400">
                <a:solidFill>
                  <a:schemeClr val="dk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0"/>
        <p:cNvGrpSpPr/>
        <p:nvPr/>
      </p:nvGrpSpPr>
      <p:grpSpPr>
        <a:xfrm>
          <a:off x="0" y="0"/>
          <a:ext cx="0" cy="0"/>
          <a:chOff x="0" y="0"/>
          <a:chExt cx="0" cy="0"/>
        </a:xfrm>
      </p:grpSpPr>
      <p:pic>
        <p:nvPicPr>
          <p:cNvPr id="21" name="Google Shape;21;p3"/>
          <p:cNvPicPr preferRelativeResize="0"/>
          <p:nvPr/>
        </p:nvPicPr>
        <p:blipFill rotWithShape="1">
          <a:blip r:embed="rId2">
            <a:alphaModFix/>
          </a:blip>
          <a:srcRect/>
          <a:stretch/>
        </p:blipFill>
        <p:spPr>
          <a:xfrm>
            <a:off x="1" y="0"/>
            <a:ext cx="9143997" cy="1219200"/>
          </a:xfrm>
          <a:prstGeom prst="rect">
            <a:avLst/>
          </a:prstGeom>
          <a:noFill/>
          <a:ln>
            <a:noFill/>
          </a:ln>
        </p:spPr>
      </p:pic>
      <p:sp>
        <p:nvSpPr>
          <p:cNvPr id="22" name="Google Shape;22;p3"/>
          <p:cNvSpPr txBox="1">
            <a:spLocks noGrp="1"/>
          </p:cNvSpPr>
          <p:nvPr>
            <p:ph type="title"/>
          </p:nvPr>
        </p:nvSpPr>
        <p:spPr>
          <a:xfrm>
            <a:off x="245193" y="254514"/>
            <a:ext cx="6081865" cy="756418"/>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lt1"/>
              </a:buClr>
              <a:buSzPts val="2400"/>
              <a:buFont typeface="Arial"/>
              <a:buNone/>
              <a:defRPr sz="24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3"/>
          <p:cNvSpPr txBox="1">
            <a:spLocks noGrp="1"/>
          </p:cNvSpPr>
          <p:nvPr>
            <p:ph type="body" idx="1"/>
          </p:nvPr>
        </p:nvSpPr>
        <p:spPr>
          <a:xfrm>
            <a:off x="628650" y="1463040"/>
            <a:ext cx="7886700" cy="4640674"/>
          </a:xfrm>
          <a:prstGeom prst="rect">
            <a:avLst/>
          </a:prstGeom>
          <a:noFill/>
          <a:ln>
            <a:noFill/>
          </a:ln>
        </p:spPr>
        <p:txBody>
          <a:bodyPr spcFirstLastPara="1" wrap="square" lIns="0" tIns="0" rIns="0" bIns="45700" anchor="t" anchorCtr="0">
            <a:no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55600" algn="l">
              <a:lnSpc>
                <a:spcPct val="90000"/>
              </a:lnSpc>
              <a:spcBef>
                <a:spcPts val="500"/>
              </a:spcBef>
              <a:spcAft>
                <a:spcPts val="0"/>
              </a:spcAft>
              <a:buClr>
                <a:schemeClr val="dk1"/>
              </a:buClr>
              <a:buSzPts val="2000"/>
              <a:buChar char="•"/>
              <a:defRPr sz="2000"/>
            </a:lvl2pPr>
            <a:lvl3pPr marL="1371600" lvl="2" indent="-342900" algn="l">
              <a:lnSpc>
                <a:spcPct val="90000"/>
              </a:lnSpc>
              <a:spcBef>
                <a:spcPts val="500"/>
              </a:spcBef>
              <a:spcAft>
                <a:spcPts val="0"/>
              </a:spcAft>
              <a:buClr>
                <a:schemeClr val="dk1"/>
              </a:buClr>
              <a:buSzPts val="1800"/>
              <a:buChar char="•"/>
              <a:defRPr sz="1800"/>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24" name="Google Shape;24;p3"/>
          <p:cNvPicPr preferRelativeResize="0"/>
          <p:nvPr/>
        </p:nvPicPr>
        <p:blipFill rotWithShape="1">
          <a:blip r:embed="rId3">
            <a:alphaModFix/>
          </a:blip>
          <a:srcRect/>
          <a:stretch/>
        </p:blipFill>
        <p:spPr>
          <a:xfrm>
            <a:off x="7772400" y="6172200"/>
            <a:ext cx="1143000" cy="485919"/>
          </a:xfrm>
          <a:prstGeom prst="rect">
            <a:avLst/>
          </a:prstGeom>
          <a:noFill/>
          <a:ln>
            <a:noFill/>
          </a:ln>
        </p:spPr>
      </p:pic>
      <p:sp>
        <p:nvSpPr>
          <p:cNvPr id="25" name="Google Shape;25;p3"/>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600" b="0" i="0" u="none" strike="noStrike" cap="none">
                <a:solidFill>
                  <a:srgbClr val="7F7F7F"/>
                </a:solidFill>
                <a:latin typeface="Calibri"/>
                <a:ea typeface="Calibri"/>
                <a:cs typeface="Calibri"/>
                <a:sym typeface="Calibri"/>
              </a:defRPr>
            </a:lvl1pPr>
            <a:lvl2pPr marL="0" lvl="1" indent="0" algn="l">
              <a:spcBef>
                <a:spcPts val="0"/>
              </a:spcBef>
              <a:buNone/>
              <a:defRPr sz="1600" b="0" i="0" u="none" strike="noStrike" cap="none">
                <a:solidFill>
                  <a:srgbClr val="7F7F7F"/>
                </a:solidFill>
                <a:latin typeface="Calibri"/>
                <a:ea typeface="Calibri"/>
                <a:cs typeface="Calibri"/>
                <a:sym typeface="Calibri"/>
              </a:defRPr>
            </a:lvl2pPr>
            <a:lvl3pPr marL="0" lvl="2" indent="0" algn="l">
              <a:spcBef>
                <a:spcPts val="0"/>
              </a:spcBef>
              <a:buNone/>
              <a:defRPr sz="1600" b="0" i="0" u="none" strike="noStrike" cap="none">
                <a:solidFill>
                  <a:srgbClr val="7F7F7F"/>
                </a:solidFill>
                <a:latin typeface="Calibri"/>
                <a:ea typeface="Calibri"/>
                <a:cs typeface="Calibri"/>
                <a:sym typeface="Calibri"/>
              </a:defRPr>
            </a:lvl3pPr>
            <a:lvl4pPr marL="0" lvl="3" indent="0" algn="l">
              <a:spcBef>
                <a:spcPts val="0"/>
              </a:spcBef>
              <a:buNone/>
              <a:defRPr sz="1600" b="0" i="0" u="none" strike="noStrike" cap="none">
                <a:solidFill>
                  <a:srgbClr val="7F7F7F"/>
                </a:solidFill>
                <a:latin typeface="Calibri"/>
                <a:ea typeface="Calibri"/>
                <a:cs typeface="Calibri"/>
                <a:sym typeface="Calibri"/>
              </a:defRPr>
            </a:lvl4pPr>
            <a:lvl5pPr marL="0" lvl="4" indent="0" algn="l">
              <a:spcBef>
                <a:spcPts val="0"/>
              </a:spcBef>
              <a:buNone/>
              <a:defRPr sz="1600" b="0" i="0" u="none" strike="noStrike" cap="none">
                <a:solidFill>
                  <a:srgbClr val="7F7F7F"/>
                </a:solidFill>
                <a:latin typeface="Calibri"/>
                <a:ea typeface="Calibri"/>
                <a:cs typeface="Calibri"/>
                <a:sym typeface="Calibri"/>
              </a:defRPr>
            </a:lvl5pPr>
            <a:lvl6pPr marL="0" lvl="5" indent="0" algn="l">
              <a:spcBef>
                <a:spcPts val="0"/>
              </a:spcBef>
              <a:buNone/>
              <a:defRPr sz="1600" b="0" i="0" u="none" strike="noStrike" cap="none">
                <a:solidFill>
                  <a:srgbClr val="7F7F7F"/>
                </a:solidFill>
                <a:latin typeface="Calibri"/>
                <a:ea typeface="Calibri"/>
                <a:cs typeface="Calibri"/>
                <a:sym typeface="Calibri"/>
              </a:defRPr>
            </a:lvl6pPr>
            <a:lvl7pPr marL="0" lvl="6" indent="0" algn="l">
              <a:spcBef>
                <a:spcPts val="0"/>
              </a:spcBef>
              <a:buNone/>
              <a:defRPr sz="1600" b="0" i="0" u="none" strike="noStrike" cap="none">
                <a:solidFill>
                  <a:srgbClr val="7F7F7F"/>
                </a:solidFill>
                <a:latin typeface="Calibri"/>
                <a:ea typeface="Calibri"/>
                <a:cs typeface="Calibri"/>
                <a:sym typeface="Calibri"/>
              </a:defRPr>
            </a:lvl7pPr>
            <a:lvl8pPr marL="0" lvl="7" indent="0" algn="l">
              <a:spcBef>
                <a:spcPts val="0"/>
              </a:spcBef>
              <a:buNone/>
              <a:defRPr sz="1600" b="0" i="0" u="none" strike="noStrike" cap="none">
                <a:solidFill>
                  <a:srgbClr val="7F7F7F"/>
                </a:solidFill>
                <a:latin typeface="Calibri"/>
                <a:ea typeface="Calibri"/>
                <a:cs typeface="Calibri"/>
                <a:sym typeface="Calibri"/>
              </a:defRPr>
            </a:lvl8pPr>
            <a:lvl9pPr marL="0" lvl="8" indent="0" algn="l">
              <a:spcBef>
                <a:spcPts val="0"/>
              </a:spcBef>
              <a:buNone/>
              <a:defRPr sz="1600" b="0" i="0" u="none" strike="noStrike" cap="none">
                <a:solidFill>
                  <a:srgbClr val="7F7F7F"/>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1_Blank">
  <p:cSld name="1_Blank">
    <p:spTree>
      <p:nvGrpSpPr>
        <p:cNvPr id="1" name="Shape 26"/>
        <p:cNvGrpSpPr/>
        <p:nvPr/>
      </p:nvGrpSpPr>
      <p:grpSpPr>
        <a:xfrm>
          <a:off x="0" y="0"/>
          <a:ext cx="0" cy="0"/>
          <a:chOff x="0" y="0"/>
          <a:chExt cx="0" cy="0"/>
        </a:xfrm>
      </p:grpSpPr>
      <p:pic>
        <p:nvPicPr>
          <p:cNvPr id="27" name="Google Shape;27;p4"/>
          <p:cNvPicPr preferRelativeResize="0"/>
          <p:nvPr/>
        </p:nvPicPr>
        <p:blipFill rotWithShape="1">
          <a:blip r:embed="rId2">
            <a:alphaModFix/>
          </a:blip>
          <a:srcRect/>
          <a:stretch/>
        </p:blipFill>
        <p:spPr>
          <a:xfrm>
            <a:off x="0" y="0"/>
            <a:ext cx="9144000" cy="6857999"/>
          </a:xfrm>
          <a:prstGeom prst="rect">
            <a:avLst/>
          </a:prstGeom>
          <a:noFill/>
          <a:ln>
            <a:noFill/>
          </a:ln>
        </p:spPr>
      </p:pic>
      <p:sp>
        <p:nvSpPr>
          <p:cNvPr id="28" name="Google Shape;28;p4"/>
          <p:cNvSpPr txBox="1">
            <a:spLocks noGrp="1"/>
          </p:cNvSpPr>
          <p:nvPr>
            <p:ph type="ctrTitle"/>
          </p:nvPr>
        </p:nvSpPr>
        <p:spPr>
          <a:xfrm>
            <a:off x="685800" y="2595716"/>
            <a:ext cx="7772400" cy="2337620"/>
          </a:xfrm>
          <a:prstGeom prst="rect">
            <a:avLst/>
          </a:prstGeom>
          <a:noFill/>
          <a:ln>
            <a:noFill/>
          </a:ln>
        </p:spPr>
        <p:txBody>
          <a:bodyPr spcFirstLastPara="1" wrap="square" lIns="91425" tIns="45700" rIns="91425" bIns="45700" anchor="t" anchorCtr="0">
            <a:noAutofit/>
          </a:bodyPr>
          <a:lstStyle>
            <a:lvl1pPr lvl="0" algn="ctr">
              <a:lnSpc>
                <a:spcPct val="90000"/>
              </a:lnSpc>
              <a:spcBef>
                <a:spcPts val="0"/>
              </a:spcBef>
              <a:spcAft>
                <a:spcPts val="0"/>
              </a:spcAft>
              <a:buClr>
                <a:schemeClr val="lt1"/>
              </a:buClr>
              <a:buSzPts val="4000"/>
              <a:buFont typeface="Arial"/>
              <a:buNone/>
              <a:defRPr sz="40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4"/>
          <p:cNvSpPr txBox="1">
            <a:spLocks noGrp="1"/>
          </p:cNvSpPr>
          <p:nvPr>
            <p:ph type="sldNum" idx="12"/>
          </p:nvPr>
        </p:nvSpPr>
        <p:spPr>
          <a:xfrm>
            <a:off x="215697" y="6427018"/>
            <a:ext cx="20574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600" b="0" i="0" u="none" strike="noStrike" cap="none">
                <a:solidFill>
                  <a:schemeClr val="lt1"/>
                </a:solidFill>
                <a:latin typeface="Calibri"/>
                <a:ea typeface="Calibri"/>
                <a:cs typeface="Calibri"/>
                <a:sym typeface="Calibri"/>
              </a:defRPr>
            </a:lvl1pPr>
            <a:lvl2pPr marL="0" lvl="1" indent="0" algn="l">
              <a:spcBef>
                <a:spcPts val="0"/>
              </a:spcBef>
              <a:buNone/>
              <a:defRPr sz="1600" b="0" i="0" u="none" strike="noStrike" cap="none">
                <a:solidFill>
                  <a:schemeClr val="lt1"/>
                </a:solidFill>
                <a:latin typeface="Calibri"/>
                <a:ea typeface="Calibri"/>
                <a:cs typeface="Calibri"/>
                <a:sym typeface="Calibri"/>
              </a:defRPr>
            </a:lvl2pPr>
            <a:lvl3pPr marL="0" lvl="2" indent="0" algn="l">
              <a:spcBef>
                <a:spcPts val="0"/>
              </a:spcBef>
              <a:buNone/>
              <a:defRPr sz="1600" b="0" i="0" u="none" strike="noStrike" cap="none">
                <a:solidFill>
                  <a:schemeClr val="lt1"/>
                </a:solidFill>
                <a:latin typeface="Calibri"/>
                <a:ea typeface="Calibri"/>
                <a:cs typeface="Calibri"/>
                <a:sym typeface="Calibri"/>
              </a:defRPr>
            </a:lvl3pPr>
            <a:lvl4pPr marL="0" lvl="3" indent="0" algn="l">
              <a:spcBef>
                <a:spcPts val="0"/>
              </a:spcBef>
              <a:buNone/>
              <a:defRPr sz="1600" b="0" i="0" u="none" strike="noStrike" cap="none">
                <a:solidFill>
                  <a:schemeClr val="lt1"/>
                </a:solidFill>
                <a:latin typeface="Calibri"/>
                <a:ea typeface="Calibri"/>
                <a:cs typeface="Calibri"/>
                <a:sym typeface="Calibri"/>
              </a:defRPr>
            </a:lvl4pPr>
            <a:lvl5pPr marL="0" lvl="4" indent="0" algn="l">
              <a:spcBef>
                <a:spcPts val="0"/>
              </a:spcBef>
              <a:buNone/>
              <a:defRPr sz="1600" b="0" i="0" u="none" strike="noStrike" cap="none">
                <a:solidFill>
                  <a:schemeClr val="lt1"/>
                </a:solidFill>
                <a:latin typeface="Calibri"/>
                <a:ea typeface="Calibri"/>
                <a:cs typeface="Calibri"/>
                <a:sym typeface="Calibri"/>
              </a:defRPr>
            </a:lvl5pPr>
            <a:lvl6pPr marL="0" lvl="5" indent="0" algn="l">
              <a:spcBef>
                <a:spcPts val="0"/>
              </a:spcBef>
              <a:buNone/>
              <a:defRPr sz="1600" b="0" i="0" u="none" strike="noStrike" cap="none">
                <a:solidFill>
                  <a:schemeClr val="lt1"/>
                </a:solidFill>
                <a:latin typeface="Calibri"/>
                <a:ea typeface="Calibri"/>
                <a:cs typeface="Calibri"/>
                <a:sym typeface="Calibri"/>
              </a:defRPr>
            </a:lvl6pPr>
            <a:lvl7pPr marL="0" lvl="6" indent="0" algn="l">
              <a:spcBef>
                <a:spcPts val="0"/>
              </a:spcBef>
              <a:buNone/>
              <a:defRPr sz="1600" b="0" i="0" u="none" strike="noStrike" cap="none">
                <a:solidFill>
                  <a:schemeClr val="lt1"/>
                </a:solidFill>
                <a:latin typeface="Calibri"/>
                <a:ea typeface="Calibri"/>
                <a:cs typeface="Calibri"/>
                <a:sym typeface="Calibri"/>
              </a:defRPr>
            </a:lvl7pPr>
            <a:lvl8pPr marL="0" lvl="7" indent="0" algn="l">
              <a:spcBef>
                <a:spcPts val="0"/>
              </a:spcBef>
              <a:buNone/>
              <a:defRPr sz="1600" b="0" i="0" u="none" strike="noStrike" cap="none">
                <a:solidFill>
                  <a:schemeClr val="lt1"/>
                </a:solidFill>
                <a:latin typeface="Calibri"/>
                <a:ea typeface="Calibri"/>
                <a:cs typeface="Calibri"/>
                <a:sym typeface="Calibri"/>
              </a:defRPr>
            </a:lvl8pPr>
            <a:lvl9pPr marL="0" lvl="8" indent="0" algn="l">
              <a:spcBef>
                <a:spcPts val="0"/>
              </a:spcBef>
              <a:buNone/>
              <a:defRPr sz="1600" b="0" i="0" u="none" strike="noStrike" cap="none">
                <a:solidFill>
                  <a:schemeClr val="lt1"/>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2_Blank">
  <p:cSld name="2_Blank">
    <p:spTree>
      <p:nvGrpSpPr>
        <p:cNvPr id="1" name="Shape 30"/>
        <p:cNvGrpSpPr/>
        <p:nvPr/>
      </p:nvGrpSpPr>
      <p:grpSpPr>
        <a:xfrm>
          <a:off x="0" y="0"/>
          <a:ext cx="0" cy="0"/>
          <a:chOff x="0" y="0"/>
          <a:chExt cx="0" cy="0"/>
        </a:xfrm>
      </p:grpSpPr>
      <p:pic>
        <p:nvPicPr>
          <p:cNvPr id="31" name="Google Shape;31;p5"/>
          <p:cNvPicPr preferRelativeResize="0"/>
          <p:nvPr/>
        </p:nvPicPr>
        <p:blipFill rotWithShape="1">
          <a:blip r:embed="rId2">
            <a:alphaModFix/>
          </a:blip>
          <a:srcRect/>
          <a:stretch/>
        </p:blipFill>
        <p:spPr>
          <a:xfrm>
            <a:off x="0" y="0"/>
            <a:ext cx="9143999" cy="6857999"/>
          </a:xfrm>
          <a:prstGeom prst="rect">
            <a:avLst/>
          </a:prstGeom>
          <a:noFill/>
          <a:ln>
            <a:noFill/>
          </a:ln>
        </p:spPr>
      </p:pic>
      <p:sp>
        <p:nvSpPr>
          <p:cNvPr id="32" name="Google Shape;32;p5"/>
          <p:cNvSpPr txBox="1">
            <a:spLocks noGrp="1"/>
          </p:cNvSpPr>
          <p:nvPr>
            <p:ph type="ctrTitle"/>
          </p:nvPr>
        </p:nvSpPr>
        <p:spPr>
          <a:xfrm>
            <a:off x="685800" y="2595716"/>
            <a:ext cx="7772400" cy="2337620"/>
          </a:xfrm>
          <a:prstGeom prst="rect">
            <a:avLst/>
          </a:prstGeom>
          <a:noFill/>
          <a:ln>
            <a:noFill/>
          </a:ln>
        </p:spPr>
        <p:txBody>
          <a:bodyPr spcFirstLastPara="1" wrap="square" lIns="91425" tIns="45700" rIns="91425" bIns="45700" anchor="t" anchorCtr="0">
            <a:noAutofit/>
          </a:bodyPr>
          <a:lstStyle>
            <a:lvl1pPr lvl="0" algn="ctr">
              <a:lnSpc>
                <a:spcPct val="90000"/>
              </a:lnSpc>
              <a:spcBef>
                <a:spcPts val="0"/>
              </a:spcBef>
              <a:spcAft>
                <a:spcPts val="0"/>
              </a:spcAft>
              <a:buClr>
                <a:schemeClr val="lt1"/>
              </a:buClr>
              <a:buSzPts val="4000"/>
              <a:buFont typeface="Arial"/>
              <a:buNone/>
              <a:defRPr sz="40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3" name="Google Shape;33;p5"/>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600">
                <a:solidFill>
                  <a:schemeClr val="lt1"/>
                </a:solidFill>
                <a:latin typeface="Calibri"/>
                <a:ea typeface="Calibri"/>
                <a:cs typeface="Calibri"/>
                <a:sym typeface="Calibri"/>
              </a:defRPr>
            </a:lvl1pPr>
            <a:lvl2pPr marL="0" lvl="1" indent="0" algn="l">
              <a:spcBef>
                <a:spcPts val="0"/>
              </a:spcBef>
              <a:buNone/>
              <a:defRPr sz="1600">
                <a:solidFill>
                  <a:schemeClr val="lt1"/>
                </a:solidFill>
                <a:latin typeface="Calibri"/>
                <a:ea typeface="Calibri"/>
                <a:cs typeface="Calibri"/>
                <a:sym typeface="Calibri"/>
              </a:defRPr>
            </a:lvl2pPr>
            <a:lvl3pPr marL="0" lvl="2" indent="0" algn="l">
              <a:spcBef>
                <a:spcPts val="0"/>
              </a:spcBef>
              <a:buNone/>
              <a:defRPr sz="1600">
                <a:solidFill>
                  <a:schemeClr val="lt1"/>
                </a:solidFill>
                <a:latin typeface="Calibri"/>
                <a:ea typeface="Calibri"/>
                <a:cs typeface="Calibri"/>
                <a:sym typeface="Calibri"/>
              </a:defRPr>
            </a:lvl3pPr>
            <a:lvl4pPr marL="0" lvl="3" indent="0" algn="l">
              <a:spcBef>
                <a:spcPts val="0"/>
              </a:spcBef>
              <a:buNone/>
              <a:defRPr sz="1600">
                <a:solidFill>
                  <a:schemeClr val="lt1"/>
                </a:solidFill>
                <a:latin typeface="Calibri"/>
                <a:ea typeface="Calibri"/>
                <a:cs typeface="Calibri"/>
                <a:sym typeface="Calibri"/>
              </a:defRPr>
            </a:lvl4pPr>
            <a:lvl5pPr marL="0" lvl="4" indent="0" algn="l">
              <a:spcBef>
                <a:spcPts val="0"/>
              </a:spcBef>
              <a:buNone/>
              <a:defRPr sz="1600">
                <a:solidFill>
                  <a:schemeClr val="lt1"/>
                </a:solidFill>
                <a:latin typeface="Calibri"/>
                <a:ea typeface="Calibri"/>
                <a:cs typeface="Calibri"/>
                <a:sym typeface="Calibri"/>
              </a:defRPr>
            </a:lvl5pPr>
            <a:lvl6pPr marL="0" lvl="5" indent="0" algn="l">
              <a:spcBef>
                <a:spcPts val="0"/>
              </a:spcBef>
              <a:buNone/>
              <a:defRPr sz="1600">
                <a:solidFill>
                  <a:schemeClr val="lt1"/>
                </a:solidFill>
                <a:latin typeface="Calibri"/>
                <a:ea typeface="Calibri"/>
                <a:cs typeface="Calibri"/>
                <a:sym typeface="Calibri"/>
              </a:defRPr>
            </a:lvl6pPr>
            <a:lvl7pPr marL="0" lvl="6" indent="0" algn="l">
              <a:spcBef>
                <a:spcPts val="0"/>
              </a:spcBef>
              <a:buNone/>
              <a:defRPr sz="1600">
                <a:solidFill>
                  <a:schemeClr val="lt1"/>
                </a:solidFill>
                <a:latin typeface="Calibri"/>
                <a:ea typeface="Calibri"/>
                <a:cs typeface="Calibri"/>
                <a:sym typeface="Calibri"/>
              </a:defRPr>
            </a:lvl7pPr>
            <a:lvl8pPr marL="0" lvl="7" indent="0" algn="l">
              <a:spcBef>
                <a:spcPts val="0"/>
              </a:spcBef>
              <a:buNone/>
              <a:defRPr sz="1600">
                <a:solidFill>
                  <a:schemeClr val="lt1"/>
                </a:solidFill>
                <a:latin typeface="Calibri"/>
                <a:ea typeface="Calibri"/>
                <a:cs typeface="Calibri"/>
                <a:sym typeface="Calibri"/>
              </a:defRPr>
            </a:lvl8pPr>
            <a:lvl9pPr marL="0" lvl="8" indent="0" algn="l">
              <a:spcBef>
                <a:spcPts val="0"/>
              </a:spcBef>
              <a:buNone/>
              <a:defRPr sz="1600">
                <a:solidFill>
                  <a:schemeClr val="lt1"/>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1_Title and Content">
  <p:cSld name="1_Title and Content">
    <p:spTree>
      <p:nvGrpSpPr>
        <p:cNvPr id="1" name="Shape 34"/>
        <p:cNvGrpSpPr/>
        <p:nvPr/>
      </p:nvGrpSpPr>
      <p:grpSpPr>
        <a:xfrm>
          <a:off x="0" y="0"/>
          <a:ext cx="0" cy="0"/>
          <a:chOff x="0" y="0"/>
          <a:chExt cx="0" cy="0"/>
        </a:xfrm>
      </p:grpSpPr>
      <p:pic>
        <p:nvPicPr>
          <p:cNvPr id="35" name="Google Shape;35;p6"/>
          <p:cNvPicPr preferRelativeResize="0"/>
          <p:nvPr/>
        </p:nvPicPr>
        <p:blipFill rotWithShape="1">
          <a:blip r:embed="rId2">
            <a:alphaModFix/>
          </a:blip>
          <a:srcRect/>
          <a:stretch/>
        </p:blipFill>
        <p:spPr>
          <a:xfrm>
            <a:off x="1" y="0"/>
            <a:ext cx="9143997" cy="1219200"/>
          </a:xfrm>
          <a:prstGeom prst="rect">
            <a:avLst/>
          </a:prstGeom>
          <a:noFill/>
          <a:ln>
            <a:noFill/>
          </a:ln>
        </p:spPr>
      </p:pic>
      <p:sp>
        <p:nvSpPr>
          <p:cNvPr id="36" name="Google Shape;36;p6"/>
          <p:cNvSpPr txBox="1">
            <a:spLocks noGrp="1"/>
          </p:cNvSpPr>
          <p:nvPr>
            <p:ph type="title"/>
          </p:nvPr>
        </p:nvSpPr>
        <p:spPr>
          <a:xfrm>
            <a:off x="1168811" y="420328"/>
            <a:ext cx="5158247" cy="590603"/>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lt1"/>
              </a:buClr>
              <a:buSzPts val="2400"/>
              <a:buFont typeface="Arial"/>
              <a:buNone/>
              <a:defRPr sz="24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7" name="Google Shape;37;p6"/>
          <p:cNvSpPr txBox="1">
            <a:spLocks noGrp="1"/>
          </p:cNvSpPr>
          <p:nvPr>
            <p:ph type="body" idx="1"/>
          </p:nvPr>
        </p:nvSpPr>
        <p:spPr>
          <a:xfrm>
            <a:off x="628650" y="1463040"/>
            <a:ext cx="7886700" cy="4640674"/>
          </a:xfrm>
          <a:prstGeom prst="rect">
            <a:avLst/>
          </a:prstGeom>
          <a:noFill/>
          <a:ln>
            <a:noFill/>
          </a:ln>
        </p:spPr>
        <p:txBody>
          <a:bodyPr spcFirstLastPara="1" wrap="square" lIns="0" tIns="0" rIns="0" bIns="45700" anchor="t" anchorCtr="0">
            <a:no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55600" algn="l">
              <a:lnSpc>
                <a:spcPct val="90000"/>
              </a:lnSpc>
              <a:spcBef>
                <a:spcPts val="500"/>
              </a:spcBef>
              <a:spcAft>
                <a:spcPts val="0"/>
              </a:spcAft>
              <a:buClr>
                <a:schemeClr val="dk1"/>
              </a:buClr>
              <a:buSzPts val="2000"/>
              <a:buChar char="•"/>
              <a:defRPr sz="2000"/>
            </a:lvl2pPr>
            <a:lvl3pPr marL="1371600" lvl="2" indent="-342900" algn="l">
              <a:lnSpc>
                <a:spcPct val="90000"/>
              </a:lnSpc>
              <a:spcBef>
                <a:spcPts val="500"/>
              </a:spcBef>
              <a:spcAft>
                <a:spcPts val="0"/>
              </a:spcAft>
              <a:buClr>
                <a:schemeClr val="dk1"/>
              </a:buClr>
              <a:buSzPts val="1800"/>
              <a:buChar char="•"/>
              <a:defRPr sz="1800"/>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38" name="Google Shape;38;p6"/>
          <p:cNvPicPr preferRelativeResize="0"/>
          <p:nvPr/>
        </p:nvPicPr>
        <p:blipFill rotWithShape="1">
          <a:blip r:embed="rId3">
            <a:alphaModFix/>
          </a:blip>
          <a:srcRect/>
          <a:stretch/>
        </p:blipFill>
        <p:spPr>
          <a:xfrm>
            <a:off x="7772400" y="6172200"/>
            <a:ext cx="1143000" cy="485919"/>
          </a:xfrm>
          <a:prstGeom prst="rect">
            <a:avLst/>
          </a:prstGeom>
          <a:noFill/>
          <a:ln>
            <a:noFill/>
          </a:ln>
        </p:spPr>
      </p:pic>
      <p:sp>
        <p:nvSpPr>
          <p:cNvPr id="39" name="Google Shape;39;p6"/>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600">
                <a:solidFill>
                  <a:srgbClr val="7F7F7F"/>
                </a:solidFill>
                <a:latin typeface="Calibri"/>
                <a:ea typeface="Calibri"/>
                <a:cs typeface="Calibri"/>
                <a:sym typeface="Calibri"/>
              </a:defRPr>
            </a:lvl1pPr>
            <a:lvl2pPr marL="0" lvl="1" indent="0" algn="l">
              <a:spcBef>
                <a:spcPts val="0"/>
              </a:spcBef>
              <a:buNone/>
              <a:defRPr sz="1600">
                <a:solidFill>
                  <a:srgbClr val="7F7F7F"/>
                </a:solidFill>
                <a:latin typeface="Calibri"/>
                <a:ea typeface="Calibri"/>
                <a:cs typeface="Calibri"/>
                <a:sym typeface="Calibri"/>
              </a:defRPr>
            </a:lvl2pPr>
            <a:lvl3pPr marL="0" lvl="2" indent="0" algn="l">
              <a:spcBef>
                <a:spcPts val="0"/>
              </a:spcBef>
              <a:buNone/>
              <a:defRPr sz="1600">
                <a:solidFill>
                  <a:srgbClr val="7F7F7F"/>
                </a:solidFill>
                <a:latin typeface="Calibri"/>
                <a:ea typeface="Calibri"/>
                <a:cs typeface="Calibri"/>
                <a:sym typeface="Calibri"/>
              </a:defRPr>
            </a:lvl3pPr>
            <a:lvl4pPr marL="0" lvl="3" indent="0" algn="l">
              <a:spcBef>
                <a:spcPts val="0"/>
              </a:spcBef>
              <a:buNone/>
              <a:defRPr sz="1600">
                <a:solidFill>
                  <a:srgbClr val="7F7F7F"/>
                </a:solidFill>
                <a:latin typeface="Calibri"/>
                <a:ea typeface="Calibri"/>
                <a:cs typeface="Calibri"/>
                <a:sym typeface="Calibri"/>
              </a:defRPr>
            </a:lvl4pPr>
            <a:lvl5pPr marL="0" lvl="4" indent="0" algn="l">
              <a:spcBef>
                <a:spcPts val="0"/>
              </a:spcBef>
              <a:buNone/>
              <a:defRPr sz="1600">
                <a:solidFill>
                  <a:srgbClr val="7F7F7F"/>
                </a:solidFill>
                <a:latin typeface="Calibri"/>
                <a:ea typeface="Calibri"/>
                <a:cs typeface="Calibri"/>
                <a:sym typeface="Calibri"/>
              </a:defRPr>
            </a:lvl5pPr>
            <a:lvl6pPr marL="0" lvl="5" indent="0" algn="l">
              <a:spcBef>
                <a:spcPts val="0"/>
              </a:spcBef>
              <a:buNone/>
              <a:defRPr sz="1600">
                <a:solidFill>
                  <a:srgbClr val="7F7F7F"/>
                </a:solidFill>
                <a:latin typeface="Calibri"/>
                <a:ea typeface="Calibri"/>
                <a:cs typeface="Calibri"/>
                <a:sym typeface="Calibri"/>
              </a:defRPr>
            </a:lvl6pPr>
            <a:lvl7pPr marL="0" lvl="6" indent="0" algn="l">
              <a:spcBef>
                <a:spcPts val="0"/>
              </a:spcBef>
              <a:buNone/>
              <a:defRPr sz="1600">
                <a:solidFill>
                  <a:srgbClr val="7F7F7F"/>
                </a:solidFill>
                <a:latin typeface="Calibri"/>
                <a:ea typeface="Calibri"/>
                <a:cs typeface="Calibri"/>
                <a:sym typeface="Calibri"/>
              </a:defRPr>
            </a:lvl7pPr>
            <a:lvl8pPr marL="0" lvl="7" indent="0" algn="l">
              <a:spcBef>
                <a:spcPts val="0"/>
              </a:spcBef>
              <a:buNone/>
              <a:defRPr sz="1600">
                <a:solidFill>
                  <a:srgbClr val="7F7F7F"/>
                </a:solidFill>
                <a:latin typeface="Calibri"/>
                <a:ea typeface="Calibri"/>
                <a:cs typeface="Calibri"/>
                <a:sym typeface="Calibri"/>
              </a:defRPr>
            </a:lvl8pPr>
            <a:lvl9pPr marL="0" lvl="8" indent="0" algn="l">
              <a:spcBef>
                <a:spcPts val="0"/>
              </a:spcBef>
              <a:buNone/>
              <a:defRPr sz="1600">
                <a:solidFill>
                  <a:srgbClr val="7F7F7F"/>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pic>
        <p:nvPicPr>
          <p:cNvPr id="40" name="Google Shape;40;p6"/>
          <p:cNvPicPr preferRelativeResize="0"/>
          <p:nvPr/>
        </p:nvPicPr>
        <p:blipFill rotWithShape="1">
          <a:blip r:embed="rId4">
            <a:alphaModFix/>
          </a:blip>
          <a:srcRect/>
          <a:stretch/>
        </p:blipFill>
        <p:spPr>
          <a:xfrm>
            <a:off x="117219" y="41458"/>
            <a:ext cx="934373" cy="1068472"/>
          </a:xfrm>
          <a:prstGeom prst="rect">
            <a:avLst/>
          </a:prstGeom>
          <a:noFill/>
          <a:ln>
            <a:noFill/>
          </a:ln>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2_Title and Content">
  <p:cSld name="2_Title and Content">
    <p:spTree>
      <p:nvGrpSpPr>
        <p:cNvPr id="1" name="Shape 41"/>
        <p:cNvGrpSpPr/>
        <p:nvPr/>
      </p:nvGrpSpPr>
      <p:grpSpPr>
        <a:xfrm>
          <a:off x="0" y="0"/>
          <a:ext cx="0" cy="0"/>
          <a:chOff x="0" y="0"/>
          <a:chExt cx="0" cy="0"/>
        </a:xfrm>
      </p:grpSpPr>
      <p:pic>
        <p:nvPicPr>
          <p:cNvPr id="42" name="Google Shape;42;p7"/>
          <p:cNvPicPr preferRelativeResize="0"/>
          <p:nvPr/>
        </p:nvPicPr>
        <p:blipFill rotWithShape="1">
          <a:blip r:embed="rId2">
            <a:alphaModFix/>
          </a:blip>
          <a:srcRect/>
          <a:stretch/>
        </p:blipFill>
        <p:spPr>
          <a:xfrm>
            <a:off x="1" y="0"/>
            <a:ext cx="9143997" cy="1219199"/>
          </a:xfrm>
          <a:prstGeom prst="rect">
            <a:avLst/>
          </a:prstGeom>
          <a:noFill/>
          <a:ln>
            <a:noFill/>
          </a:ln>
        </p:spPr>
      </p:pic>
      <p:sp>
        <p:nvSpPr>
          <p:cNvPr id="43" name="Google Shape;43;p7"/>
          <p:cNvSpPr txBox="1">
            <a:spLocks noGrp="1"/>
          </p:cNvSpPr>
          <p:nvPr>
            <p:ph type="title"/>
          </p:nvPr>
        </p:nvSpPr>
        <p:spPr>
          <a:xfrm>
            <a:off x="1168811" y="420328"/>
            <a:ext cx="5158247" cy="590603"/>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lt1"/>
              </a:buClr>
              <a:buSzPts val="2400"/>
              <a:buFont typeface="Arial"/>
              <a:buNone/>
              <a:defRPr sz="24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4" name="Google Shape;44;p7"/>
          <p:cNvSpPr txBox="1">
            <a:spLocks noGrp="1"/>
          </p:cNvSpPr>
          <p:nvPr>
            <p:ph type="body" idx="1"/>
          </p:nvPr>
        </p:nvSpPr>
        <p:spPr>
          <a:xfrm>
            <a:off x="628650" y="1463040"/>
            <a:ext cx="7886700" cy="4640674"/>
          </a:xfrm>
          <a:prstGeom prst="rect">
            <a:avLst/>
          </a:prstGeom>
          <a:noFill/>
          <a:ln>
            <a:noFill/>
          </a:ln>
        </p:spPr>
        <p:txBody>
          <a:bodyPr spcFirstLastPara="1" wrap="square" lIns="0" tIns="0" rIns="0" bIns="45700" anchor="t" anchorCtr="0">
            <a:no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55600" algn="l">
              <a:lnSpc>
                <a:spcPct val="90000"/>
              </a:lnSpc>
              <a:spcBef>
                <a:spcPts val="500"/>
              </a:spcBef>
              <a:spcAft>
                <a:spcPts val="0"/>
              </a:spcAft>
              <a:buClr>
                <a:schemeClr val="dk1"/>
              </a:buClr>
              <a:buSzPts val="2000"/>
              <a:buChar char="•"/>
              <a:defRPr sz="2000"/>
            </a:lvl2pPr>
            <a:lvl3pPr marL="1371600" lvl="2" indent="-342900" algn="l">
              <a:lnSpc>
                <a:spcPct val="90000"/>
              </a:lnSpc>
              <a:spcBef>
                <a:spcPts val="500"/>
              </a:spcBef>
              <a:spcAft>
                <a:spcPts val="0"/>
              </a:spcAft>
              <a:buClr>
                <a:schemeClr val="dk1"/>
              </a:buClr>
              <a:buSzPts val="1800"/>
              <a:buChar char="•"/>
              <a:defRPr sz="1800"/>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45" name="Google Shape;45;p7"/>
          <p:cNvPicPr preferRelativeResize="0"/>
          <p:nvPr/>
        </p:nvPicPr>
        <p:blipFill rotWithShape="1">
          <a:blip r:embed="rId3">
            <a:alphaModFix/>
          </a:blip>
          <a:srcRect/>
          <a:stretch/>
        </p:blipFill>
        <p:spPr>
          <a:xfrm>
            <a:off x="7772400" y="6172200"/>
            <a:ext cx="1143000" cy="485919"/>
          </a:xfrm>
          <a:prstGeom prst="rect">
            <a:avLst/>
          </a:prstGeom>
          <a:noFill/>
          <a:ln>
            <a:noFill/>
          </a:ln>
        </p:spPr>
      </p:pic>
      <p:sp>
        <p:nvSpPr>
          <p:cNvPr id="46" name="Google Shape;46;p7"/>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600">
                <a:solidFill>
                  <a:srgbClr val="7F7F7F"/>
                </a:solidFill>
                <a:latin typeface="Calibri"/>
                <a:ea typeface="Calibri"/>
                <a:cs typeface="Calibri"/>
                <a:sym typeface="Calibri"/>
              </a:defRPr>
            </a:lvl1pPr>
            <a:lvl2pPr marL="0" lvl="1" indent="0" algn="l">
              <a:spcBef>
                <a:spcPts val="0"/>
              </a:spcBef>
              <a:buNone/>
              <a:defRPr sz="1600">
                <a:solidFill>
                  <a:srgbClr val="7F7F7F"/>
                </a:solidFill>
                <a:latin typeface="Calibri"/>
                <a:ea typeface="Calibri"/>
                <a:cs typeface="Calibri"/>
                <a:sym typeface="Calibri"/>
              </a:defRPr>
            </a:lvl2pPr>
            <a:lvl3pPr marL="0" lvl="2" indent="0" algn="l">
              <a:spcBef>
                <a:spcPts val="0"/>
              </a:spcBef>
              <a:buNone/>
              <a:defRPr sz="1600">
                <a:solidFill>
                  <a:srgbClr val="7F7F7F"/>
                </a:solidFill>
                <a:latin typeface="Calibri"/>
                <a:ea typeface="Calibri"/>
                <a:cs typeface="Calibri"/>
                <a:sym typeface="Calibri"/>
              </a:defRPr>
            </a:lvl3pPr>
            <a:lvl4pPr marL="0" lvl="3" indent="0" algn="l">
              <a:spcBef>
                <a:spcPts val="0"/>
              </a:spcBef>
              <a:buNone/>
              <a:defRPr sz="1600">
                <a:solidFill>
                  <a:srgbClr val="7F7F7F"/>
                </a:solidFill>
                <a:latin typeface="Calibri"/>
                <a:ea typeface="Calibri"/>
                <a:cs typeface="Calibri"/>
                <a:sym typeface="Calibri"/>
              </a:defRPr>
            </a:lvl4pPr>
            <a:lvl5pPr marL="0" lvl="4" indent="0" algn="l">
              <a:spcBef>
                <a:spcPts val="0"/>
              </a:spcBef>
              <a:buNone/>
              <a:defRPr sz="1600">
                <a:solidFill>
                  <a:srgbClr val="7F7F7F"/>
                </a:solidFill>
                <a:latin typeface="Calibri"/>
                <a:ea typeface="Calibri"/>
                <a:cs typeface="Calibri"/>
                <a:sym typeface="Calibri"/>
              </a:defRPr>
            </a:lvl5pPr>
            <a:lvl6pPr marL="0" lvl="5" indent="0" algn="l">
              <a:spcBef>
                <a:spcPts val="0"/>
              </a:spcBef>
              <a:buNone/>
              <a:defRPr sz="1600">
                <a:solidFill>
                  <a:srgbClr val="7F7F7F"/>
                </a:solidFill>
                <a:latin typeface="Calibri"/>
                <a:ea typeface="Calibri"/>
                <a:cs typeface="Calibri"/>
                <a:sym typeface="Calibri"/>
              </a:defRPr>
            </a:lvl6pPr>
            <a:lvl7pPr marL="0" lvl="6" indent="0" algn="l">
              <a:spcBef>
                <a:spcPts val="0"/>
              </a:spcBef>
              <a:buNone/>
              <a:defRPr sz="1600">
                <a:solidFill>
                  <a:srgbClr val="7F7F7F"/>
                </a:solidFill>
                <a:latin typeface="Calibri"/>
                <a:ea typeface="Calibri"/>
                <a:cs typeface="Calibri"/>
                <a:sym typeface="Calibri"/>
              </a:defRPr>
            </a:lvl7pPr>
            <a:lvl8pPr marL="0" lvl="7" indent="0" algn="l">
              <a:spcBef>
                <a:spcPts val="0"/>
              </a:spcBef>
              <a:buNone/>
              <a:defRPr sz="1600">
                <a:solidFill>
                  <a:srgbClr val="7F7F7F"/>
                </a:solidFill>
                <a:latin typeface="Calibri"/>
                <a:ea typeface="Calibri"/>
                <a:cs typeface="Calibri"/>
                <a:sym typeface="Calibri"/>
              </a:defRPr>
            </a:lvl8pPr>
            <a:lvl9pPr marL="0" lvl="8" indent="0" algn="l">
              <a:spcBef>
                <a:spcPts val="0"/>
              </a:spcBef>
              <a:buNone/>
              <a:defRPr sz="1600">
                <a:solidFill>
                  <a:srgbClr val="7F7F7F"/>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pic>
        <p:nvPicPr>
          <p:cNvPr id="47" name="Google Shape;47;p7"/>
          <p:cNvPicPr preferRelativeResize="0"/>
          <p:nvPr/>
        </p:nvPicPr>
        <p:blipFill rotWithShape="1">
          <a:blip r:embed="rId4">
            <a:alphaModFix/>
          </a:blip>
          <a:srcRect/>
          <a:stretch/>
        </p:blipFill>
        <p:spPr>
          <a:xfrm>
            <a:off x="117219" y="41458"/>
            <a:ext cx="934373" cy="1068472"/>
          </a:xfrm>
          <a:prstGeom prst="rect">
            <a:avLst/>
          </a:prstGeom>
          <a:noFill/>
          <a:ln>
            <a:noFill/>
          </a:ln>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3_Title and Content">
  <p:cSld name="3_Title and Content">
    <p:spTree>
      <p:nvGrpSpPr>
        <p:cNvPr id="1" name="Shape 48"/>
        <p:cNvGrpSpPr/>
        <p:nvPr/>
      </p:nvGrpSpPr>
      <p:grpSpPr>
        <a:xfrm>
          <a:off x="0" y="0"/>
          <a:ext cx="0" cy="0"/>
          <a:chOff x="0" y="0"/>
          <a:chExt cx="0" cy="0"/>
        </a:xfrm>
      </p:grpSpPr>
      <p:pic>
        <p:nvPicPr>
          <p:cNvPr id="49" name="Google Shape;49;p8"/>
          <p:cNvPicPr preferRelativeResize="0"/>
          <p:nvPr/>
        </p:nvPicPr>
        <p:blipFill rotWithShape="1">
          <a:blip r:embed="rId2">
            <a:alphaModFix/>
          </a:blip>
          <a:srcRect/>
          <a:stretch/>
        </p:blipFill>
        <p:spPr>
          <a:xfrm>
            <a:off x="1" y="0"/>
            <a:ext cx="9143997" cy="1219199"/>
          </a:xfrm>
          <a:prstGeom prst="rect">
            <a:avLst/>
          </a:prstGeom>
          <a:noFill/>
          <a:ln>
            <a:noFill/>
          </a:ln>
        </p:spPr>
      </p:pic>
      <p:sp>
        <p:nvSpPr>
          <p:cNvPr id="50" name="Google Shape;50;p8"/>
          <p:cNvSpPr txBox="1">
            <a:spLocks noGrp="1"/>
          </p:cNvSpPr>
          <p:nvPr>
            <p:ph type="title"/>
          </p:nvPr>
        </p:nvSpPr>
        <p:spPr>
          <a:xfrm>
            <a:off x="1168811" y="420328"/>
            <a:ext cx="5158247" cy="590603"/>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lt1"/>
              </a:buClr>
              <a:buSzPts val="2400"/>
              <a:buFont typeface="Arial"/>
              <a:buNone/>
              <a:defRPr sz="24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8"/>
          <p:cNvSpPr txBox="1">
            <a:spLocks noGrp="1"/>
          </p:cNvSpPr>
          <p:nvPr>
            <p:ph type="body" idx="1"/>
          </p:nvPr>
        </p:nvSpPr>
        <p:spPr>
          <a:xfrm>
            <a:off x="628650" y="1463040"/>
            <a:ext cx="7886700" cy="4640674"/>
          </a:xfrm>
          <a:prstGeom prst="rect">
            <a:avLst/>
          </a:prstGeom>
          <a:noFill/>
          <a:ln>
            <a:noFill/>
          </a:ln>
        </p:spPr>
        <p:txBody>
          <a:bodyPr spcFirstLastPara="1" wrap="square" lIns="0" tIns="0" rIns="0" bIns="45700" anchor="t" anchorCtr="0">
            <a:no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55600" algn="l">
              <a:lnSpc>
                <a:spcPct val="90000"/>
              </a:lnSpc>
              <a:spcBef>
                <a:spcPts val="500"/>
              </a:spcBef>
              <a:spcAft>
                <a:spcPts val="0"/>
              </a:spcAft>
              <a:buClr>
                <a:schemeClr val="dk1"/>
              </a:buClr>
              <a:buSzPts val="2000"/>
              <a:buChar char="•"/>
              <a:defRPr sz="2000"/>
            </a:lvl2pPr>
            <a:lvl3pPr marL="1371600" lvl="2" indent="-342900" algn="l">
              <a:lnSpc>
                <a:spcPct val="90000"/>
              </a:lnSpc>
              <a:spcBef>
                <a:spcPts val="500"/>
              </a:spcBef>
              <a:spcAft>
                <a:spcPts val="0"/>
              </a:spcAft>
              <a:buClr>
                <a:schemeClr val="dk1"/>
              </a:buClr>
              <a:buSzPts val="1800"/>
              <a:buChar char="•"/>
              <a:defRPr sz="1800"/>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52" name="Google Shape;52;p8"/>
          <p:cNvPicPr preferRelativeResize="0"/>
          <p:nvPr/>
        </p:nvPicPr>
        <p:blipFill rotWithShape="1">
          <a:blip r:embed="rId3">
            <a:alphaModFix/>
          </a:blip>
          <a:srcRect/>
          <a:stretch/>
        </p:blipFill>
        <p:spPr>
          <a:xfrm>
            <a:off x="7772400" y="6172200"/>
            <a:ext cx="1143000" cy="485919"/>
          </a:xfrm>
          <a:prstGeom prst="rect">
            <a:avLst/>
          </a:prstGeom>
          <a:noFill/>
          <a:ln>
            <a:noFill/>
          </a:ln>
        </p:spPr>
      </p:pic>
      <p:sp>
        <p:nvSpPr>
          <p:cNvPr id="53" name="Google Shape;53;p8"/>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600">
                <a:solidFill>
                  <a:srgbClr val="7F7F7F"/>
                </a:solidFill>
                <a:latin typeface="Calibri"/>
                <a:ea typeface="Calibri"/>
                <a:cs typeface="Calibri"/>
                <a:sym typeface="Calibri"/>
              </a:defRPr>
            </a:lvl1pPr>
            <a:lvl2pPr marL="0" lvl="1" indent="0" algn="l">
              <a:spcBef>
                <a:spcPts val="0"/>
              </a:spcBef>
              <a:buNone/>
              <a:defRPr sz="1600">
                <a:solidFill>
                  <a:srgbClr val="7F7F7F"/>
                </a:solidFill>
                <a:latin typeface="Calibri"/>
                <a:ea typeface="Calibri"/>
                <a:cs typeface="Calibri"/>
                <a:sym typeface="Calibri"/>
              </a:defRPr>
            </a:lvl2pPr>
            <a:lvl3pPr marL="0" lvl="2" indent="0" algn="l">
              <a:spcBef>
                <a:spcPts val="0"/>
              </a:spcBef>
              <a:buNone/>
              <a:defRPr sz="1600">
                <a:solidFill>
                  <a:srgbClr val="7F7F7F"/>
                </a:solidFill>
                <a:latin typeface="Calibri"/>
                <a:ea typeface="Calibri"/>
                <a:cs typeface="Calibri"/>
                <a:sym typeface="Calibri"/>
              </a:defRPr>
            </a:lvl3pPr>
            <a:lvl4pPr marL="0" lvl="3" indent="0" algn="l">
              <a:spcBef>
                <a:spcPts val="0"/>
              </a:spcBef>
              <a:buNone/>
              <a:defRPr sz="1600">
                <a:solidFill>
                  <a:srgbClr val="7F7F7F"/>
                </a:solidFill>
                <a:latin typeface="Calibri"/>
                <a:ea typeface="Calibri"/>
                <a:cs typeface="Calibri"/>
                <a:sym typeface="Calibri"/>
              </a:defRPr>
            </a:lvl4pPr>
            <a:lvl5pPr marL="0" lvl="4" indent="0" algn="l">
              <a:spcBef>
                <a:spcPts val="0"/>
              </a:spcBef>
              <a:buNone/>
              <a:defRPr sz="1600">
                <a:solidFill>
                  <a:srgbClr val="7F7F7F"/>
                </a:solidFill>
                <a:latin typeface="Calibri"/>
                <a:ea typeface="Calibri"/>
                <a:cs typeface="Calibri"/>
                <a:sym typeface="Calibri"/>
              </a:defRPr>
            </a:lvl5pPr>
            <a:lvl6pPr marL="0" lvl="5" indent="0" algn="l">
              <a:spcBef>
                <a:spcPts val="0"/>
              </a:spcBef>
              <a:buNone/>
              <a:defRPr sz="1600">
                <a:solidFill>
                  <a:srgbClr val="7F7F7F"/>
                </a:solidFill>
                <a:latin typeface="Calibri"/>
                <a:ea typeface="Calibri"/>
                <a:cs typeface="Calibri"/>
                <a:sym typeface="Calibri"/>
              </a:defRPr>
            </a:lvl6pPr>
            <a:lvl7pPr marL="0" lvl="6" indent="0" algn="l">
              <a:spcBef>
                <a:spcPts val="0"/>
              </a:spcBef>
              <a:buNone/>
              <a:defRPr sz="1600">
                <a:solidFill>
                  <a:srgbClr val="7F7F7F"/>
                </a:solidFill>
                <a:latin typeface="Calibri"/>
                <a:ea typeface="Calibri"/>
                <a:cs typeface="Calibri"/>
                <a:sym typeface="Calibri"/>
              </a:defRPr>
            </a:lvl7pPr>
            <a:lvl8pPr marL="0" lvl="7" indent="0" algn="l">
              <a:spcBef>
                <a:spcPts val="0"/>
              </a:spcBef>
              <a:buNone/>
              <a:defRPr sz="1600">
                <a:solidFill>
                  <a:srgbClr val="7F7F7F"/>
                </a:solidFill>
                <a:latin typeface="Calibri"/>
                <a:ea typeface="Calibri"/>
                <a:cs typeface="Calibri"/>
                <a:sym typeface="Calibri"/>
              </a:defRPr>
            </a:lvl8pPr>
            <a:lvl9pPr marL="0" lvl="8" indent="0" algn="l">
              <a:spcBef>
                <a:spcPts val="0"/>
              </a:spcBef>
              <a:buNone/>
              <a:defRPr sz="1600">
                <a:solidFill>
                  <a:srgbClr val="7F7F7F"/>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pic>
        <p:nvPicPr>
          <p:cNvPr id="54" name="Google Shape;54;p8"/>
          <p:cNvPicPr preferRelativeResize="0"/>
          <p:nvPr/>
        </p:nvPicPr>
        <p:blipFill rotWithShape="1">
          <a:blip r:embed="rId4">
            <a:alphaModFix/>
          </a:blip>
          <a:srcRect/>
          <a:stretch/>
        </p:blipFill>
        <p:spPr>
          <a:xfrm>
            <a:off x="117219" y="41458"/>
            <a:ext cx="934373" cy="1068472"/>
          </a:xfrm>
          <a:prstGeom prst="rect">
            <a:avLst/>
          </a:prstGeom>
          <a:noFill/>
          <a:ln>
            <a:noFill/>
          </a:ln>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4_Title and Content">
  <p:cSld name="4_Title and Content">
    <p:spTree>
      <p:nvGrpSpPr>
        <p:cNvPr id="1" name="Shape 55"/>
        <p:cNvGrpSpPr/>
        <p:nvPr/>
      </p:nvGrpSpPr>
      <p:grpSpPr>
        <a:xfrm>
          <a:off x="0" y="0"/>
          <a:ext cx="0" cy="0"/>
          <a:chOff x="0" y="0"/>
          <a:chExt cx="0" cy="0"/>
        </a:xfrm>
      </p:grpSpPr>
      <p:pic>
        <p:nvPicPr>
          <p:cNvPr id="56" name="Google Shape;56;p9"/>
          <p:cNvPicPr preferRelativeResize="0"/>
          <p:nvPr/>
        </p:nvPicPr>
        <p:blipFill rotWithShape="1">
          <a:blip r:embed="rId2">
            <a:alphaModFix/>
          </a:blip>
          <a:srcRect/>
          <a:stretch/>
        </p:blipFill>
        <p:spPr>
          <a:xfrm>
            <a:off x="1" y="0"/>
            <a:ext cx="9143997" cy="1219199"/>
          </a:xfrm>
          <a:prstGeom prst="rect">
            <a:avLst/>
          </a:prstGeom>
          <a:noFill/>
          <a:ln>
            <a:noFill/>
          </a:ln>
        </p:spPr>
      </p:pic>
      <p:sp>
        <p:nvSpPr>
          <p:cNvPr id="57" name="Google Shape;57;p9"/>
          <p:cNvSpPr txBox="1">
            <a:spLocks noGrp="1"/>
          </p:cNvSpPr>
          <p:nvPr>
            <p:ph type="title"/>
          </p:nvPr>
        </p:nvSpPr>
        <p:spPr>
          <a:xfrm>
            <a:off x="1168811" y="420328"/>
            <a:ext cx="5158247" cy="590603"/>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lt1"/>
              </a:buClr>
              <a:buSzPts val="2400"/>
              <a:buFont typeface="Arial"/>
              <a:buNone/>
              <a:defRPr sz="24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8" name="Google Shape;58;p9"/>
          <p:cNvSpPr txBox="1">
            <a:spLocks noGrp="1"/>
          </p:cNvSpPr>
          <p:nvPr>
            <p:ph type="body" idx="1"/>
          </p:nvPr>
        </p:nvSpPr>
        <p:spPr>
          <a:xfrm>
            <a:off x="628650" y="1463040"/>
            <a:ext cx="7886700" cy="4640674"/>
          </a:xfrm>
          <a:prstGeom prst="rect">
            <a:avLst/>
          </a:prstGeom>
          <a:noFill/>
          <a:ln>
            <a:noFill/>
          </a:ln>
        </p:spPr>
        <p:txBody>
          <a:bodyPr spcFirstLastPara="1" wrap="square" lIns="0" tIns="0" rIns="0" bIns="45700" anchor="t" anchorCtr="0">
            <a:no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55600" algn="l">
              <a:lnSpc>
                <a:spcPct val="90000"/>
              </a:lnSpc>
              <a:spcBef>
                <a:spcPts val="500"/>
              </a:spcBef>
              <a:spcAft>
                <a:spcPts val="0"/>
              </a:spcAft>
              <a:buClr>
                <a:schemeClr val="dk1"/>
              </a:buClr>
              <a:buSzPts val="2000"/>
              <a:buChar char="•"/>
              <a:defRPr sz="2000"/>
            </a:lvl2pPr>
            <a:lvl3pPr marL="1371600" lvl="2" indent="-342900" algn="l">
              <a:lnSpc>
                <a:spcPct val="90000"/>
              </a:lnSpc>
              <a:spcBef>
                <a:spcPts val="500"/>
              </a:spcBef>
              <a:spcAft>
                <a:spcPts val="0"/>
              </a:spcAft>
              <a:buClr>
                <a:schemeClr val="dk1"/>
              </a:buClr>
              <a:buSzPts val="1800"/>
              <a:buChar char="•"/>
              <a:defRPr sz="1800"/>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59" name="Google Shape;59;p9"/>
          <p:cNvPicPr preferRelativeResize="0"/>
          <p:nvPr/>
        </p:nvPicPr>
        <p:blipFill rotWithShape="1">
          <a:blip r:embed="rId3">
            <a:alphaModFix/>
          </a:blip>
          <a:srcRect/>
          <a:stretch/>
        </p:blipFill>
        <p:spPr>
          <a:xfrm>
            <a:off x="7772400" y="6172200"/>
            <a:ext cx="1143000" cy="485919"/>
          </a:xfrm>
          <a:prstGeom prst="rect">
            <a:avLst/>
          </a:prstGeom>
          <a:noFill/>
          <a:ln>
            <a:noFill/>
          </a:ln>
        </p:spPr>
      </p:pic>
      <p:sp>
        <p:nvSpPr>
          <p:cNvPr id="60" name="Google Shape;60;p9"/>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600">
                <a:solidFill>
                  <a:srgbClr val="7F7F7F"/>
                </a:solidFill>
                <a:latin typeface="Calibri"/>
                <a:ea typeface="Calibri"/>
                <a:cs typeface="Calibri"/>
                <a:sym typeface="Calibri"/>
              </a:defRPr>
            </a:lvl1pPr>
            <a:lvl2pPr marL="0" lvl="1" indent="0" algn="l">
              <a:spcBef>
                <a:spcPts val="0"/>
              </a:spcBef>
              <a:buNone/>
              <a:defRPr sz="1600">
                <a:solidFill>
                  <a:srgbClr val="7F7F7F"/>
                </a:solidFill>
                <a:latin typeface="Calibri"/>
                <a:ea typeface="Calibri"/>
                <a:cs typeface="Calibri"/>
                <a:sym typeface="Calibri"/>
              </a:defRPr>
            </a:lvl2pPr>
            <a:lvl3pPr marL="0" lvl="2" indent="0" algn="l">
              <a:spcBef>
                <a:spcPts val="0"/>
              </a:spcBef>
              <a:buNone/>
              <a:defRPr sz="1600">
                <a:solidFill>
                  <a:srgbClr val="7F7F7F"/>
                </a:solidFill>
                <a:latin typeface="Calibri"/>
                <a:ea typeface="Calibri"/>
                <a:cs typeface="Calibri"/>
                <a:sym typeface="Calibri"/>
              </a:defRPr>
            </a:lvl3pPr>
            <a:lvl4pPr marL="0" lvl="3" indent="0" algn="l">
              <a:spcBef>
                <a:spcPts val="0"/>
              </a:spcBef>
              <a:buNone/>
              <a:defRPr sz="1600">
                <a:solidFill>
                  <a:srgbClr val="7F7F7F"/>
                </a:solidFill>
                <a:latin typeface="Calibri"/>
                <a:ea typeface="Calibri"/>
                <a:cs typeface="Calibri"/>
                <a:sym typeface="Calibri"/>
              </a:defRPr>
            </a:lvl4pPr>
            <a:lvl5pPr marL="0" lvl="4" indent="0" algn="l">
              <a:spcBef>
                <a:spcPts val="0"/>
              </a:spcBef>
              <a:buNone/>
              <a:defRPr sz="1600">
                <a:solidFill>
                  <a:srgbClr val="7F7F7F"/>
                </a:solidFill>
                <a:latin typeface="Calibri"/>
                <a:ea typeface="Calibri"/>
                <a:cs typeface="Calibri"/>
                <a:sym typeface="Calibri"/>
              </a:defRPr>
            </a:lvl5pPr>
            <a:lvl6pPr marL="0" lvl="5" indent="0" algn="l">
              <a:spcBef>
                <a:spcPts val="0"/>
              </a:spcBef>
              <a:buNone/>
              <a:defRPr sz="1600">
                <a:solidFill>
                  <a:srgbClr val="7F7F7F"/>
                </a:solidFill>
                <a:latin typeface="Calibri"/>
                <a:ea typeface="Calibri"/>
                <a:cs typeface="Calibri"/>
                <a:sym typeface="Calibri"/>
              </a:defRPr>
            </a:lvl6pPr>
            <a:lvl7pPr marL="0" lvl="6" indent="0" algn="l">
              <a:spcBef>
                <a:spcPts val="0"/>
              </a:spcBef>
              <a:buNone/>
              <a:defRPr sz="1600">
                <a:solidFill>
                  <a:srgbClr val="7F7F7F"/>
                </a:solidFill>
                <a:latin typeface="Calibri"/>
                <a:ea typeface="Calibri"/>
                <a:cs typeface="Calibri"/>
                <a:sym typeface="Calibri"/>
              </a:defRPr>
            </a:lvl7pPr>
            <a:lvl8pPr marL="0" lvl="7" indent="0" algn="l">
              <a:spcBef>
                <a:spcPts val="0"/>
              </a:spcBef>
              <a:buNone/>
              <a:defRPr sz="1600">
                <a:solidFill>
                  <a:srgbClr val="7F7F7F"/>
                </a:solidFill>
                <a:latin typeface="Calibri"/>
                <a:ea typeface="Calibri"/>
                <a:cs typeface="Calibri"/>
                <a:sym typeface="Calibri"/>
              </a:defRPr>
            </a:lvl8pPr>
            <a:lvl9pPr marL="0" lvl="8" indent="0" algn="l">
              <a:spcBef>
                <a:spcPts val="0"/>
              </a:spcBef>
              <a:buNone/>
              <a:defRPr sz="1600">
                <a:solidFill>
                  <a:srgbClr val="7F7F7F"/>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pic>
        <p:nvPicPr>
          <p:cNvPr id="61" name="Google Shape;61;p9"/>
          <p:cNvPicPr preferRelativeResize="0"/>
          <p:nvPr/>
        </p:nvPicPr>
        <p:blipFill rotWithShape="1">
          <a:blip r:embed="rId4">
            <a:alphaModFix/>
          </a:blip>
          <a:srcRect/>
          <a:stretch/>
        </p:blipFill>
        <p:spPr>
          <a:xfrm>
            <a:off x="117219" y="41458"/>
            <a:ext cx="934373" cy="1068472"/>
          </a:xfrm>
          <a:prstGeom prst="rect">
            <a:avLst/>
          </a:prstGeom>
          <a:noFill/>
          <a:ln>
            <a:noFill/>
          </a:ln>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5_Title and Content">
  <p:cSld name="5_Title and Content">
    <p:spTree>
      <p:nvGrpSpPr>
        <p:cNvPr id="1" name="Shape 62"/>
        <p:cNvGrpSpPr/>
        <p:nvPr/>
      </p:nvGrpSpPr>
      <p:grpSpPr>
        <a:xfrm>
          <a:off x="0" y="0"/>
          <a:ext cx="0" cy="0"/>
          <a:chOff x="0" y="0"/>
          <a:chExt cx="0" cy="0"/>
        </a:xfrm>
      </p:grpSpPr>
      <p:pic>
        <p:nvPicPr>
          <p:cNvPr id="63" name="Google Shape;63;p10"/>
          <p:cNvPicPr preferRelativeResize="0"/>
          <p:nvPr/>
        </p:nvPicPr>
        <p:blipFill rotWithShape="1">
          <a:blip r:embed="rId2">
            <a:alphaModFix/>
          </a:blip>
          <a:srcRect/>
          <a:stretch/>
        </p:blipFill>
        <p:spPr>
          <a:xfrm>
            <a:off x="1" y="0"/>
            <a:ext cx="9143997" cy="1219199"/>
          </a:xfrm>
          <a:prstGeom prst="rect">
            <a:avLst/>
          </a:prstGeom>
          <a:noFill/>
          <a:ln>
            <a:noFill/>
          </a:ln>
        </p:spPr>
      </p:pic>
      <p:sp>
        <p:nvSpPr>
          <p:cNvPr id="64" name="Google Shape;64;p10"/>
          <p:cNvSpPr txBox="1">
            <a:spLocks noGrp="1"/>
          </p:cNvSpPr>
          <p:nvPr>
            <p:ph type="title"/>
          </p:nvPr>
        </p:nvSpPr>
        <p:spPr>
          <a:xfrm>
            <a:off x="1168811" y="420328"/>
            <a:ext cx="5158247" cy="590603"/>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lt1"/>
              </a:buClr>
              <a:buSzPts val="2400"/>
              <a:buFont typeface="Arial"/>
              <a:buNone/>
              <a:defRPr sz="24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5" name="Google Shape;65;p10"/>
          <p:cNvSpPr txBox="1">
            <a:spLocks noGrp="1"/>
          </p:cNvSpPr>
          <p:nvPr>
            <p:ph type="body" idx="1"/>
          </p:nvPr>
        </p:nvSpPr>
        <p:spPr>
          <a:xfrm>
            <a:off x="628650" y="1463040"/>
            <a:ext cx="7886700" cy="4640674"/>
          </a:xfrm>
          <a:prstGeom prst="rect">
            <a:avLst/>
          </a:prstGeom>
          <a:noFill/>
          <a:ln>
            <a:noFill/>
          </a:ln>
        </p:spPr>
        <p:txBody>
          <a:bodyPr spcFirstLastPara="1" wrap="square" lIns="0" tIns="0" rIns="0" bIns="45700" anchor="t" anchorCtr="0">
            <a:no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55600" algn="l">
              <a:lnSpc>
                <a:spcPct val="90000"/>
              </a:lnSpc>
              <a:spcBef>
                <a:spcPts val="500"/>
              </a:spcBef>
              <a:spcAft>
                <a:spcPts val="0"/>
              </a:spcAft>
              <a:buClr>
                <a:schemeClr val="dk1"/>
              </a:buClr>
              <a:buSzPts val="2000"/>
              <a:buChar char="•"/>
              <a:defRPr sz="2000"/>
            </a:lvl2pPr>
            <a:lvl3pPr marL="1371600" lvl="2" indent="-342900" algn="l">
              <a:lnSpc>
                <a:spcPct val="90000"/>
              </a:lnSpc>
              <a:spcBef>
                <a:spcPts val="500"/>
              </a:spcBef>
              <a:spcAft>
                <a:spcPts val="0"/>
              </a:spcAft>
              <a:buClr>
                <a:schemeClr val="dk1"/>
              </a:buClr>
              <a:buSzPts val="1800"/>
              <a:buChar char="•"/>
              <a:defRPr sz="1800"/>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66" name="Google Shape;66;p10"/>
          <p:cNvPicPr preferRelativeResize="0"/>
          <p:nvPr/>
        </p:nvPicPr>
        <p:blipFill rotWithShape="1">
          <a:blip r:embed="rId3">
            <a:alphaModFix/>
          </a:blip>
          <a:srcRect/>
          <a:stretch/>
        </p:blipFill>
        <p:spPr>
          <a:xfrm>
            <a:off x="7772400" y="6172200"/>
            <a:ext cx="1143000" cy="485919"/>
          </a:xfrm>
          <a:prstGeom prst="rect">
            <a:avLst/>
          </a:prstGeom>
          <a:noFill/>
          <a:ln>
            <a:noFill/>
          </a:ln>
        </p:spPr>
      </p:pic>
      <p:sp>
        <p:nvSpPr>
          <p:cNvPr id="67" name="Google Shape;67;p10"/>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600">
                <a:solidFill>
                  <a:srgbClr val="7F7F7F"/>
                </a:solidFill>
                <a:latin typeface="Calibri"/>
                <a:ea typeface="Calibri"/>
                <a:cs typeface="Calibri"/>
                <a:sym typeface="Calibri"/>
              </a:defRPr>
            </a:lvl1pPr>
            <a:lvl2pPr marL="0" lvl="1" indent="0" algn="l">
              <a:spcBef>
                <a:spcPts val="0"/>
              </a:spcBef>
              <a:buNone/>
              <a:defRPr sz="1600">
                <a:solidFill>
                  <a:srgbClr val="7F7F7F"/>
                </a:solidFill>
                <a:latin typeface="Calibri"/>
                <a:ea typeface="Calibri"/>
                <a:cs typeface="Calibri"/>
                <a:sym typeface="Calibri"/>
              </a:defRPr>
            </a:lvl2pPr>
            <a:lvl3pPr marL="0" lvl="2" indent="0" algn="l">
              <a:spcBef>
                <a:spcPts val="0"/>
              </a:spcBef>
              <a:buNone/>
              <a:defRPr sz="1600">
                <a:solidFill>
                  <a:srgbClr val="7F7F7F"/>
                </a:solidFill>
                <a:latin typeface="Calibri"/>
                <a:ea typeface="Calibri"/>
                <a:cs typeface="Calibri"/>
                <a:sym typeface="Calibri"/>
              </a:defRPr>
            </a:lvl3pPr>
            <a:lvl4pPr marL="0" lvl="3" indent="0" algn="l">
              <a:spcBef>
                <a:spcPts val="0"/>
              </a:spcBef>
              <a:buNone/>
              <a:defRPr sz="1600">
                <a:solidFill>
                  <a:srgbClr val="7F7F7F"/>
                </a:solidFill>
                <a:latin typeface="Calibri"/>
                <a:ea typeface="Calibri"/>
                <a:cs typeface="Calibri"/>
                <a:sym typeface="Calibri"/>
              </a:defRPr>
            </a:lvl4pPr>
            <a:lvl5pPr marL="0" lvl="4" indent="0" algn="l">
              <a:spcBef>
                <a:spcPts val="0"/>
              </a:spcBef>
              <a:buNone/>
              <a:defRPr sz="1600">
                <a:solidFill>
                  <a:srgbClr val="7F7F7F"/>
                </a:solidFill>
                <a:latin typeface="Calibri"/>
                <a:ea typeface="Calibri"/>
                <a:cs typeface="Calibri"/>
                <a:sym typeface="Calibri"/>
              </a:defRPr>
            </a:lvl5pPr>
            <a:lvl6pPr marL="0" lvl="5" indent="0" algn="l">
              <a:spcBef>
                <a:spcPts val="0"/>
              </a:spcBef>
              <a:buNone/>
              <a:defRPr sz="1600">
                <a:solidFill>
                  <a:srgbClr val="7F7F7F"/>
                </a:solidFill>
                <a:latin typeface="Calibri"/>
                <a:ea typeface="Calibri"/>
                <a:cs typeface="Calibri"/>
                <a:sym typeface="Calibri"/>
              </a:defRPr>
            </a:lvl6pPr>
            <a:lvl7pPr marL="0" lvl="6" indent="0" algn="l">
              <a:spcBef>
                <a:spcPts val="0"/>
              </a:spcBef>
              <a:buNone/>
              <a:defRPr sz="1600">
                <a:solidFill>
                  <a:srgbClr val="7F7F7F"/>
                </a:solidFill>
                <a:latin typeface="Calibri"/>
                <a:ea typeface="Calibri"/>
                <a:cs typeface="Calibri"/>
                <a:sym typeface="Calibri"/>
              </a:defRPr>
            </a:lvl7pPr>
            <a:lvl8pPr marL="0" lvl="7" indent="0" algn="l">
              <a:spcBef>
                <a:spcPts val="0"/>
              </a:spcBef>
              <a:buNone/>
              <a:defRPr sz="1600">
                <a:solidFill>
                  <a:srgbClr val="7F7F7F"/>
                </a:solidFill>
                <a:latin typeface="Calibri"/>
                <a:ea typeface="Calibri"/>
                <a:cs typeface="Calibri"/>
                <a:sym typeface="Calibri"/>
              </a:defRPr>
            </a:lvl8pPr>
            <a:lvl9pPr marL="0" lvl="8" indent="0" algn="l">
              <a:spcBef>
                <a:spcPts val="0"/>
              </a:spcBef>
              <a:buNone/>
              <a:defRPr sz="1600">
                <a:solidFill>
                  <a:srgbClr val="7F7F7F"/>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pic>
        <p:nvPicPr>
          <p:cNvPr id="68" name="Google Shape;68;p10"/>
          <p:cNvPicPr preferRelativeResize="0"/>
          <p:nvPr/>
        </p:nvPicPr>
        <p:blipFill rotWithShape="1">
          <a:blip r:embed="rId4">
            <a:alphaModFix/>
          </a:blip>
          <a:srcRect/>
          <a:stretch/>
        </p:blipFill>
        <p:spPr>
          <a:xfrm>
            <a:off x="117219" y="41458"/>
            <a:ext cx="934373" cy="1068472"/>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1"/>
          <p:cNvSpPr txBox="1">
            <a:spLocks noGrp="1"/>
          </p:cNvSpPr>
          <p:nvPr>
            <p:ph type="sldNum" idx="12"/>
          </p:nvPr>
        </p:nvSpPr>
        <p:spPr>
          <a:xfrm>
            <a:off x="245193" y="6360652"/>
            <a:ext cx="2057400" cy="365125"/>
          </a:xfrm>
          <a:prstGeom prst="rect">
            <a:avLst/>
          </a:prstGeom>
          <a:noFill/>
          <a:ln>
            <a:noFill/>
          </a:ln>
        </p:spPr>
        <p:txBody>
          <a:bodyPr spcFirstLastPara="1" wrap="square" lIns="91425" tIns="45700" rIns="91425" bIns="45700" anchor="t" anchorCtr="0">
            <a:noAutofit/>
          </a:bodyPr>
          <a:lstStyle>
            <a:lvl1pPr marL="0" marR="0" lvl="0" indent="0" algn="l" rtl="0">
              <a:spcBef>
                <a:spcPts val="0"/>
              </a:spcBef>
              <a:buNone/>
              <a:defRPr sz="1800" b="0" i="0" u="none" strike="noStrike" cap="none">
                <a:solidFill>
                  <a:schemeClr val="dk1"/>
                </a:solidFill>
                <a:latin typeface="Calibri"/>
                <a:ea typeface="Calibri"/>
                <a:cs typeface="Calibri"/>
                <a:sym typeface="Calibri"/>
              </a:defRPr>
            </a:lvl1pPr>
            <a:lvl2pPr marL="0" marR="0" lvl="1" indent="0" algn="l" rtl="0">
              <a:spcBef>
                <a:spcPts val="0"/>
              </a:spcBef>
              <a:buNone/>
              <a:defRPr sz="1800" b="0" i="0" u="none" strike="noStrike" cap="none">
                <a:solidFill>
                  <a:schemeClr val="dk1"/>
                </a:solidFill>
                <a:latin typeface="Calibri"/>
                <a:ea typeface="Calibri"/>
                <a:cs typeface="Calibri"/>
                <a:sym typeface="Calibri"/>
              </a:defRPr>
            </a:lvl2pPr>
            <a:lvl3pPr marL="0" marR="0" lvl="2" indent="0" algn="l" rtl="0">
              <a:spcBef>
                <a:spcPts val="0"/>
              </a:spcBef>
              <a:buNone/>
              <a:defRPr sz="1800" b="0" i="0" u="none" strike="noStrike" cap="none">
                <a:solidFill>
                  <a:schemeClr val="dk1"/>
                </a:solidFill>
                <a:latin typeface="Calibri"/>
                <a:ea typeface="Calibri"/>
                <a:cs typeface="Calibri"/>
                <a:sym typeface="Calibri"/>
              </a:defRPr>
            </a:lvl3pPr>
            <a:lvl4pPr marL="0" marR="0" lvl="3" indent="0" algn="l" rtl="0">
              <a:spcBef>
                <a:spcPts val="0"/>
              </a:spcBef>
              <a:buNone/>
              <a:defRPr sz="1800" b="0" i="0" u="none" strike="noStrike" cap="none">
                <a:solidFill>
                  <a:schemeClr val="dk1"/>
                </a:solidFill>
                <a:latin typeface="Calibri"/>
                <a:ea typeface="Calibri"/>
                <a:cs typeface="Calibri"/>
                <a:sym typeface="Calibri"/>
              </a:defRPr>
            </a:lvl4pPr>
            <a:lvl5pPr marL="0" marR="0" lvl="4" indent="0" algn="l" rtl="0">
              <a:spcBef>
                <a:spcPts val="0"/>
              </a:spcBef>
              <a:buNone/>
              <a:defRPr sz="1800" b="0" i="0" u="none" strike="noStrike" cap="none">
                <a:solidFill>
                  <a:schemeClr val="dk1"/>
                </a:solidFill>
                <a:latin typeface="Calibri"/>
                <a:ea typeface="Calibri"/>
                <a:cs typeface="Calibri"/>
                <a:sym typeface="Calibri"/>
              </a:defRPr>
            </a:lvl5pPr>
            <a:lvl6pPr marL="0" marR="0" lvl="5" indent="0" algn="l" rtl="0">
              <a:spcBef>
                <a:spcPts val="0"/>
              </a:spcBef>
              <a:buNone/>
              <a:defRPr sz="1800" b="0" i="0" u="none" strike="noStrike" cap="none">
                <a:solidFill>
                  <a:schemeClr val="dk1"/>
                </a:solidFill>
                <a:latin typeface="Calibri"/>
                <a:ea typeface="Calibri"/>
                <a:cs typeface="Calibri"/>
                <a:sym typeface="Calibri"/>
              </a:defRPr>
            </a:lvl6pPr>
            <a:lvl7pPr marL="0" marR="0" lvl="6" indent="0" algn="l" rtl="0">
              <a:spcBef>
                <a:spcPts val="0"/>
              </a:spcBef>
              <a:buNone/>
              <a:defRPr sz="1800" b="0" i="0" u="none" strike="noStrike" cap="none">
                <a:solidFill>
                  <a:schemeClr val="dk1"/>
                </a:solidFill>
                <a:latin typeface="Calibri"/>
                <a:ea typeface="Calibri"/>
                <a:cs typeface="Calibri"/>
                <a:sym typeface="Calibri"/>
              </a:defRPr>
            </a:lvl7pPr>
            <a:lvl8pPr marL="0" marR="0" lvl="7" indent="0" algn="l" rtl="0">
              <a:spcBef>
                <a:spcPts val="0"/>
              </a:spcBef>
              <a:buNone/>
              <a:defRPr sz="1800" b="0" i="0" u="none" strike="noStrike" cap="none">
                <a:solidFill>
                  <a:schemeClr val="dk1"/>
                </a:solidFill>
                <a:latin typeface="Calibri"/>
                <a:ea typeface="Calibri"/>
                <a:cs typeface="Calibri"/>
                <a:sym typeface="Calibri"/>
              </a:defRPr>
            </a:lvl8pPr>
            <a:lvl9pPr marL="0" marR="0" lvl="8" indent="0" algn="l" rtl="0">
              <a:spcBef>
                <a:spcPts val="0"/>
              </a:spcBef>
              <a:buNone/>
              <a:defRPr sz="1800" b="0" i="0" u="none" strike="noStrike" cap="none">
                <a:solidFill>
                  <a:schemeClr val="dk1"/>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www.cde.state.co.us/cdefisgrant/esseriiiallocations"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hyperlink" Target="http://www.cde.state.co.us/caresact/esser3application" TargetMode="External"/><Relationship Id="rId2" Type="http://schemas.openxmlformats.org/officeDocument/2006/relationships/hyperlink" Target="../ARPA_03.10.21/ESSERIII_21-22ApprovalTransmittalForm_Form.docx"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hyperlink" Target="mailto:okes_j@cde.state.co.us" TargetMode="External"/><Relationship Id="rId13" Type="http://schemas.openxmlformats.org/officeDocument/2006/relationships/hyperlink" Target="mailto:Kaleda_s@cde.state.co.us" TargetMode="External"/><Relationship Id="rId3" Type="http://schemas.openxmlformats.org/officeDocument/2006/relationships/hyperlink" Target="mailto:mohajeri-nelson_n@cde.state.co.us" TargetMode="External"/><Relationship Id="rId7" Type="http://schemas.openxmlformats.org/officeDocument/2006/relationships/hyperlink" Target="https://www.cde.state.co.us/fedprograms/regionalcontactspage" TargetMode="External"/><Relationship Id="rId12" Type="http://schemas.openxmlformats.org/officeDocument/2006/relationships/hyperlink" Target="mailto:Hawkins_s@cde.state.co.us"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hyperlink" Target="mailto:Crumley_k@cde.state.co.us" TargetMode="External"/><Relationship Id="rId11" Type="http://schemas.openxmlformats.org/officeDocument/2006/relationships/hyperlink" Target="mailto:Austin_j@cde.state.co.us" TargetMode="External"/><Relationship Id="rId5" Type="http://schemas.openxmlformats.org/officeDocument/2006/relationships/hyperlink" Target="mailto:caterina_m@cde.state.co.us" TargetMode="External"/><Relationship Id="rId10" Type="http://schemas.openxmlformats.org/officeDocument/2006/relationships/hyperlink" Target="mailto:Williams_a@cde.state.co.us" TargetMode="External"/><Relationship Id="rId4" Type="http://schemas.openxmlformats.org/officeDocument/2006/relationships/hyperlink" Target="mailto:collins_d@cde.state.co.us" TargetMode="External"/><Relationship Id="rId9" Type="http://schemas.openxmlformats.org/officeDocument/2006/relationships/hyperlink" Target="mailto:Bartlett_k@cde.state.co.us"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8" Type="http://schemas.openxmlformats.org/officeDocument/2006/relationships/hyperlink" Target="mailto:okes_j@cde.state.co.us" TargetMode="External"/><Relationship Id="rId13" Type="http://schemas.openxmlformats.org/officeDocument/2006/relationships/hyperlink" Target="mailto:Williams_a@cde.state.co.us" TargetMode="External"/><Relationship Id="rId3" Type="http://schemas.openxmlformats.org/officeDocument/2006/relationships/hyperlink" Target="mailto:mohajeri-nelson_n@cde.state.co.us" TargetMode="External"/><Relationship Id="rId7" Type="http://schemas.openxmlformats.org/officeDocument/2006/relationships/hyperlink" Target="https://www.cde.state.co.us/fedprograms/regionalcontactspage" TargetMode="External"/><Relationship Id="rId12" Type="http://schemas.openxmlformats.org/officeDocument/2006/relationships/hyperlink" Target="mailto:Kaleda_s@cde.state.co.us"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hyperlink" Target="mailto:Crumley_k@cde.state.co.us" TargetMode="External"/><Relationship Id="rId11" Type="http://schemas.openxmlformats.org/officeDocument/2006/relationships/hyperlink" Target="mailto:Hawkins_s@cde.state.co.us" TargetMode="External"/><Relationship Id="rId5" Type="http://schemas.openxmlformats.org/officeDocument/2006/relationships/hyperlink" Target="mailto:caterina_m@cde.state.co.us" TargetMode="External"/><Relationship Id="rId10" Type="http://schemas.openxmlformats.org/officeDocument/2006/relationships/hyperlink" Target="mailto:Austin_j@cde.state.co.us" TargetMode="External"/><Relationship Id="rId4" Type="http://schemas.openxmlformats.org/officeDocument/2006/relationships/hyperlink" Target="mailto:collins_d@cde.state.co.us" TargetMode="External"/><Relationship Id="rId9" Type="http://schemas.openxmlformats.org/officeDocument/2006/relationships/hyperlink" Target="mailto:Bartlett_k@cde.state.co.us"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hyperlink" Target="http://www.cde.state.co.us/caresact/esser2" TargetMode="External"/><Relationship Id="rId2" Type="http://schemas.openxmlformats.org/officeDocument/2006/relationships/hyperlink" Target="http://www.cde.state.co.us/caresact/esser1"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dol.gov/agencies/whd/government-contracts/construction" TargetMode="External"/><Relationship Id="rId2" Type="http://schemas.openxmlformats.org/officeDocument/2006/relationships/hyperlink" Target="https://www.dol.gov/agencies/whd/governmentcontracts/construction/regions"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sp>
        <p:nvSpPr>
          <p:cNvPr id="92" name="Google Shape;92;p15"/>
          <p:cNvSpPr txBox="1">
            <a:spLocks noGrp="1"/>
          </p:cNvSpPr>
          <p:nvPr>
            <p:ph type="ctrTitle"/>
          </p:nvPr>
        </p:nvSpPr>
        <p:spPr>
          <a:xfrm>
            <a:off x="685800" y="3236239"/>
            <a:ext cx="7772400" cy="1216589"/>
          </a:xfrm>
          <a:prstGeom prst="rect">
            <a:avLst/>
          </a:prstGeom>
          <a:noFill/>
          <a:ln>
            <a:noFill/>
          </a:ln>
        </p:spPr>
        <p:txBody>
          <a:bodyPr spcFirstLastPara="1" wrap="square" lIns="91425" tIns="45700" rIns="91425" bIns="45700" anchor="t" anchorCtr="0">
            <a:noAutofit/>
          </a:bodyPr>
          <a:lstStyle/>
          <a:p>
            <a:pPr marL="0" lvl="0" indent="0" algn="ctr" rtl="0">
              <a:lnSpc>
                <a:spcPct val="90000"/>
              </a:lnSpc>
              <a:spcBef>
                <a:spcPts val="0"/>
              </a:spcBef>
              <a:spcAft>
                <a:spcPts val="0"/>
              </a:spcAft>
              <a:buClr>
                <a:schemeClr val="dk1"/>
              </a:buClr>
              <a:buSzPts val="3600"/>
              <a:buFont typeface="Arial"/>
              <a:buNone/>
            </a:pPr>
            <a:r>
              <a:rPr lang="en-US"/>
              <a:t>CDE Office Hours</a:t>
            </a:r>
            <a:endParaRPr/>
          </a:p>
        </p:txBody>
      </p:sp>
      <p:sp>
        <p:nvSpPr>
          <p:cNvPr id="93" name="Google Shape;93;p15"/>
          <p:cNvSpPr txBox="1">
            <a:spLocks noGrp="1"/>
          </p:cNvSpPr>
          <p:nvPr>
            <p:ph type="subTitle" idx="1"/>
          </p:nvPr>
        </p:nvSpPr>
        <p:spPr>
          <a:xfrm>
            <a:off x="685800" y="5073444"/>
            <a:ext cx="7772400" cy="1065925"/>
          </a:xfrm>
          <a:prstGeom prst="rect">
            <a:avLst/>
          </a:prstGeom>
          <a:noFill/>
          <a:ln>
            <a:noFill/>
          </a:ln>
        </p:spPr>
        <p:txBody>
          <a:bodyPr spcFirstLastPara="1" wrap="square" lIns="91425" tIns="45700" rIns="91425" bIns="45700" anchor="t" anchorCtr="0">
            <a:noAutofit/>
          </a:bodyPr>
          <a:lstStyle/>
          <a:p>
            <a:pPr marL="0" lvl="0" indent="0" algn="ctr" rtl="0">
              <a:lnSpc>
                <a:spcPct val="90000"/>
              </a:lnSpc>
              <a:spcBef>
                <a:spcPts val="0"/>
              </a:spcBef>
              <a:spcAft>
                <a:spcPts val="0"/>
              </a:spcAft>
              <a:buClr>
                <a:schemeClr val="dk1"/>
              </a:buClr>
              <a:buSzPts val="2000"/>
              <a:buNone/>
            </a:pPr>
            <a:r>
              <a:rPr lang="en-US" dirty="0"/>
              <a:t>April 8, 2021</a:t>
            </a:r>
            <a:endParaRPr dirty="0"/>
          </a:p>
        </p:txBody>
      </p:sp>
      <p:sp>
        <p:nvSpPr>
          <p:cNvPr id="94" name="Google Shape;94;p15"/>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fld id="{00000000-1234-1234-1234-123412341234}" type="slidenum">
              <a:rPr lang="en-US"/>
              <a:t>1</a:t>
            </a:fld>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7B7FC6-423A-4870-961E-87E569ACD17E}"/>
              </a:ext>
            </a:extLst>
          </p:cNvPr>
          <p:cNvSpPr>
            <a:spLocks noGrp="1"/>
          </p:cNvSpPr>
          <p:nvPr>
            <p:ph type="title"/>
          </p:nvPr>
        </p:nvSpPr>
        <p:spPr/>
        <p:txBody>
          <a:bodyPr/>
          <a:lstStyle/>
          <a:p>
            <a:r>
              <a:rPr lang="en-US" dirty="0"/>
              <a:t>Stilling Following Up </a:t>
            </a:r>
          </a:p>
        </p:txBody>
      </p:sp>
      <p:sp>
        <p:nvSpPr>
          <p:cNvPr id="3" name="Text Placeholder 2">
            <a:extLst>
              <a:ext uri="{FF2B5EF4-FFF2-40B4-BE49-F238E27FC236}">
                <a16:creationId xmlns:a16="http://schemas.microsoft.com/office/drawing/2014/main" id="{68D13C8E-440E-4378-82E8-0FB19ABE0619}"/>
              </a:ext>
            </a:extLst>
          </p:cNvPr>
          <p:cNvSpPr>
            <a:spLocks noGrp="1"/>
          </p:cNvSpPr>
          <p:nvPr>
            <p:ph type="body" idx="1"/>
          </p:nvPr>
        </p:nvSpPr>
        <p:spPr>
          <a:xfrm>
            <a:off x="355600" y="1361440"/>
            <a:ext cx="8524240" cy="4742274"/>
          </a:xfrm>
        </p:spPr>
        <p:txBody>
          <a:bodyPr/>
          <a:lstStyle/>
          <a:p>
            <a:r>
              <a:rPr lang="en-US" dirty="0"/>
              <a:t>Are HVAC upgrades considered to be construction? </a:t>
            </a:r>
          </a:p>
          <a:p>
            <a:pPr lvl="1"/>
            <a:r>
              <a:rPr lang="en-US" dirty="0"/>
              <a:t>They are considered capital expenditures if over $5,000 (or the LEA’s capital expenditure threshold)</a:t>
            </a:r>
          </a:p>
          <a:p>
            <a:pPr lvl="1"/>
            <a:r>
              <a:rPr lang="en-US" dirty="0"/>
              <a:t>Will require prior written approval prior to completion of the work</a:t>
            </a:r>
          </a:p>
          <a:p>
            <a:pPr lvl="2"/>
            <a:r>
              <a:rPr lang="en-US" dirty="0"/>
              <a:t>If have to attain PWA after the work is complete, </a:t>
            </a:r>
            <a:r>
              <a:rPr lang="en-US" b="1" i="1" dirty="0"/>
              <a:t>might</a:t>
            </a:r>
            <a:r>
              <a:rPr lang="en-US" dirty="0"/>
              <a:t> be an audit finding</a:t>
            </a:r>
          </a:p>
          <a:p>
            <a:pPr lvl="3"/>
            <a:r>
              <a:rPr lang="en-US" dirty="0"/>
              <a:t>Checking with US Dept. of Ed</a:t>
            </a:r>
          </a:p>
          <a:p>
            <a:r>
              <a:rPr lang="en-US" dirty="0"/>
              <a:t>How does the new SPED funding impact MOE? </a:t>
            </a:r>
          </a:p>
          <a:p>
            <a:pPr lvl="1"/>
            <a:r>
              <a:rPr lang="en-US" dirty="0"/>
              <a:t>MOE is based on local and state funds</a:t>
            </a:r>
          </a:p>
          <a:p>
            <a:pPr lvl="1"/>
            <a:r>
              <a:rPr lang="en-US" dirty="0"/>
              <a:t>We will have time devoted to SPED MOE at an upcoming office hours</a:t>
            </a:r>
            <a:endParaRPr lang="en-US" i="1" dirty="0"/>
          </a:p>
          <a:p>
            <a:pPr marL="76200" indent="0">
              <a:buNone/>
            </a:pPr>
            <a:r>
              <a:rPr lang="en-US" i="1" dirty="0"/>
              <a:t>Remaining To Be Answered…</a:t>
            </a:r>
            <a:r>
              <a:rPr lang="en-US" dirty="0"/>
              <a:t> </a:t>
            </a:r>
          </a:p>
          <a:p>
            <a:r>
              <a:rPr lang="en-US" dirty="0"/>
              <a:t>Do we need to share special education funding with charters? </a:t>
            </a:r>
          </a:p>
          <a:p>
            <a:r>
              <a:rPr lang="en-US" dirty="0"/>
              <a:t>How will LEAs access the separate McKinney-Vento funding? </a:t>
            </a:r>
          </a:p>
          <a:p>
            <a:endParaRPr lang="en-US" dirty="0"/>
          </a:p>
        </p:txBody>
      </p:sp>
      <p:sp>
        <p:nvSpPr>
          <p:cNvPr id="4" name="Slide Number Placeholder 3">
            <a:extLst>
              <a:ext uri="{FF2B5EF4-FFF2-40B4-BE49-F238E27FC236}">
                <a16:creationId xmlns:a16="http://schemas.microsoft.com/office/drawing/2014/main" id="{E67C3707-3088-49EF-B3D1-2E2B09EBC088}"/>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en-US" smtClean="0"/>
              <a:t>10</a:t>
            </a:fld>
            <a:endParaRPr lang="en-US"/>
          </a:p>
        </p:txBody>
      </p:sp>
    </p:spTree>
    <p:extLst>
      <p:ext uri="{BB962C8B-B14F-4D97-AF65-F5344CB8AC3E}">
        <p14:creationId xmlns:p14="http://schemas.microsoft.com/office/powerpoint/2010/main" val="9343038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BED0082-2497-4E99-95ED-1DD88BD4FC49}"/>
              </a:ext>
            </a:extLst>
          </p:cNvPr>
          <p:cNvSpPr>
            <a:spLocks noGrp="1"/>
          </p:cNvSpPr>
          <p:nvPr>
            <p:ph type="ctrTitle"/>
          </p:nvPr>
        </p:nvSpPr>
        <p:spPr/>
        <p:txBody>
          <a:bodyPr/>
          <a:lstStyle/>
          <a:p>
            <a:r>
              <a:rPr lang="en-US" dirty="0"/>
              <a:t>ESSER III </a:t>
            </a:r>
            <a:br>
              <a:rPr lang="en-US" dirty="0"/>
            </a:br>
            <a:r>
              <a:rPr lang="en-US" dirty="0"/>
              <a:t>Application for Funds</a:t>
            </a:r>
          </a:p>
        </p:txBody>
      </p:sp>
      <p:sp>
        <p:nvSpPr>
          <p:cNvPr id="4" name="Slide Number Placeholder 3">
            <a:extLst>
              <a:ext uri="{FF2B5EF4-FFF2-40B4-BE49-F238E27FC236}">
                <a16:creationId xmlns:a16="http://schemas.microsoft.com/office/drawing/2014/main" id="{4AE7AE5D-A063-4393-83C3-14365FE03598}"/>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en-US" smtClean="0"/>
              <a:t>11</a:t>
            </a:fld>
            <a:endParaRPr lang="en-US"/>
          </a:p>
        </p:txBody>
      </p:sp>
    </p:spTree>
    <p:extLst>
      <p:ext uri="{BB962C8B-B14F-4D97-AF65-F5344CB8AC3E}">
        <p14:creationId xmlns:p14="http://schemas.microsoft.com/office/powerpoint/2010/main" val="29603908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5A79D5-C7D6-49BB-AFA3-D41C4DF107A6}"/>
              </a:ext>
            </a:extLst>
          </p:cNvPr>
          <p:cNvSpPr>
            <a:spLocks noGrp="1"/>
          </p:cNvSpPr>
          <p:nvPr>
            <p:ph type="title"/>
          </p:nvPr>
        </p:nvSpPr>
        <p:spPr/>
        <p:txBody>
          <a:bodyPr/>
          <a:lstStyle/>
          <a:p>
            <a:r>
              <a:rPr lang="en-US" dirty="0"/>
              <a:t>ESSER I v. ESSER II Comparisons</a:t>
            </a:r>
          </a:p>
        </p:txBody>
      </p:sp>
      <p:graphicFrame>
        <p:nvGraphicFramePr>
          <p:cNvPr id="5" name="Table 5">
            <a:extLst>
              <a:ext uri="{FF2B5EF4-FFF2-40B4-BE49-F238E27FC236}">
                <a16:creationId xmlns:a16="http://schemas.microsoft.com/office/drawing/2014/main" id="{6F82F244-E26E-40E9-9522-14FA02E25E3D}"/>
              </a:ext>
            </a:extLst>
          </p:cNvPr>
          <p:cNvGraphicFramePr>
            <a:graphicFrameLocks noGrp="1"/>
          </p:cNvGraphicFramePr>
          <p:nvPr>
            <p:ph idx="1"/>
            <p:extLst>
              <p:ext uri="{D42A27DB-BD31-4B8C-83A1-F6EECF244321}">
                <p14:modId xmlns:p14="http://schemas.microsoft.com/office/powerpoint/2010/main" val="4050535544"/>
              </p:ext>
            </p:extLst>
          </p:nvPr>
        </p:nvGraphicFramePr>
        <p:xfrm>
          <a:off x="457200" y="1544614"/>
          <a:ext cx="8229600" cy="3596640"/>
        </p:xfrm>
        <a:graphic>
          <a:graphicData uri="http://schemas.openxmlformats.org/drawingml/2006/table">
            <a:tbl>
              <a:tblPr firstRow="1" bandRow="1">
                <a:tableStyleId>{E8B1032C-EA38-4F05-BA0D-38AFFFC7BED3}</a:tableStyleId>
              </a:tblPr>
              <a:tblGrid>
                <a:gridCol w="1889760">
                  <a:extLst>
                    <a:ext uri="{9D8B030D-6E8A-4147-A177-3AD203B41FA5}">
                      <a16:colId xmlns:a16="http://schemas.microsoft.com/office/drawing/2014/main" val="2862602826"/>
                    </a:ext>
                  </a:extLst>
                </a:gridCol>
                <a:gridCol w="1971040">
                  <a:extLst>
                    <a:ext uri="{9D8B030D-6E8A-4147-A177-3AD203B41FA5}">
                      <a16:colId xmlns:a16="http://schemas.microsoft.com/office/drawing/2014/main" val="3369836628"/>
                    </a:ext>
                  </a:extLst>
                </a:gridCol>
                <a:gridCol w="2306320">
                  <a:extLst>
                    <a:ext uri="{9D8B030D-6E8A-4147-A177-3AD203B41FA5}">
                      <a16:colId xmlns:a16="http://schemas.microsoft.com/office/drawing/2014/main" val="2497941213"/>
                    </a:ext>
                  </a:extLst>
                </a:gridCol>
                <a:gridCol w="2062480">
                  <a:extLst>
                    <a:ext uri="{9D8B030D-6E8A-4147-A177-3AD203B41FA5}">
                      <a16:colId xmlns:a16="http://schemas.microsoft.com/office/drawing/2014/main" val="573282021"/>
                    </a:ext>
                  </a:extLst>
                </a:gridCol>
              </a:tblGrid>
              <a:tr h="0">
                <a:tc>
                  <a:txBody>
                    <a:bodyPr/>
                    <a:lstStyle/>
                    <a:p>
                      <a:pPr algn="ctr"/>
                      <a:r>
                        <a:rPr lang="en-US" sz="1600" dirty="0"/>
                        <a:t>Topic</a:t>
                      </a:r>
                    </a:p>
                  </a:txBody>
                  <a:tcPr anchor="ctr"/>
                </a:tc>
                <a:tc>
                  <a:txBody>
                    <a:bodyPr/>
                    <a:lstStyle/>
                    <a:p>
                      <a:pPr algn="ctr"/>
                      <a:r>
                        <a:rPr lang="en-US" sz="1600" dirty="0"/>
                        <a:t>ESSER I </a:t>
                      </a:r>
                    </a:p>
                    <a:p>
                      <a:pPr algn="ctr"/>
                      <a:r>
                        <a:rPr lang="en-US" sz="1600" dirty="0"/>
                        <a:t>(CARES Act)</a:t>
                      </a:r>
                    </a:p>
                  </a:txBody>
                  <a:tcPr anchor="ctr"/>
                </a:tc>
                <a:tc>
                  <a:txBody>
                    <a:bodyPr/>
                    <a:lstStyle/>
                    <a:p>
                      <a:pPr algn="ctr"/>
                      <a:r>
                        <a:rPr lang="en-US" sz="1600"/>
                        <a:t>ESSER II</a:t>
                      </a:r>
                    </a:p>
                    <a:p>
                      <a:pPr algn="ctr"/>
                      <a:r>
                        <a:rPr lang="en-US" sz="1600"/>
                        <a:t>(CRRSA Act)</a:t>
                      </a:r>
                      <a:endParaRPr lang="en-US" sz="1600" dirty="0"/>
                    </a:p>
                  </a:txBody>
                  <a:tcPr anchor="ctr"/>
                </a:tc>
                <a:tc>
                  <a:txBody>
                    <a:bodyPr/>
                    <a:lstStyle/>
                    <a:p>
                      <a:pPr algn="ctr"/>
                      <a:r>
                        <a:rPr lang="en-US" sz="1600"/>
                        <a:t>ESSER III</a:t>
                      </a:r>
                    </a:p>
                    <a:p>
                      <a:pPr algn="ctr"/>
                      <a:r>
                        <a:rPr lang="en-US" sz="1600"/>
                        <a:t>(ARP Act)</a:t>
                      </a:r>
                      <a:endParaRPr lang="en-US" sz="1600" dirty="0"/>
                    </a:p>
                  </a:txBody>
                  <a:tcPr anchor="ctr"/>
                </a:tc>
                <a:extLst>
                  <a:ext uri="{0D108BD9-81ED-4DB2-BD59-A6C34878D82A}">
                    <a16:rowId xmlns:a16="http://schemas.microsoft.com/office/drawing/2014/main" val="3493641576"/>
                  </a:ext>
                </a:extLst>
              </a:tr>
              <a:tr h="0">
                <a:tc>
                  <a:txBody>
                    <a:bodyPr/>
                    <a:lstStyle/>
                    <a:p>
                      <a:r>
                        <a:rPr lang="en-US" sz="1600" dirty="0"/>
                        <a:t>Colorado Award</a:t>
                      </a:r>
                    </a:p>
                  </a:txBody>
                  <a:tcPr/>
                </a:tc>
                <a:tc>
                  <a:txBody>
                    <a:bodyPr/>
                    <a:lstStyle/>
                    <a:p>
                      <a:pPr algn="r"/>
                      <a:r>
                        <a:rPr lang="en-US" sz="1600" b="1" dirty="0">
                          <a:latin typeface="Calibri" panose="020F0502020204030204" pitchFamily="34" charset="0"/>
                          <a:cs typeface="Calibri" panose="020F0502020204030204" pitchFamily="34" charset="0"/>
                        </a:rPr>
                        <a:t>$120,993,782</a:t>
                      </a:r>
                    </a:p>
                  </a:txBody>
                  <a:tcPr/>
                </a:tc>
                <a:tc>
                  <a:txBody>
                    <a:bodyPr/>
                    <a:lstStyle/>
                    <a:p>
                      <a:pPr algn="r"/>
                      <a:r>
                        <a:rPr lang="en-US" sz="1600" b="1" dirty="0">
                          <a:latin typeface="Calibri" panose="020F0502020204030204" pitchFamily="34" charset="0"/>
                          <a:cs typeface="Calibri" panose="020F0502020204030204" pitchFamily="34" charset="0"/>
                        </a:rPr>
                        <a:t>$</a:t>
                      </a:r>
                      <a:r>
                        <a:rPr lang="en-US" sz="1600" b="1" kern="1200" dirty="0">
                          <a:solidFill>
                            <a:schemeClr val="tx1"/>
                          </a:solidFill>
                          <a:latin typeface="Calibri" panose="020F0502020204030204" pitchFamily="34" charset="0"/>
                          <a:ea typeface="+mn-ea"/>
                          <a:cs typeface="Calibri" panose="020F0502020204030204" pitchFamily="34" charset="0"/>
                        </a:rPr>
                        <a:t>519,324,311</a:t>
                      </a:r>
                      <a:endParaRPr lang="en-US" sz="1600" b="1" dirty="0">
                        <a:latin typeface="Calibri" panose="020F0502020204030204" pitchFamily="34" charset="0"/>
                        <a:cs typeface="Calibri" panose="020F0502020204030204" pitchFamily="34" charset="0"/>
                      </a:endParaRPr>
                    </a:p>
                  </a:txBody>
                  <a:tcPr/>
                </a:tc>
                <a:tc>
                  <a:txBody>
                    <a:bodyPr/>
                    <a:lstStyle/>
                    <a:p>
                      <a:pPr algn="r"/>
                      <a:r>
                        <a:rPr lang="en-US" sz="1600" b="1" dirty="0">
                          <a:latin typeface="Calibri" panose="020F0502020204030204" pitchFamily="34" charset="0"/>
                          <a:cs typeface="Calibri" panose="020F0502020204030204" pitchFamily="34" charset="0"/>
                        </a:rPr>
                        <a:t>$1,166,328,632</a:t>
                      </a:r>
                    </a:p>
                  </a:txBody>
                  <a:tcPr/>
                </a:tc>
                <a:extLst>
                  <a:ext uri="{0D108BD9-81ED-4DB2-BD59-A6C34878D82A}">
                    <a16:rowId xmlns:a16="http://schemas.microsoft.com/office/drawing/2014/main" val="816422465"/>
                  </a:ext>
                </a:extLst>
              </a:tr>
              <a:tr h="0">
                <a:tc>
                  <a:txBody>
                    <a:bodyPr/>
                    <a:lstStyle/>
                    <a:p>
                      <a:r>
                        <a:rPr lang="en-US" sz="1600" dirty="0"/>
                        <a:t>2/3 Immediate* </a:t>
                      </a:r>
                    </a:p>
                  </a:txBody>
                  <a:tcPr/>
                </a:tc>
                <a:tc>
                  <a:txBody>
                    <a:bodyPr/>
                    <a:lstStyle/>
                    <a:p>
                      <a:pPr algn="r"/>
                      <a:r>
                        <a:rPr lang="en-US" sz="1600" b="1" dirty="0">
                          <a:latin typeface="Calibri" panose="020F0502020204030204" pitchFamily="34" charset="0"/>
                          <a:cs typeface="Calibri" panose="020F0502020204030204" pitchFamily="34" charset="0"/>
                        </a:rPr>
                        <a:t>NA</a:t>
                      </a:r>
                    </a:p>
                  </a:txBody>
                  <a:tcPr/>
                </a:tc>
                <a:tc>
                  <a:txBody>
                    <a:bodyPr/>
                    <a:lstStyle/>
                    <a:p>
                      <a:pPr algn="r"/>
                      <a:r>
                        <a:rPr lang="en-US" sz="1600" b="1" dirty="0">
                          <a:latin typeface="Calibri" panose="020F0502020204030204" pitchFamily="34" charset="0"/>
                          <a:cs typeface="Calibri" panose="020F0502020204030204" pitchFamily="34" charset="0"/>
                        </a:rPr>
                        <a:t>NA</a:t>
                      </a:r>
                    </a:p>
                  </a:txBody>
                  <a:tcPr/>
                </a:tc>
                <a:tc>
                  <a:txBody>
                    <a:bodyPr/>
                    <a:lstStyle/>
                    <a:p>
                      <a:pPr algn="r"/>
                      <a:r>
                        <a:rPr lang="en-US" sz="1600" b="1" dirty="0">
                          <a:solidFill>
                            <a:srgbClr val="00B050"/>
                          </a:solidFill>
                          <a:latin typeface="Calibri" panose="020F0502020204030204" pitchFamily="34" charset="0"/>
                          <a:cs typeface="Calibri" panose="020F0502020204030204" pitchFamily="34" charset="0"/>
                        </a:rPr>
                        <a:t>$777,552,421</a:t>
                      </a:r>
                    </a:p>
                  </a:txBody>
                  <a:tcPr/>
                </a:tc>
                <a:extLst>
                  <a:ext uri="{0D108BD9-81ED-4DB2-BD59-A6C34878D82A}">
                    <a16:rowId xmlns:a16="http://schemas.microsoft.com/office/drawing/2014/main" val="2470475614"/>
                  </a:ext>
                </a:extLst>
              </a:tr>
              <a:tr h="0">
                <a:tc>
                  <a:txBody>
                    <a:bodyPr/>
                    <a:lstStyle/>
                    <a:p>
                      <a:r>
                        <a:rPr lang="en-US" sz="1600" dirty="0"/>
                        <a:t>1/3 Delayed**</a:t>
                      </a:r>
                    </a:p>
                  </a:txBody>
                  <a:tcPr/>
                </a:tc>
                <a:tc>
                  <a:txBody>
                    <a:bodyPr/>
                    <a:lstStyle/>
                    <a:p>
                      <a:pPr algn="r"/>
                      <a:r>
                        <a:rPr lang="en-US" sz="1600" b="1" dirty="0">
                          <a:latin typeface="Calibri" panose="020F0502020204030204" pitchFamily="34" charset="0"/>
                          <a:cs typeface="Calibri" panose="020F0502020204030204" pitchFamily="34" charset="0"/>
                        </a:rPr>
                        <a:t>NA</a:t>
                      </a:r>
                    </a:p>
                  </a:txBody>
                  <a:tcPr/>
                </a:tc>
                <a:tc>
                  <a:txBody>
                    <a:bodyPr/>
                    <a:lstStyle/>
                    <a:p>
                      <a:pPr algn="r"/>
                      <a:r>
                        <a:rPr lang="en-US" sz="1600" b="1" dirty="0">
                          <a:latin typeface="Calibri" panose="020F0502020204030204" pitchFamily="34" charset="0"/>
                          <a:cs typeface="Calibri" panose="020F0502020204030204" pitchFamily="34" charset="0"/>
                        </a:rPr>
                        <a:t>NA</a:t>
                      </a:r>
                    </a:p>
                  </a:txBody>
                  <a:tcPr/>
                </a:tc>
                <a:tc>
                  <a:txBody>
                    <a:bodyPr/>
                    <a:lstStyle/>
                    <a:p>
                      <a:pPr algn="r"/>
                      <a:r>
                        <a:rPr lang="en-US" sz="1600" b="1" dirty="0">
                          <a:solidFill>
                            <a:srgbClr val="FF0000"/>
                          </a:solidFill>
                          <a:latin typeface="Calibri" panose="020F0502020204030204" pitchFamily="34" charset="0"/>
                          <a:cs typeface="Calibri" panose="020F0502020204030204" pitchFamily="34" charset="0"/>
                        </a:rPr>
                        <a:t>$388,776,211</a:t>
                      </a:r>
                    </a:p>
                  </a:txBody>
                  <a:tcPr/>
                </a:tc>
                <a:extLst>
                  <a:ext uri="{0D108BD9-81ED-4DB2-BD59-A6C34878D82A}">
                    <a16:rowId xmlns:a16="http://schemas.microsoft.com/office/drawing/2014/main" val="4091745648"/>
                  </a:ext>
                </a:extLst>
              </a:tr>
              <a:tr h="314960">
                <a:tc>
                  <a:txBody>
                    <a:bodyPr/>
                    <a:lstStyle/>
                    <a:p>
                      <a:r>
                        <a:rPr lang="en-US" sz="1600" dirty="0"/>
                        <a:t>LEA Award</a:t>
                      </a:r>
                    </a:p>
                  </a:txBody>
                  <a:tcPr/>
                </a:tc>
                <a:tc gridSpan="3">
                  <a:txBody>
                    <a:bodyPr/>
                    <a:lstStyle/>
                    <a:p>
                      <a:pPr algn="ctr"/>
                      <a:r>
                        <a:rPr lang="en-US" sz="1600" dirty="0"/>
                        <a:t>90% direct allocation to LEAs</a:t>
                      </a:r>
                    </a:p>
                  </a:txBody>
                  <a:tcPr/>
                </a:tc>
                <a:tc hMerge="1">
                  <a:txBody>
                    <a:bodyPr/>
                    <a:lstStyle/>
                    <a:p>
                      <a:endParaRPr lang="en-US"/>
                    </a:p>
                  </a:txBody>
                  <a:tcPr/>
                </a:tc>
                <a:tc hMerge="1">
                  <a:txBody>
                    <a:bodyPr/>
                    <a:lstStyle/>
                    <a:p>
                      <a:pPr algn="ctr"/>
                      <a:endParaRPr lang="en-US" sz="1600" dirty="0"/>
                    </a:p>
                  </a:txBody>
                  <a:tcPr/>
                </a:tc>
                <a:extLst>
                  <a:ext uri="{0D108BD9-81ED-4DB2-BD59-A6C34878D82A}">
                    <a16:rowId xmlns:a16="http://schemas.microsoft.com/office/drawing/2014/main" val="2243686359"/>
                  </a:ext>
                </a:extLst>
              </a:tr>
              <a:tr h="0">
                <a:tc>
                  <a:txBody>
                    <a:bodyPr/>
                    <a:lstStyle/>
                    <a:p>
                      <a:r>
                        <a:rPr lang="en-US" sz="1600" dirty="0"/>
                        <a:t>90% to LEAs</a:t>
                      </a:r>
                    </a:p>
                  </a:txBody>
                  <a:tcPr/>
                </a:tc>
                <a:tc>
                  <a:txBody>
                    <a:bodyPr/>
                    <a:lstStyle/>
                    <a:p>
                      <a:pPr algn="r"/>
                      <a:r>
                        <a:rPr lang="en-US" sz="1600" b="1" dirty="0">
                          <a:latin typeface="Calibri" panose="020F0502020204030204" pitchFamily="34" charset="0"/>
                          <a:cs typeface="Calibri" panose="020F0502020204030204" pitchFamily="34" charset="0"/>
                        </a:rPr>
                        <a:t>$108,894,404</a:t>
                      </a: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600" b="1" dirty="0">
                          <a:latin typeface="Calibri" panose="020F0502020204030204" pitchFamily="34" charset="0"/>
                          <a:cs typeface="Calibri" panose="020F0502020204030204" pitchFamily="34" charset="0"/>
                        </a:rPr>
                        <a:t>$467,391,880</a:t>
                      </a: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600" b="1" dirty="0">
                          <a:latin typeface="Calibri" panose="020F0502020204030204" pitchFamily="34" charset="0"/>
                          <a:cs typeface="Calibri" panose="020F0502020204030204" pitchFamily="34" charset="0"/>
                        </a:rPr>
                        <a:t>$1,049,695,769</a:t>
                      </a:r>
                    </a:p>
                  </a:txBody>
                  <a:tcPr/>
                </a:tc>
                <a:extLst>
                  <a:ext uri="{0D108BD9-81ED-4DB2-BD59-A6C34878D82A}">
                    <a16:rowId xmlns:a16="http://schemas.microsoft.com/office/drawing/2014/main" val="1288465440"/>
                  </a:ext>
                </a:extLst>
              </a:tr>
              <a:tr h="0">
                <a:tc>
                  <a:txBody>
                    <a:bodyPr/>
                    <a:lstStyle/>
                    <a:p>
                      <a:r>
                        <a:rPr lang="en-US" sz="1600" dirty="0"/>
                        <a:t>SEA Award </a:t>
                      </a:r>
                    </a:p>
                  </a:txBody>
                  <a:tcPr/>
                </a:tc>
                <a:tc gridSpan="3">
                  <a:txBody>
                    <a:bodyPr/>
                    <a:lstStyle/>
                    <a:p>
                      <a:pPr algn="ctr"/>
                      <a:r>
                        <a:rPr lang="en-US" sz="1600" dirty="0"/>
                        <a:t>10% state reserve (up to .5% for administration)</a:t>
                      </a:r>
                      <a:endParaRPr lang="en-US" sz="1600" b="0" i="0" u="none" strike="noStrike" kern="1200" baseline="0" dirty="0">
                        <a:solidFill>
                          <a:schemeClr val="tx1"/>
                        </a:solidFill>
                        <a:latin typeface="+mn-lt"/>
                        <a:ea typeface="+mn-ea"/>
                        <a:cs typeface="+mn-cs"/>
                      </a:endParaRPr>
                    </a:p>
                  </a:txBody>
                  <a:tcPr/>
                </a:tc>
                <a:tc hMerge="1">
                  <a:txBody>
                    <a:bodyPr/>
                    <a:lstStyle/>
                    <a:p>
                      <a:endParaRPr lang="en-US"/>
                    </a:p>
                  </a:txBody>
                  <a:tcPr/>
                </a:tc>
                <a:tc hMerge="1">
                  <a:txBody>
                    <a:bodyPr/>
                    <a:lstStyle/>
                    <a:p>
                      <a:pPr algn="ctr"/>
                      <a:endParaRPr lang="en-US" sz="1600" b="0" i="0" u="none" strike="noStrike" kern="1200" baseline="0" dirty="0">
                        <a:solidFill>
                          <a:schemeClr val="tx1"/>
                        </a:solidFill>
                        <a:latin typeface="+mn-lt"/>
                        <a:ea typeface="+mn-ea"/>
                        <a:cs typeface="+mn-cs"/>
                      </a:endParaRPr>
                    </a:p>
                  </a:txBody>
                  <a:tcPr/>
                </a:tc>
                <a:extLst>
                  <a:ext uri="{0D108BD9-81ED-4DB2-BD59-A6C34878D82A}">
                    <a16:rowId xmlns:a16="http://schemas.microsoft.com/office/drawing/2014/main" val="3056472113"/>
                  </a:ext>
                </a:extLst>
              </a:tr>
              <a:tr h="0">
                <a:tc>
                  <a:txBody>
                    <a:bodyPr/>
                    <a:lstStyle/>
                    <a:p>
                      <a:r>
                        <a:rPr lang="en-US" sz="1600" dirty="0"/>
                        <a:t>10% to CDE</a:t>
                      </a:r>
                    </a:p>
                  </a:txBody>
                  <a:tcPr/>
                </a:tc>
                <a:tc>
                  <a:txBody>
                    <a:bodyPr/>
                    <a:lstStyle/>
                    <a:p>
                      <a:pPr algn="r"/>
                      <a:r>
                        <a:rPr lang="en-US" sz="1600" b="1" dirty="0">
                          <a:latin typeface="Calibri" panose="020F0502020204030204" pitchFamily="34" charset="0"/>
                          <a:cs typeface="Calibri" panose="020F0502020204030204" pitchFamily="34" charset="0"/>
                        </a:rPr>
                        <a:t>$12,099,378</a:t>
                      </a:r>
                    </a:p>
                  </a:txBody>
                  <a:tcPr/>
                </a:tc>
                <a:tc>
                  <a:txBody>
                    <a:bodyPr/>
                    <a:lstStyle/>
                    <a:p>
                      <a:pPr algn="r"/>
                      <a:r>
                        <a:rPr lang="en-US" sz="1600" b="1" i="0" u="none" strike="noStrike" dirty="0">
                          <a:solidFill>
                            <a:srgbClr val="000000"/>
                          </a:solidFill>
                          <a:effectLst/>
                          <a:latin typeface="Calibri" panose="020F0502020204030204" pitchFamily="34" charset="0"/>
                          <a:cs typeface="Calibri" panose="020F0502020204030204" pitchFamily="34" charset="0"/>
                        </a:rPr>
                        <a:t>$51,932,431</a:t>
                      </a:r>
                      <a:endParaRPr lang="en-US" sz="1600" b="1" dirty="0">
                        <a:latin typeface="Calibri" panose="020F0502020204030204" pitchFamily="34" charset="0"/>
                        <a:cs typeface="Calibri" panose="020F0502020204030204" pitchFamily="34" charset="0"/>
                      </a:endParaRPr>
                    </a:p>
                  </a:txBody>
                  <a:tcPr/>
                </a:tc>
                <a:tc>
                  <a:txBody>
                    <a:bodyPr/>
                    <a:lstStyle/>
                    <a:p>
                      <a:pPr algn="r"/>
                      <a:r>
                        <a:rPr lang="en-US" sz="1600" b="1" dirty="0">
                          <a:latin typeface="Calibri" panose="020F0502020204030204" pitchFamily="34" charset="0"/>
                          <a:cs typeface="Calibri" panose="020F0502020204030204" pitchFamily="34" charset="0"/>
                        </a:rPr>
                        <a:t>$116,632,863</a:t>
                      </a:r>
                    </a:p>
                  </a:txBody>
                  <a:tcPr/>
                </a:tc>
                <a:extLst>
                  <a:ext uri="{0D108BD9-81ED-4DB2-BD59-A6C34878D82A}">
                    <a16:rowId xmlns:a16="http://schemas.microsoft.com/office/drawing/2014/main" val="1893860038"/>
                  </a:ext>
                </a:extLst>
              </a:tr>
              <a:tr h="0">
                <a:tc>
                  <a:txBody>
                    <a:bodyPr/>
                    <a:lstStyle/>
                    <a:p>
                      <a:r>
                        <a:rPr lang="en-US" sz="1600" dirty="0"/>
                        <a:t>SEA Admin Max</a:t>
                      </a:r>
                    </a:p>
                  </a:txBody>
                  <a:tcPr/>
                </a:tc>
                <a:tc gridSpan="3">
                  <a:txBody>
                    <a:bodyPr/>
                    <a:lstStyle/>
                    <a:p>
                      <a:pPr algn="ctr"/>
                      <a:r>
                        <a:rPr lang="en-US" sz="1600" dirty="0"/>
                        <a:t>No more than 0.5% of the total award</a:t>
                      </a:r>
                    </a:p>
                  </a:txBody>
                  <a:tcPr/>
                </a:tc>
                <a:tc hMerge="1">
                  <a:txBody>
                    <a:bodyPr/>
                    <a:lstStyle/>
                    <a:p>
                      <a:endParaRPr lang="en-US"/>
                    </a:p>
                  </a:txBody>
                  <a:tcPr/>
                </a:tc>
                <a:tc hMerge="1">
                  <a:txBody>
                    <a:bodyPr/>
                    <a:lstStyle/>
                    <a:p>
                      <a:pPr algn="ctr"/>
                      <a:endParaRPr lang="en-US" sz="1600" dirty="0"/>
                    </a:p>
                  </a:txBody>
                  <a:tcPr/>
                </a:tc>
                <a:extLst>
                  <a:ext uri="{0D108BD9-81ED-4DB2-BD59-A6C34878D82A}">
                    <a16:rowId xmlns:a16="http://schemas.microsoft.com/office/drawing/2014/main" val="3686187490"/>
                  </a:ext>
                </a:extLst>
              </a:tr>
              <a:tr h="0">
                <a:tc>
                  <a:txBody>
                    <a:bodyPr/>
                    <a:lstStyle/>
                    <a:p>
                      <a:r>
                        <a:rPr lang="en-US" sz="1600" dirty="0"/>
                        <a:t>CDE Admin</a:t>
                      </a:r>
                    </a:p>
                  </a:txBody>
                  <a:tcPr/>
                </a:tc>
                <a:tc>
                  <a:txBody>
                    <a:bodyPr/>
                    <a:lstStyle/>
                    <a:p>
                      <a:pPr algn="r"/>
                      <a:r>
                        <a:rPr lang="en-US" sz="1600" b="1" kern="1200" dirty="0">
                          <a:solidFill>
                            <a:schemeClr val="tx1"/>
                          </a:solidFill>
                          <a:latin typeface="Calibri" panose="020F0502020204030204" pitchFamily="34" charset="0"/>
                          <a:ea typeface="+mn-ea"/>
                          <a:cs typeface="Calibri" panose="020F0502020204030204" pitchFamily="34" charset="0"/>
                        </a:rPr>
                        <a:t>$604,969</a:t>
                      </a:r>
                    </a:p>
                  </a:txBody>
                  <a:tcPr/>
                </a:tc>
                <a:tc>
                  <a:txBody>
                    <a:bodyPr/>
                    <a:lstStyle/>
                    <a:p>
                      <a:pPr algn="r"/>
                      <a:r>
                        <a:rPr lang="en-US" sz="1600" b="0" i="0" u="none" strike="noStrike" kern="1200" baseline="0" dirty="0">
                          <a:solidFill>
                            <a:schemeClr val="tx1"/>
                          </a:solidFill>
                          <a:latin typeface="Calibri" panose="020F0502020204030204" pitchFamily="34" charset="0"/>
                          <a:ea typeface="+mn-ea"/>
                          <a:cs typeface="Calibri" panose="020F0502020204030204" pitchFamily="34" charset="0"/>
                        </a:rPr>
                        <a:t> </a:t>
                      </a:r>
                      <a:r>
                        <a:rPr lang="en-US" sz="1600" b="1" i="0" u="none" strike="noStrike" kern="1200" dirty="0">
                          <a:solidFill>
                            <a:srgbClr val="000000"/>
                          </a:solidFill>
                          <a:effectLst/>
                          <a:latin typeface="Calibri" panose="020F0502020204030204" pitchFamily="34" charset="0"/>
                          <a:ea typeface="+mn-ea"/>
                          <a:cs typeface="Calibri" panose="020F0502020204030204" pitchFamily="34" charset="0"/>
                        </a:rPr>
                        <a:t>$2,596,622</a:t>
                      </a:r>
                    </a:p>
                  </a:txBody>
                  <a:tcPr/>
                </a:tc>
                <a:tc>
                  <a:txBody>
                    <a:bodyPr/>
                    <a:lstStyle/>
                    <a:p>
                      <a:pPr algn="r"/>
                      <a:r>
                        <a:rPr lang="en-US" sz="1600" b="1" i="0" u="none" strike="noStrike" kern="1200" dirty="0">
                          <a:solidFill>
                            <a:srgbClr val="000000"/>
                          </a:solidFill>
                          <a:effectLst/>
                          <a:latin typeface="Calibri" panose="020F0502020204030204" pitchFamily="34" charset="0"/>
                          <a:ea typeface="+mn-ea"/>
                          <a:cs typeface="Calibri" panose="020F0502020204030204" pitchFamily="34" charset="0"/>
                        </a:rPr>
                        <a:t>$5,831,643</a:t>
                      </a:r>
                    </a:p>
                  </a:txBody>
                  <a:tcPr/>
                </a:tc>
                <a:extLst>
                  <a:ext uri="{0D108BD9-81ED-4DB2-BD59-A6C34878D82A}">
                    <a16:rowId xmlns:a16="http://schemas.microsoft.com/office/drawing/2014/main" val="945808463"/>
                  </a:ext>
                </a:extLst>
              </a:tr>
            </a:tbl>
          </a:graphicData>
        </a:graphic>
      </p:graphicFrame>
      <p:sp>
        <p:nvSpPr>
          <p:cNvPr id="4" name="Slide Number Placeholder 3">
            <a:extLst>
              <a:ext uri="{FF2B5EF4-FFF2-40B4-BE49-F238E27FC236}">
                <a16:creationId xmlns:a16="http://schemas.microsoft.com/office/drawing/2014/main" id="{C2F4DE9F-0A52-43F6-9277-5A26D7E78A28}"/>
              </a:ext>
            </a:extLst>
          </p:cNvPr>
          <p:cNvSpPr>
            <a:spLocks noGrp="1"/>
          </p:cNvSpPr>
          <p:nvPr>
            <p:ph type="sldNum" sz="quarter" idx="12"/>
          </p:nvPr>
        </p:nvSpPr>
        <p:spPr/>
        <p:txBody>
          <a:bodyPr/>
          <a:lstStyle/>
          <a:p>
            <a:fld id="{C479D5F6-EDCB-402A-AC08-4943A1820E8F}" type="slidenum">
              <a:rPr lang="en-US" smtClean="0"/>
              <a:pPr/>
              <a:t>12</a:t>
            </a:fld>
            <a:endParaRPr lang="en-US" dirty="0"/>
          </a:p>
        </p:txBody>
      </p:sp>
      <p:sp>
        <p:nvSpPr>
          <p:cNvPr id="3" name="TextBox 2">
            <a:extLst>
              <a:ext uri="{FF2B5EF4-FFF2-40B4-BE49-F238E27FC236}">
                <a16:creationId xmlns:a16="http://schemas.microsoft.com/office/drawing/2014/main" id="{30F346D8-0819-4F5F-9168-A28C33B5D40F}"/>
              </a:ext>
            </a:extLst>
          </p:cNvPr>
          <p:cNvSpPr txBox="1"/>
          <p:nvPr/>
        </p:nvSpPr>
        <p:spPr>
          <a:xfrm>
            <a:off x="457200" y="5305604"/>
            <a:ext cx="8229600" cy="738664"/>
          </a:xfrm>
          <a:prstGeom prst="rect">
            <a:avLst/>
          </a:prstGeom>
          <a:noFill/>
        </p:spPr>
        <p:txBody>
          <a:bodyPr wrap="square" rtlCol="0">
            <a:spAutoFit/>
          </a:bodyPr>
          <a:lstStyle/>
          <a:p>
            <a:r>
              <a:rPr lang="en-US" dirty="0"/>
              <a:t>*Grant Award for 2/3 of the state’s allocation received on 3/24/21.</a:t>
            </a:r>
          </a:p>
          <a:p>
            <a:r>
              <a:rPr lang="en-US" dirty="0"/>
              <a:t>**States will receive remaining 1/3 of allocation after submitting to the U.S. Department of Education the state’s plans for use of funds to safely reopen schools and meet the needs of students.  </a:t>
            </a:r>
          </a:p>
        </p:txBody>
      </p:sp>
    </p:spTree>
    <p:extLst>
      <p:ext uri="{BB962C8B-B14F-4D97-AF65-F5344CB8AC3E}">
        <p14:creationId xmlns:p14="http://schemas.microsoft.com/office/powerpoint/2010/main" val="18854161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1B5148-4FCF-488E-8EE3-3FE9044ED79B}"/>
              </a:ext>
            </a:extLst>
          </p:cNvPr>
          <p:cNvSpPr>
            <a:spLocks noGrp="1"/>
          </p:cNvSpPr>
          <p:nvPr>
            <p:ph type="title"/>
          </p:nvPr>
        </p:nvSpPr>
        <p:spPr/>
        <p:txBody>
          <a:bodyPr/>
          <a:lstStyle/>
          <a:p>
            <a:r>
              <a:rPr lang="en-US" dirty="0"/>
              <a:t>ARP ESSER III Grant Codes</a:t>
            </a:r>
          </a:p>
        </p:txBody>
      </p:sp>
      <p:sp>
        <p:nvSpPr>
          <p:cNvPr id="4" name="Slide Number Placeholder 3">
            <a:extLst>
              <a:ext uri="{FF2B5EF4-FFF2-40B4-BE49-F238E27FC236}">
                <a16:creationId xmlns:a16="http://schemas.microsoft.com/office/drawing/2014/main" id="{67400033-5566-4EE8-8A37-DE7D021CEDF7}"/>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en-US" smtClean="0"/>
              <a:t>13</a:t>
            </a:fld>
            <a:endParaRPr lang="en-US"/>
          </a:p>
        </p:txBody>
      </p:sp>
      <p:graphicFrame>
        <p:nvGraphicFramePr>
          <p:cNvPr id="5" name="Table 4">
            <a:extLst>
              <a:ext uri="{FF2B5EF4-FFF2-40B4-BE49-F238E27FC236}">
                <a16:creationId xmlns:a16="http://schemas.microsoft.com/office/drawing/2014/main" id="{2C5DA2A9-915F-46B3-9E83-E488FDC8E870}"/>
              </a:ext>
            </a:extLst>
          </p:cNvPr>
          <p:cNvGraphicFramePr>
            <a:graphicFrameLocks noGrp="1"/>
          </p:cNvGraphicFramePr>
          <p:nvPr>
            <p:extLst>
              <p:ext uri="{D42A27DB-BD31-4B8C-83A1-F6EECF244321}">
                <p14:modId xmlns:p14="http://schemas.microsoft.com/office/powerpoint/2010/main" val="767657615"/>
              </p:ext>
            </p:extLst>
          </p:nvPr>
        </p:nvGraphicFramePr>
        <p:xfrm>
          <a:off x="1769553" y="1661160"/>
          <a:ext cx="5067300" cy="1767840"/>
        </p:xfrm>
        <a:graphic>
          <a:graphicData uri="http://schemas.openxmlformats.org/drawingml/2006/table">
            <a:tbl>
              <a:tblPr firstRow="1" firstCol="1" bandRow="1">
                <a:tableStyleId>{1DF82658-8AFC-442A-9291-991C26907DA4}</a:tableStyleId>
              </a:tblPr>
              <a:tblGrid>
                <a:gridCol w="4057650">
                  <a:extLst>
                    <a:ext uri="{9D8B030D-6E8A-4147-A177-3AD203B41FA5}">
                      <a16:colId xmlns:a16="http://schemas.microsoft.com/office/drawing/2014/main" val="1078482348"/>
                    </a:ext>
                  </a:extLst>
                </a:gridCol>
                <a:gridCol w="1009650">
                  <a:extLst>
                    <a:ext uri="{9D8B030D-6E8A-4147-A177-3AD203B41FA5}">
                      <a16:colId xmlns:a16="http://schemas.microsoft.com/office/drawing/2014/main" val="3110222317"/>
                    </a:ext>
                  </a:extLst>
                </a:gridCol>
              </a:tblGrid>
              <a:tr h="395890">
                <a:tc>
                  <a:txBody>
                    <a:bodyPr/>
                    <a:lstStyle/>
                    <a:p>
                      <a:pPr marL="0" marR="0">
                        <a:spcBef>
                          <a:spcPts val="0"/>
                        </a:spcBef>
                        <a:spcAft>
                          <a:spcPts val="0"/>
                        </a:spcAft>
                      </a:pPr>
                      <a:r>
                        <a:rPr lang="en-US" sz="1800" dirty="0">
                          <a:effectLst/>
                          <a:latin typeface="Calibri" panose="020F0502020204030204" pitchFamily="34" charset="0"/>
                          <a:ea typeface="Calibri" panose="020F0502020204030204" pitchFamily="34" charset="0"/>
                        </a:rPr>
                        <a:t>Funding</a:t>
                      </a:r>
                    </a:p>
                  </a:txBody>
                  <a:tcPr marL="61080" marR="61080" marT="0" marB="0"/>
                </a:tc>
                <a:tc>
                  <a:txBody>
                    <a:bodyPr/>
                    <a:lstStyle/>
                    <a:p>
                      <a:pPr marL="0" marR="0" algn="ctr">
                        <a:spcBef>
                          <a:spcPts val="0"/>
                        </a:spcBef>
                        <a:spcAft>
                          <a:spcPts val="0"/>
                        </a:spcAft>
                      </a:pPr>
                      <a:r>
                        <a:rPr lang="en-US" sz="1800" dirty="0">
                          <a:effectLst/>
                          <a:latin typeface="Calibri" panose="020F0502020204030204" pitchFamily="34" charset="0"/>
                          <a:ea typeface="Calibri" panose="020F0502020204030204" pitchFamily="34" charset="0"/>
                        </a:rPr>
                        <a:t>Grant Code</a:t>
                      </a:r>
                    </a:p>
                  </a:txBody>
                  <a:tcPr marL="61080" marR="61080" marT="0" marB="0"/>
                </a:tc>
                <a:extLst>
                  <a:ext uri="{0D108BD9-81ED-4DB2-BD59-A6C34878D82A}">
                    <a16:rowId xmlns:a16="http://schemas.microsoft.com/office/drawing/2014/main" val="660103685"/>
                  </a:ext>
                </a:extLst>
              </a:tr>
              <a:tr h="395890">
                <a:tc>
                  <a:txBody>
                    <a:bodyPr/>
                    <a:lstStyle/>
                    <a:p>
                      <a:pPr marL="0" marR="0">
                        <a:spcBef>
                          <a:spcPts val="0"/>
                        </a:spcBef>
                        <a:spcAft>
                          <a:spcPts val="0"/>
                        </a:spcAft>
                      </a:pPr>
                      <a:r>
                        <a:rPr lang="en-US" sz="1600" dirty="0">
                          <a:effectLst/>
                        </a:rPr>
                        <a:t>ESSER III – LEA Allocation (80% of LEA’s allocation)</a:t>
                      </a:r>
                      <a:endParaRPr lang="en-US" sz="1200" dirty="0">
                        <a:effectLst/>
                        <a:latin typeface="Calibri" panose="020F0502020204030204" pitchFamily="34" charset="0"/>
                        <a:ea typeface="Calibri" panose="020F0502020204030204" pitchFamily="34" charset="0"/>
                      </a:endParaRPr>
                    </a:p>
                  </a:txBody>
                  <a:tcPr marL="61080" marR="61080" marT="0" marB="0"/>
                </a:tc>
                <a:tc>
                  <a:txBody>
                    <a:bodyPr/>
                    <a:lstStyle/>
                    <a:p>
                      <a:pPr marL="0" marR="0" algn="ctr">
                        <a:spcBef>
                          <a:spcPts val="0"/>
                        </a:spcBef>
                        <a:spcAft>
                          <a:spcPts val="0"/>
                        </a:spcAft>
                      </a:pPr>
                      <a:r>
                        <a:rPr lang="en-US" sz="1600" dirty="0">
                          <a:effectLst/>
                        </a:rPr>
                        <a:t>4414</a:t>
                      </a:r>
                      <a:endParaRPr lang="en-US" sz="1200" dirty="0">
                        <a:effectLst/>
                        <a:latin typeface="Calibri" panose="020F0502020204030204" pitchFamily="34" charset="0"/>
                        <a:ea typeface="Calibri" panose="020F0502020204030204" pitchFamily="34" charset="0"/>
                      </a:endParaRPr>
                    </a:p>
                  </a:txBody>
                  <a:tcPr marL="61080" marR="61080" marT="0" marB="0"/>
                </a:tc>
                <a:extLst>
                  <a:ext uri="{0D108BD9-81ED-4DB2-BD59-A6C34878D82A}">
                    <a16:rowId xmlns:a16="http://schemas.microsoft.com/office/drawing/2014/main" val="3052351988"/>
                  </a:ext>
                </a:extLst>
              </a:tr>
              <a:tr h="395890">
                <a:tc>
                  <a:txBody>
                    <a:bodyPr/>
                    <a:lstStyle/>
                    <a:p>
                      <a:pPr marL="0" marR="0">
                        <a:spcBef>
                          <a:spcPts val="0"/>
                        </a:spcBef>
                        <a:spcAft>
                          <a:spcPts val="0"/>
                        </a:spcAft>
                      </a:pPr>
                      <a:r>
                        <a:rPr lang="en-US" sz="1600" dirty="0">
                          <a:effectLst/>
                        </a:rPr>
                        <a:t>ESSER III – LEA Learning Loss Set-Aside (20% of LEA’s allocation) – will be budgeted as a set-aside in the application budget</a:t>
                      </a:r>
                      <a:endParaRPr lang="en-US" sz="1200" dirty="0">
                        <a:effectLst/>
                        <a:latin typeface="Calibri" panose="020F0502020204030204" pitchFamily="34" charset="0"/>
                        <a:ea typeface="Calibri" panose="020F0502020204030204" pitchFamily="34" charset="0"/>
                      </a:endParaRPr>
                    </a:p>
                  </a:txBody>
                  <a:tcPr marL="61080" marR="61080" marT="0" marB="0"/>
                </a:tc>
                <a:tc>
                  <a:txBody>
                    <a:bodyPr/>
                    <a:lstStyle/>
                    <a:p>
                      <a:pPr marL="0" marR="0" algn="ctr">
                        <a:spcBef>
                          <a:spcPts val="0"/>
                        </a:spcBef>
                        <a:spcAft>
                          <a:spcPts val="0"/>
                        </a:spcAft>
                      </a:pPr>
                      <a:r>
                        <a:rPr lang="en-US" sz="1600">
                          <a:effectLst/>
                        </a:rPr>
                        <a:t>4414*</a:t>
                      </a:r>
                      <a:endParaRPr lang="en-US" sz="1200" dirty="0">
                        <a:effectLst/>
                        <a:latin typeface="Calibri" panose="020F0502020204030204" pitchFamily="34" charset="0"/>
                        <a:ea typeface="Calibri" panose="020F0502020204030204" pitchFamily="34" charset="0"/>
                      </a:endParaRPr>
                    </a:p>
                  </a:txBody>
                  <a:tcPr marL="61080" marR="61080" marT="0" marB="0"/>
                </a:tc>
                <a:extLst>
                  <a:ext uri="{0D108BD9-81ED-4DB2-BD59-A6C34878D82A}">
                    <a16:rowId xmlns:a16="http://schemas.microsoft.com/office/drawing/2014/main" val="1663468733"/>
                  </a:ext>
                </a:extLst>
              </a:tr>
            </a:tbl>
          </a:graphicData>
        </a:graphic>
      </p:graphicFrame>
      <p:sp>
        <p:nvSpPr>
          <p:cNvPr id="3" name="TextBox 2">
            <a:extLst>
              <a:ext uri="{FF2B5EF4-FFF2-40B4-BE49-F238E27FC236}">
                <a16:creationId xmlns:a16="http://schemas.microsoft.com/office/drawing/2014/main" id="{4ACB37BC-F96F-4AB9-A99F-8BBD8BDD12E5}"/>
              </a:ext>
            </a:extLst>
          </p:cNvPr>
          <p:cNvSpPr txBox="1"/>
          <p:nvPr/>
        </p:nvSpPr>
        <p:spPr>
          <a:xfrm>
            <a:off x="1769553" y="3634061"/>
            <a:ext cx="5863905" cy="523220"/>
          </a:xfrm>
          <a:prstGeom prst="rect">
            <a:avLst/>
          </a:prstGeom>
          <a:noFill/>
        </p:spPr>
        <p:txBody>
          <a:bodyPr wrap="square" rtlCol="0">
            <a:spAutoFit/>
          </a:bodyPr>
          <a:lstStyle/>
          <a:p>
            <a:r>
              <a:rPr lang="en-US" dirty="0"/>
              <a:t>*Program code coming soon for learning loss set aside. This is how you will track these expenditures.</a:t>
            </a:r>
          </a:p>
        </p:txBody>
      </p:sp>
      <p:sp>
        <p:nvSpPr>
          <p:cNvPr id="6" name="Oval 5">
            <a:extLst>
              <a:ext uri="{FF2B5EF4-FFF2-40B4-BE49-F238E27FC236}">
                <a16:creationId xmlns:a16="http://schemas.microsoft.com/office/drawing/2014/main" id="{E910BED4-7F1B-4D79-81F2-EA9E9E6488E8}"/>
              </a:ext>
            </a:extLst>
          </p:cNvPr>
          <p:cNvSpPr/>
          <p:nvPr/>
        </p:nvSpPr>
        <p:spPr>
          <a:xfrm>
            <a:off x="4572000" y="4535784"/>
            <a:ext cx="4025245" cy="1159497"/>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lvl="1" algn="ctr"/>
            <a:r>
              <a:rPr lang="en-US" b="1" dirty="0"/>
              <a:t>Reminder: </a:t>
            </a:r>
          </a:p>
          <a:p>
            <a:pPr lvl="1"/>
            <a:r>
              <a:rPr lang="en-US" dirty="0"/>
              <a:t>Can only draw down up to 2/3 of allocation until CDE receives the full award to the state</a:t>
            </a:r>
          </a:p>
        </p:txBody>
      </p:sp>
      <p:sp>
        <p:nvSpPr>
          <p:cNvPr id="7" name="Oval 6">
            <a:extLst>
              <a:ext uri="{FF2B5EF4-FFF2-40B4-BE49-F238E27FC236}">
                <a16:creationId xmlns:a16="http://schemas.microsoft.com/office/drawing/2014/main" id="{3DABA796-C8CB-48F1-8802-67E8DF32089C}"/>
              </a:ext>
            </a:extLst>
          </p:cNvPr>
          <p:cNvSpPr/>
          <p:nvPr/>
        </p:nvSpPr>
        <p:spPr>
          <a:xfrm>
            <a:off x="750897" y="4535784"/>
            <a:ext cx="3616960" cy="1159497"/>
          </a:xfrm>
          <a:prstGeom prst="ellipse">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sz="1800" dirty="0"/>
              <a:t>LEA allocations are posted on</a:t>
            </a:r>
          </a:p>
          <a:p>
            <a:pPr algn="ctr"/>
            <a:r>
              <a:rPr lang="en-US" sz="1800" dirty="0">
                <a:hlinkClick r:id="rId3"/>
              </a:rPr>
              <a:t>CDE’s website</a:t>
            </a:r>
            <a:endParaRPr lang="en-US" sz="1800" dirty="0"/>
          </a:p>
        </p:txBody>
      </p:sp>
    </p:spTree>
    <p:extLst>
      <p:ext uri="{BB962C8B-B14F-4D97-AF65-F5344CB8AC3E}">
        <p14:creationId xmlns:p14="http://schemas.microsoft.com/office/powerpoint/2010/main" val="41825471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0D27DD-CCE8-452F-971A-2E84BE18D546}"/>
              </a:ext>
            </a:extLst>
          </p:cNvPr>
          <p:cNvSpPr>
            <a:spLocks noGrp="1"/>
          </p:cNvSpPr>
          <p:nvPr>
            <p:ph type="ctrTitle"/>
          </p:nvPr>
        </p:nvSpPr>
        <p:spPr/>
        <p:txBody>
          <a:bodyPr/>
          <a:lstStyle/>
          <a:p>
            <a:r>
              <a:rPr lang="en-US" dirty="0"/>
              <a:t>Due by March 23, 2021</a:t>
            </a:r>
          </a:p>
        </p:txBody>
      </p:sp>
      <p:sp>
        <p:nvSpPr>
          <p:cNvPr id="3" name="Slide Number Placeholder 2">
            <a:extLst>
              <a:ext uri="{FF2B5EF4-FFF2-40B4-BE49-F238E27FC236}">
                <a16:creationId xmlns:a16="http://schemas.microsoft.com/office/drawing/2014/main" id="{3D20CFE0-21C2-4F71-AE84-3EEE2BDB3A48}"/>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en-US" smtClean="0"/>
              <a:t>14</a:t>
            </a:fld>
            <a:endParaRPr lang="en-US"/>
          </a:p>
        </p:txBody>
      </p:sp>
    </p:spTree>
    <p:extLst>
      <p:ext uri="{BB962C8B-B14F-4D97-AF65-F5344CB8AC3E}">
        <p14:creationId xmlns:p14="http://schemas.microsoft.com/office/powerpoint/2010/main" val="35394419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23A16F-7668-46F9-BED5-8F46B2BE34C9}"/>
              </a:ext>
            </a:extLst>
          </p:cNvPr>
          <p:cNvSpPr>
            <a:spLocks noGrp="1"/>
          </p:cNvSpPr>
          <p:nvPr>
            <p:ph type="title"/>
          </p:nvPr>
        </p:nvSpPr>
        <p:spPr/>
        <p:txBody>
          <a:bodyPr/>
          <a:lstStyle/>
          <a:p>
            <a:r>
              <a:rPr lang="en-US" dirty="0"/>
              <a:t>Due By May 23, 2021</a:t>
            </a:r>
          </a:p>
        </p:txBody>
      </p:sp>
      <p:sp>
        <p:nvSpPr>
          <p:cNvPr id="3" name="Text Placeholder 2">
            <a:extLst>
              <a:ext uri="{FF2B5EF4-FFF2-40B4-BE49-F238E27FC236}">
                <a16:creationId xmlns:a16="http://schemas.microsoft.com/office/drawing/2014/main" id="{02ADDCDC-6024-44D7-9BC0-708454C53D7E}"/>
              </a:ext>
            </a:extLst>
          </p:cNvPr>
          <p:cNvSpPr>
            <a:spLocks noGrp="1"/>
          </p:cNvSpPr>
          <p:nvPr>
            <p:ph type="body" idx="1"/>
          </p:nvPr>
        </p:nvSpPr>
        <p:spPr>
          <a:xfrm>
            <a:off x="335280" y="1300480"/>
            <a:ext cx="8534400" cy="4803234"/>
          </a:xfrm>
        </p:spPr>
        <p:txBody>
          <a:bodyPr/>
          <a:lstStyle/>
          <a:p>
            <a:r>
              <a:rPr lang="en-US" dirty="0"/>
              <a:t>Acceptance of Funds</a:t>
            </a:r>
          </a:p>
          <a:p>
            <a:r>
              <a:rPr lang="en-US" dirty="0"/>
              <a:t>ARP ESSER III </a:t>
            </a:r>
            <a:r>
              <a:rPr lang="en-US" dirty="0">
                <a:hlinkClick r:id="rId2" action="ppaction://hlinkfile"/>
              </a:rPr>
              <a:t>Application Approval and Transmittal Form </a:t>
            </a:r>
            <a:r>
              <a:rPr lang="en-US" dirty="0"/>
              <a:t>available now on the </a:t>
            </a:r>
            <a:r>
              <a:rPr lang="en-US" dirty="0">
                <a:hlinkClick r:id="rId3"/>
              </a:rPr>
              <a:t>ARP ESSER III website</a:t>
            </a:r>
            <a:endParaRPr lang="en-US" dirty="0"/>
          </a:p>
          <a:p>
            <a:r>
              <a:rPr lang="en-US" dirty="0"/>
              <a:t>Signed (checked) Assurances – including plan for safe return</a:t>
            </a:r>
          </a:p>
          <a:p>
            <a:r>
              <a:rPr lang="en-US" dirty="0"/>
              <a:t>GEPA Statement – describes the steps you will take to ensure equitable access to funded activities and overcome any barriers for students, teachers, or other program beneficiaries to participate and benefit from the funded programs. Three options based on what is most appropriate for your entity: </a:t>
            </a:r>
          </a:p>
          <a:p>
            <a:pPr lvl="1"/>
            <a:r>
              <a:rPr lang="en-US" dirty="0"/>
              <a:t>Refer to Cons App</a:t>
            </a:r>
          </a:p>
          <a:p>
            <a:pPr lvl="1"/>
            <a:r>
              <a:rPr lang="en-US" dirty="0"/>
              <a:t>Update Cons App GEPA statement </a:t>
            </a:r>
          </a:p>
          <a:p>
            <a:pPr lvl="1"/>
            <a:r>
              <a:rPr lang="en-US" dirty="0"/>
              <a:t>Write a new GEPA statement</a:t>
            </a:r>
          </a:p>
          <a:p>
            <a:pPr lvl="1"/>
            <a:endParaRPr lang="en-US" dirty="0"/>
          </a:p>
          <a:p>
            <a:endParaRPr lang="en-US" dirty="0"/>
          </a:p>
        </p:txBody>
      </p:sp>
      <p:sp>
        <p:nvSpPr>
          <p:cNvPr id="4" name="Slide Number Placeholder 3">
            <a:extLst>
              <a:ext uri="{FF2B5EF4-FFF2-40B4-BE49-F238E27FC236}">
                <a16:creationId xmlns:a16="http://schemas.microsoft.com/office/drawing/2014/main" id="{F66F43FB-5C99-40BF-B04F-1A1E99FF5FF0}"/>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en-US" smtClean="0"/>
              <a:t>15</a:t>
            </a:fld>
            <a:endParaRPr lang="en-US"/>
          </a:p>
        </p:txBody>
      </p:sp>
    </p:spTree>
    <p:extLst>
      <p:ext uri="{BB962C8B-B14F-4D97-AF65-F5344CB8AC3E}">
        <p14:creationId xmlns:p14="http://schemas.microsoft.com/office/powerpoint/2010/main" val="29547219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902A4D-8A9D-4E67-8C71-A419F1103FD4}"/>
              </a:ext>
            </a:extLst>
          </p:cNvPr>
          <p:cNvSpPr>
            <a:spLocks noGrp="1"/>
          </p:cNvSpPr>
          <p:nvPr>
            <p:ph type="title"/>
          </p:nvPr>
        </p:nvSpPr>
        <p:spPr/>
        <p:txBody>
          <a:bodyPr/>
          <a:lstStyle/>
          <a:p>
            <a:r>
              <a:rPr lang="en-US" dirty="0"/>
              <a:t>New Requirement under ARP ESSER/ESSER III</a:t>
            </a:r>
          </a:p>
        </p:txBody>
      </p:sp>
      <p:sp>
        <p:nvSpPr>
          <p:cNvPr id="3" name="Text Placeholder 2">
            <a:extLst>
              <a:ext uri="{FF2B5EF4-FFF2-40B4-BE49-F238E27FC236}">
                <a16:creationId xmlns:a16="http://schemas.microsoft.com/office/drawing/2014/main" id="{6E774077-8479-48B1-AA78-B22C9445FDFF}"/>
              </a:ext>
            </a:extLst>
          </p:cNvPr>
          <p:cNvSpPr>
            <a:spLocks noGrp="1"/>
          </p:cNvSpPr>
          <p:nvPr>
            <p:ph type="body" idx="1"/>
          </p:nvPr>
        </p:nvSpPr>
        <p:spPr/>
        <p:txBody>
          <a:bodyPr/>
          <a:lstStyle/>
          <a:p>
            <a:r>
              <a:rPr lang="en-US" dirty="0"/>
              <a:t>LEAs must develop and make publicly available a plan for safe return to in-person instruction</a:t>
            </a:r>
          </a:p>
          <a:p>
            <a:pPr lvl="1"/>
            <a:r>
              <a:rPr lang="en-US" b="0" i="0" u="none" strike="noStrike" baseline="0" dirty="0">
                <a:solidFill>
                  <a:srgbClr val="000000"/>
                </a:solidFill>
                <a:latin typeface="Calibri" panose="020F0502020204030204" pitchFamily="34" charset="0"/>
              </a:rPr>
              <a:t>An LEA that receives ARP ESSER funds must, </a:t>
            </a:r>
            <a:r>
              <a:rPr lang="en-US" b="1" i="1" u="none" strike="noStrike" baseline="0" dirty="0">
                <a:solidFill>
                  <a:srgbClr val="FF0000"/>
                </a:solidFill>
                <a:latin typeface="Calibri" panose="020F0502020204030204" pitchFamily="34" charset="0"/>
              </a:rPr>
              <a:t>within 30 days of receiving the funds</a:t>
            </a:r>
            <a:r>
              <a:rPr lang="en-US" b="0" i="0" u="none" strike="noStrike" baseline="0" dirty="0">
                <a:solidFill>
                  <a:srgbClr val="000000"/>
                </a:solidFill>
                <a:latin typeface="Calibri" panose="020F0502020204030204" pitchFamily="34" charset="0"/>
              </a:rPr>
              <a:t>, make publicly available on its website a plan for the safe return to in-person instruction and continuity of services. Before making the plan publicly available, the LEA must seek public comment on the plan. </a:t>
            </a:r>
          </a:p>
          <a:p>
            <a:pPr lvl="1"/>
            <a:r>
              <a:rPr lang="en-US" dirty="0">
                <a:solidFill>
                  <a:srgbClr val="000000"/>
                </a:solidFill>
                <a:latin typeface="Calibri" panose="020F0502020204030204" pitchFamily="34" charset="0"/>
              </a:rPr>
              <a:t>An assurance in the CDE ESSER III application, with a text box to include the link to where the plan will be posted and/or explanation of when and where the plan will be available. </a:t>
            </a:r>
          </a:p>
        </p:txBody>
      </p:sp>
      <p:sp>
        <p:nvSpPr>
          <p:cNvPr id="4" name="Slide Number Placeholder 3">
            <a:extLst>
              <a:ext uri="{FF2B5EF4-FFF2-40B4-BE49-F238E27FC236}">
                <a16:creationId xmlns:a16="http://schemas.microsoft.com/office/drawing/2014/main" id="{0042CD49-26C7-4279-95B7-1D7D71068929}"/>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en-US" smtClean="0"/>
              <a:t>16</a:t>
            </a:fld>
            <a:endParaRPr lang="en-US"/>
          </a:p>
        </p:txBody>
      </p:sp>
    </p:spTree>
    <p:extLst>
      <p:ext uri="{BB962C8B-B14F-4D97-AF65-F5344CB8AC3E}">
        <p14:creationId xmlns:p14="http://schemas.microsoft.com/office/powerpoint/2010/main" val="17557904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7B1DE9-E565-4450-ADAA-517C5F410207}"/>
              </a:ext>
            </a:extLst>
          </p:cNvPr>
          <p:cNvSpPr>
            <a:spLocks noGrp="1"/>
          </p:cNvSpPr>
          <p:nvPr>
            <p:ph type="ctrTitle"/>
          </p:nvPr>
        </p:nvSpPr>
        <p:spPr/>
        <p:txBody>
          <a:bodyPr/>
          <a:lstStyle/>
          <a:p>
            <a:r>
              <a:rPr lang="en-US" dirty="0"/>
              <a:t>Due By March 24, 2022</a:t>
            </a:r>
          </a:p>
        </p:txBody>
      </p:sp>
      <p:sp>
        <p:nvSpPr>
          <p:cNvPr id="3" name="Slide Number Placeholder 2">
            <a:extLst>
              <a:ext uri="{FF2B5EF4-FFF2-40B4-BE49-F238E27FC236}">
                <a16:creationId xmlns:a16="http://schemas.microsoft.com/office/drawing/2014/main" id="{59ED3FA4-5BE8-4225-9515-A8C8F488998B}"/>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en-US" smtClean="0"/>
              <a:t>17</a:t>
            </a:fld>
            <a:endParaRPr lang="en-US"/>
          </a:p>
        </p:txBody>
      </p:sp>
    </p:spTree>
    <p:extLst>
      <p:ext uri="{BB962C8B-B14F-4D97-AF65-F5344CB8AC3E}">
        <p14:creationId xmlns:p14="http://schemas.microsoft.com/office/powerpoint/2010/main" val="14460681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82F215-6B9D-464E-87DC-FD7FCC5DA20A}"/>
              </a:ext>
            </a:extLst>
          </p:cNvPr>
          <p:cNvSpPr>
            <a:spLocks noGrp="1"/>
          </p:cNvSpPr>
          <p:nvPr>
            <p:ph type="title"/>
          </p:nvPr>
        </p:nvSpPr>
        <p:spPr/>
        <p:txBody>
          <a:bodyPr/>
          <a:lstStyle/>
          <a:p>
            <a:r>
              <a:rPr lang="en-US" dirty="0"/>
              <a:t>Budget</a:t>
            </a:r>
          </a:p>
        </p:txBody>
      </p:sp>
      <p:sp>
        <p:nvSpPr>
          <p:cNvPr id="3" name="Text Placeholder 2">
            <a:extLst>
              <a:ext uri="{FF2B5EF4-FFF2-40B4-BE49-F238E27FC236}">
                <a16:creationId xmlns:a16="http://schemas.microsoft.com/office/drawing/2014/main" id="{5E3C628F-3E76-4CF4-BBA0-A1D160A4A6AF}"/>
              </a:ext>
            </a:extLst>
          </p:cNvPr>
          <p:cNvSpPr>
            <a:spLocks noGrp="1"/>
          </p:cNvSpPr>
          <p:nvPr>
            <p:ph type="body" idx="1"/>
          </p:nvPr>
        </p:nvSpPr>
        <p:spPr>
          <a:xfrm>
            <a:off x="528320" y="1310640"/>
            <a:ext cx="7987030" cy="4793074"/>
          </a:xfrm>
        </p:spPr>
        <p:txBody>
          <a:bodyPr/>
          <a:lstStyle/>
          <a:p>
            <a:pPr marL="0" indent="0">
              <a:buNone/>
            </a:pPr>
            <a:r>
              <a:rPr lang="en-US" b="1" dirty="0"/>
              <a:t>ARP ESSER III Fund Budget</a:t>
            </a:r>
          </a:p>
          <a:p>
            <a:pPr lvl="1"/>
            <a:r>
              <a:rPr lang="en-US" sz="2400" dirty="0"/>
              <a:t>Location</a:t>
            </a:r>
          </a:p>
          <a:p>
            <a:pPr lvl="1"/>
            <a:r>
              <a:rPr lang="en-US" sz="2400" dirty="0"/>
              <a:t>Fiscal Year</a:t>
            </a:r>
          </a:p>
          <a:p>
            <a:pPr lvl="1"/>
            <a:r>
              <a:rPr lang="en-US" sz="2400" dirty="0"/>
              <a:t>Allowable Activity (dropdown menu)</a:t>
            </a:r>
          </a:p>
          <a:p>
            <a:pPr lvl="1"/>
            <a:r>
              <a:rPr lang="en-US" sz="2400" dirty="0"/>
              <a:t>Program Codes (Chart of Accounts) </a:t>
            </a:r>
          </a:p>
          <a:p>
            <a:pPr lvl="1"/>
            <a:r>
              <a:rPr lang="en-US" sz="2400" dirty="0"/>
              <a:t>Object Codes (Chart of Accounts)</a:t>
            </a:r>
          </a:p>
          <a:p>
            <a:pPr lvl="1"/>
            <a:r>
              <a:rPr lang="en-US" sz="2400" dirty="0"/>
              <a:t>Salary Position</a:t>
            </a:r>
          </a:p>
          <a:p>
            <a:pPr lvl="1"/>
            <a:r>
              <a:rPr lang="en-US" sz="2400" dirty="0"/>
              <a:t>FTE</a:t>
            </a:r>
          </a:p>
          <a:p>
            <a:pPr lvl="1"/>
            <a:r>
              <a:rPr lang="en-US" sz="2400" dirty="0"/>
              <a:t>Funding Source</a:t>
            </a:r>
          </a:p>
          <a:p>
            <a:pPr lvl="1"/>
            <a:r>
              <a:rPr lang="en-US" sz="2400" dirty="0"/>
              <a:t>Description of Activity</a:t>
            </a:r>
          </a:p>
          <a:p>
            <a:pPr lvl="1"/>
            <a:r>
              <a:rPr lang="en-US" sz="2400" dirty="0"/>
              <a:t>Benefit</a:t>
            </a:r>
          </a:p>
          <a:p>
            <a:pPr lvl="1"/>
            <a:r>
              <a:rPr lang="en-US" sz="2400" dirty="0"/>
              <a:t>Requested Amount</a:t>
            </a:r>
          </a:p>
          <a:p>
            <a:endParaRPr lang="en-US" dirty="0"/>
          </a:p>
        </p:txBody>
      </p:sp>
      <p:sp>
        <p:nvSpPr>
          <p:cNvPr id="4" name="Slide Number Placeholder 3">
            <a:extLst>
              <a:ext uri="{FF2B5EF4-FFF2-40B4-BE49-F238E27FC236}">
                <a16:creationId xmlns:a16="http://schemas.microsoft.com/office/drawing/2014/main" id="{FB92F723-011C-4084-9C42-F03FDE401B04}"/>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en-US" smtClean="0"/>
              <a:t>18</a:t>
            </a:fld>
            <a:endParaRPr lang="en-US"/>
          </a:p>
        </p:txBody>
      </p:sp>
    </p:spTree>
    <p:extLst>
      <p:ext uri="{BB962C8B-B14F-4D97-AF65-F5344CB8AC3E}">
        <p14:creationId xmlns:p14="http://schemas.microsoft.com/office/powerpoint/2010/main" val="11510126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4D63A5-44B3-4E2C-9219-6D7C95C4130A}"/>
              </a:ext>
            </a:extLst>
          </p:cNvPr>
          <p:cNvSpPr>
            <a:spLocks noGrp="1"/>
          </p:cNvSpPr>
          <p:nvPr>
            <p:ph type="title"/>
          </p:nvPr>
        </p:nvSpPr>
        <p:spPr/>
        <p:txBody>
          <a:bodyPr/>
          <a:lstStyle/>
          <a:p>
            <a:r>
              <a:rPr lang="en-US" dirty="0"/>
              <a:t>Caveat/Conditions on State Allocation</a:t>
            </a:r>
          </a:p>
        </p:txBody>
      </p:sp>
      <p:sp>
        <p:nvSpPr>
          <p:cNvPr id="3" name="Text Placeholder 2">
            <a:extLst>
              <a:ext uri="{FF2B5EF4-FFF2-40B4-BE49-F238E27FC236}">
                <a16:creationId xmlns:a16="http://schemas.microsoft.com/office/drawing/2014/main" id="{B605BAEB-5C66-4E87-93A0-5228CF560ED8}"/>
              </a:ext>
            </a:extLst>
          </p:cNvPr>
          <p:cNvSpPr>
            <a:spLocks noGrp="1"/>
          </p:cNvSpPr>
          <p:nvPr>
            <p:ph type="body" idx="1"/>
          </p:nvPr>
        </p:nvSpPr>
        <p:spPr/>
        <p:txBody>
          <a:bodyPr/>
          <a:lstStyle/>
          <a:p>
            <a:r>
              <a:rPr lang="en-US" dirty="0"/>
              <a:t>CDE has only received 2/3 of allocation for now. Will receive the remaining 1/3 after we submit a plan for using funds to safely reopen schools and meet the needs of students. </a:t>
            </a:r>
          </a:p>
          <a:p>
            <a:r>
              <a:rPr lang="en-US" dirty="0"/>
              <a:t>CDE is allowing application/budgeting of full LEA allocation. But can only draw down 2/3 of LEA allocation until CDE receives the remainder of the funds. So, for now, spending will be capped at 2/3 of the LEA allocation. </a:t>
            </a:r>
          </a:p>
        </p:txBody>
      </p:sp>
      <p:sp>
        <p:nvSpPr>
          <p:cNvPr id="4" name="Slide Number Placeholder 3">
            <a:extLst>
              <a:ext uri="{FF2B5EF4-FFF2-40B4-BE49-F238E27FC236}">
                <a16:creationId xmlns:a16="http://schemas.microsoft.com/office/drawing/2014/main" id="{D457031C-553C-4198-9024-A1AD94A24152}"/>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en-US" smtClean="0"/>
              <a:t>19</a:t>
            </a:fld>
            <a:endParaRPr lang="en-US"/>
          </a:p>
        </p:txBody>
      </p:sp>
    </p:spTree>
    <p:extLst>
      <p:ext uri="{BB962C8B-B14F-4D97-AF65-F5344CB8AC3E}">
        <p14:creationId xmlns:p14="http://schemas.microsoft.com/office/powerpoint/2010/main" val="30755526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05" name="Google Shape;205;p30"/>
          <p:cNvSpPr txBox="1">
            <a:spLocks noGrp="1"/>
          </p:cNvSpPr>
          <p:nvPr>
            <p:ph type="title"/>
          </p:nvPr>
        </p:nvSpPr>
        <p:spPr>
          <a:xfrm>
            <a:off x="1240022" y="365760"/>
            <a:ext cx="7025402" cy="1188720"/>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2400"/>
              <a:buFont typeface="Arial"/>
              <a:buNone/>
            </a:pPr>
            <a:r>
              <a:rPr lang="en-US" dirty="0"/>
              <a:t>CDE Team Introductions</a:t>
            </a:r>
            <a:endParaRPr dirty="0"/>
          </a:p>
        </p:txBody>
      </p:sp>
      <p:sp>
        <p:nvSpPr>
          <p:cNvPr id="206" name="Google Shape;206;p30">
            <a:extLst>
              <a:ext uri="{C183D7F6-B498-43B3-948B-1728B52AA6E4}">
                <adec:decorative xmlns:adec="http://schemas.microsoft.com/office/drawing/2017/decorative" val="1"/>
              </a:ext>
            </a:extLst>
          </p:cNvPr>
          <p:cNvSpPr/>
          <p:nvPr/>
        </p:nvSpPr>
        <p:spPr>
          <a:xfrm>
            <a:off x="0" y="0"/>
            <a:ext cx="1323075" cy="1558212"/>
          </a:xfrm>
          <a:custGeom>
            <a:avLst/>
            <a:gdLst/>
            <a:ahLst/>
            <a:cxnLst/>
            <a:rect l="l" t="t" r="r" b="b"/>
            <a:pathLst>
              <a:path w="1764099" h="1558212" extrusionOk="0">
                <a:moveTo>
                  <a:pt x="0" y="0"/>
                </a:moveTo>
                <a:lnTo>
                  <a:pt x="1764099" y="0"/>
                </a:lnTo>
                <a:lnTo>
                  <a:pt x="1042087" y="1558212"/>
                </a:lnTo>
                <a:lnTo>
                  <a:pt x="0" y="1558212"/>
                </a:lnTo>
                <a:close/>
              </a:path>
            </a:pathLst>
          </a:cu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07" name="Google Shape;207;p30" descr="CDE team introductions and contact information."/>
          <p:cNvSpPr/>
          <p:nvPr/>
        </p:nvSpPr>
        <p:spPr>
          <a:xfrm>
            <a:off x="0" y="1691640"/>
            <a:ext cx="9144000" cy="5166360"/>
          </a:xfrm>
          <a:custGeom>
            <a:avLst/>
            <a:gdLst/>
            <a:ahLst/>
            <a:cxnLst/>
            <a:rect l="l" t="t" r="r" b="b"/>
            <a:pathLst>
              <a:path w="12191999" h="5166360" extrusionOk="0">
                <a:moveTo>
                  <a:pt x="0" y="0"/>
                </a:moveTo>
                <a:lnTo>
                  <a:pt x="1822388" y="0"/>
                </a:lnTo>
                <a:lnTo>
                  <a:pt x="6468290" y="0"/>
                </a:lnTo>
                <a:lnTo>
                  <a:pt x="7796394" y="0"/>
                </a:lnTo>
                <a:lnTo>
                  <a:pt x="8376834" y="0"/>
                </a:lnTo>
                <a:lnTo>
                  <a:pt x="9704938" y="0"/>
                </a:lnTo>
                <a:lnTo>
                  <a:pt x="9704938" y="2"/>
                </a:lnTo>
                <a:lnTo>
                  <a:pt x="10283456" y="2"/>
                </a:lnTo>
                <a:lnTo>
                  <a:pt x="10863897" y="2"/>
                </a:lnTo>
                <a:lnTo>
                  <a:pt x="12191999" y="2"/>
                </a:lnTo>
                <a:lnTo>
                  <a:pt x="12191999" y="5166360"/>
                </a:lnTo>
                <a:lnTo>
                  <a:pt x="0" y="5166360"/>
                </a:lnTo>
                <a:lnTo>
                  <a:pt x="0" y="2604436"/>
                </a:lnTo>
                <a:lnTo>
                  <a:pt x="862341" y="743371"/>
                </a:lnTo>
                <a:lnTo>
                  <a:pt x="0" y="743371"/>
                </a:lnTo>
                <a:lnTo>
                  <a:pt x="0" y="742508"/>
                </a:lnTo>
                <a:lnTo>
                  <a:pt x="92826" y="742508"/>
                </a:lnTo>
                <a:lnTo>
                  <a:pt x="406486" y="742508"/>
                </a:lnTo>
                <a:lnTo>
                  <a:pt x="406486" y="742507"/>
                </a:lnTo>
                <a:lnTo>
                  <a:pt x="862741" y="742507"/>
                </a:lnTo>
                <a:lnTo>
                  <a:pt x="1206388" y="864"/>
                </a:lnTo>
                <a:lnTo>
                  <a:pt x="748500" y="864"/>
                </a:lnTo>
                <a:lnTo>
                  <a:pt x="0" y="864"/>
                </a:lnTo>
                <a:close/>
              </a:path>
            </a:pathLst>
          </a:custGeom>
          <a:solidFill>
            <a:srgbClr val="A6A6A6">
              <a:alpha val="49803"/>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08" name="Google Shape;208;p30">
            <a:extLst>
              <a:ext uri="{C183D7F6-B498-43B3-948B-1728B52AA6E4}">
                <adec:decorative xmlns:adec="http://schemas.microsoft.com/office/drawing/2017/decorative" val="1"/>
              </a:ext>
            </a:extLst>
          </p:cNvPr>
          <p:cNvSpPr/>
          <p:nvPr/>
        </p:nvSpPr>
        <p:spPr>
          <a:xfrm>
            <a:off x="0" y="1691641"/>
            <a:ext cx="728740" cy="2096979"/>
          </a:xfrm>
          <a:custGeom>
            <a:avLst/>
            <a:gdLst/>
            <a:ahLst/>
            <a:cxnLst/>
            <a:rect l="l" t="t" r="r" b="b"/>
            <a:pathLst>
              <a:path w="971654" h="2096979" extrusionOk="0">
                <a:moveTo>
                  <a:pt x="0" y="0"/>
                </a:moveTo>
                <a:lnTo>
                  <a:pt x="971654" y="0"/>
                </a:lnTo>
                <a:lnTo>
                  <a:pt x="0" y="2096979"/>
                </a:lnTo>
                <a:close/>
              </a:path>
            </a:pathLst>
          </a:custGeom>
          <a:solidFill>
            <a:srgbClr val="40404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09" name="Google Shape;209;p30"/>
          <p:cNvSpPr txBox="1">
            <a:spLocks noGrp="1"/>
          </p:cNvSpPr>
          <p:nvPr>
            <p:ph type="body" idx="1"/>
          </p:nvPr>
        </p:nvSpPr>
        <p:spPr>
          <a:xfrm>
            <a:off x="1065229" y="1772239"/>
            <a:ext cx="7673417" cy="4445681"/>
          </a:xfrm>
          <a:prstGeom prst="rect">
            <a:avLst/>
          </a:prstGeom>
          <a:noFill/>
          <a:ln>
            <a:noFill/>
          </a:ln>
        </p:spPr>
        <p:txBody>
          <a:bodyPr spcFirstLastPara="1" wrap="square" lIns="0" tIns="0" rIns="0" bIns="45700" anchor="t" anchorCtr="0">
            <a:noAutofit/>
          </a:bodyPr>
          <a:lstStyle/>
          <a:p>
            <a:pPr marL="0" lvl="0" indent="0" algn="l" rtl="0">
              <a:lnSpc>
                <a:spcPct val="90000"/>
              </a:lnSpc>
              <a:spcBef>
                <a:spcPts val="1000"/>
              </a:spcBef>
              <a:spcAft>
                <a:spcPts val="0"/>
              </a:spcAft>
              <a:buClr>
                <a:schemeClr val="dk1"/>
              </a:buClr>
              <a:buSzPts val="1500"/>
              <a:buNone/>
            </a:pPr>
            <a:r>
              <a:rPr lang="en-US" sz="1500" b="1" u="sng" dirty="0"/>
              <a:t>ESSER</a:t>
            </a:r>
            <a:endParaRPr lang="en-US" sz="1600" dirty="0"/>
          </a:p>
          <a:p>
            <a:pPr marL="228600" lvl="0" indent="-228600" algn="l" rtl="0">
              <a:lnSpc>
                <a:spcPct val="90000"/>
              </a:lnSpc>
              <a:spcBef>
                <a:spcPts val="1000"/>
              </a:spcBef>
              <a:spcAft>
                <a:spcPts val="0"/>
              </a:spcAft>
              <a:buClr>
                <a:schemeClr val="dk1"/>
              </a:buClr>
              <a:buSzPts val="1500"/>
              <a:buChar char="•"/>
            </a:pPr>
            <a:r>
              <a:rPr lang="en-US" sz="1500" dirty="0"/>
              <a:t>Nazie Mohajeri-Nelson, Director of ESEA Office (</a:t>
            </a:r>
            <a:r>
              <a:rPr lang="en-US" sz="1500" u="sng" dirty="0">
                <a:solidFill>
                  <a:schemeClr val="hlink"/>
                </a:solidFill>
                <a:hlinkClick r:id="rId3"/>
              </a:rPr>
              <a:t>mohajeri-nelson_n@cde.state.co.us</a:t>
            </a:r>
            <a:r>
              <a:rPr lang="en-US" sz="1500" dirty="0"/>
              <a:t>) </a:t>
            </a:r>
            <a:endParaRPr lang="en-US" sz="1600" dirty="0"/>
          </a:p>
          <a:p>
            <a:pPr marL="228600" lvl="0" indent="-228600" algn="l" rtl="0">
              <a:lnSpc>
                <a:spcPct val="90000"/>
              </a:lnSpc>
              <a:spcBef>
                <a:spcPts val="1000"/>
              </a:spcBef>
              <a:spcAft>
                <a:spcPts val="0"/>
              </a:spcAft>
              <a:buClr>
                <a:schemeClr val="dk1"/>
              </a:buClr>
              <a:buSzPts val="1500"/>
              <a:buChar char="•"/>
            </a:pPr>
            <a:r>
              <a:rPr lang="en-US" sz="1500" dirty="0"/>
              <a:t>DeLilah Collins, Assistant Director of ESEA Office (</a:t>
            </a:r>
            <a:r>
              <a:rPr lang="en-US" sz="1500" u="sng" dirty="0">
                <a:solidFill>
                  <a:schemeClr val="hlink"/>
                </a:solidFill>
                <a:hlinkClick r:id="rId4"/>
              </a:rPr>
              <a:t>collins_d@cde.state.co.us</a:t>
            </a:r>
            <a:r>
              <a:rPr lang="en-US" sz="1500" dirty="0"/>
              <a:t>) </a:t>
            </a:r>
          </a:p>
          <a:p>
            <a:pPr marL="228600" lvl="0" indent="-228600" algn="l" rtl="0">
              <a:lnSpc>
                <a:spcPct val="90000"/>
              </a:lnSpc>
              <a:spcBef>
                <a:spcPts val="1000"/>
              </a:spcBef>
              <a:spcAft>
                <a:spcPts val="0"/>
              </a:spcAft>
              <a:buClr>
                <a:schemeClr val="dk1"/>
              </a:buClr>
              <a:buSzPts val="1500"/>
              <a:buChar char="•"/>
            </a:pPr>
            <a:r>
              <a:rPr lang="en-US" sz="1500" dirty="0"/>
              <a:t>Mary Ann Caterina, ESSER Monitoring &amp; Reporting Specialist (</a:t>
            </a:r>
            <a:r>
              <a:rPr lang="en-US" sz="1500" dirty="0">
                <a:hlinkClick r:id="rId5"/>
              </a:rPr>
              <a:t>caterina_m@cde.state.co.us</a:t>
            </a:r>
            <a:r>
              <a:rPr lang="en-US" sz="1500" dirty="0"/>
              <a:t>)</a:t>
            </a:r>
          </a:p>
          <a:p>
            <a:pPr marL="228600" lvl="0" indent="-228600" algn="l" rtl="0">
              <a:lnSpc>
                <a:spcPct val="90000"/>
              </a:lnSpc>
              <a:spcBef>
                <a:spcPts val="1000"/>
              </a:spcBef>
              <a:spcAft>
                <a:spcPts val="0"/>
              </a:spcAft>
              <a:buClr>
                <a:schemeClr val="dk1"/>
              </a:buClr>
              <a:buSzPts val="1500"/>
              <a:buChar char="•"/>
            </a:pPr>
            <a:r>
              <a:rPr lang="en-US" sz="1500" dirty="0"/>
              <a:t>Kristin Crumley, ESSER Monitoring &amp; Reporting Specialist (</a:t>
            </a:r>
            <a:r>
              <a:rPr lang="en-US" sz="1500" dirty="0">
                <a:hlinkClick r:id="rId6"/>
              </a:rPr>
              <a:t>Crumley_k@cde.state.co.us</a:t>
            </a:r>
            <a:r>
              <a:rPr lang="en-US" sz="1500" dirty="0"/>
              <a:t>) </a:t>
            </a:r>
          </a:p>
          <a:p>
            <a:pPr marL="228600" lvl="0" indent="-228600" algn="l" rtl="0">
              <a:lnSpc>
                <a:spcPct val="90000"/>
              </a:lnSpc>
              <a:spcBef>
                <a:spcPts val="1000"/>
              </a:spcBef>
              <a:spcAft>
                <a:spcPts val="0"/>
              </a:spcAft>
              <a:buClr>
                <a:schemeClr val="dk1"/>
              </a:buClr>
              <a:buSzPts val="1500"/>
              <a:buChar char="•"/>
            </a:pPr>
            <a:r>
              <a:rPr lang="en-US" sz="1500" dirty="0">
                <a:hlinkClick r:id="rId7"/>
              </a:rPr>
              <a:t>ESEA Regional Contacts </a:t>
            </a:r>
            <a:r>
              <a:rPr lang="en-US" sz="1500" dirty="0"/>
              <a:t>assigned to your district </a:t>
            </a:r>
            <a:endParaRPr lang="en-US" sz="1600" dirty="0"/>
          </a:p>
          <a:p>
            <a:pPr marL="0" lvl="0" indent="0" algn="l" rtl="0">
              <a:lnSpc>
                <a:spcPct val="90000"/>
              </a:lnSpc>
              <a:spcBef>
                <a:spcPts val="0"/>
              </a:spcBef>
              <a:spcAft>
                <a:spcPts val="0"/>
              </a:spcAft>
              <a:buClr>
                <a:schemeClr val="dk1"/>
              </a:buClr>
              <a:buSzPts val="1500"/>
              <a:buNone/>
            </a:pPr>
            <a:endParaRPr lang="en-US" sz="1500" b="1" u="sng" dirty="0"/>
          </a:p>
          <a:p>
            <a:pPr marL="0" lvl="0" indent="0" algn="l" rtl="0">
              <a:lnSpc>
                <a:spcPct val="90000"/>
              </a:lnSpc>
              <a:spcBef>
                <a:spcPts val="0"/>
              </a:spcBef>
              <a:spcAft>
                <a:spcPts val="0"/>
              </a:spcAft>
              <a:buClr>
                <a:schemeClr val="dk1"/>
              </a:buClr>
              <a:buSzPts val="1500"/>
              <a:buNone/>
            </a:pPr>
            <a:r>
              <a:rPr lang="en-US" sz="1500" b="1" u="sng" dirty="0"/>
              <a:t>Fiscal Experts</a:t>
            </a:r>
            <a:endParaRPr lang="en-US" sz="1600" dirty="0"/>
          </a:p>
          <a:p>
            <a:pPr marL="228600" lvl="0" indent="-228600" algn="l" rtl="0">
              <a:lnSpc>
                <a:spcPct val="90000"/>
              </a:lnSpc>
              <a:spcBef>
                <a:spcPts val="1000"/>
              </a:spcBef>
              <a:spcAft>
                <a:spcPts val="0"/>
              </a:spcAft>
              <a:buClr>
                <a:schemeClr val="dk1"/>
              </a:buClr>
              <a:buSzPts val="1500"/>
              <a:buChar char="•"/>
            </a:pPr>
            <a:r>
              <a:rPr lang="en-US" sz="1500" dirty="0"/>
              <a:t>Jennifer Okes, Chief Operating Officer (</a:t>
            </a:r>
            <a:r>
              <a:rPr lang="en-US" sz="1500" u="sng" dirty="0">
                <a:solidFill>
                  <a:schemeClr val="hlink"/>
                </a:solidFill>
                <a:hlinkClick r:id="rId8"/>
              </a:rPr>
              <a:t>okes_j@cde.state.co.us</a:t>
            </a:r>
            <a:r>
              <a:rPr lang="en-US" sz="1500" dirty="0"/>
              <a:t>) </a:t>
            </a:r>
            <a:endParaRPr lang="en-US" sz="1600" dirty="0"/>
          </a:p>
          <a:p>
            <a:pPr marL="228600" indent="-228600">
              <a:buSzPts val="1500"/>
            </a:pPr>
            <a:r>
              <a:rPr lang="en-US" sz="1500" dirty="0"/>
              <a:t>Kate Bartlett, Executive Director of School District Operations (</a:t>
            </a:r>
            <a:r>
              <a:rPr lang="en-US" sz="1500" u="sng" dirty="0">
                <a:solidFill>
                  <a:schemeClr val="hlink"/>
                </a:solidFill>
                <a:hlinkClick r:id="rId9"/>
              </a:rPr>
              <a:t>Bartlett_k@cde.state.co.us</a:t>
            </a:r>
            <a:r>
              <a:rPr lang="en-US" sz="1500" dirty="0"/>
              <a:t>) </a:t>
            </a:r>
          </a:p>
          <a:p>
            <a:pPr marL="228600" lvl="0" indent="-228600" algn="l" rtl="0">
              <a:lnSpc>
                <a:spcPct val="90000"/>
              </a:lnSpc>
              <a:spcBef>
                <a:spcPts val="1000"/>
              </a:spcBef>
              <a:spcAft>
                <a:spcPts val="0"/>
              </a:spcAft>
              <a:buClr>
                <a:schemeClr val="dk1"/>
              </a:buClr>
              <a:buSzPts val="1500"/>
              <a:buChar char="•"/>
            </a:pPr>
            <a:r>
              <a:rPr lang="en-US" sz="1500" dirty="0"/>
              <a:t>Adam Williams, Financial Data Coordinator (</a:t>
            </a:r>
            <a:r>
              <a:rPr lang="en-US" sz="1500" u="sng" dirty="0">
                <a:solidFill>
                  <a:schemeClr val="hlink"/>
                </a:solidFill>
                <a:hlinkClick r:id="rId10"/>
              </a:rPr>
              <a:t>Williams_a@cde.state.co.us</a:t>
            </a:r>
            <a:r>
              <a:rPr lang="en-US" sz="1500" dirty="0"/>
              <a:t>) </a:t>
            </a:r>
            <a:endParaRPr lang="en-US" sz="1600" dirty="0"/>
          </a:p>
          <a:p>
            <a:pPr marL="228600" indent="-228600">
              <a:buSzPts val="1500"/>
            </a:pPr>
            <a:r>
              <a:rPr lang="en-US" sz="1500" dirty="0"/>
              <a:t>Jennifer Austin, Director of Grants Fiscal Management (</a:t>
            </a:r>
            <a:r>
              <a:rPr lang="en-US" sz="1500" dirty="0">
                <a:solidFill>
                  <a:srgbClr val="0070C0"/>
                </a:solidFill>
                <a:hlinkClick r:id="rId11">
                  <a:extLst>
                    <a:ext uri="{A12FA001-AC4F-418D-AE19-62706E023703}">
                      <ahyp:hlinkClr xmlns:ahyp="http://schemas.microsoft.com/office/drawing/2018/hyperlinkcolor" val="tx"/>
                    </a:ext>
                  </a:extLst>
                </a:hlinkClick>
              </a:rPr>
              <a:t>Austin_j@cde.state.co.us</a:t>
            </a:r>
            <a:r>
              <a:rPr lang="en-US" sz="1500" dirty="0"/>
              <a:t>) </a:t>
            </a:r>
          </a:p>
          <a:p>
            <a:pPr marL="228600" lvl="0" indent="-228600" algn="l" rtl="0">
              <a:lnSpc>
                <a:spcPct val="90000"/>
              </a:lnSpc>
              <a:spcBef>
                <a:spcPts val="1000"/>
              </a:spcBef>
              <a:spcAft>
                <a:spcPts val="0"/>
              </a:spcAft>
              <a:buClr>
                <a:schemeClr val="dk1"/>
              </a:buClr>
              <a:buSzPts val="1500"/>
              <a:buChar char="•"/>
            </a:pPr>
            <a:r>
              <a:rPr lang="en-US" sz="1500" dirty="0"/>
              <a:t>Robert Hawkins, Grants Fiscal Analyst (</a:t>
            </a:r>
            <a:r>
              <a:rPr lang="en-US" sz="1500" u="sng" dirty="0">
                <a:solidFill>
                  <a:schemeClr val="hlink"/>
                </a:solidFill>
                <a:hlinkClick r:id="rId12"/>
              </a:rPr>
              <a:t>Hawkins_s@cde.state.co.us</a:t>
            </a:r>
            <a:r>
              <a:rPr lang="en-US" sz="1500" dirty="0"/>
              <a:t>) </a:t>
            </a:r>
            <a:endParaRPr lang="en-US" sz="1600" dirty="0"/>
          </a:p>
          <a:p>
            <a:pPr marL="228600" lvl="0" indent="-228600" algn="l" rtl="0">
              <a:lnSpc>
                <a:spcPct val="90000"/>
              </a:lnSpc>
              <a:spcBef>
                <a:spcPts val="1000"/>
              </a:spcBef>
              <a:spcAft>
                <a:spcPts val="0"/>
              </a:spcAft>
              <a:buClr>
                <a:schemeClr val="dk1"/>
              </a:buClr>
              <a:buSzPts val="1500"/>
              <a:buChar char="•"/>
            </a:pPr>
            <a:r>
              <a:rPr lang="en-US" sz="1500" dirty="0"/>
              <a:t>Steven Kaleda, Grants Fiscal Analyst (</a:t>
            </a:r>
            <a:r>
              <a:rPr lang="en-US" sz="1500" u="sng" dirty="0">
                <a:solidFill>
                  <a:schemeClr val="hlink"/>
                </a:solidFill>
                <a:hlinkClick r:id="rId13"/>
              </a:rPr>
              <a:t>Kaleda_s@cde.state.co.us</a:t>
            </a:r>
            <a:r>
              <a:rPr lang="en-US" sz="1500" dirty="0"/>
              <a:t>) </a:t>
            </a:r>
            <a:endParaRPr lang="en-US" sz="1600" dirty="0"/>
          </a:p>
          <a:p>
            <a:pPr marL="0" lvl="0" indent="0" algn="l" rtl="0">
              <a:lnSpc>
                <a:spcPct val="90000"/>
              </a:lnSpc>
              <a:spcBef>
                <a:spcPts val="1000"/>
              </a:spcBef>
              <a:spcAft>
                <a:spcPts val="0"/>
              </a:spcAft>
              <a:buClr>
                <a:schemeClr val="dk1"/>
              </a:buClr>
              <a:buSzPts val="1500"/>
              <a:buNone/>
            </a:pPr>
            <a:r>
              <a:rPr lang="en-US" sz="1500" i="1" dirty="0"/>
              <a:t>…in partnership with the Governor’s Office and Office of the State Controller</a:t>
            </a:r>
            <a:endParaRPr lang="en-US" sz="1600" dirty="0"/>
          </a:p>
        </p:txBody>
      </p:sp>
      <p:sp>
        <p:nvSpPr>
          <p:cNvPr id="210" name="Google Shape;210;p30"/>
          <p:cNvSpPr txBox="1">
            <a:spLocks noGrp="1"/>
          </p:cNvSpPr>
          <p:nvPr>
            <p:ph type="sldNum" idx="12"/>
          </p:nvPr>
        </p:nvSpPr>
        <p:spPr>
          <a:xfrm>
            <a:off x="6818386" y="6356350"/>
            <a:ext cx="1447038" cy="365125"/>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Clr>
                <a:schemeClr val="dk1"/>
              </a:buClr>
              <a:buSzPts val="1600"/>
              <a:buFont typeface="Calibri"/>
              <a:buNone/>
            </a:pPr>
            <a:fld id="{00000000-1234-1234-1234-123412341234}" type="slidenum">
              <a:rPr lang="en-US" b="0" i="0" u="none" strike="noStrike" cap="none">
                <a:solidFill>
                  <a:schemeClr val="dk1"/>
                </a:solidFill>
                <a:latin typeface="Calibri"/>
                <a:ea typeface="Calibri"/>
                <a:cs typeface="Calibri"/>
                <a:sym typeface="Calibri"/>
              </a:rPr>
              <a:t>2</a:t>
            </a:fld>
            <a:endParaRPr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41107371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EF5E8C-9291-4359-93E9-568A9D4041C5}"/>
              </a:ext>
            </a:extLst>
          </p:cNvPr>
          <p:cNvSpPr>
            <a:spLocks noGrp="1"/>
          </p:cNvSpPr>
          <p:nvPr>
            <p:ph type="title"/>
          </p:nvPr>
        </p:nvSpPr>
        <p:spPr/>
        <p:txBody>
          <a:bodyPr/>
          <a:lstStyle/>
          <a:p>
            <a:r>
              <a:rPr lang="en-US" dirty="0"/>
              <a:t>Allowable Activities </a:t>
            </a:r>
          </a:p>
        </p:txBody>
      </p:sp>
      <p:sp>
        <p:nvSpPr>
          <p:cNvPr id="3" name="Text Placeholder 2">
            <a:extLst>
              <a:ext uri="{FF2B5EF4-FFF2-40B4-BE49-F238E27FC236}">
                <a16:creationId xmlns:a16="http://schemas.microsoft.com/office/drawing/2014/main" id="{9757177B-BBBB-464C-B3CD-4CF44A489D8B}"/>
              </a:ext>
            </a:extLst>
          </p:cNvPr>
          <p:cNvSpPr>
            <a:spLocks noGrp="1"/>
          </p:cNvSpPr>
          <p:nvPr>
            <p:ph type="body" idx="1"/>
          </p:nvPr>
        </p:nvSpPr>
        <p:spPr>
          <a:xfrm>
            <a:off x="245193" y="1371600"/>
            <a:ext cx="8726087" cy="4732114"/>
          </a:xfrm>
        </p:spPr>
        <p:txBody>
          <a:bodyPr/>
          <a:lstStyle/>
          <a:p>
            <a:r>
              <a:rPr lang="en-US" sz="1800" dirty="0"/>
              <a:t>Any activities allowed under </a:t>
            </a:r>
            <a:r>
              <a:rPr lang="en-US" sz="1800" b="1" i="1" dirty="0"/>
              <a:t>ESEA, IDEA, AEFLA, Perkins CTE</a:t>
            </a:r>
          </a:p>
          <a:p>
            <a:r>
              <a:rPr lang="en-US" sz="1800" b="1" i="1" dirty="0"/>
              <a:t>Coordinating preparedness and response efforts </a:t>
            </a:r>
            <a:r>
              <a:rPr lang="en-US" sz="1800" b="0" i="0" u="none" strike="noStrike" baseline="0" dirty="0">
                <a:solidFill>
                  <a:srgbClr val="000000"/>
                </a:solidFill>
                <a:latin typeface="Calibri" panose="020F0502020204030204" pitchFamily="34" charset="0"/>
              </a:rPr>
              <a:t>with State, local, Tribal, and territorial public health departments to prevent, prepare for, and respond to COVID-19; </a:t>
            </a:r>
          </a:p>
          <a:p>
            <a:r>
              <a:rPr lang="en-US" sz="1800" b="1" i="1" dirty="0"/>
              <a:t>Training</a:t>
            </a:r>
            <a:r>
              <a:rPr lang="en-US" sz="1800" b="0" i="0" u="none" strike="noStrike" baseline="0" dirty="0">
                <a:solidFill>
                  <a:srgbClr val="000000"/>
                </a:solidFill>
                <a:latin typeface="Calibri" panose="020F0502020204030204" pitchFamily="34" charset="0"/>
              </a:rPr>
              <a:t> and professional development on </a:t>
            </a:r>
            <a:r>
              <a:rPr lang="en-US" sz="1800" b="1" i="1" dirty="0"/>
              <a:t>sanitizing and minimizing the spread of infectious diseases; </a:t>
            </a:r>
          </a:p>
          <a:p>
            <a:r>
              <a:rPr lang="en-US" sz="1800" b="0" i="0" u="none" strike="noStrike" baseline="0" dirty="0">
                <a:solidFill>
                  <a:srgbClr val="000000"/>
                </a:solidFill>
                <a:latin typeface="Calibri" panose="020F0502020204030204" pitchFamily="34" charset="0"/>
              </a:rPr>
              <a:t>Purchasing </a:t>
            </a:r>
            <a:r>
              <a:rPr lang="en-US" sz="1800" b="1" i="1" dirty="0"/>
              <a:t>supplies</a:t>
            </a:r>
            <a:r>
              <a:rPr lang="en-US" sz="1800" b="0" i="0" u="none" strike="noStrike" baseline="0" dirty="0">
                <a:solidFill>
                  <a:srgbClr val="000000"/>
                </a:solidFill>
                <a:latin typeface="Calibri" panose="020F0502020204030204" pitchFamily="34" charset="0"/>
              </a:rPr>
              <a:t> to sanitize and clean the LEA’s facilities; </a:t>
            </a:r>
          </a:p>
          <a:p>
            <a:r>
              <a:rPr lang="en-US" sz="1800" b="1" i="1" dirty="0"/>
              <a:t>Repairing and improving school facilities </a:t>
            </a:r>
            <a:r>
              <a:rPr lang="en-US" sz="1800" b="0" i="0" u="none" strike="noStrike" baseline="0" dirty="0">
                <a:solidFill>
                  <a:srgbClr val="000000"/>
                </a:solidFill>
                <a:latin typeface="Calibri" panose="020F0502020204030204" pitchFamily="34" charset="0"/>
              </a:rPr>
              <a:t>to reduce risk of virus transmission and exposure to environmental health hazards; </a:t>
            </a:r>
          </a:p>
          <a:p>
            <a:r>
              <a:rPr lang="en-US" sz="1800" b="1" i="1" dirty="0"/>
              <a:t>Improving indoor air quality</a:t>
            </a:r>
            <a:r>
              <a:rPr lang="en-US" sz="1800" b="0" i="0" u="none" strike="noStrike" baseline="0" dirty="0">
                <a:solidFill>
                  <a:srgbClr val="000000"/>
                </a:solidFill>
                <a:latin typeface="Calibri" panose="020F0502020204030204" pitchFamily="34" charset="0"/>
              </a:rPr>
              <a:t>; </a:t>
            </a:r>
          </a:p>
          <a:p>
            <a:r>
              <a:rPr lang="en-US" sz="1800" b="1" i="1" dirty="0"/>
              <a:t>Addressing the needs of children </a:t>
            </a:r>
            <a:r>
              <a:rPr lang="en-US" sz="1800" b="0" i="0" u="none" strike="noStrike" baseline="0" dirty="0">
                <a:solidFill>
                  <a:srgbClr val="000000"/>
                </a:solidFill>
                <a:latin typeface="Calibri" panose="020F0502020204030204" pitchFamily="34" charset="0"/>
              </a:rPr>
              <a:t>from low-income families, children with disabilities, English learners, racial and ethnic minorities, students experiencing homelessness, and foster care youth; </a:t>
            </a:r>
          </a:p>
          <a:p>
            <a:r>
              <a:rPr lang="en-US" sz="1800" dirty="0">
                <a:solidFill>
                  <a:srgbClr val="000000"/>
                </a:solidFill>
                <a:latin typeface="Calibri" panose="020F0502020204030204" pitchFamily="34" charset="0"/>
              </a:rPr>
              <a:t>D</a:t>
            </a:r>
            <a:r>
              <a:rPr lang="en-US" sz="1800" b="0" i="0" u="none" strike="noStrike" baseline="0" dirty="0">
                <a:solidFill>
                  <a:srgbClr val="000000"/>
                </a:solidFill>
                <a:latin typeface="Calibri" panose="020F0502020204030204" pitchFamily="34" charset="0"/>
              </a:rPr>
              <a:t>eveloping and implementing procedures and systems to </a:t>
            </a:r>
            <a:r>
              <a:rPr lang="en-US" sz="1800" b="1" i="1" dirty="0"/>
              <a:t>improve the preparedness and response efforts of LEAs</a:t>
            </a:r>
            <a:r>
              <a:rPr lang="en-US" sz="1800" b="0" i="0" u="none" strike="noStrike" baseline="0" dirty="0">
                <a:solidFill>
                  <a:srgbClr val="000000"/>
                </a:solidFill>
                <a:latin typeface="Calibri" panose="020F0502020204030204" pitchFamily="34" charset="0"/>
              </a:rPr>
              <a:t>; </a:t>
            </a:r>
          </a:p>
          <a:p>
            <a:endParaRPr lang="en-US" sz="1800" dirty="0"/>
          </a:p>
        </p:txBody>
      </p:sp>
      <p:sp>
        <p:nvSpPr>
          <p:cNvPr id="4" name="Slide Number Placeholder 3">
            <a:extLst>
              <a:ext uri="{FF2B5EF4-FFF2-40B4-BE49-F238E27FC236}">
                <a16:creationId xmlns:a16="http://schemas.microsoft.com/office/drawing/2014/main" id="{28B1D312-0ED6-43E4-8399-9FB2C5849B7B}"/>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en-US" smtClean="0"/>
              <a:t>20</a:t>
            </a:fld>
            <a:endParaRPr lang="en-US"/>
          </a:p>
        </p:txBody>
      </p:sp>
    </p:spTree>
    <p:extLst>
      <p:ext uri="{BB962C8B-B14F-4D97-AF65-F5344CB8AC3E}">
        <p14:creationId xmlns:p14="http://schemas.microsoft.com/office/powerpoint/2010/main" val="62087427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E089AA-A3A0-4DB8-A39D-645D25B00EAB}"/>
              </a:ext>
            </a:extLst>
          </p:cNvPr>
          <p:cNvSpPr>
            <a:spLocks noGrp="1"/>
          </p:cNvSpPr>
          <p:nvPr>
            <p:ph type="title"/>
          </p:nvPr>
        </p:nvSpPr>
        <p:spPr/>
        <p:txBody>
          <a:bodyPr/>
          <a:lstStyle/>
          <a:p>
            <a:r>
              <a:rPr lang="en-US" dirty="0"/>
              <a:t>Allowable Activities (Cont.)</a:t>
            </a:r>
          </a:p>
        </p:txBody>
      </p:sp>
      <p:sp>
        <p:nvSpPr>
          <p:cNvPr id="3" name="Text Placeholder 2">
            <a:extLst>
              <a:ext uri="{FF2B5EF4-FFF2-40B4-BE49-F238E27FC236}">
                <a16:creationId xmlns:a16="http://schemas.microsoft.com/office/drawing/2014/main" id="{613F24E7-514E-4E90-99B1-DBFFC8AA50CA}"/>
              </a:ext>
            </a:extLst>
          </p:cNvPr>
          <p:cNvSpPr>
            <a:spLocks noGrp="1"/>
          </p:cNvSpPr>
          <p:nvPr>
            <p:ph type="body" idx="1"/>
          </p:nvPr>
        </p:nvSpPr>
        <p:spPr>
          <a:xfrm>
            <a:off x="245193" y="1330960"/>
            <a:ext cx="8583847" cy="4772754"/>
          </a:xfrm>
        </p:spPr>
        <p:txBody>
          <a:bodyPr/>
          <a:lstStyle/>
          <a:p>
            <a:r>
              <a:rPr lang="en-US" sz="1800" dirty="0">
                <a:solidFill>
                  <a:srgbClr val="000000"/>
                </a:solidFill>
                <a:latin typeface="Calibri" panose="020F0502020204030204" pitchFamily="34" charset="0"/>
              </a:rPr>
              <a:t>P</a:t>
            </a:r>
            <a:r>
              <a:rPr lang="en-US" sz="1800" b="0" i="0" u="none" strike="noStrike" baseline="0" dirty="0">
                <a:solidFill>
                  <a:srgbClr val="000000"/>
                </a:solidFill>
                <a:latin typeface="Calibri" panose="020F0502020204030204" pitchFamily="34" charset="0"/>
              </a:rPr>
              <a:t>lanning for or implementing </a:t>
            </a:r>
            <a:r>
              <a:rPr lang="en-US" sz="1800" b="1" i="1" u="none" strike="noStrike" baseline="0" dirty="0">
                <a:solidFill>
                  <a:srgbClr val="000000"/>
                </a:solidFill>
                <a:latin typeface="Calibri" panose="020F0502020204030204" pitchFamily="34" charset="0"/>
              </a:rPr>
              <a:t>activities during long-term closures</a:t>
            </a:r>
            <a:r>
              <a:rPr lang="en-US" sz="1800" b="0" i="0" u="none" strike="noStrike" baseline="0" dirty="0">
                <a:solidFill>
                  <a:srgbClr val="000000"/>
                </a:solidFill>
                <a:latin typeface="Calibri" panose="020F0502020204030204" pitchFamily="34" charset="0"/>
              </a:rPr>
              <a:t>, including providing meals to eligible students and providing technology for online learning; </a:t>
            </a:r>
          </a:p>
          <a:p>
            <a:r>
              <a:rPr lang="en-US" sz="1800" dirty="0">
                <a:solidFill>
                  <a:srgbClr val="000000"/>
                </a:solidFill>
                <a:latin typeface="Calibri" panose="020F0502020204030204" pitchFamily="34" charset="0"/>
              </a:rPr>
              <a:t>Purchasing </a:t>
            </a:r>
            <a:r>
              <a:rPr lang="en-US" sz="1800" b="1" i="1" dirty="0">
                <a:solidFill>
                  <a:srgbClr val="000000"/>
                </a:solidFill>
                <a:latin typeface="Calibri" panose="020F0502020204030204" pitchFamily="34" charset="0"/>
              </a:rPr>
              <a:t>educational technology </a:t>
            </a:r>
            <a:r>
              <a:rPr lang="en-US" sz="1800" dirty="0">
                <a:solidFill>
                  <a:srgbClr val="000000"/>
                </a:solidFill>
                <a:latin typeface="Calibri" panose="020F0502020204030204" pitchFamily="34" charset="0"/>
              </a:rPr>
              <a:t>(including hardware, software, connectivity, assistive technology, and adaptive equipment) for students that aids in regular and substantive educational interaction between students and their classroom instructors, including students from low-income families and children with disabilities; </a:t>
            </a:r>
          </a:p>
          <a:p>
            <a:r>
              <a:rPr lang="en-US" sz="1800" b="1" i="1" dirty="0">
                <a:solidFill>
                  <a:srgbClr val="000000"/>
                </a:solidFill>
                <a:latin typeface="Calibri" panose="020F0502020204030204" pitchFamily="34" charset="0"/>
              </a:rPr>
              <a:t>Providing mental health services and supports</a:t>
            </a:r>
            <a:r>
              <a:rPr lang="en-US" sz="1800" dirty="0">
                <a:solidFill>
                  <a:srgbClr val="000000"/>
                </a:solidFill>
                <a:latin typeface="Calibri" panose="020F0502020204030204" pitchFamily="34" charset="0"/>
              </a:rPr>
              <a:t>, including through the implementation of evidence-based full-service community schools and the hiring of counselors; </a:t>
            </a:r>
          </a:p>
          <a:p>
            <a:r>
              <a:rPr lang="en-US" sz="1800" dirty="0">
                <a:solidFill>
                  <a:srgbClr val="000000"/>
                </a:solidFill>
                <a:latin typeface="Calibri" panose="020F0502020204030204" pitchFamily="34" charset="0"/>
              </a:rPr>
              <a:t>Planning and implementing activities related to </a:t>
            </a:r>
            <a:r>
              <a:rPr lang="en-US" sz="1800" b="1" i="1" dirty="0">
                <a:solidFill>
                  <a:srgbClr val="000000"/>
                </a:solidFill>
                <a:latin typeface="Calibri" panose="020F0502020204030204" pitchFamily="34" charset="0"/>
              </a:rPr>
              <a:t>summer learning and supplemental after-school programs</a:t>
            </a:r>
            <a:r>
              <a:rPr lang="en-US" sz="1800" dirty="0">
                <a:solidFill>
                  <a:srgbClr val="000000"/>
                </a:solidFill>
                <a:latin typeface="Calibri" panose="020F0502020204030204" pitchFamily="34" charset="0"/>
              </a:rPr>
              <a:t>; </a:t>
            </a:r>
          </a:p>
          <a:p>
            <a:r>
              <a:rPr lang="en-US" sz="1800" b="1" i="1" dirty="0">
                <a:solidFill>
                  <a:srgbClr val="000000"/>
                </a:solidFill>
                <a:latin typeface="Calibri" panose="020F0502020204030204" pitchFamily="34" charset="0"/>
              </a:rPr>
              <a:t>Addressing learning loss</a:t>
            </a:r>
            <a:r>
              <a:rPr lang="en-US" sz="1800" dirty="0">
                <a:solidFill>
                  <a:srgbClr val="000000"/>
                </a:solidFill>
                <a:latin typeface="Calibri" panose="020F0502020204030204" pitchFamily="34" charset="0"/>
              </a:rPr>
              <a:t>; and </a:t>
            </a:r>
          </a:p>
          <a:p>
            <a:r>
              <a:rPr lang="en-US" sz="1800" dirty="0">
                <a:solidFill>
                  <a:srgbClr val="000000"/>
                </a:solidFill>
                <a:latin typeface="Calibri" panose="020F0502020204030204" pitchFamily="34" charset="0"/>
              </a:rPr>
              <a:t>Other activities that are necessary to </a:t>
            </a:r>
            <a:r>
              <a:rPr lang="en-US" sz="1800" b="1" i="1" dirty="0">
                <a:solidFill>
                  <a:srgbClr val="000000"/>
                </a:solidFill>
                <a:latin typeface="Calibri" panose="020F0502020204030204" pitchFamily="34" charset="0"/>
              </a:rPr>
              <a:t>maintain operation of and continuity of services</a:t>
            </a:r>
            <a:r>
              <a:rPr lang="en-US" sz="1800" dirty="0">
                <a:solidFill>
                  <a:srgbClr val="000000"/>
                </a:solidFill>
                <a:latin typeface="Calibri" panose="020F0502020204030204" pitchFamily="34" charset="0"/>
              </a:rPr>
              <a:t>, including continuing to employ existing or hiring new LEA and school staff. </a:t>
            </a:r>
          </a:p>
          <a:p>
            <a:endParaRPr lang="en-US" sz="1800" dirty="0">
              <a:solidFill>
                <a:srgbClr val="000000"/>
              </a:solidFill>
              <a:latin typeface="Calibri" panose="020F0502020204030204" pitchFamily="34" charset="0"/>
            </a:endParaRPr>
          </a:p>
          <a:p>
            <a:endParaRPr lang="en-US" sz="1800" dirty="0"/>
          </a:p>
          <a:p>
            <a:endParaRPr lang="en-US" sz="1800" dirty="0"/>
          </a:p>
        </p:txBody>
      </p:sp>
      <p:sp>
        <p:nvSpPr>
          <p:cNvPr id="4" name="Slide Number Placeholder 3">
            <a:extLst>
              <a:ext uri="{FF2B5EF4-FFF2-40B4-BE49-F238E27FC236}">
                <a16:creationId xmlns:a16="http://schemas.microsoft.com/office/drawing/2014/main" id="{2AD1EB11-10A8-48BF-B089-01830B9167E2}"/>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en-US" smtClean="0"/>
              <a:t>21</a:t>
            </a:fld>
            <a:endParaRPr lang="en-US"/>
          </a:p>
        </p:txBody>
      </p:sp>
    </p:spTree>
    <p:extLst>
      <p:ext uri="{BB962C8B-B14F-4D97-AF65-F5344CB8AC3E}">
        <p14:creationId xmlns:p14="http://schemas.microsoft.com/office/powerpoint/2010/main" val="18291504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89EC62-AC73-404A-A571-0D2E490775C1}"/>
              </a:ext>
            </a:extLst>
          </p:cNvPr>
          <p:cNvSpPr>
            <a:spLocks noGrp="1"/>
          </p:cNvSpPr>
          <p:nvPr>
            <p:ph type="title"/>
          </p:nvPr>
        </p:nvSpPr>
        <p:spPr/>
        <p:txBody>
          <a:bodyPr/>
          <a:lstStyle/>
          <a:p>
            <a:r>
              <a:rPr lang="en-US" dirty="0"/>
              <a:t>Removed from ARP ESSER/ESSER III</a:t>
            </a:r>
          </a:p>
        </p:txBody>
      </p:sp>
      <p:sp>
        <p:nvSpPr>
          <p:cNvPr id="3" name="Text Placeholder 2">
            <a:extLst>
              <a:ext uri="{FF2B5EF4-FFF2-40B4-BE49-F238E27FC236}">
                <a16:creationId xmlns:a16="http://schemas.microsoft.com/office/drawing/2014/main" id="{98019071-A5E3-4A85-BF29-9FB91F480E29}"/>
              </a:ext>
            </a:extLst>
          </p:cNvPr>
          <p:cNvSpPr>
            <a:spLocks noGrp="1"/>
          </p:cNvSpPr>
          <p:nvPr>
            <p:ph type="body" idx="1"/>
          </p:nvPr>
        </p:nvSpPr>
        <p:spPr/>
        <p:txBody>
          <a:bodyPr/>
          <a:lstStyle/>
          <a:p>
            <a:r>
              <a:rPr lang="en-US" dirty="0"/>
              <a:t>ESSER I and II both allow for use of funds but not included in ARP ESSER / ESSER III</a:t>
            </a:r>
          </a:p>
          <a:p>
            <a:pPr lvl="1"/>
            <a:r>
              <a:rPr lang="en-US" dirty="0"/>
              <a:t>Providing principals and other school leaders with the resources necessary to address the needs of their individual schools</a:t>
            </a:r>
          </a:p>
          <a:p>
            <a:pPr marL="1028700" lvl="2" indent="0">
              <a:buNone/>
            </a:pPr>
            <a:endParaRPr lang="en-US" dirty="0"/>
          </a:p>
          <a:p>
            <a:pPr lvl="1"/>
            <a:r>
              <a:rPr lang="en-US" dirty="0"/>
              <a:t>Activities allowable under McKinney-Vento (separately funded)</a:t>
            </a:r>
          </a:p>
        </p:txBody>
      </p:sp>
      <p:sp>
        <p:nvSpPr>
          <p:cNvPr id="4" name="Slide Number Placeholder 3">
            <a:extLst>
              <a:ext uri="{FF2B5EF4-FFF2-40B4-BE49-F238E27FC236}">
                <a16:creationId xmlns:a16="http://schemas.microsoft.com/office/drawing/2014/main" id="{F333A838-9DC9-423C-8848-3A137F0CE000}"/>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en-US" smtClean="0"/>
              <a:t>22</a:t>
            </a:fld>
            <a:endParaRPr lang="en-US"/>
          </a:p>
        </p:txBody>
      </p:sp>
    </p:spTree>
    <p:extLst>
      <p:ext uri="{BB962C8B-B14F-4D97-AF65-F5344CB8AC3E}">
        <p14:creationId xmlns:p14="http://schemas.microsoft.com/office/powerpoint/2010/main" val="174864262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B8CED2-34DC-4A98-A102-685DE249CABF}"/>
              </a:ext>
            </a:extLst>
          </p:cNvPr>
          <p:cNvSpPr>
            <a:spLocks noGrp="1"/>
          </p:cNvSpPr>
          <p:nvPr>
            <p:ph type="title"/>
          </p:nvPr>
        </p:nvSpPr>
        <p:spPr/>
        <p:txBody>
          <a:bodyPr/>
          <a:lstStyle/>
          <a:p>
            <a:r>
              <a:rPr lang="en-US" dirty="0"/>
              <a:t>FAQ - Example 1 </a:t>
            </a:r>
          </a:p>
        </p:txBody>
      </p:sp>
      <p:sp>
        <p:nvSpPr>
          <p:cNvPr id="3" name="Text Placeholder 2">
            <a:extLst>
              <a:ext uri="{FF2B5EF4-FFF2-40B4-BE49-F238E27FC236}">
                <a16:creationId xmlns:a16="http://schemas.microsoft.com/office/drawing/2014/main" id="{A59ED517-09C4-4452-8D68-11535804C8A4}"/>
              </a:ext>
            </a:extLst>
          </p:cNvPr>
          <p:cNvSpPr>
            <a:spLocks noGrp="1"/>
          </p:cNvSpPr>
          <p:nvPr>
            <p:ph type="body" idx="1"/>
          </p:nvPr>
        </p:nvSpPr>
        <p:spPr>
          <a:xfrm>
            <a:off x="396240" y="1361440"/>
            <a:ext cx="8119110" cy="4742274"/>
          </a:xfrm>
        </p:spPr>
        <p:txBody>
          <a:bodyPr/>
          <a:lstStyle/>
          <a:p>
            <a:r>
              <a:rPr lang="en-US" dirty="0"/>
              <a:t>Can ESSER funds be used to pay for salaries and benefits of existing staff due to precipitous decline of funds? </a:t>
            </a:r>
          </a:p>
          <a:p>
            <a:pPr lvl="1"/>
            <a:r>
              <a:rPr lang="en-US" dirty="0"/>
              <a:t>Yes, allowable if </a:t>
            </a:r>
            <a:r>
              <a:rPr lang="en-US" b="1" i="1" dirty="0"/>
              <a:t>reasonable and necessary </a:t>
            </a:r>
            <a:r>
              <a:rPr lang="en-US" dirty="0"/>
              <a:t>to maintain operation of or ensure continuity of services of the LEA.</a:t>
            </a:r>
          </a:p>
          <a:p>
            <a:pPr lvl="2"/>
            <a:r>
              <a:rPr lang="en-US" dirty="0"/>
              <a:t>Guiding questions – </a:t>
            </a:r>
          </a:p>
          <a:p>
            <a:pPr lvl="3"/>
            <a:r>
              <a:rPr lang="en-US" dirty="0"/>
              <a:t>What services/supports for students would be disrupted if this position was eliminated? </a:t>
            </a:r>
          </a:p>
          <a:p>
            <a:pPr lvl="3"/>
            <a:r>
              <a:rPr lang="en-US" dirty="0"/>
              <a:t>What has been the impact of COVID-19? </a:t>
            </a:r>
          </a:p>
          <a:p>
            <a:pPr lvl="3"/>
            <a:r>
              <a:rPr lang="en-US" dirty="0"/>
              <a:t>What documentation do we have to demonstrate the relationship to COVID-19?  </a:t>
            </a:r>
          </a:p>
          <a:p>
            <a:pPr lvl="3"/>
            <a:r>
              <a:rPr lang="en-US" dirty="0"/>
              <a:t>What information can I share to demonstrate that this is a reasonable expense (e.g., fair market value, similar to other salaries/benefits in this region, similar to other salaries/benefits we pay out of other funding sources)? </a:t>
            </a:r>
          </a:p>
          <a:p>
            <a:endParaRPr lang="en-US" dirty="0"/>
          </a:p>
          <a:p>
            <a:endParaRPr lang="en-US" dirty="0"/>
          </a:p>
        </p:txBody>
      </p:sp>
      <p:sp>
        <p:nvSpPr>
          <p:cNvPr id="4" name="Slide Number Placeholder 3">
            <a:extLst>
              <a:ext uri="{FF2B5EF4-FFF2-40B4-BE49-F238E27FC236}">
                <a16:creationId xmlns:a16="http://schemas.microsoft.com/office/drawing/2014/main" id="{498A663C-5FD2-4CEB-B3BD-6B77B1324070}"/>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en-US" smtClean="0"/>
              <a:t>23</a:t>
            </a:fld>
            <a:endParaRPr lang="en-US"/>
          </a:p>
        </p:txBody>
      </p:sp>
    </p:spTree>
    <p:extLst>
      <p:ext uri="{BB962C8B-B14F-4D97-AF65-F5344CB8AC3E}">
        <p14:creationId xmlns:p14="http://schemas.microsoft.com/office/powerpoint/2010/main" val="367867318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FAD2C0-29B7-462C-978F-16DAED438B11}"/>
              </a:ext>
            </a:extLst>
          </p:cNvPr>
          <p:cNvSpPr>
            <a:spLocks noGrp="1"/>
          </p:cNvSpPr>
          <p:nvPr>
            <p:ph type="title"/>
          </p:nvPr>
        </p:nvSpPr>
        <p:spPr/>
        <p:txBody>
          <a:bodyPr/>
          <a:lstStyle/>
          <a:p>
            <a:r>
              <a:rPr lang="en-US" dirty="0"/>
              <a:t>Example 1  </a:t>
            </a:r>
          </a:p>
        </p:txBody>
      </p:sp>
      <p:sp>
        <p:nvSpPr>
          <p:cNvPr id="3" name="Text Placeholder 2">
            <a:extLst>
              <a:ext uri="{FF2B5EF4-FFF2-40B4-BE49-F238E27FC236}">
                <a16:creationId xmlns:a16="http://schemas.microsoft.com/office/drawing/2014/main" id="{19B7856E-C20C-493B-977D-172B1F8ACFB5}"/>
              </a:ext>
            </a:extLst>
          </p:cNvPr>
          <p:cNvSpPr>
            <a:spLocks noGrp="1"/>
          </p:cNvSpPr>
          <p:nvPr>
            <p:ph type="body" idx="1"/>
          </p:nvPr>
        </p:nvSpPr>
        <p:spPr>
          <a:xfrm>
            <a:off x="426720" y="1330960"/>
            <a:ext cx="8088630" cy="4772754"/>
          </a:xfrm>
        </p:spPr>
        <p:txBody>
          <a:bodyPr/>
          <a:lstStyle/>
          <a:p>
            <a:r>
              <a:rPr lang="en-US" dirty="0"/>
              <a:t>Reviewers will look for</a:t>
            </a:r>
          </a:p>
          <a:p>
            <a:pPr lvl="1"/>
            <a:r>
              <a:rPr lang="en-US" dirty="0"/>
              <a:t>Allowability – last listed item on list of allowable activities </a:t>
            </a:r>
          </a:p>
          <a:p>
            <a:pPr lvl="1"/>
            <a:r>
              <a:rPr lang="en-US" dirty="0"/>
              <a:t>Reasonableness </a:t>
            </a:r>
          </a:p>
          <a:p>
            <a:pPr lvl="2"/>
            <a:r>
              <a:rPr lang="en-US" dirty="0"/>
              <a:t>How many staff, the salary/benefits, total FTE paid, length of time </a:t>
            </a:r>
          </a:p>
          <a:p>
            <a:pPr lvl="1"/>
            <a:r>
              <a:rPr lang="en-US" dirty="0"/>
              <a:t>Necessity</a:t>
            </a:r>
          </a:p>
          <a:p>
            <a:pPr lvl="2"/>
            <a:r>
              <a:rPr lang="en-US" dirty="0"/>
              <a:t>Why/how is this activity necessary for the LEA to respond to, prepare for, or prevent the spread of COVID-19? </a:t>
            </a:r>
          </a:p>
          <a:p>
            <a:r>
              <a:rPr lang="en-US" dirty="0"/>
              <a:t>Documentation</a:t>
            </a:r>
          </a:p>
          <a:p>
            <a:pPr lvl="1"/>
            <a:r>
              <a:rPr lang="en-US" dirty="0"/>
              <a:t>Time and Effort Reporting</a:t>
            </a:r>
          </a:p>
          <a:p>
            <a:pPr lvl="2"/>
            <a:r>
              <a:rPr lang="en-US" dirty="0"/>
              <a:t>Part of the LEA’s system of internal control (could be your regular payroll structures)</a:t>
            </a:r>
          </a:p>
          <a:p>
            <a:pPr lvl="2"/>
            <a:r>
              <a:rPr lang="en-US" dirty="0"/>
              <a:t>Job description or other documents that capture the employees time and effort for ESSER allowable activities </a:t>
            </a:r>
          </a:p>
          <a:p>
            <a:pPr lvl="2"/>
            <a:r>
              <a:rPr lang="en-US" b="1" dirty="0">
                <a:solidFill>
                  <a:schemeClr val="accent5"/>
                </a:solidFill>
              </a:rPr>
              <a:t>Comply with the LEA’s accounting policies and practices</a:t>
            </a:r>
            <a:endParaRPr lang="en-US" dirty="0"/>
          </a:p>
        </p:txBody>
      </p:sp>
      <p:sp>
        <p:nvSpPr>
          <p:cNvPr id="4" name="Slide Number Placeholder 3">
            <a:extLst>
              <a:ext uri="{FF2B5EF4-FFF2-40B4-BE49-F238E27FC236}">
                <a16:creationId xmlns:a16="http://schemas.microsoft.com/office/drawing/2014/main" id="{01021F3E-6D1C-46D6-9492-B15CCCF26145}"/>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en-US" smtClean="0"/>
              <a:t>24</a:t>
            </a:fld>
            <a:endParaRPr lang="en-US"/>
          </a:p>
        </p:txBody>
      </p:sp>
    </p:spTree>
    <p:extLst>
      <p:ext uri="{BB962C8B-B14F-4D97-AF65-F5344CB8AC3E}">
        <p14:creationId xmlns:p14="http://schemas.microsoft.com/office/powerpoint/2010/main" val="153754867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B9D2E0-9620-4F1B-A4E7-458C9AD84F47}"/>
              </a:ext>
            </a:extLst>
          </p:cNvPr>
          <p:cNvSpPr>
            <a:spLocks noGrp="1"/>
          </p:cNvSpPr>
          <p:nvPr>
            <p:ph type="title"/>
          </p:nvPr>
        </p:nvSpPr>
        <p:spPr/>
        <p:txBody>
          <a:bodyPr/>
          <a:lstStyle/>
          <a:p>
            <a:r>
              <a:rPr lang="en-US" dirty="0"/>
              <a:t>Example 1 - In the Application</a:t>
            </a:r>
          </a:p>
        </p:txBody>
      </p:sp>
      <p:sp>
        <p:nvSpPr>
          <p:cNvPr id="3" name="Text Placeholder 2">
            <a:extLst>
              <a:ext uri="{FF2B5EF4-FFF2-40B4-BE49-F238E27FC236}">
                <a16:creationId xmlns:a16="http://schemas.microsoft.com/office/drawing/2014/main" id="{CEF157BF-8AFD-4AA9-9AB0-07F7A903802E}"/>
              </a:ext>
            </a:extLst>
          </p:cNvPr>
          <p:cNvSpPr>
            <a:spLocks noGrp="1"/>
          </p:cNvSpPr>
          <p:nvPr>
            <p:ph type="body" idx="1"/>
          </p:nvPr>
        </p:nvSpPr>
        <p:spPr>
          <a:xfrm>
            <a:off x="336884" y="1328286"/>
            <a:ext cx="8178466" cy="4775428"/>
          </a:xfrm>
        </p:spPr>
        <p:txBody>
          <a:bodyPr/>
          <a:lstStyle/>
          <a:p>
            <a:r>
              <a:rPr lang="en-US" sz="2000" b="1" dirty="0"/>
              <a:t>Location</a:t>
            </a:r>
            <a:r>
              <a:rPr lang="en-US" sz="2000" dirty="0"/>
              <a:t>: ABC Elementary School</a:t>
            </a:r>
          </a:p>
          <a:p>
            <a:r>
              <a:rPr lang="en-US" sz="2000" b="1" dirty="0"/>
              <a:t>Fiscal Year</a:t>
            </a:r>
            <a:r>
              <a:rPr lang="en-US" sz="2000" dirty="0"/>
              <a:t>: 21-22</a:t>
            </a:r>
          </a:p>
          <a:p>
            <a:r>
              <a:rPr lang="en-US" sz="2000" b="1" dirty="0"/>
              <a:t>Allowable Activity</a:t>
            </a:r>
            <a:r>
              <a:rPr lang="en-US" sz="2000" dirty="0"/>
              <a:t>: Other activities for operation and services </a:t>
            </a:r>
          </a:p>
          <a:p>
            <a:r>
              <a:rPr lang="en-US" sz="2000" b="1" dirty="0"/>
              <a:t>Object code</a:t>
            </a:r>
            <a:r>
              <a:rPr lang="en-US" sz="2000" dirty="0"/>
              <a:t>: </a:t>
            </a:r>
            <a:r>
              <a:rPr lang="en-US" sz="2000" dirty="0">
                <a:solidFill>
                  <a:schemeClr val="tx1"/>
                </a:solidFill>
              </a:rPr>
              <a:t>201 Teachers</a:t>
            </a:r>
          </a:p>
          <a:p>
            <a:r>
              <a:rPr lang="en-US" sz="2000" b="1" dirty="0"/>
              <a:t>Funding Source</a:t>
            </a:r>
            <a:r>
              <a:rPr lang="en-US" sz="2000" dirty="0"/>
              <a:t>: ESSER II – (4420)</a:t>
            </a:r>
          </a:p>
          <a:p>
            <a:r>
              <a:rPr lang="en-US" sz="2000" b="1" dirty="0"/>
              <a:t>Description of Activity</a:t>
            </a:r>
            <a:r>
              <a:rPr lang="en-US" sz="2000" dirty="0"/>
              <a:t>: </a:t>
            </a:r>
            <a:r>
              <a:rPr lang="en-US" sz="1600" dirty="0"/>
              <a:t>Due to a precipitous decline in revenue (or additional expenses associated with remote learning, school closures, socially distanced classroom structures, etc.), X number of teachers/staff would have been laid off, causing larger class sizes at the elementary school. In order to maintain smaller class sizes to minimize the spread of COVID-19 and allow for social distancing in classrooms, ESSER funds are being used to retain X number of teachers, for 2 years (Y=2). Teacher salaries average $Z, totally $XYZ. </a:t>
            </a:r>
            <a:r>
              <a:rPr lang="en-US" sz="1600" b="1" i="1" dirty="0">
                <a:solidFill>
                  <a:srgbClr val="00B050"/>
                </a:solidFill>
              </a:rPr>
              <a:t>A portion (50%) of this activity was paid out of ESSER I funds and the remaining (50%) are now being paid out of ESSER II funds.</a:t>
            </a:r>
            <a:r>
              <a:rPr lang="en-US" sz="1600" dirty="0"/>
              <a:t> </a:t>
            </a:r>
          </a:p>
          <a:p>
            <a:r>
              <a:rPr lang="en-US" sz="2000" b="1" dirty="0"/>
              <a:t>Requested Amount</a:t>
            </a:r>
            <a:r>
              <a:rPr lang="en-US" sz="2000" dirty="0"/>
              <a:t>: </a:t>
            </a:r>
            <a:r>
              <a:rPr lang="en-US" sz="2000" u="sng" dirty="0">
                <a:solidFill>
                  <a:srgbClr val="00B050"/>
                </a:solidFill>
              </a:rPr>
              <a:t>$XYZ/2 [which represents the 50% from ESSER II funds]</a:t>
            </a:r>
          </a:p>
          <a:p>
            <a:r>
              <a:rPr lang="en-US" sz="2000" dirty="0"/>
              <a:t>ESSER II ~ </a:t>
            </a:r>
            <a:r>
              <a:rPr lang="en-US" sz="2000" b="1" dirty="0"/>
              <a:t>Benefit</a:t>
            </a:r>
            <a:r>
              <a:rPr lang="en-US" sz="2000" dirty="0"/>
              <a:t>: Whole population</a:t>
            </a:r>
          </a:p>
        </p:txBody>
      </p:sp>
      <p:sp>
        <p:nvSpPr>
          <p:cNvPr id="4" name="Slide Number Placeholder 3">
            <a:extLst>
              <a:ext uri="{FF2B5EF4-FFF2-40B4-BE49-F238E27FC236}">
                <a16:creationId xmlns:a16="http://schemas.microsoft.com/office/drawing/2014/main" id="{A5B8386D-A6BC-4C9A-8A89-B2B773F2A41C}"/>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en-US" smtClean="0"/>
              <a:t>25</a:t>
            </a:fld>
            <a:endParaRPr lang="en-US"/>
          </a:p>
        </p:txBody>
      </p:sp>
    </p:spTree>
    <p:extLst>
      <p:ext uri="{BB962C8B-B14F-4D97-AF65-F5344CB8AC3E}">
        <p14:creationId xmlns:p14="http://schemas.microsoft.com/office/powerpoint/2010/main" val="415594911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114F45-E897-454B-A9CF-AE48D39E9463}"/>
              </a:ext>
            </a:extLst>
          </p:cNvPr>
          <p:cNvSpPr>
            <a:spLocks noGrp="1"/>
          </p:cNvSpPr>
          <p:nvPr>
            <p:ph type="ctrTitle"/>
          </p:nvPr>
        </p:nvSpPr>
        <p:spPr/>
        <p:txBody>
          <a:bodyPr/>
          <a:lstStyle/>
          <a:p>
            <a:r>
              <a:rPr lang="en-US" dirty="0"/>
              <a:t>Questions? </a:t>
            </a:r>
            <a:br>
              <a:rPr lang="en-US" dirty="0"/>
            </a:br>
            <a:br>
              <a:rPr lang="en-US" dirty="0"/>
            </a:br>
            <a:r>
              <a:rPr lang="en-US" dirty="0"/>
              <a:t>Future Topics?</a:t>
            </a:r>
          </a:p>
        </p:txBody>
      </p:sp>
      <p:sp>
        <p:nvSpPr>
          <p:cNvPr id="3" name="Slide Number Placeholder 2">
            <a:extLst>
              <a:ext uri="{FF2B5EF4-FFF2-40B4-BE49-F238E27FC236}">
                <a16:creationId xmlns:a16="http://schemas.microsoft.com/office/drawing/2014/main" id="{8E068BB4-922F-4D25-9762-B1BB08570D09}"/>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en-US" smtClean="0"/>
              <a:t>26</a:t>
            </a:fld>
            <a:endParaRPr lang="en-US"/>
          </a:p>
        </p:txBody>
      </p:sp>
    </p:spTree>
    <p:extLst>
      <p:ext uri="{BB962C8B-B14F-4D97-AF65-F5344CB8AC3E}">
        <p14:creationId xmlns:p14="http://schemas.microsoft.com/office/powerpoint/2010/main" val="366683005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0868DA-DB7D-4D2D-814D-B61E1E2C5AE4}"/>
              </a:ext>
            </a:extLst>
          </p:cNvPr>
          <p:cNvSpPr>
            <a:spLocks noGrp="1"/>
          </p:cNvSpPr>
          <p:nvPr>
            <p:ph type="title"/>
          </p:nvPr>
        </p:nvSpPr>
        <p:spPr/>
        <p:txBody>
          <a:bodyPr/>
          <a:lstStyle/>
          <a:p>
            <a:r>
              <a:rPr lang="en-US" dirty="0"/>
              <a:t>We will be discussing the following at next week’s Office Hours</a:t>
            </a:r>
          </a:p>
        </p:txBody>
      </p:sp>
      <p:sp>
        <p:nvSpPr>
          <p:cNvPr id="3" name="Text Placeholder 2">
            <a:extLst>
              <a:ext uri="{FF2B5EF4-FFF2-40B4-BE49-F238E27FC236}">
                <a16:creationId xmlns:a16="http://schemas.microsoft.com/office/drawing/2014/main" id="{5ED32B89-0A9C-4E4B-BE23-76D26701A07F}"/>
              </a:ext>
            </a:extLst>
          </p:cNvPr>
          <p:cNvSpPr>
            <a:spLocks noGrp="1"/>
          </p:cNvSpPr>
          <p:nvPr>
            <p:ph type="body" idx="1"/>
          </p:nvPr>
        </p:nvSpPr>
        <p:spPr/>
        <p:txBody>
          <a:bodyPr/>
          <a:lstStyle/>
          <a:p>
            <a:r>
              <a:rPr lang="en-US" dirty="0"/>
              <a:t>ESSER I Carryover Application</a:t>
            </a:r>
          </a:p>
          <a:p>
            <a:r>
              <a:rPr lang="en-US" dirty="0"/>
              <a:t>Additional data needed for CDE to complete ESSER I Reporting (methods used for tracking student engagement and participation) </a:t>
            </a:r>
          </a:p>
          <a:p>
            <a:r>
              <a:rPr lang="en-US" dirty="0"/>
              <a:t>Calculating proportional FTE</a:t>
            </a:r>
          </a:p>
        </p:txBody>
      </p:sp>
      <p:sp>
        <p:nvSpPr>
          <p:cNvPr id="4" name="Slide Number Placeholder 3">
            <a:extLst>
              <a:ext uri="{FF2B5EF4-FFF2-40B4-BE49-F238E27FC236}">
                <a16:creationId xmlns:a16="http://schemas.microsoft.com/office/drawing/2014/main" id="{906DC531-D7CF-440A-A265-1B5C36C3D551}"/>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en-US" smtClean="0"/>
              <a:t>27</a:t>
            </a:fld>
            <a:endParaRPr lang="en-US"/>
          </a:p>
        </p:txBody>
      </p:sp>
    </p:spTree>
    <p:extLst>
      <p:ext uri="{BB962C8B-B14F-4D97-AF65-F5344CB8AC3E}">
        <p14:creationId xmlns:p14="http://schemas.microsoft.com/office/powerpoint/2010/main" val="278570135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04"/>
        <p:cNvGrpSpPr/>
        <p:nvPr/>
      </p:nvGrpSpPr>
      <p:grpSpPr>
        <a:xfrm>
          <a:off x="0" y="0"/>
          <a:ext cx="0" cy="0"/>
          <a:chOff x="0" y="0"/>
          <a:chExt cx="0" cy="0"/>
        </a:xfrm>
      </p:grpSpPr>
      <p:sp>
        <p:nvSpPr>
          <p:cNvPr id="205" name="Google Shape;205;p30"/>
          <p:cNvSpPr txBox="1">
            <a:spLocks noGrp="1"/>
          </p:cNvSpPr>
          <p:nvPr>
            <p:ph type="title"/>
          </p:nvPr>
        </p:nvSpPr>
        <p:spPr>
          <a:xfrm>
            <a:off x="1240022" y="365760"/>
            <a:ext cx="7025402" cy="1188720"/>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2400"/>
              <a:buFont typeface="Arial"/>
              <a:buNone/>
            </a:pPr>
            <a:r>
              <a:rPr lang="en-US"/>
              <a:t>CDE Team Contact Information</a:t>
            </a:r>
            <a:endParaRPr/>
          </a:p>
        </p:txBody>
      </p:sp>
      <p:sp>
        <p:nvSpPr>
          <p:cNvPr id="206" name="Google Shape;206;p30">
            <a:extLst>
              <a:ext uri="{C183D7F6-B498-43B3-948B-1728B52AA6E4}">
                <adec:decorative xmlns:adec="http://schemas.microsoft.com/office/drawing/2017/decorative" val="1"/>
              </a:ext>
            </a:extLst>
          </p:cNvPr>
          <p:cNvSpPr/>
          <p:nvPr/>
        </p:nvSpPr>
        <p:spPr>
          <a:xfrm>
            <a:off x="0" y="0"/>
            <a:ext cx="1323075" cy="1558212"/>
          </a:xfrm>
          <a:custGeom>
            <a:avLst/>
            <a:gdLst/>
            <a:ahLst/>
            <a:cxnLst/>
            <a:rect l="l" t="t" r="r" b="b"/>
            <a:pathLst>
              <a:path w="1764099" h="1558212" extrusionOk="0">
                <a:moveTo>
                  <a:pt x="0" y="0"/>
                </a:moveTo>
                <a:lnTo>
                  <a:pt x="1764099" y="0"/>
                </a:lnTo>
                <a:lnTo>
                  <a:pt x="1042087" y="1558212"/>
                </a:lnTo>
                <a:lnTo>
                  <a:pt x="0" y="1558212"/>
                </a:lnTo>
                <a:close/>
              </a:path>
            </a:pathLst>
          </a:cu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07" name="Google Shape;207;p30" descr="CDE team introductions and contact information."/>
          <p:cNvSpPr/>
          <p:nvPr/>
        </p:nvSpPr>
        <p:spPr>
          <a:xfrm>
            <a:off x="0" y="1691640"/>
            <a:ext cx="9144000" cy="5166360"/>
          </a:xfrm>
          <a:custGeom>
            <a:avLst/>
            <a:gdLst/>
            <a:ahLst/>
            <a:cxnLst/>
            <a:rect l="l" t="t" r="r" b="b"/>
            <a:pathLst>
              <a:path w="12191999" h="5166360" extrusionOk="0">
                <a:moveTo>
                  <a:pt x="0" y="0"/>
                </a:moveTo>
                <a:lnTo>
                  <a:pt x="1822388" y="0"/>
                </a:lnTo>
                <a:lnTo>
                  <a:pt x="6468290" y="0"/>
                </a:lnTo>
                <a:lnTo>
                  <a:pt x="7796394" y="0"/>
                </a:lnTo>
                <a:lnTo>
                  <a:pt x="8376834" y="0"/>
                </a:lnTo>
                <a:lnTo>
                  <a:pt x="9704938" y="0"/>
                </a:lnTo>
                <a:lnTo>
                  <a:pt x="9704938" y="2"/>
                </a:lnTo>
                <a:lnTo>
                  <a:pt x="10283456" y="2"/>
                </a:lnTo>
                <a:lnTo>
                  <a:pt x="10863897" y="2"/>
                </a:lnTo>
                <a:lnTo>
                  <a:pt x="12191999" y="2"/>
                </a:lnTo>
                <a:lnTo>
                  <a:pt x="12191999" y="5166360"/>
                </a:lnTo>
                <a:lnTo>
                  <a:pt x="0" y="5166360"/>
                </a:lnTo>
                <a:lnTo>
                  <a:pt x="0" y="2604436"/>
                </a:lnTo>
                <a:lnTo>
                  <a:pt x="862341" y="743371"/>
                </a:lnTo>
                <a:lnTo>
                  <a:pt x="0" y="743371"/>
                </a:lnTo>
                <a:lnTo>
                  <a:pt x="0" y="742508"/>
                </a:lnTo>
                <a:lnTo>
                  <a:pt x="92826" y="742508"/>
                </a:lnTo>
                <a:lnTo>
                  <a:pt x="406486" y="742508"/>
                </a:lnTo>
                <a:lnTo>
                  <a:pt x="406486" y="742507"/>
                </a:lnTo>
                <a:lnTo>
                  <a:pt x="862741" y="742507"/>
                </a:lnTo>
                <a:lnTo>
                  <a:pt x="1206388" y="864"/>
                </a:lnTo>
                <a:lnTo>
                  <a:pt x="748500" y="864"/>
                </a:lnTo>
                <a:lnTo>
                  <a:pt x="0" y="864"/>
                </a:lnTo>
                <a:close/>
              </a:path>
            </a:pathLst>
          </a:custGeom>
          <a:solidFill>
            <a:srgbClr val="A6A6A6">
              <a:alpha val="49803"/>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08" name="Google Shape;208;p30">
            <a:extLst>
              <a:ext uri="{C183D7F6-B498-43B3-948B-1728B52AA6E4}">
                <adec:decorative xmlns:adec="http://schemas.microsoft.com/office/drawing/2017/decorative" val="1"/>
              </a:ext>
            </a:extLst>
          </p:cNvPr>
          <p:cNvSpPr/>
          <p:nvPr/>
        </p:nvSpPr>
        <p:spPr>
          <a:xfrm>
            <a:off x="0" y="1691641"/>
            <a:ext cx="728740" cy="2096979"/>
          </a:xfrm>
          <a:custGeom>
            <a:avLst/>
            <a:gdLst/>
            <a:ahLst/>
            <a:cxnLst/>
            <a:rect l="l" t="t" r="r" b="b"/>
            <a:pathLst>
              <a:path w="971654" h="2096979" extrusionOk="0">
                <a:moveTo>
                  <a:pt x="0" y="0"/>
                </a:moveTo>
                <a:lnTo>
                  <a:pt x="971654" y="0"/>
                </a:lnTo>
                <a:lnTo>
                  <a:pt x="0" y="2096979"/>
                </a:lnTo>
                <a:close/>
              </a:path>
            </a:pathLst>
          </a:custGeom>
          <a:solidFill>
            <a:srgbClr val="40404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09" name="Google Shape;209;p30"/>
          <p:cNvSpPr txBox="1">
            <a:spLocks noGrp="1"/>
          </p:cNvSpPr>
          <p:nvPr>
            <p:ph type="body" idx="1"/>
          </p:nvPr>
        </p:nvSpPr>
        <p:spPr>
          <a:xfrm>
            <a:off x="1036320" y="1767841"/>
            <a:ext cx="7762240" cy="4450080"/>
          </a:xfrm>
          <a:prstGeom prst="rect">
            <a:avLst/>
          </a:prstGeom>
          <a:noFill/>
          <a:ln>
            <a:noFill/>
          </a:ln>
        </p:spPr>
        <p:txBody>
          <a:bodyPr spcFirstLastPara="1" wrap="square" lIns="0" tIns="0" rIns="0" bIns="45700" anchor="t" anchorCtr="0">
            <a:noAutofit/>
          </a:bodyPr>
          <a:lstStyle/>
          <a:p>
            <a:pPr marL="0" lvl="0" indent="0" algn="l" rtl="0">
              <a:lnSpc>
                <a:spcPct val="90000"/>
              </a:lnSpc>
              <a:spcBef>
                <a:spcPts val="1000"/>
              </a:spcBef>
              <a:spcAft>
                <a:spcPts val="0"/>
              </a:spcAft>
              <a:buClr>
                <a:schemeClr val="dk1"/>
              </a:buClr>
              <a:buSzPts val="1500"/>
              <a:buNone/>
            </a:pPr>
            <a:r>
              <a:rPr lang="en-US" sz="1500" b="1" u="sng" dirty="0"/>
              <a:t>ESSER</a:t>
            </a:r>
            <a:endParaRPr lang="en-US" sz="1600" dirty="0"/>
          </a:p>
          <a:p>
            <a:pPr marL="228600" lvl="0" indent="-228600" algn="l" rtl="0">
              <a:lnSpc>
                <a:spcPct val="90000"/>
              </a:lnSpc>
              <a:spcBef>
                <a:spcPts val="1000"/>
              </a:spcBef>
              <a:spcAft>
                <a:spcPts val="0"/>
              </a:spcAft>
              <a:buClr>
                <a:schemeClr val="dk1"/>
              </a:buClr>
              <a:buSzPts val="1500"/>
              <a:buChar char="•"/>
            </a:pPr>
            <a:r>
              <a:rPr lang="en-US" sz="1500" dirty="0"/>
              <a:t>Nazie Mohajeri-Nelson, Director of ESEA Office (</a:t>
            </a:r>
            <a:r>
              <a:rPr lang="en-US" sz="1500" u="sng" dirty="0">
                <a:solidFill>
                  <a:schemeClr val="hlink"/>
                </a:solidFill>
                <a:hlinkClick r:id="rId3"/>
              </a:rPr>
              <a:t>mohajeri-nelson_n@cde.state.co.us</a:t>
            </a:r>
            <a:r>
              <a:rPr lang="en-US" sz="1500" dirty="0"/>
              <a:t>) </a:t>
            </a:r>
            <a:endParaRPr lang="en-US" sz="1600" dirty="0"/>
          </a:p>
          <a:p>
            <a:pPr marL="228600" lvl="0" indent="-228600" algn="l" rtl="0">
              <a:lnSpc>
                <a:spcPct val="90000"/>
              </a:lnSpc>
              <a:spcBef>
                <a:spcPts val="1000"/>
              </a:spcBef>
              <a:spcAft>
                <a:spcPts val="0"/>
              </a:spcAft>
              <a:buClr>
                <a:schemeClr val="dk1"/>
              </a:buClr>
              <a:buSzPts val="1500"/>
              <a:buChar char="•"/>
            </a:pPr>
            <a:r>
              <a:rPr lang="en-US" sz="1500" dirty="0"/>
              <a:t>DeLilah Collins, Assistant Director of ESEA Office (</a:t>
            </a:r>
            <a:r>
              <a:rPr lang="en-US" sz="1500" u="sng" dirty="0">
                <a:solidFill>
                  <a:schemeClr val="hlink"/>
                </a:solidFill>
                <a:hlinkClick r:id="rId4"/>
              </a:rPr>
              <a:t>collins_d@cde.state.co.us</a:t>
            </a:r>
            <a:r>
              <a:rPr lang="en-US" sz="1500" dirty="0"/>
              <a:t>) </a:t>
            </a:r>
          </a:p>
          <a:p>
            <a:pPr marL="228600" lvl="0" indent="-228600" algn="l" rtl="0">
              <a:lnSpc>
                <a:spcPct val="90000"/>
              </a:lnSpc>
              <a:spcBef>
                <a:spcPts val="1000"/>
              </a:spcBef>
              <a:spcAft>
                <a:spcPts val="0"/>
              </a:spcAft>
              <a:buClr>
                <a:schemeClr val="dk1"/>
              </a:buClr>
              <a:buSzPts val="1500"/>
              <a:buChar char="•"/>
            </a:pPr>
            <a:r>
              <a:rPr lang="en-US" sz="1600" dirty="0"/>
              <a:t>Mary Ann Caterina, ESSER Monitoring &amp; Reporting Specialist (</a:t>
            </a:r>
            <a:r>
              <a:rPr lang="en-US" sz="1600" dirty="0">
                <a:hlinkClick r:id="rId5"/>
              </a:rPr>
              <a:t>caterina_m@cde.state.co.us</a:t>
            </a:r>
            <a:r>
              <a:rPr lang="en-US" sz="1600" dirty="0"/>
              <a:t>)</a:t>
            </a:r>
          </a:p>
          <a:p>
            <a:pPr marL="228600" lvl="0" indent="-228600" algn="l" rtl="0">
              <a:lnSpc>
                <a:spcPct val="90000"/>
              </a:lnSpc>
              <a:spcBef>
                <a:spcPts val="1000"/>
              </a:spcBef>
              <a:spcAft>
                <a:spcPts val="0"/>
              </a:spcAft>
              <a:buClr>
                <a:schemeClr val="dk1"/>
              </a:buClr>
              <a:buSzPts val="1500"/>
              <a:buChar char="•"/>
            </a:pPr>
            <a:r>
              <a:rPr lang="en-US" sz="1600" dirty="0"/>
              <a:t>Kristin Crumley, ESSER Monitoring &amp; Reporting Specialist (</a:t>
            </a:r>
            <a:r>
              <a:rPr lang="en-US" sz="1600" dirty="0">
                <a:hlinkClick r:id="rId6"/>
              </a:rPr>
              <a:t>Crumley_k@cde.state.co.us</a:t>
            </a:r>
            <a:r>
              <a:rPr lang="en-US" sz="1600" dirty="0"/>
              <a:t>) </a:t>
            </a:r>
          </a:p>
          <a:p>
            <a:pPr marL="228600" lvl="0" indent="-228600" algn="l" rtl="0">
              <a:lnSpc>
                <a:spcPct val="90000"/>
              </a:lnSpc>
              <a:spcBef>
                <a:spcPts val="1000"/>
              </a:spcBef>
              <a:spcAft>
                <a:spcPts val="0"/>
              </a:spcAft>
              <a:buClr>
                <a:schemeClr val="dk1"/>
              </a:buClr>
              <a:buSzPts val="1500"/>
              <a:buChar char="•"/>
            </a:pPr>
            <a:r>
              <a:rPr lang="en-US" sz="1600" dirty="0">
                <a:hlinkClick r:id="rId7"/>
              </a:rPr>
              <a:t>ESEA Regional Contacts </a:t>
            </a:r>
            <a:r>
              <a:rPr lang="en-US" sz="1600" dirty="0"/>
              <a:t>assigned to your district</a:t>
            </a:r>
          </a:p>
          <a:p>
            <a:pPr marL="0" lvl="0" indent="0" algn="l" rtl="0">
              <a:lnSpc>
                <a:spcPct val="90000"/>
              </a:lnSpc>
              <a:spcBef>
                <a:spcPts val="0"/>
              </a:spcBef>
              <a:spcAft>
                <a:spcPts val="0"/>
              </a:spcAft>
              <a:buClr>
                <a:schemeClr val="dk1"/>
              </a:buClr>
              <a:buSzPts val="1500"/>
              <a:buNone/>
            </a:pPr>
            <a:endParaRPr lang="en-US" sz="1500" b="1" u="sng" dirty="0"/>
          </a:p>
          <a:p>
            <a:pPr marL="0" lvl="0" indent="0" algn="l" rtl="0">
              <a:lnSpc>
                <a:spcPct val="90000"/>
              </a:lnSpc>
              <a:spcBef>
                <a:spcPts val="0"/>
              </a:spcBef>
              <a:spcAft>
                <a:spcPts val="0"/>
              </a:spcAft>
              <a:buClr>
                <a:schemeClr val="dk1"/>
              </a:buClr>
              <a:buSzPts val="1500"/>
              <a:buNone/>
            </a:pPr>
            <a:r>
              <a:rPr lang="en-US" sz="1500" b="1" u="sng" dirty="0"/>
              <a:t>Fiscal Experts</a:t>
            </a:r>
            <a:endParaRPr dirty="0"/>
          </a:p>
          <a:p>
            <a:pPr marL="228600" lvl="0" indent="-228600" algn="l" rtl="0">
              <a:lnSpc>
                <a:spcPct val="90000"/>
              </a:lnSpc>
              <a:spcBef>
                <a:spcPts val="1000"/>
              </a:spcBef>
              <a:spcAft>
                <a:spcPts val="0"/>
              </a:spcAft>
              <a:buClr>
                <a:schemeClr val="dk1"/>
              </a:buClr>
              <a:buSzPts val="1500"/>
              <a:buChar char="•"/>
            </a:pPr>
            <a:r>
              <a:rPr lang="en-US" sz="1500" dirty="0"/>
              <a:t>Jennifer Okes, Chief Operating Officer (</a:t>
            </a:r>
            <a:r>
              <a:rPr lang="en-US" sz="1500" u="sng" dirty="0">
                <a:solidFill>
                  <a:schemeClr val="hlink"/>
                </a:solidFill>
                <a:hlinkClick r:id="rId8"/>
              </a:rPr>
              <a:t>okes_j@cde.state.co.us</a:t>
            </a:r>
            <a:r>
              <a:rPr lang="en-US" sz="1500" dirty="0"/>
              <a:t>) </a:t>
            </a:r>
            <a:endParaRPr dirty="0"/>
          </a:p>
          <a:p>
            <a:pPr marL="228600" indent="-228600">
              <a:buSzPts val="1500"/>
            </a:pPr>
            <a:r>
              <a:rPr lang="en-US" sz="1500" dirty="0"/>
              <a:t>Kate Bartlett, Executive Director of School District Operations (</a:t>
            </a:r>
            <a:r>
              <a:rPr lang="en-US" sz="1500" u="sng" dirty="0">
                <a:solidFill>
                  <a:schemeClr val="hlink"/>
                </a:solidFill>
                <a:hlinkClick r:id="rId9"/>
              </a:rPr>
              <a:t>Bartlett_k@cde.state.co.us</a:t>
            </a:r>
            <a:r>
              <a:rPr lang="en-US" sz="1500" dirty="0"/>
              <a:t>) </a:t>
            </a:r>
          </a:p>
          <a:p>
            <a:pPr marL="228600" indent="-228600">
              <a:buSzPts val="1500"/>
            </a:pPr>
            <a:r>
              <a:rPr lang="en-US" sz="1500" dirty="0"/>
              <a:t>Jennifer Austin, Director of Grants Fiscal Management (</a:t>
            </a:r>
            <a:r>
              <a:rPr lang="en-US" sz="1500" dirty="0">
                <a:solidFill>
                  <a:srgbClr val="0070C0"/>
                </a:solidFill>
                <a:hlinkClick r:id="rId10">
                  <a:extLst>
                    <a:ext uri="{A12FA001-AC4F-418D-AE19-62706E023703}">
                      <ahyp:hlinkClr xmlns:ahyp="http://schemas.microsoft.com/office/drawing/2018/hyperlinkcolor" val="tx"/>
                    </a:ext>
                  </a:extLst>
                </a:hlinkClick>
              </a:rPr>
              <a:t>Austin_j@cde.state.co.us</a:t>
            </a:r>
            <a:r>
              <a:rPr lang="en-US" sz="1500" dirty="0"/>
              <a:t>) </a:t>
            </a:r>
          </a:p>
          <a:p>
            <a:pPr marL="228600" lvl="0" indent="-228600" algn="l" rtl="0">
              <a:lnSpc>
                <a:spcPct val="90000"/>
              </a:lnSpc>
              <a:spcBef>
                <a:spcPts val="1000"/>
              </a:spcBef>
              <a:spcAft>
                <a:spcPts val="0"/>
              </a:spcAft>
              <a:buClr>
                <a:schemeClr val="dk1"/>
              </a:buClr>
              <a:buSzPts val="1500"/>
              <a:buChar char="•"/>
            </a:pPr>
            <a:r>
              <a:rPr lang="en-US" sz="1500" dirty="0"/>
              <a:t>Robert Hawkins, Grants Fiscal Analyst (</a:t>
            </a:r>
            <a:r>
              <a:rPr lang="en-US" sz="1500" u="sng" dirty="0">
                <a:solidFill>
                  <a:schemeClr val="hlink"/>
                </a:solidFill>
                <a:hlinkClick r:id="rId11"/>
              </a:rPr>
              <a:t>Hawkins_s@cde.state.co.us</a:t>
            </a:r>
            <a:r>
              <a:rPr lang="en-US" sz="1500" dirty="0"/>
              <a:t>) </a:t>
            </a:r>
            <a:endParaRPr lang="en-US" sz="1600" dirty="0"/>
          </a:p>
          <a:p>
            <a:pPr marL="228600" indent="-228600">
              <a:buSzPts val="1500"/>
            </a:pPr>
            <a:r>
              <a:rPr lang="en-US" sz="1500" dirty="0"/>
              <a:t>Steven Kaleda, Grants Fiscal Analyst (</a:t>
            </a:r>
            <a:r>
              <a:rPr lang="en-US" sz="1500" u="sng" dirty="0">
                <a:solidFill>
                  <a:schemeClr val="hlink"/>
                </a:solidFill>
                <a:hlinkClick r:id="rId12"/>
              </a:rPr>
              <a:t>Kaleda_s@cde.state.co.us</a:t>
            </a:r>
            <a:r>
              <a:rPr lang="en-US" sz="1500" dirty="0"/>
              <a:t>) </a:t>
            </a:r>
          </a:p>
          <a:p>
            <a:pPr marL="228600" indent="-228600">
              <a:buSzPts val="1500"/>
            </a:pPr>
            <a:r>
              <a:rPr lang="en-US" sz="1600" dirty="0"/>
              <a:t>Adam Williams, Financial Data Coordinator (</a:t>
            </a:r>
            <a:r>
              <a:rPr lang="en-US" sz="1600" u="sng" dirty="0">
                <a:solidFill>
                  <a:schemeClr val="hlink"/>
                </a:solidFill>
                <a:hlinkClick r:id="rId13"/>
              </a:rPr>
              <a:t>Williams_a@cde.state.co.us</a:t>
            </a:r>
            <a:r>
              <a:rPr lang="en-US" sz="1600" dirty="0"/>
              <a:t>) </a:t>
            </a:r>
          </a:p>
          <a:p>
            <a:pPr marL="0" lvl="0" indent="0" algn="l" rtl="0">
              <a:lnSpc>
                <a:spcPct val="90000"/>
              </a:lnSpc>
              <a:spcBef>
                <a:spcPts val="1000"/>
              </a:spcBef>
              <a:spcAft>
                <a:spcPts val="0"/>
              </a:spcAft>
              <a:buClr>
                <a:schemeClr val="dk1"/>
              </a:buClr>
              <a:buSzPts val="1500"/>
              <a:buNone/>
            </a:pPr>
            <a:r>
              <a:rPr lang="en-US" sz="1500" i="1" dirty="0"/>
              <a:t>…in partnership with the Governor’s Office and Office of the State Controller</a:t>
            </a:r>
            <a:endParaRPr dirty="0"/>
          </a:p>
          <a:p>
            <a:pPr marL="0" lvl="0" indent="0" algn="l" rtl="0">
              <a:lnSpc>
                <a:spcPct val="90000"/>
              </a:lnSpc>
              <a:spcBef>
                <a:spcPts val="1000"/>
              </a:spcBef>
              <a:spcAft>
                <a:spcPts val="0"/>
              </a:spcAft>
              <a:buClr>
                <a:schemeClr val="dk1"/>
              </a:buClr>
              <a:buSzPts val="1500"/>
              <a:buNone/>
            </a:pPr>
            <a:endParaRPr sz="1500" i="1" dirty="0"/>
          </a:p>
        </p:txBody>
      </p:sp>
      <p:sp>
        <p:nvSpPr>
          <p:cNvPr id="210" name="Google Shape;210;p30"/>
          <p:cNvSpPr txBox="1">
            <a:spLocks noGrp="1"/>
          </p:cNvSpPr>
          <p:nvPr>
            <p:ph type="sldNum" idx="12"/>
          </p:nvPr>
        </p:nvSpPr>
        <p:spPr>
          <a:xfrm>
            <a:off x="6818386" y="6356350"/>
            <a:ext cx="1447038" cy="365125"/>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Clr>
                <a:schemeClr val="dk1"/>
              </a:buClr>
              <a:buSzPts val="1600"/>
              <a:buFont typeface="Calibri"/>
              <a:buNone/>
            </a:pPr>
            <a:fld id="{00000000-1234-1234-1234-123412341234}" type="slidenum">
              <a:rPr lang="en-US" b="0" i="0" u="none" strike="noStrike" cap="none">
                <a:solidFill>
                  <a:schemeClr val="dk1"/>
                </a:solidFill>
                <a:latin typeface="Calibri"/>
                <a:ea typeface="Calibri"/>
                <a:cs typeface="Calibri"/>
                <a:sym typeface="Calibri"/>
              </a:rPr>
              <a:t>28</a:t>
            </a:fld>
            <a:endParaRPr b="0" i="0" u="none" strike="noStrike" cap="none">
              <a:solidFill>
                <a:schemeClr val="dk1"/>
              </a:solidFill>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9"/>
        <p:cNvGrpSpPr/>
        <p:nvPr/>
      </p:nvGrpSpPr>
      <p:grpSpPr>
        <a:xfrm>
          <a:off x="0" y="0"/>
          <a:ext cx="0" cy="0"/>
          <a:chOff x="0" y="0"/>
          <a:chExt cx="0" cy="0"/>
        </a:xfrm>
      </p:grpSpPr>
      <p:sp>
        <p:nvSpPr>
          <p:cNvPr id="100" name="Google Shape;100;p16"/>
          <p:cNvSpPr txBox="1">
            <a:spLocks noGrp="1"/>
          </p:cNvSpPr>
          <p:nvPr>
            <p:ph type="title"/>
          </p:nvPr>
        </p:nvSpPr>
        <p:spPr>
          <a:xfrm>
            <a:off x="245193" y="254514"/>
            <a:ext cx="6081865" cy="756418"/>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2400"/>
              <a:buFont typeface="Arial"/>
              <a:buNone/>
            </a:pPr>
            <a:r>
              <a:rPr lang="en-US"/>
              <a:t>ESSER Office Hours</a:t>
            </a:r>
            <a:endParaRPr/>
          </a:p>
        </p:txBody>
      </p:sp>
      <p:sp>
        <p:nvSpPr>
          <p:cNvPr id="101" name="Google Shape;101;p16"/>
          <p:cNvSpPr txBox="1">
            <a:spLocks noGrp="1"/>
          </p:cNvSpPr>
          <p:nvPr>
            <p:ph type="body" idx="1"/>
          </p:nvPr>
        </p:nvSpPr>
        <p:spPr>
          <a:xfrm>
            <a:off x="628650" y="1463040"/>
            <a:ext cx="7886700" cy="4640674"/>
          </a:xfrm>
          <a:prstGeom prst="rect">
            <a:avLst/>
          </a:prstGeom>
          <a:noFill/>
          <a:ln>
            <a:noFill/>
          </a:ln>
        </p:spPr>
        <p:txBody>
          <a:bodyPr spcFirstLastPara="1" wrap="square" lIns="0" tIns="0" rIns="0" bIns="45700" anchor="t" anchorCtr="0">
            <a:noAutofit/>
          </a:bodyPr>
          <a:lstStyle/>
          <a:p>
            <a:pPr marL="0" lvl="0" indent="0" algn="l" rtl="0">
              <a:lnSpc>
                <a:spcPct val="90000"/>
              </a:lnSpc>
              <a:spcBef>
                <a:spcPts val="0"/>
              </a:spcBef>
              <a:spcAft>
                <a:spcPts val="0"/>
              </a:spcAft>
              <a:buClr>
                <a:schemeClr val="dk1"/>
              </a:buClr>
              <a:buSzPts val="2400"/>
              <a:buNone/>
            </a:pPr>
            <a:r>
              <a:rPr lang="en-US" b="1" u="sng" dirty="0"/>
              <a:t>Topics</a:t>
            </a:r>
            <a:r>
              <a:rPr lang="en-US" dirty="0"/>
              <a:t> </a:t>
            </a:r>
            <a:endParaRPr dirty="0"/>
          </a:p>
          <a:p>
            <a:pPr marL="469900" indent="-342900"/>
            <a:r>
              <a:rPr lang="en-US" dirty="0"/>
              <a:t>Updates, Clarifications, and Follow-Ups</a:t>
            </a:r>
          </a:p>
          <a:p>
            <a:pPr marL="469900" indent="-342900"/>
            <a:r>
              <a:rPr lang="en-US" dirty="0"/>
              <a:t>Application for Funds and Examples</a:t>
            </a:r>
          </a:p>
          <a:p>
            <a:pPr marL="469900" indent="-342900"/>
            <a:r>
              <a:rPr lang="en-US" dirty="0"/>
              <a:t>Questions and Answers</a:t>
            </a:r>
          </a:p>
          <a:p>
            <a:pPr marL="469900" indent="-342900"/>
            <a:endParaRPr dirty="0"/>
          </a:p>
          <a:p>
            <a:pPr marL="685800" lvl="1" indent="-101600" algn="l" rtl="0">
              <a:lnSpc>
                <a:spcPct val="90000"/>
              </a:lnSpc>
              <a:spcBef>
                <a:spcPts val="500"/>
              </a:spcBef>
              <a:spcAft>
                <a:spcPts val="0"/>
              </a:spcAft>
              <a:buClr>
                <a:schemeClr val="dk1"/>
              </a:buClr>
              <a:buSzPts val="2000"/>
              <a:buNone/>
            </a:pPr>
            <a:endParaRPr dirty="0"/>
          </a:p>
          <a:p>
            <a:pPr marL="228600" lvl="0" indent="-76200" algn="l" rtl="0">
              <a:lnSpc>
                <a:spcPct val="90000"/>
              </a:lnSpc>
              <a:spcBef>
                <a:spcPts val="1000"/>
              </a:spcBef>
              <a:spcAft>
                <a:spcPts val="0"/>
              </a:spcAft>
              <a:buClr>
                <a:schemeClr val="dk1"/>
              </a:buClr>
              <a:buSzPts val="2400"/>
              <a:buNone/>
            </a:pPr>
            <a:endParaRPr dirty="0"/>
          </a:p>
        </p:txBody>
      </p:sp>
      <p:sp>
        <p:nvSpPr>
          <p:cNvPr id="102" name="Google Shape;102;p16"/>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fld id="{00000000-1234-1234-1234-123412341234}" type="slidenum">
              <a:rPr lang="en-US"/>
              <a:t>3</a:t>
            </a:fld>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04753E-E9A5-4792-8603-D19696066970}"/>
              </a:ext>
            </a:extLst>
          </p:cNvPr>
          <p:cNvSpPr>
            <a:spLocks noGrp="1"/>
          </p:cNvSpPr>
          <p:nvPr>
            <p:ph type="ctrTitle"/>
          </p:nvPr>
        </p:nvSpPr>
        <p:spPr/>
        <p:txBody>
          <a:bodyPr/>
          <a:lstStyle/>
          <a:p>
            <a:r>
              <a:rPr lang="en-US" dirty="0"/>
              <a:t>Updates, Clarifications, and Follow-Ups</a:t>
            </a:r>
          </a:p>
        </p:txBody>
      </p:sp>
      <p:sp>
        <p:nvSpPr>
          <p:cNvPr id="3" name="Slide Number Placeholder 2">
            <a:extLst>
              <a:ext uri="{FF2B5EF4-FFF2-40B4-BE49-F238E27FC236}">
                <a16:creationId xmlns:a16="http://schemas.microsoft.com/office/drawing/2014/main" id="{C8BC3F38-FE3D-423A-9968-F95A499B1125}"/>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en-US" smtClean="0"/>
              <a:t>4</a:t>
            </a:fld>
            <a:endParaRPr lang="en-US"/>
          </a:p>
        </p:txBody>
      </p:sp>
    </p:spTree>
    <p:extLst>
      <p:ext uri="{BB962C8B-B14F-4D97-AF65-F5344CB8AC3E}">
        <p14:creationId xmlns:p14="http://schemas.microsoft.com/office/powerpoint/2010/main" val="32521706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701DF6-8AE9-4553-B254-B23345F71C17}"/>
              </a:ext>
            </a:extLst>
          </p:cNvPr>
          <p:cNvSpPr>
            <a:spLocks noGrp="1"/>
          </p:cNvSpPr>
          <p:nvPr>
            <p:ph type="title"/>
          </p:nvPr>
        </p:nvSpPr>
        <p:spPr/>
        <p:txBody>
          <a:bodyPr/>
          <a:lstStyle/>
          <a:p>
            <a:r>
              <a:rPr lang="en-US" dirty="0"/>
              <a:t>Updates </a:t>
            </a:r>
          </a:p>
        </p:txBody>
      </p:sp>
      <p:sp>
        <p:nvSpPr>
          <p:cNvPr id="3" name="Text Placeholder 2">
            <a:extLst>
              <a:ext uri="{FF2B5EF4-FFF2-40B4-BE49-F238E27FC236}">
                <a16:creationId xmlns:a16="http://schemas.microsoft.com/office/drawing/2014/main" id="{0B44FD9E-66E8-41F4-B3F2-FBD6B5F64240}"/>
              </a:ext>
            </a:extLst>
          </p:cNvPr>
          <p:cNvSpPr>
            <a:spLocks noGrp="1"/>
          </p:cNvSpPr>
          <p:nvPr>
            <p:ph type="body" idx="1"/>
          </p:nvPr>
        </p:nvSpPr>
        <p:spPr>
          <a:xfrm>
            <a:off x="276860" y="1354556"/>
            <a:ext cx="8501380" cy="4640674"/>
          </a:xfrm>
        </p:spPr>
        <p:txBody>
          <a:bodyPr/>
          <a:lstStyle/>
          <a:p>
            <a:r>
              <a:rPr lang="en-US" sz="2000" dirty="0"/>
              <a:t>ESEA preliminary allocations – calling districts this week; will post as soon as we have reached all those with a greater than 10% change in allocation</a:t>
            </a:r>
          </a:p>
          <a:p>
            <a:r>
              <a:rPr lang="en-US" sz="2000" dirty="0"/>
              <a:t>ESSER I Supplemental Awards to Facility Schools </a:t>
            </a:r>
          </a:p>
          <a:p>
            <a:pPr lvl="1"/>
            <a:r>
              <a:rPr lang="en-US" sz="1800" dirty="0"/>
              <a:t>$584,400 from the CARES ESSER I State Reserve</a:t>
            </a:r>
          </a:p>
          <a:p>
            <a:pPr lvl="1"/>
            <a:r>
              <a:rPr lang="en-US" sz="1800" dirty="0"/>
              <a:t>Will be added to ESSER I application</a:t>
            </a:r>
          </a:p>
          <a:p>
            <a:pPr lvl="1"/>
            <a:r>
              <a:rPr lang="en-US" sz="1800" dirty="0"/>
              <a:t>Facility Schools will apply directly</a:t>
            </a:r>
          </a:p>
          <a:p>
            <a:pPr lvl="1"/>
            <a:r>
              <a:rPr lang="en-US" sz="1800" dirty="0"/>
              <a:t>Training being offered on </a:t>
            </a:r>
            <a:r>
              <a:rPr lang="en-US" sz="1800" b="1" i="1" dirty="0">
                <a:solidFill>
                  <a:srgbClr val="0070C0"/>
                </a:solidFill>
              </a:rPr>
              <a:t>TODAY at 2:00 </a:t>
            </a:r>
            <a:r>
              <a:rPr lang="en-US" sz="1800" dirty="0"/>
              <a:t>following regular office hours</a:t>
            </a:r>
          </a:p>
          <a:p>
            <a:pPr lvl="1"/>
            <a:r>
              <a:rPr lang="en-US" sz="1800" dirty="0"/>
              <a:t>Website:</a:t>
            </a:r>
            <a:r>
              <a:rPr lang="en-US" sz="1800" b="1" i="1" dirty="0">
                <a:solidFill>
                  <a:srgbClr val="FF0000"/>
                </a:solidFill>
              </a:rPr>
              <a:t> </a:t>
            </a:r>
            <a:r>
              <a:rPr lang="en-US" sz="1800" b="1" i="1" dirty="0">
                <a:solidFill>
                  <a:srgbClr val="FF0000"/>
                </a:solidFill>
                <a:hlinkClick r:id="rId2"/>
              </a:rPr>
              <a:t>http://www.cde.state.co.us/caresact/esser1</a:t>
            </a:r>
            <a:r>
              <a:rPr lang="en-US" sz="1800" b="1" i="1" dirty="0">
                <a:solidFill>
                  <a:srgbClr val="FF0000"/>
                </a:solidFill>
              </a:rPr>
              <a:t> </a:t>
            </a:r>
          </a:p>
          <a:p>
            <a:r>
              <a:rPr lang="en-US" sz="2000" dirty="0"/>
              <a:t>ESSER II Supplemental Awards</a:t>
            </a:r>
          </a:p>
          <a:p>
            <a:pPr lvl="1"/>
            <a:r>
              <a:rPr lang="en-US" sz="1800" b="1" dirty="0">
                <a:solidFill>
                  <a:srgbClr val="00B050"/>
                </a:solidFill>
              </a:rPr>
              <a:t>$7,697,837 to AUs to provide supports and services to SWDs [separate log in]</a:t>
            </a:r>
          </a:p>
          <a:p>
            <a:pPr lvl="1"/>
            <a:r>
              <a:rPr lang="en-US" sz="1800" dirty="0"/>
              <a:t>$1,767,000 to BOCES</a:t>
            </a:r>
          </a:p>
          <a:p>
            <a:pPr lvl="1"/>
            <a:r>
              <a:rPr lang="en-US" sz="1800" dirty="0"/>
              <a:t>$280,000 to Tribes</a:t>
            </a:r>
          </a:p>
          <a:p>
            <a:pPr lvl="1"/>
            <a:r>
              <a:rPr lang="en-US" sz="1800" dirty="0"/>
              <a:t>$7,010,343 to LEAs with Native American students and those that received little or no ESSER allocations</a:t>
            </a:r>
          </a:p>
          <a:p>
            <a:pPr lvl="1"/>
            <a:r>
              <a:rPr lang="en-US" sz="1800" dirty="0"/>
              <a:t>Website:</a:t>
            </a:r>
            <a:r>
              <a:rPr lang="en-US" sz="1800" b="1" i="1" dirty="0">
                <a:solidFill>
                  <a:srgbClr val="FF0000"/>
                </a:solidFill>
              </a:rPr>
              <a:t> </a:t>
            </a:r>
            <a:r>
              <a:rPr lang="en-US" sz="1800" b="1" i="1" dirty="0">
                <a:solidFill>
                  <a:srgbClr val="FF0000"/>
                </a:solidFill>
                <a:hlinkClick r:id="rId3"/>
              </a:rPr>
              <a:t>http://www.cde.state.co.us/caresact/esser2</a:t>
            </a:r>
            <a:r>
              <a:rPr lang="en-US" sz="1800" b="1" i="1" dirty="0">
                <a:solidFill>
                  <a:srgbClr val="FF0000"/>
                </a:solidFill>
              </a:rPr>
              <a:t> </a:t>
            </a:r>
          </a:p>
        </p:txBody>
      </p:sp>
      <p:sp>
        <p:nvSpPr>
          <p:cNvPr id="4" name="Slide Number Placeholder 3">
            <a:extLst>
              <a:ext uri="{FF2B5EF4-FFF2-40B4-BE49-F238E27FC236}">
                <a16:creationId xmlns:a16="http://schemas.microsoft.com/office/drawing/2014/main" id="{DCD854B7-46AB-4F80-9515-D555B414F4E2}"/>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en-US" smtClean="0"/>
              <a:t>5</a:t>
            </a:fld>
            <a:endParaRPr lang="en-US"/>
          </a:p>
        </p:txBody>
      </p:sp>
      <p:sp>
        <p:nvSpPr>
          <p:cNvPr id="6" name="Flowchart: Punched Tape 5">
            <a:extLst>
              <a:ext uri="{FF2B5EF4-FFF2-40B4-BE49-F238E27FC236}">
                <a16:creationId xmlns:a16="http://schemas.microsoft.com/office/drawing/2014/main" id="{7ED0DCBC-A856-4996-B643-EB8EF9499A7F}"/>
              </a:ext>
            </a:extLst>
          </p:cNvPr>
          <p:cNvSpPr/>
          <p:nvPr/>
        </p:nvSpPr>
        <p:spPr>
          <a:xfrm>
            <a:off x="3870960" y="103258"/>
            <a:ext cx="5110480" cy="1058929"/>
          </a:xfrm>
          <a:prstGeom prst="flowChartPunchedTape">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b="1" dirty="0"/>
              <a:t>Notifications have been sent! </a:t>
            </a:r>
          </a:p>
          <a:p>
            <a:pPr algn="ctr"/>
            <a:r>
              <a:rPr lang="en-US" b="1" dirty="0"/>
              <a:t>Please reach out if you did not receive a notification yet</a:t>
            </a:r>
          </a:p>
        </p:txBody>
      </p:sp>
    </p:spTree>
    <p:extLst>
      <p:ext uri="{BB962C8B-B14F-4D97-AF65-F5344CB8AC3E}">
        <p14:creationId xmlns:p14="http://schemas.microsoft.com/office/powerpoint/2010/main" val="602028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528171C-9875-4629-A808-D58845740DAC}"/>
              </a:ext>
            </a:extLst>
          </p:cNvPr>
          <p:cNvSpPr>
            <a:spLocks noGrp="1"/>
          </p:cNvSpPr>
          <p:nvPr>
            <p:ph type="title"/>
          </p:nvPr>
        </p:nvSpPr>
        <p:spPr>
          <a:xfrm>
            <a:off x="-478790" y="315604"/>
            <a:ext cx="7886700" cy="358691"/>
          </a:xfrm>
        </p:spPr>
        <p:txBody>
          <a:bodyPr>
            <a:noAutofit/>
          </a:bodyPr>
          <a:lstStyle/>
          <a:p>
            <a:pPr algn="ctr"/>
            <a:r>
              <a:rPr lang="en-US" dirty="0"/>
              <a:t>Timelines Associated with ESSER I, II, and III</a:t>
            </a:r>
          </a:p>
        </p:txBody>
      </p:sp>
      <p:graphicFrame>
        <p:nvGraphicFramePr>
          <p:cNvPr id="14" name="Table 14">
            <a:extLst>
              <a:ext uri="{FF2B5EF4-FFF2-40B4-BE49-F238E27FC236}">
                <a16:creationId xmlns:a16="http://schemas.microsoft.com/office/drawing/2014/main" id="{1BF9415E-4B70-4793-AD9C-4232805B2048}"/>
              </a:ext>
            </a:extLst>
          </p:cNvPr>
          <p:cNvGraphicFramePr>
            <a:graphicFrameLocks noGrp="1"/>
          </p:cNvGraphicFramePr>
          <p:nvPr>
            <p:ph idx="1"/>
          </p:nvPr>
        </p:nvGraphicFramePr>
        <p:xfrm>
          <a:off x="269634" y="1398345"/>
          <a:ext cx="8604731" cy="4785360"/>
        </p:xfrm>
        <a:graphic>
          <a:graphicData uri="http://schemas.openxmlformats.org/drawingml/2006/table">
            <a:tbl>
              <a:tblPr firstRow="1" bandRow="1">
                <a:tableStyleId>{5C22544A-7EE6-4342-B048-85BDC9FD1C3A}</a:tableStyleId>
              </a:tblPr>
              <a:tblGrid>
                <a:gridCol w="3927503">
                  <a:extLst>
                    <a:ext uri="{9D8B030D-6E8A-4147-A177-3AD203B41FA5}">
                      <a16:colId xmlns:a16="http://schemas.microsoft.com/office/drawing/2014/main" val="885612324"/>
                    </a:ext>
                  </a:extLst>
                </a:gridCol>
                <a:gridCol w="1559076">
                  <a:extLst>
                    <a:ext uri="{9D8B030D-6E8A-4147-A177-3AD203B41FA5}">
                      <a16:colId xmlns:a16="http://schemas.microsoft.com/office/drawing/2014/main" val="2781864307"/>
                    </a:ext>
                  </a:extLst>
                </a:gridCol>
                <a:gridCol w="1559076">
                  <a:extLst>
                    <a:ext uri="{9D8B030D-6E8A-4147-A177-3AD203B41FA5}">
                      <a16:colId xmlns:a16="http://schemas.microsoft.com/office/drawing/2014/main" val="170490237"/>
                    </a:ext>
                  </a:extLst>
                </a:gridCol>
                <a:gridCol w="1559076">
                  <a:extLst>
                    <a:ext uri="{9D8B030D-6E8A-4147-A177-3AD203B41FA5}">
                      <a16:colId xmlns:a16="http://schemas.microsoft.com/office/drawing/2014/main" val="3728360633"/>
                    </a:ext>
                  </a:extLst>
                </a:gridCol>
              </a:tblGrid>
              <a:tr h="388620">
                <a:tc>
                  <a:txBody>
                    <a:bodyPr/>
                    <a:lstStyle/>
                    <a:p>
                      <a:endParaRPr lang="en-US" sz="1100" dirty="0"/>
                    </a:p>
                  </a:txBody>
                  <a:tcPr marL="68580" marR="68580" marT="34290" marB="34290"/>
                </a:tc>
                <a:tc>
                  <a:txBody>
                    <a:bodyPr/>
                    <a:lstStyle/>
                    <a:p>
                      <a:pPr algn="ctr"/>
                      <a:r>
                        <a:rPr lang="en-US" sz="1100" dirty="0"/>
                        <a:t>ESSER I</a:t>
                      </a:r>
                    </a:p>
                    <a:p>
                      <a:pPr algn="ctr"/>
                      <a:r>
                        <a:rPr lang="en-US" sz="1100" dirty="0"/>
                        <a:t>(CARES Act)</a:t>
                      </a:r>
                    </a:p>
                  </a:txBody>
                  <a:tcPr marL="68580" marR="68580" marT="34290" marB="34290"/>
                </a:tc>
                <a:tc>
                  <a:txBody>
                    <a:bodyPr/>
                    <a:lstStyle/>
                    <a:p>
                      <a:pPr algn="ctr"/>
                      <a:r>
                        <a:rPr lang="en-US" sz="1100" dirty="0"/>
                        <a:t>ESSER II</a:t>
                      </a:r>
                    </a:p>
                    <a:p>
                      <a:pPr algn="ctr"/>
                      <a:r>
                        <a:rPr lang="en-US" sz="1100" dirty="0"/>
                        <a:t>(CRSSA Act)</a:t>
                      </a:r>
                    </a:p>
                  </a:txBody>
                  <a:tcPr marL="68580" marR="68580" marT="34290" marB="34290"/>
                </a:tc>
                <a:tc>
                  <a:txBody>
                    <a:bodyPr/>
                    <a:lstStyle/>
                    <a:p>
                      <a:pPr algn="ctr"/>
                      <a:r>
                        <a:rPr lang="en-US" sz="1100" dirty="0"/>
                        <a:t>ARP ESSER III</a:t>
                      </a:r>
                    </a:p>
                    <a:p>
                      <a:pPr algn="ctr"/>
                      <a:r>
                        <a:rPr lang="en-US" sz="1100" dirty="0"/>
                        <a:t>(ARP Act)</a:t>
                      </a:r>
                    </a:p>
                  </a:txBody>
                  <a:tcPr marL="68580" marR="68580" marT="34290" marB="34290"/>
                </a:tc>
                <a:extLst>
                  <a:ext uri="{0D108BD9-81ED-4DB2-BD59-A6C34878D82A}">
                    <a16:rowId xmlns:a16="http://schemas.microsoft.com/office/drawing/2014/main" val="4266643675"/>
                  </a:ext>
                </a:extLst>
              </a:tr>
              <a:tr h="228600">
                <a:tc>
                  <a:txBody>
                    <a:bodyPr/>
                    <a:lstStyle/>
                    <a:p>
                      <a:r>
                        <a:rPr lang="en-US" sz="1100" dirty="0"/>
                        <a:t>Award Period</a:t>
                      </a:r>
                    </a:p>
                  </a:txBody>
                  <a:tcPr marL="68580" marR="68580" marT="34290" marB="34290"/>
                </a:tc>
                <a:tc>
                  <a:txBody>
                    <a:bodyPr/>
                    <a:lstStyle/>
                    <a:p>
                      <a:pPr algn="ctr"/>
                      <a:r>
                        <a:rPr lang="en-US" sz="1100" dirty="0"/>
                        <a:t>03/13/20 – 09/30/21</a:t>
                      </a:r>
                    </a:p>
                  </a:txBody>
                  <a:tcPr marL="68580" marR="68580" marT="34290" marB="34290"/>
                </a:tc>
                <a:tc>
                  <a:txBody>
                    <a:bodyPr/>
                    <a:lstStyle/>
                    <a:p>
                      <a:pPr algn="ctr"/>
                      <a:r>
                        <a:rPr lang="en-US" sz="1100" dirty="0"/>
                        <a:t>03/13/20 – 09/30/22</a:t>
                      </a:r>
                    </a:p>
                  </a:txBody>
                  <a:tcPr marL="68580" marR="68580" marT="34290" marB="34290"/>
                </a:tc>
                <a:tc>
                  <a:txBody>
                    <a:bodyPr/>
                    <a:lstStyle/>
                    <a:p>
                      <a:pPr algn="ctr"/>
                      <a:r>
                        <a:rPr lang="en-US" sz="1100" dirty="0"/>
                        <a:t>03/13/20 – 09/30/23</a:t>
                      </a:r>
                    </a:p>
                  </a:txBody>
                  <a:tcPr marL="68580" marR="68580" marT="34290" marB="34290"/>
                </a:tc>
                <a:extLst>
                  <a:ext uri="{0D108BD9-81ED-4DB2-BD59-A6C34878D82A}">
                    <a16:rowId xmlns:a16="http://schemas.microsoft.com/office/drawing/2014/main" val="2336371162"/>
                  </a:ext>
                </a:extLst>
              </a:tr>
              <a:tr h="228600">
                <a:tc>
                  <a:txBody>
                    <a:bodyPr/>
                    <a:lstStyle/>
                    <a:p>
                      <a:r>
                        <a:rPr lang="en-US" sz="1100" dirty="0" err="1"/>
                        <a:t>Tydings</a:t>
                      </a:r>
                      <a:r>
                        <a:rPr lang="en-US" sz="1100" dirty="0"/>
                        <a:t> Period - will end and funds must be spent by</a:t>
                      </a:r>
                    </a:p>
                  </a:txBody>
                  <a:tcPr marL="68580" marR="68580" marT="34290" marB="34290"/>
                </a:tc>
                <a:tc>
                  <a:txBody>
                    <a:bodyPr/>
                    <a:lstStyle/>
                    <a:p>
                      <a:pPr algn="ctr"/>
                      <a:r>
                        <a:rPr lang="en-US" sz="1100" dirty="0"/>
                        <a:t>9/30/22</a:t>
                      </a:r>
                    </a:p>
                  </a:txBody>
                  <a:tcPr marL="68580" marR="68580" marT="34290" marB="34290"/>
                </a:tc>
                <a:tc>
                  <a:txBody>
                    <a:bodyPr/>
                    <a:lstStyle/>
                    <a:p>
                      <a:pPr algn="ctr"/>
                      <a:r>
                        <a:rPr lang="en-US" sz="1100" dirty="0"/>
                        <a:t>9/30/23</a:t>
                      </a:r>
                    </a:p>
                  </a:txBody>
                  <a:tcPr marL="68580" marR="68580" marT="34290" marB="34290"/>
                </a:tc>
                <a:tc>
                  <a:txBody>
                    <a:bodyPr/>
                    <a:lstStyle/>
                    <a:p>
                      <a:pPr algn="ctr"/>
                      <a:r>
                        <a:rPr lang="en-US" sz="1100" dirty="0"/>
                        <a:t>9/30/24</a:t>
                      </a:r>
                    </a:p>
                  </a:txBody>
                  <a:tcPr marL="68580" marR="68580" marT="34290" marB="34290"/>
                </a:tc>
                <a:extLst>
                  <a:ext uri="{0D108BD9-81ED-4DB2-BD59-A6C34878D82A}">
                    <a16:rowId xmlns:a16="http://schemas.microsoft.com/office/drawing/2014/main" val="2581899767"/>
                  </a:ext>
                </a:extLst>
              </a:tr>
              <a:tr h="228600">
                <a:tc>
                  <a:txBody>
                    <a:bodyPr/>
                    <a:lstStyle/>
                    <a:p>
                      <a:r>
                        <a:rPr lang="en-US" sz="1100" dirty="0"/>
                        <a:t>USDE Award to CDE</a:t>
                      </a:r>
                    </a:p>
                  </a:txBody>
                  <a:tcPr marL="68580" marR="68580" marT="34290" marB="34290"/>
                </a:tc>
                <a:tc>
                  <a:txBody>
                    <a:bodyPr/>
                    <a:lstStyle/>
                    <a:p>
                      <a:pPr algn="ctr"/>
                      <a:r>
                        <a:rPr lang="en-US" sz="1100" dirty="0"/>
                        <a:t>05/07/20</a:t>
                      </a:r>
                    </a:p>
                  </a:txBody>
                  <a:tcPr marL="68580" marR="68580" marT="34290" marB="34290"/>
                </a:tc>
                <a:tc>
                  <a:txBody>
                    <a:bodyPr/>
                    <a:lstStyle/>
                    <a:p>
                      <a:pPr algn="ctr"/>
                      <a:r>
                        <a:rPr lang="en-US" sz="1100" dirty="0"/>
                        <a:t>01/06/21</a:t>
                      </a:r>
                    </a:p>
                  </a:txBody>
                  <a:tcPr marL="68580" marR="68580" marT="34290" marB="34290"/>
                </a:tc>
                <a:tc>
                  <a:txBody>
                    <a:bodyPr/>
                    <a:lstStyle/>
                    <a:p>
                      <a:pPr algn="ctr"/>
                      <a:r>
                        <a:rPr lang="en-US" sz="1100" dirty="0"/>
                        <a:t>3/24/21</a:t>
                      </a:r>
                    </a:p>
                  </a:txBody>
                  <a:tcPr marL="68580" marR="68580" marT="34290" marB="34290"/>
                </a:tc>
                <a:extLst>
                  <a:ext uri="{0D108BD9-81ED-4DB2-BD59-A6C34878D82A}">
                    <a16:rowId xmlns:a16="http://schemas.microsoft.com/office/drawing/2014/main" val="3972016294"/>
                  </a:ext>
                </a:extLst>
              </a:tr>
              <a:tr h="548640">
                <a:tc>
                  <a:txBody>
                    <a:bodyPr/>
                    <a:lstStyle/>
                    <a:p>
                      <a:r>
                        <a:rPr lang="en-US" sz="1100" dirty="0"/>
                        <a:t>CDE Must Make Subgrants to LEAs (90%) – LEAs must have final approval on ESSER I and II and substantial approval on ESSER III</a:t>
                      </a:r>
                    </a:p>
                  </a:txBody>
                  <a:tcPr marL="68580" marR="68580" marT="34290" marB="34290"/>
                </a:tc>
                <a:tc>
                  <a:txBody>
                    <a:bodyPr/>
                    <a:lstStyle/>
                    <a:p>
                      <a:pPr algn="ctr"/>
                      <a:r>
                        <a:rPr lang="en-US" sz="1100" dirty="0"/>
                        <a:t>05/07/21</a:t>
                      </a:r>
                    </a:p>
                    <a:p>
                      <a:pPr algn="ctr"/>
                      <a:r>
                        <a:rPr lang="en-US" sz="1100" dirty="0"/>
                        <a:t>Final Approval</a:t>
                      </a:r>
                    </a:p>
                  </a:txBody>
                  <a:tcPr marL="68580" marR="68580" marT="34290" marB="34290"/>
                </a:tc>
                <a:tc>
                  <a:txBody>
                    <a:bodyPr/>
                    <a:lstStyle/>
                    <a:p>
                      <a:pPr algn="ctr"/>
                      <a:r>
                        <a:rPr lang="en-US" sz="1100" dirty="0"/>
                        <a:t>01/06/22</a:t>
                      </a:r>
                    </a:p>
                    <a:p>
                      <a:pPr algn="ctr"/>
                      <a:r>
                        <a:rPr lang="en-US" sz="1100" dirty="0"/>
                        <a:t>Final Approval</a:t>
                      </a:r>
                    </a:p>
                  </a:txBody>
                  <a:tcPr marL="68580" marR="68580" marT="34290" marB="34290"/>
                </a:tc>
                <a:tc>
                  <a:txBody>
                    <a:bodyPr/>
                    <a:lstStyle/>
                    <a:p>
                      <a:pPr algn="ctr"/>
                      <a:r>
                        <a:rPr lang="en-US" sz="1100" dirty="0"/>
                        <a:t>03/24/21</a:t>
                      </a:r>
                    </a:p>
                    <a:p>
                      <a:pPr algn="ctr"/>
                      <a:r>
                        <a:rPr lang="en-US" sz="1100" dirty="0"/>
                        <a:t>Substantial Approval</a:t>
                      </a:r>
                    </a:p>
                  </a:txBody>
                  <a:tcPr marL="68580" marR="68580" marT="34290" marB="34290"/>
                </a:tc>
                <a:extLst>
                  <a:ext uri="{0D108BD9-81ED-4DB2-BD59-A6C34878D82A}">
                    <a16:rowId xmlns:a16="http://schemas.microsoft.com/office/drawing/2014/main" val="3145342580"/>
                  </a:ext>
                </a:extLst>
              </a:tr>
              <a:tr h="228600">
                <a:tc>
                  <a:txBody>
                    <a:bodyPr/>
                    <a:lstStyle/>
                    <a:p>
                      <a:r>
                        <a:rPr lang="en-US" sz="1100" dirty="0"/>
                        <a:t>Application must have final approval</a:t>
                      </a:r>
                    </a:p>
                  </a:txBody>
                  <a:tcPr marL="68580" marR="68580" marT="34290" marB="34290"/>
                </a:tc>
                <a:tc>
                  <a:txBody>
                    <a:bodyPr/>
                    <a:lstStyle/>
                    <a:p>
                      <a:pPr algn="ctr"/>
                      <a:r>
                        <a:rPr lang="en-US" sz="1100" dirty="0"/>
                        <a:t>05/07/21</a:t>
                      </a:r>
                    </a:p>
                  </a:txBody>
                  <a:tcPr marL="68580" marR="68580" marT="34290" marB="34290"/>
                </a:tc>
                <a:tc>
                  <a:txBody>
                    <a:bodyPr/>
                    <a:lstStyle/>
                    <a:p>
                      <a:pPr algn="ctr"/>
                      <a:r>
                        <a:rPr lang="en-US" sz="1100" dirty="0"/>
                        <a:t>01/06/22</a:t>
                      </a:r>
                    </a:p>
                  </a:txBody>
                  <a:tcPr marL="68580" marR="68580" marT="34290" marB="34290"/>
                </a:tc>
                <a:tc>
                  <a:txBody>
                    <a:bodyPr/>
                    <a:lstStyle/>
                    <a:p>
                      <a:pPr algn="ctr"/>
                      <a:r>
                        <a:rPr lang="en-US" sz="1100" dirty="0"/>
                        <a:t>03/24/22</a:t>
                      </a:r>
                    </a:p>
                  </a:txBody>
                  <a:tcPr marL="68580" marR="68580" marT="34290" marB="34290"/>
                </a:tc>
                <a:extLst>
                  <a:ext uri="{0D108BD9-81ED-4DB2-BD59-A6C34878D82A}">
                    <a16:rowId xmlns:a16="http://schemas.microsoft.com/office/drawing/2014/main" val="1713816563"/>
                  </a:ext>
                </a:extLst>
              </a:tr>
              <a:tr h="228600">
                <a:tc>
                  <a:txBody>
                    <a:bodyPr/>
                    <a:lstStyle/>
                    <a:p>
                      <a:r>
                        <a:rPr lang="en-US" sz="1100" dirty="0"/>
                        <a:t>CDE Must Make Subgrants via Contract or Grants (10%)</a:t>
                      </a:r>
                    </a:p>
                  </a:txBody>
                  <a:tcPr marL="68580" marR="68580" marT="34290" marB="34290"/>
                </a:tc>
                <a:tc>
                  <a:txBody>
                    <a:bodyPr/>
                    <a:lstStyle/>
                    <a:p>
                      <a:pPr algn="ctr"/>
                      <a:r>
                        <a:rPr lang="en-US" sz="1100" dirty="0"/>
                        <a:t>05/07/21</a:t>
                      </a:r>
                    </a:p>
                  </a:txBody>
                  <a:tcPr marL="68580" marR="68580" marT="34290" marB="34290"/>
                </a:tc>
                <a:tc>
                  <a:txBody>
                    <a:bodyPr/>
                    <a:lstStyle/>
                    <a:p>
                      <a:pPr algn="ctr"/>
                      <a:r>
                        <a:rPr lang="en-US" sz="1100" dirty="0"/>
                        <a:t>01/06/22</a:t>
                      </a:r>
                    </a:p>
                  </a:txBody>
                  <a:tcPr marL="68580" marR="68580" marT="34290" marB="34290"/>
                </a:tc>
                <a:tc>
                  <a:txBody>
                    <a:bodyPr/>
                    <a:lstStyle/>
                    <a:p>
                      <a:pPr algn="ctr"/>
                      <a:r>
                        <a:rPr lang="en-US" sz="1100" dirty="0"/>
                        <a:t>03/24/22</a:t>
                      </a:r>
                    </a:p>
                  </a:txBody>
                  <a:tcPr marL="68580" marR="68580" marT="34290" marB="34290"/>
                </a:tc>
                <a:extLst>
                  <a:ext uri="{0D108BD9-81ED-4DB2-BD59-A6C34878D82A}">
                    <a16:rowId xmlns:a16="http://schemas.microsoft.com/office/drawing/2014/main" val="366089926"/>
                  </a:ext>
                </a:extLst>
              </a:tr>
              <a:tr h="228600">
                <a:tc>
                  <a:txBody>
                    <a:bodyPr/>
                    <a:lstStyle/>
                    <a:p>
                      <a:r>
                        <a:rPr lang="en-US" sz="1100" dirty="0"/>
                        <a:t>CDE Application Opened</a:t>
                      </a:r>
                    </a:p>
                  </a:txBody>
                  <a:tcPr marL="68580" marR="68580" marT="34290" marB="34290"/>
                </a:tc>
                <a:tc>
                  <a:txBody>
                    <a:bodyPr/>
                    <a:lstStyle/>
                    <a:p>
                      <a:pPr algn="ctr"/>
                      <a:r>
                        <a:rPr lang="en-US" sz="1100" dirty="0"/>
                        <a:t>05/31/20</a:t>
                      </a:r>
                    </a:p>
                  </a:txBody>
                  <a:tcPr marL="68580" marR="68580" marT="34290" marB="34290"/>
                </a:tc>
                <a:tc>
                  <a:txBody>
                    <a:bodyPr/>
                    <a:lstStyle/>
                    <a:p>
                      <a:pPr algn="ctr"/>
                      <a:r>
                        <a:rPr lang="en-US" sz="1100" dirty="0"/>
                        <a:t>02/12/21</a:t>
                      </a:r>
                    </a:p>
                  </a:txBody>
                  <a:tcPr marL="68580" marR="68580" marT="34290" marB="34290"/>
                </a:tc>
                <a:tc>
                  <a:txBody>
                    <a:bodyPr/>
                    <a:lstStyle/>
                    <a:p>
                      <a:pPr algn="ctr"/>
                      <a:r>
                        <a:rPr lang="en-US" sz="1100" b="1" dirty="0">
                          <a:solidFill>
                            <a:srgbClr val="FF0000"/>
                          </a:solidFill>
                        </a:rPr>
                        <a:t>???</a:t>
                      </a:r>
                    </a:p>
                  </a:txBody>
                  <a:tcPr marL="68580" marR="68580" marT="34290" marB="34290"/>
                </a:tc>
                <a:extLst>
                  <a:ext uri="{0D108BD9-81ED-4DB2-BD59-A6C34878D82A}">
                    <a16:rowId xmlns:a16="http://schemas.microsoft.com/office/drawing/2014/main" val="3998299805"/>
                  </a:ext>
                </a:extLst>
              </a:tr>
              <a:tr h="228600">
                <a:tc>
                  <a:txBody>
                    <a:bodyPr/>
                    <a:lstStyle/>
                    <a:p>
                      <a:r>
                        <a:rPr lang="en-US" sz="1100" dirty="0"/>
                        <a:t>CDE Application Closed/Closes</a:t>
                      </a:r>
                    </a:p>
                  </a:txBody>
                  <a:tcPr marL="68580" marR="68580" marT="34290" marB="34290"/>
                </a:tc>
                <a:tc>
                  <a:txBody>
                    <a:bodyPr/>
                    <a:lstStyle/>
                    <a:p>
                      <a:pPr algn="ctr"/>
                      <a:r>
                        <a:rPr lang="en-US" sz="1100" dirty="0"/>
                        <a:t>12/31/20</a:t>
                      </a:r>
                    </a:p>
                  </a:txBody>
                  <a:tcPr marL="68580" marR="68580" marT="34290" marB="34290"/>
                </a:tc>
                <a:tc>
                  <a:txBody>
                    <a:bodyPr/>
                    <a:lstStyle/>
                    <a:p>
                      <a:pPr algn="ctr"/>
                      <a:r>
                        <a:rPr lang="en-US" sz="1100" dirty="0"/>
                        <a:t>09/30/21</a:t>
                      </a:r>
                    </a:p>
                  </a:txBody>
                  <a:tcPr marL="68580" marR="68580" marT="34290" marB="34290"/>
                </a:tc>
                <a:tc>
                  <a:txBody>
                    <a:bodyPr/>
                    <a:lstStyle/>
                    <a:p>
                      <a:pPr algn="ctr"/>
                      <a:r>
                        <a:rPr lang="en-US" sz="1100" b="1" dirty="0">
                          <a:solidFill>
                            <a:srgbClr val="FF0000"/>
                          </a:solidFill>
                        </a:rPr>
                        <a:t>03/24/22</a:t>
                      </a:r>
                    </a:p>
                  </a:txBody>
                  <a:tcPr marL="68580" marR="68580" marT="34290" marB="34290"/>
                </a:tc>
                <a:extLst>
                  <a:ext uri="{0D108BD9-81ED-4DB2-BD59-A6C34878D82A}">
                    <a16:rowId xmlns:a16="http://schemas.microsoft.com/office/drawing/2014/main" val="3663414132"/>
                  </a:ext>
                </a:extLst>
              </a:tr>
              <a:tr h="228600">
                <a:tc>
                  <a:txBody>
                    <a:bodyPr/>
                    <a:lstStyle/>
                    <a:p>
                      <a:r>
                        <a:rPr lang="en-US" sz="1100" dirty="0"/>
                        <a:t>PAR Open – Rolling Basis</a:t>
                      </a:r>
                    </a:p>
                  </a:txBody>
                  <a:tcPr marL="68580" marR="68580" marT="34290" marB="34290"/>
                </a:tc>
                <a:tc>
                  <a:txBody>
                    <a:bodyPr/>
                    <a:lstStyle/>
                    <a:p>
                      <a:pPr algn="ctr"/>
                      <a:r>
                        <a:rPr lang="en-US" sz="1100" dirty="0"/>
                        <a:t>Date of Final Approval</a:t>
                      </a:r>
                    </a:p>
                  </a:txBody>
                  <a:tcPr marL="68580" marR="68580" marT="34290" marB="34290"/>
                </a:tc>
                <a:tc>
                  <a:txBody>
                    <a:bodyPr/>
                    <a:lstStyle/>
                    <a:p>
                      <a:pPr algn="ctr"/>
                      <a:r>
                        <a:rPr lang="en-US" sz="1100" dirty="0"/>
                        <a:t>Date of Final Approval</a:t>
                      </a:r>
                    </a:p>
                  </a:txBody>
                  <a:tcPr marL="68580" marR="68580" marT="34290" marB="34290"/>
                </a:tc>
                <a:tc>
                  <a:txBody>
                    <a:bodyPr/>
                    <a:lstStyle/>
                    <a:p>
                      <a:pPr algn="ctr"/>
                      <a:r>
                        <a:rPr lang="en-US" sz="1100" dirty="0"/>
                        <a:t>Date of Final Approval</a:t>
                      </a:r>
                    </a:p>
                  </a:txBody>
                  <a:tcPr marL="68580" marR="68580" marT="34290" marB="34290"/>
                </a:tc>
                <a:extLst>
                  <a:ext uri="{0D108BD9-81ED-4DB2-BD59-A6C34878D82A}">
                    <a16:rowId xmlns:a16="http://schemas.microsoft.com/office/drawing/2014/main" val="3471288288"/>
                  </a:ext>
                </a:extLst>
              </a:tr>
              <a:tr h="228600">
                <a:tc>
                  <a:txBody>
                    <a:bodyPr/>
                    <a:lstStyle/>
                    <a:p>
                      <a:r>
                        <a:rPr lang="en-US" sz="1100" dirty="0"/>
                        <a:t>PAR Closes</a:t>
                      </a:r>
                    </a:p>
                  </a:txBody>
                  <a:tcPr marL="68580" marR="68580" marT="34290" marB="34290"/>
                </a:tc>
                <a:tc>
                  <a:txBody>
                    <a:bodyPr/>
                    <a:lstStyle/>
                    <a:p>
                      <a:pPr algn="ctr"/>
                      <a:r>
                        <a:rPr lang="en-US" sz="1100" dirty="0"/>
                        <a:t>06/30/21</a:t>
                      </a:r>
                    </a:p>
                  </a:txBody>
                  <a:tcPr marL="68580" marR="68580" marT="34290" marB="34290"/>
                </a:tc>
                <a:tc>
                  <a:txBody>
                    <a:bodyPr/>
                    <a:lstStyle/>
                    <a:p>
                      <a:pPr algn="ctr"/>
                      <a:r>
                        <a:rPr lang="en-US" sz="1100" dirty="0"/>
                        <a:t>06/30/22</a:t>
                      </a:r>
                    </a:p>
                  </a:txBody>
                  <a:tcPr marL="68580" marR="68580" marT="34290" marB="34290"/>
                </a:tc>
                <a:tc>
                  <a:txBody>
                    <a:bodyPr/>
                    <a:lstStyle/>
                    <a:p>
                      <a:pPr algn="ctr"/>
                      <a:r>
                        <a:rPr lang="en-US" sz="1100" dirty="0"/>
                        <a:t>06/30/23</a:t>
                      </a:r>
                    </a:p>
                  </a:txBody>
                  <a:tcPr marL="68580" marR="68580" marT="34290" marB="34290"/>
                </a:tc>
                <a:extLst>
                  <a:ext uri="{0D108BD9-81ED-4DB2-BD59-A6C34878D82A}">
                    <a16:rowId xmlns:a16="http://schemas.microsoft.com/office/drawing/2014/main" val="1707522541"/>
                  </a:ext>
                </a:extLst>
              </a:tr>
              <a:tr h="388620">
                <a:tc>
                  <a:txBody>
                    <a:bodyPr/>
                    <a:lstStyle/>
                    <a:p>
                      <a:r>
                        <a:rPr lang="en-US" sz="1100" dirty="0"/>
                        <a:t>Carryover Application Will Open (Unexpended Funds Carried Over to Next Year)</a:t>
                      </a:r>
                    </a:p>
                  </a:txBody>
                  <a:tcPr marL="68580" marR="68580" marT="34290" marB="34290"/>
                </a:tc>
                <a:tc>
                  <a:txBody>
                    <a:bodyPr/>
                    <a:lstStyle/>
                    <a:p>
                      <a:pPr algn="ctr"/>
                      <a:r>
                        <a:rPr lang="en-US" sz="1100" dirty="0"/>
                        <a:t>07/01/21</a:t>
                      </a:r>
                    </a:p>
                  </a:txBody>
                  <a:tcPr marL="68580" marR="68580" marT="34290" marB="34290"/>
                </a:tc>
                <a:tc>
                  <a:txBody>
                    <a:bodyPr/>
                    <a:lstStyle/>
                    <a:p>
                      <a:pPr algn="ctr"/>
                      <a:r>
                        <a:rPr lang="en-US" sz="1100" dirty="0"/>
                        <a:t>07/01/22</a:t>
                      </a:r>
                    </a:p>
                  </a:txBody>
                  <a:tcPr marL="68580" marR="68580" marT="34290" marB="34290"/>
                </a:tc>
                <a:tc>
                  <a:txBody>
                    <a:bodyPr/>
                    <a:lstStyle/>
                    <a:p>
                      <a:pPr algn="ctr"/>
                      <a:r>
                        <a:rPr lang="en-US" sz="1100" dirty="0"/>
                        <a:t>06/30/23</a:t>
                      </a:r>
                    </a:p>
                  </a:txBody>
                  <a:tcPr marL="68580" marR="68580" marT="34290" marB="34290"/>
                </a:tc>
                <a:extLst>
                  <a:ext uri="{0D108BD9-81ED-4DB2-BD59-A6C34878D82A}">
                    <a16:rowId xmlns:a16="http://schemas.microsoft.com/office/drawing/2014/main" val="2477632752"/>
                  </a:ext>
                </a:extLst>
              </a:tr>
              <a:tr h="228600">
                <a:tc>
                  <a:txBody>
                    <a:bodyPr/>
                    <a:lstStyle/>
                    <a:p>
                      <a:r>
                        <a:rPr lang="en-US" sz="1100" dirty="0"/>
                        <a:t>Carryover Application Will Close</a:t>
                      </a:r>
                    </a:p>
                  </a:txBody>
                  <a:tcPr marL="68580" marR="68580" marT="34290" marB="34290"/>
                </a:tc>
                <a:tc>
                  <a:txBody>
                    <a:bodyPr/>
                    <a:lstStyle/>
                    <a:p>
                      <a:pPr algn="ctr"/>
                      <a:r>
                        <a:rPr lang="en-US" sz="1100" dirty="0"/>
                        <a:t>06/30/22</a:t>
                      </a:r>
                    </a:p>
                  </a:txBody>
                  <a:tcPr marL="68580" marR="68580" marT="34290" marB="34290"/>
                </a:tc>
                <a:tc>
                  <a:txBody>
                    <a:bodyPr/>
                    <a:lstStyle/>
                    <a:p>
                      <a:pPr algn="ctr"/>
                      <a:r>
                        <a:rPr lang="en-US" sz="1100" dirty="0"/>
                        <a:t>06/30/23</a:t>
                      </a:r>
                    </a:p>
                  </a:txBody>
                  <a:tcPr marL="68580" marR="68580" marT="34290" marB="34290"/>
                </a:tc>
                <a:tc>
                  <a:txBody>
                    <a:bodyPr/>
                    <a:lstStyle/>
                    <a:p>
                      <a:pPr algn="ctr"/>
                      <a:r>
                        <a:rPr lang="en-US" sz="1100" dirty="0"/>
                        <a:t>06/30/24</a:t>
                      </a:r>
                    </a:p>
                  </a:txBody>
                  <a:tcPr marL="68580" marR="68580" marT="34290" marB="34290"/>
                </a:tc>
                <a:extLst>
                  <a:ext uri="{0D108BD9-81ED-4DB2-BD59-A6C34878D82A}">
                    <a16:rowId xmlns:a16="http://schemas.microsoft.com/office/drawing/2014/main" val="2444060509"/>
                  </a:ext>
                </a:extLst>
              </a:tr>
              <a:tr h="388620">
                <a:tc>
                  <a:txBody>
                    <a:bodyPr/>
                    <a:lstStyle/>
                    <a:p>
                      <a:r>
                        <a:rPr lang="en-US" sz="1100" dirty="0"/>
                        <a:t>Monthly Deadline for Requesting Funds (LEA’s Request for Funds, RFF)</a:t>
                      </a:r>
                    </a:p>
                  </a:txBody>
                  <a:tcPr marL="68580" marR="68580" marT="34290" marB="34290"/>
                </a:tc>
                <a:tc>
                  <a:txBody>
                    <a:bodyPr/>
                    <a:lstStyle/>
                    <a:p>
                      <a:pPr algn="ctr"/>
                      <a:r>
                        <a:rPr lang="en-US" sz="1100" dirty="0"/>
                        <a:t>First Day of Each Month</a:t>
                      </a:r>
                    </a:p>
                  </a:txBody>
                  <a:tcPr marL="68580" marR="68580" marT="34290" marB="34290"/>
                </a:tc>
                <a:tc>
                  <a:txBody>
                    <a:bodyPr/>
                    <a:lstStyle/>
                    <a:p>
                      <a:pPr algn="ctr"/>
                      <a:r>
                        <a:rPr lang="en-US" sz="1100" dirty="0"/>
                        <a:t>First Day of Each Month</a:t>
                      </a:r>
                    </a:p>
                  </a:txBody>
                  <a:tcPr marL="68580" marR="68580" marT="34290" marB="34290"/>
                </a:tc>
                <a:tc>
                  <a:txBody>
                    <a:bodyPr/>
                    <a:lstStyle/>
                    <a:p>
                      <a:pPr algn="ctr"/>
                      <a:r>
                        <a:rPr lang="en-US" sz="1100" dirty="0"/>
                        <a:t>First Day of Each Month</a:t>
                      </a:r>
                    </a:p>
                  </a:txBody>
                  <a:tcPr marL="68580" marR="68580" marT="34290" marB="34290"/>
                </a:tc>
                <a:extLst>
                  <a:ext uri="{0D108BD9-81ED-4DB2-BD59-A6C34878D82A}">
                    <a16:rowId xmlns:a16="http://schemas.microsoft.com/office/drawing/2014/main" val="3065810743"/>
                  </a:ext>
                </a:extLst>
              </a:tr>
              <a:tr h="228600">
                <a:tc>
                  <a:txBody>
                    <a:bodyPr/>
                    <a:lstStyle/>
                    <a:p>
                      <a:r>
                        <a:rPr lang="en-US" sz="1100" dirty="0"/>
                        <a:t>Deadline for Final Spending</a:t>
                      </a:r>
                    </a:p>
                  </a:txBody>
                  <a:tcPr marL="68580" marR="68580" marT="34290" marB="34290"/>
                </a:tc>
                <a:tc>
                  <a:txBody>
                    <a:bodyPr/>
                    <a:lstStyle/>
                    <a:p>
                      <a:pPr algn="ctr"/>
                      <a:r>
                        <a:rPr lang="en-US" sz="1100" dirty="0"/>
                        <a:t>09/30/22</a:t>
                      </a:r>
                    </a:p>
                  </a:txBody>
                  <a:tcPr marL="68580" marR="68580" marT="34290" marB="34290"/>
                </a:tc>
                <a:tc>
                  <a:txBody>
                    <a:bodyPr/>
                    <a:lstStyle/>
                    <a:p>
                      <a:pPr algn="ctr"/>
                      <a:r>
                        <a:rPr lang="en-US" sz="1100" dirty="0"/>
                        <a:t>09/30/23</a:t>
                      </a:r>
                    </a:p>
                  </a:txBody>
                  <a:tcPr marL="68580" marR="68580" marT="34290" marB="34290"/>
                </a:tc>
                <a:tc>
                  <a:txBody>
                    <a:bodyPr/>
                    <a:lstStyle/>
                    <a:p>
                      <a:pPr algn="ctr"/>
                      <a:r>
                        <a:rPr lang="en-US" sz="1100" dirty="0"/>
                        <a:t>9/30/24</a:t>
                      </a:r>
                    </a:p>
                  </a:txBody>
                  <a:tcPr marL="68580" marR="68580" marT="34290" marB="34290"/>
                </a:tc>
                <a:extLst>
                  <a:ext uri="{0D108BD9-81ED-4DB2-BD59-A6C34878D82A}">
                    <a16:rowId xmlns:a16="http://schemas.microsoft.com/office/drawing/2014/main" val="1795841895"/>
                  </a:ext>
                </a:extLst>
              </a:tr>
              <a:tr h="388620">
                <a:tc>
                  <a:txBody>
                    <a:bodyPr/>
                    <a:lstStyle/>
                    <a:p>
                      <a:r>
                        <a:rPr lang="en-US" sz="1100" dirty="0"/>
                        <a:t>Deadline for Final Draw Down of Funds (RFF)</a:t>
                      </a:r>
                    </a:p>
                  </a:txBody>
                  <a:tcPr marL="68580" marR="68580" marT="34290" marB="34290"/>
                </a:tc>
                <a:tc>
                  <a:txBody>
                    <a:bodyPr/>
                    <a:lstStyle/>
                    <a:p>
                      <a:pPr algn="ctr"/>
                      <a:r>
                        <a:rPr lang="en-US" sz="1100" dirty="0"/>
                        <a:t>October/November 2022</a:t>
                      </a:r>
                    </a:p>
                  </a:txBody>
                  <a:tcPr marL="68580" marR="68580" marT="34290" marB="34290"/>
                </a:tc>
                <a:tc>
                  <a:txBody>
                    <a:bodyPr/>
                    <a:lstStyle/>
                    <a:p>
                      <a:pPr algn="ctr"/>
                      <a:r>
                        <a:rPr lang="en-US" sz="1100" dirty="0"/>
                        <a:t>October/November 2023</a:t>
                      </a:r>
                    </a:p>
                  </a:txBody>
                  <a:tcPr marL="68580" marR="68580" marT="34290" marB="34290"/>
                </a:tc>
                <a:tc>
                  <a:txBody>
                    <a:bodyPr/>
                    <a:lstStyle/>
                    <a:p>
                      <a:pPr algn="ctr"/>
                      <a:r>
                        <a:rPr lang="en-US" sz="1100" dirty="0"/>
                        <a:t>October/November 2024</a:t>
                      </a:r>
                    </a:p>
                  </a:txBody>
                  <a:tcPr marL="68580" marR="68580" marT="34290" marB="34290"/>
                </a:tc>
                <a:extLst>
                  <a:ext uri="{0D108BD9-81ED-4DB2-BD59-A6C34878D82A}">
                    <a16:rowId xmlns:a16="http://schemas.microsoft.com/office/drawing/2014/main" val="2999472489"/>
                  </a:ext>
                </a:extLst>
              </a:tr>
            </a:tbl>
          </a:graphicData>
        </a:graphic>
      </p:graphicFrame>
    </p:spTree>
    <p:extLst>
      <p:ext uri="{BB962C8B-B14F-4D97-AF65-F5344CB8AC3E}">
        <p14:creationId xmlns:p14="http://schemas.microsoft.com/office/powerpoint/2010/main" val="36088949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6A9F6E-51A6-4DA9-8E74-38A562B2750B}"/>
              </a:ext>
            </a:extLst>
          </p:cNvPr>
          <p:cNvSpPr>
            <a:spLocks noGrp="1"/>
          </p:cNvSpPr>
          <p:nvPr>
            <p:ph type="title"/>
          </p:nvPr>
        </p:nvSpPr>
        <p:spPr/>
        <p:txBody>
          <a:bodyPr/>
          <a:lstStyle/>
          <a:p>
            <a:r>
              <a:rPr lang="en-US" dirty="0"/>
              <a:t>Clarifications and Corrections</a:t>
            </a:r>
          </a:p>
        </p:txBody>
      </p:sp>
      <p:sp>
        <p:nvSpPr>
          <p:cNvPr id="3" name="Text Placeholder 2">
            <a:extLst>
              <a:ext uri="{FF2B5EF4-FFF2-40B4-BE49-F238E27FC236}">
                <a16:creationId xmlns:a16="http://schemas.microsoft.com/office/drawing/2014/main" id="{3E6CE090-5A0A-4CA0-8F98-312292ED08AD}"/>
              </a:ext>
            </a:extLst>
          </p:cNvPr>
          <p:cNvSpPr>
            <a:spLocks noGrp="1"/>
          </p:cNvSpPr>
          <p:nvPr>
            <p:ph type="body" idx="1"/>
          </p:nvPr>
        </p:nvSpPr>
        <p:spPr>
          <a:xfrm>
            <a:off x="245193" y="1229360"/>
            <a:ext cx="8665127" cy="5100320"/>
          </a:xfrm>
        </p:spPr>
        <p:txBody>
          <a:bodyPr/>
          <a:lstStyle/>
          <a:p>
            <a:r>
              <a:rPr lang="en-US" i="1" dirty="0">
                <a:solidFill>
                  <a:srgbClr val="FF0000"/>
                </a:solidFill>
              </a:rPr>
              <a:t>Correction!</a:t>
            </a:r>
            <a:r>
              <a:rPr lang="en-US" dirty="0"/>
              <a:t> – from last week’s office hours</a:t>
            </a:r>
          </a:p>
          <a:p>
            <a:pPr lvl="1"/>
            <a:r>
              <a:rPr lang="en-US" dirty="0"/>
              <a:t>ESSER funds must be used for Elementary and Secondary Schools (not for students that have already graduated) – even for IDEA allowable activities</a:t>
            </a:r>
          </a:p>
          <a:p>
            <a:r>
              <a:rPr lang="en-US" i="1" dirty="0">
                <a:solidFill>
                  <a:srgbClr val="FF0000"/>
                </a:solidFill>
              </a:rPr>
              <a:t>Correction!</a:t>
            </a:r>
            <a:r>
              <a:rPr lang="en-US" dirty="0"/>
              <a:t> – not sure where this is coming from</a:t>
            </a:r>
          </a:p>
          <a:p>
            <a:pPr lvl="1"/>
            <a:r>
              <a:rPr lang="en-US" dirty="0"/>
              <a:t>ESSER funds are allowed to be used for mental health supports, including hiring counselors  </a:t>
            </a:r>
          </a:p>
          <a:p>
            <a:r>
              <a:rPr lang="en-US" dirty="0"/>
              <a:t>Many applications missing sufficient details for reviewers to determine reasonableness and allocability </a:t>
            </a:r>
          </a:p>
          <a:p>
            <a:pPr lvl="1"/>
            <a:r>
              <a:rPr lang="en-US" dirty="0"/>
              <a:t>Reasonableness – what, per unit cost, how many, when, for whom, by whom</a:t>
            </a:r>
          </a:p>
          <a:p>
            <a:pPr lvl="1"/>
            <a:r>
              <a:rPr lang="en-US" dirty="0"/>
              <a:t>Allocability – how is the budgeted item necessary to respond to, prepare for, or prevent the spread of COVID-19</a:t>
            </a:r>
          </a:p>
          <a:p>
            <a:r>
              <a:rPr lang="en-US" dirty="0"/>
              <a:t>Reminder – include in the description when the same activity is being split-funded across ESSER applications</a:t>
            </a:r>
          </a:p>
          <a:p>
            <a:pPr lvl="2"/>
            <a:endParaRPr lang="en-US" dirty="0"/>
          </a:p>
          <a:p>
            <a:pPr lvl="2"/>
            <a:endParaRPr lang="en-US" dirty="0"/>
          </a:p>
          <a:p>
            <a:endParaRPr lang="en-US" dirty="0"/>
          </a:p>
          <a:p>
            <a:endParaRPr lang="en-US" dirty="0"/>
          </a:p>
        </p:txBody>
      </p:sp>
      <p:sp>
        <p:nvSpPr>
          <p:cNvPr id="4" name="Slide Number Placeholder 3">
            <a:extLst>
              <a:ext uri="{FF2B5EF4-FFF2-40B4-BE49-F238E27FC236}">
                <a16:creationId xmlns:a16="http://schemas.microsoft.com/office/drawing/2014/main" id="{F332A95C-E64D-481C-8840-D90E9E0C16B1}"/>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en-US" smtClean="0"/>
              <a:t>7</a:t>
            </a:fld>
            <a:endParaRPr lang="en-US"/>
          </a:p>
        </p:txBody>
      </p:sp>
    </p:spTree>
    <p:extLst>
      <p:ext uri="{BB962C8B-B14F-4D97-AF65-F5344CB8AC3E}">
        <p14:creationId xmlns:p14="http://schemas.microsoft.com/office/powerpoint/2010/main" val="4188275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92C2A3-A76B-48B5-B051-BE4CF11218E3}"/>
              </a:ext>
            </a:extLst>
          </p:cNvPr>
          <p:cNvSpPr>
            <a:spLocks noGrp="1"/>
          </p:cNvSpPr>
          <p:nvPr>
            <p:ph type="title"/>
          </p:nvPr>
        </p:nvSpPr>
        <p:spPr/>
        <p:txBody>
          <a:bodyPr/>
          <a:lstStyle/>
          <a:p>
            <a:r>
              <a:rPr lang="en-US" dirty="0"/>
              <a:t>Clarification on Construction</a:t>
            </a:r>
          </a:p>
        </p:txBody>
      </p:sp>
      <p:sp>
        <p:nvSpPr>
          <p:cNvPr id="3" name="Text Placeholder 2">
            <a:extLst>
              <a:ext uri="{FF2B5EF4-FFF2-40B4-BE49-F238E27FC236}">
                <a16:creationId xmlns:a16="http://schemas.microsoft.com/office/drawing/2014/main" id="{011336C1-2C27-4DD2-B9CD-CD2627748E4B}"/>
              </a:ext>
            </a:extLst>
          </p:cNvPr>
          <p:cNvSpPr>
            <a:spLocks noGrp="1"/>
          </p:cNvSpPr>
          <p:nvPr>
            <p:ph type="body" idx="1"/>
          </p:nvPr>
        </p:nvSpPr>
        <p:spPr>
          <a:xfrm>
            <a:off x="101600" y="1219200"/>
            <a:ext cx="8747760" cy="4884514"/>
          </a:xfrm>
        </p:spPr>
        <p:txBody>
          <a:bodyPr/>
          <a:lstStyle/>
          <a:p>
            <a:r>
              <a:rPr lang="en-US" sz="1800" dirty="0"/>
              <a:t>An allowable use of ESSER funds but…</a:t>
            </a:r>
          </a:p>
          <a:p>
            <a:pPr lvl="1"/>
            <a:r>
              <a:rPr lang="en-US" sz="1600" dirty="0"/>
              <a:t>Will need prior written approval of construction costs from CDE. </a:t>
            </a:r>
          </a:p>
          <a:p>
            <a:pPr lvl="1"/>
            <a:r>
              <a:rPr lang="en-US" sz="1600" dirty="0"/>
              <a:t>Budgeted items must be reasonable, necessary, and allocable.</a:t>
            </a:r>
          </a:p>
          <a:p>
            <a:pPr lvl="1"/>
            <a:r>
              <a:rPr lang="en-US" sz="1600" dirty="0">
                <a:effectLst/>
                <a:latin typeface="Calibri" panose="020F0502020204030204" pitchFamily="34" charset="0"/>
                <a:ea typeface="Calibri" panose="020F0502020204030204" pitchFamily="34" charset="0"/>
              </a:rPr>
              <a:t>Must comply with applicable requirements in 34 CFR section 76.600 and 34 CFR sections 75.600–617, all other applicable Uniform Guidance requirements, as well as the ED’s regulations regarding construction, as applicable, at 34 CFR section 76.600. </a:t>
            </a:r>
          </a:p>
          <a:p>
            <a:pPr lvl="1"/>
            <a:r>
              <a:rPr lang="en-US" sz="1600" dirty="0">
                <a:effectLst/>
                <a:latin typeface="Calibri" panose="020F0502020204030204" pitchFamily="34" charset="0"/>
                <a:ea typeface="Calibri" panose="020F0502020204030204" pitchFamily="34" charset="0"/>
              </a:rPr>
              <a:t>As is the case with all construction contracts using laborers and mechanics financed by federal education funds, recipients and subrecipients that use ESSER or GEER funds for construction contracts over $2,000 must meet </a:t>
            </a:r>
            <a:r>
              <a:rPr lang="en-US" sz="1600" b="1" i="1" dirty="0">
                <a:solidFill>
                  <a:srgbClr val="FF0000"/>
                </a:solidFill>
                <a:effectLst/>
                <a:latin typeface="Calibri" panose="020F0502020204030204" pitchFamily="34" charset="0"/>
                <a:ea typeface="Calibri" panose="020F0502020204030204" pitchFamily="34" charset="0"/>
              </a:rPr>
              <a:t>Davis-Bacon</a:t>
            </a:r>
            <a:r>
              <a:rPr lang="en-US" sz="1600" dirty="0">
                <a:effectLst/>
                <a:latin typeface="Calibri" panose="020F0502020204030204" pitchFamily="34" charset="0"/>
                <a:ea typeface="Calibri" panose="020F0502020204030204" pitchFamily="34" charset="0"/>
              </a:rPr>
              <a:t> prevailing wage requirements. For information about the prevailing wages in the applicable region, see the Department of Labor (DOL) regional office: </a:t>
            </a:r>
            <a:r>
              <a:rPr lang="en-US" sz="1600" u="sng" dirty="0">
                <a:solidFill>
                  <a:srgbClr val="0000FF"/>
                </a:solidFill>
                <a:effectLst/>
                <a:latin typeface="Calibri" panose="020F0502020204030204" pitchFamily="34" charset="0"/>
                <a:ea typeface="Calibri" panose="020F0502020204030204" pitchFamily="34" charset="0"/>
                <a:hlinkClick r:id="rId2"/>
              </a:rPr>
              <a:t>https://www.dol.gov/agencies/whd/governmentcontracts/construction/regions</a:t>
            </a:r>
            <a:r>
              <a:rPr lang="en-US" sz="1600" dirty="0">
                <a:effectLst/>
                <a:latin typeface="Calibri" panose="020F0502020204030204" pitchFamily="34" charset="0"/>
                <a:ea typeface="Calibri" panose="020F0502020204030204" pitchFamily="34" charset="0"/>
              </a:rPr>
              <a:t>. [</a:t>
            </a:r>
            <a:r>
              <a:rPr lang="en-US" sz="1600" b="1" i="1" dirty="0">
                <a:effectLst/>
                <a:latin typeface="Calibri" panose="020F0502020204030204" pitchFamily="34" charset="0"/>
                <a:ea typeface="Calibri" panose="020F0502020204030204" pitchFamily="34" charset="0"/>
              </a:rPr>
              <a:t>Note</a:t>
            </a:r>
            <a:r>
              <a:rPr lang="en-US" sz="1600" dirty="0">
                <a:effectLst/>
                <a:latin typeface="Calibri" panose="020F0502020204030204" pitchFamily="34" charset="0"/>
                <a:ea typeface="Calibri" panose="020F0502020204030204" pitchFamily="34" charset="0"/>
              </a:rPr>
              <a:t>: the link above is not working so go here instead: </a:t>
            </a:r>
            <a:r>
              <a:rPr lang="en-US" sz="1600" u="sng" dirty="0">
                <a:solidFill>
                  <a:srgbClr val="0000FF"/>
                </a:solidFill>
                <a:effectLst/>
                <a:latin typeface="Calibri" panose="020F0502020204030204" pitchFamily="34" charset="0"/>
                <a:ea typeface="Calibri" panose="020F0502020204030204" pitchFamily="34" charset="0"/>
                <a:hlinkClick r:id="rId3"/>
              </a:rPr>
              <a:t>https://www.dol.gov/agencies/whd/government-contracts/construction</a:t>
            </a:r>
            <a:r>
              <a:rPr lang="en-US" sz="1600" dirty="0">
                <a:effectLst/>
                <a:latin typeface="Calibri" panose="020F0502020204030204" pitchFamily="34" charset="0"/>
                <a:ea typeface="Calibri" panose="020F0502020204030204" pitchFamily="34" charset="0"/>
              </a:rPr>
              <a:t>].</a:t>
            </a:r>
          </a:p>
          <a:p>
            <a:pPr lvl="1"/>
            <a:r>
              <a:rPr lang="en-US" sz="1600" dirty="0">
                <a:effectLst/>
                <a:latin typeface="Calibri" panose="020F0502020204030204" pitchFamily="34" charset="0"/>
                <a:ea typeface="Calibri" panose="020F0502020204030204" pitchFamily="34" charset="0"/>
              </a:rPr>
              <a:t>Subject to applicable inventory control, log maintenance, and disposition requirements consistent with Part 3, Section F, “Equipment/Real Property Management” of the August 2020 Compliance Supplement.</a:t>
            </a:r>
          </a:p>
          <a:p>
            <a:pPr lvl="1"/>
            <a:r>
              <a:rPr lang="en-US" sz="1600" dirty="0">
                <a:latin typeface="Calibri" panose="020F0502020204030204" pitchFamily="34" charset="0"/>
                <a:ea typeface="Calibri" panose="020F0502020204030204" pitchFamily="34" charset="0"/>
              </a:rPr>
              <a:t>Must comply with local and state procurement policies. </a:t>
            </a:r>
          </a:p>
          <a:p>
            <a:pPr lvl="1"/>
            <a:r>
              <a:rPr lang="en-US" sz="1600" dirty="0">
                <a:effectLst/>
                <a:latin typeface="Calibri" panose="020F0502020204030204" pitchFamily="34" charset="0"/>
                <a:ea typeface="Calibri" panose="020F0502020204030204" pitchFamily="34" charset="0"/>
              </a:rPr>
              <a:t>Occur during the period of availab</a:t>
            </a:r>
            <a:r>
              <a:rPr lang="en-US" sz="1600" dirty="0">
                <a:latin typeface="Calibri" panose="020F0502020204030204" pitchFamily="34" charset="0"/>
                <a:ea typeface="Calibri" panose="020F0502020204030204" pitchFamily="34" charset="0"/>
              </a:rPr>
              <a:t>ility of funds. </a:t>
            </a:r>
            <a:endParaRPr lang="en-US" sz="1600" dirty="0">
              <a:effectLst/>
              <a:latin typeface="Calibri" panose="020F0502020204030204" pitchFamily="34" charset="0"/>
              <a:ea typeface="Calibri" panose="020F0502020204030204" pitchFamily="34" charset="0"/>
            </a:endParaRPr>
          </a:p>
          <a:p>
            <a:endParaRPr lang="en-US" sz="1800" dirty="0"/>
          </a:p>
        </p:txBody>
      </p:sp>
      <p:sp>
        <p:nvSpPr>
          <p:cNvPr id="4" name="Slide Number Placeholder 3">
            <a:extLst>
              <a:ext uri="{FF2B5EF4-FFF2-40B4-BE49-F238E27FC236}">
                <a16:creationId xmlns:a16="http://schemas.microsoft.com/office/drawing/2014/main" id="{B63E92F3-F2CE-4492-95C6-42DA9D752CB9}"/>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en-US" smtClean="0"/>
              <a:t>8</a:t>
            </a:fld>
            <a:endParaRPr lang="en-US"/>
          </a:p>
        </p:txBody>
      </p:sp>
    </p:spTree>
    <p:extLst>
      <p:ext uri="{BB962C8B-B14F-4D97-AF65-F5344CB8AC3E}">
        <p14:creationId xmlns:p14="http://schemas.microsoft.com/office/powerpoint/2010/main" val="9802343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1F607A-3EB7-4998-8CA7-42079C341DC7}"/>
              </a:ext>
            </a:extLst>
          </p:cNvPr>
          <p:cNvSpPr>
            <a:spLocks noGrp="1"/>
          </p:cNvSpPr>
          <p:nvPr>
            <p:ph type="title"/>
          </p:nvPr>
        </p:nvSpPr>
        <p:spPr/>
        <p:txBody>
          <a:bodyPr/>
          <a:lstStyle/>
          <a:p>
            <a:r>
              <a:rPr lang="en-US" dirty="0"/>
              <a:t>Follow-Ups on Previously Asked Questions</a:t>
            </a:r>
          </a:p>
        </p:txBody>
      </p:sp>
      <p:sp>
        <p:nvSpPr>
          <p:cNvPr id="3" name="Text Placeholder 2">
            <a:extLst>
              <a:ext uri="{FF2B5EF4-FFF2-40B4-BE49-F238E27FC236}">
                <a16:creationId xmlns:a16="http://schemas.microsoft.com/office/drawing/2014/main" id="{DA0F0D0D-3547-416D-B25F-05587FE916FE}"/>
              </a:ext>
            </a:extLst>
          </p:cNvPr>
          <p:cNvSpPr>
            <a:spLocks noGrp="1"/>
          </p:cNvSpPr>
          <p:nvPr>
            <p:ph type="body" idx="1"/>
          </p:nvPr>
        </p:nvSpPr>
        <p:spPr>
          <a:xfrm>
            <a:off x="223071" y="1239520"/>
            <a:ext cx="8666929" cy="4864194"/>
          </a:xfrm>
        </p:spPr>
        <p:txBody>
          <a:bodyPr/>
          <a:lstStyle/>
          <a:p>
            <a:r>
              <a:rPr lang="en-US" sz="2000" dirty="0"/>
              <a:t>Can ESSER funds be used to pay for a second lunch for students that are still hungry? </a:t>
            </a:r>
          </a:p>
          <a:p>
            <a:pPr lvl="1"/>
            <a:r>
              <a:rPr lang="en-US" sz="1800" dirty="0" err="1"/>
              <a:t>BruMan</a:t>
            </a:r>
            <a:r>
              <a:rPr lang="en-US" sz="1800" dirty="0"/>
              <a:t> advises to proceed with caution!! </a:t>
            </a:r>
          </a:p>
          <a:p>
            <a:pPr lvl="2"/>
            <a:r>
              <a:rPr lang="en-US" sz="1600" dirty="0">
                <a:solidFill>
                  <a:schemeClr val="tx1"/>
                </a:solidFill>
                <a:effectLst/>
                <a:latin typeface="Calibri" panose="020F0502020204030204" pitchFamily="34" charset="0"/>
                <a:ea typeface="Calibri" panose="020F0502020204030204" pitchFamily="34" charset="0"/>
              </a:rPr>
              <a:t>ED has long-held that food is not a “reasonable and necessary” cost for education grants. ESSER funds may be used to “[plan] for and [coordinate] during long-term closures, including for how to provide meals to eligible students…” and also for allowable costs under existing grant programs, such as ESEA, Perkins, AEFLA, McKinney Vento (for ESSER I and II only), which arguably could support some specific circumstances / subgroups/ nominal costs of food. But you would need to evaluate the cost in accordance with the general purposes of ESSER (to prevent, prepare for and respond to the coronavirus), tie the food costs to a particular allowable use within ESSER, and demonstrate it meets the general cost principles (reasonable and necessary).</a:t>
            </a:r>
            <a:endParaRPr lang="en-US" sz="1600" dirty="0">
              <a:solidFill>
                <a:schemeClr val="tx1"/>
              </a:solidFill>
            </a:endParaRPr>
          </a:p>
          <a:p>
            <a:r>
              <a:rPr lang="en-US" sz="2000" dirty="0"/>
              <a:t>Does the 20% set aside for addressing learning loss apply to the LEA allocation and/or to school level allocations if the LEA makes school level allocations (for example to charter schools)? </a:t>
            </a:r>
          </a:p>
          <a:p>
            <a:pPr lvl="1"/>
            <a:r>
              <a:rPr lang="en-US" sz="1600" dirty="0">
                <a:solidFill>
                  <a:schemeClr val="tx1"/>
                </a:solidFill>
                <a:effectLst/>
                <a:latin typeface="Calibri" panose="020F0502020204030204" pitchFamily="34" charset="0"/>
                <a:ea typeface="Calibri" panose="020F0502020204030204" pitchFamily="34" charset="0"/>
              </a:rPr>
              <a:t>The 20% requirement applies at the LEA level. The LEA could meet this requirement by taking the 20% off the top, or, by distributing funds to the charter and requiring the charter school use 20% for the same purposes. Either way, it will be the </a:t>
            </a:r>
            <a:r>
              <a:rPr lang="en-US" sz="1600" u="sng" dirty="0">
                <a:solidFill>
                  <a:schemeClr val="tx1"/>
                </a:solidFill>
                <a:effectLst/>
                <a:latin typeface="Calibri" panose="020F0502020204030204" pitchFamily="34" charset="0"/>
                <a:ea typeface="Calibri" panose="020F0502020204030204" pitchFamily="34" charset="0"/>
              </a:rPr>
              <a:t>LEA</a:t>
            </a:r>
            <a:r>
              <a:rPr lang="en-US" sz="1600" dirty="0">
                <a:solidFill>
                  <a:schemeClr val="tx1"/>
                </a:solidFill>
                <a:effectLst/>
                <a:latin typeface="Calibri" panose="020F0502020204030204" pitchFamily="34" charset="0"/>
                <a:ea typeface="Calibri" panose="020F0502020204030204" pitchFamily="34" charset="0"/>
              </a:rPr>
              <a:t> that must account for the full 20% being used on learning loss mitigation.</a:t>
            </a:r>
            <a:endParaRPr lang="en-US" sz="1800" dirty="0">
              <a:solidFill>
                <a:schemeClr val="tx1"/>
              </a:solidFill>
            </a:endParaRPr>
          </a:p>
          <a:p>
            <a:endParaRPr lang="en-US" sz="2000" dirty="0"/>
          </a:p>
        </p:txBody>
      </p:sp>
      <p:sp>
        <p:nvSpPr>
          <p:cNvPr id="4" name="Slide Number Placeholder 3">
            <a:extLst>
              <a:ext uri="{FF2B5EF4-FFF2-40B4-BE49-F238E27FC236}">
                <a16:creationId xmlns:a16="http://schemas.microsoft.com/office/drawing/2014/main" id="{EBB9720C-9117-4667-922B-DC89BD4432AA}"/>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en-US" smtClean="0"/>
              <a:t>9</a:t>
            </a:fld>
            <a:endParaRPr lang="en-US"/>
          </a:p>
        </p:txBody>
      </p:sp>
    </p:spTree>
    <p:extLst>
      <p:ext uri="{BB962C8B-B14F-4D97-AF65-F5344CB8AC3E}">
        <p14:creationId xmlns:p14="http://schemas.microsoft.com/office/powerpoint/2010/main" val="1998863351"/>
      </p:ext>
    </p:extLst>
  </p:cSld>
  <p:clrMapOvr>
    <a:masterClrMapping/>
  </p:clrMapOvr>
</p:sld>
</file>

<file path=ppt/theme/theme1.xml><?xml version="1.0" encoding="utf-8"?>
<a:theme xmlns:a="http://schemas.openxmlformats.org/drawingml/2006/main" name="Office Theme">
  <a:themeElements>
    <a:clrScheme name="Office Them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5741</TotalTime>
  <Words>3106</Words>
  <Application>Microsoft Office PowerPoint</Application>
  <PresentationFormat>On-screen Show (4:3)</PresentationFormat>
  <Paragraphs>343</Paragraphs>
  <Slides>28</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28</vt:i4>
      </vt:variant>
    </vt:vector>
  </HeadingPairs>
  <TitlesOfParts>
    <vt:vector size="31" baseType="lpstr">
      <vt:lpstr>Arial</vt:lpstr>
      <vt:lpstr>Calibri</vt:lpstr>
      <vt:lpstr>Office Theme</vt:lpstr>
      <vt:lpstr>CDE Office Hours</vt:lpstr>
      <vt:lpstr>CDE Team Introductions</vt:lpstr>
      <vt:lpstr>ESSER Office Hours</vt:lpstr>
      <vt:lpstr>Updates, Clarifications, and Follow-Ups</vt:lpstr>
      <vt:lpstr>Updates </vt:lpstr>
      <vt:lpstr>Timelines Associated with ESSER I, II, and III</vt:lpstr>
      <vt:lpstr>Clarifications and Corrections</vt:lpstr>
      <vt:lpstr>Clarification on Construction</vt:lpstr>
      <vt:lpstr>Follow-Ups on Previously Asked Questions</vt:lpstr>
      <vt:lpstr>Stilling Following Up </vt:lpstr>
      <vt:lpstr>ESSER III  Application for Funds</vt:lpstr>
      <vt:lpstr>ESSER I v. ESSER II Comparisons</vt:lpstr>
      <vt:lpstr>ARP ESSER III Grant Codes</vt:lpstr>
      <vt:lpstr>Due by March 23, 2021</vt:lpstr>
      <vt:lpstr>Due By May 23, 2021</vt:lpstr>
      <vt:lpstr>New Requirement under ARP ESSER/ESSER III</vt:lpstr>
      <vt:lpstr>Due By March 24, 2022</vt:lpstr>
      <vt:lpstr>Budget</vt:lpstr>
      <vt:lpstr>Caveat/Conditions on State Allocation</vt:lpstr>
      <vt:lpstr>Allowable Activities </vt:lpstr>
      <vt:lpstr>Allowable Activities (Cont.)</vt:lpstr>
      <vt:lpstr>Removed from ARP ESSER/ESSER III</vt:lpstr>
      <vt:lpstr>FAQ - Example 1 </vt:lpstr>
      <vt:lpstr>Example 1  </vt:lpstr>
      <vt:lpstr>Example 1 - In the Application</vt:lpstr>
      <vt:lpstr>Questions?   Future Topics?</vt:lpstr>
      <vt:lpstr>We will be discussing the following at next week’s Office Hours</vt:lpstr>
      <vt:lpstr>CDE Team Contact Information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CDE Office Hours</dc:title>
  <dc:creator>Owen, Emily</dc:creator>
  <cp:lastModifiedBy>Owen, Emily</cp:lastModifiedBy>
  <cp:revision>133</cp:revision>
  <dcterms:modified xsi:type="dcterms:W3CDTF">2021-04-15T16:32:21Z</dcterms:modified>
</cp:coreProperties>
</file>