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1"/>
  </p:notesMasterIdLst>
  <p:sldIdLst>
    <p:sldId id="256" r:id="rId2"/>
    <p:sldId id="542" r:id="rId3"/>
    <p:sldId id="257" r:id="rId4"/>
    <p:sldId id="555" r:id="rId5"/>
    <p:sldId id="560" r:id="rId6"/>
    <p:sldId id="558" r:id="rId7"/>
    <p:sldId id="562" r:id="rId8"/>
    <p:sldId id="563" r:id="rId9"/>
    <p:sldId id="525" r:id="rId10"/>
    <p:sldId id="566" r:id="rId11"/>
    <p:sldId id="527" r:id="rId12"/>
    <p:sldId id="564" r:id="rId13"/>
    <p:sldId id="567" r:id="rId14"/>
    <p:sldId id="565" r:id="rId15"/>
    <p:sldId id="573" r:id="rId16"/>
    <p:sldId id="568" r:id="rId17"/>
    <p:sldId id="543" r:id="rId18"/>
    <p:sldId id="570" r:id="rId19"/>
    <p:sldId id="271" r:id="rId2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437" autoAdjust="0"/>
  </p:normalViewPr>
  <p:slideViewPr>
    <p:cSldViewPr snapToGrid="0">
      <p:cViewPr varScale="1">
        <p:scale>
          <a:sx n="75" d="100"/>
          <a:sy n="75" d="100"/>
        </p:scale>
        <p:origin x="102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8530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a:t>
            </a:r>
          </a:p>
          <a:p>
            <a:r>
              <a:rPr lang="en-US" dirty="0"/>
              <a:t>90% = </a:t>
            </a:r>
            <a:r>
              <a:rPr lang="en-US" sz="1800" b="0" i="0" u="none" strike="noStrike" dirty="0">
                <a:solidFill>
                  <a:srgbClr val="000000"/>
                </a:solidFill>
                <a:effectLst/>
                <a:latin typeface="Calibri" panose="020F0502020204030204" pitchFamily="34" charset="0"/>
              </a:rPr>
              <a:t>$467,391,880</a:t>
            </a:r>
          </a:p>
          <a:p>
            <a:r>
              <a:rPr lang="en-US" sz="1800" b="0" i="0" u="none" strike="noStrike" dirty="0">
                <a:solidFill>
                  <a:srgbClr val="000000"/>
                </a:solidFill>
                <a:effectLst/>
                <a:latin typeface="Calibri" panose="020F0502020204030204" pitchFamily="34" charset="0"/>
              </a:rPr>
              <a:t>10% =</a:t>
            </a:r>
          </a:p>
          <a:p>
            <a:endParaRPr lang="en-US" sz="1800" b="0" i="0" u="none" strike="noStrike" dirty="0">
              <a:solidFill>
                <a:srgbClr val="000000"/>
              </a:solidFill>
              <a:effectLst/>
              <a:latin typeface="Calibri" panose="020F0502020204030204" pitchFamily="34" charset="0"/>
            </a:endParaRPr>
          </a:p>
          <a:p>
            <a:r>
              <a:rPr lang="en-US" sz="1800" b="0" i="0" u="none" strike="noStrike" dirty="0">
                <a:solidFill>
                  <a:srgbClr val="000000"/>
                </a:solidFill>
                <a:effectLst/>
                <a:latin typeface="Calibri" panose="020F0502020204030204" pitchFamily="34" charset="0"/>
              </a:rPr>
              <a:t>ESSER I </a:t>
            </a:r>
          </a:p>
          <a:p>
            <a:r>
              <a:rPr lang="en-US" sz="1800" b="0" i="0" u="none" strike="noStrike" dirty="0">
                <a:solidFill>
                  <a:srgbClr val="000000"/>
                </a:solidFill>
                <a:effectLst/>
                <a:latin typeface="Calibri" panose="020F0502020204030204" pitchFamily="34" charset="0"/>
              </a:rPr>
              <a:t>90% = </a:t>
            </a:r>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a:p>
        </p:txBody>
      </p:sp>
    </p:spTree>
    <p:extLst>
      <p:ext uri="{BB962C8B-B14F-4D97-AF65-F5344CB8AC3E}">
        <p14:creationId xmlns:p14="http://schemas.microsoft.com/office/powerpoint/2010/main" val="3063154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a:t>
            </a:r>
          </a:p>
        </p:txBody>
      </p:sp>
      <p:sp>
        <p:nvSpPr>
          <p:cNvPr id="4" name="Slide Number Placeholder 3"/>
          <p:cNvSpPr>
            <a:spLocks noGrp="1"/>
          </p:cNvSpPr>
          <p:nvPr>
            <p:ph type="sldNum" sz="quarter" idx="5"/>
          </p:nvPr>
        </p:nvSpPr>
        <p:spPr/>
        <p:txBody>
          <a:bodyPr/>
          <a:lstStyle/>
          <a:p>
            <a:fld id="{D8C3E97E-4890-4915-A7C2-F3D207C521C5}" type="slidenum">
              <a:rPr lang="en-US" smtClean="0"/>
              <a:t>11</a:t>
            </a:fld>
            <a:endParaRPr lang="en-US"/>
          </a:p>
        </p:txBody>
      </p:sp>
    </p:spTree>
    <p:extLst>
      <p:ext uri="{BB962C8B-B14F-4D97-AF65-F5344CB8AC3E}">
        <p14:creationId xmlns:p14="http://schemas.microsoft.com/office/powerpoint/2010/main" val="2208932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13786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38"/>
            <a:ext cx="9144000" cy="2182761"/>
          </a:xfrm>
          <a:prstGeom prst="rect">
            <a:avLst/>
          </a:prstGeom>
          <a:gradFill>
            <a:gsLst>
              <a:gs pos="0">
                <a:schemeClr val="lt1"/>
              </a:gs>
              <a:gs pos="100000">
                <a:srgbClr val="00953A">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2"/>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71" name="Google Shape;71;p11"/>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4" name="Google Shape;74;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5" name="Google Shape;75;p11"/>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80" name="Google Shape;80;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82" name="Google Shape;8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2" name="Google Shape;22;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28" name="Google Shape;28;p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32" name="Google Shape;32;p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chemeClr val="lt1"/>
                </a:solidFill>
                <a:latin typeface="Calibri"/>
                <a:ea typeface="Calibri"/>
                <a:cs typeface="Calibri"/>
                <a:sym typeface="Calibri"/>
              </a:defRPr>
            </a:lvl1pPr>
            <a:lvl2pPr marL="0" lvl="1" indent="0" algn="l">
              <a:spcBef>
                <a:spcPts val="0"/>
              </a:spcBef>
              <a:buNone/>
              <a:defRPr sz="1600">
                <a:solidFill>
                  <a:schemeClr val="lt1"/>
                </a:solidFill>
                <a:latin typeface="Calibri"/>
                <a:ea typeface="Calibri"/>
                <a:cs typeface="Calibri"/>
                <a:sym typeface="Calibri"/>
              </a:defRPr>
            </a:lvl2pPr>
            <a:lvl3pPr marL="0" lvl="2" indent="0" algn="l">
              <a:spcBef>
                <a:spcPts val="0"/>
              </a:spcBef>
              <a:buNone/>
              <a:defRPr sz="1600">
                <a:solidFill>
                  <a:schemeClr val="lt1"/>
                </a:solidFill>
                <a:latin typeface="Calibri"/>
                <a:ea typeface="Calibri"/>
                <a:cs typeface="Calibri"/>
                <a:sym typeface="Calibri"/>
              </a:defRPr>
            </a:lvl3pPr>
            <a:lvl4pPr marL="0" lvl="3" indent="0" algn="l">
              <a:spcBef>
                <a:spcPts val="0"/>
              </a:spcBef>
              <a:buNone/>
              <a:defRPr sz="1600">
                <a:solidFill>
                  <a:schemeClr val="lt1"/>
                </a:solidFill>
                <a:latin typeface="Calibri"/>
                <a:ea typeface="Calibri"/>
                <a:cs typeface="Calibri"/>
                <a:sym typeface="Calibri"/>
              </a:defRPr>
            </a:lvl4pPr>
            <a:lvl5pPr marL="0" lvl="4" indent="0" algn="l">
              <a:spcBef>
                <a:spcPts val="0"/>
              </a:spcBef>
              <a:buNone/>
              <a:defRPr sz="1600">
                <a:solidFill>
                  <a:schemeClr val="lt1"/>
                </a:solidFill>
                <a:latin typeface="Calibri"/>
                <a:ea typeface="Calibri"/>
                <a:cs typeface="Calibri"/>
                <a:sym typeface="Calibri"/>
              </a:defRPr>
            </a:lvl5pPr>
            <a:lvl6pPr marL="0" lvl="5" indent="0" algn="l">
              <a:spcBef>
                <a:spcPts val="0"/>
              </a:spcBef>
              <a:buNone/>
              <a:defRPr sz="1600">
                <a:solidFill>
                  <a:schemeClr val="lt1"/>
                </a:solidFill>
                <a:latin typeface="Calibri"/>
                <a:ea typeface="Calibri"/>
                <a:cs typeface="Calibri"/>
                <a:sym typeface="Calibri"/>
              </a:defRPr>
            </a:lvl6pPr>
            <a:lvl7pPr marL="0" lvl="6" indent="0" algn="l">
              <a:spcBef>
                <a:spcPts val="0"/>
              </a:spcBef>
              <a:buNone/>
              <a:defRPr sz="1600">
                <a:solidFill>
                  <a:schemeClr val="lt1"/>
                </a:solidFill>
                <a:latin typeface="Calibri"/>
                <a:ea typeface="Calibri"/>
                <a:cs typeface="Calibri"/>
                <a:sym typeface="Calibri"/>
              </a:defRPr>
            </a:lvl7pPr>
            <a:lvl8pPr marL="0" lvl="7" indent="0" algn="l">
              <a:spcBef>
                <a:spcPts val="0"/>
              </a:spcBef>
              <a:buNone/>
              <a:defRPr sz="1600">
                <a:solidFill>
                  <a:schemeClr val="lt1"/>
                </a:solidFill>
                <a:latin typeface="Calibri"/>
                <a:ea typeface="Calibri"/>
                <a:cs typeface="Calibri"/>
                <a:sym typeface="Calibri"/>
              </a:defRPr>
            </a:lvl8pPr>
            <a:lvl9pPr marL="0" lvl="8" indent="0" algn="l">
              <a:spcBef>
                <a:spcPts val="0"/>
              </a:spcBef>
              <a:buNone/>
              <a:defRPr sz="1600">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6" name="Google Shape;36;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4" name="Google Shape;64;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7" name="Google Shape;6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8" name="Google Shape;68;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cde.state.co.us/cdefisgrant/esseriiiallocation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mailto:Hawkins_s@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Austin_j@cde.state.co.u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mailto:Bartlett_k@cde.state.co.us" TargetMode="External"/><Relationship Id="rId5" Type="http://schemas.openxmlformats.org/officeDocument/2006/relationships/hyperlink" Target="mailto:okes_j@cde.state.co.us" TargetMode="External"/><Relationship Id="rId10" Type="http://schemas.openxmlformats.org/officeDocument/2006/relationships/hyperlink" Target="mailto:Williams_a@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Kaleda_s@cde.state.co.us"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mailto:Austin_j@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Williams_a@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Bartlett_k@cde.state.co.us" TargetMode="External"/><Relationship Id="rId5" Type="http://schemas.openxmlformats.org/officeDocument/2006/relationships/hyperlink" Target="mailto:okes_j@cde.state.co.us" TargetMode="External"/><Relationship Id="rId10" Type="http://schemas.openxmlformats.org/officeDocument/2006/relationships/hyperlink" Target="mailto:Kaleda_s@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Hawkins_s@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600"/>
              <a:buFont typeface="Arial"/>
              <a:buNone/>
            </a:pPr>
            <a:r>
              <a:rPr lang="en-US"/>
              <a:t>CDE Office Hours</a:t>
            </a:r>
            <a:endParaRPr/>
          </a:p>
        </p:txBody>
      </p:sp>
      <p:sp>
        <p:nvSpPr>
          <p:cNvPr id="93" name="Google Shape;93;p15"/>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dirty="0"/>
              <a:t>April 1, 2021</a:t>
            </a:r>
            <a:endParaRPr dirty="0"/>
          </a:p>
        </p:txBody>
      </p:sp>
      <p:sp>
        <p:nvSpPr>
          <p:cNvPr id="94" name="Google Shape;94;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D63A5-44B3-4E2C-9219-6D7C95C4130A}"/>
              </a:ext>
            </a:extLst>
          </p:cNvPr>
          <p:cNvSpPr>
            <a:spLocks noGrp="1"/>
          </p:cNvSpPr>
          <p:nvPr>
            <p:ph type="title"/>
          </p:nvPr>
        </p:nvSpPr>
        <p:spPr/>
        <p:txBody>
          <a:bodyPr/>
          <a:lstStyle/>
          <a:p>
            <a:r>
              <a:rPr lang="en-US" dirty="0"/>
              <a:t>Caveat/Conditions on State Allocation</a:t>
            </a:r>
          </a:p>
        </p:txBody>
      </p:sp>
      <p:sp>
        <p:nvSpPr>
          <p:cNvPr id="3" name="Text Placeholder 2">
            <a:extLst>
              <a:ext uri="{FF2B5EF4-FFF2-40B4-BE49-F238E27FC236}">
                <a16:creationId xmlns:a16="http://schemas.microsoft.com/office/drawing/2014/main" id="{B605BAEB-5C66-4E87-93A0-5228CF560ED8}"/>
              </a:ext>
            </a:extLst>
          </p:cNvPr>
          <p:cNvSpPr>
            <a:spLocks noGrp="1"/>
          </p:cNvSpPr>
          <p:nvPr>
            <p:ph type="body" idx="1"/>
          </p:nvPr>
        </p:nvSpPr>
        <p:spPr/>
        <p:txBody>
          <a:bodyPr/>
          <a:lstStyle/>
          <a:p>
            <a:r>
              <a:rPr lang="en-US" dirty="0"/>
              <a:t>CDE has only received 2/3 of allocation for now. Will receive the remaining 1/3 after we submit a plan for using funds to safely reopen schools and meet the needs of students. </a:t>
            </a:r>
          </a:p>
          <a:p>
            <a:r>
              <a:rPr lang="en-US" dirty="0"/>
              <a:t>CDE is allowing application/budgeting of full LEA allocation. But can only draw down 2/3 of LEA allocation until CDE receives the remainder of the funds. So, for now, spending will be capped at 2/3 of the LEA allocation. </a:t>
            </a:r>
          </a:p>
          <a:p>
            <a:r>
              <a:rPr lang="en-US" dirty="0"/>
              <a:t>LEA allocations are posted on CDE’s website: </a:t>
            </a:r>
          </a:p>
          <a:p>
            <a:pPr marL="533400" lvl="1" indent="0">
              <a:buNone/>
            </a:pPr>
            <a:r>
              <a:rPr lang="en-US" dirty="0">
                <a:hlinkClick r:id="rId2"/>
              </a:rPr>
              <a:t>https://www.cde.state.co.us/cdefisgrant/esseriiiallocations</a:t>
            </a:r>
            <a:r>
              <a:rPr lang="en-US" dirty="0"/>
              <a:t> </a:t>
            </a:r>
          </a:p>
        </p:txBody>
      </p:sp>
      <p:sp>
        <p:nvSpPr>
          <p:cNvPr id="4" name="Slide Number Placeholder 3">
            <a:extLst>
              <a:ext uri="{FF2B5EF4-FFF2-40B4-BE49-F238E27FC236}">
                <a16:creationId xmlns:a16="http://schemas.microsoft.com/office/drawing/2014/main" id="{D457031C-553C-4198-9024-A1AD94A2415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3075552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A79D5-C7D6-49BB-AFA3-D41C4DF107A6}"/>
              </a:ext>
            </a:extLst>
          </p:cNvPr>
          <p:cNvSpPr>
            <a:spLocks noGrp="1"/>
          </p:cNvSpPr>
          <p:nvPr>
            <p:ph type="title"/>
          </p:nvPr>
        </p:nvSpPr>
        <p:spPr/>
        <p:txBody>
          <a:bodyPr/>
          <a:lstStyle/>
          <a:p>
            <a:r>
              <a:rPr lang="en-US" dirty="0"/>
              <a:t>ESSER I v. ESSER II Comparisons</a:t>
            </a:r>
          </a:p>
        </p:txBody>
      </p:sp>
      <p:graphicFrame>
        <p:nvGraphicFramePr>
          <p:cNvPr id="5" name="Table 5">
            <a:extLst>
              <a:ext uri="{FF2B5EF4-FFF2-40B4-BE49-F238E27FC236}">
                <a16:creationId xmlns:a16="http://schemas.microsoft.com/office/drawing/2014/main" id="{6F82F244-E26E-40E9-9522-14FA02E25E3D}"/>
              </a:ext>
            </a:extLst>
          </p:cNvPr>
          <p:cNvGraphicFramePr>
            <a:graphicFrameLocks noGrp="1"/>
          </p:cNvGraphicFramePr>
          <p:nvPr>
            <p:ph idx="1"/>
            <p:extLst>
              <p:ext uri="{D42A27DB-BD31-4B8C-83A1-F6EECF244321}">
                <p14:modId xmlns:p14="http://schemas.microsoft.com/office/powerpoint/2010/main" val="1093181491"/>
              </p:ext>
            </p:extLst>
          </p:nvPr>
        </p:nvGraphicFramePr>
        <p:xfrm>
          <a:off x="1" y="1149616"/>
          <a:ext cx="9143999" cy="5453870"/>
        </p:xfrm>
        <a:graphic>
          <a:graphicData uri="http://schemas.openxmlformats.org/drawingml/2006/table">
            <a:tbl>
              <a:tblPr firstRow="1" bandRow="1">
                <a:tableStyleId>{E8B1032C-EA38-4F05-BA0D-38AFFFC7BED3}</a:tableStyleId>
              </a:tblPr>
              <a:tblGrid>
                <a:gridCol w="939452">
                  <a:extLst>
                    <a:ext uri="{9D8B030D-6E8A-4147-A177-3AD203B41FA5}">
                      <a16:colId xmlns:a16="http://schemas.microsoft.com/office/drawing/2014/main" val="2862602826"/>
                    </a:ext>
                  </a:extLst>
                </a:gridCol>
                <a:gridCol w="2657616">
                  <a:extLst>
                    <a:ext uri="{9D8B030D-6E8A-4147-A177-3AD203B41FA5}">
                      <a16:colId xmlns:a16="http://schemas.microsoft.com/office/drawing/2014/main" val="3369836628"/>
                    </a:ext>
                  </a:extLst>
                </a:gridCol>
                <a:gridCol w="2882304">
                  <a:extLst>
                    <a:ext uri="{9D8B030D-6E8A-4147-A177-3AD203B41FA5}">
                      <a16:colId xmlns:a16="http://schemas.microsoft.com/office/drawing/2014/main" val="2692602769"/>
                    </a:ext>
                  </a:extLst>
                </a:gridCol>
                <a:gridCol w="2664627">
                  <a:extLst>
                    <a:ext uri="{9D8B030D-6E8A-4147-A177-3AD203B41FA5}">
                      <a16:colId xmlns:a16="http://schemas.microsoft.com/office/drawing/2014/main" val="933108568"/>
                    </a:ext>
                  </a:extLst>
                </a:gridCol>
              </a:tblGrid>
              <a:tr h="532523">
                <a:tc>
                  <a:txBody>
                    <a:bodyPr/>
                    <a:lstStyle/>
                    <a:p>
                      <a:pPr algn="ctr"/>
                      <a:r>
                        <a:rPr lang="en-US" sz="1200" dirty="0"/>
                        <a:t>Topic</a:t>
                      </a:r>
                    </a:p>
                  </a:txBody>
                  <a:tcPr marL="45720" marR="45720" anchor="ctr"/>
                </a:tc>
                <a:tc>
                  <a:txBody>
                    <a:bodyPr/>
                    <a:lstStyle/>
                    <a:p>
                      <a:pPr algn="ctr"/>
                      <a:r>
                        <a:rPr lang="en-US" sz="1200" dirty="0"/>
                        <a:t>ESSER I </a:t>
                      </a:r>
                    </a:p>
                    <a:p>
                      <a:pPr algn="ctr"/>
                      <a:r>
                        <a:rPr lang="en-US" sz="1200" dirty="0"/>
                        <a:t>(CARES Act)</a:t>
                      </a:r>
                    </a:p>
                  </a:txBody>
                  <a:tcPr marL="45720" marR="45720" anchor="ctr"/>
                </a:tc>
                <a:tc>
                  <a:txBody>
                    <a:bodyPr/>
                    <a:lstStyle/>
                    <a:p>
                      <a:pPr algn="ctr"/>
                      <a:r>
                        <a:rPr lang="en-US" sz="1200"/>
                        <a:t>ESSER II</a:t>
                      </a:r>
                    </a:p>
                    <a:p>
                      <a:pPr algn="ctr"/>
                      <a:r>
                        <a:rPr lang="en-US" sz="1200"/>
                        <a:t>(CRRSA Act)</a:t>
                      </a:r>
                      <a:endParaRPr lang="en-US" sz="1200" dirty="0"/>
                    </a:p>
                  </a:txBody>
                  <a:tcPr marL="45720" marR="45720" anchor="ctr"/>
                </a:tc>
                <a:tc>
                  <a:txBody>
                    <a:bodyPr/>
                    <a:lstStyle/>
                    <a:p>
                      <a:pPr algn="ctr"/>
                      <a:r>
                        <a:rPr lang="en-US" sz="1200" dirty="0"/>
                        <a:t>ESSER III</a:t>
                      </a:r>
                    </a:p>
                    <a:p>
                      <a:pPr algn="ctr"/>
                      <a:r>
                        <a:rPr lang="en-US" sz="1200" dirty="0"/>
                        <a:t>(ARP Act)</a:t>
                      </a:r>
                    </a:p>
                  </a:txBody>
                  <a:tcPr marL="45720" marR="45720" anchor="ctr"/>
                </a:tc>
                <a:extLst>
                  <a:ext uri="{0D108BD9-81ED-4DB2-BD59-A6C34878D82A}">
                    <a16:rowId xmlns:a16="http://schemas.microsoft.com/office/drawing/2014/main" val="3493641576"/>
                  </a:ext>
                </a:extLst>
              </a:tr>
              <a:tr h="650646">
                <a:tc>
                  <a:txBody>
                    <a:bodyPr/>
                    <a:lstStyle/>
                    <a:p>
                      <a:r>
                        <a:rPr lang="en-US" sz="1200" dirty="0"/>
                        <a:t>Period of Availability</a:t>
                      </a:r>
                    </a:p>
                  </a:txBody>
                  <a:tcPr marL="45720" marR="45720"/>
                </a:tc>
                <a:tc>
                  <a:txBody>
                    <a:bodyPr/>
                    <a:lstStyle/>
                    <a:p>
                      <a:r>
                        <a:rPr lang="en-US" sz="1200" dirty="0"/>
                        <a:t>Costs dating back to 3/13/20</a:t>
                      </a:r>
                    </a:p>
                    <a:p>
                      <a:r>
                        <a:rPr lang="en-US" sz="1200" dirty="0"/>
                        <a:t>Award Period through 9/30/21</a:t>
                      </a:r>
                    </a:p>
                    <a:p>
                      <a:r>
                        <a:rPr lang="en-US" sz="1200" dirty="0"/>
                        <a:t>Expended by </a:t>
                      </a:r>
                      <a:r>
                        <a:rPr lang="en-US" sz="1200" b="1" dirty="0"/>
                        <a:t>9/30/2022</a:t>
                      </a:r>
                    </a:p>
                  </a:txBody>
                  <a:tcPr marL="45720" marR="45720"/>
                </a:tc>
                <a:tc>
                  <a:txBody>
                    <a:bodyPr/>
                    <a:lstStyle/>
                    <a:p>
                      <a:r>
                        <a:rPr lang="en-US" sz="1200" dirty="0"/>
                        <a:t>Costs dating back to 3/13/20</a:t>
                      </a:r>
                    </a:p>
                    <a:p>
                      <a:r>
                        <a:rPr lang="en-US" sz="1200" dirty="0"/>
                        <a:t>Award Period through 9/30/22</a:t>
                      </a:r>
                    </a:p>
                    <a:p>
                      <a:r>
                        <a:rPr lang="en-US" sz="1200" dirty="0"/>
                        <a:t>Expended by </a:t>
                      </a:r>
                      <a:r>
                        <a:rPr lang="en-US" sz="1200" b="1" dirty="0"/>
                        <a:t>9/30/2023</a:t>
                      </a:r>
                    </a:p>
                  </a:txBody>
                  <a:tcPr marL="45720" marR="45720"/>
                </a:tc>
                <a:tc>
                  <a:txBody>
                    <a:bodyPr/>
                    <a:lstStyle/>
                    <a:p>
                      <a:r>
                        <a:rPr lang="en-US" sz="1200" b="0" dirty="0"/>
                        <a:t>Costs dating back to 3/13/20</a:t>
                      </a:r>
                    </a:p>
                    <a:p>
                      <a:r>
                        <a:rPr lang="en-US" sz="1200" b="0" dirty="0"/>
                        <a:t>Award Period through 9/30/23</a:t>
                      </a:r>
                    </a:p>
                    <a:p>
                      <a:r>
                        <a:rPr lang="en-US" sz="1200" b="0" dirty="0"/>
                        <a:t>Expended by </a:t>
                      </a:r>
                      <a:r>
                        <a:rPr lang="en-US" sz="1200" b="1" dirty="0"/>
                        <a:t>9/30/24</a:t>
                      </a:r>
                    </a:p>
                  </a:txBody>
                  <a:tcPr marL="45720" marR="45720"/>
                </a:tc>
                <a:extLst>
                  <a:ext uri="{0D108BD9-81ED-4DB2-BD59-A6C34878D82A}">
                    <a16:rowId xmlns:a16="http://schemas.microsoft.com/office/drawing/2014/main" val="1288465440"/>
                  </a:ext>
                </a:extLst>
              </a:tr>
              <a:tr h="1208340">
                <a:tc>
                  <a:txBody>
                    <a:bodyPr/>
                    <a:lstStyle/>
                    <a:p>
                      <a:r>
                        <a:rPr lang="en-US" sz="1200" dirty="0"/>
                        <a:t>Use of Funds</a:t>
                      </a:r>
                    </a:p>
                  </a:txBody>
                  <a:tcPr marL="45720" marR="45720"/>
                </a:tc>
                <a:tc gridSpan="2">
                  <a:txBody>
                    <a:bodyPr/>
                    <a:lstStyle/>
                    <a:p>
                      <a:r>
                        <a:rPr lang="en-US" sz="1200" b="0" i="0" u="none" strike="noStrike" kern="1200" baseline="0" dirty="0">
                          <a:solidFill>
                            <a:schemeClr val="tx1"/>
                          </a:solidFill>
                          <a:latin typeface="+mn-lt"/>
                          <a:ea typeface="+mn-ea"/>
                          <a:cs typeface="+mn-cs"/>
                        </a:rPr>
                        <a:t>Costs related to preventing, preparing for, and responding to COVID-19 (including </a:t>
                      </a:r>
                      <a:r>
                        <a:rPr lang="en-US" sz="1200" b="0" i="1" u="none" strike="noStrike" kern="1200" baseline="0" dirty="0">
                          <a:solidFill>
                            <a:schemeClr val="tx1"/>
                          </a:solidFill>
                          <a:latin typeface="+mn-lt"/>
                          <a:ea typeface="+mn-ea"/>
                          <a:cs typeface="+mn-cs"/>
                        </a:rPr>
                        <a:t>addressing learning loss, preparing schools for reopening, and testing, repairing, and upgrading projects to improve air quality in school buildings</a:t>
                      </a:r>
                      <a:r>
                        <a:rPr lang="en-US" sz="1200" b="0" i="0" u="none" strike="noStrike" kern="1200" baseline="0" dirty="0">
                          <a:solidFill>
                            <a:schemeClr val="tx1"/>
                          </a:solidFill>
                          <a:latin typeface="+mn-lt"/>
                          <a:ea typeface="+mn-ea"/>
                          <a:cs typeface="+mn-cs"/>
                        </a:rPr>
                        <a:t>) </a:t>
                      </a:r>
                    </a:p>
                  </a:txBody>
                  <a:tcPr marL="45720" marR="45720"/>
                </a:tc>
                <a:tc hMerge="1">
                  <a:txBody>
                    <a:bodyPr/>
                    <a:lstStyle/>
                    <a:p>
                      <a:endParaRPr lang="en-US"/>
                    </a:p>
                  </a:txBody>
                  <a:tcPr/>
                </a:tc>
                <a:tc>
                  <a:txBody>
                    <a:bodyPr/>
                    <a:lstStyle/>
                    <a:p>
                      <a:r>
                        <a:rPr lang="en-US" sz="1200" b="1" i="0" u="none" strike="noStrike" kern="1200" baseline="0" dirty="0">
                          <a:solidFill>
                            <a:srgbClr val="00B050"/>
                          </a:solidFill>
                          <a:latin typeface="+mn-lt"/>
                          <a:ea typeface="+mn-ea"/>
                          <a:cs typeface="+mn-cs"/>
                        </a:rPr>
                        <a:t>At least 20% - address learning loss &amp; disproportionate impact on ESEA student groups, homeless, and foster care youth</a:t>
                      </a:r>
                    </a:p>
                    <a:p>
                      <a:r>
                        <a:rPr lang="en-US" sz="1200" b="1" i="0" u="none" strike="noStrike" kern="1200" baseline="0" dirty="0">
                          <a:solidFill>
                            <a:srgbClr val="00B050"/>
                          </a:solidFill>
                          <a:latin typeface="+mn-lt"/>
                          <a:ea typeface="+mn-ea"/>
                          <a:cs typeface="+mn-cs"/>
                        </a:rPr>
                        <a:t>Remainder – Almost the same as ESSER I/II</a:t>
                      </a:r>
                    </a:p>
                  </a:txBody>
                  <a:tcPr marL="45720" marR="45720"/>
                </a:tc>
                <a:extLst>
                  <a:ext uri="{0D108BD9-81ED-4DB2-BD59-A6C34878D82A}">
                    <a16:rowId xmlns:a16="http://schemas.microsoft.com/office/drawing/2014/main" val="3056472113"/>
                  </a:ext>
                </a:extLst>
              </a:tr>
              <a:tr h="650646">
                <a:tc>
                  <a:txBody>
                    <a:bodyPr/>
                    <a:lstStyle/>
                    <a:p>
                      <a:r>
                        <a:rPr lang="en-US" sz="1200" dirty="0"/>
                        <a:t>Equitable Services</a:t>
                      </a:r>
                    </a:p>
                  </a:txBody>
                  <a:tcPr marL="45720" marR="45720"/>
                </a:tc>
                <a:tc>
                  <a:txBody>
                    <a:bodyPr/>
                    <a:lstStyle/>
                    <a:p>
                      <a:r>
                        <a:rPr lang="en-US" sz="1200" dirty="0"/>
                        <a:t>Proportionate share for Non-Public Schools</a:t>
                      </a:r>
                    </a:p>
                  </a:txBody>
                  <a:tcPr marL="45720" marR="45720"/>
                </a:tc>
                <a:tc>
                  <a:txBody>
                    <a:bodyPr/>
                    <a:lstStyle/>
                    <a:p>
                      <a:r>
                        <a:rPr lang="en-US" sz="1200" dirty="0"/>
                        <a:t>Separate program under GEER </a:t>
                      </a:r>
                    </a:p>
                  </a:txBody>
                  <a:tcPr marL="45720" marR="45720"/>
                </a:tc>
                <a:tc>
                  <a:txBody>
                    <a:bodyPr/>
                    <a:lstStyle/>
                    <a:p>
                      <a:r>
                        <a:rPr lang="en-US" sz="1200" dirty="0"/>
                        <a:t>Separate funds for Emergency Assistance for Non-Public Schools (EANS)</a:t>
                      </a:r>
                    </a:p>
                  </a:txBody>
                  <a:tcPr marL="45720" marR="45720"/>
                </a:tc>
                <a:extLst>
                  <a:ext uri="{0D108BD9-81ED-4DB2-BD59-A6C34878D82A}">
                    <a16:rowId xmlns:a16="http://schemas.microsoft.com/office/drawing/2014/main" val="1893860038"/>
                  </a:ext>
                </a:extLst>
              </a:tr>
              <a:tr h="464746">
                <a:tc>
                  <a:txBody>
                    <a:bodyPr/>
                    <a:lstStyle/>
                    <a:p>
                      <a:r>
                        <a:rPr lang="en-US" sz="1200" dirty="0"/>
                        <a:t>Tracking Funds</a:t>
                      </a:r>
                    </a:p>
                  </a:txBody>
                  <a:tcPr marL="45720" marR="45720"/>
                </a:tc>
                <a:tc gridSpan="3">
                  <a:txBody>
                    <a:bodyPr/>
                    <a:lstStyle/>
                    <a:p>
                      <a:pPr algn="ctr"/>
                      <a:r>
                        <a:rPr lang="en-US" sz="1200" dirty="0"/>
                        <a:t>Must be tracked separately </a:t>
                      </a:r>
                    </a:p>
                  </a:txBody>
                  <a:tcPr marL="45720" marR="45720"/>
                </a:tc>
                <a:tc hMerge="1">
                  <a:txBody>
                    <a:bodyPr/>
                    <a:lstStyle/>
                    <a:p>
                      <a:endParaRPr lang="en-US"/>
                    </a:p>
                  </a:txBody>
                  <a:tcPr/>
                </a:tc>
                <a:tc hMerge="1">
                  <a:txBody>
                    <a:bodyPr/>
                    <a:lstStyle/>
                    <a:p>
                      <a:pPr algn="ctr"/>
                      <a:endParaRPr lang="en-US" sz="1200" dirty="0"/>
                    </a:p>
                  </a:txBody>
                  <a:tcPr marL="45720" marR="45720"/>
                </a:tc>
                <a:extLst>
                  <a:ext uri="{0D108BD9-81ED-4DB2-BD59-A6C34878D82A}">
                    <a16:rowId xmlns:a16="http://schemas.microsoft.com/office/drawing/2014/main" val="3686187490"/>
                  </a:ext>
                </a:extLst>
              </a:tr>
              <a:tr h="1082383">
                <a:tc>
                  <a:txBody>
                    <a:bodyPr/>
                    <a:lstStyle/>
                    <a:p>
                      <a:r>
                        <a:rPr lang="en-US" sz="1200" dirty="0"/>
                        <a:t>Reporting</a:t>
                      </a:r>
                    </a:p>
                  </a:txBody>
                  <a:tcPr marL="45720" marR="45720"/>
                </a:tc>
                <a:tc>
                  <a:txBody>
                    <a:bodyPr/>
                    <a:lstStyle/>
                    <a:p>
                      <a:r>
                        <a:rPr lang="en-US" sz="1200" dirty="0"/>
                        <a:t>Federal Funding Accountability and Transparency Act (FFAFTA) and other reporting required by the Secretary</a:t>
                      </a:r>
                    </a:p>
                  </a:txBody>
                  <a:tcPr marL="45720" marR="45720"/>
                </a:tc>
                <a:tc>
                  <a:txBody>
                    <a:bodyPr/>
                    <a:lstStyle/>
                    <a:p>
                      <a:r>
                        <a:rPr lang="en-US" sz="1200"/>
                        <a:t>ESSER I Reporting + detailed accounting of the use of funds, including measuring and addressing learning loss for disproportionately affected populations</a:t>
                      </a:r>
                      <a:endParaRPr lang="en-US" sz="1200" dirty="0"/>
                    </a:p>
                  </a:txBody>
                  <a:tcPr marL="45720" marR="45720"/>
                </a:tc>
                <a:tc>
                  <a:txBody>
                    <a:bodyPr/>
                    <a:lstStyle/>
                    <a:p>
                      <a:r>
                        <a:rPr lang="en-US" sz="1200" dirty="0"/>
                        <a:t>FFAFTA and any reporting requested by the Secretary of Education. </a:t>
                      </a:r>
                    </a:p>
                  </a:txBody>
                  <a:tcPr marL="45720" marR="45720"/>
                </a:tc>
                <a:extLst>
                  <a:ext uri="{0D108BD9-81ED-4DB2-BD59-A6C34878D82A}">
                    <a16:rowId xmlns:a16="http://schemas.microsoft.com/office/drawing/2014/main" val="945808463"/>
                  </a:ext>
                </a:extLst>
              </a:tr>
              <a:tr h="864586">
                <a:tc>
                  <a:txBody>
                    <a:bodyPr/>
                    <a:lstStyle/>
                    <a:p>
                      <a:r>
                        <a:rPr lang="en-US" sz="1200" dirty="0"/>
                        <a:t>Maintenance of Effort</a:t>
                      </a:r>
                    </a:p>
                  </a:txBody>
                  <a:tcPr marL="45720" marR="45720"/>
                </a:tc>
                <a:tc>
                  <a:txBody>
                    <a:bodyPr/>
                    <a:lstStyle/>
                    <a:p>
                      <a:r>
                        <a:rPr lang="en-US" sz="1200" dirty="0"/>
                        <a:t>FY 2020 and 2021 based on at least the average of support for education for 3 preceding years (FYs 2017, 2018, &amp; 2019)</a:t>
                      </a:r>
                    </a:p>
                  </a:txBody>
                  <a:tcPr marL="45720" marR="45720"/>
                </a:tc>
                <a:tc>
                  <a:txBody>
                    <a:bodyPr/>
                    <a:lstStyle/>
                    <a:p>
                      <a:r>
                        <a:rPr lang="en-US" sz="1200" dirty="0"/>
                        <a:t>FY 2022 based on proportional share of the State’s support for education in 3 years prior to pandemic (FYs 2017, 2018, &amp; 2019)</a:t>
                      </a:r>
                    </a:p>
                  </a:txBody>
                  <a:tcPr marL="45720" marR="45720"/>
                </a:tc>
                <a:tc>
                  <a:txBody>
                    <a:bodyPr/>
                    <a:lstStyle/>
                    <a:p>
                      <a:r>
                        <a:rPr lang="en-US" sz="1200" dirty="0"/>
                        <a:t>FY 2022 and 2023 based on percentage of the State’s overall spending used to support education. </a:t>
                      </a:r>
                    </a:p>
                  </a:txBody>
                  <a:tcPr marL="45720" marR="45720"/>
                </a:tc>
                <a:extLst>
                  <a:ext uri="{0D108BD9-81ED-4DB2-BD59-A6C34878D82A}">
                    <a16:rowId xmlns:a16="http://schemas.microsoft.com/office/drawing/2014/main" val="2817557527"/>
                  </a:ext>
                </a:extLst>
              </a:tr>
            </a:tbl>
          </a:graphicData>
        </a:graphic>
      </p:graphicFrame>
      <p:sp>
        <p:nvSpPr>
          <p:cNvPr id="4" name="Slide Number Placeholder 3">
            <a:extLst>
              <a:ext uri="{FF2B5EF4-FFF2-40B4-BE49-F238E27FC236}">
                <a16:creationId xmlns:a16="http://schemas.microsoft.com/office/drawing/2014/main" id="{C2F4DE9F-0A52-43F6-9277-5A26D7E78A28}"/>
              </a:ext>
            </a:extLst>
          </p:cNvPr>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332638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02A4D-8A9D-4E67-8C71-A419F1103FD4}"/>
              </a:ext>
            </a:extLst>
          </p:cNvPr>
          <p:cNvSpPr>
            <a:spLocks noGrp="1"/>
          </p:cNvSpPr>
          <p:nvPr>
            <p:ph type="title"/>
          </p:nvPr>
        </p:nvSpPr>
        <p:spPr/>
        <p:txBody>
          <a:bodyPr/>
          <a:lstStyle/>
          <a:p>
            <a:r>
              <a:rPr lang="en-US" dirty="0"/>
              <a:t>New Requirement under ARP ESSER/ESSER III</a:t>
            </a:r>
          </a:p>
        </p:txBody>
      </p:sp>
      <p:sp>
        <p:nvSpPr>
          <p:cNvPr id="3" name="Text Placeholder 2">
            <a:extLst>
              <a:ext uri="{FF2B5EF4-FFF2-40B4-BE49-F238E27FC236}">
                <a16:creationId xmlns:a16="http://schemas.microsoft.com/office/drawing/2014/main" id="{6E774077-8479-48B1-AA78-B22C9445FDFF}"/>
              </a:ext>
            </a:extLst>
          </p:cNvPr>
          <p:cNvSpPr>
            <a:spLocks noGrp="1"/>
          </p:cNvSpPr>
          <p:nvPr>
            <p:ph type="body" idx="1"/>
          </p:nvPr>
        </p:nvSpPr>
        <p:spPr/>
        <p:txBody>
          <a:bodyPr/>
          <a:lstStyle/>
          <a:p>
            <a:r>
              <a:rPr lang="en-US" dirty="0"/>
              <a:t>LEAs must develop and make publicly available a plan for safe return to in-person instruction</a:t>
            </a:r>
          </a:p>
          <a:p>
            <a:pPr lvl="1"/>
            <a:r>
              <a:rPr lang="en-US" b="0" i="0" u="none" strike="noStrike" baseline="0" dirty="0">
                <a:solidFill>
                  <a:srgbClr val="000000"/>
                </a:solidFill>
                <a:latin typeface="Calibri" panose="020F0502020204030204" pitchFamily="34" charset="0"/>
              </a:rPr>
              <a:t>An LEA that receives ARP ESSER funds must, </a:t>
            </a:r>
            <a:r>
              <a:rPr lang="en-US" b="1" i="1" u="none" strike="noStrike" baseline="0" dirty="0">
                <a:solidFill>
                  <a:srgbClr val="FF0000"/>
                </a:solidFill>
                <a:latin typeface="Calibri" panose="020F0502020204030204" pitchFamily="34" charset="0"/>
              </a:rPr>
              <a:t>within 30 days of receiving the funds</a:t>
            </a:r>
            <a:r>
              <a:rPr lang="en-US" b="0" i="0" u="none" strike="noStrike" baseline="0" dirty="0">
                <a:solidFill>
                  <a:srgbClr val="000000"/>
                </a:solidFill>
                <a:latin typeface="Calibri" panose="020F0502020204030204" pitchFamily="34" charset="0"/>
              </a:rPr>
              <a:t>, make publicly available on its website a plan for the safe return to in-person instruction and continuity of services. Before making the plan publicly available, the LEA must seek public comment on the plan. </a:t>
            </a:r>
          </a:p>
          <a:p>
            <a:pPr lvl="1"/>
            <a:r>
              <a:rPr lang="en-US" dirty="0">
                <a:solidFill>
                  <a:srgbClr val="000000"/>
                </a:solidFill>
                <a:latin typeface="Calibri" panose="020F0502020204030204" pitchFamily="34" charset="0"/>
              </a:rPr>
              <a:t>An assurance in the CDE ESSER III application, with a text box to include the link to where the plan will be posted and/or explanation of when and where the plan will be available. </a:t>
            </a:r>
          </a:p>
          <a:p>
            <a:r>
              <a:rPr lang="en-US" dirty="0">
                <a:solidFill>
                  <a:srgbClr val="000000"/>
                </a:solidFill>
                <a:latin typeface="Calibri" panose="020F0502020204030204" pitchFamily="34" charset="0"/>
              </a:rPr>
              <a:t>SEAs and LEAs maintenance of equity requirements for FY 2022 and 2023. More guidance coming from USDE! </a:t>
            </a:r>
            <a:endParaRPr lang="en-US" dirty="0"/>
          </a:p>
        </p:txBody>
      </p:sp>
      <p:sp>
        <p:nvSpPr>
          <p:cNvPr id="4" name="Slide Number Placeholder 3">
            <a:extLst>
              <a:ext uri="{FF2B5EF4-FFF2-40B4-BE49-F238E27FC236}">
                <a16:creationId xmlns:a16="http://schemas.microsoft.com/office/drawing/2014/main" id="{0042CD49-26C7-4279-95B7-1D7D7106892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12</a:t>
            </a:fld>
            <a:endParaRPr lang="en-US"/>
          </a:p>
        </p:txBody>
      </p:sp>
    </p:spTree>
    <p:extLst>
      <p:ext uri="{BB962C8B-B14F-4D97-AF65-F5344CB8AC3E}">
        <p14:creationId xmlns:p14="http://schemas.microsoft.com/office/powerpoint/2010/main" val="1755790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9EC62-AC73-404A-A571-0D2E490775C1}"/>
              </a:ext>
            </a:extLst>
          </p:cNvPr>
          <p:cNvSpPr>
            <a:spLocks noGrp="1"/>
          </p:cNvSpPr>
          <p:nvPr>
            <p:ph type="title"/>
          </p:nvPr>
        </p:nvSpPr>
        <p:spPr/>
        <p:txBody>
          <a:bodyPr/>
          <a:lstStyle/>
          <a:p>
            <a:r>
              <a:rPr lang="en-US" dirty="0"/>
              <a:t>Removed from ARP ESSER/ESSER III</a:t>
            </a:r>
          </a:p>
        </p:txBody>
      </p:sp>
      <p:sp>
        <p:nvSpPr>
          <p:cNvPr id="3" name="Text Placeholder 2">
            <a:extLst>
              <a:ext uri="{FF2B5EF4-FFF2-40B4-BE49-F238E27FC236}">
                <a16:creationId xmlns:a16="http://schemas.microsoft.com/office/drawing/2014/main" id="{98019071-A5E3-4A85-BF29-9FB91F480E29}"/>
              </a:ext>
            </a:extLst>
          </p:cNvPr>
          <p:cNvSpPr>
            <a:spLocks noGrp="1"/>
          </p:cNvSpPr>
          <p:nvPr>
            <p:ph type="body" idx="1"/>
          </p:nvPr>
        </p:nvSpPr>
        <p:spPr/>
        <p:txBody>
          <a:bodyPr/>
          <a:lstStyle/>
          <a:p>
            <a:r>
              <a:rPr lang="en-US" dirty="0"/>
              <a:t>ESSER I and II both allow for use of funds but not included in ARP ESSER / ESSER III</a:t>
            </a:r>
          </a:p>
          <a:p>
            <a:pPr lvl="1"/>
            <a:r>
              <a:rPr lang="en-US" dirty="0"/>
              <a:t>Providing principals and other school leaders with the resources necessary to address the needs of their individual schools</a:t>
            </a:r>
          </a:p>
          <a:p>
            <a:pPr marL="1028700" lvl="2" indent="0">
              <a:buNone/>
            </a:pPr>
            <a:endParaRPr lang="en-US" dirty="0"/>
          </a:p>
          <a:p>
            <a:pPr lvl="1"/>
            <a:r>
              <a:rPr lang="en-US" dirty="0"/>
              <a:t>Activities allowable under McKinney-Vento (separately funded)</a:t>
            </a:r>
          </a:p>
        </p:txBody>
      </p:sp>
      <p:sp>
        <p:nvSpPr>
          <p:cNvPr id="4" name="Slide Number Placeholder 3">
            <a:extLst>
              <a:ext uri="{FF2B5EF4-FFF2-40B4-BE49-F238E27FC236}">
                <a16:creationId xmlns:a16="http://schemas.microsoft.com/office/drawing/2014/main" id="{F333A838-9DC9-423C-8848-3A137F0CE00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1748642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9A73E-76B2-4DE3-B38C-011476E3411F}"/>
              </a:ext>
            </a:extLst>
          </p:cNvPr>
          <p:cNvSpPr>
            <a:spLocks noGrp="1"/>
          </p:cNvSpPr>
          <p:nvPr>
            <p:ph type="title"/>
          </p:nvPr>
        </p:nvSpPr>
        <p:spPr/>
        <p:txBody>
          <a:bodyPr/>
          <a:lstStyle/>
          <a:p>
            <a:r>
              <a:rPr lang="en-US" dirty="0"/>
              <a:t>Fundamental Changes to the Application for Funds</a:t>
            </a:r>
          </a:p>
        </p:txBody>
      </p:sp>
      <p:sp>
        <p:nvSpPr>
          <p:cNvPr id="3" name="Text Placeholder 2">
            <a:extLst>
              <a:ext uri="{FF2B5EF4-FFF2-40B4-BE49-F238E27FC236}">
                <a16:creationId xmlns:a16="http://schemas.microsoft.com/office/drawing/2014/main" id="{188F4670-BAC8-43C4-A059-7042E56D441C}"/>
              </a:ext>
            </a:extLst>
          </p:cNvPr>
          <p:cNvSpPr>
            <a:spLocks noGrp="1"/>
          </p:cNvSpPr>
          <p:nvPr>
            <p:ph type="body" idx="1"/>
          </p:nvPr>
        </p:nvSpPr>
        <p:spPr>
          <a:xfrm>
            <a:off x="245193" y="1198880"/>
            <a:ext cx="8726087" cy="4904834"/>
          </a:xfrm>
        </p:spPr>
        <p:txBody>
          <a:bodyPr/>
          <a:lstStyle/>
          <a:p>
            <a:r>
              <a:rPr lang="en-US" dirty="0"/>
              <a:t>Within 60-days must accept funds</a:t>
            </a:r>
          </a:p>
          <a:p>
            <a:pPr lvl="1"/>
            <a:r>
              <a:rPr lang="en-US" dirty="0"/>
              <a:t>Accept funds in application</a:t>
            </a:r>
          </a:p>
          <a:p>
            <a:pPr lvl="1"/>
            <a:r>
              <a:rPr lang="en-US" dirty="0"/>
              <a:t>Submit executed Transmittal and Acceptance Form </a:t>
            </a:r>
          </a:p>
          <a:p>
            <a:pPr lvl="1"/>
            <a:r>
              <a:rPr lang="en-US" dirty="0"/>
              <a:t>Sign assurances</a:t>
            </a:r>
          </a:p>
          <a:p>
            <a:pPr lvl="1"/>
            <a:r>
              <a:rPr lang="en-US" dirty="0"/>
              <a:t>Provide a GEPA statement (or refer to an existing one that applies to these funds as well) </a:t>
            </a:r>
          </a:p>
          <a:p>
            <a:r>
              <a:rPr lang="en-US" dirty="0"/>
              <a:t>Submit the budget at a later date</a:t>
            </a:r>
          </a:p>
          <a:p>
            <a:pPr lvl="1"/>
            <a:r>
              <a:rPr lang="en-US" dirty="0"/>
              <a:t>Must allocate correct proportion for addressing learning loss (at least 20%)</a:t>
            </a:r>
          </a:p>
          <a:p>
            <a:pPr lvl="1"/>
            <a:r>
              <a:rPr lang="en-US" dirty="0"/>
              <a:t>Budget and plan for full allocation within the award years</a:t>
            </a:r>
          </a:p>
          <a:p>
            <a:pPr lvl="2"/>
            <a:r>
              <a:rPr lang="en-US" dirty="0"/>
              <a:t>2019-2020 (March 13-June 30, 2020)</a:t>
            </a:r>
          </a:p>
          <a:p>
            <a:pPr lvl="2"/>
            <a:r>
              <a:rPr lang="en-US" dirty="0"/>
              <a:t>2020-2021</a:t>
            </a:r>
          </a:p>
          <a:p>
            <a:pPr lvl="2"/>
            <a:r>
              <a:rPr lang="en-US" dirty="0"/>
              <a:t>2021-2022</a:t>
            </a:r>
          </a:p>
          <a:p>
            <a:pPr lvl="2"/>
            <a:r>
              <a:rPr lang="en-US" dirty="0"/>
              <a:t>2022-2023</a:t>
            </a:r>
          </a:p>
          <a:p>
            <a:pPr lvl="1"/>
            <a:r>
              <a:rPr lang="en-US" dirty="0" err="1"/>
              <a:t>Tydings</a:t>
            </a:r>
            <a:r>
              <a:rPr lang="en-US" dirty="0"/>
              <a:t> period 2023-2024</a:t>
            </a:r>
          </a:p>
          <a:p>
            <a:pPr lvl="2"/>
            <a:endParaRPr lang="en-US" dirty="0"/>
          </a:p>
        </p:txBody>
      </p:sp>
      <p:sp>
        <p:nvSpPr>
          <p:cNvPr id="4" name="Slide Number Placeholder 3">
            <a:extLst>
              <a:ext uri="{FF2B5EF4-FFF2-40B4-BE49-F238E27FC236}">
                <a16:creationId xmlns:a16="http://schemas.microsoft.com/office/drawing/2014/main" id="{D22D2EFC-00C3-4317-A80E-E1DAD33D24A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14</a:t>
            </a:fld>
            <a:endParaRPr lang="en-US"/>
          </a:p>
        </p:txBody>
      </p:sp>
      <p:sp>
        <p:nvSpPr>
          <p:cNvPr id="5" name="Oval 4">
            <a:extLst>
              <a:ext uri="{FF2B5EF4-FFF2-40B4-BE49-F238E27FC236}">
                <a16:creationId xmlns:a16="http://schemas.microsoft.com/office/drawing/2014/main" id="{FC329A80-1277-42A5-89C5-271FFBA9140D}"/>
              </a:ext>
            </a:extLst>
          </p:cNvPr>
          <p:cNvSpPr/>
          <p:nvPr/>
        </p:nvSpPr>
        <p:spPr>
          <a:xfrm>
            <a:off x="4449452" y="4798242"/>
            <a:ext cx="4025245" cy="1159497"/>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lvl="1" algn="ctr"/>
            <a:r>
              <a:rPr lang="en-US" b="1" dirty="0"/>
              <a:t>Reminder: </a:t>
            </a:r>
          </a:p>
          <a:p>
            <a:pPr lvl="1"/>
            <a:r>
              <a:rPr lang="en-US" dirty="0"/>
              <a:t>Can only draw down up to 2/3 of allocation until CDE receives the full award to the state</a:t>
            </a:r>
          </a:p>
        </p:txBody>
      </p:sp>
    </p:spTree>
    <p:extLst>
      <p:ext uri="{BB962C8B-B14F-4D97-AF65-F5344CB8AC3E}">
        <p14:creationId xmlns:p14="http://schemas.microsoft.com/office/powerpoint/2010/main" val="2190037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B5148-4FCF-488E-8EE3-3FE9044ED79B}"/>
              </a:ext>
            </a:extLst>
          </p:cNvPr>
          <p:cNvSpPr>
            <a:spLocks noGrp="1"/>
          </p:cNvSpPr>
          <p:nvPr>
            <p:ph type="title"/>
          </p:nvPr>
        </p:nvSpPr>
        <p:spPr/>
        <p:txBody>
          <a:bodyPr/>
          <a:lstStyle/>
          <a:p>
            <a:r>
              <a:rPr lang="en-US" dirty="0"/>
              <a:t>ARP ESSER III Grant Codes</a:t>
            </a:r>
          </a:p>
        </p:txBody>
      </p:sp>
      <p:sp>
        <p:nvSpPr>
          <p:cNvPr id="4" name="Slide Number Placeholder 3">
            <a:extLst>
              <a:ext uri="{FF2B5EF4-FFF2-40B4-BE49-F238E27FC236}">
                <a16:creationId xmlns:a16="http://schemas.microsoft.com/office/drawing/2014/main" id="{67400033-5566-4EE8-8A37-DE7D021CEDF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15</a:t>
            </a:fld>
            <a:endParaRPr lang="en-US"/>
          </a:p>
        </p:txBody>
      </p:sp>
      <p:graphicFrame>
        <p:nvGraphicFramePr>
          <p:cNvPr id="5" name="Table 4">
            <a:extLst>
              <a:ext uri="{FF2B5EF4-FFF2-40B4-BE49-F238E27FC236}">
                <a16:creationId xmlns:a16="http://schemas.microsoft.com/office/drawing/2014/main" id="{2C5DA2A9-915F-46B3-9E83-E488FDC8E870}"/>
              </a:ext>
            </a:extLst>
          </p:cNvPr>
          <p:cNvGraphicFramePr>
            <a:graphicFrameLocks noGrp="1"/>
          </p:cNvGraphicFramePr>
          <p:nvPr/>
        </p:nvGraphicFramePr>
        <p:xfrm>
          <a:off x="1769553" y="1661160"/>
          <a:ext cx="5067300" cy="1767840"/>
        </p:xfrm>
        <a:graphic>
          <a:graphicData uri="http://schemas.openxmlformats.org/drawingml/2006/table">
            <a:tbl>
              <a:tblPr firstRow="1" firstCol="1" bandRow="1">
                <a:tableStyleId>{1DF82658-8AFC-442A-9291-991C26907DA4}</a:tableStyleId>
              </a:tblPr>
              <a:tblGrid>
                <a:gridCol w="4057650">
                  <a:extLst>
                    <a:ext uri="{9D8B030D-6E8A-4147-A177-3AD203B41FA5}">
                      <a16:colId xmlns:a16="http://schemas.microsoft.com/office/drawing/2014/main" val="1078482348"/>
                    </a:ext>
                  </a:extLst>
                </a:gridCol>
                <a:gridCol w="1009650">
                  <a:extLst>
                    <a:ext uri="{9D8B030D-6E8A-4147-A177-3AD203B41FA5}">
                      <a16:colId xmlns:a16="http://schemas.microsoft.com/office/drawing/2014/main" val="3110222317"/>
                    </a:ext>
                  </a:extLst>
                </a:gridCol>
              </a:tblGrid>
              <a:tr h="395890">
                <a:tc>
                  <a: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rPr>
                        <a:t>Funding</a:t>
                      </a:r>
                    </a:p>
                  </a:txBody>
                  <a:tcPr marL="61080" marR="61080" marT="0" marB="0"/>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rPr>
                        <a:t>Grant Code</a:t>
                      </a:r>
                    </a:p>
                  </a:txBody>
                  <a:tcPr marL="61080" marR="61080" marT="0" marB="0"/>
                </a:tc>
                <a:extLst>
                  <a:ext uri="{0D108BD9-81ED-4DB2-BD59-A6C34878D82A}">
                    <a16:rowId xmlns:a16="http://schemas.microsoft.com/office/drawing/2014/main" val="660103685"/>
                  </a:ext>
                </a:extLst>
              </a:tr>
              <a:tr h="395890">
                <a:tc>
                  <a:txBody>
                    <a:bodyPr/>
                    <a:lstStyle/>
                    <a:p>
                      <a:pPr marL="0" marR="0">
                        <a:spcBef>
                          <a:spcPts val="0"/>
                        </a:spcBef>
                        <a:spcAft>
                          <a:spcPts val="0"/>
                        </a:spcAft>
                      </a:pPr>
                      <a:r>
                        <a:rPr lang="en-US" sz="1600" dirty="0">
                          <a:effectLst/>
                        </a:rPr>
                        <a:t>ESSER III – LEA Allocation (80% of LEA’s allocation)</a:t>
                      </a:r>
                      <a:endParaRPr lang="en-US" sz="1200" dirty="0">
                        <a:effectLst/>
                        <a:latin typeface="Calibri" panose="020F0502020204030204" pitchFamily="34" charset="0"/>
                        <a:ea typeface="Calibri" panose="020F0502020204030204" pitchFamily="34" charset="0"/>
                      </a:endParaRPr>
                    </a:p>
                  </a:txBody>
                  <a:tcPr marL="61080" marR="61080" marT="0" marB="0"/>
                </a:tc>
                <a:tc>
                  <a:txBody>
                    <a:bodyPr/>
                    <a:lstStyle/>
                    <a:p>
                      <a:pPr marL="0" marR="0" algn="ctr">
                        <a:spcBef>
                          <a:spcPts val="0"/>
                        </a:spcBef>
                        <a:spcAft>
                          <a:spcPts val="0"/>
                        </a:spcAft>
                      </a:pPr>
                      <a:r>
                        <a:rPr lang="en-US" sz="1600">
                          <a:effectLst/>
                        </a:rPr>
                        <a:t>4413</a:t>
                      </a:r>
                      <a:endParaRPr lang="en-US" sz="1200">
                        <a:effectLst/>
                        <a:latin typeface="Calibri" panose="020F0502020204030204" pitchFamily="34" charset="0"/>
                        <a:ea typeface="Calibri" panose="020F0502020204030204" pitchFamily="34" charset="0"/>
                      </a:endParaRPr>
                    </a:p>
                  </a:txBody>
                  <a:tcPr marL="61080" marR="61080" marT="0" marB="0"/>
                </a:tc>
                <a:extLst>
                  <a:ext uri="{0D108BD9-81ED-4DB2-BD59-A6C34878D82A}">
                    <a16:rowId xmlns:a16="http://schemas.microsoft.com/office/drawing/2014/main" val="3052351988"/>
                  </a:ext>
                </a:extLst>
              </a:tr>
              <a:tr h="395890">
                <a:tc>
                  <a:txBody>
                    <a:bodyPr/>
                    <a:lstStyle/>
                    <a:p>
                      <a:pPr marL="0" marR="0">
                        <a:spcBef>
                          <a:spcPts val="0"/>
                        </a:spcBef>
                        <a:spcAft>
                          <a:spcPts val="0"/>
                        </a:spcAft>
                      </a:pPr>
                      <a:r>
                        <a:rPr lang="en-US" sz="1600" dirty="0">
                          <a:effectLst/>
                        </a:rPr>
                        <a:t>ESSER III – LEA Learning Loss Set-Aside (20% of LEA’s allocation) – will be budgeted as a set-aside in the application budget</a:t>
                      </a:r>
                      <a:endParaRPr lang="en-US" sz="1200" dirty="0">
                        <a:effectLst/>
                        <a:latin typeface="Calibri" panose="020F0502020204030204" pitchFamily="34" charset="0"/>
                        <a:ea typeface="Calibri" panose="020F0502020204030204" pitchFamily="34" charset="0"/>
                      </a:endParaRPr>
                    </a:p>
                  </a:txBody>
                  <a:tcPr marL="61080" marR="61080" marT="0" marB="0"/>
                </a:tc>
                <a:tc>
                  <a:txBody>
                    <a:bodyPr/>
                    <a:lstStyle/>
                    <a:p>
                      <a:pPr marL="0" marR="0" algn="ctr">
                        <a:spcBef>
                          <a:spcPts val="0"/>
                        </a:spcBef>
                        <a:spcAft>
                          <a:spcPts val="0"/>
                        </a:spcAft>
                      </a:pPr>
                      <a:r>
                        <a:rPr lang="en-US" sz="1600" dirty="0">
                          <a:effectLst/>
                        </a:rPr>
                        <a:t>4413*</a:t>
                      </a:r>
                      <a:endParaRPr lang="en-US" sz="1200" dirty="0">
                        <a:effectLst/>
                        <a:latin typeface="Calibri" panose="020F0502020204030204" pitchFamily="34" charset="0"/>
                        <a:ea typeface="Calibri" panose="020F0502020204030204" pitchFamily="34" charset="0"/>
                      </a:endParaRPr>
                    </a:p>
                  </a:txBody>
                  <a:tcPr marL="61080" marR="61080" marT="0" marB="0"/>
                </a:tc>
                <a:extLst>
                  <a:ext uri="{0D108BD9-81ED-4DB2-BD59-A6C34878D82A}">
                    <a16:rowId xmlns:a16="http://schemas.microsoft.com/office/drawing/2014/main" val="1663468733"/>
                  </a:ext>
                </a:extLst>
              </a:tr>
            </a:tbl>
          </a:graphicData>
        </a:graphic>
      </p:graphicFrame>
      <p:sp>
        <p:nvSpPr>
          <p:cNvPr id="3" name="TextBox 2">
            <a:extLst>
              <a:ext uri="{FF2B5EF4-FFF2-40B4-BE49-F238E27FC236}">
                <a16:creationId xmlns:a16="http://schemas.microsoft.com/office/drawing/2014/main" id="{4ACB37BC-F96F-4AB9-A99F-8BBD8BDD12E5}"/>
              </a:ext>
            </a:extLst>
          </p:cNvPr>
          <p:cNvSpPr txBox="1"/>
          <p:nvPr/>
        </p:nvSpPr>
        <p:spPr>
          <a:xfrm>
            <a:off x="1769553" y="3634061"/>
            <a:ext cx="5863905" cy="523220"/>
          </a:xfrm>
          <a:prstGeom prst="rect">
            <a:avLst/>
          </a:prstGeom>
          <a:noFill/>
        </p:spPr>
        <p:txBody>
          <a:bodyPr wrap="square" rtlCol="0">
            <a:spAutoFit/>
          </a:bodyPr>
          <a:lstStyle/>
          <a:p>
            <a:r>
              <a:rPr lang="en-US" dirty="0"/>
              <a:t>*Program code coming soon for learning loss set aside. This is how you will track these expenditures.</a:t>
            </a:r>
          </a:p>
        </p:txBody>
      </p:sp>
    </p:spTree>
    <p:extLst>
      <p:ext uri="{BB962C8B-B14F-4D97-AF65-F5344CB8AC3E}">
        <p14:creationId xmlns:p14="http://schemas.microsoft.com/office/powerpoint/2010/main" val="4182547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B627B-6465-4B0E-B0F7-0C537BCA0242}"/>
              </a:ext>
            </a:extLst>
          </p:cNvPr>
          <p:cNvSpPr>
            <a:spLocks noGrp="1"/>
          </p:cNvSpPr>
          <p:nvPr>
            <p:ph type="title"/>
          </p:nvPr>
        </p:nvSpPr>
        <p:spPr/>
        <p:txBody>
          <a:bodyPr/>
          <a:lstStyle/>
          <a:p>
            <a:r>
              <a:rPr lang="en-US" dirty="0"/>
              <a:t>Budgeting Reminders</a:t>
            </a:r>
          </a:p>
        </p:txBody>
      </p:sp>
      <p:sp>
        <p:nvSpPr>
          <p:cNvPr id="3" name="Text Placeholder 2">
            <a:extLst>
              <a:ext uri="{FF2B5EF4-FFF2-40B4-BE49-F238E27FC236}">
                <a16:creationId xmlns:a16="http://schemas.microsoft.com/office/drawing/2014/main" id="{C1D759E3-B68B-4ACD-BA3E-CAE1E074166C}"/>
              </a:ext>
            </a:extLst>
          </p:cNvPr>
          <p:cNvSpPr>
            <a:spLocks noGrp="1"/>
          </p:cNvSpPr>
          <p:nvPr>
            <p:ph type="body" idx="1"/>
          </p:nvPr>
        </p:nvSpPr>
        <p:spPr/>
        <p:txBody>
          <a:bodyPr/>
          <a:lstStyle/>
          <a:p>
            <a:r>
              <a:rPr lang="en-US" dirty="0"/>
              <a:t>Avoid funding cliffs</a:t>
            </a:r>
          </a:p>
          <a:p>
            <a:pPr lvl="1"/>
            <a:r>
              <a:rPr lang="en-US" dirty="0"/>
              <a:t>Plan for activities that are short-term</a:t>
            </a:r>
          </a:p>
          <a:p>
            <a:pPr lvl="1"/>
            <a:r>
              <a:rPr lang="en-US" dirty="0"/>
              <a:t>If paying for salaries and benefits, consider long-term impacts of not having these funds into the future</a:t>
            </a:r>
          </a:p>
          <a:p>
            <a:pPr lvl="1"/>
            <a:r>
              <a:rPr lang="en-US" dirty="0"/>
              <a:t>Consider a plan to reduce the percentage of ESSER funds being used over time</a:t>
            </a:r>
          </a:p>
          <a:p>
            <a:pPr lvl="2"/>
            <a:r>
              <a:rPr lang="en-US" dirty="0"/>
              <a:t>2020-2021 – 50% of funds</a:t>
            </a:r>
          </a:p>
          <a:p>
            <a:pPr lvl="2"/>
            <a:r>
              <a:rPr lang="en-US" dirty="0"/>
              <a:t>2021-2022 – 35% of funds</a:t>
            </a:r>
          </a:p>
          <a:p>
            <a:pPr lvl="2"/>
            <a:r>
              <a:rPr lang="en-US" dirty="0"/>
              <a:t>2022-2023 – 15% of funds</a:t>
            </a:r>
          </a:p>
          <a:p>
            <a:pPr lvl="1"/>
            <a:endParaRPr lang="en-US" dirty="0"/>
          </a:p>
          <a:p>
            <a:pPr lvl="2"/>
            <a:endParaRPr lang="en-US" dirty="0"/>
          </a:p>
        </p:txBody>
      </p:sp>
      <p:sp>
        <p:nvSpPr>
          <p:cNvPr id="4" name="Slide Number Placeholder 3">
            <a:extLst>
              <a:ext uri="{FF2B5EF4-FFF2-40B4-BE49-F238E27FC236}">
                <a16:creationId xmlns:a16="http://schemas.microsoft.com/office/drawing/2014/main" id="{32354D50-C9FE-4B1F-A7AE-A2A540C2883B}"/>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16</a:t>
            </a:fld>
            <a:endParaRPr lang="en-US"/>
          </a:p>
        </p:txBody>
      </p:sp>
    </p:spTree>
    <p:extLst>
      <p:ext uri="{BB962C8B-B14F-4D97-AF65-F5344CB8AC3E}">
        <p14:creationId xmlns:p14="http://schemas.microsoft.com/office/powerpoint/2010/main" val="2932044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F45-E897-454B-A9CF-AE48D39E9463}"/>
              </a:ext>
            </a:extLst>
          </p:cNvPr>
          <p:cNvSpPr>
            <a:spLocks noGrp="1"/>
          </p:cNvSpPr>
          <p:nvPr>
            <p:ph type="ctrTitle"/>
          </p:nvPr>
        </p:nvSpPr>
        <p:spPr/>
        <p:txBody>
          <a:bodyPr/>
          <a:lstStyle/>
          <a:p>
            <a:r>
              <a:rPr lang="en-US" dirty="0"/>
              <a:t>Questions? </a:t>
            </a:r>
            <a:br>
              <a:rPr lang="en-US" dirty="0"/>
            </a:br>
            <a:br>
              <a:rPr lang="en-US" dirty="0"/>
            </a:br>
            <a:r>
              <a:rPr lang="en-US" dirty="0"/>
              <a:t>Future Topics?</a:t>
            </a:r>
          </a:p>
        </p:txBody>
      </p:sp>
      <p:sp>
        <p:nvSpPr>
          <p:cNvPr id="3" name="Slide Number Placeholder 2">
            <a:extLst>
              <a:ext uri="{FF2B5EF4-FFF2-40B4-BE49-F238E27FC236}">
                <a16:creationId xmlns:a16="http://schemas.microsoft.com/office/drawing/2014/main" id="{8E068BB4-922F-4D25-9762-B1BB08570D0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17</a:t>
            </a:fld>
            <a:endParaRPr lang="en-US"/>
          </a:p>
        </p:txBody>
      </p:sp>
    </p:spTree>
    <p:extLst>
      <p:ext uri="{BB962C8B-B14F-4D97-AF65-F5344CB8AC3E}">
        <p14:creationId xmlns:p14="http://schemas.microsoft.com/office/powerpoint/2010/main" val="3666830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868DA-DB7D-4D2D-814D-B61E1E2C5AE4}"/>
              </a:ext>
            </a:extLst>
          </p:cNvPr>
          <p:cNvSpPr>
            <a:spLocks noGrp="1"/>
          </p:cNvSpPr>
          <p:nvPr>
            <p:ph type="title"/>
          </p:nvPr>
        </p:nvSpPr>
        <p:spPr/>
        <p:txBody>
          <a:bodyPr/>
          <a:lstStyle/>
          <a:p>
            <a:r>
              <a:rPr lang="en-US" dirty="0"/>
              <a:t>We will be discussing the following at next week’s Office Hours</a:t>
            </a:r>
          </a:p>
        </p:txBody>
      </p:sp>
      <p:sp>
        <p:nvSpPr>
          <p:cNvPr id="3" name="Text Placeholder 2">
            <a:extLst>
              <a:ext uri="{FF2B5EF4-FFF2-40B4-BE49-F238E27FC236}">
                <a16:creationId xmlns:a16="http://schemas.microsoft.com/office/drawing/2014/main" id="{5ED32B89-0A9C-4E4B-BE23-76D26701A07F}"/>
              </a:ext>
            </a:extLst>
          </p:cNvPr>
          <p:cNvSpPr>
            <a:spLocks noGrp="1"/>
          </p:cNvSpPr>
          <p:nvPr>
            <p:ph type="body" idx="1"/>
          </p:nvPr>
        </p:nvSpPr>
        <p:spPr/>
        <p:txBody>
          <a:bodyPr/>
          <a:lstStyle/>
          <a:p>
            <a:r>
              <a:rPr lang="en-US" dirty="0"/>
              <a:t>Using ESSER funds to provide supplemental meals</a:t>
            </a:r>
          </a:p>
          <a:p>
            <a:r>
              <a:rPr lang="en-US" dirty="0"/>
              <a:t>Davis Bacon rules that apply to using ESSER funds for construction purposes </a:t>
            </a:r>
          </a:p>
          <a:p>
            <a:r>
              <a:rPr lang="en-US" dirty="0"/>
              <a:t>ESSER I Carryover Application</a:t>
            </a:r>
          </a:p>
          <a:p>
            <a:r>
              <a:rPr lang="en-US" dirty="0"/>
              <a:t>Additional data needed for CDE to complete ESSER I Reporting (methods used for tracking student engagement and participation) </a:t>
            </a:r>
          </a:p>
          <a:p>
            <a:r>
              <a:rPr lang="en-US" dirty="0"/>
              <a:t>Calculating proportional FTE</a:t>
            </a:r>
          </a:p>
        </p:txBody>
      </p:sp>
      <p:sp>
        <p:nvSpPr>
          <p:cNvPr id="4" name="Slide Number Placeholder 3">
            <a:extLst>
              <a:ext uri="{FF2B5EF4-FFF2-40B4-BE49-F238E27FC236}">
                <a16:creationId xmlns:a16="http://schemas.microsoft.com/office/drawing/2014/main" id="{906DC531-D7CF-440A-A265-1B5C36C3D551}"/>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18</a:t>
            </a:fld>
            <a:endParaRPr lang="en-US"/>
          </a:p>
        </p:txBody>
      </p:sp>
    </p:spTree>
    <p:extLst>
      <p:ext uri="{BB962C8B-B14F-4D97-AF65-F5344CB8AC3E}">
        <p14:creationId xmlns:p14="http://schemas.microsoft.com/office/powerpoint/2010/main" val="2785701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CDE Team Contact Information</a:t>
            </a:r>
            <a:endParaRPr/>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introductions and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240022" y="1848051"/>
            <a:ext cx="7025403" cy="4369869"/>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endParaRPr lang="en-US" sz="1600" dirty="0"/>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5"/>
              </a:rPr>
              <a:t>okes_j@cde.state.co.us</a:t>
            </a:r>
            <a:r>
              <a:rPr lang="en-US" sz="1500" dirty="0"/>
              <a:t>) </a:t>
            </a:r>
            <a:endParaRPr dirty="0"/>
          </a:p>
          <a:p>
            <a:pPr marL="228600" indent="-228600">
              <a:buSzPts val="1500"/>
            </a:pPr>
            <a:r>
              <a:rPr lang="en-US" sz="1500" dirty="0"/>
              <a:t>Kate Bartlett, Executive Director of School District Operations (</a:t>
            </a:r>
            <a:r>
              <a:rPr lang="en-US" sz="1500" u="sng" dirty="0">
                <a:solidFill>
                  <a:schemeClr val="hlink"/>
                </a:solidFill>
                <a:hlinkClick r:id="rId6"/>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7">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8"/>
              </a:rPr>
              <a:t>Hawkins_s@cde.state.co.us</a:t>
            </a:r>
            <a:r>
              <a:rPr lang="en-US" sz="1500" dirty="0"/>
              <a:t>) </a:t>
            </a:r>
            <a:endParaRPr lang="en-US" sz="1600" dirty="0"/>
          </a:p>
          <a:p>
            <a:pPr marL="228600" indent="-228600">
              <a:buSzPts val="1500"/>
            </a:pPr>
            <a:r>
              <a:rPr lang="en-US" sz="1500" dirty="0"/>
              <a:t>Steven Kaleda, Grants Fiscal Analyst (</a:t>
            </a:r>
            <a:r>
              <a:rPr lang="en-US" sz="1500" u="sng" dirty="0">
                <a:solidFill>
                  <a:schemeClr val="hlink"/>
                </a:solidFill>
                <a:hlinkClick r:id="rId9"/>
              </a:rPr>
              <a:t>Kaleda_s@cde.state.co.us</a:t>
            </a:r>
            <a:r>
              <a:rPr lang="en-US" sz="1500" dirty="0"/>
              <a:t>) </a:t>
            </a:r>
          </a:p>
          <a:p>
            <a:pPr marL="228600" indent="-228600">
              <a:buSzPts val="1500"/>
            </a:pPr>
            <a:r>
              <a:rPr lang="en-US" sz="1600" dirty="0"/>
              <a:t>Adam Williams, Financial Data Coordinator (</a:t>
            </a:r>
            <a:r>
              <a:rPr lang="en-US" sz="1600" u="sng" dirty="0">
                <a:solidFill>
                  <a:schemeClr val="hlink"/>
                </a:solidFill>
                <a:hlinkClick r:id="rId10"/>
              </a:rPr>
              <a:t>Williams_a@cde.state.co.us</a:t>
            </a:r>
            <a:r>
              <a:rPr lang="en-US" sz="1600" dirty="0"/>
              <a:t>) </a:t>
            </a:r>
          </a:p>
          <a:p>
            <a:pPr marL="228600" lvl="0" indent="-228600" algn="l" rtl="0">
              <a:lnSpc>
                <a:spcPct val="90000"/>
              </a:lnSpc>
              <a:spcBef>
                <a:spcPts val="1000"/>
              </a:spcBef>
              <a:spcAft>
                <a:spcPts val="0"/>
              </a:spcAft>
              <a:buClr>
                <a:schemeClr val="dk1"/>
              </a:buClr>
              <a:buSzPts val="1500"/>
              <a:buChar char="•"/>
            </a:pPr>
            <a:endParaRPr lang="en-US" sz="1600" dirty="0"/>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dirty="0"/>
          </a:p>
          <a:p>
            <a:pPr marL="0" lvl="0" indent="0" algn="l" rtl="0">
              <a:lnSpc>
                <a:spcPct val="90000"/>
              </a:lnSpc>
              <a:spcBef>
                <a:spcPts val="1000"/>
              </a:spcBef>
              <a:spcAft>
                <a:spcPts val="0"/>
              </a:spcAft>
              <a:buClr>
                <a:schemeClr val="dk1"/>
              </a:buClr>
              <a:buSzPts val="1500"/>
              <a:buNone/>
            </a:pPr>
            <a:endParaRPr sz="1500" i="1"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19</a:t>
            </a:fld>
            <a:endParaRPr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introductions and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240022" y="1848051"/>
            <a:ext cx="7025403" cy="4369869"/>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endParaRPr lang="en-US" sz="1600" dirty="0"/>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5"/>
              </a:rPr>
              <a:t>okes_j@cde.state.co.us</a:t>
            </a:r>
            <a:r>
              <a:rPr lang="en-US" sz="1500" dirty="0"/>
              <a:t>) </a:t>
            </a:r>
            <a:endParaRPr lang="en-US" sz="1600" dirty="0"/>
          </a:p>
          <a:p>
            <a:pPr marL="228600" indent="-228600">
              <a:buSzPts val="1500"/>
            </a:pPr>
            <a:r>
              <a:rPr lang="en-US" sz="1500" dirty="0"/>
              <a:t>Kate Bartlett, Executive Director of School District Operations (</a:t>
            </a:r>
            <a:r>
              <a:rPr lang="en-US" sz="1500" u="sng" dirty="0">
                <a:solidFill>
                  <a:schemeClr val="hlink"/>
                </a:solidFill>
                <a:hlinkClick r:id="rId6"/>
              </a:rPr>
              <a:t>Bartlett_k@cde.state.co.us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Adam Williams, Financial Data Coordinator (</a:t>
            </a:r>
            <a:r>
              <a:rPr lang="en-US" sz="1500" u="sng" dirty="0">
                <a:solidFill>
                  <a:schemeClr val="hlink"/>
                </a:solidFill>
                <a:hlinkClick r:id="rId7"/>
              </a:rPr>
              <a:t>Williams_a@cde.state.co.us</a:t>
            </a:r>
            <a:r>
              <a:rPr lang="en-US" sz="1500" dirty="0"/>
              <a:t>) </a:t>
            </a:r>
            <a:endParaRPr lang="en-US" sz="1600" dirty="0"/>
          </a:p>
          <a:p>
            <a:pPr marL="228600" indent="-228600">
              <a:buSzPts val="1500"/>
            </a:pPr>
            <a:r>
              <a:rPr lang="en-US" sz="1500" dirty="0"/>
              <a:t>Jennifer Austin, Director of Grants Fiscal Management (</a:t>
            </a:r>
            <a:r>
              <a:rPr lang="en-US" sz="1500" dirty="0">
                <a:solidFill>
                  <a:srgbClr val="0070C0"/>
                </a:solidFill>
                <a:hlinkClick r:id="rId8">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9"/>
              </a:rPr>
              <a:t>Hawkins_s@cde.state.co.us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Steven Kaleda, Grants Fiscal Analyst (</a:t>
            </a:r>
            <a:r>
              <a:rPr lang="en-US" sz="1500" u="sng" dirty="0">
                <a:solidFill>
                  <a:schemeClr val="hlink"/>
                </a:solidFill>
                <a:hlinkClick r:id="rId10"/>
              </a:rPr>
              <a:t>Kaleda_s@cde.state.co.us</a:t>
            </a:r>
            <a:r>
              <a:rPr lang="en-US" sz="1500" dirty="0"/>
              <a:t>) </a:t>
            </a:r>
            <a:endParaRPr lang="en-US" sz="1600" dirty="0"/>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lang="en-US" sz="1600"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a:t>
            </a:fld>
            <a:endParaRPr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11073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ESSER Office Hours</a:t>
            </a:r>
            <a:endParaRPr/>
          </a:p>
        </p:txBody>
      </p:sp>
      <p:sp>
        <p:nvSpPr>
          <p:cNvPr id="101" name="Google Shape;101;p1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2400"/>
              <a:buNone/>
            </a:pPr>
            <a:r>
              <a:rPr lang="en-US" b="1" u="sng" dirty="0"/>
              <a:t>Topics</a:t>
            </a:r>
            <a:r>
              <a:rPr lang="en-US" dirty="0"/>
              <a:t> </a:t>
            </a:r>
            <a:endParaRPr dirty="0"/>
          </a:p>
          <a:p>
            <a:pPr marL="469900" indent="-342900"/>
            <a:r>
              <a:rPr lang="en-US" dirty="0"/>
              <a:t>Updates</a:t>
            </a:r>
          </a:p>
          <a:p>
            <a:pPr marL="469900" indent="-342900"/>
            <a:r>
              <a:rPr lang="en-US" dirty="0"/>
              <a:t>ESSER III</a:t>
            </a:r>
          </a:p>
          <a:p>
            <a:pPr marL="469900" indent="-342900"/>
            <a:r>
              <a:rPr lang="en-US" dirty="0"/>
              <a:t>Questions and Answers</a:t>
            </a:r>
          </a:p>
          <a:p>
            <a:pPr marL="469900" indent="-342900"/>
            <a:endParaRPr dirty="0"/>
          </a:p>
          <a:p>
            <a:pPr marL="685800" lvl="1" indent="-101600" algn="l" rtl="0">
              <a:lnSpc>
                <a:spcPct val="90000"/>
              </a:lnSpc>
              <a:spcBef>
                <a:spcPts val="500"/>
              </a:spcBef>
              <a:spcAft>
                <a:spcPts val="0"/>
              </a:spcAft>
              <a:buClr>
                <a:schemeClr val="dk1"/>
              </a:buClr>
              <a:buSzPts val="2000"/>
              <a:buNone/>
            </a:pP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02" name="Google Shape;102;p1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Updates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3252170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01DF6-8AE9-4553-B254-B23345F71C17}"/>
              </a:ext>
            </a:extLst>
          </p:cNvPr>
          <p:cNvSpPr>
            <a:spLocks noGrp="1"/>
          </p:cNvSpPr>
          <p:nvPr>
            <p:ph type="title"/>
          </p:nvPr>
        </p:nvSpPr>
        <p:spPr/>
        <p:txBody>
          <a:bodyPr/>
          <a:lstStyle/>
          <a:p>
            <a:r>
              <a:rPr lang="en-US" dirty="0"/>
              <a:t>Updates </a:t>
            </a:r>
          </a:p>
        </p:txBody>
      </p:sp>
      <p:sp>
        <p:nvSpPr>
          <p:cNvPr id="3" name="Text Placeholder 2">
            <a:extLst>
              <a:ext uri="{FF2B5EF4-FFF2-40B4-BE49-F238E27FC236}">
                <a16:creationId xmlns:a16="http://schemas.microsoft.com/office/drawing/2014/main" id="{0B44FD9E-66E8-41F4-B3F2-FBD6B5F64240}"/>
              </a:ext>
            </a:extLst>
          </p:cNvPr>
          <p:cNvSpPr>
            <a:spLocks noGrp="1"/>
          </p:cNvSpPr>
          <p:nvPr>
            <p:ph type="body" idx="1"/>
          </p:nvPr>
        </p:nvSpPr>
        <p:spPr>
          <a:xfrm>
            <a:off x="276860" y="1354556"/>
            <a:ext cx="8501380" cy="4640674"/>
          </a:xfrm>
        </p:spPr>
        <p:txBody>
          <a:bodyPr/>
          <a:lstStyle/>
          <a:p>
            <a:r>
              <a:rPr lang="en-US" sz="2000" dirty="0"/>
              <a:t>ESEA preliminary allocations to be posted in a week or so</a:t>
            </a:r>
          </a:p>
          <a:p>
            <a:r>
              <a:rPr lang="en-US" sz="2000" dirty="0"/>
              <a:t>ESSER I Supplemental Awards to Facility Schools </a:t>
            </a:r>
          </a:p>
          <a:p>
            <a:pPr lvl="1"/>
            <a:r>
              <a:rPr lang="en-US" sz="1800" dirty="0"/>
              <a:t>$584,400 from the CARES ESSER I State Reserve</a:t>
            </a:r>
          </a:p>
          <a:p>
            <a:pPr lvl="1"/>
            <a:r>
              <a:rPr lang="en-US" sz="1800" dirty="0"/>
              <a:t>Will be added to ESSER I application</a:t>
            </a:r>
          </a:p>
          <a:p>
            <a:pPr lvl="1"/>
            <a:r>
              <a:rPr lang="en-US" sz="1800" dirty="0"/>
              <a:t>Facility Schools will apply directly</a:t>
            </a:r>
          </a:p>
          <a:p>
            <a:pPr lvl="1"/>
            <a:r>
              <a:rPr lang="en-US" sz="1800" dirty="0"/>
              <a:t>Training being offered on </a:t>
            </a:r>
            <a:r>
              <a:rPr lang="en-US" sz="1800" b="1" i="1" dirty="0">
                <a:solidFill>
                  <a:srgbClr val="0070C0"/>
                </a:solidFill>
              </a:rPr>
              <a:t>Thursday, April 8, at 2:00 </a:t>
            </a:r>
            <a:r>
              <a:rPr lang="en-US" sz="1800" dirty="0"/>
              <a:t>following regular office hours</a:t>
            </a:r>
          </a:p>
          <a:p>
            <a:pPr lvl="1"/>
            <a:r>
              <a:rPr lang="en-US" sz="1800" b="1" i="1" dirty="0">
                <a:solidFill>
                  <a:srgbClr val="FF0000"/>
                </a:solidFill>
              </a:rPr>
              <a:t>Website: Coming Soon! </a:t>
            </a:r>
          </a:p>
          <a:p>
            <a:r>
              <a:rPr lang="en-US" sz="2000" dirty="0"/>
              <a:t>ESSER II Supplemental Awards</a:t>
            </a:r>
          </a:p>
          <a:p>
            <a:pPr lvl="1"/>
            <a:r>
              <a:rPr lang="en-US" sz="1800" b="1" dirty="0">
                <a:solidFill>
                  <a:srgbClr val="00B050"/>
                </a:solidFill>
              </a:rPr>
              <a:t>$7,697,837 to AUs to provide supports and services to SWDs [separate log in]</a:t>
            </a:r>
          </a:p>
          <a:p>
            <a:pPr lvl="1"/>
            <a:r>
              <a:rPr lang="en-US" sz="1800" dirty="0"/>
              <a:t>$1,767,000 to BOCES</a:t>
            </a:r>
          </a:p>
          <a:p>
            <a:pPr lvl="1"/>
            <a:r>
              <a:rPr lang="en-US" sz="1800" dirty="0"/>
              <a:t>$280,000 to Tribes</a:t>
            </a:r>
          </a:p>
          <a:p>
            <a:pPr lvl="1"/>
            <a:r>
              <a:rPr lang="en-US" sz="1800" dirty="0"/>
              <a:t>$7,010,343 to LEAs with Native American students and those that received little or no ESSER allocations</a:t>
            </a:r>
          </a:p>
          <a:p>
            <a:pPr lvl="1"/>
            <a:r>
              <a:rPr lang="en-US" sz="1800" b="1" i="1" dirty="0">
                <a:solidFill>
                  <a:srgbClr val="FF0000"/>
                </a:solidFill>
              </a:rPr>
              <a:t>Website: Coming Soon! </a:t>
            </a:r>
          </a:p>
        </p:txBody>
      </p:sp>
      <p:sp>
        <p:nvSpPr>
          <p:cNvPr id="4" name="Slide Number Placeholder 3">
            <a:extLst>
              <a:ext uri="{FF2B5EF4-FFF2-40B4-BE49-F238E27FC236}">
                <a16:creationId xmlns:a16="http://schemas.microsoft.com/office/drawing/2014/main" id="{DCD854B7-46AB-4F80-9515-D555B414F4E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5</a:t>
            </a:fld>
            <a:endParaRPr lang="en-US"/>
          </a:p>
        </p:txBody>
      </p:sp>
      <p:sp>
        <p:nvSpPr>
          <p:cNvPr id="5" name="Star: 7 Points 4">
            <a:extLst>
              <a:ext uri="{FF2B5EF4-FFF2-40B4-BE49-F238E27FC236}">
                <a16:creationId xmlns:a16="http://schemas.microsoft.com/office/drawing/2014/main" id="{58161165-5AEE-4AFC-BECB-14B3D805F632}"/>
              </a:ext>
            </a:extLst>
          </p:cNvPr>
          <p:cNvSpPr/>
          <p:nvPr/>
        </p:nvSpPr>
        <p:spPr>
          <a:xfrm>
            <a:off x="7284720" y="1290320"/>
            <a:ext cx="1757680" cy="153924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Please help spread the word!</a:t>
            </a:r>
          </a:p>
        </p:txBody>
      </p:sp>
    </p:spTree>
    <p:extLst>
      <p:ext uri="{BB962C8B-B14F-4D97-AF65-F5344CB8AC3E}">
        <p14:creationId xmlns:p14="http://schemas.microsoft.com/office/powerpoint/2010/main" val="6020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ED0082-2497-4E99-95ED-1DD88BD4FC49}"/>
              </a:ext>
            </a:extLst>
          </p:cNvPr>
          <p:cNvSpPr>
            <a:spLocks noGrp="1"/>
          </p:cNvSpPr>
          <p:nvPr>
            <p:ph type="ctrTitle"/>
          </p:nvPr>
        </p:nvSpPr>
        <p:spPr/>
        <p:txBody>
          <a:bodyPr/>
          <a:lstStyle/>
          <a:p>
            <a:r>
              <a:rPr lang="en-US"/>
              <a:t>ESSER III</a:t>
            </a:r>
            <a:endParaRPr lang="en-US" dirty="0"/>
          </a:p>
        </p:txBody>
      </p:sp>
      <p:sp>
        <p:nvSpPr>
          <p:cNvPr id="4" name="Slide Number Placeholder 3">
            <a:extLst>
              <a:ext uri="{FF2B5EF4-FFF2-40B4-BE49-F238E27FC236}">
                <a16:creationId xmlns:a16="http://schemas.microsoft.com/office/drawing/2014/main" id="{4AE7AE5D-A063-4393-83C3-14365FE03598}"/>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2960390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8E1DC-1029-421C-BF65-385C64BF9948}"/>
              </a:ext>
            </a:extLst>
          </p:cNvPr>
          <p:cNvSpPr>
            <a:spLocks noGrp="1"/>
          </p:cNvSpPr>
          <p:nvPr>
            <p:ph type="title"/>
          </p:nvPr>
        </p:nvSpPr>
        <p:spPr/>
        <p:txBody>
          <a:bodyPr/>
          <a:lstStyle/>
          <a:p>
            <a:r>
              <a:rPr lang="en-US" dirty="0"/>
              <a:t>ESSER III – American Rescue Plan Act of 2021 (ARP ESSER)</a:t>
            </a:r>
          </a:p>
        </p:txBody>
      </p:sp>
      <p:sp>
        <p:nvSpPr>
          <p:cNvPr id="3" name="Text Placeholder 2">
            <a:extLst>
              <a:ext uri="{FF2B5EF4-FFF2-40B4-BE49-F238E27FC236}">
                <a16:creationId xmlns:a16="http://schemas.microsoft.com/office/drawing/2014/main" id="{80FE2239-4A01-4C6B-8EE8-E079D93BB0A7}"/>
              </a:ext>
            </a:extLst>
          </p:cNvPr>
          <p:cNvSpPr>
            <a:spLocks noGrp="1"/>
          </p:cNvSpPr>
          <p:nvPr>
            <p:ph type="body" idx="1"/>
          </p:nvPr>
        </p:nvSpPr>
        <p:spPr/>
        <p:txBody>
          <a:bodyPr/>
          <a:lstStyle/>
          <a:p>
            <a:r>
              <a:rPr lang="en-US" dirty="0"/>
              <a:t>Nearly $122 billion to state and school districts to help safely reopen and sustain the safe operation of schools and address the impact of the coronavirus pandemic on the nation’s students. </a:t>
            </a:r>
          </a:p>
          <a:p>
            <a:pPr lvl="1"/>
            <a:r>
              <a:rPr lang="en-US" b="1" u="sng" dirty="0"/>
              <a:t>Purpose:</a:t>
            </a:r>
            <a:r>
              <a:rPr lang="en-US" dirty="0"/>
              <a:t> </a:t>
            </a:r>
            <a:r>
              <a:rPr lang="en-US" sz="2000" b="0" i="0" u="none" strike="noStrike" baseline="0" dirty="0">
                <a:solidFill>
                  <a:srgbClr val="000000"/>
                </a:solidFill>
                <a:latin typeface="Calibri" panose="020F0502020204030204" pitchFamily="34" charset="0"/>
              </a:rPr>
              <a:t>Meet a wide range of needs arising from the coronavirus pandemic, including reopening schools safely, sustaining their safe operation, and addressing students’ social, emotional, mental health, and academic needs resulting from the pandemic. </a:t>
            </a:r>
          </a:p>
          <a:p>
            <a:pPr lvl="1"/>
            <a:r>
              <a:rPr lang="en-US" b="1" u="sng" dirty="0">
                <a:solidFill>
                  <a:srgbClr val="000000"/>
                </a:solidFill>
                <a:latin typeface="Calibri" panose="020F0502020204030204" pitchFamily="34" charset="0"/>
              </a:rPr>
              <a:t>State Reserves</a:t>
            </a:r>
            <a:r>
              <a:rPr lang="en-US" dirty="0">
                <a:solidFill>
                  <a:srgbClr val="000000"/>
                </a:solidFill>
                <a:latin typeface="Calibri" panose="020F0502020204030204" pitchFamily="34" charset="0"/>
              </a:rPr>
              <a:t>: Specified percentages for specified activities. </a:t>
            </a:r>
            <a:endParaRPr lang="en-US" sz="2000" b="0" i="0" u="none" strike="noStrike" baseline="0" dirty="0">
              <a:solidFill>
                <a:srgbClr val="000000"/>
              </a:solidFill>
              <a:latin typeface="Calibri" panose="020F0502020204030204" pitchFamily="34" charset="0"/>
            </a:endParaRPr>
          </a:p>
          <a:p>
            <a:pPr algn="l"/>
            <a:r>
              <a:rPr lang="en-US" dirty="0"/>
              <a:t>Additionally, $3 billion for special education, $850 mill for outlying areas, and $2.75 billion to support non-public schools, and additional funding for homeless children and youth, Tribal educational agencies, Native Hawaiians, and Alaska Natives. </a:t>
            </a:r>
          </a:p>
        </p:txBody>
      </p:sp>
      <p:sp>
        <p:nvSpPr>
          <p:cNvPr id="4" name="Slide Number Placeholder 3">
            <a:extLst>
              <a:ext uri="{FF2B5EF4-FFF2-40B4-BE49-F238E27FC236}">
                <a16:creationId xmlns:a16="http://schemas.microsoft.com/office/drawing/2014/main" id="{03B870A9-5E6F-4908-A4BE-8C964BE52DC3}"/>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781736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AC7A-E586-4833-90C9-E8CAC57119B0}"/>
              </a:ext>
            </a:extLst>
          </p:cNvPr>
          <p:cNvSpPr>
            <a:spLocks noGrp="1"/>
          </p:cNvSpPr>
          <p:nvPr>
            <p:ph type="title"/>
          </p:nvPr>
        </p:nvSpPr>
        <p:spPr/>
        <p:txBody>
          <a:bodyPr/>
          <a:lstStyle/>
          <a:p>
            <a:r>
              <a:rPr lang="en-US" dirty="0"/>
              <a:t>ARP ESSER/ESSER III</a:t>
            </a:r>
          </a:p>
        </p:txBody>
      </p:sp>
      <p:sp>
        <p:nvSpPr>
          <p:cNvPr id="3" name="Text Placeholder 2">
            <a:extLst>
              <a:ext uri="{FF2B5EF4-FFF2-40B4-BE49-F238E27FC236}">
                <a16:creationId xmlns:a16="http://schemas.microsoft.com/office/drawing/2014/main" id="{187B4103-EECB-44BF-8907-0D43EB53867D}"/>
              </a:ext>
            </a:extLst>
          </p:cNvPr>
          <p:cNvSpPr>
            <a:spLocks noGrp="1"/>
          </p:cNvSpPr>
          <p:nvPr>
            <p:ph type="body" idx="1"/>
          </p:nvPr>
        </p:nvSpPr>
        <p:spPr/>
        <p:txBody>
          <a:bodyPr/>
          <a:lstStyle/>
          <a:p>
            <a:pPr marL="76200" indent="0">
              <a:buNone/>
            </a:pPr>
            <a:r>
              <a:rPr lang="en-US" dirty="0"/>
              <a:t>LEA Funds and Allowable Uses</a:t>
            </a:r>
          </a:p>
          <a:p>
            <a:r>
              <a:rPr lang="en-US" dirty="0"/>
              <a:t>LEA allocations based on FY 2020 Title I allocations</a:t>
            </a:r>
          </a:p>
          <a:p>
            <a:r>
              <a:rPr lang="en-US" dirty="0">
                <a:solidFill>
                  <a:srgbClr val="00B050"/>
                </a:solidFill>
              </a:rPr>
              <a:t>Must reserve 20% for addressing learning loss </a:t>
            </a:r>
            <a:r>
              <a:rPr lang="en-US" b="1" i="0" u="none" strike="noStrike" baseline="0" dirty="0">
                <a:solidFill>
                  <a:srgbClr val="00B050"/>
                </a:solidFill>
                <a:latin typeface="Calibri" panose="020F0502020204030204" pitchFamily="34" charset="0"/>
              </a:rPr>
              <a:t>through the implementation of evidence-based interventions and ensure that those interventions respond to students’ social, emotional, and academic needs and address the disproportionate impact of COVID-19 on underrepresented student subgroups </a:t>
            </a:r>
            <a:r>
              <a:rPr lang="en-US" b="0" i="0" u="none" strike="noStrike" baseline="0" dirty="0">
                <a:solidFill>
                  <a:srgbClr val="00B050"/>
                </a:solidFill>
                <a:latin typeface="Calibri" panose="020F0502020204030204" pitchFamily="34" charset="0"/>
              </a:rPr>
              <a:t>(each major racial and ethnic group, children from low-income families, children with disabilities, English learners, gender, migrant students, students experiencing homelessness, and children and youth in foster care). </a:t>
            </a:r>
            <a:endParaRPr lang="en-US" dirty="0">
              <a:solidFill>
                <a:srgbClr val="00B050"/>
              </a:solidFill>
            </a:endParaRPr>
          </a:p>
        </p:txBody>
      </p:sp>
      <p:sp>
        <p:nvSpPr>
          <p:cNvPr id="4" name="Slide Number Placeholder 3">
            <a:extLst>
              <a:ext uri="{FF2B5EF4-FFF2-40B4-BE49-F238E27FC236}">
                <a16:creationId xmlns:a16="http://schemas.microsoft.com/office/drawing/2014/main" id="{0D709986-A084-426D-949B-0B8ABA97BCC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2700778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A79D5-C7D6-49BB-AFA3-D41C4DF107A6}"/>
              </a:ext>
            </a:extLst>
          </p:cNvPr>
          <p:cNvSpPr>
            <a:spLocks noGrp="1"/>
          </p:cNvSpPr>
          <p:nvPr>
            <p:ph type="title"/>
          </p:nvPr>
        </p:nvSpPr>
        <p:spPr/>
        <p:txBody>
          <a:bodyPr/>
          <a:lstStyle/>
          <a:p>
            <a:r>
              <a:rPr lang="en-US" dirty="0"/>
              <a:t>ESSER I v. ESSER II Comparisons</a:t>
            </a:r>
          </a:p>
        </p:txBody>
      </p:sp>
      <p:graphicFrame>
        <p:nvGraphicFramePr>
          <p:cNvPr id="5" name="Table 5">
            <a:extLst>
              <a:ext uri="{FF2B5EF4-FFF2-40B4-BE49-F238E27FC236}">
                <a16:creationId xmlns:a16="http://schemas.microsoft.com/office/drawing/2014/main" id="{6F82F244-E26E-40E9-9522-14FA02E25E3D}"/>
              </a:ext>
            </a:extLst>
          </p:cNvPr>
          <p:cNvGraphicFramePr>
            <a:graphicFrameLocks noGrp="1"/>
          </p:cNvGraphicFramePr>
          <p:nvPr>
            <p:ph idx="1"/>
            <p:extLst>
              <p:ext uri="{D42A27DB-BD31-4B8C-83A1-F6EECF244321}">
                <p14:modId xmlns:p14="http://schemas.microsoft.com/office/powerpoint/2010/main" val="4050535544"/>
              </p:ext>
            </p:extLst>
          </p:nvPr>
        </p:nvGraphicFramePr>
        <p:xfrm>
          <a:off x="457200" y="1544614"/>
          <a:ext cx="8229600" cy="3596640"/>
        </p:xfrm>
        <a:graphic>
          <a:graphicData uri="http://schemas.openxmlformats.org/drawingml/2006/table">
            <a:tbl>
              <a:tblPr firstRow="1" bandRow="1">
                <a:tableStyleId>{E8B1032C-EA38-4F05-BA0D-38AFFFC7BED3}</a:tableStyleId>
              </a:tblPr>
              <a:tblGrid>
                <a:gridCol w="1889760">
                  <a:extLst>
                    <a:ext uri="{9D8B030D-6E8A-4147-A177-3AD203B41FA5}">
                      <a16:colId xmlns:a16="http://schemas.microsoft.com/office/drawing/2014/main" val="2862602826"/>
                    </a:ext>
                  </a:extLst>
                </a:gridCol>
                <a:gridCol w="1971040">
                  <a:extLst>
                    <a:ext uri="{9D8B030D-6E8A-4147-A177-3AD203B41FA5}">
                      <a16:colId xmlns:a16="http://schemas.microsoft.com/office/drawing/2014/main" val="3369836628"/>
                    </a:ext>
                  </a:extLst>
                </a:gridCol>
                <a:gridCol w="2306320">
                  <a:extLst>
                    <a:ext uri="{9D8B030D-6E8A-4147-A177-3AD203B41FA5}">
                      <a16:colId xmlns:a16="http://schemas.microsoft.com/office/drawing/2014/main" val="2497941213"/>
                    </a:ext>
                  </a:extLst>
                </a:gridCol>
                <a:gridCol w="2062480">
                  <a:extLst>
                    <a:ext uri="{9D8B030D-6E8A-4147-A177-3AD203B41FA5}">
                      <a16:colId xmlns:a16="http://schemas.microsoft.com/office/drawing/2014/main" val="573282021"/>
                    </a:ext>
                  </a:extLst>
                </a:gridCol>
              </a:tblGrid>
              <a:tr h="0">
                <a:tc>
                  <a:txBody>
                    <a:bodyPr/>
                    <a:lstStyle/>
                    <a:p>
                      <a:pPr algn="ctr"/>
                      <a:r>
                        <a:rPr lang="en-US" sz="1600" dirty="0"/>
                        <a:t>Topic</a:t>
                      </a:r>
                    </a:p>
                  </a:txBody>
                  <a:tcPr anchor="ctr"/>
                </a:tc>
                <a:tc>
                  <a:txBody>
                    <a:bodyPr/>
                    <a:lstStyle/>
                    <a:p>
                      <a:pPr algn="ctr"/>
                      <a:r>
                        <a:rPr lang="en-US" sz="1600" dirty="0"/>
                        <a:t>ESSER I </a:t>
                      </a:r>
                    </a:p>
                    <a:p>
                      <a:pPr algn="ctr"/>
                      <a:r>
                        <a:rPr lang="en-US" sz="1600" dirty="0"/>
                        <a:t>(CARES Act)</a:t>
                      </a:r>
                    </a:p>
                  </a:txBody>
                  <a:tcPr anchor="ctr"/>
                </a:tc>
                <a:tc>
                  <a:txBody>
                    <a:bodyPr/>
                    <a:lstStyle/>
                    <a:p>
                      <a:pPr algn="ctr"/>
                      <a:r>
                        <a:rPr lang="en-US" sz="1600"/>
                        <a:t>ESSER II</a:t>
                      </a:r>
                    </a:p>
                    <a:p>
                      <a:pPr algn="ctr"/>
                      <a:r>
                        <a:rPr lang="en-US" sz="1600"/>
                        <a:t>(CRRSA Act)</a:t>
                      </a:r>
                      <a:endParaRPr lang="en-US" sz="1600" dirty="0"/>
                    </a:p>
                  </a:txBody>
                  <a:tcPr anchor="ctr"/>
                </a:tc>
                <a:tc>
                  <a:txBody>
                    <a:bodyPr/>
                    <a:lstStyle/>
                    <a:p>
                      <a:pPr algn="ctr"/>
                      <a:r>
                        <a:rPr lang="en-US" sz="1600"/>
                        <a:t>ESSER III</a:t>
                      </a:r>
                    </a:p>
                    <a:p>
                      <a:pPr algn="ctr"/>
                      <a:r>
                        <a:rPr lang="en-US" sz="1600"/>
                        <a:t>(ARP Act)</a:t>
                      </a:r>
                      <a:endParaRPr lang="en-US" sz="1600" dirty="0"/>
                    </a:p>
                  </a:txBody>
                  <a:tcPr anchor="ctr"/>
                </a:tc>
                <a:extLst>
                  <a:ext uri="{0D108BD9-81ED-4DB2-BD59-A6C34878D82A}">
                    <a16:rowId xmlns:a16="http://schemas.microsoft.com/office/drawing/2014/main" val="3493641576"/>
                  </a:ext>
                </a:extLst>
              </a:tr>
              <a:tr h="0">
                <a:tc>
                  <a:txBody>
                    <a:bodyPr/>
                    <a:lstStyle/>
                    <a:p>
                      <a:r>
                        <a:rPr lang="en-US" sz="1600" dirty="0"/>
                        <a:t>Colorado Award</a:t>
                      </a:r>
                    </a:p>
                  </a:txBody>
                  <a:tcPr/>
                </a:tc>
                <a:tc>
                  <a:txBody>
                    <a:bodyPr/>
                    <a:lstStyle/>
                    <a:p>
                      <a:pPr algn="r"/>
                      <a:r>
                        <a:rPr lang="en-US" sz="1600" b="1" dirty="0">
                          <a:latin typeface="Calibri" panose="020F0502020204030204" pitchFamily="34" charset="0"/>
                          <a:cs typeface="Calibri" panose="020F0502020204030204" pitchFamily="34" charset="0"/>
                        </a:rPr>
                        <a:t>$120,993,782</a:t>
                      </a:r>
                    </a:p>
                  </a:txBody>
                  <a:tcPr/>
                </a:tc>
                <a:tc>
                  <a:txBody>
                    <a:bodyPr/>
                    <a:lstStyle/>
                    <a:p>
                      <a:pPr algn="r"/>
                      <a:r>
                        <a:rPr lang="en-US" sz="1600" b="1" dirty="0">
                          <a:latin typeface="Calibri" panose="020F0502020204030204" pitchFamily="34" charset="0"/>
                          <a:cs typeface="Calibri" panose="020F0502020204030204" pitchFamily="34" charset="0"/>
                        </a:rPr>
                        <a:t>$</a:t>
                      </a:r>
                      <a:r>
                        <a:rPr lang="en-US" sz="1600" b="1" kern="1200" dirty="0">
                          <a:solidFill>
                            <a:schemeClr val="tx1"/>
                          </a:solidFill>
                          <a:latin typeface="Calibri" panose="020F0502020204030204" pitchFamily="34" charset="0"/>
                          <a:ea typeface="+mn-ea"/>
                          <a:cs typeface="Calibri" panose="020F0502020204030204" pitchFamily="34" charset="0"/>
                        </a:rPr>
                        <a:t>519,324,311</a:t>
                      </a:r>
                      <a:endParaRPr lang="en-US" sz="1600" b="1" dirty="0">
                        <a:latin typeface="Calibri" panose="020F0502020204030204" pitchFamily="34" charset="0"/>
                        <a:cs typeface="Calibri" panose="020F0502020204030204" pitchFamily="34" charset="0"/>
                      </a:endParaRPr>
                    </a:p>
                  </a:txBody>
                  <a:tcPr/>
                </a:tc>
                <a:tc>
                  <a:txBody>
                    <a:bodyPr/>
                    <a:lstStyle/>
                    <a:p>
                      <a:pPr algn="r"/>
                      <a:r>
                        <a:rPr lang="en-US" sz="1600" b="1" dirty="0">
                          <a:latin typeface="Calibri" panose="020F0502020204030204" pitchFamily="34" charset="0"/>
                          <a:cs typeface="Calibri" panose="020F0502020204030204" pitchFamily="34" charset="0"/>
                        </a:rPr>
                        <a:t>$1,166,328,632</a:t>
                      </a:r>
                    </a:p>
                  </a:txBody>
                  <a:tcPr/>
                </a:tc>
                <a:extLst>
                  <a:ext uri="{0D108BD9-81ED-4DB2-BD59-A6C34878D82A}">
                    <a16:rowId xmlns:a16="http://schemas.microsoft.com/office/drawing/2014/main" val="816422465"/>
                  </a:ext>
                </a:extLst>
              </a:tr>
              <a:tr h="0">
                <a:tc>
                  <a:txBody>
                    <a:bodyPr/>
                    <a:lstStyle/>
                    <a:p>
                      <a:r>
                        <a:rPr lang="en-US" sz="1600" dirty="0"/>
                        <a:t>2/3 Immediate* </a:t>
                      </a:r>
                    </a:p>
                  </a:txBody>
                  <a:tcPr/>
                </a:tc>
                <a:tc>
                  <a:txBody>
                    <a:bodyPr/>
                    <a:lstStyle/>
                    <a:p>
                      <a:pPr algn="r"/>
                      <a:r>
                        <a:rPr lang="en-US" sz="1600" b="1" dirty="0">
                          <a:latin typeface="Calibri" panose="020F0502020204030204" pitchFamily="34" charset="0"/>
                          <a:cs typeface="Calibri" panose="020F0502020204030204" pitchFamily="34" charset="0"/>
                        </a:rPr>
                        <a:t>NA</a:t>
                      </a:r>
                    </a:p>
                  </a:txBody>
                  <a:tcPr/>
                </a:tc>
                <a:tc>
                  <a:txBody>
                    <a:bodyPr/>
                    <a:lstStyle/>
                    <a:p>
                      <a:pPr algn="r"/>
                      <a:r>
                        <a:rPr lang="en-US" sz="1600" b="1" dirty="0">
                          <a:latin typeface="Calibri" panose="020F0502020204030204" pitchFamily="34" charset="0"/>
                          <a:cs typeface="Calibri" panose="020F0502020204030204" pitchFamily="34" charset="0"/>
                        </a:rPr>
                        <a:t>NA</a:t>
                      </a:r>
                    </a:p>
                  </a:txBody>
                  <a:tcPr/>
                </a:tc>
                <a:tc>
                  <a:txBody>
                    <a:bodyPr/>
                    <a:lstStyle/>
                    <a:p>
                      <a:pPr algn="r"/>
                      <a:r>
                        <a:rPr lang="en-US" sz="1600" b="1" dirty="0">
                          <a:solidFill>
                            <a:srgbClr val="00B050"/>
                          </a:solidFill>
                          <a:latin typeface="Calibri" panose="020F0502020204030204" pitchFamily="34" charset="0"/>
                          <a:cs typeface="Calibri" panose="020F0502020204030204" pitchFamily="34" charset="0"/>
                        </a:rPr>
                        <a:t>$777,552,421</a:t>
                      </a:r>
                    </a:p>
                  </a:txBody>
                  <a:tcPr/>
                </a:tc>
                <a:extLst>
                  <a:ext uri="{0D108BD9-81ED-4DB2-BD59-A6C34878D82A}">
                    <a16:rowId xmlns:a16="http://schemas.microsoft.com/office/drawing/2014/main" val="2470475614"/>
                  </a:ext>
                </a:extLst>
              </a:tr>
              <a:tr h="0">
                <a:tc>
                  <a:txBody>
                    <a:bodyPr/>
                    <a:lstStyle/>
                    <a:p>
                      <a:r>
                        <a:rPr lang="en-US" sz="1600" dirty="0"/>
                        <a:t>1/3 Delayed**</a:t>
                      </a:r>
                    </a:p>
                  </a:txBody>
                  <a:tcPr/>
                </a:tc>
                <a:tc>
                  <a:txBody>
                    <a:bodyPr/>
                    <a:lstStyle/>
                    <a:p>
                      <a:pPr algn="r"/>
                      <a:r>
                        <a:rPr lang="en-US" sz="1600" b="1" dirty="0">
                          <a:latin typeface="Calibri" panose="020F0502020204030204" pitchFamily="34" charset="0"/>
                          <a:cs typeface="Calibri" panose="020F0502020204030204" pitchFamily="34" charset="0"/>
                        </a:rPr>
                        <a:t>NA</a:t>
                      </a:r>
                    </a:p>
                  </a:txBody>
                  <a:tcPr/>
                </a:tc>
                <a:tc>
                  <a:txBody>
                    <a:bodyPr/>
                    <a:lstStyle/>
                    <a:p>
                      <a:pPr algn="r"/>
                      <a:r>
                        <a:rPr lang="en-US" sz="1600" b="1" dirty="0">
                          <a:latin typeface="Calibri" panose="020F0502020204030204" pitchFamily="34" charset="0"/>
                          <a:cs typeface="Calibri" panose="020F0502020204030204" pitchFamily="34" charset="0"/>
                        </a:rPr>
                        <a:t>NA</a:t>
                      </a:r>
                    </a:p>
                  </a:txBody>
                  <a:tcPr/>
                </a:tc>
                <a:tc>
                  <a:txBody>
                    <a:bodyPr/>
                    <a:lstStyle/>
                    <a:p>
                      <a:pPr algn="r"/>
                      <a:r>
                        <a:rPr lang="en-US" sz="1600" b="1" dirty="0">
                          <a:solidFill>
                            <a:srgbClr val="FF0000"/>
                          </a:solidFill>
                          <a:latin typeface="Calibri" panose="020F0502020204030204" pitchFamily="34" charset="0"/>
                          <a:cs typeface="Calibri" panose="020F0502020204030204" pitchFamily="34" charset="0"/>
                        </a:rPr>
                        <a:t>$388,776,211</a:t>
                      </a:r>
                    </a:p>
                  </a:txBody>
                  <a:tcPr/>
                </a:tc>
                <a:extLst>
                  <a:ext uri="{0D108BD9-81ED-4DB2-BD59-A6C34878D82A}">
                    <a16:rowId xmlns:a16="http://schemas.microsoft.com/office/drawing/2014/main" val="4091745648"/>
                  </a:ext>
                </a:extLst>
              </a:tr>
              <a:tr h="314960">
                <a:tc>
                  <a:txBody>
                    <a:bodyPr/>
                    <a:lstStyle/>
                    <a:p>
                      <a:r>
                        <a:rPr lang="en-US" sz="1600" dirty="0"/>
                        <a:t>LEA Award</a:t>
                      </a:r>
                    </a:p>
                  </a:txBody>
                  <a:tcPr/>
                </a:tc>
                <a:tc gridSpan="3">
                  <a:txBody>
                    <a:bodyPr/>
                    <a:lstStyle/>
                    <a:p>
                      <a:pPr algn="ctr"/>
                      <a:r>
                        <a:rPr lang="en-US" sz="1600" dirty="0"/>
                        <a:t>90% direct allocation to LEAs</a:t>
                      </a:r>
                    </a:p>
                  </a:txBody>
                  <a:tcPr/>
                </a:tc>
                <a:tc hMerge="1">
                  <a:txBody>
                    <a:bodyPr/>
                    <a:lstStyle/>
                    <a:p>
                      <a:endParaRPr lang="en-US"/>
                    </a:p>
                  </a:txBody>
                  <a:tcPr/>
                </a:tc>
                <a:tc hMerge="1">
                  <a:txBody>
                    <a:bodyPr/>
                    <a:lstStyle/>
                    <a:p>
                      <a:pPr algn="ctr"/>
                      <a:endParaRPr lang="en-US" sz="1600" dirty="0"/>
                    </a:p>
                  </a:txBody>
                  <a:tcPr/>
                </a:tc>
                <a:extLst>
                  <a:ext uri="{0D108BD9-81ED-4DB2-BD59-A6C34878D82A}">
                    <a16:rowId xmlns:a16="http://schemas.microsoft.com/office/drawing/2014/main" val="2243686359"/>
                  </a:ext>
                </a:extLst>
              </a:tr>
              <a:tr h="0">
                <a:tc>
                  <a:txBody>
                    <a:bodyPr/>
                    <a:lstStyle/>
                    <a:p>
                      <a:r>
                        <a:rPr lang="en-US" sz="1600" dirty="0"/>
                        <a:t>90% to LEAs</a:t>
                      </a:r>
                    </a:p>
                  </a:txBody>
                  <a:tcPr/>
                </a:tc>
                <a:tc>
                  <a:txBody>
                    <a:bodyPr/>
                    <a:lstStyle/>
                    <a:p>
                      <a:pPr algn="r"/>
                      <a:r>
                        <a:rPr lang="en-US" sz="1600" b="1" dirty="0">
                          <a:latin typeface="Calibri" panose="020F0502020204030204" pitchFamily="34" charset="0"/>
                          <a:cs typeface="Calibri" panose="020F0502020204030204" pitchFamily="34" charset="0"/>
                        </a:rPr>
                        <a:t>$108,894,404</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latin typeface="Calibri" panose="020F0502020204030204" pitchFamily="34" charset="0"/>
                          <a:cs typeface="Calibri" panose="020F0502020204030204" pitchFamily="34" charset="0"/>
                        </a:rPr>
                        <a:t>$467,391,880</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latin typeface="Calibri" panose="020F0502020204030204" pitchFamily="34" charset="0"/>
                          <a:cs typeface="Calibri" panose="020F0502020204030204" pitchFamily="34" charset="0"/>
                        </a:rPr>
                        <a:t>$1,049,695,769</a:t>
                      </a:r>
                    </a:p>
                  </a:txBody>
                  <a:tcPr/>
                </a:tc>
                <a:extLst>
                  <a:ext uri="{0D108BD9-81ED-4DB2-BD59-A6C34878D82A}">
                    <a16:rowId xmlns:a16="http://schemas.microsoft.com/office/drawing/2014/main" val="1288465440"/>
                  </a:ext>
                </a:extLst>
              </a:tr>
              <a:tr h="0">
                <a:tc>
                  <a:txBody>
                    <a:bodyPr/>
                    <a:lstStyle/>
                    <a:p>
                      <a:r>
                        <a:rPr lang="en-US" sz="1600" dirty="0"/>
                        <a:t>SEA Award </a:t>
                      </a:r>
                    </a:p>
                  </a:txBody>
                  <a:tcPr/>
                </a:tc>
                <a:tc gridSpan="3">
                  <a:txBody>
                    <a:bodyPr/>
                    <a:lstStyle/>
                    <a:p>
                      <a:pPr algn="ctr"/>
                      <a:r>
                        <a:rPr lang="en-US" sz="1600" dirty="0"/>
                        <a:t>10% state reserve (up to .5% for administration)</a:t>
                      </a:r>
                      <a:endParaRPr lang="en-US" sz="1600" b="0" i="0" u="none" strike="noStrike" kern="1200" baseline="0" dirty="0">
                        <a:solidFill>
                          <a:schemeClr val="tx1"/>
                        </a:solidFill>
                        <a:latin typeface="+mn-lt"/>
                        <a:ea typeface="+mn-ea"/>
                        <a:cs typeface="+mn-cs"/>
                      </a:endParaRPr>
                    </a:p>
                  </a:txBody>
                  <a:tcPr/>
                </a:tc>
                <a:tc hMerge="1">
                  <a:txBody>
                    <a:bodyPr/>
                    <a:lstStyle/>
                    <a:p>
                      <a:endParaRPr lang="en-US"/>
                    </a:p>
                  </a:txBody>
                  <a:tcPr/>
                </a:tc>
                <a:tc hMerge="1">
                  <a:txBody>
                    <a:bodyPr/>
                    <a:lstStyle/>
                    <a:p>
                      <a:pPr algn="ctr"/>
                      <a:endParaRPr lang="en-US" sz="1600" b="0" i="0" u="none" strike="noStrike" kern="1200" baseline="0" dirty="0">
                        <a:solidFill>
                          <a:schemeClr val="tx1"/>
                        </a:solidFill>
                        <a:latin typeface="+mn-lt"/>
                        <a:ea typeface="+mn-ea"/>
                        <a:cs typeface="+mn-cs"/>
                      </a:endParaRPr>
                    </a:p>
                  </a:txBody>
                  <a:tcPr/>
                </a:tc>
                <a:extLst>
                  <a:ext uri="{0D108BD9-81ED-4DB2-BD59-A6C34878D82A}">
                    <a16:rowId xmlns:a16="http://schemas.microsoft.com/office/drawing/2014/main" val="3056472113"/>
                  </a:ext>
                </a:extLst>
              </a:tr>
              <a:tr h="0">
                <a:tc>
                  <a:txBody>
                    <a:bodyPr/>
                    <a:lstStyle/>
                    <a:p>
                      <a:r>
                        <a:rPr lang="en-US" sz="1600" dirty="0"/>
                        <a:t>10% to CDE</a:t>
                      </a:r>
                    </a:p>
                  </a:txBody>
                  <a:tcPr/>
                </a:tc>
                <a:tc>
                  <a:txBody>
                    <a:bodyPr/>
                    <a:lstStyle/>
                    <a:p>
                      <a:pPr algn="r"/>
                      <a:r>
                        <a:rPr lang="en-US" sz="1600" b="1" dirty="0">
                          <a:latin typeface="Calibri" panose="020F0502020204030204" pitchFamily="34" charset="0"/>
                          <a:cs typeface="Calibri" panose="020F0502020204030204" pitchFamily="34" charset="0"/>
                        </a:rPr>
                        <a:t>$12,099,378</a:t>
                      </a:r>
                    </a:p>
                  </a:txBody>
                  <a:tcPr/>
                </a:tc>
                <a:tc>
                  <a:txBody>
                    <a:bodyPr/>
                    <a:lstStyle/>
                    <a:p>
                      <a:pPr algn="r"/>
                      <a:r>
                        <a:rPr lang="en-US" sz="1600" b="1" i="0" u="none" strike="noStrike" dirty="0">
                          <a:solidFill>
                            <a:srgbClr val="000000"/>
                          </a:solidFill>
                          <a:effectLst/>
                          <a:latin typeface="Calibri" panose="020F0502020204030204" pitchFamily="34" charset="0"/>
                          <a:cs typeface="Calibri" panose="020F0502020204030204" pitchFamily="34" charset="0"/>
                        </a:rPr>
                        <a:t>$51,932,431</a:t>
                      </a:r>
                      <a:endParaRPr lang="en-US" sz="1600" b="1" dirty="0">
                        <a:latin typeface="Calibri" panose="020F0502020204030204" pitchFamily="34" charset="0"/>
                        <a:cs typeface="Calibri" panose="020F0502020204030204" pitchFamily="34" charset="0"/>
                      </a:endParaRPr>
                    </a:p>
                  </a:txBody>
                  <a:tcPr/>
                </a:tc>
                <a:tc>
                  <a:txBody>
                    <a:bodyPr/>
                    <a:lstStyle/>
                    <a:p>
                      <a:pPr algn="r"/>
                      <a:r>
                        <a:rPr lang="en-US" sz="1600" b="1" dirty="0">
                          <a:latin typeface="Calibri" panose="020F0502020204030204" pitchFamily="34" charset="0"/>
                          <a:cs typeface="Calibri" panose="020F0502020204030204" pitchFamily="34" charset="0"/>
                        </a:rPr>
                        <a:t>$116,632,863</a:t>
                      </a:r>
                    </a:p>
                  </a:txBody>
                  <a:tcPr/>
                </a:tc>
                <a:extLst>
                  <a:ext uri="{0D108BD9-81ED-4DB2-BD59-A6C34878D82A}">
                    <a16:rowId xmlns:a16="http://schemas.microsoft.com/office/drawing/2014/main" val="1893860038"/>
                  </a:ext>
                </a:extLst>
              </a:tr>
              <a:tr h="0">
                <a:tc>
                  <a:txBody>
                    <a:bodyPr/>
                    <a:lstStyle/>
                    <a:p>
                      <a:r>
                        <a:rPr lang="en-US" sz="1600" dirty="0"/>
                        <a:t>SEA Admin Max</a:t>
                      </a:r>
                    </a:p>
                  </a:txBody>
                  <a:tcPr/>
                </a:tc>
                <a:tc gridSpan="3">
                  <a:txBody>
                    <a:bodyPr/>
                    <a:lstStyle/>
                    <a:p>
                      <a:pPr algn="ctr"/>
                      <a:r>
                        <a:rPr lang="en-US" sz="1600" dirty="0"/>
                        <a:t>No more than 0.5% of the total award</a:t>
                      </a:r>
                    </a:p>
                  </a:txBody>
                  <a:tcPr/>
                </a:tc>
                <a:tc hMerge="1">
                  <a:txBody>
                    <a:bodyPr/>
                    <a:lstStyle/>
                    <a:p>
                      <a:endParaRPr lang="en-US"/>
                    </a:p>
                  </a:txBody>
                  <a:tcPr/>
                </a:tc>
                <a:tc hMerge="1">
                  <a:txBody>
                    <a:bodyPr/>
                    <a:lstStyle/>
                    <a:p>
                      <a:pPr algn="ctr"/>
                      <a:endParaRPr lang="en-US" sz="1600" dirty="0"/>
                    </a:p>
                  </a:txBody>
                  <a:tcPr/>
                </a:tc>
                <a:extLst>
                  <a:ext uri="{0D108BD9-81ED-4DB2-BD59-A6C34878D82A}">
                    <a16:rowId xmlns:a16="http://schemas.microsoft.com/office/drawing/2014/main" val="3686187490"/>
                  </a:ext>
                </a:extLst>
              </a:tr>
              <a:tr h="0">
                <a:tc>
                  <a:txBody>
                    <a:bodyPr/>
                    <a:lstStyle/>
                    <a:p>
                      <a:r>
                        <a:rPr lang="en-US" sz="1600" dirty="0"/>
                        <a:t>CDE Admin</a:t>
                      </a:r>
                    </a:p>
                  </a:txBody>
                  <a:tcPr/>
                </a:tc>
                <a:tc>
                  <a:txBody>
                    <a:bodyPr/>
                    <a:lstStyle/>
                    <a:p>
                      <a:pPr algn="r"/>
                      <a:r>
                        <a:rPr lang="en-US" sz="1600" b="1" kern="1200" dirty="0">
                          <a:solidFill>
                            <a:schemeClr val="tx1"/>
                          </a:solidFill>
                          <a:latin typeface="Calibri" panose="020F0502020204030204" pitchFamily="34" charset="0"/>
                          <a:ea typeface="+mn-ea"/>
                          <a:cs typeface="Calibri" panose="020F0502020204030204" pitchFamily="34" charset="0"/>
                        </a:rPr>
                        <a:t>$604,969</a:t>
                      </a:r>
                    </a:p>
                  </a:txBody>
                  <a:tcPr/>
                </a:tc>
                <a:tc>
                  <a:txBody>
                    <a:bodyPr/>
                    <a:lstStyle/>
                    <a:p>
                      <a:pPr algn="r"/>
                      <a:r>
                        <a:rPr lang="en-US" sz="1600" b="0" i="0" u="none" strike="noStrike" kern="1200" baseline="0" dirty="0">
                          <a:solidFill>
                            <a:schemeClr val="tx1"/>
                          </a:solidFill>
                          <a:latin typeface="Calibri" panose="020F0502020204030204" pitchFamily="34" charset="0"/>
                          <a:ea typeface="+mn-ea"/>
                          <a:cs typeface="Calibri" panose="020F0502020204030204" pitchFamily="34" charset="0"/>
                        </a:rPr>
                        <a:t> </a:t>
                      </a:r>
                      <a:r>
                        <a:rPr lang="en-US" sz="1600" b="1" i="0" u="none" strike="noStrike" kern="1200" dirty="0">
                          <a:solidFill>
                            <a:srgbClr val="000000"/>
                          </a:solidFill>
                          <a:effectLst/>
                          <a:latin typeface="Calibri" panose="020F0502020204030204" pitchFamily="34" charset="0"/>
                          <a:ea typeface="+mn-ea"/>
                          <a:cs typeface="Calibri" panose="020F0502020204030204" pitchFamily="34" charset="0"/>
                        </a:rPr>
                        <a:t>$2,596,622</a:t>
                      </a:r>
                    </a:p>
                  </a:txBody>
                  <a:tcPr/>
                </a:tc>
                <a:tc>
                  <a:txBody>
                    <a:bodyPr/>
                    <a:lstStyle/>
                    <a:p>
                      <a:pPr algn="r"/>
                      <a:r>
                        <a:rPr lang="en-US" sz="1600" b="1" i="0" u="none" strike="noStrike" kern="1200" dirty="0">
                          <a:solidFill>
                            <a:srgbClr val="000000"/>
                          </a:solidFill>
                          <a:effectLst/>
                          <a:latin typeface="Calibri" panose="020F0502020204030204" pitchFamily="34" charset="0"/>
                          <a:ea typeface="+mn-ea"/>
                          <a:cs typeface="Calibri" panose="020F0502020204030204" pitchFamily="34" charset="0"/>
                        </a:rPr>
                        <a:t>$5,831,643</a:t>
                      </a:r>
                    </a:p>
                  </a:txBody>
                  <a:tcPr/>
                </a:tc>
                <a:extLst>
                  <a:ext uri="{0D108BD9-81ED-4DB2-BD59-A6C34878D82A}">
                    <a16:rowId xmlns:a16="http://schemas.microsoft.com/office/drawing/2014/main" val="945808463"/>
                  </a:ext>
                </a:extLst>
              </a:tr>
            </a:tbl>
          </a:graphicData>
        </a:graphic>
      </p:graphicFrame>
      <p:sp>
        <p:nvSpPr>
          <p:cNvPr id="4" name="Slide Number Placeholder 3">
            <a:extLst>
              <a:ext uri="{FF2B5EF4-FFF2-40B4-BE49-F238E27FC236}">
                <a16:creationId xmlns:a16="http://schemas.microsoft.com/office/drawing/2014/main" id="{C2F4DE9F-0A52-43F6-9277-5A26D7E78A28}"/>
              </a:ext>
            </a:extLst>
          </p:cNvPr>
          <p:cNvSpPr>
            <a:spLocks noGrp="1"/>
          </p:cNvSpPr>
          <p:nvPr>
            <p:ph type="sldNum" sz="quarter" idx="12"/>
          </p:nvPr>
        </p:nvSpPr>
        <p:spPr/>
        <p:txBody>
          <a:bodyPr/>
          <a:lstStyle/>
          <a:p>
            <a:fld id="{C479D5F6-EDCB-402A-AC08-4943A1820E8F}" type="slidenum">
              <a:rPr lang="en-US" smtClean="0"/>
              <a:pPr/>
              <a:t>9</a:t>
            </a:fld>
            <a:endParaRPr lang="en-US" dirty="0"/>
          </a:p>
        </p:txBody>
      </p:sp>
      <p:sp>
        <p:nvSpPr>
          <p:cNvPr id="3" name="TextBox 2">
            <a:extLst>
              <a:ext uri="{FF2B5EF4-FFF2-40B4-BE49-F238E27FC236}">
                <a16:creationId xmlns:a16="http://schemas.microsoft.com/office/drawing/2014/main" id="{30F346D8-0819-4F5F-9168-A28C33B5D40F}"/>
              </a:ext>
            </a:extLst>
          </p:cNvPr>
          <p:cNvSpPr txBox="1"/>
          <p:nvPr/>
        </p:nvSpPr>
        <p:spPr>
          <a:xfrm>
            <a:off x="457200" y="5305604"/>
            <a:ext cx="8229600" cy="738664"/>
          </a:xfrm>
          <a:prstGeom prst="rect">
            <a:avLst/>
          </a:prstGeom>
          <a:noFill/>
        </p:spPr>
        <p:txBody>
          <a:bodyPr wrap="square" rtlCol="0">
            <a:spAutoFit/>
          </a:bodyPr>
          <a:lstStyle/>
          <a:p>
            <a:r>
              <a:rPr lang="en-US" dirty="0"/>
              <a:t>*Grant Award for 2/3 of the state’s allocation received on 3/24/21.</a:t>
            </a:r>
          </a:p>
          <a:p>
            <a:r>
              <a:rPr lang="en-US" dirty="0"/>
              <a:t>**States will receive remaining 1/3 of allocation after submitting to the U.S. Department of Education the state’s plans for use of funds to safely reopen schools and meet the needs of students.  </a:t>
            </a:r>
          </a:p>
        </p:txBody>
      </p:sp>
    </p:spTree>
    <p:extLst>
      <p:ext uri="{BB962C8B-B14F-4D97-AF65-F5344CB8AC3E}">
        <p14:creationId xmlns:p14="http://schemas.microsoft.com/office/powerpoint/2010/main" val="1885416155"/>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3947</TotalTime>
  <Words>1821</Words>
  <Application>Microsoft Office PowerPoint</Application>
  <PresentationFormat>On-screen Show (4:3)</PresentationFormat>
  <Paragraphs>222</Paragraphs>
  <Slides>19</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CDE Office Hours</vt:lpstr>
      <vt:lpstr>CDE Team Introductions</vt:lpstr>
      <vt:lpstr>ESSER Office Hours</vt:lpstr>
      <vt:lpstr>Updates</vt:lpstr>
      <vt:lpstr>Updates </vt:lpstr>
      <vt:lpstr>ESSER III</vt:lpstr>
      <vt:lpstr>ESSER III – American Rescue Plan Act of 2021 (ARP ESSER)</vt:lpstr>
      <vt:lpstr>ARP ESSER/ESSER III</vt:lpstr>
      <vt:lpstr>ESSER I v. ESSER II Comparisons</vt:lpstr>
      <vt:lpstr>Caveat/Conditions on State Allocation</vt:lpstr>
      <vt:lpstr>ESSER I v. ESSER II Comparisons</vt:lpstr>
      <vt:lpstr>New Requirement under ARP ESSER/ESSER III</vt:lpstr>
      <vt:lpstr>Removed from ARP ESSER/ESSER III</vt:lpstr>
      <vt:lpstr>Fundamental Changes to the Application for Funds</vt:lpstr>
      <vt:lpstr>ARP ESSER III Grant Codes</vt:lpstr>
      <vt:lpstr>Budgeting Reminders</vt:lpstr>
      <vt:lpstr>Questions?   Future Topics?</vt:lpstr>
      <vt:lpstr>We will be discussing the following at next week’s Office Hours</vt:lpstr>
      <vt:lpstr>CDE Team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117</cp:revision>
  <dcterms:modified xsi:type="dcterms:W3CDTF">2021-04-06T20:18:22Z</dcterms:modified>
</cp:coreProperties>
</file>