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omments/modernComment_7FE4E711_C5A4DDB4.xml" ContentType="application/vnd.ms-powerpoint.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 id="2147483700" r:id="rId2"/>
    <p:sldMasterId id="2147483701" r:id="rId3"/>
  </p:sldMasterIdLst>
  <p:notesMasterIdLst>
    <p:notesMasterId r:id="rId5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1897" r:id="rId35"/>
    <p:sldId id="1944" r:id="rId36"/>
    <p:sldId id="2145707810" r:id="rId37"/>
    <p:sldId id="437" r:id="rId38"/>
    <p:sldId id="2145707800" r:id="rId39"/>
    <p:sldId id="2145707808" r:id="rId40"/>
    <p:sldId id="2145707809" r:id="rId41"/>
    <p:sldId id="342" r:id="rId42"/>
    <p:sldId id="2145707795" r:id="rId43"/>
    <p:sldId id="2145707798" r:id="rId44"/>
    <p:sldId id="2145707797" r:id="rId45"/>
    <p:sldId id="2145707793" r:id="rId46"/>
    <p:sldId id="2145707799" r:id="rId47"/>
    <p:sldId id="2145707796" r:id="rId48"/>
    <p:sldId id="2145707812" r:id="rId49"/>
    <p:sldId id="2145707811" r:id="rId50"/>
    <p:sldId id="336" r:id="rId51"/>
    <p:sldId id="2145707813" r:id="rId52"/>
    <p:sldId id="2145707794" r:id="rId53"/>
    <p:sldId id="289" r:id="rId54"/>
    <p:sldId id="290" r:id="rId55"/>
    <p:sldId id="291" r:id="rId56"/>
    <p:sldId id="292" r:id="rId57"/>
  </p:sldIdLst>
  <p:sldSz cx="9144000" cy="5143500" type="screen16x9"/>
  <p:notesSz cx="6858000" cy="9144000"/>
  <p:embeddedFontLst>
    <p:embeddedFont>
      <p:font typeface="Cambria" panose="02040503050406030204" pitchFamily="18" charset="0"/>
      <p:regular r:id="rId59"/>
      <p:bold r:id="rId60"/>
      <p:italic r:id="rId61"/>
      <p:boldItalic r:id="rId62"/>
    </p:embeddedFont>
    <p:embeddedFont>
      <p:font typeface="Helvetica" panose="020B0604020202020204" pitchFamily="34" charset="0"/>
      <p:regular r:id="rId63"/>
      <p:bold r:id="rId64"/>
      <p:italic r:id="rId65"/>
      <p:boldItalic r:id="rId66"/>
    </p:embeddedFont>
    <p:embeddedFont>
      <p:font typeface="Raleway" pitchFamily="2" charset="0"/>
      <p:regular r:id="rId67"/>
      <p:bold r:id="rId68"/>
      <p:italic r:id="rId69"/>
      <p:boldItalic r:id="rId70"/>
    </p:embeddedFont>
    <p:embeddedFont>
      <p:font typeface="Roboto" panose="02000000000000000000" pitchFamily="2" charset="0"/>
      <p:regular r:id="rId71"/>
      <p:bold r:id="rId72"/>
      <p:italic r:id="rId73"/>
      <p:boldItalic r:id="rId74"/>
    </p:embeddedFont>
    <p:embeddedFont>
      <p:font typeface="Rockwell" panose="02060603020205020403" pitchFamily="18" charset="0"/>
      <p:regular r:id="rId75"/>
      <p:bold r:id="rId76"/>
      <p:italic r:id="rId77"/>
      <p:boldItalic r:id="rId78"/>
    </p:embeddedFont>
    <p:embeddedFont>
      <p:font typeface="Segoe UI" panose="020B0502040204020203" pitchFamily="34"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AFCCBB-6158-E77A-C542-336DD3DE3297}" name="DC" initials="DC" userId="D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achel Echsner" initials="" lastIdx="1" clrIdx="0"/>
  <p:cmAuthor id="1" name="Nazanin Mohajeri-Nel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C71"/>
    <a:srgbClr val="28A395"/>
    <a:srgbClr val="66C0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755EB2-1090-4DBC-B27D-BEF4C38642B6}">
  <a:tblStyle styleId="{12755EB2-1090-4DBC-B27D-BEF4C38642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387214E-2EDC-4AF7-8651-E6CD59779DF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41AE94F-A49D-4035-BFEA-F306662698AF}"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64" autoAdjust="0"/>
  </p:normalViewPr>
  <p:slideViewPr>
    <p:cSldViewPr snapToGrid="0">
      <p:cViewPr varScale="1">
        <p:scale>
          <a:sx n="116" d="100"/>
          <a:sy n="116" d="100"/>
        </p:scale>
        <p:origin x="102" y="648"/>
      </p:cViewPr>
      <p:guideLst>
        <p:guide orient="horz" pos="1620"/>
        <p:guide pos="2880"/>
      </p:guideLst>
    </p:cSldViewPr>
  </p:slideViewPr>
  <p:outlineViewPr>
    <p:cViewPr>
      <p:scale>
        <a:sx n="33" d="100"/>
        <a:sy n="33" d="100"/>
      </p:scale>
      <p:origin x="0" y="-249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5.fntdata"/><Relationship Id="rId68" Type="http://schemas.openxmlformats.org/officeDocument/2006/relationships/font" Target="fonts/font10.fntdata"/><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notesMaster" Target="notesMasters/notesMaster1.xml"/><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4.fntdata"/><Relationship Id="rId80" Type="http://schemas.openxmlformats.org/officeDocument/2006/relationships/font" Target="fonts/font22.fntdata"/><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8.fntdata"/><Relationship Id="rId7" Type="http://schemas.openxmlformats.org/officeDocument/2006/relationships/slide" Target="slides/slide4.xml"/><Relationship Id="rId71"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8.fntdata"/><Relationship Id="rId87" Type="http://schemas.openxmlformats.org/officeDocument/2006/relationships/tableStyles" Target="tableStyles.xml"/><Relationship Id="rId61" Type="http://schemas.openxmlformats.org/officeDocument/2006/relationships/font" Target="fonts/font3.fntdata"/><Relationship Id="rId82" Type="http://schemas.openxmlformats.org/officeDocument/2006/relationships/font" Target="fonts/font24.fntdata"/></Relationships>
</file>

<file path=ppt/comments/modernComment_7FE4E711_C5A4DDB4.xml><?xml version="1.0" encoding="utf-8"?>
<p188:cmLst xmlns:a="http://schemas.openxmlformats.org/drawingml/2006/main" xmlns:r="http://schemas.openxmlformats.org/officeDocument/2006/relationships" xmlns:p188="http://schemas.microsoft.com/office/powerpoint/2018/8/main">
  <p188:cm id="{B2B7FC1E-2629-4CC6-8782-19D16AA1B424}" authorId="{CCAFCCBB-6158-E77A-C542-336DD3DE3297}" created="2024-03-11T21:12:53.717">
    <ac:deMkLst xmlns:ac="http://schemas.microsoft.com/office/drawing/2013/main/command">
      <pc:docMk xmlns:pc="http://schemas.microsoft.com/office/powerpoint/2013/main/command"/>
      <pc:sldMk xmlns:pc="http://schemas.microsoft.com/office/powerpoint/2013/main/command" cId="3315916212" sldId="2145707793"/>
      <ac:spMk id="2" creationId="{DABC309A-6364-4753-AD7D-EAB6B5EAC10B}"/>
    </ac:deMkLst>
    <p188:txBody>
      <a:bodyPr/>
      <a:lstStyle/>
      <a:p>
        <a:r>
          <a:rPr lang="en-US"/>
          <a:t>Placeholder for CO.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8a90176ff9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28a90176f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c28485e4d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c28485e4da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4" name="Google Shape;354;g2c28485e4da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c28485e4da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c28485e4da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3" name="Google Shape;363;g2c28485e4da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c294a42cc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c294a42cc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c28485e4da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c28485e4da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79" name="Google Shape;379;g2c28485e4da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c28485e4da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c28485e4da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8" name="Google Shape;388;g2c28485e4da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c28485e4da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c28485e4da_0_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6" name="Google Shape;396;g2c28485e4da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c28485e4da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c28485e4da_0_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4" name="Google Shape;404;g2c28485e4da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c294a42c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c294a42c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c28485e4da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2c28485e4da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423" name="Google Shape;423;g2c28485e4da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6b710fe304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0" name="Google Shape;430;g26b710fe30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8a90176ff9_1_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6" name="Google Shape;296;g28a90176ff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c23084c37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c23084c378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7" name="Google Shape;437;g2c23084c37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c23084c378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3" name="Google Shape;443;g2c23084c378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c23084c37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c23084c378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52" name="Google Shape;452;g2c23084c378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c23084c378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c23084c378_0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0" name="Google Shape;460;g2c23084c378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23084c378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c23084c378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8" name="Google Shape;468;g2c23084c378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c23084c378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c23084c378_0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some budget considerations depending on the program a school selects.  Strategies and expenditures in a Targeted Assistance school must target the needs of “eligible students” - those students most at risk of not meeting state standards as determined by objective criteria established by the school and/or district. Some of the common uses of funds are interventionist to work directly with eligible students and intervention materials. Schoolwide programming offers greater flexibility since all students are in essence eligible students.  Some common uses of funds are interventionist with the opportunity for flexible grouping, coaching support for teachers, professional development and coaching support that ensures all classroom staff are able to provide Tier II instruction in the classroom.</a:t>
            </a:r>
            <a:endParaRPr/>
          </a:p>
        </p:txBody>
      </p:sp>
      <p:sp>
        <p:nvSpPr>
          <p:cNvPr id="477" name="Google Shape;477;g2c23084c378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c23084c378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c23084c378_0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85" name="Google Shape;485;g2c23084c378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c23084c378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c23084c378_0_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4" name="Google Shape;494;g2c23084c378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c23084c378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c23084c378_0_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01" name="Google Shape;501;g2c23084c378_0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c23084c378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c23084c378_0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11" name="Google Shape;511;g2c23084c378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a90176ff9_1_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3" name="Google Shape;303;g28a90176ff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c23084c378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c23084c378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19" name="Google Shape;519;g2c23084c378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c23084c378_0_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2c23084c378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32</a:t>
            </a:fld>
            <a:endParaRPr lang="en-US"/>
          </a:p>
        </p:txBody>
      </p:sp>
    </p:spTree>
    <p:extLst>
      <p:ext uri="{BB962C8B-B14F-4D97-AF65-F5344CB8AC3E}">
        <p14:creationId xmlns:p14="http://schemas.microsoft.com/office/powerpoint/2010/main" val="2578859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 </a:t>
            </a:r>
          </a:p>
        </p:txBody>
      </p:sp>
      <p:sp>
        <p:nvSpPr>
          <p:cNvPr id="4" name="Slide Number Placeholder 3"/>
          <p:cNvSpPr>
            <a:spLocks noGrp="1"/>
          </p:cNvSpPr>
          <p:nvPr>
            <p:ph type="sldNum" sz="quarter" idx="5"/>
          </p:nvPr>
        </p:nvSpPr>
        <p:spPr/>
        <p:txBody>
          <a:bodyPr/>
          <a:lstStyle/>
          <a:p>
            <a:fld id="{5ED5B1B5-FE79-194A-B044-878094A079E9}" type="slidenum">
              <a:rPr lang="en-US" smtClean="0"/>
              <a:t>33</a:t>
            </a:fld>
            <a:endParaRPr lang="en-US" dirty="0"/>
          </a:p>
        </p:txBody>
      </p:sp>
    </p:spTree>
    <p:extLst>
      <p:ext uri="{BB962C8B-B14F-4D97-AF65-F5344CB8AC3E}">
        <p14:creationId xmlns:p14="http://schemas.microsoft.com/office/powerpoint/2010/main" val="317748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34</a:t>
            </a:fld>
            <a:endParaRPr lang="en-US"/>
          </a:p>
        </p:txBody>
      </p:sp>
    </p:spTree>
    <p:extLst>
      <p:ext uri="{BB962C8B-B14F-4D97-AF65-F5344CB8AC3E}">
        <p14:creationId xmlns:p14="http://schemas.microsoft.com/office/powerpoint/2010/main" val="2297692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D5B1B5-FE79-194A-B044-878094A079E9}" type="slidenum">
              <a:rPr lang="en-US" smtClean="0"/>
              <a:t>35</a:t>
            </a:fld>
            <a:endParaRPr lang="en-US"/>
          </a:p>
        </p:txBody>
      </p:sp>
    </p:spTree>
    <p:extLst>
      <p:ext uri="{BB962C8B-B14F-4D97-AF65-F5344CB8AC3E}">
        <p14:creationId xmlns:p14="http://schemas.microsoft.com/office/powerpoint/2010/main" val="4170353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ED5B1B5-FE79-194A-B044-878094A079E9}" type="slidenum">
              <a:rPr lang="en-US" smtClean="0"/>
              <a:t>36</a:t>
            </a:fld>
            <a:endParaRPr lang="en-US" dirty="0"/>
          </a:p>
        </p:txBody>
      </p:sp>
    </p:spTree>
    <p:extLst>
      <p:ext uri="{BB962C8B-B14F-4D97-AF65-F5344CB8AC3E}">
        <p14:creationId xmlns:p14="http://schemas.microsoft.com/office/powerpoint/2010/main" val="3575287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37</a:t>
            </a:fld>
            <a:endParaRPr lang="en-US" dirty="0"/>
          </a:p>
        </p:txBody>
      </p:sp>
    </p:spTree>
    <p:extLst>
      <p:ext uri="{BB962C8B-B14F-4D97-AF65-F5344CB8AC3E}">
        <p14:creationId xmlns:p14="http://schemas.microsoft.com/office/powerpoint/2010/main" val="1279773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5B1B5-FE79-194A-B044-878094A079E9}" type="slidenum">
              <a:rPr lang="en-US" smtClean="0"/>
              <a:t>38</a:t>
            </a:fld>
            <a:endParaRPr lang="en-US"/>
          </a:p>
        </p:txBody>
      </p:sp>
    </p:spTree>
    <p:extLst>
      <p:ext uri="{BB962C8B-B14F-4D97-AF65-F5344CB8AC3E}">
        <p14:creationId xmlns:p14="http://schemas.microsoft.com/office/powerpoint/2010/main" val="8103783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Laura</a:t>
            </a:r>
          </a:p>
        </p:txBody>
      </p:sp>
      <p:sp>
        <p:nvSpPr>
          <p:cNvPr id="4" name="Slide Number Placeholder 3"/>
          <p:cNvSpPr>
            <a:spLocks noGrp="1"/>
          </p:cNvSpPr>
          <p:nvPr>
            <p:ph type="sldNum" sz="quarter" idx="5"/>
          </p:nvPr>
        </p:nvSpPr>
        <p:spPr/>
        <p:txBody>
          <a:bodyPr/>
          <a:lstStyle/>
          <a:p>
            <a:fld id="{5ED5B1B5-FE79-194A-B044-878094A079E9}" type="slidenum">
              <a:rPr lang="en-US" smtClean="0"/>
              <a:t>39</a:t>
            </a:fld>
            <a:endParaRPr lang="en-US"/>
          </a:p>
        </p:txBody>
      </p:sp>
    </p:spTree>
    <p:extLst>
      <p:ext uri="{BB962C8B-B14F-4D97-AF65-F5344CB8AC3E}">
        <p14:creationId xmlns:p14="http://schemas.microsoft.com/office/powerpoint/2010/main" val="2785389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2b2a787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c2b2a787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Laura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5B1B5-FE79-194A-B044-878094A07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636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Laura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5B1B5-FE79-194A-B044-878094A07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237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Laura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5B1B5-FE79-194A-B044-878094A07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649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Laura</a:t>
            </a:r>
          </a:p>
        </p:txBody>
      </p:sp>
      <p:sp>
        <p:nvSpPr>
          <p:cNvPr id="4" name="Slide Number Placeholder 3"/>
          <p:cNvSpPr>
            <a:spLocks noGrp="1"/>
          </p:cNvSpPr>
          <p:nvPr>
            <p:ph type="sldNum" sz="quarter" idx="5"/>
          </p:nvPr>
        </p:nvSpPr>
        <p:spPr/>
        <p:txBody>
          <a:bodyPr/>
          <a:lstStyle/>
          <a:p>
            <a:fld id="{5ED5B1B5-FE79-194A-B044-878094A079E9}" type="slidenum">
              <a:rPr lang="en-US" smtClean="0"/>
              <a:t>43</a:t>
            </a:fld>
            <a:endParaRPr lang="en-US"/>
          </a:p>
        </p:txBody>
      </p:sp>
    </p:spTree>
    <p:extLst>
      <p:ext uri="{BB962C8B-B14F-4D97-AF65-F5344CB8AC3E}">
        <p14:creationId xmlns:p14="http://schemas.microsoft.com/office/powerpoint/2010/main" val="4145193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Laura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5B1B5-FE79-194A-B044-878094A079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162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a:lstStyle/>
          <a:p>
            <a:fld id="{5ED5B1B5-FE79-194A-B044-878094A079E9}" type="slidenum">
              <a:rPr lang="en-US" smtClean="0"/>
              <a:t>45</a:t>
            </a:fld>
            <a:endParaRPr lang="en-US"/>
          </a:p>
        </p:txBody>
      </p:sp>
    </p:spTree>
    <p:extLst>
      <p:ext uri="{BB962C8B-B14F-4D97-AF65-F5344CB8AC3E}">
        <p14:creationId xmlns:p14="http://schemas.microsoft.com/office/powerpoint/2010/main" val="3547699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Danielle</a:t>
            </a:r>
          </a:p>
          <a:p>
            <a:endParaRPr lang="en-US" dirty="0">
              <a:cs typeface="Calibri"/>
            </a:endParaRPr>
          </a:p>
          <a:p>
            <a:r>
              <a:rPr lang="en-US" dirty="0">
                <a:cs typeface="Calibri"/>
              </a:rPr>
              <a:t>You can also mark your calendars for the next sessions in this webinar series, we will be sending invitations with zoom registration in advance of each session.</a:t>
            </a:r>
          </a:p>
          <a:p>
            <a:endParaRPr lang="en-US" dirty="0">
              <a:cs typeface="Calibri"/>
            </a:endParaRPr>
          </a:p>
        </p:txBody>
      </p:sp>
      <p:sp>
        <p:nvSpPr>
          <p:cNvPr id="4" name="Slide Number Placeholder 3"/>
          <p:cNvSpPr>
            <a:spLocks noGrp="1"/>
          </p:cNvSpPr>
          <p:nvPr>
            <p:ph type="sldNum" sz="quarter" idx="5"/>
          </p:nvPr>
        </p:nvSpPr>
        <p:spPr/>
        <p:txBody>
          <a:bodyPr/>
          <a:lstStyle/>
          <a:p>
            <a:fld id="{5ED5B1B5-FE79-194A-B044-878094A079E9}" type="slidenum">
              <a:rPr lang="en-US" smtClean="0"/>
              <a:t>48</a:t>
            </a:fld>
            <a:endParaRPr lang="en-US"/>
          </a:p>
        </p:txBody>
      </p:sp>
    </p:spTree>
    <p:extLst>
      <p:ext uri="{BB962C8B-B14F-4D97-AF65-F5344CB8AC3E}">
        <p14:creationId xmlns:p14="http://schemas.microsoft.com/office/powerpoint/2010/main" val="8241308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ae141cf1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ae141cf1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a61b11ef9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a:t>
            </a:r>
            <a:endParaRPr dirty="0"/>
          </a:p>
        </p:txBody>
      </p:sp>
      <p:sp>
        <p:nvSpPr>
          <p:cNvPr id="551" name="Google Shape;551;g2a61b11ef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a614d2c37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2a614d2c371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6b710fe30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6b710fe30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8a90176ff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28a90176ff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6b990d26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26b990d261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6b710fe30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1" name="Google Shape;331;g26b710fe3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c28485e4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c28485e4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c28485e4d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c28485e4da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5" name="Google Shape;345;g2c28485e4da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2" y="0"/>
            <a:ext cx="9143997" cy="914399"/>
          </a:xfrm>
          <a:prstGeom prst="rect">
            <a:avLst/>
          </a:prstGeom>
          <a:noFill/>
          <a:ln>
            <a:noFill/>
          </a:ln>
        </p:spPr>
      </p:pic>
      <p:sp>
        <p:nvSpPr>
          <p:cNvPr id="52" name="Google Shape;52;p1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3"/>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4" name="Google Shape;54;p13"/>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55" name="Google Shape;55;p1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58" name="Google Shape;58;p1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_1">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62" name="Google Shape;62;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6"/>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7" name="Google Shape;67;p16"/>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68" name="Google Shape;68;p1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70" name="Google Shape;70;p1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blue">
  <p:cSld name="TITLE_1">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3" name="Google Shape;73;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5" name="Google Shape;75;p17"/>
          <p:cNvPicPr preferRelativeResize="0"/>
          <p:nvPr/>
        </p:nvPicPr>
        <p:blipFill>
          <a:blip r:embed="rId2">
            <a:alphaModFix/>
          </a:blip>
          <a:stretch>
            <a:fillRect/>
          </a:stretch>
        </p:blipFill>
        <p:spPr>
          <a:xfrm>
            <a:off x="0" y="0"/>
            <a:ext cx="9144024" cy="5166574"/>
          </a:xfrm>
          <a:prstGeom prst="rect">
            <a:avLst/>
          </a:prstGeom>
          <a:noFill/>
          <a:ln>
            <a:noFill/>
          </a:ln>
        </p:spPr>
      </p:pic>
      <p:sp>
        <p:nvSpPr>
          <p:cNvPr id="76" name="Google Shape;76;p17"/>
          <p:cNvSpPr txBox="1">
            <a:spLocks noGrp="1"/>
          </p:cNvSpPr>
          <p:nvPr>
            <p:ph type="ctrTitle" idx="2"/>
          </p:nvPr>
        </p:nvSpPr>
        <p:spPr>
          <a:xfrm>
            <a:off x="311700" y="744575"/>
            <a:ext cx="8520600" cy="1827300"/>
          </a:xfrm>
          <a:prstGeom prst="rect">
            <a:avLst/>
          </a:prstGeom>
        </p:spPr>
        <p:txBody>
          <a:bodyPr spcFirstLastPara="1" wrap="square" lIns="91425" tIns="91425" rIns="91425" bIns="91425" anchor="b" anchorCtr="0">
            <a:norm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77" name="Google Shape;77;p17"/>
          <p:cNvSpPr txBox="1">
            <a:spLocks noGrp="1"/>
          </p:cNvSpPr>
          <p:nvPr>
            <p:ph type="subTitle" idx="3"/>
          </p:nvPr>
        </p:nvSpPr>
        <p:spPr>
          <a:xfrm>
            <a:off x="311700" y="2834125"/>
            <a:ext cx="8520600" cy="792600"/>
          </a:xfrm>
          <a:prstGeom prst="rect">
            <a:avLst/>
          </a:prstGeom>
        </p:spPr>
        <p:txBody>
          <a:bodyPr spcFirstLastPara="1" wrap="square" lIns="91425" tIns="91425" rIns="91425" bIns="91425"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78" name="Google Shape;78;p17"/>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blue">
  <p:cSld name="TITLE_AND_BODY_1">
    <p:spTree>
      <p:nvGrpSpPr>
        <p:cNvPr id="1" name="Shape 79"/>
        <p:cNvGrpSpPr/>
        <p:nvPr/>
      </p:nvGrpSpPr>
      <p:grpSpPr>
        <a:xfrm>
          <a:off x="0" y="0"/>
          <a:ext cx="0" cy="0"/>
          <a:chOff x="0" y="0"/>
          <a:chExt cx="0" cy="0"/>
        </a:xfrm>
      </p:grpSpPr>
      <p:pic>
        <p:nvPicPr>
          <p:cNvPr id="80" name="Google Shape;80;p1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1" name="Google Shape;81;p18"/>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pic>
        <p:nvPicPr>
          <p:cNvPr id="82" name="Google Shape;82;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3" name="Google Shape;83;p1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84" name="Google Shape;84;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blue">
  <p:cSld name="SECTION_HEADER_1">
    <p:spTree>
      <p:nvGrpSpPr>
        <p:cNvPr id="1" name="Shape 85"/>
        <p:cNvGrpSpPr/>
        <p:nvPr/>
      </p:nvGrpSpPr>
      <p:grpSpPr>
        <a:xfrm>
          <a:off x="0" y="0"/>
          <a:ext cx="0" cy="0"/>
          <a:chOff x="0" y="0"/>
          <a:chExt cx="0" cy="0"/>
        </a:xfrm>
      </p:grpSpPr>
      <p:pic>
        <p:nvPicPr>
          <p:cNvPr id="86" name="Google Shape;86;p1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87" name="Google Shape;87;p1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a:spcBef>
                <a:spcPts val="0"/>
              </a:spcBef>
              <a:spcAft>
                <a:spcPts val="0"/>
              </a:spcAft>
              <a:buSzPts val="2800"/>
              <a:buNone/>
              <a:defRPr sz="2000">
                <a:solidFill>
                  <a:srgbClr val="FFFFFF"/>
                </a:solidFill>
                <a:latin typeface="Rockwell"/>
                <a:ea typeface="Rockwell"/>
                <a:cs typeface="Rockwell"/>
                <a:sym typeface="Rockwell"/>
              </a:defRPr>
            </a:lvl1pPr>
            <a:lvl2pPr lvl="1">
              <a:spcBef>
                <a:spcPts val="0"/>
              </a:spcBef>
              <a:spcAft>
                <a:spcPts val="0"/>
              </a:spcAft>
              <a:buSzPts val="2800"/>
              <a:buNone/>
              <a:defRPr sz="2000">
                <a:solidFill>
                  <a:srgbClr val="FFFFFF"/>
                </a:solidFill>
                <a:latin typeface="Rockwell"/>
                <a:ea typeface="Rockwell"/>
                <a:cs typeface="Rockwell"/>
                <a:sym typeface="Rockwell"/>
              </a:defRPr>
            </a:lvl2pPr>
            <a:lvl3pPr lvl="2">
              <a:spcBef>
                <a:spcPts val="0"/>
              </a:spcBef>
              <a:spcAft>
                <a:spcPts val="0"/>
              </a:spcAft>
              <a:buSzPts val="2800"/>
              <a:buNone/>
              <a:defRPr sz="2000">
                <a:solidFill>
                  <a:srgbClr val="FFFFFF"/>
                </a:solidFill>
                <a:latin typeface="Rockwell"/>
                <a:ea typeface="Rockwell"/>
                <a:cs typeface="Rockwell"/>
                <a:sym typeface="Rockwell"/>
              </a:defRPr>
            </a:lvl3pPr>
            <a:lvl4pPr lvl="3">
              <a:spcBef>
                <a:spcPts val="0"/>
              </a:spcBef>
              <a:spcAft>
                <a:spcPts val="0"/>
              </a:spcAft>
              <a:buSzPts val="2800"/>
              <a:buNone/>
              <a:defRPr sz="2000">
                <a:solidFill>
                  <a:srgbClr val="FFFFFF"/>
                </a:solidFill>
                <a:latin typeface="Rockwell"/>
                <a:ea typeface="Rockwell"/>
                <a:cs typeface="Rockwell"/>
                <a:sym typeface="Rockwell"/>
              </a:defRPr>
            </a:lvl4pPr>
            <a:lvl5pPr lvl="4">
              <a:spcBef>
                <a:spcPts val="0"/>
              </a:spcBef>
              <a:spcAft>
                <a:spcPts val="0"/>
              </a:spcAft>
              <a:buSzPts val="2800"/>
              <a:buNone/>
              <a:defRPr sz="2000">
                <a:solidFill>
                  <a:srgbClr val="FFFFFF"/>
                </a:solidFill>
                <a:latin typeface="Rockwell"/>
                <a:ea typeface="Rockwell"/>
                <a:cs typeface="Rockwell"/>
                <a:sym typeface="Rockwell"/>
              </a:defRPr>
            </a:lvl5pPr>
            <a:lvl6pPr lvl="5">
              <a:spcBef>
                <a:spcPts val="0"/>
              </a:spcBef>
              <a:spcAft>
                <a:spcPts val="0"/>
              </a:spcAft>
              <a:buSzPts val="2800"/>
              <a:buNone/>
              <a:defRPr sz="2000">
                <a:solidFill>
                  <a:srgbClr val="FFFFFF"/>
                </a:solidFill>
                <a:latin typeface="Rockwell"/>
                <a:ea typeface="Rockwell"/>
                <a:cs typeface="Rockwell"/>
                <a:sym typeface="Rockwell"/>
              </a:defRPr>
            </a:lvl6pPr>
            <a:lvl7pPr lvl="6">
              <a:spcBef>
                <a:spcPts val="0"/>
              </a:spcBef>
              <a:spcAft>
                <a:spcPts val="0"/>
              </a:spcAft>
              <a:buSzPts val="2800"/>
              <a:buNone/>
              <a:defRPr sz="2000">
                <a:solidFill>
                  <a:srgbClr val="FFFFFF"/>
                </a:solidFill>
                <a:latin typeface="Rockwell"/>
                <a:ea typeface="Rockwell"/>
                <a:cs typeface="Rockwell"/>
                <a:sym typeface="Rockwell"/>
              </a:defRPr>
            </a:lvl7pPr>
            <a:lvl8pPr lvl="7">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88" name="Google Shape;88;p1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89" name="Google Shape;89;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90" name="Google Shape;90;p1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91" name="Google Shape;91;p19"/>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_1">
    <p:spTree>
      <p:nvGrpSpPr>
        <p:cNvPr id="1" name="Shape 92"/>
        <p:cNvGrpSpPr/>
        <p:nvPr/>
      </p:nvGrpSpPr>
      <p:grpSpPr>
        <a:xfrm>
          <a:off x="0" y="0"/>
          <a:ext cx="0" cy="0"/>
          <a:chOff x="0" y="0"/>
          <a:chExt cx="0" cy="0"/>
        </a:xfrm>
      </p:grpSpPr>
      <p:sp>
        <p:nvSpPr>
          <p:cNvPr id="93" name="Google Shape;9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4" name="Google Shape;94;p2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20"/>
          <p:cNvSpPr txBox="1">
            <a:spLocks noGrp="1"/>
          </p:cNvSpPr>
          <p:nvPr>
            <p:ph type="body" idx="1"/>
          </p:nvPr>
        </p:nvSpPr>
        <p:spPr>
          <a:xfrm>
            <a:off x="3117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6" name="Google Shape;96;p20"/>
          <p:cNvSpPr txBox="1">
            <a:spLocks noGrp="1"/>
          </p:cNvSpPr>
          <p:nvPr>
            <p:ph type="body" idx="2"/>
          </p:nvPr>
        </p:nvSpPr>
        <p:spPr>
          <a:xfrm>
            <a:off x="4832400" y="1152475"/>
            <a:ext cx="3999900" cy="31788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7" name="Google Shape;97;p20"/>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000">
                <a:solidFill>
                  <a:srgbClr val="FFFFFF"/>
                </a:solidFill>
                <a:latin typeface="Rockwell"/>
                <a:ea typeface="Rockwell"/>
                <a:cs typeface="Rockwell"/>
                <a:sym typeface="Rockwell"/>
              </a:defRPr>
            </a:lvl1pPr>
            <a:lvl2pPr lvl="1" rtl="0">
              <a:spcBef>
                <a:spcPts val="0"/>
              </a:spcBef>
              <a:spcAft>
                <a:spcPts val="0"/>
              </a:spcAft>
              <a:buSzPts val="2800"/>
              <a:buNone/>
              <a:defRPr sz="2000">
                <a:solidFill>
                  <a:srgbClr val="FFFFFF"/>
                </a:solidFill>
                <a:latin typeface="Rockwell"/>
                <a:ea typeface="Rockwell"/>
                <a:cs typeface="Rockwell"/>
                <a:sym typeface="Rockwell"/>
              </a:defRPr>
            </a:lvl2pPr>
            <a:lvl3pPr lvl="2" rtl="0">
              <a:spcBef>
                <a:spcPts val="0"/>
              </a:spcBef>
              <a:spcAft>
                <a:spcPts val="0"/>
              </a:spcAft>
              <a:buSzPts val="2800"/>
              <a:buNone/>
              <a:defRPr sz="2000">
                <a:solidFill>
                  <a:srgbClr val="FFFFFF"/>
                </a:solidFill>
                <a:latin typeface="Rockwell"/>
                <a:ea typeface="Rockwell"/>
                <a:cs typeface="Rockwell"/>
                <a:sym typeface="Rockwell"/>
              </a:defRPr>
            </a:lvl3pPr>
            <a:lvl4pPr lvl="3" rtl="0">
              <a:spcBef>
                <a:spcPts val="0"/>
              </a:spcBef>
              <a:spcAft>
                <a:spcPts val="0"/>
              </a:spcAft>
              <a:buSzPts val="2800"/>
              <a:buNone/>
              <a:defRPr sz="2000">
                <a:solidFill>
                  <a:srgbClr val="FFFFFF"/>
                </a:solidFill>
                <a:latin typeface="Rockwell"/>
                <a:ea typeface="Rockwell"/>
                <a:cs typeface="Rockwell"/>
                <a:sym typeface="Rockwell"/>
              </a:defRPr>
            </a:lvl4pPr>
            <a:lvl5pPr lvl="4" rtl="0">
              <a:spcBef>
                <a:spcPts val="0"/>
              </a:spcBef>
              <a:spcAft>
                <a:spcPts val="0"/>
              </a:spcAft>
              <a:buSzPts val="2800"/>
              <a:buNone/>
              <a:defRPr sz="2000">
                <a:solidFill>
                  <a:srgbClr val="FFFFFF"/>
                </a:solidFill>
                <a:latin typeface="Rockwell"/>
                <a:ea typeface="Rockwell"/>
                <a:cs typeface="Rockwell"/>
                <a:sym typeface="Rockwell"/>
              </a:defRPr>
            </a:lvl5pPr>
            <a:lvl6pPr lvl="5" rtl="0">
              <a:spcBef>
                <a:spcPts val="0"/>
              </a:spcBef>
              <a:spcAft>
                <a:spcPts val="0"/>
              </a:spcAft>
              <a:buSzPts val="2800"/>
              <a:buNone/>
              <a:defRPr sz="2000">
                <a:solidFill>
                  <a:srgbClr val="FFFFFF"/>
                </a:solidFill>
                <a:latin typeface="Rockwell"/>
                <a:ea typeface="Rockwell"/>
                <a:cs typeface="Rockwell"/>
                <a:sym typeface="Rockwell"/>
              </a:defRPr>
            </a:lvl6pPr>
            <a:lvl7pPr lvl="6" rtl="0">
              <a:spcBef>
                <a:spcPts val="0"/>
              </a:spcBef>
              <a:spcAft>
                <a:spcPts val="0"/>
              </a:spcAft>
              <a:buSzPts val="2800"/>
              <a:buNone/>
              <a:defRPr sz="2000">
                <a:solidFill>
                  <a:srgbClr val="FFFFFF"/>
                </a:solidFill>
                <a:latin typeface="Rockwell"/>
                <a:ea typeface="Rockwell"/>
                <a:cs typeface="Rockwell"/>
                <a:sym typeface="Rockwell"/>
              </a:defRPr>
            </a:lvl7pPr>
            <a:lvl8pPr lvl="7" rtl="0">
              <a:spcBef>
                <a:spcPts val="0"/>
              </a:spcBef>
              <a:spcAft>
                <a:spcPts val="0"/>
              </a:spcAft>
              <a:buSzPts val="2800"/>
              <a:buNone/>
              <a:defRPr sz="2000">
                <a:solidFill>
                  <a:srgbClr val="FFFFFF"/>
                </a:solidFill>
                <a:latin typeface="Rockwell"/>
                <a:ea typeface="Rockwell"/>
                <a:cs typeface="Rockwell"/>
                <a:sym typeface="Rockwell"/>
              </a:defRPr>
            </a:lvl8pPr>
            <a:lvl9pPr lvl="8" rtl="0">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98" name="Google Shape;98;p20"/>
          <p:cNvSpPr txBox="1">
            <a:spLocks noGrp="1"/>
          </p:cNvSpPr>
          <p:nvPr>
            <p:ph type="sldNum" idx="3"/>
          </p:nvPr>
        </p:nvSpPr>
        <p:spPr>
          <a:xfrm>
            <a:off x="88683" y="4676392"/>
            <a:ext cx="548700" cy="393600"/>
          </a:xfrm>
          <a:prstGeom prst="rect">
            <a:avLst/>
          </a:prstGeom>
        </p:spPr>
        <p:txBody>
          <a:bodyPr spcFirstLastPara="1" wrap="square" lIns="0" tIns="0" rIns="0" bIns="0" anchor="ctr" anchorCtr="0">
            <a:norm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99" name="Google Shape;99;p2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0" name="Google Shape;100;p2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1"/>
        <p:cNvGrpSpPr/>
        <p:nvPr/>
      </p:nvGrpSpPr>
      <p:grpSpPr>
        <a:xfrm>
          <a:off x="0" y="0"/>
          <a:ext cx="0" cy="0"/>
          <a:chOff x="0" y="0"/>
          <a:chExt cx="0" cy="0"/>
        </a:xfrm>
      </p:grpSpPr>
      <p:pic>
        <p:nvPicPr>
          <p:cNvPr id="102" name="Google Shape;102;p21"/>
          <p:cNvPicPr preferRelativeResize="0"/>
          <p:nvPr/>
        </p:nvPicPr>
        <p:blipFill rotWithShape="1">
          <a:blip r:embed="rId2">
            <a:alphaModFix/>
          </a:blip>
          <a:srcRect/>
          <a:stretch/>
        </p:blipFill>
        <p:spPr>
          <a:xfrm>
            <a:off x="0" y="0"/>
            <a:ext cx="6858000" cy="5143499"/>
          </a:xfrm>
          <a:prstGeom prst="rect">
            <a:avLst/>
          </a:prstGeom>
          <a:noFill/>
          <a:ln>
            <a:noFill/>
          </a:ln>
        </p:spPr>
      </p:pic>
      <p:sp>
        <p:nvSpPr>
          <p:cNvPr id="103" name="Google Shape;103;p21"/>
          <p:cNvSpPr txBox="1">
            <a:spLocks noGrp="1"/>
          </p:cNvSpPr>
          <p:nvPr>
            <p:ph type="ctrTitle"/>
          </p:nvPr>
        </p:nvSpPr>
        <p:spPr>
          <a:xfrm>
            <a:off x="685800" y="1946787"/>
            <a:ext cx="7772400" cy="17532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sldNum" idx="12"/>
          </p:nvPr>
        </p:nvSpPr>
        <p:spPr>
          <a:xfrm>
            <a:off x="215697" y="4820264"/>
            <a:ext cx="2057400" cy="273844"/>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05"/>
        <p:cNvGrpSpPr/>
        <p:nvPr/>
      </p:nvGrpSpPr>
      <p:grpSpPr>
        <a:xfrm>
          <a:off x="0" y="0"/>
          <a:ext cx="0" cy="0"/>
          <a:chOff x="0" y="0"/>
          <a:chExt cx="0" cy="0"/>
        </a:xfrm>
      </p:grpSpPr>
      <p:pic>
        <p:nvPicPr>
          <p:cNvPr id="106" name="Google Shape;106;p22"/>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07" name="Google Shape;107;p22"/>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2"/>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24"/>
          <p:cNvSpPr/>
          <p:nvPr/>
        </p:nvSpPr>
        <p:spPr>
          <a:xfrm>
            <a:off x="0" y="3506431"/>
            <a:ext cx="9144000" cy="1637071"/>
          </a:xfrm>
          <a:prstGeom prst="rect">
            <a:avLst/>
          </a:prstGeom>
          <a:gradFill>
            <a:gsLst>
              <a:gs pos="0">
                <a:schemeClr val="lt1"/>
              </a:gs>
              <a:gs pos="100000">
                <a:srgbClr val="488BC9">
                  <a:alpha val="29411"/>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7" name="Google Shape;117;p24"/>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4"/>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9" name="Google Shape;119;p2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20" name="Google Shape;120;p24"/>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21" name="Google Shape;121;p24"/>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pic>
        <p:nvPicPr>
          <p:cNvPr id="123" name="Google Shape;123;p2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24" name="Google Shape;124;p25"/>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6" name="Google Shape;126;p2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7" name="Google Shape;127;p2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130" name="Google Shape;130;p26"/>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6"/>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2"/>
        <p:cNvGrpSpPr/>
        <p:nvPr/>
      </p:nvGrpSpPr>
      <p:grpSpPr>
        <a:xfrm>
          <a:off x="0" y="0"/>
          <a:ext cx="0" cy="0"/>
          <a:chOff x="0" y="0"/>
          <a:chExt cx="0" cy="0"/>
        </a:xfrm>
      </p:grpSpPr>
      <p:pic>
        <p:nvPicPr>
          <p:cNvPr id="133" name="Google Shape;133;p2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34" name="Google Shape;134;p2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6" name="Google Shape;136;p2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37" name="Google Shape;137;p2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8" name="Google Shape;138;p27"/>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9"/>
        <p:cNvGrpSpPr/>
        <p:nvPr/>
      </p:nvGrpSpPr>
      <p:grpSpPr>
        <a:xfrm>
          <a:off x="0" y="0"/>
          <a:ext cx="0" cy="0"/>
          <a:chOff x="0" y="0"/>
          <a:chExt cx="0" cy="0"/>
        </a:xfrm>
      </p:grpSpPr>
      <p:pic>
        <p:nvPicPr>
          <p:cNvPr id="140" name="Google Shape;140;p2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1" name="Google Shape;141;p2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3" name="Google Shape;143;p2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44" name="Google Shape;144;p2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45" name="Google Shape;145;p28"/>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46"/>
        <p:cNvGrpSpPr/>
        <p:nvPr/>
      </p:nvGrpSpPr>
      <p:grpSpPr>
        <a:xfrm>
          <a:off x="0" y="0"/>
          <a:ext cx="0" cy="0"/>
          <a:chOff x="0" y="0"/>
          <a:chExt cx="0" cy="0"/>
        </a:xfrm>
      </p:grpSpPr>
      <p:pic>
        <p:nvPicPr>
          <p:cNvPr id="147" name="Google Shape;147;p2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48" name="Google Shape;148;p2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0" name="Google Shape;150;p2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1" name="Google Shape;151;p2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2" name="Google Shape;152;p29"/>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53"/>
        <p:cNvGrpSpPr/>
        <p:nvPr/>
      </p:nvGrpSpPr>
      <p:grpSpPr>
        <a:xfrm>
          <a:off x="0" y="0"/>
          <a:ext cx="0" cy="0"/>
          <a:chOff x="0" y="0"/>
          <a:chExt cx="0" cy="0"/>
        </a:xfrm>
      </p:grpSpPr>
      <p:pic>
        <p:nvPicPr>
          <p:cNvPr id="154" name="Google Shape;154;p3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55" name="Google Shape;155;p30"/>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6" name="Google Shape;156;p30"/>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57" name="Google Shape;157;p30"/>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58" name="Google Shape;158;p3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59" name="Google Shape;159;p30"/>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60"/>
        <p:cNvGrpSpPr/>
        <p:nvPr/>
      </p:nvGrpSpPr>
      <p:grpSpPr>
        <a:xfrm>
          <a:off x="0" y="0"/>
          <a:ext cx="0" cy="0"/>
          <a:chOff x="0" y="0"/>
          <a:chExt cx="0" cy="0"/>
        </a:xfrm>
      </p:grpSpPr>
      <p:pic>
        <p:nvPicPr>
          <p:cNvPr id="161" name="Google Shape;161;p3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2" name="Google Shape;162;p31"/>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3" name="Google Shape;163;p3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4" name="Google Shape;164;p3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65" name="Google Shape;165;p3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6" name="Google Shape;166;p3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67"/>
        <p:cNvGrpSpPr/>
        <p:nvPr/>
      </p:nvGrpSpPr>
      <p:grpSpPr>
        <a:xfrm>
          <a:off x="0" y="0"/>
          <a:ext cx="0" cy="0"/>
          <a:chOff x="0" y="0"/>
          <a:chExt cx="0" cy="0"/>
        </a:xfrm>
      </p:grpSpPr>
      <p:pic>
        <p:nvPicPr>
          <p:cNvPr id="168" name="Google Shape;168;p3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169" name="Google Shape;169;p32"/>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1" name="Google Shape;171;p32"/>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72" name="Google Shape;172;p32"/>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3" name="Google Shape;173;p3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4"/>
        <p:cNvGrpSpPr/>
        <p:nvPr/>
      </p:nvGrpSpPr>
      <p:grpSpPr>
        <a:xfrm>
          <a:off x="0" y="0"/>
          <a:ext cx="0" cy="0"/>
          <a:chOff x="0" y="0"/>
          <a:chExt cx="0" cy="0"/>
        </a:xfrm>
      </p:grpSpPr>
      <p:sp>
        <p:nvSpPr>
          <p:cNvPr id="175" name="Google Shape;175;p33"/>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6" name="Google Shape;176;p33"/>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7" name="Google Shape;177;p33"/>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178" name="Google Shape;178;p33"/>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9" name="Google Shape;179;p33"/>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180" name="Google Shape;180;p33"/>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4"/>
        <p:cNvGrpSpPr/>
        <p:nvPr/>
      </p:nvGrpSpPr>
      <p:grpSpPr>
        <a:xfrm>
          <a:off x="0" y="0"/>
          <a:ext cx="0" cy="0"/>
          <a:chOff x="0" y="0"/>
          <a:chExt cx="0" cy="0"/>
        </a:xfrm>
      </p:grpSpPr>
      <p:sp>
        <p:nvSpPr>
          <p:cNvPr id="185" name="Google Shape;185;p3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86"/>
        <p:cNvGrpSpPr/>
        <p:nvPr/>
      </p:nvGrpSpPr>
      <p:grpSpPr>
        <a:xfrm>
          <a:off x="0" y="0"/>
          <a:ext cx="0" cy="0"/>
          <a:chOff x="0" y="0"/>
          <a:chExt cx="0" cy="0"/>
        </a:xfrm>
      </p:grpSpPr>
      <p:pic>
        <p:nvPicPr>
          <p:cNvPr id="187" name="Google Shape;187;p36"/>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188" name="Google Shape;188;p36"/>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36"/>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3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3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93" name="Google Shape;193;p3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94"/>
        <p:cNvGrpSpPr/>
        <p:nvPr/>
      </p:nvGrpSpPr>
      <p:grpSpPr>
        <a:xfrm>
          <a:off x="0" y="0"/>
          <a:ext cx="0" cy="0"/>
          <a:chOff x="0" y="0"/>
          <a:chExt cx="0" cy="0"/>
        </a:xfrm>
      </p:grpSpPr>
      <p:pic>
        <p:nvPicPr>
          <p:cNvPr id="195" name="Google Shape;195;p3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6" name="Google Shape;196;p38"/>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7" name="Google Shape;197;p38"/>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itle Slide_No Photo">
    <p:bg>
      <p:bgPr>
        <a:solidFill>
          <a:schemeClr val="bg1"/>
        </a:solid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0D486474-4316-314B-A41A-5295C2985C6E}"/>
              </a:ext>
            </a:extLst>
          </p:cNvPr>
          <p:cNvSpPr/>
          <p:nvPr userDrawn="1"/>
        </p:nvSpPr>
        <p:spPr>
          <a:xfrm>
            <a:off x="2447401" y="-6595"/>
            <a:ext cx="1569244" cy="51435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sz="1050"/>
          </a:p>
        </p:txBody>
      </p:sp>
      <p:sp>
        <p:nvSpPr>
          <p:cNvPr id="9" name="object 4">
            <a:extLst>
              <a:ext uri="{FF2B5EF4-FFF2-40B4-BE49-F238E27FC236}">
                <a16:creationId xmlns:a16="http://schemas.microsoft.com/office/drawing/2014/main" id="{0FCD820A-F8D3-5D42-9095-8180FD5D506C}"/>
              </a:ext>
            </a:extLst>
          </p:cNvPr>
          <p:cNvSpPr/>
          <p:nvPr userDrawn="1"/>
        </p:nvSpPr>
        <p:spPr>
          <a:xfrm>
            <a:off x="4139565" y="6594"/>
            <a:ext cx="5004435" cy="51435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rgbClr val="FFFFFF"/>
          </a:solidFill>
        </p:spPr>
        <p:txBody>
          <a:bodyPr wrap="square" lIns="0" tIns="0" rIns="0" bIns="0" rtlCol="0"/>
          <a:lstStyle/>
          <a:p>
            <a:endParaRPr sz="1050"/>
          </a:p>
        </p:txBody>
      </p:sp>
      <p:sp>
        <p:nvSpPr>
          <p:cNvPr id="28" name="Title 27">
            <a:extLst>
              <a:ext uri="{FF2B5EF4-FFF2-40B4-BE49-F238E27FC236}">
                <a16:creationId xmlns:a16="http://schemas.microsoft.com/office/drawing/2014/main" id="{D635AF55-5400-C640-B1F5-B60241B335F0}"/>
              </a:ext>
            </a:extLst>
          </p:cNvPr>
          <p:cNvSpPr>
            <a:spLocks noGrp="1"/>
          </p:cNvSpPr>
          <p:nvPr>
            <p:ph type="title"/>
          </p:nvPr>
        </p:nvSpPr>
        <p:spPr>
          <a:xfrm>
            <a:off x="4730262" y="1461375"/>
            <a:ext cx="3543299" cy="671159"/>
          </a:xfrm>
          <a:prstGeom prst="rect">
            <a:avLst/>
          </a:prstGeom>
        </p:spPr>
        <p:txBody>
          <a:bodyPr wrap="square" anchor="t" anchorCtr="0">
            <a:noAutofit/>
          </a:bodyPr>
          <a:lstStyle>
            <a:lvl1pPr algn="r">
              <a:defRPr sz="2400" b="1">
                <a:solidFill>
                  <a:srgbClr val="386EA4"/>
                </a:solidFill>
              </a:defRPr>
            </a:lvl1pPr>
          </a:lstStyle>
          <a:p>
            <a:endParaRPr lang="en-US"/>
          </a:p>
        </p:txBody>
      </p:sp>
      <p:pic>
        <p:nvPicPr>
          <p:cNvPr id="29" name="Picture 28">
            <a:extLst>
              <a:ext uri="{FF2B5EF4-FFF2-40B4-BE49-F238E27FC236}">
                <a16:creationId xmlns:a16="http://schemas.microsoft.com/office/drawing/2014/main" id="{F4FD3F5E-F310-AC4E-B9A1-F241B241B6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9350" y="4413731"/>
            <a:ext cx="2091667" cy="507919"/>
          </a:xfrm>
          <a:prstGeom prst="rect">
            <a:avLst/>
          </a:prstGeom>
        </p:spPr>
      </p:pic>
      <p:sp>
        <p:nvSpPr>
          <p:cNvPr id="3" name="Text Placeholder 2">
            <a:extLst>
              <a:ext uri="{FF2B5EF4-FFF2-40B4-BE49-F238E27FC236}">
                <a16:creationId xmlns:a16="http://schemas.microsoft.com/office/drawing/2014/main" id="{E03337FA-9CF7-694D-B2AD-FFBC0DAC5904}"/>
              </a:ext>
            </a:extLst>
          </p:cNvPr>
          <p:cNvSpPr>
            <a:spLocks noGrp="1"/>
          </p:cNvSpPr>
          <p:nvPr>
            <p:ph type="body" sz="quarter" idx="10"/>
          </p:nvPr>
        </p:nvSpPr>
        <p:spPr>
          <a:xfrm>
            <a:off x="4728064" y="2257961"/>
            <a:ext cx="3543299" cy="534269"/>
          </a:xfrm>
        </p:spPr>
        <p:txBody>
          <a:bodyPr anchor="t" anchorCtr="0">
            <a:noAutofit/>
          </a:bodyPr>
          <a:lstStyle>
            <a:lvl1pPr marL="0" indent="0" algn="r">
              <a:buNone/>
              <a:defRPr sz="1950">
                <a:latin typeface="+mn-lt"/>
              </a:defRPr>
            </a:lvl1pPr>
          </a:lstStyle>
          <a:p>
            <a:pPr lvl="0"/>
            <a:endParaRPr lang="en-US"/>
          </a:p>
        </p:txBody>
      </p:sp>
      <p:sp>
        <p:nvSpPr>
          <p:cNvPr id="11" name="Text Placeholder 2">
            <a:extLst>
              <a:ext uri="{FF2B5EF4-FFF2-40B4-BE49-F238E27FC236}">
                <a16:creationId xmlns:a16="http://schemas.microsoft.com/office/drawing/2014/main" id="{817835B5-AD74-0345-BF17-305828A424FF}"/>
              </a:ext>
            </a:extLst>
          </p:cNvPr>
          <p:cNvSpPr>
            <a:spLocks noGrp="1"/>
          </p:cNvSpPr>
          <p:nvPr>
            <p:ph type="body" sz="quarter" idx="11"/>
          </p:nvPr>
        </p:nvSpPr>
        <p:spPr>
          <a:xfrm>
            <a:off x="4741252" y="3699253"/>
            <a:ext cx="3543299" cy="601597"/>
          </a:xfrm>
        </p:spPr>
        <p:txBody>
          <a:bodyPr>
            <a:normAutofit/>
          </a:bodyPr>
          <a:lstStyle>
            <a:lvl1pPr marL="0" indent="0" algn="r">
              <a:spcAft>
                <a:spcPts val="225"/>
              </a:spcAft>
              <a:buNone/>
              <a:defRPr sz="1500">
                <a:latin typeface="Calibri" panose="020F0502020204030204" pitchFamily="34" charset="0"/>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A9D0B740-EE97-7244-983D-74906D318C78}"/>
              </a:ext>
            </a:extLst>
          </p:cNvPr>
          <p:cNvSpPr>
            <a:spLocks noGrp="1"/>
          </p:cNvSpPr>
          <p:nvPr>
            <p:ph type="body" sz="quarter" idx="12"/>
          </p:nvPr>
        </p:nvSpPr>
        <p:spPr>
          <a:xfrm>
            <a:off x="4730261" y="3301245"/>
            <a:ext cx="3543299" cy="285750"/>
          </a:xfrm>
        </p:spPr>
        <p:txBody>
          <a:bodyPr anchor="ctr" anchorCtr="0">
            <a:noAutofit/>
          </a:bodyPr>
          <a:lstStyle>
            <a:lvl1pPr marL="0" indent="0" algn="r">
              <a:buNone/>
              <a:defRPr sz="1500" b="1">
                <a:latin typeface="Calibri" panose="020F0502020204030204" pitchFamily="34" charset="0"/>
                <a:cs typeface="Calibri" panose="020F0502020204030204" pitchFamily="34" charset="0"/>
              </a:defRPr>
            </a:lvl1pPr>
          </a:lstStyle>
          <a:p>
            <a:pPr lvl="0"/>
            <a:endParaRPr lang="en-US"/>
          </a:p>
        </p:txBody>
      </p:sp>
      <p:pic>
        <p:nvPicPr>
          <p:cNvPr id="14" name="Picture 13" descr="Shape&#10;&#10;Description automatically generated">
            <a:extLst>
              <a:ext uri="{FF2B5EF4-FFF2-40B4-BE49-F238E27FC236}">
                <a16:creationId xmlns:a16="http://schemas.microsoft.com/office/drawing/2014/main" id="{48C17089-539E-1F4B-B217-621274F968A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69665" y="-2198"/>
            <a:ext cx="4572000" cy="5143500"/>
          </a:xfrm>
          <a:prstGeom prst="rect">
            <a:avLst/>
          </a:prstGeom>
        </p:spPr>
      </p:pic>
      <p:pic>
        <p:nvPicPr>
          <p:cNvPr id="2" name="Picture 1">
            <a:extLst>
              <a:ext uri="{FF2B5EF4-FFF2-40B4-BE49-F238E27FC236}">
                <a16:creationId xmlns:a16="http://schemas.microsoft.com/office/drawing/2014/main" id="{4F0F754C-1B8E-B8CD-A507-7A7947E039E3}"/>
              </a:ext>
            </a:extLst>
          </p:cNvPr>
          <p:cNvPicPr>
            <a:picLocks noChangeAspect="1"/>
          </p:cNvPicPr>
          <p:nvPr userDrawn="1"/>
        </p:nvPicPr>
        <p:blipFill>
          <a:blip r:embed="rId4"/>
          <a:stretch>
            <a:fillRect/>
          </a:stretch>
        </p:blipFill>
        <p:spPr>
          <a:xfrm>
            <a:off x="3940953" y="152899"/>
            <a:ext cx="4576793" cy="1183049"/>
          </a:xfrm>
          <a:prstGeom prst="rect">
            <a:avLst/>
          </a:prstGeom>
        </p:spPr>
      </p:pic>
      <p:pic>
        <p:nvPicPr>
          <p:cNvPr id="4" name="Picture 3">
            <a:extLst>
              <a:ext uri="{FF2B5EF4-FFF2-40B4-BE49-F238E27FC236}">
                <a16:creationId xmlns:a16="http://schemas.microsoft.com/office/drawing/2014/main" id="{2773FEDA-137D-DCC1-B209-DC8F3E1A8580}"/>
              </a:ext>
            </a:extLst>
          </p:cNvPr>
          <p:cNvPicPr>
            <a:picLocks noChangeAspect="1"/>
          </p:cNvPicPr>
          <p:nvPr userDrawn="1"/>
        </p:nvPicPr>
        <p:blipFill>
          <a:blip r:embed="rId5"/>
          <a:stretch>
            <a:fillRect/>
          </a:stretch>
        </p:blipFill>
        <p:spPr>
          <a:xfrm>
            <a:off x="5005399" y="4359610"/>
            <a:ext cx="603557" cy="630991"/>
          </a:xfrm>
          <a:prstGeom prst="rect">
            <a:avLst/>
          </a:prstGeom>
        </p:spPr>
      </p:pic>
    </p:spTree>
    <p:extLst>
      <p:ext uri="{BB962C8B-B14F-4D97-AF65-F5344CB8AC3E}">
        <p14:creationId xmlns:p14="http://schemas.microsoft.com/office/powerpoint/2010/main" val="1542384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_Title and Content 3">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977B110D-3D75-284F-83C8-F4427170FF07}"/>
              </a:ext>
            </a:extLst>
          </p:cNvPr>
          <p:cNvSpPr/>
          <p:nvPr userDrawn="1"/>
        </p:nvSpPr>
        <p:spPr>
          <a:xfrm>
            <a:off x="8280559" y="3366716"/>
            <a:ext cx="863441" cy="1776889"/>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sz="1050"/>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285751" y="114301"/>
            <a:ext cx="7526585" cy="369332"/>
          </a:xfrm>
          <a:prstGeom prst="rect">
            <a:avLst/>
          </a:prstGeom>
        </p:spPr>
        <p:txBody>
          <a:bodyPr lIns="0" tIns="0" rIns="0" bIns="0"/>
          <a:lstStyle>
            <a:lvl1pPr>
              <a:defRPr sz="2400" b="1" i="0">
                <a:solidFill>
                  <a:srgbClr val="386EA3"/>
                </a:solidFill>
                <a:latin typeface="Calibri" panose="020F0502020204030204" pitchFamily="34" charset="0"/>
                <a:cs typeface="Calibri" panose="020F0502020204030204" pitchFamily="34" charset="0"/>
              </a:defRPr>
            </a:lvl1pPr>
          </a:lstStyle>
          <a:p>
            <a:endParaRPr/>
          </a:p>
        </p:txBody>
      </p:sp>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359569" y="1145704"/>
            <a:ext cx="7527131" cy="30398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Holder 4">
            <a:extLst>
              <a:ext uri="{FF2B5EF4-FFF2-40B4-BE49-F238E27FC236}">
                <a16:creationId xmlns:a16="http://schemas.microsoft.com/office/drawing/2014/main" id="{C1B8DD90-32AE-C842-B456-824A8661BA01}"/>
              </a:ext>
            </a:extLst>
          </p:cNvPr>
          <p:cNvSpPr>
            <a:spLocks noGrp="1"/>
          </p:cNvSpPr>
          <p:nvPr>
            <p:ph type="sldNum" sz="quarter" idx="7"/>
          </p:nvPr>
        </p:nvSpPr>
        <p:spPr>
          <a:xfrm>
            <a:off x="8572500" y="4629151"/>
            <a:ext cx="342900" cy="207749"/>
          </a:xfrm>
          <a:prstGeom prst="rect">
            <a:avLst/>
          </a:prstGeom>
        </p:spPr>
        <p:txBody>
          <a:bodyPr lIns="0" tIns="0" rIns="0" bIns="0" anchor="b" anchorCtr="0">
            <a:noAutofit/>
          </a:bodyPr>
          <a:lstStyle>
            <a:lvl1pPr algn="r">
              <a:defRPr sz="12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2" name="Picture 1">
            <a:extLst>
              <a:ext uri="{FF2B5EF4-FFF2-40B4-BE49-F238E27FC236}">
                <a16:creationId xmlns:a16="http://schemas.microsoft.com/office/drawing/2014/main" id="{27BF0C2F-848C-68D8-C461-862BB43C9472}"/>
              </a:ext>
            </a:extLst>
          </p:cNvPr>
          <p:cNvPicPr>
            <a:picLocks noChangeAspect="1"/>
          </p:cNvPicPr>
          <p:nvPr userDrawn="1"/>
        </p:nvPicPr>
        <p:blipFill>
          <a:blip r:embed="rId2"/>
          <a:stretch>
            <a:fillRect/>
          </a:stretch>
        </p:blipFill>
        <p:spPr>
          <a:xfrm>
            <a:off x="228601" y="4329763"/>
            <a:ext cx="2038964" cy="527049"/>
          </a:xfrm>
          <a:prstGeom prst="rect">
            <a:avLst/>
          </a:prstGeom>
        </p:spPr>
      </p:pic>
    </p:spTree>
    <p:extLst>
      <p:ext uri="{BB962C8B-B14F-4D97-AF65-F5344CB8AC3E}">
        <p14:creationId xmlns:p14="http://schemas.microsoft.com/office/powerpoint/2010/main" val="2522593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_Title and Content 4">
    <p:spTree>
      <p:nvGrpSpPr>
        <p:cNvPr id="1" name=""/>
        <p:cNvGrpSpPr/>
        <p:nvPr/>
      </p:nvGrpSpPr>
      <p:grpSpPr>
        <a:xfrm>
          <a:off x="0" y="0"/>
          <a:ext cx="0" cy="0"/>
          <a:chOff x="0" y="0"/>
          <a:chExt cx="0" cy="0"/>
        </a:xfrm>
      </p:grpSpPr>
      <p:sp>
        <p:nvSpPr>
          <p:cNvPr id="9" name="object 5">
            <a:extLst>
              <a:ext uri="{FF2B5EF4-FFF2-40B4-BE49-F238E27FC236}">
                <a16:creationId xmlns:a16="http://schemas.microsoft.com/office/drawing/2014/main" id="{E05E9524-B50B-E241-842C-9C0E6AC80705}"/>
              </a:ext>
            </a:extLst>
          </p:cNvPr>
          <p:cNvSpPr/>
          <p:nvPr userDrawn="1"/>
        </p:nvSpPr>
        <p:spPr>
          <a:xfrm>
            <a:off x="8280559" y="3366716"/>
            <a:ext cx="863441" cy="1776889"/>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sz="1050"/>
          </a:p>
        </p:txBody>
      </p:sp>
      <p:sp>
        <p:nvSpPr>
          <p:cNvPr id="10" name="Holder 2">
            <a:extLst>
              <a:ext uri="{FF2B5EF4-FFF2-40B4-BE49-F238E27FC236}">
                <a16:creationId xmlns:a16="http://schemas.microsoft.com/office/drawing/2014/main" id="{EBA92AA5-A44A-424C-9963-83FCA74594CD}"/>
              </a:ext>
            </a:extLst>
          </p:cNvPr>
          <p:cNvSpPr>
            <a:spLocks noGrp="1"/>
          </p:cNvSpPr>
          <p:nvPr>
            <p:ph type="title"/>
          </p:nvPr>
        </p:nvSpPr>
        <p:spPr>
          <a:xfrm>
            <a:off x="285750" y="228601"/>
            <a:ext cx="6619187" cy="369332"/>
          </a:xfrm>
          <a:prstGeom prst="rect">
            <a:avLst/>
          </a:prstGeom>
        </p:spPr>
        <p:txBody>
          <a:bodyPr lIns="0" tIns="0" rIns="0" bIns="0"/>
          <a:lstStyle>
            <a:lvl1pPr>
              <a:defRPr sz="2400" b="1" i="0">
                <a:solidFill>
                  <a:srgbClr val="386EA3"/>
                </a:solidFill>
                <a:latin typeface="Calibri" panose="020F0502020204030204" pitchFamily="34" charset="0"/>
                <a:cs typeface="Calibri" panose="020F0502020204030204" pitchFamily="34" charset="0"/>
              </a:defRPr>
            </a:lvl1pPr>
          </a:lstStyle>
          <a:p>
            <a:endParaRPr/>
          </a:p>
        </p:txBody>
      </p:sp>
      <p:sp>
        <p:nvSpPr>
          <p:cNvPr id="17" name="Holder 4">
            <a:extLst>
              <a:ext uri="{FF2B5EF4-FFF2-40B4-BE49-F238E27FC236}">
                <a16:creationId xmlns:a16="http://schemas.microsoft.com/office/drawing/2014/main" id="{22B63809-4058-EA42-B6D9-BA1A8FA153B4}"/>
              </a:ext>
            </a:extLst>
          </p:cNvPr>
          <p:cNvSpPr>
            <a:spLocks noGrp="1"/>
          </p:cNvSpPr>
          <p:nvPr>
            <p:ph type="sldNum" sz="quarter" idx="7"/>
          </p:nvPr>
        </p:nvSpPr>
        <p:spPr>
          <a:xfrm>
            <a:off x="8572500" y="4629151"/>
            <a:ext cx="342900" cy="207749"/>
          </a:xfrm>
          <a:prstGeom prst="rect">
            <a:avLst/>
          </a:prstGeom>
        </p:spPr>
        <p:txBody>
          <a:bodyPr lIns="0" tIns="0" rIns="0" bIns="0" anchor="b" anchorCtr="0">
            <a:noAutofit/>
          </a:bodyPr>
          <a:lstStyle>
            <a:lvl1pPr algn="r">
              <a:defRPr sz="12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sp>
        <p:nvSpPr>
          <p:cNvPr id="18" name="Content Placeholder 11">
            <a:extLst>
              <a:ext uri="{FF2B5EF4-FFF2-40B4-BE49-F238E27FC236}">
                <a16:creationId xmlns:a16="http://schemas.microsoft.com/office/drawing/2014/main" id="{17E8025B-A200-8D4F-97AB-F35278E9B1A6}"/>
              </a:ext>
            </a:extLst>
          </p:cNvPr>
          <p:cNvSpPr>
            <a:spLocks noGrp="1"/>
          </p:cNvSpPr>
          <p:nvPr>
            <p:ph sz="quarter" idx="14"/>
          </p:nvPr>
        </p:nvSpPr>
        <p:spPr>
          <a:xfrm>
            <a:off x="359569" y="1145704"/>
            <a:ext cx="3183731" cy="30398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1">
            <a:extLst>
              <a:ext uri="{FF2B5EF4-FFF2-40B4-BE49-F238E27FC236}">
                <a16:creationId xmlns:a16="http://schemas.microsoft.com/office/drawing/2014/main" id="{6CCD4093-B1D7-EE4D-AF7D-1C88565C4D7D}"/>
              </a:ext>
            </a:extLst>
          </p:cNvPr>
          <p:cNvSpPr>
            <a:spLocks noGrp="1"/>
          </p:cNvSpPr>
          <p:nvPr>
            <p:ph sz="quarter" idx="15"/>
          </p:nvPr>
        </p:nvSpPr>
        <p:spPr>
          <a:xfrm>
            <a:off x="3796189" y="1145704"/>
            <a:ext cx="3183731" cy="30398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982C4EA0-42E3-C02B-2D37-A1B057E82D92}"/>
              </a:ext>
            </a:extLst>
          </p:cNvPr>
          <p:cNvPicPr>
            <a:picLocks noChangeAspect="1"/>
          </p:cNvPicPr>
          <p:nvPr userDrawn="1"/>
        </p:nvPicPr>
        <p:blipFill>
          <a:blip r:embed="rId2"/>
          <a:stretch>
            <a:fillRect/>
          </a:stretch>
        </p:blipFill>
        <p:spPr>
          <a:xfrm>
            <a:off x="228601" y="4413633"/>
            <a:ext cx="1714500" cy="443179"/>
          </a:xfrm>
          <a:prstGeom prst="rect">
            <a:avLst/>
          </a:prstGeom>
        </p:spPr>
      </p:pic>
    </p:spTree>
    <p:extLst>
      <p:ext uri="{BB962C8B-B14F-4D97-AF65-F5344CB8AC3E}">
        <p14:creationId xmlns:p14="http://schemas.microsoft.com/office/powerpoint/2010/main" val="1509704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9_Section Divider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16A991-22C5-ECE6-FE08-CE08531D45A9}"/>
              </a:ext>
            </a:extLst>
          </p:cNvPr>
          <p:cNvPicPr>
            <a:picLocks noChangeAspect="1"/>
          </p:cNvPicPr>
          <p:nvPr userDrawn="1"/>
        </p:nvPicPr>
        <p:blipFill>
          <a:blip r:embed="rId2"/>
          <a:stretch>
            <a:fillRect/>
          </a:stretch>
        </p:blipFill>
        <p:spPr>
          <a:xfrm>
            <a:off x="1801791" y="0"/>
            <a:ext cx="7340133" cy="5143500"/>
          </a:xfrm>
          <a:prstGeom prst="rect">
            <a:avLst/>
          </a:prstGeom>
        </p:spPr>
      </p:pic>
      <p:sp>
        <p:nvSpPr>
          <p:cNvPr id="26" name="object 3">
            <a:extLst>
              <a:ext uri="{FF2B5EF4-FFF2-40B4-BE49-F238E27FC236}">
                <a16:creationId xmlns:a16="http://schemas.microsoft.com/office/drawing/2014/main" id="{B129FDEE-82BF-1A45-B0B3-D43F008D9F74}"/>
              </a:ext>
            </a:extLst>
          </p:cNvPr>
          <p:cNvSpPr/>
          <p:nvPr userDrawn="1"/>
        </p:nvSpPr>
        <p:spPr>
          <a:xfrm>
            <a:off x="0" y="0"/>
            <a:ext cx="4221480" cy="5143500"/>
          </a:xfrm>
          <a:custGeom>
            <a:avLst/>
            <a:gdLst/>
            <a:ahLst/>
            <a:cxnLst/>
            <a:rect l="l" t="t" r="r" b="b"/>
            <a:pathLst>
              <a:path w="5628640" h="6858000">
                <a:moveTo>
                  <a:pt x="3964238" y="0"/>
                </a:moveTo>
                <a:lnTo>
                  <a:pt x="0" y="0"/>
                </a:lnTo>
                <a:lnTo>
                  <a:pt x="0" y="6858000"/>
                </a:lnTo>
                <a:lnTo>
                  <a:pt x="3964238" y="6858000"/>
                </a:lnTo>
                <a:lnTo>
                  <a:pt x="5628458" y="3429005"/>
                </a:lnTo>
                <a:lnTo>
                  <a:pt x="3964238" y="0"/>
                </a:lnTo>
                <a:close/>
              </a:path>
            </a:pathLst>
          </a:custGeom>
          <a:solidFill>
            <a:srgbClr val="FFFFFF"/>
          </a:solidFill>
        </p:spPr>
        <p:txBody>
          <a:bodyPr wrap="square" lIns="0" tIns="0" rIns="0" bIns="0" rtlCol="0"/>
          <a:lstStyle/>
          <a:p>
            <a:endParaRPr sz="1050"/>
          </a:p>
        </p:txBody>
      </p:sp>
      <p:sp>
        <p:nvSpPr>
          <p:cNvPr id="27" name="object 4">
            <a:extLst>
              <a:ext uri="{FF2B5EF4-FFF2-40B4-BE49-F238E27FC236}">
                <a16:creationId xmlns:a16="http://schemas.microsoft.com/office/drawing/2014/main" id="{E88693D9-8BEF-DA4A-8B06-F68732520CA4}"/>
              </a:ext>
            </a:extLst>
          </p:cNvPr>
          <p:cNvSpPr/>
          <p:nvPr userDrawn="1"/>
        </p:nvSpPr>
        <p:spPr>
          <a:xfrm>
            <a:off x="3160012" y="0"/>
            <a:ext cx="1569244" cy="51435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sz="1050"/>
          </a:p>
        </p:txBody>
      </p:sp>
      <p:sp>
        <p:nvSpPr>
          <p:cNvPr id="11" name="Title 10">
            <a:extLst>
              <a:ext uri="{FF2B5EF4-FFF2-40B4-BE49-F238E27FC236}">
                <a16:creationId xmlns:a16="http://schemas.microsoft.com/office/drawing/2014/main" id="{01A0899C-C3AB-F249-A6B3-0183E52D92FB}"/>
              </a:ext>
            </a:extLst>
          </p:cNvPr>
          <p:cNvSpPr>
            <a:spLocks noGrp="1"/>
          </p:cNvSpPr>
          <p:nvPr>
            <p:ph type="title"/>
          </p:nvPr>
        </p:nvSpPr>
        <p:spPr>
          <a:xfrm>
            <a:off x="360114" y="2230524"/>
            <a:ext cx="2439784" cy="684126"/>
          </a:xfrm>
          <a:prstGeom prst="rect">
            <a:avLst/>
          </a:prstGeom>
        </p:spPr>
        <p:txBody>
          <a:bodyPr/>
          <a:lstStyle>
            <a:lvl1pPr>
              <a:defRPr sz="2400"/>
            </a:lvl1pPr>
          </a:lstStyle>
          <a:p>
            <a:r>
              <a:rPr lang="en-US"/>
              <a:t>Click to edit Master title style</a:t>
            </a:r>
          </a:p>
        </p:txBody>
      </p:sp>
      <p:sp>
        <p:nvSpPr>
          <p:cNvPr id="10" name="object 5">
            <a:extLst>
              <a:ext uri="{FF2B5EF4-FFF2-40B4-BE49-F238E27FC236}">
                <a16:creationId xmlns:a16="http://schemas.microsoft.com/office/drawing/2014/main" id="{4D11457E-B6B1-2840-95DC-2BC635056380}"/>
              </a:ext>
            </a:extLst>
          </p:cNvPr>
          <p:cNvSpPr/>
          <p:nvPr userDrawn="1"/>
        </p:nvSpPr>
        <p:spPr>
          <a:xfrm>
            <a:off x="8278483" y="3366716"/>
            <a:ext cx="863441" cy="1776889"/>
          </a:xfrm>
          <a:custGeom>
            <a:avLst/>
            <a:gdLst/>
            <a:ahLst/>
            <a:cxnLst/>
            <a:rect l="l" t="t" r="r" b="b"/>
            <a:pathLst>
              <a:path w="1151254" h="2369184">
                <a:moveTo>
                  <a:pt x="1150975" y="0"/>
                </a:moveTo>
                <a:lnTo>
                  <a:pt x="0" y="2369045"/>
                </a:lnTo>
                <a:lnTo>
                  <a:pt x="1150975" y="2369045"/>
                </a:lnTo>
                <a:lnTo>
                  <a:pt x="1150975" y="0"/>
                </a:lnTo>
                <a:close/>
              </a:path>
            </a:pathLst>
          </a:custGeom>
          <a:solidFill>
            <a:srgbClr val="386EA3"/>
          </a:solidFill>
        </p:spPr>
        <p:txBody>
          <a:bodyPr wrap="square" lIns="0" tIns="0" rIns="0" bIns="0" rtlCol="0"/>
          <a:lstStyle/>
          <a:p>
            <a:endParaRPr sz="1050"/>
          </a:p>
        </p:txBody>
      </p:sp>
      <p:sp>
        <p:nvSpPr>
          <p:cNvPr id="13" name="Holder 4">
            <a:extLst>
              <a:ext uri="{FF2B5EF4-FFF2-40B4-BE49-F238E27FC236}">
                <a16:creationId xmlns:a16="http://schemas.microsoft.com/office/drawing/2014/main" id="{FEA44E00-DD2E-F642-A740-936CE3206A4C}"/>
              </a:ext>
            </a:extLst>
          </p:cNvPr>
          <p:cNvSpPr>
            <a:spLocks noGrp="1"/>
          </p:cNvSpPr>
          <p:nvPr>
            <p:ph type="sldNum" sz="quarter" idx="7"/>
          </p:nvPr>
        </p:nvSpPr>
        <p:spPr>
          <a:xfrm>
            <a:off x="8235195" y="4629151"/>
            <a:ext cx="680205" cy="207749"/>
          </a:xfrm>
          <a:prstGeom prst="rect">
            <a:avLst/>
          </a:prstGeom>
        </p:spPr>
        <p:txBody>
          <a:bodyPr lIns="0" tIns="0" rIns="0" bIns="0" anchor="b" anchorCtr="0">
            <a:noAutofit/>
          </a:bodyPr>
          <a:lstStyle>
            <a:lvl1pPr algn="r">
              <a:defRPr sz="12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2" name="Picture 1">
            <a:extLst>
              <a:ext uri="{FF2B5EF4-FFF2-40B4-BE49-F238E27FC236}">
                <a16:creationId xmlns:a16="http://schemas.microsoft.com/office/drawing/2014/main" id="{E77E4010-D9F3-B178-377E-BDE667C453FF}"/>
              </a:ext>
            </a:extLst>
          </p:cNvPr>
          <p:cNvPicPr>
            <a:picLocks noChangeAspect="1"/>
          </p:cNvPicPr>
          <p:nvPr userDrawn="1"/>
        </p:nvPicPr>
        <p:blipFill>
          <a:blip r:embed="rId3"/>
          <a:stretch>
            <a:fillRect/>
          </a:stretch>
        </p:blipFill>
        <p:spPr>
          <a:xfrm>
            <a:off x="224204" y="4457753"/>
            <a:ext cx="1768744" cy="457200"/>
          </a:xfrm>
          <a:prstGeom prst="rect">
            <a:avLst/>
          </a:prstGeom>
        </p:spPr>
      </p:pic>
    </p:spTree>
    <p:extLst>
      <p:ext uri="{BB962C8B-B14F-4D97-AF65-F5344CB8AC3E}">
        <p14:creationId xmlns:p14="http://schemas.microsoft.com/office/powerpoint/2010/main" val="12412094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sclaimer Slide 1">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6979682" y="0"/>
            <a:ext cx="1569244" cy="51435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rgbClr val="569F44">
              <a:alpha val="89999"/>
            </a:srgbClr>
          </a:solidFill>
        </p:spPr>
        <p:txBody>
          <a:bodyPr wrap="square" lIns="0" tIns="0" rIns="0" bIns="0" rtlCol="0"/>
          <a:lstStyle/>
          <a:p>
            <a:endParaRPr sz="1050"/>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8077200" cy="51435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rgbClr val="386EA4"/>
          </a:solidFill>
          <a:ln>
            <a:solidFill>
              <a:schemeClr val="accent1"/>
            </a:solidFill>
          </a:ln>
        </p:spPr>
        <p:txBody>
          <a:bodyPr wrap="square" lIns="0" tIns="0" rIns="0" bIns="0" rtlCol="0"/>
          <a:lstStyle/>
          <a:p>
            <a:endParaRPr sz="1050"/>
          </a:p>
        </p:txBody>
      </p:sp>
      <p:sp>
        <p:nvSpPr>
          <p:cNvPr id="8" name="object 5">
            <a:extLst>
              <a:ext uri="{FF2B5EF4-FFF2-40B4-BE49-F238E27FC236}">
                <a16:creationId xmlns:a16="http://schemas.microsoft.com/office/drawing/2014/main" id="{FCB01512-6A06-124F-9D1A-D88B93471CBF}"/>
              </a:ext>
            </a:extLst>
          </p:cNvPr>
          <p:cNvSpPr/>
          <p:nvPr userDrawn="1"/>
        </p:nvSpPr>
        <p:spPr>
          <a:xfrm>
            <a:off x="7458075" y="0"/>
            <a:ext cx="1684020" cy="51435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sz="1050"/>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685800" y="1485900"/>
            <a:ext cx="6057900" cy="2171700"/>
          </a:xfrm>
          <a:prstGeom prst="rect">
            <a:avLst/>
          </a:prstGeom>
        </p:spPr>
        <p:txBody>
          <a:bodyPr lIns="0" tIns="0" rIns="0" bIns="0"/>
          <a:lstStyle>
            <a:lvl1pPr marL="0" indent="0">
              <a:lnSpc>
                <a:spcPts val="1875"/>
              </a:lnSpc>
              <a:spcAft>
                <a:spcPts val="900"/>
              </a:spcAft>
              <a:buClr>
                <a:srgbClr val="59A44F"/>
              </a:buClr>
              <a:buSzPct val="100000"/>
              <a:buFont typeface=".PingFang SC Regular"/>
              <a:buNone/>
              <a:defRPr sz="1200" b="0" i="0">
                <a:solidFill>
                  <a:schemeClr val="bg1"/>
                </a:solidFill>
                <a:latin typeface="Calibri" panose="020F0502020204030204" pitchFamily="34" charset="0"/>
                <a:cs typeface="Calibri" panose="020F0502020204030204" pitchFamily="34" charset="0"/>
              </a:defRPr>
            </a:lvl1pPr>
            <a:lvl2pPr marL="557213" indent="-214313">
              <a:spcAft>
                <a:spcPts val="900"/>
              </a:spcAft>
              <a:buClr>
                <a:srgbClr val="59A44F"/>
              </a:buClr>
              <a:buSzPct val="100000"/>
              <a:buFont typeface=".PingFang SC Regular"/>
              <a:buChar char="〉"/>
              <a:defRPr sz="1800" b="0" i="0">
                <a:solidFill>
                  <a:schemeClr val="bg1"/>
                </a:solidFill>
                <a:latin typeface="Cambria" panose="02040503050406030204" pitchFamily="18" charset="0"/>
              </a:defRPr>
            </a:lvl2pPr>
            <a:lvl3pPr marL="900113" indent="-214313">
              <a:spcAft>
                <a:spcPts val="900"/>
              </a:spcAft>
              <a:buClr>
                <a:srgbClr val="59A44F"/>
              </a:buClr>
              <a:buSzPct val="100000"/>
              <a:buFont typeface=".PingFang SC Regular"/>
              <a:buChar char="〉"/>
              <a:defRPr sz="1800" b="0" i="0">
                <a:solidFill>
                  <a:schemeClr val="bg1"/>
                </a:solidFill>
                <a:latin typeface="Cambria" panose="02040503050406030204" pitchFamily="18" charset="0"/>
              </a:defRPr>
            </a:lvl3pPr>
            <a:lvl4pPr marL="1243013" indent="-214313">
              <a:spcAft>
                <a:spcPts val="900"/>
              </a:spcAft>
              <a:buClr>
                <a:srgbClr val="59A44F"/>
              </a:buClr>
              <a:buSzPct val="100000"/>
              <a:buFont typeface=".PingFang SC Regular"/>
              <a:buChar char="〉"/>
              <a:defRPr sz="1800" b="0" i="0">
                <a:solidFill>
                  <a:schemeClr val="bg1"/>
                </a:solidFill>
                <a:latin typeface="Cambria" panose="02040503050406030204" pitchFamily="18" charset="0"/>
              </a:defRPr>
            </a:lvl4pPr>
            <a:lvl5pPr marL="1585913" indent="-214313">
              <a:spcAft>
                <a:spcPts val="900"/>
              </a:spcAft>
              <a:buClr>
                <a:srgbClr val="59A44F"/>
              </a:buClr>
              <a:buSzPct val="100000"/>
              <a:buFont typeface=".PingFang SC Regular"/>
              <a:buChar char="〉"/>
              <a:defRPr sz="1800" b="0" i="0">
                <a:solidFill>
                  <a:schemeClr val="bg1"/>
                </a:solidFill>
                <a:latin typeface="Cambria" panose="02040503050406030204" pitchFamily="18" charset="0"/>
              </a:defRPr>
            </a:lvl5pPr>
          </a:lstStyle>
          <a:p>
            <a:pPr lvl="0"/>
            <a:r>
              <a:rPr lang="en-US"/>
              <a:t>This presentation is in the public domain. While permission to reprint is not necessary, publication should be cited. 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err="1"/>
              <a:t>Westat</a:t>
            </a:r>
            <a:r>
              <a:rPr lang="en-US"/>
              <a:t>. The content of the presentation does not necessarily reflect the views or policies of the PGSS or OESE or the U.S. Department of Education nor does mention of trade names, commercial products, or organizations imply endorsement by the U.S. Government. © 2023 Westat.</a:t>
            </a:r>
          </a:p>
        </p:txBody>
      </p:sp>
      <p:pic>
        <p:nvPicPr>
          <p:cNvPr id="10" name="Picture 9">
            <a:extLst>
              <a:ext uri="{FF2B5EF4-FFF2-40B4-BE49-F238E27FC236}">
                <a16:creationId xmlns:a16="http://schemas.microsoft.com/office/drawing/2014/main" id="{991F4F7B-B14E-7645-8A9D-B28BF49FC9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115" y="4520699"/>
            <a:ext cx="1184474" cy="287626"/>
          </a:xfrm>
          <a:prstGeom prst="rect">
            <a:avLst/>
          </a:prstGeom>
        </p:spPr>
      </p:pic>
      <p:sp>
        <p:nvSpPr>
          <p:cNvPr id="15" name="Holder 4">
            <a:extLst>
              <a:ext uri="{FF2B5EF4-FFF2-40B4-BE49-F238E27FC236}">
                <a16:creationId xmlns:a16="http://schemas.microsoft.com/office/drawing/2014/main" id="{CEDF6575-537F-EA42-B812-0B10B34D1821}"/>
              </a:ext>
            </a:extLst>
          </p:cNvPr>
          <p:cNvSpPr>
            <a:spLocks noGrp="1"/>
          </p:cNvSpPr>
          <p:nvPr>
            <p:ph type="sldNum" sz="quarter" idx="7"/>
          </p:nvPr>
        </p:nvSpPr>
        <p:spPr>
          <a:xfrm>
            <a:off x="8235195" y="4629151"/>
            <a:ext cx="680205" cy="207749"/>
          </a:xfrm>
          <a:prstGeom prst="rect">
            <a:avLst/>
          </a:prstGeom>
        </p:spPr>
        <p:txBody>
          <a:bodyPr lIns="0" tIns="0" rIns="0" bIns="0" anchor="b" anchorCtr="0">
            <a:noAutofit/>
          </a:bodyPr>
          <a:lstStyle>
            <a:lvl1pPr algn="r">
              <a:defRPr sz="12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80790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4"/>
        <p:cNvGrpSpPr/>
        <p:nvPr/>
      </p:nvGrpSpPr>
      <p:grpSpPr>
        <a:xfrm>
          <a:off x="0" y="0"/>
          <a:ext cx="0" cy="0"/>
          <a:chOff x="0" y="0"/>
          <a:chExt cx="0" cy="0"/>
        </a:xfrm>
      </p:grpSpPr>
      <p:sp>
        <p:nvSpPr>
          <p:cNvPr id="205" name="Google Shape;205;p40"/>
          <p:cNvSpPr/>
          <p:nvPr/>
        </p:nvSpPr>
        <p:spPr>
          <a:xfrm>
            <a:off x="0" y="3506431"/>
            <a:ext cx="9144000" cy="1637071"/>
          </a:xfrm>
          <a:prstGeom prst="rect">
            <a:avLst/>
          </a:prstGeom>
          <a:gradFill>
            <a:gsLst>
              <a:gs pos="0">
                <a:schemeClr val="lt1"/>
              </a:gs>
              <a:gs pos="100000">
                <a:srgbClr val="488BC9">
                  <a:alpha val="29019"/>
                </a:srgbClr>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6" name="Google Shape;206;p40"/>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40"/>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8" name="Google Shape;208;p4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9" name="Google Shape;209;p40"/>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210" name="Google Shape;210;p40"/>
          <p:cNvCxnSpPr/>
          <p:nvPr/>
        </p:nvCxnSpPr>
        <p:spPr>
          <a:xfrm>
            <a:off x="685801" y="2079522"/>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1"/>
        <p:cNvGrpSpPr/>
        <p:nvPr/>
      </p:nvGrpSpPr>
      <p:grpSpPr>
        <a:xfrm>
          <a:off x="0" y="0"/>
          <a:ext cx="0" cy="0"/>
          <a:chOff x="0" y="0"/>
          <a:chExt cx="0" cy="0"/>
        </a:xfrm>
      </p:grpSpPr>
      <p:pic>
        <p:nvPicPr>
          <p:cNvPr id="212" name="Google Shape;212;p4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3" name="Google Shape;213;p4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4" name="Google Shape;214;p41"/>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5" name="Google Shape;215;p41"/>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16" name="Google Shape;216;p4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7"/>
        <p:cNvGrpSpPr/>
        <p:nvPr/>
      </p:nvGrpSpPr>
      <p:grpSpPr>
        <a:xfrm>
          <a:off x="0" y="0"/>
          <a:ext cx="0" cy="0"/>
          <a:chOff x="0" y="0"/>
          <a:chExt cx="0" cy="0"/>
        </a:xfrm>
      </p:grpSpPr>
      <p:pic>
        <p:nvPicPr>
          <p:cNvPr id="218" name="Google Shape;218;p42"/>
          <p:cNvPicPr preferRelativeResize="0"/>
          <p:nvPr/>
        </p:nvPicPr>
        <p:blipFill rotWithShape="1">
          <a:blip r:embed="rId2">
            <a:alphaModFix/>
          </a:blip>
          <a:srcRect/>
          <a:stretch/>
        </p:blipFill>
        <p:spPr>
          <a:xfrm>
            <a:off x="0" y="-1"/>
            <a:ext cx="9144470" cy="5143764"/>
          </a:xfrm>
          <a:prstGeom prst="rect">
            <a:avLst/>
          </a:prstGeom>
          <a:noFill/>
          <a:ln>
            <a:noFill/>
          </a:ln>
        </p:spPr>
      </p:pic>
      <p:sp>
        <p:nvSpPr>
          <p:cNvPr id="219" name="Google Shape;219;p42"/>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42"/>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221"/>
        <p:cNvGrpSpPr/>
        <p:nvPr/>
      </p:nvGrpSpPr>
      <p:grpSpPr>
        <a:xfrm>
          <a:off x="0" y="0"/>
          <a:ext cx="0" cy="0"/>
          <a:chOff x="0" y="0"/>
          <a:chExt cx="0" cy="0"/>
        </a:xfrm>
      </p:grpSpPr>
      <p:pic>
        <p:nvPicPr>
          <p:cNvPr id="222" name="Google Shape;222;p43"/>
          <p:cNvPicPr preferRelativeResize="0"/>
          <p:nvPr/>
        </p:nvPicPr>
        <p:blipFill rotWithShape="1">
          <a:blip r:embed="rId2">
            <a:alphaModFix/>
          </a:blip>
          <a:srcRect/>
          <a:stretch/>
        </p:blipFill>
        <p:spPr>
          <a:xfrm>
            <a:off x="0" y="2"/>
            <a:ext cx="9143999" cy="5143499"/>
          </a:xfrm>
          <a:prstGeom prst="rect">
            <a:avLst/>
          </a:prstGeom>
          <a:noFill/>
          <a:ln>
            <a:noFill/>
          </a:ln>
        </p:spPr>
      </p:pic>
      <p:sp>
        <p:nvSpPr>
          <p:cNvPr id="223" name="Google Shape;223;p43"/>
          <p:cNvSpPr txBox="1">
            <a:spLocks noGrp="1"/>
          </p:cNvSpPr>
          <p:nvPr>
            <p:ph type="ctrTitle"/>
          </p:nvPr>
        </p:nvSpPr>
        <p:spPr>
          <a:xfrm>
            <a:off x="0" y="1946787"/>
            <a:ext cx="9144000" cy="1753215"/>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4" name="Google Shape;224;p43"/>
          <p:cNvSpPr txBox="1">
            <a:spLocks noGrp="1"/>
          </p:cNvSpPr>
          <p:nvPr>
            <p:ph type="sldNum" idx="12"/>
          </p:nvPr>
        </p:nvSpPr>
        <p:spPr>
          <a:xfrm>
            <a:off x="170937" y="4820266"/>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5"/>
        <p:cNvGrpSpPr/>
        <p:nvPr/>
      </p:nvGrpSpPr>
      <p:grpSpPr>
        <a:xfrm>
          <a:off x="0" y="0"/>
          <a:ext cx="0" cy="0"/>
          <a:chOff x="0" y="0"/>
          <a:chExt cx="0" cy="0"/>
        </a:xfrm>
      </p:grpSpPr>
      <p:pic>
        <p:nvPicPr>
          <p:cNvPr id="226" name="Google Shape;226;p44"/>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27" name="Google Shape;227;p44"/>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8" name="Google Shape;228;p44"/>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9" name="Google Shape;229;p4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0" name="Google Shape;230;p44"/>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1" name="Google Shape;231;p44"/>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2"/>
        <p:cNvGrpSpPr/>
        <p:nvPr/>
      </p:nvGrpSpPr>
      <p:grpSpPr>
        <a:xfrm>
          <a:off x="0" y="0"/>
          <a:ext cx="0" cy="0"/>
          <a:chOff x="0" y="0"/>
          <a:chExt cx="0" cy="0"/>
        </a:xfrm>
      </p:grpSpPr>
      <p:pic>
        <p:nvPicPr>
          <p:cNvPr id="233" name="Google Shape;233;p4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34" name="Google Shape;234;p45"/>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45"/>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36" name="Google Shape;236;p45"/>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37" name="Google Shape;237;p4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38" name="Google Shape;238;p4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39"/>
        <p:cNvGrpSpPr/>
        <p:nvPr/>
      </p:nvGrpSpPr>
      <p:grpSpPr>
        <a:xfrm>
          <a:off x="0" y="0"/>
          <a:ext cx="0" cy="0"/>
          <a:chOff x="0" y="0"/>
          <a:chExt cx="0" cy="0"/>
        </a:xfrm>
      </p:grpSpPr>
      <p:pic>
        <p:nvPicPr>
          <p:cNvPr id="240" name="Google Shape;240;p4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1" name="Google Shape;241;p46"/>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46"/>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3" name="Google Shape;243;p46"/>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44" name="Google Shape;244;p4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45" name="Google Shape;245;p46"/>
          <p:cNvPicPr preferRelativeResize="0"/>
          <p:nvPr/>
        </p:nvPicPr>
        <p:blipFill rotWithShape="1">
          <a:blip r:embed="rId4">
            <a:alphaModFix/>
          </a:blip>
          <a:srcRect/>
          <a:stretch/>
        </p:blipFill>
        <p:spPr>
          <a:xfrm>
            <a:off x="128460" y="13717"/>
            <a:ext cx="723884" cy="82777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6"/>
        <p:cNvGrpSpPr/>
        <p:nvPr/>
      </p:nvGrpSpPr>
      <p:grpSpPr>
        <a:xfrm>
          <a:off x="0" y="0"/>
          <a:ext cx="0" cy="0"/>
          <a:chOff x="0" y="0"/>
          <a:chExt cx="0" cy="0"/>
        </a:xfrm>
      </p:grpSpPr>
      <p:pic>
        <p:nvPicPr>
          <p:cNvPr id="247" name="Google Shape;247;p4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8" name="Google Shape;248;p47"/>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47"/>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0" name="Google Shape;250;p47"/>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1" name="Google Shape;251;p47"/>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2" name="Google Shape;252;p47"/>
          <p:cNvPicPr preferRelativeResize="0"/>
          <p:nvPr/>
        </p:nvPicPr>
        <p:blipFill rotWithShape="1">
          <a:blip r:embed="rId4">
            <a:alphaModFix/>
          </a:blip>
          <a:srcRect/>
          <a:stretch/>
        </p:blipFill>
        <p:spPr>
          <a:xfrm>
            <a:off x="128460" y="13717"/>
            <a:ext cx="723883" cy="8277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53"/>
        <p:cNvGrpSpPr/>
        <p:nvPr/>
      </p:nvGrpSpPr>
      <p:grpSpPr>
        <a:xfrm>
          <a:off x="0" y="0"/>
          <a:ext cx="0" cy="0"/>
          <a:chOff x="0" y="0"/>
          <a:chExt cx="0" cy="0"/>
        </a:xfrm>
      </p:grpSpPr>
      <p:pic>
        <p:nvPicPr>
          <p:cNvPr id="254" name="Google Shape;254;p4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55" name="Google Shape;255;p48"/>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6" name="Google Shape;256;p48"/>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57" name="Google Shape;257;p4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58" name="Google Shape;258;p48"/>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59" name="Google Shape;259;p48"/>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60"/>
        <p:cNvGrpSpPr/>
        <p:nvPr/>
      </p:nvGrpSpPr>
      <p:grpSpPr>
        <a:xfrm>
          <a:off x="0" y="0"/>
          <a:ext cx="0" cy="0"/>
          <a:chOff x="0" y="0"/>
          <a:chExt cx="0" cy="0"/>
        </a:xfrm>
      </p:grpSpPr>
      <p:pic>
        <p:nvPicPr>
          <p:cNvPr id="261" name="Google Shape;261;p4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62" name="Google Shape;262;p49"/>
          <p:cNvSpPr txBox="1">
            <a:spLocks noGrp="1"/>
          </p:cNvSpPr>
          <p:nvPr>
            <p:ph type="title"/>
          </p:nvPr>
        </p:nvSpPr>
        <p:spPr>
          <a:xfrm>
            <a:off x="980803" y="267462"/>
            <a:ext cx="5400747" cy="56031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3" name="Google Shape;263;p49"/>
          <p:cNvSpPr txBox="1">
            <a:spLocks noGrp="1"/>
          </p:cNvSpPr>
          <p:nvPr>
            <p:ph type="body" idx="1"/>
          </p:nvPr>
        </p:nvSpPr>
        <p:spPr>
          <a:xfrm>
            <a:off x="628650" y="1165860"/>
            <a:ext cx="7886700" cy="3263503"/>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64" name="Google Shape;264;p49"/>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265" name="Google Shape;265;p49"/>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66" name="Google Shape;266;p4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7"/>
        <p:cNvGrpSpPr/>
        <p:nvPr/>
      </p:nvGrpSpPr>
      <p:grpSpPr>
        <a:xfrm>
          <a:off x="0" y="0"/>
          <a:ext cx="0" cy="0"/>
          <a:chOff x="0" y="0"/>
          <a:chExt cx="0" cy="0"/>
        </a:xfrm>
      </p:grpSpPr>
      <p:sp>
        <p:nvSpPr>
          <p:cNvPr id="268" name="Google Shape;268;p50"/>
          <p:cNvSpPr txBox="1">
            <a:spLocks noGrp="1"/>
          </p:cNvSpPr>
          <p:nvPr>
            <p:ph type="body" idx="1"/>
          </p:nvPr>
        </p:nvSpPr>
        <p:spPr>
          <a:xfrm>
            <a:off x="6286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9" name="Google Shape;269;p50"/>
          <p:cNvSpPr txBox="1">
            <a:spLocks noGrp="1"/>
          </p:cNvSpPr>
          <p:nvPr>
            <p:ph type="body" idx="2"/>
          </p:nvPr>
        </p:nvSpPr>
        <p:spPr>
          <a:xfrm>
            <a:off x="4629150" y="1165860"/>
            <a:ext cx="3886200" cy="3263503"/>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70" name="Google Shape;270;p50"/>
          <p:cNvPicPr preferRelativeResize="0"/>
          <p:nvPr/>
        </p:nvPicPr>
        <p:blipFill rotWithShape="1">
          <a:blip r:embed="rId2">
            <a:alphaModFix/>
          </a:blip>
          <a:srcRect/>
          <a:stretch/>
        </p:blipFill>
        <p:spPr>
          <a:xfrm>
            <a:off x="8086704" y="4629152"/>
            <a:ext cx="857291" cy="364739"/>
          </a:xfrm>
          <a:prstGeom prst="rect">
            <a:avLst/>
          </a:prstGeom>
          <a:noFill/>
          <a:ln>
            <a:noFill/>
          </a:ln>
        </p:spPr>
      </p:pic>
      <p:sp>
        <p:nvSpPr>
          <p:cNvPr id="271" name="Google Shape;271;p50"/>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72" name="Google Shape;272;p50"/>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273" name="Google Shape;273;p50"/>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4"/>
        <p:cNvGrpSpPr/>
        <p:nvPr/>
      </p:nvGrpSpPr>
      <p:grpSpPr>
        <a:xfrm>
          <a:off x="0" y="0"/>
          <a:ext cx="0" cy="0"/>
          <a:chOff x="0" y="0"/>
          <a:chExt cx="0" cy="0"/>
        </a:xfrm>
      </p:grpSpPr>
      <p:sp>
        <p:nvSpPr>
          <p:cNvPr id="275" name="Google Shape;275;p51"/>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51"/>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77"/>
        <p:cNvGrpSpPr/>
        <p:nvPr/>
      </p:nvGrpSpPr>
      <p:grpSpPr>
        <a:xfrm>
          <a:off x="0" y="0"/>
          <a:ext cx="0" cy="0"/>
          <a:chOff x="0" y="0"/>
          <a:chExt cx="0" cy="0"/>
        </a:xfrm>
      </p:grpSpPr>
      <p:sp>
        <p:nvSpPr>
          <p:cNvPr id="278" name="Google Shape;278;p5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9"/>
        <p:cNvGrpSpPr/>
        <p:nvPr/>
      </p:nvGrpSpPr>
      <p:grpSpPr>
        <a:xfrm>
          <a:off x="0" y="0"/>
          <a:ext cx="0" cy="0"/>
          <a:chOff x="0" y="0"/>
          <a:chExt cx="0" cy="0"/>
        </a:xfrm>
      </p:grpSpPr>
      <p:sp>
        <p:nvSpPr>
          <p:cNvPr id="280" name="Google Shape;280;p5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1" name="Google Shape;281;p5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82" name="Google Shape;282;p5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283"/>
        <p:cNvGrpSpPr/>
        <p:nvPr/>
      </p:nvGrpSpPr>
      <p:grpSpPr>
        <a:xfrm>
          <a:off x="0" y="0"/>
          <a:ext cx="0" cy="0"/>
          <a:chOff x="0" y="0"/>
          <a:chExt cx="0" cy="0"/>
        </a:xfrm>
      </p:grpSpPr>
      <p:pic>
        <p:nvPicPr>
          <p:cNvPr id="284" name="Google Shape;284;p5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85" name="Google Shape;285;p5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Char char="●"/>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5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2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702" r:id="rId16"/>
    <p:sldLayoutId id="2147483703" r:id="rId17"/>
    <p:sldLayoutId id="2147483704" r:id="rId18"/>
    <p:sldLayoutId id="2147483705" r:id="rId19"/>
    <p:sldLayoutId id="214748370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0" name="Google Shape;200;p3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1" name="Google Shape;201;p3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2" name="Google Shape;202;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03" name="Google Shape;203;p3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hyperlink" Target="https://safesupportivelearning.ed.gov/events/webinar/lessons-field-webinar-supporting-newcomer-studen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temple_r@cde.state.co.us"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hyperlink" Target="mailto:boylan_k@cde.state.co.u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fedprograms/ti/a_ta"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fedprograms/ti/a_sw" TargetMode="External"/><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fedprograms/ESEALaunchpad"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hyperlink" Target="https://www.cde.state.co.us/fedprograms/ti/a_ta" TargetMode="External"/><Relationship Id="rId4" Type="http://schemas.openxmlformats.org/officeDocument/2006/relationships/hyperlink" Target="https://www.cde.state.co.us/fedprograms/ti/a_sw"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9.xml"/><Relationship Id="rId5" Type="http://schemas.openxmlformats.org/officeDocument/2006/relationships/hyperlink" Target="http://compcenternetwork.org/" TargetMode="Externa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8.xml"/><Relationship Id="rId5" Type="http://schemas.microsoft.com/office/2007/relationships/hdphoto" Target="../media/hdphoto1.wdp"/><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7FE4E711_C5A4DDB4.xml"/><Relationship Id="rId2" Type="http://schemas.openxmlformats.org/officeDocument/2006/relationships/notesSlide" Target="../notesSlides/notesSlide43.xml"/><Relationship Id="rId1" Type="http://schemas.openxmlformats.org/officeDocument/2006/relationships/slideLayout" Target="../slideLayouts/slideLayout38.xml"/><Relationship Id="rId4" Type="http://schemas.openxmlformats.org/officeDocument/2006/relationships/hyperlink" Target="https://www.cde.state.co.us/fedprograms/fundingmatri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hyperlink" Target="https://westat.zoom.us/webinar/register/WN_YQUxeCZsS0qeR5kLBcAy7A#/registration" TargetMode="External"/><Relationship Id="rId2" Type="http://schemas.openxmlformats.org/officeDocument/2006/relationships/notesSlide" Target="../notesSlides/notesSlide46.xml"/><Relationship Id="rId1" Type="http://schemas.openxmlformats.org/officeDocument/2006/relationships/slideLayout" Target="../slideLayouts/slideLayout38.xml"/><Relationship Id="rId4" Type="http://schemas.openxmlformats.org/officeDocument/2006/relationships/hyperlink" Target="https://compcenternetwork.org/resources/resource/8361/spcr-sea-sustainability-planning-templat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daniellecrain@westat.com" TargetMode="External"/><Relationship Id="rId2" Type="http://schemas.openxmlformats.org/officeDocument/2006/relationships/hyperlink" Target="mailto:lma86@georgetown.edu" TargetMode="Externa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hyperlink" Target="https://us02web.zoom.us/meeting/register/tZIpd-msrDMiH9YDeZDeqoH22z8m8lEbtnsB#/registration"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9.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schelke_j@cde.state.co.us" TargetMode="External"/><Relationship Id="rId26" Type="http://schemas.openxmlformats.org/officeDocument/2006/relationships/hyperlink" Target="mailto:Hawkins_r@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hickman_n@cde.state.co.us" TargetMode="External"/><Relationship Id="rId25" Type="http://schemas.openxmlformats.org/officeDocument/2006/relationships/hyperlink" Target="mailto:Austin_j@cde.state.co.us" TargetMode="External"/><Relationship Id="rId2" Type="http://schemas.openxmlformats.org/officeDocument/2006/relationships/notesSlide" Target="../notesSlides/notesSlide50.xml"/><Relationship Id="rId16" Type="http://schemas.openxmlformats.org/officeDocument/2006/relationships/hyperlink" Target="mailto:temple_r@cde.state.co.us" TargetMode="External"/><Relationship Id="rId20" Type="http://schemas.openxmlformats.org/officeDocument/2006/relationships/hyperlink" Target="mailto:penn_n@cde.state.co.us" TargetMode="External"/><Relationship Id="rId29" Type="http://schemas.openxmlformats.org/officeDocument/2006/relationships/hyperlink" Target="mailto:jones_kristina@cde.state.co.us" TargetMode="External"/><Relationship Id="rId1" Type="http://schemas.openxmlformats.org/officeDocument/2006/relationships/slideLayout" Target="../slideLayouts/slideLayout23.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24" Type="http://schemas.openxmlformats.org/officeDocument/2006/relationships/hyperlink" Target="mailto:carman_a@cde.state.co.us" TargetMode="External"/><Relationship Id="rId32" Type="http://schemas.openxmlformats.org/officeDocument/2006/relationships/hyperlink" Target="mailto:prael_m@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miller-curley_s@cde.state.co.us" TargetMode="External"/><Relationship Id="rId23" Type="http://schemas.openxmlformats.org/officeDocument/2006/relationships/hyperlink" Target="mailto:ring_j@cde.state.co.us" TargetMode="External"/><Relationship Id="rId28" Type="http://schemas.openxmlformats.org/officeDocument/2006/relationships/hyperlink" Target="mailto:morris_h@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craven_k@cde.state.co.us" TargetMode="External"/><Relationship Id="rId31" Type="http://schemas.openxmlformats.org/officeDocument/2006/relationships/hyperlink" Target="mailto:collins_d@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chaffin_m@cde.state.co.us" TargetMode="External"/><Relationship Id="rId27" Type="http://schemas.openxmlformats.org/officeDocument/2006/relationships/hyperlink" Target="mailto:Kaleda_s@cde.state.co.us" TargetMode="External"/><Relationship Id="rId30" Type="http://schemas.openxmlformats.org/officeDocument/2006/relationships/hyperlink" Target="mailto:hagemann_w@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fedprograms/esearegionalnetworkingmeeting"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5"/>
          <p:cNvSpPr txBox="1">
            <a:spLocks noGrp="1"/>
          </p:cNvSpPr>
          <p:nvPr>
            <p:ph type="ctrTitle"/>
          </p:nvPr>
        </p:nvSpPr>
        <p:spPr>
          <a:xfrm>
            <a:off x="685801" y="2493128"/>
            <a:ext cx="7801897" cy="730098"/>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 sz="2700" dirty="0">
                <a:latin typeface="Raleway"/>
                <a:ea typeface="Raleway"/>
                <a:cs typeface="Raleway"/>
                <a:sym typeface="Raleway"/>
              </a:rPr>
              <a:t>CDE Office Hours</a:t>
            </a:r>
            <a:endParaRPr sz="2700" dirty="0">
              <a:latin typeface="Raleway"/>
              <a:ea typeface="Raleway"/>
              <a:cs typeface="Raleway"/>
              <a:sym typeface="Raleway"/>
            </a:endParaRPr>
          </a:p>
        </p:txBody>
      </p:sp>
      <p:sp>
        <p:nvSpPr>
          <p:cNvPr id="292" name="Google Shape;292;p55"/>
          <p:cNvSpPr txBox="1">
            <a:spLocks noGrp="1"/>
          </p:cNvSpPr>
          <p:nvPr>
            <p:ph type="subTitle" idx="1"/>
          </p:nvPr>
        </p:nvSpPr>
        <p:spPr>
          <a:xfrm>
            <a:off x="685801" y="3506430"/>
            <a:ext cx="7801897" cy="436919"/>
          </a:xfrm>
          <a:prstGeom prst="rect">
            <a:avLst/>
          </a:prstGeom>
          <a:noFill/>
          <a:ln>
            <a:noFill/>
          </a:ln>
        </p:spPr>
        <p:txBody>
          <a:bodyPr spcFirstLastPara="1" wrap="square" lIns="68575" tIns="34275" rIns="68575" bIns="34275" anchor="t" anchorCtr="0">
            <a:normAutofit/>
          </a:bodyPr>
          <a:lstStyle/>
          <a:p>
            <a:pPr marL="0" marR="0" lvl="0" indent="0" algn="ctr" rtl="0">
              <a:lnSpc>
                <a:spcPct val="80000"/>
              </a:lnSpc>
              <a:spcBef>
                <a:spcPts val="0"/>
              </a:spcBef>
              <a:spcAft>
                <a:spcPts val="0"/>
              </a:spcAft>
              <a:buClr>
                <a:schemeClr val="dk1"/>
              </a:buClr>
              <a:buSzPts val="3600"/>
              <a:buFont typeface="Arial"/>
              <a:buNone/>
            </a:pPr>
            <a:r>
              <a:rPr lang="en" sz="2300">
                <a:latin typeface="Raleway"/>
                <a:ea typeface="Raleway"/>
                <a:cs typeface="Raleway"/>
                <a:sym typeface="Raleway"/>
              </a:rPr>
              <a:t>March 14, 2024</a:t>
            </a:r>
            <a:endParaRPr sz="2300">
              <a:latin typeface="Raleway"/>
              <a:ea typeface="Raleway"/>
              <a:cs typeface="Raleway"/>
              <a:sym typeface="Raleway"/>
            </a:endParaRPr>
          </a:p>
        </p:txBody>
      </p:sp>
      <p:sp>
        <p:nvSpPr>
          <p:cNvPr id="293" name="Google Shape;293;p55"/>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4"/>
          <p:cNvSpPr txBox="1">
            <a:spLocks noGrp="1"/>
          </p:cNvSpPr>
          <p:nvPr>
            <p:ph type="title"/>
          </p:nvPr>
        </p:nvSpPr>
        <p:spPr>
          <a:xfrm>
            <a:off x="249500" y="115400"/>
            <a:ext cx="56988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Program Requirements and Eligibility</a:t>
            </a:r>
            <a:endParaRPr dirty="0">
              <a:latin typeface="Raleway"/>
              <a:ea typeface="Raleway"/>
              <a:cs typeface="Raleway"/>
              <a:sym typeface="Raleway"/>
            </a:endParaRPr>
          </a:p>
        </p:txBody>
      </p:sp>
      <p:sp>
        <p:nvSpPr>
          <p:cNvPr id="357" name="Google Shape;357;p64"/>
          <p:cNvSpPr txBox="1">
            <a:spLocks noGrp="1"/>
          </p:cNvSpPr>
          <p:nvPr>
            <p:ph type="body" idx="1"/>
          </p:nvPr>
        </p:nvSpPr>
        <p:spPr>
          <a:xfrm>
            <a:off x="562156" y="940050"/>
            <a:ext cx="8059558" cy="3263400"/>
          </a:xfrm>
          <a:prstGeom prst="rect">
            <a:avLst/>
          </a:prstGeom>
        </p:spPr>
        <p:txBody>
          <a:bodyPr spcFirstLastPara="1" wrap="square" lIns="0" tIns="0" rIns="0" bIns="0" anchor="t" anchorCtr="0">
            <a:normAutofit/>
          </a:bodyPr>
          <a:lstStyle/>
          <a:p>
            <a:pPr marL="0" lvl="0" indent="0" algn="ctr" rtl="0">
              <a:lnSpc>
                <a:spcPct val="200000"/>
              </a:lnSpc>
              <a:spcBef>
                <a:spcPts val="0"/>
              </a:spcBef>
              <a:spcAft>
                <a:spcPts val="0"/>
              </a:spcAft>
              <a:buNone/>
            </a:pPr>
            <a:r>
              <a:rPr lang="en" sz="1500" dirty="0">
                <a:solidFill>
                  <a:srgbClr val="333333"/>
                </a:solidFill>
                <a:highlight>
                  <a:srgbClr val="FFFFFF"/>
                </a:highlight>
                <a:latin typeface="Raleway" pitchFamily="2" charset="0"/>
                <a:sym typeface="Calibri"/>
              </a:rPr>
              <a:t>Colorado’s Title III allocation is based on the number of MLs reported through the </a:t>
            </a:r>
            <a:endParaRPr sz="1500" dirty="0">
              <a:solidFill>
                <a:srgbClr val="333333"/>
              </a:solidFill>
              <a:highlight>
                <a:srgbClr val="FFFFFF"/>
              </a:highlight>
              <a:latin typeface="Raleway" pitchFamily="2" charset="0"/>
              <a:sym typeface="Calibri"/>
            </a:endParaRPr>
          </a:p>
          <a:p>
            <a:pPr marL="0" lvl="0" indent="0" algn="ctr" rtl="0">
              <a:lnSpc>
                <a:spcPct val="200000"/>
              </a:lnSpc>
              <a:spcBef>
                <a:spcPts val="800"/>
              </a:spcBef>
              <a:spcAft>
                <a:spcPts val="0"/>
              </a:spcAft>
              <a:buNone/>
            </a:pPr>
            <a:r>
              <a:rPr lang="en" sz="1500" dirty="0">
                <a:solidFill>
                  <a:srgbClr val="333333"/>
                </a:solidFill>
                <a:highlight>
                  <a:srgbClr val="FFFFFF"/>
                </a:highlight>
                <a:latin typeface="Raleway" pitchFamily="2" charset="0"/>
                <a:sym typeface="Calibri"/>
              </a:rPr>
              <a:t>American Community Survey and U.S. Census data.</a:t>
            </a:r>
            <a:r>
              <a:rPr lang="en" sz="1500" dirty="0">
                <a:solidFill>
                  <a:srgbClr val="333333"/>
                </a:solidFill>
                <a:highlight>
                  <a:srgbClr val="FFFFFF"/>
                </a:highlight>
                <a:latin typeface="Raleway" pitchFamily="2" charset="0"/>
              </a:rPr>
              <a:t> </a:t>
            </a:r>
            <a:r>
              <a:rPr lang="en" sz="1500" dirty="0">
                <a:solidFill>
                  <a:srgbClr val="333333"/>
                </a:solidFill>
                <a:highlight>
                  <a:srgbClr val="FFFFFF"/>
                </a:highlight>
                <a:latin typeface="Raleway" pitchFamily="2" charset="0"/>
                <a:sym typeface="Calibri"/>
              </a:rPr>
              <a:t>Annual local education agency (LEA), including district or consortia, allocations are based on the number of Multilingual learners reported through the </a:t>
            </a:r>
            <a:r>
              <a:rPr lang="en" sz="1500" b="1" dirty="0">
                <a:solidFill>
                  <a:srgbClr val="333333"/>
                </a:solidFill>
                <a:highlight>
                  <a:srgbClr val="FFFFFF"/>
                </a:highlight>
                <a:latin typeface="Raleway" pitchFamily="2" charset="0"/>
                <a:sym typeface="Calibri"/>
              </a:rPr>
              <a:t>annual Student October Count</a:t>
            </a:r>
            <a:r>
              <a:rPr lang="en" sz="1500" dirty="0">
                <a:solidFill>
                  <a:srgbClr val="333333"/>
                </a:solidFill>
                <a:highlight>
                  <a:srgbClr val="FFFFFF"/>
                </a:highlight>
                <a:latin typeface="Raleway" pitchFamily="2" charset="0"/>
                <a:sym typeface="Calibri"/>
              </a:rPr>
              <a:t>. </a:t>
            </a:r>
            <a:r>
              <a:rPr lang="en" sz="1500" u="sng" dirty="0">
                <a:solidFill>
                  <a:srgbClr val="333333"/>
                </a:solidFill>
                <a:highlight>
                  <a:srgbClr val="FFFFFF"/>
                </a:highlight>
                <a:latin typeface="Raleway" pitchFamily="2" charset="0"/>
                <a:sym typeface="Calibri"/>
              </a:rPr>
              <a:t>The previous Student October count informs the subsequent school year Title III allocation</a:t>
            </a:r>
            <a:r>
              <a:rPr lang="en" sz="1500" dirty="0">
                <a:solidFill>
                  <a:srgbClr val="333333"/>
                </a:solidFill>
                <a:highlight>
                  <a:srgbClr val="FFFFFF"/>
                </a:highlight>
                <a:latin typeface="Raleway" pitchFamily="2" charset="0"/>
                <a:sym typeface="Calibri"/>
              </a:rPr>
              <a:t>. An LEA or consortium allocation must meet or exceed $10,000 in order to apply for a Title III grant.</a:t>
            </a:r>
            <a:endParaRPr sz="1500" dirty="0">
              <a:solidFill>
                <a:srgbClr val="333333"/>
              </a:solidFill>
              <a:highlight>
                <a:srgbClr val="FFFFFF"/>
              </a:highlight>
              <a:latin typeface="Raleway" pitchFamily="2" charset="0"/>
              <a:sym typeface="Calibri"/>
            </a:endParaRPr>
          </a:p>
        </p:txBody>
      </p:sp>
      <p:sp>
        <p:nvSpPr>
          <p:cNvPr id="358" name="Google Shape;358;p64"/>
          <p:cNvSpPr txBox="1">
            <a:spLocks noGrp="1"/>
          </p:cNvSpPr>
          <p:nvPr>
            <p:ph type="sldNum" idx="12"/>
          </p:nvPr>
        </p:nvSpPr>
        <p:spPr>
          <a:xfrm>
            <a:off x="69441" y="48645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10</a:t>
            </a:fld>
            <a:endParaRPr/>
          </a:p>
        </p:txBody>
      </p:sp>
      <p:pic>
        <p:nvPicPr>
          <p:cNvPr id="359" name="Google Shape;359;p64" descr="Colorado State Flag"/>
          <p:cNvPicPr preferRelativeResize="0"/>
          <p:nvPr/>
        </p:nvPicPr>
        <p:blipFill rotWithShape="1">
          <a:blip r:embed="rId3">
            <a:alphaModFix/>
          </a:blip>
          <a:srcRect t="16150" b="16667"/>
          <a:stretch/>
        </p:blipFill>
        <p:spPr>
          <a:xfrm>
            <a:off x="3704795" y="3952568"/>
            <a:ext cx="1774280" cy="11175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5"/>
          <p:cNvSpPr txBox="1">
            <a:spLocks noGrp="1"/>
          </p:cNvSpPr>
          <p:nvPr>
            <p:ph type="title"/>
          </p:nvPr>
        </p:nvSpPr>
        <p:spPr>
          <a:xfrm>
            <a:off x="249500" y="115400"/>
            <a:ext cx="56988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Required Activities</a:t>
            </a:r>
            <a:endParaRPr dirty="0">
              <a:latin typeface="Raleway"/>
              <a:ea typeface="Raleway"/>
              <a:cs typeface="Raleway"/>
              <a:sym typeface="Raleway"/>
            </a:endParaRPr>
          </a:p>
        </p:txBody>
      </p:sp>
      <p:sp>
        <p:nvSpPr>
          <p:cNvPr id="366" name="Google Shape;366;p65"/>
          <p:cNvSpPr txBox="1">
            <a:spLocks noGrp="1"/>
          </p:cNvSpPr>
          <p:nvPr>
            <p:ph type="body" idx="1"/>
          </p:nvPr>
        </p:nvSpPr>
        <p:spPr>
          <a:xfrm>
            <a:off x="398000" y="1165850"/>
            <a:ext cx="7419000" cy="3263400"/>
          </a:xfrm>
          <a:prstGeom prst="rect">
            <a:avLst/>
          </a:prstGeom>
        </p:spPr>
        <p:txBody>
          <a:bodyPr spcFirstLastPara="1" wrap="square" lIns="0" tIns="0" rIns="0" bIns="0" anchor="t" anchorCtr="0">
            <a:normAutofit fontScale="85000" lnSpcReduction="20000"/>
          </a:bodyPr>
          <a:lstStyle/>
          <a:p>
            <a:pPr marL="457200" lvl="0" indent="-309562" algn="l" rtl="0">
              <a:lnSpc>
                <a:spcPct val="150000"/>
              </a:lnSpc>
              <a:spcBef>
                <a:spcPts val="0"/>
              </a:spcBef>
              <a:spcAft>
                <a:spcPts val="0"/>
              </a:spcAft>
              <a:buClr>
                <a:srgbClr val="333333"/>
              </a:buClr>
              <a:buSzPct val="100000"/>
              <a:buFont typeface="Calibri"/>
              <a:buChar char="●"/>
            </a:pPr>
            <a:r>
              <a:rPr lang="en" sz="1500" b="1" dirty="0">
                <a:solidFill>
                  <a:schemeClr val="tx1"/>
                </a:solidFill>
                <a:highlight>
                  <a:srgbClr val="FFFFFF"/>
                </a:highlight>
                <a:latin typeface="Raleway" pitchFamily="2" charset="0"/>
                <a:sym typeface="Calibri"/>
              </a:rPr>
              <a:t>Increasing the English language proficiency of MLs</a:t>
            </a:r>
            <a:r>
              <a:rPr lang="en" sz="1500" dirty="0">
                <a:solidFill>
                  <a:schemeClr val="tx1"/>
                </a:solidFill>
                <a:highlight>
                  <a:srgbClr val="FFFFFF"/>
                </a:highlight>
                <a:latin typeface="Raleway" pitchFamily="2" charset="0"/>
                <a:sym typeface="Calibri"/>
              </a:rPr>
              <a:t> by providing effective language instructional education programs (LIEPs)/English language development (ELD) programs that have successfully demonstrated increasing English language proficiency and academic achievement.</a:t>
            </a:r>
            <a:endParaRPr sz="1500" dirty="0">
              <a:solidFill>
                <a:schemeClr val="tx1"/>
              </a:solidFill>
              <a:highlight>
                <a:srgbClr val="FFFFFF"/>
              </a:highlight>
              <a:latin typeface="Raleway" pitchFamily="2" charset="0"/>
              <a:sym typeface="Calibri"/>
            </a:endParaRPr>
          </a:p>
          <a:p>
            <a:pPr marL="457200" lvl="0" indent="-309562" algn="l" rtl="0">
              <a:lnSpc>
                <a:spcPct val="150000"/>
              </a:lnSpc>
              <a:spcBef>
                <a:spcPts val="0"/>
              </a:spcBef>
              <a:spcAft>
                <a:spcPts val="0"/>
              </a:spcAft>
              <a:buClr>
                <a:srgbClr val="333333"/>
              </a:buClr>
              <a:buSzPct val="100000"/>
              <a:buFont typeface="Calibri"/>
              <a:buChar char="●"/>
            </a:pPr>
            <a:r>
              <a:rPr lang="en" sz="1500" b="1" dirty="0">
                <a:solidFill>
                  <a:schemeClr val="tx1"/>
                </a:solidFill>
                <a:highlight>
                  <a:srgbClr val="FFFFFF"/>
                </a:highlight>
                <a:latin typeface="Raleway" pitchFamily="2" charset="0"/>
                <a:sym typeface="Calibri"/>
              </a:rPr>
              <a:t>Providing effective professional development</a:t>
            </a:r>
            <a:r>
              <a:rPr lang="en" sz="1500" dirty="0">
                <a:solidFill>
                  <a:schemeClr val="tx1"/>
                </a:solidFill>
                <a:highlight>
                  <a:srgbClr val="FFFFFF"/>
                </a:highlight>
                <a:latin typeface="Raleway" pitchFamily="2" charset="0"/>
                <a:sym typeface="Calibri"/>
              </a:rPr>
              <a:t> to classroom teachers, principals and other school    leaders, administrators, and other school or community-based organizational personnel that relates directly to the instruction of MLs that support their linguistic, academic, and social-emotional      challenges and opportunities of MLs.</a:t>
            </a:r>
            <a:endParaRPr sz="1500" dirty="0">
              <a:solidFill>
                <a:schemeClr val="tx1"/>
              </a:solidFill>
              <a:highlight>
                <a:srgbClr val="FFFFFF"/>
              </a:highlight>
              <a:latin typeface="Raleway" pitchFamily="2" charset="0"/>
              <a:sym typeface="Calibri"/>
            </a:endParaRPr>
          </a:p>
          <a:p>
            <a:pPr marL="457200" lvl="0" indent="-309562" algn="l" rtl="0">
              <a:lnSpc>
                <a:spcPct val="150000"/>
              </a:lnSpc>
              <a:spcBef>
                <a:spcPts val="0"/>
              </a:spcBef>
              <a:spcAft>
                <a:spcPts val="0"/>
              </a:spcAft>
              <a:buClr>
                <a:srgbClr val="333333"/>
              </a:buClr>
              <a:buSzPct val="100000"/>
              <a:buFont typeface="Calibri"/>
              <a:buChar char="●"/>
            </a:pPr>
            <a:r>
              <a:rPr lang="en" sz="1500" dirty="0">
                <a:solidFill>
                  <a:schemeClr val="tx1"/>
                </a:solidFill>
                <a:highlight>
                  <a:srgbClr val="FFFFFF"/>
                </a:highlight>
                <a:latin typeface="Raleway" pitchFamily="2" charset="0"/>
                <a:sym typeface="Calibri"/>
              </a:rPr>
              <a:t>Providing and implementing other effective activities and strategies that enhance or supplement LIEPS/ELD programs for MLs.  These activities and strategies must include </a:t>
            </a:r>
            <a:r>
              <a:rPr lang="en" sz="1500" b="1" dirty="0">
                <a:solidFill>
                  <a:schemeClr val="tx1"/>
                </a:solidFill>
                <a:highlight>
                  <a:srgbClr val="FFFFFF"/>
                </a:highlight>
                <a:latin typeface="Raleway" pitchFamily="2" charset="0"/>
                <a:sym typeface="Calibri"/>
              </a:rPr>
              <a:t>parent, family, and community engagement activities</a:t>
            </a:r>
            <a:r>
              <a:rPr lang="en" sz="1500" dirty="0">
                <a:solidFill>
                  <a:schemeClr val="tx1"/>
                </a:solidFill>
                <a:highlight>
                  <a:srgbClr val="FFFFFF"/>
                </a:highlight>
                <a:latin typeface="Raleway" pitchFamily="2" charset="0"/>
                <a:sym typeface="Calibri"/>
              </a:rPr>
              <a:t>, but may also include strategies that coordinate and align related programs.</a:t>
            </a:r>
            <a:endParaRPr sz="1500" dirty="0">
              <a:solidFill>
                <a:schemeClr val="tx1"/>
              </a:solidFill>
              <a:highlight>
                <a:srgbClr val="FFFFFF"/>
              </a:highlight>
              <a:latin typeface="Raleway" pitchFamily="2" charset="0"/>
              <a:sym typeface="Calibri"/>
            </a:endParaRPr>
          </a:p>
        </p:txBody>
      </p:sp>
      <p:sp>
        <p:nvSpPr>
          <p:cNvPr id="367" name="Google Shape;367;p65"/>
          <p:cNvSpPr txBox="1">
            <a:spLocks noGrp="1"/>
          </p:cNvSpPr>
          <p:nvPr>
            <p:ph type="sldNum" idx="12"/>
          </p:nvPr>
        </p:nvSpPr>
        <p:spPr>
          <a:xfrm>
            <a:off x="69441" y="48645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11</a:t>
            </a:fld>
            <a:endParaRPr/>
          </a:p>
        </p:txBody>
      </p:sp>
      <p:pic>
        <p:nvPicPr>
          <p:cNvPr id="368" name="Google Shape;368;p6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79169" y="1591826"/>
            <a:ext cx="1255674" cy="15680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a:ea typeface="Raleway"/>
                <a:cs typeface="Raleway"/>
                <a:sym typeface="Raleway"/>
              </a:rPr>
              <a:t>Supporting Newcomers</a:t>
            </a:r>
            <a:endParaRPr/>
          </a:p>
        </p:txBody>
      </p:sp>
      <p:sp>
        <p:nvSpPr>
          <p:cNvPr id="374" name="Google Shape;374;p66"/>
          <p:cNvSpPr txBox="1">
            <a:spLocks noGrp="1"/>
          </p:cNvSpPr>
          <p:nvPr>
            <p:ph type="body" idx="1"/>
          </p:nvPr>
        </p:nvSpPr>
        <p:spPr>
          <a:xfrm>
            <a:off x="488400" y="1082650"/>
            <a:ext cx="8167200" cy="3346800"/>
          </a:xfrm>
          <a:prstGeom prst="rect">
            <a:avLst/>
          </a:prstGeom>
        </p:spPr>
        <p:txBody>
          <a:bodyPr spcFirstLastPara="1" wrap="square" lIns="0" tIns="0" rIns="0" bIns="0" anchor="t" anchorCtr="0">
            <a:normAutofit/>
          </a:bodyPr>
          <a:lstStyle/>
          <a:p>
            <a:pPr marL="0" lvl="0" indent="0" algn="ctr" rtl="0">
              <a:lnSpc>
                <a:spcPct val="150000"/>
              </a:lnSpc>
              <a:spcBef>
                <a:spcPts val="800"/>
              </a:spcBef>
              <a:spcAft>
                <a:spcPts val="0"/>
              </a:spcAft>
              <a:buNone/>
            </a:pPr>
            <a:r>
              <a:rPr lang="en" sz="1600" dirty="0">
                <a:solidFill>
                  <a:schemeClr val="tx1"/>
                </a:solidFill>
                <a:highlight>
                  <a:srgbClr val="FFFFFF"/>
                </a:highlight>
                <a:latin typeface="Raleway" pitchFamily="2" charset="0"/>
              </a:rPr>
              <a:t>“</a:t>
            </a:r>
            <a:r>
              <a:rPr lang="en" sz="1600" dirty="0">
                <a:solidFill>
                  <a:schemeClr val="tx1"/>
                </a:solidFill>
                <a:highlight>
                  <a:srgbClr val="FFFFFF"/>
                </a:highlight>
                <a:latin typeface="Raleway" pitchFamily="2" charset="0"/>
                <a:sym typeface="Calibri"/>
              </a:rPr>
              <a:t>Schools are often the very first places to welcome newcomer students and families into the United States. ‘Newcomers’ refers to K-12 students born outside the U.S. who have arrived in the country in the last three years and are still learning English. These students and their families may have experienced trauma on their journey to the U.S., they may be unfamiliar with the U.S. school system, and may need myriad supports to feel comfortable starting their educational experiences in a new country.</a:t>
            </a:r>
            <a:r>
              <a:rPr lang="en" sz="1600" dirty="0">
                <a:solidFill>
                  <a:schemeClr val="tx1"/>
                </a:solidFill>
                <a:highlight>
                  <a:srgbClr val="FFFFFF"/>
                </a:highlight>
                <a:latin typeface="Raleway" pitchFamily="2" charset="0"/>
              </a:rPr>
              <a:t>”</a:t>
            </a:r>
            <a:endParaRPr sz="1600" dirty="0">
              <a:solidFill>
                <a:schemeClr val="tx1"/>
              </a:solidFill>
              <a:latin typeface="Raleway" pitchFamily="2" charset="0"/>
              <a:sym typeface="Calibri"/>
            </a:endParaRPr>
          </a:p>
        </p:txBody>
      </p:sp>
      <p:pic>
        <p:nvPicPr>
          <p:cNvPr id="375" name="Google Shape;375;p66">
            <a:extLst>
              <a:ext uri="{C183D7F6-B498-43B3-948B-1728B52AA6E4}">
                <adec:decorative xmlns:adec="http://schemas.microsoft.com/office/drawing/2017/decorative" val="1"/>
              </a:ext>
            </a:extLst>
          </p:cNvPr>
          <p:cNvPicPr preferRelativeResize="0"/>
          <p:nvPr/>
        </p:nvPicPr>
        <p:blipFill rotWithShape="1">
          <a:blip r:embed="rId3">
            <a:alphaModFix/>
          </a:blip>
          <a:srcRect t="21050" b="21085"/>
          <a:stretch/>
        </p:blipFill>
        <p:spPr>
          <a:xfrm>
            <a:off x="3240200" y="3664025"/>
            <a:ext cx="2273801" cy="1315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7"/>
          <p:cNvSpPr txBox="1">
            <a:spLocks noGrp="1"/>
          </p:cNvSpPr>
          <p:nvPr>
            <p:ph type="title"/>
          </p:nvPr>
        </p:nvSpPr>
        <p:spPr>
          <a:xfrm>
            <a:off x="249500" y="115400"/>
            <a:ext cx="56988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Allowable Activities</a:t>
            </a:r>
            <a:endParaRPr dirty="0">
              <a:latin typeface="Raleway"/>
              <a:ea typeface="Raleway"/>
              <a:cs typeface="Raleway"/>
              <a:sym typeface="Raleway"/>
            </a:endParaRPr>
          </a:p>
        </p:txBody>
      </p:sp>
      <p:sp>
        <p:nvSpPr>
          <p:cNvPr id="382" name="Google Shape;382;p67"/>
          <p:cNvSpPr txBox="1">
            <a:spLocks noGrp="1"/>
          </p:cNvSpPr>
          <p:nvPr>
            <p:ph type="body" idx="1"/>
          </p:nvPr>
        </p:nvSpPr>
        <p:spPr>
          <a:xfrm>
            <a:off x="432600" y="1154300"/>
            <a:ext cx="7419000" cy="3515354"/>
          </a:xfrm>
          <a:prstGeom prst="rect">
            <a:avLst/>
          </a:prstGeom>
        </p:spPr>
        <p:txBody>
          <a:bodyPr spcFirstLastPara="1" wrap="square" lIns="0" tIns="0" rIns="0" bIns="0" anchor="t" anchorCtr="0">
            <a:normAutofit lnSpcReduction="10000"/>
          </a:bodyPr>
          <a:lstStyle/>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Upgrading ELD program objectives and effective instructional activities</a:t>
            </a:r>
            <a:endParaRPr sz="1500" dirty="0">
              <a:solidFill>
                <a:schemeClr val="tx1"/>
              </a:solidFill>
              <a:highlight>
                <a:srgbClr val="FFFFFF"/>
              </a:highlight>
              <a:latin typeface="Raleway" pitchFamily="2" charset="0"/>
              <a:sym typeface="Calibri"/>
            </a:endParaRPr>
          </a:p>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Improving ELD programs for MLs by supplementing curricula, instruction materials, and educational software and technology that improve content and language acquisition</a:t>
            </a:r>
            <a:endParaRPr sz="1500" dirty="0">
              <a:solidFill>
                <a:schemeClr val="tx1"/>
              </a:solidFill>
              <a:highlight>
                <a:srgbClr val="FFFFFF"/>
              </a:highlight>
              <a:latin typeface="Raleway" pitchFamily="2" charset="0"/>
              <a:sym typeface="Calibri"/>
            </a:endParaRPr>
          </a:p>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Providing community participation programs, family literacy services, and parent outreach and training activities to ML students and their families</a:t>
            </a:r>
            <a:endParaRPr sz="1500" dirty="0">
              <a:solidFill>
                <a:schemeClr val="tx1"/>
              </a:solidFill>
              <a:highlight>
                <a:srgbClr val="FFFFFF"/>
              </a:highlight>
              <a:latin typeface="Raleway" pitchFamily="2" charset="0"/>
              <a:sym typeface="Calibri"/>
            </a:endParaRPr>
          </a:p>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Providing tutoring and intensified instruction for ML students</a:t>
            </a:r>
            <a:endParaRPr sz="1500" dirty="0">
              <a:solidFill>
                <a:schemeClr val="tx1"/>
              </a:solidFill>
              <a:highlight>
                <a:srgbClr val="FFFFFF"/>
              </a:highlight>
              <a:latin typeface="Raleway" pitchFamily="2" charset="0"/>
              <a:sym typeface="Calibri"/>
            </a:endParaRPr>
          </a:p>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Offering early college high school or dual/concurrent enrollment programs or courses designed to help MLs achieve in postsecondary education</a:t>
            </a:r>
            <a:endParaRPr sz="1500" dirty="0">
              <a:solidFill>
                <a:schemeClr val="tx1"/>
              </a:solidFill>
              <a:highlight>
                <a:srgbClr val="FFFFFF"/>
              </a:highlight>
              <a:latin typeface="Raleway" pitchFamily="2" charset="0"/>
              <a:sym typeface="Calibri"/>
            </a:endParaRPr>
          </a:p>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Developing and implementing effective preschool, elementary or secondary school ELD programs that are coordinated with other relevant programs and services</a:t>
            </a:r>
            <a:endParaRPr sz="1500" dirty="0">
              <a:solidFill>
                <a:schemeClr val="tx1"/>
              </a:solidFill>
              <a:highlight>
                <a:srgbClr val="FFFFFF"/>
              </a:highlight>
              <a:latin typeface="Raleway" pitchFamily="2" charset="0"/>
              <a:sym typeface="Calibri"/>
            </a:endParaRPr>
          </a:p>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Improving instruction for ML students, including </a:t>
            </a:r>
            <a:r>
              <a:rPr lang="en" sz="1500" dirty="0">
                <a:solidFill>
                  <a:schemeClr val="tx1"/>
                </a:solidFill>
                <a:highlight>
                  <a:srgbClr val="FFFFFF"/>
                </a:highlight>
                <a:latin typeface="Raleway" pitchFamily="2" charset="0"/>
              </a:rPr>
              <a:t>M</a:t>
            </a:r>
            <a:r>
              <a:rPr lang="en" sz="1500" dirty="0">
                <a:solidFill>
                  <a:schemeClr val="tx1"/>
                </a:solidFill>
                <a:highlight>
                  <a:srgbClr val="FFFFFF"/>
                </a:highlight>
                <a:latin typeface="Raleway" pitchFamily="2" charset="0"/>
                <a:sym typeface="Calibri"/>
              </a:rPr>
              <a:t>L students with a disability or identified as gifted in a specific area</a:t>
            </a:r>
            <a:endParaRPr sz="1500" dirty="0">
              <a:solidFill>
                <a:schemeClr val="tx1"/>
              </a:solidFill>
              <a:latin typeface="Raleway" pitchFamily="2" charset="0"/>
              <a:sym typeface="Calibri"/>
            </a:endParaRPr>
          </a:p>
        </p:txBody>
      </p:sp>
      <p:sp>
        <p:nvSpPr>
          <p:cNvPr id="383" name="Google Shape;383;p67"/>
          <p:cNvSpPr txBox="1">
            <a:spLocks noGrp="1"/>
          </p:cNvSpPr>
          <p:nvPr>
            <p:ph type="sldNum" idx="12"/>
          </p:nvPr>
        </p:nvSpPr>
        <p:spPr>
          <a:xfrm>
            <a:off x="69441" y="48645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pic>
        <p:nvPicPr>
          <p:cNvPr id="384" name="Google Shape;384;p6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37475" y="1073350"/>
            <a:ext cx="910400" cy="91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8"/>
          <p:cNvSpPr txBox="1">
            <a:spLocks noGrp="1"/>
          </p:cNvSpPr>
          <p:nvPr>
            <p:ph type="title"/>
          </p:nvPr>
        </p:nvSpPr>
        <p:spPr>
          <a:xfrm>
            <a:off x="249499" y="115400"/>
            <a:ext cx="6293343" cy="64808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Allowable Activities: Ideas for Supporting Newcomer Students and Their Families</a:t>
            </a:r>
            <a:endParaRPr dirty="0">
              <a:latin typeface="Raleway"/>
              <a:ea typeface="Raleway"/>
              <a:cs typeface="Raleway"/>
              <a:sym typeface="Raleway"/>
            </a:endParaRPr>
          </a:p>
          <a:p>
            <a:pPr marL="0" lvl="0" indent="0" algn="l" rtl="0">
              <a:spcBef>
                <a:spcPts val="0"/>
              </a:spcBef>
              <a:spcAft>
                <a:spcPts val="0"/>
              </a:spcAft>
              <a:buNone/>
            </a:pPr>
            <a:endParaRPr dirty="0"/>
          </a:p>
        </p:txBody>
      </p:sp>
      <p:sp>
        <p:nvSpPr>
          <p:cNvPr id="391" name="Google Shape;391;p68"/>
          <p:cNvSpPr txBox="1">
            <a:spLocks noGrp="1"/>
          </p:cNvSpPr>
          <p:nvPr>
            <p:ph type="sldNum" idx="12"/>
          </p:nvPr>
        </p:nvSpPr>
        <p:spPr>
          <a:xfrm>
            <a:off x="69441" y="48645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14</a:t>
            </a:fld>
            <a:endParaRPr/>
          </a:p>
        </p:txBody>
      </p:sp>
      <p:graphicFrame>
        <p:nvGraphicFramePr>
          <p:cNvPr id="392" name="Google Shape;392;p68"/>
          <p:cNvGraphicFramePr/>
          <p:nvPr>
            <p:extLst>
              <p:ext uri="{D42A27DB-BD31-4B8C-83A1-F6EECF244321}">
                <p14:modId xmlns:p14="http://schemas.microsoft.com/office/powerpoint/2010/main" val="2649273446"/>
              </p:ext>
            </p:extLst>
          </p:nvPr>
        </p:nvGraphicFramePr>
        <p:xfrm>
          <a:off x="1044978" y="955076"/>
          <a:ext cx="7239000" cy="4073024"/>
        </p:xfrm>
        <a:graphic>
          <a:graphicData uri="http://schemas.openxmlformats.org/drawingml/2006/table">
            <a:tbl>
              <a:tblPr firstRow="1">
                <a:noFill/>
                <a:tableStyleId>{12755EB2-1090-4DBC-B27D-BEF4C38642B6}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dirty="0">
                          <a:latin typeface="Raleway" pitchFamily="2" charset="0"/>
                          <a:ea typeface="Calibri"/>
                          <a:cs typeface="Calibri"/>
                          <a:sym typeface="Calibri"/>
                        </a:rPr>
                        <a:t>Allowable Activities</a:t>
                      </a:r>
                      <a:endParaRPr dirty="0">
                        <a:latin typeface="Raleway" pitchFamily="2" charset="0"/>
                        <a:ea typeface="Calibri"/>
                        <a:cs typeface="Calibri"/>
                        <a:sym typeface="Calibri"/>
                      </a:endParaRPr>
                    </a:p>
                  </a:txBody>
                  <a:tcPr marL="91425" marR="91425" marT="91425" marB="91425">
                    <a:solidFill>
                      <a:srgbClr val="C9DAF8"/>
                    </a:solidFill>
                  </a:tcPr>
                </a:tc>
                <a:tc>
                  <a:txBody>
                    <a:bodyPr/>
                    <a:lstStyle/>
                    <a:p>
                      <a:pPr marL="0" lvl="0" indent="0" algn="ctr" rtl="0">
                        <a:spcBef>
                          <a:spcPts val="0"/>
                        </a:spcBef>
                        <a:spcAft>
                          <a:spcPts val="0"/>
                        </a:spcAft>
                        <a:buNone/>
                      </a:pPr>
                      <a:r>
                        <a:rPr lang="en" dirty="0">
                          <a:latin typeface="Raleway" pitchFamily="2" charset="0"/>
                          <a:ea typeface="Calibri"/>
                          <a:cs typeface="Calibri"/>
                          <a:sym typeface="Calibri"/>
                        </a:rPr>
                        <a:t>Examples</a:t>
                      </a:r>
                      <a:endParaRPr dirty="0">
                        <a:latin typeface="Raleway" pitchFamily="2" charset="0"/>
                        <a:ea typeface="Calibri"/>
                        <a:cs typeface="Calibri"/>
                        <a:sym typeface="Calibri"/>
                      </a:endParaRPr>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1200"/>
                        </a:spcAft>
                        <a:buNone/>
                      </a:pPr>
                      <a:r>
                        <a:rPr lang="en" sz="1400" dirty="0">
                          <a:solidFill>
                            <a:schemeClr val="tx1"/>
                          </a:solidFill>
                          <a:highlight>
                            <a:srgbClr val="FFFFFF"/>
                          </a:highlight>
                          <a:latin typeface="Raleway" pitchFamily="2" charset="0"/>
                          <a:ea typeface="Calibri"/>
                          <a:cs typeface="Calibri"/>
                          <a:sym typeface="Calibri"/>
                        </a:rPr>
                        <a:t>Upgrading ELD program objectives and effective instructional activities</a:t>
                      </a:r>
                      <a:endParaRPr sz="1400" dirty="0">
                        <a:solidFill>
                          <a:schemeClr val="tx1"/>
                        </a:solidFill>
                        <a:latin typeface="Raleway" pitchFamily="2" charset="0"/>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400" u="sng">
                          <a:solidFill>
                            <a:schemeClr val="tx1"/>
                          </a:solidFill>
                          <a:latin typeface="Raleway" pitchFamily="2" charset="0"/>
                          <a:ea typeface="Calibri"/>
                          <a:cs typeface="Calibri"/>
                          <a:sym typeface="Calibri"/>
                        </a:rPr>
                        <a:t>Training and theory-based (adult-focused)</a:t>
                      </a:r>
                      <a:r>
                        <a:rPr lang="en" sz="1400">
                          <a:solidFill>
                            <a:schemeClr val="tx1"/>
                          </a:solidFill>
                          <a:latin typeface="Raleway" pitchFamily="2" charset="0"/>
                          <a:ea typeface="Calibri"/>
                          <a:cs typeface="Calibri"/>
                          <a:sym typeface="Calibri"/>
                        </a:rPr>
                        <a:t>:</a:t>
                      </a:r>
                      <a:endParaRPr sz="1400">
                        <a:solidFill>
                          <a:schemeClr val="tx1"/>
                        </a:solidFill>
                        <a:latin typeface="Raleway" pitchFamily="2" charset="0"/>
                        <a:ea typeface="Calibri"/>
                        <a:cs typeface="Calibri"/>
                        <a:sym typeface="Calibri"/>
                      </a:endParaRPr>
                    </a:p>
                    <a:p>
                      <a:pPr marL="0" lvl="0" indent="0" algn="l" rtl="0">
                        <a:spcBef>
                          <a:spcPts val="0"/>
                        </a:spcBef>
                        <a:spcAft>
                          <a:spcPts val="0"/>
                        </a:spcAft>
                        <a:buNone/>
                      </a:pPr>
                      <a:r>
                        <a:rPr lang="en" sz="1400">
                          <a:solidFill>
                            <a:schemeClr val="tx1"/>
                          </a:solidFill>
                          <a:latin typeface="Raleway" pitchFamily="2" charset="0"/>
                          <a:ea typeface="Calibri"/>
                          <a:cs typeface="Calibri"/>
                          <a:sym typeface="Calibri"/>
                        </a:rPr>
                        <a:t>Culturally responsive teaching; language acquisition scaffolding</a:t>
                      </a:r>
                      <a:endParaRPr sz="1400">
                        <a:solidFill>
                          <a:schemeClr val="tx1"/>
                        </a:solidFill>
                        <a:latin typeface="Raleway" pitchFamily="2"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1200"/>
                        </a:spcAft>
                        <a:buNone/>
                      </a:pPr>
                      <a:r>
                        <a:rPr lang="en" sz="1400" dirty="0">
                          <a:solidFill>
                            <a:schemeClr val="tx1"/>
                          </a:solidFill>
                          <a:highlight>
                            <a:srgbClr val="FFFFFF"/>
                          </a:highlight>
                          <a:latin typeface="Raleway" pitchFamily="2" charset="0"/>
                          <a:ea typeface="Calibri"/>
                          <a:cs typeface="Calibri"/>
                          <a:sym typeface="Calibri"/>
                        </a:rPr>
                        <a:t>Improving ELD programs for MLs by supplementing curricula, instruction materials, and educational software and technology that improve content and language acquisition</a:t>
                      </a:r>
                      <a:endParaRPr sz="1400" dirty="0">
                        <a:solidFill>
                          <a:schemeClr val="tx1"/>
                        </a:solidFill>
                        <a:highlight>
                          <a:srgbClr val="FFFFFF"/>
                        </a:highlight>
                        <a:latin typeface="Raleway" pitchFamily="2" charset="0"/>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400" u="sng" dirty="0">
                          <a:solidFill>
                            <a:schemeClr val="tx1"/>
                          </a:solidFill>
                          <a:latin typeface="Raleway" pitchFamily="2" charset="0"/>
                          <a:ea typeface="Calibri"/>
                          <a:cs typeface="Calibri"/>
                          <a:sym typeface="Calibri"/>
                        </a:rPr>
                        <a:t>Physical materials</a:t>
                      </a:r>
                      <a:r>
                        <a:rPr lang="en" sz="1400" dirty="0">
                          <a:solidFill>
                            <a:schemeClr val="tx1"/>
                          </a:solidFill>
                          <a:latin typeface="Raleway" pitchFamily="2" charset="0"/>
                          <a:ea typeface="Calibri"/>
                          <a:cs typeface="Calibri"/>
                          <a:sym typeface="Calibri"/>
                        </a:rPr>
                        <a:t>:</a:t>
                      </a:r>
                      <a:endParaRPr sz="1400" dirty="0">
                        <a:solidFill>
                          <a:schemeClr val="tx1"/>
                        </a:solidFill>
                        <a:latin typeface="Raleway" pitchFamily="2" charset="0"/>
                        <a:ea typeface="Calibri"/>
                        <a:cs typeface="Calibri"/>
                        <a:sym typeface="Calibri"/>
                      </a:endParaRPr>
                    </a:p>
                    <a:p>
                      <a:pPr marL="0" lvl="0" indent="0" algn="l" rtl="0">
                        <a:spcBef>
                          <a:spcPts val="0"/>
                        </a:spcBef>
                        <a:spcAft>
                          <a:spcPts val="0"/>
                        </a:spcAft>
                        <a:buNone/>
                      </a:pPr>
                      <a:r>
                        <a:rPr lang="en" sz="1400" dirty="0">
                          <a:solidFill>
                            <a:schemeClr val="tx1"/>
                          </a:solidFill>
                          <a:latin typeface="Raleway" pitchFamily="2" charset="0"/>
                          <a:ea typeface="Calibri"/>
                          <a:cs typeface="Calibri"/>
                          <a:sym typeface="Calibri"/>
                        </a:rPr>
                        <a:t>Visual aides, classroom posters, vocabulary picture cards, picture dictionaries, manipulatives, </a:t>
                      </a:r>
                      <a:endParaRPr sz="1400" dirty="0">
                        <a:solidFill>
                          <a:schemeClr val="tx1"/>
                        </a:solidFill>
                        <a:latin typeface="Raleway" pitchFamily="2" charset="0"/>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1200"/>
                        </a:spcAft>
                        <a:buNone/>
                      </a:pPr>
                      <a:r>
                        <a:rPr lang="en" sz="1400">
                          <a:solidFill>
                            <a:schemeClr val="tx1"/>
                          </a:solidFill>
                          <a:highlight>
                            <a:srgbClr val="FFFFFF"/>
                          </a:highlight>
                          <a:latin typeface="Raleway" pitchFamily="2" charset="0"/>
                          <a:ea typeface="Calibri"/>
                          <a:cs typeface="Calibri"/>
                          <a:sym typeface="Calibri"/>
                        </a:rPr>
                        <a:t>Providing community participation programs, family literacy services, and parent outreach and training activities to ML students and their families</a:t>
                      </a:r>
                      <a:endParaRPr sz="1400">
                        <a:solidFill>
                          <a:schemeClr val="tx1"/>
                        </a:solidFill>
                        <a:highlight>
                          <a:srgbClr val="FFFFFF"/>
                        </a:highlight>
                        <a:latin typeface="Raleway" pitchFamily="2" charset="0"/>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400" dirty="0">
                          <a:solidFill>
                            <a:schemeClr val="tx1"/>
                          </a:solidFill>
                          <a:latin typeface="Raleway" pitchFamily="2" charset="0"/>
                          <a:ea typeface="Calibri"/>
                          <a:cs typeface="Calibri"/>
                          <a:sym typeface="Calibri"/>
                        </a:rPr>
                        <a:t>Parent/family university </a:t>
                      </a:r>
                      <a:endParaRPr sz="1400" dirty="0">
                        <a:solidFill>
                          <a:schemeClr val="tx1"/>
                        </a:solidFill>
                        <a:latin typeface="Raleway" pitchFamily="2" charset="0"/>
                        <a:ea typeface="Calibri"/>
                        <a:cs typeface="Calibri"/>
                        <a:sym typeface="Calibri"/>
                      </a:endParaRPr>
                    </a:p>
                    <a:p>
                      <a:pPr marL="0" lvl="0" indent="0" algn="l" rtl="0">
                        <a:spcBef>
                          <a:spcPts val="0"/>
                        </a:spcBef>
                        <a:spcAft>
                          <a:spcPts val="0"/>
                        </a:spcAft>
                        <a:buNone/>
                      </a:pPr>
                      <a:endParaRPr sz="1400" dirty="0">
                        <a:solidFill>
                          <a:schemeClr val="tx1"/>
                        </a:solidFill>
                        <a:latin typeface="Raleway" pitchFamily="2" charset="0"/>
                        <a:ea typeface="Calibri"/>
                        <a:cs typeface="Calibri"/>
                        <a:sym typeface="Calibri"/>
                      </a:endParaRPr>
                    </a:p>
                    <a:p>
                      <a:pPr marL="0" lvl="0" indent="0" algn="l" rtl="0">
                        <a:spcBef>
                          <a:spcPts val="0"/>
                        </a:spcBef>
                        <a:spcAft>
                          <a:spcPts val="0"/>
                        </a:spcAft>
                        <a:buNone/>
                      </a:pPr>
                      <a:r>
                        <a:rPr lang="en" sz="1400" dirty="0">
                          <a:solidFill>
                            <a:schemeClr val="tx1"/>
                          </a:solidFill>
                          <a:latin typeface="Raleway" pitchFamily="2" charset="0"/>
                          <a:ea typeface="Calibri"/>
                          <a:cs typeface="Calibri"/>
                          <a:sym typeface="Calibri"/>
                        </a:rPr>
                        <a:t>Newcomer activity nights</a:t>
                      </a:r>
                      <a:endParaRPr sz="1400" dirty="0">
                        <a:solidFill>
                          <a:schemeClr val="tx1"/>
                        </a:solidFill>
                        <a:latin typeface="Raleway" pitchFamily="2" charset="0"/>
                        <a:ea typeface="Calibri"/>
                        <a:cs typeface="Calibri"/>
                        <a:sym typeface="Calibri"/>
                      </a:endParaRPr>
                    </a:p>
                    <a:p>
                      <a:pPr marL="0" lvl="0" indent="0" algn="l" rtl="0">
                        <a:spcBef>
                          <a:spcPts val="0"/>
                        </a:spcBef>
                        <a:spcAft>
                          <a:spcPts val="0"/>
                        </a:spcAft>
                        <a:buNone/>
                      </a:pPr>
                      <a:endParaRPr sz="1400" dirty="0">
                        <a:solidFill>
                          <a:schemeClr val="tx1"/>
                        </a:solidFill>
                        <a:latin typeface="Raleway" pitchFamily="2" charset="0"/>
                        <a:ea typeface="Calibri"/>
                        <a:cs typeface="Calibri"/>
                        <a:sym typeface="Calibri"/>
                      </a:endParaRPr>
                    </a:p>
                    <a:p>
                      <a:pPr marL="0" lvl="0" indent="0" algn="l" rtl="0">
                        <a:spcBef>
                          <a:spcPts val="0"/>
                        </a:spcBef>
                        <a:spcAft>
                          <a:spcPts val="0"/>
                        </a:spcAft>
                        <a:buNone/>
                      </a:pPr>
                      <a:r>
                        <a:rPr lang="en" sz="1400" dirty="0">
                          <a:solidFill>
                            <a:schemeClr val="tx1"/>
                          </a:solidFill>
                          <a:latin typeface="Raleway" pitchFamily="2" charset="0"/>
                          <a:ea typeface="Calibri"/>
                          <a:cs typeface="Calibri"/>
                          <a:sym typeface="Calibri"/>
                        </a:rPr>
                        <a:t>Home visits</a:t>
                      </a:r>
                      <a:endParaRPr sz="1400" dirty="0">
                        <a:solidFill>
                          <a:schemeClr val="tx1"/>
                        </a:solidFill>
                        <a:latin typeface="Raleway" pitchFamily="2" charset="0"/>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9"/>
          <p:cNvSpPr txBox="1">
            <a:spLocks noGrp="1"/>
          </p:cNvSpPr>
          <p:nvPr>
            <p:ph type="title"/>
          </p:nvPr>
        </p:nvSpPr>
        <p:spPr>
          <a:xfrm>
            <a:off x="249499" y="115399"/>
            <a:ext cx="6479775" cy="76073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latin typeface="Raleway"/>
                <a:ea typeface="Raleway"/>
                <a:cs typeface="Raleway"/>
                <a:sym typeface="Raleway"/>
              </a:rPr>
              <a:t>Allowable Activities: Ideas for Supporting Newcomer Students and Their Families, Continued</a:t>
            </a:r>
            <a:endParaRPr dirty="0">
              <a:latin typeface="Raleway"/>
              <a:ea typeface="Raleway"/>
              <a:cs typeface="Raleway"/>
              <a:sym typeface="Raleway"/>
            </a:endParaRPr>
          </a:p>
          <a:p>
            <a:pPr marL="0" lvl="0" indent="0" algn="l" rtl="0">
              <a:spcBef>
                <a:spcPts val="0"/>
              </a:spcBef>
              <a:spcAft>
                <a:spcPts val="0"/>
              </a:spcAft>
              <a:buNone/>
            </a:pPr>
            <a:endParaRPr dirty="0"/>
          </a:p>
        </p:txBody>
      </p:sp>
      <p:sp>
        <p:nvSpPr>
          <p:cNvPr id="399" name="Google Shape;399;p69"/>
          <p:cNvSpPr txBox="1">
            <a:spLocks noGrp="1"/>
          </p:cNvSpPr>
          <p:nvPr>
            <p:ph type="sldNum" idx="12"/>
          </p:nvPr>
        </p:nvSpPr>
        <p:spPr>
          <a:xfrm>
            <a:off x="69441" y="48645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15</a:t>
            </a:fld>
            <a:endParaRPr/>
          </a:p>
        </p:txBody>
      </p:sp>
      <p:graphicFrame>
        <p:nvGraphicFramePr>
          <p:cNvPr id="400" name="Google Shape;400;p69"/>
          <p:cNvGraphicFramePr/>
          <p:nvPr>
            <p:extLst>
              <p:ext uri="{D42A27DB-BD31-4B8C-83A1-F6EECF244321}">
                <p14:modId xmlns:p14="http://schemas.microsoft.com/office/powerpoint/2010/main" val="51289322"/>
              </p:ext>
            </p:extLst>
          </p:nvPr>
        </p:nvGraphicFramePr>
        <p:xfrm>
          <a:off x="952500" y="1188627"/>
          <a:ext cx="7239000" cy="3493396"/>
        </p:xfrm>
        <a:graphic>
          <a:graphicData uri="http://schemas.openxmlformats.org/drawingml/2006/table">
            <a:tbl>
              <a:tblPr firstRow="1">
                <a:noFill/>
                <a:tableStyleId>{12755EB2-1090-4DBC-B27D-BEF4C38642B6}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sz="1500" dirty="0">
                          <a:latin typeface="Raleway" pitchFamily="2" charset="0"/>
                          <a:ea typeface="Calibri"/>
                          <a:cs typeface="Calibri"/>
                          <a:sym typeface="Calibri"/>
                        </a:rPr>
                        <a:t>Allowable Activities</a:t>
                      </a:r>
                      <a:endParaRPr sz="1500" dirty="0">
                        <a:latin typeface="Raleway" pitchFamily="2" charset="0"/>
                        <a:ea typeface="Calibri"/>
                        <a:cs typeface="Calibri"/>
                        <a:sym typeface="Calibri"/>
                      </a:endParaRPr>
                    </a:p>
                  </a:txBody>
                  <a:tcPr marL="91425" marR="91425" marT="91425" marB="91425">
                    <a:solidFill>
                      <a:srgbClr val="C9DAF8"/>
                    </a:solidFill>
                  </a:tcPr>
                </a:tc>
                <a:tc>
                  <a:txBody>
                    <a:bodyPr/>
                    <a:lstStyle/>
                    <a:p>
                      <a:pPr marL="0" lvl="0" indent="0" algn="ctr" rtl="0">
                        <a:spcBef>
                          <a:spcPts val="0"/>
                        </a:spcBef>
                        <a:spcAft>
                          <a:spcPts val="0"/>
                        </a:spcAft>
                        <a:buNone/>
                      </a:pPr>
                      <a:r>
                        <a:rPr lang="en" sz="1500" dirty="0">
                          <a:latin typeface="Raleway" pitchFamily="2" charset="0"/>
                          <a:ea typeface="Calibri"/>
                          <a:cs typeface="Calibri"/>
                          <a:sym typeface="Calibri"/>
                        </a:rPr>
                        <a:t>Examples</a:t>
                      </a:r>
                      <a:endParaRPr sz="1500" dirty="0">
                        <a:latin typeface="Raleway" pitchFamily="2" charset="0"/>
                        <a:ea typeface="Calibri"/>
                        <a:cs typeface="Calibri"/>
                        <a:sym typeface="Calibri"/>
                      </a:endParaRPr>
                    </a:p>
                  </a:txBody>
                  <a:tcPr marL="91425" marR="91425" marT="91425" marB="91425">
                    <a:solidFill>
                      <a:srgbClr val="C9DAF8"/>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1200"/>
                        </a:spcAft>
                        <a:buNone/>
                      </a:pPr>
                      <a:r>
                        <a:rPr lang="en" sz="1400" dirty="0">
                          <a:solidFill>
                            <a:srgbClr val="333333"/>
                          </a:solidFill>
                          <a:highlight>
                            <a:srgbClr val="FFFFFF"/>
                          </a:highlight>
                          <a:latin typeface="Raleway" pitchFamily="2" charset="0"/>
                          <a:ea typeface="Calibri"/>
                          <a:cs typeface="Calibri"/>
                          <a:sym typeface="Calibri"/>
                        </a:rPr>
                        <a:t>Providing tutoring and intensified instruction for ML students</a:t>
                      </a:r>
                      <a:endParaRPr sz="1400" dirty="0">
                        <a:latin typeface="Raleway" pitchFamily="2" charset="0"/>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400">
                          <a:latin typeface="Raleway" pitchFamily="2" charset="0"/>
                          <a:ea typeface="Calibri"/>
                          <a:cs typeface="Calibri"/>
                          <a:sym typeface="Calibri"/>
                        </a:rPr>
                        <a:t>Before or after school tutoring for newcomers</a:t>
                      </a:r>
                      <a:endParaRPr sz="1400">
                        <a:latin typeface="Raleway" pitchFamily="2" charset="0"/>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1200"/>
                        </a:spcAft>
                        <a:buNone/>
                      </a:pPr>
                      <a:r>
                        <a:rPr lang="en" sz="1400" dirty="0">
                          <a:solidFill>
                            <a:srgbClr val="333333"/>
                          </a:solidFill>
                          <a:highlight>
                            <a:srgbClr val="FFFFFF"/>
                          </a:highlight>
                          <a:latin typeface="Raleway" pitchFamily="2" charset="0"/>
                          <a:ea typeface="Calibri"/>
                          <a:cs typeface="Calibri"/>
                          <a:sym typeface="Calibri"/>
                        </a:rPr>
                        <a:t>Developing and implementing effective preschool, elementary or secondary school ELD programs that are coordinated with other relevant programs and services</a:t>
                      </a:r>
                      <a:endParaRPr sz="1400" dirty="0">
                        <a:solidFill>
                          <a:srgbClr val="333333"/>
                        </a:solidFill>
                        <a:highlight>
                          <a:srgbClr val="FFFFFF"/>
                        </a:highlight>
                        <a:latin typeface="Raleway" pitchFamily="2" charset="0"/>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400" dirty="0">
                          <a:latin typeface="Raleway" pitchFamily="2" charset="0"/>
                          <a:ea typeface="Calibri"/>
                          <a:cs typeface="Calibri"/>
                          <a:sym typeface="Calibri"/>
                        </a:rPr>
                        <a:t>Collaboration with local community providers to support newcomers</a:t>
                      </a:r>
                      <a:endParaRPr sz="1400" dirty="0">
                        <a:latin typeface="Raleway" pitchFamily="2" charset="0"/>
                        <a:ea typeface="Calibri"/>
                        <a:cs typeface="Calibri"/>
                        <a:sym typeface="Calibri"/>
                      </a:endParaRPr>
                    </a:p>
                    <a:p>
                      <a:pPr marL="0" lvl="0" indent="0" algn="l" rtl="0">
                        <a:spcBef>
                          <a:spcPts val="0"/>
                        </a:spcBef>
                        <a:spcAft>
                          <a:spcPts val="0"/>
                        </a:spcAft>
                        <a:buNone/>
                      </a:pPr>
                      <a:endParaRPr sz="1400" dirty="0">
                        <a:latin typeface="Raleway" pitchFamily="2" charset="0"/>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1200"/>
                        </a:spcAft>
                        <a:buNone/>
                      </a:pPr>
                      <a:r>
                        <a:rPr lang="en" sz="1400">
                          <a:solidFill>
                            <a:srgbClr val="333333"/>
                          </a:solidFill>
                          <a:highlight>
                            <a:srgbClr val="FFFFFF"/>
                          </a:highlight>
                          <a:latin typeface="Raleway" pitchFamily="2" charset="0"/>
                          <a:ea typeface="Calibri"/>
                          <a:cs typeface="Calibri"/>
                          <a:sym typeface="Calibri"/>
                        </a:rPr>
                        <a:t>Improving instruction for ML students, including ML students with a disability or identified as gifted in a specific area</a:t>
                      </a:r>
                      <a:endParaRPr sz="1400">
                        <a:solidFill>
                          <a:srgbClr val="333333"/>
                        </a:solidFill>
                        <a:highlight>
                          <a:srgbClr val="FFFFFF"/>
                        </a:highlight>
                        <a:latin typeface="Raleway" pitchFamily="2" charset="0"/>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sz="1400" dirty="0">
                          <a:latin typeface="Raleway" pitchFamily="2" charset="0"/>
                          <a:ea typeface="Calibri"/>
                          <a:cs typeface="Calibri"/>
                          <a:sym typeface="Calibri"/>
                        </a:rPr>
                        <a:t>Supplies and materials to support newcomers identified with disabilities or gifted</a:t>
                      </a:r>
                      <a:endParaRPr sz="1400" dirty="0">
                        <a:latin typeface="Raleway" pitchFamily="2" charset="0"/>
                        <a:ea typeface="Calibri"/>
                        <a:cs typeface="Calibri"/>
                        <a:sym typeface="Calibri"/>
                      </a:endParaRPr>
                    </a:p>
                    <a:p>
                      <a:pPr marL="0" lvl="0" indent="0" algn="l" rtl="0">
                        <a:spcBef>
                          <a:spcPts val="0"/>
                        </a:spcBef>
                        <a:spcAft>
                          <a:spcPts val="0"/>
                        </a:spcAft>
                        <a:buNone/>
                      </a:pPr>
                      <a:endParaRPr sz="1400" dirty="0">
                        <a:latin typeface="Raleway" pitchFamily="2" charset="0"/>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70"/>
          <p:cNvSpPr txBox="1">
            <a:spLocks noGrp="1"/>
          </p:cNvSpPr>
          <p:nvPr>
            <p:ph type="title"/>
          </p:nvPr>
        </p:nvSpPr>
        <p:spPr>
          <a:xfrm>
            <a:off x="249500" y="115400"/>
            <a:ext cx="5698800" cy="505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Keep in Mind </a:t>
            </a:r>
            <a:endParaRPr dirty="0">
              <a:latin typeface="Raleway"/>
              <a:ea typeface="Raleway"/>
              <a:cs typeface="Raleway"/>
              <a:sym typeface="Raleway"/>
            </a:endParaRPr>
          </a:p>
        </p:txBody>
      </p:sp>
      <p:sp>
        <p:nvSpPr>
          <p:cNvPr id="407" name="Google Shape;407;p70"/>
          <p:cNvSpPr txBox="1">
            <a:spLocks noGrp="1"/>
          </p:cNvSpPr>
          <p:nvPr>
            <p:ph type="body" idx="1"/>
          </p:nvPr>
        </p:nvSpPr>
        <p:spPr>
          <a:xfrm>
            <a:off x="647237" y="1026397"/>
            <a:ext cx="7849525" cy="3838200"/>
          </a:xfrm>
          <a:prstGeom prst="rect">
            <a:avLst/>
          </a:prstGeom>
        </p:spPr>
        <p:txBody>
          <a:bodyPr spcFirstLastPara="1" wrap="square" lIns="0" tIns="0" rIns="0" bIns="0" anchor="t" anchorCtr="0">
            <a:normAutofit lnSpcReduction="10000"/>
          </a:bodyPr>
          <a:lstStyle/>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Title III allocation is based on student October count</a:t>
            </a:r>
            <a:endParaRPr sz="1500" dirty="0">
              <a:solidFill>
                <a:schemeClr val="tx1"/>
              </a:solidFill>
              <a:highlight>
                <a:srgbClr val="FFFFFF"/>
              </a:highlight>
              <a:latin typeface="Raleway" pitchFamily="2" charset="0"/>
              <a:sym typeface="Calibri"/>
            </a:endParaRPr>
          </a:p>
          <a:p>
            <a:pPr marL="914400" lvl="1" indent="-323850" algn="l" rtl="0">
              <a:lnSpc>
                <a:spcPct val="115000"/>
              </a:lnSpc>
              <a:spcBef>
                <a:spcPts val="0"/>
              </a:spcBef>
              <a:spcAft>
                <a:spcPts val="0"/>
              </a:spcAft>
              <a:buClr>
                <a:srgbClr val="333333"/>
              </a:buClr>
              <a:buSzPts val="1500"/>
              <a:buFont typeface="Calibri"/>
              <a:buChar char="○"/>
            </a:pPr>
            <a:r>
              <a:rPr lang="en" dirty="0">
                <a:solidFill>
                  <a:schemeClr val="tx1"/>
                </a:solidFill>
                <a:highlight>
                  <a:srgbClr val="FFFFFF"/>
                </a:highlight>
                <a:latin typeface="Raleway" pitchFamily="2" charset="0"/>
                <a:sym typeface="Calibri"/>
              </a:rPr>
              <a:t>Ensure MLs are correctly identified in your student data system</a:t>
            </a:r>
            <a:endParaRPr dirty="0">
              <a:solidFill>
                <a:schemeClr val="tx1"/>
              </a:solidFill>
              <a:highlight>
                <a:srgbClr val="FFFFFF"/>
              </a:highlight>
              <a:latin typeface="Raleway" pitchFamily="2" charset="0"/>
              <a:sym typeface="Calibri"/>
            </a:endParaRPr>
          </a:p>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Consider your district’s current use of Title III funds</a:t>
            </a:r>
            <a:endParaRPr sz="1500" dirty="0">
              <a:solidFill>
                <a:schemeClr val="tx1"/>
              </a:solidFill>
              <a:highlight>
                <a:srgbClr val="FFFFFF"/>
              </a:highlight>
              <a:latin typeface="Raleway" pitchFamily="2" charset="0"/>
              <a:sym typeface="Calibri"/>
            </a:endParaRPr>
          </a:p>
          <a:p>
            <a:pPr marL="914400" lvl="1" indent="-323850" algn="l" rtl="0">
              <a:lnSpc>
                <a:spcPct val="115000"/>
              </a:lnSpc>
              <a:spcBef>
                <a:spcPts val="0"/>
              </a:spcBef>
              <a:spcAft>
                <a:spcPts val="0"/>
              </a:spcAft>
              <a:buClr>
                <a:srgbClr val="333333"/>
              </a:buClr>
              <a:buSzPts val="1500"/>
              <a:buFont typeface="Calibri"/>
              <a:buChar char="○"/>
            </a:pPr>
            <a:r>
              <a:rPr lang="en" dirty="0">
                <a:solidFill>
                  <a:schemeClr val="tx1"/>
                </a:solidFill>
                <a:highlight>
                  <a:srgbClr val="FFFFFF"/>
                </a:highlight>
                <a:latin typeface="Raleway" pitchFamily="2" charset="0"/>
                <a:sym typeface="Calibri"/>
              </a:rPr>
              <a:t>Funds being utilized for staffing purposes</a:t>
            </a:r>
            <a:endParaRPr dirty="0">
              <a:solidFill>
                <a:schemeClr val="tx1"/>
              </a:solidFill>
              <a:highlight>
                <a:srgbClr val="FFFFFF"/>
              </a:highlight>
              <a:latin typeface="Raleway" pitchFamily="2" charset="0"/>
              <a:sym typeface="Calibri"/>
            </a:endParaRPr>
          </a:p>
          <a:p>
            <a:pPr marL="914400" lvl="1" indent="-323850" algn="l" rtl="0">
              <a:lnSpc>
                <a:spcPct val="115000"/>
              </a:lnSpc>
              <a:spcBef>
                <a:spcPts val="0"/>
              </a:spcBef>
              <a:spcAft>
                <a:spcPts val="0"/>
              </a:spcAft>
              <a:buClr>
                <a:srgbClr val="333333"/>
              </a:buClr>
              <a:buSzPts val="1500"/>
              <a:buFont typeface="Calibri"/>
              <a:buChar char="○"/>
            </a:pPr>
            <a:r>
              <a:rPr lang="en" dirty="0">
                <a:solidFill>
                  <a:schemeClr val="tx1"/>
                </a:solidFill>
                <a:highlight>
                  <a:srgbClr val="FFFFFF"/>
                </a:highlight>
                <a:latin typeface="Raleway" pitchFamily="2" charset="0"/>
                <a:sym typeface="Calibri"/>
              </a:rPr>
              <a:t>Supplies/materials</a:t>
            </a:r>
            <a:endParaRPr dirty="0">
              <a:solidFill>
                <a:schemeClr val="tx1"/>
              </a:solidFill>
              <a:highlight>
                <a:srgbClr val="FFFFFF"/>
              </a:highlight>
              <a:latin typeface="Raleway" pitchFamily="2" charset="0"/>
              <a:sym typeface="Calibri"/>
            </a:endParaRPr>
          </a:p>
          <a:p>
            <a:pPr marL="914400" lvl="1" indent="-323850" algn="l" rtl="0">
              <a:lnSpc>
                <a:spcPct val="115000"/>
              </a:lnSpc>
              <a:spcBef>
                <a:spcPts val="0"/>
              </a:spcBef>
              <a:spcAft>
                <a:spcPts val="0"/>
              </a:spcAft>
              <a:buClr>
                <a:srgbClr val="333333"/>
              </a:buClr>
              <a:buSzPts val="1500"/>
              <a:buFont typeface="Calibri"/>
              <a:buChar char="○"/>
            </a:pPr>
            <a:r>
              <a:rPr lang="en" dirty="0">
                <a:solidFill>
                  <a:schemeClr val="tx1"/>
                </a:solidFill>
                <a:highlight>
                  <a:srgbClr val="FFFFFF"/>
                </a:highlight>
                <a:latin typeface="Raleway" pitchFamily="2" charset="0"/>
                <a:sym typeface="Calibri"/>
              </a:rPr>
              <a:t>Professional development</a:t>
            </a:r>
            <a:endParaRPr dirty="0">
              <a:solidFill>
                <a:schemeClr val="tx1"/>
              </a:solidFill>
              <a:highlight>
                <a:srgbClr val="FFFFFF"/>
              </a:highlight>
              <a:latin typeface="Raleway" pitchFamily="2" charset="0"/>
              <a:sym typeface="Calibri"/>
            </a:endParaRPr>
          </a:p>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Planning cycle for 2024-25 Consolidated Application Cycle</a:t>
            </a:r>
            <a:endParaRPr sz="1500" dirty="0">
              <a:solidFill>
                <a:schemeClr val="tx1"/>
              </a:solidFill>
              <a:highlight>
                <a:srgbClr val="FFFFFF"/>
              </a:highlight>
              <a:latin typeface="Raleway" pitchFamily="2" charset="0"/>
              <a:sym typeface="Calibri"/>
            </a:endParaRPr>
          </a:p>
          <a:p>
            <a:pPr marL="914400" lvl="1" indent="-323850" algn="l" rtl="0">
              <a:lnSpc>
                <a:spcPct val="115000"/>
              </a:lnSpc>
              <a:spcBef>
                <a:spcPts val="0"/>
              </a:spcBef>
              <a:spcAft>
                <a:spcPts val="0"/>
              </a:spcAft>
              <a:buClr>
                <a:srgbClr val="333333"/>
              </a:buClr>
              <a:buSzPts val="1500"/>
              <a:buFont typeface="Calibri"/>
              <a:buChar char="○"/>
            </a:pPr>
            <a:r>
              <a:rPr lang="en" dirty="0">
                <a:solidFill>
                  <a:schemeClr val="tx1"/>
                </a:solidFill>
                <a:highlight>
                  <a:srgbClr val="FFFFFF"/>
                </a:highlight>
                <a:latin typeface="Raleway" pitchFamily="2" charset="0"/>
                <a:sym typeface="Calibri"/>
              </a:rPr>
              <a:t>Needs assessment</a:t>
            </a:r>
            <a:endParaRPr dirty="0">
              <a:solidFill>
                <a:schemeClr val="tx1"/>
              </a:solidFill>
              <a:highlight>
                <a:srgbClr val="FFFFFF"/>
              </a:highlight>
              <a:latin typeface="Raleway" pitchFamily="2" charset="0"/>
              <a:sym typeface="Calibri"/>
            </a:endParaRPr>
          </a:p>
          <a:p>
            <a:pPr marL="914400" lvl="1" indent="-323850" algn="l" rtl="0">
              <a:lnSpc>
                <a:spcPct val="115000"/>
              </a:lnSpc>
              <a:spcBef>
                <a:spcPts val="0"/>
              </a:spcBef>
              <a:spcAft>
                <a:spcPts val="0"/>
              </a:spcAft>
              <a:buClr>
                <a:srgbClr val="333333"/>
              </a:buClr>
              <a:buSzPts val="1500"/>
              <a:buFont typeface="Calibri"/>
              <a:buChar char="○"/>
            </a:pPr>
            <a:r>
              <a:rPr lang="en" dirty="0">
                <a:solidFill>
                  <a:schemeClr val="tx1"/>
                </a:solidFill>
                <a:highlight>
                  <a:srgbClr val="FFFFFF"/>
                </a:highlight>
                <a:latin typeface="Raleway" pitchFamily="2" charset="0"/>
                <a:sym typeface="Calibri"/>
              </a:rPr>
              <a:t>Conversations around allocation of funds</a:t>
            </a:r>
            <a:endParaRPr dirty="0">
              <a:solidFill>
                <a:schemeClr val="tx1"/>
              </a:solidFill>
              <a:highlight>
                <a:srgbClr val="FFFFFF"/>
              </a:highlight>
              <a:latin typeface="Raleway" pitchFamily="2" charset="0"/>
              <a:sym typeface="Calibri"/>
            </a:endParaRPr>
          </a:p>
          <a:p>
            <a:pPr marL="1371600" lvl="2"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District-level</a:t>
            </a:r>
            <a:endParaRPr sz="1500" dirty="0">
              <a:solidFill>
                <a:schemeClr val="tx1"/>
              </a:solidFill>
              <a:highlight>
                <a:srgbClr val="FFFFFF"/>
              </a:highlight>
              <a:latin typeface="Raleway" pitchFamily="2" charset="0"/>
              <a:sym typeface="Calibri"/>
            </a:endParaRPr>
          </a:p>
          <a:p>
            <a:pPr marL="1371600" lvl="2"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School-level</a:t>
            </a:r>
            <a:endParaRPr sz="1500" dirty="0">
              <a:solidFill>
                <a:schemeClr val="tx1"/>
              </a:solidFill>
              <a:highlight>
                <a:srgbClr val="FFFFFF"/>
              </a:highlight>
              <a:latin typeface="Raleway" pitchFamily="2" charset="0"/>
              <a:sym typeface="Calibri"/>
            </a:endParaRPr>
          </a:p>
          <a:p>
            <a:pPr marL="457200" lvl="0" indent="-323850" algn="l" rtl="0">
              <a:lnSpc>
                <a:spcPct val="115000"/>
              </a:lnSpc>
              <a:spcBef>
                <a:spcPts val="0"/>
              </a:spcBef>
              <a:spcAft>
                <a:spcPts val="0"/>
              </a:spcAft>
              <a:buClr>
                <a:srgbClr val="333333"/>
              </a:buClr>
              <a:buSzPts val="1500"/>
              <a:buFont typeface="Calibri"/>
              <a:buChar char="●"/>
            </a:pPr>
            <a:r>
              <a:rPr lang="en" sz="1500" dirty="0">
                <a:solidFill>
                  <a:schemeClr val="tx1"/>
                </a:solidFill>
                <a:highlight>
                  <a:srgbClr val="FFFFFF"/>
                </a:highlight>
                <a:latin typeface="Raleway" pitchFamily="2" charset="0"/>
                <a:sym typeface="Calibri"/>
              </a:rPr>
              <a:t>Supplement, not supplant provision</a:t>
            </a:r>
            <a:endParaRPr sz="1500" dirty="0">
              <a:solidFill>
                <a:schemeClr val="tx1"/>
              </a:solidFill>
              <a:highlight>
                <a:srgbClr val="FFFFFF"/>
              </a:highlight>
              <a:latin typeface="Raleway" pitchFamily="2" charset="0"/>
              <a:sym typeface="Calibri"/>
            </a:endParaRPr>
          </a:p>
          <a:p>
            <a:pPr marL="914400" lvl="1" indent="-323850" algn="l" rtl="0">
              <a:lnSpc>
                <a:spcPct val="115000"/>
              </a:lnSpc>
              <a:spcBef>
                <a:spcPts val="0"/>
              </a:spcBef>
              <a:spcAft>
                <a:spcPts val="0"/>
              </a:spcAft>
              <a:buClr>
                <a:srgbClr val="333333"/>
              </a:buClr>
              <a:buSzPts val="1500"/>
              <a:buChar char="○"/>
            </a:pPr>
            <a:r>
              <a:rPr lang="en" dirty="0">
                <a:solidFill>
                  <a:schemeClr val="tx1"/>
                </a:solidFill>
                <a:highlight>
                  <a:srgbClr val="FFFFFF"/>
                </a:highlight>
                <a:latin typeface="Raleway" pitchFamily="2" charset="0"/>
              </a:rPr>
              <a:t>The U.S. Department of Education assumes that supplanting exists if an LEA uses Title III funds to provide services it provided in prior years with State, local, or other federal funds</a:t>
            </a:r>
            <a:endParaRPr sz="1500" dirty="0">
              <a:solidFill>
                <a:schemeClr val="tx1"/>
              </a:solidFill>
              <a:highlight>
                <a:srgbClr val="FFFFFF"/>
              </a:highlight>
              <a:latin typeface="Raleway" pitchFamily="2" charset="0"/>
            </a:endParaRPr>
          </a:p>
        </p:txBody>
      </p:sp>
      <p:sp>
        <p:nvSpPr>
          <p:cNvPr id="408" name="Google Shape;408;p70"/>
          <p:cNvSpPr txBox="1">
            <a:spLocks noGrp="1"/>
          </p:cNvSpPr>
          <p:nvPr>
            <p:ph type="sldNum" idx="12"/>
          </p:nvPr>
        </p:nvSpPr>
        <p:spPr>
          <a:xfrm>
            <a:off x="69441" y="48645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16</a:t>
            </a:fld>
            <a:endParaRPr/>
          </a:p>
        </p:txBody>
      </p:sp>
      <p:pic>
        <p:nvPicPr>
          <p:cNvPr id="409" name="Google Shape;409;p7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68287" y="1965070"/>
            <a:ext cx="2329483" cy="13551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dirty="0">
                <a:latin typeface="Raleway"/>
                <a:ea typeface="Raleway"/>
                <a:cs typeface="Raleway"/>
                <a:sym typeface="Raleway"/>
              </a:rPr>
              <a:t>Resources</a:t>
            </a:r>
            <a:endParaRPr dirty="0"/>
          </a:p>
        </p:txBody>
      </p:sp>
      <p:pic>
        <p:nvPicPr>
          <p:cNvPr id="416" name="Google Shape;416;p71" descr="Webinar Title (Lessons from the Field: Welcoming Newcomer Students) &amp; the presenting office's logo (Best Practices Clearinghouse)"/>
          <p:cNvPicPr preferRelativeResize="0"/>
          <p:nvPr/>
        </p:nvPicPr>
        <p:blipFill>
          <a:blip r:embed="rId3">
            <a:alphaModFix/>
          </a:blip>
          <a:stretch>
            <a:fillRect/>
          </a:stretch>
        </p:blipFill>
        <p:spPr>
          <a:xfrm>
            <a:off x="249650" y="588475"/>
            <a:ext cx="3171650" cy="1736874"/>
          </a:xfrm>
          <a:prstGeom prst="rect">
            <a:avLst/>
          </a:prstGeom>
          <a:noFill/>
          <a:ln w="28575" cap="flat" cmpd="sng">
            <a:solidFill>
              <a:schemeClr val="dk2"/>
            </a:solidFill>
            <a:prstDash val="solid"/>
            <a:round/>
            <a:headEnd type="none" w="sm" len="sm"/>
            <a:tailEnd type="none" w="sm" len="sm"/>
          </a:ln>
        </p:spPr>
      </p:pic>
      <p:sp>
        <p:nvSpPr>
          <p:cNvPr id="418" name="Google Shape;418;p71"/>
          <p:cNvSpPr txBox="1"/>
          <p:nvPr/>
        </p:nvSpPr>
        <p:spPr>
          <a:xfrm>
            <a:off x="4076075" y="203225"/>
            <a:ext cx="4922100" cy="2185800"/>
          </a:xfrm>
          <a:prstGeom prst="rect">
            <a:avLst/>
          </a:prstGeom>
          <a:solidFill>
            <a:schemeClr val="lt1"/>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300" dirty="0">
                <a:solidFill>
                  <a:srgbClr val="212529"/>
                </a:solidFill>
                <a:highlight>
                  <a:srgbClr val="FFFFFF"/>
                </a:highlight>
                <a:latin typeface="Roboto"/>
                <a:ea typeface="Roboto"/>
                <a:cs typeface="Roboto"/>
                <a:sym typeface="Roboto"/>
              </a:rPr>
              <a:t>This webinar builds on the September 6, 2023, webinar, </a:t>
            </a:r>
            <a:r>
              <a:rPr lang="en" sz="1300" u="sng" dirty="0">
                <a:solidFill>
                  <a:srgbClr val="154383"/>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Supporting Newcomer Students</a:t>
            </a:r>
            <a:r>
              <a:rPr lang="en" sz="1300" dirty="0">
                <a:solidFill>
                  <a:srgbClr val="212529"/>
                </a:solidFill>
                <a:highlight>
                  <a:srgbClr val="FFFFFF"/>
                </a:highlight>
                <a:latin typeface="Roboto"/>
                <a:ea typeface="Roboto"/>
                <a:cs typeface="Roboto"/>
                <a:sym typeface="Roboto"/>
              </a:rPr>
              <a:t>. In this webinar, experts will provide resources to help educators welcome and fully engage newcomers and their families in and out of the classroom including providing trauma-informed care and social emotional developmental practices. Panelists from schools around the country will discuss the tools, strategies, and best practice examples they use to meet the needs of newcomers and their families to build community, support mental health, and help them thrive.</a:t>
            </a:r>
            <a:endParaRPr dirty="0"/>
          </a:p>
        </p:txBody>
      </p:sp>
      <p:pic>
        <p:nvPicPr>
          <p:cNvPr id="417" name="Google Shape;417;p71" descr="Webinar materials and related resources found when registering for the webinar"/>
          <p:cNvPicPr preferRelativeResize="0"/>
          <p:nvPr/>
        </p:nvPicPr>
        <p:blipFill>
          <a:blip r:embed="rId5">
            <a:alphaModFix/>
          </a:blip>
          <a:stretch>
            <a:fillRect/>
          </a:stretch>
        </p:blipFill>
        <p:spPr>
          <a:xfrm>
            <a:off x="681212" y="2047125"/>
            <a:ext cx="4407876" cy="2994050"/>
          </a:xfrm>
          <a:prstGeom prst="rect">
            <a:avLst/>
          </a:prstGeom>
          <a:noFill/>
          <a:ln w="28575" cap="flat" cmpd="sng">
            <a:solidFill>
              <a:schemeClr val="dk2"/>
            </a:solidFill>
            <a:prstDash val="solid"/>
            <a:round/>
            <a:headEnd type="none" w="sm" len="sm"/>
            <a:tailEnd type="none" w="sm" len="sm"/>
          </a:ln>
        </p:spPr>
      </p:pic>
      <p:sp>
        <p:nvSpPr>
          <p:cNvPr id="419" name="Google Shape;419;p71"/>
          <p:cNvSpPr txBox="1"/>
          <p:nvPr/>
        </p:nvSpPr>
        <p:spPr>
          <a:xfrm>
            <a:off x="5020200" y="2469650"/>
            <a:ext cx="4074300" cy="24852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en" sz="1500" b="1" dirty="0">
                <a:solidFill>
                  <a:schemeClr val="dk1"/>
                </a:solidFill>
                <a:latin typeface="Calibri"/>
                <a:ea typeface="Calibri"/>
                <a:cs typeface="Calibri"/>
                <a:sym typeface="Calibri"/>
              </a:rPr>
              <a:t>Supporting Immigrants with Trauma Backgrounds (starting on slide 24)</a:t>
            </a:r>
            <a:endParaRPr sz="1500" b="1" dirty="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Types of trauma that immigrants commonly experience</a:t>
            </a:r>
            <a:endParaRPr sz="1300" dirty="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How can trauma impact learning?</a:t>
            </a:r>
            <a:endParaRPr sz="1300" dirty="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Is school the proper place to address issues related to trauma and if so, how can we best do this?</a:t>
            </a:r>
            <a:endParaRPr sz="1300" dirty="0">
              <a:solidFill>
                <a:schemeClr val="dk1"/>
              </a:solidFill>
              <a:latin typeface="Calibri"/>
              <a:ea typeface="Calibri"/>
              <a:cs typeface="Calibri"/>
              <a:sym typeface="Calibri"/>
            </a:endParaRPr>
          </a:p>
          <a:p>
            <a:pPr marL="914400" lvl="1" indent="-3111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The use of the “I Have, I Am, and I Can Model” to build resilience.</a:t>
            </a:r>
            <a:endParaRPr sz="1300" dirty="0">
              <a:solidFill>
                <a:schemeClr val="dk1"/>
              </a:solidFill>
              <a:latin typeface="Calibri"/>
              <a:ea typeface="Calibri"/>
              <a:cs typeface="Calibri"/>
              <a:sym typeface="Calibri"/>
            </a:endParaRPr>
          </a:p>
        </p:txBody>
      </p:sp>
      <p:sp>
        <p:nvSpPr>
          <p:cNvPr id="415" name="Google Shape;415;p71">
            <a:extLst>
              <a:ext uri="{C183D7F6-B498-43B3-948B-1728B52AA6E4}">
                <adec:decorative xmlns:adec="http://schemas.microsoft.com/office/drawing/2017/decorative" val="1"/>
              </a:ext>
            </a:extLst>
          </p:cNvPr>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2"/>
          <p:cNvSpPr txBox="1">
            <a:spLocks noGrp="1"/>
          </p:cNvSpPr>
          <p:nvPr>
            <p:ph type="ctrTitle"/>
          </p:nvPr>
        </p:nvSpPr>
        <p:spPr>
          <a:xfrm>
            <a:off x="0" y="989825"/>
            <a:ext cx="4425900" cy="175320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115000"/>
              </a:lnSpc>
              <a:spcBef>
                <a:spcPts val="0"/>
              </a:spcBef>
              <a:spcAft>
                <a:spcPts val="0"/>
              </a:spcAft>
              <a:buClr>
                <a:schemeClr val="lt1"/>
              </a:buClr>
              <a:buSzPct val="100000"/>
              <a:buFont typeface="Arial"/>
              <a:buNone/>
            </a:pPr>
            <a:r>
              <a:rPr lang="en" b="1" dirty="0">
                <a:latin typeface="Raleway"/>
                <a:ea typeface="Raleway"/>
                <a:cs typeface="Raleway"/>
                <a:sym typeface="Raleway"/>
              </a:rPr>
              <a:t>Rachel Temple</a:t>
            </a:r>
            <a:endParaRPr b="1" dirty="0">
              <a:latin typeface="Raleway"/>
              <a:ea typeface="Raleway"/>
              <a:cs typeface="Raleway"/>
              <a:sym typeface="Raleway"/>
            </a:endParaRPr>
          </a:p>
          <a:p>
            <a:pPr marL="0" marR="0" lvl="0" indent="0" algn="ctr" rtl="0">
              <a:lnSpc>
                <a:spcPct val="115000"/>
              </a:lnSpc>
              <a:spcBef>
                <a:spcPts val="0"/>
              </a:spcBef>
              <a:spcAft>
                <a:spcPts val="0"/>
              </a:spcAft>
              <a:buClr>
                <a:schemeClr val="lt1"/>
              </a:buClr>
              <a:buSzPct val="136363"/>
              <a:buFont typeface="Arial"/>
              <a:buNone/>
            </a:pPr>
            <a:r>
              <a:rPr lang="en" sz="2200" dirty="0">
                <a:latin typeface="Raleway"/>
                <a:ea typeface="Raleway"/>
                <a:cs typeface="Raleway"/>
                <a:sym typeface="Raleway"/>
              </a:rPr>
              <a:t>ESEA Title III Specialist</a:t>
            </a:r>
            <a:endParaRPr sz="2200" dirty="0">
              <a:latin typeface="Raleway"/>
              <a:ea typeface="Raleway"/>
              <a:cs typeface="Raleway"/>
              <a:sym typeface="Raleway"/>
            </a:endParaRPr>
          </a:p>
          <a:p>
            <a:pPr marL="0" marR="0" lvl="0" indent="0" algn="ctr" rtl="0">
              <a:lnSpc>
                <a:spcPct val="115000"/>
              </a:lnSpc>
              <a:spcBef>
                <a:spcPts val="0"/>
              </a:spcBef>
              <a:spcAft>
                <a:spcPts val="0"/>
              </a:spcAft>
              <a:buClr>
                <a:schemeClr val="lt1"/>
              </a:buClr>
              <a:buSzPct val="136363"/>
              <a:buFont typeface="Arial"/>
              <a:buNone/>
            </a:pPr>
            <a:r>
              <a:rPr lang="en" sz="2200" u="sng" dirty="0">
                <a:solidFill>
                  <a:schemeClr val="hlink"/>
                </a:solidFill>
                <a:latin typeface="Raleway"/>
                <a:ea typeface="Raleway"/>
                <a:cs typeface="Raleway"/>
                <a:sym typeface="Raleway"/>
                <a:hlinkClick r:id="rId3"/>
              </a:rPr>
              <a:t>temple_r@cde.state.co.us</a:t>
            </a:r>
            <a:endParaRPr sz="2200" dirty="0">
              <a:latin typeface="Raleway"/>
              <a:ea typeface="Raleway"/>
              <a:cs typeface="Raleway"/>
              <a:sym typeface="Raleway"/>
            </a:endParaRPr>
          </a:p>
          <a:p>
            <a:pPr marL="0" marR="0" lvl="0" indent="0" algn="ctr" rtl="0">
              <a:lnSpc>
                <a:spcPct val="115000"/>
              </a:lnSpc>
              <a:spcBef>
                <a:spcPts val="0"/>
              </a:spcBef>
              <a:spcAft>
                <a:spcPts val="0"/>
              </a:spcAft>
              <a:buClr>
                <a:schemeClr val="lt1"/>
              </a:buClr>
              <a:buSzPct val="136363"/>
              <a:buFont typeface="Arial"/>
              <a:buNone/>
            </a:pPr>
            <a:r>
              <a:rPr lang="en" sz="2200" dirty="0">
                <a:latin typeface="Raleway"/>
                <a:ea typeface="Raleway"/>
                <a:cs typeface="Raleway"/>
                <a:sym typeface="Raleway"/>
              </a:rPr>
              <a:t>720-202-6135</a:t>
            </a:r>
            <a:endParaRPr sz="2200" dirty="0">
              <a:latin typeface="Raleway"/>
              <a:ea typeface="Raleway"/>
              <a:cs typeface="Raleway"/>
              <a:sym typeface="Raleway"/>
            </a:endParaRPr>
          </a:p>
          <a:p>
            <a:pPr marL="0" lvl="0" indent="0" algn="ctr" rtl="0">
              <a:lnSpc>
                <a:spcPct val="90000"/>
              </a:lnSpc>
              <a:spcBef>
                <a:spcPts val="0"/>
              </a:spcBef>
              <a:spcAft>
                <a:spcPts val="0"/>
              </a:spcAft>
              <a:buClr>
                <a:schemeClr val="lt1"/>
              </a:buClr>
              <a:buSzPct val="111111"/>
              <a:buFont typeface="Arial"/>
              <a:buNone/>
            </a:pPr>
            <a:endParaRPr sz="3600" dirty="0">
              <a:latin typeface="Raleway"/>
              <a:ea typeface="Raleway"/>
              <a:cs typeface="Raleway"/>
              <a:sym typeface="Raleway"/>
            </a:endParaRPr>
          </a:p>
        </p:txBody>
      </p:sp>
      <p:sp>
        <p:nvSpPr>
          <p:cNvPr id="426" name="Google Shape;426;p72"/>
          <p:cNvSpPr txBox="1">
            <a:spLocks noGrp="1"/>
          </p:cNvSpPr>
          <p:nvPr>
            <p:ph type="sldNum" idx="12"/>
          </p:nvPr>
        </p:nvSpPr>
        <p:spPr>
          <a:xfrm>
            <a:off x="170937" y="4820266"/>
            <a:ext cx="2057400" cy="27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18</a:t>
            </a:fld>
            <a:endParaRPr/>
          </a:p>
        </p:txBody>
      </p:sp>
      <p:sp>
        <p:nvSpPr>
          <p:cNvPr id="427" name="Google Shape;427;p72"/>
          <p:cNvSpPr txBox="1">
            <a:spLocks noGrp="1"/>
          </p:cNvSpPr>
          <p:nvPr>
            <p:ph type="ctrTitle"/>
          </p:nvPr>
        </p:nvSpPr>
        <p:spPr>
          <a:xfrm>
            <a:off x="4425900" y="2571750"/>
            <a:ext cx="4425900" cy="175320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115000"/>
              </a:lnSpc>
              <a:spcBef>
                <a:spcPts val="0"/>
              </a:spcBef>
              <a:spcAft>
                <a:spcPts val="0"/>
              </a:spcAft>
              <a:buClr>
                <a:schemeClr val="lt1"/>
              </a:buClr>
              <a:buSzPct val="100000"/>
              <a:buFont typeface="Arial"/>
              <a:buNone/>
            </a:pPr>
            <a:r>
              <a:rPr lang="en" b="1">
                <a:latin typeface="Raleway"/>
                <a:ea typeface="Raleway"/>
                <a:cs typeface="Raleway"/>
                <a:sym typeface="Raleway"/>
              </a:rPr>
              <a:t>Kim Boylan</a:t>
            </a:r>
            <a:endParaRPr b="1">
              <a:latin typeface="Raleway"/>
              <a:ea typeface="Raleway"/>
              <a:cs typeface="Raleway"/>
              <a:sym typeface="Raleway"/>
            </a:endParaRPr>
          </a:p>
          <a:p>
            <a:pPr marL="0" marR="0" lvl="0" indent="0" algn="ctr" rtl="0">
              <a:lnSpc>
                <a:spcPct val="115000"/>
              </a:lnSpc>
              <a:spcBef>
                <a:spcPts val="0"/>
              </a:spcBef>
              <a:spcAft>
                <a:spcPts val="0"/>
              </a:spcAft>
              <a:buClr>
                <a:schemeClr val="lt1"/>
              </a:buClr>
              <a:buSzPct val="136363"/>
              <a:buFont typeface="Arial"/>
              <a:buNone/>
            </a:pPr>
            <a:r>
              <a:rPr lang="en" sz="2200">
                <a:latin typeface="Raleway"/>
                <a:ea typeface="Raleway"/>
                <a:cs typeface="Raleway"/>
                <a:sym typeface="Raleway"/>
              </a:rPr>
              <a:t>ESEA/ESSER Monitoring Specialist</a:t>
            </a:r>
            <a:endParaRPr sz="2200">
              <a:latin typeface="Raleway"/>
              <a:ea typeface="Raleway"/>
              <a:cs typeface="Raleway"/>
              <a:sym typeface="Raleway"/>
            </a:endParaRPr>
          </a:p>
          <a:p>
            <a:pPr marL="0" marR="0" lvl="0" indent="0" algn="ctr" rtl="0">
              <a:lnSpc>
                <a:spcPct val="115000"/>
              </a:lnSpc>
              <a:spcBef>
                <a:spcPts val="0"/>
              </a:spcBef>
              <a:spcAft>
                <a:spcPts val="0"/>
              </a:spcAft>
              <a:buClr>
                <a:schemeClr val="lt1"/>
              </a:buClr>
              <a:buSzPct val="136363"/>
              <a:buFont typeface="Arial"/>
              <a:buNone/>
            </a:pPr>
            <a:r>
              <a:rPr lang="en" sz="2200" u="sng">
                <a:solidFill>
                  <a:schemeClr val="hlink"/>
                </a:solidFill>
                <a:latin typeface="Raleway"/>
                <a:ea typeface="Raleway"/>
                <a:cs typeface="Raleway"/>
                <a:sym typeface="Raleway"/>
                <a:hlinkClick r:id="rId4"/>
              </a:rPr>
              <a:t>boylan_k@cde.state.co.us</a:t>
            </a:r>
            <a:endParaRPr sz="2200">
              <a:latin typeface="Raleway"/>
              <a:ea typeface="Raleway"/>
              <a:cs typeface="Raleway"/>
              <a:sym typeface="Raleway"/>
            </a:endParaRPr>
          </a:p>
          <a:p>
            <a:pPr marL="0" marR="0" lvl="0" indent="0" algn="ctr" rtl="0">
              <a:lnSpc>
                <a:spcPct val="115000"/>
              </a:lnSpc>
              <a:spcBef>
                <a:spcPts val="0"/>
              </a:spcBef>
              <a:spcAft>
                <a:spcPts val="0"/>
              </a:spcAft>
              <a:buClr>
                <a:schemeClr val="lt1"/>
              </a:buClr>
              <a:buSzPct val="136363"/>
              <a:buFont typeface="Arial"/>
              <a:buNone/>
            </a:pPr>
            <a:r>
              <a:rPr lang="en" sz="2200">
                <a:latin typeface="Raleway"/>
                <a:ea typeface="Raleway"/>
                <a:cs typeface="Raleway"/>
                <a:sym typeface="Raleway"/>
              </a:rPr>
              <a:t>720-354-7031</a:t>
            </a:r>
            <a:endParaRPr sz="2200">
              <a:latin typeface="Raleway"/>
              <a:ea typeface="Raleway"/>
              <a:cs typeface="Raleway"/>
              <a:sym typeface="Raleway"/>
            </a:endParaRPr>
          </a:p>
          <a:p>
            <a:pPr marL="0" lvl="0" indent="0" algn="ctr" rtl="0">
              <a:lnSpc>
                <a:spcPct val="90000"/>
              </a:lnSpc>
              <a:spcBef>
                <a:spcPts val="0"/>
              </a:spcBef>
              <a:spcAft>
                <a:spcPts val="0"/>
              </a:spcAft>
              <a:buClr>
                <a:schemeClr val="lt1"/>
              </a:buClr>
              <a:buSzPct val="111111"/>
              <a:buFont typeface="Arial"/>
              <a:buNone/>
            </a:pPr>
            <a:endParaRPr sz="3600">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3"/>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Schoolwide vs Targeted Assistance</a:t>
            </a:r>
            <a:endParaRPr dirty="0">
              <a:latin typeface="Raleway"/>
              <a:ea typeface="Raleway"/>
              <a:cs typeface="Raleway"/>
              <a:sym typeface="Raleway"/>
            </a:endParaRPr>
          </a:p>
        </p:txBody>
      </p:sp>
      <p:sp>
        <p:nvSpPr>
          <p:cNvPr id="433" name="Google Shape;433;p73"/>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6"/>
          <p:cNvSpPr txBox="1">
            <a:spLocks noGrp="1"/>
          </p:cNvSpPr>
          <p:nvPr>
            <p:ph type="title"/>
          </p:nvPr>
        </p:nvSpPr>
        <p:spPr>
          <a:xfrm>
            <a:off x="332674" y="153882"/>
            <a:ext cx="6048876" cy="67389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a:ea typeface="Raleway"/>
                <a:cs typeface="Raleway"/>
                <a:sym typeface="Raleway"/>
              </a:rPr>
              <a:t>ESSER Office Hours</a:t>
            </a:r>
            <a:endParaRPr dirty="0">
              <a:latin typeface="Raleway"/>
              <a:ea typeface="Raleway"/>
              <a:cs typeface="Raleway"/>
              <a:sym typeface="Raleway"/>
            </a:endParaRPr>
          </a:p>
        </p:txBody>
      </p:sp>
      <p:sp>
        <p:nvSpPr>
          <p:cNvPr id="299" name="Google Shape;299;p56"/>
          <p:cNvSpPr txBox="1">
            <a:spLocks noGrp="1"/>
          </p:cNvSpPr>
          <p:nvPr>
            <p:ph type="body" idx="1"/>
          </p:nvPr>
        </p:nvSpPr>
        <p:spPr>
          <a:xfrm>
            <a:off x="689915" y="1125590"/>
            <a:ext cx="7886700" cy="2492253"/>
          </a:xfrm>
          <a:prstGeom prst="rect">
            <a:avLst/>
          </a:prstGeom>
          <a:noFill/>
          <a:ln>
            <a:noFill/>
          </a:ln>
        </p:spPr>
        <p:txBody>
          <a:bodyPr spcFirstLastPara="1" wrap="square" lIns="0" tIns="0" rIns="0" bIns="0" anchor="t" anchorCtr="0">
            <a:normAutofit/>
          </a:bodyPr>
          <a:lstStyle/>
          <a:p>
            <a:pPr marL="177800" lvl="0" indent="-63500" algn="l" rtl="0">
              <a:lnSpc>
                <a:spcPct val="90000"/>
              </a:lnSpc>
              <a:spcBef>
                <a:spcPts val="0"/>
              </a:spcBef>
              <a:spcAft>
                <a:spcPts val="1200"/>
              </a:spcAft>
              <a:buClr>
                <a:schemeClr val="dk1"/>
              </a:buClr>
              <a:buSzPts val="1800"/>
              <a:buNone/>
            </a:pPr>
            <a:r>
              <a:rPr lang="en" b="1" u="sng" dirty="0">
                <a:latin typeface="Raleway" pitchFamily="2" charset="0"/>
              </a:rPr>
              <a:t>Topics</a:t>
            </a:r>
            <a:endParaRPr b="1" u="sng" dirty="0"/>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Updates and Reminders</a:t>
            </a:r>
            <a:endParaRPr dirty="0">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latin typeface="Raleway"/>
                <a:ea typeface="Raleway"/>
                <a:cs typeface="Raleway"/>
                <a:sym typeface="Raleway"/>
              </a:rPr>
              <a:t>ARP ESSER III</a:t>
            </a:r>
            <a:endParaRPr dirty="0">
              <a:latin typeface="Raleway"/>
              <a:ea typeface="Raleway"/>
              <a:cs typeface="Raleway"/>
              <a:sym typeface="Raleway"/>
            </a:endParaRPr>
          </a:p>
          <a:p>
            <a:pPr marL="914400" lvl="1" indent="-323850" algn="l" rtl="0">
              <a:lnSpc>
                <a:spcPct val="100000"/>
              </a:lnSpc>
              <a:spcBef>
                <a:spcPts val="0"/>
              </a:spcBef>
              <a:spcAft>
                <a:spcPts val="0"/>
              </a:spcAft>
              <a:buSzPts val="1500"/>
              <a:buFont typeface="Raleway"/>
              <a:buChar char="•"/>
            </a:pPr>
            <a:r>
              <a:rPr lang="en" dirty="0">
                <a:latin typeface="Raleway"/>
                <a:ea typeface="Raleway"/>
                <a:cs typeface="Raleway"/>
                <a:sym typeface="Raleway"/>
              </a:rPr>
              <a:t>Consolidated Application Work Sessions</a:t>
            </a:r>
            <a:endParaRPr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Utilizing Title III for Newcomers</a:t>
            </a:r>
            <a:endParaRPr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Schoolwide vs Targeted Assistance</a:t>
            </a:r>
            <a:endParaRPr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CCNetwork: The Grid</a:t>
            </a:r>
            <a:endParaRPr dirty="0">
              <a:latin typeface="Raleway"/>
              <a:ea typeface="Raleway"/>
              <a:cs typeface="Raleway"/>
              <a:sym typeface="Raleway"/>
            </a:endParaRPr>
          </a:p>
          <a:p>
            <a:pPr marL="457200" lvl="0" indent="-342900" algn="l" rtl="0">
              <a:lnSpc>
                <a:spcPct val="100000"/>
              </a:lnSpc>
              <a:spcBef>
                <a:spcPts val="0"/>
              </a:spcBef>
              <a:spcAft>
                <a:spcPts val="0"/>
              </a:spcAft>
              <a:buSzPts val="1800"/>
              <a:buFont typeface="Raleway"/>
              <a:buChar char="•"/>
            </a:pPr>
            <a:r>
              <a:rPr lang="en" dirty="0">
                <a:latin typeface="Raleway"/>
                <a:ea typeface="Raleway"/>
                <a:cs typeface="Raleway"/>
                <a:sym typeface="Raleway"/>
              </a:rPr>
              <a:t>Listening Segment</a:t>
            </a:r>
            <a:endParaRPr dirty="0">
              <a:latin typeface="Raleway"/>
              <a:ea typeface="Raleway"/>
              <a:cs typeface="Raleway"/>
              <a:sym typeface="Raleway"/>
            </a:endParaRPr>
          </a:p>
        </p:txBody>
      </p:sp>
      <p:sp>
        <p:nvSpPr>
          <p:cNvPr id="300" name="Google Shape;300;p56"/>
          <p:cNvSpPr txBox="1">
            <a:spLocks noGrp="1"/>
          </p:cNvSpPr>
          <p:nvPr>
            <p:ph type="sldNum" idx="12"/>
          </p:nvPr>
        </p:nvSpPr>
        <p:spPr>
          <a:xfrm>
            <a:off x="249655" y="4767263"/>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74"/>
          <p:cNvSpPr txBox="1">
            <a:spLocks noGrp="1"/>
          </p:cNvSpPr>
          <p:nvPr>
            <p:ph type="title"/>
          </p:nvPr>
        </p:nvSpPr>
        <p:spPr>
          <a:xfrm>
            <a:off x="345436" y="148889"/>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ea typeface="Calibri"/>
                <a:cs typeface="Calibri"/>
                <a:sym typeface="Calibri"/>
              </a:rPr>
              <a:t>Purpose</a:t>
            </a:r>
            <a:endParaRPr dirty="0">
              <a:latin typeface="Raleway" pitchFamily="2" charset="0"/>
              <a:ea typeface="Calibri"/>
              <a:cs typeface="Calibri"/>
              <a:sym typeface="Calibri"/>
            </a:endParaRPr>
          </a:p>
        </p:txBody>
      </p:sp>
      <p:sp>
        <p:nvSpPr>
          <p:cNvPr id="440" name="Google Shape;440;p74"/>
          <p:cNvSpPr txBox="1">
            <a:spLocks noGrp="1"/>
          </p:cNvSpPr>
          <p:nvPr>
            <p:ph type="body" idx="1"/>
          </p:nvPr>
        </p:nvSpPr>
        <p:spPr>
          <a:xfrm>
            <a:off x="679079" y="1185774"/>
            <a:ext cx="7735200" cy="3590412"/>
          </a:xfrm>
          <a:prstGeom prst="rect">
            <a:avLst/>
          </a:prstGeom>
        </p:spPr>
        <p:txBody>
          <a:bodyPr spcFirstLastPara="1" wrap="square" lIns="0" tIns="0" rIns="0" bIns="0" anchor="t" anchorCtr="0">
            <a:noAutofit/>
          </a:bodyPr>
          <a:lstStyle/>
          <a:p>
            <a:pPr marL="0" indent="0">
              <a:lnSpc>
                <a:spcPct val="100000"/>
              </a:lnSpc>
              <a:buNone/>
            </a:pPr>
            <a:r>
              <a:rPr lang="en" dirty="0">
                <a:latin typeface="Raleway" pitchFamily="2" charset="0"/>
              </a:rPr>
              <a:t>The purpose of this session is to:</a:t>
            </a:r>
          </a:p>
          <a:p>
            <a:pPr marL="285750" indent="-285750">
              <a:lnSpc>
                <a:spcPct val="100000"/>
              </a:lnSpc>
            </a:pPr>
            <a:r>
              <a:rPr lang="en" dirty="0">
                <a:latin typeface="Raleway" pitchFamily="2" charset="0"/>
              </a:rPr>
              <a:t>Define Schoolwide (SW) and Targeted Assistance (TA)</a:t>
            </a:r>
          </a:p>
          <a:p>
            <a:pPr marL="285750" indent="-285750">
              <a:lnSpc>
                <a:spcPct val="100000"/>
              </a:lnSpc>
            </a:pPr>
            <a:r>
              <a:rPr lang="en" dirty="0">
                <a:latin typeface="Raleway" pitchFamily="2" charset="0"/>
              </a:rPr>
              <a:t>Discuss the key components of each program </a:t>
            </a:r>
          </a:p>
          <a:p>
            <a:pPr marL="285750" indent="-285750">
              <a:lnSpc>
                <a:spcPct val="100000"/>
              </a:lnSpc>
            </a:pPr>
            <a:r>
              <a:rPr lang="en" dirty="0">
                <a:latin typeface="Raleway" pitchFamily="2" charset="0"/>
              </a:rPr>
              <a:t>Provide considerations when determining which program is best for your schools</a:t>
            </a:r>
          </a:p>
          <a:p>
            <a:pPr marL="285750" indent="-285750">
              <a:lnSpc>
                <a:spcPct val="100000"/>
              </a:lnSpc>
            </a:pPr>
            <a:r>
              <a:rPr lang="en" dirty="0">
                <a:latin typeface="Raleway" pitchFamily="2" charset="0"/>
              </a:rPr>
              <a:t>Explain Consolidated Schoolwide Programs</a:t>
            </a:r>
          </a:p>
          <a:p>
            <a:pPr marL="285750" indent="-285750">
              <a:lnSpc>
                <a:spcPct val="100000"/>
              </a:lnSpc>
            </a:pPr>
            <a:r>
              <a:rPr lang="en" dirty="0">
                <a:latin typeface="Raleway" pitchFamily="2" charset="0"/>
              </a:rPr>
              <a:t>Logistics</a:t>
            </a:r>
          </a:p>
          <a:p>
            <a:pPr marL="742950" lvl="1" indent="-285750">
              <a:lnSpc>
                <a:spcPct val="100000"/>
              </a:lnSpc>
            </a:pPr>
            <a:r>
              <a:rPr lang="en" dirty="0">
                <a:latin typeface="Raleway" pitchFamily="2" charset="0"/>
              </a:rPr>
              <a:t>Waivers</a:t>
            </a:r>
          </a:p>
          <a:p>
            <a:pPr marL="742950" lvl="1" indent="-285750">
              <a:lnSpc>
                <a:spcPct val="100000"/>
              </a:lnSpc>
            </a:pPr>
            <a:r>
              <a:rPr lang="en" dirty="0">
                <a:latin typeface="Raleway" pitchFamily="2" charset="0"/>
              </a:rPr>
              <a:t>GAINS System</a:t>
            </a:r>
            <a:endParaRPr dirty="0">
              <a:latin typeface="Raleway"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5"/>
          <p:cNvSpPr txBox="1">
            <a:spLocks noGrp="1"/>
          </p:cNvSpPr>
          <p:nvPr>
            <p:ph type="title"/>
          </p:nvPr>
        </p:nvSpPr>
        <p:spPr>
          <a:xfrm>
            <a:off x="332681" y="189506"/>
            <a:ext cx="3821400" cy="508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dirty="0">
                <a:latin typeface="Raleway" pitchFamily="2" charset="0"/>
                <a:ea typeface="Calibri"/>
                <a:cs typeface="Calibri"/>
                <a:sym typeface="Calibri"/>
              </a:rPr>
              <a:t>Purpose of Title I</a:t>
            </a:r>
            <a:endParaRPr dirty="0">
              <a:latin typeface="Raleway" pitchFamily="2" charset="0"/>
              <a:ea typeface="Calibri"/>
              <a:cs typeface="Calibri"/>
              <a:sym typeface="Calibri"/>
            </a:endParaRPr>
          </a:p>
        </p:txBody>
      </p:sp>
      <p:sp>
        <p:nvSpPr>
          <p:cNvPr id="446" name="Google Shape;446;p75"/>
          <p:cNvSpPr txBox="1">
            <a:spLocks noGrp="1"/>
          </p:cNvSpPr>
          <p:nvPr>
            <p:ph type="body" idx="1"/>
          </p:nvPr>
        </p:nvSpPr>
        <p:spPr>
          <a:xfrm>
            <a:off x="178094" y="1006770"/>
            <a:ext cx="8787812" cy="3957170"/>
          </a:xfrm>
          <a:prstGeom prst="rect">
            <a:avLst/>
          </a:prstGeom>
          <a:noFill/>
          <a:ln>
            <a:noFill/>
          </a:ln>
        </p:spPr>
        <p:txBody>
          <a:bodyPr spcFirstLastPara="1" wrap="square" lIns="0" tIns="0" rIns="0" bIns="0" anchor="t" anchorCtr="0">
            <a:normAutofit lnSpcReduction="10000"/>
          </a:bodyPr>
          <a:lstStyle/>
          <a:p>
            <a:pPr marL="38100" lvl="0" indent="0" algn="l" rtl="0">
              <a:lnSpc>
                <a:spcPct val="120000"/>
              </a:lnSpc>
              <a:spcBef>
                <a:spcPts val="0"/>
              </a:spcBef>
              <a:spcAft>
                <a:spcPts val="1800"/>
              </a:spcAft>
              <a:buClr>
                <a:schemeClr val="dk1"/>
              </a:buClr>
              <a:buSzPts val="1800"/>
              <a:buNone/>
            </a:pPr>
            <a:r>
              <a:rPr lang="en" sz="1350" dirty="0">
                <a:solidFill>
                  <a:schemeClr val="tx1"/>
                </a:solidFill>
                <a:highlight>
                  <a:srgbClr val="FFFFFF"/>
                </a:highlight>
                <a:latin typeface="Raleway" pitchFamily="2" charset="0"/>
              </a:rPr>
              <a:t>The purpose of Title I is to provide all children significant opportunity to receive </a:t>
            </a:r>
            <a:r>
              <a:rPr lang="en" sz="1350" dirty="0">
                <a:solidFill>
                  <a:schemeClr val="tx1"/>
                </a:solidFill>
                <a:highlight>
                  <a:srgbClr val="FFFF00"/>
                </a:highlight>
                <a:latin typeface="Raleway" pitchFamily="2" charset="0"/>
              </a:rPr>
              <a:t>a fair, equitable, and high-quality education, and to close educational achievement gaps</a:t>
            </a:r>
            <a:r>
              <a:rPr lang="en" sz="1350" dirty="0">
                <a:solidFill>
                  <a:schemeClr val="tx1"/>
                </a:solidFill>
                <a:highlight>
                  <a:srgbClr val="FFFFFF"/>
                </a:highlight>
                <a:latin typeface="Raleway" pitchFamily="2" charset="0"/>
              </a:rPr>
              <a:t>. Title I, Part A of the Elementary and Secondary Education Act (ESEA), as amended by the Every Student Succeeds Act (ESSA) provides financial assistance to local educational agencies (LEAs) and schools with high numbers or </a:t>
            </a:r>
            <a:r>
              <a:rPr lang="en" sz="1350" dirty="0">
                <a:solidFill>
                  <a:schemeClr val="tx1"/>
                </a:solidFill>
                <a:highlight>
                  <a:srgbClr val="FFFF00"/>
                </a:highlight>
                <a:latin typeface="Raleway" pitchFamily="2" charset="0"/>
              </a:rPr>
              <a:t>high percentages of children from low-income families to help ensure that all children meet challenging academic standards</a:t>
            </a:r>
            <a:r>
              <a:rPr lang="en" sz="1300" dirty="0">
                <a:solidFill>
                  <a:schemeClr val="tx1"/>
                </a:solidFill>
                <a:highlight>
                  <a:srgbClr val="FFFFFF"/>
                </a:highlight>
                <a:latin typeface="Raleway" pitchFamily="2" charset="0"/>
              </a:rPr>
              <a:t>.</a:t>
            </a:r>
          </a:p>
          <a:p>
            <a:pPr marL="0" lvl="0" indent="0">
              <a:lnSpc>
                <a:spcPct val="100000"/>
              </a:lnSpc>
              <a:spcBef>
                <a:spcPts val="0"/>
              </a:spcBef>
              <a:buNone/>
            </a:pPr>
            <a:r>
              <a:rPr lang="en-US" sz="1400" b="1" dirty="0">
                <a:solidFill>
                  <a:srgbClr val="333333"/>
                </a:solidFill>
                <a:latin typeface="Raleway" pitchFamily="2" charset="0"/>
              </a:rPr>
              <a:t>Title I, Part A provides supplemental funding to support LEAs in</a:t>
            </a:r>
          </a:p>
          <a:p>
            <a:pPr marL="406400" lvl="0" indent="-285750">
              <a:lnSpc>
                <a:spcPct val="100000"/>
              </a:lnSpc>
              <a:spcBef>
                <a:spcPts val="0"/>
              </a:spcBef>
              <a:buSzPts val="1500"/>
              <a:buFont typeface="Arial" panose="020B0604020202020204" pitchFamily="34" charset="0"/>
              <a:buChar char="•"/>
            </a:pPr>
            <a:r>
              <a:rPr lang="en-US" sz="1400" dirty="0">
                <a:latin typeface="Raleway" pitchFamily="2" charset="0"/>
              </a:rPr>
              <a:t>Providing </a:t>
            </a:r>
            <a:r>
              <a:rPr lang="en-US" sz="1400" b="1" i="1" dirty="0">
                <a:latin typeface="Raleway" pitchFamily="2" charset="0"/>
              </a:rPr>
              <a:t>high quality academic support to students </a:t>
            </a:r>
            <a:r>
              <a:rPr lang="en-US" sz="1400" dirty="0">
                <a:latin typeface="Raleway" pitchFamily="2" charset="0"/>
              </a:rPr>
              <a:t>at risk of not meeting state standards</a:t>
            </a:r>
          </a:p>
          <a:p>
            <a:pPr marL="406400" lvl="0" indent="-285750">
              <a:lnSpc>
                <a:spcPct val="100000"/>
              </a:lnSpc>
              <a:spcBef>
                <a:spcPts val="0"/>
              </a:spcBef>
              <a:buSzPts val="1500"/>
              <a:buFont typeface="Arial" panose="020B0604020202020204" pitchFamily="34" charset="0"/>
              <a:buChar char="•"/>
            </a:pPr>
            <a:r>
              <a:rPr lang="en-US" sz="1400" b="1" i="1" dirty="0">
                <a:latin typeface="Raleway" pitchFamily="2" charset="0"/>
              </a:rPr>
              <a:t>Improving teaching </a:t>
            </a:r>
            <a:r>
              <a:rPr lang="en-US" sz="1400" dirty="0">
                <a:latin typeface="Raleway" pitchFamily="2" charset="0"/>
              </a:rPr>
              <a:t>by promoting effective instruction for at-risk children and for enriched and accelerated programs</a:t>
            </a:r>
          </a:p>
          <a:p>
            <a:pPr marL="406400" lvl="0" indent="-285750">
              <a:lnSpc>
                <a:spcPct val="100000"/>
              </a:lnSpc>
              <a:spcBef>
                <a:spcPts val="0"/>
              </a:spcBef>
              <a:buSzPts val="1500"/>
              <a:buFont typeface="Arial" panose="020B0604020202020204" pitchFamily="34" charset="0"/>
              <a:buChar char="•"/>
            </a:pPr>
            <a:r>
              <a:rPr lang="en-US" sz="1400" dirty="0">
                <a:latin typeface="Raleway" pitchFamily="2" charset="0"/>
              </a:rPr>
              <a:t>Expanding eligibility of schools for </a:t>
            </a:r>
            <a:r>
              <a:rPr lang="en-US" sz="1400" b="1" i="1" dirty="0">
                <a:latin typeface="Raleway" pitchFamily="2" charset="0"/>
              </a:rPr>
              <a:t>schoolwide programs </a:t>
            </a:r>
            <a:r>
              <a:rPr lang="en-US" sz="1400" dirty="0">
                <a:latin typeface="Raleway" pitchFamily="2" charset="0"/>
              </a:rPr>
              <a:t>that serve all children</a:t>
            </a:r>
          </a:p>
          <a:p>
            <a:pPr marL="406400" lvl="0" indent="-285750">
              <a:lnSpc>
                <a:spcPct val="100000"/>
              </a:lnSpc>
              <a:spcBef>
                <a:spcPts val="0"/>
              </a:spcBef>
              <a:buSzPts val="1500"/>
              <a:buFont typeface="Arial" panose="020B0604020202020204" pitchFamily="34" charset="0"/>
              <a:buChar char="•"/>
            </a:pPr>
            <a:r>
              <a:rPr lang="en-US" sz="1400" dirty="0">
                <a:latin typeface="Raleway" pitchFamily="2" charset="0"/>
              </a:rPr>
              <a:t>Establishing </a:t>
            </a:r>
            <a:r>
              <a:rPr lang="en-US" sz="1400" b="1" i="1" dirty="0">
                <a:latin typeface="Raleway" pitchFamily="2" charset="0"/>
              </a:rPr>
              <a:t>school-based improvement planning</a:t>
            </a:r>
            <a:r>
              <a:rPr lang="en-US" sz="1400" dirty="0">
                <a:latin typeface="Raleway" pitchFamily="2" charset="0"/>
              </a:rPr>
              <a:t> based on a needs assessment</a:t>
            </a:r>
          </a:p>
          <a:p>
            <a:pPr marL="406400" lvl="0" indent="-285750">
              <a:lnSpc>
                <a:spcPct val="100000"/>
              </a:lnSpc>
              <a:spcBef>
                <a:spcPts val="0"/>
              </a:spcBef>
              <a:buSzPts val="1500"/>
              <a:buFont typeface="Arial" panose="020B0604020202020204" pitchFamily="34" charset="0"/>
              <a:buChar char="•"/>
            </a:pPr>
            <a:r>
              <a:rPr lang="en-US" sz="1400" dirty="0">
                <a:latin typeface="Raleway" pitchFamily="2" charset="0"/>
              </a:rPr>
              <a:t>Establishing </a:t>
            </a:r>
            <a:r>
              <a:rPr lang="en-US" sz="1400" b="1" i="1" dirty="0">
                <a:latin typeface="Raleway" pitchFamily="2" charset="0"/>
              </a:rPr>
              <a:t>accountability</a:t>
            </a:r>
            <a:r>
              <a:rPr lang="en-US" sz="1400" dirty="0">
                <a:latin typeface="Raleway" pitchFamily="2" charset="0"/>
              </a:rPr>
              <a:t> based on </a:t>
            </a:r>
            <a:r>
              <a:rPr lang="en-US" sz="1400" b="1" i="1" dirty="0">
                <a:latin typeface="Raleway" pitchFamily="2" charset="0"/>
              </a:rPr>
              <a:t>results</a:t>
            </a:r>
          </a:p>
          <a:p>
            <a:pPr marL="406400" lvl="0" indent="-285750">
              <a:lnSpc>
                <a:spcPct val="100000"/>
              </a:lnSpc>
              <a:spcBef>
                <a:spcPts val="0"/>
              </a:spcBef>
              <a:buSzPts val="1500"/>
              <a:buFont typeface="Arial" panose="020B0604020202020204" pitchFamily="34" charset="0"/>
              <a:buChar char="•"/>
            </a:pPr>
            <a:r>
              <a:rPr lang="en-US" sz="1400" dirty="0">
                <a:latin typeface="Raleway" pitchFamily="2" charset="0"/>
              </a:rPr>
              <a:t>Promoting </a:t>
            </a:r>
            <a:r>
              <a:rPr lang="en-US" sz="1400" b="1" i="1" dirty="0">
                <a:latin typeface="Raleway" pitchFamily="2" charset="0"/>
              </a:rPr>
              <a:t>meaningful stakeholder engagement</a:t>
            </a:r>
          </a:p>
          <a:p>
            <a:pPr marL="406400" lvl="0" indent="-285750">
              <a:lnSpc>
                <a:spcPct val="100000"/>
              </a:lnSpc>
              <a:spcBef>
                <a:spcPts val="0"/>
              </a:spcBef>
              <a:buSzPts val="1500"/>
              <a:buFont typeface="Arial" panose="020B0604020202020204" pitchFamily="34" charset="0"/>
              <a:buChar char="•"/>
            </a:pPr>
            <a:r>
              <a:rPr lang="en-US" sz="1400" dirty="0">
                <a:latin typeface="Raleway" pitchFamily="2" charset="0"/>
              </a:rPr>
              <a:t>Coordinating with </a:t>
            </a:r>
            <a:r>
              <a:rPr lang="en-US" sz="1400" b="1" i="1" dirty="0">
                <a:latin typeface="Raleway" pitchFamily="2" charset="0"/>
              </a:rPr>
              <a:t>health and social services</a:t>
            </a:r>
            <a:r>
              <a:rPr lang="en-US" sz="1400" dirty="0">
                <a:latin typeface="Raleway" pitchFamily="2" charset="0"/>
              </a:rPr>
              <a:t> agencies</a:t>
            </a:r>
          </a:p>
          <a:p>
            <a:pPr marL="406400" lvl="0" indent="-285750">
              <a:lnSpc>
                <a:spcPct val="100000"/>
              </a:lnSpc>
              <a:spcBef>
                <a:spcPts val="0"/>
              </a:spcBef>
              <a:buSzPts val="1500"/>
              <a:buFont typeface="Arial" panose="020B0604020202020204" pitchFamily="34" charset="0"/>
              <a:buChar char="•"/>
            </a:pPr>
            <a:r>
              <a:rPr lang="en-US" sz="1400" dirty="0">
                <a:latin typeface="Raleway" pitchFamily="2" charset="0"/>
              </a:rPr>
              <a:t>Focusing resources on the schools with the highest percentage of </a:t>
            </a:r>
            <a:r>
              <a:rPr lang="en-US" sz="1400" b="1" i="1" dirty="0">
                <a:latin typeface="Raleway" pitchFamily="2" charset="0"/>
              </a:rPr>
              <a:t>students living in poverty</a:t>
            </a:r>
          </a:p>
          <a:p>
            <a:pPr marL="406400" lvl="0" indent="-285750">
              <a:lnSpc>
                <a:spcPct val="100000"/>
              </a:lnSpc>
              <a:spcBef>
                <a:spcPts val="0"/>
              </a:spcBef>
              <a:buSzPts val="1500"/>
              <a:buFont typeface="Arial" panose="020B0604020202020204" pitchFamily="34" charset="0"/>
              <a:buChar char="•"/>
            </a:pPr>
            <a:r>
              <a:rPr lang="en-US" sz="1400" dirty="0">
                <a:latin typeface="Raleway" pitchFamily="2" charset="0"/>
              </a:rPr>
              <a:t>Addressing any disparities that result in low-income and minority students being taught at </a:t>
            </a:r>
            <a:r>
              <a:rPr lang="en-US" sz="1400" b="1" i="1" dirty="0">
                <a:latin typeface="Raleway" pitchFamily="2" charset="0"/>
              </a:rPr>
              <a:t>disproportionate rates by ineffective, inexperienced, or out-of-field teachers</a:t>
            </a:r>
            <a:r>
              <a:rPr lang="en" sz="1400" dirty="0">
                <a:solidFill>
                  <a:schemeClr val="tx1"/>
                </a:solidFill>
                <a:highlight>
                  <a:srgbClr val="FFFFFF"/>
                </a:highlight>
                <a:latin typeface="Raleway" pitchFamily="2" charset="0"/>
              </a:rPr>
              <a:t> </a:t>
            </a:r>
            <a:endParaRPr sz="1400" dirty="0">
              <a:solidFill>
                <a:schemeClr val="tx1"/>
              </a:solidFill>
              <a:latin typeface="Raleway" pitchFamily="2" charset="0"/>
            </a:endParaRPr>
          </a:p>
        </p:txBody>
      </p:sp>
      <p:cxnSp>
        <p:nvCxnSpPr>
          <p:cNvPr id="448" name="Google Shape;448;p75" descr="Horizontal line to separate the paragraphs discussing the purpose and the funding support of Title I, Part A"/>
          <p:cNvCxnSpPr/>
          <p:nvPr/>
        </p:nvCxnSpPr>
        <p:spPr>
          <a:xfrm rot="10800000" flipH="1">
            <a:off x="202069" y="2193300"/>
            <a:ext cx="8649300" cy="228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6"/>
          <p:cNvSpPr txBox="1">
            <a:spLocks noGrp="1"/>
          </p:cNvSpPr>
          <p:nvPr>
            <p:ph type="title"/>
          </p:nvPr>
        </p:nvSpPr>
        <p:spPr>
          <a:xfrm>
            <a:off x="332674" y="2110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ea typeface="Calibri"/>
                <a:cs typeface="Calibri"/>
                <a:sym typeface="Calibri"/>
              </a:rPr>
              <a:t>Targeted Assistance Programs</a:t>
            </a:r>
            <a:endParaRPr dirty="0">
              <a:latin typeface="Raleway" pitchFamily="2" charset="0"/>
              <a:ea typeface="Calibri"/>
              <a:cs typeface="Calibri"/>
              <a:sym typeface="Calibri"/>
            </a:endParaRPr>
          </a:p>
        </p:txBody>
      </p:sp>
      <p:sp>
        <p:nvSpPr>
          <p:cNvPr id="455" name="Google Shape;455;p76"/>
          <p:cNvSpPr txBox="1">
            <a:spLocks noGrp="1"/>
          </p:cNvSpPr>
          <p:nvPr>
            <p:ph type="body" idx="1"/>
          </p:nvPr>
        </p:nvSpPr>
        <p:spPr>
          <a:xfrm>
            <a:off x="332674" y="884832"/>
            <a:ext cx="6048900" cy="3944620"/>
          </a:xfrm>
          <a:prstGeom prst="rect">
            <a:avLst/>
          </a:prstGeom>
        </p:spPr>
        <p:txBody>
          <a:bodyPr spcFirstLastPara="1" wrap="square" lIns="0" tIns="0" rIns="0" bIns="0" anchor="t" anchorCtr="0">
            <a:noAutofit/>
          </a:bodyPr>
          <a:lstStyle/>
          <a:p>
            <a:pPr marL="0" lvl="0" indent="0" algn="l" rtl="0">
              <a:lnSpc>
                <a:spcPct val="115000"/>
              </a:lnSpc>
              <a:spcBef>
                <a:spcPts val="800"/>
              </a:spcBef>
              <a:spcAft>
                <a:spcPts val="0"/>
              </a:spcAft>
              <a:buNone/>
            </a:pPr>
            <a:r>
              <a:rPr lang="en" dirty="0">
                <a:solidFill>
                  <a:schemeClr val="tx1"/>
                </a:solidFill>
                <a:highlight>
                  <a:srgbClr val="FFFFFF"/>
                </a:highlight>
                <a:latin typeface="Raleway" pitchFamily="2" charset="0"/>
              </a:rPr>
              <a:t>A Title I, Part A </a:t>
            </a:r>
            <a:r>
              <a:rPr lang="en" b="1" dirty="0">
                <a:solidFill>
                  <a:schemeClr val="tx1"/>
                </a:solidFill>
                <a:highlight>
                  <a:srgbClr val="FFFFFF"/>
                </a:highlight>
                <a:latin typeface="Raleway" pitchFamily="2" charset="0"/>
              </a:rPr>
              <a:t>targeted assistance</a:t>
            </a:r>
            <a:r>
              <a:rPr lang="en" dirty="0">
                <a:solidFill>
                  <a:schemeClr val="tx1"/>
                </a:solidFill>
                <a:highlight>
                  <a:srgbClr val="FFFFFF"/>
                </a:highlight>
                <a:latin typeface="Raleway" pitchFamily="2" charset="0"/>
              </a:rPr>
              <a:t> program is designed to help </a:t>
            </a:r>
            <a:r>
              <a:rPr lang="en" dirty="0">
                <a:solidFill>
                  <a:schemeClr val="tx1"/>
                </a:solidFill>
                <a:highlight>
                  <a:srgbClr val="FFFF00"/>
                </a:highlight>
                <a:latin typeface="Raleway" pitchFamily="2" charset="0"/>
              </a:rPr>
              <a:t>eligible children </a:t>
            </a:r>
            <a:r>
              <a:rPr lang="en" dirty="0">
                <a:solidFill>
                  <a:schemeClr val="tx1"/>
                </a:solidFill>
                <a:highlight>
                  <a:srgbClr val="FFFFFF"/>
                </a:highlight>
                <a:latin typeface="Raleway" pitchFamily="2" charset="0"/>
              </a:rPr>
              <a:t>meet the Colorado English Language Proficiency (CELP) and Colorado Academic standards (CAS) which may include programs, activities, and academic courses necessary to provide a well-rounded education. </a:t>
            </a:r>
            <a:endParaRPr dirty="0">
              <a:solidFill>
                <a:schemeClr val="tx1"/>
              </a:solidFill>
              <a:highlight>
                <a:srgbClr val="FFFFFF"/>
              </a:highlight>
              <a:latin typeface="Raleway" pitchFamily="2" charset="0"/>
            </a:endParaRPr>
          </a:p>
          <a:p>
            <a:pPr marL="0" lvl="0" indent="0" algn="l" rtl="0">
              <a:lnSpc>
                <a:spcPct val="115000"/>
              </a:lnSpc>
              <a:spcBef>
                <a:spcPts val="800"/>
              </a:spcBef>
              <a:spcAft>
                <a:spcPts val="0"/>
              </a:spcAft>
              <a:buNone/>
            </a:pPr>
            <a:r>
              <a:rPr lang="en" dirty="0">
                <a:solidFill>
                  <a:schemeClr val="tx1"/>
                </a:solidFill>
                <a:highlight>
                  <a:srgbClr val="FFFFFF"/>
                </a:highlight>
                <a:latin typeface="Raleway" pitchFamily="2" charset="0"/>
              </a:rPr>
              <a:t>A targeted assistance program is designed to provide </a:t>
            </a:r>
            <a:r>
              <a:rPr lang="en" dirty="0">
                <a:solidFill>
                  <a:schemeClr val="tx1"/>
                </a:solidFill>
                <a:highlight>
                  <a:srgbClr val="FFFF00"/>
                </a:highlight>
                <a:latin typeface="Raleway" pitchFamily="2" charset="0"/>
              </a:rPr>
              <a:t>extra educational assistance beyond the regular classroom </a:t>
            </a:r>
            <a:r>
              <a:rPr lang="en" dirty="0">
                <a:solidFill>
                  <a:schemeClr val="tx1"/>
                </a:solidFill>
                <a:highlight>
                  <a:srgbClr val="FFFFFF"/>
                </a:highlight>
                <a:latin typeface="Raleway" pitchFamily="2" charset="0"/>
              </a:rPr>
              <a:t>to </a:t>
            </a:r>
            <a:r>
              <a:rPr lang="en" b="1" i="1" dirty="0">
                <a:solidFill>
                  <a:schemeClr val="tx1"/>
                </a:solidFill>
                <a:highlight>
                  <a:srgbClr val="FFFFFF"/>
                </a:highlight>
                <a:latin typeface="Raleway" pitchFamily="2" charset="0"/>
              </a:rPr>
              <a:t>at-risk students, identified as having the greatest need</a:t>
            </a:r>
            <a:r>
              <a:rPr lang="en" dirty="0">
                <a:solidFill>
                  <a:schemeClr val="tx1"/>
                </a:solidFill>
                <a:highlight>
                  <a:srgbClr val="FFFFFF"/>
                </a:highlight>
                <a:latin typeface="Raleway" pitchFamily="2" charset="0"/>
              </a:rPr>
              <a:t> for special assistance. </a:t>
            </a:r>
            <a:endParaRPr dirty="0">
              <a:solidFill>
                <a:schemeClr val="tx1"/>
              </a:solidFill>
              <a:highlight>
                <a:srgbClr val="FFFFFF"/>
              </a:highlight>
              <a:latin typeface="Raleway" pitchFamily="2" charset="0"/>
            </a:endParaRPr>
          </a:p>
          <a:p>
            <a:pPr marL="0" lvl="0" indent="0" algn="l" rtl="0">
              <a:lnSpc>
                <a:spcPct val="115000"/>
              </a:lnSpc>
              <a:spcBef>
                <a:spcPts val="800"/>
              </a:spcBef>
              <a:spcAft>
                <a:spcPts val="0"/>
              </a:spcAft>
              <a:buNone/>
            </a:pPr>
            <a:r>
              <a:rPr lang="en" u="sng" dirty="0">
                <a:solidFill>
                  <a:schemeClr val="hlink"/>
                </a:solidFill>
                <a:latin typeface="Raleway" pitchFamily="2" charset="0"/>
                <a:hlinkClick r:id="rId3"/>
              </a:rPr>
              <a:t>CDE Targeted Assistance</a:t>
            </a:r>
            <a:endParaRPr dirty="0">
              <a:solidFill>
                <a:srgbClr val="333333"/>
              </a:solidFill>
              <a:highlight>
                <a:srgbClr val="FFFFFF"/>
              </a:highlight>
              <a:latin typeface="Raleway" pitchFamily="2" charset="0"/>
            </a:endParaRPr>
          </a:p>
        </p:txBody>
      </p:sp>
      <p:pic>
        <p:nvPicPr>
          <p:cNvPr id="456" name="Google Shape;456;p7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834710" y="1295728"/>
            <a:ext cx="1696444" cy="25520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7"/>
          <p:cNvSpPr txBox="1">
            <a:spLocks noGrp="1"/>
          </p:cNvSpPr>
          <p:nvPr>
            <p:ph type="title"/>
          </p:nvPr>
        </p:nvSpPr>
        <p:spPr>
          <a:xfrm>
            <a:off x="332674" y="2110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ea typeface="Calibri"/>
                <a:cs typeface="Calibri"/>
                <a:sym typeface="Calibri"/>
              </a:rPr>
              <a:t>Schoolwide Programs</a:t>
            </a:r>
            <a:endParaRPr dirty="0">
              <a:latin typeface="Raleway" pitchFamily="2" charset="0"/>
              <a:ea typeface="Calibri"/>
              <a:cs typeface="Calibri"/>
              <a:sym typeface="Calibri"/>
            </a:endParaRPr>
          </a:p>
        </p:txBody>
      </p:sp>
      <p:sp>
        <p:nvSpPr>
          <p:cNvPr id="463" name="Google Shape;463;p77"/>
          <p:cNvSpPr txBox="1">
            <a:spLocks noGrp="1"/>
          </p:cNvSpPr>
          <p:nvPr>
            <p:ph type="body" idx="1"/>
          </p:nvPr>
        </p:nvSpPr>
        <p:spPr>
          <a:xfrm>
            <a:off x="394175" y="1167450"/>
            <a:ext cx="5748600" cy="35424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800"/>
              <a:buFont typeface="Arial"/>
              <a:buNone/>
            </a:pPr>
            <a:r>
              <a:rPr lang="en" dirty="0">
                <a:solidFill>
                  <a:schemeClr val="tx1"/>
                </a:solidFill>
                <a:latin typeface="Raleway" pitchFamily="2" charset="0"/>
              </a:rPr>
              <a:t>A Title I, Part A </a:t>
            </a:r>
            <a:r>
              <a:rPr lang="en" b="1" dirty="0">
                <a:solidFill>
                  <a:schemeClr val="tx1"/>
                </a:solidFill>
                <a:latin typeface="Raleway" pitchFamily="2" charset="0"/>
              </a:rPr>
              <a:t>schoolwide program</a:t>
            </a:r>
            <a:r>
              <a:rPr lang="en" dirty="0">
                <a:solidFill>
                  <a:schemeClr val="tx1"/>
                </a:solidFill>
                <a:latin typeface="Raleway" pitchFamily="2" charset="0"/>
              </a:rPr>
              <a:t> is a comprehensive reform strategy designed to </a:t>
            </a:r>
            <a:r>
              <a:rPr lang="en" dirty="0">
                <a:solidFill>
                  <a:schemeClr val="tx1"/>
                </a:solidFill>
                <a:highlight>
                  <a:srgbClr val="FFFF00"/>
                </a:highlight>
                <a:latin typeface="Raleway" pitchFamily="2" charset="0"/>
              </a:rPr>
              <a:t>upgrade the entire educational program</a:t>
            </a:r>
            <a:r>
              <a:rPr lang="en" dirty="0">
                <a:solidFill>
                  <a:schemeClr val="tx1"/>
                </a:solidFill>
                <a:latin typeface="Raleway" pitchFamily="2" charset="0"/>
              </a:rPr>
              <a:t> in a Title I school with a poverty percentage of </a:t>
            </a:r>
            <a:r>
              <a:rPr lang="en" dirty="0">
                <a:solidFill>
                  <a:schemeClr val="tx1"/>
                </a:solidFill>
                <a:highlight>
                  <a:srgbClr val="FFFF00"/>
                </a:highlight>
                <a:latin typeface="Raleway" pitchFamily="2" charset="0"/>
              </a:rPr>
              <a:t>40% </a:t>
            </a:r>
            <a:r>
              <a:rPr lang="en" dirty="0">
                <a:solidFill>
                  <a:schemeClr val="tx1"/>
                </a:solidFill>
                <a:latin typeface="Raleway" pitchFamily="2" charset="0"/>
              </a:rPr>
              <a:t>or more </a:t>
            </a:r>
            <a:r>
              <a:rPr lang="en" dirty="0">
                <a:solidFill>
                  <a:schemeClr val="tx1"/>
                </a:solidFill>
                <a:highlight>
                  <a:srgbClr val="FFFF00"/>
                </a:highlight>
                <a:latin typeface="Raleway" pitchFamily="2" charset="0"/>
              </a:rPr>
              <a:t>in order to improve the achievement of the lowest-achieving students</a:t>
            </a:r>
            <a:r>
              <a:rPr lang="en" dirty="0">
                <a:solidFill>
                  <a:schemeClr val="tx1"/>
                </a:solidFill>
                <a:latin typeface="Raleway" pitchFamily="2" charset="0"/>
              </a:rPr>
              <a:t>. </a:t>
            </a:r>
            <a:endParaRPr dirty="0">
              <a:solidFill>
                <a:schemeClr val="tx1"/>
              </a:solidFill>
              <a:latin typeface="Raleway" pitchFamily="2" charset="0"/>
            </a:endParaRPr>
          </a:p>
          <a:p>
            <a:pPr marL="0" lvl="0" indent="0" algn="l" rtl="0">
              <a:lnSpc>
                <a:spcPct val="115000"/>
              </a:lnSpc>
              <a:spcBef>
                <a:spcPts val="800"/>
              </a:spcBef>
              <a:spcAft>
                <a:spcPts val="0"/>
              </a:spcAft>
              <a:buNone/>
            </a:pPr>
            <a:r>
              <a:rPr lang="en" dirty="0">
                <a:solidFill>
                  <a:schemeClr val="tx1"/>
                </a:solidFill>
                <a:latin typeface="Raleway" pitchFamily="2" charset="0"/>
              </a:rPr>
              <a:t>The use of funds is driven by the school’s comprehensive needs assessment and schoolwide plan</a:t>
            </a:r>
            <a:endParaRPr dirty="0">
              <a:solidFill>
                <a:schemeClr val="tx1"/>
              </a:solidFill>
              <a:latin typeface="Raleway" pitchFamily="2" charset="0"/>
            </a:endParaRPr>
          </a:p>
          <a:p>
            <a:pPr marL="0" lvl="0" indent="0" algn="l" rtl="0">
              <a:lnSpc>
                <a:spcPct val="115000"/>
              </a:lnSpc>
              <a:spcBef>
                <a:spcPts val="800"/>
              </a:spcBef>
              <a:spcAft>
                <a:spcPts val="0"/>
              </a:spcAft>
              <a:buNone/>
            </a:pPr>
            <a:r>
              <a:rPr lang="en" u="sng" dirty="0">
                <a:solidFill>
                  <a:schemeClr val="hlink"/>
                </a:solidFill>
                <a:latin typeface="Raleway" pitchFamily="2" charset="0"/>
                <a:hlinkClick r:id="rId3"/>
              </a:rPr>
              <a:t>CDE Schoolwide</a:t>
            </a:r>
            <a:r>
              <a:rPr lang="en" dirty="0">
                <a:latin typeface="Raleway" pitchFamily="2" charset="0"/>
              </a:rPr>
              <a:t> </a:t>
            </a:r>
            <a:r>
              <a:rPr lang="en" dirty="0">
                <a:solidFill>
                  <a:schemeClr val="tx1"/>
                </a:solidFill>
                <a:latin typeface="Raleway" pitchFamily="2" charset="0"/>
              </a:rPr>
              <a:t>(Guidance, Small Bite, Schoolwide Plan Requirements)</a:t>
            </a:r>
            <a:endParaRPr dirty="0">
              <a:solidFill>
                <a:schemeClr val="tx1"/>
              </a:solidFill>
              <a:latin typeface="Raleway" pitchFamily="2" charset="0"/>
            </a:endParaRPr>
          </a:p>
        </p:txBody>
      </p:sp>
      <p:pic>
        <p:nvPicPr>
          <p:cNvPr id="464" name="Google Shape;464;p7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293649" y="1487169"/>
            <a:ext cx="2464594" cy="17002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8"/>
          <p:cNvSpPr txBox="1">
            <a:spLocks noGrp="1"/>
          </p:cNvSpPr>
          <p:nvPr>
            <p:ph type="title"/>
          </p:nvPr>
        </p:nvSpPr>
        <p:spPr>
          <a:xfrm>
            <a:off x="332674" y="2110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ea typeface="Calibri"/>
                <a:cs typeface="Calibri"/>
                <a:sym typeface="Calibri"/>
              </a:rPr>
              <a:t>Programmatic Summary</a:t>
            </a:r>
            <a:endParaRPr dirty="0">
              <a:latin typeface="Raleway" pitchFamily="2" charset="0"/>
              <a:ea typeface="Calibri"/>
              <a:cs typeface="Calibri"/>
              <a:sym typeface="Calibri"/>
            </a:endParaRPr>
          </a:p>
        </p:txBody>
      </p:sp>
      <p:sp>
        <p:nvSpPr>
          <p:cNvPr id="471" name="Google Shape;471;p78"/>
          <p:cNvSpPr txBox="1">
            <a:spLocks noGrp="1"/>
          </p:cNvSpPr>
          <p:nvPr>
            <p:ph type="sldNum" idx="12"/>
          </p:nvPr>
        </p:nvSpPr>
        <p:spPr>
          <a:xfrm>
            <a:off x="96563" y="4871093"/>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24</a:t>
            </a:fld>
            <a:endParaRPr dirty="0"/>
          </a:p>
        </p:txBody>
      </p:sp>
      <p:graphicFrame>
        <p:nvGraphicFramePr>
          <p:cNvPr id="472" name="Google Shape;472;p78"/>
          <p:cNvGraphicFramePr/>
          <p:nvPr>
            <p:extLst>
              <p:ext uri="{D42A27DB-BD31-4B8C-83A1-F6EECF244321}">
                <p14:modId xmlns:p14="http://schemas.microsoft.com/office/powerpoint/2010/main" val="3617766376"/>
              </p:ext>
            </p:extLst>
          </p:nvPr>
        </p:nvGraphicFramePr>
        <p:xfrm>
          <a:off x="332674" y="1016580"/>
          <a:ext cx="3857625" cy="3528900"/>
        </p:xfrm>
        <a:graphic>
          <a:graphicData uri="http://schemas.openxmlformats.org/drawingml/2006/table">
            <a:tbl>
              <a:tblPr firstRow="1">
                <a:noFill/>
                <a:tableStyleId>{12755EB2-1090-4DBC-B27D-BEF4C38642B6}</a:tableStyleId>
              </a:tblPr>
              <a:tblGrid>
                <a:gridCol w="3857625">
                  <a:extLst>
                    <a:ext uri="{9D8B030D-6E8A-4147-A177-3AD203B41FA5}">
                      <a16:colId xmlns:a16="http://schemas.microsoft.com/office/drawing/2014/main" val="20000"/>
                    </a:ext>
                  </a:extLst>
                </a:gridCol>
              </a:tblGrid>
              <a:tr h="342875">
                <a:tc>
                  <a:txBody>
                    <a:bodyPr/>
                    <a:lstStyle/>
                    <a:p>
                      <a:pPr marL="0" lvl="0" indent="0" algn="ctr" rtl="0">
                        <a:spcBef>
                          <a:spcPts val="0"/>
                        </a:spcBef>
                        <a:spcAft>
                          <a:spcPts val="0"/>
                        </a:spcAft>
                        <a:buNone/>
                      </a:pPr>
                      <a:r>
                        <a:rPr lang="en" sz="1400" b="1" dirty="0">
                          <a:latin typeface="Raleway" pitchFamily="2" charset="0"/>
                        </a:rPr>
                        <a:t>Targeted Assistance Programs</a:t>
                      </a:r>
                      <a:endParaRPr sz="1400" b="1" dirty="0">
                        <a:latin typeface="Raleway" pitchFamily="2" charset="0"/>
                      </a:endParaRPr>
                    </a:p>
                  </a:txBody>
                  <a:tcPr marL="68575" marR="68575" marT="68575" marB="68575">
                    <a:solidFill>
                      <a:srgbClr val="C9DAF8"/>
                    </a:solidFill>
                  </a:tcPr>
                </a:tc>
                <a:extLst>
                  <a:ext uri="{0D108BD9-81ED-4DB2-BD59-A6C34878D82A}">
                    <a16:rowId xmlns:a16="http://schemas.microsoft.com/office/drawing/2014/main" val="10000"/>
                  </a:ext>
                </a:extLst>
              </a:tr>
              <a:tr h="285750">
                <a:tc>
                  <a:txBody>
                    <a:bodyPr/>
                    <a:lstStyle/>
                    <a:p>
                      <a:pPr marL="0" lvl="0" indent="0" algn="l" rtl="0">
                        <a:lnSpc>
                          <a:spcPct val="115000"/>
                        </a:lnSpc>
                        <a:spcBef>
                          <a:spcPts val="0"/>
                        </a:spcBef>
                        <a:spcAft>
                          <a:spcPts val="0"/>
                        </a:spcAft>
                        <a:buNone/>
                      </a:pPr>
                      <a:r>
                        <a:rPr lang="en" sz="1300" dirty="0">
                          <a:solidFill>
                            <a:schemeClr val="dk1"/>
                          </a:solidFill>
                          <a:latin typeface="Raleway" pitchFamily="2" charset="0"/>
                        </a:rPr>
                        <a:t>Designed to provide extra educational assistance beyond the regular classroom to at-risk students, identified as having the greatest need for special assistance.</a:t>
                      </a:r>
                      <a:endParaRPr sz="1300" dirty="0">
                        <a:latin typeface="Raleway" pitchFamily="2" charset="0"/>
                      </a:endParaRPr>
                    </a:p>
                  </a:txBody>
                  <a:tcPr marL="68575" marR="68575" marT="68575" marB="68575"/>
                </a:tc>
                <a:extLst>
                  <a:ext uri="{0D108BD9-81ED-4DB2-BD59-A6C34878D82A}">
                    <a16:rowId xmlns:a16="http://schemas.microsoft.com/office/drawing/2014/main" val="10001"/>
                  </a:ext>
                </a:extLst>
              </a:tr>
              <a:tr h="285750">
                <a:tc>
                  <a:txBody>
                    <a:bodyPr/>
                    <a:lstStyle/>
                    <a:p>
                      <a:pPr marL="0" lvl="0" indent="0" algn="l" rtl="0">
                        <a:lnSpc>
                          <a:spcPct val="90000"/>
                        </a:lnSpc>
                        <a:spcBef>
                          <a:spcPts val="0"/>
                        </a:spcBef>
                        <a:spcAft>
                          <a:spcPts val="0"/>
                        </a:spcAft>
                        <a:buNone/>
                      </a:pPr>
                      <a:r>
                        <a:rPr lang="en" sz="1300">
                          <a:solidFill>
                            <a:schemeClr val="dk1"/>
                          </a:solidFill>
                          <a:latin typeface="Raleway" pitchFamily="2" charset="0"/>
                        </a:rPr>
                        <a:t>Eligible students are those identified by the school as not meeting academic standards. Requires tracking and reporting supports and serves at the student level.</a:t>
                      </a:r>
                      <a:endParaRPr sz="1300">
                        <a:solidFill>
                          <a:schemeClr val="dk1"/>
                        </a:solidFill>
                        <a:latin typeface="Raleway" pitchFamily="2" charset="0"/>
                      </a:endParaRPr>
                    </a:p>
                  </a:txBody>
                  <a:tcPr marL="68575" marR="68575" marT="68575" marB="68575"/>
                </a:tc>
                <a:extLst>
                  <a:ext uri="{0D108BD9-81ED-4DB2-BD59-A6C34878D82A}">
                    <a16:rowId xmlns:a16="http://schemas.microsoft.com/office/drawing/2014/main" val="10002"/>
                  </a:ext>
                </a:extLst>
              </a:tr>
              <a:tr h="285750">
                <a:tc>
                  <a:txBody>
                    <a:bodyPr/>
                    <a:lstStyle/>
                    <a:p>
                      <a:pPr marL="0" lvl="0" indent="0" algn="l" rtl="0">
                        <a:lnSpc>
                          <a:spcPct val="90000"/>
                        </a:lnSpc>
                        <a:spcBef>
                          <a:spcPts val="0"/>
                        </a:spcBef>
                        <a:spcAft>
                          <a:spcPts val="0"/>
                        </a:spcAft>
                        <a:buNone/>
                      </a:pPr>
                      <a:r>
                        <a:rPr lang="en" sz="1300" dirty="0">
                          <a:solidFill>
                            <a:schemeClr val="dk1"/>
                          </a:solidFill>
                          <a:latin typeface="Raleway" pitchFamily="2" charset="0"/>
                        </a:rPr>
                        <a:t>Funds may only be used to meet the needs of eligible and served Title I students.</a:t>
                      </a:r>
                      <a:endParaRPr sz="1300" dirty="0">
                        <a:solidFill>
                          <a:schemeClr val="dk1"/>
                        </a:solidFill>
                        <a:latin typeface="Raleway" pitchFamily="2" charset="0"/>
                      </a:endParaRPr>
                    </a:p>
                  </a:txBody>
                  <a:tcPr marL="68575" marR="68575" marT="68575" marB="68575"/>
                </a:tc>
                <a:extLst>
                  <a:ext uri="{0D108BD9-81ED-4DB2-BD59-A6C34878D82A}">
                    <a16:rowId xmlns:a16="http://schemas.microsoft.com/office/drawing/2014/main" val="10003"/>
                  </a:ext>
                </a:extLst>
              </a:tr>
              <a:tr h="285750">
                <a:tc>
                  <a:txBody>
                    <a:bodyPr/>
                    <a:lstStyle/>
                    <a:p>
                      <a:pPr marL="0" lvl="0" indent="0" algn="l" rtl="0">
                        <a:lnSpc>
                          <a:spcPct val="115000"/>
                        </a:lnSpc>
                        <a:spcBef>
                          <a:spcPts val="100"/>
                        </a:spcBef>
                        <a:spcAft>
                          <a:spcPts val="0"/>
                        </a:spcAft>
                        <a:buNone/>
                      </a:pPr>
                      <a:r>
                        <a:rPr lang="en" sz="1300" dirty="0">
                          <a:solidFill>
                            <a:schemeClr val="dk1"/>
                          </a:solidFill>
                          <a:latin typeface="Raleway" pitchFamily="2" charset="0"/>
                        </a:rPr>
                        <a:t>Progress of eligible children must be reviewed on </a:t>
                      </a:r>
                      <a:r>
                        <a:rPr lang="en" sz="1300" i="1" dirty="0">
                          <a:solidFill>
                            <a:schemeClr val="dk1"/>
                          </a:solidFill>
                          <a:latin typeface="Raleway" pitchFamily="2" charset="0"/>
                        </a:rPr>
                        <a:t>an ongoing basis </a:t>
                      </a:r>
                      <a:r>
                        <a:rPr lang="en" sz="1300" dirty="0">
                          <a:solidFill>
                            <a:schemeClr val="dk1"/>
                          </a:solidFill>
                          <a:latin typeface="Raleway" pitchFamily="2" charset="0"/>
                        </a:rPr>
                        <a:t>and the program should be adjusted as necessary.</a:t>
                      </a:r>
                      <a:endParaRPr sz="1300" dirty="0">
                        <a:solidFill>
                          <a:schemeClr val="dk1"/>
                        </a:solidFill>
                        <a:latin typeface="Raleway" pitchFamily="2" charset="0"/>
                      </a:endParaRPr>
                    </a:p>
                  </a:txBody>
                  <a:tcPr marL="68575" marR="68575" marT="68575" marB="68575"/>
                </a:tc>
                <a:extLst>
                  <a:ext uri="{0D108BD9-81ED-4DB2-BD59-A6C34878D82A}">
                    <a16:rowId xmlns:a16="http://schemas.microsoft.com/office/drawing/2014/main" val="10004"/>
                  </a:ext>
                </a:extLst>
              </a:tr>
            </a:tbl>
          </a:graphicData>
        </a:graphic>
      </p:graphicFrame>
      <p:graphicFrame>
        <p:nvGraphicFramePr>
          <p:cNvPr id="473" name="Google Shape;473;p78"/>
          <p:cNvGraphicFramePr/>
          <p:nvPr>
            <p:extLst>
              <p:ext uri="{D42A27DB-BD31-4B8C-83A1-F6EECF244321}">
                <p14:modId xmlns:p14="http://schemas.microsoft.com/office/powerpoint/2010/main" val="3631590972"/>
              </p:ext>
            </p:extLst>
          </p:nvPr>
        </p:nvGraphicFramePr>
        <p:xfrm>
          <a:off x="4381118" y="1016580"/>
          <a:ext cx="4564575" cy="3839152"/>
        </p:xfrm>
        <a:graphic>
          <a:graphicData uri="http://schemas.openxmlformats.org/drawingml/2006/table">
            <a:tbl>
              <a:tblPr firstRow="1">
                <a:noFill/>
                <a:tableStyleId>{12755EB2-1090-4DBC-B27D-BEF4C38642B6}</a:tableStyleId>
              </a:tblPr>
              <a:tblGrid>
                <a:gridCol w="4564575">
                  <a:extLst>
                    <a:ext uri="{9D8B030D-6E8A-4147-A177-3AD203B41FA5}">
                      <a16:colId xmlns:a16="http://schemas.microsoft.com/office/drawing/2014/main" val="20000"/>
                    </a:ext>
                  </a:extLst>
                </a:gridCol>
              </a:tblGrid>
              <a:tr h="285750">
                <a:tc>
                  <a:txBody>
                    <a:bodyPr/>
                    <a:lstStyle/>
                    <a:p>
                      <a:pPr marL="0" lvl="0" indent="0" algn="ctr" rtl="0">
                        <a:spcBef>
                          <a:spcPts val="0"/>
                        </a:spcBef>
                        <a:spcAft>
                          <a:spcPts val="0"/>
                        </a:spcAft>
                        <a:buNone/>
                      </a:pPr>
                      <a:r>
                        <a:rPr lang="en" sz="1400" b="1">
                          <a:latin typeface="Raleway" pitchFamily="2" charset="0"/>
                        </a:rPr>
                        <a:t>Schoolwide Programs</a:t>
                      </a:r>
                      <a:endParaRPr sz="1400" b="1">
                        <a:latin typeface="Raleway" pitchFamily="2" charset="0"/>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extLst>
                  <a:ext uri="{0D108BD9-81ED-4DB2-BD59-A6C34878D82A}">
                    <a16:rowId xmlns:a16="http://schemas.microsoft.com/office/drawing/2014/main" val="10000"/>
                  </a:ext>
                </a:extLst>
              </a:tr>
              <a:tr h="285750">
                <a:tc>
                  <a:txBody>
                    <a:bodyPr/>
                    <a:lstStyle/>
                    <a:p>
                      <a:pPr marL="0" lvl="0" indent="0" algn="l" rtl="0">
                        <a:lnSpc>
                          <a:spcPct val="115000"/>
                        </a:lnSpc>
                        <a:spcBef>
                          <a:spcPts val="0"/>
                        </a:spcBef>
                        <a:spcAft>
                          <a:spcPts val="0"/>
                        </a:spcAft>
                        <a:buNone/>
                      </a:pPr>
                      <a:r>
                        <a:rPr lang="en" sz="1300">
                          <a:solidFill>
                            <a:schemeClr val="dk1"/>
                          </a:solidFill>
                          <a:latin typeface="Raleway" pitchFamily="2" charset="0"/>
                        </a:rPr>
                        <a:t>Comprehensive reform strategy designed to upgrade the entire educational program in order to improve the achievement of the lowest-achieving students.</a:t>
                      </a:r>
                      <a:endParaRPr sz="1300">
                        <a:latin typeface="Raleway" pitchFamily="2" charset="0"/>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85750">
                <a:tc>
                  <a:txBody>
                    <a:bodyPr/>
                    <a:lstStyle/>
                    <a:p>
                      <a:pPr marL="215900" lvl="0" indent="-177800" algn="l" rtl="0">
                        <a:lnSpc>
                          <a:spcPct val="115000"/>
                        </a:lnSpc>
                        <a:spcBef>
                          <a:spcPts val="0"/>
                        </a:spcBef>
                        <a:spcAft>
                          <a:spcPts val="0"/>
                        </a:spcAft>
                        <a:buNone/>
                      </a:pPr>
                      <a:r>
                        <a:rPr lang="en" sz="1300">
                          <a:solidFill>
                            <a:schemeClr val="dk1"/>
                          </a:solidFill>
                          <a:latin typeface="Raleway" pitchFamily="2" charset="0"/>
                        </a:rPr>
                        <a:t>● Use the school’s comprehensive needs assessment to drive the use of funds </a:t>
                      </a:r>
                      <a:endParaRPr sz="1300">
                        <a:solidFill>
                          <a:schemeClr val="dk1"/>
                        </a:solidFill>
                        <a:latin typeface="Raleway" pitchFamily="2" charset="0"/>
                      </a:endParaRPr>
                    </a:p>
                    <a:p>
                      <a:pPr marL="215900" lvl="0" indent="-177800" algn="l" rtl="0">
                        <a:lnSpc>
                          <a:spcPct val="115000"/>
                        </a:lnSpc>
                        <a:spcBef>
                          <a:spcPts val="0"/>
                        </a:spcBef>
                        <a:spcAft>
                          <a:spcPts val="0"/>
                        </a:spcAft>
                        <a:buNone/>
                      </a:pPr>
                      <a:r>
                        <a:rPr lang="en" sz="1300">
                          <a:solidFill>
                            <a:schemeClr val="dk1"/>
                          </a:solidFill>
                          <a:latin typeface="Raleway" pitchFamily="2" charset="0"/>
                        </a:rPr>
                        <a:t>● Regularly monitor and revise the schoolwide plan, as necessary, </a:t>
                      </a:r>
                      <a:r>
                        <a:rPr lang="en" sz="1300" i="1">
                          <a:solidFill>
                            <a:schemeClr val="dk1"/>
                          </a:solidFill>
                          <a:latin typeface="Raleway" pitchFamily="2" charset="0"/>
                        </a:rPr>
                        <a:t>based on student needs</a:t>
                      </a:r>
                      <a:endParaRPr sz="1300">
                        <a:latin typeface="Raleway" pitchFamily="2" charset="0"/>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85750">
                <a:tc>
                  <a:txBody>
                    <a:bodyPr/>
                    <a:lstStyle/>
                    <a:p>
                      <a:pPr marL="0" lvl="0" indent="0" algn="l" rtl="0">
                        <a:spcBef>
                          <a:spcPts val="0"/>
                        </a:spcBef>
                        <a:spcAft>
                          <a:spcPts val="0"/>
                        </a:spcAft>
                        <a:buNone/>
                      </a:pPr>
                      <a:r>
                        <a:rPr lang="en" sz="1300">
                          <a:latin typeface="Raleway" pitchFamily="2" charset="0"/>
                        </a:rPr>
                        <a:t>Funds may be used to upgrade the educational program of the entire school, with particular attention to providing services to students identified as at-risk</a:t>
                      </a:r>
                      <a:endParaRPr sz="1300">
                        <a:latin typeface="Raleway" pitchFamily="2" charset="0"/>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5750">
                <a:tc>
                  <a:txBody>
                    <a:bodyPr/>
                    <a:lstStyle/>
                    <a:p>
                      <a:pPr marL="0" lvl="0" indent="0" algn="l" rtl="0">
                        <a:lnSpc>
                          <a:spcPct val="115000"/>
                        </a:lnSpc>
                        <a:spcBef>
                          <a:spcPts val="0"/>
                        </a:spcBef>
                        <a:spcAft>
                          <a:spcPts val="0"/>
                        </a:spcAft>
                        <a:buNone/>
                      </a:pPr>
                      <a:r>
                        <a:rPr lang="en" sz="1300" dirty="0">
                          <a:solidFill>
                            <a:schemeClr val="dk1"/>
                          </a:solidFill>
                          <a:latin typeface="Raleway" pitchFamily="2" charset="0"/>
                        </a:rPr>
                        <a:t>Does not need to identify particular students as eligible.</a:t>
                      </a:r>
                      <a:endParaRPr sz="1300" dirty="0">
                        <a:latin typeface="Raleway" pitchFamily="2" charset="0"/>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5750">
                <a:tc>
                  <a:txBody>
                    <a:bodyPr/>
                    <a:lstStyle/>
                    <a:p>
                      <a:pPr marL="0" lvl="0" indent="0" algn="l" rtl="0">
                        <a:lnSpc>
                          <a:spcPct val="115000"/>
                        </a:lnSpc>
                        <a:spcBef>
                          <a:spcPts val="0"/>
                        </a:spcBef>
                        <a:spcAft>
                          <a:spcPts val="0"/>
                        </a:spcAft>
                        <a:buNone/>
                      </a:pPr>
                      <a:r>
                        <a:rPr lang="en" sz="1300" dirty="0">
                          <a:latin typeface="Raleway" pitchFamily="2" charset="0"/>
                        </a:rPr>
                        <a:t>Option for schools with a minimum of 40% poverty, or the school has applied for a waiver.</a:t>
                      </a:r>
                      <a:endParaRPr sz="1300" dirty="0">
                        <a:latin typeface="Raleway" pitchFamily="2" charset="0"/>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9"/>
          <p:cNvSpPr txBox="1">
            <a:spLocks noGrp="1"/>
          </p:cNvSpPr>
          <p:nvPr>
            <p:ph type="title"/>
          </p:nvPr>
        </p:nvSpPr>
        <p:spPr>
          <a:xfrm>
            <a:off x="180274" y="172925"/>
            <a:ext cx="85944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latin typeface="Raleway" pitchFamily="2" charset="0"/>
                <a:ea typeface="Calibri"/>
                <a:cs typeface="Calibri"/>
                <a:sym typeface="Calibri"/>
              </a:rPr>
              <a:t>Expenditures in Targeted Assistance vs. Schoolwide </a:t>
            </a:r>
            <a:endParaRPr dirty="0">
              <a:latin typeface="Raleway" pitchFamily="2" charset="0"/>
              <a:ea typeface="Calibri"/>
              <a:cs typeface="Calibri"/>
              <a:sym typeface="Calibri"/>
            </a:endParaRPr>
          </a:p>
        </p:txBody>
      </p:sp>
      <p:sp>
        <p:nvSpPr>
          <p:cNvPr id="480" name="Google Shape;480;p79"/>
          <p:cNvSpPr txBox="1">
            <a:spLocks noGrp="1"/>
          </p:cNvSpPr>
          <p:nvPr>
            <p:ph type="sldNum" idx="12"/>
          </p:nvPr>
        </p:nvSpPr>
        <p:spPr>
          <a:xfrm>
            <a:off x="98465" y="4765075"/>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25</a:t>
            </a:fld>
            <a:endParaRPr dirty="0"/>
          </a:p>
        </p:txBody>
      </p:sp>
      <p:graphicFrame>
        <p:nvGraphicFramePr>
          <p:cNvPr id="481" name="Google Shape;481;p79"/>
          <p:cNvGraphicFramePr/>
          <p:nvPr>
            <p:extLst>
              <p:ext uri="{D42A27DB-BD31-4B8C-83A1-F6EECF244321}">
                <p14:modId xmlns:p14="http://schemas.microsoft.com/office/powerpoint/2010/main" val="2804455733"/>
              </p:ext>
            </p:extLst>
          </p:nvPr>
        </p:nvGraphicFramePr>
        <p:xfrm>
          <a:off x="584158" y="1007890"/>
          <a:ext cx="7975684" cy="3859935"/>
        </p:xfrm>
        <a:graphic>
          <a:graphicData uri="http://schemas.openxmlformats.org/drawingml/2006/table">
            <a:tbl>
              <a:tblPr firstRow="1">
                <a:noFill/>
                <a:tableStyleId>{12755EB2-1090-4DBC-B27D-BEF4C38642B6}</a:tableStyleId>
              </a:tblPr>
              <a:tblGrid>
                <a:gridCol w="3987842">
                  <a:extLst>
                    <a:ext uri="{9D8B030D-6E8A-4147-A177-3AD203B41FA5}">
                      <a16:colId xmlns:a16="http://schemas.microsoft.com/office/drawing/2014/main" val="20000"/>
                    </a:ext>
                  </a:extLst>
                </a:gridCol>
                <a:gridCol w="3987842">
                  <a:extLst>
                    <a:ext uri="{9D8B030D-6E8A-4147-A177-3AD203B41FA5}">
                      <a16:colId xmlns:a16="http://schemas.microsoft.com/office/drawing/2014/main" val="20001"/>
                    </a:ext>
                  </a:extLst>
                </a:gridCol>
              </a:tblGrid>
              <a:tr h="289721">
                <a:tc>
                  <a:txBody>
                    <a:bodyPr/>
                    <a:lstStyle/>
                    <a:p>
                      <a:pPr marL="88900" lvl="0" indent="0" algn="ctr" rtl="0">
                        <a:spcBef>
                          <a:spcPts val="0"/>
                        </a:spcBef>
                        <a:spcAft>
                          <a:spcPts val="0"/>
                        </a:spcAft>
                        <a:buClr>
                          <a:schemeClr val="dk1"/>
                        </a:buClr>
                        <a:buSzPts val="1400"/>
                        <a:buFont typeface="Calibri"/>
                        <a:buNone/>
                      </a:pPr>
                      <a:r>
                        <a:rPr lang="en-US" sz="1500" b="0" dirty="0">
                          <a:latin typeface="Raleway" pitchFamily="2" charset="0"/>
                          <a:ea typeface="Calibri"/>
                          <a:cs typeface="Calibri"/>
                          <a:sym typeface="Calibri"/>
                        </a:rPr>
                        <a:t>Targeted Assistance</a:t>
                      </a:r>
                      <a:endParaRPr sz="1500" b="0" dirty="0">
                        <a:latin typeface="Raleway" pitchFamily="2" charset="0"/>
                        <a:ea typeface="Calibri"/>
                        <a:cs typeface="Calibri"/>
                        <a:sym typeface="Calibri"/>
                      </a:endParaRPr>
                    </a:p>
                  </a:txBody>
                  <a:tcPr marL="68575" marR="68575" marT="68575" marB="68575">
                    <a:lnR w="9525" cap="flat" cmpd="sng" algn="ctr">
                      <a:solidFill>
                        <a:srgbClr val="9E9E9E"/>
                      </a:solidFill>
                      <a:prstDash val="solid"/>
                      <a:round/>
                      <a:headEnd type="none" w="sm" len="sm"/>
                      <a:tailEnd type="none" w="sm" len="sm"/>
                    </a:lnR>
                    <a:solidFill>
                      <a:srgbClr val="CFE2F3"/>
                    </a:solidFill>
                  </a:tcPr>
                </a:tc>
                <a:tc>
                  <a:txBody>
                    <a:bodyPr/>
                    <a:lstStyle/>
                    <a:p>
                      <a:pPr marL="88900" lvl="0" indent="0" algn="ctr" rtl="0">
                        <a:spcBef>
                          <a:spcPts val="0"/>
                        </a:spcBef>
                        <a:spcAft>
                          <a:spcPts val="0"/>
                        </a:spcAft>
                        <a:buClr>
                          <a:schemeClr val="dk1"/>
                        </a:buClr>
                        <a:buSzPts val="1400"/>
                        <a:buFont typeface="Calibri"/>
                        <a:buNone/>
                      </a:pPr>
                      <a:r>
                        <a:rPr lang="en-US" sz="1500" b="0" dirty="0">
                          <a:solidFill>
                            <a:schemeClr val="dk1"/>
                          </a:solidFill>
                          <a:latin typeface="Raleway" pitchFamily="2" charset="0"/>
                          <a:ea typeface="Calibri"/>
                          <a:cs typeface="Calibri"/>
                          <a:sym typeface="Calibri"/>
                        </a:rPr>
                        <a:t>Schoolwide</a:t>
                      </a:r>
                      <a:endParaRPr sz="1500" b="0" dirty="0">
                        <a:solidFill>
                          <a:schemeClr val="dk1"/>
                        </a:solidFill>
                        <a:latin typeface="Raleway" pitchFamily="2" charset="0"/>
                        <a:ea typeface="Calibri"/>
                        <a:cs typeface="Calibri"/>
                        <a:sym typeface="Calibri"/>
                      </a:endParaRPr>
                    </a:p>
                  </a:txBody>
                  <a:tcPr marL="68575" marR="68575" marT="68575" marB="6857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extLst>
                  <a:ext uri="{0D108BD9-81ED-4DB2-BD59-A6C34878D82A}">
                    <a16:rowId xmlns:a16="http://schemas.microsoft.com/office/drawing/2014/main" val="2448726123"/>
                  </a:ext>
                </a:extLst>
              </a:tr>
              <a:tr h="1848275">
                <a:tc>
                  <a:txBody>
                    <a:bodyPr/>
                    <a:lstStyle/>
                    <a:p>
                      <a:pPr marL="0" lvl="0" indent="0" algn="ctr" rtl="0">
                        <a:spcBef>
                          <a:spcPts val="0"/>
                        </a:spcBef>
                        <a:spcAft>
                          <a:spcPts val="0"/>
                        </a:spcAft>
                        <a:buNone/>
                      </a:pPr>
                      <a:r>
                        <a:rPr lang="en" sz="1300" b="1" dirty="0">
                          <a:latin typeface="Raleway" pitchFamily="2" charset="0"/>
                          <a:ea typeface="Calibri"/>
                          <a:cs typeface="Calibri"/>
                          <a:sym typeface="Calibri"/>
                        </a:rPr>
                        <a:t>Guiding Questions</a:t>
                      </a:r>
                      <a:endParaRPr sz="1300" b="1" dirty="0">
                        <a:latin typeface="Raleway" pitchFamily="2" charset="0"/>
                        <a:ea typeface="Calibri"/>
                        <a:cs typeface="Calibri"/>
                        <a:sym typeface="Calibri"/>
                      </a:endParaRPr>
                    </a:p>
                    <a:p>
                      <a:pPr marL="0" lvl="0" indent="0" algn="l" rtl="0">
                        <a:spcBef>
                          <a:spcPts val="0"/>
                        </a:spcBef>
                        <a:spcAft>
                          <a:spcPts val="0"/>
                        </a:spcAft>
                        <a:buNone/>
                      </a:pPr>
                      <a:r>
                        <a:rPr lang="en" sz="1300" dirty="0">
                          <a:latin typeface="Raleway" pitchFamily="2" charset="0"/>
                          <a:ea typeface="Calibri"/>
                          <a:cs typeface="Calibri"/>
                          <a:sym typeface="Calibri"/>
                        </a:rPr>
                        <a:t>Will this use of funds:</a:t>
                      </a:r>
                      <a:endParaRPr sz="1300" dirty="0">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Address the needs of students at risk of not meeting State academic standards?</a:t>
                      </a:r>
                      <a:endParaRPr sz="12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Increase the amount of quality learning time for Title I students?</a:t>
                      </a:r>
                      <a:endParaRPr sz="12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Provide an enriched or accelerated curriculum contributing to a well-rounded education for Title I students?</a:t>
                      </a:r>
                      <a:endParaRPr sz="1200" dirty="0">
                        <a:latin typeface="Raleway" pitchFamily="2" charset="0"/>
                        <a:ea typeface="Calibri"/>
                        <a:cs typeface="Calibri"/>
                        <a:sym typeface="Calibri"/>
                      </a:endParaRPr>
                    </a:p>
                  </a:txBody>
                  <a:tcPr marL="68575" marR="68575" marT="68575" marB="68575">
                    <a:lnR w="9525" cap="flat" cmpd="sng">
                      <a:solidFill>
                        <a:srgbClr val="9E9E9E"/>
                      </a:solidFill>
                      <a:prstDash val="solid"/>
                      <a:round/>
                      <a:headEnd type="none" w="sm" len="sm"/>
                      <a:tailEnd type="none" w="sm" len="sm"/>
                    </a:lnR>
                    <a:solidFill>
                      <a:srgbClr val="CFE2F3"/>
                    </a:solidFill>
                  </a:tcPr>
                </a:tc>
                <a:tc>
                  <a:txBody>
                    <a:bodyPr/>
                    <a:lstStyle/>
                    <a:p>
                      <a:pPr marL="0" lvl="0" indent="0" algn="ctr" rtl="0">
                        <a:spcBef>
                          <a:spcPts val="0"/>
                        </a:spcBef>
                        <a:spcAft>
                          <a:spcPts val="0"/>
                        </a:spcAft>
                        <a:buNone/>
                      </a:pPr>
                      <a:r>
                        <a:rPr lang="en" sz="1300" b="1" dirty="0">
                          <a:latin typeface="Raleway" pitchFamily="2" charset="0"/>
                          <a:ea typeface="Calibri"/>
                          <a:cs typeface="Calibri"/>
                          <a:sym typeface="Calibri"/>
                        </a:rPr>
                        <a:t>Guiding Questions</a:t>
                      </a:r>
                      <a:endParaRPr sz="1300" b="1" dirty="0">
                        <a:latin typeface="Raleway" pitchFamily="2" charset="0"/>
                        <a:ea typeface="Calibri"/>
                        <a:cs typeface="Calibri"/>
                        <a:sym typeface="Calibri"/>
                      </a:endParaRPr>
                    </a:p>
                    <a:p>
                      <a:pPr marL="0" lvl="0" indent="0" algn="l" rtl="0">
                        <a:spcBef>
                          <a:spcPts val="0"/>
                        </a:spcBef>
                        <a:spcAft>
                          <a:spcPts val="0"/>
                        </a:spcAft>
                        <a:buNone/>
                      </a:pPr>
                      <a:r>
                        <a:rPr lang="en" sz="1300" dirty="0">
                          <a:latin typeface="Raleway" pitchFamily="2" charset="0"/>
                          <a:ea typeface="Calibri"/>
                          <a:cs typeface="Calibri"/>
                          <a:sym typeface="Calibri"/>
                        </a:rPr>
                        <a:t>Will this use of funds:</a:t>
                      </a:r>
                      <a:endParaRPr sz="13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Address the needs of all students in the school, particularly students at risk of not meeting State academic standards?</a:t>
                      </a:r>
                      <a:endParaRPr sz="12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Increase the amount of quality learning time for students?</a:t>
                      </a:r>
                      <a:endParaRPr sz="12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Provide an enriched or accelerated curriculum contributing to a well-rounded education?</a:t>
                      </a:r>
                      <a:endParaRPr sz="1200" dirty="0">
                        <a:solidFill>
                          <a:schemeClr val="dk1"/>
                        </a:solidFill>
                        <a:latin typeface="Raleway" pitchFamily="2" charset="0"/>
                        <a:ea typeface="Calibri"/>
                        <a:cs typeface="Calibri"/>
                        <a:sym typeface="Calibri"/>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extLst>
                  <a:ext uri="{0D108BD9-81ED-4DB2-BD59-A6C34878D82A}">
                    <a16:rowId xmlns:a16="http://schemas.microsoft.com/office/drawing/2014/main" val="10000"/>
                  </a:ext>
                </a:extLst>
              </a:tr>
              <a:tr h="506750">
                <a:tc>
                  <a:txBody>
                    <a:bodyPr/>
                    <a:lstStyle/>
                    <a:p>
                      <a:pPr marL="0" lvl="0" indent="0" algn="ctr" rtl="0">
                        <a:spcBef>
                          <a:spcPts val="0"/>
                        </a:spcBef>
                        <a:spcAft>
                          <a:spcPts val="0"/>
                        </a:spcAft>
                        <a:buNone/>
                      </a:pPr>
                      <a:r>
                        <a:rPr lang="en" sz="1300" b="1" dirty="0">
                          <a:latin typeface="Raleway" pitchFamily="2" charset="0"/>
                          <a:ea typeface="Calibri"/>
                          <a:cs typeface="Calibri"/>
                          <a:sym typeface="Calibri"/>
                        </a:rPr>
                        <a:t>Common Allowable Uses of Funds</a:t>
                      </a:r>
                      <a:endParaRPr sz="1300" b="1" dirty="0">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Teaching assistant or interventionist salary for students at risk of not meeting state standards</a:t>
                      </a:r>
                      <a:endParaRPr sz="12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Extended learning opportunities (i.e., tutoring, summer school) for students at risk of not meeting state standards</a:t>
                      </a:r>
                      <a:endParaRPr sz="12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Intervention materials or software to be used by students at risk of not meeting state standards</a:t>
                      </a:r>
                      <a:endParaRPr sz="1200" dirty="0">
                        <a:latin typeface="Raleway" pitchFamily="2" charset="0"/>
                        <a:ea typeface="Calibri"/>
                        <a:cs typeface="Calibri"/>
                        <a:sym typeface="Calibri"/>
                      </a:endParaRPr>
                    </a:p>
                  </a:txBody>
                  <a:tcPr marL="68575" marR="68575" marT="68575" marB="68575">
                    <a:lnR w="9525" cap="flat" cmpd="sng">
                      <a:solidFill>
                        <a:srgbClr val="9E9E9E"/>
                      </a:solidFill>
                      <a:prstDash val="solid"/>
                      <a:round/>
                      <a:headEnd type="none" w="sm" len="sm"/>
                      <a:tailEnd type="none" w="sm" len="sm"/>
                    </a:lnR>
                    <a:solidFill>
                      <a:srgbClr val="CFE2F3"/>
                    </a:solidFill>
                  </a:tcPr>
                </a:tc>
                <a:tc>
                  <a:txBody>
                    <a:bodyPr/>
                    <a:lstStyle/>
                    <a:p>
                      <a:pPr marL="0" lvl="0" indent="0" algn="ctr" rtl="0">
                        <a:spcBef>
                          <a:spcPts val="0"/>
                        </a:spcBef>
                        <a:spcAft>
                          <a:spcPts val="0"/>
                        </a:spcAft>
                        <a:buNone/>
                      </a:pPr>
                      <a:r>
                        <a:rPr lang="en" sz="1300" b="1" dirty="0">
                          <a:latin typeface="Raleway" pitchFamily="2" charset="0"/>
                          <a:ea typeface="Calibri"/>
                          <a:cs typeface="Calibri"/>
                          <a:sym typeface="Calibri"/>
                        </a:rPr>
                        <a:t>Common Allowable Uses of Funds</a:t>
                      </a:r>
                      <a:endParaRPr sz="1300" b="1" dirty="0">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Instructional coach salary</a:t>
                      </a:r>
                      <a:endParaRPr sz="12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Whole school parent and family engagement </a:t>
                      </a:r>
                      <a:endParaRPr sz="12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Classroom books aligned with READ Act</a:t>
                      </a:r>
                      <a:endParaRPr sz="1200" dirty="0">
                        <a:solidFill>
                          <a:schemeClr val="dk1"/>
                        </a:solidFill>
                        <a:latin typeface="Raleway" pitchFamily="2" charset="0"/>
                        <a:ea typeface="Calibri"/>
                        <a:cs typeface="Calibri"/>
                        <a:sym typeface="Calibri"/>
                      </a:endParaRPr>
                    </a:p>
                    <a:p>
                      <a:pPr marL="342900" lvl="0" indent="-254000" algn="l" rtl="0">
                        <a:spcBef>
                          <a:spcPts val="0"/>
                        </a:spcBef>
                        <a:spcAft>
                          <a:spcPts val="0"/>
                        </a:spcAft>
                        <a:buClr>
                          <a:schemeClr val="dk1"/>
                        </a:buClr>
                        <a:buSzPts val="1400"/>
                        <a:buFont typeface="Calibri"/>
                        <a:buChar char="•"/>
                      </a:pPr>
                      <a:r>
                        <a:rPr lang="en" sz="1200" dirty="0">
                          <a:solidFill>
                            <a:schemeClr val="dk1"/>
                          </a:solidFill>
                          <a:latin typeface="Raleway" pitchFamily="2" charset="0"/>
                          <a:ea typeface="Calibri"/>
                          <a:cs typeface="Calibri"/>
                          <a:sym typeface="Calibri"/>
                        </a:rPr>
                        <a:t>Professional development for all staff to support Tier II.</a:t>
                      </a:r>
                      <a:endParaRPr sz="1200" dirty="0">
                        <a:solidFill>
                          <a:schemeClr val="dk1"/>
                        </a:solidFill>
                        <a:latin typeface="Raleway" pitchFamily="2" charset="0"/>
                        <a:ea typeface="Calibri"/>
                        <a:cs typeface="Calibri"/>
                        <a:sym typeface="Calibri"/>
                      </a:endParaRPr>
                    </a:p>
                    <a:p>
                      <a:pPr marL="342900" lvl="0" indent="0" algn="l" rtl="0">
                        <a:spcBef>
                          <a:spcPts val="0"/>
                        </a:spcBef>
                        <a:spcAft>
                          <a:spcPts val="0"/>
                        </a:spcAft>
                        <a:buNone/>
                      </a:pPr>
                      <a:endParaRPr sz="1300" dirty="0">
                        <a:solidFill>
                          <a:schemeClr val="dk1"/>
                        </a:solidFill>
                        <a:latin typeface="Raleway" pitchFamily="2" charset="0"/>
                        <a:ea typeface="Calibri"/>
                        <a:cs typeface="Calibri"/>
                        <a:sym typeface="Calibri"/>
                      </a:endParaRPr>
                    </a:p>
                    <a:p>
                      <a:pPr marL="0" lvl="0" indent="0" algn="l" rtl="0">
                        <a:spcBef>
                          <a:spcPts val="0"/>
                        </a:spcBef>
                        <a:spcAft>
                          <a:spcPts val="0"/>
                        </a:spcAft>
                        <a:buNone/>
                      </a:pPr>
                      <a:endParaRPr sz="1300" dirty="0">
                        <a:latin typeface="Raleway" pitchFamily="2" charset="0"/>
                        <a:ea typeface="Calibri"/>
                        <a:cs typeface="Calibri"/>
                        <a:sym typeface="Calibri"/>
                      </a:endParaRPr>
                    </a:p>
                  </a:txBody>
                  <a:tcPr marL="68575" marR="68575" marT="68575" marB="6857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0"/>
          <p:cNvSpPr txBox="1">
            <a:spLocks noGrp="1"/>
          </p:cNvSpPr>
          <p:nvPr>
            <p:ph type="title"/>
          </p:nvPr>
        </p:nvSpPr>
        <p:spPr>
          <a:xfrm>
            <a:off x="275534" y="96731"/>
            <a:ext cx="8664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ea typeface="Calibri"/>
                <a:cs typeface="Calibri"/>
                <a:sym typeface="Calibri"/>
              </a:rPr>
              <a:t>Expenditures in Targeted Assistance Programs vs. Schoolwide Programs- Example</a:t>
            </a:r>
            <a:endParaRPr dirty="0">
              <a:latin typeface="Raleway" pitchFamily="2" charset="0"/>
              <a:ea typeface="Calibri"/>
              <a:cs typeface="Calibri"/>
              <a:sym typeface="Calibri"/>
            </a:endParaRPr>
          </a:p>
        </p:txBody>
      </p:sp>
      <p:graphicFrame>
        <p:nvGraphicFramePr>
          <p:cNvPr id="488" name="Google Shape;488;p80" descr="Need (as identified in the CNA or UIP): Root Cause: Low Achievement in Math. Need: Effective interventions for students in Math&#10;&#10;Targeted Assistance Program Activity: Chromebook Cart for use in after-school program to provide math intervention to students identified as at-risk by LEA&#10;&#10;Requirements/ Considerations: LEA must track and review progress of after-school program participants (i.e. progress monitoring of the individual students on an on-going basis)&#10;&#10;Opportunity costs (i.e. network capability and infrastructure; security) &#10;&#10;&#10;Schoolwide Program Activity: 1:1 Chromebook program for all students grades 3-5 to be used throughout the day at school or in the evening at home to access Math intervention program&#10;&#10;Requirements/ Considerations: Need must be identified in CNA&#10;&#10;Cost: Impact Ratio&#10;&#10;Opportunity costs (i.e. network capability and infrastructure; security) &#10;&#10;Evaluation of programming on an annual basis&#10;&#10;&#10;" title="Choose the Best Route: "/>
          <p:cNvGraphicFramePr/>
          <p:nvPr>
            <p:extLst>
              <p:ext uri="{D42A27DB-BD31-4B8C-83A1-F6EECF244321}">
                <p14:modId xmlns:p14="http://schemas.microsoft.com/office/powerpoint/2010/main" val="1760512644"/>
              </p:ext>
            </p:extLst>
          </p:nvPr>
        </p:nvGraphicFramePr>
        <p:xfrm>
          <a:off x="184185" y="1047896"/>
          <a:ext cx="8775625" cy="3931050"/>
        </p:xfrm>
        <a:graphic>
          <a:graphicData uri="http://schemas.openxmlformats.org/drawingml/2006/table">
            <a:tbl>
              <a:tblPr firstRow="1">
                <a:noFill/>
                <a:tableStyleId>{3387214E-2EDC-4AF7-8651-E6CD59779DF6}</a:tableStyleId>
              </a:tblPr>
              <a:tblGrid>
                <a:gridCol w="1755125">
                  <a:extLst>
                    <a:ext uri="{9D8B030D-6E8A-4147-A177-3AD203B41FA5}">
                      <a16:colId xmlns:a16="http://schemas.microsoft.com/office/drawing/2014/main" val="20000"/>
                    </a:ext>
                  </a:extLst>
                </a:gridCol>
                <a:gridCol w="1755125">
                  <a:extLst>
                    <a:ext uri="{9D8B030D-6E8A-4147-A177-3AD203B41FA5}">
                      <a16:colId xmlns:a16="http://schemas.microsoft.com/office/drawing/2014/main" val="20001"/>
                    </a:ext>
                  </a:extLst>
                </a:gridCol>
                <a:gridCol w="1755125">
                  <a:extLst>
                    <a:ext uri="{9D8B030D-6E8A-4147-A177-3AD203B41FA5}">
                      <a16:colId xmlns:a16="http://schemas.microsoft.com/office/drawing/2014/main" val="20002"/>
                    </a:ext>
                  </a:extLst>
                </a:gridCol>
                <a:gridCol w="1755125">
                  <a:extLst>
                    <a:ext uri="{9D8B030D-6E8A-4147-A177-3AD203B41FA5}">
                      <a16:colId xmlns:a16="http://schemas.microsoft.com/office/drawing/2014/main" val="20003"/>
                    </a:ext>
                  </a:extLst>
                </a:gridCol>
                <a:gridCol w="1755125">
                  <a:extLst>
                    <a:ext uri="{9D8B030D-6E8A-4147-A177-3AD203B41FA5}">
                      <a16:colId xmlns:a16="http://schemas.microsoft.com/office/drawing/2014/main" val="20004"/>
                    </a:ext>
                  </a:extLst>
                </a:gridCol>
              </a:tblGrid>
              <a:tr h="756125">
                <a:tc>
                  <a:txBody>
                    <a:bodyPr/>
                    <a:lstStyle/>
                    <a:p>
                      <a:pPr marL="0" marR="0" lvl="0" indent="0" algn="ctr" rtl="0">
                        <a:lnSpc>
                          <a:spcPct val="100000"/>
                        </a:lnSpc>
                        <a:spcBef>
                          <a:spcPts val="0"/>
                        </a:spcBef>
                        <a:spcAft>
                          <a:spcPts val="0"/>
                        </a:spcAft>
                        <a:buClr>
                          <a:srgbClr val="000000"/>
                        </a:buClr>
                        <a:buSzPts val="1100"/>
                        <a:buFont typeface="Arial"/>
                        <a:buNone/>
                      </a:pPr>
                      <a:r>
                        <a:rPr lang="en" sz="1300" b="1" u="none" strike="noStrike" cap="none" dirty="0">
                          <a:latin typeface="Raleway" pitchFamily="2" charset="0"/>
                          <a:ea typeface="Calibri"/>
                          <a:cs typeface="Calibri"/>
                          <a:sym typeface="Calibri"/>
                        </a:rPr>
                        <a:t>Requirements/ Considerations</a:t>
                      </a:r>
                      <a:endParaRPr sz="1300" b="1" u="none" strike="noStrike" cap="none" dirty="0">
                        <a:latin typeface="Raleway" pitchFamily="2" charset="0"/>
                        <a:ea typeface="Calibri"/>
                        <a:cs typeface="Calibri"/>
                        <a:sym typeface="Calibri"/>
                      </a:endParaRPr>
                    </a:p>
                  </a:txBody>
                  <a:tcPr marL="66950" marR="66950" marT="25725" marB="2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300" b="1" u="none" strike="noStrike" cap="none">
                          <a:latin typeface="Raleway" pitchFamily="2" charset="0"/>
                          <a:ea typeface="Calibri"/>
                          <a:cs typeface="Calibri"/>
                          <a:sym typeface="Calibri"/>
                        </a:rPr>
                        <a:t>Targeted Assistance Program Activity</a:t>
                      </a:r>
                      <a:endParaRPr sz="1300" b="1" u="none" strike="noStrike" cap="none">
                        <a:latin typeface="Raleway" pitchFamily="2" charset="0"/>
                        <a:ea typeface="Calibri"/>
                        <a:cs typeface="Calibri"/>
                        <a:sym typeface="Calibri"/>
                      </a:endParaRPr>
                    </a:p>
                  </a:txBody>
                  <a:tcPr marL="66950" marR="66950" marT="25725" marB="2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300" b="1" u="none" strike="noStrike" cap="none">
                          <a:latin typeface="Raleway" pitchFamily="2" charset="0"/>
                          <a:ea typeface="Calibri"/>
                          <a:cs typeface="Calibri"/>
                          <a:sym typeface="Calibri"/>
                        </a:rPr>
                        <a:t>Need </a:t>
                      </a:r>
                      <a:endParaRPr sz="1300" b="1" u="none" strike="noStrike" cap="none">
                        <a:latin typeface="Raleway" pitchFamily="2" charset="0"/>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300" b="1" u="none" strike="noStrike" cap="none">
                          <a:latin typeface="Raleway" pitchFamily="2" charset="0"/>
                          <a:ea typeface="Calibri"/>
                          <a:cs typeface="Calibri"/>
                          <a:sym typeface="Calibri"/>
                        </a:rPr>
                        <a:t>(as identified in the CNA)</a:t>
                      </a:r>
                      <a:endParaRPr sz="1300" b="1" u="none" strike="noStrike" cap="none">
                        <a:latin typeface="Raleway" pitchFamily="2" charset="0"/>
                        <a:ea typeface="Calibri"/>
                        <a:cs typeface="Calibri"/>
                        <a:sym typeface="Calibri"/>
                      </a:endParaRPr>
                    </a:p>
                  </a:txBody>
                  <a:tcPr marL="66950" marR="66950" marT="25725" marB="2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EFF4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300" b="1" u="none" strike="noStrike" cap="none">
                          <a:latin typeface="Raleway" pitchFamily="2" charset="0"/>
                          <a:ea typeface="Calibri"/>
                          <a:cs typeface="Calibri"/>
                          <a:sym typeface="Calibri"/>
                        </a:rPr>
                        <a:t>Schoolwide </a:t>
                      </a:r>
                      <a:endParaRPr sz="1300" b="1" u="none" strike="noStrike" cap="none">
                        <a:latin typeface="Raleway" pitchFamily="2" charset="0"/>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300" b="1" u="none" strike="noStrike" cap="none">
                          <a:latin typeface="Raleway" pitchFamily="2" charset="0"/>
                          <a:ea typeface="Calibri"/>
                          <a:cs typeface="Calibri"/>
                          <a:sym typeface="Calibri"/>
                        </a:rPr>
                        <a:t>Program Activity</a:t>
                      </a:r>
                      <a:endParaRPr sz="1300" b="1" u="none" strike="noStrike" cap="none">
                        <a:latin typeface="Raleway" pitchFamily="2" charset="0"/>
                        <a:ea typeface="Calibri"/>
                        <a:cs typeface="Calibri"/>
                        <a:sym typeface="Calibri"/>
                      </a:endParaRPr>
                    </a:p>
                  </a:txBody>
                  <a:tcPr marL="66950" marR="66950" marT="25725" marB="2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300" b="1" u="none" strike="noStrike" cap="none">
                          <a:latin typeface="Raleway" pitchFamily="2" charset="0"/>
                          <a:ea typeface="Calibri"/>
                          <a:cs typeface="Calibri"/>
                          <a:sym typeface="Calibri"/>
                        </a:rPr>
                        <a:t>Requirements/ Considerations</a:t>
                      </a:r>
                      <a:endParaRPr sz="1300" b="1" u="none" strike="noStrike" cap="none">
                        <a:latin typeface="Raleway" pitchFamily="2" charset="0"/>
                        <a:ea typeface="Calibri"/>
                        <a:cs typeface="Calibri"/>
                        <a:sym typeface="Calibri"/>
                      </a:endParaRPr>
                    </a:p>
                  </a:txBody>
                  <a:tcPr marL="66950" marR="66950" marT="25725" marB="2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0"/>
                  </a:ext>
                </a:extLst>
              </a:tr>
              <a:tr h="3174925">
                <a:tc>
                  <a:txBody>
                    <a:bodyPr/>
                    <a:lstStyle/>
                    <a:p>
                      <a:pPr marL="0" marR="0" lvl="0" indent="0" algn="l" rtl="0">
                        <a:lnSpc>
                          <a:spcPct val="100000"/>
                        </a:lnSpc>
                        <a:spcBef>
                          <a:spcPts val="0"/>
                        </a:spcBef>
                        <a:spcAft>
                          <a:spcPts val="0"/>
                        </a:spcAft>
                        <a:buClr>
                          <a:srgbClr val="000000"/>
                        </a:buClr>
                        <a:buSzPts val="800"/>
                        <a:buFont typeface="Arial"/>
                        <a:buNone/>
                      </a:pPr>
                      <a:r>
                        <a:rPr lang="en" sz="1300" u="none" strike="noStrike" cap="none">
                          <a:latin typeface="Raleway" pitchFamily="2" charset="0"/>
                          <a:ea typeface="Calibri"/>
                          <a:cs typeface="Calibri"/>
                          <a:sym typeface="Calibri"/>
                        </a:rPr>
                        <a:t>LEA must track and review progress of after-school program participants (i.e. progress monitoring of the individual students on an ongoing basis)</a:t>
                      </a:r>
                      <a:endParaRPr sz="1300" u="none" strike="noStrike" cap="none">
                        <a:latin typeface="Raleway" pitchFamily="2" charset="0"/>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1300" u="none" strike="noStrike" cap="none">
                        <a:latin typeface="Raleway" pitchFamily="2" charset="0"/>
                        <a:ea typeface="Calibri"/>
                        <a:cs typeface="Calibri"/>
                        <a:sym typeface="Calibri"/>
                      </a:endParaRPr>
                    </a:p>
                    <a:p>
                      <a:pPr marL="0" marR="0" lvl="0" indent="0" algn="l" rtl="0">
                        <a:lnSpc>
                          <a:spcPct val="100000"/>
                        </a:lnSpc>
                        <a:spcBef>
                          <a:spcPts val="0"/>
                        </a:spcBef>
                        <a:spcAft>
                          <a:spcPts val="0"/>
                        </a:spcAft>
                        <a:buClr>
                          <a:srgbClr val="000000"/>
                        </a:buClr>
                        <a:buSzPts val="800"/>
                        <a:buFont typeface="Calibri"/>
                        <a:buNone/>
                      </a:pPr>
                      <a:r>
                        <a:rPr lang="en" sz="1300" u="none" strike="noStrike" cap="none">
                          <a:latin typeface="Raleway" pitchFamily="2" charset="0"/>
                          <a:ea typeface="Calibri"/>
                          <a:cs typeface="Calibri"/>
                          <a:sym typeface="Calibri"/>
                        </a:rPr>
                        <a:t>Opportunity costs (i.e. network capability and infrastructure; security) </a:t>
                      </a:r>
                      <a:endParaRPr sz="1300" u="none" strike="noStrike" cap="none">
                        <a:latin typeface="Raleway" pitchFamily="2" charset="0"/>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1300" u="none" strike="noStrike" cap="none">
                        <a:latin typeface="Raleway" pitchFamily="2" charset="0"/>
                        <a:ea typeface="Calibri"/>
                        <a:cs typeface="Calibri"/>
                        <a:sym typeface="Calibri"/>
                      </a:endParaRPr>
                    </a:p>
                  </a:txBody>
                  <a:tcPr marL="66950" marR="66950" marT="25725" marB="2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1300" u="none" strike="noStrike" cap="none">
                          <a:latin typeface="Raleway" pitchFamily="2" charset="0"/>
                          <a:ea typeface="Calibri"/>
                          <a:cs typeface="Calibri"/>
                          <a:sym typeface="Calibri"/>
                        </a:rPr>
                        <a:t>Chromebook Cart for use in </a:t>
                      </a:r>
                      <a:r>
                        <a:rPr lang="en" sz="1300">
                          <a:latin typeface="Raleway" pitchFamily="2" charset="0"/>
                          <a:ea typeface="Calibri"/>
                          <a:cs typeface="Calibri"/>
                          <a:sym typeface="Calibri"/>
                        </a:rPr>
                        <a:t>an intervention </a:t>
                      </a:r>
                      <a:r>
                        <a:rPr lang="en" sz="1300" u="none" strike="noStrike" cap="none">
                          <a:latin typeface="Raleway" pitchFamily="2" charset="0"/>
                          <a:ea typeface="Calibri"/>
                          <a:cs typeface="Calibri"/>
                          <a:sym typeface="Calibri"/>
                        </a:rPr>
                        <a:t>program to provide additional math </a:t>
                      </a:r>
                      <a:r>
                        <a:rPr lang="en" sz="1300">
                          <a:latin typeface="Raleway" pitchFamily="2" charset="0"/>
                          <a:ea typeface="Calibri"/>
                          <a:cs typeface="Calibri"/>
                          <a:sym typeface="Calibri"/>
                        </a:rPr>
                        <a:t>support </a:t>
                      </a:r>
                      <a:r>
                        <a:rPr lang="en" sz="1300" u="none" strike="noStrike" cap="none">
                          <a:latin typeface="Raleway" pitchFamily="2" charset="0"/>
                          <a:ea typeface="Calibri"/>
                          <a:cs typeface="Calibri"/>
                          <a:sym typeface="Calibri"/>
                        </a:rPr>
                        <a:t>to students identified as at-risk</a:t>
                      </a:r>
                      <a:r>
                        <a:rPr lang="en" sz="1300">
                          <a:latin typeface="Raleway" pitchFamily="2" charset="0"/>
                          <a:ea typeface="Calibri"/>
                          <a:cs typeface="Calibri"/>
                          <a:sym typeface="Calibri"/>
                        </a:rPr>
                        <a:t> (Title I).</a:t>
                      </a:r>
                      <a:endParaRPr sz="1300" u="none" strike="noStrike" cap="none">
                        <a:latin typeface="Raleway" pitchFamily="2" charset="0"/>
                        <a:ea typeface="Calibri"/>
                        <a:cs typeface="Calibri"/>
                        <a:sym typeface="Calibri"/>
                      </a:endParaRPr>
                    </a:p>
                  </a:txBody>
                  <a:tcPr marL="66950" marR="66950" marT="25725" marB="2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en" sz="1300" b="1" u="none" strike="noStrike" cap="none">
                          <a:latin typeface="Raleway" pitchFamily="2" charset="0"/>
                          <a:ea typeface="Calibri"/>
                          <a:cs typeface="Calibri"/>
                          <a:sym typeface="Calibri"/>
                        </a:rPr>
                        <a:t>Challenge: </a:t>
                      </a:r>
                      <a:r>
                        <a:rPr lang="en" sz="1300" u="none" strike="noStrike" cap="none">
                          <a:solidFill>
                            <a:srgbClr val="000000"/>
                          </a:solidFill>
                          <a:latin typeface="Raleway" pitchFamily="2" charset="0"/>
                          <a:ea typeface="Calibri"/>
                          <a:cs typeface="Calibri"/>
                          <a:sym typeface="Calibri"/>
                        </a:rPr>
                        <a:t>Low Achievement in Math</a:t>
                      </a:r>
                      <a:endParaRPr sz="1300" u="none" strike="noStrike" cap="none">
                        <a:latin typeface="Raleway" pitchFamily="2" charset="0"/>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1300" b="1" u="none" strike="noStrike" cap="none">
                        <a:latin typeface="Raleway" pitchFamily="2" charset="0"/>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 sz="1300" b="1" u="none" strike="noStrike" cap="none">
                          <a:latin typeface="Raleway" pitchFamily="2" charset="0"/>
                          <a:ea typeface="Calibri"/>
                          <a:cs typeface="Calibri"/>
                          <a:sym typeface="Calibri"/>
                        </a:rPr>
                        <a:t>Root Cause: </a:t>
                      </a:r>
                      <a:r>
                        <a:rPr lang="en" sz="1300" u="none" strike="noStrike" cap="none">
                          <a:latin typeface="Raleway" pitchFamily="2" charset="0"/>
                          <a:ea typeface="Calibri"/>
                          <a:cs typeface="Calibri"/>
                          <a:sym typeface="Calibri"/>
                        </a:rPr>
                        <a:t>Lack of effective Math interventions </a:t>
                      </a:r>
                      <a:endParaRPr sz="1300" u="none" strike="noStrike" cap="none">
                        <a:latin typeface="Raleway" pitchFamily="2" charset="0"/>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endParaRPr sz="1300" b="1" u="none" strike="noStrike" cap="none">
                        <a:latin typeface="Raleway" pitchFamily="2" charset="0"/>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 sz="1300" b="1" u="none" strike="noStrike" cap="none">
                          <a:latin typeface="Raleway" pitchFamily="2" charset="0"/>
                          <a:ea typeface="Calibri"/>
                          <a:cs typeface="Calibri"/>
                          <a:sym typeface="Calibri"/>
                        </a:rPr>
                        <a:t>Need: </a:t>
                      </a:r>
                      <a:r>
                        <a:rPr lang="en" sz="1300" u="none" strike="noStrike" cap="none">
                          <a:latin typeface="Raleway" pitchFamily="2" charset="0"/>
                          <a:ea typeface="Calibri"/>
                          <a:cs typeface="Calibri"/>
                          <a:sym typeface="Calibri"/>
                        </a:rPr>
                        <a:t>Effective interventions for students in Math</a:t>
                      </a:r>
                      <a:endParaRPr sz="1300" u="none" strike="noStrike" cap="none">
                        <a:latin typeface="Raleway" pitchFamily="2" charset="0"/>
                        <a:ea typeface="Calibri"/>
                        <a:cs typeface="Calibri"/>
                        <a:sym typeface="Calibri"/>
                      </a:endParaRPr>
                    </a:p>
                  </a:txBody>
                  <a:tcPr marL="66950" marR="66950" marT="25725" marB="2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en" sz="1300" u="none" strike="noStrike" cap="none">
                          <a:latin typeface="Raleway" pitchFamily="2" charset="0"/>
                          <a:ea typeface="Calibri"/>
                          <a:cs typeface="Calibri"/>
                          <a:sym typeface="Calibri"/>
                        </a:rPr>
                        <a:t>1:1 Chromebook program for all students grades 3-5 to be used throughout the day at school or in the evening at home to access Math intervention program</a:t>
                      </a:r>
                      <a:endParaRPr sz="1300" u="none" strike="noStrike" cap="none">
                        <a:latin typeface="Raleway" pitchFamily="2" charset="0"/>
                        <a:ea typeface="Calibri"/>
                        <a:cs typeface="Calibri"/>
                        <a:sym typeface="Calibri"/>
                      </a:endParaRPr>
                    </a:p>
                  </a:txBody>
                  <a:tcPr marL="66950" marR="66950" marT="25725" marB="2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215900" marR="0" lvl="0" indent="-177800" algn="l" rtl="0">
                        <a:lnSpc>
                          <a:spcPct val="100000"/>
                        </a:lnSpc>
                        <a:spcBef>
                          <a:spcPts val="0"/>
                        </a:spcBef>
                        <a:spcAft>
                          <a:spcPts val="0"/>
                        </a:spcAft>
                        <a:buSzPts val="1400"/>
                        <a:buFont typeface="Calibri"/>
                        <a:buChar char="●"/>
                      </a:pPr>
                      <a:r>
                        <a:rPr lang="en" sz="1300" u="none" strike="noStrike" cap="none" dirty="0">
                          <a:latin typeface="Raleway" pitchFamily="2" charset="0"/>
                          <a:ea typeface="Calibri"/>
                          <a:cs typeface="Calibri"/>
                          <a:sym typeface="Calibri"/>
                        </a:rPr>
                        <a:t>Need must be identified in CNA</a:t>
                      </a:r>
                      <a:endParaRPr sz="1300" dirty="0">
                        <a:latin typeface="Raleway" pitchFamily="2" charset="0"/>
                        <a:ea typeface="Calibri"/>
                        <a:cs typeface="Calibri"/>
                        <a:sym typeface="Calibri"/>
                      </a:endParaRPr>
                    </a:p>
                    <a:p>
                      <a:pPr marL="215900" marR="0" lvl="0" indent="-177800" algn="l" rtl="0">
                        <a:lnSpc>
                          <a:spcPct val="100000"/>
                        </a:lnSpc>
                        <a:spcBef>
                          <a:spcPts val="0"/>
                        </a:spcBef>
                        <a:spcAft>
                          <a:spcPts val="0"/>
                        </a:spcAft>
                        <a:buSzPts val="1400"/>
                        <a:buFont typeface="Calibri"/>
                        <a:buChar char="●"/>
                      </a:pPr>
                      <a:r>
                        <a:rPr lang="en" sz="1300" u="none" strike="noStrike" cap="none" dirty="0">
                          <a:latin typeface="Raleway" pitchFamily="2" charset="0"/>
                          <a:ea typeface="Calibri"/>
                          <a:cs typeface="Calibri"/>
                          <a:sym typeface="Calibri"/>
                        </a:rPr>
                        <a:t>Cost to Impact Ratio</a:t>
                      </a:r>
                      <a:endParaRPr sz="1300" u="none" strike="noStrike" cap="none" dirty="0">
                        <a:latin typeface="Raleway" pitchFamily="2" charset="0"/>
                        <a:ea typeface="Calibri"/>
                        <a:cs typeface="Calibri"/>
                        <a:sym typeface="Calibri"/>
                      </a:endParaRPr>
                    </a:p>
                    <a:p>
                      <a:pPr marL="215900" marR="0" lvl="0" indent="-177800" algn="l" rtl="0">
                        <a:lnSpc>
                          <a:spcPct val="100000"/>
                        </a:lnSpc>
                        <a:spcBef>
                          <a:spcPts val="0"/>
                        </a:spcBef>
                        <a:spcAft>
                          <a:spcPts val="0"/>
                        </a:spcAft>
                        <a:buSzPts val="1400"/>
                        <a:buFont typeface="Calibri"/>
                        <a:buChar char="●"/>
                      </a:pPr>
                      <a:r>
                        <a:rPr lang="en" sz="1300" u="none" strike="noStrike" cap="none" dirty="0">
                          <a:latin typeface="Raleway" pitchFamily="2" charset="0"/>
                          <a:ea typeface="Calibri"/>
                          <a:cs typeface="Calibri"/>
                          <a:sym typeface="Calibri"/>
                        </a:rPr>
                        <a:t>Opportunity costs (i.e. network capability and infrastructure; security) </a:t>
                      </a:r>
                      <a:endParaRPr sz="1300" u="none" strike="noStrike" cap="none" dirty="0">
                        <a:latin typeface="Raleway" pitchFamily="2" charset="0"/>
                        <a:ea typeface="Calibri"/>
                        <a:cs typeface="Calibri"/>
                        <a:sym typeface="Calibri"/>
                      </a:endParaRPr>
                    </a:p>
                    <a:p>
                      <a:pPr marL="215900" marR="0" lvl="0" indent="-177800" algn="l" rtl="0">
                        <a:lnSpc>
                          <a:spcPct val="100000"/>
                        </a:lnSpc>
                        <a:spcBef>
                          <a:spcPts val="0"/>
                        </a:spcBef>
                        <a:spcAft>
                          <a:spcPts val="0"/>
                        </a:spcAft>
                        <a:buSzPts val="1400"/>
                        <a:buFont typeface="Calibri"/>
                        <a:buChar char="●"/>
                      </a:pPr>
                      <a:r>
                        <a:rPr lang="en" sz="1300" u="none" strike="noStrike" cap="none" dirty="0">
                          <a:latin typeface="Raleway" pitchFamily="2" charset="0"/>
                          <a:ea typeface="Calibri"/>
                          <a:cs typeface="Calibri"/>
                          <a:sym typeface="Calibri"/>
                        </a:rPr>
                        <a:t>Annual evaluation of programming </a:t>
                      </a:r>
                      <a:endParaRPr sz="1300" u="none" strike="noStrike" cap="none" dirty="0">
                        <a:latin typeface="Raleway" pitchFamily="2" charset="0"/>
                        <a:ea typeface="Calibri"/>
                        <a:cs typeface="Calibri"/>
                        <a:sym typeface="Calibri"/>
                      </a:endParaRPr>
                    </a:p>
                  </a:txBody>
                  <a:tcPr marL="66950" marR="66950" marT="25725" marB="2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90" name="Google Shape;490;p80" descr="Left arrow pointing towards the Targeted Assistance Program Expenditures"/>
          <p:cNvSpPr/>
          <p:nvPr/>
        </p:nvSpPr>
        <p:spPr>
          <a:xfrm rot="10800000">
            <a:off x="3051769" y="4582764"/>
            <a:ext cx="500400" cy="3873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
        <p:nvSpPr>
          <p:cNvPr id="489" name="Google Shape;489;p80" descr="Right arrow pointing towards the School-wide Program Expenditures"/>
          <p:cNvSpPr/>
          <p:nvPr/>
        </p:nvSpPr>
        <p:spPr>
          <a:xfrm>
            <a:off x="5584481" y="4573736"/>
            <a:ext cx="500400" cy="387300"/>
          </a:xfrm>
          <a:prstGeom prst="rightArrow">
            <a:avLst>
              <a:gd name="adj1" fmla="val 50000"/>
              <a:gd name="adj2" fmla="val 50000"/>
            </a:avLst>
          </a:prstGeom>
          <a:solidFill>
            <a:schemeClr val="accent6"/>
          </a:solidFill>
          <a:ln w="9525" cap="flat" cmpd="sng">
            <a:solidFill>
              <a:schemeClr val="accent6"/>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81"/>
          <p:cNvSpPr txBox="1">
            <a:spLocks noGrp="1"/>
          </p:cNvSpPr>
          <p:nvPr>
            <p:ph type="title"/>
          </p:nvPr>
        </p:nvSpPr>
        <p:spPr>
          <a:xfrm>
            <a:off x="332684" y="223594"/>
            <a:ext cx="82845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ea typeface="Calibri"/>
                <a:cs typeface="Calibri"/>
                <a:sym typeface="Calibri"/>
              </a:rPr>
              <a:t>Things to Consider When Deciding on TA or SW </a:t>
            </a:r>
            <a:endParaRPr dirty="0">
              <a:latin typeface="Raleway" pitchFamily="2" charset="0"/>
              <a:ea typeface="Calibri"/>
              <a:cs typeface="Calibri"/>
              <a:sym typeface="Calibri"/>
            </a:endParaRPr>
          </a:p>
        </p:txBody>
      </p:sp>
      <p:sp>
        <p:nvSpPr>
          <p:cNvPr id="497" name="Google Shape;497;p81"/>
          <p:cNvSpPr txBox="1">
            <a:spLocks noGrp="1"/>
          </p:cNvSpPr>
          <p:nvPr>
            <p:ph type="body" idx="1"/>
          </p:nvPr>
        </p:nvSpPr>
        <p:spPr>
          <a:xfrm>
            <a:off x="332681" y="1123275"/>
            <a:ext cx="8182500" cy="3306000"/>
          </a:xfrm>
          <a:prstGeom prst="rect">
            <a:avLst/>
          </a:prstGeom>
        </p:spPr>
        <p:txBody>
          <a:bodyPr spcFirstLastPara="1" wrap="square" lIns="0" tIns="0" rIns="0" bIns="0" anchor="t" anchorCtr="0">
            <a:noAutofit/>
          </a:bodyPr>
          <a:lstStyle/>
          <a:p>
            <a:pPr marL="349250" indent="-285750">
              <a:lnSpc>
                <a:spcPct val="115000"/>
              </a:lnSpc>
            </a:pPr>
            <a:r>
              <a:rPr lang="en" sz="1700" dirty="0">
                <a:latin typeface="Raleway" pitchFamily="2" charset="0"/>
              </a:rPr>
              <a:t>Is the school’s poverty rate above 40%?</a:t>
            </a:r>
            <a:endParaRPr sz="1700" dirty="0">
              <a:latin typeface="Raleway" pitchFamily="2" charset="0"/>
            </a:endParaRPr>
          </a:p>
          <a:p>
            <a:pPr marL="349250" indent="-285750">
              <a:lnSpc>
                <a:spcPct val="115000"/>
              </a:lnSpc>
              <a:spcBef>
                <a:spcPts val="0"/>
              </a:spcBef>
            </a:pPr>
            <a:r>
              <a:rPr lang="en" sz="1700" dirty="0">
                <a:latin typeface="Raleway" pitchFamily="2" charset="0"/>
              </a:rPr>
              <a:t>How much funding will the school receive?</a:t>
            </a:r>
            <a:endParaRPr sz="1700" dirty="0">
              <a:latin typeface="Raleway" pitchFamily="2" charset="0"/>
            </a:endParaRPr>
          </a:p>
          <a:p>
            <a:pPr marL="349250" indent="-285750">
              <a:lnSpc>
                <a:spcPct val="115000"/>
              </a:lnSpc>
              <a:spcBef>
                <a:spcPts val="0"/>
              </a:spcBef>
            </a:pPr>
            <a:r>
              <a:rPr lang="en" sz="1700" dirty="0">
                <a:latin typeface="Raleway" pitchFamily="2" charset="0"/>
              </a:rPr>
              <a:t>What does the data suggest about the school’s at risk student population?</a:t>
            </a:r>
          </a:p>
          <a:p>
            <a:pPr marL="806450" lvl="1" indent="-285750">
              <a:lnSpc>
                <a:spcPct val="115000"/>
              </a:lnSpc>
              <a:spcBef>
                <a:spcPts val="0"/>
              </a:spcBef>
            </a:pPr>
            <a:r>
              <a:rPr lang="en" sz="1400" dirty="0">
                <a:latin typeface="Raleway" pitchFamily="2" charset="0"/>
              </a:rPr>
              <a:t>Are the challenges and/or barriers across the school system or the need of a particular group of students? </a:t>
            </a:r>
            <a:endParaRPr sz="1400" dirty="0">
              <a:latin typeface="Raleway" pitchFamily="2" charset="0"/>
            </a:endParaRPr>
          </a:p>
          <a:p>
            <a:pPr marL="349250" indent="-285750">
              <a:lnSpc>
                <a:spcPct val="115000"/>
              </a:lnSpc>
              <a:spcBef>
                <a:spcPts val="0"/>
              </a:spcBef>
            </a:pPr>
            <a:r>
              <a:rPr lang="en" sz="1700" dirty="0">
                <a:latin typeface="Raleway" pitchFamily="2" charset="0"/>
              </a:rPr>
              <a:t>What are the overall needs of staff and students?</a:t>
            </a:r>
            <a:endParaRPr sz="1700" dirty="0">
              <a:latin typeface="Raleway" pitchFamily="2" charset="0"/>
            </a:endParaRPr>
          </a:p>
          <a:p>
            <a:pPr marL="349250" indent="-285750">
              <a:lnSpc>
                <a:spcPct val="115000"/>
              </a:lnSpc>
              <a:spcBef>
                <a:spcPts val="0"/>
              </a:spcBef>
            </a:pPr>
            <a:r>
              <a:rPr lang="en" sz="1700" dirty="0">
                <a:latin typeface="Raleway" pitchFamily="2" charset="0"/>
              </a:rPr>
              <a:t>Would a particular program model provide a greater likelihood of improving the achievement of students with the greatest needs?</a:t>
            </a:r>
            <a:endParaRPr sz="1700" dirty="0">
              <a:latin typeface="Raleway" pitchFamily="2" charset="0"/>
            </a:endParaRPr>
          </a:p>
          <a:p>
            <a:pPr marL="349250" indent="-285750">
              <a:lnSpc>
                <a:spcPct val="115000"/>
              </a:lnSpc>
              <a:spcBef>
                <a:spcPts val="0"/>
              </a:spcBef>
            </a:pPr>
            <a:r>
              <a:rPr lang="en" sz="1700" dirty="0">
                <a:latin typeface="Raleway" pitchFamily="2" charset="0"/>
              </a:rPr>
              <a:t>Would the added flexibility of the schoolwide model benefit students?</a:t>
            </a:r>
            <a:endParaRPr sz="1700" dirty="0">
              <a:latin typeface="Raleway" pitchFamily="2" charset="0"/>
            </a:endParaRPr>
          </a:p>
          <a:p>
            <a:pPr marL="349250" indent="-285750">
              <a:lnSpc>
                <a:spcPct val="115000"/>
              </a:lnSpc>
              <a:spcBef>
                <a:spcPts val="0"/>
              </a:spcBef>
            </a:pPr>
            <a:r>
              <a:rPr lang="en" sz="1700" dirty="0">
                <a:latin typeface="Raleway" pitchFamily="2" charset="0"/>
              </a:rPr>
              <a:t>What is the most effective use of these supplemental funds to meet the needs of our students most in need?</a:t>
            </a:r>
            <a:endParaRPr sz="1700" dirty="0">
              <a:latin typeface="Raleway"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82"/>
          <p:cNvSpPr txBox="1">
            <a:spLocks noGrp="1"/>
          </p:cNvSpPr>
          <p:nvPr>
            <p:ph type="title"/>
          </p:nvPr>
        </p:nvSpPr>
        <p:spPr>
          <a:xfrm>
            <a:off x="332674" y="21103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ea typeface="Calibri"/>
                <a:cs typeface="Calibri"/>
                <a:sym typeface="Calibri"/>
              </a:rPr>
              <a:t>Consolidated Schoolwide</a:t>
            </a:r>
            <a:endParaRPr dirty="0">
              <a:latin typeface="Raleway" pitchFamily="2" charset="0"/>
              <a:ea typeface="Calibri"/>
              <a:cs typeface="Calibri"/>
              <a:sym typeface="Calibri"/>
            </a:endParaRPr>
          </a:p>
        </p:txBody>
      </p:sp>
      <p:sp>
        <p:nvSpPr>
          <p:cNvPr id="504" name="Google Shape;504;p82"/>
          <p:cNvSpPr txBox="1">
            <a:spLocks noGrp="1"/>
          </p:cNvSpPr>
          <p:nvPr>
            <p:ph type="body" idx="1"/>
          </p:nvPr>
        </p:nvSpPr>
        <p:spPr>
          <a:xfrm>
            <a:off x="628650" y="1159481"/>
            <a:ext cx="5697300" cy="2489241"/>
          </a:xfrm>
          <a:prstGeom prst="rect">
            <a:avLst/>
          </a:prstGeom>
        </p:spPr>
        <p:txBody>
          <a:bodyPr spcFirstLastPara="1" wrap="square" lIns="0" tIns="0" rIns="0" bIns="0" anchor="t" anchorCtr="0">
            <a:normAutofit/>
          </a:bodyPr>
          <a:lstStyle/>
          <a:p>
            <a:pPr marL="0" lvl="0" indent="0" algn="l" rtl="0">
              <a:lnSpc>
                <a:spcPct val="150000"/>
              </a:lnSpc>
              <a:spcBef>
                <a:spcPts val="0"/>
              </a:spcBef>
              <a:spcAft>
                <a:spcPts val="0"/>
              </a:spcAft>
              <a:buClr>
                <a:schemeClr val="dk1"/>
              </a:buClr>
              <a:buSzPts val="800"/>
              <a:buFont typeface="Arial"/>
              <a:buNone/>
            </a:pPr>
            <a:r>
              <a:rPr lang="en" sz="1700" dirty="0">
                <a:latin typeface="Raleway" pitchFamily="2" charset="0"/>
              </a:rPr>
              <a:t>A Title I school that is implementing a </a:t>
            </a:r>
            <a:r>
              <a:rPr lang="en" sz="1700" b="1" dirty="0">
                <a:latin typeface="Raleway" pitchFamily="2" charset="0"/>
              </a:rPr>
              <a:t>schoolwide program</a:t>
            </a:r>
            <a:r>
              <a:rPr lang="en" sz="1700" dirty="0">
                <a:latin typeface="Raleway" pitchFamily="2" charset="0"/>
              </a:rPr>
              <a:t> may choose to </a:t>
            </a:r>
            <a:r>
              <a:rPr lang="en" sz="1700" b="1" dirty="0">
                <a:latin typeface="Raleway" pitchFamily="2" charset="0"/>
              </a:rPr>
              <a:t>consolidate federal, state, and local funds</a:t>
            </a:r>
            <a:r>
              <a:rPr lang="en" sz="1700" dirty="0">
                <a:latin typeface="Raleway" pitchFamily="2" charset="0"/>
              </a:rPr>
              <a:t> to design and implement a comprehensive plan for the purpose of upgrading the school’s entire </a:t>
            </a:r>
            <a:r>
              <a:rPr lang="en" sz="1700" b="1" i="1" dirty="0">
                <a:latin typeface="Raleway" pitchFamily="2" charset="0"/>
              </a:rPr>
              <a:t>educational program</a:t>
            </a:r>
            <a:r>
              <a:rPr lang="en" sz="1700" dirty="0">
                <a:latin typeface="Raleway" pitchFamily="2" charset="0"/>
              </a:rPr>
              <a:t> based on the school's comprehensive needs assessment.</a:t>
            </a:r>
            <a:endParaRPr sz="1700" dirty="0">
              <a:latin typeface="Raleway" pitchFamily="2" charset="0"/>
            </a:endParaRPr>
          </a:p>
        </p:txBody>
      </p:sp>
      <p:sp>
        <p:nvSpPr>
          <p:cNvPr id="505" name="Google Shape;505;p82"/>
          <p:cNvSpPr txBox="1">
            <a:spLocks noGrp="1"/>
          </p:cNvSpPr>
          <p:nvPr>
            <p:ph type="sldNum" idx="12"/>
          </p:nvPr>
        </p:nvSpPr>
        <p:spPr>
          <a:xfrm>
            <a:off x="187241" y="357544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28</a:t>
            </a:fld>
            <a:endParaRPr/>
          </a:p>
        </p:txBody>
      </p:sp>
      <p:sp>
        <p:nvSpPr>
          <p:cNvPr id="506" name="Google Shape;506;p82" descr="Orange banner stating that this can only be enacted in schools that serve schoolwide AND whose schoolwide plans reflect consolidation"/>
          <p:cNvSpPr/>
          <p:nvPr/>
        </p:nvSpPr>
        <p:spPr>
          <a:xfrm>
            <a:off x="1270050" y="3719264"/>
            <a:ext cx="6603900" cy="771600"/>
          </a:xfrm>
          <a:prstGeom prst="roundRect">
            <a:avLst>
              <a:gd name="adj" fmla="val 16667"/>
            </a:avLst>
          </a:prstGeom>
          <a:solidFill>
            <a:srgbClr val="FCE5CD"/>
          </a:solidFill>
          <a:ln w="9525" cap="flat" cmpd="sng">
            <a:solidFill>
              <a:srgbClr val="44546A"/>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lnSpc>
                <a:spcPct val="90000"/>
              </a:lnSpc>
              <a:spcBef>
                <a:spcPts val="800"/>
              </a:spcBef>
              <a:spcAft>
                <a:spcPts val="0"/>
              </a:spcAft>
              <a:buClr>
                <a:srgbClr val="000000"/>
              </a:buClr>
              <a:buSzPts val="800"/>
              <a:buFont typeface="Arial"/>
              <a:buNone/>
            </a:pPr>
            <a:r>
              <a:rPr lang="en" sz="1700" dirty="0">
                <a:solidFill>
                  <a:srgbClr val="000000"/>
                </a:solidFill>
                <a:latin typeface="Raleway" pitchFamily="2" charset="0"/>
                <a:ea typeface="Calibri"/>
                <a:cs typeface="Calibri"/>
                <a:sym typeface="Calibri"/>
              </a:rPr>
              <a:t>Can only be enacted in schools that are served schoolwide </a:t>
            </a:r>
            <a:r>
              <a:rPr lang="en" sz="1700" i="1" dirty="0">
                <a:solidFill>
                  <a:srgbClr val="000000"/>
                </a:solidFill>
                <a:latin typeface="Raleway" pitchFamily="2" charset="0"/>
                <a:ea typeface="Calibri"/>
                <a:cs typeface="Calibri"/>
                <a:sym typeface="Calibri"/>
              </a:rPr>
              <a:t>and</a:t>
            </a:r>
            <a:r>
              <a:rPr lang="en" sz="1700" dirty="0">
                <a:solidFill>
                  <a:srgbClr val="000000"/>
                </a:solidFill>
                <a:latin typeface="Raleway" pitchFamily="2" charset="0"/>
                <a:ea typeface="Calibri"/>
                <a:cs typeface="Calibri"/>
                <a:sym typeface="Calibri"/>
              </a:rPr>
              <a:t> whose schoolwide plans reflect consolidation.</a:t>
            </a:r>
            <a:endParaRPr sz="1700" dirty="0">
              <a:latin typeface="Raleway" pitchFamily="2" charset="0"/>
            </a:endParaRPr>
          </a:p>
        </p:txBody>
      </p:sp>
      <p:pic>
        <p:nvPicPr>
          <p:cNvPr id="507" name="Google Shape;507;p8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31431" y="1391663"/>
            <a:ext cx="2422800" cy="15825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83"/>
          <p:cNvSpPr txBox="1">
            <a:spLocks noGrp="1"/>
          </p:cNvSpPr>
          <p:nvPr>
            <p:ph type="title"/>
          </p:nvPr>
        </p:nvSpPr>
        <p:spPr>
          <a:xfrm>
            <a:off x="332681" y="153881"/>
            <a:ext cx="83883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pitchFamily="2" charset="0"/>
                <a:ea typeface="Calibri"/>
                <a:cs typeface="Calibri"/>
                <a:sym typeface="Calibri"/>
              </a:rPr>
              <a:t>Program Identification in GAINS</a:t>
            </a:r>
            <a:endParaRPr dirty="0">
              <a:latin typeface="Raleway" pitchFamily="2" charset="0"/>
              <a:ea typeface="Calibri"/>
              <a:cs typeface="Calibri"/>
              <a:sym typeface="Calibri"/>
            </a:endParaRPr>
          </a:p>
        </p:txBody>
      </p:sp>
      <p:pic>
        <p:nvPicPr>
          <p:cNvPr id="514" name="Google Shape;514;p83" descr="Screenshot from the GAINS application showing where the dropdown menu can be found for program type"/>
          <p:cNvPicPr preferRelativeResize="0"/>
          <p:nvPr/>
        </p:nvPicPr>
        <p:blipFill>
          <a:blip r:embed="rId3">
            <a:alphaModFix/>
          </a:blip>
          <a:stretch>
            <a:fillRect/>
          </a:stretch>
        </p:blipFill>
        <p:spPr>
          <a:xfrm>
            <a:off x="90000" y="1096575"/>
            <a:ext cx="8873073" cy="2089175"/>
          </a:xfrm>
          <a:prstGeom prst="rect">
            <a:avLst/>
          </a:prstGeom>
          <a:noFill/>
          <a:ln>
            <a:noFill/>
          </a:ln>
        </p:spPr>
      </p:pic>
      <p:sp>
        <p:nvSpPr>
          <p:cNvPr id="515" name="Google Shape;515;p83"/>
          <p:cNvSpPr txBox="1"/>
          <p:nvPr/>
        </p:nvSpPr>
        <p:spPr>
          <a:xfrm>
            <a:off x="208075" y="3478825"/>
            <a:ext cx="8572500" cy="9672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Calibri"/>
              <a:buAutoNum type="arabicPeriod"/>
            </a:pPr>
            <a:r>
              <a:rPr lang="en" sz="1800">
                <a:solidFill>
                  <a:schemeClr val="dk1"/>
                </a:solidFill>
                <a:latin typeface="Raleway" pitchFamily="2" charset="0"/>
                <a:ea typeface="Calibri"/>
                <a:cs typeface="Calibri"/>
                <a:sym typeface="Calibri"/>
              </a:rPr>
              <a:t>Identify Current Year Program Type (previous year will be prepopulated).</a:t>
            </a:r>
            <a:endParaRPr sz="1800">
              <a:solidFill>
                <a:schemeClr val="dk1"/>
              </a:solidFill>
              <a:latin typeface="Raleway" pitchFamily="2" charset="0"/>
              <a:ea typeface="Calibri"/>
              <a:cs typeface="Calibri"/>
              <a:sym typeface="Calibri"/>
            </a:endParaRPr>
          </a:p>
          <a:p>
            <a:pPr marL="457200" lvl="0" indent="-361950" algn="l" rtl="0">
              <a:spcBef>
                <a:spcPts val="0"/>
              </a:spcBef>
              <a:spcAft>
                <a:spcPts val="0"/>
              </a:spcAft>
              <a:buClr>
                <a:schemeClr val="dk1"/>
              </a:buClr>
              <a:buSzPts val="2100"/>
              <a:buFont typeface="Calibri"/>
              <a:buAutoNum type="arabicPeriod"/>
            </a:pPr>
            <a:r>
              <a:rPr lang="en" sz="1800">
                <a:solidFill>
                  <a:schemeClr val="dk1"/>
                </a:solidFill>
                <a:latin typeface="Raleway" pitchFamily="2" charset="0"/>
                <a:ea typeface="Calibri"/>
                <a:cs typeface="Calibri"/>
                <a:sym typeface="Calibri"/>
              </a:rPr>
              <a:t>Eligibility by Other Factors - for schoolwide schools with less than 40% poverty, indicate that a waiver has been submitted and/or approved. </a:t>
            </a:r>
            <a:endParaRPr sz="1800">
              <a:solidFill>
                <a:schemeClr val="dk1"/>
              </a:solidFill>
              <a:latin typeface="Raleway" pitchFamily="2" charset="0"/>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7"/>
          <p:cNvSpPr txBox="1">
            <a:spLocks noGrp="1"/>
          </p:cNvSpPr>
          <p:nvPr>
            <p:ph type="ctrTitle"/>
          </p:nvPr>
        </p:nvSpPr>
        <p:spPr>
          <a:xfrm>
            <a:off x="-1" y="1946787"/>
            <a:ext cx="9144470" cy="1753215"/>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Updates and Reminders</a:t>
            </a:r>
            <a:endParaRPr dirty="0">
              <a:latin typeface="Raleway"/>
              <a:ea typeface="Raleway"/>
              <a:cs typeface="Raleway"/>
              <a:sym typeface="Raleway"/>
            </a:endParaRPr>
          </a:p>
        </p:txBody>
      </p:sp>
      <p:sp>
        <p:nvSpPr>
          <p:cNvPr id="306" name="Google Shape;306;p57"/>
          <p:cNvSpPr txBox="1">
            <a:spLocks noGrp="1"/>
          </p:cNvSpPr>
          <p:nvPr>
            <p:ph type="sldNum" idx="12"/>
          </p:nvPr>
        </p:nvSpPr>
        <p:spPr>
          <a:xfrm>
            <a:off x="175065" y="4820266"/>
            <a:ext cx="2057400" cy="273844"/>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4"/>
          <p:cNvSpPr txBox="1">
            <a:spLocks noGrp="1"/>
          </p:cNvSpPr>
          <p:nvPr>
            <p:ph type="title"/>
          </p:nvPr>
        </p:nvSpPr>
        <p:spPr>
          <a:xfrm>
            <a:off x="418181" y="-492710"/>
            <a:ext cx="5263528" cy="1038687"/>
          </a:xfrm>
          <a:prstGeom prst="rect">
            <a:avLst/>
          </a:prstGeom>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dirty="0">
                <a:latin typeface="Raleway" pitchFamily="2" charset="0"/>
                <a:ea typeface="Calibri"/>
                <a:cs typeface="Calibri"/>
                <a:sym typeface="Calibri"/>
              </a:rPr>
              <a:t>School-wide versus Targeted Assistance</a:t>
            </a:r>
            <a:br>
              <a:rPr lang="en" dirty="0">
                <a:latin typeface="Raleway" pitchFamily="2" charset="0"/>
                <a:ea typeface="Calibri"/>
                <a:cs typeface="Calibri"/>
                <a:sym typeface="Calibri"/>
              </a:rPr>
            </a:br>
            <a:r>
              <a:rPr lang="en" dirty="0">
                <a:latin typeface="Raleway" pitchFamily="2" charset="0"/>
                <a:ea typeface="Calibri"/>
                <a:cs typeface="Calibri"/>
                <a:sym typeface="Calibri"/>
              </a:rPr>
              <a:t>Resources</a:t>
            </a:r>
            <a:endParaRPr dirty="0">
              <a:latin typeface="Raleway" pitchFamily="2" charset="0"/>
              <a:ea typeface="Calibri"/>
              <a:cs typeface="Calibri"/>
              <a:sym typeface="Calibri"/>
            </a:endParaRPr>
          </a:p>
        </p:txBody>
      </p:sp>
      <p:sp>
        <p:nvSpPr>
          <p:cNvPr id="522" name="Google Shape;522;p84"/>
          <p:cNvSpPr txBox="1">
            <a:spLocks noGrp="1"/>
          </p:cNvSpPr>
          <p:nvPr>
            <p:ph type="body" idx="1"/>
          </p:nvPr>
        </p:nvSpPr>
        <p:spPr>
          <a:xfrm>
            <a:off x="541658" y="1347900"/>
            <a:ext cx="5915100" cy="2447700"/>
          </a:xfrm>
          <a:prstGeom prst="rect">
            <a:avLst/>
          </a:prstGeom>
        </p:spPr>
        <p:txBody>
          <a:bodyPr spcFirstLastPara="1" wrap="square" lIns="0" tIns="0" rIns="0" bIns="0" anchor="t" anchorCtr="0">
            <a:noAutofit/>
          </a:bodyPr>
          <a:lstStyle/>
          <a:p>
            <a:pPr marL="342900" lvl="0" indent="-279400" algn="l" rtl="0">
              <a:lnSpc>
                <a:spcPct val="115000"/>
              </a:lnSpc>
              <a:spcBef>
                <a:spcPts val="800"/>
              </a:spcBef>
              <a:spcAft>
                <a:spcPts val="0"/>
              </a:spcAft>
              <a:buSzPts val="1800"/>
              <a:buChar char="•"/>
            </a:pPr>
            <a:r>
              <a:rPr lang="en" u="sng" dirty="0">
                <a:solidFill>
                  <a:schemeClr val="hlink"/>
                </a:solidFill>
                <a:latin typeface="Raleway" pitchFamily="2" charset="0"/>
                <a:hlinkClick r:id="rId3"/>
              </a:rPr>
              <a:t>Title I Launch Pad</a:t>
            </a:r>
            <a:endParaRPr dirty="0">
              <a:latin typeface="Raleway" pitchFamily="2" charset="0"/>
            </a:endParaRPr>
          </a:p>
          <a:p>
            <a:pPr marL="342900" lvl="0" indent="-279400" algn="l" rtl="0">
              <a:lnSpc>
                <a:spcPct val="115000"/>
              </a:lnSpc>
              <a:spcBef>
                <a:spcPts val="0"/>
              </a:spcBef>
              <a:spcAft>
                <a:spcPts val="0"/>
              </a:spcAft>
              <a:buSzPts val="1800"/>
              <a:buChar char="•"/>
            </a:pPr>
            <a:r>
              <a:rPr lang="en" u="sng" dirty="0">
                <a:solidFill>
                  <a:schemeClr val="hlink"/>
                </a:solidFill>
                <a:latin typeface="Raleway" pitchFamily="2" charset="0"/>
                <a:hlinkClick r:id="rId4"/>
              </a:rPr>
              <a:t>CDE Schoolwide</a:t>
            </a:r>
            <a:r>
              <a:rPr lang="en" dirty="0">
                <a:latin typeface="Raleway" pitchFamily="2" charset="0"/>
              </a:rPr>
              <a:t> (Guidance, Small Bite)</a:t>
            </a:r>
            <a:endParaRPr dirty="0">
              <a:latin typeface="Raleway" pitchFamily="2" charset="0"/>
            </a:endParaRPr>
          </a:p>
          <a:p>
            <a:pPr marL="342900" lvl="0" indent="-279400" algn="l" rtl="0">
              <a:lnSpc>
                <a:spcPct val="115000"/>
              </a:lnSpc>
              <a:spcBef>
                <a:spcPts val="0"/>
              </a:spcBef>
              <a:spcAft>
                <a:spcPts val="2400"/>
              </a:spcAft>
              <a:buSzPts val="1800"/>
              <a:buChar char="•"/>
            </a:pPr>
            <a:r>
              <a:rPr lang="en" u="sng" dirty="0">
                <a:solidFill>
                  <a:schemeClr val="hlink"/>
                </a:solidFill>
                <a:latin typeface="Raleway" pitchFamily="2" charset="0"/>
                <a:hlinkClick r:id="rId5"/>
              </a:rPr>
              <a:t>CDE Targeted Assistance</a:t>
            </a:r>
            <a:endParaRPr dirty="0">
              <a:latin typeface="Raleway" pitchFamily="2" charset="0"/>
            </a:endParaRPr>
          </a:p>
          <a:p>
            <a:pPr marL="0" lvl="0" indent="0" algn="l" rtl="0">
              <a:lnSpc>
                <a:spcPct val="115000"/>
              </a:lnSpc>
              <a:spcBef>
                <a:spcPts val="800"/>
              </a:spcBef>
              <a:spcAft>
                <a:spcPts val="0"/>
              </a:spcAft>
              <a:buNone/>
            </a:pPr>
            <a:r>
              <a:rPr lang="en" dirty="0">
                <a:latin typeface="Raleway" pitchFamily="2" charset="0"/>
              </a:rPr>
              <a:t>Evita Byrd (byrd_e@cde.state.co.us)</a:t>
            </a:r>
            <a:endParaRPr dirty="0">
              <a:latin typeface="Raleway" pitchFamily="2" charset="0"/>
            </a:endParaRPr>
          </a:p>
          <a:p>
            <a:pPr marL="0" lvl="0" indent="0" algn="l" rtl="0">
              <a:lnSpc>
                <a:spcPct val="115000"/>
              </a:lnSpc>
              <a:spcBef>
                <a:spcPts val="800"/>
              </a:spcBef>
              <a:spcAft>
                <a:spcPts val="0"/>
              </a:spcAft>
              <a:buNone/>
            </a:pPr>
            <a:r>
              <a:rPr lang="en" dirty="0">
                <a:latin typeface="Raleway" pitchFamily="2" charset="0"/>
              </a:rPr>
              <a:t>Rachel Echsner (echsner_r@cde.state.co.us)</a:t>
            </a:r>
            <a:endParaRPr dirty="0">
              <a:latin typeface="Raleway" pitchFamily="2" charset="0"/>
            </a:endParaRPr>
          </a:p>
          <a:p>
            <a:pPr marL="0" lvl="0" indent="0" algn="l" rtl="0">
              <a:lnSpc>
                <a:spcPct val="115000"/>
              </a:lnSpc>
              <a:spcBef>
                <a:spcPts val="800"/>
              </a:spcBef>
              <a:spcAft>
                <a:spcPts val="0"/>
              </a:spcAft>
              <a:buNone/>
            </a:pPr>
            <a:r>
              <a:rPr lang="en" dirty="0">
                <a:latin typeface="Raleway" pitchFamily="2" charset="0"/>
              </a:rPr>
              <a:t>Laura Meushaw (meushaw_l@cde.state.co.us)</a:t>
            </a:r>
            <a:endParaRPr dirty="0">
              <a:latin typeface="Raleway"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85"/>
          <p:cNvSpPr txBox="1">
            <a:spLocks noGrp="1"/>
          </p:cNvSpPr>
          <p:nvPr>
            <p:ph type="ctrTitle"/>
          </p:nvPr>
        </p:nvSpPr>
        <p:spPr>
          <a:xfrm>
            <a:off x="1143000" y="1914300"/>
            <a:ext cx="6858000" cy="13149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pitchFamily="2" charset="0"/>
              </a:rPr>
              <a:t>Questions?</a:t>
            </a:r>
            <a:endParaRPr dirty="0">
              <a:latin typeface="Raleway" pitchFamily="2" charset="0"/>
            </a:endParaRPr>
          </a:p>
        </p:txBody>
      </p:sp>
      <p:sp>
        <p:nvSpPr>
          <p:cNvPr id="528" name="Google Shape;528;p85"/>
          <p:cNvSpPr txBox="1">
            <a:spLocks noGrp="1"/>
          </p:cNvSpPr>
          <p:nvPr>
            <p:ph type="sldNum" idx="12"/>
          </p:nvPr>
        </p:nvSpPr>
        <p:spPr>
          <a:xfrm>
            <a:off x="128203" y="3615200"/>
            <a:ext cx="1543200" cy="2055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E2FB-B63E-5EA5-9B99-93C80DD481A6}"/>
              </a:ext>
            </a:extLst>
          </p:cNvPr>
          <p:cNvSpPr>
            <a:spLocks noGrp="1"/>
          </p:cNvSpPr>
          <p:nvPr>
            <p:ph type="title"/>
          </p:nvPr>
        </p:nvSpPr>
        <p:spPr>
          <a:xfrm>
            <a:off x="5037940" y="3032125"/>
            <a:ext cx="3543299" cy="671159"/>
          </a:xfrm>
        </p:spPr>
        <p:txBody>
          <a:bodyPr/>
          <a:lstStyle/>
          <a:p>
            <a:r>
              <a:rPr lang="en-US" sz="1800" b="0" dirty="0"/>
              <a:t>Danielle Crain and Laura Anderson</a:t>
            </a:r>
          </a:p>
        </p:txBody>
      </p:sp>
      <p:sp>
        <p:nvSpPr>
          <p:cNvPr id="3" name="Text Placeholder 2">
            <a:extLst>
              <a:ext uri="{FF2B5EF4-FFF2-40B4-BE49-F238E27FC236}">
                <a16:creationId xmlns:a16="http://schemas.microsoft.com/office/drawing/2014/main" id="{584B3DFB-7EAE-32D2-B394-6D9AF6CEE116}"/>
              </a:ext>
            </a:extLst>
          </p:cNvPr>
          <p:cNvSpPr>
            <a:spLocks noGrp="1"/>
          </p:cNvSpPr>
          <p:nvPr>
            <p:ph type="body" sz="quarter" idx="10"/>
          </p:nvPr>
        </p:nvSpPr>
        <p:spPr>
          <a:xfrm>
            <a:off x="4182106" y="2294420"/>
            <a:ext cx="4388417" cy="1102433"/>
          </a:xfrm>
        </p:spPr>
        <p:txBody>
          <a:bodyPr/>
          <a:lstStyle/>
          <a:p>
            <a:r>
              <a:rPr lang="en-US" sz="2100" b="1" dirty="0"/>
              <a:t>Office Hours with Colorado Department of Education</a:t>
            </a:r>
          </a:p>
        </p:txBody>
      </p:sp>
      <p:sp>
        <p:nvSpPr>
          <p:cNvPr id="5" name="Text Placeholder 4">
            <a:extLst>
              <a:ext uri="{FF2B5EF4-FFF2-40B4-BE49-F238E27FC236}">
                <a16:creationId xmlns:a16="http://schemas.microsoft.com/office/drawing/2014/main" id="{C9E7A319-2BBA-E8F0-C1A1-A69AEDFCDD51}"/>
              </a:ext>
            </a:extLst>
          </p:cNvPr>
          <p:cNvSpPr>
            <a:spLocks noGrp="1"/>
          </p:cNvSpPr>
          <p:nvPr>
            <p:ph type="body" sz="quarter" idx="12"/>
          </p:nvPr>
        </p:nvSpPr>
        <p:spPr>
          <a:xfrm>
            <a:off x="5039824" y="3420308"/>
            <a:ext cx="3543299" cy="285750"/>
          </a:xfrm>
        </p:spPr>
        <p:txBody>
          <a:bodyPr/>
          <a:lstStyle/>
          <a:p>
            <a:r>
              <a:rPr lang="en-US" dirty="0">
                <a:latin typeface="Calibri"/>
                <a:ea typeface="Calibri"/>
                <a:cs typeface="Calibri"/>
              </a:rPr>
              <a:t>March 14, 2024</a:t>
            </a:r>
            <a:endParaRPr lang="en-US" dirty="0"/>
          </a:p>
        </p:txBody>
      </p:sp>
    </p:spTree>
    <p:extLst>
      <p:ext uri="{BB962C8B-B14F-4D97-AF65-F5344CB8AC3E}">
        <p14:creationId xmlns:p14="http://schemas.microsoft.com/office/powerpoint/2010/main" val="3099015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84C9-BA8E-DBA3-8782-6647178D0A77}"/>
              </a:ext>
            </a:extLst>
          </p:cNvPr>
          <p:cNvSpPr>
            <a:spLocks noGrp="1"/>
          </p:cNvSpPr>
          <p:nvPr>
            <p:ph type="title"/>
          </p:nvPr>
        </p:nvSpPr>
        <p:spPr/>
        <p:txBody>
          <a:bodyPr/>
          <a:lstStyle/>
          <a:p>
            <a:r>
              <a:rPr lang="en-US" dirty="0">
                <a:latin typeface="Calibri"/>
                <a:cs typeface="Calibri"/>
              </a:rPr>
              <a:t>Presenters</a:t>
            </a:r>
            <a:endParaRPr lang="en-US" dirty="0"/>
          </a:p>
        </p:txBody>
      </p:sp>
      <p:pic>
        <p:nvPicPr>
          <p:cNvPr id="14" name="Picture 13" descr="Laura Anderson, who has dark brown hair and is wearing a denim jacket">
            <a:extLst>
              <a:ext uri="{FF2B5EF4-FFF2-40B4-BE49-F238E27FC236}">
                <a16:creationId xmlns:a16="http://schemas.microsoft.com/office/drawing/2014/main" id="{79B3AFEE-4F4B-AD65-267A-EC52034E3B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068" r="10589"/>
          <a:stretch/>
        </p:blipFill>
        <p:spPr>
          <a:xfrm>
            <a:off x="1151070" y="743152"/>
            <a:ext cx="2797933" cy="2329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ontent Placeholder 3">
            <a:extLst>
              <a:ext uri="{FF2B5EF4-FFF2-40B4-BE49-F238E27FC236}">
                <a16:creationId xmlns:a16="http://schemas.microsoft.com/office/drawing/2014/main" id="{123CF6EC-0572-5C1E-17F4-93962857A5E1}"/>
              </a:ext>
            </a:extLst>
          </p:cNvPr>
          <p:cNvSpPr txBox="1">
            <a:spLocks/>
          </p:cNvSpPr>
          <p:nvPr/>
        </p:nvSpPr>
        <p:spPr>
          <a:xfrm>
            <a:off x="1282608" y="3445832"/>
            <a:ext cx="2534855" cy="549681"/>
          </a:xfrm>
          <a:prstGeom prst="rect">
            <a:avLst/>
          </a:prstGeom>
        </p:spPr>
        <p:txBody>
          <a:bodyPr vert="horz" lIns="0" tIns="0" rIns="0" bIns="0" rtlCol="0" anchor="t">
            <a:no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None/>
            </a:pPr>
            <a:r>
              <a:rPr lang="en-US" sz="1500" b="1" dirty="0">
                <a:latin typeface="Calibri"/>
                <a:ea typeface="Calibri"/>
                <a:cs typeface="Calibri"/>
              </a:rPr>
              <a:t>Laura Anderson</a:t>
            </a:r>
          </a:p>
          <a:p>
            <a:pPr marL="0" indent="0" algn="ctr">
              <a:buNone/>
            </a:pPr>
            <a:r>
              <a:rPr lang="en-US" sz="1500" dirty="0" err="1">
                <a:latin typeface="Calibri"/>
                <a:ea typeface="Calibri"/>
                <a:cs typeface="Calibri"/>
              </a:rPr>
              <a:t>Edunomics</a:t>
            </a:r>
            <a:r>
              <a:rPr lang="en-US" sz="1500" dirty="0">
                <a:latin typeface="Calibri"/>
                <a:ea typeface="Calibri"/>
                <a:cs typeface="Calibri"/>
              </a:rPr>
              <a:t> Lab, NCC Partner</a:t>
            </a:r>
            <a:endParaRPr lang="en-US" sz="1500" dirty="0">
              <a:ea typeface="Calibri" panose="020F0502020204030204" pitchFamily="34" charset="0"/>
              <a:cs typeface="Calibri"/>
            </a:endParaRPr>
          </a:p>
          <a:p>
            <a:pPr marL="0" indent="0" algn="ctr">
              <a:buNone/>
            </a:pPr>
            <a:endParaRPr lang="en-US" sz="1500" dirty="0">
              <a:latin typeface="Calibri"/>
              <a:ea typeface="Calibri"/>
              <a:cs typeface="Calibri"/>
            </a:endParaRPr>
          </a:p>
        </p:txBody>
      </p:sp>
      <p:pic>
        <p:nvPicPr>
          <p:cNvPr id="7" name="Picture 6" descr="Danielle Crain, who has their hair in a braided updo and is wearing a blue blouse">
            <a:extLst>
              <a:ext uri="{FF2B5EF4-FFF2-40B4-BE49-F238E27FC236}">
                <a16:creationId xmlns:a16="http://schemas.microsoft.com/office/drawing/2014/main" id="{720BA6B0-DD12-10E0-6662-1FC2A6E5A5F1}"/>
              </a:ext>
            </a:extLst>
          </p:cNvPr>
          <p:cNvPicPr>
            <a:picLocks noChangeAspect="1"/>
          </p:cNvPicPr>
          <p:nvPr/>
        </p:nvPicPr>
        <p:blipFill>
          <a:blip r:embed="rId4"/>
          <a:stretch>
            <a:fillRect/>
          </a:stretch>
        </p:blipFill>
        <p:spPr>
          <a:xfrm>
            <a:off x="5599286" y="743151"/>
            <a:ext cx="2393645" cy="2329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ontent Placeholder 3">
            <a:extLst>
              <a:ext uri="{FF2B5EF4-FFF2-40B4-BE49-F238E27FC236}">
                <a16:creationId xmlns:a16="http://schemas.microsoft.com/office/drawing/2014/main" id="{82E73AC3-5A40-0E06-9BBF-0E63554270A1}"/>
              </a:ext>
            </a:extLst>
          </p:cNvPr>
          <p:cNvSpPr txBox="1">
            <a:spLocks/>
          </p:cNvSpPr>
          <p:nvPr/>
        </p:nvSpPr>
        <p:spPr>
          <a:xfrm>
            <a:off x="5528680" y="3447126"/>
            <a:ext cx="2534855" cy="549681"/>
          </a:xfrm>
          <a:prstGeom prst="rect">
            <a:avLst/>
          </a:prstGeom>
        </p:spPr>
        <p:txBody>
          <a:bodyPr vert="horz" lIns="0" tIns="0" rIns="0" bIns="0" rtlCol="0" anchor="t">
            <a:noAutofit/>
          </a:bodyPr>
          <a:lstStyle>
            <a:lvl1pPr marL="285750" indent="-285750" algn="l" defTabSz="914400" rtl="0" eaLnBrk="1" latinLnBrk="0" hangingPunct="1">
              <a:spcAft>
                <a:spcPts val="600"/>
              </a:spcAft>
              <a:buClr>
                <a:srgbClr val="328612"/>
              </a:buClr>
              <a:buSzPct val="100000"/>
              <a:buFont typeface="Apple Symbols" panose="02000000000000000000" pitchFamily="2" charset="-79"/>
              <a:buChar char="≫"/>
              <a:defRPr lang="en-US" sz="2400" b="0" i="0" kern="0" dirty="0" smtClean="0">
                <a:solidFill>
                  <a:srgbClr val="386EA4"/>
                </a:solidFill>
                <a:latin typeface="Calibri" panose="020F0502020204030204" pitchFamily="34" charset="0"/>
                <a:ea typeface="+mn-ea"/>
                <a:cs typeface="Calibri" panose="020F0502020204030204" pitchFamily="34" charset="0"/>
              </a:defRPr>
            </a:lvl1pPr>
            <a:lvl2pPr marL="577850" indent="-254000">
              <a:spcAft>
                <a:spcPts val="600"/>
              </a:spcAft>
              <a:buClr>
                <a:srgbClr val="328612"/>
              </a:buClr>
              <a:buFont typeface="System Font Regular"/>
              <a:buChar char="&gt;"/>
              <a:tabLst/>
              <a:defRPr lang="en-US" sz="2200" b="0" i="0" kern="0" dirty="0" smtClean="0">
                <a:solidFill>
                  <a:srgbClr val="386EA4"/>
                </a:solidFill>
                <a:latin typeface="Calibri" panose="020F0502020204030204" pitchFamily="34" charset="0"/>
                <a:ea typeface="+mn-ea"/>
                <a:cs typeface="Calibri" panose="020F0502020204030204" pitchFamily="34" charset="0"/>
              </a:defRPr>
            </a:lvl2pPr>
            <a:lvl3pPr marL="863600" indent="-285750">
              <a:spcAft>
                <a:spcPts val="600"/>
              </a:spcAft>
              <a:buClr>
                <a:srgbClr val="328612"/>
              </a:buClr>
              <a:buFont typeface="System Font Regular"/>
              <a:buChar char="●"/>
              <a:tabLst/>
              <a:defRPr lang="en-US" sz="2000" b="0" i="0" kern="0" dirty="0" smtClean="0">
                <a:solidFill>
                  <a:srgbClr val="386EA4"/>
                </a:solidFill>
                <a:latin typeface="Calibri" panose="020F0502020204030204" pitchFamily="34" charset="0"/>
                <a:ea typeface="+mn-ea"/>
                <a:cs typeface="Calibri" panose="020F0502020204030204" pitchFamily="34" charset="0"/>
              </a:defRPr>
            </a:lvl3pPr>
            <a:lvl4pPr marL="1085850" indent="-222250">
              <a:spcAft>
                <a:spcPts val="600"/>
              </a:spcAft>
              <a:buClr>
                <a:srgbClr val="328612"/>
              </a:buClr>
              <a:buFont typeface="Wingdings" pitchFamily="2" charset="2"/>
              <a:buChar char="§"/>
              <a:tabLst/>
              <a:defRPr lang="en-US" sz="1800" b="0" i="0" kern="0" dirty="0" smtClean="0">
                <a:solidFill>
                  <a:srgbClr val="386EA4"/>
                </a:solidFill>
                <a:latin typeface="Calibri" panose="020F0502020204030204" pitchFamily="34" charset="0"/>
                <a:ea typeface="+mn-ea"/>
                <a:cs typeface="Calibri" panose="020F0502020204030204" pitchFamily="34" charset="0"/>
              </a:defRPr>
            </a:lvl4pPr>
            <a:lvl5pPr marL="1258888" indent="-173038">
              <a:spcAft>
                <a:spcPts val="600"/>
              </a:spcAft>
              <a:buClr>
                <a:srgbClr val="328612"/>
              </a:buClr>
              <a:buFont typeface=".Lucida Grande UI Regular"/>
              <a:buChar char="▫"/>
              <a:tabLst/>
              <a:defRPr lang="en-US" sz="1800" b="0" i="0" kern="0" dirty="0">
                <a:solidFill>
                  <a:srgbClr val="386EA4"/>
                </a:solidFill>
                <a:latin typeface="Calibri" panose="020F0502020204030204" pitchFamily="34" charset="0"/>
                <a:ea typeface="+mn-ea"/>
                <a:cs typeface="Calibri" panose="020F050202020403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None/>
            </a:pPr>
            <a:r>
              <a:rPr lang="en-US" sz="1500" b="1" dirty="0">
                <a:latin typeface="Calibri"/>
                <a:ea typeface="Calibri"/>
                <a:cs typeface="Calibri"/>
              </a:rPr>
              <a:t>Danielle Crain</a:t>
            </a:r>
          </a:p>
          <a:p>
            <a:pPr marL="0" indent="0" algn="ctr">
              <a:buNone/>
            </a:pPr>
            <a:r>
              <a:rPr lang="en-US" sz="1500" dirty="0">
                <a:latin typeface="Calibri"/>
                <a:ea typeface="Calibri"/>
                <a:cs typeface="Calibri"/>
              </a:rPr>
              <a:t>SPCR Project Lead, NCC</a:t>
            </a:r>
            <a:endParaRPr lang="en-US" sz="1500" dirty="0">
              <a:ea typeface="Calibri" panose="020F0502020204030204" pitchFamily="34" charset="0"/>
              <a:cs typeface="Calibri"/>
            </a:endParaRPr>
          </a:p>
          <a:p>
            <a:pPr marL="0" indent="0" algn="ctr">
              <a:buNone/>
            </a:pPr>
            <a:endParaRPr lang="en-US" sz="1500" dirty="0">
              <a:latin typeface="Calibri"/>
              <a:ea typeface="Calibri"/>
              <a:cs typeface="Calibri"/>
            </a:endParaRPr>
          </a:p>
        </p:txBody>
      </p:sp>
      <p:sp>
        <p:nvSpPr>
          <p:cNvPr id="3" name="Slide Number Placeholder 2">
            <a:extLst>
              <a:ext uri="{FF2B5EF4-FFF2-40B4-BE49-F238E27FC236}">
                <a16:creationId xmlns:a16="http://schemas.microsoft.com/office/drawing/2014/main" id="{C392CDF7-F1D7-B751-B43E-1E08B78D2C67}"/>
              </a:ext>
            </a:extLst>
          </p:cNvPr>
          <p:cNvSpPr>
            <a:spLocks noGrp="1"/>
          </p:cNvSpPr>
          <p:nvPr>
            <p:ph type="sldNum" sz="quarter" idx="7"/>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369752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E693C4-E858-1105-935B-517DE634F706}"/>
              </a:ext>
            </a:extLst>
          </p:cNvPr>
          <p:cNvSpPr>
            <a:spLocks noGrp="1"/>
          </p:cNvSpPr>
          <p:nvPr>
            <p:ph type="title"/>
          </p:nvPr>
        </p:nvSpPr>
        <p:spPr/>
        <p:txBody>
          <a:bodyPr/>
          <a:lstStyle/>
          <a:p>
            <a:r>
              <a:rPr lang="en-US" dirty="0"/>
              <a:t>Agenda</a:t>
            </a:r>
          </a:p>
        </p:txBody>
      </p:sp>
      <p:graphicFrame>
        <p:nvGraphicFramePr>
          <p:cNvPr id="24" name="Table 23" descr="Meeting Agenda, which includes:&#10;Overview of the Comprehensive Center Network, Introduction to Strategic Planning for Continued Recovery Initiative, Using the Investment Grid: Planning Post-ESSER, Wrap up, and Contact Information&#10;">
            <a:extLst>
              <a:ext uri="{FF2B5EF4-FFF2-40B4-BE49-F238E27FC236}">
                <a16:creationId xmlns:a16="http://schemas.microsoft.com/office/drawing/2014/main" id="{7A87D23F-765C-C1EC-2BE1-AC9D43A9F497}"/>
              </a:ext>
            </a:extLst>
          </p:cNvPr>
          <p:cNvGraphicFramePr>
            <a:graphicFrameLocks noGrp="1"/>
          </p:cNvGraphicFramePr>
          <p:nvPr>
            <p:extLst>
              <p:ext uri="{D42A27DB-BD31-4B8C-83A1-F6EECF244321}">
                <p14:modId xmlns:p14="http://schemas.microsoft.com/office/powerpoint/2010/main" val="1940352480"/>
              </p:ext>
            </p:extLst>
          </p:nvPr>
        </p:nvGraphicFramePr>
        <p:xfrm>
          <a:off x="746834" y="690864"/>
          <a:ext cx="6506222" cy="3660356"/>
        </p:xfrm>
        <a:graphic>
          <a:graphicData uri="http://schemas.openxmlformats.org/drawingml/2006/table">
            <a:tbl>
              <a:tblPr firstRow="1" bandRow="1">
                <a:tableStyleId>{C4B1156A-380E-4F78-BDF5-A606A8083BF9}</a:tableStyleId>
              </a:tblPr>
              <a:tblGrid>
                <a:gridCol w="6506222">
                  <a:extLst>
                    <a:ext uri="{9D8B030D-6E8A-4147-A177-3AD203B41FA5}">
                      <a16:colId xmlns:a16="http://schemas.microsoft.com/office/drawing/2014/main" val="3234160539"/>
                    </a:ext>
                  </a:extLst>
                </a:gridCol>
              </a:tblGrid>
              <a:tr h="623624">
                <a:tc>
                  <a:txBody>
                    <a:bodyPr/>
                    <a:lstStyle/>
                    <a:p>
                      <a:r>
                        <a:rPr lang="en-US" sz="1800" b="0" dirty="0"/>
                        <a:t>Overview of the Comprehensive Center Network </a:t>
                      </a:r>
                    </a:p>
                  </a:txBody>
                  <a:tcPr marL="68580" marR="68580" marT="34290" marB="34290">
                    <a:lnL w="12700" cmpd="sng">
                      <a:noFill/>
                    </a:lnL>
                    <a:lnR w="12700" cmpd="sng">
                      <a:noFill/>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4918837"/>
                  </a:ext>
                </a:extLst>
              </a:tr>
              <a:tr h="1120312">
                <a:tc>
                  <a:txBody>
                    <a:bodyPr/>
                    <a:lstStyle/>
                    <a:p>
                      <a:pPr marL="0" indent="0">
                        <a:buNone/>
                      </a:pPr>
                      <a:r>
                        <a:rPr lang="en-US" sz="1800" b="0" dirty="0"/>
                        <a:t>Introduction to Strategic Planning for Continued Recovery Initiative</a:t>
                      </a:r>
                    </a:p>
                    <a:p>
                      <a:endParaRPr lang="en-US" sz="1800" b="0" dirty="0"/>
                    </a:p>
                    <a:p>
                      <a:endParaRPr lang="en-US" sz="1800" b="0" dirty="0"/>
                    </a:p>
                  </a:txBody>
                  <a:tcPr marL="68580" marR="68580" marT="34290" marB="34290">
                    <a:lnL w="12700" cmpd="sng">
                      <a:noFill/>
                    </a:lnL>
                    <a:lnR w="12700" cmpd="sng">
                      <a:noFill/>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2449937"/>
                  </a:ext>
                </a:extLst>
              </a:tr>
              <a:tr h="62362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dirty="0"/>
                        <a:t>Using the Investment Grid: Planning Post-ESSER</a:t>
                      </a:r>
                    </a:p>
                    <a:p>
                      <a:endParaRPr lang="en-US" sz="1800" b="0" dirty="0"/>
                    </a:p>
                  </a:txBody>
                  <a:tcPr marL="68580" marR="68580" marT="34290" marB="34290">
                    <a:lnL w="12700" cmpd="sng">
                      <a:noFill/>
                    </a:lnL>
                    <a:lnR w="12700" cmpd="sng">
                      <a:noFill/>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5161025"/>
                  </a:ext>
                </a:extLst>
              </a:tr>
              <a:tr h="623624">
                <a:tc>
                  <a:txBody>
                    <a:bodyPr/>
                    <a:lstStyle/>
                    <a:p>
                      <a:r>
                        <a:rPr lang="en-US" sz="1800" b="0" dirty="0"/>
                        <a:t>Wrap Up</a:t>
                      </a:r>
                    </a:p>
                  </a:txBody>
                  <a:tcPr marL="68580" marR="68580" marT="34290" marB="34290">
                    <a:lnL w="12700" cmpd="sng">
                      <a:noFill/>
                    </a:lnL>
                    <a:lnR w="12700" cmpd="sng">
                      <a:noFill/>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1729714"/>
                  </a:ext>
                </a:extLst>
              </a:tr>
              <a:tr h="623624">
                <a:tc>
                  <a:txBody>
                    <a:bodyPr/>
                    <a:lstStyle/>
                    <a:p>
                      <a:r>
                        <a:rPr lang="en-US" sz="1800" b="0" dirty="0"/>
                        <a:t>Contact Information </a:t>
                      </a:r>
                    </a:p>
                  </a:txBody>
                  <a:tcPr marL="68580" marR="68580" marT="34290" marB="34290">
                    <a:lnL w="12700" cmpd="sng">
                      <a:noFill/>
                    </a:lnL>
                    <a:lnR w="12700" cmpd="sng">
                      <a:noFill/>
                    </a:lnR>
                    <a:lnT w="12700" cap="flat" cmpd="sng" algn="ctr">
                      <a:solidFill>
                        <a:srgbClr val="00B05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1022999"/>
                  </a:ext>
                </a:extLst>
              </a:tr>
            </a:tbl>
          </a:graphicData>
        </a:graphic>
      </p:graphicFrame>
      <p:sp>
        <p:nvSpPr>
          <p:cNvPr id="4" name="Slide Number Placeholder 3">
            <a:extLst>
              <a:ext uri="{FF2B5EF4-FFF2-40B4-BE49-F238E27FC236}">
                <a16:creationId xmlns:a16="http://schemas.microsoft.com/office/drawing/2014/main" id="{D9500997-B4DF-1255-6304-829761D289B0}"/>
              </a:ext>
            </a:extLst>
          </p:cNvPr>
          <p:cNvSpPr>
            <a:spLocks noGrp="1"/>
          </p:cNvSpPr>
          <p:nvPr>
            <p:ph type="sldNum" sz="quarter" idx="7"/>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862084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9CDD-F203-4957-DF2A-FC9409360021}"/>
              </a:ext>
            </a:extLst>
          </p:cNvPr>
          <p:cNvSpPr>
            <a:spLocks noGrp="1"/>
          </p:cNvSpPr>
          <p:nvPr>
            <p:ph type="title"/>
          </p:nvPr>
        </p:nvSpPr>
        <p:spPr>
          <a:xfrm>
            <a:off x="285750" y="228601"/>
            <a:ext cx="8568104" cy="369332"/>
          </a:xfrm>
        </p:spPr>
        <p:txBody>
          <a:bodyPr>
            <a:normAutofit fontScale="90000"/>
          </a:bodyPr>
          <a:lstStyle/>
          <a:p>
            <a:r>
              <a:rPr lang="en-US" dirty="0">
                <a:latin typeface="Calibri"/>
                <a:cs typeface="Calibri"/>
              </a:rPr>
              <a:t>The National Comprehensive Center and the </a:t>
            </a:r>
            <a:r>
              <a:rPr lang="en-US" dirty="0" err="1">
                <a:latin typeface="Calibri"/>
                <a:cs typeface="Calibri"/>
              </a:rPr>
              <a:t>CCNetwork</a:t>
            </a:r>
            <a:r>
              <a:rPr lang="en-US" dirty="0">
                <a:latin typeface="Calibri"/>
                <a:cs typeface="Calibri"/>
              </a:rPr>
              <a:t> work with SEAs and LEAs to...</a:t>
            </a:r>
          </a:p>
        </p:txBody>
      </p:sp>
      <p:sp>
        <p:nvSpPr>
          <p:cNvPr id="9" name="Text Placeholder 8">
            <a:extLst>
              <a:ext uri="{FF2B5EF4-FFF2-40B4-BE49-F238E27FC236}">
                <a16:creationId xmlns:a16="http://schemas.microsoft.com/office/drawing/2014/main" id="{A52E42DB-A838-F689-5AB7-42FBE4509BBE}"/>
              </a:ext>
            </a:extLst>
          </p:cNvPr>
          <p:cNvSpPr>
            <a:spLocks noGrp="1"/>
          </p:cNvSpPr>
          <p:nvPr>
            <p:ph sz="quarter" idx="14"/>
          </p:nvPr>
        </p:nvSpPr>
        <p:spPr>
          <a:xfrm>
            <a:off x="359569" y="1145704"/>
            <a:ext cx="3451323" cy="3047793"/>
          </a:xfrm>
        </p:spPr>
        <p:txBody>
          <a:bodyPr>
            <a:normAutofit fontScale="85000" lnSpcReduction="20000"/>
          </a:bodyPr>
          <a:lstStyle/>
          <a:p>
            <a:pPr marL="302419" indent="-302419">
              <a:spcBef>
                <a:spcPts val="900"/>
              </a:spcBef>
              <a:spcAft>
                <a:spcPts val="900"/>
              </a:spcAft>
            </a:pPr>
            <a:r>
              <a:rPr lang="en-US" dirty="0"/>
              <a:t>Improve education opportunities </a:t>
            </a:r>
            <a:br>
              <a:rPr lang="en-US" dirty="0"/>
            </a:br>
            <a:r>
              <a:rPr lang="en-US" dirty="0"/>
              <a:t>and outcomes for disadvantaged </a:t>
            </a:r>
            <a:br>
              <a:rPr lang="en-US" dirty="0"/>
            </a:br>
            <a:r>
              <a:rPr lang="en-US" dirty="0"/>
              <a:t>and low-income students</a:t>
            </a:r>
          </a:p>
          <a:p>
            <a:pPr marL="302419" indent="-302419">
              <a:spcBef>
                <a:spcPts val="900"/>
              </a:spcBef>
              <a:spcAft>
                <a:spcPts val="900"/>
              </a:spcAft>
            </a:pPr>
            <a:r>
              <a:rPr lang="en-US" dirty="0"/>
              <a:t>Increase awareness and use of evidence-based practices related </a:t>
            </a:r>
            <a:br>
              <a:rPr lang="en-US" dirty="0"/>
            </a:br>
            <a:r>
              <a:rPr lang="en-US" dirty="0"/>
              <a:t>to school improvement</a:t>
            </a:r>
          </a:p>
          <a:p>
            <a:pPr marL="302419" indent="-302419">
              <a:spcBef>
                <a:spcPts val="900"/>
              </a:spcBef>
              <a:spcAft>
                <a:spcPts val="900"/>
              </a:spcAft>
            </a:pPr>
            <a:r>
              <a:rPr lang="en-US" dirty="0"/>
              <a:t>Enhance human, organizational, policy, and resource capacity</a:t>
            </a:r>
          </a:p>
        </p:txBody>
      </p:sp>
      <p:pic>
        <p:nvPicPr>
          <p:cNvPr id="3" name="Content Placeholder 4" descr="Map of the United States color coded to show where the 19 regional comprehensive centers are located">
            <a:extLst>
              <a:ext uri="{FF2B5EF4-FFF2-40B4-BE49-F238E27FC236}">
                <a16:creationId xmlns:a16="http://schemas.microsoft.com/office/drawing/2014/main" id="{191A58F9-2171-3E35-D545-7D626C6CCF4A}"/>
              </a:ext>
            </a:extLst>
          </p:cNvPr>
          <p:cNvPicPr>
            <a:picLocks noChangeAspect="1"/>
          </p:cNvPicPr>
          <p:nvPr/>
        </p:nvPicPr>
        <p:blipFill>
          <a:blip r:embed="rId3"/>
          <a:stretch>
            <a:fillRect/>
          </a:stretch>
        </p:blipFill>
        <p:spPr>
          <a:xfrm>
            <a:off x="4184967" y="414898"/>
            <a:ext cx="4772335" cy="3874541"/>
          </a:xfrm>
          <a:prstGeom prst="rect">
            <a:avLst/>
          </a:prstGeom>
        </p:spPr>
      </p:pic>
      <p:sp>
        <p:nvSpPr>
          <p:cNvPr id="11" name="TextBox 10">
            <a:extLst>
              <a:ext uri="{FF2B5EF4-FFF2-40B4-BE49-F238E27FC236}">
                <a16:creationId xmlns:a16="http://schemas.microsoft.com/office/drawing/2014/main" id="{EA05B6F4-50C9-70C6-4156-61EEA349672A}"/>
              </a:ext>
            </a:extLst>
          </p:cNvPr>
          <p:cNvSpPr txBox="1"/>
          <p:nvPr/>
        </p:nvSpPr>
        <p:spPr>
          <a:xfrm>
            <a:off x="4883666" y="4211019"/>
            <a:ext cx="1166868" cy="553998"/>
          </a:xfrm>
          <a:prstGeom prst="rect">
            <a:avLst/>
          </a:prstGeom>
          <a:noFill/>
        </p:spPr>
        <p:txBody>
          <a:bodyPr wrap="square" lIns="68580" tIns="34290" rIns="68580" bIns="34290" rtlCol="0" anchor="t">
            <a:spAutoFit/>
          </a:bodyPr>
          <a:lstStyle/>
          <a:p>
            <a:pPr algn="ctr"/>
            <a:r>
              <a:rPr lang="en-US" sz="1050" b="1"/>
              <a:t>Check out the CCNetwork website!</a:t>
            </a:r>
          </a:p>
        </p:txBody>
      </p:sp>
      <p:pic>
        <p:nvPicPr>
          <p:cNvPr id="8" name="Picture 7" descr="QR Code for the CCNetwork Website">
            <a:extLst>
              <a:ext uri="{FF2B5EF4-FFF2-40B4-BE49-F238E27FC236}">
                <a16:creationId xmlns:a16="http://schemas.microsoft.com/office/drawing/2014/main" id="{880C9EC7-8086-3EAD-8A77-0E82C663DC31}"/>
              </a:ext>
            </a:extLst>
          </p:cNvPr>
          <p:cNvPicPr>
            <a:picLocks noChangeAspect="1"/>
          </p:cNvPicPr>
          <p:nvPr/>
        </p:nvPicPr>
        <p:blipFill>
          <a:blip r:embed="rId4"/>
          <a:stretch>
            <a:fillRect/>
          </a:stretch>
        </p:blipFill>
        <p:spPr>
          <a:xfrm>
            <a:off x="6070918" y="4098994"/>
            <a:ext cx="916547" cy="916547"/>
          </a:xfrm>
          <a:prstGeom prst="rect">
            <a:avLst/>
          </a:prstGeom>
        </p:spPr>
      </p:pic>
      <p:sp>
        <p:nvSpPr>
          <p:cNvPr id="6" name="TextBox 5">
            <a:extLst>
              <a:ext uri="{FF2B5EF4-FFF2-40B4-BE49-F238E27FC236}">
                <a16:creationId xmlns:a16="http://schemas.microsoft.com/office/drawing/2014/main" id="{B5FF09AA-3171-1B01-FF6A-6D8861504C83}"/>
              </a:ext>
            </a:extLst>
          </p:cNvPr>
          <p:cNvSpPr txBox="1"/>
          <p:nvPr/>
        </p:nvSpPr>
        <p:spPr>
          <a:xfrm>
            <a:off x="5693372" y="4935751"/>
            <a:ext cx="1671638" cy="230832"/>
          </a:xfrm>
          <a:prstGeom prst="rect">
            <a:avLst/>
          </a:prstGeom>
          <a:noFill/>
        </p:spPr>
        <p:txBody>
          <a:bodyPr wrap="square" rtlCol="0">
            <a:spAutoFit/>
          </a:bodyPr>
          <a:lstStyle/>
          <a:p>
            <a:r>
              <a:rPr lang="en-US" sz="900" u="sng" dirty="0">
                <a:hlinkClick r:id="rId5"/>
              </a:rPr>
              <a:t>http://compcenternetwork.org</a:t>
            </a:r>
            <a:r>
              <a:rPr lang="en-US" sz="900" u="sng" dirty="0"/>
              <a:t> </a:t>
            </a:r>
          </a:p>
        </p:txBody>
      </p:sp>
      <p:sp>
        <p:nvSpPr>
          <p:cNvPr id="4" name="Slide Number Placeholder 3">
            <a:extLst>
              <a:ext uri="{FF2B5EF4-FFF2-40B4-BE49-F238E27FC236}">
                <a16:creationId xmlns:a16="http://schemas.microsoft.com/office/drawing/2014/main" id="{D262CA81-4F27-35E7-AE75-FCEC381FA989}"/>
              </a:ext>
            </a:extLst>
          </p:cNvPr>
          <p:cNvSpPr>
            <a:spLocks noGrp="1"/>
          </p:cNvSpPr>
          <p:nvPr>
            <p:ph type="sldNum" sz="quarter" idx="7"/>
          </p:nvPr>
        </p:nvSpPr>
        <p:spPr/>
        <p:txBody>
          <a:bodyPr/>
          <a:lstStyle/>
          <a:p>
            <a:pPr lvl="0"/>
            <a:fld id="{00000000-1234-1234-1234-123412341234}" type="slidenum">
              <a:rPr lang="en-US" smtClean="0"/>
              <a:pPr lvl="0"/>
              <a:t>35</a:t>
            </a:fld>
            <a:endParaRPr lang="en-US"/>
          </a:p>
        </p:txBody>
      </p:sp>
    </p:spTree>
    <p:extLst>
      <p:ext uri="{BB962C8B-B14F-4D97-AF65-F5344CB8AC3E}">
        <p14:creationId xmlns:p14="http://schemas.microsoft.com/office/powerpoint/2010/main" val="1261092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4850-B00B-35D7-9180-4D9057DFA6DB}"/>
              </a:ext>
            </a:extLst>
          </p:cNvPr>
          <p:cNvSpPr>
            <a:spLocks noGrp="1"/>
          </p:cNvSpPr>
          <p:nvPr>
            <p:ph type="title"/>
          </p:nvPr>
        </p:nvSpPr>
        <p:spPr>
          <a:xfrm>
            <a:off x="228601" y="314561"/>
            <a:ext cx="7526585" cy="369332"/>
          </a:xfrm>
        </p:spPr>
        <p:txBody>
          <a:bodyPr/>
          <a:lstStyle/>
          <a:p>
            <a:r>
              <a:rPr lang="en-US" dirty="0"/>
              <a:t>Overview</a:t>
            </a:r>
          </a:p>
        </p:txBody>
      </p:sp>
      <p:pic>
        <p:nvPicPr>
          <p:cNvPr id="5" name="Picture 2" descr="Logo for the Strategic Planning for Continued Recovery">
            <a:extLst>
              <a:ext uri="{FF2B5EF4-FFF2-40B4-BE49-F238E27FC236}">
                <a16:creationId xmlns:a16="http://schemas.microsoft.com/office/drawing/2014/main" id="{4D933F7A-20DE-365E-13CC-889EEEFCA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411" y="67537"/>
            <a:ext cx="2837376" cy="7625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021B573-43F3-500B-6F10-497C21D8EDFE}"/>
              </a:ext>
            </a:extLst>
          </p:cNvPr>
          <p:cNvSpPr>
            <a:spLocks noGrp="1"/>
          </p:cNvSpPr>
          <p:nvPr>
            <p:ph sz="quarter" idx="14"/>
          </p:nvPr>
        </p:nvSpPr>
        <p:spPr>
          <a:xfrm>
            <a:off x="359569" y="1145704"/>
            <a:ext cx="8277224" cy="3039819"/>
          </a:xfrm>
        </p:spPr>
        <p:txBody>
          <a:bodyPr>
            <a:normAutofit/>
          </a:bodyPr>
          <a:lstStyle/>
          <a:p>
            <a:pPr marL="0" indent="0">
              <a:spcAft>
                <a:spcPts val="9600"/>
              </a:spcAft>
              <a:buNone/>
            </a:pPr>
            <a:r>
              <a:rPr lang="en-US" dirty="0"/>
              <a:t>We focus on six strategies:</a:t>
            </a:r>
          </a:p>
          <a:p>
            <a:r>
              <a:rPr lang="en-US" dirty="0"/>
              <a:t>Within each strategy, we discuss how SEAs might use five levers to support LEAs</a:t>
            </a:r>
          </a:p>
          <a:p>
            <a:pPr lvl="1"/>
            <a:r>
              <a:rPr lang="en-US" dirty="0"/>
              <a:t>Grantmaking, policy, monitoring, technical assistance, and partners</a:t>
            </a:r>
          </a:p>
        </p:txBody>
      </p:sp>
      <p:grpSp>
        <p:nvGrpSpPr>
          <p:cNvPr id="12" name="Group 11" descr="Six strategies listed in order from left to right:&#10;1. Determine impact of investments&#10;2. Prioritize efforts for ongoing recovery &amp; transformation&#10;3. Achieve sustainability through financial planning&#10;4. Ensure access &amp; opportunity for all&#10;5. Communicate impact of investments&#10;6. Support/Sustain systemic capacity building">
            <a:extLst>
              <a:ext uri="{FF2B5EF4-FFF2-40B4-BE49-F238E27FC236}">
                <a16:creationId xmlns:a16="http://schemas.microsoft.com/office/drawing/2014/main" id="{816B946A-ECA2-C37B-8A9B-F973B3D42B14}"/>
              </a:ext>
            </a:extLst>
          </p:cNvPr>
          <p:cNvGrpSpPr/>
          <p:nvPr/>
        </p:nvGrpSpPr>
        <p:grpSpPr>
          <a:xfrm>
            <a:off x="628489" y="1732230"/>
            <a:ext cx="7739383" cy="933383"/>
            <a:chOff x="580144" y="3194013"/>
            <a:chExt cx="10425066" cy="883986"/>
          </a:xfrm>
        </p:grpSpPr>
        <p:sp>
          <p:nvSpPr>
            <p:cNvPr id="13" name="Rectangle: Rounded Corners 60">
              <a:extLst>
                <a:ext uri="{FF2B5EF4-FFF2-40B4-BE49-F238E27FC236}">
                  <a16:creationId xmlns:a16="http://schemas.microsoft.com/office/drawing/2014/main" id="{F9652E6F-E970-1B9E-56A0-7C3ECD38B94E}"/>
                </a:ext>
              </a:extLst>
            </p:cNvPr>
            <p:cNvSpPr/>
            <p:nvPr/>
          </p:nvSpPr>
          <p:spPr>
            <a:xfrm>
              <a:off x="5938374" y="3202295"/>
              <a:ext cx="1558847" cy="869586"/>
            </a:xfrm>
            <a:prstGeom prst="roundRect">
              <a:avLst/>
            </a:prstGeom>
            <a:solidFill>
              <a:srgbClr val="346DA3"/>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050" dirty="0"/>
                <a:t>Ensure access &amp; opportunity for all</a:t>
              </a:r>
            </a:p>
          </p:txBody>
        </p:sp>
        <p:sp>
          <p:nvSpPr>
            <p:cNvPr id="14" name="Rectangle: Rounded Corners 20">
              <a:extLst>
                <a:ext uri="{FF2B5EF4-FFF2-40B4-BE49-F238E27FC236}">
                  <a16:creationId xmlns:a16="http://schemas.microsoft.com/office/drawing/2014/main" id="{917CEB8A-EAA8-5A28-E543-B27F89B3B864}"/>
                </a:ext>
              </a:extLst>
            </p:cNvPr>
            <p:cNvSpPr/>
            <p:nvPr/>
          </p:nvSpPr>
          <p:spPr>
            <a:xfrm>
              <a:off x="7655187" y="3194013"/>
              <a:ext cx="1600080" cy="883985"/>
            </a:xfrm>
            <a:prstGeom prst="roundRect">
              <a:avLst/>
            </a:prstGeom>
            <a:solidFill>
              <a:srgbClr val="004C54"/>
            </a:solidFill>
            <a:ln>
              <a:solidFill>
                <a:srgbClr val="004C54"/>
              </a:solid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en-US" sz="1050" dirty="0">
                  <a:solidFill>
                    <a:schemeClr val="bg1"/>
                  </a:solidFill>
                </a:rPr>
                <a:t>Communicate impact of investments</a:t>
              </a:r>
            </a:p>
          </p:txBody>
        </p:sp>
        <p:sp>
          <p:nvSpPr>
            <p:cNvPr id="15" name="Rectangle: Rounded Corners 60">
              <a:extLst>
                <a:ext uri="{FF2B5EF4-FFF2-40B4-BE49-F238E27FC236}">
                  <a16:creationId xmlns:a16="http://schemas.microsoft.com/office/drawing/2014/main" id="{87661C96-DA30-135E-18C3-58DD3EB27BC0}"/>
                </a:ext>
              </a:extLst>
            </p:cNvPr>
            <p:cNvSpPr/>
            <p:nvPr/>
          </p:nvSpPr>
          <p:spPr>
            <a:xfrm>
              <a:off x="9413233" y="3194013"/>
              <a:ext cx="1591977" cy="877868"/>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en-US" sz="1050" dirty="0"/>
                <a:t>Support/sustain systemic capacity building</a:t>
              </a:r>
            </a:p>
          </p:txBody>
        </p:sp>
        <p:sp>
          <p:nvSpPr>
            <p:cNvPr id="16" name="Rectangle: Rounded Corners 25">
              <a:extLst>
                <a:ext uri="{FF2B5EF4-FFF2-40B4-BE49-F238E27FC236}">
                  <a16:creationId xmlns:a16="http://schemas.microsoft.com/office/drawing/2014/main" id="{38886188-E9B6-4B8D-09D9-23C7E58FF20D}"/>
                </a:ext>
              </a:extLst>
            </p:cNvPr>
            <p:cNvSpPr/>
            <p:nvPr/>
          </p:nvSpPr>
          <p:spPr>
            <a:xfrm>
              <a:off x="580144" y="3194283"/>
              <a:ext cx="1550563" cy="883716"/>
            </a:xfrm>
            <a:prstGeom prst="roundRect">
              <a:avLst/>
            </a:prstGeom>
            <a:solidFill>
              <a:schemeClr val="accent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050" dirty="0">
                  <a:solidFill>
                    <a:schemeClr val="bg1"/>
                  </a:solidFill>
                </a:rPr>
                <a:t>Determine impact of investments</a:t>
              </a:r>
            </a:p>
          </p:txBody>
        </p:sp>
        <p:sp>
          <p:nvSpPr>
            <p:cNvPr id="17" name="Rectangle: Rounded Corners 58">
              <a:extLst>
                <a:ext uri="{FF2B5EF4-FFF2-40B4-BE49-F238E27FC236}">
                  <a16:creationId xmlns:a16="http://schemas.microsoft.com/office/drawing/2014/main" id="{1A40D0E4-8416-A065-E0B6-42456EEA1122}"/>
                </a:ext>
              </a:extLst>
            </p:cNvPr>
            <p:cNvSpPr/>
            <p:nvPr/>
          </p:nvSpPr>
          <p:spPr>
            <a:xfrm>
              <a:off x="2286000" y="3200399"/>
              <a:ext cx="1692865" cy="877599"/>
            </a:xfrm>
            <a:prstGeom prst="roundRect">
              <a:avLst/>
            </a:prstGeom>
            <a:solidFill>
              <a:srgbClr val="328612"/>
            </a:solidFill>
            <a:ln>
              <a:solidFill>
                <a:srgbClr val="328612"/>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050" dirty="0"/>
                <a:t>Prioritize efforts for ongoing recovery &amp; transformation</a:t>
              </a:r>
            </a:p>
          </p:txBody>
        </p:sp>
        <p:sp>
          <p:nvSpPr>
            <p:cNvPr id="18" name="Rectangle: Rounded Corners 8">
              <a:extLst>
                <a:ext uri="{FF2B5EF4-FFF2-40B4-BE49-F238E27FC236}">
                  <a16:creationId xmlns:a16="http://schemas.microsoft.com/office/drawing/2014/main" id="{A6DC85DC-52D7-6F6E-A88D-791CDF21F18C}"/>
                </a:ext>
              </a:extLst>
            </p:cNvPr>
            <p:cNvSpPr/>
            <p:nvPr/>
          </p:nvSpPr>
          <p:spPr>
            <a:xfrm>
              <a:off x="4129939" y="3194282"/>
              <a:ext cx="1649955" cy="877599"/>
            </a:xfrm>
            <a:prstGeom prst="roundRect">
              <a:avLst/>
            </a:prstGeom>
            <a:solidFill>
              <a:srgbClr val="687980"/>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050" dirty="0">
                  <a:solidFill>
                    <a:schemeClr val="bg1"/>
                  </a:solidFill>
                </a:rPr>
                <a:t>Achieve sustainability through financial planning</a:t>
              </a:r>
            </a:p>
          </p:txBody>
        </p:sp>
      </p:grpSp>
      <p:pic>
        <p:nvPicPr>
          <p:cNvPr id="7" name="Picture 6" descr="QR Code leading to the CCNetwork's webpage on the strategic planning for continued recovery initiative">
            <a:extLst>
              <a:ext uri="{FF2B5EF4-FFF2-40B4-BE49-F238E27FC236}">
                <a16:creationId xmlns:a16="http://schemas.microsoft.com/office/drawing/2014/main" id="{E936EE8C-8A31-3C44-16EF-B9D82C3DFA32}"/>
              </a:ext>
            </a:extLst>
          </p:cNvPr>
          <p:cNvPicPr>
            <a:picLocks noChangeAspect="1"/>
          </p:cNvPicPr>
          <p:nvPr/>
        </p:nvPicPr>
        <p:blipFill>
          <a:blip r:embed="rId4">
            <a:duotone>
              <a:schemeClr val="accent2">
                <a:shade val="45000"/>
                <a:satMod val="135000"/>
              </a:schemeClr>
              <a:prstClr val="white"/>
            </a:duotone>
            <a:alphaModFix/>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395353" y="3769620"/>
            <a:ext cx="1275434" cy="1275434"/>
          </a:xfrm>
          <a:prstGeom prst="rect">
            <a:avLst/>
          </a:prstGeom>
          <a:solidFill>
            <a:schemeClr val="accent2"/>
          </a:solidFill>
          <a:ln>
            <a:no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EF41009-2BB1-C464-1F6C-265016AA84A4}"/>
              </a:ext>
            </a:extLst>
          </p:cNvPr>
          <p:cNvSpPr>
            <a:spLocks noGrp="1"/>
          </p:cNvSpPr>
          <p:nvPr>
            <p:ph type="sldNum" sz="quarter" idx="7"/>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2158137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4850-B00B-35D7-9180-4D9057DFA6DB}"/>
              </a:ext>
            </a:extLst>
          </p:cNvPr>
          <p:cNvSpPr>
            <a:spLocks noGrp="1"/>
          </p:cNvSpPr>
          <p:nvPr>
            <p:ph type="title"/>
          </p:nvPr>
        </p:nvSpPr>
        <p:spPr/>
        <p:txBody>
          <a:bodyPr anchor="t"/>
          <a:lstStyle/>
          <a:p>
            <a:r>
              <a:rPr lang="en-US" dirty="0">
                <a:solidFill>
                  <a:schemeClr val="tx1"/>
                </a:solidFill>
                <a:latin typeface="Calibri"/>
                <a:cs typeface="Calibri"/>
              </a:rPr>
              <a:t>Opportunities to get involved:</a:t>
            </a:r>
            <a:endParaRPr lang="en-US" dirty="0">
              <a:solidFill>
                <a:schemeClr val="tx1"/>
              </a:solidFill>
            </a:endParaRPr>
          </a:p>
        </p:txBody>
      </p:sp>
      <p:graphicFrame>
        <p:nvGraphicFramePr>
          <p:cNvPr id="15" name="Table 15">
            <a:extLst>
              <a:ext uri="{FF2B5EF4-FFF2-40B4-BE49-F238E27FC236}">
                <a16:creationId xmlns:a16="http://schemas.microsoft.com/office/drawing/2014/main" id="{4F6E2985-49CE-3914-E48E-5950D0BE8F8D}"/>
              </a:ext>
            </a:extLst>
          </p:cNvPr>
          <p:cNvGraphicFramePr>
            <a:graphicFrameLocks noGrp="1"/>
          </p:cNvGraphicFramePr>
          <p:nvPr/>
        </p:nvGraphicFramePr>
        <p:xfrm>
          <a:off x="525979" y="687844"/>
          <a:ext cx="8180598" cy="278130"/>
        </p:xfrm>
        <a:graphic>
          <a:graphicData uri="http://schemas.openxmlformats.org/drawingml/2006/table">
            <a:tbl>
              <a:tblPr firstRow="1" bandRow="1">
                <a:tableStyleId>{5C22544A-7EE6-4342-B048-85BDC9FD1C3A}</a:tableStyleId>
              </a:tblPr>
              <a:tblGrid>
                <a:gridCol w="1363433">
                  <a:extLst>
                    <a:ext uri="{9D8B030D-6E8A-4147-A177-3AD203B41FA5}">
                      <a16:colId xmlns:a16="http://schemas.microsoft.com/office/drawing/2014/main" val="1724342426"/>
                    </a:ext>
                  </a:extLst>
                </a:gridCol>
                <a:gridCol w="1363433">
                  <a:extLst>
                    <a:ext uri="{9D8B030D-6E8A-4147-A177-3AD203B41FA5}">
                      <a16:colId xmlns:a16="http://schemas.microsoft.com/office/drawing/2014/main" val="1947400997"/>
                    </a:ext>
                  </a:extLst>
                </a:gridCol>
                <a:gridCol w="1363433">
                  <a:extLst>
                    <a:ext uri="{9D8B030D-6E8A-4147-A177-3AD203B41FA5}">
                      <a16:colId xmlns:a16="http://schemas.microsoft.com/office/drawing/2014/main" val="3370715372"/>
                    </a:ext>
                  </a:extLst>
                </a:gridCol>
                <a:gridCol w="1363433">
                  <a:extLst>
                    <a:ext uri="{9D8B030D-6E8A-4147-A177-3AD203B41FA5}">
                      <a16:colId xmlns:a16="http://schemas.microsoft.com/office/drawing/2014/main" val="684275072"/>
                    </a:ext>
                  </a:extLst>
                </a:gridCol>
                <a:gridCol w="1363433">
                  <a:extLst>
                    <a:ext uri="{9D8B030D-6E8A-4147-A177-3AD203B41FA5}">
                      <a16:colId xmlns:a16="http://schemas.microsoft.com/office/drawing/2014/main" val="882328662"/>
                    </a:ext>
                  </a:extLst>
                </a:gridCol>
                <a:gridCol w="1363433">
                  <a:extLst>
                    <a:ext uri="{9D8B030D-6E8A-4147-A177-3AD203B41FA5}">
                      <a16:colId xmlns:a16="http://schemas.microsoft.com/office/drawing/2014/main" val="1834825893"/>
                    </a:ext>
                  </a:extLst>
                </a:gridCol>
              </a:tblGrid>
              <a:tr h="278130">
                <a:tc>
                  <a:txBody>
                    <a:bodyPr/>
                    <a:lstStyle/>
                    <a:p>
                      <a:pPr algn="ctr"/>
                      <a:r>
                        <a:rPr lang="en-US" sz="1100" dirty="0">
                          <a:solidFill>
                            <a:schemeClr val="accent1">
                              <a:lumMod val="50000"/>
                            </a:schemeClr>
                          </a:solidFill>
                        </a:rPr>
                        <a:t>November</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dirty="0">
                          <a:solidFill>
                            <a:schemeClr val="accent1">
                              <a:lumMod val="50000"/>
                            </a:schemeClr>
                          </a:solidFill>
                        </a:rPr>
                        <a:t>December</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dirty="0">
                          <a:solidFill>
                            <a:schemeClr val="accent1">
                              <a:lumMod val="50000"/>
                            </a:schemeClr>
                          </a:solidFill>
                        </a:rPr>
                        <a:t>January</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dirty="0">
                          <a:solidFill>
                            <a:schemeClr val="accent1">
                              <a:lumMod val="50000"/>
                            </a:schemeClr>
                          </a:solidFill>
                        </a:rPr>
                        <a:t>February</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dirty="0">
                          <a:solidFill>
                            <a:schemeClr val="accent1">
                              <a:lumMod val="50000"/>
                            </a:schemeClr>
                          </a:solidFill>
                        </a:rPr>
                        <a:t>April</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dirty="0">
                          <a:solidFill>
                            <a:schemeClr val="accent1">
                              <a:lumMod val="50000"/>
                            </a:schemeClr>
                          </a:solidFill>
                        </a:rPr>
                        <a:t>May</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9577404"/>
                  </a:ext>
                </a:extLst>
              </a:tr>
            </a:tbl>
          </a:graphicData>
        </a:graphic>
      </p:graphicFrame>
      <p:graphicFrame>
        <p:nvGraphicFramePr>
          <p:cNvPr id="3" name="Table 10">
            <a:extLst>
              <a:ext uri="{FF2B5EF4-FFF2-40B4-BE49-F238E27FC236}">
                <a16:creationId xmlns:a16="http://schemas.microsoft.com/office/drawing/2014/main" id="{52855D72-9B74-8BC4-96CE-67D8E9D2E0E5}"/>
              </a:ext>
            </a:extLst>
          </p:cNvPr>
          <p:cNvGraphicFramePr>
            <a:graphicFrameLocks noGrp="1"/>
          </p:cNvGraphicFramePr>
          <p:nvPr/>
        </p:nvGraphicFramePr>
        <p:xfrm>
          <a:off x="0" y="1078313"/>
          <a:ext cx="9144000" cy="3182241"/>
        </p:xfrm>
        <a:graphic>
          <a:graphicData uri="http://schemas.openxmlformats.org/drawingml/2006/table">
            <a:tbl>
              <a:tblPr firstRow="1" bandRow="1">
                <a:tableStyleId>{2D5ABB26-0587-4C30-8999-92F81FD0307C}</a:tableStyleId>
              </a:tblPr>
              <a:tblGrid>
                <a:gridCol w="9144000">
                  <a:extLst>
                    <a:ext uri="{9D8B030D-6E8A-4147-A177-3AD203B41FA5}">
                      <a16:colId xmlns:a16="http://schemas.microsoft.com/office/drawing/2014/main" val="764721234"/>
                    </a:ext>
                  </a:extLst>
                </a:gridCol>
              </a:tblGrid>
              <a:tr h="1060747">
                <a:tc>
                  <a:txBody>
                    <a:bodyPr/>
                    <a:lstStyle/>
                    <a:p>
                      <a:endParaRPr lang="en-US" sz="11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2E2F1">
                        <a:alpha val="50196"/>
                      </a:srgbClr>
                    </a:solidFill>
                  </a:tcPr>
                </a:tc>
                <a:extLst>
                  <a:ext uri="{0D108BD9-81ED-4DB2-BD59-A6C34878D82A}">
                    <a16:rowId xmlns:a16="http://schemas.microsoft.com/office/drawing/2014/main" val="2987806245"/>
                  </a:ext>
                </a:extLst>
              </a:tr>
              <a:tr h="1060747">
                <a:tc>
                  <a:txBody>
                    <a:bodyPr/>
                    <a:lstStyle/>
                    <a:p>
                      <a:endParaRPr lang="en-US" sz="1100" kern="1200" dirty="0">
                        <a:solidFill>
                          <a:schemeClr val="bg1"/>
                        </a:solidFill>
                        <a:latin typeface="+mn-lt"/>
                        <a:ea typeface="+mn-ea"/>
                        <a:cs typeface="+mn-cs"/>
                      </a:endParaRPr>
                    </a:p>
                  </a:txBody>
                  <a:tcPr marL="68580" marR="68580" marT="34290" marB="3429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B9C6CE">
                        <a:alpha val="50196"/>
                      </a:srgbClr>
                    </a:solidFill>
                  </a:tcPr>
                </a:tc>
                <a:extLst>
                  <a:ext uri="{0D108BD9-81ED-4DB2-BD59-A6C34878D82A}">
                    <a16:rowId xmlns:a16="http://schemas.microsoft.com/office/drawing/2014/main" val="2259300977"/>
                  </a:ext>
                </a:extLst>
              </a:tr>
              <a:tr h="1060747">
                <a:tc>
                  <a:txBody>
                    <a:bodyPr/>
                    <a:lstStyle/>
                    <a:p>
                      <a:endParaRPr lang="en-US" sz="1100" dirty="0"/>
                    </a:p>
                  </a:txBody>
                  <a:tcPr marL="68580" marR="68580" marT="34290" marB="34290">
                    <a:lnL>
                      <a:noFill/>
                    </a:lnL>
                    <a:lnR>
                      <a:noFill/>
                    </a:lnR>
                    <a:lnT>
                      <a:noFill/>
                    </a:lnT>
                    <a:lnB>
                      <a:noFill/>
                    </a:lnB>
                    <a:lnTlToBr w="12700" cmpd="sng">
                      <a:noFill/>
                      <a:prstDash val="solid"/>
                    </a:lnTlToBr>
                    <a:lnBlToTr w="12700" cmpd="sng">
                      <a:noFill/>
                      <a:prstDash val="solid"/>
                    </a:lnBlToTr>
                    <a:solidFill>
                      <a:srgbClr val="9EB9C6">
                        <a:alpha val="50196"/>
                      </a:srgbClr>
                    </a:solidFill>
                  </a:tcPr>
                </a:tc>
                <a:extLst>
                  <a:ext uri="{0D108BD9-81ED-4DB2-BD59-A6C34878D82A}">
                    <a16:rowId xmlns:a16="http://schemas.microsoft.com/office/drawing/2014/main" val="76289804"/>
                  </a:ext>
                </a:extLst>
              </a:tr>
            </a:tbl>
          </a:graphicData>
        </a:graphic>
      </p:graphicFrame>
      <p:sp>
        <p:nvSpPr>
          <p:cNvPr id="22" name="Rectangle: Rounded Corners 21">
            <a:extLst>
              <a:ext uri="{FF2B5EF4-FFF2-40B4-BE49-F238E27FC236}">
                <a16:creationId xmlns:a16="http://schemas.microsoft.com/office/drawing/2014/main" id="{A58D0E76-A501-938A-F9FE-65725F3EB231}"/>
              </a:ext>
            </a:extLst>
          </p:cNvPr>
          <p:cNvSpPr/>
          <p:nvPr/>
        </p:nvSpPr>
        <p:spPr>
          <a:xfrm>
            <a:off x="0" y="1078313"/>
            <a:ext cx="372010" cy="1067419"/>
          </a:xfrm>
          <a:prstGeom prst="roundRect">
            <a:avLst/>
          </a:prstGeom>
          <a:solidFill>
            <a:srgbClr val="D2E2F1"/>
          </a:solidFill>
          <a:ln>
            <a:solidFill>
              <a:schemeClr val="bg1"/>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825" dirty="0">
                <a:solidFill>
                  <a:schemeClr val="tx1"/>
                </a:solidFill>
              </a:rPr>
              <a:t>Universal Webinars &amp; </a:t>
            </a:r>
          </a:p>
          <a:p>
            <a:pPr algn="ctr"/>
            <a:r>
              <a:rPr lang="en-US" sz="825" dirty="0">
                <a:solidFill>
                  <a:schemeClr val="tx1"/>
                </a:solidFill>
              </a:rPr>
              <a:t>Resource Portfolios</a:t>
            </a:r>
          </a:p>
        </p:txBody>
      </p:sp>
      <p:grpSp>
        <p:nvGrpSpPr>
          <p:cNvPr id="6" name="Group 5" descr="Six strategies listed in order from left to right:&#10;1. Determine impact of investments&#10;2. Prioritize efforts for ongoing recovery &amp; transformation&#10;3. Achieve sustainability through financial planning&#10;4. Ensure access &amp; opportunity for all&#10;5. Communicate impact of investments&#10;6. Support/Sustain systemic capacity building">
            <a:extLst>
              <a:ext uri="{FF2B5EF4-FFF2-40B4-BE49-F238E27FC236}">
                <a16:creationId xmlns:a16="http://schemas.microsoft.com/office/drawing/2014/main" id="{0EA4F38C-2C96-9122-A107-CA24D44A770B}"/>
              </a:ext>
            </a:extLst>
          </p:cNvPr>
          <p:cNvGrpSpPr/>
          <p:nvPr/>
        </p:nvGrpSpPr>
        <p:grpSpPr>
          <a:xfrm>
            <a:off x="525980" y="1202402"/>
            <a:ext cx="8180599" cy="815619"/>
            <a:chOff x="580144" y="3194013"/>
            <a:chExt cx="10425066" cy="883986"/>
          </a:xfrm>
        </p:grpSpPr>
        <p:sp>
          <p:nvSpPr>
            <p:cNvPr id="7" name="Rectangle: Rounded Corners 60">
              <a:extLst>
                <a:ext uri="{FF2B5EF4-FFF2-40B4-BE49-F238E27FC236}">
                  <a16:creationId xmlns:a16="http://schemas.microsoft.com/office/drawing/2014/main" id="{F47436F5-B90B-632B-9517-BCEC0221AD67}"/>
                </a:ext>
              </a:extLst>
            </p:cNvPr>
            <p:cNvSpPr/>
            <p:nvPr/>
          </p:nvSpPr>
          <p:spPr>
            <a:xfrm>
              <a:off x="5938374" y="3202295"/>
              <a:ext cx="1558847" cy="869586"/>
            </a:xfrm>
            <a:prstGeom prst="roundRect">
              <a:avLst/>
            </a:prstGeom>
            <a:solidFill>
              <a:srgbClr val="346DA3"/>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050" dirty="0"/>
                <a:t>Ensure access &amp; opportunity for all</a:t>
              </a:r>
            </a:p>
          </p:txBody>
        </p:sp>
        <p:sp>
          <p:nvSpPr>
            <p:cNvPr id="9" name="Rectangle: Rounded Corners 20">
              <a:extLst>
                <a:ext uri="{FF2B5EF4-FFF2-40B4-BE49-F238E27FC236}">
                  <a16:creationId xmlns:a16="http://schemas.microsoft.com/office/drawing/2014/main" id="{D9AEA887-3DBE-7DAB-3BC1-DBB20E257531}"/>
                </a:ext>
              </a:extLst>
            </p:cNvPr>
            <p:cNvSpPr/>
            <p:nvPr/>
          </p:nvSpPr>
          <p:spPr>
            <a:xfrm>
              <a:off x="7655187" y="3194013"/>
              <a:ext cx="1600080" cy="883985"/>
            </a:xfrm>
            <a:prstGeom prst="roundRect">
              <a:avLst/>
            </a:prstGeom>
            <a:solidFill>
              <a:srgbClr val="004C54"/>
            </a:solidFill>
            <a:ln>
              <a:solidFill>
                <a:srgbClr val="004C54"/>
              </a:solid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en-US" sz="1050" dirty="0">
                  <a:solidFill>
                    <a:schemeClr val="bg1"/>
                  </a:solidFill>
                </a:rPr>
                <a:t>Communicate impact of investments</a:t>
              </a:r>
            </a:p>
          </p:txBody>
        </p:sp>
        <p:sp>
          <p:nvSpPr>
            <p:cNvPr id="10" name="Rectangle: Rounded Corners 60">
              <a:extLst>
                <a:ext uri="{FF2B5EF4-FFF2-40B4-BE49-F238E27FC236}">
                  <a16:creationId xmlns:a16="http://schemas.microsoft.com/office/drawing/2014/main" id="{1F771EF6-775D-6F97-738D-A71A1A3082B9}"/>
                </a:ext>
              </a:extLst>
            </p:cNvPr>
            <p:cNvSpPr/>
            <p:nvPr/>
          </p:nvSpPr>
          <p:spPr>
            <a:xfrm>
              <a:off x="9413233" y="3194013"/>
              <a:ext cx="1591977" cy="877868"/>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rtlCol="0" anchor="ctr"/>
            <a:lstStyle/>
            <a:p>
              <a:pPr algn="ctr"/>
              <a:r>
                <a:rPr lang="en-US" sz="1050" dirty="0"/>
                <a:t>Support/sustain systemic capacity building</a:t>
              </a:r>
            </a:p>
          </p:txBody>
        </p:sp>
        <p:sp>
          <p:nvSpPr>
            <p:cNvPr id="19" name="Rectangle: Rounded Corners 25">
              <a:extLst>
                <a:ext uri="{FF2B5EF4-FFF2-40B4-BE49-F238E27FC236}">
                  <a16:creationId xmlns:a16="http://schemas.microsoft.com/office/drawing/2014/main" id="{05CD16D7-BCF4-4302-EB89-B05A2483AA8C}"/>
                </a:ext>
              </a:extLst>
            </p:cNvPr>
            <p:cNvSpPr/>
            <p:nvPr/>
          </p:nvSpPr>
          <p:spPr>
            <a:xfrm>
              <a:off x="580144" y="3194283"/>
              <a:ext cx="1550563" cy="883716"/>
            </a:xfrm>
            <a:prstGeom prst="roundRect">
              <a:avLst/>
            </a:prstGeom>
            <a:solidFill>
              <a:schemeClr val="accent2">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050" dirty="0">
                  <a:solidFill>
                    <a:schemeClr val="bg1"/>
                  </a:solidFill>
                </a:rPr>
                <a:t>Determine impact of investments</a:t>
              </a:r>
            </a:p>
          </p:txBody>
        </p:sp>
        <p:sp>
          <p:nvSpPr>
            <p:cNvPr id="20" name="Rectangle: Rounded Corners 58">
              <a:extLst>
                <a:ext uri="{FF2B5EF4-FFF2-40B4-BE49-F238E27FC236}">
                  <a16:creationId xmlns:a16="http://schemas.microsoft.com/office/drawing/2014/main" id="{84C5E864-0ED2-58F4-3FDC-717DDDDCC36C}"/>
                </a:ext>
              </a:extLst>
            </p:cNvPr>
            <p:cNvSpPr/>
            <p:nvPr/>
          </p:nvSpPr>
          <p:spPr>
            <a:xfrm>
              <a:off x="2286000" y="3200399"/>
              <a:ext cx="1692865" cy="877599"/>
            </a:xfrm>
            <a:prstGeom prst="roundRect">
              <a:avLst/>
            </a:prstGeom>
            <a:solidFill>
              <a:srgbClr val="328612"/>
            </a:solidFill>
            <a:ln>
              <a:solidFill>
                <a:srgbClr val="328612"/>
              </a:solid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050" dirty="0"/>
                <a:t>Prioritize efforts for ongoing recovery &amp; transformation</a:t>
              </a:r>
            </a:p>
          </p:txBody>
        </p:sp>
        <p:sp>
          <p:nvSpPr>
            <p:cNvPr id="21" name="Rectangle: Rounded Corners 8">
              <a:extLst>
                <a:ext uri="{FF2B5EF4-FFF2-40B4-BE49-F238E27FC236}">
                  <a16:creationId xmlns:a16="http://schemas.microsoft.com/office/drawing/2014/main" id="{262D41AC-131E-AD97-065F-B5F6AD3E0A0C}"/>
                </a:ext>
              </a:extLst>
            </p:cNvPr>
            <p:cNvSpPr/>
            <p:nvPr/>
          </p:nvSpPr>
          <p:spPr>
            <a:xfrm>
              <a:off x="4129939" y="3194282"/>
              <a:ext cx="1649955" cy="877599"/>
            </a:xfrm>
            <a:prstGeom prst="roundRect">
              <a:avLst/>
            </a:prstGeom>
            <a:solidFill>
              <a:srgbClr val="687980"/>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050" dirty="0">
                  <a:solidFill>
                    <a:schemeClr val="bg1"/>
                  </a:solidFill>
                </a:rPr>
                <a:t>Achieve sustainability through financial planning</a:t>
              </a:r>
            </a:p>
          </p:txBody>
        </p:sp>
      </p:grpSp>
      <p:sp>
        <p:nvSpPr>
          <p:cNvPr id="12" name="Rectangle: Rounded Corners 11">
            <a:extLst>
              <a:ext uri="{FF2B5EF4-FFF2-40B4-BE49-F238E27FC236}">
                <a16:creationId xmlns:a16="http://schemas.microsoft.com/office/drawing/2014/main" id="{17AF86EC-9CE5-7E58-1AEA-C38564FD36CF}"/>
              </a:ext>
            </a:extLst>
          </p:cNvPr>
          <p:cNvSpPr/>
          <p:nvPr/>
        </p:nvSpPr>
        <p:spPr>
          <a:xfrm>
            <a:off x="0" y="2145731"/>
            <a:ext cx="372011" cy="1067419"/>
          </a:xfrm>
          <a:prstGeom prst="roundRect">
            <a:avLst/>
          </a:prstGeom>
          <a:solidFill>
            <a:srgbClr val="B9C6CE"/>
          </a:solidFill>
          <a:ln>
            <a:solidFill>
              <a:schemeClr val="bg1"/>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825" dirty="0">
                <a:solidFill>
                  <a:schemeClr val="tx1"/>
                </a:solidFill>
              </a:rPr>
              <a:t>Individualized Supports</a:t>
            </a:r>
          </a:p>
        </p:txBody>
      </p:sp>
      <p:sp>
        <p:nvSpPr>
          <p:cNvPr id="17" name="Rectangle 16">
            <a:extLst>
              <a:ext uri="{FF2B5EF4-FFF2-40B4-BE49-F238E27FC236}">
                <a16:creationId xmlns:a16="http://schemas.microsoft.com/office/drawing/2014/main" id="{E1D0054A-FBC8-1515-E627-767EAAD14E1A}"/>
              </a:ext>
            </a:extLst>
          </p:cNvPr>
          <p:cNvSpPr/>
          <p:nvPr/>
        </p:nvSpPr>
        <p:spPr>
          <a:xfrm>
            <a:off x="1742714" y="2343151"/>
            <a:ext cx="3144372" cy="587996"/>
          </a:xfrm>
          <a:prstGeom prst="rect">
            <a:avLst/>
          </a:prstGeom>
          <a:solidFill>
            <a:srgbClr val="5B7A8D"/>
          </a:solidFill>
          <a:ln>
            <a:solidFill>
              <a:srgbClr val="5B7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Individual SEA Consultations</a:t>
            </a:r>
          </a:p>
        </p:txBody>
      </p:sp>
      <p:sp>
        <p:nvSpPr>
          <p:cNvPr id="25" name="Arrow: Right 24">
            <a:extLst>
              <a:ext uri="{FF2B5EF4-FFF2-40B4-BE49-F238E27FC236}">
                <a16:creationId xmlns:a16="http://schemas.microsoft.com/office/drawing/2014/main" id="{87EDBFAA-9D9B-4CD4-21EF-956E7B225B2E}"/>
              </a:ext>
            </a:extLst>
          </p:cNvPr>
          <p:cNvSpPr/>
          <p:nvPr/>
        </p:nvSpPr>
        <p:spPr>
          <a:xfrm>
            <a:off x="5269375" y="2119744"/>
            <a:ext cx="3861119" cy="1021946"/>
          </a:xfrm>
          <a:prstGeom prst="rightArrow">
            <a:avLst>
              <a:gd name="adj1" fmla="val 58495"/>
              <a:gd name="adj2" fmla="val 50000"/>
            </a:avLst>
          </a:prstGeom>
          <a:solidFill>
            <a:srgbClr val="5B7A8D"/>
          </a:solidFill>
          <a:ln>
            <a:noFill/>
          </a:ln>
        </p:spPr>
        <p:style>
          <a:lnRef idx="2">
            <a:schemeClr val="accent3">
              <a:shade val="50000"/>
            </a:schemeClr>
          </a:lnRef>
          <a:fillRef idx="1">
            <a:schemeClr val="accent3"/>
          </a:fillRef>
          <a:effectRef idx="0">
            <a:schemeClr val="accent3"/>
          </a:effectRef>
          <a:fontRef idx="minor">
            <a:schemeClr val="lt1"/>
          </a:fontRef>
        </p:style>
        <p:txBody>
          <a:bodyPr vert="horz" rtlCol="0" anchor="ctr"/>
          <a:lstStyle/>
          <a:p>
            <a:pPr algn="ctr"/>
            <a:r>
              <a:rPr lang="en-US" sz="1200" dirty="0">
                <a:solidFill>
                  <a:schemeClr val="bg1"/>
                </a:solidFill>
              </a:rPr>
              <a:t>Individual SEA Coaching</a:t>
            </a:r>
          </a:p>
        </p:txBody>
      </p:sp>
      <p:sp>
        <p:nvSpPr>
          <p:cNvPr id="5" name="Rectangle: Rounded Corners 4">
            <a:extLst>
              <a:ext uri="{FF2B5EF4-FFF2-40B4-BE49-F238E27FC236}">
                <a16:creationId xmlns:a16="http://schemas.microsoft.com/office/drawing/2014/main" id="{AFAD695A-EE59-35AB-8955-371C5707F062}"/>
              </a:ext>
            </a:extLst>
          </p:cNvPr>
          <p:cNvSpPr/>
          <p:nvPr/>
        </p:nvSpPr>
        <p:spPr>
          <a:xfrm>
            <a:off x="1" y="3213150"/>
            <a:ext cx="372011" cy="1047403"/>
          </a:xfrm>
          <a:prstGeom prst="roundRect">
            <a:avLst/>
          </a:prstGeom>
          <a:solidFill>
            <a:srgbClr val="9EB9C6"/>
          </a:solidFill>
          <a:ln>
            <a:solidFill>
              <a:schemeClr val="bg1"/>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825" dirty="0">
                <a:solidFill>
                  <a:schemeClr val="tx1"/>
                </a:solidFill>
              </a:rPr>
              <a:t>Targeted Supports</a:t>
            </a:r>
          </a:p>
        </p:txBody>
      </p:sp>
      <p:sp>
        <p:nvSpPr>
          <p:cNvPr id="8" name="Arrow: Right 7">
            <a:extLst>
              <a:ext uri="{FF2B5EF4-FFF2-40B4-BE49-F238E27FC236}">
                <a16:creationId xmlns:a16="http://schemas.microsoft.com/office/drawing/2014/main" id="{E610B62F-8CE0-A8F4-A537-890A11DF5356}"/>
              </a:ext>
            </a:extLst>
          </p:cNvPr>
          <p:cNvSpPr/>
          <p:nvPr/>
        </p:nvSpPr>
        <p:spPr>
          <a:xfrm>
            <a:off x="1742714" y="3220320"/>
            <a:ext cx="7387780" cy="1021946"/>
          </a:xfrm>
          <a:prstGeom prst="rightArrow">
            <a:avLst/>
          </a:prstGeom>
          <a:solidFill>
            <a:srgbClr val="194309"/>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50" dirty="0"/>
              <a:t>Cross-SEA Collaboration Series</a:t>
            </a:r>
          </a:p>
        </p:txBody>
      </p:sp>
      <p:sp>
        <p:nvSpPr>
          <p:cNvPr id="4" name="Slide Number Placeholder 3">
            <a:extLst>
              <a:ext uri="{FF2B5EF4-FFF2-40B4-BE49-F238E27FC236}">
                <a16:creationId xmlns:a16="http://schemas.microsoft.com/office/drawing/2014/main" id="{2EF41009-2BB1-C464-1F6C-265016AA84A4}"/>
              </a:ext>
            </a:extLst>
          </p:cNvPr>
          <p:cNvSpPr>
            <a:spLocks noGrp="1"/>
          </p:cNvSpPr>
          <p:nvPr>
            <p:ph type="sldNum" sz="quarter" idx="7"/>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1008417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8147-2F4E-23A1-0521-262D712A0C33}"/>
              </a:ext>
            </a:extLst>
          </p:cNvPr>
          <p:cNvSpPr>
            <a:spLocks noGrp="1"/>
          </p:cNvSpPr>
          <p:nvPr>
            <p:ph type="title"/>
          </p:nvPr>
        </p:nvSpPr>
        <p:spPr>
          <a:xfrm>
            <a:off x="360114" y="2230524"/>
            <a:ext cx="3539377" cy="684126"/>
          </a:xfrm>
        </p:spPr>
        <p:txBody>
          <a:bodyPr>
            <a:normAutofit fontScale="90000"/>
          </a:bodyPr>
          <a:lstStyle/>
          <a:p>
            <a:pPr defTabSz="685800">
              <a:lnSpc>
                <a:spcPct val="100000"/>
              </a:lnSpc>
              <a:buClrTx/>
              <a:buSzTx/>
              <a:defRPr/>
            </a:pPr>
            <a:r>
              <a:rPr lang="en-US" dirty="0"/>
              <a:t>Using the Investment Grid: Planning Post-ESSER</a:t>
            </a:r>
          </a:p>
        </p:txBody>
      </p:sp>
      <p:sp>
        <p:nvSpPr>
          <p:cNvPr id="3" name="Slide Number Placeholder 2">
            <a:extLst>
              <a:ext uri="{FF2B5EF4-FFF2-40B4-BE49-F238E27FC236}">
                <a16:creationId xmlns:a16="http://schemas.microsoft.com/office/drawing/2014/main" id="{2EBEAE32-E01B-59BF-6325-2B03D69DF736}"/>
              </a:ext>
            </a:extLst>
          </p:cNvPr>
          <p:cNvSpPr>
            <a:spLocks noGrp="1"/>
          </p:cNvSpPr>
          <p:nvPr>
            <p:ph type="sldNum" sz="quarter" idx="7"/>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759162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2D4AF-0C3D-4AFA-14A5-43B676F02759}"/>
              </a:ext>
            </a:extLst>
          </p:cNvPr>
          <p:cNvSpPr>
            <a:spLocks noGrp="1"/>
          </p:cNvSpPr>
          <p:nvPr>
            <p:ph type="title"/>
          </p:nvPr>
        </p:nvSpPr>
        <p:spPr>
          <a:xfrm>
            <a:off x="285751" y="114300"/>
            <a:ext cx="7526585" cy="733413"/>
          </a:xfrm>
        </p:spPr>
        <p:txBody>
          <a:bodyPr/>
          <a:lstStyle/>
          <a:p>
            <a:r>
              <a:rPr lang="en-US" dirty="0">
                <a:latin typeface="Calibri"/>
                <a:ea typeface="Calibri"/>
                <a:cs typeface="Calibri"/>
              </a:rPr>
              <a:t>Three big questions LEAs are asking this budget season: </a:t>
            </a:r>
            <a:endParaRPr lang="en-US" dirty="0">
              <a:ea typeface="Calibri"/>
            </a:endParaRPr>
          </a:p>
        </p:txBody>
      </p:sp>
      <p:graphicFrame>
        <p:nvGraphicFramePr>
          <p:cNvPr id="17" name="Table 16">
            <a:extLst>
              <a:ext uri="{FF2B5EF4-FFF2-40B4-BE49-F238E27FC236}">
                <a16:creationId xmlns:a16="http://schemas.microsoft.com/office/drawing/2014/main" id="{4F2367BC-FAD6-F1D7-87D0-C7217E5032F9}"/>
              </a:ext>
            </a:extLst>
          </p:cNvPr>
          <p:cNvGraphicFramePr>
            <a:graphicFrameLocks noGrp="1"/>
          </p:cNvGraphicFramePr>
          <p:nvPr>
            <p:extLst>
              <p:ext uri="{D42A27DB-BD31-4B8C-83A1-F6EECF244321}">
                <p14:modId xmlns:p14="http://schemas.microsoft.com/office/powerpoint/2010/main" val="39218925"/>
              </p:ext>
            </p:extLst>
          </p:nvPr>
        </p:nvGraphicFramePr>
        <p:xfrm>
          <a:off x="291298" y="1162050"/>
          <a:ext cx="8679606" cy="3055706"/>
        </p:xfrm>
        <a:graphic>
          <a:graphicData uri="http://schemas.openxmlformats.org/drawingml/2006/table">
            <a:tbl>
              <a:tblPr firstRow="1" bandRow="1">
                <a:tableStyleId>{12755EB2-1090-4DBC-B27D-BEF4C38642B6}</a:tableStyleId>
              </a:tblPr>
              <a:tblGrid>
                <a:gridCol w="667662">
                  <a:extLst>
                    <a:ext uri="{9D8B030D-6E8A-4147-A177-3AD203B41FA5}">
                      <a16:colId xmlns:a16="http://schemas.microsoft.com/office/drawing/2014/main" val="204171196"/>
                    </a:ext>
                  </a:extLst>
                </a:gridCol>
                <a:gridCol w="667662">
                  <a:extLst>
                    <a:ext uri="{9D8B030D-6E8A-4147-A177-3AD203B41FA5}">
                      <a16:colId xmlns:a16="http://schemas.microsoft.com/office/drawing/2014/main" val="2957086364"/>
                    </a:ext>
                  </a:extLst>
                </a:gridCol>
                <a:gridCol w="667662">
                  <a:extLst>
                    <a:ext uri="{9D8B030D-6E8A-4147-A177-3AD203B41FA5}">
                      <a16:colId xmlns:a16="http://schemas.microsoft.com/office/drawing/2014/main" val="1377709544"/>
                    </a:ext>
                  </a:extLst>
                </a:gridCol>
                <a:gridCol w="667662">
                  <a:extLst>
                    <a:ext uri="{9D8B030D-6E8A-4147-A177-3AD203B41FA5}">
                      <a16:colId xmlns:a16="http://schemas.microsoft.com/office/drawing/2014/main" val="521506478"/>
                    </a:ext>
                  </a:extLst>
                </a:gridCol>
                <a:gridCol w="667662">
                  <a:extLst>
                    <a:ext uri="{9D8B030D-6E8A-4147-A177-3AD203B41FA5}">
                      <a16:colId xmlns:a16="http://schemas.microsoft.com/office/drawing/2014/main" val="2573984374"/>
                    </a:ext>
                  </a:extLst>
                </a:gridCol>
                <a:gridCol w="667662">
                  <a:extLst>
                    <a:ext uri="{9D8B030D-6E8A-4147-A177-3AD203B41FA5}">
                      <a16:colId xmlns:a16="http://schemas.microsoft.com/office/drawing/2014/main" val="2536151991"/>
                    </a:ext>
                  </a:extLst>
                </a:gridCol>
                <a:gridCol w="667662">
                  <a:extLst>
                    <a:ext uri="{9D8B030D-6E8A-4147-A177-3AD203B41FA5}">
                      <a16:colId xmlns:a16="http://schemas.microsoft.com/office/drawing/2014/main" val="4015715007"/>
                    </a:ext>
                  </a:extLst>
                </a:gridCol>
                <a:gridCol w="667662">
                  <a:extLst>
                    <a:ext uri="{9D8B030D-6E8A-4147-A177-3AD203B41FA5}">
                      <a16:colId xmlns:a16="http://schemas.microsoft.com/office/drawing/2014/main" val="1093558615"/>
                    </a:ext>
                  </a:extLst>
                </a:gridCol>
                <a:gridCol w="667662">
                  <a:extLst>
                    <a:ext uri="{9D8B030D-6E8A-4147-A177-3AD203B41FA5}">
                      <a16:colId xmlns:a16="http://schemas.microsoft.com/office/drawing/2014/main" val="21635904"/>
                    </a:ext>
                  </a:extLst>
                </a:gridCol>
                <a:gridCol w="667662">
                  <a:extLst>
                    <a:ext uri="{9D8B030D-6E8A-4147-A177-3AD203B41FA5}">
                      <a16:colId xmlns:a16="http://schemas.microsoft.com/office/drawing/2014/main" val="408580812"/>
                    </a:ext>
                  </a:extLst>
                </a:gridCol>
                <a:gridCol w="667662">
                  <a:extLst>
                    <a:ext uri="{9D8B030D-6E8A-4147-A177-3AD203B41FA5}">
                      <a16:colId xmlns:a16="http://schemas.microsoft.com/office/drawing/2014/main" val="3394505924"/>
                    </a:ext>
                  </a:extLst>
                </a:gridCol>
                <a:gridCol w="667662">
                  <a:extLst>
                    <a:ext uri="{9D8B030D-6E8A-4147-A177-3AD203B41FA5}">
                      <a16:colId xmlns:a16="http://schemas.microsoft.com/office/drawing/2014/main" val="2707307205"/>
                    </a:ext>
                  </a:extLst>
                </a:gridCol>
                <a:gridCol w="667662">
                  <a:extLst>
                    <a:ext uri="{9D8B030D-6E8A-4147-A177-3AD203B41FA5}">
                      <a16:colId xmlns:a16="http://schemas.microsoft.com/office/drawing/2014/main" val="1551886481"/>
                    </a:ext>
                  </a:extLst>
                </a:gridCol>
              </a:tblGrid>
              <a:tr h="548694">
                <a:tc>
                  <a:txBody>
                    <a:bodyPr/>
                    <a:lstStyle/>
                    <a:p>
                      <a:r>
                        <a:rPr lang="en-US" sz="1100" b="1" dirty="0">
                          <a:solidFill>
                            <a:schemeClr val="bg1"/>
                          </a:solidFill>
                        </a:rPr>
                        <a:t>SEPT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OCT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NOV</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DEC</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JAN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FEB</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MAR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APR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MAY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JUNE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JULY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AUG</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100" b="1" dirty="0">
                          <a:solidFill>
                            <a:schemeClr val="bg1"/>
                          </a:solidFill>
                        </a:rPr>
                        <a:t>SEPT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371614700"/>
                  </a:ext>
                </a:extLst>
              </a:tr>
              <a:tr h="2507012">
                <a:tc>
                  <a:txBody>
                    <a:bodyPr/>
                    <a:lstStyle/>
                    <a:p>
                      <a:r>
                        <a:rPr lang="en-US" sz="1100" dirty="0"/>
                        <a:t>2023</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r"/>
                      <a:r>
                        <a:rPr lang="en-US" sz="1100" dirty="0"/>
                        <a:t>2024</a:t>
                      </a: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42209060"/>
                  </a:ext>
                </a:extLst>
              </a:tr>
            </a:tbl>
          </a:graphicData>
        </a:graphic>
      </p:graphicFrame>
      <p:sp>
        <p:nvSpPr>
          <p:cNvPr id="9" name="Arrow: Right 8">
            <a:extLst>
              <a:ext uri="{FF2B5EF4-FFF2-40B4-BE49-F238E27FC236}">
                <a16:creationId xmlns:a16="http://schemas.microsoft.com/office/drawing/2014/main" id="{0535BA54-D5A0-B28A-C722-5A662CA7AA09}"/>
              </a:ext>
            </a:extLst>
          </p:cNvPr>
          <p:cNvSpPr/>
          <p:nvPr/>
        </p:nvSpPr>
        <p:spPr>
          <a:xfrm>
            <a:off x="876300" y="1981200"/>
            <a:ext cx="809625" cy="552450"/>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ea typeface="Calibri"/>
                <a:cs typeface="Calibri"/>
              </a:rPr>
              <a:t>SEA</a:t>
            </a:r>
          </a:p>
        </p:txBody>
      </p:sp>
      <p:sp>
        <p:nvSpPr>
          <p:cNvPr id="8" name="Rectangle: Rounded Corners 7">
            <a:extLst>
              <a:ext uri="{FF2B5EF4-FFF2-40B4-BE49-F238E27FC236}">
                <a16:creationId xmlns:a16="http://schemas.microsoft.com/office/drawing/2014/main" id="{C27C641C-A78D-FF2D-2CCE-DBB4A07AC3F9}"/>
              </a:ext>
            </a:extLst>
          </p:cNvPr>
          <p:cNvSpPr/>
          <p:nvPr/>
        </p:nvSpPr>
        <p:spPr>
          <a:xfrm>
            <a:off x="2952750" y="1847850"/>
            <a:ext cx="2200275" cy="685800"/>
          </a:xfrm>
          <a:prstGeom prst="round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ea typeface="Calibri"/>
                <a:cs typeface="Calibri"/>
              </a:rPr>
              <a:t>State legislative sessions</a:t>
            </a:r>
            <a:endParaRPr lang="en-US" sz="1050"/>
          </a:p>
        </p:txBody>
      </p:sp>
      <p:sp>
        <p:nvSpPr>
          <p:cNvPr id="10" name="Arrow: Right 9">
            <a:extLst>
              <a:ext uri="{FF2B5EF4-FFF2-40B4-BE49-F238E27FC236}">
                <a16:creationId xmlns:a16="http://schemas.microsoft.com/office/drawing/2014/main" id="{74ECE16F-BB11-DCFB-F33A-2980372DEE8D}"/>
              </a:ext>
            </a:extLst>
          </p:cNvPr>
          <p:cNvSpPr/>
          <p:nvPr/>
        </p:nvSpPr>
        <p:spPr>
          <a:xfrm>
            <a:off x="876300" y="3048000"/>
            <a:ext cx="809625" cy="552450"/>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a:ea typeface="Calibri"/>
                <a:cs typeface="Calibri"/>
              </a:rPr>
              <a:t>LEA</a:t>
            </a:r>
          </a:p>
        </p:txBody>
      </p:sp>
      <p:sp>
        <p:nvSpPr>
          <p:cNvPr id="2" name="Rectangle: Rounded Corners 1">
            <a:extLst>
              <a:ext uri="{FF2B5EF4-FFF2-40B4-BE49-F238E27FC236}">
                <a16:creationId xmlns:a16="http://schemas.microsoft.com/office/drawing/2014/main" id="{CB41B703-1797-7E20-9C58-9FF31E6B73F0}"/>
              </a:ext>
            </a:extLst>
          </p:cNvPr>
          <p:cNvSpPr/>
          <p:nvPr/>
        </p:nvSpPr>
        <p:spPr>
          <a:xfrm>
            <a:off x="2095500" y="2724150"/>
            <a:ext cx="1457325" cy="1304925"/>
          </a:xfrm>
          <a:prstGeom prst="roundRect">
            <a:avLst/>
          </a:prstGeom>
          <a:solidFill>
            <a:srgbClr val="194309"/>
          </a:solidFill>
          <a:ln>
            <a:solidFill>
              <a:srgbClr val="19430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ea typeface="Calibri"/>
                <a:cs typeface="Calibri"/>
              </a:rPr>
              <a:t>1st board budget work session</a:t>
            </a:r>
          </a:p>
          <a:p>
            <a:pPr algn="ctr"/>
            <a:endParaRPr lang="en-US" sz="1050" dirty="0">
              <a:ea typeface="Calibri"/>
              <a:cs typeface="Calibri"/>
            </a:endParaRPr>
          </a:p>
          <a:p>
            <a:pPr algn="ctr"/>
            <a:r>
              <a:rPr lang="en-US" sz="1050" dirty="0">
                <a:ea typeface="Calibri"/>
                <a:cs typeface="Calibri"/>
              </a:rPr>
              <a:t>Examine data, Set priorities</a:t>
            </a:r>
          </a:p>
        </p:txBody>
      </p:sp>
      <p:sp>
        <p:nvSpPr>
          <p:cNvPr id="6" name="Rectangle: Rounded Corners 5">
            <a:extLst>
              <a:ext uri="{FF2B5EF4-FFF2-40B4-BE49-F238E27FC236}">
                <a16:creationId xmlns:a16="http://schemas.microsoft.com/office/drawing/2014/main" id="{75CAA215-AD11-8B8F-52E1-EA2E00E0BDDC}"/>
              </a:ext>
            </a:extLst>
          </p:cNvPr>
          <p:cNvSpPr/>
          <p:nvPr/>
        </p:nvSpPr>
        <p:spPr>
          <a:xfrm>
            <a:off x="3943349" y="2743200"/>
            <a:ext cx="1562100" cy="1266825"/>
          </a:xfrm>
          <a:prstGeom prst="roundRect">
            <a:avLst/>
          </a:prstGeom>
          <a:solidFill>
            <a:srgbClr val="194309"/>
          </a:solidFill>
          <a:ln>
            <a:solidFill>
              <a:srgbClr val="194309"/>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dirty="0">
                <a:ea typeface="Calibri"/>
                <a:cs typeface="Calibri"/>
              </a:rPr>
              <a:t>2nd board budget work session</a:t>
            </a:r>
          </a:p>
          <a:p>
            <a:pPr algn="ctr"/>
            <a:endParaRPr lang="en-US" sz="1050" dirty="0">
              <a:ea typeface="Calibri"/>
              <a:cs typeface="Calibri"/>
            </a:endParaRPr>
          </a:p>
          <a:p>
            <a:pPr algn="ctr"/>
            <a:r>
              <a:rPr lang="en-US" sz="1050" dirty="0">
                <a:ea typeface="Calibri"/>
                <a:cs typeface="Calibri"/>
              </a:rPr>
              <a:t>Quantify and narrow options</a:t>
            </a:r>
            <a:endParaRPr lang="en-US" sz="1050" dirty="0"/>
          </a:p>
        </p:txBody>
      </p:sp>
      <p:sp>
        <p:nvSpPr>
          <p:cNvPr id="7" name="Rectangle: Rounded Corners 6">
            <a:extLst>
              <a:ext uri="{FF2B5EF4-FFF2-40B4-BE49-F238E27FC236}">
                <a16:creationId xmlns:a16="http://schemas.microsoft.com/office/drawing/2014/main" id="{6CE2491B-A3F2-E22E-E6A5-37F813BD7185}"/>
              </a:ext>
            </a:extLst>
          </p:cNvPr>
          <p:cNvSpPr/>
          <p:nvPr/>
        </p:nvSpPr>
        <p:spPr>
          <a:xfrm>
            <a:off x="5876924" y="2743200"/>
            <a:ext cx="923925" cy="1238250"/>
          </a:xfrm>
          <a:prstGeom prst="roundRect">
            <a:avLst/>
          </a:prstGeom>
          <a:solidFill>
            <a:srgbClr val="194309"/>
          </a:solidFill>
          <a:ln>
            <a:solidFill>
              <a:srgbClr val="194309"/>
            </a:solidFill>
          </a:ln>
        </p:spPr>
        <p:style>
          <a:lnRef idx="2">
            <a:schemeClr val="accent1">
              <a:shade val="15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050" dirty="0">
                <a:ea typeface="Calibri"/>
                <a:cs typeface="Calibri"/>
              </a:rPr>
              <a:t>Final board vote on 2024–25 budget</a:t>
            </a:r>
          </a:p>
        </p:txBody>
      </p:sp>
      <p:sp>
        <p:nvSpPr>
          <p:cNvPr id="11" name="Rectangle: Rounded Corners 10">
            <a:extLst>
              <a:ext uri="{FF2B5EF4-FFF2-40B4-BE49-F238E27FC236}">
                <a16:creationId xmlns:a16="http://schemas.microsoft.com/office/drawing/2014/main" id="{7B4517EA-9411-CC4E-B45F-FF4FACE45F0E}"/>
              </a:ext>
            </a:extLst>
          </p:cNvPr>
          <p:cNvSpPr/>
          <p:nvPr/>
        </p:nvSpPr>
        <p:spPr>
          <a:xfrm>
            <a:off x="7429500" y="2724150"/>
            <a:ext cx="895350" cy="120967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ea typeface="Calibri"/>
                <a:cs typeface="Calibri"/>
              </a:rPr>
              <a:t>2024–25 School Year Begins</a:t>
            </a:r>
            <a:endParaRPr lang="en-US" sz="1050" dirty="0"/>
          </a:p>
        </p:txBody>
      </p:sp>
      <p:sp>
        <p:nvSpPr>
          <p:cNvPr id="12" name="Rectangle 11">
            <a:extLst>
              <a:ext uri="{FF2B5EF4-FFF2-40B4-BE49-F238E27FC236}">
                <a16:creationId xmlns:a16="http://schemas.microsoft.com/office/drawing/2014/main" id="{4D79C87D-E699-6C39-CD54-5EFD4034BDE3}"/>
              </a:ext>
            </a:extLst>
          </p:cNvPr>
          <p:cNvSpPr/>
          <p:nvPr/>
        </p:nvSpPr>
        <p:spPr>
          <a:xfrm>
            <a:off x="7951807" y="561963"/>
            <a:ext cx="906443" cy="571500"/>
          </a:xfrm>
          <a:prstGeom prst="rect">
            <a:avLst/>
          </a:prstGeom>
          <a:solidFill>
            <a:srgbClr val="004C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ea typeface="Calibri"/>
                <a:cs typeface="Calibri"/>
              </a:rPr>
              <a:t>ESSER obligation deadline!</a:t>
            </a:r>
            <a:endParaRPr lang="en-US" sz="1200" dirty="0"/>
          </a:p>
        </p:txBody>
      </p:sp>
      <p:sp>
        <p:nvSpPr>
          <p:cNvPr id="14" name="Oval Callout 13">
            <a:extLst>
              <a:ext uri="{FF2B5EF4-FFF2-40B4-BE49-F238E27FC236}">
                <a16:creationId xmlns:a16="http://schemas.microsoft.com/office/drawing/2014/main" id="{7A6F1CE0-EC91-3BF1-9560-3F0FC884D7B4}"/>
              </a:ext>
            </a:extLst>
          </p:cNvPr>
          <p:cNvSpPr/>
          <p:nvPr/>
        </p:nvSpPr>
        <p:spPr>
          <a:xfrm>
            <a:off x="437492" y="1005051"/>
            <a:ext cx="3689132" cy="1383424"/>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How can we determine which ESSER investments are bringing value?</a:t>
            </a:r>
          </a:p>
        </p:txBody>
      </p:sp>
      <p:sp>
        <p:nvSpPr>
          <p:cNvPr id="15" name="Oval Callout 14">
            <a:extLst>
              <a:ext uri="{FF2B5EF4-FFF2-40B4-BE49-F238E27FC236}">
                <a16:creationId xmlns:a16="http://schemas.microsoft.com/office/drawing/2014/main" id="{02EB0D6F-A6EF-CA48-8313-55EE6EBD567A}"/>
              </a:ext>
            </a:extLst>
          </p:cNvPr>
          <p:cNvSpPr/>
          <p:nvPr/>
        </p:nvSpPr>
        <p:spPr>
          <a:xfrm>
            <a:off x="2824162" y="2567422"/>
            <a:ext cx="3689132" cy="1383424"/>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Which, if any, ESSER investments are important to continue?</a:t>
            </a:r>
          </a:p>
        </p:txBody>
      </p:sp>
      <p:sp>
        <p:nvSpPr>
          <p:cNvPr id="16" name="Oval Callout 15">
            <a:extLst>
              <a:ext uri="{FF2B5EF4-FFF2-40B4-BE49-F238E27FC236}">
                <a16:creationId xmlns:a16="http://schemas.microsoft.com/office/drawing/2014/main" id="{854D2E9F-70EC-8E1C-9782-BDC3EDC4078A}"/>
              </a:ext>
            </a:extLst>
          </p:cNvPr>
          <p:cNvSpPr/>
          <p:nvPr/>
        </p:nvSpPr>
        <p:spPr>
          <a:xfrm>
            <a:off x="5123793" y="1032642"/>
            <a:ext cx="3689132" cy="1383424"/>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How can LEAs fund ESSER investments post September 2024?</a:t>
            </a:r>
          </a:p>
        </p:txBody>
      </p:sp>
      <p:sp>
        <p:nvSpPr>
          <p:cNvPr id="13" name="TextBox 12">
            <a:extLst>
              <a:ext uri="{FF2B5EF4-FFF2-40B4-BE49-F238E27FC236}">
                <a16:creationId xmlns:a16="http://schemas.microsoft.com/office/drawing/2014/main" id="{12D62EE4-2F3C-DE84-8F48-0E0F1886EC0B}"/>
              </a:ext>
            </a:extLst>
          </p:cNvPr>
          <p:cNvSpPr txBox="1"/>
          <p:nvPr/>
        </p:nvSpPr>
        <p:spPr>
          <a:xfrm>
            <a:off x="285749" y="4836900"/>
            <a:ext cx="4838043" cy="276999"/>
          </a:xfrm>
          <a:prstGeom prst="rect">
            <a:avLst/>
          </a:prstGeom>
          <a:noFill/>
        </p:spPr>
        <p:txBody>
          <a:bodyPr wrap="square" rtlCol="0">
            <a:spAutoFit/>
          </a:bodyPr>
          <a:lstStyle/>
          <a:p>
            <a:r>
              <a:rPr lang="en-US" sz="1200" dirty="0"/>
              <a:t>Source: Adapted from Edunomics Lab, Wild Ride Ahead, 2023</a:t>
            </a:r>
          </a:p>
        </p:txBody>
      </p:sp>
      <p:sp>
        <p:nvSpPr>
          <p:cNvPr id="4" name="Slide Number Placeholder 3">
            <a:extLst>
              <a:ext uri="{FF2B5EF4-FFF2-40B4-BE49-F238E27FC236}">
                <a16:creationId xmlns:a16="http://schemas.microsoft.com/office/drawing/2014/main" id="{B7C548D7-4142-E17A-C5E9-6E71B51F1F89}"/>
              </a:ext>
            </a:extLst>
          </p:cNvPr>
          <p:cNvSpPr>
            <a:spLocks noGrp="1"/>
          </p:cNvSpPr>
          <p:nvPr>
            <p:ph type="sldNum" sz="quarter" idx="7"/>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1790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latin typeface="Raleway" pitchFamily="2" charset="0"/>
              </a:rPr>
              <a:t>Reminders! </a:t>
            </a:r>
            <a:endParaRPr>
              <a:latin typeface="Raleway" pitchFamily="2" charset="0"/>
            </a:endParaRPr>
          </a:p>
        </p:txBody>
      </p:sp>
      <p:sp>
        <p:nvSpPr>
          <p:cNvPr id="312" name="Google Shape;312;p5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solidFill>
                  <a:srgbClr val="7F7F7F"/>
                </a:solidFill>
              </a:rPr>
              <a:t>4</a:t>
            </a:fld>
            <a:endParaRPr>
              <a:solidFill>
                <a:srgbClr val="7F7F7F"/>
              </a:solidFill>
            </a:endParaRPr>
          </a:p>
        </p:txBody>
      </p:sp>
      <p:sp>
        <p:nvSpPr>
          <p:cNvPr id="313" name="Google Shape;313;p5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pitchFamily="2" charset="0"/>
              </a:rPr>
              <a:t>ARP ESSER III - </a:t>
            </a:r>
            <a:endParaRPr dirty="0">
              <a:latin typeface="Raleway" pitchFamily="2" charset="0"/>
            </a:endParaRPr>
          </a:p>
          <a:p>
            <a:pPr marL="457200" lvl="0" indent="-342900" algn="l" rtl="0">
              <a:spcBef>
                <a:spcPts val="600"/>
              </a:spcBef>
              <a:spcAft>
                <a:spcPts val="0"/>
              </a:spcAft>
              <a:buSzPts val="1800"/>
              <a:buChar char="•"/>
            </a:pPr>
            <a:r>
              <a:rPr lang="en" sz="1600" dirty="0">
                <a:solidFill>
                  <a:schemeClr val="tx1"/>
                </a:solidFill>
                <a:latin typeface="Raleway"/>
                <a:ea typeface="Raleway"/>
                <a:cs typeface="Raleway"/>
                <a:sym typeface="Raleway"/>
              </a:rPr>
              <a:t>Please submit requests for funds at your earliest opportunity!</a:t>
            </a:r>
            <a:endParaRPr sz="1600" dirty="0">
              <a:solidFill>
                <a:schemeClr val="tx1"/>
              </a:solidFill>
              <a:latin typeface="Raleway"/>
              <a:ea typeface="Raleway"/>
              <a:cs typeface="Raleway"/>
              <a:sym typeface="Raleway"/>
            </a:endParaRPr>
          </a:p>
          <a:p>
            <a:pPr marL="914400" lvl="1" indent="-323850" algn="l" rtl="0">
              <a:spcBef>
                <a:spcPts val="0"/>
              </a:spcBef>
              <a:spcAft>
                <a:spcPts val="0"/>
              </a:spcAft>
              <a:buSzPts val="1500"/>
              <a:buChar char="•"/>
            </a:pPr>
            <a:r>
              <a:rPr lang="en" sz="1600" dirty="0">
                <a:solidFill>
                  <a:schemeClr val="tx1"/>
                </a:solidFill>
                <a:latin typeface="Raleway"/>
                <a:ea typeface="Raleway"/>
                <a:cs typeface="Raleway"/>
                <a:sym typeface="Raleway"/>
              </a:rPr>
              <a:t>We need to assess what funds remain unspent.</a:t>
            </a:r>
            <a:endParaRPr sz="1600" dirty="0">
              <a:solidFill>
                <a:schemeClr val="tx1"/>
              </a:solidFill>
              <a:latin typeface="Raleway"/>
              <a:ea typeface="Raleway"/>
              <a:cs typeface="Raleway"/>
              <a:sym typeface="Raleway"/>
            </a:endParaRPr>
          </a:p>
          <a:p>
            <a:pPr marL="457200" lvl="0" indent="-342900" algn="l" rtl="0">
              <a:spcBef>
                <a:spcPts val="0"/>
              </a:spcBef>
              <a:spcAft>
                <a:spcPts val="0"/>
              </a:spcAft>
              <a:buSzPts val="1800"/>
              <a:buChar char="•"/>
            </a:pPr>
            <a:r>
              <a:rPr lang="en" sz="1600" dirty="0">
                <a:solidFill>
                  <a:schemeClr val="tx1"/>
                </a:solidFill>
                <a:latin typeface="Raleway"/>
                <a:ea typeface="Raleway"/>
                <a:cs typeface="Raleway"/>
                <a:sym typeface="Raleway"/>
              </a:rPr>
              <a:t>All Post Award Revisions must be submitted prior to June 30, 2024.</a:t>
            </a:r>
            <a:endParaRPr sz="1600" dirty="0">
              <a:solidFill>
                <a:schemeClr val="tx1"/>
              </a:solidFill>
              <a:latin typeface="Raleway"/>
              <a:ea typeface="Raleway"/>
              <a:cs typeface="Raleway"/>
              <a:sym typeface="Raleway"/>
            </a:endParaRPr>
          </a:p>
          <a:p>
            <a:pPr marL="457200" lvl="0" indent="-342900" algn="l" rtl="0">
              <a:spcBef>
                <a:spcPts val="0"/>
              </a:spcBef>
              <a:spcAft>
                <a:spcPts val="0"/>
              </a:spcAft>
              <a:buSzPts val="1800"/>
              <a:buChar char="•"/>
            </a:pPr>
            <a:r>
              <a:rPr lang="en" sz="1600" dirty="0">
                <a:solidFill>
                  <a:schemeClr val="tx1"/>
                </a:solidFill>
                <a:latin typeface="Raleway"/>
                <a:ea typeface="Raleway"/>
                <a:cs typeface="Raleway"/>
                <a:sym typeface="Raleway"/>
              </a:rPr>
              <a:t>Funds must be obligated prior to September 30, 2024…even if requesting a late liquidation.</a:t>
            </a:r>
            <a:endParaRPr sz="1600" dirty="0">
              <a:solidFill>
                <a:schemeClr val="tx1"/>
              </a:solidFill>
              <a:latin typeface="Raleway"/>
              <a:ea typeface="Raleway"/>
              <a:cs typeface="Raleway"/>
              <a:sym typeface="Raleway"/>
            </a:endParaRPr>
          </a:p>
          <a:p>
            <a:pPr marL="457200" lvl="0" indent="-342900" algn="l" rtl="0">
              <a:spcBef>
                <a:spcPts val="0"/>
              </a:spcBef>
              <a:spcAft>
                <a:spcPts val="0"/>
              </a:spcAft>
              <a:buSzPts val="1800"/>
              <a:buChar char="•"/>
            </a:pPr>
            <a:r>
              <a:rPr lang="en" sz="1600" dirty="0">
                <a:solidFill>
                  <a:schemeClr val="tx1"/>
                </a:solidFill>
                <a:latin typeface="Raleway"/>
                <a:ea typeface="Raleway"/>
                <a:cs typeface="Raleway"/>
                <a:sym typeface="Raleway"/>
              </a:rPr>
              <a:t>Please email </a:t>
            </a:r>
            <a:r>
              <a:rPr lang="en" sz="1600" u="sng" dirty="0">
                <a:solidFill>
                  <a:srgbClr val="0563C1"/>
                </a:solidFill>
                <a:latin typeface="Raleway"/>
                <a:ea typeface="Raleway"/>
                <a:cs typeface="Raleway"/>
                <a:sym typeface="Raleway"/>
              </a:rPr>
              <a:t>mohajeri-nelson_n@cde.state.co.us</a:t>
            </a:r>
            <a:r>
              <a:rPr lang="en" sz="1600" dirty="0">
                <a:solidFill>
                  <a:srgbClr val="595959"/>
                </a:solidFill>
                <a:latin typeface="Raleway"/>
                <a:ea typeface="Raleway"/>
                <a:cs typeface="Raleway"/>
                <a:sym typeface="Raleway"/>
              </a:rPr>
              <a:t> </a:t>
            </a:r>
            <a:r>
              <a:rPr lang="en" sz="1600" dirty="0">
                <a:solidFill>
                  <a:schemeClr val="tx1"/>
                </a:solidFill>
                <a:latin typeface="Raleway"/>
                <a:ea typeface="Raleway"/>
                <a:cs typeface="Raleway"/>
                <a:sym typeface="Raleway"/>
              </a:rPr>
              <a:t>if you believe you may need a late liquidation. </a:t>
            </a:r>
            <a:endParaRPr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A7E3796-A16E-4B05-DF20-4AEAC5AA0851}"/>
              </a:ext>
            </a:extLst>
          </p:cNvPr>
          <p:cNvSpPr>
            <a:spLocks noGrp="1"/>
          </p:cNvSpPr>
          <p:nvPr>
            <p:ph type="title"/>
          </p:nvPr>
        </p:nvSpPr>
        <p:spPr>
          <a:xfrm>
            <a:off x="72687" y="-746324"/>
            <a:ext cx="7526585" cy="733413"/>
          </a:xfrm>
        </p:spPr>
        <p:txBody>
          <a:bodyPr/>
          <a:lstStyle/>
          <a:p>
            <a:r>
              <a:rPr lang="en-US" dirty="0">
                <a:latin typeface="Calibri"/>
                <a:ea typeface="Calibri"/>
                <a:cs typeface="Calibri"/>
              </a:rPr>
              <a:t>The Investment Grid</a:t>
            </a:r>
            <a:endParaRPr lang="en-US" dirty="0">
              <a:ea typeface="Calibri"/>
            </a:endParaRPr>
          </a:p>
        </p:txBody>
      </p:sp>
      <p:pic>
        <p:nvPicPr>
          <p:cNvPr id="4" name="Picture 3" descr="QR Code leading the CCNetwork's Investment Grid">
            <a:extLst>
              <a:ext uri="{FF2B5EF4-FFF2-40B4-BE49-F238E27FC236}">
                <a16:creationId xmlns:a16="http://schemas.microsoft.com/office/drawing/2014/main" id="{7FAF206E-47E4-566D-F091-840B202BD756}"/>
              </a:ext>
            </a:extLst>
          </p:cNvPr>
          <p:cNvPicPr>
            <a:picLocks noChangeAspect="1"/>
          </p:cNvPicPr>
          <p:nvPr/>
        </p:nvPicPr>
        <p:blipFill>
          <a:blip r:embed="rId3">
            <a:duotone>
              <a:schemeClr val="accent2">
                <a:shade val="45000"/>
                <a:satMod val="135000"/>
              </a:schemeClr>
              <a:prstClr val="white"/>
            </a:duotone>
          </a:blip>
          <a:stretch>
            <a:fillRect/>
          </a:stretch>
        </p:blipFill>
        <p:spPr>
          <a:xfrm>
            <a:off x="219092" y="1056806"/>
            <a:ext cx="1709901" cy="1709901"/>
          </a:xfrm>
          <a:prstGeom prst="rect">
            <a:avLst/>
          </a:prstGeom>
        </p:spPr>
      </p:pic>
      <p:graphicFrame>
        <p:nvGraphicFramePr>
          <p:cNvPr id="6" name="Table 5">
            <a:extLst>
              <a:ext uri="{FF2B5EF4-FFF2-40B4-BE49-F238E27FC236}">
                <a16:creationId xmlns:a16="http://schemas.microsoft.com/office/drawing/2014/main" id="{A03A8A87-781D-669E-97FE-5A7541D23CFC}"/>
              </a:ext>
            </a:extLst>
          </p:cNvPr>
          <p:cNvGraphicFramePr>
            <a:graphicFrameLocks noGrp="1"/>
          </p:cNvGraphicFramePr>
          <p:nvPr>
            <p:extLst>
              <p:ext uri="{D42A27DB-BD31-4B8C-83A1-F6EECF244321}">
                <p14:modId xmlns:p14="http://schemas.microsoft.com/office/powerpoint/2010/main" val="2804639604"/>
              </p:ext>
            </p:extLst>
          </p:nvPr>
        </p:nvGraphicFramePr>
        <p:xfrm>
          <a:off x="2250239" y="302925"/>
          <a:ext cx="5888323" cy="4686325"/>
        </p:xfrm>
        <a:graphic>
          <a:graphicData uri="http://schemas.openxmlformats.org/drawingml/2006/table">
            <a:tbl>
              <a:tblPr firstRow="1" bandRow="1">
                <a:tableStyleId>{12755EB2-1090-4DBC-B27D-BEF4C38642B6}</a:tableStyleId>
              </a:tblPr>
              <a:tblGrid>
                <a:gridCol w="310097">
                  <a:extLst>
                    <a:ext uri="{9D8B030D-6E8A-4147-A177-3AD203B41FA5}">
                      <a16:colId xmlns:a16="http://schemas.microsoft.com/office/drawing/2014/main" val="1495461532"/>
                    </a:ext>
                  </a:extLst>
                </a:gridCol>
                <a:gridCol w="949910">
                  <a:extLst>
                    <a:ext uri="{9D8B030D-6E8A-4147-A177-3AD203B41FA5}">
                      <a16:colId xmlns:a16="http://schemas.microsoft.com/office/drawing/2014/main" val="3715232168"/>
                    </a:ext>
                  </a:extLst>
                </a:gridCol>
                <a:gridCol w="923278">
                  <a:extLst>
                    <a:ext uri="{9D8B030D-6E8A-4147-A177-3AD203B41FA5}">
                      <a16:colId xmlns:a16="http://schemas.microsoft.com/office/drawing/2014/main" val="2355781626"/>
                    </a:ext>
                  </a:extLst>
                </a:gridCol>
                <a:gridCol w="896645">
                  <a:extLst>
                    <a:ext uri="{9D8B030D-6E8A-4147-A177-3AD203B41FA5}">
                      <a16:colId xmlns:a16="http://schemas.microsoft.com/office/drawing/2014/main" val="1106389594"/>
                    </a:ext>
                  </a:extLst>
                </a:gridCol>
                <a:gridCol w="923277">
                  <a:extLst>
                    <a:ext uri="{9D8B030D-6E8A-4147-A177-3AD203B41FA5}">
                      <a16:colId xmlns:a16="http://schemas.microsoft.com/office/drawing/2014/main" val="1218494780"/>
                    </a:ext>
                  </a:extLst>
                </a:gridCol>
                <a:gridCol w="1010628">
                  <a:extLst>
                    <a:ext uri="{9D8B030D-6E8A-4147-A177-3AD203B41FA5}">
                      <a16:colId xmlns:a16="http://schemas.microsoft.com/office/drawing/2014/main" val="807570494"/>
                    </a:ext>
                  </a:extLst>
                </a:gridCol>
                <a:gridCol w="874488">
                  <a:extLst>
                    <a:ext uri="{9D8B030D-6E8A-4147-A177-3AD203B41FA5}">
                      <a16:colId xmlns:a16="http://schemas.microsoft.com/office/drawing/2014/main" val="3357527369"/>
                    </a:ext>
                  </a:extLst>
                </a:gridCol>
              </a:tblGrid>
              <a:tr h="624685">
                <a:tc>
                  <a:txBody>
                    <a:bodyPr/>
                    <a:lstStyle/>
                    <a:p>
                      <a:pPr algn="ctr"/>
                      <a:endParaRPr lang="en-US" sz="700" b="1" dirty="0">
                        <a:solidFill>
                          <a:srgbClr val="66C0B5"/>
                        </a:solidFill>
                      </a:endParaRPr>
                    </a:p>
                  </a:txBody>
                  <a:tcPr anchor="ctr">
                    <a:solidFill>
                      <a:srgbClr val="66C0B5"/>
                    </a:solidFill>
                  </a:tcPr>
                </a:tc>
                <a:tc>
                  <a:txBody>
                    <a:bodyPr/>
                    <a:lstStyle/>
                    <a:p>
                      <a:pPr algn="ctr"/>
                      <a:r>
                        <a:rPr lang="en-US" sz="700" b="1" dirty="0">
                          <a:solidFill>
                            <a:schemeClr val="bg1"/>
                          </a:solidFill>
                        </a:rPr>
                        <a:t>Investment</a:t>
                      </a:r>
                    </a:p>
                  </a:txBody>
                  <a:tcPr anchor="ctr">
                    <a:solidFill>
                      <a:schemeClr val="accent5">
                        <a:lumMod val="50000"/>
                      </a:schemeClr>
                    </a:solidFill>
                  </a:tcPr>
                </a:tc>
                <a:tc>
                  <a:txBody>
                    <a:bodyPr/>
                    <a:lstStyle/>
                    <a:p>
                      <a:pPr algn="ctr"/>
                      <a:r>
                        <a:rPr lang="en-US" sz="700" b="1" dirty="0">
                          <a:solidFill>
                            <a:schemeClr val="bg1"/>
                          </a:solidFill>
                        </a:rPr>
                        <a:t>Major cost</a:t>
                      </a:r>
                      <a:r>
                        <a:rPr lang="en-US" sz="700" b="1" baseline="0" dirty="0">
                          <a:solidFill>
                            <a:schemeClr val="bg1"/>
                          </a:solidFill>
                        </a:rPr>
                        <a:t> factors</a:t>
                      </a:r>
                      <a:endParaRPr lang="en-US" sz="700" b="1" dirty="0">
                        <a:solidFill>
                          <a:schemeClr val="bg1"/>
                        </a:solidFill>
                      </a:endParaRPr>
                    </a:p>
                  </a:txBody>
                  <a:tcPr anchor="ctr">
                    <a:solidFill>
                      <a:schemeClr val="accent5">
                        <a:lumMod val="50000"/>
                      </a:schemeClr>
                    </a:solidFill>
                  </a:tcPr>
                </a:tc>
                <a:tc>
                  <a:txBody>
                    <a:bodyPr/>
                    <a:lstStyle/>
                    <a:p>
                      <a:pPr algn="ctr"/>
                      <a:r>
                        <a:rPr lang="en-US" sz="700" b="1" dirty="0">
                          <a:solidFill>
                            <a:schemeClr val="bg1"/>
                          </a:solidFill>
                        </a:rPr>
                        <a:t>Estimated # Students</a:t>
                      </a:r>
                      <a:r>
                        <a:rPr lang="en-US" sz="700" b="1" baseline="0" dirty="0">
                          <a:solidFill>
                            <a:schemeClr val="bg1"/>
                          </a:solidFill>
                        </a:rPr>
                        <a:t> Served</a:t>
                      </a:r>
                      <a:endParaRPr lang="en-US" sz="700" b="1" dirty="0">
                        <a:solidFill>
                          <a:schemeClr val="bg1"/>
                        </a:solidFill>
                      </a:endParaRPr>
                    </a:p>
                  </a:txBody>
                  <a:tcPr anchor="ctr">
                    <a:solidFill>
                      <a:schemeClr val="accent5">
                        <a:lumMod val="50000"/>
                      </a:schemeClr>
                    </a:solidFill>
                  </a:tcPr>
                </a:tc>
                <a:tc>
                  <a:txBody>
                    <a:bodyPr/>
                    <a:lstStyle/>
                    <a:p>
                      <a:pPr algn="ctr"/>
                      <a:r>
                        <a:rPr lang="en-US" sz="700" b="1" dirty="0">
                          <a:solidFill>
                            <a:schemeClr val="bg1"/>
                          </a:solidFill>
                        </a:rPr>
                        <a:t>Cost per participating student</a:t>
                      </a:r>
                    </a:p>
                  </a:txBody>
                  <a:tcPr anchor="ctr">
                    <a:solidFill>
                      <a:schemeClr val="accent5">
                        <a:lumMod val="50000"/>
                      </a:schemeClr>
                    </a:solidFill>
                  </a:tcPr>
                </a:tc>
                <a:tc>
                  <a:txBody>
                    <a:bodyPr/>
                    <a:lstStyle/>
                    <a:p>
                      <a:pPr algn="ctr"/>
                      <a:r>
                        <a:rPr lang="en-US" sz="700" b="1" dirty="0">
                          <a:solidFill>
                            <a:schemeClr val="bg1"/>
                          </a:solidFill>
                        </a:rPr>
                        <a:t>Desired Outcomes</a:t>
                      </a:r>
                    </a:p>
                    <a:p>
                      <a:pPr algn="ctr"/>
                      <a:r>
                        <a:rPr lang="en-US" sz="700" b="1" dirty="0">
                          <a:solidFill>
                            <a:schemeClr val="bg1"/>
                          </a:solidFill>
                        </a:rPr>
                        <a:t>-</a:t>
                      </a:r>
                    </a:p>
                    <a:p>
                      <a:pPr algn="ctr"/>
                      <a:r>
                        <a:rPr lang="en-US" sz="700" b="1" dirty="0">
                          <a:solidFill>
                            <a:schemeClr val="bg1"/>
                          </a:solidFill>
                        </a:rPr>
                        <a:t>Estimated Effectiveness (High/Med/Low)</a:t>
                      </a:r>
                    </a:p>
                  </a:txBody>
                  <a:tcPr anchor="ctr">
                    <a:solidFill>
                      <a:schemeClr val="accent5">
                        <a:lumMod val="50000"/>
                      </a:schemeClr>
                    </a:solidFill>
                  </a:tcPr>
                </a:tc>
                <a:tc>
                  <a:txBody>
                    <a:bodyPr/>
                    <a:lstStyle/>
                    <a:p>
                      <a:pPr algn="ctr"/>
                      <a:r>
                        <a:rPr lang="en-US" sz="700" b="1" dirty="0">
                          <a:solidFill>
                            <a:schemeClr val="bg1"/>
                          </a:solidFill>
                        </a:rPr>
                        <a:t>Risks</a:t>
                      </a:r>
                    </a:p>
                  </a:txBody>
                  <a:tcPr anchor="ctr">
                    <a:solidFill>
                      <a:schemeClr val="accent5">
                        <a:lumMod val="50000"/>
                      </a:schemeClr>
                    </a:solidFill>
                  </a:tcPr>
                </a:tc>
                <a:extLst>
                  <a:ext uri="{0D108BD9-81ED-4DB2-BD59-A6C34878D82A}">
                    <a16:rowId xmlns:a16="http://schemas.microsoft.com/office/drawing/2014/main" val="2888534236"/>
                  </a:ext>
                </a:extLst>
              </a:tr>
              <a:tr h="701336">
                <a:tc>
                  <a:txBody>
                    <a:bodyPr/>
                    <a:lstStyle/>
                    <a:p>
                      <a:pPr algn="ctr"/>
                      <a:r>
                        <a:rPr lang="en-US" sz="700" b="1" dirty="0">
                          <a:solidFill>
                            <a:schemeClr val="bg1"/>
                          </a:solidFill>
                        </a:rPr>
                        <a:t>A</a:t>
                      </a:r>
                    </a:p>
                  </a:txBody>
                  <a:tcPr anchor="ctr">
                    <a:solidFill>
                      <a:srgbClr val="1E7C71"/>
                    </a:solidFill>
                  </a:tcPr>
                </a:tc>
                <a:tc>
                  <a:txBody>
                    <a:bodyPr/>
                    <a:lstStyle/>
                    <a:p>
                      <a:pPr algn="ctr">
                        <a:spcAft>
                          <a:spcPts val="0"/>
                        </a:spcAft>
                      </a:pPr>
                      <a:r>
                        <a:rPr lang="en-US" sz="620" dirty="0"/>
                        <a:t>Tutoring:</a:t>
                      </a:r>
                      <a:endParaRPr lang="en-US" sz="620" baseline="0" dirty="0"/>
                    </a:p>
                    <a:p>
                      <a:pPr algn="ctr">
                        <a:spcAft>
                          <a:spcPts val="0"/>
                        </a:spcAft>
                      </a:pPr>
                      <a:r>
                        <a:rPr lang="en-US" sz="620" baseline="0" dirty="0"/>
                        <a:t>4-to-1</a:t>
                      </a:r>
                    </a:p>
                    <a:p>
                      <a:pPr algn="ctr">
                        <a:spcAft>
                          <a:spcPts val="0"/>
                        </a:spcAft>
                      </a:pPr>
                      <a:r>
                        <a:rPr lang="en-US" sz="620" baseline="0" dirty="0"/>
                        <a:t>student-teacher ratio</a:t>
                      </a:r>
                    </a:p>
                    <a:p>
                      <a:pPr algn="ctr">
                        <a:spcAft>
                          <a:spcPts val="0"/>
                        </a:spcAft>
                      </a:pPr>
                      <a:r>
                        <a:rPr lang="en-US" sz="620" baseline="0" dirty="0"/>
                        <a:t>3/week, 36 weeks</a:t>
                      </a:r>
                    </a:p>
                    <a:p>
                      <a:pPr algn="ctr">
                        <a:spcAft>
                          <a:spcPts val="0"/>
                        </a:spcAft>
                      </a:pPr>
                      <a:r>
                        <a:rPr lang="en-US" sz="620" b="1" i="1" baseline="0" dirty="0"/>
                        <a:t>$1.3 million</a:t>
                      </a:r>
                      <a:endParaRPr lang="en-US" sz="620" b="1" i="1" dirty="0"/>
                    </a:p>
                  </a:txBody>
                  <a:tcPr anchor="ctr"/>
                </a:tc>
                <a:tc>
                  <a:txBody>
                    <a:bodyPr/>
                    <a:lstStyle/>
                    <a:p>
                      <a:pPr algn="ctr">
                        <a:spcAft>
                          <a:spcPts val="0"/>
                        </a:spcAft>
                      </a:pPr>
                      <a:r>
                        <a:rPr lang="en-US" sz="620" dirty="0"/>
                        <a:t>Tutors = $30/hour</a:t>
                      </a:r>
                    </a:p>
                  </a:txBody>
                  <a:tcPr anchor="ctr"/>
                </a:tc>
                <a:tc>
                  <a:txBody>
                    <a:bodyPr/>
                    <a:lstStyle/>
                    <a:p>
                      <a:pPr algn="ctr">
                        <a:spcAft>
                          <a:spcPts val="0"/>
                        </a:spcAft>
                      </a:pPr>
                      <a:r>
                        <a:rPr lang="en-US" sz="620" dirty="0"/>
                        <a:t>400</a:t>
                      </a:r>
                    </a:p>
                  </a:txBody>
                  <a:tcPr anchor="ctr"/>
                </a:tc>
                <a:tc>
                  <a:txBody>
                    <a:bodyPr/>
                    <a:lstStyle/>
                    <a:p>
                      <a:pPr algn="ctr">
                        <a:spcAft>
                          <a:spcPts val="0"/>
                        </a:spcAft>
                      </a:pPr>
                      <a:r>
                        <a:rPr lang="en-US" sz="620" dirty="0"/>
                        <a:t>$3,250 per</a:t>
                      </a:r>
                    </a:p>
                    <a:p>
                      <a:pPr algn="ctr">
                        <a:spcAft>
                          <a:spcPts val="0"/>
                        </a:spcAft>
                      </a:pPr>
                      <a:r>
                        <a:rPr lang="en-US" sz="620" dirty="0"/>
                        <a:t>tutored</a:t>
                      </a:r>
                      <a:r>
                        <a:rPr lang="en-US" sz="620" baseline="0" dirty="0"/>
                        <a:t> student</a:t>
                      </a:r>
                      <a:endParaRPr lang="en-US" sz="620" dirty="0"/>
                    </a:p>
                  </a:txBody>
                  <a:tcPr anchor="ctr"/>
                </a:tc>
                <a:tc>
                  <a:txBody>
                    <a:bodyPr/>
                    <a:lstStyle/>
                    <a:p>
                      <a:pPr algn="ctr">
                        <a:spcAft>
                          <a:spcPts val="0"/>
                        </a:spcAft>
                      </a:pPr>
                      <a:r>
                        <a:rPr lang="en-US" sz="620" dirty="0"/>
                        <a:t>Boost achievement</a:t>
                      </a:r>
                      <a:r>
                        <a:rPr lang="en-US" sz="620" baseline="0" dirty="0"/>
                        <a:t> among lowest-performing students</a:t>
                      </a:r>
                    </a:p>
                    <a:p>
                      <a:pPr algn="ctr">
                        <a:spcAft>
                          <a:spcPts val="0"/>
                        </a:spcAft>
                      </a:pPr>
                      <a:r>
                        <a:rPr lang="en-US" sz="620" baseline="0" dirty="0"/>
                        <a:t>-----</a:t>
                      </a:r>
                    </a:p>
                    <a:p>
                      <a:pPr algn="ctr">
                        <a:spcAft>
                          <a:spcPts val="0"/>
                        </a:spcAft>
                      </a:pPr>
                      <a:r>
                        <a:rPr lang="en-US" sz="620" baseline="0" dirty="0"/>
                        <a:t>Promising</a:t>
                      </a:r>
                      <a:endParaRPr lang="en-US" sz="620" dirty="0"/>
                    </a:p>
                  </a:txBody>
                  <a:tcPr anchor="ctr"/>
                </a:tc>
                <a:tc>
                  <a:txBody>
                    <a:bodyPr/>
                    <a:lstStyle/>
                    <a:p>
                      <a:pPr algn="ctr">
                        <a:spcAft>
                          <a:spcPts val="0"/>
                        </a:spcAft>
                      </a:pPr>
                      <a:r>
                        <a:rPr lang="en-US" sz="620" dirty="0"/>
                        <a:t>Some students may not attend; difficulty hiring tutors</a:t>
                      </a:r>
                    </a:p>
                  </a:txBody>
                  <a:tcPr anchor="ctr"/>
                </a:tc>
                <a:extLst>
                  <a:ext uri="{0D108BD9-81ED-4DB2-BD59-A6C34878D82A}">
                    <a16:rowId xmlns:a16="http://schemas.microsoft.com/office/drawing/2014/main" val="3064442309"/>
                  </a:ext>
                </a:extLst>
              </a:tr>
              <a:tr h="528091">
                <a:tc>
                  <a:txBody>
                    <a:bodyPr/>
                    <a:lstStyle/>
                    <a:p>
                      <a:pPr algn="ctr"/>
                      <a:r>
                        <a:rPr lang="en-US" sz="700" b="1" dirty="0">
                          <a:solidFill>
                            <a:schemeClr val="bg1"/>
                          </a:solidFill>
                        </a:rPr>
                        <a:t>B</a:t>
                      </a:r>
                    </a:p>
                  </a:txBody>
                  <a:tcPr anchor="ctr">
                    <a:solidFill>
                      <a:srgbClr val="1E7C71"/>
                    </a:solidFill>
                  </a:tcPr>
                </a:tc>
                <a:tc>
                  <a:txBody>
                    <a:bodyPr/>
                    <a:lstStyle/>
                    <a:p>
                      <a:pPr algn="ctr">
                        <a:spcAft>
                          <a:spcPts val="0"/>
                        </a:spcAft>
                      </a:pPr>
                      <a:r>
                        <a:rPr lang="en-US" sz="620" dirty="0"/>
                        <a:t>Counselors and </a:t>
                      </a:r>
                    </a:p>
                    <a:p>
                      <a:pPr algn="ctr">
                        <a:spcAft>
                          <a:spcPts val="0"/>
                        </a:spcAft>
                      </a:pPr>
                      <a:r>
                        <a:rPr lang="en-US" sz="620" dirty="0"/>
                        <a:t>social workers</a:t>
                      </a:r>
                    </a:p>
                    <a:p>
                      <a:pPr algn="ctr">
                        <a:spcAft>
                          <a:spcPts val="0"/>
                        </a:spcAft>
                      </a:pPr>
                      <a:r>
                        <a:rPr lang="en-US" sz="620" b="1" i="1" dirty="0"/>
                        <a:t>$1.6</a:t>
                      </a:r>
                      <a:r>
                        <a:rPr lang="en-US" sz="620" b="1" i="1" baseline="0" dirty="0"/>
                        <a:t> million</a:t>
                      </a:r>
                      <a:endParaRPr lang="en-US" sz="620" b="1" i="1" dirty="0"/>
                    </a:p>
                  </a:txBody>
                  <a:tcPr anchor="ctr"/>
                </a:tc>
                <a:tc>
                  <a:txBody>
                    <a:bodyPr/>
                    <a:lstStyle/>
                    <a:p>
                      <a:pPr algn="ctr">
                        <a:spcAft>
                          <a:spcPts val="0"/>
                        </a:spcAft>
                      </a:pPr>
                      <a:r>
                        <a:rPr lang="en-US" sz="620" dirty="0"/>
                        <a:t>$100,000 per FTE</a:t>
                      </a:r>
                      <a:r>
                        <a:rPr lang="en-US" sz="620" baseline="0" dirty="0"/>
                        <a:t> = 2 per school</a:t>
                      </a:r>
                      <a:endParaRPr lang="en-US" sz="620" dirty="0"/>
                    </a:p>
                  </a:txBody>
                  <a:tcPr anchor="ctr"/>
                </a:tc>
                <a:tc>
                  <a:txBody>
                    <a:bodyPr/>
                    <a:lstStyle/>
                    <a:p>
                      <a:pPr algn="ctr">
                        <a:spcAft>
                          <a:spcPts val="0"/>
                        </a:spcAft>
                      </a:pPr>
                      <a:r>
                        <a:rPr lang="en-US" sz="620" dirty="0"/>
                        <a:t>4,000</a:t>
                      </a:r>
                    </a:p>
                  </a:txBody>
                  <a:tcPr anchor="ctr"/>
                </a:tc>
                <a:tc>
                  <a:txBody>
                    <a:bodyPr/>
                    <a:lstStyle/>
                    <a:p>
                      <a:pPr algn="ctr">
                        <a:spcAft>
                          <a:spcPts val="0"/>
                        </a:spcAft>
                      </a:pPr>
                      <a:r>
                        <a:rPr lang="en-US" sz="620" dirty="0"/>
                        <a:t>$400</a:t>
                      </a:r>
                    </a:p>
                  </a:txBody>
                  <a:tcPr anchor="ctr"/>
                </a:tc>
                <a:tc>
                  <a:txBody>
                    <a:bodyPr/>
                    <a:lstStyle/>
                    <a:p>
                      <a:pPr algn="ctr">
                        <a:spcAft>
                          <a:spcPts val="0"/>
                        </a:spcAft>
                      </a:pPr>
                      <a:r>
                        <a:rPr lang="en-US" sz="620" dirty="0"/>
                        <a:t>SEL needs are met, </a:t>
                      </a:r>
                    </a:p>
                    <a:p>
                      <a:pPr algn="ctr">
                        <a:spcAft>
                          <a:spcPts val="0"/>
                        </a:spcAft>
                      </a:pPr>
                      <a:r>
                        <a:rPr lang="en-US" sz="620" dirty="0"/>
                        <a:t>so students </a:t>
                      </a:r>
                    </a:p>
                    <a:p>
                      <a:pPr algn="ctr">
                        <a:spcAft>
                          <a:spcPts val="0"/>
                        </a:spcAft>
                      </a:pPr>
                      <a:r>
                        <a:rPr lang="en-US" sz="620" dirty="0"/>
                        <a:t>attend and learn</a:t>
                      </a:r>
                    </a:p>
                  </a:txBody>
                  <a:tcPr anchor="ctr"/>
                </a:tc>
                <a:tc>
                  <a:txBody>
                    <a:bodyPr/>
                    <a:lstStyle/>
                    <a:p>
                      <a:pPr algn="ctr">
                        <a:spcAft>
                          <a:spcPts val="0"/>
                        </a:spcAft>
                      </a:pPr>
                      <a:r>
                        <a:rPr lang="en-US" sz="620" dirty="0"/>
                        <a:t>Difficulty hiring; uneven access across schools</a:t>
                      </a:r>
                    </a:p>
                  </a:txBody>
                  <a:tcPr anchor="ctr"/>
                </a:tc>
                <a:extLst>
                  <a:ext uri="{0D108BD9-81ED-4DB2-BD59-A6C34878D82A}">
                    <a16:rowId xmlns:a16="http://schemas.microsoft.com/office/drawing/2014/main" val="57797372"/>
                  </a:ext>
                </a:extLst>
              </a:tr>
              <a:tr h="608251">
                <a:tc>
                  <a:txBody>
                    <a:bodyPr/>
                    <a:lstStyle/>
                    <a:p>
                      <a:pPr algn="ctr"/>
                      <a:r>
                        <a:rPr lang="en-US" sz="700" b="1" dirty="0">
                          <a:solidFill>
                            <a:schemeClr val="bg1"/>
                          </a:solidFill>
                        </a:rPr>
                        <a:t>C</a:t>
                      </a:r>
                    </a:p>
                  </a:txBody>
                  <a:tcPr anchor="ctr">
                    <a:solidFill>
                      <a:srgbClr val="1E7C71"/>
                    </a:solidFill>
                  </a:tcPr>
                </a:tc>
                <a:tc>
                  <a:txBody>
                    <a:bodyPr/>
                    <a:lstStyle/>
                    <a:p>
                      <a:pPr algn="ctr">
                        <a:spcAft>
                          <a:spcPts val="0"/>
                        </a:spcAft>
                      </a:pPr>
                      <a:r>
                        <a:rPr lang="en-US" sz="620" dirty="0"/>
                        <a:t>Reading coaches</a:t>
                      </a:r>
                    </a:p>
                    <a:p>
                      <a:pPr algn="ctr">
                        <a:spcAft>
                          <a:spcPts val="0"/>
                        </a:spcAft>
                      </a:pPr>
                      <a:r>
                        <a:rPr lang="en-US" sz="620" b="1" i="1" dirty="0"/>
                        <a:t>$800,000</a:t>
                      </a:r>
                    </a:p>
                  </a:txBody>
                  <a:tcPr anchor="ctr"/>
                </a:tc>
                <a:tc>
                  <a:txBody>
                    <a:bodyPr/>
                    <a:lstStyle/>
                    <a:p>
                      <a:pPr algn="ctr">
                        <a:spcAft>
                          <a:spcPts val="0"/>
                        </a:spcAft>
                      </a:pPr>
                      <a:r>
                        <a:rPr lang="en-US" sz="620" dirty="0"/>
                        <a:t>$100,000 per FTE per school</a:t>
                      </a:r>
                    </a:p>
                  </a:txBody>
                  <a:tcPr anchor="ctr"/>
                </a:tc>
                <a:tc>
                  <a:txBody>
                    <a:bodyPr/>
                    <a:lstStyle/>
                    <a:p>
                      <a:pPr algn="ctr">
                        <a:spcAft>
                          <a:spcPts val="0"/>
                        </a:spcAft>
                      </a:pPr>
                      <a:r>
                        <a:rPr lang="en-US" sz="620" dirty="0"/>
                        <a:t>4,000</a:t>
                      </a:r>
                    </a:p>
                  </a:txBody>
                  <a:tcPr anchor="ctr"/>
                </a:tc>
                <a:tc>
                  <a:txBody>
                    <a:bodyPr/>
                    <a:lstStyle/>
                    <a:p>
                      <a:pPr algn="ctr">
                        <a:spcAft>
                          <a:spcPts val="0"/>
                        </a:spcAft>
                      </a:pPr>
                      <a:r>
                        <a:rPr lang="en-US" sz="620" dirty="0"/>
                        <a:t>$200</a:t>
                      </a:r>
                    </a:p>
                  </a:txBody>
                  <a:tcPr anchor="ctr"/>
                </a:tc>
                <a:tc>
                  <a:txBody>
                    <a:bodyPr/>
                    <a:lstStyle/>
                    <a:p>
                      <a:pPr algn="ctr">
                        <a:spcAft>
                          <a:spcPts val="0"/>
                        </a:spcAft>
                      </a:pPr>
                      <a:r>
                        <a:rPr lang="en-US" sz="620" dirty="0"/>
                        <a:t>Reading scores increase</a:t>
                      </a:r>
                    </a:p>
                    <a:p>
                      <a:pPr algn="ctr">
                        <a:spcAft>
                          <a:spcPts val="0"/>
                        </a:spcAft>
                      </a:pPr>
                      <a:r>
                        <a:rPr lang="en-US" sz="620" dirty="0"/>
                        <a:t>-----</a:t>
                      </a:r>
                    </a:p>
                    <a:p>
                      <a:pPr algn="ctr">
                        <a:spcAft>
                          <a:spcPts val="0"/>
                        </a:spcAft>
                      </a:pPr>
                      <a:r>
                        <a:rPr lang="en-US" sz="620" dirty="0"/>
                        <a:t>Promising</a:t>
                      </a:r>
                    </a:p>
                  </a:txBody>
                  <a:tcPr anchor="ctr"/>
                </a:tc>
                <a:tc>
                  <a:txBody>
                    <a:bodyPr/>
                    <a:lstStyle/>
                    <a:p>
                      <a:pPr algn="ctr">
                        <a:spcAft>
                          <a:spcPts val="0"/>
                        </a:spcAft>
                      </a:pPr>
                      <a:r>
                        <a:rPr lang="en-US" sz="620" dirty="0"/>
                        <a:t>Difficulty hiring; uneven</a:t>
                      </a:r>
                      <a:r>
                        <a:rPr lang="en-US" sz="620" baseline="0" dirty="0"/>
                        <a:t> effects</a:t>
                      </a:r>
                      <a:endParaRPr lang="en-US" sz="620" dirty="0"/>
                    </a:p>
                  </a:txBody>
                  <a:tcPr anchor="ctr"/>
                </a:tc>
                <a:extLst>
                  <a:ext uri="{0D108BD9-81ED-4DB2-BD59-A6C34878D82A}">
                    <a16:rowId xmlns:a16="http://schemas.microsoft.com/office/drawing/2014/main" val="3909246870"/>
                  </a:ext>
                </a:extLst>
              </a:tr>
              <a:tr h="488272">
                <a:tc>
                  <a:txBody>
                    <a:bodyPr/>
                    <a:lstStyle/>
                    <a:p>
                      <a:pPr algn="ctr"/>
                      <a:r>
                        <a:rPr lang="en-US" sz="700" b="1" dirty="0">
                          <a:solidFill>
                            <a:schemeClr val="bg1"/>
                          </a:solidFill>
                        </a:rPr>
                        <a:t>D</a:t>
                      </a:r>
                    </a:p>
                  </a:txBody>
                  <a:tcPr anchor="ctr">
                    <a:solidFill>
                      <a:srgbClr val="1E7C71"/>
                    </a:solidFill>
                  </a:tcPr>
                </a:tc>
                <a:tc>
                  <a:txBody>
                    <a:bodyPr/>
                    <a:lstStyle/>
                    <a:p>
                      <a:pPr algn="ctr">
                        <a:spcAft>
                          <a:spcPts val="0"/>
                        </a:spcAft>
                      </a:pPr>
                      <a:r>
                        <a:rPr lang="en-US" sz="620" dirty="0"/>
                        <a:t>Class size reduction</a:t>
                      </a:r>
                    </a:p>
                    <a:p>
                      <a:pPr algn="ctr">
                        <a:spcAft>
                          <a:spcPts val="0"/>
                        </a:spcAft>
                      </a:pPr>
                      <a:r>
                        <a:rPr lang="en-US" sz="620" b="1" i="1" dirty="0"/>
                        <a:t>$2.4 million</a:t>
                      </a:r>
                    </a:p>
                  </a:txBody>
                  <a:tcPr anchor="ctr"/>
                </a:tc>
                <a:tc>
                  <a:txBody>
                    <a:bodyPr/>
                    <a:lstStyle/>
                    <a:p>
                      <a:pPr algn="ctr">
                        <a:spcAft>
                          <a:spcPts val="0"/>
                        </a:spcAft>
                      </a:pPr>
                      <a:r>
                        <a:rPr lang="en-US" sz="620" dirty="0"/>
                        <a:t>$100,000 per FTE </a:t>
                      </a:r>
                    </a:p>
                    <a:p>
                      <a:pPr algn="ctr">
                        <a:spcAft>
                          <a:spcPts val="0"/>
                        </a:spcAft>
                      </a:pPr>
                      <a:r>
                        <a:rPr lang="en-US" sz="620" dirty="0"/>
                        <a:t>24 teachers across district</a:t>
                      </a:r>
                    </a:p>
                  </a:txBody>
                  <a:tcPr anchor="ctr"/>
                </a:tc>
                <a:tc>
                  <a:txBody>
                    <a:bodyPr/>
                    <a:lstStyle/>
                    <a:p>
                      <a:pPr algn="ctr">
                        <a:spcAft>
                          <a:spcPts val="0"/>
                        </a:spcAft>
                      </a:pPr>
                      <a:r>
                        <a:rPr lang="en-US" sz="620" dirty="0"/>
                        <a:t>4,000</a:t>
                      </a:r>
                    </a:p>
                  </a:txBody>
                  <a:tcPr anchor="ctr"/>
                </a:tc>
                <a:tc>
                  <a:txBody>
                    <a:bodyPr/>
                    <a:lstStyle/>
                    <a:p>
                      <a:pPr algn="ctr">
                        <a:spcAft>
                          <a:spcPts val="0"/>
                        </a:spcAft>
                      </a:pPr>
                      <a:r>
                        <a:rPr lang="en-US" sz="620" dirty="0"/>
                        <a:t>$600</a:t>
                      </a:r>
                    </a:p>
                  </a:txBody>
                  <a:tcPr anchor="ctr"/>
                </a:tc>
                <a:tc>
                  <a:txBody>
                    <a:bodyPr/>
                    <a:lstStyle/>
                    <a:p>
                      <a:pPr algn="ctr">
                        <a:spcAft>
                          <a:spcPts val="0"/>
                        </a:spcAft>
                      </a:pPr>
                      <a:r>
                        <a:rPr lang="en-US" sz="620" dirty="0"/>
                        <a:t>Achievement?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20" dirty="0"/>
                        <a:t>Difficulty hiring; uneven</a:t>
                      </a:r>
                      <a:r>
                        <a:rPr lang="en-US" sz="620" baseline="0" dirty="0"/>
                        <a:t> effects</a:t>
                      </a:r>
                      <a:endParaRPr lang="en-US" sz="620" dirty="0"/>
                    </a:p>
                  </a:txBody>
                  <a:tcPr anchor="ctr"/>
                </a:tc>
                <a:extLst>
                  <a:ext uri="{0D108BD9-81ED-4DB2-BD59-A6C34878D82A}">
                    <a16:rowId xmlns:a16="http://schemas.microsoft.com/office/drawing/2014/main" val="2333842839"/>
                  </a:ext>
                </a:extLst>
              </a:tr>
              <a:tr h="692458">
                <a:tc>
                  <a:txBody>
                    <a:bodyPr/>
                    <a:lstStyle/>
                    <a:p>
                      <a:pPr algn="ctr"/>
                      <a:r>
                        <a:rPr lang="en-US" sz="700" b="1" dirty="0">
                          <a:solidFill>
                            <a:schemeClr val="bg1"/>
                          </a:solidFill>
                        </a:rPr>
                        <a:t>E</a:t>
                      </a:r>
                    </a:p>
                  </a:txBody>
                  <a:tcPr anchor="ctr">
                    <a:solidFill>
                      <a:srgbClr val="1E7C71"/>
                    </a:solidFill>
                  </a:tcPr>
                </a:tc>
                <a:tc>
                  <a:txBody>
                    <a:bodyPr/>
                    <a:lstStyle/>
                    <a:p>
                      <a:pPr algn="ctr">
                        <a:spcAft>
                          <a:spcPts val="0"/>
                        </a:spcAft>
                      </a:pPr>
                      <a:r>
                        <a:rPr lang="en-US" sz="620" dirty="0"/>
                        <a:t>PD &amp; planning time: Teachers paid </a:t>
                      </a:r>
                    </a:p>
                    <a:p>
                      <a:pPr algn="ctr">
                        <a:spcAft>
                          <a:spcPts val="0"/>
                        </a:spcAft>
                      </a:pPr>
                      <a:r>
                        <a:rPr lang="en-US" sz="620" dirty="0"/>
                        <a:t>1 week before school starts + 10 half days</a:t>
                      </a:r>
                    </a:p>
                    <a:p>
                      <a:pPr algn="ctr">
                        <a:spcAft>
                          <a:spcPts val="0"/>
                        </a:spcAft>
                      </a:pPr>
                      <a:r>
                        <a:rPr lang="en-US" sz="620" b="1" i="1" dirty="0"/>
                        <a:t>$1.5</a:t>
                      </a:r>
                      <a:r>
                        <a:rPr lang="en-US" sz="620" b="1" i="1" baseline="0" dirty="0"/>
                        <a:t> million</a:t>
                      </a:r>
                      <a:endParaRPr lang="en-US" sz="620" b="1" i="1" dirty="0"/>
                    </a:p>
                  </a:txBody>
                  <a:tcPr anchor="ctr"/>
                </a:tc>
                <a:tc>
                  <a:txBody>
                    <a:bodyPr/>
                    <a:lstStyle/>
                    <a:p>
                      <a:pPr algn="ctr">
                        <a:spcAft>
                          <a:spcPts val="0"/>
                        </a:spcAft>
                      </a:pPr>
                      <a:r>
                        <a:rPr lang="en-US" sz="620" dirty="0"/>
                        <a:t>$3,600 stipend</a:t>
                      </a:r>
                      <a:r>
                        <a:rPr lang="en-US" sz="620" baseline="0" dirty="0"/>
                        <a:t> for all certified staff</a:t>
                      </a:r>
                      <a:endParaRPr lang="en-US" sz="620" dirty="0"/>
                    </a:p>
                  </a:txBody>
                  <a:tcPr anchor="ctr"/>
                </a:tc>
                <a:tc>
                  <a:txBody>
                    <a:bodyPr/>
                    <a:lstStyle/>
                    <a:p>
                      <a:pPr algn="ctr">
                        <a:spcAft>
                          <a:spcPts val="0"/>
                        </a:spcAft>
                      </a:pPr>
                      <a:r>
                        <a:rPr lang="en-US" sz="620" dirty="0"/>
                        <a:t>4,000</a:t>
                      </a:r>
                    </a:p>
                  </a:txBody>
                  <a:tcPr anchor="ctr"/>
                </a:tc>
                <a:tc>
                  <a:txBody>
                    <a:bodyPr/>
                    <a:lstStyle/>
                    <a:p>
                      <a:pPr algn="ctr">
                        <a:spcAft>
                          <a:spcPts val="0"/>
                        </a:spcAft>
                      </a:pPr>
                      <a:r>
                        <a:rPr lang="en-US" sz="620" dirty="0"/>
                        <a:t>$375</a:t>
                      </a:r>
                    </a:p>
                  </a:txBody>
                  <a:tcPr anchor="ctr"/>
                </a:tc>
                <a:tc>
                  <a:txBody>
                    <a:bodyPr/>
                    <a:lstStyle/>
                    <a:p>
                      <a:pPr algn="ctr">
                        <a:spcAft>
                          <a:spcPts val="0"/>
                        </a:spcAft>
                      </a:pPr>
                      <a:r>
                        <a:rPr lang="en-US" sz="620" dirty="0"/>
                        <a:t>Better instruction, </a:t>
                      </a:r>
                    </a:p>
                    <a:p>
                      <a:pPr algn="ctr">
                        <a:spcAft>
                          <a:spcPts val="0"/>
                        </a:spcAft>
                      </a:pPr>
                      <a:r>
                        <a:rPr lang="en-US" sz="620" dirty="0"/>
                        <a:t>more customized approaches?</a:t>
                      </a:r>
                    </a:p>
                  </a:txBody>
                  <a:tcPr anchor="ctr"/>
                </a:tc>
                <a:tc>
                  <a:txBody>
                    <a:bodyPr/>
                    <a:lstStyle/>
                    <a:p>
                      <a:pPr algn="ctr">
                        <a:spcAft>
                          <a:spcPts val="0"/>
                        </a:spcAft>
                      </a:pPr>
                      <a:r>
                        <a:rPr lang="en-US" sz="620" dirty="0"/>
                        <a:t>PD not </a:t>
                      </a:r>
                    </a:p>
                    <a:p>
                      <a:pPr algn="ctr">
                        <a:spcAft>
                          <a:spcPts val="0"/>
                        </a:spcAft>
                      </a:pPr>
                      <a:r>
                        <a:rPr lang="en-US" sz="620" dirty="0"/>
                        <a:t>always effective</a:t>
                      </a:r>
                    </a:p>
                  </a:txBody>
                  <a:tcPr anchor="ctr"/>
                </a:tc>
                <a:extLst>
                  <a:ext uri="{0D108BD9-81ED-4DB2-BD59-A6C34878D82A}">
                    <a16:rowId xmlns:a16="http://schemas.microsoft.com/office/drawing/2014/main" val="2505764530"/>
                  </a:ext>
                </a:extLst>
              </a:tr>
              <a:tr h="506027">
                <a:tc>
                  <a:txBody>
                    <a:bodyPr/>
                    <a:lstStyle/>
                    <a:p>
                      <a:pPr algn="ctr"/>
                      <a:r>
                        <a:rPr lang="en-US" sz="700" b="1" dirty="0">
                          <a:solidFill>
                            <a:schemeClr val="bg1"/>
                          </a:solidFill>
                        </a:rPr>
                        <a:t>F</a:t>
                      </a:r>
                    </a:p>
                  </a:txBody>
                  <a:tcPr anchor="ctr">
                    <a:solidFill>
                      <a:srgbClr val="1E7C71"/>
                    </a:solidFill>
                  </a:tcPr>
                </a:tc>
                <a:tc>
                  <a:txBody>
                    <a:bodyPr/>
                    <a:lstStyle/>
                    <a:p>
                      <a:pPr algn="ctr">
                        <a:spcAft>
                          <a:spcPts val="0"/>
                        </a:spcAft>
                      </a:pPr>
                      <a:r>
                        <a:rPr lang="en-US" sz="620" dirty="0"/>
                        <a:t>Expanded extracurriculars</a:t>
                      </a:r>
                    </a:p>
                    <a:p>
                      <a:pPr algn="ctr">
                        <a:spcAft>
                          <a:spcPts val="0"/>
                        </a:spcAft>
                      </a:pPr>
                      <a:r>
                        <a:rPr lang="en-US" sz="620" b="1" i="1" dirty="0"/>
                        <a:t>$120,000</a:t>
                      </a:r>
                    </a:p>
                  </a:txBody>
                  <a:tcPr anchor="ctr"/>
                </a:tc>
                <a:tc>
                  <a:txBody>
                    <a:bodyPr/>
                    <a:lstStyle/>
                    <a:p>
                      <a:pPr algn="ctr">
                        <a:spcAft>
                          <a:spcPts val="0"/>
                        </a:spcAft>
                      </a:pPr>
                      <a:r>
                        <a:rPr lang="en-US" sz="620" dirty="0"/>
                        <a:t>$2,500 stipends,</a:t>
                      </a:r>
                    </a:p>
                    <a:p>
                      <a:pPr algn="ctr">
                        <a:spcAft>
                          <a:spcPts val="0"/>
                        </a:spcAft>
                      </a:pPr>
                      <a:r>
                        <a:rPr lang="en-US" sz="620" dirty="0"/>
                        <a:t>6</a:t>
                      </a:r>
                      <a:r>
                        <a:rPr lang="en-US" sz="620" baseline="0" dirty="0"/>
                        <a:t> per school</a:t>
                      </a:r>
                      <a:endParaRPr lang="en-US" sz="620" dirty="0"/>
                    </a:p>
                  </a:txBody>
                  <a:tcPr anchor="ctr"/>
                </a:tc>
                <a:tc>
                  <a:txBody>
                    <a:bodyPr/>
                    <a:lstStyle/>
                    <a:p>
                      <a:pPr algn="ctr">
                        <a:spcAft>
                          <a:spcPts val="0"/>
                        </a:spcAft>
                      </a:pPr>
                      <a:r>
                        <a:rPr lang="en-US" sz="620" dirty="0"/>
                        <a:t>1,000</a:t>
                      </a:r>
                    </a:p>
                  </a:txBody>
                  <a:tcPr anchor="ctr"/>
                </a:tc>
                <a:tc>
                  <a:txBody>
                    <a:bodyPr/>
                    <a:lstStyle/>
                    <a:p>
                      <a:pPr algn="ctr">
                        <a:spcAft>
                          <a:spcPts val="0"/>
                        </a:spcAft>
                      </a:pPr>
                      <a:r>
                        <a:rPr lang="en-US" sz="620" dirty="0"/>
                        <a:t>$120 per participating </a:t>
                      </a:r>
                    </a:p>
                    <a:p>
                      <a:pPr algn="ctr">
                        <a:spcAft>
                          <a:spcPts val="0"/>
                        </a:spcAft>
                      </a:pPr>
                      <a:r>
                        <a:rPr lang="en-US" sz="620" dirty="0"/>
                        <a:t>student</a:t>
                      </a:r>
                    </a:p>
                  </a:txBody>
                  <a:tcPr anchor="ctr"/>
                </a:tc>
                <a:tc>
                  <a:txBody>
                    <a:bodyPr/>
                    <a:lstStyle/>
                    <a:p>
                      <a:pPr algn="ctr">
                        <a:spcAft>
                          <a:spcPts val="0"/>
                        </a:spcAft>
                      </a:pPr>
                      <a:r>
                        <a:rPr lang="en-US" sz="620" dirty="0"/>
                        <a:t>Increased</a:t>
                      </a:r>
                      <a:r>
                        <a:rPr lang="en-US" sz="620" baseline="0" dirty="0"/>
                        <a:t> </a:t>
                      </a:r>
                    </a:p>
                    <a:p>
                      <a:pPr algn="ctr">
                        <a:spcAft>
                          <a:spcPts val="0"/>
                        </a:spcAft>
                      </a:pPr>
                      <a:r>
                        <a:rPr lang="en-US" sz="620" baseline="0" dirty="0"/>
                        <a:t>engagement and attendance</a:t>
                      </a:r>
                      <a:endParaRPr lang="en-US" sz="620" dirty="0"/>
                    </a:p>
                  </a:txBody>
                  <a:tcPr anchor="ctr"/>
                </a:tc>
                <a:tc>
                  <a:txBody>
                    <a:bodyPr/>
                    <a:lstStyle/>
                    <a:p>
                      <a:pPr algn="ctr">
                        <a:spcAft>
                          <a:spcPts val="0"/>
                        </a:spcAft>
                      </a:pPr>
                      <a:r>
                        <a:rPr lang="en-US" sz="620" dirty="0"/>
                        <a:t>Lower participation</a:t>
                      </a:r>
                      <a:r>
                        <a:rPr lang="en-US" sz="620" baseline="0" dirty="0"/>
                        <a:t> among chronically absent</a:t>
                      </a:r>
                      <a:endParaRPr lang="en-US" sz="620" dirty="0"/>
                    </a:p>
                  </a:txBody>
                  <a:tcPr anchor="ctr"/>
                </a:tc>
                <a:extLst>
                  <a:ext uri="{0D108BD9-81ED-4DB2-BD59-A6C34878D82A}">
                    <a16:rowId xmlns:a16="http://schemas.microsoft.com/office/drawing/2014/main" val="1072752733"/>
                  </a:ext>
                </a:extLst>
              </a:tr>
              <a:tr h="537050">
                <a:tc>
                  <a:txBody>
                    <a:bodyPr/>
                    <a:lstStyle/>
                    <a:p>
                      <a:pPr algn="ctr"/>
                      <a:r>
                        <a:rPr lang="en-US" sz="700" b="1" dirty="0">
                          <a:solidFill>
                            <a:schemeClr val="bg1"/>
                          </a:solidFill>
                        </a:rPr>
                        <a:t>G</a:t>
                      </a:r>
                    </a:p>
                  </a:txBody>
                  <a:tcPr anchor="ctr">
                    <a:solidFill>
                      <a:srgbClr val="1E7C71"/>
                    </a:solidFill>
                  </a:tcPr>
                </a:tc>
                <a:tc>
                  <a:txBody>
                    <a:bodyPr/>
                    <a:lstStyle/>
                    <a:p>
                      <a:pPr algn="ctr">
                        <a:spcAft>
                          <a:spcPts val="0"/>
                        </a:spcAft>
                      </a:pPr>
                      <a:r>
                        <a:rPr lang="en-US" sz="620" dirty="0"/>
                        <a:t>Summer school</a:t>
                      </a:r>
                    </a:p>
                    <a:p>
                      <a:pPr algn="ctr">
                        <a:spcAft>
                          <a:spcPts val="0"/>
                        </a:spcAft>
                      </a:pPr>
                      <a:r>
                        <a:rPr lang="en-US" sz="620" b="1" i="1" dirty="0"/>
                        <a:t>$160,000</a:t>
                      </a:r>
                    </a:p>
                  </a:txBody>
                  <a:tcPr anchor="ctr"/>
                </a:tc>
                <a:tc>
                  <a:txBody>
                    <a:bodyPr/>
                    <a:lstStyle/>
                    <a:p>
                      <a:pPr algn="ctr">
                        <a:spcAft>
                          <a:spcPts val="0"/>
                        </a:spcAft>
                      </a:pPr>
                      <a:r>
                        <a:rPr lang="en-US" sz="620" dirty="0"/>
                        <a:t>$10,000 stipend </a:t>
                      </a:r>
                    </a:p>
                    <a:p>
                      <a:pPr algn="ctr">
                        <a:spcAft>
                          <a:spcPts val="0"/>
                        </a:spcAft>
                      </a:pPr>
                      <a:r>
                        <a:rPr lang="en-US" sz="620" dirty="0"/>
                        <a:t>per teacher</a:t>
                      </a:r>
                    </a:p>
                  </a:txBody>
                  <a:tcPr anchor="ctr"/>
                </a:tc>
                <a:tc>
                  <a:txBody>
                    <a:bodyPr/>
                    <a:lstStyle/>
                    <a:p>
                      <a:pPr algn="ctr">
                        <a:spcAft>
                          <a:spcPts val="0"/>
                        </a:spcAft>
                      </a:pPr>
                      <a:r>
                        <a:rPr lang="en-US" sz="620" dirty="0"/>
                        <a:t>320</a:t>
                      </a:r>
                    </a:p>
                  </a:txBody>
                  <a:tcPr anchor="ctr"/>
                </a:tc>
                <a:tc>
                  <a:txBody>
                    <a:bodyPr/>
                    <a:lstStyle/>
                    <a:p>
                      <a:pPr algn="ctr">
                        <a:spcAft>
                          <a:spcPts val="0"/>
                        </a:spcAft>
                      </a:pPr>
                      <a:r>
                        <a:rPr lang="en-US" sz="620" dirty="0"/>
                        <a:t>$500 per summer school student</a:t>
                      </a:r>
                    </a:p>
                  </a:txBody>
                  <a:tcPr anchor="ctr"/>
                </a:tc>
                <a:tc>
                  <a:txBody>
                    <a:bodyPr/>
                    <a:lstStyle/>
                    <a:p>
                      <a:pPr algn="ctr">
                        <a:spcAft>
                          <a:spcPts val="0"/>
                        </a:spcAft>
                      </a:pPr>
                      <a:r>
                        <a:rPr lang="en-US" sz="620" dirty="0"/>
                        <a:t>Boost achievement </a:t>
                      </a:r>
                    </a:p>
                    <a:p>
                      <a:pPr algn="ctr">
                        <a:spcAft>
                          <a:spcPts val="0"/>
                        </a:spcAft>
                      </a:pPr>
                      <a:r>
                        <a:rPr lang="en-US" sz="620" dirty="0"/>
                        <a:t>in</a:t>
                      </a:r>
                      <a:r>
                        <a:rPr lang="en-US" sz="620" baseline="0" dirty="0"/>
                        <a:t> math and reading</a:t>
                      </a:r>
                      <a:endParaRPr lang="en-US" sz="620" dirty="0"/>
                    </a:p>
                  </a:txBody>
                  <a:tcPr anchor="ctr"/>
                </a:tc>
                <a:tc>
                  <a:txBody>
                    <a:bodyPr/>
                    <a:lstStyle/>
                    <a:p>
                      <a:pPr algn="ctr">
                        <a:spcAft>
                          <a:spcPts val="0"/>
                        </a:spcAft>
                      </a:pPr>
                      <a:r>
                        <a:rPr lang="en-US" sz="620" dirty="0"/>
                        <a:t>Some students may not attend</a:t>
                      </a:r>
                    </a:p>
                  </a:txBody>
                  <a:tcPr anchor="ctr"/>
                </a:tc>
                <a:extLst>
                  <a:ext uri="{0D108BD9-81ED-4DB2-BD59-A6C34878D82A}">
                    <a16:rowId xmlns:a16="http://schemas.microsoft.com/office/drawing/2014/main" val="4180203018"/>
                  </a:ext>
                </a:extLst>
              </a:tr>
            </a:tbl>
          </a:graphicData>
        </a:graphic>
      </p:graphicFrame>
      <p:sp>
        <p:nvSpPr>
          <p:cNvPr id="34" name="Donut 33" descr="Red Circle around Investment">
            <a:extLst>
              <a:ext uri="{FF2B5EF4-FFF2-40B4-BE49-F238E27FC236}">
                <a16:creationId xmlns:a16="http://schemas.microsoft.com/office/drawing/2014/main" id="{A6465686-464F-89C6-BAEF-076080991576}"/>
              </a:ext>
            </a:extLst>
          </p:cNvPr>
          <p:cNvSpPr/>
          <p:nvPr/>
        </p:nvSpPr>
        <p:spPr>
          <a:xfrm>
            <a:off x="2515982" y="224465"/>
            <a:ext cx="1099039" cy="719637"/>
          </a:xfrm>
          <a:prstGeom prst="donut">
            <a:avLst>
              <a:gd name="adj" fmla="val 8016"/>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9" name="Donut 38" descr="Red circle around major cost factors">
            <a:extLst>
              <a:ext uri="{FF2B5EF4-FFF2-40B4-BE49-F238E27FC236}">
                <a16:creationId xmlns:a16="http://schemas.microsoft.com/office/drawing/2014/main" id="{FCD24242-9525-1248-24B0-AA36FFC6A4AF}"/>
              </a:ext>
            </a:extLst>
          </p:cNvPr>
          <p:cNvSpPr/>
          <p:nvPr/>
        </p:nvSpPr>
        <p:spPr>
          <a:xfrm>
            <a:off x="3430382" y="228406"/>
            <a:ext cx="1099039" cy="719637"/>
          </a:xfrm>
          <a:prstGeom prst="donut">
            <a:avLst>
              <a:gd name="adj" fmla="val 8016"/>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5" name="Donut 34" descr="Red circle around estimated # students served">
            <a:extLst>
              <a:ext uri="{FF2B5EF4-FFF2-40B4-BE49-F238E27FC236}">
                <a16:creationId xmlns:a16="http://schemas.microsoft.com/office/drawing/2014/main" id="{7D8E877B-661D-8F3B-6556-6E7ECEC60EAE}"/>
              </a:ext>
            </a:extLst>
          </p:cNvPr>
          <p:cNvSpPr/>
          <p:nvPr/>
        </p:nvSpPr>
        <p:spPr>
          <a:xfrm>
            <a:off x="4368430" y="232347"/>
            <a:ext cx="1099039" cy="719637"/>
          </a:xfrm>
          <a:prstGeom prst="donut">
            <a:avLst>
              <a:gd name="adj" fmla="val 8016"/>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7" name="Donut 36" descr="Red circle around cost per participating student">
            <a:extLst>
              <a:ext uri="{FF2B5EF4-FFF2-40B4-BE49-F238E27FC236}">
                <a16:creationId xmlns:a16="http://schemas.microsoft.com/office/drawing/2014/main" id="{30EB8683-1A14-8080-0B43-E089C9692A65}"/>
              </a:ext>
            </a:extLst>
          </p:cNvPr>
          <p:cNvSpPr/>
          <p:nvPr/>
        </p:nvSpPr>
        <p:spPr>
          <a:xfrm>
            <a:off x="5294651" y="224462"/>
            <a:ext cx="1099039" cy="719637"/>
          </a:xfrm>
          <a:prstGeom prst="donut">
            <a:avLst>
              <a:gd name="adj" fmla="val 8016"/>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6" name="Donut 35" descr="Red circle around Desired Outcome or Estimated Effectiveness">
            <a:extLst>
              <a:ext uri="{FF2B5EF4-FFF2-40B4-BE49-F238E27FC236}">
                <a16:creationId xmlns:a16="http://schemas.microsoft.com/office/drawing/2014/main" id="{336795D5-6127-D76E-792F-9E8687876185}"/>
              </a:ext>
            </a:extLst>
          </p:cNvPr>
          <p:cNvSpPr/>
          <p:nvPr/>
        </p:nvSpPr>
        <p:spPr>
          <a:xfrm>
            <a:off x="6209054" y="252054"/>
            <a:ext cx="1099039" cy="719637"/>
          </a:xfrm>
          <a:prstGeom prst="donut">
            <a:avLst>
              <a:gd name="adj" fmla="val 8016"/>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8" name="Donut 37" descr="Red Circle around Risks">
            <a:extLst>
              <a:ext uri="{FF2B5EF4-FFF2-40B4-BE49-F238E27FC236}">
                <a16:creationId xmlns:a16="http://schemas.microsoft.com/office/drawing/2014/main" id="{0420DEBD-99FC-E49C-7FB9-913DD8805F1A}"/>
              </a:ext>
            </a:extLst>
          </p:cNvPr>
          <p:cNvSpPr/>
          <p:nvPr/>
        </p:nvSpPr>
        <p:spPr>
          <a:xfrm>
            <a:off x="7147102" y="232348"/>
            <a:ext cx="1099039" cy="719637"/>
          </a:xfrm>
          <a:prstGeom prst="donut">
            <a:avLst>
              <a:gd name="adj" fmla="val 8016"/>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1" name="Oval Callout 26">
            <a:extLst>
              <a:ext uri="{FF2B5EF4-FFF2-40B4-BE49-F238E27FC236}">
                <a16:creationId xmlns:a16="http://schemas.microsoft.com/office/drawing/2014/main" id="{08DC75BC-00E3-1067-A635-64F312B10D5A}"/>
              </a:ext>
            </a:extLst>
          </p:cNvPr>
          <p:cNvSpPr/>
          <p:nvPr/>
        </p:nvSpPr>
        <p:spPr>
          <a:xfrm flipH="1">
            <a:off x="2505986" y="1204263"/>
            <a:ext cx="3690990" cy="1172531"/>
          </a:xfrm>
          <a:prstGeom prst="wedgeEllipseCallout">
            <a:avLst>
              <a:gd name="adj1" fmla="val -57271"/>
              <a:gd name="adj2" fmla="val -68105"/>
            </a:avLst>
          </a:prstGeom>
          <a:solidFill>
            <a:srgbClr val="386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Helvetica" pitchFamily="2" charset="0"/>
              </a:rPr>
              <a:t>Communicating desired outcomes can help everyone stay focused (which can drive outcomes).</a:t>
            </a:r>
          </a:p>
        </p:txBody>
      </p:sp>
      <p:sp>
        <p:nvSpPr>
          <p:cNvPr id="33" name="Oval Callout 27">
            <a:extLst>
              <a:ext uri="{FF2B5EF4-FFF2-40B4-BE49-F238E27FC236}">
                <a16:creationId xmlns:a16="http://schemas.microsoft.com/office/drawing/2014/main" id="{BE5854DA-4D29-D654-2780-2B0E3C7F7298}"/>
              </a:ext>
            </a:extLst>
          </p:cNvPr>
          <p:cNvSpPr/>
          <p:nvPr/>
        </p:nvSpPr>
        <p:spPr>
          <a:xfrm flipH="1">
            <a:off x="4568438" y="3670619"/>
            <a:ext cx="2543347" cy="1072773"/>
          </a:xfrm>
          <a:prstGeom prst="wedgeEllipseCallout">
            <a:avLst>
              <a:gd name="adj1" fmla="val -61041"/>
              <a:gd name="adj2" fmla="val 41001"/>
            </a:avLst>
          </a:prstGeom>
          <a:solidFill>
            <a:srgbClr val="386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Helvetica" pitchFamily="2" charset="0"/>
              </a:rPr>
              <a:t>Recognize risks to find ways to mitigate them or ensure early detection.</a:t>
            </a:r>
          </a:p>
        </p:txBody>
      </p:sp>
      <p:sp>
        <p:nvSpPr>
          <p:cNvPr id="3" name="Slide Number Placeholder 2">
            <a:extLst>
              <a:ext uri="{FF2B5EF4-FFF2-40B4-BE49-F238E27FC236}">
                <a16:creationId xmlns:a16="http://schemas.microsoft.com/office/drawing/2014/main" id="{4BA25C71-3613-BD65-EF86-F7D3075F8410}"/>
              </a:ext>
            </a:extLst>
          </p:cNvPr>
          <p:cNvSpPr>
            <a:spLocks noGrp="1"/>
          </p:cNvSpPr>
          <p:nvPr>
            <p:ph type="sldNum" sz="quarter" idx="7"/>
          </p:nvPr>
        </p:nvSpPr>
        <p:spPr/>
        <p:txBody>
          <a:bodyPr/>
          <a:lstStyle/>
          <a:p>
            <a:pPr defTabSz="685800">
              <a:buClrTx/>
              <a:buSzTx/>
              <a:defRPr/>
            </a:pPr>
            <a:fld id="{B6F15528-21DE-4FAA-801E-634DDDAF4B2B}" type="slidenum">
              <a:rPr lang="en-US" kern="1200">
                <a:solidFill>
                  <a:srgbClr val="FFFFFF"/>
                </a:solidFill>
                <a:ea typeface="+mn-ea"/>
              </a:rPr>
              <a:pPr defTabSz="685800">
                <a:buClrTx/>
                <a:buSzTx/>
                <a:defRPr/>
              </a:pPr>
              <a:t>40</a:t>
            </a:fld>
            <a:endParaRPr lang="en-US" kern="1200" dirty="0">
              <a:solidFill>
                <a:srgbClr val="FFFFFF"/>
              </a:solidFill>
              <a:ea typeface="+mn-ea"/>
            </a:endParaRPr>
          </a:p>
        </p:txBody>
      </p:sp>
    </p:spTree>
    <p:extLst>
      <p:ext uri="{BB962C8B-B14F-4D97-AF65-F5344CB8AC3E}">
        <p14:creationId xmlns:p14="http://schemas.microsoft.com/office/powerpoint/2010/main" val="204059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35" grpId="0" animBg="1"/>
      <p:bldP spid="37" grpId="0" animBg="1"/>
      <p:bldP spid="36" grpId="0" animBg="1"/>
      <p:bldP spid="38" grpId="0" animBg="1"/>
      <p:bldP spid="31" grpId="0" animBg="1"/>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F2E4CC0-6B5F-5DAB-E557-86EA7D11923A}"/>
              </a:ext>
            </a:extLst>
          </p:cNvPr>
          <p:cNvSpPr>
            <a:spLocks noGrp="1"/>
          </p:cNvSpPr>
          <p:nvPr>
            <p:ph type="title"/>
          </p:nvPr>
        </p:nvSpPr>
        <p:spPr>
          <a:xfrm>
            <a:off x="72687" y="-746324"/>
            <a:ext cx="7526585" cy="733413"/>
          </a:xfrm>
        </p:spPr>
        <p:txBody>
          <a:bodyPr/>
          <a:lstStyle/>
          <a:p>
            <a:r>
              <a:rPr lang="en-US" dirty="0">
                <a:latin typeface="Calibri"/>
                <a:ea typeface="Calibri"/>
                <a:cs typeface="Calibri"/>
              </a:rPr>
              <a:t>The Investment Grid – Checking Data for Desired Outcomes</a:t>
            </a:r>
            <a:endParaRPr lang="en-US" dirty="0">
              <a:ea typeface="Calibri"/>
            </a:endParaRPr>
          </a:p>
        </p:txBody>
      </p:sp>
      <p:graphicFrame>
        <p:nvGraphicFramePr>
          <p:cNvPr id="2" name="Table 1">
            <a:extLst>
              <a:ext uri="{FF2B5EF4-FFF2-40B4-BE49-F238E27FC236}">
                <a16:creationId xmlns:a16="http://schemas.microsoft.com/office/drawing/2014/main" id="{A37BCCC5-30D1-AD79-8B1E-460410B6EC4C}"/>
              </a:ext>
            </a:extLst>
          </p:cNvPr>
          <p:cNvGraphicFramePr>
            <a:graphicFrameLocks noGrp="1"/>
          </p:cNvGraphicFramePr>
          <p:nvPr>
            <p:extLst>
              <p:ext uri="{D42A27DB-BD31-4B8C-83A1-F6EECF244321}">
                <p14:modId xmlns:p14="http://schemas.microsoft.com/office/powerpoint/2010/main" val="1148382323"/>
              </p:ext>
            </p:extLst>
          </p:nvPr>
        </p:nvGraphicFramePr>
        <p:xfrm>
          <a:off x="1726440" y="267295"/>
          <a:ext cx="5888323" cy="4686325"/>
        </p:xfrm>
        <a:graphic>
          <a:graphicData uri="http://schemas.openxmlformats.org/drawingml/2006/table">
            <a:tbl>
              <a:tblPr firstRow="1" bandRow="1">
                <a:tableStyleId>{12755EB2-1090-4DBC-B27D-BEF4C38642B6}</a:tableStyleId>
              </a:tblPr>
              <a:tblGrid>
                <a:gridCol w="310097">
                  <a:extLst>
                    <a:ext uri="{9D8B030D-6E8A-4147-A177-3AD203B41FA5}">
                      <a16:colId xmlns:a16="http://schemas.microsoft.com/office/drawing/2014/main" val="1495461532"/>
                    </a:ext>
                  </a:extLst>
                </a:gridCol>
                <a:gridCol w="949910">
                  <a:extLst>
                    <a:ext uri="{9D8B030D-6E8A-4147-A177-3AD203B41FA5}">
                      <a16:colId xmlns:a16="http://schemas.microsoft.com/office/drawing/2014/main" val="3715232168"/>
                    </a:ext>
                  </a:extLst>
                </a:gridCol>
                <a:gridCol w="923278">
                  <a:extLst>
                    <a:ext uri="{9D8B030D-6E8A-4147-A177-3AD203B41FA5}">
                      <a16:colId xmlns:a16="http://schemas.microsoft.com/office/drawing/2014/main" val="2355781626"/>
                    </a:ext>
                  </a:extLst>
                </a:gridCol>
                <a:gridCol w="896645">
                  <a:extLst>
                    <a:ext uri="{9D8B030D-6E8A-4147-A177-3AD203B41FA5}">
                      <a16:colId xmlns:a16="http://schemas.microsoft.com/office/drawing/2014/main" val="1106389594"/>
                    </a:ext>
                  </a:extLst>
                </a:gridCol>
                <a:gridCol w="923277">
                  <a:extLst>
                    <a:ext uri="{9D8B030D-6E8A-4147-A177-3AD203B41FA5}">
                      <a16:colId xmlns:a16="http://schemas.microsoft.com/office/drawing/2014/main" val="1218494780"/>
                    </a:ext>
                  </a:extLst>
                </a:gridCol>
                <a:gridCol w="1010628">
                  <a:extLst>
                    <a:ext uri="{9D8B030D-6E8A-4147-A177-3AD203B41FA5}">
                      <a16:colId xmlns:a16="http://schemas.microsoft.com/office/drawing/2014/main" val="807570494"/>
                    </a:ext>
                  </a:extLst>
                </a:gridCol>
                <a:gridCol w="874488">
                  <a:extLst>
                    <a:ext uri="{9D8B030D-6E8A-4147-A177-3AD203B41FA5}">
                      <a16:colId xmlns:a16="http://schemas.microsoft.com/office/drawing/2014/main" val="3357527369"/>
                    </a:ext>
                  </a:extLst>
                </a:gridCol>
              </a:tblGrid>
              <a:tr h="624685">
                <a:tc>
                  <a:txBody>
                    <a:bodyPr/>
                    <a:lstStyle/>
                    <a:p>
                      <a:pPr algn="ctr"/>
                      <a:endParaRPr lang="en-US" sz="700" b="1" dirty="0">
                        <a:solidFill>
                          <a:srgbClr val="66C0B5"/>
                        </a:solidFill>
                      </a:endParaRPr>
                    </a:p>
                  </a:txBody>
                  <a:tcPr anchor="ctr">
                    <a:solidFill>
                      <a:srgbClr val="66C0B5"/>
                    </a:solidFill>
                  </a:tcPr>
                </a:tc>
                <a:tc>
                  <a:txBody>
                    <a:bodyPr/>
                    <a:lstStyle/>
                    <a:p>
                      <a:pPr algn="ctr"/>
                      <a:r>
                        <a:rPr lang="en-US" sz="700" b="1" dirty="0">
                          <a:solidFill>
                            <a:schemeClr val="bg1"/>
                          </a:solidFill>
                        </a:rPr>
                        <a:t>Investment</a:t>
                      </a:r>
                    </a:p>
                  </a:txBody>
                  <a:tcPr anchor="ctr">
                    <a:solidFill>
                      <a:schemeClr val="accent5">
                        <a:lumMod val="50000"/>
                      </a:schemeClr>
                    </a:solidFill>
                  </a:tcPr>
                </a:tc>
                <a:tc>
                  <a:txBody>
                    <a:bodyPr/>
                    <a:lstStyle/>
                    <a:p>
                      <a:pPr algn="ctr"/>
                      <a:r>
                        <a:rPr lang="en-US" sz="700" b="1" dirty="0">
                          <a:solidFill>
                            <a:schemeClr val="bg1"/>
                          </a:solidFill>
                        </a:rPr>
                        <a:t>Major cost</a:t>
                      </a:r>
                      <a:r>
                        <a:rPr lang="en-US" sz="700" b="1" baseline="0" dirty="0">
                          <a:solidFill>
                            <a:schemeClr val="bg1"/>
                          </a:solidFill>
                        </a:rPr>
                        <a:t> factors</a:t>
                      </a:r>
                      <a:endParaRPr lang="en-US" sz="700" b="1" dirty="0">
                        <a:solidFill>
                          <a:schemeClr val="bg1"/>
                        </a:solidFill>
                      </a:endParaRPr>
                    </a:p>
                  </a:txBody>
                  <a:tcPr anchor="ctr">
                    <a:solidFill>
                      <a:schemeClr val="accent5">
                        <a:lumMod val="50000"/>
                      </a:schemeClr>
                    </a:solidFill>
                  </a:tcPr>
                </a:tc>
                <a:tc>
                  <a:txBody>
                    <a:bodyPr/>
                    <a:lstStyle/>
                    <a:p>
                      <a:pPr algn="ctr"/>
                      <a:r>
                        <a:rPr lang="en-US" sz="700" b="1" dirty="0">
                          <a:solidFill>
                            <a:schemeClr val="bg1"/>
                          </a:solidFill>
                        </a:rPr>
                        <a:t>Estimated # Students</a:t>
                      </a:r>
                      <a:r>
                        <a:rPr lang="en-US" sz="700" b="1" baseline="0" dirty="0">
                          <a:solidFill>
                            <a:schemeClr val="bg1"/>
                          </a:solidFill>
                        </a:rPr>
                        <a:t> Served</a:t>
                      </a:r>
                      <a:endParaRPr lang="en-US" sz="700" b="1" dirty="0">
                        <a:solidFill>
                          <a:schemeClr val="bg1"/>
                        </a:solidFill>
                      </a:endParaRPr>
                    </a:p>
                  </a:txBody>
                  <a:tcPr anchor="ctr">
                    <a:solidFill>
                      <a:schemeClr val="accent5">
                        <a:lumMod val="50000"/>
                      </a:schemeClr>
                    </a:solidFill>
                  </a:tcPr>
                </a:tc>
                <a:tc>
                  <a:txBody>
                    <a:bodyPr/>
                    <a:lstStyle/>
                    <a:p>
                      <a:pPr algn="ctr"/>
                      <a:r>
                        <a:rPr lang="en-US" sz="700" b="1" dirty="0">
                          <a:solidFill>
                            <a:schemeClr val="bg1"/>
                          </a:solidFill>
                        </a:rPr>
                        <a:t>Cost per participating student</a:t>
                      </a:r>
                    </a:p>
                  </a:txBody>
                  <a:tcPr anchor="ctr">
                    <a:solidFill>
                      <a:schemeClr val="accent5">
                        <a:lumMod val="50000"/>
                      </a:schemeClr>
                    </a:solidFill>
                  </a:tcPr>
                </a:tc>
                <a:tc>
                  <a:txBody>
                    <a:bodyPr/>
                    <a:lstStyle/>
                    <a:p>
                      <a:pPr algn="ctr"/>
                      <a:r>
                        <a:rPr lang="en-US" sz="700" b="1" dirty="0">
                          <a:solidFill>
                            <a:schemeClr val="bg1"/>
                          </a:solidFill>
                        </a:rPr>
                        <a:t>Desired Outcomes</a:t>
                      </a:r>
                    </a:p>
                    <a:p>
                      <a:pPr algn="ctr"/>
                      <a:r>
                        <a:rPr lang="en-US" sz="700" b="1" dirty="0">
                          <a:solidFill>
                            <a:schemeClr val="bg1"/>
                          </a:solidFill>
                        </a:rPr>
                        <a:t>-</a:t>
                      </a:r>
                    </a:p>
                    <a:p>
                      <a:pPr algn="ctr"/>
                      <a:r>
                        <a:rPr lang="en-US" sz="700" b="1" dirty="0">
                          <a:solidFill>
                            <a:schemeClr val="bg1"/>
                          </a:solidFill>
                        </a:rPr>
                        <a:t>Estimated Effectiveness (High/Med/Low)</a:t>
                      </a:r>
                    </a:p>
                  </a:txBody>
                  <a:tcPr anchor="ctr">
                    <a:solidFill>
                      <a:schemeClr val="accent5">
                        <a:lumMod val="50000"/>
                      </a:schemeClr>
                    </a:solidFill>
                  </a:tcPr>
                </a:tc>
                <a:tc>
                  <a:txBody>
                    <a:bodyPr/>
                    <a:lstStyle/>
                    <a:p>
                      <a:pPr algn="ctr"/>
                      <a:r>
                        <a:rPr lang="en-US" sz="700" b="1" dirty="0">
                          <a:solidFill>
                            <a:schemeClr val="bg1"/>
                          </a:solidFill>
                        </a:rPr>
                        <a:t>Risks</a:t>
                      </a:r>
                    </a:p>
                  </a:txBody>
                  <a:tcPr anchor="ctr">
                    <a:solidFill>
                      <a:schemeClr val="accent5">
                        <a:lumMod val="50000"/>
                      </a:schemeClr>
                    </a:solidFill>
                  </a:tcPr>
                </a:tc>
                <a:extLst>
                  <a:ext uri="{0D108BD9-81ED-4DB2-BD59-A6C34878D82A}">
                    <a16:rowId xmlns:a16="http://schemas.microsoft.com/office/drawing/2014/main" val="2888534236"/>
                  </a:ext>
                </a:extLst>
              </a:tr>
              <a:tr h="701336">
                <a:tc>
                  <a:txBody>
                    <a:bodyPr/>
                    <a:lstStyle/>
                    <a:p>
                      <a:pPr algn="ctr"/>
                      <a:r>
                        <a:rPr lang="en-US" sz="700" b="1" dirty="0">
                          <a:solidFill>
                            <a:schemeClr val="bg1"/>
                          </a:solidFill>
                        </a:rPr>
                        <a:t>A</a:t>
                      </a:r>
                    </a:p>
                  </a:txBody>
                  <a:tcPr anchor="ctr">
                    <a:solidFill>
                      <a:srgbClr val="1E7C71"/>
                    </a:solidFill>
                  </a:tcPr>
                </a:tc>
                <a:tc>
                  <a:txBody>
                    <a:bodyPr/>
                    <a:lstStyle/>
                    <a:p>
                      <a:pPr algn="ctr">
                        <a:spcAft>
                          <a:spcPts val="0"/>
                        </a:spcAft>
                      </a:pPr>
                      <a:r>
                        <a:rPr lang="en-US" sz="620" dirty="0"/>
                        <a:t>Tutoring:</a:t>
                      </a:r>
                      <a:endParaRPr lang="en-US" sz="620" baseline="0" dirty="0"/>
                    </a:p>
                    <a:p>
                      <a:pPr algn="ctr">
                        <a:spcAft>
                          <a:spcPts val="0"/>
                        </a:spcAft>
                      </a:pPr>
                      <a:r>
                        <a:rPr lang="en-US" sz="620" baseline="0" dirty="0"/>
                        <a:t>4-to-1</a:t>
                      </a:r>
                    </a:p>
                    <a:p>
                      <a:pPr algn="ctr">
                        <a:spcAft>
                          <a:spcPts val="0"/>
                        </a:spcAft>
                      </a:pPr>
                      <a:r>
                        <a:rPr lang="en-US" sz="620" baseline="0" dirty="0"/>
                        <a:t>student-teacher ratio</a:t>
                      </a:r>
                    </a:p>
                    <a:p>
                      <a:pPr algn="ctr">
                        <a:spcAft>
                          <a:spcPts val="0"/>
                        </a:spcAft>
                      </a:pPr>
                      <a:r>
                        <a:rPr lang="en-US" sz="620" baseline="0" dirty="0"/>
                        <a:t>3/week, 36 weeks</a:t>
                      </a:r>
                    </a:p>
                    <a:p>
                      <a:pPr algn="ctr">
                        <a:spcAft>
                          <a:spcPts val="0"/>
                        </a:spcAft>
                      </a:pPr>
                      <a:r>
                        <a:rPr lang="en-US" sz="620" b="1" i="1" baseline="0" dirty="0"/>
                        <a:t>$1.3 million</a:t>
                      </a:r>
                      <a:endParaRPr lang="en-US" sz="620" b="1" i="1" dirty="0"/>
                    </a:p>
                  </a:txBody>
                  <a:tcPr anchor="ctr">
                    <a:solidFill>
                      <a:schemeClr val="bg1"/>
                    </a:solidFill>
                  </a:tcPr>
                </a:tc>
                <a:tc>
                  <a:txBody>
                    <a:bodyPr/>
                    <a:lstStyle/>
                    <a:p>
                      <a:pPr algn="ctr">
                        <a:spcAft>
                          <a:spcPts val="0"/>
                        </a:spcAft>
                      </a:pPr>
                      <a:r>
                        <a:rPr lang="en-US" sz="620" dirty="0"/>
                        <a:t>Tutors = $30/hour</a:t>
                      </a:r>
                    </a:p>
                  </a:txBody>
                  <a:tcPr anchor="ctr">
                    <a:solidFill>
                      <a:schemeClr val="bg1"/>
                    </a:solidFill>
                  </a:tcPr>
                </a:tc>
                <a:tc>
                  <a:txBody>
                    <a:bodyPr/>
                    <a:lstStyle/>
                    <a:p>
                      <a:pPr algn="ctr">
                        <a:spcAft>
                          <a:spcPts val="0"/>
                        </a:spcAft>
                      </a:pPr>
                      <a:r>
                        <a:rPr lang="en-US" sz="620" dirty="0"/>
                        <a:t>400</a:t>
                      </a:r>
                    </a:p>
                  </a:txBody>
                  <a:tcPr anchor="ctr">
                    <a:solidFill>
                      <a:schemeClr val="bg1"/>
                    </a:solidFill>
                  </a:tcPr>
                </a:tc>
                <a:tc>
                  <a:txBody>
                    <a:bodyPr/>
                    <a:lstStyle/>
                    <a:p>
                      <a:pPr algn="ctr">
                        <a:spcAft>
                          <a:spcPts val="0"/>
                        </a:spcAft>
                      </a:pPr>
                      <a:r>
                        <a:rPr lang="en-US" sz="620" dirty="0"/>
                        <a:t>$3,250 per</a:t>
                      </a:r>
                    </a:p>
                    <a:p>
                      <a:pPr algn="ctr">
                        <a:spcAft>
                          <a:spcPts val="0"/>
                        </a:spcAft>
                      </a:pPr>
                      <a:r>
                        <a:rPr lang="en-US" sz="620" dirty="0"/>
                        <a:t>tutored</a:t>
                      </a:r>
                      <a:r>
                        <a:rPr lang="en-US" sz="620" baseline="0" dirty="0"/>
                        <a:t> student</a:t>
                      </a:r>
                      <a:endParaRPr lang="en-US" sz="620" dirty="0"/>
                    </a:p>
                  </a:txBody>
                  <a:tcPr anchor="ctr">
                    <a:solidFill>
                      <a:schemeClr val="bg1"/>
                    </a:solidFill>
                  </a:tcPr>
                </a:tc>
                <a:tc>
                  <a:txBody>
                    <a:bodyPr/>
                    <a:lstStyle/>
                    <a:p>
                      <a:pPr algn="ctr">
                        <a:spcAft>
                          <a:spcPts val="0"/>
                        </a:spcAft>
                      </a:pPr>
                      <a:r>
                        <a:rPr lang="en-US" sz="620" dirty="0"/>
                        <a:t>Boost achievement</a:t>
                      </a:r>
                      <a:r>
                        <a:rPr lang="en-US" sz="620" baseline="0" dirty="0"/>
                        <a:t> among lowest-performing students</a:t>
                      </a:r>
                    </a:p>
                    <a:p>
                      <a:pPr algn="ctr">
                        <a:spcAft>
                          <a:spcPts val="0"/>
                        </a:spcAft>
                      </a:pPr>
                      <a:r>
                        <a:rPr lang="en-US" sz="620" baseline="0" dirty="0"/>
                        <a:t>-----</a:t>
                      </a:r>
                    </a:p>
                    <a:p>
                      <a:pPr algn="ctr">
                        <a:spcAft>
                          <a:spcPts val="0"/>
                        </a:spcAft>
                      </a:pPr>
                      <a:r>
                        <a:rPr lang="en-US" sz="620" baseline="0" dirty="0"/>
                        <a:t>Promising</a:t>
                      </a:r>
                      <a:endParaRPr lang="en-US" sz="620" dirty="0"/>
                    </a:p>
                  </a:txBody>
                  <a:tcPr anchor="ctr">
                    <a:solidFill>
                      <a:schemeClr val="bg1"/>
                    </a:solidFill>
                  </a:tcPr>
                </a:tc>
                <a:tc>
                  <a:txBody>
                    <a:bodyPr/>
                    <a:lstStyle/>
                    <a:p>
                      <a:pPr algn="ctr">
                        <a:spcAft>
                          <a:spcPts val="0"/>
                        </a:spcAft>
                      </a:pPr>
                      <a:r>
                        <a:rPr lang="en-US" sz="620" dirty="0"/>
                        <a:t>Some students may not attend; difficulty hiring tutors</a:t>
                      </a:r>
                    </a:p>
                  </a:txBody>
                  <a:tcPr anchor="ctr">
                    <a:solidFill>
                      <a:schemeClr val="bg1"/>
                    </a:solidFill>
                  </a:tcPr>
                </a:tc>
                <a:extLst>
                  <a:ext uri="{0D108BD9-81ED-4DB2-BD59-A6C34878D82A}">
                    <a16:rowId xmlns:a16="http://schemas.microsoft.com/office/drawing/2014/main" val="3064442309"/>
                  </a:ext>
                </a:extLst>
              </a:tr>
              <a:tr h="528091">
                <a:tc>
                  <a:txBody>
                    <a:bodyPr/>
                    <a:lstStyle/>
                    <a:p>
                      <a:pPr algn="ctr"/>
                      <a:r>
                        <a:rPr lang="en-US" sz="700" b="1" dirty="0">
                          <a:solidFill>
                            <a:schemeClr val="bg1"/>
                          </a:solidFill>
                        </a:rPr>
                        <a:t>B</a:t>
                      </a:r>
                    </a:p>
                  </a:txBody>
                  <a:tcPr anchor="ctr">
                    <a:solidFill>
                      <a:srgbClr val="1E7C71"/>
                    </a:solidFill>
                  </a:tcPr>
                </a:tc>
                <a:tc>
                  <a:txBody>
                    <a:bodyPr/>
                    <a:lstStyle/>
                    <a:p>
                      <a:pPr algn="ctr">
                        <a:spcAft>
                          <a:spcPts val="0"/>
                        </a:spcAft>
                      </a:pPr>
                      <a:r>
                        <a:rPr lang="en-US" sz="620" dirty="0"/>
                        <a:t>Counselors and </a:t>
                      </a:r>
                    </a:p>
                    <a:p>
                      <a:pPr algn="ctr">
                        <a:spcAft>
                          <a:spcPts val="0"/>
                        </a:spcAft>
                      </a:pPr>
                      <a:r>
                        <a:rPr lang="en-US" sz="620" dirty="0"/>
                        <a:t>social workers</a:t>
                      </a:r>
                    </a:p>
                    <a:p>
                      <a:pPr algn="ctr">
                        <a:spcAft>
                          <a:spcPts val="0"/>
                        </a:spcAft>
                      </a:pPr>
                      <a:r>
                        <a:rPr lang="en-US" sz="620" b="1" i="1" dirty="0"/>
                        <a:t>$1.6</a:t>
                      </a:r>
                      <a:r>
                        <a:rPr lang="en-US" sz="620" b="1" i="1" baseline="0" dirty="0"/>
                        <a:t> million</a:t>
                      </a:r>
                      <a:endParaRPr lang="en-US" sz="620" b="1" i="1" dirty="0"/>
                    </a:p>
                  </a:txBody>
                  <a:tcPr anchor="ctr">
                    <a:solidFill>
                      <a:schemeClr val="bg1"/>
                    </a:solidFill>
                  </a:tcPr>
                </a:tc>
                <a:tc>
                  <a:txBody>
                    <a:bodyPr/>
                    <a:lstStyle/>
                    <a:p>
                      <a:pPr algn="ctr">
                        <a:spcAft>
                          <a:spcPts val="0"/>
                        </a:spcAft>
                      </a:pPr>
                      <a:r>
                        <a:rPr lang="en-US" sz="620" dirty="0"/>
                        <a:t>$100,000 per FTE</a:t>
                      </a:r>
                      <a:r>
                        <a:rPr lang="en-US" sz="620" baseline="0" dirty="0"/>
                        <a:t> = 2 per school</a:t>
                      </a:r>
                      <a:endParaRPr lang="en-US" sz="620" dirty="0"/>
                    </a:p>
                  </a:txBody>
                  <a:tcPr anchor="ctr">
                    <a:solidFill>
                      <a:schemeClr val="bg1"/>
                    </a:solidFill>
                  </a:tcPr>
                </a:tc>
                <a:tc>
                  <a:txBody>
                    <a:bodyPr/>
                    <a:lstStyle/>
                    <a:p>
                      <a:pPr algn="ctr">
                        <a:spcAft>
                          <a:spcPts val="0"/>
                        </a:spcAft>
                      </a:pPr>
                      <a:r>
                        <a:rPr lang="en-US" sz="620" dirty="0"/>
                        <a:t>4,000</a:t>
                      </a:r>
                    </a:p>
                  </a:txBody>
                  <a:tcPr anchor="ctr">
                    <a:solidFill>
                      <a:schemeClr val="bg1"/>
                    </a:solidFill>
                  </a:tcPr>
                </a:tc>
                <a:tc>
                  <a:txBody>
                    <a:bodyPr/>
                    <a:lstStyle/>
                    <a:p>
                      <a:pPr algn="ctr">
                        <a:spcAft>
                          <a:spcPts val="0"/>
                        </a:spcAft>
                      </a:pPr>
                      <a:r>
                        <a:rPr lang="en-US" sz="620" dirty="0"/>
                        <a:t>$400</a:t>
                      </a:r>
                    </a:p>
                  </a:txBody>
                  <a:tcPr anchor="ctr">
                    <a:solidFill>
                      <a:schemeClr val="bg1"/>
                    </a:solidFill>
                  </a:tcPr>
                </a:tc>
                <a:tc>
                  <a:txBody>
                    <a:bodyPr/>
                    <a:lstStyle/>
                    <a:p>
                      <a:pPr algn="ctr">
                        <a:spcAft>
                          <a:spcPts val="0"/>
                        </a:spcAft>
                      </a:pPr>
                      <a:r>
                        <a:rPr lang="en-US" sz="620" dirty="0"/>
                        <a:t>SEL needs are met, </a:t>
                      </a:r>
                    </a:p>
                    <a:p>
                      <a:pPr algn="ctr">
                        <a:spcAft>
                          <a:spcPts val="0"/>
                        </a:spcAft>
                      </a:pPr>
                      <a:r>
                        <a:rPr lang="en-US" sz="620" dirty="0"/>
                        <a:t>so students </a:t>
                      </a:r>
                    </a:p>
                    <a:p>
                      <a:pPr algn="ctr">
                        <a:spcAft>
                          <a:spcPts val="0"/>
                        </a:spcAft>
                      </a:pPr>
                      <a:r>
                        <a:rPr lang="en-US" sz="620" dirty="0"/>
                        <a:t>attend and learn</a:t>
                      </a:r>
                    </a:p>
                  </a:txBody>
                  <a:tcPr anchor="ctr">
                    <a:solidFill>
                      <a:schemeClr val="bg1"/>
                    </a:solidFill>
                  </a:tcPr>
                </a:tc>
                <a:tc>
                  <a:txBody>
                    <a:bodyPr/>
                    <a:lstStyle/>
                    <a:p>
                      <a:pPr algn="ctr">
                        <a:spcAft>
                          <a:spcPts val="0"/>
                        </a:spcAft>
                      </a:pPr>
                      <a:r>
                        <a:rPr lang="en-US" sz="620" dirty="0"/>
                        <a:t>Difficulty hiring; uneven access across schools</a:t>
                      </a:r>
                    </a:p>
                  </a:txBody>
                  <a:tcPr anchor="ctr">
                    <a:solidFill>
                      <a:schemeClr val="bg1"/>
                    </a:solidFill>
                  </a:tcPr>
                </a:tc>
                <a:extLst>
                  <a:ext uri="{0D108BD9-81ED-4DB2-BD59-A6C34878D82A}">
                    <a16:rowId xmlns:a16="http://schemas.microsoft.com/office/drawing/2014/main" val="57797372"/>
                  </a:ext>
                </a:extLst>
              </a:tr>
              <a:tr h="608251">
                <a:tc>
                  <a:txBody>
                    <a:bodyPr/>
                    <a:lstStyle/>
                    <a:p>
                      <a:pPr algn="ctr"/>
                      <a:r>
                        <a:rPr lang="en-US" sz="700" b="1" dirty="0">
                          <a:solidFill>
                            <a:schemeClr val="bg1"/>
                          </a:solidFill>
                        </a:rPr>
                        <a:t>C</a:t>
                      </a:r>
                    </a:p>
                  </a:txBody>
                  <a:tcPr anchor="ctr">
                    <a:solidFill>
                      <a:srgbClr val="1E7C71"/>
                    </a:solidFill>
                  </a:tcPr>
                </a:tc>
                <a:tc>
                  <a:txBody>
                    <a:bodyPr/>
                    <a:lstStyle/>
                    <a:p>
                      <a:pPr algn="ctr">
                        <a:spcAft>
                          <a:spcPts val="0"/>
                        </a:spcAft>
                      </a:pPr>
                      <a:r>
                        <a:rPr lang="en-US" sz="620" dirty="0"/>
                        <a:t>Reading coaches</a:t>
                      </a:r>
                    </a:p>
                    <a:p>
                      <a:pPr algn="ctr">
                        <a:spcAft>
                          <a:spcPts val="0"/>
                        </a:spcAft>
                      </a:pPr>
                      <a:r>
                        <a:rPr lang="en-US" sz="620" b="1" i="1" dirty="0"/>
                        <a:t>$800,000</a:t>
                      </a:r>
                    </a:p>
                  </a:txBody>
                  <a:tcPr anchor="ctr">
                    <a:solidFill>
                      <a:schemeClr val="bg1"/>
                    </a:solidFill>
                  </a:tcPr>
                </a:tc>
                <a:tc>
                  <a:txBody>
                    <a:bodyPr/>
                    <a:lstStyle/>
                    <a:p>
                      <a:pPr algn="ctr">
                        <a:spcAft>
                          <a:spcPts val="0"/>
                        </a:spcAft>
                      </a:pPr>
                      <a:r>
                        <a:rPr lang="en-US" sz="620" dirty="0"/>
                        <a:t>$100,000 per FTE per school</a:t>
                      </a:r>
                    </a:p>
                  </a:txBody>
                  <a:tcPr anchor="ctr">
                    <a:solidFill>
                      <a:schemeClr val="bg1"/>
                    </a:solidFill>
                  </a:tcPr>
                </a:tc>
                <a:tc>
                  <a:txBody>
                    <a:bodyPr/>
                    <a:lstStyle/>
                    <a:p>
                      <a:pPr algn="ctr">
                        <a:spcAft>
                          <a:spcPts val="0"/>
                        </a:spcAft>
                      </a:pPr>
                      <a:r>
                        <a:rPr lang="en-US" sz="620" dirty="0"/>
                        <a:t>4,000</a:t>
                      </a:r>
                    </a:p>
                  </a:txBody>
                  <a:tcPr anchor="ctr">
                    <a:solidFill>
                      <a:schemeClr val="bg1"/>
                    </a:solidFill>
                  </a:tcPr>
                </a:tc>
                <a:tc>
                  <a:txBody>
                    <a:bodyPr/>
                    <a:lstStyle/>
                    <a:p>
                      <a:pPr algn="ctr">
                        <a:spcAft>
                          <a:spcPts val="0"/>
                        </a:spcAft>
                      </a:pPr>
                      <a:r>
                        <a:rPr lang="en-US" sz="620" dirty="0"/>
                        <a:t>$200</a:t>
                      </a:r>
                    </a:p>
                  </a:txBody>
                  <a:tcPr anchor="ctr">
                    <a:solidFill>
                      <a:schemeClr val="bg1"/>
                    </a:solidFill>
                  </a:tcPr>
                </a:tc>
                <a:tc>
                  <a:txBody>
                    <a:bodyPr/>
                    <a:lstStyle/>
                    <a:p>
                      <a:pPr algn="ctr">
                        <a:spcAft>
                          <a:spcPts val="0"/>
                        </a:spcAft>
                      </a:pPr>
                      <a:r>
                        <a:rPr lang="en-US" sz="620" dirty="0"/>
                        <a:t>Reading scores increase</a:t>
                      </a:r>
                    </a:p>
                    <a:p>
                      <a:pPr algn="ctr">
                        <a:spcAft>
                          <a:spcPts val="0"/>
                        </a:spcAft>
                      </a:pPr>
                      <a:r>
                        <a:rPr lang="en-US" sz="620" dirty="0"/>
                        <a:t>-----</a:t>
                      </a:r>
                    </a:p>
                    <a:p>
                      <a:pPr algn="ctr">
                        <a:spcAft>
                          <a:spcPts val="0"/>
                        </a:spcAft>
                      </a:pPr>
                      <a:r>
                        <a:rPr lang="en-US" sz="620" dirty="0"/>
                        <a:t>Promising</a:t>
                      </a:r>
                    </a:p>
                  </a:txBody>
                  <a:tcPr anchor="ctr">
                    <a:solidFill>
                      <a:schemeClr val="bg1"/>
                    </a:solidFill>
                  </a:tcPr>
                </a:tc>
                <a:tc>
                  <a:txBody>
                    <a:bodyPr/>
                    <a:lstStyle/>
                    <a:p>
                      <a:pPr algn="ctr">
                        <a:spcAft>
                          <a:spcPts val="0"/>
                        </a:spcAft>
                      </a:pPr>
                      <a:r>
                        <a:rPr lang="en-US" sz="620" dirty="0"/>
                        <a:t>Difficulty hiring; uneven</a:t>
                      </a:r>
                      <a:r>
                        <a:rPr lang="en-US" sz="620" baseline="0" dirty="0"/>
                        <a:t> effects</a:t>
                      </a:r>
                      <a:endParaRPr lang="en-US" sz="620" dirty="0"/>
                    </a:p>
                  </a:txBody>
                  <a:tcPr anchor="ctr">
                    <a:solidFill>
                      <a:schemeClr val="bg1"/>
                    </a:solidFill>
                  </a:tcPr>
                </a:tc>
                <a:extLst>
                  <a:ext uri="{0D108BD9-81ED-4DB2-BD59-A6C34878D82A}">
                    <a16:rowId xmlns:a16="http://schemas.microsoft.com/office/drawing/2014/main" val="3909246870"/>
                  </a:ext>
                </a:extLst>
              </a:tr>
              <a:tr h="488272">
                <a:tc>
                  <a:txBody>
                    <a:bodyPr/>
                    <a:lstStyle/>
                    <a:p>
                      <a:pPr algn="ctr"/>
                      <a:r>
                        <a:rPr lang="en-US" sz="700" b="1" dirty="0">
                          <a:solidFill>
                            <a:schemeClr val="bg1"/>
                          </a:solidFill>
                        </a:rPr>
                        <a:t>D</a:t>
                      </a:r>
                    </a:p>
                  </a:txBody>
                  <a:tcPr anchor="ctr">
                    <a:solidFill>
                      <a:srgbClr val="1E7C71"/>
                    </a:solidFill>
                  </a:tcPr>
                </a:tc>
                <a:tc>
                  <a:txBody>
                    <a:bodyPr/>
                    <a:lstStyle/>
                    <a:p>
                      <a:pPr algn="ctr">
                        <a:spcAft>
                          <a:spcPts val="0"/>
                        </a:spcAft>
                      </a:pPr>
                      <a:r>
                        <a:rPr lang="en-US" sz="620" dirty="0"/>
                        <a:t>Class size reduction</a:t>
                      </a:r>
                    </a:p>
                    <a:p>
                      <a:pPr algn="ctr">
                        <a:spcAft>
                          <a:spcPts val="0"/>
                        </a:spcAft>
                      </a:pPr>
                      <a:r>
                        <a:rPr lang="en-US" sz="620" b="1" i="1" dirty="0"/>
                        <a:t>$2.4 million</a:t>
                      </a:r>
                    </a:p>
                  </a:txBody>
                  <a:tcPr anchor="ctr">
                    <a:solidFill>
                      <a:schemeClr val="bg1"/>
                    </a:solidFill>
                  </a:tcPr>
                </a:tc>
                <a:tc>
                  <a:txBody>
                    <a:bodyPr/>
                    <a:lstStyle/>
                    <a:p>
                      <a:pPr algn="ctr">
                        <a:spcAft>
                          <a:spcPts val="0"/>
                        </a:spcAft>
                      </a:pPr>
                      <a:r>
                        <a:rPr lang="en-US" sz="620" dirty="0"/>
                        <a:t>$100,000 per FTE </a:t>
                      </a:r>
                    </a:p>
                    <a:p>
                      <a:pPr algn="ctr">
                        <a:spcAft>
                          <a:spcPts val="0"/>
                        </a:spcAft>
                      </a:pPr>
                      <a:r>
                        <a:rPr lang="en-US" sz="620" dirty="0"/>
                        <a:t>24 teachers across district</a:t>
                      </a:r>
                    </a:p>
                  </a:txBody>
                  <a:tcPr anchor="ctr">
                    <a:solidFill>
                      <a:schemeClr val="bg1"/>
                    </a:solidFill>
                  </a:tcPr>
                </a:tc>
                <a:tc>
                  <a:txBody>
                    <a:bodyPr/>
                    <a:lstStyle/>
                    <a:p>
                      <a:pPr algn="ctr">
                        <a:spcAft>
                          <a:spcPts val="0"/>
                        </a:spcAft>
                      </a:pPr>
                      <a:r>
                        <a:rPr lang="en-US" sz="620" dirty="0"/>
                        <a:t>4,000</a:t>
                      </a:r>
                    </a:p>
                  </a:txBody>
                  <a:tcPr anchor="ctr">
                    <a:solidFill>
                      <a:schemeClr val="bg1"/>
                    </a:solidFill>
                  </a:tcPr>
                </a:tc>
                <a:tc>
                  <a:txBody>
                    <a:bodyPr/>
                    <a:lstStyle/>
                    <a:p>
                      <a:pPr algn="ctr">
                        <a:spcAft>
                          <a:spcPts val="0"/>
                        </a:spcAft>
                      </a:pPr>
                      <a:r>
                        <a:rPr lang="en-US" sz="620" dirty="0"/>
                        <a:t>$600</a:t>
                      </a:r>
                    </a:p>
                  </a:txBody>
                  <a:tcPr anchor="ctr">
                    <a:solidFill>
                      <a:schemeClr val="bg1"/>
                    </a:solidFill>
                  </a:tcPr>
                </a:tc>
                <a:tc>
                  <a:txBody>
                    <a:bodyPr/>
                    <a:lstStyle/>
                    <a:p>
                      <a:pPr algn="ctr">
                        <a:spcAft>
                          <a:spcPts val="0"/>
                        </a:spcAft>
                      </a:pPr>
                      <a:r>
                        <a:rPr lang="en-US" sz="620" dirty="0"/>
                        <a:t>Achievement?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20" dirty="0"/>
                        <a:t>Difficulty hiring; uneven</a:t>
                      </a:r>
                      <a:r>
                        <a:rPr lang="en-US" sz="620" baseline="0" dirty="0"/>
                        <a:t> effects</a:t>
                      </a:r>
                      <a:endParaRPr lang="en-US" sz="620" dirty="0"/>
                    </a:p>
                  </a:txBody>
                  <a:tcPr anchor="ctr">
                    <a:solidFill>
                      <a:schemeClr val="bg1"/>
                    </a:solidFill>
                  </a:tcPr>
                </a:tc>
                <a:extLst>
                  <a:ext uri="{0D108BD9-81ED-4DB2-BD59-A6C34878D82A}">
                    <a16:rowId xmlns:a16="http://schemas.microsoft.com/office/drawing/2014/main" val="2333842839"/>
                  </a:ext>
                </a:extLst>
              </a:tr>
              <a:tr h="692458">
                <a:tc>
                  <a:txBody>
                    <a:bodyPr/>
                    <a:lstStyle/>
                    <a:p>
                      <a:pPr algn="ctr"/>
                      <a:r>
                        <a:rPr lang="en-US" sz="700" b="1" dirty="0">
                          <a:solidFill>
                            <a:schemeClr val="bg1"/>
                          </a:solidFill>
                        </a:rPr>
                        <a:t>E</a:t>
                      </a:r>
                    </a:p>
                  </a:txBody>
                  <a:tcPr anchor="ctr">
                    <a:solidFill>
                      <a:srgbClr val="1E7C71"/>
                    </a:solidFill>
                  </a:tcPr>
                </a:tc>
                <a:tc>
                  <a:txBody>
                    <a:bodyPr/>
                    <a:lstStyle/>
                    <a:p>
                      <a:pPr algn="ctr">
                        <a:spcAft>
                          <a:spcPts val="0"/>
                        </a:spcAft>
                      </a:pPr>
                      <a:r>
                        <a:rPr lang="en-US" sz="620" dirty="0"/>
                        <a:t>PD &amp; planning time: Teachers paid </a:t>
                      </a:r>
                    </a:p>
                    <a:p>
                      <a:pPr algn="ctr">
                        <a:spcAft>
                          <a:spcPts val="0"/>
                        </a:spcAft>
                      </a:pPr>
                      <a:r>
                        <a:rPr lang="en-US" sz="620" dirty="0"/>
                        <a:t>1 week before school starts + 10 half days</a:t>
                      </a:r>
                    </a:p>
                    <a:p>
                      <a:pPr algn="ctr">
                        <a:spcAft>
                          <a:spcPts val="0"/>
                        </a:spcAft>
                      </a:pPr>
                      <a:r>
                        <a:rPr lang="en-US" sz="620" b="1" i="1" dirty="0"/>
                        <a:t>$1.5</a:t>
                      </a:r>
                      <a:r>
                        <a:rPr lang="en-US" sz="620" b="1" i="1" baseline="0" dirty="0"/>
                        <a:t> million</a:t>
                      </a:r>
                      <a:endParaRPr lang="en-US" sz="620" b="1" i="1" dirty="0"/>
                    </a:p>
                  </a:txBody>
                  <a:tcPr anchor="ctr">
                    <a:solidFill>
                      <a:schemeClr val="bg1"/>
                    </a:solidFill>
                  </a:tcPr>
                </a:tc>
                <a:tc>
                  <a:txBody>
                    <a:bodyPr/>
                    <a:lstStyle/>
                    <a:p>
                      <a:pPr algn="ctr">
                        <a:spcAft>
                          <a:spcPts val="0"/>
                        </a:spcAft>
                      </a:pPr>
                      <a:r>
                        <a:rPr lang="en-US" sz="620" dirty="0"/>
                        <a:t>$3,600 stipend</a:t>
                      </a:r>
                      <a:r>
                        <a:rPr lang="en-US" sz="620" baseline="0" dirty="0"/>
                        <a:t> for all certified staff</a:t>
                      </a:r>
                      <a:endParaRPr lang="en-US" sz="620" dirty="0"/>
                    </a:p>
                  </a:txBody>
                  <a:tcPr anchor="ctr">
                    <a:solidFill>
                      <a:schemeClr val="bg1"/>
                    </a:solidFill>
                  </a:tcPr>
                </a:tc>
                <a:tc>
                  <a:txBody>
                    <a:bodyPr/>
                    <a:lstStyle/>
                    <a:p>
                      <a:pPr algn="ctr">
                        <a:spcAft>
                          <a:spcPts val="0"/>
                        </a:spcAft>
                      </a:pPr>
                      <a:r>
                        <a:rPr lang="en-US" sz="620" dirty="0"/>
                        <a:t>4,000</a:t>
                      </a:r>
                    </a:p>
                  </a:txBody>
                  <a:tcPr anchor="ctr">
                    <a:solidFill>
                      <a:schemeClr val="bg1"/>
                    </a:solidFill>
                  </a:tcPr>
                </a:tc>
                <a:tc>
                  <a:txBody>
                    <a:bodyPr/>
                    <a:lstStyle/>
                    <a:p>
                      <a:pPr algn="ctr">
                        <a:spcAft>
                          <a:spcPts val="0"/>
                        </a:spcAft>
                      </a:pPr>
                      <a:r>
                        <a:rPr lang="en-US" sz="620" dirty="0"/>
                        <a:t>$375</a:t>
                      </a:r>
                    </a:p>
                  </a:txBody>
                  <a:tcPr anchor="ctr">
                    <a:solidFill>
                      <a:schemeClr val="bg1"/>
                    </a:solidFill>
                  </a:tcPr>
                </a:tc>
                <a:tc>
                  <a:txBody>
                    <a:bodyPr/>
                    <a:lstStyle/>
                    <a:p>
                      <a:pPr algn="ctr">
                        <a:spcAft>
                          <a:spcPts val="0"/>
                        </a:spcAft>
                      </a:pPr>
                      <a:r>
                        <a:rPr lang="en-US" sz="620" dirty="0"/>
                        <a:t>Better instruction, </a:t>
                      </a:r>
                    </a:p>
                    <a:p>
                      <a:pPr algn="ctr">
                        <a:spcAft>
                          <a:spcPts val="0"/>
                        </a:spcAft>
                      </a:pPr>
                      <a:r>
                        <a:rPr lang="en-US" sz="620" dirty="0"/>
                        <a:t>more customized approaches?</a:t>
                      </a:r>
                    </a:p>
                  </a:txBody>
                  <a:tcPr anchor="ctr">
                    <a:solidFill>
                      <a:schemeClr val="bg1"/>
                    </a:solidFill>
                  </a:tcPr>
                </a:tc>
                <a:tc>
                  <a:txBody>
                    <a:bodyPr/>
                    <a:lstStyle/>
                    <a:p>
                      <a:pPr algn="ctr">
                        <a:spcAft>
                          <a:spcPts val="0"/>
                        </a:spcAft>
                      </a:pPr>
                      <a:r>
                        <a:rPr lang="en-US" sz="620" dirty="0"/>
                        <a:t>PD not </a:t>
                      </a:r>
                    </a:p>
                    <a:p>
                      <a:pPr algn="ctr">
                        <a:spcAft>
                          <a:spcPts val="0"/>
                        </a:spcAft>
                      </a:pPr>
                      <a:r>
                        <a:rPr lang="en-US" sz="620" dirty="0"/>
                        <a:t>always effective</a:t>
                      </a:r>
                    </a:p>
                  </a:txBody>
                  <a:tcPr anchor="ctr">
                    <a:solidFill>
                      <a:schemeClr val="bg1"/>
                    </a:solidFill>
                  </a:tcPr>
                </a:tc>
                <a:extLst>
                  <a:ext uri="{0D108BD9-81ED-4DB2-BD59-A6C34878D82A}">
                    <a16:rowId xmlns:a16="http://schemas.microsoft.com/office/drawing/2014/main" val="2505764530"/>
                  </a:ext>
                </a:extLst>
              </a:tr>
              <a:tr h="506027">
                <a:tc>
                  <a:txBody>
                    <a:bodyPr/>
                    <a:lstStyle/>
                    <a:p>
                      <a:pPr algn="ctr"/>
                      <a:r>
                        <a:rPr lang="en-US" sz="700" b="1" dirty="0">
                          <a:solidFill>
                            <a:schemeClr val="bg1"/>
                          </a:solidFill>
                        </a:rPr>
                        <a:t>F</a:t>
                      </a:r>
                    </a:p>
                  </a:txBody>
                  <a:tcPr anchor="ctr">
                    <a:solidFill>
                      <a:srgbClr val="1E7C71"/>
                    </a:solidFill>
                  </a:tcPr>
                </a:tc>
                <a:tc>
                  <a:txBody>
                    <a:bodyPr/>
                    <a:lstStyle/>
                    <a:p>
                      <a:pPr algn="ctr">
                        <a:spcAft>
                          <a:spcPts val="0"/>
                        </a:spcAft>
                      </a:pPr>
                      <a:r>
                        <a:rPr lang="en-US" sz="620" dirty="0"/>
                        <a:t>Expanded extracurriculars</a:t>
                      </a:r>
                    </a:p>
                    <a:p>
                      <a:pPr algn="ctr">
                        <a:spcAft>
                          <a:spcPts val="0"/>
                        </a:spcAft>
                      </a:pPr>
                      <a:r>
                        <a:rPr lang="en-US" sz="620" b="1" i="1" dirty="0"/>
                        <a:t>$120,000</a:t>
                      </a:r>
                    </a:p>
                  </a:txBody>
                  <a:tcPr anchor="ctr">
                    <a:solidFill>
                      <a:schemeClr val="bg1"/>
                    </a:solidFill>
                  </a:tcPr>
                </a:tc>
                <a:tc>
                  <a:txBody>
                    <a:bodyPr/>
                    <a:lstStyle/>
                    <a:p>
                      <a:pPr algn="ctr">
                        <a:spcAft>
                          <a:spcPts val="0"/>
                        </a:spcAft>
                      </a:pPr>
                      <a:r>
                        <a:rPr lang="en-US" sz="620" dirty="0"/>
                        <a:t>$2,500 stipends,</a:t>
                      </a:r>
                    </a:p>
                    <a:p>
                      <a:pPr algn="ctr">
                        <a:spcAft>
                          <a:spcPts val="0"/>
                        </a:spcAft>
                      </a:pPr>
                      <a:r>
                        <a:rPr lang="en-US" sz="620" dirty="0"/>
                        <a:t>6</a:t>
                      </a:r>
                      <a:r>
                        <a:rPr lang="en-US" sz="620" baseline="0" dirty="0"/>
                        <a:t> per school</a:t>
                      </a:r>
                      <a:endParaRPr lang="en-US" sz="620" dirty="0"/>
                    </a:p>
                  </a:txBody>
                  <a:tcPr anchor="ctr">
                    <a:solidFill>
                      <a:schemeClr val="bg1"/>
                    </a:solidFill>
                  </a:tcPr>
                </a:tc>
                <a:tc>
                  <a:txBody>
                    <a:bodyPr/>
                    <a:lstStyle/>
                    <a:p>
                      <a:pPr algn="ctr">
                        <a:spcAft>
                          <a:spcPts val="0"/>
                        </a:spcAft>
                      </a:pPr>
                      <a:r>
                        <a:rPr lang="en-US" sz="620" dirty="0"/>
                        <a:t>1,000</a:t>
                      </a:r>
                    </a:p>
                  </a:txBody>
                  <a:tcPr anchor="ctr">
                    <a:solidFill>
                      <a:schemeClr val="bg1"/>
                    </a:solidFill>
                  </a:tcPr>
                </a:tc>
                <a:tc>
                  <a:txBody>
                    <a:bodyPr/>
                    <a:lstStyle/>
                    <a:p>
                      <a:pPr algn="ctr">
                        <a:spcAft>
                          <a:spcPts val="0"/>
                        </a:spcAft>
                      </a:pPr>
                      <a:r>
                        <a:rPr lang="en-US" sz="620" dirty="0"/>
                        <a:t>$120 per participating </a:t>
                      </a:r>
                    </a:p>
                    <a:p>
                      <a:pPr algn="ctr">
                        <a:spcAft>
                          <a:spcPts val="0"/>
                        </a:spcAft>
                      </a:pPr>
                      <a:r>
                        <a:rPr lang="en-US" sz="620" dirty="0"/>
                        <a:t>student</a:t>
                      </a:r>
                    </a:p>
                  </a:txBody>
                  <a:tcPr anchor="ctr">
                    <a:solidFill>
                      <a:schemeClr val="bg1"/>
                    </a:solidFill>
                  </a:tcPr>
                </a:tc>
                <a:tc>
                  <a:txBody>
                    <a:bodyPr/>
                    <a:lstStyle/>
                    <a:p>
                      <a:pPr algn="ctr">
                        <a:spcAft>
                          <a:spcPts val="0"/>
                        </a:spcAft>
                      </a:pPr>
                      <a:r>
                        <a:rPr lang="en-US" sz="620" dirty="0"/>
                        <a:t>Increased</a:t>
                      </a:r>
                      <a:r>
                        <a:rPr lang="en-US" sz="620" baseline="0" dirty="0"/>
                        <a:t> </a:t>
                      </a:r>
                    </a:p>
                    <a:p>
                      <a:pPr algn="ctr">
                        <a:spcAft>
                          <a:spcPts val="0"/>
                        </a:spcAft>
                      </a:pPr>
                      <a:r>
                        <a:rPr lang="en-US" sz="620" baseline="0" dirty="0"/>
                        <a:t>engagement and attendance</a:t>
                      </a:r>
                      <a:endParaRPr lang="en-US" sz="620" dirty="0"/>
                    </a:p>
                  </a:txBody>
                  <a:tcPr anchor="ctr">
                    <a:solidFill>
                      <a:schemeClr val="bg1"/>
                    </a:solidFill>
                  </a:tcPr>
                </a:tc>
                <a:tc>
                  <a:txBody>
                    <a:bodyPr/>
                    <a:lstStyle/>
                    <a:p>
                      <a:pPr algn="ctr">
                        <a:spcAft>
                          <a:spcPts val="0"/>
                        </a:spcAft>
                      </a:pPr>
                      <a:r>
                        <a:rPr lang="en-US" sz="620" dirty="0"/>
                        <a:t>Lower participation</a:t>
                      </a:r>
                      <a:r>
                        <a:rPr lang="en-US" sz="620" baseline="0" dirty="0"/>
                        <a:t> among chronically absent</a:t>
                      </a:r>
                      <a:endParaRPr lang="en-US" sz="620" dirty="0"/>
                    </a:p>
                  </a:txBody>
                  <a:tcPr anchor="ctr">
                    <a:solidFill>
                      <a:schemeClr val="bg1"/>
                    </a:solidFill>
                  </a:tcPr>
                </a:tc>
                <a:extLst>
                  <a:ext uri="{0D108BD9-81ED-4DB2-BD59-A6C34878D82A}">
                    <a16:rowId xmlns:a16="http://schemas.microsoft.com/office/drawing/2014/main" val="1072752733"/>
                  </a:ext>
                </a:extLst>
              </a:tr>
              <a:tr h="537050">
                <a:tc>
                  <a:txBody>
                    <a:bodyPr/>
                    <a:lstStyle/>
                    <a:p>
                      <a:pPr algn="ctr"/>
                      <a:r>
                        <a:rPr lang="en-US" sz="700" b="1" dirty="0">
                          <a:solidFill>
                            <a:schemeClr val="bg1"/>
                          </a:solidFill>
                        </a:rPr>
                        <a:t>G</a:t>
                      </a:r>
                    </a:p>
                  </a:txBody>
                  <a:tcPr anchor="ctr">
                    <a:solidFill>
                      <a:srgbClr val="1E7C71"/>
                    </a:solidFill>
                  </a:tcPr>
                </a:tc>
                <a:tc>
                  <a:txBody>
                    <a:bodyPr/>
                    <a:lstStyle/>
                    <a:p>
                      <a:pPr algn="ctr">
                        <a:spcAft>
                          <a:spcPts val="0"/>
                        </a:spcAft>
                      </a:pPr>
                      <a:r>
                        <a:rPr lang="en-US" sz="620" dirty="0"/>
                        <a:t>Summer school</a:t>
                      </a:r>
                    </a:p>
                    <a:p>
                      <a:pPr algn="ctr">
                        <a:spcAft>
                          <a:spcPts val="0"/>
                        </a:spcAft>
                      </a:pPr>
                      <a:r>
                        <a:rPr lang="en-US" sz="620" b="1" i="1" dirty="0"/>
                        <a:t>$160,000</a:t>
                      </a:r>
                    </a:p>
                  </a:txBody>
                  <a:tcPr anchor="ctr">
                    <a:solidFill>
                      <a:schemeClr val="bg1"/>
                    </a:solidFill>
                  </a:tcPr>
                </a:tc>
                <a:tc>
                  <a:txBody>
                    <a:bodyPr/>
                    <a:lstStyle/>
                    <a:p>
                      <a:pPr algn="ctr">
                        <a:spcAft>
                          <a:spcPts val="0"/>
                        </a:spcAft>
                      </a:pPr>
                      <a:r>
                        <a:rPr lang="en-US" sz="620" dirty="0"/>
                        <a:t>$10,000 stipend </a:t>
                      </a:r>
                    </a:p>
                    <a:p>
                      <a:pPr algn="ctr">
                        <a:spcAft>
                          <a:spcPts val="0"/>
                        </a:spcAft>
                      </a:pPr>
                      <a:r>
                        <a:rPr lang="en-US" sz="620" dirty="0"/>
                        <a:t>per teacher</a:t>
                      </a:r>
                    </a:p>
                  </a:txBody>
                  <a:tcPr anchor="ctr">
                    <a:solidFill>
                      <a:schemeClr val="bg1"/>
                    </a:solidFill>
                  </a:tcPr>
                </a:tc>
                <a:tc>
                  <a:txBody>
                    <a:bodyPr/>
                    <a:lstStyle/>
                    <a:p>
                      <a:pPr algn="ctr">
                        <a:spcAft>
                          <a:spcPts val="0"/>
                        </a:spcAft>
                      </a:pPr>
                      <a:r>
                        <a:rPr lang="en-US" sz="620" dirty="0"/>
                        <a:t>320</a:t>
                      </a:r>
                    </a:p>
                  </a:txBody>
                  <a:tcPr anchor="ctr">
                    <a:solidFill>
                      <a:schemeClr val="bg1"/>
                    </a:solidFill>
                  </a:tcPr>
                </a:tc>
                <a:tc>
                  <a:txBody>
                    <a:bodyPr/>
                    <a:lstStyle/>
                    <a:p>
                      <a:pPr algn="ctr">
                        <a:spcAft>
                          <a:spcPts val="0"/>
                        </a:spcAft>
                      </a:pPr>
                      <a:r>
                        <a:rPr lang="en-US" sz="620" dirty="0"/>
                        <a:t>$500 per summer school student</a:t>
                      </a:r>
                    </a:p>
                  </a:txBody>
                  <a:tcPr anchor="ctr">
                    <a:solidFill>
                      <a:schemeClr val="bg1"/>
                    </a:solidFill>
                  </a:tcPr>
                </a:tc>
                <a:tc>
                  <a:txBody>
                    <a:bodyPr/>
                    <a:lstStyle/>
                    <a:p>
                      <a:pPr algn="ctr">
                        <a:spcAft>
                          <a:spcPts val="0"/>
                        </a:spcAft>
                      </a:pPr>
                      <a:r>
                        <a:rPr lang="en-US" sz="620" dirty="0"/>
                        <a:t>Boost achievement </a:t>
                      </a:r>
                    </a:p>
                    <a:p>
                      <a:pPr algn="ctr">
                        <a:spcAft>
                          <a:spcPts val="0"/>
                        </a:spcAft>
                      </a:pPr>
                      <a:r>
                        <a:rPr lang="en-US" sz="620" dirty="0"/>
                        <a:t>in</a:t>
                      </a:r>
                      <a:r>
                        <a:rPr lang="en-US" sz="620" baseline="0" dirty="0"/>
                        <a:t> math and reading</a:t>
                      </a:r>
                      <a:endParaRPr lang="en-US" sz="620" dirty="0"/>
                    </a:p>
                  </a:txBody>
                  <a:tcPr anchor="ctr">
                    <a:solidFill>
                      <a:schemeClr val="bg1"/>
                    </a:solidFill>
                  </a:tcPr>
                </a:tc>
                <a:tc>
                  <a:txBody>
                    <a:bodyPr/>
                    <a:lstStyle/>
                    <a:p>
                      <a:pPr algn="ctr">
                        <a:spcAft>
                          <a:spcPts val="0"/>
                        </a:spcAft>
                      </a:pPr>
                      <a:r>
                        <a:rPr lang="en-US" sz="620" dirty="0"/>
                        <a:t>Some students may not attend</a:t>
                      </a:r>
                    </a:p>
                  </a:txBody>
                  <a:tcPr anchor="ctr">
                    <a:solidFill>
                      <a:schemeClr val="bg1"/>
                    </a:solidFill>
                  </a:tcPr>
                </a:tc>
                <a:extLst>
                  <a:ext uri="{0D108BD9-81ED-4DB2-BD59-A6C34878D82A}">
                    <a16:rowId xmlns:a16="http://schemas.microsoft.com/office/drawing/2014/main" val="4180203018"/>
                  </a:ext>
                </a:extLst>
              </a:tr>
            </a:tbl>
          </a:graphicData>
        </a:graphic>
      </p:graphicFrame>
      <p:sp>
        <p:nvSpPr>
          <p:cNvPr id="30" name="Oval Callout 18">
            <a:extLst>
              <a:ext uri="{FF2B5EF4-FFF2-40B4-BE49-F238E27FC236}">
                <a16:creationId xmlns:a16="http://schemas.microsoft.com/office/drawing/2014/main" id="{BC59827B-A2A6-0E81-CC21-50D118D49624}"/>
              </a:ext>
            </a:extLst>
          </p:cNvPr>
          <p:cNvSpPr/>
          <p:nvPr/>
        </p:nvSpPr>
        <p:spPr>
          <a:xfrm flipH="1">
            <a:off x="2402093" y="3783583"/>
            <a:ext cx="2325200" cy="945570"/>
          </a:xfrm>
          <a:prstGeom prst="wedgeEllipseCallout">
            <a:avLst>
              <a:gd name="adj1" fmla="val -58853"/>
              <a:gd name="adj2" fmla="val 47338"/>
            </a:avLst>
          </a:prstGeom>
          <a:solidFill>
            <a:srgbClr val="386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Helvetica" pitchFamily="2" charset="0"/>
              </a:rPr>
              <a:t>This was an expensive program. Was it high value?</a:t>
            </a:r>
          </a:p>
        </p:txBody>
      </p:sp>
      <p:graphicFrame>
        <p:nvGraphicFramePr>
          <p:cNvPr id="5" name="Table 4">
            <a:extLst>
              <a:ext uri="{FF2B5EF4-FFF2-40B4-BE49-F238E27FC236}">
                <a16:creationId xmlns:a16="http://schemas.microsoft.com/office/drawing/2014/main" id="{720E49AC-882D-1879-D160-A9821986D539}"/>
              </a:ext>
            </a:extLst>
          </p:cNvPr>
          <p:cNvGraphicFramePr>
            <a:graphicFrameLocks noGrp="1"/>
          </p:cNvGraphicFramePr>
          <p:nvPr>
            <p:extLst>
              <p:ext uri="{D42A27DB-BD31-4B8C-83A1-F6EECF244321}">
                <p14:modId xmlns:p14="http://schemas.microsoft.com/office/powerpoint/2010/main" val="345424086"/>
              </p:ext>
            </p:extLst>
          </p:nvPr>
        </p:nvGraphicFramePr>
        <p:xfrm>
          <a:off x="7725999" y="267450"/>
          <a:ext cx="976544" cy="4686170"/>
        </p:xfrm>
        <a:graphic>
          <a:graphicData uri="http://schemas.openxmlformats.org/drawingml/2006/table">
            <a:tbl>
              <a:tblPr firstRow="1" bandRow="1">
                <a:tableStyleId>{12755EB2-1090-4DBC-B27D-BEF4C38642B6}</a:tableStyleId>
              </a:tblPr>
              <a:tblGrid>
                <a:gridCol w="976544">
                  <a:extLst>
                    <a:ext uri="{9D8B030D-6E8A-4147-A177-3AD203B41FA5}">
                      <a16:colId xmlns:a16="http://schemas.microsoft.com/office/drawing/2014/main" val="1349614958"/>
                    </a:ext>
                  </a:extLst>
                </a:gridCol>
              </a:tblGrid>
              <a:tr h="624685">
                <a:tc>
                  <a:txBody>
                    <a:bodyPr/>
                    <a:lstStyle/>
                    <a:p>
                      <a:pPr algn="ctr"/>
                      <a:r>
                        <a:rPr lang="en-US" sz="700" b="1" dirty="0">
                          <a:solidFill>
                            <a:schemeClr val="bg1"/>
                          </a:solidFill>
                        </a:rPr>
                        <a:t>Check data</a:t>
                      </a:r>
                      <a:r>
                        <a:rPr lang="en-US" sz="700" b="1" baseline="0" dirty="0">
                          <a:solidFill>
                            <a:schemeClr val="bg1"/>
                          </a:solidFill>
                        </a:rPr>
                        <a:t> for desired outcomes</a:t>
                      </a:r>
                      <a:endParaRPr lang="en-US" sz="700" b="1" dirty="0">
                        <a:solidFill>
                          <a:schemeClr val="bg1"/>
                        </a:solidFill>
                      </a:endParaRPr>
                    </a:p>
                  </a:txBody>
                  <a:tcPr anchor="ctr">
                    <a:solidFill>
                      <a:schemeClr val="accent5">
                        <a:lumMod val="50000"/>
                      </a:schemeClr>
                    </a:solidFill>
                  </a:tcPr>
                </a:tc>
                <a:extLst>
                  <a:ext uri="{0D108BD9-81ED-4DB2-BD59-A6C34878D82A}">
                    <a16:rowId xmlns:a16="http://schemas.microsoft.com/office/drawing/2014/main" val="762893374"/>
                  </a:ext>
                </a:extLst>
              </a:tr>
              <a:tr h="701336">
                <a:tc>
                  <a:txBody>
                    <a:bodyPr/>
                    <a:lstStyle/>
                    <a:p>
                      <a:pPr algn="ctr">
                        <a:spcAft>
                          <a:spcPts val="0"/>
                        </a:spcAft>
                      </a:pPr>
                      <a:r>
                        <a:rPr lang="en-US" sz="620" dirty="0"/>
                        <a:t>More evidence of effectiveness in math</a:t>
                      </a:r>
                    </a:p>
                  </a:txBody>
                  <a:tcPr anchor="ctr">
                    <a:solidFill>
                      <a:schemeClr val="bg1"/>
                    </a:solidFill>
                  </a:tcPr>
                </a:tc>
                <a:extLst>
                  <a:ext uri="{0D108BD9-81ED-4DB2-BD59-A6C34878D82A}">
                    <a16:rowId xmlns:a16="http://schemas.microsoft.com/office/drawing/2014/main" val="3772046720"/>
                  </a:ext>
                </a:extLst>
              </a:tr>
              <a:tr h="528091">
                <a:tc>
                  <a:txBody>
                    <a:bodyPr/>
                    <a:lstStyle/>
                    <a:p>
                      <a:pPr algn="ctr">
                        <a:spcAft>
                          <a:spcPts val="0"/>
                        </a:spcAft>
                      </a:pPr>
                      <a:r>
                        <a:rPr lang="en-US" sz="620" dirty="0"/>
                        <a:t>Chronic </a:t>
                      </a:r>
                    </a:p>
                    <a:p>
                      <a:pPr algn="ctr">
                        <a:spcAft>
                          <a:spcPts val="0"/>
                        </a:spcAft>
                      </a:pPr>
                      <a:r>
                        <a:rPr lang="en-US" sz="620" dirty="0"/>
                        <a:t>absenteeism </a:t>
                      </a:r>
                    </a:p>
                    <a:p>
                      <a:pPr algn="ctr">
                        <a:spcAft>
                          <a:spcPts val="0"/>
                        </a:spcAft>
                      </a:pPr>
                      <a:r>
                        <a:rPr lang="en-US" sz="620" dirty="0"/>
                        <a:t>remains high</a:t>
                      </a:r>
                    </a:p>
                  </a:txBody>
                  <a:tcPr anchor="ctr">
                    <a:solidFill>
                      <a:schemeClr val="bg1"/>
                    </a:solidFill>
                  </a:tcPr>
                </a:tc>
                <a:extLst>
                  <a:ext uri="{0D108BD9-81ED-4DB2-BD59-A6C34878D82A}">
                    <a16:rowId xmlns:a16="http://schemas.microsoft.com/office/drawing/2014/main" val="3391247398"/>
                  </a:ext>
                </a:extLst>
              </a:tr>
              <a:tr h="608251">
                <a:tc>
                  <a:txBody>
                    <a:bodyPr/>
                    <a:lstStyle/>
                    <a:p>
                      <a:pPr algn="ctr">
                        <a:spcAft>
                          <a:spcPts val="0"/>
                        </a:spcAft>
                      </a:pPr>
                      <a:r>
                        <a:rPr lang="en-US" sz="620" dirty="0"/>
                        <a:t>Some improvement </a:t>
                      </a:r>
                    </a:p>
                    <a:p>
                      <a:pPr algn="ctr">
                        <a:spcAft>
                          <a:spcPts val="0"/>
                        </a:spcAft>
                      </a:pPr>
                      <a:r>
                        <a:rPr lang="en-US" sz="620" dirty="0"/>
                        <a:t>in elementary </a:t>
                      </a:r>
                    </a:p>
                    <a:p>
                      <a:pPr algn="ctr">
                        <a:spcAft>
                          <a:spcPts val="0"/>
                        </a:spcAft>
                      </a:pPr>
                      <a:r>
                        <a:rPr lang="en-US" sz="620" dirty="0"/>
                        <a:t>grades</a:t>
                      </a:r>
                    </a:p>
                  </a:txBody>
                  <a:tcPr anchor="ctr">
                    <a:solidFill>
                      <a:schemeClr val="bg1"/>
                    </a:solidFill>
                  </a:tcPr>
                </a:tc>
                <a:extLst>
                  <a:ext uri="{0D108BD9-81ED-4DB2-BD59-A6C34878D82A}">
                    <a16:rowId xmlns:a16="http://schemas.microsoft.com/office/drawing/2014/main" val="3955617216"/>
                  </a:ext>
                </a:extLst>
              </a:tr>
              <a:tr h="4882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20" dirty="0"/>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20" dirty="0"/>
                        <a:t>Teachers give it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20" dirty="0"/>
                        <a:t>high reviews</a:t>
                      </a:r>
                    </a:p>
                  </a:txBody>
                  <a:tcPr anchor="ctr">
                    <a:solidFill>
                      <a:schemeClr val="bg1"/>
                    </a:solidFill>
                  </a:tcPr>
                </a:tc>
                <a:extLst>
                  <a:ext uri="{0D108BD9-81ED-4DB2-BD59-A6C34878D82A}">
                    <a16:rowId xmlns:a16="http://schemas.microsoft.com/office/drawing/2014/main" val="3891957553"/>
                  </a:ext>
                </a:extLst>
              </a:tr>
              <a:tr h="692458">
                <a:tc>
                  <a:txBody>
                    <a:bodyPr/>
                    <a:lstStyle/>
                    <a:p>
                      <a:pPr algn="ctr">
                        <a:spcAft>
                          <a:spcPts val="0"/>
                        </a:spcAft>
                      </a:pPr>
                      <a:r>
                        <a:rPr lang="en-US" sz="620" dirty="0"/>
                        <a:t>?</a:t>
                      </a:r>
                    </a:p>
                    <a:p>
                      <a:pPr algn="ctr">
                        <a:spcAft>
                          <a:spcPts val="0"/>
                        </a:spcAft>
                      </a:pPr>
                      <a:r>
                        <a:rPr lang="en-US" sz="620" dirty="0"/>
                        <a:t>Teachers give it mixed reviews</a:t>
                      </a:r>
                    </a:p>
                  </a:txBody>
                  <a:tcPr anchor="ctr">
                    <a:solidFill>
                      <a:schemeClr val="bg1"/>
                    </a:solidFill>
                  </a:tcPr>
                </a:tc>
                <a:extLst>
                  <a:ext uri="{0D108BD9-81ED-4DB2-BD59-A6C34878D82A}">
                    <a16:rowId xmlns:a16="http://schemas.microsoft.com/office/drawing/2014/main" val="4208051477"/>
                  </a:ext>
                </a:extLst>
              </a:tr>
              <a:tr h="506027">
                <a:tc>
                  <a:txBody>
                    <a:bodyPr/>
                    <a:lstStyle/>
                    <a:p>
                      <a:pPr algn="ctr">
                        <a:spcAft>
                          <a:spcPts val="0"/>
                        </a:spcAft>
                      </a:pPr>
                      <a:r>
                        <a:rPr lang="en-US" sz="620" dirty="0"/>
                        <a:t>Signs</a:t>
                      </a:r>
                      <a:r>
                        <a:rPr lang="en-US" sz="620" baseline="0" dirty="0"/>
                        <a:t> of improved engagement among those participants</a:t>
                      </a:r>
                      <a:endParaRPr lang="en-US" sz="620" dirty="0"/>
                    </a:p>
                  </a:txBody>
                  <a:tcPr anchor="ctr">
                    <a:solidFill>
                      <a:schemeClr val="bg1"/>
                    </a:solidFill>
                  </a:tcPr>
                </a:tc>
                <a:extLst>
                  <a:ext uri="{0D108BD9-81ED-4DB2-BD59-A6C34878D82A}">
                    <a16:rowId xmlns:a16="http://schemas.microsoft.com/office/drawing/2014/main" val="1733203787"/>
                  </a:ext>
                </a:extLst>
              </a:tr>
              <a:tr h="537050">
                <a:tc>
                  <a:txBody>
                    <a:bodyPr/>
                    <a:lstStyle/>
                    <a:p>
                      <a:pPr algn="ctr">
                        <a:spcAft>
                          <a:spcPts val="0"/>
                        </a:spcAft>
                      </a:pPr>
                      <a:r>
                        <a:rPr lang="en-US" sz="620" dirty="0"/>
                        <a:t>Modest </a:t>
                      </a:r>
                    </a:p>
                    <a:p>
                      <a:pPr algn="ctr">
                        <a:spcAft>
                          <a:spcPts val="0"/>
                        </a:spcAft>
                      </a:pPr>
                      <a:r>
                        <a:rPr lang="en-US" sz="620" dirty="0"/>
                        <a:t>improvement</a:t>
                      </a:r>
                      <a:r>
                        <a:rPr lang="en-US" sz="620" baseline="0" dirty="0"/>
                        <a:t> among those participating</a:t>
                      </a:r>
                      <a:endParaRPr lang="en-US" sz="620" dirty="0"/>
                    </a:p>
                  </a:txBody>
                  <a:tcPr anchor="ctr">
                    <a:solidFill>
                      <a:schemeClr val="bg1"/>
                    </a:solidFill>
                  </a:tcPr>
                </a:tc>
                <a:extLst>
                  <a:ext uri="{0D108BD9-81ED-4DB2-BD59-A6C34878D82A}">
                    <a16:rowId xmlns:a16="http://schemas.microsoft.com/office/drawing/2014/main" val="3683429956"/>
                  </a:ext>
                </a:extLst>
              </a:tr>
            </a:tbl>
          </a:graphicData>
        </a:graphic>
      </p:graphicFrame>
      <p:sp>
        <p:nvSpPr>
          <p:cNvPr id="34" name="Donut 33" descr="Red circle around &quot;Check data for desired outcomes&quot;">
            <a:extLst>
              <a:ext uri="{FF2B5EF4-FFF2-40B4-BE49-F238E27FC236}">
                <a16:creationId xmlns:a16="http://schemas.microsoft.com/office/drawing/2014/main" id="{A6465686-464F-89C6-BAEF-076080991576}"/>
              </a:ext>
            </a:extLst>
          </p:cNvPr>
          <p:cNvSpPr/>
          <p:nvPr/>
        </p:nvSpPr>
        <p:spPr>
          <a:xfrm>
            <a:off x="7671297" y="212641"/>
            <a:ext cx="1099039" cy="719637"/>
          </a:xfrm>
          <a:prstGeom prst="donut">
            <a:avLst>
              <a:gd name="adj" fmla="val 8016"/>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2" name="Oval Callout 27">
            <a:extLst>
              <a:ext uri="{FF2B5EF4-FFF2-40B4-BE49-F238E27FC236}">
                <a16:creationId xmlns:a16="http://schemas.microsoft.com/office/drawing/2014/main" id="{DF8C3EF3-0E05-5753-FD58-9C7514D92FCD}"/>
              </a:ext>
            </a:extLst>
          </p:cNvPr>
          <p:cNvSpPr/>
          <p:nvPr/>
        </p:nvSpPr>
        <p:spPr>
          <a:xfrm flipH="1">
            <a:off x="5874192" y="1313200"/>
            <a:ext cx="1874578" cy="782848"/>
          </a:xfrm>
          <a:prstGeom prst="wedgeEllipseCallout">
            <a:avLst>
              <a:gd name="adj1" fmla="val -77342"/>
              <a:gd name="adj2" fmla="val -109638"/>
            </a:avLst>
          </a:prstGeom>
          <a:solidFill>
            <a:srgbClr val="386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Helvetica" pitchFamily="2" charset="0"/>
              </a:rPr>
              <a:t>Don’t forget to check the data!</a:t>
            </a:r>
          </a:p>
        </p:txBody>
      </p:sp>
      <p:sp>
        <p:nvSpPr>
          <p:cNvPr id="3" name="Slide Number Placeholder 2">
            <a:extLst>
              <a:ext uri="{FF2B5EF4-FFF2-40B4-BE49-F238E27FC236}">
                <a16:creationId xmlns:a16="http://schemas.microsoft.com/office/drawing/2014/main" id="{4BA25C71-3613-BD65-EF86-F7D3075F8410}"/>
              </a:ext>
            </a:extLst>
          </p:cNvPr>
          <p:cNvSpPr>
            <a:spLocks noGrp="1"/>
          </p:cNvSpPr>
          <p:nvPr>
            <p:ph type="sldNum" sz="quarter" idx="7"/>
          </p:nvPr>
        </p:nvSpPr>
        <p:spPr/>
        <p:txBody>
          <a:bodyPr/>
          <a:lstStyle/>
          <a:p>
            <a:pPr defTabSz="685800">
              <a:buClrTx/>
              <a:buSzTx/>
              <a:defRPr/>
            </a:pPr>
            <a:fld id="{B6F15528-21DE-4FAA-801E-634DDDAF4B2B}" type="slidenum">
              <a:rPr lang="en-US" kern="1200">
                <a:solidFill>
                  <a:srgbClr val="FFFFFF"/>
                </a:solidFill>
                <a:ea typeface="+mn-ea"/>
              </a:rPr>
              <a:pPr defTabSz="685800">
                <a:buClrTx/>
                <a:buSzTx/>
                <a:defRPr/>
              </a:pPr>
              <a:t>41</a:t>
            </a:fld>
            <a:endParaRPr lang="en-US" kern="1200">
              <a:solidFill>
                <a:srgbClr val="FFFFFF"/>
              </a:solidFill>
              <a:ea typeface="+mn-ea"/>
            </a:endParaRPr>
          </a:p>
        </p:txBody>
      </p:sp>
    </p:spTree>
    <p:extLst>
      <p:ext uri="{BB962C8B-B14F-4D97-AF65-F5344CB8AC3E}">
        <p14:creationId xmlns:p14="http://schemas.microsoft.com/office/powerpoint/2010/main" val="426785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34F8F0B-5F71-BD0B-849F-021498782B34}"/>
              </a:ext>
            </a:extLst>
          </p:cNvPr>
          <p:cNvSpPr>
            <a:spLocks noGrp="1"/>
          </p:cNvSpPr>
          <p:nvPr>
            <p:ph type="title"/>
          </p:nvPr>
        </p:nvSpPr>
        <p:spPr>
          <a:xfrm>
            <a:off x="72687" y="-746324"/>
            <a:ext cx="7526585" cy="733413"/>
          </a:xfrm>
        </p:spPr>
        <p:txBody>
          <a:bodyPr/>
          <a:lstStyle/>
          <a:p>
            <a:r>
              <a:rPr lang="en-US" dirty="0">
                <a:latin typeface="Calibri"/>
                <a:ea typeface="Calibri"/>
                <a:cs typeface="Calibri"/>
              </a:rPr>
              <a:t>The Investment Grid – Post ESSER funding sources</a:t>
            </a:r>
            <a:endParaRPr lang="en-US" dirty="0">
              <a:ea typeface="Calibri"/>
            </a:endParaRPr>
          </a:p>
        </p:txBody>
      </p:sp>
      <p:graphicFrame>
        <p:nvGraphicFramePr>
          <p:cNvPr id="4" name="Table 3">
            <a:extLst>
              <a:ext uri="{FF2B5EF4-FFF2-40B4-BE49-F238E27FC236}">
                <a16:creationId xmlns:a16="http://schemas.microsoft.com/office/drawing/2014/main" id="{BF3A4CF6-E855-8EBA-CE82-80315E0EA425}"/>
              </a:ext>
            </a:extLst>
          </p:cNvPr>
          <p:cNvGraphicFramePr>
            <a:graphicFrameLocks noGrp="1"/>
          </p:cNvGraphicFramePr>
          <p:nvPr>
            <p:extLst>
              <p:ext uri="{D42A27DB-BD31-4B8C-83A1-F6EECF244321}">
                <p14:modId xmlns:p14="http://schemas.microsoft.com/office/powerpoint/2010/main" val="3108210717"/>
              </p:ext>
            </p:extLst>
          </p:nvPr>
        </p:nvGraphicFramePr>
        <p:xfrm>
          <a:off x="255472" y="285736"/>
          <a:ext cx="6846664" cy="4686325"/>
        </p:xfrm>
        <a:graphic>
          <a:graphicData uri="http://schemas.openxmlformats.org/drawingml/2006/table">
            <a:tbl>
              <a:tblPr firstRow="1" bandRow="1">
                <a:tableStyleId>{12755EB2-1090-4DBC-B27D-BEF4C38642B6}</a:tableStyleId>
              </a:tblPr>
              <a:tblGrid>
                <a:gridCol w="321577">
                  <a:extLst>
                    <a:ext uri="{9D8B030D-6E8A-4147-A177-3AD203B41FA5}">
                      <a16:colId xmlns:a16="http://schemas.microsoft.com/office/drawing/2014/main" val="1495461532"/>
                    </a:ext>
                  </a:extLst>
                </a:gridCol>
                <a:gridCol w="923277">
                  <a:extLst>
                    <a:ext uri="{9D8B030D-6E8A-4147-A177-3AD203B41FA5}">
                      <a16:colId xmlns:a16="http://schemas.microsoft.com/office/drawing/2014/main" val="3715232168"/>
                    </a:ext>
                  </a:extLst>
                </a:gridCol>
                <a:gridCol w="923278">
                  <a:extLst>
                    <a:ext uri="{9D8B030D-6E8A-4147-A177-3AD203B41FA5}">
                      <a16:colId xmlns:a16="http://schemas.microsoft.com/office/drawing/2014/main" val="2355781626"/>
                    </a:ext>
                  </a:extLst>
                </a:gridCol>
                <a:gridCol w="923278">
                  <a:extLst>
                    <a:ext uri="{9D8B030D-6E8A-4147-A177-3AD203B41FA5}">
                      <a16:colId xmlns:a16="http://schemas.microsoft.com/office/drawing/2014/main" val="1106389594"/>
                    </a:ext>
                  </a:extLst>
                </a:gridCol>
                <a:gridCol w="914400">
                  <a:extLst>
                    <a:ext uri="{9D8B030D-6E8A-4147-A177-3AD203B41FA5}">
                      <a16:colId xmlns:a16="http://schemas.microsoft.com/office/drawing/2014/main" val="1218494780"/>
                    </a:ext>
                  </a:extLst>
                </a:gridCol>
                <a:gridCol w="1012054">
                  <a:extLst>
                    <a:ext uri="{9D8B030D-6E8A-4147-A177-3AD203B41FA5}">
                      <a16:colId xmlns:a16="http://schemas.microsoft.com/office/drawing/2014/main" val="807570494"/>
                    </a:ext>
                  </a:extLst>
                </a:gridCol>
                <a:gridCol w="852256">
                  <a:extLst>
                    <a:ext uri="{9D8B030D-6E8A-4147-A177-3AD203B41FA5}">
                      <a16:colId xmlns:a16="http://schemas.microsoft.com/office/drawing/2014/main" val="3357527369"/>
                    </a:ext>
                  </a:extLst>
                </a:gridCol>
                <a:gridCol w="976544">
                  <a:extLst>
                    <a:ext uri="{9D8B030D-6E8A-4147-A177-3AD203B41FA5}">
                      <a16:colId xmlns:a16="http://schemas.microsoft.com/office/drawing/2014/main" val="2262637018"/>
                    </a:ext>
                  </a:extLst>
                </a:gridCol>
              </a:tblGrid>
              <a:tr h="624685">
                <a:tc>
                  <a:txBody>
                    <a:bodyPr/>
                    <a:lstStyle/>
                    <a:p>
                      <a:pPr algn="ctr"/>
                      <a:endParaRPr lang="en-US" sz="700" b="1" dirty="0">
                        <a:solidFill>
                          <a:srgbClr val="66C0B5"/>
                        </a:solidFill>
                      </a:endParaRPr>
                    </a:p>
                  </a:txBody>
                  <a:tcPr anchor="ctr">
                    <a:solidFill>
                      <a:srgbClr val="66C0B5"/>
                    </a:solidFill>
                  </a:tcPr>
                </a:tc>
                <a:tc>
                  <a:txBody>
                    <a:bodyPr/>
                    <a:lstStyle/>
                    <a:p>
                      <a:pPr algn="ctr"/>
                      <a:r>
                        <a:rPr lang="en-US" sz="700" b="1" dirty="0">
                          <a:solidFill>
                            <a:schemeClr val="bg1"/>
                          </a:solidFill>
                        </a:rPr>
                        <a:t>Investment</a:t>
                      </a:r>
                    </a:p>
                  </a:txBody>
                  <a:tcPr anchor="ctr">
                    <a:solidFill>
                      <a:schemeClr val="accent5">
                        <a:lumMod val="50000"/>
                      </a:schemeClr>
                    </a:solidFill>
                  </a:tcPr>
                </a:tc>
                <a:tc>
                  <a:txBody>
                    <a:bodyPr/>
                    <a:lstStyle/>
                    <a:p>
                      <a:pPr algn="ctr"/>
                      <a:r>
                        <a:rPr lang="en-US" sz="700" b="1" dirty="0">
                          <a:solidFill>
                            <a:schemeClr val="bg1"/>
                          </a:solidFill>
                        </a:rPr>
                        <a:t>Major cost</a:t>
                      </a:r>
                      <a:r>
                        <a:rPr lang="en-US" sz="700" b="1" baseline="0" dirty="0">
                          <a:solidFill>
                            <a:schemeClr val="bg1"/>
                          </a:solidFill>
                        </a:rPr>
                        <a:t> factors</a:t>
                      </a:r>
                      <a:endParaRPr lang="en-US" sz="700" b="1" dirty="0">
                        <a:solidFill>
                          <a:schemeClr val="bg1"/>
                        </a:solidFill>
                      </a:endParaRPr>
                    </a:p>
                  </a:txBody>
                  <a:tcPr anchor="ctr">
                    <a:solidFill>
                      <a:schemeClr val="accent5">
                        <a:lumMod val="50000"/>
                      </a:schemeClr>
                    </a:solidFill>
                  </a:tcPr>
                </a:tc>
                <a:tc>
                  <a:txBody>
                    <a:bodyPr/>
                    <a:lstStyle/>
                    <a:p>
                      <a:pPr algn="ctr"/>
                      <a:r>
                        <a:rPr lang="en-US" sz="700" b="1" dirty="0">
                          <a:solidFill>
                            <a:schemeClr val="bg1"/>
                          </a:solidFill>
                        </a:rPr>
                        <a:t>Estimated # Students</a:t>
                      </a:r>
                      <a:r>
                        <a:rPr lang="en-US" sz="700" b="1" baseline="0" dirty="0">
                          <a:solidFill>
                            <a:schemeClr val="bg1"/>
                          </a:solidFill>
                        </a:rPr>
                        <a:t> Served</a:t>
                      </a:r>
                      <a:endParaRPr lang="en-US" sz="700" b="1" dirty="0">
                        <a:solidFill>
                          <a:schemeClr val="bg1"/>
                        </a:solidFill>
                      </a:endParaRPr>
                    </a:p>
                  </a:txBody>
                  <a:tcPr anchor="ctr">
                    <a:solidFill>
                      <a:schemeClr val="accent5">
                        <a:lumMod val="50000"/>
                      </a:schemeClr>
                    </a:solidFill>
                  </a:tcPr>
                </a:tc>
                <a:tc>
                  <a:txBody>
                    <a:bodyPr/>
                    <a:lstStyle/>
                    <a:p>
                      <a:pPr algn="ctr"/>
                      <a:r>
                        <a:rPr lang="en-US" sz="700" b="1" dirty="0">
                          <a:solidFill>
                            <a:schemeClr val="bg1"/>
                          </a:solidFill>
                        </a:rPr>
                        <a:t>Cost per participating student</a:t>
                      </a:r>
                    </a:p>
                  </a:txBody>
                  <a:tcPr anchor="ctr">
                    <a:solidFill>
                      <a:schemeClr val="accent5">
                        <a:lumMod val="50000"/>
                      </a:schemeClr>
                    </a:solidFill>
                  </a:tcPr>
                </a:tc>
                <a:tc>
                  <a:txBody>
                    <a:bodyPr/>
                    <a:lstStyle/>
                    <a:p>
                      <a:pPr algn="ctr"/>
                      <a:r>
                        <a:rPr lang="en-US" sz="700" b="1" dirty="0">
                          <a:solidFill>
                            <a:schemeClr val="bg1"/>
                          </a:solidFill>
                        </a:rPr>
                        <a:t>Desired Outcomes</a:t>
                      </a:r>
                    </a:p>
                    <a:p>
                      <a:pPr algn="ctr"/>
                      <a:r>
                        <a:rPr lang="en-US" sz="700" b="1" dirty="0">
                          <a:solidFill>
                            <a:schemeClr val="bg1"/>
                          </a:solidFill>
                        </a:rPr>
                        <a:t>-</a:t>
                      </a:r>
                    </a:p>
                    <a:p>
                      <a:pPr algn="ctr"/>
                      <a:r>
                        <a:rPr lang="en-US" sz="700" b="1" dirty="0">
                          <a:solidFill>
                            <a:schemeClr val="bg1"/>
                          </a:solidFill>
                        </a:rPr>
                        <a:t>Estimated Effectiveness (High/Med/Low)</a:t>
                      </a:r>
                    </a:p>
                  </a:txBody>
                  <a:tcPr anchor="ctr">
                    <a:solidFill>
                      <a:schemeClr val="accent5">
                        <a:lumMod val="50000"/>
                      </a:schemeClr>
                    </a:solidFill>
                  </a:tcPr>
                </a:tc>
                <a:tc>
                  <a:txBody>
                    <a:bodyPr/>
                    <a:lstStyle/>
                    <a:p>
                      <a:pPr algn="ctr"/>
                      <a:r>
                        <a:rPr lang="en-US" sz="700" b="1" dirty="0">
                          <a:solidFill>
                            <a:schemeClr val="bg1"/>
                          </a:solidFill>
                        </a:rPr>
                        <a:t>Risks</a:t>
                      </a:r>
                    </a:p>
                  </a:txBody>
                  <a:tcPr anchor="ctr">
                    <a:solidFill>
                      <a:schemeClr val="accent5">
                        <a:lumMod val="50000"/>
                      </a:schemeClr>
                    </a:solidFill>
                  </a:tcPr>
                </a:tc>
                <a:tc>
                  <a:txBody>
                    <a:bodyPr/>
                    <a:lstStyle/>
                    <a:p>
                      <a:pPr algn="ctr"/>
                      <a:r>
                        <a:rPr lang="en-US" sz="700" b="1" dirty="0">
                          <a:solidFill>
                            <a:schemeClr val="bg1"/>
                          </a:solidFill>
                        </a:rPr>
                        <a:t>Check data</a:t>
                      </a:r>
                      <a:r>
                        <a:rPr lang="en-US" sz="700" b="1" baseline="0" dirty="0">
                          <a:solidFill>
                            <a:schemeClr val="bg1"/>
                          </a:solidFill>
                        </a:rPr>
                        <a:t> for desired outcomes</a:t>
                      </a:r>
                      <a:endParaRPr lang="en-US" sz="700" b="1" dirty="0">
                        <a:solidFill>
                          <a:schemeClr val="bg1"/>
                        </a:solidFill>
                      </a:endParaRPr>
                    </a:p>
                  </a:txBody>
                  <a:tcPr anchor="ctr">
                    <a:solidFill>
                      <a:schemeClr val="accent5">
                        <a:lumMod val="50000"/>
                      </a:schemeClr>
                    </a:solidFill>
                  </a:tcPr>
                </a:tc>
                <a:extLst>
                  <a:ext uri="{0D108BD9-81ED-4DB2-BD59-A6C34878D82A}">
                    <a16:rowId xmlns:a16="http://schemas.microsoft.com/office/drawing/2014/main" val="2888534236"/>
                  </a:ext>
                </a:extLst>
              </a:tr>
              <a:tr h="701336">
                <a:tc>
                  <a:txBody>
                    <a:bodyPr/>
                    <a:lstStyle/>
                    <a:p>
                      <a:pPr algn="ctr"/>
                      <a:r>
                        <a:rPr lang="en-US" sz="700" b="1" dirty="0">
                          <a:solidFill>
                            <a:schemeClr val="bg1"/>
                          </a:solidFill>
                        </a:rPr>
                        <a:t>A</a:t>
                      </a:r>
                    </a:p>
                  </a:txBody>
                  <a:tcPr anchor="ctr">
                    <a:solidFill>
                      <a:srgbClr val="1E7C71"/>
                    </a:solidFill>
                  </a:tcPr>
                </a:tc>
                <a:tc>
                  <a:txBody>
                    <a:bodyPr/>
                    <a:lstStyle/>
                    <a:p>
                      <a:pPr algn="ctr">
                        <a:spcAft>
                          <a:spcPts val="0"/>
                        </a:spcAft>
                      </a:pPr>
                      <a:r>
                        <a:rPr lang="en-US" sz="620" dirty="0"/>
                        <a:t>Tutoring:</a:t>
                      </a:r>
                      <a:endParaRPr lang="en-US" sz="620" baseline="0" dirty="0"/>
                    </a:p>
                    <a:p>
                      <a:pPr algn="ctr">
                        <a:spcAft>
                          <a:spcPts val="0"/>
                        </a:spcAft>
                      </a:pPr>
                      <a:r>
                        <a:rPr lang="en-US" sz="620" baseline="0" dirty="0"/>
                        <a:t>4-to-1</a:t>
                      </a:r>
                    </a:p>
                    <a:p>
                      <a:pPr algn="ctr">
                        <a:spcAft>
                          <a:spcPts val="0"/>
                        </a:spcAft>
                      </a:pPr>
                      <a:r>
                        <a:rPr lang="en-US" sz="620" baseline="0" dirty="0"/>
                        <a:t>student-teacher ratio</a:t>
                      </a:r>
                    </a:p>
                    <a:p>
                      <a:pPr algn="ctr">
                        <a:spcAft>
                          <a:spcPts val="0"/>
                        </a:spcAft>
                      </a:pPr>
                      <a:r>
                        <a:rPr lang="en-US" sz="620" baseline="0" dirty="0"/>
                        <a:t>3/week, 36 weeks</a:t>
                      </a:r>
                    </a:p>
                    <a:p>
                      <a:pPr algn="ctr">
                        <a:spcAft>
                          <a:spcPts val="0"/>
                        </a:spcAft>
                      </a:pPr>
                      <a:r>
                        <a:rPr lang="en-US" sz="620" b="1" i="1" baseline="0" dirty="0"/>
                        <a:t>$1.3 million</a:t>
                      </a:r>
                      <a:endParaRPr lang="en-US" sz="620" b="1" i="1" dirty="0"/>
                    </a:p>
                  </a:txBody>
                  <a:tcPr anchor="ctr">
                    <a:solidFill>
                      <a:schemeClr val="bg1"/>
                    </a:solidFill>
                  </a:tcPr>
                </a:tc>
                <a:tc>
                  <a:txBody>
                    <a:bodyPr/>
                    <a:lstStyle/>
                    <a:p>
                      <a:pPr algn="ctr">
                        <a:spcAft>
                          <a:spcPts val="0"/>
                        </a:spcAft>
                      </a:pPr>
                      <a:r>
                        <a:rPr lang="en-US" sz="620" dirty="0"/>
                        <a:t>Tutors = $30/hour</a:t>
                      </a:r>
                    </a:p>
                  </a:txBody>
                  <a:tcPr anchor="ctr">
                    <a:solidFill>
                      <a:schemeClr val="bg1"/>
                    </a:solidFill>
                  </a:tcPr>
                </a:tc>
                <a:tc>
                  <a:txBody>
                    <a:bodyPr/>
                    <a:lstStyle/>
                    <a:p>
                      <a:pPr algn="ctr">
                        <a:spcAft>
                          <a:spcPts val="0"/>
                        </a:spcAft>
                      </a:pPr>
                      <a:r>
                        <a:rPr lang="en-US" sz="620" dirty="0"/>
                        <a:t>400</a:t>
                      </a:r>
                    </a:p>
                  </a:txBody>
                  <a:tcPr anchor="ctr">
                    <a:solidFill>
                      <a:schemeClr val="bg1"/>
                    </a:solidFill>
                  </a:tcPr>
                </a:tc>
                <a:tc>
                  <a:txBody>
                    <a:bodyPr/>
                    <a:lstStyle/>
                    <a:p>
                      <a:pPr algn="ctr">
                        <a:spcAft>
                          <a:spcPts val="0"/>
                        </a:spcAft>
                      </a:pPr>
                      <a:r>
                        <a:rPr lang="en-US" sz="620" dirty="0"/>
                        <a:t>$3,250 per</a:t>
                      </a:r>
                    </a:p>
                    <a:p>
                      <a:pPr algn="ctr">
                        <a:spcAft>
                          <a:spcPts val="0"/>
                        </a:spcAft>
                      </a:pPr>
                      <a:r>
                        <a:rPr lang="en-US" sz="620" dirty="0"/>
                        <a:t>tutored</a:t>
                      </a:r>
                      <a:r>
                        <a:rPr lang="en-US" sz="620" baseline="0" dirty="0"/>
                        <a:t> student</a:t>
                      </a:r>
                      <a:endParaRPr lang="en-US" sz="620" dirty="0"/>
                    </a:p>
                  </a:txBody>
                  <a:tcPr anchor="ctr">
                    <a:solidFill>
                      <a:schemeClr val="bg1"/>
                    </a:solidFill>
                  </a:tcPr>
                </a:tc>
                <a:tc>
                  <a:txBody>
                    <a:bodyPr/>
                    <a:lstStyle/>
                    <a:p>
                      <a:pPr algn="ctr">
                        <a:spcAft>
                          <a:spcPts val="0"/>
                        </a:spcAft>
                      </a:pPr>
                      <a:r>
                        <a:rPr lang="en-US" sz="620" dirty="0"/>
                        <a:t>Boost achievement</a:t>
                      </a:r>
                      <a:r>
                        <a:rPr lang="en-US" sz="620" baseline="0" dirty="0"/>
                        <a:t> among lowest-performing students</a:t>
                      </a:r>
                    </a:p>
                    <a:p>
                      <a:pPr algn="ctr">
                        <a:spcAft>
                          <a:spcPts val="0"/>
                        </a:spcAft>
                      </a:pPr>
                      <a:r>
                        <a:rPr lang="en-US" sz="620" baseline="0" dirty="0"/>
                        <a:t>-----</a:t>
                      </a:r>
                    </a:p>
                    <a:p>
                      <a:pPr algn="ctr">
                        <a:spcAft>
                          <a:spcPts val="0"/>
                        </a:spcAft>
                      </a:pPr>
                      <a:r>
                        <a:rPr lang="en-US" sz="620" baseline="0" dirty="0"/>
                        <a:t>Promising</a:t>
                      </a:r>
                      <a:endParaRPr lang="en-US" sz="620" dirty="0"/>
                    </a:p>
                  </a:txBody>
                  <a:tcPr anchor="ctr">
                    <a:solidFill>
                      <a:schemeClr val="bg1"/>
                    </a:solidFill>
                  </a:tcPr>
                </a:tc>
                <a:tc>
                  <a:txBody>
                    <a:bodyPr/>
                    <a:lstStyle/>
                    <a:p>
                      <a:pPr algn="ctr">
                        <a:spcAft>
                          <a:spcPts val="0"/>
                        </a:spcAft>
                      </a:pPr>
                      <a:r>
                        <a:rPr lang="en-US" sz="620" dirty="0"/>
                        <a:t>Some students may not attend; difficulty hiring tutors</a:t>
                      </a:r>
                    </a:p>
                  </a:txBody>
                  <a:tcPr anchor="ctr">
                    <a:solidFill>
                      <a:schemeClr val="bg1"/>
                    </a:solidFill>
                  </a:tcPr>
                </a:tc>
                <a:tc>
                  <a:txBody>
                    <a:bodyPr/>
                    <a:lstStyle/>
                    <a:p>
                      <a:pPr algn="ctr">
                        <a:spcAft>
                          <a:spcPts val="0"/>
                        </a:spcAft>
                      </a:pPr>
                      <a:r>
                        <a:rPr lang="en-US" sz="620" dirty="0"/>
                        <a:t>More evidence of effectiveness in math</a:t>
                      </a:r>
                    </a:p>
                  </a:txBody>
                  <a:tcPr anchor="ctr">
                    <a:solidFill>
                      <a:schemeClr val="bg1"/>
                    </a:solidFill>
                  </a:tcPr>
                </a:tc>
                <a:extLst>
                  <a:ext uri="{0D108BD9-81ED-4DB2-BD59-A6C34878D82A}">
                    <a16:rowId xmlns:a16="http://schemas.microsoft.com/office/drawing/2014/main" val="3064442309"/>
                  </a:ext>
                </a:extLst>
              </a:tr>
              <a:tr h="528091">
                <a:tc>
                  <a:txBody>
                    <a:bodyPr/>
                    <a:lstStyle/>
                    <a:p>
                      <a:pPr algn="ctr"/>
                      <a:r>
                        <a:rPr lang="en-US" sz="700" b="1" dirty="0">
                          <a:solidFill>
                            <a:schemeClr val="bg1"/>
                          </a:solidFill>
                        </a:rPr>
                        <a:t>B</a:t>
                      </a:r>
                    </a:p>
                  </a:txBody>
                  <a:tcPr anchor="ctr">
                    <a:solidFill>
                      <a:srgbClr val="1E7C71"/>
                    </a:solidFill>
                  </a:tcPr>
                </a:tc>
                <a:tc>
                  <a:txBody>
                    <a:bodyPr/>
                    <a:lstStyle/>
                    <a:p>
                      <a:pPr algn="ctr">
                        <a:spcAft>
                          <a:spcPts val="0"/>
                        </a:spcAft>
                      </a:pPr>
                      <a:r>
                        <a:rPr lang="en-US" sz="620" dirty="0"/>
                        <a:t>Counselors and </a:t>
                      </a:r>
                    </a:p>
                    <a:p>
                      <a:pPr algn="ctr">
                        <a:spcAft>
                          <a:spcPts val="0"/>
                        </a:spcAft>
                      </a:pPr>
                      <a:r>
                        <a:rPr lang="en-US" sz="620" dirty="0"/>
                        <a:t>social workers</a:t>
                      </a:r>
                    </a:p>
                    <a:p>
                      <a:pPr algn="ctr">
                        <a:spcAft>
                          <a:spcPts val="0"/>
                        </a:spcAft>
                      </a:pPr>
                      <a:r>
                        <a:rPr lang="en-US" sz="620" b="1" i="1" dirty="0"/>
                        <a:t>$1.6</a:t>
                      </a:r>
                      <a:r>
                        <a:rPr lang="en-US" sz="620" b="1" i="1" baseline="0" dirty="0"/>
                        <a:t> million</a:t>
                      </a:r>
                      <a:endParaRPr lang="en-US" sz="620" b="1" i="1" dirty="0"/>
                    </a:p>
                  </a:txBody>
                  <a:tcPr anchor="ctr">
                    <a:solidFill>
                      <a:schemeClr val="bg1"/>
                    </a:solidFill>
                  </a:tcPr>
                </a:tc>
                <a:tc>
                  <a:txBody>
                    <a:bodyPr/>
                    <a:lstStyle/>
                    <a:p>
                      <a:pPr algn="ctr">
                        <a:spcAft>
                          <a:spcPts val="0"/>
                        </a:spcAft>
                      </a:pPr>
                      <a:r>
                        <a:rPr lang="en-US" sz="620" dirty="0"/>
                        <a:t>$100,000 per FTE</a:t>
                      </a:r>
                      <a:r>
                        <a:rPr lang="en-US" sz="620" baseline="0" dirty="0"/>
                        <a:t> = 2 per school</a:t>
                      </a:r>
                      <a:endParaRPr lang="en-US" sz="620" dirty="0"/>
                    </a:p>
                  </a:txBody>
                  <a:tcPr anchor="ctr">
                    <a:solidFill>
                      <a:schemeClr val="bg1"/>
                    </a:solidFill>
                  </a:tcPr>
                </a:tc>
                <a:tc>
                  <a:txBody>
                    <a:bodyPr/>
                    <a:lstStyle/>
                    <a:p>
                      <a:pPr algn="ctr">
                        <a:spcAft>
                          <a:spcPts val="0"/>
                        </a:spcAft>
                      </a:pPr>
                      <a:r>
                        <a:rPr lang="en-US" sz="620" dirty="0"/>
                        <a:t>4,000</a:t>
                      </a:r>
                    </a:p>
                  </a:txBody>
                  <a:tcPr anchor="ctr">
                    <a:solidFill>
                      <a:schemeClr val="bg1"/>
                    </a:solidFill>
                  </a:tcPr>
                </a:tc>
                <a:tc>
                  <a:txBody>
                    <a:bodyPr/>
                    <a:lstStyle/>
                    <a:p>
                      <a:pPr algn="ctr">
                        <a:spcAft>
                          <a:spcPts val="0"/>
                        </a:spcAft>
                      </a:pPr>
                      <a:r>
                        <a:rPr lang="en-US" sz="620" dirty="0"/>
                        <a:t>$400</a:t>
                      </a:r>
                    </a:p>
                  </a:txBody>
                  <a:tcPr anchor="ctr">
                    <a:solidFill>
                      <a:schemeClr val="bg1"/>
                    </a:solidFill>
                  </a:tcPr>
                </a:tc>
                <a:tc>
                  <a:txBody>
                    <a:bodyPr/>
                    <a:lstStyle/>
                    <a:p>
                      <a:pPr algn="ctr">
                        <a:spcAft>
                          <a:spcPts val="0"/>
                        </a:spcAft>
                      </a:pPr>
                      <a:r>
                        <a:rPr lang="en-US" sz="620" dirty="0"/>
                        <a:t>SEL needs are met, </a:t>
                      </a:r>
                    </a:p>
                    <a:p>
                      <a:pPr algn="ctr">
                        <a:spcAft>
                          <a:spcPts val="0"/>
                        </a:spcAft>
                      </a:pPr>
                      <a:r>
                        <a:rPr lang="en-US" sz="620" dirty="0"/>
                        <a:t>so students </a:t>
                      </a:r>
                    </a:p>
                    <a:p>
                      <a:pPr algn="ctr">
                        <a:spcAft>
                          <a:spcPts val="0"/>
                        </a:spcAft>
                      </a:pPr>
                      <a:r>
                        <a:rPr lang="en-US" sz="620" dirty="0"/>
                        <a:t>attend and learn</a:t>
                      </a:r>
                    </a:p>
                  </a:txBody>
                  <a:tcPr anchor="ctr">
                    <a:solidFill>
                      <a:schemeClr val="bg1"/>
                    </a:solidFill>
                  </a:tcPr>
                </a:tc>
                <a:tc>
                  <a:txBody>
                    <a:bodyPr/>
                    <a:lstStyle/>
                    <a:p>
                      <a:pPr algn="ctr">
                        <a:spcAft>
                          <a:spcPts val="0"/>
                        </a:spcAft>
                      </a:pPr>
                      <a:r>
                        <a:rPr lang="en-US" sz="620" dirty="0"/>
                        <a:t>Difficulty hiring; uneven access across schools</a:t>
                      </a:r>
                    </a:p>
                  </a:txBody>
                  <a:tcPr anchor="ctr">
                    <a:solidFill>
                      <a:schemeClr val="bg1"/>
                    </a:solidFill>
                  </a:tcPr>
                </a:tc>
                <a:tc>
                  <a:txBody>
                    <a:bodyPr/>
                    <a:lstStyle/>
                    <a:p>
                      <a:pPr algn="ctr">
                        <a:spcAft>
                          <a:spcPts val="0"/>
                        </a:spcAft>
                      </a:pPr>
                      <a:r>
                        <a:rPr lang="en-US" sz="620" dirty="0"/>
                        <a:t>Chronic </a:t>
                      </a:r>
                    </a:p>
                    <a:p>
                      <a:pPr algn="ctr">
                        <a:spcAft>
                          <a:spcPts val="0"/>
                        </a:spcAft>
                      </a:pPr>
                      <a:r>
                        <a:rPr lang="en-US" sz="620" dirty="0"/>
                        <a:t>absenteeism </a:t>
                      </a:r>
                    </a:p>
                    <a:p>
                      <a:pPr algn="ctr">
                        <a:spcAft>
                          <a:spcPts val="0"/>
                        </a:spcAft>
                      </a:pPr>
                      <a:r>
                        <a:rPr lang="en-US" sz="620" dirty="0"/>
                        <a:t>remains high</a:t>
                      </a:r>
                    </a:p>
                  </a:txBody>
                  <a:tcPr anchor="ctr">
                    <a:solidFill>
                      <a:schemeClr val="bg1"/>
                    </a:solidFill>
                  </a:tcPr>
                </a:tc>
                <a:extLst>
                  <a:ext uri="{0D108BD9-81ED-4DB2-BD59-A6C34878D82A}">
                    <a16:rowId xmlns:a16="http://schemas.microsoft.com/office/drawing/2014/main" val="57797372"/>
                  </a:ext>
                </a:extLst>
              </a:tr>
              <a:tr h="608251">
                <a:tc>
                  <a:txBody>
                    <a:bodyPr/>
                    <a:lstStyle/>
                    <a:p>
                      <a:pPr algn="ctr"/>
                      <a:r>
                        <a:rPr lang="en-US" sz="700" b="1" dirty="0">
                          <a:solidFill>
                            <a:schemeClr val="bg1"/>
                          </a:solidFill>
                        </a:rPr>
                        <a:t>C</a:t>
                      </a:r>
                    </a:p>
                  </a:txBody>
                  <a:tcPr anchor="ctr">
                    <a:solidFill>
                      <a:srgbClr val="1E7C71"/>
                    </a:solidFill>
                  </a:tcPr>
                </a:tc>
                <a:tc>
                  <a:txBody>
                    <a:bodyPr/>
                    <a:lstStyle/>
                    <a:p>
                      <a:pPr algn="ctr">
                        <a:spcAft>
                          <a:spcPts val="0"/>
                        </a:spcAft>
                      </a:pPr>
                      <a:r>
                        <a:rPr lang="en-US" sz="620" dirty="0"/>
                        <a:t>Reading coaches</a:t>
                      </a:r>
                    </a:p>
                    <a:p>
                      <a:pPr algn="ctr">
                        <a:spcAft>
                          <a:spcPts val="0"/>
                        </a:spcAft>
                      </a:pPr>
                      <a:r>
                        <a:rPr lang="en-US" sz="620" b="1" i="1" dirty="0"/>
                        <a:t>$800,000</a:t>
                      </a:r>
                    </a:p>
                  </a:txBody>
                  <a:tcPr anchor="ctr">
                    <a:solidFill>
                      <a:schemeClr val="bg1"/>
                    </a:solidFill>
                  </a:tcPr>
                </a:tc>
                <a:tc>
                  <a:txBody>
                    <a:bodyPr/>
                    <a:lstStyle/>
                    <a:p>
                      <a:pPr algn="ctr">
                        <a:spcAft>
                          <a:spcPts val="0"/>
                        </a:spcAft>
                      </a:pPr>
                      <a:r>
                        <a:rPr lang="en-US" sz="620" dirty="0"/>
                        <a:t>$100,000 per FTE per school</a:t>
                      </a:r>
                    </a:p>
                  </a:txBody>
                  <a:tcPr anchor="ctr">
                    <a:solidFill>
                      <a:schemeClr val="bg1"/>
                    </a:solidFill>
                  </a:tcPr>
                </a:tc>
                <a:tc>
                  <a:txBody>
                    <a:bodyPr/>
                    <a:lstStyle/>
                    <a:p>
                      <a:pPr algn="ctr">
                        <a:spcAft>
                          <a:spcPts val="0"/>
                        </a:spcAft>
                      </a:pPr>
                      <a:r>
                        <a:rPr lang="en-US" sz="620" dirty="0"/>
                        <a:t>4,000</a:t>
                      </a:r>
                    </a:p>
                  </a:txBody>
                  <a:tcPr anchor="ctr">
                    <a:solidFill>
                      <a:schemeClr val="bg1"/>
                    </a:solidFill>
                  </a:tcPr>
                </a:tc>
                <a:tc>
                  <a:txBody>
                    <a:bodyPr/>
                    <a:lstStyle/>
                    <a:p>
                      <a:pPr algn="ctr">
                        <a:spcAft>
                          <a:spcPts val="0"/>
                        </a:spcAft>
                      </a:pPr>
                      <a:r>
                        <a:rPr lang="en-US" sz="620" dirty="0"/>
                        <a:t>$200</a:t>
                      </a:r>
                    </a:p>
                  </a:txBody>
                  <a:tcPr anchor="ctr">
                    <a:solidFill>
                      <a:schemeClr val="bg1"/>
                    </a:solidFill>
                  </a:tcPr>
                </a:tc>
                <a:tc>
                  <a:txBody>
                    <a:bodyPr/>
                    <a:lstStyle/>
                    <a:p>
                      <a:pPr algn="ctr">
                        <a:spcAft>
                          <a:spcPts val="0"/>
                        </a:spcAft>
                      </a:pPr>
                      <a:r>
                        <a:rPr lang="en-US" sz="620" dirty="0"/>
                        <a:t>Reading scores increase</a:t>
                      </a:r>
                    </a:p>
                    <a:p>
                      <a:pPr algn="ctr">
                        <a:spcAft>
                          <a:spcPts val="0"/>
                        </a:spcAft>
                      </a:pPr>
                      <a:r>
                        <a:rPr lang="en-US" sz="620" dirty="0"/>
                        <a:t>-----</a:t>
                      </a:r>
                    </a:p>
                    <a:p>
                      <a:pPr algn="ctr">
                        <a:spcAft>
                          <a:spcPts val="0"/>
                        </a:spcAft>
                      </a:pPr>
                      <a:r>
                        <a:rPr lang="en-US" sz="620" dirty="0"/>
                        <a:t>Promising</a:t>
                      </a:r>
                    </a:p>
                  </a:txBody>
                  <a:tcPr anchor="ctr">
                    <a:solidFill>
                      <a:schemeClr val="bg1"/>
                    </a:solidFill>
                  </a:tcPr>
                </a:tc>
                <a:tc>
                  <a:txBody>
                    <a:bodyPr/>
                    <a:lstStyle/>
                    <a:p>
                      <a:pPr algn="ctr">
                        <a:spcAft>
                          <a:spcPts val="0"/>
                        </a:spcAft>
                      </a:pPr>
                      <a:r>
                        <a:rPr lang="en-US" sz="620" dirty="0"/>
                        <a:t>Difficulty hiring; uneven</a:t>
                      </a:r>
                      <a:r>
                        <a:rPr lang="en-US" sz="620" baseline="0" dirty="0"/>
                        <a:t> effects</a:t>
                      </a:r>
                      <a:endParaRPr lang="en-US" sz="620" dirty="0"/>
                    </a:p>
                  </a:txBody>
                  <a:tcPr anchor="ctr">
                    <a:solidFill>
                      <a:schemeClr val="bg1"/>
                    </a:solidFill>
                  </a:tcPr>
                </a:tc>
                <a:tc>
                  <a:txBody>
                    <a:bodyPr/>
                    <a:lstStyle/>
                    <a:p>
                      <a:pPr algn="ctr">
                        <a:spcAft>
                          <a:spcPts val="0"/>
                        </a:spcAft>
                      </a:pPr>
                      <a:r>
                        <a:rPr lang="en-US" sz="620" dirty="0"/>
                        <a:t>Some improvement </a:t>
                      </a:r>
                    </a:p>
                    <a:p>
                      <a:pPr algn="ctr">
                        <a:spcAft>
                          <a:spcPts val="0"/>
                        </a:spcAft>
                      </a:pPr>
                      <a:r>
                        <a:rPr lang="en-US" sz="620" dirty="0"/>
                        <a:t>in elementary </a:t>
                      </a:r>
                    </a:p>
                    <a:p>
                      <a:pPr algn="ctr">
                        <a:spcAft>
                          <a:spcPts val="0"/>
                        </a:spcAft>
                      </a:pPr>
                      <a:r>
                        <a:rPr lang="en-US" sz="620" dirty="0"/>
                        <a:t>grades</a:t>
                      </a:r>
                    </a:p>
                  </a:txBody>
                  <a:tcPr anchor="ctr">
                    <a:solidFill>
                      <a:schemeClr val="bg1"/>
                    </a:solidFill>
                  </a:tcPr>
                </a:tc>
                <a:extLst>
                  <a:ext uri="{0D108BD9-81ED-4DB2-BD59-A6C34878D82A}">
                    <a16:rowId xmlns:a16="http://schemas.microsoft.com/office/drawing/2014/main" val="3909246870"/>
                  </a:ext>
                </a:extLst>
              </a:tr>
              <a:tr h="488272">
                <a:tc>
                  <a:txBody>
                    <a:bodyPr/>
                    <a:lstStyle/>
                    <a:p>
                      <a:pPr algn="ctr"/>
                      <a:r>
                        <a:rPr lang="en-US" sz="700" b="1" dirty="0">
                          <a:solidFill>
                            <a:schemeClr val="bg1"/>
                          </a:solidFill>
                        </a:rPr>
                        <a:t>D</a:t>
                      </a:r>
                    </a:p>
                  </a:txBody>
                  <a:tcPr anchor="ctr">
                    <a:solidFill>
                      <a:srgbClr val="1E7C71"/>
                    </a:solidFill>
                  </a:tcPr>
                </a:tc>
                <a:tc>
                  <a:txBody>
                    <a:bodyPr/>
                    <a:lstStyle/>
                    <a:p>
                      <a:pPr algn="ctr">
                        <a:spcAft>
                          <a:spcPts val="0"/>
                        </a:spcAft>
                      </a:pPr>
                      <a:r>
                        <a:rPr lang="en-US" sz="620" dirty="0"/>
                        <a:t>Class size reduction</a:t>
                      </a:r>
                    </a:p>
                    <a:p>
                      <a:pPr algn="ctr">
                        <a:spcAft>
                          <a:spcPts val="0"/>
                        </a:spcAft>
                      </a:pPr>
                      <a:r>
                        <a:rPr lang="en-US" sz="620" b="1" i="1" dirty="0"/>
                        <a:t>$2.4 million</a:t>
                      </a:r>
                    </a:p>
                  </a:txBody>
                  <a:tcPr anchor="ctr">
                    <a:solidFill>
                      <a:schemeClr val="bg1"/>
                    </a:solidFill>
                  </a:tcPr>
                </a:tc>
                <a:tc>
                  <a:txBody>
                    <a:bodyPr/>
                    <a:lstStyle/>
                    <a:p>
                      <a:pPr algn="ctr">
                        <a:spcAft>
                          <a:spcPts val="0"/>
                        </a:spcAft>
                      </a:pPr>
                      <a:r>
                        <a:rPr lang="en-US" sz="620" dirty="0"/>
                        <a:t>$100,000 per FTE </a:t>
                      </a:r>
                    </a:p>
                    <a:p>
                      <a:pPr algn="ctr">
                        <a:spcAft>
                          <a:spcPts val="0"/>
                        </a:spcAft>
                      </a:pPr>
                      <a:r>
                        <a:rPr lang="en-US" sz="620" dirty="0"/>
                        <a:t>24 teachers across district</a:t>
                      </a:r>
                    </a:p>
                  </a:txBody>
                  <a:tcPr anchor="ctr">
                    <a:solidFill>
                      <a:schemeClr val="bg1"/>
                    </a:solidFill>
                  </a:tcPr>
                </a:tc>
                <a:tc>
                  <a:txBody>
                    <a:bodyPr/>
                    <a:lstStyle/>
                    <a:p>
                      <a:pPr algn="ctr">
                        <a:spcAft>
                          <a:spcPts val="0"/>
                        </a:spcAft>
                      </a:pPr>
                      <a:r>
                        <a:rPr lang="en-US" sz="620" dirty="0"/>
                        <a:t>4,000</a:t>
                      </a:r>
                    </a:p>
                  </a:txBody>
                  <a:tcPr anchor="ctr">
                    <a:solidFill>
                      <a:schemeClr val="bg1"/>
                    </a:solidFill>
                  </a:tcPr>
                </a:tc>
                <a:tc>
                  <a:txBody>
                    <a:bodyPr/>
                    <a:lstStyle/>
                    <a:p>
                      <a:pPr algn="ctr">
                        <a:spcAft>
                          <a:spcPts val="0"/>
                        </a:spcAft>
                      </a:pPr>
                      <a:r>
                        <a:rPr lang="en-US" sz="620" dirty="0"/>
                        <a:t>$600</a:t>
                      </a:r>
                    </a:p>
                  </a:txBody>
                  <a:tcPr anchor="ctr">
                    <a:solidFill>
                      <a:schemeClr val="bg1"/>
                    </a:solidFill>
                  </a:tcPr>
                </a:tc>
                <a:tc>
                  <a:txBody>
                    <a:bodyPr/>
                    <a:lstStyle/>
                    <a:p>
                      <a:pPr algn="ctr">
                        <a:spcAft>
                          <a:spcPts val="0"/>
                        </a:spcAft>
                      </a:pPr>
                      <a:r>
                        <a:rPr lang="en-US" sz="620" dirty="0"/>
                        <a:t>Achievement?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20" dirty="0"/>
                        <a:t>Difficulty hiring; uneven</a:t>
                      </a:r>
                      <a:r>
                        <a:rPr lang="en-US" sz="620" baseline="0" dirty="0"/>
                        <a:t> effects</a:t>
                      </a:r>
                      <a:endParaRPr lang="en-US" sz="62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20" dirty="0"/>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20" dirty="0"/>
                        <a:t>Teachers give it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20" dirty="0"/>
                        <a:t>high reviews</a:t>
                      </a:r>
                    </a:p>
                  </a:txBody>
                  <a:tcPr anchor="ctr">
                    <a:solidFill>
                      <a:schemeClr val="bg1"/>
                    </a:solidFill>
                  </a:tcPr>
                </a:tc>
                <a:extLst>
                  <a:ext uri="{0D108BD9-81ED-4DB2-BD59-A6C34878D82A}">
                    <a16:rowId xmlns:a16="http://schemas.microsoft.com/office/drawing/2014/main" val="2333842839"/>
                  </a:ext>
                </a:extLst>
              </a:tr>
              <a:tr h="692458">
                <a:tc>
                  <a:txBody>
                    <a:bodyPr/>
                    <a:lstStyle/>
                    <a:p>
                      <a:pPr algn="ctr"/>
                      <a:r>
                        <a:rPr lang="en-US" sz="700" b="1" dirty="0">
                          <a:solidFill>
                            <a:schemeClr val="bg1"/>
                          </a:solidFill>
                        </a:rPr>
                        <a:t>E</a:t>
                      </a:r>
                    </a:p>
                  </a:txBody>
                  <a:tcPr anchor="ctr">
                    <a:solidFill>
                      <a:srgbClr val="1E7C71"/>
                    </a:solidFill>
                  </a:tcPr>
                </a:tc>
                <a:tc>
                  <a:txBody>
                    <a:bodyPr/>
                    <a:lstStyle/>
                    <a:p>
                      <a:pPr algn="ctr">
                        <a:spcAft>
                          <a:spcPts val="0"/>
                        </a:spcAft>
                      </a:pPr>
                      <a:r>
                        <a:rPr lang="en-US" sz="620" dirty="0"/>
                        <a:t>PD &amp; planning time: Teachers paid </a:t>
                      </a:r>
                    </a:p>
                    <a:p>
                      <a:pPr algn="ctr">
                        <a:spcAft>
                          <a:spcPts val="0"/>
                        </a:spcAft>
                      </a:pPr>
                      <a:r>
                        <a:rPr lang="en-US" sz="620" dirty="0"/>
                        <a:t>1 week before school starts + 10 half days</a:t>
                      </a:r>
                    </a:p>
                    <a:p>
                      <a:pPr algn="ctr">
                        <a:spcAft>
                          <a:spcPts val="0"/>
                        </a:spcAft>
                      </a:pPr>
                      <a:r>
                        <a:rPr lang="en-US" sz="620" b="1" i="1" dirty="0"/>
                        <a:t>$1.5</a:t>
                      </a:r>
                      <a:r>
                        <a:rPr lang="en-US" sz="620" b="1" i="1" baseline="0" dirty="0"/>
                        <a:t> million</a:t>
                      </a:r>
                      <a:endParaRPr lang="en-US" sz="620" b="1" i="1" dirty="0"/>
                    </a:p>
                  </a:txBody>
                  <a:tcPr anchor="ctr">
                    <a:solidFill>
                      <a:schemeClr val="bg1"/>
                    </a:solidFill>
                  </a:tcPr>
                </a:tc>
                <a:tc>
                  <a:txBody>
                    <a:bodyPr/>
                    <a:lstStyle/>
                    <a:p>
                      <a:pPr algn="ctr">
                        <a:spcAft>
                          <a:spcPts val="0"/>
                        </a:spcAft>
                      </a:pPr>
                      <a:r>
                        <a:rPr lang="en-US" sz="620" dirty="0"/>
                        <a:t>$3,600 stipend</a:t>
                      </a:r>
                      <a:r>
                        <a:rPr lang="en-US" sz="620" baseline="0" dirty="0"/>
                        <a:t> for all certified staff</a:t>
                      </a:r>
                      <a:endParaRPr lang="en-US" sz="620" dirty="0"/>
                    </a:p>
                  </a:txBody>
                  <a:tcPr anchor="ctr">
                    <a:solidFill>
                      <a:schemeClr val="bg1"/>
                    </a:solidFill>
                  </a:tcPr>
                </a:tc>
                <a:tc>
                  <a:txBody>
                    <a:bodyPr/>
                    <a:lstStyle/>
                    <a:p>
                      <a:pPr algn="ctr">
                        <a:spcAft>
                          <a:spcPts val="0"/>
                        </a:spcAft>
                      </a:pPr>
                      <a:r>
                        <a:rPr lang="en-US" sz="620" dirty="0"/>
                        <a:t>4,000</a:t>
                      </a:r>
                    </a:p>
                  </a:txBody>
                  <a:tcPr anchor="ctr">
                    <a:solidFill>
                      <a:schemeClr val="bg1"/>
                    </a:solidFill>
                  </a:tcPr>
                </a:tc>
                <a:tc>
                  <a:txBody>
                    <a:bodyPr/>
                    <a:lstStyle/>
                    <a:p>
                      <a:pPr algn="ctr">
                        <a:spcAft>
                          <a:spcPts val="0"/>
                        </a:spcAft>
                      </a:pPr>
                      <a:r>
                        <a:rPr lang="en-US" sz="620" dirty="0"/>
                        <a:t>$375</a:t>
                      </a:r>
                    </a:p>
                  </a:txBody>
                  <a:tcPr anchor="ctr">
                    <a:solidFill>
                      <a:schemeClr val="bg1"/>
                    </a:solidFill>
                  </a:tcPr>
                </a:tc>
                <a:tc>
                  <a:txBody>
                    <a:bodyPr/>
                    <a:lstStyle/>
                    <a:p>
                      <a:pPr algn="ctr">
                        <a:spcAft>
                          <a:spcPts val="0"/>
                        </a:spcAft>
                      </a:pPr>
                      <a:r>
                        <a:rPr lang="en-US" sz="620" dirty="0"/>
                        <a:t>Better instruction, </a:t>
                      </a:r>
                    </a:p>
                    <a:p>
                      <a:pPr algn="ctr">
                        <a:spcAft>
                          <a:spcPts val="0"/>
                        </a:spcAft>
                      </a:pPr>
                      <a:r>
                        <a:rPr lang="en-US" sz="620" dirty="0"/>
                        <a:t>more customized approaches?</a:t>
                      </a:r>
                    </a:p>
                  </a:txBody>
                  <a:tcPr anchor="ctr">
                    <a:solidFill>
                      <a:schemeClr val="bg1"/>
                    </a:solidFill>
                  </a:tcPr>
                </a:tc>
                <a:tc>
                  <a:txBody>
                    <a:bodyPr/>
                    <a:lstStyle/>
                    <a:p>
                      <a:pPr algn="ctr">
                        <a:spcAft>
                          <a:spcPts val="0"/>
                        </a:spcAft>
                      </a:pPr>
                      <a:r>
                        <a:rPr lang="en-US" sz="620" dirty="0"/>
                        <a:t>PD not </a:t>
                      </a:r>
                    </a:p>
                    <a:p>
                      <a:pPr algn="ctr">
                        <a:spcAft>
                          <a:spcPts val="0"/>
                        </a:spcAft>
                      </a:pPr>
                      <a:r>
                        <a:rPr lang="en-US" sz="620" dirty="0"/>
                        <a:t>always effective</a:t>
                      </a:r>
                    </a:p>
                  </a:txBody>
                  <a:tcPr anchor="ctr">
                    <a:solidFill>
                      <a:schemeClr val="bg1"/>
                    </a:solidFill>
                  </a:tcPr>
                </a:tc>
                <a:tc>
                  <a:txBody>
                    <a:bodyPr/>
                    <a:lstStyle/>
                    <a:p>
                      <a:pPr algn="ctr">
                        <a:spcAft>
                          <a:spcPts val="0"/>
                        </a:spcAft>
                      </a:pPr>
                      <a:r>
                        <a:rPr lang="en-US" sz="620" dirty="0"/>
                        <a:t>?</a:t>
                      </a:r>
                    </a:p>
                    <a:p>
                      <a:pPr algn="ctr">
                        <a:spcAft>
                          <a:spcPts val="0"/>
                        </a:spcAft>
                      </a:pPr>
                      <a:r>
                        <a:rPr lang="en-US" sz="620" dirty="0"/>
                        <a:t>Teachers give it mixed reviews</a:t>
                      </a:r>
                    </a:p>
                  </a:txBody>
                  <a:tcPr anchor="ctr">
                    <a:solidFill>
                      <a:schemeClr val="bg1"/>
                    </a:solidFill>
                  </a:tcPr>
                </a:tc>
                <a:extLst>
                  <a:ext uri="{0D108BD9-81ED-4DB2-BD59-A6C34878D82A}">
                    <a16:rowId xmlns:a16="http://schemas.microsoft.com/office/drawing/2014/main" val="2505764530"/>
                  </a:ext>
                </a:extLst>
              </a:tr>
              <a:tr h="506027">
                <a:tc>
                  <a:txBody>
                    <a:bodyPr/>
                    <a:lstStyle/>
                    <a:p>
                      <a:pPr algn="ctr"/>
                      <a:r>
                        <a:rPr lang="en-US" sz="700" b="1" dirty="0">
                          <a:solidFill>
                            <a:schemeClr val="bg1"/>
                          </a:solidFill>
                        </a:rPr>
                        <a:t>F</a:t>
                      </a:r>
                    </a:p>
                  </a:txBody>
                  <a:tcPr anchor="ctr">
                    <a:solidFill>
                      <a:srgbClr val="1E7C71"/>
                    </a:solidFill>
                  </a:tcPr>
                </a:tc>
                <a:tc>
                  <a:txBody>
                    <a:bodyPr/>
                    <a:lstStyle/>
                    <a:p>
                      <a:pPr algn="ctr">
                        <a:spcAft>
                          <a:spcPts val="0"/>
                        </a:spcAft>
                      </a:pPr>
                      <a:r>
                        <a:rPr lang="en-US" sz="620" dirty="0"/>
                        <a:t>Expanded extracurriculars</a:t>
                      </a:r>
                    </a:p>
                    <a:p>
                      <a:pPr algn="ctr">
                        <a:spcAft>
                          <a:spcPts val="0"/>
                        </a:spcAft>
                      </a:pPr>
                      <a:r>
                        <a:rPr lang="en-US" sz="620" b="1" i="1" dirty="0"/>
                        <a:t>$120,000</a:t>
                      </a:r>
                    </a:p>
                  </a:txBody>
                  <a:tcPr anchor="ctr">
                    <a:solidFill>
                      <a:schemeClr val="bg1"/>
                    </a:solidFill>
                  </a:tcPr>
                </a:tc>
                <a:tc>
                  <a:txBody>
                    <a:bodyPr/>
                    <a:lstStyle/>
                    <a:p>
                      <a:pPr algn="ctr">
                        <a:spcAft>
                          <a:spcPts val="0"/>
                        </a:spcAft>
                      </a:pPr>
                      <a:r>
                        <a:rPr lang="en-US" sz="620" dirty="0"/>
                        <a:t>$2,500 stipends,</a:t>
                      </a:r>
                    </a:p>
                    <a:p>
                      <a:pPr algn="ctr">
                        <a:spcAft>
                          <a:spcPts val="0"/>
                        </a:spcAft>
                      </a:pPr>
                      <a:r>
                        <a:rPr lang="en-US" sz="620" dirty="0"/>
                        <a:t>6</a:t>
                      </a:r>
                      <a:r>
                        <a:rPr lang="en-US" sz="620" baseline="0" dirty="0"/>
                        <a:t> per school</a:t>
                      </a:r>
                      <a:endParaRPr lang="en-US" sz="620" dirty="0"/>
                    </a:p>
                  </a:txBody>
                  <a:tcPr anchor="ctr">
                    <a:solidFill>
                      <a:schemeClr val="bg1"/>
                    </a:solidFill>
                  </a:tcPr>
                </a:tc>
                <a:tc>
                  <a:txBody>
                    <a:bodyPr/>
                    <a:lstStyle/>
                    <a:p>
                      <a:pPr algn="ctr">
                        <a:spcAft>
                          <a:spcPts val="0"/>
                        </a:spcAft>
                      </a:pPr>
                      <a:r>
                        <a:rPr lang="en-US" sz="620" dirty="0"/>
                        <a:t>1,000</a:t>
                      </a:r>
                    </a:p>
                  </a:txBody>
                  <a:tcPr anchor="ctr">
                    <a:solidFill>
                      <a:schemeClr val="bg1"/>
                    </a:solidFill>
                  </a:tcPr>
                </a:tc>
                <a:tc>
                  <a:txBody>
                    <a:bodyPr/>
                    <a:lstStyle/>
                    <a:p>
                      <a:pPr algn="ctr">
                        <a:spcAft>
                          <a:spcPts val="0"/>
                        </a:spcAft>
                      </a:pPr>
                      <a:r>
                        <a:rPr lang="en-US" sz="620" dirty="0"/>
                        <a:t>$120 per participating </a:t>
                      </a:r>
                    </a:p>
                    <a:p>
                      <a:pPr algn="ctr">
                        <a:spcAft>
                          <a:spcPts val="0"/>
                        </a:spcAft>
                      </a:pPr>
                      <a:r>
                        <a:rPr lang="en-US" sz="620" dirty="0"/>
                        <a:t>student</a:t>
                      </a:r>
                    </a:p>
                  </a:txBody>
                  <a:tcPr anchor="ctr">
                    <a:solidFill>
                      <a:schemeClr val="bg1"/>
                    </a:solidFill>
                  </a:tcPr>
                </a:tc>
                <a:tc>
                  <a:txBody>
                    <a:bodyPr/>
                    <a:lstStyle/>
                    <a:p>
                      <a:pPr algn="ctr">
                        <a:spcAft>
                          <a:spcPts val="0"/>
                        </a:spcAft>
                      </a:pPr>
                      <a:r>
                        <a:rPr lang="en-US" sz="620" dirty="0"/>
                        <a:t>Increased</a:t>
                      </a:r>
                      <a:r>
                        <a:rPr lang="en-US" sz="620" baseline="0" dirty="0"/>
                        <a:t> </a:t>
                      </a:r>
                    </a:p>
                    <a:p>
                      <a:pPr algn="ctr">
                        <a:spcAft>
                          <a:spcPts val="0"/>
                        </a:spcAft>
                      </a:pPr>
                      <a:r>
                        <a:rPr lang="en-US" sz="620" baseline="0" dirty="0"/>
                        <a:t>engagement and attendance</a:t>
                      </a:r>
                      <a:endParaRPr lang="en-US" sz="620" dirty="0"/>
                    </a:p>
                  </a:txBody>
                  <a:tcPr anchor="ctr">
                    <a:solidFill>
                      <a:schemeClr val="bg1"/>
                    </a:solidFill>
                  </a:tcPr>
                </a:tc>
                <a:tc>
                  <a:txBody>
                    <a:bodyPr/>
                    <a:lstStyle/>
                    <a:p>
                      <a:pPr algn="ctr">
                        <a:spcAft>
                          <a:spcPts val="0"/>
                        </a:spcAft>
                      </a:pPr>
                      <a:r>
                        <a:rPr lang="en-US" sz="620" dirty="0"/>
                        <a:t>Lower participation</a:t>
                      </a:r>
                      <a:r>
                        <a:rPr lang="en-US" sz="620" baseline="0" dirty="0"/>
                        <a:t> among chronically absent</a:t>
                      </a:r>
                      <a:endParaRPr lang="en-US" sz="620" dirty="0"/>
                    </a:p>
                  </a:txBody>
                  <a:tcPr anchor="ctr">
                    <a:solidFill>
                      <a:schemeClr val="bg1"/>
                    </a:solidFill>
                  </a:tcPr>
                </a:tc>
                <a:tc>
                  <a:txBody>
                    <a:bodyPr/>
                    <a:lstStyle/>
                    <a:p>
                      <a:pPr algn="ctr">
                        <a:spcAft>
                          <a:spcPts val="0"/>
                        </a:spcAft>
                      </a:pPr>
                      <a:r>
                        <a:rPr lang="en-US" sz="620" dirty="0"/>
                        <a:t>Signs</a:t>
                      </a:r>
                      <a:r>
                        <a:rPr lang="en-US" sz="620" baseline="0" dirty="0"/>
                        <a:t> of improved engagement among those participants</a:t>
                      </a:r>
                      <a:endParaRPr lang="en-US" sz="620" dirty="0"/>
                    </a:p>
                  </a:txBody>
                  <a:tcPr anchor="ctr">
                    <a:solidFill>
                      <a:schemeClr val="bg1"/>
                    </a:solidFill>
                  </a:tcPr>
                </a:tc>
                <a:extLst>
                  <a:ext uri="{0D108BD9-81ED-4DB2-BD59-A6C34878D82A}">
                    <a16:rowId xmlns:a16="http://schemas.microsoft.com/office/drawing/2014/main" val="1072752733"/>
                  </a:ext>
                </a:extLst>
              </a:tr>
              <a:tr h="537050">
                <a:tc>
                  <a:txBody>
                    <a:bodyPr/>
                    <a:lstStyle/>
                    <a:p>
                      <a:pPr algn="ctr"/>
                      <a:r>
                        <a:rPr lang="en-US" sz="700" b="1" dirty="0">
                          <a:solidFill>
                            <a:schemeClr val="bg1"/>
                          </a:solidFill>
                        </a:rPr>
                        <a:t>G</a:t>
                      </a:r>
                    </a:p>
                  </a:txBody>
                  <a:tcPr anchor="ctr">
                    <a:solidFill>
                      <a:srgbClr val="1E7C71"/>
                    </a:solidFill>
                  </a:tcPr>
                </a:tc>
                <a:tc>
                  <a:txBody>
                    <a:bodyPr/>
                    <a:lstStyle/>
                    <a:p>
                      <a:pPr algn="ctr">
                        <a:spcAft>
                          <a:spcPts val="0"/>
                        </a:spcAft>
                      </a:pPr>
                      <a:r>
                        <a:rPr lang="en-US" sz="620" dirty="0"/>
                        <a:t>Summer school</a:t>
                      </a:r>
                    </a:p>
                    <a:p>
                      <a:pPr algn="ctr">
                        <a:spcAft>
                          <a:spcPts val="0"/>
                        </a:spcAft>
                      </a:pPr>
                      <a:r>
                        <a:rPr lang="en-US" sz="620" b="1" i="1" dirty="0"/>
                        <a:t>$160,000</a:t>
                      </a:r>
                    </a:p>
                  </a:txBody>
                  <a:tcPr anchor="ctr">
                    <a:solidFill>
                      <a:schemeClr val="bg1"/>
                    </a:solidFill>
                  </a:tcPr>
                </a:tc>
                <a:tc>
                  <a:txBody>
                    <a:bodyPr/>
                    <a:lstStyle/>
                    <a:p>
                      <a:pPr algn="ctr">
                        <a:spcAft>
                          <a:spcPts val="0"/>
                        </a:spcAft>
                      </a:pPr>
                      <a:r>
                        <a:rPr lang="en-US" sz="620" dirty="0"/>
                        <a:t>$10,000 stipend </a:t>
                      </a:r>
                    </a:p>
                    <a:p>
                      <a:pPr algn="ctr">
                        <a:spcAft>
                          <a:spcPts val="0"/>
                        </a:spcAft>
                      </a:pPr>
                      <a:r>
                        <a:rPr lang="en-US" sz="620" dirty="0"/>
                        <a:t>per teacher</a:t>
                      </a:r>
                    </a:p>
                  </a:txBody>
                  <a:tcPr anchor="ctr">
                    <a:solidFill>
                      <a:schemeClr val="bg1"/>
                    </a:solidFill>
                  </a:tcPr>
                </a:tc>
                <a:tc>
                  <a:txBody>
                    <a:bodyPr/>
                    <a:lstStyle/>
                    <a:p>
                      <a:pPr algn="ctr">
                        <a:spcAft>
                          <a:spcPts val="0"/>
                        </a:spcAft>
                      </a:pPr>
                      <a:r>
                        <a:rPr lang="en-US" sz="620" dirty="0"/>
                        <a:t>320</a:t>
                      </a:r>
                    </a:p>
                  </a:txBody>
                  <a:tcPr anchor="ctr">
                    <a:solidFill>
                      <a:schemeClr val="bg1"/>
                    </a:solidFill>
                  </a:tcPr>
                </a:tc>
                <a:tc>
                  <a:txBody>
                    <a:bodyPr/>
                    <a:lstStyle/>
                    <a:p>
                      <a:pPr algn="ctr">
                        <a:spcAft>
                          <a:spcPts val="0"/>
                        </a:spcAft>
                      </a:pPr>
                      <a:r>
                        <a:rPr lang="en-US" sz="620" dirty="0"/>
                        <a:t>$500 per summer school student</a:t>
                      </a:r>
                    </a:p>
                  </a:txBody>
                  <a:tcPr anchor="ctr">
                    <a:solidFill>
                      <a:schemeClr val="bg1"/>
                    </a:solidFill>
                  </a:tcPr>
                </a:tc>
                <a:tc>
                  <a:txBody>
                    <a:bodyPr/>
                    <a:lstStyle/>
                    <a:p>
                      <a:pPr algn="ctr">
                        <a:spcAft>
                          <a:spcPts val="0"/>
                        </a:spcAft>
                      </a:pPr>
                      <a:r>
                        <a:rPr lang="en-US" sz="620" dirty="0"/>
                        <a:t>Boost achievement </a:t>
                      </a:r>
                    </a:p>
                    <a:p>
                      <a:pPr algn="ctr">
                        <a:spcAft>
                          <a:spcPts val="0"/>
                        </a:spcAft>
                      </a:pPr>
                      <a:r>
                        <a:rPr lang="en-US" sz="620" dirty="0"/>
                        <a:t>in</a:t>
                      </a:r>
                      <a:r>
                        <a:rPr lang="en-US" sz="620" baseline="0" dirty="0"/>
                        <a:t> math and reading</a:t>
                      </a:r>
                      <a:endParaRPr lang="en-US" sz="620" dirty="0"/>
                    </a:p>
                  </a:txBody>
                  <a:tcPr anchor="ctr">
                    <a:solidFill>
                      <a:schemeClr val="bg1"/>
                    </a:solidFill>
                  </a:tcPr>
                </a:tc>
                <a:tc>
                  <a:txBody>
                    <a:bodyPr/>
                    <a:lstStyle/>
                    <a:p>
                      <a:pPr algn="ctr">
                        <a:spcAft>
                          <a:spcPts val="0"/>
                        </a:spcAft>
                      </a:pPr>
                      <a:r>
                        <a:rPr lang="en-US" sz="620" dirty="0"/>
                        <a:t>Some students may not attend</a:t>
                      </a:r>
                    </a:p>
                  </a:txBody>
                  <a:tcPr anchor="ctr">
                    <a:solidFill>
                      <a:schemeClr val="bg1"/>
                    </a:solidFill>
                  </a:tcPr>
                </a:tc>
                <a:tc>
                  <a:txBody>
                    <a:bodyPr/>
                    <a:lstStyle/>
                    <a:p>
                      <a:pPr algn="ctr">
                        <a:spcAft>
                          <a:spcPts val="0"/>
                        </a:spcAft>
                      </a:pPr>
                      <a:r>
                        <a:rPr lang="en-US" sz="620" dirty="0"/>
                        <a:t>Modest </a:t>
                      </a:r>
                    </a:p>
                    <a:p>
                      <a:pPr algn="ctr">
                        <a:spcAft>
                          <a:spcPts val="0"/>
                        </a:spcAft>
                      </a:pPr>
                      <a:r>
                        <a:rPr lang="en-US" sz="620" dirty="0"/>
                        <a:t>improvement</a:t>
                      </a:r>
                      <a:r>
                        <a:rPr lang="en-US" sz="620" baseline="0" dirty="0"/>
                        <a:t> among those participating</a:t>
                      </a:r>
                      <a:endParaRPr lang="en-US" sz="620" dirty="0"/>
                    </a:p>
                  </a:txBody>
                  <a:tcPr anchor="ctr">
                    <a:solidFill>
                      <a:schemeClr val="bg1"/>
                    </a:solidFill>
                  </a:tcPr>
                </a:tc>
                <a:extLst>
                  <a:ext uri="{0D108BD9-81ED-4DB2-BD59-A6C34878D82A}">
                    <a16:rowId xmlns:a16="http://schemas.microsoft.com/office/drawing/2014/main" val="4180203018"/>
                  </a:ext>
                </a:extLst>
              </a:tr>
            </a:tbl>
          </a:graphicData>
        </a:graphic>
      </p:graphicFrame>
      <p:sp>
        <p:nvSpPr>
          <p:cNvPr id="18" name="Oval Callout 18">
            <a:extLst>
              <a:ext uri="{FF2B5EF4-FFF2-40B4-BE49-F238E27FC236}">
                <a16:creationId xmlns:a16="http://schemas.microsoft.com/office/drawing/2014/main" id="{5146941B-4A6D-6946-FF5D-A92277BA027C}"/>
              </a:ext>
            </a:extLst>
          </p:cNvPr>
          <p:cNvSpPr/>
          <p:nvPr/>
        </p:nvSpPr>
        <p:spPr>
          <a:xfrm flipH="1">
            <a:off x="3015154" y="1099505"/>
            <a:ext cx="2989127" cy="1620048"/>
          </a:xfrm>
          <a:prstGeom prst="wedgeEllipseCallout">
            <a:avLst>
              <a:gd name="adj1" fmla="val -63600"/>
              <a:gd name="adj2" fmla="val -29298"/>
            </a:avLst>
          </a:prstGeom>
          <a:solidFill>
            <a:srgbClr val="386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Helvetica" pitchFamily="2" charset="0"/>
              </a:rPr>
              <a:t>If we want to keep this program what non- ESSER funding sources are available?</a:t>
            </a:r>
          </a:p>
        </p:txBody>
      </p:sp>
      <p:sp>
        <p:nvSpPr>
          <p:cNvPr id="19" name="Oval Callout 18">
            <a:extLst>
              <a:ext uri="{FF2B5EF4-FFF2-40B4-BE49-F238E27FC236}">
                <a16:creationId xmlns:a16="http://schemas.microsoft.com/office/drawing/2014/main" id="{CE3D7401-A802-18A5-FD5A-88F85BA77C53}"/>
              </a:ext>
            </a:extLst>
          </p:cNvPr>
          <p:cNvSpPr/>
          <p:nvPr/>
        </p:nvSpPr>
        <p:spPr>
          <a:xfrm flipH="1">
            <a:off x="2703784" y="2892832"/>
            <a:ext cx="2989127" cy="1620048"/>
          </a:xfrm>
          <a:prstGeom prst="wedgeEllipseCallout">
            <a:avLst>
              <a:gd name="adj1" fmla="val -69929"/>
              <a:gd name="adj2" fmla="val 49527"/>
            </a:avLst>
          </a:prstGeom>
          <a:solidFill>
            <a:srgbClr val="386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Helvetica" pitchFamily="2" charset="0"/>
              </a:rPr>
              <a:t>What are the possible trade-offs to maintain these successful ESSER investments?</a:t>
            </a:r>
          </a:p>
        </p:txBody>
      </p:sp>
      <p:graphicFrame>
        <p:nvGraphicFramePr>
          <p:cNvPr id="5" name="Table 4">
            <a:extLst>
              <a:ext uri="{FF2B5EF4-FFF2-40B4-BE49-F238E27FC236}">
                <a16:creationId xmlns:a16="http://schemas.microsoft.com/office/drawing/2014/main" id="{614080F7-E725-954B-5BFD-88AFECAF44D9}"/>
              </a:ext>
            </a:extLst>
          </p:cNvPr>
          <p:cNvGraphicFramePr>
            <a:graphicFrameLocks noGrp="1"/>
          </p:cNvGraphicFramePr>
          <p:nvPr>
            <p:extLst>
              <p:ext uri="{D42A27DB-BD31-4B8C-83A1-F6EECF244321}">
                <p14:modId xmlns:p14="http://schemas.microsoft.com/office/powerpoint/2010/main" val="4264124562"/>
              </p:ext>
            </p:extLst>
          </p:nvPr>
        </p:nvGraphicFramePr>
        <p:xfrm>
          <a:off x="7400537" y="285891"/>
          <a:ext cx="887729" cy="4686170"/>
        </p:xfrm>
        <a:graphic>
          <a:graphicData uri="http://schemas.openxmlformats.org/drawingml/2006/table">
            <a:tbl>
              <a:tblPr firstRow="1" bandRow="1">
                <a:tableStyleId>{12755EB2-1090-4DBC-B27D-BEF4C38642B6}</a:tableStyleId>
              </a:tblPr>
              <a:tblGrid>
                <a:gridCol w="887729">
                  <a:extLst>
                    <a:ext uri="{9D8B030D-6E8A-4147-A177-3AD203B41FA5}">
                      <a16:colId xmlns:a16="http://schemas.microsoft.com/office/drawing/2014/main" val="1349614958"/>
                    </a:ext>
                  </a:extLst>
                </a:gridCol>
              </a:tblGrid>
              <a:tr h="624685">
                <a:tc>
                  <a:txBody>
                    <a:bodyPr/>
                    <a:lstStyle/>
                    <a:p>
                      <a:pPr algn="ctr"/>
                      <a:r>
                        <a:rPr lang="en-US" sz="700" b="1" dirty="0">
                          <a:solidFill>
                            <a:schemeClr val="bg1"/>
                          </a:solidFill>
                        </a:rPr>
                        <a:t>Post – </a:t>
                      </a:r>
                    </a:p>
                    <a:p>
                      <a:pPr algn="ctr"/>
                      <a:r>
                        <a:rPr lang="en-US" sz="700" b="1" dirty="0">
                          <a:solidFill>
                            <a:schemeClr val="bg1"/>
                          </a:solidFill>
                        </a:rPr>
                        <a:t>ESSER </a:t>
                      </a:r>
                    </a:p>
                    <a:p>
                      <a:pPr algn="ctr"/>
                      <a:r>
                        <a:rPr lang="en-US" sz="700" b="1" dirty="0">
                          <a:solidFill>
                            <a:schemeClr val="bg1"/>
                          </a:solidFill>
                        </a:rPr>
                        <a:t>funding </a:t>
                      </a:r>
                    </a:p>
                    <a:p>
                      <a:pPr algn="ctr"/>
                      <a:r>
                        <a:rPr lang="en-US" sz="700" b="1" dirty="0">
                          <a:solidFill>
                            <a:schemeClr val="bg1"/>
                          </a:solidFill>
                        </a:rPr>
                        <a:t>sources</a:t>
                      </a:r>
                    </a:p>
                  </a:txBody>
                  <a:tcPr anchor="ctr">
                    <a:solidFill>
                      <a:schemeClr val="accent5">
                        <a:lumMod val="50000"/>
                      </a:schemeClr>
                    </a:solidFill>
                  </a:tcPr>
                </a:tc>
                <a:extLst>
                  <a:ext uri="{0D108BD9-81ED-4DB2-BD59-A6C34878D82A}">
                    <a16:rowId xmlns:a16="http://schemas.microsoft.com/office/drawing/2014/main" val="762893374"/>
                  </a:ext>
                </a:extLst>
              </a:tr>
              <a:tr h="701336">
                <a:tc>
                  <a:txBody>
                    <a:bodyPr/>
                    <a:lstStyle/>
                    <a:p>
                      <a:pPr algn="ctr">
                        <a:spcAft>
                          <a:spcPts val="0"/>
                        </a:spcAft>
                      </a:pPr>
                      <a:endParaRPr lang="en-US" sz="620" dirty="0"/>
                    </a:p>
                  </a:txBody>
                  <a:tcPr anchor="ctr">
                    <a:solidFill>
                      <a:schemeClr val="bg1"/>
                    </a:solidFill>
                  </a:tcPr>
                </a:tc>
                <a:extLst>
                  <a:ext uri="{0D108BD9-81ED-4DB2-BD59-A6C34878D82A}">
                    <a16:rowId xmlns:a16="http://schemas.microsoft.com/office/drawing/2014/main" val="3772046720"/>
                  </a:ext>
                </a:extLst>
              </a:tr>
              <a:tr h="528091">
                <a:tc>
                  <a:txBody>
                    <a:bodyPr/>
                    <a:lstStyle/>
                    <a:p>
                      <a:pPr algn="ctr">
                        <a:spcAft>
                          <a:spcPts val="0"/>
                        </a:spcAft>
                      </a:pPr>
                      <a:endParaRPr lang="en-US" sz="620" dirty="0"/>
                    </a:p>
                  </a:txBody>
                  <a:tcPr anchor="ctr">
                    <a:solidFill>
                      <a:schemeClr val="bg1"/>
                    </a:solidFill>
                  </a:tcPr>
                </a:tc>
                <a:extLst>
                  <a:ext uri="{0D108BD9-81ED-4DB2-BD59-A6C34878D82A}">
                    <a16:rowId xmlns:a16="http://schemas.microsoft.com/office/drawing/2014/main" val="3391247398"/>
                  </a:ext>
                </a:extLst>
              </a:tr>
              <a:tr h="608251">
                <a:tc>
                  <a:txBody>
                    <a:bodyPr/>
                    <a:lstStyle/>
                    <a:p>
                      <a:pPr algn="ctr">
                        <a:spcAft>
                          <a:spcPts val="0"/>
                        </a:spcAft>
                      </a:pPr>
                      <a:endParaRPr lang="en-US" sz="620" dirty="0"/>
                    </a:p>
                  </a:txBody>
                  <a:tcPr anchor="ctr">
                    <a:solidFill>
                      <a:schemeClr val="bg1"/>
                    </a:solidFill>
                  </a:tcPr>
                </a:tc>
                <a:extLst>
                  <a:ext uri="{0D108BD9-81ED-4DB2-BD59-A6C34878D82A}">
                    <a16:rowId xmlns:a16="http://schemas.microsoft.com/office/drawing/2014/main" val="3955617216"/>
                  </a:ext>
                </a:extLst>
              </a:tr>
              <a:tr h="48827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620" dirty="0"/>
                    </a:p>
                  </a:txBody>
                  <a:tcPr anchor="ctr">
                    <a:solidFill>
                      <a:schemeClr val="bg1"/>
                    </a:solidFill>
                  </a:tcPr>
                </a:tc>
                <a:extLst>
                  <a:ext uri="{0D108BD9-81ED-4DB2-BD59-A6C34878D82A}">
                    <a16:rowId xmlns:a16="http://schemas.microsoft.com/office/drawing/2014/main" val="3891957553"/>
                  </a:ext>
                </a:extLst>
              </a:tr>
              <a:tr h="692458">
                <a:tc>
                  <a:txBody>
                    <a:bodyPr/>
                    <a:lstStyle/>
                    <a:p>
                      <a:pPr algn="ctr">
                        <a:spcAft>
                          <a:spcPts val="0"/>
                        </a:spcAft>
                      </a:pPr>
                      <a:endParaRPr lang="en-US" sz="620" dirty="0"/>
                    </a:p>
                  </a:txBody>
                  <a:tcPr anchor="ctr">
                    <a:solidFill>
                      <a:schemeClr val="bg1"/>
                    </a:solidFill>
                  </a:tcPr>
                </a:tc>
                <a:extLst>
                  <a:ext uri="{0D108BD9-81ED-4DB2-BD59-A6C34878D82A}">
                    <a16:rowId xmlns:a16="http://schemas.microsoft.com/office/drawing/2014/main" val="4208051477"/>
                  </a:ext>
                </a:extLst>
              </a:tr>
              <a:tr h="506027">
                <a:tc>
                  <a:txBody>
                    <a:bodyPr/>
                    <a:lstStyle/>
                    <a:p>
                      <a:pPr algn="ctr">
                        <a:spcAft>
                          <a:spcPts val="0"/>
                        </a:spcAft>
                      </a:pPr>
                      <a:endParaRPr lang="en-US" sz="620" dirty="0"/>
                    </a:p>
                  </a:txBody>
                  <a:tcPr anchor="ctr">
                    <a:solidFill>
                      <a:schemeClr val="bg1"/>
                    </a:solidFill>
                  </a:tcPr>
                </a:tc>
                <a:extLst>
                  <a:ext uri="{0D108BD9-81ED-4DB2-BD59-A6C34878D82A}">
                    <a16:rowId xmlns:a16="http://schemas.microsoft.com/office/drawing/2014/main" val="1733203787"/>
                  </a:ext>
                </a:extLst>
              </a:tr>
              <a:tr h="537050">
                <a:tc>
                  <a:txBody>
                    <a:bodyPr/>
                    <a:lstStyle/>
                    <a:p>
                      <a:pPr algn="ctr">
                        <a:spcAft>
                          <a:spcPts val="0"/>
                        </a:spcAft>
                      </a:pPr>
                      <a:endParaRPr lang="en-US" sz="620" dirty="0"/>
                    </a:p>
                  </a:txBody>
                  <a:tcPr anchor="ctr">
                    <a:solidFill>
                      <a:schemeClr val="bg1"/>
                    </a:solidFill>
                  </a:tcPr>
                </a:tc>
                <a:extLst>
                  <a:ext uri="{0D108BD9-81ED-4DB2-BD59-A6C34878D82A}">
                    <a16:rowId xmlns:a16="http://schemas.microsoft.com/office/drawing/2014/main" val="3683429956"/>
                  </a:ext>
                </a:extLst>
              </a:tr>
            </a:tbl>
          </a:graphicData>
        </a:graphic>
      </p:graphicFrame>
      <p:sp>
        <p:nvSpPr>
          <p:cNvPr id="20" name="Donut 19" descr="Red circle around &quot;Post-ESSER funding sources&quot;">
            <a:extLst>
              <a:ext uri="{FF2B5EF4-FFF2-40B4-BE49-F238E27FC236}">
                <a16:creationId xmlns:a16="http://schemas.microsoft.com/office/drawing/2014/main" id="{4241177B-AA8D-70C2-28AC-8892A75B2913}"/>
              </a:ext>
            </a:extLst>
          </p:cNvPr>
          <p:cNvSpPr/>
          <p:nvPr/>
        </p:nvSpPr>
        <p:spPr>
          <a:xfrm>
            <a:off x="7269258" y="248114"/>
            <a:ext cx="1099039" cy="719637"/>
          </a:xfrm>
          <a:prstGeom prst="donut">
            <a:avLst>
              <a:gd name="adj" fmla="val 8016"/>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3" name="Slide Number Placeholder 2">
            <a:extLst>
              <a:ext uri="{FF2B5EF4-FFF2-40B4-BE49-F238E27FC236}">
                <a16:creationId xmlns:a16="http://schemas.microsoft.com/office/drawing/2014/main" id="{4BA25C71-3613-BD65-EF86-F7D3075F8410}"/>
              </a:ext>
            </a:extLst>
          </p:cNvPr>
          <p:cNvSpPr>
            <a:spLocks noGrp="1"/>
          </p:cNvSpPr>
          <p:nvPr>
            <p:ph type="sldNum" sz="quarter" idx="7"/>
          </p:nvPr>
        </p:nvSpPr>
        <p:spPr>
          <a:xfrm>
            <a:off x="8643444" y="4629151"/>
            <a:ext cx="342900" cy="207749"/>
          </a:xfrm>
        </p:spPr>
        <p:txBody>
          <a:bodyPr/>
          <a:lstStyle/>
          <a:p>
            <a:pPr defTabSz="685800">
              <a:buClrTx/>
              <a:buSzTx/>
              <a:defRPr/>
            </a:pPr>
            <a:fld id="{B6F15528-21DE-4FAA-801E-634DDDAF4B2B}" type="slidenum">
              <a:rPr lang="en-US" kern="1200">
                <a:solidFill>
                  <a:srgbClr val="FFFFFF"/>
                </a:solidFill>
                <a:ea typeface="+mn-ea"/>
              </a:rPr>
              <a:pPr defTabSz="685800">
                <a:buClrTx/>
                <a:buSzTx/>
                <a:defRPr/>
              </a:pPr>
              <a:t>42</a:t>
            </a:fld>
            <a:endParaRPr lang="en-US" kern="1200">
              <a:solidFill>
                <a:srgbClr val="FFFFFF"/>
              </a:solidFill>
              <a:ea typeface="+mn-ea"/>
            </a:endParaRPr>
          </a:p>
        </p:txBody>
      </p:sp>
    </p:spTree>
    <p:extLst>
      <p:ext uri="{BB962C8B-B14F-4D97-AF65-F5344CB8AC3E}">
        <p14:creationId xmlns:p14="http://schemas.microsoft.com/office/powerpoint/2010/main" val="338450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C309A-6364-4753-AD7D-EAB6B5EAC10B}"/>
              </a:ext>
            </a:extLst>
          </p:cNvPr>
          <p:cNvSpPr>
            <a:spLocks noGrp="1"/>
          </p:cNvSpPr>
          <p:nvPr>
            <p:ph type="title"/>
          </p:nvPr>
        </p:nvSpPr>
        <p:spPr>
          <a:xfrm>
            <a:off x="224658" y="0"/>
            <a:ext cx="4347342" cy="1044560"/>
          </a:xfrm>
        </p:spPr>
        <p:txBody>
          <a:bodyPr/>
          <a:lstStyle/>
          <a:p>
            <a:pPr algn="l"/>
            <a:r>
              <a:rPr lang="en-US" sz="2100" dirty="0"/>
              <a:t>Colorado Funding Matrix  </a:t>
            </a:r>
            <a:r>
              <a:rPr lang="en-US" sz="2100"/>
              <a:t>- </a:t>
            </a:r>
            <a:br>
              <a:rPr lang="en-US" sz="2100"/>
            </a:br>
            <a:r>
              <a:rPr lang="en-US" sz="2100"/>
              <a:t>Updated Version Coming Soon</a:t>
            </a:r>
            <a:endParaRPr lang="en-US" sz="2100" b="0" dirty="0"/>
          </a:p>
        </p:txBody>
      </p:sp>
      <p:sp>
        <p:nvSpPr>
          <p:cNvPr id="17" name="Content Placeholder 16">
            <a:extLst>
              <a:ext uri="{FF2B5EF4-FFF2-40B4-BE49-F238E27FC236}">
                <a16:creationId xmlns:a16="http://schemas.microsoft.com/office/drawing/2014/main" id="{B60407B7-4AEF-A37F-A83B-9FE4B5EF5DBA}"/>
              </a:ext>
            </a:extLst>
          </p:cNvPr>
          <p:cNvSpPr>
            <a:spLocks noGrp="1"/>
          </p:cNvSpPr>
          <p:nvPr>
            <p:ph sz="quarter" idx="14"/>
          </p:nvPr>
        </p:nvSpPr>
        <p:spPr>
          <a:xfrm>
            <a:off x="359569" y="1145705"/>
            <a:ext cx="7527131" cy="968846"/>
          </a:xfrm>
        </p:spPr>
        <p:txBody>
          <a:bodyPr/>
          <a:lstStyle/>
          <a:p>
            <a:r>
              <a:rPr lang="en-US" sz="1800" dirty="0">
                <a:hlinkClick r:id="rId4"/>
              </a:rPr>
              <a:t>Funding Matrix (state.co.us)</a:t>
            </a:r>
            <a:endParaRPr lang="en-US" sz="1200" dirty="0">
              <a:latin typeface="Segoe UI" panose="020B0502040204020203" pitchFamily="34" charset="0"/>
            </a:endParaRPr>
          </a:p>
        </p:txBody>
      </p:sp>
      <p:sp>
        <p:nvSpPr>
          <p:cNvPr id="3" name="Slide Number Placeholder 2">
            <a:extLst>
              <a:ext uri="{FF2B5EF4-FFF2-40B4-BE49-F238E27FC236}">
                <a16:creationId xmlns:a16="http://schemas.microsoft.com/office/drawing/2014/main" id="{1C892DAD-E706-A7F5-67D5-8F8BD13BF8CD}"/>
              </a:ext>
            </a:extLst>
          </p:cNvPr>
          <p:cNvSpPr>
            <a:spLocks noGrp="1"/>
          </p:cNvSpPr>
          <p:nvPr>
            <p:ph type="sldNum" sz="quarter" idx="7"/>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315916212"/>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5CCE34-7C2E-9DEA-2025-D4FBDBF91778}"/>
              </a:ext>
            </a:extLst>
          </p:cNvPr>
          <p:cNvSpPr>
            <a:spLocks noGrp="1"/>
          </p:cNvSpPr>
          <p:nvPr>
            <p:ph type="title"/>
          </p:nvPr>
        </p:nvSpPr>
        <p:spPr>
          <a:xfrm>
            <a:off x="141890" y="-539643"/>
            <a:ext cx="7526585" cy="369332"/>
          </a:xfrm>
        </p:spPr>
        <p:txBody>
          <a:bodyPr/>
          <a:lstStyle/>
          <a:p>
            <a:r>
              <a:rPr lang="en-US" dirty="0"/>
              <a:t>How to use the Investment Grid</a:t>
            </a:r>
          </a:p>
        </p:txBody>
      </p:sp>
      <p:sp>
        <p:nvSpPr>
          <p:cNvPr id="2" name="TextBox 1">
            <a:extLst>
              <a:ext uri="{FF2B5EF4-FFF2-40B4-BE49-F238E27FC236}">
                <a16:creationId xmlns:a16="http://schemas.microsoft.com/office/drawing/2014/main" id="{9CBCA7A1-4EE0-7D97-2D2A-7E6B5CD14B5B}"/>
              </a:ext>
            </a:extLst>
          </p:cNvPr>
          <p:cNvSpPr txBox="1"/>
          <p:nvPr/>
        </p:nvSpPr>
        <p:spPr>
          <a:xfrm>
            <a:off x="141890" y="0"/>
            <a:ext cx="4020207" cy="3970318"/>
          </a:xfrm>
          <a:prstGeom prst="rect">
            <a:avLst/>
          </a:prstGeom>
          <a:noFill/>
        </p:spPr>
        <p:txBody>
          <a:bodyPr wrap="square" rtlCol="0">
            <a:spAutoFit/>
          </a:bodyPr>
          <a:lstStyle/>
          <a:p>
            <a:endParaRPr lang="en-US" sz="1800" dirty="0"/>
          </a:p>
          <a:p>
            <a:pPr marL="257175" indent="-257175">
              <a:buAutoNum type="arabicPeriod"/>
            </a:pPr>
            <a:r>
              <a:rPr lang="en-US" sz="1800" dirty="0"/>
              <a:t>What’s your “North Star” goal for kids?</a:t>
            </a:r>
          </a:p>
          <a:p>
            <a:pPr marL="557213" lvl="1" indent="-214313">
              <a:buFont typeface="Arial" panose="020B0604020202020204" pitchFamily="34" charset="0"/>
              <a:buChar char="•"/>
            </a:pPr>
            <a:r>
              <a:rPr lang="en-US" sz="1800" dirty="0"/>
              <a:t>Raise math scores</a:t>
            </a:r>
          </a:p>
          <a:p>
            <a:pPr marL="557213" lvl="1" indent="-214313">
              <a:buFont typeface="Arial" panose="020B0604020202020204" pitchFamily="34" charset="0"/>
              <a:buChar char="•"/>
            </a:pPr>
            <a:r>
              <a:rPr lang="en-US" sz="1800" dirty="0"/>
              <a:t>Close achievement gap</a:t>
            </a:r>
          </a:p>
          <a:p>
            <a:pPr marL="557213" lvl="1" indent="-214313">
              <a:buFont typeface="Arial" panose="020B0604020202020204" pitchFamily="34" charset="0"/>
              <a:buChar char="•"/>
            </a:pPr>
            <a:r>
              <a:rPr lang="en-US" sz="1800" dirty="0"/>
              <a:t>Reduce absenteeism </a:t>
            </a:r>
          </a:p>
          <a:p>
            <a:endParaRPr lang="en-US" sz="1800" dirty="0"/>
          </a:p>
          <a:p>
            <a:r>
              <a:rPr lang="en-US" sz="1800" dirty="0"/>
              <a:t>2. Use the Investment Grid to weigh trade-offs between investment options.</a:t>
            </a:r>
          </a:p>
          <a:p>
            <a:endParaRPr lang="en-US" sz="1800" dirty="0"/>
          </a:p>
          <a:p>
            <a:r>
              <a:rPr lang="en-US" sz="1800" dirty="0"/>
              <a:t>3. Communicate trade-offs and what investments will do for students.</a:t>
            </a:r>
          </a:p>
          <a:p>
            <a:endParaRPr lang="en-US" sz="1800" dirty="0"/>
          </a:p>
        </p:txBody>
      </p:sp>
      <p:pic>
        <p:nvPicPr>
          <p:cNvPr id="23" name="Picture 22" descr="Screenshot of a blank Investment Grid">
            <a:extLst>
              <a:ext uri="{FF2B5EF4-FFF2-40B4-BE49-F238E27FC236}">
                <a16:creationId xmlns:a16="http://schemas.microsoft.com/office/drawing/2014/main" id="{CB7B6E6E-0B1A-4C1B-ECC2-8DB4CBD9AC28}"/>
              </a:ext>
            </a:extLst>
          </p:cNvPr>
          <p:cNvPicPr>
            <a:picLocks noChangeAspect="1"/>
          </p:cNvPicPr>
          <p:nvPr/>
        </p:nvPicPr>
        <p:blipFill>
          <a:blip r:embed="rId3"/>
          <a:stretch>
            <a:fillRect/>
          </a:stretch>
        </p:blipFill>
        <p:spPr>
          <a:xfrm>
            <a:off x="4162097" y="161855"/>
            <a:ext cx="4972750" cy="3476297"/>
          </a:xfrm>
          <a:prstGeom prst="rect">
            <a:avLst/>
          </a:prstGeom>
        </p:spPr>
      </p:pic>
      <p:sp>
        <p:nvSpPr>
          <p:cNvPr id="24" name="TextBox 23">
            <a:extLst>
              <a:ext uri="{FF2B5EF4-FFF2-40B4-BE49-F238E27FC236}">
                <a16:creationId xmlns:a16="http://schemas.microsoft.com/office/drawing/2014/main" id="{3FA85952-18E2-06CF-AB03-CA251E3AE012}"/>
              </a:ext>
            </a:extLst>
          </p:cNvPr>
          <p:cNvSpPr txBox="1"/>
          <p:nvPr/>
        </p:nvSpPr>
        <p:spPr>
          <a:xfrm>
            <a:off x="5021706" y="1439850"/>
            <a:ext cx="3893695" cy="1123712"/>
          </a:xfrm>
          <a:prstGeom prst="roundRect">
            <a:avLst/>
          </a:prstGeom>
          <a:solidFill>
            <a:schemeClr val="tx1"/>
          </a:solidFill>
        </p:spPr>
        <p:txBody>
          <a:bodyPr wrap="square" rtlCol="0">
            <a:spAutoFit/>
          </a:bodyPr>
          <a:lstStyle/>
          <a:p>
            <a:r>
              <a:rPr lang="en-US" sz="1500" dirty="0">
                <a:solidFill>
                  <a:schemeClr val="bg1"/>
                </a:solidFill>
              </a:rPr>
              <a:t>The LEA may need to stop doing something it has traditionally done, if it choses to do something new or maintain an ESSER investment. </a:t>
            </a:r>
          </a:p>
        </p:txBody>
      </p:sp>
      <p:sp>
        <p:nvSpPr>
          <p:cNvPr id="3" name="Slide Number Placeholder 2">
            <a:extLst>
              <a:ext uri="{FF2B5EF4-FFF2-40B4-BE49-F238E27FC236}">
                <a16:creationId xmlns:a16="http://schemas.microsoft.com/office/drawing/2014/main" id="{4BA25C71-3613-BD65-EF86-F7D3075F8410}"/>
              </a:ext>
            </a:extLst>
          </p:cNvPr>
          <p:cNvSpPr>
            <a:spLocks noGrp="1"/>
          </p:cNvSpPr>
          <p:nvPr>
            <p:ph type="sldNum" sz="quarter" idx="7"/>
          </p:nvPr>
        </p:nvSpPr>
        <p:spPr/>
        <p:txBody>
          <a:bodyPr/>
          <a:lstStyle/>
          <a:p>
            <a:pPr defTabSz="685800">
              <a:buClrTx/>
              <a:buSzTx/>
              <a:defRPr/>
            </a:pPr>
            <a:fld id="{B6F15528-21DE-4FAA-801E-634DDDAF4B2B}" type="slidenum">
              <a:rPr lang="en-US" kern="1200">
                <a:solidFill>
                  <a:srgbClr val="FFFFFF"/>
                </a:solidFill>
                <a:ea typeface="+mn-ea"/>
              </a:rPr>
              <a:pPr defTabSz="685800">
                <a:buClrTx/>
                <a:buSzTx/>
                <a:defRPr/>
              </a:pPr>
              <a:t>44</a:t>
            </a:fld>
            <a:endParaRPr lang="en-US" kern="1200">
              <a:solidFill>
                <a:srgbClr val="FFFFFF"/>
              </a:solidFill>
              <a:ea typeface="+mn-ea"/>
            </a:endParaRPr>
          </a:p>
        </p:txBody>
      </p:sp>
    </p:spTree>
    <p:extLst>
      <p:ext uri="{BB962C8B-B14F-4D97-AF65-F5344CB8AC3E}">
        <p14:creationId xmlns:p14="http://schemas.microsoft.com/office/powerpoint/2010/main" val="2733920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946F-3C22-1433-B80F-EF5D3D981F8B}"/>
              </a:ext>
            </a:extLst>
          </p:cNvPr>
          <p:cNvSpPr>
            <a:spLocks noGrp="1"/>
          </p:cNvSpPr>
          <p:nvPr>
            <p:ph type="title"/>
          </p:nvPr>
        </p:nvSpPr>
        <p:spPr/>
        <p:txBody>
          <a:bodyPr/>
          <a:lstStyle/>
          <a:p>
            <a:r>
              <a:rPr lang="en-US" dirty="0"/>
              <a:t>Using the Investment Grid with…</a:t>
            </a:r>
          </a:p>
        </p:txBody>
      </p:sp>
      <p:sp>
        <p:nvSpPr>
          <p:cNvPr id="3" name="Content Placeholder 2">
            <a:extLst>
              <a:ext uri="{FF2B5EF4-FFF2-40B4-BE49-F238E27FC236}">
                <a16:creationId xmlns:a16="http://schemas.microsoft.com/office/drawing/2014/main" id="{E178E0B2-4829-9E87-5D26-C7EA69091C97}"/>
              </a:ext>
            </a:extLst>
          </p:cNvPr>
          <p:cNvSpPr>
            <a:spLocks noGrp="1"/>
          </p:cNvSpPr>
          <p:nvPr>
            <p:ph sz="quarter" idx="14"/>
          </p:nvPr>
        </p:nvSpPr>
        <p:spPr>
          <a:xfrm>
            <a:off x="359569" y="1145704"/>
            <a:ext cx="3931295" cy="3039819"/>
          </a:xfrm>
        </p:spPr>
        <p:txBody>
          <a:bodyPr>
            <a:normAutofit fontScale="92500" lnSpcReduction="10000"/>
          </a:bodyPr>
          <a:lstStyle/>
          <a:p>
            <a:r>
              <a:rPr lang="en-US" dirty="0"/>
              <a:t>P</a:t>
            </a:r>
            <a:r>
              <a:rPr lang="en-US" sz="1800" dirty="0"/>
              <a:t>rincipals </a:t>
            </a:r>
          </a:p>
          <a:p>
            <a:pPr lvl="1"/>
            <a:r>
              <a:rPr lang="en-US" dirty="0"/>
              <a:t>What’s working in your schools?</a:t>
            </a:r>
          </a:p>
          <a:p>
            <a:pPr lvl="1"/>
            <a:r>
              <a:rPr lang="en-US" dirty="0"/>
              <a:t>How do you know? </a:t>
            </a:r>
          </a:p>
          <a:p>
            <a:pPr lvl="1">
              <a:spcAft>
                <a:spcPts val="1800"/>
              </a:spcAft>
            </a:pPr>
            <a:r>
              <a:rPr lang="en-US" dirty="0"/>
              <a:t>What trade-off would you make?</a:t>
            </a:r>
            <a:endParaRPr lang="en-US" sz="1800" dirty="0"/>
          </a:p>
          <a:p>
            <a:r>
              <a:rPr lang="en-US" sz="1800" dirty="0"/>
              <a:t>School board </a:t>
            </a:r>
          </a:p>
          <a:p>
            <a:pPr lvl="1"/>
            <a:r>
              <a:rPr lang="en-US" dirty="0"/>
              <a:t>What value did ESSER investments bring?</a:t>
            </a:r>
          </a:p>
          <a:p>
            <a:pPr lvl="1"/>
            <a:r>
              <a:rPr lang="en-US" dirty="0"/>
              <a:t>What trade-offs in the proposed budget sustain what’s working?</a:t>
            </a:r>
          </a:p>
          <a:p>
            <a:endParaRPr lang="en-US" dirty="0"/>
          </a:p>
        </p:txBody>
      </p:sp>
      <p:sp>
        <p:nvSpPr>
          <p:cNvPr id="5" name="Content Placeholder 4">
            <a:extLst>
              <a:ext uri="{FF2B5EF4-FFF2-40B4-BE49-F238E27FC236}">
                <a16:creationId xmlns:a16="http://schemas.microsoft.com/office/drawing/2014/main" id="{B0704067-43C7-46EA-E815-2BD840A753B1}"/>
              </a:ext>
            </a:extLst>
          </p:cNvPr>
          <p:cNvSpPr>
            <a:spLocks noGrp="1"/>
          </p:cNvSpPr>
          <p:nvPr>
            <p:ph sz="quarter" idx="15"/>
          </p:nvPr>
        </p:nvSpPr>
        <p:spPr>
          <a:xfrm>
            <a:off x="4563628" y="1145704"/>
            <a:ext cx="4624536" cy="3039819"/>
          </a:xfrm>
        </p:spPr>
        <p:txBody>
          <a:bodyPr>
            <a:normAutofit/>
          </a:bodyPr>
          <a:lstStyle/>
          <a:p>
            <a:r>
              <a:rPr lang="en-US" dirty="0"/>
              <a:t>S</a:t>
            </a:r>
            <a:r>
              <a:rPr lang="en-US" sz="1800" dirty="0"/>
              <a:t>chool communities </a:t>
            </a:r>
          </a:p>
          <a:p>
            <a:pPr lvl="1"/>
            <a:r>
              <a:rPr lang="en-US" dirty="0"/>
              <a:t>Explain ESSER investments</a:t>
            </a:r>
          </a:p>
          <a:p>
            <a:pPr lvl="1">
              <a:spcAft>
                <a:spcPts val="1800"/>
              </a:spcAft>
            </a:pPr>
            <a:r>
              <a:rPr lang="en-US" dirty="0"/>
              <a:t>Describe trade-offs and investment decisions</a:t>
            </a:r>
            <a:endParaRPr lang="en-US" sz="1800" dirty="0"/>
          </a:p>
          <a:p>
            <a:r>
              <a:rPr lang="en-US" dirty="0"/>
              <a:t>LEA</a:t>
            </a:r>
            <a:r>
              <a:rPr lang="en-US" sz="1800" dirty="0"/>
              <a:t> leadership (CSI/TSI)</a:t>
            </a:r>
          </a:p>
          <a:p>
            <a:pPr lvl="1"/>
            <a:r>
              <a:rPr lang="en-US" dirty="0"/>
              <a:t>Investments have not been bringing value for some schools/students </a:t>
            </a:r>
          </a:p>
          <a:p>
            <a:pPr lvl="1"/>
            <a:r>
              <a:rPr lang="en-US" dirty="0"/>
              <a:t>Examine and weight trade-offs</a:t>
            </a:r>
          </a:p>
          <a:p>
            <a:endParaRPr lang="en-US" dirty="0"/>
          </a:p>
        </p:txBody>
      </p:sp>
      <p:sp>
        <p:nvSpPr>
          <p:cNvPr id="4" name="Slide Number Placeholder 3">
            <a:extLst>
              <a:ext uri="{FF2B5EF4-FFF2-40B4-BE49-F238E27FC236}">
                <a16:creationId xmlns:a16="http://schemas.microsoft.com/office/drawing/2014/main" id="{3C731E07-8172-22F7-2009-A155EEC755E0}"/>
              </a:ext>
            </a:extLst>
          </p:cNvPr>
          <p:cNvSpPr>
            <a:spLocks noGrp="1"/>
          </p:cNvSpPr>
          <p:nvPr>
            <p:ph type="sldNum" sz="quarter" idx="7"/>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4068566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975BD0-89E2-F81F-3D4F-CF6923630634}"/>
              </a:ext>
            </a:extLst>
          </p:cNvPr>
          <p:cNvSpPr>
            <a:spLocks noGrp="1"/>
          </p:cNvSpPr>
          <p:nvPr>
            <p:ph type="title"/>
          </p:nvPr>
        </p:nvSpPr>
        <p:spPr>
          <a:xfrm>
            <a:off x="285751" y="-541538"/>
            <a:ext cx="7526585" cy="1083076"/>
          </a:xfrm>
        </p:spPr>
        <p:txBody>
          <a:bodyPr>
            <a:normAutofit fontScale="90000"/>
          </a:bodyPr>
          <a:lstStyle/>
          <a:p>
            <a:pPr>
              <a:lnSpc>
                <a:spcPct val="150000"/>
              </a:lnSpc>
            </a:pPr>
            <a:r>
              <a:rPr lang="en-US" dirty="0" err="1"/>
              <a:t>CCNetwork</a:t>
            </a:r>
            <a:r>
              <a:rPr lang="en-US" dirty="0"/>
              <a:t> Presentation</a:t>
            </a:r>
            <a:br>
              <a:rPr lang="en-US" dirty="0"/>
            </a:br>
            <a:r>
              <a:rPr lang="en-US" dirty="0"/>
              <a:t>Questions?</a:t>
            </a:r>
          </a:p>
        </p:txBody>
      </p:sp>
      <p:pic>
        <p:nvPicPr>
          <p:cNvPr id="9" name="Content Placeholder 8" descr="Yellow and blue symbols">
            <a:extLst>
              <a:ext uri="{FF2B5EF4-FFF2-40B4-BE49-F238E27FC236}">
                <a16:creationId xmlns:a16="http://schemas.microsoft.com/office/drawing/2014/main" id="{27C24C3B-48B1-1053-7AF8-71CC4AA87648}"/>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499191" y="874251"/>
            <a:ext cx="4896293" cy="3384089"/>
          </a:xfrm>
        </p:spPr>
      </p:pic>
      <p:sp>
        <p:nvSpPr>
          <p:cNvPr id="3" name="Slide Number Placeholder 2">
            <a:extLst>
              <a:ext uri="{FF2B5EF4-FFF2-40B4-BE49-F238E27FC236}">
                <a16:creationId xmlns:a16="http://schemas.microsoft.com/office/drawing/2014/main" id="{EFC3CCFC-ED36-043D-C056-7C238053F7A0}"/>
              </a:ext>
            </a:extLst>
          </p:cNvPr>
          <p:cNvSpPr>
            <a:spLocks noGrp="1"/>
          </p:cNvSpPr>
          <p:nvPr>
            <p:ph type="sldNum" sz="quarter" idx="7"/>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2032836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226569-853E-0C34-32E1-7C3B6BFE3F3A}"/>
              </a:ext>
            </a:extLst>
          </p:cNvPr>
          <p:cNvSpPr>
            <a:spLocks noGrp="1"/>
          </p:cNvSpPr>
          <p:nvPr>
            <p:ph type="title"/>
          </p:nvPr>
        </p:nvSpPr>
        <p:spPr/>
        <p:txBody>
          <a:bodyPr/>
          <a:lstStyle/>
          <a:p>
            <a:r>
              <a:rPr lang="en-US" dirty="0"/>
              <a:t>Wrap Up</a:t>
            </a:r>
          </a:p>
        </p:txBody>
      </p:sp>
      <p:sp>
        <p:nvSpPr>
          <p:cNvPr id="3" name="Slide Number Placeholder 2">
            <a:extLst>
              <a:ext uri="{FF2B5EF4-FFF2-40B4-BE49-F238E27FC236}">
                <a16:creationId xmlns:a16="http://schemas.microsoft.com/office/drawing/2014/main" id="{1377812A-A02D-BD0F-D9C2-38611EA3B606}"/>
              </a:ext>
            </a:extLst>
          </p:cNvPr>
          <p:cNvSpPr>
            <a:spLocks noGrp="1"/>
          </p:cNvSpPr>
          <p:nvPr>
            <p:ph type="sldNum" sz="quarter" idx="7"/>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060230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F94AB8-56A9-81C9-B24E-4CE34A467780}"/>
              </a:ext>
            </a:extLst>
          </p:cNvPr>
          <p:cNvSpPr>
            <a:spLocks noGrp="1"/>
          </p:cNvSpPr>
          <p:nvPr>
            <p:ph type="title"/>
          </p:nvPr>
        </p:nvSpPr>
        <p:spPr>
          <a:xfrm>
            <a:off x="257948" y="260117"/>
            <a:ext cx="8596685" cy="369332"/>
          </a:xfrm>
        </p:spPr>
        <p:txBody>
          <a:bodyPr/>
          <a:lstStyle/>
          <a:p>
            <a:r>
              <a:rPr lang="en-US" dirty="0">
                <a:latin typeface="Calibri"/>
                <a:cs typeface="Calibri"/>
              </a:rPr>
              <a:t>Take advantage of these no-cost supports!</a:t>
            </a:r>
            <a:endParaRPr lang="en-US" dirty="0"/>
          </a:p>
        </p:txBody>
      </p:sp>
      <p:sp>
        <p:nvSpPr>
          <p:cNvPr id="2" name="Text Placeholder 1">
            <a:extLst>
              <a:ext uri="{FF2B5EF4-FFF2-40B4-BE49-F238E27FC236}">
                <a16:creationId xmlns:a16="http://schemas.microsoft.com/office/drawing/2014/main" id="{F15CCBA3-3107-7EA1-5421-8985EB3DB3CE}"/>
              </a:ext>
            </a:extLst>
          </p:cNvPr>
          <p:cNvSpPr>
            <a:spLocks noGrp="1"/>
          </p:cNvSpPr>
          <p:nvPr>
            <p:ph sz="quarter" idx="14"/>
          </p:nvPr>
        </p:nvSpPr>
        <p:spPr>
          <a:xfrm>
            <a:off x="359568" y="1028700"/>
            <a:ext cx="8344816" cy="3156822"/>
          </a:xfrm>
        </p:spPr>
        <p:txBody>
          <a:bodyPr spcFirstLastPara="1" vert="horz" wrap="square" lIns="0" tIns="0" rIns="0" bIns="0" rtlCol="0" anchor="t" anchorCtr="0">
            <a:normAutofit/>
          </a:bodyPr>
          <a:lstStyle/>
          <a:p>
            <a:r>
              <a:rPr lang="en-US" b="1" dirty="0">
                <a:latin typeface="Calibri"/>
                <a:cs typeface="Calibri"/>
              </a:rPr>
              <a:t>Next sessions in the webinar series</a:t>
            </a:r>
            <a:endParaRPr lang="en-US" b="1" dirty="0">
              <a:ea typeface="Calibri" panose="020F0502020204030204" pitchFamily="34" charset="0"/>
            </a:endParaRPr>
          </a:p>
          <a:p>
            <a:pPr lvl="1"/>
            <a:r>
              <a:rPr lang="en-US" dirty="0">
                <a:latin typeface="Calibri"/>
                <a:ea typeface="Calibri"/>
                <a:cs typeface="Calibri"/>
              </a:rPr>
              <a:t>April 4, 2024, 4 p.m. ET: Webinar #5: Communicating Impact: Making the Case for Sustaining What Works </a:t>
            </a:r>
            <a:r>
              <a:rPr lang="en-US" b="1" dirty="0">
                <a:latin typeface="Calibri"/>
                <a:ea typeface="Calibri"/>
                <a:cs typeface="Calibri"/>
                <a:hlinkClick r:id="rId3"/>
              </a:rPr>
              <a:t>Register here</a:t>
            </a:r>
            <a:endParaRPr lang="en-US" b="1" dirty="0">
              <a:latin typeface="Calibri"/>
              <a:ea typeface="Calibri"/>
              <a:cs typeface="Calibri"/>
            </a:endParaRPr>
          </a:p>
          <a:p>
            <a:pPr lvl="1">
              <a:spcAft>
                <a:spcPts val="1800"/>
              </a:spcAft>
            </a:pPr>
            <a:r>
              <a:rPr lang="en-US" dirty="0">
                <a:latin typeface="Calibri"/>
                <a:ea typeface="Calibri"/>
                <a:cs typeface="Calibri"/>
              </a:rPr>
              <a:t>May 2, 2024, 4 p.m. ET: Webinar #6: Support/Sustain Systemic Capacity Building</a:t>
            </a:r>
          </a:p>
          <a:p>
            <a:r>
              <a:rPr lang="en-US" sz="1650" dirty="0">
                <a:hlinkClick r:id="rId4"/>
              </a:rPr>
              <a:t>SPCR SEA Sustainability Planning Template | Comprehensive Center Network (compcenternetwork.org)</a:t>
            </a:r>
            <a:endParaRPr lang="en-US" dirty="0">
              <a:latin typeface="Calibri"/>
              <a:cs typeface="Calibri"/>
            </a:endParaRPr>
          </a:p>
        </p:txBody>
      </p:sp>
      <p:sp>
        <p:nvSpPr>
          <p:cNvPr id="4" name="Slide Number Placeholder 3">
            <a:extLst>
              <a:ext uri="{FF2B5EF4-FFF2-40B4-BE49-F238E27FC236}">
                <a16:creationId xmlns:a16="http://schemas.microsoft.com/office/drawing/2014/main" id="{C1329166-A9AF-05AD-BED6-AA515C4BCEF6}"/>
              </a:ext>
            </a:extLst>
          </p:cNvPr>
          <p:cNvSpPr>
            <a:spLocks noGrp="1"/>
          </p:cNvSpPr>
          <p:nvPr>
            <p:ph type="sldNum" sz="quarter" idx="7"/>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374534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AA41-0723-C53B-76C5-680ACB369FDB}"/>
              </a:ext>
            </a:extLst>
          </p:cNvPr>
          <p:cNvSpPr>
            <a:spLocks noGrp="1"/>
          </p:cNvSpPr>
          <p:nvPr>
            <p:ph type="title"/>
          </p:nvPr>
        </p:nvSpPr>
        <p:spPr/>
        <p:txBody>
          <a:bodyPr/>
          <a:lstStyle/>
          <a:p>
            <a:r>
              <a:rPr lang="en-US" dirty="0"/>
              <a:t>Contact Information	</a:t>
            </a:r>
          </a:p>
        </p:txBody>
      </p:sp>
      <p:sp>
        <p:nvSpPr>
          <p:cNvPr id="3" name="Content Placeholder 2">
            <a:extLst>
              <a:ext uri="{FF2B5EF4-FFF2-40B4-BE49-F238E27FC236}">
                <a16:creationId xmlns:a16="http://schemas.microsoft.com/office/drawing/2014/main" id="{075000BD-66E5-E32D-A330-5AAEFDE2526A}"/>
              </a:ext>
            </a:extLst>
          </p:cNvPr>
          <p:cNvSpPr>
            <a:spLocks noGrp="1"/>
          </p:cNvSpPr>
          <p:nvPr>
            <p:ph sz="quarter" idx="14"/>
          </p:nvPr>
        </p:nvSpPr>
        <p:spPr/>
        <p:txBody>
          <a:bodyPr/>
          <a:lstStyle/>
          <a:p>
            <a:pPr marL="0" indent="0">
              <a:buNone/>
            </a:pPr>
            <a:r>
              <a:rPr lang="en-US" dirty="0"/>
              <a:t>Laura Anderson, </a:t>
            </a:r>
            <a:r>
              <a:rPr lang="en-US" dirty="0" err="1"/>
              <a:t>Edunomics</a:t>
            </a:r>
            <a:r>
              <a:rPr lang="en-US" dirty="0"/>
              <a:t> Lab, NCC Partner</a:t>
            </a:r>
          </a:p>
          <a:p>
            <a:pPr marL="0" indent="0">
              <a:buNone/>
            </a:pPr>
            <a:r>
              <a:rPr lang="en-US" dirty="0">
                <a:hlinkClick r:id="rId2"/>
              </a:rPr>
              <a:t>lma86@georgetown.edu</a:t>
            </a:r>
            <a:endParaRPr lang="en-US" dirty="0"/>
          </a:p>
          <a:p>
            <a:pPr marL="0" indent="0">
              <a:spcAft>
                <a:spcPts val="3000"/>
              </a:spcAft>
              <a:buNone/>
            </a:pPr>
            <a:r>
              <a:rPr lang="en-US" dirty="0"/>
              <a:t>206-276-3172</a:t>
            </a:r>
          </a:p>
          <a:p>
            <a:pPr marL="0" indent="0">
              <a:buNone/>
            </a:pPr>
            <a:r>
              <a:rPr lang="en-US" dirty="0"/>
              <a:t>Danielle Crain, SPCR Lead, National Comprehensive Center</a:t>
            </a:r>
          </a:p>
          <a:p>
            <a:pPr marL="0" indent="0">
              <a:buNone/>
            </a:pPr>
            <a:r>
              <a:rPr lang="en-US" dirty="0">
                <a:hlinkClick r:id="rId3"/>
              </a:rPr>
              <a:t>daniellecrain@westat.com</a:t>
            </a:r>
            <a:r>
              <a:rPr lang="en-US" dirty="0"/>
              <a:t> </a:t>
            </a:r>
          </a:p>
          <a:p>
            <a:pPr marL="0" indent="0">
              <a:buNone/>
            </a:pPr>
            <a:r>
              <a:rPr lang="en-US" dirty="0"/>
              <a:t>301-610-8805</a:t>
            </a:r>
          </a:p>
        </p:txBody>
      </p:sp>
      <p:sp>
        <p:nvSpPr>
          <p:cNvPr id="4" name="Slide Number Placeholder 3">
            <a:extLst>
              <a:ext uri="{FF2B5EF4-FFF2-40B4-BE49-F238E27FC236}">
                <a16:creationId xmlns:a16="http://schemas.microsoft.com/office/drawing/2014/main" id="{AB149EAC-B047-C887-FA23-ED0F4BE4D4F0}"/>
              </a:ext>
            </a:extLst>
          </p:cNvPr>
          <p:cNvSpPr>
            <a:spLocks noGrp="1"/>
          </p:cNvSpPr>
          <p:nvPr>
            <p:ph type="sldNum" sz="quarter" idx="7"/>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12018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Consolidated Application Trainings</a:t>
            </a:r>
            <a:endParaRPr dirty="0">
              <a:latin typeface="Raleway"/>
              <a:ea typeface="Raleway"/>
              <a:cs typeface="Raleway"/>
              <a:sym typeface="Raleway"/>
            </a:endParaRPr>
          </a:p>
        </p:txBody>
      </p:sp>
      <p:sp>
        <p:nvSpPr>
          <p:cNvPr id="319" name="Google Shape;319;p5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dirty="0">
                <a:latin typeface="Raleway"/>
                <a:ea typeface="Raleway"/>
                <a:cs typeface="Raleway"/>
                <a:sym typeface="Raleway"/>
              </a:rPr>
              <a:t>Consolidated Application Narratives Training</a:t>
            </a:r>
            <a:endParaRPr dirty="0">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dirty="0">
                <a:latin typeface="Raleway"/>
                <a:ea typeface="Raleway"/>
                <a:cs typeface="Raleway"/>
                <a:sym typeface="Raleway"/>
              </a:rPr>
              <a:t>Tuesday, April 9th 9:00-11:00 am</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Register for the zoom meeting </a:t>
            </a:r>
            <a:r>
              <a:rPr lang="en" dirty="0">
                <a:latin typeface="Raleway"/>
                <a:ea typeface="Raleway"/>
                <a:cs typeface="Raleway"/>
                <a:sym typeface="Raleway"/>
                <a:hlinkClick r:id="rId3"/>
              </a:rPr>
              <a:t>here</a:t>
            </a:r>
            <a:endParaRPr dirty="0">
              <a:latin typeface="Raleway"/>
              <a:ea typeface="Raleway"/>
              <a:cs typeface="Raleway"/>
              <a:sym typeface="Raleway"/>
            </a:endParaRPr>
          </a:p>
          <a:p>
            <a:pPr marL="457200" lvl="0" indent="-342900" algn="l" rtl="0">
              <a:spcBef>
                <a:spcPts val="0"/>
              </a:spcBef>
              <a:spcAft>
                <a:spcPts val="2400"/>
              </a:spcAft>
              <a:buSzPts val="1800"/>
              <a:buFont typeface="Raleway"/>
              <a:buChar char="•"/>
            </a:pPr>
            <a:r>
              <a:rPr lang="en" dirty="0">
                <a:latin typeface="Raleway"/>
                <a:ea typeface="Raleway"/>
                <a:cs typeface="Raleway"/>
                <a:sym typeface="Raleway"/>
              </a:rPr>
              <a:t>Will be recorded</a:t>
            </a:r>
            <a:endParaRPr dirty="0">
              <a:latin typeface="Raleway"/>
              <a:ea typeface="Raleway"/>
              <a:cs typeface="Raleway"/>
              <a:sym typeface="Raleway"/>
            </a:endParaRPr>
          </a:p>
          <a:p>
            <a:pPr marL="0" lvl="0" indent="0" algn="l" rtl="0">
              <a:spcBef>
                <a:spcPts val="800"/>
              </a:spcBef>
              <a:spcAft>
                <a:spcPts val="0"/>
              </a:spcAft>
              <a:buNone/>
            </a:pPr>
            <a:r>
              <a:rPr lang="en" dirty="0">
                <a:latin typeface="Raleway"/>
                <a:ea typeface="Raleway"/>
                <a:cs typeface="Raleway"/>
                <a:sym typeface="Raleway"/>
              </a:rPr>
              <a:t>GAINS Training for Consolidated Application</a:t>
            </a:r>
            <a:endParaRPr dirty="0">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dirty="0">
                <a:latin typeface="Raleway"/>
                <a:ea typeface="Raleway"/>
                <a:cs typeface="Raleway"/>
                <a:sym typeface="Raleway"/>
              </a:rPr>
              <a:t>Thursday, April 25th time TBD</a:t>
            </a:r>
            <a:endParaRPr dirty="0">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dirty="0">
                <a:latin typeface="Raleway"/>
                <a:ea typeface="Raleway"/>
                <a:cs typeface="Raleway"/>
                <a:sym typeface="Raleway"/>
              </a:rPr>
              <a:t>Will be recorded</a:t>
            </a:r>
            <a:endParaRPr dirty="0">
              <a:latin typeface="Raleway"/>
              <a:ea typeface="Raleway"/>
              <a:cs typeface="Raleway"/>
              <a:sym typeface="Raleway"/>
            </a:endParaRPr>
          </a:p>
        </p:txBody>
      </p:sp>
      <p:sp>
        <p:nvSpPr>
          <p:cNvPr id="320" name="Google Shape;320;p59"/>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54EE-03E0-5311-266A-C608A5198A85}"/>
              </a:ext>
            </a:extLst>
          </p:cNvPr>
          <p:cNvSpPr>
            <a:spLocks noGrp="1"/>
          </p:cNvSpPr>
          <p:nvPr>
            <p:ph type="title" idx="4294967295"/>
          </p:nvPr>
        </p:nvSpPr>
        <p:spPr>
          <a:xfrm>
            <a:off x="0" y="-525147"/>
            <a:ext cx="7886700" cy="418614"/>
          </a:xfrm>
        </p:spPr>
        <p:txBody>
          <a:bodyPr>
            <a:normAutofit/>
          </a:bodyPr>
          <a:lstStyle/>
          <a:p>
            <a:r>
              <a:rPr lang="en-US" sz="2100" dirty="0"/>
              <a:t>Presentation Content Note</a:t>
            </a:r>
          </a:p>
        </p:txBody>
      </p:sp>
      <p:sp>
        <p:nvSpPr>
          <p:cNvPr id="6" name="Text Placeholder 5">
            <a:extLst>
              <a:ext uri="{FF2B5EF4-FFF2-40B4-BE49-F238E27FC236}">
                <a16:creationId xmlns:a16="http://schemas.microsoft.com/office/drawing/2014/main" id="{E573202E-BB56-3AD4-C5D1-B0D2927346C9}"/>
              </a:ext>
            </a:extLst>
          </p:cNvPr>
          <p:cNvSpPr>
            <a:spLocks noGrp="1"/>
          </p:cNvSpPr>
          <p:nvPr>
            <p:ph type="body" sz="quarter" idx="10"/>
          </p:nvPr>
        </p:nvSpPr>
        <p:spPr/>
        <p:txBody>
          <a:bodyPr spcFirstLastPara="1" vert="horz" wrap="square" lIns="0" tIns="0" rIns="0" bIns="0" rtlCol="0" anchor="t" anchorCtr="0">
            <a:normAutofit/>
          </a:bodyPr>
          <a:lstStyle/>
          <a:p>
            <a:r>
              <a:rPr lang="en-US" dirty="0">
                <a:latin typeface="Calibri"/>
                <a:cs typeface="Calibri"/>
              </a:rPr>
              <a:t>The presentation is prepared by the National Comprehensive Center under Award #S283B190028 for the Office of Program and Grantee Support Services (PGSS) within the Office of Elementary and Secondary Education (OESE) of the U.S. Department of Education and is administered by </a:t>
            </a:r>
            <a:r>
              <a:rPr lang="en-US" dirty="0" err="1">
                <a:latin typeface="Calibri"/>
                <a:cs typeface="Calibri"/>
              </a:rPr>
              <a:t>Westat</a:t>
            </a:r>
            <a:r>
              <a:rPr lang="en-US" dirty="0">
                <a:latin typeface="Calibri"/>
                <a:cs typeface="Calibri"/>
              </a:rPr>
              <a:t>. The content of the presentation does not necessarily reflect the views or policies of the Office of Program and Grantee Support Services (PGSS), the Office of Elementary and Secondary Education (OESE), or the U.S. Department of Education nor does mention of trade names, commercial products, or organizations imply endorsement by the U.S. Government.</a:t>
            </a:r>
          </a:p>
        </p:txBody>
      </p:sp>
    </p:spTree>
    <p:extLst>
      <p:ext uri="{BB962C8B-B14F-4D97-AF65-F5344CB8AC3E}">
        <p14:creationId xmlns:p14="http://schemas.microsoft.com/office/powerpoint/2010/main" val="31404393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Listening Segment</a:t>
            </a:r>
            <a:endParaRPr dirty="0">
              <a:latin typeface="Raleway"/>
              <a:ea typeface="Raleway"/>
              <a:cs typeface="Raleway"/>
              <a:sym typeface="Raleway"/>
            </a:endParaRPr>
          </a:p>
        </p:txBody>
      </p:sp>
      <p:sp>
        <p:nvSpPr>
          <p:cNvPr id="547" name="Google Shape;547;p8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latin typeface="Raleway"/>
                <a:ea typeface="Raleway"/>
                <a:cs typeface="Raleway"/>
                <a:sym typeface="Raleway"/>
              </a:rPr>
              <a:t>Each Office Hours will have a listening segment, wherein we would like to hear from LEAs regarding: </a:t>
            </a:r>
            <a:endParaRPr>
              <a:latin typeface="Raleway"/>
              <a:ea typeface="Raleway"/>
              <a:cs typeface="Raleway"/>
              <a:sym typeface="Raleway"/>
            </a:endParaRPr>
          </a:p>
          <a:p>
            <a:pPr marL="457200" lvl="0" indent="-342900" algn="l" rtl="0">
              <a:spcBef>
                <a:spcPts val="800"/>
              </a:spcBef>
              <a:spcAft>
                <a:spcPts val="0"/>
              </a:spcAft>
              <a:buSzPts val="1800"/>
              <a:buFont typeface="Raleway"/>
              <a:buChar char="•"/>
            </a:pPr>
            <a:r>
              <a:rPr lang="en">
                <a:latin typeface="Raleway"/>
                <a:ea typeface="Raleway"/>
                <a:cs typeface="Raleway"/>
                <a:sym typeface="Raleway"/>
              </a:rPr>
              <a:t>Current hot topics/matters in your LEAs and in your roles</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How CDE can support you with ESSA and/or ESSER implementation</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What TA or guidance would be helpful for your roles</a:t>
            </a:r>
            <a:endParaRPr>
              <a:latin typeface="Raleway"/>
              <a:ea typeface="Raleway"/>
              <a:cs typeface="Raleway"/>
              <a:sym typeface="Raleway"/>
            </a:endParaRPr>
          </a:p>
          <a:p>
            <a:pPr marL="457200" lvl="0" indent="-342900" algn="l" rtl="0">
              <a:spcBef>
                <a:spcPts val="0"/>
              </a:spcBef>
              <a:spcAft>
                <a:spcPts val="0"/>
              </a:spcAft>
              <a:buSzPts val="1800"/>
              <a:buFont typeface="Raleway"/>
              <a:buChar char="•"/>
            </a:pPr>
            <a:r>
              <a:rPr lang="en">
                <a:latin typeface="Raleway"/>
                <a:ea typeface="Raleway"/>
                <a:cs typeface="Raleway"/>
                <a:sym typeface="Raleway"/>
              </a:rPr>
              <a:t>Any questions you may have </a:t>
            </a:r>
            <a:endParaRPr>
              <a:latin typeface="Raleway"/>
              <a:ea typeface="Raleway"/>
              <a:cs typeface="Raleway"/>
              <a:sym typeface="Raleway"/>
            </a:endParaRPr>
          </a:p>
        </p:txBody>
      </p:sp>
      <p:sp>
        <p:nvSpPr>
          <p:cNvPr id="548" name="Google Shape;548;p88"/>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9"/>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Upcoming Meetings</a:t>
            </a:r>
            <a:endParaRPr dirty="0">
              <a:latin typeface="Raleway"/>
              <a:ea typeface="Raleway"/>
              <a:cs typeface="Raleway"/>
              <a:sym typeface="Raleway"/>
            </a:endParaRPr>
          </a:p>
        </p:txBody>
      </p:sp>
      <p:sp>
        <p:nvSpPr>
          <p:cNvPr id="554" name="Google Shape;554;p89"/>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90"/>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100"/>
              <a:buNone/>
            </a:pPr>
            <a:r>
              <a:rPr lang="en" dirty="0">
                <a:latin typeface="Raleway"/>
                <a:ea typeface="Raleway"/>
                <a:cs typeface="Raleway"/>
                <a:sym typeface="Raleway"/>
              </a:rPr>
              <a:t>Looking Ahead…</a:t>
            </a:r>
            <a:endParaRPr dirty="0">
              <a:latin typeface="Raleway"/>
              <a:ea typeface="Raleway"/>
              <a:cs typeface="Raleway"/>
              <a:sym typeface="Raleway"/>
            </a:endParaRPr>
          </a:p>
        </p:txBody>
      </p:sp>
      <p:sp>
        <p:nvSpPr>
          <p:cNvPr id="560" name="Google Shape;560;p90"/>
          <p:cNvSpPr txBox="1">
            <a:spLocks noGrp="1"/>
          </p:cNvSpPr>
          <p:nvPr>
            <p:ph type="body" idx="1"/>
          </p:nvPr>
        </p:nvSpPr>
        <p:spPr>
          <a:xfrm>
            <a:off x="393375" y="1275125"/>
            <a:ext cx="5156399" cy="174735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600"/>
              </a:spcBef>
              <a:spcAft>
                <a:spcPts val="2400"/>
              </a:spcAft>
              <a:buSzPts val="1800"/>
              <a:buNone/>
            </a:pPr>
            <a:r>
              <a:rPr lang="en" sz="1700" dirty="0">
                <a:solidFill>
                  <a:schemeClr val="tx1"/>
                </a:solidFill>
                <a:latin typeface="Raleway" pitchFamily="2" charset="0"/>
              </a:rPr>
              <a:t>Any requests for topics or questions?</a:t>
            </a:r>
            <a:endParaRPr sz="1700" dirty="0">
              <a:solidFill>
                <a:schemeClr val="tx1"/>
              </a:solidFill>
              <a:latin typeface="Raleway" pitchFamily="2" charset="0"/>
            </a:endParaRPr>
          </a:p>
          <a:p>
            <a:pPr marL="457200" lvl="0" indent="-336550" algn="l" rtl="0">
              <a:lnSpc>
                <a:spcPct val="90000"/>
              </a:lnSpc>
              <a:spcBef>
                <a:spcPts val="600"/>
              </a:spcBef>
              <a:spcAft>
                <a:spcPts val="0"/>
              </a:spcAft>
              <a:buSzPts val="1700"/>
              <a:buFont typeface="Calibri"/>
              <a:buChar char="•"/>
            </a:pPr>
            <a:r>
              <a:rPr lang="en" sz="1700" dirty="0">
                <a:solidFill>
                  <a:schemeClr val="tx1"/>
                </a:solidFill>
                <a:latin typeface="Raleway" pitchFamily="2" charset="0"/>
              </a:rPr>
              <a:t>Upcoming Office Hours:</a:t>
            </a:r>
            <a:endParaRPr dirty="0">
              <a:solidFill>
                <a:schemeClr val="tx1"/>
              </a:solidFill>
              <a:latin typeface="Raleway" pitchFamily="2" charset="0"/>
            </a:endParaRPr>
          </a:p>
          <a:p>
            <a:pPr marL="914400" lvl="1" indent="-323850" algn="l" rtl="0">
              <a:spcBef>
                <a:spcPts val="600"/>
              </a:spcBef>
              <a:spcAft>
                <a:spcPts val="0"/>
              </a:spcAft>
              <a:buClr>
                <a:srgbClr val="595959"/>
              </a:buClr>
              <a:buSzPts val="1500"/>
              <a:buFont typeface="Calibri"/>
              <a:buChar char="•"/>
            </a:pPr>
            <a:r>
              <a:rPr lang="en" b="1" dirty="0">
                <a:solidFill>
                  <a:schemeClr val="tx1"/>
                </a:solidFill>
                <a:latin typeface="Raleway" pitchFamily="2" charset="0"/>
              </a:rPr>
              <a:t>March 28</a:t>
            </a:r>
            <a:endParaRPr b="1" dirty="0">
              <a:solidFill>
                <a:schemeClr val="tx1"/>
              </a:solidFill>
              <a:latin typeface="Raleway" pitchFamily="2" charset="0"/>
            </a:endParaRPr>
          </a:p>
          <a:p>
            <a:pPr marL="1371600" lvl="2" indent="-317500" algn="l" rtl="0">
              <a:spcBef>
                <a:spcPts val="600"/>
              </a:spcBef>
              <a:spcAft>
                <a:spcPts val="0"/>
              </a:spcAft>
              <a:buClr>
                <a:srgbClr val="595959"/>
              </a:buClr>
              <a:buSzPts val="1400"/>
              <a:buChar char="•"/>
            </a:pPr>
            <a:r>
              <a:rPr lang="en" dirty="0">
                <a:solidFill>
                  <a:schemeClr val="tx1"/>
                </a:solidFill>
                <a:latin typeface="Raleway" pitchFamily="2" charset="0"/>
              </a:rPr>
              <a:t>Construction Training and FAQ</a:t>
            </a:r>
            <a:endParaRPr dirty="0">
              <a:solidFill>
                <a:schemeClr val="tx1"/>
              </a:solidFill>
              <a:latin typeface="Raleway" pitchFamily="2" charset="0"/>
            </a:endParaRPr>
          </a:p>
        </p:txBody>
      </p:sp>
      <p:pic>
        <p:nvPicPr>
          <p:cNvPr id="561" name="Google Shape;561;p9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81566" y="1022536"/>
            <a:ext cx="2621028" cy="1747350"/>
          </a:xfrm>
          <a:prstGeom prst="rect">
            <a:avLst/>
          </a:prstGeom>
          <a:noFill/>
          <a:ln>
            <a:noFill/>
          </a:ln>
        </p:spPr>
      </p:pic>
      <p:sp>
        <p:nvSpPr>
          <p:cNvPr id="562" name="Google Shape;562;p90"/>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1"/>
          <p:cNvSpPr txBox="1">
            <a:spLocks noGrp="1"/>
          </p:cNvSpPr>
          <p:nvPr>
            <p:ph type="title"/>
          </p:nvPr>
        </p:nvSpPr>
        <p:spPr>
          <a:xfrm>
            <a:off x="187725" y="57375"/>
            <a:ext cx="75486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800"/>
              <a:buFont typeface="Arial"/>
              <a:buNone/>
            </a:pPr>
            <a:r>
              <a:rPr lang="en" sz="2000" dirty="0">
                <a:latin typeface="Raleway"/>
                <a:ea typeface="Raleway"/>
                <a:cs typeface="Raleway"/>
                <a:sym typeface="Raleway"/>
              </a:rPr>
              <a:t>CDE Contacts!</a:t>
            </a:r>
            <a:endParaRPr sz="1300" dirty="0">
              <a:latin typeface="Raleway"/>
              <a:ea typeface="Raleway"/>
              <a:cs typeface="Raleway"/>
              <a:sym typeface="Raleway"/>
            </a:endParaRPr>
          </a:p>
          <a:p>
            <a:pPr marL="0" lvl="0" indent="0" algn="l" rtl="0">
              <a:lnSpc>
                <a:spcPct val="90000"/>
              </a:lnSpc>
              <a:spcBef>
                <a:spcPts val="0"/>
              </a:spcBef>
              <a:spcAft>
                <a:spcPts val="0"/>
              </a:spcAft>
              <a:buClr>
                <a:schemeClr val="dk1"/>
              </a:buClr>
              <a:buSzPts val="1800"/>
              <a:buFont typeface="Arial"/>
              <a:buNone/>
            </a:pPr>
            <a:r>
              <a:rPr lang="en" sz="1700" dirty="0">
                <a:latin typeface="Raleway"/>
                <a:ea typeface="Raleway"/>
                <a:cs typeface="Raleway"/>
                <a:sym typeface="Raleway"/>
              </a:rPr>
              <a:t>Emails: </a:t>
            </a:r>
            <a:r>
              <a:rPr lang="en" sz="1700" dirty="0">
                <a:solidFill>
                  <a:schemeClr val="hlink"/>
                </a:solidFill>
                <a:uFill>
                  <a:noFill/>
                </a:uFill>
                <a:latin typeface="Raleway"/>
                <a:ea typeface="Raleway"/>
                <a:cs typeface="Raleway"/>
                <a:sym typeface="Raleway"/>
                <a:hlinkClick r:id="rId3"/>
              </a:rPr>
              <a:t>Lastname_Firstinitial@cde.state.co.us</a:t>
            </a:r>
            <a:r>
              <a:rPr lang="en" sz="1700" dirty="0">
                <a:latin typeface="Raleway"/>
                <a:ea typeface="Raleway"/>
                <a:cs typeface="Raleway"/>
                <a:sym typeface="Raleway"/>
              </a:rPr>
              <a:t> </a:t>
            </a:r>
            <a:r>
              <a:rPr lang="en" sz="1200" dirty="0">
                <a:latin typeface="Raleway"/>
                <a:ea typeface="Raleway"/>
                <a:cs typeface="Raleway"/>
                <a:sym typeface="Raleway"/>
              </a:rPr>
              <a:t>(e.g., Smith_a@cde.state.co.us)</a:t>
            </a:r>
            <a:endParaRPr sz="2300" dirty="0">
              <a:latin typeface="Raleway"/>
              <a:ea typeface="Raleway"/>
              <a:cs typeface="Raleway"/>
              <a:sym typeface="Raleway"/>
            </a:endParaRPr>
          </a:p>
        </p:txBody>
      </p:sp>
      <p:graphicFrame>
        <p:nvGraphicFramePr>
          <p:cNvPr id="568" name="Google Shape;568;p91"/>
          <p:cNvGraphicFramePr/>
          <p:nvPr/>
        </p:nvGraphicFramePr>
        <p:xfrm>
          <a:off x="187744" y="584220"/>
          <a:ext cx="8768525" cy="4559280"/>
        </p:xfrm>
        <a:graphic>
          <a:graphicData uri="http://schemas.openxmlformats.org/drawingml/2006/table">
            <a:tbl>
              <a:tblPr firstRow="1">
                <a:noFill/>
                <a:tableStyleId>{641AE94F-A49D-4035-BFEA-F306662698AF}</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97037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Program Evaluation &amp; Research Coordinator: </a:t>
                      </a:r>
                      <a:r>
                        <a:rPr lang="en" sz="1000" u="sng">
                          <a:solidFill>
                            <a:schemeClr val="hlink"/>
                          </a:solidFill>
                          <a:latin typeface="Calibri"/>
                          <a:ea typeface="Calibri"/>
                          <a:cs typeface="Calibri"/>
                          <a:sym typeface="Calibri"/>
                          <a:hlinkClick r:id="rId10"/>
                        </a:rPr>
                        <a:t>Mary Shen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1"/>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Rachel Echsner</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5"/>
                        </a:rPr>
                        <a:t>Sue Miller-Curley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6"/>
                        </a:rPr>
                        <a:t>Rachel Temple</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&amp; Stronger Connections Grant: </a:t>
                      </a:r>
                      <a:r>
                        <a:rPr lang="en" sz="1000" u="sng" strike="noStrike" cap="none">
                          <a:solidFill>
                            <a:schemeClr val="hlink"/>
                          </a:solidFill>
                          <a:latin typeface="Calibri"/>
                          <a:ea typeface="Calibri"/>
                          <a:cs typeface="Calibri"/>
                          <a:sym typeface="Calibri"/>
                          <a:hlinkClick r:id="rId17"/>
                        </a:rPr>
                        <a:t>Nathan Hickman</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Evita Byrd</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a:solidFill>
                            <a:schemeClr val="hlink"/>
                          </a:solidFill>
                          <a:latin typeface="Calibri"/>
                          <a:ea typeface="Calibri"/>
                          <a:cs typeface="Calibri"/>
                          <a:sym typeface="Calibri"/>
                          <a:hlinkClick r:id="rId6"/>
                        </a:rPr>
                        <a:t>Christina Adeboye-Sullivan</a:t>
                      </a:r>
                      <a:r>
                        <a:rPr lang="en" sz="1000">
                          <a:solidFill>
                            <a:schemeClr val="dk1"/>
                          </a:solidFill>
                          <a:latin typeface="Calibri"/>
                          <a:ea typeface="Calibri"/>
                          <a:cs typeface="Calibri"/>
                          <a:sym typeface="Calibri"/>
                        </a:rPr>
                        <a:t>, </a:t>
                      </a:r>
                      <a:r>
                        <a:rPr lang="en" sz="1000" u="sng">
                          <a:solidFill>
                            <a:schemeClr val="hlink"/>
                          </a:solidFill>
                          <a:latin typeface="Calibri"/>
                          <a:ea typeface="Calibri"/>
                          <a:cs typeface="Calibri"/>
                          <a:sym typeface="Calibri"/>
                          <a:hlinkClick r:id="rId13"/>
                        </a:rPr>
                        <a:t>Rachel Echsner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4"/>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Kriselda Craven</a:t>
                      </a:r>
                      <a:endParaRPr sz="100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a:solidFill>
                            <a:schemeClr val="hlink"/>
                          </a:solidFill>
                          <a:latin typeface="Calibri"/>
                          <a:ea typeface="Calibri"/>
                          <a:cs typeface="Calibri"/>
                          <a:sym typeface="Calibri"/>
                          <a:hlinkClick r:id="rId20"/>
                        </a:rPr>
                        <a:t>Nadine Penn</a:t>
                      </a:r>
                      <a:endParaRPr sz="100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1"/>
                        </a:rPr>
                        <a:t>Mackenzie Owens</a:t>
                      </a:r>
                      <a:r>
                        <a:rPr lang="en" sz="1000">
                          <a:latin typeface="Calibri"/>
                          <a:ea typeface="Calibri"/>
                          <a:cs typeface="Calibri"/>
                          <a:sym typeface="Calibri"/>
                        </a:rPr>
                        <a:t> (ESSER)</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22"/>
                        </a:rPr>
                        <a:t>Melissa Chaffin</a:t>
                      </a:r>
                      <a:r>
                        <a:rPr lang="en" sz="1000">
                          <a:latin typeface="Calibri"/>
                          <a:ea typeface="Calibri"/>
                          <a:cs typeface="Calibri"/>
                          <a:sym typeface="Calibri"/>
                        </a:rPr>
                        <a:t> (ESEA)</a:t>
                      </a:r>
                      <a:endParaRPr sz="100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000" u="sng">
                          <a:solidFill>
                            <a:schemeClr val="hlink"/>
                          </a:solidFill>
                          <a:latin typeface="Calibri"/>
                          <a:ea typeface="Calibri"/>
                          <a:cs typeface="Calibri"/>
                          <a:sym typeface="Calibri"/>
                          <a:hlinkClick r:id="rId23"/>
                        </a:rPr>
                        <a:t>Jerry Ring</a:t>
                      </a:r>
                      <a:r>
                        <a:rPr lang="en" sz="1000">
                          <a:latin typeface="Calibri"/>
                          <a:ea typeface="Calibri"/>
                          <a:cs typeface="Calibri"/>
                          <a:sym typeface="Calibri"/>
                        </a:rPr>
                        <a:t> </a:t>
                      </a:r>
                      <a:r>
                        <a:rPr lang="en" sz="1000">
                          <a:solidFill>
                            <a:schemeClr val="dk1"/>
                          </a:solidFill>
                          <a:latin typeface="Calibri"/>
                          <a:ea typeface="Calibri"/>
                          <a:cs typeface="Calibri"/>
                          <a:sym typeface="Calibri"/>
                        </a:rPr>
                        <a:t>(ESEA)</a:t>
                      </a:r>
                      <a:endParaRPr sz="1000">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4"/>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5"/>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1"/>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2"/>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
        <p:nvSpPr>
          <p:cNvPr id="569" name="Google Shape;569;p91"/>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54</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7" name="Google Shape;327;p6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dirty="0">
                <a:latin typeface="Raleway"/>
                <a:ea typeface="Raleway"/>
                <a:cs typeface="Raleway"/>
                <a:sym typeface="Raleway"/>
              </a:rPr>
              <a:t>Spring Work Sessions</a:t>
            </a:r>
            <a:endParaRPr dirty="0">
              <a:latin typeface="Raleway"/>
              <a:ea typeface="Raleway"/>
              <a:cs typeface="Raleway"/>
              <a:sym typeface="Raleway"/>
            </a:endParaRPr>
          </a:p>
        </p:txBody>
      </p:sp>
      <p:sp>
        <p:nvSpPr>
          <p:cNvPr id="325" name="Google Shape;325;p60"/>
          <p:cNvSpPr txBox="1">
            <a:spLocks noGrp="1"/>
          </p:cNvSpPr>
          <p:nvPr>
            <p:ph type="body" idx="1"/>
          </p:nvPr>
        </p:nvSpPr>
        <p:spPr>
          <a:xfrm>
            <a:off x="628650" y="1107863"/>
            <a:ext cx="7886700" cy="3659400"/>
          </a:xfrm>
          <a:prstGeom prst="rect">
            <a:avLst/>
          </a:prstGeom>
          <a:noFill/>
          <a:ln>
            <a:noFill/>
          </a:ln>
        </p:spPr>
        <p:txBody>
          <a:bodyPr spcFirstLastPara="1" wrap="square" lIns="0" tIns="0" rIns="0" bIns="0" anchor="t" anchorCtr="0">
            <a:noAutofit/>
          </a:bodyPr>
          <a:lstStyle/>
          <a:p>
            <a:pPr marL="0" lvl="0" indent="0" algn="l" rtl="0">
              <a:spcBef>
                <a:spcPts val="0"/>
              </a:spcBef>
              <a:spcAft>
                <a:spcPts val="1800"/>
              </a:spcAft>
              <a:buNone/>
            </a:pPr>
            <a:r>
              <a:rPr lang="en" sz="1600" dirty="0">
                <a:solidFill>
                  <a:schemeClr val="tx1"/>
                </a:solidFill>
                <a:latin typeface="Raleway"/>
                <a:ea typeface="Raleway"/>
                <a:cs typeface="Raleway"/>
                <a:sym typeface="Raleway"/>
              </a:rPr>
              <a:t>In person work sessions for support with the 2024-25 Consolidated Application</a:t>
            </a:r>
            <a:endParaRPr sz="1600" dirty="0">
              <a:solidFill>
                <a:schemeClr val="tx1"/>
              </a:solidFill>
              <a:latin typeface="Raleway"/>
              <a:ea typeface="Raleway"/>
              <a:cs typeface="Raleway"/>
              <a:sym typeface="Raleway"/>
            </a:endParaRPr>
          </a:p>
          <a:p>
            <a:pPr marL="457200" lvl="0" indent="-330200" algn="l" rtl="0">
              <a:spcBef>
                <a:spcPts val="600"/>
              </a:spcBef>
              <a:spcAft>
                <a:spcPts val="0"/>
              </a:spcAft>
              <a:buClr>
                <a:srgbClr val="595959"/>
              </a:buClr>
              <a:buSzPts val="1600"/>
              <a:buFont typeface="Raleway"/>
              <a:buChar char="•"/>
            </a:pPr>
            <a:r>
              <a:rPr lang="en" sz="1600" b="1" dirty="0">
                <a:solidFill>
                  <a:schemeClr val="tx1"/>
                </a:solidFill>
                <a:latin typeface="Raleway"/>
                <a:ea typeface="Raleway"/>
                <a:cs typeface="Raleway"/>
                <a:sym typeface="Raleway"/>
              </a:rPr>
              <a:t>Metro</a:t>
            </a:r>
            <a:endParaRPr sz="1600" b="1" dirty="0">
              <a:solidFill>
                <a:schemeClr val="tx1"/>
              </a:solidFill>
              <a:latin typeface="Raleway"/>
              <a:ea typeface="Raleway"/>
              <a:cs typeface="Raleway"/>
              <a:sym typeface="Raleway"/>
            </a:endParaRPr>
          </a:p>
          <a:p>
            <a:pPr marL="914400" lvl="1"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Highlands Ranch - May 2nd 12:00-3:00pm</a:t>
            </a:r>
            <a:endParaRPr sz="1600" dirty="0">
              <a:solidFill>
                <a:schemeClr val="tx1"/>
              </a:solidFill>
              <a:latin typeface="Raleway"/>
              <a:ea typeface="Raleway"/>
              <a:cs typeface="Raleway"/>
              <a:sym typeface="Raleway"/>
            </a:endParaRPr>
          </a:p>
          <a:p>
            <a:pPr marL="457200" lvl="0" indent="-330200" algn="l" rtl="0">
              <a:spcBef>
                <a:spcPts val="0"/>
              </a:spcBef>
              <a:spcAft>
                <a:spcPts val="0"/>
              </a:spcAft>
              <a:buClr>
                <a:srgbClr val="595959"/>
              </a:buClr>
              <a:buSzPts val="1600"/>
              <a:buFont typeface="Raleway"/>
              <a:buChar char="•"/>
            </a:pPr>
            <a:r>
              <a:rPr lang="en" sz="1600" b="1" dirty="0">
                <a:solidFill>
                  <a:schemeClr val="tx1"/>
                </a:solidFill>
                <a:latin typeface="Raleway"/>
                <a:ea typeface="Raleway"/>
                <a:cs typeface="Raleway"/>
                <a:sym typeface="Raleway"/>
              </a:rPr>
              <a:t>Pikes Peak/Southeast</a:t>
            </a:r>
            <a:endParaRPr sz="1600" b="1" dirty="0">
              <a:solidFill>
                <a:schemeClr val="tx1"/>
              </a:solidFill>
              <a:latin typeface="Raleway"/>
              <a:ea typeface="Raleway"/>
              <a:cs typeface="Raleway"/>
              <a:sym typeface="Raleway"/>
            </a:endParaRPr>
          </a:p>
          <a:p>
            <a:pPr marL="914400" lvl="1"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Pueblo - May 6th 1:00-4:00pm</a:t>
            </a:r>
            <a:endParaRPr sz="1600" dirty="0">
              <a:solidFill>
                <a:schemeClr val="tx1"/>
              </a:solidFill>
              <a:latin typeface="Raleway"/>
              <a:ea typeface="Raleway"/>
              <a:cs typeface="Raleway"/>
              <a:sym typeface="Raleway"/>
            </a:endParaRPr>
          </a:p>
          <a:p>
            <a:pPr marL="457200" lvl="0" indent="-330200" algn="l" rtl="0">
              <a:spcBef>
                <a:spcPts val="0"/>
              </a:spcBef>
              <a:spcAft>
                <a:spcPts val="0"/>
              </a:spcAft>
              <a:buClr>
                <a:srgbClr val="595959"/>
              </a:buClr>
              <a:buSzPts val="1600"/>
              <a:buFont typeface="Raleway"/>
              <a:buChar char="•"/>
            </a:pPr>
            <a:r>
              <a:rPr lang="en" sz="1600" b="1" dirty="0">
                <a:solidFill>
                  <a:schemeClr val="tx1"/>
                </a:solidFill>
                <a:latin typeface="Raleway"/>
                <a:ea typeface="Raleway"/>
                <a:cs typeface="Raleway"/>
                <a:sym typeface="Raleway"/>
              </a:rPr>
              <a:t>North Central/Northeast</a:t>
            </a:r>
            <a:endParaRPr sz="1600" b="1" dirty="0">
              <a:solidFill>
                <a:schemeClr val="tx1"/>
              </a:solidFill>
              <a:latin typeface="Raleway"/>
              <a:ea typeface="Raleway"/>
              <a:cs typeface="Raleway"/>
              <a:sym typeface="Raleway"/>
            </a:endParaRPr>
          </a:p>
          <a:p>
            <a:pPr marL="914400" lvl="1"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Greeley - May 15th 12:30-3:30pm</a:t>
            </a:r>
            <a:endParaRPr sz="1600" dirty="0">
              <a:solidFill>
                <a:schemeClr val="tx1"/>
              </a:solidFill>
              <a:latin typeface="Raleway"/>
              <a:ea typeface="Raleway"/>
              <a:cs typeface="Raleway"/>
              <a:sym typeface="Raleway"/>
            </a:endParaRPr>
          </a:p>
          <a:p>
            <a:pPr marL="457200" lvl="0" indent="-330200" algn="l" rtl="0">
              <a:spcBef>
                <a:spcPts val="0"/>
              </a:spcBef>
              <a:spcAft>
                <a:spcPts val="0"/>
              </a:spcAft>
              <a:buClr>
                <a:srgbClr val="595959"/>
              </a:buClr>
              <a:buSzPts val="1600"/>
              <a:buFont typeface="Raleway"/>
              <a:buChar char="•"/>
            </a:pPr>
            <a:r>
              <a:rPr lang="en" sz="1600" b="1" dirty="0">
                <a:solidFill>
                  <a:schemeClr val="tx1"/>
                </a:solidFill>
                <a:latin typeface="Raleway"/>
                <a:ea typeface="Raleway"/>
                <a:cs typeface="Raleway"/>
                <a:sym typeface="Raleway"/>
              </a:rPr>
              <a:t>Northwest/West Central</a:t>
            </a:r>
            <a:endParaRPr sz="1600" b="1" dirty="0">
              <a:solidFill>
                <a:schemeClr val="tx1"/>
              </a:solidFill>
              <a:latin typeface="Raleway"/>
              <a:ea typeface="Raleway"/>
              <a:cs typeface="Raleway"/>
              <a:sym typeface="Raleway"/>
            </a:endParaRPr>
          </a:p>
          <a:p>
            <a:pPr marL="914400" lvl="1"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Delta - May 14th 10:00am-1:00pm</a:t>
            </a:r>
            <a:endParaRPr sz="1600" dirty="0">
              <a:solidFill>
                <a:schemeClr val="tx1"/>
              </a:solidFill>
              <a:latin typeface="Raleway"/>
              <a:ea typeface="Raleway"/>
              <a:cs typeface="Raleway"/>
              <a:sym typeface="Raleway"/>
            </a:endParaRPr>
          </a:p>
          <a:p>
            <a:pPr marL="914400" lvl="1"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Craig - May 15th 11:00am-2:00pm</a:t>
            </a:r>
            <a:endParaRPr sz="1600" dirty="0">
              <a:solidFill>
                <a:schemeClr val="tx1"/>
              </a:solidFill>
              <a:latin typeface="Raleway"/>
              <a:ea typeface="Raleway"/>
              <a:cs typeface="Raleway"/>
              <a:sym typeface="Raleway"/>
            </a:endParaRPr>
          </a:p>
          <a:p>
            <a:pPr marL="457200" lvl="0" indent="-330200" algn="l" rtl="0">
              <a:spcBef>
                <a:spcPts val="0"/>
              </a:spcBef>
              <a:spcAft>
                <a:spcPts val="0"/>
              </a:spcAft>
              <a:buClr>
                <a:srgbClr val="595959"/>
              </a:buClr>
              <a:buSzPts val="1600"/>
              <a:buFont typeface="Raleway"/>
              <a:buChar char="•"/>
            </a:pPr>
            <a:r>
              <a:rPr lang="en" sz="1600" b="1" dirty="0">
                <a:solidFill>
                  <a:schemeClr val="tx1"/>
                </a:solidFill>
                <a:latin typeface="Raleway"/>
                <a:ea typeface="Raleway"/>
                <a:cs typeface="Raleway"/>
                <a:sym typeface="Raleway"/>
              </a:rPr>
              <a:t>Southwest </a:t>
            </a:r>
            <a:endParaRPr sz="1600" b="1" dirty="0">
              <a:solidFill>
                <a:schemeClr val="tx1"/>
              </a:solidFill>
              <a:latin typeface="Raleway"/>
              <a:ea typeface="Raleway"/>
              <a:cs typeface="Raleway"/>
              <a:sym typeface="Raleway"/>
            </a:endParaRPr>
          </a:p>
          <a:p>
            <a:pPr marL="914400" lvl="1"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Alamosa - May 15th 12:30-3:30pm</a:t>
            </a:r>
            <a:endParaRPr sz="1600" dirty="0">
              <a:solidFill>
                <a:schemeClr val="tx1"/>
              </a:solidFill>
              <a:latin typeface="Raleway"/>
              <a:ea typeface="Raleway"/>
              <a:cs typeface="Raleway"/>
              <a:sym typeface="Raleway"/>
            </a:endParaRPr>
          </a:p>
          <a:p>
            <a:pPr marL="914400" lvl="1" indent="-330200" algn="l" rtl="0">
              <a:spcBef>
                <a:spcPts val="0"/>
              </a:spcBef>
              <a:spcAft>
                <a:spcPts val="0"/>
              </a:spcAft>
              <a:buClr>
                <a:srgbClr val="595959"/>
              </a:buClr>
              <a:buSzPts val="1600"/>
              <a:buFont typeface="Raleway"/>
              <a:buChar char="•"/>
            </a:pPr>
            <a:r>
              <a:rPr lang="en" sz="1600" dirty="0">
                <a:solidFill>
                  <a:schemeClr val="tx1"/>
                </a:solidFill>
                <a:latin typeface="Raleway"/>
                <a:ea typeface="Raleway"/>
                <a:cs typeface="Raleway"/>
                <a:sym typeface="Raleway"/>
              </a:rPr>
              <a:t>Durango - May 16th 9:00am- 12:00pm</a:t>
            </a:r>
            <a:endParaRPr sz="1600" dirty="0">
              <a:solidFill>
                <a:schemeClr val="tx1"/>
              </a:solidFill>
              <a:latin typeface="Raleway"/>
              <a:ea typeface="Raleway"/>
              <a:cs typeface="Raleway"/>
              <a:sym typeface="Raleway"/>
            </a:endParaRPr>
          </a:p>
        </p:txBody>
      </p:sp>
      <p:sp>
        <p:nvSpPr>
          <p:cNvPr id="328" name="Google Shape;328;p60"/>
          <p:cNvSpPr/>
          <p:nvPr/>
        </p:nvSpPr>
        <p:spPr>
          <a:xfrm>
            <a:off x="6137600" y="2057400"/>
            <a:ext cx="2525700" cy="22488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600"/>
              </a:spcBef>
              <a:spcAft>
                <a:spcPts val="0"/>
              </a:spcAft>
              <a:buClr>
                <a:schemeClr val="dk1"/>
              </a:buClr>
              <a:buSzPts val="1100"/>
              <a:buFont typeface="Arial"/>
              <a:buNone/>
            </a:pPr>
            <a:r>
              <a:rPr lang="en" sz="2000" b="1" dirty="0">
                <a:solidFill>
                  <a:schemeClr val="tx1"/>
                </a:solidFill>
                <a:latin typeface="Raleway"/>
                <a:ea typeface="Raleway"/>
                <a:cs typeface="Raleway"/>
                <a:sym typeface="Raleway"/>
              </a:rPr>
              <a:t>See more information and sign up for a session on the RNM </a:t>
            </a:r>
            <a:r>
              <a:rPr lang="en" sz="2000" b="1" u="sng" dirty="0">
                <a:solidFill>
                  <a:schemeClr val="hlink"/>
                </a:solidFill>
                <a:latin typeface="Raleway"/>
                <a:ea typeface="Raleway"/>
                <a:cs typeface="Raleway"/>
                <a:sym typeface="Raleway"/>
                <a:hlinkClick r:id="rId3"/>
              </a:rPr>
              <a:t>webpage</a:t>
            </a:r>
            <a:r>
              <a:rPr lang="en" sz="2000" b="1" dirty="0">
                <a:solidFill>
                  <a:srgbClr val="595959"/>
                </a:solidFill>
                <a:latin typeface="Raleway"/>
                <a:ea typeface="Raleway"/>
                <a:cs typeface="Raleway"/>
                <a:sym typeface="Raleway"/>
              </a:rPr>
              <a:t>.</a:t>
            </a:r>
            <a:endParaRPr sz="2000" b="1" dirty="0">
              <a:solidFill>
                <a:srgbClr val="595959"/>
              </a:solidFill>
              <a:latin typeface="Raleway"/>
              <a:ea typeface="Raleway"/>
              <a:cs typeface="Raleway"/>
              <a:sym typeface="Raleway"/>
            </a:endParaRPr>
          </a:p>
        </p:txBody>
      </p:sp>
      <p:sp>
        <p:nvSpPr>
          <p:cNvPr id="326" name="Google Shape;326;p60">
            <a:extLst>
              <a:ext uri="{C183D7F6-B498-43B3-948B-1728B52AA6E4}">
                <adec:decorative xmlns:adec="http://schemas.microsoft.com/office/drawing/2017/decorative" val="1"/>
              </a:ext>
            </a:extLst>
          </p:cNvPr>
          <p:cNvSpPr txBox="1">
            <a:spLocks noGrp="1"/>
          </p:cNvSpPr>
          <p:nvPr>
            <p:ph type="sldNum" idx="12"/>
          </p:nvPr>
        </p:nvSpPr>
        <p:spPr>
          <a:xfrm>
            <a:off x="249655" y="4767263"/>
            <a:ext cx="2057400" cy="27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61"/>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3000"/>
              <a:buFont typeface="Arial"/>
              <a:buNone/>
            </a:pPr>
            <a:r>
              <a:rPr lang="en" dirty="0">
                <a:latin typeface="Raleway"/>
                <a:ea typeface="Raleway"/>
                <a:cs typeface="Raleway"/>
                <a:sym typeface="Raleway"/>
              </a:rPr>
              <a:t>Utilizing Title III for Newcomers</a:t>
            </a:r>
            <a:endParaRPr dirty="0">
              <a:latin typeface="Raleway"/>
              <a:ea typeface="Raleway"/>
              <a:cs typeface="Raleway"/>
              <a:sym typeface="Raleway"/>
            </a:endParaRPr>
          </a:p>
        </p:txBody>
      </p:sp>
      <p:sp>
        <p:nvSpPr>
          <p:cNvPr id="334" name="Google Shape;334;p61"/>
          <p:cNvSpPr txBox="1">
            <a:spLocks noGrp="1"/>
          </p:cNvSpPr>
          <p:nvPr>
            <p:ph type="sldNum" idx="12"/>
          </p:nvPr>
        </p:nvSpPr>
        <p:spPr>
          <a:xfrm>
            <a:off x="175065" y="4820266"/>
            <a:ext cx="2057400" cy="2739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1200"/>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2100"/>
              <a:buFont typeface="Arial"/>
              <a:buNone/>
            </a:pPr>
            <a:r>
              <a:rPr lang="en" dirty="0">
                <a:latin typeface="Raleway"/>
                <a:ea typeface="Raleway"/>
                <a:cs typeface="Raleway"/>
                <a:sym typeface="Raleway"/>
              </a:rPr>
              <a:t>Leveraging Fiscal Resources for MLs</a:t>
            </a:r>
            <a:endParaRPr dirty="0">
              <a:latin typeface="Raleway"/>
              <a:ea typeface="Raleway"/>
              <a:cs typeface="Raleway"/>
              <a:sym typeface="Raleway"/>
            </a:endParaRPr>
          </a:p>
        </p:txBody>
      </p:sp>
      <p:pic>
        <p:nvPicPr>
          <p:cNvPr id="340" name="Google Shape;340;p62" descr="List of different funds that can be leveraged for MLs including PPR At-Risk Funding, Local/District funds, ELPA, ESSA Title I and Title III, and Competitive Grants"/>
          <p:cNvPicPr preferRelativeResize="0"/>
          <p:nvPr/>
        </p:nvPicPr>
        <p:blipFill>
          <a:blip r:embed="rId3">
            <a:alphaModFix/>
          </a:blip>
          <a:stretch>
            <a:fillRect/>
          </a:stretch>
        </p:blipFill>
        <p:spPr>
          <a:xfrm>
            <a:off x="1547550" y="1103100"/>
            <a:ext cx="6048899" cy="3641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3"/>
          <p:cNvSpPr txBox="1">
            <a:spLocks noGrp="1"/>
          </p:cNvSpPr>
          <p:nvPr>
            <p:ph type="title"/>
          </p:nvPr>
        </p:nvSpPr>
        <p:spPr>
          <a:xfrm>
            <a:off x="249500" y="115400"/>
            <a:ext cx="5698800" cy="5055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ct val="100000"/>
              <a:buFont typeface="Arial"/>
              <a:buNone/>
            </a:pPr>
            <a:r>
              <a:rPr lang="en" dirty="0">
                <a:latin typeface="Raleway"/>
                <a:ea typeface="Raleway"/>
                <a:cs typeface="Raleway"/>
                <a:sym typeface="Raleway"/>
              </a:rPr>
              <a:t>Intent and Purpose of Title III</a:t>
            </a:r>
            <a:endParaRPr dirty="0">
              <a:latin typeface="Raleway"/>
              <a:ea typeface="Raleway"/>
              <a:cs typeface="Raleway"/>
              <a:sym typeface="Raleway"/>
            </a:endParaRPr>
          </a:p>
        </p:txBody>
      </p:sp>
      <p:sp>
        <p:nvSpPr>
          <p:cNvPr id="348" name="Google Shape;348;p63"/>
          <p:cNvSpPr txBox="1">
            <a:spLocks noGrp="1"/>
          </p:cNvSpPr>
          <p:nvPr>
            <p:ph type="body" idx="1"/>
          </p:nvPr>
        </p:nvSpPr>
        <p:spPr>
          <a:xfrm>
            <a:off x="628650" y="1165850"/>
            <a:ext cx="7419000" cy="3263400"/>
          </a:xfrm>
          <a:prstGeom prst="rect">
            <a:avLst/>
          </a:prstGeom>
        </p:spPr>
        <p:txBody>
          <a:bodyPr spcFirstLastPara="1" wrap="square" lIns="0" tIns="0" rIns="0" bIns="0" anchor="t" anchorCtr="0">
            <a:normAutofit/>
          </a:bodyPr>
          <a:lstStyle/>
          <a:p>
            <a:pPr marL="0" lvl="0" indent="0" algn="l" rtl="0">
              <a:lnSpc>
                <a:spcPct val="200000"/>
              </a:lnSpc>
              <a:spcBef>
                <a:spcPts val="800"/>
              </a:spcBef>
              <a:spcAft>
                <a:spcPts val="0"/>
              </a:spcAft>
              <a:buNone/>
            </a:pPr>
            <a:r>
              <a:rPr lang="en" sz="1600" dirty="0">
                <a:solidFill>
                  <a:schemeClr val="tx1"/>
                </a:solidFill>
                <a:highlight>
                  <a:srgbClr val="FFFFFF"/>
                </a:highlight>
                <a:latin typeface="Raleway" pitchFamily="2" charset="0"/>
                <a:sym typeface="Calibri"/>
              </a:rPr>
              <a:t>Title III is a supplemental grant under the ESEA that is designed to improve and enhance the education of Multilingual learners (MLs) in becoming proficient in English, as well as meeting the Colorado Academic Content standards.</a:t>
            </a:r>
            <a:endParaRPr sz="1600" dirty="0">
              <a:solidFill>
                <a:schemeClr val="tx1"/>
              </a:solidFill>
              <a:latin typeface="Raleway" pitchFamily="2" charset="0"/>
              <a:sym typeface="Calibri"/>
            </a:endParaRPr>
          </a:p>
        </p:txBody>
      </p:sp>
      <p:sp>
        <p:nvSpPr>
          <p:cNvPr id="349" name="Google Shape;349;p63"/>
          <p:cNvSpPr txBox="1">
            <a:spLocks noGrp="1"/>
          </p:cNvSpPr>
          <p:nvPr>
            <p:ph type="sldNum" idx="12"/>
          </p:nvPr>
        </p:nvSpPr>
        <p:spPr>
          <a:xfrm>
            <a:off x="69441" y="4864597"/>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9</a:t>
            </a:fld>
            <a:endParaRPr/>
          </a:p>
        </p:txBody>
      </p:sp>
      <p:pic>
        <p:nvPicPr>
          <p:cNvPr id="350" name="Google Shape;350;p6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72759" y="2981924"/>
            <a:ext cx="2724751" cy="18160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4811</Words>
  <Application>Microsoft Office PowerPoint</Application>
  <PresentationFormat>On-screen Show (16:9)</PresentationFormat>
  <Paragraphs>796</Paragraphs>
  <Slides>54</Slides>
  <Notes>50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54</vt:i4>
      </vt:variant>
    </vt:vector>
  </HeadingPairs>
  <TitlesOfParts>
    <vt:vector size="66" baseType="lpstr">
      <vt:lpstr>Arial</vt:lpstr>
      <vt:lpstr>Cambria</vt:lpstr>
      <vt:lpstr>Raleway</vt:lpstr>
      <vt:lpstr>.PingFang SC Regular</vt:lpstr>
      <vt:lpstr>Rockwell</vt:lpstr>
      <vt:lpstr>Segoe UI</vt:lpstr>
      <vt:lpstr>Helvetica</vt:lpstr>
      <vt:lpstr>Calibri</vt:lpstr>
      <vt:lpstr>Roboto</vt:lpstr>
      <vt:lpstr>Simple Light</vt:lpstr>
      <vt:lpstr>Office Theme</vt:lpstr>
      <vt:lpstr>Office Theme</vt:lpstr>
      <vt:lpstr>CDE Office Hours</vt:lpstr>
      <vt:lpstr>ESSER Office Hours</vt:lpstr>
      <vt:lpstr>Updates and Reminders</vt:lpstr>
      <vt:lpstr>Reminders! </vt:lpstr>
      <vt:lpstr>Consolidated Application Trainings</vt:lpstr>
      <vt:lpstr>Spring Work Sessions</vt:lpstr>
      <vt:lpstr>Utilizing Title III for Newcomers</vt:lpstr>
      <vt:lpstr>Leveraging Fiscal Resources for MLs</vt:lpstr>
      <vt:lpstr>Intent and Purpose of Title III</vt:lpstr>
      <vt:lpstr>Program Requirements and Eligibility</vt:lpstr>
      <vt:lpstr>Required Activities</vt:lpstr>
      <vt:lpstr>Supporting Newcomers</vt:lpstr>
      <vt:lpstr>Allowable Activities</vt:lpstr>
      <vt:lpstr>Allowable Activities: Ideas for Supporting Newcomer Students and Their Families </vt:lpstr>
      <vt:lpstr>Allowable Activities: Ideas for Supporting Newcomer Students and Their Families, Continued </vt:lpstr>
      <vt:lpstr>Keep in Mind </vt:lpstr>
      <vt:lpstr>Resources</vt:lpstr>
      <vt:lpstr>Rachel Temple ESEA Title III Specialist temple_r@cde.state.co.us 720-202-6135 </vt:lpstr>
      <vt:lpstr>Schoolwide vs Targeted Assistance</vt:lpstr>
      <vt:lpstr>Purpose</vt:lpstr>
      <vt:lpstr>Purpose of Title I</vt:lpstr>
      <vt:lpstr>Targeted Assistance Programs</vt:lpstr>
      <vt:lpstr>Schoolwide Programs</vt:lpstr>
      <vt:lpstr>Programmatic Summary</vt:lpstr>
      <vt:lpstr>Expenditures in Targeted Assistance vs. Schoolwide </vt:lpstr>
      <vt:lpstr>Expenditures in Targeted Assistance Programs vs. Schoolwide Programs- Example</vt:lpstr>
      <vt:lpstr>Things to Consider When Deciding on TA or SW </vt:lpstr>
      <vt:lpstr>Consolidated Schoolwide</vt:lpstr>
      <vt:lpstr>Program Identification in GAINS</vt:lpstr>
      <vt:lpstr>School-wide versus Targeted Assistance Resources</vt:lpstr>
      <vt:lpstr>Questions?</vt:lpstr>
      <vt:lpstr>Danielle Crain and Laura Anderson</vt:lpstr>
      <vt:lpstr>Presenters</vt:lpstr>
      <vt:lpstr>Agenda</vt:lpstr>
      <vt:lpstr>The National Comprehensive Center and the CCNetwork work with SEAs and LEAs to...</vt:lpstr>
      <vt:lpstr>Overview</vt:lpstr>
      <vt:lpstr>Opportunities to get involved:</vt:lpstr>
      <vt:lpstr>Using the Investment Grid: Planning Post-ESSER</vt:lpstr>
      <vt:lpstr>Three big questions LEAs are asking this budget season: </vt:lpstr>
      <vt:lpstr>The Investment Grid</vt:lpstr>
      <vt:lpstr>The Investment Grid – Checking Data for Desired Outcomes</vt:lpstr>
      <vt:lpstr>The Investment Grid – Post ESSER funding sources</vt:lpstr>
      <vt:lpstr>Colorado Funding Matrix  -  Updated Version Coming Soon</vt:lpstr>
      <vt:lpstr>How to use the Investment Grid</vt:lpstr>
      <vt:lpstr>Using the Investment Grid with…</vt:lpstr>
      <vt:lpstr>CCNetwork Presentation Questions?</vt:lpstr>
      <vt:lpstr>Wrap Up</vt:lpstr>
      <vt:lpstr>Take advantage of these no-cost supports!</vt:lpstr>
      <vt:lpstr>Contact Information </vt:lpstr>
      <vt:lpstr>Presentation Content Note</vt:lpstr>
      <vt:lpstr>Listening Segment</vt:lpstr>
      <vt:lpstr>Upcoming Meetings</vt:lpstr>
      <vt:lpstr>Looking Ahead…</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11</cp:revision>
  <dcterms:modified xsi:type="dcterms:W3CDTF">2024-03-14T19:58:38Z</dcterms:modified>
</cp:coreProperties>
</file>