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24.xml" ContentType="application/vnd.openxmlformats-officedocument.presentationml.slideLayout+xml"/>
  <Override PartName="/ppt/theme/theme4.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1" r:id="rId1"/>
    <p:sldMasterId id="2147483772" r:id="rId2"/>
    <p:sldMasterId id="2147483773" r:id="rId3"/>
    <p:sldMasterId id="2147483774" r:id="rId4"/>
    <p:sldMasterId id="2147483776" r:id="rId5"/>
  </p:sldMasterIdLst>
  <p:notesMasterIdLst>
    <p:notesMasterId r:id="rId45"/>
  </p:notesMasterIdLst>
  <p:sldIdLst>
    <p:sldId id="256" r:id="rId6"/>
    <p:sldId id="257" r:id="rId7"/>
    <p:sldId id="258" r:id="rId8"/>
    <p:sldId id="259" r:id="rId9"/>
    <p:sldId id="260" r:id="rId10"/>
    <p:sldId id="261" r:id="rId11"/>
    <p:sldId id="262" r:id="rId12"/>
    <p:sldId id="263" r:id="rId13"/>
    <p:sldId id="264" r:id="rId14"/>
    <p:sldId id="265" r:id="rId15"/>
    <p:sldId id="266" r:id="rId16"/>
    <p:sldId id="271" r:id="rId17"/>
    <p:sldId id="279" r:id="rId18"/>
    <p:sldId id="280" r:id="rId19"/>
    <p:sldId id="281" r:id="rId20"/>
    <p:sldId id="311" r:id="rId21"/>
    <p:sldId id="276" r:id="rId22"/>
    <p:sldId id="312" r:id="rId23"/>
    <p:sldId id="274" r:id="rId24"/>
    <p:sldId id="275" r:id="rId25"/>
    <p:sldId id="302" r:id="rId26"/>
    <p:sldId id="277" r:id="rId27"/>
    <p:sldId id="307" r:id="rId28"/>
    <p:sldId id="303" r:id="rId29"/>
    <p:sldId id="299" r:id="rId30"/>
    <p:sldId id="288" r:id="rId31"/>
    <p:sldId id="290" r:id="rId32"/>
    <p:sldId id="292" r:id="rId33"/>
    <p:sldId id="293" r:id="rId34"/>
    <p:sldId id="291" r:id="rId35"/>
    <p:sldId id="294" r:id="rId36"/>
    <p:sldId id="295" r:id="rId37"/>
    <p:sldId id="298" r:id="rId38"/>
    <p:sldId id="308" r:id="rId39"/>
    <p:sldId id="309" r:id="rId40"/>
    <p:sldId id="267" r:id="rId41"/>
    <p:sldId id="268" r:id="rId42"/>
    <p:sldId id="269" r:id="rId43"/>
    <p:sldId id="270" r:id="rId44"/>
  </p:sldIdLst>
  <p:sldSz cx="9144000" cy="5143500" type="screen16x9"/>
  <p:notesSz cx="6858000" cy="9144000"/>
  <p:embeddedFontLst>
    <p:embeddedFont>
      <p:font typeface="Georgia" panose="02040502050405020303" pitchFamily="18" charset="0"/>
      <p:regular r:id="rId46"/>
      <p:bold r:id="rId47"/>
      <p:italic r:id="rId48"/>
      <p:boldItalic r:id="rId49"/>
    </p:embeddedFont>
    <p:embeddedFont>
      <p:font typeface="Roboto" panose="02000000000000000000" pitchFamily="2" charset="0"/>
      <p:regular r:id="rId50"/>
      <p:bold r:id="rId51"/>
      <p:italic r:id="rId52"/>
      <p:boldItalic r:id="rId53"/>
    </p:embeddedFont>
    <p:embeddedFont>
      <p:font typeface="Roboto Medium" panose="02000000000000000000" pitchFamily="2" charset="0"/>
      <p:regular r:id="rId54"/>
      <p:bold r:id="rId55"/>
      <p:italic r:id="rId56"/>
      <p:boldItalic r:id="rId57"/>
    </p:embeddedFont>
    <p:embeddedFont>
      <p:font typeface="Rockwell" panose="02060603020205020403" pitchFamily="18"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BE1098-7FA8-DF82-87A5-149E5E85B57C}" name="Mohajeri-Nelson, Nazanin" initials="NM" userId="S::Mohajeri-Nelson_n@cde.state.co.us::a9da618a-a76d-43dd-a63a-6c6fdf3f56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88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5AE3B5C-22F0-4A2C-93C7-CEF09C71A414}">
  <a:tblStyle styleId="{25AE3B5C-22F0-4A2C-93C7-CEF09C71A414}"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60" d="100"/>
          <a:sy n="160" d="100"/>
        </p:scale>
        <p:origin x="20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microsoft.com/office/2018/10/relationships/authors" Target="authors.xml"/><Relationship Id="rId5" Type="http://schemas.openxmlformats.org/officeDocument/2006/relationships/slideMaster" Target="slideMasters/slideMaster5.xml"/><Relationship Id="rId61" Type="http://schemas.openxmlformats.org/officeDocument/2006/relationships/font" Target="fonts/font16.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9.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32eb0f332a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1" name="Google Shape;1111;g32eb0f332a1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330c940ddf0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330c940ddf0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Sam</a:t>
            </a:r>
            <a:endParaRPr/>
          </a:p>
        </p:txBody>
      </p:sp>
      <p:sp>
        <p:nvSpPr>
          <p:cNvPr id="1118" name="Google Shape;1118;g330c940ddf0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Sue and Jerry</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Jerry</a:t>
            </a:r>
            <a:endParaRPr dirty="0"/>
          </a:p>
        </p:txBody>
      </p:sp>
    </p:spTree>
    <p:extLst>
      <p:ext uri="{BB962C8B-B14F-4D97-AF65-F5344CB8AC3E}">
        <p14:creationId xmlns:p14="http://schemas.microsoft.com/office/powerpoint/2010/main" val="3607647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01018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1320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a:extLst>
            <a:ext uri="{FF2B5EF4-FFF2-40B4-BE49-F238E27FC236}">
              <a16:creationId xmlns:a16="http://schemas.microsoft.com/office/drawing/2014/main" id="{9DB4E581-6911-D1CF-B8A9-9CD568673FEC}"/>
            </a:ext>
          </a:extLst>
        </p:cNvPr>
        <p:cNvGrpSpPr/>
        <p:nvPr/>
      </p:nvGrpSpPr>
      <p:grpSpPr>
        <a:xfrm>
          <a:off x="0" y="0"/>
          <a:ext cx="0" cy="0"/>
          <a:chOff x="0" y="0"/>
          <a:chExt cx="0" cy="0"/>
        </a:xfrm>
      </p:grpSpPr>
      <p:sp>
        <p:nvSpPr>
          <p:cNvPr id="374" name="Google Shape;374;g278539799a0_0_0:notes">
            <a:extLst>
              <a:ext uri="{FF2B5EF4-FFF2-40B4-BE49-F238E27FC236}">
                <a16:creationId xmlns:a16="http://schemas.microsoft.com/office/drawing/2014/main" id="{06435841-0AC8-7B6C-97AC-EBE7B6D03C40}"/>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78539799a0_0_0:notes">
            <a:extLst>
              <a:ext uri="{FF2B5EF4-FFF2-40B4-BE49-F238E27FC236}">
                <a16:creationId xmlns:a16="http://schemas.microsoft.com/office/drawing/2014/main" id="{B2B77FCF-6433-B216-362B-F45C96F03AB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7235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33646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a:extLst>
            <a:ext uri="{FF2B5EF4-FFF2-40B4-BE49-F238E27FC236}">
              <a16:creationId xmlns:a16="http://schemas.microsoft.com/office/drawing/2014/main" id="{53D27F08-C41B-AD98-78D4-D6FC86F618FF}"/>
            </a:ext>
          </a:extLst>
        </p:cNvPr>
        <p:cNvGrpSpPr/>
        <p:nvPr/>
      </p:nvGrpSpPr>
      <p:grpSpPr>
        <a:xfrm>
          <a:off x="0" y="0"/>
          <a:ext cx="0" cy="0"/>
          <a:chOff x="0" y="0"/>
          <a:chExt cx="0" cy="0"/>
        </a:xfrm>
      </p:grpSpPr>
      <p:sp>
        <p:nvSpPr>
          <p:cNvPr id="492" name="Google Shape;492;p20:notes">
            <a:extLst>
              <a:ext uri="{FF2B5EF4-FFF2-40B4-BE49-F238E27FC236}">
                <a16:creationId xmlns:a16="http://schemas.microsoft.com/office/drawing/2014/main" id="{F35D35FA-C82D-C3B6-E625-4F5458E07D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a:extLst>
              <a:ext uri="{FF2B5EF4-FFF2-40B4-BE49-F238E27FC236}">
                <a16:creationId xmlns:a16="http://schemas.microsoft.com/office/drawing/2014/main" id="{6C7DE203-7EDA-913B-FC84-CD83706D484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50732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330903a26ff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0" name="Google Shape;1030;g330903a26ff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04664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580523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a:extLst>
            <a:ext uri="{FF2B5EF4-FFF2-40B4-BE49-F238E27FC236}">
              <a16:creationId xmlns:a16="http://schemas.microsoft.com/office/drawing/2014/main" id="{3BE99641-A396-0AF5-7B7F-2B231AA8F0FE}"/>
            </a:ext>
          </a:extLst>
        </p:cNvPr>
        <p:cNvGrpSpPr/>
        <p:nvPr/>
      </p:nvGrpSpPr>
      <p:grpSpPr>
        <a:xfrm>
          <a:off x="0" y="0"/>
          <a:ext cx="0" cy="0"/>
          <a:chOff x="0" y="0"/>
          <a:chExt cx="0" cy="0"/>
        </a:xfrm>
      </p:grpSpPr>
      <p:sp>
        <p:nvSpPr>
          <p:cNvPr id="492" name="Google Shape;492;p20:notes">
            <a:extLst>
              <a:ext uri="{FF2B5EF4-FFF2-40B4-BE49-F238E27FC236}">
                <a16:creationId xmlns:a16="http://schemas.microsoft.com/office/drawing/2014/main" id="{C8EF5A1A-F71A-DE2B-B72D-403F86A540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a:extLst>
              <a:ext uri="{FF2B5EF4-FFF2-40B4-BE49-F238E27FC236}">
                <a16:creationId xmlns:a16="http://schemas.microsoft.com/office/drawing/2014/main" id="{6A6C7894-FF59-43AF-F379-31D9FD70819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710839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00726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78539799a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78539799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4213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21947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57918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75146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88778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05098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2f6705eeb30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6" name="Google Shape;1036;g2f6705eeb30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7029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98064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77818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8928188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a:extLst>
            <a:ext uri="{FF2B5EF4-FFF2-40B4-BE49-F238E27FC236}">
              <a16:creationId xmlns:a16="http://schemas.microsoft.com/office/drawing/2014/main" id="{A05AE446-BB4E-4DF5-273B-54BEFDEA597C}"/>
            </a:ext>
          </a:extLst>
        </p:cNvPr>
        <p:cNvGrpSpPr/>
        <p:nvPr/>
      </p:nvGrpSpPr>
      <p:grpSpPr>
        <a:xfrm>
          <a:off x="0" y="0"/>
          <a:ext cx="0" cy="0"/>
          <a:chOff x="0" y="0"/>
          <a:chExt cx="0" cy="0"/>
        </a:xfrm>
      </p:grpSpPr>
      <p:sp>
        <p:nvSpPr>
          <p:cNvPr id="492" name="Google Shape;492;p20:notes">
            <a:extLst>
              <a:ext uri="{FF2B5EF4-FFF2-40B4-BE49-F238E27FC236}">
                <a16:creationId xmlns:a16="http://schemas.microsoft.com/office/drawing/2014/main" id="{3D1380F1-69F1-8692-8248-79DA18626C47}"/>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a:extLst>
              <a:ext uri="{FF2B5EF4-FFF2-40B4-BE49-F238E27FC236}">
                <a16:creationId xmlns:a16="http://schemas.microsoft.com/office/drawing/2014/main" id="{9EBFC53F-39F7-90B1-8991-912557E4E75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5797606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272f327b6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272f327b6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330c02b7194_0_14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330c02b7194_0_1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272f327b63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272f327b63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272f327b63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 name="Google Shape;1145;g272f327b63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330903a26f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1" name="Google Shape;1041;g330903a26f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a:t>
            </a:r>
            <a:endParaRPr/>
          </a:p>
          <a:p>
            <a:pPr marL="457200" lvl="0" indent="-330200" algn="l" rtl="0">
              <a:spcBef>
                <a:spcPts val="1200"/>
              </a:spcBef>
              <a:spcAft>
                <a:spcPts val="0"/>
              </a:spcAft>
              <a:buClr>
                <a:schemeClr val="dk1"/>
              </a:buClr>
              <a:buSzPts val="1600"/>
              <a:buFont typeface="Roboto"/>
              <a:buChar char="●"/>
            </a:pPr>
            <a:r>
              <a:rPr lang="en" sz="1600">
                <a:solidFill>
                  <a:schemeClr val="dk1"/>
                </a:solidFill>
                <a:latin typeface="Roboto"/>
                <a:ea typeface="Roboto"/>
                <a:cs typeface="Roboto"/>
                <a:sym typeface="Roboto"/>
              </a:rPr>
              <a:t>The Elementary and Secondary Education Act (ESEA), reauthorized as the Every Student Succeeds Act (ESSA), enacted in December 2025, is an authorization bill, and defines the programs to be implemented to ensure all students have equitable access to high quality education and educators. </a:t>
            </a:r>
            <a:endParaRPr sz="1600">
              <a:solidFill>
                <a:schemeClr val="dk1"/>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The funding for implementation comes from Appropriations Legislation. </a:t>
            </a:r>
            <a:endParaRPr sz="1600">
              <a:solidFill>
                <a:schemeClr val="dk1"/>
              </a:solidFill>
              <a:latin typeface="Roboto"/>
              <a:ea typeface="Roboto"/>
              <a:cs typeface="Roboto"/>
              <a:sym typeface="Roboto"/>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330c02b719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330c02b719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330c02b7194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330c02b7194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330c02b7194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330c02b7194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330c02b7194_0_4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330c02b7194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330c02b7194_0_14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330c02b7194_0_1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Nazie</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5"/>
        <p:cNvGrpSpPr/>
        <p:nvPr/>
      </p:nvGrpSpPr>
      <p:grpSpPr>
        <a:xfrm>
          <a:off x="0" y="0"/>
          <a:ext cx="0" cy="0"/>
          <a:chOff x="0" y="0"/>
          <a:chExt cx="0" cy="0"/>
        </a:xfrm>
      </p:grpSpPr>
      <p:pic>
        <p:nvPicPr>
          <p:cNvPr id="116" name="Google Shape;116;p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7" name="Google Shape;117;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8" name="Google Shape;118;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9" name="Google Shape;119;p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850"/>
        <p:cNvGrpSpPr/>
        <p:nvPr/>
      </p:nvGrpSpPr>
      <p:grpSpPr>
        <a:xfrm>
          <a:off x="0" y="0"/>
          <a:ext cx="0" cy="0"/>
          <a:chOff x="0" y="0"/>
          <a:chExt cx="0" cy="0"/>
        </a:xfrm>
      </p:grpSpPr>
      <p:pic>
        <p:nvPicPr>
          <p:cNvPr id="851" name="Google Shape;851;p103"/>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52" name="Google Shape;852;p103"/>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53" name="Google Shape;853;p10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54" name="Google Shape;854;p10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55" name="Google Shape;855;p10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856" name="Google Shape;856;p103"/>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857" name="Google Shape;857;p10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58" name="Google Shape;858;p103"/>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859"/>
        <p:cNvGrpSpPr/>
        <p:nvPr/>
      </p:nvGrpSpPr>
      <p:grpSpPr>
        <a:xfrm>
          <a:off x="0" y="0"/>
          <a:ext cx="0" cy="0"/>
          <a:chOff x="0" y="0"/>
          <a:chExt cx="0" cy="0"/>
        </a:xfrm>
      </p:grpSpPr>
      <p:pic>
        <p:nvPicPr>
          <p:cNvPr id="860" name="Google Shape;860;p104"/>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61" name="Google Shape;861;p104"/>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62" name="Google Shape;862;p10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63" name="Google Shape;863;p10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64" name="Google Shape;864;p10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65" name="Google Shape;865;p10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66" name="Google Shape;866;p10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867"/>
        <p:cNvGrpSpPr/>
        <p:nvPr/>
      </p:nvGrpSpPr>
      <p:grpSpPr>
        <a:xfrm>
          <a:off x="0" y="0"/>
          <a:ext cx="0" cy="0"/>
          <a:chOff x="0" y="0"/>
          <a:chExt cx="0" cy="0"/>
        </a:xfrm>
      </p:grpSpPr>
      <p:pic>
        <p:nvPicPr>
          <p:cNvPr id="868" name="Google Shape;868;p10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69" name="Google Shape;869;p10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70" name="Google Shape;870;p10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71" name="Google Shape;871;p10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872"/>
        <p:cNvGrpSpPr/>
        <p:nvPr/>
      </p:nvGrpSpPr>
      <p:grpSpPr>
        <a:xfrm>
          <a:off x="0" y="0"/>
          <a:ext cx="0" cy="0"/>
          <a:chOff x="0" y="0"/>
          <a:chExt cx="0" cy="0"/>
        </a:xfrm>
      </p:grpSpPr>
      <p:pic>
        <p:nvPicPr>
          <p:cNvPr id="873" name="Google Shape;873;p10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74" name="Google Shape;874;p10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875" name="Google Shape;875;p106"/>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876" name="Google Shape;876;p106"/>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877" name="Google Shape;877;p106"/>
          <p:cNvGrpSpPr/>
          <p:nvPr/>
        </p:nvGrpSpPr>
        <p:grpSpPr>
          <a:xfrm>
            <a:off x="308400" y="1062325"/>
            <a:ext cx="1006800" cy="1003500"/>
            <a:chOff x="308400" y="1076275"/>
            <a:chExt cx="1006800" cy="1003500"/>
          </a:xfrm>
        </p:grpSpPr>
        <p:sp>
          <p:nvSpPr>
            <p:cNvPr id="878" name="Google Shape;878;p10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10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880" name="Google Shape;880;p106"/>
          <p:cNvGrpSpPr/>
          <p:nvPr/>
        </p:nvGrpSpPr>
        <p:grpSpPr>
          <a:xfrm>
            <a:off x="308400" y="2150613"/>
            <a:ext cx="1006800" cy="1003500"/>
            <a:chOff x="308400" y="2218825"/>
            <a:chExt cx="1006800" cy="1003500"/>
          </a:xfrm>
        </p:grpSpPr>
        <p:sp>
          <p:nvSpPr>
            <p:cNvPr id="881" name="Google Shape;881;p10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10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883" name="Google Shape;883;p106"/>
          <p:cNvGrpSpPr/>
          <p:nvPr/>
        </p:nvGrpSpPr>
        <p:grpSpPr>
          <a:xfrm>
            <a:off x="308400" y="3238900"/>
            <a:ext cx="1006800" cy="1003500"/>
            <a:chOff x="308400" y="1076275"/>
            <a:chExt cx="1006800" cy="1003500"/>
          </a:xfrm>
        </p:grpSpPr>
        <p:sp>
          <p:nvSpPr>
            <p:cNvPr id="884" name="Google Shape;884;p10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10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886" name="Google Shape;886;p10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887" name="Google Shape;887;p106"/>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888" name="Google Shape;888;p106"/>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89" name="Google Shape;889;p10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90" name="Google Shape;890;p106"/>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891"/>
        <p:cNvGrpSpPr/>
        <p:nvPr/>
      </p:nvGrpSpPr>
      <p:grpSpPr>
        <a:xfrm>
          <a:off x="0" y="0"/>
          <a:ext cx="0" cy="0"/>
          <a:chOff x="0" y="0"/>
          <a:chExt cx="0" cy="0"/>
        </a:xfrm>
      </p:grpSpPr>
      <p:pic>
        <p:nvPicPr>
          <p:cNvPr id="892" name="Google Shape;892;p10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93" name="Google Shape;893;p10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94" name="Google Shape;894;p107"/>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895" name="Google Shape;895;p10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896" name="Google Shape;896;p107"/>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897" name="Google Shape;897;p10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898" name="Google Shape;898;p10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899" name="Google Shape;899;p10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900" name="Google Shape;900;p10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901" name="Google Shape;901;p10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902" name="Google Shape;902;p107"/>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903" name="Google Shape;903;p107"/>
          <p:cNvGrpSpPr/>
          <p:nvPr/>
        </p:nvGrpSpPr>
        <p:grpSpPr>
          <a:xfrm>
            <a:off x="311700" y="3548650"/>
            <a:ext cx="8363900" cy="646200"/>
            <a:chOff x="375100" y="3396250"/>
            <a:chExt cx="8363900" cy="646200"/>
          </a:xfrm>
        </p:grpSpPr>
        <p:sp>
          <p:nvSpPr>
            <p:cNvPr id="904" name="Google Shape;904;p107"/>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107"/>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107"/>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107"/>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10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909" name="Google Shape;909;p10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910" name="Google Shape;910;p10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911" name="Google Shape;911;p10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912" name="Google Shape;912;p107"/>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13" name="Google Shape;913;p107"/>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14" name="Google Shape;914;p107"/>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915" name="Google Shape;915;p107"/>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916" name="Google Shape;916;p10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917" name="Google Shape;917;p10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918" name="Google Shape;918;p107"/>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919"/>
        <p:cNvGrpSpPr/>
        <p:nvPr/>
      </p:nvGrpSpPr>
      <p:grpSpPr>
        <a:xfrm>
          <a:off x="0" y="0"/>
          <a:ext cx="0" cy="0"/>
          <a:chOff x="0" y="0"/>
          <a:chExt cx="0" cy="0"/>
        </a:xfrm>
      </p:grpSpPr>
      <p:pic>
        <p:nvPicPr>
          <p:cNvPr id="920" name="Google Shape;920;p10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21" name="Google Shape;921;p10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2" name="Google Shape;922;p1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23" name="Google Shape;923;p10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24" name="Google Shape;924;p108"/>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925"/>
        <p:cNvGrpSpPr/>
        <p:nvPr/>
      </p:nvGrpSpPr>
      <p:grpSpPr>
        <a:xfrm>
          <a:off x="0" y="0"/>
          <a:ext cx="0" cy="0"/>
          <a:chOff x="0" y="0"/>
          <a:chExt cx="0" cy="0"/>
        </a:xfrm>
      </p:grpSpPr>
      <p:pic>
        <p:nvPicPr>
          <p:cNvPr id="926" name="Google Shape;926;p10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27" name="Google Shape;927;p10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8" name="Google Shape;928;p10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29" name="Google Shape;929;p10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30" name="Google Shape;930;p10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931"/>
        <p:cNvGrpSpPr/>
        <p:nvPr/>
      </p:nvGrpSpPr>
      <p:grpSpPr>
        <a:xfrm>
          <a:off x="0" y="0"/>
          <a:ext cx="0" cy="0"/>
          <a:chOff x="0" y="0"/>
          <a:chExt cx="0" cy="0"/>
        </a:xfrm>
      </p:grpSpPr>
      <p:pic>
        <p:nvPicPr>
          <p:cNvPr id="932" name="Google Shape;932;p1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33" name="Google Shape;933;p11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34" name="Google Shape;934;p1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35" name="Google Shape;935;p1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36" name="Google Shape;936;p11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937"/>
        <p:cNvGrpSpPr/>
        <p:nvPr/>
      </p:nvGrpSpPr>
      <p:grpSpPr>
        <a:xfrm>
          <a:off x="0" y="0"/>
          <a:ext cx="0" cy="0"/>
          <a:chOff x="0" y="0"/>
          <a:chExt cx="0" cy="0"/>
        </a:xfrm>
      </p:grpSpPr>
      <p:pic>
        <p:nvPicPr>
          <p:cNvPr id="938" name="Google Shape;938;p1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39" name="Google Shape;939;p11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0" name="Google Shape;940;p1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1" name="Google Shape;941;p1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42" name="Google Shape;942;p11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943"/>
        <p:cNvGrpSpPr/>
        <p:nvPr/>
      </p:nvGrpSpPr>
      <p:grpSpPr>
        <a:xfrm>
          <a:off x="0" y="0"/>
          <a:ext cx="0" cy="0"/>
          <a:chOff x="0" y="0"/>
          <a:chExt cx="0" cy="0"/>
        </a:xfrm>
      </p:grpSpPr>
      <p:pic>
        <p:nvPicPr>
          <p:cNvPr id="944" name="Google Shape;944;p1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45" name="Google Shape;945;p11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6" name="Google Shape;946;p1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7" name="Google Shape;947;p1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48" name="Google Shape;948;p11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0"/>
        <p:cNvGrpSpPr/>
        <p:nvPr/>
      </p:nvGrpSpPr>
      <p:grpSpPr>
        <a:xfrm>
          <a:off x="0" y="0"/>
          <a:ext cx="0" cy="0"/>
          <a:chOff x="0" y="0"/>
          <a:chExt cx="0" cy="0"/>
        </a:xfrm>
      </p:grpSpPr>
      <p:pic>
        <p:nvPicPr>
          <p:cNvPr id="121" name="Google Shape;121;p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2" name="Google Shape;122;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3" name="Google Shape;123;p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4" name="Google Shape;124;p1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949"/>
        <p:cNvGrpSpPr/>
        <p:nvPr/>
      </p:nvGrpSpPr>
      <p:grpSpPr>
        <a:xfrm>
          <a:off x="0" y="0"/>
          <a:ext cx="0" cy="0"/>
          <a:chOff x="0" y="0"/>
          <a:chExt cx="0" cy="0"/>
        </a:xfrm>
      </p:grpSpPr>
      <p:pic>
        <p:nvPicPr>
          <p:cNvPr id="950" name="Google Shape;950;p1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51" name="Google Shape;951;p11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52" name="Google Shape;952;p1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3" name="Google Shape;953;p1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54" name="Google Shape;954;p11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955"/>
        <p:cNvGrpSpPr/>
        <p:nvPr/>
      </p:nvGrpSpPr>
      <p:grpSpPr>
        <a:xfrm>
          <a:off x="0" y="0"/>
          <a:ext cx="0" cy="0"/>
          <a:chOff x="0" y="0"/>
          <a:chExt cx="0" cy="0"/>
        </a:xfrm>
      </p:grpSpPr>
      <p:pic>
        <p:nvPicPr>
          <p:cNvPr id="956" name="Google Shape;956;p1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57" name="Google Shape;957;p11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58" name="Google Shape;958;p1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9" name="Google Shape;959;p1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60" name="Google Shape;960;p11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961"/>
        <p:cNvGrpSpPr/>
        <p:nvPr/>
      </p:nvGrpSpPr>
      <p:grpSpPr>
        <a:xfrm>
          <a:off x="0" y="0"/>
          <a:ext cx="0" cy="0"/>
          <a:chOff x="0" y="0"/>
          <a:chExt cx="0" cy="0"/>
        </a:xfrm>
      </p:grpSpPr>
      <p:pic>
        <p:nvPicPr>
          <p:cNvPr id="962" name="Google Shape;962;p1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63" name="Google Shape;963;p11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64" name="Google Shape;964;p1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65" name="Google Shape;965;p1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66" name="Google Shape;966;p11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967"/>
        <p:cNvGrpSpPr/>
        <p:nvPr/>
      </p:nvGrpSpPr>
      <p:grpSpPr>
        <a:xfrm>
          <a:off x="0" y="0"/>
          <a:ext cx="0" cy="0"/>
          <a:chOff x="0" y="0"/>
          <a:chExt cx="0" cy="0"/>
        </a:xfrm>
      </p:grpSpPr>
      <p:pic>
        <p:nvPicPr>
          <p:cNvPr id="968" name="Google Shape;968;p116"/>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69" name="Google Shape;969;p116"/>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70" name="Google Shape;970;p116"/>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71" name="Google Shape;971;p116"/>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72" name="Google Shape;972;p116"/>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73" name="Google Shape;973;p116"/>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74" name="Google Shape;974;p116"/>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75" name="Google Shape;975;p116"/>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976"/>
        <p:cNvGrpSpPr/>
        <p:nvPr/>
      </p:nvGrpSpPr>
      <p:grpSpPr>
        <a:xfrm>
          <a:off x="0" y="0"/>
          <a:ext cx="0" cy="0"/>
          <a:chOff x="0" y="0"/>
          <a:chExt cx="0" cy="0"/>
        </a:xfrm>
      </p:grpSpPr>
      <p:pic>
        <p:nvPicPr>
          <p:cNvPr id="977" name="Google Shape;977;p117"/>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78" name="Google Shape;978;p117"/>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79" name="Google Shape;979;p117"/>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80" name="Google Shape;980;p117"/>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81" name="Google Shape;981;p117"/>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82" name="Google Shape;982;p117"/>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83" name="Google Shape;983;p117"/>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84" name="Google Shape;984;p117"/>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985"/>
        <p:cNvGrpSpPr/>
        <p:nvPr/>
      </p:nvGrpSpPr>
      <p:grpSpPr>
        <a:xfrm>
          <a:off x="0" y="0"/>
          <a:ext cx="0" cy="0"/>
          <a:chOff x="0" y="0"/>
          <a:chExt cx="0" cy="0"/>
        </a:xfrm>
      </p:grpSpPr>
      <p:pic>
        <p:nvPicPr>
          <p:cNvPr id="986" name="Google Shape;986;p118"/>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87" name="Google Shape;987;p118"/>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88" name="Google Shape;988;p118"/>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89"/>
        <p:cNvGrpSpPr/>
        <p:nvPr/>
      </p:nvGrpSpPr>
      <p:grpSpPr>
        <a:xfrm>
          <a:off x="0" y="0"/>
          <a:ext cx="0" cy="0"/>
          <a:chOff x="0" y="0"/>
          <a:chExt cx="0" cy="0"/>
        </a:xfrm>
      </p:grpSpPr>
      <p:sp>
        <p:nvSpPr>
          <p:cNvPr id="990" name="Google Shape;990;p1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1" name="Google Shape;991;p11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92" name="Google Shape;992;p11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93" name="Google Shape;993;p1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4"/>
        <p:cNvGrpSpPr/>
        <p:nvPr/>
      </p:nvGrpSpPr>
      <p:grpSpPr>
        <a:xfrm>
          <a:off x="0" y="0"/>
          <a:ext cx="0" cy="0"/>
          <a:chOff x="0" y="0"/>
          <a:chExt cx="0" cy="0"/>
        </a:xfrm>
      </p:grpSpPr>
      <p:sp>
        <p:nvSpPr>
          <p:cNvPr id="995" name="Google Shape;995;p1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6" name="Google Shape;996;p1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97"/>
        <p:cNvGrpSpPr/>
        <p:nvPr/>
      </p:nvGrpSpPr>
      <p:grpSpPr>
        <a:xfrm>
          <a:off x="0" y="0"/>
          <a:ext cx="0" cy="0"/>
          <a:chOff x="0" y="0"/>
          <a:chExt cx="0" cy="0"/>
        </a:xfrm>
      </p:grpSpPr>
      <p:sp>
        <p:nvSpPr>
          <p:cNvPr id="998" name="Google Shape;998;p12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999" name="Google Shape;999;p12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00" name="Google Shape;1000;p1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01"/>
        <p:cNvGrpSpPr/>
        <p:nvPr/>
      </p:nvGrpSpPr>
      <p:grpSpPr>
        <a:xfrm>
          <a:off x="0" y="0"/>
          <a:ext cx="0" cy="0"/>
          <a:chOff x="0" y="0"/>
          <a:chExt cx="0" cy="0"/>
        </a:xfrm>
      </p:grpSpPr>
      <p:sp>
        <p:nvSpPr>
          <p:cNvPr id="1002" name="Google Shape;1002;p12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003" name="Google Shape;1003;p1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5"/>
        <p:cNvGrpSpPr/>
        <p:nvPr/>
      </p:nvGrpSpPr>
      <p:grpSpPr>
        <a:xfrm>
          <a:off x="0" y="0"/>
          <a:ext cx="0" cy="0"/>
          <a:chOff x="0" y="0"/>
          <a:chExt cx="0" cy="0"/>
        </a:xfrm>
      </p:grpSpPr>
      <p:pic>
        <p:nvPicPr>
          <p:cNvPr id="126" name="Google Shape;126;p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 name="Google Shape;127;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8" name="Google Shape;128;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9" name="Google Shape;129;p1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04"/>
        <p:cNvGrpSpPr/>
        <p:nvPr/>
      </p:nvGrpSpPr>
      <p:grpSpPr>
        <a:xfrm>
          <a:off x="0" y="0"/>
          <a:ext cx="0" cy="0"/>
          <a:chOff x="0" y="0"/>
          <a:chExt cx="0" cy="0"/>
        </a:xfrm>
      </p:grpSpPr>
      <p:sp>
        <p:nvSpPr>
          <p:cNvPr id="1005" name="Google Shape;1005;p12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12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07" name="Google Shape;1007;p12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08" name="Google Shape;1008;p12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09" name="Google Shape;1009;p1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10"/>
        <p:cNvGrpSpPr/>
        <p:nvPr/>
      </p:nvGrpSpPr>
      <p:grpSpPr>
        <a:xfrm>
          <a:off x="0" y="0"/>
          <a:ext cx="0" cy="0"/>
          <a:chOff x="0" y="0"/>
          <a:chExt cx="0" cy="0"/>
        </a:xfrm>
      </p:grpSpPr>
      <p:sp>
        <p:nvSpPr>
          <p:cNvPr id="1011" name="Google Shape;1011;p12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012" name="Google Shape;1012;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13"/>
        <p:cNvGrpSpPr/>
        <p:nvPr/>
      </p:nvGrpSpPr>
      <p:grpSpPr>
        <a:xfrm>
          <a:off x="0" y="0"/>
          <a:ext cx="0" cy="0"/>
          <a:chOff x="0" y="0"/>
          <a:chExt cx="0" cy="0"/>
        </a:xfrm>
      </p:grpSpPr>
      <p:sp>
        <p:nvSpPr>
          <p:cNvPr id="1014" name="Google Shape;1014;p12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15" name="Google Shape;1015;p12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016" name="Google Shape;1016;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17"/>
        <p:cNvGrpSpPr/>
        <p:nvPr/>
      </p:nvGrpSpPr>
      <p:grpSpPr>
        <a:xfrm>
          <a:off x="0" y="0"/>
          <a:ext cx="0" cy="0"/>
          <a:chOff x="0" y="0"/>
          <a:chExt cx="0" cy="0"/>
        </a:xfrm>
      </p:grpSpPr>
      <p:pic>
        <p:nvPicPr>
          <p:cNvPr id="1018" name="Google Shape;1018;p126"/>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019" name="Google Shape;1019;p126"/>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20" name="Google Shape;1020;p126"/>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021" name="Google Shape;1021;p126"/>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022" name="Google Shape;1022;p126"/>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over Slide - Blue" userDrawn="1">
  <p:cSld name="Cover Slide - Blue">
    <p:spTree>
      <p:nvGrpSpPr>
        <p:cNvPr id="1" name="Shape 119"/>
        <p:cNvGrpSpPr/>
        <p:nvPr/>
      </p:nvGrpSpPr>
      <p:grpSpPr>
        <a:xfrm>
          <a:off x="0" y="0"/>
          <a:ext cx="0" cy="0"/>
          <a:chOff x="0" y="0"/>
          <a:chExt cx="0" cy="0"/>
        </a:xfrm>
      </p:grpSpPr>
      <p:sp>
        <p:nvSpPr>
          <p:cNvPr id="120" name="Google Shape;120;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121" name="Google Shape;121;p44" descr="&quot;&quot;"/>
          <p:cNvSpPr/>
          <p:nvPr/>
        </p:nvSpPr>
        <p:spPr>
          <a:xfrm>
            <a:off x="1125" y="1"/>
            <a:ext cx="9144000" cy="1810193"/>
          </a:xfrm>
          <a:prstGeom prst="rect">
            <a:avLst/>
          </a:prstGeom>
          <a:solidFill>
            <a:srgbClr val="488BC9"/>
          </a:solidFill>
          <a:ln>
            <a:noFill/>
          </a:ln>
        </p:spPr>
        <p:txBody>
          <a:bodyPr spcFirstLastPara="1" wrap="square" lIns="68569" tIns="68569" rIns="68569" bIns="68569"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122" name="Google Shape;122;p4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123" name="Google Shape;123;p44" descr="&quot;&quot;"/>
          <p:cNvPicPr preferRelativeResize="0"/>
          <p:nvPr/>
        </p:nvPicPr>
        <p:blipFill rotWithShape="1">
          <a:blip r:embed="rId2">
            <a:alphaModFix/>
          </a:blip>
          <a:srcRect/>
          <a:stretch/>
        </p:blipFill>
        <p:spPr>
          <a:xfrm>
            <a:off x="2" y="4320696"/>
            <a:ext cx="9144003" cy="830461"/>
          </a:xfrm>
          <a:prstGeom prst="rect">
            <a:avLst/>
          </a:prstGeom>
          <a:noFill/>
          <a:ln>
            <a:noFill/>
          </a:ln>
        </p:spPr>
      </p:pic>
      <p:pic>
        <p:nvPicPr>
          <p:cNvPr id="124" name="Google Shape;124;p44" descr="CDE logo"/>
          <p:cNvPicPr preferRelativeResize="0"/>
          <p:nvPr/>
        </p:nvPicPr>
        <p:blipFill rotWithShape="1">
          <a:blip r:embed="rId3">
            <a:alphaModFix/>
          </a:blip>
          <a:srcRect/>
          <a:stretch/>
        </p:blipFill>
        <p:spPr>
          <a:xfrm>
            <a:off x="1539602" y="467571"/>
            <a:ext cx="1905335" cy="935927"/>
          </a:xfrm>
          <a:prstGeom prst="rect">
            <a:avLst/>
          </a:prstGeom>
          <a:noFill/>
          <a:ln>
            <a:noFill/>
          </a:ln>
        </p:spPr>
      </p:pic>
      <p:pic>
        <p:nvPicPr>
          <p:cNvPr id="125" name="Google Shape;125;p44" descr="Photo of high school student"/>
          <p:cNvPicPr preferRelativeResize="0"/>
          <p:nvPr/>
        </p:nvPicPr>
        <p:blipFill rotWithShape="1">
          <a:blip r:embed="rId4">
            <a:alphaModFix/>
          </a:blip>
          <a:srcRect/>
          <a:stretch/>
        </p:blipFill>
        <p:spPr>
          <a:xfrm>
            <a:off x="5092996" y="1"/>
            <a:ext cx="4051007" cy="4338083"/>
          </a:xfrm>
          <a:prstGeom prst="rect">
            <a:avLst/>
          </a:prstGeom>
          <a:noFill/>
          <a:ln>
            <a:noFill/>
          </a:ln>
        </p:spPr>
      </p:pic>
      <p:sp>
        <p:nvSpPr>
          <p:cNvPr id="127" name="Google Shape;127;p44"/>
          <p:cNvSpPr txBox="1">
            <a:spLocks noGrp="1"/>
          </p:cNvSpPr>
          <p:nvPr>
            <p:ph type="title" idx="3"/>
          </p:nvPr>
        </p:nvSpPr>
        <p:spPr>
          <a:xfrm>
            <a:off x="492604" y="2123436"/>
            <a:ext cx="4451536" cy="1975415"/>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165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9pPr>
          </a:lstStyle>
          <a:p>
            <a:endParaRPr dirty="0"/>
          </a:p>
        </p:txBody>
      </p:sp>
    </p:spTree>
    <p:extLst>
      <p:ext uri="{BB962C8B-B14F-4D97-AF65-F5344CB8AC3E}">
        <p14:creationId xmlns:p14="http://schemas.microsoft.com/office/powerpoint/2010/main" val="62215976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C2E61-0A26-819F-D9AB-1FA88FB4A101}"/>
              </a:ext>
            </a:extLst>
          </p:cNvPr>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CA1215DB-9A30-9DB6-4063-6B6E6B349818}"/>
              </a:ext>
            </a:extLst>
          </p:cNvPr>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261790B1-F892-B950-A33A-1B0D541F471A}"/>
              </a:ext>
            </a:extLst>
          </p:cNvPr>
          <p:cNvSpPr>
            <a:spLocks noGrp="1"/>
          </p:cNvSpPr>
          <p:nvPr>
            <p:ph type="dt" sz="half" idx="10"/>
          </p:nvPr>
        </p:nvSpPr>
        <p:spPr/>
        <p:txBody>
          <a:bodyPr/>
          <a:lstStyle/>
          <a:p>
            <a:fld id="{918477B0-D87F-41AB-8C45-3F169AF4FAF0}" type="datetimeFigureOut">
              <a:rPr lang="en-US" smtClean="0"/>
              <a:t>2/14/2025</a:t>
            </a:fld>
            <a:endParaRPr lang="en-US"/>
          </a:p>
        </p:txBody>
      </p:sp>
      <p:sp>
        <p:nvSpPr>
          <p:cNvPr id="5" name="Footer Placeholder 4">
            <a:extLst>
              <a:ext uri="{FF2B5EF4-FFF2-40B4-BE49-F238E27FC236}">
                <a16:creationId xmlns:a16="http://schemas.microsoft.com/office/drawing/2014/main" id="{5EEE7166-F208-3174-2FF4-B0FD86922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354A8A-D12C-9E69-A824-59DFFAE70D6D}"/>
              </a:ext>
            </a:extLst>
          </p:cNvPr>
          <p:cNvSpPr>
            <a:spLocks noGrp="1"/>
          </p:cNvSpPr>
          <p:nvPr>
            <p:ph type="sldNum" sz="quarter" idx="12"/>
          </p:nvPr>
        </p:nvSpPr>
        <p:spPr/>
        <p:txBody>
          <a:bodyPr/>
          <a:lstStyle/>
          <a:p>
            <a:fld id="{F92BA02E-48E3-4846-A307-F269035EE7AC}" type="slidenum">
              <a:rPr lang="en-US" smtClean="0"/>
              <a:t>‹#›</a:t>
            </a:fld>
            <a:endParaRPr lang="en-US"/>
          </a:p>
        </p:txBody>
      </p:sp>
    </p:spTree>
    <p:extLst>
      <p:ext uri="{BB962C8B-B14F-4D97-AF65-F5344CB8AC3E}">
        <p14:creationId xmlns:p14="http://schemas.microsoft.com/office/powerpoint/2010/main" val="342339491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F473C-CD82-F5DD-1ED4-E92C1056F4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5506C8-41F7-509E-F713-4D3C9A31A7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E9DF0-C36F-1D7A-DA70-5F272A266143}"/>
              </a:ext>
            </a:extLst>
          </p:cNvPr>
          <p:cNvSpPr>
            <a:spLocks noGrp="1"/>
          </p:cNvSpPr>
          <p:nvPr>
            <p:ph type="dt" sz="half" idx="10"/>
          </p:nvPr>
        </p:nvSpPr>
        <p:spPr/>
        <p:txBody>
          <a:bodyPr/>
          <a:lstStyle/>
          <a:p>
            <a:fld id="{918477B0-D87F-41AB-8C45-3F169AF4FAF0}" type="datetimeFigureOut">
              <a:rPr lang="en-US" smtClean="0"/>
              <a:t>2/14/2025</a:t>
            </a:fld>
            <a:endParaRPr lang="en-US"/>
          </a:p>
        </p:txBody>
      </p:sp>
      <p:sp>
        <p:nvSpPr>
          <p:cNvPr id="5" name="Footer Placeholder 4">
            <a:extLst>
              <a:ext uri="{FF2B5EF4-FFF2-40B4-BE49-F238E27FC236}">
                <a16:creationId xmlns:a16="http://schemas.microsoft.com/office/drawing/2014/main" id="{A706BCF1-A505-0362-79EE-F82F39CD51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3AF5A4-267B-8F35-AF18-1173B1071DF3}"/>
              </a:ext>
            </a:extLst>
          </p:cNvPr>
          <p:cNvSpPr>
            <a:spLocks noGrp="1"/>
          </p:cNvSpPr>
          <p:nvPr>
            <p:ph type="sldNum" sz="quarter" idx="12"/>
          </p:nvPr>
        </p:nvSpPr>
        <p:spPr/>
        <p:txBody>
          <a:bodyPr/>
          <a:lstStyle/>
          <a:p>
            <a:fld id="{F92BA02E-48E3-4846-A307-F269035EE7AC}" type="slidenum">
              <a:rPr lang="en-US" smtClean="0"/>
              <a:t>‹#›</a:t>
            </a:fld>
            <a:endParaRPr lang="en-US"/>
          </a:p>
        </p:txBody>
      </p:sp>
    </p:spTree>
    <p:extLst>
      <p:ext uri="{BB962C8B-B14F-4D97-AF65-F5344CB8AC3E}">
        <p14:creationId xmlns:p14="http://schemas.microsoft.com/office/powerpoint/2010/main" val="60499680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45E00-C7DC-51F6-7626-FFDBBBED933B}"/>
              </a:ext>
            </a:extLst>
          </p:cNvPr>
          <p:cNvSpPr>
            <a:spLocks noGrp="1"/>
          </p:cNvSpPr>
          <p:nvPr>
            <p:ph type="title"/>
          </p:nvPr>
        </p:nvSpPr>
        <p:spPr>
          <a:xfrm>
            <a:off x="623888" y="1282305"/>
            <a:ext cx="7886700" cy="2139553"/>
          </a:xfrm>
        </p:spPr>
        <p:txBody>
          <a:bodyPr anchor="b"/>
          <a:lstStyle>
            <a:lvl1pPr>
              <a:defRPr sz="3375"/>
            </a:lvl1pPr>
          </a:lstStyle>
          <a:p>
            <a:r>
              <a:rPr lang="en-US"/>
              <a:t>Click to edit Master title style</a:t>
            </a:r>
          </a:p>
        </p:txBody>
      </p:sp>
      <p:sp>
        <p:nvSpPr>
          <p:cNvPr id="3" name="Text Placeholder 2">
            <a:extLst>
              <a:ext uri="{FF2B5EF4-FFF2-40B4-BE49-F238E27FC236}">
                <a16:creationId xmlns:a16="http://schemas.microsoft.com/office/drawing/2014/main" id="{2411988E-F96B-0F68-39E4-3291337263D2}"/>
              </a:ext>
            </a:extLst>
          </p:cNvPr>
          <p:cNvSpPr>
            <a:spLocks noGrp="1"/>
          </p:cNvSpPr>
          <p:nvPr>
            <p:ph type="body" idx="1"/>
          </p:nvPr>
        </p:nvSpPr>
        <p:spPr>
          <a:xfrm>
            <a:off x="623888" y="3442099"/>
            <a:ext cx="7886700" cy="1125140"/>
          </a:xfrm>
        </p:spPr>
        <p:txBody>
          <a:bodyPr/>
          <a:lstStyle>
            <a:lvl1pPr marL="0" indent="0">
              <a:buNone/>
              <a:defRPr sz="1350">
                <a:solidFill>
                  <a:schemeClr val="tx1">
                    <a:tint val="82000"/>
                  </a:schemeClr>
                </a:solidFill>
              </a:defRPr>
            </a:lvl1pPr>
            <a:lvl2pPr marL="257175" indent="0">
              <a:buNone/>
              <a:defRPr sz="1125">
                <a:solidFill>
                  <a:schemeClr val="tx1">
                    <a:tint val="82000"/>
                  </a:schemeClr>
                </a:solidFill>
              </a:defRPr>
            </a:lvl2pPr>
            <a:lvl3pPr marL="514350" indent="0">
              <a:buNone/>
              <a:defRPr sz="1013">
                <a:solidFill>
                  <a:schemeClr val="tx1">
                    <a:tint val="82000"/>
                  </a:schemeClr>
                </a:solidFill>
              </a:defRPr>
            </a:lvl3pPr>
            <a:lvl4pPr marL="771525" indent="0">
              <a:buNone/>
              <a:defRPr sz="900">
                <a:solidFill>
                  <a:schemeClr val="tx1">
                    <a:tint val="82000"/>
                  </a:schemeClr>
                </a:solidFill>
              </a:defRPr>
            </a:lvl4pPr>
            <a:lvl5pPr marL="1028700" indent="0">
              <a:buNone/>
              <a:defRPr sz="900">
                <a:solidFill>
                  <a:schemeClr val="tx1">
                    <a:tint val="82000"/>
                  </a:schemeClr>
                </a:solidFill>
              </a:defRPr>
            </a:lvl5pPr>
            <a:lvl6pPr marL="1285875" indent="0">
              <a:buNone/>
              <a:defRPr sz="900">
                <a:solidFill>
                  <a:schemeClr val="tx1">
                    <a:tint val="82000"/>
                  </a:schemeClr>
                </a:solidFill>
              </a:defRPr>
            </a:lvl6pPr>
            <a:lvl7pPr marL="1543050" indent="0">
              <a:buNone/>
              <a:defRPr sz="900">
                <a:solidFill>
                  <a:schemeClr val="tx1">
                    <a:tint val="82000"/>
                  </a:schemeClr>
                </a:solidFill>
              </a:defRPr>
            </a:lvl7pPr>
            <a:lvl8pPr marL="1800225" indent="0">
              <a:buNone/>
              <a:defRPr sz="900">
                <a:solidFill>
                  <a:schemeClr val="tx1">
                    <a:tint val="82000"/>
                  </a:schemeClr>
                </a:solidFill>
              </a:defRPr>
            </a:lvl8pPr>
            <a:lvl9pPr marL="2057400" indent="0">
              <a:buNone/>
              <a:defRPr sz="9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1FB865-1052-7642-7440-4FFCBF76C0C3}"/>
              </a:ext>
            </a:extLst>
          </p:cNvPr>
          <p:cNvSpPr>
            <a:spLocks noGrp="1"/>
          </p:cNvSpPr>
          <p:nvPr>
            <p:ph type="dt" sz="half" idx="10"/>
          </p:nvPr>
        </p:nvSpPr>
        <p:spPr/>
        <p:txBody>
          <a:bodyPr/>
          <a:lstStyle/>
          <a:p>
            <a:fld id="{918477B0-D87F-41AB-8C45-3F169AF4FAF0}" type="datetimeFigureOut">
              <a:rPr lang="en-US" smtClean="0"/>
              <a:t>2/14/2025</a:t>
            </a:fld>
            <a:endParaRPr lang="en-US"/>
          </a:p>
        </p:txBody>
      </p:sp>
      <p:sp>
        <p:nvSpPr>
          <p:cNvPr id="5" name="Footer Placeholder 4">
            <a:extLst>
              <a:ext uri="{FF2B5EF4-FFF2-40B4-BE49-F238E27FC236}">
                <a16:creationId xmlns:a16="http://schemas.microsoft.com/office/drawing/2014/main" id="{AF2DA472-84B3-7615-1DA5-A094BAA62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ABA8B-1800-C2B3-793C-061BDFF9CA3E}"/>
              </a:ext>
            </a:extLst>
          </p:cNvPr>
          <p:cNvSpPr>
            <a:spLocks noGrp="1"/>
          </p:cNvSpPr>
          <p:nvPr>
            <p:ph type="sldNum" sz="quarter" idx="12"/>
          </p:nvPr>
        </p:nvSpPr>
        <p:spPr/>
        <p:txBody>
          <a:bodyPr/>
          <a:lstStyle/>
          <a:p>
            <a:fld id="{F92BA02E-48E3-4846-A307-F269035EE7AC}" type="slidenum">
              <a:rPr lang="en-US" smtClean="0"/>
              <a:t>‹#›</a:t>
            </a:fld>
            <a:endParaRPr lang="en-US"/>
          </a:p>
        </p:txBody>
      </p:sp>
    </p:spTree>
    <p:extLst>
      <p:ext uri="{BB962C8B-B14F-4D97-AF65-F5344CB8AC3E}">
        <p14:creationId xmlns:p14="http://schemas.microsoft.com/office/powerpoint/2010/main" val="82282101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BB3DF-46C0-BE2F-4B45-42324D1279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6C59C3-9BE7-6294-2219-8DD4C14E505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AFFDEB-1BF6-179F-74D1-B5FC538508E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3BCBEB-5741-738C-5DDD-DD65827CA75C}"/>
              </a:ext>
            </a:extLst>
          </p:cNvPr>
          <p:cNvSpPr>
            <a:spLocks noGrp="1"/>
          </p:cNvSpPr>
          <p:nvPr>
            <p:ph type="dt" sz="half" idx="10"/>
          </p:nvPr>
        </p:nvSpPr>
        <p:spPr/>
        <p:txBody>
          <a:bodyPr/>
          <a:lstStyle/>
          <a:p>
            <a:fld id="{918477B0-D87F-41AB-8C45-3F169AF4FAF0}" type="datetimeFigureOut">
              <a:rPr lang="en-US" smtClean="0"/>
              <a:t>2/14/2025</a:t>
            </a:fld>
            <a:endParaRPr lang="en-US"/>
          </a:p>
        </p:txBody>
      </p:sp>
      <p:sp>
        <p:nvSpPr>
          <p:cNvPr id="6" name="Footer Placeholder 5">
            <a:extLst>
              <a:ext uri="{FF2B5EF4-FFF2-40B4-BE49-F238E27FC236}">
                <a16:creationId xmlns:a16="http://schemas.microsoft.com/office/drawing/2014/main" id="{FF7DC872-4FF6-427A-113D-77FC0C9B42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109704-3F50-A785-909E-E4A5F3D72C4D}"/>
              </a:ext>
            </a:extLst>
          </p:cNvPr>
          <p:cNvSpPr>
            <a:spLocks noGrp="1"/>
          </p:cNvSpPr>
          <p:nvPr>
            <p:ph type="sldNum" sz="quarter" idx="12"/>
          </p:nvPr>
        </p:nvSpPr>
        <p:spPr/>
        <p:txBody>
          <a:bodyPr/>
          <a:lstStyle/>
          <a:p>
            <a:fld id="{F92BA02E-48E3-4846-A307-F269035EE7AC}" type="slidenum">
              <a:rPr lang="en-US" smtClean="0"/>
              <a:t>‹#›</a:t>
            </a:fld>
            <a:endParaRPr lang="en-US"/>
          </a:p>
        </p:txBody>
      </p:sp>
    </p:spTree>
    <p:extLst>
      <p:ext uri="{BB962C8B-B14F-4D97-AF65-F5344CB8AC3E}">
        <p14:creationId xmlns:p14="http://schemas.microsoft.com/office/powerpoint/2010/main" val="6919791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A89F8-9476-8CBD-CA06-E5A6CFC8EF9D}"/>
              </a:ext>
            </a:extLst>
          </p:cNvPr>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069D0F-E42A-4098-FFF4-123E659FF0D0}"/>
              </a:ext>
            </a:extLst>
          </p:cNvPr>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id="{A752018B-A1BA-0EBA-9D4A-2C834457E17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C0609-6FCA-DC16-58B5-E35EE95D1A52}"/>
              </a:ext>
            </a:extLst>
          </p:cNvPr>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a:extLst>
              <a:ext uri="{FF2B5EF4-FFF2-40B4-BE49-F238E27FC236}">
                <a16:creationId xmlns:a16="http://schemas.microsoft.com/office/drawing/2014/main" id="{8CFABFA0-6BFC-723E-C29E-2CFB106162D6}"/>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737744-6236-4FC6-CEDA-72A6CC4DB1DC}"/>
              </a:ext>
            </a:extLst>
          </p:cNvPr>
          <p:cNvSpPr>
            <a:spLocks noGrp="1"/>
          </p:cNvSpPr>
          <p:nvPr>
            <p:ph type="dt" sz="half" idx="10"/>
          </p:nvPr>
        </p:nvSpPr>
        <p:spPr/>
        <p:txBody>
          <a:bodyPr/>
          <a:lstStyle/>
          <a:p>
            <a:fld id="{918477B0-D87F-41AB-8C45-3F169AF4FAF0}" type="datetimeFigureOut">
              <a:rPr lang="en-US" smtClean="0"/>
              <a:t>2/14/2025</a:t>
            </a:fld>
            <a:endParaRPr lang="en-US"/>
          </a:p>
        </p:txBody>
      </p:sp>
      <p:sp>
        <p:nvSpPr>
          <p:cNvPr id="8" name="Footer Placeholder 7">
            <a:extLst>
              <a:ext uri="{FF2B5EF4-FFF2-40B4-BE49-F238E27FC236}">
                <a16:creationId xmlns:a16="http://schemas.microsoft.com/office/drawing/2014/main" id="{6AD32AF9-48B1-3EBC-18E5-173045B6CC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19C359-B16E-EAC4-5406-915362A94A8A}"/>
              </a:ext>
            </a:extLst>
          </p:cNvPr>
          <p:cNvSpPr>
            <a:spLocks noGrp="1"/>
          </p:cNvSpPr>
          <p:nvPr>
            <p:ph type="sldNum" sz="quarter" idx="12"/>
          </p:nvPr>
        </p:nvSpPr>
        <p:spPr/>
        <p:txBody>
          <a:bodyPr/>
          <a:lstStyle/>
          <a:p>
            <a:fld id="{F92BA02E-48E3-4846-A307-F269035EE7AC}" type="slidenum">
              <a:rPr lang="en-US" smtClean="0"/>
              <a:t>‹#›</a:t>
            </a:fld>
            <a:endParaRPr lang="en-US"/>
          </a:p>
        </p:txBody>
      </p:sp>
    </p:spTree>
    <p:extLst>
      <p:ext uri="{BB962C8B-B14F-4D97-AF65-F5344CB8AC3E}">
        <p14:creationId xmlns:p14="http://schemas.microsoft.com/office/powerpoint/2010/main" val="337091482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0"/>
        <p:cNvGrpSpPr/>
        <p:nvPr/>
      </p:nvGrpSpPr>
      <p:grpSpPr>
        <a:xfrm>
          <a:off x="0" y="0"/>
          <a:ext cx="0" cy="0"/>
          <a:chOff x="0" y="0"/>
          <a:chExt cx="0" cy="0"/>
        </a:xfrm>
      </p:grpSpPr>
      <p:pic>
        <p:nvPicPr>
          <p:cNvPr id="131" name="Google Shape;131;p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2" name="Google Shape;132;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3" name="Google Shape;133;p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4" name="Google Shape;134;p1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C6037-8C91-D7C8-BF29-1680622C36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D42D54-FB58-ED45-663B-91B1509A0FFA}"/>
              </a:ext>
            </a:extLst>
          </p:cNvPr>
          <p:cNvSpPr>
            <a:spLocks noGrp="1"/>
          </p:cNvSpPr>
          <p:nvPr>
            <p:ph type="dt" sz="half" idx="10"/>
          </p:nvPr>
        </p:nvSpPr>
        <p:spPr/>
        <p:txBody>
          <a:bodyPr/>
          <a:lstStyle/>
          <a:p>
            <a:fld id="{918477B0-D87F-41AB-8C45-3F169AF4FAF0}" type="datetimeFigureOut">
              <a:rPr lang="en-US" smtClean="0"/>
              <a:t>2/14/2025</a:t>
            </a:fld>
            <a:endParaRPr lang="en-US"/>
          </a:p>
        </p:txBody>
      </p:sp>
      <p:sp>
        <p:nvSpPr>
          <p:cNvPr id="4" name="Footer Placeholder 3">
            <a:extLst>
              <a:ext uri="{FF2B5EF4-FFF2-40B4-BE49-F238E27FC236}">
                <a16:creationId xmlns:a16="http://schemas.microsoft.com/office/drawing/2014/main" id="{DBFDAD05-9029-38DB-F229-7124E6377E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53907C-61A9-38CD-B225-A2ABD30C3765}"/>
              </a:ext>
            </a:extLst>
          </p:cNvPr>
          <p:cNvSpPr>
            <a:spLocks noGrp="1"/>
          </p:cNvSpPr>
          <p:nvPr>
            <p:ph type="sldNum" sz="quarter" idx="12"/>
          </p:nvPr>
        </p:nvSpPr>
        <p:spPr/>
        <p:txBody>
          <a:bodyPr/>
          <a:lstStyle/>
          <a:p>
            <a:fld id="{F92BA02E-48E3-4846-A307-F269035EE7AC}" type="slidenum">
              <a:rPr lang="en-US" smtClean="0"/>
              <a:t>‹#›</a:t>
            </a:fld>
            <a:endParaRPr lang="en-US"/>
          </a:p>
        </p:txBody>
      </p:sp>
    </p:spTree>
    <p:extLst>
      <p:ext uri="{BB962C8B-B14F-4D97-AF65-F5344CB8AC3E}">
        <p14:creationId xmlns:p14="http://schemas.microsoft.com/office/powerpoint/2010/main" val="93072548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742B0A-8F6E-9C5E-9331-7BAF7F6CA71B}"/>
              </a:ext>
            </a:extLst>
          </p:cNvPr>
          <p:cNvSpPr>
            <a:spLocks noGrp="1"/>
          </p:cNvSpPr>
          <p:nvPr>
            <p:ph type="dt" sz="half" idx="10"/>
          </p:nvPr>
        </p:nvSpPr>
        <p:spPr/>
        <p:txBody>
          <a:bodyPr/>
          <a:lstStyle/>
          <a:p>
            <a:fld id="{918477B0-D87F-41AB-8C45-3F169AF4FAF0}" type="datetimeFigureOut">
              <a:rPr lang="en-US" smtClean="0"/>
              <a:t>2/14/2025</a:t>
            </a:fld>
            <a:endParaRPr lang="en-US"/>
          </a:p>
        </p:txBody>
      </p:sp>
      <p:sp>
        <p:nvSpPr>
          <p:cNvPr id="3" name="Footer Placeholder 2">
            <a:extLst>
              <a:ext uri="{FF2B5EF4-FFF2-40B4-BE49-F238E27FC236}">
                <a16:creationId xmlns:a16="http://schemas.microsoft.com/office/drawing/2014/main" id="{2B39ED51-915A-FD15-CDBF-F4BBD39D9F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B574AC-2D07-E26A-57F7-E96F45E32A25}"/>
              </a:ext>
            </a:extLst>
          </p:cNvPr>
          <p:cNvSpPr>
            <a:spLocks noGrp="1"/>
          </p:cNvSpPr>
          <p:nvPr>
            <p:ph type="sldNum" sz="quarter" idx="12"/>
          </p:nvPr>
        </p:nvSpPr>
        <p:spPr/>
        <p:txBody>
          <a:bodyPr/>
          <a:lstStyle/>
          <a:p>
            <a:fld id="{F92BA02E-48E3-4846-A307-F269035EE7AC}" type="slidenum">
              <a:rPr lang="en-US" smtClean="0"/>
              <a:t>‹#›</a:t>
            </a:fld>
            <a:endParaRPr lang="en-US"/>
          </a:p>
        </p:txBody>
      </p:sp>
    </p:spTree>
    <p:extLst>
      <p:ext uri="{BB962C8B-B14F-4D97-AF65-F5344CB8AC3E}">
        <p14:creationId xmlns:p14="http://schemas.microsoft.com/office/powerpoint/2010/main" val="34956673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5CF0E-410C-F76E-D3A1-884782037223}"/>
              </a:ext>
            </a:extLst>
          </p:cNvPr>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a:extLst>
              <a:ext uri="{FF2B5EF4-FFF2-40B4-BE49-F238E27FC236}">
                <a16:creationId xmlns:a16="http://schemas.microsoft.com/office/drawing/2014/main" id="{96296D8F-7FF2-E234-758F-4EA43EC3BF2E}"/>
              </a:ext>
            </a:extLst>
          </p:cNvPr>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820CAE-4AEC-DD9C-34CB-E4EC1A5782CA}"/>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ACF1E351-08DC-7CDF-AB5D-823A5C6CFD6D}"/>
              </a:ext>
            </a:extLst>
          </p:cNvPr>
          <p:cNvSpPr>
            <a:spLocks noGrp="1"/>
          </p:cNvSpPr>
          <p:nvPr>
            <p:ph type="dt" sz="half" idx="10"/>
          </p:nvPr>
        </p:nvSpPr>
        <p:spPr/>
        <p:txBody>
          <a:bodyPr/>
          <a:lstStyle/>
          <a:p>
            <a:fld id="{918477B0-D87F-41AB-8C45-3F169AF4FAF0}" type="datetimeFigureOut">
              <a:rPr lang="en-US" smtClean="0"/>
              <a:t>2/14/2025</a:t>
            </a:fld>
            <a:endParaRPr lang="en-US"/>
          </a:p>
        </p:txBody>
      </p:sp>
      <p:sp>
        <p:nvSpPr>
          <p:cNvPr id="6" name="Footer Placeholder 5">
            <a:extLst>
              <a:ext uri="{FF2B5EF4-FFF2-40B4-BE49-F238E27FC236}">
                <a16:creationId xmlns:a16="http://schemas.microsoft.com/office/drawing/2014/main" id="{E4BEAD00-776C-91C5-F288-DF4078787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ECA1E7-D9A8-B03D-FEE6-59AA703E2CB5}"/>
              </a:ext>
            </a:extLst>
          </p:cNvPr>
          <p:cNvSpPr>
            <a:spLocks noGrp="1"/>
          </p:cNvSpPr>
          <p:nvPr>
            <p:ph type="sldNum" sz="quarter" idx="12"/>
          </p:nvPr>
        </p:nvSpPr>
        <p:spPr/>
        <p:txBody>
          <a:bodyPr/>
          <a:lstStyle/>
          <a:p>
            <a:fld id="{F92BA02E-48E3-4846-A307-F269035EE7AC}" type="slidenum">
              <a:rPr lang="en-US" smtClean="0"/>
              <a:t>‹#›</a:t>
            </a:fld>
            <a:endParaRPr lang="en-US"/>
          </a:p>
        </p:txBody>
      </p:sp>
    </p:spTree>
    <p:extLst>
      <p:ext uri="{BB962C8B-B14F-4D97-AF65-F5344CB8AC3E}">
        <p14:creationId xmlns:p14="http://schemas.microsoft.com/office/powerpoint/2010/main" val="2225285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9C07A-A9B1-A151-6DBA-06FDFFBC3409}"/>
              </a:ext>
            </a:extLst>
          </p:cNvPr>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a:extLst>
              <a:ext uri="{FF2B5EF4-FFF2-40B4-BE49-F238E27FC236}">
                <a16:creationId xmlns:a16="http://schemas.microsoft.com/office/drawing/2014/main" id="{6E536E94-314C-9530-B40E-1124831400D3}"/>
              </a:ext>
            </a:extLst>
          </p:cNvPr>
          <p:cNvSpPr>
            <a:spLocks noGrp="1"/>
          </p:cNvSpPr>
          <p:nvPr>
            <p:ph type="pic" idx="1"/>
          </p:nvPr>
        </p:nvSpPr>
        <p:spPr>
          <a:xfrm>
            <a:off x="3887391" y="740570"/>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a:extLst>
              <a:ext uri="{FF2B5EF4-FFF2-40B4-BE49-F238E27FC236}">
                <a16:creationId xmlns:a16="http://schemas.microsoft.com/office/drawing/2014/main" id="{BAF476C1-9D98-878E-B45B-AED575DC38A0}"/>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F92AAD36-77DE-1F5D-6624-838AADC72E2C}"/>
              </a:ext>
            </a:extLst>
          </p:cNvPr>
          <p:cNvSpPr>
            <a:spLocks noGrp="1"/>
          </p:cNvSpPr>
          <p:nvPr>
            <p:ph type="dt" sz="half" idx="10"/>
          </p:nvPr>
        </p:nvSpPr>
        <p:spPr/>
        <p:txBody>
          <a:bodyPr/>
          <a:lstStyle/>
          <a:p>
            <a:fld id="{918477B0-D87F-41AB-8C45-3F169AF4FAF0}" type="datetimeFigureOut">
              <a:rPr lang="en-US" smtClean="0"/>
              <a:t>2/14/2025</a:t>
            </a:fld>
            <a:endParaRPr lang="en-US"/>
          </a:p>
        </p:txBody>
      </p:sp>
      <p:sp>
        <p:nvSpPr>
          <p:cNvPr id="6" name="Footer Placeholder 5">
            <a:extLst>
              <a:ext uri="{FF2B5EF4-FFF2-40B4-BE49-F238E27FC236}">
                <a16:creationId xmlns:a16="http://schemas.microsoft.com/office/drawing/2014/main" id="{A2E6C804-6CFE-AE4D-A085-29730F588F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B2C300-59A1-0867-3CA5-D23E948874F3}"/>
              </a:ext>
            </a:extLst>
          </p:cNvPr>
          <p:cNvSpPr>
            <a:spLocks noGrp="1"/>
          </p:cNvSpPr>
          <p:nvPr>
            <p:ph type="sldNum" sz="quarter" idx="12"/>
          </p:nvPr>
        </p:nvSpPr>
        <p:spPr/>
        <p:txBody>
          <a:bodyPr/>
          <a:lstStyle/>
          <a:p>
            <a:fld id="{F92BA02E-48E3-4846-A307-F269035EE7AC}" type="slidenum">
              <a:rPr lang="en-US" smtClean="0"/>
              <a:t>‹#›</a:t>
            </a:fld>
            <a:endParaRPr lang="en-US"/>
          </a:p>
        </p:txBody>
      </p:sp>
    </p:spTree>
    <p:extLst>
      <p:ext uri="{BB962C8B-B14F-4D97-AF65-F5344CB8AC3E}">
        <p14:creationId xmlns:p14="http://schemas.microsoft.com/office/powerpoint/2010/main" val="296395055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60AFC-0D7E-53B9-7B56-49C48CE77A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ED444F-F5A5-F2DA-3019-87B647689E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2C84F-8897-0587-FEF0-86DBDAC9BDD2}"/>
              </a:ext>
            </a:extLst>
          </p:cNvPr>
          <p:cNvSpPr>
            <a:spLocks noGrp="1"/>
          </p:cNvSpPr>
          <p:nvPr>
            <p:ph type="dt" sz="half" idx="10"/>
          </p:nvPr>
        </p:nvSpPr>
        <p:spPr/>
        <p:txBody>
          <a:bodyPr/>
          <a:lstStyle/>
          <a:p>
            <a:fld id="{918477B0-D87F-41AB-8C45-3F169AF4FAF0}" type="datetimeFigureOut">
              <a:rPr lang="en-US" smtClean="0"/>
              <a:t>2/14/2025</a:t>
            </a:fld>
            <a:endParaRPr lang="en-US"/>
          </a:p>
        </p:txBody>
      </p:sp>
      <p:sp>
        <p:nvSpPr>
          <p:cNvPr id="5" name="Footer Placeholder 4">
            <a:extLst>
              <a:ext uri="{FF2B5EF4-FFF2-40B4-BE49-F238E27FC236}">
                <a16:creationId xmlns:a16="http://schemas.microsoft.com/office/drawing/2014/main" id="{14FBBCFF-BE32-B5EF-7FEB-066B552953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79BB8-BCB5-30B2-9445-B68D7901931A}"/>
              </a:ext>
            </a:extLst>
          </p:cNvPr>
          <p:cNvSpPr>
            <a:spLocks noGrp="1"/>
          </p:cNvSpPr>
          <p:nvPr>
            <p:ph type="sldNum" sz="quarter" idx="12"/>
          </p:nvPr>
        </p:nvSpPr>
        <p:spPr/>
        <p:txBody>
          <a:bodyPr/>
          <a:lstStyle/>
          <a:p>
            <a:fld id="{F92BA02E-48E3-4846-A307-F269035EE7AC}" type="slidenum">
              <a:rPr lang="en-US" smtClean="0"/>
              <a:t>‹#›</a:t>
            </a:fld>
            <a:endParaRPr lang="en-US"/>
          </a:p>
        </p:txBody>
      </p:sp>
    </p:spTree>
    <p:extLst>
      <p:ext uri="{BB962C8B-B14F-4D97-AF65-F5344CB8AC3E}">
        <p14:creationId xmlns:p14="http://schemas.microsoft.com/office/powerpoint/2010/main" val="386292960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58BDBE-47F3-7118-EF42-7D7A3619AFDB}"/>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046AB4-33EC-7249-CD0D-E28BA9640203}"/>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746F3-A8E3-22F5-0152-AF0E5E99C14C}"/>
              </a:ext>
            </a:extLst>
          </p:cNvPr>
          <p:cNvSpPr>
            <a:spLocks noGrp="1"/>
          </p:cNvSpPr>
          <p:nvPr>
            <p:ph type="dt" sz="half" idx="10"/>
          </p:nvPr>
        </p:nvSpPr>
        <p:spPr/>
        <p:txBody>
          <a:bodyPr/>
          <a:lstStyle/>
          <a:p>
            <a:fld id="{918477B0-D87F-41AB-8C45-3F169AF4FAF0}" type="datetimeFigureOut">
              <a:rPr lang="en-US" smtClean="0"/>
              <a:t>2/14/2025</a:t>
            </a:fld>
            <a:endParaRPr lang="en-US"/>
          </a:p>
        </p:txBody>
      </p:sp>
      <p:sp>
        <p:nvSpPr>
          <p:cNvPr id="5" name="Footer Placeholder 4">
            <a:extLst>
              <a:ext uri="{FF2B5EF4-FFF2-40B4-BE49-F238E27FC236}">
                <a16:creationId xmlns:a16="http://schemas.microsoft.com/office/drawing/2014/main" id="{370694FC-11E7-0239-30E9-CD1C71C306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EEE8CE-F5A5-9F83-50D2-FAEE9E09D020}"/>
              </a:ext>
            </a:extLst>
          </p:cNvPr>
          <p:cNvSpPr>
            <a:spLocks noGrp="1"/>
          </p:cNvSpPr>
          <p:nvPr>
            <p:ph type="sldNum" sz="quarter" idx="12"/>
          </p:nvPr>
        </p:nvSpPr>
        <p:spPr/>
        <p:txBody>
          <a:bodyPr/>
          <a:lstStyle/>
          <a:p>
            <a:fld id="{F92BA02E-48E3-4846-A307-F269035EE7AC}" type="slidenum">
              <a:rPr lang="en-US" smtClean="0"/>
              <a:t>‹#›</a:t>
            </a:fld>
            <a:endParaRPr lang="en-US"/>
          </a:p>
        </p:txBody>
      </p:sp>
    </p:spTree>
    <p:extLst>
      <p:ext uri="{BB962C8B-B14F-4D97-AF65-F5344CB8AC3E}">
        <p14:creationId xmlns:p14="http://schemas.microsoft.com/office/powerpoint/2010/main" val="160841430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lide without image - Blue" userDrawn="1">
  <p:cSld name="Slide without image - Blue">
    <p:spTree>
      <p:nvGrpSpPr>
        <p:cNvPr id="1" name="Shape 188"/>
        <p:cNvGrpSpPr/>
        <p:nvPr/>
      </p:nvGrpSpPr>
      <p:grpSpPr>
        <a:xfrm>
          <a:off x="0" y="0"/>
          <a:ext cx="0" cy="0"/>
          <a:chOff x="0" y="0"/>
          <a:chExt cx="0" cy="0"/>
        </a:xfrm>
      </p:grpSpPr>
      <p:pic>
        <p:nvPicPr>
          <p:cNvPr id="189" name="Google Shape;189;p48" descr="&quot;&quot;"/>
          <p:cNvPicPr preferRelativeResize="0"/>
          <p:nvPr userDrawn="1"/>
        </p:nvPicPr>
        <p:blipFill rotWithShape="1">
          <a:blip r:embed="rId2">
            <a:alphaModFix/>
          </a:blip>
          <a:srcRect/>
          <a:stretch/>
        </p:blipFill>
        <p:spPr>
          <a:xfrm>
            <a:off x="-3" y="4521495"/>
            <a:ext cx="9144003" cy="618018"/>
          </a:xfrm>
          <a:prstGeom prst="rect">
            <a:avLst/>
          </a:prstGeom>
          <a:noFill/>
          <a:ln>
            <a:noFill/>
          </a:ln>
        </p:spPr>
      </p:pic>
      <p:cxnSp>
        <p:nvCxnSpPr>
          <p:cNvPr id="190" name="Google Shape;190;p48" descr="&quot;&quot;"/>
          <p:cNvCxnSpPr/>
          <p:nvPr/>
        </p:nvCxnSpPr>
        <p:spPr>
          <a:xfrm>
            <a:off x="0" y="734931"/>
            <a:ext cx="7479600" cy="0"/>
          </a:xfrm>
          <a:prstGeom prst="straightConnector1">
            <a:avLst/>
          </a:prstGeom>
          <a:noFill/>
          <a:ln w="19050" cap="flat" cmpd="sng">
            <a:solidFill>
              <a:srgbClr val="488BC9"/>
            </a:solidFill>
            <a:prstDash val="solid"/>
            <a:round/>
            <a:headEnd type="none" w="sm" len="sm"/>
            <a:tailEnd type="none" w="sm" len="sm"/>
          </a:ln>
        </p:spPr>
      </p:cxnSp>
      <p:sp>
        <p:nvSpPr>
          <p:cNvPr id="194" name="Google Shape;19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975" b="0" i="0" u="none" strike="noStrike" cap="none" dirty="0">
                <a:solidFill>
                  <a:srgbClr val="FFFFFF"/>
                </a:solidFill>
                <a:latin typeface="Arial"/>
                <a:ea typeface="Arial"/>
                <a:cs typeface="Arial"/>
                <a:sym typeface="Arial"/>
              </a:rPr>
              <a:t> </a:t>
            </a:r>
            <a:fld id="{00000000-1234-1234-1234-123412341234}" type="slidenum">
              <a:rPr lang="en" sz="975" b="1"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975" b="1" i="0" u="none" strike="noStrike" cap="none" dirty="0">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7740503" y="4645917"/>
            <a:ext cx="1207339" cy="403399"/>
          </a:xfrm>
          <a:prstGeom prst="rect">
            <a:avLst/>
          </a:prstGeom>
          <a:noFill/>
          <a:ln>
            <a:noFill/>
          </a:ln>
        </p:spPr>
      </p:pic>
      <p:sp>
        <p:nvSpPr>
          <p:cNvPr id="196" name="Google Shape;196;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975"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975"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975"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975"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975"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975"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975"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975"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975"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9451521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over Slide - Orange" userDrawn="1">
  <p:cSld name="Cover Slide - Orange">
    <p:spTree>
      <p:nvGrpSpPr>
        <p:cNvPr id="1" name="Shape 19"/>
        <p:cNvGrpSpPr/>
        <p:nvPr/>
      </p:nvGrpSpPr>
      <p:grpSpPr>
        <a:xfrm>
          <a:off x="0" y="0"/>
          <a:ext cx="0" cy="0"/>
          <a:chOff x="0" y="0"/>
          <a:chExt cx="0" cy="0"/>
        </a:xfrm>
      </p:grpSpPr>
      <p:pic>
        <p:nvPicPr>
          <p:cNvPr id="22" name="Google Shape;22;p31" descr="CDE logo"/>
          <p:cNvPicPr preferRelativeResize="0"/>
          <p:nvPr/>
        </p:nvPicPr>
        <p:blipFill rotWithShape="1">
          <a:blip r:embed="rId2">
            <a:alphaModFix/>
          </a:blip>
          <a:srcRect/>
          <a:stretch/>
        </p:blipFill>
        <p:spPr>
          <a:xfrm>
            <a:off x="2299325" y="703401"/>
            <a:ext cx="1456100" cy="919150"/>
          </a:xfrm>
          <a:prstGeom prst="rect">
            <a:avLst/>
          </a:prstGeom>
          <a:noFill/>
          <a:ln>
            <a:noFill/>
          </a:ln>
        </p:spPr>
      </p:pic>
      <p:sp>
        <p:nvSpPr>
          <p:cNvPr id="23" name="Google Shape;23;p31"/>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600" b="0" i="0" u="none" strike="noStrike" cap="none">
              <a:solidFill>
                <a:srgbClr val="000000"/>
              </a:solidFill>
              <a:latin typeface="Roboto"/>
              <a:ea typeface="Roboto"/>
              <a:cs typeface="Roboto"/>
              <a:sym typeface="Roboto"/>
            </a:endParaRPr>
          </a:p>
        </p:txBody>
      </p:sp>
      <p:pic>
        <p:nvPicPr>
          <p:cNvPr id="24" name="Google Shape;24;p31" descr="Photo of two elementary students"/>
          <p:cNvPicPr preferRelativeResize="0"/>
          <p:nvPr/>
        </p:nvPicPr>
        <p:blipFill rotWithShape="1">
          <a:blip r:embed="rId3">
            <a:alphaModFix/>
          </a:blip>
          <a:srcRect/>
          <a:stretch/>
        </p:blipFill>
        <p:spPr>
          <a:xfrm>
            <a:off x="6517758" y="1794244"/>
            <a:ext cx="2626243" cy="2551814"/>
          </a:xfrm>
          <a:prstGeom prst="rect">
            <a:avLst/>
          </a:prstGeom>
          <a:noFill/>
          <a:ln>
            <a:noFill/>
          </a:ln>
        </p:spPr>
      </p:pic>
      <p:sp>
        <p:nvSpPr>
          <p:cNvPr id="26" name="Google Shape;26;p31"/>
          <p:cNvSpPr txBox="1">
            <a:spLocks noGrp="1"/>
          </p:cNvSpPr>
          <p:nvPr>
            <p:ph type="title" idx="2"/>
          </p:nvPr>
        </p:nvSpPr>
        <p:spPr>
          <a:xfrm>
            <a:off x="184260" y="2290899"/>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165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9pPr>
          </a:lstStyle>
          <a:p>
            <a:endParaRPr/>
          </a:p>
        </p:txBody>
      </p:sp>
      <p:sp>
        <p:nvSpPr>
          <p:cNvPr id="27" name="Google Shape;27;p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975" b="0" i="0" u="none" strike="noStrike" cap="none">
                <a:solidFill>
                  <a:srgbClr val="FFFFFF"/>
                </a:solidFill>
                <a:latin typeface="Arial"/>
                <a:ea typeface="Arial"/>
                <a:cs typeface="Arial"/>
                <a:sym typeface="Arial"/>
              </a:rPr>
              <a:t> </a:t>
            </a:r>
            <a:fld id="{00000000-1234-1234-1234-123412341234}" type="slidenum">
              <a:rPr lang="en" sz="975"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975" b="0" i="0" u="none" strike="noStrike" cap="none">
              <a:solidFill>
                <a:srgbClr val="FFFFFF"/>
              </a:solidFill>
              <a:latin typeface="Arial"/>
              <a:ea typeface="Arial"/>
              <a:cs typeface="Arial"/>
              <a:sym typeface="Arial"/>
            </a:endParaRPr>
          </a:p>
        </p:txBody>
      </p:sp>
      <p:sp>
        <p:nvSpPr>
          <p:cNvPr id="28" name="Google Shape;28;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975"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975"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975"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975"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975"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975"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975"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975"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975"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2" name="Google Shape;123;p44" descr="&quot;&quot;">
            <a:extLst>
              <a:ext uri="{FF2B5EF4-FFF2-40B4-BE49-F238E27FC236}">
                <a16:creationId xmlns:a16="http://schemas.microsoft.com/office/drawing/2014/main" id="{CFDA2285-3003-75D3-8F07-4CF267B89DB3}"/>
              </a:ext>
            </a:extLst>
          </p:cNvPr>
          <p:cNvPicPr preferRelativeResize="0"/>
          <p:nvPr userDrawn="1"/>
        </p:nvPicPr>
        <p:blipFill rotWithShape="1">
          <a:blip r:embed="rId4">
            <a:alphaModFix/>
          </a:blip>
          <a:srcRect/>
          <a:stretch/>
        </p:blipFill>
        <p:spPr>
          <a:xfrm>
            <a:off x="2" y="4320696"/>
            <a:ext cx="9144003" cy="830461"/>
          </a:xfrm>
          <a:prstGeom prst="rect">
            <a:avLst/>
          </a:prstGeom>
          <a:noFill/>
          <a:ln>
            <a:noFill/>
          </a:ln>
        </p:spPr>
      </p:pic>
      <p:sp>
        <p:nvSpPr>
          <p:cNvPr id="3" name="Google Shape;121;p44" descr="&quot;&quot;">
            <a:extLst>
              <a:ext uri="{FF2B5EF4-FFF2-40B4-BE49-F238E27FC236}">
                <a16:creationId xmlns:a16="http://schemas.microsoft.com/office/drawing/2014/main" id="{50E5D655-EC40-0134-B172-6543CADBBB3A}"/>
              </a:ext>
            </a:extLst>
          </p:cNvPr>
          <p:cNvSpPr/>
          <p:nvPr userDrawn="1"/>
        </p:nvSpPr>
        <p:spPr>
          <a:xfrm>
            <a:off x="1125" y="1"/>
            <a:ext cx="9144000" cy="1810193"/>
          </a:xfrm>
          <a:prstGeom prst="rect">
            <a:avLst/>
          </a:prstGeom>
          <a:solidFill>
            <a:srgbClr val="488BC9"/>
          </a:solidFill>
          <a:ln>
            <a:noFill/>
          </a:ln>
        </p:spPr>
        <p:txBody>
          <a:bodyPr spcFirstLastPara="1" wrap="square" lIns="68569" tIns="68569" rIns="68569" bIns="68569"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pic>
        <p:nvPicPr>
          <p:cNvPr id="4" name="Google Shape;124;p44" descr="CDE logo">
            <a:extLst>
              <a:ext uri="{FF2B5EF4-FFF2-40B4-BE49-F238E27FC236}">
                <a16:creationId xmlns:a16="http://schemas.microsoft.com/office/drawing/2014/main" id="{9FF57065-48E5-2457-9E03-26D4417B9113}"/>
              </a:ext>
            </a:extLst>
          </p:cNvPr>
          <p:cNvPicPr preferRelativeResize="0"/>
          <p:nvPr userDrawn="1"/>
        </p:nvPicPr>
        <p:blipFill rotWithShape="1">
          <a:blip r:embed="rId2">
            <a:alphaModFix/>
          </a:blip>
          <a:srcRect/>
          <a:stretch/>
        </p:blipFill>
        <p:spPr>
          <a:xfrm>
            <a:off x="3336546" y="382768"/>
            <a:ext cx="2490104" cy="1108444"/>
          </a:xfrm>
          <a:prstGeom prst="rect">
            <a:avLst/>
          </a:prstGeom>
          <a:noFill/>
          <a:ln>
            <a:noFill/>
          </a:ln>
        </p:spPr>
      </p:pic>
    </p:spTree>
    <p:extLst>
      <p:ext uri="{BB962C8B-B14F-4D97-AF65-F5344CB8AC3E}">
        <p14:creationId xmlns:p14="http://schemas.microsoft.com/office/powerpoint/2010/main" val="1594073580"/>
      </p:ext>
    </p:extLst>
  </p:cSld>
  <p:clrMapOvr>
    <a:masterClrMapping/>
  </p:clrMapOvr>
  <p:extLst>
    <p:ext uri="{DCECCB84-F9BA-43D5-87BE-67443E8EF086}">
      <p15:sldGuideLst xmlns:p15="http://schemas.microsoft.com/office/powerpoint/2012/main">
        <p15:guide id="1" orient="horz" pos="2160">
          <p15:clr>
            <a:srgbClr val="FBAE40"/>
          </p15:clr>
        </p15:guide>
        <p15:guide id="2" pos="22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5"/>
        <p:cNvGrpSpPr/>
        <p:nvPr/>
      </p:nvGrpSpPr>
      <p:grpSpPr>
        <a:xfrm>
          <a:off x="0" y="0"/>
          <a:ext cx="0" cy="0"/>
          <a:chOff x="0" y="0"/>
          <a:chExt cx="0" cy="0"/>
        </a:xfrm>
      </p:grpSpPr>
      <p:pic>
        <p:nvPicPr>
          <p:cNvPr id="136" name="Google Shape;136;p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7" name="Google Shape;137;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8" name="Google Shape;138;p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9" name="Google Shape;139;p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0"/>
        <p:cNvGrpSpPr/>
        <p:nvPr/>
      </p:nvGrpSpPr>
      <p:grpSpPr>
        <a:xfrm>
          <a:off x="0" y="0"/>
          <a:ext cx="0" cy="0"/>
          <a:chOff x="0" y="0"/>
          <a:chExt cx="0" cy="0"/>
        </a:xfrm>
      </p:grpSpPr>
      <p:sp>
        <p:nvSpPr>
          <p:cNvPr id="141" name="Google Shape;14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2" name="Google Shape;142;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 name="Google Shape;143;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4" name="Google Shape;144;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5" name="Google Shape;145;p1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6" name="Google Shape;146;p1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7" name="Google Shape;147;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8" name="Google Shape;148;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0" name="Google Shape;150;p1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1"/>
        <p:cNvGrpSpPr/>
        <p:nvPr/>
      </p:nvGrpSpPr>
      <p:grpSpPr>
        <a:xfrm>
          <a:off x="0" y="0"/>
          <a:ext cx="0" cy="0"/>
          <a:chOff x="0" y="0"/>
          <a:chExt cx="0" cy="0"/>
        </a:xfrm>
      </p:grpSpPr>
      <p:pic>
        <p:nvPicPr>
          <p:cNvPr id="152" name="Google Shape;152;p1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3" name="Google Shape;153;p1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4" name="Google Shape;154;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5" name="Google Shape;155;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6" name="Google Shape;156;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7" name="Google Shape;157;p1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8" name="Google Shape;158;p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9" name="Google Shape;159;p1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0"/>
        <p:cNvGrpSpPr/>
        <p:nvPr/>
      </p:nvGrpSpPr>
      <p:grpSpPr>
        <a:xfrm>
          <a:off x="0" y="0"/>
          <a:ext cx="0" cy="0"/>
          <a:chOff x="0" y="0"/>
          <a:chExt cx="0" cy="0"/>
        </a:xfrm>
      </p:grpSpPr>
      <p:pic>
        <p:nvPicPr>
          <p:cNvPr id="161" name="Google Shape;161;p1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2" name="Google Shape;162;p1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3" name="Google Shape;163;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4" name="Google Shape;164;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6" name="Google Shape;166;p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7" name="Google Shape;167;p1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8"/>
        <p:cNvGrpSpPr/>
        <p:nvPr/>
      </p:nvGrpSpPr>
      <p:grpSpPr>
        <a:xfrm>
          <a:off x="0" y="0"/>
          <a:ext cx="0" cy="0"/>
          <a:chOff x="0" y="0"/>
          <a:chExt cx="0" cy="0"/>
        </a:xfrm>
      </p:grpSpPr>
      <p:pic>
        <p:nvPicPr>
          <p:cNvPr id="169" name="Google Shape;169;p1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0" name="Google Shape;170;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1" name="Google Shape;171;p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2" name="Google Shape;172;p1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3"/>
        <p:cNvGrpSpPr/>
        <p:nvPr/>
      </p:nvGrpSpPr>
      <p:grpSpPr>
        <a:xfrm>
          <a:off x="0" y="0"/>
          <a:ext cx="0" cy="0"/>
          <a:chOff x="0" y="0"/>
          <a:chExt cx="0" cy="0"/>
        </a:xfrm>
      </p:grpSpPr>
      <p:pic>
        <p:nvPicPr>
          <p:cNvPr id="174" name="Google Shape;174;p2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5" name="Google Shape;175;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6" name="Google Shape;176;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7" name="Google Shape;177;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8" name="Google Shape;178;p20"/>
          <p:cNvGrpSpPr/>
          <p:nvPr/>
        </p:nvGrpSpPr>
        <p:grpSpPr>
          <a:xfrm>
            <a:off x="308400" y="1062325"/>
            <a:ext cx="1006800" cy="1003500"/>
            <a:chOff x="308400" y="1076275"/>
            <a:chExt cx="1006800" cy="1003500"/>
          </a:xfrm>
        </p:grpSpPr>
        <p:sp>
          <p:nvSpPr>
            <p:cNvPr id="179" name="Google Shape;179;p20"/>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 name="Google Shape;180;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1" name="Google Shape;181;p20"/>
          <p:cNvGrpSpPr/>
          <p:nvPr/>
        </p:nvGrpSpPr>
        <p:grpSpPr>
          <a:xfrm>
            <a:off x="308400" y="2150613"/>
            <a:ext cx="1006800" cy="1003500"/>
            <a:chOff x="308400" y="2218825"/>
            <a:chExt cx="1006800" cy="1003500"/>
          </a:xfrm>
        </p:grpSpPr>
        <p:sp>
          <p:nvSpPr>
            <p:cNvPr id="182" name="Google Shape;182;p20"/>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3" name="Google Shape;183;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4" name="Google Shape;184;p20"/>
          <p:cNvGrpSpPr/>
          <p:nvPr/>
        </p:nvGrpSpPr>
        <p:grpSpPr>
          <a:xfrm>
            <a:off x="308400" y="3238900"/>
            <a:ext cx="1006800" cy="1003500"/>
            <a:chOff x="308400" y="1076275"/>
            <a:chExt cx="1006800" cy="1003500"/>
          </a:xfrm>
        </p:grpSpPr>
        <p:sp>
          <p:nvSpPr>
            <p:cNvPr id="185" name="Google Shape;185;p20"/>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6" name="Google Shape;186;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7" name="Google Shape;187;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8" name="Google Shape;188;p20"/>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89" name="Google Shape;189;p2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90" name="Google Shape;190;p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1" name="Google Shape;191;p2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25" name="Google Shape;25;p3"/>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2"/>
        <p:cNvGrpSpPr/>
        <p:nvPr/>
      </p:nvGrpSpPr>
      <p:grpSpPr>
        <a:xfrm>
          <a:off x="0" y="0"/>
          <a:ext cx="0" cy="0"/>
          <a:chOff x="0" y="0"/>
          <a:chExt cx="0" cy="0"/>
        </a:xfrm>
      </p:grpSpPr>
      <p:pic>
        <p:nvPicPr>
          <p:cNvPr id="193" name="Google Shape;193;p2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4" name="Google Shape;194;p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5" name="Google Shape;195;p21"/>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96" name="Google Shape;196;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7" name="Google Shape;197;p21"/>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8" name="Google Shape;198;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99" name="Google Shape;199;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200" name="Google Shape;200;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01" name="Google Shape;201;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2" name="Google Shape;202;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3" name="Google Shape;203;p21"/>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204" name="Google Shape;204;p21"/>
          <p:cNvGrpSpPr/>
          <p:nvPr/>
        </p:nvGrpSpPr>
        <p:grpSpPr>
          <a:xfrm>
            <a:off x="311700" y="3548650"/>
            <a:ext cx="8363900" cy="646200"/>
            <a:chOff x="375100" y="3396250"/>
            <a:chExt cx="8363900" cy="646200"/>
          </a:xfrm>
        </p:grpSpPr>
        <p:sp>
          <p:nvSpPr>
            <p:cNvPr id="205" name="Google Shape;205;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10" name="Google Shape;210;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11" name="Google Shape;211;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2" name="Google Shape;212;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3" name="Google Shape;213;p21"/>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4" name="Google Shape;214;p21"/>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5" name="Google Shape;215;p21"/>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6" name="Google Shape;216;p21"/>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7" name="Google Shape;217;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8" name="Google Shape;218;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19" name="Google Shape;219;p21"/>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0"/>
        <p:cNvGrpSpPr/>
        <p:nvPr/>
      </p:nvGrpSpPr>
      <p:grpSpPr>
        <a:xfrm>
          <a:off x="0" y="0"/>
          <a:ext cx="0" cy="0"/>
          <a:chOff x="0" y="0"/>
          <a:chExt cx="0" cy="0"/>
        </a:xfrm>
      </p:grpSpPr>
      <p:pic>
        <p:nvPicPr>
          <p:cNvPr id="221" name="Google Shape;221;p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2" name="Google Shape;222;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3" name="Google Shape;22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4" name="Google Shape;224;p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5" name="Google Shape;225;p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6"/>
        <p:cNvGrpSpPr/>
        <p:nvPr/>
      </p:nvGrpSpPr>
      <p:grpSpPr>
        <a:xfrm>
          <a:off x="0" y="0"/>
          <a:ext cx="0" cy="0"/>
          <a:chOff x="0" y="0"/>
          <a:chExt cx="0" cy="0"/>
        </a:xfrm>
      </p:grpSpPr>
      <p:pic>
        <p:nvPicPr>
          <p:cNvPr id="227" name="Google Shape;227;p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8" name="Google Shape;228;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9" name="Google Shape;22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1" name="Google Shape;231;p2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2"/>
        <p:cNvGrpSpPr/>
        <p:nvPr/>
      </p:nvGrpSpPr>
      <p:grpSpPr>
        <a:xfrm>
          <a:off x="0" y="0"/>
          <a:ext cx="0" cy="0"/>
          <a:chOff x="0" y="0"/>
          <a:chExt cx="0" cy="0"/>
        </a:xfrm>
      </p:grpSpPr>
      <p:pic>
        <p:nvPicPr>
          <p:cNvPr id="233" name="Google Shape;233;p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4" name="Google Shape;234;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5" name="Google Shape;23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6" name="Google Shape;236;p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7" name="Google Shape;237;p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8"/>
        <p:cNvGrpSpPr/>
        <p:nvPr/>
      </p:nvGrpSpPr>
      <p:grpSpPr>
        <a:xfrm>
          <a:off x="0" y="0"/>
          <a:ext cx="0" cy="0"/>
          <a:chOff x="0" y="0"/>
          <a:chExt cx="0" cy="0"/>
        </a:xfrm>
      </p:grpSpPr>
      <p:pic>
        <p:nvPicPr>
          <p:cNvPr id="239" name="Google Shape;239;p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0" name="Google Shape;240;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1" name="Google Shape;24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2" name="Google Shape;242;p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3" name="Google Shape;243;p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4"/>
        <p:cNvGrpSpPr/>
        <p:nvPr/>
      </p:nvGrpSpPr>
      <p:grpSpPr>
        <a:xfrm>
          <a:off x="0" y="0"/>
          <a:ext cx="0" cy="0"/>
          <a:chOff x="0" y="0"/>
          <a:chExt cx="0" cy="0"/>
        </a:xfrm>
      </p:grpSpPr>
      <p:pic>
        <p:nvPicPr>
          <p:cNvPr id="245" name="Google Shape;245;p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6" name="Google Shape;246;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7" name="Google Shape;24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8" name="Google Shape;248;p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9" name="Google Shape;249;p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50"/>
        <p:cNvGrpSpPr/>
        <p:nvPr/>
      </p:nvGrpSpPr>
      <p:grpSpPr>
        <a:xfrm>
          <a:off x="0" y="0"/>
          <a:ext cx="0" cy="0"/>
          <a:chOff x="0" y="0"/>
          <a:chExt cx="0" cy="0"/>
        </a:xfrm>
      </p:grpSpPr>
      <p:pic>
        <p:nvPicPr>
          <p:cNvPr id="251" name="Google Shape;251;p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2" name="Google Shape;252;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3" name="Google Shape;25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4" name="Google Shape;254;p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5" name="Google Shape;255;p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6"/>
        <p:cNvGrpSpPr/>
        <p:nvPr/>
      </p:nvGrpSpPr>
      <p:grpSpPr>
        <a:xfrm>
          <a:off x="0" y="0"/>
          <a:ext cx="0" cy="0"/>
          <a:chOff x="0" y="0"/>
          <a:chExt cx="0" cy="0"/>
        </a:xfrm>
      </p:grpSpPr>
      <p:pic>
        <p:nvPicPr>
          <p:cNvPr id="257" name="Google Shape;257;p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8" name="Google Shape;258;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9" name="Google Shape;25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0" name="Google Shape;260;p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1" name="Google Shape;261;p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62"/>
        <p:cNvGrpSpPr/>
        <p:nvPr/>
      </p:nvGrpSpPr>
      <p:grpSpPr>
        <a:xfrm>
          <a:off x="0" y="0"/>
          <a:ext cx="0" cy="0"/>
          <a:chOff x="0" y="0"/>
          <a:chExt cx="0" cy="0"/>
        </a:xfrm>
      </p:grpSpPr>
      <p:pic>
        <p:nvPicPr>
          <p:cNvPr id="263" name="Google Shape;263;p2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4" name="Google Shape;264;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5" name="Google Shape;26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7" name="Google Shape;267;p2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8"/>
        <p:cNvGrpSpPr/>
        <p:nvPr/>
      </p:nvGrpSpPr>
      <p:grpSpPr>
        <a:xfrm>
          <a:off x="0" y="0"/>
          <a:ext cx="0" cy="0"/>
          <a:chOff x="0" y="0"/>
          <a:chExt cx="0" cy="0"/>
        </a:xfrm>
      </p:grpSpPr>
      <p:pic>
        <p:nvPicPr>
          <p:cNvPr id="269" name="Google Shape;269;p30"/>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70" name="Google Shape;270;p3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1" name="Google Shape;271;p30"/>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2" name="Google Shape;272;p30"/>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3" name="Google Shape;273;p30"/>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4" name="Google Shape;274;p30"/>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5" name="Google Shape;275;p30"/>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6" name="Google Shape;276;p30"/>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3" name="Google Shape;33;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4" name="Google Shape;34;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 name="Google Shape;35;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6" name="Google Shape;36;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 name="Google Shape;37;p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8" name="Google Shape;38;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77"/>
        <p:cNvGrpSpPr/>
        <p:nvPr/>
      </p:nvGrpSpPr>
      <p:grpSpPr>
        <a:xfrm>
          <a:off x="0" y="0"/>
          <a:ext cx="0" cy="0"/>
          <a:chOff x="0" y="0"/>
          <a:chExt cx="0" cy="0"/>
        </a:xfrm>
      </p:grpSpPr>
      <p:pic>
        <p:nvPicPr>
          <p:cNvPr id="278" name="Google Shape;278;p31"/>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79" name="Google Shape;279;p31"/>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0" name="Google Shape;280;p31"/>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1" name="Google Shape;281;p31"/>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2" name="Google Shape;282;p31"/>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3" name="Google Shape;283;p31"/>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4" name="Google Shape;284;p31"/>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5" name="Google Shape;285;p31"/>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86"/>
        <p:cNvGrpSpPr/>
        <p:nvPr/>
      </p:nvGrpSpPr>
      <p:grpSpPr>
        <a:xfrm>
          <a:off x="0" y="0"/>
          <a:ext cx="0" cy="0"/>
          <a:chOff x="0" y="0"/>
          <a:chExt cx="0" cy="0"/>
        </a:xfrm>
      </p:grpSpPr>
      <p:pic>
        <p:nvPicPr>
          <p:cNvPr id="287" name="Google Shape;287;p3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8" name="Google Shape;288;p3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9" name="Google Shape;289;p3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0"/>
        <p:cNvGrpSpPr/>
        <p:nvPr/>
      </p:nvGrpSpPr>
      <p:grpSpPr>
        <a:xfrm>
          <a:off x="0" y="0"/>
          <a:ext cx="0" cy="0"/>
          <a:chOff x="0" y="0"/>
          <a:chExt cx="0" cy="0"/>
        </a:xfrm>
      </p:grpSpPr>
      <p:sp>
        <p:nvSpPr>
          <p:cNvPr id="291" name="Google Shape;291;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2" name="Google Shape;292;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3" name="Google Shape;293;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4" name="Google Shape;294;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5"/>
        <p:cNvGrpSpPr/>
        <p:nvPr/>
      </p:nvGrpSpPr>
      <p:grpSpPr>
        <a:xfrm>
          <a:off x="0" y="0"/>
          <a:ext cx="0" cy="0"/>
          <a:chOff x="0" y="0"/>
          <a:chExt cx="0" cy="0"/>
        </a:xfrm>
      </p:grpSpPr>
      <p:sp>
        <p:nvSpPr>
          <p:cNvPr id="296" name="Google Shape;296;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7" name="Google Shape;29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0" name="Google Shape;300;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1" name="Google Shape;30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2"/>
        <p:cNvGrpSpPr/>
        <p:nvPr/>
      </p:nvGrpSpPr>
      <p:grpSpPr>
        <a:xfrm>
          <a:off x="0" y="0"/>
          <a:ext cx="0" cy="0"/>
          <a:chOff x="0" y="0"/>
          <a:chExt cx="0" cy="0"/>
        </a:xfrm>
      </p:grpSpPr>
      <p:sp>
        <p:nvSpPr>
          <p:cNvPr id="303" name="Google Shape;303;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4" name="Google Shape;30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5"/>
        <p:cNvGrpSpPr/>
        <p:nvPr/>
      </p:nvGrpSpPr>
      <p:grpSpPr>
        <a:xfrm>
          <a:off x="0" y="0"/>
          <a:ext cx="0" cy="0"/>
          <a:chOff x="0" y="0"/>
          <a:chExt cx="0" cy="0"/>
        </a:xfrm>
      </p:grpSpPr>
      <p:sp>
        <p:nvSpPr>
          <p:cNvPr id="306" name="Google Shape;306;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8" name="Google Shape;308;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09" name="Google Shape;309;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0" name="Google Shape;31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1"/>
        <p:cNvGrpSpPr/>
        <p:nvPr/>
      </p:nvGrpSpPr>
      <p:grpSpPr>
        <a:xfrm>
          <a:off x="0" y="0"/>
          <a:ext cx="0" cy="0"/>
          <a:chOff x="0" y="0"/>
          <a:chExt cx="0" cy="0"/>
        </a:xfrm>
      </p:grpSpPr>
      <p:sp>
        <p:nvSpPr>
          <p:cNvPr id="312" name="Google Shape;312;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13" name="Google Shape;313;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4"/>
        <p:cNvGrpSpPr/>
        <p:nvPr/>
      </p:nvGrpSpPr>
      <p:grpSpPr>
        <a:xfrm>
          <a:off x="0" y="0"/>
          <a:ext cx="0" cy="0"/>
          <a:chOff x="0" y="0"/>
          <a:chExt cx="0" cy="0"/>
        </a:xfrm>
      </p:grpSpPr>
      <p:sp>
        <p:nvSpPr>
          <p:cNvPr id="315" name="Google Shape;315;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6" name="Google Shape;316;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17" name="Google Shape;317;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8"/>
        <p:cNvGrpSpPr/>
        <p:nvPr/>
      </p:nvGrpSpPr>
      <p:grpSpPr>
        <a:xfrm>
          <a:off x="0" y="0"/>
          <a:ext cx="0" cy="0"/>
          <a:chOff x="0" y="0"/>
          <a:chExt cx="0" cy="0"/>
        </a:xfrm>
      </p:grpSpPr>
      <p:sp>
        <p:nvSpPr>
          <p:cNvPr id="319" name="Google Shape;31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39"/>
        <p:cNvGrpSpPr/>
        <p:nvPr/>
      </p:nvGrpSpPr>
      <p:grpSpPr>
        <a:xfrm>
          <a:off x="0" y="0"/>
          <a:ext cx="0" cy="0"/>
          <a:chOff x="0" y="0"/>
          <a:chExt cx="0" cy="0"/>
        </a:xfrm>
      </p:grpSpPr>
      <p:sp>
        <p:nvSpPr>
          <p:cNvPr id="40" name="Google Shape;4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1" name="Google Shape;41;p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2" name="Google Shape;42;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3" name="Google Shape;43;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4" name="Google Shape;44;p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5" name="Google Shape;45;p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0"/>
        <p:cNvGrpSpPr/>
        <p:nvPr/>
      </p:nvGrpSpPr>
      <p:grpSpPr>
        <a:xfrm>
          <a:off x="0" y="0"/>
          <a:ext cx="0" cy="0"/>
          <a:chOff x="0" y="0"/>
          <a:chExt cx="0" cy="0"/>
        </a:xfrm>
      </p:grpSpPr>
      <p:pic>
        <p:nvPicPr>
          <p:cNvPr id="321" name="Google Shape;321;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22" name="Google Shape;322;p4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3" name="Google Shape;323;p4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4" name="Google Shape;324;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325" name="Google Shape;325;p4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26"/>
        <p:cNvGrpSpPr/>
        <p:nvPr/>
      </p:nvGrpSpPr>
      <p:grpSpPr>
        <a:xfrm>
          <a:off x="0" y="0"/>
          <a:ext cx="0" cy="0"/>
          <a:chOff x="0" y="0"/>
          <a:chExt cx="0" cy="0"/>
        </a:xfrm>
      </p:grpSpPr>
      <p:pic>
        <p:nvPicPr>
          <p:cNvPr id="327" name="Google Shape;327;p42"/>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328" name="Google Shape;328;p42"/>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9" name="Google Shape;329;p42"/>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30"/>
        <p:cNvGrpSpPr/>
        <p:nvPr/>
      </p:nvGrpSpPr>
      <p:grpSpPr>
        <a:xfrm>
          <a:off x="0" y="0"/>
          <a:ext cx="0" cy="0"/>
          <a:chOff x="0" y="0"/>
          <a:chExt cx="0" cy="0"/>
        </a:xfrm>
      </p:grpSpPr>
      <p:pic>
        <p:nvPicPr>
          <p:cNvPr id="331" name="Google Shape;331;p43"/>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32" name="Google Shape;332;p43"/>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3" name="Google Shape;333;p43"/>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3">
    <p:spTree>
      <p:nvGrpSpPr>
        <p:cNvPr id="1" name="Shape 334"/>
        <p:cNvGrpSpPr/>
        <p:nvPr/>
      </p:nvGrpSpPr>
      <p:grpSpPr>
        <a:xfrm>
          <a:off x="0" y="0"/>
          <a:ext cx="0" cy="0"/>
          <a:chOff x="0" y="0"/>
          <a:chExt cx="0" cy="0"/>
        </a:xfrm>
      </p:grpSpPr>
      <p:pic>
        <p:nvPicPr>
          <p:cNvPr id="335" name="Google Shape;335;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36" name="Google Shape;336;p4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37" name="Google Shape;337;p4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38" name="Google Shape;338;p4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39" name="Google Shape;339;p4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0" name="Google Shape;340;p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1" name="Google Shape;341;p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42" name="Google Shape;342;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47"/>
        <p:cNvGrpSpPr/>
        <p:nvPr/>
      </p:nvGrpSpPr>
      <p:grpSpPr>
        <a:xfrm>
          <a:off x="0" y="0"/>
          <a:ext cx="0" cy="0"/>
          <a:chOff x="0" y="0"/>
          <a:chExt cx="0" cy="0"/>
        </a:xfrm>
      </p:grpSpPr>
      <p:sp>
        <p:nvSpPr>
          <p:cNvPr id="348" name="Google Shape;348;p46"/>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49" name="Google Shape;349;p46"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50" name="Google Shape;350;p4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1" name="Google Shape;351;p4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52" name="Google Shape;352;p4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53" name="Google Shape;353;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4" name="Google Shape;354;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55" name="Google Shape;355;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56" name="Google Shape;356;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57"/>
        <p:cNvGrpSpPr/>
        <p:nvPr/>
      </p:nvGrpSpPr>
      <p:grpSpPr>
        <a:xfrm>
          <a:off x="0" y="0"/>
          <a:ext cx="0" cy="0"/>
          <a:chOff x="0" y="0"/>
          <a:chExt cx="0" cy="0"/>
        </a:xfrm>
      </p:grpSpPr>
      <p:sp>
        <p:nvSpPr>
          <p:cNvPr id="358" name="Google Shape;358;p47"/>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47"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0" name="Google Shape;360;p47"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361" name="Google Shape;361;p47"/>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362" name="Google Shape;362;p47"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363" name="Google Shape;363;p47"/>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4" name="Google Shape;364;p47"/>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5" name="Google Shape;36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66" name="Google Shape;366;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67"/>
        <p:cNvGrpSpPr/>
        <p:nvPr/>
      </p:nvGrpSpPr>
      <p:grpSpPr>
        <a:xfrm>
          <a:off x="0" y="0"/>
          <a:ext cx="0" cy="0"/>
          <a:chOff x="0" y="0"/>
          <a:chExt cx="0" cy="0"/>
        </a:xfrm>
      </p:grpSpPr>
      <p:sp>
        <p:nvSpPr>
          <p:cNvPr id="368" name="Google Shape;368;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69" name="Google Shape;369;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70" name="Google Shape;370;p48"/>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1" name="Google Shape;371;p48"/>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72" name="Google Shape;372;p48"/>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73" name="Google Shape;373;p48"/>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74" name="Google Shape;374;p48"/>
          <p:cNvGrpSpPr/>
          <p:nvPr/>
        </p:nvGrpSpPr>
        <p:grpSpPr>
          <a:xfrm>
            <a:off x="308400" y="1062325"/>
            <a:ext cx="1006800" cy="1003500"/>
            <a:chOff x="308400" y="1076275"/>
            <a:chExt cx="1006800" cy="1003500"/>
          </a:xfrm>
        </p:grpSpPr>
        <p:sp>
          <p:nvSpPr>
            <p:cNvPr id="375" name="Google Shape;375;p48"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48"/>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77" name="Google Shape;377;p48"/>
          <p:cNvGrpSpPr/>
          <p:nvPr/>
        </p:nvGrpSpPr>
        <p:grpSpPr>
          <a:xfrm>
            <a:off x="308400" y="2150613"/>
            <a:ext cx="1006800" cy="1003500"/>
            <a:chOff x="308400" y="2218825"/>
            <a:chExt cx="1006800" cy="1003500"/>
          </a:xfrm>
        </p:grpSpPr>
        <p:sp>
          <p:nvSpPr>
            <p:cNvPr id="378" name="Google Shape;378;p48"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48"/>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380" name="Google Shape;380;p48"/>
          <p:cNvGrpSpPr/>
          <p:nvPr/>
        </p:nvGrpSpPr>
        <p:grpSpPr>
          <a:xfrm>
            <a:off x="308400" y="3238900"/>
            <a:ext cx="1006800" cy="1003500"/>
            <a:chOff x="308400" y="1076275"/>
            <a:chExt cx="1006800" cy="1003500"/>
          </a:xfrm>
        </p:grpSpPr>
        <p:sp>
          <p:nvSpPr>
            <p:cNvPr id="381" name="Google Shape;381;p48"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48"/>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383" name="Google Shape;383;p48"/>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384" name="Google Shape;384;p48"/>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385" name="Google Shape;385;p48"/>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86" name="Google Shape;386;p48"/>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387" name="Google Shape;387;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88" name="Google Shape;388;p48"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9"/>
        <p:cNvGrpSpPr/>
        <p:nvPr/>
      </p:nvGrpSpPr>
      <p:grpSpPr>
        <a:xfrm>
          <a:off x="0" y="0"/>
          <a:ext cx="0" cy="0"/>
          <a:chOff x="0" y="0"/>
          <a:chExt cx="0" cy="0"/>
        </a:xfrm>
      </p:grpSpPr>
      <p:sp>
        <p:nvSpPr>
          <p:cNvPr id="390" name="Google Shape;390;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391"/>
        <p:cNvGrpSpPr/>
        <p:nvPr/>
      </p:nvGrpSpPr>
      <p:grpSpPr>
        <a:xfrm>
          <a:off x="0" y="0"/>
          <a:ext cx="0" cy="0"/>
          <a:chOff x="0" y="0"/>
          <a:chExt cx="0" cy="0"/>
        </a:xfrm>
      </p:grpSpPr>
      <p:pic>
        <p:nvPicPr>
          <p:cNvPr id="392" name="Google Shape;392;p50"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93" name="Google Shape;393;p5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94" name="Google Shape;394;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95" name="Google Shape;395;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96" name="Google Shape;396;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397"/>
        <p:cNvGrpSpPr/>
        <p:nvPr/>
      </p:nvGrpSpPr>
      <p:grpSpPr>
        <a:xfrm>
          <a:off x="0" y="0"/>
          <a:ext cx="0" cy="0"/>
          <a:chOff x="0" y="0"/>
          <a:chExt cx="0" cy="0"/>
        </a:xfrm>
      </p:grpSpPr>
      <p:pic>
        <p:nvPicPr>
          <p:cNvPr id="398" name="Google Shape;398;p51"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99" name="Google Shape;399;p5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00" name="Google Shape;400;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01" name="Google Shape;401;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2" name="Google Shape;402;p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6"/>
        <p:cNvGrpSpPr/>
        <p:nvPr/>
      </p:nvGrpSpPr>
      <p:grpSpPr>
        <a:xfrm>
          <a:off x="0" y="0"/>
          <a:ext cx="0" cy="0"/>
          <a:chOff x="0" y="0"/>
          <a:chExt cx="0" cy="0"/>
        </a:xfrm>
      </p:grpSpPr>
      <p:sp>
        <p:nvSpPr>
          <p:cNvPr id="47" name="Google Shape;4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8" name="Google Shape;48;p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9" name="Google Shape;49;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0" name="Google Shape;50;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1" name="Google Shape;51;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2" name="Google Shape;52;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3" name="Google Shape;53;p6"/>
          <p:cNvGrpSpPr/>
          <p:nvPr/>
        </p:nvGrpSpPr>
        <p:grpSpPr>
          <a:xfrm>
            <a:off x="308400" y="1062325"/>
            <a:ext cx="1006800" cy="1003500"/>
            <a:chOff x="308400" y="1076275"/>
            <a:chExt cx="1006800" cy="1003500"/>
          </a:xfrm>
        </p:grpSpPr>
        <p:sp>
          <p:nvSpPr>
            <p:cNvPr id="54" name="Google Shape;54;p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55;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6" name="Google Shape;56;p6"/>
          <p:cNvGrpSpPr/>
          <p:nvPr/>
        </p:nvGrpSpPr>
        <p:grpSpPr>
          <a:xfrm>
            <a:off x="308400" y="2150613"/>
            <a:ext cx="1006800" cy="1003500"/>
            <a:chOff x="308400" y="2218825"/>
            <a:chExt cx="1006800" cy="1003500"/>
          </a:xfrm>
        </p:grpSpPr>
        <p:sp>
          <p:nvSpPr>
            <p:cNvPr id="57" name="Google Shape;57;p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 name="Google Shape;58;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59" name="Google Shape;59;p6"/>
          <p:cNvGrpSpPr/>
          <p:nvPr/>
        </p:nvGrpSpPr>
        <p:grpSpPr>
          <a:xfrm>
            <a:off x="308400" y="3238900"/>
            <a:ext cx="1006800" cy="1003500"/>
            <a:chOff x="308400" y="1076275"/>
            <a:chExt cx="1006800" cy="1003500"/>
          </a:xfrm>
        </p:grpSpPr>
        <p:sp>
          <p:nvSpPr>
            <p:cNvPr id="60" name="Google Shape;60;p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 name="Google Shape;61;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2" name="Google Shape;62;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3" name="Google Shape;63;p6"/>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64" name="Google Shape;64;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5" name="Google Shape;65;p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6" name="Google Shape;66;p6"/>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67" name="Google Shape;67;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03"/>
        <p:cNvGrpSpPr/>
        <p:nvPr/>
      </p:nvGrpSpPr>
      <p:grpSpPr>
        <a:xfrm>
          <a:off x="0" y="0"/>
          <a:ext cx="0" cy="0"/>
          <a:chOff x="0" y="0"/>
          <a:chExt cx="0" cy="0"/>
        </a:xfrm>
      </p:grpSpPr>
      <p:pic>
        <p:nvPicPr>
          <p:cNvPr id="404" name="Google Shape;404;p5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05" name="Google Shape;405;p5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06" name="Google Shape;406;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07" name="Google Shape;407;p52"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408" name="Google Shape;408;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09"/>
        <p:cNvGrpSpPr/>
        <p:nvPr/>
      </p:nvGrpSpPr>
      <p:grpSpPr>
        <a:xfrm>
          <a:off x="0" y="0"/>
          <a:ext cx="0" cy="0"/>
          <a:chOff x="0" y="0"/>
          <a:chExt cx="0" cy="0"/>
        </a:xfrm>
      </p:grpSpPr>
      <p:pic>
        <p:nvPicPr>
          <p:cNvPr id="410" name="Google Shape;410;p53"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1" name="Google Shape;411;p5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2" name="Google Shape;412;p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13" name="Google Shape;413;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14" name="Google Shape;414;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415"/>
        <p:cNvGrpSpPr/>
        <p:nvPr/>
      </p:nvGrpSpPr>
      <p:grpSpPr>
        <a:xfrm>
          <a:off x="0" y="0"/>
          <a:ext cx="0" cy="0"/>
          <a:chOff x="0" y="0"/>
          <a:chExt cx="0" cy="0"/>
        </a:xfrm>
      </p:grpSpPr>
      <p:pic>
        <p:nvPicPr>
          <p:cNvPr id="416" name="Google Shape;416;p5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7" name="Google Shape;417;p5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8" name="Google Shape;418;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19" name="Google Shape;419;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20" name="Google Shape;420;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21"/>
        <p:cNvGrpSpPr/>
        <p:nvPr/>
      </p:nvGrpSpPr>
      <p:grpSpPr>
        <a:xfrm>
          <a:off x="0" y="0"/>
          <a:ext cx="0" cy="0"/>
          <a:chOff x="0" y="0"/>
          <a:chExt cx="0" cy="0"/>
        </a:xfrm>
      </p:grpSpPr>
      <p:pic>
        <p:nvPicPr>
          <p:cNvPr id="422" name="Google Shape;422;p55"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3" name="Google Shape;423;p5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4" name="Google Shape;424;p5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25" name="Google Shape;425;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26" name="Google Shape;426;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27"/>
        <p:cNvGrpSpPr/>
        <p:nvPr/>
      </p:nvGrpSpPr>
      <p:grpSpPr>
        <a:xfrm>
          <a:off x="0" y="0"/>
          <a:ext cx="0" cy="0"/>
          <a:chOff x="0" y="0"/>
          <a:chExt cx="0" cy="0"/>
        </a:xfrm>
      </p:grpSpPr>
      <p:pic>
        <p:nvPicPr>
          <p:cNvPr id="428" name="Google Shape;428;p56"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9" name="Google Shape;429;p5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0" name="Google Shape;430;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31" name="Google Shape;431;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2" name="Google Shape;432;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33"/>
        <p:cNvGrpSpPr/>
        <p:nvPr/>
      </p:nvGrpSpPr>
      <p:grpSpPr>
        <a:xfrm>
          <a:off x="0" y="0"/>
          <a:ext cx="0" cy="0"/>
          <a:chOff x="0" y="0"/>
          <a:chExt cx="0" cy="0"/>
        </a:xfrm>
      </p:grpSpPr>
      <p:pic>
        <p:nvPicPr>
          <p:cNvPr id="434" name="Google Shape;434;p57"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5" name="Google Shape;435;p5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6" name="Google Shape;436;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37" name="Google Shape;437;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8" name="Google Shape;438;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39"/>
        <p:cNvGrpSpPr/>
        <p:nvPr/>
      </p:nvGrpSpPr>
      <p:grpSpPr>
        <a:xfrm>
          <a:off x="0" y="0"/>
          <a:ext cx="0" cy="0"/>
          <a:chOff x="0" y="0"/>
          <a:chExt cx="0" cy="0"/>
        </a:xfrm>
      </p:grpSpPr>
      <p:sp>
        <p:nvSpPr>
          <p:cNvPr id="440" name="Google Shape;440;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41" name="Google Shape;441;p58"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58"/>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43" name="Google Shape;443;p5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44" name="Google Shape;444;p58"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445" name="Google Shape;445;p58"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446" name="Google Shape;446;p58"/>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47" name="Google Shape;447;p58"/>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448"/>
        <p:cNvGrpSpPr/>
        <p:nvPr/>
      </p:nvGrpSpPr>
      <p:grpSpPr>
        <a:xfrm>
          <a:off x="0" y="0"/>
          <a:ext cx="0" cy="0"/>
          <a:chOff x="0" y="0"/>
          <a:chExt cx="0" cy="0"/>
        </a:xfrm>
      </p:grpSpPr>
      <p:pic>
        <p:nvPicPr>
          <p:cNvPr id="449" name="Google Shape;449;p5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50" name="Google Shape;450;p59"/>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451" name="Google Shape;451;p59"/>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52" name="Google Shape;452;p59"/>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453" name="Google Shape;453;p59"/>
          <p:cNvGrpSpPr/>
          <p:nvPr/>
        </p:nvGrpSpPr>
        <p:grpSpPr>
          <a:xfrm>
            <a:off x="308400" y="1062325"/>
            <a:ext cx="1006800" cy="1003500"/>
            <a:chOff x="308400" y="1076275"/>
            <a:chExt cx="1006800" cy="1003500"/>
          </a:xfrm>
        </p:grpSpPr>
        <p:sp>
          <p:nvSpPr>
            <p:cNvPr id="454" name="Google Shape;454;p59"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59"/>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56" name="Google Shape;456;p59"/>
          <p:cNvGrpSpPr/>
          <p:nvPr/>
        </p:nvGrpSpPr>
        <p:grpSpPr>
          <a:xfrm>
            <a:off x="308400" y="2150613"/>
            <a:ext cx="1006800" cy="1003500"/>
            <a:chOff x="308400" y="2218825"/>
            <a:chExt cx="1006800" cy="1003500"/>
          </a:xfrm>
        </p:grpSpPr>
        <p:sp>
          <p:nvSpPr>
            <p:cNvPr id="457" name="Google Shape;457;p59"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59"/>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459" name="Google Shape;459;p59"/>
          <p:cNvGrpSpPr/>
          <p:nvPr/>
        </p:nvGrpSpPr>
        <p:grpSpPr>
          <a:xfrm>
            <a:off x="308400" y="3238900"/>
            <a:ext cx="1006800" cy="1003500"/>
            <a:chOff x="308400" y="1076275"/>
            <a:chExt cx="1006800" cy="1003500"/>
          </a:xfrm>
        </p:grpSpPr>
        <p:sp>
          <p:nvSpPr>
            <p:cNvPr id="460" name="Google Shape;460;p59"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59"/>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62" name="Google Shape;462;p59"/>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63" name="Google Shape;463;p59"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464" name="Google Shape;464;p59"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65" name="Google Shape;465;p5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66" name="Google Shape;466;p59"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467" name="Google Shape;467;p59"/>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68" name="Google Shape;468;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469"/>
        <p:cNvGrpSpPr/>
        <p:nvPr/>
      </p:nvGrpSpPr>
      <p:grpSpPr>
        <a:xfrm>
          <a:off x="0" y="0"/>
          <a:ext cx="0" cy="0"/>
          <a:chOff x="0" y="0"/>
          <a:chExt cx="0" cy="0"/>
        </a:xfrm>
      </p:grpSpPr>
      <p:pic>
        <p:nvPicPr>
          <p:cNvPr id="470" name="Google Shape;470;p6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71" name="Google Shape;471;p60"/>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472" name="Google Shape;472;p60"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473" name="Google Shape;473;p60"/>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474" name="Google Shape;474;p60"/>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475" name="Google Shape;475;p60"/>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476" name="Google Shape;476;p60"/>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477" name="Google Shape;477;p60"/>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478" name="Google Shape;478;p60"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479" name="Google Shape;479;p60"/>
          <p:cNvGrpSpPr/>
          <p:nvPr/>
        </p:nvGrpSpPr>
        <p:grpSpPr>
          <a:xfrm>
            <a:off x="311700" y="3548650"/>
            <a:ext cx="8363900" cy="646200"/>
            <a:chOff x="375100" y="3396250"/>
            <a:chExt cx="8363900" cy="646200"/>
          </a:xfrm>
        </p:grpSpPr>
        <p:sp>
          <p:nvSpPr>
            <p:cNvPr id="480" name="Google Shape;480;p60"/>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60"/>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60"/>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60"/>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60"/>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485" name="Google Shape;485;p60"/>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486" name="Google Shape;486;p60"/>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487" name="Google Shape;487;p60"/>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488" name="Google Shape;488;p60"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489" name="Google Shape;489;p60"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490" name="Google Shape;490;p60"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491" name="Google Shape;491;p60"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492" name="Google Shape;492;p60"/>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493" name="Google Shape;493;p60"/>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494" name="Google Shape;494;p60"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495" name="Google Shape;495;p6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96" name="Google Shape;496;p6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97" name="Google Shape;497;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498"/>
        <p:cNvGrpSpPr/>
        <p:nvPr/>
      </p:nvGrpSpPr>
      <p:grpSpPr>
        <a:xfrm>
          <a:off x="0" y="0"/>
          <a:ext cx="0" cy="0"/>
          <a:chOff x="0" y="0"/>
          <a:chExt cx="0" cy="0"/>
        </a:xfrm>
      </p:grpSpPr>
      <p:pic>
        <p:nvPicPr>
          <p:cNvPr id="499" name="Google Shape;499;p6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00" name="Google Shape;500;p6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01" name="Google Shape;501;p6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02" name="Google Shape;502;p6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03" name="Google Shape;503;p6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04" name="Google Shape;504;p61"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05" name="Google Shape;505;p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6" name="Google Shape;506;p61"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507" name="Google Shape;507;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8"/>
        <p:cNvGrpSpPr/>
        <p:nvPr/>
      </p:nvGrpSpPr>
      <p:grpSpPr>
        <a:xfrm>
          <a:off x="0" y="0"/>
          <a:ext cx="0" cy="0"/>
          <a:chOff x="0" y="0"/>
          <a:chExt cx="0" cy="0"/>
        </a:xfrm>
      </p:grpSpPr>
      <p:sp>
        <p:nvSpPr>
          <p:cNvPr id="69" name="Google Shape;6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0" name="Google Shape;70;p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1" name="Google Shape;71;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72" name="Google Shape;72;p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3" name="Google Shape;73;p7"/>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74" name="Google Shape;74;p7"/>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5" name="Google Shape;75;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6" name="Google Shape;76;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7" name="Google Shape;77;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8" name="Google Shape;78;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79" name="Google Shape;79;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80" name="Google Shape;80;p7"/>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1" name="Google Shape;81;p7"/>
          <p:cNvGrpSpPr/>
          <p:nvPr/>
        </p:nvGrpSpPr>
        <p:grpSpPr>
          <a:xfrm>
            <a:off x="311700" y="3548650"/>
            <a:ext cx="8363900" cy="646200"/>
            <a:chOff x="375100" y="3396250"/>
            <a:chExt cx="8363900" cy="646200"/>
          </a:xfrm>
        </p:grpSpPr>
        <p:sp>
          <p:nvSpPr>
            <p:cNvPr id="82" name="Google Shape;82;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 name="Google Shape;83;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7" name="Google Shape;87;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8" name="Google Shape;88;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89" name="Google Shape;89;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0" name="Google Shape;90;p7"/>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1" name="Google Shape;91;p7"/>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3" name="Google Shape;93;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4" name="Google Shape;94;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5" name="Google Shape;95;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6" name="Google Shape;96;p7"/>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508"/>
        <p:cNvGrpSpPr/>
        <p:nvPr/>
      </p:nvGrpSpPr>
      <p:grpSpPr>
        <a:xfrm>
          <a:off x="0" y="0"/>
          <a:ext cx="0" cy="0"/>
          <a:chOff x="0" y="0"/>
          <a:chExt cx="0" cy="0"/>
        </a:xfrm>
      </p:grpSpPr>
      <p:pic>
        <p:nvPicPr>
          <p:cNvPr id="509" name="Google Shape;509;p6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10" name="Google Shape;510;p62"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11" name="Google Shape;511;p6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12" name="Google Shape;512;p6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13" name="Google Shape;513;p6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14" name="Google Shape;514;p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5" name="Google Shape;515;p6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16" name="Google Shape;516;p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17"/>
        <p:cNvGrpSpPr/>
        <p:nvPr/>
      </p:nvGrpSpPr>
      <p:grpSpPr>
        <a:xfrm>
          <a:off x="0" y="0"/>
          <a:ext cx="0" cy="0"/>
          <a:chOff x="0" y="0"/>
          <a:chExt cx="0" cy="0"/>
        </a:xfrm>
      </p:grpSpPr>
      <p:pic>
        <p:nvPicPr>
          <p:cNvPr id="518" name="Google Shape;518;p63"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19" name="Google Shape;519;p6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20" name="Google Shape;520;p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21" name="Google Shape;521;p6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22" name="Google Shape;522;p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23"/>
        <p:cNvGrpSpPr/>
        <p:nvPr/>
      </p:nvGrpSpPr>
      <p:grpSpPr>
        <a:xfrm>
          <a:off x="0" y="0"/>
          <a:ext cx="0" cy="0"/>
          <a:chOff x="0" y="0"/>
          <a:chExt cx="0" cy="0"/>
        </a:xfrm>
      </p:grpSpPr>
      <p:pic>
        <p:nvPicPr>
          <p:cNvPr id="524" name="Google Shape;524;p64"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25" name="Google Shape;525;p6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26" name="Google Shape;526;p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27" name="Google Shape;527;p6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28" name="Google Shape;528;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29"/>
        <p:cNvGrpSpPr/>
        <p:nvPr/>
      </p:nvGrpSpPr>
      <p:grpSpPr>
        <a:xfrm>
          <a:off x="0" y="0"/>
          <a:ext cx="0" cy="0"/>
          <a:chOff x="0" y="0"/>
          <a:chExt cx="0" cy="0"/>
        </a:xfrm>
      </p:grpSpPr>
      <p:pic>
        <p:nvPicPr>
          <p:cNvPr id="530" name="Google Shape;530;p65"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1" name="Google Shape;531;p6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2" name="Google Shape;532;p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33" name="Google Shape;533;p6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4" name="Google Shape;534;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35"/>
        <p:cNvGrpSpPr/>
        <p:nvPr/>
      </p:nvGrpSpPr>
      <p:grpSpPr>
        <a:xfrm>
          <a:off x="0" y="0"/>
          <a:ext cx="0" cy="0"/>
          <a:chOff x="0" y="0"/>
          <a:chExt cx="0" cy="0"/>
        </a:xfrm>
      </p:grpSpPr>
      <p:pic>
        <p:nvPicPr>
          <p:cNvPr id="536" name="Google Shape;536;p66"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7" name="Google Shape;537;p6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8" name="Google Shape;538;p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39" name="Google Shape;539;p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0" name="Google Shape;540;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541"/>
        <p:cNvGrpSpPr/>
        <p:nvPr/>
      </p:nvGrpSpPr>
      <p:grpSpPr>
        <a:xfrm>
          <a:off x="0" y="0"/>
          <a:ext cx="0" cy="0"/>
          <a:chOff x="0" y="0"/>
          <a:chExt cx="0" cy="0"/>
        </a:xfrm>
      </p:grpSpPr>
      <p:pic>
        <p:nvPicPr>
          <p:cNvPr id="542" name="Google Shape;542;p67"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3" name="Google Shape;543;p6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4" name="Google Shape;544;p6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45" name="Google Shape;545;p6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6" name="Google Shape;546;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547"/>
        <p:cNvGrpSpPr/>
        <p:nvPr/>
      </p:nvGrpSpPr>
      <p:grpSpPr>
        <a:xfrm>
          <a:off x="0" y="0"/>
          <a:ext cx="0" cy="0"/>
          <a:chOff x="0" y="0"/>
          <a:chExt cx="0" cy="0"/>
        </a:xfrm>
      </p:grpSpPr>
      <p:pic>
        <p:nvPicPr>
          <p:cNvPr id="548" name="Google Shape;548;p68"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9" name="Google Shape;549;p6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0" name="Google Shape;550;p6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1" name="Google Shape;551;p6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2" name="Google Shape;552;p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553"/>
        <p:cNvGrpSpPr/>
        <p:nvPr/>
      </p:nvGrpSpPr>
      <p:grpSpPr>
        <a:xfrm>
          <a:off x="0" y="0"/>
          <a:ext cx="0" cy="0"/>
          <a:chOff x="0" y="0"/>
          <a:chExt cx="0" cy="0"/>
        </a:xfrm>
      </p:grpSpPr>
      <p:pic>
        <p:nvPicPr>
          <p:cNvPr id="554" name="Google Shape;554;p6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5" name="Google Shape;555;p6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6" name="Google Shape;556;p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57" name="Google Shape;557;p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8" name="Google Shape;558;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59"/>
        <p:cNvGrpSpPr/>
        <p:nvPr/>
      </p:nvGrpSpPr>
      <p:grpSpPr>
        <a:xfrm>
          <a:off x="0" y="0"/>
          <a:ext cx="0" cy="0"/>
          <a:chOff x="0" y="0"/>
          <a:chExt cx="0" cy="0"/>
        </a:xfrm>
      </p:grpSpPr>
      <p:pic>
        <p:nvPicPr>
          <p:cNvPr id="560" name="Google Shape;560;p7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1" name="Google Shape;561;p7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2" name="Google Shape;562;p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63" name="Google Shape;563;p7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64" name="Google Shape;564;p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65"/>
        <p:cNvGrpSpPr/>
        <p:nvPr/>
      </p:nvGrpSpPr>
      <p:grpSpPr>
        <a:xfrm>
          <a:off x="0" y="0"/>
          <a:ext cx="0" cy="0"/>
          <a:chOff x="0" y="0"/>
          <a:chExt cx="0" cy="0"/>
        </a:xfrm>
      </p:grpSpPr>
      <p:sp>
        <p:nvSpPr>
          <p:cNvPr id="566" name="Google Shape;566;p7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8" name="Google Shape;568;p71"/>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69" name="Google Shape;569;p71"/>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70" name="Google Shape;570;p7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71" name="Google Shape;571;p71"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7"/>
        <p:cNvGrpSpPr/>
        <p:nvPr/>
      </p:nvGrpSpPr>
      <p:grpSpPr>
        <a:xfrm>
          <a:off x="0" y="0"/>
          <a:ext cx="0" cy="0"/>
          <a:chOff x="0" y="0"/>
          <a:chExt cx="0" cy="0"/>
        </a:xfrm>
      </p:grpSpPr>
      <p:pic>
        <p:nvPicPr>
          <p:cNvPr id="98" name="Google Shape;98;p8"/>
          <p:cNvPicPr preferRelativeResize="0"/>
          <p:nvPr/>
        </p:nvPicPr>
        <p:blipFill>
          <a:blip r:embed="rId2">
            <a:alphaModFix/>
          </a:blip>
          <a:stretch>
            <a:fillRect/>
          </a:stretch>
        </p:blipFill>
        <p:spPr>
          <a:xfrm>
            <a:off x="0" y="0"/>
            <a:ext cx="9144008" cy="5143501"/>
          </a:xfrm>
          <a:prstGeom prst="rect">
            <a:avLst/>
          </a:prstGeom>
          <a:noFill/>
          <a:ln>
            <a:noFill/>
          </a:ln>
        </p:spPr>
      </p:pic>
      <p:sp>
        <p:nvSpPr>
          <p:cNvPr id="99" name="Google Shape;99;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0" name="Google Shape;10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2" name="Google Shape;102;p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572"/>
        <p:cNvGrpSpPr/>
        <p:nvPr/>
      </p:nvGrpSpPr>
      <p:grpSpPr>
        <a:xfrm>
          <a:off x="0" y="0"/>
          <a:ext cx="0" cy="0"/>
          <a:chOff x="0" y="0"/>
          <a:chExt cx="0" cy="0"/>
        </a:xfrm>
      </p:grpSpPr>
      <p:sp>
        <p:nvSpPr>
          <p:cNvPr id="573" name="Google Shape;573;p72"/>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575" name="Google Shape;575;p7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576" name="Google Shape;576;p72"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577" name="Google Shape;577;p72"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578" name="Google Shape;578;p7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79" name="Google Shape;579;p7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80" name="Google Shape;580;p7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81" name="Google Shape;581;p72"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82" name="Google Shape;582;p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583"/>
        <p:cNvGrpSpPr/>
        <p:nvPr/>
      </p:nvGrpSpPr>
      <p:grpSpPr>
        <a:xfrm>
          <a:off x="0" y="0"/>
          <a:ext cx="0" cy="0"/>
          <a:chOff x="0" y="0"/>
          <a:chExt cx="0" cy="0"/>
        </a:xfrm>
      </p:grpSpPr>
      <p:sp>
        <p:nvSpPr>
          <p:cNvPr id="584" name="Google Shape;584;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85" name="Google Shape;585;p7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86" name="Google Shape;586;p73"/>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587" name="Google Shape;587;p73"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588" name="Google Shape;588;p73"/>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589" name="Google Shape;589;p73"/>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590" name="Google Shape;590;p73"/>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591" name="Google Shape;591;p73"/>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592" name="Google Shape;592;p73"/>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593" name="Google Shape;593;p73"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594" name="Google Shape;594;p73"/>
          <p:cNvGrpSpPr/>
          <p:nvPr/>
        </p:nvGrpSpPr>
        <p:grpSpPr>
          <a:xfrm>
            <a:off x="311700" y="3548650"/>
            <a:ext cx="8363900" cy="646200"/>
            <a:chOff x="375100" y="3396250"/>
            <a:chExt cx="8363900" cy="646200"/>
          </a:xfrm>
        </p:grpSpPr>
        <p:sp>
          <p:nvSpPr>
            <p:cNvPr id="595" name="Google Shape;595;p73"/>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73"/>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73"/>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73"/>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73"/>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00" name="Google Shape;600;p73"/>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01" name="Google Shape;601;p73"/>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02" name="Google Shape;602;p73"/>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03" name="Google Shape;603;p73"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04" name="Google Shape;604;p73"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05" name="Google Shape;605;p73"/>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06" name="Google Shape;606;p73"/>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07" name="Google Shape;607;p73"/>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08" name="Google Shape;608;p73"/>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09" name="Google Shape;609;p73"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10" name="Google Shape;610;p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11" name="Google Shape;611;p7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612"/>
        <p:cNvGrpSpPr/>
        <p:nvPr/>
      </p:nvGrpSpPr>
      <p:grpSpPr>
        <a:xfrm>
          <a:off x="0" y="0"/>
          <a:ext cx="0" cy="0"/>
          <a:chOff x="0" y="0"/>
          <a:chExt cx="0" cy="0"/>
        </a:xfrm>
      </p:grpSpPr>
      <p:pic>
        <p:nvPicPr>
          <p:cNvPr id="613" name="Google Shape;613;p7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14" name="Google Shape;614;p74"/>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15" name="Google Shape;615;p7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16" name="Google Shape;616;p7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17" name="Google Shape;617;p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18"/>
        <p:cNvGrpSpPr/>
        <p:nvPr/>
      </p:nvGrpSpPr>
      <p:grpSpPr>
        <a:xfrm>
          <a:off x="0" y="0"/>
          <a:ext cx="0" cy="0"/>
          <a:chOff x="0" y="0"/>
          <a:chExt cx="0" cy="0"/>
        </a:xfrm>
      </p:grpSpPr>
      <p:pic>
        <p:nvPicPr>
          <p:cNvPr id="619" name="Google Shape;619;p75"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20" name="Google Shape;620;p75"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21" name="Google Shape;621;p75"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22" name="Google Shape;622;p75"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23" name="Google Shape;623;p75"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24" name="Google Shape;624;p75"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25" name="Google Shape;625;p75"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26" name="Google Shape;626;p75"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27" name="Google Shape;627;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28"/>
        <p:cNvGrpSpPr/>
        <p:nvPr/>
      </p:nvGrpSpPr>
      <p:grpSpPr>
        <a:xfrm>
          <a:off x="0" y="0"/>
          <a:ext cx="0" cy="0"/>
          <a:chOff x="0" y="0"/>
          <a:chExt cx="0" cy="0"/>
        </a:xfrm>
      </p:grpSpPr>
      <p:pic>
        <p:nvPicPr>
          <p:cNvPr id="629" name="Google Shape;629;p76"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30" name="Google Shape;630;p76"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31" name="Google Shape;631;p76"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32" name="Google Shape;632;p76"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33" name="Google Shape;633;p76"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34" name="Google Shape;634;p76"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35" name="Google Shape;635;p76"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36" name="Google Shape;636;p76"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37" name="Google Shape;637;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38"/>
        <p:cNvGrpSpPr/>
        <p:nvPr/>
      </p:nvGrpSpPr>
      <p:grpSpPr>
        <a:xfrm>
          <a:off x="0" y="0"/>
          <a:ext cx="0" cy="0"/>
          <a:chOff x="0" y="0"/>
          <a:chExt cx="0" cy="0"/>
        </a:xfrm>
      </p:grpSpPr>
      <p:pic>
        <p:nvPicPr>
          <p:cNvPr id="639" name="Google Shape;639;p77"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40" name="Google Shape;640;p77"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41" name="Google Shape;641;p77"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642" name="Google Shape;642;p7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43"/>
        <p:cNvGrpSpPr/>
        <p:nvPr/>
      </p:nvGrpSpPr>
      <p:grpSpPr>
        <a:xfrm>
          <a:off x="0" y="0"/>
          <a:ext cx="0" cy="0"/>
          <a:chOff x="0" y="0"/>
          <a:chExt cx="0" cy="0"/>
        </a:xfrm>
      </p:grpSpPr>
      <p:sp>
        <p:nvSpPr>
          <p:cNvPr id="644" name="Google Shape;644;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5" name="Google Shape;645;p7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46" name="Google Shape;646;p7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47" name="Google Shape;647;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8"/>
        <p:cNvGrpSpPr/>
        <p:nvPr/>
      </p:nvGrpSpPr>
      <p:grpSpPr>
        <a:xfrm>
          <a:off x="0" y="0"/>
          <a:ext cx="0" cy="0"/>
          <a:chOff x="0" y="0"/>
          <a:chExt cx="0" cy="0"/>
        </a:xfrm>
      </p:grpSpPr>
      <p:sp>
        <p:nvSpPr>
          <p:cNvPr id="649" name="Google Shape;649;p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0" name="Google Shape;650;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1"/>
        <p:cNvGrpSpPr/>
        <p:nvPr/>
      </p:nvGrpSpPr>
      <p:grpSpPr>
        <a:xfrm>
          <a:off x="0" y="0"/>
          <a:ext cx="0" cy="0"/>
          <a:chOff x="0" y="0"/>
          <a:chExt cx="0" cy="0"/>
        </a:xfrm>
      </p:grpSpPr>
      <p:sp>
        <p:nvSpPr>
          <p:cNvPr id="652" name="Google Shape;652;p8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53" name="Google Shape;653;p8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54" name="Google Shape;654;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55"/>
        <p:cNvGrpSpPr/>
        <p:nvPr/>
      </p:nvGrpSpPr>
      <p:grpSpPr>
        <a:xfrm>
          <a:off x="0" y="0"/>
          <a:ext cx="0" cy="0"/>
          <a:chOff x="0" y="0"/>
          <a:chExt cx="0" cy="0"/>
        </a:xfrm>
      </p:grpSpPr>
      <p:sp>
        <p:nvSpPr>
          <p:cNvPr id="656" name="Google Shape;656;p8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7" name="Google Shape;657;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3"/>
        <p:cNvGrpSpPr/>
        <p:nvPr/>
      </p:nvGrpSpPr>
      <p:grpSpPr>
        <a:xfrm>
          <a:off x="0" y="0"/>
          <a:ext cx="0" cy="0"/>
          <a:chOff x="0" y="0"/>
          <a:chExt cx="0" cy="0"/>
        </a:xfrm>
      </p:grpSpPr>
      <p:pic>
        <p:nvPicPr>
          <p:cNvPr id="104" name="Google Shape;104;p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5" name="Google Shape;105;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6" name="Google Shape;10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8" name="Google Shape;108;p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8"/>
        <p:cNvGrpSpPr/>
        <p:nvPr/>
      </p:nvGrpSpPr>
      <p:grpSpPr>
        <a:xfrm>
          <a:off x="0" y="0"/>
          <a:ext cx="0" cy="0"/>
          <a:chOff x="0" y="0"/>
          <a:chExt cx="0" cy="0"/>
        </a:xfrm>
      </p:grpSpPr>
      <p:sp>
        <p:nvSpPr>
          <p:cNvPr id="659" name="Google Shape;659;p8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8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61" name="Google Shape;661;p8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62" name="Google Shape;662;p8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63" name="Google Shape;663;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4"/>
        <p:cNvGrpSpPr/>
        <p:nvPr/>
      </p:nvGrpSpPr>
      <p:grpSpPr>
        <a:xfrm>
          <a:off x="0" y="0"/>
          <a:ext cx="0" cy="0"/>
          <a:chOff x="0" y="0"/>
          <a:chExt cx="0" cy="0"/>
        </a:xfrm>
      </p:grpSpPr>
      <p:sp>
        <p:nvSpPr>
          <p:cNvPr id="665" name="Google Shape;665;p8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66" name="Google Shape;666;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67"/>
        <p:cNvGrpSpPr/>
        <p:nvPr/>
      </p:nvGrpSpPr>
      <p:grpSpPr>
        <a:xfrm>
          <a:off x="0" y="0"/>
          <a:ext cx="0" cy="0"/>
          <a:chOff x="0" y="0"/>
          <a:chExt cx="0" cy="0"/>
        </a:xfrm>
      </p:grpSpPr>
      <p:sp>
        <p:nvSpPr>
          <p:cNvPr id="668" name="Google Shape;668;p8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69" name="Google Shape;669;p8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70" name="Google Shape;670;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71"/>
        <p:cNvGrpSpPr/>
        <p:nvPr/>
      </p:nvGrpSpPr>
      <p:grpSpPr>
        <a:xfrm>
          <a:off x="0" y="0"/>
          <a:ext cx="0" cy="0"/>
          <a:chOff x="0" y="0"/>
          <a:chExt cx="0" cy="0"/>
        </a:xfrm>
      </p:grpSpPr>
      <p:sp>
        <p:nvSpPr>
          <p:cNvPr id="672" name="Google Shape;672;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73" name="Google Shape;673;p85"/>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74" name="Google Shape;674;p8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75" name="Google Shape;675;p85"/>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76" name="Google Shape;676;p85"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77" name="Google Shape;677;p85"/>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78" name="Google Shape;678;p85"/>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79" name="Google Shape;679;p85"/>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80" name="Google Shape;680;p85"/>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81" name="Google Shape;681;p85"/>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82" name="Google Shape;682;p85"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83" name="Google Shape;683;p85"/>
          <p:cNvGrpSpPr/>
          <p:nvPr/>
        </p:nvGrpSpPr>
        <p:grpSpPr>
          <a:xfrm>
            <a:off x="311700" y="3548650"/>
            <a:ext cx="8363900" cy="646200"/>
            <a:chOff x="375100" y="3396250"/>
            <a:chExt cx="8363900" cy="646200"/>
          </a:xfrm>
        </p:grpSpPr>
        <p:sp>
          <p:nvSpPr>
            <p:cNvPr id="684" name="Google Shape;684;p85"/>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85"/>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85"/>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85"/>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85"/>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89" name="Google Shape;689;p85"/>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90" name="Google Shape;690;p85"/>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91" name="Google Shape;691;p85"/>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92" name="Google Shape;692;p85"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93" name="Google Shape;693;p85"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94" name="Google Shape;694;p85"/>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95" name="Google Shape;695;p85"/>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96" name="Google Shape;696;p85"/>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97" name="Google Shape;697;p85"/>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98" name="Google Shape;698;p85"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99" name="Google Shape;699;p8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00" name="Google Shape;700;p8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705"/>
        <p:cNvGrpSpPr/>
        <p:nvPr/>
      </p:nvGrpSpPr>
      <p:grpSpPr>
        <a:xfrm>
          <a:off x="0" y="0"/>
          <a:ext cx="0" cy="0"/>
          <a:chOff x="0" y="0"/>
          <a:chExt cx="0" cy="0"/>
        </a:xfrm>
      </p:grpSpPr>
      <p:sp>
        <p:nvSpPr>
          <p:cNvPr id="706" name="Google Shape;706;p87"/>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08" name="Google Shape;708;p87"/>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709" name="Google Shape;709;p87"/>
          <p:cNvPicPr preferRelativeResize="0"/>
          <p:nvPr/>
        </p:nvPicPr>
        <p:blipFill rotWithShape="1">
          <a:blip r:embed="rId3">
            <a:alphaModFix/>
          </a:blip>
          <a:srcRect/>
          <a:stretch/>
        </p:blipFill>
        <p:spPr>
          <a:xfrm>
            <a:off x="2299325" y="703400"/>
            <a:ext cx="1456100" cy="919150"/>
          </a:xfrm>
          <a:prstGeom prst="rect">
            <a:avLst/>
          </a:prstGeom>
          <a:noFill/>
          <a:ln>
            <a:noFill/>
          </a:ln>
        </p:spPr>
      </p:pic>
      <p:sp>
        <p:nvSpPr>
          <p:cNvPr id="710" name="Google Shape;710;p87"/>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711" name="Google Shape;711;p87"/>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712" name="Google Shape;712;p87"/>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13" name="Google Shape;713;p87"/>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14" name="Google Shape;714;p8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715"/>
        <p:cNvGrpSpPr/>
        <p:nvPr/>
      </p:nvGrpSpPr>
      <p:grpSpPr>
        <a:xfrm>
          <a:off x="0" y="0"/>
          <a:ext cx="0" cy="0"/>
          <a:chOff x="0" y="0"/>
          <a:chExt cx="0" cy="0"/>
        </a:xfrm>
      </p:grpSpPr>
      <p:sp>
        <p:nvSpPr>
          <p:cNvPr id="716" name="Google Shape;716;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17" name="Google Shape;717;p88"/>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18" name="Google Shape;718;p8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719" name="Google Shape;719;p88"/>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20" name="Google Shape;720;p8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21" name="Google Shape;721;p8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22" name="Google Shape;722;p8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23" name="Google Shape;723;p8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24" name="Google Shape;724;p88"/>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725"/>
        <p:cNvGrpSpPr/>
        <p:nvPr/>
      </p:nvGrpSpPr>
      <p:grpSpPr>
        <a:xfrm>
          <a:off x="0" y="0"/>
          <a:ext cx="0" cy="0"/>
          <a:chOff x="0" y="0"/>
          <a:chExt cx="0" cy="0"/>
        </a:xfrm>
      </p:grpSpPr>
      <p:pic>
        <p:nvPicPr>
          <p:cNvPr id="726" name="Google Shape;726;p8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27" name="Google Shape;727;p8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28" name="Google Shape;728;p8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29" name="Google Shape;729;p8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730"/>
        <p:cNvGrpSpPr/>
        <p:nvPr/>
      </p:nvGrpSpPr>
      <p:grpSpPr>
        <a:xfrm>
          <a:off x="0" y="0"/>
          <a:ext cx="0" cy="0"/>
          <a:chOff x="0" y="0"/>
          <a:chExt cx="0" cy="0"/>
        </a:xfrm>
      </p:grpSpPr>
      <p:sp>
        <p:nvSpPr>
          <p:cNvPr id="731" name="Google Shape;731;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32" name="Google Shape;732;p9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33" name="Google Shape;733;p9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734" name="Google Shape;734;p9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735" name="Google Shape;735;p90"/>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736" name="Google Shape;736;p90"/>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37" name="Google Shape;737;p9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8" name="Google Shape;738;p9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39" name="Google Shape;739;p9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740" name="Google Shape;740;p90"/>
          <p:cNvPicPr preferRelativeResize="0"/>
          <p:nvPr/>
        </p:nvPicPr>
        <p:blipFill rotWithShape="1">
          <a:blip r:embed="rId4">
            <a:alphaModFix/>
          </a:blip>
          <a:srcRect/>
          <a:stretch/>
        </p:blipFill>
        <p:spPr>
          <a:xfrm>
            <a:off x="6109200" y="616825"/>
            <a:ext cx="3034799" cy="303479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741"/>
        <p:cNvGrpSpPr/>
        <p:nvPr/>
      </p:nvGrpSpPr>
      <p:grpSpPr>
        <a:xfrm>
          <a:off x="0" y="0"/>
          <a:ext cx="0" cy="0"/>
          <a:chOff x="0" y="0"/>
          <a:chExt cx="0" cy="0"/>
        </a:xfrm>
      </p:grpSpPr>
      <p:pic>
        <p:nvPicPr>
          <p:cNvPr id="742" name="Google Shape;742;p9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43" name="Google Shape;743;p9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4" name="Google Shape;744;p9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45" name="Google Shape;745;p9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6"/>
        <p:cNvGrpSpPr/>
        <p:nvPr/>
      </p:nvGrpSpPr>
      <p:grpSpPr>
        <a:xfrm>
          <a:off x="0" y="0"/>
          <a:ext cx="0" cy="0"/>
          <a:chOff x="0" y="0"/>
          <a:chExt cx="0" cy="0"/>
        </a:xfrm>
      </p:grpSpPr>
      <p:sp>
        <p:nvSpPr>
          <p:cNvPr id="747" name="Google Shape;747;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09"/>
        <p:cNvGrpSpPr/>
        <p:nvPr/>
      </p:nvGrpSpPr>
      <p:grpSpPr>
        <a:xfrm>
          <a:off x="0" y="0"/>
          <a:ext cx="0" cy="0"/>
          <a:chOff x="0" y="0"/>
          <a:chExt cx="0" cy="0"/>
        </a:xfrm>
      </p:grpSpPr>
      <p:pic>
        <p:nvPicPr>
          <p:cNvPr id="110" name="Google Shape;110;p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1" name="Google Shape;111;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2" name="Google Shape;11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3" name="Google Shape;113;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4" name="Google Shape;114;p1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748"/>
        <p:cNvGrpSpPr/>
        <p:nvPr/>
      </p:nvGrpSpPr>
      <p:grpSpPr>
        <a:xfrm>
          <a:off x="0" y="0"/>
          <a:ext cx="0" cy="0"/>
          <a:chOff x="0" y="0"/>
          <a:chExt cx="0" cy="0"/>
        </a:xfrm>
      </p:grpSpPr>
      <p:sp>
        <p:nvSpPr>
          <p:cNvPr id="749" name="Google Shape;749;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50" name="Google Shape;750;p9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51" name="Google Shape;751;p9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752" name="Google Shape;752;p9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53" name="Google Shape;753;p9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54" name="Google Shape;754;p9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755"/>
        <p:cNvGrpSpPr/>
        <p:nvPr/>
      </p:nvGrpSpPr>
      <p:grpSpPr>
        <a:xfrm>
          <a:off x="0" y="0"/>
          <a:ext cx="0" cy="0"/>
          <a:chOff x="0" y="0"/>
          <a:chExt cx="0" cy="0"/>
        </a:xfrm>
      </p:grpSpPr>
      <p:sp>
        <p:nvSpPr>
          <p:cNvPr id="756" name="Google Shape;756;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57" name="Google Shape;757;p9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58" name="Google Shape;758;p94"/>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59" name="Google Shape;759;p94"/>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760" name="Google Shape;760;p94"/>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761" name="Google Shape;761;p94"/>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762" name="Google Shape;762;p94"/>
          <p:cNvGrpSpPr/>
          <p:nvPr/>
        </p:nvGrpSpPr>
        <p:grpSpPr>
          <a:xfrm>
            <a:off x="308400" y="1062325"/>
            <a:ext cx="1006800" cy="1003500"/>
            <a:chOff x="308400" y="1076275"/>
            <a:chExt cx="1006800" cy="1003500"/>
          </a:xfrm>
        </p:grpSpPr>
        <p:sp>
          <p:nvSpPr>
            <p:cNvPr id="763" name="Google Shape;763;p94"/>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94"/>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765" name="Google Shape;765;p94"/>
          <p:cNvGrpSpPr/>
          <p:nvPr/>
        </p:nvGrpSpPr>
        <p:grpSpPr>
          <a:xfrm>
            <a:off x="308400" y="2150613"/>
            <a:ext cx="1006800" cy="1003500"/>
            <a:chOff x="308400" y="2218825"/>
            <a:chExt cx="1006800" cy="1003500"/>
          </a:xfrm>
        </p:grpSpPr>
        <p:sp>
          <p:nvSpPr>
            <p:cNvPr id="766" name="Google Shape;766;p94"/>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94"/>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768" name="Google Shape;768;p94"/>
          <p:cNvGrpSpPr/>
          <p:nvPr/>
        </p:nvGrpSpPr>
        <p:grpSpPr>
          <a:xfrm>
            <a:off x="308400" y="3238900"/>
            <a:ext cx="1006800" cy="1003500"/>
            <a:chOff x="308400" y="1076275"/>
            <a:chExt cx="1006800" cy="1003500"/>
          </a:xfrm>
        </p:grpSpPr>
        <p:sp>
          <p:nvSpPr>
            <p:cNvPr id="769" name="Google Shape;769;p94"/>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94"/>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771" name="Google Shape;771;p94"/>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772" name="Google Shape;772;p94"/>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773" name="Google Shape;773;p94"/>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74" name="Google Shape;774;p9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75" name="Google Shape;775;p94"/>
          <p:cNvPicPr preferRelativeResize="0"/>
          <p:nvPr/>
        </p:nvPicPr>
        <p:blipFill rotWithShape="1">
          <a:blip r:embed="rId4">
            <a:alphaModFix/>
          </a:blip>
          <a:srcRect/>
          <a:stretch/>
        </p:blipFill>
        <p:spPr>
          <a:xfrm>
            <a:off x="8002150" y="4594525"/>
            <a:ext cx="924425" cy="403399"/>
          </a:xfrm>
          <a:prstGeom prst="rect">
            <a:avLst/>
          </a:prstGeom>
          <a:noFill/>
          <a:ln>
            <a:noFill/>
          </a:ln>
        </p:spPr>
      </p:pic>
      <p:sp>
        <p:nvSpPr>
          <p:cNvPr id="776" name="Google Shape;776;p94"/>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777"/>
        <p:cNvGrpSpPr/>
        <p:nvPr/>
      </p:nvGrpSpPr>
      <p:grpSpPr>
        <a:xfrm>
          <a:off x="0" y="0"/>
          <a:ext cx="0" cy="0"/>
          <a:chOff x="0" y="0"/>
          <a:chExt cx="0" cy="0"/>
        </a:xfrm>
      </p:grpSpPr>
      <p:sp>
        <p:nvSpPr>
          <p:cNvPr id="778" name="Google Shape;778;p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79" name="Google Shape;779;p9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80" name="Google Shape;780;p95"/>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sp>
        <p:nvSpPr>
          <p:cNvPr id="781" name="Google Shape;781;p9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82" name="Google Shape;782;p95"/>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783" name="Google Shape;783;p95"/>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784" name="Google Shape;784;p95"/>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785" name="Google Shape;785;p95"/>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786" name="Google Shape;786;p95"/>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787" name="Google Shape;787;p95"/>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788" name="Google Shape;788;p95"/>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789" name="Google Shape;789;p95"/>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790" name="Google Shape;790;p95"/>
          <p:cNvGrpSpPr/>
          <p:nvPr/>
        </p:nvGrpSpPr>
        <p:grpSpPr>
          <a:xfrm>
            <a:off x="311700" y="3548650"/>
            <a:ext cx="8363900" cy="646200"/>
            <a:chOff x="375100" y="3396250"/>
            <a:chExt cx="8363900" cy="646200"/>
          </a:xfrm>
        </p:grpSpPr>
        <p:sp>
          <p:nvSpPr>
            <p:cNvPr id="791" name="Google Shape;791;p95"/>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95"/>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95"/>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95"/>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95"/>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796" name="Google Shape;796;p95"/>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797" name="Google Shape;797;p95"/>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798" name="Google Shape;798;p95"/>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799" name="Google Shape;799;p95"/>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800" name="Google Shape;800;p95"/>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801" name="Google Shape;801;p95"/>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802" name="Google Shape;802;p95"/>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803" name="Google Shape;803;p95"/>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804" name="Google Shape;804;p95"/>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805" name="Google Shape;805;p95"/>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806"/>
        <p:cNvGrpSpPr/>
        <p:nvPr/>
      </p:nvGrpSpPr>
      <p:grpSpPr>
        <a:xfrm>
          <a:off x="0" y="0"/>
          <a:ext cx="0" cy="0"/>
          <a:chOff x="0" y="0"/>
          <a:chExt cx="0" cy="0"/>
        </a:xfrm>
      </p:grpSpPr>
      <p:pic>
        <p:nvPicPr>
          <p:cNvPr id="807" name="Google Shape;807;p9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08" name="Google Shape;808;p9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9" name="Google Shape;809;p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0" name="Google Shape;810;p9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11" name="Google Shape;811;p9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812"/>
        <p:cNvGrpSpPr/>
        <p:nvPr/>
      </p:nvGrpSpPr>
      <p:grpSpPr>
        <a:xfrm>
          <a:off x="0" y="0"/>
          <a:ext cx="0" cy="0"/>
          <a:chOff x="0" y="0"/>
          <a:chExt cx="0" cy="0"/>
        </a:xfrm>
      </p:grpSpPr>
      <p:pic>
        <p:nvPicPr>
          <p:cNvPr id="813" name="Google Shape;813;p9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14" name="Google Shape;814;p9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15" name="Google Shape;815;p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6" name="Google Shape;816;p9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17" name="Google Shape;817;p97"/>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18"/>
        <p:cNvGrpSpPr/>
        <p:nvPr/>
      </p:nvGrpSpPr>
      <p:grpSpPr>
        <a:xfrm>
          <a:off x="0" y="0"/>
          <a:ext cx="0" cy="0"/>
          <a:chOff x="0" y="0"/>
          <a:chExt cx="0" cy="0"/>
        </a:xfrm>
      </p:grpSpPr>
      <p:pic>
        <p:nvPicPr>
          <p:cNvPr id="819" name="Google Shape;819;p9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20" name="Google Shape;820;p9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21" name="Google Shape;821;p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22" name="Google Shape;822;p9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3" name="Google Shape;823;p98"/>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24"/>
        <p:cNvGrpSpPr/>
        <p:nvPr/>
      </p:nvGrpSpPr>
      <p:grpSpPr>
        <a:xfrm>
          <a:off x="0" y="0"/>
          <a:ext cx="0" cy="0"/>
          <a:chOff x="0" y="0"/>
          <a:chExt cx="0" cy="0"/>
        </a:xfrm>
      </p:grpSpPr>
      <p:pic>
        <p:nvPicPr>
          <p:cNvPr id="825" name="Google Shape;825;p9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26" name="Google Shape;826;p9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27" name="Google Shape;827;p9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8" name="Google Shape;828;p9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829"/>
        <p:cNvGrpSpPr/>
        <p:nvPr/>
      </p:nvGrpSpPr>
      <p:grpSpPr>
        <a:xfrm>
          <a:off x="0" y="0"/>
          <a:ext cx="0" cy="0"/>
          <a:chOff x="0" y="0"/>
          <a:chExt cx="0" cy="0"/>
        </a:xfrm>
      </p:grpSpPr>
      <p:pic>
        <p:nvPicPr>
          <p:cNvPr id="830" name="Google Shape;830;p10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1" name="Google Shape;831;p10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32" name="Google Shape;832;p10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33" name="Google Shape;833;p10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834"/>
        <p:cNvGrpSpPr/>
        <p:nvPr/>
      </p:nvGrpSpPr>
      <p:grpSpPr>
        <a:xfrm>
          <a:off x="0" y="0"/>
          <a:ext cx="0" cy="0"/>
          <a:chOff x="0" y="0"/>
          <a:chExt cx="0" cy="0"/>
        </a:xfrm>
      </p:grpSpPr>
      <p:pic>
        <p:nvPicPr>
          <p:cNvPr id="835" name="Google Shape;835;p10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6" name="Google Shape;836;p10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37" name="Google Shape;837;p10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38" name="Google Shape;838;p10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839"/>
        <p:cNvGrpSpPr/>
        <p:nvPr/>
      </p:nvGrpSpPr>
      <p:grpSpPr>
        <a:xfrm>
          <a:off x="0" y="0"/>
          <a:ext cx="0" cy="0"/>
          <a:chOff x="0" y="0"/>
          <a:chExt cx="0" cy="0"/>
        </a:xfrm>
      </p:grpSpPr>
      <p:sp>
        <p:nvSpPr>
          <p:cNvPr id="840" name="Google Shape;840;p10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41" name="Google Shape;841;p102"/>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10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43" name="Google Shape;843;p10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844" name="Google Shape;844;p102"/>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845" name="Google Shape;845;p10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846" name="Google Shape;846;p102"/>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47" name="Google Shape;847;p102"/>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48" name="Google Shape;848;p10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9" name="Google Shape;849;p102"/>
          <p:cNvPicPr preferRelativeResize="0"/>
          <p:nvPr/>
        </p:nvPicPr>
        <p:blipFill rotWithShape="1">
          <a:blip r:embed="rId5">
            <a:alphaModFix/>
          </a:blip>
          <a:srcRect/>
          <a:stretch/>
        </p:blipFill>
        <p:spPr>
          <a:xfrm>
            <a:off x="8002150" y="45945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41" Type="http://schemas.openxmlformats.org/officeDocument/2006/relationships/theme" Target="../theme/theme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9" Type="http://schemas.openxmlformats.org/officeDocument/2006/relationships/slideLayout" Target="../slideLayouts/slideLayout122.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slideLayout" Target="../slideLayouts/slideLayout112.xml"/><Relationship Id="rId41" Type="http://schemas.openxmlformats.org/officeDocument/2006/relationships/theme" Target="../theme/theme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40" Type="http://schemas.openxmlformats.org/officeDocument/2006/relationships/slideLayout" Target="../slideLayouts/slideLayout123.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8" Type="http://schemas.openxmlformats.org/officeDocument/2006/relationships/slideLayout" Target="../slideLayouts/slideLayout91.xml"/><Relationship Id="rId3" Type="http://schemas.openxmlformats.org/officeDocument/2006/relationships/slideLayout" Target="../slideLayouts/slideLayout86.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43"/>
        <p:cNvGrpSpPr/>
        <p:nvPr/>
      </p:nvGrpSpPr>
      <p:grpSpPr>
        <a:xfrm>
          <a:off x="0" y="0"/>
          <a:ext cx="0" cy="0"/>
          <a:chOff x="0" y="0"/>
          <a:chExt cx="0" cy="0"/>
        </a:xfrm>
      </p:grpSpPr>
      <p:sp>
        <p:nvSpPr>
          <p:cNvPr id="344" name="Google Shape;344;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45" name="Google Shape;345;p4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46" name="Google Shape;346;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01"/>
        <p:cNvGrpSpPr/>
        <p:nvPr/>
      </p:nvGrpSpPr>
      <p:grpSpPr>
        <a:xfrm>
          <a:off x="0" y="0"/>
          <a:ext cx="0" cy="0"/>
          <a:chOff x="0" y="0"/>
          <a:chExt cx="0" cy="0"/>
        </a:xfrm>
      </p:grpSpPr>
      <p:sp>
        <p:nvSpPr>
          <p:cNvPr id="702" name="Google Shape;702;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03" name="Google Shape;703;p8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04" name="Google Shape;704;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 id="2147483767" r:id="rId37"/>
    <p:sldLayoutId id="2147483768" r:id="rId38"/>
    <p:sldLayoutId id="2147483769" r:id="rId39"/>
    <p:sldLayoutId id="2147483770"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16623257"/>
      </p:ext>
    </p:extLst>
  </p:cSld>
  <p:clrMap bg1="lt1" tx1="dk1" bg2="dk2" tx2="lt2" accent1="accent1" accent2="accent2" accent3="accent3" accent4="accent4" accent5="accent5" accent6="accent6" hlink="hlink" folHlink="folHlink"/>
  <p:sldLayoutIdLst>
    <p:sldLayoutId id="21474837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1F7781-B1AB-797E-328C-FB2D8C53C1A6}"/>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03EA18-47A1-A0D5-13AD-3A78AC8D805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C853B-B3CE-C950-510E-4D37C7DCA502}"/>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82000"/>
                  </a:schemeClr>
                </a:solidFill>
              </a:defRPr>
            </a:lvl1pPr>
          </a:lstStyle>
          <a:p>
            <a:fld id="{918477B0-D87F-41AB-8C45-3F169AF4FAF0}" type="datetimeFigureOut">
              <a:rPr lang="en-US" smtClean="0"/>
              <a:t>2/14/2025</a:t>
            </a:fld>
            <a:endParaRPr lang="en-US"/>
          </a:p>
        </p:txBody>
      </p:sp>
      <p:sp>
        <p:nvSpPr>
          <p:cNvPr id="5" name="Footer Placeholder 4">
            <a:extLst>
              <a:ext uri="{FF2B5EF4-FFF2-40B4-BE49-F238E27FC236}">
                <a16:creationId xmlns:a16="http://schemas.microsoft.com/office/drawing/2014/main" id="{C2005809-E2EA-6912-B9A7-188A2359D688}"/>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C8AC61-D0AC-4519-9C35-03E8072D5300}"/>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82000"/>
                  </a:schemeClr>
                </a:solidFill>
              </a:defRPr>
            </a:lvl1pPr>
          </a:lstStyle>
          <a:p>
            <a:fld id="{F92BA02E-48E3-4846-A307-F269035EE7AC}" type="slidenum">
              <a:rPr lang="en-US" smtClean="0"/>
              <a:t>‹#›</a:t>
            </a:fld>
            <a:endParaRPr lang="en-US"/>
          </a:p>
        </p:txBody>
      </p:sp>
    </p:spTree>
    <p:extLst>
      <p:ext uri="{BB962C8B-B14F-4D97-AF65-F5344CB8AC3E}">
        <p14:creationId xmlns:p14="http://schemas.microsoft.com/office/powerpoint/2010/main" val="86689464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us02web.zoom.us/meeting/register/tZwtdOmtpz0vHtBjrJU4Epvmwf4u4cs8bvB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www.cde.state.co.us/fedprograms/esearegionalnetworkingmeeting" TargetMode="External"/><Relationship Id="rId4" Type="http://schemas.openxmlformats.org/officeDocument/2006/relationships/hyperlink" Target="https://us02web.zoom.us/meeting/register/anguiOOLRXKmObEFYT8qO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85.xml"/><Relationship Id="rId6" Type="http://schemas.openxmlformats.org/officeDocument/2006/relationships/hyperlink" Target="mailto:beisel_k@cde.state.co.us" TargetMode="External"/><Relationship Id="rId5" Type="http://schemas.openxmlformats.org/officeDocument/2006/relationships/hyperlink" Target="https://docs.google.com/forms/d/e/1FAIpQLScBhfbDL9E6gC8k2F-kPP5edL-sV5s1J0FQ6cXUK5ppyARNuA/viewform" TargetMode="External"/><Relationship Id="rId4" Type="http://schemas.openxmlformats.org/officeDocument/2006/relationships/hyperlink" Target="https://docs.google.com/presentation/d/10YvfwRfzWhs1dLK-iCzZ1Hug5Uth4PkHRH54LvIQwfg/edit#slide=id.g2ce066e3899_0_25"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7.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36.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36.xml"/><Relationship Id="rId5" Type="http://schemas.openxmlformats.org/officeDocument/2006/relationships/image" Target="../media/image53.emf"/><Relationship Id="rId4" Type="http://schemas.openxmlformats.org/officeDocument/2006/relationships/package" Target="../embeddings/Microsoft_Excel_Worksheet.xlsx"/></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36.xml"/><Relationship Id="rId5" Type="http://schemas.openxmlformats.org/officeDocument/2006/relationships/image" Target="../media/image55.emf"/><Relationship Id="rId4" Type="http://schemas.openxmlformats.org/officeDocument/2006/relationships/package" Target="../embeddings/Microsoft_Excel_Worksheet1.xlsx"/></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5.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36.xml"/><Relationship Id="rId5" Type="http://schemas.openxmlformats.org/officeDocument/2006/relationships/image" Target="../media/image58.emf"/><Relationship Id="rId4" Type="http://schemas.openxmlformats.org/officeDocument/2006/relationships/package" Target="../embeddings/Microsoft_Excel_Worksheet2.xlsx"/></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36.xml"/><Relationship Id="rId5" Type="http://schemas.openxmlformats.org/officeDocument/2006/relationships/image" Target="../media/image60.emf"/><Relationship Id="rId4" Type="http://schemas.openxmlformats.org/officeDocument/2006/relationships/package" Target="../embeddings/Microsoft_Excel_Worksheet3.xlsx"/></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7.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36.xml"/><Relationship Id="rId5" Type="http://schemas.openxmlformats.org/officeDocument/2006/relationships/image" Target="../media/image62.emf"/><Relationship Id="rId4" Type="http://schemas.openxmlformats.org/officeDocument/2006/relationships/package" Target="../embeddings/Microsoft_Excel_Worksheet4.xlsx"/></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136.xml"/><Relationship Id="rId5" Type="http://schemas.openxmlformats.org/officeDocument/2006/relationships/image" Target="../media/image64.emf"/><Relationship Id="rId4" Type="http://schemas.openxmlformats.org/officeDocument/2006/relationships/package" Target="../embeddings/Microsoft_Excel_Worksheet5.xlsx"/></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136.xml"/><Relationship Id="rId5" Type="http://schemas.openxmlformats.org/officeDocument/2006/relationships/image" Target="../media/image66.emf"/><Relationship Id="rId4" Type="http://schemas.openxmlformats.org/officeDocument/2006/relationships/package" Target="../embeddings/Microsoft_Excel_Worksheet6.xlsx"/></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136.xml"/><Relationship Id="rId5" Type="http://schemas.openxmlformats.org/officeDocument/2006/relationships/image" Target="../media/image68.emf"/><Relationship Id="rId4" Type="http://schemas.openxmlformats.org/officeDocument/2006/relationships/package" Target="../embeddings/Microsoft_Excel_Worksheet7.xlsx"/></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136.xml"/><Relationship Id="rId5" Type="http://schemas.openxmlformats.org/officeDocument/2006/relationships/image" Target="../media/image70.emf"/><Relationship Id="rId4" Type="http://schemas.openxmlformats.org/officeDocument/2006/relationships/package" Target="../embeddings/Microsoft_Excel_Worksheet8.xlsx"/></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136.xml"/><Relationship Id="rId5" Type="http://schemas.openxmlformats.org/officeDocument/2006/relationships/image" Target="../media/image72.emf"/><Relationship Id="rId4" Type="http://schemas.openxmlformats.org/officeDocument/2006/relationships/package" Target="../embeddings/Microsoft_Excel_Worksheet9.xlsx"/></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136.xml"/><Relationship Id="rId5" Type="http://schemas.openxmlformats.org/officeDocument/2006/relationships/image" Target="../media/image74.emf"/><Relationship Id="rId4" Type="http://schemas.openxmlformats.org/officeDocument/2006/relationships/package" Target="../embeddings/Microsoft_Excel_Worksheet10.xlsx"/></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hyperlink" Target="https://docs.google.com/forms/d/e/1FAIpQLSdow78TtGEwZOzQ2t4IOjgFNG4lNYl4tQTp4glAO_xj5tJ3tQ/viewform"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cde.state.co.us/elevatingexcellenc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byrd_e@cde.state.co.us" TargetMode="External"/><Relationship Id="rId18" Type="http://schemas.openxmlformats.org/officeDocument/2006/relationships/hyperlink" Target="mailto:hickman_n@cde.state.co.us" TargetMode="External"/><Relationship Id="rId26" Type="http://schemas.openxmlformats.org/officeDocument/2006/relationships/hyperlink" Target="mailto:collins_d@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Austin_j@cde.state.co.us" TargetMode="External"/><Relationship Id="rId7" Type="http://schemas.openxmlformats.org/officeDocument/2006/relationships/hyperlink" Target="mailto:giessinger_t@cde.state.co.us" TargetMode="External"/><Relationship Id="rId12" Type="http://schemas.openxmlformats.org/officeDocument/2006/relationships/hyperlink" Target="https://www.cde.state.co.us/fedprograms/regionalcontactspage" TargetMode="External"/><Relationship Id="rId17" Type="http://schemas.openxmlformats.org/officeDocument/2006/relationships/hyperlink" Target="mailto:temple_r@cde.state.co.us" TargetMode="External"/><Relationship Id="rId25" Type="http://schemas.openxmlformats.org/officeDocument/2006/relationships/hyperlink" Target="mailto:morris_h@cde.state.co.us" TargetMode="External"/><Relationship Id="rId2" Type="http://schemas.openxmlformats.org/officeDocument/2006/relationships/notesSlide" Target="../notesSlides/notesSlide38.xml"/><Relationship Id="rId16" Type="http://schemas.openxmlformats.org/officeDocument/2006/relationships/hyperlink" Target="mailto:miller-curley_s@cde.state.co.us" TargetMode="External"/><Relationship Id="rId20" Type="http://schemas.openxmlformats.org/officeDocument/2006/relationships/hyperlink" Target="mailto:ring_j@cde.state.co.us" TargetMode="External"/><Relationship Id="rId1" Type="http://schemas.openxmlformats.org/officeDocument/2006/relationships/slideLayout" Target="../slideLayouts/slideLayout39.xml"/><Relationship Id="rId6" Type="http://schemas.openxmlformats.org/officeDocument/2006/relationships/hyperlink" Target="mailto:adeboye-sullivan_c@cde.state.co.us" TargetMode="External"/><Relationship Id="rId11" Type="http://schemas.openxmlformats.org/officeDocument/2006/relationships/hyperlink" Target="mailto:koziol_m@cde.state.co.us" TargetMode="External"/><Relationship Id="rId24" Type="http://schemas.openxmlformats.org/officeDocument/2006/relationships/hyperlink" Target="mailto:%20parsley_b@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boylan_k@cde.state.co.us" TargetMode="External"/><Relationship Id="rId23" Type="http://schemas.openxmlformats.org/officeDocument/2006/relationships/hyperlink" Target="mailto:Kaleda_s@cde.state.co.us" TargetMode="External"/><Relationship Id="rId28" Type="http://schemas.openxmlformats.org/officeDocument/2006/relationships/hyperlink" Target="mailto:prael_m@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chaffin_m@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echsner_r@cde.state.co.us" TargetMode="External"/><Relationship Id="rId22" Type="http://schemas.openxmlformats.org/officeDocument/2006/relationships/hyperlink" Target="mailto:Hawkins_r@cde.state.co.us" TargetMode="External"/><Relationship Id="rId27" Type="http://schemas.openxmlformats.org/officeDocument/2006/relationships/hyperlink" Target="mailto:hollingshead_j@cde.state.co.u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85.xml"/><Relationship Id="rId5" Type="http://schemas.openxmlformats.org/officeDocument/2006/relationships/hyperlink" Target="https://crsreports.congress.gov/product/pdf/R/R46497" TargetMode="Externa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3" Type="http://schemas.openxmlformats.org/officeDocument/2006/relationships/hyperlink" Target="https://crsreports.congress.gov/product/pdf/R/R47106" TargetMode="External"/><Relationship Id="rId2" Type="http://schemas.openxmlformats.org/officeDocument/2006/relationships/notesSlide" Target="../notesSlides/notesSlide6.xml"/><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3" Type="http://schemas.openxmlformats.org/officeDocument/2006/relationships/hyperlink" Target="https://crsreports.congress.gov/AppropriationsStatusTable?id=2025" TargetMode="External"/><Relationship Id="rId2" Type="http://schemas.openxmlformats.org/officeDocument/2006/relationships/notesSlide" Target="../notesSlides/notesSlide8.xml"/><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127"/>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CDE ESEA and ESSER Office Hours</a:t>
            </a:r>
            <a:endParaRPr/>
          </a:p>
          <a:p>
            <a:pPr marL="0" lvl="0" indent="0" algn="ctr" rtl="0">
              <a:spcBef>
                <a:spcPts val="0"/>
              </a:spcBef>
              <a:spcAft>
                <a:spcPts val="0"/>
              </a:spcAft>
              <a:buNone/>
            </a:pPr>
            <a:endParaRPr sz="1000"/>
          </a:p>
          <a:p>
            <a:pPr marL="0" lvl="0" indent="0" algn="ctr" rtl="0">
              <a:spcBef>
                <a:spcPts val="0"/>
              </a:spcBef>
              <a:spcAft>
                <a:spcPts val="0"/>
              </a:spcAft>
              <a:buNone/>
            </a:pPr>
            <a:r>
              <a:rPr lang="en"/>
              <a:t>February 13,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136"/>
          <p:cNvSpPr txBox="1">
            <a:spLocks noGrp="1"/>
          </p:cNvSpPr>
          <p:nvPr>
            <p:ph type="title"/>
          </p:nvPr>
        </p:nvSpPr>
        <p:spPr>
          <a:xfrm>
            <a:off x="190750" y="355050"/>
            <a:ext cx="7167900" cy="440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 sz="2200"/>
              <a:t>Upcoming Regional Network Meetings</a:t>
            </a:r>
            <a:endParaRPr sz="2200"/>
          </a:p>
        </p:txBody>
      </p:sp>
      <p:sp>
        <p:nvSpPr>
          <p:cNvPr id="1114" name="Google Shape;1114;p136"/>
          <p:cNvSpPr txBox="1">
            <a:spLocks noGrp="1"/>
          </p:cNvSpPr>
          <p:nvPr>
            <p:ph type="body" idx="1"/>
          </p:nvPr>
        </p:nvSpPr>
        <p:spPr>
          <a:xfrm>
            <a:off x="190750" y="1072100"/>
            <a:ext cx="8090100" cy="3150600"/>
          </a:xfrm>
          <a:prstGeom prst="rect">
            <a:avLst/>
          </a:prstGeom>
          <a:noFill/>
          <a:ln>
            <a:noFill/>
          </a:ln>
        </p:spPr>
        <p:txBody>
          <a:bodyPr spcFirstLastPara="1" wrap="square" lIns="0" tIns="0" rIns="0" bIns="34275" anchor="t" anchorCtr="0">
            <a:noAutofit/>
          </a:bodyPr>
          <a:lstStyle/>
          <a:p>
            <a:pPr marL="0" lvl="0" indent="0" algn="l" rtl="0">
              <a:lnSpc>
                <a:spcPct val="90000"/>
              </a:lnSpc>
              <a:spcBef>
                <a:spcPts val="600"/>
              </a:spcBef>
              <a:spcAft>
                <a:spcPts val="0"/>
              </a:spcAft>
              <a:buSzPts val="1800"/>
              <a:buNone/>
            </a:pPr>
            <a:r>
              <a:rPr lang="en" sz="1500" b="1">
                <a:latin typeface="Roboto"/>
                <a:ea typeface="Roboto"/>
                <a:cs typeface="Roboto"/>
                <a:sym typeface="Roboto"/>
              </a:rPr>
              <a:t>Content:</a:t>
            </a:r>
            <a:r>
              <a:rPr lang="en" sz="1500">
                <a:latin typeface="Roboto"/>
                <a:ea typeface="Roboto"/>
                <a:cs typeface="Roboto"/>
                <a:sym typeface="Roboto"/>
              </a:rPr>
              <a:t> The Winter RNMs will focus on</a:t>
            </a:r>
            <a:r>
              <a:rPr lang="en" sz="1500"/>
              <a:t> b</a:t>
            </a:r>
            <a:r>
              <a:rPr lang="en" sz="1500">
                <a:latin typeface="Roboto"/>
                <a:ea typeface="Roboto"/>
                <a:cs typeface="Roboto"/>
                <a:sym typeface="Roboto"/>
              </a:rPr>
              <a:t>uilding understanding of Comprehensive Needs Assessments</a:t>
            </a:r>
            <a:r>
              <a:rPr lang="en" sz="1500"/>
              <a:t> and </a:t>
            </a:r>
            <a:r>
              <a:rPr lang="en" sz="1500">
                <a:latin typeface="Roboto"/>
                <a:ea typeface="Roboto"/>
                <a:cs typeface="Roboto"/>
                <a:sym typeface="Roboto"/>
              </a:rPr>
              <a:t>how to use a Comprehensive Needs Assessment to plan ESEA funds. The </a:t>
            </a:r>
            <a:r>
              <a:rPr lang="en" sz="1500"/>
              <a:t>RNM will also share </a:t>
            </a:r>
            <a:r>
              <a:rPr lang="en" sz="1500">
                <a:latin typeface="Roboto"/>
                <a:ea typeface="Roboto"/>
                <a:cs typeface="Roboto"/>
                <a:sym typeface="Roboto"/>
              </a:rPr>
              <a:t>updated guidance from the Family, School and Community Partnerships and USDE. </a:t>
            </a:r>
            <a:r>
              <a:rPr lang="en" sz="1500"/>
              <a:t>Lastly, the RNM will provide time to n</a:t>
            </a:r>
            <a:r>
              <a:rPr lang="en" sz="1500">
                <a:latin typeface="Roboto"/>
                <a:ea typeface="Roboto"/>
                <a:cs typeface="Roboto"/>
                <a:sym typeface="Roboto"/>
              </a:rPr>
              <a:t>etwork with other LEAs to learn more about the Consolidated Application process and implementation. </a:t>
            </a:r>
            <a:endParaRPr sz="1500">
              <a:latin typeface="Roboto"/>
              <a:ea typeface="Roboto"/>
              <a:cs typeface="Roboto"/>
              <a:sym typeface="Roboto"/>
            </a:endParaRPr>
          </a:p>
          <a:p>
            <a:pPr marL="0" lvl="0" indent="0" algn="l" rtl="0">
              <a:lnSpc>
                <a:spcPct val="90000"/>
              </a:lnSpc>
              <a:spcBef>
                <a:spcPts val="600"/>
              </a:spcBef>
              <a:spcAft>
                <a:spcPts val="0"/>
              </a:spcAft>
              <a:buSzPts val="1800"/>
              <a:buNone/>
            </a:pPr>
            <a:endParaRPr sz="1500"/>
          </a:p>
          <a:p>
            <a:pPr marL="0" lvl="0" indent="0" algn="l" rtl="0">
              <a:lnSpc>
                <a:spcPct val="90000"/>
              </a:lnSpc>
              <a:spcBef>
                <a:spcPts val="600"/>
              </a:spcBef>
              <a:spcAft>
                <a:spcPts val="0"/>
              </a:spcAft>
              <a:buSzPts val="1800"/>
              <a:buNone/>
            </a:pPr>
            <a:r>
              <a:rPr lang="en" sz="1500" b="1">
                <a:latin typeface="Roboto"/>
                <a:ea typeface="Roboto"/>
                <a:cs typeface="Roboto"/>
                <a:sym typeface="Roboto"/>
              </a:rPr>
              <a:t>Target Audience: </a:t>
            </a:r>
            <a:r>
              <a:rPr lang="en" sz="1500">
                <a:latin typeface="Roboto"/>
                <a:ea typeface="Roboto"/>
                <a:cs typeface="Roboto"/>
                <a:sym typeface="Roboto"/>
              </a:rPr>
              <a:t>LEA staff or school leaders who support the development of the Consolidated Application or manage federal programs.</a:t>
            </a:r>
            <a:endParaRPr sz="1500">
              <a:latin typeface="Roboto"/>
              <a:ea typeface="Roboto"/>
              <a:cs typeface="Roboto"/>
              <a:sym typeface="Roboto"/>
            </a:endParaRPr>
          </a:p>
          <a:p>
            <a:pPr marL="0" lvl="0" indent="0" algn="l" rtl="0">
              <a:lnSpc>
                <a:spcPct val="90000"/>
              </a:lnSpc>
              <a:spcBef>
                <a:spcPts val="600"/>
              </a:spcBef>
              <a:spcAft>
                <a:spcPts val="0"/>
              </a:spcAft>
              <a:buSzPts val="1800"/>
              <a:buNone/>
            </a:pPr>
            <a:endParaRPr sz="1500"/>
          </a:p>
          <a:p>
            <a:pPr marL="0" lvl="0" indent="0" algn="l" rtl="0">
              <a:lnSpc>
                <a:spcPct val="90000"/>
              </a:lnSpc>
              <a:spcBef>
                <a:spcPts val="600"/>
              </a:spcBef>
              <a:spcAft>
                <a:spcPts val="0"/>
              </a:spcAft>
              <a:buSzPts val="1800"/>
              <a:buNone/>
            </a:pPr>
            <a:r>
              <a:rPr lang="en" sz="1500" b="1">
                <a:latin typeface="Roboto"/>
                <a:ea typeface="Roboto"/>
                <a:cs typeface="Roboto"/>
                <a:sym typeface="Roboto"/>
              </a:rPr>
              <a:t>Dates and Locations: </a:t>
            </a:r>
            <a:endParaRPr sz="1500" b="1">
              <a:latin typeface="Roboto"/>
              <a:ea typeface="Roboto"/>
              <a:cs typeface="Roboto"/>
              <a:sym typeface="Roboto"/>
            </a:endParaRPr>
          </a:p>
          <a:p>
            <a:pPr marL="457200" lvl="0" indent="-336550" algn="l" rtl="0">
              <a:lnSpc>
                <a:spcPct val="90000"/>
              </a:lnSpc>
              <a:spcBef>
                <a:spcPts val="0"/>
              </a:spcBef>
              <a:spcAft>
                <a:spcPts val="0"/>
              </a:spcAft>
              <a:buSzPts val="1700"/>
              <a:buChar char="•"/>
            </a:pPr>
            <a:r>
              <a:rPr lang="en" sz="1700"/>
              <a:t>Thursday, February 27th 1:30-3:30 pm (join using </a:t>
            </a:r>
            <a:r>
              <a:rPr lang="en" sz="1700" u="sng">
                <a:solidFill>
                  <a:schemeClr val="hlink"/>
                </a:solidFill>
                <a:hlinkClick r:id="rId3"/>
              </a:rPr>
              <a:t>Office Hours Zoom link</a:t>
            </a:r>
            <a:r>
              <a:rPr lang="en" sz="1700"/>
              <a:t>)</a:t>
            </a:r>
            <a:endParaRPr sz="1700"/>
          </a:p>
          <a:p>
            <a:pPr marL="457200" lvl="0" indent="-336550" algn="l" rtl="0">
              <a:lnSpc>
                <a:spcPct val="90000"/>
              </a:lnSpc>
              <a:spcBef>
                <a:spcPts val="0"/>
              </a:spcBef>
              <a:spcAft>
                <a:spcPts val="0"/>
              </a:spcAft>
              <a:buSzPts val="1700"/>
              <a:buChar char="•"/>
            </a:pPr>
            <a:r>
              <a:rPr lang="en" sz="1700"/>
              <a:t>Tuesday, March 4th 8:30-10:30 am (Sign up </a:t>
            </a:r>
            <a:r>
              <a:rPr lang="en" sz="1700" u="sng">
                <a:solidFill>
                  <a:schemeClr val="hlink"/>
                </a:solidFill>
                <a:hlinkClick r:id="rId4"/>
              </a:rPr>
              <a:t>HERE</a:t>
            </a:r>
            <a:r>
              <a:rPr lang="en" sz="1700"/>
              <a:t>)</a:t>
            </a:r>
            <a:endParaRPr sz="1700"/>
          </a:p>
          <a:p>
            <a:pPr marL="0" lvl="0" indent="0" algn="l" rtl="0">
              <a:lnSpc>
                <a:spcPct val="90000"/>
              </a:lnSpc>
              <a:spcBef>
                <a:spcPts val="600"/>
              </a:spcBef>
              <a:spcAft>
                <a:spcPts val="0"/>
              </a:spcAft>
              <a:buSzPts val="1800"/>
              <a:buNone/>
            </a:pPr>
            <a:r>
              <a:rPr lang="en" sz="1700"/>
              <a:t>See full details and registration links at the </a:t>
            </a:r>
            <a:r>
              <a:rPr lang="en" sz="1700" u="sng">
                <a:solidFill>
                  <a:schemeClr val="hlink"/>
                </a:solidFill>
                <a:hlinkClick r:id="rId5"/>
              </a:rPr>
              <a:t>RNM webpage</a:t>
            </a:r>
            <a:endParaRPr sz="17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137"/>
          <p:cNvSpPr txBox="1">
            <a:spLocks noGrp="1"/>
          </p:cNvSpPr>
          <p:nvPr>
            <p:ph type="title"/>
          </p:nvPr>
        </p:nvSpPr>
        <p:spPr>
          <a:xfrm>
            <a:off x="311700" y="105100"/>
            <a:ext cx="5496300" cy="741300"/>
          </a:xfrm>
          <a:prstGeom prst="rect">
            <a:avLst/>
          </a:prstGeom>
        </p:spPr>
        <p:txBody>
          <a:bodyPr spcFirstLastPara="1" wrap="square" lIns="0" tIns="0" rIns="0" bIns="0" anchor="ctr" anchorCtr="0">
            <a:noAutofit/>
          </a:bodyPr>
          <a:lstStyle/>
          <a:p>
            <a:pPr marL="0" lvl="0" indent="0" algn="l" rtl="0">
              <a:spcBef>
                <a:spcPts val="1000"/>
              </a:spcBef>
              <a:spcAft>
                <a:spcPts val="0"/>
              </a:spcAft>
              <a:buClr>
                <a:schemeClr val="dk1"/>
              </a:buClr>
              <a:buSzPts val="1100"/>
              <a:buFont typeface="Arial"/>
              <a:buNone/>
            </a:pPr>
            <a:r>
              <a:rPr lang="en" sz="1700" b="1">
                <a:solidFill>
                  <a:schemeClr val="dk1"/>
                </a:solidFill>
              </a:rPr>
              <a:t>CDE + TNTP: Building a Championship Team:</a:t>
            </a:r>
            <a:r>
              <a:rPr lang="en" sz="1700">
                <a:solidFill>
                  <a:schemeClr val="dk1"/>
                </a:solidFill>
              </a:rPr>
              <a:t> </a:t>
            </a:r>
            <a:endParaRPr sz="1700">
              <a:solidFill>
                <a:schemeClr val="dk1"/>
              </a:solidFill>
            </a:endParaRPr>
          </a:p>
          <a:p>
            <a:pPr marL="0" lvl="0" indent="0" algn="l" rtl="0">
              <a:spcBef>
                <a:spcPts val="1000"/>
              </a:spcBef>
              <a:spcAft>
                <a:spcPts val="0"/>
              </a:spcAft>
              <a:buClr>
                <a:schemeClr val="dk1"/>
              </a:buClr>
              <a:buSzPts val="1100"/>
              <a:buFont typeface="Arial"/>
              <a:buNone/>
            </a:pPr>
            <a:r>
              <a:rPr lang="en" sz="1544" i="1">
                <a:solidFill>
                  <a:schemeClr val="dk1"/>
                </a:solidFill>
              </a:rPr>
              <a:t>Proactive and Reactive Talent Strategies to Accelerate Learning</a:t>
            </a:r>
            <a:endParaRPr sz="1544" i="1"/>
          </a:p>
        </p:txBody>
      </p:sp>
      <p:pic>
        <p:nvPicPr>
          <p:cNvPr id="1123" name="Google Shape;1123;p137" descr="TNTP graphic listing Instructional Coherence &amp; Consistency: A western slope showcase"/>
          <p:cNvPicPr preferRelativeResize="0"/>
          <p:nvPr/>
        </p:nvPicPr>
        <p:blipFill>
          <a:blip r:embed="rId3">
            <a:alphaModFix/>
          </a:blip>
          <a:stretch>
            <a:fillRect/>
          </a:stretch>
        </p:blipFill>
        <p:spPr>
          <a:xfrm>
            <a:off x="5976345" y="71238"/>
            <a:ext cx="3044800" cy="809025"/>
          </a:xfrm>
          <a:prstGeom prst="rect">
            <a:avLst/>
          </a:prstGeom>
          <a:noFill/>
          <a:ln>
            <a:noFill/>
          </a:ln>
        </p:spPr>
      </p:pic>
      <p:sp>
        <p:nvSpPr>
          <p:cNvPr id="1121" name="Google Shape;1121;p137"/>
          <p:cNvSpPr txBox="1">
            <a:spLocks noGrp="1"/>
          </p:cNvSpPr>
          <p:nvPr>
            <p:ph type="body" idx="1"/>
          </p:nvPr>
        </p:nvSpPr>
        <p:spPr>
          <a:xfrm>
            <a:off x="239225" y="1058475"/>
            <a:ext cx="8692200" cy="3712800"/>
          </a:xfrm>
          <a:prstGeom prst="rect">
            <a:avLst/>
          </a:prstGeom>
        </p:spPr>
        <p:txBody>
          <a:bodyPr spcFirstLastPara="1" wrap="square" lIns="91425" tIns="91425" rIns="91425" bIns="91425" anchor="t" anchorCtr="0">
            <a:noAutofit/>
          </a:bodyPr>
          <a:lstStyle/>
          <a:p>
            <a:pPr marL="0" lvl="0" indent="0" algn="l" rtl="0">
              <a:lnSpc>
                <a:spcPct val="130000"/>
              </a:lnSpc>
              <a:spcBef>
                <a:spcPts val="0"/>
              </a:spcBef>
              <a:spcAft>
                <a:spcPts val="0"/>
              </a:spcAft>
              <a:buNone/>
            </a:pPr>
            <a:r>
              <a:rPr lang="en" sz="1320" b="1">
                <a:solidFill>
                  <a:schemeClr val="tx1"/>
                </a:solidFill>
                <a:latin typeface="Arial"/>
                <a:ea typeface="Arial"/>
                <a:cs typeface="Arial"/>
                <a:sym typeface="Arial"/>
              </a:rPr>
              <a:t>What:</a:t>
            </a:r>
            <a:r>
              <a:rPr lang="en" sz="1320">
                <a:solidFill>
                  <a:schemeClr val="tx1"/>
                </a:solidFill>
                <a:latin typeface="Arial"/>
                <a:ea typeface="Arial"/>
                <a:cs typeface="Arial"/>
                <a:sym typeface="Arial"/>
              </a:rPr>
              <a:t> </a:t>
            </a:r>
            <a:endParaRPr sz="1320">
              <a:solidFill>
                <a:schemeClr val="tx1"/>
              </a:solidFill>
              <a:latin typeface="Arial"/>
              <a:ea typeface="Arial"/>
              <a:cs typeface="Arial"/>
              <a:sym typeface="Arial"/>
            </a:endParaRPr>
          </a:p>
          <a:p>
            <a:pPr marL="457200" lvl="0" indent="-298450" algn="l" rtl="0">
              <a:lnSpc>
                <a:spcPct val="130000"/>
              </a:lnSpc>
              <a:spcBef>
                <a:spcPts val="0"/>
              </a:spcBef>
              <a:spcAft>
                <a:spcPts val="0"/>
              </a:spcAft>
              <a:buSzPts val="1100"/>
              <a:buFont typeface="Arial"/>
              <a:buChar char="●"/>
            </a:pPr>
            <a:r>
              <a:rPr lang="en" sz="1100">
                <a:solidFill>
                  <a:schemeClr val="tx1"/>
                </a:solidFill>
                <a:latin typeface="Arial"/>
                <a:ea typeface="Arial"/>
                <a:cs typeface="Arial"/>
                <a:sym typeface="Arial"/>
              </a:rPr>
              <a:t>Leaders will be able to articulate what matters most for teacher retention and create a year-long plan to retain their irreplaceables.  </a:t>
            </a:r>
            <a:endParaRPr sz="1100">
              <a:solidFill>
                <a:schemeClr val="tx1"/>
              </a:solidFill>
              <a:latin typeface="Arial"/>
              <a:ea typeface="Arial"/>
              <a:cs typeface="Arial"/>
              <a:sym typeface="Arial"/>
            </a:endParaRPr>
          </a:p>
          <a:p>
            <a:pPr marL="457200" lvl="0" indent="-298450" algn="l" rtl="0">
              <a:lnSpc>
                <a:spcPct val="130000"/>
              </a:lnSpc>
              <a:spcBef>
                <a:spcPts val="0"/>
              </a:spcBef>
              <a:spcAft>
                <a:spcPts val="0"/>
              </a:spcAft>
              <a:buSzPts val="1100"/>
              <a:buFont typeface="Arial"/>
              <a:buChar char="●"/>
            </a:pPr>
            <a:r>
              <a:rPr lang="en" sz="1100">
                <a:solidFill>
                  <a:schemeClr val="tx1"/>
                </a:solidFill>
                <a:latin typeface="Arial"/>
                <a:ea typeface="Arial"/>
                <a:cs typeface="Arial"/>
                <a:sym typeface="Arial"/>
              </a:rPr>
              <a:t>Leaders will be able to identify components of the hiring process that are critical to building a championship team, review exemplar documents and tools, and create an action plan to support proactive retention and recruitment, selection, and onboarding.</a:t>
            </a:r>
            <a:endParaRPr sz="1100">
              <a:solidFill>
                <a:schemeClr val="tx1"/>
              </a:solidFill>
              <a:latin typeface="Arial"/>
              <a:ea typeface="Arial"/>
              <a:cs typeface="Arial"/>
              <a:sym typeface="Arial"/>
            </a:endParaRPr>
          </a:p>
          <a:p>
            <a:pPr marL="457200" lvl="0" indent="-298450" algn="l" rtl="0">
              <a:lnSpc>
                <a:spcPct val="130000"/>
              </a:lnSpc>
              <a:spcBef>
                <a:spcPts val="0"/>
              </a:spcBef>
              <a:spcAft>
                <a:spcPts val="0"/>
              </a:spcAft>
              <a:buSzPts val="1100"/>
              <a:buFont typeface="Arial"/>
              <a:buChar char="●"/>
            </a:pPr>
            <a:r>
              <a:rPr lang="en" sz="1100" u="sng">
                <a:solidFill>
                  <a:schemeClr val="tx1"/>
                </a:solidFill>
                <a:highlight>
                  <a:srgbClr val="FFF2CC"/>
                </a:highlight>
                <a:latin typeface="Arial"/>
                <a:ea typeface="Arial"/>
                <a:cs typeface="Arial"/>
                <a:sym typeface="Arial"/>
                <a:hlinkClick r:id="rId4">
                  <a:extLst>
                    <a:ext uri="{A12FA001-AC4F-418D-AE19-62706E023703}">
                      <ahyp:hlinkClr xmlns:ahyp="http://schemas.microsoft.com/office/drawing/2018/hyperlinkcolor" val="tx"/>
                    </a:ext>
                  </a:extLst>
                </a:hlinkClick>
              </a:rPr>
              <a:t>More info in our flyer</a:t>
            </a:r>
            <a:endParaRPr sz="1100">
              <a:solidFill>
                <a:schemeClr val="tx1"/>
              </a:solidFill>
              <a:highlight>
                <a:srgbClr val="FFF2CC"/>
              </a:highlight>
              <a:latin typeface="Arial"/>
              <a:ea typeface="Arial"/>
              <a:cs typeface="Arial"/>
              <a:sym typeface="Arial"/>
            </a:endParaRPr>
          </a:p>
          <a:p>
            <a:pPr marL="0" lvl="0" indent="0" algn="l" rtl="0">
              <a:lnSpc>
                <a:spcPct val="130000"/>
              </a:lnSpc>
              <a:spcBef>
                <a:spcPts val="0"/>
              </a:spcBef>
              <a:spcAft>
                <a:spcPts val="0"/>
              </a:spcAft>
              <a:buNone/>
            </a:pPr>
            <a:r>
              <a:rPr lang="en" sz="1320" b="1">
                <a:solidFill>
                  <a:schemeClr val="tx1"/>
                </a:solidFill>
                <a:latin typeface="Arial"/>
                <a:ea typeface="Arial"/>
                <a:cs typeface="Arial"/>
                <a:sym typeface="Arial"/>
              </a:rPr>
              <a:t>Who:</a:t>
            </a:r>
            <a:r>
              <a:rPr lang="en" sz="1320">
                <a:solidFill>
                  <a:schemeClr val="tx1"/>
                </a:solidFill>
                <a:latin typeface="Arial"/>
                <a:ea typeface="Arial"/>
                <a:cs typeface="Arial"/>
                <a:sym typeface="Arial"/>
              </a:rPr>
              <a:t> </a:t>
            </a:r>
            <a:endParaRPr sz="1100">
              <a:solidFill>
                <a:schemeClr val="tx1"/>
              </a:solidFill>
              <a:latin typeface="Arial"/>
              <a:ea typeface="Arial"/>
              <a:cs typeface="Arial"/>
              <a:sym typeface="Arial"/>
            </a:endParaRPr>
          </a:p>
          <a:p>
            <a:pPr marL="457200" lvl="0" indent="-298450" algn="l" rtl="0">
              <a:lnSpc>
                <a:spcPct val="130000"/>
              </a:lnSpc>
              <a:spcBef>
                <a:spcPts val="0"/>
              </a:spcBef>
              <a:spcAft>
                <a:spcPts val="0"/>
              </a:spcAft>
              <a:buSzPts val="1100"/>
              <a:buFont typeface="Arial"/>
              <a:buChar char="●"/>
            </a:pPr>
            <a:r>
              <a:rPr lang="en" sz="1100">
                <a:solidFill>
                  <a:schemeClr val="tx1"/>
                </a:solidFill>
                <a:latin typeface="Arial"/>
                <a:ea typeface="Arial"/>
                <a:cs typeface="Arial"/>
                <a:sym typeface="Arial"/>
              </a:rPr>
              <a:t>This session is open to to anyone looking to improve their retention and recruitment practices within schools and districts.</a:t>
            </a:r>
            <a:r>
              <a:rPr lang="en" sz="1100">
                <a:solidFill>
                  <a:schemeClr val="tx1"/>
                </a:solidFill>
                <a:highlight>
                  <a:srgbClr val="D9D2E9"/>
                </a:highlight>
                <a:latin typeface="Arial"/>
                <a:ea typeface="Arial"/>
                <a:cs typeface="Arial"/>
                <a:sym typeface="Arial"/>
              </a:rPr>
              <a:t> Especially those on the Western Slope!</a:t>
            </a:r>
            <a:endParaRPr sz="1100">
              <a:solidFill>
                <a:schemeClr val="tx1"/>
              </a:solidFill>
              <a:highlight>
                <a:srgbClr val="D9D2E9"/>
              </a:highlight>
              <a:latin typeface="Arial"/>
              <a:ea typeface="Arial"/>
              <a:cs typeface="Arial"/>
              <a:sym typeface="Arial"/>
            </a:endParaRPr>
          </a:p>
          <a:p>
            <a:pPr marL="457200" lvl="0" indent="-298450" algn="l" rtl="0">
              <a:lnSpc>
                <a:spcPct val="130000"/>
              </a:lnSpc>
              <a:spcBef>
                <a:spcPts val="0"/>
              </a:spcBef>
              <a:spcAft>
                <a:spcPts val="0"/>
              </a:spcAft>
              <a:buSzPts val="1100"/>
              <a:buFont typeface="Arial"/>
              <a:buChar char="●"/>
            </a:pPr>
            <a:r>
              <a:rPr lang="en" sz="1100">
                <a:solidFill>
                  <a:schemeClr val="tx1"/>
                </a:solidFill>
                <a:latin typeface="Arial"/>
                <a:ea typeface="Arial"/>
                <a:cs typeface="Arial"/>
                <a:sym typeface="Arial"/>
              </a:rPr>
              <a:t>We’d also encourage you to bring along a member of your HR/Talent team to support coherence in your strategy and planning you’ll do in the session. </a:t>
            </a:r>
            <a:endParaRPr sz="1100">
              <a:solidFill>
                <a:schemeClr val="tx1"/>
              </a:solidFill>
              <a:latin typeface="Arial"/>
              <a:ea typeface="Arial"/>
              <a:cs typeface="Arial"/>
              <a:sym typeface="Arial"/>
            </a:endParaRPr>
          </a:p>
          <a:p>
            <a:pPr marL="0" lvl="0" indent="0" algn="l" rtl="0">
              <a:lnSpc>
                <a:spcPct val="130000"/>
              </a:lnSpc>
              <a:spcBef>
                <a:spcPts val="0"/>
              </a:spcBef>
              <a:spcAft>
                <a:spcPts val="0"/>
              </a:spcAft>
              <a:buNone/>
            </a:pPr>
            <a:r>
              <a:rPr lang="en" sz="1320" b="1">
                <a:solidFill>
                  <a:schemeClr val="tx1"/>
                </a:solidFill>
                <a:latin typeface="Arial"/>
                <a:ea typeface="Arial"/>
                <a:cs typeface="Arial"/>
                <a:sym typeface="Arial"/>
              </a:rPr>
              <a:t>When:</a:t>
            </a:r>
            <a:r>
              <a:rPr lang="en" sz="1320">
                <a:solidFill>
                  <a:schemeClr val="tx1"/>
                </a:solidFill>
                <a:latin typeface="Arial"/>
                <a:ea typeface="Arial"/>
                <a:cs typeface="Arial"/>
                <a:sym typeface="Arial"/>
              </a:rPr>
              <a:t> March 7th, 9:00 - 2:30</a:t>
            </a:r>
            <a:endParaRPr sz="1320">
              <a:solidFill>
                <a:schemeClr val="tx1"/>
              </a:solidFill>
              <a:latin typeface="Arial"/>
              <a:ea typeface="Arial"/>
              <a:cs typeface="Arial"/>
              <a:sym typeface="Arial"/>
            </a:endParaRPr>
          </a:p>
          <a:p>
            <a:pPr marL="0" lvl="0" indent="0" algn="l" rtl="0">
              <a:lnSpc>
                <a:spcPct val="130000"/>
              </a:lnSpc>
              <a:spcBef>
                <a:spcPts val="0"/>
              </a:spcBef>
              <a:spcAft>
                <a:spcPts val="0"/>
              </a:spcAft>
              <a:buNone/>
            </a:pPr>
            <a:r>
              <a:rPr lang="en" sz="1320" b="1">
                <a:solidFill>
                  <a:schemeClr val="tx1"/>
                </a:solidFill>
                <a:latin typeface="Arial"/>
                <a:ea typeface="Arial"/>
                <a:cs typeface="Arial"/>
                <a:sym typeface="Arial"/>
              </a:rPr>
              <a:t>Where:</a:t>
            </a:r>
            <a:r>
              <a:rPr lang="en" sz="1320">
                <a:solidFill>
                  <a:schemeClr val="tx1"/>
                </a:solidFill>
                <a:latin typeface="Arial"/>
                <a:ea typeface="Arial"/>
                <a:cs typeface="Arial"/>
                <a:sym typeface="Arial"/>
              </a:rPr>
              <a:t> R-5 High School (Grand Junction, CO)</a:t>
            </a:r>
            <a:endParaRPr sz="1320">
              <a:solidFill>
                <a:schemeClr val="tx1"/>
              </a:solidFill>
              <a:latin typeface="Arial"/>
              <a:ea typeface="Arial"/>
              <a:cs typeface="Arial"/>
              <a:sym typeface="Arial"/>
            </a:endParaRPr>
          </a:p>
          <a:p>
            <a:pPr marL="0" lvl="0" indent="0" algn="l" rtl="0">
              <a:lnSpc>
                <a:spcPct val="130000"/>
              </a:lnSpc>
              <a:spcBef>
                <a:spcPts val="0"/>
              </a:spcBef>
              <a:spcAft>
                <a:spcPts val="0"/>
              </a:spcAft>
              <a:buNone/>
            </a:pPr>
            <a:endParaRPr sz="419">
              <a:solidFill>
                <a:schemeClr val="tx1"/>
              </a:solidFill>
              <a:latin typeface="Arial"/>
              <a:ea typeface="Arial"/>
              <a:cs typeface="Arial"/>
              <a:sym typeface="Arial"/>
            </a:endParaRPr>
          </a:p>
          <a:p>
            <a:pPr marL="0" lvl="0" indent="0" algn="ctr" rtl="0">
              <a:lnSpc>
                <a:spcPct val="130000"/>
              </a:lnSpc>
              <a:spcBef>
                <a:spcPts val="0"/>
              </a:spcBef>
              <a:spcAft>
                <a:spcPts val="0"/>
              </a:spcAft>
              <a:buSzPts val="605"/>
              <a:buNone/>
            </a:pPr>
            <a:r>
              <a:rPr lang="en" sz="1320" u="sng">
                <a:solidFill>
                  <a:schemeClr val="tx1"/>
                </a:solidFill>
                <a:highlight>
                  <a:srgbClr val="FFF2CC"/>
                </a:highlight>
                <a:latin typeface="Arial"/>
                <a:ea typeface="Arial"/>
                <a:cs typeface="Arial"/>
                <a:sym typeface="Arial"/>
                <a:hlinkClick r:id="rId5">
                  <a:extLst>
                    <a:ext uri="{A12FA001-AC4F-418D-AE19-62706E023703}">
                      <ahyp:hlinkClr xmlns:ahyp="http://schemas.microsoft.com/office/drawing/2018/hyperlinkcolor" val="tx"/>
                    </a:ext>
                  </a:extLst>
                </a:hlinkClick>
              </a:rPr>
              <a:t>Register here!</a:t>
            </a:r>
            <a:r>
              <a:rPr lang="en" sz="1320">
                <a:solidFill>
                  <a:schemeClr val="tx1"/>
                </a:solidFill>
                <a:highlight>
                  <a:srgbClr val="FFF2CC"/>
                </a:highlight>
                <a:latin typeface="Arial"/>
                <a:ea typeface="Arial"/>
                <a:cs typeface="Arial"/>
                <a:sym typeface="Arial"/>
              </a:rPr>
              <a:t> Or email Karen Beisel at </a:t>
            </a:r>
            <a:r>
              <a:rPr lang="en" sz="1320" u="sng">
                <a:solidFill>
                  <a:schemeClr val="tx1"/>
                </a:solidFill>
                <a:highlight>
                  <a:srgbClr val="FFF2CC"/>
                </a:highlight>
                <a:latin typeface="Arial"/>
                <a:ea typeface="Arial"/>
                <a:cs typeface="Arial"/>
                <a:sym typeface="Arial"/>
                <a:hlinkClick r:id="rId6">
                  <a:extLst>
                    <a:ext uri="{A12FA001-AC4F-418D-AE19-62706E023703}">
                      <ahyp:hlinkClr xmlns:ahyp="http://schemas.microsoft.com/office/drawing/2018/hyperlinkcolor" val="tx"/>
                    </a:ext>
                  </a:extLst>
                </a:hlinkClick>
              </a:rPr>
              <a:t>beisel_k@cde.state.co.us</a:t>
            </a:r>
            <a:r>
              <a:rPr lang="en" sz="1320">
                <a:solidFill>
                  <a:schemeClr val="tx1"/>
                </a:solidFill>
                <a:highlight>
                  <a:srgbClr val="FFF2CC"/>
                </a:highlight>
                <a:latin typeface="Arial"/>
                <a:ea typeface="Arial"/>
                <a:cs typeface="Arial"/>
                <a:sym typeface="Arial"/>
              </a:rPr>
              <a:t> </a:t>
            </a:r>
            <a:endParaRPr sz="1320">
              <a:solidFill>
                <a:schemeClr val="tx1"/>
              </a:solidFill>
              <a:highlight>
                <a:srgbClr val="FFF2CC"/>
              </a:highlight>
              <a:latin typeface="Arial"/>
              <a:ea typeface="Arial"/>
              <a:cs typeface="Arial"/>
              <a:sym typeface="Arial"/>
            </a:endParaRPr>
          </a:p>
        </p:txBody>
      </p:sp>
      <p:sp>
        <p:nvSpPr>
          <p:cNvPr id="1122" name="Google Shape;1122;p1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sz="1000">
                <a:solidFill>
                  <a:schemeClr val="dk2"/>
                </a:solidFill>
                <a:latin typeface="Arial"/>
                <a:ea typeface="Arial"/>
                <a:cs typeface="Arial"/>
                <a:sym typeface="Arial"/>
              </a:rPr>
              <a:t>11</a:t>
            </a:fld>
            <a:endParaRPr sz="1000">
              <a:solidFill>
                <a:schemeClr val="dk2"/>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4" name="Google Shape;474;p16"/>
          <p:cNvSpPr txBox="1">
            <a:spLocks noGrp="1"/>
          </p:cNvSpPr>
          <p:nvPr>
            <p:ph type="title" idx="3"/>
          </p:nvPr>
        </p:nvSpPr>
        <p:spPr>
          <a:xfrm>
            <a:off x="1256274" y="2258605"/>
            <a:ext cx="3536707" cy="1254215"/>
          </a:xfrm>
          <a:prstGeom prst="rect">
            <a:avLst/>
          </a:prstGeom>
          <a:noFill/>
          <a:ln>
            <a:noFill/>
          </a:ln>
        </p:spPr>
        <p:txBody>
          <a:bodyPr spcFirstLastPara="1" wrap="square" lIns="0" tIns="0" rIns="0" bIns="0" anchor="t" anchorCtr="0">
            <a:noAutofit/>
            <a:scene3d>
              <a:camera prst="orthographicFront"/>
              <a:lightRig rig="threePt" dir="t"/>
            </a:scene3d>
            <a:sp3d extrusionH="57150">
              <a:bevelT w="38100" h="38100"/>
            </a:sp3d>
          </a:bodyPr>
          <a:lstStyle/>
          <a:p>
            <a:r>
              <a:rPr lang="en-US" sz="1800" b="1" dirty="0">
                <a:solidFill>
                  <a:srgbClr val="0066CC"/>
                </a:solidFill>
                <a:latin typeface="Georgia" panose="02040502050405020303" pitchFamily="18" charset="0"/>
              </a:rPr>
              <a:t>Title II, Part A—Supporting Effective Instruction</a:t>
            </a:r>
            <a:br>
              <a:rPr lang="en-US" sz="1800" b="1" dirty="0">
                <a:solidFill>
                  <a:srgbClr val="0066CC"/>
                </a:solidFill>
                <a:latin typeface="Georgia" panose="02040502050405020303" pitchFamily="18" charset="0"/>
              </a:rPr>
            </a:br>
            <a:br>
              <a:rPr lang="en-US" sz="1800" b="1" dirty="0">
                <a:solidFill>
                  <a:srgbClr val="0066CC"/>
                </a:solidFill>
                <a:latin typeface="Georgia" panose="02040502050405020303" pitchFamily="18" charset="0"/>
              </a:rPr>
            </a:br>
            <a:r>
              <a:rPr lang="en-US" sz="1800" b="1" dirty="0">
                <a:solidFill>
                  <a:srgbClr val="0066CC"/>
                </a:solidFill>
                <a:latin typeface="Georgia" panose="02040502050405020303" pitchFamily="18" charset="0"/>
              </a:rPr>
              <a:t>LEA Use of Funds </a:t>
            </a:r>
            <a:br>
              <a:rPr lang="en-US" sz="1800" b="1" dirty="0">
                <a:solidFill>
                  <a:srgbClr val="0066CC"/>
                </a:solidFill>
                <a:latin typeface="Georgia" panose="02040502050405020303" pitchFamily="18" charset="0"/>
              </a:rPr>
            </a:br>
            <a:r>
              <a:rPr lang="en-US" sz="1800" b="1" dirty="0">
                <a:solidFill>
                  <a:srgbClr val="0066CC"/>
                </a:solidFill>
                <a:latin typeface="Georgia" panose="02040502050405020303" pitchFamily="18" charset="0"/>
              </a:rPr>
              <a:t>SY 2023-24</a:t>
            </a:r>
            <a:br>
              <a:rPr lang="en-US" kern="0" dirty="0"/>
            </a:br>
            <a:br>
              <a:rPr lang="en-US" b="1" i="0" dirty="0">
                <a:solidFill>
                  <a:schemeClr val="accent1">
                    <a:lumMod val="50000"/>
                  </a:schemeClr>
                </a:solidFill>
                <a:latin typeface="Georgia" panose="02040502050405020303" pitchFamily="18" charset="0"/>
              </a:rPr>
            </a:br>
            <a:br>
              <a:rPr lang="en-US" b="1" i="0" dirty="0">
                <a:solidFill>
                  <a:schemeClr val="accent1">
                    <a:lumMod val="50000"/>
                  </a:schemeClr>
                </a:solidFill>
                <a:effectLst/>
                <a:latin typeface="Georgia" panose="02040502050405020303" pitchFamily="18" charset="0"/>
              </a:rPr>
            </a:b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8" name="Title 7">
            <a:extLst>
              <a:ext uri="{FF2B5EF4-FFF2-40B4-BE49-F238E27FC236}">
                <a16:creationId xmlns:a16="http://schemas.microsoft.com/office/drawing/2014/main" id="{D7719139-77AD-E4EE-6874-B9208A6F4B43}"/>
              </a:ext>
            </a:extLst>
          </p:cNvPr>
          <p:cNvSpPr txBox="1">
            <a:spLocks noGrp="1"/>
          </p:cNvSpPr>
          <p:nvPr>
            <p:ph type="title" idx="4294967295"/>
          </p:nvPr>
        </p:nvSpPr>
        <p:spPr>
          <a:xfrm>
            <a:off x="1516933" y="360223"/>
            <a:ext cx="1693477" cy="346249"/>
          </a:xfrm>
          <a:prstGeom prst="rect">
            <a:avLst/>
          </a:prstGeom>
          <a:noFill/>
          <a:ln>
            <a:noFill/>
            <a:prstDash/>
          </a:ln>
          <a:effectLst/>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defTabSz="685800">
              <a:lnSpc>
                <a:spcPct val="100000"/>
              </a:lnSpc>
              <a:spcBef>
                <a:spcPts val="0"/>
              </a:spcBef>
              <a:defRPr/>
            </a:pPr>
            <a:r>
              <a:rPr lang="en-US" sz="1800" b="1" dirty="0">
                <a:solidFill>
                  <a:srgbClr val="0066CC"/>
                </a:solidFill>
                <a:latin typeface="+mn-lt"/>
                <a:ea typeface="+mn-ea"/>
                <a:cs typeface="+mn-cs"/>
              </a:rPr>
              <a:t>Title II Purpose</a:t>
            </a:r>
          </a:p>
        </p:txBody>
      </p:sp>
      <p:sp>
        <p:nvSpPr>
          <p:cNvPr id="5" name="TextBox 4">
            <a:extLst>
              <a:ext uri="{FF2B5EF4-FFF2-40B4-BE49-F238E27FC236}">
                <a16:creationId xmlns:a16="http://schemas.microsoft.com/office/drawing/2014/main" id="{C234AA36-13BD-ADD8-18A0-36A28ABE9EFD}"/>
              </a:ext>
            </a:extLst>
          </p:cNvPr>
          <p:cNvSpPr txBox="1"/>
          <p:nvPr/>
        </p:nvSpPr>
        <p:spPr>
          <a:xfrm>
            <a:off x="1643712" y="894916"/>
            <a:ext cx="5685343" cy="2377574"/>
          </a:xfrm>
          <a:prstGeom prst="rect">
            <a:avLst/>
          </a:prstGeom>
          <a:noFill/>
        </p:spPr>
        <p:txBody>
          <a:bodyPr wrap="square" rtlCol="0">
            <a:spAutoFit/>
          </a:bodyPr>
          <a:lstStyle/>
          <a:p>
            <a:pPr marL="257175" indent="-257175" defTabSz="685800">
              <a:spcAft>
                <a:spcPts val="900"/>
              </a:spcAft>
              <a:buClrTx/>
              <a:buFont typeface="Arial" panose="020B0604020202020204" pitchFamily="34" charset="0"/>
              <a:buChar char="•"/>
            </a:pPr>
            <a:r>
              <a:rPr lang="en-US" sz="1800" kern="1200" dirty="0">
                <a:solidFill>
                  <a:srgbClr val="0066CC"/>
                </a:solidFill>
                <a:latin typeface="SourceSansProRegular"/>
                <a:ea typeface="+mn-ea"/>
                <a:cs typeface="+mn-cs"/>
              </a:rPr>
              <a:t>Increase student academic achievement consistent with state academic standards</a:t>
            </a:r>
          </a:p>
          <a:p>
            <a:pPr marL="257175" indent="-257175" defTabSz="685800">
              <a:spcAft>
                <a:spcPts val="900"/>
              </a:spcAft>
              <a:buClrTx/>
              <a:buFont typeface="Arial" panose="020B0604020202020204" pitchFamily="34" charset="0"/>
              <a:buChar char="•"/>
            </a:pPr>
            <a:r>
              <a:rPr lang="en-US" sz="1800" kern="1200" dirty="0">
                <a:solidFill>
                  <a:srgbClr val="0066CC"/>
                </a:solidFill>
                <a:latin typeface="SourceSansProRegular"/>
                <a:ea typeface="+mn-ea"/>
                <a:cs typeface="+mn-cs"/>
              </a:rPr>
              <a:t>Improve the quality and effectiveness of educators</a:t>
            </a:r>
          </a:p>
          <a:p>
            <a:pPr marL="257175" indent="-257175" defTabSz="685800">
              <a:spcAft>
                <a:spcPts val="900"/>
              </a:spcAft>
              <a:buClrTx/>
              <a:buFont typeface="Arial" panose="020B0604020202020204" pitchFamily="34" charset="0"/>
              <a:buChar char="•"/>
            </a:pPr>
            <a:r>
              <a:rPr lang="en-US" sz="1800" kern="1200" dirty="0">
                <a:solidFill>
                  <a:srgbClr val="0066CC"/>
                </a:solidFill>
                <a:latin typeface="SourceSansProRegular"/>
                <a:ea typeface="+mn-ea"/>
                <a:cs typeface="+mn-cs"/>
              </a:rPr>
              <a:t>Increase the number of educators who are effective in improving student academic achievement in schools</a:t>
            </a:r>
          </a:p>
          <a:p>
            <a:pPr marL="257175" indent="-257175" defTabSz="685800">
              <a:spcAft>
                <a:spcPts val="900"/>
              </a:spcAft>
              <a:buClrTx/>
              <a:buFont typeface="Arial" panose="020B0604020202020204" pitchFamily="34" charset="0"/>
              <a:buChar char="•"/>
            </a:pPr>
            <a:r>
              <a:rPr lang="en-US" sz="1800" kern="1200" dirty="0">
                <a:solidFill>
                  <a:srgbClr val="0066CC"/>
                </a:solidFill>
                <a:latin typeface="SourceSansProRegular"/>
                <a:ea typeface="+mn-ea"/>
                <a:cs typeface="+mn-cs"/>
              </a:rPr>
              <a:t>Provide low-income and minority students greater access to effective educators</a:t>
            </a:r>
            <a:endParaRPr lang="en-US" sz="1650" kern="1200" dirty="0">
              <a:solidFill>
                <a:srgbClr val="0066CC"/>
              </a:solidFill>
              <a:latin typeface="Aptos" panose="02110004020202020204"/>
              <a:ea typeface="+mn-ea"/>
              <a:cs typeface="+mn-cs"/>
            </a:endParaRPr>
          </a:p>
        </p:txBody>
      </p:sp>
      <p:sp>
        <p:nvSpPr>
          <p:cNvPr id="2" name="TextBox 1">
            <a:extLst>
              <a:ext uri="{FF2B5EF4-FFF2-40B4-BE49-F238E27FC236}">
                <a16:creationId xmlns:a16="http://schemas.microsoft.com/office/drawing/2014/main" id="{E59FF567-3850-224A-93E4-663B311A3444}"/>
              </a:ext>
            </a:extLst>
          </p:cNvPr>
          <p:cNvSpPr txBox="1"/>
          <p:nvPr/>
        </p:nvSpPr>
        <p:spPr>
          <a:xfrm>
            <a:off x="1440873" y="4308764"/>
            <a:ext cx="3114955" cy="253916"/>
          </a:xfrm>
          <a:prstGeom prst="rect">
            <a:avLst/>
          </a:prstGeom>
          <a:noFill/>
        </p:spPr>
        <p:txBody>
          <a:bodyPr wrap="none" rtlCol="0">
            <a:spAutoFit/>
          </a:bodyPr>
          <a:lstStyle/>
          <a:p>
            <a:pPr defTabSz="685800">
              <a:buClrTx/>
            </a:pPr>
            <a:r>
              <a:rPr lang="en-US" sz="1050" b="1" kern="1200" dirty="0">
                <a:solidFill>
                  <a:srgbClr val="3366CC"/>
                </a:solidFill>
                <a:latin typeface="Calibri" panose="020F0502020204030204" pitchFamily="34" charset="0"/>
                <a:ea typeface="+mn-ea"/>
                <a:cs typeface="+mn-cs"/>
              </a:rPr>
              <a:t>https://www.cde.state.co.us/fedprograms/tii/index</a:t>
            </a:r>
            <a:endParaRPr lang="en-US" sz="1050" b="1" kern="1200" dirty="0">
              <a:solidFill>
                <a:srgbClr val="3366CC"/>
              </a:solidFill>
              <a:latin typeface="Aptos" panose="02110004020202020204"/>
              <a:ea typeface="+mn-ea"/>
              <a:cs typeface="+mn-cs"/>
            </a:endParaRPr>
          </a:p>
        </p:txBody>
      </p:sp>
    </p:spTree>
    <p:extLst>
      <p:ext uri="{BB962C8B-B14F-4D97-AF65-F5344CB8AC3E}">
        <p14:creationId xmlns:p14="http://schemas.microsoft.com/office/powerpoint/2010/main" val="3751231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8" name="Title 7">
            <a:extLst>
              <a:ext uri="{FF2B5EF4-FFF2-40B4-BE49-F238E27FC236}">
                <a16:creationId xmlns:a16="http://schemas.microsoft.com/office/drawing/2014/main" id="{D7719139-77AD-E4EE-6874-B9208A6F4B43}"/>
              </a:ext>
            </a:extLst>
          </p:cNvPr>
          <p:cNvSpPr txBox="1">
            <a:spLocks noGrp="1"/>
          </p:cNvSpPr>
          <p:nvPr>
            <p:ph type="title" idx="4294967295"/>
          </p:nvPr>
        </p:nvSpPr>
        <p:spPr>
          <a:xfrm>
            <a:off x="1516933" y="360223"/>
            <a:ext cx="2307683" cy="346249"/>
          </a:xfrm>
          <a:prstGeom prst="rect">
            <a:avLst/>
          </a:prstGeom>
          <a:noFill/>
          <a:ln>
            <a:noFill/>
            <a:prstDash/>
          </a:ln>
          <a:effectLst/>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defTabSz="685800">
              <a:lnSpc>
                <a:spcPct val="100000"/>
              </a:lnSpc>
              <a:spcBef>
                <a:spcPts val="0"/>
              </a:spcBef>
              <a:defRPr/>
            </a:pPr>
            <a:r>
              <a:rPr lang="en-US" sz="1800" b="1" dirty="0">
                <a:solidFill>
                  <a:srgbClr val="0066CC"/>
                </a:solidFill>
                <a:latin typeface="+mn-lt"/>
                <a:ea typeface="+mn-ea"/>
                <a:cs typeface="+mn-cs"/>
              </a:rPr>
              <a:t>Title II Requirements</a:t>
            </a:r>
          </a:p>
        </p:txBody>
      </p:sp>
      <p:sp>
        <p:nvSpPr>
          <p:cNvPr id="2" name="TextBox 1">
            <a:extLst>
              <a:ext uri="{FF2B5EF4-FFF2-40B4-BE49-F238E27FC236}">
                <a16:creationId xmlns:a16="http://schemas.microsoft.com/office/drawing/2014/main" id="{4A623532-1096-EC71-F99D-F00FF31F4950}"/>
              </a:ext>
            </a:extLst>
          </p:cNvPr>
          <p:cNvSpPr txBox="1"/>
          <p:nvPr/>
        </p:nvSpPr>
        <p:spPr>
          <a:xfrm>
            <a:off x="1643186" y="896084"/>
            <a:ext cx="5929746" cy="3323987"/>
          </a:xfrm>
          <a:prstGeom prst="rect">
            <a:avLst/>
          </a:prstGeom>
          <a:noFill/>
        </p:spPr>
        <p:txBody>
          <a:bodyPr wrap="square" rtlCol="0">
            <a:spAutoFit/>
          </a:bodyPr>
          <a:lstStyle/>
          <a:p>
            <a:pPr marL="214313" indent="-214313" defTabSz="685800">
              <a:spcAft>
                <a:spcPts val="900"/>
              </a:spcAft>
              <a:buClrTx/>
              <a:buFont typeface="Arial" panose="020B0604020202020204" pitchFamily="34" charset="0"/>
              <a:buChar char="•"/>
            </a:pPr>
            <a:r>
              <a:rPr lang="en-US" sz="1500" kern="1200" dirty="0">
                <a:solidFill>
                  <a:srgbClr val="0066CC"/>
                </a:solidFill>
                <a:latin typeface="Aptos" panose="02110004020202020204"/>
                <a:ea typeface="+mn-ea"/>
                <a:cs typeface="+mn-cs"/>
              </a:rPr>
              <a:t>Activities must be planned through consultation with teachers, school leaders, special service providers, parents, and community partners.</a:t>
            </a:r>
          </a:p>
          <a:p>
            <a:pPr marL="214313" indent="-214313" defTabSz="685800">
              <a:spcAft>
                <a:spcPts val="900"/>
              </a:spcAft>
              <a:buClrTx/>
              <a:buFont typeface="Arial" panose="020B0604020202020204" pitchFamily="34" charset="0"/>
              <a:buChar char="•"/>
            </a:pPr>
            <a:r>
              <a:rPr lang="en-US" sz="1500" kern="1200" dirty="0">
                <a:solidFill>
                  <a:srgbClr val="0066CC"/>
                </a:solidFill>
                <a:latin typeface="SourceSansProRegular"/>
                <a:ea typeface="+mn-ea"/>
                <a:cs typeface="+mn-cs"/>
              </a:rPr>
              <a:t>Each LEA accepting Title II, Part A funds must also: </a:t>
            </a:r>
          </a:p>
          <a:p>
            <a:pPr marL="557213" lvl="1" indent="-214313" defTabSz="685800">
              <a:buClrTx/>
              <a:buFont typeface="Courier New" panose="02070309020205020404" pitchFamily="49" charset="0"/>
              <a:buChar char="o"/>
            </a:pPr>
            <a:r>
              <a:rPr lang="en-US" sz="1500" kern="1200" dirty="0">
                <a:solidFill>
                  <a:srgbClr val="0066CC"/>
                </a:solidFill>
                <a:latin typeface="SourceSansProRegular"/>
                <a:ea typeface="+mn-ea"/>
                <a:cs typeface="+mn-cs"/>
              </a:rPr>
              <a:t>Implement a system of professional growth and improvement for educators, including opportunities to develop meaningful teacher leadership</a:t>
            </a:r>
          </a:p>
          <a:p>
            <a:pPr marL="557213" lvl="1" indent="-214313" defTabSz="685800">
              <a:buClrTx/>
              <a:buFont typeface="Courier New" panose="02070309020205020404" pitchFamily="49" charset="0"/>
              <a:buChar char="o"/>
            </a:pPr>
            <a:r>
              <a:rPr lang="en-US" sz="1500" kern="1200" dirty="0">
                <a:solidFill>
                  <a:srgbClr val="0066CC"/>
                </a:solidFill>
                <a:latin typeface="SourceSansProRegular"/>
                <a:ea typeface="+mn-ea"/>
                <a:cs typeface="+mn-cs"/>
              </a:rPr>
              <a:t>Prioritize Title II, Part A funds to schools that have been identified for comprehensive and targeted support and improvement</a:t>
            </a:r>
          </a:p>
          <a:p>
            <a:pPr marL="557213" lvl="1" indent="-214313" defTabSz="685800">
              <a:buClrTx/>
              <a:buFont typeface="Courier New" panose="02070309020205020404" pitchFamily="49" charset="0"/>
              <a:buChar char="o"/>
            </a:pPr>
            <a:r>
              <a:rPr lang="en-US" sz="1500" kern="1200" dirty="0">
                <a:solidFill>
                  <a:srgbClr val="0066CC"/>
                </a:solidFill>
                <a:latin typeface="SourceSansProRegular"/>
                <a:ea typeface="+mn-ea"/>
                <a:cs typeface="+mn-cs"/>
              </a:rPr>
              <a:t>Provide equitable services to eligible non-public school teachers;</a:t>
            </a:r>
          </a:p>
          <a:p>
            <a:pPr marL="557213" lvl="1" indent="-214313" defTabSz="685800">
              <a:buClrTx/>
              <a:buFont typeface="Courier New" panose="02070309020205020404" pitchFamily="49" charset="0"/>
              <a:buChar char="o"/>
            </a:pPr>
            <a:r>
              <a:rPr lang="en-US" sz="1500" kern="1200" dirty="0">
                <a:solidFill>
                  <a:srgbClr val="0066CC"/>
                </a:solidFill>
                <a:latin typeface="SourceSansProRegular"/>
                <a:ea typeface="+mn-ea"/>
                <a:cs typeface="+mn-cs"/>
              </a:rPr>
              <a:t>Coordinate professional development activities with activities provided through other Federal, State and local programs</a:t>
            </a:r>
          </a:p>
          <a:p>
            <a:pPr marL="557213" lvl="1" indent="-214313" defTabSz="685800">
              <a:buClrTx/>
              <a:buFont typeface="Courier New" panose="02070309020205020404" pitchFamily="49" charset="0"/>
              <a:buChar char="o"/>
            </a:pPr>
            <a:r>
              <a:rPr lang="en-US" sz="1500" kern="1200" dirty="0">
                <a:solidFill>
                  <a:srgbClr val="0066CC"/>
                </a:solidFill>
                <a:latin typeface="SourceSansProRegular"/>
                <a:ea typeface="+mn-ea"/>
                <a:cs typeface="+mn-cs"/>
              </a:rPr>
              <a:t>Ensure activities address the learning needs of </a:t>
            </a:r>
            <a:r>
              <a:rPr lang="en-US" sz="1500" b="1" i="1" kern="1200" dirty="0">
                <a:solidFill>
                  <a:srgbClr val="0066CC"/>
                </a:solidFill>
                <a:latin typeface="SourceSansProRegular"/>
                <a:ea typeface="+mn-ea"/>
                <a:cs typeface="+mn-cs"/>
              </a:rPr>
              <a:t>all</a:t>
            </a:r>
            <a:r>
              <a:rPr lang="en-US" sz="1500" kern="1200" dirty="0">
                <a:solidFill>
                  <a:srgbClr val="0066CC"/>
                </a:solidFill>
                <a:latin typeface="SourceSansProRegular"/>
                <a:ea typeface="+mn-ea"/>
                <a:cs typeface="+mn-cs"/>
              </a:rPr>
              <a:t> students</a:t>
            </a:r>
            <a:endParaRPr lang="en-US" sz="1500" kern="1200" dirty="0">
              <a:solidFill>
                <a:srgbClr val="0066CC"/>
              </a:solidFill>
              <a:latin typeface="Aptos" panose="02110004020202020204"/>
              <a:ea typeface="+mn-ea"/>
              <a:cs typeface="+mn-cs"/>
            </a:endParaRPr>
          </a:p>
        </p:txBody>
      </p:sp>
      <p:sp>
        <p:nvSpPr>
          <p:cNvPr id="3" name="TextBox 2">
            <a:extLst>
              <a:ext uri="{FF2B5EF4-FFF2-40B4-BE49-F238E27FC236}">
                <a16:creationId xmlns:a16="http://schemas.microsoft.com/office/drawing/2014/main" id="{FA728DE2-3BFD-4199-5ADF-36D22BA39AC1}"/>
              </a:ext>
            </a:extLst>
          </p:cNvPr>
          <p:cNvSpPr txBox="1"/>
          <p:nvPr/>
        </p:nvSpPr>
        <p:spPr>
          <a:xfrm>
            <a:off x="1440873" y="4308764"/>
            <a:ext cx="3114955" cy="253916"/>
          </a:xfrm>
          <a:prstGeom prst="rect">
            <a:avLst/>
          </a:prstGeom>
          <a:noFill/>
        </p:spPr>
        <p:txBody>
          <a:bodyPr wrap="none" rtlCol="0">
            <a:spAutoFit/>
          </a:bodyPr>
          <a:lstStyle/>
          <a:p>
            <a:pPr defTabSz="685800">
              <a:buClrTx/>
            </a:pPr>
            <a:r>
              <a:rPr lang="en-US" sz="1050" b="1" kern="1200" dirty="0">
                <a:solidFill>
                  <a:srgbClr val="3366CC"/>
                </a:solidFill>
                <a:latin typeface="Calibri" panose="020F0502020204030204" pitchFamily="34" charset="0"/>
                <a:ea typeface="+mn-ea"/>
                <a:cs typeface="+mn-cs"/>
              </a:rPr>
              <a:t>https://www.cde.state.co.us/fedprograms/tii/index</a:t>
            </a:r>
            <a:endParaRPr lang="en-US" sz="1050" b="1" kern="1200" dirty="0">
              <a:solidFill>
                <a:srgbClr val="3366CC"/>
              </a:solidFill>
              <a:latin typeface="Aptos" panose="02110004020202020204"/>
              <a:ea typeface="+mn-ea"/>
              <a:cs typeface="+mn-cs"/>
            </a:endParaRPr>
          </a:p>
        </p:txBody>
      </p:sp>
    </p:spTree>
    <p:extLst>
      <p:ext uri="{BB962C8B-B14F-4D97-AF65-F5344CB8AC3E}">
        <p14:creationId xmlns:p14="http://schemas.microsoft.com/office/powerpoint/2010/main" val="4206153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8" name="Title 7">
            <a:extLst>
              <a:ext uri="{FF2B5EF4-FFF2-40B4-BE49-F238E27FC236}">
                <a16:creationId xmlns:a16="http://schemas.microsoft.com/office/drawing/2014/main" id="{D7719139-77AD-E4EE-6874-B9208A6F4B43}"/>
              </a:ext>
            </a:extLst>
          </p:cNvPr>
          <p:cNvSpPr txBox="1">
            <a:spLocks noGrp="1"/>
          </p:cNvSpPr>
          <p:nvPr>
            <p:ph type="title" idx="4294967295"/>
          </p:nvPr>
        </p:nvSpPr>
        <p:spPr>
          <a:xfrm>
            <a:off x="1516933" y="360223"/>
            <a:ext cx="2439707" cy="346249"/>
          </a:xfrm>
          <a:prstGeom prst="rect">
            <a:avLst/>
          </a:prstGeom>
          <a:noFill/>
          <a:ln>
            <a:noFill/>
            <a:prstDash/>
          </a:ln>
          <a:effectLst/>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defTabSz="685800">
              <a:lnSpc>
                <a:spcPct val="100000"/>
              </a:lnSpc>
              <a:spcBef>
                <a:spcPts val="0"/>
              </a:spcBef>
              <a:defRPr/>
            </a:pPr>
            <a:r>
              <a:rPr lang="en-US" sz="1800" b="1" dirty="0">
                <a:solidFill>
                  <a:srgbClr val="0066CC"/>
                </a:solidFill>
                <a:latin typeface="+mn-lt"/>
                <a:ea typeface="+mn-ea"/>
                <a:cs typeface="+mn-cs"/>
              </a:rPr>
              <a:t>Title II Allowable Uses</a:t>
            </a:r>
          </a:p>
        </p:txBody>
      </p:sp>
      <p:sp>
        <p:nvSpPr>
          <p:cNvPr id="4" name="TextBox 3">
            <a:extLst>
              <a:ext uri="{FF2B5EF4-FFF2-40B4-BE49-F238E27FC236}">
                <a16:creationId xmlns:a16="http://schemas.microsoft.com/office/drawing/2014/main" id="{49511A77-18C2-CBC9-0074-3FD2575384DC}"/>
              </a:ext>
            </a:extLst>
          </p:cNvPr>
          <p:cNvSpPr txBox="1"/>
          <p:nvPr/>
        </p:nvSpPr>
        <p:spPr>
          <a:xfrm>
            <a:off x="1645441" y="890155"/>
            <a:ext cx="6111587" cy="3541995"/>
          </a:xfrm>
          <a:prstGeom prst="rect">
            <a:avLst/>
          </a:prstGeom>
          <a:noFill/>
        </p:spPr>
        <p:txBody>
          <a:bodyPr wrap="square">
            <a:spAutoFit/>
          </a:bodyPr>
          <a:lstStyle/>
          <a:p>
            <a:pPr marL="214313" indent="-214313" defTabSz="685800">
              <a:spcAft>
                <a:spcPts val="450"/>
              </a:spcAft>
              <a:buClrTx/>
              <a:buFont typeface="Arial" panose="020B0604020202020204" pitchFamily="34" charset="0"/>
              <a:buChar char="•"/>
            </a:pPr>
            <a:r>
              <a:rPr lang="en-US" sz="1500" kern="1200" dirty="0">
                <a:solidFill>
                  <a:srgbClr val="0066CC"/>
                </a:solidFill>
                <a:latin typeface="Aptos" panose="02110004020202020204"/>
                <a:ea typeface="+mn-ea"/>
                <a:cs typeface="+mn-cs"/>
              </a:rPr>
              <a:t>High-quality, personalized, evidence-based professional development</a:t>
            </a:r>
          </a:p>
          <a:p>
            <a:pPr marL="214313" indent="-214313" defTabSz="685800">
              <a:spcAft>
                <a:spcPts val="450"/>
              </a:spcAft>
              <a:buClrTx/>
              <a:buFont typeface="Arial" panose="020B0604020202020204" pitchFamily="34" charset="0"/>
              <a:buChar char="•"/>
            </a:pPr>
            <a:r>
              <a:rPr lang="en-US" sz="1500" kern="1200" dirty="0">
                <a:solidFill>
                  <a:srgbClr val="0066CC"/>
                </a:solidFill>
                <a:latin typeface="Aptos" panose="02110004020202020204"/>
                <a:ea typeface="+mn-ea"/>
                <a:cs typeface="+mn-cs"/>
              </a:rPr>
              <a:t>Rigorous, transparent, and fair evaluation and support system for teachers, principals</a:t>
            </a:r>
          </a:p>
          <a:p>
            <a:pPr marL="214313" indent="-214313" defTabSz="685800">
              <a:spcAft>
                <a:spcPts val="450"/>
              </a:spcAft>
              <a:buClrTx/>
              <a:buFont typeface="Arial" panose="020B0604020202020204" pitchFamily="34" charset="0"/>
              <a:buChar char="•"/>
            </a:pPr>
            <a:r>
              <a:rPr lang="en-US" sz="1500" kern="1200" dirty="0">
                <a:solidFill>
                  <a:srgbClr val="0066CC"/>
                </a:solidFill>
                <a:latin typeface="Aptos" panose="02110004020202020204"/>
                <a:ea typeface="+mn-ea"/>
                <a:cs typeface="+mn-cs"/>
              </a:rPr>
              <a:t>Initiatives to assist in recruiting, hiring, and retaining effective teachers</a:t>
            </a:r>
          </a:p>
          <a:p>
            <a:pPr marL="214313" indent="-214313" defTabSz="685800">
              <a:spcAft>
                <a:spcPts val="450"/>
              </a:spcAft>
              <a:buClrTx/>
              <a:buFont typeface="Arial" panose="020B0604020202020204" pitchFamily="34" charset="0"/>
              <a:buChar char="•"/>
            </a:pPr>
            <a:r>
              <a:rPr lang="en-US" sz="1500" kern="1200" dirty="0">
                <a:solidFill>
                  <a:srgbClr val="0066CC"/>
                </a:solidFill>
                <a:latin typeface="Aptos" panose="02110004020202020204"/>
                <a:ea typeface="+mn-ea"/>
                <a:cs typeface="+mn-cs"/>
              </a:rPr>
              <a:t>Recruiting qualified individuals from other fields to become teachers, principals</a:t>
            </a:r>
          </a:p>
          <a:p>
            <a:pPr marL="214313" indent="-214313" defTabSz="685800">
              <a:spcAft>
                <a:spcPts val="450"/>
              </a:spcAft>
              <a:buClrTx/>
              <a:buFont typeface="Arial" panose="020B0604020202020204" pitchFamily="34" charset="0"/>
              <a:buChar char="•"/>
            </a:pPr>
            <a:r>
              <a:rPr lang="en-US" sz="1500" kern="1200" dirty="0">
                <a:solidFill>
                  <a:srgbClr val="0066CC"/>
                </a:solidFill>
                <a:latin typeface="Aptos" panose="02110004020202020204"/>
                <a:ea typeface="+mn-ea"/>
                <a:cs typeface="+mn-cs"/>
              </a:rPr>
              <a:t>Reducing class size to a level that is evidence-based</a:t>
            </a:r>
          </a:p>
          <a:p>
            <a:pPr marL="214313" indent="-214313" defTabSz="685800">
              <a:spcAft>
                <a:spcPts val="450"/>
              </a:spcAft>
              <a:buClrTx/>
              <a:buFont typeface="Arial" panose="020B0604020202020204" pitchFamily="34" charset="0"/>
              <a:buChar char="•"/>
            </a:pPr>
            <a:r>
              <a:rPr lang="en-US" sz="1500" kern="1200" dirty="0">
                <a:solidFill>
                  <a:srgbClr val="0066CC"/>
                </a:solidFill>
                <a:latin typeface="Aptos" panose="02110004020202020204"/>
                <a:ea typeface="+mn-ea"/>
                <a:cs typeface="+mn-cs"/>
              </a:rPr>
              <a:t>Programs and activities that increase the ability of teachers to effectively teach children with disabilities and English learners</a:t>
            </a:r>
          </a:p>
          <a:p>
            <a:pPr marL="214313" indent="-214313" defTabSz="685800">
              <a:spcAft>
                <a:spcPts val="450"/>
              </a:spcAft>
              <a:buClrTx/>
              <a:buFont typeface="Arial" panose="020B0604020202020204" pitchFamily="34" charset="0"/>
              <a:buChar char="•"/>
            </a:pPr>
            <a:r>
              <a:rPr lang="en-US" sz="1500" kern="1200" dirty="0">
                <a:solidFill>
                  <a:srgbClr val="0066CC"/>
                </a:solidFill>
                <a:latin typeface="Aptos" panose="02110004020202020204"/>
                <a:ea typeface="+mn-ea"/>
                <a:cs typeface="+mn-cs"/>
              </a:rPr>
              <a:t>Activities to increase the ability of principals or other school leaders to support teachers meet the needs of students through age 8</a:t>
            </a:r>
          </a:p>
          <a:p>
            <a:pPr marL="214313" indent="-214313" defTabSz="685800">
              <a:spcAft>
                <a:spcPts val="450"/>
              </a:spcAft>
              <a:buClrTx/>
              <a:buFont typeface="Arial" panose="020B0604020202020204" pitchFamily="34" charset="0"/>
              <a:buChar char="•"/>
            </a:pPr>
            <a:r>
              <a:rPr lang="en-US" sz="1500" kern="1200" dirty="0">
                <a:solidFill>
                  <a:srgbClr val="0066CC"/>
                </a:solidFill>
                <a:latin typeface="Aptos" panose="02110004020202020204"/>
                <a:ea typeface="+mn-ea"/>
                <a:cs typeface="+mn-cs"/>
              </a:rPr>
              <a:t>Instructional services provided by effective school library programs</a:t>
            </a:r>
          </a:p>
        </p:txBody>
      </p:sp>
      <p:sp>
        <p:nvSpPr>
          <p:cNvPr id="2" name="TextBox 1">
            <a:extLst>
              <a:ext uri="{FF2B5EF4-FFF2-40B4-BE49-F238E27FC236}">
                <a16:creationId xmlns:a16="http://schemas.microsoft.com/office/drawing/2014/main" id="{A1473344-DCDD-5FE4-DAF7-4A5A6050FA95}"/>
              </a:ext>
            </a:extLst>
          </p:cNvPr>
          <p:cNvSpPr txBox="1"/>
          <p:nvPr/>
        </p:nvSpPr>
        <p:spPr>
          <a:xfrm>
            <a:off x="1440873" y="4308764"/>
            <a:ext cx="3114955" cy="253916"/>
          </a:xfrm>
          <a:prstGeom prst="rect">
            <a:avLst/>
          </a:prstGeom>
          <a:noFill/>
        </p:spPr>
        <p:txBody>
          <a:bodyPr wrap="none" rtlCol="0">
            <a:spAutoFit/>
          </a:bodyPr>
          <a:lstStyle/>
          <a:p>
            <a:pPr defTabSz="685800">
              <a:buClrTx/>
            </a:pPr>
            <a:r>
              <a:rPr lang="en-US" sz="1050" b="1" kern="1200" dirty="0">
                <a:solidFill>
                  <a:srgbClr val="0066CC"/>
                </a:solidFill>
                <a:latin typeface="Calibri" panose="020F0502020204030204" pitchFamily="34" charset="0"/>
                <a:ea typeface="+mn-ea"/>
                <a:cs typeface="+mn-cs"/>
              </a:rPr>
              <a:t>https://www.cde.state.co.us/fedprograms/tii/index</a:t>
            </a:r>
            <a:endParaRPr lang="en-US" sz="1050" b="1" kern="1200" dirty="0">
              <a:solidFill>
                <a:srgbClr val="0066CC"/>
              </a:solidFill>
              <a:latin typeface="Aptos" panose="02110004020202020204"/>
              <a:ea typeface="+mn-ea"/>
              <a:cs typeface="+mn-cs"/>
            </a:endParaRPr>
          </a:p>
        </p:txBody>
      </p:sp>
    </p:spTree>
    <p:extLst>
      <p:ext uri="{BB962C8B-B14F-4D97-AF65-F5344CB8AC3E}">
        <p14:creationId xmlns:p14="http://schemas.microsoft.com/office/powerpoint/2010/main" val="1708717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6">
          <a:extLst>
            <a:ext uri="{FF2B5EF4-FFF2-40B4-BE49-F238E27FC236}">
              <a16:creationId xmlns:a16="http://schemas.microsoft.com/office/drawing/2014/main" id="{6C8C41CC-695E-C72D-E6BF-CDD736B754AA}"/>
            </a:ext>
          </a:extLst>
        </p:cNvPr>
        <p:cNvGrpSpPr/>
        <p:nvPr/>
      </p:nvGrpSpPr>
      <p:grpSpPr>
        <a:xfrm>
          <a:off x="0" y="0"/>
          <a:ext cx="0" cy="0"/>
          <a:chOff x="0" y="0"/>
          <a:chExt cx="0" cy="0"/>
        </a:xfrm>
      </p:grpSpPr>
      <p:sp>
        <p:nvSpPr>
          <p:cNvPr id="3" name="Google Shape;474;p16">
            <a:extLst>
              <a:ext uri="{FF2B5EF4-FFF2-40B4-BE49-F238E27FC236}">
                <a16:creationId xmlns:a16="http://schemas.microsoft.com/office/drawing/2014/main" id="{F7B2535A-E847-F7EE-954C-C93BE89C6178}"/>
              </a:ext>
            </a:extLst>
          </p:cNvPr>
          <p:cNvSpPr txBox="1">
            <a:spLocks noGrp="1"/>
          </p:cNvSpPr>
          <p:nvPr>
            <p:ph type="title" idx="4294967295"/>
          </p:nvPr>
        </p:nvSpPr>
        <p:spPr>
          <a:xfrm>
            <a:off x="1649771" y="2282016"/>
            <a:ext cx="3993205" cy="135366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514350">
              <a:spcAft>
                <a:spcPts val="1350"/>
              </a:spcAft>
              <a:defRPr/>
            </a:pPr>
            <a:r>
              <a:rPr lang="en-US" sz="1800" b="1" dirty="0">
                <a:solidFill>
                  <a:srgbClr val="0066CC"/>
                </a:solidFill>
                <a:latin typeface="Georgia" panose="02040502050405020303" pitchFamily="18" charset="0"/>
              </a:rPr>
              <a:t>Colorado Data</a:t>
            </a:r>
            <a:br>
              <a:rPr lang="en-US" sz="1800" b="1" dirty="0">
                <a:solidFill>
                  <a:srgbClr val="0066CC"/>
                </a:solidFill>
                <a:latin typeface="Georgia" panose="02040502050405020303" pitchFamily="18" charset="0"/>
              </a:rPr>
            </a:br>
            <a:br>
              <a:rPr lang="en-US" sz="1800" b="1" dirty="0">
                <a:solidFill>
                  <a:srgbClr val="0066CC"/>
                </a:solidFill>
                <a:latin typeface="Georgia" panose="02040502050405020303" pitchFamily="18" charset="0"/>
              </a:rPr>
            </a:br>
            <a:r>
              <a:rPr lang="en-US" sz="1500" dirty="0">
                <a:solidFill>
                  <a:srgbClr val="0066CC"/>
                </a:solidFill>
                <a:latin typeface="Georgia" panose="02040502050405020303" pitchFamily="18" charset="0"/>
              </a:rPr>
              <a:t>State Use of Title II, Part A Funds in 2023–24</a:t>
            </a:r>
            <a:br>
              <a:rPr lang="en-US" sz="1500" dirty="0">
                <a:solidFill>
                  <a:srgbClr val="0066CC"/>
                </a:solidFill>
                <a:latin typeface="Georgia" panose="02040502050405020303" pitchFamily="18" charset="0"/>
              </a:rPr>
            </a:br>
            <a:br>
              <a:rPr lang="en-US" sz="1500" dirty="0">
                <a:solidFill>
                  <a:srgbClr val="0066CC"/>
                </a:solidFill>
                <a:latin typeface="Georgia" panose="02040502050405020303" pitchFamily="18" charset="0"/>
              </a:rPr>
            </a:br>
            <a:r>
              <a:rPr lang="en-US" sz="1500" dirty="0">
                <a:solidFill>
                  <a:srgbClr val="0066CC"/>
                </a:solidFill>
                <a:latin typeface="Georgia" panose="02040502050405020303" pitchFamily="18" charset="0"/>
              </a:rPr>
              <a:t>Analysis based on Consolidated Applications</a:t>
            </a:r>
            <a:br>
              <a:rPr lang="en-US" sz="1500" dirty="0">
                <a:solidFill>
                  <a:srgbClr val="0066CC"/>
                </a:solidFill>
                <a:latin typeface="Georgia" panose="02040502050405020303" pitchFamily="18" charset="0"/>
              </a:rPr>
            </a:br>
            <a:br>
              <a:rPr lang="en-US" sz="1500" dirty="0">
                <a:solidFill>
                  <a:srgbClr val="0066CC"/>
                </a:solidFill>
                <a:latin typeface="Georgia" panose="02040502050405020303" pitchFamily="18" charset="0"/>
              </a:rPr>
            </a:br>
            <a:endParaRPr lang="en-US" sz="2475" dirty="0"/>
          </a:p>
        </p:txBody>
      </p:sp>
    </p:spTree>
    <p:extLst>
      <p:ext uri="{BB962C8B-B14F-4D97-AF65-F5344CB8AC3E}">
        <p14:creationId xmlns:p14="http://schemas.microsoft.com/office/powerpoint/2010/main" val="3907647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8" name="Title 7">
            <a:extLst>
              <a:ext uri="{FF2B5EF4-FFF2-40B4-BE49-F238E27FC236}">
                <a16:creationId xmlns:a16="http://schemas.microsoft.com/office/drawing/2014/main" id="{D7719139-77AD-E4EE-6874-B9208A6F4B43}"/>
              </a:ext>
            </a:extLst>
          </p:cNvPr>
          <p:cNvSpPr txBox="1">
            <a:spLocks noGrp="1"/>
          </p:cNvSpPr>
          <p:nvPr>
            <p:ph type="title" idx="4294967295"/>
          </p:nvPr>
        </p:nvSpPr>
        <p:spPr>
          <a:xfrm>
            <a:off x="1516933" y="360223"/>
            <a:ext cx="2646494" cy="346249"/>
          </a:xfrm>
          <a:prstGeom prst="rect">
            <a:avLst/>
          </a:prstGeom>
          <a:noFill/>
          <a:ln>
            <a:noFill/>
            <a:prstDash/>
          </a:ln>
          <a:effectLst/>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defTabSz="685800">
              <a:lnSpc>
                <a:spcPct val="100000"/>
              </a:lnSpc>
              <a:spcBef>
                <a:spcPts val="0"/>
              </a:spcBef>
              <a:defRPr/>
            </a:pPr>
            <a:r>
              <a:rPr lang="en-US" sz="1800" b="1" dirty="0">
                <a:solidFill>
                  <a:srgbClr val="3366CC"/>
                </a:solidFill>
                <a:latin typeface="+mn-lt"/>
                <a:ea typeface="+mn-ea"/>
                <a:cs typeface="+mn-cs"/>
              </a:rPr>
              <a:t>Title II Funds SY 2023-24</a:t>
            </a:r>
          </a:p>
        </p:txBody>
      </p:sp>
      <p:pic>
        <p:nvPicPr>
          <p:cNvPr id="3" name="Picture 2" descr="Chart depicting Title II Funds for SY 2023-24">
            <a:extLst>
              <a:ext uri="{FF2B5EF4-FFF2-40B4-BE49-F238E27FC236}">
                <a16:creationId xmlns:a16="http://schemas.microsoft.com/office/drawing/2014/main" id="{C9110D80-8038-7425-66E4-94395E7B5D06}"/>
              </a:ext>
            </a:extLst>
          </p:cNvPr>
          <p:cNvPicPr preferRelativeResize="0">
            <a:picLocks/>
          </p:cNvPicPr>
          <p:nvPr/>
        </p:nvPicPr>
        <p:blipFill>
          <a:blip r:embed="rId3"/>
          <a:stretch>
            <a:fillRect/>
          </a:stretch>
        </p:blipFill>
        <p:spPr>
          <a:xfrm>
            <a:off x="3004258" y="942975"/>
            <a:ext cx="3140964" cy="2414016"/>
          </a:xfrm>
          <a:prstGeom prst="rect">
            <a:avLst/>
          </a:prstGeom>
        </p:spPr>
      </p:pic>
      <p:sp>
        <p:nvSpPr>
          <p:cNvPr id="4" name="TextBox 3">
            <a:extLst>
              <a:ext uri="{FF2B5EF4-FFF2-40B4-BE49-F238E27FC236}">
                <a16:creationId xmlns:a16="http://schemas.microsoft.com/office/drawing/2014/main" id="{BA48E733-7B60-E9FB-CDA9-A2D9C2353B79}"/>
              </a:ext>
            </a:extLst>
          </p:cNvPr>
          <p:cNvSpPr txBox="1"/>
          <p:nvPr/>
        </p:nvSpPr>
        <p:spPr>
          <a:xfrm>
            <a:off x="3687961" y="3380601"/>
            <a:ext cx="1820307" cy="300082"/>
          </a:xfrm>
          <a:prstGeom prst="rect">
            <a:avLst/>
          </a:prstGeom>
          <a:noFill/>
        </p:spPr>
        <p:txBody>
          <a:bodyPr wrap="none" rtlCol="0">
            <a:spAutoFit/>
          </a:bodyPr>
          <a:lstStyle/>
          <a:p>
            <a:pPr defTabSz="685800">
              <a:buClrTx/>
            </a:pPr>
            <a:r>
              <a:rPr lang="en-US" sz="1350" b="1" kern="1200" dirty="0">
                <a:solidFill>
                  <a:srgbClr val="3366CC"/>
                </a:solidFill>
                <a:latin typeface="Aptos" panose="02110004020202020204"/>
                <a:ea typeface="+mn-ea"/>
                <a:cs typeface="+mn-cs"/>
              </a:rPr>
              <a:t>Table 1: Title II Funds</a:t>
            </a:r>
          </a:p>
        </p:txBody>
      </p:sp>
      <p:graphicFrame>
        <p:nvGraphicFramePr>
          <p:cNvPr id="5" name="Table 4">
            <a:extLst>
              <a:ext uri="{FF2B5EF4-FFF2-40B4-BE49-F238E27FC236}">
                <a16:creationId xmlns:a16="http://schemas.microsoft.com/office/drawing/2014/main" id="{EA2B3036-0D00-812F-98C0-D85E3BAF0C6D}"/>
              </a:ext>
            </a:extLst>
          </p:cNvPr>
          <p:cNvGraphicFramePr>
            <a:graphicFrameLocks noGrp="1"/>
          </p:cNvGraphicFramePr>
          <p:nvPr>
            <p:extLst>
              <p:ext uri="{D42A27DB-BD31-4B8C-83A1-F6EECF244321}">
                <p14:modId xmlns:p14="http://schemas.microsoft.com/office/powerpoint/2010/main" val="2130295951"/>
              </p:ext>
            </p:extLst>
          </p:nvPr>
        </p:nvGraphicFramePr>
        <p:xfrm>
          <a:off x="3004258" y="3723856"/>
          <a:ext cx="3140964" cy="476669"/>
        </p:xfrm>
        <a:graphic>
          <a:graphicData uri="http://schemas.openxmlformats.org/drawingml/2006/table">
            <a:tbl>
              <a:tblPr firstRow="1"/>
              <a:tblGrid>
                <a:gridCol w="785241">
                  <a:extLst>
                    <a:ext uri="{9D8B030D-6E8A-4147-A177-3AD203B41FA5}">
                      <a16:colId xmlns:a16="http://schemas.microsoft.com/office/drawing/2014/main" val="4105679904"/>
                    </a:ext>
                  </a:extLst>
                </a:gridCol>
                <a:gridCol w="785241">
                  <a:extLst>
                    <a:ext uri="{9D8B030D-6E8A-4147-A177-3AD203B41FA5}">
                      <a16:colId xmlns:a16="http://schemas.microsoft.com/office/drawing/2014/main" val="40545838"/>
                    </a:ext>
                  </a:extLst>
                </a:gridCol>
                <a:gridCol w="785241">
                  <a:extLst>
                    <a:ext uri="{9D8B030D-6E8A-4147-A177-3AD203B41FA5}">
                      <a16:colId xmlns:a16="http://schemas.microsoft.com/office/drawing/2014/main" val="3935700125"/>
                    </a:ext>
                  </a:extLst>
                </a:gridCol>
                <a:gridCol w="785241">
                  <a:extLst>
                    <a:ext uri="{9D8B030D-6E8A-4147-A177-3AD203B41FA5}">
                      <a16:colId xmlns:a16="http://schemas.microsoft.com/office/drawing/2014/main" val="4191660814"/>
                    </a:ext>
                  </a:extLst>
                </a:gridCol>
              </a:tblGrid>
              <a:tr h="317780">
                <a:tc>
                  <a:txBody>
                    <a:bodyPr/>
                    <a:lstStyle/>
                    <a:p>
                      <a:pPr algn="ctr" fontAlgn="b"/>
                      <a:r>
                        <a:rPr lang="en-US" sz="800" b="1" i="0" u="none" strike="noStrike" dirty="0">
                          <a:solidFill>
                            <a:srgbClr val="000000"/>
                          </a:solidFill>
                          <a:effectLst/>
                          <a:latin typeface="Calibri" panose="020F0502020204030204" pitchFamily="34" charset="0"/>
                        </a:rPr>
                        <a:t>Allocation</a:t>
                      </a:r>
                    </a:p>
                  </a:txBody>
                  <a:tcPr marL="4763" marR="4763" marT="4763" marB="0" anchor="ctr">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a:noFill/>
                    </a:lnB>
                    <a:solidFill>
                      <a:srgbClr val="4F81BD"/>
                    </a:solidFill>
                  </a:tcPr>
                </a:tc>
                <a:tc>
                  <a:txBody>
                    <a:bodyPr/>
                    <a:lstStyle/>
                    <a:p>
                      <a:pPr algn="ctr" fontAlgn="b"/>
                      <a:r>
                        <a:rPr lang="en-US" sz="800" b="1" i="0" u="none" strike="noStrike" dirty="0">
                          <a:solidFill>
                            <a:srgbClr val="000000"/>
                          </a:solidFill>
                          <a:effectLst/>
                          <a:latin typeface="Calibri" panose="020F0502020204030204" pitchFamily="34" charset="0"/>
                        </a:rPr>
                        <a:t>Carryover</a:t>
                      </a:r>
                    </a:p>
                  </a:txBody>
                  <a:tcPr marL="4763" marR="4763" marT="4763" marB="0" anchor="ctr">
                    <a:lnL>
                      <a:noFill/>
                    </a:lnL>
                    <a:lnR>
                      <a:noFill/>
                    </a:lnR>
                    <a:lnT w="6350" cap="flat" cmpd="sng" algn="ctr">
                      <a:solidFill>
                        <a:srgbClr val="4F81BD"/>
                      </a:solidFill>
                      <a:prstDash val="solid"/>
                      <a:round/>
                      <a:headEnd type="none" w="med" len="med"/>
                      <a:tailEnd type="none" w="med" len="med"/>
                    </a:lnT>
                    <a:lnB>
                      <a:noFill/>
                    </a:lnB>
                    <a:solidFill>
                      <a:srgbClr val="4F81BD"/>
                    </a:solidFill>
                  </a:tcPr>
                </a:tc>
                <a:tc>
                  <a:txBody>
                    <a:bodyPr/>
                    <a:lstStyle/>
                    <a:p>
                      <a:pPr algn="ctr" fontAlgn="b"/>
                      <a:r>
                        <a:rPr lang="en-US" sz="800" b="1" i="0" u="none" strike="noStrike" dirty="0">
                          <a:solidFill>
                            <a:srgbClr val="000000"/>
                          </a:solidFill>
                          <a:effectLst/>
                          <a:latin typeface="Calibri" panose="020F0502020204030204" pitchFamily="34" charset="0"/>
                        </a:rPr>
                        <a:t>Available Funds</a:t>
                      </a:r>
                    </a:p>
                  </a:txBody>
                  <a:tcPr marL="4763" marR="4763" marT="4763" marB="0" anchor="ctr">
                    <a:lnL>
                      <a:noFill/>
                    </a:lnL>
                    <a:lnR>
                      <a:noFill/>
                    </a:lnR>
                    <a:lnT w="6350" cap="flat" cmpd="sng" algn="ctr">
                      <a:solidFill>
                        <a:srgbClr val="4F81BD"/>
                      </a:solidFill>
                      <a:prstDash val="solid"/>
                      <a:round/>
                      <a:headEnd type="none" w="med" len="med"/>
                      <a:tailEnd type="none" w="med" len="med"/>
                    </a:lnT>
                    <a:lnB>
                      <a:noFill/>
                    </a:lnB>
                    <a:solidFill>
                      <a:srgbClr val="4F81BD"/>
                    </a:solidFill>
                  </a:tcPr>
                </a:tc>
                <a:tc>
                  <a:txBody>
                    <a:bodyPr/>
                    <a:lstStyle/>
                    <a:p>
                      <a:pPr algn="ctr" fontAlgn="b"/>
                      <a:r>
                        <a:rPr lang="en-US" sz="800" b="1" i="0" u="none" strike="noStrike" dirty="0">
                          <a:solidFill>
                            <a:srgbClr val="000000"/>
                          </a:solidFill>
                          <a:effectLst/>
                          <a:latin typeface="Calibri" panose="020F0502020204030204" pitchFamily="34" charset="0"/>
                        </a:rPr>
                        <a:t>Budgeted Funds</a:t>
                      </a:r>
                    </a:p>
                  </a:txBody>
                  <a:tcPr marL="4763" marR="4763" marT="4763" marB="0" anchor="ctr">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a:noFill/>
                    </a:lnB>
                    <a:solidFill>
                      <a:srgbClr val="4F81BD"/>
                    </a:solidFill>
                  </a:tcPr>
                </a:tc>
                <a:extLst>
                  <a:ext uri="{0D108BD9-81ED-4DB2-BD59-A6C34878D82A}">
                    <a16:rowId xmlns:a16="http://schemas.microsoft.com/office/drawing/2014/main" val="336188635"/>
                  </a:ext>
                </a:extLst>
              </a:tr>
              <a:tr h="158889">
                <a:tc>
                  <a:txBody>
                    <a:bodyPr/>
                    <a:lstStyle/>
                    <a:p>
                      <a:pPr algn="r" fontAlgn="b"/>
                      <a:r>
                        <a:rPr lang="en-US" sz="800" b="0" i="0" u="none" strike="noStrike" dirty="0">
                          <a:solidFill>
                            <a:srgbClr val="000000"/>
                          </a:solidFill>
                          <a:effectLst/>
                          <a:latin typeface="Calibri" panose="020F0502020204030204" pitchFamily="34" charset="0"/>
                        </a:rPr>
                        <a:t>$24,505,897.00</a:t>
                      </a:r>
                    </a:p>
                  </a:txBody>
                  <a:tcPr marL="4763" marR="4763" marT="4763" marB="0" anchor="b">
                    <a:lnL w="6350" cap="flat" cmpd="sng" algn="ctr">
                      <a:solidFill>
                        <a:srgbClr val="4F81BD"/>
                      </a:solidFill>
                      <a:prstDash val="solid"/>
                      <a:round/>
                      <a:headEnd type="none" w="med" len="med"/>
                      <a:tailEnd type="none" w="med" len="med"/>
                    </a:lnL>
                    <a:lnR>
                      <a:noFill/>
                    </a:lnR>
                    <a:lnT>
                      <a:noFill/>
                    </a:lnT>
                    <a:lnB w="6350" cap="flat" cmpd="sng" algn="ctr">
                      <a:solidFill>
                        <a:srgbClr val="4F81BD"/>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Calibri" panose="020F0502020204030204" pitchFamily="34" charset="0"/>
                        </a:rPr>
                        <a:t>$7,122,811.85</a:t>
                      </a:r>
                    </a:p>
                  </a:txBody>
                  <a:tcPr marL="4763" marR="4763" marT="4763" marB="0" anchor="b">
                    <a:lnL>
                      <a:noFill/>
                    </a:lnL>
                    <a:lnR>
                      <a:noFill/>
                    </a:lnR>
                    <a:lnT>
                      <a:noFill/>
                    </a:lnT>
                    <a:lnB w="6350" cap="flat" cmpd="sng" algn="ctr">
                      <a:solidFill>
                        <a:srgbClr val="4F81BD"/>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Calibri" panose="020F0502020204030204" pitchFamily="34" charset="0"/>
                        </a:rPr>
                        <a:t>$30,256,708.85</a:t>
                      </a:r>
                    </a:p>
                  </a:txBody>
                  <a:tcPr marL="4763" marR="4763" marT="4763" marB="0" anchor="b">
                    <a:lnL>
                      <a:noFill/>
                    </a:lnL>
                    <a:lnR>
                      <a:noFill/>
                    </a:lnR>
                    <a:lnT>
                      <a:noFill/>
                    </a:lnT>
                    <a:lnB w="6350" cap="flat" cmpd="sng" algn="ctr">
                      <a:solidFill>
                        <a:srgbClr val="4F81BD"/>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Calibri" panose="020F0502020204030204" pitchFamily="34" charset="0"/>
                        </a:rPr>
                        <a:t>$28,944,205.00</a:t>
                      </a:r>
                    </a:p>
                  </a:txBody>
                  <a:tcPr marL="4763" marR="4763" marT="4763" marB="0" anchor="b">
                    <a:lnL>
                      <a:noFill/>
                    </a:lnL>
                    <a:lnR w="6350" cap="flat" cmpd="sng" algn="ctr">
                      <a:solidFill>
                        <a:srgbClr val="4F81BD"/>
                      </a:solidFill>
                      <a:prstDash val="solid"/>
                      <a:round/>
                      <a:headEnd type="none" w="med" len="med"/>
                      <a:tailEnd type="none" w="med" len="med"/>
                    </a:lnR>
                    <a:lnT>
                      <a:noFill/>
                    </a:lnT>
                    <a:lnB w="635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1837185499"/>
                  </a:ext>
                </a:extLst>
              </a:tr>
            </a:tbl>
          </a:graphicData>
        </a:graphic>
      </p:graphicFrame>
    </p:spTree>
    <p:extLst>
      <p:ext uri="{BB962C8B-B14F-4D97-AF65-F5344CB8AC3E}">
        <p14:creationId xmlns:p14="http://schemas.microsoft.com/office/powerpoint/2010/main" val="2355521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4">
          <a:extLst>
            <a:ext uri="{FF2B5EF4-FFF2-40B4-BE49-F238E27FC236}">
              <a16:creationId xmlns:a16="http://schemas.microsoft.com/office/drawing/2014/main" id="{6978BD7A-8868-D365-BD9F-69C0B92B4AE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922DB16-D5FB-B9B6-4323-AA47DB79BE9E}"/>
              </a:ext>
            </a:extLst>
          </p:cNvPr>
          <p:cNvSpPr txBox="1">
            <a:spLocks noGrp="1"/>
          </p:cNvSpPr>
          <p:nvPr>
            <p:ph type="title" idx="4294967295"/>
          </p:nvPr>
        </p:nvSpPr>
        <p:spPr>
          <a:xfrm>
            <a:off x="1516933" y="360223"/>
            <a:ext cx="2017027" cy="346249"/>
          </a:xfrm>
          <a:prstGeom prst="rect">
            <a:avLst/>
          </a:prstGeom>
          <a:noFill/>
          <a:ln>
            <a:noFill/>
            <a:prstDash/>
          </a:ln>
          <a:effectLst/>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defTabSz="685800">
              <a:lnSpc>
                <a:spcPct val="100000"/>
              </a:lnSpc>
              <a:spcBef>
                <a:spcPts val="0"/>
              </a:spcBef>
              <a:defRPr/>
            </a:pPr>
            <a:r>
              <a:rPr lang="en-US" sz="1800" b="1" dirty="0">
                <a:solidFill>
                  <a:srgbClr val="3366CC"/>
                </a:solidFill>
                <a:latin typeface="+mn-lt"/>
                <a:ea typeface="+mn-ea"/>
                <a:cs typeface="+mn-cs"/>
              </a:rPr>
              <a:t>Title II Allocations</a:t>
            </a:r>
          </a:p>
        </p:txBody>
      </p:sp>
      <p:pic>
        <p:nvPicPr>
          <p:cNvPr id="2" name="Picture 1" descr="Chart depicting Title II allocations">
            <a:extLst>
              <a:ext uri="{FF2B5EF4-FFF2-40B4-BE49-F238E27FC236}">
                <a16:creationId xmlns:a16="http://schemas.microsoft.com/office/drawing/2014/main" id="{D1E24DAC-9C66-6D5B-52C2-4376BBD949C9}"/>
              </a:ext>
            </a:extLst>
          </p:cNvPr>
          <p:cNvPicPr preferRelativeResize="0">
            <a:picLocks/>
          </p:cNvPicPr>
          <p:nvPr/>
        </p:nvPicPr>
        <p:blipFill>
          <a:blip r:embed="rId3"/>
          <a:stretch>
            <a:fillRect/>
          </a:stretch>
        </p:blipFill>
        <p:spPr>
          <a:xfrm>
            <a:off x="2999096" y="948992"/>
            <a:ext cx="3140964" cy="2414016"/>
          </a:xfrm>
          <a:prstGeom prst="rect">
            <a:avLst/>
          </a:prstGeom>
          <a:ln>
            <a:solidFill>
              <a:srgbClr val="3366CC"/>
            </a:solidFill>
          </a:ln>
        </p:spPr>
      </p:pic>
      <p:sp>
        <p:nvSpPr>
          <p:cNvPr id="4" name="TextBox 3">
            <a:extLst>
              <a:ext uri="{FF2B5EF4-FFF2-40B4-BE49-F238E27FC236}">
                <a16:creationId xmlns:a16="http://schemas.microsoft.com/office/drawing/2014/main" id="{918347C6-6615-CA37-47C0-6FFCBB295470}"/>
              </a:ext>
            </a:extLst>
          </p:cNvPr>
          <p:cNvSpPr txBox="1"/>
          <p:nvPr/>
        </p:nvSpPr>
        <p:spPr>
          <a:xfrm>
            <a:off x="3482014" y="3409176"/>
            <a:ext cx="2230611" cy="300082"/>
          </a:xfrm>
          <a:prstGeom prst="rect">
            <a:avLst/>
          </a:prstGeom>
          <a:noFill/>
        </p:spPr>
        <p:txBody>
          <a:bodyPr wrap="none" rtlCol="0">
            <a:spAutoFit/>
          </a:bodyPr>
          <a:lstStyle/>
          <a:p>
            <a:pPr defTabSz="685800">
              <a:buClrTx/>
            </a:pPr>
            <a:r>
              <a:rPr lang="en-US" sz="1350" b="1" kern="1200" dirty="0">
                <a:solidFill>
                  <a:srgbClr val="3366CC"/>
                </a:solidFill>
                <a:latin typeface="Aptos" panose="02110004020202020204"/>
                <a:ea typeface="+mn-ea"/>
                <a:cs typeface="+mn-cs"/>
              </a:rPr>
              <a:t>Table 2: Title II Allocations</a:t>
            </a:r>
          </a:p>
        </p:txBody>
      </p:sp>
      <p:graphicFrame>
        <p:nvGraphicFramePr>
          <p:cNvPr id="5" name="Object 4" descr="Table of Title II allocations">
            <a:extLst>
              <a:ext uri="{FF2B5EF4-FFF2-40B4-BE49-F238E27FC236}">
                <a16:creationId xmlns:a16="http://schemas.microsoft.com/office/drawing/2014/main" id="{4FAECB09-7461-5326-9CC2-5E686F4AA966}"/>
              </a:ext>
            </a:extLst>
          </p:cNvPr>
          <p:cNvGraphicFramePr>
            <a:graphicFrameLocks noChangeAspect="1"/>
          </p:cNvGraphicFramePr>
          <p:nvPr>
            <p:extLst>
              <p:ext uri="{D42A27DB-BD31-4B8C-83A1-F6EECF244321}">
                <p14:modId xmlns:p14="http://schemas.microsoft.com/office/powerpoint/2010/main" val="2425178260"/>
              </p:ext>
            </p:extLst>
          </p:nvPr>
        </p:nvGraphicFramePr>
        <p:xfrm>
          <a:off x="4019550" y="3739897"/>
          <a:ext cx="1104900" cy="557213"/>
        </p:xfrm>
        <a:graphic>
          <a:graphicData uri="http://schemas.openxmlformats.org/presentationml/2006/ole">
            <mc:AlternateContent xmlns:mc="http://schemas.openxmlformats.org/markup-compatibility/2006">
              <mc:Choice xmlns:v="urn:schemas-microsoft-com:vml" Requires="v">
                <p:oleObj name="Worksheet" r:id="rId4" imgW="1473299" imgH="742950" progId="Excel.Sheet.12">
                  <p:embed/>
                </p:oleObj>
              </mc:Choice>
              <mc:Fallback>
                <p:oleObj name="Worksheet" r:id="rId4" imgW="1473299" imgH="742950" progId="Excel.Sheet.12">
                  <p:embed/>
                  <p:pic>
                    <p:nvPicPr>
                      <p:cNvPr id="5" name="Object 4">
                        <a:extLst>
                          <a:ext uri="{FF2B5EF4-FFF2-40B4-BE49-F238E27FC236}">
                            <a16:creationId xmlns:a16="http://schemas.microsoft.com/office/drawing/2014/main" id="{4FAECB09-7461-5326-9CC2-5E686F4AA966}"/>
                          </a:ext>
                        </a:extLst>
                      </p:cNvPr>
                      <p:cNvPicPr/>
                      <p:nvPr/>
                    </p:nvPicPr>
                    <p:blipFill>
                      <a:blip r:embed="rId5"/>
                      <a:stretch>
                        <a:fillRect/>
                      </a:stretch>
                    </p:blipFill>
                    <p:spPr>
                      <a:xfrm>
                        <a:off x="4019550" y="3739897"/>
                        <a:ext cx="1104900" cy="557213"/>
                      </a:xfrm>
                      <a:prstGeom prst="rect">
                        <a:avLst/>
                      </a:prstGeom>
                      <a:ln>
                        <a:solidFill>
                          <a:srgbClr val="3366CC"/>
                        </a:solidFill>
                      </a:ln>
                    </p:spPr>
                  </p:pic>
                </p:oleObj>
              </mc:Fallback>
            </mc:AlternateContent>
          </a:graphicData>
        </a:graphic>
      </p:graphicFrame>
    </p:spTree>
    <p:extLst>
      <p:ext uri="{BB962C8B-B14F-4D97-AF65-F5344CB8AC3E}">
        <p14:creationId xmlns:p14="http://schemas.microsoft.com/office/powerpoint/2010/main" val="1699087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3" name="Title 2">
            <a:extLst>
              <a:ext uri="{FF2B5EF4-FFF2-40B4-BE49-F238E27FC236}">
                <a16:creationId xmlns:a16="http://schemas.microsoft.com/office/drawing/2014/main" id="{C4C08F59-EB9F-108B-4BE8-37B2BFED8E5D}"/>
              </a:ext>
            </a:extLst>
          </p:cNvPr>
          <p:cNvSpPr txBox="1">
            <a:spLocks noGrp="1"/>
          </p:cNvSpPr>
          <p:nvPr>
            <p:ph type="title" idx="4294967295"/>
          </p:nvPr>
        </p:nvSpPr>
        <p:spPr>
          <a:xfrm>
            <a:off x="1516933" y="360219"/>
            <a:ext cx="2870529" cy="346249"/>
          </a:xfrm>
          <a:prstGeom prst="rect">
            <a:avLst/>
          </a:prstGeom>
          <a:noFill/>
          <a:ln>
            <a:noFill/>
            <a:prstDash/>
          </a:ln>
          <a:effectLst/>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defTabSz="685800">
              <a:lnSpc>
                <a:spcPct val="100000"/>
              </a:lnSpc>
              <a:spcBef>
                <a:spcPts val="0"/>
              </a:spcBef>
              <a:defRPr/>
            </a:pPr>
            <a:r>
              <a:rPr lang="en-US" sz="1800" b="1" dirty="0">
                <a:solidFill>
                  <a:srgbClr val="3366CC"/>
                </a:solidFill>
                <a:latin typeface="+mn-lt"/>
                <a:ea typeface="+mn-ea"/>
                <a:cs typeface="+mn-cs"/>
              </a:rPr>
              <a:t>Title II Funding Availability</a:t>
            </a:r>
          </a:p>
        </p:txBody>
      </p:sp>
      <p:pic>
        <p:nvPicPr>
          <p:cNvPr id="2" name="Picture 1" descr="Graph depicting Title II funding availability">
            <a:extLst>
              <a:ext uri="{FF2B5EF4-FFF2-40B4-BE49-F238E27FC236}">
                <a16:creationId xmlns:a16="http://schemas.microsoft.com/office/drawing/2014/main" id="{BDA34E31-D79B-C612-12BD-E9F4FB23BE6B}"/>
              </a:ext>
            </a:extLst>
          </p:cNvPr>
          <p:cNvPicPr preferRelativeResize="0">
            <a:picLocks/>
          </p:cNvPicPr>
          <p:nvPr/>
        </p:nvPicPr>
        <p:blipFill>
          <a:blip r:embed="rId3"/>
          <a:stretch>
            <a:fillRect/>
          </a:stretch>
        </p:blipFill>
        <p:spPr>
          <a:xfrm>
            <a:off x="3000375" y="942975"/>
            <a:ext cx="3140964" cy="2414016"/>
          </a:xfrm>
          <a:prstGeom prst="rect">
            <a:avLst/>
          </a:prstGeom>
        </p:spPr>
      </p:pic>
      <p:sp>
        <p:nvSpPr>
          <p:cNvPr id="4" name="TextBox 3">
            <a:extLst>
              <a:ext uri="{FF2B5EF4-FFF2-40B4-BE49-F238E27FC236}">
                <a16:creationId xmlns:a16="http://schemas.microsoft.com/office/drawing/2014/main" id="{BA48E733-7B60-E9FB-CDA9-A2D9C2353B79}"/>
              </a:ext>
            </a:extLst>
          </p:cNvPr>
          <p:cNvSpPr txBox="1"/>
          <p:nvPr/>
        </p:nvSpPr>
        <p:spPr>
          <a:xfrm>
            <a:off x="2724543" y="3373583"/>
            <a:ext cx="3785780" cy="300082"/>
          </a:xfrm>
          <a:prstGeom prst="rect">
            <a:avLst/>
          </a:prstGeom>
          <a:noFill/>
        </p:spPr>
        <p:txBody>
          <a:bodyPr wrap="none" rtlCol="0">
            <a:spAutoFit/>
          </a:bodyPr>
          <a:lstStyle/>
          <a:p>
            <a:pPr defTabSz="685800">
              <a:buClrTx/>
            </a:pPr>
            <a:r>
              <a:rPr lang="en-US" sz="1350" b="1" kern="1200" dirty="0">
                <a:solidFill>
                  <a:srgbClr val="3366CC"/>
                </a:solidFill>
                <a:latin typeface="Aptos" panose="02110004020202020204"/>
                <a:ea typeface="+mn-ea"/>
                <a:cs typeface="+mn-cs"/>
              </a:rPr>
              <a:t>Table 4:</a:t>
            </a:r>
            <a:r>
              <a:rPr lang="en-US" sz="1350" kern="1200" dirty="0">
                <a:solidFill>
                  <a:srgbClr val="3366CC"/>
                </a:solidFill>
                <a:latin typeface="Aptos" panose="02110004020202020204"/>
                <a:ea typeface="+mn-ea"/>
                <a:cs typeface="+mn-cs"/>
              </a:rPr>
              <a:t> </a:t>
            </a:r>
            <a:r>
              <a:rPr lang="en-US" sz="1350" b="1" kern="1200" dirty="0">
                <a:solidFill>
                  <a:srgbClr val="3366CC"/>
                </a:solidFill>
                <a:latin typeface="Aptos" panose="02110004020202020204"/>
                <a:ea typeface="+mn-ea"/>
                <a:cs typeface="+mn-cs"/>
              </a:rPr>
              <a:t>Funding Numbers by LEAs and BOCES</a:t>
            </a:r>
          </a:p>
        </p:txBody>
      </p:sp>
      <p:graphicFrame>
        <p:nvGraphicFramePr>
          <p:cNvPr id="7" name="Object 6" descr="Table depicting funding numbers by LEAs and BOCES">
            <a:extLst>
              <a:ext uri="{FF2B5EF4-FFF2-40B4-BE49-F238E27FC236}">
                <a16:creationId xmlns:a16="http://schemas.microsoft.com/office/drawing/2014/main" id="{F06F1908-25A8-C749-9E59-4E1F96F130BC}"/>
              </a:ext>
            </a:extLst>
          </p:cNvPr>
          <p:cNvGraphicFramePr>
            <a:graphicFrameLocks noChangeAspect="1"/>
          </p:cNvGraphicFramePr>
          <p:nvPr>
            <p:extLst>
              <p:ext uri="{D42A27DB-BD31-4B8C-83A1-F6EECF244321}">
                <p14:modId xmlns:p14="http://schemas.microsoft.com/office/powerpoint/2010/main" val="3469244143"/>
              </p:ext>
            </p:extLst>
          </p:nvPr>
        </p:nvGraphicFramePr>
        <p:xfrm>
          <a:off x="2652713" y="3730506"/>
          <a:ext cx="3838575" cy="557213"/>
        </p:xfrm>
        <a:graphic>
          <a:graphicData uri="http://schemas.openxmlformats.org/presentationml/2006/ole">
            <mc:AlternateContent xmlns:mc="http://schemas.openxmlformats.org/markup-compatibility/2006">
              <mc:Choice xmlns:v="urn:schemas-microsoft-com:vml" Requires="v">
                <p:oleObj name="Worksheet" r:id="rId4" imgW="5118273" imgH="742950" progId="Excel.Sheet.12">
                  <p:embed/>
                </p:oleObj>
              </mc:Choice>
              <mc:Fallback>
                <p:oleObj name="Worksheet" r:id="rId4" imgW="5118273" imgH="742950" progId="Excel.Sheet.12">
                  <p:embed/>
                  <p:pic>
                    <p:nvPicPr>
                      <p:cNvPr id="7" name="Object 6">
                        <a:extLst>
                          <a:ext uri="{FF2B5EF4-FFF2-40B4-BE49-F238E27FC236}">
                            <a16:creationId xmlns:a16="http://schemas.microsoft.com/office/drawing/2014/main" id="{F06F1908-25A8-C749-9E59-4E1F96F130BC}"/>
                          </a:ext>
                        </a:extLst>
                      </p:cNvPr>
                      <p:cNvPicPr/>
                      <p:nvPr/>
                    </p:nvPicPr>
                    <p:blipFill>
                      <a:blip r:embed="rId5"/>
                      <a:stretch>
                        <a:fillRect/>
                      </a:stretch>
                    </p:blipFill>
                    <p:spPr>
                      <a:xfrm>
                        <a:off x="2652713" y="3730506"/>
                        <a:ext cx="3838575" cy="557213"/>
                      </a:xfrm>
                      <a:prstGeom prst="rect">
                        <a:avLst/>
                      </a:prstGeom>
                      <a:ln>
                        <a:solidFill>
                          <a:srgbClr val="3366CC"/>
                        </a:solidFill>
                      </a:ln>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28"/>
          <p:cNvSpPr txBox="1">
            <a:spLocks noGrp="1"/>
          </p:cNvSpPr>
          <p:nvPr>
            <p:ph type="title"/>
          </p:nvPr>
        </p:nvSpPr>
        <p:spPr>
          <a:xfrm>
            <a:off x="311700" y="114025"/>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ESEA/ESSER Office Hours</a:t>
            </a:r>
            <a:endParaRPr/>
          </a:p>
        </p:txBody>
      </p:sp>
      <p:sp>
        <p:nvSpPr>
          <p:cNvPr id="1033" name="Google Shape;1033;p128"/>
          <p:cNvSpPr txBox="1">
            <a:spLocks noGrp="1"/>
          </p:cNvSpPr>
          <p:nvPr>
            <p:ph type="body" idx="1"/>
          </p:nvPr>
        </p:nvSpPr>
        <p:spPr>
          <a:xfrm>
            <a:off x="311700" y="1152475"/>
            <a:ext cx="81222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a:t>Topics:</a:t>
            </a:r>
            <a:endParaRPr/>
          </a:p>
          <a:p>
            <a:pPr marL="457200" lvl="0" indent="-330200" algn="l" rtl="0">
              <a:lnSpc>
                <a:spcPct val="115000"/>
              </a:lnSpc>
              <a:spcBef>
                <a:spcPts val="1200"/>
              </a:spcBef>
              <a:spcAft>
                <a:spcPts val="0"/>
              </a:spcAft>
              <a:buSzPts val="1600"/>
              <a:buChar char="●"/>
            </a:pPr>
            <a:r>
              <a:rPr lang="en"/>
              <a:t>Overview of the Process for ESEA Funding and Resource for Tracking the Process</a:t>
            </a:r>
            <a:endParaRPr/>
          </a:p>
          <a:p>
            <a:pPr marL="457200" lvl="0" indent="-330200" algn="l" rtl="0">
              <a:lnSpc>
                <a:spcPct val="115000"/>
              </a:lnSpc>
              <a:spcBef>
                <a:spcPts val="0"/>
              </a:spcBef>
              <a:spcAft>
                <a:spcPts val="0"/>
              </a:spcAft>
              <a:buSzPts val="1600"/>
              <a:buChar char="●"/>
            </a:pPr>
            <a:r>
              <a:rPr lang="en"/>
              <a:t>Upcoming TNTP Western Slope Sessions</a:t>
            </a:r>
            <a:endParaRPr/>
          </a:p>
          <a:p>
            <a:pPr marL="457200" lvl="0" indent="-330200" algn="l" rtl="0">
              <a:lnSpc>
                <a:spcPct val="115000"/>
              </a:lnSpc>
              <a:spcBef>
                <a:spcPts val="0"/>
              </a:spcBef>
              <a:spcAft>
                <a:spcPts val="0"/>
              </a:spcAft>
              <a:buSzPts val="1600"/>
              <a:buChar char="●"/>
            </a:pPr>
            <a:r>
              <a:rPr lang="en"/>
              <a:t>Title II 23-24 District Uses of Funds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8" name="Title 7">
            <a:extLst>
              <a:ext uri="{FF2B5EF4-FFF2-40B4-BE49-F238E27FC236}">
                <a16:creationId xmlns:a16="http://schemas.microsoft.com/office/drawing/2014/main" id="{D7719139-77AD-E4EE-6874-B9208A6F4B43}"/>
              </a:ext>
              <a:ext uri="{C183D7F6-B498-43B3-948B-1728B52AA6E4}">
                <adec:decorative xmlns:adec="http://schemas.microsoft.com/office/drawing/2017/decorative" val="1"/>
              </a:ext>
            </a:extLst>
          </p:cNvPr>
          <p:cNvSpPr txBox="1">
            <a:spLocks noGrp="1"/>
          </p:cNvSpPr>
          <p:nvPr>
            <p:ph type="title" idx="4294967295"/>
          </p:nvPr>
        </p:nvSpPr>
        <p:spPr>
          <a:xfrm>
            <a:off x="1516933" y="360223"/>
            <a:ext cx="2878801" cy="346249"/>
          </a:xfrm>
          <a:prstGeom prst="rect">
            <a:avLst/>
          </a:prstGeom>
          <a:noFill/>
          <a:ln>
            <a:noFill/>
            <a:prstDash/>
          </a:ln>
          <a:effectLst/>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defTabSz="685800">
              <a:lnSpc>
                <a:spcPct val="100000"/>
              </a:lnSpc>
              <a:spcBef>
                <a:spcPts val="0"/>
              </a:spcBef>
              <a:defRPr/>
            </a:pPr>
            <a:r>
              <a:rPr lang="en-US" sz="1800" b="1" dirty="0">
                <a:solidFill>
                  <a:srgbClr val="3366CC"/>
                </a:solidFill>
                <a:latin typeface="+mn-lt"/>
                <a:ea typeface="+mn-ea"/>
                <a:cs typeface="+mn-cs"/>
              </a:rPr>
              <a:t>Title II Movement of Funds</a:t>
            </a:r>
          </a:p>
        </p:txBody>
      </p:sp>
      <p:pic>
        <p:nvPicPr>
          <p:cNvPr id="5" name="Picture 4">
            <a:extLst>
              <a:ext uri="{FF2B5EF4-FFF2-40B4-BE49-F238E27FC236}">
                <a16:creationId xmlns:a16="http://schemas.microsoft.com/office/drawing/2014/main" id="{56C0D2DA-AAC8-E3CB-4691-D19281246852}"/>
              </a:ext>
              <a:ext uri="{C183D7F6-B498-43B3-948B-1728B52AA6E4}">
                <adec:decorative xmlns:adec="http://schemas.microsoft.com/office/drawing/2017/decorative" val="1"/>
              </a:ext>
            </a:extLst>
          </p:cNvPr>
          <p:cNvPicPr preferRelativeResize="0">
            <a:picLocks/>
          </p:cNvPicPr>
          <p:nvPr/>
        </p:nvPicPr>
        <p:blipFill>
          <a:blip r:embed="rId3"/>
          <a:stretch>
            <a:fillRect/>
          </a:stretch>
        </p:blipFill>
        <p:spPr>
          <a:xfrm>
            <a:off x="1757660" y="960673"/>
            <a:ext cx="3140964" cy="2414225"/>
          </a:xfrm>
          <a:prstGeom prst="rect">
            <a:avLst/>
          </a:prstGeom>
        </p:spPr>
      </p:pic>
      <p:sp>
        <p:nvSpPr>
          <p:cNvPr id="6" name="TextBox 5">
            <a:extLst>
              <a:ext uri="{FF2B5EF4-FFF2-40B4-BE49-F238E27FC236}">
                <a16:creationId xmlns:a16="http://schemas.microsoft.com/office/drawing/2014/main" id="{C4D0F70B-61D7-E177-5C9C-404DA4378286}"/>
              </a:ext>
              <a:ext uri="{C183D7F6-B498-43B3-948B-1728B52AA6E4}">
                <adec:decorative xmlns:adec="http://schemas.microsoft.com/office/drawing/2017/decorative" val="1"/>
              </a:ext>
            </a:extLst>
          </p:cNvPr>
          <p:cNvSpPr txBox="1"/>
          <p:nvPr/>
        </p:nvSpPr>
        <p:spPr>
          <a:xfrm>
            <a:off x="5113020" y="1303020"/>
            <a:ext cx="2781300" cy="1708160"/>
          </a:xfrm>
          <a:prstGeom prst="rect">
            <a:avLst/>
          </a:prstGeom>
          <a:noFill/>
        </p:spPr>
        <p:txBody>
          <a:bodyPr wrap="square" rtlCol="0">
            <a:spAutoFit/>
          </a:bodyPr>
          <a:lstStyle/>
          <a:p>
            <a:pPr marL="257175" indent="-257175" defTabSz="685800">
              <a:spcAft>
                <a:spcPts val="900"/>
              </a:spcAft>
              <a:buClrTx/>
              <a:buFont typeface="Arial" panose="020B0604020202020204" pitchFamily="34" charset="0"/>
              <a:buChar char="•"/>
            </a:pPr>
            <a:r>
              <a:rPr lang="en-US" sz="1500" kern="1200" dirty="0">
                <a:solidFill>
                  <a:srgbClr val="0066CC"/>
                </a:solidFill>
                <a:latin typeface="Calibri" panose="020F0502020204030204" pitchFamily="34" charset="0"/>
                <a:ea typeface="Calibri" panose="020F0502020204030204" pitchFamily="34" charset="0"/>
                <a:cs typeface="Calibri" panose="020F0502020204030204" pitchFamily="34" charset="0"/>
              </a:rPr>
              <a:t>Seven LEAs transferred Title II funds, majority to Title I</a:t>
            </a:r>
          </a:p>
          <a:p>
            <a:pPr marL="257175" indent="-257175" defTabSz="685800">
              <a:spcAft>
                <a:spcPts val="900"/>
              </a:spcAft>
              <a:buClrTx/>
              <a:buFont typeface="Arial" panose="020B0604020202020204" pitchFamily="34" charset="0"/>
              <a:buChar char="•"/>
            </a:pPr>
            <a:r>
              <a:rPr lang="en-US" sz="1500" kern="1200" dirty="0">
                <a:solidFill>
                  <a:srgbClr val="0066CC"/>
                </a:solidFill>
                <a:latin typeface="Calibri" panose="020F0502020204030204" pitchFamily="34" charset="0"/>
                <a:ea typeface="Calibri" panose="020F0502020204030204" pitchFamily="34" charset="0"/>
                <a:cs typeface="Calibri" panose="020F0502020204030204" pitchFamily="34" charset="0"/>
              </a:rPr>
              <a:t>Thirty-five LEAs assigned Title II funds to BOCES</a:t>
            </a:r>
          </a:p>
          <a:p>
            <a:pPr marL="257175" indent="-257175" defTabSz="685800">
              <a:spcAft>
                <a:spcPts val="900"/>
              </a:spcAft>
              <a:buClrTx/>
              <a:buFont typeface="Arial" panose="020B0604020202020204" pitchFamily="34" charset="0"/>
              <a:buChar char="•"/>
            </a:pPr>
            <a:r>
              <a:rPr lang="en-US" sz="1500" kern="1200" dirty="0">
                <a:solidFill>
                  <a:srgbClr val="0066CC"/>
                </a:solidFill>
                <a:latin typeface="Calibri" panose="020F0502020204030204" pitchFamily="34" charset="0"/>
                <a:ea typeface="Calibri" panose="020F0502020204030204" pitchFamily="34" charset="0"/>
                <a:cs typeface="Calibri" panose="020F0502020204030204" pitchFamily="34" charset="0"/>
              </a:rPr>
              <a:t>Forty LEAs moved funds to Title I with AFUA</a:t>
            </a:r>
          </a:p>
        </p:txBody>
      </p:sp>
      <p:sp>
        <p:nvSpPr>
          <p:cNvPr id="4" name="TextBox 3">
            <a:extLst>
              <a:ext uri="{FF2B5EF4-FFF2-40B4-BE49-F238E27FC236}">
                <a16:creationId xmlns:a16="http://schemas.microsoft.com/office/drawing/2014/main" id="{BA48E733-7B60-E9FB-CDA9-A2D9C2353B79}"/>
              </a:ext>
              <a:ext uri="{C183D7F6-B498-43B3-948B-1728B52AA6E4}">
                <adec:decorative xmlns:adec="http://schemas.microsoft.com/office/drawing/2017/decorative" val="1"/>
              </a:ext>
            </a:extLst>
          </p:cNvPr>
          <p:cNvSpPr txBox="1"/>
          <p:nvPr/>
        </p:nvSpPr>
        <p:spPr>
          <a:xfrm>
            <a:off x="3085511" y="3380601"/>
            <a:ext cx="3025636" cy="300082"/>
          </a:xfrm>
          <a:prstGeom prst="rect">
            <a:avLst/>
          </a:prstGeom>
          <a:noFill/>
        </p:spPr>
        <p:txBody>
          <a:bodyPr wrap="none" rtlCol="0">
            <a:spAutoFit/>
          </a:bodyPr>
          <a:lstStyle/>
          <a:p>
            <a:pPr defTabSz="685800">
              <a:buClrTx/>
            </a:pPr>
            <a:r>
              <a:rPr lang="en-US" sz="1350" b="1" kern="1200" dirty="0">
                <a:solidFill>
                  <a:srgbClr val="3366CC"/>
                </a:solidFill>
                <a:latin typeface="Aptos" panose="02110004020202020204"/>
                <a:ea typeface="+mn-ea"/>
                <a:cs typeface="+mn-cs"/>
              </a:rPr>
              <a:t>Table 6: Movement of Title II Funding</a:t>
            </a:r>
          </a:p>
        </p:txBody>
      </p:sp>
      <p:graphicFrame>
        <p:nvGraphicFramePr>
          <p:cNvPr id="10" name="Table 9">
            <a:extLst>
              <a:ext uri="{FF2B5EF4-FFF2-40B4-BE49-F238E27FC236}">
                <a16:creationId xmlns:a16="http://schemas.microsoft.com/office/drawing/2014/main" id="{4431F473-87CD-7955-9A6D-E7359D7BCE7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28149649"/>
              </p:ext>
            </p:extLst>
          </p:nvPr>
        </p:nvGraphicFramePr>
        <p:xfrm>
          <a:off x="3009900" y="3657606"/>
          <a:ext cx="3124200" cy="828678"/>
        </p:xfrm>
        <a:graphic>
          <a:graphicData uri="http://schemas.openxmlformats.org/drawingml/2006/table">
            <a:tbl>
              <a:tblPr firstRow="1"/>
              <a:tblGrid>
                <a:gridCol w="1295400">
                  <a:extLst>
                    <a:ext uri="{9D8B030D-6E8A-4147-A177-3AD203B41FA5}">
                      <a16:colId xmlns:a16="http://schemas.microsoft.com/office/drawing/2014/main" val="2620589238"/>
                    </a:ext>
                  </a:extLst>
                </a:gridCol>
                <a:gridCol w="457200">
                  <a:extLst>
                    <a:ext uri="{9D8B030D-6E8A-4147-A177-3AD203B41FA5}">
                      <a16:colId xmlns:a16="http://schemas.microsoft.com/office/drawing/2014/main" val="3484556689"/>
                    </a:ext>
                  </a:extLst>
                </a:gridCol>
                <a:gridCol w="457200">
                  <a:extLst>
                    <a:ext uri="{9D8B030D-6E8A-4147-A177-3AD203B41FA5}">
                      <a16:colId xmlns:a16="http://schemas.microsoft.com/office/drawing/2014/main" val="4134644510"/>
                    </a:ext>
                  </a:extLst>
                </a:gridCol>
                <a:gridCol w="457200">
                  <a:extLst>
                    <a:ext uri="{9D8B030D-6E8A-4147-A177-3AD203B41FA5}">
                      <a16:colId xmlns:a16="http://schemas.microsoft.com/office/drawing/2014/main" val="824393355"/>
                    </a:ext>
                  </a:extLst>
                </a:gridCol>
                <a:gridCol w="457200">
                  <a:extLst>
                    <a:ext uri="{9D8B030D-6E8A-4147-A177-3AD203B41FA5}">
                      <a16:colId xmlns:a16="http://schemas.microsoft.com/office/drawing/2014/main" val="2316229401"/>
                    </a:ext>
                  </a:extLst>
                </a:gridCol>
              </a:tblGrid>
              <a:tr h="138113">
                <a:tc>
                  <a:txBody>
                    <a:bodyPr/>
                    <a:lstStyle/>
                    <a:p>
                      <a:pPr algn="ctr" fontAlgn="b"/>
                      <a:r>
                        <a:rPr lang="en-US" sz="800" b="1" i="0" u="none" strike="noStrike">
                          <a:solidFill>
                            <a:srgbClr val="FFFFFF"/>
                          </a:solidFill>
                          <a:effectLst/>
                          <a:latin typeface="Calibri" panose="020F0502020204030204" pitchFamily="34" charset="0"/>
                        </a:rPr>
                        <a:t> </a:t>
                      </a:r>
                    </a:p>
                  </a:txBody>
                  <a:tcPr marL="4763" marR="4763" marT="4763" marB="0" anchor="b">
                    <a:lnL w="12700" cap="flat" cmpd="sng" algn="ctr">
                      <a:solidFill>
                        <a:srgbClr val="3366CC"/>
                      </a:solidFill>
                      <a:prstDash val="solid"/>
                      <a:round/>
                      <a:headEnd type="none" w="med" len="med"/>
                      <a:tailEnd type="none" w="med" len="med"/>
                    </a:lnL>
                    <a:lnR>
                      <a:noFill/>
                    </a:lnR>
                    <a:lnT w="12700" cap="flat" cmpd="sng" algn="ctr">
                      <a:solidFill>
                        <a:srgbClr val="3366CC"/>
                      </a:solidFill>
                      <a:prstDash val="solid"/>
                      <a:round/>
                      <a:headEnd type="none" w="med" len="med"/>
                      <a:tailEnd type="none" w="med" len="med"/>
                    </a:lnT>
                    <a:lnB>
                      <a:noFill/>
                    </a:lnB>
                    <a:solidFill>
                      <a:srgbClr val="4F81BD"/>
                    </a:solidFill>
                  </a:tcPr>
                </a:tc>
                <a:tc>
                  <a:txBody>
                    <a:bodyPr/>
                    <a:lstStyle/>
                    <a:p>
                      <a:pPr algn="ctr" fontAlgn="b"/>
                      <a:r>
                        <a:rPr lang="en-US" sz="800" b="1" i="0" u="none" strike="noStrike" dirty="0">
                          <a:solidFill>
                            <a:srgbClr val="000000"/>
                          </a:solidFill>
                          <a:effectLst/>
                          <a:latin typeface="Calibri" panose="020F0502020204030204" pitchFamily="34" charset="0"/>
                        </a:rPr>
                        <a:t>Title I</a:t>
                      </a:r>
                    </a:p>
                  </a:txBody>
                  <a:tcPr marL="4763" marR="4763" marT="4763" marB="0" anchor="b">
                    <a:lnL>
                      <a:noFill/>
                    </a:lnL>
                    <a:lnR>
                      <a:noFill/>
                    </a:lnR>
                    <a:lnT w="12700" cap="flat" cmpd="sng" algn="ctr">
                      <a:solidFill>
                        <a:srgbClr val="3366CC"/>
                      </a:solidFill>
                      <a:prstDash val="solid"/>
                      <a:round/>
                      <a:headEnd type="none" w="med" len="med"/>
                      <a:tailEnd type="none" w="med" len="med"/>
                    </a:lnT>
                    <a:lnB>
                      <a:noFill/>
                    </a:lnB>
                    <a:solidFill>
                      <a:srgbClr val="4F81BD"/>
                    </a:solidFill>
                  </a:tcPr>
                </a:tc>
                <a:tc>
                  <a:txBody>
                    <a:bodyPr/>
                    <a:lstStyle/>
                    <a:p>
                      <a:pPr algn="ctr" fontAlgn="b"/>
                      <a:r>
                        <a:rPr lang="en-US" sz="800" b="1" i="0" u="none" strike="noStrike" dirty="0">
                          <a:solidFill>
                            <a:srgbClr val="000000"/>
                          </a:solidFill>
                          <a:effectLst/>
                          <a:latin typeface="Calibri" panose="020F0502020204030204" pitchFamily="34" charset="0"/>
                        </a:rPr>
                        <a:t>Title II</a:t>
                      </a:r>
                    </a:p>
                  </a:txBody>
                  <a:tcPr marL="4763" marR="4763" marT="4763" marB="0" anchor="b">
                    <a:lnL>
                      <a:noFill/>
                    </a:lnL>
                    <a:lnR>
                      <a:noFill/>
                    </a:lnR>
                    <a:lnT w="12700" cap="flat" cmpd="sng" algn="ctr">
                      <a:solidFill>
                        <a:srgbClr val="3366CC"/>
                      </a:solidFill>
                      <a:prstDash val="solid"/>
                      <a:round/>
                      <a:headEnd type="none" w="med" len="med"/>
                      <a:tailEnd type="none" w="med" len="med"/>
                    </a:lnT>
                    <a:lnB>
                      <a:noFill/>
                    </a:lnB>
                    <a:solidFill>
                      <a:srgbClr val="4F81BD"/>
                    </a:solidFill>
                  </a:tcPr>
                </a:tc>
                <a:tc>
                  <a:txBody>
                    <a:bodyPr/>
                    <a:lstStyle/>
                    <a:p>
                      <a:pPr algn="ctr" fontAlgn="b"/>
                      <a:r>
                        <a:rPr lang="en-US" sz="800" b="1" i="0" u="none" strike="noStrike" dirty="0">
                          <a:solidFill>
                            <a:srgbClr val="000000"/>
                          </a:solidFill>
                          <a:effectLst/>
                          <a:latin typeface="Calibri" panose="020F0502020204030204" pitchFamily="34" charset="0"/>
                        </a:rPr>
                        <a:t>Title III</a:t>
                      </a:r>
                    </a:p>
                  </a:txBody>
                  <a:tcPr marL="4763" marR="4763" marT="4763" marB="0" anchor="b">
                    <a:lnL>
                      <a:noFill/>
                    </a:lnL>
                    <a:lnR>
                      <a:noFill/>
                    </a:lnR>
                    <a:lnT w="12700" cap="flat" cmpd="sng" algn="ctr">
                      <a:solidFill>
                        <a:srgbClr val="3366CC"/>
                      </a:solidFill>
                      <a:prstDash val="solid"/>
                      <a:round/>
                      <a:headEnd type="none" w="med" len="med"/>
                      <a:tailEnd type="none" w="med" len="med"/>
                    </a:lnT>
                    <a:lnB>
                      <a:noFill/>
                    </a:lnB>
                    <a:solidFill>
                      <a:srgbClr val="4F81BD"/>
                    </a:solidFill>
                  </a:tcPr>
                </a:tc>
                <a:tc>
                  <a:txBody>
                    <a:bodyPr/>
                    <a:lstStyle/>
                    <a:p>
                      <a:pPr algn="ctr" fontAlgn="b"/>
                      <a:r>
                        <a:rPr lang="en-US" sz="800" b="1" i="0" u="none" strike="noStrike" dirty="0">
                          <a:solidFill>
                            <a:srgbClr val="000000"/>
                          </a:solidFill>
                          <a:effectLst/>
                          <a:latin typeface="Calibri" panose="020F0502020204030204" pitchFamily="34" charset="0"/>
                        </a:rPr>
                        <a:t>Title IV</a:t>
                      </a:r>
                    </a:p>
                  </a:txBody>
                  <a:tcPr marL="4763" marR="4763" marT="4763" marB="0" anchor="b">
                    <a:lnL>
                      <a:noFill/>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a:noFill/>
                    </a:lnB>
                    <a:solidFill>
                      <a:srgbClr val="4F81BD"/>
                    </a:solidFill>
                  </a:tcPr>
                </a:tc>
                <a:extLst>
                  <a:ext uri="{0D108BD9-81ED-4DB2-BD59-A6C34878D82A}">
                    <a16:rowId xmlns:a16="http://schemas.microsoft.com/office/drawing/2014/main" val="903670034"/>
                  </a:ext>
                </a:extLst>
              </a:tr>
              <a:tr h="138113">
                <a:tc>
                  <a:txBody>
                    <a:bodyPr/>
                    <a:lstStyle/>
                    <a:p>
                      <a:pPr algn="l" fontAlgn="b"/>
                      <a:r>
                        <a:rPr lang="en-US" sz="800" b="0" i="0" u="none" strike="noStrike">
                          <a:solidFill>
                            <a:srgbClr val="000000"/>
                          </a:solidFill>
                          <a:effectLst/>
                          <a:latin typeface="Calibri" panose="020F0502020204030204" pitchFamily="34" charset="0"/>
                        </a:rPr>
                        <a:t>Transferred to Other Titles</a:t>
                      </a:r>
                    </a:p>
                  </a:txBody>
                  <a:tcPr marL="4763" marR="4763" marT="4763" marB="0" anchor="b">
                    <a:lnL w="12700" cap="flat" cmpd="sng" algn="ctr">
                      <a:solidFill>
                        <a:srgbClr val="3366CC"/>
                      </a:solidFill>
                      <a:prstDash val="solid"/>
                      <a:round/>
                      <a:headEnd type="none" w="med" len="med"/>
                      <a:tailEnd type="none" w="med" len="med"/>
                    </a:lnL>
                    <a:lnR>
                      <a:noFill/>
                    </a:lnR>
                    <a:lnT>
                      <a:noFill/>
                    </a:lnT>
                    <a:lnB>
                      <a:noFill/>
                    </a:lnB>
                    <a:noFill/>
                  </a:tcPr>
                </a:tc>
                <a:tc>
                  <a:txBody>
                    <a:bodyPr/>
                    <a:lstStyle/>
                    <a:p>
                      <a:pPr algn="r" fontAlgn="b"/>
                      <a:r>
                        <a:rPr lang="en-US" sz="800" b="0" i="0" u="none" strike="noStrike">
                          <a:solidFill>
                            <a:srgbClr val="000000"/>
                          </a:solidFill>
                          <a:effectLst/>
                          <a:latin typeface="Calibri" panose="020F0502020204030204" pitchFamily="34" charset="0"/>
                        </a:rPr>
                        <a:t>1105368</a:t>
                      </a:r>
                    </a:p>
                  </a:txBody>
                  <a:tcPr marL="4763" marR="4763" marT="4763" marB="0" anchor="b">
                    <a:lnL>
                      <a:noFill/>
                    </a:lnL>
                    <a:lnR>
                      <a:noFill/>
                    </a:lnR>
                    <a:lnT>
                      <a:noFill/>
                    </a:lnT>
                    <a:lnB>
                      <a:noFill/>
                    </a:lnB>
                    <a:noFill/>
                  </a:tcPr>
                </a:tc>
                <a:tc>
                  <a:txBody>
                    <a:bodyPr/>
                    <a:lstStyle/>
                    <a:p>
                      <a:pPr algn="r" fontAlgn="b"/>
                      <a:r>
                        <a:rPr lang="en-US" sz="800" b="0" i="0" u="none" strike="noStrike">
                          <a:solidFill>
                            <a:srgbClr val="000000"/>
                          </a:solidFill>
                          <a:effectLst/>
                          <a:latin typeface="Calibri" panose="020F0502020204030204" pitchFamily="34" charset="0"/>
                        </a:rPr>
                        <a:t>0</a:t>
                      </a:r>
                    </a:p>
                  </a:txBody>
                  <a:tcPr marL="4763" marR="4763" marT="4763" marB="0" anchor="b">
                    <a:lnL>
                      <a:noFill/>
                    </a:lnL>
                    <a:lnR>
                      <a:noFill/>
                    </a:lnR>
                    <a:lnT>
                      <a:noFill/>
                    </a:lnT>
                    <a:lnB>
                      <a:noFill/>
                    </a:lnB>
                    <a:noFill/>
                  </a:tcPr>
                </a:tc>
                <a:tc>
                  <a:txBody>
                    <a:bodyPr/>
                    <a:lstStyle/>
                    <a:p>
                      <a:pPr algn="r" fontAlgn="b"/>
                      <a:r>
                        <a:rPr lang="en-US" sz="800" b="0" i="0" u="none" strike="noStrike">
                          <a:solidFill>
                            <a:srgbClr val="000000"/>
                          </a:solidFill>
                          <a:effectLst/>
                          <a:latin typeface="Calibri" panose="020F0502020204030204" pitchFamily="34" charset="0"/>
                        </a:rPr>
                        <a:t>0</a:t>
                      </a:r>
                    </a:p>
                  </a:txBody>
                  <a:tcPr marL="4763" marR="4763" marT="4763" marB="0" anchor="b">
                    <a:lnL>
                      <a:noFill/>
                    </a:lnL>
                    <a:lnR>
                      <a:noFill/>
                    </a:lnR>
                    <a:lnT>
                      <a:noFill/>
                    </a:lnT>
                    <a:lnB>
                      <a:noFill/>
                    </a:lnB>
                    <a:noFill/>
                  </a:tcPr>
                </a:tc>
                <a:tc>
                  <a:txBody>
                    <a:bodyPr/>
                    <a:lstStyle/>
                    <a:p>
                      <a:pPr algn="r" fontAlgn="b"/>
                      <a:r>
                        <a:rPr lang="en-US" sz="800" b="0" i="0" u="none" strike="noStrike">
                          <a:solidFill>
                            <a:srgbClr val="000000"/>
                          </a:solidFill>
                          <a:effectLst/>
                          <a:latin typeface="Calibri" panose="020F0502020204030204" pitchFamily="34" charset="0"/>
                        </a:rPr>
                        <a:t>40500</a:t>
                      </a:r>
                    </a:p>
                  </a:txBody>
                  <a:tcPr marL="4763" marR="4763" marT="4763" marB="0" anchor="b">
                    <a:lnL>
                      <a:noFill/>
                    </a:lnL>
                    <a:lnR w="12700" cap="flat" cmpd="sng" algn="ctr">
                      <a:solidFill>
                        <a:srgbClr val="3366CC"/>
                      </a:solidFill>
                      <a:prstDash val="solid"/>
                      <a:round/>
                      <a:headEnd type="none" w="med" len="med"/>
                      <a:tailEnd type="none" w="med" len="med"/>
                    </a:lnR>
                    <a:lnT>
                      <a:noFill/>
                    </a:lnT>
                    <a:lnB>
                      <a:noFill/>
                    </a:lnB>
                    <a:noFill/>
                  </a:tcPr>
                </a:tc>
                <a:extLst>
                  <a:ext uri="{0D108BD9-81ED-4DB2-BD59-A6C34878D82A}">
                    <a16:rowId xmlns:a16="http://schemas.microsoft.com/office/drawing/2014/main" val="3751727236"/>
                  </a:ext>
                </a:extLst>
              </a:tr>
              <a:tr h="138113">
                <a:tc>
                  <a:txBody>
                    <a:bodyPr/>
                    <a:lstStyle/>
                    <a:p>
                      <a:pPr algn="l" fontAlgn="b"/>
                      <a:r>
                        <a:rPr lang="en-US" sz="800" b="0" i="0" u="none" strike="noStrike">
                          <a:solidFill>
                            <a:srgbClr val="000000"/>
                          </a:solidFill>
                          <a:effectLst/>
                          <a:latin typeface="Calibri" panose="020F0502020204030204" pitchFamily="34" charset="0"/>
                        </a:rPr>
                        <a:t>Assigned to BOCES</a:t>
                      </a:r>
                    </a:p>
                  </a:txBody>
                  <a:tcPr marL="4763" marR="4763" marT="4763" marB="0" anchor="b">
                    <a:lnL w="12700" cap="flat" cmpd="sng" algn="ctr">
                      <a:solidFill>
                        <a:srgbClr val="3366CC"/>
                      </a:solidFill>
                      <a:prstDash val="solid"/>
                      <a:round/>
                      <a:headEnd type="none" w="med" len="med"/>
                      <a:tailEnd type="none" w="med" len="med"/>
                    </a:lnL>
                    <a:lnR>
                      <a:noFill/>
                    </a:lnR>
                    <a:lnT>
                      <a:noFill/>
                    </a:lnT>
                    <a:lnB>
                      <a:noFill/>
                    </a:lnB>
                    <a:noFill/>
                  </a:tcPr>
                </a:tc>
                <a:tc>
                  <a:txBody>
                    <a:bodyPr/>
                    <a:lstStyle/>
                    <a:p>
                      <a:pPr algn="r" fontAlgn="b"/>
                      <a:r>
                        <a:rPr lang="en-US" sz="800" b="0" i="0" u="none" strike="noStrike">
                          <a:solidFill>
                            <a:srgbClr val="000000"/>
                          </a:solidFill>
                          <a:effectLst/>
                          <a:latin typeface="Calibri" panose="020F0502020204030204" pitchFamily="34" charset="0"/>
                        </a:rPr>
                        <a:t>0</a:t>
                      </a:r>
                    </a:p>
                  </a:txBody>
                  <a:tcPr marL="4763" marR="4763" marT="4763" marB="0" anchor="b">
                    <a:lnL>
                      <a:noFill/>
                    </a:lnL>
                    <a:lnR>
                      <a:noFill/>
                    </a:lnR>
                    <a:lnT>
                      <a:noFill/>
                    </a:lnT>
                    <a:lnB>
                      <a:noFill/>
                    </a:lnB>
                    <a:noFill/>
                  </a:tcPr>
                </a:tc>
                <a:tc>
                  <a:txBody>
                    <a:bodyPr/>
                    <a:lstStyle/>
                    <a:p>
                      <a:pPr algn="r" fontAlgn="b"/>
                      <a:r>
                        <a:rPr lang="en-US" sz="800" b="0" i="0" u="none" strike="noStrike">
                          <a:solidFill>
                            <a:srgbClr val="000000"/>
                          </a:solidFill>
                          <a:effectLst/>
                          <a:latin typeface="Calibri" panose="020F0502020204030204" pitchFamily="34" charset="0"/>
                        </a:rPr>
                        <a:t>495336</a:t>
                      </a:r>
                    </a:p>
                  </a:txBody>
                  <a:tcPr marL="4763" marR="4763" marT="4763" marB="0" anchor="b">
                    <a:lnL>
                      <a:noFill/>
                    </a:lnL>
                    <a:lnR>
                      <a:noFill/>
                    </a:lnR>
                    <a:lnT>
                      <a:noFill/>
                    </a:lnT>
                    <a:lnB>
                      <a:noFill/>
                    </a:lnB>
                    <a:noFill/>
                  </a:tcPr>
                </a:tc>
                <a:tc>
                  <a:txBody>
                    <a:bodyPr/>
                    <a:lstStyle/>
                    <a:p>
                      <a:pPr algn="r" fontAlgn="b"/>
                      <a:r>
                        <a:rPr lang="en-US" sz="800" b="0" i="0" u="none" strike="noStrike">
                          <a:solidFill>
                            <a:srgbClr val="000000"/>
                          </a:solidFill>
                          <a:effectLst/>
                          <a:latin typeface="Calibri" panose="020F0502020204030204" pitchFamily="34" charset="0"/>
                        </a:rPr>
                        <a:t>0</a:t>
                      </a:r>
                    </a:p>
                  </a:txBody>
                  <a:tcPr marL="4763" marR="4763" marT="4763" marB="0" anchor="b">
                    <a:lnL>
                      <a:noFill/>
                    </a:lnL>
                    <a:lnR>
                      <a:noFill/>
                    </a:lnR>
                    <a:lnT>
                      <a:noFill/>
                    </a:lnT>
                    <a:lnB>
                      <a:noFill/>
                    </a:lnB>
                    <a:noFill/>
                  </a:tcPr>
                </a:tc>
                <a:tc>
                  <a:txBody>
                    <a:bodyPr/>
                    <a:lstStyle/>
                    <a:p>
                      <a:pPr algn="r" fontAlgn="b"/>
                      <a:r>
                        <a:rPr lang="en-US" sz="800" b="0" i="0" u="none" strike="noStrike">
                          <a:solidFill>
                            <a:srgbClr val="000000"/>
                          </a:solidFill>
                          <a:effectLst/>
                          <a:latin typeface="Calibri" panose="020F0502020204030204" pitchFamily="34" charset="0"/>
                        </a:rPr>
                        <a:t>0</a:t>
                      </a:r>
                    </a:p>
                  </a:txBody>
                  <a:tcPr marL="4763" marR="4763" marT="4763" marB="0" anchor="b">
                    <a:lnL>
                      <a:noFill/>
                    </a:lnL>
                    <a:lnR w="12700" cap="flat" cmpd="sng" algn="ctr">
                      <a:solidFill>
                        <a:srgbClr val="3366CC"/>
                      </a:solidFill>
                      <a:prstDash val="solid"/>
                      <a:round/>
                      <a:headEnd type="none" w="med" len="med"/>
                      <a:tailEnd type="none" w="med" len="med"/>
                    </a:lnR>
                    <a:lnT>
                      <a:noFill/>
                    </a:lnT>
                    <a:lnB>
                      <a:noFill/>
                    </a:lnB>
                    <a:noFill/>
                  </a:tcPr>
                </a:tc>
                <a:extLst>
                  <a:ext uri="{0D108BD9-81ED-4DB2-BD59-A6C34878D82A}">
                    <a16:rowId xmlns:a16="http://schemas.microsoft.com/office/drawing/2014/main" val="1145844093"/>
                  </a:ext>
                </a:extLst>
              </a:tr>
              <a:tr h="138113">
                <a:tc>
                  <a:txBody>
                    <a:bodyPr/>
                    <a:lstStyle/>
                    <a:p>
                      <a:pPr algn="l" fontAlgn="b"/>
                      <a:r>
                        <a:rPr lang="en-US" sz="800" b="0" i="0" u="none" strike="noStrike">
                          <a:solidFill>
                            <a:srgbClr val="000000"/>
                          </a:solidFill>
                          <a:effectLst/>
                          <a:latin typeface="Calibri" panose="020F0502020204030204" pitchFamily="34" charset="0"/>
                        </a:rPr>
                        <a:t>Title II AFUA to  Title I</a:t>
                      </a:r>
                    </a:p>
                  </a:txBody>
                  <a:tcPr marL="4763" marR="4763" marT="4763" marB="0" anchor="b">
                    <a:lnL w="12700" cap="flat" cmpd="sng" algn="ctr">
                      <a:solidFill>
                        <a:srgbClr val="3366CC"/>
                      </a:solidFill>
                      <a:prstDash val="solid"/>
                      <a:round/>
                      <a:headEnd type="none" w="med" len="med"/>
                      <a:tailEnd type="none" w="med" len="med"/>
                    </a:lnL>
                    <a:lnR>
                      <a:noFill/>
                    </a:lnR>
                    <a:lnT>
                      <a:noFill/>
                    </a:lnT>
                    <a:lnB>
                      <a:noFill/>
                    </a:lnB>
                    <a:noFill/>
                  </a:tcPr>
                </a:tc>
                <a:tc>
                  <a:txBody>
                    <a:bodyPr/>
                    <a:lstStyle/>
                    <a:p>
                      <a:pPr algn="r" fontAlgn="b"/>
                      <a:r>
                        <a:rPr lang="en-US" sz="800" b="0" i="0" u="none" strike="noStrike">
                          <a:solidFill>
                            <a:srgbClr val="000000"/>
                          </a:solidFill>
                          <a:effectLst/>
                          <a:latin typeface="Calibri" panose="020F0502020204030204" pitchFamily="34" charset="0"/>
                        </a:rPr>
                        <a:t>468522</a:t>
                      </a:r>
                    </a:p>
                  </a:txBody>
                  <a:tcPr marL="4763" marR="4763" marT="4763" marB="0" anchor="b">
                    <a:lnL>
                      <a:noFill/>
                    </a:lnL>
                    <a:lnR>
                      <a:noFill/>
                    </a:lnR>
                    <a:lnT>
                      <a:noFill/>
                    </a:lnT>
                    <a:lnB>
                      <a:noFill/>
                    </a:lnB>
                    <a:noFill/>
                  </a:tcPr>
                </a:tc>
                <a:tc>
                  <a:txBody>
                    <a:bodyPr/>
                    <a:lstStyle/>
                    <a:p>
                      <a:pPr algn="r" fontAlgn="b"/>
                      <a:r>
                        <a:rPr lang="en-US" sz="800" b="0" i="0" u="none" strike="noStrike">
                          <a:solidFill>
                            <a:srgbClr val="000000"/>
                          </a:solidFill>
                          <a:effectLst/>
                          <a:latin typeface="Calibri" panose="020F0502020204030204" pitchFamily="34" charset="0"/>
                        </a:rPr>
                        <a:t>0</a:t>
                      </a:r>
                    </a:p>
                  </a:txBody>
                  <a:tcPr marL="4763" marR="4763" marT="4763" marB="0" anchor="b">
                    <a:lnL>
                      <a:noFill/>
                    </a:lnL>
                    <a:lnR>
                      <a:noFill/>
                    </a:lnR>
                    <a:lnT>
                      <a:noFill/>
                    </a:lnT>
                    <a:lnB>
                      <a:noFill/>
                    </a:lnB>
                    <a:noFill/>
                  </a:tcPr>
                </a:tc>
                <a:tc>
                  <a:txBody>
                    <a:bodyPr/>
                    <a:lstStyle/>
                    <a:p>
                      <a:pPr algn="r" fontAlgn="b"/>
                      <a:r>
                        <a:rPr lang="en-US" sz="800" b="0" i="0" u="none" strike="noStrike">
                          <a:solidFill>
                            <a:srgbClr val="000000"/>
                          </a:solidFill>
                          <a:effectLst/>
                          <a:latin typeface="Calibri" panose="020F0502020204030204" pitchFamily="34" charset="0"/>
                        </a:rPr>
                        <a:t>0</a:t>
                      </a:r>
                    </a:p>
                  </a:txBody>
                  <a:tcPr marL="4763" marR="4763" marT="4763" marB="0" anchor="b">
                    <a:lnL>
                      <a:noFill/>
                    </a:lnL>
                    <a:lnR>
                      <a:noFill/>
                    </a:lnR>
                    <a:lnT>
                      <a:noFill/>
                    </a:lnT>
                    <a:lnB>
                      <a:noFill/>
                    </a:lnB>
                    <a:noFill/>
                  </a:tcPr>
                </a:tc>
                <a:tc>
                  <a:txBody>
                    <a:bodyPr/>
                    <a:lstStyle/>
                    <a:p>
                      <a:pPr algn="r" fontAlgn="b"/>
                      <a:r>
                        <a:rPr lang="en-US" sz="800" b="0" i="0" u="none" strike="noStrike">
                          <a:solidFill>
                            <a:srgbClr val="000000"/>
                          </a:solidFill>
                          <a:effectLst/>
                          <a:latin typeface="Calibri" panose="020F0502020204030204" pitchFamily="34" charset="0"/>
                        </a:rPr>
                        <a:t>0</a:t>
                      </a:r>
                    </a:p>
                  </a:txBody>
                  <a:tcPr marL="4763" marR="4763" marT="4763" marB="0" anchor="b">
                    <a:lnL>
                      <a:noFill/>
                    </a:lnL>
                    <a:lnR w="12700" cap="flat" cmpd="sng" algn="ctr">
                      <a:solidFill>
                        <a:srgbClr val="3366CC"/>
                      </a:solidFill>
                      <a:prstDash val="solid"/>
                      <a:round/>
                      <a:headEnd type="none" w="med" len="med"/>
                      <a:tailEnd type="none" w="med" len="med"/>
                    </a:lnR>
                    <a:lnT>
                      <a:noFill/>
                    </a:lnT>
                    <a:lnB>
                      <a:noFill/>
                    </a:lnB>
                    <a:noFill/>
                  </a:tcPr>
                </a:tc>
                <a:extLst>
                  <a:ext uri="{0D108BD9-81ED-4DB2-BD59-A6C34878D82A}">
                    <a16:rowId xmlns:a16="http://schemas.microsoft.com/office/drawing/2014/main" val="1574004977"/>
                  </a:ext>
                </a:extLst>
              </a:tr>
              <a:tr h="138113">
                <a:tc>
                  <a:txBody>
                    <a:bodyPr/>
                    <a:lstStyle/>
                    <a:p>
                      <a:pPr algn="l" fontAlgn="b"/>
                      <a:r>
                        <a:rPr lang="en-US" sz="800" b="0" i="0" u="none" strike="noStrike">
                          <a:solidFill>
                            <a:srgbClr val="000000"/>
                          </a:solidFill>
                          <a:effectLst/>
                          <a:latin typeface="Calibri" panose="020F0502020204030204" pitchFamily="34" charset="0"/>
                        </a:rPr>
                        <a:t>Title II AFUA to Title IV</a:t>
                      </a:r>
                    </a:p>
                  </a:txBody>
                  <a:tcPr marL="4763" marR="4763" marT="4763" marB="0" anchor="b">
                    <a:lnL w="12700" cap="flat" cmpd="sng" algn="ctr">
                      <a:solidFill>
                        <a:srgbClr val="3366CC"/>
                      </a:solidFill>
                      <a:prstDash val="solid"/>
                      <a:round/>
                      <a:headEnd type="none" w="med" len="med"/>
                      <a:tailEnd type="none" w="med" len="med"/>
                    </a:lnL>
                    <a:lnR>
                      <a:noFill/>
                    </a:lnR>
                    <a:lnT>
                      <a:noFill/>
                    </a:lnT>
                    <a:lnB>
                      <a:noFill/>
                    </a:lnB>
                    <a:noFill/>
                  </a:tcPr>
                </a:tc>
                <a:tc>
                  <a:txBody>
                    <a:bodyPr/>
                    <a:lstStyle/>
                    <a:p>
                      <a:pPr algn="r" fontAlgn="b"/>
                      <a:r>
                        <a:rPr lang="en-US" sz="800" b="0" i="0" u="none" strike="noStrike">
                          <a:solidFill>
                            <a:srgbClr val="000000"/>
                          </a:solidFill>
                          <a:effectLst/>
                          <a:latin typeface="Calibri" panose="020F0502020204030204" pitchFamily="34" charset="0"/>
                        </a:rPr>
                        <a:t>0</a:t>
                      </a:r>
                    </a:p>
                  </a:txBody>
                  <a:tcPr marL="4763" marR="4763" marT="4763" marB="0" anchor="b">
                    <a:lnL>
                      <a:noFill/>
                    </a:lnL>
                    <a:lnR>
                      <a:noFill/>
                    </a:lnR>
                    <a:lnT>
                      <a:noFill/>
                    </a:lnT>
                    <a:lnB>
                      <a:noFill/>
                    </a:lnB>
                    <a:noFill/>
                  </a:tcPr>
                </a:tc>
                <a:tc>
                  <a:txBody>
                    <a:bodyPr/>
                    <a:lstStyle/>
                    <a:p>
                      <a:pPr algn="r" fontAlgn="b"/>
                      <a:r>
                        <a:rPr lang="en-US" sz="800" b="0" i="0" u="none" strike="noStrike">
                          <a:solidFill>
                            <a:srgbClr val="000000"/>
                          </a:solidFill>
                          <a:effectLst/>
                          <a:latin typeface="Calibri" panose="020F0502020204030204" pitchFamily="34" charset="0"/>
                        </a:rPr>
                        <a:t>0</a:t>
                      </a:r>
                    </a:p>
                  </a:txBody>
                  <a:tcPr marL="4763" marR="4763" marT="4763" marB="0" anchor="b">
                    <a:lnL>
                      <a:noFill/>
                    </a:lnL>
                    <a:lnR>
                      <a:noFill/>
                    </a:lnR>
                    <a:lnT>
                      <a:noFill/>
                    </a:lnT>
                    <a:lnB>
                      <a:noFill/>
                    </a:lnB>
                    <a:noFill/>
                  </a:tcPr>
                </a:tc>
                <a:tc>
                  <a:txBody>
                    <a:bodyPr/>
                    <a:lstStyle/>
                    <a:p>
                      <a:pPr algn="r" fontAlgn="b"/>
                      <a:r>
                        <a:rPr lang="en-US" sz="800" b="0" i="0" u="none" strike="noStrike">
                          <a:solidFill>
                            <a:srgbClr val="000000"/>
                          </a:solidFill>
                          <a:effectLst/>
                          <a:latin typeface="Calibri" panose="020F0502020204030204" pitchFamily="34" charset="0"/>
                        </a:rPr>
                        <a:t>0</a:t>
                      </a:r>
                    </a:p>
                  </a:txBody>
                  <a:tcPr marL="4763" marR="4763" marT="4763" marB="0" anchor="b">
                    <a:lnL>
                      <a:noFill/>
                    </a:lnL>
                    <a:lnR>
                      <a:noFill/>
                    </a:lnR>
                    <a:lnT>
                      <a:noFill/>
                    </a:lnT>
                    <a:lnB>
                      <a:noFill/>
                    </a:lnB>
                    <a:noFill/>
                  </a:tcPr>
                </a:tc>
                <a:tc>
                  <a:txBody>
                    <a:bodyPr/>
                    <a:lstStyle/>
                    <a:p>
                      <a:pPr algn="r" fontAlgn="b"/>
                      <a:r>
                        <a:rPr lang="en-US" sz="800" b="0" i="0" u="none" strike="noStrike">
                          <a:solidFill>
                            <a:srgbClr val="000000"/>
                          </a:solidFill>
                          <a:effectLst/>
                          <a:latin typeface="Calibri" panose="020F0502020204030204" pitchFamily="34" charset="0"/>
                        </a:rPr>
                        <a:t>5196</a:t>
                      </a:r>
                    </a:p>
                  </a:txBody>
                  <a:tcPr marL="4763" marR="4763" marT="4763" marB="0" anchor="b">
                    <a:lnL>
                      <a:noFill/>
                    </a:lnL>
                    <a:lnR w="12700" cap="flat" cmpd="sng" algn="ctr">
                      <a:solidFill>
                        <a:srgbClr val="3366CC"/>
                      </a:solidFill>
                      <a:prstDash val="solid"/>
                      <a:round/>
                      <a:headEnd type="none" w="med" len="med"/>
                      <a:tailEnd type="none" w="med" len="med"/>
                    </a:lnR>
                    <a:lnT>
                      <a:noFill/>
                    </a:lnT>
                    <a:lnB>
                      <a:noFill/>
                    </a:lnB>
                    <a:noFill/>
                  </a:tcPr>
                </a:tc>
                <a:extLst>
                  <a:ext uri="{0D108BD9-81ED-4DB2-BD59-A6C34878D82A}">
                    <a16:rowId xmlns:a16="http://schemas.microsoft.com/office/drawing/2014/main" val="21153544"/>
                  </a:ext>
                </a:extLst>
              </a:tr>
              <a:tr h="138113">
                <a:tc>
                  <a:txBody>
                    <a:bodyPr/>
                    <a:lstStyle/>
                    <a:p>
                      <a:pPr algn="l" fontAlgn="b"/>
                      <a:r>
                        <a:rPr lang="en-US" sz="800" b="0" i="0" u="none" strike="noStrike" dirty="0">
                          <a:solidFill>
                            <a:srgbClr val="000000"/>
                          </a:solidFill>
                          <a:effectLst/>
                          <a:latin typeface="Calibri" panose="020F0502020204030204" pitchFamily="34" charset="0"/>
                        </a:rPr>
                        <a:t>Title IV AFUA to Title II</a:t>
                      </a:r>
                    </a:p>
                  </a:txBody>
                  <a:tcPr marL="4763" marR="4763" marT="4763" marB="0" anchor="b">
                    <a:lnL w="12700" cap="flat" cmpd="sng" algn="ctr">
                      <a:solidFill>
                        <a:srgbClr val="3366CC"/>
                      </a:solidFill>
                      <a:prstDash val="solid"/>
                      <a:round/>
                      <a:headEnd type="none" w="med" len="med"/>
                      <a:tailEnd type="none" w="med" len="med"/>
                    </a:lnL>
                    <a:lnR>
                      <a:noFill/>
                    </a:lnR>
                    <a:lnT>
                      <a:noFill/>
                    </a:lnT>
                    <a:lnB w="12700" cap="flat" cmpd="sng" algn="ctr">
                      <a:solidFill>
                        <a:srgbClr val="3366CC"/>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Calibri" panose="020F0502020204030204" pitchFamily="34" charset="0"/>
                        </a:rPr>
                        <a:t>0</a:t>
                      </a:r>
                    </a:p>
                  </a:txBody>
                  <a:tcPr marL="4763" marR="4763" marT="4763" marB="0" anchor="b">
                    <a:lnL>
                      <a:noFill/>
                    </a:lnL>
                    <a:lnR>
                      <a:noFill/>
                    </a:lnR>
                    <a:lnT>
                      <a:noFill/>
                    </a:lnT>
                    <a:lnB w="12700" cap="flat" cmpd="sng" algn="ctr">
                      <a:solidFill>
                        <a:srgbClr val="3366CC"/>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Calibri" panose="020F0502020204030204" pitchFamily="34" charset="0"/>
                        </a:rPr>
                        <a:t>86983</a:t>
                      </a:r>
                    </a:p>
                  </a:txBody>
                  <a:tcPr marL="4763" marR="4763" marT="4763" marB="0" anchor="b">
                    <a:lnL>
                      <a:noFill/>
                    </a:lnL>
                    <a:lnR>
                      <a:noFill/>
                    </a:lnR>
                    <a:lnT>
                      <a:noFill/>
                    </a:lnT>
                    <a:lnB w="12700" cap="flat" cmpd="sng" algn="ctr">
                      <a:solidFill>
                        <a:srgbClr val="3366CC"/>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Calibri" panose="020F0502020204030204" pitchFamily="34" charset="0"/>
                        </a:rPr>
                        <a:t>0</a:t>
                      </a:r>
                    </a:p>
                  </a:txBody>
                  <a:tcPr marL="4763" marR="4763" marT="4763" marB="0" anchor="b">
                    <a:lnL>
                      <a:noFill/>
                    </a:lnL>
                    <a:lnR>
                      <a:noFill/>
                    </a:lnR>
                    <a:lnT>
                      <a:noFill/>
                    </a:lnT>
                    <a:lnB w="12700" cap="flat" cmpd="sng" algn="ctr">
                      <a:solidFill>
                        <a:srgbClr val="3366CC"/>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Calibri" panose="020F0502020204030204" pitchFamily="34" charset="0"/>
                        </a:rPr>
                        <a:t>0</a:t>
                      </a:r>
                    </a:p>
                  </a:txBody>
                  <a:tcPr marL="4763" marR="4763" marT="4763" marB="0" anchor="b">
                    <a:lnL>
                      <a:noFill/>
                    </a:lnL>
                    <a:lnR w="12700" cap="flat" cmpd="sng" algn="ctr">
                      <a:solidFill>
                        <a:srgbClr val="3366CC"/>
                      </a:solidFill>
                      <a:prstDash val="solid"/>
                      <a:round/>
                      <a:headEnd type="none" w="med" len="med"/>
                      <a:tailEnd type="none" w="med" len="med"/>
                    </a:lnR>
                    <a:lnT>
                      <a:noFill/>
                    </a:lnT>
                    <a:lnB w="12700" cap="flat" cmpd="sng" algn="ctr">
                      <a:solidFill>
                        <a:srgbClr val="3366CC"/>
                      </a:solidFill>
                      <a:prstDash val="solid"/>
                      <a:round/>
                      <a:headEnd type="none" w="med" len="med"/>
                      <a:tailEnd type="none" w="med" len="med"/>
                    </a:lnB>
                    <a:noFill/>
                  </a:tcPr>
                </a:tc>
                <a:extLst>
                  <a:ext uri="{0D108BD9-81ED-4DB2-BD59-A6C34878D82A}">
                    <a16:rowId xmlns:a16="http://schemas.microsoft.com/office/drawing/2014/main" val="3519196538"/>
                  </a:ext>
                </a:extLst>
              </a:tr>
            </a:tbl>
          </a:graphicData>
        </a:graphic>
      </p:graphicFrame>
    </p:spTree>
    <p:extLst>
      <p:ext uri="{BB962C8B-B14F-4D97-AF65-F5344CB8AC3E}">
        <p14:creationId xmlns:p14="http://schemas.microsoft.com/office/powerpoint/2010/main" val="2623093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BE7964DE-5922-9232-646C-271B335EEBE5}"/>
              </a:ext>
            </a:extLst>
          </p:cNvPr>
          <p:cNvSpPr txBox="1">
            <a:spLocks noGrp="1"/>
          </p:cNvSpPr>
          <p:nvPr>
            <p:ph type="title" idx="4294967295"/>
          </p:nvPr>
        </p:nvSpPr>
        <p:spPr>
          <a:xfrm>
            <a:off x="1516933" y="360223"/>
            <a:ext cx="4221990" cy="346249"/>
          </a:xfrm>
          <a:prstGeom prst="rect">
            <a:avLst/>
          </a:prstGeom>
          <a:noFill/>
          <a:ln>
            <a:noFill/>
            <a:prstDash/>
          </a:ln>
          <a:effectLst/>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defRPr/>
            </a:pPr>
            <a:r>
              <a:rPr lang="en-US" sz="1800" b="1" dirty="0">
                <a:solidFill>
                  <a:srgbClr val="0066CC"/>
                </a:solidFill>
                <a:latin typeface="+mn-lt"/>
                <a:ea typeface="+mn-ea"/>
                <a:cs typeface="+mn-cs"/>
              </a:rPr>
              <a:t>Title II Activities from 2023-24 </a:t>
            </a:r>
            <a:r>
              <a:rPr lang="en-US" sz="1800" b="1" dirty="0" err="1">
                <a:solidFill>
                  <a:srgbClr val="0066CC"/>
                </a:solidFill>
                <a:latin typeface="+mn-lt"/>
                <a:ea typeface="+mn-ea"/>
                <a:cs typeface="+mn-cs"/>
              </a:rPr>
              <a:t>ConsApp</a:t>
            </a:r>
            <a:endParaRPr lang="en-US" sz="1800" b="1" dirty="0">
              <a:solidFill>
                <a:srgbClr val="0066CC"/>
              </a:solidFill>
              <a:latin typeface="+mn-lt"/>
              <a:ea typeface="+mn-ea"/>
              <a:cs typeface="+mn-cs"/>
            </a:endParaRPr>
          </a:p>
        </p:txBody>
      </p:sp>
      <p:sp>
        <p:nvSpPr>
          <p:cNvPr id="2" name="TextBox 1">
            <a:extLst>
              <a:ext uri="{FF2B5EF4-FFF2-40B4-BE49-F238E27FC236}">
                <a16:creationId xmlns:a16="http://schemas.microsoft.com/office/drawing/2014/main" id="{1B3C24F6-CC98-1782-5F7B-CA9395E6B620}"/>
              </a:ext>
            </a:extLst>
          </p:cNvPr>
          <p:cNvSpPr txBox="1"/>
          <p:nvPr/>
        </p:nvSpPr>
        <p:spPr>
          <a:xfrm>
            <a:off x="1743076" y="1089764"/>
            <a:ext cx="4124195" cy="2308324"/>
          </a:xfrm>
          <a:prstGeom prst="rect">
            <a:avLst/>
          </a:prstGeom>
          <a:noFill/>
        </p:spPr>
        <p:txBody>
          <a:bodyPr wrap="square" rtlCol="0">
            <a:spAutoFit/>
          </a:bodyPr>
          <a:lstStyle/>
          <a:p>
            <a:pPr defTabSz="685800">
              <a:buClrTx/>
            </a:pPr>
            <a:r>
              <a:rPr lang="en-US" sz="1800" b="1" kern="1200" dirty="0">
                <a:solidFill>
                  <a:srgbClr val="0066CC"/>
                </a:solidFill>
                <a:latin typeface="Aptos" panose="02110004020202020204"/>
                <a:ea typeface="+mn-ea"/>
                <a:cs typeface="+mn-cs"/>
              </a:rPr>
              <a:t>Professional Development</a:t>
            </a:r>
          </a:p>
          <a:p>
            <a:pPr marL="214313" indent="-214313" defTabSz="685800">
              <a:buClrTx/>
              <a:buFont typeface="Arial" panose="020B0604020202020204" pitchFamily="34" charset="0"/>
              <a:buChar char="•"/>
            </a:pPr>
            <a:r>
              <a:rPr lang="en-US" sz="1800" kern="1200" dirty="0">
                <a:solidFill>
                  <a:srgbClr val="0066CC"/>
                </a:solidFill>
                <a:latin typeface="Aptos" panose="02110004020202020204"/>
                <a:ea typeface="+mn-ea"/>
                <a:cs typeface="+mn-cs"/>
              </a:rPr>
              <a:t>Indicators and Object Codes</a:t>
            </a:r>
            <a:endParaRPr lang="en-US" sz="1800" b="1" kern="1200" dirty="0">
              <a:solidFill>
                <a:srgbClr val="0066CC"/>
              </a:solidFill>
              <a:latin typeface="Aptos" panose="02110004020202020204"/>
              <a:ea typeface="+mn-ea"/>
              <a:cs typeface="+mn-cs"/>
            </a:endParaRPr>
          </a:p>
          <a:p>
            <a:pPr defTabSz="685800">
              <a:buClrTx/>
            </a:pPr>
            <a:r>
              <a:rPr lang="en-US" sz="1800" b="1" kern="1200" dirty="0">
                <a:solidFill>
                  <a:srgbClr val="0066CC"/>
                </a:solidFill>
                <a:latin typeface="Aptos" panose="02110004020202020204"/>
                <a:ea typeface="+mn-ea"/>
                <a:cs typeface="+mn-cs"/>
              </a:rPr>
              <a:t>Instructional Planning</a:t>
            </a:r>
          </a:p>
          <a:p>
            <a:pPr marL="214313" indent="-214313" defTabSz="685800">
              <a:buClrTx/>
              <a:buFont typeface="Arial" panose="020B0604020202020204" pitchFamily="34" charset="0"/>
              <a:buChar char="•"/>
            </a:pPr>
            <a:r>
              <a:rPr lang="en-US" sz="1800" kern="1200" dirty="0">
                <a:solidFill>
                  <a:srgbClr val="0066CC"/>
                </a:solidFill>
                <a:latin typeface="Aptos" panose="02110004020202020204"/>
                <a:ea typeface="+mn-ea"/>
                <a:cs typeface="+mn-cs"/>
              </a:rPr>
              <a:t>Indicators</a:t>
            </a:r>
          </a:p>
          <a:p>
            <a:pPr defTabSz="685800">
              <a:buClrTx/>
            </a:pPr>
            <a:r>
              <a:rPr lang="en-US" sz="1800" b="1" kern="1200" dirty="0">
                <a:solidFill>
                  <a:srgbClr val="0066CC"/>
                </a:solidFill>
                <a:latin typeface="Aptos" panose="02110004020202020204"/>
                <a:ea typeface="+mn-ea"/>
                <a:cs typeface="+mn-cs"/>
              </a:rPr>
              <a:t>Class Size Reduction</a:t>
            </a:r>
          </a:p>
          <a:p>
            <a:pPr marL="214313" indent="-214313" defTabSz="685800">
              <a:buClrTx/>
              <a:buFont typeface="Arial" panose="020B0604020202020204" pitchFamily="34" charset="0"/>
              <a:buChar char="•"/>
            </a:pPr>
            <a:r>
              <a:rPr lang="en-US" sz="1800" kern="1200" dirty="0">
                <a:solidFill>
                  <a:srgbClr val="0066CC"/>
                </a:solidFill>
                <a:latin typeface="Aptos" panose="02110004020202020204"/>
                <a:ea typeface="+mn-ea"/>
                <a:cs typeface="+mn-cs"/>
              </a:rPr>
              <a:t>Budget narratives text search</a:t>
            </a:r>
            <a:endParaRPr lang="en-US" sz="1800" b="1" kern="1200" dirty="0">
              <a:solidFill>
                <a:srgbClr val="0066CC"/>
              </a:solidFill>
              <a:latin typeface="Aptos" panose="02110004020202020204"/>
              <a:ea typeface="+mn-ea"/>
              <a:cs typeface="+mn-cs"/>
            </a:endParaRPr>
          </a:p>
          <a:p>
            <a:pPr defTabSz="685800">
              <a:buClrTx/>
            </a:pPr>
            <a:r>
              <a:rPr lang="en-US" sz="1800" b="1" kern="1200" dirty="0">
                <a:solidFill>
                  <a:srgbClr val="0066CC"/>
                </a:solidFill>
                <a:latin typeface="Aptos" panose="02110004020202020204"/>
                <a:ea typeface="+mn-ea"/>
                <a:cs typeface="+mn-cs"/>
              </a:rPr>
              <a:t>Recruitment and Retention</a:t>
            </a:r>
          </a:p>
          <a:p>
            <a:pPr marL="214313" indent="-214313" defTabSz="685800">
              <a:buClrTx/>
              <a:buFont typeface="Arial" panose="020B0604020202020204" pitchFamily="34" charset="0"/>
              <a:buChar char="•"/>
            </a:pPr>
            <a:r>
              <a:rPr lang="en-US" sz="1800" kern="1200" dirty="0">
                <a:solidFill>
                  <a:srgbClr val="0066CC"/>
                </a:solidFill>
                <a:latin typeface="Aptos" panose="02110004020202020204"/>
                <a:ea typeface="+mn-ea"/>
                <a:cs typeface="+mn-cs"/>
              </a:rPr>
              <a:t>Budget narratives text search</a:t>
            </a:r>
            <a:endParaRPr lang="en-US" sz="1800" b="1" kern="1200" dirty="0">
              <a:solidFill>
                <a:srgbClr val="0066CC"/>
              </a:solidFill>
              <a:latin typeface="Aptos" panose="02110004020202020204"/>
              <a:ea typeface="+mn-ea"/>
              <a:cs typeface="+mn-cs"/>
            </a:endParaRPr>
          </a:p>
        </p:txBody>
      </p:sp>
    </p:spTree>
    <p:extLst>
      <p:ext uri="{BB962C8B-B14F-4D97-AF65-F5344CB8AC3E}">
        <p14:creationId xmlns:p14="http://schemas.microsoft.com/office/powerpoint/2010/main" val="128185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8" name="Title 7">
            <a:extLst>
              <a:ext uri="{FF2B5EF4-FFF2-40B4-BE49-F238E27FC236}">
                <a16:creationId xmlns:a16="http://schemas.microsoft.com/office/drawing/2014/main" id="{D7719139-77AD-E4EE-6874-B9208A6F4B43}"/>
              </a:ext>
              <a:ext uri="{C183D7F6-B498-43B3-948B-1728B52AA6E4}">
                <adec:decorative xmlns:adec="http://schemas.microsoft.com/office/drawing/2017/decorative" val="1"/>
              </a:ext>
            </a:extLst>
          </p:cNvPr>
          <p:cNvSpPr txBox="1">
            <a:spLocks noGrp="1"/>
          </p:cNvSpPr>
          <p:nvPr>
            <p:ph type="title" idx="4294967295"/>
          </p:nvPr>
        </p:nvSpPr>
        <p:spPr>
          <a:xfrm>
            <a:off x="1516933" y="360223"/>
            <a:ext cx="1805623" cy="346249"/>
          </a:xfrm>
          <a:prstGeom prst="rect">
            <a:avLst/>
          </a:prstGeom>
          <a:noFill/>
          <a:ln>
            <a:noFill/>
            <a:prstDash/>
          </a:ln>
          <a:effectLst/>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defTabSz="685800">
              <a:lnSpc>
                <a:spcPct val="100000"/>
              </a:lnSpc>
              <a:spcBef>
                <a:spcPts val="0"/>
              </a:spcBef>
              <a:defRPr/>
            </a:pPr>
            <a:r>
              <a:rPr lang="en-US" sz="1800" b="1" dirty="0">
                <a:solidFill>
                  <a:srgbClr val="0066CC"/>
                </a:solidFill>
                <a:latin typeface="+mn-lt"/>
                <a:ea typeface="+mn-ea"/>
                <a:cs typeface="+mn-cs"/>
              </a:rPr>
              <a:t>Title II Activities</a:t>
            </a:r>
          </a:p>
        </p:txBody>
      </p:sp>
      <p:pic>
        <p:nvPicPr>
          <p:cNvPr id="6" name="Picture 5">
            <a:extLst>
              <a:ext uri="{FF2B5EF4-FFF2-40B4-BE49-F238E27FC236}">
                <a16:creationId xmlns:a16="http://schemas.microsoft.com/office/drawing/2014/main" id="{3417830F-1563-8969-8616-8AFC1AB2C1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43076" y="942976"/>
            <a:ext cx="3141236" cy="2414225"/>
          </a:xfrm>
          <a:prstGeom prst="rect">
            <a:avLst/>
          </a:prstGeom>
          <a:ln>
            <a:solidFill>
              <a:srgbClr val="3366CC"/>
            </a:solidFill>
          </a:ln>
        </p:spPr>
      </p:pic>
      <p:sp>
        <p:nvSpPr>
          <p:cNvPr id="7" name="TextBox 6">
            <a:extLst>
              <a:ext uri="{FF2B5EF4-FFF2-40B4-BE49-F238E27FC236}">
                <a16:creationId xmlns:a16="http://schemas.microsoft.com/office/drawing/2014/main" id="{1822D3FD-29C8-1F81-FD95-EB704AC43800}"/>
              </a:ext>
              <a:ext uri="{C183D7F6-B498-43B3-948B-1728B52AA6E4}">
                <adec:decorative xmlns:adec="http://schemas.microsoft.com/office/drawing/2017/decorative" val="1"/>
              </a:ext>
            </a:extLst>
          </p:cNvPr>
          <p:cNvSpPr txBox="1"/>
          <p:nvPr/>
        </p:nvSpPr>
        <p:spPr>
          <a:xfrm>
            <a:off x="5104350" y="1220251"/>
            <a:ext cx="2620754" cy="2169825"/>
          </a:xfrm>
          <a:prstGeom prst="rect">
            <a:avLst/>
          </a:prstGeom>
          <a:noFill/>
        </p:spPr>
        <p:txBody>
          <a:bodyPr wrap="square" rtlCol="0">
            <a:spAutoFit/>
          </a:bodyPr>
          <a:lstStyle/>
          <a:p>
            <a:pPr marL="214313" indent="-214313" defTabSz="685800">
              <a:spcAft>
                <a:spcPts val="900"/>
              </a:spcAft>
              <a:buClrTx/>
              <a:buFont typeface="Arial" panose="020B0604020202020204" pitchFamily="34" charset="0"/>
              <a:buChar char="•"/>
            </a:pPr>
            <a:r>
              <a:rPr lang="en-US" sz="1500" kern="1200" dirty="0">
                <a:solidFill>
                  <a:srgbClr val="0066CC"/>
                </a:solidFill>
                <a:latin typeface="Calibri" panose="020F0502020204030204" pitchFamily="34" charset="0"/>
                <a:ea typeface="Calibri" panose="020F0502020204030204" pitchFamily="34" charset="0"/>
                <a:cs typeface="Calibri" panose="020F0502020204030204" pitchFamily="34" charset="0"/>
              </a:rPr>
              <a:t>Majority of Title II funds, activities and FTEs used for professional development</a:t>
            </a:r>
          </a:p>
          <a:p>
            <a:pPr marL="214313" indent="-214313" defTabSz="685800">
              <a:spcAft>
                <a:spcPts val="900"/>
              </a:spcAft>
              <a:buClrTx/>
              <a:buFont typeface="Arial" panose="020B0604020202020204" pitchFamily="34" charset="0"/>
              <a:buChar char="•"/>
            </a:pPr>
            <a:r>
              <a:rPr lang="en-US" sz="1500" kern="1200" dirty="0">
                <a:solidFill>
                  <a:srgbClr val="0066CC"/>
                </a:solidFill>
                <a:latin typeface="Calibri" panose="020F0502020204030204" pitchFamily="34" charset="0"/>
                <a:ea typeface="Calibri" panose="020F0502020204030204" pitchFamily="34" charset="0"/>
                <a:cs typeface="Calibri" panose="020F0502020204030204" pitchFamily="34" charset="0"/>
              </a:rPr>
              <a:t>Class size reduction was least frequently funded activity</a:t>
            </a:r>
          </a:p>
          <a:p>
            <a:pPr marL="214313" indent="-214313" defTabSz="685800">
              <a:spcAft>
                <a:spcPts val="900"/>
              </a:spcAft>
              <a:buClrTx/>
              <a:buFont typeface="Arial" panose="020B0604020202020204" pitchFamily="34" charset="0"/>
              <a:buChar char="•"/>
            </a:pPr>
            <a:r>
              <a:rPr lang="en-US" sz="1500" kern="1200" dirty="0">
                <a:solidFill>
                  <a:srgbClr val="0066CC"/>
                </a:solidFill>
                <a:latin typeface="Calibri" panose="020F0502020204030204" pitchFamily="34" charset="0"/>
                <a:ea typeface="Calibri" panose="020F0502020204030204" pitchFamily="34" charset="0"/>
                <a:cs typeface="Calibri" panose="020F0502020204030204" pitchFamily="34" charset="0"/>
              </a:rPr>
              <a:t>Note that categories are not exclusive</a:t>
            </a:r>
          </a:p>
        </p:txBody>
      </p:sp>
      <p:sp>
        <p:nvSpPr>
          <p:cNvPr id="4" name="TextBox 3">
            <a:extLst>
              <a:ext uri="{FF2B5EF4-FFF2-40B4-BE49-F238E27FC236}">
                <a16:creationId xmlns:a16="http://schemas.microsoft.com/office/drawing/2014/main" id="{BA48E733-7B60-E9FB-CDA9-A2D9C2353B79}"/>
              </a:ext>
              <a:ext uri="{C183D7F6-B498-43B3-948B-1728B52AA6E4}">
                <adec:decorative xmlns:adec="http://schemas.microsoft.com/office/drawing/2017/decorative" val="1"/>
              </a:ext>
            </a:extLst>
          </p:cNvPr>
          <p:cNvSpPr txBox="1"/>
          <p:nvPr/>
        </p:nvSpPr>
        <p:spPr>
          <a:xfrm>
            <a:off x="3575081" y="3380601"/>
            <a:ext cx="2069606" cy="300082"/>
          </a:xfrm>
          <a:prstGeom prst="rect">
            <a:avLst/>
          </a:prstGeom>
          <a:noFill/>
        </p:spPr>
        <p:txBody>
          <a:bodyPr wrap="none" rtlCol="0">
            <a:spAutoFit/>
          </a:bodyPr>
          <a:lstStyle/>
          <a:p>
            <a:pPr defTabSz="685800">
              <a:buClrTx/>
            </a:pPr>
            <a:r>
              <a:rPr lang="en-US" sz="1350" b="1" kern="1200" dirty="0">
                <a:solidFill>
                  <a:srgbClr val="0066CC"/>
                </a:solidFill>
                <a:latin typeface="Aptos" panose="02110004020202020204"/>
                <a:ea typeface="+mn-ea"/>
                <a:cs typeface="+mn-cs"/>
              </a:rPr>
              <a:t>Table 8: Title II Activities</a:t>
            </a:r>
          </a:p>
        </p:txBody>
      </p:sp>
      <p:graphicFrame>
        <p:nvGraphicFramePr>
          <p:cNvPr id="9" name="Object 8">
            <a:extLst>
              <a:ext uri="{FF2B5EF4-FFF2-40B4-BE49-F238E27FC236}">
                <a16:creationId xmlns:a16="http://schemas.microsoft.com/office/drawing/2014/main" id="{EECCE2CE-DE98-ECBE-CFF1-4EC80767FDDD}"/>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855263119"/>
              </p:ext>
            </p:extLst>
          </p:nvPr>
        </p:nvGraphicFramePr>
        <p:xfrm>
          <a:off x="2125151" y="3629025"/>
          <a:ext cx="5081588" cy="695325"/>
        </p:xfrm>
        <a:graphic>
          <a:graphicData uri="http://schemas.openxmlformats.org/presentationml/2006/ole">
            <mc:AlternateContent xmlns:mc="http://schemas.openxmlformats.org/markup-compatibility/2006">
              <mc:Choice xmlns:v="urn:schemas-microsoft-com:vml" Requires="v">
                <p:oleObj name="Worksheet" r:id="rId4" imgW="6775438" imgH="927012" progId="Excel.Sheet.12">
                  <p:embed/>
                </p:oleObj>
              </mc:Choice>
              <mc:Fallback>
                <p:oleObj name="Worksheet" r:id="rId4" imgW="6775438" imgH="927012" progId="Excel.Sheet.12">
                  <p:embed/>
                  <p:pic>
                    <p:nvPicPr>
                      <p:cNvPr id="9" name="Object 8">
                        <a:extLst>
                          <a:ext uri="{FF2B5EF4-FFF2-40B4-BE49-F238E27FC236}">
                            <a16:creationId xmlns:a16="http://schemas.microsoft.com/office/drawing/2014/main" id="{EECCE2CE-DE98-ECBE-CFF1-4EC80767FDDD}"/>
                          </a:ext>
                        </a:extLst>
                      </p:cNvPr>
                      <p:cNvPicPr/>
                      <p:nvPr/>
                    </p:nvPicPr>
                    <p:blipFill>
                      <a:blip r:embed="rId5"/>
                      <a:stretch>
                        <a:fillRect/>
                      </a:stretch>
                    </p:blipFill>
                    <p:spPr>
                      <a:xfrm>
                        <a:off x="2125151" y="3629025"/>
                        <a:ext cx="5081588" cy="695325"/>
                      </a:xfrm>
                      <a:prstGeom prst="rect">
                        <a:avLst/>
                      </a:prstGeom>
                      <a:ln>
                        <a:solidFill>
                          <a:srgbClr val="3366CC"/>
                        </a:solidFill>
                      </a:ln>
                    </p:spPr>
                  </p:pic>
                </p:oleObj>
              </mc:Fallback>
            </mc:AlternateContent>
          </a:graphicData>
        </a:graphic>
      </p:graphicFrame>
    </p:spTree>
    <p:extLst>
      <p:ext uri="{BB962C8B-B14F-4D97-AF65-F5344CB8AC3E}">
        <p14:creationId xmlns:p14="http://schemas.microsoft.com/office/powerpoint/2010/main" val="1766822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4">
          <a:extLst>
            <a:ext uri="{FF2B5EF4-FFF2-40B4-BE49-F238E27FC236}">
              <a16:creationId xmlns:a16="http://schemas.microsoft.com/office/drawing/2014/main" id="{6FCDE13E-24B0-02A1-2EE1-5BF508A2664D}"/>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08400C1D-D6E9-190C-2B31-4166E5AA2933}"/>
              </a:ext>
              <a:ext uri="{C183D7F6-B498-43B3-948B-1728B52AA6E4}">
                <adec:decorative xmlns:adec="http://schemas.microsoft.com/office/drawing/2017/decorative" val="1"/>
              </a:ext>
            </a:extLst>
          </p:cNvPr>
          <p:cNvSpPr txBox="1">
            <a:spLocks/>
          </p:cNvSpPr>
          <p:nvPr/>
        </p:nvSpPr>
        <p:spPr>
          <a:xfrm>
            <a:off x="1516933" y="360223"/>
            <a:ext cx="5653407" cy="346249"/>
          </a:xfrm>
          <a:prstGeom prst="rect">
            <a:avLst/>
          </a:prstGeom>
          <a:noFill/>
          <a:ln>
            <a:noFill/>
            <a:prstDash/>
          </a:ln>
          <a:effectLst/>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buClrTx/>
              <a:defRPr/>
            </a:pPr>
            <a:r>
              <a:rPr lang="en-US" sz="1800" b="1">
                <a:solidFill>
                  <a:srgbClr val="0066CC"/>
                </a:solidFill>
                <a:latin typeface="Aptos" panose="02110004020202020204"/>
              </a:rPr>
              <a:t>Title II Change in Funding Activities SY2023 to SY2024</a:t>
            </a:r>
            <a:endParaRPr lang="en-US" sz="1800" b="1" dirty="0">
              <a:solidFill>
                <a:srgbClr val="0066CC"/>
              </a:solidFill>
              <a:latin typeface="Aptos" panose="02110004020202020204"/>
            </a:endParaRPr>
          </a:p>
        </p:txBody>
      </p:sp>
      <p:pic>
        <p:nvPicPr>
          <p:cNvPr id="3" name="Picture 2">
            <a:extLst>
              <a:ext uri="{FF2B5EF4-FFF2-40B4-BE49-F238E27FC236}">
                <a16:creationId xmlns:a16="http://schemas.microsoft.com/office/drawing/2014/main" id="{9760715F-3F38-376A-474C-A3838FA455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96810" y="942975"/>
            <a:ext cx="3150381" cy="2423370"/>
          </a:xfrm>
          <a:prstGeom prst="rect">
            <a:avLst/>
          </a:prstGeom>
          <a:ln>
            <a:solidFill>
              <a:srgbClr val="3366CC"/>
            </a:solidFill>
          </a:ln>
        </p:spPr>
      </p:pic>
      <p:sp>
        <p:nvSpPr>
          <p:cNvPr id="4" name="TextBox 3">
            <a:extLst>
              <a:ext uri="{FF2B5EF4-FFF2-40B4-BE49-F238E27FC236}">
                <a16:creationId xmlns:a16="http://schemas.microsoft.com/office/drawing/2014/main" id="{EC325FF5-D362-BBC4-AEED-C7E063517347}"/>
              </a:ext>
              <a:ext uri="{C183D7F6-B498-43B3-948B-1728B52AA6E4}">
                <adec:decorative xmlns:adec="http://schemas.microsoft.com/office/drawing/2017/decorative" val="1"/>
              </a:ext>
            </a:extLst>
          </p:cNvPr>
          <p:cNvSpPr txBox="1"/>
          <p:nvPr/>
        </p:nvSpPr>
        <p:spPr>
          <a:xfrm>
            <a:off x="3152981" y="3380601"/>
            <a:ext cx="2889830" cy="300082"/>
          </a:xfrm>
          <a:prstGeom prst="rect">
            <a:avLst/>
          </a:prstGeom>
          <a:noFill/>
        </p:spPr>
        <p:txBody>
          <a:bodyPr wrap="none" rtlCol="0">
            <a:spAutoFit/>
          </a:bodyPr>
          <a:lstStyle/>
          <a:p>
            <a:pPr defTabSz="685800">
              <a:buClrTx/>
            </a:pPr>
            <a:r>
              <a:rPr lang="en-US" sz="1350" b="1" kern="1200" dirty="0">
                <a:solidFill>
                  <a:srgbClr val="0066CC"/>
                </a:solidFill>
                <a:latin typeface="Aptos" panose="02110004020202020204"/>
                <a:ea typeface="+mn-ea"/>
                <a:cs typeface="+mn-cs"/>
              </a:rPr>
              <a:t>Table 9: Change in Title II Activities</a:t>
            </a:r>
          </a:p>
        </p:txBody>
      </p:sp>
      <p:sp>
        <p:nvSpPr>
          <p:cNvPr id="6" name="Title 5">
            <a:extLst>
              <a:ext uri="{FF2B5EF4-FFF2-40B4-BE49-F238E27FC236}">
                <a16:creationId xmlns:a16="http://schemas.microsoft.com/office/drawing/2014/main" id="{F1DB9DEF-0B22-789C-4FEE-339747D95C8F}"/>
              </a:ext>
              <a:ext uri="{C183D7F6-B498-43B3-948B-1728B52AA6E4}">
                <adec:decorative xmlns:adec="http://schemas.microsoft.com/office/drawing/2017/decorative" val="1"/>
              </a:ext>
            </a:extLst>
          </p:cNvPr>
          <p:cNvSpPr>
            <a:spLocks noGrp="1"/>
          </p:cNvSpPr>
          <p:nvPr>
            <p:ph type="title" idx="4294967295"/>
          </p:nvPr>
        </p:nvSpPr>
        <p:spPr>
          <a:xfrm>
            <a:off x="628650" y="-994172"/>
            <a:ext cx="7886700" cy="994172"/>
          </a:xfrm>
        </p:spPr>
        <p:txBody>
          <a:bodyPr vert="horz" lIns="91440" tIns="45720" rIns="91440" bIns="45720" rtlCol="0" anchor="b">
            <a:normAutofit/>
          </a:bodyPr>
          <a:lstStyle/>
          <a:p>
            <a:r>
              <a:rPr lang="en-US" dirty="0"/>
              <a:t>Title II Change in Funding Activities SY23-24</a:t>
            </a:r>
          </a:p>
        </p:txBody>
      </p:sp>
      <p:graphicFrame>
        <p:nvGraphicFramePr>
          <p:cNvPr id="5" name="Object 4">
            <a:extLst>
              <a:ext uri="{FF2B5EF4-FFF2-40B4-BE49-F238E27FC236}">
                <a16:creationId xmlns:a16="http://schemas.microsoft.com/office/drawing/2014/main" id="{C29B494E-1173-A7D8-E80D-44893A77F812}"/>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55976333"/>
              </p:ext>
            </p:extLst>
          </p:nvPr>
        </p:nvGraphicFramePr>
        <p:xfrm>
          <a:off x="3081338" y="3683533"/>
          <a:ext cx="2981325" cy="557213"/>
        </p:xfrm>
        <a:graphic>
          <a:graphicData uri="http://schemas.openxmlformats.org/presentationml/2006/ole">
            <mc:AlternateContent xmlns:mc="http://schemas.openxmlformats.org/markup-compatibility/2006">
              <mc:Choice xmlns:v="urn:schemas-microsoft-com:vml" Requires="v">
                <p:oleObj name="Worksheet" r:id="rId4" imgW="3975223" imgH="742950" progId="Excel.Sheet.12">
                  <p:embed/>
                </p:oleObj>
              </mc:Choice>
              <mc:Fallback>
                <p:oleObj name="Worksheet" r:id="rId4" imgW="3975223" imgH="742950" progId="Excel.Sheet.12">
                  <p:embed/>
                  <p:pic>
                    <p:nvPicPr>
                      <p:cNvPr id="5" name="Object 4">
                        <a:extLst>
                          <a:ext uri="{FF2B5EF4-FFF2-40B4-BE49-F238E27FC236}">
                            <a16:creationId xmlns:a16="http://schemas.microsoft.com/office/drawing/2014/main" id="{C29B494E-1173-A7D8-E80D-44893A77F812}"/>
                          </a:ext>
                        </a:extLst>
                      </p:cNvPr>
                      <p:cNvPicPr/>
                      <p:nvPr/>
                    </p:nvPicPr>
                    <p:blipFill>
                      <a:blip r:embed="rId5"/>
                      <a:stretch>
                        <a:fillRect/>
                      </a:stretch>
                    </p:blipFill>
                    <p:spPr>
                      <a:xfrm>
                        <a:off x="3081338" y="3683533"/>
                        <a:ext cx="2981325" cy="557213"/>
                      </a:xfrm>
                      <a:prstGeom prst="rect">
                        <a:avLst/>
                      </a:prstGeom>
                      <a:ln>
                        <a:solidFill>
                          <a:srgbClr val="3366CC"/>
                        </a:solidFill>
                      </a:ln>
                    </p:spPr>
                  </p:pic>
                </p:oleObj>
              </mc:Fallback>
            </mc:AlternateContent>
          </a:graphicData>
        </a:graphic>
      </p:graphicFrame>
    </p:spTree>
    <p:extLst>
      <p:ext uri="{BB962C8B-B14F-4D97-AF65-F5344CB8AC3E}">
        <p14:creationId xmlns:p14="http://schemas.microsoft.com/office/powerpoint/2010/main" val="3042577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2" name="Title 1">
            <a:extLst>
              <a:ext uri="{FF2B5EF4-FFF2-40B4-BE49-F238E27FC236}">
                <a16:creationId xmlns:a16="http://schemas.microsoft.com/office/drawing/2014/main" id="{8F9F3E15-09BA-DEFA-C74A-9D0E615A27F4}"/>
              </a:ext>
            </a:extLst>
          </p:cNvPr>
          <p:cNvSpPr txBox="1">
            <a:spLocks noGrp="1"/>
          </p:cNvSpPr>
          <p:nvPr>
            <p:ph type="title" idx="4294967295"/>
          </p:nvPr>
        </p:nvSpPr>
        <p:spPr>
          <a:xfrm>
            <a:off x="1514475" y="370655"/>
            <a:ext cx="4830907" cy="34624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defRPr/>
            </a:pPr>
            <a:r>
              <a:rPr lang="en-US" sz="1800" b="1" dirty="0">
                <a:solidFill>
                  <a:srgbClr val="0066CC"/>
                </a:solidFill>
                <a:latin typeface="+mn-lt"/>
                <a:ea typeface="+mn-ea"/>
                <a:cs typeface="+mn-cs"/>
              </a:rPr>
              <a:t>Title II LEA Use of Funds Summary</a:t>
            </a:r>
            <a:endParaRPr lang="en-US" sz="1800" dirty="0">
              <a:latin typeface="+mn-lt"/>
              <a:ea typeface="+mn-ea"/>
              <a:cs typeface="+mn-cs"/>
            </a:endParaRPr>
          </a:p>
        </p:txBody>
      </p:sp>
      <p:sp>
        <p:nvSpPr>
          <p:cNvPr id="5" name="TextBox 4">
            <a:extLst>
              <a:ext uri="{FF2B5EF4-FFF2-40B4-BE49-F238E27FC236}">
                <a16:creationId xmlns:a16="http://schemas.microsoft.com/office/drawing/2014/main" id="{0FD80750-AA07-4269-B75C-6FF025BAABF2}"/>
              </a:ext>
            </a:extLst>
          </p:cNvPr>
          <p:cNvSpPr txBox="1"/>
          <p:nvPr/>
        </p:nvSpPr>
        <p:spPr>
          <a:xfrm>
            <a:off x="1641302" y="839635"/>
            <a:ext cx="5636321" cy="3439403"/>
          </a:xfrm>
          <a:prstGeom prst="rect">
            <a:avLst/>
          </a:prstGeom>
          <a:noFill/>
        </p:spPr>
        <p:txBody>
          <a:bodyPr wrap="square" rtlCol="0">
            <a:spAutoFit/>
          </a:bodyPr>
          <a:lstStyle/>
          <a:p>
            <a:pPr marL="257175" indent="-257175" defTabSz="685800">
              <a:spcAft>
                <a:spcPts val="900"/>
              </a:spcAft>
              <a:buClrTx/>
              <a:buFont typeface="Arial" panose="020B0604020202020204" pitchFamily="34" charset="0"/>
              <a:buChar char="•"/>
            </a:pPr>
            <a:r>
              <a:rPr lang="en-US" sz="1650" kern="1200" dirty="0">
                <a:solidFill>
                  <a:srgbClr val="0066CC"/>
                </a:solidFill>
                <a:latin typeface="Calibri" panose="020F0502020204030204" pitchFamily="34" charset="0"/>
                <a:ea typeface="Calibri" panose="020F0502020204030204" pitchFamily="34" charset="0"/>
                <a:cs typeface="Calibri" panose="020F0502020204030204" pitchFamily="34" charset="0"/>
              </a:rPr>
              <a:t>Total available funds SY 2023-24 approximately $30M</a:t>
            </a:r>
          </a:p>
          <a:p>
            <a:pPr marL="600075" lvl="1" indent="-257175" defTabSz="685800">
              <a:spcAft>
                <a:spcPts val="900"/>
              </a:spcAft>
              <a:buClrTx/>
              <a:buFont typeface="Courier New" panose="02070309020205020404" pitchFamily="49" charset="0"/>
              <a:buChar char="o"/>
            </a:pPr>
            <a:r>
              <a:rPr lang="en-US" sz="1650" kern="1200" dirty="0">
                <a:solidFill>
                  <a:srgbClr val="0066CC"/>
                </a:solidFill>
                <a:latin typeface="Calibri" panose="020F0502020204030204" pitchFamily="34" charset="0"/>
                <a:ea typeface="Calibri" panose="020F0502020204030204" pitchFamily="34" charset="0"/>
                <a:cs typeface="Calibri" panose="020F0502020204030204" pitchFamily="34" charset="0"/>
              </a:rPr>
              <a:t>$1.6M (5%) moved out of Title II-A</a:t>
            </a:r>
          </a:p>
          <a:p>
            <a:pPr marL="600075" lvl="1" indent="-257175" defTabSz="685800">
              <a:spcAft>
                <a:spcPts val="900"/>
              </a:spcAft>
              <a:buClrTx/>
              <a:buFont typeface="Courier New" panose="02070309020205020404" pitchFamily="49" charset="0"/>
              <a:buChar char="o"/>
            </a:pPr>
            <a:r>
              <a:rPr lang="en-US" sz="1650" kern="1200" dirty="0">
                <a:solidFill>
                  <a:srgbClr val="0066CC"/>
                </a:solidFill>
                <a:latin typeface="Calibri" panose="020F0502020204030204" pitchFamily="34" charset="0"/>
                <a:ea typeface="Calibri" panose="020F0502020204030204" pitchFamily="34" charset="0"/>
                <a:cs typeface="Calibri" panose="020F0502020204030204" pitchFamily="34" charset="0"/>
              </a:rPr>
              <a:t>Transfers were down and AFUA increased in SY2023-24</a:t>
            </a:r>
          </a:p>
          <a:p>
            <a:pPr marL="600075" lvl="1" indent="-257175" defTabSz="685800">
              <a:spcAft>
                <a:spcPts val="900"/>
              </a:spcAft>
              <a:buClrTx/>
              <a:buFont typeface="Courier New" panose="02070309020205020404" pitchFamily="49" charset="0"/>
              <a:buChar char="o"/>
            </a:pPr>
            <a:r>
              <a:rPr lang="en-US" sz="1650" kern="1200" dirty="0">
                <a:solidFill>
                  <a:srgbClr val="0066CC"/>
                </a:solidFill>
                <a:latin typeface="Calibri" panose="020F0502020204030204" pitchFamily="34" charset="0"/>
                <a:ea typeface="Calibri" panose="020F0502020204030204" pitchFamily="34" charset="0"/>
                <a:cs typeface="Calibri" panose="020F0502020204030204" pitchFamily="34" charset="0"/>
              </a:rPr>
              <a:t>Majority of transfer/AFUA went to Title I (99%)</a:t>
            </a:r>
          </a:p>
          <a:p>
            <a:pPr marL="257175" indent="-257175" defTabSz="685800">
              <a:spcAft>
                <a:spcPts val="900"/>
              </a:spcAft>
              <a:buClrTx/>
              <a:buFont typeface="Arial" panose="020B0604020202020204" pitchFamily="34" charset="0"/>
              <a:buChar char="•"/>
            </a:pPr>
            <a:r>
              <a:rPr lang="en-US" sz="1650" kern="1200" dirty="0">
                <a:solidFill>
                  <a:srgbClr val="0066CC"/>
                </a:solidFill>
                <a:latin typeface="Calibri" panose="020F0502020204030204" pitchFamily="34" charset="0"/>
                <a:ea typeface="Calibri" panose="020F0502020204030204" pitchFamily="34" charset="0"/>
                <a:cs typeface="Calibri" panose="020F0502020204030204" pitchFamily="34" charset="0"/>
              </a:rPr>
              <a:t>Most of budgeted funds (74%), activities (66%), and FTEs (58%) were for professional development</a:t>
            </a:r>
          </a:p>
          <a:p>
            <a:pPr marL="257175" indent="-257175" defTabSz="685800">
              <a:spcAft>
                <a:spcPts val="900"/>
              </a:spcAft>
              <a:buClrTx/>
              <a:buFont typeface="Arial" panose="020B0604020202020204" pitchFamily="34" charset="0"/>
              <a:buChar char="•"/>
            </a:pPr>
            <a:r>
              <a:rPr lang="en-US" sz="1650" kern="1200" dirty="0">
                <a:solidFill>
                  <a:srgbClr val="0066CC"/>
                </a:solidFill>
                <a:latin typeface="Calibri" panose="020F0502020204030204" pitchFamily="34" charset="0"/>
                <a:ea typeface="Calibri" panose="020F0502020204030204" pitchFamily="34" charset="0"/>
                <a:cs typeface="Calibri" panose="020F0502020204030204" pitchFamily="34" charset="0"/>
              </a:rPr>
              <a:t>Significant increase in funding for recruiting, hiring, and retaining educators</a:t>
            </a:r>
          </a:p>
          <a:p>
            <a:pPr marL="257175" indent="-257175" defTabSz="685800">
              <a:spcAft>
                <a:spcPts val="900"/>
              </a:spcAft>
              <a:buClrTx/>
              <a:buFont typeface="Arial" panose="020B0604020202020204" pitchFamily="34" charset="0"/>
              <a:buChar char="•"/>
            </a:pPr>
            <a:endParaRPr lang="en-US" sz="1650" kern="1200" dirty="0">
              <a:solidFill>
                <a:srgbClr val="0066CC"/>
              </a:solidFill>
              <a:latin typeface="Calibri" panose="020F0502020204030204" pitchFamily="34" charset="0"/>
              <a:ea typeface="Calibri" panose="020F0502020204030204" pitchFamily="34" charset="0"/>
              <a:cs typeface="Calibri" panose="020F0502020204030204" pitchFamily="34" charset="0"/>
            </a:endParaRPr>
          </a:p>
          <a:p>
            <a:pPr marL="257175" indent="-257175" defTabSz="685800">
              <a:buClrTx/>
              <a:buFont typeface="Arial" panose="020B0604020202020204" pitchFamily="34" charset="0"/>
              <a:buChar char="•"/>
            </a:pPr>
            <a:endParaRPr lang="en-US" sz="1650" kern="1200" dirty="0">
              <a:solidFill>
                <a:srgbClr val="0066CC"/>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3891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 name="Google Shape;474;p16">
            <a:extLst>
              <a:ext uri="{FF2B5EF4-FFF2-40B4-BE49-F238E27FC236}">
                <a16:creationId xmlns:a16="http://schemas.microsoft.com/office/drawing/2014/main" id="{AC19F36C-2A3F-2D71-9CB1-5A5B1C424FC3}"/>
              </a:ext>
            </a:extLst>
          </p:cNvPr>
          <p:cNvSpPr txBox="1">
            <a:spLocks noGrp="1"/>
          </p:cNvSpPr>
          <p:nvPr>
            <p:ph type="title" idx="4294967295"/>
          </p:nvPr>
        </p:nvSpPr>
        <p:spPr>
          <a:xfrm>
            <a:off x="1781294" y="2084731"/>
            <a:ext cx="3993205" cy="185157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514350">
              <a:spcAft>
                <a:spcPts val="1350"/>
              </a:spcAft>
              <a:defRPr/>
            </a:pPr>
            <a:r>
              <a:rPr lang="en-US" sz="1800" b="1" dirty="0">
                <a:solidFill>
                  <a:srgbClr val="0066CC"/>
                </a:solidFill>
                <a:latin typeface="Georgia" panose="02040502050405020303" pitchFamily="18" charset="0"/>
              </a:rPr>
              <a:t>Colorado and National Trends</a:t>
            </a:r>
            <a:br>
              <a:rPr lang="en-US" sz="1800" b="1" dirty="0">
                <a:solidFill>
                  <a:srgbClr val="0066CC"/>
                </a:solidFill>
                <a:latin typeface="Georgia" panose="02040502050405020303" pitchFamily="18" charset="0"/>
              </a:rPr>
            </a:br>
            <a:br>
              <a:rPr lang="en-US" sz="1800" b="1" dirty="0">
                <a:solidFill>
                  <a:srgbClr val="0066CC"/>
                </a:solidFill>
                <a:latin typeface="Georgia" panose="02040502050405020303" pitchFamily="18" charset="0"/>
              </a:rPr>
            </a:br>
            <a:r>
              <a:rPr lang="en-US" sz="1500" dirty="0">
                <a:solidFill>
                  <a:srgbClr val="0066CC"/>
                </a:solidFill>
                <a:latin typeface="Georgia" panose="02040502050405020303" pitchFamily="18" charset="0"/>
              </a:rPr>
              <a:t>State and District Use of Title II, Part A Funds in 2023–24</a:t>
            </a:r>
            <a:br>
              <a:rPr lang="en-US" sz="1500" dirty="0">
                <a:solidFill>
                  <a:srgbClr val="0066CC"/>
                </a:solidFill>
                <a:latin typeface="Georgia" panose="02040502050405020303" pitchFamily="18" charset="0"/>
              </a:rPr>
            </a:br>
            <a:br>
              <a:rPr lang="en-US" sz="1500" dirty="0">
                <a:solidFill>
                  <a:srgbClr val="0066CC"/>
                </a:solidFill>
                <a:latin typeface="Georgia" panose="02040502050405020303" pitchFamily="18" charset="0"/>
              </a:rPr>
            </a:br>
            <a:r>
              <a:rPr lang="en-US" sz="1500" dirty="0">
                <a:solidFill>
                  <a:srgbClr val="0066CC"/>
                </a:solidFill>
                <a:latin typeface="Calibri" panose="020F0502020204030204" pitchFamily="34" charset="0"/>
              </a:rPr>
              <a:t>U.S. Department of Education, Office of Elementary and Secondary Education</a:t>
            </a:r>
            <a:br>
              <a:rPr lang="en-US" sz="1500" dirty="0">
                <a:solidFill>
                  <a:srgbClr val="0066CC"/>
                </a:solidFill>
                <a:latin typeface="Calibri" panose="020F0502020204030204" pitchFamily="34" charset="0"/>
              </a:rPr>
            </a:br>
            <a:br>
              <a:rPr lang="en-US" sz="1500" dirty="0">
                <a:solidFill>
                  <a:srgbClr val="0066CC"/>
                </a:solidFill>
                <a:latin typeface="Calibri" panose="020F0502020204030204" pitchFamily="34" charset="0"/>
              </a:rPr>
            </a:br>
            <a:r>
              <a:rPr lang="en-US" sz="1500" dirty="0">
                <a:solidFill>
                  <a:srgbClr val="0066CC"/>
                </a:solidFill>
                <a:latin typeface="Calibri" panose="020F0502020204030204" pitchFamily="34" charset="0"/>
              </a:rPr>
              <a:t>American Institutes of Research 2025</a:t>
            </a:r>
            <a:br>
              <a:rPr lang="en-US" sz="1350" b="1" dirty="0">
                <a:solidFill>
                  <a:srgbClr val="0066CC"/>
                </a:solidFill>
                <a:latin typeface="Calibri" panose="020F0502020204030204" pitchFamily="34" charset="0"/>
              </a:rPr>
            </a:br>
            <a:r>
              <a:rPr lang="en-US" sz="1350" b="1" dirty="0">
                <a:solidFill>
                  <a:srgbClr val="0066CC"/>
                </a:solidFill>
                <a:latin typeface="Calibri" panose="020F0502020204030204" pitchFamily="34" charset="0"/>
              </a:rPr>
              <a:t> </a:t>
            </a:r>
            <a:br>
              <a:rPr lang="en-US" sz="2475" kern="0" dirty="0"/>
            </a:br>
            <a:br>
              <a:rPr lang="en-US" sz="2475" b="1" dirty="0">
                <a:solidFill>
                  <a:schemeClr val="accent1">
                    <a:lumMod val="50000"/>
                  </a:schemeClr>
                </a:solidFill>
                <a:latin typeface="Georgia" panose="02040502050405020303" pitchFamily="18" charset="0"/>
              </a:rPr>
            </a:br>
            <a:br>
              <a:rPr lang="en-US" sz="2475" b="1" dirty="0">
                <a:solidFill>
                  <a:schemeClr val="accent1">
                    <a:lumMod val="50000"/>
                  </a:schemeClr>
                </a:solidFill>
                <a:latin typeface="Georgia" panose="02040502050405020303" pitchFamily="18" charset="0"/>
              </a:rPr>
            </a:br>
            <a:endParaRPr lang="en-US" sz="2475" dirty="0"/>
          </a:p>
        </p:txBody>
      </p:sp>
    </p:spTree>
    <p:extLst>
      <p:ext uri="{BB962C8B-B14F-4D97-AF65-F5344CB8AC3E}">
        <p14:creationId xmlns:p14="http://schemas.microsoft.com/office/powerpoint/2010/main" val="595473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2" name="Title 1">
            <a:extLst>
              <a:ext uri="{FF2B5EF4-FFF2-40B4-BE49-F238E27FC236}">
                <a16:creationId xmlns:a16="http://schemas.microsoft.com/office/drawing/2014/main" id="{8C97063A-57BD-EEE3-3B30-7230A31E295F}"/>
              </a:ext>
              <a:ext uri="{C183D7F6-B498-43B3-948B-1728B52AA6E4}">
                <adec:decorative xmlns:adec="http://schemas.microsoft.com/office/drawing/2017/decorative" val="1"/>
              </a:ext>
            </a:extLst>
          </p:cNvPr>
          <p:cNvSpPr txBox="1">
            <a:spLocks noGrp="1"/>
          </p:cNvSpPr>
          <p:nvPr>
            <p:ph type="title" idx="4294967295"/>
          </p:nvPr>
        </p:nvSpPr>
        <p:spPr>
          <a:xfrm>
            <a:off x="1514475" y="370655"/>
            <a:ext cx="3429000" cy="34624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lnSpc>
                <a:spcPct val="100000"/>
              </a:lnSpc>
              <a:spcBef>
                <a:spcPts val="0"/>
              </a:spcBef>
              <a:defRPr/>
            </a:pPr>
            <a:r>
              <a:rPr lang="en-US" sz="1800" b="1" dirty="0">
                <a:solidFill>
                  <a:srgbClr val="0066CC"/>
                </a:solidFill>
                <a:latin typeface="+mn-lt"/>
                <a:ea typeface="+mn-ea"/>
                <a:cs typeface="+mn-cs"/>
              </a:rPr>
              <a:t>Title II Activities Funding</a:t>
            </a:r>
            <a:endParaRPr lang="en-US" sz="1800" dirty="0">
              <a:latin typeface="+mn-lt"/>
              <a:ea typeface="+mn-ea"/>
              <a:cs typeface="+mn-cs"/>
            </a:endParaRPr>
          </a:p>
        </p:txBody>
      </p:sp>
      <p:pic>
        <p:nvPicPr>
          <p:cNvPr id="8" name="Picture 7">
            <a:extLst>
              <a:ext uri="{FF2B5EF4-FFF2-40B4-BE49-F238E27FC236}">
                <a16:creationId xmlns:a16="http://schemas.microsoft.com/office/drawing/2014/main" id="{A763A5EA-3208-27A7-3DB6-7E4F4BB89005}"/>
              </a:ext>
              <a:ext uri="{C183D7F6-B498-43B3-948B-1728B52AA6E4}">
                <adec:decorative xmlns:adec="http://schemas.microsoft.com/office/drawing/2017/decorative" val="1"/>
              </a:ext>
            </a:extLst>
          </p:cNvPr>
          <p:cNvPicPr preferRelativeResize="0">
            <a:picLocks/>
          </p:cNvPicPr>
          <p:nvPr/>
        </p:nvPicPr>
        <p:blipFill>
          <a:blip r:embed="rId3"/>
          <a:stretch>
            <a:fillRect/>
          </a:stretch>
        </p:blipFill>
        <p:spPr>
          <a:xfrm>
            <a:off x="1685925" y="942975"/>
            <a:ext cx="3140964" cy="2414016"/>
          </a:xfrm>
          <a:prstGeom prst="rect">
            <a:avLst/>
          </a:prstGeom>
          <a:ln>
            <a:solidFill>
              <a:srgbClr val="0066CC"/>
            </a:solidFill>
          </a:ln>
        </p:spPr>
      </p:pic>
      <p:sp>
        <p:nvSpPr>
          <p:cNvPr id="7" name="TextBox 6">
            <a:extLst>
              <a:ext uri="{FF2B5EF4-FFF2-40B4-BE49-F238E27FC236}">
                <a16:creationId xmlns:a16="http://schemas.microsoft.com/office/drawing/2014/main" id="{435934D5-C833-3B2A-3B5F-387663675523}"/>
              </a:ext>
              <a:ext uri="{C183D7F6-B498-43B3-948B-1728B52AA6E4}">
                <adec:decorative xmlns:adec="http://schemas.microsoft.com/office/drawing/2017/decorative" val="1"/>
              </a:ext>
            </a:extLst>
          </p:cNvPr>
          <p:cNvSpPr txBox="1"/>
          <p:nvPr/>
        </p:nvSpPr>
        <p:spPr>
          <a:xfrm>
            <a:off x="4990842" y="1341120"/>
            <a:ext cx="2682240" cy="1708160"/>
          </a:xfrm>
          <a:prstGeom prst="rect">
            <a:avLst/>
          </a:prstGeom>
          <a:noFill/>
        </p:spPr>
        <p:txBody>
          <a:bodyPr wrap="square" rtlCol="0">
            <a:spAutoFit/>
          </a:bodyPr>
          <a:lstStyle/>
          <a:p>
            <a:pPr marL="214313" indent="-214313" defTabSz="685800">
              <a:spcAft>
                <a:spcPts val="900"/>
              </a:spcAft>
              <a:buClrTx/>
              <a:buFont typeface="Arial" panose="020B0604020202020204" pitchFamily="34" charset="0"/>
              <a:buChar char="•"/>
              <a:defRPr/>
            </a:pPr>
            <a:r>
              <a:rPr lang="en-US" sz="1500" kern="1200" dirty="0">
                <a:solidFill>
                  <a:srgbClr val="0066CC"/>
                </a:solidFill>
                <a:latin typeface="Calibri" panose="020F0502020204030204" pitchFamily="34" charset="0"/>
                <a:ea typeface="Calibri" panose="020F0502020204030204" pitchFamily="34" charset="0"/>
                <a:cs typeface="Calibri" panose="020F0502020204030204" pitchFamily="34" charset="0"/>
              </a:rPr>
              <a:t>Most districts funded professional development</a:t>
            </a:r>
          </a:p>
          <a:p>
            <a:pPr marL="214313" indent="-214313" defTabSz="685800">
              <a:spcAft>
                <a:spcPts val="900"/>
              </a:spcAft>
              <a:buClrTx/>
              <a:buFont typeface="Arial" panose="020B0604020202020204" pitchFamily="34" charset="0"/>
              <a:buChar char="•"/>
              <a:defRPr/>
            </a:pPr>
            <a:r>
              <a:rPr lang="en-US" sz="1500" kern="1200" dirty="0">
                <a:solidFill>
                  <a:srgbClr val="0066CC"/>
                </a:solidFill>
                <a:latin typeface="Calibri" panose="020F0502020204030204" pitchFamily="34" charset="0"/>
                <a:ea typeface="Calibri" panose="020F0502020204030204" pitchFamily="34" charset="0"/>
                <a:cs typeface="Calibri" panose="020F0502020204030204" pitchFamily="34" charset="0"/>
              </a:rPr>
              <a:t>Colorado followed national trends</a:t>
            </a:r>
          </a:p>
          <a:p>
            <a:pPr marL="214313" indent="-214313" defTabSz="685800">
              <a:spcAft>
                <a:spcPts val="900"/>
              </a:spcAft>
              <a:buClrTx/>
              <a:buFont typeface="Arial" panose="020B0604020202020204" pitchFamily="34" charset="0"/>
              <a:buChar char="•"/>
              <a:defRPr/>
            </a:pPr>
            <a:r>
              <a:rPr lang="en-US" sz="1500" kern="1200" dirty="0">
                <a:solidFill>
                  <a:srgbClr val="0066CC"/>
                </a:solidFill>
                <a:latin typeface="Calibri" panose="020F0502020204030204" pitchFamily="34" charset="0"/>
                <a:ea typeface="Calibri" panose="020F0502020204030204" pitchFamily="34" charset="0"/>
                <a:cs typeface="Calibri" panose="020F0502020204030204" pitchFamily="34" charset="0"/>
              </a:rPr>
              <a:t>Class size reduction not frequently used in Colorado</a:t>
            </a:r>
          </a:p>
        </p:txBody>
      </p:sp>
      <p:sp>
        <p:nvSpPr>
          <p:cNvPr id="6" name="TextBox 5">
            <a:extLst>
              <a:ext uri="{FF2B5EF4-FFF2-40B4-BE49-F238E27FC236}">
                <a16:creationId xmlns:a16="http://schemas.microsoft.com/office/drawing/2014/main" id="{B0FFFA72-8191-6F14-4A36-B85DD73BE474}"/>
              </a:ext>
              <a:ext uri="{C183D7F6-B498-43B3-948B-1728B52AA6E4}">
                <adec:decorative xmlns:adec="http://schemas.microsoft.com/office/drawing/2017/decorative" val="1"/>
              </a:ext>
            </a:extLst>
          </p:cNvPr>
          <p:cNvSpPr txBox="1"/>
          <p:nvPr/>
        </p:nvSpPr>
        <p:spPr>
          <a:xfrm>
            <a:off x="2235381" y="3380601"/>
            <a:ext cx="4863511" cy="300082"/>
          </a:xfrm>
          <a:prstGeom prst="rect">
            <a:avLst/>
          </a:prstGeom>
          <a:noFill/>
        </p:spPr>
        <p:txBody>
          <a:bodyPr wrap="none" rtlCol="0">
            <a:spAutoFit/>
          </a:bodyPr>
          <a:lstStyle/>
          <a:p>
            <a:pPr defTabSz="685800">
              <a:buClrTx/>
              <a:defRPr/>
            </a:pPr>
            <a:r>
              <a:rPr lang="en-US" sz="1350" b="1" kern="1200" dirty="0">
                <a:solidFill>
                  <a:srgbClr val="0066CC"/>
                </a:solidFill>
                <a:latin typeface="Aptos" panose="02110004020202020204"/>
                <a:ea typeface="+mn-ea"/>
                <a:cs typeface="+mn-cs"/>
              </a:rPr>
              <a:t>Table 10: Percent Districts Funding Types of Title II Activities</a:t>
            </a:r>
          </a:p>
        </p:txBody>
      </p:sp>
      <p:graphicFrame>
        <p:nvGraphicFramePr>
          <p:cNvPr id="9" name="Object 8">
            <a:extLst>
              <a:ext uri="{FF2B5EF4-FFF2-40B4-BE49-F238E27FC236}">
                <a16:creationId xmlns:a16="http://schemas.microsoft.com/office/drawing/2014/main" id="{9F8D7C9F-C1BD-0E7F-73C9-B1AAB373FF82}"/>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685085967"/>
              </p:ext>
            </p:extLst>
          </p:nvPr>
        </p:nvGraphicFramePr>
        <p:xfrm>
          <a:off x="2495550" y="3622273"/>
          <a:ext cx="4152900" cy="585788"/>
        </p:xfrm>
        <a:graphic>
          <a:graphicData uri="http://schemas.openxmlformats.org/presentationml/2006/ole">
            <mc:AlternateContent xmlns:mc="http://schemas.openxmlformats.org/markup-compatibility/2006">
              <mc:Choice xmlns:v="urn:schemas-microsoft-com:vml" Requires="v">
                <p:oleObj name="Worksheet" r:id="rId4" imgW="5537299" imgH="781181" progId="Excel.Sheet.12">
                  <p:embed/>
                </p:oleObj>
              </mc:Choice>
              <mc:Fallback>
                <p:oleObj name="Worksheet" r:id="rId4" imgW="5537299" imgH="781181" progId="Excel.Sheet.12">
                  <p:embed/>
                  <p:pic>
                    <p:nvPicPr>
                      <p:cNvPr id="9" name="Object 8">
                        <a:extLst>
                          <a:ext uri="{FF2B5EF4-FFF2-40B4-BE49-F238E27FC236}">
                            <a16:creationId xmlns:a16="http://schemas.microsoft.com/office/drawing/2014/main" id="{9F8D7C9F-C1BD-0E7F-73C9-B1AAB373FF82}"/>
                          </a:ext>
                        </a:extLst>
                      </p:cNvPr>
                      <p:cNvPicPr/>
                      <p:nvPr/>
                    </p:nvPicPr>
                    <p:blipFill>
                      <a:blip r:embed="rId5"/>
                      <a:stretch>
                        <a:fillRect/>
                      </a:stretch>
                    </p:blipFill>
                    <p:spPr>
                      <a:xfrm>
                        <a:off x="2495550" y="3622273"/>
                        <a:ext cx="4152900" cy="585788"/>
                      </a:xfrm>
                      <a:prstGeom prst="rect">
                        <a:avLst/>
                      </a:prstGeom>
                      <a:ln>
                        <a:solidFill>
                          <a:srgbClr val="3366CC"/>
                        </a:solidFill>
                      </a:ln>
                    </p:spPr>
                  </p:pic>
                </p:oleObj>
              </mc:Fallback>
            </mc:AlternateContent>
          </a:graphicData>
        </a:graphic>
      </p:graphicFrame>
      <p:sp>
        <p:nvSpPr>
          <p:cNvPr id="4" name="TextBox 3">
            <a:extLst>
              <a:ext uri="{FF2B5EF4-FFF2-40B4-BE49-F238E27FC236}">
                <a16:creationId xmlns:a16="http://schemas.microsoft.com/office/drawing/2014/main" id="{C0EA2C67-7BBD-7E59-0F70-C4305068C335}"/>
              </a:ext>
              <a:ext uri="{C183D7F6-B498-43B3-948B-1728B52AA6E4}">
                <adec:decorative xmlns:adec="http://schemas.microsoft.com/office/drawing/2017/decorative" val="1"/>
              </a:ext>
            </a:extLst>
          </p:cNvPr>
          <p:cNvSpPr txBox="1"/>
          <p:nvPr/>
        </p:nvSpPr>
        <p:spPr>
          <a:xfrm>
            <a:off x="1440873" y="4308764"/>
            <a:ext cx="5295039" cy="253916"/>
          </a:xfrm>
          <a:prstGeom prst="rect">
            <a:avLst/>
          </a:prstGeom>
          <a:noFill/>
        </p:spPr>
        <p:txBody>
          <a:bodyPr wrap="none" rtlCol="0">
            <a:spAutoFit/>
          </a:bodyPr>
          <a:lstStyle/>
          <a:p>
            <a:pPr defTabSz="685800">
              <a:buClrTx/>
              <a:defRPr/>
            </a:pPr>
            <a:r>
              <a:rPr lang="en-US" sz="1050" b="1" i="1" kern="1200" dirty="0">
                <a:solidFill>
                  <a:srgbClr val="3366CC"/>
                </a:solidFill>
                <a:latin typeface="Calibri" panose="020F0502020204030204" pitchFamily="34" charset="0"/>
                <a:ea typeface="+mn-ea"/>
                <a:cs typeface="+mn-cs"/>
              </a:rPr>
              <a:t>State and District Use of Title II, Part A Funds in 2023–24</a:t>
            </a:r>
            <a:r>
              <a:rPr lang="en-US" sz="1050" b="1" kern="1200" dirty="0">
                <a:solidFill>
                  <a:srgbClr val="3366CC"/>
                </a:solidFill>
                <a:latin typeface="Calibri" panose="020F0502020204030204" pitchFamily="34" charset="0"/>
                <a:ea typeface="+mn-ea"/>
                <a:cs typeface="+mn-cs"/>
              </a:rPr>
              <a:t>, Washington, DC, 2025. Exhibit B.7</a:t>
            </a:r>
            <a:endParaRPr lang="en-US" sz="1050" b="1" kern="1200" dirty="0">
              <a:solidFill>
                <a:srgbClr val="3366CC"/>
              </a:solidFill>
              <a:latin typeface="Aptos" panose="02110004020202020204"/>
              <a:ea typeface="+mn-ea"/>
              <a:cs typeface="+mn-cs"/>
            </a:endParaRPr>
          </a:p>
        </p:txBody>
      </p:sp>
    </p:spTree>
    <p:extLst>
      <p:ext uri="{BB962C8B-B14F-4D97-AF65-F5344CB8AC3E}">
        <p14:creationId xmlns:p14="http://schemas.microsoft.com/office/powerpoint/2010/main" val="1031207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2" name="Title 1">
            <a:extLst>
              <a:ext uri="{FF2B5EF4-FFF2-40B4-BE49-F238E27FC236}">
                <a16:creationId xmlns:a16="http://schemas.microsoft.com/office/drawing/2014/main" id="{8C97063A-57BD-EEE3-3B30-7230A31E295F}"/>
              </a:ext>
              <a:ext uri="{C183D7F6-B498-43B3-948B-1728B52AA6E4}">
                <adec:decorative xmlns:adec="http://schemas.microsoft.com/office/drawing/2017/decorative" val="1"/>
              </a:ext>
            </a:extLst>
          </p:cNvPr>
          <p:cNvSpPr txBox="1">
            <a:spLocks noGrp="1"/>
          </p:cNvSpPr>
          <p:nvPr>
            <p:ph type="title" idx="4294967295"/>
          </p:nvPr>
        </p:nvSpPr>
        <p:spPr>
          <a:xfrm>
            <a:off x="1514475" y="370655"/>
            <a:ext cx="3429000" cy="34624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lnSpc>
                <a:spcPct val="100000"/>
              </a:lnSpc>
              <a:spcBef>
                <a:spcPts val="0"/>
              </a:spcBef>
              <a:defRPr/>
            </a:pPr>
            <a:r>
              <a:rPr lang="en-US" sz="1800" b="1" dirty="0">
                <a:solidFill>
                  <a:srgbClr val="0066CC"/>
                </a:solidFill>
                <a:latin typeface="+mn-lt"/>
                <a:ea typeface="+mn-ea"/>
                <a:cs typeface="+mn-cs"/>
              </a:rPr>
              <a:t>Title II Budgeted ($) Funds</a:t>
            </a:r>
            <a:endParaRPr lang="en-US" sz="1800" dirty="0">
              <a:latin typeface="+mn-lt"/>
              <a:ea typeface="+mn-ea"/>
              <a:cs typeface="+mn-cs"/>
            </a:endParaRPr>
          </a:p>
        </p:txBody>
      </p:sp>
      <p:pic>
        <p:nvPicPr>
          <p:cNvPr id="10" name="Picture 9">
            <a:extLst>
              <a:ext uri="{FF2B5EF4-FFF2-40B4-BE49-F238E27FC236}">
                <a16:creationId xmlns:a16="http://schemas.microsoft.com/office/drawing/2014/main" id="{3EA2A5EC-A3B3-C16D-CE77-BF121A112F04}"/>
              </a:ext>
              <a:ext uri="{C183D7F6-B498-43B3-948B-1728B52AA6E4}">
                <adec:decorative xmlns:adec="http://schemas.microsoft.com/office/drawing/2017/decorative" val="1"/>
              </a:ext>
            </a:extLst>
          </p:cNvPr>
          <p:cNvPicPr preferRelativeResize="0">
            <a:picLocks/>
          </p:cNvPicPr>
          <p:nvPr/>
        </p:nvPicPr>
        <p:blipFill>
          <a:blip r:embed="rId3"/>
          <a:stretch>
            <a:fillRect/>
          </a:stretch>
        </p:blipFill>
        <p:spPr>
          <a:xfrm>
            <a:off x="1685925" y="942975"/>
            <a:ext cx="3140964" cy="2414016"/>
          </a:xfrm>
          <a:prstGeom prst="rect">
            <a:avLst/>
          </a:prstGeom>
          <a:ln>
            <a:solidFill>
              <a:srgbClr val="3366CC"/>
            </a:solidFill>
          </a:ln>
        </p:spPr>
      </p:pic>
      <p:sp>
        <p:nvSpPr>
          <p:cNvPr id="8" name="TextBox 7">
            <a:extLst>
              <a:ext uri="{FF2B5EF4-FFF2-40B4-BE49-F238E27FC236}">
                <a16:creationId xmlns:a16="http://schemas.microsoft.com/office/drawing/2014/main" id="{01793A9D-90C5-8DCB-4870-BD25408F232E}"/>
              </a:ext>
              <a:ext uri="{C183D7F6-B498-43B3-948B-1728B52AA6E4}">
                <adec:decorative xmlns:adec="http://schemas.microsoft.com/office/drawing/2017/decorative" val="1"/>
              </a:ext>
            </a:extLst>
          </p:cNvPr>
          <p:cNvSpPr txBox="1"/>
          <p:nvPr/>
        </p:nvSpPr>
        <p:spPr>
          <a:xfrm>
            <a:off x="4988736" y="1157190"/>
            <a:ext cx="2739521" cy="1938992"/>
          </a:xfrm>
          <a:prstGeom prst="rect">
            <a:avLst/>
          </a:prstGeom>
          <a:noFill/>
        </p:spPr>
        <p:txBody>
          <a:bodyPr wrap="square" rtlCol="0">
            <a:spAutoFit/>
          </a:bodyPr>
          <a:lstStyle/>
          <a:p>
            <a:pPr marL="257175" indent="-257175" defTabSz="685800">
              <a:spcAft>
                <a:spcPts val="900"/>
              </a:spcAft>
              <a:buClrTx/>
              <a:buFont typeface="Arial" panose="020B0604020202020204" pitchFamily="34" charset="0"/>
              <a:buChar char="•"/>
              <a:defRPr/>
            </a:pPr>
            <a:r>
              <a:rPr lang="en-US" sz="1500" kern="1200" dirty="0">
                <a:solidFill>
                  <a:srgbClr val="0066CC"/>
                </a:solidFill>
                <a:latin typeface="Calibri" panose="020F0502020204030204" pitchFamily="34" charset="0"/>
                <a:ea typeface="Calibri" panose="020F0502020204030204" pitchFamily="34" charset="0"/>
                <a:cs typeface="Calibri" panose="020F0502020204030204" pitchFamily="34" charset="0"/>
              </a:rPr>
              <a:t>Most Title II funding was for professional development</a:t>
            </a:r>
          </a:p>
          <a:p>
            <a:pPr marL="257175" indent="-257175" defTabSz="685800">
              <a:spcAft>
                <a:spcPts val="900"/>
              </a:spcAft>
              <a:buClrTx/>
              <a:buFont typeface="Arial" panose="020B0604020202020204" pitchFamily="34" charset="0"/>
              <a:buChar char="•"/>
              <a:defRPr/>
            </a:pPr>
            <a:r>
              <a:rPr lang="en-US" sz="1500" kern="1200" dirty="0">
                <a:solidFill>
                  <a:srgbClr val="0066CC"/>
                </a:solidFill>
                <a:latin typeface="Calibri" panose="020F0502020204030204" pitchFamily="34" charset="0"/>
                <a:ea typeface="Calibri" panose="020F0502020204030204" pitchFamily="34" charset="0"/>
                <a:cs typeface="Calibri" panose="020F0502020204030204" pitchFamily="34" charset="0"/>
              </a:rPr>
              <a:t>Relatively little funding for class size reduction in Colorado</a:t>
            </a:r>
          </a:p>
          <a:p>
            <a:pPr marL="257175" indent="-257175" defTabSz="685800">
              <a:spcAft>
                <a:spcPts val="900"/>
              </a:spcAft>
              <a:buClrTx/>
              <a:buFont typeface="Arial" panose="020B0604020202020204" pitchFamily="34" charset="0"/>
              <a:buChar char="•"/>
              <a:defRPr/>
            </a:pPr>
            <a:r>
              <a:rPr lang="en-US" sz="1500" kern="1200" dirty="0">
                <a:solidFill>
                  <a:srgbClr val="0066CC"/>
                </a:solidFill>
                <a:latin typeface="Calibri" panose="020F0502020204030204" pitchFamily="34" charset="0"/>
                <a:ea typeface="Calibri" panose="020F0502020204030204" pitchFamily="34" charset="0"/>
                <a:cs typeface="Calibri" panose="020F0502020204030204" pitchFamily="34" charset="0"/>
              </a:rPr>
              <a:t>Evaluation systems higher priority in Colorado</a:t>
            </a:r>
          </a:p>
        </p:txBody>
      </p:sp>
      <p:sp>
        <p:nvSpPr>
          <p:cNvPr id="6" name="TextBox 5">
            <a:extLst>
              <a:ext uri="{FF2B5EF4-FFF2-40B4-BE49-F238E27FC236}">
                <a16:creationId xmlns:a16="http://schemas.microsoft.com/office/drawing/2014/main" id="{2427AF53-1F45-B86E-ECFB-4B93BCAC2B8F}"/>
              </a:ext>
              <a:ext uri="{C183D7F6-B498-43B3-948B-1728B52AA6E4}">
                <adec:decorative xmlns:adec="http://schemas.microsoft.com/office/drawing/2017/decorative" val="1"/>
              </a:ext>
            </a:extLst>
          </p:cNvPr>
          <p:cNvSpPr txBox="1"/>
          <p:nvPr/>
        </p:nvSpPr>
        <p:spPr>
          <a:xfrm>
            <a:off x="2418243" y="3380601"/>
            <a:ext cx="4456669" cy="300082"/>
          </a:xfrm>
          <a:prstGeom prst="rect">
            <a:avLst/>
          </a:prstGeom>
          <a:noFill/>
        </p:spPr>
        <p:txBody>
          <a:bodyPr wrap="none" rtlCol="0">
            <a:spAutoFit/>
          </a:bodyPr>
          <a:lstStyle/>
          <a:p>
            <a:pPr defTabSz="685800">
              <a:buClrTx/>
              <a:defRPr/>
            </a:pPr>
            <a:r>
              <a:rPr lang="en-US" sz="1350" b="1" kern="1200" dirty="0">
                <a:solidFill>
                  <a:srgbClr val="0066CC"/>
                </a:solidFill>
                <a:latin typeface="Aptos" panose="02110004020202020204"/>
                <a:ea typeface="+mn-ea"/>
                <a:cs typeface="+mn-cs"/>
              </a:rPr>
              <a:t>Table 11: Percent of Funds for Types of Title II Activities</a:t>
            </a:r>
          </a:p>
        </p:txBody>
      </p:sp>
      <p:graphicFrame>
        <p:nvGraphicFramePr>
          <p:cNvPr id="11" name="Object 10">
            <a:extLst>
              <a:ext uri="{FF2B5EF4-FFF2-40B4-BE49-F238E27FC236}">
                <a16:creationId xmlns:a16="http://schemas.microsoft.com/office/drawing/2014/main" id="{B3BBD683-9554-A82A-23A8-F51CB72DFF22}"/>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297488687"/>
              </p:ext>
            </p:extLst>
          </p:nvPr>
        </p:nvGraphicFramePr>
        <p:xfrm>
          <a:off x="2052638" y="3655088"/>
          <a:ext cx="5038725" cy="595313"/>
        </p:xfrm>
        <a:graphic>
          <a:graphicData uri="http://schemas.openxmlformats.org/presentationml/2006/ole">
            <mc:AlternateContent xmlns:mc="http://schemas.openxmlformats.org/markup-compatibility/2006">
              <mc:Choice xmlns:v="urn:schemas-microsoft-com:vml" Requires="v">
                <p:oleObj name="Worksheet" r:id="rId4" imgW="6718226" imgH="793794" progId="Excel.Sheet.12">
                  <p:embed/>
                </p:oleObj>
              </mc:Choice>
              <mc:Fallback>
                <p:oleObj name="Worksheet" r:id="rId4" imgW="6718226" imgH="793794" progId="Excel.Sheet.12">
                  <p:embed/>
                  <p:pic>
                    <p:nvPicPr>
                      <p:cNvPr id="11" name="Object 10">
                        <a:extLst>
                          <a:ext uri="{FF2B5EF4-FFF2-40B4-BE49-F238E27FC236}">
                            <a16:creationId xmlns:a16="http://schemas.microsoft.com/office/drawing/2014/main" id="{B3BBD683-9554-A82A-23A8-F51CB72DFF22}"/>
                          </a:ext>
                        </a:extLst>
                      </p:cNvPr>
                      <p:cNvPicPr/>
                      <p:nvPr/>
                    </p:nvPicPr>
                    <p:blipFill>
                      <a:blip r:embed="rId5"/>
                      <a:stretch>
                        <a:fillRect/>
                      </a:stretch>
                    </p:blipFill>
                    <p:spPr>
                      <a:xfrm>
                        <a:off x="2052638" y="3655088"/>
                        <a:ext cx="5038725" cy="595313"/>
                      </a:xfrm>
                      <a:prstGeom prst="rect">
                        <a:avLst/>
                      </a:prstGeom>
                      <a:ln>
                        <a:solidFill>
                          <a:srgbClr val="3366CC"/>
                        </a:solidFill>
                      </a:ln>
                    </p:spPr>
                  </p:pic>
                </p:oleObj>
              </mc:Fallback>
            </mc:AlternateContent>
          </a:graphicData>
        </a:graphic>
      </p:graphicFrame>
      <p:sp>
        <p:nvSpPr>
          <p:cNvPr id="4" name="TextBox 3">
            <a:extLst>
              <a:ext uri="{FF2B5EF4-FFF2-40B4-BE49-F238E27FC236}">
                <a16:creationId xmlns:a16="http://schemas.microsoft.com/office/drawing/2014/main" id="{C0EA2C67-7BBD-7E59-0F70-C4305068C335}"/>
              </a:ext>
              <a:ext uri="{C183D7F6-B498-43B3-948B-1728B52AA6E4}">
                <adec:decorative xmlns:adec="http://schemas.microsoft.com/office/drawing/2017/decorative" val="1"/>
              </a:ext>
            </a:extLst>
          </p:cNvPr>
          <p:cNvSpPr txBox="1"/>
          <p:nvPr/>
        </p:nvSpPr>
        <p:spPr>
          <a:xfrm>
            <a:off x="1440873" y="4308764"/>
            <a:ext cx="5325497" cy="253916"/>
          </a:xfrm>
          <a:prstGeom prst="rect">
            <a:avLst/>
          </a:prstGeom>
          <a:noFill/>
        </p:spPr>
        <p:txBody>
          <a:bodyPr wrap="none" rtlCol="0">
            <a:spAutoFit/>
          </a:bodyPr>
          <a:lstStyle/>
          <a:p>
            <a:pPr defTabSz="685800">
              <a:buClrTx/>
              <a:defRPr/>
            </a:pPr>
            <a:r>
              <a:rPr lang="en-US" sz="1050" b="1" i="1" kern="1200" dirty="0">
                <a:solidFill>
                  <a:srgbClr val="3366CC"/>
                </a:solidFill>
                <a:latin typeface="Calibri" panose="020F0502020204030204" pitchFamily="34" charset="0"/>
                <a:ea typeface="+mn-ea"/>
                <a:cs typeface="+mn-cs"/>
              </a:rPr>
              <a:t>State and District Use of Title II, Part A Funds in 2023–24</a:t>
            </a:r>
            <a:r>
              <a:rPr lang="en-US" sz="1050" b="1" kern="1200" dirty="0">
                <a:solidFill>
                  <a:srgbClr val="3366CC"/>
                </a:solidFill>
                <a:latin typeface="Calibri" panose="020F0502020204030204" pitchFamily="34" charset="0"/>
                <a:ea typeface="+mn-ea"/>
                <a:cs typeface="+mn-cs"/>
              </a:rPr>
              <a:t>, Washington, DC, 2025. Exhibit B.8 </a:t>
            </a:r>
            <a:endParaRPr lang="en-US" sz="1050" b="1" kern="1200" dirty="0">
              <a:solidFill>
                <a:srgbClr val="3366CC"/>
              </a:solidFill>
              <a:latin typeface="Aptos" panose="02110004020202020204"/>
              <a:ea typeface="+mn-ea"/>
              <a:cs typeface="+mn-cs"/>
            </a:endParaRPr>
          </a:p>
        </p:txBody>
      </p:sp>
    </p:spTree>
    <p:extLst>
      <p:ext uri="{BB962C8B-B14F-4D97-AF65-F5344CB8AC3E}">
        <p14:creationId xmlns:p14="http://schemas.microsoft.com/office/powerpoint/2010/main" val="399585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2" name="Title 1">
            <a:extLst>
              <a:ext uri="{FF2B5EF4-FFF2-40B4-BE49-F238E27FC236}">
                <a16:creationId xmlns:a16="http://schemas.microsoft.com/office/drawing/2014/main" id="{8C97063A-57BD-EEE3-3B30-7230A31E295F}"/>
              </a:ext>
              <a:ext uri="{C183D7F6-B498-43B3-948B-1728B52AA6E4}">
                <adec:decorative xmlns:adec="http://schemas.microsoft.com/office/drawing/2017/decorative" val="1"/>
              </a:ext>
            </a:extLst>
          </p:cNvPr>
          <p:cNvSpPr txBox="1">
            <a:spLocks noGrp="1"/>
          </p:cNvSpPr>
          <p:nvPr>
            <p:ph type="title" idx="4294967295"/>
          </p:nvPr>
        </p:nvSpPr>
        <p:spPr>
          <a:xfrm>
            <a:off x="1514474" y="370655"/>
            <a:ext cx="5471918" cy="34624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lnSpc>
                <a:spcPct val="100000"/>
              </a:lnSpc>
              <a:spcBef>
                <a:spcPts val="0"/>
              </a:spcBef>
              <a:defRPr/>
            </a:pPr>
            <a:r>
              <a:rPr lang="en-US" sz="1800" b="1" dirty="0">
                <a:solidFill>
                  <a:srgbClr val="0066CC"/>
                </a:solidFill>
                <a:latin typeface="+mn-lt"/>
                <a:ea typeface="+mn-ea"/>
                <a:cs typeface="+mn-cs"/>
              </a:rPr>
              <a:t>Title II Teacher Professional Development Types</a:t>
            </a:r>
            <a:endParaRPr lang="en-US" sz="1800" dirty="0">
              <a:latin typeface="+mn-lt"/>
              <a:ea typeface="+mn-ea"/>
              <a:cs typeface="+mn-cs"/>
            </a:endParaRPr>
          </a:p>
        </p:txBody>
      </p:sp>
      <p:pic>
        <p:nvPicPr>
          <p:cNvPr id="6" name="Picture 5">
            <a:extLst>
              <a:ext uri="{FF2B5EF4-FFF2-40B4-BE49-F238E27FC236}">
                <a16:creationId xmlns:a16="http://schemas.microsoft.com/office/drawing/2014/main" id="{F7C63AEC-4D9C-37AE-9966-12A695701CE5}"/>
              </a:ext>
              <a:ext uri="{C183D7F6-B498-43B3-948B-1728B52AA6E4}">
                <adec:decorative xmlns:adec="http://schemas.microsoft.com/office/drawing/2017/decorative" val="1"/>
              </a:ext>
            </a:extLst>
          </p:cNvPr>
          <p:cNvPicPr preferRelativeResize="0">
            <a:picLocks/>
          </p:cNvPicPr>
          <p:nvPr/>
        </p:nvPicPr>
        <p:blipFill>
          <a:blip r:embed="rId3"/>
          <a:stretch>
            <a:fillRect/>
          </a:stretch>
        </p:blipFill>
        <p:spPr>
          <a:xfrm>
            <a:off x="1685925" y="942975"/>
            <a:ext cx="3140964" cy="2414016"/>
          </a:xfrm>
          <a:prstGeom prst="rect">
            <a:avLst/>
          </a:prstGeom>
          <a:ln>
            <a:solidFill>
              <a:srgbClr val="0066CC"/>
            </a:solidFill>
          </a:ln>
        </p:spPr>
      </p:pic>
      <p:sp>
        <p:nvSpPr>
          <p:cNvPr id="8" name="TextBox 7">
            <a:extLst>
              <a:ext uri="{FF2B5EF4-FFF2-40B4-BE49-F238E27FC236}">
                <a16:creationId xmlns:a16="http://schemas.microsoft.com/office/drawing/2014/main" id="{01D85185-C8E9-3851-6C1C-BC165E19868F}"/>
              </a:ext>
              <a:ext uri="{C183D7F6-B498-43B3-948B-1728B52AA6E4}">
                <adec:decorative xmlns:adec="http://schemas.microsoft.com/office/drawing/2017/decorative" val="1"/>
              </a:ext>
            </a:extLst>
          </p:cNvPr>
          <p:cNvSpPr txBox="1"/>
          <p:nvPr/>
        </p:nvSpPr>
        <p:spPr>
          <a:xfrm>
            <a:off x="4991889" y="1389731"/>
            <a:ext cx="2887192" cy="1592744"/>
          </a:xfrm>
          <a:prstGeom prst="rect">
            <a:avLst/>
          </a:prstGeom>
          <a:noFill/>
        </p:spPr>
        <p:txBody>
          <a:bodyPr wrap="square" rtlCol="0">
            <a:spAutoFit/>
          </a:bodyPr>
          <a:lstStyle/>
          <a:p>
            <a:pPr marL="257175" indent="-257175" defTabSz="685800">
              <a:spcAft>
                <a:spcPts val="900"/>
              </a:spcAft>
              <a:buClrTx/>
              <a:buFont typeface="Arial" panose="020B0604020202020204" pitchFamily="34" charset="0"/>
              <a:buChar char="•"/>
              <a:defRPr/>
            </a:pPr>
            <a:r>
              <a:rPr lang="en-US" sz="1500" kern="1200" dirty="0">
                <a:solidFill>
                  <a:srgbClr val="0066CC"/>
                </a:solidFill>
                <a:latin typeface="Calibri" panose="020F0502020204030204" pitchFamily="34" charset="0"/>
                <a:ea typeface="Calibri" panose="020F0502020204030204" pitchFamily="34" charset="0"/>
                <a:cs typeface="Calibri" panose="020F0502020204030204" pitchFamily="34" charset="0"/>
              </a:rPr>
              <a:t>National trend was short term professional development for teachers</a:t>
            </a:r>
          </a:p>
          <a:p>
            <a:pPr marL="257175" indent="-257175" defTabSz="685800">
              <a:spcAft>
                <a:spcPts val="900"/>
              </a:spcAft>
              <a:buClrTx/>
              <a:buFont typeface="Arial" panose="020B0604020202020204" pitchFamily="34" charset="0"/>
              <a:buChar char="•"/>
              <a:defRPr/>
            </a:pPr>
            <a:r>
              <a:rPr lang="en-US" sz="1500" kern="1200" dirty="0">
                <a:solidFill>
                  <a:srgbClr val="0066CC"/>
                </a:solidFill>
                <a:latin typeface="Calibri" panose="020F0502020204030204" pitchFamily="34" charset="0"/>
                <a:ea typeface="Calibri" panose="020F0502020204030204" pitchFamily="34" charset="0"/>
                <a:cs typeface="Calibri" panose="020F0502020204030204" pitchFamily="34" charset="0"/>
              </a:rPr>
              <a:t>More Colorado LEAs invested in longer-term or collaborative activities</a:t>
            </a:r>
          </a:p>
        </p:txBody>
      </p:sp>
      <p:sp>
        <p:nvSpPr>
          <p:cNvPr id="5" name="TextBox 4">
            <a:extLst>
              <a:ext uri="{FF2B5EF4-FFF2-40B4-BE49-F238E27FC236}">
                <a16:creationId xmlns:a16="http://schemas.microsoft.com/office/drawing/2014/main" id="{0C2403E6-EBCA-BA04-E9E6-2976A323BDBB}"/>
              </a:ext>
              <a:ext uri="{C183D7F6-B498-43B3-948B-1728B52AA6E4}">
                <adec:decorative xmlns:adec="http://schemas.microsoft.com/office/drawing/2017/decorative" val="1"/>
              </a:ext>
            </a:extLst>
          </p:cNvPr>
          <p:cNvSpPr txBox="1"/>
          <p:nvPr/>
        </p:nvSpPr>
        <p:spPr>
          <a:xfrm>
            <a:off x="2071877" y="3380601"/>
            <a:ext cx="5054653" cy="300082"/>
          </a:xfrm>
          <a:prstGeom prst="rect">
            <a:avLst/>
          </a:prstGeom>
          <a:noFill/>
        </p:spPr>
        <p:txBody>
          <a:bodyPr wrap="none" rtlCol="0">
            <a:spAutoFit/>
          </a:bodyPr>
          <a:lstStyle/>
          <a:p>
            <a:pPr defTabSz="685800">
              <a:buClrTx/>
              <a:defRPr/>
            </a:pPr>
            <a:r>
              <a:rPr lang="en-US" sz="1350" b="1" kern="1200" dirty="0">
                <a:solidFill>
                  <a:srgbClr val="0066CC"/>
                </a:solidFill>
                <a:latin typeface="Aptos" panose="02110004020202020204"/>
                <a:ea typeface="+mn-ea"/>
                <a:cs typeface="+mn-cs"/>
              </a:rPr>
              <a:t>Table 12: Districts Funding Types of Professional Development</a:t>
            </a:r>
          </a:p>
        </p:txBody>
      </p:sp>
      <p:graphicFrame>
        <p:nvGraphicFramePr>
          <p:cNvPr id="7" name="Object 6">
            <a:extLst>
              <a:ext uri="{FF2B5EF4-FFF2-40B4-BE49-F238E27FC236}">
                <a16:creationId xmlns:a16="http://schemas.microsoft.com/office/drawing/2014/main" id="{851C5337-DD45-9C58-535B-BB8D4AC1F528}"/>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953069118"/>
              </p:ext>
            </p:extLst>
          </p:nvPr>
        </p:nvGraphicFramePr>
        <p:xfrm>
          <a:off x="2847975" y="3645955"/>
          <a:ext cx="3448050" cy="557213"/>
        </p:xfrm>
        <a:graphic>
          <a:graphicData uri="http://schemas.openxmlformats.org/presentationml/2006/ole">
            <mc:AlternateContent xmlns:mc="http://schemas.openxmlformats.org/markup-compatibility/2006">
              <mc:Choice xmlns:v="urn:schemas-microsoft-com:vml" Requires="v">
                <p:oleObj name="Worksheet" r:id="rId4" imgW="4597449" imgH="742950" progId="Excel.Sheet.12">
                  <p:embed/>
                </p:oleObj>
              </mc:Choice>
              <mc:Fallback>
                <p:oleObj name="Worksheet" r:id="rId4" imgW="4597449" imgH="742950" progId="Excel.Sheet.12">
                  <p:embed/>
                  <p:pic>
                    <p:nvPicPr>
                      <p:cNvPr id="7" name="Object 6">
                        <a:extLst>
                          <a:ext uri="{FF2B5EF4-FFF2-40B4-BE49-F238E27FC236}">
                            <a16:creationId xmlns:a16="http://schemas.microsoft.com/office/drawing/2014/main" id="{851C5337-DD45-9C58-535B-BB8D4AC1F528}"/>
                          </a:ext>
                        </a:extLst>
                      </p:cNvPr>
                      <p:cNvPicPr/>
                      <p:nvPr/>
                    </p:nvPicPr>
                    <p:blipFill>
                      <a:blip r:embed="rId5"/>
                      <a:stretch>
                        <a:fillRect/>
                      </a:stretch>
                    </p:blipFill>
                    <p:spPr>
                      <a:xfrm>
                        <a:off x="2847975" y="3645955"/>
                        <a:ext cx="3448050" cy="557213"/>
                      </a:xfrm>
                      <a:prstGeom prst="rect">
                        <a:avLst/>
                      </a:prstGeom>
                      <a:ln>
                        <a:solidFill>
                          <a:srgbClr val="3366CC"/>
                        </a:solidFill>
                      </a:ln>
                    </p:spPr>
                  </p:pic>
                </p:oleObj>
              </mc:Fallback>
            </mc:AlternateContent>
          </a:graphicData>
        </a:graphic>
      </p:graphicFrame>
      <p:sp>
        <p:nvSpPr>
          <p:cNvPr id="4" name="TextBox 3">
            <a:extLst>
              <a:ext uri="{FF2B5EF4-FFF2-40B4-BE49-F238E27FC236}">
                <a16:creationId xmlns:a16="http://schemas.microsoft.com/office/drawing/2014/main" id="{C0EA2C67-7BBD-7E59-0F70-C4305068C335}"/>
              </a:ext>
              <a:ext uri="{C183D7F6-B498-43B3-948B-1728B52AA6E4}">
                <adec:decorative xmlns:adec="http://schemas.microsoft.com/office/drawing/2017/decorative" val="1"/>
              </a:ext>
            </a:extLst>
          </p:cNvPr>
          <p:cNvSpPr txBox="1"/>
          <p:nvPr/>
        </p:nvSpPr>
        <p:spPr>
          <a:xfrm>
            <a:off x="1440873" y="4308764"/>
            <a:ext cx="5394425" cy="253916"/>
          </a:xfrm>
          <a:prstGeom prst="rect">
            <a:avLst/>
          </a:prstGeom>
          <a:noFill/>
        </p:spPr>
        <p:txBody>
          <a:bodyPr wrap="none" rtlCol="0">
            <a:spAutoFit/>
          </a:bodyPr>
          <a:lstStyle/>
          <a:p>
            <a:pPr defTabSz="685800">
              <a:buClrTx/>
              <a:defRPr/>
            </a:pPr>
            <a:r>
              <a:rPr lang="en-US" sz="1050" b="1" i="1" kern="1200" dirty="0">
                <a:solidFill>
                  <a:srgbClr val="3366CC"/>
                </a:solidFill>
                <a:latin typeface="Calibri" panose="020F0502020204030204" pitchFamily="34" charset="0"/>
                <a:ea typeface="+mn-ea"/>
                <a:cs typeface="+mn-cs"/>
              </a:rPr>
              <a:t>State and District Use of Title II, Part A Funds in 2023–24</a:t>
            </a:r>
            <a:r>
              <a:rPr lang="en-US" sz="1050" b="1" kern="1200" dirty="0">
                <a:solidFill>
                  <a:srgbClr val="3366CC"/>
                </a:solidFill>
                <a:latin typeface="Calibri" panose="020F0502020204030204" pitchFamily="34" charset="0"/>
                <a:ea typeface="+mn-ea"/>
                <a:cs typeface="+mn-cs"/>
              </a:rPr>
              <a:t>, Washington, DC, 2025. Exhibit B.15 </a:t>
            </a:r>
            <a:endParaRPr lang="en-US" sz="1050" b="1" kern="1200" dirty="0">
              <a:solidFill>
                <a:srgbClr val="3366CC"/>
              </a:solidFill>
              <a:latin typeface="Aptos" panose="02110004020202020204"/>
              <a:ea typeface="+mn-ea"/>
              <a:cs typeface="+mn-cs"/>
            </a:endParaRPr>
          </a:p>
        </p:txBody>
      </p:sp>
    </p:spTree>
    <p:extLst>
      <p:ext uri="{BB962C8B-B14F-4D97-AF65-F5344CB8AC3E}">
        <p14:creationId xmlns:p14="http://schemas.microsoft.com/office/powerpoint/2010/main" val="1859669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2" name="Title 1">
            <a:extLst>
              <a:ext uri="{FF2B5EF4-FFF2-40B4-BE49-F238E27FC236}">
                <a16:creationId xmlns:a16="http://schemas.microsoft.com/office/drawing/2014/main" id="{8C97063A-57BD-EEE3-3B30-7230A31E295F}"/>
              </a:ext>
              <a:ext uri="{C183D7F6-B498-43B3-948B-1728B52AA6E4}">
                <adec:decorative xmlns:adec="http://schemas.microsoft.com/office/drawing/2017/decorative" val="1"/>
              </a:ext>
            </a:extLst>
          </p:cNvPr>
          <p:cNvSpPr txBox="1">
            <a:spLocks noGrp="1"/>
          </p:cNvSpPr>
          <p:nvPr>
            <p:ph type="title" idx="4294967295"/>
          </p:nvPr>
        </p:nvSpPr>
        <p:spPr>
          <a:xfrm>
            <a:off x="1514475" y="370655"/>
            <a:ext cx="5641019" cy="34624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lnSpc>
                <a:spcPct val="100000"/>
              </a:lnSpc>
              <a:spcBef>
                <a:spcPts val="0"/>
              </a:spcBef>
              <a:defRPr/>
            </a:pPr>
            <a:r>
              <a:rPr lang="en-US" sz="1800" b="1" dirty="0">
                <a:solidFill>
                  <a:srgbClr val="0066CC"/>
                </a:solidFill>
                <a:latin typeface="+mn-lt"/>
                <a:ea typeface="+mn-ea"/>
                <a:cs typeface="+mn-cs"/>
              </a:rPr>
              <a:t>Title II Teacher Professional Development Activities</a:t>
            </a:r>
            <a:endParaRPr lang="en-US" sz="1800" dirty="0">
              <a:latin typeface="+mn-lt"/>
              <a:ea typeface="+mn-ea"/>
              <a:cs typeface="+mn-cs"/>
            </a:endParaRPr>
          </a:p>
        </p:txBody>
      </p:sp>
      <p:pic>
        <p:nvPicPr>
          <p:cNvPr id="9" name="Picture 8">
            <a:extLst>
              <a:ext uri="{FF2B5EF4-FFF2-40B4-BE49-F238E27FC236}">
                <a16:creationId xmlns:a16="http://schemas.microsoft.com/office/drawing/2014/main" id="{F679F1B9-85ED-C9AC-910F-6BBC7687D797}"/>
              </a:ext>
              <a:ext uri="{C183D7F6-B498-43B3-948B-1728B52AA6E4}">
                <adec:decorative xmlns:adec="http://schemas.microsoft.com/office/drawing/2017/decorative" val="1"/>
              </a:ext>
            </a:extLst>
          </p:cNvPr>
          <p:cNvPicPr preferRelativeResize="0">
            <a:picLocks/>
          </p:cNvPicPr>
          <p:nvPr/>
        </p:nvPicPr>
        <p:blipFill>
          <a:blip r:embed="rId3"/>
          <a:stretch>
            <a:fillRect/>
          </a:stretch>
        </p:blipFill>
        <p:spPr>
          <a:xfrm>
            <a:off x="1685925" y="942975"/>
            <a:ext cx="3140964" cy="2414016"/>
          </a:xfrm>
          <a:prstGeom prst="rect">
            <a:avLst/>
          </a:prstGeom>
          <a:ln>
            <a:solidFill>
              <a:srgbClr val="3366CC"/>
            </a:solidFill>
          </a:ln>
        </p:spPr>
      </p:pic>
      <p:sp>
        <p:nvSpPr>
          <p:cNvPr id="8" name="TextBox 7">
            <a:extLst>
              <a:ext uri="{FF2B5EF4-FFF2-40B4-BE49-F238E27FC236}">
                <a16:creationId xmlns:a16="http://schemas.microsoft.com/office/drawing/2014/main" id="{BCC0D0BB-578D-4157-05B6-9DD507FA298C}"/>
              </a:ext>
              <a:ext uri="{C183D7F6-B498-43B3-948B-1728B52AA6E4}">
                <adec:decorative xmlns:adec="http://schemas.microsoft.com/office/drawing/2017/decorative" val="1"/>
              </a:ext>
            </a:extLst>
          </p:cNvPr>
          <p:cNvSpPr txBox="1"/>
          <p:nvPr/>
        </p:nvSpPr>
        <p:spPr>
          <a:xfrm flipH="1">
            <a:off x="4983480" y="1417321"/>
            <a:ext cx="2804160" cy="1592744"/>
          </a:xfrm>
          <a:prstGeom prst="rect">
            <a:avLst/>
          </a:prstGeom>
          <a:noFill/>
        </p:spPr>
        <p:txBody>
          <a:bodyPr wrap="square" rtlCol="0">
            <a:spAutoFit/>
          </a:bodyPr>
          <a:lstStyle/>
          <a:p>
            <a:pPr marL="257175" indent="-257175" defTabSz="685800">
              <a:spcAft>
                <a:spcPts val="900"/>
              </a:spcAft>
              <a:buClrTx/>
              <a:buFont typeface="Arial" panose="020B0604020202020204" pitchFamily="34" charset="0"/>
              <a:buChar char="•"/>
              <a:defRPr/>
            </a:pPr>
            <a:r>
              <a:rPr lang="en-US" sz="1500" kern="1200" dirty="0">
                <a:solidFill>
                  <a:srgbClr val="0066CC"/>
                </a:solidFill>
                <a:latin typeface="Calibri" panose="020F0502020204030204" pitchFamily="34" charset="0"/>
                <a:ea typeface="Calibri" panose="020F0502020204030204" pitchFamily="34" charset="0"/>
                <a:cs typeface="Calibri" panose="020F0502020204030204" pitchFamily="34" charset="0"/>
              </a:rPr>
              <a:t>Primary topics for teachers were instructional practice and content knowledge</a:t>
            </a:r>
          </a:p>
          <a:p>
            <a:pPr marL="257175" indent="-257175" defTabSz="685800">
              <a:spcAft>
                <a:spcPts val="900"/>
              </a:spcAft>
              <a:buClrTx/>
              <a:buFont typeface="Arial" panose="020B0604020202020204" pitchFamily="34" charset="0"/>
              <a:buChar char="•"/>
              <a:defRPr/>
            </a:pPr>
            <a:r>
              <a:rPr lang="en-US" sz="1500" kern="1200" dirty="0">
                <a:solidFill>
                  <a:srgbClr val="0066CC"/>
                </a:solidFill>
                <a:latin typeface="Calibri" panose="020F0502020204030204" pitchFamily="34" charset="0"/>
                <a:ea typeface="Calibri" panose="020F0502020204030204" pitchFamily="34" charset="0"/>
                <a:cs typeface="Calibri" panose="020F0502020204030204" pitchFamily="34" charset="0"/>
              </a:rPr>
              <a:t>Almost all Colorado LEAs invested in instructional practice activities </a:t>
            </a:r>
          </a:p>
        </p:txBody>
      </p:sp>
      <p:sp>
        <p:nvSpPr>
          <p:cNvPr id="7" name="TextBox 6">
            <a:extLst>
              <a:ext uri="{FF2B5EF4-FFF2-40B4-BE49-F238E27FC236}">
                <a16:creationId xmlns:a16="http://schemas.microsoft.com/office/drawing/2014/main" id="{C6446BCF-066F-C6EF-DCEC-932696B309B4}"/>
              </a:ext>
              <a:ext uri="{C183D7F6-B498-43B3-948B-1728B52AA6E4}">
                <adec:decorative xmlns:adec="http://schemas.microsoft.com/office/drawing/2017/decorative" val="1"/>
              </a:ext>
            </a:extLst>
          </p:cNvPr>
          <p:cNvSpPr txBox="1"/>
          <p:nvPr/>
        </p:nvSpPr>
        <p:spPr>
          <a:xfrm>
            <a:off x="1580049" y="3380601"/>
            <a:ext cx="6043578" cy="300082"/>
          </a:xfrm>
          <a:prstGeom prst="rect">
            <a:avLst/>
          </a:prstGeom>
          <a:noFill/>
        </p:spPr>
        <p:txBody>
          <a:bodyPr wrap="none" rtlCol="0">
            <a:spAutoFit/>
          </a:bodyPr>
          <a:lstStyle/>
          <a:p>
            <a:pPr defTabSz="685800">
              <a:buClrTx/>
              <a:defRPr/>
            </a:pPr>
            <a:r>
              <a:rPr lang="en-US" sz="1350" b="1" kern="1200" dirty="0">
                <a:solidFill>
                  <a:srgbClr val="0066CC"/>
                </a:solidFill>
                <a:latin typeface="Aptos" panose="02110004020202020204"/>
                <a:ea typeface="+mn-ea"/>
                <a:cs typeface="+mn-cs"/>
              </a:rPr>
              <a:t>Table 13: Percent of Districts by Teacher Professional Development Activity</a:t>
            </a:r>
          </a:p>
        </p:txBody>
      </p:sp>
      <p:graphicFrame>
        <p:nvGraphicFramePr>
          <p:cNvPr id="11" name="Object 10">
            <a:extLst>
              <a:ext uri="{FF2B5EF4-FFF2-40B4-BE49-F238E27FC236}">
                <a16:creationId xmlns:a16="http://schemas.microsoft.com/office/drawing/2014/main" id="{E1C386C5-D979-CBA7-7299-DD7DC2731B42}"/>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490567776"/>
              </p:ext>
            </p:extLst>
          </p:nvPr>
        </p:nvGraphicFramePr>
        <p:xfrm>
          <a:off x="2347913" y="3655349"/>
          <a:ext cx="4448175" cy="557213"/>
        </p:xfrm>
        <a:graphic>
          <a:graphicData uri="http://schemas.openxmlformats.org/presentationml/2006/ole">
            <mc:AlternateContent xmlns:mc="http://schemas.openxmlformats.org/markup-compatibility/2006">
              <mc:Choice xmlns:v="urn:schemas-microsoft-com:vml" Requires="v">
                <p:oleObj name="Worksheet" r:id="rId4" imgW="5931073" imgH="742950" progId="Excel.Sheet.12">
                  <p:embed/>
                </p:oleObj>
              </mc:Choice>
              <mc:Fallback>
                <p:oleObj name="Worksheet" r:id="rId4" imgW="5931073" imgH="742950" progId="Excel.Sheet.12">
                  <p:embed/>
                  <p:pic>
                    <p:nvPicPr>
                      <p:cNvPr id="11" name="Object 10">
                        <a:extLst>
                          <a:ext uri="{FF2B5EF4-FFF2-40B4-BE49-F238E27FC236}">
                            <a16:creationId xmlns:a16="http://schemas.microsoft.com/office/drawing/2014/main" id="{E1C386C5-D979-CBA7-7299-DD7DC2731B42}"/>
                          </a:ext>
                        </a:extLst>
                      </p:cNvPr>
                      <p:cNvPicPr/>
                      <p:nvPr/>
                    </p:nvPicPr>
                    <p:blipFill>
                      <a:blip r:embed="rId5"/>
                      <a:stretch>
                        <a:fillRect/>
                      </a:stretch>
                    </p:blipFill>
                    <p:spPr>
                      <a:xfrm>
                        <a:off x="2347913" y="3655349"/>
                        <a:ext cx="4448175" cy="557213"/>
                      </a:xfrm>
                      <a:prstGeom prst="rect">
                        <a:avLst/>
                      </a:prstGeom>
                      <a:ln>
                        <a:solidFill>
                          <a:srgbClr val="3366CC"/>
                        </a:solidFill>
                      </a:ln>
                    </p:spPr>
                  </p:pic>
                </p:oleObj>
              </mc:Fallback>
            </mc:AlternateContent>
          </a:graphicData>
        </a:graphic>
      </p:graphicFrame>
      <p:sp>
        <p:nvSpPr>
          <p:cNvPr id="4" name="TextBox 3">
            <a:extLst>
              <a:ext uri="{FF2B5EF4-FFF2-40B4-BE49-F238E27FC236}">
                <a16:creationId xmlns:a16="http://schemas.microsoft.com/office/drawing/2014/main" id="{C0EA2C67-7BBD-7E59-0F70-C4305068C335}"/>
              </a:ext>
              <a:ext uri="{C183D7F6-B498-43B3-948B-1728B52AA6E4}">
                <adec:decorative xmlns:adec="http://schemas.microsoft.com/office/drawing/2017/decorative" val="1"/>
              </a:ext>
            </a:extLst>
          </p:cNvPr>
          <p:cNvSpPr txBox="1"/>
          <p:nvPr/>
        </p:nvSpPr>
        <p:spPr>
          <a:xfrm>
            <a:off x="1440873" y="4308764"/>
            <a:ext cx="5394425" cy="253916"/>
          </a:xfrm>
          <a:prstGeom prst="rect">
            <a:avLst/>
          </a:prstGeom>
          <a:noFill/>
        </p:spPr>
        <p:txBody>
          <a:bodyPr wrap="none" rtlCol="0">
            <a:spAutoFit/>
          </a:bodyPr>
          <a:lstStyle/>
          <a:p>
            <a:pPr defTabSz="685800">
              <a:buClrTx/>
              <a:defRPr/>
            </a:pPr>
            <a:r>
              <a:rPr lang="en-US" sz="1050" b="1" i="1" kern="1200" dirty="0">
                <a:solidFill>
                  <a:srgbClr val="3366CC"/>
                </a:solidFill>
                <a:latin typeface="Calibri" panose="020F0502020204030204" pitchFamily="34" charset="0"/>
                <a:ea typeface="+mn-ea"/>
                <a:cs typeface="+mn-cs"/>
              </a:rPr>
              <a:t>State and District Use of Title II, Part A Funds in 2023–24</a:t>
            </a:r>
            <a:r>
              <a:rPr lang="en-US" sz="1050" b="1" kern="1200" dirty="0">
                <a:solidFill>
                  <a:srgbClr val="3366CC"/>
                </a:solidFill>
                <a:latin typeface="Calibri" panose="020F0502020204030204" pitchFamily="34" charset="0"/>
                <a:ea typeface="+mn-ea"/>
                <a:cs typeface="+mn-cs"/>
              </a:rPr>
              <a:t>, Washington, DC, 2025. Exhibit B.21 </a:t>
            </a:r>
            <a:endParaRPr lang="en-US" sz="1050" b="1" kern="1200" dirty="0">
              <a:solidFill>
                <a:srgbClr val="3366CC"/>
              </a:solidFill>
              <a:latin typeface="Aptos" panose="02110004020202020204"/>
              <a:ea typeface="+mn-ea"/>
              <a:cs typeface="+mn-cs"/>
            </a:endParaRPr>
          </a:p>
        </p:txBody>
      </p:sp>
    </p:spTree>
    <p:extLst>
      <p:ext uri="{BB962C8B-B14F-4D97-AF65-F5344CB8AC3E}">
        <p14:creationId xmlns:p14="http://schemas.microsoft.com/office/powerpoint/2010/main" val="2673390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129"/>
          <p:cNvSpPr txBox="1">
            <a:spLocks noGrp="1"/>
          </p:cNvSpPr>
          <p:nvPr>
            <p:ph type="title"/>
          </p:nvPr>
        </p:nvSpPr>
        <p:spPr>
          <a:xfrm>
            <a:off x="0" y="3361600"/>
            <a:ext cx="9144000" cy="666600"/>
          </a:xfrm>
          <a:prstGeom prst="rect">
            <a:avLst/>
          </a:prstGeom>
          <a:solidFill>
            <a:srgbClr val="C88800"/>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ESEA &amp; ESSER Reminders and Updates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2" name="Title 1">
            <a:extLst>
              <a:ext uri="{FF2B5EF4-FFF2-40B4-BE49-F238E27FC236}">
                <a16:creationId xmlns:a16="http://schemas.microsoft.com/office/drawing/2014/main" id="{8C97063A-57BD-EEE3-3B30-7230A31E295F}"/>
              </a:ext>
              <a:ext uri="{C183D7F6-B498-43B3-948B-1728B52AA6E4}">
                <adec:decorative xmlns:adec="http://schemas.microsoft.com/office/drawing/2017/decorative" val="1"/>
              </a:ext>
            </a:extLst>
          </p:cNvPr>
          <p:cNvSpPr txBox="1">
            <a:spLocks noGrp="1"/>
          </p:cNvSpPr>
          <p:nvPr>
            <p:ph type="title" idx="4294967295"/>
          </p:nvPr>
        </p:nvSpPr>
        <p:spPr>
          <a:xfrm>
            <a:off x="1514474" y="370655"/>
            <a:ext cx="5481312" cy="34624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lnSpc>
                <a:spcPct val="100000"/>
              </a:lnSpc>
              <a:spcBef>
                <a:spcPts val="0"/>
              </a:spcBef>
              <a:defRPr/>
            </a:pPr>
            <a:r>
              <a:rPr lang="en-US" sz="1800" b="1" dirty="0">
                <a:solidFill>
                  <a:srgbClr val="0066CC"/>
                </a:solidFill>
                <a:latin typeface="+mn-lt"/>
                <a:ea typeface="+mn-ea"/>
                <a:cs typeface="+mn-cs"/>
              </a:rPr>
              <a:t>Title II Principal Professional Development Types</a:t>
            </a:r>
            <a:endParaRPr lang="en-US" sz="1800" dirty="0">
              <a:latin typeface="+mn-lt"/>
              <a:ea typeface="+mn-ea"/>
              <a:cs typeface="+mn-cs"/>
            </a:endParaRPr>
          </a:p>
        </p:txBody>
      </p:sp>
      <p:pic>
        <p:nvPicPr>
          <p:cNvPr id="3" name="Picture 2">
            <a:extLst>
              <a:ext uri="{FF2B5EF4-FFF2-40B4-BE49-F238E27FC236}">
                <a16:creationId xmlns:a16="http://schemas.microsoft.com/office/drawing/2014/main" id="{515D454D-1B84-DFAA-1E13-7E3D9FCBDD9A}"/>
              </a:ext>
              <a:ext uri="{C183D7F6-B498-43B3-948B-1728B52AA6E4}">
                <adec:decorative xmlns:adec="http://schemas.microsoft.com/office/drawing/2017/decorative" val="1"/>
              </a:ext>
            </a:extLst>
          </p:cNvPr>
          <p:cNvPicPr preferRelativeResize="0">
            <a:picLocks/>
          </p:cNvPicPr>
          <p:nvPr/>
        </p:nvPicPr>
        <p:blipFill>
          <a:blip r:embed="rId3"/>
          <a:stretch>
            <a:fillRect/>
          </a:stretch>
        </p:blipFill>
        <p:spPr>
          <a:xfrm>
            <a:off x="1685925" y="942975"/>
            <a:ext cx="3140964" cy="2414016"/>
          </a:xfrm>
          <a:prstGeom prst="rect">
            <a:avLst/>
          </a:prstGeom>
          <a:ln>
            <a:solidFill>
              <a:srgbClr val="3366CC"/>
            </a:solidFill>
          </a:ln>
        </p:spPr>
      </p:pic>
      <p:sp>
        <p:nvSpPr>
          <p:cNvPr id="9" name="TextBox 8">
            <a:extLst>
              <a:ext uri="{FF2B5EF4-FFF2-40B4-BE49-F238E27FC236}">
                <a16:creationId xmlns:a16="http://schemas.microsoft.com/office/drawing/2014/main" id="{179A3C4B-E044-E972-DC43-0F23C88516FB}"/>
              </a:ext>
              <a:ext uri="{C183D7F6-B498-43B3-948B-1728B52AA6E4}">
                <adec:decorative xmlns:adec="http://schemas.microsoft.com/office/drawing/2017/decorative" val="1"/>
              </a:ext>
            </a:extLst>
          </p:cNvPr>
          <p:cNvSpPr txBox="1"/>
          <p:nvPr/>
        </p:nvSpPr>
        <p:spPr>
          <a:xfrm>
            <a:off x="4973100" y="1098500"/>
            <a:ext cx="2887192" cy="2054409"/>
          </a:xfrm>
          <a:prstGeom prst="rect">
            <a:avLst/>
          </a:prstGeom>
          <a:noFill/>
        </p:spPr>
        <p:txBody>
          <a:bodyPr wrap="square" rtlCol="0">
            <a:spAutoFit/>
          </a:bodyPr>
          <a:lstStyle/>
          <a:p>
            <a:pPr marL="257175" indent="-257175" defTabSz="685800">
              <a:spcAft>
                <a:spcPts val="900"/>
              </a:spcAft>
              <a:buClrTx/>
              <a:buFont typeface="Arial" panose="020B0604020202020204" pitchFamily="34" charset="0"/>
              <a:buChar char="•"/>
              <a:defRPr/>
            </a:pPr>
            <a:r>
              <a:rPr lang="en-US" sz="1500" kern="1200" dirty="0">
                <a:solidFill>
                  <a:srgbClr val="0066CC"/>
                </a:solidFill>
                <a:latin typeface="Calibri" panose="020F0502020204030204" pitchFamily="34" charset="0"/>
                <a:ea typeface="Calibri" panose="020F0502020204030204" pitchFamily="34" charset="0"/>
                <a:cs typeface="Calibri" panose="020F0502020204030204" pitchFamily="34" charset="0"/>
              </a:rPr>
              <a:t>Like teacher professional development, national trend for principals was more short term (3 days or less)</a:t>
            </a:r>
          </a:p>
          <a:p>
            <a:pPr marL="257175" indent="-257175" defTabSz="685800">
              <a:spcAft>
                <a:spcPts val="900"/>
              </a:spcAft>
              <a:buClrTx/>
              <a:buFont typeface="Arial" panose="020B0604020202020204" pitchFamily="34" charset="0"/>
              <a:buChar char="•"/>
              <a:defRPr/>
            </a:pPr>
            <a:r>
              <a:rPr lang="en-US" sz="1500" kern="1200" dirty="0">
                <a:solidFill>
                  <a:srgbClr val="0066CC"/>
                </a:solidFill>
                <a:latin typeface="Calibri" panose="020F0502020204030204" pitchFamily="34" charset="0"/>
                <a:ea typeface="Calibri" panose="020F0502020204030204" pitchFamily="34" charset="0"/>
                <a:cs typeface="Calibri" panose="020F0502020204030204" pitchFamily="34" charset="0"/>
              </a:rPr>
              <a:t>Again, Colorado LEAs invested in more longer-term or collaborative activities for principals </a:t>
            </a:r>
          </a:p>
        </p:txBody>
      </p:sp>
      <p:sp>
        <p:nvSpPr>
          <p:cNvPr id="7" name="TextBox 6">
            <a:extLst>
              <a:ext uri="{FF2B5EF4-FFF2-40B4-BE49-F238E27FC236}">
                <a16:creationId xmlns:a16="http://schemas.microsoft.com/office/drawing/2014/main" id="{58515564-ABDB-B7E2-6098-4EEB2FE653C6}"/>
              </a:ext>
              <a:ext uri="{C183D7F6-B498-43B3-948B-1728B52AA6E4}">
                <adec:decorative xmlns:adec="http://schemas.microsoft.com/office/drawing/2017/decorative" val="1"/>
              </a:ext>
            </a:extLst>
          </p:cNvPr>
          <p:cNvSpPr txBox="1"/>
          <p:nvPr/>
        </p:nvSpPr>
        <p:spPr>
          <a:xfrm>
            <a:off x="2120379" y="3380601"/>
            <a:ext cx="5054653" cy="300082"/>
          </a:xfrm>
          <a:prstGeom prst="rect">
            <a:avLst/>
          </a:prstGeom>
          <a:noFill/>
        </p:spPr>
        <p:txBody>
          <a:bodyPr wrap="none" rtlCol="0">
            <a:spAutoFit/>
          </a:bodyPr>
          <a:lstStyle/>
          <a:p>
            <a:pPr defTabSz="685800">
              <a:buClrTx/>
              <a:defRPr/>
            </a:pPr>
            <a:r>
              <a:rPr lang="en-US" sz="1350" b="1" kern="1200" dirty="0">
                <a:solidFill>
                  <a:srgbClr val="0066CC"/>
                </a:solidFill>
                <a:latin typeface="Aptos" panose="02110004020202020204"/>
                <a:ea typeface="+mn-ea"/>
                <a:cs typeface="+mn-cs"/>
              </a:rPr>
              <a:t>Table 14: Districts Funding Types of Professional Development</a:t>
            </a:r>
          </a:p>
        </p:txBody>
      </p:sp>
      <p:graphicFrame>
        <p:nvGraphicFramePr>
          <p:cNvPr id="6" name="Object 5">
            <a:extLst>
              <a:ext uri="{FF2B5EF4-FFF2-40B4-BE49-F238E27FC236}">
                <a16:creationId xmlns:a16="http://schemas.microsoft.com/office/drawing/2014/main" id="{FF31BF1E-0AFA-5E99-F09B-8708211A5914}"/>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748927203"/>
              </p:ext>
            </p:extLst>
          </p:nvPr>
        </p:nvGraphicFramePr>
        <p:xfrm>
          <a:off x="3059906" y="3657600"/>
          <a:ext cx="3024188" cy="571500"/>
        </p:xfrm>
        <a:graphic>
          <a:graphicData uri="http://schemas.openxmlformats.org/presentationml/2006/ole">
            <mc:AlternateContent xmlns:mc="http://schemas.openxmlformats.org/markup-compatibility/2006">
              <mc:Choice xmlns:v="urn:schemas-microsoft-com:vml" Requires="v">
                <p:oleObj name="Worksheet" r:id="rId4" imgW="4032435" imgH="761869" progId="Excel.Sheet.12">
                  <p:embed/>
                </p:oleObj>
              </mc:Choice>
              <mc:Fallback>
                <p:oleObj name="Worksheet" r:id="rId4" imgW="4032435" imgH="761869" progId="Excel.Sheet.12">
                  <p:embed/>
                  <p:pic>
                    <p:nvPicPr>
                      <p:cNvPr id="6" name="Object 5">
                        <a:extLst>
                          <a:ext uri="{FF2B5EF4-FFF2-40B4-BE49-F238E27FC236}">
                            <a16:creationId xmlns:a16="http://schemas.microsoft.com/office/drawing/2014/main" id="{FF31BF1E-0AFA-5E99-F09B-8708211A5914}"/>
                          </a:ext>
                        </a:extLst>
                      </p:cNvPr>
                      <p:cNvPicPr/>
                      <p:nvPr/>
                    </p:nvPicPr>
                    <p:blipFill>
                      <a:blip r:embed="rId5"/>
                      <a:stretch>
                        <a:fillRect/>
                      </a:stretch>
                    </p:blipFill>
                    <p:spPr>
                      <a:xfrm>
                        <a:off x="3059906" y="3657600"/>
                        <a:ext cx="3024188" cy="571500"/>
                      </a:xfrm>
                      <a:prstGeom prst="rect">
                        <a:avLst/>
                      </a:prstGeom>
                      <a:ln>
                        <a:solidFill>
                          <a:srgbClr val="3366CC"/>
                        </a:solidFill>
                      </a:ln>
                    </p:spPr>
                  </p:pic>
                </p:oleObj>
              </mc:Fallback>
            </mc:AlternateContent>
          </a:graphicData>
        </a:graphic>
      </p:graphicFrame>
      <p:sp>
        <p:nvSpPr>
          <p:cNvPr id="4" name="TextBox 3">
            <a:extLst>
              <a:ext uri="{FF2B5EF4-FFF2-40B4-BE49-F238E27FC236}">
                <a16:creationId xmlns:a16="http://schemas.microsoft.com/office/drawing/2014/main" id="{C0EA2C67-7BBD-7E59-0F70-C4305068C335}"/>
              </a:ext>
              <a:ext uri="{C183D7F6-B498-43B3-948B-1728B52AA6E4}">
                <adec:decorative xmlns:adec="http://schemas.microsoft.com/office/drawing/2017/decorative" val="1"/>
              </a:ext>
            </a:extLst>
          </p:cNvPr>
          <p:cNvSpPr txBox="1"/>
          <p:nvPr/>
        </p:nvSpPr>
        <p:spPr>
          <a:xfrm>
            <a:off x="1440873" y="4308764"/>
            <a:ext cx="5394425" cy="253916"/>
          </a:xfrm>
          <a:prstGeom prst="rect">
            <a:avLst/>
          </a:prstGeom>
          <a:noFill/>
        </p:spPr>
        <p:txBody>
          <a:bodyPr wrap="none" rtlCol="0">
            <a:spAutoFit/>
          </a:bodyPr>
          <a:lstStyle/>
          <a:p>
            <a:pPr defTabSz="685800">
              <a:buClrTx/>
              <a:defRPr/>
            </a:pPr>
            <a:r>
              <a:rPr lang="en-US" sz="1050" b="1" i="1" kern="1200" dirty="0">
                <a:solidFill>
                  <a:srgbClr val="3366CC"/>
                </a:solidFill>
                <a:latin typeface="Calibri" panose="020F0502020204030204" pitchFamily="34" charset="0"/>
                <a:ea typeface="+mn-ea"/>
                <a:cs typeface="+mn-cs"/>
              </a:rPr>
              <a:t>State and District Use of Title II, Part A Funds in 2023–24</a:t>
            </a:r>
            <a:r>
              <a:rPr lang="en-US" sz="1050" b="1" kern="1200" dirty="0">
                <a:solidFill>
                  <a:srgbClr val="3366CC"/>
                </a:solidFill>
                <a:latin typeface="Calibri" panose="020F0502020204030204" pitchFamily="34" charset="0"/>
                <a:ea typeface="+mn-ea"/>
                <a:cs typeface="+mn-cs"/>
              </a:rPr>
              <a:t>, Washington, DC, 2025. Exhibit B.16 </a:t>
            </a:r>
            <a:endParaRPr lang="en-US" sz="1050" b="1" kern="1200" dirty="0">
              <a:solidFill>
                <a:srgbClr val="3366CC"/>
              </a:solidFill>
              <a:latin typeface="Aptos" panose="02110004020202020204"/>
              <a:ea typeface="+mn-ea"/>
              <a:cs typeface="+mn-cs"/>
            </a:endParaRPr>
          </a:p>
        </p:txBody>
      </p:sp>
    </p:spTree>
    <p:extLst>
      <p:ext uri="{BB962C8B-B14F-4D97-AF65-F5344CB8AC3E}">
        <p14:creationId xmlns:p14="http://schemas.microsoft.com/office/powerpoint/2010/main" val="16096325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2" name="Title 1">
            <a:extLst>
              <a:ext uri="{FF2B5EF4-FFF2-40B4-BE49-F238E27FC236}">
                <a16:creationId xmlns:a16="http://schemas.microsoft.com/office/drawing/2014/main" id="{8C97063A-57BD-EEE3-3B30-7230A31E295F}"/>
              </a:ext>
              <a:ext uri="{C183D7F6-B498-43B3-948B-1728B52AA6E4}">
                <adec:decorative xmlns:adec="http://schemas.microsoft.com/office/drawing/2017/decorative" val="1"/>
              </a:ext>
            </a:extLst>
          </p:cNvPr>
          <p:cNvSpPr txBox="1">
            <a:spLocks noGrp="1"/>
          </p:cNvSpPr>
          <p:nvPr>
            <p:ph type="title" idx="4294967295"/>
          </p:nvPr>
        </p:nvSpPr>
        <p:spPr>
          <a:xfrm>
            <a:off x="1514474" y="370655"/>
            <a:ext cx="5772542" cy="34624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lnSpc>
                <a:spcPct val="100000"/>
              </a:lnSpc>
              <a:spcBef>
                <a:spcPts val="0"/>
              </a:spcBef>
              <a:defRPr/>
            </a:pPr>
            <a:r>
              <a:rPr lang="en-US" sz="1800" b="1" dirty="0">
                <a:solidFill>
                  <a:srgbClr val="0066CC"/>
                </a:solidFill>
                <a:latin typeface="+mn-lt"/>
                <a:ea typeface="+mn-ea"/>
                <a:cs typeface="+mn-cs"/>
              </a:rPr>
              <a:t>Title II Principal Professional Development Activities</a:t>
            </a:r>
            <a:endParaRPr lang="en-US" sz="1800" dirty="0">
              <a:latin typeface="+mn-lt"/>
              <a:ea typeface="+mn-ea"/>
              <a:cs typeface="+mn-cs"/>
            </a:endParaRPr>
          </a:p>
        </p:txBody>
      </p:sp>
      <p:pic>
        <p:nvPicPr>
          <p:cNvPr id="6" name="Picture 5">
            <a:extLst>
              <a:ext uri="{FF2B5EF4-FFF2-40B4-BE49-F238E27FC236}">
                <a16:creationId xmlns:a16="http://schemas.microsoft.com/office/drawing/2014/main" id="{858B575A-1215-CF0E-FCAB-E65F2D49B55D}"/>
              </a:ext>
              <a:ext uri="{C183D7F6-B498-43B3-948B-1728B52AA6E4}">
                <adec:decorative xmlns:adec="http://schemas.microsoft.com/office/drawing/2017/decorative" val="1"/>
              </a:ext>
            </a:extLst>
          </p:cNvPr>
          <p:cNvPicPr preferRelativeResize="0">
            <a:picLocks/>
          </p:cNvPicPr>
          <p:nvPr/>
        </p:nvPicPr>
        <p:blipFill>
          <a:blip r:embed="rId3"/>
          <a:stretch>
            <a:fillRect/>
          </a:stretch>
        </p:blipFill>
        <p:spPr>
          <a:xfrm>
            <a:off x="1685925" y="942975"/>
            <a:ext cx="3140964" cy="2414016"/>
          </a:xfrm>
          <a:prstGeom prst="rect">
            <a:avLst/>
          </a:prstGeom>
          <a:ln>
            <a:solidFill>
              <a:srgbClr val="3366CC"/>
            </a:solidFill>
          </a:ln>
        </p:spPr>
      </p:pic>
      <p:sp>
        <p:nvSpPr>
          <p:cNvPr id="8" name="TextBox 7">
            <a:extLst>
              <a:ext uri="{FF2B5EF4-FFF2-40B4-BE49-F238E27FC236}">
                <a16:creationId xmlns:a16="http://schemas.microsoft.com/office/drawing/2014/main" id="{26967C11-C95D-5F7D-82B0-8A431BCD9E45}"/>
              </a:ext>
              <a:ext uri="{C183D7F6-B498-43B3-948B-1728B52AA6E4}">
                <adec:decorative xmlns:adec="http://schemas.microsoft.com/office/drawing/2017/decorative" val="1"/>
              </a:ext>
            </a:extLst>
          </p:cNvPr>
          <p:cNvSpPr txBox="1"/>
          <p:nvPr/>
        </p:nvSpPr>
        <p:spPr>
          <a:xfrm flipH="1">
            <a:off x="4983480" y="1074420"/>
            <a:ext cx="2804160" cy="2054409"/>
          </a:xfrm>
          <a:prstGeom prst="rect">
            <a:avLst/>
          </a:prstGeom>
          <a:noFill/>
        </p:spPr>
        <p:txBody>
          <a:bodyPr wrap="square" rtlCol="0">
            <a:spAutoFit/>
          </a:bodyPr>
          <a:lstStyle/>
          <a:p>
            <a:pPr marL="257175" indent="-257175" defTabSz="685800">
              <a:spcAft>
                <a:spcPts val="900"/>
              </a:spcAft>
              <a:buClrTx/>
              <a:buFont typeface="Arial" panose="020B0604020202020204" pitchFamily="34" charset="0"/>
              <a:buChar char="•"/>
              <a:defRPr/>
            </a:pPr>
            <a:r>
              <a:rPr lang="en-US" sz="1500" kern="1200" dirty="0">
                <a:solidFill>
                  <a:srgbClr val="0066CC"/>
                </a:solidFill>
                <a:latin typeface="Calibri" panose="020F0502020204030204" pitchFamily="34" charset="0"/>
                <a:ea typeface="Calibri" panose="020F0502020204030204" pitchFamily="34" charset="0"/>
                <a:cs typeface="Calibri" panose="020F0502020204030204" pitchFamily="34" charset="0"/>
              </a:rPr>
              <a:t>Primary professional development topics for principals were school management and instructional practice</a:t>
            </a:r>
          </a:p>
          <a:p>
            <a:pPr marL="257175" indent="-257175" defTabSz="685800">
              <a:spcAft>
                <a:spcPts val="900"/>
              </a:spcAft>
              <a:buClrTx/>
              <a:buFont typeface="Arial" panose="020B0604020202020204" pitchFamily="34" charset="0"/>
              <a:buChar char="•"/>
              <a:defRPr/>
            </a:pPr>
            <a:r>
              <a:rPr lang="en-US" sz="1500" kern="1200" dirty="0">
                <a:solidFill>
                  <a:srgbClr val="0066CC"/>
                </a:solidFill>
                <a:latin typeface="Calibri" panose="020F0502020204030204" pitchFamily="34" charset="0"/>
                <a:ea typeface="Calibri" panose="020F0502020204030204" pitchFamily="34" charset="0"/>
                <a:cs typeface="Calibri" panose="020F0502020204030204" pitchFamily="34" charset="0"/>
              </a:rPr>
              <a:t>Colorado LEAs emphasized more community engagement than national trends</a:t>
            </a:r>
          </a:p>
        </p:txBody>
      </p:sp>
      <p:sp>
        <p:nvSpPr>
          <p:cNvPr id="7" name="TextBox 6">
            <a:extLst>
              <a:ext uri="{FF2B5EF4-FFF2-40B4-BE49-F238E27FC236}">
                <a16:creationId xmlns:a16="http://schemas.microsoft.com/office/drawing/2014/main" id="{7F5AB13D-EEA4-1420-B86B-076FA93DFC27}"/>
              </a:ext>
              <a:ext uri="{C183D7F6-B498-43B3-948B-1728B52AA6E4}">
                <adec:decorative xmlns:adec="http://schemas.microsoft.com/office/drawing/2017/decorative" val="1"/>
              </a:ext>
            </a:extLst>
          </p:cNvPr>
          <p:cNvSpPr txBox="1"/>
          <p:nvPr/>
        </p:nvSpPr>
        <p:spPr>
          <a:xfrm>
            <a:off x="1586977" y="3380601"/>
            <a:ext cx="6124690" cy="300082"/>
          </a:xfrm>
          <a:prstGeom prst="rect">
            <a:avLst/>
          </a:prstGeom>
          <a:noFill/>
        </p:spPr>
        <p:txBody>
          <a:bodyPr wrap="none" rtlCol="0">
            <a:spAutoFit/>
          </a:bodyPr>
          <a:lstStyle/>
          <a:p>
            <a:pPr defTabSz="685800">
              <a:buClrTx/>
              <a:defRPr/>
            </a:pPr>
            <a:r>
              <a:rPr lang="en-US" sz="1350" b="1" kern="1200" dirty="0">
                <a:solidFill>
                  <a:srgbClr val="0066CC"/>
                </a:solidFill>
                <a:latin typeface="Aptos" panose="02110004020202020204"/>
                <a:ea typeface="+mn-ea"/>
                <a:cs typeface="+mn-cs"/>
              </a:rPr>
              <a:t>Table 15: Percent of Districts by Principal Professional Development Activity</a:t>
            </a:r>
          </a:p>
        </p:txBody>
      </p:sp>
      <p:graphicFrame>
        <p:nvGraphicFramePr>
          <p:cNvPr id="9" name="Object 8">
            <a:extLst>
              <a:ext uri="{FF2B5EF4-FFF2-40B4-BE49-F238E27FC236}">
                <a16:creationId xmlns:a16="http://schemas.microsoft.com/office/drawing/2014/main" id="{7AD5D7E1-1E51-FE46-50D8-F78E9456D49D}"/>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090935454"/>
              </p:ext>
            </p:extLst>
          </p:nvPr>
        </p:nvGraphicFramePr>
        <p:xfrm>
          <a:off x="2667000" y="3659590"/>
          <a:ext cx="3810000" cy="623888"/>
        </p:xfrm>
        <a:graphic>
          <a:graphicData uri="http://schemas.openxmlformats.org/presentationml/2006/ole">
            <mc:AlternateContent xmlns:mc="http://schemas.openxmlformats.org/markup-compatibility/2006">
              <mc:Choice xmlns:v="urn:schemas-microsoft-com:vml" Requires="v">
                <p:oleObj name="Worksheet" r:id="rId4" imgW="5080000" imgH="832025" progId="Excel.Sheet.12">
                  <p:embed/>
                </p:oleObj>
              </mc:Choice>
              <mc:Fallback>
                <p:oleObj name="Worksheet" r:id="rId4" imgW="5080000" imgH="832025" progId="Excel.Sheet.12">
                  <p:embed/>
                  <p:pic>
                    <p:nvPicPr>
                      <p:cNvPr id="9" name="Object 8">
                        <a:extLst>
                          <a:ext uri="{FF2B5EF4-FFF2-40B4-BE49-F238E27FC236}">
                            <a16:creationId xmlns:a16="http://schemas.microsoft.com/office/drawing/2014/main" id="{7AD5D7E1-1E51-FE46-50D8-F78E9456D49D}"/>
                          </a:ext>
                        </a:extLst>
                      </p:cNvPr>
                      <p:cNvPicPr/>
                      <p:nvPr/>
                    </p:nvPicPr>
                    <p:blipFill>
                      <a:blip r:embed="rId5"/>
                      <a:stretch>
                        <a:fillRect/>
                      </a:stretch>
                    </p:blipFill>
                    <p:spPr>
                      <a:xfrm>
                        <a:off x="2667000" y="3659590"/>
                        <a:ext cx="3810000" cy="623888"/>
                      </a:xfrm>
                      <a:prstGeom prst="rect">
                        <a:avLst/>
                      </a:prstGeom>
                      <a:ln>
                        <a:solidFill>
                          <a:srgbClr val="3366CC"/>
                        </a:solidFill>
                      </a:ln>
                    </p:spPr>
                  </p:pic>
                </p:oleObj>
              </mc:Fallback>
            </mc:AlternateContent>
          </a:graphicData>
        </a:graphic>
      </p:graphicFrame>
      <p:sp>
        <p:nvSpPr>
          <p:cNvPr id="4" name="TextBox 3">
            <a:extLst>
              <a:ext uri="{FF2B5EF4-FFF2-40B4-BE49-F238E27FC236}">
                <a16:creationId xmlns:a16="http://schemas.microsoft.com/office/drawing/2014/main" id="{C0EA2C67-7BBD-7E59-0F70-C4305068C335}"/>
              </a:ext>
              <a:ext uri="{C183D7F6-B498-43B3-948B-1728B52AA6E4}">
                <adec:decorative xmlns:adec="http://schemas.microsoft.com/office/drawing/2017/decorative" val="1"/>
              </a:ext>
            </a:extLst>
          </p:cNvPr>
          <p:cNvSpPr txBox="1"/>
          <p:nvPr/>
        </p:nvSpPr>
        <p:spPr>
          <a:xfrm>
            <a:off x="1440873" y="4308764"/>
            <a:ext cx="4977645" cy="253916"/>
          </a:xfrm>
          <a:prstGeom prst="rect">
            <a:avLst/>
          </a:prstGeom>
          <a:noFill/>
        </p:spPr>
        <p:txBody>
          <a:bodyPr wrap="none" rtlCol="0">
            <a:spAutoFit/>
          </a:bodyPr>
          <a:lstStyle/>
          <a:p>
            <a:pPr defTabSz="685800">
              <a:buClrTx/>
              <a:defRPr/>
            </a:pPr>
            <a:r>
              <a:rPr lang="en-US" sz="1050" b="1" i="1" kern="1200" dirty="0">
                <a:solidFill>
                  <a:srgbClr val="3366CC"/>
                </a:solidFill>
                <a:latin typeface="Calibri" panose="020F0502020204030204" pitchFamily="34" charset="0"/>
                <a:ea typeface="+mn-ea"/>
                <a:cs typeface="+mn-cs"/>
              </a:rPr>
              <a:t>State and District Use of Title II, Part A Funds in 2023–24</a:t>
            </a:r>
            <a:r>
              <a:rPr lang="en-US" sz="1050" b="1" kern="1200" dirty="0">
                <a:solidFill>
                  <a:srgbClr val="3366CC"/>
                </a:solidFill>
                <a:latin typeface="Calibri" panose="020F0502020204030204" pitchFamily="34" charset="0"/>
                <a:ea typeface="+mn-ea"/>
                <a:cs typeface="+mn-cs"/>
              </a:rPr>
              <a:t>, Washington, DC, 2025. B.26 </a:t>
            </a:r>
            <a:endParaRPr lang="en-US" sz="1050" b="1" kern="1200" dirty="0">
              <a:solidFill>
                <a:srgbClr val="3366CC"/>
              </a:solidFill>
              <a:latin typeface="Aptos" panose="02110004020202020204"/>
              <a:ea typeface="+mn-ea"/>
              <a:cs typeface="+mn-cs"/>
            </a:endParaRPr>
          </a:p>
        </p:txBody>
      </p:sp>
    </p:spTree>
    <p:extLst>
      <p:ext uri="{BB962C8B-B14F-4D97-AF65-F5344CB8AC3E}">
        <p14:creationId xmlns:p14="http://schemas.microsoft.com/office/powerpoint/2010/main" val="1886750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2" name="Title 1">
            <a:extLst>
              <a:ext uri="{FF2B5EF4-FFF2-40B4-BE49-F238E27FC236}">
                <a16:creationId xmlns:a16="http://schemas.microsoft.com/office/drawing/2014/main" id="{8C97063A-57BD-EEE3-3B30-7230A31E295F}"/>
              </a:ext>
              <a:ext uri="{C183D7F6-B498-43B3-948B-1728B52AA6E4}">
                <adec:decorative xmlns:adec="http://schemas.microsoft.com/office/drawing/2017/decorative" val="1"/>
              </a:ext>
            </a:extLst>
          </p:cNvPr>
          <p:cNvSpPr txBox="1">
            <a:spLocks noGrp="1"/>
          </p:cNvSpPr>
          <p:nvPr>
            <p:ph type="title" idx="4294967295"/>
          </p:nvPr>
        </p:nvSpPr>
        <p:spPr>
          <a:xfrm>
            <a:off x="1514474" y="370655"/>
            <a:ext cx="5321606" cy="34624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lnSpc>
                <a:spcPct val="100000"/>
              </a:lnSpc>
              <a:spcBef>
                <a:spcPts val="0"/>
              </a:spcBef>
              <a:defRPr/>
            </a:pPr>
            <a:r>
              <a:rPr lang="en-US" sz="1800" b="1" dirty="0">
                <a:solidFill>
                  <a:srgbClr val="0066CC"/>
                </a:solidFill>
                <a:latin typeface="+mn-lt"/>
                <a:ea typeface="+mn-ea"/>
                <a:cs typeface="+mn-cs"/>
              </a:rPr>
              <a:t>Title II District </a:t>
            </a:r>
            <a:r>
              <a:rPr lang="en-US" sz="1800" b="1" dirty="0">
                <a:solidFill>
                  <a:srgbClr val="0066CC"/>
                </a:solidFill>
              </a:rPr>
              <a:t>Hiring and Retention Strategies</a:t>
            </a:r>
            <a:endParaRPr lang="en-US" sz="1800" dirty="0">
              <a:latin typeface="+mn-lt"/>
              <a:ea typeface="+mn-ea"/>
              <a:cs typeface="+mn-cs"/>
            </a:endParaRPr>
          </a:p>
        </p:txBody>
      </p:sp>
      <p:pic>
        <p:nvPicPr>
          <p:cNvPr id="7" name="Picture 6">
            <a:extLst>
              <a:ext uri="{FF2B5EF4-FFF2-40B4-BE49-F238E27FC236}">
                <a16:creationId xmlns:a16="http://schemas.microsoft.com/office/drawing/2014/main" id="{49287F9E-2671-CBD2-FAB8-616676E68792}"/>
              </a:ext>
              <a:ext uri="{C183D7F6-B498-43B3-948B-1728B52AA6E4}">
                <adec:decorative xmlns:adec="http://schemas.microsoft.com/office/drawing/2017/decorative" val="1"/>
              </a:ext>
            </a:extLst>
          </p:cNvPr>
          <p:cNvPicPr preferRelativeResize="0">
            <a:picLocks/>
          </p:cNvPicPr>
          <p:nvPr/>
        </p:nvPicPr>
        <p:blipFill>
          <a:blip r:embed="rId3"/>
          <a:stretch>
            <a:fillRect/>
          </a:stretch>
        </p:blipFill>
        <p:spPr>
          <a:xfrm>
            <a:off x="2411730" y="942975"/>
            <a:ext cx="4320540" cy="2414016"/>
          </a:xfrm>
          <a:prstGeom prst="rect">
            <a:avLst/>
          </a:prstGeom>
          <a:ln>
            <a:solidFill>
              <a:srgbClr val="3366CC"/>
            </a:solidFill>
          </a:ln>
        </p:spPr>
      </p:pic>
      <p:sp>
        <p:nvSpPr>
          <p:cNvPr id="6" name="TextBox 5">
            <a:extLst>
              <a:ext uri="{FF2B5EF4-FFF2-40B4-BE49-F238E27FC236}">
                <a16:creationId xmlns:a16="http://schemas.microsoft.com/office/drawing/2014/main" id="{E3CE6FA0-AF35-F03C-2F87-5881D9DBEC6D}"/>
              </a:ext>
              <a:ext uri="{C183D7F6-B498-43B3-948B-1728B52AA6E4}">
                <adec:decorative xmlns:adec="http://schemas.microsoft.com/office/drawing/2017/decorative" val="1"/>
              </a:ext>
            </a:extLst>
          </p:cNvPr>
          <p:cNvSpPr txBox="1"/>
          <p:nvPr/>
        </p:nvSpPr>
        <p:spPr>
          <a:xfrm>
            <a:off x="2616776" y="3380601"/>
            <a:ext cx="3974293" cy="300082"/>
          </a:xfrm>
          <a:prstGeom prst="rect">
            <a:avLst/>
          </a:prstGeom>
          <a:noFill/>
        </p:spPr>
        <p:txBody>
          <a:bodyPr wrap="none" rtlCol="0">
            <a:spAutoFit/>
          </a:bodyPr>
          <a:lstStyle/>
          <a:p>
            <a:pPr defTabSz="685800">
              <a:buClrTx/>
              <a:defRPr/>
            </a:pPr>
            <a:r>
              <a:rPr lang="en-US" sz="1350" b="1" kern="1200" dirty="0">
                <a:solidFill>
                  <a:srgbClr val="0066CC"/>
                </a:solidFill>
                <a:latin typeface="Aptos" panose="02110004020202020204"/>
                <a:ea typeface="+mn-ea"/>
                <a:cs typeface="+mn-cs"/>
              </a:rPr>
              <a:t>Table 16: District Hiring and Retention Strategies</a:t>
            </a:r>
          </a:p>
        </p:txBody>
      </p:sp>
      <p:graphicFrame>
        <p:nvGraphicFramePr>
          <p:cNvPr id="9" name="Object 8">
            <a:extLst>
              <a:ext uri="{FF2B5EF4-FFF2-40B4-BE49-F238E27FC236}">
                <a16:creationId xmlns:a16="http://schemas.microsoft.com/office/drawing/2014/main" id="{43D70AA7-9054-AEEC-DE17-0B386DFB1175}"/>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558082808"/>
              </p:ext>
            </p:extLst>
          </p:nvPr>
        </p:nvGraphicFramePr>
        <p:xfrm>
          <a:off x="1445419" y="3674138"/>
          <a:ext cx="6253163" cy="557213"/>
        </p:xfrm>
        <a:graphic>
          <a:graphicData uri="http://schemas.openxmlformats.org/presentationml/2006/ole">
            <mc:AlternateContent xmlns:mc="http://schemas.openxmlformats.org/markup-compatibility/2006">
              <mc:Choice xmlns:v="urn:schemas-microsoft-com:vml" Requires="v">
                <p:oleObj name="Worksheet" r:id="rId4" imgW="8337513" imgH="742950" progId="Excel.Sheet.12">
                  <p:embed/>
                </p:oleObj>
              </mc:Choice>
              <mc:Fallback>
                <p:oleObj name="Worksheet" r:id="rId4" imgW="8337513" imgH="742950" progId="Excel.Sheet.12">
                  <p:embed/>
                  <p:pic>
                    <p:nvPicPr>
                      <p:cNvPr id="9" name="Object 8">
                        <a:extLst>
                          <a:ext uri="{FF2B5EF4-FFF2-40B4-BE49-F238E27FC236}">
                            <a16:creationId xmlns:a16="http://schemas.microsoft.com/office/drawing/2014/main" id="{43D70AA7-9054-AEEC-DE17-0B386DFB1175}"/>
                          </a:ext>
                        </a:extLst>
                      </p:cNvPr>
                      <p:cNvPicPr/>
                      <p:nvPr/>
                    </p:nvPicPr>
                    <p:blipFill>
                      <a:blip r:embed="rId5"/>
                      <a:stretch>
                        <a:fillRect/>
                      </a:stretch>
                    </p:blipFill>
                    <p:spPr>
                      <a:xfrm>
                        <a:off x="1445419" y="3674138"/>
                        <a:ext cx="6253163" cy="557213"/>
                      </a:xfrm>
                      <a:prstGeom prst="rect">
                        <a:avLst/>
                      </a:prstGeom>
                      <a:ln>
                        <a:solidFill>
                          <a:srgbClr val="3366CC"/>
                        </a:solidFill>
                      </a:ln>
                    </p:spPr>
                  </p:pic>
                </p:oleObj>
              </mc:Fallback>
            </mc:AlternateContent>
          </a:graphicData>
        </a:graphic>
      </p:graphicFrame>
      <p:sp>
        <p:nvSpPr>
          <p:cNvPr id="4" name="TextBox 3">
            <a:extLst>
              <a:ext uri="{FF2B5EF4-FFF2-40B4-BE49-F238E27FC236}">
                <a16:creationId xmlns:a16="http://schemas.microsoft.com/office/drawing/2014/main" id="{C0EA2C67-7BBD-7E59-0F70-C4305068C335}"/>
              </a:ext>
              <a:ext uri="{C183D7F6-B498-43B3-948B-1728B52AA6E4}">
                <adec:decorative xmlns:adec="http://schemas.microsoft.com/office/drawing/2017/decorative" val="1"/>
              </a:ext>
            </a:extLst>
          </p:cNvPr>
          <p:cNvSpPr txBox="1"/>
          <p:nvPr/>
        </p:nvSpPr>
        <p:spPr>
          <a:xfrm>
            <a:off x="1440873" y="4308764"/>
            <a:ext cx="5463355" cy="253916"/>
          </a:xfrm>
          <a:prstGeom prst="rect">
            <a:avLst/>
          </a:prstGeom>
          <a:noFill/>
        </p:spPr>
        <p:txBody>
          <a:bodyPr wrap="none" rtlCol="0">
            <a:spAutoFit/>
          </a:bodyPr>
          <a:lstStyle/>
          <a:p>
            <a:pPr defTabSz="685800">
              <a:buClrTx/>
              <a:defRPr/>
            </a:pPr>
            <a:r>
              <a:rPr lang="en-US" sz="1050" b="1" i="1" kern="1200" dirty="0">
                <a:solidFill>
                  <a:srgbClr val="3366CC"/>
                </a:solidFill>
                <a:latin typeface="Calibri" panose="020F0502020204030204" pitchFamily="34" charset="0"/>
                <a:ea typeface="+mn-ea"/>
                <a:cs typeface="+mn-cs"/>
              </a:rPr>
              <a:t>State and District Use of Title II, Part A Funds in 2023–24</a:t>
            </a:r>
            <a:r>
              <a:rPr lang="en-US" sz="1050" b="1" kern="1200" dirty="0">
                <a:solidFill>
                  <a:srgbClr val="3366CC"/>
                </a:solidFill>
                <a:latin typeface="Calibri" panose="020F0502020204030204" pitchFamily="34" charset="0"/>
                <a:ea typeface="+mn-ea"/>
                <a:cs typeface="+mn-cs"/>
              </a:rPr>
              <a:t>, Washington, DC, 2025. Exhibit B.33 </a:t>
            </a:r>
            <a:endParaRPr lang="en-US" sz="1050" b="1" kern="1200" dirty="0">
              <a:solidFill>
                <a:srgbClr val="3366CC"/>
              </a:solidFill>
              <a:latin typeface="Aptos" panose="02110004020202020204"/>
              <a:ea typeface="+mn-ea"/>
              <a:cs typeface="+mn-cs"/>
            </a:endParaRPr>
          </a:p>
        </p:txBody>
      </p:sp>
    </p:spTree>
    <p:extLst>
      <p:ext uri="{BB962C8B-B14F-4D97-AF65-F5344CB8AC3E}">
        <p14:creationId xmlns:p14="http://schemas.microsoft.com/office/powerpoint/2010/main" val="3199357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2" name="Title 1">
            <a:extLst>
              <a:ext uri="{FF2B5EF4-FFF2-40B4-BE49-F238E27FC236}">
                <a16:creationId xmlns:a16="http://schemas.microsoft.com/office/drawing/2014/main" id="{8F9F3E15-09BA-DEFA-C74A-9D0E615A27F4}"/>
              </a:ext>
            </a:extLst>
          </p:cNvPr>
          <p:cNvSpPr txBox="1">
            <a:spLocks noGrp="1"/>
          </p:cNvSpPr>
          <p:nvPr>
            <p:ph type="title" idx="4294967295"/>
          </p:nvPr>
        </p:nvSpPr>
        <p:spPr>
          <a:xfrm>
            <a:off x="1514475" y="370655"/>
            <a:ext cx="4830907" cy="34624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defRPr/>
            </a:pPr>
            <a:r>
              <a:rPr lang="en-US" sz="1800" b="1" dirty="0">
                <a:solidFill>
                  <a:srgbClr val="0066CC"/>
                </a:solidFill>
                <a:latin typeface="+mn-lt"/>
                <a:ea typeface="+mn-ea"/>
                <a:cs typeface="+mn-cs"/>
              </a:rPr>
              <a:t>Title II Colorado Survey Summary</a:t>
            </a:r>
            <a:endParaRPr lang="en-US" sz="1800" dirty="0">
              <a:latin typeface="+mn-lt"/>
              <a:ea typeface="+mn-ea"/>
              <a:cs typeface="+mn-cs"/>
            </a:endParaRPr>
          </a:p>
        </p:txBody>
      </p:sp>
      <p:sp>
        <p:nvSpPr>
          <p:cNvPr id="5" name="TextBox 4">
            <a:extLst>
              <a:ext uri="{FF2B5EF4-FFF2-40B4-BE49-F238E27FC236}">
                <a16:creationId xmlns:a16="http://schemas.microsoft.com/office/drawing/2014/main" id="{0FD80750-AA07-4269-B75C-6FF025BAABF2}"/>
              </a:ext>
            </a:extLst>
          </p:cNvPr>
          <p:cNvSpPr txBox="1"/>
          <p:nvPr/>
        </p:nvSpPr>
        <p:spPr>
          <a:xfrm>
            <a:off x="1641158" y="830240"/>
            <a:ext cx="5861685" cy="4885953"/>
          </a:xfrm>
          <a:prstGeom prst="rect">
            <a:avLst/>
          </a:prstGeom>
          <a:noFill/>
        </p:spPr>
        <p:txBody>
          <a:bodyPr wrap="square" rtlCol="0">
            <a:spAutoFit/>
          </a:bodyPr>
          <a:lstStyle/>
          <a:p>
            <a:pPr marL="257175" indent="-257175" defTabSz="685800">
              <a:spcAft>
                <a:spcPts val="450"/>
              </a:spcAft>
              <a:buClrTx/>
              <a:buFont typeface="Arial" panose="020B0604020202020204" pitchFamily="34" charset="0"/>
              <a:buChar char="•"/>
              <a:defRPr/>
            </a:pPr>
            <a:r>
              <a:rPr lang="en-US" sz="1650" kern="1200" dirty="0">
                <a:solidFill>
                  <a:srgbClr val="0066CC"/>
                </a:solidFill>
                <a:latin typeface="Calibri" panose="020F0502020204030204" pitchFamily="34" charset="0"/>
                <a:ea typeface="Calibri" panose="020F0502020204030204" pitchFamily="34" charset="0"/>
                <a:cs typeface="Calibri" panose="020F0502020204030204" pitchFamily="34" charset="0"/>
              </a:rPr>
              <a:t>Percentages of CO LEAs funding Title II-A activities followed national trends</a:t>
            </a:r>
          </a:p>
          <a:p>
            <a:pPr marL="257175" indent="-257175" defTabSz="685800">
              <a:spcAft>
                <a:spcPts val="450"/>
              </a:spcAft>
              <a:buClrTx/>
              <a:buFont typeface="Arial" panose="020B0604020202020204" pitchFamily="34" charset="0"/>
              <a:buChar char="•"/>
              <a:defRPr/>
            </a:pPr>
            <a:r>
              <a:rPr lang="en-US" sz="1650" kern="1200" dirty="0">
                <a:solidFill>
                  <a:srgbClr val="0066CC"/>
                </a:solidFill>
                <a:latin typeface="Calibri" panose="020F0502020204030204" pitchFamily="34" charset="0"/>
                <a:ea typeface="Calibri" panose="020F0502020204030204" pitchFamily="34" charset="0"/>
                <a:cs typeface="Calibri" panose="020F0502020204030204" pitchFamily="34" charset="0"/>
              </a:rPr>
              <a:t>Professional development (PD) was most funded activity</a:t>
            </a:r>
          </a:p>
          <a:p>
            <a:pPr marL="257175" indent="-257175" defTabSz="685800">
              <a:spcAft>
                <a:spcPts val="450"/>
              </a:spcAft>
              <a:buClrTx/>
              <a:buFont typeface="Arial" panose="020B0604020202020204" pitchFamily="34" charset="0"/>
              <a:buChar char="•"/>
              <a:defRPr/>
            </a:pPr>
            <a:r>
              <a:rPr lang="en-US" sz="1650" kern="1200" dirty="0">
                <a:solidFill>
                  <a:srgbClr val="0066CC"/>
                </a:solidFill>
                <a:latin typeface="Calibri" panose="020F0502020204030204" pitchFamily="34" charset="0"/>
                <a:ea typeface="Calibri" panose="020F0502020204030204" pitchFamily="34" charset="0"/>
                <a:cs typeface="Calibri" panose="020F0502020204030204" pitchFamily="34" charset="0"/>
              </a:rPr>
              <a:t>Colorado LEAs budgeted far less for class size reduction and more for evaluation systems than national average</a:t>
            </a:r>
          </a:p>
          <a:p>
            <a:pPr marL="257175" indent="-257175" defTabSz="685800">
              <a:spcAft>
                <a:spcPts val="450"/>
              </a:spcAft>
              <a:buClrTx/>
              <a:buFont typeface="Arial" panose="020B0604020202020204" pitchFamily="34" charset="0"/>
              <a:buChar char="•"/>
              <a:defRPr/>
            </a:pPr>
            <a:r>
              <a:rPr lang="en-US" sz="1650" kern="1200" dirty="0">
                <a:solidFill>
                  <a:srgbClr val="0066CC"/>
                </a:solidFill>
                <a:latin typeface="Calibri" panose="020F0502020204030204" pitchFamily="34" charset="0"/>
                <a:ea typeface="Calibri" panose="020F0502020204030204" pitchFamily="34" charset="0"/>
                <a:cs typeface="Calibri" panose="020F0502020204030204" pitchFamily="34" charset="0"/>
              </a:rPr>
              <a:t>More CO LEAs funded long-term or collaborative/job embedded PD than national trends for both principals and teachers</a:t>
            </a:r>
          </a:p>
          <a:p>
            <a:pPr marL="257175" indent="-257175" defTabSz="685800">
              <a:spcAft>
                <a:spcPts val="450"/>
              </a:spcAft>
              <a:buClrTx/>
              <a:buFont typeface="Arial" panose="020B0604020202020204" pitchFamily="34" charset="0"/>
              <a:buChar char="•"/>
              <a:defRPr/>
            </a:pPr>
            <a:r>
              <a:rPr lang="en-US" sz="1650" kern="1200" dirty="0">
                <a:solidFill>
                  <a:srgbClr val="0066CC"/>
                </a:solidFill>
                <a:latin typeface="Calibri" panose="020F0502020204030204" pitchFamily="34" charset="0"/>
                <a:ea typeface="Calibri" panose="020F0502020204030204" pitchFamily="34" charset="0"/>
                <a:cs typeface="Calibri" panose="020F0502020204030204" pitchFamily="34" charset="0"/>
              </a:rPr>
              <a:t>Teachers’ PD mostly focused on instructional practice and content knowledge</a:t>
            </a:r>
          </a:p>
          <a:p>
            <a:pPr marL="257175" indent="-257175" defTabSz="685800">
              <a:spcAft>
                <a:spcPts val="450"/>
              </a:spcAft>
              <a:buClrTx/>
              <a:buFont typeface="Arial" panose="020B0604020202020204" pitchFamily="34" charset="0"/>
              <a:buChar char="•"/>
              <a:defRPr/>
            </a:pPr>
            <a:r>
              <a:rPr lang="en-US" sz="1650" kern="1200" dirty="0">
                <a:solidFill>
                  <a:srgbClr val="0066CC"/>
                </a:solidFill>
                <a:latin typeface="Calibri" panose="020F0502020204030204" pitchFamily="34" charset="0"/>
                <a:ea typeface="Calibri" panose="020F0502020204030204" pitchFamily="34" charset="0"/>
                <a:cs typeface="Calibri" panose="020F0502020204030204" pitchFamily="34" charset="0"/>
              </a:rPr>
              <a:t>Principals’ PD mostly focused on school management and instructional practice</a:t>
            </a:r>
          </a:p>
          <a:p>
            <a:pPr marL="257175" indent="-257175" defTabSz="685800">
              <a:spcAft>
                <a:spcPts val="900"/>
              </a:spcAft>
              <a:buClrTx/>
              <a:buFont typeface="Arial" panose="020B0604020202020204" pitchFamily="34" charset="0"/>
              <a:buChar char="•"/>
              <a:defRPr/>
            </a:pPr>
            <a:endParaRPr lang="en-US" sz="1650" kern="1200" dirty="0">
              <a:solidFill>
                <a:srgbClr val="0066CC"/>
              </a:solidFill>
              <a:latin typeface="Calibri" panose="020F0502020204030204" pitchFamily="34" charset="0"/>
              <a:ea typeface="Calibri" panose="020F0502020204030204" pitchFamily="34" charset="0"/>
              <a:cs typeface="Calibri" panose="020F0502020204030204" pitchFamily="34" charset="0"/>
            </a:endParaRPr>
          </a:p>
          <a:p>
            <a:pPr marL="257175" indent="-257175" defTabSz="685800">
              <a:spcAft>
                <a:spcPts val="900"/>
              </a:spcAft>
              <a:buClrTx/>
              <a:buFont typeface="Arial" panose="020B0604020202020204" pitchFamily="34" charset="0"/>
              <a:buChar char="•"/>
              <a:defRPr/>
            </a:pPr>
            <a:endParaRPr lang="en-US" sz="1650" kern="1200" dirty="0">
              <a:solidFill>
                <a:srgbClr val="0066CC"/>
              </a:solidFill>
              <a:latin typeface="Calibri" panose="020F0502020204030204" pitchFamily="34" charset="0"/>
              <a:ea typeface="Calibri" panose="020F0502020204030204" pitchFamily="34" charset="0"/>
              <a:cs typeface="Calibri" panose="020F0502020204030204" pitchFamily="34" charset="0"/>
            </a:endParaRPr>
          </a:p>
          <a:p>
            <a:pPr marL="257175" indent="-257175" defTabSz="685800">
              <a:spcAft>
                <a:spcPts val="900"/>
              </a:spcAft>
              <a:buClrTx/>
              <a:buFont typeface="Arial" panose="020B0604020202020204" pitchFamily="34" charset="0"/>
              <a:buChar char="•"/>
              <a:defRPr/>
            </a:pPr>
            <a:endParaRPr lang="en-US" sz="1650" kern="1200" dirty="0">
              <a:solidFill>
                <a:srgbClr val="0066CC"/>
              </a:solidFill>
              <a:latin typeface="Calibri" panose="020F0502020204030204" pitchFamily="34" charset="0"/>
              <a:ea typeface="Calibri" panose="020F0502020204030204" pitchFamily="34" charset="0"/>
              <a:cs typeface="Calibri" panose="020F0502020204030204" pitchFamily="34" charset="0"/>
            </a:endParaRPr>
          </a:p>
          <a:p>
            <a:pPr marL="257175" indent="-257175" defTabSz="685800">
              <a:buClrTx/>
              <a:buFont typeface="Arial" panose="020B0604020202020204" pitchFamily="34" charset="0"/>
              <a:buChar char="•"/>
              <a:defRPr/>
            </a:pPr>
            <a:endParaRPr lang="en-US" sz="1650" kern="1200" dirty="0">
              <a:solidFill>
                <a:srgbClr val="0066CC"/>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8213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2" name="Title 1">
            <a:extLst>
              <a:ext uri="{FF2B5EF4-FFF2-40B4-BE49-F238E27FC236}">
                <a16:creationId xmlns:a16="http://schemas.microsoft.com/office/drawing/2014/main" id="{8F9F3E15-09BA-DEFA-C74A-9D0E615A27F4}"/>
              </a:ext>
            </a:extLst>
          </p:cNvPr>
          <p:cNvSpPr txBox="1">
            <a:spLocks noGrp="1"/>
          </p:cNvSpPr>
          <p:nvPr>
            <p:ph type="title" idx="4294967295"/>
          </p:nvPr>
        </p:nvSpPr>
        <p:spPr>
          <a:xfrm>
            <a:off x="1514475" y="370655"/>
            <a:ext cx="4830907" cy="34624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defRPr/>
            </a:pPr>
            <a:r>
              <a:rPr lang="en-US" sz="1800" b="1" dirty="0">
                <a:solidFill>
                  <a:srgbClr val="0066CC"/>
                </a:solidFill>
                <a:latin typeface="+mn-lt"/>
                <a:ea typeface="+mn-ea"/>
                <a:cs typeface="+mn-cs"/>
              </a:rPr>
              <a:t>Title II Use of Funds:  Questions to Consider</a:t>
            </a:r>
            <a:endParaRPr lang="en-US" sz="1800" dirty="0">
              <a:latin typeface="+mn-lt"/>
              <a:ea typeface="+mn-ea"/>
              <a:cs typeface="+mn-cs"/>
            </a:endParaRPr>
          </a:p>
        </p:txBody>
      </p:sp>
      <p:sp>
        <p:nvSpPr>
          <p:cNvPr id="3" name="TextBox 2">
            <a:extLst>
              <a:ext uri="{FF2B5EF4-FFF2-40B4-BE49-F238E27FC236}">
                <a16:creationId xmlns:a16="http://schemas.microsoft.com/office/drawing/2014/main" id="{04CC741E-9D22-0752-2993-FD5E194CA8C7}"/>
              </a:ext>
            </a:extLst>
          </p:cNvPr>
          <p:cNvSpPr txBox="1"/>
          <p:nvPr/>
        </p:nvSpPr>
        <p:spPr>
          <a:xfrm>
            <a:off x="1514475" y="617997"/>
            <a:ext cx="5777630" cy="3624069"/>
          </a:xfrm>
          <a:prstGeom prst="rect">
            <a:avLst/>
          </a:prstGeom>
          <a:noFill/>
        </p:spPr>
        <p:txBody>
          <a:bodyPr wrap="square" rtlCol="0">
            <a:spAutoFit/>
          </a:bodyPr>
          <a:lstStyle/>
          <a:p>
            <a:pPr defTabSz="685800">
              <a:buClrTx/>
              <a:defRPr/>
            </a:pPr>
            <a:endParaRPr lang="en-US" sz="1350" kern="1200" dirty="0">
              <a:solidFill>
                <a:prstClr val="black"/>
              </a:solidFill>
              <a:latin typeface="Aptos" panose="02110004020202020204"/>
              <a:ea typeface="+mn-ea"/>
              <a:cs typeface="+mn-cs"/>
            </a:endParaRPr>
          </a:p>
          <a:p>
            <a:pPr defTabSz="685800">
              <a:buClrTx/>
              <a:defRPr/>
            </a:pPr>
            <a:endParaRPr lang="en-US" sz="1350" kern="1200" dirty="0">
              <a:solidFill>
                <a:prstClr val="black"/>
              </a:solidFill>
              <a:latin typeface="Aptos" panose="02110004020202020204"/>
              <a:ea typeface="+mn-ea"/>
              <a:cs typeface="+mn-cs"/>
            </a:endParaRPr>
          </a:p>
          <a:p>
            <a:pPr marL="214313" indent="-214313" defTabSz="685800">
              <a:buClrTx/>
              <a:buFont typeface="Arial" panose="020B0604020202020204" pitchFamily="34" charset="0"/>
              <a:buChar char="•"/>
            </a:pPr>
            <a:r>
              <a:rPr lang="en-US" sz="1350" kern="1200" dirty="0">
                <a:solidFill>
                  <a:prstClr val="black"/>
                </a:solidFill>
                <a:latin typeface="Aptos" panose="02110004020202020204"/>
                <a:ea typeface="+mn-ea"/>
                <a:cs typeface="+mn-cs"/>
              </a:rPr>
              <a:t>How do you make decisions regarding AFUA and transfer out of Title II based on district needs?  </a:t>
            </a:r>
          </a:p>
          <a:p>
            <a:pPr defTabSz="685800">
              <a:buClrTx/>
            </a:pPr>
            <a:endParaRPr lang="en-US" sz="1350" kern="1200" dirty="0">
              <a:solidFill>
                <a:prstClr val="black"/>
              </a:solidFill>
              <a:latin typeface="Aptos" panose="02110004020202020204"/>
              <a:ea typeface="+mn-ea"/>
              <a:cs typeface="+mn-cs"/>
            </a:endParaRPr>
          </a:p>
          <a:p>
            <a:pPr marL="214313" indent="-214313" defTabSz="685800">
              <a:buClrTx/>
              <a:buFont typeface="Arial" panose="020B0604020202020204" pitchFamily="34" charset="0"/>
              <a:buChar char="•"/>
            </a:pPr>
            <a:r>
              <a:rPr lang="en-US" sz="1350" kern="1200" dirty="0">
                <a:solidFill>
                  <a:prstClr val="black"/>
                </a:solidFill>
                <a:latin typeface="Aptos" panose="02110004020202020204"/>
                <a:ea typeface="+mn-ea"/>
                <a:cs typeface="+mn-cs"/>
              </a:rPr>
              <a:t>Most Title II funds in Colorado are dedicated to professional development and Colorado provides more long-term professional development opportunities than the national trend.</a:t>
            </a:r>
          </a:p>
          <a:p>
            <a:pPr marL="557213" lvl="1" indent="-214313" defTabSz="685800">
              <a:buClrTx/>
              <a:buFont typeface="Arial" panose="020B0604020202020204" pitchFamily="34" charset="0"/>
              <a:buChar char="•"/>
            </a:pPr>
            <a:r>
              <a:rPr lang="en-US" sz="1350" kern="1200" dirty="0">
                <a:solidFill>
                  <a:prstClr val="black"/>
                </a:solidFill>
                <a:latin typeface="Aptos" panose="02110004020202020204"/>
                <a:ea typeface="+mn-ea"/>
                <a:cs typeface="+mn-cs"/>
              </a:rPr>
              <a:t>How will your district go about measuring the effectiveness of the 2024-2025 professional development?  </a:t>
            </a:r>
          </a:p>
          <a:p>
            <a:pPr marL="557213" lvl="1" indent="-214313" defTabSz="685800">
              <a:buClrTx/>
              <a:buFont typeface="Arial" panose="020B0604020202020204" pitchFamily="34" charset="0"/>
              <a:buChar char="•"/>
            </a:pPr>
            <a:r>
              <a:rPr lang="en-US" sz="1350" kern="1200" dirty="0">
                <a:solidFill>
                  <a:prstClr val="black"/>
                </a:solidFill>
                <a:latin typeface="Aptos" panose="02110004020202020204"/>
                <a:ea typeface="+mn-ea"/>
                <a:cs typeface="+mn-cs"/>
              </a:rPr>
              <a:t>What initiatives needs multiple years? </a:t>
            </a:r>
          </a:p>
          <a:p>
            <a:pPr marL="557213" lvl="1" indent="-214313" defTabSz="685800">
              <a:buClrTx/>
              <a:buFont typeface="Arial" panose="020B0604020202020204" pitchFamily="34" charset="0"/>
              <a:buChar char="•"/>
            </a:pPr>
            <a:r>
              <a:rPr lang="en-US" sz="1350" kern="1200" dirty="0">
                <a:solidFill>
                  <a:prstClr val="black"/>
                </a:solidFill>
                <a:latin typeface="Aptos" panose="02110004020202020204"/>
                <a:ea typeface="+mn-ea"/>
                <a:cs typeface="+mn-cs"/>
              </a:rPr>
              <a:t>Have needs changed in professional development for 2025-2026 planning?</a:t>
            </a:r>
          </a:p>
          <a:p>
            <a:pPr marL="342900" lvl="1" defTabSz="685800">
              <a:buClrTx/>
            </a:pPr>
            <a:endParaRPr lang="en-US" sz="1350" kern="1200" dirty="0">
              <a:solidFill>
                <a:prstClr val="black"/>
              </a:solidFill>
              <a:latin typeface="Aptos" panose="02110004020202020204"/>
              <a:ea typeface="+mn-ea"/>
              <a:cs typeface="+mn-cs"/>
            </a:endParaRPr>
          </a:p>
          <a:p>
            <a:pPr marL="214313" indent="-214313" defTabSz="685800">
              <a:buClrTx/>
              <a:buFont typeface="Arial" panose="020B0604020202020204" pitchFamily="34" charset="0"/>
              <a:buChar char="•"/>
            </a:pPr>
            <a:r>
              <a:rPr lang="en-US" sz="1350" kern="1200" dirty="0">
                <a:solidFill>
                  <a:prstClr val="black"/>
                </a:solidFill>
                <a:latin typeface="Aptos" panose="02110004020202020204"/>
                <a:ea typeface="+mn-ea"/>
                <a:cs typeface="+mn-cs"/>
              </a:rPr>
              <a:t>How can your district leverage Title II funds to supplement district recruitment and retention initiatives?   </a:t>
            </a:r>
          </a:p>
          <a:p>
            <a:pPr defTabSz="685800">
              <a:buClrTx/>
              <a:defRPr/>
            </a:pPr>
            <a:endParaRPr lang="en-US" sz="1350" kern="1200" dirty="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860063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4">
          <a:extLst>
            <a:ext uri="{FF2B5EF4-FFF2-40B4-BE49-F238E27FC236}">
              <a16:creationId xmlns:a16="http://schemas.microsoft.com/office/drawing/2014/main" id="{0B175788-6A07-9F7C-4936-929F9E039E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B7F0DC-B975-60FD-1D3F-83B4611A572A}"/>
              </a:ext>
            </a:extLst>
          </p:cNvPr>
          <p:cNvSpPr txBox="1">
            <a:spLocks noGrp="1"/>
          </p:cNvSpPr>
          <p:nvPr>
            <p:ph type="title" idx="4294967295"/>
          </p:nvPr>
        </p:nvSpPr>
        <p:spPr>
          <a:xfrm>
            <a:off x="1514475" y="370655"/>
            <a:ext cx="4830907" cy="34624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defRPr/>
            </a:pPr>
            <a:r>
              <a:rPr lang="en-US" sz="1800" b="1" dirty="0">
                <a:solidFill>
                  <a:srgbClr val="3366CC"/>
                </a:solidFill>
                <a:latin typeface="+mn-lt"/>
                <a:ea typeface="+mn-ea"/>
                <a:cs typeface="+mn-cs"/>
              </a:rPr>
              <a:t>Title II Regional Network Meetings</a:t>
            </a:r>
            <a:endParaRPr lang="en-US" sz="1800" dirty="0">
              <a:solidFill>
                <a:srgbClr val="3366CC"/>
              </a:solidFill>
              <a:latin typeface="+mn-lt"/>
              <a:ea typeface="+mn-ea"/>
              <a:cs typeface="+mn-cs"/>
            </a:endParaRPr>
          </a:p>
        </p:txBody>
      </p:sp>
      <p:sp>
        <p:nvSpPr>
          <p:cNvPr id="5" name="TextBox 4">
            <a:extLst>
              <a:ext uri="{FF2B5EF4-FFF2-40B4-BE49-F238E27FC236}">
                <a16:creationId xmlns:a16="http://schemas.microsoft.com/office/drawing/2014/main" id="{8631586B-8C85-53F6-34AC-ED73A59B73F6}"/>
              </a:ext>
            </a:extLst>
          </p:cNvPr>
          <p:cNvSpPr txBox="1"/>
          <p:nvPr/>
        </p:nvSpPr>
        <p:spPr>
          <a:xfrm>
            <a:off x="1638561" y="942975"/>
            <a:ext cx="5629667" cy="2746906"/>
          </a:xfrm>
          <a:prstGeom prst="rect">
            <a:avLst/>
          </a:prstGeom>
          <a:noFill/>
        </p:spPr>
        <p:txBody>
          <a:bodyPr wrap="square">
            <a:spAutoFit/>
          </a:bodyPr>
          <a:lstStyle/>
          <a:p>
            <a:pPr marL="257175" indent="-257175" defTabSz="685800">
              <a:spcAft>
                <a:spcPts val="900"/>
              </a:spcAft>
              <a:buClrTx/>
              <a:buFont typeface="Arial" panose="020B0604020202020204" pitchFamily="34" charset="0"/>
              <a:buChar char="•"/>
            </a:pPr>
            <a:r>
              <a:rPr lang="en-US" sz="1650" kern="1200" dirty="0">
                <a:solidFill>
                  <a:srgbClr val="3366CC"/>
                </a:solidFill>
                <a:latin typeface="Calibri" panose="020F0502020204030204" pitchFamily="34" charset="0"/>
                <a:ea typeface="Calibri" panose="020F0502020204030204" pitchFamily="34" charset="0"/>
                <a:cs typeface="Calibri" panose="020F0502020204030204" pitchFamily="34" charset="0"/>
              </a:rPr>
              <a:t>Meetings:  February 27 and March 4</a:t>
            </a:r>
          </a:p>
          <a:p>
            <a:pPr marL="257175" indent="-257175" defTabSz="685800">
              <a:spcAft>
                <a:spcPts val="900"/>
              </a:spcAft>
              <a:buClrTx/>
              <a:buFont typeface="Arial" panose="020B0604020202020204" pitchFamily="34" charset="0"/>
              <a:buChar char="•"/>
            </a:pPr>
            <a:r>
              <a:rPr lang="en-US" sz="1650" kern="1200" dirty="0">
                <a:solidFill>
                  <a:srgbClr val="3366CC"/>
                </a:solidFill>
                <a:latin typeface="Calibri" panose="020F0502020204030204" pitchFamily="34" charset="0"/>
                <a:ea typeface="Calibri" panose="020F0502020204030204" pitchFamily="34" charset="0"/>
                <a:cs typeface="Calibri" panose="020F0502020204030204" pitchFamily="34" charset="0"/>
              </a:rPr>
              <a:t>We will be discussing uses of Title II funds and providing examples from Colorado and across the US</a:t>
            </a:r>
          </a:p>
          <a:p>
            <a:pPr marL="257175" indent="-257175" defTabSz="685800" fontAlgn="base">
              <a:spcAft>
                <a:spcPts val="900"/>
              </a:spcAft>
              <a:buClrTx/>
              <a:buFont typeface="Arial" panose="020B0604020202020204" pitchFamily="34" charset="0"/>
              <a:buChar char="•"/>
            </a:pPr>
            <a:r>
              <a:rPr lang="en-US" sz="1650" kern="1200" dirty="0">
                <a:solidFill>
                  <a:srgbClr val="3366CC"/>
                </a:solidFill>
                <a:latin typeface="Calibri" panose="020F0502020204030204" pitchFamily="34" charset="0"/>
                <a:ea typeface="Calibri" panose="020F0502020204030204" pitchFamily="34" charset="0"/>
                <a:cs typeface="Calibri" panose="020F0502020204030204" pitchFamily="34" charset="0"/>
              </a:rPr>
              <a:t>Support LEAs in planning their use of Title II funds for the SY2025-2026 </a:t>
            </a:r>
          </a:p>
          <a:p>
            <a:pPr marL="257175" indent="-257175" defTabSz="685800" fontAlgn="base">
              <a:spcAft>
                <a:spcPts val="900"/>
              </a:spcAft>
              <a:buClrTx/>
              <a:buFont typeface="Arial" panose="020B0604020202020204" pitchFamily="34" charset="0"/>
              <a:buChar char="•"/>
            </a:pPr>
            <a:r>
              <a:rPr lang="en-US" sz="1650" kern="1200" dirty="0">
                <a:solidFill>
                  <a:srgbClr val="3366CC"/>
                </a:solidFill>
                <a:latin typeface="Calibri" panose="020F0502020204030204" pitchFamily="34" charset="0"/>
                <a:ea typeface="Calibri" panose="020F0502020204030204" pitchFamily="34" charset="0"/>
                <a:cs typeface="Calibri" panose="020F0502020204030204" pitchFamily="34" charset="0"/>
              </a:rPr>
              <a:t>Deepen our understanding of allowable uses of Title II funds to support student achievement</a:t>
            </a:r>
          </a:p>
          <a:p>
            <a:pPr defTabSz="685800">
              <a:buClrTx/>
            </a:pPr>
            <a:br>
              <a:rPr lang="en-US" sz="1350" kern="1200" dirty="0">
                <a:solidFill>
                  <a:prstClr val="black"/>
                </a:solidFill>
                <a:latin typeface="Aptos" panose="02110004020202020204"/>
                <a:ea typeface="+mn-ea"/>
                <a:cs typeface="+mn-cs"/>
              </a:rPr>
            </a:br>
            <a:endParaRPr lang="en-US" sz="1350" kern="1200" dirty="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472433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138"/>
          <p:cNvSpPr txBox="1">
            <a:spLocks noGrp="1"/>
          </p:cNvSpPr>
          <p:nvPr>
            <p:ph type="title"/>
          </p:nvPr>
        </p:nvSpPr>
        <p:spPr>
          <a:xfrm>
            <a:off x="0" y="3361600"/>
            <a:ext cx="9144000" cy="666600"/>
          </a:xfrm>
          <a:prstGeom prst="rect">
            <a:avLst/>
          </a:prstGeom>
          <a:solidFill>
            <a:srgbClr val="C88800"/>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Upcoming Meetings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13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2025 Elevating Excellence Conference: Strengthening Equitable Systems</a:t>
            </a:r>
            <a:endParaRPr/>
          </a:p>
        </p:txBody>
      </p:sp>
      <p:sp>
        <p:nvSpPr>
          <p:cNvPr id="1134" name="Google Shape;1134;p139"/>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fontScale="92500" lnSpcReduction="20000"/>
          </a:bodyPr>
          <a:lstStyle/>
          <a:p>
            <a:pPr marL="457200" lvl="0" indent="-322580" algn="l" rtl="0">
              <a:spcBef>
                <a:spcPts val="0"/>
              </a:spcBef>
              <a:spcAft>
                <a:spcPts val="0"/>
              </a:spcAft>
              <a:buSzPct val="100000"/>
              <a:buChar char="●"/>
            </a:pPr>
            <a:r>
              <a:rPr lang="en"/>
              <a:t>Purpose: Attendees from diverse professional backgrounds to learn and share ideas, strategies, and plans for how to strengthen equitable systems. Highlight and elevate effective and exemplary practices in Colorado.</a:t>
            </a:r>
            <a:endParaRPr/>
          </a:p>
          <a:p>
            <a:pPr marL="457200" lvl="0" indent="-322580" algn="l" rtl="0">
              <a:spcBef>
                <a:spcPts val="0"/>
              </a:spcBef>
              <a:spcAft>
                <a:spcPts val="0"/>
              </a:spcAft>
              <a:buSzPct val="100000"/>
              <a:buChar char="●"/>
            </a:pPr>
            <a:r>
              <a:rPr lang="en"/>
              <a:t>September 22-23, 2025</a:t>
            </a:r>
            <a:endParaRPr/>
          </a:p>
          <a:p>
            <a:pPr marL="457200" lvl="0" indent="-322580" algn="l" rtl="0">
              <a:spcBef>
                <a:spcPts val="0"/>
              </a:spcBef>
              <a:spcAft>
                <a:spcPts val="0"/>
              </a:spcAft>
              <a:buSzPct val="100000"/>
              <a:buChar char="●"/>
            </a:pPr>
            <a:r>
              <a:rPr lang="en"/>
              <a:t>Adams 12 Conference Center</a:t>
            </a:r>
            <a:endParaRPr/>
          </a:p>
          <a:p>
            <a:pPr marL="457200" lvl="0" indent="-322580" algn="l" rtl="0">
              <a:spcBef>
                <a:spcPts val="0"/>
              </a:spcBef>
              <a:spcAft>
                <a:spcPts val="0"/>
              </a:spcAft>
              <a:buSzPct val="100000"/>
              <a:buChar char="●"/>
            </a:pPr>
            <a:r>
              <a:rPr lang="en"/>
              <a:t>Free! </a:t>
            </a:r>
            <a:endParaRPr/>
          </a:p>
          <a:p>
            <a:pPr marL="457200" lvl="0" indent="-322580" algn="l" rtl="0">
              <a:spcBef>
                <a:spcPts val="0"/>
              </a:spcBef>
              <a:spcAft>
                <a:spcPts val="0"/>
              </a:spcAft>
              <a:buSzPct val="100000"/>
              <a:buChar char="●"/>
            </a:pPr>
            <a:r>
              <a:rPr lang="en"/>
              <a:t>Strands: </a:t>
            </a:r>
            <a:endParaRPr/>
          </a:p>
          <a:p>
            <a:pPr marL="914400" marR="0" lvl="1" indent="-304482" algn="l" rtl="0">
              <a:lnSpc>
                <a:spcPct val="115000"/>
              </a:lnSpc>
              <a:spcBef>
                <a:spcPts val="0"/>
              </a:spcBef>
              <a:spcAft>
                <a:spcPts val="0"/>
              </a:spcAft>
              <a:buSzPct val="86594"/>
              <a:buChar char="○"/>
            </a:pPr>
            <a:r>
              <a:rPr lang="en" sz="1491"/>
              <a:t>Increase Student Engagement</a:t>
            </a:r>
            <a:endParaRPr sz="1491"/>
          </a:p>
          <a:p>
            <a:pPr marL="914400" marR="0" lvl="1" indent="-304482" algn="l" rtl="0">
              <a:lnSpc>
                <a:spcPct val="115000"/>
              </a:lnSpc>
              <a:spcBef>
                <a:spcPts val="0"/>
              </a:spcBef>
              <a:spcAft>
                <a:spcPts val="0"/>
              </a:spcAft>
              <a:buSzPct val="86594"/>
              <a:buChar char="○"/>
            </a:pPr>
            <a:r>
              <a:rPr lang="en" sz="1491"/>
              <a:t>Accelerate Student Outcomes</a:t>
            </a:r>
            <a:endParaRPr sz="1491"/>
          </a:p>
          <a:p>
            <a:pPr marL="914400" marR="0" lvl="1" indent="-304482" algn="l" rtl="0">
              <a:lnSpc>
                <a:spcPct val="115000"/>
              </a:lnSpc>
              <a:spcBef>
                <a:spcPts val="0"/>
              </a:spcBef>
              <a:spcAft>
                <a:spcPts val="0"/>
              </a:spcAft>
              <a:buSzPct val="86594"/>
              <a:buChar char="○"/>
            </a:pPr>
            <a:r>
              <a:rPr lang="en" sz="1491"/>
              <a:t>Strengthen the Educator Workforce</a:t>
            </a:r>
            <a:endParaRPr sz="1491"/>
          </a:p>
          <a:p>
            <a:pPr marL="914400" marR="0" lvl="1" indent="-304482" algn="l" rtl="0">
              <a:lnSpc>
                <a:spcPct val="115000"/>
              </a:lnSpc>
              <a:spcBef>
                <a:spcPts val="0"/>
              </a:spcBef>
              <a:spcAft>
                <a:spcPts val="0"/>
              </a:spcAft>
              <a:buSzPct val="86594"/>
              <a:buChar char="○"/>
            </a:pPr>
            <a:r>
              <a:rPr lang="en" sz="1491"/>
              <a:t>LEA Operational Excellence</a:t>
            </a:r>
            <a:endParaRPr sz="1491"/>
          </a:p>
          <a:p>
            <a:pPr marL="457200" lvl="0" indent="-322580" algn="l" rtl="0">
              <a:spcBef>
                <a:spcPts val="0"/>
              </a:spcBef>
              <a:spcAft>
                <a:spcPts val="0"/>
              </a:spcAft>
              <a:buSzPct val="100000"/>
              <a:buChar char="●"/>
            </a:pPr>
            <a:r>
              <a:rPr lang="en"/>
              <a:t>Accepting </a:t>
            </a:r>
            <a:r>
              <a:rPr lang="en" u="sng">
                <a:solidFill>
                  <a:schemeClr val="hlink"/>
                </a:solidFill>
                <a:hlinkClick r:id="rId3"/>
              </a:rPr>
              <a:t>proposals</a:t>
            </a:r>
            <a:r>
              <a:rPr lang="en">
                <a:solidFill>
                  <a:schemeClr val="hlink"/>
                </a:solidFill>
                <a:uFill>
                  <a:noFill/>
                </a:uFill>
                <a:hlinkClick r:id="rId3"/>
              </a:rPr>
              <a:t> </a:t>
            </a:r>
            <a:r>
              <a:rPr lang="en"/>
              <a:t>for sessions until May 30, 2025</a:t>
            </a:r>
            <a:endParaRPr/>
          </a:p>
          <a:p>
            <a:pPr marL="457200" lvl="0" indent="-322580" algn="l" rtl="0">
              <a:spcBef>
                <a:spcPts val="0"/>
              </a:spcBef>
              <a:spcAft>
                <a:spcPts val="0"/>
              </a:spcAft>
              <a:buSzPct val="100000"/>
              <a:buChar char="●"/>
            </a:pPr>
            <a:r>
              <a:rPr lang="en" u="sng">
                <a:solidFill>
                  <a:schemeClr val="hlink"/>
                </a:solidFill>
                <a:hlinkClick r:id="rId4"/>
              </a:rPr>
              <a:t>Conference website</a:t>
            </a:r>
            <a:endParaRPr/>
          </a:p>
        </p:txBody>
      </p:sp>
      <p:sp>
        <p:nvSpPr>
          <p:cNvPr id="1135" name="Google Shape;1135;p139"/>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14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a:t>Looking Ahead…</a:t>
            </a:r>
            <a:endParaRPr/>
          </a:p>
          <a:p>
            <a:pPr marL="0" lvl="0" indent="0" algn="l" rtl="0">
              <a:spcBef>
                <a:spcPts val="0"/>
              </a:spcBef>
              <a:spcAft>
                <a:spcPts val="0"/>
              </a:spcAft>
              <a:buNone/>
            </a:pPr>
            <a:endParaRPr/>
          </a:p>
        </p:txBody>
      </p:sp>
      <p:sp>
        <p:nvSpPr>
          <p:cNvPr id="1141" name="Google Shape;1141;p140"/>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lnSpc>
                <a:spcPct val="90000"/>
              </a:lnSpc>
              <a:spcBef>
                <a:spcPts val="600"/>
              </a:spcBef>
              <a:spcAft>
                <a:spcPts val="0"/>
              </a:spcAft>
              <a:buClr>
                <a:schemeClr val="dk1"/>
              </a:buClr>
              <a:buSzPts val="1800"/>
              <a:buFont typeface="Arial"/>
              <a:buNone/>
            </a:pPr>
            <a:r>
              <a:rPr lang="en"/>
              <a:t>Any requests for topics or questions?</a:t>
            </a:r>
            <a:endParaRPr/>
          </a:p>
          <a:p>
            <a:pPr marL="0" lvl="0" indent="457200" algn="l" rtl="0">
              <a:lnSpc>
                <a:spcPct val="90000"/>
              </a:lnSpc>
              <a:spcBef>
                <a:spcPts val="600"/>
              </a:spcBef>
              <a:spcAft>
                <a:spcPts val="0"/>
              </a:spcAft>
              <a:buClr>
                <a:schemeClr val="dk1"/>
              </a:buClr>
              <a:buSzPts val="1800"/>
              <a:buFont typeface="Arial"/>
              <a:buNone/>
            </a:pPr>
            <a:endParaRPr/>
          </a:p>
          <a:p>
            <a:pPr marL="457200" lvl="0" indent="-330200" algn="l" rtl="0">
              <a:lnSpc>
                <a:spcPct val="90000"/>
              </a:lnSpc>
              <a:spcBef>
                <a:spcPts val="600"/>
              </a:spcBef>
              <a:spcAft>
                <a:spcPts val="0"/>
              </a:spcAft>
              <a:buSzPts val="1600"/>
              <a:buFont typeface="Roboto"/>
              <a:buChar char="•"/>
            </a:pPr>
            <a:r>
              <a:rPr lang="en"/>
              <a:t>Upcoming Office Hours </a:t>
            </a:r>
            <a:endParaRPr i="1"/>
          </a:p>
          <a:p>
            <a:pPr marL="914400" lvl="1" indent="-330200" algn="l" rtl="0">
              <a:lnSpc>
                <a:spcPct val="90000"/>
              </a:lnSpc>
              <a:spcBef>
                <a:spcPts val="600"/>
              </a:spcBef>
              <a:spcAft>
                <a:spcPts val="0"/>
              </a:spcAft>
              <a:buSzPts val="1600"/>
              <a:buFont typeface="Arial"/>
              <a:buChar char="•"/>
            </a:pPr>
            <a:r>
              <a:rPr lang="en" sz="1600" b="1"/>
              <a:t>February 27 and March 4</a:t>
            </a:r>
            <a:endParaRPr sz="1600" b="1"/>
          </a:p>
          <a:p>
            <a:pPr marL="1371600" lvl="2" indent="-330200" algn="l" rtl="0">
              <a:lnSpc>
                <a:spcPct val="90000"/>
              </a:lnSpc>
              <a:spcBef>
                <a:spcPts val="600"/>
              </a:spcBef>
              <a:spcAft>
                <a:spcPts val="0"/>
              </a:spcAft>
              <a:buSzPts val="1600"/>
              <a:buFont typeface="Arial"/>
              <a:buChar char="•"/>
            </a:pPr>
            <a:r>
              <a:rPr lang="en" sz="1600"/>
              <a:t>Winter RNM</a:t>
            </a:r>
            <a:endParaRPr sz="1600"/>
          </a:p>
          <a:p>
            <a:pPr marL="914400" lvl="1" indent="-330200" algn="l" rtl="0">
              <a:lnSpc>
                <a:spcPct val="90000"/>
              </a:lnSpc>
              <a:spcBef>
                <a:spcPts val="600"/>
              </a:spcBef>
              <a:spcAft>
                <a:spcPts val="0"/>
              </a:spcAft>
              <a:buSzPts val="1600"/>
              <a:buFont typeface="Arial"/>
              <a:buChar char="•"/>
            </a:pPr>
            <a:r>
              <a:rPr lang="en" sz="1600" b="1"/>
              <a:t>March 13</a:t>
            </a:r>
            <a:endParaRPr sz="1600" b="1"/>
          </a:p>
          <a:p>
            <a:pPr marL="1371600" lvl="2" indent="-330200" algn="l" rtl="0">
              <a:lnSpc>
                <a:spcPct val="90000"/>
              </a:lnSpc>
              <a:spcBef>
                <a:spcPts val="600"/>
              </a:spcBef>
              <a:spcAft>
                <a:spcPts val="0"/>
              </a:spcAft>
              <a:buSzPts val="1600"/>
              <a:buFont typeface="Arial"/>
              <a:buChar char="•"/>
            </a:pPr>
            <a:r>
              <a:rPr lang="en" sz="1600"/>
              <a:t>Waiver Overview</a:t>
            </a:r>
            <a:endParaRPr sz="1600"/>
          </a:p>
          <a:p>
            <a:pPr marL="1371600" lvl="2" indent="-330200" algn="l" rtl="0">
              <a:lnSpc>
                <a:spcPct val="90000"/>
              </a:lnSpc>
              <a:spcBef>
                <a:spcPts val="600"/>
              </a:spcBef>
              <a:spcAft>
                <a:spcPts val="0"/>
              </a:spcAft>
              <a:buSzPts val="1600"/>
              <a:buFont typeface="Arial"/>
              <a:buChar char="•"/>
            </a:pPr>
            <a:r>
              <a:rPr lang="en" sz="1600"/>
              <a:t>EBI Training</a:t>
            </a:r>
            <a:endParaRPr sz="1600"/>
          </a:p>
        </p:txBody>
      </p:sp>
      <p:pic>
        <p:nvPicPr>
          <p:cNvPr id="1142" name="Google Shape;1142;p140" descr="Image listing &quot;request&quot;"/>
          <p:cNvPicPr preferRelativeResize="0"/>
          <p:nvPr/>
        </p:nvPicPr>
        <p:blipFill rotWithShape="1">
          <a:blip r:embed="rId3">
            <a:alphaModFix/>
          </a:blip>
          <a:srcRect/>
          <a:stretch/>
        </p:blipFill>
        <p:spPr>
          <a:xfrm>
            <a:off x="5835266" y="1152486"/>
            <a:ext cx="2621028" cy="17473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141"/>
          <p:cNvSpPr txBox="1">
            <a:spLocks noGrp="1"/>
          </p:cNvSpPr>
          <p:nvPr>
            <p:ph type="title" idx="4294967295"/>
          </p:nvPr>
        </p:nvSpPr>
        <p:spPr>
          <a:xfrm>
            <a:off x="107025" y="0"/>
            <a:ext cx="8481000" cy="7413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 sz="1920">
                <a:latin typeface="Roboto"/>
                <a:ea typeface="Roboto"/>
                <a:cs typeface="Roboto"/>
                <a:sym typeface="Roboto"/>
              </a:rPr>
              <a:t>CDE Contacts!</a:t>
            </a:r>
            <a:endParaRPr sz="192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 sz="1110">
                <a:latin typeface="Roboto"/>
                <a:ea typeface="Roboto"/>
                <a:cs typeface="Roboto"/>
                <a:sym typeface="Roboto"/>
              </a:rPr>
              <a:t>Emails: </a:t>
            </a:r>
            <a:r>
              <a:rPr lang="en" sz="1110" u="sng">
                <a:solidFill>
                  <a:schemeClr val="hlink"/>
                </a:solidFill>
                <a:latin typeface="Roboto"/>
                <a:ea typeface="Roboto"/>
                <a:cs typeface="Roboto"/>
                <a:sym typeface="Roboto"/>
                <a:hlinkClick r:id="rId3"/>
              </a:rPr>
              <a:t>Lastname_Firstinitial@cde.state.co.us</a:t>
            </a:r>
            <a:r>
              <a:rPr lang="en" sz="1110">
                <a:latin typeface="Roboto"/>
                <a:ea typeface="Roboto"/>
                <a:cs typeface="Roboto"/>
                <a:sym typeface="Roboto"/>
              </a:rPr>
              <a:t> (e.g., Smith_a@cde.state.co.us)</a:t>
            </a:r>
            <a:endParaRPr sz="1110">
              <a:latin typeface="Roboto"/>
              <a:ea typeface="Roboto"/>
              <a:cs typeface="Roboto"/>
              <a:sym typeface="Roboto"/>
            </a:endParaRPr>
          </a:p>
        </p:txBody>
      </p:sp>
      <p:graphicFrame>
        <p:nvGraphicFramePr>
          <p:cNvPr id="1148" name="Google Shape;1148;p141"/>
          <p:cNvGraphicFramePr/>
          <p:nvPr/>
        </p:nvGraphicFramePr>
        <p:xfrm>
          <a:off x="107018" y="513645"/>
          <a:ext cx="8481000" cy="4168825"/>
        </p:xfrm>
        <a:graphic>
          <a:graphicData uri="http://schemas.openxmlformats.org/drawingml/2006/table">
            <a:tbl>
              <a:tblPr firstRow="1">
                <a:noFill/>
                <a:tableStyleId>{25AE3B5C-22F0-4A2C-93C7-CEF09C71A414}</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414825">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F8B33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F8B333"/>
                    </a:solidFill>
                  </a:tcPr>
                </a:tc>
                <a:extLst>
                  <a:ext uri="{0D108BD9-81ED-4DB2-BD59-A6C34878D82A}">
                    <a16:rowId xmlns:a16="http://schemas.microsoft.com/office/drawing/2014/main" val="10000"/>
                  </a:ext>
                </a:extLst>
              </a:tr>
              <a:tr h="37268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4"/>
                        </a:rPr>
                        <a:t>Nazie Mohajeri-Nelson</a:t>
                      </a:r>
                      <a:r>
                        <a:rPr lang="en" sz="1000" u="none" strike="noStrike" cap="none">
                          <a:solidFill>
                            <a:schemeClr val="dk1"/>
                          </a:solidFill>
                          <a:latin typeface="Calibri"/>
                          <a:ea typeface="Calibri"/>
                          <a:cs typeface="Calibri"/>
                          <a:sym typeface="Calibri"/>
                        </a:rPr>
                        <a:t>, Executive Director of Federal Programs &amp; Supports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a:solidFill>
                            <a:schemeClr val="dk1"/>
                          </a:solidFill>
                          <a:latin typeface="Calibri"/>
                          <a:ea typeface="Calibri"/>
                          <a:cs typeface="Calibri"/>
                          <a:sym typeface="Calibri"/>
                        </a:rPr>
                        <a:t>Program Specialists</a:t>
                      </a:r>
                      <a:endParaRPr sz="1000" b="1" u="sng"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Implementation Supervisor: </a:t>
                      </a:r>
                      <a:r>
                        <a:rPr lang="en" sz="1000" u="sng" strike="noStrike" cap="none">
                          <a:solidFill>
                            <a:schemeClr val="hlink"/>
                          </a:solidFill>
                          <a:latin typeface="Calibri"/>
                          <a:ea typeface="Calibri"/>
                          <a:cs typeface="Calibri"/>
                          <a:sym typeface="Calibri"/>
                          <a:hlinkClick r:id="rId5"/>
                        </a:rPr>
                        <a:t>Laura Meushaw</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Program Implementation Coordinator: </a:t>
                      </a:r>
                      <a:r>
                        <a:rPr lang="en" sz="1000" u="sng" strike="noStrike" cap="none">
                          <a:solidFill>
                            <a:schemeClr val="hlink"/>
                          </a:solidFill>
                          <a:latin typeface="Calibri"/>
                          <a:ea typeface="Calibri"/>
                          <a:cs typeface="Calibri"/>
                          <a:sym typeface="Calibri"/>
                          <a:hlinkClick r:id="rId6"/>
                        </a:rPr>
                        <a:t>Christina Adeboye 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Monitoring Supervisor: </a:t>
                      </a:r>
                      <a:r>
                        <a:rPr lang="en" sz="1000" u="sng" strike="noStrike" cap="none">
                          <a:solidFill>
                            <a:schemeClr val="hlink"/>
                          </a:solidFill>
                          <a:latin typeface="Calibri"/>
                          <a:ea typeface="Calibri"/>
                          <a:cs typeface="Calibri"/>
                          <a:sym typeface="Calibri"/>
                          <a:hlinkClick r:id="rId7"/>
                        </a:rPr>
                        <a:t>Tammy Giessinger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ESEA/ESSER Monitoring Coordinator: </a:t>
                      </a:r>
                      <a:r>
                        <a:rPr lang="en" sz="1000" u="sng" strike="noStrike" cap="none">
                          <a:solidFill>
                            <a:schemeClr val="hlink"/>
                          </a:solidFill>
                          <a:latin typeface="Calibri"/>
                          <a:ea typeface="Calibri"/>
                          <a:cs typeface="Calibri"/>
                          <a:sym typeface="Calibri"/>
                          <a:hlinkClick r:id="rId8"/>
                        </a:rPr>
                        <a:t>Kristin Crumley</a:t>
                      </a:r>
                      <a:r>
                        <a:rPr lang="en" sz="1000" u="sng" strike="noStrike" cap="none">
                          <a:solidFill>
                            <a:schemeClr val="hlink"/>
                          </a:solidFill>
                          <a:latin typeface="Calibri"/>
                          <a:ea typeface="Calibri"/>
                          <a:cs typeface="Calibri"/>
                          <a:sym typeface="Calibri"/>
                        </a:rPr>
                        <a: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Effectiveness Supervisor: </a:t>
                      </a:r>
                      <a:r>
                        <a:rPr lang="en" sz="1000" u="sng" strike="noStrike" cap="none">
                          <a:solidFill>
                            <a:schemeClr val="hlink"/>
                          </a:solidFill>
                          <a:latin typeface="Calibri"/>
                          <a:ea typeface="Calibri"/>
                          <a:cs typeface="Calibri"/>
                          <a:sym typeface="Calibri"/>
                          <a:hlinkClick r:id="rId9"/>
                        </a:rPr>
                        <a:t>Tina Negley</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Program Evaluation &amp; Research Coordinator: </a:t>
                      </a:r>
                      <a:r>
                        <a:rPr lang="en" sz="1000" u="sng">
                          <a:solidFill>
                            <a:schemeClr val="hlink"/>
                          </a:solidFill>
                          <a:latin typeface="Calibri"/>
                          <a:ea typeface="Calibri"/>
                          <a:cs typeface="Calibri"/>
                          <a:sym typeface="Calibri"/>
                          <a:hlinkClick r:id="rId10"/>
                        </a:rPr>
                        <a:t>Anna Rowan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Char char="●"/>
                      </a:pPr>
                      <a:r>
                        <a:rPr lang="en" sz="1000">
                          <a:solidFill>
                            <a:schemeClr val="dk1"/>
                          </a:solidFill>
                          <a:latin typeface="Calibri"/>
                          <a:ea typeface="Calibri"/>
                          <a:cs typeface="Calibri"/>
                          <a:sym typeface="Calibri"/>
                        </a:rPr>
                        <a:t>Strategic Recovery Office (ESSER State Reserve): </a:t>
                      </a:r>
                      <a:r>
                        <a:rPr lang="en" sz="1000" u="sng">
                          <a:solidFill>
                            <a:schemeClr val="hlink"/>
                          </a:solidFill>
                          <a:latin typeface="Calibri"/>
                          <a:ea typeface="Calibri"/>
                          <a:cs typeface="Calibri"/>
                          <a:sym typeface="Calibri"/>
                          <a:hlinkClick r:id="rId11"/>
                        </a:rPr>
                        <a:t>Matt Koziol</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ESEA Programs Specialists</a:t>
                      </a:r>
                      <a:r>
                        <a:rPr lang="en" sz="1000" u="none" strike="noStrike" cap="none">
                          <a:solidFill>
                            <a:schemeClr val="dk1"/>
                          </a:solidFill>
                          <a:latin typeface="Calibri"/>
                          <a:ea typeface="Calibri"/>
                          <a:cs typeface="Calibri"/>
                          <a:sym typeface="Calibri"/>
                        </a:rPr>
                        <a:t> and </a:t>
                      </a:r>
                      <a:r>
                        <a:rPr lang="en" sz="1000" u="sng" strike="noStrike" cap="none">
                          <a:solidFill>
                            <a:schemeClr val="hlink"/>
                          </a:solidFill>
                          <a:latin typeface="Calibri"/>
                          <a:ea typeface="Calibri"/>
                          <a:cs typeface="Calibri"/>
                          <a:sym typeface="Calibri"/>
                          <a:hlinkClick r:id="rId12"/>
                        </a:rPr>
                        <a:t>ESEA Regional Contacts</a:t>
                      </a:r>
                      <a:r>
                        <a:rPr lang="en" sz="1000" u="none" strike="noStrike" cap="none">
                          <a:solidFill>
                            <a:schemeClr val="dk1"/>
                          </a:solidFill>
                          <a:latin typeface="Calibri"/>
                          <a:ea typeface="Calibri"/>
                          <a:cs typeface="Calibri"/>
                          <a:sym typeface="Calibri"/>
                        </a:rPr>
                        <a:t> </a:t>
                      </a:r>
                      <a:r>
                        <a:rPr lang="en" sz="1000" b="1" u="none" strike="noStrike" cap="none">
                          <a:solidFill>
                            <a:schemeClr val="dk1"/>
                          </a:solidFill>
                          <a:latin typeface="Calibri"/>
                          <a:ea typeface="Calibri"/>
                          <a:cs typeface="Calibri"/>
                          <a:sym typeface="Calibri"/>
                        </a:rPr>
                        <a:t>(assigned by district)</a:t>
                      </a:r>
                      <a:endParaRPr sz="1000" b="1"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 </a:t>
                      </a:r>
                      <a:r>
                        <a:rPr lang="en" sz="1000" u="sng" strike="noStrike" cap="none">
                          <a:solidFill>
                            <a:schemeClr val="hlink"/>
                          </a:solidFill>
                          <a:latin typeface="Calibri"/>
                          <a:ea typeface="Calibri"/>
                          <a:cs typeface="Calibri"/>
                          <a:sym typeface="Calibri"/>
                          <a:hlinkClick r:id="rId5"/>
                        </a:rPr>
                        <a:t>Laura Meushaw</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Evita Byrd</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4"/>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 </a:t>
                      </a:r>
                      <a:r>
                        <a:rPr lang="en" sz="1000" u="sng" strike="noStrike" cap="none">
                          <a:solidFill>
                            <a:schemeClr val="hlink"/>
                          </a:solidFill>
                          <a:latin typeface="Calibri"/>
                          <a:ea typeface="Calibri"/>
                          <a:cs typeface="Calibri"/>
                          <a:sym typeface="Calibri"/>
                          <a:hlinkClick r:id="rId14"/>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6"/>
                        </a:rPr>
                        <a:t>Sue Miller-Curley</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III: </a:t>
                      </a:r>
                      <a:r>
                        <a:rPr lang="en" sz="1000" u="sng" strike="noStrike" cap="none">
                          <a:solidFill>
                            <a:schemeClr val="hlink"/>
                          </a:solidFill>
                          <a:latin typeface="Calibri"/>
                          <a:ea typeface="Calibri"/>
                          <a:cs typeface="Calibri"/>
                          <a:sym typeface="Calibri"/>
                          <a:hlinkClick r:id="rId17"/>
                        </a:rPr>
                        <a:t>Rachel Temple</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IV &amp; Stronger Connections Grant: </a:t>
                      </a:r>
                      <a:r>
                        <a:rPr lang="en" sz="1000" u="sng" strike="noStrike" cap="none">
                          <a:solidFill>
                            <a:schemeClr val="hlink"/>
                          </a:solidFill>
                          <a:latin typeface="Calibri"/>
                          <a:ea typeface="Calibri"/>
                          <a:cs typeface="Calibri"/>
                          <a:sym typeface="Calibri"/>
                          <a:hlinkClick r:id="rId18"/>
                        </a:rPr>
                        <a:t>Nathan Hickman</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Evita Byrd</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V: </a:t>
                      </a:r>
                      <a:r>
                        <a:rPr lang="en" sz="1000" u="sng">
                          <a:solidFill>
                            <a:schemeClr val="hlink"/>
                          </a:solidFill>
                          <a:latin typeface="Calibri"/>
                          <a:ea typeface="Calibri"/>
                          <a:cs typeface="Calibri"/>
                          <a:sym typeface="Calibri"/>
                          <a:hlinkClick r:id="rId6"/>
                        </a:rPr>
                        <a:t>Christina Adeboye-Sullivan</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Rachel Echsner</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 and ESSER Data and Reporting Specialists</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a:solidFill>
                            <a:schemeClr val="hlink"/>
                          </a:solidFill>
                          <a:latin typeface="Calibri"/>
                          <a:ea typeface="Calibri"/>
                          <a:cs typeface="Calibri"/>
                          <a:sym typeface="Calibri"/>
                          <a:hlinkClick r:id="rId19"/>
                        </a:rPr>
                        <a:t>Melissa Chaffin</a:t>
                      </a:r>
                      <a:r>
                        <a:rPr lang="en" sz="1000">
                          <a:latin typeface="Calibri"/>
                          <a:ea typeface="Calibri"/>
                          <a:cs typeface="Calibri"/>
                          <a:sym typeface="Calibri"/>
                        </a:rPr>
                        <a:t> (ESEA)</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0"/>
                        </a:rPr>
                        <a:t>Jerry Ring</a:t>
                      </a:r>
                      <a:r>
                        <a:rPr lang="en" sz="1000">
                          <a:latin typeface="Calibri"/>
                          <a:ea typeface="Calibri"/>
                          <a:cs typeface="Calibri"/>
                          <a:sym typeface="Calibri"/>
                        </a:rPr>
                        <a:t> </a:t>
                      </a:r>
                      <a:r>
                        <a:rPr lang="en" sz="1000">
                          <a:solidFill>
                            <a:schemeClr val="dk1"/>
                          </a:solidFill>
                          <a:latin typeface="Calibri"/>
                          <a:ea typeface="Calibri"/>
                          <a:cs typeface="Calibri"/>
                          <a:sym typeface="Calibri"/>
                        </a:rPr>
                        <a:t>(ESEA)</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10"/>
                        </a:rPr>
                        <a:t>Anna Rowan</a:t>
                      </a:r>
                      <a:r>
                        <a:rPr lang="en" sz="1000">
                          <a:solidFill>
                            <a:schemeClr val="dk1"/>
                          </a:solidFill>
                          <a:latin typeface="Calibri"/>
                          <a:ea typeface="Calibri"/>
                          <a:cs typeface="Calibri"/>
                          <a:sym typeface="Calibri"/>
                        </a:rPr>
                        <a:t> (ESEA)</a:t>
                      </a:r>
                      <a:endParaRPr sz="1000">
                        <a:solidFill>
                          <a:schemeClr val="dk1"/>
                        </a:solidFill>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a:solidFill>
                            <a:schemeClr val="dk1"/>
                          </a:solidFill>
                          <a:latin typeface="Calibri"/>
                          <a:ea typeface="Calibri"/>
                          <a:cs typeface="Calibri"/>
                          <a:sym typeface="Calibri"/>
                        </a:rPr>
                        <a:t>Vacant</a:t>
                      </a:r>
                      <a:r>
                        <a:rPr lang="en" sz="1000" u="none" strike="noStrike" cap="none">
                          <a:solidFill>
                            <a:schemeClr val="dk1"/>
                          </a:solidFill>
                          <a:latin typeface="Calibri"/>
                          <a:ea typeface="Calibri"/>
                          <a:cs typeface="Calibri"/>
                          <a:sym typeface="Calibri"/>
                        </a:rPr>
                        <a:t>, Executive Director of School District Operations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Fiscal Specialists</a:t>
                      </a:r>
                      <a:endParaRPr sz="1000" b="1" u="sng" strike="noStrike" cap="none">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21"/>
                        </a:rPr>
                        <a:t>Jennifer Austin</a:t>
                      </a:r>
                      <a:r>
                        <a:rPr lang="en" sz="1000" u="none" strike="noStrike" cap="none">
                          <a:solidFill>
                            <a:schemeClr val="dk1"/>
                          </a:solidFill>
                          <a:latin typeface="Calibri"/>
                          <a:ea typeface="Calibri"/>
                          <a:cs typeface="Calibri"/>
                          <a:sym typeface="Calibri"/>
                        </a:rPr>
                        <a:t>, Director of Grants Fiscal Management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2"/>
                        </a:rPr>
                        <a:t>Robert Hawkins</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3"/>
                        </a:rPr>
                        <a:t>Steven Kaleda</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Fiscal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3"/>
                        </a:rPr>
                        <a:t>Steven Kaleda</a:t>
                      </a:r>
                      <a:r>
                        <a:rPr lang="en" sz="1000" u="none" strike="noStrike" cap="none">
                          <a:solidFill>
                            <a:schemeClr val="dk1"/>
                          </a:solidFill>
                          <a:latin typeface="Calibri"/>
                          <a:ea typeface="Calibri"/>
                          <a:cs typeface="Calibri"/>
                          <a:sym typeface="Calibri"/>
                        </a:rPr>
                        <a:t> Grants Fiscal Analyst</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Monitoring</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4"/>
                        </a:rPr>
                        <a:t>Bill Parsley</a:t>
                      </a:r>
                      <a:r>
                        <a:rPr lang="en" sz="1000">
                          <a:solidFill>
                            <a:schemeClr val="dk1"/>
                          </a:solidFill>
                          <a:latin typeface="Calibri"/>
                          <a:ea typeface="Calibri"/>
                          <a:cs typeface="Calibri"/>
                          <a:sym typeface="Calibri"/>
                        </a:rPr>
                        <a:t>, ESSER Fiscal Monitoring Supervisor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5"/>
                        </a:rPr>
                        <a:t>Hilery Morris</a:t>
                      </a:r>
                      <a:r>
                        <a:rPr lang="en" sz="1000" u="none" strike="noStrike" cap="none">
                          <a:solidFill>
                            <a:schemeClr val="dk1"/>
                          </a:solidFill>
                          <a:latin typeface="Calibri"/>
                          <a:ea typeface="Calibri"/>
                          <a:cs typeface="Calibri"/>
                          <a:sym typeface="Calibri"/>
                        </a:rPr>
                        <a:t>, ESSER Fiscal Monitoring </a:t>
                      </a:r>
                      <a:endParaRPr sz="1000" u="none" strike="noStrike" cap="none">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Application Systems Specialists</a:t>
                      </a:r>
                      <a:endParaRPr sz="10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a:solidFill>
                            <a:schemeClr val="hlink"/>
                          </a:solidFill>
                          <a:latin typeface="Calibri"/>
                          <a:ea typeface="Calibri"/>
                          <a:cs typeface="Calibri"/>
                          <a:sym typeface="Calibri"/>
                          <a:hlinkClick r:id="rId26"/>
                        </a:rPr>
                        <a:t>DeLilah Collins</a:t>
                      </a:r>
                      <a:r>
                        <a:rPr lang="en" sz="1000" u="none" strike="noStrike" cap="none">
                          <a:solidFill>
                            <a:schemeClr val="dk1"/>
                          </a:solidFill>
                          <a:latin typeface="Calibri"/>
                          <a:ea typeface="Calibri"/>
                          <a:cs typeface="Calibri"/>
                          <a:sym typeface="Calibri"/>
                        </a:rPr>
                        <a:t>, Director of Grants Program Administration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Online Applications Systems Technical Support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7"/>
                        </a:rPr>
                        <a:t>Jessica Hollingshead</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8"/>
                        </a:rPr>
                        <a:t>Michelle Prael</a:t>
                      </a:r>
                      <a:endParaRPr sz="1000">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130">
            <a:extLst>
              <a:ext uri="{C183D7F6-B498-43B3-948B-1728B52AA6E4}">
                <adec:decorative xmlns:adec="http://schemas.microsoft.com/office/drawing/2017/decorative" val="1"/>
              </a:ext>
            </a:extLst>
          </p:cNvPr>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Overview of the Process for ESEA Funding</a:t>
            </a:r>
            <a:endParaRPr/>
          </a:p>
        </p:txBody>
      </p:sp>
      <p:pic>
        <p:nvPicPr>
          <p:cNvPr id="1045" name="Google Shape;1045;p13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11700" y="964593"/>
            <a:ext cx="2765287" cy="1422400"/>
          </a:xfrm>
          <a:prstGeom prst="rect">
            <a:avLst/>
          </a:prstGeom>
          <a:noFill/>
          <a:ln>
            <a:noFill/>
          </a:ln>
        </p:spPr>
      </p:pic>
      <p:pic>
        <p:nvPicPr>
          <p:cNvPr id="1044" name="Google Shape;1044;p13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876786" y="964593"/>
            <a:ext cx="2602813" cy="1464074"/>
          </a:xfrm>
          <a:prstGeom prst="rect">
            <a:avLst/>
          </a:prstGeom>
          <a:noFill/>
          <a:ln>
            <a:noFill/>
          </a:ln>
        </p:spPr>
      </p:pic>
      <p:sp>
        <p:nvSpPr>
          <p:cNvPr id="1046" name="Google Shape;1046;p130">
            <a:extLst>
              <a:ext uri="{C183D7F6-B498-43B3-948B-1728B52AA6E4}">
                <adec:decorative xmlns:adec="http://schemas.microsoft.com/office/drawing/2017/decorative" val="1"/>
              </a:ext>
            </a:extLst>
          </p:cNvPr>
          <p:cNvSpPr txBox="1"/>
          <p:nvPr/>
        </p:nvSpPr>
        <p:spPr>
          <a:xfrm>
            <a:off x="396850" y="2329993"/>
            <a:ext cx="7167900" cy="44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Authorization Legislation            V.               Appropriation Legislation</a:t>
            </a:r>
            <a:endParaRPr sz="1800">
              <a:solidFill>
                <a:schemeClr val="dk1"/>
              </a:solidFill>
            </a:endParaRPr>
          </a:p>
        </p:txBody>
      </p:sp>
      <p:sp>
        <p:nvSpPr>
          <p:cNvPr id="1047" name="Google Shape;1047;p130">
            <a:extLst>
              <a:ext uri="{C183D7F6-B498-43B3-948B-1728B52AA6E4}">
                <adec:decorative xmlns:adec="http://schemas.microsoft.com/office/drawing/2017/decorative" val="1"/>
              </a:ext>
            </a:extLst>
          </p:cNvPr>
          <p:cNvSpPr txBox="1"/>
          <p:nvPr/>
        </p:nvSpPr>
        <p:spPr>
          <a:xfrm>
            <a:off x="311700" y="2677925"/>
            <a:ext cx="2858400" cy="158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Statutory provisions that define the authority of the government to establish or continue a federal agency, program, project, or activity.</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Reauthorized every five years. </a:t>
            </a:r>
            <a:endParaRPr sz="1200">
              <a:solidFill>
                <a:schemeClr val="dk1"/>
              </a:solidFill>
            </a:endParaRPr>
          </a:p>
        </p:txBody>
      </p:sp>
      <p:sp>
        <p:nvSpPr>
          <p:cNvPr id="1048" name="Google Shape;1048;p130">
            <a:extLst>
              <a:ext uri="{C183D7F6-B498-43B3-948B-1728B52AA6E4}">
                <adec:decorative xmlns:adec="http://schemas.microsoft.com/office/drawing/2017/decorative" val="1"/>
              </a:ext>
            </a:extLst>
          </p:cNvPr>
          <p:cNvSpPr txBox="1"/>
          <p:nvPr/>
        </p:nvSpPr>
        <p:spPr>
          <a:xfrm>
            <a:off x="4837875" y="2677925"/>
            <a:ext cx="2727000" cy="158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Statutory provisions that provide the budget authority for a federal agency to incur obligations and make payments from the Treasury for specific purposes for a specific period of time.</a:t>
            </a:r>
            <a:endParaRPr sz="1200">
              <a:solidFill>
                <a:schemeClr val="dk1"/>
              </a:solidFill>
            </a:endParaRPr>
          </a:p>
          <a:p>
            <a:pPr marL="0" lvl="0" indent="0" algn="l" rtl="0">
              <a:spcBef>
                <a:spcPts val="0"/>
              </a:spcBef>
              <a:spcAft>
                <a:spcPts val="0"/>
              </a:spcAft>
              <a:buNone/>
            </a:pPr>
            <a:r>
              <a:rPr lang="en" sz="1200">
                <a:solidFill>
                  <a:schemeClr val="dk1"/>
                </a:solidFill>
              </a:rPr>
              <a:t> </a:t>
            </a:r>
            <a:endParaRPr sz="1200">
              <a:solidFill>
                <a:schemeClr val="dk1"/>
              </a:solidFill>
            </a:endParaRPr>
          </a:p>
          <a:p>
            <a:pPr marL="0" lvl="0" indent="0" algn="l" rtl="0">
              <a:spcBef>
                <a:spcPts val="0"/>
              </a:spcBef>
              <a:spcAft>
                <a:spcPts val="0"/>
              </a:spcAft>
              <a:buNone/>
            </a:pPr>
            <a:r>
              <a:rPr lang="en" sz="1200">
                <a:solidFill>
                  <a:schemeClr val="dk1"/>
                </a:solidFill>
              </a:rPr>
              <a:t>Reauthorized annually - in practice.</a:t>
            </a:r>
            <a:endParaRPr sz="1200">
              <a:solidFill>
                <a:schemeClr val="dk1"/>
              </a:solidFill>
            </a:endParaRPr>
          </a:p>
        </p:txBody>
      </p:sp>
      <p:sp>
        <p:nvSpPr>
          <p:cNvPr id="1049" name="Google Shape;1049;p130">
            <a:extLst>
              <a:ext uri="{C183D7F6-B498-43B3-948B-1728B52AA6E4}">
                <adec:decorative xmlns:adec="http://schemas.microsoft.com/office/drawing/2017/decorative" val="1"/>
              </a:ext>
            </a:extLst>
          </p:cNvPr>
          <p:cNvSpPr txBox="1"/>
          <p:nvPr/>
        </p:nvSpPr>
        <p:spPr>
          <a:xfrm>
            <a:off x="274320" y="4355200"/>
            <a:ext cx="6000900" cy="242400"/>
          </a:xfrm>
          <a:prstGeom prst="rect">
            <a:avLst/>
          </a:prstGeom>
          <a:noFill/>
          <a:ln>
            <a:noFill/>
          </a:ln>
        </p:spPr>
        <p:txBody>
          <a:bodyPr spcFirstLastPara="1" wrap="square" lIns="91425" tIns="0" rIns="91425" bIns="0" anchor="t" anchorCtr="0">
            <a:noAutofit/>
          </a:bodyPr>
          <a:lstStyle/>
          <a:p>
            <a:pPr marL="0" lvl="0" indent="0" algn="l" rtl="0">
              <a:spcBef>
                <a:spcPts val="0"/>
              </a:spcBef>
              <a:spcAft>
                <a:spcPts val="0"/>
              </a:spcAft>
              <a:buNone/>
            </a:pPr>
            <a:r>
              <a:rPr lang="en" sz="1000">
                <a:solidFill>
                  <a:schemeClr val="dk1"/>
                </a:solidFill>
              </a:rPr>
              <a:t>Source: </a:t>
            </a:r>
            <a:r>
              <a:rPr lang="en" sz="1000" u="sng">
                <a:solidFill>
                  <a:schemeClr val="hlink"/>
                </a:solidFill>
                <a:hlinkClick r:id="rId5"/>
              </a:rPr>
              <a:t>Congressional Research Service: Authorizations and the Appropriations Process (2023)</a:t>
            </a:r>
            <a:endParaRPr sz="10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13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Overview of the Process for ESEA Funding Cont’d</a:t>
            </a:r>
            <a:endParaRPr dirty="0"/>
          </a:p>
        </p:txBody>
      </p:sp>
      <p:sp>
        <p:nvSpPr>
          <p:cNvPr id="1055" name="Google Shape;1055;p131"/>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a:t>Congress has the Constitutional authority for both types of Legislation (Authorization and Appropriations); but process is established by Congress.</a:t>
            </a:r>
            <a:endParaRPr/>
          </a:p>
          <a:p>
            <a:pPr marL="914400" lvl="1" indent="-317500" algn="l" rtl="0">
              <a:spcBef>
                <a:spcPts val="0"/>
              </a:spcBef>
              <a:spcAft>
                <a:spcPts val="0"/>
              </a:spcAft>
              <a:buSzPts val="1400"/>
              <a:buChar char="○"/>
            </a:pPr>
            <a:r>
              <a:rPr lang="en"/>
              <a:t>12 parallel Appropriations Subcommittees in the House and Senate</a:t>
            </a:r>
            <a:endParaRPr/>
          </a:p>
          <a:p>
            <a:pPr marL="914400" lvl="1" indent="-317500" algn="l" rtl="0">
              <a:spcBef>
                <a:spcPts val="0"/>
              </a:spcBef>
              <a:spcAft>
                <a:spcPts val="0"/>
              </a:spcAft>
              <a:buSzPts val="1400"/>
              <a:buChar char="○"/>
            </a:pPr>
            <a:r>
              <a:rPr lang="en"/>
              <a:t>The Subcommittee on Labor, Health and Human Services, Education, and Related Agencies establishes the appropriation for ESEA. </a:t>
            </a:r>
            <a:endParaRPr/>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
        <p:nvSpPr>
          <p:cNvPr id="1056" name="Google Shape;1056;p131"/>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132">
            <a:extLst>
              <a:ext uri="{C183D7F6-B498-43B3-948B-1728B52AA6E4}">
                <adec:decorative xmlns:adec="http://schemas.microsoft.com/office/drawing/2017/decorative" val="1"/>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Overview of the Process for ESEA Funding Continued</a:t>
            </a:r>
            <a:endParaRPr dirty="0"/>
          </a:p>
        </p:txBody>
      </p:sp>
      <p:sp>
        <p:nvSpPr>
          <p:cNvPr id="1062" name="Google Shape;1062;p132">
            <a:extLst>
              <a:ext uri="{C183D7F6-B498-43B3-948B-1728B52AA6E4}">
                <adec:decorative xmlns:adec="http://schemas.microsoft.com/office/drawing/2017/decorative" val="1"/>
              </a:ext>
            </a:extLst>
          </p:cNvPr>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400"/>
          </a:p>
          <a:p>
            <a:pPr marL="0" lvl="0" indent="0" algn="l" rtl="0">
              <a:spcBef>
                <a:spcPts val="0"/>
              </a:spcBef>
              <a:spcAft>
                <a:spcPts val="0"/>
              </a:spcAft>
              <a:buNone/>
            </a:pPr>
            <a:endParaRPr sz="1400"/>
          </a:p>
        </p:txBody>
      </p:sp>
      <p:grpSp>
        <p:nvGrpSpPr>
          <p:cNvPr id="1064" name="Google Shape;1064;p132">
            <a:extLst>
              <a:ext uri="{C183D7F6-B498-43B3-948B-1728B52AA6E4}">
                <adec:decorative xmlns:adec="http://schemas.microsoft.com/office/drawing/2017/decorative" val="1"/>
              </a:ext>
            </a:extLst>
          </p:cNvPr>
          <p:cNvGrpSpPr/>
          <p:nvPr/>
        </p:nvGrpSpPr>
        <p:grpSpPr>
          <a:xfrm>
            <a:off x="0" y="1189989"/>
            <a:ext cx="2214600" cy="3065236"/>
            <a:chOff x="0" y="1189989"/>
            <a:chExt cx="2214600" cy="3065236"/>
          </a:xfrm>
        </p:grpSpPr>
        <p:sp>
          <p:nvSpPr>
            <p:cNvPr id="1065" name="Google Shape;1065;p132"/>
            <p:cNvSpPr/>
            <p:nvPr/>
          </p:nvSpPr>
          <p:spPr>
            <a:xfrm>
              <a:off x="0" y="1189989"/>
              <a:ext cx="2214600" cy="669000"/>
            </a:xfrm>
            <a:prstGeom prst="homePlate">
              <a:avLst>
                <a:gd name="adj" fmla="val 50000"/>
              </a:avLst>
            </a:prstGeom>
            <a:solidFill>
              <a:srgbClr val="801F1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President Proposes a Budget</a:t>
              </a:r>
              <a:endParaRPr>
                <a:solidFill>
                  <a:srgbClr val="FFFFFF"/>
                </a:solidFill>
                <a:latin typeface="Roboto"/>
                <a:ea typeface="Roboto"/>
                <a:cs typeface="Roboto"/>
                <a:sym typeface="Roboto"/>
              </a:endParaRPr>
            </a:p>
          </p:txBody>
        </p:sp>
        <p:sp>
          <p:nvSpPr>
            <p:cNvPr id="1066" name="Google Shape;1066;p132"/>
            <p:cNvSpPr txBox="1"/>
            <p:nvPr/>
          </p:nvSpPr>
          <p:spPr>
            <a:xfrm>
              <a:off x="0" y="1904725"/>
              <a:ext cx="1920108" cy="2350500"/>
            </a:xfrm>
            <a:prstGeom prst="rect">
              <a:avLst/>
            </a:prstGeom>
            <a:noFill/>
            <a:ln>
              <a:noFill/>
            </a:ln>
          </p:spPr>
          <p:txBody>
            <a:bodyPr spcFirstLastPara="1" wrap="square" lIns="91425" tIns="91425" rIns="91425" bIns="91425" anchor="t" anchorCtr="0">
              <a:noAutofit/>
            </a:bodyPr>
            <a:lstStyle/>
            <a:p>
              <a:pPr marL="274320" lvl="0" indent="-298450" algn="l" rtl="0">
                <a:lnSpc>
                  <a:spcPct val="115000"/>
                </a:lnSpc>
                <a:spcBef>
                  <a:spcPts val="0"/>
                </a:spcBef>
                <a:spcAft>
                  <a:spcPts val="0"/>
                </a:spcAft>
                <a:buSzPts val="1100"/>
                <a:buFont typeface="Roboto"/>
                <a:buChar char="●"/>
              </a:pPr>
              <a:r>
                <a:rPr lang="en" sz="1100" dirty="0">
                  <a:latin typeface="Roboto"/>
                  <a:ea typeface="Roboto"/>
                  <a:cs typeface="Roboto"/>
                  <a:sym typeface="Roboto"/>
                </a:rPr>
                <a:t>1st Monday of February</a:t>
              </a:r>
              <a:endParaRPr sz="1100" dirty="0">
                <a:latin typeface="Roboto"/>
                <a:ea typeface="Roboto"/>
                <a:cs typeface="Roboto"/>
                <a:sym typeface="Roboto"/>
              </a:endParaRPr>
            </a:p>
            <a:p>
              <a:pPr marL="274320" lvl="0" indent="-298450" algn="l" rtl="0">
                <a:lnSpc>
                  <a:spcPct val="115000"/>
                </a:lnSpc>
                <a:spcBef>
                  <a:spcPts val="0"/>
                </a:spcBef>
                <a:spcAft>
                  <a:spcPts val="0"/>
                </a:spcAft>
                <a:buSzPts val="1100"/>
                <a:buFont typeface="Roboto"/>
                <a:buChar char="●"/>
              </a:pPr>
              <a:r>
                <a:rPr lang="en" sz="1100" dirty="0">
                  <a:latin typeface="Roboto"/>
                  <a:ea typeface="Roboto"/>
                  <a:cs typeface="Roboto"/>
                  <a:sym typeface="Roboto"/>
                </a:rPr>
                <a:t>Federal Agencies / Departments submit justifications</a:t>
              </a:r>
              <a:endParaRPr sz="1100" dirty="0">
                <a:latin typeface="Roboto"/>
                <a:ea typeface="Roboto"/>
                <a:cs typeface="Roboto"/>
                <a:sym typeface="Roboto"/>
              </a:endParaRPr>
            </a:p>
            <a:p>
              <a:pPr marL="274320" lvl="0" indent="-298450" algn="l" rtl="0">
                <a:lnSpc>
                  <a:spcPct val="115000"/>
                </a:lnSpc>
                <a:spcBef>
                  <a:spcPts val="0"/>
                </a:spcBef>
                <a:spcAft>
                  <a:spcPts val="0"/>
                </a:spcAft>
                <a:buSzPts val="1100"/>
                <a:buFont typeface="Roboto"/>
                <a:buChar char="●"/>
              </a:pPr>
              <a:r>
                <a:rPr lang="en" sz="1100" dirty="0">
                  <a:latin typeface="Roboto"/>
                  <a:ea typeface="Roboto"/>
                  <a:cs typeface="Roboto"/>
                  <a:sym typeface="Roboto"/>
                </a:rPr>
                <a:t>Both House &amp; Senate Subcommittees Analyze</a:t>
              </a:r>
              <a:endParaRPr sz="1100" dirty="0">
                <a:latin typeface="Roboto"/>
                <a:ea typeface="Roboto"/>
                <a:cs typeface="Roboto"/>
                <a:sym typeface="Roboto"/>
              </a:endParaRPr>
            </a:p>
            <a:p>
              <a:pPr marL="274320" lvl="0" indent="-298450" algn="l" rtl="0">
                <a:lnSpc>
                  <a:spcPct val="115000"/>
                </a:lnSpc>
                <a:spcBef>
                  <a:spcPts val="0"/>
                </a:spcBef>
                <a:spcAft>
                  <a:spcPts val="0"/>
                </a:spcAft>
                <a:buSzPts val="1100"/>
                <a:buFont typeface="Roboto"/>
                <a:buChar char="●"/>
              </a:pPr>
              <a:r>
                <a:rPr lang="en" sz="1100" dirty="0">
                  <a:latin typeface="Roboto"/>
                  <a:ea typeface="Roboto"/>
                  <a:cs typeface="Roboto"/>
                  <a:sym typeface="Roboto"/>
                </a:rPr>
                <a:t>Hold Hearings</a:t>
              </a:r>
              <a:endParaRPr sz="1100" dirty="0">
                <a:latin typeface="Roboto"/>
                <a:ea typeface="Roboto"/>
                <a:cs typeface="Roboto"/>
                <a:sym typeface="Roboto"/>
              </a:endParaRPr>
            </a:p>
            <a:p>
              <a:pPr marL="274320" lvl="0" indent="-298450" algn="l" rtl="0">
                <a:lnSpc>
                  <a:spcPct val="115000"/>
                </a:lnSpc>
                <a:spcBef>
                  <a:spcPts val="0"/>
                </a:spcBef>
                <a:spcAft>
                  <a:spcPts val="0"/>
                </a:spcAft>
                <a:buSzPts val="1100"/>
                <a:buFont typeface="Roboto"/>
                <a:buChar char="●"/>
              </a:pPr>
              <a:r>
                <a:rPr lang="en" sz="1100" dirty="0">
                  <a:latin typeface="Roboto"/>
                  <a:ea typeface="Roboto"/>
                  <a:cs typeface="Roboto"/>
                  <a:sym typeface="Roboto"/>
                </a:rPr>
                <a:t>Get input from other Members of Congress</a:t>
              </a:r>
              <a:endParaRPr sz="1100" dirty="0">
                <a:latin typeface="Roboto"/>
                <a:ea typeface="Roboto"/>
                <a:cs typeface="Roboto"/>
                <a:sym typeface="Roboto"/>
              </a:endParaRPr>
            </a:p>
          </p:txBody>
        </p:sp>
      </p:grpSp>
      <p:grpSp>
        <p:nvGrpSpPr>
          <p:cNvPr id="1067" name="Google Shape;1067;p132">
            <a:extLst>
              <a:ext uri="{C183D7F6-B498-43B3-948B-1728B52AA6E4}">
                <adec:decorative xmlns:adec="http://schemas.microsoft.com/office/drawing/2017/decorative" val="1"/>
              </a:ext>
            </a:extLst>
          </p:cNvPr>
          <p:cNvGrpSpPr/>
          <p:nvPr/>
        </p:nvGrpSpPr>
        <p:grpSpPr>
          <a:xfrm>
            <a:off x="1838325" y="1189775"/>
            <a:ext cx="2064000" cy="3065450"/>
            <a:chOff x="1838325" y="1189775"/>
            <a:chExt cx="2064000" cy="3065450"/>
          </a:xfrm>
        </p:grpSpPr>
        <p:sp>
          <p:nvSpPr>
            <p:cNvPr id="1068" name="Google Shape;1068;p132"/>
            <p:cNvSpPr/>
            <p:nvPr/>
          </p:nvSpPr>
          <p:spPr>
            <a:xfrm>
              <a:off x="1838325" y="1189775"/>
              <a:ext cx="2064000" cy="669000"/>
            </a:xfrm>
            <a:prstGeom prst="chevron">
              <a:avLst>
                <a:gd name="adj" fmla="val 50000"/>
              </a:avLst>
            </a:prstGeom>
            <a:solidFill>
              <a:srgbClr val="A7291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House</a:t>
              </a:r>
              <a:endParaRPr>
                <a:solidFill>
                  <a:srgbClr val="FFFFFF"/>
                </a:solidFill>
                <a:latin typeface="Roboto"/>
                <a:ea typeface="Roboto"/>
                <a:cs typeface="Roboto"/>
                <a:sym typeface="Roboto"/>
              </a:endParaRPr>
            </a:p>
          </p:txBody>
        </p:sp>
        <p:sp>
          <p:nvSpPr>
            <p:cNvPr id="1069" name="Google Shape;1069;p132"/>
            <p:cNvSpPr txBox="1"/>
            <p:nvPr/>
          </p:nvSpPr>
          <p:spPr>
            <a:xfrm>
              <a:off x="2017250" y="1904725"/>
              <a:ext cx="1624500" cy="2350500"/>
            </a:xfrm>
            <a:prstGeom prst="rect">
              <a:avLst/>
            </a:prstGeom>
            <a:noFill/>
            <a:ln>
              <a:noFill/>
            </a:ln>
          </p:spPr>
          <p:txBody>
            <a:bodyPr spcFirstLastPara="1" wrap="square" lIns="91425" tIns="91425" rIns="91425" bIns="91425" anchor="t" anchorCtr="0">
              <a:noAutofit/>
            </a:bodyPr>
            <a:lstStyle/>
            <a:p>
              <a:pPr marL="274320" lvl="0" indent="-298450" algn="l" rtl="0">
                <a:lnSpc>
                  <a:spcPct val="115000"/>
                </a:lnSpc>
                <a:spcBef>
                  <a:spcPts val="0"/>
                </a:spcBef>
                <a:spcAft>
                  <a:spcPts val="0"/>
                </a:spcAft>
                <a:buSzPts val="1100"/>
                <a:buFont typeface="Roboto"/>
                <a:buChar char="●"/>
              </a:pPr>
              <a:r>
                <a:rPr lang="en" sz="1100">
                  <a:latin typeface="Roboto"/>
                  <a:ea typeface="Roboto"/>
                  <a:cs typeface="Roboto"/>
                  <a:sym typeface="Roboto"/>
                </a:rPr>
                <a:t>House drafts an Appropriation Bill</a:t>
              </a:r>
              <a:endParaRPr sz="1100">
                <a:latin typeface="Roboto"/>
                <a:ea typeface="Roboto"/>
                <a:cs typeface="Roboto"/>
                <a:sym typeface="Roboto"/>
              </a:endParaRPr>
            </a:p>
            <a:p>
              <a:pPr marL="274320" lvl="0" indent="-298450" algn="l" rtl="0">
                <a:lnSpc>
                  <a:spcPct val="115000"/>
                </a:lnSpc>
                <a:spcBef>
                  <a:spcPts val="0"/>
                </a:spcBef>
                <a:spcAft>
                  <a:spcPts val="0"/>
                </a:spcAft>
                <a:buSzPts val="1100"/>
                <a:buFont typeface="Roboto"/>
                <a:buChar char="●"/>
              </a:pPr>
              <a:r>
                <a:rPr lang="en" sz="1100">
                  <a:latin typeface="Roboto"/>
                  <a:ea typeface="Roboto"/>
                  <a:cs typeface="Roboto"/>
                  <a:sym typeface="Roboto"/>
                </a:rPr>
                <a:t>Goes through amendments</a:t>
              </a:r>
              <a:endParaRPr sz="1100">
                <a:latin typeface="Roboto"/>
                <a:ea typeface="Roboto"/>
                <a:cs typeface="Roboto"/>
                <a:sym typeface="Roboto"/>
              </a:endParaRPr>
            </a:p>
            <a:p>
              <a:pPr marL="274320" lvl="0" indent="-298450" algn="l" rtl="0">
                <a:lnSpc>
                  <a:spcPct val="115000"/>
                </a:lnSpc>
                <a:spcBef>
                  <a:spcPts val="0"/>
                </a:spcBef>
                <a:spcAft>
                  <a:spcPts val="0"/>
                </a:spcAft>
                <a:buSzPts val="1100"/>
                <a:buFont typeface="Roboto"/>
                <a:buChar char="●"/>
              </a:pPr>
              <a:r>
                <a:rPr lang="en" sz="1100">
                  <a:latin typeface="Roboto"/>
                  <a:ea typeface="Roboto"/>
                  <a:cs typeface="Roboto"/>
                  <a:sym typeface="Roboto"/>
                </a:rPr>
                <a:t>House Floor Vote</a:t>
              </a:r>
              <a:endParaRPr sz="1100">
                <a:latin typeface="Roboto"/>
                <a:ea typeface="Roboto"/>
                <a:cs typeface="Roboto"/>
                <a:sym typeface="Roboto"/>
              </a:endParaRPr>
            </a:p>
            <a:p>
              <a:pPr marL="274320" lvl="0" indent="-298450" algn="l" rtl="0">
                <a:lnSpc>
                  <a:spcPct val="115000"/>
                </a:lnSpc>
                <a:spcBef>
                  <a:spcPts val="0"/>
                </a:spcBef>
                <a:spcAft>
                  <a:spcPts val="0"/>
                </a:spcAft>
                <a:buSzPts val="1100"/>
                <a:buFont typeface="Roboto"/>
                <a:buChar char="●"/>
              </a:pPr>
              <a:r>
                <a:rPr lang="en" sz="1100">
                  <a:latin typeface="Roboto"/>
                  <a:ea typeface="Roboto"/>
                  <a:cs typeface="Roboto"/>
                  <a:sym typeface="Roboto"/>
                </a:rPr>
                <a:t>If approved, goes to Senate</a:t>
              </a:r>
              <a:endParaRPr sz="1100">
                <a:latin typeface="Roboto"/>
                <a:ea typeface="Roboto"/>
                <a:cs typeface="Roboto"/>
                <a:sym typeface="Roboto"/>
              </a:endParaRPr>
            </a:p>
          </p:txBody>
        </p:sp>
      </p:grpSp>
      <p:grpSp>
        <p:nvGrpSpPr>
          <p:cNvPr id="1070" name="Google Shape;1070;p132">
            <a:extLst>
              <a:ext uri="{C183D7F6-B498-43B3-948B-1728B52AA6E4}">
                <adec:decorative xmlns:adec="http://schemas.microsoft.com/office/drawing/2017/decorative" val="1"/>
              </a:ext>
            </a:extLst>
          </p:cNvPr>
          <p:cNvGrpSpPr/>
          <p:nvPr/>
        </p:nvGrpSpPr>
        <p:grpSpPr>
          <a:xfrm>
            <a:off x="3516750" y="1189775"/>
            <a:ext cx="2064000" cy="3065450"/>
            <a:chOff x="3516750" y="1189775"/>
            <a:chExt cx="2064000" cy="3065450"/>
          </a:xfrm>
        </p:grpSpPr>
        <p:sp>
          <p:nvSpPr>
            <p:cNvPr id="1071" name="Google Shape;1071;p132"/>
            <p:cNvSpPr/>
            <p:nvPr/>
          </p:nvSpPr>
          <p:spPr>
            <a:xfrm>
              <a:off x="3516750" y="1189775"/>
              <a:ext cx="2064000" cy="669000"/>
            </a:xfrm>
            <a:prstGeom prst="chevron">
              <a:avLst>
                <a:gd name="adj" fmla="val 50000"/>
              </a:avLst>
            </a:prstGeom>
            <a:solidFill>
              <a:srgbClr val="B02B2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Senate</a:t>
              </a:r>
              <a:endParaRPr>
                <a:solidFill>
                  <a:srgbClr val="FFFFFF"/>
                </a:solidFill>
                <a:latin typeface="Roboto"/>
                <a:ea typeface="Roboto"/>
                <a:cs typeface="Roboto"/>
                <a:sym typeface="Roboto"/>
              </a:endParaRPr>
            </a:p>
          </p:txBody>
        </p:sp>
        <p:sp>
          <p:nvSpPr>
            <p:cNvPr id="1072" name="Google Shape;1072;p132"/>
            <p:cNvSpPr txBox="1"/>
            <p:nvPr/>
          </p:nvSpPr>
          <p:spPr>
            <a:xfrm>
              <a:off x="3739450" y="1904725"/>
              <a:ext cx="1624500" cy="2350500"/>
            </a:xfrm>
            <a:prstGeom prst="rect">
              <a:avLst/>
            </a:prstGeom>
            <a:noFill/>
            <a:ln>
              <a:noFill/>
            </a:ln>
          </p:spPr>
          <p:txBody>
            <a:bodyPr spcFirstLastPara="1" wrap="square" lIns="91425" tIns="91425" rIns="91425" bIns="91425" anchor="t" anchorCtr="0">
              <a:noAutofit/>
            </a:bodyPr>
            <a:lstStyle/>
            <a:p>
              <a:pPr marL="274320" lvl="0" indent="-298450" algn="l" rtl="0">
                <a:lnSpc>
                  <a:spcPct val="115000"/>
                </a:lnSpc>
                <a:spcBef>
                  <a:spcPts val="0"/>
                </a:spcBef>
                <a:spcAft>
                  <a:spcPts val="0"/>
                </a:spcAft>
                <a:buSzPts val="1100"/>
                <a:buFont typeface="Roboto"/>
                <a:buChar char="●"/>
              </a:pPr>
              <a:r>
                <a:rPr lang="en" sz="1100">
                  <a:latin typeface="Roboto"/>
                  <a:ea typeface="Roboto"/>
                  <a:cs typeface="Roboto"/>
                  <a:sym typeface="Roboto"/>
                </a:rPr>
                <a:t>If approves House Bill, goes to President</a:t>
              </a:r>
              <a:endParaRPr sz="1100">
                <a:latin typeface="Roboto"/>
                <a:ea typeface="Roboto"/>
                <a:cs typeface="Roboto"/>
                <a:sym typeface="Roboto"/>
              </a:endParaRPr>
            </a:p>
            <a:p>
              <a:pPr marL="274320" lvl="0" indent="-298450" algn="l" rtl="0">
                <a:lnSpc>
                  <a:spcPct val="115000"/>
                </a:lnSpc>
                <a:spcBef>
                  <a:spcPts val="0"/>
                </a:spcBef>
                <a:spcAft>
                  <a:spcPts val="0"/>
                </a:spcAft>
                <a:buSzPts val="1100"/>
                <a:buFont typeface="Roboto"/>
                <a:buChar char="●"/>
              </a:pPr>
              <a:r>
                <a:rPr lang="en" sz="1100">
                  <a:latin typeface="Roboto"/>
                  <a:ea typeface="Roboto"/>
                  <a:cs typeface="Roboto"/>
                  <a:sym typeface="Roboto"/>
                </a:rPr>
                <a:t>If not, can create a Senate Appropriations Bill</a:t>
              </a:r>
              <a:endParaRPr sz="1100">
                <a:latin typeface="Roboto"/>
                <a:ea typeface="Roboto"/>
                <a:cs typeface="Roboto"/>
                <a:sym typeface="Roboto"/>
              </a:endParaRPr>
            </a:p>
            <a:p>
              <a:pPr marL="0" lvl="0" indent="0" algn="l" rtl="0">
                <a:lnSpc>
                  <a:spcPct val="115000"/>
                </a:lnSpc>
                <a:spcBef>
                  <a:spcPts val="0"/>
                </a:spcBef>
                <a:spcAft>
                  <a:spcPts val="0"/>
                </a:spcAft>
                <a:buNone/>
              </a:pPr>
              <a:endParaRPr sz="1100">
                <a:latin typeface="Roboto"/>
                <a:ea typeface="Roboto"/>
                <a:cs typeface="Roboto"/>
                <a:sym typeface="Roboto"/>
              </a:endParaRPr>
            </a:p>
          </p:txBody>
        </p:sp>
      </p:grpSp>
      <p:grpSp>
        <p:nvGrpSpPr>
          <p:cNvPr id="1076" name="Google Shape;1076;p132">
            <a:extLst>
              <a:ext uri="{C183D7F6-B498-43B3-948B-1728B52AA6E4}">
                <adec:decorative xmlns:adec="http://schemas.microsoft.com/office/drawing/2017/decorative" val="1"/>
              </a:ext>
            </a:extLst>
          </p:cNvPr>
          <p:cNvGrpSpPr/>
          <p:nvPr/>
        </p:nvGrpSpPr>
        <p:grpSpPr>
          <a:xfrm>
            <a:off x="5195350" y="1189775"/>
            <a:ext cx="2064000" cy="3065450"/>
            <a:chOff x="5195350" y="1189775"/>
            <a:chExt cx="2064000" cy="3065450"/>
          </a:xfrm>
        </p:grpSpPr>
        <p:sp>
          <p:nvSpPr>
            <p:cNvPr id="1077" name="Google Shape;1077;p132"/>
            <p:cNvSpPr/>
            <p:nvPr/>
          </p:nvSpPr>
          <p:spPr>
            <a:xfrm>
              <a:off x="5195350" y="1189775"/>
              <a:ext cx="2064000" cy="669000"/>
            </a:xfrm>
            <a:prstGeom prst="chevron">
              <a:avLst>
                <a:gd name="adj" fmla="val 50000"/>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Amendments</a:t>
              </a:r>
              <a:endParaRPr>
                <a:solidFill>
                  <a:srgbClr val="FFFFFF"/>
                </a:solidFill>
                <a:latin typeface="Roboto"/>
                <a:ea typeface="Roboto"/>
                <a:cs typeface="Roboto"/>
                <a:sym typeface="Roboto"/>
              </a:endParaRPr>
            </a:p>
          </p:txBody>
        </p:sp>
        <p:sp>
          <p:nvSpPr>
            <p:cNvPr id="1078" name="Google Shape;1078;p132"/>
            <p:cNvSpPr txBox="1"/>
            <p:nvPr/>
          </p:nvSpPr>
          <p:spPr>
            <a:xfrm>
              <a:off x="5461650" y="1904725"/>
              <a:ext cx="1624500" cy="2350500"/>
            </a:xfrm>
            <a:prstGeom prst="rect">
              <a:avLst/>
            </a:prstGeom>
            <a:noFill/>
            <a:ln>
              <a:noFill/>
            </a:ln>
          </p:spPr>
          <p:txBody>
            <a:bodyPr spcFirstLastPara="1" wrap="square" lIns="91425" tIns="91425" rIns="91425" bIns="91425" anchor="t" anchorCtr="0">
              <a:noAutofit/>
            </a:bodyPr>
            <a:lstStyle/>
            <a:p>
              <a:pPr marL="274320" lvl="0" indent="-298450" algn="l" rtl="0">
                <a:lnSpc>
                  <a:spcPct val="115000"/>
                </a:lnSpc>
                <a:spcBef>
                  <a:spcPts val="0"/>
                </a:spcBef>
                <a:spcAft>
                  <a:spcPts val="0"/>
                </a:spcAft>
                <a:buSzPts val="1100"/>
                <a:buFont typeface="Roboto"/>
                <a:buChar char="●"/>
              </a:pPr>
              <a:r>
                <a:rPr lang="en" sz="1100">
                  <a:latin typeface="Roboto"/>
                  <a:ea typeface="Roboto"/>
                  <a:cs typeface="Roboto"/>
                  <a:sym typeface="Roboto"/>
                </a:rPr>
                <a:t>Both Chambers must agree to an Appropriations Bill</a:t>
              </a:r>
              <a:endParaRPr sz="1100">
                <a:latin typeface="Roboto"/>
                <a:ea typeface="Roboto"/>
                <a:cs typeface="Roboto"/>
                <a:sym typeface="Roboto"/>
              </a:endParaRPr>
            </a:p>
            <a:p>
              <a:pPr marL="274320" lvl="0" indent="-298450" algn="l" rtl="0">
                <a:lnSpc>
                  <a:spcPct val="115000"/>
                </a:lnSpc>
                <a:spcBef>
                  <a:spcPts val="0"/>
                </a:spcBef>
                <a:spcAft>
                  <a:spcPts val="0"/>
                </a:spcAft>
                <a:buSzPts val="1100"/>
                <a:buFont typeface="Roboto"/>
                <a:buChar char="●"/>
              </a:pPr>
              <a:r>
                <a:rPr lang="en" sz="1100">
                  <a:latin typeface="Roboto"/>
                  <a:ea typeface="Roboto"/>
                  <a:cs typeface="Roboto"/>
                  <a:sym typeface="Roboto"/>
                </a:rPr>
                <a:t>If not, goes through Amendments and negotiations until reach an agreement </a:t>
              </a:r>
              <a:endParaRPr sz="1100">
                <a:latin typeface="Roboto"/>
                <a:ea typeface="Roboto"/>
                <a:cs typeface="Roboto"/>
                <a:sym typeface="Roboto"/>
              </a:endParaRPr>
            </a:p>
          </p:txBody>
        </p:sp>
      </p:grpSp>
      <p:grpSp>
        <p:nvGrpSpPr>
          <p:cNvPr id="1073" name="Google Shape;1073;p132">
            <a:extLst>
              <a:ext uri="{C183D7F6-B498-43B3-948B-1728B52AA6E4}">
                <adec:decorative xmlns:adec="http://schemas.microsoft.com/office/drawing/2017/decorative" val="1"/>
              </a:ext>
            </a:extLst>
          </p:cNvPr>
          <p:cNvGrpSpPr/>
          <p:nvPr/>
        </p:nvGrpSpPr>
        <p:grpSpPr>
          <a:xfrm>
            <a:off x="6874025" y="1189775"/>
            <a:ext cx="2064000" cy="3065450"/>
            <a:chOff x="6874025" y="1189775"/>
            <a:chExt cx="2064000" cy="3065450"/>
          </a:xfrm>
        </p:grpSpPr>
        <p:sp>
          <p:nvSpPr>
            <p:cNvPr id="1074" name="Google Shape;1074;p132"/>
            <p:cNvSpPr/>
            <p:nvPr/>
          </p:nvSpPr>
          <p:spPr>
            <a:xfrm>
              <a:off x="6874025" y="1189775"/>
              <a:ext cx="2064000" cy="669000"/>
            </a:xfrm>
            <a:prstGeom prst="chevron">
              <a:avLst>
                <a:gd name="adj" fmla="val 50000"/>
              </a:avLst>
            </a:prstGeom>
            <a:solidFill>
              <a:srgbClr val="D8372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President Signature</a:t>
              </a:r>
              <a:endParaRPr>
                <a:solidFill>
                  <a:srgbClr val="FFFFFF"/>
                </a:solidFill>
                <a:latin typeface="Roboto"/>
                <a:ea typeface="Roboto"/>
                <a:cs typeface="Roboto"/>
                <a:sym typeface="Roboto"/>
              </a:endParaRPr>
            </a:p>
          </p:txBody>
        </p:sp>
        <p:sp>
          <p:nvSpPr>
            <p:cNvPr id="1075" name="Google Shape;1075;p132"/>
            <p:cNvSpPr txBox="1"/>
            <p:nvPr/>
          </p:nvSpPr>
          <p:spPr>
            <a:xfrm>
              <a:off x="7183850" y="1904725"/>
              <a:ext cx="1624500" cy="2350500"/>
            </a:xfrm>
            <a:prstGeom prst="rect">
              <a:avLst/>
            </a:prstGeom>
            <a:noFill/>
            <a:ln>
              <a:noFill/>
            </a:ln>
          </p:spPr>
          <p:txBody>
            <a:bodyPr spcFirstLastPara="1" wrap="square" lIns="91425" tIns="91425" rIns="91425" bIns="91425" anchor="t" anchorCtr="0">
              <a:noAutofit/>
            </a:bodyPr>
            <a:lstStyle/>
            <a:p>
              <a:pPr marL="274320" lvl="0" indent="-298450" algn="l" rtl="0">
                <a:lnSpc>
                  <a:spcPct val="115000"/>
                </a:lnSpc>
                <a:spcBef>
                  <a:spcPts val="0"/>
                </a:spcBef>
                <a:spcAft>
                  <a:spcPts val="0"/>
                </a:spcAft>
                <a:buSzPts val="1100"/>
                <a:buFont typeface="Roboto"/>
                <a:buChar char="●"/>
              </a:pPr>
              <a:r>
                <a:rPr lang="en" sz="1100">
                  <a:latin typeface="Roboto"/>
                  <a:ea typeface="Roboto"/>
                  <a:cs typeface="Roboto"/>
                  <a:sym typeface="Roboto"/>
                </a:rPr>
                <a:t>An Appropriation Bill approved by both Chambers goes to the President to sign</a:t>
              </a:r>
              <a:endParaRPr sz="1100">
                <a:latin typeface="Roboto"/>
                <a:ea typeface="Roboto"/>
                <a:cs typeface="Roboto"/>
                <a:sym typeface="Roboto"/>
              </a:endParaRPr>
            </a:p>
            <a:p>
              <a:pPr marL="274320" lvl="0" indent="-298450" algn="l" rtl="0">
                <a:lnSpc>
                  <a:spcPct val="115000"/>
                </a:lnSpc>
                <a:spcBef>
                  <a:spcPts val="0"/>
                </a:spcBef>
                <a:spcAft>
                  <a:spcPts val="0"/>
                </a:spcAft>
                <a:buSzPts val="1100"/>
                <a:buFont typeface="Roboto"/>
                <a:buChar char="●"/>
              </a:pPr>
              <a:r>
                <a:rPr lang="en" sz="1100">
                  <a:latin typeface="Roboto"/>
                  <a:ea typeface="Roboto"/>
                  <a:cs typeface="Roboto"/>
                  <a:sym typeface="Roboto"/>
                </a:rPr>
                <a:t>After President signs, Federal Agencies and Departments receive their allocations</a:t>
              </a:r>
              <a:endParaRPr sz="1100">
                <a:latin typeface="Roboto"/>
                <a:ea typeface="Roboto"/>
                <a:cs typeface="Roboto"/>
                <a:sym typeface="Roboto"/>
              </a:endParaRPr>
            </a:p>
          </p:txBody>
        </p:sp>
      </p:grpSp>
      <p:sp>
        <p:nvSpPr>
          <p:cNvPr id="1063" name="Google Shape;1063;p132">
            <a:extLst>
              <a:ext uri="{C183D7F6-B498-43B3-948B-1728B52AA6E4}">
                <adec:decorative xmlns:adec="http://schemas.microsoft.com/office/drawing/2017/decorative" val="1"/>
              </a:ext>
            </a:extLst>
          </p:cNvPr>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Source: </a:t>
            </a:r>
            <a:r>
              <a:rPr lang="en" u="sng">
                <a:solidFill>
                  <a:schemeClr val="hlink"/>
                </a:solidFill>
                <a:hlinkClick r:id="rId3"/>
              </a:rPr>
              <a:t>Congressional Research Service: The Appropriations Process: A Brief Overview</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33">
            <a:extLst>
              <a:ext uri="{C183D7F6-B498-43B3-948B-1728B52AA6E4}">
                <adec:decorative xmlns:adec="http://schemas.microsoft.com/office/drawing/2017/decorative" val="1"/>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Allocations Timeline~ </a:t>
            </a:r>
            <a:endParaRPr/>
          </a:p>
          <a:p>
            <a:pPr marL="0" lvl="0" indent="0" algn="l" rtl="0">
              <a:spcBef>
                <a:spcPts val="0"/>
              </a:spcBef>
              <a:spcAft>
                <a:spcPts val="0"/>
              </a:spcAft>
              <a:buNone/>
            </a:pPr>
            <a:r>
              <a:rPr lang="en"/>
              <a:t>Varies by Year! Highly Dependent on Appropriations Process! </a:t>
            </a:r>
            <a:endParaRPr/>
          </a:p>
        </p:txBody>
      </p:sp>
      <p:grpSp>
        <p:nvGrpSpPr>
          <p:cNvPr id="1085" name="Google Shape;1085;p133" descr="Allocations Timeline for U.S. Department of Education, SEA: Colorado Department of Education, and Local Education Agencies"/>
          <p:cNvGrpSpPr/>
          <p:nvPr/>
        </p:nvGrpSpPr>
        <p:grpSpPr>
          <a:xfrm>
            <a:off x="710702" y="1323175"/>
            <a:ext cx="8088018" cy="731700"/>
            <a:chOff x="710668" y="1323164"/>
            <a:chExt cx="7300973" cy="731700"/>
          </a:xfrm>
        </p:grpSpPr>
        <p:sp>
          <p:nvSpPr>
            <p:cNvPr id="1086" name="Google Shape;1086;p133"/>
            <p:cNvSpPr txBox="1"/>
            <p:nvPr/>
          </p:nvSpPr>
          <p:spPr>
            <a:xfrm>
              <a:off x="710668" y="1373339"/>
              <a:ext cx="15762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a:solidFill>
                    <a:srgbClr val="085630"/>
                  </a:solidFill>
                  <a:latin typeface="Roboto Medium"/>
                  <a:ea typeface="Roboto Medium"/>
                  <a:cs typeface="Roboto Medium"/>
                  <a:sym typeface="Roboto Medium"/>
                </a:rPr>
                <a:t>U.S. Department of Education</a:t>
              </a:r>
              <a:endParaRPr>
                <a:solidFill>
                  <a:srgbClr val="085630"/>
                </a:solidFill>
                <a:latin typeface="Roboto Medium"/>
                <a:ea typeface="Roboto Medium"/>
                <a:cs typeface="Roboto Medium"/>
                <a:sym typeface="Roboto Medium"/>
              </a:endParaRPr>
            </a:p>
          </p:txBody>
        </p:sp>
        <p:sp>
          <p:nvSpPr>
            <p:cNvPr id="1087" name="Google Shape;1087;p133"/>
            <p:cNvSpPr/>
            <p:nvPr/>
          </p:nvSpPr>
          <p:spPr>
            <a:xfrm>
              <a:off x="2508441" y="1323164"/>
              <a:ext cx="5503200" cy="731700"/>
            </a:xfrm>
            <a:prstGeom prst="rect">
              <a:avLst/>
            </a:prstGeom>
            <a:solidFill>
              <a:srgbClr val="085630"/>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088" name="Google Shape;1088;p133"/>
            <p:cNvSpPr txBox="1"/>
            <p:nvPr/>
          </p:nvSpPr>
          <p:spPr>
            <a:xfrm>
              <a:off x="2646937" y="1407439"/>
              <a:ext cx="5244300" cy="5754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1000">
                  <a:solidFill>
                    <a:srgbClr val="FFFFFF"/>
                  </a:solidFill>
                  <a:latin typeface="Roboto"/>
                  <a:ea typeface="Roboto"/>
                  <a:cs typeface="Roboto"/>
                  <a:sym typeface="Roboto"/>
                </a:rPr>
                <a:t>Awards Allocations to State Educational Agencies ( e.g., CDE) based on Census poverty data for Titles I and II (also includes total population).  Title III is calculated based on number of Multilingual Learners and immigrant students and youth in the state. Title IV is based on prior year’s Title I. </a:t>
              </a:r>
              <a:endParaRPr sz="1000">
                <a:solidFill>
                  <a:srgbClr val="FFFFFF"/>
                </a:solidFill>
                <a:latin typeface="Roboto"/>
                <a:ea typeface="Roboto"/>
                <a:cs typeface="Roboto"/>
                <a:sym typeface="Roboto"/>
              </a:endParaRPr>
            </a:p>
          </p:txBody>
        </p:sp>
      </p:grpSp>
      <p:grpSp>
        <p:nvGrpSpPr>
          <p:cNvPr id="1089" name="Google Shape;1089;p133" descr="Allocations Timeline for U.S. Department of Education, SEA: Colorado Department of Education, and Local Education Agencies"/>
          <p:cNvGrpSpPr/>
          <p:nvPr/>
        </p:nvGrpSpPr>
        <p:grpSpPr>
          <a:xfrm>
            <a:off x="7" y="2207525"/>
            <a:ext cx="7649992" cy="731700"/>
            <a:chOff x="7" y="2207525"/>
            <a:chExt cx="7649992" cy="731700"/>
          </a:xfrm>
        </p:grpSpPr>
        <p:sp>
          <p:nvSpPr>
            <p:cNvPr id="1090" name="Google Shape;1090;p133"/>
            <p:cNvSpPr txBox="1"/>
            <p:nvPr/>
          </p:nvSpPr>
          <p:spPr>
            <a:xfrm>
              <a:off x="7" y="2257725"/>
              <a:ext cx="27153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a:solidFill>
                    <a:srgbClr val="0B713F"/>
                  </a:solidFill>
                  <a:latin typeface="Roboto Medium"/>
                  <a:ea typeface="Roboto Medium"/>
                  <a:cs typeface="Roboto Medium"/>
                  <a:sym typeface="Roboto Medium"/>
                </a:rPr>
                <a:t>SEA: Colorado Department of Education</a:t>
              </a:r>
              <a:endParaRPr>
                <a:solidFill>
                  <a:srgbClr val="0B713F"/>
                </a:solidFill>
                <a:latin typeface="Roboto Medium"/>
                <a:ea typeface="Roboto Medium"/>
                <a:cs typeface="Roboto Medium"/>
                <a:sym typeface="Roboto Medium"/>
              </a:endParaRPr>
            </a:p>
          </p:txBody>
        </p:sp>
        <p:sp>
          <p:nvSpPr>
            <p:cNvPr id="1091" name="Google Shape;1091;p133"/>
            <p:cNvSpPr/>
            <p:nvPr/>
          </p:nvSpPr>
          <p:spPr>
            <a:xfrm>
              <a:off x="2715300" y="2207525"/>
              <a:ext cx="4934700" cy="731700"/>
            </a:xfrm>
            <a:prstGeom prst="rect">
              <a:avLst/>
            </a:prstGeom>
            <a:solidFill>
              <a:srgbClr val="0B713F"/>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092" name="Google Shape;1092;p133"/>
            <p:cNvSpPr txBox="1"/>
            <p:nvPr/>
          </p:nvSpPr>
          <p:spPr>
            <a:xfrm>
              <a:off x="2914387" y="2414096"/>
              <a:ext cx="4373100" cy="330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1000">
                  <a:solidFill>
                    <a:srgbClr val="FFFFFF"/>
                  </a:solidFill>
                  <a:latin typeface="Roboto"/>
                  <a:ea typeface="Roboto"/>
                  <a:cs typeface="Roboto"/>
                  <a:sym typeface="Roboto"/>
                </a:rPr>
                <a:t>CDE distributes 90-95% to LEAs (depending on the program) by formula and </a:t>
              </a:r>
              <a:r>
                <a:rPr lang="en" sz="1000">
                  <a:solidFill>
                    <a:schemeClr val="lt1"/>
                  </a:solidFill>
                  <a:latin typeface="Roboto"/>
                  <a:ea typeface="Roboto"/>
                  <a:cs typeface="Roboto"/>
                  <a:sym typeface="Roboto"/>
                </a:rPr>
                <a:t>reserves funds at the State for administration and state level activities. </a:t>
              </a:r>
              <a:endParaRPr sz="1000">
                <a:solidFill>
                  <a:srgbClr val="FFFFFF"/>
                </a:solidFill>
                <a:latin typeface="Roboto"/>
                <a:ea typeface="Roboto"/>
                <a:cs typeface="Roboto"/>
                <a:sym typeface="Roboto"/>
              </a:endParaRPr>
            </a:p>
          </p:txBody>
        </p:sp>
      </p:grpSp>
      <p:sp>
        <p:nvSpPr>
          <p:cNvPr id="1084" name="Google Shape;1084;p133">
            <a:extLst>
              <a:ext uri="{C183D7F6-B498-43B3-948B-1728B52AA6E4}">
                <adec:decorative xmlns:adec="http://schemas.microsoft.com/office/drawing/2017/decorative" val="1"/>
              </a:ext>
            </a:extLst>
          </p:cNvPr>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grpSp>
        <p:nvGrpSpPr>
          <p:cNvPr id="1093" name="Google Shape;1093;p133" descr="Allocations Timeline for U.S. Department of Education, SEA: Colorado Department of Education, and Local Education Agencies"/>
          <p:cNvGrpSpPr/>
          <p:nvPr/>
        </p:nvGrpSpPr>
        <p:grpSpPr>
          <a:xfrm>
            <a:off x="755105" y="3088625"/>
            <a:ext cx="6532195" cy="731700"/>
            <a:chOff x="755105" y="3088625"/>
            <a:chExt cx="6532195" cy="731700"/>
          </a:xfrm>
        </p:grpSpPr>
        <p:sp>
          <p:nvSpPr>
            <p:cNvPr id="1094" name="Google Shape;1094;p133"/>
            <p:cNvSpPr txBox="1"/>
            <p:nvPr/>
          </p:nvSpPr>
          <p:spPr>
            <a:xfrm>
              <a:off x="755105" y="3138825"/>
              <a:ext cx="19599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a:solidFill>
                    <a:srgbClr val="0B7743"/>
                  </a:solidFill>
                  <a:latin typeface="Roboto Medium"/>
                  <a:ea typeface="Roboto Medium"/>
                  <a:cs typeface="Roboto Medium"/>
                  <a:sym typeface="Roboto Medium"/>
                </a:rPr>
                <a:t>Local Educational Agencies</a:t>
              </a:r>
              <a:endParaRPr>
                <a:solidFill>
                  <a:srgbClr val="0B7743"/>
                </a:solidFill>
                <a:latin typeface="Roboto Medium"/>
                <a:ea typeface="Roboto Medium"/>
                <a:cs typeface="Roboto Medium"/>
                <a:sym typeface="Roboto Medium"/>
              </a:endParaRPr>
            </a:p>
          </p:txBody>
        </p:sp>
        <p:sp>
          <p:nvSpPr>
            <p:cNvPr id="1095" name="Google Shape;1095;p133"/>
            <p:cNvSpPr/>
            <p:nvPr/>
          </p:nvSpPr>
          <p:spPr>
            <a:xfrm>
              <a:off x="2715000" y="3088625"/>
              <a:ext cx="4572300" cy="731700"/>
            </a:xfrm>
            <a:prstGeom prst="rect">
              <a:avLst/>
            </a:prstGeom>
            <a:solidFill>
              <a:srgbClr val="0B7743"/>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096" name="Google Shape;1096;p133"/>
            <p:cNvSpPr txBox="1"/>
            <p:nvPr/>
          </p:nvSpPr>
          <p:spPr>
            <a:xfrm>
              <a:off x="2914388" y="3295180"/>
              <a:ext cx="3849900" cy="330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1000">
                  <a:solidFill>
                    <a:srgbClr val="FFFFFF"/>
                  </a:solidFill>
                  <a:latin typeface="Roboto"/>
                  <a:ea typeface="Roboto"/>
                  <a:cs typeface="Roboto"/>
                  <a:sym typeface="Roboto"/>
                </a:rPr>
                <a:t>LEAs apply for the funds through the Consolidated Application. </a:t>
              </a:r>
              <a:endParaRPr sz="1000">
                <a:solidFill>
                  <a:srgbClr val="FFFFFF"/>
                </a:solidFill>
                <a:latin typeface="Roboto"/>
                <a:ea typeface="Roboto"/>
                <a:cs typeface="Roboto"/>
                <a:sym typeface="Roboto"/>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3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Current Status and Tracking Resource </a:t>
            </a:r>
            <a:endParaRPr/>
          </a:p>
        </p:txBody>
      </p:sp>
      <p:sp>
        <p:nvSpPr>
          <p:cNvPr id="1102" name="Google Shape;1102;p134"/>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a:t>Fiscal Year ending on September 30, 2025</a:t>
            </a:r>
            <a:endParaRPr/>
          </a:p>
          <a:p>
            <a:pPr marL="914400" lvl="1" indent="-317500" algn="l" rtl="0">
              <a:spcBef>
                <a:spcPts val="0"/>
              </a:spcBef>
              <a:spcAft>
                <a:spcPts val="0"/>
              </a:spcAft>
              <a:buSzPts val="1400"/>
              <a:buChar char="○"/>
            </a:pPr>
            <a:r>
              <a:rPr lang="en"/>
              <a:t>Under a Continuing Resolution that ends on March 14, 2025 </a:t>
            </a:r>
            <a:endParaRPr/>
          </a:p>
          <a:p>
            <a:pPr marL="457200" lvl="0" indent="-330200" algn="l" rtl="0">
              <a:spcBef>
                <a:spcPts val="0"/>
              </a:spcBef>
              <a:spcAft>
                <a:spcPts val="0"/>
              </a:spcAft>
              <a:buSzPts val="1600"/>
              <a:buChar char="●"/>
            </a:pPr>
            <a:r>
              <a:rPr lang="en"/>
              <a:t>Fiscal Year ending on September 30, 2026</a:t>
            </a:r>
            <a:endParaRPr/>
          </a:p>
          <a:p>
            <a:pPr marL="914400" lvl="1" indent="-317500" algn="l" rtl="0">
              <a:spcBef>
                <a:spcPts val="0"/>
              </a:spcBef>
              <a:spcAft>
                <a:spcPts val="0"/>
              </a:spcAft>
              <a:buSzPts val="1400"/>
              <a:buChar char="○"/>
            </a:pPr>
            <a:r>
              <a:rPr lang="en"/>
              <a:t>Delayed during administration transition years </a:t>
            </a:r>
            <a:endParaRPr/>
          </a:p>
          <a:p>
            <a:pPr marL="0" lvl="0" indent="0" algn="l" rtl="0">
              <a:spcBef>
                <a:spcPts val="0"/>
              </a:spcBef>
              <a:spcAft>
                <a:spcPts val="0"/>
              </a:spcAft>
              <a:buNone/>
            </a:pPr>
            <a:endParaRPr/>
          </a:p>
          <a:p>
            <a:pPr marL="0" lvl="0" indent="0" algn="l" rtl="0">
              <a:spcBef>
                <a:spcPts val="0"/>
              </a:spcBef>
              <a:spcAft>
                <a:spcPts val="0"/>
              </a:spcAft>
              <a:buNone/>
            </a:pPr>
            <a:r>
              <a:rPr lang="en"/>
              <a:t>Resource for Tracking Appropriations Bills</a:t>
            </a:r>
            <a:endParaRPr/>
          </a:p>
          <a:p>
            <a:pPr marL="457200" lvl="0" indent="-330200" algn="l" rtl="0">
              <a:spcBef>
                <a:spcPts val="0"/>
              </a:spcBef>
              <a:spcAft>
                <a:spcPts val="0"/>
              </a:spcAft>
              <a:buSzPts val="1600"/>
              <a:buChar char="●"/>
            </a:pPr>
            <a:r>
              <a:rPr lang="en"/>
              <a:t>Congressional Research Service: </a:t>
            </a:r>
            <a:r>
              <a:rPr lang="en" u="sng">
                <a:solidFill>
                  <a:schemeClr val="hlink"/>
                </a:solidFill>
                <a:hlinkClick r:id="rId3"/>
              </a:rPr>
              <a:t>Appropriations Status Table</a:t>
            </a:r>
            <a:endParaRPr/>
          </a:p>
          <a:p>
            <a:pPr marL="914400" lvl="1" indent="-317500" algn="l" rtl="0">
              <a:spcBef>
                <a:spcPts val="0"/>
              </a:spcBef>
              <a:spcAft>
                <a:spcPts val="0"/>
              </a:spcAft>
              <a:buSzPts val="1400"/>
              <a:buChar char="○"/>
            </a:pPr>
            <a:r>
              <a:rPr lang="en"/>
              <a:t>Choose year from dropdown</a:t>
            </a:r>
            <a:endParaRPr/>
          </a:p>
          <a:p>
            <a:pPr marL="914400" lvl="1" indent="-317500" algn="l" rtl="0">
              <a:spcBef>
                <a:spcPts val="0"/>
              </a:spcBef>
              <a:spcAft>
                <a:spcPts val="0"/>
              </a:spcAft>
              <a:buSzPts val="1400"/>
              <a:buChar char="○"/>
            </a:pPr>
            <a:r>
              <a:rPr lang="en"/>
              <a:t>Regular Appropriations - Scroll down to “Labor-HHS-Education”</a:t>
            </a:r>
            <a:endParaRPr/>
          </a:p>
          <a:p>
            <a:pPr marL="914400" lvl="1" indent="-317500" algn="l" rtl="0">
              <a:spcBef>
                <a:spcPts val="0"/>
              </a:spcBef>
              <a:spcAft>
                <a:spcPts val="0"/>
              </a:spcAft>
              <a:buSzPts val="1400"/>
              <a:buChar char="○"/>
            </a:pPr>
            <a:r>
              <a:rPr lang="en"/>
              <a:t>Continuing Resolutions Tab - Scroll down to the bottom </a:t>
            </a:r>
            <a:endParaRPr/>
          </a:p>
        </p:txBody>
      </p:sp>
      <p:sp>
        <p:nvSpPr>
          <p:cNvPr id="1103" name="Google Shape;1103;p13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135"/>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How to Prepare for 2025-2026</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TotalTime>
  <Words>2657</Words>
  <Application>Microsoft Office PowerPoint</Application>
  <PresentationFormat>On-screen Show (16:9)</PresentationFormat>
  <Paragraphs>323</Paragraphs>
  <Slides>39</Slides>
  <Notes>38</Notes>
  <HiddenSlides>0</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1</vt:i4>
      </vt:variant>
      <vt:variant>
        <vt:lpstr>Slide Titles</vt:lpstr>
      </vt:variant>
      <vt:variant>
        <vt:i4>39</vt:i4>
      </vt:variant>
    </vt:vector>
  </HeadingPairs>
  <TitlesOfParts>
    <vt:vector size="55" baseType="lpstr">
      <vt:lpstr>Aptos</vt:lpstr>
      <vt:lpstr>Rockwell</vt:lpstr>
      <vt:lpstr>Courier New</vt:lpstr>
      <vt:lpstr>Roboto</vt:lpstr>
      <vt:lpstr>Arial</vt:lpstr>
      <vt:lpstr>Roboto Medium</vt:lpstr>
      <vt:lpstr>Aptos Display</vt:lpstr>
      <vt:lpstr>SourceSansProRegular</vt:lpstr>
      <vt:lpstr>Georgia</vt:lpstr>
      <vt:lpstr>Calibri</vt:lpstr>
      <vt:lpstr>Simple Light</vt:lpstr>
      <vt:lpstr>Simple Light</vt:lpstr>
      <vt:lpstr>Simple Light</vt:lpstr>
      <vt:lpstr>1_Simple Light</vt:lpstr>
      <vt:lpstr>Office Theme</vt:lpstr>
      <vt:lpstr>Worksheet</vt:lpstr>
      <vt:lpstr>CDE ESEA and ESSER Office Hours  February 13, 2025</vt:lpstr>
      <vt:lpstr>ESEA/ESSER Office Hours</vt:lpstr>
      <vt:lpstr>ESEA &amp; ESSER Reminders and Updates</vt:lpstr>
      <vt:lpstr>Overview of the Process for ESEA Funding</vt:lpstr>
      <vt:lpstr>Overview of the Process for ESEA Funding Cont’d</vt:lpstr>
      <vt:lpstr>Overview of the Process for ESEA Funding Continued</vt:lpstr>
      <vt:lpstr>Allocations Timeline~  Varies by Year! Highly Dependent on Appropriations Process! </vt:lpstr>
      <vt:lpstr>Current Status and Tracking Resource </vt:lpstr>
      <vt:lpstr>How to Prepare for 2025-2026</vt:lpstr>
      <vt:lpstr>Upcoming Regional Network Meetings</vt:lpstr>
      <vt:lpstr>CDE + TNTP: Building a Championship Team:  Proactive and Reactive Talent Strategies to Accelerate Learning</vt:lpstr>
      <vt:lpstr>Title II, Part A—Supporting Effective Instruction  LEA Use of Funds  SY 2023-24   </vt:lpstr>
      <vt:lpstr>Title II Purpose</vt:lpstr>
      <vt:lpstr>Title II Requirements</vt:lpstr>
      <vt:lpstr>Title II Allowable Uses</vt:lpstr>
      <vt:lpstr>Colorado Data  State Use of Title II, Part A Funds in 2023–24  Analysis based on Consolidated Applications  </vt:lpstr>
      <vt:lpstr>Title II Funds SY 2023-24</vt:lpstr>
      <vt:lpstr>Title II Allocations</vt:lpstr>
      <vt:lpstr>Title II Funding Availability</vt:lpstr>
      <vt:lpstr>Title II Movement of Funds</vt:lpstr>
      <vt:lpstr>Title II Activities from 2023-24 ConsApp</vt:lpstr>
      <vt:lpstr>Title II Activities</vt:lpstr>
      <vt:lpstr>Title II Change in Funding Activities SY23-24</vt:lpstr>
      <vt:lpstr>Title II LEA Use of Funds Summary</vt:lpstr>
      <vt:lpstr>Colorado and National Trends  State and District Use of Title II, Part A Funds in 2023–24  U.S. Department of Education, Office of Elementary and Secondary Education  American Institutes of Research 2025     </vt:lpstr>
      <vt:lpstr>Title II Activities Funding</vt:lpstr>
      <vt:lpstr>Title II Budgeted ($) Funds</vt:lpstr>
      <vt:lpstr>Title II Teacher Professional Development Types</vt:lpstr>
      <vt:lpstr>Title II Teacher Professional Development Activities</vt:lpstr>
      <vt:lpstr>Title II Principal Professional Development Types</vt:lpstr>
      <vt:lpstr>Title II Principal Professional Development Activities</vt:lpstr>
      <vt:lpstr>Title II District Hiring and Retention Strategies</vt:lpstr>
      <vt:lpstr>Title II Colorado Survey Summary</vt:lpstr>
      <vt:lpstr>Title II Use of Funds:  Questions to Consider</vt:lpstr>
      <vt:lpstr>Title II Regional Network Meetings</vt:lpstr>
      <vt:lpstr>Upcoming Meetings</vt:lpstr>
      <vt:lpstr>2025 Elevating Excellence Conference: Strengthening Equitable Systems</vt:lpstr>
      <vt:lpstr>Looking Ahead… </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Owen, Emily</dc:creator>
  <cp:lastModifiedBy>Owen, Emily</cp:lastModifiedBy>
  <cp:revision>7</cp:revision>
  <dcterms:modified xsi:type="dcterms:W3CDTF">2025-02-14T18:12:32Z</dcterms:modified>
</cp:coreProperties>
</file>