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Cambria" panose="02040503050406030204" pitchFamily="18"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Roboto Medium" panose="02000000000000000000" pitchFamily="2" charset="0"/>
      <p:regular r:id="rId42"/>
      <p:bold r:id="rId43"/>
      <p:italic r:id="rId44"/>
      <p:boldItalic r:id="rId45"/>
    </p:embeddedFont>
    <p:embeddedFont>
      <p:font typeface="Roboto Thin" panose="02000000000000000000" pitchFamily="2" charset="0"/>
      <p:regular r:id="rId46"/>
      <p:bold r:id="rId47"/>
      <p:italic r:id="rId48"/>
      <p:boldItalic r:id="rId49"/>
    </p:embeddedFont>
    <p:embeddedFont>
      <p:font typeface="Rockwell" panose="02060603020205020403" pitchFamily="18"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gGpHDkWCFdhbhpEmvZq3fDyjQi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6C1B6F-A354-4882-A929-A56F7680434C}">
  <a:tblStyle styleId="{036C1B6F-A354-4882-A929-A56F7680434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f11ba87ea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f11ba87e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f11ba87ea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f11ba87ea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b94bbca663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1b94bbca663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f11ba87ea8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f11ba87ea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d2591b549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1d2591b549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d2591b549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1d2591b549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d2591b5498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1d2591b5498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d2591b5498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1d2591b5498_1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d2591b5498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1d2591b5498_1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2591b5498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g1d2591b5498_1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0" name="Google Shape;2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d2591b5498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1d2591b5498_1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d2591b549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g1d2591b5498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f11ba87ea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f11ba87ea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f13020561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f13020561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5" name="Google Shape;4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be53a181b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1be53a181b5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f0837efa9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f0837efa9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f0837efa9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f0837efa9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f0837efa96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f0837efa96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07109e3ea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07109e3e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be53a181b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1be53a181b5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0" y="3506431"/>
            <a:ext cx="9144000" cy="1637071"/>
          </a:xfrm>
          <a:prstGeom prst="rect">
            <a:avLst/>
          </a:prstGeom>
          <a:gradFill>
            <a:gsLst>
              <a:gs pos="0">
                <a:schemeClr val="lt1"/>
              </a:gs>
              <a:gs pos="100000">
                <a:srgbClr val="00953A">
                  <a:alpha val="41568"/>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3"/>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3"/>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3"/>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0" name="Google Shape;70;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2" name="Google Shape;72;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3" name="Google Shape;73;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75"/>
        <p:cNvGrpSpPr/>
        <p:nvPr/>
      </p:nvGrpSpPr>
      <p:grpSpPr>
        <a:xfrm>
          <a:off x="0" y="0"/>
          <a:ext cx="0" cy="0"/>
          <a:chOff x="0" y="0"/>
          <a:chExt cx="0" cy="0"/>
        </a:xfrm>
      </p:grpSpPr>
      <p:pic>
        <p:nvPicPr>
          <p:cNvPr id="76" name="Google Shape;76;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8" name="Google Shape;78;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9" name="Google Shape;79;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0" name="Google Shape;80;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1" name="Google Shape;81;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82"/>
        <p:cNvGrpSpPr/>
        <p:nvPr/>
      </p:nvGrpSpPr>
      <p:grpSpPr>
        <a:xfrm>
          <a:off x="0" y="0"/>
          <a:ext cx="0" cy="0"/>
          <a:chOff x="0" y="0"/>
          <a:chExt cx="0" cy="0"/>
        </a:xfrm>
      </p:grpSpPr>
      <p:sp>
        <p:nvSpPr>
          <p:cNvPr id="83" name="Google Shape;83;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4" name="Google Shape;84;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87" name="Google Shape;87;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88" name="Google Shape;88;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89" name="Google Shape;89;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2" name="Google Shape;9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3" name="Google Shape;9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4" name="Google Shape;9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95" name="Google Shape;9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6" name="Google Shape;9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9" name="Google Shape;9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0" name="Google Shape;100;p2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1" name="Google Shape;101;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2" name="Google Shape;102;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3" name="Google Shape;103;p2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4"/>
        <p:cNvGrpSpPr/>
        <p:nvPr/>
      </p:nvGrpSpPr>
      <p:grpSpPr>
        <a:xfrm>
          <a:off x="0" y="0"/>
          <a:ext cx="0" cy="0"/>
          <a:chOff x="0" y="0"/>
          <a:chExt cx="0" cy="0"/>
        </a:xfrm>
      </p:grpSpPr>
      <p:pic>
        <p:nvPicPr>
          <p:cNvPr id="105" name="Google Shape;105;g188617a4c7d_1_41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06" name="Google Shape;106;g188617a4c7d_1_415"/>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g188617a4c7d_1_415"/>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12"/>
        <p:cNvGrpSpPr/>
        <p:nvPr/>
      </p:nvGrpSpPr>
      <p:grpSpPr>
        <a:xfrm>
          <a:off x="0" y="0"/>
          <a:ext cx="0" cy="0"/>
          <a:chOff x="0" y="0"/>
          <a:chExt cx="0" cy="0"/>
        </a:xfrm>
      </p:grpSpPr>
      <p:pic>
        <p:nvPicPr>
          <p:cNvPr id="113" name="Google Shape;113;g1a8cf35707a_0_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114" name="Google Shape;114;g1a8cf35707a_0_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g1a8cf35707a_0_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_1">
    <p:spTree>
      <p:nvGrpSpPr>
        <p:cNvPr id="1" name="Shape 116"/>
        <p:cNvGrpSpPr/>
        <p:nvPr/>
      </p:nvGrpSpPr>
      <p:grpSpPr>
        <a:xfrm>
          <a:off x="0" y="0"/>
          <a:ext cx="0" cy="0"/>
          <a:chOff x="0" y="0"/>
          <a:chExt cx="0" cy="0"/>
        </a:xfrm>
      </p:grpSpPr>
      <p:pic>
        <p:nvPicPr>
          <p:cNvPr id="117" name="Google Shape;117;g19f0dcf8920_2_45"/>
          <p:cNvPicPr preferRelativeResize="0"/>
          <p:nvPr/>
        </p:nvPicPr>
        <p:blipFill rotWithShape="1">
          <a:blip r:embed="rId2">
            <a:alphaModFix/>
          </a:blip>
          <a:srcRect/>
          <a:stretch/>
        </p:blipFill>
        <p:spPr>
          <a:xfrm>
            <a:off x="8146725" y="4676400"/>
            <a:ext cx="867951" cy="369000"/>
          </a:xfrm>
          <a:prstGeom prst="rect">
            <a:avLst/>
          </a:prstGeom>
          <a:noFill/>
          <a:ln>
            <a:noFill/>
          </a:ln>
        </p:spPr>
      </p:pic>
      <p:pic>
        <p:nvPicPr>
          <p:cNvPr id="118" name="Google Shape;118;g19f0dcf8920_2_45"/>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119" name="Google Shape;119;g19f0dcf8920_2_4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28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28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28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28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28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28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28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120" name="Google Shape;120;g19f0dcf8920_2_45"/>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121" name="Google Shape;121;g19f0dcf8920_2_45"/>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122" name="Google Shape;122;g19f0dcf8920_2_4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pic>
        <p:nvPicPr>
          <p:cNvPr id="124" name="Google Shape;124;g1a8cf35707a_0_8"/>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25" name="Google Shape;125;g1a8cf35707a_0_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g1a8cf35707a_0_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7" name="Google Shape;127;g1a8cf35707a_0_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8" name="Google Shape;128;g1a8cf35707a_0_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g19f0dcf8920_2_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1" name="Google Shape;131;g19f0dcf8920_2_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2" name="Google Shape;132;g19f0dcf8920_2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4"/>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g19f0dcf8920_2_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5" name="Google Shape;135;g19f0dcf8920_2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6"/>
        <p:cNvGrpSpPr/>
        <p:nvPr/>
      </p:nvGrpSpPr>
      <p:grpSpPr>
        <a:xfrm>
          <a:off x="0" y="0"/>
          <a:ext cx="0" cy="0"/>
          <a:chOff x="0" y="0"/>
          <a:chExt cx="0" cy="0"/>
        </a:xfrm>
      </p:grpSpPr>
      <p:sp>
        <p:nvSpPr>
          <p:cNvPr id="137" name="Google Shape;137;g19f0dcf8920_2_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8" name="Google Shape;138;g19f0dcf8920_2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39" name="Google Shape;139;g19f0dcf8920_2_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0"/>
        <p:cNvGrpSpPr/>
        <p:nvPr/>
      </p:nvGrpSpPr>
      <p:grpSpPr>
        <a:xfrm>
          <a:off x="0" y="0"/>
          <a:ext cx="0" cy="0"/>
          <a:chOff x="0" y="0"/>
          <a:chExt cx="0" cy="0"/>
        </a:xfrm>
      </p:grpSpPr>
      <p:sp>
        <p:nvSpPr>
          <p:cNvPr id="141" name="Google Shape;141;g19f0dcf8920_2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2" name="Google Shape;142;g19f0dcf8920_2_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43" name="Google Shape;143;g19f0dcf8920_2_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44" name="Google Shape;144;g19f0dcf8920_2_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g19f0dcf8920_2_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7" name="Google Shape;147;g19f0dcf8920_2_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8"/>
        <p:cNvGrpSpPr/>
        <p:nvPr/>
      </p:nvGrpSpPr>
      <p:grpSpPr>
        <a:xfrm>
          <a:off x="0" y="0"/>
          <a:ext cx="0" cy="0"/>
          <a:chOff x="0" y="0"/>
          <a:chExt cx="0" cy="0"/>
        </a:xfrm>
      </p:grpSpPr>
      <p:sp>
        <p:nvSpPr>
          <p:cNvPr id="149" name="Google Shape;149;g19f0dcf8920_2_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0" name="Google Shape;150;g19f0dcf8920_2_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1" name="Google Shape;151;g19f0dcf8920_2_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2"/>
        <p:cNvGrpSpPr/>
        <p:nvPr/>
      </p:nvGrpSpPr>
      <p:grpSpPr>
        <a:xfrm>
          <a:off x="0" y="0"/>
          <a:ext cx="0" cy="0"/>
          <a:chOff x="0" y="0"/>
          <a:chExt cx="0" cy="0"/>
        </a:xfrm>
      </p:grpSpPr>
      <p:sp>
        <p:nvSpPr>
          <p:cNvPr id="153" name="Google Shape;153;g19f0dcf8920_2_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54" name="Google Shape;154;g19f0dcf8920_2_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5"/>
        <p:cNvGrpSpPr/>
        <p:nvPr/>
      </p:nvGrpSpPr>
      <p:grpSpPr>
        <a:xfrm>
          <a:off x="0" y="0"/>
          <a:ext cx="0" cy="0"/>
          <a:chOff x="0" y="0"/>
          <a:chExt cx="0" cy="0"/>
        </a:xfrm>
      </p:grpSpPr>
      <p:sp>
        <p:nvSpPr>
          <p:cNvPr id="156" name="Google Shape;156;g19f0dcf8920_2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19f0dcf8920_2_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58" name="Google Shape;158;g19f0dcf8920_2_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9" name="Google Shape;159;g19f0dcf8920_2_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0" name="Google Shape;160;g19f0dcf8920_2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1"/>
        <p:cNvGrpSpPr/>
        <p:nvPr/>
      </p:nvGrpSpPr>
      <p:grpSpPr>
        <a:xfrm>
          <a:off x="0" y="0"/>
          <a:ext cx="0" cy="0"/>
          <a:chOff x="0" y="0"/>
          <a:chExt cx="0" cy="0"/>
        </a:xfrm>
      </p:grpSpPr>
      <p:sp>
        <p:nvSpPr>
          <p:cNvPr id="162" name="Google Shape;162;g19f0dcf8920_2_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63" name="Google Shape;163;g19f0dcf8920_2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4"/>
        <p:cNvGrpSpPr/>
        <p:nvPr/>
      </p:nvGrpSpPr>
      <p:grpSpPr>
        <a:xfrm>
          <a:off x="0" y="0"/>
          <a:ext cx="0" cy="0"/>
          <a:chOff x="0" y="0"/>
          <a:chExt cx="0" cy="0"/>
        </a:xfrm>
      </p:grpSpPr>
      <p:sp>
        <p:nvSpPr>
          <p:cNvPr id="165" name="Google Shape;165;g19f0dcf8920_2_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6" name="Google Shape;166;g19f0dcf8920_2_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67" name="Google Shape;167;g19f0dcf8920_2_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
        <p:nvSpPr>
          <p:cNvPr id="169" name="Google Shape;169;g19f0dcf8920_2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0"/>
        <p:cNvGrpSpPr/>
        <p:nvPr/>
      </p:nvGrpSpPr>
      <p:grpSpPr>
        <a:xfrm>
          <a:off x="0" y="0"/>
          <a:ext cx="0" cy="0"/>
          <a:chOff x="0" y="0"/>
          <a:chExt cx="0" cy="0"/>
        </a:xfrm>
      </p:grpSpPr>
      <p:sp>
        <p:nvSpPr>
          <p:cNvPr id="171" name="Google Shape;171;g1a8cf35707a_0_14"/>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 name="Google Shape;172;g1a8cf35707a_0_14"/>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3" name="Google Shape;173;g1a8cf35707a_0_14"/>
          <p:cNvPicPr preferRelativeResize="0"/>
          <p:nvPr/>
        </p:nvPicPr>
        <p:blipFill rotWithShape="1">
          <a:blip r:embed="rId2">
            <a:alphaModFix/>
          </a:blip>
          <a:srcRect/>
          <a:stretch/>
        </p:blipFill>
        <p:spPr>
          <a:xfrm>
            <a:off x="8086704" y="4629151"/>
            <a:ext cx="857291" cy="364738"/>
          </a:xfrm>
          <a:prstGeom prst="rect">
            <a:avLst/>
          </a:prstGeom>
          <a:noFill/>
          <a:ln>
            <a:noFill/>
          </a:ln>
        </p:spPr>
      </p:pic>
      <p:sp>
        <p:nvSpPr>
          <p:cNvPr id="174" name="Google Shape;174;g1a8cf35707a_0_1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5" name="Google Shape;175;g1a8cf35707a_0_14"/>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176" name="Google Shape;176;g1a8cf35707a_0_1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77"/>
        <p:cNvGrpSpPr/>
        <p:nvPr/>
      </p:nvGrpSpPr>
      <p:grpSpPr>
        <a:xfrm>
          <a:off x="0" y="0"/>
          <a:ext cx="0" cy="0"/>
          <a:chOff x="0" y="0"/>
          <a:chExt cx="0" cy="0"/>
        </a:xfrm>
      </p:grpSpPr>
      <p:pic>
        <p:nvPicPr>
          <p:cNvPr id="178" name="Google Shape;178;g1a8cf35707a_0_21"/>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79" name="Google Shape;179;g1a8cf35707a_0_21"/>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1a8cf35707a_0_21"/>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81"/>
        <p:cNvGrpSpPr/>
        <p:nvPr/>
      </p:nvGrpSpPr>
      <p:grpSpPr>
        <a:xfrm>
          <a:off x="0" y="0"/>
          <a:ext cx="0" cy="0"/>
          <a:chOff x="0" y="0"/>
          <a:chExt cx="0" cy="0"/>
        </a:xfrm>
      </p:grpSpPr>
      <p:pic>
        <p:nvPicPr>
          <p:cNvPr id="182" name="Google Shape;182;g1a8cf35707a_0_2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83" name="Google Shape;183;g1a8cf35707a_0_25"/>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1a8cf35707a_0_25"/>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85"/>
        <p:cNvGrpSpPr/>
        <p:nvPr/>
      </p:nvGrpSpPr>
      <p:grpSpPr>
        <a:xfrm>
          <a:off x="0" y="0"/>
          <a:ext cx="0" cy="0"/>
          <a:chOff x="0" y="0"/>
          <a:chExt cx="0" cy="0"/>
        </a:xfrm>
      </p:grpSpPr>
      <p:pic>
        <p:nvPicPr>
          <p:cNvPr id="186" name="Google Shape;186;g1a8cf35707a_0_2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87" name="Google Shape;187;g1a8cf35707a_0_2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8" name="Google Shape;188;g1a8cf35707a_0_2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9" name="Google Shape;189;g1a8cf35707a_0_29"/>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90" name="Google Shape;190;g1a8cf35707a_0_2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1" name="Google Shape;191;g1a8cf35707a_0_29"/>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92"/>
        <p:cNvGrpSpPr/>
        <p:nvPr/>
      </p:nvGrpSpPr>
      <p:grpSpPr>
        <a:xfrm>
          <a:off x="0" y="0"/>
          <a:ext cx="0" cy="0"/>
          <a:chOff x="0" y="0"/>
          <a:chExt cx="0" cy="0"/>
        </a:xfrm>
      </p:grpSpPr>
      <p:pic>
        <p:nvPicPr>
          <p:cNvPr id="193" name="Google Shape;193;g1a8cf35707a_0_36"/>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94" name="Google Shape;194;g1a8cf35707a_0_3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5" name="Google Shape;195;g1a8cf35707a_0_3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96" name="Google Shape;196;g1a8cf35707a_0_36"/>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97" name="Google Shape;197;g1a8cf35707a_0_3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8" name="Google Shape;198;g1a8cf35707a_0_36"/>
          <p:cNvPicPr preferRelativeResize="0"/>
          <p:nvPr/>
        </p:nvPicPr>
        <p:blipFill rotWithShape="1">
          <a:blip r:embed="rId4">
            <a:alphaModFix/>
          </a:blip>
          <a:srcRect/>
          <a:stretch/>
        </p:blipFill>
        <p:spPr>
          <a:xfrm>
            <a:off x="128460" y="13717"/>
            <a:ext cx="723884" cy="82777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99"/>
        <p:cNvGrpSpPr/>
        <p:nvPr/>
      </p:nvGrpSpPr>
      <p:grpSpPr>
        <a:xfrm>
          <a:off x="0" y="0"/>
          <a:ext cx="0" cy="0"/>
          <a:chOff x="0" y="0"/>
          <a:chExt cx="0" cy="0"/>
        </a:xfrm>
      </p:grpSpPr>
      <p:pic>
        <p:nvPicPr>
          <p:cNvPr id="200" name="Google Shape;200;g1a8cf35707a_0_43"/>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1" name="Google Shape;201;g1a8cf35707a_0_43"/>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g1a8cf35707a_0_4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3" name="Google Shape;203;g1a8cf35707a_0_43"/>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04" name="Google Shape;204;g1a8cf35707a_0_4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5" name="Google Shape;205;g1a8cf35707a_0_43"/>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6"/>
        <p:cNvGrpSpPr/>
        <p:nvPr/>
      </p:nvGrpSpPr>
      <p:grpSpPr>
        <a:xfrm>
          <a:off x="0" y="0"/>
          <a:ext cx="0" cy="0"/>
          <a:chOff x="0" y="0"/>
          <a:chExt cx="0" cy="0"/>
        </a:xfrm>
      </p:grpSpPr>
      <p:pic>
        <p:nvPicPr>
          <p:cNvPr id="207" name="Google Shape;207;g1a8cf35707a_0_5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8" name="Google Shape;208;g1a8cf35707a_0_50"/>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9" name="Google Shape;209;g1a8cf35707a_0_5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0" name="Google Shape;210;g1a8cf35707a_0_50"/>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1" name="Google Shape;211;g1a8cf35707a_0_5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2" name="Google Shape;212;g1a8cf35707a_0_5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13"/>
        <p:cNvGrpSpPr/>
        <p:nvPr/>
      </p:nvGrpSpPr>
      <p:grpSpPr>
        <a:xfrm>
          <a:off x="0" y="0"/>
          <a:ext cx="0" cy="0"/>
          <a:chOff x="0" y="0"/>
          <a:chExt cx="0" cy="0"/>
        </a:xfrm>
      </p:grpSpPr>
      <p:pic>
        <p:nvPicPr>
          <p:cNvPr id="214" name="Google Shape;214;g1a8cf35707a_0_57"/>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15" name="Google Shape;215;g1a8cf35707a_0_57"/>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6" name="Google Shape;216;g1a8cf35707a_0_5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7" name="Google Shape;217;g1a8cf35707a_0_57"/>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8" name="Google Shape;218;g1a8cf35707a_0_5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9" name="Google Shape;219;g1a8cf35707a_0_57"/>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 name="Google Shape;28;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 name="Google Shape;29;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0" name="Google Shape;30;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 name="Google Shape;31;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 name="Google Shape;32;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5" name="Google Shape;35;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7" name="Google Shape;37;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8" name="Google Shape;38;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2" name="Google Shape;42;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4" name="Google Shape;44;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5" name="Google Shape;45;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9" name="Google Shape;49;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1" name="Google Shape;51;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2" name="Google Shape;52;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6" name="Google Shape;56;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8" name="Google Shape;58;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9" name="Google Shape;59;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3" name="Google Shape;63;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8"/>
        <p:cNvGrpSpPr/>
        <p:nvPr/>
      </p:nvGrpSpPr>
      <p:grpSpPr>
        <a:xfrm>
          <a:off x="0" y="0"/>
          <a:ext cx="0" cy="0"/>
          <a:chOff x="0" y="0"/>
          <a:chExt cx="0" cy="0"/>
        </a:xfrm>
      </p:grpSpPr>
      <p:sp>
        <p:nvSpPr>
          <p:cNvPr id="109" name="Google Shape;109;g19f0dcf8920_2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0" name="Google Shape;110;g19f0dcf8920_2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11" name="Google Shape;111;g19f0dcf8920_2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fedprograms/stronger_connections_gra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hyperlink" Target="mailto:stronger_connections@cde.state.co.us" TargetMode="External"/><Relationship Id="rId4" Type="http://schemas.openxmlformats.org/officeDocument/2006/relationships/hyperlink" Target="https://forms.gle/S9S7jbanppf25keL9"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cdefisgrant/webinarstrainingsguidan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cde.state.co.us/cdefisgrant/gfmufiscalcochecklis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caresact/essergrantee/subgranteereport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owens_m@cde.state.co.us" TargetMode="External"/><Relationship Id="rId4" Type="http://schemas.openxmlformats.org/officeDocument/2006/relationships/hyperlink" Target="mailto:negley_t@cde.state.co.u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esserconstructionguidanc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cde.state.co.us/fedprograms/eseaofficehoursppt0127202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bixler_k@cde.state.co.us" TargetMode="External"/><Relationship Id="rId18" Type="http://schemas.openxmlformats.org/officeDocument/2006/relationships/hyperlink" Target="mailto:boylan_k@cde.state.co.us" TargetMode="External"/><Relationship Id="rId26" Type="http://schemas.openxmlformats.org/officeDocument/2006/relationships/hyperlink" Target="mailto:Kaleda_s@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owens_m@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echsner_r@cde.state.co.us" TargetMode="External"/><Relationship Id="rId17" Type="http://schemas.openxmlformats.org/officeDocument/2006/relationships/hyperlink" Target="mailto:schelke_j@cde.state.co.us" TargetMode="External"/><Relationship Id="rId25" Type="http://schemas.openxmlformats.org/officeDocument/2006/relationships/hyperlink" Target="mailto:Hawkins_r@cde.state.co.us" TargetMode="External"/><Relationship Id="rId2" Type="http://schemas.openxmlformats.org/officeDocument/2006/relationships/notesSlide" Target="../notesSlides/notesSlide26.xml"/><Relationship Id="rId16" Type="http://schemas.openxmlformats.org/officeDocument/2006/relationships/hyperlink" Target="mailto:Wilson_s@cde.state.co.us" TargetMode="External"/><Relationship Id="rId20" Type="http://schemas.openxmlformats.org/officeDocument/2006/relationships/hyperlink" Target="mailto:shen_m@cde.state.co.us" TargetMode="External"/><Relationship Id="rId29" Type="http://schemas.openxmlformats.org/officeDocument/2006/relationships/hyperlink" Target="mailto:jones_kristina@cde.state.co.us" TargetMode="External"/><Relationship Id="rId1" Type="http://schemas.openxmlformats.org/officeDocument/2006/relationships/slideLayout" Target="../slideLayouts/slideLayout2.xml"/><Relationship Id="rId6" Type="http://schemas.openxmlformats.org/officeDocument/2006/relationships/hyperlink" Target="mailto:adeboye-sullivan_c@cde.state.co.us" TargetMode="External"/><Relationship Id="rId11" Type="http://schemas.openxmlformats.org/officeDocument/2006/relationships/hyperlink" Target="mailto:byrd_e@cde.state.co.us" TargetMode="External"/><Relationship Id="rId24" Type="http://schemas.openxmlformats.org/officeDocument/2006/relationships/hyperlink" Target="mailto:Austin_j@cde.state.co.us" TargetMode="External"/><Relationship Id="rId32" Type="http://schemas.openxmlformats.org/officeDocument/2006/relationships/hyperlink" Target="mailto:prael_m@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hickman_n@cde.state.co.us" TargetMode="External"/><Relationship Id="rId23" Type="http://schemas.openxmlformats.org/officeDocument/2006/relationships/hyperlink" Target="mailto:carman_a@cde.state.co.us" TargetMode="External"/><Relationship Id="rId28" Type="http://schemas.openxmlformats.org/officeDocument/2006/relationships/hyperlink" Target="mailto:morris_h@cde.state.co.us" TargetMode="External"/><Relationship Id="rId10" Type="http://schemas.openxmlformats.org/officeDocument/2006/relationships/hyperlink" Target="https://www.cde.state.co.us/fedprograms/regionalcontactspage" TargetMode="External"/><Relationship Id="rId19" Type="http://schemas.openxmlformats.org/officeDocument/2006/relationships/hyperlink" Target="mailto:wilson_s@cde.state.co.us" TargetMode="External"/><Relationship Id="rId31" Type="http://schemas.openxmlformats.org/officeDocument/2006/relationships/hyperlink" Target="mailto:collins_d@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temple_r@cde.state.co.us" TargetMode="External"/><Relationship Id="rId22" Type="http://schemas.openxmlformats.org/officeDocument/2006/relationships/hyperlink" Target="mailto:chaffin_m@cde.state.co.us" TargetMode="External"/><Relationship Id="rId27" Type="http://schemas.openxmlformats.org/officeDocument/2006/relationships/hyperlink" Target="mailto:parsley_b@cde.state.co.us" TargetMode="External"/><Relationship Id="rId30" Type="http://schemas.openxmlformats.org/officeDocument/2006/relationships/hyperlink" Target="mailto:hagemann_w@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fedprograms/esearegionalnetworkingmeet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oese.ed.gov/offices/office-of-formula-grants/rural-insular-native-achievement-programs/rural-education-achievement-program/small-rural-school-achievement-program/eligibility/" TargetMode="External"/><Relationship Id="rId7" Type="http://schemas.openxmlformats.org/officeDocument/2006/relationships/hyperlink" Target="mailto:wilson_s@cde.state.co.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oese.ed.gov/offices/office-of-formula-grants/rural-insular-native-achievement-programs/rural-education-achievement-program/rural-and-low-income-school-program/" TargetMode="External"/><Relationship Id="rId5" Type="http://schemas.openxmlformats.org/officeDocument/2006/relationships/hyperlink" Target="https://oese.ed.gov/offices/office-of-formula-grants/rural-insular-native-achievement-programs/rural-education-achievement-program/small-rural-school-achievement-program/" TargetMode="External"/><Relationship Id="rId4" Type="http://schemas.openxmlformats.org/officeDocument/2006/relationships/hyperlink" Target="https://oese.ed.gov/offices/office-of-formula-grants/rural-insular-native-achievement-programs/rural-education-achievement-program/rural-and-low-income-school-program/eligibility/" TargetMode="Externa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hyperlink" Target="mailto:no-reply.survey@max.gov" TargetMode="External"/><Relationship Id="rId7" Type="http://schemas.openxmlformats.org/officeDocument/2006/relationships/hyperlink" Target="mailto:wilson_s@cde.state.co.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REAP@ed.gov" TargetMode="External"/><Relationship Id="rId5" Type="http://schemas.openxmlformats.org/officeDocument/2006/relationships/hyperlink" Target="https://oese.ed.gov/offices/office-of-formula-grants/rural-insular-native-achievement-programs/rural-education-achievement-program/quick-guide-using-small-rural-school-achievement-srsa-rural-low-income-school-rlis-funds/" TargetMode="External"/><Relationship Id="rId4" Type="http://schemas.openxmlformats.org/officeDocument/2006/relationships/hyperlink" Target="https://oese.ed.gov/offices/office-of-formula-grants/rural-insular-native-achievement-programs/rural-education-achievement-program/ue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sz="2400"/>
              <a:t>CDE Office </a:t>
            </a:r>
            <a:r>
              <a:rPr lang="en"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Hours</a:t>
            </a:r>
            <a:endParaRPr sz="2400"/>
          </a:p>
        </p:txBody>
      </p:sp>
      <p:sp>
        <p:nvSpPr>
          <p:cNvPr id="225" name="Google Shape;225;p1"/>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February 9, 2023</a:t>
            </a:r>
            <a:endParaRPr sz="1400"/>
          </a:p>
        </p:txBody>
      </p:sp>
      <p:sp>
        <p:nvSpPr>
          <p:cNvPr id="226" name="Google Shape;226;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f11ba87ea8_0_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a:t>Stronger Connections Grant</a:t>
            </a:r>
            <a:endParaRPr sz="2200"/>
          </a:p>
        </p:txBody>
      </p:sp>
      <p:sp>
        <p:nvSpPr>
          <p:cNvPr id="286" name="Google Shape;286;g1f11ba87ea8_0_0"/>
          <p:cNvSpPr txBox="1">
            <a:spLocks noGrp="1"/>
          </p:cNvSpPr>
          <p:nvPr>
            <p:ph type="body" idx="1"/>
          </p:nvPr>
        </p:nvSpPr>
        <p:spPr>
          <a:xfrm>
            <a:off x="416850" y="1097275"/>
            <a:ext cx="8098500" cy="3822000"/>
          </a:xfrm>
          <a:prstGeom prst="rect">
            <a:avLst/>
          </a:prstGeom>
        </p:spPr>
        <p:txBody>
          <a:bodyPr spcFirstLastPara="1" wrap="square" lIns="0" tIns="0" rIns="0" bIns="34275" anchor="t" anchorCtr="0">
            <a:noAutofit/>
          </a:bodyPr>
          <a:lstStyle/>
          <a:p>
            <a:pPr marL="457200" lvl="0" indent="-330200" algn="l" rtl="0">
              <a:spcBef>
                <a:spcPts val="600"/>
              </a:spcBef>
              <a:spcAft>
                <a:spcPts val="0"/>
              </a:spcAft>
              <a:buSzPts val="1600"/>
              <a:buFont typeface="Calibri"/>
              <a:buChar char="•"/>
            </a:pPr>
            <a:r>
              <a:rPr lang="en" sz="1600"/>
              <a:t>CDE is currently seeking public comment on using the following criteria to define a “high-need” LEA</a:t>
            </a:r>
            <a:endParaRPr sz="1600"/>
          </a:p>
          <a:p>
            <a:pPr marL="914400" lvl="1" indent="-330200" algn="l" rtl="0">
              <a:spcBef>
                <a:spcPts val="0"/>
              </a:spcBef>
              <a:spcAft>
                <a:spcPts val="0"/>
              </a:spcAft>
              <a:buSzPts val="1600"/>
              <a:buFont typeface="Calibri"/>
              <a:buChar char="•"/>
            </a:pPr>
            <a:r>
              <a:rPr lang="en" sz="1600"/>
              <a:t>Percentage of students eligible for Free and Reduced Lunch (FRL),</a:t>
            </a:r>
            <a:endParaRPr sz="1600"/>
          </a:p>
          <a:p>
            <a:pPr marL="914400" lvl="1" indent="-330200" algn="l" rtl="0">
              <a:spcBef>
                <a:spcPts val="0"/>
              </a:spcBef>
              <a:spcAft>
                <a:spcPts val="0"/>
              </a:spcAft>
              <a:buSzPts val="1600"/>
              <a:buFont typeface="Calibri"/>
              <a:buChar char="•"/>
            </a:pPr>
            <a:r>
              <a:rPr lang="en" sz="1600"/>
              <a:t>A high student-to-mental health professional ratio, and </a:t>
            </a:r>
            <a:endParaRPr sz="1600"/>
          </a:p>
          <a:p>
            <a:pPr marL="914400" lvl="1" indent="-330200" algn="l" rtl="0">
              <a:spcBef>
                <a:spcPts val="0"/>
              </a:spcBef>
              <a:spcAft>
                <a:spcPts val="0"/>
              </a:spcAft>
              <a:buSzPts val="1600"/>
              <a:buFont typeface="Calibri"/>
              <a:buChar char="•"/>
            </a:pPr>
            <a:r>
              <a:rPr lang="en" sz="1600"/>
              <a:t>High rates of chronic absenteeism.</a:t>
            </a:r>
            <a:endParaRPr sz="1600"/>
          </a:p>
          <a:p>
            <a:pPr marL="0" lvl="0" indent="0" algn="l" rtl="0">
              <a:spcBef>
                <a:spcPts val="600"/>
              </a:spcBef>
              <a:spcAft>
                <a:spcPts val="0"/>
              </a:spcAft>
              <a:buNone/>
            </a:pPr>
            <a:endParaRPr sz="800"/>
          </a:p>
          <a:p>
            <a:pPr marL="457200" lvl="0" indent="-330200" algn="l" rtl="0">
              <a:spcBef>
                <a:spcPts val="600"/>
              </a:spcBef>
              <a:spcAft>
                <a:spcPts val="0"/>
              </a:spcAft>
              <a:buSzPts val="1600"/>
              <a:buFont typeface="Calibri"/>
              <a:buChar char="•"/>
            </a:pPr>
            <a:r>
              <a:rPr lang="en" sz="1600"/>
              <a:t>To determine eligibility, CDE is proposing to</a:t>
            </a:r>
            <a:endParaRPr sz="1600"/>
          </a:p>
          <a:p>
            <a:pPr marL="914400" lvl="1" indent="-330200" algn="l" rtl="0">
              <a:spcBef>
                <a:spcPts val="0"/>
              </a:spcBef>
              <a:spcAft>
                <a:spcPts val="0"/>
              </a:spcAft>
              <a:buSzPts val="1600"/>
              <a:buFont typeface="Calibri"/>
              <a:buChar char="•"/>
            </a:pPr>
            <a:r>
              <a:rPr lang="en" sz="1600"/>
              <a:t>Separate LEAs into quartiles for each of the proposed criteria</a:t>
            </a:r>
            <a:endParaRPr sz="1600"/>
          </a:p>
          <a:p>
            <a:pPr marL="914400" lvl="1" indent="-330200" algn="l" rtl="0">
              <a:spcBef>
                <a:spcPts val="0"/>
              </a:spcBef>
              <a:spcAft>
                <a:spcPts val="0"/>
              </a:spcAft>
              <a:buSzPts val="1600"/>
              <a:buFont typeface="Calibri"/>
              <a:buChar char="•"/>
            </a:pPr>
            <a:r>
              <a:rPr lang="en" sz="1600"/>
              <a:t>Award points based on where each LEA falls within the indicator quartiles and calculate a total score </a:t>
            </a:r>
            <a:endParaRPr sz="1600"/>
          </a:p>
          <a:p>
            <a:pPr marL="914400" lvl="1" indent="-330200" algn="l" rtl="0">
              <a:spcBef>
                <a:spcPts val="0"/>
              </a:spcBef>
              <a:spcAft>
                <a:spcPts val="0"/>
              </a:spcAft>
              <a:buSzPts val="1600"/>
              <a:buFont typeface="Calibri"/>
              <a:buChar char="•"/>
            </a:pPr>
            <a:r>
              <a:rPr lang="en" sz="1600"/>
              <a:t>Determine which LEAs have the most points in order to identify who will be automatically eligible to apply for the Stronger Connections Grant</a:t>
            </a:r>
            <a:endParaRPr sz="1600"/>
          </a:p>
          <a:p>
            <a:pPr marL="0" lvl="0" indent="0" algn="l" rtl="0">
              <a:spcBef>
                <a:spcPts val="600"/>
              </a:spcBef>
              <a:spcAft>
                <a:spcPts val="0"/>
              </a:spcAft>
              <a:buNone/>
            </a:pPr>
            <a:endParaRPr sz="800">
              <a:solidFill>
                <a:srgbClr val="333333"/>
              </a:solidFill>
              <a:highlight>
                <a:srgbClr val="FFFFFF"/>
              </a:highlight>
            </a:endParaRPr>
          </a:p>
          <a:p>
            <a:pPr marL="457200" lvl="0" indent="-330200" algn="l" rtl="0">
              <a:spcBef>
                <a:spcPts val="600"/>
              </a:spcBef>
              <a:spcAft>
                <a:spcPts val="0"/>
              </a:spcAft>
              <a:buSzPts val="1600"/>
              <a:buFont typeface="Calibri"/>
              <a:buChar char="•"/>
            </a:pPr>
            <a:r>
              <a:rPr lang="en" sz="1600"/>
              <a:t>CDE is also proposing an alternative eligibility option that would allow LEAs that are not automatically eligible to apply using their own data to demonstrate an identified need that aligns with the intent of the Stronger Connections Grant. </a:t>
            </a:r>
            <a:endParaRPr sz="1600"/>
          </a:p>
          <a:p>
            <a:pPr marL="0" lvl="0" indent="0" algn="l" rtl="0">
              <a:spcBef>
                <a:spcPts val="600"/>
              </a:spcBef>
              <a:spcAft>
                <a:spcPts val="0"/>
              </a:spcAft>
              <a:buNone/>
            </a:pPr>
            <a:endParaRPr sz="1300"/>
          </a:p>
          <a:p>
            <a:pPr marL="0" lvl="0" indent="0" algn="l" rtl="0">
              <a:lnSpc>
                <a:spcPct val="150000"/>
              </a:lnSpc>
              <a:spcBef>
                <a:spcPts val="0"/>
              </a:spcBef>
              <a:spcAft>
                <a:spcPts val="0"/>
              </a:spcAft>
              <a:buNone/>
            </a:pPr>
            <a:endParaRPr sz="1050">
              <a:solidFill>
                <a:srgbClr val="333333"/>
              </a:solidFill>
              <a:highlight>
                <a:srgbClr val="FFFFFF"/>
              </a:highlight>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f11ba87ea8_0_17"/>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a:t>Feedback Requested</a:t>
            </a:r>
            <a:endParaRPr sz="2200"/>
          </a:p>
        </p:txBody>
      </p:sp>
      <p:sp>
        <p:nvSpPr>
          <p:cNvPr id="292" name="Google Shape;292;g1f11ba87ea8_0_17"/>
          <p:cNvSpPr txBox="1">
            <a:spLocks noGrp="1"/>
          </p:cNvSpPr>
          <p:nvPr>
            <p:ph type="body" idx="1"/>
          </p:nvPr>
        </p:nvSpPr>
        <p:spPr>
          <a:xfrm>
            <a:off x="628650" y="1433550"/>
            <a:ext cx="7886700" cy="3144300"/>
          </a:xfrm>
          <a:prstGeom prst="rect">
            <a:avLst/>
          </a:prstGeom>
        </p:spPr>
        <p:txBody>
          <a:bodyPr spcFirstLastPara="1" wrap="square" lIns="0" tIns="0" rIns="0" bIns="34275" anchor="t" anchorCtr="0">
            <a:noAutofit/>
          </a:bodyPr>
          <a:lstStyle/>
          <a:p>
            <a:pPr marL="457200" lvl="0" indent="-342900" algn="l" rtl="0">
              <a:spcBef>
                <a:spcPts val="600"/>
              </a:spcBef>
              <a:spcAft>
                <a:spcPts val="0"/>
              </a:spcAft>
              <a:buSzPts val="1800"/>
              <a:buChar char="●"/>
            </a:pPr>
            <a:r>
              <a:rPr lang="en" sz="1800"/>
              <a:t>Please review the information on the </a:t>
            </a:r>
            <a:r>
              <a:rPr lang="en" sz="1800" u="sng">
                <a:solidFill>
                  <a:schemeClr val="hlink"/>
                </a:solidFill>
                <a:hlinkClick r:id="rId3"/>
              </a:rPr>
              <a:t>Stronger Connections Grant website</a:t>
            </a:r>
            <a:r>
              <a:rPr lang="en" sz="1800"/>
              <a:t> and submit a </a:t>
            </a:r>
            <a:r>
              <a:rPr lang="en" sz="1800" u="sng">
                <a:solidFill>
                  <a:schemeClr val="hlink"/>
                </a:solidFill>
                <a:hlinkClick r:id="rId4"/>
              </a:rPr>
              <a:t>feedback form</a:t>
            </a:r>
            <a:r>
              <a:rPr lang="en" sz="1800"/>
              <a:t> by </a:t>
            </a:r>
            <a:r>
              <a:rPr lang="en" sz="1800">
                <a:solidFill>
                  <a:srgbClr val="FF0000"/>
                </a:solidFill>
              </a:rPr>
              <a:t>March 8, 2023</a:t>
            </a:r>
            <a:r>
              <a:rPr lang="en" sz="1800"/>
              <a:t>.</a:t>
            </a:r>
            <a:endParaRPr sz="1800"/>
          </a:p>
          <a:p>
            <a:pPr marL="0" lvl="0" indent="0" algn="l" rtl="0">
              <a:spcBef>
                <a:spcPts val="600"/>
              </a:spcBef>
              <a:spcAft>
                <a:spcPts val="0"/>
              </a:spcAft>
              <a:buNone/>
            </a:pPr>
            <a:endParaRPr sz="1800"/>
          </a:p>
          <a:p>
            <a:pPr marL="457200" lvl="0" indent="-342900" algn="l" rtl="0">
              <a:spcBef>
                <a:spcPts val="600"/>
              </a:spcBef>
              <a:spcAft>
                <a:spcPts val="0"/>
              </a:spcAft>
              <a:buSzPts val="1800"/>
              <a:buChar char="●"/>
            </a:pPr>
            <a:r>
              <a:rPr lang="en" sz="1800"/>
              <a:t>Questions can be sent to </a:t>
            </a:r>
            <a:r>
              <a:rPr lang="en" sz="1800" u="sng">
                <a:solidFill>
                  <a:schemeClr val="hlink"/>
                </a:solidFill>
                <a:hlinkClick r:id="rId5"/>
              </a:rPr>
              <a:t>stronger_connections@cde.state.co.us</a:t>
            </a:r>
            <a:endParaRPr sz="1800"/>
          </a:p>
          <a:p>
            <a:pPr marL="0" lvl="0" indent="0" algn="l" rtl="0">
              <a:spcBef>
                <a:spcPts val="600"/>
              </a:spcBef>
              <a:spcAft>
                <a:spcPts val="0"/>
              </a:spcAft>
              <a:buNone/>
            </a:pPr>
            <a:endParaRPr/>
          </a:p>
        </p:txBody>
      </p:sp>
      <p:pic>
        <p:nvPicPr>
          <p:cNvPr id="293" name="Google Shape;293;g1f11ba87ea8_0_17">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3464823" y="3134023"/>
            <a:ext cx="2214351" cy="1443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b94bbca663_0_51"/>
          <p:cNvSpPr txBox="1">
            <a:spLocks noGrp="1"/>
          </p:cNvSpPr>
          <p:nvPr>
            <p:ph type="ctrTitle"/>
          </p:nvPr>
        </p:nvSpPr>
        <p:spPr>
          <a:xfrm>
            <a:off x="685800" y="2320359"/>
            <a:ext cx="7772400" cy="502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Close-Out Documents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1f11ba87ea8_0_23"/>
          <p:cNvSpPr txBox="1">
            <a:spLocks noGrp="1"/>
          </p:cNvSpPr>
          <p:nvPr>
            <p:ph type="title"/>
          </p:nvPr>
        </p:nvSpPr>
        <p:spPr>
          <a:xfrm>
            <a:off x="245201" y="267075"/>
            <a:ext cx="70947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a:t>Close-out Procedures - Fiscal and Program Checklist</a:t>
            </a:r>
            <a:r>
              <a:rPr lang="en" sz="2200" b="1"/>
              <a:t> </a:t>
            </a:r>
            <a:endParaRPr sz="2200" b="1"/>
          </a:p>
        </p:txBody>
      </p:sp>
      <p:sp>
        <p:nvSpPr>
          <p:cNvPr id="304" name="Google Shape;304;g1f11ba87ea8_0_23"/>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457200" lvl="0" indent="-342900" algn="l" rtl="0">
              <a:lnSpc>
                <a:spcPct val="100000"/>
              </a:lnSpc>
              <a:spcBef>
                <a:spcPts val="0"/>
              </a:spcBef>
              <a:spcAft>
                <a:spcPts val="0"/>
              </a:spcAft>
              <a:buSzPts val="1800"/>
              <a:buChar char="●"/>
            </a:pPr>
            <a:r>
              <a:rPr lang="en" sz="1800"/>
              <a:t>Document can be found on the GFMU </a:t>
            </a:r>
            <a:r>
              <a:rPr lang="en" sz="1800" u="sng">
                <a:solidFill>
                  <a:schemeClr val="hlink"/>
                </a:solidFill>
                <a:hlinkClick r:id="rId3"/>
              </a:rPr>
              <a:t>Webinars, Trainings and Guidance Page</a:t>
            </a:r>
            <a:endParaRPr sz="1800"/>
          </a:p>
          <a:p>
            <a:pPr marL="45720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Char char="●"/>
            </a:pPr>
            <a:r>
              <a:rPr lang="en" sz="1800"/>
              <a:t>Here is a link to the </a:t>
            </a:r>
            <a:r>
              <a:rPr lang="en"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actual </a:t>
            </a:r>
            <a:r>
              <a:rPr lang="en" sz="1800" u="sng">
                <a:solidFill>
                  <a:schemeClr val="hlink"/>
                </a:solidFill>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form</a:t>
            </a:r>
            <a:endParaRPr sz="1800"/>
          </a:p>
          <a:p>
            <a:pPr marL="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Char char="●"/>
            </a:pPr>
            <a:r>
              <a:rPr lang="en" sz="1800"/>
              <a:t>Final AFR submissions should follow the standard submission process</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1d2591b5498_0_8"/>
          <p:cNvSpPr txBox="1">
            <a:spLocks noGrp="1"/>
          </p:cNvSpPr>
          <p:nvPr>
            <p:ph type="ctrTitle"/>
          </p:nvPr>
        </p:nvSpPr>
        <p:spPr>
          <a:xfrm>
            <a:off x="685800" y="2259308"/>
            <a:ext cx="7772400" cy="624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ESSER Grantee/Subgrantee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0" lvl="0" indent="0" algn="ctr" rtl="0">
              <a:lnSpc>
                <a:spcPct val="90000"/>
              </a:lnSpc>
              <a:spcBef>
                <a:spcPts val="0"/>
              </a:spcBef>
              <a:spcAft>
                <a:spcPts val="0"/>
              </a:spcAft>
              <a:buSzPts val="3000"/>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Reporting Requirements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1d2591b5498_0_16"/>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200"/>
              <a:t>ESSER Data Reporting</a:t>
            </a:r>
            <a:endParaRPr sz="2200"/>
          </a:p>
        </p:txBody>
      </p:sp>
      <p:sp>
        <p:nvSpPr>
          <p:cNvPr id="315" name="Google Shape;315;g1d2591b5498_0_16"/>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a:t>The U.S. Department of Education has been authorized by Congress to collect data from all ESSER I, II, and III grantees, including but not limited to the uses and impact of funds. CDE is able to use the ESSER I, II, and III applications to provide the vast majority of the requested data on behalf of our grantees, with the exception of the following data points:</a:t>
            </a:r>
            <a:endParaRPr sz="1800"/>
          </a:p>
          <a:p>
            <a:pPr marL="914400" lvl="0" indent="-330200" algn="l" rtl="0">
              <a:lnSpc>
                <a:spcPct val="90000"/>
              </a:lnSpc>
              <a:spcBef>
                <a:spcPts val="1000"/>
              </a:spcBef>
              <a:spcAft>
                <a:spcPts val="0"/>
              </a:spcAft>
              <a:buSzPts val="1600"/>
              <a:buChar char="●"/>
            </a:pPr>
            <a:r>
              <a:rPr lang="en" sz="1600"/>
              <a:t>How students with poor attendance or participation have been re-engaged;</a:t>
            </a:r>
            <a:endParaRPr sz="1600"/>
          </a:p>
          <a:p>
            <a:pPr marL="914400" lvl="0" indent="-330200" algn="l" rtl="0">
              <a:lnSpc>
                <a:spcPct val="90000"/>
              </a:lnSpc>
              <a:spcBef>
                <a:spcPts val="1000"/>
              </a:spcBef>
              <a:spcAft>
                <a:spcPts val="0"/>
              </a:spcAft>
              <a:buSzPts val="1600"/>
              <a:buChar char="●"/>
            </a:pPr>
            <a:r>
              <a:rPr lang="en" sz="1600"/>
              <a:t>How school level allocations were determined; and</a:t>
            </a:r>
            <a:endParaRPr sz="1600"/>
          </a:p>
          <a:p>
            <a:pPr marL="914400" lvl="0" indent="-330200" algn="l" rtl="0">
              <a:lnSpc>
                <a:spcPct val="90000"/>
              </a:lnSpc>
              <a:spcBef>
                <a:spcPts val="1000"/>
              </a:spcBef>
              <a:spcAft>
                <a:spcPts val="1000"/>
              </a:spcAft>
              <a:buSzPts val="1600"/>
              <a:buChar char="●"/>
            </a:pPr>
            <a:r>
              <a:rPr lang="en" sz="1600"/>
              <a:t>LEA participation in ESSER activities.</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d2591b5498_1_19"/>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sz="2200"/>
              <a:t>Student Re-Engagement Survey</a:t>
            </a:r>
            <a:endParaRPr sz="2200"/>
          </a:p>
        </p:txBody>
      </p:sp>
      <p:sp>
        <p:nvSpPr>
          <p:cNvPr id="321" name="Google Shape;321;g1d2591b5498_1_19"/>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a:t>All LEAs that received ESSER I, II, or III funds must report on whether the LEA sought to re-engage students with poor attendance or participation (regardless of whether ESSER funds were used for this purpose).</a:t>
            </a:r>
            <a:endParaRPr sz="1800"/>
          </a:p>
          <a:p>
            <a:pPr marL="914400" lvl="0" indent="-330200" algn="l" rtl="0">
              <a:lnSpc>
                <a:spcPct val="90000"/>
              </a:lnSpc>
              <a:spcBef>
                <a:spcPts val="1000"/>
              </a:spcBef>
              <a:spcAft>
                <a:spcPts val="0"/>
              </a:spcAft>
              <a:buSzPts val="1600"/>
              <a:buChar char="●"/>
            </a:pPr>
            <a:r>
              <a:rPr lang="en" sz="1600"/>
              <a:t>Applies to districts only.</a:t>
            </a:r>
            <a:endParaRPr sz="1600"/>
          </a:p>
          <a:p>
            <a:pPr marL="914400" lvl="0" indent="-330200" algn="l" rtl="0">
              <a:lnSpc>
                <a:spcPct val="90000"/>
              </a:lnSpc>
              <a:spcBef>
                <a:spcPts val="1000"/>
              </a:spcBef>
              <a:spcAft>
                <a:spcPts val="0"/>
              </a:spcAft>
              <a:buSzPts val="1600"/>
              <a:buChar char="●"/>
            </a:pPr>
            <a:r>
              <a:rPr lang="en" sz="1600"/>
              <a:t>SY 2021-22 survey will be due March 31st, 2023 (SY July 1st, 2021 - June 30th, 2022)</a:t>
            </a:r>
            <a:endParaRPr sz="1600"/>
          </a:p>
          <a:p>
            <a:pPr marL="914400" lvl="0" indent="-330200" algn="l" rtl="0">
              <a:lnSpc>
                <a:spcPct val="90000"/>
              </a:lnSpc>
              <a:spcBef>
                <a:spcPts val="1000"/>
              </a:spcBef>
              <a:spcAft>
                <a:spcPts val="0"/>
              </a:spcAft>
              <a:buSzPts val="1600"/>
              <a:buChar char="●"/>
            </a:pPr>
            <a:r>
              <a:rPr lang="en" sz="1600"/>
              <a:t>Annual survey (Google Form) consisting of two questions:</a:t>
            </a:r>
            <a:endParaRPr sz="1600"/>
          </a:p>
          <a:p>
            <a:pPr marL="1371600" lvl="1" indent="-317500" algn="l" rtl="0">
              <a:lnSpc>
                <a:spcPct val="90000"/>
              </a:lnSpc>
              <a:spcBef>
                <a:spcPts val="1000"/>
              </a:spcBef>
              <a:spcAft>
                <a:spcPts val="0"/>
              </a:spcAft>
              <a:buSzPts val="1400"/>
              <a:buChar char="○"/>
            </a:pPr>
            <a:r>
              <a:rPr lang="en" sz="1400"/>
              <a:t>Did the LEA seek to re-engage students with poor attendance or participation?</a:t>
            </a:r>
            <a:endParaRPr sz="1400"/>
          </a:p>
          <a:p>
            <a:pPr marL="1371600" lvl="1" indent="-317500" algn="l" rtl="0">
              <a:lnSpc>
                <a:spcPct val="90000"/>
              </a:lnSpc>
              <a:spcBef>
                <a:spcPts val="1000"/>
              </a:spcBef>
              <a:spcAft>
                <a:spcPts val="0"/>
              </a:spcAft>
              <a:buSzPts val="1400"/>
              <a:buChar char="○"/>
            </a:pPr>
            <a:r>
              <a:rPr lang="en" sz="1400"/>
              <a:t>If so, how? (check all that apply)</a:t>
            </a:r>
            <a:endParaRPr sz="1400"/>
          </a:p>
          <a:p>
            <a:pPr marL="914400" marR="0" lvl="0" indent="-330200" algn="l" rtl="0">
              <a:lnSpc>
                <a:spcPct val="90000"/>
              </a:lnSpc>
              <a:spcBef>
                <a:spcPts val="1000"/>
              </a:spcBef>
              <a:spcAft>
                <a:spcPts val="0"/>
              </a:spcAft>
              <a:buSzPts val="1600"/>
              <a:buChar char="●"/>
            </a:pPr>
            <a:r>
              <a:rPr lang="en" sz="1600"/>
              <a:t>LEAs previously submitted the SY 2020-21 survey in Spring 2022.</a:t>
            </a:r>
            <a:endParaRPr sz="1400"/>
          </a:p>
          <a:p>
            <a:pPr marL="1371600" lvl="1" indent="-317500" algn="l" rtl="0">
              <a:lnSpc>
                <a:spcPct val="90000"/>
              </a:lnSpc>
              <a:spcBef>
                <a:spcPts val="1000"/>
              </a:spcBef>
              <a:spcAft>
                <a:spcPts val="1000"/>
              </a:spcAft>
              <a:buSzPts val="1400"/>
              <a:buChar char="○"/>
            </a:pPr>
            <a:r>
              <a:rPr lang="en" sz="1400"/>
              <a:t>SY 2022-23 survey will be due September 30, 2023.</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1d2591b5498_1_26"/>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100"/>
              <a:buNone/>
            </a:pPr>
            <a:r>
              <a:rPr lang="en" sz="2200"/>
              <a:t>School-Level Allocation Survey</a:t>
            </a:r>
            <a:endParaRPr sz="2200"/>
          </a:p>
        </p:txBody>
      </p:sp>
      <p:sp>
        <p:nvSpPr>
          <p:cNvPr id="327" name="Google Shape;327;g1d2591b5498_1_26"/>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a:t>All LEAs allocating at least a portion of ESSER funds to schools in the reporting period must report on the criteria used to allocate funds to schools within the LEA.</a:t>
            </a:r>
            <a:endParaRPr sz="1800"/>
          </a:p>
          <a:p>
            <a:pPr marL="914400" lvl="0" indent="-330200" algn="l" rtl="0">
              <a:lnSpc>
                <a:spcPct val="90000"/>
              </a:lnSpc>
              <a:spcBef>
                <a:spcPts val="1000"/>
              </a:spcBef>
              <a:spcAft>
                <a:spcPts val="0"/>
              </a:spcAft>
              <a:buSzPts val="1600"/>
              <a:buChar char="●"/>
            </a:pPr>
            <a:r>
              <a:rPr lang="en" sz="1600"/>
              <a:t>Applies to districts that budgeted funds at the school-level only.</a:t>
            </a:r>
            <a:endParaRPr sz="1600"/>
          </a:p>
          <a:p>
            <a:pPr marL="914400" lvl="0" indent="-330200" algn="l" rtl="0">
              <a:lnSpc>
                <a:spcPct val="90000"/>
              </a:lnSpc>
              <a:spcBef>
                <a:spcPts val="1000"/>
              </a:spcBef>
              <a:spcAft>
                <a:spcPts val="0"/>
              </a:spcAft>
              <a:buSzPts val="1600"/>
              <a:buChar char="●"/>
            </a:pPr>
            <a:r>
              <a:rPr lang="en" sz="1600"/>
              <a:t>SY 2021-22 survey will be due March 31st, 2023 (SY July 1st, 2021 - June 30th, 2022)</a:t>
            </a:r>
            <a:endParaRPr sz="1600"/>
          </a:p>
          <a:p>
            <a:pPr marL="914400" lvl="0" indent="-330200" algn="l" rtl="0">
              <a:lnSpc>
                <a:spcPct val="90000"/>
              </a:lnSpc>
              <a:spcBef>
                <a:spcPts val="1000"/>
              </a:spcBef>
              <a:spcAft>
                <a:spcPts val="0"/>
              </a:spcAft>
              <a:buSzPts val="1600"/>
              <a:buChar char="●"/>
            </a:pPr>
            <a:r>
              <a:rPr lang="en" sz="1600"/>
              <a:t>Annual survey (Google Form) consisting of one question:</a:t>
            </a:r>
            <a:endParaRPr sz="1600"/>
          </a:p>
          <a:p>
            <a:pPr marL="1371600" lvl="1" indent="-317500" algn="l" rtl="0">
              <a:lnSpc>
                <a:spcPct val="90000"/>
              </a:lnSpc>
              <a:spcBef>
                <a:spcPts val="1000"/>
              </a:spcBef>
              <a:spcAft>
                <a:spcPts val="0"/>
              </a:spcAft>
              <a:buSzPts val="1400"/>
              <a:buChar char="○"/>
            </a:pPr>
            <a:r>
              <a:rPr lang="en" sz="1400"/>
              <a:t>What criteria was used to allocate ESSER funds to schools? (check all that apply)</a:t>
            </a:r>
            <a:endParaRPr sz="1400"/>
          </a:p>
          <a:p>
            <a:pPr marL="914400" lvl="1" indent="-330200" algn="l" rtl="0">
              <a:lnSpc>
                <a:spcPct val="90000"/>
              </a:lnSpc>
              <a:spcBef>
                <a:spcPts val="1000"/>
              </a:spcBef>
              <a:spcAft>
                <a:spcPts val="0"/>
              </a:spcAft>
              <a:buSzPts val="1600"/>
              <a:buChar char="●"/>
            </a:pPr>
            <a:r>
              <a:rPr lang="en" sz="1600"/>
              <a:t>LEAs previously submitted the SY 2020-21 survey in Spring 2022.</a:t>
            </a:r>
            <a:endParaRPr/>
          </a:p>
          <a:p>
            <a:pPr marL="1371600" lvl="2" indent="-317500" algn="l" rtl="0">
              <a:spcBef>
                <a:spcPts val="1000"/>
              </a:spcBef>
              <a:spcAft>
                <a:spcPts val="0"/>
              </a:spcAft>
              <a:buSzPts val="1400"/>
              <a:buChar char="○"/>
            </a:pPr>
            <a:r>
              <a:rPr lang="en" sz="1400"/>
              <a:t>SY 2022-23 survey will be due September 30, 2023.</a:t>
            </a:r>
            <a:endParaRPr/>
          </a:p>
          <a:p>
            <a:pPr marL="0" lvl="0" indent="0" algn="l" rtl="0">
              <a:lnSpc>
                <a:spcPct val="90000"/>
              </a:lnSpc>
              <a:spcBef>
                <a:spcPts val="1000"/>
              </a:spcBef>
              <a:spcAft>
                <a:spcPts val="1000"/>
              </a:spcAft>
              <a:buNone/>
            </a:pP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d2591b5498_1_31"/>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100"/>
              <a:buNone/>
            </a:pPr>
            <a:r>
              <a:rPr lang="en" sz="2200"/>
              <a:t>NEW - LEA Participation in ESSER Activities</a:t>
            </a:r>
            <a:endParaRPr sz="2200"/>
          </a:p>
        </p:txBody>
      </p:sp>
      <p:sp>
        <p:nvSpPr>
          <p:cNvPr id="333" name="Google Shape;333;g1d2591b5498_1_31"/>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a:t>All LEAs that received ESSER I, II, or III funds must report on how ESSER funds were used to support learning recovery or acceleration for student groups who were disproportionately impacted by the COVID-19 pandemic.</a:t>
            </a:r>
            <a:endParaRPr sz="1800"/>
          </a:p>
          <a:p>
            <a:pPr marL="914400" lvl="0" indent="-330200" algn="l" rtl="0">
              <a:lnSpc>
                <a:spcPct val="90000"/>
              </a:lnSpc>
              <a:spcBef>
                <a:spcPts val="1000"/>
              </a:spcBef>
              <a:spcAft>
                <a:spcPts val="0"/>
              </a:spcAft>
              <a:buSzPts val="1600"/>
              <a:buChar char="●"/>
            </a:pPr>
            <a:r>
              <a:rPr lang="en" sz="1600"/>
              <a:t>Includes all grantees of ESSER I, II, or III funds, including </a:t>
            </a:r>
            <a:r>
              <a:rPr lang="en" sz="1600" b="1" i="1"/>
              <a:t>districts, BOCES, Administrative Units (AUs), facility schools, and tribal nations</a:t>
            </a:r>
            <a:r>
              <a:rPr lang="en" sz="1600"/>
              <a:t>.</a:t>
            </a:r>
            <a:endParaRPr sz="1600"/>
          </a:p>
          <a:p>
            <a:pPr marL="914400" lvl="0" indent="-330200" algn="l" rtl="0">
              <a:lnSpc>
                <a:spcPct val="90000"/>
              </a:lnSpc>
              <a:spcBef>
                <a:spcPts val="1000"/>
              </a:spcBef>
              <a:spcAft>
                <a:spcPts val="0"/>
              </a:spcAft>
              <a:buSzPts val="1600"/>
              <a:buChar char="●"/>
            </a:pPr>
            <a:r>
              <a:rPr lang="en" sz="1600"/>
              <a:t>Data collection template to be submitted via Syncplicity.</a:t>
            </a:r>
            <a:endParaRPr sz="1600"/>
          </a:p>
          <a:p>
            <a:pPr marL="914400" lvl="0" indent="-330200" algn="l" rtl="0">
              <a:lnSpc>
                <a:spcPct val="90000"/>
              </a:lnSpc>
              <a:spcBef>
                <a:spcPts val="1000"/>
              </a:spcBef>
              <a:spcAft>
                <a:spcPts val="0"/>
              </a:spcAft>
              <a:buSzPts val="1600"/>
              <a:buChar char="●"/>
            </a:pPr>
            <a:r>
              <a:rPr lang="en" sz="1600"/>
              <a:t>SY 2022-23 (July 1st, 2022 - June 30th, 2023) template will be due September 30, 2023.</a:t>
            </a:r>
            <a:endParaRPr sz="1600"/>
          </a:p>
          <a:p>
            <a:pPr marL="914400" lvl="0" indent="-330200" algn="l" rtl="0">
              <a:lnSpc>
                <a:spcPct val="90000"/>
              </a:lnSpc>
              <a:spcBef>
                <a:spcPts val="1000"/>
              </a:spcBef>
              <a:spcAft>
                <a:spcPts val="0"/>
              </a:spcAft>
              <a:buSzPts val="1600"/>
              <a:buChar char="●"/>
            </a:pPr>
            <a:r>
              <a:rPr lang="en" sz="1600"/>
              <a:t>Extended learning time definition for this reporting:</a:t>
            </a:r>
            <a:endParaRPr sz="1600"/>
          </a:p>
          <a:p>
            <a:pPr marL="1371600" lvl="2" indent="-330200" algn="l" rtl="0">
              <a:lnSpc>
                <a:spcPct val="90000"/>
              </a:lnSpc>
              <a:spcBef>
                <a:spcPts val="1000"/>
              </a:spcBef>
              <a:spcAft>
                <a:spcPts val="1000"/>
              </a:spcAft>
              <a:buSzPts val="1600"/>
              <a:buChar char="○"/>
            </a:pPr>
            <a:r>
              <a:rPr lang="en" sz="1600"/>
              <a:t>Using a longer school day, week, or year schedule to significantly increase the total number of school hours to include additional time for a)instruction in core academic subjects; and b) instruction in other subjects and enrichment activities that contribute to a well-rounded education. Participation is considered mandatory.</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1d2591b5498_1_38"/>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100"/>
              <a:buNone/>
            </a:pPr>
            <a:r>
              <a:rPr lang="en" sz="2200"/>
              <a:t>Data Collection Templates</a:t>
            </a:r>
            <a:endParaRPr sz="2200"/>
          </a:p>
        </p:txBody>
      </p:sp>
      <p:sp>
        <p:nvSpPr>
          <p:cNvPr id="339" name="Google Shape;339;g1d2591b5498_1_38"/>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a:t>Stakeholders indicated that, for some LEAs, reporting student level data would be more convenient, while for others it would be easier to report aggregated data. To best meet the needs of all LEAs and create options that meet varying needs, LEAs can choose to submit either LEA-level or student-level data. LEAs should submit </a:t>
            </a:r>
            <a:r>
              <a:rPr lang="en" sz="1800" u="sng"/>
              <a:t>one </a:t>
            </a:r>
            <a:r>
              <a:rPr lang="en" sz="1800"/>
              <a:t>of the following templates:</a:t>
            </a:r>
            <a:endParaRPr sz="1800"/>
          </a:p>
          <a:p>
            <a:pPr marL="914400" lvl="0" indent="-330200" algn="l" rtl="0">
              <a:lnSpc>
                <a:spcPct val="90000"/>
              </a:lnSpc>
              <a:spcBef>
                <a:spcPts val="1000"/>
              </a:spcBef>
              <a:spcAft>
                <a:spcPts val="0"/>
              </a:spcAft>
              <a:buSzPts val="1600"/>
              <a:buChar char="●"/>
            </a:pPr>
            <a:r>
              <a:rPr lang="en" sz="1600"/>
              <a:t>LEA-Level Survey</a:t>
            </a:r>
            <a:endParaRPr sz="1100" i="1">
              <a:latin typeface="Arial"/>
              <a:ea typeface="Arial"/>
              <a:cs typeface="Arial"/>
              <a:sym typeface="Arial"/>
            </a:endParaRPr>
          </a:p>
          <a:p>
            <a:pPr marL="1371600" lvl="2" indent="-317500" algn="l" rtl="0">
              <a:lnSpc>
                <a:spcPct val="115000"/>
              </a:lnSpc>
              <a:spcBef>
                <a:spcPts val="0"/>
              </a:spcBef>
              <a:spcAft>
                <a:spcPts val="0"/>
              </a:spcAft>
              <a:buSzPts val="1400"/>
              <a:buChar char="○"/>
            </a:pPr>
            <a:r>
              <a:rPr lang="en" sz="1400"/>
              <a:t>Multiple spreadsheets to report aggregate data for each student group</a:t>
            </a:r>
            <a:r>
              <a:rPr lang="en" sz="1100">
                <a:latin typeface="Arial"/>
                <a:ea typeface="Arial"/>
                <a:cs typeface="Arial"/>
                <a:sym typeface="Arial"/>
              </a:rPr>
              <a:t>.</a:t>
            </a:r>
            <a:endParaRPr sz="1600"/>
          </a:p>
          <a:p>
            <a:pPr marL="914400" lvl="0" indent="-330200" algn="l" rtl="0">
              <a:lnSpc>
                <a:spcPct val="90000"/>
              </a:lnSpc>
              <a:spcBef>
                <a:spcPts val="1000"/>
              </a:spcBef>
              <a:spcAft>
                <a:spcPts val="0"/>
              </a:spcAft>
              <a:buSzPts val="1600"/>
              <a:buChar char="●"/>
            </a:pPr>
            <a:r>
              <a:rPr lang="en" sz="1600"/>
              <a:t>Student-Level (Combined) Survey</a:t>
            </a:r>
            <a:endParaRPr sz="1600"/>
          </a:p>
          <a:p>
            <a:pPr marL="1371600" lvl="1" indent="-317500" algn="l" rtl="0">
              <a:lnSpc>
                <a:spcPct val="90000"/>
              </a:lnSpc>
              <a:spcBef>
                <a:spcPts val="1000"/>
              </a:spcBef>
              <a:spcAft>
                <a:spcPts val="0"/>
              </a:spcAft>
              <a:buSzPts val="1400"/>
              <a:buChar char="○"/>
            </a:pPr>
            <a:r>
              <a:rPr lang="en" sz="1400"/>
              <a:t>Single spreadsheet for reporting each student’s participation in a variety of programs.</a:t>
            </a:r>
            <a:endParaRPr sz="1400"/>
          </a:p>
          <a:p>
            <a:pPr marL="914400" lvl="0" indent="-330200" algn="l" rtl="0">
              <a:lnSpc>
                <a:spcPct val="90000"/>
              </a:lnSpc>
              <a:spcBef>
                <a:spcPts val="1000"/>
              </a:spcBef>
              <a:spcAft>
                <a:spcPts val="0"/>
              </a:spcAft>
              <a:buSzPts val="1600"/>
              <a:buChar char="●"/>
            </a:pPr>
            <a:r>
              <a:rPr lang="en" sz="1600"/>
              <a:t>Student-Level (Separate) Survey</a:t>
            </a:r>
            <a:endParaRPr sz="1600"/>
          </a:p>
          <a:p>
            <a:pPr marL="1371600" lvl="1" indent="-317500" algn="l" rtl="0">
              <a:lnSpc>
                <a:spcPct val="90000"/>
              </a:lnSpc>
              <a:spcBef>
                <a:spcPts val="1000"/>
              </a:spcBef>
              <a:spcAft>
                <a:spcPts val="1000"/>
              </a:spcAft>
              <a:buSzPts val="1400"/>
              <a:buChar char="○"/>
            </a:pPr>
            <a:r>
              <a:rPr lang="en" sz="1400"/>
              <a:t>Multiple spreadsheets to report student participation for each program separately.</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200"/>
              <a:t>ESSER Office Hours</a:t>
            </a:r>
            <a:endParaRPr sz="2200"/>
          </a:p>
        </p:txBody>
      </p:sp>
      <p:sp>
        <p:nvSpPr>
          <p:cNvPr id="233" name="Google Shape;233;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sz="1800"/>
          </a:p>
          <a:p>
            <a:pPr marL="457200" lvl="0" indent="-342900" algn="l" rtl="0">
              <a:lnSpc>
                <a:spcPct val="90000"/>
              </a:lnSpc>
              <a:spcBef>
                <a:spcPts val="0"/>
              </a:spcBef>
              <a:spcAft>
                <a:spcPts val="0"/>
              </a:spcAft>
              <a:buSzPts val="1800"/>
              <a:buChar char="•"/>
            </a:pPr>
            <a:r>
              <a:rPr lang="en" sz="1800"/>
              <a:t>Updates and Reminders</a:t>
            </a:r>
            <a:endParaRPr sz="1800"/>
          </a:p>
          <a:p>
            <a:pPr marL="457200" lvl="0" indent="-342900" algn="l" rtl="0">
              <a:lnSpc>
                <a:spcPct val="90000"/>
              </a:lnSpc>
              <a:spcBef>
                <a:spcPts val="0"/>
              </a:spcBef>
              <a:spcAft>
                <a:spcPts val="0"/>
              </a:spcAft>
              <a:buSzPts val="1800"/>
              <a:buFont typeface="Calibri"/>
              <a:buChar char="•"/>
            </a:pPr>
            <a:r>
              <a:rPr lang="en" sz="1800">
                <a:highlight>
                  <a:schemeClr val="lt1"/>
                </a:highlight>
              </a:rPr>
              <a:t>Stronger Connections Grant </a:t>
            </a:r>
            <a:endParaRPr sz="1800">
              <a:highlight>
                <a:schemeClr val="lt1"/>
              </a:highlight>
            </a:endParaRPr>
          </a:p>
          <a:p>
            <a:pPr marL="457200" lvl="0" indent="-342900" algn="l" rtl="0">
              <a:lnSpc>
                <a:spcPct val="90000"/>
              </a:lnSpc>
              <a:spcBef>
                <a:spcPts val="0"/>
              </a:spcBef>
              <a:spcAft>
                <a:spcPts val="0"/>
              </a:spcAft>
              <a:buSzPts val="1800"/>
              <a:buFont typeface="Calibri"/>
              <a:buChar char="•"/>
            </a:pPr>
            <a:r>
              <a:rPr lang="en" sz="1800">
                <a:highlight>
                  <a:srgbClr val="FFFFFF"/>
                </a:highlight>
              </a:rPr>
              <a:t>Close-Out Documents</a:t>
            </a:r>
            <a:endParaRPr sz="1800">
              <a:highlight>
                <a:srgbClr val="FFFFFF"/>
              </a:highlight>
            </a:endParaRPr>
          </a:p>
          <a:p>
            <a:pPr marL="457200" lvl="0" indent="-342900" algn="l" rtl="0">
              <a:lnSpc>
                <a:spcPct val="90000"/>
              </a:lnSpc>
              <a:spcBef>
                <a:spcPts val="0"/>
              </a:spcBef>
              <a:spcAft>
                <a:spcPts val="0"/>
              </a:spcAft>
              <a:buSzPts val="1800"/>
              <a:buFont typeface="Calibri"/>
              <a:buChar char="•"/>
            </a:pPr>
            <a:r>
              <a:rPr lang="en" sz="1800">
                <a:highlight>
                  <a:schemeClr val="lt1"/>
                </a:highlight>
              </a:rPr>
              <a:t>ESSER Grantee/Subgrantee Reporting Requirements</a:t>
            </a:r>
            <a:endParaRPr sz="1800">
              <a:highlight>
                <a:srgbClr val="FFFFFF"/>
              </a:highlight>
            </a:endParaRPr>
          </a:p>
          <a:p>
            <a:pPr marL="457200" lvl="0" indent="-342900" algn="l" rtl="0">
              <a:lnSpc>
                <a:spcPct val="90000"/>
              </a:lnSpc>
              <a:spcBef>
                <a:spcPts val="0"/>
              </a:spcBef>
              <a:spcAft>
                <a:spcPts val="0"/>
              </a:spcAft>
              <a:buSzPts val="1800"/>
              <a:buFont typeface="Calibri"/>
              <a:buChar char="•"/>
            </a:pPr>
            <a:r>
              <a:rPr lang="en" sz="1800">
                <a:highlight>
                  <a:srgbClr val="FFFFFF"/>
                </a:highlight>
              </a:rPr>
              <a:t>Follow-up to BruMan Training/Open Q&amp;A</a:t>
            </a:r>
            <a:endParaRPr sz="1800"/>
          </a:p>
          <a:p>
            <a:pPr marL="0" lvl="0" indent="0" algn="l" rtl="0">
              <a:lnSpc>
                <a:spcPct val="90000"/>
              </a:lnSpc>
              <a:spcBef>
                <a:spcPts val="0"/>
              </a:spcBef>
              <a:spcAft>
                <a:spcPts val="0"/>
              </a:spcAft>
              <a:buNone/>
            </a:pPr>
            <a:endParaRPr sz="1600"/>
          </a:p>
        </p:txBody>
      </p:sp>
      <p:sp>
        <p:nvSpPr>
          <p:cNvPr id="234" name="Google Shape;234;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1d2591b5498_1_44"/>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100"/>
              <a:buNone/>
            </a:pPr>
            <a:r>
              <a:rPr lang="en" sz="2200"/>
              <a:t>Resources</a:t>
            </a:r>
            <a:endParaRPr sz="2200"/>
          </a:p>
        </p:txBody>
      </p:sp>
      <p:sp>
        <p:nvSpPr>
          <p:cNvPr id="345" name="Google Shape;345;g1d2591b5498_1_44"/>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a:t>CDE has created an </a:t>
            </a:r>
            <a:r>
              <a:rPr lang="en" sz="1800" u="sng">
                <a:solidFill>
                  <a:schemeClr val="hlink"/>
                </a:solidFill>
                <a:hlinkClick r:id="rId3"/>
              </a:rPr>
              <a:t>ESSER Grantee/Subgrantee Reporting webpage</a:t>
            </a:r>
            <a:r>
              <a:rPr lang="en" sz="1800"/>
              <a:t> to share resources, trainings, and data collection templates/surveys, to support grantees in successfully meeting these reporting requirements.</a:t>
            </a:r>
            <a:endParaRPr sz="1800"/>
          </a:p>
          <a:p>
            <a:pPr marL="914400" lvl="0" indent="-330200" algn="l" rtl="0">
              <a:lnSpc>
                <a:spcPct val="90000"/>
              </a:lnSpc>
              <a:spcBef>
                <a:spcPts val="1000"/>
              </a:spcBef>
              <a:spcAft>
                <a:spcPts val="0"/>
              </a:spcAft>
              <a:buSzPts val="1600"/>
              <a:buChar char="●"/>
            </a:pPr>
            <a:r>
              <a:rPr lang="en" sz="1600"/>
              <a:t>A recorded training, instructional manual, and links to surveys and data collection templates are available now on the website.</a:t>
            </a:r>
            <a:endParaRPr sz="1600"/>
          </a:p>
          <a:p>
            <a:pPr marL="0" lvl="0" indent="0" algn="l" rtl="0">
              <a:lnSpc>
                <a:spcPct val="90000"/>
              </a:lnSpc>
              <a:spcBef>
                <a:spcPts val="1000"/>
              </a:spcBef>
              <a:spcAft>
                <a:spcPts val="0"/>
              </a:spcAft>
              <a:buSzPts val="1800"/>
              <a:buNone/>
            </a:pPr>
            <a:r>
              <a:rPr lang="en" sz="1800"/>
              <a:t>CDE will also continue to dedicate time during upcoming Office Hours to provide updates and host Q&amp;A sessions concerning these reporting requirements:</a:t>
            </a:r>
            <a:endParaRPr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914400" lvl="0" indent="-330200" algn="l" rtl="0">
              <a:lnSpc>
                <a:spcPct val="90000"/>
              </a:lnSpc>
              <a:spcBef>
                <a:spcPts val="1000"/>
              </a:spcBef>
              <a:spcAft>
                <a:spcPts val="0"/>
              </a:spcAft>
              <a:buSzPts val="1600"/>
              <a:buChar char="●"/>
            </a:pPr>
            <a:r>
              <a:rPr lang="en"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March 23, 2023</a:t>
            </a:r>
            <a:endParaRPr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914400" lvl="0" indent="-330200" algn="l" rtl="0">
              <a:lnSpc>
                <a:spcPct val="90000"/>
              </a:lnSpc>
              <a:spcBef>
                <a:spcPts val="1000"/>
              </a:spcBef>
              <a:spcAft>
                <a:spcPts val="1000"/>
              </a:spcAft>
              <a:buSzPts val="1600"/>
              <a:buChar char="●"/>
            </a:pPr>
            <a:r>
              <a:rPr lang="en" sz="1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April 13, 2023</a:t>
            </a:r>
            <a:endParaRPr sz="1600"/>
          </a:p>
        </p:txBody>
      </p:sp>
      <p:sp>
        <p:nvSpPr>
          <p:cNvPr id="346" name="Google Shape;346;g1d2591b5498_1_44"/>
          <p:cNvSpPr/>
          <p:nvPr/>
        </p:nvSpPr>
        <p:spPr>
          <a:xfrm>
            <a:off x="3961100" y="3233975"/>
            <a:ext cx="3715200" cy="1544400"/>
          </a:xfrm>
          <a:prstGeom prst="roundRect">
            <a:avLst>
              <a:gd name="adj" fmla="val 16667"/>
            </a:avLst>
          </a:prstGeom>
          <a:solidFill>
            <a:srgbClr val="C9DAF8"/>
          </a:solidFill>
          <a:ln w="9525" cap="flat" cmpd="sng">
            <a:solidFill>
              <a:srgbClr val="488BC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Contact:</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Tina Negley (</a:t>
            </a:r>
            <a:r>
              <a:rPr lang="en" sz="1600" b="0" i="0" u="sng" strike="noStrike" cap="none">
                <a:solidFill>
                  <a:schemeClr val="hlink"/>
                </a:solidFill>
                <a:latin typeface="Arial"/>
                <a:ea typeface="Arial"/>
                <a:cs typeface="Arial"/>
                <a:sym typeface="Arial"/>
                <a:hlinkClick r:id="rId4"/>
              </a:rPr>
              <a:t>negley_t@cde.state.co.us</a:t>
            </a:r>
            <a:r>
              <a:rPr lang="en" sz="1600" b="0" i="0" u="none" strike="noStrike" cap="none">
                <a:solidFill>
                  <a:srgbClr val="00000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or</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Mackenzie Owens (</a:t>
            </a:r>
            <a:r>
              <a:rPr lang="en" sz="1600" b="0" i="0" u="sng" strike="noStrike" cap="none">
                <a:solidFill>
                  <a:schemeClr val="hlink"/>
                </a:solidFill>
                <a:latin typeface="Arial"/>
                <a:ea typeface="Arial"/>
                <a:cs typeface="Arial"/>
                <a:sym typeface="Arial"/>
                <a:hlinkClick r:id="rId5"/>
              </a:rPr>
              <a:t>owens_m@cde.state.co.us</a:t>
            </a:r>
            <a:r>
              <a:rPr lang="en" sz="1600" b="0" i="0" u="none" strike="noStrike" cap="none">
                <a:solidFill>
                  <a:srgbClr val="00000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1d2591b5498_0_12"/>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Follow-up to BruMan Training/</a:t>
            </a:r>
            <a:endParaRPr/>
          </a:p>
          <a:p>
            <a:pPr marL="0" lvl="0" indent="0" algn="ctr" rtl="0">
              <a:lnSpc>
                <a:spcPct val="90000"/>
              </a:lnSpc>
              <a:spcBef>
                <a:spcPts val="0"/>
              </a:spcBef>
              <a:spcAft>
                <a:spcPts val="0"/>
              </a:spcAft>
              <a:buSzPts val="3000"/>
              <a:buNone/>
            </a:pPr>
            <a:r>
              <a:rPr lang="en"/>
              <a:t>Open Q&amp;A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1f11ba87ea8_0_12" descr="Questions to ask when an LEA is using ESSER funds to complete construction:&#10;1. Is your LEA using ESSER funds for construction?&#10;2. Have construction projects been completed?&#10;3. Are Davis-Bacon Act requirements being met?&#10;4 .Can the LEA demonstrate that other construction regulations are being met?&#10;5. Have the plans for the use of any ESSER funds changed?"/>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a:t>Construction Projects</a:t>
            </a:r>
            <a:endParaRPr sz="2200"/>
          </a:p>
        </p:txBody>
      </p:sp>
      <p:grpSp>
        <p:nvGrpSpPr>
          <p:cNvPr id="357" name="Google Shape;357;g1f11ba87ea8_0_12" descr="Questions to ask when an LEA is using ESSER funds to complete construction:&#10;1. Is your LEA using ESSER funds for construction?&#10;2. Have construction projects been completed?&#10;3. Are Davis-Bacon Act requirements being met?&#10;4 .Can the LEA demonstrate that other construction regulations are being met?&#10;5. Have the plans for the use of any ESSER funds changed?"/>
          <p:cNvGrpSpPr/>
          <p:nvPr/>
        </p:nvGrpSpPr>
        <p:grpSpPr>
          <a:xfrm>
            <a:off x="1593013" y="4077904"/>
            <a:ext cx="6113762" cy="643500"/>
            <a:chOff x="1593000" y="2322568"/>
            <a:chExt cx="6113762" cy="643500"/>
          </a:xfrm>
        </p:grpSpPr>
        <p:sp>
          <p:nvSpPr>
            <p:cNvPr id="358" name="Google Shape;358;g1f11ba87ea8_0_12"/>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g1f11ba87ea8_0_12"/>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g1f11ba87ea8_0_12"/>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g1f11ba87ea8_0_1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Have the plans for the use of any ESSER funds changed?</a:t>
              </a:r>
              <a:endParaRPr sz="1000">
                <a:solidFill>
                  <a:srgbClr val="FFFFFF"/>
                </a:solidFill>
                <a:latin typeface="Roboto"/>
                <a:ea typeface="Roboto"/>
                <a:cs typeface="Roboto"/>
                <a:sym typeface="Roboto"/>
              </a:endParaRPr>
            </a:p>
          </p:txBody>
        </p:sp>
        <p:sp>
          <p:nvSpPr>
            <p:cNvPr id="362" name="Google Shape;362;g1f11ba87ea8_0_12"/>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g1f11ba87ea8_0_12"/>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364" name="Google Shape;364;g1f11ba87ea8_0_12"/>
            <p:cNvSpPr/>
            <p:nvPr/>
          </p:nvSpPr>
          <p:spPr>
            <a:xfrm>
              <a:off x="4387862" y="2323739"/>
              <a:ext cx="33189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B7140"/>
                </a:buClr>
                <a:buSzPts val="800"/>
                <a:buFont typeface="Roboto"/>
                <a:buChar char="●"/>
              </a:pPr>
              <a:r>
                <a:rPr lang="en" sz="800">
                  <a:solidFill>
                    <a:srgbClr val="0B7140"/>
                  </a:solidFill>
                  <a:latin typeface="Roboto"/>
                  <a:ea typeface="Roboto"/>
                  <a:cs typeface="Roboto"/>
                  <a:sym typeface="Roboto"/>
                </a:rPr>
                <a:t>If funds are not being used as budgeted and approved by CDE, the LEA should submit a post-award revision (PAR) request for approval. </a:t>
              </a:r>
              <a:endParaRPr sz="800">
                <a:solidFill>
                  <a:srgbClr val="0B7140"/>
                </a:solidFill>
                <a:latin typeface="Roboto"/>
                <a:ea typeface="Roboto"/>
                <a:cs typeface="Roboto"/>
                <a:sym typeface="Roboto"/>
              </a:endParaRPr>
            </a:p>
          </p:txBody>
        </p:sp>
      </p:grpSp>
      <p:grpSp>
        <p:nvGrpSpPr>
          <p:cNvPr id="365" name="Google Shape;365;g1f11ba87ea8_0_12" descr="Questions to ask when an LEA is using ESSER funds to complete construction:&#10;1. Is your LEA using ESSER funds for construction?&#10;2. Have construction projects been completed?&#10;3. Are Davis-Bacon Act requirements being met?&#10;4 .Can the LEA demonstrate that other construction regulations are being met?&#10;5. Have the plans for the use of any ESSER funds changed?"/>
          <p:cNvGrpSpPr/>
          <p:nvPr/>
        </p:nvGrpSpPr>
        <p:grpSpPr>
          <a:xfrm>
            <a:off x="1593000" y="3379412"/>
            <a:ext cx="6113750" cy="643500"/>
            <a:chOff x="1593000" y="2322568"/>
            <a:chExt cx="6113750" cy="643500"/>
          </a:xfrm>
        </p:grpSpPr>
        <p:sp>
          <p:nvSpPr>
            <p:cNvPr id="366" name="Google Shape;366;g1f11ba87ea8_0_12"/>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g1f11ba87ea8_0_12"/>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g1f11ba87ea8_0_12"/>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g1f11ba87ea8_0_1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Can the LEA demonstrate that other construction regulations are being met?</a:t>
              </a:r>
              <a:endParaRPr sz="1000">
                <a:solidFill>
                  <a:srgbClr val="FFFFFF"/>
                </a:solidFill>
                <a:latin typeface="Roboto"/>
                <a:ea typeface="Roboto"/>
                <a:cs typeface="Roboto"/>
                <a:sym typeface="Roboto"/>
              </a:endParaRPr>
            </a:p>
          </p:txBody>
        </p:sp>
        <p:sp>
          <p:nvSpPr>
            <p:cNvPr id="370" name="Google Shape;370;g1f11ba87ea8_0_12"/>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g1f11ba87ea8_0_12"/>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372" name="Google Shape;372;g1f11ba87ea8_0_12"/>
            <p:cNvSpPr/>
            <p:nvPr/>
          </p:nvSpPr>
          <p:spPr>
            <a:xfrm>
              <a:off x="4387850" y="2323755"/>
              <a:ext cx="33189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B7140"/>
                </a:buClr>
                <a:buSzPts val="800"/>
                <a:buFont typeface="Roboto"/>
                <a:buChar char="●"/>
              </a:pPr>
              <a:r>
                <a:rPr lang="en" sz="800">
                  <a:solidFill>
                    <a:srgbClr val="0B7140"/>
                  </a:solidFill>
                  <a:latin typeface="Roboto"/>
                  <a:ea typeface="Roboto"/>
                  <a:cs typeface="Roboto"/>
                  <a:sym typeface="Roboto"/>
                </a:rPr>
                <a:t>Refer to </a:t>
              </a:r>
              <a:r>
                <a:rPr lang="en" sz="800" u="sng">
                  <a:solidFill>
                    <a:schemeClr val="hlink"/>
                  </a:solidFill>
                  <a:latin typeface="Roboto"/>
                  <a:ea typeface="Roboto"/>
                  <a:cs typeface="Roboto"/>
                  <a:sym typeface="Roboto"/>
                  <a:hlinkClick r:id="rId3"/>
                </a:rPr>
                <a:t>CDE’s construction guidance</a:t>
              </a:r>
              <a:r>
                <a:rPr lang="en" sz="800">
                  <a:solidFill>
                    <a:srgbClr val="0B7140"/>
                  </a:solidFill>
                  <a:latin typeface="Roboto"/>
                  <a:ea typeface="Roboto"/>
                  <a:cs typeface="Roboto"/>
                  <a:sym typeface="Roboto"/>
                </a:rPr>
                <a:t> and the </a:t>
              </a:r>
              <a:r>
                <a:rPr lang="en" sz="800" u="sng">
                  <a:solidFill>
                    <a:schemeClr val="hlink"/>
                  </a:solidFill>
                  <a:latin typeface="Roboto"/>
                  <a:ea typeface="Roboto"/>
                  <a:cs typeface="Roboto"/>
                  <a:sym typeface="Roboto"/>
                  <a:hlinkClick r:id="rId4"/>
                </a:rPr>
                <a:t>Brustein &amp; Manasevit materials</a:t>
              </a:r>
              <a:r>
                <a:rPr lang="en" sz="800">
                  <a:solidFill>
                    <a:srgbClr val="0B7140"/>
                  </a:solidFill>
                  <a:latin typeface="Roboto"/>
                  <a:ea typeface="Roboto"/>
                  <a:cs typeface="Roboto"/>
                  <a:sym typeface="Roboto"/>
                </a:rPr>
                <a:t> for additional information.</a:t>
              </a:r>
              <a:endParaRPr sz="800">
                <a:solidFill>
                  <a:srgbClr val="0B7140"/>
                </a:solidFill>
                <a:latin typeface="Roboto"/>
                <a:ea typeface="Roboto"/>
                <a:cs typeface="Roboto"/>
                <a:sym typeface="Roboto"/>
              </a:endParaRPr>
            </a:p>
          </p:txBody>
        </p:sp>
      </p:grpSp>
      <p:grpSp>
        <p:nvGrpSpPr>
          <p:cNvPr id="373" name="Google Shape;373;g1f11ba87ea8_0_12" descr="Questions to ask when an LEA is using ESSER funds to complete construction:&#10;1. Is your LEA using ESSER funds for construction?&#10;2. Have construction projects been completed?&#10;3. Are Davis-Bacon Act requirements being met?&#10;4 .Can the LEA demonstrate that other construction regulations are being met?&#10;5. Have the plans for the use of any ESSER funds changed?"/>
          <p:cNvGrpSpPr/>
          <p:nvPr/>
        </p:nvGrpSpPr>
        <p:grpSpPr>
          <a:xfrm>
            <a:off x="1593000" y="2680894"/>
            <a:ext cx="6028550" cy="643500"/>
            <a:chOff x="1593000" y="2322568"/>
            <a:chExt cx="6028550" cy="643500"/>
          </a:xfrm>
        </p:grpSpPr>
        <p:sp>
          <p:nvSpPr>
            <p:cNvPr id="374" name="Google Shape;374;g1f11ba87ea8_0_12"/>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g1f11ba87ea8_0_12"/>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g1f11ba87ea8_0_12"/>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g1f11ba87ea8_0_1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Are Davis-Bacon Act requirements being met?</a:t>
              </a:r>
              <a:endParaRPr sz="1000">
                <a:solidFill>
                  <a:srgbClr val="FFFFFF"/>
                </a:solidFill>
                <a:latin typeface="Roboto"/>
                <a:ea typeface="Roboto"/>
                <a:cs typeface="Roboto"/>
                <a:sym typeface="Roboto"/>
              </a:endParaRPr>
            </a:p>
          </p:txBody>
        </p:sp>
        <p:sp>
          <p:nvSpPr>
            <p:cNvPr id="378" name="Google Shape;378;g1f11ba87ea8_0_12"/>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g1f11ba87ea8_0_12"/>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380" name="Google Shape;380;g1f11ba87ea8_0_12"/>
            <p:cNvSpPr/>
            <p:nvPr/>
          </p:nvSpPr>
          <p:spPr>
            <a:xfrm>
              <a:off x="4387850" y="2323749"/>
              <a:ext cx="32337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B7140"/>
                </a:buClr>
                <a:buSzPts val="800"/>
                <a:buFont typeface="Roboto"/>
                <a:buChar char="●"/>
              </a:pPr>
              <a:r>
                <a:rPr lang="en" sz="800">
                  <a:solidFill>
                    <a:srgbClr val="0B7140"/>
                  </a:solidFill>
                  <a:latin typeface="Roboto"/>
                  <a:ea typeface="Roboto"/>
                  <a:cs typeface="Roboto"/>
                  <a:sym typeface="Roboto"/>
                </a:rPr>
                <a:t>Are any projects over $2,000?</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n" sz="800">
                  <a:solidFill>
                    <a:srgbClr val="0B7140"/>
                  </a:solidFill>
                  <a:latin typeface="Roboto"/>
                  <a:ea typeface="Roboto"/>
                  <a:cs typeface="Roboto"/>
                  <a:sym typeface="Roboto"/>
                </a:rPr>
                <a:t>Has the LEA ensured that any contracts include Davis-Bacon provisions and that the Davis-Bacon poster is visible on any work sites?</a:t>
              </a:r>
              <a:endParaRPr sz="800">
                <a:solidFill>
                  <a:srgbClr val="0B7140"/>
                </a:solidFill>
                <a:latin typeface="Roboto"/>
                <a:ea typeface="Roboto"/>
                <a:cs typeface="Roboto"/>
                <a:sym typeface="Roboto"/>
              </a:endParaRPr>
            </a:p>
          </p:txBody>
        </p:sp>
      </p:grpSp>
      <p:grpSp>
        <p:nvGrpSpPr>
          <p:cNvPr id="381" name="Google Shape;381;g1f11ba87ea8_0_12" descr="Questions to ask when an LEA is using ESSER funds to complete construction:&#10;1. Is your LEA using ESSER funds for construction?&#10;2. Have construction projects been completed?&#10;3. Are Davis-Bacon Act requirements being met?&#10;4 .Can the LEA demonstrate that other construction regulations are being met?&#10;5. Have the plans for the use of any ESSER funds changed?"/>
          <p:cNvGrpSpPr/>
          <p:nvPr/>
        </p:nvGrpSpPr>
        <p:grpSpPr>
          <a:xfrm>
            <a:off x="1593025" y="1982410"/>
            <a:ext cx="6113750" cy="643500"/>
            <a:chOff x="1593000" y="2322568"/>
            <a:chExt cx="6113750" cy="643500"/>
          </a:xfrm>
        </p:grpSpPr>
        <p:sp>
          <p:nvSpPr>
            <p:cNvPr id="382" name="Google Shape;382;g1f11ba87ea8_0_12"/>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g1f11ba87ea8_0_12"/>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g1f11ba87ea8_0_12"/>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g1f11ba87ea8_0_1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Have construction projects been completed?</a:t>
              </a:r>
              <a:endParaRPr sz="1000">
                <a:solidFill>
                  <a:srgbClr val="FFFFFF"/>
                </a:solidFill>
                <a:latin typeface="Roboto"/>
                <a:ea typeface="Roboto"/>
                <a:cs typeface="Roboto"/>
                <a:sym typeface="Roboto"/>
              </a:endParaRPr>
            </a:p>
          </p:txBody>
        </p:sp>
        <p:sp>
          <p:nvSpPr>
            <p:cNvPr id="386" name="Google Shape;386;g1f11ba87ea8_0_12"/>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g1f11ba87ea8_0_12"/>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388" name="Google Shape;388;g1f11ba87ea8_0_12"/>
            <p:cNvSpPr/>
            <p:nvPr/>
          </p:nvSpPr>
          <p:spPr>
            <a:xfrm>
              <a:off x="4387850" y="2323758"/>
              <a:ext cx="33189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B7140"/>
                </a:buClr>
                <a:buSzPts val="800"/>
                <a:buFont typeface="Roboto"/>
                <a:buChar char="●"/>
              </a:pPr>
              <a:r>
                <a:rPr lang="en" sz="800">
                  <a:solidFill>
                    <a:srgbClr val="0B7140"/>
                  </a:solidFill>
                  <a:latin typeface="Roboto"/>
                  <a:ea typeface="Roboto"/>
                  <a:cs typeface="Roboto"/>
                  <a:sym typeface="Roboto"/>
                </a:rPr>
                <a:t>Were 2020-2021 and 2021-2022 projects completed?</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n" sz="800">
                  <a:solidFill>
                    <a:srgbClr val="0B7140"/>
                  </a:solidFill>
                  <a:latin typeface="Roboto"/>
                  <a:ea typeface="Roboto"/>
                  <a:cs typeface="Roboto"/>
                  <a:sym typeface="Roboto"/>
                </a:rPr>
                <a:t>Will projects in 2022-2023 be completed on time?</a:t>
              </a:r>
              <a:endParaRPr sz="800">
                <a:solidFill>
                  <a:srgbClr val="0B7140"/>
                </a:solidFill>
                <a:latin typeface="Roboto"/>
                <a:ea typeface="Roboto"/>
                <a:cs typeface="Roboto"/>
                <a:sym typeface="Roboto"/>
              </a:endParaRPr>
            </a:p>
          </p:txBody>
        </p:sp>
      </p:grpSp>
      <p:grpSp>
        <p:nvGrpSpPr>
          <p:cNvPr id="389" name="Google Shape;389;g1f11ba87ea8_0_12" descr="Questions to ask when an LEA is using ESSER funds to complete construction:&#10;1. Is your LEA using ESSER funds for construction?&#10;2. Have construction projects been completed?&#10;3. Are Davis-Bacon Act requirements being met?&#10;4 .Can the LEA demonstrate that other construction regulations are being met?&#10;5. Have the plans for the use of any ESSER funds changed?"/>
          <p:cNvGrpSpPr/>
          <p:nvPr/>
        </p:nvGrpSpPr>
        <p:grpSpPr>
          <a:xfrm>
            <a:off x="1593025" y="1283910"/>
            <a:ext cx="6113750" cy="643500"/>
            <a:chOff x="1593000" y="2322568"/>
            <a:chExt cx="6113750" cy="643500"/>
          </a:xfrm>
        </p:grpSpPr>
        <p:sp>
          <p:nvSpPr>
            <p:cNvPr id="390" name="Google Shape;390;g1f11ba87ea8_0_12"/>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g1f11ba87ea8_0_12"/>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g1f11ba87ea8_0_12"/>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g1f11ba87ea8_0_12"/>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Is your LEA using ESSER funds for construction? </a:t>
              </a:r>
              <a:endParaRPr sz="1000">
                <a:solidFill>
                  <a:srgbClr val="FFFFFF"/>
                </a:solidFill>
                <a:latin typeface="Roboto"/>
                <a:ea typeface="Roboto"/>
                <a:cs typeface="Roboto"/>
                <a:sym typeface="Roboto"/>
              </a:endParaRPr>
            </a:p>
          </p:txBody>
        </p:sp>
        <p:sp>
          <p:nvSpPr>
            <p:cNvPr id="394" name="Google Shape;394;g1f11ba87ea8_0_12"/>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g1f11ba87ea8_0_12"/>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396" name="Google Shape;396;g1f11ba87ea8_0_12"/>
            <p:cNvSpPr/>
            <p:nvPr/>
          </p:nvSpPr>
          <p:spPr>
            <a:xfrm>
              <a:off x="4387850" y="2323758"/>
              <a:ext cx="33189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B7140"/>
                </a:buClr>
                <a:buSzPts val="800"/>
                <a:buFont typeface="Roboto"/>
                <a:buChar char="●"/>
              </a:pPr>
              <a:r>
                <a:rPr lang="en" sz="800">
                  <a:solidFill>
                    <a:srgbClr val="0B7140"/>
                  </a:solidFill>
                  <a:latin typeface="Roboto"/>
                  <a:ea typeface="Roboto"/>
                  <a:cs typeface="Roboto"/>
                  <a:sym typeface="Roboto"/>
                </a:rPr>
                <a:t>Did CDE provide prior written approval for the project(s)?</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n" sz="800">
                  <a:solidFill>
                    <a:srgbClr val="0B7140"/>
                  </a:solidFill>
                  <a:latin typeface="Roboto"/>
                  <a:ea typeface="Roboto"/>
                  <a:cs typeface="Roboto"/>
                  <a:sym typeface="Roboto"/>
                </a:rPr>
                <a:t>Is it clear how the construction is allocable to ESSER (intended to “prevent, prepare for, or respond to” COVID-19)? </a:t>
              </a:r>
              <a:endParaRPr sz="800">
                <a:solidFill>
                  <a:srgbClr val="0B7140"/>
                </a:solidFill>
                <a:latin typeface="Roboto"/>
                <a:ea typeface="Roboto"/>
                <a:cs typeface="Roboto"/>
                <a:sym typeface="Robot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1f130205618_3_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a:t>Open Q &amp; A</a:t>
            </a:r>
            <a:endParaRPr sz="2200"/>
          </a:p>
        </p:txBody>
      </p:sp>
      <p:pic>
        <p:nvPicPr>
          <p:cNvPr id="402" name="Google Shape;402;g1f130205618_3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794763" y="1652750"/>
            <a:ext cx="3554475" cy="2369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9"/>
          <p:cNvSpPr txBox="1">
            <a:spLocks noGrp="1"/>
          </p:cNvSpPr>
          <p:nvPr>
            <p:ph type="ctrTitle"/>
          </p:nvPr>
        </p:nvSpPr>
        <p:spPr>
          <a:xfrm>
            <a:off x="685800" y="2277908"/>
            <a:ext cx="7772400" cy="5877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200"/>
              <a:t>Looking Ahead… </a:t>
            </a:r>
            <a:endParaRPr sz="2200"/>
          </a:p>
        </p:txBody>
      </p:sp>
      <p:sp>
        <p:nvSpPr>
          <p:cNvPr id="413" name="Google Shape;413;p10"/>
          <p:cNvSpPr txBox="1">
            <a:spLocks noGrp="1"/>
          </p:cNvSpPr>
          <p:nvPr>
            <p:ph type="body" idx="1"/>
          </p:nvPr>
        </p:nvSpPr>
        <p:spPr>
          <a:xfrm>
            <a:off x="628650" y="1097288"/>
            <a:ext cx="4812000" cy="3480600"/>
          </a:xfrm>
          <a:prstGeom prst="rect">
            <a:avLst/>
          </a:prstGeom>
          <a:noFill/>
          <a:ln>
            <a:noFill/>
          </a:ln>
        </p:spPr>
        <p:txBody>
          <a:bodyPr spcFirstLastPara="1" wrap="square" lIns="0" tIns="0" rIns="0" bIns="34275" anchor="t" anchorCtr="0">
            <a:noAutofit/>
          </a:bodyPr>
          <a:lstStyle/>
          <a:p>
            <a:pPr marL="0" lvl="0" indent="0" algn="l" rtl="0">
              <a:spcBef>
                <a:spcPts val="600"/>
              </a:spcBef>
              <a:spcAft>
                <a:spcPts val="0"/>
              </a:spcAft>
              <a:buClr>
                <a:schemeClr val="dk1"/>
              </a:buClr>
              <a:buSzPts val="1800"/>
              <a:buNone/>
            </a:pPr>
            <a:r>
              <a:rPr lang="en" sz="1800"/>
              <a:t>Upcoming Office Hours</a:t>
            </a:r>
            <a:endParaRPr sz="1800"/>
          </a:p>
          <a:p>
            <a:pPr marL="457200" lvl="0" indent="-368300" algn="l" rtl="0">
              <a:spcBef>
                <a:spcPts val="600"/>
              </a:spcBef>
              <a:spcAft>
                <a:spcPts val="0"/>
              </a:spcAft>
              <a:buSzPts val="2200"/>
              <a:buChar char="•"/>
            </a:pPr>
            <a:r>
              <a:rPr lang="en" sz="1800"/>
              <a:t>Any requests for topics or questions?</a:t>
            </a:r>
            <a:endParaRPr sz="1800"/>
          </a:p>
          <a:p>
            <a:pPr marL="0" lvl="0" indent="0" algn="l" rtl="0">
              <a:spcBef>
                <a:spcPts val="600"/>
              </a:spcBef>
              <a:spcAft>
                <a:spcPts val="0"/>
              </a:spcAft>
              <a:buSzPts val="1800"/>
              <a:buNone/>
            </a:pPr>
            <a:endParaRPr sz="1800"/>
          </a:p>
          <a:p>
            <a:pPr marL="0" lvl="0" indent="0" algn="l" rtl="0">
              <a:spcBef>
                <a:spcPts val="600"/>
              </a:spcBef>
              <a:spcAft>
                <a:spcPts val="0"/>
              </a:spcAft>
              <a:buSzPts val="1800"/>
              <a:buNone/>
            </a:pPr>
            <a:r>
              <a:rPr lang="en" sz="1800"/>
              <a:t>February Changes!</a:t>
            </a:r>
            <a:endParaRPr sz="1800"/>
          </a:p>
          <a:p>
            <a:pPr marL="457200" lvl="0" indent="-368300" algn="l" rtl="0">
              <a:spcBef>
                <a:spcPts val="600"/>
              </a:spcBef>
              <a:spcAft>
                <a:spcPts val="0"/>
              </a:spcAft>
              <a:buSzPts val="2200"/>
              <a:buChar char="•"/>
            </a:pPr>
            <a:r>
              <a:rPr lang="en" sz="1800"/>
              <a:t>February 23</a:t>
            </a:r>
            <a:endParaRPr sz="2000"/>
          </a:p>
        </p:txBody>
      </p:sp>
      <p:sp>
        <p:nvSpPr>
          <p:cNvPr id="414" name="Google Shape;414;p1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25</a:t>
            </a:fld>
            <a:endParaRPr/>
          </a:p>
        </p:txBody>
      </p:sp>
      <p:pic>
        <p:nvPicPr>
          <p:cNvPr id="415" name="Google Shape;415;p10" descr="Text, whiteboard&#10;&#10;Description automatically generated"/>
          <p:cNvPicPr preferRelativeResize="0"/>
          <p:nvPr/>
        </p:nvPicPr>
        <p:blipFill rotWithShape="1">
          <a:blip r:embed="rId3">
            <a:alphaModFix/>
          </a:blip>
          <a:srcRect/>
          <a:stretch/>
        </p:blipFill>
        <p:spPr>
          <a:xfrm>
            <a:off x="5894316" y="1963861"/>
            <a:ext cx="2621028" cy="1747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1"/>
          <p:cNvSpPr txBox="1">
            <a:spLocks noGrp="1"/>
          </p:cNvSpPr>
          <p:nvPr>
            <p:ph type="title"/>
          </p:nvPr>
        </p:nvSpPr>
        <p:spPr>
          <a:xfrm>
            <a:off x="223070" y="69435"/>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422" name="Google Shape;422;p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26</a:t>
            </a:fld>
            <a:endParaRPr/>
          </a:p>
        </p:txBody>
      </p:sp>
      <p:graphicFrame>
        <p:nvGraphicFramePr>
          <p:cNvPr id="423" name="Google Shape;423;p11"/>
          <p:cNvGraphicFramePr/>
          <p:nvPr/>
        </p:nvGraphicFramePr>
        <p:xfrm>
          <a:off x="223069" y="697370"/>
          <a:ext cx="8768525" cy="4396720"/>
        </p:xfrm>
        <a:graphic>
          <a:graphicData uri="http://schemas.openxmlformats.org/drawingml/2006/table">
            <a:tbl>
              <a:tblPr firstRow="1">
                <a:noFill/>
                <a:tableStyleId>{036C1B6F-A354-4882-A929-A56F7680434C}</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848250">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a:solidFill>
                          <a:schemeClr val="dk1"/>
                        </a:solidFill>
                        <a:latin typeface="Calibri"/>
                        <a:ea typeface="Calibri"/>
                        <a:cs typeface="Calibri"/>
                        <a:sym typeface="Calibri"/>
                      </a:endParaRPr>
                    </a:p>
                    <a:p>
                      <a:pPr marL="266700" lvl="1" indent="-76200" algn="l" rtl="0">
                        <a:lnSpc>
                          <a:spcPct val="90000"/>
                        </a:lnSpc>
                        <a:spcBef>
                          <a:spcPts val="20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Program Implementation Coordinator: </a:t>
                      </a:r>
                      <a:r>
                        <a:rPr lang="en" sz="1000" u="sng">
                          <a:solidFill>
                            <a:schemeClr val="hlink"/>
                          </a:solidFill>
                          <a:latin typeface="Calibri"/>
                          <a:ea typeface="Calibri"/>
                          <a:cs typeface="Calibri"/>
                          <a:sym typeface="Calibri"/>
                          <a:hlinkClick r:id="rId6"/>
                        </a:rPr>
                        <a:t>Christina Adeboye Sullivan</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a:solidFill>
                          <a:schemeClr val="dk1"/>
                        </a:solidFill>
                        <a:latin typeface="Calibri"/>
                        <a:ea typeface="Calibri"/>
                        <a:cs typeface="Calibri"/>
                        <a:sym typeface="Calibri"/>
                      </a:endParaRPr>
                    </a:p>
                    <a:p>
                      <a:pPr marL="266700" lvl="1" indent="-76200" algn="l" rtl="0">
                        <a:lnSpc>
                          <a:spcPct val="90000"/>
                        </a:lnSpc>
                        <a:spcBef>
                          <a:spcPts val="20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ESEA/ESSER Monitoring Coordinator: </a:t>
                      </a:r>
                      <a:r>
                        <a:rPr lang="en" sz="1000" u="sng">
                          <a:solidFill>
                            <a:schemeClr val="hlink"/>
                          </a:solidFill>
                          <a:latin typeface="Calibri"/>
                          <a:ea typeface="Calibri"/>
                          <a:cs typeface="Calibri"/>
                          <a:sym typeface="Calibri"/>
                          <a:hlinkClick r:id="rId8"/>
                        </a:rPr>
                        <a:t>Kristin Crumley</a:t>
                      </a:r>
                      <a:r>
                        <a:rPr lang="en" sz="1000" u="sng">
                          <a:solidFill>
                            <a:schemeClr val="hlink"/>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0"/>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1"/>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3"/>
                        </a:rPr>
                        <a:t>Karen Bixler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4"/>
                        </a:rPr>
                        <a:t>Rachel Temple</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t>
                      </a:r>
                      <a:r>
                        <a:rPr lang="en" sz="1000" u="sng" strike="noStrike" cap="none">
                          <a:solidFill>
                            <a:schemeClr val="hlink"/>
                          </a:solidFill>
                          <a:latin typeface="Calibri"/>
                          <a:ea typeface="Calibri"/>
                          <a:cs typeface="Calibri"/>
                          <a:sym typeface="Calibri"/>
                          <a:hlinkClick r:id="rId7"/>
                        </a:rPr>
                        <a:t>Tammy Giessinger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5"/>
                        </a:rPr>
                        <a:t>Nathan Hickman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strike="noStrike" cap="none">
                          <a:solidFill>
                            <a:schemeClr val="hlink"/>
                          </a:solidFill>
                          <a:latin typeface="Calibri"/>
                          <a:ea typeface="Calibri"/>
                          <a:cs typeface="Calibri"/>
                          <a:sym typeface="Calibri"/>
                          <a:hlinkClick r:id="rId16"/>
                        </a:rPr>
                        <a:t>Shannon Wilson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Kim Boylan</a:t>
                      </a:r>
                      <a:endParaRPr sz="1000" u="none"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Shannon Wilson</a:t>
                      </a:r>
                      <a:r>
                        <a:rPr lang="en" sz="1000" u="none" strike="noStrike" cap="none">
                          <a:solidFill>
                            <a:schemeClr val="dk1"/>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Mary Shen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1"/>
                        </a:rPr>
                        <a:t>Mackenzie Owens</a:t>
                      </a:r>
                      <a:endParaRPr sz="1000">
                        <a:latin typeface="Calibri"/>
                        <a:ea typeface="Calibri"/>
                        <a:cs typeface="Calibri"/>
                        <a:sym typeface="Calibri"/>
                      </a:endParaRPr>
                    </a:p>
                    <a:p>
                      <a:pPr marL="266700" marR="0" lvl="1" indent="-76200" algn="l" rtl="0">
                        <a:lnSpc>
                          <a:spcPct val="90000"/>
                        </a:lnSpc>
                        <a:spcBef>
                          <a:spcPts val="200"/>
                        </a:spcBef>
                        <a:spcAft>
                          <a:spcPts val="0"/>
                        </a:spcAft>
                        <a:buSzPts val="1000"/>
                        <a:buFont typeface="Calibri"/>
                        <a:buChar char="○"/>
                      </a:pPr>
                      <a:r>
                        <a:rPr lang="en" sz="1000" u="sng">
                          <a:solidFill>
                            <a:schemeClr val="hlink"/>
                          </a:solidFill>
                          <a:latin typeface="Calibri"/>
                          <a:ea typeface="Calibri"/>
                          <a:cs typeface="Calibri"/>
                          <a:sym typeface="Calibri"/>
                          <a:hlinkClick r:id="rId22"/>
                        </a:rPr>
                        <a:t>Melissa Chaffin</a:t>
                      </a:r>
                      <a:endParaRPr sz="1000">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a:solidFill>
                            <a:schemeClr val="hlink"/>
                          </a:solidFill>
                          <a:latin typeface="Calibri"/>
                          <a:ea typeface="Calibri"/>
                          <a:cs typeface="Calibri"/>
                          <a:sym typeface="Calibri"/>
                          <a:hlinkClick r:id="rId23"/>
                        </a:rPr>
                        <a:t>Amy Carman</a:t>
                      </a:r>
                      <a:r>
                        <a:rPr lang="en" sz="1000">
                          <a:solidFill>
                            <a:schemeClr val="dk1"/>
                          </a:solidFill>
                          <a:latin typeface="Calibri"/>
                          <a:ea typeface="Calibri"/>
                          <a:cs typeface="Calibri"/>
                          <a:sym typeface="Calibri"/>
                        </a:rPr>
                        <a:t>,</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4"/>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9"/>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0"/>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31"/>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2"/>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
          <p:cNvSpPr txBox="1">
            <a:spLocks noGrp="1"/>
          </p:cNvSpPr>
          <p:nvPr>
            <p:ph type="ctrTitle"/>
          </p:nvPr>
        </p:nvSpPr>
        <p:spPr>
          <a:xfrm>
            <a:off x="685800" y="2301758"/>
            <a:ext cx="7772400" cy="5400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and Reminders</a:t>
            </a:r>
            <a:endParaRPr/>
          </a:p>
        </p:txBody>
      </p:sp>
      <p:sp>
        <p:nvSpPr>
          <p:cNvPr id="240" name="Google Shape;240;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g1be53a181b5_0_96" descr="Graphic depicting the Consolidated Application cycle."/>
          <p:cNvPicPr preferRelativeResize="0"/>
          <p:nvPr/>
        </p:nvPicPr>
        <p:blipFill>
          <a:blip r:embed="rId3">
            <a:alphaModFix/>
          </a:blip>
          <a:stretch>
            <a:fillRect/>
          </a:stretch>
        </p:blipFill>
        <p:spPr>
          <a:xfrm>
            <a:off x="5053122" y="1821717"/>
            <a:ext cx="3970025" cy="2441575"/>
          </a:xfrm>
          <a:prstGeom prst="rect">
            <a:avLst/>
          </a:prstGeom>
          <a:noFill/>
          <a:ln>
            <a:noFill/>
          </a:ln>
        </p:spPr>
      </p:pic>
      <p:sp>
        <p:nvSpPr>
          <p:cNvPr id="246" name="Google Shape;246;g1be53a181b5_0_96"/>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Upcoming Regional Network Meetings</a:t>
            </a:r>
            <a:endParaRPr sz="2200"/>
          </a:p>
        </p:txBody>
      </p:sp>
      <p:sp>
        <p:nvSpPr>
          <p:cNvPr id="247" name="Google Shape;247;g1be53a181b5_0_96"/>
          <p:cNvSpPr txBox="1">
            <a:spLocks noGrp="1"/>
          </p:cNvSpPr>
          <p:nvPr>
            <p:ph type="body" idx="1"/>
          </p:nvPr>
        </p:nvSpPr>
        <p:spPr>
          <a:xfrm>
            <a:off x="245200" y="1096350"/>
            <a:ext cx="5631900" cy="39867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SzPts val="1800"/>
              <a:buNone/>
            </a:pPr>
            <a:r>
              <a:rPr lang="en" b="1"/>
              <a:t>Content:</a:t>
            </a:r>
            <a:r>
              <a:rPr lang="en"/>
              <a:t> The Winter RNMs will focus on supporting LEAs in creating a Consolidated Application that is driven by student needs and will result in improved student outcomes. </a:t>
            </a:r>
            <a:endParaRPr/>
          </a:p>
          <a:p>
            <a:pPr marL="0" lvl="0" indent="0" algn="l" rtl="0">
              <a:lnSpc>
                <a:spcPct val="90000"/>
              </a:lnSpc>
              <a:spcBef>
                <a:spcPts val="600"/>
              </a:spcBef>
              <a:spcAft>
                <a:spcPts val="0"/>
              </a:spcAft>
              <a:buSzPts val="1800"/>
              <a:buNone/>
            </a:pPr>
            <a:endParaRPr sz="800"/>
          </a:p>
          <a:p>
            <a:pPr marL="0" lvl="0" indent="0" algn="l" rtl="0">
              <a:lnSpc>
                <a:spcPct val="90000"/>
              </a:lnSpc>
              <a:spcBef>
                <a:spcPts val="600"/>
              </a:spcBef>
              <a:spcAft>
                <a:spcPts val="0"/>
              </a:spcAft>
              <a:buSzPts val="1800"/>
              <a:buNone/>
            </a:pPr>
            <a:r>
              <a:rPr lang="en" b="1"/>
              <a:t>Target Audience: </a:t>
            </a:r>
            <a:r>
              <a:rPr lang="en"/>
              <a:t>LEA staff or school leaders who support the development of the Consolidated Application or manage federal programs. This training will be specifically helpful for anyone new to managing the Consolidated Application or wanting to learn more about allowable uses of federal funds.</a:t>
            </a:r>
            <a:endParaRPr/>
          </a:p>
          <a:p>
            <a:pPr marL="457200" lvl="0" indent="0" algn="l" rtl="0">
              <a:lnSpc>
                <a:spcPct val="90000"/>
              </a:lnSpc>
              <a:spcBef>
                <a:spcPts val="0"/>
              </a:spcBef>
              <a:spcAft>
                <a:spcPts val="0"/>
              </a:spcAft>
              <a:buNone/>
            </a:pPr>
            <a:endParaRPr/>
          </a:p>
          <a:p>
            <a:pPr marL="0" lvl="0" indent="0" algn="l" rtl="0">
              <a:lnSpc>
                <a:spcPct val="90000"/>
              </a:lnSpc>
              <a:spcBef>
                <a:spcPts val="600"/>
              </a:spcBef>
              <a:spcAft>
                <a:spcPts val="0"/>
              </a:spcAft>
              <a:buSzPts val="1800"/>
              <a:buNone/>
            </a:pPr>
            <a:r>
              <a:rPr lang="en" b="1"/>
              <a:t>RNM Objectives:</a:t>
            </a:r>
            <a:endParaRPr b="1"/>
          </a:p>
          <a:p>
            <a:pPr marL="457200" lvl="0" indent="-317500" algn="l" rtl="0">
              <a:lnSpc>
                <a:spcPct val="100000"/>
              </a:lnSpc>
              <a:spcBef>
                <a:spcPts val="0"/>
              </a:spcBef>
              <a:spcAft>
                <a:spcPts val="0"/>
              </a:spcAft>
              <a:buSzPts val="1400"/>
              <a:buChar char="•"/>
            </a:pPr>
            <a:r>
              <a:rPr lang="en"/>
              <a:t>Understand </a:t>
            </a:r>
            <a:r>
              <a:rPr lang="en" b="1"/>
              <a:t>important updates</a:t>
            </a:r>
            <a:r>
              <a:rPr lang="en"/>
              <a:t> from FPSU, including the 23-24 Consolidated Application </a:t>
            </a:r>
            <a:endParaRPr/>
          </a:p>
          <a:p>
            <a:pPr marL="457200" lvl="0" indent="-317500" algn="l" rtl="0">
              <a:lnSpc>
                <a:spcPct val="100000"/>
              </a:lnSpc>
              <a:spcBef>
                <a:spcPts val="0"/>
              </a:spcBef>
              <a:spcAft>
                <a:spcPts val="0"/>
              </a:spcAft>
              <a:buSzPts val="1400"/>
              <a:buChar char="•"/>
            </a:pPr>
            <a:r>
              <a:rPr lang="en"/>
              <a:t>Know the </a:t>
            </a:r>
            <a:r>
              <a:rPr lang="en" b="1"/>
              <a:t>steps to plan for and implement</a:t>
            </a:r>
            <a:r>
              <a:rPr lang="en"/>
              <a:t> activities that respond to student needs using federal funds </a:t>
            </a:r>
            <a:endParaRPr/>
          </a:p>
          <a:p>
            <a:pPr marL="457200" lvl="0" indent="-317500" algn="l" rtl="0">
              <a:lnSpc>
                <a:spcPct val="100000"/>
              </a:lnSpc>
              <a:spcBef>
                <a:spcPts val="0"/>
              </a:spcBef>
              <a:spcAft>
                <a:spcPts val="0"/>
              </a:spcAft>
              <a:buSzPts val="1400"/>
              <a:buChar char="•"/>
            </a:pPr>
            <a:r>
              <a:rPr lang="en"/>
              <a:t>Build knowledge of </a:t>
            </a:r>
            <a:r>
              <a:rPr lang="en" b="1"/>
              <a:t>allowable uses</a:t>
            </a:r>
            <a:r>
              <a:rPr lang="en"/>
              <a:t> of federal funds</a:t>
            </a:r>
            <a:endParaRPr/>
          </a:p>
          <a:p>
            <a:pPr marL="457200" lvl="0" indent="-317500" algn="l" rtl="0">
              <a:lnSpc>
                <a:spcPct val="100000"/>
              </a:lnSpc>
              <a:spcBef>
                <a:spcPts val="0"/>
              </a:spcBef>
              <a:spcAft>
                <a:spcPts val="0"/>
              </a:spcAft>
              <a:buSzPts val="1400"/>
              <a:buChar char="•"/>
            </a:pPr>
            <a:r>
              <a:rPr lang="en"/>
              <a:t>Identify </a:t>
            </a:r>
            <a:r>
              <a:rPr lang="en" b="1"/>
              <a:t>evidence-based interventions</a:t>
            </a:r>
            <a:r>
              <a:rPr lang="en"/>
              <a:t> to meet student needs</a:t>
            </a:r>
            <a:endParaRPr/>
          </a:p>
          <a:p>
            <a:pPr marL="457200" lvl="0" indent="-317500" algn="l" rtl="0">
              <a:lnSpc>
                <a:spcPct val="100000"/>
              </a:lnSpc>
              <a:spcBef>
                <a:spcPts val="0"/>
              </a:spcBef>
              <a:spcAft>
                <a:spcPts val="0"/>
              </a:spcAft>
              <a:buSzPts val="1400"/>
              <a:buChar char="•"/>
            </a:pPr>
            <a:r>
              <a:rPr lang="en" b="1"/>
              <a:t>Reflect</a:t>
            </a:r>
            <a:r>
              <a:rPr lang="en"/>
              <a:t> on past programming and </a:t>
            </a:r>
            <a:r>
              <a:rPr lang="en" b="1"/>
              <a:t>plan </a:t>
            </a:r>
            <a:r>
              <a:rPr lang="en"/>
              <a:t>for future activities using federal funds</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f0837efa96_1_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a:t>Upcoming Regional Network Meetings</a:t>
            </a:r>
            <a:endParaRPr sz="2200"/>
          </a:p>
        </p:txBody>
      </p:sp>
      <p:sp>
        <p:nvSpPr>
          <p:cNvPr id="253" name="Google Shape;253;g1f0837efa96_1_0"/>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Clr>
                <a:schemeClr val="dk1"/>
              </a:buClr>
              <a:buSzPts val="1800"/>
              <a:buFont typeface="Arial"/>
              <a:buNone/>
            </a:pPr>
            <a:r>
              <a:rPr lang="en" sz="1600" b="1"/>
              <a:t>Dates and Locations: </a:t>
            </a:r>
            <a:endParaRPr sz="1600" b="1"/>
          </a:p>
          <a:p>
            <a:pPr marL="457200" lvl="0" indent="-355600" algn="l" rtl="0">
              <a:spcBef>
                <a:spcPts val="600"/>
              </a:spcBef>
              <a:spcAft>
                <a:spcPts val="0"/>
              </a:spcAft>
              <a:buSzPts val="2000"/>
              <a:buChar char="•"/>
            </a:pPr>
            <a:r>
              <a:rPr lang="en" sz="1600"/>
              <a:t>Douglas County Board Room: Wednesday, February 22</a:t>
            </a:r>
            <a:r>
              <a:rPr lang="en" sz="1600" baseline="30000"/>
              <a:t>nd</a:t>
            </a:r>
            <a:r>
              <a:rPr lang="en" sz="1600"/>
              <a:t>, 2023, 12:30-3:30pm</a:t>
            </a:r>
            <a:endParaRPr sz="1600"/>
          </a:p>
          <a:p>
            <a:pPr marL="457200" lvl="0" indent="-355600" algn="l" rtl="0">
              <a:spcBef>
                <a:spcPts val="0"/>
              </a:spcBef>
              <a:spcAft>
                <a:spcPts val="0"/>
              </a:spcAft>
              <a:buSzPts val="2000"/>
              <a:buChar char="•"/>
            </a:pPr>
            <a:r>
              <a:rPr lang="en" sz="1600"/>
              <a:t>Greeley-Evans Family Center: Tuesday, February 28</a:t>
            </a:r>
            <a:r>
              <a:rPr lang="en" sz="1600" baseline="30000"/>
              <a:t>th</a:t>
            </a:r>
            <a:r>
              <a:rPr lang="en" sz="1600"/>
              <a:t>, 2023, 12:30-3:30pm </a:t>
            </a:r>
            <a:endParaRPr sz="1600"/>
          </a:p>
          <a:p>
            <a:pPr marL="457200" lvl="0" indent="-355600" algn="l" rtl="0">
              <a:spcBef>
                <a:spcPts val="0"/>
              </a:spcBef>
              <a:spcAft>
                <a:spcPts val="0"/>
              </a:spcAft>
              <a:buSzPts val="2000"/>
              <a:buChar char="•"/>
            </a:pPr>
            <a:r>
              <a:rPr lang="en" sz="1600"/>
              <a:t>Summit RE-1 Professional Development Building: Wednesday, March 1</a:t>
            </a:r>
            <a:r>
              <a:rPr lang="en" sz="1600" baseline="30000"/>
              <a:t>st</a:t>
            </a:r>
            <a:r>
              <a:rPr lang="en" sz="1600"/>
              <a:t> 2023, 12:30-3:30pm</a:t>
            </a:r>
            <a:endParaRPr sz="1600"/>
          </a:p>
          <a:p>
            <a:pPr marL="457200" lvl="0" indent="-355600" algn="l" rtl="0">
              <a:spcBef>
                <a:spcPts val="0"/>
              </a:spcBef>
              <a:spcAft>
                <a:spcPts val="0"/>
              </a:spcAft>
              <a:buSzPts val="2000"/>
              <a:buChar char="•"/>
            </a:pPr>
            <a:r>
              <a:rPr lang="en" sz="1600"/>
              <a:t>Pueblo 60 Board Room at the Administration Office: Tuesday, March 7</a:t>
            </a:r>
            <a:r>
              <a:rPr lang="en" sz="1600" baseline="30000"/>
              <a:t>th</a:t>
            </a:r>
            <a:r>
              <a:rPr lang="en" sz="1600"/>
              <a:t>, 2023, 12:30-3:30pm</a:t>
            </a:r>
            <a:endParaRPr sz="1600"/>
          </a:p>
          <a:p>
            <a:pPr marL="457200" lvl="0" indent="-355600" algn="l" rtl="0">
              <a:spcBef>
                <a:spcPts val="0"/>
              </a:spcBef>
              <a:spcAft>
                <a:spcPts val="0"/>
              </a:spcAft>
              <a:buSzPts val="2000"/>
              <a:buChar char="•"/>
            </a:pPr>
            <a:r>
              <a:rPr lang="en" sz="1600"/>
              <a:t>Virtual Session: Thursday, March 9</a:t>
            </a:r>
            <a:r>
              <a:rPr lang="en" sz="1600" baseline="30000"/>
              <a:t>th</a:t>
            </a:r>
            <a:r>
              <a:rPr lang="en" sz="1600"/>
              <a:t>, 2023, 12:30-3:30 pm</a:t>
            </a:r>
            <a:endParaRPr sz="1250">
              <a:solidFill>
                <a:srgbClr val="333333"/>
              </a:solidFill>
              <a:highlight>
                <a:srgbClr val="FFFFFF"/>
              </a:highlight>
              <a:latin typeface="Arial"/>
              <a:ea typeface="Arial"/>
              <a:cs typeface="Arial"/>
              <a:sym typeface="Arial"/>
            </a:endParaRPr>
          </a:p>
          <a:p>
            <a:pPr marL="457200" lvl="0" indent="0" algn="l" rtl="0">
              <a:spcBef>
                <a:spcPts val="0"/>
              </a:spcBef>
              <a:spcAft>
                <a:spcPts val="0"/>
              </a:spcAft>
              <a:buNone/>
            </a:pPr>
            <a:endParaRPr sz="1600"/>
          </a:p>
          <a:p>
            <a:pPr marL="0" lvl="0" indent="0" algn="l" rtl="0">
              <a:spcBef>
                <a:spcPts val="600"/>
              </a:spcBef>
              <a:spcAft>
                <a:spcPts val="0"/>
              </a:spcAft>
              <a:buNone/>
            </a:pPr>
            <a:r>
              <a:rPr lang="en" sz="1600"/>
              <a:t>See full details and registration links at the </a:t>
            </a:r>
            <a:r>
              <a:rPr lang="en" sz="1600" u="sng">
                <a:solidFill>
                  <a:schemeClr val="hlink"/>
                </a:solidFill>
                <a:hlinkClick r:id="rId3"/>
              </a:rPr>
              <a:t>RNM webpage</a:t>
            </a:r>
            <a:endParaRPr sz="1600"/>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f0837efa96_2_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a:t>Rural Education Achievement Program Updates</a:t>
            </a:r>
            <a:endParaRPr sz="2200"/>
          </a:p>
        </p:txBody>
      </p:sp>
      <p:sp>
        <p:nvSpPr>
          <p:cNvPr id="259" name="Google Shape;259;g1f0837efa96_2_0"/>
          <p:cNvSpPr txBox="1">
            <a:spLocks noGrp="1"/>
          </p:cNvSpPr>
          <p:nvPr>
            <p:ph type="body" idx="1"/>
          </p:nvPr>
        </p:nvSpPr>
        <p:spPr>
          <a:xfrm>
            <a:off x="378675" y="1122525"/>
            <a:ext cx="4613100" cy="3480600"/>
          </a:xfrm>
          <a:prstGeom prst="rect">
            <a:avLst/>
          </a:prstGeom>
        </p:spPr>
        <p:txBody>
          <a:bodyPr spcFirstLastPara="1" wrap="square" lIns="0" tIns="0" rIns="0" bIns="34275" anchor="t" anchorCtr="0">
            <a:noAutofit/>
          </a:bodyPr>
          <a:lstStyle/>
          <a:p>
            <a:pPr marL="457200" lvl="0" indent="-349250" algn="l" rtl="0">
              <a:spcBef>
                <a:spcPts val="600"/>
              </a:spcBef>
              <a:spcAft>
                <a:spcPts val="0"/>
              </a:spcAft>
              <a:buSzPts val="1900"/>
              <a:buChar char="•"/>
            </a:pPr>
            <a:r>
              <a:rPr lang="en" sz="1500"/>
              <a:t>The 2023 Master Eligibility Spreadsheet for Rural Education Achievement Program (REAP) programs is available on the USDE’s </a:t>
            </a:r>
            <a:r>
              <a:rPr lang="en" sz="1500" u="sng">
                <a:solidFill>
                  <a:schemeClr val="hlink"/>
                </a:solidFill>
                <a:hlinkClick r:id="rId3"/>
              </a:rPr>
              <a:t>SRSA Eligibility</a:t>
            </a:r>
            <a:r>
              <a:rPr lang="en" sz="1500"/>
              <a:t> and </a:t>
            </a:r>
            <a:r>
              <a:rPr lang="en" sz="1500" u="sng">
                <a:solidFill>
                  <a:schemeClr val="hlink"/>
                </a:solidFill>
                <a:hlinkClick r:id="rId4"/>
              </a:rPr>
              <a:t>RLIS Eligibility</a:t>
            </a:r>
            <a:r>
              <a:rPr lang="en" sz="1500"/>
              <a:t> webpages</a:t>
            </a:r>
            <a:endParaRPr sz="1500"/>
          </a:p>
          <a:p>
            <a:pPr marL="457200" lvl="0" indent="-342900" algn="l" rtl="0">
              <a:spcBef>
                <a:spcPts val="0"/>
              </a:spcBef>
              <a:spcAft>
                <a:spcPts val="0"/>
              </a:spcAft>
              <a:buSzPts val="1800"/>
              <a:buChar char="•"/>
            </a:pPr>
            <a:r>
              <a:rPr lang="en" sz="1500"/>
              <a:t>The spreadsheet shows LEAs’ estimated allocations for </a:t>
            </a:r>
            <a:r>
              <a:rPr lang="en" sz="1300" u="sng">
                <a:solidFill>
                  <a:srgbClr val="0056B3"/>
                </a:solidFill>
                <a:highlight>
                  <a:srgbClr val="FFFFFF"/>
                </a:highlight>
                <a:latin typeface="Roboto"/>
                <a:ea typeface="Roboto"/>
                <a:cs typeface="Roboto"/>
                <a:sym typeface="Roboto"/>
                <a:hlinkClick r:id="rId5">
                  <a:extLst>
                    <a:ext uri="{A12FA001-AC4F-418D-AE19-62706E023703}">
                      <ahyp:hlinkClr xmlns:ahyp="http://schemas.microsoft.com/office/drawing/2018/hyperlinkcolor" val="tx"/>
                    </a:ext>
                  </a:extLst>
                </a:hlinkClick>
              </a:rPr>
              <a:t>The Small, Rural School Achievement Program</a:t>
            </a:r>
            <a:r>
              <a:rPr lang="en" sz="1500"/>
              <a:t> and </a:t>
            </a:r>
            <a:r>
              <a:rPr lang="en" sz="1300" u="sng">
                <a:solidFill>
                  <a:srgbClr val="0056B3"/>
                </a:solidFill>
                <a:highlight>
                  <a:srgbClr val="FFFFFF"/>
                </a:highlight>
                <a:latin typeface="Roboto"/>
                <a:ea typeface="Roboto"/>
                <a:cs typeface="Roboto"/>
                <a:sym typeface="Roboto"/>
                <a:hlinkClick r:id="rId6">
                  <a:extLst>
                    <a:ext uri="{A12FA001-AC4F-418D-AE19-62706E023703}">
                      <ahyp:hlinkClr xmlns:ahyp="http://schemas.microsoft.com/office/drawing/2018/hyperlinkcolor" val="tx"/>
                    </a:ext>
                  </a:extLst>
                </a:hlinkClick>
              </a:rPr>
              <a:t>The Rural and Low-Income School Program</a:t>
            </a:r>
            <a:r>
              <a:rPr lang="en" sz="1500"/>
              <a:t> funding</a:t>
            </a:r>
            <a:endParaRPr sz="1500"/>
          </a:p>
          <a:p>
            <a:pPr marL="457200" lvl="0" indent="-349250" algn="l" rtl="0">
              <a:spcBef>
                <a:spcPts val="0"/>
              </a:spcBef>
              <a:spcAft>
                <a:spcPts val="0"/>
              </a:spcAft>
              <a:buSzPts val="1900"/>
              <a:buChar char="•"/>
            </a:pPr>
            <a:r>
              <a:rPr lang="en" sz="1500"/>
              <a:t>Please check the programs that you are eligible for and your allocations. These may have changed from last year</a:t>
            </a:r>
            <a:endParaRPr sz="1500"/>
          </a:p>
          <a:p>
            <a:pPr marL="457200" lvl="0" indent="-349250" algn="l" rtl="0">
              <a:spcBef>
                <a:spcPts val="0"/>
              </a:spcBef>
              <a:spcAft>
                <a:spcPts val="0"/>
              </a:spcAft>
              <a:buSzPts val="1900"/>
              <a:buChar char="•"/>
            </a:pPr>
            <a:r>
              <a:rPr lang="en" sz="1500"/>
              <a:t>Dual-Eligible LEAs can only apply for one of the programs</a:t>
            </a:r>
            <a:endParaRPr sz="1500"/>
          </a:p>
          <a:p>
            <a:pPr marL="457200" lvl="0" indent="-349250" algn="l" rtl="0">
              <a:spcBef>
                <a:spcPts val="0"/>
              </a:spcBef>
              <a:spcAft>
                <a:spcPts val="0"/>
              </a:spcAft>
              <a:buSzPts val="1900"/>
              <a:buChar char="•"/>
            </a:pPr>
            <a:r>
              <a:rPr lang="en" sz="1500"/>
              <a:t>If there are any errors in your LEA’s information, email </a:t>
            </a:r>
            <a:r>
              <a:rPr lang="en" sz="1500" u="sng">
                <a:solidFill>
                  <a:schemeClr val="hlink"/>
                </a:solidFill>
                <a:hlinkClick r:id="rId7"/>
              </a:rPr>
              <a:t>Shannon Wilson </a:t>
            </a:r>
            <a:endParaRPr sz="1500"/>
          </a:p>
          <a:p>
            <a:pPr marL="914400" lvl="1" indent="-349250" algn="l" rtl="0">
              <a:spcBef>
                <a:spcPts val="0"/>
              </a:spcBef>
              <a:spcAft>
                <a:spcPts val="0"/>
              </a:spcAft>
              <a:buSzPts val="1900"/>
              <a:buChar char="•"/>
            </a:pPr>
            <a:r>
              <a:rPr lang="en" sz="1500"/>
              <a:t>The contacts are especially important!</a:t>
            </a:r>
            <a:endParaRPr sz="1500"/>
          </a:p>
        </p:txBody>
      </p:sp>
      <p:pic>
        <p:nvPicPr>
          <p:cNvPr id="260" name="Google Shape;260;g1f0837efa96_2_0">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5132544" y="1332844"/>
            <a:ext cx="3747076" cy="1238900"/>
          </a:xfrm>
          <a:prstGeom prst="rect">
            <a:avLst/>
          </a:prstGeom>
          <a:noFill/>
          <a:ln>
            <a:noFill/>
          </a:ln>
        </p:spPr>
      </p:pic>
      <p:pic>
        <p:nvPicPr>
          <p:cNvPr id="261" name="Google Shape;261;g1f0837efa96_2_0">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6167137" y="2818725"/>
            <a:ext cx="1677900" cy="1629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f0837efa96_2_9"/>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a:t>SRSA Application </a:t>
            </a:r>
            <a:endParaRPr sz="2200"/>
          </a:p>
        </p:txBody>
      </p:sp>
      <p:sp>
        <p:nvSpPr>
          <p:cNvPr id="267" name="Google Shape;267;g1f0837efa96_2_9"/>
          <p:cNvSpPr txBox="1">
            <a:spLocks noGrp="1"/>
          </p:cNvSpPr>
          <p:nvPr>
            <p:ph type="body" idx="1"/>
          </p:nvPr>
        </p:nvSpPr>
        <p:spPr>
          <a:xfrm>
            <a:off x="391275" y="1097275"/>
            <a:ext cx="8124000" cy="4046100"/>
          </a:xfrm>
          <a:prstGeom prst="rect">
            <a:avLst/>
          </a:prstGeom>
        </p:spPr>
        <p:txBody>
          <a:bodyPr spcFirstLastPara="1" wrap="square" lIns="0" tIns="0" rIns="0" bIns="34275" anchor="t" anchorCtr="0">
            <a:noAutofit/>
          </a:bodyPr>
          <a:lstStyle/>
          <a:p>
            <a:pPr marL="457200" lvl="0" indent="-361950" algn="l" rtl="0">
              <a:spcBef>
                <a:spcPts val="600"/>
              </a:spcBef>
              <a:spcAft>
                <a:spcPts val="0"/>
              </a:spcAft>
              <a:buSzPts val="2100"/>
              <a:buChar char="•"/>
            </a:pPr>
            <a:r>
              <a:rPr lang="en" sz="1600" b="1"/>
              <a:t>The SRSA application opened yesterday</a:t>
            </a:r>
            <a:endParaRPr sz="1600" b="1"/>
          </a:p>
          <a:p>
            <a:pPr marL="457200" lvl="0" indent="-361950" algn="l" rtl="0">
              <a:spcBef>
                <a:spcPts val="0"/>
              </a:spcBef>
              <a:spcAft>
                <a:spcPts val="0"/>
              </a:spcAft>
              <a:buSzPts val="2100"/>
              <a:buChar char="•"/>
            </a:pPr>
            <a:r>
              <a:rPr lang="en" sz="1600" b="1"/>
              <a:t>Due Date: April 14, 2023</a:t>
            </a:r>
            <a:endParaRPr sz="1600" b="1"/>
          </a:p>
          <a:p>
            <a:pPr marL="457200" lvl="0" indent="-361950" algn="l" rtl="0">
              <a:spcBef>
                <a:spcPts val="0"/>
              </a:spcBef>
              <a:spcAft>
                <a:spcPts val="0"/>
              </a:spcAft>
              <a:buSzPts val="2100"/>
              <a:buChar char="•"/>
            </a:pPr>
            <a:r>
              <a:rPr lang="en" sz="1600"/>
              <a:t>The application will be emailed to the contacts listed on the Master Eligibility Spreadsheet</a:t>
            </a:r>
            <a:endParaRPr sz="1600"/>
          </a:p>
          <a:p>
            <a:pPr marL="914400" lvl="1" indent="-336550" algn="l" rtl="0">
              <a:spcBef>
                <a:spcPts val="0"/>
              </a:spcBef>
              <a:spcAft>
                <a:spcPts val="0"/>
              </a:spcAft>
              <a:buSzPts val="1700"/>
              <a:buChar char="•"/>
            </a:pPr>
            <a:r>
              <a:rPr lang="en" sz="1300"/>
              <a:t>Email will come from </a:t>
            </a:r>
            <a:r>
              <a:rPr lang="en" sz="1300" u="sng">
                <a:solidFill>
                  <a:schemeClr val="hlink"/>
                </a:solidFill>
                <a:hlinkClick r:id="rId3"/>
              </a:rPr>
              <a:t>no-reply.survey@max.gov</a:t>
            </a:r>
            <a:endParaRPr sz="1300"/>
          </a:p>
          <a:p>
            <a:pPr marL="457200" lvl="0" indent="-361950" algn="l" rtl="0">
              <a:spcBef>
                <a:spcPts val="0"/>
              </a:spcBef>
              <a:spcAft>
                <a:spcPts val="0"/>
              </a:spcAft>
              <a:buSzPts val="2100"/>
              <a:buChar char="•"/>
            </a:pPr>
            <a:r>
              <a:rPr lang="en" sz="1600"/>
              <a:t>To apply, you must have a Unique Entity Identifier (UEI) through SAM.gov</a:t>
            </a:r>
            <a:endParaRPr sz="1600"/>
          </a:p>
          <a:p>
            <a:pPr marL="914400" lvl="1" indent="-317500" algn="l" rtl="0">
              <a:spcBef>
                <a:spcPts val="0"/>
              </a:spcBef>
              <a:spcAft>
                <a:spcPts val="0"/>
              </a:spcAft>
              <a:buSzPts val="1400"/>
              <a:buFont typeface="Calibri"/>
              <a:buChar char="•"/>
            </a:pPr>
            <a:r>
              <a:rPr lang="en" sz="1400"/>
              <a:t>Instructions and support for setting up your UEI can be found on the </a:t>
            </a:r>
            <a:r>
              <a:rPr lang="en" sz="1400" u="sng">
                <a:solidFill>
                  <a:schemeClr val="hlink"/>
                </a:solidFill>
                <a:hlinkClick r:id="rId4"/>
              </a:rPr>
              <a:t>UEI and SAM support webpage</a:t>
            </a:r>
            <a:r>
              <a:rPr lang="en" sz="1400"/>
              <a:t>. </a:t>
            </a:r>
            <a:endParaRPr sz="1400"/>
          </a:p>
          <a:p>
            <a:pPr marL="914400" lvl="1" indent="-317500" algn="l" rtl="0">
              <a:spcBef>
                <a:spcPts val="0"/>
              </a:spcBef>
              <a:spcAft>
                <a:spcPts val="0"/>
              </a:spcAft>
              <a:buSzPts val="1400"/>
              <a:buFont typeface="Calibri"/>
              <a:buChar char="•"/>
            </a:pPr>
            <a:r>
              <a:rPr lang="en" sz="1400"/>
              <a:t>Note that setting up the UEI is a two-part process: an LEA must first request a UEI from SAM.gov and then go through the registration process. UEI registrations must be renewed annually. </a:t>
            </a:r>
            <a:endParaRPr sz="1400"/>
          </a:p>
          <a:p>
            <a:pPr marL="457200" lvl="0" indent="-361950" algn="l" rtl="0">
              <a:spcBef>
                <a:spcPts val="0"/>
              </a:spcBef>
              <a:spcAft>
                <a:spcPts val="0"/>
              </a:spcAft>
              <a:buSzPts val="2100"/>
              <a:buChar char="•"/>
            </a:pPr>
            <a:r>
              <a:rPr lang="en" sz="1600"/>
              <a:t>USDE has released a new </a:t>
            </a:r>
            <a:r>
              <a:rPr lang="en" sz="1600" u="sng">
                <a:solidFill>
                  <a:schemeClr val="hlink"/>
                </a:solidFill>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REAP Use of Funds guide</a:t>
            </a:r>
            <a:r>
              <a:rPr lang="en" sz="1600"/>
              <a:t> to help LEAs determine how to use SRSA or REAP funds</a:t>
            </a:r>
            <a:endParaRPr sz="1300"/>
          </a:p>
          <a:p>
            <a:pPr marL="457200" lvl="0" indent="-361950" algn="l" rtl="0">
              <a:spcBef>
                <a:spcPts val="0"/>
              </a:spcBef>
              <a:spcAft>
                <a:spcPts val="0"/>
              </a:spcAft>
              <a:buSzPts val="2100"/>
              <a:buFont typeface="Cambria"/>
              <a:buChar char="•"/>
            </a:pPr>
            <a:r>
              <a:rPr lang="en" sz="1600"/>
              <a:t>The first FY 2023 SRSA application webinar will be held on </a:t>
            </a:r>
            <a:r>
              <a:rPr lang="en" sz="1600" b="1"/>
              <a:t>Tuesday, February 14 at 11 a.m. An invitation to the webinar will be included in the application email.</a:t>
            </a:r>
            <a:endParaRPr sz="1600" b="1"/>
          </a:p>
          <a:p>
            <a:pPr marL="457200" lvl="0" indent="-330200" algn="l" rtl="0">
              <a:spcBef>
                <a:spcPts val="0"/>
              </a:spcBef>
              <a:spcAft>
                <a:spcPts val="0"/>
              </a:spcAft>
              <a:buSzPts val="1600"/>
              <a:buChar char="•"/>
            </a:pPr>
            <a:r>
              <a:rPr lang="en" sz="1600"/>
              <a:t>Questions about the application can be sent to </a:t>
            </a:r>
            <a:r>
              <a:rPr lang="en" sz="1600" u="sng">
                <a:solidFill>
                  <a:schemeClr val="hlink"/>
                </a:solidFill>
                <a:hlinkClick r:id="rId6"/>
              </a:rPr>
              <a:t>REAP@ed.gov</a:t>
            </a:r>
            <a:r>
              <a:rPr lang="en" sz="1600"/>
              <a:t> or </a:t>
            </a:r>
            <a:r>
              <a:rPr lang="en" sz="1600" u="sng">
                <a:solidFill>
                  <a:schemeClr val="hlink"/>
                </a:solidFill>
                <a:hlinkClick r:id="rId7"/>
              </a:rPr>
              <a:t>Shannon Wilson </a:t>
            </a:r>
            <a:endParaRPr sz="16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07109e3ea9_0_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Colorado Education </a:t>
            </a:r>
            <a:r>
              <a:rPr lang="en"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Recruitment</a:t>
            </a:r>
            <a:r>
              <a:rPr lang="en"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Fair  </a:t>
            </a:r>
            <a:endParaRPr sz="2400"/>
          </a:p>
        </p:txBody>
      </p:sp>
      <p:sp>
        <p:nvSpPr>
          <p:cNvPr id="273" name="Google Shape;273;g207109e3ea9_0_0"/>
          <p:cNvSpPr txBox="1">
            <a:spLocks noGrp="1"/>
          </p:cNvSpPr>
          <p:nvPr>
            <p:ph type="body" idx="1"/>
          </p:nvPr>
        </p:nvSpPr>
        <p:spPr>
          <a:xfrm>
            <a:off x="352200" y="959475"/>
            <a:ext cx="8439600" cy="35817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a:t> </a:t>
            </a:r>
            <a:endParaRPr/>
          </a:p>
        </p:txBody>
      </p:sp>
      <p:pic>
        <p:nvPicPr>
          <p:cNvPr id="274" name="Google Shape;274;g207109e3ea9_0_0" descr="The Colorado Education Recruitment fair will be held Saturday, March 4 from 9am-5pm.  Register online at https://www.co-case.org/event/2023CERF"/>
          <p:cNvPicPr preferRelativeResize="0"/>
          <p:nvPr/>
        </p:nvPicPr>
        <p:blipFill>
          <a:blip r:embed="rId3">
            <a:alphaModFix/>
          </a:blip>
          <a:stretch>
            <a:fillRect/>
          </a:stretch>
        </p:blipFill>
        <p:spPr>
          <a:xfrm>
            <a:off x="79475" y="959475"/>
            <a:ext cx="5051224" cy="3739075"/>
          </a:xfrm>
          <a:prstGeom prst="rect">
            <a:avLst/>
          </a:prstGeom>
          <a:noFill/>
          <a:ln>
            <a:noFill/>
          </a:ln>
        </p:spPr>
      </p:pic>
      <p:pic>
        <p:nvPicPr>
          <p:cNvPr id="275" name="Google Shape;275;g207109e3ea9_0_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233025" y="1084425"/>
            <a:ext cx="3910975" cy="2152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be53a181b5_0_103"/>
          <p:cNvSpPr txBox="1">
            <a:spLocks noGrp="1"/>
          </p:cNvSpPr>
          <p:nvPr>
            <p:ph type="ctrTitle"/>
          </p:nvPr>
        </p:nvSpPr>
        <p:spPr>
          <a:xfrm>
            <a:off x="1269300" y="2272050"/>
            <a:ext cx="6605400" cy="5994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Stronger Connections Grant </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2012</Words>
  <Application>Microsoft Office PowerPoint</Application>
  <PresentationFormat>On-screen Show (16:9)</PresentationFormat>
  <Paragraphs>207</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Roboto Medium</vt:lpstr>
      <vt:lpstr>Calibri</vt:lpstr>
      <vt:lpstr>Rockwell</vt:lpstr>
      <vt:lpstr>Roboto Thin</vt:lpstr>
      <vt:lpstr>Roboto</vt:lpstr>
      <vt:lpstr>Arial</vt:lpstr>
      <vt:lpstr>Cambria</vt:lpstr>
      <vt:lpstr>Office Theme</vt:lpstr>
      <vt:lpstr>Simple Light</vt:lpstr>
      <vt:lpstr>CDE Office Hours</vt:lpstr>
      <vt:lpstr>ESSER Office Hours</vt:lpstr>
      <vt:lpstr>Updates and Reminders</vt:lpstr>
      <vt:lpstr>Upcoming Regional Network Meetings</vt:lpstr>
      <vt:lpstr>Upcoming Regional Network Meetings</vt:lpstr>
      <vt:lpstr>Rural Education Achievement Program Updates</vt:lpstr>
      <vt:lpstr>SRSA Application </vt:lpstr>
      <vt:lpstr>Colorado Education Recruitment Fair  </vt:lpstr>
      <vt:lpstr>Stronger Connections Grant </vt:lpstr>
      <vt:lpstr>Stronger Connections Grant</vt:lpstr>
      <vt:lpstr>Feedback Requested</vt:lpstr>
      <vt:lpstr>Close-Out Documents</vt:lpstr>
      <vt:lpstr>Close-out Procedures - Fiscal and Program Checklist </vt:lpstr>
      <vt:lpstr>ESSER Grantee/Subgrantee  Reporting Requirements</vt:lpstr>
      <vt:lpstr>ESSER Data Reporting</vt:lpstr>
      <vt:lpstr>Student Re-Engagement Survey</vt:lpstr>
      <vt:lpstr>School-Level Allocation Survey</vt:lpstr>
      <vt:lpstr>NEW - LEA Participation in ESSER Activities</vt:lpstr>
      <vt:lpstr>Data Collection Templates</vt:lpstr>
      <vt:lpstr>Resources</vt:lpstr>
      <vt:lpstr>Follow-up to BruMan Training/ Open Q&amp;A </vt:lpstr>
      <vt:lpstr>Construction Projects</vt:lpstr>
      <vt:lpstr>Open Q &amp; A</vt:lpstr>
      <vt:lpstr>Upcoming Meetings</vt:lpstr>
      <vt:lpstr>Looking Ahead…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3</cp:revision>
  <dcterms:modified xsi:type="dcterms:W3CDTF">2023-02-10T16:51:08Z</dcterms:modified>
</cp:coreProperties>
</file>