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1" r:id="rId1"/>
    <p:sldMasterId id="2147483662" r:id="rId2"/>
  </p:sldMasterIdLst>
  <p:notesMasterIdLst>
    <p:notesMasterId r:id="rId12"/>
  </p:notesMasterIdLst>
  <p:sldIdLst>
    <p:sldId id="629" r:id="rId3"/>
    <p:sldId id="590" r:id="rId4"/>
    <p:sldId id="257" r:id="rId5"/>
    <p:sldId id="626" r:id="rId6"/>
    <p:sldId id="603" r:id="rId7"/>
    <p:sldId id="1224" r:id="rId8"/>
    <p:sldId id="1223" r:id="rId9"/>
    <p:sldId id="311" r:id="rId10"/>
    <p:sldId id="625" r:id="rId11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ohajeri-Nelson, Nazanin" initials="MN" lastIdx="2" clrIdx="0">
    <p:extLst>
      <p:ext uri="{19B8F6BF-5375-455C-9EA6-DF929625EA0E}">
        <p15:presenceInfo xmlns:p15="http://schemas.microsoft.com/office/powerpoint/2012/main" userId="S::Mohajeri-Nelson_n@cde.state.co.us::a9da618a-a76d-43dd-a63a-6c6fdf3f5685" providerId="AD"/>
      </p:ext>
    </p:extLst>
  </p:cmAuthor>
  <p:cmAuthor id="2" name="Moira Blake" initials="MB" lastIdx="1" clrIdx="1">
    <p:extLst>
      <p:ext uri="{19B8F6BF-5375-455C-9EA6-DF929625EA0E}">
        <p15:presenceInfo xmlns:p15="http://schemas.microsoft.com/office/powerpoint/2012/main" userId="S::Blake_M@cde.state.co.us::5c9aae86-a362-44bb-9153-1362f695326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DF82658-8AFC-442A-9291-991C26907DA4}">
  <a:tblStyle styleId="{1DF82658-8AFC-442A-9291-991C26907DA4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BF1E8"/>
          </a:solidFill>
        </a:fill>
      </a:tcStyle>
    </a:wholeTbl>
    <a:band1H>
      <a:tcTxStyle/>
      <a:tcStyle>
        <a:tcBdr/>
        <a:fill>
          <a:solidFill>
            <a:srgbClr val="D4E2CE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D4E2CE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6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6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D1F991EF-CF58-4D44-A959-F8D699201C2A}" styleName="Table_1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9EFF7"/>
          </a:solidFill>
        </a:fill>
      </a:tcStyle>
    </a:wholeTbl>
    <a:band1H>
      <a:tcTxStyle/>
      <a:tcStyle>
        <a:tcBdr/>
        <a:fill>
          <a:solidFill>
            <a:srgbClr val="D0DEEF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D0DEEF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87454" autoAdjust="0"/>
  </p:normalViewPr>
  <p:slideViewPr>
    <p:cSldViewPr snapToGrid="0">
      <p:cViewPr varScale="1">
        <p:scale>
          <a:sx n="100" d="100"/>
          <a:sy n="100" d="100"/>
        </p:scale>
        <p:origin x="93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commentAuthors" Target="commentAuthor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" name="Google Shape;203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373693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7" name="Google Shape;97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Nazie </a:t>
            </a:r>
            <a:endParaRPr/>
          </a:p>
        </p:txBody>
      </p:sp>
      <p:sp>
        <p:nvSpPr>
          <p:cNvPr id="98" name="Google Shape;98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Nazie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74555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" name="Google Shape;203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064849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12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13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14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15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16.png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17.png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9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2"/>
          <p:cNvSpPr/>
          <p:nvPr/>
        </p:nvSpPr>
        <p:spPr>
          <a:xfrm>
            <a:off x="0" y="4675241"/>
            <a:ext cx="12192000" cy="2182761"/>
          </a:xfrm>
          <a:prstGeom prst="rect">
            <a:avLst/>
          </a:prstGeom>
          <a:gradFill>
            <a:gsLst>
              <a:gs pos="0">
                <a:schemeClr val="lt1"/>
              </a:gs>
              <a:gs pos="100000">
                <a:srgbClr val="00953A">
                  <a:alpha val="49803"/>
                </a:srgbClr>
              </a:gs>
            </a:gsLst>
            <a:lin ang="5400000" scaled="0"/>
          </a:gradFill>
          <a:ln>
            <a:noFill/>
          </a:ln>
        </p:spPr>
        <p:txBody>
          <a:bodyPr spcFirstLastPara="1" wrap="square" lIns="68569" tIns="34275" rIns="68569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Google Shape;15;p2"/>
          <p:cNvSpPr txBox="1">
            <a:spLocks noGrp="1"/>
          </p:cNvSpPr>
          <p:nvPr>
            <p:ph type="ctrTitle"/>
          </p:nvPr>
        </p:nvSpPr>
        <p:spPr>
          <a:xfrm>
            <a:off x="914400" y="3236242"/>
            <a:ext cx="10363200" cy="12165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2700"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ubTitle" idx="1"/>
          </p:nvPr>
        </p:nvSpPr>
        <p:spPr>
          <a:xfrm>
            <a:off x="914400" y="5073447"/>
            <a:ext cx="10363200" cy="1065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15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9pPr>
          </a:lstStyle>
          <a:p>
            <a:endParaRPr/>
          </a:p>
        </p:txBody>
      </p:sp>
      <p:pic>
        <p:nvPicPr>
          <p:cNvPr id="17" name="Google Shape;17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220983" y="632706"/>
            <a:ext cx="3761564" cy="176273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8" name="Google Shape;18;p2"/>
          <p:cNvCxnSpPr/>
          <p:nvPr/>
        </p:nvCxnSpPr>
        <p:spPr>
          <a:xfrm>
            <a:off x="914402" y="2772696"/>
            <a:ext cx="10402529" cy="0"/>
          </a:xfrm>
          <a:prstGeom prst="straightConnector1">
            <a:avLst/>
          </a:prstGeom>
          <a:noFill/>
          <a:ln w="19050" cap="flat" cmpd="sng">
            <a:solidFill>
              <a:srgbClr val="00953A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9" name="Google Shape;19;p2"/>
          <p:cNvSpPr txBox="1">
            <a:spLocks noGrp="1"/>
          </p:cNvSpPr>
          <p:nvPr>
            <p:ph type="sldNum" idx="12"/>
          </p:nvPr>
        </p:nvSpPr>
        <p:spPr>
          <a:xfrm>
            <a:off x="297428" y="642702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l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l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l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l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l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l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l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l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4675241"/>
            <a:ext cx="12192000" cy="2182761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rgbClr val="488BC9">
                  <a:alpha val="30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1" y="3324170"/>
            <a:ext cx="10402529" cy="973464"/>
          </a:xfrm>
        </p:spPr>
        <p:txBody>
          <a:bodyPr lIns="0" tIns="0" rIns="0" bIns="0" anchor="t" anchorCtr="0">
            <a:normAutofit/>
          </a:bodyPr>
          <a:lstStyle>
            <a:lvl1pPr algn="ctr">
              <a:defRPr sz="4800"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1" y="4675240"/>
            <a:ext cx="10402529" cy="582559"/>
          </a:xfr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2873" y="6356350"/>
            <a:ext cx="2743200" cy="365125"/>
          </a:xfrm>
        </p:spPr>
        <p:txBody>
          <a:bodyPr/>
          <a:lstStyle>
            <a:lvl1pPr algn="l">
              <a:defRPr sz="1600">
                <a:solidFill>
                  <a:schemeClr val="tx1"/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2994" y="632707"/>
            <a:ext cx="2822307" cy="1762383"/>
          </a:xfrm>
          <a:prstGeom prst="rect">
            <a:avLst/>
          </a:prstGeom>
        </p:spPr>
      </p:pic>
      <p:cxnSp>
        <p:nvCxnSpPr>
          <p:cNvPr id="9" name="Straight Connector 8"/>
          <p:cNvCxnSpPr/>
          <p:nvPr userDrawn="1"/>
        </p:nvCxnSpPr>
        <p:spPr>
          <a:xfrm>
            <a:off x="914402" y="2772696"/>
            <a:ext cx="10402529" cy="0"/>
          </a:xfrm>
          <a:prstGeom prst="line">
            <a:avLst/>
          </a:prstGeom>
          <a:ln w="19050">
            <a:solidFill>
              <a:srgbClr val="488BC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81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" y="0"/>
            <a:ext cx="12191987" cy="1219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3565" y="205176"/>
            <a:ext cx="8065168" cy="898524"/>
          </a:xfrm>
        </p:spPr>
        <p:txBody>
          <a:bodyPr lIns="0" tIns="0" rIns="0" bIns="0" anchor="t" anchorCtr="0">
            <a:normAutofit/>
          </a:bodyPr>
          <a:lstStyle>
            <a:lvl1pPr>
              <a:defRPr sz="28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4480"/>
            <a:ext cx="10515600" cy="4351338"/>
          </a:xfrm>
        </p:spPr>
        <p:txBody>
          <a:bodyPr lIns="0" tIns="0" rIns="0" b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272" y="6172202"/>
            <a:ext cx="1143055" cy="486318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2873" y="6356350"/>
            <a:ext cx="2743200" cy="365125"/>
          </a:xfr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72057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" y="0"/>
            <a:ext cx="12191987" cy="1219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7737" y="356616"/>
            <a:ext cx="7200996" cy="747084"/>
          </a:xfrm>
        </p:spPr>
        <p:txBody>
          <a:bodyPr lIns="0" tIns="0" rIns="0" bIns="0" anchor="t" anchorCtr="0">
            <a:normAutofit/>
          </a:bodyPr>
          <a:lstStyle>
            <a:lvl1pPr>
              <a:defRPr sz="28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4480"/>
            <a:ext cx="10515600" cy="4351338"/>
          </a:xfrm>
        </p:spPr>
        <p:txBody>
          <a:bodyPr lIns="0" tIns="0" rIns="0" b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272" y="6172202"/>
            <a:ext cx="1143055" cy="486318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2873" y="6356350"/>
            <a:ext cx="2743200" cy="365125"/>
          </a:xfr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280" y="18288"/>
            <a:ext cx="965179" cy="1103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85972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" y="0"/>
            <a:ext cx="12191987" cy="1219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7737" y="356616"/>
            <a:ext cx="7200996" cy="747084"/>
          </a:xfrm>
        </p:spPr>
        <p:txBody>
          <a:bodyPr lIns="0" tIns="0" rIns="0" bIns="0" anchor="t" anchorCtr="0">
            <a:normAutofit/>
          </a:bodyPr>
          <a:lstStyle>
            <a:lvl1pPr>
              <a:defRPr sz="28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4480"/>
            <a:ext cx="10515600" cy="4351338"/>
          </a:xfrm>
        </p:spPr>
        <p:txBody>
          <a:bodyPr lIns="0" tIns="0" rIns="0" b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272" y="6172202"/>
            <a:ext cx="1143055" cy="486318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2873" y="6356350"/>
            <a:ext cx="2743200" cy="365125"/>
          </a:xfr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280" y="18288"/>
            <a:ext cx="965178" cy="1103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87845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" y="0"/>
            <a:ext cx="12191987" cy="1219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7737" y="356616"/>
            <a:ext cx="7200996" cy="747084"/>
          </a:xfrm>
        </p:spPr>
        <p:txBody>
          <a:bodyPr lIns="0" tIns="0" rIns="0" bIns="0" anchor="t" anchorCtr="0">
            <a:normAutofit/>
          </a:bodyPr>
          <a:lstStyle>
            <a:lvl1pPr>
              <a:defRPr sz="28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4480"/>
            <a:ext cx="10515600" cy="4351338"/>
          </a:xfrm>
        </p:spPr>
        <p:txBody>
          <a:bodyPr lIns="0" tIns="0" rIns="0" b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272" y="6172202"/>
            <a:ext cx="1143055" cy="486318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2873" y="6356350"/>
            <a:ext cx="2743200" cy="365125"/>
          </a:xfr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280" y="18289"/>
            <a:ext cx="965178" cy="1103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81792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" y="0"/>
            <a:ext cx="12191987" cy="1219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7737" y="356616"/>
            <a:ext cx="7200996" cy="747084"/>
          </a:xfrm>
        </p:spPr>
        <p:txBody>
          <a:bodyPr lIns="0" tIns="0" rIns="0" bIns="0" anchor="t" anchorCtr="0">
            <a:normAutofit/>
          </a:bodyPr>
          <a:lstStyle>
            <a:lvl1pPr>
              <a:defRPr sz="28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4480"/>
            <a:ext cx="10515600" cy="4351338"/>
          </a:xfrm>
        </p:spPr>
        <p:txBody>
          <a:bodyPr lIns="0" tIns="0" rIns="0" b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272" y="6172202"/>
            <a:ext cx="1143055" cy="486318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2873" y="6356350"/>
            <a:ext cx="2743200" cy="365125"/>
          </a:xfr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280" y="18289"/>
            <a:ext cx="965177" cy="1103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0428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" y="0"/>
            <a:ext cx="12191987" cy="1219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7737" y="356616"/>
            <a:ext cx="7200996" cy="747084"/>
          </a:xfrm>
        </p:spPr>
        <p:txBody>
          <a:bodyPr lIns="0" tIns="0" rIns="0" bIns="0" anchor="t" anchorCtr="0">
            <a:normAutofit/>
          </a:bodyPr>
          <a:lstStyle>
            <a:lvl1pPr>
              <a:defRPr sz="28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4480"/>
            <a:ext cx="10515600" cy="4351338"/>
          </a:xfrm>
        </p:spPr>
        <p:txBody>
          <a:bodyPr lIns="0" tIns="0" rIns="0" b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272" y="6172202"/>
            <a:ext cx="1143055" cy="486318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2873" y="6356350"/>
            <a:ext cx="2743200" cy="365125"/>
          </a:xfr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280" y="18289"/>
            <a:ext cx="965177" cy="1103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4343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" y="0"/>
            <a:ext cx="12191987" cy="1219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7737" y="356616"/>
            <a:ext cx="7200996" cy="747084"/>
          </a:xfrm>
        </p:spPr>
        <p:txBody>
          <a:bodyPr lIns="0" tIns="0" rIns="0" bIns="0" anchor="t" anchorCtr="0">
            <a:normAutofit/>
          </a:bodyPr>
          <a:lstStyle>
            <a:lvl1pPr>
              <a:defRPr sz="28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4480"/>
            <a:ext cx="10515600" cy="4351338"/>
          </a:xfrm>
        </p:spPr>
        <p:txBody>
          <a:bodyPr lIns="0" tIns="0" rIns="0" b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272" y="6172202"/>
            <a:ext cx="1143055" cy="486318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2873" y="6356350"/>
            <a:ext cx="2743200" cy="365125"/>
          </a:xfr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280" y="18289"/>
            <a:ext cx="965176" cy="1103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46451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554480"/>
            <a:ext cx="5181600" cy="43513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554480"/>
            <a:ext cx="5181600" cy="43513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272" y="6172202"/>
            <a:ext cx="1143055" cy="486318"/>
          </a:xfrm>
          <a:prstGeom prst="rect">
            <a:avLst/>
          </a:prstGeom>
        </p:spPr>
      </p:pic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2873" y="6356350"/>
            <a:ext cx="2743200" cy="365125"/>
          </a:xfr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" y="0"/>
            <a:ext cx="12191987" cy="1219199"/>
          </a:xfrm>
          <a:prstGeom prst="rect">
            <a:avLst/>
          </a:prstGeom>
        </p:spPr>
      </p:pic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443565" y="205176"/>
            <a:ext cx="8065168" cy="898524"/>
          </a:xfrm>
        </p:spPr>
        <p:txBody>
          <a:bodyPr lIns="0" tIns="0" rIns="0" bIns="0" anchor="t" anchorCtr="0">
            <a:normAutofit/>
          </a:bodyPr>
          <a:lstStyle>
            <a:lvl1pPr>
              <a:defRPr sz="28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7017586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43565" y="205176"/>
            <a:ext cx="8065168" cy="898524"/>
          </a:xfrm>
        </p:spPr>
        <p:txBody>
          <a:bodyPr lIns="0" tIns="0" rIns="0" bIns="0" anchor="t" anchorCtr="0">
            <a:normAutofit/>
          </a:bodyPr>
          <a:lstStyle>
            <a:lvl1pPr>
              <a:defRPr sz="2800"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2873" y="6356350"/>
            <a:ext cx="2743200" cy="365125"/>
          </a:xfr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8098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Google Shape;21;p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" y="0"/>
            <a:ext cx="12191996" cy="1219200"/>
          </a:xfrm>
          <a:prstGeom prst="rect">
            <a:avLst/>
          </a:prstGeom>
          <a:noFill/>
          <a:ln>
            <a:noFill/>
          </a:ln>
        </p:spPr>
      </p:pic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326926" y="254514"/>
            <a:ext cx="8109153" cy="7564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838200" y="1463040"/>
            <a:ext cx="10515600" cy="46406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45700" anchor="t" anchorCtr="0">
            <a:noAutofit/>
          </a:bodyPr>
          <a:lstStyle>
            <a:lvl1pPr marL="342900" lvl="0" indent="-28575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1800"/>
            </a:lvl1pPr>
            <a:lvl2pPr marL="685800" lvl="1" indent="-2667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500"/>
            </a:lvl2pPr>
            <a:lvl3pPr marL="1028700" lvl="2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350"/>
            </a:lvl3pPr>
            <a:lvl4pPr marL="1371600" lvl="3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714500" lvl="4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057400" lvl="5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400300" lvl="6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743200" lvl="7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086100" lvl="8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24" name="Google Shape;24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363200" y="6172203"/>
            <a:ext cx="1524000" cy="485919"/>
          </a:xfrm>
          <a:prstGeom prst="rect">
            <a:avLst/>
          </a:prstGeom>
          <a:noFill/>
          <a:ln>
            <a:noFill/>
          </a:ln>
        </p:spPr>
      </p:pic>
      <p:sp>
        <p:nvSpPr>
          <p:cNvPr id="25" name="Google Shape;25;p3"/>
          <p:cNvSpPr txBox="1">
            <a:spLocks noGrp="1"/>
          </p:cNvSpPr>
          <p:nvPr>
            <p:ph type="sldNum" idx="12"/>
          </p:nvPr>
        </p:nvSpPr>
        <p:spPr>
          <a:xfrm>
            <a:off x="297428" y="642702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l">
              <a:spcBef>
                <a:spcPts val="0"/>
              </a:spcBef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l">
              <a:spcBef>
                <a:spcPts val="0"/>
              </a:spcBef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l">
              <a:spcBef>
                <a:spcPts val="0"/>
              </a:spcBef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l">
              <a:spcBef>
                <a:spcPts val="0"/>
              </a:spcBef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l">
              <a:spcBef>
                <a:spcPts val="0"/>
              </a:spcBef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l">
              <a:spcBef>
                <a:spcPts val="0"/>
              </a:spcBef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l">
              <a:spcBef>
                <a:spcPts val="0"/>
              </a:spcBef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l">
              <a:spcBef>
                <a:spcPts val="0"/>
              </a:spcBef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"/>
            <a:ext cx="12191999" cy="6857998"/>
          </a:xfrm>
          <a:prstGeom prst="rect">
            <a:avLst/>
          </a:prstGeom>
        </p:spPr>
      </p:pic>
      <p:sp>
        <p:nvSpPr>
          <p:cNvPr id="3" name="Title 1"/>
          <p:cNvSpPr>
            <a:spLocks noGrp="1"/>
          </p:cNvSpPr>
          <p:nvPr>
            <p:ph type="ctrTitle"/>
          </p:nvPr>
        </p:nvSpPr>
        <p:spPr>
          <a:xfrm>
            <a:off x="0" y="2595716"/>
            <a:ext cx="12192000" cy="2337620"/>
          </a:xfrm>
        </p:spPr>
        <p:txBody>
          <a:bodyPr anchor="t" anchorCtr="0">
            <a:normAutofit/>
          </a:bodyPr>
          <a:lstStyle>
            <a:lvl1pPr algn="ctr">
              <a:defRPr sz="40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7916" y="6427021"/>
            <a:ext cx="27432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tx1"/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486283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Blank">
  <p:cSld name="1_Blank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3"/>
            <a:ext cx="12192000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Google Shape;28;p4"/>
          <p:cNvSpPr txBox="1">
            <a:spLocks noGrp="1"/>
          </p:cNvSpPr>
          <p:nvPr>
            <p:ph type="ctrTitle"/>
          </p:nvPr>
        </p:nvSpPr>
        <p:spPr>
          <a:xfrm>
            <a:off x="914400" y="2595716"/>
            <a:ext cx="10363200" cy="2337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  <a:defRPr sz="3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sldNum" idx="12"/>
          </p:nvPr>
        </p:nvSpPr>
        <p:spPr>
          <a:xfrm>
            <a:off x="287596" y="642702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l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l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l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l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l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l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l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l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949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Blank">
  <p:cSld name="2_Blank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Google Shape;31;p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" y="3"/>
            <a:ext cx="12191999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32" name="Google Shape;32;p5"/>
          <p:cNvSpPr txBox="1">
            <a:spLocks noGrp="1"/>
          </p:cNvSpPr>
          <p:nvPr>
            <p:ph type="ctrTitle"/>
          </p:nvPr>
        </p:nvSpPr>
        <p:spPr>
          <a:xfrm>
            <a:off x="914400" y="2595716"/>
            <a:ext cx="10363200" cy="2337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  <a:defRPr sz="3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sldNum" idx="12"/>
          </p:nvPr>
        </p:nvSpPr>
        <p:spPr>
          <a:xfrm>
            <a:off x="297428" y="642702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l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l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l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l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l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l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l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l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">
  <p:cSld name="1_Title and Conten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Google Shape;35;p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" y="0"/>
            <a:ext cx="12191996" cy="1219200"/>
          </a:xfrm>
          <a:prstGeom prst="rect">
            <a:avLst/>
          </a:prstGeom>
          <a:noFill/>
          <a:ln>
            <a:noFill/>
          </a:ln>
        </p:spPr>
      </p:pic>
      <p:sp>
        <p:nvSpPr>
          <p:cNvPr id="36" name="Google Shape;36;p6"/>
          <p:cNvSpPr txBox="1">
            <a:spLocks noGrp="1"/>
          </p:cNvSpPr>
          <p:nvPr>
            <p:ph type="title"/>
          </p:nvPr>
        </p:nvSpPr>
        <p:spPr>
          <a:xfrm>
            <a:off x="1558417" y="420331"/>
            <a:ext cx="6877663" cy="5906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body" idx="1"/>
          </p:nvPr>
        </p:nvSpPr>
        <p:spPr>
          <a:xfrm>
            <a:off x="838200" y="1463040"/>
            <a:ext cx="10515600" cy="46406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45700" anchor="t" anchorCtr="0">
            <a:noAutofit/>
          </a:bodyPr>
          <a:lstStyle>
            <a:lvl1pPr marL="342900" lvl="0" indent="-28575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1800"/>
            </a:lvl1pPr>
            <a:lvl2pPr marL="685800" lvl="1" indent="-2667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500"/>
            </a:lvl2pPr>
            <a:lvl3pPr marL="1028700" lvl="2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350"/>
            </a:lvl3pPr>
            <a:lvl4pPr marL="1371600" lvl="3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714500" lvl="4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057400" lvl="5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400300" lvl="6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743200" lvl="7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086100" lvl="8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38" name="Google Shape;38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363200" y="6172203"/>
            <a:ext cx="1524000" cy="485919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297428" y="642702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40" name="Google Shape;40;p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56294" y="41458"/>
            <a:ext cx="1245831" cy="106847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and Content">
  <p:cSld name="2_Title and Content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Google Shape;42;p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" y="3"/>
            <a:ext cx="12191996" cy="1219199"/>
          </a:xfrm>
          <a:prstGeom prst="rect">
            <a:avLst/>
          </a:prstGeom>
          <a:noFill/>
          <a:ln>
            <a:noFill/>
          </a:ln>
        </p:spPr>
      </p:pic>
      <p:sp>
        <p:nvSpPr>
          <p:cNvPr id="43" name="Google Shape;43;p7"/>
          <p:cNvSpPr txBox="1">
            <a:spLocks noGrp="1"/>
          </p:cNvSpPr>
          <p:nvPr>
            <p:ph type="title"/>
          </p:nvPr>
        </p:nvSpPr>
        <p:spPr>
          <a:xfrm>
            <a:off x="1558417" y="420331"/>
            <a:ext cx="6877663" cy="5906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1"/>
          </p:nvPr>
        </p:nvSpPr>
        <p:spPr>
          <a:xfrm>
            <a:off x="838200" y="1463040"/>
            <a:ext cx="10515600" cy="46406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45700" anchor="t" anchorCtr="0">
            <a:noAutofit/>
          </a:bodyPr>
          <a:lstStyle>
            <a:lvl1pPr marL="342900" lvl="0" indent="-28575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1800"/>
            </a:lvl1pPr>
            <a:lvl2pPr marL="685800" lvl="1" indent="-2667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500"/>
            </a:lvl2pPr>
            <a:lvl3pPr marL="1028700" lvl="2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350"/>
            </a:lvl3pPr>
            <a:lvl4pPr marL="1371600" lvl="3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714500" lvl="4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057400" lvl="5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400300" lvl="6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743200" lvl="7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086100" lvl="8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5" name="Google Shape;45;p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363200" y="6172203"/>
            <a:ext cx="1524000" cy="485919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Google Shape;46;p7"/>
          <p:cNvSpPr txBox="1">
            <a:spLocks noGrp="1"/>
          </p:cNvSpPr>
          <p:nvPr>
            <p:ph type="sldNum" idx="12"/>
          </p:nvPr>
        </p:nvSpPr>
        <p:spPr>
          <a:xfrm>
            <a:off x="297428" y="642702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47" name="Google Shape;47;p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56294" y="41458"/>
            <a:ext cx="1245831" cy="106847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Title and Content">
  <p:cSld name="3_Title and Content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" name="Google Shape;49;p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" y="3"/>
            <a:ext cx="12191996" cy="1219199"/>
          </a:xfrm>
          <a:prstGeom prst="rect">
            <a:avLst/>
          </a:prstGeom>
          <a:noFill/>
          <a:ln>
            <a:noFill/>
          </a:ln>
        </p:spPr>
      </p:pic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1558417" y="420331"/>
            <a:ext cx="6877663" cy="5906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body" idx="1"/>
          </p:nvPr>
        </p:nvSpPr>
        <p:spPr>
          <a:xfrm>
            <a:off x="838200" y="1463040"/>
            <a:ext cx="10515600" cy="46406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45700" anchor="t" anchorCtr="0">
            <a:noAutofit/>
          </a:bodyPr>
          <a:lstStyle>
            <a:lvl1pPr marL="342900" lvl="0" indent="-28575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1800"/>
            </a:lvl1pPr>
            <a:lvl2pPr marL="685800" lvl="1" indent="-2667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500"/>
            </a:lvl2pPr>
            <a:lvl3pPr marL="1028700" lvl="2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350"/>
            </a:lvl3pPr>
            <a:lvl4pPr marL="1371600" lvl="3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714500" lvl="4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057400" lvl="5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400300" lvl="6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743200" lvl="7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086100" lvl="8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2" name="Google Shape;52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363200" y="6172203"/>
            <a:ext cx="1524000" cy="485919"/>
          </a:xfrm>
          <a:prstGeom prst="rect">
            <a:avLst/>
          </a:prstGeom>
          <a:noFill/>
          <a:ln>
            <a:noFill/>
          </a:ln>
        </p:spPr>
      </p:pic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297428" y="642702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54" name="Google Shape;54;p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56294" y="41458"/>
            <a:ext cx="1245831" cy="106847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Title and Content">
  <p:cSld name="4_Title and Content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" name="Google Shape;56;p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" y="3"/>
            <a:ext cx="12191996" cy="1219199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9"/>
          <p:cNvSpPr txBox="1">
            <a:spLocks noGrp="1"/>
          </p:cNvSpPr>
          <p:nvPr>
            <p:ph type="title"/>
          </p:nvPr>
        </p:nvSpPr>
        <p:spPr>
          <a:xfrm>
            <a:off x="1558417" y="420331"/>
            <a:ext cx="6877663" cy="5906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body" idx="1"/>
          </p:nvPr>
        </p:nvSpPr>
        <p:spPr>
          <a:xfrm>
            <a:off x="838200" y="1463040"/>
            <a:ext cx="10515600" cy="46406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45700" anchor="t" anchorCtr="0">
            <a:noAutofit/>
          </a:bodyPr>
          <a:lstStyle>
            <a:lvl1pPr marL="342900" lvl="0" indent="-28575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1800"/>
            </a:lvl1pPr>
            <a:lvl2pPr marL="685800" lvl="1" indent="-2667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500"/>
            </a:lvl2pPr>
            <a:lvl3pPr marL="1028700" lvl="2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350"/>
            </a:lvl3pPr>
            <a:lvl4pPr marL="1371600" lvl="3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714500" lvl="4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057400" lvl="5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400300" lvl="6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743200" lvl="7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086100" lvl="8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9" name="Google Shape;59;p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363200" y="6172203"/>
            <a:ext cx="1524000" cy="485919"/>
          </a:xfrm>
          <a:prstGeom prst="rect">
            <a:avLst/>
          </a:prstGeom>
          <a:noFill/>
          <a:ln>
            <a:noFill/>
          </a:ln>
        </p:spPr>
      </p:pic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297428" y="642702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61" name="Google Shape;61;p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56294" y="41458"/>
            <a:ext cx="1245831" cy="106847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5_Title and Content">
  <p:cSld name="5_Title and Conten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" y="3"/>
            <a:ext cx="12191996" cy="1219199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10"/>
          <p:cNvSpPr txBox="1">
            <a:spLocks noGrp="1"/>
          </p:cNvSpPr>
          <p:nvPr>
            <p:ph type="title"/>
          </p:nvPr>
        </p:nvSpPr>
        <p:spPr>
          <a:xfrm>
            <a:off x="1558417" y="420331"/>
            <a:ext cx="6877663" cy="5906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body" idx="1"/>
          </p:nvPr>
        </p:nvSpPr>
        <p:spPr>
          <a:xfrm>
            <a:off x="838200" y="1463040"/>
            <a:ext cx="10515600" cy="46406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45700" anchor="t" anchorCtr="0">
            <a:noAutofit/>
          </a:bodyPr>
          <a:lstStyle>
            <a:lvl1pPr marL="342900" lvl="0" indent="-28575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1800"/>
            </a:lvl1pPr>
            <a:lvl2pPr marL="685800" lvl="1" indent="-2667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500"/>
            </a:lvl2pPr>
            <a:lvl3pPr marL="1028700" lvl="2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350"/>
            </a:lvl3pPr>
            <a:lvl4pPr marL="1371600" lvl="3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714500" lvl="4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057400" lvl="5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400300" lvl="6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743200" lvl="7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086100" lvl="8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66" name="Google Shape;66;p1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363200" y="6172203"/>
            <a:ext cx="1524000" cy="485919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297428" y="642702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68" name="Google Shape;68;p1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56294" y="41458"/>
            <a:ext cx="1245831" cy="106847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6_Title and Content">
  <p:cSld name="6_Title and Content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Google Shape;70;p1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" y="3"/>
            <a:ext cx="12191996" cy="1219199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11"/>
          <p:cNvSpPr txBox="1">
            <a:spLocks noGrp="1"/>
          </p:cNvSpPr>
          <p:nvPr>
            <p:ph type="title"/>
          </p:nvPr>
        </p:nvSpPr>
        <p:spPr>
          <a:xfrm>
            <a:off x="1558417" y="420331"/>
            <a:ext cx="6877663" cy="5906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body" idx="1"/>
          </p:nvPr>
        </p:nvSpPr>
        <p:spPr>
          <a:xfrm>
            <a:off x="838200" y="1463040"/>
            <a:ext cx="10515600" cy="46406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45700" anchor="t" anchorCtr="0">
            <a:noAutofit/>
          </a:bodyPr>
          <a:lstStyle>
            <a:lvl1pPr marL="342900" lvl="0" indent="-28575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1800"/>
            </a:lvl1pPr>
            <a:lvl2pPr marL="685800" lvl="1" indent="-2667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500"/>
            </a:lvl2pPr>
            <a:lvl3pPr marL="1028700" lvl="2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350"/>
            </a:lvl3pPr>
            <a:lvl4pPr marL="1371600" lvl="3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714500" lvl="4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057400" lvl="5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400300" lvl="6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743200" lvl="7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086100" lvl="8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73" name="Google Shape;73;p1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363200" y="6172203"/>
            <a:ext cx="1524000" cy="485919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1"/>
          <p:cNvSpPr txBox="1">
            <a:spLocks noGrp="1"/>
          </p:cNvSpPr>
          <p:nvPr>
            <p:ph type="sldNum" idx="12"/>
          </p:nvPr>
        </p:nvSpPr>
        <p:spPr>
          <a:xfrm>
            <a:off x="297428" y="642702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5" name="Google Shape;75;p1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56294" y="41458"/>
            <a:ext cx="1245831" cy="106847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4.xml"/><Relationship Id="rId10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sldNum" idx="12"/>
          </p:nvPr>
        </p:nvSpPr>
        <p:spPr>
          <a:xfrm>
            <a:off x="326924" y="6360655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ADCBF6-49E3-4515-B284-83B33249404E}" type="datetime1">
              <a:rPr lang="en-US" smtClean="0"/>
              <a:t>7/13/2021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6297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5" r:id="rId11"/>
    <p:sldLayoutId id="2147483676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mailto:Bartlett_k@cde.state.co.us" TargetMode="External"/><Relationship Id="rId3" Type="http://schemas.openxmlformats.org/officeDocument/2006/relationships/hyperlink" Target="mailto:mohajeri-nelson_n@cde.state.co.us" TargetMode="External"/><Relationship Id="rId7" Type="http://schemas.openxmlformats.org/officeDocument/2006/relationships/hyperlink" Target="mailto:okes_j@cde.state.co.us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cde.state.co.us/fedprograms/regionalcontactspage" TargetMode="External"/><Relationship Id="rId11" Type="http://schemas.openxmlformats.org/officeDocument/2006/relationships/hyperlink" Target="mailto:Kaleda_s@cde.state.co.us" TargetMode="External"/><Relationship Id="rId5" Type="http://schemas.openxmlformats.org/officeDocument/2006/relationships/hyperlink" Target="mailto:Crumley_k@cde.state.co.us" TargetMode="External"/><Relationship Id="rId10" Type="http://schemas.openxmlformats.org/officeDocument/2006/relationships/hyperlink" Target="mailto:Hawkins_s@cde.state.co.us" TargetMode="External"/><Relationship Id="rId4" Type="http://schemas.openxmlformats.org/officeDocument/2006/relationships/hyperlink" Target="mailto:collins_d@cde.state.co.us" TargetMode="External"/><Relationship Id="rId9" Type="http://schemas.openxmlformats.org/officeDocument/2006/relationships/hyperlink" Target="mailto:Austin_j@cde.state.co.us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de.state.co.us/sites/default/files/docs/fedprograms/2021-22%20CoP%20Member%20Application%20%283%29.pdf" TargetMode="External"/><Relationship Id="rId2" Type="http://schemas.openxmlformats.org/officeDocument/2006/relationships/hyperlink" Target="mailto:https://www.cde.state.co.us/fedprograms/ti/a_cop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meredith_j@cde.state.co.us" TargetMode="External"/><Relationship Id="rId5" Type="http://schemas.openxmlformats.org/officeDocument/2006/relationships/hyperlink" Target="mailto:giessinger_t@cde.state.co.us" TargetMode="External"/><Relationship Id="rId4" Type="http://schemas.openxmlformats.org/officeDocument/2006/relationships/hyperlink" Target="mailto:owen_e@cde.state.co.us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mailto:Bartlett_k@cde.state.co.us" TargetMode="External"/><Relationship Id="rId3" Type="http://schemas.openxmlformats.org/officeDocument/2006/relationships/hyperlink" Target="mailto:mohajeri-nelson_n@cde.state.co.us" TargetMode="External"/><Relationship Id="rId7" Type="http://schemas.openxmlformats.org/officeDocument/2006/relationships/hyperlink" Target="mailto:okes_j@cde.state.co.us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cde.state.co.us/fedprograms/regionalcontactspage" TargetMode="External"/><Relationship Id="rId11" Type="http://schemas.openxmlformats.org/officeDocument/2006/relationships/hyperlink" Target="mailto:Kaleda_s@cde.state.co.us" TargetMode="External"/><Relationship Id="rId5" Type="http://schemas.openxmlformats.org/officeDocument/2006/relationships/hyperlink" Target="mailto:Crumley_k@cde.state.co.us" TargetMode="External"/><Relationship Id="rId10" Type="http://schemas.openxmlformats.org/officeDocument/2006/relationships/hyperlink" Target="mailto:Hawkins_s@cde.state.co.us" TargetMode="External"/><Relationship Id="rId4" Type="http://schemas.openxmlformats.org/officeDocument/2006/relationships/hyperlink" Target="mailto:collins_d@cde.state.co.us" TargetMode="External"/><Relationship Id="rId9" Type="http://schemas.openxmlformats.org/officeDocument/2006/relationships/hyperlink" Target="mailto:Austin_j@cde.state.co.u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5"/>
          <p:cNvSpPr txBox="1">
            <a:spLocks noGrp="1"/>
          </p:cNvSpPr>
          <p:nvPr>
            <p:ph type="ctrTitle"/>
          </p:nvPr>
        </p:nvSpPr>
        <p:spPr>
          <a:xfrm>
            <a:off x="2209800" y="3236240"/>
            <a:ext cx="7772400" cy="12165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en-US"/>
              <a:t>CDE Office Hours</a:t>
            </a:r>
            <a:endParaRPr/>
          </a:p>
        </p:txBody>
      </p:sp>
      <p:sp>
        <p:nvSpPr>
          <p:cNvPr id="93" name="Google Shape;93;p15"/>
          <p:cNvSpPr txBox="1">
            <a:spLocks noGrp="1"/>
          </p:cNvSpPr>
          <p:nvPr>
            <p:ph type="subTitle" idx="1"/>
          </p:nvPr>
        </p:nvSpPr>
        <p:spPr>
          <a:xfrm>
            <a:off x="2209800" y="5073445"/>
            <a:ext cx="7772400" cy="1065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indent="0">
              <a:spcBef>
                <a:spcPts val="0"/>
              </a:spcBef>
            </a:pPr>
            <a:r>
              <a:rPr lang="en-US" dirty="0"/>
              <a:t>July 15, 2021</a:t>
            </a:r>
            <a:endParaRPr dirty="0"/>
          </a:p>
        </p:txBody>
      </p:sp>
      <p:sp>
        <p:nvSpPr>
          <p:cNvPr id="94" name="Google Shape;94;p15"/>
          <p:cNvSpPr txBox="1">
            <a:spLocks noGrp="1"/>
          </p:cNvSpPr>
          <p:nvPr>
            <p:ph type="sldNum" idx="12"/>
          </p:nvPr>
        </p:nvSpPr>
        <p:spPr>
          <a:xfrm>
            <a:off x="1747071" y="6427019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fld id="{00000000-1234-1234-1234-123412341234}" type="slidenum">
              <a:rPr lang="en-US"/>
              <a:pPr/>
              <a:t>1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30"/>
          <p:cNvSpPr txBox="1">
            <a:spLocks noGrp="1"/>
          </p:cNvSpPr>
          <p:nvPr>
            <p:ph type="title"/>
          </p:nvPr>
        </p:nvSpPr>
        <p:spPr>
          <a:xfrm>
            <a:off x="3659307" y="196850"/>
            <a:ext cx="5269052" cy="891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r>
              <a:rPr lang="en-US" dirty="0"/>
              <a:t>CDE Team Introductions!</a:t>
            </a:r>
            <a:endParaRPr dirty="0"/>
          </a:p>
        </p:txBody>
      </p:sp>
      <p:sp>
        <p:nvSpPr>
          <p:cNvPr id="206" name="Google Shape;206;p3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524001" y="1"/>
            <a:ext cx="1422400" cy="1513840"/>
          </a:xfrm>
          <a:custGeom>
            <a:avLst/>
            <a:gdLst/>
            <a:ahLst/>
            <a:cxnLst/>
            <a:rect l="l" t="t" r="r" b="b"/>
            <a:pathLst>
              <a:path w="1764099" h="1558212" extrusionOk="0">
                <a:moveTo>
                  <a:pt x="0" y="0"/>
                </a:moveTo>
                <a:lnTo>
                  <a:pt x="1764099" y="0"/>
                </a:lnTo>
                <a:lnTo>
                  <a:pt x="1042087" y="1558212"/>
                </a:lnTo>
                <a:lnTo>
                  <a:pt x="0" y="155821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68569" tIns="34275" rIns="68569" bIns="34275" anchor="ctr" anchorCtr="0">
            <a:noAutofit/>
          </a:bodyPr>
          <a:lstStyle/>
          <a:p>
            <a:pPr algn="ctr"/>
            <a:endParaRPr sz="135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7" name="Google Shape;207;p30" descr=" CDE team introductions and contact information."/>
          <p:cNvSpPr/>
          <p:nvPr/>
        </p:nvSpPr>
        <p:spPr>
          <a:xfrm>
            <a:off x="1661160" y="1281430"/>
            <a:ext cx="8869680" cy="5375910"/>
          </a:xfrm>
          <a:custGeom>
            <a:avLst/>
            <a:gdLst/>
            <a:ahLst/>
            <a:cxnLst/>
            <a:rect l="l" t="t" r="r" b="b"/>
            <a:pathLst>
              <a:path w="12191999" h="5166360" extrusionOk="0">
                <a:moveTo>
                  <a:pt x="0" y="0"/>
                </a:moveTo>
                <a:lnTo>
                  <a:pt x="1822388" y="0"/>
                </a:lnTo>
                <a:lnTo>
                  <a:pt x="6468290" y="0"/>
                </a:lnTo>
                <a:lnTo>
                  <a:pt x="7796394" y="0"/>
                </a:lnTo>
                <a:lnTo>
                  <a:pt x="8376834" y="0"/>
                </a:lnTo>
                <a:lnTo>
                  <a:pt x="9704938" y="0"/>
                </a:lnTo>
                <a:lnTo>
                  <a:pt x="9704938" y="2"/>
                </a:lnTo>
                <a:lnTo>
                  <a:pt x="10283456" y="2"/>
                </a:lnTo>
                <a:lnTo>
                  <a:pt x="10863897" y="2"/>
                </a:lnTo>
                <a:lnTo>
                  <a:pt x="12191999" y="2"/>
                </a:lnTo>
                <a:lnTo>
                  <a:pt x="12191999" y="5166360"/>
                </a:lnTo>
                <a:lnTo>
                  <a:pt x="0" y="5166360"/>
                </a:lnTo>
                <a:lnTo>
                  <a:pt x="0" y="2604436"/>
                </a:lnTo>
                <a:lnTo>
                  <a:pt x="862341" y="743371"/>
                </a:lnTo>
                <a:lnTo>
                  <a:pt x="0" y="743371"/>
                </a:lnTo>
                <a:lnTo>
                  <a:pt x="0" y="742508"/>
                </a:lnTo>
                <a:lnTo>
                  <a:pt x="92826" y="742508"/>
                </a:lnTo>
                <a:lnTo>
                  <a:pt x="406486" y="742508"/>
                </a:lnTo>
                <a:lnTo>
                  <a:pt x="406486" y="742507"/>
                </a:lnTo>
                <a:lnTo>
                  <a:pt x="862741" y="742507"/>
                </a:lnTo>
                <a:lnTo>
                  <a:pt x="1206388" y="864"/>
                </a:lnTo>
                <a:lnTo>
                  <a:pt x="748500" y="864"/>
                </a:lnTo>
                <a:lnTo>
                  <a:pt x="0" y="864"/>
                </a:lnTo>
                <a:close/>
              </a:path>
            </a:pathLst>
          </a:custGeom>
          <a:solidFill>
            <a:srgbClr val="A6A6A6">
              <a:alpha val="49803"/>
            </a:srgbClr>
          </a:solidFill>
          <a:ln>
            <a:noFill/>
          </a:ln>
        </p:spPr>
        <p:txBody>
          <a:bodyPr spcFirstLastPara="1" wrap="square" lIns="68569" tIns="34275" rIns="68569" bIns="34275" anchor="ctr" anchorCtr="0">
            <a:noAutofit/>
          </a:bodyPr>
          <a:lstStyle/>
          <a:p>
            <a:pPr algn="ctr"/>
            <a:endParaRPr sz="20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8" name="Google Shape;208;p3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524001" y="1646556"/>
            <a:ext cx="782320" cy="2356484"/>
          </a:xfrm>
          <a:custGeom>
            <a:avLst/>
            <a:gdLst/>
            <a:ahLst/>
            <a:cxnLst/>
            <a:rect l="l" t="t" r="r" b="b"/>
            <a:pathLst>
              <a:path w="971654" h="2096979" extrusionOk="0">
                <a:moveTo>
                  <a:pt x="0" y="0"/>
                </a:moveTo>
                <a:lnTo>
                  <a:pt x="971654" y="0"/>
                </a:lnTo>
                <a:lnTo>
                  <a:pt x="0" y="2096979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txBody>
          <a:bodyPr spcFirstLastPara="1" wrap="square" lIns="68569" tIns="34275" rIns="68569" bIns="34275" anchor="ctr" anchorCtr="0">
            <a:noAutofit/>
          </a:bodyPr>
          <a:lstStyle/>
          <a:p>
            <a:pPr algn="ctr"/>
            <a:endParaRPr sz="135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9" name="Google Shape;209;p30"/>
          <p:cNvSpPr txBox="1">
            <a:spLocks noGrp="1"/>
          </p:cNvSpPr>
          <p:nvPr>
            <p:ph type="body" idx="1"/>
          </p:nvPr>
        </p:nvSpPr>
        <p:spPr>
          <a:xfrm>
            <a:off x="2519679" y="1905635"/>
            <a:ext cx="7701280" cy="41351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34275" anchor="t" anchorCtr="0">
            <a:noAutofit/>
          </a:bodyPr>
          <a:lstStyle/>
          <a:p>
            <a:pPr marL="0" indent="0">
              <a:buSzPts val="1500"/>
              <a:buNone/>
            </a:pPr>
            <a:r>
              <a:rPr lang="en-US" sz="1600" b="1" u="sng" dirty="0"/>
              <a:t>ESSER/ESEA</a:t>
            </a:r>
            <a:endParaRPr lang="en-US" dirty="0"/>
          </a:p>
          <a:p>
            <a:pPr marL="171450" indent="-171450">
              <a:buSzPts val="1500"/>
            </a:pPr>
            <a:r>
              <a:rPr lang="en-US" sz="1600" dirty="0"/>
              <a:t>Nazie Mohajeri-Nelson, Director of ESEA Office (</a:t>
            </a:r>
            <a:r>
              <a:rPr lang="en-US" sz="1600" u="sng" dirty="0">
                <a:solidFill>
                  <a:schemeClr val="hlink"/>
                </a:solidFill>
                <a:hlinkClick r:id="rId3"/>
              </a:rPr>
              <a:t>mohajeri-nelson_n@cde.state.co.us</a:t>
            </a:r>
            <a:r>
              <a:rPr lang="en-US" sz="1600" dirty="0"/>
              <a:t>) </a:t>
            </a:r>
          </a:p>
          <a:p>
            <a:pPr marL="171450" indent="-171450">
              <a:buSzPts val="1500"/>
            </a:pPr>
            <a:r>
              <a:rPr lang="en-US" sz="1600" dirty="0"/>
              <a:t>DeLilah Collins, Assistant Director of ESEA Office (</a:t>
            </a:r>
            <a:r>
              <a:rPr lang="en-US" sz="1600" u="sng" dirty="0">
                <a:solidFill>
                  <a:schemeClr val="hlink"/>
                </a:solidFill>
                <a:hlinkClick r:id="rId4"/>
              </a:rPr>
              <a:t>collins_d@cde.state.co.us</a:t>
            </a:r>
            <a:r>
              <a:rPr lang="en-US" sz="1600" dirty="0"/>
              <a:t>) </a:t>
            </a:r>
          </a:p>
          <a:p>
            <a:pPr marL="171450" indent="-171450">
              <a:buSzPts val="1500"/>
            </a:pPr>
            <a:r>
              <a:rPr lang="en-US" sz="1600" dirty="0"/>
              <a:t>Kristin Crumley, ESSER Monitoring &amp; Reporting Specialist (</a:t>
            </a:r>
            <a:r>
              <a:rPr lang="en-US" sz="1600" dirty="0">
                <a:hlinkClick r:id="rId5"/>
              </a:rPr>
              <a:t>Crumley_k@cde.state.co.us</a:t>
            </a:r>
            <a:r>
              <a:rPr lang="en-US" sz="1600" dirty="0"/>
              <a:t>) </a:t>
            </a:r>
          </a:p>
          <a:p>
            <a:pPr marL="171450" indent="-171450">
              <a:buSzPts val="1500"/>
            </a:pPr>
            <a:r>
              <a:rPr lang="en-US" sz="1600" dirty="0">
                <a:hlinkClick r:id="rId6"/>
              </a:rPr>
              <a:t>ESEA Regional Contacts </a:t>
            </a:r>
            <a:r>
              <a:rPr lang="en-US" sz="1600" dirty="0"/>
              <a:t>assigned to your district</a:t>
            </a:r>
          </a:p>
          <a:p>
            <a:pPr marL="0" indent="0">
              <a:spcBef>
                <a:spcPts val="0"/>
              </a:spcBef>
              <a:buSzPts val="1500"/>
              <a:buNone/>
            </a:pPr>
            <a:endParaRPr lang="en-US" sz="1600" b="1" u="sng" dirty="0"/>
          </a:p>
          <a:p>
            <a:pPr marL="0" indent="0">
              <a:spcBef>
                <a:spcPts val="0"/>
              </a:spcBef>
              <a:buSzPts val="1500"/>
              <a:buNone/>
            </a:pPr>
            <a:r>
              <a:rPr lang="en-US" sz="1600" b="1" u="sng" dirty="0"/>
              <a:t>Fiscal Experts</a:t>
            </a:r>
            <a:endParaRPr sz="2800" dirty="0"/>
          </a:p>
          <a:p>
            <a:pPr marL="171450" indent="-171450">
              <a:buSzPts val="1500"/>
            </a:pPr>
            <a:r>
              <a:rPr lang="en-US" sz="1600" dirty="0"/>
              <a:t>Jennifer Okes, Chief Operating Officer (</a:t>
            </a:r>
            <a:r>
              <a:rPr lang="en-US" sz="1600" u="sng" dirty="0">
                <a:solidFill>
                  <a:schemeClr val="hlink"/>
                </a:solidFill>
                <a:hlinkClick r:id="rId7"/>
              </a:rPr>
              <a:t>okes_j@cde.state.co.us</a:t>
            </a:r>
            <a:r>
              <a:rPr lang="en-US" sz="1600" dirty="0"/>
              <a:t>) </a:t>
            </a:r>
            <a:endParaRPr sz="1600" dirty="0"/>
          </a:p>
          <a:p>
            <a:pPr marL="171450" indent="-171450">
              <a:buSzPts val="1500"/>
            </a:pPr>
            <a:r>
              <a:rPr lang="en-US" sz="1600" dirty="0"/>
              <a:t>Kate Bartlett, Executive Director of School District Operations (</a:t>
            </a:r>
            <a:r>
              <a:rPr lang="en-US" sz="1600" u="sng" dirty="0">
                <a:solidFill>
                  <a:schemeClr val="hlink"/>
                </a:solidFill>
                <a:hlinkClick r:id="rId8"/>
              </a:rPr>
              <a:t>Bartlett_k@cde.state.co.us</a:t>
            </a:r>
            <a:r>
              <a:rPr lang="en-US" sz="1600" dirty="0"/>
              <a:t>) </a:t>
            </a:r>
          </a:p>
          <a:p>
            <a:pPr marL="171450" indent="-171450">
              <a:buSzPts val="1500"/>
            </a:pPr>
            <a:r>
              <a:rPr lang="en-US" sz="1600" dirty="0"/>
              <a:t>Jennifer Austin, Director of Grants Fiscal Management (</a:t>
            </a:r>
            <a:r>
              <a:rPr lang="en-US" sz="1600" dirty="0">
                <a:solidFill>
                  <a:srgbClr val="0070C0"/>
                </a:solidFill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Austin_j@cde.state.co.us</a:t>
            </a:r>
            <a:r>
              <a:rPr lang="en-US" sz="1600" dirty="0"/>
              <a:t>) </a:t>
            </a:r>
          </a:p>
          <a:p>
            <a:pPr marL="171450" indent="-171450">
              <a:buSzPts val="1500"/>
            </a:pPr>
            <a:r>
              <a:rPr lang="en-US" sz="1600" dirty="0"/>
              <a:t>Robert Hawkins, Grants Fiscal Analyst (</a:t>
            </a:r>
            <a:r>
              <a:rPr lang="en-US" sz="1600" u="sng" dirty="0">
                <a:solidFill>
                  <a:schemeClr val="hlink"/>
                </a:solidFill>
                <a:hlinkClick r:id="rId10"/>
              </a:rPr>
              <a:t>Hawkins_s@cde.state.co.us</a:t>
            </a:r>
            <a:r>
              <a:rPr lang="en-US" sz="1600" dirty="0"/>
              <a:t>) </a:t>
            </a:r>
          </a:p>
          <a:p>
            <a:pPr marL="171450" indent="-171450">
              <a:buSzPts val="1500"/>
            </a:pPr>
            <a:r>
              <a:rPr lang="en-US" sz="1600" dirty="0"/>
              <a:t>Steven Kaleda, Grants Fiscal Analyst (</a:t>
            </a:r>
            <a:r>
              <a:rPr lang="en-US" sz="1600" u="sng" dirty="0">
                <a:solidFill>
                  <a:schemeClr val="hlink"/>
                </a:solidFill>
                <a:hlinkClick r:id="rId11"/>
              </a:rPr>
              <a:t>Kaleda_s@cde.state.co.us</a:t>
            </a:r>
            <a:r>
              <a:rPr lang="en-US" sz="1600" dirty="0"/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28253096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r>
              <a:rPr lang="en-US"/>
              <a:t>ESSER Office Hours</a:t>
            </a:r>
            <a:endParaRPr/>
          </a:p>
        </p:txBody>
      </p:sp>
      <p:sp>
        <p:nvSpPr>
          <p:cNvPr id="101" name="Google Shape;101;p1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34275" anchor="t" anchorCtr="0"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400" b="1" u="sng" dirty="0"/>
              <a:t>Topics</a:t>
            </a:r>
          </a:p>
          <a:p>
            <a:pPr indent="-342900">
              <a:spcBef>
                <a:spcPts val="0"/>
              </a:spcBef>
            </a:pPr>
            <a:r>
              <a:rPr lang="en-US" sz="2400" dirty="0"/>
              <a:t>Updates and Reminders</a:t>
            </a:r>
          </a:p>
          <a:p>
            <a:pPr marL="257175" indent="-257175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 Committee of Practitioners Membership</a:t>
            </a:r>
          </a:p>
          <a:p>
            <a:pPr marL="257175" indent="-257175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2400" dirty="0"/>
          </a:p>
        </p:txBody>
      </p:sp>
      <p:sp>
        <p:nvSpPr>
          <p:cNvPr id="102" name="Google Shape;102;p16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t" anchorCtr="0">
            <a:noAutofit/>
          </a:bodyPr>
          <a:lstStyle/>
          <a:p>
            <a:fld id="{00000000-1234-1234-1234-123412341234}" type="slidenum">
              <a:rPr lang="en-US"/>
              <a:pPr/>
              <a:t>3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04753E-E9A5-4792-8603-D1969606697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Updates, Clarifications, and Follow-Ups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8BC3F38-FE3D-423A-9968-F95A499B112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5412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F0583-1393-449F-A3CF-DB55566B30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Updates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908CD6-D24F-458A-B351-792A27C9CA5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51D9B2-7C83-453B-AF43-333B6330964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1235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04753E-E9A5-4792-8603-D1969606697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Committee of Practitioners (CoP)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8BC3F38-FE3D-423A-9968-F95A499B112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722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46B5040-79FD-4E2E-9B77-8D73551421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40688"/>
            <a:ext cx="10515600" cy="636105"/>
          </a:xfrm>
        </p:spPr>
        <p:txBody>
          <a:bodyPr>
            <a:normAutofit fontScale="90000"/>
          </a:bodyPr>
          <a:lstStyle/>
          <a:p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Members Needed for Committee of Practitioners (CoP)</a:t>
            </a:r>
            <a:br>
              <a:rPr lang="en-US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06236B2-8BB8-456D-8B74-BBAF8A3922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9430"/>
            <a:ext cx="10515600" cy="4777533"/>
          </a:xfrm>
        </p:spPr>
        <p:txBody>
          <a:bodyPr>
            <a:normAutofit lnSpcReduction="10000"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en-US" sz="1800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Committee of Practitioners (CoP)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is a critical stakeholder group for the Federal Programs Unit at the Colorado Department of Education (CDE).  </a:t>
            </a:r>
          </a:p>
          <a:p>
            <a:pPr marL="457200"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rimary purpose is to advise CDE regarding its implementation of the Elementary and Secondary Education Act (ESEA), reauthorized as the Every Student Succeeds Act (ESSA)</a:t>
            </a:r>
          </a:p>
          <a:p>
            <a:pPr marL="457200"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Operates to identify issues across regions of the state and facilitate two-way communication between CDE and the preK-12 education community throughout Colorado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embership includes a variety of stakeholders:</a:t>
            </a:r>
          </a:p>
          <a:p>
            <a:pPr marL="457200"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representatives from local education agencies, non-public schools, and charter schools</a:t>
            </a:r>
          </a:p>
          <a:p>
            <a:pPr marL="457200"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school and district administrators, teachers, parents, and members of local school boards</a:t>
            </a:r>
          </a:p>
          <a:p>
            <a:pPr marL="457200"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articipants from each of the state-defined regions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Committee members serve for an initial three-year term with the opportunity to extend. 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minimum of four meetings will be held per year.  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apply for a position, fill out the </a:t>
            </a:r>
            <a:r>
              <a:rPr lang="en-US" sz="1800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2021-22 Application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PDF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and submit to </a:t>
            </a:r>
            <a:r>
              <a:rPr lang="en-US" sz="1800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Emily Owen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 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 additional information, please reach out to </a:t>
            </a:r>
            <a:r>
              <a:rPr lang="en-US" sz="1800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Tammy Giessinger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or </a:t>
            </a:r>
            <a:r>
              <a:rPr lang="en-US" sz="1800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6"/>
              </a:rPr>
              <a:t>Jeremy Meredith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17046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825874-05E7-40B4-A249-A764E205673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40317945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30"/>
          <p:cNvSpPr txBox="1">
            <a:spLocks noGrp="1"/>
          </p:cNvSpPr>
          <p:nvPr>
            <p:ph type="title"/>
          </p:nvPr>
        </p:nvSpPr>
        <p:spPr>
          <a:xfrm>
            <a:off x="3659307" y="196850"/>
            <a:ext cx="5269052" cy="891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r>
              <a:rPr lang="en-US" dirty="0"/>
              <a:t>CDE Team Introductions!</a:t>
            </a:r>
            <a:endParaRPr dirty="0"/>
          </a:p>
        </p:txBody>
      </p:sp>
      <p:sp>
        <p:nvSpPr>
          <p:cNvPr id="206" name="Google Shape;206;p3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524001" y="1"/>
            <a:ext cx="1422400" cy="1513840"/>
          </a:xfrm>
          <a:custGeom>
            <a:avLst/>
            <a:gdLst/>
            <a:ahLst/>
            <a:cxnLst/>
            <a:rect l="l" t="t" r="r" b="b"/>
            <a:pathLst>
              <a:path w="1764099" h="1558212" extrusionOk="0">
                <a:moveTo>
                  <a:pt x="0" y="0"/>
                </a:moveTo>
                <a:lnTo>
                  <a:pt x="1764099" y="0"/>
                </a:lnTo>
                <a:lnTo>
                  <a:pt x="1042087" y="1558212"/>
                </a:lnTo>
                <a:lnTo>
                  <a:pt x="0" y="155821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68569" tIns="34275" rIns="68569" bIns="34275" anchor="ctr" anchorCtr="0">
            <a:noAutofit/>
          </a:bodyPr>
          <a:lstStyle/>
          <a:p>
            <a:pPr algn="ctr"/>
            <a:endParaRPr sz="135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7" name="Google Shape;207;p30" descr=" CDE team introductions and contact information."/>
          <p:cNvSpPr/>
          <p:nvPr/>
        </p:nvSpPr>
        <p:spPr>
          <a:xfrm>
            <a:off x="1661160" y="1281430"/>
            <a:ext cx="8869680" cy="5375910"/>
          </a:xfrm>
          <a:custGeom>
            <a:avLst/>
            <a:gdLst/>
            <a:ahLst/>
            <a:cxnLst/>
            <a:rect l="l" t="t" r="r" b="b"/>
            <a:pathLst>
              <a:path w="12191999" h="5166360" extrusionOk="0">
                <a:moveTo>
                  <a:pt x="0" y="0"/>
                </a:moveTo>
                <a:lnTo>
                  <a:pt x="1822388" y="0"/>
                </a:lnTo>
                <a:lnTo>
                  <a:pt x="6468290" y="0"/>
                </a:lnTo>
                <a:lnTo>
                  <a:pt x="7796394" y="0"/>
                </a:lnTo>
                <a:lnTo>
                  <a:pt x="8376834" y="0"/>
                </a:lnTo>
                <a:lnTo>
                  <a:pt x="9704938" y="0"/>
                </a:lnTo>
                <a:lnTo>
                  <a:pt x="9704938" y="2"/>
                </a:lnTo>
                <a:lnTo>
                  <a:pt x="10283456" y="2"/>
                </a:lnTo>
                <a:lnTo>
                  <a:pt x="10863897" y="2"/>
                </a:lnTo>
                <a:lnTo>
                  <a:pt x="12191999" y="2"/>
                </a:lnTo>
                <a:lnTo>
                  <a:pt x="12191999" y="5166360"/>
                </a:lnTo>
                <a:lnTo>
                  <a:pt x="0" y="5166360"/>
                </a:lnTo>
                <a:lnTo>
                  <a:pt x="0" y="2604436"/>
                </a:lnTo>
                <a:lnTo>
                  <a:pt x="862341" y="743371"/>
                </a:lnTo>
                <a:lnTo>
                  <a:pt x="0" y="743371"/>
                </a:lnTo>
                <a:lnTo>
                  <a:pt x="0" y="742508"/>
                </a:lnTo>
                <a:lnTo>
                  <a:pt x="92826" y="742508"/>
                </a:lnTo>
                <a:lnTo>
                  <a:pt x="406486" y="742508"/>
                </a:lnTo>
                <a:lnTo>
                  <a:pt x="406486" y="742507"/>
                </a:lnTo>
                <a:lnTo>
                  <a:pt x="862741" y="742507"/>
                </a:lnTo>
                <a:lnTo>
                  <a:pt x="1206388" y="864"/>
                </a:lnTo>
                <a:lnTo>
                  <a:pt x="748500" y="864"/>
                </a:lnTo>
                <a:lnTo>
                  <a:pt x="0" y="864"/>
                </a:lnTo>
                <a:close/>
              </a:path>
            </a:pathLst>
          </a:custGeom>
          <a:solidFill>
            <a:srgbClr val="A6A6A6">
              <a:alpha val="49803"/>
            </a:srgbClr>
          </a:solidFill>
          <a:ln>
            <a:noFill/>
          </a:ln>
        </p:spPr>
        <p:txBody>
          <a:bodyPr spcFirstLastPara="1" wrap="square" lIns="68569" tIns="34275" rIns="68569" bIns="34275" anchor="ctr" anchorCtr="0">
            <a:noAutofit/>
          </a:bodyPr>
          <a:lstStyle/>
          <a:p>
            <a:pPr algn="ctr"/>
            <a:endParaRPr sz="20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8" name="Google Shape;208;p3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524001" y="1646556"/>
            <a:ext cx="782320" cy="2356484"/>
          </a:xfrm>
          <a:custGeom>
            <a:avLst/>
            <a:gdLst/>
            <a:ahLst/>
            <a:cxnLst/>
            <a:rect l="l" t="t" r="r" b="b"/>
            <a:pathLst>
              <a:path w="971654" h="2096979" extrusionOk="0">
                <a:moveTo>
                  <a:pt x="0" y="0"/>
                </a:moveTo>
                <a:lnTo>
                  <a:pt x="971654" y="0"/>
                </a:lnTo>
                <a:lnTo>
                  <a:pt x="0" y="2096979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txBody>
          <a:bodyPr spcFirstLastPara="1" wrap="square" lIns="68569" tIns="34275" rIns="68569" bIns="34275" anchor="ctr" anchorCtr="0">
            <a:noAutofit/>
          </a:bodyPr>
          <a:lstStyle/>
          <a:p>
            <a:pPr algn="ctr"/>
            <a:endParaRPr sz="135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9" name="Google Shape;209;p30"/>
          <p:cNvSpPr txBox="1">
            <a:spLocks noGrp="1"/>
          </p:cNvSpPr>
          <p:nvPr>
            <p:ph type="body" idx="1"/>
          </p:nvPr>
        </p:nvSpPr>
        <p:spPr>
          <a:xfrm>
            <a:off x="2519679" y="1905635"/>
            <a:ext cx="7701280" cy="41351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34275" anchor="t" anchorCtr="0">
            <a:noAutofit/>
          </a:bodyPr>
          <a:lstStyle/>
          <a:p>
            <a:pPr marL="0" indent="0">
              <a:buSzPts val="1500"/>
              <a:buNone/>
            </a:pPr>
            <a:r>
              <a:rPr lang="en-US" sz="1600" b="1" u="sng" dirty="0"/>
              <a:t>ESSER/ESEA</a:t>
            </a:r>
            <a:endParaRPr lang="en-US" dirty="0"/>
          </a:p>
          <a:p>
            <a:pPr marL="171450" indent="-171450">
              <a:buSzPts val="1500"/>
            </a:pPr>
            <a:r>
              <a:rPr lang="en-US" sz="1600" dirty="0"/>
              <a:t>Nazie Mohajeri-Nelson, Director of ESEA Office (</a:t>
            </a:r>
            <a:r>
              <a:rPr lang="en-US" sz="1600" u="sng" dirty="0">
                <a:solidFill>
                  <a:schemeClr val="hlink"/>
                </a:solidFill>
                <a:hlinkClick r:id="rId3"/>
              </a:rPr>
              <a:t>mohajeri-nelson_n@cde.state.co.us</a:t>
            </a:r>
            <a:r>
              <a:rPr lang="en-US" sz="1600" dirty="0"/>
              <a:t>) </a:t>
            </a:r>
          </a:p>
          <a:p>
            <a:pPr marL="171450" indent="-171450">
              <a:buSzPts val="1500"/>
            </a:pPr>
            <a:r>
              <a:rPr lang="en-US" sz="1600" dirty="0"/>
              <a:t>DeLilah Collins, Assistant Director of ESEA Office (</a:t>
            </a:r>
            <a:r>
              <a:rPr lang="en-US" sz="1600" u="sng" dirty="0">
                <a:solidFill>
                  <a:schemeClr val="hlink"/>
                </a:solidFill>
                <a:hlinkClick r:id="rId4"/>
              </a:rPr>
              <a:t>collins_d@cde.state.co.us</a:t>
            </a:r>
            <a:r>
              <a:rPr lang="en-US" sz="1600" dirty="0"/>
              <a:t>) </a:t>
            </a:r>
          </a:p>
          <a:p>
            <a:pPr marL="171450" indent="-171450">
              <a:buSzPts val="1500"/>
            </a:pPr>
            <a:r>
              <a:rPr lang="en-US" sz="1600" dirty="0"/>
              <a:t>Kristin Crumley, ESSER Monitoring &amp; Reporting Specialist (</a:t>
            </a:r>
            <a:r>
              <a:rPr lang="en-US" sz="1600" dirty="0">
                <a:hlinkClick r:id="rId5"/>
              </a:rPr>
              <a:t>Crumley_k@cde.state.co.us</a:t>
            </a:r>
            <a:r>
              <a:rPr lang="en-US" sz="1600" dirty="0"/>
              <a:t>) </a:t>
            </a:r>
          </a:p>
          <a:p>
            <a:pPr marL="171450" indent="-171450">
              <a:buSzPts val="1500"/>
            </a:pPr>
            <a:r>
              <a:rPr lang="en-US" sz="1600" dirty="0">
                <a:hlinkClick r:id="rId6"/>
              </a:rPr>
              <a:t>ESEA Regional Contacts </a:t>
            </a:r>
            <a:r>
              <a:rPr lang="en-US" sz="1600" dirty="0"/>
              <a:t>assigned to your district</a:t>
            </a:r>
          </a:p>
          <a:p>
            <a:pPr marL="0" indent="0">
              <a:spcBef>
                <a:spcPts val="0"/>
              </a:spcBef>
              <a:buSzPts val="1500"/>
              <a:buNone/>
            </a:pPr>
            <a:endParaRPr lang="en-US" sz="1600" b="1" u="sng" dirty="0"/>
          </a:p>
          <a:p>
            <a:pPr marL="0" indent="0">
              <a:spcBef>
                <a:spcPts val="0"/>
              </a:spcBef>
              <a:buSzPts val="1500"/>
              <a:buNone/>
            </a:pPr>
            <a:r>
              <a:rPr lang="en-US" sz="1600" b="1" u="sng" dirty="0"/>
              <a:t>Fiscal Experts</a:t>
            </a:r>
            <a:endParaRPr sz="2800" dirty="0"/>
          </a:p>
          <a:p>
            <a:pPr marL="171450" indent="-171450">
              <a:buSzPts val="1500"/>
            </a:pPr>
            <a:r>
              <a:rPr lang="en-US" sz="1600" dirty="0"/>
              <a:t>Jennifer Okes, Chief Operating Officer (</a:t>
            </a:r>
            <a:r>
              <a:rPr lang="en-US" sz="1600" u="sng" dirty="0">
                <a:solidFill>
                  <a:schemeClr val="hlink"/>
                </a:solidFill>
                <a:hlinkClick r:id="rId7"/>
              </a:rPr>
              <a:t>okes_j@cde.state.co.us</a:t>
            </a:r>
            <a:r>
              <a:rPr lang="en-US" sz="1600" dirty="0"/>
              <a:t>) </a:t>
            </a:r>
            <a:endParaRPr sz="1600" dirty="0"/>
          </a:p>
          <a:p>
            <a:pPr marL="171450" indent="-171450">
              <a:buSzPts val="1500"/>
            </a:pPr>
            <a:r>
              <a:rPr lang="en-US" sz="1600" dirty="0"/>
              <a:t>Kate Bartlett, Executive Director of School District Operations (</a:t>
            </a:r>
            <a:r>
              <a:rPr lang="en-US" sz="1600" u="sng" dirty="0">
                <a:solidFill>
                  <a:schemeClr val="hlink"/>
                </a:solidFill>
                <a:hlinkClick r:id="rId8"/>
              </a:rPr>
              <a:t>Bartlett_k@cde.state.co.us</a:t>
            </a:r>
            <a:r>
              <a:rPr lang="en-US" sz="1600" dirty="0"/>
              <a:t>) </a:t>
            </a:r>
          </a:p>
          <a:p>
            <a:pPr marL="171450" indent="-171450">
              <a:buSzPts val="1500"/>
            </a:pPr>
            <a:r>
              <a:rPr lang="en-US" sz="1600" dirty="0"/>
              <a:t>Jennifer Austin, Director of Grants Fiscal Management (</a:t>
            </a:r>
            <a:r>
              <a:rPr lang="en-US" sz="1600" dirty="0">
                <a:solidFill>
                  <a:srgbClr val="0070C0"/>
                </a:solidFill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Austin_j@cde.state.co.us</a:t>
            </a:r>
            <a:r>
              <a:rPr lang="en-US" sz="1600" dirty="0"/>
              <a:t>) </a:t>
            </a:r>
          </a:p>
          <a:p>
            <a:pPr marL="171450" indent="-171450">
              <a:buSzPts val="1500"/>
            </a:pPr>
            <a:r>
              <a:rPr lang="en-US" sz="1600" dirty="0"/>
              <a:t>Robert Hawkins, Grants Fiscal Analyst (</a:t>
            </a:r>
            <a:r>
              <a:rPr lang="en-US" sz="1600" u="sng" dirty="0">
                <a:solidFill>
                  <a:schemeClr val="hlink"/>
                </a:solidFill>
                <a:hlinkClick r:id="rId10"/>
              </a:rPr>
              <a:t>Hawkins_s@cde.state.co.us</a:t>
            </a:r>
            <a:r>
              <a:rPr lang="en-US" sz="1600" dirty="0"/>
              <a:t>) </a:t>
            </a:r>
          </a:p>
          <a:p>
            <a:pPr marL="171450" indent="-171450">
              <a:buSzPts val="1500"/>
            </a:pPr>
            <a:r>
              <a:rPr lang="en-US" sz="1600" dirty="0"/>
              <a:t>Steven Kaleda, Grants Fiscal Analyst (</a:t>
            </a:r>
            <a:r>
              <a:rPr lang="en-US" sz="1600" u="sng" dirty="0">
                <a:solidFill>
                  <a:schemeClr val="hlink"/>
                </a:solidFill>
                <a:hlinkClick r:id="rId11"/>
              </a:rPr>
              <a:t>Kaleda_s@cde.state.co.us</a:t>
            </a:r>
            <a:r>
              <a:rPr lang="en-US" sz="1600" dirty="0"/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36409847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8940</TotalTime>
  <Words>586</Words>
  <Application>Microsoft Office PowerPoint</Application>
  <PresentationFormat>Widescreen</PresentationFormat>
  <Paragraphs>57</Paragraphs>
  <Slides>9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Museo Slab 500</vt:lpstr>
      <vt:lpstr>Office Theme</vt:lpstr>
      <vt:lpstr>1_Office Theme</vt:lpstr>
      <vt:lpstr>CDE Office Hours</vt:lpstr>
      <vt:lpstr>CDE Team Introductions!</vt:lpstr>
      <vt:lpstr>ESSER Office Hours</vt:lpstr>
      <vt:lpstr>Updates, Clarifications, and Follow-Ups</vt:lpstr>
      <vt:lpstr>Updates</vt:lpstr>
      <vt:lpstr>Committee of Practitioners (CoP)</vt:lpstr>
      <vt:lpstr>Members Needed for Committee of Practitioners (CoP) </vt:lpstr>
      <vt:lpstr>Questions?</vt:lpstr>
      <vt:lpstr>CDE Team Introductions!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CDE Office Hours</dc:title>
  <dc:creator>Owen, Emily</dc:creator>
  <cp:lastModifiedBy>Owen, Emily</cp:lastModifiedBy>
  <cp:revision>234</cp:revision>
  <dcterms:modified xsi:type="dcterms:W3CDTF">2021-07-13T21:11:24Z</dcterms:modified>
</cp:coreProperties>
</file>