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2"/>
  </p:notesMasterIdLst>
  <p:sldIdLst>
    <p:sldId id="256" r:id="rId2"/>
    <p:sldId id="590" r:id="rId3"/>
    <p:sldId id="257" r:id="rId4"/>
    <p:sldId id="555" r:id="rId5"/>
    <p:sldId id="591" r:id="rId6"/>
    <p:sldId id="588" r:id="rId7"/>
    <p:sldId id="592" r:id="rId8"/>
    <p:sldId id="579" r:id="rId9"/>
    <p:sldId id="603" r:id="rId10"/>
    <p:sldId id="594" r:id="rId11"/>
    <p:sldId id="593" r:id="rId12"/>
    <p:sldId id="595" r:id="rId13"/>
    <p:sldId id="598" r:id="rId14"/>
    <p:sldId id="596" r:id="rId15"/>
    <p:sldId id="600" r:id="rId16"/>
    <p:sldId id="601" r:id="rId17"/>
    <p:sldId id="602" r:id="rId18"/>
    <p:sldId id="599" r:id="rId19"/>
    <p:sldId id="543" r:id="rId20"/>
    <p:sldId id="271" r:id="rId21"/>
  </p:sldIdLst>
  <p:sldSz cx="9144000" cy="6858000" type="screen4x3"/>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64344" autoAdjust="0"/>
  </p:normalViewPr>
  <p:slideViewPr>
    <p:cSldViewPr snapToGrid="0">
      <p:cViewPr varScale="1">
        <p:scale>
          <a:sx n="70" d="100"/>
          <a:sy n="70" d="100"/>
        </p:scale>
        <p:origin x="151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375"/>
              </a:spcAft>
            </a:pPr>
            <a:r>
              <a:rPr lang="en-US" sz="1800" dirty="0">
                <a:solidFill>
                  <a:srgbClr val="000000"/>
                </a:solidFill>
                <a:effectLst/>
                <a:latin typeface="Calibri" panose="020F0502020204030204" pitchFamily="34" charset="0"/>
                <a:ea typeface="Calibri" panose="020F0502020204030204" pitchFamily="34" charset="0"/>
              </a:rPr>
              <a:t>Supplemental disinfecting systems, such as hydrogen peroxide or bi-polar ionization are not contemplated in the Building Excellent Schools Today’s Construction Guidelines or required to comply with current code or COVID-19 reopening guidance (which focuses on optimizing current HVAC systems, increased air exchanges, and improved filtration), and therefore will not be considered an eligible use of BEST funds.</a:t>
            </a:r>
            <a:endParaRPr lang="en-US" sz="1800" dirty="0">
              <a:effectLst/>
              <a:latin typeface="Calibri" panose="020F0502020204030204" pitchFamily="34" charset="0"/>
              <a:ea typeface="Calibri" panose="020F0502020204030204" pitchFamily="34" charset="0"/>
            </a:endParaRP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CDPHE and the EPA have expressed concerns with hydrogen peroxide systems. These devices are untested for efficacy and safety. Hydrogen peroxide, when used at a level that would be effective to kill viruses, could also be a lung irritant leaving occupants more susceptible to upper respiratory infections, such as COVID.  </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EPA Letter to Superintendents (Aug 26, 2020)</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Please be aware that EPA does not routinely review the safety or efficacy of pesticidal devices (unlike chemical pesticides which EPA publishes on List N), and therefore cannot confirm whether, or under what circumstances, such products might be effective against the spread of</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coronavirus. Pesticidal devices (ozone generators and UV lights among other devices) making such claims have NOT been reviewed and may not be able to make claims against coronavirus where devices have not been tested for efficacy or safety for use against the coronavirus or</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harder-to-kill viruses.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CDPHE recommends focusing on optimizing current HVAC systems, increased air exchanges, and improved filtration, social distancing, wearing masks, and cleaning hands and surfaces.</a:t>
            </a:r>
          </a:p>
          <a:p>
            <a:pPr marL="0" marR="0">
              <a:spcBef>
                <a:spcPts val="0"/>
              </a:spcBef>
              <a:spcAft>
                <a:spcPts val="0"/>
              </a:spcAft>
            </a:pPr>
            <a:r>
              <a:rPr lang="en-US" sz="1800" dirty="0">
                <a:effectLst/>
                <a:latin typeface="Calibri" panose="020F0502020204030204" pitchFamily="34" charset="0"/>
                <a:ea typeface="Calibri" panose="020F0502020204030204" pitchFamily="34" charset="0"/>
              </a:rPr>
              <a:t>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7</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343815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1371600" y="1143000"/>
            <a:ext cx="41148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38"/>
            <a:ext cx="9144000" cy="2182761"/>
          </a:xfrm>
          <a:prstGeom prst="rect">
            <a:avLst/>
          </a:prstGeom>
          <a:gradFill>
            <a:gsLst>
              <a:gs pos="0">
                <a:schemeClr val="lt1"/>
              </a:gs>
              <a:gs pos="100000">
                <a:srgbClr val="00953A">
                  <a:alpha val="49803"/>
                </a:srgbClr>
              </a:gs>
            </a:gsLst>
            <a:lin ang="5400000" scaled="0"/>
          </a:gra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36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000"/>
              <a:buNone/>
              <a:defRPr sz="20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pic>
        <p:nvPicPr>
          <p:cNvPr id="17" name="Google Shape;17;p2"/>
          <p:cNvPicPr preferRelativeResize="0"/>
          <p:nvPr/>
        </p:nvPicPr>
        <p:blipFill rotWithShape="1">
          <a:blip r:embed="rId2">
            <a:alphaModFix/>
          </a:blip>
          <a:srcRect/>
          <a:stretch/>
        </p:blipFill>
        <p:spPr>
          <a:xfrm>
            <a:off x="3165737" y="632706"/>
            <a:ext cx="2821173" cy="1762730"/>
          </a:xfrm>
          <a:prstGeom prst="rect">
            <a:avLst/>
          </a:prstGeom>
          <a:noFill/>
          <a:ln>
            <a:noFill/>
          </a:ln>
        </p:spPr>
      </p:pic>
      <p:cxnSp>
        <p:nvCxnSpPr>
          <p:cNvPr id="18" name="Google Shape;18;p2"/>
          <p:cNvCxnSpPr/>
          <p:nvPr/>
        </p:nvCxnSpPr>
        <p:spPr>
          <a:xfrm>
            <a:off x="685800" y="2772696"/>
            <a:ext cx="7801897"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71" name="Google Shape;71;p11"/>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74" name="Google Shape;74;p11"/>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75" name="Google Shape;75;p11"/>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wo Content">
  <p:cSld name="Two Content">
    <p:spTree>
      <p:nvGrpSpPr>
        <p:cNvPr id="1" name="Shape 76"/>
        <p:cNvGrpSpPr/>
        <p:nvPr/>
      </p:nvGrpSpPr>
      <p:grpSpPr>
        <a:xfrm>
          <a:off x="0" y="0"/>
          <a:ext cx="0" cy="0"/>
          <a:chOff x="0" y="0"/>
          <a:chExt cx="0" cy="0"/>
        </a:xfrm>
      </p:grpSpPr>
      <p:sp>
        <p:nvSpPr>
          <p:cNvPr id="77" name="Google Shape;77;p12"/>
          <p:cNvSpPr txBox="1">
            <a:spLocks noGrp="1"/>
          </p:cNvSpPr>
          <p:nvPr>
            <p:ph type="body" idx="1"/>
          </p:nvPr>
        </p:nvSpPr>
        <p:spPr>
          <a:xfrm>
            <a:off x="6286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8" name="Google Shape;78;p12"/>
          <p:cNvSpPr txBox="1">
            <a:spLocks noGrp="1"/>
          </p:cNvSpPr>
          <p:nvPr>
            <p:ph type="body" idx="2"/>
          </p:nvPr>
        </p:nvSpPr>
        <p:spPr>
          <a:xfrm>
            <a:off x="4629150" y="1463040"/>
            <a:ext cx="3886200" cy="4583799"/>
          </a:xfrm>
          <a:prstGeom prst="rect">
            <a:avLst/>
          </a:prstGeom>
          <a:noFill/>
          <a:ln>
            <a:noFill/>
          </a:ln>
        </p:spPr>
        <p:txBody>
          <a:bodyPr spcFirstLastPara="1" wrap="square" lIns="91425" tIns="45700" rIns="91425"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79" name="Google Shape;79;p12"/>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80" name="Google Shape;80;p12"/>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pic>
        <p:nvPicPr>
          <p:cNvPr id="81" name="Google Shape;81;p12"/>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82" name="Google Shape;82;p12"/>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83"/>
        <p:cNvGrpSpPr/>
        <p:nvPr/>
      </p:nvGrpSpPr>
      <p:grpSpPr>
        <a:xfrm>
          <a:off x="0" y="0"/>
          <a:ext cx="0" cy="0"/>
          <a:chOff x="0" y="0"/>
          <a:chExt cx="0" cy="0"/>
        </a:xfrm>
      </p:grpSpPr>
      <p:sp>
        <p:nvSpPr>
          <p:cNvPr id="84" name="Google Shape;84;p1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
        <p:nvSpPr>
          <p:cNvPr id="85" name="Google Shape;85;p1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86"/>
        <p:cNvGrpSpPr/>
        <p:nvPr/>
      </p:nvGrpSpPr>
      <p:grpSpPr>
        <a:xfrm>
          <a:off x="0" y="0"/>
          <a:ext cx="0" cy="0"/>
          <a:chOff x="0" y="0"/>
          <a:chExt cx="0" cy="0"/>
        </a:xfrm>
      </p:grpSpPr>
      <p:sp>
        <p:nvSpPr>
          <p:cNvPr id="87" name="Google Shape;87;p14"/>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dk1"/>
              </a:buClr>
              <a:buSzPts val="2400"/>
              <a:buFont typeface="Arial"/>
              <a:buNone/>
              <a:defRPr sz="2400">
                <a:solidFill>
                  <a:schemeClr val="dk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22" name="Google Shape;22;p3"/>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25" name="Google Shape;25;p3"/>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rgbClr val="7F7F7F"/>
                </a:solidFill>
                <a:latin typeface="Calibri"/>
                <a:ea typeface="Calibri"/>
                <a:cs typeface="Calibri"/>
                <a:sym typeface="Calibri"/>
              </a:defRPr>
            </a:lvl1pPr>
            <a:lvl2pPr marL="0" lvl="1" indent="0" algn="l">
              <a:spcBef>
                <a:spcPts val="0"/>
              </a:spcBef>
              <a:buNone/>
              <a:defRPr sz="1600" b="0" i="0" u="none" strike="noStrike" cap="none">
                <a:solidFill>
                  <a:srgbClr val="7F7F7F"/>
                </a:solidFill>
                <a:latin typeface="Calibri"/>
                <a:ea typeface="Calibri"/>
                <a:cs typeface="Calibri"/>
                <a:sym typeface="Calibri"/>
              </a:defRPr>
            </a:lvl2pPr>
            <a:lvl3pPr marL="0" lvl="2" indent="0" algn="l">
              <a:spcBef>
                <a:spcPts val="0"/>
              </a:spcBef>
              <a:buNone/>
              <a:defRPr sz="1600" b="0" i="0" u="none" strike="noStrike" cap="none">
                <a:solidFill>
                  <a:srgbClr val="7F7F7F"/>
                </a:solidFill>
                <a:latin typeface="Calibri"/>
                <a:ea typeface="Calibri"/>
                <a:cs typeface="Calibri"/>
                <a:sym typeface="Calibri"/>
              </a:defRPr>
            </a:lvl3pPr>
            <a:lvl4pPr marL="0" lvl="3" indent="0" algn="l">
              <a:spcBef>
                <a:spcPts val="0"/>
              </a:spcBef>
              <a:buNone/>
              <a:defRPr sz="1600" b="0" i="0" u="none" strike="noStrike" cap="none">
                <a:solidFill>
                  <a:srgbClr val="7F7F7F"/>
                </a:solidFill>
                <a:latin typeface="Calibri"/>
                <a:ea typeface="Calibri"/>
                <a:cs typeface="Calibri"/>
                <a:sym typeface="Calibri"/>
              </a:defRPr>
            </a:lvl4pPr>
            <a:lvl5pPr marL="0" lvl="4" indent="0" algn="l">
              <a:spcBef>
                <a:spcPts val="0"/>
              </a:spcBef>
              <a:buNone/>
              <a:defRPr sz="1600" b="0" i="0" u="none" strike="noStrike" cap="none">
                <a:solidFill>
                  <a:srgbClr val="7F7F7F"/>
                </a:solidFill>
                <a:latin typeface="Calibri"/>
                <a:ea typeface="Calibri"/>
                <a:cs typeface="Calibri"/>
                <a:sym typeface="Calibri"/>
              </a:defRPr>
            </a:lvl5pPr>
            <a:lvl6pPr marL="0" lvl="5" indent="0" algn="l">
              <a:spcBef>
                <a:spcPts val="0"/>
              </a:spcBef>
              <a:buNone/>
              <a:defRPr sz="1600" b="0" i="0" u="none" strike="noStrike" cap="none">
                <a:solidFill>
                  <a:srgbClr val="7F7F7F"/>
                </a:solidFill>
                <a:latin typeface="Calibri"/>
                <a:ea typeface="Calibri"/>
                <a:cs typeface="Calibri"/>
                <a:sym typeface="Calibri"/>
              </a:defRPr>
            </a:lvl6pPr>
            <a:lvl7pPr marL="0" lvl="6" indent="0" algn="l">
              <a:spcBef>
                <a:spcPts val="0"/>
              </a:spcBef>
              <a:buNone/>
              <a:defRPr sz="1600" b="0" i="0" u="none" strike="noStrike" cap="none">
                <a:solidFill>
                  <a:srgbClr val="7F7F7F"/>
                </a:solidFill>
                <a:latin typeface="Calibri"/>
                <a:ea typeface="Calibri"/>
                <a:cs typeface="Calibri"/>
                <a:sym typeface="Calibri"/>
              </a:defRPr>
            </a:lvl7pPr>
            <a:lvl8pPr marL="0" lvl="7" indent="0" algn="l">
              <a:spcBef>
                <a:spcPts val="0"/>
              </a:spcBef>
              <a:buNone/>
              <a:defRPr sz="1600" b="0" i="0" u="none" strike="noStrike" cap="none">
                <a:solidFill>
                  <a:srgbClr val="7F7F7F"/>
                </a:solidFill>
                <a:latin typeface="Calibri"/>
                <a:ea typeface="Calibri"/>
                <a:cs typeface="Calibri"/>
                <a:sym typeface="Calibri"/>
              </a:defRPr>
            </a:lvl8pPr>
            <a:lvl9pPr marL="0" lvl="8" indent="0" algn="l">
              <a:spcBef>
                <a:spcPts val="0"/>
              </a:spcBef>
              <a:buNone/>
              <a:defRPr sz="1600" b="0" i="0" u="none" strike="noStrike" cap="none">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0"/>
            <a:ext cx="9144000" cy="6857999"/>
          </a:xfrm>
          <a:prstGeom prst="rect">
            <a:avLst/>
          </a:prstGeom>
          <a:noFill/>
          <a:ln>
            <a:noFill/>
          </a:ln>
        </p:spPr>
      </p:pic>
      <p:sp>
        <p:nvSpPr>
          <p:cNvPr id="28" name="Google Shape;28;p4"/>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15697"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b="0" i="0" u="none" strike="noStrike" cap="none">
                <a:solidFill>
                  <a:schemeClr val="lt1"/>
                </a:solidFill>
                <a:latin typeface="Calibri"/>
                <a:ea typeface="Calibri"/>
                <a:cs typeface="Calibri"/>
                <a:sym typeface="Calibri"/>
              </a:defRPr>
            </a:lvl1pPr>
            <a:lvl2pPr marL="0" lvl="1" indent="0" algn="l">
              <a:spcBef>
                <a:spcPts val="0"/>
              </a:spcBef>
              <a:buNone/>
              <a:defRPr sz="1600" b="0" i="0" u="none" strike="noStrike" cap="none">
                <a:solidFill>
                  <a:schemeClr val="lt1"/>
                </a:solidFill>
                <a:latin typeface="Calibri"/>
                <a:ea typeface="Calibri"/>
                <a:cs typeface="Calibri"/>
                <a:sym typeface="Calibri"/>
              </a:defRPr>
            </a:lvl2pPr>
            <a:lvl3pPr marL="0" lvl="2" indent="0" algn="l">
              <a:spcBef>
                <a:spcPts val="0"/>
              </a:spcBef>
              <a:buNone/>
              <a:defRPr sz="1600" b="0" i="0" u="none" strike="noStrike" cap="none">
                <a:solidFill>
                  <a:schemeClr val="lt1"/>
                </a:solidFill>
                <a:latin typeface="Calibri"/>
                <a:ea typeface="Calibri"/>
                <a:cs typeface="Calibri"/>
                <a:sym typeface="Calibri"/>
              </a:defRPr>
            </a:lvl3pPr>
            <a:lvl4pPr marL="0" lvl="3" indent="0" algn="l">
              <a:spcBef>
                <a:spcPts val="0"/>
              </a:spcBef>
              <a:buNone/>
              <a:defRPr sz="1600" b="0" i="0" u="none" strike="noStrike" cap="none">
                <a:solidFill>
                  <a:schemeClr val="lt1"/>
                </a:solidFill>
                <a:latin typeface="Calibri"/>
                <a:ea typeface="Calibri"/>
                <a:cs typeface="Calibri"/>
                <a:sym typeface="Calibri"/>
              </a:defRPr>
            </a:lvl4pPr>
            <a:lvl5pPr marL="0" lvl="4" indent="0" algn="l">
              <a:spcBef>
                <a:spcPts val="0"/>
              </a:spcBef>
              <a:buNone/>
              <a:defRPr sz="1600" b="0" i="0" u="none" strike="noStrike" cap="none">
                <a:solidFill>
                  <a:schemeClr val="lt1"/>
                </a:solidFill>
                <a:latin typeface="Calibri"/>
                <a:ea typeface="Calibri"/>
                <a:cs typeface="Calibri"/>
                <a:sym typeface="Calibri"/>
              </a:defRPr>
            </a:lvl5pPr>
            <a:lvl6pPr marL="0" lvl="5" indent="0" algn="l">
              <a:spcBef>
                <a:spcPts val="0"/>
              </a:spcBef>
              <a:buNone/>
              <a:defRPr sz="1600" b="0" i="0" u="none" strike="noStrike" cap="none">
                <a:solidFill>
                  <a:schemeClr val="lt1"/>
                </a:solidFill>
                <a:latin typeface="Calibri"/>
                <a:ea typeface="Calibri"/>
                <a:cs typeface="Calibri"/>
                <a:sym typeface="Calibri"/>
              </a:defRPr>
            </a:lvl6pPr>
            <a:lvl7pPr marL="0" lvl="6" indent="0" algn="l">
              <a:spcBef>
                <a:spcPts val="0"/>
              </a:spcBef>
              <a:buNone/>
              <a:defRPr sz="1600" b="0" i="0" u="none" strike="noStrike" cap="none">
                <a:solidFill>
                  <a:schemeClr val="lt1"/>
                </a:solidFill>
                <a:latin typeface="Calibri"/>
                <a:ea typeface="Calibri"/>
                <a:cs typeface="Calibri"/>
                <a:sym typeface="Calibri"/>
              </a:defRPr>
            </a:lvl7pPr>
            <a:lvl8pPr marL="0" lvl="7" indent="0" algn="l">
              <a:spcBef>
                <a:spcPts val="0"/>
              </a:spcBef>
              <a:buNone/>
              <a:defRPr sz="1600" b="0" i="0" u="none" strike="noStrike" cap="none">
                <a:solidFill>
                  <a:schemeClr val="lt1"/>
                </a:solidFill>
                <a:latin typeface="Calibri"/>
                <a:ea typeface="Calibri"/>
                <a:cs typeface="Calibri"/>
                <a:sym typeface="Calibri"/>
              </a:defRPr>
            </a:lvl8pPr>
            <a:lvl9pPr marL="0" lvl="8" indent="0" algn="l">
              <a:spcBef>
                <a:spcPts val="0"/>
              </a:spcBef>
              <a:buNone/>
              <a:defRPr sz="1600" b="0" i="0" u="none" strike="noStrike" cap="none">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0" y="0"/>
            <a:ext cx="9143999" cy="6857999"/>
          </a:xfrm>
          <a:prstGeom prst="rect">
            <a:avLst/>
          </a:prstGeom>
          <a:noFill/>
          <a:ln>
            <a:noFill/>
          </a:ln>
        </p:spPr>
      </p:pic>
      <p:sp>
        <p:nvSpPr>
          <p:cNvPr id="32" name="Google Shape;32;p5"/>
          <p:cNvSpPr txBox="1">
            <a:spLocks noGrp="1"/>
          </p:cNvSpPr>
          <p:nvPr>
            <p:ph type="ctrTitle"/>
          </p:nvPr>
        </p:nvSpPr>
        <p:spPr>
          <a:xfrm>
            <a:off x="685800" y="2595716"/>
            <a:ext cx="77724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4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chemeClr val="lt1"/>
                </a:solidFill>
                <a:latin typeface="Calibri"/>
                <a:ea typeface="Calibri"/>
                <a:cs typeface="Calibri"/>
                <a:sym typeface="Calibri"/>
              </a:defRPr>
            </a:lvl1pPr>
            <a:lvl2pPr marL="0" lvl="1" indent="0" algn="l">
              <a:spcBef>
                <a:spcPts val="0"/>
              </a:spcBef>
              <a:buNone/>
              <a:defRPr sz="1600">
                <a:solidFill>
                  <a:schemeClr val="lt1"/>
                </a:solidFill>
                <a:latin typeface="Calibri"/>
                <a:ea typeface="Calibri"/>
                <a:cs typeface="Calibri"/>
                <a:sym typeface="Calibri"/>
              </a:defRPr>
            </a:lvl2pPr>
            <a:lvl3pPr marL="0" lvl="2" indent="0" algn="l">
              <a:spcBef>
                <a:spcPts val="0"/>
              </a:spcBef>
              <a:buNone/>
              <a:defRPr sz="1600">
                <a:solidFill>
                  <a:schemeClr val="lt1"/>
                </a:solidFill>
                <a:latin typeface="Calibri"/>
                <a:ea typeface="Calibri"/>
                <a:cs typeface="Calibri"/>
                <a:sym typeface="Calibri"/>
              </a:defRPr>
            </a:lvl3pPr>
            <a:lvl4pPr marL="0" lvl="3" indent="0" algn="l">
              <a:spcBef>
                <a:spcPts val="0"/>
              </a:spcBef>
              <a:buNone/>
              <a:defRPr sz="1600">
                <a:solidFill>
                  <a:schemeClr val="lt1"/>
                </a:solidFill>
                <a:latin typeface="Calibri"/>
                <a:ea typeface="Calibri"/>
                <a:cs typeface="Calibri"/>
                <a:sym typeface="Calibri"/>
              </a:defRPr>
            </a:lvl4pPr>
            <a:lvl5pPr marL="0" lvl="4" indent="0" algn="l">
              <a:spcBef>
                <a:spcPts val="0"/>
              </a:spcBef>
              <a:buNone/>
              <a:defRPr sz="1600">
                <a:solidFill>
                  <a:schemeClr val="lt1"/>
                </a:solidFill>
                <a:latin typeface="Calibri"/>
                <a:ea typeface="Calibri"/>
                <a:cs typeface="Calibri"/>
                <a:sym typeface="Calibri"/>
              </a:defRPr>
            </a:lvl5pPr>
            <a:lvl6pPr marL="0" lvl="5" indent="0" algn="l">
              <a:spcBef>
                <a:spcPts val="0"/>
              </a:spcBef>
              <a:buNone/>
              <a:defRPr sz="1600">
                <a:solidFill>
                  <a:schemeClr val="lt1"/>
                </a:solidFill>
                <a:latin typeface="Calibri"/>
                <a:ea typeface="Calibri"/>
                <a:cs typeface="Calibri"/>
                <a:sym typeface="Calibri"/>
              </a:defRPr>
            </a:lvl6pPr>
            <a:lvl7pPr marL="0" lvl="6" indent="0" algn="l">
              <a:spcBef>
                <a:spcPts val="0"/>
              </a:spcBef>
              <a:buNone/>
              <a:defRPr sz="1600">
                <a:solidFill>
                  <a:schemeClr val="lt1"/>
                </a:solidFill>
                <a:latin typeface="Calibri"/>
                <a:ea typeface="Calibri"/>
                <a:cs typeface="Calibri"/>
                <a:sym typeface="Calibri"/>
              </a:defRPr>
            </a:lvl7pPr>
            <a:lvl8pPr marL="0" lvl="7" indent="0" algn="l">
              <a:spcBef>
                <a:spcPts val="0"/>
              </a:spcBef>
              <a:buNone/>
              <a:defRPr sz="1600">
                <a:solidFill>
                  <a:schemeClr val="lt1"/>
                </a:solidFill>
                <a:latin typeface="Calibri"/>
                <a:ea typeface="Calibri"/>
                <a:cs typeface="Calibri"/>
                <a:sym typeface="Calibri"/>
              </a:defRPr>
            </a:lvl8pPr>
            <a:lvl9pPr marL="0" lvl="8" indent="0" algn="l">
              <a:spcBef>
                <a:spcPts val="0"/>
              </a:spcBef>
              <a:buNone/>
              <a:defRPr sz="1600">
                <a:solidFill>
                  <a:schemeClr val="lt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1" y="0"/>
            <a:ext cx="9143997" cy="1219200"/>
          </a:xfrm>
          <a:prstGeom prst="rect">
            <a:avLst/>
          </a:prstGeom>
          <a:noFill/>
          <a:ln>
            <a:noFill/>
          </a:ln>
        </p:spPr>
      </p:pic>
      <p:sp>
        <p:nvSpPr>
          <p:cNvPr id="36" name="Google Shape;36;p6"/>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39" name="Google Shape;39;p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0" name="Google Shape;40;p6"/>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43" name="Google Shape;43;p7"/>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46" name="Google Shape;46;p7"/>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47" name="Google Shape;47;p7"/>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0" name="Google Shape;50;p8"/>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53" name="Google Shape;53;p8"/>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54" name="Google Shape;54;p8"/>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57" name="Google Shape;57;p9"/>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0" name="Google Shape;60;p9"/>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1" name="Google Shape;61;p9"/>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1" y="0"/>
            <a:ext cx="9143997" cy="1219199"/>
          </a:xfrm>
          <a:prstGeom prst="rect">
            <a:avLst/>
          </a:prstGeom>
          <a:noFill/>
          <a:ln>
            <a:noFill/>
          </a:ln>
        </p:spPr>
      </p:pic>
      <p:sp>
        <p:nvSpPr>
          <p:cNvPr id="64" name="Google Shape;64;p10"/>
          <p:cNvSpPr txBox="1">
            <a:spLocks noGrp="1"/>
          </p:cNvSpPr>
          <p:nvPr>
            <p:ph type="title"/>
          </p:nvPr>
        </p:nvSpPr>
        <p:spPr>
          <a:xfrm>
            <a:off x="1168811" y="420328"/>
            <a:ext cx="5158247"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24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628650" y="1463040"/>
            <a:ext cx="7886700" cy="4640674"/>
          </a:xfrm>
          <a:prstGeom prst="rect">
            <a:avLst/>
          </a:prstGeom>
          <a:noFill/>
          <a:ln>
            <a:noFill/>
          </a:ln>
        </p:spPr>
        <p:txBody>
          <a:bodyPr spcFirstLastPara="1" wrap="square" lIns="0" tIns="0" rIns="0" bIns="45700" anchor="t" anchorCtr="0">
            <a:noAutofit/>
          </a:bodyPr>
          <a:lstStyle>
            <a:lvl1pPr marL="457200" lvl="0" indent="-381000" algn="l">
              <a:lnSpc>
                <a:spcPct val="90000"/>
              </a:lnSpc>
              <a:spcBef>
                <a:spcPts val="1000"/>
              </a:spcBef>
              <a:spcAft>
                <a:spcPts val="0"/>
              </a:spcAft>
              <a:buClr>
                <a:schemeClr val="dk1"/>
              </a:buClr>
              <a:buSzPts val="2400"/>
              <a:buChar char="•"/>
              <a:defRPr sz="2400"/>
            </a:lvl1pPr>
            <a:lvl2pPr marL="914400" lvl="1" indent="-355600" algn="l">
              <a:lnSpc>
                <a:spcPct val="90000"/>
              </a:lnSpc>
              <a:spcBef>
                <a:spcPts val="500"/>
              </a:spcBef>
              <a:spcAft>
                <a:spcPts val="0"/>
              </a:spcAft>
              <a:buClr>
                <a:schemeClr val="dk1"/>
              </a:buClr>
              <a:buSzPts val="2000"/>
              <a:buChar char="•"/>
              <a:defRPr sz="2000"/>
            </a:lvl2pPr>
            <a:lvl3pPr marL="1371600" lvl="2" indent="-342900" algn="l">
              <a:lnSpc>
                <a:spcPct val="90000"/>
              </a:lnSpc>
              <a:spcBef>
                <a:spcPts val="500"/>
              </a:spcBef>
              <a:spcAft>
                <a:spcPts val="0"/>
              </a:spcAft>
              <a:buClr>
                <a:schemeClr val="dk1"/>
              </a:buClr>
              <a:buSzPts val="1800"/>
              <a:buChar char="•"/>
              <a:defRPr sz="1800"/>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7772400" y="6172200"/>
            <a:ext cx="1143000" cy="485919"/>
          </a:xfrm>
          <a:prstGeom prst="rect">
            <a:avLst/>
          </a:prstGeom>
          <a:noFill/>
          <a:ln>
            <a:noFill/>
          </a:ln>
        </p:spPr>
      </p:pic>
      <p:sp>
        <p:nvSpPr>
          <p:cNvPr id="67" name="Google Shape;67;p10"/>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600">
                <a:solidFill>
                  <a:srgbClr val="7F7F7F"/>
                </a:solidFill>
                <a:latin typeface="Calibri"/>
                <a:ea typeface="Calibri"/>
                <a:cs typeface="Calibri"/>
                <a:sym typeface="Calibri"/>
              </a:defRPr>
            </a:lvl1pPr>
            <a:lvl2pPr marL="0" lvl="1" indent="0" algn="l">
              <a:spcBef>
                <a:spcPts val="0"/>
              </a:spcBef>
              <a:buNone/>
              <a:defRPr sz="1600">
                <a:solidFill>
                  <a:srgbClr val="7F7F7F"/>
                </a:solidFill>
                <a:latin typeface="Calibri"/>
                <a:ea typeface="Calibri"/>
                <a:cs typeface="Calibri"/>
                <a:sym typeface="Calibri"/>
              </a:defRPr>
            </a:lvl2pPr>
            <a:lvl3pPr marL="0" lvl="2" indent="0" algn="l">
              <a:spcBef>
                <a:spcPts val="0"/>
              </a:spcBef>
              <a:buNone/>
              <a:defRPr sz="1600">
                <a:solidFill>
                  <a:srgbClr val="7F7F7F"/>
                </a:solidFill>
                <a:latin typeface="Calibri"/>
                <a:ea typeface="Calibri"/>
                <a:cs typeface="Calibri"/>
                <a:sym typeface="Calibri"/>
              </a:defRPr>
            </a:lvl3pPr>
            <a:lvl4pPr marL="0" lvl="3" indent="0" algn="l">
              <a:spcBef>
                <a:spcPts val="0"/>
              </a:spcBef>
              <a:buNone/>
              <a:defRPr sz="1600">
                <a:solidFill>
                  <a:srgbClr val="7F7F7F"/>
                </a:solidFill>
                <a:latin typeface="Calibri"/>
                <a:ea typeface="Calibri"/>
                <a:cs typeface="Calibri"/>
                <a:sym typeface="Calibri"/>
              </a:defRPr>
            </a:lvl4pPr>
            <a:lvl5pPr marL="0" lvl="4" indent="0" algn="l">
              <a:spcBef>
                <a:spcPts val="0"/>
              </a:spcBef>
              <a:buNone/>
              <a:defRPr sz="1600">
                <a:solidFill>
                  <a:srgbClr val="7F7F7F"/>
                </a:solidFill>
                <a:latin typeface="Calibri"/>
                <a:ea typeface="Calibri"/>
                <a:cs typeface="Calibri"/>
                <a:sym typeface="Calibri"/>
              </a:defRPr>
            </a:lvl5pPr>
            <a:lvl6pPr marL="0" lvl="5" indent="0" algn="l">
              <a:spcBef>
                <a:spcPts val="0"/>
              </a:spcBef>
              <a:buNone/>
              <a:defRPr sz="1600">
                <a:solidFill>
                  <a:srgbClr val="7F7F7F"/>
                </a:solidFill>
                <a:latin typeface="Calibri"/>
                <a:ea typeface="Calibri"/>
                <a:cs typeface="Calibri"/>
                <a:sym typeface="Calibri"/>
              </a:defRPr>
            </a:lvl6pPr>
            <a:lvl7pPr marL="0" lvl="6" indent="0" algn="l">
              <a:spcBef>
                <a:spcPts val="0"/>
              </a:spcBef>
              <a:buNone/>
              <a:defRPr sz="1600">
                <a:solidFill>
                  <a:srgbClr val="7F7F7F"/>
                </a:solidFill>
                <a:latin typeface="Calibri"/>
                <a:ea typeface="Calibri"/>
                <a:cs typeface="Calibri"/>
                <a:sym typeface="Calibri"/>
              </a:defRPr>
            </a:lvl7pPr>
            <a:lvl8pPr marL="0" lvl="7" indent="0" algn="l">
              <a:spcBef>
                <a:spcPts val="0"/>
              </a:spcBef>
              <a:buNone/>
              <a:defRPr sz="1600">
                <a:solidFill>
                  <a:srgbClr val="7F7F7F"/>
                </a:solidFill>
                <a:latin typeface="Calibri"/>
                <a:ea typeface="Calibri"/>
                <a:cs typeface="Calibri"/>
                <a:sym typeface="Calibri"/>
              </a:defRPr>
            </a:lvl8pPr>
            <a:lvl9pPr marL="0" lvl="8" indent="0" algn="l">
              <a:spcBef>
                <a:spcPts val="0"/>
              </a:spcBef>
              <a:buNone/>
              <a:defRPr sz="1600">
                <a:solidFill>
                  <a:srgbClr val="7F7F7F"/>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pic>
        <p:nvPicPr>
          <p:cNvPr id="68" name="Google Shape;68;p10"/>
          <p:cNvPicPr preferRelativeResize="0"/>
          <p:nvPr/>
        </p:nvPicPr>
        <p:blipFill rotWithShape="1">
          <a:blip r:embed="rId4">
            <a:alphaModFix/>
          </a:blip>
          <a:srcRect/>
          <a:stretch/>
        </p:blipFill>
        <p:spPr>
          <a:xfrm>
            <a:off x="117219" y="41458"/>
            <a:ext cx="934373"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628650" y="365126"/>
            <a:ext cx="78867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628650" y="1825625"/>
            <a:ext cx="78867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245193" y="6360652"/>
            <a:ext cx="20574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800" b="0" i="0" u="none" strike="noStrike" cap="none">
                <a:solidFill>
                  <a:schemeClr val="dk1"/>
                </a:solidFill>
                <a:latin typeface="Calibri"/>
                <a:ea typeface="Calibri"/>
                <a:cs typeface="Calibri"/>
                <a:sym typeface="Calibri"/>
              </a:defRPr>
            </a:lvl1pPr>
            <a:lvl2pPr marL="0" marR="0" lvl="1" indent="0" algn="l" rtl="0">
              <a:spcBef>
                <a:spcPts val="0"/>
              </a:spcBef>
              <a:buNone/>
              <a:defRPr sz="1800" b="0" i="0" u="none" strike="noStrike" cap="none">
                <a:solidFill>
                  <a:schemeClr val="dk1"/>
                </a:solidFill>
                <a:latin typeface="Calibri"/>
                <a:ea typeface="Calibri"/>
                <a:cs typeface="Calibri"/>
                <a:sym typeface="Calibri"/>
              </a:defRPr>
            </a:lvl2pPr>
            <a:lvl3pPr marL="0" marR="0" lvl="2" indent="0" algn="l" rtl="0">
              <a:spcBef>
                <a:spcPts val="0"/>
              </a:spcBef>
              <a:buNone/>
              <a:defRPr sz="1800" b="0" i="0" u="none" strike="noStrike" cap="none">
                <a:solidFill>
                  <a:schemeClr val="dk1"/>
                </a:solidFill>
                <a:latin typeface="Calibri"/>
                <a:ea typeface="Calibri"/>
                <a:cs typeface="Calibri"/>
                <a:sym typeface="Calibri"/>
              </a:defRPr>
            </a:lvl3pPr>
            <a:lvl4pPr marL="0" marR="0" lvl="3" indent="0" algn="l" rtl="0">
              <a:spcBef>
                <a:spcPts val="0"/>
              </a:spcBef>
              <a:buNone/>
              <a:defRPr sz="1800" b="0" i="0" u="none" strike="noStrike" cap="none">
                <a:solidFill>
                  <a:schemeClr val="dk1"/>
                </a:solidFill>
                <a:latin typeface="Calibri"/>
                <a:ea typeface="Calibri"/>
                <a:cs typeface="Calibri"/>
                <a:sym typeface="Calibri"/>
              </a:defRPr>
            </a:lvl4pPr>
            <a:lvl5pPr marL="0" marR="0" lvl="4" indent="0" algn="l" rtl="0">
              <a:spcBef>
                <a:spcPts val="0"/>
              </a:spcBef>
              <a:buNone/>
              <a:defRPr sz="1800" b="0" i="0" u="none" strike="noStrike" cap="none">
                <a:solidFill>
                  <a:schemeClr val="dk1"/>
                </a:solidFill>
                <a:latin typeface="Calibri"/>
                <a:ea typeface="Calibri"/>
                <a:cs typeface="Calibri"/>
                <a:sym typeface="Calibri"/>
              </a:defRPr>
            </a:lvl5pPr>
            <a:lvl6pPr marL="0" marR="0" lvl="5" indent="0" algn="l" rtl="0">
              <a:spcBef>
                <a:spcPts val="0"/>
              </a:spcBef>
              <a:buNone/>
              <a:defRPr sz="1800" b="0" i="0" u="none" strike="noStrike" cap="none">
                <a:solidFill>
                  <a:schemeClr val="dk1"/>
                </a:solidFill>
                <a:latin typeface="Calibri"/>
                <a:ea typeface="Calibri"/>
                <a:cs typeface="Calibri"/>
                <a:sym typeface="Calibri"/>
              </a:defRPr>
            </a:lvl6pPr>
            <a:lvl7pPr marL="0" marR="0" lvl="6" indent="0" algn="l" rtl="0">
              <a:spcBef>
                <a:spcPts val="0"/>
              </a:spcBef>
              <a:buNone/>
              <a:defRPr sz="1800" b="0" i="0" u="none" strike="noStrike" cap="none">
                <a:solidFill>
                  <a:schemeClr val="dk1"/>
                </a:solidFill>
                <a:latin typeface="Calibri"/>
                <a:ea typeface="Calibri"/>
                <a:cs typeface="Calibri"/>
                <a:sym typeface="Calibri"/>
              </a:defRPr>
            </a:lvl7pPr>
            <a:lvl8pPr marL="0" marR="0" lvl="7" indent="0" algn="l" rtl="0">
              <a:spcBef>
                <a:spcPts val="0"/>
              </a:spcBef>
              <a:buNone/>
              <a:defRPr sz="1800" b="0" i="0" u="none" strike="noStrike" cap="none">
                <a:solidFill>
                  <a:schemeClr val="dk1"/>
                </a:solidFill>
                <a:latin typeface="Calibri"/>
                <a:ea typeface="Calibri"/>
                <a:cs typeface="Calibri"/>
                <a:sym typeface="Calibri"/>
              </a:defRPr>
            </a:lvl8pPr>
            <a:lvl9pPr marL="0" marR="0" lvl="8" indent="0" algn="l" rtl="0">
              <a:spcBef>
                <a:spcPts val="0"/>
              </a:spcBef>
              <a:buNone/>
              <a:defRPr sz="1800" b="0" i="0" u="none" strike="noStrike" cap="none">
                <a:solidFill>
                  <a:schemeClr val="dk1"/>
                </a:solidFill>
                <a:latin typeface="Calibri"/>
                <a:ea typeface="Calibri"/>
                <a:cs typeface="Calibri"/>
                <a:sym typeface="Calibri"/>
              </a:defRPr>
            </a:lvl9pPr>
          </a:lstStyle>
          <a:p>
            <a:pPr marL="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20.xml.rels><?xml version="1.0" encoding="UTF-8" standalone="yes"?>
<Relationships xmlns="http://schemas.openxmlformats.org/package/2006/relationships"><Relationship Id="rId8" Type="http://schemas.openxmlformats.org/officeDocument/2006/relationships/hyperlink" Target="mailto:okes_j@cde.state.co.us" TargetMode="External"/><Relationship Id="rId13" Type="http://schemas.openxmlformats.org/officeDocument/2006/relationships/hyperlink" Target="mailto:Williams_a@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https://www.cde.state.co.us/fedprograms/regionalcontactspage" TargetMode="External"/><Relationship Id="rId12" Type="http://schemas.openxmlformats.org/officeDocument/2006/relationships/hyperlink" Target="mailto:Kaleda_s@cde.state.co.us"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hyperlink" Target="mailto:Crumley_k@cde.state.co.us" TargetMode="External"/><Relationship Id="rId11" Type="http://schemas.openxmlformats.org/officeDocument/2006/relationships/hyperlink" Target="mailto:Hawkins_s@cde.state.co.us" TargetMode="External"/><Relationship Id="rId5" Type="http://schemas.openxmlformats.org/officeDocument/2006/relationships/hyperlink" Target="mailto:caterina_m@cde.state.co.us" TargetMode="External"/><Relationship Id="rId10" Type="http://schemas.openxmlformats.org/officeDocument/2006/relationships/hyperlink" Target="mailto:Austin_j@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Bartlett_k@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hyperlink" Target="http://www.cde.state.co.us/cdegen/waivers-assessment-accountability"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hyperlink" Target="http://www.cde.state.co.us/planning20-21/reopeningschools-faq"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law.cornell.edu/definitions/index.php?width=840&amp;height=800&amp;iframe=true&amp;def_id=646059bc8aa88050a7cb06464725dfbb&amp;term_occur=999&amp;term_src=Title:2:Subtitle:A:Chapter:II:Part:200:Subpart:D:Subjgrp:28:200.318" TargetMode="External"/><Relationship Id="rId2" Type="http://schemas.openxmlformats.org/officeDocument/2006/relationships/hyperlink" Target="https://www.law.cornell.edu/definitions/index.php?width=840&amp;height=800&amp;iframe=true&amp;def_id=de00dfd10f09071c905d0928428a197d&amp;term_occur=999&amp;term_src=Title:2:Subtitle:A:Chapter:II:Part:200:Subpart:D:Subjgrp:28:200.318" TargetMode="External"/><Relationship Id="rId1" Type="http://schemas.openxmlformats.org/officeDocument/2006/relationships/slideLayout" Target="../slideLayouts/slideLayout2.xml"/><Relationship Id="rId6" Type="http://schemas.openxmlformats.org/officeDocument/2006/relationships/hyperlink" Target="https://www.dol.gov/agencies/whd/government-contracts/construction" TargetMode="External"/><Relationship Id="rId5" Type="http://schemas.openxmlformats.org/officeDocument/2006/relationships/hyperlink" Target="https://www.law.cornell.edu/cfr/text/2/200.214" TargetMode="External"/><Relationship Id="rId4" Type="http://schemas.openxmlformats.org/officeDocument/2006/relationships/hyperlink" Target="https://www.law.cornell.edu/definitions/index.php?width=840&amp;height=800&amp;iframe=true&amp;def_id=8cb0d5b7b8f071bdd6dd7b70c5f08e91&amp;term_occur=999&amp;term_src=Title:2:Subtitle:A:Chapter:II:Part:200:Subpart:D:Subjgrp:28:200.318"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685800" y="3236239"/>
            <a:ext cx="7772400" cy="1216589"/>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3600"/>
              <a:buFont typeface="Arial"/>
              <a:buNone/>
            </a:pPr>
            <a:r>
              <a:rPr lang="en-US"/>
              <a:t>CDE Office Hours</a:t>
            </a:r>
            <a:endParaRPr/>
          </a:p>
        </p:txBody>
      </p:sp>
      <p:sp>
        <p:nvSpPr>
          <p:cNvPr id="93" name="Google Shape;93;p15"/>
          <p:cNvSpPr txBox="1">
            <a:spLocks noGrp="1"/>
          </p:cNvSpPr>
          <p:nvPr>
            <p:ph type="subTitle" idx="1"/>
          </p:nvPr>
        </p:nvSpPr>
        <p:spPr>
          <a:xfrm>
            <a:off x="685800" y="5073444"/>
            <a:ext cx="7772400" cy="1065925"/>
          </a:xfrm>
          <a:prstGeom prst="rect">
            <a:avLst/>
          </a:prstGeom>
          <a:noFill/>
          <a:ln>
            <a:noFill/>
          </a:ln>
        </p:spPr>
        <p:txBody>
          <a:bodyPr spcFirstLastPara="1" wrap="square" lIns="91425" tIns="45700" rIns="91425" bIns="45700" anchor="t" anchorCtr="0">
            <a:noAutofit/>
          </a:bodyPr>
          <a:lstStyle/>
          <a:p>
            <a:pPr marL="0" lvl="0" indent="0" algn="ctr" rtl="0">
              <a:lnSpc>
                <a:spcPct val="90000"/>
              </a:lnSpc>
              <a:spcBef>
                <a:spcPts val="0"/>
              </a:spcBef>
              <a:spcAft>
                <a:spcPts val="0"/>
              </a:spcAft>
              <a:buClr>
                <a:schemeClr val="dk1"/>
              </a:buClr>
              <a:buSzPts val="2000"/>
              <a:buNone/>
            </a:pPr>
            <a:r>
              <a:rPr lang="en-US" dirty="0"/>
              <a:t>April 29, 2021</a:t>
            </a:r>
            <a:endParaRPr dirty="0"/>
          </a:p>
        </p:txBody>
      </p:sp>
      <p:sp>
        <p:nvSpPr>
          <p:cNvPr id="94" name="Google Shape;94;p15"/>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528171C-9875-4629-A808-D58845740DAC}"/>
              </a:ext>
            </a:extLst>
          </p:cNvPr>
          <p:cNvSpPr>
            <a:spLocks noGrp="1"/>
          </p:cNvSpPr>
          <p:nvPr>
            <p:ph type="title"/>
          </p:nvPr>
        </p:nvSpPr>
        <p:spPr>
          <a:xfrm>
            <a:off x="562148" y="453171"/>
            <a:ext cx="7886700" cy="358691"/>
          </a:xfrm>
        </p:spPr>
        <p:txBody>
          <a:bodyPr>
            <a:noAutofit/>
          </a:bodyPr>
          <a:lstStyle/>
          <a:p>
            <a:pPr algn="ctr"/>
            <a:r>
              <a:rPr lang="en-US" dirty="0"/>
              <a:t>Timelines Associated with ESSER I, II, and III</a:t>
            </a:r>
          </a:p>
        </p:txBody>
      </p:sp>
      <p:graphicFrame>
        <p:nvGraphicFramePr>
          <p:cNvPr id="14" name="Table 14">
            <a:extLst>
              <a:ext uri="{FF2B5EF4-FFF2-40B4-BE49-F238E27FC236}">
                <a16:creationId xmlns:a16="http://schemas.microsoft.com/office/drawing/2014/main" id="{1BF9415E-4B70-4793-AD9C-4232805B2048}"/>
              </a:ext>
            </a:extLst>
          </p:cNvPr>
          <p:cNvGraphicFramePr>
            <a:graphicFrameLocks noGrp="1"/>
          </p:cNvGraphicFramePr>
          <p:nvPr>
            <p:ph idx="1"/>
            <p:extLst>
              <p:ext uri="{D42A27DB-BD31-4B8C-83A1-F6EECF244321}">
                <p14:modId xmlns:p14="http://schemas.microsoft.com/office/powerpoint/2010/main" val="1421269617"/>
              </p:ext>
            </p:extLst>
          </p:nvPr>
        </p:nvGraphicFramePr>
        <p:xfrm>
          <a:off x="149629" y="1296784"/>
          <a:ext cx="8844742" cy="5361710"/>
        </p:xfrm>
        <a:graphic>
          <a:graphicData uri="http://schemas.openxmlformats.org/drawingml/2006/table">
            <a:tbl>
              <a:tblPr firstRow="1" bandRow="1">
                <a:tableStyleId>{5C22544A-7EE6-4342-B048-85BDC9FD1C3A}</a:tableStyleId>
              </a:tblPr>
              <a:tblGrid>
                <a:gridCol w="4037053">
                  <a:extLst>
                    <a:ext uri="{9D8B030D-6E8A-4147-A177-3AD203B41FA5}">
                      <a16:colId xmlns:a16="http://schemas.microsoft.com/office/drawing/2014/main" val="885612324"/>
                    </a:ext>
                  </a:extLst>
                </a:gridCol>
                <a:gridCol w="1602563">
                  <a:extLst>
                    <a:ext uri="{9D8B030D-6E8A-4147-A177-3AD203B41FA5}">
                      <a16:colId xmlns:a16="http://schemas.microsoft.com/office/drawing/2014/main" val="2781864307"/>
                    </a:ext>
                  </a:extLst>
                </a:gridCol>
                <a:gridCol w="1602563">
                  <a:extLst>
                    <a:ext uri="{9D8B030D-6E8A-4147-A177-3AD203B41FA5}">
                      <a16:colId xmlns:a16="http://schemas.microsoft.com/office/drawing/2014/main" val="170490237"/>
                    </a:ext>
                  </a:extLst>
                </a:gridCol>
                <a:gridCol w="1602563">
                  <a:extLst>
                    <a:ext uri="{9D8B030D-6E8A-4147-A177-3AD203B41FA5}">
                      <a16:colId xmlns:a16="http://schemas.microsoft.com/office/drawing/2014/main" val="3728360633"/>
                    </a:ext>
                  </a:extLst>
                </a:gridCol>
              </a:tblGrid>
              <a:tr h="431215">
                <a:tc>
                  <a:txBody>
                    <a:bodyPr/>
                    <a:lstStyle/>
                    <a:p>
                      <a:endParaRPr lang="en-US" sz="1100" dirty="0"/>
                    </a:p>
                  </a:txBody>
                  <a:tcPr marL="68580" marR="68580" marT="34290" marB="34290"/>
                </a:tc>
                <a:tc>
                  <a:txBody>
                    <a:bodyPr/>
                    <a:lstStyle/>
                    <a:p>
                      <a:pPr algn="ctr"/>
                      <a:r>
                        <a:rPr lang="en-US" sz="1100" dirty="0"/>
                        <a:t>ESSER I</a:t>
                      </a:r>
                    </a:p>
                    <a:p>
                      <a:pPr algn="ctr"/>
                      <a:r>
                        <a:rPr lang="en-US" sz="1100" dirty="0"/>
                        <a:t>(CARES Act)</a:t>
                      </a:r>
                    </a:p>
                  </a:txBody>
                  <a:tcPr marL="68580" marR="68580" marT="34290" marB="34290"/>
                </a:tc>
                <a:tc>
                  <a:txBody>
                    <a:bodyPr/>
                    <a:lstStyle/>
                    <a:p>
                      <a:pPr algn="ctr"/>
                      <a:r>
                        <a:rPr lang="en-US" sz="1100" dirty="0"/>
                        <a:t>ESSER II</a:t>
                      </a:r>
                    </a:p>
                    <a:p>
                      <a:pPr algn="ctr"/>
                      <a:r>
                        <a:rPr lang="en-US" sz="1100" dirty="0"/>
                        <a:t>(CRSSA Act)</a:t>
                      </a:r>
                    </a:p>
                  </a:txBody>
                  <a:tcPr marL="68580" marR="68580" marT="34290" marB="34290"/>
                </a:tc>
                <a:tc>
                  <a:txBody>
                    <a:bodyPr/>
                    <a:lstStyle/>
                    <a:p>
                      <a:pPr algn="ctr"/>
                      <a:r>
                        <a:rPr lang="en-US" sz="1100" dirty="0"/>
                        <a:t>ARP ESSER III</a:t>
                      </a:r>
                    </a:p>
                    <a:p>
                      <a:pPr algn="ctr"/>
                      <a:r>
                        <a:rPr lang="en-US" sz="1100" dirty="0"/>
                        <a:t>(ARP Act)</a:t>
                      </a:r>
                    </a:p>
                  </a:txBody>
                  <a:tcPr marL="68580" marR="68580" marT="34290" marB="34290"/>
                </a:tc>
                <a:extLst>
                  <a:ext uri="{0D108BD9-81ED-4DB2-BD59-A6C34878D82A}">
                    <a16:rowId xmlns:a16="http://schemas.microsoft.com/office/drawing/2014/main" val="4266643675"/>
                  </a:ext>
                </a:extLst>
              </a:tr>
              <a:tr h="252220">
                <a:tc>
                  <a:txBody>
                    <a:bodyPr/>
                    <a:lstStyle/>
                    <a:p>
                      <a:r>
                        <a:rPr lang="en-US" sz="1100" dirty="0"/>
                        <a:t>Award Period</a:t>
                      </a:r>
                    </a:p>
                  </a:txBody>
                  <a:tcPr marL="68580" marR="68580" marT="34290" marB="34290"/>
                </a:tc>
                <a:tc>
                  <a:txBody>
                    <a:bodyPr/>
                    <a:lstStyle/>
                    <a:p>
                      <a:pPr algn="ctr"/>
                      <a:r>
                        <a:rPr lang="en-US" sz="1100" dirty="0"/>
                        <a:t>03/13/20 – 09/30/21</a:t>
                      </a:r>
                    </a:p>
                  </a:txBody>
                  <a:tcPr marL="68580" marR="68580" marT="34290" marB="34290"/>
                </a:tc>
                <a:tc>
                  <a:txBody>
                    <a:bodyPr/>
                    <a:lstStyle/>
                    <a:p>
                      <a:pPr algn="ctr"/>
                      <a:r>
                        <a:rPr lang="en-US" sz="1100" dirty="0"/>
                        <a:t>03/13/20 – 09/30/22</a:t>
                      </a:r>
                    </a:p>
                  </a:txBody>
                  <a:tcPr marL="68580" marR="68580" marT="34290" marB="34290"/>
                </a:tc>
                <a:tc>
                  <a:txBody>
                    <a:bodyPr/>
                    <a:lstStyle/>
                    <a:p>
                      <a:pPr algn="ctr"/>
                      <a:r>
                        <a:rPr lang="en-US" sz="1100" dirty="0"/>
                        <a:t>03/13/20 – 09/30/23</a:t>
                      </a:r>
                    </a:p>
                  </a:txBody>
                  <a:tcPr marL="68580" marR="68580" marT="34290" marB="34290"/>
                </a:tc>
                <a:extLst>
                  <a:ext uri="{0D108BD9-81ED-4DB2-BD59-A6C34878D82A}">
                    <a16:rowId xmlns:a16="http://schemas.microsoft.com/office/drawing/2014/main" val="2336371162"/>
                  </a:ext>
                </a:extLst>
              </a:tr>
              <a:tr h="252220">
                <a:tc>
                  <a:txBody>
                    <a:bodyPr/>
                    <a:lstStyle/>
                    <a:p>
                      <a:r>
                        <a:rPr lang="en-US" sz="1100" dirty="0" err="1"/>
                        <a:t>Tydings</a:t>
                      </a:r>
                      <a:r>
                        <a:rPr lang="en-US" sz="1100" dirty="0"/>
                        <a:t> Period - will end and funds must be spent by</a:t>
                      </a:r>
                    </a:p>
                  </a:txBody>
                  <a:tcPr marL="68580" marR="68580" marT="34290" marB="34290"/>
                </a:tc>
                <a:tc>
                  <a:txBody>
                    <a:bodyPr/>
                    <a:lstStyle/>
                    <a:p>
                      <a:pPr algn="ctr"/>
                      <a:r>
                        <a:rPr lang="en-US" sz="1100" dirty="0"/>
                        <a:t>9/30/22</a:t>
                      </a:r>
                    </a:p>
                  </a:txBody>
                  <a:tcPr marL="68580" marR="68580" marT="34290" marB="34290"/>
                </a:tc>
                <a:tc>
                  <a:txBody>
                    <a:bodyPr/>
                    <a:lstStyle/>
                    <a:p>
                      <a:pPr algn="ctr"/>
                      <a:r>
                        <a:rPr lang="en-US" sz="1100" dirty="0"/>
                        <a:t>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2581899767"/>
                  </a:ext>
                </a:extLst>
              </a:tr>
              <a:tr h="252220">
                <a:tc>
                  <a:txBody>
                    <a:bodyPr/>
                    <a:lstStyle/>
                    <a:p>
                      <a:r>
                        <a:rPr lang="en-US" sz="1100" dirty="0"/>
                        <a:t>USDE Award to CDE</a:t>
                      </a:r>
                    </a:p>
                  </a:txBody>
                  <a:tcPr marL="68580" marR="68580" marT="34290" marB="34290"/>
                </a:tc>
                <a:tc>
                  <a:txBody>
                    <a:bodyPr/>
                    <a:lstStyle/>
                    <a:p>
                      <a:pPr algn="ctr"/>
                      <a:r>
                        <a:rPr lang="en-US" sz="1100" dirty="0"/>
                        <a:t>05/07/20</a:t>
                      </a:r>
                    </a:p>
                  </a:txBody>
                  <a:tcPr marL="68580" marR="68580" marT="34290" marB="34290"/>
                </a:tc>
                <a:tc>
                  <a:txBody>
                    <a:bodyPr/>
                    <a:lstStyle/>
                    <a:p>
                      <a:pPr algn="ctr"/>
                      <a:r>
                        <a:rPr lang="en-US" sz="1100" dirty="0"/>
                        <a:t>01/06/21</a:t>
                      </a:r>
                    </a:p>
                  </a:txBody>
                  <a:tcPr marL="68580" marR="68580" marT="34290" marB="34290"/>
                </a:tc>
                <a:tc>
                  <a:txBody>
                    <a:bodyPr/>
                    <a:lstStyle/>
                    <a:p>
                      <a:pPr algn="ctr"/>
                      <a:r>
                        <a:rPr lang="en-US" sz="1100" dirty="0"/>
                        <a:t>3/24/21</a:t>
                      </a:r>
                    </a:p>
                  </a:txBody>
                  <a:tcPr marL="68580" marR="68580" marT="34290" marB="34290"/>
                </a:tc>
                <a:extLst>
                  <a:ext uri="{0D108BD9-81ED-4DB2-BD59-A6C34878D82A}">
                    <a16:rowId xmlns:a16="http://schemas.microsoft.com/office/drawing/2014/main" val="3972016294"/>
                  </a:ext>
                </a:extLst>
              </a:tr>
              <a:tr h="610210">
                <a:tc>
                  <a:txBody>
                    <a:bodyPr/>
                    <a:lstStyle/>
                    <a:p>
                      <a:r>
                        <a:rPr lang="en-US" sz="1100" dirty="0"/>
                        <a:t>CDE Must Make Subgrants to LEAs (90%) – LEAs must have final approval on ESSER I and II and substantial approval on ESSER III</a:t>
                      </a:r>
                    </a:p>
                  </a:txBody>
                  <a:tcPr marL="68580" marR="68580" marT="34290" marB="34290"/>
                </a:tc>
                <a:tc>
                  <a:txBody>
                    <a:bodyPr/>
                    <a:lstStyle/>
                    <a:p>
                      <a:pPr algn="ctr"/>
                      <a:r>
                        <a:rPr lang="en-US" sz="1100" dirty="0"/>
                        <a:t>05/07/21</a:t>
                      </a:r>
                    </a:p>
                    <a:p>
                      <a:pPr algn="ctr"/>
                      <a:r>
                        <a:rPr lang="en-US" sz="1100" dirty="0"/>
                        <a:t>Final Approval</a:t>
                      </a:r>
                    </a:p>
                  </a:txBody>
                  <a:tcPr marL="68580" marR="68580" marT="34290" marB="34290"/>
                </a:tc>
                <a:tc>
                  <a:txBody>
                    <a:bodyPr/>
                    <a:lstStyle/>
                    <a:p>
                      <a:pPr algn="ctr"/>
                      <a:r>
                        <a:rPr lang="en-US" sz="1100" dirty="0"/>
                        <a:t>01/06/22</a:t>
                      </a:r>
                    </a:p>
                    <a:p>
                      <a:pPr algn="ctr"/>
                      <a:r>
                        <a:rPr lang="en-US" sz="1100" dirty="0"/>
                        <a:t>Final Approval</a:t>
                      </a:r>
                    </a:p>
                  </a:txBody>
                  <a:tcPr marL="68580" marR="68580" marT="34290" marB="34290"/>
                </a:tc>
                <a:tc>
                  <a:txBody>
                    <a:bodyPr/>
                    <a:lstStyle/>
                    <a:p>
                      <a:pPr algn="ctr"/>
                      <a:r>
                        <a:rPr lang="en-US" sz="1100"/>
                        <a:t>05/23/21</a:t>
                      </a:r>
                      <a:endParaRPr lang="en-US" sz="1100" dirty="0"/>
                    </a:p>
                    <a:p>
                      <a:pPr algn="ctr"/>
                      <a:r>
                        <a:rPr lang="en-US" sz="1100" dirty="0"/>
                        <a:t>Substantial Approval</a:t>
                      </a:r>
                    </a:p>
                  </a:txBody>
                  <a:tcPr marL="68580" marR="68580" marT="34290" marB="34290"/>
                </a:tc>
                <a:extLst>
                  <a:ext uri="{0D108BD9-81ED-4DB2-BD59-A6C34878D82A}">
                    <a16:rowId xmlns:a16="http://schemas.microsoft.com/office/drawing/2014/main" val="3145342580"/>
                  </a:ext>
                </a:extLst>
              </a:tr>
              <a:tr h="252220">
                <a:tc>
                  <a:txBody>
                    <a:bodyPr/>
                    <a:lstStyle/>
                    <a:p>
                      <a:r>
                        <a:rPr lang="en-US" sz="1100" dirty="0"/>
                        <a:t>Application must have final approval</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1713816563"/>
                  </a:ext>
                </a:extLst>
              </a:tr>
              <a:tr h="252220">
                <a:tc>
                  <a:txBody>
                    <a:bodyPr/>
                    <a:lstStyle/>
                    <a:p>
                      <a:r>
                        <a:rPr lang="en-US" sz="1100" dirty="0"/>
                        <a:t>CDE Must Make Subgrants via Contract or Grants (10%)</a:t>
                      </a:r>
                    </a:p>
                  </a:txBody>
                  <a:tcPr marL="68580" marR="68580" marT="34290" marB="34290"/>
                </a:tc>
                <a:tc>
                  <a:txBody>
                    <a:bodyPr/>
                    <a:lstStyle/>
                    <a:p>
                      <a:pPr algn="ctr"/>
                      <a:r>
                        <a:rPr lang="en-US" sz="1100" dirty="0"/>
                        <a:t>05/07/21</a:t>
                      </a:r>
                    </a:p>
                  </a:txBody>
                  <a:tcPr marL="68580" marR="68580" marT="34290" marB="34290"/>
                </a:tc>
                <a:tc>
                  <a:txBody>
                    <a:bodyPr/>
                    <a:lstStyle/>
                    <a:p>
                      <a:pPr algn="ctr"/>
                      <a:r>
                        <a:rPr lang="en-US" sz="1100" dirty="0"/>
                        <a:t>01/06/22</a:t>
                      </a:r>
                    </a:p>
                  </a:txBody>
                  <a:tcPr marL="68580" marR="68580" marT="34290" marB="34290"/>
                </a:tc>
                <a:tc>
                  <a:txBody>
                    <a:bodyPr/>
                    <a:lstStyle/>
                    <a:p>
                      <a:pPr algn="ctr"/>
                      <a:r>
                        <a:rPr lang="en-US" sz="1100" dirty="0"/>
                        <a:t>03/24/22</a:t>
                      </a:r>
                    </a:p>
                  </a:txBody>
                  <a:tcPr marL="68580" marR="68580" marT="34290" marB="34290"/>
                </a:tc>
                <a:extLst>
                  <a:ext uri="{0D108BD9-81ED-4DB2-BD59-A6C34878D82A}">
                    <a16:rowId xmlns:a16="http://schemas.microsoft.com/office/drawing/2014/main" val="366089926"/>
                  </a:ext>
                </a:extLst>
              </a:tr>
              <a:tr h="252220">
                <a:tc>
                  <a:txBody>
                    <a:bodyPr/>
                    <a:lstStyle/>
                    <a:p>
                      <a:r>
                        <a:rPr lang="en-US" sz="1100" dirty="0"/>
                        <a:t>CDE Application Opened</a:t>
                      </a:r>
                    </a:p>
                  </a:txBody>
                  <a:tcPr marL="68580" marR="68580" marT="34290" marB="34290"/>
                </a:tc>
                <a:tc>
                  <a:txBody>
                    <a:bodyPr/>
                    <a:lstStyle/>
                    <a:p>
                      <a:pPr algn="ctr"/>
                      <a:r>
                        <a:rPr lang="en-US" sz="1100" dirty="0"/>
                        <a:t>05/31/20</a:t>
                      </a:r>
                    </a:p>
                  </a:txBody>
                  <a:tcPr marL="68580" marR="68580" marT="34290" marB="34290"/>
                </a:tc>
                <a:tc>
                  <a:txBody>
                    <a:bodyPr/>
                    <a:lstStyle/>
                    <a:p>
                      <a:pPr algn="ctr"/>
                      <a:r>
                        <a:rPr lang="en-US" sz="1100" dirty="0"/>
                        <a:t>02/12/21</a:t>
                      </a:r>
                    </a:p>
                  </a:txBody>
                  <a:tcPr marL="68580" marR="68580" marT="34290" marB="34290"/>
                </a:tc>
                <a:tc>
                  <a:txBody>
                    <a:bodyPr/>
                    <a:lstStyle/>
                    <a:p>
                      <a:pPr algn="ctr"/>
                      <a:r>
                        <a:rPr lang="en-US" sz="1100" b="0" dirty="0">
                          <a:solidFill>
                            <a:schemeClr val="tx1"/>
                          </a:solidFill>
                        </a:rPr>
                        <a:t>4/27/21</a:t>
                      </a:r>
                    </a:p>
                  </a:txBody>
                  <a:tcPr marL="68580" marR="68580" marT="34290" marB="34290"/>
                </a:tc>
                <a:extLst>
                  <a:ext uri="{0D108BD9-81ED-4DB2-BD59-A6C34878D82A}">
                    <a16:rowId xmlns:a16="http://schemas.microsoft.com/office/drawing/2014/main" val="3998299805"/>
                  </a:ext>
                </a:extLst>
              </a:tr>
              <a:tr h="252220">
                <a:tc>
                  <a:txBody>
                    <a:bodyPr/>
                    <a:lstStyle/>
                    <a:p>
                      <a:r>
                        <a:rPr lang="en-US" sz="1100" dirty="0"/>
                        <a:t>Preliminary Application (T&amp;A, assurances, GEPA) due</a:t>
                      </a:r>
                    </a:p>
                  </a:txBody>
                  <a:tcPr marL="68580" marR="68580" marT="34290" marB="34290"/>
                </a:tc>
                <a:tc>
                  <a:txBody>
                    <a:bodyPr/>
                    <a:lstStyle/>
                    <a:p>
                      <a:pPr algn="ctr"/>
                      <a:r>
                        <a:rPr lang="en-US" sz="1100" dirty="0"/>
                        <a:t>NA</a:t>
                      </a:r>
                    </a:p>
                  </a:txBody>
                  <a:tcPr marL="68580" marR="68580" marT="34290" marB="34290"/>
                </a:tc>
                <a:tc>
                  <a:txBody>
                    <a:bodyPr/>
                    <a:lstStyle/>
                    <a:p>
                      <a:pPr algn="ctr"/>
                      <a:r>
                        <a:rPr lang="en-US" sz="1100" dirty="0"/>
                        <a:t>NA</a:t>
                      </a:r>
                    </a:p>
                  </a:txBody>
                  <a:tcPr marL="68580" marR="68580" marT="34290" marB="34290"/>
                </a:tc>
                <a:tc>
                  <a:txBody>
                    <a:bodyPr/>
                    <a:lstStyle/>
                    <a:p>
                      <a:pPr algn="ctr"/>
                      <a:r>
                        <a:rPr lang="en-US" sz="1100" b="1" i="1" dirty="0">
                          <a:solidFill>
                            <a:schemeClr val="tx1"/>
                          </a:solidFill>
                        </a:rPr>
                        <a:t>5/23/21</a:t>
                      </a:r>
                    </a:p>
                  </a:txBody>
                  <a:tcPr marL="68580" marR="68580" marT="34290" marB="34290"/>
                </a:tc>
                <a:extLst>
                  <a:ext uri="{0D108BD9-81ED-4DB2-BD59-A6C34878D82A}">
                    <a16:rowId xmlns:a16="http://schemas.microsoft.com/office/drawing/2014/main" val="1188548181"/>
                  </a:ext>
                </a:extLst>
              </a:tr>
              <a:tr h="252220">
                <a:tc>
                  <a:txBody>
                    <a:bodyPr/>
                    <a:lstStyle/>
                    <a:p>
                      <a:r>
                        <a:rPr lang="en-US" sz="1100" dirty="0"/>
                        <a:t>CDE Application Closed/Closes</a:t>
                      </a:r>
                    </a:p>
                  </a:txBody>
                  <a:tcPr marL="68580" marR="68580" marT="34290" marB="34290"/>
                </a:tc>
                <a:tc>
                  <a:txBody>
                    <a:bodyPr/>
                    <a:lstStyle/>
                    <a:p>
                      <a:pPr algn="ctr"/>
                      <a:r>
                        <a:rPr lang="en-US" sz="1100" b="1" i="1" dirty="0"/>
                        <a:t>12/31/20</a:t>
                      </a:r>
                    </a:p>
                  </a:txBody>
                  <a:tcPr marL="68580" marR="68580" marT="34290" marB="34290"/>
                </a:tc>
                <a:tc>
                  <a:txBody>
                    <a:bodyPr/>
                    <a:lstStyle/>
                    <a:p>
                      <a:pPr algn="ctr"/>
                      <a:r>
                        <a:rPr lang="en-US" sz="1100" b="1" i="1" dirty="0"/>
                        <a:t>09/30/21</a:t>
                      </a:r>
                    </a:p>
                  </a:txBody>
                  <a:tcPr marL="68580" marR="68580" marT="34290" marB="34290"/>
                </a:tc>
                <a:tc>
                  <a:txBody>
                    <a:bodyPr/>
                    <a:lstStyle/>
                    <a:p>
                      <a:pPr algn="ctr"/>
                      <a:r>
                        <a:rPr lang="en-US" sz="1100" b="1" i="1" dirty="0">
                          <a:solidFill>
                            <a:schemeClr val="tx1"/>
                          </a:solidFill>
                        </a:rPr>
                        <a:t>03/24/22</a:t>
                      </a:r>
                    </a:p>
                  </a:txBody>
                  <a:tcPr marL="68580" marR="68580" marT="34290" marB="34290"/>
                </a:tc>
                <a:extLst>
                  <a:ext uri="{0D108BD9-81ED-4DB2-BD59-A6C34878D82A}">
                    <a16:rowId xmlns:a16="http://schemas.microsoft.com/office/drawing/2014/main" val="3663414132"/>
                  </a:ext>
                </a:extLst>
              </a:tr>
              <a:tr h="252220">
                <a:tc>
                  <a:txBody>
                    <a:bodyPr/>
                    <a:lstStyle/>
                    <a:p>
                      <a:r>
                        <a:rPr lang="en-US" sz="1100" dirty="0"/>
                        <a:t>PAR Open – Rolling Basis</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tc>
                  <a:txBody>
                    <a:bodyPr/>
                    <a:lstStyle/>
                    <a:p>
                      <a:pPr algn="ctr"/>
                      <a:r>
                        <a:rPr lang="en-US" sz="1100" dirty="0"/>
                        <a:t>Date of Final Approval</a:t>
                      </a:r>
                    </a:p>
                  </a:txBody>
                  <a:tcPr marL="68580" marR="68580" marT="34290" marB="34290"/>
                </a:tc>
                <a:extLst>
                  <a:ext uri="{0D108BD9-81ED-4DB2-BD59-A6C34878D82A}">
                    <a16:rowId xmlns:a16="http://schemas.microsoft.com/office/drawing/2014/main" val="3471288288"/>
                  </a:ext>
                </a:extLst>
              </a:tr>
              <a:tr h="252220">
                <a:tc>
                  <a:txBody>
                    <a:bodyPr/>
                    <a:lstStyle/>
                    <a:p>
                      <a:r>
                        <a:rPr lang="en-US" sz="1100" dirty="0"/>
                        <a:t>PAR Closes</a:t>
                      </a:r>
                    </a:p>
                  </a:txBody>
                  <a:tcPr marL="68580" marR="68580" marT="34290" marB="34290"/>
                </a:tc>
                <a:tc>
                  <a:txBody>
                    <a:bodyPr/>
                    <a:lstStyle/>
                    <a:p>
                      <a:pPr algn="ctr"/>
                      <a:r>
                        <a:rPr lang="en-US" sz="1100" dirty="0"/>
                        <a:t>06/30/21</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1707522541"/>
                  </a:ext>
                </a:extLst>
              </a:tr>
              <a:tr h="431215">
                <a:tc>
                  <a:txBody>
                    <a:bodyPr/>
                    <a:lstStyle/>
                    <a:p>
                      <a:r>
                        <a:rPr lang="en-US" sz="1100" dirty="0"/>
                        <a:t>Carryover Application Will Open (Unexpended Funds Carried Over to Next Year)</a:t>
                      </a:r>
                    </a:p>
                  </a:txBody>
                  <a:tcPr marL="68580" marR="68580" marT="34290" marB="34290"/>
                </a:tc>
                <a:tc>
                  <a:txBody>
                    <a:bodyPr/>
                    <a:lstStyle/>
                    <a:p>
                      <a:pPr algn="ctr"/>
                      <a:r>
                        <a:rPr lang="en-US" sz="1100" dirty="0"/>
                        <a:t>07/01/21</a:t>
                      </a:r>
                    </a:p>
                  </a:txBody>
                  <a:tcPr marL="68580" marR="68580" marT="34290" marB="34290"/>
                </a:tc>
                <a:tc>
                  <a:txBody>
                    <a:bodyPr/>
                    <a:lstStyle/>
                    <a:p>
                      <a:pPr algn="ctr"/>
                      <a:r>
                        <a:rPr lang="en-US" sz="1100" dirty="0"/>
                        <a:t>07/01/22</a:t>
                      </a:r>
                    </a:p>
                  </a:txBody>
                  <a:tcPr marL="68580" marR="68580" marT="34290" marB="34290"/>
                </a:tc>
                <a:tc>
                  <a:txBody>
                    <a:bodyPr/>
                    <a:lstStyle/>
                    <a:p>
                      <a:pPr algn="ctr"/>
                      <a:r>
                        <a:rPr lang="en-US" sz="1100" dirty="0"/>
                        <a:t>06/30/23</a:t>
                      </a:r>
                    </a:p>
                  </a:txBody>
                  <a:tcPr marL="68580" marR="68580" marT="34290" marB="34290"/>
                </a:tc>
                <a:extLst>
                  <a:ext uri="{0D108BD9-81ED-4DB2-BD59-A6C34878D82A}">
                    <a16:rowId xmlns:a16="http://schemas.microsoft.com/office/drawing/2014/main" val="2477632752"/>
                  </a:ext>
                </a:extLst>
              </a:tr>
              <a:tr h="252220">
                <a:tc>
                  <a:txBody>
                    <a:bodyPr/>
                    <a:lstStyle/>
                    <a:p>
                      <a:r>
                        <a:rPr lang="en-US" sz="1100" dirty="0"/>
                        <a:t>Carryover Application Will Close</a:t>
                      </a:r>
                    </a:p>
                  </a:txBody>
                  <a:tcPr marL="68580" marR="68580" marT="34290" marB="34290"/>
                </a:tc>
                <a:tc>
                  <a:txBody>
                    <a:bodyPr/>
                    <a:lstStyle/>
                    <a:p>
                      <a:pPr algn="ctr"/>
                      <a:r>
                        <a:rPr lang="en-US" sz="1100" dirty="0"/>
                        <a:t>06/30/22</a:t>
                      </a:r>
                    </a:p>
                  </a:txBody>
                  <a:tcPr marL="68580" marR="68580" marT="34290" marB="34290"/>
                </a:tc>
                <a:tc>
                  <a:txBody>
                    <a:bodyPr/>
                    <a:lstStyle/>
                    <a:p>
                      <a:pPr algn="ctr"/>
                      <a:r>
                        <a:rPr lang="en-US" sz="1100" dirty="0"/>
                        <a:t>06/30/23</a:t>
                      </a:r>
                    </a:p>
                  </a:txBody>
                  <a:tcPr marL="68580" marR="68580" marT="34290" marB="34290"/>
                </a:tc>
                <a:tc>
                  <a:txBody>
                    <a:bodyPr/>
                    <a:lstStyle/>
                    <a:p>
                      <a:pPr algn="ctr"/>
                      <a:r>
                        <a:rPr lang="en-US" sz="1100" dirty="0"/>
                        <a:t>06/30/24</a:t>
                      </a:r>
                    </a:p>
                  </a:txBody>
                  <a:tcPr marL="68580" marR="68580" marT="34290" marB="34290"/>
                </a:tc>
                <a:extLst>
                  <a:ext uri="{0D108BD9-81ED-4DB2-BD59-A6C34878D82A}">
                    <a16:rowId xmlns:a16="http://schemas.microsoft.com/office/drawing/2014/main" val="2444060509"/>
                  </a:ext>
                </a:extLst>
              </a:tr>
              <a:tr h="431215">
                <a:tc>
                  <a:txBody>
                    <a:bodyPr/>
                    <a:lstStyle/>
                    <a:p>
                      <a:r>
                        <a:rPr lang="en-US" sz="1100" dirty="0"/>
                        <a:t>Monthly Deadline for Requesting Funds (LEA’s Request for Funds, RFF)</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tc>
                  <a:txBody>
                    <a:bodyPr/>
                    <a:lstStyle/>
                    <a:p>
                      <a:pPr algn="ctr"/>
                      <a:r>
                        <a:rPr lang="en-US" sz="1100" dirty="0"/>
                        <a:t>First Day of Each Month</a:t>
                      </a:r>
                    </a:p>
                  </a:txBody>
                  <a:tcPr marL="68580" marR="68580" marT="34290" marB="34290"/>
                </a:tc>
                <a:extLst>
                  <a:ext uri="{0D108BD9-81ED-4DB2-BD59-A6C34878D82A}">
                    <a16:rowId xmlns:a16="http://schemas.microsoft.com/office/drawing/2014/main" val="3065810743"/>
                  </a:ext>
                </a:extLst>
              </a:tr>
              <a:tr h="252220">
                <a:tc>
                  <a:txBody>
                    <a:bodyPr/>
                    <a:lstStyle/>
                    <a:p>
                      <a:r>
                        <a:rPr lang="en-US" sz="1100" dirty="0"/>
                        <a:t>Deadline for Final Spending (obligation)</a:t>
                      </a:r>
                    </a:p>
                  </a:txBody>
                  <a:tcPr marL="68580" marR="68580" marT="34290" marB="34290"/>
                </a:tc>
                <a:tc>
                  <a:txBody>
                    <a:bodyPr/>
                    <a:lstStyle/>
                    <a:p>
                      <a:pPr algn="ctr"/>
                      <a:r>
                        <a:rPr lang="en-US" sz="1100" dirty="0"/>
                        <a:t>09/30/22</a:t>
                      </a:r>
                    </a:p>
                  </a:txBody>
                  <a:tcPr marL="68580" marR="68580" marT="34290" marB="34290"/>
                </a:tc>
                <a:tc>
                  <a:txBody>
                    <a:bodyPr/>
                    <a:lstStyle/>
                    <a:p>
                      <a:pPr algn="ctr"/>
                      <a:r>
                        <a:rPr lang="en-US" sz="1100" dirty="0"/>
                        <a:t>09/30/23</a:t>
                      </a:r>
                    </a:p>
                  </a:txBody>
                  <a:tcPr marL="68580" marR="68580" marT="34290" marB="34290"/>
                </a:tc>
                <a:tc>
                  <a:txBody>
                    <a:bodyPr/>
                    <a:lstStyle/>
                    <a:p>
                      <a:pPr algn="ctr"/>
                      <a:r>
                        <a:rPr lang="en-US" sz="1100" dirty="0"/>
                        <a:t>9/30/24</a:t>
                      </a:r>
                    </a:p>
                  </a:txBody>
                  <a:tcPr marL="68580" marR="68580" marT="34290" marB="34290"/>
                </a:tc>
                <a:extLst>
                  <a:ext uri="{0D108BD9-81ED-4DB2-BD59-A6C34878D82A}">
                    <a16:rowId xmlns:a16="http://schemas.microsoft.com/office/drawing/2014/main" val="1795841895"/>
                  </a:ext>
                </a:extLst>
              </a:tr>
              <a:tr h="431215">
                <a:tc>
                  <a:txBody>
                    <a:bodyPr/>
                    <a:lstStyle/>
                    <a:p>
                      <a:r>
                        <a:rPr lang="en-US" sz="1100" dirty="0"/>
                        <a:t>Deadline for Final Draw Down of Funds (RFF)</a:t>
                      </a:r>
                    </a:p>
                  </a:txBody>
                  <a:tcPr marL="68580" marR="68580" marT="34290" marB="34290"/>
                </a:tc>
                <a:tc>
                  <a:txBody>
                    <a:bodyPr/>
                    <a:lstStyle/>
                    <a:p>
                      <a:pPr algn="ctr"/>
                      <a:r>
                        <a:rPr lang="en-US" sz="1100" dirty="0"/>
                        <a:t>October/November 2022</a:t>
                      </a:r>
                    </a:p>
                  </a:txBody>
                  <a:tcPr marL="68580" marR="68580" marT="34290" marB="34290"/>
                </a:tc>
                <a:tc>
                  <a:txBody>
                    <a:bodyPr/>
                    <a:lstStyle/>
                    <a:p>
                      <a:pPr algn="ctr"/>
                      <a:r>
                        <a:rPr lang="en-US" sz="1100" dirty="0"/>
                        <a:t>October/November 2023</a:t>
                      </a:r>
                    </a:p>
                  </a:txBody>
                  <a:tcPr marL="68580" marR="68580" marT="34290" marB="34290"/>
                </a:tc>
                <a:tc>
                  <a:txBody>
                    <a:bodyPr/>
                    <a:lstStyle/>
                    <a:p>
                      <a:pPr algn="ctr"/>
                      <a:r>
                        <a:rPr lang="en-US" sz="1100" dirty="0"/>
                        <a:t>October/November 2024</a:t>
                      </a:r>
                    </a:p>
                  </a:txBody>
                  <a:tcPr marL="68580" marR="68580" marT="34290" marB="34290"/>
                </a:tc>
                <a:extLst>
                  <a:ext uri="{0D108BD9-81ED-4DB2-BD59-A6C34878D82A}">
                    <a16:rowId xmlns:a16="http://schemas.microsoft.com/office/drawing/2014/main" val="2999472489"/>
                  </a:ext>
                </a:extLst>
              </a:tr>
            </a:tbl>
          </a:graphicData>
        </a:graphic>
      </p:graphicFrame>
    </p:spTree>
    <p:extLst>
      <p:ext uri="{BB962C8B-B14F-4D97-AF65-F5344CB8AC3E}">
        <p14:creationId xmlns:p14="http://schemas.microsoft.com/office/powerpoint/2010/main" val="346913040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82BE0-31B3-4EAF-A8D1-A1C7773E1220}"/>
              </a:ext>
            </a:extLst>
          </p:cNvPr>
          <p:cNvSpPr>
            <a:spLocks noGrp="1"/>
          </p:cNvSpPr>
          <p:nvPr>
            <p:ph type="title"/>
          </p:nvPr>
        </p:nvSpPr>
        <p:spPr/>
        <p:txBody>
          <a:bodyPr/>
          <a:lstStyle/>
          <a:p>
            <a:r>
              <a:rPr lang="en-US" dirty="0"/>
              <a:t>Application Updates and Reminders</a:t>
            </a:r>
          </a:p>
        </p:txBody>
      </p:sp>
      <p:sp>
        <p:nvSpPr>
          <p:cNvPr id="3" name="Text Placeholder 2">
            <a:extLst>
              <a:ext uri="{FF2B5EF4-FFF2-40B4-BE49-F238E27FC236}">
                <a16:creationId xmlns:a16="http://schemas.microsoft.com/office/drawing/2014/main" id="{7E87E77A-BDBA-4297-A6DC-6387AAA4FCF7}"/>
              </a:ext>
            </a:extLst>
          </p:cNvPr>
          <p:cNvSpPr>
            <a:spLocks noGrp="1"/>
          </p:cNvSpPr>
          <p:nvPr>
            <p:ph type="body" idx="1"/>
          </p:nvPr>
        </p:nvSpPr>
        <p:spPr/>
        <p:txBody>
          <a:bodyPr/>
          <a:lstStyle/>
          <a:p>
            <a:r>
              <a:rPr lang="en-US" dirty="0"/>
              <a:t>CARES ESSER I – State Reserve</a:t>
            </a:r>
          </a:p>
          <a:p>
            <a:pPr lvl="1"/>
            <a:r>
              <a:rPr lang="en-US" dirty="0"/>
              <a:t>Facility School must submit applications by May 7, 2021</a:t>
            </a:r>
          </a:p>
          <a:p>
            <a:r>
              <a:rPr lang="en-US" dirty="0"/>
              <a:t>CRSSA ESSER II – State Reserve</a:t>
            </a:r>
          </a:p>
          <a:p>
            <a:pPr lvl="1"/>
            <a:r>
              <a:rPr lang="en-US" dirty="0"/>
              <a:t>Supplemental Funds are now in the system</a:t>
            </a:r>
          </a:p>
          <a:p>
            <a:pPr lvl="1"/>
            <a:r>
              <a:rPr lang="en-US" dirty="0"/>
              <a:t>AU’s have a separate application within the same system</a:t>
            </a:r>
          </a:p>
          <a:p>
            <a:r>
              <a:rPr lang="en-US" dirty="0"/>
              <a:t>ARP ESSER III – 90% </a:t>
            </a:r>
          </a:p>
          <a:p>
            <a:pPr lvl="1"/>
            <a:r>
              <a:rPr lang="en-US" dirty="0"/>
              <a:t>Application is now live! </a:t>
            </a:r>
          </a:p>
          <a:p>
            <a:pPr lvl="1"/>
            <a:r>
              <a:rPr lang="en-US" dirty="0"/>
              <a:t>Must submit by </a:t>
            </a:r>
            <a:r>
              <a:rPr lang="en-US" b="1" u="sng" dirty="0"/>
              <a:t>May 23, 2021</a:t>
            </a:r>
          </a:p>
          <a:p>
            <a:pPr lvl="2"/>
            <a:r>
              <a:rPr lang="en-US" dirty="0"/>
              <a:t>GEPA Statement</a:t>
            </a:r>
          </a:p>
          <a:p>
            <a:pPr lvl="2"/>
            <a:r>
              <a:rPr lang="en-US" dirty="0"/>
              <a:t>Assurances</a:t>
            </a:r>
          </a:p>
          <a:p>
            <a:pPr lvl="2"/>
            <a:r>
              <a:rPr lang="en-US" dirty="0"/>
              <a:t>Transmittal and Acceptance Form</a:t>
            </a:r>
          </a:p>
          <a:p>
            <a:pPr lvl="1"/>
            <a:r>
              <a:rPr lang="en-US" dirty="0"/>
              <a:t>Must submit by </a:t>
            </a:r>
            <a:r>
              <a:rPr lang="en-US" b="1" u="sng" dirty="0"/>
              <a:t>March 24, 2022</a:t>
            </a:r>
          </a:p>
          <a:p>
            <a:pPr lvl="2"/>
            <a:r>
              <a:rPr lang="en-US" dirty="0"/>
              <a:t>Balanced budget </a:t>
            </a:r>
          </a:p>
          <a:p>
            <a:pPr lvl="1"/>
            <a:endParaRPr lang="en-US" dirty="0"/>
          </a:p>
        </p:txBody>
      </p:sp>
      <p:sp>
        <p:nvSpPr>
          <p:cNvPr id="4" name="Slide Number Placeholder 3">
            <a:extLst>
              <a:ext uri="{FF2B5EF4-FFF2-40B4-BE49-F238E27FC236}">
                <a16:creationId xmlns:a16="http://schemas.microsoft.com/office/drawing/2014/main" id="{BC197BE6-8D7E-4B50-B246-C37206B8804F}"/>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11</a:t>
            </a:fld>
            <a:endParaRPr lang="en-US"/>
          </a:p>
        </p:txBody>
      </p:sp>
      <p:sp>
        <p:nvSpPr>
          <p:cNvPr id="5" name="Rectangle: Rounded Corners 4">
            <a:extLst>
              <a:ext uri="{FF2B5EF4-FFF2-40B4-BE49-F238E27FC236}">
                <a16:creationId xmlns:a16="http://schemas.microsoft.com/office/drawing/2014/main" id="{BE82A77E-E2A4-436D-AE93-9BDB97C6D0CB}"/>
              </a:ext>
            </a:extLst>
          </p:cNvPr>
          <p:cNvSpPr/>
          <p:nvPr/>
        </p:nvSpPr>
        <p:spPr>
          <a:xfrm>
            <a:off x="5552902" y="3469593"/>
            <a:ext cx="2776451" cy="1484791"/>
          </a:xfrm>
          <a:prstGeom prst="roundRect">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sz="1600" dirty="0"/>
              <a:t>Currently experiencing technical issues with sending comments back to the district in the ESSER II and III apps</a:t>
            </a:r>
          </a:p>
        </p:txBody>
      </p:sp>
    </p:spTree>
    <p:extLst>
      <p:ext uri="{BB962C8B-B14F-4D97-AF65-F5344CB8AC3E}">
        <p14:creationId xmlns:p14="http://schemas.microsoft.com/office/powerpoint/2010/main" val="228454280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953C50-DC3A-40B4-8526-60364234D8EA}"/>
              </a:ext>
            </a:extLst>
          </p:cNvPr>
          <p:cNvSpPr>
            <a:spLocks noGrp="1"/>
          </p:cNvSpPr>
          <p:nvPr>
            <p:ph type="title"/>
          </p:nvPr>
        </p:nvSpPr>
        <p:spPr/>
        <p:txBody>
          <a:bodyPr/>
          <a:lstStyle/>
          <a:p>
            <a:r>
              <a:rPr lang="en-US" dirty="0"/>
              <a:t>ESSER III Application</a:t>
            </a:r>
          </a:p>
        </p:txBody>
      </p:sp>
      <p:sp>
        <p:nvSpPr>
          <p:cNvPr id="3" name="Text Placeholder 2">
            <a:extLst>
              <a:ext uri="{FF2B5EF4-FFF2-40B4-BE49-F238E27FC236}">
                <a16:creationId xmlns:a16="http://schemas.microsoft.com/office/drawing/2014/main" id="{47501125-F9DE-4E28-8529-7FFFE7CFD5F6}"/>
              </a:ext>
            </a:extLst>
          </p:cNvPr>
          <p:cNvSpPr>
            <a:spLocks noGrp="1"/>
          </p:cNvSpPr>
          <p:nvPr>
            <p:ph type="body" idx="1"/>
          </p:nvPr>
        </p:nvSpPr>
        <p:spPr>
          <a:xfrm>
            <a:off x="245193" y="1271847"/>
            <a:ext cx="8674363" cy="4831867"/>
          </a:xfrm>
        </p:spPr>
        <p:txBody>
          <a:bodyPr/>
          <a:lstStyle/>
          <a:p>
            <a:r>
              <a:rPr lang="en-US" sz="2000" dirty="0"/>
              <a:t>GEPA Statement: </a:t>
            </a:r>
          </a:p>
          <a:p>
            <a:pPr lvl="1"/>
            <a:r>
              <a:rPr lang="en-US" sz="1800" dirty="0"/>
              <a:t>Allowed to refer to the Cons App but must make sure that the GEPA statement in the Cons App addresses the action steps that will ensure equitable access to, and participation in, the ESSER funded programs for students, teachers, and other program beneficiaries. </a:t>
            </a:r>
          </a:p>
          <a:p>
            <a:pPr lvl="2"/>
            <a:r>
              <a:rPr lang="en-US" sz="1600" dirty="0"/>
              <a:t>If the Cons App statement is too limited, you have the option to write an ESSER-specific one or to submit revisions to the GEPA statement in the ESSER up to explain how it differs for ESSER in the ESSER app. </a:t>
            </a:r>
          </a:p>
          <a:p>
            <a:r>
              <a:rPr lang="en-US" sz="2000" dirty="0"/>
              <a:t>Feedback you will receive once you submit the preliminary application:</a:t>
            </a:r>
          </a:p>
          <a:p>
            <a:pPr lvl="1"/>
            <a:r>
              <a:rPr lang="en-US" sz="1600" b="0" i="1" dirty="0">
                <a:solidFill>
                  <a:schemeClr val="tx1"/>
                </a:solidFill>
                <a:effectLst/>
                <a:latin typeface="Segoe UI" panose="020B0502040204020203" pitchFamily="34" charset="0"/>
              </a:rPr>
              <a:t>Thank you for your ESSER III Application submission. Your application has been granted </a:t>
            </a:r>
            <a:r>
              <a:rPr lang="en-US" sz="1600" b="1" i="1" dirty="0">
                <a:solidFill>
                  <a:schemeClr val="tx1"/>
                </a:solidFill>
                <a:effectLst/>
                <a:latin typeface="Segoe UI" panose="020B0502040204020203" pitchFamily="34" charset="0"/>
              </a:rPr>
              <a:t>Substantial Approval</a:t>
            </a:r>
            <a:r>
              <a:rPr lang="en-US" sz="1600" b="0" i="1" dirty="0">
                <a:solidFill>
                  <a:schemeClr val="tx1"/>
                </a:solidFill>
                <a:effectLst/>
                <a:latin typeface="Segoe UI" panose="020B0502040204020203" pitchFamily="34" charset="0"/>
              </a:rPr>
              <a:t> and you can begin to obligate funding to program activities. A comprehensive review of the application will begin once a completed budget has been submitted. Keep in mind that you will not be able to request reimbursement of expenses incurred until final approval has been granted. Please revisit the application and make funding decisions by March 24, 2022.</a:t>
            </a:r>
            <a:endParaRPr lang="en-US" sz="1600" b="1" i="1" dirty="0">
              <a:solidFill>
                <a:schemeClr val="tx1"/>
              </a:solidFill>
              <a:effectLst/>
              <a:latin typeface="Segoe UI" panose="020B0502040204020203" pitchFamily="34" charset="0"/>
            </a:endParaRPr>
          </a:p>
          <a:p>
            <a:pPr lvl="1"/>
            <a:r>
              <a:rPr lang="en-US" sz="1800" dirty="0"/>
              <a:t>Next steps after you submit preliminary app</a:t>
            </a:r>
          </a:p>
          <a:p>
            <a:pPr lvl="2"/>
            <a:r>
              <a:rPr lang="en-US" sz="1600" dirty="0"/>
              <a:t>If budget included/if not budget included</a:t>
            </a:r>
          </a:p>
        </p:txBody>
      </p:sp>
      <p:sp>
        <p:nvSpPr>
          <p:cNvPr id="4" name="Slide Number Placeholder 3">
            <a:extLst>
              <a:ext uri="{FF2B5EF4-FFF2-40B4-BE49-F238E27FC236}">
                <a16:creationId xmlns:a16="http://schemas.microsoft.com/office/drawing/2014/main" id="{BD9FE439-9586-4608-9D84-768128E04286}"/>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12</a:t>
            </a:fld>
            <a:endParaRPr lang="en-US"/>
          </a:p>
        </p:txBody>
      </p:sp>
    </p:spTree>
    <p:extLst>
      <p:ext uri="{BB962C8B-B14F-4D97-AF65-F5344CB8AC3E}">
        <p14:creationId xmlns:p14="http://schemas.microsoft.com/office/powerpoint/2010/main" val="29338502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774D11D6-5A8E-4059-AD65-325B18B3AA2E}"/>
              </a:ext>
            </a:extLst>
          </p:cNvPr>
          <p:cNvSpPr>
            <a:spLocks noGrp="1"/>
          </p:cNvSpPr>
          <p:nvPr>
            <p:ph type="ctrTitle"/>
          </p:nvPr>
        </p:nvSpPr>
        <p:spPr/>
        <p:txBody>
          <a:bodyPr/>
          <a:lstStyle/>
          <a:p>
            <a:r>
              <a:rPr lang="en-US" dirty="0"/>
              <a:t>ESSER Reporting and Plan Requirements</a:t>
            </a:r>
          </a:p>
        </p:txBody>
      </p:sp>
      <p:sp>
        <p:nvSpPr>
          <p:cNvPr id="4" name="Slide Number Placeholder 3">
            <a:extLst>
              <a:ext uri="{FF2B5EF4-FFF2-40B4-BE49-F238E27FC236}">
                <a16:creationId xmlns:a16="http://schemas.microsoft.com/office/drawing/2014/main" id="{3927CB00-CB00-45D5-843E-A407EBCF63F3}"/>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13</a:t>
            </a:fld>
            <a:endParaRPr lang="en-US"/>
          </a:p>
        </p:txBody>
      </p:sp>
    </p:spTree>
    <p:extLst>
      <p:ext uri="{BB962C8B-B14F-4D97-AF65-F5344CB8AC3E}">
        <p14:creationId xmlns:p14="http://schemas.microsoft.com/office/powerpoint/2010/main" val="26356821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9A1365-6A6D-4E95-BF9F-63B8E698C4A2}"/>
              </a:ext>
            </a:extLst>
          </p:cNvPr>
          <p:cNvSpPr>
            <a:spLocks noGrp="1"/>
          </p:cNvSpPr>
          <p:nvPr>
            <p:ph type="title"/>
          </p:nvPr>
        </p:nvSpPr>
        <p:spPr/>
        <p:txBody>
          <a:bodyPr/>
          <a:lstStyle/>
          <a:p>
            <a:r>
              <a:rPr lang="en-US" dirty="0"/>
              <a:t>ESSER I Reporting Requirements</a:t>
            </a:r>
          </a:p>
        </p:txBody>
      </p:sp>
      <p:sp>
        <p:nvSpPr>
          <p:cNvPr id="3" name="Text Placeholder 2">
            <a:extLst>
              <a:ext uri="{FF2B5EF4-FFF2-40B4-BE49-F238E27FC236}">
                <a16:creationId xmlns:a16="http://schemas.microsoft.com/office/drawing/2014/main" id="{E6FB7A86-6E97-447D-BB32-A0C65F13EE8C}"/>
              </a:ext>
            </a:extLst>
          </p:cNvPr>
          <p:cNvSpPr>
            <a:spLocks noGrp="1"/>
          </p:cNvSpPr>
          <p:nvPr>
            <p:ph type="body" idx="1"/>
          </p:nvPr>
        </p:nvSpPr>
        <p:spPr/>
        <p:txBody>
          <a:bodyPr/>
          <a:lstStyle/>
          <a:p>
            <a:r>
              <a:rPr lang="en-US" dirty="0"/>
              <a:t>We were able to submit the data on behalf of districts for almost all data elements requested from the information in our application for funds! </a:t>
            </a:r>
          </a:p>
          <a:p>
            <a:r>
              <a:rPr lang="en-US" dirty="0"/>
              <a:t>Except for one…</a:t>
            </a:r>
          </a:p>
          <a:p>
            <a:pPr lvl="1"/>
            <a:r>
              <a:rPr lang="en-US" sz="1800" b="0" i="0" u="none" strike="noStrike" baseline="0" dirty="0">
                <a:solidFill>
                  <a:srgbClr val="000000"/>
                </a:solidFill>
                <a:latin typeface="Calibri" panose="020F0502020204030204" pitchFamily="34" charset="0"/>
              </a:rPr>
              <a:t>If the LEA used ESSER funds to develop, initiate and/or implement remote learning, please mark all methods used to document student participation and engagement during remote learning (separately for elementary and secondary): </a:t>
            </a:r>
          </a:p>
          <a:p>
            <a:pPr lvl="2"/>
            <a:r>
              <a:rPr lang="en-US" sz="1600" b="0" i="0" u="none" strike="noStrike" baseline="0" dirty="0">
                <a:solidFill>
                  <a:srgbClr val="000000"/>
                </a:solidFill>
                <a:latin typeface="Calibri" panose="020F0502020204030204" pitchFamily="34" charset="0"/>
              </a:rPr>
              <a:t>Submission of assignments 	</a:t>
            </a:r>
          </a:p>
          <a:p>
            <a:pPr lvl="2"/>
            <a:r>
              <a:rPr lang="en-US" sz="1600" b="0" i="0" u="none" strike="noStrike" baseline="0" dirty="0">
                <a:solidFill>
                  <a:srgbClr val="000000"/>
                </a:solidFill>
                <a:latin typeface="Calibri" panose="020F0502020204030204" pitchFamily="34" charset="0"/>
              </a:rPr>
              <a:t>Participation in assessments 	</a:t>
            </a:r>
          </a:p>
          <a:p>
            <a:pPr lvl="2"/>
            <a:r>
              <a:rPr lang="en-US" sz="1600" b="0" i="0" u="none" strike="noStrike" baseline="0" dirty="0">
                <a:solidFill>
                  <a:srgbClr val="000000"/>
                </a:solidFill>
                <a:latin typeface="Calibri" panose="020F0502020204030204" pitchFamily="34" charset="0"/>
              </a:rPr>
              <a:t>Tracking student logins to online learning platforms 	</a:t>
            </a:r>
          </a:p>
          <a:p>
            <a:pPr lvl="2"/>
            <a:r>
              <a:rPr lang="en-US" sz="1600" b="0" i="0" u="none" strike="noStrike" baseline="0" dirty="0">
                <a:solidFill>
                  <a:srgbClr val="000000"/>
                </a:solidFill>
                <a:latin typeface="Calibri" panose="020F0502020204030204" pitchFamily="34" charset="0"/>
              </a:rPr>
              <a:t>Participation in individual coaching or check ins 	</a:t>
            </a:r>
          </a:p>
          <a:p>
            <a:pPr lvl="2"/>
            <a:r>
              <a:rPr lang="en-US" sz="1600" b="0" i="0" u="none" strike="noStrike" baseline="0" dirty="0">
                <a:solidFill>
                  <a:srgbClr val="000000"/>
                </a:solidFill>
                <a:latin typeface="Calibri" panose="020F0502020204030204" pitchFamily="34" charset="0"/>
              </a:rPr>
              <a:t>Participation in email, text or other electronic communication 	</a:t>
            </a:r>
          </a:p>
          <a:p>
            <a:pPr lvl="2"/>
            <a:r>
              <a:rPr lang="en-US" sz="1600" b="0" i="0" u="none" strike="noStrike" baseline="0" dirty="0">
                <a:solidFill>
                  <a:srgbClr val="000000"/>
                </a:solidFill>
                <a:latin typeface="Calibri" panose="020F0502020204030204" pitchFamily="34" charset="0"/>
              </a:rPr>
              <a:t>Participation in help lines or hot lines for help with remote learning. 	</a:t>
            </a:r>
          </a:p>
          <a:p>
            <a:pPr lvl="2"/>
            <a:r>
              <a:rPr lang="en-US" sz="1600" b="0" i="0" u="none" strike="noStrike" baseline="0" dirty="0">
                <a:solidFill>
                  <a:srgbClr val="000000"/>
                </a:solidFill>
                <a:latin typeface="Calibri" panose="020F0502020204030204" pitchFamily="34" charset="0"/>
              </a:rPr>
              <a:t>Participation in synchronous online classes 	</a:t>
            </a:r>
          </a:p>
          <a:p>
            <a:pPr lvl="2"/>
            <a:r>
              <a:rPr lang="en-US" sz="1600" b="0" i="0" u="none" strike="noStrike" baseline="0" dirty="0">
                <a:solidFill>
                  <a:srgbClr val="000000"/>
                </a:solidFill>
                <a:latin typeface="Calibri" panose="020F0502020204030204" pitchFamily="34" charset="0"/>
              </a:rPr>
              <a:t>Other 	</a:t>
            </a:r>
          </a:p>
          <a:p>
            <a:pPr lvl="1"/>
            <a:endParaRPr lang="en-US" sz="1800" b="0" i="0" u="none" strike="noStrike" baseline="0" dirty="0">
              <a:solidFill>
                <a:srgbClr val="000000"/>
              </a:solidFill>
              <a:latin typeface="Calibri" panose="020F0502020204030204" pitchFamily="34" charset="0"/>
            </a:endParaRPr>
          </a:p>
          <a:p>
            <a:pPr lvl="1"/>
            <a:endParaRPr lang="en-US" dirty="0"/>
          </a:p>
        </p:txBody>
      </p:sp>
      <p:sp>
        <p:nvSpPr>
          <p:cNvPr id="4" name="Slide Number Placeholder 3">
            <a:extLst>
              <a:ext uri="{FF2B5EF4-FFF2-40B4-BE49-F238E27FC236}">
                <a16:creationId xmlns:a16="http://schemas.microsoft.com/office/drawing/2014/main" id="{EE6764E8-2AA7-46F6-9EA5-E9C78FE9070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14</a:t>
            </a:fld>
            <a:endParaRPr lang="en-US"/>
          </a:p>
        </p:txBody>
      </p:sp>
    </p:spTree>
    <p:extLst>
      <p:ext uri="{BB962C8B-B14F-4D97-AF65-F5344CB8AC3E}">
        <p14:creationId xmlns:p14="http://schemas.microsoft.com/office/powerpoint/2010/main" val="96025498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6B0277-CB3E-40A2-B254-9482CD9F6309}"/>
              </a:ext>
            </a:extLst>
          </p:cNvPr>
          <p:cNvSpPr>
            <a:spLocks noGrp="1"/>
          </p:cNvSpPr>
          <p:nvPr>
            <p:ph type="title"/>
          </p:nvPr>
        </p:nvSpPr>
        <p:spPr/>
        <p:txBody>
          <a:bodyPr/>
          <a:lstStyle/>
          <a:p>
            <a:r>
              <a:rPr lang="en-US" dirty="0"/>
              <a:t>Publicly Posted Safe Return to In-Person Instruction and Continuity of Services Plan</a:t>
            </a:r>
          </a:p>
        </p:txBody>
      </p:sp>
      <p:sp>
        <p:nvSpPr>
          <p:cNvPr id="3" name="Text Placeholder 2">
            <a:extLst>
              <a:ext uri="{FF2B5EF4-FFF2-40B4-BE49-F238E27FC236}">
                <a16:creationId xmlns:a16="http://schemas.microsoft.com/office/drawing/2014/main" id="{537B406B-A2F1-480A-9D8F-B75BAA8C47F1}"/>
              </a:ext>
            </a:extLst>
          </p:cNvPr>
          <p:cNvSpPr>
            <a:spLocks noGrp="1"/>
          </p:cNvSpPr>
          <p:nvPr>
            <p:ph type="body" idx="1"/>
          </p:nvPr>
        </p:nvSpPr>
        <p:spPr>
          <a:xfrm>
            <a:off x="243131" y="1280161"/>
            <a:ext cx="8657738" cy="4680065"/>
          </a:xfrm>
        </p:spPr>
        <p:txBody>
          <a:bodyPr/>
          <a:lstStyle/>
          <a:p>
            <a:pPr marL="76200" indent="0">
              <a:buNone/>
            </a:pPr>
            <a:r>
              <a:rPr lang="en-US" dirty="0"/>
              <a:t>Criteria from the Interim Final Rule</a:t>
            </a:r>
          </a:p>
          <a:p>
            <a:pPr algn="l"/>
            <a:r>
              <a:rPr lang="en-US" sz="1800" b="0" i="0" u="none" strike="noStrike" baseline="0" dirty="0">
                <a:solidFill>
                  <a:srgbClr val="000000"/>
                </a:solidFill>
                <a:latin typeface="Calibri" panose="020F0502020204030204" pitchFamily="34" charset="0"/>
              </a:rPr>
              <a:t>The extent to which the LEA has adopted policies and a description of any such policies on each of the following health and safety strategies: </a:t>
            </a:r>
          </a:p>
          <a:p>
            <a:pPr lvl="1"/>
            <a:r>
              <a:rPr lang="en-US" sz="1600" b="0" i="0" u="none" strike="noStrike" baseline="0" dirty="0">
                <a:solidFill>
                  <a:srgbClr val="000000"/>
                </a:solidFill>
                <a:latin typeface="Calibri" panose="020F0502020204030204" pitchFamily="34" charset="0"/>
              </a:rPr>
              <a:t>universal and correct wearing of masks; </a:t>
            </a:r>
          </a:p>
          <a:p>
            <a:pPr lvl="1"/>
            <a:r>
              <a:rPr lang="en-US" sz="1600" b="0" i="0" u="none" strike="noStrike" baseline="0" dirty="0">
                <a:solidFill>
                  <a:srgbClr val="000000"/>
                </a:solidFill>
                <a:latin typeface="Calibri" panose="020F0502020204030204" pitchFamily="34" charset="0"/>
              </a:rPr>
              <a:t>physical distancing (e.g., use of cohorts/podding; handwashing and respiratory etiquette; </a:t>
            </a:r>
          </a:p>
          <a:p>
            <a:pPr lvl="1"/>
            <a:r>
              <a:rPr lang="en-US" sz="1600" b="0" i="0" u="none" strike="noStrike" baseline="0" dirty="0">
                <a:solidFill>
                  <a:srgbClr val="000000"/>
                </a:solidFill>
                <a:latin typeface="Calibri" panose="020F0502020204030204" pitchFamily="34" charset="0"/>
              </a:rPr>
              <a:t>cleaning and maintaining healthy facilities, including improving ventilation; </a:t>
            </a:r>
          </a:p>
          <a:p>
            <a:pPr lvl="1"/>
            <a:r>
              <a:rPr lang="en-US" sz="1600" b="0" i="0" u="none" strike="noStrike" baseline="0" dirty="0">
                <a:solidFill>
                  <a:srgbClr val="000000"/>
                </a:solidFill>
                <a:latin typeface="Calibri" panose="020F0502020204030204" pitchFamily="34" charset="0"/>
              </a:rPr>
              <a:t>contact tracing in combination with isolation and quarantine, in collaboration with the State, local, territorial, or Tribal health departments; </a:t>
            </a:r>
          </a:p>
          <a:p>
            <a:pPr lvl="1"/>
            <a:r>
              <a:rPr lang="en-US" sz="1600" b="0" i="0" u="none" strike="noStrike" baseline="0" dirty="0">
                <a:solidFill>
                  <a:srgbClr val="000000"/>
                </a:solidFill>
                <a:latin typeface="Calibri" panose="020F0502020204030204" pitchFamily="34" charset="0"/>
              </a:rPr>
              <a:t>diagnostic and screening testing; </a:t>
            </a:r>
          </a:p>
          <a:p>
            <a:pPr lvl="1"/>
            <a:r>
              <a:rPr lang="en-US" sz="1600" b="0" i="0" u="none" strike="noStrike" baseline="0" dirty="0">
                <a:solidFill>
                  <a:srgbClr val="000000"/>
                </a:solidFill>
                <a:latin typeface="Calibri" panose="020F0502020204030204" pitchFamily="34" charset="0"/>
              </a:rPr>
              <a:t>efforts to provide vaccinations to educators, other staff, and students, if eligible; and </a:t>
            </a:r>
          </a:p>
          <a:p>
            <a:pPr lvl="1"/>
            <a:r>
              <a:rPr lang="en-US" sz="1600" b="0" i="0" u="none" strike="noStrike" baseline="0" dirty="0">
                <a:solidFill>
                  <a:srgbClr val="000000"/>
                </a:solidFill>
                <a:latin typeface="Calibri" panose="020F0502020204030204" pitchFamily="34" charset="0"/>
              </a:rPr>
              <a:t>appropriate accommodations for children with disabilities with respect to health and safety policies, and </a:t>
            </a:r>
          </a:p>
          <a:p>
            <a:r>
              <a:rPr lang="en-US" sz="1800" dirty="0">
                <a:solidFill>
                  <a:srgbClr val="000000"/>
                </a:solidFill>
                <a:latin typeface="Calibri" panose="020F0502020204030204" pitchFamily="34" charset="0"/>
              </a:rPr>
              <a:t>h</a:t>
            </a:r>
            <a:r>
              <a:rPr lang="en-US" sz="1800" b="0" i="0" u="none" strike="noStrike" baseline="0" dirty="0">
                <a:solidFill>
                  <a:srgbClr val="000000"/>
                </a:solidFill>
                <a:latin typeface="Calibri" panose="020F0502020204030204" pitchFamily="34" charset="0"/>
              </a:rPr>
              <a:t>ow the LEA will ensure continuity of services including but not limited to services to address the students’ academic needs, and students’ and staff social, emotional, mental health, and other needs, which may include student health and food services. </a:t>
            </a:r>
          </a:p>
          <a:p>
            <a:pPr marL="76200" indent="0">
              <a:buNone/>
            </a:pPr>
            <a:r>
              <a:rPr lang="en-US" sz="1800" b="1" i="1" u="none" strike="noStrike" baseline="0" dirty="0">
                <a:solidFill>
                  <a:srgbClr val="00B050"/>
                </a:solidFill>
                <a:latin typeface="Calibri" panose="020F0502020204030204" pitchFamily="34" charset="0"/>
              </a:rPr>
              <a:t>If an LEA developed a plan before ARP was enacted that does not address the above requirements, the LEA must revise its plan no later than six months after it last reviewed its plan. </a:t>
            </a:r>
          </a:p>
          <a:p>
            <a:endParaRPr lang="en-US" dirty="0"/>
          </a:p>
        </p:txBody>
      </p:sp>
      <p:sp>
        <p:nvSpPr>
          <p:cNvPr id="4" name="Slide Number Placeholder 3">
            <a:extLst>
              <a:ext uri="{FF2B5EF4-FFF2-40B4-BE49-F238E27FC236}">
                <a16:creationId xmlns:a16="http://schemas.microsoft.com/office/drawing/2014/main" id="{B76B9786-F87D-40F8-A468-37FEB4CC100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15</a:t>
            </a:fld>
            <a:endParaRPr lang="en-US"/>
          </a:p>
        </p:txBody>
      </p:sp>
    </p:spTree>
    <p:extLst>
      <p:ext uri="{BB962C8B-B14F-4D97-AF65-F5344CB8AC3E}">
        <p14:creationId xmlns:p14="http://schemas.microsoft.com/office/powerpoint/2010/main" val="12979292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F9FDA5-4AD1-4626-8F38-BD3FEEF0A35D}"/>
              </a:ext>
            </a:extLst>
          </p:cNvPr>
          <p:cNvSpPr>
            <a:spLocks noGrp="1"/>
          </p:cNvSpPr>
          <p:nvPr>
            <p:ph type="title"/>
          </p:nvPr>
        </p:nvSpPr>
        <p:spPr/>
        <p:txBody>
          <a:bodyPr/>
          <a:lstStyle/>
          <a:p>
            <a:r>
              <a:rPr lang="en-US" dirty="0"/>
              <a:t>LEA Safe Return Plans (Cont.)</a:t>
            </a:r>
          </a:p>
        </p:txBody>
      </p:sp>
      <p:sp>
        <p:nvSpPr>
          <p:cNvPr id="3" name="Text Placeholder 2">
            <a:extLst>
              <a:ext uri="{FF2B5EF4-FFF2-40B4-BE49-F238E27FC236}">
                <a16:creationId xmlns:a16="http://schemas.microsoft.com/office/drawing/2014/main" id="{796CF29D-5CAC-4E0F-B2DA-3374C95C53C2}"/>
              </a:ext>
            </a:extLst>
          </p:cNvPr>
          <p:cNvSpPr>
            <a:spLocks noGrp="1"/>
          </p:cNvSpPr>
          <p:nvPr>
            <p:ph type="body" idx="1"/>
          </p:nvPr>
        </p:nvSpPr>
        <p:spPr/>
        <p:txBody>
          <a:bodyPr/>
          <a:lstStyle/>
          <a:p>
            <a:r>
              <a:rPr lang="en-US" dirty="0"/>
              <a:t>IFR also requires that the plans must </a:t>
            </a:r>
          </a:p>
          <a:p>
            <a:pPr lvl="1"/>
            <a:r>
              <a:rPr lang="en-US" sz="1400" b="0" i="0" u="none" strike="noStrike" baseline="0" dirty="0">
                <a:solidFill>
                  <a:srgbClr val="000000"/>
                </a:solidFill>
                <a:latin typeface="Calibri" panose="020F0502020204030204" pitchFamily="34" charset="0"/>
              </a:rPr>
              <a:t>be in an understandable and uniform format; </a:t>
            </a:r>
          </a:p>
          <a:p>
            <a:pPr lvl="1"/>
            <a:r>
              <a:rPr lang="en-US" sz="1400" b="0" i="0" u="none" strike="noStrike" baseline="0" dirty="0">
                <a:solidFill>
                  <a:srgbClr val="000000"/>
                </a:solidFill>
                <a:latin typeface="Calibri" panose="020F0502020204030204" pitchFamily="34" charset="0"/>
              </a:rPr>
              <a:t>to the extent practicable, written in a language that parents can understand or, if not practicable, orally translated; and upon </a:t>
            </a:r>
          </a:p>
          <a:p>
            <a:pPr lvl="1"/>
            <a:r>
              <a:rPr lang="en-US" sz="1400" b="0" i="0" u="none" strike="noStrike" baseline="0" dirty="0">
                <a:solidFill>
                  <a:srgbClr val="000000"/>
                </a:solidFill>
                <a:latin typeface="Calibri" panose="020F0502020204030204" pitchFamily="34" charset="0"/>
              </a:rPr>
              <a:t>request by a parent who is an individual with a disability, provided in an alternative format accessible to that parent. </a:t>
            </a:r>
          </a:p>
          <a:p>
            <a:r>
              <a:rPr lang="en-US" sz="1800" b="1" i="0" u="none" strike="noStrike" baseline="0" dirty="0">
                <a:solidFill>
                  <a:srgbClr val="00B050"/>
                </a:solidFill>
                <a:latin typeface="Calibri" panose="020F0502020204030204" pitchFamily="34" charset="0"/>
              </a:rPr>
              <a:t>Please note that LEAs need to update the </a:t>
            </a:r>
            <a:r>
              <a:rPr lang="en-US" sz="1800" b="1" i="1" u="none" strike="noStrike" baseline="0" dirty="0">
                <a:solidFill>
                  <a:srgbClr val="00B050"/>
                </a:solidFill>
                <a:latin typeface="Calibri" panose="020F0502020204030204" pitchFamily="34" charset="0"/>
              </a:rPr>
              <a:t>Safe Return to In-Person Instruction and Continuity of Services Plan </a:t>
            </a:r>
            <a:r>
              <a:rPr lang="en-US" sz="1800" b="1" i="0" u="none" strike="noStrike" baseline="0" dirty="0">
                <a:solidFill>
                  <a:srgbClr val="00B050"/>
                </a:solidFill>
                <a:latin typeface="Calibri" panose="020F0502020204030204" pitchFamily="34" charset="0"/>
              </a:rPr>
              <a:t>at least every six months through September 30, 2023, and must seek public input on the plan and any revisions, and must take such input into account. </a:t>
            </a:r>
            <a:endParaRPr lang="en-US" b="1" dirty="0">
              <a:solidFill>
                <a:srgbClr val="00B050"/>
              </a:solidFill>
            </a:endParaRPr>
          </a:p>
        </p:txBody>
      </p:sp>
      <p:sp>
        <p:nvSpPr>
          <p:cNvPr id="4" name="Slide Number Placeholder 3">
            <a:extLst>
              <a:ext uri="{FF2B5EF4-FFF2-40B4-BE49-F238E27FC236}">
                <a16:creationId xmlns:a16="http://schemas.microsoft.com/office/drawing/2014/main" id="{A6DDEE22-520D-4DC5-8A3C-2762955C4922}"/>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16</a:t>
            </a:fld>
            <a:endParaRPr lang="en-US"/>
          </a:p>
        </p:txBody>
      </p:sp>
    </p:spTree>
    <p:extLst>
      <p:ext uri="{BB962C8B-B14F-4D97-AF65-F5344CB8AC3E}">
        <p14:creationId xmlns:p14="http://schemas.microsoft.com/office/powerpoint/2010/main" val="24704317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63CE2-86BD-44E6-8EFD-350FC365217C}"/>
              </a:ext>
            </a:extLst>
          </p:cNvPr>
          <p:cNvSpPr>
            <a:spLocks noGrp="1"/>
          </p:cNvSpPr>
          <p:nvPr>
            <p:ph type="title"/>
          </p:nvPr>
        </p:nvSpPr>
        <p:spPr/>
        <p:txBody>
          <a:bodyPr/>
          <a:lstStyle/>
          <a:p>
            <a:r>
              <a:rPr lang="en-US" dirty="0"/>
              <a:t>LEA ARP ESSER Plans</a:t>
            </a:r>
          </a:p>
        </p:txBody>
      </p:sp>
      <p:sp>
        <p:nvSpPr>
          <p:cNvPr id="3" name="Text Placeholder 2">
            <a:extLst>
              <a:ext uri="{FF2B5EF4-FFF2-40B4-BE49-F238E27FC236}">
                <a16:creationId xmlns:a16="http://schemas.microsoft.com/office/drawing/2014/main" id="{170A7A53-0D76-4C86-99AF-9CDBB9C907C2}"/>
              </a:ext>
            </a:extLst>
          </p:cNvPr>
          <p:cNvSpPr>
            <a:spLocks noGrp="1"/>
          </p:cNvSpPr>
          <p:nvPr>
            <p:ph type="body" idx="1"/>
          </p:nvPr>
        </p:nvSpPr>
        <p:spPr>
          <a:xfrm>
            <a:off x="307571" y="1371599"/>
            <a:ext cx="8603673" cy="4904509"/>
          </a:xfrm>
        </p:spPr>
        <p:txBody>
          <a:bodyPr/>
          <a:lstStyle/>
          <a:p>
            <a:pPr marL="76200" indent="0">
              <a:buNone/>
            </a:pPr>
            <a:r>
              <a:rPr lang="en-US" dirty="0"/>
              <a:t>More from the IFR! </a:t>
            </a:r>
          </a:p>
          <a:p>
            <a:r>
              <a:rPr lang="en-US" sz="1800" b="0" i="0" u="none" strike="noStrike" baseline="0" dirty="0">
                <a:solidFill>
                  <a:srgbClr val="000000"/>
                </a:solidFill>
                <a:latin typeface="Calibri" panose="020F0502020204030204" pitchFamily="34" charset="0"/>
              </a:rPr>
              <a:t>LEAs must submit LEA ARP ESSER Plans within a reasonable timeline established by the CDE (USDE recommends within 90 days of receipt of funds).</a:t>
            </a:r>
          </a:p>
          <a:p>
            <a:r>
              <a:rPr lang="en-US" sz="1800" b="0" i="0" u="none" strike="noStrike" baseline="0" dirty="0">
                <a:solidFill>
                  <a:srgbClr val="000000"/>
                </a:solidFill>
                <a:latin typeface="Calibri" panose="020F0502020204030204" pitchFamily="34" charset="0"/>
              </a:rPr>
              <a:t>Plans must be developed in consultation with stakeholders and at a minimum describe: </a:t>
            </a:r>
          </a:p>
          <a:p>
            <a:pPr lvl="1"/>
            <a:r>
              <a:rPr lang="en-US" sz="1600" b="0" i="0" u="none" strike="noStrike" baseline="0" dirty="0">
                <a:solidFill>
                  <a:srgbClr val="000000"/>
                </a:solidFill>
                <a:latin typeface="Calibri" panose="020F0502020204030204" pitchFamily="34" charset="0"/>
              </a:rPr>
              <a:t>The extent to which and how ARP ESSER funds will be used by the LEA to implement prevention and mitigation strategies that are, to the greatest extent practicable, in line with the most recent CDC guidance, </a:t>
            </a:r>
          </a:p>
          <a:p>
            <a:pPr lvl="1"/>
            <a:r>
              <a:rPr lang="en-US" sz="1600" b="0" i="0" u="none" strike="noStrike" baseline="0" dirty="0">
                <a:solidFill>
                  <a:srgbClr val="000000"/>
                </a:solidFill>
                <a:latin typeface="Calibri" panose="020F0502020204030204" pitchFamily="34" charset="0"/>
              </a:rPr>
              <a:t>How the LEA will use the mandatory 20% set-aside for to address the academic impact of learning loss or “lost instructional time” through the implementation of evidence-based interventions, </a:t>
            </a:r>
          </a:p>
          <a:p>
            <a:pPr lvl="1"/>
            <a:r>
              <a:rPr lang="en-US" sz="1600" b="0" i="0" u="none" strike="noStrike" baseline="0" dirty="0">
                <a:solidFill>
                  <a:srgbClr val="000000"/>
                </a:solidFill>
                <a:latin typeface="Calibri" panose="020F0502020204030204" pitchFamily="34" charset="0"/>
              </a:rPr>
              <a:t>How the LEA will use the remaining ARP ESSER funds consistent with statutory requirements, and </a:t>
            </a:r>
          </a:p>
          <a:p>
            <a:pPr lvl="1"/>
            <a:r>
              <a:rPr lang="en-US" sz="1600" b="0" i="0" u="none" strike="noStrike" baseline="0" dirty="0">
                <a:solidFill>
                  <a:srgbClr val="000000"/>
                </a:solidFill>
                <a:latin typeface="Calibri" panose="020F0502020204030204" pitchFamily="34" charset="0"/>
              </a:rPr>
              <a:t>How the LEA will ensure that the ARP ESSER funded interventions, including but not limited to the 20% set-aside, will respond to the academic, social, emotional, and mental health needs of all students, and particularly those students disproportionately impacted by the COVID-19 pandemic, including students from low-income families, students of color, English learners, children with disabilities, students experiencing homelessness, children and youth in foster care, and migratory students. </a:t>
            </a:r>
          </a:p>
        </p:txBody>
      </p:sp>
      <p:sp>
        <p:nvSpPr>
          <p:cNvPr id="4" name="Slide Number Placeholder 3">
            <a:extLst>
              <a:ext uri="{FF2B5EF4-FFF2-40B4-BE49-F238E27FC236}">
                <a16:creationId xmlns:a16="http://schemas.microsoft.com/office/drawing/2014/main" id="{A73C1EEB-88B9-494F-B896-FFEC24FFBF94}"/>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17</a:t>
            </a:fld>
            <a:endParaRPr lang="en-US"/>
          </a:p>
        </p:txBody>
      </p:sp>
    </p:spTree>
    <p:extLst>
      <p:ext uri="{BB962C8B-B14F-4D97-AF65-F5344CB8AC3E}">
        <p14:creationId xmlns:p14="http://schemas.microsoft.com/office/powerpoint/2010/main" val="15263637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8E52A7-92EC-4942-81C9-8E0D9FCA5605}"/>
              </a:ext>
            </a:extLst>
          </p:cNvPr>
          <p:cNvSpPr>
            <a:spLocks noGrp="1"/>
          </p:cNvSpPr>
          <p:nvPr>
            <p:ph type="title"/>
          </p:nvPr>
        </p:nvSpPr>
        <p:spPr/>
        <p:txBody>
          <a:bodyPr/>
          <a:lstStyle/>
          <a:p>
            <a:r>
              <a:rPr lang="en-US" dirty="0"/>
              <a:t>ARP ESSER III</a:t>
            </a:r>
          </a:p>
        </p:txBody>
      </p:sp>
      <p:sp>
        <p:nvSpPr>
          <p:cNvPr id="3" name="Text Placeholder 2">
            <a:extLst>
              <a:ext uri="{FF2B5EF4-FFF2-40B4-BE49-F238E27FC236}">
                <a16:creationId xmlns:a16="http://schemas.microsoft.com/office/drawing/2014/main" id="{B9A1AB11-4F29-4447-96B7-726B835B0BF2}"/>
              </a:ext>
            </a:extLst>
          </p:cNvPr>
          <p:cNvSpPr>
            <a:spLocks noGrp="1"/>
          </p:cNvSpPr>
          <p:nvPr>
            <p:ph type="body" idx="1"/>
          </p:nvPr>
        </p:nvSpPr>
        <p:spPr>
          <a:xfrm>
            <a:off x="394854" y="1530948"/>
            <a:ext cx="8354291" cy="4896069"/>
          </a:xfrm>
        </p:spPr>
        <p:txBody>
          <a:bodyPr/>
          <a:lstStyle/>
          <a:p>
            <a:r>
              <a:rPr lang="en-US" dirty="0"/>
              <a:t>There are several reporting requirements on ESSER III’s Grant Award Notification to CDE that require LEA level data</a:t>
            </a:r>
          </a:p>
          <a:p>
            <a:pPr lvl="1"/>
            <a:r>
              <a:rPr lang="en-US" sz="1800" dirty="0">
                <a:effectLst/>
                <a:latin typeface="Times New Roman" panose="02020603050405020304" pitchFamily="18" charset="0"/>
                <a:ea typeface="Calibri" panose="020F0502020204030204" pitchFamily="34" charset="0"/>
              </a:rPr>
              <a:t>Data on each school’s mode of instruction (fully in-person, hybrid, and fully remote) and conditions </a:t>
            </a:r>
            <a:r>
              <a:rPr lang="en-US" sz="1800" dirty="0">
                <a:solidFill>
                  <a:srgbClr val="00B050"/>
                </a:solidFill>
                <a:effectLst/>
                <a:latin typeface="Times New Roman" panose="02020603050405020304" pitchFamily="18" charset="0"/>
                <a:ea typeface="Calibri" panose="020F0502020204030204" pitchFamily="34" charset="0"/>
              </a:rPr>
              <a:t>[must be posted on CDE’s website by June 21, 2021, plus student enrollment data for each mode by all students and disaggregated by student groups, and if available attendance data]</a:t>
            </a:r>
            <a:endParaRPr lang="en-US" sz="1800" dirty="0">
              <a:effectLst/>
              <a:latin typeface="Times New Roman" panose="02020603050405020304" pitchFamily="18" charset="0"/>
              <a:ea typeface="Calibri" panose="020F0502020204030204" pitchFamily="34" charset="0"/>
            </a:endParaRPr>
          </a:p>
          <a:p>
            <a:pPr lvl="1"/>
            <a:r>
              <a:rPr lang="en-US" sz="1800" dirty="0">
                <a:effectLst/>
                <a:latin typeface="Times New Roman" panose="02020603050405020304" pitchFamily="18" charset="0"/>
                <a:ea typeface="Calibri" panose="020F0502020204030204" pitchFamily="34" charset="0"/>
                <a:cs typeface="Arial" panose="020B0604020202020204" pitchFamily="34" charset="0"/>
              </a:rPr>
              <a:t>SEA and LEA uses of funds to meet students’ social, emotional, and academic needs, including through summer enrichment programming and </a:t>
            </a:r>
            <a:r>
              <a:rPr lang="en-US" sz="1800" b="1" i="1" dirty="0">
                <a:effectLst/>
                <a:latin typeface="Times New Roman" panose="02020603050405020304" pitchFamily="18" charset="0"/>
                <a:ea typeface="Calibri" panose="020F0502020204030204" pitchFamily="34" charset="0"/>
                <a:cs typeface="Arial" panose="020B0604020202020204" pitchFamily="34" charset="0"/>
              </a:rPr>
              <a:t>other evidence-based interventions, and how they advance equity for underserved students</a:t>
            </a:r>
            <a:endParaRPr lang="en-US" sz="1800" b="1" i="1" dirty="0">
              <a:latin typeface="Times New Roman" panose="02020603050405020304" pitchFamily="18" charset="0"/>
              <a:ea typeface="Calibri" panose="020F0502020204030204" pitchFamily="34" charset="0"/>
              <a:cs typeface="Arial" panose="020B0604020202020204" pitchFamily="34" charset="0"/>
            </a:endParaRPr>
          </a:p>
          <a:p>
            <a:pPr lvl="1"/>
            <a:r>
              <a:rPr lang="en-US" sz="1800" dirty="0">
                <a:effectLst/>
                <a:latin typeface="Times New Roman" panose="02020603050405020304" pitchFamily="18" charset="0"/>
                <a:ea typeface="Calibri" panose="020F0502020204030204" pitchFamily="34" charset="0"/>
              </a:rPr>
              <a:t>SEA and LEA uses of funds to sustain and support access to early childhood education programs</a:t>
            </a:r>
          </a:p>
          <a:p>
            <a:pPr lvl="1"/>
            <a:r>
              <a:rPr lang="en-US" sz="1800" dirty="0">
                <a:latin typeface="Times New Roman" panose="02020603050405020304" pitchFamily="18" charset="0"/>
              </a:rPr>
              <a:t>Impacts and outcomes (disaggregated by student subgroup) through use of ARP ESSER funding (e.g., quantitative and qualitative results of ARP ESSER funding, including on personnel, student learning, and budgeting at the school and district level)</a:t>
            </a:r>
          </a:p>
          <a:p>
            <a:pPr lvl="1"/>
            <a:r>
              <a:rPr lang="en-US" sz="1800" dirty="0">
                <a:latin typeface="Times New Roman" panose="02020603050405020304" pitchFamily="18" charset="0"/>
              </a:rPr>
              <a:t>Student data (disaggregated by student subgroup) related to how the COVID-19 </a:t>
            </a:r>
            <a:r>
              <a:rPr lang="en-US" dirty="0">
                <a:latin typeface="Times New Roman" panose="02020603050405020304" pitchFamily="18" charset="0"/>
                <a:cs typeface="Arial" panose="020B0604020202020204" pitchFamily="34" charset="0"/>
              </a:rPr>
              <a:t>pandemic has affected instruction and learning</a:t>
            </a:r>
          </a:p>
          <a:p>
            <a:pPr lvl="1"/>
            <a:endParaRPr lang="en-US" sz="1800" dirty="0">
              <a:effectLst/>
              <a:latin typeface="Calibri" panose="020F0502020204030204" pitchFamily="34" charset="0"/>
              <a:ea typeface="Calibri" panose="020F0502020204030204" pitchFamily="34" charset="0"/>
              <a:cs typeface="Arial" panose="020B0604020202020204" pitchFamily="34" charset="0"/>
            </a:endParaRPr>
          </a:p>
          <a:p>
            <a:pPr lvl="1"/>
            <a:endParaRPr lang="en-US" sz="1800" dirty="0">
              <a:effectLst/>
              <a:latin typeface="Times New Roman" panose="02020603050405020304" pitchFamily="18" charset="0"/>
              <a:ea typeface="Calibri" panose="020F0502020204030204" pitchFamily="34" charset="0"/>
            </a:endParaRPr>
          </a:p>
          <a:p>
            <a:pPr lvl="1"/>
            <a:endParaRPr lang="en-US" dirty="0"/>
          </a:p>
        </p:txBody>
      </p:sp>
      <p:sp>
        <p:nvSpPr>
          <p:cNvPr id="4" name="Slide Number Placeholder 3">
            <a:extLst>
              <a:ext uri="{FF2B5EF4-FFF2-40B4-BE49-F238E27FC236}">
                <a16:creationId xmlns:a16="http://schemas.microsoft.com/office/drawing/2014/main" id="{A300E196-A726-492F-B2FA-C8D52234495C}"/>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18</a:t>
            </a:fld>
            <a:endParaRPr lang="en-US"/>
          </a:p>
        </p:txBody>
      </p:sp>
    </p:spTree>
    <p:extLst>
      <p:ext uri="{BB962C8B-B14F-4D97-AF65-F5344CB8AC3E}">
        <p14:creationId xmlns:p14="http://schemas.microsoft.com/office/powerpoint/2010/main" val="78868938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19</a:t>
            </a:fld>
            <a:endParaRPr lang="en-US"/>
          </a:p>
        </p:txBody>
      </p:sp>
    </p:spTree>
    <p:extLst>
      <p:ext uri="{BB962C8B-B14F-4D97-AF65-F5344CB8AC3E}">
        <p14:creationId xmlns:p14="http://schemas.microsoft.com/office/powerpoint/2010/main" val="36668300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staff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a:t>
            </a:fld>
            <a:endParaRPr b="0" i="0" u="none" strike="noStrike" cap="none"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1240022" y="365760"/>
            <a:ext cx="7025402" cy="1188720"/>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CDE Team Contact Information</a:t>
            </a:r>
            <a:endParaRPr/>
          </a:p>
        </p:txBody>
      </p:sp>
      <p:sp>
        <p:nvSpPr>
          <p:cNvPr id="206" name="Google Shape;206;p30">
            <a:extLst>
              <a:ext uri="{C183D7F6-B498-43B3-948B-1728B52AA6E4}">
                <adec:decorative xmlns:adec="http://schemas.microsoft.com/office/drawing/2017/decorative" val="1"/>
              </a:ext>
            </a:extLst>
          </p:cNvPr>
          <p:cNvSpPr/>
          <p:nvPr/>
        </p:nvSpPr>
        <p:spPr>
          <a:xfrm>
            <a:off x="0" y="0"/>
            <a:ext cx="1323075" cy="1558212"/>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7" name="Google Shape;207;p30" descr="CDE staff contact information."/>
          <p:cNvSpPr/>
          <p:nvPr/>
        </p:nvSpPr>
        <p:spPr>
          <a:xfrm>
            <a:off x="0" y="1691640"/>
            <a:ext cx="9144000" cy="516636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0" y="1691641"/>
            <a:ext cx="728740" cy="2096979"/>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1036320" y="1767841"/>
            <a:ext cx="7762240" cy="4450080"/>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1000"/>
              </a:spcBef>
              <a:spcAft>
                <a:spcPts val="0"/>
              </a:spcAft>
              <a:buClr>
                <a:schemeClr val="dk1"/>
              </a:buClr>
              <a:buSzPts val="1500"/>
              <a:buNone/>
            </a:pPr>
            <a:r>
              <a:rPr lang="en-US" sz="1500" b="1" u="sng" dirty="0"/>
              <a:t>ESSER/ESEA</a:t>
            </a:r>
            <a:endParaRPr lang="en-US" sz="1600" dirty="0"/>
          </a:p>
          <a:p>
            <a:pPr marL="228600" lvl="0" indent="-228600" algn="l" rtl="0">
              <a:lnSpc>
                <a:spcPct val="90000"/>
              </a:lnSpc>
              <a:spcBef>
                <a:spcPts val="1000"/>
              </a:spcBef>
              <a:spcAft>
                <a:spcPts val="0"/>
              </a:spcAft>
              <a:buClr>
                <a:schemeClr val="dk1"/>
              </a:buClr>
              <a:buSzPts val="1500"/>
              <a:buChar char="•"/>
            </a:pPr>
            <a:r>
              <a:rPr lang="en-US" sz="1500" dirty="0"/>
              <a:t>Nazie Mohajeri-Nelson, Director of ESEA Office (</a:t>
            </a:r>
            <a:r>
              <a:rPr lang="en-US" sz="1500" u="sng" dirty="0">
                <a:solidFill>
                  <a:schemeClr val="hlink"/>
                </a:solidFill>
                <a:hlinkClick r:id="rId3"/>
              </a:rPr>
              <a:t>mohajeri-nelson_n@cde.state.co.us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DeLilah Collins, Assistant Director of ESEA Office (</a:t>
            </a:r>
            <a:r>
              <a:rPr lang="en-US" sz="1500" u="sng" dirty="0">
                <a:solidFill>
                  <a:schemeClr val="hlink"/>
                </a:solidFill>
                <a:hlinkClick r:id="rId4"/>
              </a:rPr>
              <a:t>collins_d@cde.state.co.us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Mary Ann Caterina, ESSER Monitoring &amp; Reporting Specialist (</a:t>
            </a:r>
            <a:r>
              <a:rPr lang="en-US" sz="1500" dirty="0">
                <a:hlinkClick r:id="rId5"/>
              </a:rPr>
              <a:t>caterina_m@cde.state.co.us</a:t>
            </a:r>
            <a:r>
              <a:rPr lang="en-US" sz="1500" dirty="0"/>
              <a:t>)</a:t>
            </a:r>
          </a:p>
          <a:p>
            <a:pPr marL="228600" lvl="0" indent="-228600" algn="l" rtl="0">
              <a:lnSpc>
                <a:spcPct val="90000"/>
              </a:lnSpc>
              <a:spcBef>
                <a:spcPts val="1000"/>
              </a:spcBef>
              <a:spcAft>
                <a:spcPts val="0"/>
              </a:spcAft>
              <a:buClr>
                <a:schemeClr val="dk1"/>
              </a:buClr>
              <a:buSzPts val="1500"/>
              <a:buChar char="•"/>
            </a:pPr>
            <a:r>
              <a:rPr lang="en-US" sz="1500" dirty="0"/>
              <a:t>Kristin Crumley, ESSER Monitoring &amp; Reporting Specialist (</a:t>
            </a:r>
            <a:r>
              <a:rPr lang="en-US" sz="1500" dirty="0">
                <a:hlinkClick r:id="rId6"/>
              </a:rPr>
              <a:t>Crumley_k@cde.state.co.us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hlinkClick r:id="rId7"/>
              </a:rPr>
              <a:t>ESEA Regional Contacts </a:t>
            </a:r>
            <a:r>
              <a:rPr lang="en-US" sz="1500" dirty="0"/>
              <a:t>assigned to your district</a:t>
            </a:r>
          </a:p>
          <a:p>
            <a:pPr marL="0" lvl="0" indent="0" algn="l" rtl="0">
              <a:lnSpc>
                <a:spcPct val="90000"/>
              </a:lnSpc>
              <a:spcBef>
                <a:spcPts val="0"/>
              </a:spcBef>
              <a:spcAft>
                <a:spcPts val="0"/>
              </a:spcAft>
              <a:buClr>
                <a:schemeClr val="dk1"/>
              </a:buClr>
              <a:buSzPts val="1500"/>
              <a:buNone/>
            </a:pPr>
            <a:endParaRPr lang="en-US" sz="1500" b="1" u="sng" dirty="0"/>
          </a:p>
          <a:p>
            <a:pPr marL="0" lvl="0" indent="0" algn="l" rtl="0">
              <a:lnSpc>
                <a:spcPct val="90000"/>
              </a:lnSpc>
              <a:spcBef>
                <a:spcPts val="0"/>
              </a:spcBef>
              <a:spcAft>
                <a:spcPts val="0"/>
              </a:spcAft>
              <a:buClr>
                <a:schemeClr val="dk1"/>
              </a:buClr>
              <a:buSzPts val="1500"/>
              <a:buNone/>
            </a:pPr>
            <a:r>
              <a:rPr lang="en-US" sz="1500" b="1" u="sng" dirty="0"/>
              <a:t>Fiscal Experts</a:t>
            </a:r>
            <a:endParaRPr dirty="0"/>
          </a:p>
          <a:p>
            <a:pPr marL="228600" lvl="0" indent="-228600" algn="l" rtl="0">
              <a:lnSpc>
                <a:spcPct val="90000"/>
              </a:lnSpc>
              <a:spcBef>
                <a:spcPts val="1000"/>
              </a:spcBef>
              <a:spcAft>
                <a:spcPts val="0"/>
              </a:spcAft>
              <a:buClr>
                <a:schemeClr val="dk1"/>
              </a:buClr>
              <a:buSzPts val="1500"/>
              <a:buChar char="•"/>
            </a:pPr>
            <a:r>
              <a:rPr lang="en-US" sz="1500" dirty="0"/>
              <a:t>Jennifer Okes, Chief Operating Officer (</a:t>
            </a:r>
            <a:r>
              <a:rPr lang="en-US" sz="1500" u="sng" dirty="0">
                <a:solidFill>
                  <a:schemeClr val="hlink"/>
                </a:solidFill>
                <a:hlinkClick r:id="rId8"/>
              </a:rPr>
              <a:t>okes_j@cde.state.co.us</a:t>
            </a:r>
            <a:r>
              <a:rPr lang="en-US" sz="1500" dirty="0"/>
              <a:t>) </a:t>
            </a:r>
            <a:endParaRPr sz="1500" dirty="0"/>
          </a:p>
          <a:p>
            <a:pPr marL="228600" indent="-228600">
              <a:buSzPts val="1500"/>
            </a:pPr>
            <a:r>
              <a:rPr lang="en-US" sz="1500" dirty="0"/>
              <a:t>Kate Bartlett, Executive Director of School District Operations (</a:t>
            </a:r>
            <a:r>
              <a:rPr lang="en-US" sz="1500" u="sng" dirty="0">
                <a:solidFill>
                  <a:schemeClr val="hlink"/>
                </a:solidFill>
                <a:hlinkClick r:id="rId9"/>
              </a:rPr>
              <a:t>Bartlett_k@cde.state.co.us</a:t>
            </a:r>
            <a:r>
              <a:rPr lang="en-US" sz="1500" dirty="0"/>
              <a:t>) </a:t>
            </a:r>
          </a:p>
          <a:p>
            <a:pPr marL="228600" indent="-228600">
              <a:buSzPts val="1500"/>
            </a:pPr>
            <a:r>
              <a:rPr lang="en-US" sz="1500" dirty="0"/>
              <a:t>Jennifer Austin, Director of Grants Fiscal Management (</a:t>
            </a:r>
            <a:r>
              <a:rPr lang="en-US" sz="1500" dirty="0">
                <a:solidFill>
                  <a:srgbClr val="0070C0"/>
                </a:solidFill>
                <a:hlinkClick r:id="rId10">
                  <a:extLst>
                    <a:ext uri="{A12FA001-AC4F-418D-AE19-62706E023703}">
                      <ahyp:hlinkClr xmlns:ahyp="http://schemas.microsoft.com/office/drawing/2018/hyperlinkcolor" val="tx"/>
                    </a:ext>
                  </a:extLst>
                </a:hlinkClick>
              </a:rPr>
              <a:t>Austin_j@cde.state.co.us</a:t>
            </a:r>
            <a:r>
              <a:rPr lang="en-US" sz="1500" dirty="0"/>
              <a:t>) </a:t>
            </a:r>
          </a:p>
          <a:p>
            <a:pPr marL="228600" lvl="0" indent="-228600" algn="l" rtl="0">
              <a:lnSpc>
                <a:spcPct val="90000"/>
              </a:lnSpc>
              <a:spcBef>
                <a:spcPts val="1000"/>
              </a:spcBef>
              <a:spcAft>
                <a:spcPts val="0"/>
              </a:spcAft>
              <a:buClr>
                <a:schemeClr val="dk1"/>
              </a:buClr>
              <a:buSzPts val="1500"/>
              <a:buChar char="•"/>
            </a:pPr>
            <a:r>
              <a:rPr lang="en-US" sz="1500" dirty="0"/>
              <a:t>Robert Hawkins, Grants Fiscal Analyst (</a:t>
            </a:r>
            <a:r>
              <a:rPr lang="en-US" sz="1500" u="sng" dirty="0">
                <a:solidFill>
                  <a:schemeClr val="hlink"/>
                </a:solidFill>
                <a:hlinkClick r:id="rId11"/>
              </a:rPr>
              <a:t>Hawkins_s@cde.state.co.us</a:t>
            </a:r>
            <a:r>
              <a:rPr lang="en-US" sz="1500" dirty="0"/>
              <a:t>) </a:t>
            </a:r>
          </a:p>
          <a:p>
            <a:pPr marL="228600" indent="-228600">
              <a:buSzPts val="1500"/>
            </a:pPr>
            <a:r>
              <a:rPr lang="en-US" sz="1500" dirty="0"/>
              <a:t>Steven Kaleda, Grants Fiscal Analyst (</a:t>
            </a:r>
            <a:r>
              <a:rPr lang="en-US" sz="1500" u="sng" dirty="0">
                <a:solidFill>
                  <a:schemeClr val="hlink"/>
                </a:solidFill>
                <a:hlinkClick r:id="rId12"/>
              </a:rPr>
              <a:t>Kaleda_s@cde.state.co.us</a:t>
            </a:r>
            <a:r>
              <a:rPr lang="en-US" sz="1500" dirty="0"/>
              <a:t>) </a:t>
            </a:r>
          </a:p>
          <a:p>
            <a:pPr marL="228600" indent="-228600">
              <a:buSzPts val="1500"/>
            </a:pPr>
            <a:r>
              <a:rPr lang="en-US" sz="1500" dirty="0"/>
              <a:t>Adam Williams, Financial Data Coordinator (</a:t>
            </a:r>
            <a:r>
              <a:rPr lang="en-US" sz="1500" u="sng" dirty="0">
                <a:solidFill>
                  <a:schemeClr val="hlink"/>
                </a:solidFill>
                <a:hlinkClick r:id="rId13"/>
              </a:rPr>
              <a:t>Williams_a@cde.state.co.us</a:t>
            </a:r>
            <a:r>
              <a:rPr lang="en-US" sz="1500" dirty="0"/>
              <a:t>) </a:t>
            </a:r>
          </a:p>
        </p:txBody>
      </p:sp>
      <p:sp>
        <p:nvSpPr>
          <p:cNvPr id="210" name="Google Shape;210;p30"/>
          <p:cNvSpPr txBox="1">
            <a:spLocks noGrp="1"/>
          </p:cNvSpPr>
          <p:nvPr>
            <p:ph type="sldNum" idx="12"/>
          </p:nvPr>
        </p:nvSpPr>
        <p:spPr>
          <a:xfrm>
            <a:off x="6818386" y="6356350"/>
            <a:ext cx="1447038" cy="365125"/>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dk1"/>
              </a:buClr>
              <a:buSzPts val="1600"/>
              <a:buFont typeface="Calibri"/>
              <a:buNone/>
            </a:pPr>
            <a:fld id="{00000000-1234-1234-1234-123412341234}" type="slidenum">
              <a:rPr lang="en-US" b="0" i="0" u="none" strike="noStrike" cap="none">
                <a:solidFill>
                  <a:schemeClr val="dk1"/>
                </a:solidFill>
                <a:latin typeface="Calibri"/>
                <a:ea typeface="Calibri"/>
                <a:cs typeface="Calibri"/>
                <a:sym typeface="Calibri"/>
              </a:rPr>
              <a:t>20</a:t>
            </a:fld>
            <a:endParaRPr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xfrm>
            <a:off x="245193" y="254514"/>
            <a:ext cx="6081865" cy="756418"/>
          </a:xfrm>
          <a:prstGeom prst="rect">
            <a:avLst/>
          </a:prstGeom>
          <a:noFill/>
          <a:ln>
            <a:noFill/>
          </a:ln>
        </p:spPr>
        <p:txBody>
          <a:bodyPr spcFirstLastPara="1" wrap="square" lIns="0" tIns="0" rIns="0" bIns="0" anchor="t" anchorCtr="0">
            <a:noAutofit/>
          </a:bodyPr>
          <a:lstStyle/>
          <a:p>
            <a:pPr marL="0" lvl="0" indent="0" algn="l" rtl="0">
              <a:lnSpc>
                <a:spcPct val="90000"/>
              </a:lnSpc>
              <a:spcBef>
                <a:spcPts val="0"/>
              </a:spcBef>
              <a:spcAft>
                <a:spcPts val="0"/>
              </a:spcAft>
              <a:buClr>
                <a:schemeClr val="lt1"/>
              </a:buClr>
              <a:buSzPts val="2400"/>
              <a:buFont typeface="Arial"/>
              <a:buNone/>
            </a:pPr>
            <a:r>
              <a:rPr lang="en-US"/>
              <a:t>ESSER Office Hours</a:t>
            </a:r>
            <a:endParaRPr/>
          </a:p>
        </p:txBody>
      </p:sp>
      <p:sp>
        <p:nvSpPr>
          <p:cNvPr id="101" name="Google Shape;101;p16"/>
          <p:cNvSpPr txBox="1">
            <a:spLocks noGrp="1"/>
          </p:cNvSpPr>
          <p:nvPr>
            <p:ph type="body" idx="1"/>
          </p:nvPr>
        </p:nvSpPr>
        <p:spPr>
          <a:xfrm>
            <a:off x="438150" y="1336040"/>
            <a:ext cx="8197850" cy="4640674"/>
          </a:xfrm>
          <a:prstGeom prst="rect">
            <a:avLst/>
          </a:prstGeom>
          <a:noFill/>
          <a:ln>
            <a:noFill/>
          </a:ln>
        </p:spPr>
        <p:txBody>
          <a:bodyPr spcFirstLastPara="1" wrap="square" lIns="0" tIns="0" rIns="0" bIns="45700" anchor="t" anchorCtr="0">
            <a:noAutofit/>
          </a:bodyPr>
          <a:lstStyle/>
          <a:p>
            <a:pPr marL="0" lvl="0" indent="0" algn="l" rtl="0">
              <a:lnSpc>
                <a:spcPct val="90000"/>
              </a:lnSpc>
              <a:spcBef>
                <a:spcPts val="0"/>
              </a:spcBef>
              <a:spcAft>
                <a:spcPts val="0"/>
              </a:spcAft>
              <a:buClr>
                <a:schemeClr val="dk1"/>
              </a:buClr>
              <a:buSzPts val="2400"/>
              <a:buNone/>
            </a:pPr>
            <a:r>
              <a:rPr lang="en-US" b="1" u="sng" dirty="0"/>
              <a:t>Topics</a:t>
            </a:r>
            <a:r>
              <a:rPr lang="en-US" dirty="0"/>
              <a:t> </a:t>
            </a:r>
            <a:endParaRPr dirty="0"/>
          </a:p>
          <a:p>
            <a:pPr marL="469900" indent="-342900"/>
            <a:r>
              <a:rPr lang="en-US" dirty="0"/>
              <a:t>ESEA Updates </a:t>
            </a:r>
          </a:p>
          <a:p>
            <a:pPr marL="927100" lvl="1" indent="-342900"/>
            <a:r>
              <a:rPr lang="en-US" dirty="0"/>
              <a:t>Accountability Waiver – Approved on April 21, 2021</a:t>
            </a:r>
          </a:p>
          <a:p>
            <a:pPr marL="469900" indent="-342900"/>
            <a:r>
              <a:rPr lang="en-US" dirty="0"/>
              <a:t>ESSER Updates and Clarifications</a:t>
            </a:r>
          </a:p>
          <a:p>
            <a:pPr marL="927100" lvl="1" indent="-342900"/>
            <a:r>
              <a:rPr lang="en-US" dirty="0"/>
              <a:t>Hydrogen Peroxide or Bi-Polar Ionization Systems (Andy Stine)</a:t>
            </a:r>
          </a:p>
          <a:p>
            <a:pPr marL="927100" lvl="1" indent="-342900"/>
            <a:r>
              <a:rPr lang="en-US" dirty="0"/>
              <a:t>ESSER Updates</a:t>
            </a:r>
          </a:p>
          <a:p>
            <a:pPr marL="927100" lvl="1" indent="-342900"/>
            <a:r>
              <a:rPr lang="en-US" dirty="0"/>
              <a:t>ESSER Reporting and Planning Requirements</a:t>
            </a:r>
          </a:p>
          <a:p>
            <a:pPr marL="1384300" lvl="2"/>
            <a:r>
              <a:rPr lang="en-US" dirty="0"/>
              <a:t>ESSER I Reporting Requirements </a:t>
            </a:r>
          </a:p>
          <a:p>
            <a:pPr marL="1384300" lvl="2"/>
            <a:r>
              <a:rPr lang="en-US" dirty="0"/>
              <a:t>ESSER III Planning and Reporting Requirements</a:t>
            </a:r>
          </a:p>
          <a:p>
            <a:pPr marL="927100" lvl="1" indent="-342900"/>
            <a:r>
              <a:rPr lang="en-US" dirty="0"/>
              <a:t>McKinney-Vento Funds</a:t>
            </a:r>
          </a:p>
          <a:p>
            <a:pPr marL="927100" lvl="1" indent="-342900"/>
            <a:endParaRPr lang="en-US" dirty="0"/>
          </a:p>
          <a:p>
            <a:pPr marL="469900" indent="-342900"/>
            <a:r>
              <a:rPr lang="en-US" dirty="0"/>
              <a:t>Questions</a:t>
            </a:r>
            <a:endParaRPr dirty="0"/>
          </a:p>
          <a:p>
            <a:pPr marL="685800" lvl="1" indent="-101600" algn="l" rtl="0">
              <a:lnSpc>
                <a:spcPct val="90000"/>
              </a:lnSpc>
              <a:spcBef>
                <a:spcPts val="500"/>
              </a:spcBef>
              <a:spcAft>
                <a:spcPts val="0"/>
              </a:spcAft>
              <a:buClr>
                <a:schemeClr val="dk1"/>
              </a:buClr>
              <a:buSzPts val="2000"/>
              <a:buNone/>
            </a:pPr>
            <a:endParaRPr dirty="0"/>
          </a:p>
          <a:p>
            <a:pPr marL="228600" lvl="0" indent="-76200" algn="l" rtl="0">
              <a:lnSpc>
                <a:spcPct val="90000"/>
              </a:lnSpc>
              <a:spcBef>
                <a:spcPts val="1000"/>
              </a:spcBef>
              <a:spcAft>
                <a:spcPts val="0"/>
              </a:spcAft>
              <a:buClr>
                <a:schemeClr val="dk1"/>
              </a:buClr>
              <a:buSzPts val="2400"/>
              <a:buNone/>
            </a:pPr>
            <a:endParaRPr dirty="0"/>
          </a:p>
        </p:txBody>
      </p:sp>
      <p:sp>
        <p:nvSpPr>
          <p:cNvPr id="102" name="Google Shape;102;p16"/>
          <p:cNvSpPr txBox="1">
            <a:spLocks noGrp="1"/>
          </p:cNvSpPr>
          <p:nvPr>
            <p:ph type="sldNum" idx="12"/>
          </p:nvPr>
        </p:nvSpPr>
        <p:spPr>
          <a:xfrm>
            <a:off x="223071" y="6427018"/>
            <a:ext cx="2057400" cy="3651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fld id="{00000000-1234-1234-1234-123412341234}" type="slidenum">
              <a:rPr lang="en-US"/>
              <a:t>3</a:t>
            </a:fld>
            <a:endParaRPr/>
          </a:p>
        </p:txBody>
      </p:sp>
      <p:sp>
        <p:nvSpPr>
          <p:cNvPr id="2" name="Rectangle: Rounded Corners 1">
            <a:extLst>
              <a:ext uri="{FF2B5EF4-FFF2-40B4-BE49-F238E27FC236}">
                <a16:creationId xmlns:a16="http://schemas.microsoft.com/office/drawing/2014/main" id="{AA37135C-D253-4E54-876E-CC59D5646798}"/>
              </a:ext>
            </a:extLst>
          </p:cNvPr>
          <p:cNvSpPr/>
          <p:nvPr/>
        </p:nvSpPr>
        <p:spPr>
          <a:xfrm>
            <a:off x="2514600" y="5092700"/>
            <a:ext cx="6451600" cy="1510786"/>
          </a:xfrm>
          <a:prstGeom prst="roundRect">
            <a:avLst/>
          </a:prstGeom>
        </p:spPr>
        <p:style>
          <a:lnRef idx="3">
            <a:schemeClr val="lt1"/>
          </a:lnRef>
          <a:fillRef idx="1">
            <a:schemeClr val="accent2"/>
          </a:fillRef>
          <a:effectRef idx="1">
            <a:schemeClr val="accent2"/>
          </a:effectRef>
          <a:fontRef idx="minor">
            <a:schemeClr val="lt1"/>
          </a:fontRef>
        </p:style>
        <p:txBody>
          <a:bodyPr rtlCol="0" anchor="ctr"/>
          <a:lstStyle/>
          <a:p>
            <a:pPr algn="ctr"/>
            <a:r>
              <a:rPr lang="en-US" sz="2000" b="1" dirty="0"/>
              <a:t>Recent Information  from USDE:</a:t>
            </a:r>
          </a:p>
          <a:p>
            <a:pPr algn="ctr"/>
            <a:r>
              <a:rPr lang="en-US" sz="2000" b="1" dirty="0"/>
              <a:t>ARP Application for the 1/3 of the award –4/21/21</a:t>
            </a:r>
          </a:p>
          <a:p>
            <a:pPr algn="ctr"/>
            <a:r>
              <a:rPr lang="en-US" sz="2000" b="1" dirty="0"/>
              <a:t>Interim Final Rule – 4/21/21</a:t>
            </a:r>
          </a:p>
          <a:p>
            <a:pPr algn="ctr"/>
            <a:r>
              <a:rPr lang="en-US" sz="2000" b="1" dirty="0"/>
              <a:t>Weekly Office Hours – 4/29/21</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ESEA Updates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4</a:t>
            </a:fld>
            <a:endParaRPr lang="en-US"/>
          </a:p>
        </p:txBody>
      </p:sp>
    </p:spTree>
    <p:extLst>
      <p:ext uri="{BB962C8B-B14F-4D97-AF65-F5344CB8AC3E}">
        <p14:creationId xmlns:p14="http://schemas.microsoft.com/office/powerpoint/2010/main" val="325217064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357E8E-A22A-4E7A-85E0-870DE3ABF60A}"/>
              </a:ext>
            </a:extLst>
          </p:cNvPr>
          <p:cNvSpPr>
            <a:spLocks noGrp="1"/>
          </p:cNvSpPr>
          <p:nvPr>
            <p:ph type="title"/>
          </p:nvPr>
        </p:nvSpPr>
        <p:spPr/>
        <p:txBody>
          <a:bodyPr/>
          <a:lstStyle/>
          <a:p>
            <a:r>
              <a:rPr lang="en-US" dirty="0"/>
              <a:t>ESSA Accountability Waiver</a:t>
            </a:r>
          </a:p>
        </p:txBody>
      </p:sp>
      <p:sp>
        <p:nvSpPr>
          <p:cNvPr id="3" name="Text Placeholder 2">
            <a:extLst>
              <a:ext uri="{FF2B5EF4-FFF2-40B4-BE49-F238E27FC236}">
                <a16:creationId xmlns:a16="http://schemas.microsoft.com/office/drawing/2014/main" id="{9E6AC876-C9F3-4B10-9CF5-4BACFDDE5E4B}"/>
              </a:ext>
            </a:extLst>
          </p:cNvPr>
          <p:cNvSpPr>
            <a:spLocks noGrp="1"/>
          </p:cNvSpPr>
          <p:nvPr>
            <p:ph type="body" idx="1"/>
          </p:nvPr>
        </p:nvSpPr>
        <p:spPr/>
        <p:txBody>
          <a:bodyPr/>
          <a:lstStyle/>
          <a:p>
            <a:r>
              <a:rPr lang="en-US" u="sng" dirty="0">
                <a:hlinkClick r:id="rId2"/>
              </a:rPr>
              <a:t>Federal Accountability Waiver</a:t>
            </a:r>
            <a:r>
              <a:rPr lang="en-US" dirty="0">
                <a:solidFill>
                  <a:schemeClr val="tx1"/>
                </a:solidFill>
              </a:rPr>
              <a:t>: CDE released a draft and collected feedback until March 31; based on stakeholder input, CDE submitted accountability waiver on 4/6/21 to USDE – Approved on 4/21/21.</a:t>
            </a:r>
          </a:p>
          <a:p>
            <a:pPr lvl="1"/>
            <a:r>
              <a:rPr lang="en-US" dirty="0"/>
              <a:t>ESSA Identification </a:t>
            </a:r>
          </a:p>
          <a:p>
            <a:pPr lvl="2"/>
            <a:r>
              <a:rPr lang="en-US" dirty="0"/>
              <a:t>Will be able to exit schools identified due to graduation rates only</a:t>
            </a:r>
          </a:p>
          <a:p>
            <a:pPr lvl="2"/>
            <a:r>
              <a:rPr lang="en-US" dirty="0"/>
              <a:t>Will not be able to identify new schools until fall of 2022</a:t>
            </a:r>
          </a:p>
          <a:p>
            <a:pPr lvl="2"/>
            <a:r>
              <a:rPr lang="en-US" dirty="0"/>
              <a:t>Limitations/implications for EASI funding</a:t>
            </a:r>
          </a:p>
          <a:p>
            <a:pPr lvl="3"/>
            <a:r>
              <a:rPr lang="en-US" dirty="0"/>
              <a:t>Same list, minus those that meet exit criteria</a:t>
            </a:r>
          </a:p>
          <a:p>
            <a:pPr lvl="3"/>
            <a:r>
              <a:rPr lang="en-US" dirty="0"/>
              <a:t>Open on the same timeline </a:t>
            </a:r>
          </a:p>
          <a:p>
            <a:pPr lvl="3"/>
            <a:r>
              <a:rPr lang="en-US" dirty="0"/>
              <a:t>Looking for input on </a:t>
            </a:r>
          </a:p>
          <a:p>
            <a:pPr lvl="4"/>
            <a:r>
              <a:rPr lang="en-US" dirty="0"/>
              <a:t>Prioritization</a:t>
            </a:r>
          </a:p>
          <a:p>
            <a:pPr lvl="4"/>
            <a:r>
              <a:rPr lang="en-US" dirty="0"/>
              <a:t>Revamping supports to meet current needs</a:t>
            </a:r>
          </a:p>
          <a:p>
            <a:pPr lvl="2"/>
            <a:endParaRPr lang="en-US" dirty="0"/>
          </a:p>
        </p:txBody>
      </p:sp>
      <p:sp>
        <p:nvSpPr>
          <p:cNvPr id="4" name="Slide Number Placeholder 3">
            <a:extLst>
              <a:ext uri="{FF2B5EF4-FFF2-40B4-BE49-F238E27FC236}">
                <a16:creationId xmlns:a16="http://schemas.microsoft.com/office/drawing/2014/main" id="{EA857C1B-A233-4023-B669-081E804C9897}"/>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11603851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04753E-E9A5-4792-8603-D19696066970}"/>
              </a:ext>
            </a:extLst>
          </p:cNvPr>
          <p:cNvSpPr>
            <a:spLocks noGrp="1"/>
          </p:cNvSpPr>
          <p:nvPr>
            <p:ph type="ctrTitle"/>
          </p:nvPr>
        </p:nvSpPr>
        <p:spPr/>
        <p:txBody>
          <a:bodyPr/>
          <a:lstStyle/>
          <a:p>
            <a:r>
              <a:rPr lang="en-US" dirty="0"/>
              <a:t>ESSER Updates, Clarifications, and Follow-Ups</a:t>
            </a:r>
          </a:p>
        </p:txBody>
      </p:sp>
      <p:sp>
        <p:nvSpPr>
          <p:cNvPr id="3" name="Slide Number Placeholder 2">
            <a:extLst>
              <a:ext uri="{FF2B5EF4-FFF2-40B4-BE49-F238E27FC236}">
                <a16:creationId xmlns:a16="http://schemas.microsoft.com/office/drawing/2014/main" id="{C8BC3F38-FE3D-423A-9968-F95A499B1125}"/>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2620945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E63EB-103A-4501-BD04-641B49FA9FC6}"/>
              </a:ext>
            </a:extLst>
          </p:cNvPr>
          <p:cNvSpPr>
            <a:spLocks noGrp="1"/>
          </p:cNvSpPr>
          <p:nvPr>
            <p:ph type="title"/>
          </p:nvPr>
        </p:nvSpPr>
        <p:spPr/>
        <p:txBody>
          <a:bodyPr/>
          <a:lstStyle/>
          <a:p>
            <a:r>
              <a:rPr lang="en-US" dirty="0"/>
              <a:t>Hydrogen Peroxide and Bipolar Ionization Systems</a:t>
            </a:r>
          </a:p>
        </p:txBody>
      </p:sp>
      <p:sp>
        <p:nvSpPr>
          <p:cNvPr id="3" name="Text Placeholder 2">
            <a:extLst>
              <a:ext uri="{FF2B5EF4-FFF2-40B4-BE49-F238E27FC236}">
                <a16:creationId xmlns:a16="http://schemas.microsoft.com/office/drawing/2014/main" id="{34382E96-C258-4D43-BBBF-7AD752C0B84A}"/>
              </a:ext>
            </a:extLst>
          </p:cNvPr>
          <p:cNvSpPr>
            <a:spLocks noGrp="1"/>
          </p:cNvSpPr>
          <p:nvPr>
            <p:ph type="body" idx="1"/>
          </p:nvPr>
        </p:nvSpPr>
        <p:spPr/>
        <p:txBody>
          <a:bodyPr/>
          <a:lstStyle/>
          <a:p>
            <a:r>
              <a:rPr lang="en-US" dirty="0">
                <a:solidFill>
                  <a:srgbClr val="000000"/>
                </a:solidFill>
                <a:effectLst/>
                <a:latin typeface="Calibri" panose="020F0502020204030204" pitchFamily="34" charset="0"/>
                <a:ea typeface="Calibri" panose="020F0502020204030204" pitchFamily="34" charset="0"/>
              </a:rPr>
              <a:t>Not contemplated in Building Excellent Schools Today’s Construction Guidelines</a:t>
            </a:r>
          </a:p>
          <a:p>
            <a:r>
              <a:rPr lang="en-US" dirty="0">
                <a:solidFill>
                  <a:srgbClr val="000000"/>
                </a:solidFill>
                <a:latin typeface="Calibri" panose="020F0502020204030204" pitchFamily="34" charset="0"/>
                <a:ea typeface="Calibri" panose="020F0502020204030204" pitchFamily="34" charset="0"/>
              </a:rPr>
              <a:t>Note required to comply with </a:t>
            </a:r>
            <a:r>
              <a:rPr lang="en-US" dirty="0">
                <a:solidFill>
                  <a:srgbClr val="000000"/>
                </a:solidFill>
                <a:effectLst/>
                <a:latin typeface="Calibri" panose="020F0502020204030204" pitchFamily="34" charset="0"/>
                <a:ea typeface="Calibri" panose="020F0502020204030204" pitchFamily="34" charset="0"/>
              </a:rPr>
              <a:t>current code or COVID-19 reopening guidance </a:t>
            </a:r>
          </a:p>
          <a:p>
            <a:r>
              <a:rPr lang="en-US" dirty="0">
                <a:effectLst/>
                <a:latin typeface="Calibri" panose="020F0502020204030204" pitchFamily="34" charset="0"/>
                <a:ea typeface="Calibri" panose="020F0502020204030204" pitchFamily="34" charset="0"/>
              </a:rPr>
              <a:t>CDPHE and the EPA have expressed concerns with hydrogen peroxide systems</a:t>
            </a:r>
          </a:p>
          <a:p>
            <a:pPr lvl="1"/>
            <a:r>
              <a:rPr lang="en-US" sz="2400" dirty="0">
                <a:effectLst/>
                <a:latin typeface="Calibri" panose="020F0502020204030204" pitchFamily="34" charset="0"/>
                <a:ea typeface="Calibri" panose="020F0502020204030204" pitchFamily="34" charset="0"/>
              </a:rPr>
              <a:t>CDPHE/CDE guidance related to HVAC can be found here: </a:t>
            </a:r>
            <a:r>
              <a:rPr lang="en-US" sz="1800" u="sng" dirty="0">
                <a:solidFill>
                  <a:srgbClr val="0563C1"/>
                </a:solidFill>
                <a:effectLst/>
                <a:latin typeface="Calibri" panose="020F0502020204030204" pitchFamily="34" charset="0"/>
                <a:ea typeface="Calibri" panose="020F0502020204030204" pitchFamily="34" charset="0"/>
                <a:hlinkClick r:id="rId3"/>
              </a:rPr>
              <a:t>http://www.cde.state.co.us/planning20-21/reopeningschools-faq</a:t>
            </a:r>
            <a:r>
              <a:rPr lang="en-US" sz="1400" dirty="0">
                <a:effectLst/>
                <a:latin typeface="Calibri" panose="020F0502020204030204" pitchFamily="34" charset="0"/>
                <a:ea typeface="Calibri" panose="020F0502020204030204" pitchFamily="34" charset="0"/>
              </a:rPr>
              <a:t> </a:t>
            </a:r>
          </a:p>
          <a:p>
            <a:pPr lvl="1"/>
            <a:endParaRPr lang="en-US" sz="1400" dirty="0">
              <a:latin typeface="Calibri" panose="020F0502020204030204" pitchFamily="34" charset="0"/>
            </a:endParaRPr>
          </a:p>
          <a:p>
            <a:r>
              <a:rPr lang="en-US" sz="2400" dirty="0">
                <a:effectLst/>
                <a:latin typeface="Calibri" panose="020F0502020204030204" pitchFamily="34" charset="0"/>
                <a:ea typeface="Calibri" panose="020F0502020204030204" pitchFamily="34" charset="0"/>
              </a:rPr>
              <a:t>CDPHE recommends focusing on optimizing current HVAC systems, increased air exchanges, and improved filtration, social distancing, wearing masks, and cleaning hands and surfaces.</a:t>
            </a:r>
          </a:p>
          <a:p>
            <a:endParaRPr lang="en-US" dirty="0"/>
          </a:p>
        </p:txBody>
      </p:sp>
      <p:sp>
        <p:nvSpPr>
          <p:cNvPr id="4" name="Slide Number Placeholder 3">
            <a:extLst>
              <a:ext uri="{FF2B5EF4-FFF2-40B4-BE49-F238E27FC236}">
                <a16:creationId xmlns:a16="http://schemas.microsoft.com/office/drawing/2014/main" id="{E83D4EBC-3D85-4320-BFE3-56EB8F9C881E}"/>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298374840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2C2A3-A76B-48B5-B051-BE4CF11218E3}"/>
              </a:ext>
            </a:extLst>
          </p:cNvPr>
          <p:cNvSpPr>
            <a:spLocks noGrp="1"/>
          </p:cNvSpPr>
          <p:nvPr>
            <p:ph type="title"/>
          </p:nvPr>
        </p:nvSpPr>
        <p:spPr/>
        <p:txBody>
          <a:bodyPr/>
          <a:lstStyle/>
          <a:p>
            <a:r>
              <a:rPr lang="en-US" dirty="0"/>
              <a:t>Clarification on Construction</a:t>
            </a:r>
          </a:p>
        </p:txBody>
      </p:sp>
      <p:sp>
        <p:nvSpPr>
          <p:cNvPr id="3" name="Text Placeholder 2">
            <a:extLst>
              <a:ext uri="{FF2B5EF4-FFF2-40B4-BE49-F238E27FC236}">
                <a16:creationId xmlns:a16="http://schemas.microsoft.com/office/drawing/2014/main" id="{011336C1-2C27-4DD2-B9CD-CD2627748E4B}"/>
              </a:ext>
            </a:extLst>
          </p:cNvPr>
          <p:cNvSpPr>
            <a:spLocks noGrp="1"/>
          </p:cNvSpPr>
          <p:nvPr>
            <p:ph type="body" idx="1"/>
          </p:nvPr>
        </p:nvSpPr>
        <p:spPr>
          <a:xfrm>
            <a:off x="92722" y="1276718"/>
            <a:ext cx="8747760" cy="4884514"/>
          </a:xfrm>
        </p:spPr>
        <p:txBody>
          <a:bodyPr/>
          <a:lstStyle/>
          <a:p>
            <a:r>
              <a:rPr lang="en-US" sz="1600" dirty="0">
                <a:latin typeface="Calibri" panose="020F0502020204030204" pitchFamily="34" charset="0"/>
                <a:cs typeface="Calibri" panose="020F0502020204030204" pitchFamily="34" charset="0"/>
              </a:rPr>
              <a:t>An allowable use of ESSER funds but…</a:t>
            </a:r>
          </a:p>
          <a:p>
            <a:pPr lvl="1"/>
            <a:r>
              <a:rPr lang="en-US" sz="1400" dirty="0">
                <a:latin typeface="Calibri" panose="020F0502020204030204" pitchFamily="34" charset="0"/>
                <a:cs typeface="Calibri" panose="020F0502020204030204" pitchFamily="34" charset="0"/>
              </a:rPr>
              <a:t>Will need </a:t>
            </a:r>
            <a:r>
              <a:rPr lang="en-US" sz="1400" b="1" i="1" dirty="0">
                <a:latin typeface="Calibri" panose="020F0502020204030204" pitchFamily="34" charset="0"/>
                <a:cs typeface="Calibri" panose="020F0502020204030204" pitchFamily="34" charset="0"/>
              </a:rPr>
              <a:t>prior written approval</a:t>
            </a:r>
            <a:r>
              <a:rPr lang="en-US" sz="1400" dirty="0">
                <a:latin typeface="Calibri" panose="020F0502020204030204" pitchFamily="34" charset="0"/>
                <a:cs typeface="Calibri" panose="020F0502020204030204" pitchFamily="34" charset="0"/>
              </a:rPr>
              <a:t> from CDE.</a:t>
            </a:r>
          </a:p>
          <a:p>
            <a:pPr lvl="2"/>
            <a:r>
              <a:rPr lang="en-US" sz="1200" dirty="0">
                <a:latin typeface="Calibri" panose="020F0502020204030204" pitchFamily="34" charset="0"/>
                <a:cs typeface="Calibri" panose="020F0502020204030204" pitchFamily="34" charset="0"/>
              </a:rPr>
              <a:t>Contradictory requirements between UGG and statute </a:t>
            </a:r>
          </a:p>
          <a:p>
            <a:pPr lvl="1"/>
            <a:r>
              <a:rPr lang="en-US" sz="1400" dirty="0">
                <a:latin typeface="Calibri" panose="020F0502020204030204" pitchFamily="34" charset="0"/>
                <a:cs typeface="Calibri" panose="020F0502020204030204" pitchFamily="34" charset="0"/>
              </a:rPr>
              <a:t>Budgeted items must be reasonable, necessary, and </a:t>
            </a:r>
            <a:r>
              <a:rPr lang="en-US" sz="1400" b="1" i="1" dirty="0">
                <a:latin typeface="Calibri" panose="020F0502020204030204" pitchFamily="34" charset="0"/>
                <a:cs typeface="Calibri" panose="020F0502020204030204" pitchFamily="34" charset="0"/>
              </a:rPr>
              <a:t>allocable</a:t>
            </a:r>
            <a:r>
              <a:rPr lang="en-US" sz="1400" dirty="0">
                <a:latin typeface="Calibri" panose="020F0502020204030204" pitchFamily="34" charset="0"/>
                <a:cs typeface="Calibri" panose="020F0502020204030204" pitchFamily="34" charset="0"/>
              </a:rPr>
              <a:t>.</a:t>
            </a:r>
          </a:p>
          <a:p>
            <a:pPr lvl="1"/>
            <a:r>
              <a:rPr lang="en-US" sz="1400" dirty="0">
                <a:effectLst/>
                <a:latin typeface="Calibri" panose="020F0502020204030204" pitchFamily="34" charset="0"/>
                <a:ea typeface="Calibri" panose="020F0502020204030204" pitchFamily="34" charset="0"/>
                <a:cs typeface="Calibri" panose="020F0502020204030204" pitchFamily="34" charset="0"/>
              </a:rPr>
              <a:t>Must comply with applicable requirements in 34 CFR section 76.600 and 34 CFR sections 75.600–617, all other applicable Uniform Guidance requirements, as well as the ED’s regulations regarding construction, as applicable, at 34 CFR section 76.600. </a:t>
            </a:r>
          </a:p>
          <a:p>
            <a:pPr lvl="2"/>
            <a:r>
              <a:rPr lang="en-US" sz="1600" dirty="0">
                <a:latin typeface="Calibri" panose="020F0502020204030204" pitchFamily="34" charset="0"/>
                <a:cs typeface="Calibri" panose="020F0502020204030204" pitchFamily="34" charset="0"/>
              </a:rPr>
              <a:t>UGG Example: 2 CFR 200.318(h)</a:t>
            </a:r>
          </a:p>
          <a:p>
            <a:pPr lvl="3"/>
            <a:r>
              <a:rPr lang="en-US" sz="1600" dirty="0">
                <a:effectLst/>
                <a:latin typeface="Calibri" panose="020F0502020204030204" pitchFamily="34" charset="0"/>
                <a:ea typeface="Calibri" panose="020F0502020204030204" pitchFamily="34" charset="0"/>
                <a:cs typeface="Calibri" panose="020F0502020204030204" pitchFamily="34" charset="0"/>
              </a:rPr>
              <a:t>The </a:t>
            </a:r>
            <a:r>
              <a:rPr lang="en-US" sz="1600" u="none"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2"/>
              </a:rPr>
              <a:t>non-Federal entity</a:t>
            </a:r>
            <a:r>
              <a:rPr lang="en-US" sz="1600" dirty="0">
                <a:effectLst/>
                <a:latin typeface="Calibri" panose="020F0502020204030204" pitchFamily="34" charset="0"/>
                <a:ea typeface="Calibri" panose="020F0502020204030204" pitchFamily="34" charset="0"/>
                <a:cs typeface="Calibri" panose="020F0502020204030204" pitchFamily="34" charset="0"/>
              </a:rPr>
              <a:t> must award </a:t>
            </a:r>
            <a:r>
              <a:rPr lang="en-US" sz="1600" u="none"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3"/>
              </a:rPr>
              <a:t>contracts</a:t>
            </a:r>
            <a:r>
              <a:rPr lang="en-US" sz="1600" dirty="0">
                <a:effectLst/>
                <a:latin typeface="Calibri" panose="020F0502020204030204" pitchFamily="34" charset="0"/>
                <a:ea typeface="Calibri" panose="020F0502020204030204" pitchFamily="34" charset="0"/>
                <a:cs typeface="Calibri" panose="020F0502020204030204" pitchFamily="34" charset="0"/>
              </a:rPr>
              <a:t> only to responsible </a:t>
            </a:r>
            <a:r>
              <a:rPr lang="en-US" sz="1600" u="none"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4"/>
              </a:rPr>
              <a:t>contractors</a:t>
            </a:r>
            <a:r>
              <a:rPr lang="en-US" sz="1600" dirty="0">
                <a:effectLst/>
                <a:latin typeface="Calibri" panose="020F0502020204030204" pitchFamily="34" charset="0"/>
                <a:ea typeface="Calibri" panose="020F0502020204030204" pitchFamily="34" charset="0"/>
                <a:cs typeface="Calibri" panose="020F0502020204030204" pitchFamily="34" charset="0"/>
              </a:rPr>
              <a:t> possessing the ability to perform successfully under the terms and conditions of a proposed procurement. Consideration will be given to such matters as </a:t>
            </a:r>
            <a:r>
              <a:rPr lang="en-US" sz="1600" dirty="0">
                <a:latin typeface="Calibri" panose="020F0502020204030204" pitchFamily="34" charset="0"/>
                <a:cs typeface="Calibri" panose="020F0502020204030204" pitchFamily="34" charset="0"/>
              </a:rPr>
              <a:t>contractor</a:t>
            </a:r>
            <a:r>
              <a:rPr lang="en-US" sz="1600" dirty="0">
                <a:effectLst/>
                <a:latin typeface="Calibri" panose="020F0502020204030204" pitchFamily="34" charset="0"/>
                <a:ea typeface="Calibri" panose="020F0502020204030204" pitchFamily="34" charset="0"/>
                <a:cs typeface="Calibri" panose="020F0502020204030204" pitchFamily="34" charset="0"/>
              </a:rPr>
              <a:t> integrity, compliance with public </a:t>
            </a:r>
            <a:r>
              <a:rPr lang="en-US" sz="1600" dirty="0">
                <a:latin typeface="Calibri" panose="020F0502020204030204" pitchFamily="34" charset="0"/>
                <a:cs typeface="Calibri" panose="020F0502020204030204" pitchFamily="34" charset="0"/>
              </a:rPr>
              <a:t>policy</a:t>
            </a:r>
            <a:r>
              <a:rPr lang="en-US" sz="1600" dirty="0">
                <a:effectLst/>
                <a:latin typeface="Calibri" panose="020F0502020204030204" pitchFamily="34" charset="0"/>
                <a:ea typeface="Calibri" panose="020F0502020204030204" pitchFamily="34" charset="0"/>
                <a:cs typeface="Calibri" panose="020F0502020204030204" pitchFamily="34" charset="0"/>
              </a:rPr>
              <a:t>, record of past performance, and financial and technical resources. See also </a:t>
            </a:r>
            <a:r>
              <a:rPr lang="en-US" sz="1600" u="none" strike="noStrike" dirty="0">
                <a:solidFill>
                  <a:srgbClr val="0563C1"/>
                </a:solidFill>
                <a:effectLst/>
                <a:latin typeface="Calibri" panose="020F0502020204030204" pitchFamily="34" charset="0"/>
                <a:ea typeface="Calibri" panose="020F0502020204030204" pitchFamily="34" charset="0"/>
                <a:cs typeface="Calibri" panose="020F0502020204030204" pitchFamily="34" charset="0"/>
                <a:hlinkClick r:id="rId5"/>
              </a:rPr>
              <a:t>§ 200.214</a:t>
            </a:r>
            <a:r>
              <a:rPr lang="en-US" sz="1600" dirty="0">
                <a:effectLst/>
                <a:latin typeface="Calibri" panose="020F0502020204030204" pitchFamily="34" charset="0"/>
                <a:ea typeface="Calibri" panose="020F0502020204030204" pitchFamily="34" charset="0"/>
                <a:cs typeface="Calibri" panose="020F0502020204030204" pitchFamily="34" charset="0"/>
              </a:rPr>
              <a:t>.</a:t>
            </a:r>
            <a:endParaRPr lang="en-US" sz="1600" dirty="0">
              <a:latin typeface="Calibri" panose="020F0502020204030204" pitchFamily="34" charset="0"/>
              <a:cs typeface="Calibri" panose="020F0502020204030204" pitchFamily="34" charset="0"/>
            </a:endParaRPr>
          </a:p>
          <a:p>
            <a:pPr lvl="1"/>
            <a:r>
              <a:rPr lang="en-US" sz="1400" dirty="0">
                <a:effectLst/>
                <a:latin typeface="Calibri" panose="020F0502020204030204" pitchFamily="34" charset="0"/>
                <a:ea typeface="Calibri" panose="020F0502020204030204" pitchFamily="34" charset="0"/>
                <a:cs typeface="Calibri" panose="020F0502020204030204" pitchFamily="34" charset="0"/>
              </a:rPr>
              <a:t>As is the case with all construction contracts using laborers and mechanics financed by federal education funds, recipients and subrecipients that use ESSER or GEER funds for construction contracts over $2,000 must meet </a:t>
            </a:r>
            <a:r>
              <a:rPr lang="en-US" sz="1400" b="1" i="1" dirty="0">
                <a:solidFill>
                  <a:srgbClr val="FF0000"/>
                </a:solidFill>
                <a:effectLst/>
                <a:latin typeface="Calibri" panose="020F0502020204030204" pitchFamily="34" charset="0"/>
                <a:ea typeface="Calibri" panose="020F0502020204030204" pitchFamily="34" charset="0"/>
                <a:cs typeface="Calibri" panose="020F0502020204030204" pitchFamily="34" charset="0"/>
                <a:hlinkClick r:id="rId6"/>
              </a:rPr>
              <a:t>Davis-Bacon</a:t>
            </a:r>
            <a:r>
              <a:rPr lang="en-US" sz="1400" dirty="0">
                <a:effectLst/>
                <a:latin typeface="Calibri" panose="020F0502020204030204" pitchFamily="34" charset="0"/>
                <a:ea typeface="Calibri" panose="020F0502020204030204" pitchFamily="34" charset="0"/>
                <a:cs typeface="Calibri" panose="020F0502020204030204" pitchFamily="34" charset="0"/>
              </a:rPr>
              <a:t> prevailing wage requirements. For information about the prevailing wages in the applicable region.</a:t>
            </a:r>
          </a:p>
          <a:p>
            <a:pPr lvl="1"/>
            <a:r>
              <a:rPr lang="en-US" sz="1400" dirty="0">
                <a:effectLst/>
                <a:latin typeface="Calibri" panose="020F0502020204030204" pitchFamily="34" charset="0"/>
                <a:ea typeface="Calibri" panose="020F0502020204030204" pitchFamily="34" charset="0"/>
                <a:cs typeface="Calibri" panose="020F0502020204030204" pitchFamily="34" charset="0"/>
              </a:rPr>
              <a:t>Subject to applicable inventory control, log maintenance, and disposition requirements consistent with Part 3, Section F, “Equipment/Real Property Management” of the August 2020 Compliance Supplement.</a:t>
            </a:r>
          </a:p>
          <a:p>
            <a:pPr lvl="1"/>
            <a:r>
              <a:rPr lang="en-US" sz="1400" dirty="0">
                <a:latin typeface="Calibri" panose="020F0502020204030204" pitchFamily="34" charset="0"/>
                <a:ea typeface="Calibri" panose="020F0502020204030204" pitchFamily="34" charset="0"/>
                <a:cs typeface="Calibri" panose="020F0502020204030204" pitchFamily="34" charset="0"/>
              </a:rPr>
              <a:t>Must comply with local and state procurement policies. </a:t>
            </a:r>
          </a:p>
          <a:p>
            <a:pPr lvl="1"/>
            <a:r>
              <a:rPr lang="en-US" sz="1400" dirty="0">
                <a:effectLst/>
                <a:latin typeface="Calibri" panose="020F0502020204030204" pitchFamily="34" charset="0"/>
                <a:ea typeface="Calibri" panose="020F0502020204030204" pitchFamily="34" charset="0"/>
                <a:cs typeface="Calibri" panose="020F0502020204030204" pitchFamily="34" charset="0"/>
              </a:rPr>
              <a:t>Occur during the period of availab</a:t>
            </a:r>
            <a:r>
              <a:rPr lang="en-US" sz="1400" dirty="0">
                <a:latin typeface="Calibri" panose="020F0502020204030204" pitchFamily="34" charset="0"/>
                <a:ea typeface="Calibri" panose="020F0502020204030204" pitchFamily="34" charset="0"/>
                <a:cs typeface="Calibri" panose="020F0502020204030204" pitchFamily="34" charset="0"/>
              </a:rPr>
              <a:t>ility of funds.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p>
            <a:endParaRPr lang="en-US" sz="1600" dirty="0">
              <a:latin typeface="Calibri" panose="020F0502020204030204" pitchFamily="34" charset="0"/>
              <a:cs typeface="Calibri" panose="020F0502020204030204" pitchFamily="34" charset="0"/>
            </a:endParaRPr>
          </a:p>
        </p:txBody>
      </p:sp>
      <p:sp>
        <p:nvSpPr>
          <p:cNvPr id="4" name="Slide Number Placeholder 3">
            <a:extLst>
              <a:ext uri="{FF2B5EF4-FFF2-40B4-BE49-F238E27FC236}">
                <a16:creationId xmlns:a16="http://schemas.microsoft.com/office/drawing/2014/main" id="{B63E92F3-F2CE-4492-95C6-42DA9D752CB9}"/>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8</a:t>
            </a:fld>
            <a:endParaRPr lang="en-US"/>
          </a:p>
        </p:txBody>
      </p:sp>
      <p:sp>
        <p:nvSpPr>
          <p:cNvPr id="5" name="Arrow: Left 4">
            <a:extLst>
              <a:ext uri="{FF2B5EF4-FFF2-40B4-BE49-F238E27FC236}">
                <a16:creationId xmlns:a16="http://schemas.microsoft.com/office/drawing/2014/main" id="{7BD1A071-8A87-485F-B4AC-7CF115BD8F10}"/>
              </a:ext>
            </a:extLst>
          </p:cNvPr>
          <p:cNvSpPr/>
          <p:nvPr/>
        </p:nvSpPr>
        <p:spPr>
          <a:xfrm rot="21188100">
            <a:off x="4208016" y="1221815"/>
            <a:ext cx="3559946" cy="523783"/>
          </a:xfrm>
          <a:prstGeom prst="lef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r>
              <a:rPr lang="en-US" dirty="0"/>
              <a:t>Awaiting USDE Guidance </a:t>
            </a:r>
            <a:r>
              <a:rPr lang="en-US" dirty="0" err="1"/>
              <a:t>onbackdating</a:t>
            </a:r>
            <a:endParaRPr lang="en-US" dirty="0"/>
          </a:p>
        </p:txBody>
      </p:sp>
    </p:spTree>
    <p:extLst>
      <p:ext uri="{BB962C8B-B14F-4D97-AF65-F5344CB8AC3E}">
        <p14:creationId xmlns:p14="http://schemas.microsoft.com/office/powerpoint/2010/main" val="9802343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8674-B1E8-48F5-86BB-6FC152674682}"/>
              </a:ext>
            </a:extLst>
          </p:cNvPr>
          <p:cNvSpPr>
            <a:spLocks noGrp="1"/>
          </p:cNvSpPr>
          <p:nvPr>
            <p:ph type="title"/>
          </p:nvPr>
        </p:nvSpPr>
        <p:spPr/>
        <p:txBody>
          <a:bodyPr/>
          <a:lstStyle/>
          <a:p>
            <a:r>
              <a:rPr lang="en-US" dirty="0"/>
              <a:t>Construction Approval</a:t>
            </a:r>
          </a:p>
        </p:txBody>
      </p:sp>
      <p:sp>
        <p:nvSpPr>
          <p:cNvPr id="3" name="Text Placeholder 2">
            <a:extLst>
              <a:ext uri="{FF2B5EF4-FFF2-40B4-BE49-F238E27FC236}">
                <a16:creationId xmlns:a16="http://schemas.microsoft.com/office/drawing/2014/main" id="{F9D0CE3D-1935-4CDB-814A-2299B97B3A60}"/>
              </a:ext>
            </a:extLst>
          </p:cNvPr>
          <p:cNvSpPr>
            <a:spLocks noGrp="1"/>
          </p:cNvSpPr>
          <p:nvPr>
            <p:ph type="body" idx="1"/>
          </p:nvPr>
        </p:nvSpPr>
        <p:spPr/>
        <p:txBody>
          <a:bodyPr/>
          <a:lstStyle/>
          <a:p>
            <a:r>
              <a:rPr lang="en-US" sz="2000" dirty="0"/>
              <a:t>Application for funds does </a:t>
            </a:r>
            <a:r>
              <a:rPr lang="en-US" sz="2000" b="1" i="1" dirty="0"/>
              <a:t>not</a:t>
            </a:r>
            <a:r>
              <a:rPr lang="en-US" sz="2000" dirty="0"/>
              <a:t> require you to include how activities comply with federal regulations</a:t>
            </a:r>
          </a:p>
          <a:p>
            <a:pPr lvl="1"/>
            <a:r>
              <a:rPr lang="en-US" sz="1800" dirty="0"/>
              <a:t>However, documentation is required for monitoring purposes</a:t>
            </a:r>
          </a:p>
          <a:p>
            <a:pPr lvl="1"/>
            <a:r>
              <a:rPr lang="en-US" sz="1800" dirty="0"/>
              <a:t>Recommendation: use a contractor/vendor who has experience with working under federal regulations</a:t>
            </a:r>
          </a:p>
          <a:p>
            <a:r>
              <a:rPr lang="en-US" sz="2000" dirty="0"/>
              <a:t>As of right now, we cannot approve backdating for construction (except for those that have CDE approval under BEST grant applications)</a:t>
            </a:r>
          </a:p>
          <a:p>
            <a:r>
              <a:rPr lang="en-US" sz="2000" dirty="0"/>
              <a:t>For upcoming capital expenses (buses and construction)</a:t>
            </a:r>
          </a:p>
          <a:p>
            <a:pPr lvl="1"/>
            <a:r>
              <a:rPr lang="en-US" sz="1800" dirty="0"/>
              <a:t>if not ready to submit your full budget application, can request a prior written approval by providing all of the details from the application for that budget line item(s)</a:t>
            </a:r>
          </a:p>
          <a:p>
            <a:pPr lvl="2"/>
            <a:r>
              <a:rPr lang="en-US" sz="1600" dirty="0"/>
              <a:t>Must include dates of construction/bus purchase</a:t>
            </a:r>
          </a:p>
          <a:p>
            <a:pPr lvl="2"/>
            <a:r>
              <a:rPr lang="en-US" sz="1600" b="1" i="1" dirty="0"/>
              <a:t>Will not be able to draw down funds until final approval</a:t>
            </a:r>
          </a:p>
        </p:txBody>
      </p:sp>
      <p:sp>
        <p:nvSpPr>
          <p:cNvPr id="4" name="Slide Number Placeholder 3">
            <a:extLst>
              <a:ext uri="{FF2B5EF4-FFF2-40B4-BE49-F238E27FC236}">
                <a16:creationId xmlns:a16="http://schemas.microsoft.com/office/drawing/2014/main" id="{CFEB047D-3211-4031-A463-4A9BE27ED1DF}"/>
              </a:ext>
            </a:extLst>
          </p:cNvPr>
          <p:cNvSpPr>
            <a:spLocks noGrp="1"/>
          </p:cNvSpPr>
          <p:nvPr>
            <p:ph type="sldNum" idx="12"/>
          </p:nvPr>
        </p:nvSpPr>
        <p:spPr/>
        <p:txBody>
          <a:bodyPr/>
          <a:lstStyle/>
          <a:p>
            <a:pPr marL="0" lvl="0" indent="0" algn="l"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691296181"/>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7752</TotalTime>
  <Words>2808</Words>
  <Application>Microsoft Office PowerPoint</Application>
  <PresentationFormat>On-screen Show (4:3)</PresentationFormat>
  <Paragraphs>269</Paragraphs>
  <Slides>20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Segoe UI</vt:lpstr>
      <vt:lpstr>Times New Roman</vt:lpstr>
      <vt:lpstr>Office Theme</vt:lpstr>
      <vt:lpstr>CDE Office Hours</vt:lpstr>
      <vt:lpstr>CDE Team Introductions!</vt:lpstr>
      <vt:lpstr>ESSER Office Hours</vt:lpstr>
      <vt:lpstr>ESEA Updates</vt:lpstr>
      <vt:lpstr>ESSA Accountability Waiver</vt:lpstr>
      <vt:lpstr>ESSER Updates, Clarifications, and Follow-Ups</vt:lpstr>
      <vt:lpstr>Hydrogen Peroxide and Bipolar Ionization Systems</vt:lpstr>
      <vt:lpstr>Clarification on Construction</vt:lpstr>
      <vt:lpstr>Construction Approval</vt:lpstr>
      <vt:lpstr>Timelines Associated with ESSER I, II, and III</vt:lpstr>
      <vt:lpstr>Application Updates and Reminders</vt:lpstr>
      <vt:lpstr>ESSER III Application</vt:lpstr>
      <vt:lpstr>ESSER Reporting and Plan Requirements</vt:lpstr>
      <vt:lpstr>ESSER I Reporting Requirements</vt:lpstr>
      <vt:lpstr>Publicly Posted Safe Return to In-Person Instruction and Continuity of Services Plan</vt:lpstr>
      <vt:lpstr>LEA Safe Return Plans (Cont.)</vt:lpstr>
      <vt:lpstr>LEA ARP ESSER Plans</vt:lpstr>
      <vt:lpstr>ARP ESSER III</vt:lpstr>
      <vt:lpstr>Questions?   Future Topics?</vt:lpstr>
      <vt:lpstr>CDE Team Contact Information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184</cp:revision>
  <dcterms:modified xsi:type="dcterms:W3CDTF">2021-05-12T23:16:47Z</dcterms:modified>
</cp:coreProperties>
</file>