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8" r:id="rId2"/>
    <p:sldId id="266" r:id="rId3"/>
    <p:sldId id="267" r:id="rId4"/>
    <p:sldId id="340" r:id="rId5"/>
    <p:sldId id="341" r:id="rId6"/>
    <p:sldId id="361" r:id="rId7"/>
    <p:sldId id="342" r:id="rId8"/>
    <p:sldId id="343" r:id="rId9"/>
    <p:sldId id="351" r:id="rId10"/>
    <p:sldId id="298" r:id="rId11"/>
    <p:sldId id="325" r:id="rId12"/>
    <p:sldId id="314" r:id="rId13"/>
    <p:sldId id="330" r:id="rId14"/>
    <p:sldId id="329" r:id="rId15"/>
    <p:sldId id="357" r:id="rId16"/>
    <p:sldId id="307" r:id="rId17"/>
    <p:sldId id="312" r:id="rId18"/>
    <p:sldId id="328" r:id="rId19"/>
    <p:sldId id="272" r:id="rId20"/>
    <p:sldId id="306" r:id="rId21"/>
    <p:sldId id="326" r:id="rId22"/>
    <p:sldId id="299" r:id="rId23"/>
    <p:sldId id="300" r:id="rId24"/>
    <p:sldId id="301" r:id="rId25"/>
    <p:sldId id="302" r:id="rId26"/>
    <p:sldId id="327" r:id="rId27"/>
    <p:sldId id="323" r:id="rId28"/>
    <p:sldId id="324" r:id="rId29"/>
    <p:sldId id="278" r:id="rId30"/>
    <p:sldId id="339" r:id="rId31"/>
    <p:sldId id="319" r:id="rId32"/>
    <p:sldId id="331" r:id="rId33"/>
    <p:sldId id="333" r:id="rId34"/>
    <p:sldId id="356" r:id="rId35"/>
    <p:sldId id="355" r:id="rId36"/>
    <p:sldId id="378" r:id="rId37"/>
    <p:sldId id="379" r:id="rId38"/>
    <p:sldId id="380" r:id="rId39"/>
    <p:sldId id="338" r:id="rId40"/>
    <p:sldId id="381" r:id="rId41"/>
    <p:sldId id="382" r:id="rId42"/>
    <p:sldId id="383" r:id="rId43"/>
    <p:sldId id="384" r:id="rId44"/>
    <p:sldId id="277" r:id="rId45"/>
    <p:sldId id="280" r:id="rId46"/>
    <p:sldId id="315" r:id="rId4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8099" autoAdjust="0"/>
  </p:normalViewPr>
  <p:slideViewPr>
    <p:cSldViewPr snapToGrid="0" showGuides="1">
      <p:cViewPr varScale="1">
        <p:scale>
          <a:sx n="63" d="100"/>
          <a:sy n="63" d="100"/>
        </p:scale>
        <p:origin x="-6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E68FDDF-4F05-43AA-A352-D3BC014618CA}" type="datetimeFigureOut">
              <a:rPr lang="en-US" smtClean="0"/>
              <a:t>2/28/2017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267482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335789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210425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7979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205360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159666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355270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16</a:t>
            </a:fld>
            <a:endParaRPr lang="en-US"/>
          </a:p>
        </p:txBody>
      </p:sp>
    </p:spTree>
    <p:extLst>
      <p:ext uri="{BB962C8B-B14F-4D97-AF65-F5344CB8AC3E}">
        <p14:creationId xmlns:p14="http://schemas.microsoft.com/office/powerpoint/2010/main" val="134730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114525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18</a:t>
            </a:fld>
            <a:endParaRPr lang="en-US"/>
          </a:p>
        </p:txBody>
      </p:sp>
    </p:spTree>
    <p:extLst>
      <p:ext uri="{BB962C8B-B14F-4D97-AF65-F5344CB8AC3E}">
        <p14:creationId xmlns:p14="http://schemas.microsoft.com/office/powerpoint/2010/main" val="413457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19</a:t>
            </a:fld>
            <a:endParaRPr lang="en-US"/>
          </a:p>
        </p:txBody>
      </p:sp>
    </p:spTree>
    <p:extLst>
      <p:ext uri="{BB962C8B-B14F-4D97-AF65-F5344CB8AC3E}">
        <p14:creationId xmlns:p14="http://schemas.microsoft.com/office/powerpoint/2010/main" val="97213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204276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20</a:t>
            </a:fld>
            <a:endParaRPr lang="en-US"/>
          </a:p>
        </p:txBody>
      </p:sp>
    </p:spTree>
    <p:extLst>
      <p:ext uri="{BB962C8B-B14F-4D97-AF65-F5344CB8AC3E}">
        <p14:creationId xmlns:p14="http://schemas.microsoft.com/office/powerpoint/2010/main" val="394688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4255313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73402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23</a:t>
            </a:fld>
            <a:endParaRPr lang="en-US"/>
          </a:p>
        </p:txBody>
      </p:sp>
    </p:spTree>
    <p:extLst>
      <p:ext uri="{BB962C8B-B14F-4D97-AF65-F5344CB8AC3E}">
        <p14:creationId xmlns:p14="http://schemas.microsoft.com/office/powerpoint/2010/main" val="929758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24</a:t>
            </a:fld>
            <a:endParaRPr lang="en-US"/>
          </a:p>
        </p:txBody>
      </p:sp>
    </p:spTree>
    <p:extLst>
      <p:ext uri="{BB962C8B-B14F-4D97-AF65-F5344CB8AC3E}">
        <p14:creationId xmlns:p14="http://schemas.microsoft.com/office/powerpoint/2010/main" val="1462474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25</a:t>
            </a:fld>
            <a:endParaRPr lang="en-US"/>
          </a:p>
        </p:txBody>
      </p:sp>
    </p:spTree>
    <p:extLst>
      <p:ext uri="{BB962C8B-B14F-4D97-AF65-F5344CB8AC3E}">
        <p14:creationId xmlns:p14="http://schemas.microsoft.com/office/powerpoint/2010/main" val="104452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26</a:t>
            </a:fld>
            <a:endParaRPr lang="en-US"/>
          </a:p>
        </p:txBody>
      </p:sp>
    </p:spTree>
    <p:extLst>
      <p:ext uri="{BB962C8B-B14F-4D97-AF65-F5344CB8AC3E}">
        <p14:creationId xmlns:p14="http://schemas.microsoft.com/office/powerpoint/2010/main" val="1995449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81679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344875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818528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30</a:t>
            </a:fld>
            <a:endParaRPr lang="en-US"/>
          </a:p>
        </p:txBody>
      </p:sp>
    </p:spTree>
    <p:extLst>
      <p:ext uri="{BB962C8B-B14F-4D97-AF65-F5344CB8AC3E}">
        <p14:creationId xmlns:p14="http://schemas.microsoft.com/office/powerpoint/2010/main" val="68703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31</a:t>
            </a:fld>
            <a:endParaRPr lang="en-US"/>
          </a:p>
        </p:txBody>
      </p:sp>
    </p:spTree>
    <p:extLst>
      <p:ext uri="{BB962C8B-B14F-4D97-AF65-F5344CB8AC3E}">
        <p14:creationId xmlns:p14="http://schemas.microsoft.com/office/powerpoint/2010/main" val="3743673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32</a:t>
            </a:fld>
            <a:endParaRPr lang="en-US"/>
          </a:p>
        </p:txBody>
      </p:sp>
    </p:spTree>
    <p:extLst>
      <p:ext uri="{BB962C8B-B14F-4D97-AF65-F5344CB8AC3E}">
        <p14:creationId xmlns:p14="http://schemas.microsoft.com/office/powerpoint/2010/main" val="926943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33</a:t>
            </a:fld>
            <a:endParaRPr lang="en-US"/>
          </a:p>
        </p:txBody>
      </p:sp>
    </p:spTree>
    <p:extLst>
      <p:ext uri="{BB962C8B-B14F-4D97-AF65-F5344CB8AC3E}">
        <p14:creationId xmlns:p14="http://schemas.microsoft.com/office/powerpoint/2010/main" val="2760104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a:p>
        </p:txBody>
      </p:sp>
    </p:spTree>
    <p:extLst>
      <p:ext uri="{BB962C8B-B14F-4D97-AF65-F5344CB8AC3E}">
        <p14:creationId xmlns:p14="http://schemas.microsoft.com/office/powerpoint/2010/main" val="1367831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a:p>
        </p:txBody>
      </p:sp>
    </p:spTree>
    <p:extLst>
      <p:ext uri="{BB962C8B-B14F-4D97-AF65-F5344CB8AC3E}">
        <p14:creationId xmlns:p14="http://schemas.microsoft.com/office/powerpoint/2010/main" val="4196896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3358471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a:p>
        </p:txBody>
      </p:sp>
    </p:spTree>
    <p:extLst>
      <p:ext uri="{BB962C8B-B14F-4D97-AF65-F5344CB8AC3E}">
        <p14:creationId xmlns:p14="http://schemas.microsoft.com/office/powerpoint/2010/main" val="1881423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38</a:t>
            </a:fld>
            <a:endParaRPr lang="en-US"/>
          </a:p>
        </p:txBody>
      </p:sp>
    </p:spTree>
    <p:extLst>
      <p:ext uri="{BB962C8B-B14F-4D97-AF65-F5344CB8AC3E}">
        <p14:creationId xmlns:p14="http://schemas.microsoft.com/office/powerpoint/2010/main" val="1764021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39</a:t>
            </a:fld>
            <a:endParaRPr lang="en-US"/>
          </a:p>
        </p:txBody>
      </p:sp>
    </p:spTree>
    <p:extLst>
      <p:ext uri="{BB962C8B-B14F-4D97-AF65-F5344CB8AC3E}">
        <p14:creationId xmlns:p14="http://schemas.microsoft.com/office/powerpoint/2010/main" val="99770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a:t>
            </a:fld>
            <a:endParaRPr lang="en-US"/>
          </a:p>
        </p:txBody>
      </p:sp>
    </p:spTree>
    <p:extLst>
      <p:ext uri="{BB962C8B-B14F-4D97-AF65-F5344CB8AC3E}">
        <p14:creationId xmlns:p14="http://schemas.microsoft.com/office/powerpoint/2010/main" val="1081484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2/28/2017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2048091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2/28/2017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1835947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3886105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43</a:t>
            </a:fld>
            <a:endParaRPr lang="en-US"/>
          </a:p>
        </p:txBody>
      </p:sp>
    </p:spTree>
    <p:extLst>
      <p:ext uri="{BB962C8B-B14F-4D97-AF65-F5344CB8AC3E}">
        <p14:creationId xmlns:p14="http://schemas.microsoft.com/office/powerpoint/2010/main" val="884981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44</a:t>
            </a:fld>
            <a:endParaRPr lang="en-US"/>
          </a:p>
        </p:txBody>
      </p:sp>
    </p:spTree>
    <p:extLst>
      <p:ext uri="{BB962C8B-B14F-4D97-AF65-F5344CB8AC3E}">
        <p14:creationId xmlns:p14="http://schemas.microsoft.com/office/powerpoint/2010/main" val="1294471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1593491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46</a:t>
            </a:fld>
            <a:endParaRPr lang="en-US"/>
          </a:p>
        </p:txBody>
      </p:sp>
    </p:spTree>
    <p:extLst>
      <p:ext uri="{BB962C8B-B14F-4D97-AF65-F5344CB8AC3E}">
        <p14:creationId xmlns:p14="http://schemas.microsoft.com/office/powerpoint/2010/main" val="333553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a:t>
            </a:fld>
            <a:endParaRPr lang="en-US"/>
          </a:p>
        </p:txBody>
      </p:sp>
    </p:spTree>
    <p:extLst>
      <p:ext uri="{BB962C8B-B14F-4D97-AF65-F5344CB8AC3E}">
        <p14:creationId xmlns:p14="http://schemas.microsoft.com/office/powerpoint/2010/main" val="47933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68585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151478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8</a:t>
            </a:fld>
            <a:endParaRPr lang="en-US"/>
          </a:p>
        </p:txBody>
      </p:sp>
    </p:spTree>
    <p:extLst>
      <p:ext uri="{BB962C8B-B14F-4D97-AF65-F5344CB8AC3E}">
        <p14:creationId xmlns:p14="http://schemas.microsoft.com/office/powerpoint/2010/main" val="420205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1787883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00037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2/28/2017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2/28/2017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2/28/2017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2/28/2017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2/28/2017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2/28/2017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42174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2/28/2017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stateplanfeedbac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apps/consapp/logi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cde.state.co.us/fedprograms/2016-2017post-awardrevisions" TargetMode="External"/><Relationship Id="rId4" Type="http://schemas.openxmlformats.org/officeDocument/2006/relationships/hyperlink" Target="http://www.cde.state.co.us/cdefisgrant/NCLB_download.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fedprograms/virtualacademy"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cde.state.co.us/cde_english/2017cldestudentartcontestapplication" TargetMode="External"/><Relationship Id="rId3" Type="http://schemas.openxmlformats.org/officeDocument/2006/relationships/hyperlink" Target="https://2017-clde-workshops-may2-denver.eventbrite.com/" TargetMode="External"/><Relationship Id="rId7" Type="http://schemas.openxmlformats.org/officeDocument/2006/relationships/hyperlink" Target="http://www.cde.state.co.us/cde_english/2017cldeadministratorapplicationfina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cde.state.co.us/cde_english/2017cldesessionproposal" TargetMode="External"/><Relationship Id="rId5" Type="http://schemas.openxmlformats.org/officeDocument/2006/relationships/hyperlink" Target="https://2017-clde-academy-may3-denver.eventbrite.com/" TargetMode="External"/><Relationship Id="rId4" Type="http://schemas.openxmlformats.org/officeDocument/2006/relationships/hyperlink" Target="https://2017-clde-reception-may2-denver.eventbrite.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2.ed.gov/policy/elsec/leg/essa/essaguidance160477.pdf?utm_content=&amp;utm_medium=email&amp;utm_name=&amp;utm_source=govdelivery&amp;utm_ter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fedprograms/virtualacadem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mailto:Brooks_c@cde.state.co.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educatoreffectiveness/qualityteacherrecruitmentgrantprogra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simons_j@cde.state.co.u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Brooks_c@cde.state.co.u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www.naehcy.org/legislation-and-policy/legislative-updates-news/us-department-education-releases-homeless-guidan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r/YGTZW7Z"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monkey.com/r/YZWKZFN"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hyperlink" Target="mailto:simons_j@cde.state.co.us" TargetMode="External"/><Relationship Id="rId3" Type="http://schemas.openxmlformats.org/officeDocument/2006/relationships/hyperlink" Target="mailto:bylsma_b@cde.state.co.us" TargetMode="External"/><Relationship Id="rId7" Type="http://schemas.openxmlformats.org/officeDocument/2006/relationships/hyperlink" Target="mailto:schaefer_s@cde.state.co.us"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mailto:meushaw_l@cde.state.co.us" TargetMode="External"/><Relationship Id="rId5" Type="http://schemas.openxmlformats.org/officeDocument/2006/relationships/hyperlink" Target="mailto:carlile_k@cde.state.co.us" TargetMode="External"/><Relationship Id="rId10" Type="http://schemas.openxmlformats.org/officeDocument/2006/relationships/hyperlink" Target="mailto:willett_j@cde.state.co.us" TargetMode="External"/><Relationship Id="rId4" Type="http://schemas.openxmlformats.org/officeDocument/2006/relationships/hyperlink" Target="mailto:brooks_c@cde.state.co.us" TargetMode="External"/><Relationship Id="rId9" Type="http://schemas.openxmlformats.org/officeDocument/2006/relationships/hyperlink" Target="mailto:swanton_l@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2.ed.gov/policy/elsec/leg/essa/essassaegrantguid10212016.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willett_j@cde.state.co.us" TargetMode="External"/><Relationship Id="rId5" Type="http://schemas.openxmlformats.org/officeDocument/2006/relationships/hyperlink" Target="mailto:simons_j@cde.state.co.us" TargetMode="External"/><Relationship Id="rId4" Type="http://schemas.openxmlformats.org/officeDocument/2006/relationships/hyperlink" Target="http://www.cde.state.co.us/fedprograms/es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826" y="4015409"/>
            <a:ext cx="6692348" cy="954107"/>
          </a:xfrm>
          <a:prstGeom prst="rect">
            <a:avLst/>
          </a:prstGeom>
          <a:noFill/>
        </p:spPr>
        <p:txBody>
          <a:bodyPr wrap="square" rtlCol="0">
            <a:spAutoFit/>
          </a:bodyPr>
          <a:lstStyle/>
          <a:p>
            <a:pPr algn="ctr"/>
            <a:r>
              <a:rPr lang="en-US" sz="2800" dirty="0" smtClean="0">
                <a:latin typeface="Museo Slab 500" pitchFamily="50" charset="0"/>
              </a:rPr>
              <a:t>ESEA Regional Networking Meeting</a:t>
            </a:r>
          </a:p>
          <a:p>
            <a:pPr algn="ctr"/>
            <a:r>
              <a:rPr lang="en-US" sz="2800" dirty="0" smtClean="0">
                <a:latin typeface="Museo Slab 500" pitchFamily="50" charset="0"/>
              </a:rPr>
              <a:t>February 2017</a:t>
            </a:r>
            <a:endParaRPr lang="en-US" sz="2800" dirty="0">
              <a:latin typeface="Museo Slab 500" pitchFamily="50" charset="0"/>
            </a:endParaRPr>
          </a:p>
        </p:txBody>
      </p:sp>
    </p:spTree>
    <p:extLst>
      <p:ext uri="{BB962C8B-B14F-4D97-AF65-F5344CB8AC3E}">
        <p14:creationId xmlns:p14="http://schemas.microsoft.com/office/powerpoint/2010/main" val="34134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CDE Updates</a:t>
            </a:r>
            <a:endParaRPr lang="en-US" dirty="0"/>
          </a:p>
        </p:txBody>
      </p:sp>
      <p:sp>
        <p:nvSpPr>
          <p:cNvPr id="3" name="Content Placeholder 2"/>
          <p:cNvSpPr>
            <a:spLocks noGrp="1"/>
          </p:cNvSpPr>
          <p:nvPr>
            <p:ph idx="1"/>
          </p:nvPr>
        </p:nvSpPr>
        <p:spPr/>
        <p:txBody>
          <a:bodyPr/>
          <a:lstStyle/>
          <a:p>
            <a:pPr lvl="0"/>
            <a:r>
              <a:rPr lang="en-US" dirty="0"/>
              <a:t>ESSA Updates</a:t>
            </a:r>
          </a:p>
          <a:p>
            <a:pPr lvl="0"/>
            <a:r>
              <a:rPr lang="en-US" dirty="0"/>
              <a:t>PAR Window Opening February 13</a:t>
            </a:r>
            <a:r>
              <a:rPr lang="en-US" baseline="30000" dirty="0"/>
              <a:t>th</a:t>
            </a:r>
            <a:endParaRPr lang="en-US" dirty="0"/>
          </a:p>
          <a:p>
            <a:pPr lvl="0"/>
            <a:r>
              <a:rPr lang="en-US" dirty="0"/>
              <a:t>ESEA Virtual Academy – Flex Fridays</a:t>
            </a:r>
          </a:p>
          <a:p>
            <a:pPr lvl="0"/>
            <a:r>
              <a:rPr lang="en-US" dirty="0"/>
              <a:t>CLDE Updates</a:t>
            </a:r>
          </a:p>
          <a:p>
            <a:pPr lvl="0"/>
            <a:r>
              <a:rPr lang="en-US" dirty="0"/>
              <a:t>Non-Public School Coordination</a:t>
            </a:r>
          </a:p>
          <a:p>
            <a:pPr lvl="0"/>
            <a:r>
              <a:rPr lang="en-US" dirty="0"/>
              <a:t>Quality Teacher Recruitment Program Grant</a:t>
            </a:r>
          </a:p>
          <a:p>
            <a:r>
              <a:rPr lang="en-US" dirty="0"/>
              <a:t>Homeless Students and Youth</a:t>
            </a:r>
            <a:endParaRPr lang="en-US" dirty="0" smtClean="0"/>
          </a:p>
          <a:p>
            <a:endParaRPr lang="en-US" dirty="0"/>
          </a:p>
        </p:txBody>
      </p:sp>
    </p:spTree>
    <p:extLst>
      <p:ext uri="{BB962C8B-B14F-4D97-AF65-F5344CB8AC3E}">
        <p14:creationId xmlns:p14="http://schemas.microsoft.com/office/powerpoint/2010/main" val="414222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Unit of Federal Programs Updates</a:t>
            </a:r>
            <a:endParaRPr lang="en-US" dirty="0"/>
          </a:p>
        </p:txBody>
      </p:sp>
    </p:spTree>
    <p:extLst>
      <p:ext uri="{BB962C8B-B14F-4D97-AF65-F5344CB8AC3E}">
        <p14:creationId xmlns:p14="http://schemas.microsoft.com/office/powerpoint/2010/main" val="334732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track to submit our plan by the April 3</a:t>
            </a:r>
            <a:r>
              <a:rPr lang="en-US" baseline="30000" dirty="0"/>
              <a:t>rd</a:t>
            </a:r>
            <a:r>
              <a:rPr lang="en-US" dirty="0"/>
              <a:t> deadline</a:t>
            </a:r>
          </a:p>
          <a:p>
            <a:r>
              <a:rPr lang="en-US" dirty="0" smtClean="0"/>
              <a:t>Draft is </a:t>
            </a:r>
            <a:r>
              <a:rPr lang="en-US" dirty="0"/>
              <a:t>posted on our </a:t>
            </a:r>
            <a:r>
              <a:rPr lang="en-US" dirty="0">
                <a:hlinkClick r:id="rId3"/>
              </a:rPr>
              <a:t>website</a:t>
            </a:r>
            <a:r>
              <a:rPr lang="en-US" dirty="0"/>
              <a:t> for public comment from Mid-February to </a:t>
            </a:r>
            <a:r>
              <a:rPr lang="en-US" dirty="0" smtClean="0"/>
              <a:t>March 13</a:t>
            </a:r>
            <a:endParaRPr lang="en-US" dirty="0"/>
          </a:p>
          <a:p>
            <a:r>
              <a:rPr lang="en-US" dirty="0"/>
              <a:t>Draft will be sent to the Governor’s office in mid-February.  He has 30 days to provide input.</a:t>
            </a:r>
          </a:p>
          <a:p>
            <a:r>
              <a:rPr lang="en-US" dirty="0"/>
              <a:t>Final revisions will be made based on public input, SBE, HUB and Governor’s office.</a:t>
            </a:r>
          </a:p>
          <a:p>
            <a:r>
              <a:rPr lang="en-US" dirty="0"/>
              <a:t>Submit final plan to USDE and post on our website</a:t>
            </a:r>
          </a:p>
          <a:p>
            <a:r>
              <a:rPr lang="en-US" dirty="0"/>
              <a:t>USDE has 120 days to conduct peer review</a:t>
            </a:r>
          </a:p>
          <a:p>
            <a:endParaRPr lang="en-US" dirty="0"/>
          </a:p>
        </p:txBody>
      </p:sp>
      <p:sp>
        <p:nvSpPr>
          <p:cNvPr id="3" name="Title 2"/>
          <p:cNvSpPr>
            <a:spLocks noGrp="1"/>
          </p:cNvSpPr>
          <p:nvPr>
            <p:ph type="title"/>
          </p:nvPr>
        </p:nvSpPr>
        <p:spPr/>
        <p:txBody>
          <a:bodyPr/>
          <a:lstStyle/>
          <a:p>
            <a:r>
              <a:rPr lang="en-US" dirty="0" smtClean="0"/>
              <a:t>ESSA</a:t>
            </a:r>
            <a:endParaRPr lang="en-US" dirty="0"/>
          </a:p>
        </p:txBody>
      </p:sp>
    </p:spTree>
    <p:extLst>
      <p:ext uri="{BB962C8B-B14F-4D97-AF65-F5344CB8AC3E}">
        <p14:creationId xmlns:p14="http://schemas.microsoft.com/office/powerpoint/2010/main" val="241980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ESSA Stakeholder Consultation to Date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494682"/>
            <a:ext cx="7886700" cy="445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38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endParaRPr lang="en-US" dirty="0" smtClean="0"/>
          </a:p>
          <a:p>
            <a:endParaRPr lang="en-US" dirty="0"/>
          </a:p>
          <a:p>
            <a:pPr marL="0" indent="0">
              <a:buNone/>
            </a:pPr>
            <a:endParaRPr lang="en-US" dirty="0"/>
          </a:p>
          <a:p>
            <a:pPr marL="0" indent="0">
              <a:buNone/>
            </a:pPr>
            <a:endParaRPr lang="en-US" dirty="0" smtClean="0"/>
          </a:p>
          <a:p>
            <a:r>
              <a:rPr lang="en-US" dirty="0" smtClean="0"/>
              <a:t>Public </a:t>
            </a:r>
            <a:r>
              <a:rPr lang="en-US" dirty="0"/>
              <a:t>Comment Period </a:t>
            </a:r>
            <a:r>
              <a:rPr lang="en-US" dirty="0" smtClean="0"/>
              <a:t>opened </a:t>
            </a:r>
            <a:r>
              <a:rPr lang="en-US" dirty="0"/>
              <a:t>on February 10</a:t>
            </a:r>
          </a:p>
          <a:p>
            <a:pPr lvl="1"/>
            <a:r>
              <a:rPr lang="en-US" dirty="0"/>
              <a:t>A draft of ESSA State Plan will be posted to CDE website</a:t>
            </a:r>
          </a:p>
          <a:p>
            <a:pPr lvl="1"/>
            <a:r>
              <a:rPr lang="en-US" dirty="0"/>
              <a:t>CDE intends to post a Spanish language version of the draft</a:t>
            </a:r>
          </a:p>
          <a:p>
            <a:r>
              <a:rPr lang="en-US" dirty="0"/>
              <a:t>Notice for Public Comment</a:t>
            </a:r>
          </a:p>
          <a:p>
            <a:r>
              <a:rPr lang="en-US" dirty="0"/>
              <a:t>Public Comment Period will close on March </a:t>
            </a:r>
            <a:r>
              <a:rPr lang="en-US" dirty="0" smtClean="0"/>
              <a:t>13</a:t>
            </a:r>
            <a:endParaRPr lang="en-US" dirty="0"/>
          </a:p>
          <a:p>
            <a:pPr lvl="1"/>
            <a:r>
              <a:rPr lang="en-US" dirty="0"/>
              <a:t>Comments will be reviewed on a weekly basis </a:t>
            </a:r>
          </a:p>
          <a:p>
            <a:endParaRPr lang="en-US" dirty="0"/>
          </a:p>
        </p:txBody>
      </p:sp>
      <p:sp>
        <p:nvSpPr>
          <p:cNvPr id="4" name="Title 3"/>
          <p:cNvSpPr>
            <a:spLocks noGrp="1"/>
          </p:cNvSpPr>
          <p:nvPr>
            <p:ph type="title"/>
          </p:nvPr>
        </p:nvSpPr>
        <p:spPr/>
        <p:txBody>
          <a:bodyPr/>
          <a:lstStyle/>
          <a:p>
            <a:r>
              <a:rPr lang="en-US" dirty="0" smtClean="0"/>
              <a:t>ESSA: Public Comment Process Timeline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46557"/>
            <a:ext cx="787717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21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dirty="0"/>
          </a:p>
          <a:p>
            <a:r>
              <a:rPr lang="en-US" dirty="0"/>
              <a:t>The post-award revision request system will be available at </a:t>
            </a:r>
            <a:r>
              <a:rPr lang="en-US" dirty="0">
                <a:hlinkClick r:id="rId3"/>
              </a:rPr>
              <a:t>https://</a:t>
            </a:r>
            <a:r>
              <a:rPr lang="en-US" dirty="0" smtClean="0">
                <a:hlinkClick r:id="rId3"/>
              </a:rPr>
              <a:t>www.cde.state.co.us/apps/consapp/login </a:t>
            </a:r>
            <a:r>
              <a:rPr lang="en-US" dirty="0" smtClean="0"/>
              <a:t>starting Monday, Feb 13. Current allocations are posted at </a:t>
            </a:r>
            <a:r>
              <a:rPr lang="en-US" dirty="0" smtClean="0">
                <a:hlinkClick r:id="rId4"/>
              </a:rPr>
              <a:t>http://www.cde.state.co.us/cdefisgrant/NCLB_download.htm</a:t>
            </a:r>
            <a:r>
              <a:rPr lang="en-US" dirty="0" smtClean="0"/>
              <a:t>. </a:t>
            </a:r>
          </a:p>
          <a:p>
            <a:endParaRPr lang="en-US" dirty="0"/>
          </a:p>
          <a:p>
            <a:r>
              <a:rPr lang="en-US" dirty="0"/>
              <a:t>The Federal Programs Unit hosted a webinar on Dec. 5, 2016 to explain the purpose of the post-award revision request system and provide details on how and where to submit a request. The webinar recording and associated PowerPoint can be found at </a:t>
            </a:r>
            <a:r>
              <a:rPr lang="en-US" dirty="0">
                <a:hlinkClick r:id="rId5"/>
              </a:rPr>
              <a:t>http://</a:t>
            </a:r>
            <a:r>
              <a:rPr lang="en-US" dirty="0" smtClean="0">
                <a:hlinkClick r:id="rId5"/>
              </a:rPr>
              <a:t>www.cde.state.co.us/fedprograms/2016-2017post-awardrevisions</a:t>
            </a:r>
            <a:r>
              <a:rPr lang="en-US" dirty="0" smtClean="0"/>
              <a:t>. </a:t>
            </a:r>
            <a:endParaRPr lang="en-US" dirty="0"/>
          </a:p>
        </p:txBody>
      </p:sp>
      <p:sp>
        <p:nvSpPr>
          <p:cNvPr id="3" name="Title 2"/>
          <p:cNvSpPr>
            <a:spLocks noGrp="1"/>
          </p:cNvSpPr>
          <p:nvPr>
            <p:ph type="title"/>
          </p:nvPr>
        </p:nvSpPr>
        <p:spPr/>
        <p:txBody>
          <a:bodyPr/>
          <a:lstStyle/>
          <a:p>
            <a:r>
              <a:rPr lang="en-US" dirty="0" smtClean="0"/>
              <a:t>Cons App Post Award Revisions</a:t>
            </a:r>
            <a:endParaRPr lang="en-US" dirty="0"/>
          </a:p>
        </p:txBody>
      </p:sp>
    </p:spTree>
    <p:extLst>
      <p:ext uri="{BB962C8B-B14F-4D97-AF65-F5344CB8AC3E}">
        <p14:creationId xmlns:p14="http://schemas.microsoft.com/office/powerpoint/2010/main" val="361525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fontScale="92500" lnSpcReduction="20000"/>
          </a:bodyPr>
          <a:lstStyle/>
          <a:p>
            <a:r>
              <a:rPr lang="en-US" dirty="0" smtClean="0"/>
              <a:t>The Office of ESEA Programs will continue offering webinars through the Virtual Academy in both the New Directors and Best Practices series.  In addition, we will begin offering a Flex Friday series in March. </a:t>
            </a:r>
          </a:p>
          <a:p>
            <a:endParaRPr lang="en-US" dirty="0"/>
          </a:p>
          <a:p>
            <a:r>
              <a:rPr lang="en-US" dirty="0" smtClean="0"/>
              <a:t>Flex Friday Series</a:t>
            </a:r>
          </a:p>
          <a:p>
            <a:pPr lvl="1"/>
            <a:r>
              <a:rPr lang="en-US" dirty="0" smtClean="0"/>
              <a:t>Weekly office hours/collaborative work sessions</a:t>
            </a:r>
          </a:p>
          <a:p>
            <a:pPr lvl="1"/>
            <a:r>
              <a:rPr lang="en-US" dirty="0"/>
              <a:t>Every Friday at 10:00am, beginning </a:t>
            </a:r>
            <a:r>
              <a:rPr lang="en-US" dirty="0" smtClean="0"/>
              <a:t>mid-march</a:t>
            </a:r>
          </a:p>
          <a:p>
            <a:pPr lvl="1"/>
            <a:r>
              <a:rPr lang="en-US" dirty="0" smtClean="0"/>
              <a:t>Opportunity to ask CDE questions and talk with other districts about ESSA implementation</a:t>
            </a:r>
          </a:p>
          <a:p>
            <a:pPr lvl="1"/>
            <a:r>
              <a:rPr lang="en-US" dirty="0" smtClean="0"/>
              <a:t>Content will incorporate updates under the ESSA, often presented through the lens of the impact on the consolidated application or monitoring process.</a:t>
            </a:r>
          </a:p>
          <a:p>
            <a:pPr lvl="1"/>
            <a:r>
              <a:rPr lang="en-US" dirty="0" smtClean="0"/>
              <a:t>Registration will include an opportunity to ask questions ahead of time so that the agenda and content of the webinar is </a:t>
            </a:r>
            <a:r>
              <a:rPr lang="en-US" b="1" i="1" dirty="0" smtClean="0"/>
              <a:t>flex</a:t>
            </a:r>
            <a:r>
              <a:rPr lang="en-US" b="1" dirty="0" smtClean="0"/>
              <a:t>ible</a:t>
            </a:r>
            <a:r>
              <a:rPr lang="en-US" dirty="0" smtClean="0"/>
              <a:t> and will meet the needs of the attendees.</a:t>
            </a:r>
          </a:p>
          <a:p>
            <a:pPr lvl="1"/>
            <a:endParaRPr lang="en-US" dirty="0"/>
          </a:p>
          <a:p>
            <a:r>
              <a:rPr lang="en-US" dirty="0">
                <a:hlinkClick r:id="rId3"/>
              </a:rPr>
              <a:t>http://www.cde.state.co.us/fedprograms/virtualacademy</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Virtual Academy</a:t>
            </a:r>
            <a:endParaRPr lang="en-US" dirty="0"/>
          </a:p>
        </p:txBody>
      </p:sp>
    </p:spTree>
    <p:extLst>
      <p:ext uri="{BB962C8B-B14F-4D97-AF65-F5344CB8AC3E}">
        <p14:creationId xmlns:p14="http://schemas.microsoft.com/office/powerpoint/2010/main" val="902580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8382828" cy="5330922"/>
          </a:xfrm>
        </p:spPr>
        <p:txBody>
          <a:bodyPr>
            <a:normAutofit fontScale="62500" lnSpcReduction="20000"/>
          </a:bodyPr>
          <a:lstStyle/>
          <a:p>
            <a:pPr marL="0" indent="0">
              <a:buNone/>
            </a:pPr>
            <a:r>
              <a:rPr lang="en-US" sz="3000" dirty="0"/>
              <a:t>The 2017 CLDE 11th Annual Academy continues to offer an opportunity to network with district colleagues across the state to provide a professional platform to learn and share innovative and effective practices and programs for Colorado English learners.  May 2nd participants will have the opportunity to select from a menu of workshops for an afternoon of focused learning.  May 3rd participants will attend CLDE Academy sessions offered in a conference style format.  </a:t>
            </a:r>
            <a:endParaRPr lang="en-US" sz="3000" dirty="0" smtClean="0"/>
          </a:p>
          <a:p>
            <a:pPr marL="0" indent="0">
              <a:buNone/>
            </a:pPr>
            <a:endParaRPr lang="en-US" sz="3000" dirty="0"/>
          </a:p>
          <a:p>
            <a:r>
              <a:rPr lang="en-US" sz="3000" dirty="0"/>
              <a:t>Intended Audience - District Directors, Coordinators, and Administrators.  Please limit registration to 2 members per district.</a:t>
            </a:r>
          </a:p>
          <a:p>
            <a:r>
              <a:rPr lang="en-US" sz="3000" dirty="0"/>
              <a:t>3 Hour Workshops - May 2, 2017 from 1:30pm-4:30pm - </a:t>
            </a:r>
            <a:r>
              <a:rPr lang="en-US" sz="3000" u="sng" dirty="0">
                <a:hlinkClick r:id="rId3"/>
              </a:rPr>
              <a:t>Register Here</a:t>
            </a:r>
            <a:endParaRPr lang="en-US" sz="3000" dirty="0"/>
          </a:p>
          <a:p>
            <a:r>
              <a:rPr lang="en-US" sz="3000" dirty="0"/>
              <a:t>Evening Reception - May 2, 2017 from 5:00pm-6:30pm - </a:t>
            </a:r>
            <a:r>
              <a:rPr lang="en-US" sz="3000" u="sng" dirty="0">
                <a:hlinkClick r:id="rId4"/>
              </a:rPr>
              <a:t>Register Here</a:t>
            </a:r>
            <a:endParaRPr lang="en-US" sz="3000" dirty="0"/>
          </a:p>
          <a:p>
            <a:r>
              <a:rPr lang="en-US" sz="3000" dirty="0"/>
              <a:t>11th Annual Academy - May 3, 2017 from 7:30am-4:30pm - </a:t>
            </a:r>
            <a:r>
              <a:rPr lang="en-US" sz="3000" u="sng" dirty="0">
                <a:hlinkClick r:id="rId5"/>
              </a:rPr>
              <a:t>Register Here</a:t>
            </a:r>
            <a:endParaRPr lang="en-US" sz="3000" dirty="0"/>
          </a:p>
          <a:p>
            <a:r>
              <a:rPr lang="en-US" sz="3000" dirty="0"/>
              <a:t>Call for proposals for the 2017 CLDE Academy Sessions and Pre-Academy Workshops Application - </a:t>
            </a:r>
            <a:r>
              <a:rPr lang="en-US" sz="3000" u="sng" dirty="0">
                <a:hlinkClick r:id="rId6"/>
              </a:rPr>
              <a:t>Session/Workshop Proposal Application</a:t>
            </a:r>
            <a:endParaRPr lang="en-US" sz="3000" dirty="0"/>
          </a:p>
          <a:p>
            <a:r>
              <a:rPr lang="en-US" sz="3000" dirty="0"/>
              <a:t>Application for 2017 Distinguished Administrator in Support of Culturally &amp; Linguistically Diverse Learners - </a:t>
            </a:r>
            <a:r>
              <a:rPr lang="en-US" sz="3000" u="sng" dirty="0">
                <a:hlinkClick r:id="rId7"/>
              </a:rPr>
              <a:t>Administrator Application</a:t>
            </a:r>
            <a:endParaRPr lang="en-US" sz="3000" dirty="0"/>
          </a:p>
          <a:p>
            <a:r>
              <a:rPr lang="en-US" sz="3000" dirty="0"/>
              <a:t>Application for 2017 “Celebrating Diversity” CLDE Academy Student Art Contest - </a:t>
            </a:r>
            <a:r>
              <a:rPr lang="en-US" sz="3000" u="sng" dirty="0">
                <a:hlinkClick r:id="rId8"/>
              </a:rPr>
              <a:t>Student Art Contest Application</a:t>
            </a:r>
            <a:endParaRPr lang="en-US" sz="3000" dirty="0"/>
          </a:p>
          <a:p>
            <a:endParaRPr lang="en-US" dirty="0"/>
          </a:p>
        </p:txBody>
      </p:sp>
      <p:sp>
        <p:nvSpPr>
          <p:cNvPr id="3" name="Title 2"/>
          <p:cNvSpPr>
            <a:spLocks noGrp="1"/>
          </p:cNvSpPr>
          <p:nvPr>
            <p:ph type="title"/>
          </p:nvPr>
        </p:nvSpPr>
        <p:spPr/>
        <p:txBody>
          <a:bodyPr/>
          <a:lstStyle/>
          <a:p>
            <a:r>
              <a:rPr lang="en-US" dirty="0" smtClean="0"/>
              <a:t>CLDE Updates</a:t>
            </a:r>
            <a:endParaRPr lang="en-US" dirty="0"/>
          </a:p>
        </p:txBody>
      </p:sp>
    </p:spTree>
    <p:extLst>
      <p:ext uri="{BB962C8B-B14F-4D97-AF65-F5344CB8AC3E}">
        <p14:creationId xmlns:p14="http://schemas.microsoft.com/office/powerpoint/2010/main" val="364623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Non-Public School Coordination</a:t>
            </a:r>
            <a:endParaRPr lang="en-US" dirty="0"/>
          </a:p>
        </p:txBody>
      </p:sp>
    </p:spTree>
    <p:extLst>
      <p:ext uri="{BB962C8B-B14F-4D97-AF65-F5344CB8AC3E}">
        <p14:creationId xmlns:p14="http://schemas.microsoft.com/office/powerpoint/2010/main" val="2793352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indent="0">
              <a:buNone/>
            </a:pPr>
            <a:r>
              <a:rPr lang="en-US" dirty="0"/>
              <a:t>USDE released non-regulatory guidance for equitable services requirements under the ESSA in November 2016.  The ESSA makes a number of updates to the equitable services requirements for private school students in Title I and Title VIII.  This document discusses these specific updates, including: </a:t>
            </a:r>
          </a:p>
          <a:p>
            <a:r>
              <a:rPr lang="en-US" dirty="0"/>
              <a:t>Ombudsman </a:t>
            </a:r>
          </a:p>
          <a:p>
            <a:r>
              <a:rPr lang="en-US" dirty="0"/>
              <a:t>Expenditure Determination</a:t>
            </a:r>
          </a:p>
          <a:p>
            <a:r>
              <a:rPr lang="en-US" dirty="0"/>
              <a:t>Notice of Allocation</a:t>
            </a:r>
          </a:p>
          <a:p>
            <a:r>
              <a:rPr lang="en-US" dirty="0"/>
              <a:t>Consultation Requirements</a:t>
            </a:r>
          </a:p>
          <a:p>
            <a:r>
              <a:rPr lang="en-US" dirty="0"/>
              <a:t>Compliance: Complaint Procedures and State Provided </a:t>
            </a:r>
            <a:r>
              <a:rPr lang="en-US" dirty="0" smtClean="0"/>
              <a:t>Services</a:t>
            </a:r>
          </a:p>
          <a:p>
            <a:pPr marL="0" lvl="1" indent="0">
              <a:spcBef>
                <a:spcPts val="1000"/>
              </a:spcBef>
              <a:buClr>
                <a:srgbClr val="0D1E8E"/>
              </a:buClr>
              <a:buNone/>
            </a:pPr>
            <a:endParaRPr lang="en-US" dirty="0" smtClean="0">
              <a:hlinkClick r:id="rId3"/>
            </a:endParaRPr>
          </a:p>
          <a:p>
            <a:pPr marL="0" lvl="1" indent="0">
              <a:spcBef>
                <a:spcPts val="1000"/>
              </a:spcBef>
              <a:buClr>
                <a:srgbClr val="0D1E8E"/>
              </a:buClr>
              <a:buNone/>
            </a:pPr>
            <a:r>
              <a:rPr lang="en-US" dirty="0" smtClean="0">
                <a:hlinkClick r:id="rId3"/>
              </a:rPr>
              <a:t>Fiscal </a:t>
            </a:r>
            <a:r>
              <a:rPr lang="en-US" dirty="0">
                <a:hlinkClick r:id="rId3"/>
              </a:rPr>
              <a:t>Changes and Equitable Services Requirements under the Elementary and Secondary Education Act of 1965(ESEA), as amended by the Every Student Succeeds Act (ESSA)</a:t>
            </a:r>
            <a:r>
              <a:rPr lang="en-US" dirty="0"/>
              <a:t> (</a:t>
            </a:r>
            <a:r>
              <a:rPr lang="en-US" i="1" dirty="0"/>
              <a:t>Released November 2016</a:t>
            </a:r>
            <a:r>
              <a:rPr lang="en-US" dirty="0"/>
              <a:t>)</a:t>
            </a:r>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Non-Public School Coordination</a:t>
            </a:r>
            <a:endParaRPr lang="en-US" dirty="0"/>
          </a:p>
        </p:txBody>
      </p:sp>
    </p:spTree>
    <p:extLst>
      <p:ext uri="{BB962C8B-B14F-4D97-AF65-F5344CB8AC3E}">
        <p14:creationId xmlns:p14="http://schemas.microsoft.com/office/powerpoint/2010/main" val="66356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Introductions</a:t>
            </a:r>
          </a:p>
          <a:p>
            <a:pPr lvl="1"/>
            <a:r>
              <a:rPr lang="en-US" dirty="0" smtClean="0"/>
              <a:t>Survey</a:t>
            </a:r>
          </a:p>
          <a:p>
            <a:r>
              <a:rPr lang="en-US" dirty="0" smtClean="0"/>
              <a:t>Title </a:t>
            </a:r>
            <a:r>
              <a:rPr lang="en-US" dirty="0"/>
              <a:t>IV Discussion</a:t>
            </a:r>
          </a:p>
          <a:p>
            <a:r>
              <a:rPr lang="en-US" dirty="0" smtClean="0"/>
              <a:t>CDE Updates</a:t>
            </a:r>
          </a:p>
          <a:p>
            <a:r>
              <a:rPr lang="en-US" dirty="0" smtClean="0"/>
              <a:t>2017-2018 </a:t>
            </a:r>
            <a:r>
              <a:rPr lang="en-US" dirty="0"/>
              <a:t>Consolidated </a:t>
            </a:r>
            <a:r>
              <a:rPr lang="en-US" dirty="0" smtClean="0"/>
              <a:t>Application </a:t>
            </a:r>
            <a:r>
              <a:rPr lang="en-US" dirty="0"/>
              <a:t>LEA </a:t>
            </a:r>
            <a:r>
              <a:rPr lang="en-US" dirty="0" smtClean="0"/>
              <a:t>Questions: Q&amp;A</a:t>
            </a:r>
            <a:endParaRPr lang="en-US"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33281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Office of ESEA Programs – Virtual Academy</a:t>
            </a:r>
          </a:p>
          <a:p>
            <a:pPr lvl="1"/>
            <a:r>
              <a:rPr lang="en-US" i="1" dirty="0"/>
              <a:t>Fiscal Impact of Non-Public School Updates under ESSA</a:t>
            </a:r>
          </a:p>
          <a:p>
            <a:pPr lvl="1"/>
            <a:r>
              <a:rPr lang="en-US" b="1" dirty="0"/>
              <a:t>February 3, 2017 at </a:t>
            </a:r>
            <a:r>
              <a:rPr lang="en-US" b="1" dirty="0" smtClean="0"/>
              <a:t>10:00am</a:t>
            </a:r>
          </a:p>
          <a:p>
            <a:pPr lvl="1"/>
            <a:r>
              <a:rPr lang="en-US" dirty="0" smtClean="0"/>
              <a:t>This webinar recording reviews the updates to the non-public public school provisions under the ESSA with a focus on the fiscal impact on LEAs.  A draft of the new Consultation Template will be shared and reviewed, as well as proportionate share exemplars and worksheets.</a:t>
            </a:r>
            <a:endParaRPr lang="en-US" dirty="0"/>
          </a:p>
          <a:p>
            <a:pPr lvl="1"/>
            <a:r>
              <a:rPr lang="en-US" u="sng" dirty="0">
                <a:hlinkClick r:id="rId3"/>
              </a:rPr>
              <a:t>https://</a:t>
            </a:r>
            <a:r>
              <a:rPr lang="en-US" u="sng" dirty="0" smtClean="0">
                <a:hlinkClick r:id="rId3"/>
              </a:rPr>
              <a:t>www.cde.state.co.us/fedprograms/virtualacademy</a:t>
            </a:r>
            <a:r>
              <a:rPr lang="en-US" u="sng" dirty="0" smtClean="0"/>
              <a:t> </a:t>
            </a:r>
            <a:endParaRPr lang="en-US" u="sng" dirty="0"/>
          </a:p>
          <a:p>
            <a:r>
              <a:rPr lang="en-US" dirty="0" smtClean="0"/>
              <a:t>Questions?  </a:t>
            </a:r>
          </a:p>
          <a:p>
            <a:pPr lvl="1"/>
            <a:r>
              <a:rPr lang="en-US" dirty="0" smtClean="0"/>
              <a:t>Colleen Brooks (non-public ombudsman)</a:t>
            </a:r>
          </a:p>
          <a:p>
            <a:pPr lvl="1"/>
            <a:r>
              <a:rPr lang="en-US" dirty="0">
                <a:hlinkClick r:id="rId4"/>
              </a:rPr>
              <a:t>b</a:t>
            </a:r>
            <a:r>
              <a:rPr lang="en-US" dirty="0" smtClean="0">
                <a:hlinkClick r:id="rId4"/>
              </a:rPr>
              <a:t>rooks_c@cde.state.co.us</a:t>
            </a:r>
            <a:endParaRPr lang="en-US" dirty="0" smtClean="0"/>
          </a:p>
          <a:p>
            <a:pPr lvl="1"/>
            <a:endParaRPr lang="en-US" dirty="0"/>
          </a:p>
        </p:txBody>
      </p:sp>
      <p:sp>
        <p:nvSpPr>
          <p:cNvPr id="3" name="Title 2"/>
          <p:cNvSpPr>
            <a:spLocks noGrp="1"/>
          </p:cNvSpPr>
          <p:nvPr>
            <p:ph type="title"/>
          </p:nvPr>
        </p:nvSpPr>
        <p:spPr/>
        <p:txBody>
          <a:bodyPr/>
          <a:lstStyle/>
          <a:p>
            <a:r>
              <a:rPr lang="en-US" dirty="0" smtClean="0"/>
              <a:t>Non-Public School Coordination</a:t>
            </a:r>
            <a:endParaRPr lang="en-US" dirty="0"/>
          </a:p>
        </p:txBody>
      </p:sp>
    </p:spTree>
    <p:extLst>
      <p:ext uri="{BB962C8B-B14F-4D97-AF65-F5344CB8AC3E}">
        <p14:creationId xmlns:p14="http://schemas.microsoft.com/office/powerpoint/2010/main" val="397289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Quality Teacher Recruitment Program </a:t>
            </a:r>
            <a:endParaRPr lang="en-US" dirty="0" smtClean="0"/>
          </a:p>
          <a:p>
            <a:r>
              <a:rPr lang="en-US" dirty="0" smtClean="0"/>
              <a:t>(QTRP)</a:t>
            </a:r>
            <a:endParaRPr lang="en-US" dirty="0"/>
          </a:p>
        </p:txBody>
      </p:sp>
    </p:spTree>
    <p:extLst>
      <p:ext uri="{BB962C8B-B14F-4D97-AF65-F5344CB8AC3E}">
        <p14:creationId xmlns:p14="http://schemas.microsoft.com/office/powerpoint/2010/main" val="305262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Quality Teacher Recruitment Program supports efforts to recruit, select, train, and retain highly qualified teachers to teach in Colorado public schools and districts. </a:t>
            </a:r>
          </a:p>
          <a:p>
            <a:r>
              <a:rPr lang="en-US" dirty="0"/>
              <a:t>Funding is available for providers to partner with one or more school districts or Board of Cooperative Services (BOCES) over a two year period to place and support highly qualified teachers in areas of the state that demonstrate historic difficulty in recruiting and retaining highly qualified teachers (as defined by the No Child Left Behind Act). </a:t>
            </a:r>
          </a:p>
        </p:txBody>
      </p:sp>
      <p:sp>
        <p:nvSpPr>
          <p:cNvPr id="3" name="Title 2"/>
          <p:cNvSpPr>
            <a:spLocks noGrp="1"/>
          </p:cNvSpPr>
          <p:nvPr>
            <p:ph type="title"/>
          </p:nvPr>
        </p:nvSpPr>
        <p:spPr/>
        <p:txBody>
          <a:bodyPr/>
          <a:lstStyle/>
          <a:p>
            <a:r>
              <a:rPr lang="en-US" dirty="0"/>
              <a:t>Quality Teacher Recruitment Program</a:t>
            </a:r>
          </a:p>
        </p:txBody>
      </p:sp>
    </p:spTree>
    <p:extLst>
      <p:ext uri="{BB962C8B-B14F-4D97-AF65-F5344CB8AC3E}">
        <p14:creationId xmlns:p14="http://schemas.microsoft.com/office/powerpoint/2010/main" val="570242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Applicants must apply in partnership with a single school district, multiple school districts, or a BOCES. </a:t>
            </a:r>
          </a:p>
          <a:p>
            <a:r>
              <a:rPr lang="en-US" dirty="0"/>
              <a:t>Each applicant must meet the following eligibility requirements:</a:t>
            </a:r>
          </a:p>
          <a:p>
            <a:pPr lvl="1"/>
            <a:r>
              <a:rPr lang="en-US" dirty="0"/>
              <a:t>Have a documented history of successfully recruiting, training, placing, and retaining highly qualified teachers in areas of Colorado and other states that have had historic difficulty in recruiting and retaining highly qualified teachers; </a:t>
            </a:r>
          </a:p>
          <a:p>
            <a:pPr lvl="1"/>
            <a:r>
              <a:rPr lang="en-US" dirty="0"/>
              <a:t>Demonstrate that the teachers it has placed in public schools and districts in the past, either in Colorado or in other states, achieve high academic growth from their students based on state achievement data or independent studies; and</a:t>
            </a:r>
          </a:p>
          <a:p>
            <a:pPr lvl="1"/>
            <a:r>
              <a:rPr lang="en-US" dirty="0"/>
              <a:t>Have a documented history of providing professional development for teachers, including induction, training, on-going support, and evaluations.</a:t>
            </a:r>
          </a:p>
          <a:p>
            <a:endParaRPr lang="en-US" dirty="0"/>
          </a:p>
        </p:txBody>
      </p:sp>
      <p:sp>
        <p:nvSpPr>
          <p:cNvPr id="3" name="Title 2"/>
          <p:cNvSpPr>
            <a:spLocks noGrp="1"/>
          </p:cNvSpPr>
          <p:nvPr>
            <p:ph type="title"/>
          </p:nvPr>
        </p:nvSpPr>
        <p:spPr/>
        <p:txBody>
          <a:bodyPr/>
          <a:lstStyle/>
          <a:p>
            <a:r>
              <a:rPr lang="en-US" dirty="0" smtClean="0"/>
              <a:t>QTRP Eligibility</a:t>
            </a:r>
            <a:endParaRPr lang="en-US" dirty="0"/>
          </a:p>
        </p:txBody>
      </p:sp>
    </p:spTree>
    <p:extLst>
      <p:ext uri="{BB962C8B-B14F-4D97-AF65-F5344CB8AC3E}">
        <p14:creationId xmlns:p14="http://schemas.microsoft.com/office/powerpoint/2010/main" val="364939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total of $2,960,000 is available for this grant program, contingent on appropriation of funds for FY2017-18.</a:t>
            </a:r>
          </a:p>
          <a:p>
            <a:r>
              <a:rPr lang="en-US" dirty="0"/>
              <a:t>Applicants may apply for a minimum award amount of $25,000 and must commit to matching no less than 100 percent of any grant funds awarded through the Quality Teacher Recruitment Program. </a:t>
            </a:r>
          </a:p>
          <a:p>
            <a:pPr marL="0" indent="0">
              <a:buNone/>
            </a:pPr>
            <a:endParaRPr lang="en-US" dirty="0"/>
          </a:p>
        </p:txBody>
      </p:sp>
      <p:sp>
        <p:nvSpPr>
          <p:cNvPr id="3" name="Title 2"/>
          <p:cNvSpPr>
            <a:spLocks noGrp="1"/>
          </p:cNvSpPr>
          <p:nvPr>
            <p:ph type="title"/>
          </p:nvPr>
        </p:nvSpPr>
        <p:spPr/>
        <p:txBody>
          <a:bodyPr/>
          <a:lstStyle/>
          <a:p>
            <a:r>
              <a:rPr lang="en-US" dirty="0" smtClean="0"/>
              <a:t>QTRP: Funds Available</a:t>
            </a:r>
            <a:endParaRPr lang="en-US" dirty="0"/>
          </a:p>
        </p:txBody>
      </p:sp>
    </p:spTree>
    <p:extLst>
      <p:ext uri="{BB962C8B-B14F-4D97-AF65-F5344CB8AC3E}">
        <p14:creationId xmlns:p14="http://schemas.microsoft.com/office/powerpoint/2010/main" val="118592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For more information on the QTRP, and to see evaluation reports of the past three years of the program, visit </a:t>
            </a:r>
            <a:r>
              <a:rPr lang="en-US" dirty="0">
                <a:hlinkClick r:id="rId3"/>
              </a:rPr>
              <a:t>http://www.cde.state.co.us/educatoreffectiveness/qualityteacherrecruitmentgrantprogram</a:t>
            </a:r>
            <a:r>
              <a:rPr lang="en-US" dirty="0" smtClean="0"/>
              <a:t>. </a:t>
            </a:r>
            <a:endParaRPr lang="en-US" dirty="0"/>
          </a:p>
          <a:p>
            <a:endParaRPr lang="en-US" dirty="0" smtClean="0"/>
          </a:p>
          <a:p>
            <a:endParaRPr lang="en-US" dirty="0" smtClean="0"/>
          </a:p>
          <a:p>
            <a:r>
              <a:rPr lang="en-US" dirty="0"/>
              <a:t>Questions?  </a:t>
            </a:r>
          </a:p>
          <a:p>
            <a:pPr lvl="1"/>
            <a:r>
              <a:rPr lang="en-US" dirty="0" smtClean="0"/>
              <a:t>Jennifer Simons</a:t>
            </a:r>
          </a:p>
          <a:p>
            <a:pPr lvl="1"/>
            <a:r>
              <a:rPr lang="en-US" dirty="0" smtClean="0">
                <a:hlinkClick r:id="rId4"/>
              </a:rPr>
              <a:t>simons_j@cde.state.co.us</a:t>
            </a:r>
            <a:r>
              <a:rPr lang="en-US" dirty="0" smtClean="0"/>
              <a:t> </a:t>
            </a:r>
          </a:p>
          <a:p>
            <a:pPr lvl="1"/>
            <a:r>
              <a:rPr lang="en-US" dirty="0"/>
              <a:t>3</a:t>
            </a:r>
            <a:r>
              <a:rPr lang="en-US" dirty="0" smtClean="0"/>
              <a:t>03.866.3905</a:t>
            </a:r>
            <a:endParaRPr lang="en-US" dirty="0"/>
          </a:p>
          <a:p>
            <a:pPr marL="0" indent="0">
              <a:buNone/>
            </a:pPr>
            <a:r>
              <a:rPr lang="en-US" dirty="0"/>
              <a:t>	</a:t>
            </a:r>
          </a:p>
          <a:p>
            <a:pPr marL="0" indent="0">
              <a:buNone/>
            </a:pPr>
            <a:endParaRPr lang="en-US" dirty="0"/>
          </a:p>
        </p:txBody>
      </p:sp>
      <p:sp>
        <p:nvSpPr>
          <p:cNvPr id="3" name="Title 2"/>
          <p:cNvSpPr>
            <a:spLocks noGrp="1"/>
          </p:cNvSpPr>
          <p:nvPr>
            <p:ph type="title"/>
          </p:nvPr>
        </p:nvSpPr>
        <p:spPr/>
        <p:txBody>
          <a:bodyPr/>
          <a:lstStyle/>
          <a:p>
            <a:r>
              <a:rPr lang="en-US" dirty="0" smtClean="0"/>
              <a:t>QTRP: More Information</a:t>
            </a:r>
            <a:endParaRPr lang="en-US" dirty="0"/>
          </a:p>
        </p:txBody>
      </p:sp>
    </p:spTree>
    <p:extLst>
      <p:ext uri="{BB962C8B-B14F-4D97-AF65-F5344CB8AC3E}">
        <p14:creationId xmlns:p14="http://schemas.microsoft.com/office/powerpoint/2010/main" val="690370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Supports to Homeless Students and Youth</a:t>
            </a:r>
          </a:p>
        </p:txBody>
      </p:sp>
    </p:spTree>
    <p:extLst>
      <p:ext uri="{BB962C8B-B14F-4D97-AF65-F5344CB8AC3E}">
        <p14:creationId xmlns:p14="http://schemas.microsoft.com/office/powerpoint/2010/main" val="288335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0"/>
          </p:nvPr>
        </p:nvSpPr>
        <p:spPr/>
        <p:txBody>
          <a:bodyPr/>
          <a:lstStyle/>
          <a:p>
            <a:pPr eaLnBrk="1" hangingPunct="1">
              <a:spcAft>
                <a:spcPts val="600"/>
              </a:spcAft>
            </a:pPr>
            <a:r>
              <a:rPr lang="en-US" u="sng" dirty="0" smtClean="0">
                <a:solidFill>
                  <a:schemeClr val="accent6"/>
                </a:solidFill>
                <a:latin typeface="Calibri" charset="0"/>
              </a:rPr>
              <a:t>All</a:t>
            </a:r>
            <a:r>
              <a:rPr lang="en-US" dirty="0" smtClean="0">
                <a:solidFill>
                  <a:schemeClr val="accent6"/>
                </a:solidFill>
                <a:latin typeface="Calibri" charset="0"/>
              </a:rPr>
              <a:t> LEAs that receive Title IA funds </a:t>
            </a:r>
            <a:r>
              <a:rPr lang="en-US" dirty="0" smtClean="0">
                <a:solidFill>
                  <a:srgbClr val="1F2251"/>
                </a:solidFill>
                <a:latin typeface="Calibri" charset="0"/>
              </a:rPr>
              <a:t>must reserve (set aside) the funds necessary to provide homeless children services comparable to services provided in Title IA schools.                    </a:t>
            </a:r>
            <a:r>
              <a:rPr lang="en-US" sz="1800" b="0" dirty="0" smtClean="0">
                <a:solidFill>
                  <a:srgbClr val="1F2251"/>
                </a:solidFill>
                <a:latin typeface="Calibri" charset="0"/>
              </a:rPr>
              <a:t>20 USC 6313(c)(3)</a:t>
            </a:r>
          </a:p>
          <a:p>
            <a:pPr>
              <a:lnSpc>
                <a:spcPct val="90000"/>
              </a:lnSpc>
              <a:spcAft>
                <a:spcPts val="600"/>
              </a:spcAft>
            </a:pPr>
            <a:r>
              <a:rPr lang="en-US" dirty="0" smtClean="0">
                <a:solidFill>
                  <a:srgbClr val="1F2251"/>
                </a:solidFill>
                <a:latin typeface="Calibri" charset="0"/>
              </a:rPr>
              <a:t>Funds may be used: </a:t>
            </a:r>
            <a:r>
              <a:rPr lang="en-US" sz="1800" b="0" dirty="0" smtClean="0">
                <a:solidFill>
                  <a:srgbClr val="1F2251"/>
                </a:solidFill>
                <a:latin typeface="Calibri" charset="0"/>
              </a:rPr>
              <a:t>20 USC 6313(c)(3)</a:t>
            </a:r>
            <a:endParaRPr lang="en-US" b="0" dirty="0" smtClean="0">
              <a:solidFill>
                <a:srgbClr val="1F2251"/>
              </a:solidFill>
              <a:latin typeface="Calibri" charset="0"/>
            </a:endParaRPr>
          </a:p>
          <a:p>
            <a:pPr marL="730250" lvl="2" indent="-273050">
              <a:lnSpc>
                <a:spcPct val="90000"/>
              </a:lnSpc>
              <a:spcAft>
                <a:spcPts val="600"/>
              </a:spcAft>
              <a:buClr>
                <a:schemeClr val="accent1"/>
              </a:buClr>
              <a:buSzPct val="80000"/>
              <a:buFont typeface="Wingdings 2" charset="0"/>
              <a:buChar char=""/>
            </a:pPr>
            <a:r>
              <a:rPr lang="en-US" dirty="0" smtClean="0">
                <a:solidFill>
                  <a:srgbClr val="1F2251"/>
                </a:solidFill>
                <a:latin typeface="Calibri" charset="0"/>
                <a:ea typeface="Calibri" charset="0"/>
                <a:cs typeface="Calibri" charset="0"/>
              </a:rPr>
              <a:t>For homeless children and youth attending </a:t>
            </a:r>
            <a:r>
              <a:rPr lang="en-US" u="sng" dirty="0" smtClean="0">
                <a:solidFill>
                  <a:srgbClr val="1F2251"/>
                </a:solidFill>
                <a:latin typeface="Calibri" charset="0"/>
                <a:ea typeface="Calibri" charset="0"/>
                <a:cs typeface="Calibri" charset="0"/>
              </a:rPr>
              <a:t>any </a:t>
            </a:r>
            <a:r>
              <a:rPr lang="en-US" dirty="0" smtClean="0">
                <a:solidFill>
                  <a:srgbClr val="1F2251"/>
                </a:solidFill>
                <a:latin typeface="Calibri" charset="0"/>
                <a:ea typeface="Calibri" charset="0"/>
                <a:cs typeface="Calibri" charset="0"/>
              </a:rPr>
              <a:t>school in the LEA. (Guidance M5)</a:t>
            </a:r>
          </a:p>
          <a:p>
            <a:pPr marL="730250" lvl="2" indent="-273050">
              <a:lnSpc>
                <a:spcPct val="90000"/>
              </a:lnSpc>
              <a:spcAft>
                <a:spcPts val="600"/>
              </a:spcAft>
              <a:buClr>
                <a:schemeClr val="accent1"/>
              </a:buClr>
              <a:buSzPct val="80000"/>
              <a:buFont typeface="Wingdings 2" charset="0"/>
              <a:buChar char=""/>
            </a:pPr>
            <a:r>
              <a:rPr lang="en-US" dirty="0" smtClean="0">
                <a:solidFill>
                  <a:schemeClr val="accent6"/>
                </a:solidFill>
                <a:latin typeface="Calibri" charset="0"/>
                <a:ea typeface="Calibri" charset="0"/>
                <a:cs typeface="Calibri" charset="0"/>
              </a:rPr>
              <a:t>For services not ordinarily provided to other students. </a:t>
            </a:r>
            <a:r>
              <a:rPr lang="en-US" dirty="0" smtClean="0">
                <a:solidFill>
                  <a:srgbClr val="2A2D6C"/>
                </a:solidFill>
                <a:latin typeface="Calibri" charset="0"/>
                <a:ea typeface="Calibri" charset="0"/>
                <a:cs typeface="Calibri" charset="0"/>
              </a:rPr>
              <a:t>(Guidance M4, M5)</a:t>
            </a:r>
          </a:p>
          <a:p>
            <a:pPr marL="730250" lvl="2" indent="-273050">
              <a:lnSpc>
                <a:spcPct val="90000"/>
              </a:lnSpc>
              <a:spcAft>
                <a:spcPts val="600"/>
              </a:spcAft>
              <a:buClr>
                <a:schemeClr val="accent1"/>
              </a:buClr>
              <a:buSzPct val="80000"/>
              <a:buFont typeface="Wingdings 2" charset="0"/>
              <a:buChar char=""/>
            </a:pPr>
            <a:r>
              <a:rPr lang="en-US" dirty="0" smtClean="0">
                <a:solidFill>
                  <a:schemeClr val="accent6"/>
                </a:solidFill>
                <a:latin typeface="Calibri" charset="0"/>
                <a:ea typeface="Calibri" charset="0"/>
                <a:cs typeface="Calibri" charset="0"/>
              </a:rPr>
              <a:t>To fund the McKinney-Vento liaison. </a:t>
            </a:r>
            <a:r>
              <a:rPr lang="en-US" dirty="0" smtClean="0">
                <a:solidFill>
                  <a:srgbClr val="2A2D6C"/>
                </a:solidFill>
                <a:latin typeface="Calibri" charset="0"/>
                <a:ea typeface="Calibri" charset="0"/>
                <a:cs typeface="Calibri" charset="0"/>
              </a:rPr>
              <a:t>(Guidance M10)</a:t>
            </a:r>
          </a:p>
          <a:p>
            <a:pPr marL="730250" lvl="2" indent="-273050">
              <a:lnSpc>
                <a:spcPct val="90000"/>
              </a:lnSpc>
              <a:spcAft>
                <a:spcPts val="600"/>
              </a:spcAft>
              <a:buClr>
                <a:schemeClr val="accent1"/>
              </a:buClr>
              <a:buSzPct val="80000"/>
              <a:buFont typeface="Wingdings 2" charset="0"/>
              <a:buChar char=""/>
            </a:pPr>
            <a:r>
              <a:rPr lang="en-US" dirty="0" smtClean="0">
                <a:solidFill>
                  <a:schemeClr val="accent6"/>
                </a:solidFill>
                <a:latin typeface="Calibri" charset="0"/>
                <a:ea typeface="Calibri" charset="0"/>
                <a:cs typeface="Calibri" charset="0"/>
              </a:rPr>
              <a:t>To provide transportation to the school of origin. </a:t>
            </a:r>
            <a:r>
              <a:rPr lang="en-US" dirty="0" smtClean="0">
                <a:solidFill>
                  <a:srgbClr val="2A2D6C"/>
                </a:solidFill>
                <a:latin typeface="Calibri" charset="0"/>
                <a:ea typeface="Calibri" charset="0"/>
                <a:cs typeface="Calibri" charset="0"/>
              </a:rPr>
              <a:t>(Guidance J7)</a:t>
            </a:r>
          </a:p>
          <a:p>
            <a:pPr marL="730250" lvl="2" indent="-273050">
              <a:lnSpc>
                <a:spcPct val="90000"/>
              </a:lnSpc>
              <a:spcAft>
                <a:spcPts val="600"/>
              </a:spcAft>
              <a:buClr>
                <a:schemeClr val="accent1"/>
              </a:buClr>
              <a:buSzPct val="80000"/>
              <a:buFont typeface="Wingdings 2" charset="0"/>
              <a:buChar char=""/>
            </a:pPr>
            <a:r>
              <a:rPr lang="en-US" dirty="0" smtClean="0">
                <a:solidFill>
                  <a:srgbClr val="1F2251"/>
                </a:solidFill>
                <a:latin typeface="Calibri" charset="0"/>
              </a:rPr>
              <a:t>For educationally related support services, including </a:t>
            </a:r>
            <a:r>
              <a:rPr lang="en-US" dirty="0" err="1" smtClean="0">
                <a:solidFill>
                  <a:srgbClr val="1F2251"/>
                </a:solidFill>
                <a:latin typeface="Calibri" charset="0"/>
              </a:rPr>
              <a:t>preK</a:t>
            </a:r>
            <a:r>
              <a:rPr lang="en-US" dirty="0" smtClean="0">
                <a:solidFill>
                  <a:srgbClr val="1F2251"/>
                </a:solidFill>
                <a:latin typeface="Calibri" charset="0"/>
              </a:rPr>
              <a:t>.</a:t>
            </a:r>
          </a:p>
          <a:p>
            <a:pPr eaLnBrk="1" hangingPunct="1">
              <a:spcAft>
                <a:spcPts val="600"/>
              </a:spcAft>
            </a:pPr>
            <a:endParaRPr lang="en-US" b="0" dirty="0" smtClean="0">
              <a:solidFill>
                <a:srgbClr val="1F2251"/>
              </a:solidFill>
              <a:latin typeface="Calibri" charset="0"/>
            </a:endParaRPr>
          </a:p>
        </p:txBody>
      </p:sp>
      <p:sp>
        <p:nvSpPr>
          <p:cNvPr id="106498" name="Rectangle 2"/>
          <p:cNvSpPr>
            <a:spLocks noGrp="1" noChangeArrowheads="1"/>
          </p:cNvSpPr>
          <p:nvPr>
            <p:ph type="title"/>
          </p:nvPr>
        </p:nvSpPr>
        <p:spPr/>
        <p:txBody>
          <a:bodyPr>
            <a:noAutofit/>
          </a:bodyPr>
          <a:lstStyle/>
          <a:p>
            <a:pPr>
              <a:defRPr/>
            </a:pPr>
            <a:r>
              <a:rPr lang="en-US" dirty="0"/>
              <a:t>Title IA Reservation of Funds</a:t>
            </a:r>
            <a:endParaRPr dirty="0">
              <a:effectLst>
                <a:outerShdw blurRad="38100" dist="38100" dir="2700000" algn="tl">
                  <a:srgbClr val="DDDDDD"/>
                </a:outerShdw>
              </a:effectLst>
              <a:ea typeface="+mj-ea"/>
              <a:cs typeface="+mj-cs"/>
            </a:endParaRPr>
          </a:p>
        </p:txBody>
      </p:sp>
    </p:spTree>
    <p:extLst>
      <p:ext uri="{BB962C8B-B14F-4D97-AF65-F5344CB8AC3E}">
        <p14:creationId xmlns:p14="http://schemas.microsoft.com/office/powerpoint/2010/main" val="3859660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0"/>
          </p:nvPr>
        </p:nvSpPr>
        <p:spPr>
          <a:xfrm>
            <a:off x="628649" y="1202400"/>
            <a:ext cx="8409333" cy="5037025"/>
          </a:xfrm>
        </p:spPr>
        <p:txBody>
          <a:bodyPr/>
          <a:lstStyle/>
          <a:p>
            <a:r>
              <a:rPr lang="en-US" dirty="0" smtClean="0"/>
              <a:t>USED’s guiding principles for using Title IA funds: (Guidance M4)</a:t>
            </a:r>
          </a:p>
          <a:p>
            <a:pPr lvl="1"/>
            <a:r>
              <a:rPr lang="en-US" dirty="0" smtClean="0"/>
              <a:t>Services must be reasonable and necessary to enable homeless students to take advantage of educational opportunities.</a:t>
            </a:r>
          </a:p>
          <a:p>
            <a:pPr lvl="1"/>
            <a:r>
              <a:rPr lang="en-US" dirty="0" smtClean="0"/>
              <a:t>Funds must be used as a last resort when services are not reasonably available from another public or private source.</a:t>
            </a:r>
          </a:p>
          <a:p>
            <a:pPr lvl="1"/>
            <a:endParaRPr lang="en-US" dirty="0"/>
          </a:p>
          <a:p>
            <a:pPr lvl="1"/>
            <a:endParaRPr lang="en-US" dirty="0" smtClean="0"/>
          </a:p>
          <a:p>
            <a:pPr lvl="1"/>
            <a:endParaRPr lang="en-US" dirty="0"/>
          </a:p>
          <a:p>
            <a:r>
              <a:rPr lang="en-US" dirty="0"/>
              <a:t>Questions?  </a:t>
            </a:r>
          </a:p>
          <a:p>
            <a:pPr lvl="1"/>
            <a:r>
              <a:rPr lang="en-US" dirty="0" smtClean="0"/>
              <a:t>Jamie Rife</a:t>
            </a:r>
          </a:p>
          <a:p>
            <a:pPr lvl="1"/>
            <a:r>
              <a:rPr lang="en-US" dirty="0"/>
              <a:t>State Coordinator for the Education of Homeless Children &amp; Youth</a:t>
            </a:r>
          </a:p>
          <a:p>
            <a:pPr lvl="1"/>
            <a:r>
              <a:rPr lang="en-US" dirty="0" smtClean="0">
                <a:hlinkClick r:id="rId3"/>
              </a:rPr>
              <a:t>Rife_j@cde.state.co.us</a:t>
            </a:r>
            <a:endParaRPr lang="en-US" dirty="0"/>
          </a:p>
          <a:p>
            <a:pPr marL="457200" lvl="1" indent="0">
              <a:buNone/>
            </a:pPr>
            <a:endParaRPr lang="en-US" dirty="0" smtClean="0"/>
          </a:p>
          <a:p>
            <a:endParaRPr lang="en-US" dirty="0" smtClean="0"/>
          </a:p>
          <a:p>
            <a:endParaRPr lang="en-US" dirty="0"/>
          </a:p>
        </p:txBody>
      </p:sp>
      <p:sp>
        <p:nvSpPr>
          <p:cNvPr id="156674" name="Rectangle 2"/>
          <p:cNvSpPr>
            <a:spLocks noGrp="1" noChangeArrowheads="1"/>
          </p:cNvSpPr>
          <p:nvPr>
            <p:ph type="title"/>
          </p:nvPr>
        </p:nvSpPr>
        <p:spPr/>
        <p:txBody>
          <a:bodyPr/>
          <a:lstStyle/>
          <a:p>
            <a:r>
              <a:rPr lang="en-US" dirty="0" smtClean="0"/>
              <a:t>Title IA Reservation of Funds (cont.)</a:t>
            </a:r>
            <a:endParaRPr lang="en-US" dirty="0"/>
          </a:p>
        </p:txBody>
      </p:sp>
    </p:spTree>
    <p:extLst>
      <p:ext uri="{BB962C8B-B14F-4D97-AF65-F5344CB8AC3E}">
        <p14:creationId xmlns:p14="http://schemas.microsoft.com/office/powerpoint/2010/main" val="3861213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0"/>
          </p:nvPr>
        </p:nvPicPr>
        <p:blipFill rotWithShape="1">
          <a:blip r:embed="rId3">
            <a:extLst>
              <a:ext uri="{28A0092B-C50C-407E-A947-70E740481C1C}">
                <a14:useLocalDpi xmlns:a14="http://schemas.microsoft.com/office/drawing/2010/main" val="0"/>
              </a:ext>
            </a:extLst>
          </a:blip>
          <a:srcRect l="14882" t="15710" r="16057" b="12293"/>
          <a:stretch/>
        </p:blipFill>
        <p:spPr>
          <a:xfrm>
            <a:off x="684972" y="1650401"/>
            <a:ext cx="7562022" cy="4432348"/>
          </a:xfrm>
        </p:spPr>
      </p:pic>
      <p:sp>
        <p:nvSpPr>
          <p:cNvPr id="3" name="Title 2"/>
          <p:cNvSpPr>
            <a:spLocks noGrp="1"/>
          </p:cNvSpPr>
          <p:nvPr>
            <p:ph type="title"/>
          </p:nvPr>
        </p:nvSpPr>
        <p:spPr/>
        <p:txBody>
          <a:bodyPr/>
          <a:lstStyle/>
          <a:p>
            <a:r>
              <a:rPr lang="en-US" dirty="0" smtClean="0"/>
              <a:t>Supports to Homeless Students and Youth</a:t>
            </a:r>
            <a:endParaRPr lang="en-US" dirty="0"/>
          </a:p>
        </p:txBody>
      </p:sp>
      <p:sp>
        <p:nvSpPr>
          <p:cNvPr id="4" name="TextBox 3"/>
          <p:cNvSpPr txBox="1"/>
          <p:nvPr/>
        </p:nvSpPr>
        <p:spPr>
          <a:xfrm>
            <a:off x="622852" y="5801573"/>
            <a:ext cx="8335618" cy="1107996"/>
          </a:xfrm>
          <a:prstGeom prst="rect">
            <a:avLst/>
          </a:prstGeom>
          <a:noFill/>
        </p:spPr>
        <p:txBody>
          <a:bodyPr wrap="square" rtlCol="0">
            <a:spAutoFit/>
          </a:bodyPr>
          <a:lstStyle/>
          <a:p>
            <a:endParaRPr lang="en-US" dirty="0" smtClean="0">
              <a:hlinkClick r:id="rId4"/>
            </a:endParaRPr>
          </a:p>
          <a:p>
            <a:r>
              <a:rPr lang="en-US" sz="1200" dirty="0" smtClean="0">
                <a:hlinkClick r:id="rId4"/>
              </a:rPr>
              <a:t>http</a:t>
            </a:r>
            <a:r>
              <a:rPr lang="en-US" sz="1200" dirty="0">
                <a:hlinkClick r:id="rId4"/>
              </a:rPr>
              <a:t>://</a:t>
            </a:r>
            <a:r>
              <a:rPr lang="en-US" sz="1200" dirty="0" smtClean="0">
                <a:hlinkClick r:id="rId4"/>
              </a:rPr>
              <a:t>www.naehcy.org/legislation-and-policy/legislative-updates-news/us-department-education-releases-homeless-guidance</a:t>
            </a:r>
            <a:endParaRPr lang="en-US" sz="1200" dirty="0" smtClean="0"/>
          </a:p>
          <a:p>
            <a:endParaRPr lang="en-US" dirty="0"/>
          </a:p>
          <a:p>
            <a:endParaRPr lang="en-US" dirty="0"/>
          </a:p>
        </p:txBody>
      </p:sp>
      <p:sp>
        <p:nvSpPr>
          <p:cNvPr id="6" name="TextBox 5"/>
          <p:cNvSpPr txBox="1"/>
          <p:nvPr/>
        </p:nvSpPr>
        <p:spPr>
          <a:xfrm>
            <a:off x="298174" y="957903"/>
            <a:ext cx="8335618" cy="1384995"/>
          </a:xfrm>
          <a:prstGeom prst="rect">
            <a:avLst/>
          </a:prstGeom>
          <a:noFill/>
        </p:spPr>
        <p:txBody>
          <a:bodyPr wrap="square" rtlCol="0">
            <a:spAutoFit/>
          </a:bodyPr>
          <a:lstStyle/>
          <a:p>
            <a:r>
              <a:rPr lang="en-US" b="1" dirty="0" smtClean="0"/>
              <a:t>Links to guidance released by USDE, as well as fact sheets and the notice of rights and protections, may be found on the NAEHCY website.</a:t>
            </a:r>
          </a:p>
          <a:p>
            <a:endParaRPr lang="en-US" sz="1200" dirty="0" smtClean="0"/>
          </a:p>
          <a:p>
            <a:endParaRPr lang="en-US" dirty="0"/>
          </a:p>
          <a:p>
            <a:endParaRPr lang="en-US" dirty="0"/>
          </a:p>
        </p:txBody>
      </p:sp>
    </p:spTree>
    <p:extLst>
      <p:ext uri="{BB962C8B-B14F-4D97-AF65-F5344CB8AC3E}">
        <p14:creationId xmlns:p14="http://schemas.microsoft.com/office/powerpoint/2010/main" val="182038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Questions about ESSA? Consolidated Application? </a:t>
            </a:r>
          </a:p>
          <a:p>
            <a:r>
              <a:rPr lang="en-US" dirty="0"/>
              <a:t>Bright Spots</a:t>
            </a:r>
          </a:p>
          <a:p>
            <a:pPr lvl="1"/>
            <a:r>
              <a:rPr lang="en-US" dirty="0"/>
              <a:t>Please volunteer to share your successes at future regional meetings or </a:t>
            </a:r>
            <a:r>
              <a:rPr lang="en-US" dirty="0" smtClean="0"/>
              <a:t>webinars!</a:t>
            </a:r>
          </a:p>
          <a:p>
            <a:pPr marL="457200" lvl="1" indent="0">
              <a:buNone/>
            </a:pPr>
            <a:endParaRPr lang="en-US" dirty="0"/>
          </a:p>
          <a:p>
            <a:pPr marL="0" indent="0" algn="ctr">
              <a:buNone/>
            </a:pPr>
            <a:r>
              <a:rPr lang="en-US" dirty="0" smtClean="0"/>
              <a:t>Please fill out the survey:</a:t>
            </a:r>
          </a:p>
          <a:p>
            <a:pPr marL="0" indent="0" algn="ctr">
              <a:buNone/>
            </a:pPr>
            <a:r>
              <a:rPr lang="en-US" dirty="0">
                <a:hlinkClick r:id="rId3"/>
              </a:rPr>
              <a:t>https://</a:t>
            </a:r>
            <a:r>
              <a:rPr lang="en-US" dirty="0" smtClean="0">
                <a:hlinkClick r:id="rId3"/>
              </a:rPr>
              <a:t>www.surveymonkey.com/r/YGTZW7Z</a:t>
            </a:r>
            <a:r>
              <a:rPr lang="en-US" dirty="0" smtClean="0"/>
              <a:t> </a:t>
            </a:r>
          </a:p>
          <a:p>
            <a:endParaRPr lang="en-US" dirty="0"/>
          </a:p>
        </p:txBody>
      </p:sp>
      <p:sp>
        <p:nvSpPr>
          <p:cNvPr id="3" name="Title 2"/>
          <p:cNvSpPr>
            <a:spLocks noGrp="1"/>
          </p:cNvSpPr>
          <p:nvPr>
            <p:ph type="title"/>
          </p:nvPr>
        </p:nvSpPr>
        <p:spPr/>
        <p:txBody>
          <a:bodyPr/>
          <a:lstStyle/>
          <a:p>
            <a:r>
              <a:rPr lang="en-US" dirty="0" smtClean="0"/>
              <a:t>Survey</a:t>
            </a:r>
            <a:endParaRPr lang="en-US" dirty="0"/>
          </a:p>
        </p:txBody>
      </p:sp>
    </p:spTree>
    <p:extLst>
      <p:ext uri="{BB962C8B-B14F-4D97-AF65-F5344CB8AC3E}">
        <p14:creationId xmlns:p14="http://schemas.microsoft.com/office/powerpoint/2010/main" val="2562934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2017-2018 Consolidated Application </a:t>
            </a:r>
          </a:p>
          <a:p>
            <a:r>
              <a:rPr lang="en-US" dirty="0" smtClean="0"/>
              <a:t>LEA Questions Q&amp;A</a:t>
            </a:r>
            <a:endParaRPr lang="en-US" dirty="0"/>
          </a:p>
        </p:txBody>
      </p:sp>
    </p:spTree>
    <p:extLst>
      <p:ext uri="{BB962C8B-B14F-4D97-AF65-F5344CB8AC3E}">
        <p14:creationId xmlns:p14="http://schemas.microsoft.com/office/powerpoint/2010/main" val="185434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Timeline</a:t>
            </a:r>
          </a:p>
          <a:p>
            <a:pPr lvl="1"/>
            <a:r>
              <a:rPr lang="en-US" dirty="0" smtClean="0"/>
              <a:t>Fall 2016 – Committee of Practitioners provided input on format and content</a:t>
            </a:r>
          </a:p>
          <a:p>
            <a:pPr lvl="1"/>
            <a:r>
              <a:rPr lang="en-US" dirty="0" smtClean="0"/>
              <a:t>February </a:t>
            </a:r>
            <a:r>
              <a:rPr lang="en-US" dirty="0"/>
              <a:t>– Narrative questions released for stakeholder </a:t>
            </a:r>
            <a:r>
              <a:rPr lang="en-US" dirty="0" smtClean="0"/>
              <a:t>input, </a:t>
            </a:r>
            <a:r>
              <a:rPr lang="en-US" dirty="0"/>
              <a:t>planning, and </a:t>
            </a:r>
            <a:r>
              <a:rPr lang="en-US" dirty="0" smtClean="0"/>
              <a:t>development</a:t>
            </a:r>
          </a:p>
          <a:p>
            <a:pPr lvl="1"/>
            <a:r>
              <a:rPr lang="en-US" dirty="0" smtClean="0"/>
              <a:t>February </a:t>
            </a:r>
            <a:r>
              <a:rPr lang="en-US" dirty="0"/>
              <a:t>– June – Cons App planning support from ESEA </a:t>
            </a:r>
            <a:r>
              <a:rPr lang="en-US" dirty="0" smtClean="0"/>
              <a:t>Office</a:t>
            </a:r>
          </a:p>
          <a:p>
            <a:pPr lvl="1"/>
            <a:r>
              <a:rPr lang="en-US" dirty="0" smtClean="0"/>
              <a:t>TBD – </a:t>
            </a:r>
            <a:r>
              <a:rPr lang="en-US" dirty="0"/>
              <a:t>Online platform and ESSA Allocations </a:t>
            </a:r>
            <a:r>
              <a:rPr lang="en-US" dirty="0" smtClean="0"/>
              <a:t>available</a:t>
            </a:r>
          </a:p>
          <a:p>
            <a:pPr lvl="1"/>
            <a:r>
              <a:rPr lang="en-US" dirty="0" smtClean="0"/>
              <a:t>June </a:t>
            </a:r>
            <a:r>
              <a:rPr lang="en-US" dirty="0"/>
              <a:t>30 – Cons App DUE</a:t>
            </a:r>
            <a:r>
              <a:rPr lang="en-US" dirty="0" smtClean="0"/>
              <a:t>!</a:t>
            </a:r>
          </a:p>
          <a:p>
            <a:r>
              <a:rPr lang="en-US" dirty="0" smtClean="0"/>
              <a:t>Supports</a:t>
            </a:r>
          </a:p>
          <a:p>
            <a:pPr lvl="1"/>
            <a:r>
              <a:rPr lang="en-US" dirty="0" smtClean="0"/>
              <a:t>Program Effectiveness Meetings</a:t>
            </a:r>
          </a:p>
          <a:p>
            <a:pPr lvl="1"/>
            <a:r>
              <a:rPr lang="en-US" dirty="0" smtClean="0"/>
              <a:t>Virtual Academy Work Sessions</a:t>
            </a:r>
          </a:p>
          <a:p>
            <a:pPr lvl="2"/>
            <a:r>
              <a:rPr lang="en-US" dirty="0" smtClean="0"/>
              <a:t>Beginning mid-March</a:t>
            </a:r>
          </a:p>
          <a:p>
            <a:pPr lvl="2"/>
            <a:r>
              <a:rPr lang="en-US" dirty="0" smtClean="0"/>
              <a:t>Friday morning at 10am</a:t>
            </a:r>
          </a:p>
          <a:p>
            <a:pPr lvl="1"/>
            <a:r>
              <a:rPr lang="en-US" dirty="0" smtClean="0"/>
              <a:t>April Trainings</a:t>
            </a:r>
            <a:endParaRPr lang="en-US" dirty="0"/>
          </a:p>
        </p:txBody>
      </p:sp>
      <p:sp>
        <p:nvSpPr>
          <p:cNvPr id="3" name="Title 2"/>
          <p:cNvSpPr>
            <a:spLocks noGrp="1"/>
          </p:cNvSpPr>
          <p:nvPr>
            <p:ph type="title"/>
          </p:nvPr>
        </p:nvSpPr>
        <p:spPr/>
        <p:txBody>
          <a:bodyPr/>
          <a:lstStyle/>
          <a:p>
            <a:r>
              <a:rPr lang="en-US" dirty="0" smtClean="0"/>
              <a:t>Cons App Update</a:t>
            </a:r>
            <a:endParaRPr lang="en-US" dirty="0"/>
          </a:p>
        </p:txBody>
      </p:sp>
    </p:spTree>
    <p:extLst>
      <p:ext uri="{BB962C8B-B14F-4D97-AF65-F5344CB8AC3E}">
        <p14:creationId xmlns:p14="http://schemas.microsoft.com/office/powerpoint/2010/main" val="3031610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7886700" cy="5450191"/>
          </a:xfrm>
        </p:spPr>
        <p:txBody>
          <a:bodyPr>
            <a:normAutofit/>
          </a:bodyPr>
          <a:lstStyle/>
          <a:p>
            <a:r>
              <a:rPr lang="en-US" dirty="0" smtClean="0"/>
              <a:t>Essential Components</a:t>
            </a:r>
          </a:p>
          <a:p>
            <a:pPr lvl="1"/>
            <a:r>
              <a:rPr lang="en-US" dirty="0"/>
              <a:t>Meaningful consultation with school leaders, teachers, staff, families, and community </a:t>
            </a:r>
            <a:r>
              <a:rPr lang="en-US" dirty="0" smtClean="0"/>
              <a:t>members</a:t>
            </a:r>
          </a:p>
          <a:p>
            <a:pPr lvl="1"/>
            <a:r>
              <a:rPr lang="en-US" dirty="0" smtClean="0"/>
              <a:t>Comprehensive Needs Assessment</a:t>
            </a:r>
          </a:p>
          <a:p>
            <a:pPr lvl="1"/>
            <a:r>
              <a:rPr lang="en-US" dirty="0" smtClean="0"/>
              <a:t>Identifying schools and students for supports</a:t>
            </a:r>
          </a:p>
          <a:p>
            <a:pPr lvl="2"/>
            <a:r>
              <a:rPr lang="en-US" dirty="0" smtClean="0"/>
              <a:t>Differentiation for various student groups</a:t>
            </a:r>
          </a:p>
          <a:p>
            <a:pPr lvl="1"/>
            <a:r>
              <a:rPr lang="en-US" dirty="0" smtClean="0"/>
              <a:t>Linking supports and services to need</a:t>
            </a:r>
          </a:p>
          <a:p>
            <a:pPr lvl="1"/>
            <a:r>
              <a:rPr lang="en-US" dirty="0" smtClean="0"/>
              <a:t>Evaluating the effectiveness of supports</a:t>
            </a:r>
          </a:p>
          <a:p>
            <a:pPr lvl="2"/>
            <a:r>
              <a:rPr lang="en-US" dirty="0" smtClean="0"/>
              <a:t>Modifying/terminating supports based on progress monitoring</a:t>
            </a:r>
          </a:p>
          <a:p>
            <a:r>
              <a:rPr lang="en-US" dirty="0" smtClean="0"/>
              <a:t>Will </a:t>
            </a:r>
            <a:r>
              <a:rPr lang="en-US" dirty="0"/>
              <a:t>enable districts to use funds more </a:t>
            </a:r>
            <a:r>
              <a:rPr lang="en-US" dirty="0" smtClean="0"/>
              <a:t>flexibly</a:t>
            </a:r>
          </a:p>
          <a:p>
            <a:r>
              <a:rPr lang="en-US" dirty="0" smtClean="0"/>
              <a:t>Questions and requirements will populate only as applicable</a:t>
            </a:r>
          </a:p>
          <a:p>
            <a:r>
              <a:rPr lang="en-US" dirty="0" smtClean="0"/>
              <a:t>Cross-program questions</a:t>
            </a:r>
          </a:p>
          <a:p>
            <a:r>
              <a:rPr lang="en-US" dirty="0" smtClean="0"/>
              <a:t>Might involve building new district processes </a:t>
            </a:r>
            <a:endParaRPr lang="en-US" dirty="0"/>
          </a:p>
        </p:txBody>
      </p:sp>
      <p:sp>
        <p:nvSpPr>
          <p:cNvPr id="3" name="Title 2"/>
          <p:cNvSpPr>
            <a:spLocks noGrp="1"/>
          </p:cNvSpPr>
          <p:nvPr>
            <p:ph type="title"/>
          </p:nvPr>
        </p:nvSpPr>
        <p:spPr>
          <a:xfrm>
            <a:off x="192023" y="192024"/>
            <a:ext cx="8594167" cy="521208"/>
          </a:xfrm>
        </p:spPr>
        <p:txBody>
          <a:bodyPr>
            <a:normAutofit/>
          </a:bodyPr>
          <a:lstStyle/>
          <a:p>
            <a:r>
              <a:rPr lang="en-US" dirty="0"/>
              <a:t>ESSA Cons App Questions: </a:t>
            </a:r>
            <a:r>
              <a:rPr lang="en-US" dirty="0" smtClean="0"/>
              <a:t>Format: Overview</a:t>
            </a:r>
            <a:endParaRPr lang="en-US" dirty="0"/>
          </a:p>
        </p:txBody>
      </p:sp>
    </p:spTree>
    <p:extLst>
      <p:ext uri="{BB962C8B-B14F-4D97-AF65-F5344CB8AC3E}">
        <p14:creationId xmlns:p14="http://schemas.microsoft.com/office/powerpoint/2010/main" val="3871118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23138" y="1351723"/>
            <a:ext cx="8697725" cy="4333124"/>
          </a:xfrm>
        </p:spPr>
      </p:pic>
      <p:sp>
        <p:nvSpPr>
          <p:cNvPr id="3" name="Title 2"/>
          <p:cNvSpPr>
            <a:spLocks noGrp="1"/>
          </p:cNvSpPr>
          <p:nvPr>
            <p:ph type="title"/>
          </p:nvPr>
        </p:nvSpPr>
        <p:spPr>
          <a:xfrm>
            <a:off x="192024" y="192024"/>
            <a:ext cx="8951976" cy="521208"/>
          </a:xfrm>
        </p:spPr>
        <p:txBody>
          <a:bodyPr>
            <a:normAutofit/>
          </a:bodyPr>
          <a:lstStyle/>
          <a:p>
            <a:r>
              <a:rPr lang="en-US" dirty="0"/>
              <a:t>ESSA </a:t>
            </a:r>
            <a:r>
              <a:rPr lang="en-US" dirty="0" smtClean="0"/>
              <a:t>Cons App Questions: Format</a:t>
            </a:r>
            <a:endParaRPr lang="en-US" dirty="0"/>
          </a:p>
        </p:txBody>
      </p:sp>
      <p:cxnSp>
        <p:nvCxnSpPr>
          <p:cNvPr id="8" name="Straight Arrow Connector 7"/>
          <p:cNvCxnSpPr/>
          <p:nvPr/>
        </p:nvCxnSpPr>
        <p:spPr>
          <a:xfrm flipH="1">
            <a:off x="6042991" y="980661"/>
            <a:ext cx="795131" cy="490330"/>
          </a:xfrm>
          <a:prstGeom prst="straightConnector1">
            <a:avLst/>
          </a:prstGeom>
          <a:ln w="50800">
            <a:tailEnd type="arrow"/>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6798364" y="848139"/>
            <a:ext cx="1524000" cy="377687"/>
          </a:xfrm>
          <a:prstGeom prst="rect">
            <a:avLst/>
          </a:prstGeom>
          <a:noFill/>
        </p:spPr>
        <p:txBody>
          <a:bodyPr wrap="square" rtlCol="0">
            <a:spAutoFit/>
          </a:bodyPr>
          <a:lstStyle/>
          <a:p>
            <a:r>
              <a:rPr lang="en-US" b="1" dirty="0" smtClean="0">
                <a:solidFill>
                  <a:schemeClr val="accent4"/>
                </a:solidFill>
                <a:latin typeface="Museo Slab 500" pitchFamily="50" charset="0"/>
              </a:rPr>
              <a:t>QUESTION</a:t>
            </a:r>
            <a:endParaRPr lang="en-US" b="1" dirty="0">
              <a:solidFill>
                <a:schemeClr val="accent4"/>
              </a:solidFill>
              <a:latin typeface="Museo Slab 500" pitchFamily="50" charset="0"/>
            </a:endParaRPr>
          </a:p>
        </p:txBody>
      </p:sp>
      <p:sp>
        <p:nvSpPr>
          <p:cNvPr id="10" name="Rectangle 9"/>
          <p:cNvSpPr/>
          <p:nvPr/>
        </p:nvSpPr>
        <p:spPr>
          <a:xfrm>
            <a:off x="1020417" y="1470991"/>
            <a:ext cx="7858540" cy="70236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98973" y="3252544"/>
            <a:ext cx="2206487" cy="369332"/>
          </a:xfrm>
          <a:prstGeom prst="rect">
            <a:avLst/>
          </a:prstGeom>
          <a:noFill/>
        </p:spPr>
        <p:txBody>
          <a:bodyPr wrap="square" rtlCol="0">
            <a:spAutoFit/>
          </a:bodyPr>
          <a:lstStyle/>
          <a:p>
            <a:r>
              <a:rPr lang="en-US" b="1" dirty="0" smtClean="0">
                <a:solidFill>
                  <a:schemeClr val="accent6"/>
                </a:solidFill>
                <a:latin typeface="Museo Slab 500" pitchFamily="50" charset="0"/>
              </a:rPr>
              <a:t>REQUIREMENTS</a:t>
            </a:r>
            <a:endParaRPr lang="en-US" b="1" dirty="0">
              <a:solidFill>
                <a:schemeClr val="accent6"/>
              </a:solidFill>
              <a:latin typeface="Museo Slab 500" pitchFamily="50" charset="0"/>
            </a:endParaRPr>
          </a:p>
        </p:txBody>
      </p:sp>
      <p:sp>
        <p:nvSpPr>
          <p:cNvPr id="13" name="Rectangle 12"/>
          <p:cNvSpPr/>
          <p:nvPr/>
        </p:nvSpPr>
        <p:spPr>
          <a:xfrm>
            <a:off x="371061" y="2199861"/>
            <a:ext cx="8534399" cy="106593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5380384" y="3246782"/>
            <a:ext cx="1325218" cy="190428"/>
          </a:xfrm>
          <a:prstGeom prst="straightConnector1">
            <a:avLst/>
          </a:prstGeom>
          <a:ln w="50800">
            <a:solidFill>
              <a:schemeClr val="accent6"/>
            </a:solidFill>
            <a:tailEnd type="arrow"/>
          </a:ln>
        </p:spPr>
        <p:style>
          <a:lnRef idx="1">
            <a:schemeClr val="accent4"/>
          </a:lnRef>
          <a:fillRef idx="0">
            <a:schemeClr val="accent4"/>
          </a:fillRef>
          <a:effectRef idx="0">
            <a:schemeClr val="accent4"/>
          </a:effectRef>
          <a:fontRef idx="minor">
            <a:schemeClr val="tx1"/>
          </a:fontRef>
        </p:style>
      </p:cxnSp>
      <p:sp>
        <p:nvSpPr>
          <p:cNvPr id="16" name="TextBox 15"/>
          <p:cNvSpPr txBox="1"/>
          <p:nvPr/>
        </p:nvSpPr>
        <p:spPr>
          <a:xfrm>
            <a:off x="6685722" y="5604798"/>
            <a:ext cx="2206487" cy="369332"/>
          </a:xfrm>
          <a:prstGeom prst="rect">
            <a:avLst/>
          </a:prstGeom>
          <a:noFill/>
        </p:spPr>
        <p:txBody>
          <a:bodyPr wrap="square" rtlCol="0">
            <a:spAutoFit/>
          </a:bodyPr>
          <a:lstStyle/>
          <a:p>
            <a:r>
              <a:rPr lang="en-US" b="1" dirty="0" smtClean="0">
                <a:solidFill>
                  <a:schemeClr val="accent5"/>
                </a:solidFill>
                <a:latin typeface="Museo Slab 500" pitchFamily="50" charset="0"/>
              </a:rPr>
              <a:t>Considerations</a:t>
            </a:r>
            <a:endParaRPr lang="en-US" b="1" dirty="0">
              <a:solidFill>
                <a:schemeClr val="accent5"/>
              </a:solidFill>
              <a:latin typeface="Museo Slab 500" pitchFamily="50" charset="0"/>
            </a:endParaRPr>
          </a:p>
        </p:txBody>
      </p:sp>
      <p:cxnSp>
        <p:nvCxnSpPr>
          <p:cNvPr id="17" name="Straight Arrow Connector 16"/>
          <p:cNvCxnSpPr/>
          <p:nvPr/>
        </p:nvCxnSpPr>
        <p:spPr>
          <a:xfrm flipH="1" flipV="1">
            <a:off x="5804452" y="5208103"/>
            <a:ext cx="954155" cy="525760"/>
          </a:xfrm>
          <a:prstGeom prst="straightConnector1">
            <a:avLst/>
          </a:prstGeom>
          <a:ln w="50800">
            <a:solidFill>
              <a:schemeClr val="accent5"/>
            </a:solidFill>
            <a:tailEnd type="arrow"/>
          </a:ln>
        </p:spPr>
        <p:style>
          <a:lnRef idx="1">
            <a:schemeClr val="accent4"/>
          </a:lnRef>
          <a:fillRef idx="0">
            <a:schemeClr val="accent4"/>
          </a:fillRef>
          <a:effectRef idx="0">
            <a:schemeClr val="accent4"/>
          </a:effectRef>
          <a:fontRef idx="minor">
            <a:schemeClr val="tx1"/>
          </a:fontRef>
        </p:style>
      </p:cxnSp>
      <p:sp>
        <p:nvSpPr>
          <p:cNvPr id="20" name="Rectangle 19"/>
          <p:cNvSpPr/>
          <p:nvPr/>
        </p:nvSpPr>
        <p:spPr>
          <a:xfrm>
            <a:off x="371061" y="3529974"/>
            <a:ext cx="8507896" cy="167812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99452" y="6132285"/>
            <a:ext cx="2206487" cy="369332"/>
          </a:xfrm>
          <a:prstGeom prst="rect">
            <a:avLst/>
          </a:prstGeom>
          <a:noFill/>
        </p:spPr>
        <p:txBody>
          <a:bodyPr wrap="square" rtlCol="0">
            <a:spAutoFit/>
          </a:bodyPr>
          <a:lstStyle/>
          <a:p>
            <a:r>
              <a:rPr lang="en-US" b="1" dirty="0" smtClean="0">
                <a:solidFill>
                  <a:schemeClr val="tx2"/>
                </a:solidFill>
                <a:latin typeface="Museo Slab 500" pitchFamily="50" charset="0"/>
              </a:rPr>
              <a:t>Citations</a:t>
            </a:r>
            <a:endParaRPr lang="en-US" b="1" dirty="0">
              <a:solidFill>
                <a:schemeClr val="tx2"/>
              </a:solidFill>
              <a:latin typeface="Museo Slab 500" pitchFamily="50" charset="0"/>
            </a:endParaRPr>
          </a:p>
        </p:txBody>
      </p:sp>
      <p:cxnSp>
        <p:nvCxnSpPr>
          <p:cNvPr id="22" name="Straight Arrow Connector 21"/>
          <p:cNvCxnSpPr/>
          <p:nvPr/>
        </p:nvCxnSpPr>
        <p:spPr>
          <a:xfrm flipH="1" flipV="1">
            <a:off x="2945297" y="5665859"/>
            <a:ext cx="954155" cy="525760"/>
          </a:xfrm>
          <a:prstGeom prst="straightConnector1">
            <a:avLst/>
          </a:prstGeom>
          <a:ln w="50800">
            <a:solidFill>
              <a:schemeClr val="tx2"/>
            </a:solidFill>
            <a:tailEnd type="arrow"/>
          </a:ln>
        </p:spPr>
        <p:style>
          <a:lnRef idx="1">
            <a:schemeClr val="accent4"/>
          </a:lnRef>
          <a:fillRef idx="0">
            <a:schemeClr val="accent4"/>
          </a:fillRef>
          <a:effectRef idx="0">
            <a:schemeClr val="accent4"/>
          </a:effectRef>
          <a:fontRef idx="minor">
            <a:schemeClr val="tx1"/>
          </a:fontRef>
        </p:style>
      </p:cxnSp>
      <p:sp>
        <p:nvSpPr>
          <p:cNvPr id="23" name="Rectangle 22"/>
          <p:cNvSpPr/>
          <p:nvPr/>
        </p:nvSpPr>
        <p:spPr>
          <a:xfrm>
            <a:off x="371061" y="5300870"/>
            <a:ext cx="4267199" cy="30392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2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6" grpId="0"/>
      <p:bldP spid="20" grpId="0" animBg="1"/>
      <p:bldP spid="21" grpId="0"/>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07000"/>
              </a:lnSpc>
              <a:spcBef>
                <a:spcPts val="0"/>
              </a:spcBef>
              <a:buNone/>
            </a:pPr>
            <a:r>
              <a:rPr lang="en-US" sz="4000" dirty="0" smtClean="0">
                <a:latin typeface="Calibri"/>
                <a:ea typeface="Calibri"/>
                <a:cs typeface="Times New Roman"/>
              </a:rPr>
              <a:t>Activity Categories</a:t>
            </a:r>
          </a:p>
          <a:p>
            <a:pPr marL="285750" indent="-285750">
              <a:lnSpc>
                <a:spcPct val="107000"/>
              </a:lnSpc>
              <a:spcBef>
                <a:spcPts val="0"/>
              </a:spcBef>
              <a:buFont typeface="Wingdings"/>
              <a:buChar char=""/>
            </a:pPr>
            <a:r>
              <a:rPr lang="en-US" sz="3200" dirty="0" smtClean="0">
                <a:latin typeface="Calibri"/>
                <a:ea typeface="Calibri"/>
                <a:cs typeface="Times New Roman"/>
              </a:rPr>
              <a:t>Curriculum </a:t>
            </a:r>
            <a:r>
              <a:rPr lang="en-US" sz="3200" dirty="0">
                <a:latin typeface="Calibri"/>
                <a:ea typeface="Calibri"/>
                <a:cs typeface="Times New Roman"/>
              </a:rPr>
              <a:t>(</a:t>
            </a:r>
            <a:r>
              <a:rPr lang="en-US" sz="3200" dirty="0" smtClean="0">
                <a:latin typeface="Calibri"/>
                <a:ea typeface="Calibri"/>
                <a:cs typeface="Times New Roman"/>
              </a:rPr>
              <a:t>CSDI* </a:t>
            </a:r>
            <a:r>
              <a:rPr lang="en-US" sz="3200" dirty="0">
                <a:latin typeface="Calibri"/>
                <a:ea typeface="Calibri"/>
                <a:cs typeface="Times New Roman"/>
              </a:rPr>
              <a:t>1)</a:t>
            </a:r>
            <a:r>
              <a:rPr lang="en-US" sz="3200" i="1" dirty="0">
                <a:solidFill>
                  <a:srgbClr val="4BACC6"/>
                </a:solidFill>
                <a:latin typeface="Calibri"/>
                <a:ea typeface="Calibri"/>
                <a:cs typeface="Times New Roman"/>
              </a:rPr>
              <a:t> </a:t>
            </a:r>
            <a:endParaRPr lang="en-US" sz="3200" dirty="0">
              <a:latin typeface="Calibri"/>
              <a:ea typeface="Calibri"/>
              <a:cs typeface="Times New Roman"/>
            </a:endParaRPr>
          </a:p>
          <a:p>
            <a:pPr marL="285750" indent="-285750">
              <a:lnSpc>
                <a:spcPct val="107000"/>
              </a:lnSpc>
              <a:spcBef>
                <a:spcPts val="0"/>
              </a:spcBef>
              <a:buFont typeface="Wingdings"/>
              <a:buChar char=""/>
            </a:pPr>
            <a:r>
              <a:rPr lang="en-US" sz="3200" dirty="0">
                <a:latin typeface="Calibri"/>
                <a:ea typeface="Calibri"/>
                <a:cs typeface="Times New Roman"/>
              </a:rPr>
              <a:t>Assessment and Evaluation (CSDI 2) </a:t>
            </a:r>
          </a:p>
          <a:p>
            <a:pPr marL="285750" indent="-285750">
              <a:lnSpc>
                <a:spcPct val="107000"/>
              </a:lnSpc>
              <a:spcBef>
                <a:spcPts val="0"/>
              </a:spcBef>
              <a:buFont typeface="Wingdings"/>
              <a:buChar char=""/>
            </a:pPr>
            <a:r>
              <a:rPr lang="en-US" sz="3200" dirty="0">
                <a:latin typeface="Calibri"/>
                <a:ea typeface="Calibri"/>
                <a:cs typeface="Times New Roman"/>
              </a:rPr>
              <a:t>Instruction (CSDI 3) </a:t>
            </a:r>
          </a:p>
          <a:p>
            <a:pPr marL="285750" indent="-285750">
              <a:lnSpc>
                <a:spcPct val="107000"/>
              </a:lnSpc>
              <a:spcBef>
                <a:spcPts val="0"/>
              </a:spcBef>
              <a:buFont typeface="Wingdings"/>
              <a:buChar char=""/>
            </a:pPr>
            <a:r>
              <a:rPr lang="en-US" sz="3200" dirty="0">
                <a:latin typeface="Calibri"/>
                <a:ea typeface="Calibri"/>
                <a:cs typeface="Times New Roman"/>
              </a:rPr>
              <a:t>District or School Culture (CSDI 4) Student, Family and Community Supports (CSDI 5) </a:t>
            </a:r>
          </a:p>
          <a:p>
            <a:pPr marL="342900" marR="0" lvl="0" indent="-342900">
              <a:lnSpc>
                <a:spcPct val="107000"/>
              </a:lnSpc>
              <a:spcBef>
                <a:spcPts val="0"/>
              </a:spcBef>
              <a:spcAft>
                <a:spcPts val="0"/>
              </a:spcAft>
              <a:buFont typeface="Wingdings"/>
              <a:buChar char=""/>
            </a:pPr>
            <a:r>
              <a:rPr lang="en-US" sz="3200" dirty="0">
                <a:latin typeface="Calibri"/>
                <a:ea typeface="Calibri"/>
                <a:cs typeface="Times New Roman"/>
              </a:rPr>
              <a:t>Professional Growth (CSDI 6) </a:t>
            </a:r>
          </a:p>
          <a:p>
            <a:pPr marL="342900" marR="0" lvl="0" indent="-342900">
              <a:lnSpc>
                <a:spcPct val="107000"/>
              </a:lnSpc>
              <a:spcBef>
                <a:spcPts val="0"/>
              </a:spcBef>
              <a:spcAft>
                <a:spcPts val="0"/>
              </a:spcAft>
              <a:buFont typeface="Wingdings"/>
              <a:buChar char=""/>
            </a:pPr>
            <a:r>
              <a:rPr lang="en-US" sz="3200" dirty="0">
                <a:latin typeface="Calibri"/>
                <a:ea typeface="Calibri"/>
                <a:cs typeface="Times New Roman"/>
              </a:rPr>
              <a:t>Other</a:t>
            </a:r>
            <a:endParaRPr lang="en-US" sz="3200" dirty="0">
              <a:effectLst/>
              <a:latin typeface="Calibri"/>
              <a:ea typeface="Calibri"/>
              <a:cs typeface="Times New Roman"/>
            </a:endParaRPr>
          </a:p>
        </p:txBody>
      </p:sp>
      <p:sp>
        <p:nvSpPr>
          <p:cNvPr id="4" name="Title 2"/>
          <p:cNvSpPr>
            <a:spLocks noGrp="1"/>
          </p:cNvSpPr>
          <p:nvPr>
            <p:ph type="title"/>
          </p:nvPr>
        </p:nvSpPr>
        <p:spPr>
          <a:xfrm>
            <a:off x="192024" y="192024"/>
            <a:ext cx="8951976" cy="521208"/>
          </a:xfrm>
        </p:spPr>
        <p:txBody>
          <a:bodyPr>
            <a:normAutofit fontScale="90000"/>
          </a:bodyPr>
          <a:lstStyle/>
          <a:p>
            <a:r>
              <a:rPr lang="en-US" dirty="0"/>
              <a:t>Consolidated Application: Title I, Part A Question 2</a:t>
            </a:r>
          </a:p>
        </p:txBody>
      </p:sp>
      <p:sp>
        <p:nvSpPr>
          <p:cNvPr id="5" name="Footer Placeholder 3"/>
          <p:cNvSpPr>
            <a:spLocks noGrp="1"/>
          </p:cNvSpPr>
          <p:nvPr>
            <p:ph type="ftr" sz="quarter" idx="11"/>
          </p:nvPr>
        </p:nvSpPr>
        <p:spPr>
          <a:xfrm>
            <a:off x="1405719" y="6305266"/>
            <a:ext cx="6032311" cy="354841"/>
          </a:xfrm>
        </p:spPr>
        <p:txBody>
          <a:bodyPr/>
          <a:lstStyle/>
          <a:p>
            <a:r>
              <a:rPr lang="en-US" sz="2000" dirty="0" smtClean="0"/>
              <a:t>* Colorado Standards for District Improvement (CSDI)</a:t>
            </a:r>
            <a:endParaRPr lang="en-US" sz="2000" dirty="0"/>
          </a:p>
        </p:txBody>
      </p:sp>
    </p:spTree>
    <p:extLst>
      <p:ext uri="{BB962C8B-B14F-4D97-AF65-F5344CB8AC3E}">
        <p14:creationId xmlns:p14="http://schemas.microsoft.com/office/powerpoint/2010/main" val="2831555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8160508" cy="5403116"/>
          </a:xfrm>
        </p:spPr>
        <p:txBody>
          <a:bodyPr>
            <a:normAutofit/>
          </a:bodyPr>
          <a:lstStyle/>
          <a:p>
            <a:pPr>
              <a:buFont typeface="Wingdings" panose="05000000000000000000" pitchFamily="2" charset="2"/>
              <a:buChar char="q"/>
            </a:pPr>
            <a:r>
              <a:rPr lang="en-US" dirty="0" smtClean="0"/>
              <a:t> Curriculum </a:t>
            </a:r>
            <a:r>
              <a:rPr lang="en-US" dirty="0"/>
              <a:t>(</a:t>
            </a:r>
            <a:r>
              <a:rPr lang="en-US" dirty="0" smtClean="0"/>
              <a:t>CSDI* </a:t>
            </a:r>
            <a:r>
              <a:rPr lang="en-US" dirty="0"/>
              <a:t>1) </a:t>
            </a:r>
            <a:r>
              <a:rPr lang="en-US" dirty="0" smtClean="0"/>
              <a:t>Curriculum </a:t>
            </a:r>
            <a:r>
              <a:rPr lang="en-US" dirty="0"/>
              <a:t>for additional </a:t>
            </a:r>
            <a:r>
              <a:rPr lang="en-US" dirty="0" smtClean="0"/>
              <a:t>interventions</a:t>
            </a:r>
          </a:p>
          <a:p>
            <a:pPr lvl="1">
              <a:buFont typeface="Wingdings" panose="05000000000000000000" pitchFamily="2" charset="2"/>
              <a:buChar char="q"/>
            </a:pPr>
            <a:r>
              <a:rPr lang="en-US" dirty="0" smtClean="0"/>
              <a:t> Other</a:t>
            </a:r>
          </a:p>
          <a:p>
            <a:pPr>
              <a:buFont typeface="Wingdings" panose="05000000000000000000" pitchFamily="2" charset="2"/>
              <a:buChar char="q"/>
            </a:pPr>
            <a:r>
              <a:rPr lang="en-US" dirty="0"/>
              <a:t> </a:t>
            </a:r>
            <a:r>
              <a:rPr lang="en-US" dirty="0" smtClean="0"/>
              <a:t>Assessment </a:t>
            </a:r>
            <a:r>
              <a:rPr lang="en-US" dirty="0"/>
              <a:t>and Evaluation (CSDI </a:t>
            </a:r>
            <a:r>
              <a:rPr lang="en-US" dirty="0" smtClean="0"/>
              <a:t>2) </a:t>
            </a:r>
          </a:p>
          <a:p>
            <a:pPr lvl="1">
              <a:buFont typeface="Wingdings" panose="05000000000000000000" pitchFamily="2" charset="2"/>
              <a:buChar char="q"/>
            </a:pPr>
            <a:r>
              <a:rPr lang="en-US" dirty="0"/>
              <a:t> </a:t>
            </a:r>
            <a:r>
              <a:rPr lang="en-US" dirty="0" smtClean="0"/>
              <a:t>Continuous improvement</a:t>
            </a:r>
          </a:p>
          <a:p>
            <a:pPr lvl="1">
              <a:buFont typeface="Wingdings" panose="05000000000000000000" pitchFamily="2" charset="2"/>
              <a:buChar char="q"/>
            </a:pPr>
            <a:r>
              <a:rPr lang="en-US" dirty="0" smtClean="0"/>
              <a:t> Other</a:t>
            </a:r>
          </a:p>
          <a:p>
            <a:pPr>
              <a:buFont typeface="Wingdings" panose="05000000000000000000" pitchFamily="2" charset="2"/>
              <a:buChar char="q"/>
            </a:pPr>
            <a:r>
              <a:rPr lang="en-US" dirty="0"/>
              <a:t>Instruction </a:t>
            </a:r>
            <a:r>
              <a:rPr lang="en-US" dirty="0" smtClean="0"/>
              <a:t>(</a:t>
            </a:r>
            <a:r>
              <a:rPr lang="en-US" dirty="0"/>
              <a:t>CSDI </a:t>
            </a:r>
            <a:r>
              <a:rPr lang="en-US" dirty="0" smtClean="0"/>
              <a:t>3</a:t>
            </a:r>
            <a:r>
              <a:rPr lang="en-US" dirty="0"/>
              <a:t>) </a:t>
            </a:r>
          </a:p>
          <a:p>
            <a:pPr lvl="1">
              <a:buFont typeface="Wingdings" panose="05000000000000000000" pitchFamily="2" charset="2"/>
              <a:buChar char="q"/>
            </a:pPr>
            <a:r>
              <a:rPr lang="en-US" dirty="0" smtClean="0"/>
              <a:t> Personnel </a:t>
            </a:r>
            <a:r>
              <a:rPr lang="en-US" dirty="0"/>
              <a:t>to differentiate instruction/provide interventions</a:t>
            </a:r>
          </a:p>
          <a:p>
            <a:pPr marR="0" lvl="1">
              <a:spcAft>
                <a:spcPts val="0"/>
              </a:spcAft>
              <a:buFont typeface="Wingdings" panose="05000000000000000000" pitchFamily="2" charset="2"/>
              <a:buChar char="q"/>
            </a:pPr>
            <a:r>
              <a:rPr lang="en-US" dirty="0" smtClean="0"/>
              <a:t> College </a:t>
            </a:r>
            <a:r>
              <a:rPr lang="en-US" dirty="0"/>
              <a:t>and career awareness preparation</a:t>
            </a:r>
          </a:p>
          <a:p>
            <a:pPr marR="0" lvl="1">
              <a:spcAft>
                <a:spcPts val="0"/>
              </a:spcAft>
              <a:buFont typeface="Wingdings" panose="05000000000000000000" pitchFamily="2" charset="2"/>
              <a:buChar char="q"/>
            </a:pPr>
            <a:r>
              <a:rPr lang="en-US" dirty="0" smtClean="0"/>
              <a:t> Preschool</a:t>
            </a:r>
            <a:endParaRPr lang="en-US" dirty="0"/>
          </a:p>
          <a:p>
            <a:pPr marR="0" lvl="1">
              <a:spcAft>
                <a:spcPts val="0"/>
              </a:spcAft>
              <a:buFont typeface="Wingdings" panose="05000000000000000000" pitchFamily="2" charset="2"/>
              <a:buChar char="q"/>
            </a:pPr>
            <a:r>
              <a:rPr lang="en-US" dirty="0" smtClean="0"/>
              <a:t> Instructional </a:t>
            </a:r>
            <a:r>
              <a:rPr lang="en-US" dirty="0"/>
              <a:t>materials</a:t>
            </a:r>
          </a:p>
          <a:p>
            <a:pPr marR="0" lvl="1">
              <a:spcAft>
                <a:spcPts val="0"/>
              </a:spcAft>
              <a:buFont typeface="Wingdings" panose="05000000000000000000" pitchFamily="2" charset="2"/>
              <a:buChar char="q"/>
            </a:pPr>
            <a:r>
              <a:rPr lang="en-US" dirty="0" smtClean="0"/>
              <a:t> PBIS</a:t>
            </a:r>
            <a:endParaRPr lang="en-US" dirty="0"/>
          </a:p>
          <a:p>
            <a:pPr marR="0" lvl="1">
              <a:spcAft>
                <a:spcPts val="0"/>
              </a:spcAft>
              <a:buFont typeface="Wingdings" panose="05000000000000000000" pitchFamily="2" charset="2"/>
              <a:buChar char="q"/>
            </a:pPr>
            <a:r>
              <a:rPr lang="en-US" dirty="0" smtClean="0"/>
              <a:t> Extended </a:t>
            </a:r>
            <a:r>
              <a:rPr lang="en-US" dirty="0"/>
              <a:t>instructional time</a:t>
            </a:r>
          </a:p>
          <a:p>
            <a:pPr marR="0" lvl="1">
              <a:spcAft>
                <a:spcPts val="0"/>
              </a:spcAft>
              <a:buFont typeface="Wingdings" panose="05000000000000000000" pitchFamily="2" charset="2"/>
              <a:buChar char="q"/>
            </a:pPr>
            <a:r>
              <a:rPr lang="en-US" dirty="0" smtClean="0"/>
              <a:t> Other</a:t>
            </a:r>
            <a:endParaRPr lang="en-US" dirty="0"/>
          </a:p>
          <a:p>
            <a:pPr lvl="1">
              <a:buFont typeface="Wingdings" panose="05000000000000000000" pitchFamily="2" charset="2"/>
              <a:buChar char="q"/>
            </a:pPr>
            <a:endParaRPr lang="en-US" dirty="0"/>
          </a:p>
          <a:p>
            <a:endParaRPr lang="en-US" dirty="0"/>
          </a:p>
        </p:txBody>
      </p:sp>
      <p:sp>
        <p:nvSpPr>
          <p:cNvPr id="3" name="Title 2"/>
          <p:cNvSpPr>
            <a:spLocks noGrp="1"/>
          </p:cNvSpPr>
          <p:nvPr>
            <p:ph type="title"/>
          </p:nvPr>
        </p:nvSpPr>
        <p:spPr>
          <a:xfrm>
            <a:off x="192024" y="192024"/>
            <a:ext cx="8856442" cy="521208"/>
          </a:xfrm>
        </p:spPr>
        <p:txBody>
          <a:bodyPr>
            <a:normAutofit fontScale="90000"/>
          </a:bodyPr>
          <a:lstStyle/>
          <a:p>
            <a:r>
              <a:rPr lang="en-US" dirty="0"/>
              <a:t>Consolidated Application: Title I, Part A Question 2</a:t>
            </a:r>
          </a:p>
        </p:txBody>
      </p:sp>
      <p:sp>
        <p:nvSpPr>
          <p:cNvPr id="4" name="Footer Placeholder 3"/>
          <p:cNvSpPr>
            <a:spLocks noGrp="1"/>
          </p:cNvSpPr>
          <p:nvPr>
            <p:ph type="ftr" sz="quarter" idx="11"/>
          </p:nvPr>
        </p:nvSpPr>
        <p:spPr>
          <a:xfrm>
            <a:off x="1405719" y="6305266"/>
            <a:ext cx="6032311" cy="354841"/>
          </a:xfrm>
        </p:spPr>
        <p:txBody>
          <a:bodyPr/>
          <a:lstStyle/>
          <a:p>
            <a:r>
              <a:rPr lang="en-US" sz="2000" dirty="0" smtClean="0"/>
              <a:t>* Colorado Standards for District Improvement (CSDI)</a:t>
            </a:r>
            <a:endParaRPr lang="en-US" sz="2000" dirty="0"/>
          </a:p>
        </p:txBody>
      </p:sp>
    </p:spTree>
    <p:extLst>
      <p:ext uri="{BB962C8B-B14F-4D97-AF65-F5344CB8AC3E}">
        <p14:creationId xmlns:p14="http://schemas.microsoft.com/office/powerpoint/2010/main" val="707991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Assurances consist of:</a:t>
            </a:r>
          </a:p>
          <a:p>
            <a:r>
              <a:rPr lang="en-US" dirty="0" smtClean="0"/>
              <a:t>General Assurances</a:t>
            </a:r>
          </a:p>
          <a:p>
            <a:r>
              <a:rPr lang="en-US" dirty="0" smtClean="0"/>
              <a:t>Title Program Assurances</a:t>
            </a:r>
          </a:p>
          <a:p>
            <a:endParaRPr lang="en-US" dirty="0"/>
          </a:p>
          <a:p>
            <a:pPr marL="0" indent="0">
              <a:buNone/>
            </a:pPr>
            <a:r>
              <a:rPr lang="en-US" dirty="0" smtClean="0"/>
              <a:t>New Assurances: </a:t>
            </a:r>
          </a:p>
          <a:p>
            <a:r>
              <a:rPr lang="en-US" dirty="0" smtClean="0"/>
              <a:t>Title IX</a:t>
            </a:r>
          </a:p>
          <a:p>
            <a:r>
              <a:rPr lang="en-US" dirty="0" smtClean="0"/>
              <a:t>Indian Education</a:t>
            </a:r>
          </a:p>
          <a:p>
            <a:r>
              <a:rPr lang="en-US" dirty="0" smtClean="0"/>
              <a:t>Foster Care</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Assurances</a:t>
            </a:r>
            <a:endParaRPr lang="en-US" dirty="0"/>
          </a:p>
        </p:txBody>
      </p:sp>
    </p:spTree>
    <p:extLst>
      <p:ext uri="{BB962C8B-B14F-4D97-AF65-F5344CB8AC3E}">
        <p14:creationId xmlns:p14="http://schemas.microsoft.com/office/powerpoint/2010/main" val="3141030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741" y="1719071"/>
            <a:ext cx="8407893" cy="4407408"/>
          </a:xfrm>
        </p:spPr>
        <p:txBody>
          <a:bodyPr>
            <a:normAutofit lnSpcReduction="10000"/>
          </a:bodyPr>
          <a:lstStyle/>
          <a:p>
            <a:pPr marL="0" indent="0">
              <a:buNone/>
            </a:pPr>
            <a:r>
              <a:rPr lang="en-US" dirty="0" smtClean="0"/>
              <a:t>Application Due Date: June 30, 2017</a:t>
            </a:r>
          </a:p>
          <a:p>
            <a:pPr lvl="1"/>
            <a:r>
              <a:rPr lang="en-US" dirty="0" smtClean="0"/>
              <a:t>Components required – Application questions, assurances and budget.</a:t>
            </a:r>
          </a:p>
          <a:p>
            <a:pPr lvl="1"/>
            <a:r>
              <a:rPr lang="en-US" dirty="0" smtClean="0"/>
              <a:t>Optional: August 31 submission of narrative responses</a:t>
            </a:r>
          </a:p>
          <a:p>
            <a:pPr marL="0" indent="0">
              <a:buNone/>
            </a:pPr>
            <a:r>
              <a:rPr lang="en-US" dirty="0" smtClean="0"/>
              <a:t>Protocol: </a:t>
            </a:r>
          </a:p>
          <a:p>
            <a:pPr lvl="1"/>
            <a:r>
              <a:rPr lang="en-US" dirty="0" smtClean="0"/>
              <a:t>Applicants should provide a well thought out response to all questions. </a:t>
            </a:r>
          </a:p>
          <a:p>
            <a:pPr lvl="1"/>
            <a:r>
              <a:rPr lang="en-US" dirty="0" smtClean="0"/>
              <a:t>Applicants can include in their response a plan to develop thorough responses and update the narrative at a later date. </a:t>
            </a:r>
          </a:p>
          <a:p>
            <a:pPr lvl="1"/>
            <a:r>
              <a:rPr lang="en-US" dirty="0" smtClean="0"/>
              <a:t>Responses must be complete enough to provide final approval</a:t>
            </a:r>
          </a:p>
          <a:p>
            <a:pPr lvl="2"/>
            <a:r>
              <a:rPr lang="en-US" dirty="0" smtClean="0"/>
              <a:t>Example: </a:t>
            </a:r>
            <a:r>
              <a:rPr lang="en-US" i="1" dirty="0" smtClean="0"/>
              <a:t>Our current process to engage parents includes … however we have not had a chance to address … the district will develop new procedures and update the process during post award revisions or by the next funding year. </a:t>
            </a:r>
          </a:p>
        </p:txBody>
      </p:sp>
      <p:sp>
        <p:nvSpPr>
          <p:cNvPr id="3" name="Title 2"/>
          <p:cNvSpPr>
            <a:spLocks noGrp="1"/>
          </p:cNvSpPr>
          <p:nvPr>
            <p:ph type="title"/>
          </p:nvPr>
        </p:nvSpPr>
        <p:spPr/>
        <p:txBody>
          <a:bodyPr/>
          <a:lstStyle/>
          <a:p>
            <a:r>
              <a:rPr lang="en-US" dirty="0" smtClean="0"/>
              <a:t>Timeline, Protocol, etc.</a:t>
            </a:r>
            <a:endParaRPr lang="en-US" dirty="0"/>
          </a:p>
        </p:txBody>
      </p:sp>
    </p:spTree>
    <p:extLst>
      <p:ext uri="{BB962C8B-B14F-4D97-AF65-F5344CB8AC3E}">
        <p14:creationId xmlns:p14="http://schemas.microsoft.com/office/powerpoint/2010/main" val="921684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Protocol cont. </a:t>
            </a:r>
          </a:p>
          <a:p>
            <a:pPr lvl="2"/>
            <a:r>
              <a:rPr lang="en-US" dirty="0" smtClean="0"/>
              <a:t>Example Applicants cannot state ‘A process will be developed at a later time and updated in next years application.’</a:t>
            </a:r>
          </a:p>
          <a:p>
            <a:pPr lvl="1"/>
            <a:r>
              <a:rPr lang="en-US" dirty="0" smtClean="0"/>
              <a:t>Applicants that need additional time can have that time as long as the narrative explains the plan for addressing the requirements.</a:t>
            </a:r>
          </a:p>
          <a:p>
            <a:pPr lvl="1"/>
            <a:r>
              <a:rPr lang="en-US" dirty="0" smtClean="0"/>
              <a:t>For August 31 submissions, CDE will provide the following check boxes below each question that would suffice as a response for substantial approval and be updated by August 31.</a:t>
            </a:r>
          </a:p>
          <a:p>
            <a:pPr lvl="2">
              <a:buFont typeface="Wingdings" panose="05000000000000000000" pitchFamily="2" charset="2"/>
              <a:buChar char="q"/>
            </a:pPr>
            <a:r>
              <a:rPr lang="en-US" dirty="0" smtClean="0"/>
              <a:t> Check here if you are requesting more time to complete this response and will update for the second submission window by August 31, 2017.</a:t>
            </a:r>
          </a:p>
          <a:p>
            <a:pPr lvl="3">
              <a:buFont typeface="Wingdings" panose="05000000000000000000" pitchFamily="2" charset="2"/>
              <a:buChar char="q"/>
            </a:pPr>
            <a:r>
              <a:rPr lang="en-US" dirty="0"/>
              <a:t> </a:t>
            </a:r>
            <a:r>
              <a:rPr lang="en-US" dirty="0" smtClean="0"/>
              <a:t>Check here if you would like CDE to support you in developing this response.</a:t>
            </a:r>
            <a:endParaRPr lang="en-US" dirty="0"/>
          </a:p>
        </p:txBody>
      </p:sp>
      <p:sp>
        <p:nvSpPr>
          <p:cNvPr id="3" name="Title 2"/>
          <p:cNvSpPr>
            <a:spLocks noGrp="1"/>
          </p:cNvSpPr>
          <p:nvPr>
            <p:ph type="title"/>
          </p:nvPr>
        </p:nvSpPr>
        <p:spPr/>
        <p:txBody>
          <a:bodyPr/>
          <a:lstStyle/>
          <a:p>
            <a:r>
              <a:rPr lang="en-US" dirty="0" smtClean="0"/>
              <a:t>Timeline, Protocol, etc. </a:t>
            </a:r>
            <a:endParaRPr lang="en-US" dirty="0"/>
          </a:p>
        </p:txBody>
      </p:sp>
    </p:spTree>
    <p:extLst>
      <p:ext uri="{BB962C8B-B14F-4D97-AF65-F5344CB8AC3E}">
        <p14:creationId xmlns:p14="http://schemas.microsoft.com/office/powerpoint/2010/main" val="856091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Discussion Questions</a:t>
            </a:r>
          </a:p>
          <a:p>
            <a:pPr lvl="1"/>
            <a:r>
              <a:rPr lang="en-US" dirty="0"/>
              <a:t>How can CDE support you </a:t>
            </a:r>
            <a:r>
              <a:rPr lang="en-US" dirty="0" smtClean="0"/>
              <a:t>and </a:t>
            </a:r>
            <a:r>
              <a:rPr lang="en-US" dirty="0"/>
              <a:t>your district in preparing to respond to these questions or </a:t>
            </a:r>
            <a:r>
              <a:rPr lang="en-US" dirty="0" smtClean="0"/>
              <a:t>planning your </a:t>
            </a:r>
            <a:r>
              <a:rPr lang="en-US" dirty="0"/>
              <a:t>responses</a:t>
            </a:r>
            <a:r>
              <a:rPr lang="en-US" dirty="0" smtClean="0"/>
              <a:t>?</a:t>
            </a:r>
          </a:p>
          <a:p>
            <a:pPr lvl="1"/>
            <a:r>
              <a:rPr lang="en-US" dirty="0" smtClean="0"/>
              <a:t>How can CDE support planning for the LEA questions for which your district does not have processes in place yet?</a:t>
            </a:r>
          </a:p>
          <a:p>
            <a:pPr lvl="1"/>
            <a:r>
              <a:rPr lang="en-US" dirty="0" smtClean="0"/>
              <a:t>What can we add to the considerations section to capture the work you do in your districts and best support quality responses?</a:t>
            </a:r>
          </a:p>
          <a:p>
            <a:pPr lvl="1"/>
            <a:r>
              <a:rPr lang="en-US" dirty="0" smtClean="0"/>
              <a:t>General comments, questions, concerns, clarifications</a:t>
            </a:r>
            <a:endParaRPr lang="en-US" dirty="0"/>
          </a:p>
        </p:txBody>
      </p:sp>
      <p:sp>
        <p:nvSpPr>
          <p:cNvPr id="3" name="Title 2"/>
          <p:cNvSpPr>
            <a:spLocks noGrp="1"/>
          </p:cNvSpPr>
          <p:nvPr>
            <p:ph type="title"/>
          </p:nvPr>
        </p:nvSpPr>
        <p:spPr/>
        <p:txBody>
          <a:bodyPr/>
          <a:lstStyle/>
          <a:p>
            <a:r>
              <a:rPr lang="en-US" dirty="0"/>
              <a:t>ESSA Cons App </a:t>
            </a:r>
            <a:r>
              <a:rPr lang="en-US" dirty="0" smtClean="0"/>
              <a:t>Discussion Questions</a:t>
            </a:r>
            <a:endParaRPr lang="en-US" dirty="0"/>
          </a:p>
        </p:txBody>
      </p:sp>
    </p:spTree>
    <p:extLst>
      <p:ext uri="{BB962C8B-B14F-4D97-AF65-F5344CB8AC3E}">
        <p14:creationId xmlns:p14="http://schemas.microsoft.com/office/powerpoint/2010/main" val="395303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New Grant Program:  Title IV, Part A, what is it?</a:t>
            </a:r>
          </a:p>
        </p:txBody>
      </p:sp>
      <p:sp>
        <p:nvSpPr>
          <p:cNvPr id="3" name="Text Placeholder 5"/>
          <p:cNvSpPr txBox="1">
            <a:spLocks/>
          </p:cNvSpPr>
          <p:nvPr/>
        </p:nvSpPr>
        <p:spPr>
          <a:xfrm>
            <a:off x="380999" y="3412607"/>
            <a:ext cx="8341851" cy="16459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useo Slab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Student Support and Academic Enrichment Grant</a:t>
            </a:r>
            <a:endParaRPr lang="en-US" dirty="0"/>
          </a:p>
        </p:txBody>
      </p:sp>
    </p:spTree>
    <p:extLst>
      <p:ext uri="{BB962C8B-B14F-4D97-AF65-F5344CB8AC3E}">
        <p14:creationId xmlns:p14="http://schemas.microsoft.com/office/powerpoint/2010/main" val="3107264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useo Slab 500"/>
                <a:cs typeface="Museo Slab 500"/>
              </a:rPr>
              <a:t>Monitoring</a:t>
            </a:r>
          </a:p>
        </p:txBody>
      </p:sp>
      <p:sp>
        <p:nvSpPr>
          <p:cNvPr id="2" name="Content Placeholder 1"/>
          <p:cNvSpPr>
            <a:spLocks noGrp="1"/>
          </p:cNvSpPr>
          <p:nvPr>
            <p:ph sz="half" idx="4294967295"/>
          </p:nvPr>
        </p:nvSpPr>
        <p:spPr>
          <a:xfrm>
            <a:off x="193964" y="1577340"/>
            <a:ext cx="4393802" cy="3028521"/>
          </a:xfrm>
          <a:prstGeom prst="rect">
            <a:avLst/>
          </a:prstGeom>
        </p:spPr>
        <p:txBody>
          <a:bodyPr/>
          <a:lstStyle/>
          <a:p>
            <a:pPr lvl="0"/>
            <a:r>
              <a:rPr lang="en-US" dirty="0" smtClean="0"/>
              <a:t>Compliance-based Review</a:t>
            </a:r>
            <a:endParaRPr lang="en-US" dirty="0"/>
          </a:p>
          <a:p>
            <a:pPr lvl="1"/>
            <a:r>
              <a:rPr lang="en-US" sz="2400" dirty="0"/>
              <a:t>Written procedures</a:t>
            </a:r>
          </a:p>
          <a:p>
            <a:pPr lvl="2"/>
            <a:r>
              <a:rPr lang="en-US" dirty="0"/>
              <a:t>Family engagement</a:t>
            </a:r>
          </a:p>
          <a:p>
            <a:pPr lvl="2"/>
            <a:r>
              <a:rPr lang="en-US" dirty="0"/>
              <a:t>Parents right to </a:t>
            </a:r>
            <a:r>
              <a:rPr lang="en-US" dirty="0" smtClean="0"/>
              <a:t>know</a:t>
            </a:r>
          </a:p>
          <a:p>
            <a:pPr lvl="2"/>
            <a:r>
              <a:rPr lang="en-US" dirty="0" smtClean="0"/>
              <a:t>Assurances</a:t>
            </a:r>
          </a:p>
          <a:p>
            <a:pPr lvl="2"/>
            <a:r>
              <a:rPr lang="en-US" dirty="0" smtClean="0"/>
              <a:t>Etc.</a:t>
            </a:r>
            <a:endParaRPr lang="en-US" dirty="0"/>
          </a:p>
          <a:p>
            <a:endParaRPr lang="en-US" sz="2000" dirty="0"/>
          </a:p>
        </p:txBody>
      </p:sp>
      <p:sp>
        <p:nvSpPr>
          <p:cNvPr id="5" name="Content Placeholder 4"/>
          <p:cNvSpPr>
            <a:spLocks noGrp="1"/>
          </p:cNvSpPr>
          <p:nvPr>
            <p:ph sz="half" idx="4294967295"/>
          </p:nvPr>
        </p:nvSpPr>
        <p:spPr>
          <a:xfrm>
            <a:off x="4709160" y="1577340"/>
            <a:ext cx="4434840" cy="4124206"/>
          </a:xfrm>
          <a:prstGeom prst="rect">
            <a:avLst/>
          </a:prstGeom>
        </p:spPr>
        <p:txBody>
          <a:bodyPr/>
          <a:lstStyle/>
          <a:p>
            <a:r>
              <a:rPr lang="en-US" dirty="0" smtClean="0"/>
              <a:t>Program Review Support</a:t>
            </a:r>
          </a:p>
          <a:p>
            <a:pPr lvl="1"/>
            <a:r>
              <a:rPr lang="en-US" dirty="0" smtClean="0"/>
              <a:t>Aligned to application</a:t>
            </a:r>
          </a:p>
          <a:p>
            <a:pPr lvl="2"/>
            <a:r>
              <a:rPr lang="en-US" dirty="0" smtClean="0"/>
              <a:t>Focus on implementation of plan with fidelity</a:t>
            </a:r>
          </a:p>
          <a:p>
            <a:pPr lvl="2"/>
            <a:r>
              <a:rPr lang="en-US" dirty="0" smtClean="0"/>
              <a:t>Effectiveness of planned activities and supports</a:t>
            </a:r>
          </a:p>
          <a:p>
            <a:r>
              <a:rPr lang="en-US" dirty="0" smtClean="0"/>
              <a:t>Prioritize LEAs with schools identified for comprehensive and targeted supports</a:t>
            </a:r>
            <a:endParaRPr lang="en-US" dirty="0"/>
          </a:p>
          <a:p>
            <a:endParaRPr lang="en-US" dirty="0"/>
          </a:p>
        </p:txBody>
      </p:sp>
    </p:spTree>
    <p:extLst>
      <p:ext uri="{BB962C8B-B14F-4D97-AF65-F5344CB8AC3E}">
        <p14:creationId xmlns:p14="http://schemas.microsoft.com/office/powerpoint/2010/main" val="1395601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will we talk to?</a:t>
            </a:r>
          </a:p>
          <a:p>
            <a:pPr lvl="1"/>
            <a:r>
              <a:rPr lang="en-US" dirty="0"/>
              <a:t>Based on questions developed </a:t>
            </a:r>
            <a:r>
              <a:rPr lang="en-US" dirty="0" smtClean="0"/>
              <a:t>for review protocol – </a:t>
            </a:r>
            <a:r>
              <a:rPr lang="en-US" dirty="0"/>
              <a:t>district/school personnel will be identified as possible contacts, but Districts/schools can identify appropriate personnel. </a:t>
            </a:r>
          </a:p>
          <a:p>
            <a:r>
              <a:rPr lang="en-US" dirty="0"/>
              <a:t>How will responses be </a:t>
            </a:r>
            <a:r>
              <a:rPr lang="en-US" dirty="0" smtClean="0"/>
              <a:t>evaluated?</a:t>
            </a:r>
          </a:p>
          <a:p>
            <a:pPr lvl="1"/>
            <a:r>
              <a:rPr lang="en-US" dirty="0" smtClean="0"/>
              <a:t>Need </a:t>
            </a:r>
            <a:r>
              <a:rPr lang="en-US" dirty="0"/>
              <a:t>to develop evaluation criteria for each question developed for consistency and validity to the process.</a:t>
            </a:r>
          </a:p>
          <a:p>
            <a:r>
              <a:rPr lang="en-US" dirty="0" smtClean="0"/>
              <a:t>Provide LEA with a report, aligned to review criteria, of what we saw, heard, etc. and offer CDE supports through offices across the department that may align to next steps </a:t>
            </a:r>
            <a:endParaRPr lang="en-US" dirty="0"/>
          </a:p>
          <a:p>
            <a:endParaRPr lang="en-US" dirty="0"/>
          </a:p>
        </p:txBody>
      </p:sp>
      <p:sp>
        <p:nvSpPr>
          <p:cNvPr id="3" name="Title 2"/>
          <p:cNvSpPr>
            <a:spLocks noGrp="1"/>
          </p:cNvSpPr>
          <p:nvPr>
            <p:ph type="title"/>
          </p:nvPr>
        </p:nvSpPr>
        <p:spPr/>
        <p:txBody>
          <a:bodyPr/>
          <a:lstStyle/>
          <a:p>
            <a:r>
              <a:rPr lang="en-US" dirty="0" smtClean="0"/>
              <a:t>Program Review Support</a:t>
            </a:r>
            <a:endParaRPr lang="en-US" dirty="0"/>
          </a:p>
        </p:txBody>
      </p:sp>
    </p:spTree>
    <p:extLst>
      <p:ext uri="{BB962C8B-B14F-4D97-AF65-F5344CB8AC3E}">
        <p14:creationId xmlns:p14="http://schemas.microsoft.com/office/powerpoint/2010/main" val="3700009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Possible required </a:t>
            </a:r>
            <a:r>
              <a:rPr lang="en-US" dirty="0"/>
              <a:t>changes to </a:t>
            </a:r>
            <a:r>
              <a:rPr lang="en-US" dirty="0" smtClean="0"/>
              <a:t>use </a:t>
            </a:r>
            <a:r>
              <a:rPr lang="en-US" dirty="0"/>
              <a:t>of funds </a:t>
            </a:r>
            <a:r>
              <a:rPr lang="en-US" dirty="0" smtClean="0"/>
              <a:t>or plan for modification</a:t>
            </a:r>
          </a:p>
          <a:p>
            <a:pPr lvl="1"/>
            <a:r>
              <a:rPr lang="en-US" dirty="0" smtClean="0"/>
              <a:t>Program </a:t>
            </a:r>
            <a:r>
              <a:rPr lang="en-US" dirty="0"/>
              <a:t>specific – Title I, II, III, IV, </a:t>
            </a:r>
            <a:r>
              <a:rPr lang="en-US" dirty="0" smtClean="0"/>
              <a:t>etc.</a:t>
            </a:r>
            <a:endParaRPr lang="en-US" dirty="0"/>
          </a:p>
          <a:p>
            <a:pPr lvl="1"/>
            <a:r>
              <a:rPr lang="en-US" dirty="0" smtClean="0"/>
              <a:t>Built in collaboration with LEA – </a:t>
            </a:r>
            <a:r>
              <a:rPr lang="en-US" dirty="0"/>
              <a:t>identify time </a:t>
            </a:r>
            <a:r>
              <a:rPr lang="en-US" dirty="0" smtClean="0"/>
              <a:t>for </a:t>
            </a:r>
            <a:r>
              <a:rPr lang="en-US" dirty="0"/>
              <a:t>expected changes/outcomes/progress monitoring </a:t>
            </a:r>
            <a:endParaRPr lang="en-US" dirty="0" smtClean="0"/>
          </a:p>
          <a:p>
            <a:pPr lvl="1"/>
            <a:r>
              <a:rPr lang="en-US" dirty="0" smtClean="0"/>
              <a:t>Program effectiveness </a:t>
            </a:r>
            <a:r>
              <a:rPr lang="en-US" dirty="0"/>
              <a:t>meetings, regional ESEA contact, program specific contact</a:t>
            </a:r>
            <a:r>
              <a:rPr lang="en-US" dirty="0" smtClean="0"/>
              <a:t>, etc</a:t>
            </a:r>
            <a:r>
              <a:rPr lang="en-US" dirty="0"/>
              <a:t>.</a:t>
            </a:r>
          </a:p>
          <a:p>
            <a:r>
              <a:rPr lang="en-US" dirty="0" smtClean="0"/>
              <a:t>Support</a:t>
            </a:r>
          </a:p>
          <a:p>
            <a:pPr lvl="1"/>
            <a:r>
              <a:rPr lang="en-US" dirty="0" smtClean="0"/>
              <a:t>Connect LEA to support </a:t>
            </a:r>
            <a:r>
              <a:rPr lang="en-US" dirty="0"/>
              <a:t>for specific programs (SW, TA, EL, SPED, Homeless, </a:t>
            </a:r>
            <a:r>
              <a:rPr lang="en-US" dirty="0" smtClean="0"/>
              <a:t>Migrant, etc.)</a:t>
            </a:r>
          </a:p>
          <a:p>
            <a:pPr lvl="1"/>
            <a:r>
              <a:rPr lang="en-US" dirty="0" smtClean="0"/>
              <a:t>Support </a:t>
            </a:r>
            <a:r>
              <a:rPr lang="en-US" dirty="0"/>
              <a:t>for whole school/district </a:t>
            </a:r>
            <a:r>
              <a:rPr lang="en-US" dirty="0" smtClean="0"/>
              <a:t>(MTSS</a:t>
            </a:r>
            <a:r>
              <a:rPr lang="en-US" dirty="0"/>
              <a:t>, Literacy, Standards, SPED, CLDE, School Improvement, DPER, UIP, Migrant, , GF, </a:t>
            </a:r>
            <a:r>
              <a:rPr lang="en-US" dirty="0" smtClean="0"/>
              <a:t>Homeless)</a:t>
            </a:r>
            <a:endParaRPr lang="en-US" dirty="0"/>
          </a:p>
        </p:txBody>
      </p:sp>
      <p:sp>
        <p:nvSpPr>
          <p:cNvPr id="3" name="Title 2"/>
          <p:cNvSpPr>
            <a:spLocks noGrp="1"/>
          </p:cNvSpPr>
          <p:nvPr>
            <p:ph type="title"/>
          </p:nvPr>
        </p:nvSpPr>
        <p:spPr/>
        <p:txBody>
          <a:bodyPr/>
          <a:lstStyle/>
          <a:p>
            <a:r>
              <a:rPr lang="en-US" dirty="0" smtClean="0"/>
              <a:t>Program Review Follow-Up</a:t>
            </a:r>
            <a:endParaRPr lang="en-US" dirty="0"/>
          </a:p>
        </p:txBody>
      </p:sp>
    </p:spTree>
    <p:extLst>
      <p:ext uri="{BB962C8B-B14F-4D97-AF65-F5344CB8AC3E}">
        <p14:creationId xmlns:p14="http://schemas.microsoft.com/office/powerpoint/2010/main" val="1193797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you have recommendations regarding the proposed method of monitoring LEAs for compliance and quality?</a:t>
            </a:r>
          </a:p>
          <a:p>
            <a:pPr lvl="1"/>
            <a:r>
              <a:rPr lang="en-US" dirty="0"/>
              <a:t>Would you like to be involved in developing the program review protocol and evaluation criteria?</a:t>
            </a:r>
          </a:p>
          <a:p>
            <a:r>
              <a:rPr lang="en-US" dirty="0"/>
              <a:t>Do you have recommendations regarding the technical assistance that will be provided to LEAs in support of improved use of funds and services for children?</a:t>
            </a:r>
          </a:p>
          <a:p>
            <a:endParaRPr lang="en-US" dirty="0"/>
          </a:p>
        </p:txBody>
      </p:sp>
      <p:sp>
        <p:nvSpPr>
          <p:cNvPr id="3" name="Title 2"/>
          <p:cNvSpPr>
            <a:spLocks noGrp="1"/>
          </p:cNvSpPr>
          <p:nvPr>
            <p:ph type="title"/>
          </p:nvPr>
        </p:nvSpPr>
        <p:spPr/>
        <p:txBody>
          <a:bodyPr/>
          <a:lstStyle/>
          <a:p>
            <a:r>
              <a:rPr lang="en-US" dirty="0"/>
              <a:t>ESSA </a:t>
            </a:r>
            <a:r>
              <a:rPr lang="en-US" dirty="0" smtClean="0"/>
              <a:t>Monitoring Discussion Questions</a:t>
            </a:r>
            <a:endParaRPr lang="en-US" dirty="0"/>
          </a:p>
        </p:txBody>
      </p:sp>
    </p:spTree>
    <p:extLst>
      <p:ext uri="{BB962C8B-B14F-4D97-AF65-F5344CB8AC3E}">
        <p14:creationId xmlns:p14="http://schemas.microsoft.com/office/powerpoint/2010/main" val="2739961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74320" y="1060176"/>
            <a:ext cx="8595360" cy="5712192"/>
          </a:xfrm>
        </p:spPr>
      </p:pic>
      <p:sp>
        <p:nvSpPr>
          <p:cNvPr id="6" name="Title 5"/>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93801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sz="2800" dirty="0" smtClean="0"/>
              <a:t>Please help us improve! Take a few minutes to fill out the survey:</a:t>
            </a:r>
          </a:p>
          <a:p>
            <a:pPr marL="0" indent="0">
              <a:buNone/>
            </a:pPr>
            <a:endParaRPr lang="en-US" sz="2800" dirty="0" smtClean="0"/>
          </a:p>
          <a:p>
            <a:pPr marL="0" indent="0" algn="ctr">
              <a:buNone/>
            </a:pPr>
            <a:r>
              <a:rPr lang="en-US" sz="2800" dirty="0">
                <a:hlinkClick r:id="rId3"/>
              </a:rPr>
              <a:t>https://</a:t>
            </a:r>
            <a:r>
              <a:rPr lang="en-US" sz="2800" dirty="0" smtClean="0">
                <a:hlinkClick r:id="rId3"/>
              </a:rPr>
              <a:t>www.surveymonkey.com/r/YZWKZFN</a:t>
            </a:r>
            <a:r>
              <a:rPr lang="en-US" sz="2800" dirty="0" smtClean="0"/>
              <a:t> </a:t>
            </a:r>
            <a:endParaRPr lang="en-US" sz="2800" dirty="0"/>
          </a:p>
        </p:txBody>
      </p:sp>
      <p:sp>
        <p:nvSpPr>
          <p:cNvPr id="3" name="Title 2"/>
          <p:cNvSpPr>
            <a:spLocks noGrp="1"/>
          </p:cNvSpPr>
          <p:nvPr>
            <p:ph type="title"/>
          </p:nvPr>
        </p:nvSpPr>
        <p:spPr/>
        <p:txBody>
          <a:bodyPr/>
          <a:lstStyle/>
          <a:p>
            <a:r>
              <a:rPr lang="en-US" dirty="0" smtClean="0"/>
              <a:t>Feedback</a:t>
            </a:r>
            <a:endParaRPr lang="en-US" dirty="0"/>
          </a:p>
        </p:txBody>
      </p:sp>
    </p:spTree>
    <p:extLst>
      <p:ext uri="{BB962C8B-B14F-4D97-AF65-F5344CB8AC3E}">
        <p14:creationId xmlns:p14="http://schemas.microsoft.com/office/powerpoint/2010/main" val="2724028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202400"/>
            <a:ext cx="8396080" cy="5037025"/>
          </a:xfrm>
        </p:spPr>
        <p:txBody>
          <a:bodyPr>
            <a:noAutofit/>
          </a:bodyPr>
          <a:lstStyle/>
          <a:p>
            <a:r>
              <a:rPr lang="en-US" dirty="0" smtClean="0"/>
              <a:t>Brad </a:t>
            </a:r>
            <a:r>
              <a:rPr lang="en-US" dirty="0" err="1" smtClean="0"/>
              <a:t>Bylsma</a:t>
            </a:r>
            <a:r>
              <a:rPr lang="en-US" dirty="0" smtClean="0"/>
              <a:t> </a:t>
            </a:r>
            <a:r>
              <a:rPr lang="en-US" sz="2200" dirty="0" smtClean="0"/>
              <a:t>– </a:t>
            </a:r>
            <a:r>
              <a:rPr lang="en-US" sz="2200" dirty="0" smtClean="0">
                <a:hlinkClick r:id="rId3"/>
              </a:rPr>
              <a:t>bylsma_b@cde.state.co.us</a:t>
            </a:r>
            <a:r>
              <a:rPr lang="en-US" sz="2200" dirty="0" smtClean="0"/>
              <a:t> – 303-866-6937</a:t>
            </a:r>
          </a:p>
          <a:p>
            <a:r>
              <a:rPr lang="en-US" dirty="0" smtClean="0"/>
              <a:t>Colleen Brooks – </a:t>
            </a:r>
            <a:r>
              <a:rPr lang="en-US" sz="2200" dirty="0" smtClean="0">
                <a:hlinkClick r:id="rId4"/>
              </a:rPr>
              <a:t>brooks_c@cde.state.co.us</a:t>
            </a:r>
            <a:r>
              <a:rPr lang="en-US" sz="2200" dirty="0" smtClean="0"/>
              <a:t> - 303-866-3897</a:t>
            </a:r>
          </a:p>
          <a:p>
            <a:r>
              <a:rPr lang="en-US" dirty="0" smtClean="0"/>
              <a:t>Kirsten Carlile –</a:t>
            </a:r>
            <a:r>
              <a:rPr lang="en-US" sz="2200" dirty="0" smtClean="0"/>
              <a:t> </a:t>
            </a:r>
            <a:r>
              <a:rPr lang="en-US" sz="2200" dirty="0" smtClean="0">
                <a:hlinkClick r:id="rId5"/>
              </a:rPr>
              <a:t>carlile_k@cde.state.co.us</a:t>
            </a:r>
            <a:r>
              <a:rPr lang="en-US" sz="2200" dirty="0"/>
              <a:t> - </a:t>
            </a:r>
            <a:r>
              <a:rPr lang="en-US" sz="2200" dirty="0" smtClean="0"/>
              <a:t>303-866-6705</a:t>
            </a:r>
          </a:p>
          <a:p>
            <a:r>
              <a:rPr lang="en-US" dirty="0" smtClean="0"/>
              <a:t>Laura Meushaw –</a:t>
            </a:r>
            <a:r>
              <a:rPr lang="en-US" sz="2200" dirty="0" smtClean="0"/>
              <a:t> </a:t>
            </a:r>
            <a:r>
              <a:rPr lang="en-US" sz="2200" dirty="0" smtClean="0">
                <a:hlinkClick r:id="rId6"/>
              </a:rPr>
              <a:t>meushaw_l@cde.state.co.us</a:t>
            </a:r>
            <a:r>
              <a:rPr lang="en-US" sz="2200" dirty="0" smtClean="0"/>
              <a:t> - 303-866-6618 </a:t>
            </a:r>
          </a:p>
          <a:p>
            <a:r>
              <a:rPr lang="en-US" dirty="0" smtClean="0"/>
              <a:t>Shelby Schaefer – </a:t>
            </a:r>
            <a:r>
              <a:rPr lang="en-US" sz="2200" dirty="0" smtClean="0">
                <a:hlinkClick r:id="rId7"/>
              </a:rPr>
              <a:t>schaefer_s@cde.state.co.us</a:t>
            </a:r>
            <a:r>
              <a:rPr lang="en-US" sz="2200" dirty="0"/>
              <a:t> - </a:t>
            </a:r>
            <a:r>
              <a:rPr lang="en-US" sz="2200" dirty="0" smtClean="0"/>
              <a:t>303-866-6998</a:t>
            </a:r>
          </a:p>
          <a:p>
            <a:r>
              <a:rPr lang="en-US" dirty="0" smtClean="0"/>
              <a:t>Jennifer Simons – </a:t>
            </a:r>
            <a:r>
              <a:rPr lang="en-US" sz="2200" dirty="0" smtClean="0">
                <a:hlinkClick r:id="rId8"/>
              </a:rPr>
              <a:t>simons_j@cde.state.co.us</a:t>
            </a:r>
            <a:r>
              <a:rPr lang="en-US" sz="2200" dirty="0"/>
              <a:t> - </a:t>
            </a:r>
            <a:r>
              <a:rPr lang="en-US" sz="2200" dirty="0" smtClean="0"/>
              <a:t>303-866-3905</a:t>
            </a:r>
            <a:endParaRPr lang="en-US" sz="2200" dirty="0"/>
          </a:p>
          <a:p>
            <a:r>
              <a:rPr lang="en-US" dirty="0" smtClean="0"/>
              <a:t>Lindsay Swanton – </a:t>
            </a:r>
            <a:r>
              <a:rPr lang="en-US" sz="2200" dirty="0" smtClean="0">
                <a:hlinkClick r:id="rId9"/>
              </a:rPr>
              <a:t>swanton_l@cde.state.co.us</a:t>
            </a:r>
            <a:r>
              <a:rPr lang="en-US" sz="2200" dirty="0"/>
              <a:t> - </a:t>
            </a:r>
            <a:r>
              <a:rPr lang="en-US" sz="2200" dirty="0" smtClean="0"/>
              <a:t>303-866-6847</a:t>
            </a:r>
          </a:p>
          <a:p>
            <a:r>
              <a:rPr lang="en-US" dirty="0"/>
              <a:t>Joey Willett </a:t>
            </a:r>
            <a:r>
              <a:rPr lang="en-US" dirty="0" smtClean="0"/>
              <a:t>– </a:t>
            </a:r>
            <a:r>
              <a:rPr lang="en-US" sz="2200" dirty="0" smtClean="0">
                <a:hlinkClick r:id="rId10"/>
              </a:rPr>
              <a:t>willett_j@cde.state.co.us</a:t>
            </a:r>
            <a:r>
              <a:rPr lang="en-US" sz="2200" dirty="0" smtClean="0"/>
              <a:t> – 303-866-6700</a:t>
            </a:r>
            <a:endParaRPr lang="en-US" sz="2200"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2199458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Newly authorized under subpart 1 of Title IV, Part A of the ESEA, the Student Support and Academic Enrichment (SSAE) program is intended to increase the capacity of State educational agencies (SEAs), local educational agencies (LEAs), schools, and local communities to:</a:t>
            </a:r>
          </a:p>
          <a:p>
            <a:pPr lvl="1"/>
            <a:r>
              <a:rPr lang="en-US" dirty="0"/>
              <a:t>provide all students with access to a well-rounded education;</a:t>
            </a:r>
          </a:p>
          <a:p>
            <a:pPr lvl="1"/>
            <a:r>
              <a:rPr lang="en-US" dirty="0"/>
              <a:t>improve school conditions for student learning; and</a:t>
            </a:r>
          </a:p>
          <a:p>
            <a:pPr lvl="1"/>
            <a:r>
              <a:rPr lang="en-US" dirty="0"/>
              <a:t>Improve the use of technology in order to improve the academic achievement and digital literacy of all students</a:t>
            </a:r>
          </a:p>
          <a:p>
            <a:endParaRPr lang="en-US" dirty="0"/>
          </a:p>
        </p:txBody>
      </p:sp>
      <p:sp>
        <p:nvSpPr>
          <p:cNvPr id="3" name="Title 2"/>
          <p:cNvSpPr>
            <a:spLocks noGrp="1"/>
          </p:cNvSpPr>
          <p:nvPr>
            <p:ph type="title"/>
          </p:nvPr>
        </p:nvSpPr>
        <p:spPr/>
        <p:txBody>
          <a:bodyPr/>
          <a:lstStyle/>
          <a:p>
            <a:r>
              <a:rPr lang="en-US" dirty="0" smtClean="0"/>
              <a:t>Title IV: Purpose</a:t>
            </a:r>
            <a:endParaRPr lang="en-US" dirty="0"/>
          </a:p>
        </p:txBody>
      </p:sp>
    </p:spTree>
    <p:extLst>
      <p:ext uri="{BB962C8B-B14F-4D97-AF65-F5344CB8AC3E}">
        <p14:creationId xmlns:p14="http://schemas.microsoft.com/office/powerpoint/2010/main" val="159481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Allowable activities under Title IV, Part A fall into three categories:</a:t>
            </a:r>
          </a:p>
          <a:p>
            <a:pPr lvl="1"/>
            <a:r>
              <a:rPr lang="en-US" dirty="0"/>
              <a:t>well rounded educational </a:t>
            </a:r>
            <a:r>
              <a:rPr lang="en-US" dirty="0" smtClean="0"/>
              <a:t>opportunities</a:t>
            </a:r>
          </a:p>
          <a:p>
            <a:pPr lvl="1"/>
            <a:r>
              <a:rPr lang="en-US" dirty="0" smtClean="0"/>
              <a:t>improving </a:t>
            </a:r>
            <a:r>
              <a:rPr lang="en-US" dirty="0"/>
              <a:t>school conditions and safe and healthy </a:t>
            </a:r>
            <a:r>
              <a:rPr lang="en-US" dirty="0" smtClean="0"/>
              <a:t>students</a:t>
            </a:r>
          </a:p>
          <a:p>
            <a:pPr lvl="1"/>
            <a:r>
              <a:rPr lang="en-US" dirty="0" smtClean="0"/>
              <a:t>improving </a:t>
            </a:r>
            <a:r>
              <a:rPr lang="en-US" dirty="0"/>
              <a:t>the use of educational technology in order to improve the academic achievement and digital literacy of all students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Title IV: Allowable Activities</a:t>
            </a:r>
            <a:endParaRPr lang="en-US" dirty="0"/>
          </a:p>
        </p:txBody>
      </p:sp>
    </p:spTree>
    <p:extLst>
      <p:ext uri="{BB962C8B-B14F-4D97-AF65-F5344CB8AC3E}">
        <p14:creationId xmlns:p14="http://schemas.microsoft.com/office/powerpoint/2010/main" val="355112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law authorizes $1.65 </a:t>
            </a:r>
            <a:r>
              <a:rPr lang="en-US" dirty="0" smtClean="0"/>
              <a:t>billion</a:t>
            </a:r>
          </a:p>
          <a:p>
            <a:pPr lvl="1"/>
            <a:r>
              <a:rPr lang="en-US" dirty="0" smtClean="0"/>
              <a:t>For </a:t>
            </a:r>
            <a:r>
              <a:rPr lang="en-US" dirty="0"/>
              <a:t>reference:  The authorized amount for Title I is ~$15 </a:t>
            </a:r>
            <a:r>
              <a:rPr lang="en-US" dirty="0" smtClean="0"/>
              <a:t>billion</a:t>
            </a:r>
          </a:p>
          <a:p>
            <a:pPr lvl="1"/>
            <a:r>
              <a:rPr lang="en-US" dirty="0" smtClean="0"/>
              <a:t>U.S</a:t>
            </a:r>
            <a:r>
              <a:rPr lang="en-US" dirty="0"/>
              <a:t>. Senate Labor, Health and Human Services, Education Appropriations Subcommittee appropriated only $300 million in its recently approved funding bill.</a:t>
            </a:r>
          </a:p>
          <a:p>
            <a:r>
              <a:rPr lang="en-US" dirty="0" smtClean="0"/>
              <a:t>Allocated based on same formula as Title I, Part A</a:t>
            </a:r>
          </a:p>
          <a:p>
            <a:r>
              <a:rPr lang="en-US" dirty="0" smtClean="0"/>
              <a:t>Activities </a:t>
            </a:r>
            <a:r>
              <a:rPr lang="en-US" dirty="0"/>
              <a:t>must supplement, and not supplant, non-federal funds that would otherwise be available for activities authorized under Title IV, Part A</a:t>
            </a:r>
            <a:r>
              <a:rPr lang="en-US" dirty="0" smtClean="0"/>
              <a:t>.</a:t>
            </a:r>
          </a:p>
          <a:p>
            <a:r>
              <a:rPr lang="en-US" dirty="0"/>
              <a:t>No </a:t>
            </a:r>
            <a:r>
              <a:rPr lang="en-US" dirty="0" smtClean="0"/>
              <a:t>Title IV, Part A allocation </a:t>
            </a:r>
            <a:r>
              <a:rPr lang="en-US" dirty="0"/>
              <a:t>to </a:t>
            </a:r>
            <a:r>
              <a:rPr lang="en-US" dirty="0" smtClean="0"/>
              <a:t>LEA may </a:t>
            </a:r>
            <a:r>
              <a:rPr lang="en-US" dirty="0"/>
              <a:t>be </a:t>
            </a:r>
            <a:r>
              <a:rPr lang="en-US" dirty="0" smtClean="0"/>
              <a:t>less </a:t>
            </a:r>
            <a:r>
              <a:rPr lang="en-US" dirty="0"/>
              <a:t>than $</a:t>
            </a:r>
            <a:r>
              <a:rPr lang="en-US" dirty="0" smtClean="0"/>
              <a:t>10,000</a:t>
            </a:r>
          </a:p>
          <a:p>
            <a:pPr lvl="1"/>
            <a:r>
              <a:rPr lang="en-US" dirty="0" smtClean="0"/>
              <a:t>LEAs may form </a:t>
            </a:r>
            <a:r>
              <a:rPr lang="en-US" dirty="0"/>
              <a:t>consortia with </a:t>
            </a:r>
            <a:r>
              <a:rPr lang="en-US" dirty="0" smtClean="0"/>
              <a:t>other surrounding LEAs </a:t>
            </a:r>
            <a:r>
              <a:rPr lang="en-US" dirty="0"/>
              <a:t>and combine the funds to jointly carry out the </a:t>
            </a:r>
            <a:r>
              <a:rPr lang="en-US" dirty="0" smtClean="0"/>
              <a:t>local activities</a:t>
            </a:r>
            <a:endParaRPr lang="en-US" dirty="0"/>
          </a:p>
        </p:txBody>
      </p:sp>
      <p:sp>
        <p:nvSpPr>
          <p:cNvPr id="3" name="Title 2"/>
          <p:cNvSpPr>
            <a:spLocks noGrp="1"/>
          </p:cNvSpPr>
          <p:nvPr>
            <p:ph type="title"/>
          </p:nvPr>
        </p:nvSpPr>
        <p:spPr/>
        <p:txBody>
          <a:bodyPr/>
          <a:lstStyle/>
          <a:p>
            <a:r>
              <a:rPr lang="en-US" dirty="0" smtClean="0"/>
              <a:t>Title IV: Funding</a:t>
            </a:r>
            <a:endParaRPr lang="en-US" dirty="0"/>
          </a:p>
        </p:txBody>
      </p:sp>
    </p:spTree>
    <p:extLst>
      <p:ext uri="{BB962C8B-B14F-4D97-AF65-F5344CB8AC3E}">
        <p14:creationId xmlns:p14="http://schemas.microsoft.com/office/powerpoint/2010/main" val="171774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Activities must be planned in consultation with parents, teachers, principals, and other relevant stakeholders.</a:t>
            </a:r>
          </a:p>
          <a:p>
            <a:pPr lvl="1"/>
            <a:r>
              <a:rPr lang="en-US" dirty="0"/>
              <a:t>Must also engage in continued consultation to improve the activities.</a:t>
            </a:r>
          </a:p>
          <a:p>
            <a:r>
              <a:rPr lang="en-US" dirty="0"/>
              <a:t>LEAs receiving at least $30,000 must</a:t>
            </a:r>
          </a:p>
          <a:p>
            <a:pPr lvl="1"/>
            <a:r>
              <a:rPr lang="en-US" dirty="0"/>
              <a:t>conduct a comprehensive needs assessment every 3 years</a:t>
            </a:r>
          </a:p>
          <a:p>
            <a:pPr lvl="1"/>
            <a:r>
              <a:rPr lang="en-US" dirty="0"/>
              <a:t>use at least 20% of the funds to support activities related to well-rounded educational opportunities</a:t>
            </a:r>
          </a:p>
          <a:p>
            <a:pPr lvl="1"/>
            <a:r>
              <a:rPr lang="en-US" dirty="0"/>
              <a:t>use at least 20% of the funds to support safe and healthy students</a:t>
            </a:r>
          </a:p>
          <a:p>
            <a:pPr lvl="1"/>
            <a:r>
              <a:rPr lang="en-US" dirty="0"/>
              <a:t>use a portion of the funds to support the improvement of the use of educational technology</a:t>
            </a:r>
          </a:p>
          <a:p>
            <a:pPr lvl="1"/>
            <a:r>
              <a:rPr lang="en-US" dirty="0"/>
              <a:t>prioritize the funds toward high-need schools in the district</a:t>
            </a:r>
          </a:p>
          <a:p>
            <a:r>
              <a:rPr lang="en-US" b="1" dirty="0"/>
              <a:t>LEAs </a:t>
            </a:r>
            <a:r>
              <a:rPr lang="en-US" b="1" u="sng" dirty="0"/>
              <a:t>may</a:t>
            </a:r>
            <a:r>
              <a:rPr lang="en-US" b="1" dirty="0"/>
              <a:t> use a portion of the funds for activities conducted in partnership with an IHE, business, nonprofit organization, or community-based organization.</a:t>
            </a:r>
          </a:p>
          <a:p>
            <a:endParaRPr lang="en-US" dirty="0"/>
          </a:p>
        </p:txBody>
      </p:sp>
      <p:sp>
        <p:nvSpPr>
          <p:cNvPr id="3" name="Title 2"/>
          <p:cNvSpPr>
            <a:spLocks noGrp="1"/>
          </p:cNvSpPr>
          <p:nvPr>
            <p:ph type="title"/>
          </p:nvPr>
        </p:nvSpPr>
        <p:spPr/>
        <p:txBody>
          <a:bodyPr/>
          <a:lstStyle/>
          <a:p>
            <a:r>
              <a:rPr lang="en-US" dirty="0"/>
              <a:t>Title IV</a:t>
            </a:r>
            <a:r>
              <a:rPr lang="en-US" dirty="0" smtClean="0"/>
              <a:t>: Program Requirements</a:t>
            </a:r>
            <a:endParaRPr lang="en-US" dirty="0"/>
          </a:p>
        </p:txBody>
      </p:sp>
    </p:spTree>
    <p:extLst>
      <p:ext uri="{BB962C8B-B14F-4D97-AF65-F5344CB8AC3E}">
        <p14:creationId xmlns:p14="http://schemas.microsoft.com/office/powerpoint/2010/main" val="405443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Resources and tools for the three subject areas are available from USDE </a:t>
            </a:r>
            <a:r>
              <a:rPr lang="en-US" dirty="0" smtClean="0"/>
              <a:t>at: </a:t>
            </a:r>
            <a:r>
              <a:rPr lang="en-US" dirty="0">
                <a:hlinkClick r:id="rId3"/>
              </a:rPr>
              <a:t>http://</a:t>
            </a:r>
            <a:r>
              <a:rPr lang="en-US" dirty="0" smtClean="0">
                <a:hlinkClick r:id="rId3"/>
              </a:rPr>
              <a:t>www2.ed.gov/policy/elsec/leg/essa/essassaegrantguid10212016.pdf</a:t>
            </a:r>
            <a:r>
              <a:rPr lang="en-US" dirty="0" smtClean="0"/>
              <a:t>   </a:t>
            </a:r>
            <a:endParaRPr lang="en-US" dirty="0"/>
          </a:p>
          <a:p>
            <a:r>
              <a:rPr lang="en-US" dirty="0"/>
              <a:t>CDE’s page for all ESSA related items and updates:  </a:t>
            </a:r>
            <a:r>
              <a:rPr lang="en-US" dirty="0">
                <a:hlinkClick r:id="rId4"/>
              </a:rPr>
              <a:t>http://</a:t>
            </a:r>
            <a:r>
              <a:rPr lang="en-US" dirty="0" smtClean="0">
                <a:hlinkClick r:id="rId4"/>
              </a:rPr>
              <a:t>www.cde.state.co.us/fedprograms/essa</a:t>
            </a:r>
            <a:r>
              <a:rPr lang="en-US" dirty="0" smtClean="0"/>
              <a:t>  </a:t>
            </a:r>
            <a:endParaRPr lang="en-US" dirty="0"/>
          </a:p>
          <a:p>
            <a:endParaRPr lang="en-US" dirty="0"/>
          </a:p>
          <a:p>
            <a:r>
              <a:rPr lang="en-US" dirty="0" smtClean="0"/>
              <a:t>Questions? Please contact: </a:t>
            </a:r>
          </a:p>
          <a:p>
            <a:pPr lvl="1"/>
            <a:r>
              <a:rPr lang="en-US" dirty="0"/>
              <a:t>Jennifer Simons – </a:t>
            </a:r>
            <a:r>
              <a:rPr lang="en-US" dirty="0">
                <a:hlinkClick r:id="rId5"/>
              </a:rPr>
              <a:t>simons_j@cde.state.co.us</a:t>
            </a:r>
            <a:r>
              <a:rPr lang="en-US" dirty="0"/>
              <a:t> - 303-866-3905</a:t>
            </a:r>
          </a:p>
          <a:p>
            <a:pPr lvl="1"/>
            <a:r>
              <a:rPr lang="en-US" dirty="0" smtClean="0"/>
              <a:t>Joey </a:t>
            </a:r>
            <a:r>
              <a:rPr lang="en-US" dirty="0"/>
              <a:t>Willett – </a:t>
            </a:r>
            <a:r>
              <a:rPr lang="en-US" dirty="0">
                <a:hlinkClick r:id="rId6"/>
              </a:rPr>
              <a:t>willett_j@cde.state.co.us</a:t>
            </a:r>
            <a:r>
              <a:rPr lang="en-US" dirty="0"/>
              <a:t> – 303-866-6700</a:t>
            </a:r>
          </a:p>
          <a:p>
            <a:endParaRPr lang="en-US" dirty="0"/>
          </a:p>
        </p:txBody>
      </p:sp>
      <p:sp>
        <p:nvSpPr>
          <p:cNvPr id="3" name="Title 2"/>
          <p:cNvSpPr>
            <a:spLocks noGrp="1"/>
          </p:cNvSpPr>
          <p:nvPr>
            <p:ph type="title"/>
          </p:nvPr>
        </p:nvSpPr>
        <p:spPr/>
        <p:txBody>
          <a:bodyPr/>
          <a:lstStyle/>
          <a:p>
            <a:r>
              <a:rPr lang="en-US" dirty="0" smtClean="0"/>
              <a:t>Title IV: Resources</a:t>
            </a:r>
            <a:endParaRPr lang="en-US" dirty="0"/>
          </a:p>
        </p:txBody>
      </p:sp>
    </p:spTree>
    <p:extLst>
      <p:ext uri="{BB962C8B-B14F-4D97-AF65-F5344CB8AC3E}">
        <p14:creationId xmlns:p14="http://schemas.microsoft.com/office/powerpoint/2010/main" val="4266671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1765</TotalTime>
  <Words>2656</Words>
  <Application>Microsoft Office PowerPoint</Application>
  <PresentationFormat>On-screen Show (4:3)</PresentationFormat>
  <Paragraphs>354</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Agenda</vt:lpstr>
      <vt:lpstr>Survey</vt:lpstr>
      <vt:lpstr>PowerPoint Presentation</vt:lpstr>
      <vt:lpstr>Title IV: Purpose</vt:lpstr>
      <vt:lpstr>Title IV: Allowable Activities</vt:lpstr>
      <vt:lpstr>Title IV: Funding</vt:lpstr>
      <vt:lpstr>Title IV: Program Requirements</vt:lpstr>
      <vt:lpstr>Title IV: Resources</vt:lpstr>
      <vt:lpstr>CDE Updates</vt:lpstr>
      <vt:lpstr>PowerPoint Presentation</vt:lpstr>
      <vt:lpstr>ESSA</vt:lpstr>
      <vt:lpstr>ESSA Stakeholder Consultation to Date</vt:lpstr>
      <vt:lpstr>ESSA: Public Comment Process Timeline</vt:lpstr>
      <vt:lpstr>Cons App Post Award Revisions</vt:lpstr>
      <vt:lpstr>Virtual Academy</vt:lpstr>
      <vt:lpstr>CLDE Updates</vt:lpstr>
      <vt:lpstr>PowerPoint Presentation</vt:lpstr>
      <vt:lpstr>Non-Public School Coordination</vt:lpstr>
      <vt:lpstr>Non-Public School Coordination</vt:lpstr>
      <vt:lpstr>PowerPoint Presentation</vt:lpstr>
      <vt:lpstr>Quality Teacher Recruitment Program</vt:lpstr>
      <vt:lpstr>QTRP Eligibility</vt:lpstr>
      <vt:lpstr>QTRP: Funds Available</vt:lpstr>
      <vt:lpstr>QTRP: More Information</vt:lpstr>
      <vt:lpstr>PowerPoint Presentation</vt:lpstr>
      <vt:lpstr>Title IA Reservation of Funds</vt:lpstr>
      <vt:lpstr>Title IA Reservation of Funds (cont.)</vt:lpstr>
      <vt:lpstr>Supports to Homeless Students and Youth</vt:lpstr>
      <vt:lpstr>PowerPoint Presentation</vt:lpstr>
      <vt:lpstr>Cons App Update</vt:lpstr>
      <vt:lpstr>ESSA Cons App Questions: Format: Overview</vt:lpstr>
      <vt:lpstr>ESSA Cons App Questions: Format</vt:lpstr>
      <vt:lpstr>Consolidated Application: Title I, Part A Question 2</vt:lpstr>
      <vt:lpstr>Consolidated Application: Title I, Part A Question 2</vt:lpstr>
      <vt:lpstr>Assurances</vt:lpstr>
      <vt:lpstr>Timeline, Protocol, etc.</vt:lpstr>
      <vt:lpstr>Timeline, Protocol, etc. </vt:lpstr>
      <vt:lpstr>ESSA Cons App Discussion Questions</vt:lpstr>
      <vt:lpstr>Monitoring</vt:lpstr>
      <vt:lpstr>Program Review Support</vt:lpstr>
      <vt:lpstr>Program Review Follow-Up</vt:lpstr>
      <vt:lpstr>ESSA Monitoring Discussion Questions</vt:lpstr>
      <vt:lpstr>Questions?</vt:lpstr>
      <vt:lpstr>Feedback</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Schaefer, Shelby</cp:lastModifiedBy>
  <cp:revision>174</cp:revision>
  <cp:lastPrinted>2017-02-21T17:19:40Z</cp:lastPrinted>
  <dcterms:created xsi:type="dcterms:W3CDTF">2016-08-31T23:11:11Z</dcterms:created>
  <dcterms:modified xsi:type="dcterms:W3CDTF">2017-02-28T14:52:00Z</dcterms:modified>
</cp:coreProperties>
</file>