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4"/>
  </p:notesMasterIdLst>
  <p:sldIdLst>
    <p:sldId id="264" r:id="rId2"/>
    <p:sldId id="265" r:id="rId3"/>
    <p:sldId id="282" r:id="rId4"/>
    <p:sldId id="283" r:id="rId5"/>
    <p:sldId id="284" r:id="rId6"/>
    <p:sldId id="285" r:id="rId7"/>
    <p:sldId id="286" r:id="rId8"/>
    <p:sldId id="287" r:id="rId9"/>
    <p:sldId id="288" r:id="rId10"/>
    <p:sldId id="289" r:id="rId11"/>
    <p:sldId id="290" r:id="rId12"/>
    <p:sldId id="266" r:id="rId13"/>
    <p:sldId id="268" r:id="rId14"/>
    <p:sldId id="291" r:id="rId15"/>
    <p:sldId id="267" r:id="rId16"/>
    <p:sldId id="269" r:id="rId17"/>
    <p:sldId id="270" r:id="rId18"/>
    <p:sldId id="277" r:id="rId19"/>
    <p:sldId id="294" r:id="rId20"/>
    <p:sldId id="295" r:id="rId21"/>
    <p:sldId id="274" r:id="rId22"/>
    <p:sldId id="275" r:id="rId23"/>
    <p:sldId id="276" r:id="rId24"/>
    <p:sldId id="271" r:id="rId25"/>
    <p:sldId id="272" r:id="rId26"/>
    <p:sldId id="273" r:id="rId27"/>
    <p:sldId id="278" r:id="rId28"/>
    <p:sldId id="292" r:id="rId29"/>
    <p:sldId id="279" r:id="rId30"/>
    <p:sldId id="293" r:id="rId31"/>
    <p:sldId id="280" r:id="rId32"/>
    <p:sldId id="281"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F7521"/>
    <a:srgbClr val="488BC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autoAdjust="0"/>
  </p:normalViewPr>
  <p:slideViewPr>
    <p:cSldViewPr snapToGrid="0">
      <p:cViewPr varScale="1">
        <p:scale>
          <a:sx n="110" d="100"/>
          <a:sy n="110" d="100"/>
        </p:scale>
        <p:origin x="288" y="102"/>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72E894-E0CE-40CF-8CA0-23F05C6E40C6}" type="datetimeFigureOut">
              <a:rPr lang="en-US" smtClean="0"/>
              <a:t>3/23/2021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C3E97E-4890-4915-A7C2-F3D207C521C5}" type="slidenum">
              <a:rPr lang="en-US" smtClean="0"/>
              <a:t>‹#›</a:t>
            </a:fld>
            <a:endParaRPr lang="en-US"/>
          </a:p>
        </p:txBody>
      </p:sp>
    </p:spTree>
    <p:extLst>
      <p:ext uri="{BB962C8B-B14F-4D97-AF65-F5344CB8AC3E}">
        <p14:creationId xmlns:p14="http://schemas.microsoft.com/office/powerpoint/2010/main" val="2711885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9.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 name="Rectangle 11"/>
          <p:cNvSpPr/>
          <p:nvPr userDrawn="1"/>
        </p:nvSpPr>
        <p:spPr>
          <a:xfrm>
            <a:off x="0" y="4675238"/>
            <a:ext cx="9144000" cy="2182761"/>
          </a:xfrm>
          <a:prstGeom prst="rect">
            <a:avLst/>
          </a:prstGeom>
          <a:gradFill>
            <a:gsLst>
              <a:gs pos="0">
                <a:schemeClr val="bg1"/>
              </a:gs>
              <a:gs pos="100000">
                <a:srgbClr val="EF7521">
                  <a:alpha val="2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3236239"/>
            <a:ext cx="7772400" cy="1216589"/>
          </a:xfrm>
        </p:spPr>
        <p:txBody>
          <a:bodyPr anchor="t" anchorCtr="0">
            <a:normAutofit/>
          </a:bodyPr>
          <a:lstStyle>
            <a:lvl1pPr algn="ctr">
              <a:defRPr sz="3600">
                <a:latin typeface="Museo Slab 500" panose="02000000000000000000" pitchFamily="50" charset="0"/>
              </a:defRPr>
            </a:lvl1pPr>
          </a:lstStyle>
          <a:p>
            <a:r>
              <a:rPr lang="en-US" dirty="0"/>
              <a:t>Click to edit Master title style</a:t>
            </a:r>
          </a:p>
        </p:txBody>
      </p:sp>
      <p:sp>
        <p:nvSpPr>
          <p:cNvPr id="3" name="Subtitle 2"/>
          <p:cNvSpPr>
            <a:spLocks noGrp="1"/>
          </p:cNvSpPr>
          <p:nvPr>
            <p:ph type="subTitle" idx="1"/>
          </p:nvPr>
        </p:nvSpPr>
        <p:spPr>
          <a:xfrm>
            <a:off x="685800" y="5073444"/>
            <a:ext cx="7772400" cy="1065925"/>
          </a:xfrm>
        </p:spPr>
        <p:txBody>
          <a:bodyPr>
            <a:normAutofit/>
          </a:bodyPr>
          <a:lstStyle>
            <a:lvl1pPr marL="0" indent="0" algn="ct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165737" y="632706"/>
            <a:ext cx="2821173" cy="1762730"/>
          </a:xfrm>
          <a:prstGeom prst="rect">
            <a:avLst/>
          </a:prstGeom>
        </p:spPr>
      </p:pic>
      <p:cxnSp>
        <p:nvCxnSpPr>
          <p:cNvPr id="10" name="Straight Connector 9"/>
          <p:cNvCxnSpPr/>
          <p:nvPr userDrawn="1"/>
        </p:nvCxnSpPr>
        <p:spPr>
          <a:xfrm>
            <a:off x="685800" y="2772696"/>
            <a:ext cx="7801897" cy="0"/>
          </a:xfrm>
          <a:prstGeom prst="line">
            <a:avLst/>
          </a:prstGeom>
          <a:ln w="19050">
            <a:solidFill>
              <a:srgbClr val="EF7521"/>
            </a:solidFill>
          </a:ln>
        </p:spPr>
        <p:style>
          <a:lnRef idx="1">
            <a:schemeClr val="accent1"/>
          </a:lnRef>
          <a:fillRef idx="0">
            <a:schemeClr val="accent1"/>
          </a:fillRef>
          <a:effectRef idx="0">
            <a:schemeClr val="accent1"/>
          </a:effectRef>
          <a:fontRef idx="minor">
            <a:schemeClr val="tx1"/>
          </a:fontRef>
        </p:style>
      </p:cxnSp>
      <p:sp>
        <p:nvSpPr>
          <p:cNvPr id="13"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8805756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
        <p:nvSpPr>
          <p:cNvPr id="3"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dirty="0"/>
              <a:t>Click to edit Master title style</a:t>
            </a:r>
          </a:p>
        </p:txBody>
      </p:sp>
    </p:spTree>
    <p:extLst>
      <p:ext uri="{BB962C8B-B14F-4D97-AF65-F5344CB8AC3E}">
        <p14:creationId xmlns:p14="http://schemas.microsoft.com/office/powerpoint/2010/main" val="16847188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dirty="0"/>
              <a:t>Click to edit Master title style</a:t>
            </a:r>
          </a:p>
        </p:txBody>
      </p:sp>
    </p:spTree>
    <p:extLst>
      <p:ext uri="{BB962C8B-B14F-4D97-AF65-F5344CB8AC3E}">
        <p14:creationId xmlns:p14="http://schemas.microsoft.com/office/powerpoint/2010/main" val="41803890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sp>
        <p:nvSpPr>
          <p:cNvPr id="3" name="Title 1"/>
          <p:cNvSpPr>
            <a:spLocks noGrp="1"/>
          </p:cNvSpPr>
          <p:nvPr>
            <p:ph type="ctrTitle"/>
          </p:nvPr>
        </p:nvSpPr>
        <p:spPr>
          <a:xfrm>
            <a:off x="685800" y="2595716"/>
            <a:ext cx="7772400" cy="2337620"/>
          </a:xfrm>
        </p:spPr>
        <p:txBody>
          <a:bodyPr anchor="t" anchorCtr="0">
            <a:normAutofit/>
          </a:bodyPr>
          <a:lstStyle>
            <a:lvl1pPr algn="ctr">
              <a:defRPr sz="4000">
                <a:solidFill>
                  <a:schemeClr val="bg1"/>
                </a:solidFill>
                <a:latin typeface="Museo Slab 500" panose="02000000000000000000" pitchFamily="50" charset="0"/>
              </a:defRPr>
            </a:lvl1pPr>
          </a:lstStyle>
          <a:p>
            <a:r>
              <a:rPr lang="en-US" dirty="0"/>
              <a:t>Click to edit Master title style</a:t>
            </a:r>
          </a:p>
        </p:txBody>
      </p:sp>
      <p:sp>
        <p:nvSpPr>
          <p:cNvPr id="4" name="Slide Number Placeholder 5"/>
          <p:cNvSpPr>
            <a:spLocks noGrp="1"/>
          </p:cNvSpPr>
          <p:nvPr>
            <p:ph type="sldNum" sz="quarter" idx="12"/>
          </p:nvPr>
        </p:nvSpPr>
        <p:spPr>
          <a:xfrm>
            <a:off x="164079" y="6427018"/>
            <a:ext cx="2057400" cy="365125"/>
          </a:xfrm>
          <a:prstGeom prst="rect">
            <a:avLst/>
          </a:prstGeom>
        </p:spPr>
        <p:txBody>
          <a:bodyPr/>
          <a:lstStyle>
            <a:lvl1pPr algn="l">
              <a:defRPr sz="1600">
                <a:solidFill>
                  <a:schemeClr val="bg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090883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3999" cy="6857999"/>
          </a:xfrm>
          <a:prstGeom prst="rect">
            <a:avLst/>
          </a:prstGeom>
        </p:spPr>
      </p:pic>
      <p:sp>
        <p:nvSpPr>
          <p:cNvPr id="3" name="Title 1"/>
          <p:cNvSpPr>
            <a:spLocks noGrp="1"/>
          </p:cNvSpPr>
          <p:nvPr>
            <p:ph type="ctrTitle"/>
          </p:nvPr>
        </p:nvSpPr>
        <p:spPr>
          <a:xfrm>
            <a:off x="685800" y="2595716"/>
            <a:ext cx="7772400" cy="2337620"/>
          </a:xfrm>
        </p:spPr>
        <p:txBody>
          <a:bodyPr anchor="t" anchorCtr="0">
            <a:normAutofit/>
          </a:bodyPr>
          <a:lstStyle>
            <a:lvl1pPr algn="ctr">
              <a:defRPr sz="4000">
                <a:solidFill>
                  <a:schemeClr val="bg1"/>
                </a:solidFill>
                <a:latin typeface="Museo Slab 500" panose="02000000000000000000" pitchFamily="50" charset="0"/>
              </a:defRPr>
            </a:lvl1pPr>
          </a:lstStyle>
          <a:p>
            <a:r>
              <a:rPr lang="en-US" dirty="0"/>
              <a:t>Click to edit Master title style</a:t>
            </a:r>
          </a:p>
        </p:txBody>
      </p:sp>
      <p:sp>
        <p:nvSpPr>
          <p:cNvPr id="4"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7222193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006613-4CD9-4FC2-8F5F-29E2F48E5039}"/>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2D37E449-A7CF-4042-BDF8-16978DE8EE82}"/>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C30A104B-BABD-4D68-831B-3D896C002A6C}"/>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6F03CB48-10B0-4FB7-95BD-A24812195AF5}"/>
              </a:ext>
            </a:extLst>
          </p:cNvPr>
          <p:cNvSpPr>
            <a:spLocks noGrp="1"/>
          </p:cNvSpPr>
          <p:nvPr>
            <p:ph type="dt" sz="half" idx="10"/>
          </p:nvPr>
        </p:nvSpPr>
        <p:spPr/>
        <p:txBody>
          <a:bodyPr/>
          <a:lstStyle/>
          <a:p>
            <a:fld id="{031E2ED0-7276-44A6-A6DB-0627903BBC4D}" type="datetimeFigureOut">
              <a:rPr lang="en-US" smtClean="0"/>
              <a:t>3/23/2021</a:t>
            </a:fld>
            <a:endParaRPr lang="en-US"/>
          </a:p>
        </p:txBody>
      </p:sp>
      <p:sp>
        <p:nvSpPr>
          <p:cNvPr id="6" name="Footer Placeholder 5">
            <a:extLst>
              <a:ext uri="{FF2B5EF4-FFF2-40B4-BE49-F238E27FC236}">
                <a16:creationId xmlns:a16="http://schemas.microsoft.com/office/drawing/2014/main" id="{00199BC8-67A4-4EDA-B039-335D4012DA2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ADF3843-6C18-48CF-92D3-00A19659FBB8}"/>
              </a:ext>
            </a:extLst>
          </p:cNvPr>
          <p:cNvSpPr>
            <a:spLocks noGrp="1"/>
          </p:cNvSpPr>
          <p:nvPr>
            <p:ph type="sldNum" sz="quarter" idx="12"/>
          </p:nvPr>
        </p:nvSpPr>
        <p:spPr/>
        <p:txBody>
          <a:bodyPr/>
          <a:lstStyle/>
          <a:p>
            <a:fld id="{69013437-A7F0-4F3D-A7AF-6AC7DBF5AAC7}" type="slidenum">
              <a:rPr lang="en-US" smtClean="0"/>
              <a:t>‹#›</a:t>
            </a:fld>
            <a:endParaRPr lang="en-US"/>
          </a:p>
        </p:txBody>
      </p:sp>
    </p:spTree>
    <p:extLst>
      <p:ext uri="{BB962C8B-B14F-4D97-AF65-F5344CB8AC3E}">
        <p14:creationId xmlns:p14="http://schemas.microsoft.com/office/powerpoint/2010/main" val="41299919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2"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4549432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306178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507693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19029392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4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0168863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5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097945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6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18116285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28650" y="1463040"/>
            <a:ext cx="3886200" cy="4583799"/>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4629150" y="1463040"/>
            <a:ext cx="3886200" cy="4583799"/>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9"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12"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3133206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5"/>
          <p:cNvSpPr>
            <a:spLocks noGrp="1"/>
          </p:cNvSpPr>
          <p:nvPr>
            <p:ph type="sldNum" sz="quarter" idx="4"/>
          </p:nvPr>
        </p:nvSpPr>
        <p:spPr>
          <a:xfrm>
            <a:off x="245193" y="6360652"/>
            <a:ext cx="2057400" cy="365125"/>
          </a:xfrm>
          <a:prstGeom prst="rect">
            <a:avLst/>
          </a:prstGeom>
        </p:spPr>
        <p:txBody>
          <a:bodyPr/>
          <a:lstStyle>
            <a:lvl1pPr algn="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3723799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0" r:id="rId3"/>
    <p:sldLayoutId id="2147483671" r:id="rId4"/>
    <p:sldLayoutId id="2147483672" r:id="rId5"/>
    <p:sldLayoutId id="2147483673" r:id="rId6"/>
    <p:sldLayoutId id="2147483674" r:id="rId7"/>
    <p:sldLayoutId id="2147483675" r:id="rId8"/>
    <p:sldLayoutId id="2147483664" r:id="rId9"/>
    <p:sldLayoutId id="2147483666" r:id="rId10"/>
    <p:sldLayoutId id="2147483667" r:id="rId11"/>
    <p:sldLayoutId id="2147483668" r:id="rId12"/>
    <p:sldLayoutId id="2147483669" r:id="rId13"/>
    <p:sldLayoutId id="2147483676" r:id="rId14"/>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data.census.gov/cedsci/map?g=0500000US08039&amp;hidePreview=false&amp;layer=VT_2019_050_00_PY_D1&amp;palette=Teal&amp;break=5&amp;classification=Natural%20Breaks&amp;mode=selection" TargetMode="External"/><Relationship Id="rId2" Type="http://schemas.openxmlformats.org/officeDocument/2006/relationships/hyperlink" Target="https://www.govinfo.gov/content/pkg/FR-2019-03-20/pdf/2019-05183.pdf" TargetMode="External"/><Relationship Id="rId1" Type="http://schemas.openxmlformats.org/officeDocument/2006/relationships/slideLayout" Target="../slideLayouts/slideLayout2.xml"/><Relationship Id="rId5" Type="http://schemas.openxmlformats.org/officeDocument/2006/relationships/hyperlink" Target="https://www2.ed.gov/about/inits/ed/non-public-education/files/equitable-services-guidance-100419.pdf" TargetMode="External"/><Relationship Id="rId4" Type="http://schemas.openxmlformats.org/officeDocument/2006/relationships/hyperlink" Target="https://www.census.gov/data-tools/demo/saipe/#/?map_geoSelector=sa_eusd&amp;s_measures=sa_sd&amp;s_year=2019"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mailto:eansapplications@cde.state.co.us"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www.cde.state.co.us/fedprograms/eansbudgetworkbook" TargetMode="External"/><Relationship Id="rId2" Type="http://schemas.openxmlformats.org/officeDocument/2006/relationships/hyperlink" Target="http://www.cde.state.co.us/eans-application" TargetMode="External"/><Relationship Id="rId1" Type="http://schemas.openxmlformats.org/officeDocument/2006/relationships/slideLayout" Target="../slideLayouts/slideLayout2.xml"/><Relationship Id="rId4" Type="http://schemas.openxmlformats.org/officeDocument/2006/relationships/hyperlink" Target="mailto:eansapplications@cde.state.co.us"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2" Type="http://schemas.openxmlformats.org/officeDocument/2006/relationships/hyperlink" Target="http://www.cde.state.co.us/caresact/geer2-ean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eansapplications@cde.state.co.us" TargetMode="External"/><Relationship Id="rId2" Type="http://schemas.openxmlformats.org/officeDocument/2006/relationships/hyperlink" Target="http://www.cde.state.co.us/fedprograms/eansnon-governingconsortiasignoveragreement"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146A64-AD79-4393-9AEC-7DF5A22C7D44}"/>
              </a:ext>
            </a:extLst>
          </p:cNvPr>
          <p:cNvSpPr>
            <a:spLocks noGrp="1"/>
          </p:cNvSpPr>
          <p:nvPr>
            <p:ph type="ctrTitle"/>
          </p:nvPr>
        </p:nvSpPr>
        <p:spPr/>
        <p:txBody>
          <a:bodyPr/>
          <a:lstStyle/>
          <a:p>
            <a:r>
              <a:rPr lang="en-US" dirty="0"/>
              <a:t>Emergency Assistance to Non-public Schools Grant</a:t>
            </a:r>
          </a:p>
        </p:txBody>
      </p:sp>
      <p:sp>
        <p:nvSpPr>
          <p:cNvPr id="3" name="Subtitle 2">
            <a:extLst>
              <a:ext uri="{FF2B5EF4-FFF2-40B4-BE49-F238E27FC236}">
                <a16:creationId xmlns:a16="http://schemas.microsoft.com/office/drawing/2014/main" id="{AEF8791F-4270-4781-A629-492DC15B19A9}"/>
              </a:ext>
            </a:extLst>
          </p:cNvPr>
          <p:cNvSpPr>
            <a:spLocks noGrp="1"/>
          </p:cNvSpPr>
          <p:nvPr>
            <p:ph type="subTitle" idx="1"/>
          </p:nvPr>
        </p:nvSpPr>
        <p:spPr/>
        <p:txBody>
          <a:bodyPr/>
          <a:lstStyle/>
          <a:p>
            <a:r>
              <a:rPr lang="en-US" dirty="0"/>
              <a:t>Application training</a:t>
            </a:r>
          </a:p>
        </p:txBody>
      </p:sp>
    </p:spTree>
    <p:extLst>
      <p:ext uri="{BB962C8B-B14F-4D97-AF65-F5344CB8AC3E}">
        <p14:creationId xmlns:p14="http://schemas.microsoft.com/office/powerpoint/2010/main" val="23106118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D6CDB20-394C-4D51-9C5B-8751E21338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9144000" cy="6861324"/>
          </a:xfrm>
          <a:prstGeom prst="rect">
            <a:avLst/>
          </a:prstGeom>
          <a:solidFill>
            <a:schemeClr val="tx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0" name="Rounded Rectangle 3">
            <a:extLst>
              <a:ext uri="{FF2B5EF4-FFF2-40B4-BE49-F238E27FC236}">
                <a16:creationId xmlns:a16="http://schemas.microsoft.com/office/drawing/2014/main" id="{46DFD1E0-DCA7-47E6-B78B-6ECDDF873D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5058" y="640080"/>
            <a:ext cx="8190312" cy="5577818"/>
          </a:xfrm>
          <a:prstGeom prst="roundRect">
            <a:avLst>
              <a:gd name="adj" fmla="val 0"/>
            </a:avLst>
          </a:prstGeom>
          <a:solidFill>
            <a:srgbClr val="FFFFFF"/>
          </a:solidFill>
          <a:ln w="9525">
            <a:solidFill>
              <a:schemeClr val="tx1">
                <a:lumMod val="50000"/>
                <a:lumOff val="50000"/>
              </a:schemeClr>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AAB0B1E-BB97-40E0-8DCD-D1197A0E1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6018" y="960109"/>
            <a:ext cx="7708392"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AB61366D-2EDF-4A9A-9D92-34B73F50437A}"/>
              </a:ext>
            </a:extLst>
          </p:cNvPr>
          <p:cNvSpPr>
            <a:spLocks noGrp="1"/>
          </p:cNvSpPr>
          <p:nvPr>
            <p:ph type="title"/>
          </p:nvPr>
        </p:nvSpPr>
        <p:spPr>
          <a:xfrm>
            <a:off x="966983" y="1371600"/>
            <a:ext cx="2408140" cy="4114800"/>
          </a:xfrm>
        </p:spPr>
        <p:txBody>
          <a:bodyPr>
            <a:normAutofit/>
          </a:bodyPr>
          <a:lstStyle/>
          <a:p>
            <a:pPr algn="r"/>
            <a:r>
              <a:rPr lang="en-US" dirty="0">
                <a:solidFill>
                  <a:schemeClr val="tx1"/>
                </a:solidFill>
              </a:rPr>
              <a:t>Assurances </a:t>
            </a:r>
          </a:p>
        </p:txBody>
      </p:sp>
      <p:cxnSp>
        <p:nvCxnSpPr>
          <p:cNvPr id="14" name="Straight Connector 13">
            <a:extLst>
              <a:ext uri="{FF2B5EF4-FFF2-40B4-BE49-F238E27FC236}">
                <a16:creationId xmlns:a16="http://schemas.microsoft.com/office/drawing/2014/main" id="{F492F8DF-EE34-4FC5-9FFE-76EB2E3BBA9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rot="5400000">
            <a:off x="1976411" y="3429000"/>
            <a:ext cx="3200400" cy="0"/>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41A33CAB-7A7D-4B1E-927D-957A0807991E}"/>
              </a:ext>
            </a:extLst>
          </p:cNvPr>
          <p:cNvSpPr>
            <a:spLocks noGrp="1"/>
          </p:cNvSpPr>
          <p:nvPr>
            <p:ph idx="1"/>
          </p:nvPr>
        </p:nvSpPr>
        <p:spPr>
          <a:xfrm>
            <a:off x="3772878" y="1371600"/>
            <a:ext cx="4404139" cy="4114800"/>
          </a:xfrm>
        </p:spPr>
        <p:txBody>
          <a:bodyPr anchor="ctr">
            <a:normAutofit/>
          </a:bodyPr>
          <a:lstStyle/>
          <a:p>
            <a:pPr marL="0" indent="0">
              <a:buNone/>
            </a:pPr>
            <a:r>
              <a:rPr lang="en-US" sz="1900"/>
              <a:t>The assurances in the application are your positive declaration of adherence to the program rules and requirements. Additionally, the assurances inform you of your role, responsibility, and the role and responsibility of CDE. </a:t>
            </a:r>
          </a:p>
        </p:txBody>
      </p:sp>
    </p:spTree>
    <p:extLst>
      <p:ext uri="{BB962C8B-B14F-4D97-AF65-F5344CB8AC3E}">
        <p14:creationId xmlns:p14="http://schemas.microsoft.com/office/powerpoint/2010/main" val="32809911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0068E6-C68B-477D-BAD5-D5224EF17FA0}"/>
              </a:ext>
            </a:extLst>
          </p:cNvPr>
          <p:cNvSpPr>
            <a:spLocks noGrp="1"/>
          </p:cNvSpPr>
          <p:nvPr>
            <p:ph type="title"/>
          </p:nvPr>
        </p:nvSpPr>
        <p:spPr/>
        <p:txBody>
          <a:bodyPr/>
          <a:lstStyle/>
          <a:p>
            <a:r>
              <a:rPr lang="en-US" dirty="0"/>
              <a:t>Application Narrative </a:t>
            </a:r>
          </a:p>
        </p:txBody>
      </p:sp>
      <p:sp>
        <p:nvSpPr>
          <p:cNvPr id="3" name="Content Placeholder 2">
            <a:extLst>
              <a:ext uri="{FF2B5EF4-FFF2-40B4-BE49-F238E27FC236}">
                <a16:creationId xmlns:a16="http://schemas.microsoft.com/office/drawing/2014/main" id="{0EC89484-3B35-4CB5-9FF9-197DA069F269}"/>
              </a:ext>
            </a:extLst>
          </p:cNvPr>
          <p:cNvSpPr>
            <a:spLocks noGrp="1"/>
          </p:cNvSpPr>
          <p:nvPr>
            <p:ph idx="1"/>
          </p:nvPr>
        </p:nvSpPr>
        <p:spPr/>
        <p:txBody>
          <a:bodyPr/>
          <a:lstStyle/>
          <a:p>
            <a:pPr marL="0" indent="0">
              <a:buNone/>
            </a:pPr>
            <a:r>
              <a:rPr lang="en-US" dirty="0"/>
              <a:t>Enrollment and Low-Income Data</a:t>
            </a:r>
          </a:p>
          <a:p>
            <a:pPr marL="0" indent="0">
              <a:buNone/>
            </a:pPr>
            <a:r>
              <a:rPr lang="en-US" dirty="0"/>
              <a:t>Student enrollment</a:t>
            </a:r>
          </a:p>
          <a:p>
            <a:r>
              <a:rPr lang="en-US" dirty="0"/>
              <a:t>Total student enrollment</a:t>
            </a:r>
          </a:p>
          <a:p>
            <a:pPr lvl="1"/>
            <a:r>
              <a:rPr lang="en-US" dirty="0"/>
              <a:t>#K-12 low-income students in the 2019-2020 school year</a:t>
            </a:r>
          </a:p>
          <a:p>
            <a:pPr lvl="1"/>
            <a:r>
              <a:rPr lang="en-US" dirty="0"/>
              <a:t>% of total low-income students (actual or estimate)</a:t>
            </a:r>
          </a:p>
          <a:p>
            <a:pPr marL="342900" lvl="1" indent="0">
              <a:buNone/>
            </a:pPr>
            <a:endParaRPr lang="en-US" dirty="0"/>
          </a:p>
          <a:p>
            <a:r>
              <a:rPr lang="en-US" dirty="0"/>
              <a:t>Consortia applicants</a:t>
            </a:r>
          </a:p>
          <a:p>
            <a:pPr lvl="1"/>
            <a:r>
              <a:rPr lang="en-US" dirty="0"/>
              <a:t>Complete the </a:t>
            </a:r>
            <a:r>
              <a:rPr lang="en-US" i="1" dirty="0"/>
              <a:t>EANS Consortia Enrollment and Low-Income Data, PPP and Equitable Services data worksheet</a:t>
            </a:r>
          </a:p>
        </p:txBody>
      </p:sp>
    </p:spTree>
    <p:extLst>
      <p:ext uri="{BB962C8B-B14F-4D97-AF65-F5344CB8AC3E}">
        <p14:creationId xmlns:p14="http://schemas.microsoft.com/office/powerpoint/2010/main" val="40272989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6EF5C4-D580-4CA8-BA5E-AFA3F8D16504}"/>
              </a:ext>
            </a:extLst>
          </p:cNvPr>
          <p:cNvSpPr>
            <a:spLocks noGrp="1"/>
          </p:cNvSpPr>
          <p:nvPr>
            <p:ph type="title"/>
          </p:nvPr>
        </p:nvSpPr>
        <p:spPr/>
        <p:txBody>
          <a:bodyPr/>
          <a:lstStyle/>
          <a:p>
            <a:r>
              <a:rPr lang="en-US" dirty="0"/>
              <a:t>Data Sources</a:t>
            </a:r>
          </a:p>
        </p:txBody>
      </p:sp>
      <p:sp>
        <p:nvSpPr>
          <p:cNvPr id="3" name="Content Placeholder 2">
            <a:extLst>
              <a:ext uri="{FF2B5EF4-FFF2-40B4-BE49-F238E27FC236}">
                <a16:creationId xmlns:a16="http://schemas.microsoft.com/office/drawing/2014/main" id="{297C76B2-B75B-4927-AAF8-1D2ADE3F22D7}"/>
              </a:ext>
            </a:extLst>
          </p:cNvPr>
          <p:cNvSpPr>
            <a:spLocks noGrp="1"/>
          </p:cNvSpPr>
          <p:nvPr>
            <p:ph idx="1"/>
          </p:nvPr>
        </p:nvSpPr>
        <p:spPr/>
        <p:txBody>
          <a:bodyPr>
            <a:normAutofit lnSpcReduction="10000"/>
          </a:bodyPr>
          <a:lstStyle/>
          <a:p>
            <a:pPr marL="0" indent="0">
              <a:buNone/>
            </a:pPr>
            <a:r>
              <a:rPr lang="en-US" dirty="0"/>
              <a:t>Options: </a:t>
            </a:r>
          </a:p>
          <a:p>
            <a:pPr lvl="1">
              <a:buFont typeface="Wingdings" panose="05000000000000000000" pitchFamily="2" charset="2"/>
              <a:buChar char="q"/>
            </a:pPr>
            <a:r>
              <a:rPr lang="en-US" dirty="0"/>
              <a:t> Free or reduced-price lunch data</a:t>
            </a:r>
          </a:p>
          <a:p>
            <a:pPr marL="685800" lvl="2" indent="0">
              <a:buNone/>
            </a:pPr>
            <a:r>
              <a:rPr lang="en-US" dirty="0"/>
              <a:t>Resources: </a:t>
            </a:r>
            <a:r>
              <a:rPr lang="en-US" dirty="0">
                <a:hlinkClick r:id="rId2"/>
              </a:rPr>
              <a:t>Income Eligibility Guidelines</a:t>
            </a:r>
            <a:endParaRPr lang="en-US" dirty="0"/>
          </a:p>
          <a:p>
            <a:pPr lvl="1">
              <a:buFont typeface="Wingdings" panose="05000000000000000000" pitchFamily="2" charset="2"/>
              <a:buChar char="q"/>
            </a:pPr>
            <a:r>
              <a:rPr lang="en-US" dirty="0"/>
              <a:t> Scholarship or financial assistance data</a:t>
            </a:r>
          </a:p>
          <a:p>
            <a:pPr marL="685800" lvl="2" indent="0">
              <a:buNone/>
            </a:pPr>
            <a:r>
              <a:rPr lang="en-US" dirty="0"/>
              <a:t>Internal data</a:t>
            </a:r>
          </a:p>
          <a:p>
            <a:pPr lvl="1">
              <a:buFont typeface="Wingdings" panose="05000000000000000000" pitchFamily="2" charset="2"/>
              <a:buChar char="q"/>
            </a:pPr>
            <a:r>
              <a:rPr lang="en-US" dirty="0"/>
              <a:t> E-Rate data</a:t>
            </a:r>
          </a:p>
          <a:p>
            <a:pPr marL="685800" lvl="2" indent="0">
              <a:buNone/>
            </a:pPr>
            <a:r>
              <a:rPr lang="en-US" dirty="0"/>
              <a:t>If the non-public school participates in the E-rate program, use the same information provided for that program (based on NSLP data)</a:t>
            </a:r>
          </a:p>
          <a:p>
            <a:pPr lvl="1">
              <a:buFont typeface="Wingdings" panose="05000000000000000000" pitchFamily="2" charset="2"/>
              <a:buChar char="q"/>
            </a:pPr>
            <a:r>
              <a:rPr lang="en-US" dirty="0"/>
              <a:t> American Community Survey (ACS) data</a:t>
            </a:r>
          </a:p>
          <a:p>
            <a:pPr marL="685800" lvl="2" indent="0">
              <a:buNone/>
            </a:pPr>
            <a:r>
              <a:rPr lang="en-US" dirty="0"/>
              <a:t>Resources: </a:t>
            </a:r>
            <a:r>
              <a:rPr lang="en-US" dirty="0">
                <a:hlinkClick r:id="rId3"/>
              </a:rPr>
              <a:t>County Maps</a:t>
            </a:r>
            <a:endParaRPr lang="en-US" dirty="0"/>
          </a:p>
          <a:p>
            <a:pPr lvl="1">
              <a:buFont typeface="Wingdings" panose="05000000000000000000" pitchFamily="2" charset="2"/>
              <a:buChar char="q"/>
            </a:pPr>
            <a:r>
              <a:rPr lang="en-US" dirty="0"/>
              <a:t> </a:t>
            </a:r>
            <a:r>
              <a:rPr lang="en-US" dirty="0">
                <a:hlinkClick r:id="rId4"/>
              </a:rPr>
              <a:t>U.S. Census Bureau Small Area Income and Poverty Estimates (SAIPE) program </a:t>
            </a:r>
            <a:r>
              <a:rPr lang="en-US" dirty="0"/>
              <a:t>data</a:t>
            </a:r>
          </a:p>
          <a:p>
            <a:pPr lvl="1">
              <a:buFont typeface="Wingdings" panose="05000000000000000000" pitchFamily="2" charset="2"/>
              <a:buChar char="q"/>
            </a:pPr>
            <a:r>
              <a:rPr lang="en-US" dirty="0"/>
              <a:t> </a:t>
            </a:r>
            <a:r>
              <a:rPr lang="en-US" dirty="0">
                <a:hlinkClick r:id="rId5"/>
              </a:rPr>
              <a:t>Proportionality Data </a:t>
            </a:r>
            <a:endParaRPr lang="en-US" dirty="0"/>
          </a:p>
          <a:p>
            <a:pPr lvl="1">
              <a:buFont typeface="Wingdings" panose="05000000000000000000" pitchFamily="2" charset="2"/>
              <a:buChar char="q"/>
            </a:pPr>
            <a:r>
              <a:rPr lang="en-US" dirty="0"/>
              <a:t> Other relevant data, such as data that the non-public school has provided to the State for purposes of State or local programs.</a:t>
            </a:r>
          </a:p>
        </p:txBody>
      </p:sp>
    </p:spTree>
    <p:extLst>
      <p:ext uri="{BB962C8B-B14F-4D97-AF65-F5344CB8AC3E}">
        <p14:creationId xmlns:p14="http://schemas.microsoft.com/office/powerpoint/2010/main" val="10167617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940E07-1337-4482-9F90-89C84B74CACF}"/>
              </a:ext>
            </a:extLst>
          </p:cNvPr>
          <p:cNvSpPr>
            <a:spLocks noGrp="1"/>
          </p:cNvSpPr>
          <p:nvPr>
            <p:ph type="title"/>
          </p:nvPr>
        </p:nvSpPr>
        <p:spPr/>
        <p:txBody>
          <a:bodyPr/>
          <a:lstStyle/>
          <a:p>
            <a:r>
              <a:rPr lang="en-US" dirty="0"/>
              <a:t>Application Narrative</a:t>
            </a:r>
          </a:p>
        </p:txBody>
      </p:sp>
      <p:sp>
        <p:nvSpPr>
          <p:cNvPr id="3" name="Content Placeholder 2">
            <a:extLst>
              <a:ext uri="{FF2B5EF4-FFF2-40B4-BE49-F238E27FC236}">
                <a16:creationId xmlns:a16="http://schemas.microsoft.com/office/drawing/2014/main" id="{108266CA-E917-4AC8-8C1F-A99DF9141E4D}"/>
              </a:ext>
            </a:extLst>
          </p:cNvPr>
          <p:cNvSpPr>
            <a:spLocks noGrp="1"/>
          </p:cNvSpPr>
          <p:nvPr>
            <p:ph idx="1"/>
          </p:nvPr>
        </p:nvSpPr>
        <p:spPr/>
        <p:txBody>
          <a:bodyPr/>
          <a:lstStyle/>
          <a:p>
            <a:pPr marL="0" indent="0">
              <a:buNone/>
            </a:pPr>
            <a:r>
              <a:rPr lang="en-US" dirty="0"/>
              <a:t>Paycheck Protection Program</a:t>
            </a:r>
          </a:p>
          <a:p>
            <a:pPr lvl="1"/>
            <a:r>
              <a:rPr lang="en-US" dirty="0"/>
              <a:t>Indicate if the school participated in the PPP program</a:t>
            </a:r>
          </a:p>
          <a:p>
            <a:pPr lvl="1"/>
            <a:r>
              <a:rPr lang="en-US" dirty="0"/>
              <a:t>Include the amount </a:t>
            </a:r>
          </a:p>
          <a:p>
            <a:r>
              <a:rPr lang="en-US" dirty="0"/>
              <a:t>Equitable Services under the CARES Act</a:t>
            </a:r>
          </a:p>
          <a:p>
            <a:pPr lvl="1"/>
            <a:r>
              <a:rPr lang="en-US" dirty="0"/>
              <a:t>Provide the name of the district</a:t>
            </a:r>
          </a:p>
          <a:p>
            <a:pPr marL="0" indent="0">
              <a:buNone/>
            </a:pPr>
            <a:endParaRPr lang="en-US" dirty="0"/>
          </a:p>
          <a:p>
            <a:pPr marL="0" indent="0">
              <a:buNone/>
            </a:pPr>
            <a:r>
              <a:rPr lang="en-US" dirty="0"/>
              <a:t>Consortia will provide this information on the </a:t>
            </a:r>
            <a:r>
              <a:rPr lang="en-US" i="1" dirty="0"/>
              <a:t>EANS Consortia Enrollment and Low-Income Data, PPP and Equitable Services data worksheet</a:t>
            </a:r>
          </a:p>
        </p:txBody>
      </p:sp>
    </p:spTree>
    <p:extLst>
      <p:ext uri="{BB962C8B-B14F-4D97-AF65-F5344CB8AC3E}">
        <p14:creationId xmlns:p14="http://schemas.microsoft.com/office/powerpoint/2010/main" val="13568557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9BEE47-44C2-4F98-843E-1C779B3F9E1E}"/>
              </a:ext>
            </a:extLst>
          </p:cNvPr>
          <p:cNvSpPr>
            <a:spLocks noGrp="1"/>
          </p:cNvSpPr>
          <p:nvPr>
            <p:ph type="title"/>
          </p:nvPr>
        </p:nvSpPr>
        <p:spPr/>
        <p:txBody>
          <a:bodyPr/>
          <a:lstStyle/>
          <a:p>
            <a:r>
              <a:rPr lang="en-US" dirty="0"/>
              <a:t>Application Narrative</a:t>
            </a:r>
          </a:p>
        </p:txBody>
      </p:sp>
      <p:sp>
        <p:nvSpPr>
          <p:cNvPr id="3" name="Content Placeholder 2">
            <a:extLst>
              <a:ext uri="{FF2B5EF4-FFF2-40B4-BE49-F238E27FC236}">
                <a16:creationId xmlns:a16="http://schemas.microsoft.com/office/drawing/2014/main" id="{2D989A27-BABD-400E-9934-5C4551B1CB99}"/>
              </a:ext>
            </a:extLst>
          </p:cNvPr>
          <p:cNvSpPr>
            <a:spLocks noGrp="1"/>
          </p:cNvSpPr>
          <p:nvPr>
            <p:ph idx="1"/>
          </p:nvPr>
        </p:nvSpPr>
        <p:spPr/>
        <p:txBody>
          <a:bodyPr/>
          <a:lstStyle/>
          <a:p>
            <a:pPr marL="0" indent="0">
              <a:buNone/>
            </a:pPr>
            <a:r>
              <a:rPr lang="en-US" dirty="0"/>
              <a:t>Impact of Covid</a:t>
            </a:r>
          </a:p>
          <a:p>
            <a:r>
              <a:rPr lang="en-US" dirty="0"/>
              <a:t>Loss of tuition revenue</a:t>
            </a:r>
          </a:p>
          <a:p>
            <a:r>
              <a:rPr lang="en-US" dirty="0"/>
              <a:t>Decrease in enrollment</a:t>
            </a:r>
          </a:p>
          <a:p>
            <a:r>
              <a:rPr lang="en-US" dirty="0"/>
              <a:t>Increase in enrollment</a:t>
            </a:r>
          </a:p>
          <a:p>
            <a:r>
              <a:rPr lang="en-US" dirty="0"/>
              <a:t>Lack of capacity to provide remote learning due to insufficient technological support</a:t>
            </a:r>
          </a:p>
          <a:p>
            <a:r>
              <a:rPr lang="en-US" dirty="0"/>
              <a:t>Learning loss attributed to the education disruptions caused by COVID-19</a:t>
            </a:r>
          </a:p>
          <a:p>
            <a:r>
              <a:rPr lang="en-US" dirty="0"/>
              <a:t>Other </a:t>
            </a:r>
          </a:p>
          <a:p>
            <a:pPr marL="342900" lvl="1" indent="0">
              <a:buNone/>
            </a:pPr>
            <a:endParaRPr lang="en-US" dirty="0"/>
          </a:p>
        </p:txBody>
      </p:sp>
    </p:spTree>
    <p:extLst>
      <p:ext uri="{BB962C8B-B14F-4D97-AF65-F5344CB8AC3E}">
        <p14:creationId xmlns:p14="http://schemas.microsoft.com/office/powerpoint/2010/main" val="7250751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506C0F-CBAC-42C2-AA08-A3E12A08367A}"/>
              </a:ext>
            </a:extLst>
          </p:cNvPr>
          <p:cNvSpPr>
            <a:spLocks noGrp="1"/>
          </p:cNvSpPr>
          <p:nvPr>
            <p:ph type="title"/>
          </p:nvPr>
        </p:nvSpPr>
        <p:spPr/>
        <p:txBody>
          <a:bodyPr/>
          <a:lstStyle/>
          <a:p>
            <a:r>
              <a:rPr lang="en-US" dirty="0"/>
              <a:t>Expenditure Requests</a:t>
            </a:r>
          </a:p>
        </p:txBody>
      </p:sp>
      <p:sp>
        <p:nvSpPr>
          <p:cNvPr id="3" name="Content Placeholder 2">
            <a:extLst>
              <a:ext uri="{FF2B5EF4-FFF2-40B4-BE49-F238E27FC236}">
                <a16:creationId xmlns:a16="http://schemas.microsoft.com/office/drawing/2014/main" id="{D77E5E36-E2A3-486B-9310-533DBC117818}"/>
              </a:ext>
            </a:extLst>
          </p:cNvPr>
          <p:cNvSpPr>
            <a:spLocks noGrp="1"/>
          </p:cNvSpPr>
          <p:nvPr>
            <p:ph idx="1"/>
          </p:nvPr>
        </p:nvSpPr>
        <p:spPr/>
        <p:txBody>
          <a:bodyPr/>
          <a:lstStyle/>
          <a:p>
            <a:pPr marL="0" indent="0">
              <a:buNone/>
            </a:pPr>
            <a:r>
              <a:rPr lang="en-US" dirty="0"/>
              <a:t>Each applicant will complete a Preliminary Budget Workbook</a:t>
            </a:r>
          </a:p>
          <a:p>
            <a:r>
              <a:rPr lang="en-US" dirty="0"/>
              <a:t>Cover page</a:t>
            </a:r>
          </a:p>
          <a:p>
            <a:r>
              <a:rPr lang="en-US" dirty="0"/>
              <a:t>Budget and Actual Detail</a:t>
            </a:r>
          </a:p>
          <a:p>
            <a:r>
              <a:rPr lang="en-US" dirty="0"/>
              <a:t>Budget summary</a:t>
            </a:r>
          </a:p>
          <a:p>
            <a:r>
              <a:rPr lang="en-US" dirty="0"/>
              <a:t>Allowable Activity</a:t>
            </a:r>
          </a:p>
          <a:p>
            <a:r>
              <a:rPr lang="en-US" dirty="0"/>
              <a:t>AFR Summary</a:t>
            </a:r>
          </a:p>
          <a:p>
            <a:pPr lvl="1"/>
            <a:endParaRPr lang="en-US" dirty="0"/>
          </a:p>
        </p:txBody>
      </p:sp>
    </p:spTree>
    <p:extLst>
      <p:ext uri="{BB962C8B-B14F-4D97-AF65-F5344CB8AC3E}">
        <p14:creationId xmlns:p14="http://schemas.microsoft.com/office/powerpoint/2010/main" val="36402683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061A95-8DDF-4882-9E3F-D8D3F0C41B01}"/>
              </a:ext>
            </a:extLst>
          </p:cNvPr>
          <p:cNvSpPr>
            <a:spLocks noGrp="1"/>
          </p:cNvSpPr>
          <p:nvPr>
            <p:ph type="title"/>
          </p:nvPr>
        </p:nvSpPr>
        <p:spPr>
          <a:xfrm>
            <a:off x="486697" y="629266"/>
            <a:ext cx="2704179" cy="1676603"/>
          </a:xfrm>
        </p:spPr>
        <p:txBody>
          <a:bodyPr vert="horz" lIns="91440" tIns="45720" rIns="91440" bIns="45720" rtlCol="0" anchor="ctr" anchorCtr="0">
            <a:normAutofit/>
          </a:bodyPr>
          <a:lstStyle/>
          <a:p>
            <a:r>
              <a:rPr lang="en-US" sz="3500" dirty="0">
                <a:solidFill>
                  <a:schemeClr val="tx1"/>
                </a:solidFill>
                <a:latin typeface="+mj-lt"/>
              </a:rPr>
              <a:t>Preliminary Budget - Cover Page</a:t>
            </a:r>
          </a:p>
        </p:txBody>
      </p:sp>
      <p:sp>
        <p:nvSpPr>
          <p:cNvPr id="6" name="TextBox 5">
            <a:extLst>
              <a:ext uri="{FF2B5EF4-FFF2-40B4-BE49-F238E27FC236}">
                <a16:creationId xmlns:a16="http://schemas.microsoft.com/office/drawing/2014/main" id="{F74EAE09-22B1-424F-81D6-E64A255E84DE}"/>
              </a:ext>
            </a:extLst>
          </p:cNvPr>
          <p:cNvSpPr txBox="1"/>
          <p:nvPr/>
        </p:nvSpPr>
        <p:spPr>
          <a:xfrm>
            <a:off x="486698" y="2438401"/>
            <a:ext cx="2704178" cy="3779520"/>
          </a:xfrm>
          <a:prstGeom prst="rect">
            <a:avLst/>
          </a:prstGeom>
        </p:spPr>
        <p:txBody>
          <a:bodyPr vert="horz" lIns="91440" tIns="45720" rIns="91440" bIns="45720" rtlCol="0">
            <a:normAutofit/>
          </a:bodyPr>
          <a:lstStyle/>
          <a:p>
            <a:pPr indent="-228600">
              <a:lnSpc>
                <a:spcPct val="90000"/>
              </a:lnSpc>
              <a:spcAft>
                <a:spcPts val="450"/>
              </a:spcAft>
              <a:buFont typeface="Arial" panose="020B0604020202020204" pitchFamily="34" charset="0"/>
              <a:buChar char="•"/>
            </a:pPr>
            <a:r>
              <a:rPr lang="en-US" sz="1600"/>
              <a:t>Complete the editable cells only. Any cells that are greyed out cannot be edited. </a:t>
            </a:r>
          </a:p>
        </p:txBody>
      </p:sp>
      <p:sp>
        <p:nvSpPr>
          <p:cNvPr id="19" name="Rectangle 10">
            <a:extLst>
              <a:ext uri="{FF2B5EF4-FFF2-40B4-BE49-F238E27FC236}">
                <a16:creationId xmlns:a16="http://schemas.microsoft.com/office/drawing/2014/main" id="{577D1452-F0B7-431E-9A24-D3F7103D85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79292" y="0"/>
            <a:ext cx="5664708"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ounded Rectangle 20">
            <a:extLst>
              <a:ext uri="{FF2B5EF4-FFF2-40B4-BE49-F238E27FC236}">
                <a16:creationId xmlns:a16="http://schemas.microsoft.com/office/drawing/2014/main" id="{A660F4F9-5DF5-4F15-BE6A-CD8648BB1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38700" y="559407"/>
            <a:ext cx="4945891" cy="5739187"/>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descr="Preliminary budget cover page.">
            <a:extLst>
              <a:ext uri="{FF2B5EF4-FFF2-40B4-BE49-F238E27FC236}">
                <a16:creationId xmlns:a16="http://schemas.microsoft.com/office/drawing/2014/main" id="{4DC35EB6-F124-4487-A282-7E323BFC04EF}"/>
              </a:ext>
            </a:extLst>
          </p:cNvPr>
          <p:cNvPicPr>
            <a:picLocks noGrp="1" noChangeAspect="1"/>
          </p:cNvPicPr>
          <p:nvPr>
            <p:ph idx="1"/>
          </p:nvPr>
        </p:nvPicPr>
        <p:blipFill rotWithShape="1">
          <a:blip r:embed="rId2"/>
          <a:srcRect l="15141" r="14024" b="-2"/>
          <a:stretch/>
        </p:blipFill>
        <p:spPr>
          <a:xfrm>
            <a:off x="3962781" y="722376"/>
            <a:ext cx="4697730" cy="5413248"/>
          </a:xfrm>
          <a:prstGeom prst="rect">
            <a:avLst/>
          </a:prstGeom>
          <a:effectLst/>
        </p:spPr>
      </p:pic>
    </p:spTree>
    <p:extLst>
      <p:ext uri="{BB962C8B-B14F-4D97-AF65-F5344CB8AC3E}">
        <p14:creationId xmlns:p14="http://schemas.microsoft.com/office/powerpoint/2010/main" val="1574225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804097-A734-4D33-93EC-43B25A2F421C}"/>
              </a:ext>
            </a:extLst>
          </p:cNvPr>
          <p:cNvSpPr>
            <a:spLocks noGrp="1"/>
          </p:cNvSpPr>
          <p:nvPr>
            <p:ph type="title"/>
          </p:nvPr>
        </p:nvSpPr>
        <p:spPr>
          <a:xfrm>
            <a:off x="486695" y="629266"/>
            <a:ext cx="2780651" cy="1622321"/>
          </a:xfrm>
        </p:spPr>
        <p:txBody>
          <a:bodyPr>
            <a:normAutofit fontScale="90000"/>
          </a:bodyPr>
          <a:lstStyle/>
          <a:p>
            <a:r>
              <a:rPr lang="en-US" sz="3500" dirty="0">
                <a:solidFill>
                  <a:schemeClr val="tx1"/>
                </a:solidFill>
                <a:latin typeface="+mj-lt"/>
              </a:rPr>
              <a:t>Preliminary Budget – Budget and Actual </a:t>
            </a:r>
            <a:r>
              <a:rPr lang="en-US" dirty="0"/>
              <a:t>Detail</a:t>
            </a:r>
          </a:p>
        </p:txBody>
      </p:sp>
      <p:sp>
        <p:nvSpPr>
          <p:cNvPr id="9" name="Content Placeholder 8">
            <a:extLst>
              <a:ext uri="{FF2B5EF4-FFF2-40B4-BE49-F238E27FC236}">
                <a16:creationId xmlns:a16="http://schemas.microsoft.com/office/drawing/2014/main" id="{E102B7EA-E2E4-4DC7-A3F1-CB0B3FC3472C}"/>
              </a:ext>
            </a:extLst>
          </p:cNvPr>
          <p:cNvSpPr>
            <a:spLocks noGrp="1"/>
          </p:cNvSpPr>
          <p:nvPr>
            <p:ph idx="1"/>
          </p:nvPr>
        </p:nvSpPr>
        <p:spPr>
          <a:xfrm>
            <a:off x="486698" y="2438400"/>
            <a:ext cx="2629120" cy="3785419"/>
          </a:xfrm>
        </p:spPr>
        <p:txBody>
          <a:bodyPr>
            <a:normAutofit/>
          </a:bodyPr>
          <a:lstStyle/>
          <a:p>
            <a:r>
              <a:rPr lang="en-US" sz="1700" dirty="0"/>
              <a:t>Allowable activity pre-populated </a:t>
            </a:r>
          </a:p>
          <a:p>
            <a:r>
              <a:rPr lang="en-US" sz="1700" dirty="0"/>
              <a:t>Budget Object: Object codes describe the service or commodity obtained as a result of the specific expenditure. </a:t>
            </a:r>
          </a:p>
          <a:p>
            <a:r>
              <a:rPr lang="en-US" sz="1700" dirty="0"/>
              <a:t>Individual School Name</a:t>
            </a:r>
          </a:p>
          <a:p>
            <a:endParaRPr lang="en-US" sz="1700" dirty="0"/>
          </a:p>
        </p:txBody>
      </p:sp>
      <p:sp>
        <p:nvSpPr>
          <p:cNvPr id="14" name="Rectangle 13">
            <a:extLst>
              <a:ext uri="{FF2B5EF4-FFF2-40B4-BE49-F238E27FC236}">
                <a16:creationId xmlns:a16="http://schemas.microsoft.com/office/drawing/2014/main" id="{5E39A796-BE83-48B1-B33F-35C4A32AAB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79292" y="0"/>
            <a:ext cx="5664708"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le 9">
            <a:extLst>
              <a:ext uri="{FF2B5EF4-FFF2-40B4-BE49-F238E27FC236}">
                <a16:creationId xmlns:a16="http://schemas.microsoft.com/office/drawing/2014/main" id="{72F84B47-E267-4194-8194-831DB7B55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42766" y="557784"/>
            <a:ext cx="4938073" cy="5739187"/>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Preliminary budget, budget and actual.">
            <a:extLst>
              <a:ext uri="{FF2B5EF4-FFF2-40B4-BE49-F238E27FC236}">
                <a16:creationId xmlns:a16="http://schemas.microsoft.com/office/drawing/2014/main" id="{624F6F74-AEF7-4119-A7B5-81ABC2822EAC}"/>
              </a:ext>
            </a:extLst>
          </p:cNvPr>
          <p:cNvPicPr>
            <a:picLocks noChangeAspect="1"/>
          </p:cNvPicPr>
          <p:nvPr/>
        </p:nvPicPr>
        <p:blipFill rotWithShape="1">
          <a:blip r:embed="rId2"/>
          <a:srcRect r="13985" b="-1"/>
          <a:stretch/>
        </p:blipFill>
        <p:spPr>
          <a:xfrm>
            <a:off x="4054396" y="1564140"/>
            <a:ext cx="4514498" cy="3726473"/>
          </a:xfrm>
          <a:prstGeom prst="rect">
            <a:avLst/>
          </a:prstGeom>
          <a:effectLst/>
        </p:spPr>
      </p:pic>
    </p:spTree>
    <p:extLst>
      <p:ext uri="{BB962C8B-B14F-4D97-AF65-F5344CB8AC3E}">
        <p14:creationId xmlns:p14="http://schemas.microsoft.com/office/powerpoint/2010/main" val="8903915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FD4907-4E74-474D-9BE9-543F4E186A64}"/>
              </a:ext>
            </a:extLst>
          </p:cNvPr>
          <p:cNvSpPr>
            <a:spLocks noGrp="1"/>
          </p:cNvSpPr>
          <p:nvPr>
            <p:ph type="title"/>
          </p:nvPr>
        </p:nvSpPr>
        <p:spPr/>
        <p:txBody>
          <a:bodyPr/>
          <a:lstStyle/>
          <a:p>
            <a:r>
              <a:rPr lang="en-US" dirty="0"/>
              <a:t>More on Budget Object – Program Codes</a:t>
            </a:r>
          </a:p>
        </p:txBody>
      </p:sp>
      <p:sp>
        <p:nvSpPr>
          <p:cNvPr id="3" name="Content Placeholder 2">
            <a:extLst>
              <a:ext uri="{FF2B5EF4-FFF2-40B4-BE49-F238E27FC236}">
                <a16:creationId xmlns:a16="http://schemas.microsoft.com/office/drawing/2014/main" id="{15C348C6-05B8-46D7-A754-D067422477BA}"/>
              </a:ext>
            </a:extLst>
          </p:cNvPr>
          <p:cNvSpPr>
            <a:spLocks noGrp="1"/>
          </p:cNvSpPr>
          <p:nvPr>
            <p:ph idx="1"/>
          </p:nvPr>
        </p:nvSpPr>
        <p:spPr/>
        <p:txBody>
          <a:bodyPr>
            <a:normAutofit/>
          </a:bodyPr>
          <a:lstStyle/>
          <a:p>
            <a:pPr marL="0" marR="0" lvl="0" indent="0">
              <a:spcBef>
                <a:spcPts val="0"/>
              </a:spcBef>
              <a:spcAft>
                <a:spcPts val="0"/>
              </a:spcAft>
              <a:buNone/>
            </a:pPr>
            <a:r>
              <a:rPr lang="en-US" dirty="0">
                <a:effectLst/>
                <a:latin typeface="Calibri" panose="020F0502020204030204" pitchFamily="34" charset="0"/>
                <a:ea typeface="MS PGothic" panose="020B0600070205080204" pitchFamily="34" charset="-128"/>
                <a:cs typeface="Times New Roman" panose="02020603050405020304" pitchFamily="18" charset="0"/>
              </a:rPr>
              <a:t>The budget object options in the drop down represent the Program and Object codes. </a:t>
            </a:r>
          </a:p>
          <a:p>
            <a:pPr marL="0" marR="0" lvl="0" indent="0">
              <a:spcBef>
                <a:spcPts val="0"/>
              </a:spcBef>
              <a:spcAft>
                <a:spcPts val="0"/>
              </a:spcAft>
              <a:buNone/>
            </a:pPr>
            <a:endParaRPr lang="en-US" dirty="0">
              <a:effectLst/>
              <a:latin typeface="Calibri" panose="020F0502020204030204" pitchFamily="34" charset="0"/>
              <a:ea typeface="MS PGothic" panose="020B0600070205080204" pitchFamily="34" charset="-128"/>
              <a:cs typeface="Times New Roman" panose="02020603050405020304" pitchFamily="18" charset="0"/>
            </a:endParaRPr>
          </a:p>
          <a:p>
            <a:pPr marL="342900" indent="-342900">
              <a:spcBef>
                <a:spcPts val="0"/>
              </a:spcBef>
              <a:buFont typeface="Symbol" panose="05050102010706020507" pitchFamily="18" charset="2"/>
              <a:buChar char=""/>
            </a:pPr>
            <a:r>
              <a:rPr lang="en-US" b="1" dirty="0">
                <a:latin typeface="Calibri" panose="020F0502020204030204" pitchFamily="34" charset="0"/>
                <a:ea typeface="MS PGothic" panose="020B0600070205080204" pitchFamily="34" charset="-128"/>
                <a:cs typeface="Times New Roman" panose="02020603050405020304" pitchFamily="18" charset="0"/>
              </a:rPr>
              <a:t>Program Codes</a:t>
            </a:r>
            <a:r>
              <a:rPr lang="en-US" b="1" dirty="0">
                <a:effectLst/>
                <a:latin typeface="Calibri" panose="020F0502020204030204" pitchFamily="34" charset="0"/>
                <a:ea typeface="MS PGothic" panose="020B0600070205080204" pitchFamily="34" charset="-128"/>
                <a:cs typeface="Times New Roman" panose="02020603050405020304" pitchFamily="18" charset="0"/>
              </a:rPr>
              <a:t> </a:t>
            </a:r>
            <a:r>
              <a:rPr lang="en-US" dirty="0">
                <a:effectLst/>
                <a:latin typeface="Calibri" panose="020F0502020204030204" pitchFamily="34" charset="0"/>
                <a:ea typeface="MS PGothic" panose="020B0600070205080204" pitchFamily="34" charset="-128"/>
                <a:cs typeface="Times New Roman" panose="02020603050405020304" pitchFamily="18" charset="0"/>
              </a:rPr>
              <a:t>allow applicants to charge costs, instructional and support, directly to the benefiting program. </a:t>
            </a:r>
          </a:p>
          <a:p>
            <a:pPr marL="800100" lvl="1" indent="-342900">
              <a:spcBef>
                <a:spcPts val="0"/>
              </a:spcBef>
              <a:buFont typeface="Symbol" panose="05050102010706020507" pitchFamily="18" charset="2"/>
              <a:buChar char=""/>
            </a:pPr>
            <a:endParaRPr lang="en-US" sz="1700" b="1" dirty="0">
              <a:latin typeface="Calibri" panose="020F0502020204030204" pitchFamily="34" charset="0"/>
              <a:ea typeface="MS PGothic" panose="020B0600070205080204" pitchFamily="34" charset="-128"/>
              <a:cs typeface="Times New Roman" panose="02020603050405020304" pitchFamily="18" charset="0"/>
            </a:endParaRPr>
          </a:p>
          <a:p>
            <a:pPr marL="800100" lvl="1" indent="-342900">
              <a:spcBef>
                <a:spcPts val="0"/>
              </a:spcBef>
              <a:buFont typeface="Symbol" panose="05050102010706020507" pitchFamily="18" charset="2"/>
              <a:buChar char=""/>
            </a:pPr>
            <a:r>
              <a:rPr lang="en-US" sz="1700" b="1" dirty="0">
                <a:latin typeface="Calibri" panose="020F0502020204030204" pitchFamily="34" charset="0"/>
                <a:ea typeface="MS PGothic" panose="020B0600070205080204" pitchFamily="34" charset="-128"/>
                <a:cs typeface="Times New Roman" panose="02020603050405020304" pitchFamily="18" charset="0"/>
              </a:rPr>
              <a:t>Instructional Program</a:t>
            </a:r>
            <a:r>
              <a:rPr lang="en-US" sz="1700" dirty="0">
                <a:latin typeface="Calibri" panose="020F0502020204030204" pitchFamily="34" charset="0"/>
                <a:ea typeface="MS PGothic" panose="020B0600070205080204" pitchFamily="34" charset="-128"/>
                <a:cs typeface="Times New Roman" panose="02020603050405020304" pitchFamily="18" charset="0"/>
              </a:rPr>
              <a:t> refers to direct instructional services to students. These can be provided by a classroom teacher, interventionist, etc.</a:t>
            </a:r>
          </a:p>
          <a:p>
            <a:pPr marL="800100" lvl="1" indent="-342900">
              <a:spcBef>
                <a:spcPts val="0"/>
              </a:spcBef>
              <a:buFont typeface="Symbol" panose="05050102010706020507" pitchFamily="18" charset="2"/>
              <a:buChar char=""/>
            </a:pPr>
            <a:r>
              <a:rPr lang="en-US" sz="1700" b="1" dirty="0">
                <a:latin typeface="Calibri" panose="020F0502020204030204" pitchFamily="34" charset="0"/>
                <a:ea typeface="MS PGothic" panose="020B0600070205080204" pitchFamily="34" charset="-128"/>
                <a:cs typeface="Times New Roman" panose="02020603050405020304" pitchFamily="18" charset="0"/>
              </a:rPr>
              <a:t>Support Program</a:t>
            </a:r>
            <a:r>
              <a:rPr lang="en-US" sz="1700" dirty="0">
                <a:latin typeface="Calibri" panose="020F0502020204030204" pitchFamily="34" charset="0"/>
                <a:ea typeface="MS PGothic" panose="020B0600070205080204" pitchFamily="34" charset="-128"/>
                <a:cs typeface="Times New Roman" panose="02020603050405020304" pitchFamily="18" charset="0"/>
              </a:rPr>
              <a:t> refers to services that facilitate and enhance the instructional programs. Examples are school counselors, parent liaisons, transportation, community services, curriculum design, assessment, etc.</a:t>
            </a:r>
          </a:p>
          <a:p>
            <a:pPr marL="0" marR="0" lvl="0" indent="0">
              <a:spcBef>
                <a:spcPts val="0"/>
              </a:spcBef>
              <a:spcAft>
                <a:spcPts val="0"/>
              </a:spcAft>
              <a:buNone/>
            </a:pPr>
            <a:endParaRPr lang="en-US" dirty="0">
              <a:effectLst/>
              <a:latin typeface="Calibri" panose="020F0502020204030204" pitchFamily="34" charset="0"/>
              <a:ea typeface="MS PGothic" panose="020B0600070205080204" pitchFamily="34" charset="-128"/>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endParaRPr lang="en-US" b="1" dirty="0">
              <a:latin typeface="Calibri" panose="020F0502020204030204" pitchFamily="34" charset="0"/>
              <a:ea typeface="MS PGothic" panose="020B0600070205080204" pitchFamily="34" charset="-128"/>
              <a:cs typeface="Times New Roman" panose="02020603050405020304" pitchFamily="18" charset="0"/>
            </a:endParaRPr>
          </a:p>
          <a:p>
            <a:endParaRPr lang="en-US" dirty="0"/>
          </a:p>
        </p:txBody>
      </p:sp>
    </p:spTree>
    <p:extLst>
      <p:ext uri="{BB962C8B-B14F-4D97-AF65-F5344CB8AC3E}">
        <p14:creationId xmlns:p14="http://schemas.microsoft.com/office/powerpoint/2010/main" val="23658290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EB9299-5AD5-4141-9BF2-1173B7F5722E}"/>
              </a:ext>
            </a:extLst>
          </p:cNvPr>
          <p:cNvSpPr>
            <a:spLocks noGrp="1"/>
          </p:cNvSpPr>
          <p:nvPr>
            <p:ph type="title"/>
          </p:nvPr>
        </p:nvSpPr>
        <p:spPr/>
        <p:txBody>
          <a:bodyPr/>
          <a:lstStyle/>
          <a:p>
            <a:r>
              <a:rPr lang="en-US" dirty="0"/>
              <a:t>Object Codes</a:t>
            </a:r>
          </a:p>
        </p:txBody>
      </p:sp>
      <p:sp>
        <p:nvSpPr>
          <p:cNvPr id="3" name="Content Placeholder 2">
            <a:extLst>
              <a:ext uri="{FF2B5EF4-FFF2-40B4-BE49-F238E27FC236}">
                <a16:creationId xmlns:a16="http://schemas.microsoft.com/office/drawing/2014/main" id="{311DE6CD-027B-4735-9328-7C6E44B6184D}"/>
              </a:ext>
            </a:extLst>
          </p:cNvPr>
          <p:cNvSpPr>
            <a:spLocks noGrp="1"/>
          </p:cNvSpPr>
          <p:nvPr>
            <p:ph idx="1"/>
          </p:nvPr>
        </p:nvSpPr>
        <p:spPr/>
        <p:txBody>
          <a:bodyPr>
            <a:normAutofit/>
          </a:bodyPr>
          <a:lstStyle/>
          <a:p>
            <a:pPr marL="0" marR="0" lvl="0" indent="0">
              <a:spcBef>
                <a:spcPts val="0"/>
              </a:spcBef>
              <a:spcAft>
                <a:spcPts val="0"/>
              </a:spcAft>
              <a:buNone/>
            </a:pPr>
            <a:r>
              <a:rPr lang="en-US" b="1" dirty="0">
                <a:effectLst/>
                <a:latin typeface="Calibri" panose="020F0502020204030204" pitchFamily="34" charset="0"/>
                <a:ea typeface="MS PGothic" panose="020B0600070205080204" pitchFamily="34" charset="-128"/>
                <a:cs typeface="Times New Roman" panose="02020603050405020304" pitchFamily="18" charset="0"/>
              </a:rPr>
              <a:t>Object codes </a:t>
            </a:r>
            <a:r>
              <a:rPr lang="en-US" sz="2400" dirty="0">
                <a:effectLst/>
                <a:latin typeface="Calibri" panose="020F0502020204030204" pitchFamily="34" charset="0"/>
                <a:ea typeface="MS PGothic" panose="020B0600070205080204" pitchFamily="34" charset="-128"/>
                <a:cs typeface="Times New Roman" panose="02020603050405020304" pitchFamily="18" charset="0"/>
              </a:rPr>
              <a:t>describe the service or commodity obtained as a result of the specific expenditure.</a:t>
            </a:r>
          </a:p>
          <a:p>
            <a:pPr>
              <a:spcBef>
                <a:spcPts val="200"/>
              </a:spcBef>
            </a:pPr>
            <a:r>
              <a:rPr lang="en-US" sz="2000" b="1" i="1" dirty="0">
                <a:solidFill>
                  <a:srgbClr val="2E689D"/>
                </a:solidFill>
                <a:effectLst/>
                <a:latin typeface="Calibri" panose="020F0502020204030204" pitchFamily="34" charset="0"/>
                <a:ea typeface="MS PGothic" panose="020B0600070205080204" pitchFamily="34" charset="-128"/>
                <a:cs typeface="Times New Roman" panose="02020603050405020304" pitchFamily="18" charset="0"/>
              </a:rPr>
              <a:t>0100 Salaries - </a:t>
            </a:r>
            <a:r>
              <a:rPr lang="en-US" sz="2000" dirty="0">
                <a:effectLst/>
                <a:latin typeface="Calibri" panose="020F0502020204030204" pitchFamily="34" charset="0"/>
                <a:ea typeface="MS PGothic" panose="020B0600070205080204" pitchFamily="34" charset="-128"/>
                <a:cs typeface="Times New Roman" panose="02020603050405020304" pitchFamily="18" charset="0"/>
              </a:rPr>
              <a:t>Amounts paid for personal services to both permanent and temporary school district employees, including personnel substituting for those in permanent positions. </a:t>
            </a:r>
          </a:p>
          <a:p>
            <a:pPr>
              <a:spcBef>
                <a:spcPts val="200"/>
              </a:spcBef>
            </a:pPr>
            <a:r>
              <a:rPr lang="en-US" sz="2000" b="1" i="1" dirty="0">
                <a:solidFill>
                  <a:srgbClr val="2E689D"/>
                </a:solidFill>
                <a:effectLst/>
                <a:latin typeface="Calibri" panose="020F0502020204030204" pitchFamily="34" charset="0"/>
                <a:ea typeface="MS PGothic" panose="020B0600070205080204" pitchFamily="34" charset="-128"/>
                <a:cs typeface="Times New Roman" panose="02020603050405020304" pitchFamily="18" charset="0"/>
              </a:rPr>
              <a:t>0200 Employee Benefits - </a:t>
            </a:r>
            <a:r>
              <a:rPr lang="en-US" sz="2000" dirty="0">
                <a:effectLst/>
                <a:latin typeface="Calibri" panose="020F0502020204030204" pitchFamily="34" charset="0"/>
                <a:ea typeface="MS PGothic" panose="020B0600070205080204" pitchFamily="34" charset="-128"/>
                <a:cs typeface="Times New Roman" panose="02020603050405020304" pitchFamily="18" charset="0"/>
              </a:rPr>
              <a:t>Amounts paid by the school district on behalf of employees; generally, these amounts are not included in the gross salary, but are in addition to that amount.</a:t>
            </a:r>
          </a:p>
          <a:p>
            <a:pPr>
              <a:spcBef>
                <a:spcPts val="200"/>
              </a:spcBef>
            </a:pPr>
            <a:r>
              <a:rPr lang="en-US" sz="2000" b="1" i="1" dirty="0">
                <a:solidFill>
                  <a:srgbClr val="2E689D"/>
                </a:solidFill>
                <a:effectLst/>
                <a:latin typeface="Calibri" panose="020F0502020204030204" pitchFamily="34" charset="0"/>
                <a:ea typeface="MS PGothic" panose="020B0600070205080204" pitchFamily="34" charset="-128"/>
                <a:cs typeface="Times New Roman" panose="02020603050405020304" pitchFamily="18" charset="0"/>
              </a:rPr>
              <a:t>0300 Purchased Professional and Technical Services</a:t>
            </a:r>
            <a:r>
              <a:rPr lang="en-US" sz="2000" b="1" i="1" dirty="0">
                <a:solidFill>
                  <a:srgbClr val="5C6670"/>
                </a:solidFill>
                <a:latin typeface="Calibri" panose="020F0502020204030204" pitchFamily="34" charset="0"/>
                <a:ea typeface="MS PGothic" panose="020B0600070205080204" pitchFamily="34" charset="-128"/>
                <a:cs typeface="Times New Roman" panose="02020603050405020304" pitchFamily="18" charset="0"/>
              </a:rPr>
              <a:t> -</a:t>
            </a:r>
            <a:r>
              <a:rPr lang="en-US" sz="2000" b="1" i="1" dirty="0">
                <a:solidFill>
                  <a:srgbClr val="2E689D"/>
                </a:solidFill>
                <a:effectLst/>
                <a:latin typeface="Calibri" panose="020F0502020204030204" pitchFamily="34" charset="0"/>
                <a:ea typeface="MS PGothic" panose="020B0600070205080204" pitchFamily="34" charset="-128"/>
                <a:cs typeface="Times New Roman" panose="02020603050405020304" pitchFamily="18" charset="0"/>
              </a:rPr>
              <a:t> </a:t>
            </a:r>
            <a:r>
              <a:rPr lang="en-US" sz="2000" dirty="0">
                <a:effectLst/>
                <a:latin typeface="Calibri" panose="020F0502020204030204" pitchFamily="34" charset="0"/>
                <a:ea typeface="MS PGothic" panose="020B0600070205080204" pitchFamily="34" charset="-128"/>
                <a:cs typeface="Times New Roman" panose="02020603050405020304" pitchFamily="18" charset="0"/>
              </a:rPr>
              <a:t>Services which by their nature can be performed only by persons or firms with specialized skills and knowledge. </a:t>
            </a:r>
          </a:p>
          <a:p>
            <a:pPr>
              <a:spcBef>
                <a:spcPts val="200"/>
              </a:spcBef>
            </a:pPr>
            <a:r>
              <a:rPr lang="en-US" sz="2000" b="1" i="1" dirty="0">
                <a:solidFill>
                  <a:srgbClr val="2E689D"/>
                </a:solidFill>
                <a:latin typeface="Calibri" panose="020F0502020204030204" pitchFamily="34" charset="0"/>
                <a:ea typeface="MS PGothic" panose="020B0600070205080204" pitchFamily="34" charset="-128"/>
                <a:cs typeface="Times New Roman" panose="02020603050405020304" pitchFamily="18" charset="0"/>
              </a:rPr>
              <a:t>0500 Other Purchased Services - </a:t>
            </a:r>
            <a:r>
              <a:rPr lang="en-US" sz="2000" dirty="0">
                <a:effectLst/>
                <a:latin typeface="Calibri" panose="020F0502020204030204" pitchFamily="34" charset="0"/>
                <a:ea typeface="MS PGothic" panose="020B0600070205080204" pitchFamily="34" charset="-128"/>
                <a:cs typeface="Times New Roman" panose="02020603050405020304" pitchFamily="18" charset="0"/>
              </a:rPr>
              <a:t>Amounts paid for services rendered by organizations or personnel not on the payroll of the school district (separate from Professional and Technical Services or Property Services). </a:t>
            </a:r>
          </a:p>
        </p:txBody>
      </p:sp>
      <p:sp>
        <p:nvSpPr>
          <p:cNvPr id="4" name="Slide Number Placeholder 3">
            <a:extLst>
              <a:ext uri="{FF2B5EF4-FFF2-40B4-BE49-F238E27FC236}">
                <a16:creationId xmlns:a16="http://schemas.microsoft.com/office/drawing/2014/main" id="{B76846E2-CEF2-4AB6-8EC2-4C1ADE02C453}"/>
              </a:ext>
            </a:extLst>
          </p:cNvPr>
          <p:cNvSpPr>
            <a:spLocks noGrp="1"/>
          </p:cNvSpPr>
          <p:nvPr>
            <p:ph type="sldNum" sz="quarter" idx="12"/>
          </p:nvPr>
        </p:nvSpPr>
        <p:spPr/>
        <p:txBody>
          <a:bodyPr/>
          <a:lstStyle/>
          <a:p>
            <a:fld id="{C479D5F6-EDCB-402A-AC08-4943A1820E8F}" type="slidenum">
              <a:rPr lang="en-US" smtClean="0"/>
              <a:pPr/>
              <a:t>19</a:t>
            </a:fld>
            <a:endParaRPr lang="en-US" dirty="0"/>
          </a:p>
        </p:txBody>
      </p:sp>
    </p:spTree>
    <p:extLst>
      <p:ext uri="{BB962C8B-B14F-4D97-AF65-F5344CB8AC3E}">
        <p14:creationId xmlns:p14="http://schemas.microsoft.com/office/powerpoint/2010/main" val="32308802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84CC96-CB01-4E49-82EF-F6AF5AD86CBE}"/>
              </a:ext>
            </a:extLst>
          </p:cNvPr>
          <p:cNvSpPr>
            <a:spLocks noGrp="1"/>
          </p:cNvSpPr>
          <p:nvPr>
            <p:ph type="title"/>
          </p:nvPr>
        </p:nvSpPr>
        <p:spPr/>
        <p:txBody>
          <a:bodyPr/>
          <a:lstStyle/>
          <a:p>
            <a:r>
              <a:rPr lang="en-US" dirty="0"/>
              <a:t>EANS Overview</a:t>
            </a:r>
          </a:p>
        </p:txBody>
      </p:sp>
      <p:sp>
        <p:nvSpPr>
          <p:cNvPr id="3" name="Content Placeholder 2">
            <a:extLst>
              <a:ext uri="{FF2B5EF4-FFF2-40B4-BE49-F238E27FC236}">
                <a16:creationId xmlns:a16="http://schemas.microsoft.com/office/drawing/2014/main" id="{3AFA2350-12DD-48E4-A365-340BFD954627}"/>
              </a:ext>
            </a:extLst>
          </p:cNvPr>
          <p:cNvSpPr>
            <a:spLocks noGrp="1"/>
          </p:cNvSpPr>
          <p:nvPr>
            <p:ph idx="1"/>
          </p:nvPr>
        </p:nvSpPr>
        <p:spPr/>
        <p:txBody>
          <a:bodyPr/>
          <a:lstStyle/>
          <a:p>
            <a:pPr marL="0" indent="0">
              <a:buNone/>
            </a:pPr>
            <a:r>
              <a:rPr lang="en-US" b="0" i="0" dirty="0">
                <a:solidFill>
                  <a:srgbClr val="333333"/>
                </a:solidFill>
                <a:effectLst/>
                <a:latin typeface="SourceSansProRegular"/>
              </a:rPr>
              <a:t>The Coronavirus Response and Relief Supplemental Appropriations Act, which passed in December 2020, created the Emergency Assistance to Non-Public Schools (EANS) grant within the Governor’s Emergency Education Relief (GEER) II Fund. The $2.75 billion program will provide funding for emergency assistance to nonpublic.</a:t>
            </a:r>
          </a:p>
          <a:p>
            <a:r>
              <a:rPr lang="en-US" dirty="0">
                <a:solidFill>
                  <a:srgbClr val="333333"/>
                </a:solidFill>
                <a:latin typeface="SourceSansProRegular"/>
              </a:rPr>
              <a:t>Colorado was awarded </a:t>
            </a:r>
            <a:r>
              <a:rPr lang="en-US" b="0" i="0" dirty="0">
                <a:solidFill>
                  <a:srgbClr val="333333"/>
                </a:solidFill>
                <a:effectLst/>
                <a:latin typeface="SourceSansProRegular"/>
              </a:rPr>
              <a:t>$28,433,931</a:t>
            </a:r>
          </a:p>
          <a:p>
            <a:r>
              <a:rPr lang="en-US" b="0" i="0" dirty="0">
                <a:solidFill>
                  <a:srgbClr val="333333"/>
                </a:solidFill>
                <a:effectLst/>
                <a:latin typeface="SourceSansProRegular"/>
              </a:rPr>
              <a:t>Nonpublic schools can apply for these funds for “secular, neutral, and non ideological” services and assistance, including sanitization, personal protective equipment, COVID testing, educational technology, and connectivity.</a:t>
            </a:r>
          </a:p>
          <a:p>
            <a:r>
              <a:rPr lang="en-US" dirty="0">
                <a:solidFill>
                  <a:srgbClr val="333333"/>
                </a:solidFill>
                <a:latin typeface="SourceSansProRegular"/>
              </a:rPr>
              <a:t>Application due: Monday April 12, 2021</a:t>
            </a:r>
            <a:endParaRPr lang="en-US" dirty="0"/>
          </a:p>
        </p:txBody>
      </p:sp>
    </p:spTree>
    <p:extLst>
      <p:ext uri="{BB962C8B-B14F-4D97-AF65-F5344CB8AC3E}">
        <p14:creationId xmlns:p14="http://schemas.microsoft.com/office/powerpoint/2010/main" val="6168191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F3E651-801F-4AB9-A1BE-CB0F03FBD142}"/>
              </a:ext>
            </a:extLst>
          </p:cNvPr>
          <p:cNvSpPr>
            <a:spLocks noGrp="1"/>
          </p:cNvSpPr>
          <p:nvPr>
            <p:ph type="title"/>
          </p:nvPr>
        </p:nvSpPr>
        <p:spPr/>
        <p:txBody>
          <a:bodyPr/>
          <a:lstStyle/>
          <a:p>
            <a:r>
              <a:rPr lang="en-US" dirty="0"/>
              <a:t>Object Codes, cont.</a:t>
            </a:r>
          </a:p>
        </p:txBody>
      </p:sp>
      <p:sp>
        <p:nvSpPr>
          <p:cNvPr id="3" name="Content Placeholder 2">
            <a:extLst>
              <a:ext uri="{FF2B5EF4-FFF2-40B4-BE49-F238E27FC236}">
                <a16:creationId xmlns:a16="http://schemas.microsoft.com/office/drawing/2014/main" id="{56D42D2E-C05B-4050-8D0F-4BE6C5FF2A60}"/>
              </a:ext>
            </a:extLst>
          </p:cNvPr>
          <p:cNvSpPr>
            <a:spLocks noGrp="1"/>
          </p:cNvSpPr>
          <p:nvPr>
            <p:ph idx="1"/>
          </p:nvPr>
        </p:nvSpPr>
        <p:spPr/>
        <p:txBody>
          <a:bodyPr/>
          <a:lstStyle/>
          <a:p>
            <a:pPr>
              <a:spcBef>
                <a:spcPts val="200"/>
              </a:spcBef>
            </a:pPr>
            <a:r>
              <a:rPr lang="en-US" sz="2400" b="1" i="1" dirty="0">
                <a:solidFill>
                  <a:srgbClr val="2E689D"/>
                </a:solidFill>
                <a:latin typeface="Calibri" panose="020F0502020204030204" pitchFamily="34" charset="0"/>
                <a:ea typeface="MS PGothic" panose="020B0600070205080204" pitchFamily="34" charset="-128"/>
                <a:cs typeface="Times New Roman" panose="02020603050405020304" pitchFamily="18" charset="0"/>
              </a:rPr>
              <a:t>0600 Supplies - </a:t>
            </a:r>
            <a:r>
              <a:rPr lang="en-US" sz="2400" dirty="0">
                <a:effectLst/>
                <a:latin typeface="Calibri" panose="020F0502020204030204" pitchFamily="34" charset="0"/>
                <a:ea typeface="MS PGothic" panose="020B0600070205080204" pitchFamily="34" charset="-128"/>
                <a:cs typeface="Times New Roman" panose="02020603050405020304" pitchFamily="18" charset="0"/>
              </a:rPr>
              <a:t>Amounts paid for items that are consumed, worn out, or deteriorated through use; or items that lose their identity through fabrication or incorporation into different or more complex units or substances. </a:t>
            </a:r>
          </a:p>
          <a:p>
            <a:pPr>
              <a:spcBef>
                <a:spcPts val="200"/>
              </a:spcBef>
            </a:pPr>
            <a:r>
              <a:rPr lang="en-US" sz="2400" b="1" i="1" dirty="0">
                <a:solidFill>
                  <a:srgbClr val="2E689D"/>
                </a:solidFill>
                <a:effectLst/>
                <a:latin typeface="Calibri" panose="020F0502020204030204" pitchFamily="34" charset="0"/>
                <a:ea typeface="MS PGothic" panose="020B0600070205080204" pitchFamily="34" charset="-128"/>
                <a:cs typeface="Times New Roman" panose="02020603050405020304" pitchFamily="18" charset="0"/>
              </a:rPr>
              <a:t>0735 Non-Capital Equipment - </a:t>
            </a:r>
            <a:r>
              <a:rPr lang="en-US" sz="2400" dirty="0">
                <a:effectLst/>
                <a:latin typeface="Calibri" panose="020F0502020204030204" pitchFamily="34" charset="0"/>
                <a:ea typeface="MS PGothic" panose="020B0600070205080204" pitchFamily="34" charset="-128"/>
                <a:cs typeface="Times New Roman" panose="02020603050405020304" pitchFamily="18" charset="0"/>
              </a:rPr>
              <a:t>Expenditures for items classified as equipment but cost less than the district policy for capital assets inventory. </a:t>
            </a:r>
          </a:p>
          <a:p>
            <a:pPr>
              <a:spcBef>
                <a:spcPts val="200"/>
              </a:spcBef>
            </a:pPr>
            <a:r>
              <a:rPr lang="en-US" sz="2400" b="1" i="1" dirty="0">
                <a:solidFill>
                  <a:srgbClr val="2E689D"/>
                </a:solidFill>
                <a:effectLst/>
                <a:latin typeface="Calibri" panose="020F0502020204030204" pitchFamily="34" charset="0"/>
                <a:ea typeface="MS PGothic" panose="020B0600070205080204" pitchFamily="34" charset="-128"/>
                <a:cs typeface="Times New Roman" panose="02020603050405020304" pitchFamily="18" charset="0"/>
              </a:rPr>
              <a:t>0730 Equipment - </a:t>
            </a:r>
            <a:r>
              <a:rPr lang="en-US" sz="2400" dirty="0">
                <a:effectLst/>
                <a:latin typeface="Calibri" panose="020F0502020204030204" pitchFamily="34" charset="0"/>
                <a:ea typeface="MS PGothic" panose="020B0600070205080204" pitchFamily="34" charset="-128"/>
                <a:cs typeface="Times New Roman" panose="02020603050405020304" pitchFamily="18" charset="0"/>
              </a:rPr>
              <a:t>Expenditures for the initial and replacement items of equipment, such as machinery, furniture, fixtures, instruments, and vehicles. </a:t>
            </a:r>
            <a:endParaRPr lang="en-US" dirty="0"/>
          </a:p>
          <a:p>
            <a:endParaRPr lang="en-US" dirty="0"/>
          </a:p>
        </p:txBody>
      </p:sp>
      <p:sp>
        <p:nvSpPr>
          <p:cNvPr id="4" name="Slide Number Placeholder 3">
            <a:extLst>
              <a:ext uri="{FF2B5EF4-FFF2-40B4-BE49-F238E27FC236}">
                <a16:creationId xmlns:a16="http://schemas.microsoft.com/office/drawing/2014/main" id="{123119AC-FD5B-438D-ACA1-BCD47672C10F}"/>
              </a:ext>
            </a:extLst>
          </p:cNvPr>
          <p:cNvSpPr>
            <a:spLocks noGrp="1"/>
          </p:cNvSpPr>
          <p:nvPr>
            <p:ph type="sldNum" sz="quarter" idx="12"/>
          </p:nvPr>
        </p:nvSpPr>
        <p:spPr/>
        <p:txBody>
          <a:bodyPr/>
          <a:lstStyle/>
          <a:p>
            <a:fld id="{C479D5F6-EDCB-402A-AC08-4943A1820E8F}" type="slidenum">
              <a:rPr lang="en-US" smtClean="0"/>
              <a:pPr/>
              <a:t>20</a:t>
            </a:fld>
            <a:endParaRPr lang="en-US" dirty="0"/>
          </a:p>
        </p:txBody>
      </p:sp>
    </p:spTree>
    <p:extLst>
      <p:ext uri="{BB962C8B-B14F-4D97-AF65-F5344CB8AC3E}">
        <p14:creationId xmlns:p14="http://schemas.microsoft.com/office/powerpoint/2010/main" val="9569180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D0C3B-DCE6-4A02-A316-9D70F9031D51}"/>
              </a:ext>
            </a:extLst>
          </p:cNvPr>
          <p:cNvSpPr>
            <a:spLocks noGrp="1"/>
          </p:cNvSpPr>
          <p:nvPr>
            <p:ph type="title"/>
          </p:nvPr>
        </p:nvSpPr>
        <p:spPr>
          <a:xfrm>
            <a:off x="486696" y="629266"/>
            <a:ext cx="3708114" cy="1622321"/>
          </a:xfrm>
        </p:spPr>
        <p:txBody>
          <a:bodyPr>
            <a:normAutofit/>
          </a:bodyPr>
          <a:lstStyle/>
          <a:p>
            <a:r>
              <a:rPr lang="en-US">
                <a:latin typeface="+mj-lt"/>
              </a:rPr>
              <a:t>Budget and Actual Detail </a:t>
            </a:r>
          </a:p>
        </p:txBody>
      </p:sp>
      <p:sp>
        <p:nvSpPr>
          <p:cNvPr id="9" name="Content Placeholder 8">
            <a:extLst>
              <a:ext uri="{FF2B5EF4-FFF2-40B4-BE49-F238E27FC236}">
                <a16:creationId xmlns:a16="http://schemas.microsoft.com/office/drawing/2014/main" id="{1335D4BB-5231-455E-81B5-BAE099EB8725}"/>
              </a:ext>
            </a:extLst>
          </p:cNvPr>
          <p:cNvSpPr>
            <a:spLocks noGrp="1"/>
          </p:cNvSpPr>
          <p:nvPr>
            <p:ph idx="1"/>
          </p:nvPr>
        </p:nvSpPr>
        <p:spPr>
          <a:xfrm>
            <a:off x="486697" y="2438400"/>
            <a:ext cx="3708113" cy="3785419"/>
          </a:xfrm>
        </p:spPr>
        <p:txBody>
          <a:bodyPr>
            <a:normAutofit/>
          </a:bodyPr>
          <a:lstStyle/>
          <a:p>
            <a:r>
              <a:rPr lang="en-US" sz="2100"/>
              <a:t>Identify the amount of the request that will be used to support students, staff and the administration of the organization. </a:t>
            </a:r>
          </a:p>
          <a:p>
            <a:r>
              <a:rPr lang="en-US" sz="2100"/>
              <a:t>You will need to break the costs out even if the amount of the item requested is to cover all three.</a:t>
            </a:r>
          </a:p>
        </p:txBody>
      </p:sp>
      <p:sp>
        <p:nvSpPr>
          <p:cNvPr id="21" name="Rectangle 20">
            <a:extLst>
              <a:ext uri="{FF2B5EF4-FFF2-40B4-BE49-F238E27FC236}">
                <a16:creationId xmlns:a16="http://schemas.microsoft.com/office/drawing/2014/main" id="{46F7435D-E3DB-47B1-BA61-B00ACC83A9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69712" y="0"/>
            <a:ext cx="4574288"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ounded Rectangle 9">
            <a:extLst>
              <a:ext uri="{FF2B5EF4-FFF2-40B4-BE49-F238E27FC236}">
                <a16:creationId xmlns:a16="http://schemas.microsoft.com/office/drawing/2014/main" id="{F263A0B5-F8C4-4116-809F-78A768EA79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33186" y="557784"/>
            <a:ext cx="3847653" cy="5739187"/>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descr="Budget and actual detail.">
            <a:extLst>
              <a:ext uri="{FF2B5EF4-FFF2-40B4-BE49-F238E27FC236}">
                <a16:creationId xmlns:a16="http://schemas.microsoft.com/office/drawing/2014/main" id="{3E1C9498-625B-47D6-942E-FD8BC39827F0}"/>
              </a:ext>
            </a:extLst>
          </p:cNvPr>
          <p:cNvPicPr>
            <a:picLocks noChangeAspect="1"/>
          </p:cNvPicPr>
          <p:nvPr/>
        </p:nvPicPr>
        <p:blipFill rotWithShape="1">
          <a:blip r:embed="rId2"/>
          <a:srcRect t="1920" r="-1" b="48169"/>
          <a:stretch/>
        </p:blipFill>
        <p:spPr>
          <a:xfrm>
            <a:off x="5178531" y="2042016"/>
            <a:ext cx="3356649" cy="2770721"/>
          </a:xfrm>
          <a:prstGeom prst="rect">
            <a:avLst/>
          </a:prstGeom>
          <a:effectLst/>
        </p:spPr>
      </p:pic>
    </p:spTree>
    <p:extLst>
      <p:ext uri="{BB962C8B-B14F-4D97-AF65-F5344CB8AC3E}">
        <p14:creationId xmlns:p14="http://schemas.microsoft.com/office/powerpoint/2010/main" val="22551764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BDED98-4F9B-4F0D-A8C3-934BB5A1B597}"/>
              </a:ext>
            </a:extLst>
          </p:cNvPr>
          <p:cNvSpPr>
            <a:spLocks noGrp="1"/>
          </p:cNvSpPr>
          <p:nvPr>
            <p:ph type="title"/>
          </p:nvPr>
        </p:nvSpPr>
        <p:spPr>
          <a:xfrm>
            <a:off x="486696" y="629266"/>
            <a:ext cx="3708114" cy="1622321"/>
          </a:xfrm>
        </p:spPr>
        <p:txBody>
          <a:bodyPr>
            <a:normAutofit/>
          </a:bodyPr>
          <a:lstStyle/>
          <a:p>
            <a:r>
              <a:rPr lang="en-US"/>
              <a:t>Budget and Actual Detail</a:t>
            </a:r>
          </a:p>
        </p:txBody>
      </p:sp>
      <p:sp>
        <p:nvSpPr>
          <p:cNvPr id="9" name="Content Placeholder 8">
            <a:extLst>
              <a:ext uri="{FF2B5EF4-FFF2-40B4-BE49-F238E27FC236}">
                <a16:creationId xmlns:a16="http://schemas.microsoft.com/office/drawing/2014/main" id="{1C811FB1-A31D-4077-8E71-5C837D2DFE0E}"/>
              </a:ext>
            </a:extLst>
          </p:cNvPr>
          <p:cNvSpPr>
            <a:spLocks noGrp="1"/>
          </p:cNvSpPr>
          <p:nvPr>
            <p:ph idx="1"/>
          </p:nvPr>
        </p:nvSpPr>
        <p:spPr>
          <a:xfrm>
            <a:off x="486697" y="2438400"/>
            <a:ext cx="3708113" cy="3785419"/>
          </a:xfrm>
        </p:spPr>
        <p:txBody>
          <a:bodyPr>
            <a:normAutofit/>
          </a:bodyPr>
          <a:lstStyle/>
          <a:p>
            <a:r>
              <a:rPr lang="en-US" sz="2100"/>
              <a:t>Total Budgeted and Actual Expenses will auto calculate based on the amount entered columns 3, 4 &amp; 5.</a:t>
            </a:r>
          </a:p>
          <a:p>
            <a:r>
              <a:rPr lang="en-US" sz="2100"/>
              <a:t>For each line, indicate if CDE will procure/purchase on the school's behalf or if the school will request to be reimbursed for allowable expenses already purchased.</a:t>
            </a:r>
          </a:p>
          <a:p>
            <a:pPr marL="0" indent="0">
              <a:buNone/>
            </a:pPr>
            <a:endParaRPr lang="en-US" sz="2100"/>
          </a:p>
        </p:txBody>
      </p:sp>
      <p:sp>
        <p:nvSpPr>
          <p:cNvPr id="21" name="Rectangle 20">
            <a:extLst>
              <a:ext uri="{FF2B5EF4-FFF2-40B4-BE49-F238E27FC236}">
                <a16:creationId xmlns:a16="http://schemas.microsoft.com/office/drawing/2014/main" id="{46F7435D-E3DB-47B1-BA61-B00ACC83A9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69712" y="0"/>
            <a:ext cx="4574288"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ounded Rectangle 9">
            <a:extLst>
              <a:ext uri="{FF2B5EF4-FFF2-40B4-BE49-F238E27FC236}">
                <a16:creationId xmlns:a16="http://schemas.microsoft.com/office/drawing/2014/main" id="{F263A0B5-F8C4-4116-809F-78A768EA79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33186" y="557784"/>
            <a:ext cx="3847653" cy="5739187"/>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descr="Table&#10;&#10;Description automatically generated">
            <a:extLst>
              <a:ext uri="{FF2B5EF4-FFF2-40B4-BE49-F238E27FC236}">
                <a16:creationId xmlns:a16="http://schemas.microsoft.com/office/drawing/2014/main" id="{C7CABDFD-FC6F-49C3-8526-7006DC06EEF3}"/>
              </a:ext>
            </a:extLst>
          </p:cNvPr>
          <p:cNvPicPr>
            <a:picLocks noChangeAspect="1"/>
          </p:cNvPicPr>
          <p:nvPr/>
        </p:nvPicPr>
        <p:blipFill rotWithShape="1">
          <a:blip r:embed="rId2"/>
          <a:srcRect l="8899" r="8901" b="2"/>
          <a:stretch/>
        </p:blipFill>
        <p:spPr>
          <a:xfrm>
            <a:off x="5178531" y="1493403"/>
            <a:ext cx="3356649" cy="3867946"/>
          </a:xfrm>
          <a:prstGeom prst="rect">
            <a:avLst/>
          </a:prstGeom>
          <a:effectLst/>
        </p:spPr>
      </p:pic>
    </p:spTree>
    <p:extLst>
      <p:ext uri="{BB962C8B-B14F-4D97-AF65-F5344CB8AC3E}">
        <p14:creationId xmlns:p14="http://schemas.microsoft.com/office/powerpoint/2010/main" val="12438595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497EAA-19BD-4627-B9C0-BD600E1C2552}"/>
              </a:ext>
            </a:extLst>
          </p:cNvPr>
          <p:cNvSpPr>
            <a:spLocks noGrp="1"/>
          </p:cNvSpPr>
          <p:nvPr>
            <p:ph type="title"/>
          </p:nvPr>
        </p:nvSpPr>
        <p:spPr>
          <a:xfrm>
            <a:off x="486696" y="629266"/>
            <a:ext cx="3708114" cy="1622321"/>
          </a:xfrm>
        </p:spPr>
        <p:txBody>
          <a:bodyPr>
            <a:normAutofit/>
          </a:bodyPr>
          <a:lstStyle/>
          <a:p>
            <a:r>
              <a:rPr lang="en-US"/>
              <a:t>Budget and Actual Detail</a:t>
            </a:r>
          </a:p>
        </p:txBody>
      </p:sp>
      <p:sp>
        <p:nvSpPr>
          <p:cNvPr id="9" name="Content Placeholder 8">
            <a:extLst>
              <a:ext uri="{FF2B5EF4-FFF2-40B4-BE49-F238E27FC236}">
                <a16:creationId xmlns:a16="http://schemas.microsoft.com/office/drawing/2014/main" id="{3FD062CE-1285-480B-9A27-7A25F301E344}"/>
              </a:ext>
            </a:extLst>
          </p:cNvPr>
          <p:cNvSpPr>
            <a:spLocks noGrp="1"/>
          </p:cNvSpPr>
          <p:nvPr>
            <p:ph idx="1"/>
          </p:nvPr>
        </p:nvSpPr>
        <p:spPr>
          <a:xfrm>
            <a:off x="486697" y="2438400"/>
            <a:ext cx="3708113" cy="3785419"/>
          </a:xfrm>
        </p:spPr>
        <p:txBody>
          <a:bodyPr>
            <a:normAutofit/>
          </a:bodyPr>
          <a:lstStyle/>
          <a:p>
            <a:r>
              <a:rPr lang="en-US" sz="1600"/>
              <a:t>Description/Budget Narrative must be completed</a:t>
            </a:r>
          </a:p>
          <a:p>
            <a:r>
              <a:rPr lang="en-US" sz="1600"/>
              <a:t>Description and Narrative must include the following</a:t>
            </a:r>
          </a:p>
          <a:p>
            <a:pPr lvl="1"/>
            <a:r>
              <a:rPr lang="en-US" sz="1600"/>
              <a:t>Quantity</a:t>
            </a:r>
          </a:p>
          <a:p>
            <a:pPr lvl="1"/>
            <a:r>
              <a:rPr lang="en-US" sz="1600"/>
              <a:t>Amount </a:t>
            </a:r>
          </a:p>
          <a:p>
            <a:pPr lvl="1"/>
            <a:r>
              <a:rPr lang="en-US" sz="1600"/>
              <a:t>Provider/Vendor name (if known)</a:t>
            </a:r>
          </a:p>
          <a:p>
            <a:pPr lvl="1"/>
            <a:r>
              <a:rPr lang="en-US" sz="1600"/>
              <a:t>Date purchased (if already purchased)</a:t>
            </a:r>
          </a:p>
          <a:p>
            <a:pPr lvl="1"/>
            <a:r>
              <a:rPr lang="en-US" sz="1600"/>
              <a:t>Product number (if known)</a:t>
            </a:r>
          </a:p>
          <a:p>
            <a:pPr lvl="1"/>
            <a:r>
              <a:rPr lang="en-US" sz="1600"/>
              <a:t>Quote number (if applicable)</a:t>
            </a:r>
          </a:p>
          <a:p>
            <a:pPr lvl="1"/>
            <a:r>
              <a:rPr lang="en-US" sz="1600"/>
              <a:t>If requesting purchase from Amazon, include link to product from the Amazon website</a:t>
            </a:r>
          </a:p>
          <a:p>
            <a:pPr lvl="1"/>
            <a:endParaRPr lang="en-US" sz="1600"/>
          </a:p>
          <a:p>
            <a:pPr lvl="1"/>
            <a:endParaRPr lang="en-US" sz="1600"/>
          </a:p>
        </p:txBody>
      </p:sp>
      <p:sp>
        <p:nvSpPr>
          <p:cNvPr id="21" name="Rectangle 20">
            <a:extLst>
              <a:ext uri="{FF2B5EF4-FFF2-40B4-BE49-F238E27FC236}">
                <a16:creationId xmlns:a16="http://schemas.microsoft.com/office/drawing/2014/main" id="{46F7435D-E3DB-47B1-BA61-B00ACC83A9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69712" y="0"/>
            <a:ext cx="4574288"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ounded Rectangle 9">
            <a:extLst>
              <a:ext uri="{FF2B5EF4-FFF2-40B4-BE49-F238E27FC236}">
                <a16:creationId xmlns:a16="http://schemas.microsoft.com/office/drawing/2014/main" id="{F263A0B5-F8C4-4116-809F-78A768EA79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33186" y="557784"/>
            <a:ext cx="3847653" cy="5739187"/>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descr="Table&#10;&#10;Description automatically generated">
            <a:extLst>
              <a:ext uri="{FF2B5EF4-FFF2-40B4-BE49-F238E27FC236}">
                <a16:creationId xmlns:a16="http://schemas.microsoft.com/office/drawing/2014/main" id="{56E98583-9DF8-4A53-AC73-CCACE52BD7EF}"/>
              </a:ext>
            </a:extLst>
          </p:cNvPr>
          <p:cNvPicPr>
            <a:picLocks noChangeAspect="1"/>
          </p:cNvPicPr>
          <p:nvPr/>
        </p:nvPicPr>
        <p:blipFill rotWithShape="1">
          <a:blip r:embed="rId2"/>
          <a:srcRect l="8739" r="35288" b="2"/>
          <a:stretch/>
        </p:blipFill>
        <p:spPr>
          <a:xfrm>
            <a:off x="5178531" y="1493413"/>
            <a:ext cx="3356649" cy="3867926"/>
          </a:xfrm>
          <a:prstGeom prst="rect">
            <a:avLst/>
          </a:prstGeom>
          <a:effectLst/>
        </p:spPr>
      </p:pic>
    </p:spTree>
    <p:extLst>
      <p:ext uri="{BB962C8B-B14F-4D97-AF65-F5344CB8AC3E}">
        <p14:creationId xmlns:p14="http://schemas.microsoft.com/office/powerpoint/2010/main" val="3001800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EE7D38-4DA5-4183-8010-F25119289B7C}"/>
              </a:ext>
            </a:extLst>
          </p:cNvPr>
          <p:cNvSpPr>
            <a:spLocks noGrp="1"/>
          </p:cNvSpPr>
          <p:nvPr>
            <p:ph type="title"/>
          </p:nvPr>
        </p:nvSpPr>
        <p:spPr>
          <a:xfrm>
            <a:off x="742950" y="338328"/>
            <a:ext cx="7658100" cy="1078992"/>
          </a:xfrm>
        </p:spPr>
        <p:txBody>
          <a:bodyPr vert="horz" lIns="91440" tIns="45720" rIns="91440" bIns="45720" rtlCol="0" anchor="b" anchorCtr="0">
            <a:normAutofit/>
          </a:bodyPr>
          <a:lstStyle/>
          <a:p>
            <a:pPr algn="ctr"/>
            <a:r>
              <a:rPr lang="en-US" sz="3600" dirty="0">
                <a:solidFill>
                  <a:schemeClr val="tx1"/>
                </a:solidFill>
                <a:latin typeface="+mj-lt"/>
              </a:rPr>
              <a:t>Preliminary Budget – Budget Summary</a:t>
            </a:r>
          </a:p>
        </p:txBody>
      </p:sp>
      <p:sp>
        <p:nvSpPr>
          <p:cNvPr id="11" name="Content Placeholder 10">
            <a:extLst>
              <a:ext uri="{FF2B5EF4-FFF2-40B4-BE49-F238E27FC236}">
                <a16:creationId xmlns:a16="http://schemas.microsoft.com/office/drawing/2014/main" id="{763FF352-DC3F-4446-83A7-B459F522E42A}"/>
              </a:ext>
            </a:extLst>
          </p:cNvPr>
          <p:cNvSpPr>
            <a:spLocks noGrp="1"/>
          </p:cNvSpPr>
          <p:nvPr>
            <p:ph idx="1"/>
          </p:nvPr>
        </p:nvSpPr>
        <p:spPr>
          <a:xfrm>
            <a:off x="742950" y="1419083"/>
            <a:ext cx="7658100" cy="528429"/>
          </a:xfrm>
        </p:spPr>
        <p:txBody>
          <a:bodyPr vert="horz" lIns="91440" tIns="45720" rIns="91440" bIns="45720" rtlCol="0">
            <a:normAutofit/>
          </a:bodyPr>
          <a:lstStyle/>
          <a:p>
            <a:pPr marL="0" indent="0" algn="ctr">
              <a:buNone/>
            </a:pPr>
            <a:r>
              <a:rPr lang="en-US" sz="1500" dirty="0"/>
              <a:t>This tab is pre-populated based on the information added to the Budget and Actual Detail tab</a:t>
            </a:r>
          </a:p>
        </p:txBody>
      </p:sp>
      <p:sp>
        <p:nvSpPr>
          <p:cNvPr id="18" name="Rectangle 17">
            <a:extLst>
              <a:ext uri="{FF2B5EF4-FFF2-40B4-BE49-F238E27FC236}">
                <a16:creationId xmlns:a16="http://schemas.microsoft.com/office/drawing/2014/main" id="{70BDD0CE-06A4-404B-8A13-580229C1C9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141750"/>
            <a:ext cx="9144000" cy="471625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ounded Rectangle 26">
            <a:extLst>
              <a:ext uri="{FF2B5EF4-FFF2-40B4-BE49-F238E27FC236}">
                <a16:creationId xmlns:a16="http://schemas.microsoft.com/office/drawing/2014/main" id="{EE9899FA-8881-472C-AA59-D08A89CA8A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1173" y="2423160"/>
            <a:ext cx="4210176" cy="3930315"/>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descr="Table&#10;&#10;Description automatically generated">
            <a:extLst>
              <a:ext uri="{FF2B5EF4-FFF2-40B4-BE49-F238E27FC236}">
                <a16:creationId xmlns:a16="http://schemas.microsoft.com/office/drawing/2014/main" id="{4BFE969C-8D80-49E0-AD79-98D4E99788E6}"/>
              </a:ext>
            </a:extLst>
          </p:cNvPr>
          <p:cNvPicPr>
            <a:picLocks noChangeAspect="1"/>
          </p:cNvPicPr>
          <p:nvPr/>
        </p:nvPicPr>
        <p:blipFill>
          <a:blip r:embed="rId2"/>
          <a:stretch>
            <a:fillRect/>
          </a:stretch>
        </p:blipFill>
        <p:spPr>
          <a:xfrm>
            <a:off x="479361" y="2833298"/>
            <a:ext cx="3730752" cy="3110037"/>
          </a:xfrm>
          <a:prstGeom prst="rect">
            <a:avLst/>
          </a:prstGeom>
        </p:spPr>
      </p:pic>
      <p:sp>
        <p:nvSpPr>
          <p:cNvPr id="22" name="Rounded Rectangle 16">
            <a:extLst>
              <a:ext uri="{FF2B5EF4-FFF2-40B4-BE49-F238E27FC236}">
                <a16:creationId xmlns:a16="http://schemas.microsoft.com/office/drawing/2014/main" id="{080B7D90-3DF1-4514-B26D-616BE35553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91061" y="2423160"/>
            <a:ext cx="4210177" cy="3930315"/>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Graphical user interface&#10;&#10;Description automatically generated with medium confidence">
            <a:extLst>
              <a:ext uri="{FF2B5EF4-FFF2-40B4-BE49-F238E27FC236}">
                <a16:creationId xmlns:a16="http://schemas.microsoft.com/office/drawing/2014/main" id="{02143984-7CC2-4B19-8635-937B0CB28CCA}"/>
              </a:ext>
            </a:extLst>
          </p:cNvPr>
          <p:cNvPicPr>
            <a:picLocks noChangeAspect="1"/>
          </p:cNvPicPr>
          <p:nvPr/>
        </p:nvPicPr>
        <p:blipFill>
          <a:blip r:embed="rId3"/>
          <a:stretch>
            <a:fillRect/>
          </a:stretch>
        </p:blipFill>
        <p:spPr>
          <a:xfrm>
            <a:off x="4933887" y="3328922"/>
            <a:ext cx="3730752" cy="2123457"/>
          </a:xfrm>
          <a:prstGeom prst="rect">
            <a:avLst/>
          </a:prstGeom>
        </p:spPr>
      </p:pic>
      <p:sp>
        <p:nvSpPr>
          <p:cNvPr id="8" name="Oval 7" descr="Red text on the budget alerts to errors being present.">
            <a:extLst>
              <a:ext uri="{FF2B5EF4-FFF2-40B4-BE49-F238E27FC236}">
                <a16:creationId xmlns:a16="http://schemas.microsoft.com/office/drawing/2014/main" id="{5C715184-B71B-4F94-8F83-56409F68B31D}"/>
              </a:ext>
            </a:extLst>
          </p:cNvPr>
          <p:cNvSpPr/>
          <p:nvPr/>
        </p:nvSpPr>
        <p:spPr>
          <a:xfrm>
            <a:off x="7833360" y="2803611"/>
            <a:ext cx="1021463" cy="255706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0" name="TextBox 9">
            <a:extLst>
              <a:ext uri="{FF2B5EF4-FFF2-40B4-BE49-F238E27FC236}">
                <a16:creationId xmlns:a16="http://schemas.microsoft.com/office/drawing/2014/main" id="{1F94DB34-1FEF-4B4F-84AA-044FB34E0BE8}"/>
              </a:ext>
            </a:extLst>
          </p:cNvPr>
          <p:cNvSpPr txBox="1"/>
          <p:nvPr/>
        </p:nvSpPr>
        <p:spPr>
          <a:xfrm>
            <a:off x="4739640" y="5360670"/>
            <a:ext cx="3573780" cy="300082"/>
          </a:xfrm>
          <a:prstGeom prst="rect">
            <a:avLst/>
          </a:prstGeom>
          <a:noFill/>
        </p:spPr>
        <p:txBody>
          <a:bodyPr wrap="square" rtlCol="0">
            <a:spAutoFit/>
          </a:bodyPr>
          <a:lstStyle/>
          <a:p>
            <a:pPr>
              <a:spcAft>
                <a:spcPts val="600"/>
              </a:spcAft>
            </a:pPr>
            <a:r>
              <a:rPr lang="en-US" sz="1350"/>
              <a:t>Red text = ERROR</a:t>
            </a:r>
          </a:p>
        </p:txBody>
      </p:sp>
      <p:cxnSp>
        <p:nvCxnSpPr>
          <p:cNvPr id="13" name="Straight Arrow Connector 12" descr="Red text, indicating an error is present.">
            <a:extLst>
              <a:ext uri="{FF2B5EF4-FFF2-40B4-BE49-F238E27FC236}">
                <a16:creationId xmlns:a16="http://schemas.microsoft.com/office/drawing/2014/main" id="{C0ED49C5-B366-4254-9804-F7DC34179FB8}"/>
              </a:ext>
            </a:extLst>
          </p:cNvPr>
          <p:cNvCxnSpPr/>
          <p:nvPr/>
        </p:nvCxnSpPr>
        <p:spPr>
          <a:xfrm flipV="1">
            <a:off x="6217920" y="4997589"/>
            <a:ext cx="1676400" cy="536658"/>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772412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73C994B4-9721-4148-9EEC-6793CECDE8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142" y="-1"/>
            <a:ext cx="9141714"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8" name="Rectangle 27">
            <a:extLst>
              <a:ext uri="{FF2B5EF4-FFF2-40B4-BE49-F238E27FC236}">
                <a16:creationId xmlns:a16="http://schemas.microsoft.com/office/drawing/2014/main" id="{F9D95E49-763A-4886-B038-82F7347405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 y="0"/>
            <a:ext cx="9141714"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0" name="Rectangle 29">
            <a:extLst>
              <a:ext uri="{FF2B5EF4-FFF2-40B4-BE49-F238E27FC236}">
                <a16:creationId xmlns:a16="http://schemas.microsoft.com/office/drawing/2014/main" id="{05AD3998-CF72-48F6-90B8-F03F9C98A8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8743" y="727069"/>
            <a:ext cx="8035257" cy="543331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22EC389-B66E-4761-B3E4-940C1D420CC9}"/>
              </a:ext>
            </a:extLst>
          </p:cNvPr>
          <p:cNvSpPr>
            <a:spLocks noGrp="1"/>
          </p:cNvSpPr>
          <p:nvPr>
            <p:ph type="title"/>
          </p:nvPr>
        </p:nvSpPr>
        <p:spPr>
          <a:xfrm>
            <a:off x="316608" y="301420"/>
            <a:ext cx="3970719" cy="2956085"/>
          </a:xfrm>
        </p:spPr>
        <p:txBody>
          <a:bodyPr anchor="ctr">
            <a:normAutofit/>
          </a:bodyPr>
          <a:lstStyle/>
          <a:p>
            <a:r>
              <a:rPr lang="en-US" sz="4200">
                <a:solidFill>
                  <a:schemeClr val="tx1"/>
                </a:solidFill>
              </a:rPr>
              <a:t>Preliminary Budget – Allowable Activity</a:t>
            </a:r>
          </a:p>
        </p:txBody>
      </p:sp>
      <p:sp>
        <p:nvSpPr>
          <p:cNvPr id="21" name="Content Placeholder 8">
            <a:extLst>
              <a:ext uri="{FF2B5EF4-FFF2-40B4-BE49-F238E27FC236}">
                <a16:creationId xmlns:a16="http://schemas.microsoft.com/office/drawing/2014/main" id="{444C292E-6220-4E72-BD08-8620E929BAC8}"/>
              </a:ext>
            </a:extLst>
          </p:cNvPr>
          <p:cNvSpPr>
            <a:spLocks noGrp="1"/>
          </p:cNvSpPr>
          <p:nvPr>
            <p:ph idx="1"/>
          </p:nvPr>
        </p:nvSpPr>
        <p:spPr>
          <a:xfrm>
            <a:off x="4502988" y="281395"/>
            <a:ext cx="3717312" cy="2984320"/>
          </a:xfrm>
        </p:spPr>
        <p:txBody>
          <a:bodyPr anchor="ctr">
            <a:normAutofit/>
          </a:bodyPr>
          <a:lstStyle/>
          <a:p>
            <a:pPr marL="0" indent="0">
              <a:buNone/>
            </a:pPr>
            <a:r>
              <a:rPr lang="en-US" sz="1600"/>
              <a:t>This table summarizes the amount allocated to the activities selected on the Budget and Actual Detail tab</a:t>
            </a:r>
          </a:p>
        </p:txBody>
      </p:sp>
      <p:pic>
        <p:nvPicPr>
          <p:cNvPr id="5" name="Content Placeholder 4" descr="Preliminary budget, allowable activity.">
            <a:extLst>
              <a:ext uri="{FF2B5EF4-FFF2-40B4-BE49-F238E27FC236}">
                <a16:creationId xmlns:a16="http://schemas.microsoft.com/office/drawing/2014/main" id="{02708E54-BB19-4C9A-AE44-C48DE25C4E5C}"/>
              </a:ext>
            </a:extLst>
          </p:cNvPr>
          <p:cNvPicPr>
            <a:picLocks noChangeAspect="1"/>
          </p:cNvPicPr>
          <p:nvPr/>
        </p:nvPicPr>
        <p:blipFill rotWithShape="1">
          <a:blip r:embed="rId2"/>
          <a:srcRect r="9431"/>
          <a:stretch/>
        </p:blipFill>
        <p:spPr>
          <a:xfrm>
            <a:off x="353676" y="3363686"/>
            <a:ext cx="8170809" cy="2796701"/>
          </a:xfrm>
          <a:prstGeom prst="rect">
            <a:avLst/>
          </a:prstGeom>
        </p:spPr>
      </p:pic>
      <p:cxnSp>
        <p:nvCxnSpPr>
          <p:cNvPr id="32" name="Straight Connector 31">
            <a:extLst>
              <a:ext uri="{FF2B5EF4-FFF2-40B4-BE49-F238E27FC236}">
                <a16:creationId xmlns:a16="http://schemas.microsoft.com/office/drawing/2014/main" id="{F085D7B9-E066-4923-8CB7-294BF306296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524492" y="5610"/>
            <a:ext cx="0" cy="685800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25443840-A796-4C43-8DC1-1B738EFEC52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51930"/>
            <a:ext cx="9144000" cy="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36" name="Rectangle 35">
            <a:extLst>
              <a:ext uri="{FF2B5EF4-FFF2-40B4-BE49-F238E27FC236}">
                <a16:creationId xmlns:a16="http://schemas.microsoft.com/office/drawing/2014/main" id="{12B7D5BF-766A-4865-A35F-7AF8244836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70161"/>
            <a:ext cx="356616" cy="2790226"/>
          </a:xfrm>
          <a:prstGeom prst="rect">
            <a:avLst/>
          </a:prstGeom>
          <a:solidFill>
            <a:schemeClr val="accent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847671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BF138-A881-4F6D-84D6-12AB559AE90A}"/>
              </a:ext>
            </a:extLst>
          </p:cNvPr>
          <p:cNvSpPr>
            <a:spLocks noGrp="1"/>
          </p:cNvSpPr>
          <p:nvPr>
            <p:ph type="title"/>
          </p:nvPr>
        </p:nvSpPr>
        <p:spPr>
          <a:xfrm>
            <a:off x="486696" y="629266"/>
            <a:ext cx="2629122" cy="1622321"/>
          </a:xfrm>
        </p:spPr>
        <p:txBody>
          <a:bodyPr>
            <a:normAutofit/>
          </a:bodyPr>
          <a:lstStyle/>
          <a:p>
            <a:r>
              <a:rPr lang="en-US"/>
              <a:t>Preliminary Budget – AFR Summary</a:t>
            </a:r>
          </a:p>
        </p:txBody>
      </p:sp>
      <p:sp>
        <p:nvSpPr>
          <p:cNvPr id="9" name="Content Placeholder 8">
            <a:extLst>
              <a:ext uri="{FF2B5EF4-FFF2-40B4-BE49-F238E27FC236}">
                <a16:creationId xmlns:a16="http://schemas.microsoft.com/office/drawing/2014/main" id="{2DCEE3AA-221C-4FF3-80E5-FA8A199F4869}"/>
              </a:ext>
            </a:extLst>
          </p:cNvPr>
          <p:cNvSpPr>
            <a:spLocks noGrp="1"/>
          </p:cNvSpPr>
          <p:nvPr>
            <p:ph idx="1"/>
          </p:nvPr>
        </p:nvSpPr>
        <p:spPr>
          <a:xfrm>
            <a:off x="486698" y="2438400"/>
            <a:ext cx="2629120" cy="3785419"/>
          </a:xfrm>
        </p:spPr>
        <p:txBody>
          <a:bodyPr>
            <a:normAutofit/>
          </a:bodyPr>
          <a:lstStyle/>
          <a:p>
            <a:r>
              <a:rPr lang="en-US" sz="1700"/>
              <a:t>At the end of the grant, CDE will collect an Annual Financial report where the school will report the actual amount spent in each category. Applicants cannot edit this page.</a:t>
            </a:r>
          </a:p>
        </p:txBody>
      </p:sp>
      <p:sp>
        <p:nvSpPr>
          <p:cNvPr id="21" name="Rectangle 20">
            <a:extLst>
              <a:ext uri="{FF2B5EF4-FFF2-40B4-BE49-F238E27FC236}">
                <a16:creationId xmlns:a16="http://schemas.microsoft.com/office/drawing/2014/main" id="{5E39A796-BE83-48B1-B33F-35C4A32AAB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79292" y="0"/>
            <a:ext cx="5664708"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ounded Rectangle 9">
            <a:extLst>
              <a:ext uri="{FF2B5EF4-FFF2-40B4-BE49-F238E27FC236}">
                <a16:creationId xmlns:a16="http://schemas.microsoft.com/office/drawing/2014/main" id="{72F84B47-E267-4194-8194-831DB7B55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42766" y="557784"/>
            <a:ext cx="4938073" cy="5739187"/>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descr="Graphical user interface, table&#10;&#10;Description automatically generated">
            <a:extLst>
              <a:ext uri="{FF2B5EF4-FFF2-40B4-BE49-F238E27FC236}">
                <a16:creationId xmlns:a16="http://schemas.microsoft.com/office/drawing/2014/main" id="{6B208231-32DA-4B96-B5BD-8C4ABEA2ADAB}"/>
              </a:ext>
            </a:extLst>
          </p:cNvPr>
          <p:cNvPicPr>
            <a:picLocks noChangeAspect="1"/>
          </p:cNvPicPr>
          <p:nvPr/>
        </p:nvPicPr>
        <p:blipFill rotWithShape="1">
          <a:blip r:embed="rId2"/>
          <a:srcRect l="23846" r="12585" b="-1"/>
          <a:stretch/>
        </p:blipFill>
        <p:spPr>
          <a:xfrm>
            <a:off x="4054396" y="826343"/>
            <a:ext cx="4514498" cy="5202067"/>
          </a:xfrm>
          <a:prstGeom prst="rect">
            <a:avLst/>
          </a:prstGeom>
          <a:effectLst/>
        </p:spPr>
      </p:pic>
    </p:spTree>
    <p:extLst>
      <p:ext uri="{BB962C8B-B14F-4D97-AF65-F5344CB8AC3E}">
        <p14:creationId xmlns:p14="http://schemas.microsoft.com/office/powerpoint/2010/main" val="7463558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23D926-D6D7-479B-A2E6-07018EE227F7}"/>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CAF324F0-0265-45FB-BCBF-897063741FB2}"/>
              </a:ext>
            </a:extLst>
          </p:cNvPr>
          <p:cNvSpPr>
            <a:spLocks noGrp="1"/>
          </p:cNvSpPr>
          <p:nvPr>
            <p:ph idx="1"/>
          </p:nvPr>
        </p:nvSpPr>
        <p:spPr/>
        <p:txBody>
          <a:bodyPr>
            <a:normAutofit/>
          </a:bodyPr>
          <a:lstStyle/>
          <a:p>
            <a:pPr marL="0" indent="0">
              <a:buNone/>
            </a:pPr>
            <a:r>
              <a:rPr lang="en-US" dirty="0"/>
              <a:t>Successful single school applicants will have completed and submitted the following: </a:t>
            </a:r>
          </a:p>
          <a:p>
            <a:pPr lvl="1">
              <a:buFont typeface="Wingdings" panose="05000000000000000000" pitchFamily="2" charset="2"/>
              <a:buChar char="ü"/>
            </a:pPr>
            <a:r>
              <a:rPr lang="en-US" dirty="0"/>
              <a:t>Submitted the Online Application web form</a:t>
            </a:r>
          </a:p>
          <a:p>
            <a:pPr lvl="1">
              <a:buFont typeface="Wingdings" panose="05000000000000000000" pitchFamily="2" charset="2"/>
              <a:buChar char="ü"/>
            </a:pPr>
            <a:r>
              <a:rPr lang="en-US" dirty="0"/>
              <a:t>Emailed the signed Certification, Approval and Transmittal signature form and Preliminary EANS budget workbook to </a:t>
            </a:r>
            <a:r>
              <a:rPr lang="en-US" dirty="0">
                <a:hlinkClick r:id="rId2"/>
              </a:rPr>
              <a:t>eansapplications@cde.state.co.us</a:t>
            </a:r>
            <a:endParaRPr lang="en-US" dirty="0"/>
          </a:p>
          <a:p>
            <a:pPr marL="0" indent="0">
              <a:buNone/>
            </a:pPr>
            <a:r>
              <a:rPr lang="en-US" dirty="0"/>
              <a:t>Successful consortia applicants will have completed and submitted the following:</a:t>
            </a:r>
          </a:p>
          <a:p>
            <a:pPr lvl="1">
              <a:buFont typeface="Wingdings" panose="05000000000000000000" pitchFamily="2" charset="2"/>
              <a:buChar char="ü"/>
            </a:pPr>
            <a:r>
              <a:rPr lang="en-US" dirty="0"/>
              <a:t>Submitted the Online Application web form</a:t>
            </a:r>
          </a:p>
          <a:p>
            <a:pPr lvl="1">
              <a:buFont typeface="Wingdings" panose="05000000000000000000" pitchFamily="2" charset="2"/>
              <a:buChar char="ü"/>
            </a:pPr>
            <a:r>
              <a:rPr lang="en-US" dirty="0"/>
              <a:t>Emailed the signed Certification, Approval and Transmittal signature form, </a:t>
            </a:r>
            <a:r>
              <a:rPr lang="en-US" i="1" dirty="0"/>
              <a:t>EANS Consortia Enrollment and Low-Income Data, PPP and Equitable Services data worksheet</a:t>
            </a:r>
            <a:r>
              <a:rPr lang="en-US" dirty="0"/>
              <a:t> and Preliminary EANS Budget workbook to </a:t>
            </a:r>
            <a:r>
              <a:rPr lang="en-US" dirty="0">
                <a:hlinkClick r:id="rId2"/>
              </a:rPr>
              <a:t>eansapplications@cde.state.co.us</a:t>
            </a:r>
            <a:endParaRPr lang="en-US" dirty="0"/>
          </a:p>
          <a:p>
            <a:pPr marL="0" indent="0">
              <a:buNone/>
            </a:pPr>
            <a:endParaRPr lang="en-US" dirty="0"/>
          </a:p>
          <a:p>
            <a:endParaRPr lang="en-US" dirty="0"/>
          </a:p>
          <a:p>
            <a:endParaRPr lang="en-US" dirty="0"/>
          </a:p>
        </p:txBody>
      </p:sp>
    </p:spTree>
    <p:extLst>
      <p:ext uri="{BB962C8B-B14F-4D97-AF65-F5344CB8AC3E}">
        <p14:creationId xmlns:p14="http://schemas.microsoft.com/office/powerpoint/2010/main" val="4873386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FBE48-B78A-47EB-B7C3-6C2421BBB3EB}"/>
              </a:ext>
            </a:extLst>
          </p:cNvPr>
          <p:cNvSpPr>
            <a:spLocks noGrp="1"/>
          </p:cNvSpPr>
          <p:nvPr>
            <p:ph type="title"/>
          </p:nvPr>
        </p:nvSpPr>
        <p:spPr/>
        <p:txBody>
          <a:bodyPr/>
          <a:lstStyle/>
          <a:p>
            <a:r>
              <a:rPr lang="en-US" dirty="0"/>
              <a:t>Submission Process and Deadline</a:t>
            </a:r>
          </a:p>
        </p:txBody>
      </p:sp>
      <p:sp>
        <p:nvSpPr>
          <p:cNvPr id="3" name="Content Placeholder 2">
            <a:extLst>
              <a:ext uri="{FF2B5EF4-FFF2-40B4-BE49-F238E27FC236}">
                <a16:creationId xmlns:a16="http://schemas.microsoft.com/office/drawing/2014/main" id="{CDCE21EA-4F86-4FE8-B0B2-5A40309A808E}"/>
              </a:ext>
            </a:extLst>
          </p:cNvPr>
          <p:cNvSpPr>
            <a:spLocks noGrp="1"/>
          </p:cNvSpPr>
          <p:nvPr>
            <p:ph idx="1"/>
          </p:nvPr>
        </p:nvSpPr>
        <p:spPr/>
        <p:txBody>
          <a:bodyPr/>
          <a:lstStyle/>
          <a:p>
            <a:pPr algn="l"/>
            <a:r>
              <a:rPr lang="en-US" b="0" i="0" dirty="0">
                <a:solidFill>
                  <a:srgbClr val="333333"/>
                </a:solidFill>
                <a:effectLst/>
                <a:latin typeface="SourceSansProRegular"/>
              </a:rPr>
              <a:t>Applications must be completed and submitted through the </a:t>
            </a:r>
            <a:r>
              <a:rPr lang="en-US" b="0" i="0" u="sng" dirty="0">
                <a:solidFill>
                  <a:srgbClr val="403F3B"/>
                </a:solidFill>
                <a:effectLst/>
                <a:latin typeface="SourceSansProRegular"/>
                <a:hlinkClick r:id="rId2"/>
              </a:rPr>
              <a:t>online application</a:t>
            </a:r>
            <a:r>
              <a:rPr lang="en-US" b="0" i="0" dirty="0">
                <a:solidFill>
                  <a:srgbClr val="333333"/>
                </a:solidFill>
                <a:effectLst/>
                <a:latin typeface="SourceSansProRegular"/>
              </a:rPr>
              <a:t> by </a:t>
            </a:r>
            <a:r>
              <a:rPr lang="en-US" b="1" i="0" dirty="0">
                <a:effectLst/>
                <a:latin typeface="SourceSansProRegular"/>
              </a:rPr>
              <a:t>Monday, April 12, 2021 5:00 pm</a:t>
            </a:r>
            <a:r>
              <a:rPr lang="en-US" b="1" i="0" dirty="0">
                <a:solidFill>
                  <a:srgbClr val="333333"/>
                </a:solidFill>
                <a:effectLst/>
                <a:latin typeface="SourceSansProRegular"/>
              </a:rPr>
              <a:t>.  </a:t>
            </a:r>
          </a:p>
          <a:p>
            <a:pPr algn="l"/>
            <a:r>
              <a:rPr lang="en-US" b="0" i="0" dirty="0">
                <a:solidFill>
                  <a:srgbClr val="333333"/>
                </a:solidFill>
                <a:effectLst/>
                <a:latin typeface="SourceSansProRegular"/>
              </a:rPr>
              <a:t>A </a:t>
            </a:r>
            <a:r>
              <a:rPr lang="en-US" b="0" i="0" u="sng" dirty="0">
                <a:solidFill>
                  <a:srgbClr val="403F3B"/>
                </a:solidFill>
                <a:effectLst/>
                <a:latin typeface="SourceSansProRegular"/>
                <a:hlinkClick r:id="rId3"/>
              </a:rPr>
              <a:t>preliminary electronic budget</a:t>
            </a:r>
            <a:r>
              <a:rPr lang="en-US" b="0" i="0" dirty="0">
                <a:solidFill>
                  <a:srgbClr val="333333"/>
                </a:solidFill>
                <a:effectLst/>
                <a:latin typeface="SourceSansProRegular"/>
              </a:rPr>
              <a:t> form must also be submitted and emailed to </a:t>
            </a:r>
            <a:r>
              <a:rPr lang="en-US" b="0" i="0" u="sng" dirty="0">
                <a:solidFill>
                  <a:srgbClr val="403F3B"/>
                </a:solidFill>
                <a:effectLst/>
                <a:latin typeface="SourceSansProRegular"/>
                <a:hlinkClick r:id="rId4"/>
              </a:rPr>
              <a:t>eansapplications@cde.state.co.us</a:t>
            </a:r>
            <a:r>
              <a:rPr lang="en-US" b="0" i="0" dirty="0">
                <a:solidFill>
                  <a:srgbClr val="333333"/>
                </a:solidFill>
                <a:effectLst/>
                <a:latin typeface="SourceSansProRegular"/>
              </a:rPr>
              <a:t> by </a:t>
            </a:r>
            <a:r>
              <a:rPr lang="en-US" b="1" i="0" dirty="0">
                <a:solidFill>
                  <a:srgbClr val="333333"/>
                </a:solidFill>
                <a:effectLst/>
                <a:latin typeface="SourceSansProRegular"/>
              </a:rPr>
              <a:t>Monday, April 12, 2021.</a:t>
            </a:r>
          </a:p>
          <a:p>
            <a:pPr algn="l"/>
            <a:endParaRPr lang="en-US" b="0" i="0" dirty="0">
              <a:solidFill>
                <a:srgbClr val="333333"/>
              </a:solidFill>
              <a:effectLst/>
              <a:latin typeface="SourceSansProRegular"/>
            </a:endParaRPr>
          </a:p>
          <a:p>
            <a:pPr marL="0" indent="0">
              <a:buNone/>
            </a:pPr>
            <a:r>
              <a:rPr lang="en-US" b="1" dirty="0">
                <a:solidFill>
                  <a:srgbClr val="333333"/>
                </a:solidFill>
                <a:latin typeface="SourceSansProRegular"/>
              </a:rPr>
              <a:t>Note: </a:t>
            </a:r>
            <a:r>
              <a:rPr lang="en-US" b="0" i="0" dirty="0">
                <a:solidFill>
                  <a:srgbClr val="333333"/>
                </a:solidFill>
                <a:effectLst/>
                <a:latin typeface="SourceSansProRegular"/>
              </a:rPr>
              <a:t>Incomplete or late applications will not be considered. Applicants should receive an automated confirmation email from the online system upon submission. If you do not, please email </a:t>
            </a:r>
            <a:r>
              <a:rPr lang="en-US" b="0" i="0" u="sng" dirty="0">
                <a:solidFill>
                  <a:srgbClr val="403F3B"/>
                </a:solidFill>
                <a:effectLst/>
                <a:latin typeface="SourceSansProRegular"/>
                <a:hlinkClick r:id="rId4"/>
              </a:rPr>
              <a:t>eansapplications@cde.state.co.us</a:t>
            </a:r>
            <a:r>
              <a:rPr lang="en-US" b="0" i="0" dirty="0">
                <a:solidFill>
                  <a:srgbClr val="333333"/>
                </a:solidFill>
                <a:effectLst/>
                <a:latin typeface="SourceSansProRegular"/>
              </a:rPr>
              <a:t>.</a:t>
            </a:r>
          </a:p>
          <a:p>
            <a:endParaRPr lang="en-US" dirty="0"/>
          </a:p>
        </p:txBody>
      </p:sp>
    </p:spTree>
    <p:extLst>
      <p:ext uri="{BB962C8B-B14F-4D97-AF65-F5344CB8AC3E}">
        <p14:creationId xmlns:p14="http://schemas.microsoft.com/office/powerpoint/2010/main" val="21701969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3CF45D-450B-4B1F-8EF5-9E724F445397}"/>
              </a:ext>
            </a:extLst>
          </p:cNvPr>
          <p:cNvSpPr>
            <a:spLocks noGrp="1"/>
          </p:cNvSpPr>
          <p:nvPr>
            <p:ph type="title"/>
          </p:nvPr>
        </p:nvSpPr>
        <p:spPr/>
        <p:txBody>
          <a:bodyPr/>
          <a:lstStyle/>
          <a:p>
            <a:r>
              <a:rPr lang="en-US" dirty="0"/>
              <a:t>Procurement Process  - First Look</a:t>
            </a:r>
          </a:p>
        </p:txBody>
      </p:sp>
      <p:sp>
        <p:nvSpPr>
          <p:cNvPr id="3" name="Content Placeholder 2">
            <a:extLst>
              <a:ext uri="{FF2B5EF4-FFF2-40B4-BE49-F238E27FC236}">
                <a16:creationId xmlns:a16="http://schemas.microsoft.com/office/drawing/2014/main" id="{D85D8C14-D8F0-4985-953B-5ACD22AF99DA}"/>
              </a:ext>
            </a:extLst>
          </p:cNvPr>
          <p:cNvSpPr>
            <a:spLocks noGrp="1"/>
          </p:cNvSpPr>
          <p:nvPr>
            <p:ph idx="1"/>
          </p:nvPr>
        </p:nvSpPr>
        <p:spPr/>
        <p:txBody>
          <a:bodyPr>
            <a:normAutofit/>
          </a:bodyPr>
          <a:lstStyle/>
          <a:p>
            <a:pPr marL="0" indent="0">
              <a:buNone/>
            </a:pPr>
            <a:r>
              <a:rPr lang="en-US" b="1" dirty="0"/>
              <a:t>Any request that is greater than $25,000 will require a formal procurement process. </a:t>
            </a:r>
          </a:p>
          <a:p>
            <a:r>
              <a:rPr lang="en-US" dirty="0"/>
              <a:t>Competitive bidding </a:t>
            </a:r>
          </a:p>
          <a:p>
            <a:r>
              <a:rPr lang="en-US" dirty="0"/>
              <a:t>Longer process</a:t>
            </a:r>
          </a:p>
          <a:p>
            <a:pPr marL="0" indent="0">
              <a:buNone/>
            </a:pPr>
            <a:r>
              <a:rPr lang="en-US" b="1" dirty="0"/>
              <a:t>Request less than $25,000 will not require a formal procurement process.</a:t>
            </a:r>
          </a:p>
          <a:p>
            <a:r>
              <a:rPr lang="en-US" dirty="0"/>
              <a:t>NPS can chose provider/vendor, however, must follow internal procurement requirements</a:t>
            </a:r>
          </a:p>
          <a:p>
            <a:r>
              <a:rPr lang="en-US" dirty="0"/>
              <a:t>CDE can pay the provider/vendor directly</a:t>
            </a:r>
          </a:p>
          <a:p>
            <a:pPr marL="0" indent="0">
              <a:buNone/>
            </a:pPr>
            <a:endParaRPr lang="en-US" dirty="0"/>
          </a:p>
          <a:p>
            <a:pPr marL="0" indent="0">
              <a:buNone/>
            </a:pPr>
            <a:r>
              <a:rPr lang="en-US" dirty="0"/>
              <a:t>More to come!</a:t>
            </a:r>
          </a:p>
          <a:p>
            <a:endParaRPr lang="en-US" dirty="0"/>
          </a:p>
          <a:p>
            <a:endParaRPr lang="en-US" dirty="0"/>
          </a:p>
        </p:txBody>
      </p:sp>
    </p:spTree>
    <p:extLst>
      <p:ext uri="{BB962C8B-B14F-4D97-AF65-F5344CB8AC3E}">
        <p14:creationId xmlns:p14="http://schemas.microsoft.com/office/powerpoint/2010/main" val="19838641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0295D1-0C94-4FE0-A4A9-C476F8955920}"/>
              </a:ext>
            </a:extLst>
          </p:cNvPr>
          <p:cNvSpPr>
            <a:spLocks noGrp="1"/>
          </p:cNvSpPr>
          <p:nvPr>
            <p:ph type="title"/>
          </p:nvPr>
        </p:nvSpPr>
        <p:spPr/>
        <p:txBody>
          <a:bodyPr/>
          <a:lstStyle/>
          <a:p>
            <a:r>
              <a:rPr lang="en-US" dirty="0"/>
              <a:t>Eligibility</a:t>
            </a:r>
          </a:p>
        </p:txBody>
      </p:sp>
      <p:sp>
        <p:nvSpPr>
          <p:cNvPr id="3" name="Content Placeholder 2">
            <a:extLst>
              <a:ext uri="{FF2B5EF4-FFF2-40B4-BE49-F238E27FC236}">
                <a16:creationId xmlns:a16="http://schemas.microsoft.com/office/drawing/2014/main" id="{8DBF4747-3FC2-46E5-B21A-332CBFF25BD7}"/>
              </a:ext>
            </a:extLst>
          </p:cNvPr>
          <p:cNvSpPr>
            <a:spLocks noGrp="1"/>
          </p:cNvSpPr>
          <p:nvPr>
            <p:ph idx="1"/>
          </p:nvPr>
        </p:nvSpPr>
        <p:spPr/>
        <p:txBody>
          <a:bodyPr>
            <a:normAutofit fontScale="85000" lnSpcReduction="20000"/>
          </a:bodyPr>
          <a:lstStyle/>
          <a:p>
            <a:pPr marL="0" indent="0">
              <a:buNone/>
            </a:pPr>
            <a:r>
              <a:rPr lang="en-US" b="0" i="0" dirty="0">
                <a:solidFill>
                  <a:srgbClr val="333333"/>
                </a:solidFill>
                <a:effectLst/>
                <a:latin typeface="SourceSansProRegular"/>
              </a:rPr>
              <a:t>Funds are available to non-public schools that meet the following definitions below:</a:t>
            </a:r>
          </a:p>
          <a:p>
            <a:pPr algn="l">
              <a:buFont typeface="Arial" panose="020B0604020202020204" pitchFamily="34" charset="0"/>
              <a:buChar char="•"/>
            </a:pPr>
            <a:r>
              <a:rPr lang="en-US" b="0" i="0" dirty="0">
                <a:solidFill>
                  <a:srgbClr val="333333"/>
                </a:solidFill>
                <a:effectLst/>
                <a:latin typeface="SourceSansProRegular"/>
              </a:rPr>
              <a:t>K-12 Non-profit non-public school. Standalone Pre-K schools are not eligible to apply for funding. </a:t>
            </a:r>
          </a:p>
          <a:p>
            <a:pPr algn="l">
              <a:buFont typeface="Arial" panose="020B0604020202020204" pitchFamily="34" charset="0"/>
              <a:buChar char="•"/>
            </a:pPr>
            <a:r>
              <a:rPr lang="en-US" b="0" i="0" dirty="0">
                <a:solidFill>
                  <a:srgbClr val="333333"/>
                </a:solidFill>
                <a:effectLst/>
                <a:latin typeface="SourceSansProRegular"/>
              </a:rPr>
              <a:t>School that is accredited, licensed, or otherwise approved to operate in accordance with State law.</a:t>
            </a:r>
          </a:p>
          <a:p>
            <a:pPr algn="l">
              <a:buFont typeface="Arial" panose="020B0604020202020204" pitchFamily="34" charset="0"/>
              <a:buChar char="•"/>
            </a:pPr>
            <a:r>
              <a:rPr lang="en-US" b="0" i="0" dirty="0">
                <a:solidFill>
                  <a:srgbClr val="333333"/>
                </a:solidFill>
                <a:effectLst/>
                <a:latin typeface="SourceSansProRegular"/>
              </a:rPr>
              <a:t>School that existed and operated prior to March 13, 2020.</a:t>
            </a:r>
          </a:p>
          <a:p>
            <a:pPr algn="l">
              <a:buFont typeface="Arial" panose="020B0604020202020204" pitchFamily="34" charset="0"/>
              <a:buChar char="•"/>
            </a:pPr>
            <a:r>
              <a:rPr lang="en-US" b="0" i="0" dirty="0">
                <a:solidFill>
                  <a:srgbClr val="333333"/>
                </a:solidFill>
                <a:effectLst/>
                <a:latin typeface="SourceSansProRegular"/>
              </a:rPr>
              <a:t>Consortium of eligible non-public schools - An organization that represents a group of non-public schools and has governing authority over the schools listed in the application.</a:t>
            </a:r>
          </a:p>
          <a:p>
            <a:pPr algn="l">
              <a:buFont typeface="Arial" panose="020B0604020202020204" pitchFamily="34" charset="0"/>
              <a:buChar char="•"/>
            </a:pPr>
            <a:r>
              <a:rPr lang="en-US" b="0" i="0" dirty="0">
                <a:solidFill>
                  <a:srgbClr val="333333"/>
                </a:solidFill>
                <a:effectLst/>
                <a:latin typeface="SourceSansProRegular"/>
              </a:rPr>
              <a:t>Non-governing Consortium of eligible non-public schools - an organization that is aggregating support for a group of non-public schools. </a:t>
            </a:r>
          </a:p>
          <a:p>
            <a:pPr algn="l">
              <a:buFont typeface="Arial" panose="020B0604020202020204" pitchFamily="34" charset="0"/>
              <a:buChar char="•"/>
            </a:pPr>
            <a:r>
              <a:rPr lang="en-US" b="0" i="0" dirty="0">
                <a:solidFill>
                  <a:srgbClr val="333333"/>
                </a:solidFill>
                <a:effectLst/>
                <a:latin typeface="SourceSansProRegular"/>
              </a:rPr>
              <a:t>The school requesting services or assistance did not and will not apply for and receive a loan under the Small Business Administration’s Paycheck Protection Program (PPP) (15 U.S.C. 636(a)(37)) that is made on or after December 27, 2020.</a:t>
            </a:r>
          </a:p>
          <a:p>
            <a:endParaRPr lang="en-US" dirty="0"/>
          </a:p>
        </p:txBody>
      </p:sp>
    </p:spTree>
    <p:extLst>
      <p:ext uri="{BB962C8B-B14F-4D97-AF65-F5344CB8AC3E}">
        <p14:creationId xmlns:p14="http://schemas.microsoft.com/office/powerpoint/2010/main" val="12584560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80F6B-CC21-44D3-A2DA-50D7D02BCB8D}"/>
              </a:ext>
            </a:extLst>
          </p:cNvPr>
          <p:cNvSpPr>
            <a:spLocks noGrp="1"/>
          </p:cNvSpPr>
          <p:nvPr>
            <p:ph type="title"/>
          </p:nvPr>
        </p:nvSpPr>
        <p:spPr/>
        <p:txBody>
          <a:bodyPr/>
          <a:lstStyle/>
          <a:p>
            <a:r>
              <a:rPr lang="en-US" dirty="0"/>
              <a:t>Reimbursement Process – First Look</a:t>
            </a:r>
          </a:p>
        </p:txBody>
      </p:sp>
      <p:sp>
        <p:nvSpPr>
          <p:cNvPr id="3" name="Content Placeholder 2">
            <a:extLst>
              <a:ext uri="{FF2B5EF4-FFF2-40B4-BE49-F238E27FC236}">
                <a16:creationId xmlns:a16="http://schemas.microsoft.com/office/drawing/2014/main" id="{625FB0DA-7CCF-494F-B3CF-BC8D199B428B}"/>
              </a:ext>
            </a:extLst>
          </p:cNvPr>
          <p:cNvSpPr>
            <a:spLocks noGrp="1"/>
          </p:cNvSpPr>
          <p:nvPr>
            <p:ph idx="1"/>
          </p:nvPr>
        </p:nvSpPr>
        <p:spPr/>
        <p:txBody>
          <a:bodyPr/>
          <a:lstStyle/>
          <a:p>
            <a:pPr marL="0" indent="0">
              <a:buNone/>
            </a:pPr>
            <a:r>
              <a:rPr lang="en-US" dirty="0"/>
              <a:t>Non-public school will provide the necessary paperwork prior to being reimbursed.</a:t>
            </a:r>
          </a:p>
          <a:p>
            <a:r>
              <a:rPr lang="en-US" dirty="0"/>
              <a:t>Receipt of payment</a:t>
            </a:r>
          </a:p>
          <a:p>
            <a:r>
              <a:rPr lang="en-US" dirty="0"/>
              <a:t>Proof of delivery</a:t>
            </a:r>
          </a:p>
          <a:p>
            <a:pPr marL="0" indent="0">
              <a:buNone/>
            </a:pPr>
            <a:endParaRPr lang="en-US" dirty="0"/>
          </a:p>
          <a:p>
            <a:endParaRPr lang="en-US" dirty="0"/>
          </a:p>
        </p:txBody>
      </p:sp>
    </p:spTree>
    <p:extLst>
      <p:ext uri="{BB962C8B-B14F-4D97-AF65-F5344CB8AC3E}">
        <p14:creationId xmlns:p14="http://schemas.microsoft.com/office/powerpoint/2010/main" val="353074217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66F6E63-B426-4F01-AF39-ED8B4085C8F4}"/>
              </a:ext>
            </a:extLst>
          </p:cNvPr>
          <p:cNvSpPr>
            <a:spLocks noGrp="1"/>
          </p:cNvSpPr>
          <p:nvPr>
            <p:ph type="ctrTitle"/>
          </p:nvPr>
        </p:nvSpPr>
        <p:spPr/>
        <p:txBody>
          <a:bodyPr anchor="ctr">
            <a:normAutofit/>
          </a:bodyPr>
          <a:lstStyle/>
          <a:p>
            <a:r>
              <a:rPr lang="en-US" sz="4950" dirty="0"/>
              <a:t>Any Questions??</a:t>
            </a:r>
          </a:p>
        </p:txBody>
      </p:sp>
    </p:spTree>
    <p:extLst>
      <p:ext uri="{BB962C8B-B14F-4D97-AF65-F5344CB8AC3E}">
        <p14:creationId xmlns:p14="http://schemas.microsoft.com/office/powerpoint/2010/main" val="6383603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Rectangle 12">
            <a:extLst>
              <a:ext uri="{FF2B5EF4-FFF2-40B4-BE49-F238E27FC236}">
                <a16:creationId xmlns:a16="http://schemas.microsoft.com/office/drawing/2014/main" id="{6D6CDB20-394C-4D51-9C5B-8751E21338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9144000" cy="6861324"/>
          </a:xfrm>
          <a:prstGeom prst="rect">
            <a:avLst/>
          </a:prstGeom>
          <a:solidFill>
            <a:schemeClr val="tx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2" name="Rounded Rectangle 3">
            <a:extLst>
              <a:ext uri="{FF2B5EF4-FFF2-40B4-BE49-F238E27FC236}">
                <a16:creationId xmlns:a16="http://schemas.microsoft.com/office/drawing/2014/main" id="{46DFD1E0-DCA7-47E6-B78B-6ECDDF873D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5058" y="640080"/>
            <a:ext cx="8190312" cy="5577818"/>
          </a:xfrm>
          <a:prstGeom prst="roundRect">
            <a:avLst>
              <a:gd name="adj" fmla="val 0"/>
            </a:avLst>
          </a:prstGeom>
          <a:solidFill>
            <a:srgbClr val="FFFFFF"/>
          </a:solidFill>
          <a:ln w="9525">
            <a:solidFill>
              <a:schemeClr val="tx1">
                <a:lumMod val="50000"/>
                <a:lumOff val="50000"/>
              </a:schemeClr>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16">
            <a:extLst>
              <a:ext uri="{FF2B5EF4-FFF2-40B4-BE49-F238E27FC236}">
                <a16:creationId xmlns:a16="http://schemas.microsoft.com/office/drawing/2014/main" id="{8AAB0B1E-BB97-40E0-8DCD-D1197A0E1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6018" y="960109"/>
            <a:ext cx="7708392"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itle 5">
            <a:extLst>
              <a:ext uri="{FF2B5EF4-FFF2-40B4-BE49-F238E27FC236}">
                <a16:creationId xmlns:a16="http://schemas.microsoft.com/office/drawing/2014/main" id="{AAC2E800-4ADA-4543-8461-5EDFBF28D6D3}"/>
              </a:ext>
            </a:extLst>
          </p:cNvPr>
          <p:cNvSpPr>
            <a:spLocks noGrp="1"/>
          </p:cNvSpPr>
          <p:nvPr>
            <p:ph type="title"/>
          </p:nvPr>
        </p:nvSpPr>
        <p:spPr>
          <a:xfrm>
            <a:off x="966045" y="1369938"/>
            <a:ext cx="2408140" cy="4114800"/>
          </a:xfrm>
        </p:spPr>
        <p:txBody>
          <a:bodyPr>
            <a:normAutofit/>
          </a:bodyPr>
          <a:lstStyle/>
          <a:p>
            <a:pPr algn="r"/>
            <a:r>
              <a:rPr lang="en-US" dirty="0">
                <a:solidFill>
                  <a:schemeClr val="tx1"/>
                </a:solidFill>
              </a:rPr>
              <a:t>Contacts </a:t>
            </a:r>
          </a:p>
        </p:txBody>
      </p:sp>
      <p:cxnSp>
        <p:nvCxnSpPr>
          <p:cNvPr id="24" name="Straight Connector 18">
            <a:extLst>
              <a:ext uri="{FF2B5EF4-FFF2-40B4-BE49-F238E27FC236}">
                <a16:creationId xmlns:a16="http://schemas.microsoft.com/office/drawing/2014/main" id="{F492F8DF-EE34-4FC5-9FFE-76EB2E3BBA9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rot="5400000">
            <a:off x="1976411" y="3429000"/>
            <a:ext cx="3200400" cy="0"/>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47F5B781-DA57-4685-BE95-940F1ED22BBF}"/>
              </a:ext>
            </a:extLst>
          </p:cNvPr>
          <p:cNvSpPr>
            <a:spLocks noGrp="1"/>
          </p:cNvSpPr>
          <p:nvPr>
            <p:ph idx="1"/>
          </p:nvPr>
        </p:nvSpPr>
        <p:spPr>
          <a:xfrm>
            <a:off x="3772878" y="1371600"/>
            <a:ext cx="4404139" cy="4114800"/>
          </a:xfrm>
        </p:spPr>
        <p:txBody>
          <a:bodyPr anchor="ctr">
            <a:normAutofit/>
          </a:bodyPr>
          <a:lstStyle/>
          <a:p>
            <a:pPr marL="0" indent="0">
              <a:spcBef>
                <a:spcPts val="0"/>
              </a:spcBef>
              <a:buNone/>
            </a:pPr>
            <a:r>
              <a:rPr lang="en-US" sz="1900" b="1" kern="800" dirty="0">
                <a:latin typeface="Calibri" panose="020F0502020204030204" pitchFamily="34" charset="0"/>
                <a:ea typeface="Calibri" panose="020F0502020204030204" pitchFamily="34" charset="0"/>
              </a:rPr>
              <a:t>Program Questions: </a:t>
            </a:r>
            <a:endParaRPr lang="en-US" sz="1900" kern="800" dirty="0">
              <a:latin typeface="Calibri" panose="020F0502020204030204" pitchFamily="34" charset="0"/>
              <a:ea typeface="Calibri" panose="020F0502020204030204" pitchFamily="34" charset="0"/>
            </a:endParaRPr>
          </a:p>
          <a:p>
            <a:pPr marL="0" indent="0">
              <a:spcBef>
                <a:spcPts val="0"/>
              </a:spcBef>
              <a:buNone/>
            </a:pPr>
            <a:r>
              <a:rPr lang="en-US" sz="1900" kern="800" dirty="0">
                <a:latin typeface="Calibri" panose="020F0502020204030204" pitchFamily="34" charset="0"/>
                <a:ea typeface="Calibri" panose="020F0502020204030204" pitchFamily="34" charset="0"/>
              </a:rPr>
              <a:t>DeLilah Collins (collins_d@cde.state.co.us)</a:t>
            </a:r>
          </a:p>
          <a:p>
            <a:pPr marL="0" indent="0">
              <a:spcBef>
                <a:spcPts val="0"/>
              </a:spcBef>
              <a:buNone/>
            </a:pPr>
            <a:r>
              <a:rPr lang="en-US" sz="1900" kern="800" dirty="0">
                <a:latin typeface="Calibri" panose="020F0502020204030204" pitchFamily="34" charset="0"/>
                <a:ea typeface="Calibri" panose="020F0502020204030204" pitchFamily="34" charset="0"/>
              </a:rPr>
              <a:t> </a:t>
            </a:r>
          </a:p>
          <a:p>
            <a:pPr marL="0" indent="0">
              <a:spcBef>
                <a:spcPts val="0"/>
              </a:spcBef>
              <a:buNone/>
            </a:pPr>
            <a:r>
              <a:rPr lang="en-US" sz="1900" b="1" kern="800" dirty="0">
                <a:latin typeface="Calibri" panose="020F0502020204030204" pitchFamily="34" charset="0"/>
                <a:ea typeface="Calibri" panose="020F0502020204030204" pitchFamily="34" charset="0"/>
              </a:rPr>
              <a:t>Budget/Fiscal Questions: </a:t>
            </a:r>
            <a:endParaRPr lang="en-US" sz="1900" kern="800" dirty="0">
              <a:latin typeface="Calibri" panose="020F0502020204030204" pitchFamily="34" charset="0"/>
              <a:ea typeface="Calibri" panose="020F0502020204030204" pitchFamily="34" charset="0"/>
            </a:endParaRPr>
          </a:p>
          <a:p>
            <a:pPr marL="0" indent="0">
              <a:spcBef>
                <a:spcPts val="0"/>
              </a:spcBef>
              <a:buNone/>
            </a:pPr>
            <a:r>
              <a:rPr lang="en-US" sz="1900" kern="800" dirty="0">
                <a:latin typeface="Calibri" panose="020F0502020204030204" pitchFamily="34" charset="0"/>
                <a:ea typeface="Calibri" panose="020F0502020204030204" pitchFamily="34" charset="0"/>
              </a:rPr>
              <a:t>Robert Hawkins (hawkins_r@cde.state.co.us)</a:t>
            </a:r>
          </a:p>
          <a:p>
            <a:pPr marL="0" indent="0">
              <a:spcBef>
                <a:spcPts val="0"/>
              </a:spcBef>
              <a:buNone/>
            </a:pPr>
            <a:r>
              <a:rPr lang="en-US" sz="1900" kern="800" dirty="0">
                <a:highlight>
                  <a:srgbClr val="FFFF00"/>
                </a:highlight>
                <a:latin typeface="Calibri" panose="020F0502020204030204" pitchFamily="34" charset="0"/>
                <a:ea typeface="Calibri" panose="020F0502020204030204" pitchFamily="34" charset="0"/>
              </a:rPr>
              <a:t> </a:t>
            </a:r>
            <a:endParaRPr lang="en-US" sz="1900" kern="800" dirty="0">
              <a:latin typeface="Calibri" panose="020F0502020204030204" pitchFamily="34" charset="0"/>
              <a:ea typeface="Calibri" panose="020F0502020204030204" pitchFamily="34" charset="0"/>
            </a:endParaRPr>
          </a:p>
          <a:p>
            <a:pPr marL="0" indent="0">
              <a:spcBef>
                <a:spcPts val="0"/>
              </a:spcBef>
              <a:buNone/>
            </a:pPr>
            <a:r>
              <a:rPr lang="en-US" sz="1900" b="1" kern="800" dirty="0">
                <a:latin typeface="Calibri" panose="020F0502020204030204" pitchFamily="34" charset="0"/>
                <a:ea typeface="Calibri" panose="020F0502020204030204" pitchFamily="34" charset="0"/>
              </a:rPr>
              <a:t>Application Process Questions: </a:t>
            </a:r>
            <a:endParaRPr lang="en-US" sz="1900" kern="800" dirty="0">
              <a:latin typeface="Calibri" panose="020F0502020204030204" pitchFamily="34" charset="0"/>
              <a:ea typeface="Calibri" panose="020F0502020204030204" pitchFamily="34" charset="0"/>
            </a:endParaRPr>
          </a:p>
          <a:p>
            <a:pPr marL="0" indent="0">
              <a:spcBef>
                <a:spcPts val="0"/>
              </a:spcBef>
              <a:buNone/>
            </a:pPr>
            <a:r>
              <a:rPr lang="en-US" sz="1900" kern="800" dirty="0">
                <a:latin typeface="Calibri" panose="020F0502020204030204" pitchFamily="34" charset="0"/>
                <a:ea typeface="Calibri" panose="020F0502020204030204" pitchFamily="34" charset="0"/>
              </a:rPr>
              <a:t>Kim Burnham (burnham_k@cde.state.co.us)</a:t>
            </a:r>
          </a:p>
          <a:p>
            <a:pPr marL="0" indent="0">
              <a:buNone/>
            </a:pPr>
            <a:r>
              <a:rPr lang="en-US" sz="1900" kern="800" dirty="0">
                <a:latin typeface="Calibri" panose="020F0502020204030204" pitchFamily="34" charset="0"/>
                <a:ea typeface="Calibri" panose="020F0502020204030204" pitchFamily="34" charset="0"/>
              </a:rPr>
              <a:t>Website: </a:t>
            </a:r>
            <a:r>
              <a:rPr lang="en-US" sz="1900" kern="800" dirty="0">
                <a:latin typeface="Calibri" panose="020F0502020204030204" pitchFamily="34" charset="0"/>
                <a:ea typeface="Calibri" panose="020F0502020204030204" pitchFamily="34" charset="0"/>
                <a:hlinkClick r:id="rId2"/>
              </a:rPr>
              <a:t>EANS</a:t>
            </a:r>
            <a:br>
              <a:rPr lang="en-US" sz="1900" kern="800" dirty="0">
                <a:latin typeface="Calibri" panose="020F0502020204030204" pitchFamily="34" charset="0"/>
                <a:ea typeface="Calibri" panose="020F0502020204030204" pitchFamily="34" charset="0"/>
              </a:rPr>
            </a:br>
            <a:endParaRPr lang="en-US" sz="1900" dirty="0"/>
          </a:p>
        </p:txBody>
      </p:sp>
    </p:spTree>
    <p:extLst>
      <p:ext uri="{BB962C8B-B14F-4D97-AF65-F5344CB8AC3E}">
        <p14:creationId xmlns:p14="http://schemas.microsoft.com/office/powerpoint/2010/main" val="18400042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6C6524-8974-4867-ACBF-FDB72FDB2E4E}"/>
              </a:ext>
            </a:extLst>
          </p:cNvPr>
          <p:cNvSpPr>
            <a:spLocks noGrp="1"/>
          </p:cNvSpPr>
          <p:nvPr>
            <p:ph type="title"/>
          </p:nvPr>
        </p:nvSpPr>
        <p:spPr/>
        <p:txBody>
          <a:bodyPr/>
          <a:lstStyle/>
          <a:p>
            <a:r>
              <a:rPr lang="en-US" dirty="0"/>
              <a:t>Non-Governing Consortia Applicants</a:t>
            </a:r>
          </a:p>
        </p:txBody>
      </p:sp>
      <p:sp>
        <p:nvSpPr>
          <p:cNvPr id="3" name="Content Placeholder 2">
            <a:extLst>
              <a:ext uri="{FF2B5EF4-FFF2-40B4-BE49-F238E27FC236}">
                <a16:creationId xmlns:a16="http://schemas.microsoft.com/office/drawing/2014/main" id="{B05194CA-7EDD-4E77-965C-BD6BD2BFC000}"/>
              </a:ext>
            </a:extLst>
          </p:cNvPr>
          <p:cNvSpPr>
            <a:spLocks noGrp="1"/>
          </p:cNvSpPr>
          <p:nvPr>
            <p:ph idx="1"/>
          </p:nvPr>
        </p:nvSpPr>
        <p:spPr/>
        <p:txBody>
          <a:bodyPr/>
          <a:lstStyle/>
          <a:p>
            <a:pPr algn="l"/>
            <a:r>
              <a:rPr lang="en-US" b="0" i="0" dirty="0">
                <a:solidFill>
                  <a:srgbClr val="333333"/>
                </a:solidFill>
                <a:effectLst/>
                <a:latin typeface="SourceSansProRegular"/>
              </a:rPr>
              <a:t>Applications will be accepted from non-profit organizations that aggregate support for a group of non-public schools but do not have governing authority over the schools it represents. A non-public school within that consortium must be named as the applicant/fiscal agent, and the consortium lead must collect </a:t>
            </a:r>
            <a:r>
              <a:rPr lang="en-US" b="0" i="0" u="sng" dirty="0">
                <a:solidFill>
                  <a:srgbClr val="403F3B"/>
                </a:solidFill>
                <a:effectLst/>
                <a:latin typeface="SourceSansProRegular"/>
                <a:hlinkClick r:id="rId2"/>
              </a:rPr>
              <a:t>Consortia Sign-Over agreement</a:t>
            </a:r>
            <a:r>
              <a:rPr lang="en-US" b="0" i="0" dirty="0">
                <a:solidFill>
                  <a:srgbClr val="333333"/>
                </a:solidFill>
                <a:effectLst/>
                <a:latin typeface="SourceSansProRegular"/>
              </a:rPr>
              <a:t> from each participating school to work on behalf of the schools included in the application.</a:t>
            </a:r>
          </a:p>
          <a:p>
            <a:pPr algn="l"/>
            <a:r>
              <a:rPr lang="en-US" b="0" i="0" dirty="0">
                <a:solidFill>
                  <a:srgbClr val="333333"/>
                </a:solidFill>
                <a:effectLst/>
                <a:latin typeface="SourceSansProRegular"/>
              </a:rPr>
              <a:t>The Consortia Sign-Over agreement must be submitted to </a:t>
            </a:r>
            <a:r>
              <a:rPr lang="en-US" b="0" i="0" u="sng" dirty="0">
                <a:solidFill>
                  <a:srgbClr val="403F3B"/>
                </a:solidFill>
                <a:effectLst/>
                <a:latin typeface="SourceSansProRegular"/>
                <a:hlinkClick r:id="rId3"/>
              </a:rPr>
              <a:t>eansapplications@cde.state.co.us</a:t>
            </a:r>
            <a:r>
              <a:rPr lang="en-US" b="0" i="0" dirty="0">
                <a:solidFill>
                  <a:srgbClr val="333333"/>
                </a:solidFill>
                <a:effectLst/>
                <a:latin typeface="SourceSansProRegular"/>
              </a:rPr>
              <a:t> by April 12, 2021.</a:t>
            </a:r>
          </a:p>
          <a:p>
            <a:pPr marL="0" indent="0">
              <a:buNone/>
            </a:pPr>
            <a:endParaRPr lang="en-US" dirty="0"/>
          </a:p>
        </p:txBody>
      </p:sp>
    </p:spTree>
    <p:extLst>
      <p:ext uri="{BB962C8B-B14F-4D97-AF65-F5344CB8AC3E}">
        <p14:creationId xmlns:p14="http://schemas.microsoft.com/office/powerpoint/2010/main" val="5824723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902F60-306D-4392-94C9-B056B701408D}"/>
              </a:ext>
            </a:extLst>
          </p:cNvPr>
          <p:cNvSpPr>
            <a:spLocks noGrp="1"/>
          </p:cNvSpPr>
          <p:nvPr>
            <p:ph type="title"/>
          </p:nvPr>
        </p:nvSpPr>
        <p:spPr/>
        <p:txBody>
          <a:bodyPr/>
          <a:lstStyle/>
          <a:p>
            <a:r>
              <a:rPr lang="en-US" dirty="0"/>
              <a:t>Application Components	</a:t>
            </a:r>
          </a:p>
        </p:txBody>
      </p:sp>
      <p:sp>
        <p:nvSpPr>
          <p:cNvPr id="3" name="Content Placeholder 2">
            <a:extLst>
              <a:ext uri="{FF2B5EF4-FFF2-40B4-BE49-F238E27FC236}">
                <a16:creationId xmlns:a16="http://schemas.microsoft.com/office/drawing/2014/main" id="{FEF29E3A-95EB-4AB1-BA84-7C864DB61348}"/>
              </a:ext>
            </a:extLst>
          </p:cNvPr>
          <p:cNvSpPr>
            <a:spLocks noGrp="1"/>
          </p:cNvSpPr>
          <p:nvPr>
            <p:ph idx="1"/>
          </p:nvPr>
        </p:nvSpPr>
        <p:spPr/>
        <p:txBody>
          <a:bodyPr>
            <a:normAutofit lnSpcReduction="10000"/>
          </a:bodyPr>
          <a:lstStyle/>
          <a:p>
            <a:pPr marL="0" indent="0">
              <a:buNone/>
            </a:pPr>
            <a:r>
              <a:rPr lang="en-US" dirty="0"/>
              <a:t>Online webform submission:</a:t>
            </a:r>
          </a:p>
          <a:p>
            <a:r>
              <a:rPr lang="en-US" dirty="0"/>
              <a:t>Provider Information</a:t>
            </a:r>
          </a:p>
          <a:p>
            <a:r>
              <a:rPr lang="en-US" dirty="0"/>
              <a:t>Funding Information</a:t>
            </a:r>
          </a:p>
          <a:p>
            <a:r>
              <a:rPr lang="en-US" dirty="0"/>
              <a:t>Assurances</a:t>
            </a:r>
          </a:p>
          <a:p>
            <a:r>
              <a:rPr lang="en-US" dirty="0"/>
              <a:t>Narrative</a:t>
            </a:r>
          </a:p>
          <a:p>
            <a:endParaRPr lang="en-US" dirty="0"/>
          </a:p>
          <a:p>
            <a:pPr marL="0" indent="0">
              <a:buNone/>
            </a:pPr>
            <a:r>
              <a:rPr lang="en-US" dirty="0"/>
              <a:t>Supplemental Attachments</a:t>
            </a:r>
          </a:p>
          <a:p>
            <a:r>
              <a:rPr lang="en-US" dirty="0"/>
              <a:t>Certification, Approval, and Transmittal form</a:t>
            </a:r>
          </a:p>
          <a:p>
            <a:r>
              <a:rPr lang="en-US" dirty="0"/>
              <a:t> Preliminary Electronic Budget</a:t>
            </a:r>
          </a:p>
          <a:p>
            <a:r>
              <a:rPr lang="en-US" dirty="0"/>
              <a:t>EANS Consortia Enrollment and Low-Income Data Sheet (if applicable)</a:t>
            </a:r>
          </a:p>
          <a:p>
            <a:pPr marL="0" indent="0">
              <a:buNone/>
            </a:pPr>
            <a:endParaRPr lang="en-US" dirty="0"/>
          </a:p>
        </p:txBody>
      </p:sp>
    </p:spTree>
    <p:extLst>
      <p:ext uri="{BB962C8B-B14F-4D97-AF65-F5344CB8AC3E}">
        <p14:creationId xmlns:p14="http://schemas.microsoft.com/office/powerpoint/2010/main" val="24168412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44C0D2-DF8F-45BB-A6BE-57F923976BC5}"/>
              </a:ext>
            </a:extLst>
          </p:cNvPr>
          <p:cNvSpPr>
            <a:spLocks noGrp="1"/>
          </p:cNvSpPr>
          <p:nvPr>
            <p:ph type="title"/>
          </p:nvPr>
        </p:nvSpPr>
        <p:spPr/>
        <p:txBody>
          <a:bodyPr/>
          <a:lstStyle/>
          <a:p>
            <a:r>
              <a:rPr lang="en-US" dirty="0"/>
              <a:t>Provider Information</a:t>
            </a:r>
          </a:p>
        </p:txBody>
      </p:sp>
      <p:sp>
        <p:nvSpPr>
          <p:cNvPr id="3" name="Content Placeholder 2">
            <a:extLst>
              <a:ext uri="{FF2B5EF4-FFF2-40B4-BE49-F238E27FC236}">
                <a16:creationId xmlns:a16="http://schemas.microsoft.com/office/drawing/2014/main" id="{5DE36DE8-244F-4555-B4DD-AD73E8582B0F}"/>
              </a:ext>
            </a:extLst>
          </p:cNvPr>
          <p:cNvSpPr>
            <a:spLocks noGrp="1"/>
          </p:cNvSpPr>
          <p:nvPr>
            <p:ph idx="1"/>
          </p:nvPr>
        </p:nvSpPr>
        <p:spPr/>
        <p:txBody>
          <a:bodyPr/>
          <a:lstStyle/>
          <a:p>
            <a:r>
              <a:rPr lang="en-US" dirty="0"/>
              <a:t>Type of Education Provider</a:t>
            </a:r>
          </a:p>
          <a:p>
            <a:pPr lvl="1"/>
            <a:r>
              <a:rPr lang="en-US" dirty="0"/>
              <a:t>K-12 non-profit non-public school that is accredited, licensed or otherwise approved to operate </a:t>
            </a:r>
            <a:r>
              <a:rPr lang="en-US" b="0" i="0" dirty="0">
                <a:solidFill>
                  <a:srgbClr val="333333"/>
                </a:solidFill>
                <a:effectLst/>
                <a:latin typeface="SourceSansProRegular"/>
              </a:rPr>
              <a:t>in accordance with State law and existed and operated prior to March 13, 2020.</a:t>
            </a:r>
          </a:p>
          <a:p>
            <a:pPr lvl="1"/>
            <a:r>
              <a:rPr lang="en-US" dirty="0">
                <a:solidFill>
                  <a:srgbClr val="333333"/>
                </a:solidFill>
                <a:latin typeface="SourceSansProRegular"/>
              </a:rPr>
              <a:t>Consortium of non-profit non-public schools that meet the criteria above</a:t>
            </a:r>
          </a:p>
          <a:p>
            <a:r>
              <a:rPr lang="en-US" dirty="0"/>
              <a:t>School demographics</a:t>
            </a:r>
          </a:p>
          <a:p>
            <a:r>
              <a:rPr lang="en-US" dirty="0"/>
              <a:t>Contact information</a:t>
            </a:r>
          </a:p>
        </p:txBody>
      </p:sp>
    </p:spTree>
    <p:extLst>
      <p:ext uri="{BB962C8B-B14F-4D97-AF65-F5344CB8AC3E}">
        <p14:creationId xmlns:p14="http://schemas.microsoft.com/office/powerpoint/2010/main" val="39240137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81323-86B5-4AF7-8FD6-BA356D5118FC}"/>
              </a:ext>
            </a:extLst>
          </p:cNvPr>
          <p:cNvSpPr>
            <a:spLocks noGrp="1"/>
          </p:cNvSpPr>
          <p:nvPr>
            <p:ph type="title"/>
          </p:nvPr>
        </p:nvSpPr>
        <p:spPr/>
        <p:txBody>
          <a:bodyPr/>
          <a:lstStyle/>
          <a:p>
            <a:r>
              <a:rPr lang="en-US" dirty="0"/>
              <a:t>Funding Information</a:t>
            </a:r>
          </a:p>
        </p:txBody>
      </p:sp>
      <p:sp>
        <p:nvSpPr>
          <p:cNvPr id="3" name="Content Placeholder 2">
            <a:extLst>
              <a:ext uri="{FF2B5EF4-FFF2-40B4-BE49-F238E27FC236}">
                <a16:creationId xmlns:a16="http://schemas.microsoft.com/office/drawing/2014/main" id="{7636200D-7D42-4688-B63A-44C675B31235}"/>
              </a:ext>
            </a:extLst>
          </p:cNvPr>
          <p:cNvSpPr>
            <a:spLocks noGrp="1"/>
          </p:cNvSpPr>
          <p:nvPr>
            <p:ph idx="1"/>
          </p:nvPr>
        </p:nvSpPr>
        <p:spPr/>
        <p:txBody>
          <a:bodyPr>
            <a:normAutofit/>
          </a:bodyPr>
          <a:lstStyle/>
          <a:p>
            <a:r>
              <a:rPr lang="en-US" sz="1600" dirty="0"/>
              <a:t>Indicate what you will request to be reimbursed for or ask to be purchased</a:t>
            </a:r>
          </a:p>
          <a:p>
            <a:pPr lvl="1"/>
            <a:r>
              <a:rPr lang="en-US" sz="1600" dirty="0"/>
              <a:t>List of allowable uses of these funds</a:t>
            </a:r>
          </a:p>
          <a:p>
            <a:pPr lvl="1"/>
            <a:r>
              <a:rPr lang="en-US" sz="1600" dirty="0"/>
              <a:t>Items not listed are not allowable</a:t>
            </a:r>
          </a:p>
          <a:p>
            <a:pPr marL="342900" lvl="1" indent="0">
              <a:buNone/>
            </a:pPr>
            <a:r>
              <a:rPr lang="en-US" sz="1600" dirty="0">
                <a:latin typeface="SourceSansProRegular"/>
              </a:rPr>
              <a:t>Note: Based on new guidance received from the U.S. Department of Education, funding for replacement of windows, air ventilation systems or capital expenses that cannot be removed from a non-public school without remodeling the non-public school are not permissible under this grant.</a:t>
            </a:r>
          </a:p>
          <a:p>
            <a:pPr lvl="1"/>
            <a:endParaRPr lang="en-US" sz="1600" dirty="0"/>
          </a:p>
          <a:p>
            <a:r>
              <a:rPr lang="en-US" sz="1600" dirty="0">
                <a:latin typeface="SourceSansProRegular"/>
              </a:rPr>
              <a:t>Amount of funding request</a:t>
            </a:r>
          </a:p>
          <a:p>
            <a:pPr lvl="1"/>
            <a:r>
              <a:rPr lang="en-US" sz="1600" dirty="0">
                <a:latin typeface="SourceSansProRegular"/>
              </a:rPr>
              <a:t>CDE will calculate a per pupil allocation to determine final award amounts for each school/applicant.</a:t>
            </a:r>
          </a:p>
          <a:p>
            <a:pPr lvl="1"/>
            <a:r>
              <a:rPr lang="en-US" sz="1600" dirty="0">
                <a:latin typeface="SourceSansProRegular"/>
              </a:rPr>
              <a:t>Applicants will use the following ranges to determine the amount of their request: </a:t>
            </a:r>
          </a:p>
          <a:p>
            <a:pPr marL="342900" lvl="1" indent="0">
              <a:buNone/>
            </a:pPr>
            <a:endParaRPr lang="en-US" sz="3825" dirty="0">
              <a:latin typeface="SourceSansProRegular"/>
            </a:endParaRPr>
          </a:p>
          <a:p>
            <a:pPr marL="0" indent="0">
              <a:buNone/>
            </a:pPr>
            <a:endParaRPr lang="en-US" sz="3825" dirty="0">
              <a:latin typeface="SourceSansProRegular"/>
            </a:endParaRPr>
          </a:p>
          <a:p>
            <a:pPr marL="0" indent="0">
              <a:buNone/>
            </a:pPr>
            <a:endParaRPr lang="en-US" sz="3825" dirty="0">
              <a:latin typeface="SourceSansProRegular"/>
            </a:endParaRPr>
          </a:p>
          <a:p>
            <a:pPr marL="0" indent="0">
              <a:buNone/>
            </a:pPr>
            <a:endParaRPr lang="en-US" sz="3825" dirty="0">
              <a:latin typeface="SourceSansProRegular"/>
            </a:endParaRPr>
          </a:p>
          <a:p>
            <a:pPr marL="0" indent="0">
              <a:buNone/>
            </a:pPr>
            <a:endParaRPr lang="en-US" sz="3825" dirty="0">
              <a:latin typeface="SourceSansProRegular"/>
            </a:endParaRPr>
          </a:p>
        </p:txBody>
      </p:sp>
      <p:graphicFrame>
        <p:nvGraphicFramePr>
          <p:cNvPr id="4" name="Table 4">
            <a:extLst>
              <a:ext uri="{FF2B5EF4-FFF2-40B4-BE49-F238E27FC236}">
                <a16:creationId xmlns:a16="http://schemas.microsoft.com/office/drawing/2014/main" id="{CAF3B7B1-6745-4B10-BC7F-A55905411FDF}"/>
              </a:ext>
            </a:extLst>
          </p:cNvPr>
          <p:cNvGraphicFramePr>
            <a:graphicFrameLocks noGrp="1"/>
          </p:cNvGraphicFramePr>
          <p:nvPr>
            <p:extLst>
              <p:ext uri="{D42A27DB-BD31-4B8C-83A1-F6EECF244321}">
                <p14:modId xmlns:p14="http://schemas.microsoft.com/office/powerpoint/2010/main" val="1274543412"/>
              </p:ext>
            </p:extLst>
          </p:nvPr>
        </p:nvGraphicFramePr>
        <p:xfrm>
          <a:off x="1410992" y="4894978"/>
          <a:ext cx="6096000" cy="777240"/>
        </p:xfrm>
        <a:graphic>
          <a:graphicData uri="http://schemas.openxmlformats.org/drawingml/2006/table">
            <a:tbl>
              <a:tblPr firstRow="1" bandRow="1">
                <a:tableStyleId>{10A1B5D5-9B99-4C35-A422-299274C87663}</a:tableStyleId>
              </a:tblPr>
              <a:tblGrid>
                <a:gridCol w="3048000">
                  <a:extLst>
                    <a:ext uri="{9D8B030D-6E8A-4147-A177-3AD203B41FA5}">
                      <a16:colId xmlns:a16="http://schemas.microsoft.com/office/drawing/2014/main" val="1602602205"/>
                    </a:ext>
                  </a:extLst>
                </a:gridCol>
                <a:gridCol w="3048000">
                  <a:extLst>
                    <a:ext uri="{9D8B030D-6E8A-4147-A177-3AD203B41FA5}">
                      <a16:colId xmlns:a16="http://schemas.microsoft.com/office/drawing/2014/main" val="2810173768"/>
                    </a:ext>
                  </a:extLst>
                </a:gridCol>
              </a:tblGrid>
              <a:tr h="480060">
                <a:tc>
                  <a:txBody>
                    <a:bodyPr/>
                    <a:lstStyle/>
                    <a:p>
                      <a:r>
                        <a:rPr lang="en-US" sz="1400" dirty="0"/>
                        <a:t>Per Pupil Base Amount</a:t>
                      </a:r>
                    </a:p>
                  </a:txBody>
                  <a:tcPr marL="68580" marR="68580" marT="34290" marB="34290"/>
                </a:tc>
                <a:tc>
                  <a:txBody>
                    <a:bodyPr/>
                    <a:lstStyle/>
                    <a:p>
                      <a:r>
                        <a:rPr lang="en-US" sz="1400" dirty="0"/>
                        <a:t>Low-income student (Base + Supplemental) </a:t>
                      </a:r>
                    </a:p>
                  </a:txBody>
                  <a:tcPr marL="68580" marR="68580" marT="34290" marB="34290"/>
                </a:tc>
                <a:extLst>
                  <a:ext uri="{0D108BD9-81ED-4DB2-BD59-A6C34878D82A}">
                    <a16:rowId xmlns:a16="http://schemas.microsoft.com/office/drawing/2014/main" val="4013018472"/>
                  </a:ext>
                </a:extLst>
              </a:tr>
              <a:tr h="278130">
                <a:tc>
                  <a:txBody>
                    <a:bodyPr/>
                    <a:lstStyle/>
                    <a:p>
                      <a:r>
                        <a:rPr lang="en-US" sz="1400" b="0" kern="1200" dirty="0">
                          <a:solidFill>
                            <a:schemeClr val="dk1"/>
                          </a:solidFill>
                          <a:effectLst/>
                        </a:rPr>
                        <a:t>$500-700</a:t>
                      </a:r>
                      <a:endParaRPr lang="en-US" sz="1400" dirty="0"/>
                    </a:p>
                  </a:txBody>
                  <a:tcPr marL="68580" marR="68580" marT="34290" marB="34290"/>
                </a:tc>
                <a:tc>
                  <a:txBody>
                    <a:bodyPr/>
                    <a:lstStyle/>
                    <a:p>
                      <a:r>
                        <a:rPr lang="en-US" sz="1400" dirty="0"/>
                        <a:t>$1000-1400</a:t>
                      </a:r>
                    </a:p>
                  </a:txBody>
                  <a:tcPr marL="68580" marR="68580" marT="34290" marB="34290"/>
                </a:tc>
                <a:extLst>
                  <a:ext uri="{0D108BD9-81ED-4DB2-BD59-A6C34878D82A}">
                    <a16:rowId xmlns:a16="http://schemas.microsoft.com/office/drawing/2014/main" val="624654174"/>
                  </a:ext>
                </a:extLst>
              </a:tr>
            </a:tbl>
          </a:graphicData>
        </a:graphic>
      </p:graphicFrame>
    </p:spTree>
    <p:extLst>
      <p:ext uri="{BB962C8B-B14F-4D97-AF65-F5344CB8AC3E}">
        <p14:creationId xmlns:p14="http://schemas.microsoft.com/office/powerpoint/2010/main" val="23516063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07C8F-DD4A-4D36-A14B-4E6B5BBBD6B5}"/>
              </a:ext>
            </a:extLst>
          </p:cNvPr>
          <p:cNvSpPr>
            <a:spLocks noGrp="1"/>
          </p:cNvSpPr>
          <p:nvPr>
            <p:ph type="title"/>
          </p:nvPr>
        </p:nvSpPr>
        <p:spPr/>
        <p:txBody>
          <a:bodyPr/>
          <a:lstStyle/>
          <a:p>
            <a:r>
              <a:rPr lang="en-US" dirty="0"/>
              <a:t>Funding… cont.</a:t>
            </a:r>
          </a:p>
        </p:txBody>
      </p:sp>
      <p:sp>
        <p:nvSpPr>
          <p:cNvPr id="3" name="Content Placeholder 2">
            <a:extLst>
              <a:ext uri="{FF2B5EF4-FFF2-40B4-BE49-F238E27FC236}">
                <a16:creationId xmlns:a16="http://schemas.microsoft.com/office/drawing/2014/main" id="{297028F2-AD6F-4062-B8C1-6CC5984B15B3}"/>
              </a:ext>
            </a:extLst>
          </p:cNvPr>
          <p:cNvSpPr>
            <a:spLocks noGrp="1"/>
          </p:cNvSpPr>
          <p:nvPr>
            <p:ph idx="1"/>
          </p:nvPr>
        </p:nvSpPr>
        <p:spPr/>
        <p:txBody>
          <a:bodyPr>
            <a:normAutofit/>
          </a:bodyPr>
          <a:lstStyle/>
          <a:p>
            <a:pPr marL="0" indent="0">
              <a:buNone/>
            </a:pPr>
            <a:r>
              <a:rPr lang="en-US" dirty="0"/>
              <a:t>So exactly what amount do I ask for?</a:t>
            </a:r>
          </a:p>
          <a:p>
            <a:r>
              <a:rPr lang="en-US" dirty="0"/>
              <a:t>For the base calculation, the non-public school will multiply the total enrollment of the school by an amount within the range provided ($500-700) </a:t>
            </a:r>
          </a:p>
          <a:p>
            <a:pPr lvl="1"/>
            <a:r>
              <a:rPr lang="en-US" dirty="0"/>
              <a:t>250 x $700 = $175,000</a:t>
            </a:r>
          </a:p>
          <a:p>
            <a:pPr lvl="1"/>
            <a:r>
              <a:rPr lang="en-US" dirty="0"/>
              <a:t>If the school has no low-income students, STOP. This is the amount you add to the application.</a:t>
            </a:r>
          </a:p>
          <a:p>
            <a:r>
              <a:rPr lang="en-US" dirty="0"/>
              <a:t>If the non-public school has low-income students attending the non-public school, calculate the amount by doing the following: </a:t>
            </a:r>
          </a:p>
          <a:p>
            <a:pPr lvl="1"/>
            <a:r>
              <a:rPr lang="en-US" dirty="0"/>
              <a:t>250 x $700 + 9 (low-income students) x $1400 </a:t>
            </a:r>
          </a:p>
          <a:p>
            <a:pPr lvl="1"/>
            <a:r>
              <a:rPr lang="en-US" dirty="0"/>
              <a:t>$175,000 + $12,600 = $187,600 </a:t>
            </a:r>
          </a:p>
          <a:p>
            <a:pPr marL="0" indent="0">
              <a:buNone/>
            </a:pPr>
            <a:endParaRPr lang="en-US" dirty="0"/>
          </a:p>
        </p:txBody>
      </p:sp>
      <p:sp>
        <p:nvSpPr>
          <p:cNvPr id="4" name="Oval 3" descr="Highlighting base and low-income student calculations.">
            <a:extLst>
              <a:ext uri="{FF2B5EF4-FFF2-40B4-BE49-F238E27FC236}">
                <a16:creationId xmlns:a16="http://schemas.microsoft.com/office/drawing/2014/main" id="{E2EFF936-B70C-40A4-A96D-2846CC141F23}"/>
              </a:ext>
            </a:extLst>
          </p:cNvPr>
          <p:cNvSpPr/>
          <p:nvPr/>
        </p:nvSpPr>
        <p:spPr>
          <a:xfrm>
            <a:off x="3435457" y="5251728"/>
            <a:ext cx="1295400" cy="47244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5" name="Oval 4" descr="Highlight base calculation rate.">
            <a:extLst>
              <a:ext uri="{FF2B5EF4-FFF2-40B4-BE49-F238E27FC236}">
                <a16:creationId xmlns:a16="http://schemas.microsoft.com/office/drawing/2014/main" id="{A0211E91-6353-49FE-8203-EA311FB465D2}"/>
              </a:ext>
            </a:extLst>
          </p:cNvPr>
          <p:cNvSpPr/>
          <p:nvPr/>
        </p:nvSpPr>
        <p:spPr>
          <a:xfrm>
            <a:off x="2689860" y="2905846"/>
            <a:ext cx="1005840" cy="4191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6754313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61A112-DB79-4EE6-ACEF-7E4D153CA5D6}"/>
              </a:ext>
            </a:extLst>
          </p:cNvPr>
          <p:cNvSpPr>
            <a:spLocks noGrp="1"/>
          </p:cNvSpPr>
          <p:nvPr>
            <p:ph type="title"/>
          </p:nvPr>
        </p:nvSpPr>
        <p:spPr/>
        <p:txBody>
          <a:bodyPr/>
          <a:lstStyle/>
          <a:p>
            <a:r>
              <a:rPr lang="en-US" dirty="0"/>
              <a:t>Funding FAQ	</a:t>
            </a:r>
          </a:p>
        </p:txBody>
      </p:sp>
      <p:sp>
        <p:nvSpPr>
          <p:cNvPr id="3" name="Content Placeholder 2">
            <a:extLst>
              <a:ext uri="{FF2B5EF4-FFF2-40B4-BE49-F238E27FC236}">
                <a16:creationId xmlns:a16="http://schemas.microsoft.com/office/drawing/2014/main" id="{48C2A467-CB03-46F2-BA61-938A1270238C}"/>
              </a:ext>
            </a:extLst>
          </p:cNvPr>
          <p:cNvSpPr>
            <a:spLocks noGrp="1"/>
          </p:cNvSpPr>
          <p:nvPr>
            <p:ph idx="1"/>
          </p:nvPr>
        </p:nvSpPr>
        <p:spPr/>
        <p:txBody>
          <a:bodyPr>
            <a:normAutofit/>
          </a:bodyPr>
          <a:lstStyle/>
          <a:p>
            <a:pPr marL="0" indent="0">
              <a:buNone/>
            </a:pPr>
            <a:r>
              <a:rPr lang="en-US" dirty="0"/>
              <a:t>Q. Since the amount we are adding to the application is based on a range, when will we know exactly what will be available to us?</a:t>
            </a:r>
          </a:p>
          <a:p>
            <a:pPr marL="385763" indent="-385763">
              <a:buAutoNum type="alphaUcPeriod"/>
            </a:pPr>
            <a:r>
              <a:rPr lang="en-US" dirty="0"/>
              <a:t>CDE does not collect data from all non-public schools which makes it difficult to determine the exact amount of each award. Once all applications are received, CDE will use the information collected and re-calculate the base and supplemental amounts. </a:t>
            </a:r>
          </a:p>
          <a:p>
            <a:pPr marL="385763" indent="-385763">
              <a:buAutoNum type="alphaUcPeriod"/>
            </a:pPr>
            <a:r>
              <a:rPr lang="en-US" dirty="0"/>
              <a:t>CDE will work with schools once we know what the base and supplemental amounts are finalized. </a:t>
            </a:r>
          </a:p>
        </p:txBody>
      </p:sp>
    </p:spTree>
    <p:extLst>
      <p:ext uri="{BB962C8B-B14F-4D97-AF65-F5344CB8AC3E}">
        <p14:creationId xmlns:p14="http://schemas.microsoft.com/office/powerpoint/2010/main" val="187853970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3975</TotalTime>
  <Words>2060</Words>
  <Application>Microsoft Office PowerPoint</Application>
  <PresentationFormat>On-screen Show (4:3)</PresentationFormat>
  <Paragraphs>196</Paragraphs>
  <Slides>32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32</vt:i4>
      </vt:variant>
    </vt:vector>
  </HeadingPairs>
  <TitlesOfParts>
    <vt:vector size="40" baseType="lpstr">
      <vt:lpstr>Arial</vt:lpstr>
      <vt:lpstr>Calibri</vt:lpstr>
      <vt:lpstr>Calibri Light</vt:lpstr>
      <vt:lpstr>Museo Slab 500</vt:lpstr>
      <vt:lpstr>SourceSansProRegular</vt:lpstr>
      <vt:lpstr>Symbol</vt:lpstr>
      <vt:lpstr>Wingdings</vt:lpstr>
      <vt:lpstr>Office Theme</vt:lpstr>
      <vt:lpstr>Emergency Assistance to Non-public Schools Grant</vt:lpstr>
      <vt:lpstr>EANS Overview</vt:lpstr>
      <vt:lpstr>Eligibility</vt:lpstr>
      <vt:lpstr>Non-Governing Consortia Applicants</vt:lpstr>
      <vt:lpstr>Application Components </vt:lpstr>
      <vt:lpstr>Provider Information</vt:lpstr>
      <vt:lpstr>Funding Information</vt:lpstr>
      <vt:lpstr>Funding… cont.</vt:lpstr>
      <vt:lpstr>Funding FAQ </vt:lpstr>
      <vt:lpstr>Assurances </vt:lpstr>
      <vt:lpstr>Application Narrative </vt:lpstr>
      <vt:lpstr>Data Sources</vt:lpstr>
      <vt:lpstr>Application Narrative</vt:lpstr>
      <vt:lpstr>Application Narrative</vt:lpstr>
      <vt:lpstr>Expenditure Requests</vt:lpstr>
      <vt:lpstr>Preliminary Budget - Cover Page</vt:lpstr>
      <vt:lpstr>Preliminary Budget – Budget and Actual Detail</vt:lpstr>
      <vt:lpstr>More on Budget Object – Program Codes</vt:lpstr>
      <vt:lpstr>Object Codes</vt:lpstr>
      <vt:lpstr>Object Codes, cont.</vt:lpstr>
      <vt:lpstr>Budget and Actual Detail </vt:lpstr>
      <vt:lpstr>Budget and Actual Detail</vt:lpstr>
      <vt:lpstr>Budget and Actual Detail</vt:lpstr>
      <vt:lpstr>Preliminary Budget – Budget Summary</vt:lpstr>
      <vt:lpstr>Preliminary Budget – Allowable Activity</vt:lpstr>
      <vt:lpstr>Preliminary Budget – AFR Summary</vt:lpstr>
      <vt:lpstr>Summary</vt:lpstr>
      <vt:lpstr>Submission Process and Deadline</vt:lpstr>
      <vt:lpstr>Procurement Process  - First Look</vt:lpstr>
      <vt:lpstr>Reimbursement Process – First Look</vt:lpstr>
      <vt:lpstr>Any Questions??</vt:lpstr>
      <vt:lpstr>Contacts </vt:lpstr>
    </vt:vector>
  </TitlesOfParts>
  <Company>Colorado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Madorin, Acacia</dc:creator>
  <cp:lastModifiedBy>Emily Owen</cp:lastModifiedBy>
  <cp:revision>23</cp:revision>
  <dcterms:created xsi:type="dcterms:W3CDTF">2019-06-25T17:30:52Z</dcterms:created>
  <dcterms:modified xsi:type="dcterms:W3CDTF">2021-03-23T23:07:14Z</dcterms:modified>
</cp:coreProperties>
</file>