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8"/>
  </p:notesMasterIdLst>
  <p:sldIdLst>
    <p:sldId id="310" r:id="rId2"/>
    <p:sldId id="296" r:id="rId3"/>
    <p:sldId id="297" r:id="rId4"/>
    <p:sldId id="298" r:id="rId5"/>
    <p:sldId id="299" r:id="rId6"/>
    <p:sldId id="30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redith, Jeremy" initials="MJ" lastIdx="1" clrIdx="0">
    <p:extLst>
      <p:ext uri="{19B8F6BF-5375-455C-9EA6-DF929625EA0E}">
        <p15:presenceInfo xmlns:p15="http://schemas.microsoft.com/office/powerpoint/2012/main" userId="S-1-5-21-170422339-1359699126-1544898942-570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FF"/>
    <a:srgbClr val="CC66FF"/>
    <a:srgbClr val="CC99FF"/>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53" autoAdjust="0"/>
    <p:restoredTop sz="49537" autoAdjust="0"/>
  </p:normalViewPr>
  <p:slideViewPr>
    <p:cSldViewPr snapToGrid="0">
      <p:cViewPr varScale="1">
        <p:scale>
          <a:sx n="64" d="100"/>
          <a:sy n="64" d="100"/>
        </p:scale>
        <p:origin x="2508" y="72"/>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5AEB09-C657-4A1C-BB52-934B7DEF4EDC}"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B53C6512-E9A4-47BA-A919-414D9E97D4AC}">
      <dgm:prSet phldrT="[Text]"/>
      <dgm:spPr>
        <a:solidFill>
          <a:srgbClr val="CC66FF"/>
        </a:solidFill>
      </dgm:spPr>
      <dgm:t>
        <a:bodyPr/>
        <a:lstStyle/>
        <a:p>
          <a:r>
            <a:rPr lang="en-US" dirty="0"/>
            <a:t>Unified Improvement Plan</a:t>
          </a:r>
        </a:p>
      </dgm:t>
    </dgm:pt>
    <dgm:pt modelId="{8831D29F-F5C7-4047-A8ED-5ECE58BB8C1D}" type="parTrans" cxnId="{39E6CB1E-4C5B-4119-94D6-153532137730}">
      <dgm:prSet/>
      <dgm:spPr/>
      <dgm:t>
        <a:bodyPr/>
        <a:lstStyle/>
        <a:p>
          <a:endParaRPr lang="en-US"/>
        </a:p>
      </dgm:t>
    </dgm:pt>
    <dgm:pt modelId="{2B5F3DD3-123D-4A92-8DA1-0C13CB96C595}" type="sibTrans" cxnId="{39E6CB1E-4C5B-4119-94D6-153532137730}">
      <dgm:prSet/>
      <dgm:spPr/>
      <dgm:t>
        <a:bodyPr/>
        <a:lstStyle/>
        <a:p>
          <a:endParaRPr lang="en-US"/>
        </a:p>
      </dgm:t>
    </dgm:pt>
    <dgm:pt modelId="{E6E9403D-E95F-49CD-8A56-6282CF588466}">
      <dgm:prSet phldrT="[Text]"/>
      <dgm:spPr>
        <a:solidFill>
          <a:srgbClr val="CC00FF"/>
        </a:solidFill>
      </dgm:spPr>
      <dgm:t>
        <a:bodyPr/>
        <a:lstStyle/>
        <a:p>
          <a:r>
            <a:rPr lang="en-US" dirty="0"/>
            <a:t>ESSA: Comprehensive Support Plan</a:t>
          </a:r>
        </a:p>
      </dgm:t>
    </dgm:pt>
    <dgm:pt modelId="{A1DD8E35-6892-4C0E-A92F-5CF056BEF290}" type="parTrans" cxnId="{472F8047-651B-4686-ACD5-00349F19CFDA}">
      <dgm:prSet/>
      <dgm:spPr/>
      <dgm:t>
        <a:bodyPr/>
        <a:lstStyle/>
        <a:p>
          <a:endParaRPr lang="en-US"/>
        </a:p>
      </dgm:t>
    </dgm:pt>
    <dgm:pt modelId="{D5E2DDCC-8480-440F-A241-A5A78AD40B70}" type="sibTrans" cxnId="{472F8047-651B-4686-ACD5-00349F19CFDA}">
      <dgm:prSet/>
      <dgm:spPr/>
      <dgm:t>
        <a:bodyPr/>
        <a:lstStyle/>
        <a:p>
          <a:endParaRPr lang="en-US"/>
        </a:p>
      </dgm:t>
    </dgm:pt>
    <dgm:pt modelId="{F2D7731D-044D-472B-A2C0-60381DEE06CC}">
      <dgm:prSet phldrT="[Text]"/>
      <dgm:spPr>
        <a:solidFill>
          <a:srgbClr val="7030A0"/>
        </a:solidFill>
      </dgm:spPr>
      <dgm:t>
        <a:bodyPr/>
        <a:lstStyle/>
        <a:p>
          <a:r>
            <a:rPr lang="en-US" dirty="0"/>
            <a:t>EASI- District Designed and Led</a:t>
          </a:r>
        </a:p>
      </dgm:t>
    </dgm:pt>
    <dgm:pt modelId="{E8452211-84ED-4D55-ADAF-ED50781934CC}" type="parTrans" cxnId="{0E4892AB-5223-462E-BC87-0940308F956F}">
      <dgm:prSet/>
      <dgm:spPr/>
      <dgm:t>
        <a:bodyPr/>
        <a:lstStyle/>
        <a:p>
          <a:endParaRPr lang="en-US"/>
        </a:p>
      </dgm:t>
    </dgm:pt>
    <dgm:pt modelId="{F35F8EE2-4A1E-4047-ACE7-6C23B5C82F36}" type="sibTrans" cxnId="{0E4892AB-5223-462E-BC87-0940308F956F}">
      <dgm:prSet/>
      <dgm:spPr/>
      <dgm:t>
        <a:bodyPr/>
        <a:lstStyle/>
        <a:p>
          <a:endParaRPr lang="en-US"/>
        </a:p>
      </dgm:t>
    </dgm:pt>
    <dgm:pt modelId="{F11B9313-8A03-47AD-B2B1-58DA8E7B77A5}" type="pres">
      <dgm:prSet presAssocID="{285AEB09-C657-4A1C-BB52-934B7DEF4EDC}" presName="diagram" presStyleCnt="0">
        <dgm:presLayoutVars>
          <dgm:dir/>
          <dgm:resizeHandles val="exact"/>
        </dgm:presLayoutVars>
      </dgm:prSet>
      <dgm:spPr/>
    </dgm:pt>
    <dgm:pt modelId="{3BB2F09B-9A0C-49E8-B51B-7C3532115AAC}" type="pres">
      <dgm:prSet presAssocID="{B53C6512-E9A4-47BA-A919-414D9E97D4AC}" presName="node" presStyleLbl="node1" presStyleIdx="0" presStyleCnt="3">
        <dgm:presLayoutVars>
          <dgm:bulletEnabled val="1"/>
        </dgm:presLayoutVars>
      </dgm:prSet>
      <dgm:spPr/>
    </dgm:pt>
    <dgm:pt modelId="{B3D07841-98DE-4EA7-A180-3D8D823C7A87}" type="pres">
      <dgm:prSet presAssocID="{2B5F3DD3-123D-4A92-8DA1-0C13CB96C595}" presName="sibTrans" presStyleCnt="0"/>
      <dgm:spPr/>
    </dgm:pt>
    <dgm:pt modelId="{306D7221-E434-4D96-A951-33D193A7E516}" type="pres">
      <dgm:prSet presAssocID="{E6E9403D-E95F-49CD-8A56-6282CF588466}" presName="node" presStyleLbl="node1" presStyleIdx="1" presStyleCnt="3">
        <dgm:presLayoutVars>
          <dgm:bulletEnabled val="1"/>
        </dgm:presLayoutVars>
      </dgm:prSet>
      <dgm:spPr/>
    </dgm:pt>
    <dgm:pt modelId="{C61AC6A5-8AF5-44F7-A0B3-EBF207FF105F}" type="pres">
      <dgm:prSet presAssocID="{D5E2DDCC-8480-440F-A241-A5A78AD40B70}" presName="sibTrans" presStyleCnt="0"/>
      <dgm:spPr/>
    </dgm:pt>
    <dgm:pt modelId="{C39B39CE-B81F-4BF4-8CAA-5276D3667FC0}" type="pres">
      <dgm:prSet presAssocID="{F2D7731D-044D-472B-A2C0-60381DEE06CC}" presName="node" presStyleLbl="node1" presStyleIdx="2" presStyleCnt="3">
        <dgm:presLayoutVars>
          <dgm:bulletEnabled val="1"/>
        </dgm:presLayoutVars>
      </dgm:prSet>
      <dgm:spPr/>
    </dgm:pt>
  </dgm:ptLst>
  <dgm:cxnLst>
    <dgm:cxn modelId="{39E6CB1E-4C5B-4119-94D6-153532137730}" srcId="{285AEB09-C657-4A1C-BB52-934B7DEF4EDC}" destId="{B53C6512-E9A4-47BA-A919-414D9E97D4AC}" srcOrd="0" destOrd="0" parTransId="{8831D29F-F5C7-4047-A8ED-5ECE58BB8C1D}" sibTransId="{2B5F3DD3-123D-4A92-8DA1-0C13CB96C595}"/>
    <dgm:cxn modelId="{472F8047-651B-4686-ACD5-00349F19CFDA}" srcId="{285AEB09-C657-4A1C-BB52-934B7DEF4EDC}" destId="{E6E9403D-E95F-49CD-8A56-6282CF588466}" srcOrd="1" destOrd="0" parTransId="{A1DD8E35-6892-4C0E-A92F-5CF056BEF290}" sibTransId="{D5E2DDCC-8480-440F-A241-A5A78AD40B70}"/>
    <dgm:cxn modelId="{D1166972-A952-48D7-9227-195291963CC6}" type="presOf" srcId="{E6E9403D-E95F-49CD-8A56-6282CF588466}" destId="{306D7221-E434-4D96-A951-33D193A7E516}" srcOrd="0" destOrd="0" presId="urn:microsoft.com/office/officeart/2005/8/layout/default"/>
    <dgm:cxn modelId="{0E4892AB-5223-462E-BC87-0940308F956F}" srcId="{285AEB09-C657-4A1C-BB52-934B7DEF4EDC}" destId="{F2D7731D-044D-472B-A2C0-60381DEE06CC}" srcOrd="2" destOrd="0" parTransId="{E8452211-84ED-4D55-ADAF-ED50781934CC}" sibTransId="{F35F8EE2-4A1E-4047-ACE7-6C23B5C82F36}"/>
    <dgm:cxn modelId="{7EEC4DC3-F602-4F82-B827-94A2B619EA9D}" type="presOf" srcId="{B53C6512-E9A4-47BA-A919-414D9E97D4AC}" destId="{3BB2F09B-9A0C-49E8-B51B-7C3532115AAC}" srcOrd="0" destOrd="0" presId="urn:microsoft.com/office/officeart/2005/8/layout/default"/>
    <dgm:cxn modelId="{8CA3E1C4-E0BD-4518-B0EB-268C8DC78A74}" type="presOf" srcId="{F2D7731D-044D-472B-A2C0-60381DEE06CC}" destId="{C39B39CE-B81F-4BF4-8CAA-5276D3667FC0}" srcOrd="0" destOrd="0" presId="urn:microsoft.com/office/officeart/2005/8/layout/default"/>
    <dgm:cxn modelId="{C6C01BC8-A464-4C82-85E6-F97183A673BF}" type="presOf" srcId="{285AEB09-C657-4A1C-BB52-934B7DEF4EDC}" destId="{F11B9313-8A03-47AD-B2B1-58DA8E7B77A5}" srcOrd="0" destOrd="0" presId="urn:microsoft.com/office/officeart/2005/8/layout/default"/>
    <dgm:cxn modelId="{AFC5F02A-7D91-44B7-A910-2FD1E2CAE6A0}" type="presParOf" srcId="{F11B9313-8A03-47AD-B2B1-58DA8E7B77A5}" destId="{3BB2F09B-9A0C-49E8-B51B-7C3532115AAC}" srcOrd="0" destOrd="0" presId="urn:microsoft.com/office/officeart/2005/8/layout/default"/>
    <dgm:cxn modelId="{EAAB58D4-666B-4A44-96B3-37F0A9E67474}" type="presParOf" srcId="{F11B9313-8A03-47AD-B2B1-58DA8E7B77A5}" destId="{B3D07841-98DE-4EA7-A180-3D8D823C7A87}" srcOrd="1" destOrd="0" presId="urn:microsoft.com/office/officeart/2005/8/layout/default"/>
    <dgm:cxn modelId="{F045B6A2-552A-4D4A-B19F-E019DEE468CC}" type="presParOf" srcId="{F11B9313-8A03-47AD-B2B1-58DA8E7B77A5}" destId="{306D7221-E434-4D96-A951-33D193A7E516}" srcOrd="2" destOrd="0" presId="urn:microsoft.com/office/officeart/2005/8/layout/default"/>
    <dgm:cxn modelId="{3D0086C4-72D5-44B2-B3D4-852C5D75147E}" type="presParOf" srcId="{F11B9313-8A03-47AD-B2B1-58DA8E7B77A5}" destId="{C61AC6A5-8AF5-44F7-A0B3-EBF207FF105F}" srcOrd="3" destOrd="0" presId="urn:microsoft.com/office/officeart/2005/8/layout/default"/>
    <dgm:cxn modelId="{EF4A3E58-03E1-4931-B0EC-A0D8C110F2BB}" type="presParOf" srcId="{F11B9313-8A03-47AD-B2B1-58DA8E7B77A5}" destId="{C39B39CE-B81F-4BF4-8CAA-5276D3667FC0}"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B2F09B-9A0C-49E8-B51B-7C3532115AAC}">
      <dsp:nvSpPr>
        <dsp:cNvPr id="0" name=""/>
        <dsp:cNvSpPr/>
      </dsp:nvSpPr>
      <dsp:spPr>
        <a:xfrm>
          <a:off x="1748064" y="2975"/>
          <a:ext cx="3342605" cy="2005563"/>
        </a:xfrm>
        <a:prstGeom prst="rect">
          <a:avLst/>
        </a:prstGeom>
        <a:solidFill>
          <a:srgbClr val="CC66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Unified Improvement Plan</a:t>
          </a:r>
        </a:p>
      </dsp:txBody>
      <dsp:txXfrm>
        <a:off x="1748064" y="2975"/>
        <a:ext cx="3342605" cy="2005563"/>
      </dsp:txXfrm>
    </dsp:sp>
    <dsp:sp modelId="{306D7221-E434-4D96-A951-33D193A7E516}">
      <dsp:nvSpPr>
        <dsp:cNvPr id="0" name=""/>
        <dsp:cNvSpPr/>
      </dsp:nvSpPr>
      <dsp:spPr>
        <a:xfrm>
          <a:off x="5424930" y="2975"/>
          <a:ext cx="3342605" cy="2005563"/>
        </a:xfrm>
        <a:prstGeom prst="rect">
          <a:avLst/>
        </a:prstGeom>
        <a:solidFill>
          <a:srgbClr val="CC00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ESSA: Comprehensive Support Plan</a:t>
          </a:r>
        </a:p>
      </dsp:txBody>
      <dsp:txXfrm>
        <a:off x="5424930" y="2975"/>
        <a:ext cx="3342605" cy="2005563"/>
      </dsp:txXfrm>
    </dsp:sp>
    <dsp:sp modelId="{C39B39CE-B81F-4BF4-8CAA-5276D3667FC0}">
      <dsp:nvSpPr>
        <dsp:cNvPr id="0" name=""/>
        <dsp:cNvSpPr/>
      </dsp:nvSpPr>
      <dsp:spPr>
        <a:xfrm>
          <a:off x="3586497" y="2342799"/>
          <a:ext cx="3342605" cy="2005563"/>
        </a:xfrm>
        <a:prstGeom prst="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EASI- District Designed and Led</a:t>
          </a:r>
        </a:p>
      </dsp:txBody>
      <dsp:txXfrm>
        <a:off x="3586497" y="2342799"/>
        <a:ext cx="3342605" cy="200556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12/19/2019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one of a multipart series on EBIs. Please refer to the CDE website under Federal Programs, ESSA Planning requirements for more information on what EBIs are, how to assess evidence strength, and how to navigate research clearinghouses.</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a:t>
            </a:fld>
            <a:endParaRPr lang="en-US"/>
          </a:p>
        </p:txBody>
      </p:sp>
    </p:spTree>
    <p:extLst>
      <p:ext uri="{BB962C8B-B14F-4D97-AF65-F5344CB8AC3E}">
        <p14:creationId xmlns:p14="http://schemas.microsoft.com/office/powerpoint/2010/main" val="1608633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webinar was created to address an identified need among districts for guidance on where EBI descriptions and citations are required, and how to effectively provide them. </a:t>
            </a:r>
          </a:p>
          <a:p>
            <a:endParaRPr lang="en-US" dirty="0"/>
          </a:p>
        </p:txBody>
      </p:sp>
      <p:sp>
        <p:nvSpPr>
          <p:cNvPr id="4" name="Slide Number Placeholder 3"/>
          <p:cNvSpPr>
            <a:spLocks noGrp="1"/>
          </p:cNvSpPr>
          <p:nvPr>
            <p:ph type="sldNum" sz="quarter" idx="10"/>
          </p:nvPr>
        </p:nvSpPr>
        <p:spPr/>
        <p:txBody>
          <a:bodyPr/>
          <a:lstStyle/>
          <a:p>
            <a:fld id="{D8C3E97E-4890-4915-A7C2-F3D207C521C5}" type="slidenum">
              <a:rPr lang="en-US" smtClean="0"/>
              <a:t>2</a:t>
            </a:fld>
            <a:endParaRPr lang="en-US"/>
          </a:p>
        </p:txBody>
      </p:sp>
    </p:spTree>
    <p:extLst>
      <p:ext uri="{BB962C8B-B14F-4D97-AF65-F5344CB8AC3E}">
        <p14:creationId xmlns:p14="http://schemas.microsoft.com/office/powerpoint/2010/main" val="1462102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Unified Improvement Plan</a:t>
            </a:r>
            <a:r>
              <a:rPr lang="en-US" dirty="0"/>
              <a:t>:</a:t>
            </a:r>
            <a:r>
              <a:rPr lang="en-US" baseline="0" dirty="0"/>
              <a:t> Within the UIP under each Major Improvement Strategy, schools and districts are asked to “Describe the research/evidence base supporting this strategy.”</a:t>
            </a:r>
          </a:p>
          <a:p>
            <a:pPr marL="171450" indent="-171450">
              <a:buFont typeface="Arial" panose="020B0604020202020204" pitchFamily="34" charset="0"/>
              <a:buChar char="•"/>
            </a:pPr>
            <a:r>
              <a:rPr lang="en-US" b="1" baseline="0" dirty="0"/>
              <a:t>ESSA-identified Comprehensive Support Schools</a:t>
            </a:r>
            <a:r>
              <a:rPr lang="en-US" baseline="0" dirty="0"/>
              <a:t>: CS Schools must meet several planning requirements when identified under ESSA. One of these is to ensure their improvement plan “includes evidence-based interventions”. This involves two key things:</a:t>
            </a:r>
          </a:p>
          <a:p>
            <a:pPr marL="628650" lvl="1" indent="-171450">
              <a:buFont typeface="Arial" panose="020B0604020202020204" pitchFamily="34" charset="0"/>
              <a:buChar char="•"/>
            </a:pPr>
            <a:r>
              <a:rPr lang="en-US" baseline="0" dirty="0"/>
              <a:t>At least one intervention (e.g., major improvement strategy) must meet ESSA Levels 1-3; strong to moderate strength of evidence.</a:t>
            </a:r>
          </a:p>
          <a:p>
            <a:pPr marL="628650" lvl="1" indent="-171450">
              <a:buFont typeface="Arial" panose="020B0604020202020204" pitchFamily="34" charset="0"/>
              <a:buChar char="•"/>
            </a:pPr>
            <a:r>
              <a:rPr lang="en-US" baseline="0" dirty="0"/>
              <a:t>EBI must demonstrate a contextual fit aligned to the reason(s) the school was identified.</a:t>
            </a:r>
          </a:p>
          <a:p>
            <a:pPr marL="171450" lvl="0" indent="-171450">
              <a:buFont typeface="Arial" panose="020B0604020202020204" pitchFamily="34" charset="0"/>
              <a:buChar char="•"/>
            </a:pPr>
            <a:r>
              <a:rPr lang="en-US" b="1" baseline="0" dirty="0"/>
              <a:t>EASI District Designed and Led (DDL) Grant: </a:t>
            </a:r>
            <a:r>
              <a:rPr lang="en-US" baseline="0" dirty="0"/>
              <a:t>The DDL grant is an available route in EASI for ESSA-identified districts who have previously conducted a diagnostic review. The DDL requires a clear definition of the proposed intervention/strategy and explanation of evidence strength.  </a:t>
            </a:r>
          </a:p>
        </p:txBody>
      </p:sp>
      <p:sp>
        <p:nvSpPr>
          <p:cNvPr id="4" name="Slide Number Placeholder 3"/>
          <p:cNvSpPr>
            <a:spLocks noGrp="1"/>
          </p:cNvSpPr>
          <p:nvPr>
            <p:ph type="sldNum" sz="quarter" idx="10"/>
          </p:nvPr>
        </p:nvSpPr>
        <p:spPr/>
        <p:txBody>
          <a:bodyPr/>
          <a:lstStyle/>
          <a:p>
            <a:fld id="{CE8022B7-AB18-4E1F-9080-AF840C121953}" type="slidenum">
              <a:rPr lang="en-US" smtClean="0"/>
              <a:t>3</a:t>
            </a:fld>
            <a:endParaRPr lang="en-US"/>
          </a:p>
        </p:txBody>
      </p:sp>
    </p:spTree>
    <p:extLst>
      <p:ext uri="{BB962C8B-B14F-4D97-AF65-F5344CB8AC3E}">
        <p14:creationId xmlns:p14="http://schemas.microsoft.com/office/powerpoint/2010/main" val="1436513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For the submission of a relevant plan requiring a description and citation, include details about why this strategy was selected and evidence that it has had impact. Provide: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short description of what has been found in research on the program or strategy.  This may include overall findings of impact and the types of studies that were completed.  For a starting point on finding research on effective strategies, consider the list of EBI resources posted on the CDE website. Specifically, consider What Works Clearinghouse to find research support for at least one of the interventions listed.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short description of why this program or strategy is a good fit for your school.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short description of capacity to implement the strategy.</a:t>
            </a:r>
            <a:endParaRPr lang="en-US" dirty="0"/>
          </a:p>
        </p:txBody>
      </p:sp>
      <p:sp>
        <p:nvSpPr>
          <p:cNvPr id="4" name="Slide Number Placeholder 3"/>
          <p:cNvSpPr>
            <a:spLocks noGrp="1"/>
          </p:cNvSpPr>
          <p:nvPr>
            <p:ph type="sldNum" sz="quarter" idx="10"/>
          </p:nvPr>
        </p:nvSpPr>
        <p:spPr/>
        <p:txBody>
          <a:bodyPr/>
          <a:lstStyle/>
          <a:p>
            <a:fld id="{CE8022B7-AB18-4E1F-9080-AF840C121953}" type="slidenum">
              <a:rPr lang="en-US" smtClean="0"/>
              <a:t>4</a:t>
            </a:fld>
            <a:endParaRPr lang="en-US"/>
          </a:p>
        </p:txBody>
      </p:sp>
    </p:spTree>
    <p:extLst>
      <p:ext uri="{BB962C8B-B14F-4D97-AF65-F5344CB8AC3E}">
        <p14:creationId xmlns:p14="http://schemas.microsoft.com/office/powerpoint/2010/main" val="1798899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fontAlgn="base">
              <a:buFont typeface="Wingdings" panose="05000000000000000000" pitchFamily="2" charset="2"/>
              <a:buChar char="ü"/>
            </a:pPr>
            <a:endParaRPr lang="en-US" dirty="0"/>
          </a:p>
        </p:txBody>
      </p:sp>
      <p:sp>
        <p:nvSpPr>
          <p:cNvPr id="4" name="Slide Number Placeholder 3"/>
          <p:cNvSpPr>
            <a:spLocks noGrp="1"/>
          </p:cNvSpPr>
          <p:nvPr>
            <p:ph type="sldNum" sz="quarter" idx="10"/>
          </p:nvPr>
        </p:nvSpPr>
        <p:spPr/>
        <p:txBody>
          <a:bodyPr/>
          <a:lstStyle/>
          <a:p>
            <a:fld id="{CE8022B7-AB18-4E1F-9080-AF840C121953}" type="slidenum">
              <a:rPr lang="en-US" smtClean="0"/>
              <a:t>5</a:t>
            </a:fld>
            <a:endParaRPr lang="en-US"/>
          </a:p>
        </p:txBody>
      </p:sp>
    </p:spTree>
    <p:extLst>
      <p:ext uri="{BB962C8B-B14F-4D97-AF65-F5344CB8AC3E}">
        <p14:creationId xmlns:p14="http://schemas.microsoft.com/office/powerpoint/2010/main" val="23778202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914401" y="4675240"/>
            <a:ext cx="10402529" cy="58255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latin typeface="Museo Slab 500" panose="02000000000000000000" pitchFamily="50" charset="0"/>
              </a:defRPr>
            </a:lvl1pPr>
          </a:lstStyle>
          <a:p>
            <a:r>
              <a:rPr lang="en-US" dirty="0"/>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83644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3" name="Title 1"/>
          <p:cNvSpPr>
            <a:spLocks noGrp="1"/>
          </p:cNvSpPr>
          <p:nvPr>
            <p:ph type="ctrTitle"/>
          </p:nvPr>
        </p:nvSpPr>
        <p:spPr>
          <a:xfrm>
            <a:off x="-1" y="2595716"/>
            <a:ext cx="12192627"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38918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621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12/19/2019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90" r:id="rId3"/>
    <p:sldLayoutId id="2147483691" r:id="rId4"/>
    <p:sldLayoutId id="2147483692" r:id="rId5"/>
    <p:sldLayoutId id="2147483693" r:id="rId6"/>
    <p:sldLayoutId id="2147483694" r:id="rId7"/>
    <p:sldLayoutId id="2147483695" r:id="rId8"/>
    <p:sldLayoutId id="2147483680" r:id="rId9"/>
    <p:sldLayoutId id="2147483682" r:id="rId10"/>
    <p:sldLayoutId id="2147483689" r:id="rId11"/>
    <p:sldLayoutId id="2147483668"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es.ed.gov/ncee/wwc/EvidenceSnapshot/66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Shen_M@cde.state.co.us" TargetMode="External"/><Relationship Id="rId2" Type="http://schemas.openxmlformats.org/officeDocument/2006/relationships/hyperlink" Target="mailto:Meredith_J@cde.state.co.u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700" b="1" dirty="0"/>
              <a:t>Documenting Solutions: </a:t>
            </a:r>
            <a:br>
              <a:rPr lang="en-US" sz="6700" b="1" dirty="0"/>
            </a:br>
            <a:r>
              <a:rPr lang="en-US" sz="4400" b="1" dirty="0"/>
              <a:t>Effectively Describing and Citing EBIs</a:t>
            </a:r>
            <a:br>
              <a:rPr lang="en-US" sz="4400" dirty="0"/>
            </a:br>
            <a:endParaRPr lang="en-US" sz="4400" dirty="0"/>
          </a:p>
        </p:txBody>
      </p:sp>
      <p:sp>
        <p:nvSpPr>
          <p:cNvPr id="3" name="Subtitle 2"/>
          <p:cNvSpPr>
            <a:spLocks noGrp="1"/>
          </p:cNvSpPr>
          <p:nvPr>
            <p:ph type="subTitle" idx="1"/>
          </p:nvPr>
        </p:nvSpPr>
        <p:spPr>
          <a:xfrm>
            <a:off x="914401" y="6138916"/>
            <a:ext cx="10402529" cy="582559"/>
          </a:xfrm>
        </p:spPr>
        <p:txBody>
          <a:bodyPr>
            <a:normAutofit/>
          </a:bodyPr>
          <a:lstStyle/>
          <a:p>
            <a:r>
              <a:rPr lang="en-US" sz="1800" b="1" dirty="0"/>
              <a:t>Federal Programs Unit  |   2020</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743126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27" y="2506263"/>
            <a:ext cx="12192627" cy="2337620"/>
          </a:xfrm>
        </p:spPr>
        <p:txBody>
          <a:bodyPr>
            <a:normAutofit/>
          </a:bodyPr>
          <a:lstStyle/>
          <a:p>
            <a:r>
              <a:rPr lang="en-US" sz="6000" b="1" dirty="0"/>
              <a:t>Required EBI Citations and Best Practices</a:t>
            </a:r>
            <a:endParaRPr lang="en-US" sz="6000"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974146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321"/>
            <a:ext cx="9909810" cy="713232"/>
          </a:xfrm>
        </p:spPr>
        <p:txBody>
          <a:bodyPr/>
          <a:lstStyle/>
          <a:p>
            <a:r>
              <a:rPr lang="en-US" sz="3600" dirty="0"/>
              <a:t>Where EBI Citations are Required</a:t>
            </a:r>
          </a:p>
        </p:txBody>
      </p:sp>
      <p:graphicFrame>
        <p:nvGraphicFramePr>
          <p:cNvPr id="5" name="Content Placeholder 4" descr="Visualization of 3 plans requiring evidence description/citation: Unified Improvement Plan, ESSA CS Plan, and EASI DDL "/>
          <p:cNvGraphicFramePr>
            <a:graphicFrameLocks noGrp="1"/>
          </p:cNvGraphicFramePr>
          <p:nvPr>
            <p:ph idx="1"/>
            <p:extLst>
              <p:ext uri="{D42A27DB-BD31-4B8C-83A1-F6EECF244321}">
                <p14:modId xmlns:p14="http://schemas.microsoft.com/office/powerpoint/2010/main" val="3092954717"/>
              </p:ext>
            </p:extLst>
          </p:nvPr>
        </p:nvGraphicFramePr>
        <p:xfrm>
          <a:off x="753139" y="1761387"/>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5410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321"/>
            <a:ext cx="9909810" cy="713232"/>
          </a:xfrm>
        </p:spPr>
        <p:txBody>
          <a:bodyPr/>
          <a:lstStyle/>
          <a:p>
            <a:r>
              <a:rPr lang="en-US" sz="3200" dirty="0"/>
              <a:t>Explaining and Citing EBIs – Best Practice</a:t>
            </a:r>
          </a:p>
        </p:txBody>
      </p:sp>
      <p:sp>
        <p:nvSpPr>
          <p:cNvPr id="3" name="Content Placeholder 2"/>
          <p:cNvSpPr>
            <a:spLocks noGrp="1"/>
          </p:cNvSpPr>
          <p:nvPr>
            <p:ph idx="1"/>
          </p:nvPr>
        </p:nvSpPr>
        <p:spPr>
          <a:xfrm>
            <a:off x="482075" y="1746575"/>
            <a:ext cx="11427703" cy="3694669"/>
          </a:xfrm>
        </p:spPr>
        <p:txBody>
          <a:bodyPr/>
          <a:lstStyle/>
          <a:p>
            <a:pPr marL="457200" indent="-457200" fontAlgn="base">
              <a:buFont typeface="Wingdings" panose="05000000000000000000" pitchFamily="2" charset="2"/>
              <a:buChar char="ü"/>
            </a:pPr>
            <a:r>
              <a:rPr lang="en-US" dirty="0">
                <a:solidFill>
                  <a:srgbClr val="7030A0"/>
                </a:solidFill>
              </a:rPr>
              <a:t>Clear explanation of the intervention/strategy (core components)</a:t>
            </a:r>
          </a:p>
          <a:p>
            <a:pPr marL="457200" indent="-457200" fontAlgn="base">
              <a:buFont typeface="Wingdings" panose="05000000000000000000" pitchFamily="2" charset="2"/>
              <a:buChar char="ü"/>
            </a:pPr>
            <a:r>
              <a:rPr lang="en-US" dirty="0">
                <a:solidFill>
                  <a:srgbClr val="7030A0"/>
                </a:solidFill>
              </a:rPr>
              <a:t>Hyperlink to study or clearinghouse page (OR) study name, researcher(s), year</a:t>
            </a:r>
          </a:p>
          <a:p>
            <a:pPr marL="457200" indent="-457200" fontAlgn="base">
              <a:buFont typeface="Wingdings" panose="05000000000000000000" pitchFamily="2" charset="2"/>
              <a:buChar char="ü"/>
            </a:pPr>
            <a:r>
              <a:rPr lang="en-US" dirty="0">
                <a:solidFill>
                  <a:srgbClr val="7030A0"/>
                </a:solidFill>
              </a:rPr>
              <a:t>Notes on fit (student pop, grade level, setting)</a:t>
            </a:r>
          </a:p>
          <a:p>
            <a:pPr marL="457200" indent="-457200" fontAlgn="base">
              <a:buFont typeface="Wingdings" panose="05000000000000000000" pitchFamily="2" charset="2"/>
              <a:buChar char="ü"/>
            </a:pPr>
            <a:r>
              <a:rPr lang="en-US" dirty="0">
                <a:solidFill>
                  <a:srgbClr val="7030A0"/>
                </a:solidFill>
              </a:rPr>
              <a:t>Notes on capacity (staff skills and supports)</a:t>
            </a:r>
          </a:p>
          <a:p>
            <a:pPr marL="457200" indent="-457200">
              <a:buFont typeface="Wingdings" panose="05000000000000000000" pitchFamily="2" charset="2"/>
              <a:buChar char="ü"/>
            </a:pPr>
            <a:endParaRPr lang="en-US" dirty="0"/>
          </a:p>
        </p:txBody>
      </p:sp>
    </p:spTree>
    <p:extLst>
      <p:ext uri="{BB962C8B-B14F-4D97-AF65-F5344CB8AC3E}">
        <p14:creationId xmlns:p14="http://schemas.microsoft.com/office/powerpoint/2010/main" val="3839039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321"/>
            <a:ext cx="9909810" cy="713232"/>
          </a:xfrm>
        </p:spPr>
        <p:txBody>
          <a:bodyPr/>
          <a:lstStyle/>
          <a:p>
            <a:r>
              <a:rPr lang="en-US" sz="2800" dirty="0"/>
              <a:t>Citing EBIs - Example</a:t>
            </a:r>
          </a:p>
        </p:txBody>
      </p:sp>
      <p:sp>
        <p:nvSpPr>
          <p:cNvPr id="4" name="TextBox 3"/>
          <p:cNvSpPr txBox="1"/>
          <p:nvPr/>
        </p:nvSpPr>
        <p:spPr>
          <a:xfrm>
            <a:off x="537160" y="1593225"/>
            <a:ext cx="1885245" cy="661720"/>
          </a:xfrm>
          <a:prstGeom prst="rect">
            <a:avLst/>
          </a:prstGeom>
          <a:noFill/>
        </p:spPr>
        <p:txBody>
          <a:bodyPr wrap="square" rtlCol="0">
            <a:spAutoFit/>
          </a:bodyPr>
          <a:lstStyle/>
          <a:p>
            <a:endParaRPr lang="en-US" sz="1600" dirty="0"/>
          </a:p>
          <a:p>
            <a:pPr algn="r"/>
            <a:r>
              <a:rPr lang="en-US" sz="2100" b="1" dirty="0">
                <a:solidFill>
                  <a:srgbClr val="7030A0"/>
                </a:solidFill>
              </a:rPr>
              <a:t>Summary</a:t>
            </a:r>
          </a:p>
        </p:txBody>
      </p:sp>
      <p:sp>
        <p:nvSpPr>
          <p:cNvPr id="3" name="Content Placeholder 2"/>
          <p:cNvSpPr>
            <a:spLocks noGrp="1"/>
          </p:cNvSpPr>
          <p:nvPr>
            <p:ph idx="1"/>
          </p:nvPr>
        </p:nvSpPr>
        <p:spPr>
          <a:xfrm>
            <a:off x="2571098" y="1351685"/>
            <a:ext cx="8937978" cy="1536988"/>
          </a:xfrm>
        </p:spPr>
        <p:txBody>
          <a:bodyPr>
            <a:noAutofit/>
          </a:bodyPr>
          <a:lstStyle/>
          <a:p>
            <a:pPr marL="0" indent="0">
              <a:buNone/>
            </a:pPr>
            <a:r>
              <a:rPr lang="en-US" sz="2800" dirty="0"/>
              <a:t>READ 180</a:t>
            </a:r>
          </a:p>
          <a:p>
            <a:pPr marL="0" indent="0">
              <a:buNone/>
            </a:pPr>
            <a:r>
              <a:rPr lang="en-US" sz="1600" i="1" dirty="0"/>
              <a:t>READ 180® is a reading program designed for struggling readers who are reading 2 or more years below grade level. It combines online and direct instruction, student assessment, and teacher professional development. </a:t>
            </a:r>
          </a:p>
          <a:p>
            <a:pPr marL="0" indent="0">
              <a:buNone/>
            </a:pPr>
            <a:endParaRPr lang="en-US" sz="1600" i="1" dirty="0"/>
          </a:p>
        </p:txBody>
      </p:sp>
      <p:sp>
        <p:nvSpPr>
          <p:cNvPr id="8" name="TextBox 7">
            <a:extLst>
              <a:ext uri="{FF2B5EF4-FFF2-40B4-BE49-F238E27FC236}">
                <a16:creationId xmlns:a16="http://schemas.microsoft.com/office/drawing/2014/main" id="{9E6DFE12-01D7-4956-8ADB-FD2688F5A2FD}"/>
              </a:ext>
            </a:extLst>
          </p:cNvPr>
          <p:cNvSpPr txBox="1"/>
          <p:nvPr/>
        </p:nvSpPr>
        <p:spPr>
          <a:xfrm>
            <a:off x="880673" y="3145104"/>
            <a:ext cx="1541732" cy="646331"/>
          </a:xfrm>
          <a:prstGeom prst="rect">
            <a:avLst/>
          </a:prstGeom>
          <a:noFill/>
        </p:spPr>
        <p:txBody>
          <a:bodyPr wrap="square" rtlCol="0">
            <a:spAutoFit/>
          </a:bodyPr>
          <a:lstStyle/>
          <a:p>
            <a:pPr algn="r"/>
            <a:r>
              <a:rPr lang="en-US" b="1" dirty="0">
                <a:solidFill>
                  <a:srgbClr val="7030A0"/>
                </a:solidFill>
              </a:rPr>
              <a:t>Core Components</a:t>
            </a:r>
          </a:p>
        </p:txBody>
      </p:sp>
      <p:sp>
        <p:nvSpPr>
          <p:cNvPr id="5" name="TextBox 4">
            <a:extLst>
              <a:ext uri="{FF2B5EF4-FFF2-40B4-BE49-F238E27FC236}">
                <a16:creationId xmlns:a16="http://schemas.microsoft.com/office/drawing/2014/main" id="{9C63D0EC-22CF-426D-8FE1-A7D7FB83CB47}"/>
              </a:ext>
            </a:extLst>
          </p:cNvPr>
          <p:cNvSpPr txBox="1"/>
          <p:nvPr/>
        </p:nvSpPr>
        <p:spPr>
          <a:xfrm>
            <a:off x="2422405" y="2996525"/>
            <a:ext cx="8354291" cy="1631216"/>
          </a:xfrm>
          <a:prstGeom prst="rect">
            <a:avLst/>
          </a:prstGeom>
          <a:noFill/>
        </p:spPr>
        <p:txBody>
          <a:bodyPr wrap="square" rtlCol="0">
            <a:spAutoFit/>
          </a:bodyPr>
          <a:lstStyle/>
          <a:p>
            <a:r>
              <a:rPr lang="en-US" sz="1600" i="1" dirty="0"/>
              <a:t>READ 180® is delivered in 90-minute sessions that include whole-group instruction, three small-group rotations, and whole-class wrap-up. Small-group rotations include individualized instruction using an adaptive computer application, small-group instruction, and independent reading. READ 180® is designed for students in elementary through high school.</a:t>
            </a:r>
          </a:p>
          <a:p>
            <a:endParaRPr lang="en-US" i="1" dirty="0"/>
          </a:p>
          <a:p>
            <a:endParaRPr lang="en-US" dirty="0"/>
          </a:p>
        </p:txBody>
      </p:sp>
      <p:sp>
        <p:nvSpPr>
          <p:cNvPr id="9" name="TextBox 8">
            <a:extLst>
              <a:ext uri="{FF2B5EF4-FFF2-40B4-BE49-F238E27FC236}">
                <a16:creationId xmlns:a16="http://schemas.microsoft.com/office/drawing/2014/main" id="{CBCF6C51-EE8E-4D05-BD60-457DD5ADB77E}"/>
              </a:ext>
            </a:extLst>
          </p:cNvPr>
          <p:cNvSpPr txBox="1"/>
          <p:nvPr/>
        </p:nvSpPr>
        <p:spPr>
          <a:xfrm>
            <a:off x="529936" y="4803110"/>
            <a:ext cx="1892469" cy="923330"/>
          </a:xfrm>
          <a:prstGeom prst="rect">
            <a:avLst/>
          </a:prstGeom>
          <a:noFill/>
        </p:spPr>
        <p:txBody>
          <a:bodyPr wrap="square" rtlCol="0">
            <a:spAutoFit/>
          </a:bodyPr>
          <a:lstStyle/>
          <a:p>
            <a:pPr algn="r"/>
            <a:r>
              <a:rPr lang="en-US" b="1" dirty="0">
                <a:solidFill>
                  <a:srgbClr val="7030A0"/>
                </a:solidFill>
              </a:rPr>
              <a:t>Evidence Basis and Fit</a:t>
            </a:r>
          </a:p>
          <a:p>
            <a:endParaRPr lang="en-US" dirty="0"/>
          </a:p>
        </p:txBody>
      </p:sp>
      <p:sp>
        <p:nvSpPr>
          <p:cNvPr id="6" name="TextBox 5">
            <a:extLst>
              <a:ext uri="{FF2B5EF4-FFF2-40B4-BE49-F238E27FC236}">
                <a16:creationId xmlns:a16="http://schemas.microsoft.com/office/drawing/2014/main" id="{AB90BE0B-54AE-493B-88E3-67CF7A727C98}"/>
              </a:ext>
            </a:extLst>
          </p:cNvPr>
          <p:cNvSpPr txBox="1"/>
          <p:nvPr/>
        </p:nvSpPr>
        <p:spPr>
          <a:xfrm>
            <a:off x="2422405" y="4348749"/>
            <a:ext cx="9086671" cy="1569660"/>
          </a:xfrm>
          <a:prstGeom prst="rect">
            <a:avLst/>
          </a:prstGeom>
          <a:noFill/>
        </p:spPr>
        <p:txBody>
          <a:bodyPr wrap="square" rtlCol="0">
            <a:spAutoFit/>
          </a:bodyPr>
          <a:lstStyle/>
          <a:p>
            <a:r>
              <a:rPr lang="en-US" sz="1600" i="1" dirty="0"/>
              <a:t>Reviewing What Works Clearinghouse, there are multiple, rigorous studies that demonstrate READ 180 has a significant and positive impact on students in late elementary and middle grades in reading comprehension and literacy achievement. This evidence basis meets ESSA Level 1. Staff at Mountain Top 300 have discussed and found READ 180 to fit the needs of the students and schools to address low literacy achievement. We are leveraging federal and local dollars to purchase and implement the program with support through coaches and PLCs.</a:t>
            </a:r>
          </a:p>
        </p:txBody>
      </p:sp>
      <p:sp>
        <p:nvSpPr>
          <p:cNvPr id="10" name="TextBox 9">
            <a:extLst>
              <a:ext uri="{FF2B5EF4-FFF2-40B4-BE49-F238E27FC236}">
                <a16:creationId xmlns:a16="http://schemas.microsoft.com/office/drawing/2014/main" id="{36639C00-7471-4527-80A2-E1A09C92F47D}"/>
              </a:ext>
            </a:extLst>
          </p:cNvPr>
          <p:cNvSpPr txBox="1"/>
          <p:nvPr/>
        </p:nvSpPr>
        <p:spPr>
          <a:xfrm>
            <a:off x="651407" y="6091784"/>
            <a:ext cx="1770998" cy="646331"/>
          </a:xfrm>
          <a:prstGeom prst="rect">
            <a:avLst/>
          </a:prstGeom>
          <a:noFill/>
        </p:spPr>
        <p:txBody>
          <a:bodyPr wrap="square" rtlCol="0">
            <a:spAutoFit/>
          </a:bodyPr>
          <a:lstStyle/>
          <a:p>
            <a:pPr algn="r"/>
            <a:r>
              <a:rPr lang="en-US" b="1" dirty="0">
                <a:solidFill>
                  <a:srgbClr val="7030A0"/>
                </a:solidFill>
              </a:rPr>
              <a:t>Citation</a:t>
            </a:r>
          </a:p>
          <a:p>
            <a:endParaRPr lang="en-US" dirty="0"/>
          </a:p>
        </p:txBody>
      </p:sp>
      <p:sp>
        <p:nvSpPr>
          <p:cNvPr id="7" name="TextBox 6">
            <a:extLst>
              <a:ext uri="{FF2B5EF4-FFF2-40B4-BE49-F238E27FC236}">
                <a16:creationId xmlns:a16="http://schemas.microsoft.com/office/drawing/2014/main" id="{5C79804F-C994-4BBB-B06A-9E326B045791}"/>
              </a:ext>
            </a:extLst>
          </p:cNvPr>
          <p:cNvSpPr txBox="1"/>
          <p:nvPr/>
        </p:nvSpPr>
        <p:spPr>
          <a:xfrm>
            <a:off x="2422405" y="6125219"/>
            <a:ext cx="7854204" cy="584775"/>
          </a:xfrm>
          <a:prstGeom prst="rect">
            <a:avLst/>
          </a:prstGeom>
          <a:noFill/>
        </p:spPr>
        <p:txBody>
          <a:bodyPr wrap="square" rtlCol="0">
            <a:spAutoFit/>
          </a:bodyPr>
          <a:lstStyle/>
          <a:p>
            <a:r>
              <a:rPr lang="en-US" sz="1600" i="1" dirty="0"/>
              <a:t>WWC </a:t>
            </a:r>
            <a:r>
              <a:rPr lang="en-US" sz="1600" dirty="0">
                <a:hlinkClick r:id="rId3"/>
              </a:rPr>
              <a:t>https://ies.ed.gov/ncee/wwc/EvidenceSnapshot/665</a:t>
            </a:r>
            <a:endParaRPr lang="en-US" sz="1600" i="1" dirty="0"/>
          </a:p>
          <a:p>
            <a:endParaRPr lang="en-US" sz="1600" dirty="0"/>
          </a:p>
        </p:txBody>
      </p:sp>
    </p:spTree>
    <p:extLst>
      <p:ext uri="{BB962C8B-B14F-4D97-AF65-F5344CB8AC3E}">
        <p14:creationId xmlns:p14="http://schemas.microsoft.com/office/powerpoint/2010/main" val="1278867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312" y="325946"/>
            <a:ext cx="8065168" cy="898524"/>
          </a:xfrm>
        </p:spPr>
        <p:txBody>
          <a:bodyPr/>
          <a:lstStyle/>
          <a:p>
            <a:r>
              <a:rPr lang="en-US" sz="3600" dirty="0"/>
              <a:t>Thank You!</a:t>
            </a:r>
          </a:p>
        </p:txBody>
      </p:sp>
      <p:sp>
        <p:nvSpPr>
          <p:cNvPr id="3" name="Content Placeholder 2"/>
          <p:cNvSpPr>
            <a:spLocks noGrp="1"/>
          </p:cNvSpPr>
          <p:nvPr>
            <p:ph idx="1"/>
          </p:nvPr>
        </p:nvSpPr>
        <p:spPr>
          <a:xfrm>
            <a:off x="779589" y="1846862"/>
            <a:ext cx="5359400" cy="4351338"/>
          </a:xfrm>
        </p:spPr>
        <p:txBody>
          <a:bodyPr/>
          <a:lstStyle/>
          <a:p>
            <a:pPr marL="0" indent="0">
              <a:buNone/>
            </a:pPr>
            <a:r>
              <a:rPr lang="en-US" b="1" dirty="0"/>
              <a:t>Jeremy Meredith</a:t>
            </a:r>
          </a:p>
          <a:p>
            <a:pPr marL="0" indent="0">
              <a:buNone/>
            </a:pPr>
            <a:r>
              <a:rPr lang="en-US" dirty="0"/>
              <a:t>ESEA Programs Senior Consultant</a:t>
            </a:r>
          </a:p>
          <a:p>
            <a:pPr marL="0" indent="0">
              <a:buNone/>
            </a:pPr>
            <a:r>
              <a:rPr lang="en-US" dirty="0"/>
              <a:t>Title II Specialist</a:t>
            </a:r>
          </a:p>
          <a:p>
            <a:pPr marL="0" indent="0">
              <a:buNone/>
            </a:pPr>
            <a:r>
              <a:rPr lang="en-US" dirty="0">
                <a:hlinkClick r:id="rId2"/>
              </a:rPr>
              <a:t>Meredith_J@cde.state.co.us</a:t>
            </a:r>
            <a:endParaRPr lang="en-US" dirty="0"/>
          </a:p>
          <a:p>
            <a:pPr marL="0" indent="0">
              <a:buNone/>
            </a:pPr>
            <a:r>
              <a:rPr lang="en-US" dirty="0"/>
              <a:t>(303) 866-3905</a:t>
            </a:r>
          </a:p>
        </p:txBody>
      </p:sp>
      <p:sp>
        <p:nvSpPr>
          <p:cNvPr id="4" name="Content Placeholder 2"/>
          <p:cNvSpPr txBox="1">
            <a:spLocks/>
          </p:cNvSpPr>
          <p:nvPr/>
        </p:nvSpPr>
        <p:spPr>
          <a:xfrm>
            <a:off x="6315761" y="1846862"/>
            <a:ext cx="5359400" cy="4351338"/>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Trebuchet MS" panose="020B06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a:latin typeface="+mn-lt"/>
              </a:rPr>
              <a:t>Mary Shen</a:t>
            </a:r>
          </a:p>
          <a:p>
            <a:r>
              <a:rPr lang="en-US" sz="2400" dirty="0">
                <a:latin typeface="+mn-lt"/>
              </a:rPr>
              <a:t>Data, Reporting, Accountability, and Evaluation Consultant</a:t>
            </a:r>
          </a:p>
          <a:p>
            <a:r>
              <a:rPr lang="en-US" sz="2400" dirty="0">
                <a:latin typeface="+mn-lt"/>
                <a:hlinkClick r:id="rId3"/>
              </a:rPr>
              <a:t>Shen_M@cde.state.co.us</a:t>
            </a:r>
            <a:endParaRPr lang="en-US" sz="2400" dirty="0">
              <a:latin typeface="+mn-lt"/>
            </a:endParaRPr>
          </a:p>
          <a:p>
            <a:r>
              <a:rPr lang="en-US" sz="2400" dirty="0">
                <a:latin typeface="+mn-lt"/>
              </a:rPr>
              <a:t>(303) 866-4571</a:t>
            </a:r>
          </a:p>
        </p:txBody>
      </p:sp>
    </p:spTree>
    <p:extLst>
      <p:ext uri="{BB962C8B-B14F-4D97-AF65-F5344CB8AC3E}">
        <p14:creationId xmlns:p14="http://schemas.microsoft.com/office/powerpoint/2010/main" val="40910750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614</TotalTime>
  <Words>721</Words>
  <Application>Microsoft Office PowerPoint</Application>
  <PresentationFormat>Widescreen</PresentationFormat>
  <Paragraphs>51</Paragraphs>
  <Slides>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Museo Slab 500</vt:lpstr>
      <vt:lpstr>Wingdings</vt:lpstr>
      <vt:lpstr>Office Theme</vt:lpstr>
      <vt:lpstr>Documenting Solutions:  Effectively Describing and Citing EBIs </vt:lpstr>
      <vt:lpstr>Required EBI Citations and Best Practices</vt:lpstr>
      <vt:lpstr>Where EBI Citations are Required</vt:lpstr>
      <vt:lpstr>Explaining and Citing EBIs – Best Practice</vt:lpstr>
      <vt:lpstr>Citing EBIs - Example</vt:lpstr>
      <vt:lpstr>Thank You!</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Prael, Michelle</cp:lastModifiedBy>
  <cp:revision>37</cp:revision>
  <dcterms:created xsi:type="dcterms:W3CDTF">2019-06-25T17:30:52Z</dcterms:created>
  <dcterms:modified xsi:type="dcterms:W3CDTF">2019-12-19T21:35:41Z</dcterms:modified>
</cp:coreProperties>
</file>