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2"/>
  </p:notesMasterIdLst>
  <p:sldIdLst>
    <p:sldId id="256" r:id="rId2"/>
    <p:sldId id="260" r:id="rId3"/>
    <p:sldId id="261" r:id="rId4"/>
    <p:sldId id="345" r:id="rId5"/>
    <p:sldId id="263" r:id="rId6"/>
    <p:sldId id="339" r:id="rId7"/>
    <p:sldId id="265" r:id="rId8"/>
    <p:sldId id="266" r:id="rId9"/>
    <p:sldId id="267" r:id="rId10"/>
    <p:sldId id="269" r:id="rId11"/>
    <p:sldId id="347" r:id="rId12"/>
    <p:sldId id="349" r:id="rId13"/>
    <p:sldId id="272" r:id="rId14"/>
    <p:sldId id="348" r:id="rId15"/>
    <p:sldId id="340" r:id="rId16"/>
    <p:sldId id="350" r:id="rId17"/>
    <p:sldId id="342" r:id="rId18"/>
    <p:sldId id="351" r:id="rId19"/>
    <p:sldId id="343" r:id="rId20"/>
    <p:sldId id="352" r:id="rId21"/>
    <p:sldId id="278" r:id="rId22"/>
    <p:sldId id="353" r:id="rId23"/>
    <p:sldId id="279" r:id="rId24"/>
    <p:sldId id="355" r:id="rId25"/>
    <p:sldId id="360" r:id="rId26"/>
    <p:sldId id="280" r:id="rId27"/>
    <p:sldId id="354" r:id="rId28"/>
    <p:sldId id="333" r:id="rId29"/>
    <p:sldId id="334" r:id="rId30"/>
    <p:sldId id="33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0"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69" autoAdjust="0"/>
    <p:restoredTop sz="81916" autoAdjust="0"/>
  </p:normalViewPr>
  <p:slideViewPr>
    <p:cSldViewPr snapToGrid="0">
      <p:cViewPr varScale="1">
        <p:scale>
          <a:sx n="70" d="100"/>
          <a:sy n="70" d="100"/>
        </p:scale>
        <p:origin x="1070" y="5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27T07:18:24.216" idx="10">
    <p:pos x="7717" y="1736"/>
    <p:text>This is too much text. Summarize and add bullet points of what the response should include.</p:text>
    <p:extLst>
      <p:ext uri="{C676402C-5697-4E1C-873F-D02D1690AC5C}">
        <p15:threadingInfo xmlns:p15="http://schemas.microsoft.com/office/powerpoint/2012/main" timeZoneBias="360"/>
      </p:ext>
    </p:extLst>
  </p:cm>
  <p:cm authorId="2" dt="2020-04-28T00:35:51.052" idx="15">
    <p:pos x="7717" y="1832"/>
    <p:text>Is this an old comment that has already been addressed or was it supposed to go with another slide? Not sure that there is too much text on this slide, as it is right now.</p:text>
    <p:extLst>
      <p:ext uri="{C676402C-5697-4E1C-873F-D02D1690AC5C}">
        <p15:threadingInfo xmlns:p15="http://schemas.microsoft.com/office/powerpoint/2012/main" timeZoneBias="360">
          <p15:parentCm authorId="1" idx="10"/>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8327fc3782_7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8327fc3782_7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g8327fc3782_7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8327fc3782_8_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8327fc3782_8_5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8" name="Google Shape;208;g8327fc3782_8_5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14</a:t>
            </a:fld>
            <a:endParaRPr lang="en-US"/>
          </a:p>
        </p:txBody>
      </p:sp>
    </p:spTree>
    <p:extLst>
      <p:ext uri="{BB962C8B-B14F-4D97-AF65-F5344CB8AC3E}">
        <p14:creationId xmlns:p14="http://schemas.microsoft.com/office/powerpoint/2010/main" val="3950401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8327fc3782_8_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8327fc3782_8_6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g8327fc3782_8_6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8327fc3782_8_8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8327fc3782_8_8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 must select the funding sources used to support the activities listed. Reviewers will look for associated budget line items.</a:t>
            </a:r>
          </a:p>
          <a:p>
            <a:pPr marL="0" lvl="0" indent="0" algn="l" rtl="0">
              <a:spcBef>
                <a:spcPts val="0"/>
              </a:spcBef>
              <a:spcAft>
                <a:spcPts val="0"/>
              </a:spcAft>
              <a:buNone/>
            </a:pPr>
            <a:endParaRPr dirty="0"/>
          </a:p>
        </p:txBody>
      </p:sp>
      <p:sp>
        <p:nvSpPr>
          <p:cNvPr id="231" name="Google Shape;231;g8327fc3782_8_8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8327fc3782_7_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8327fc3782_7_6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LEA must select the funding sources used to support the activities listed. Reviewers will look for associated budget line items.</a:t>
            </a:r>
            <a:endParaRPr dirty="0"/>
          </a:p>
        </p:txBody>
      </p:sp>
      <p:sp>
        <p:nvSpPr>
          <p:cNvPr id="239" name="Google Shape;239;g8327fc3782_7_6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8327fc3782_7_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8327fc3782_7_4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In looking at you goals and outcomes, how will you define success?</a:t>
            </a:r>
          </a:p>
          <a:p>
            <a:pPr marL="0" lvl="0" indent="0" algn="l" rtl="0">
              <a:spcBef>
                <a:spcPts val="0"/>
              </a:spcBef>
              <a:spcAft>
                <a:spcPts val="0"/>
              </a:spcAft>
              <a:buNone/>
            </a:pPr>
            <a:endParaRPr dirty="0"/>
          </a:p>
        </p:txBody>
      </p:sp>
      <p:sp>
        <p:nvSpPr>
          <p:cNvPr id="254" name="Google Shape;254;g8327fc3782_7_4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8327fc3782_8_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8327fc3782_8_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2" name="Google Shape;262;g8327fc3782_8_9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24</a:t>
            </a:fld>
            <a:endParaRPr lang="en-US"/>
          </a:p>
        </p:txBody>
      </p:sp>
    </p:spTree>
    <p:extLst>
      <p:ext uri="{BB962C8B-B14F-4D97-AF65-F5344CB8AC3E}">
        <p14:creationId xmlns:p14="http://schemas.microsoft.com/office/powerpoint/2010/main" val="7902429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25</a:t>
            </a:fld>
            <a:endParaRPr lang="en-US"/>
          </a:p>
        </p:txBody>
      </p:sp>
    </p:spTree>
    <p:extLst>
      <p:ext uri="{BB962C8B-B14F-4D97-AF65-F5344CB8AC3E}">
        <p14:creationId xmlns:p14="http://schemas.microsoft.com/office/powerpoint/2010/main" val="782484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8327fc3782_8_10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8327fc3782_8_10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0" name="Google Shape;270;g8327fc3782_8_10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838c65a21b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838c65a21b_1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Cross program questions describe the processes in place at the LEAs and schools. They provide salient information on the identification and prioritization of needs, the development of strategies to be implemented, the ongoing engagement of relevant stakeholders throughout the continuous improvement cycle, and how activities and programs will be progress monitored and evaluated for effectiveness and the results used to improve efforts moving forward. </a:t>
            </a:r>
            <a:endParaRPr dirty="0"/>
          </a:p>
        </p:txBody>
      </p:sp>
      <p:sp>
        <p:nvSpPr>
          <p:cNvPr id="122" name="Google Shape;122;g838c65a21b_1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28</a:t>
            </a:fld>
            <a:endParaRPr lang="en-US" dirty="0"/>
          </a:p>
        </p:txBody>
      </p:sp>
    </p:spTree>
    <p:extLst>
      <p:ext uri="{BB962C8B-B14F-4D97-AF65-F5344CB8AC3E}">
        <p14:creationId xmlns:p14="http://schemas.microsoft.com/office/powerpoint/2010/main" val="730796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a. Other UIP sections that may be relevant are Data Analysis- Notable Trends, Priority Performance Challenges, Action Steps, Implementation Benchmarks, Targets/Interim Measures. What other current CNA processes could be used to answer the question? (SW plans, district-wide PD plan, stakeholder engagement plans)</a:t>
            </a:r>
          </a:p>
          <a:p>
            <a:pPr marL="0" lvl="0" indent="0" algn="l" rtl="0">
              <a:spcBef>
                <a:spcPts val="0"/>
              </a:spcBef>
              <a:spcAft>
                <a:spcPts val="0"/>
              </a:spcAft>
              <a:buNone/>
            </a:pPr>
            <a:r>
              <a:rPr lang="en-US" dirty="0"/>
              <a:t>b.</a:t>
            </a:r>
            <a:r>
              <a:rPr lang="en-US" sz="1000" dirty="0"/>
              <a:t> </a:t>
            </a:r>
            <a:r>
              <a:rPr lang="en-US" dirty="0"/>
              <a:t>benchmark, formative, summative data, data from your local as well as state context? Disaggregated groups include: Low-income students; lowest achieving students; English learners; children with disabilities; students in foster care; migratory children; students experiencing homelessness; neglected, delinquent, and at-risk students identified under Title ID; Immigrant students; American Indian and Alaska Native students</a:t>
            </a:r>
          </a:p>
          <a:p>
            <a:pPr marL="0" lvl="0" indent="0" algn="l" rtl="0">
              <a:spcBef>
                <a:spcPts val="0"/>
              </a:spcBef>
              <a:spcAft>
                <a:spcPts val="0"/>
              </a:spcAft>
              <a:buNone/>
            </a:pPr>
            <a:r>
              <a:rPr lang="en-US" dirty="0"/>
              <a:t>b. Should the response include outreach to a variety of stakeholders and describe their roles and ability to give feedback? (school personnel, district personnel, parents, students)</a:t>
            </a:r>
          </a:p>
          <a:p>
            <a:pPr marL="0" lvl="0" indent="0" algn="l" rtl="0">
              <a:spcBef>
                <a:spcPts val="0"/>
              </a:spcBef>
              <a:spcAft>
                <a:spcPts val="0"/>
              </a:spcAft>
              <a:buNone/>
            </a:pPr>
            <a:r>
              <a:rPr lang="en-US" dirty="0"/>
              <a:t>f. Tool to describe rationale for selected activity based on local context, intended outcomes, measurable objectives to gauge success in implementation and effectiveness of activity . The Hexagon tool is a great resource for this work.</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1494608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8327fc378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8327fc3782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Other options may include looking at SW Plans across schools, checking the alignment of the district’s strategic plan to identify alignment with school UIPs.</a:t>
            </a:r>
            <a:endParaRPr dirty="0"/>
          </a:p>
        </p:txBody>
      </p:sp>
      <p:sp>
        <p:nvSpPr>
          <p:cNvPr id="138" name="Google Shape;138;g8327fc3782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8327fc3782_8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8327fc3782_8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LEA needs may be identified through a variety of sources. </a:t>
            </a:r>
            <a:endParaRPr/>
          </a:p>
          <a:p>
            <a:pPr marL="0" lvl="0" indent="0" algn="l" rtl="0">
              <a:spcBef>
                <a:spcPts val="0"/>
              </a:spcBef>
              <a:spcAft>
                <a:spcPts val="0"/>
              </a:spcAft>
              <a:buNone/>
            </a:pPr>
            <a:r>
              <a:rPr lang="en-US"/>
              <a:t>This question explores how the CNA process is used to identify and prioritize supports for schools.</a:t>
            </a:r>
            <a:endParaRPr/>
          </a:p>
        </p:txBody>
      </p:sp>
      <p:sp>
        <p:nvSpPr>
          <p:cNvPr id="146" name="Google Shape;146;g8327fc3782_8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8327fc3782_8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8327fc3782_8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This question builds on Q 1.2 and further explores supplemental supports related to district level needs at schools that may be funded  through the consolidated application. As district level supports are identified through the CNA, decisions are made to determine how federal funds may be leveraged in this effort, and how those efforts will be evaluated for effectiveness, including the timeline.</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Another example: </a:t>
            </a:r>
            <a:br>
              <a:rPr lang="en-US" dirty="0"/>
            </a:br>
            <a:r>
              <a:rPr lang="en-US" sz="1200" dirty="0"/>
              <a:t>90 day Plans at individual schools are reviewed quarterly by the Professional learning coordinator for commonalities that may be addressed through district level PD opportunities.</a:t>
            </a:r>
          </a:p>
          <a:p>
            <a:pPr marL="0" lvl="0" indent="0" algn="l" rtl="0">
              <a:spcBef>
                <a:spcPts val="0"/>
              </a:spcBef>
              <a:spcAft>
                <a:spcPts val="0"/>
              </a:spcAft>
              <a:buNone/>
            </a:pPr>
            <a:endParaRPr dirty="0"/>
          </a:p>
        </p:txBody>
      </p:sp>
      <p:sp>
        <p:nvSpPr>
          <p:cNvPr id="154" name="Google Shape;154;g8327fc3782_8_1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8327fc3782_8_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8327fc3782_8_2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500"/>
              </a:spcBef>
              <a:spcAft>
                <a:spcPts val="0"/>
              </a:spcAft>
              <a:buNone/>
            </a:pPr>
            <a:r>
              <a:rPr lang="en-US" dirty="0"/>
              <a:t>Looking back to your answer in Q 1.3, re. how identified needs inform decisions related to ESEA programs describe the notable trends identified by the district and list the ones that have been identified as top priorities for ESEA funds.</a:t>
            </a:r>
            <a:endParaRPr dirty="0"/>
          </a:p>
          <a:p>
            <a:pPr marL="0" lvl="0" indent="0" algn="l" rtl="0">
              <a:lnSpc>
                <a:spcPct val="90000"/>
              </a:lnSpc>
              <a:spcBef>
                <a:spcPts val="500"/>
              </a:spcBef>
              <a:spcAft>
                <a:spcPts val="0"/>
              </a:spcAft>
              <a:buNone/>
            </a:pPr>
            <a:endParaRPr dirty="0"/>
          </a:p>
          <a:p>
            <a:pPr marL="0" lvl="0" indent="0" algn="l" rtl="0">
              <a:spcBef>
                <a:spcPts val="0"/>
              </a:spcBef>
              <a:spcAft>
                <a:spcPts val="0"/>
              </a:spcAft>
              <a:buNone/>
            </a:pPr>
            <a:endParaRPr dirty="0"/>
          </a:p>
          <a:p>
            <a:pPr marL="0" lvl="0" indent="0" algn="l" rtl="0">
              <a:lnSpc>
                <a:spcPct val="90000"/>
              </a:lnSpc>
              <a:spcBef>
                <a:spcPts val="500"/>
              </a:spcBef>
              <a:spcAft>
                <a:spcPts val="0"/>
              </a:spcAft>
              <a:buNone/>
            </a:pPr>
            <a:endParaRPr dirty="0"/>
          </a:p>
          <a:p>
            <a:pPr marL="0" lvl="0" indent="0" algn="l" rtl="0">
              <a:lnSpc>
                <a:spcPct val="90000"/>
              </a:lnSpc>
              <a:spcBef>
                <a:spcPts val="500"/>
              </a:spcBef>
              <a:spcAft>
                <a:spcPts val="0"/>
              </a:spcAft>
              <a:buClr>
                <a:schemeClr val="dk1"/>
              </a:buClr>
              <a:buSzPts val="1100"/>
              <a:buFont typeface="Arial"/>
              <a:buNone/>
            </a:pPr>
            <a:endParaRPr dirty="0"/>
          </a:p>
        </p:txBody>
      </p:sp>
      <p:sp>
        <p:nvSpPr>
          <p:cNvPr id="162" name="Google Shape;162;g8327fc3782_8_2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8327fc3782_8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8327fc3782_8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500"/>
              </a:spcBef>
              <a:spcAft>
                <a:spcPts val="0"/>
              </a:spcAft>
              <a:buClr>
                <a:schemeClr val="dk1"/>
              </a:buClr>
              <a:buSzPts val="1100"/>
              <a:buFont typeface="Arial"/>
              <a:buNone/>
            </a:pPr>
            <a:r>
              <a:rPr lang="en-US" dirty="0"/>
              <a:t>Expanding on your answer in Q 2.1, describe how the  top priorities for ESEA funds align with or supplement LEA Major Improvement strategies.</a:t>
            </a:r>
          </a:p>
          <a:p>
            <a:pPr marL="0" lvl="0" indent="0" algn="l" rtl="0">
              <a:lnSpc>
                <a:spcPct val="90000"/>
              </a:lnSpc>
              <a:spcBef>
                <a:spcPts val="500"/>
              </a:spcBef>
              <a:spcAft>
                <a:spcPts val="0"/>
              </a:spcAft>
              <a:buClr>
                <a:schemeClr val="dk1"/>
              </a:buClr>
              <a:buSzPts val="1100"/>
              <a:buFont typeface="Arial"/>
              <a:buNone/>
            </a:pPr>
            <a:endParaRPr lang="en-US" dirty="0"/>
          </a:p>
          <a:p>
            <a:pPr marL="0" marR="0" lvl="0" indent="0" algn="l" defTabSz="914400" rtl="0" eaLnBrk="1" fontAlgn="auto" latinLnBrk="0" hangingPunct="1">
              <a:lnSpc>
                <a:spcPct val="90000"/>
              </a:lnSpc>
              <a:spcBef>
                <a:spcPts val="500"/>
              </a:spcBef>
              <a:spcAft>
                <a:spcPts val="0"/>
              </a:spcAft>
              <a:buClr>
                <a:schemeClr val="dk1"/>
              </a:buClr>
              <a:buSzPts val="1100"/>
              <a:buFont typeface="Arial"/>
              <a:buNone/>
              <a:tabLst/>
              <a:defRPr/>
            </a:pPr>
            <a:r>
              <a:rPr lang="en-US" dirty="0"/>
              <a:t>Another example:</a:t>
            </a:r>
            <a:br>
              <a:rPr lang="en-US" dirty="0"/>
            </a:br>
            <a:r>
              <a:rPr lang="en-US" sz="1200" dirty="0"/>
              <a:t>MIS #3: Professional Development to support Standards Implementation: The PD plan is driven primarily by student need and secondly by teacher evaluation and instructional needs identified by building administration to support the implementation of research-based K-2 reading strategies. Principals lead teams in data dialogues weekly analyzing student data along with identifying individual student’s academic progress or lack of progress and selecting the appropriate intervention to address the academic need.</a:t>
            </a:r>
            <a:endParaRPr lang="en-US" sz="900" dirty="0"/>
          </a:p>
          <a:p>
            <a:pPr marL="0" lvl="0" indent="0" algn="l" rtl="0">
              <a:lnSpc>
                <a:spcPct val="90000"/>
              </a:lnSpc>
              <a:spcBef>
                <a:spcPts val="50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
        <p:nvSpPr>
          <p:cNvPr id="170" name="Google Shape;170;g8327fc3782_8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327fc3782_8_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327fc3782_8_4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g8327fc3782_8_4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6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2020-2021 Consolidated Application</a:t>
            </a:r>
          </a:p>
        </p:txBody>
      </p:sp>
      <p:sp>
        <p:nvSpPr>
          <p:cNvPr id="3" name="Subtitle 2"/>
          <p:cNvSpPr>
            <a:spLocks noGrp="1"/>
          </p:cNvSpPr>
          <p:nvPr>
            <p:ph type="subTitle" idx="1"/>
          </p:nvPr>
        </p:nvSpPr>
        <p:spPr/>
        <p:txBody>
          <a:bodyPr/>
          <a:lstStyle/>
          <a:p>
            <a:r>
              <a:rPr lang="en-US" dirty="0"/>
              <a:t>2020-2021 Consolidated Application Functionality</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8327fc3782_8_42"/>
          <p:cNvSpPr txBox="1">
            <a:spLocks noGrp="1"/>
          </p:cNvSpPr>
          <p:nvPr>
            <p:ph type="title"/>
          </p:nvPr>
        </p:nvSpPr>
        <p:spPr>
          <a:xfrm>
            <a:off x="270900" y="0"/>
            <a:ext cx="11563200" cy="1118937"/>
          </a:xfrm>
          <a:prstGeom prst="rect">
            <a:avLst/>
          </a:prstGeom>
        </p:spPr>
        <p:txBody>
          <a:bodyPr spcFirstLastPara="1" wrap="square" lIns="0" tIns="0" rIns="0" bIns="0" anchor="t" anchorCtr="0">
            <a:noAutofit/>
          </a:bodyPr>
          <a:lstStyle/>
          <a:p>
            <a:pPr lvl="0">
              <a:lnSpc>
                <a:spcPct val="115000"/>
              </a:lnSpc>
              <a:spcBef>
                <a:spcPts val="1200"/>
              </a:spcBef>
            </a:pPr>
            <a:r>
              <a:rPr lang="en-US" dirty="0"/>
              <a:t>Cross Program Question 3.1 - Stakeholder Involvement </a:t>
            </a:r>
            <a:endParaRPr dirty="0"/>
          </a:p>
        </p:txBody>
      </p:sp>
      <p:sp>
        <p:nvSpPr>
          <p:cNvPr id="188" name="Google Shape;188;g8327fc3782_8_42"/>
          <p:cNvSpPr txBox="1">
            <a:spLocks noGrp="1"/>
          </p:cNvSpPr>
          <p:nvPr>
            <p:ph type="body" idx="1"/>
          </p:nvPr>
        </p:nvSpPr>
        <p:spPr>
          <a:xfrm>
            <a:off x="332875" y="1371750"/>
            <a:ext cx="11501100" cy="4533900"/>
          </a:xfrm>
          <a:prstGeom prst="rect">
            <a:avLst/>
          </a:prstGeom>
        </p:spPr>
        <p:txBody>
          <a:bodyPr spcFirstLastPara="1" wrap="square" lIns="0" tIns="0" rIns="0" bIns="0" anchor="t" anchorCtr="0">
            <a:noAutofit/>
          </a:bodyPr>
          <a:lstStyle/>
          <a:p>
            <a:pPr marL="0" indent="0">
              <a:spcBef>
                <a:spcPts val="500"/>
              </a:spcBef>
              <a:buNone/>
            </a:pPr>
            <a:r>
              <a:rPr lang="en-US" sz="2800" dirty="0">
                <a:sym typeface="Arial"/>
              </a:rPr>
              <a:t>How are district and building leaders, teachers, parents, and community members engaged in the process of determining the needs of the LEA and schools? What role do school and district accountability committees play in the process?</a:t>
            </a:r>
          </a:p>
          <a:p>
            <a:pPr marL="0" marR="0" lvl="0" indent="0" algn="l" rtl="0">
              <a:lnSpc>
                <a:spcPct val="90000"/>
              </a:lnSpc>
              <a:spcBef>
                <a:spcPts val="500"/>
              </a:spcBef>
              <a:spcAft>
                <a:spcPts val="0"/>
              </a:spcAft>
              <a:buNone/>
            </a:pPr>
            <a:endParaRPr dirty="0">
              <a:solidFill>
                <a:srgbClr val="000000"/>
              </a:solidFill>
              <a:latin typeface="Arial"/>
              <a:ea typeface="Arial"/>
              <a:cs typeface="Arial"/>
              <a:sym typeface="Arial"/>
            </a:endParaRPr>
          </a:p>
          <a:p>
            <a:pPr marL="0" marR="0" lvl="0" indent="0" algn="l" rtl="0">
              <a:lnSpc>
                <a:spcPct val="90000"/>
              </a:lnSpc>
              <a:spcBef>
                <a:spcPts val="500"/>
              </a:spcBef>
              <a:spcAft>
                <a:spcPts val="0"/>
              </a:spcAft>
              <a:buNone/>
            </a:pPr>
            <a:r>
              <a:rPr lang="en-US" dirty="0">
                <a:solidFill>
                  <a:schemeClr val="accent2">
                    <a:lumMod val="75000"/>
                  </a:schemeClr>
                </a:solidFill>
              </a:rPr>
              <a:t>Approval Criteria--Response includes:</a:t>
            </a:r>
          </a:p>
          <a:p>
            <a:pPr>
              <a:spcBef>
                <a:spcPts val="500"/>
              </a:spcBef>
            </a:pPr>
            <a:r>
              <a:rPr lang="en-US" dirty="0">
                <a:solidFill>
                  <a:schemeClr val="accent2">
                    <a:lumMod val="75000"/>
                  </a:schemeClr>
                </a:solidFill>
              </a:rPr>
              <a:t> A description of how the district provides opportunities to solicit input and use feedback from stakeholders to determine needs</a:t>
            </a:r>
            <a:endParaRPr dirty="0">
              <a:solidFill>
                <a:schemeClr val="accent2">
                  <a:lumMod val="75000"/>
                </a:schemeClr>
              </a:solidFill>
            </a:endParaRPr>
          </a:p>
          <a:p>
            <a:pPr marL="457200" lvl="0" indent="-355600" algn="l" rtl="0">
              <a:lnSpc>
                <a:spcPct val="115000"/>
              </a:lnSpc>
              <a:spcBef>
                <a:spcPts val="0"/>
              </a:spcBef>
              <a:spcAft>
                <a:spcPts val="0"/>
              </a:spcAft>
              <a:buSzPts val="2000"/>
              <a:buChar char="•"/>
            </a:pPr>
            <a:r>
              <a:rPr lang="en-US" dirty="0">
                <a:solidFill>
                  <a:schemeClr val="accent2">
                    <a:lumMod val="75000"/>
                  </a:schemeClr>
                </a:solidFill>
              </a:rPr>
              <a:t>Stakeholders included in response:</a:t>
            </a:r>
            <a:endParaRPr dirty="0">
              <a:solidFill>
                <a:schemeClr val="accent2">
                  <a:lumMod val="75000"/>
                </a:schemeClr>
              </a:solidFill>
            </a:endParaRPr>
          </a:p>
          <a:p>
            <a:pPr marL="914400" lvl="1" indent="-355600" algn="l" rtl="0">
              <a:lnSpc>
                <a:spcPct val="115000"/>
              </a:lnSpc>
              <a:spcBef>
                <a:spcPts val="0"/>
              </a:spcBef>
              <a:spcAft>
                <a:spcPts val="0"/>
              </a:spcAft>
              <a:buSzPts val="2000"/>
              <a:buChar char="•"/>
            </a:pPr>
            <a:r>
              <a:rPr lang="en-US" sz="2400" dirty="0">
                <a:solidFill>
                  <a:schemeClr val="accent2">
                    <a:lumMod val="75000"/>
                  </a:schemeClr>
                </a:solidFill>
              </a:rPr>
              <a:t>Building leaders, teachers, parents, and community members</a:t>
            </a:r>
            <a:endParaRPr sz="2400" dirty="0">
              <a:solidFill>
                <a:schemeClr val="accent2">
                  <a:lumMod val="75000"/>
                </a:schemeClr>
              </a:solidFill>
            </a:endParaRPr>
          </a:p>
          <a:p>
            <a:pPr marL="914400" lvl="1" indent="-355600" algn="l" rtl="0">
              <a:lnSpc>
                <a:spcPct val="115000"/>
              </a:lnSpc>
              <a:spcBef>
                <a:spcPts val="0"/>
              </a:spcBef>
              <a:spcAft>
                <a:spcPts val="0"/>
              </a:spcAft>
              <a:buSzPts val="2000"/>
              <a:buChar char="•"/>
            </a:pPr>
            <a:r>
              <a:rPr lang="en-US" sz="2400" dirty="0">
                <a:solidFill>
                  <a:schemeClr val="accent2">
                    <a:lumMod val="75000"/>
                  </a:schemeClr>
                </a:solidFill>
              </a:rPr>
              <a:t>District Accountability Committee (DAC)</a:t>
            </a:r>
            <a:endParaRPr sz="2400" dirty="0">
              <a:solidFill>
                <a:schemeClr val="accent2">
                  <a:lumMod val="75000"/>
                </a:schemeClr>
              </a:solidFill>
            </a:endParaRPr>
          </a:p>
          <a:p>
            <a:pPr marL="914400" lvl="1" indent="-355600" algn="l" rtl="0">
              <a:lnSpc>
                <a:spcPct val="115000"/>
              </a:lnSpc>
              <a:spcBef>
                <a:spcPts val="0"/>
              </a:spcBef>
              <a:spcAft>
                <a:spcPts val="0"/>
              </a:spcAft>
              <a:buSzPts val="2000"/>
              <a:buChar char="•"/>
            </a:pPr>
            <a:r>
              <a:rPr lang="en-US" sz="2400" dirty="0">
                <a:solidFill>
                  <a:schemeClr val="accent2">
                    <a:lumMod val="75000"/>
                  </a:schemeClr>
                </a:solidFill>
              </a:rPr>
              <a:t>School Accountability Committees (SAC)</a:t>
            </a:r>
            <a:endParaRPr sz="2400" dirty="0">
              <a:solidFill>
                <a:schemeClr val="accent2">
                  <a:lumMod val="75000"/>
                </a:schemeClr>
              </a:solidFill>
            </a:endParaRPr>
          </a:p>
          <a:p>
            <a:pPr marL="0" lvl="0" indent="0" algn="l" rtl="0">
              <a:lnSpc>
                <a:spcPct val="115000"/>
              </a:lnSpc>
              <a:spcBef>
                <a:spcPts val="0"/>
              </a:spcBef>
              <a:spcAft>
                <a:spcPts val="0"/>
              </a:spcAft>
              <a:buClr>
                <a:schemeClr val="dk1"/>
              </a:buClr>
              <a:buSzPts val="1100"/>
              <a:buFont typeface="Arial"/>
              <a:buNone/>
            </a:pPr>
            <a:r>
              <a:rPr lang="en-US" dirty="0">
                <a:solidFill>
                  <a:srgbClr val="4472C4"/>
                </a:solidFill>
                <a:latin typeface="Arial"/>
                <a:ea typeface="Arial"/>
                <a:cs typeface="Arial"/>
                <a:sym typeface="Arial"/>
              </a:rPr>
              <a:t> </a:t>
            </a:r>
            <a:endParaRPr dirty="0">
              <a:solidFill>
                <a:srgbClr val="4472C4"/>
              </a:solidFill>
              <a:latin typeface="Arial"/>
              <a:ea typeface="Arial"/>
              <a:cs typeface="Arial"/>
              <a:sym typeface="Arial"/>
            </a:endParaRPr>
          </a:p>
          <a:p>
            <a:pPr marL="0" lvl="0" indent="0" algn="l" rtl="0">
              <a:lnSpc>
                <a:spcPct val="115000"/>
              </a:lnSpc>
              <a:spcBef>
                <a:spcPts val="1100"/>
              </a:spcBef>
              <a:spcAft>
                <a:spcPts val="200"/>
              </a:spcAft>
              <a:buNone/>
            </a:pPr>
            <a:endParaRPr dirty="0"/>
          </a:p>
        </p:txBody>
      </p:sp>
      <p:sp>
        <p:nvSpPr>
          <p:cNvPr id="189" name="Google Shape;189;g8327fc3782_8_42"/>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68164-E815-49FA-B8FA-277CCB416097}"/>
              </a:ext>
            </a:extLst>
          </p:cNvPr>
          <p:cNvSpPr>
            <a:spLocks noGrp="1"/>
          </p:cNvSpPr>
          <p:nvPr>
            <p:ph type="title"/>
          </p:nvPr>
        </p:nvSpPr>
        <p:spPr/>
        <p:txBody>
          <a:bodyPr/>
          <a:lstStyle/>
          <a:p>
            <a:r>
              <a:rPr lang="en-US" dirty="0"/>
              <a:t>Cross Program Question 3.1 - Stakeholder Involvement  Example</a:t>
            </a:r>
          </a:p>
        </p:txBody>
      </p:sp>
      <p:sp>
        <p:nvSpPr>
          <p:cNvPr id="3" name="Content Placeholder 2">
            <a:extLst>
              <a:ext uri="{FF2B5EF4-FFF2-40B4-BE49-F238E27FC236}">
                <a16:creationId xmlns:a16="http://schemas.microsoft.com/office/drawing/2014/main" id="{24DDB263-4494-46B4-84FF-876810BF8171}"/>
              </a:ext>
            </a:extLst>
          </p:cNvPr>
          <p:cNvSpPr>
            <a:spLocks noGrp="1"/>
          </p:cNvSpPr>
          <p:nvPr>
            <p:ph idx="1"/>
          </p:nvPr>
        </p:nvSpPr>
        <p:spPr/>
        <p:txBody>
          <a:bodyPr>
            <a:normAutofit fontScale="85000" lnSpcReduction="20000"/>
          </a:bodyPr>
          <a:lstStyle/>
          <a:p>
            <a:pPr marL="101600" indent="0">
              <a:lnSpc>
                <a:spcPct val="110000"/>
              </a:lnSpc>
              <a:spcBef>
                <a:spcPts val="500"/>
              </a:spcBef>
              <a:buSzPts val="2000"/>
              <a:buNone/>
            </a:pPr>
            <a:r>
              <a:rPr lang="en-US" sz="3000" dirty="0"/>
              <a:t>Example:</a:t>
            </a:r>
          </a:p>
          <a:p>
            <a:pPr marL="457200" indent="-355600">
              <a:lnSpc>
                <a:spcPct val="110000"/>
              </a:lnSpc>
              <a:spcBef>
                <a:spcPts val="500"/>
              </a:spcBef>
              <a:buSzPts val="2000"/>
            </a:pPr>
            <a:r>
              <a:rPr lang="en-US" sz="3000" dirty="0"/>
              <a:t>Formal and informal processes are in place to engage district and building leaders, teachers, parents, and community members in determining the needs of the LEA and the schools. Opportunities exist through participation in the DAC and SACs, collecting data via perception surveys (at schools and throughout the community), attending district and school informational meetings, Title I Parent meetings, information and feedback loops established through parent portals and on the school or district website, or at family and community engagement events. Opportunities to participate in the needs assessment or comment on the UIP on Consolidated Application are publicly advertised and posted. All opportunities for engagement have translation services available. </a:t>
            </a:r>
          </a:p>
          <a:p>
            <a:endParaRPr lang="en-US" dirty="0"/>
          </a:p>
        </p:txBody>
      </p:sp>
      <p:sp>
        <p:nvSpPr>
          <p:cNvPr id="4" name="Slide Number Placeholder 3">
            <a:extLst>
              <a:ext uri="{FF2B5EF4-FFF2-40B4-BE49-F238E27FC236}">
                <a16:creationId xmlns:a16="http://schemas.microsoft.com/office/drawing/2014/main" id="{B4CE9F3D-638F-4C94-8A22-6C3D908B8765}"/>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176097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12DB2-F404-4455-8F58-FEA8F74E7C8B}"/>
              </a:ext>
            </a:extLst>
          </p:cNvPr>
          <p:cNvSpPr>
            <a:spLocks noGrp="1"/>
          </p:cNvSpPr>
          <p:nvPr>
            <p:ph type="title"/>
          </p:nvPr>
        </p:nvSpPr>
        <p:spPr/>
        <p:txBody>
          <a:bodyPr/>
          <a:lstStyle/>
          <a:p>
            <a:r>
              <a:rPr lang="en-US" dirty="0"/>
              <a:t>Cross Program Question 3.1 - Stakeholder Involvement  Example 2 (SAC and DAC)</a:t>
            </a:r>
          </a:p>
        </p:txBody>
      </p:sp>
      <p:sp>
        <p:nvSpPr>
          <p:cNvPr id="3" name="Content Placeholder 2">
            <a:extLst>
              <a:ext uri="{FF2B5EF4-FFF2-40B4-BE49-F238E27FC236}">
                <a16:creationId xmlns:a16="http://schemas.microsoft.com/office/drawing/2014/main" id="{34812975-9EBD-4B1A-BA3C-050BDD01601A}"/>
              </a:ext>
            </a:extLst>
          </p:cNvPr>
          <p:cNvSpPr>
            <a:spLocks noGrp="1"/>
          </p:cNvSpPr>
          <p:nvPr>
            <p:ph idx="1"/>
          </p:nvPr>
        </p:nvSpPr>
        <p:spPr>
          <a:xfrm>
            <a:off x="443565" y="1554480"/>
            <a:ext cx="11384641" cy="4351338"/>
          </a:xfrm>
        </p:spPr>
        <p:txBody>
          <a:bodyPr>
            <a:noAutofit/>
          </a:bodyPr>
          <a:lstStyle/>
          <a:p>
            <a:pPr marL="0" lvl="0" indent="0">
              <a:spcBef>
                <a:spcPts val="500"/>
              </a:spcBef>
              <a:buNone/>
            </a:pPr>
            <a:r>
              <a:rPr lang="en-US" dirty="0"/>
              <a:t>Example:</a:t>
            </a:r>
          </a:p>
          <a:p>
            <a:pPr marL="457200" lvl="0" indent="-330200">
              <a:spcBef>
                <a:spcPts val="500"/>
              </a:spcBef>
              <a:buSzPts val="1600"/>
            </a:pPr>
            <a:r>
              <a:rPr lang="en-US" sz="2100" dirty="0"/>
              <a:t>The district accountability committee includes district administration staff and support personnel, as well as parent and community partners that represent all demographic and disaggregated subgroups. The DAC collects, analyzes, disaggregates and disseminates student growth and achievement data three times per year, state assessment data once per year, and district- and school-level demographic, perception, discipline and attendance data four times per year. Their role in identifying and prioritizing needs via the UIP process is to review trend data over 3 years and provide input on the draft UIP and prioritize needs to address within the upcoming school year.</a:t>
            </a:r>
          </a:p>
          <a:p>
            <a:pPr marL="457200" lvl="0" indent="-330200">
              <a:spcBef>
                <a:spcPts val="0"/>
              </a:spcBef>
              <a:buSzPts val="1600"/>
            </a:pPr>
            <a:r>
              <a:rPr lang="en-US" sz="2100" dirty="0"/>
              <a:t>The school accountability committee is comprised of school administration staff, teachers, and support personnel, as well as parent and community partners that represent all demographic and disaggregated subgroups. The SAC is responsible for reviewing state and local assessment data, behavioral data and looking at trends over at least 3 years. Their role is to provide input on the draft UIP and prioritize needs to address within the upcoming school year.</a:t>
            </a:r>
          </a:p>
          <a:p>
            <a:pPr marL="914400" lvl="1" indent="-330200">
              <a:spcBef>
                <a:spcPts val="0"/>
              </a:spcBef>
              <a:buSzPts val="1600"/>
            </a:pPr>
            <a:r>
              <a:rPr lang="en-US" dirty="0"/>
              <a:t>The DAC and SAC teams engage in a continuous process of data review and monitoring actions/strategies articulated in the district and school improvement plans, for the purpose of progress monitoring, revision of action plans, and adjustment of interventions. </a:t>
            </a:r>
          </a:p>
        </p:txBody>
      </p:sp>
      <p:sp>
        <p:nvSpPr>
          <p:cNvPr id="4" name="Slide Number Placeholder 3">
            <a:extLst>
              <a:ext uri="{FF2B5EF4-FFF2-40B4-BE49-F238E27FC236}">
                <a16:creationId xmlns:a16="http://schemas.microsoft.com/office/drawing/2014/main" id="{8B09CB43-0E51-429B-9535-9C0D074DA6CA}"/>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136942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g8327fc3782_8_53"/>
          <p:cNvSpPr txBox="1">
            <a:spLocks noGrp="1"/>
          </p:cNvSpPr>
          <p:nvPr>
            <p:ph type="title"/>
          </p:nvPr>
        </p:nvSpPr>
        <p:spPr>
          <a:xfrm>
            <a:off x="270900" y="0"/>
            <a:ext cx="11563200" cy="1103700"/>
          </a:xfrm>
          <a:prstGeom prst="rect">
            <a:avLst/>
          </a:prstGeom>
        </p:spPr>
        <p:txBody>
          <a:bodyPr spcFirstLastPara="1" wrap="square" lIns="0" tIns="0" rIns="0" bIns="0" anchor="t" anchorCtr="0">
            <a:noAutofit/>
          </a:bodyPr>
          <a:lstStyle/>
          <a:p>
            <a:pPr lvl="0">
              <a:lnSpc>
                <a:spcPct val="115000"/>
              </a:lnSpc>
              <a:spcBef>
                <a:spcPts val="1200"/>
              </a:spcBef>
            </a:pPr>
            <a:r>
              <a:rPr lang="en-US" dirty="0"/>
              <a:t>Cross Program Question 3.2 - LEA Stakeholder Involvement</a:t>
            </a:r>
            <a:endParaRPr dirty="0"/>
          </a:p>
        </p:txBody>
      </p:sp>
      <p:sp>
        <p:nvSpPr>
          <p:cNvPr id="211" name="Google Shape;211;g8327fc3782_8_53"/>
          <p:cNvSpPr txBox="1">
            <a:spLocks noGrp="1"/>
          </p:cNvSpPr>
          <p:nvPr>
            <p:ph type="body" idx="1"/>
          </p:nvPr>
        </p:nvSpPr>
        <p:spPr>
          <a:xfrm>
            <a:off x="332875" y="1300825"/>
            <a:ext cx="11563200" cy="4605000"/>
          </a:xfrm>
          <a:prstGeom prst="rect">
            <a:avLst/>
          </a:prstGeom>
        </p:spPr>
        <p:txBody>
          <a:bodyPr spcFirstLastPara="1" wrap="square" lIns="0" tIns="0" rIns="0" bIns="0" anchor="t" anchorCtr="0">
            <a:noAutofit/>
          </a:bodyPr>
          <a:lstStyle/>
          <a:p>
            <a:pPr marL="0" indent="0">
              <a:spcBef>
                <a:spcPts val="500"/>
              </a:spcBef>
              <a:buNone/>
            </a:pPr>
            <a:r>
              <a:rPr lang="en-US" dirty="0"/>
              <a:t>How has the LEA consulted with the stakeholders including school and district leaders, teachers, paraprofessionals, specialized instructional support personnel, charter school leaders, parents, community partners, and organizations with relevant and demonstrated expertise, as applicable, to create an ESEA Plan?</a:t>
            </a:r>
          </a:p>
          <a:p>
            <a:pPr marL="0" lvl="0" indent="0" algn="l" rtl="0">
              <a:lnSpc>
                <a:spcPct val="115000"/>
              </a:lnSpc>
              <a:spcBef>
                <a:spcPts val="0"/>
              </a:spcBef>
              <a:spcAft>
                <a:spcPts val="0"/>
              </a:spcAft>
              <a:buClr>
                <a:schemeClr val="dk1"/>
              </a:buClr>
              <a:buSzPts val="1100"/>
              <a:buFont typeface="Arial"/>
              <a:buNone/>
            </a:pPr>
            <a:r>
              <a:rPr lang="en-US" dirty="0">
                <a:solidFill>
                  <a:schemeClr val="accent2">
                    <a:lumMod val="75000"/>
                  </a:schemeClr>
                </a:solidFill>
              </a:rPr>
              <a:t>Approval Criteria--Response includes:</a:t>
            </a:r>
          </a:p>
          <a:p>
            <a:pPr>
              <a:lnSpc>
                <a:spcPct val="115000"/>
              </a:lnSpc>
              <a:spcBef>
                <a:spcPts val="0"/>
              </a:spcBef>
              <a:buClr>
                <a:schemeClr val="dk1"/>
              </a:buClr>
              <a:buSzPts val="1100"/>
            </a:pPr>
            <a:r>
              <a:rPr lang="en-US" dirty="0">
                <a:solidFill>
                  <a:schemeClr val="accent2">
                    <a:lumMod val="75000"/>
                  </a:schemeClr>
                </a:solidFill>
              </a:rPr>
              <a:t>A description of how the district provides opportunities to solicit input and use feedback from stakeholders to prioritize needs and identify strategies for meeting identified needs through the ESEA plan.</a:t>
            </a:r>
            <a:endParaRPr dirty="0">
              <a:solidFill>
                <a:schemeClr val="accent2">
                  <a:lumMod val="75000"/>
                </a:schemeClr>
              </a:solidFill>
            </a:endParaRPr>
          </a:p>
          <a:p>
            <a:pPr marL="457200" lvl="0" indent="-317500" algn="l" rtl="0">
              <a:lnSpc>
                <a:spcPct val="115000"/>
              </a:lnSpc>
              <a:spcBef>
                <a:spcPts val="0"/>
              </a:spcBef>
              <a:spcAft>
                <a:spcPts val="0"/>
              </a:spcAft>
              <a:buSzPts val="1400"/>
              <a:buChar char="•"/>
            </a:pPr>
            <a:r>
              <a:rPr lang="en-US" sz="2200" dirty="0">
                <a:solidFill>
                  <a:schemeClr val="accent2">
                    <a:lumMod val="75000"/>
                  </a:schemeClr>
                </a:solidFill>
              </a:rPr>
              <a:t>Stakeholders include:</a:t>
            </a:r>
            <a:endParaRPr sz="2200"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sz="2200" dirty="0">
                <a:solidFill>
                  <a:schemeClr val="accent2">
                    <a:lumMod val="75000"/>
                  </a:schemeClr>
                </a:solidFill>
              </a:rPr>
              <a:t>District leaders</a:t>
            </a:r>
            <a:endParaRPr sz="2200"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dirty="0">
                <a:solidFill>
                  <a:schemeClr val="accent2">
                    <a:lumMod val="75000"/>
                  </a:schemeClr>
                </a:solidFill>
              </a:rPr>
              <a:t>Teachers, paraprofessionals, specialized instructional support personnel</a:t>
            </a:r>
            <a:endParaRPr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dirty="0">
                <a:solidFill>
                  <a:schemeClr val="accent2">
                    <a:lumMod val="75000"/>
                  </a:schemeClr>
                </a:solidFill>
              </a:rPr>
              <a:t>Charter school leaders (if applicable)</a:t>
            </a:r>
            <a:endParaRPr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dirty="0">
                <a:solidFill>
                  <a:schemeClr val="accent2">
                    <a:lumMod val="75000"/>
                  </a:schemeClr>
                </a:solidFill>
              </a:rPr>
              <a:t>Parents</a:t>
            </a:r>
            <a:endParaRPr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dirty="0">
                <a:solidFill>
                  <a:schemeClr val="accent2">
                    <a:lumMod val="75000"/>
                  </a:schemeClr>
                </a:solidFill>
              </a:rPr>
              <a:t>Community partners/organizations</a:t>
            </a:r>
            <a:endParaRPr dirty="0">
              <a:solidFill>
                <a:schemeClr val="accent2">
                  <a:lumMod val="75000"/>
                </a:schemeClr>
              </a:solidFill>
            </a:endParaRPr>
          </a:p>
          <a:p>
            <a:pPr marL="0" lvl="0" indent="0" algn="l" rtl="0">
              <a:lnSpc>
                <a:spcPct val="115000"/>
              </a:lnSpc>
              <a:spcBef>
                <a:spcPts val="0"/>
              </a:spcBef>
              <a:spcAft>
                <a:spcPts val="0"/>
              </a:spcAft>
              <a:buClr>
                <a:schemeClr val="dk1"/>
              </a:buClr>
              <a:buSzPts val="1100"/>
              <a:buFont typeface="Arial"/>
              <a:buNone/>
            </a:pPr>
            <a:r>
              <a:rPr lang="en-US" sz="2000" dirty="0"/>
              <a:t> </a:t>
            </a:r>
            <a:endParaRPr sz="2000" dirty="0"/>
          </a:p>
          <a:p>
            <a:pPr marL="0" lvl="0" indent="0" algn="l" rtl="0">
              <a:lnSpc>
                <a:spcPct val="115000"/>
              </a:lnSpc>
              <a:spcBef>
                <a:spcPts val="1100"/>
              </a:spcBef>
              <a:spcAft>
                <a:spcPts val="200"/>
              </a:spcAft>
              <a:buNone/>
            </a:pPr>
            <a:endParaRPr sz="2000" dirty="0"/>
          </a:p>
        </p:txBody>
      </p:sp>
      <p:sp>
        <p:nvSpPr>
          <p:cNvPr id="212" name="Google Shape;212;g8327fc3782_8_53"/>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0F584-62E1-4319-BCA5-3DDDE313CC96}"/>
              </a:ext>
            </a:extLst>
          </p:cNvPr>
          <p:cNvSpPr>
            <a:spLocks noGrp="1"/>
          </p:cNvSpPr>
          <p:nvPr>
            <p:ph type="title"/>
          </p:nvPr>
        </p:nvSpPr>
        <p:spPr>
          <a:xfrm>
            <a:off x="443564" y="205176"/>
            <a:ext cx="11355953" cy="898524"/>
          </a:xfrm>
        </p:spPr>
        <p:txBody>
          <a:bodyPr/>
          <a:lstStyle/>
          <a:p>
            <a:r>
              <a:rPr lang="en-US" dirty="0"/>
              <a:t>Cross Program Question 3.2 - LEA Stakeholder Involvement Example</a:t>
            </a:r>
          </a:p>
        </p:txBody>
      </p:sp>
      <p:sp>
        <p:nvSpPr>
          <p:cNvPr id="3" name="Content Placeholder 2">
            <a:extLst>
              <a:ext uri="{FF2B5EF4-FFF2-40B4-BE49-F238E27FC236}">
                <a16:creationId xmlns:a16="http://schemas.microsoft.com/office/drawing/2014/main" id="{C0F5323B-CE03-4137-91FD-5AEB58017D3F}"/>
              </a:ext>
            </a:extLst>
          </p:cNvPr>
          <p:cNvSpPr>
            <a:spLocks noGrp="1"/>
          </p:cNvSpPr>
          <p:nvPr>
            <p:ph idx="1"/>
          </p:nvPr>
        </p:nvSpPr>
        <p:spPr>
          <a:xfrm>
            <a:off x="332873" y="1554480"/>
            <a:ext cx="11466644" cy="4801870"/>
          </a:xfrm>
        </p:spPr>
        <p:txBody>
          <a:bodyPr>
            <a:normAutofit fontScale="32500" lnSpcReduction="20000"/>
          </a:bodyPr>
          <a:lstStyle/>
          <a:p>
            <a:pPr marL="0" lvl="0" indent="0">
              <a:spcBef>
                <a:spcPts val="500"/>
              </a:spcBef>
              <a:buNone/>
            </a:pPr>
            <a:r>
              <a:rPr lang="en-US" sz="6800" dirty="0"/>
              <a:t>Example:</a:t>
            </a:r>
          </a:p>
          <a:p>
            <a:pPr marL="457200" lvl="0" indent="-317500">
              <a:spcBef>
                <a:spcPts val="500"/>
              </a:spcBef>
              <a:buSzPts val="1400"/>
            </a:pPr>
            <a:r>
              <a:rPr lang="en-US" sz="6200" dirty="0"/>
              <a:t>Schools conduct data-driven dialogues to analyze strengths and needs in terms of student achievement and growth, as well as non-academic indicators. Priority performance challenges and related root causes are identified and prioritized, and improvement strategies are developed. Parents and community members along with teachers, paraprofessionals, and school staff serve on school accountability committees, providing input on school goals and improvement strategies. The school-level analysis and planning related to the ongoing Unified Improvement Plan (UIP) process informs the district-level UIP. The DAC includes parents, community members, district and school staff, and district and school administrators, charter school leaders, and community partners. The DAC reviews the SPF and DFP, along with summary of local assessment data, and provides input that informs the development of district-level goals and improvement strategies. The Curriculum and Assessment team, and Instructional Leadership members consult with district leadership, including all principals and the Specialized Learning team, (including Special Education, the English Language Acquisition, Technology Support, Professional Learning, Assessment Coordinators, and Content Area Coordinators) to analyze school and district academic and non-academic data to develop district-level goals and improvement strategies. Disaggregated subgroup performance and growth is closely analyzed, including that of English learners, students who qualify for free and reduced lunch, minority students, and students with disabilities. In addition to conducting data-driven dialogues at the school and district level, schools host community nights every fall to share performance and growth data with parents and community members and to solicit feedback for the improvement planning process.</a:t>
            </a:r>
          </a:p>
          <a:p>
            <a:endParaRPr lang="en-US" dirty="0"/>
          </a:p>
        </p:txBody>
      </p:sp>
      <p:sp>
        <p:nvSpPr>
          <p:cNvPr id="4" name="Slide Number Placeholder 3">
            <a:extLst>
              <a:ext uri="{FF2B5EF4-FFF2-40B4-BE49-F238E27FC236}">
                <a16:creationId xmlns:a16="http://schemas.microsoft.com/office/drawing/2014/main" id="{2BDD46C0-52D6-48D4-8BAB-9CDB6C5BB5C1}"/>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1827501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g8327fc3782_8_65"/>
          <p:cNvSpPr txBox="1">
            <a:spLocks noGrp="1"/>
          </p:cNvSpPr>
          <p:nvPr>
            <p:ph type="title"/>
          </p:nvPr>
        </p:nvSpPr>
        <p:spPr>
          <a:xfrm>
            <a:off x="551475" y="0"/>
            <a:ext cx="11563200" cy="1303075"/>
          </a:xfrm>
          <a:prstGeom prst="rect">
            <a:avLst/>
          </a:prstGeom>
        </p:spPr>
        <p:txBody>
          <a:bodyPr spcFirstLastPara="1" wrap="square" lIns="0" tIns="0" rIns="0" bIns="0" anchor="t" anchorCtr="0">
            <a:noAutofit/>
          </a:bodyPr>
          <a:lstStyle/>
          <a:p>
            <a:pPr lvl="0">
              <a:lnSpc>
                <a:spcPct val="115000"/>
              </a:lnSpc>
              <a:spcBef>
                <a:spcPts val="1200"/>
              </a:spcBef>
              <a:spcAft>
                <a:spcPts val="1200"/>
              </a:spcAft>
            </a:pPr>
            <a:r>
              <a:rPr lang="en-US" dirty="0"/>
              <a:t>Cross Program Question 3.3 - LEA Stakeholder Involvement (Title III Only)</a:t>
            </a:r>
            <a:endParaRPr dirty="0"/>
          </a:p>
        </p:txBody>
      </p:sp>
      <p:sp>
        <p:nvSpPr>
          <p:cNvPr id="219" name="Google Shape;219;g8327fc3782_8_65"/>
          <p:cNvSpPr txBox="1">
            <a:spLocks noGrp="1"/>
          </p:cNvSpPr>
          <p:nvPr>
            <p:ph type="body" idx="1"/>
          </p:nvPr>
        </p:nvSpPr>
        <p:spPr>
          <a:xfrm>
            <a:off x="438750" y="1407350"/>
            <a:ext cx="11842500" cy="4566600"/>
          </a:xfrm>
          <a:prstGeom prst="rect">
            <a:avLst/>
          </a:prstGeom>
        </p:spPr>
        <p:txBody>
          <a:bodyPr spcFirstLastPara="1" wrap="square" lIns="0" tIns="0" rIns="0" bIns="0" anchor="t" anchorCtr="0">
            <a:noAutofit/>
          </a:bodyPr>
          <a:lstStyle/>
          <a:p>
            <a:pPr marL="0" lvl="0" indent="0">
              <a:lnSpc>
                <a:spcPct val="115000"/>
              </a:lnSpc>
              <a:spcBef>
                <a:spcPts val="1200"/>
              </a:spcBef>
              <a:buClr>
                <a:schemeClr val="dk1"/>
              </a:buClr>
              <a:buSzPts val="1100"/>
              <a:buNone/>
            </a:pPr>
            <a:r>
              <a:rPr lang="en-US" sz="2800" dirty="0"/>
              <a:t>Describe how the LEA will consult with relevant educators, families, and community members in developing the Title III plan. </a:t>
            </a:r>
          </a:p>
          <a:p>
            <a:pPr marL="0" marR="0" lvl="0" indent="0" algn="l" rtl="0">
              <a:lnSpc>
                <a:spcPct val="90000"/>
              </a:lnSpc>
              <a:spcBef>
                <a:spcPts val="500"/>
              </a:spcBef>
              <a:spcAft>
                <a:spcPts val="0"/>
              </a:spcAft>
              <a:buNone/>
            </a:pPr>
            <a:endParaRPr sz="2800" dirty="0"/>
          </a:p>
          <a:p>
            <a:pPr marL="0" lvl="0" indent="0" algn="l" rtl="0">
              <a:lnSpc>
                <a:spcPct val="115000"/>
              </a:lnSpc>
              <a:spcBef>
                <a:spcPts val="0"/>
              </a:spcBef>
              <a:spcAft>
                <a:spcPts val="0"/>
              </a:spcAft>
              <a:buClr>
                <a:schemeClr val="dk1"/>
              </a:buClr>
              <a:buSzPts val="1100"/>
              <a:buFont typeface="Arial"/>
              <a:buNone/>
            </a:pPr>
            <a:r>
              <a:rPr lang="en-US" dirty="0">
                <a:solidFill>
                  <a:schemeClr val="accent2">
                    <a:lumMod val="75000"/>
                  </a:schemeClr>
                </a:solidFill>
              </a:rPr>
              <a:t>Approval Criteria--Response includes:</a:t>
            </a:r>
          </a:p>
          <a:p>
            <a:pPr>
              <a:lnSpc>
                <a:spcPct val="115000"/>
              </a:lnSpc>
              <a:spcBef>
                <a:spcPts val="0"/>
              </a:spcBef>
              <a:buClr>
                <a:schemeClr val="dk1"/>
              </a:buClr>
              <a:buSzPts val="1100"/>
            </a:pPr>
            <a:r>
              <a:rPr lang="en-US" dirty="0">
                <a:solidFill>
                  <a:schemeClr val="accent2">
                    <a:lumMod val="75000"/>
                  </a:schemeClr>
                </a:solidFill>
              </a:rPr>
              <a:t>How the district provides opportunities to solicit input and use feedback from stakeholders to develop the Title III plan</a:t>
            </a:r>
            <a:endParaRPr dirty="0">
              <a:solidFill>
                <a:schemeClr val="accent2">
                  <a:lumMod val="75000"/>
                </a:schemeClr>
              </a:solidFill>
            </a:endParaRPr>
          </a:p>
          <a:p>
            <a:pPr marL="457200" lvl="0" indent="-317500" algn="l" rtl="0">
              <a:lnSpc>
                <a:spcPct val="115000"/>
              </a:lnSpc>
              <a:spcBef>
                <a:spcPts val="0"/>
              </a:spcBef>
              <a:spcAft>
                <a:spcPts val="0"/>
              </a:spcAft>
              <a:buSzPts val="1400"/>
              <a:buChar char="•"/>
            </a:pPr>
            <a:r>
              <a:rPr lang="en-US" dirty="0">
                <a:solidFill>
                  <a:schemeClr val="accent2">
                    <a:lumMod val="75000"/>
                  </a:schemeClr>
                </a:solidFill>
              </a:rPr>
              <a:t>Stakeholders include:</a:t>
            </a:r>
            <a:endParaRPr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sz="2400" dirty="0">
                <a:solidFill>
                  <a:schemeClr val="accent2">
                    <a:lumMod val="75000"/>
                  </a:schemeClr>
                </a:solidFill>
              </a:rPr>
              <a:t>Relevant educators working in the program</a:t>
            </a:r>
            <a:endParaRPr sz="2400"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sz="2400" dirty="0">
                <a:solidFill>
                  <a:schemeClr val="accent2">
                    <a:lumMod val="75000"/>
                  </a:schemeClr>
                </a:solidFill>
              </a:rPr>
              <a:t>Families of students in the program</a:t>
            </a:r>
            <a:endParaRPr sz="2400" dirty="0">
              <a:solidFill>
                <a:schemeClr val="accent2">
                  <a:lumMod val="75000"/>
                </a:schemeClr>
              </a:solidFill>
            </a:endParaRPr>
          </a:p>
          <a:p>
            <a:pPr marL="914400" lvl="1" indent="-317500" algn="l" rtl="0">
              <a:lnSpc>
                <a:spcPct val="115000"/>
              </a:lnSpc>
              <a:spcBef>
                <a:spcPts val="0"/>
              </a:spcBef>
              <a:spcAft>
                <a:spcPts val="0"/>
              </a:spcAft>
              <a:buSzPts val="1400"/>
              <a:buChar char="•"/>
            </a:pPr>
            <a:r>
              <a:rPr lang="en-US" sz="2400" dirty="0">
                <a:solidFill>
                  <a:schemeClr val="accent2">
                    <a:lumMod val="75000"/>
                  </a:schemeClr>
                </a:solidFill>
              </a:rPr>
              <a:t>Community members that have relevant experience in serving the diversity of  the community</a:t>
            </a:r>
            <a:endParaRPr sz="2400" dirty="0">
              <a:solidFill>
                <a:schemeClr val="accent2">
                  <a:lumMod val="75000"/>
                </a:schemeClr>
              </a:solidFill>
            </a:endParaRPr>
          </a:p>
          <a:p>
            <a:pPr marL="0" lvl="0" indent="0" algn="l" rtl="0">
              <a:lnSpc>
                <a:spcPct val="115000"/>
              </a:lnSpc>
              <a:spcBef>
                <a:spcPts val="0"/>
              </a:spcBef>
              <a:spcAft>
                <a:spcPts val="0"/>
              </a:spcAft>
              <a:buClr>
                <a:schemeClr val="dk1"/>
              </a:buClr>
              <a:buSzPts val="1100"/>
              <a:buFont typeface="Arial"/>
              <a:buNone/>
            </a:pPr>
            <a:r>
              <a:rPr lang="en-US" sz="2800" dirty="0"/>
              <a:t> </a:t>
            </a:r>
            <a:endParaRPr sz="2800" dirty="0"/>
          </a:p>
          <a:p>
            <a:pPr marL="0" lvl="0" indent="0" algn="l" rtl="0">
              <a:lnSpc>
                <a:spcPct val="115000"/>
              </a:lnSpc>
              <a:spcBef>
                <a:spcPts val="1100"/>
              </a:spcBef>
              <a:spcAft>
                <a:spcPts val="200"/>
              </a:spcAft>
              <a:buNone/>
            </a:pPr>
            <a:endParaRPr sz="2000" dirty="0"/>
          </a:p>
        </p:txBody>
      </p:sp>
      <p:sp>
        <p:nvSpPr>
          <p:cNvPr id="220" name="Google Shape;220;g8327fc3782_8_65"/>
          <p:cNvSpPr txBox="1">
            <a:spLocks noGrp="1"/>
          </p:cNvSpPr>
          <p:nvPr>
            <p:ph type="sldNum" idx="12"/>
          </p:nvPr>
        </p:nvSpPr>
        <p:spPr>
          <a:xfrm>
            <a:off x="613448" y="6424625"/>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2DAA0-3DA7-4B35-B6FE-4308E64E48C4}"/>
              </a:ext>
            </a:extLst>
          </p:cNvPr>
          <p:cNvSpPr>
            <a:spLocks noGrp="1"/>
          </p:cNvSpPr>
          <p:nvPr>
            <p:ph type="title"/>
          </p:nvPr>
        </p:nvSpPr>
        <p:spPr/>
        <p:txBody>
          <a:bodyPr>
            <a:normAutofit fontScale="90000"/>
          </a:bodyPr>
          <a:lstStyle/>
          <a:p>
            <a:r>
              <a:rPr lang="en-US" dirty="0"/>
              <a:t>Cross Program Question 3.3 - LEA Stakeholder Involvement (Title III Only) Example</a:t>
            </a:r>
          </a:p>
        </p:txBody>
      </p:sp>
      <p:sp>
        <p:nvSpPr>
          <p:cNvPr id="3" name="Content Placeholder 2">
            <a:extLst>
              <a:ext uri="{FF2B5EF4-FFF2-40B4-BE49-F238E27FC236}">
                <a16:creationId xmlns:a16="http://schemas.microsoft.com/office/drawing/2014/main" id="{47EC33BF-60CE-4B53-8E8E-B16EA6EE3E45}"/>
              </a:ext>
            </a:extLst>
          </p:cNvPr>
          <p:cNvSpPr>
            <a:spLocks noGrp="1"/>
          </p:cNvSpPr>
          <p:nvPr>
            <p:ph idx="1"/>
          </p:nvPr>
        </p:nvSpPr>
        <p:spPr>
          <a:xfrm>
            <a:off x="332873" y="1224116"/>
            <a:ext cx="11207661" cy="4817263"/>
          </a:xfrm>
        </p:spPr>
        <p:txBody>
          <a:bodyPr>
            <a:noAutofit/>
          </a:bodyPr>
          <a:lstStyle/>
          <a:p>
            <a:pPr marL="0" indent="0">
              <a:buNone/>
            </a:pPr>
            <a:r>
              <a:rPr lang="en-US" sz="2000" dirty="0"/>
              <a:t>Example: The LEA demonstrates participation, engagement, and solicitation of feedback in the development of the Title III Program plan by: </a:t>
            </a:r>
          </a:p>
          <a:p>
            <a:pPr marL="0" indent="0">
              <a:buNone/>
            </a:pPr>
            <a:r>
              <a:rPr lang="en-US" sz="2000" dirty="0"/>
              <a:t>• Providing opportunities for  parents understand the educational process and their role in supporting student success by empowering them as academic partners and honoring their role as first and life-long teachers</a:t>
            </a:r>
          </a:p>
          <a:p>
            <a:pPr marL="0" indent="0">
              <a:buNone/>
            </a:pPr>
            <a:r>
              <a:rPr lang="en-US" sz="2000" dirty="0"/>
              <a:t>• Consulting with and encouraging parents to have a voice in school and district planning and in the setting of objectives through participating in school and district committees and/or groups </a:t>
            </a:r>
          </a:p>
          <a:p>
            <a:pPr marL="0" indent="0">
              <a:buNone/>
            </a:pPr>
            <a:r>
              <a:rPr lang="en-US" sz="2000" dirty="0"/>
              <a:t>• Informing families of opportunities to provide input and recommendations on an advisory basis to school and district accountability committees and removing barriers to participation  </a:t>
            </a:r>
          </a:p>
          <a:p>
            <a:pPr lvl="1"/>
            <a:r>
              <a:rPr lang="en-US" sz="1600" dirty="0"/>
              <a:t>For families with students in the ELD program, and community members with expertise in serving the diversity of the community</a:t>
            </a:r>
          </a:p>
          <a:p>
            <a:pPr lvl="2" fontAlgn="base">
              <a:tabLst>
                <a:tab pos="8569325" algn="l"/>
              </a:tabLst>
            </a:pPr>
            <a:r>
              <a:rPr lang="en-US" sz="1400" dirty="0"/>
              <a:t>Providing  multiple opportunities for parents and community members that do not speak English to comment or provide feedback through translated surveys, documents, interpretation services in meetings, etc.</a:t>
            </a:r>
          </a:p>
          <a:p>
            <a:pPr lvl="2" fontAlgn="base">
              <a:tabLst>
                <a:tab pos="8569325" algn="l"/>
              </a:tabLst>
            </a:pPr>
            <a:r>
              <a:rPr lang="en-US" sz="1400" dirty="0"/>
              <a:t>Evidence that documents were translated that described proposed  Title III activities with expected outcomes (for new activities)</a:t>
            </a:r>
          </a:p>
          <a:p>
            <a:pPr lvl="2" fontAlgn="base">
              <a:tabLst>
                <a:tab pos="8569325" algn="l"/>
              </a:tabLst>
            </a:pPr>
            <a:r>
              <a:rPr lang="en-US" sz="1400" dirty="0"/>
              <a:t>Evidence that documents were translated  for families with students in the ELD program that described how previous activities developed English and produced expected outcomes (for continuing activities)</a:t>
            </a:r>
          </a:p>
          <a:p>
            <a:pPr lvl="1"/>
            <a:r>
              <a:rPr lang="en-US" sz="1600" dirty="0"/>
              <a:t>For educators working in the ELD program</a:t>
            </a:r>
          </a:p>
          <a:p>
            <a:pPr lvl="2" fontAlgn="base">
              <a:tabLst>
                <a:tab pos="8569325" algn="l"/>
              </a:tabLst>
            </a:pPr>
            <a:r>
              <a:rPr lang="en-US" sz="1400" dirty="0"/>
              <a:t>Evidence that educators working in the ELD program had multiple opportunities to provide feedback on proposed new or continued Title III activities. </a:t>
            </a:r>
          </a:p>
          <a:p>
            <a:endParaRPr lang="en-US" sz="1400" dirty="0"/>
          </a:p>
        </p:txBody>
      </p:sp>
      <p:sp>
        <p:nvSpPr>
          <p:cNvPr id="4" name="Slide Number Placeholder 3">
            <a:extLst>
              <a:ext uri="{FF2B5EF4-FFF2-40B4-BE49-F238E27FC236}">
                <a16:creationId xmlns:a16="http://schemas.microsoft.com/office/drawing/2014/main" id="{04BA601D-A22B-414E-862C-0512D2491444}"/>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3028427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g8327fc3782_8_84"/>
          <p:cNvSpPr txBox="1">
            <a:spLocks noGrp="1"/>
          </p:cNvSpPr>
          <p:nvPr>
            <p:ph type="title"/>
          </p:nvPr>
        </p:nvSpPr>
        <p:spPr>
          <a:xfrm>
            <a:off x="270900" y="-1"/>
            <a:ext cx="11563200" cy="1303925"/>
          </a:xfrm>
          <a:prstGeom prst="rect">
            <a:avLst/>
          </a:prstGeom>
        </p:spPr>
        <p:txBody>
          <a:bodyPr spcFirstLastPara="1" wrap="square" lIns="0" tIns="0" rIns="0" bIns="0" anchor="t" anchorCtr="0">
            <a:noAutofit/>
          </a:bodyPr>
          <a:lstStyle/>
          <a:p>
            <a:pPr lvl="0">
              <a:lnSpc>
                <a:spcPct val="115000"/>
              </a:lnSpc>
              <a:spcBef>
                <a:spcPts val="1200"/>
              </a:spcBef>
            </a:pPr>
            <a:r>
              <a:rPr lang="en-US" dirty="0"/>
              <a:t>Cross Program Question 4.1 - Family, School, Community </a:t>
            </a:r>
            <a:br>
              <a:rPr lang="en-US" dirty="0"/>
            </a:br>
            <a:r>
              <a:rPr lang="en-US" dirty="0"/>
              <a:t>Engagement Strategies</a:t>
            </a:r>
            <a:endParaRPr dirty="0"/>
          </a:p>
        </p:txBody>
      </p:sp>
      <p:sp>
        <p:nvSpPr>
          <p:cNvPr id="234" name="Google Shape;234;g8327fc3782_8_84"/>
          <p:cNvSpPr txBox="1">
            <a:spLocks noGrp="1"/>
          </p:cNvSpPr>
          <p:nvPr>
            <p:ph type="body" idx="1"/>
          </p:nvPr>
        </p:nvSpPr>
        <p:spPr>
          <a:xfrm>
            <a:off x="420850" y="1374825"/>
            <a:ext cx="11273700" cy="4630800"/>
          </a:xfrm>
          <a:prstGeom prst="rect">
            <a:avLst/>
          </a:prstGeom>
        </p:spPr>
        <p:txBody>
          <a:bodyPr spcFirstLastPara="1" wrap="square" lIns="0" tIns="0" rIns="0" bIns="0" anchor="t" anchorCtr="0">
            <a:noAutofit/>
          </a:bodyPr>
          <a:lstStyle/>
          <a:p>
            <a:pPr marL="0" indent="0">
              <a:spcBef>
                <a:spcPts val="500"/>
              </a:spcBef>
              <a:buNone/>
            </a:pPr>
            <a:r>
              <a:rPr lang="en-US" sz="2800" dirty="0"/>
              <a:t>Describe how the LEA implements effective outreach to</a:t>
            </a:r>
            <a:r>
              <a:rPr lang="en-US" sz="2800" i="1" dirty="0"/>
              <a:t> inform </a:t>
            </a:r>
            <a:r>
              <a:rPr lang="en-US" sz="2800" dirty="0"/>
              <a:t>Limited English Proficient Parents how they can be involved in their student's education and active participants in assisting their children to attain English proficiency, achieve at high levels within a well-rounded education and meet the CAS:</a:t>
            </a:r>
          </a:p>
          <a:p>
            <a:pPr marL="0" marR="0" lvl="0" indent="0" algn="l" rtl="0">
              <a:lnSpc>
                <a:spcPct val="90000"/>
              </a:lnSpc>
              <a:spcBef>
                <a:spcPts val="500"/>
              </a:spcBef>
              <a:spcAft>
                <a:spcPts val="0"/>
              </a:spcAft>
              <a:buNone/>
            </a:pPr>
            <a:endParaRPr dirty="0"/>
          </a:p>
          <a:p>
            <a:pPr marL="0" lvl="0" indent="0" algn="l" rtl="0">
              <a:lnSpc>
                <a:spcPct val="115000"/>
              </a:lnSpc>
              <a:spcBef>
                <a:spcPts val="0"/>
              </a:spcBef>
              <a:spcAft>
                <a:spcPts val="0"/>
              </a:spcAft>
              <a:buClr>
                <a:schemeClr val="dk1"/>
              </a:buClr>
              <a:buSzPts val="1100"/>
              <a:buFont typeface="Arial"/>
              <a:buNone/>
            </a:pPr>
            <a:r>
              <a:rPr lang="en-US" dirty="0">
                <a:solidFill>
                  <a:schemeClr val="accent2">
                    <a:lumMod val="75000"/>
                  </a:schemeClr>
                </a:solidFill>
              </a:rPr>
              <a:t>Approval Criteria--Response includes:</a:t>
            </a:r>
          </a:p>
          <a:p>
            <a:pPr>
              <a:lnSpc>
                <a:spcPct val="115000"/>
              </a:lnSpc>
              <a:spcBef>
                <a:spcPts val="0"/>
              </a:spcBef>
              <a:buClr>
                <a:schemeClr val="dk1"/>
              </a:buClr>
              <a:buSzPts val="1100"/>
            </a:pPr>
            <a:r>
              <a:rPr lang="en-US" dirty="0">
                <a:solidFill>
                  <a:schemeClr val="accent2">
                    <a:lumMod val="75000"/>
                  </a:schemeClr>
                </a:solidFill>
              </a:rPr>
              <a:t> A description of the district's outreach to support parents of Limited English Proficient students with meeting academic, linguistic, and well-rounded educational needs</a:t>
            </a:r>
            <a:endParaRPr dirty="0">
              <a:solidFill>
                <a:schemeClr val="accent2">
                  <a:lumMod val="75000"/>
                </a:schemeClr>
              </a:solidFill>
            </a:endParaRPr>
          </a:p>
          <a:p>
            <a:pPr marL="457200" marR="0" lvl="0" indent="-355600" algn="l" rtl="0">
              <a:lnSpc>
                <a:spcPct val="90000"/>
              </a:lnSpc>
              <a:spcBef>
                <a:spcPts val="500"/>
              </a:spcBef>
              <a:spcAft>
                <a:spcPts val="0"/>
              </a:spcAft>
              <a:buSzPts val="2000"/>
              <a:buChar char="•"/>
            </a:pPr>
            <a:r>
              <a:rPr lang="en-US" dirty="0">
                <a:solidFill>
                  <a:schemeClr val="accent2">
                    <a:lumMod val="75000"/>
                  </a:schemeClr>
                </a:solidFill>
              </a:rPr>
              <a:t>LEA has selected funding source(s)</a:t>
            </a:r>
            <a:endParaRPr dirty="0">
              <a:solidFill>
                <a:schemeClr val="accent2">
                  <a:lumMod val="75000"/>
                </a:schemeClr>
              </a:solidFill>
            </a:endParaRPr>
          </a:p>
          <a:p>
            <a:pPr marL="457200" marR="0" lvl="0" indent="-355600" algn="l" rtl="0">
              <a:lnSpc>
                <a:spcPct val="90000"/>
              </a:lnSpc>
              <a:spcBef>
                <a:spcPts val="0"/>
              </a:spcBef>
              <a:spcAft>
                <a:spcPts val="0"/>
              </a:spcAft>
              <a:buSzPts val="2000"/>
              <a:buChar char="•"/>
            </a:pPr>
            <a:r>
              <a:rPr lang="en-US" dirty="0">
                <a:solidFill>
                  <a:schemeClr val="accent2">
                    <a:lumMod val="75000"/>
                  </a:schemeClr>
                </a:solidFill>
              </a:rPr>
              <a:t>If LEA has indicated activities described are supported with Title I, II, III, IV, or V ensure activities are budgeted in funding section(s) indicated</a:t>
            </a:r>
            <a:endParaRPr dirty="0">
              <a:solidFill>
                <a:schemeClr val="accent2">
                  <a:lumMod val="75000"/>
                </a:schemeClr>
              </a:solidFill>
            </a:endParaRPr>
          </a:p>
          <a:p>
            <a:pPr marL="0" lvl="0" indent="0" algn="l" rtl="0">
              <a:lnSpc>
                <a:spcPct val="115000"/>
              </a:lnSpc>
              <a:spcBef>
                <a:spcPts val="0"/>
              </a:spcBef>
              <a:spcAft>
                <a:spcPts val="0"/>
              </a:spcAft>
              <a:buClr>
                <a:schemeClr val="dk1"/>
              </a:buClr>
              <a:buSzPts val="1100"/>
              <a:buFont typeface="Arial"/>
              <a:buNone/>
            </a:pPr>
            <a:r>
              <a:rPr lang="en-US" sz="1100" dirty="0">
                <a:solidFill>
                  <a:srgbClr val="4472C4"/>
                </a:solidFill>
                <a:latin typeface="Arial"/>
                <a:ea typeface="Arial"/>
                <a:cs typeface="Arial"/>
                <a:sym typeface="Arial"/>
              </a:rPr>
              <a:t> </a:t>
            </a:r>
            <a:endParaRPr sz="1100" dirty="0">
              <a:solidFill>
                <a:srgbClr val="4472C4"/>
              </a:solidFill>
              <a:latin typeface="Arial"/>
              <a:ea typeface="Arial"/>
              <a:cs typeface="Arial"/>
              <a:sym typeface="Arial"/>
            </a:endParaRPr>
          </a:p>
          <a:p>
            <a:pPr marL="0" lvl="0" indent="0" algn="l" rtl="0">
              <a:lnSpc>
                <a:spcPct val="115000"/>
              </a:lnSpc>
              <a:spcBef>
                <a:spcPts val="1100"/>
              </a:spcBef>
              <a:spcAft>
                <a:spcPts val="200"/>
              </a:spcAft>
              <a:buNone/>
            </a:pPr>
            <a:endParaRPr dirty="0"/>
          </a:p>
        </p:txBody>
      </p:sp>
      <p:sp>
        <p:nvSpPr>
          <p:cNvPr id="235" name="Google Shape;235;g8327fc3782_8_84"/>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70610-DE52-47D8-B419-3A26D5B9EF6D}"/>
              </a:ext>
            </a:extLst>
          </p:cNvPr>
          <p:cNvSpPr>
            <a:spLocks noGrp="1"/>
          </p:cNvSpPr>
          <p:nvPr>
            <p:ph type="title"/>
          </p:nvPr>
        </p:nvSpPr>
        <p:spPr>
          <a:xfrm>
            <a:off x="443564" y="205176"/>
            <a:ext cx="11199795" cy="898524"/>
          </a:xfrm>
        </p:spPr>
        <p:txBody>
          <a:bodyPr>
            <a:noAutofit/>
          </a:bodyPr>
          <a:lstStyle/>
          <a:p>
            <a:r>
              <a:rPr lang="en-US" dirty="0"/>
              <a:t>Cross Program Question 4.1 - Family, School, Community </a:t>
            </a:r>
            <a:br>
              <a:rPr lang="en-US" dirty="0"/>
            </a:br>
            <a:r>
              <a:rPr lang="en-US" dirty="0"/>
              <a:t>Engagement Strategies Example</a:t>
            </a:r>
          </a:p>
        </p:txBody>
      </p:sp>
      <p:sp>
        <p:nvSpPr>
          <p:cNvPr id="3" name="Content Placeholder 2">
            <a:extLst>
              <a:ext uri="{FF2B5EF4-FFF2-40B4-BE49-F238E27FC236}">
                <a16:creationId xmlns:a16="http://schemas.microsoft.com/office/drawing/2014/main" id="{38ACB9D6-CF64-4C4E-B7C3-12B3EBE44133}"/>
              </a:ext>
            </a:extLst>
          </p:cNvPr>
          <p:cNvSpPr>
            <a:spLocks noGrp="1"/>
          </p:cNvSpPr>
          <p:nvPr>
            <p:ph idx="1"/>
          </p:nvPr>
        </p:nvSpPr>
        <p:spPr/>
        <p:txBody>
          <a:bodyPr/>
          <a:lstStyle/>
          <a:p>
            <a:pPr marL="0" lvl="0" indent="0">
              <a:spcBef>
                <a:spcPts val="500"/>
              </a:spcBef>
              <a:buNone/>
            </a:pPr>
            <a:r>
              <a:rPr lang="en-US" sz="2600" dirty="0"/>
              <a:t>Example:</a:t>
            </a:r>
          </a:p>
          <a:p>
            <a:pPr marL="457200" lvl="0" indent="-355600">
              <a:spcBef>
                <a:spcPts val="500"/>
              </a:spcBef>
              <a:buSzPts val="2000"/>
            </a:pPr>
            <a:r>
              <a:rPr lang="en-US" sz="2600" dirty="0"/>
              <a:t>The ELD and TI team designs activities, events, and opportunities to ensure access and involvement of families with Limited English Proficient students, including family/community nights, ESL classes for parents, culture and community events, and SAC. The district deploys full­-time interpreters, translators, family advocates, and family/school/community engagement specialists to meet the needs of all stakeholders. </a:t>
            </a:r>
          </a:p>
          <a:p>
            <a:pPr marL="457200" lvl="0" indent="-355600">
              <a:spcBef>
                <a:spcPts val="0"/>
              </a:spcBef>
              <a:buSzPts val="2000"/>
            </a:pPr>
            <a:r>
              <a:rPr lang="en-US" sz="2600" dirty="0"/>
              <a:t>Parents will be trained on use of Infinite Campus, website portals, and PBIS supports to increase communication between families and school staff and to inform families about their students’ grades and attendance. Families and community partners will engage in learning opportunities on how to support LEP students at home in utilizing ELD strategies.</a:t>
            </a:r>
          </a:p>
        </p:txBody>
      </p:sp>
      <p:sp>
        <p:nvSpPr>
          <p:cNvPr id="4" name="Slide Number Placeholder 3">
            <a:extLst>
              <a:ext uri="{FF2B5EF4-FFF2-40B4-BE49-F238E27FC236}">
                <a16:creationId xmlns:a16="http://schemas.microsoft.com/office/drawing/2014/main" id="{90421826-3A52-4031-9DC8-EE763A6813B9}"/>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301115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g8327fc3782_7_68"/>
          <p:cNvSpPr txBox="1">
            <a:spLocks noGrp="1"/>
          </p:cNvSpPr>
          <p:nvPr>
            <p:ph type="title"/>
          </p:nvPr>
        </p:nvSpPr>
        <p:spPr>
          <a:xfrm>
            <a:off x="270900" y="-119000"/>
            <a:ext cx="11563200" cy="1222800"/>
          </a:xfrm>
          <a:prstGeom prst="rect">
            <a:avLst/>
          </a:prstGeom>
        </p:spPr>
        <p:txBody>
          <a:bodyPr spcFirstLastPara="1" wrap="square" lIns="0" tIns="0" rIns="0" bIns="0" anchor="t" anchorCtr="0">
            <a:noAutofit/>
          </a:bodyPr>
          <a:lstStyle/>
          <a:p>
            <a:pPr lvl="0">
              <a:lnSpc>
                <a:spcPct val="115000"/>
              </a:lnSpc>
              <a:spcBef>
                <a:spcPts val="1200"/>
              </a:spcBef>
              <a:spcAft>
                <a:spcPts val="1200"/>
              </a:spcAft>
            </a:pPr>
            <a:r>
              <a:rPr lang="en-US" dirty="0"/>
              <a:t>Cross Program Question 4.2 - Family, School, Community </a:t>
            </a:r>
            <a:br>
              <a:rPr lang="en-US" dirty="0"/>
            </a:br>
            <a:r>
              <a:rPr lang="en-US" dirty="0"/>
              <a:t>Engagement Strategies</a:t>
            </a:r>
            <a:endParaRPr dirty="0"/>
          </a:p>
        </p:txBody>
      </p:sp>
      <p:sp>
        <p:nvSpPr>
          <p:cNvPr id="242" name="Google Shape;242;g8327fc3782_7_68"/>
          <p:cNvSpPr txBox="1">
            <a:spLocks noGrp="1"/>
          </p:cNvSpPr>
          <p:nvPr>
            <p:ph type="body" idx="1"/>
          </p:nvPr>
        </p:nvSpPr>
        <p:spPr>
          <a:xfrm>
            <a:off x="395350" y="1333500"/>
            <a:ext cx="11222700" cy="4672200"/>
          </a:xfrm>
          <a:prstGeom prst="rect">
            <a:avLst/>
          </a:prstGeom>
        </p:spPr>
        <p:txBody>
          <a:bodyPr spcFirstLastPara="1" wrap="square" lIns="0" tIns="0" rIns="0" bIns="0" anchor="t" anchorCtr="0">
            <a:noAutofit/>
          </a:bodyPr>
          <a:lstStyle/>
          <a:p>
            <a:pPr marL="0" indent="0">
              <a:spcBef>
                <a:spcPts val="500"/>
              </a:spcBef>
              <a:buNone/>
            </a:pPr>
            <a:r>
              <a:rPr lang="en-US" sz="2800" dirty="0"/>
              <a:t>Describe the LEA's strategies to conduct outreach to all parents and family members and implement programs, activities and procedures for effective involvement of families:</a:t>
            </a:r>
          </a:p>
          <a:p>
            <a:pPr marL="0" marR="0" lvl="0" indent="0" algn="l" rtl="0">
              <a:lnSpc>
                <a:spcPct val="90000"/>
              </a:lnSpc>
              <a:spcBef>
                <a:spcPts val="500"/>
              </a:spcBef>
              <a:spcAft>
                <a:spcPts val="0"/>
              </a:spcAft>
              <a:buNone/>
            </a:pPr>
            <a:endParaRPr sz="2800" dirty="0"/>
          </a:p>
          <a:p>
            <a:pPr marL="0" lvl="0" indent="0" algn="l" rtl="0">
              <a:lnSpc>
                <a:spcPct val="115000"/>
              </a:lnSpc>
              <a:spcBef>
                <a:spcPts val="0"/>
              </a:spcBef>
              <a:spcAft>
                <a:spcPts val="0"/>
              </a:spcAft>
              <a:buClr>
                <a:schemeClr val="dk1"/>
              </a:buClr>
              <a:buSzPts val="1100"/>
              <a:buFont typeface="Arial"/>
              <a:buNone/>
            </a:pPr>
            <a:r>
              <a:rPr lang="en-US" dirty="0">
                <a:solidFill>
                  <a:schemeClr val="accent2">
                    <a:lumMod val="75000"/>
                  </a:schemeClr>
                </a:solidFill>
              </a:rPr>
              <a:t>Approval Criteria--Response includes:</a:t>
            </a:r>
          </a:p>
          <a:p>
            <a:pPr>
              <a:lnSpc>
                <a:spcPct val="115000"/>
              </a:lnSpc>
              <a:spcBef>
                <a:spcPts val="0"/>
              </a:spcBef>
              <a:buClr>
                <a:schemeClr val="dk1"/>
              </a:buClr>
              <a:buSzPts val="1100"/>
            </a:pPr>
            <a:r>
              <a:rPr lang="en-US" dirty="0">
                <a:solidFill>
                  <a:schemeClr val="accent2">
                    <a:lumMod val="75000"/>
                  </a:schemeClr>
                </a:solidFill>
              </a:rPr>
              <a:t> A description of parent outreach activities for the district</a:t>
            </a:r>
            <a:endParaRPr dirty="0">
              <a:solidFill>
                <a:schemeClr val="accent2">
                  <a:lumMod val="75000"/>
                </a:schemeClr>
              </a:solidFill>
            </a:endParaRPr>
          </a:p>
          <a:p>
            <a:pPr marL="457200" marR="0" lvl="0" indent="-355600" algn="l" rtl="0">
              <a:lnSpc>
                <a:spcPct val="90000"/>
              </a:lnSpc>
              <a:spcBef>
                <a:spcPts val="500"/>
              </a:spcBef>
              <a:spcAft>
                <a:spcPts val="0"/>
              </a:spcAft>
              <a:buSzPts val="2000"/>
              <a:buChar char="•"/>
            </a:pPr>
            <a:r>
              <a:rPr lang="en-US" dirty="0">
                <a:solidFill>
                  <a:schemeClr val="accent2">
                    <a:lumMod val="75000"/>
                  </a:schemeClr>
                </a:solidFill>
              </a:rPr>
              <a:t>LEA has selected funding source(s)</a:t>
            </a:r>
            <a:endParaRPr dirty="0">
              <a:solidFill>
                <a:schemeClr val="accent2">
                  <a:lumMod val="75000"/>
                </a:schemeClr>
              </a:solidFill>
            </a:endParaRPr>
          </a:p>
          <a:p>
            <a:pPr marL="457200" marR="0" lvl="0" indent="-355600" algn="l" rtl="0">
              <a:lnSpc>
                <a:spcPct val="90000"/>
              </a:lnSpc>
              <a:spcBef>
                <a:spcPts val="0"/>
              </a:spcBef>
              <a:spcAft>
                <a:spcPts val="0"/>
              </a:spcAft>
              <a:buSzPts val="2000"/>
              <a:buChar char="•"/>
            </a:pPr>
            <a:r>
              <a:rPr lang="en-US" dirty="0">
                <a:solidFill>
                  <a:schemeClr val="accent2">
                    <a:lumMod val="75000"/>
                  </a:schemeClr>
                </a:solidFill>
              </a:rPr>
              <a:t>If LEA has indicated federal funds used (Title I, II, III, IV or IV) ensure activities described are budgeted in program indicated</a:t>
            </a:r>
            <a:endParaRPr dirty="0">
              <a:solidFill>
                <a:schemeClr val="accent2">
                  <a:lumMod val="75000"/>
                </a:schemeClr>
              </a:solidFill>
            </a:endParaRPr>
          </a:p>
          <a:p>
            <a:pPr marL="0" lvl="0" indent="0" algn="l" rtl="0">
              <a:lnSpc>
                <a:spcPct val="115000"/>
              </a:lnSpc>
              <a:spcBef>
                <a:spcPts val="0"/>
              </a:spcBef>
              <a:spcAft>
                <a:spcPts val="0"/>
              </a:spcAft>
              <a:buClr>
                <a:schemeClr val="dk1"/>
              </a:buClr>
              <a:buSzPts val="1100"/>
              <a:buFont typeface="Arial"/>
              <a:buNone/>
            </a:pPr>
            <a:r>
              <a:rPr lang="en-US" sz="2800" dirty="0">
                <a:solidFill>
                  <a:srgbClr val="4472C4"/>
                </a:solidFill>
                <a:latin typeface="Arial"/>
                <a:ea typeface="Arial"/>
                <a:cs typeface="Arial"/>
                <a:sym typeface="Arial"/>
              </a:rPr>
              <a:t> </a:t>
            </a:r>
            <a:endParaRPr sz="2800" dirty="0">
              <a:solidFill>
                <a:srgbClr val="4472C4"/>
              </a:solidFill>
              <a:latin typeface="Arial"/>
              <a:ea typeface="Arial"/>
              <a:cs typeface="Arial"/>
              <a:sym typeface="Arial"/>
            </a:endParaRPr>
          </a:p>
          <a:p>
            <a:pPr marL="0" lvl="0" indent="0" algn="l" rtl="0">
              <a:lnSpc>
                <a:spcPct val="115000"/>
              </a:lnSpc>
              <a:spcBef>
                <a:spcPts val="1100"/>
              </a:spcBef>
              <a:spcAft>
                <a:spcPts val="200"/>
              </a:spcAft>
              <a:buNone/>
            </a:pPr>
            <a:endParaRPr dirty="0"/>
          </a:p>
        </p:txBody>
      </p:sp>
      <p:sp>
        <p:nvSpPr>
          <p:cNvPr id="243" name="Google Shape;243;g8327fc3782_7_68"/>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8327fc3782_7_1"/>
          <p:cNvSpPr txBox="1">
            <a:spLocks noGrp="1"/>
          </p:cNvSpPr>
          <p:nvPr>
            <p:ph type="ctrTitle"/>
          </p:nvPr>
        </p:nvSpPr>
        <p:spPr>
          <a:xfrm>
            <a:off x="0" y="2595716"/>
            <a:ext cx="12192000" cy="23376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Cross Program Questions</a:t>
            </a:r>
            <a:endParaRPr/>
          </a:p>
        </p:txBody>
      </p:sp>
      <p:sp>
        <p:nvSpPr>
          <p:cNvPr id="118" name="Google Shape;118;g8327fc3782_7_1"/>
          <p:cNvSpPr txBox="1">
            <a:spLocks noGrp="1"/>
          </p:cNvSpPr>
          <p:nvPr>
            <p:ph type="sldNum" idx="12"/>
          </p:nvPr>
        </p:nvSpPr>
        <p:spPr>
          <a:xfrm>
            <a:off x="227916" y="6427021"/>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chemeClr val="dk1"/>
                </a:solidFill>
              </a:rPr>
              <a:t>2</a:t>
            </a:fld>
            <a:endParaRPr>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1270F-7C9B-4A31-AC48-E747CAACB43C}"/>
              </a:ext>
            </a:extLst>
          </p:cNvPr>
          <p:cNvSpPr>
            <a:spLocks noGrp="1"/>
          </p:cNvSpPr>
          <p:nvPr>
            <p:ph type="title"/>
          </p:nvPr>
        </p:nvSpPr>
        <p:spPr>
          <a:xfrm>
            <a:off x="443564" y="205176"/>
            <a:ext cx="11123595" cy="898524"/>
          </a:xfrm>
        </p:spPr>
        <p:txBody>
          <a:bodyPr>
            <a:normAutofit/>
          </a:bodyPr>
          <a:lstStyle/>
          <a:p>
            <a:r>
              <a:rPr lang="en-US" dirty="0"/>
              <a:t>Cross Program Question 4.2 - Family, School, Community </a:t>
            </a:r>
            <a:br>
              <a:rPr lang="en-US" dirty="0"/>
            </a:br>
            <a:r>
              <a:rPr lang="en-US" dirty="0"/>
              <a:t>Engagement Strategies Example</a:t>
            </a:r>
          </a:p>
        </p:txBody>
      </p:sp>
      <p:sp>
        <p:nvSpPr>
          <p:cNvPr id="3" name="Content Placeholder 2">
            <a:extLst>
              <a:ext uri="{FF2B5EF4-FFF2-40B4-BE49-F238E27FC236}">
                <a16:creationId xmlns:a16="http://schemas.microsoft.com/office/drawing/2014/main" id="{308283D2-5FF9-4E75-80E1-FC191AB28E13}"/>
              </a:ext>
            </a:extLst>
          </p:cNvPr>
          <p:cNvSpPr>
            <a:spLocks noGrp="1"/>
          </p:cNvSpPr>
          <p:nvPr>
            <p:ph idx="1"/>
          </p:nvPr>
        </p:nvSpPr>
        <p:spPr/>
        <p:txBody>
          <a:bodyPr/>
          <a:lstStyle/>
          <a:p>
            <a:pPr marL="0" lvl="0" indent="0">
              <a:spcBef>
                <a:spcPts val="500"/>
              </a:spcBef>
              <a:buNone/>
            </a:pPr>
            <a:r>
              <a:rPr lang="en-US" dirty="0"/>
              <a:t>Example:</a:t>
            </a:r>
          </a:p>
          <a:p>
            <a:pPr>
              <a:spcBef>
                <a:spcPts val="500"/>
              </a:spcBef>
            </a:pPr>
            <a:r>
              <a:rPr lang="en-US" dirty="0"/>
              <a:t>The district actively engages family, school and community involvement across all facets of the community. The ELD and TI team develops community surveys and based on analyses of results--designs activities, events, and improvement planning opportunities to ensure access and involvement of all families and stakeholders, including family/community nights, ESL classes for parents, culture and community events, and SAC. The district also provides informational material, hard copies and electronic, in Spanish and other languages to meet the needs of all families. The district employs full­-time interpreters, translators, family advocates, and family/school/community engagement specialists to meet the needs of all stakeholders. Interpreters, tutors, and hardware/software/assistive technology are provided for families and students with disabilities and communication challenges.</a:t>
            </a:r>
          </a:p>
        </p:txBody>
      </p:sp>
      <p:sp>
        <p:nvSpPr>
          <p:cNvPr id="4" name="Slide Number Placeholder 3">
            <a:extLst>
              <a:ext uri="{FF2B5EF4-FFF2-40B4-BE49-F238E27FC236}">
                <a16:creationId xmlns:a16="http://schemas.microsoft.com/office/drawing/2014/main" id="{FB925467-E2F9-4069-97B3-A3DEDE11C4BA}"/>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548033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g8327fc3782_7_42"/>
          <p:cNvSpPr txBox="1">
            <a:spLocks noGrp="1"/>
          </p:cNvSpPr>
          <p:nvPr>
            <p:ph type="title"/>
          </p:nvPr>
        </p:nvSpPr>
        <p:spPr>
          <a:xfrm>
            <a:off x="270900" y="0"/>
            <a:ext cx="11563200" cy="1103700"/>
          </a:xfrm>
          <a:prstGeom prst="rect">
            <a:avLst/>
          </a:prstGeom>
        </p:spPr>
        <p:txBody>
          <a:bodyPr spcFirstLastPara="1" wrap="square" lIns="0" tIns="0" rIns="0" bIns="0" anchor="t" anchorCtr="0">
            <a:noAutofit/>
          </a:bodyPr>
          <a:lstStyle/>
          <a:p>
            <a:pPr lvl="0">
              <a:lnSpc>
                <a:spcPct val="115000"/>
              </a:lnSpc>
              <a:spcBef>
                <a:spcPts val="1200"/>
              </a:spcBef>
              <a:spcAft>
                <a:spcPts val="1200"/>
              </a:spcAft>
            </a:pPr>
            <a:r>
              <a:rPr lang="en-US" dirty="0"/>
              <a:t>Cross Program Question 5.1 - Program Evaluation</a:t>
            </a:r>
            <a:endParaRPr dirty="0"/>
          </a:p>
        </p:txBody>
      </p:sp>
      <p:sp>
        <p:nvSpPr>
          <p:cNvPr id="257" name="Google Shape;257;g8327fc3782_7_42"/>
          <p:cNvSpPr txBox="1">
            <a:spLocks noGrp="1"/>
          </p:cNvSpPr>
          <p:nvPr>
            <p:ph type="body" idx="1"/>
          </p:nvPr>
        </p:nvSpPr>
        <p:spPr>
          <a:xfrm>
            <a:off x="408100" y="1428600"/>
            <a:ext cx="11159100" cy="4577100"/>
          </a:xfrm>
          <a:prstGeom prst="rect">
            <a:avLst/>
          </a:prstGeom>
        </p:spPr>
        <p:txBody>
          <a:bodyPr spcFirstLastPara="1" wrap="square" lIns="0" tIns="0" rIns="0" bIns="0" anchor="t" anchorCtr="0">
            <a:noAutofit/>
          </a:bodyPr>
          <a:lstStyle/>
          <a:p>
            <a:pPr marL="0" lvl="0" indent="0">
              <a:spcBef>
                <a:spcPts val="500"/>
              </a:spcBef>
              <a:buClr>
                <a:schemeClr val="dk1"/>
              </a:buClr>
              <a:buSzPts val="1100"/>
              <a:buNone/>
            </a:pPr>
            <a:r>
              <a:rPr lang="en-US" sz="2800" dirty="0"/>
              <a:t>Based on the needs assessment, what are the intended goals and outcomes for ESEA programs?</a:t>
            </a:r>
          </a:p>
          <a:p>
            <a:pPr marL="0" lvl="0" indent="0" algn="l" rtl="0">
              <a:lnSpc>
                <a:spcPct val="115000"/>
              </a:lnSpc>
              <a:spcBef>
                <a:spcPts val="0"/>
              </a:spcBef>
              <a:spcAft>
                <a:spcPts val="0"/>
              </a:spcAft>
              <a:buClr>
                <a:schemeClr val="dk1"/>
              </a:buClr>
              <a:buSzPts val="1100"/>
              <a:buFont typeface="Arial"/>
              <a:buNone/>
            </a:pPr>
            <a:endParaRPr lang="en-US" sz="2800" dirty="0"/>
          </a:p>
          <a:p>
            <a:pPr marL="0" lvl="0" indent="0" algn="l" rtl="0">
              <a:lnSpc>
                <a:spcPct val="115000"/>
              </a:lnSpc>
              <a:spcBef>
                <a:spcPts val="0"/>
              </a:spcBef>
              <a:spcAft>
                <a:spcPts val="0"/>
              </a:spcAft>
              <a:buClr>
                <a:schemeClr val="dk1"/>
              </a:buClr>
              <a:buSzPts val="1100"/>
              <a:buFont typeface="Arial"/>
              <a:buNone/>
            </a:pPr>
            <a:r>
              <a:rPr lang="en-US" dirty="0">
                <a:solidFill>
                  <a:schemeClr val="accent2">
                    <a:lumMod val="75000"/>
                  </a:schemeClr>
                </a:solidFill>
              </a:rPr>
              <a:t>Approval Criteria--Response includes:</a:t>
            </a:r>
          </a:p>
          <a:p>
            <a:pPr>
              <a:lnSpc>
                <a:spcPct val="115000"/>
              </a:lnSpc>
              <a:spcBef>
                <a:spcPts val="0"/>
              </a:spcBef>
              <a:buClr>
                <a:schemeClr val="dk1"/>
              </a:buClr>
              <a:buSzPts val="1100"/>
            </a:pPr>
            <a:r>
              <a:rPr lang="en-US" dirty="0">
                <a:solidFill>
                  <a:schemeClr val="accent2">
                    <a:lumMod val="75000"/>
                  </a:schemeClr>
                </a:solidFill>
              </a:rPr>
              <a:t> A description of the prioritized strategies and intended goals and outcomes for ESEA programs</a:t>
            </a:r>
            <a:endParaRPr dirty="0">
              <a:solidFill>
                <a:schemeClr val="accent2">
                  <a:lumMod val="75000"/>
                </a:schemeClr>
              </a:solidFill>
              <a:ea typeface="Arial"/>
              <a:cs typeface="Arial"/>
              <a:sym typeface="Arial"/>
            </a:endParaRPr>
          </a:p>
          <a:p>
            <a:pPr marL="0" lvl="0" indent="0" algn="l" rtl="0">
              <a:lnSpc>
                <a:spcPct val="115000"/>
              </a:lnSpc>
              <a:spcBef>
                <a:spcPts val="1100"/>
              </a:spcBef>
              <a:spcAft>
                <a:spcPts val="200"/>
              </a:spcAft>
              <a:buNone/>
            </a:pPr>
            <a:endParaRPr dirty="0"/>
          </a:p>
        </p:txBody>
      </p:sp>
      <p:sp>
        <p:nvSpPr>
          <p:cNvPr id="258" name="Google Shape;258;g8327fc3782_7_42"/>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BED9-7E32-4566-A573-F4BC8A206757}"/>
              </a:ext>
            </a:extLst>
          </p:cNvPr>
          <p:cNvSpPr>
            <a:spLocks noGrp="1"/>
          </p:cNvSpPr>
          <p:nvPr>
            <p:ph type="title"/>
          </p:nvPr>
        </p:nvSpPr>
        <p:spPr/>
        <p:txBody>
          <a:bodyPr/>
          <a:lstStyle/>
          <a:p>
            <a:r>
              <a:rPr lang="en-US" dirty="0"/>
              <a:t>Cross Program Question 5.1 - Program Evaluation Example</a:t>
            </a:r>
          </a:p>
        </p:txBody>
      </p:sp>
      <p:sp>
        <p:nvSpPr>
          <p:cNvPr id="3" name="Content Placeholder 2">
            <a:extLst>
              <a:ext uri="{FF2B5EF4-FFF2-40B4-BE49-F238E27FC236}">
                <a16:creationId xmlns:a16="http://schemas.microsoft.com/office/drawing/2014/main" id="{0134E04A-2EB9-43B0-B1FC-655FC4B723A8}"/>
              </a:ext>
            </a:extLst>
          </p:cNvPr>
          <p:cNvSpPr>
            <a:spLocks noGrp="1"/>
          </p:cNvSpPr>
          <p:nvPr>
            <p:ph idx="1"/>
          </p:nvPr>
        </p:nvSpPr>
        <p:spPr>
          <a:xfrm>
            <a:off x="443565" y="1554480"/>
            <a:ext cx="11340396" cy="4351338"/>
          </a:xfrm>
        </p:spPr>
        <p:txBody>
          <a:bodyPr>
            <a:normAutofit fontScale="92500" lnSpcReduction="10000"/>
          </a:bodyPr>
          <a:lstStyle/>
          <a:p>
            <a:pPr marL="0" lvl="0" indent="0">
              <a:spcBef>
                <a:spcPts val="500"/>
              </a:spcBef>
              <a:buNone/>
            </a:pPr>
            <a:r>
              <a:rPr lang="en-US" sz="2600" dirty="0"/>
              <a:t>Example:</a:t>
            </a:r>
          </a:p>
          <a:p>
            <a:pPr>
              <a:spcBef>
                <a:spcPts val="500"/>
              </a:spcBef>
            </a:pPr>
            <a:r>
              <a:rPr lang="en-US" sz="2600" dirty="0"/>
              <a:t>Through a systematic exploration of needs and existing capacity, the district has hired a 1.0 FTE Parent Involvement Facilitator to work with Title schools and coordinate parent involvement programs at each site. The facilitator will improve the activities that encourage parent involvement in the school district as well as the school sites. </a:t>
            </a:r>
          </a:p>
          <a:p>
            <a:pPr marL="457200" lvl="0" indent="-355600">
              <a:spcBef>
                <a:spcPts val="500"/>
              </a:spcBef>
              <a:buSzPts val="2000"/>
            </a:pPr>
            <a:r>
              <a:rPr lang="en-US" sz="2600" dirty="0"/>
              <a:t>By second semester, the facilitator will establish a feedback loop between parents and the school/district</a:t>
            </a:r>
          </a:p>
          <a:p>
            <a:pPr marL="457200" lvl="0" indent="-355600">
              <a:spcBef>
                <a:spcPts val="0"/>
              </a:spcBef>
              <a:buSzPts val="2000"/>
            </a:pPr>
            <a:r>
              <a:rPr lang="en-US" sz="2600" dirty="0"/>
              <a:t>Implementation will be considered successful if 50% of parents at targeted sites have logged in and sent responses through either the web-based or call-in system established, as verified by data, at the end of the second semester</a:t>
            </a:r>
          </a:p>
          <a:p>
            <a:pPr marL="457200" lvl="0" indent="-355600">
              <a:spcBef>
                <a:spcPts val="0"/>
              </a:spcBef>
              <a:buSzPts val="2000"/>
            </a:pPr>
            <a:r>
              <a:rPr lang="en-US" sz="2600" dirty="0"/>
              <a:t>Parent volunteers will be recruited to make reminder phone calls at each school site</a:t>
            </a:r>
          </a:p>
          <a:p>
            <a:pPr marL="457200" lvl="0" indent="-355600">
              <a:spcBef>
                <a:spcPts val="0"/>
              </a:spcBef>
              <a:buSzPts val="2000"/>
            </a:pPr>
            <a:r>
              <a:rPr lang="en-US" sz="2600" dirty="0"/>
              <a:t>Satisfaction surveys will be developed for each parent engagement activity and will be used to inform improvements in practices and ongoing needs at impacted sites</a:t>
            </a:r>
          </a:p>
          <a:p>
            <a:endParaRPr lang="en-US" dirty="0"/>
          </a:p>
        </p:txBody>
      </p:sp>
      <p:sp>
        <p:nvSpPr>
          <p:cNvPr id="4" name="Slide Number Placeholder 3">
            <a:extLst>
              <a:ext uri="{FF2B5EF4-FFF2-40B4-BE49-F238E27FC236}">
                <a16:creationId xmlns:a16="http://schemas.microsoft.com/office/drawing/2014/main" id="{100D6F52-D631-4AD5-87E3-3DC7B5D2D43E}"/>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291219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g8327fc3782_8_92"/>
          <p:cNvSpPr txBox="1">
            <a:spLocks noGrp="1"/>
          </p:cNvSpPr>
          <p:nvPr>
            <p:ph type="title"/>
          </p:nvPr>
        </p:nvSpPr>
        <p:spPr>
          <a:xfrm>
            <a:off x="270900" y="-104350"/>
            <a:ext cx="11563200" cy="1207800"/>
          </a:xfrm>
          <a:prstGeom prst="rect">
            <a:avLst/>
          </a:prstGeom>
        </p:spPr>
        <p:txBody>
          <a:bodyPr spcFirstLastPara="1" wrap="square" lIns="0" tIns="0" rIns="0" bIns="0" anchor="t" anchorCtr="0">
            <a:noAutofit/>
          </a:bodyPr>
          <a:lstStyle/>
          <a:p>
            <a:pPr lvl="0">
              <a:lnSpc>
                <a:spcPct val="115000"/>
              </a:lnSpc>
              <a:spcBef>
                <a:spcPts val="1200"/>
              </a:spcBef>
              <a:spcAft>
                <a:spcPts val="1200"/>
              </a:spcAft>
            </a:pPr>
            <a:r>
              <a:rPr lang="en-US" dirty="0"/>
              <a:t>Cross Program Question 5.2 - Program Evaluation</a:t>
            </a:r>
            <a:endParaRPr dirty="0"/>
          </a:p>
        </p:txBody>
      </p:sp>
      <p:sp>
        <p:nvSpPr>
          <p:cNvPr id="265" name="Google Shape;265;g8327fc3782_8_92"/>
          <p:cNvSpPr txBox="1">
            <a:spLocks noGrp="1"/>
          </p:cNvSpPr>
          <p:nvPr>
            <p:ph type="body" idx="1"/>
          </p:nvPr>
        </p:nvSpPr>
        <p:spPr>
          <a:xfrm>
            <a:off x="408100" y="1463950"/>
            <a:ext cx="11146200" cy="4541700"/>
          </a:xfrm>
          <a:prstGeom prst="rect">
            <a:avLst/>
          </a:prstGeom>
        </p:spPr>
        <p:txBody>
          <a:bodyPr spcFirstLastPara="1" wrap="square" lIns="0" tIns="0" rIns="0" bIns="0" anchor="t" anchorCtr="0">
            <a:noAutofit/>
          </a:bodyPr>
          <a:lstStyle/>
          <a:p>
            <a:pPr marL="0" indent="0">
              <a:spcBef>
                <a:spcPts val="500"/>
              </a:spcBef>
              <a:buClr>
                <a:schemeClr val="dk1"/>
              </a:buClr>
              <a:buSzPts val="1100"/>
              <a:buNone/>
            </a:pPr>
            <a:r>
              <a:rPr lang="en-US" sz="2800" dirty="0"/>
              <a:t>Describe how the LEA evaluates the effectiveness of programs supported by ESEA funds including what data the LEA uses to inform decisions to modify, continue, or terminate ESEA-funded programs. Where decisions about these activities are made at the school level, describe how the LEA supports schools in this process.</a:t>
            </a:r>
          </a:p>
          <a:p>
            <a:pPr marL="0" marR="0" lvl="0" indent="0" algn="l" rtl="0">
              <a:lnSpc>
                <a:spcPct val="90000"/>
              </a:lnSpc>
              <a:spcBef>
                <a:spcPts val="500"/>
              </a:spcBef>
              <a:spcAft>
                <a:spcPts val="0"/>
              </a:spcAft>
              <a:buNone/>
            </a:pPr>
            <a:endParaRPr lang="en-US" sz="2800" dirty="0"/>
          </a:p>
          <a:p>
            <a:pPr marL="0" lvl="0" indent="0" algn="l" rtl="0">
              <a:lnSpc>
                <a:spcPct val="115000"/>
              </a:lnSpc>
              <a:spcBef>
                <a:spcPts val="0"/>
              </a:spcBef>
              <a:spcAft>
                <a:spcPts val="0"/>
              </a:spcAft>
              <a:buClr>
                <a:schemeClr val="dk1"/>
              </a:buClr>
              <a:buSzPts val="1100"/>
              <a:buFont typeface="Arial"/>
              <a:buNone/>
            </a:pPr>
            <a:r>
              <a:rPr lang="en-US" dirty="0">
                <a:solidFill>
                  <a:schemeClr val="accent2">
                    <a:lumMod val="75000"/>
                  </a:schemeClr>
                </a:solidFill>
              </a:rPr>
              <a:t>Approval Criteria--Response includes:</a:t>
            </a:r>
          </a:p>
          <a:p>
            <a:pPr>
              <a:lnSpc>
                <a:spcPct val="115000"/>
              </a:lnSpc>
              <a:spcBef>
                <a:spcPts val="0"/>
              </a:spcBef>
              <a:buClr>
                <a:schemeClr val="dk1"/>
              </a:buClr>
              <a:buSzPts val="1100"/>
            </a:pPr>
            <a:r>
              <a:rPr lang="en-US" dirty="0">
                <a:solidFill>
                  <a:schemeClr val="accent2">
                    <a:lumMod val="75000"/>
                  </a:schemeClr>
                </a:solidFill>
              </a:rPr>
              <a:t> A description of how the district evaluates programs and uses data to make decisions about the use of ESEA funds</a:t>
            </a:r>
          </a:p>
          <a:p>
            <a:pPr>
              <a:lnSpc>
                <a:spcPct val="115000"/>
              </a:lnSpc>
              <a:spcBef>
                <a:spcPts val="0"/>
              </a:spcBef>
              <a:buClr>
                <a:schemeClr val="dk1"/>
              </a:buClr>
              <a:buSzPts val="1100"/>
            </a:pPr>
            <a:r>
              <a:rPr lang="en-US" dirty="0">
                <a:solidFill>
                  <a:schemeClr val="accent2">
                    <a:lumMod val="75000"/>
                  </a:schemeClr>
                </a:solidFill>
              </a:rPr>
              <a:t>A description of how the district supports schools in evaluating activities and programs</a:t>
            </a:r>
          </a:p>
          <a:p>
            <a:pPr marL="0" lvl="0" indent="0" algn="l" rtl="0">
              <a:lnSpc>
                <a:spcPct val="115000"/>
              </a:lnSpc>
              <a:spcBef>
                <a:spcPts val="0"/>
              </a:spcBef>
              <a:spcAft>
                <a:spcPts val="0"/>
              </a:spcAft>
              <a:buClr>
                <a:schemeClr val="dk1"/>
              </a:buClr>
              <a:buSzPts val="1100"/>
              <a:buFont typeface="Arial"/>
              <a:buNone/>
            </a:pPr>
            <a:endParaRPr sz="2800" dirty="0">
              <a:solidFill>
                <a:schemeClr val="accent2">
                  <a:lumMod val="75000"/>
                </a:schemeClr>
              </a:solidFill>
              <a:latin typeface="Arial"/>
              <a:ea typeface="Arial"/>
              <a:cs typeface="Arial"/>
              <a:sym typeface="Arial"/>
            </a:endParaRPr>
          </a:p>
          <a:p>
            <a:pPr marL="0" lvl="0" indent="0" algn="l" rtl="0">
              <a:lnSpc>
                <a:spcPct val="115000"/>
              </a:lnSpc>
              <a:spcBef>
                <a:spcPts val="1100"/>
              </a:spcBef>
              <a:spcAft>
                <a:spcPts val="200"/>
              </a:spcAft>
              <a:buNone/>
            </a:pPr>
            <a:endParaRPr dirty="0"/>
          </a:p>
        </p:txBody>
      </p:sp>
      <p:sp>
        <p:nvSpPr>
          <p:cNvPr id="266" name="Google Shape;266;g8327fc3782_8_92"/>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92D78-ED16-49E8-BAB2-2AF29E366098}"/>
              </a:ext>
            </a:extLst>
          </p:cNvPr>
          <p:cNvSpPr>
            <a:spLocks noGrp="1"/>
          </p:cNvSpPr>
          <p:nvPr>
            <p:ph type="title"/>
          </p:nvPr>
        </p:nvSpPr>
        <p:spPr/>
        <p:txBody>
          <a:bodyPr/>
          <a:lstStyle/>
          <a:p>
            <a:r>
              <a:rPr lang="en-US" dirty="0"/>
              <a:t>Cross Program Question 5.2 - Program Evaluation Example</a:t>
            </a:r>
          </a:p>
        </p:txBody>
      </p:sp>
      <p:sp>
        <p:nvSpPr>
          <p:cNvPr id="3" name="Content Placeholder 2">
            <a:extLst>
              <a:ext uri="{FF2B5EF4-FFF2-40B4-BE49-F238E27FC236}">
                <a16:creationId xmlns:a16="http://schemas.microsoft.com/office/drawing/2014/main" id="{6A4B1704-92E7-430D-BCEE-F2C8DF80D152}"/>
              </a:ext>
            </a:extLst>
          </p:cNvPr>
          <p:cNvSpPr>
            <a:spLocks noGrp="1"/>
          </p:cNvSpPr>
          <p:nvPr>
            <p:ph idx="1"/>
          </p:nvPr>
        </p:nvSpPr>
        <p:spPr/>
        <p:txBody>
          <a:bodyPr>
            <a:normAutofit fontScale="92500" lnSpcReduction="20000"/>
          </a:bodyPr>
          <a:lstStyle/>
          <a:p>
            <a:pPr marL="0" lvl="0" indent="0">
              <a:spcBef>
                <a:spcPts val="500"/>
              </a:spcBef>
              <a:buNone/>
            </a:pPr>
            <a:r>
              <a:rPr lang="en-US" sz="2600" dirty="0"/>
              <a:t>Example 1:</a:t>
            </a:r>
          </a:p>
          <a:p>
            <a:pPr>
              <a:spcBef>
                <a:spcPts val="500"/>
              </a:spcBef>
            </a:pPr>
            <a:r>
              <a:rPr lang="en-US" sz="2600" dirty="0"/>
              <a:t>The District uses a theory of action to describe how the needs identified in the CNA will be met using evidence-based strategies to reach desired outcomes (along with associated performance measures) for each of the strategies implemented at schools. Benchmark data are reviewed quarterly by a variety of school and district stakeholders to ensure that implementation is on track. If it is determined that adjustments are needed in programming to meet intended outcomes, program modifications will be made as needed.</a:t>
            </a:r>
          </a:p>
          <a:p>
            <a:pPr marL="457200" lvl="0" indent="-355600">
              <a:spcBef>
                <a:spcPts val="500"/>
              </a:spcBef>
              <a:buSzPts val="2000"/>
            </a:pPr>
            <a:r>
              <a:rPr lang="en-US" sz="2600" dirty="0"/>
              <a:t>Data sets include those performance and implementation measures identified in the theory of action</a:t>
            </a:r>
          </a:p>
          <a:p>
            <a:pPr marL="457200" lvl="0" indent="-355600">
              <a:spcBef>
                <a:spcPts val="0"/>
              </a:spcBef>
              <a:buSzPts val="2000"/>
            </a:pPr>
            <a:r>
              <a:rPr lang="en-US" sz="2600" dirty="0"/>
              <a:t>Relevant stakeholders are included in the process of program implementation review, at intervals specified in implementation benchmark goals</a:t>
            </a:r>
          </a:p>
          <a:p>
            <a:pPr marL="457200" lvl="0" indent="-355600">
              <a:spcBef>
                <a:spcPts val="0"/>
              </a:spcBef>
              <a:buSzPts val="2000"/>
            </a:pPr>
            <a:r>
              <a:rPr lang="en-US" sz="2600" dirty="0"/>
              <a:t>As appropriate, these stakeholders are involved in ongoing decision-making, however, school and district leadership have the authority to collaboratively modify or adjust programming</a:t>
            </a:r>
          </a:p>
          <a:p>
            <a:endParaRPr lang="en-US" dirty="0"/>
          </a:p>
        </p:txBody>
      </p:sp>
      <p:sp>
        <p:nvSpPr>
          <p:cNvPr id="4" name="Slide Number Placeholder 3">
            <a:extLst>
              <a:ext uri="{FF2B5EF4-FFF2-40B4-BE49-F238E27FC236}">
                <a16:creationId xmlns:a16="http://schemas.microsoft.com/office/drawing/2014/main" id="{C84E3BF9-0012-4C01-A30A-1B099478E46E}"/>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3244828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92D78-ED16-49E8-BAB2-2AF29E366098}"/>
              </a:ext>
            </a:extLst>
          </p:cNvPr>
          <p:cNvSpPr>
            <a:spLocks noGrp="1"/>
          </p:cNvSpPr>
          <p:nvPr>
            <p:ph type="title"/>
          </p:nvPr>
        </p:nvSpPr>
        <p:spPr/>
        <p:txBody>
          <a:bodyPr/>
          <a:lstStyle/>
          <a:p>
            <a:r>
              <a:rPr lang="en-US" dirty="0"/>
              <a:t>Cross Program Question 5.2 - Program Evaluation Example 2</a:t>
            </a:r>
          </a:p>
        </p:txBody>
      </p:sp>
      <p:sp>
        <p:nvSpPr>
          <p:cNvPr id="3" name="Content Placeholder 2">
            <a:extLst>
              <a:ext uri="{FF2B5EF4-FFF2-40B4-BE49-F238E27FC236}">
                <a16:creationId xmlns:a16="http://schemas.microsoft.com/office/drawing/2014/main" id="{6A4B1704-92E7-430D-BCEE-F2C8DF80D152}"/>
              </a:ext>
            </a:extLst>
          </p:cNvPr>
          <p:cNvSpPr>
            <a:spLocks noGrp="1"/>
          </p:cNvSpPr>
          <p:nvPr>
            <p:ph idx="1"/>
          </p:nvPr>
        </p:nvSpPr>
        <p:spPr>
          <a:xfrm>
            <a:off x="443565" y="1253613"/>
            <a:ext cx="11340396" cy="5399211"/>
          </a:xfrm>
        </p:spPr>
        <p:txBody>
          <a:bodyPr>
            <a:normAutofit fontScale="55000" lnSpcReduction="20000"/>
          </a:bodyPr>
          <a:lstStyle/>
          <a:p>
            <a:pPr marL="0" lvl="0" indent="0">
              <a:spcBef>
                <a:spcPts val="500"/>
              </a:spcBef>
              <a:buNone/>
            </a:pPr>
            <a:r>
              <a:rPr lang="en-US" sz="4400" dirty="0"/>
              <a:t>Example 2:</a:t>
            </a:r>
          </a:p>
          <a:p>
            <a:pPr>
              <a:spcBef>
                <a:spcPts val="500"/>
              </a:spcBef>
            </a:pPr>
            <a:r>
              <a:rPr lang="en-US" sz="3800" dirty="0"/>
              <a:t>Every fall, the district collects a wide range of performance data to create an annual comprehensive needs assessment. This data is presented to the board and includes information concerning a wide variety of student groups such as ELL, G/T, MTSS, students with disabilities, Title, FRL, and minority students. This information is then compared to last year’s UIP CNA and improvement plan. At this time, if the data demonstrates differences in our needs and actions based on those needs, we will update the UIP to include needed steps for academic improvement—responding to current needs of students. In the spring, data is again collected and presented to stakeholder groups to evaluate the progress of students. Our UIP for the following year emerges as a result of this process  and adjustments are made as needed. The data that are collected ranges from DIBELS data, NWEA, state assessment, perception data from families, attendance, discipline data, SEL survey results, as well as staff input. This process allows the district to quickly identify needs and implement a shift our services. An illustration of this tactic involved a change in our intervention process based on the information collected. Data verified that students were still not making progress.  A group of teachers convened to investigate the "why,” and determined the interventions were not carried out with fidelity and students were receiving a patchwork of interventions that at times were not matched to their deficiency. The team began reinventing end of day intervention groups so that they were targeted towards a wide variety of identified gaps. Currently, students with identified gaps are placed in a time-bound intervention group for a specific task to mitigate the gap and progress is evaluated at the end of the period before moving on to another group, if they have made adequate progress. This process should provide more information that will help determine the impact of programming to assist students in closing the achievement gap. </a:t>
            </a:r>
          </a:p>
        </p:txBody>
      </p:sp>
      <p:sp>
        <p:nvSpPr>
          <p:cNvPr id="4" name="Slide Number Placeholder 3">
            <a:extLst>
              <a:ext uri="{FF2B5EF4-FFF2-40B4-BE49-F238E27FC236}">
                <a16:creationId xmlns:a16="http://schemas.microsoft.com/office/drawing/2014/main" id="{C84E3BF9-0012-4C01-A30A-1B099478E46E}"/>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690034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g8327fc3782_8_101"/>
          <p:cNvSpPr txBox="1">
            <a:spLocks noGrp="1"/>
          </p:cNvSpPr>
          <p:nvPr>
            <p:ph type="title"/>
          </p:nvPr>
        </p:nvSpPr>
        <p:spPr>
          <a:xfrm>
            <a:off x="270900" y="0"/>
            <a:ext cx="11563200" cy="1103700"/>
          </a:xfrm>
          <a:prstGeom prst="rect">
            <a:avLst/>
          </a:prstGeom>
        </p:spPr>
        <p:txBody>
          <a:bodyPr spcFirstLastPara="1" wrap="square" lIns="0" tIns="0" rIns="0" bIns="0" anchor="t" anchorCtr="0">
            <a:noAutofit/>
          </a:bodyPr>
          <a:lstStyle/>
          <a:p>
            <a:pPr lvl="0">
              <a:lnSpc>
                <a:spcPct val="115000"/>
              </a:lnSpc>
              <a:spcBef>
                <a:spcPts val="1200"/>
              </a:spcBef>
              <a:spcAft>
                <a:spcPts val="1200"/>
              </a:spcAft>
            </a:pPr>
            <a:r>
              <a:rPr lang="en-US" dirty="0"/>
              <a:t>Cross Program Question 5.2 - Program Evaluation, </a:t>
            </a:r>
            <a:br>
              <a:rPr lang="en-US" dirty="0"/>
            </a:br>
            <a:r>
              <a:rPr lang="en-US" dirty="0"/>
              <a:t>District Support</a:t>
            </a:r>
            <a:endParaRPr dirty="0"/>
          </a:p>
        </p:txBody>
      </p:sp>
      <p:sp>
        <p:nvSpPr>
          <p:cNvPr id="273" name="Google Shape;273;g8327fc3782_8_101"/>
          <p:cNvSpPr txBox="1">
            <a:spLocks noGrp="1"/>
          </p:cNvSpPr>
          <p:nvPr>
            <p:ph type="body" idx="1"/>
          </p:nvPr>
        </p:nvSpPr>
        <p:spPr>
          <a:xfrm>
            <a:off x="420850" y="1419450"/>
            <a:ext cx="11222700" cy="4586100"/>
          </a:xfrm>
          <a:prstGeom prst="rect">
            <a:avLst/>
          </a:prstGeom>
        </p:spPr>
        <p:txBody>
          <a:bodyPr spcFirstLastPara="1" wrap="square" lIns="0" tIns="0" rIns="0" bIns="0" anchor="t" anchorCtr="0">
            <a:noAutofit/>
          </a:bodyPr>
          <a:lstStyle/>
          <a:p>
            <a:pPr marL="0" marR="0" lvl="0" indent="0" algn="l" rtl="0">
              <a:lnSpc>
                <a:spcPct val="90000"/>
              </a:lnSpc>
              <a:spcBef>
                <a:spcPts val="500"/>
              </a:spcBef>
              <a:spcAft>
                <a:spcPts val="0"/>
              </a:spcAft>
              <a:buNone/>
            </a:pPr>
            <a:r>
              <a:rPr lang="en-US" sz="2800" dirty="0"/>
              <a:t>Example:</a:t>
            </a:r>
            <a:endParaRPr sz="2800" dirty="0"/>
          </a:p>
          <a:p>
            <a:pPr marL="457200" marR="0" lvl="0" indent="-355600" algn="l" rtl="0">
              <a:lnSpc>
                <a:spcPct val="90000"/>
              </a:lnSpc>
              <a:spcBef>
                <a:spcPts val="500"/>
              </a:spcBef>
              <a:spcAft>
                <a:spcPts val="0"/>
              </a:spcAft>
              <a:buSzPts val="2000"/>
              <a:buChar char="•"/>
            </a:pPr>
            <a:r>
              <a:rPr lang="en-US" sz="2800" dirty="0"/>
              <a:t>The District provides training on using various tools to align the school needs with the most favorable evidence-based practices or resources that meet critical alignment markers to local capacity and fit. The district encourages using a theory of action or similar process when determining the needs, in selecting evidence-based strategies, and articulating desired outcomes (along with associated performance measures) for each of the proposed strategies to be implemented at schools.  Data dives are facilitated within bi-weekly PLCs, based on district-designed protocols. School administrators, content teachers, support personnel, and instructional paraprofessionals participate in these PLCs. </a:t>
            </a:r>
            <a:endParaRPr sz="2800" dirty="0"/>
          </a:p>
        </p:txBody>
      </p:sp>
      <p:sp>
        <p:nvSpPr>
          <p:cNvPr id="274" name="Google Shape;274;g8327fc3782_8_101"/>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4">
            <a:extLst>
              <a:ext uri="{FF2B5EF4-FFF2-40B4-BE49-F238E27FC236}">
                <a16:creationId xmlns:a16="http://schemas.microsoft.com/office/drawing/2014/main" id="{A17BCD99-E6F0-45C9-BFAE-E15511B6753A}"/>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sz="5400" dirty="0">
                <a:solidFill>
                  <a:schemeClr val="bg1">
                    <a:lumMod val="95000"/>
                    <a:lumOff val="5000"/>
                  </a:schemeClr>
                </a:solidFill>
                <a:latin typeface="+mj-lt"/>
              </a:rPr>
              <a:t>Questions????</a:t>
            </a:r>
          </a:p>
        </p:txBody>
      </p:sp>
    </p:spTree>
    <p:extLst>
      <p:ext uri="{BB962C8B-B14F-4D97-AF65-F5344CB8AC3E}">
        <p14:creationId xmlns:p14="http://schemas.microsoft.com/office/powerpoint/2010/main" val="3140308086"/>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4236556092"/>
              </p:ext>
            </p:extLst>
          </p:nvPr>
        </p:nvGraphicFramePr>
        <p:xfrm>
          <a:off x="443565" y="1337690"/>
          <a:ext cx="11239929" cy="1273228"/>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787997">
                  <a:extLst>
                    <a:ext uri="{9D8B030D-6E8A-4147-A177-3AD203B41FA5}">
                      <a16:colId xmlns:a16="http://schemas.microsoft.com/office/drawing/2014/main" val="1590019068"/>
                    </a:ext>
                  </a:extLst>
                </a:gridCol>
                <a:gridCol w="1243173">
                  <a:extLst>
                    <a:ext uri="{9D8B030D-6E8A-4147-A177-3AD203B41FA5}">
                      <a16:colId xmlns:a16="http://schemas.microsoft.com/office/drawing/2014/main" val="1099636816"/>
                    </a:ext>
                  </a:extLst>
                </a:gridCol>
                <a:gridCol w="2775800">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Nazie</a:t>
                      </a:r>
                      <a:r>
                        <a:rPr lang="en-US" sz="1400" b="0" baseline="0" dirty="0">
                          <a:effectLst/>
                          <a:latin typeface="+mn-lt"/>
                          <a:ea typeface="Calibri"/>
                          <a:cs typeface="Times New Roman"/>
                        </a:rPr>
                        <a:t> Mohajeri-Nelson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Assistant Director</a:t>
                      </a:r>
                      <a:r>
                        <a:rPr lang="en-US" sz="1400" b="0" baseline="0" dirty="0">
                          <a:effectLst/>
                          <a:latin typeface="+mn-lt"/>
                          <a:ea typeface="Calibri"/>
                          <a:cs typeface="Times New Roman"/>
                        </a:rPr>
                        <a:t> of ESEA Office</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Michelle Prael  </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Program Support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303-866-6998</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4153772944"/>
              </p:ext>
            </p:extLst>
          </p:nvPr>
        </p:nvGraphicFramePr>
        <p:xfrm>
          <a:off x="443564" y="2973559"/>
          <a:ext cx="11239929" cy="3133636"/>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20000"/>
                    </a:ext>
                  </a:extLst>
                </a:gridCol>
                <a:gridCol w="4787998">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effectLst/>
                          <a:latin typeface="+mn-lt"/>
                        </a:rPr>
                        <a:t>Brad Bylsma</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303-866-6937</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effectLst/>
                          <a:latin typeface="+mn-lt"/>
                        </a:rPr>
                        <a:t>Kristen Collins</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Northwest</a:t>
                      </a:r>
                      <a:r>
                        <a:rPr lang="en-US" sz="1400" b="0" baseline="0" dirty="0">
                          <a:effectLst/>
                          <a:latin typeface="+mn-lt"/>
                          <a:ea typeface="Calibri"/>
                          <a:cs typeface="Times New Roman"/>
                        </a:rPr>
                        <a:t> &amp;</a:t>
                      </a:r>
                      <a:r>
                        <a:rPr lang="en-US" sz="1400" b="0" dirty="0">
                          <a:effectLst/>
                          <a:latin typeface="+mn-lt"/>
                          <a:ea typeface="Calibri"/>
                          <a:cs typeface="Times New Roman"/>
                        </a:rPr>
                        <a:t> West</a:t>
                      </a:r>
                      <a:r>
                        <a:rPr lang="en-US" sz="1400" b="0" baseline="0" dirty="0">
                          <a:effectLst/>
                          <a:latin typeface="+mn-lt"/>
                          <a:ea typeface="Calibri"/>
                          <a:cs typeface="Times New Roman"/>
                        </a:rPr>
                        <a:t> Central, Title V and Stakeholder Involvement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303-866-6705</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effectLst/>
                          <a:latin typeface="+mn-lt"/>
                        </a:rPr>
                        <a:t>Tammy Giessinger</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303-866-6992</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Jeremy</a:t>
                      </a:r>
                      <a:r>
                        <a:rPr lang="en-US" sz="1400" b="0" baseline="0" dirty="0">
                          <a:effectLst/>
                          <a:latin typeface="+mn-lt"/>
                          <a:ea typeface="Calibri"/>
                          <a:cs typeface="Times New Roman"/>
                        </a:rPr>
                        <a:t> Meredith</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effectLst/>
                          <a:latin typeface="+mn-lt"/>
                        </a:rPr>
                        <a:t>Laura</a:t>
                      </a:r>
                      <a:r>
                        <a:rPr lang="en-US" sz="1400" b="0" kern="1200" baseline="0" dirty="0">
                          <a:effectLst/>
                          <a:latin typeface="+mn-lt"/>
                        </a:rPr>
                        <a:t> Meushaw</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Pikes Peak &amp; Southeast, Titles I and School</a:t>
                      </a:r>
                      <a:r>
                        <a:rPr lang="en-US" sz="1400" b="0" baseline="0" dirty="0">
                          <a:effectLst/>
                          <a:latin typeface="+mn-lt"/>
                          <a:ea typeface="Calibri"/>
                          <a:cs typeface="Times New Roman"/>
                        </a:rPr>
                        <a:t> Improvement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303-866-6618</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effectLst/>
                          <a:latin typeface="+mn-lt"/>
                        </a:rPr>
                        <a:t>Robert Thompson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Northwest</a:t>
                      </a:r>
                      <a:r>
                        <a:rPr lang="en-US" sz="1400" b="0" baseline="0" dirty="0">
                          <a:effectLst/>
                          <a:latin typeface="+mn-lt"/>
                          <a:ea typeface="Calibri"/>
                          <a:cs typeface="Times New Roman"/>
                        </a:rPr>
                        <a:t> &amp;</a:t>
                      </a:r>
                      <a:r>
                        <a:rPr lang="en-US" sz="1400" b="0" dirty="0">
                          <a:effectLst/>
                          <a:latin typeface="+mn-lt"/>
                          <a:ea typeface="Calibri"/>
                          <a:cs typeface="Times New Roman"/>
                        </a:rPr>
                        <a:t> West</a:t>
                      </a:r>
                      <a:r>
                        <a:rPr lang="en-US" sz="1400" b="0" baseline="0" dirty="0">
                          <a:effectLst/>
                          <a:latin typeface="+mn-lt"/>
                          <a:ea typeface="Calibri"/>
                          <a:cs typeface="Times New Roman"/>
                        </a:rPr>
                        <a:t> Central, Title III</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303-866-6842</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effectLst/>
                          <a:latin typeface="+mn-lt"/>
                        </a:rPr>
                        <a:t>Barb Vassis</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303-866-6065</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effectLst/>
                          <a:latin typeface="+mn-lt"/>
                        </a:rPr>
                        <a:t>Joey Willett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effectLst/>
                          <a:latin typeface="+mn-lt"/>
                          <a:ea typeface="Calibri"/>
                          <a:cs typeface="Times New Roman"/>
                        </a:rPr>
                        <a:t>Southwest</a:t>
                      </a:r>
                      <a:r>
                        <a:rPr lang="en-US" sz="1400" b="0" baseline="0" dirty="0">
                          <a:effectLst/>
                          <a:latin typeface="+mn-lt"/>
                          <a:ea typeface="Calibri"/>
                          <a:cs typeface="Times New Roman"/>
                        </a:rPr>
                        <a:t>, Titles I and ID, Monitoring</a:t>
                      </a:r>
                      <a:endParaRPr lang="en-US" sz="1400" b="0" dirty="0">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effectLst/>
                          <a:latin typeface="+mn-lt"/>
                        </a:rPr>
                        <a:t>303-866-6700</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28</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1797490077"/>
              </p:ext>
            </p:extLst>
          </p:nvPr>
        </p:nvGraphicFramePr>
        <p:xfrm>
          <a:off x="443565" y="1337690"/>
          <a:ext cx="11239929" cy="1079152"/>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426060">
                <a:tc>
                  <a:txBody>
                    <a:bodyPr/>
                    <a:lstStyle/>
                    <a:p>
                      <a:pPr marL="0" marR="0">
                        <a:lnSpc>
                          <a:spcPct val="115000"/>
                        </a:lnSpc>
                        <a:spcBef>
                          <a:spcPts val="0"/>
                        </a:spcBef>
                        <a:spcAft>
                          <a:spcPts val="0"/>
                        </a:spcAft>
                      </a:pPr>
                      <a:r>
                        <a:rPr lang="en-US" sz="1400" b="0" dirty="0">
                          <a:effectLst/>
                          <a:latin typeface="+mn-lt"/>
                          <a:ea typeface="Calibri"/>
                          <a:cs typeface="Times New Roman"/>
                        </a:rPr>
                        <a:t>Nazie</a:t>
                      </a:r>
                      <a:r>
                        <a:rPr lang="en-US" sz="1400" b="0" baseline="0" dirty="0">
                          <a:effectLst/>
                          <a:latin typeface="+mn-lt"/>
                          <a:ea typeface="Calibri"/>
                          <a:cs typeface="Times New Roman"/>
                        </a:rPr>
                        <a:t> Mohajeri-Nelson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Asst. Director</a:t>
                      </a:r>
                      <a:r>
                        <a:rPr lang="en-US" sz="1400" b="0" baseline="0" dirty="0">
                          <a:effectLst/>
                          <a:latin typeface="+mn-lt"/>
                          <a:ea typeface="Calibri"/>
                          <a:cs typeface="Times New Roman"/>
                        </a:rPr>
                        <a:t> of ESEA Office</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83334826"/>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Kim Burnham</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Competitive, Grants &amp; Awards Supervisor</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303-866-6916</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Patricia Gleason</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Senior Consultant, Grants &amp; Awards </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303-866-6143</a:t>
                      </a:r>
                      <a:endParaRPr lang="en-US" sz="1400" b="0" dirty="0">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Senior Consultant</a:t>
                      </a:r>
                      <a:r>
                        <a:rPr lang="en-US" sz="1400" b="0" i="0" kern="1200" dirty="0">
                          <a:solidFill>
                            <a:schemeClr val="dk1"/>
                          </a:solidFill>
                          <a:effectLst/>
                          <a:latin typeface="+mn-lt"/>
                          <a:ea typeface="+mn-ea"/>
                          <a:cs typeface="+mn-cs"/>
                        </a:rPr>
                        <a:t>, Grants &amp; Awards </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Brittany Jimenez</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Program Support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303-866-6813</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10611059"/>
              </p:ext>
            </p:extLst>
          </p:nvPr>
        </p:nvGraphicFramePr>
        <p:xfrm>
          <a:off x="443565" y="4816783"/>
          <a:ext cx="11239928" cy="1306615"/>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dk1"/>
                          </a:solidFill>
                          <a:effectLst/>
                          <a:latin typeface="+mn-lt"/>
                          <a:ea typeface="+mn-ea"/>
                          <a:cs typeface="+mn-cs"/>
                        </a:rPr>
                        <a:t>Tina Negley</a:t>
                      </a:r>
                      <a:endParaRPr lang="en-US" sz="1400" b="0" dirty="0"/>
                    </a:p>
                  </a:txBody>
                  <a:tcPr/>
                </a:tc>
                <a:tc>
                  <a:txBody>
                    <a:bodyPr/>
                    <a:lstStyle/>
                    <a:p>
                      <a:r>
                        <a:rPr lang="en-US" sz="1400" b="0" i="0" kern="1200" dirty="0">
                          <a:solidFill>
                            <a:schemeClr val="dk1"/>
                          </a:solidFill>
                          <a:effectLst/>
                          <a:latin typeface="+mn-lt"/>
                          <a:ea typeface="+mn-ea"/>
                          <a:cs typeface="+mn-cs"/>
                        </a:rPr>
                        <a:t>ESSA Accountability, Program Evaluation,</a:t>
                      </a:r>
                      <a:r>
                        <a:rPr lang="en-US" sz="1400" b="0" i="0" kern="1200" baseline="0" dirty="0">
                          <a:solidFill>
                            <a:schemeClr val="dk1"/>
                          </a:solidFill>
                          <a:effectLst/>
                          <a:latin typeface="+mn-lt"/>
                          <a:ea typeface="+mn-ea"/>
                          <a:cs typeface="+mn-cs"/>
                        </a:rPr>
                        <a:t> and Reporting</a:t>
                      </a:r>
                      <a:endParaRPr lang="en-US" sz="1400" dirty="0"/>
                    </a:p>
                  </a:txBody>
                  <a:tcPr/>
                </a:tc>
                <a:tc>
                  <a:txBody>
                    <a:bodyPr/>
                    <a:lstStyle/>
                    <a:p>
                      <a:r>
                        <a:rPr lang="en-US" sz="1400" b="0" i="0" kern="1200" dirty="0">
                          <a:solidFill>
                            <a:schemeClr val="dk1"/>
                          </a:solidFill>
                          <a:effectLst/>
                          <a:latin typeface="+mn-lt"/>
                          <a:ea typeface="+mn-ea"/>
                          <a:cs typeface="+mn-cs"/>
                        </a:rPr>
                        <a:t>303-866-5243</a:t>
                      </a:r>
                      <a:endParaRPr lang="en-US" sz="1400" dirty="0"/>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dk1"/>
                          </a:solidFill>
                          <a:effectLst/>
                          <a:latin typeface="+mn-lt"/>
                          <a:ea typeface="+mn-ea"/>
                          <a:cs typeface="+mn-cs"/>
                        </a:rPr>
                        <a:t>Alan Shimmin</a:t>
                      </a:r>
                      <a:endParaRPr lang="en-US" sz="1400" b="0" dirty="0"/>
                    </a:p>
                  </a:txBody>
                  <a:tcPr/>
                </a:tc>
                <a:tc>
                  <a:txBody>
                    <a:bodyPr/>
                    <a:lstStyle/>
                    <a:p>
                      <a:r>
                        <a:rPr lang="en-US" sz="1400" b="0" i="0" kern="1200" dirty="0">
                          <a:solidFill>
                            <a:schemeClr val="dk1"/>
                          </a:solidFill>
                          <a:effectLst/>
                          <a:latin typeface="+mn-lt"/>
                          <a:ea typeface="+mn-ea"/>
                          <a:cs typeface="+mn-cs"/>
                        </a:rPr>
                        <a:t>ESEA Reporting</a:t>
                      </a:r>
                      <a:r>
                        <a:rPr lang="en-US" sz="1400" b="0" i="0" kern="1200" baseline="0" dirty="0">
                          <a:solidFill>
                            <a:schemeClr val="dk1"/>
                          </a:solidFill>
                          <a:effectLst/>
                          <a:latin typeface="+mn-lt"/>
                          <a:ea typeface="+mn-ea"/>
                          <a:cs typeface="+mn-cs"/>
                        </a:rPr>
                        <a:t> and Data Collections</a:t>
                      </a:r>
                      <a:endParaRPr lang="en-US" sz="1400" dirty="0"/>
                    </a:p>
                  </a:txBody>
                  <a:tcPr/>
                </a:tc>
                <a:tc>
                  <a:txBody>
                    <a:bodyPr/>
                    <a:lstStyle/>
                    <a:p>
                      <a:r>
                        <a:rPr lang="en-US" sz="1400" b="0" i="0" kern="1200" dirty="0">
                          <a:solidFill>
                            <a:schemeClr val="dk1"/>
                          </a:solidFill>
                          <a:effectLst/>
                          <a:latin typeface="+mn-lt"/>
                          <a:ea typeface="+mn-ea"/>
                          <a:cs typeface="+mn-cs"/>
                        </a:rPr>
                        <a:t>303-866-6209</a:t>
                      </a:r>
                      <a:endParaRPr lang="en-US" sz="1400" dirty="0"/>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dk1"/>
                          </a:solidFill>
                          <a:effectLst/>
                          <a:latin typeface="+mn-lt"/>
                          <a:ea typeface="+mn-ea"/>
                          <a:cs typeface="+mn-cs"/>
                        </a:rPr>
                        <a:t>Mary Shen</a:t>
                      </a:r>
                      <a:endParaRPr lang="en-US" sz="1400" b="0" dirty="0"/>
                    </a:p>
                  </a:txBody>
                  <a:tcPr/>
                </a:tc>
                <a:tc>
                  <a:txBody>
                    <a:bodyPr/>
                    <a:lstStyle/>
                    <a:p>
                      <a:r>
                        <a:rPr lang="en-US" sz="1400" b="0" i="0" kern="1200" dirty="0">
                          <a:solidFill>
                            <a:schemeClr val="dk1"/>
                          </a:solidFill>
                          <a:effectLst/>
                          <a:latin typeface="+mn-lt"/>
                          <a:ea typeface="+mn-ea"/>
                          <a:cs typeface="+mn-cs"/>
                        </a:rPr>
                        <a:t>ESEA</a:t>
                      </a:r>
                      <a:r>
                        <a:rPr lang="en-US" sz="1400" b="0" i="0" kern="1200" baseline="0" dirty="0">
                          <a:solidFill>
                            <a:schemeClr val="dk1"/>
                          </a:solidFill>
                          <a:effectLst/>
                          <a:latin typeface="+mn-lt"/>
                          <a:ea typeface="+mn-ea"/>
                          <a:cs typeface="+mn-cs"/>
                        </a:rPr>
                        <a:t> Program Evaluation, Research, and Accountability</a:t>
                      </a:r>
                      <a:endParaRPr lang="en-US" sz="1400" dirty="0"/>
                    </a:p>
                  </a:txBody>
                  <a:tcPr/>
                </a:tc>
                <a:tc>
                  <a:txBody>
                    <a:bodyPr/>
                    <a:lstStyle/>
                    <a:p>
                      <a:r>
                        <a:rPr lang="en-US" sz="1400" b="0" i="0" kern="1200" dirty="0">
                          <a:solidFill>
                            <a:schemeClr val="dk1"/>
                          </a:solidFill>
                          <a:effectLst/>
                          <a:latin typeface="+mn-lt"/>
                          <a:ea typeface="+mn-ea"/>
                          <a:cs typeface="+mn-cs"/>
                        </a:rPr>
                        <a:t>303-866-4571</a:t>
                      </a:r>
                      <a:endParaRPr lang="en-US" sz="1400" dirty="0"/>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29</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g838c65a21b_1_0"/>
          <p:cNvSpPr txBox="1">
            <a:spLocks noGrp="1"/>
          </p:cNvSpPr>
          <p:nvPr>
            <p:ph type="title"/>
          </p:nvPr>
        </p:nvSpPr>
        <p:spPr>
          <a:xfrm>
            <a:off x="443575" y="0"/>
            <a:ext cx="8065200" cy="11037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r>
              <a:rPr lang="en-US" dirty="0"/>
              <a:t>Purpose of Cross Program Questions</a:t>
            </a:r>
            <a:endParaRPr dirty="0"/>
          </a:p>
        </p:txBody>
      </p:sp>
      <p:sp>
        <p:nvSpPr>
          <p:cNvPr id="125" name="Google Shape;125;g838c65a21b_1_0"/>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a:t>
            </a:fld>
            <a:endParaRPr/>
          </a:p>
        </p:txBody>
      </p:sp>
      <p:sp>
        <p:nvSpPr>
          <p:cNvPr id="126" name="Google Shape;126;g838c65a21b_1_0"/>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lvl="0" indent="0" algn="l" rtl="0">
              <a:lnSpc>
                <a:spcPct val="100000"/>
              </a:lnSpc>
              <a:spcBef>
                <a:spcPts val="0"/>
              </a:spcBef>
              <a:spcAft>
                <a:spcPts val="0"/>
              </a:spcAft>
              <a:buNone/>
            </a:pPr>
            <a:r>
              <a:rPr lang="en-US" dirty="0">
                <a:solidFill>
                  <a:srgbClr val="333333"/>
                </a:solidFill>
              </a:rPr>
              <a:t>To minimize what is asked of LEAs in the individual program narrative sections and to leverage the efforts of LEAs in allocating ESEA funds, CDE has developed Cross-Program Questions that must be answered by all LEAs that accept ESEA funds. </a:t>
            </a:r>
            <a:endParaRPr dirty="0">
              <a:solidFill>
                <a:srgbClr val="333333"/>
              </a:solidFill>
            </a:endParaRPr>
          </a:p>
          <a:p>
            <a:pPr marL="0" lvl="0" indent="0" algn="l" rtl="0">
              <a:lnSpc>
                <a:spcPct val="100000"/>
              </a:lnSpc>
              <a:spcBef>
                <a:spcPts val="0"/>
              </a:spcBef>
              <a:spcAft>
                <a:spcPts val="0"/>
              </a:spcAft>
              <a:buNone/>
            </a:pPr>
            <a:endParaRPr dirty="0">
              <a:solidFill>
                <a:srgbClr val="333333"/>
              </a:solidFill>
            </a:endParaRPr>
          </a:p>
          <a:p>
            <a:pPr marL="0" lvl="0" indent="0" algn="l" rtl="0">
              <a:lnSpc>
                <a:spcPct val="100000"/>
              </a:lnSpc>
              <a:spcBef>
                <a:spcPts val="0"/>
              </a:spcBef>
              <a:spcAft>
                <a:spcPts val="0"/>
              </a:spcAft>
              <a:buClr>
                <a:schemeClr val="dk1"/>
              </a:buClr>
              <a:buSzPts val="1100"/>
              <a:buFont typeface="Arial"/>
              <a:buNone/>
            </a:pPr>
            <a:r>
              <a:rPr lang="en-US" dirty="0">
                <a:solidFill>
                  <a:srgbClr val="333333"/>
                </a:solidFill>
              </a:rPr>
              <a:t>Cross-program questions provide opportunities for LEAs to address work that spans various ESEA programs and synthesize responses.</a:t>
            </a:r>
            <a:endParaRPr dirty="0"/>
          </a:p>
          <a:p>
            <a:pPr marL="0" lvl="0" indent="0" algn="l" rtl="0">
              <a:spcBef>
                <a:spcPts val="1000"/>
              </a:spcBef>
              <a:spcAft>
                <a:spcPts val="0"/>
              </a:spcAft>
              <a:buNone/>
            </a:pP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27539694"/>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Director of Grants</a:t>
                      </a:r>
                      <a:r>
                        <a:rPr lang="en-US" sz="1400" baseline="0" dirty="0">
                          <a:effectLst/>
                          <a:latin typeface="+mn-lt"/>
                          <a:ea typeface="Calibri"/>
                          <a:cs typeface="Times New Roman"/>
                        </a:rPr>
                        <a:t> Fiscal</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effectLst/>
                          <a:latin typeface="+mn-lt"/>
                        </a:rPr>
                        <a:t>Robert Hawkins</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effectLst/>
                          <a:latin typeface="+mn-lt"/>
                        </a:rPr>
                        <a:t>Grants Fiscal Analyst</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effectLst/>
                          <a:latin typeface="+mn-lt"/>
                        </a:rPr>
                        <a:t>303-866-6775</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30</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F217CC8-F10A-4DDF-982A-1E32EA3EE3DA}"/>
              </a:ext>
            </a:extLst>
          </p:cNvPr>
          <p:cNvSpPr>
            <a:spLocks noGrp="1"/>
          </p:cNvSpPr>
          <p:nvPr>
            <p:ph type="title"/>
          </p:nvPr>
        </p:nvSpPr>
        <p:spPr/>
        <p:txBody>
          <a:bodyPr/>
          <a:lstStyle/>
          <a:p>
            <a:r>
              <a:rPr lang="en-US" dirty="0"/>
              <a:t>Considerations for Cross Program Responses</a:t>
            </a:r>
          </a:p>
        </p:txBody>
      </p:sp>
      <p:graphicFrame>
        <p:nvGraphicFramePr>
          <p:cNvPr id="8" name="Table 8">
            <a:extLst>
              <a:ext uri="{FF2B5EF4-FFF2-40B4-BE49-F238E27FC236}">
                <a16:creationId xmlns:a16="http://schemas.microsoft.com/office/drawing/2014/main" id="{6BED4701-CFD3-431D-BECE-E6B5101A1EF8}"/>
              </a:ext>
            </a:extLst>
          </p:cNvPr>
          <p:cNvGraphicFramePr>
            <a:graphicFrameLocks noGrp="1"/>
          </p:cNvGraphicFramePr>
          <p:nvPr>
            <p:ph idx="1"/>
            <p:extLst>
              <p:ext uri="{D42A27DB-BD31-4B8C-83A1-F6EECF244321}">
                <p14:modId xmlns:p14="http://schemas.microsoft.com/office/powerpoint/2010/main" val="2528687322"/>
              </p:ext>
            </p:extLst>
          </p:nvPr>
        </p:nvGraphicFramePr>
        <p:xfrm>
          <a:off x="443565" y="1238865"/>
          <a:ext cx="11415562" cy="5303520"/>
        </p:xfrm>
        <a:graphic>
          <a:graphicData uri="http://schemas.openxmlformats.org/drawingml/2006/table">
            <a:tbl>
              <a:tblPr firstRow="1" bandRow="1">
                <a:tableStyleId>{C083E6E3-FA7D-4D7B-A595-EF9225AFEA82}</a:tableStyleId>
              </a:tblPr>
              <a:tblGrid>
                <a:gridCol w="5350315">
                  <a:extLst>
                    <a:ext uri="{9D8B030D-6E8A-4147-A177-3AD203B41FA5}">
                      <a16:colId xmlns:a16="http://schemas.microsoft.com/office/drawing/2014/main" val="1008379409"/>
                    </a:ext>
                  </a:extLst>
                </a:gridCol>
                <a:gridCol w="6065247">
                  <a:extLst>
                    <a:ext uri="{9D8B030D-6E8A-4147-A177-3AD203B41FA5}">
                      <a16:colId xmlns:a16="http://schemas.microsoft.com/office/drawing/2014/main" val="4002885513"/>
                    </a:ext>
                  </a:extLst>
                </a:gridCol>
              </a:tblGrid>
              <a:tr h="11107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latin typeface="+mn-lt"/>
                          <a:ea typeface="+mn-ea"/>
                          <a:cs typeface="+mn-cs"/>
                          <a:sym typeface="Calibri"/>
                        </a:rPr>
                        <a:t>a. Can the response be derived from the UIP Executive Summary or other UIP section--or another source for determining needs?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latin typeface="+mn-lt"/>
                          <a:ea typeface="+mn-ea"/>
                          <a:cs typeface="+mn-cs"/>
                          <a:sym typeface="Calibri"/>
                        </a:rPr>
                        <a:t>e. Has the LEA considered and briefly described how supports and services will be leveraged with other state, local, and federal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6067451"/>
                  </a:ext>
                </a:extLst>
              </a:tr>
              <a:tr h="11107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dk1"/>
                          </a:solidFill>
                          <a:sym typeface="Calibri"/>
                        </a:rPr>
                        <a:t>b. Has the LEA summarized data that was reviewed, the frequency of the review, and included disaggregated data for subgroups (as relevant)?</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dirty="0">
                          <a:solidFill>
                            <a:schemeClr val="dk1"/>
                          </a:solidFill>
                          <a:sym typeface="Calibri"/>
                        </a:rPr>
                        <a:t>f. Does the school or district develop a theory of action or use a similar process to explore and describe how the proposed supports and services will accelerate progress toward grade-level standards? Has “success” been defined?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95453782"/>
                  </a:ext>
                </a:extLst>
              </a:tr>
              <a:tr h="13670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sym typeface="Calibri"/>
                        </a:rPr>
                        <a:t>c. Are relevant stakeholder groups (that reflect the demographics of the school or district) required to be engaged in the decision-making process and prioritization of needs and selected strategies? </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sym typeface="Calibri"/>
                        </a:rPr>
                        <a:t>g. Should the response be limited to a point in time, or is this a continuing process?</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8968934"/>
                  </a:ext>
                </a:extLst>
              </a:tr>
              <a:tr h="13670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dk1"/>
                          </a:solidFill>
                          <a:sym typeface="Calibri"/>
                        </a:rPr>
                        <a:t>d. Does the district provide guidance, support, and systemic processes to support identifying, prioritizing, progress-monitoring, modifying, and evaluating funded activities and programs?</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dk1"/>
                          </a:solidFill>
                          <a:sym typeface="Calibri"/>
                        </a:rPr>
                        <a:t>h. Are budget components developed for items that cross program needs?</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073248"/>
                  </a:ext>
                </a:extLst>
              </a:tr>
            </a:tbl>
          </a:graphicData>
        </a:graphic>
      </p:graphicFrame>
      <p:sp>
        <p:nvSpPr>
          <p:cNvPr id="3" name="Slide Number Placeholder 2">
            <a:extLst>
              <a:ext uri="{FF2B5EF4-FFF2-40B4-BE49-F238E27FC236}">
                <a16:creationId xmlns:a16="http://schemas.microsoft.com/office/drawing/2014/main" id="{5572256D-301D-47DF-8F46-75999B3FF52C}"/>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3840671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8327fc3782_0_0"/>
          <p:cNvSpPr txBox="1">
            <a:spLocks noGrp="1"/>
          </p:cNvSpPr>
          <p:nvPr>
            <p:ph type="title"/>
          </p:nvPr>
        </p:nvSpPr>
        <p:spPr>
          <a:xfrm>
            <a:off x="443565" y="0"/>
            <a:ext cx="8065200" cy="1103676"/>
          </a:xfrm>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US" dirty="0"/>
              <a:t>Cross Program Question 1.1- Identifying Needs</a:t>
            </a:r>
          </a:p>
        </p:txBody>
      </p:sp>
      <p:sp>
        <p:nvSpPr>
          <p:cNvPr id="141" name="Google Shape;141;g8327fc3782_0_0"/>
          <p:cNvSpPr txBox="1">
            <a:spLocks noGrp="1"/>
          </p:cNvSpPr>
          <p:nvPr>
            <p:ph type="body" idx="1"/>
          </p:nvPr>
        </p:nvSpPr>
        <p:spPr>
          <a:xfrm>
            <a:off x="838200" y="1554417"/>
            <a:ext cx="10515600" cy="4351200"/>
          </a:xfrm>
          <a:prstGeom prst="rect">
            <a:avLst/>
          </a:prstGeom>
        </p:spPr>
        <p:txBody>
          <a:bodyPr spcFirstLastPara="1" wrap="square" lIns="0" tIns="0" rIns="0" bIns="0" anchor="t" anchorCtr="0">
            <a:noAutofit/>
          </a:bodyPr>
          <a:lstStyle/>
          <a:p>
            <a:pPr marL="0" marR="0" lvl="0" indent="0" algn="l" rtl="0">
              <a:lnSpc>
                <a:spcPct val="90000"/>
              </a:lnSpc>
              <a:spcBef>
                <a:spcPts val="500"/>
              </a:spcBef>
              <a:spcAft>
                <a:spcPts val="0"/>
              </a:spcAft>
              <a:buNone/>
            </a:pPr>
            <a:r>
              <a:rPr lang="en-US" sz="2800" dirty="0"/>
              <a:t>What process did the LEA use to identify the LEAs needs?</a:t>
            </a:r>
          </a:p>
          <a:p>
            <a:r>
              <a:rPr lang="en-US" dirty="0"/>
              <a:t>Check all that apply:</a:t>
            </a:r>
          </a:p>
          <a:p>
            <a:pPr marL="1028700" indent="-342900"/>
            <a:r>
              <a:rPr lang="en-US" dirty="0"/>
              <a:t>UIP</a:t>
            </a:r>
          </a:p>
          <a:p>
            <a:pPr marL="1028700" indent="-342900"/>
            <a:r>
              <a:rPr lang="en-US" dirty="0"/>
              <a:t>Strategic Plan</a:t>
            </a:r>
          </a:p>
          <a:p>
            <a:pPr marL="1028700" indent="-342900"/>
            <a:r>
              <a:rPr lang="en-US" dirty="0"/>
              <a:t>90 Day Plan</a:t>
            </a:r>
          </a:p>
          <a:p>
            <a:pPr marL="1028700" indent="-342900"/>
            <a:r>
              <a:rPr lang="en-US" dirty="0"/>
              <a:t>Other (please describe):</a:t>
            </a:r>
          </a:p>
          <a:p>
            <a:pPr marL="0" marR="0" lvl="0" indent="0" algn="l" rtl="0">
              <a:lnSpc>
                <a:spcPct val="90000"/>
              </a:lnSpc>
              <a:spcBef>
                <a:spcPts val="500"/>
              </a:spcBef>
              <a:spcAft>
                <a:spcPts val="0"/>
              </a:spcAft>
              <a:buNone/>
            </a:pPr>
            <a:endParaRPr lang="en-US" dirty="0"/>
          </a:p>
          <a:p>
            <a:pPr marL="0" lvl="0" indent="0">
              <a:spcAft>
                <a:spcPts val="0"/>
              </a:spcAft>
              <a:buClr>
                <a:schemeClr val="dk1"/>
              </a:buClr>
              <a:buSzPts val="1100"/>
              <a:buNone/>
            </a:pPr>
            <a:r>
              <a:rPr lang="en-US" dirty="0">
                <a:solidFill>
                  <a:schemeClr val="accent2">
                    <a:lumMod val="75000"/>
                  </a:schemeClr>
                </a:solidFill>
              </a:rPr>
              <a:t>Approval Criteria--Applicant has checked a box; if indicating “Other” the LEA has described the process used to identify LEA needs that will inform supports provided to schools</a:t>
            </a:r>
          </a:p>
        </p:txBody>
      </p:sp>
      <p:sp>
        <p:nvSpPr>
          <p:cNvPr id="142" name="Google Shape;142;g8327fc3782_0_0"/>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8327fc3782_8_6"/>
          <p:cNvSpPr txBox="1">
            <a:spLocks noGrp="1"/>
          </p:cNvSpPr>
          <p:nvPr>
            <p:ph type="title"/>
          </p:nvPr>
        </p:nvSpPr>
        <p:spPr>
          <a:xfrm>
            <a:off x="443565" y="0"/>
            <a:ext cx="8065200" cy="1103676"/>
          </a:xfrm>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1200"/>
              </a:spcAft>
              <a:buNone/>
            </a:pPr>
            <a:r>
              <a:rPr lang="en-US" dirty="0"/>
              <a:t>Cross Program Question 1.2 - Identifying Needs</a:t>
            </a:r>
          </a:p>
        </p:txBody>
      </p:sp>
      <p:sp>
        <p:nvSpPr>
          <p:cNvPr id="149" name="Google Shape;149;g8327fc3782_8_6"/>
          <p:cNvSpPr txBox="1">
            <a:spLocks noGrp="1"/>
          </p:cNvSpPr>
          <p:nvPr>
            <p:ph type="body" idx="1"/>
          </p:nvPr>
        </p:nvSpPr>
        <p:spPr>
          <a:xfrm>
            <a:off x="443575" y="1326325"/>
            <a:ext cx="11263800" cy="4579200"/>
          </a:xfrm>
          <a:prstGeom prst="rect">
            <a:avLst/>
          </a:prstGeom>
        </p:spPr>
        <p:txBody>
          <a:bodyPr spcFirstLastPara="1" wrap="square" lIns="0" tIns="0" rIns="0" bIns="0" anchor="t" anchorCtr="0">
            <a:noAutofit/>
          </a:bodyPr>
          <a:lstStyle/>
          <a:p>
            <a:pPr marL="0" marR="0" lvl="0" indent="0" algn="l" rtl="0">
              <a:lnSpc>
                <a:spcPct val="90000"/>
              </a:lnSpc>
              <a:spcBef>
                <a:spcPts val="500"/>
              </a:spcBef>
              <a:spcAft>
                <a:spcPts val="0"/>
              </a:spcAft>
              <a:buNone/>
            </a:pPr>
            <a:r>
              <a:rPr lang="en-US" sz="2800" dirty="0"/>
              <a:t>How are you using the processes identified above (Q1.1) to identify the supports that will be provided to schools?</a:t>
            </a:r>
          </a:p>
          <a:p>
            <a:pPr marL="0" marR="0" lvl="0" indent="0" algn="l" rtl="0">
              <a:lnSpc>
                <a:spcPct val="90000"/>
              </a:lnSpc>
              <a:spcBef>
                <a:spcPts val="500"/>
              </a:spcBef>
              <a:spcAft>
                <a:spcPts val="0"/>
              </a:spcAft>
              <a:buNone/>
            </a:pPr>
            <a:r>
              <a:rPr lang="en-US" sz="2800" dirty="0"/>
              <a:t>Examples:</a:t>
            </a:r>
          </a:p>
          <a:p>
            <a:pPr marL="457200" marR="0" lvl="0" indent="-355600" algn="l" rtl="0">
              <a:lnSpc>
                <a:spcPct val="90000"/>
              </a:lnSpc>
              <a:spcBef>
                <a:spcPts val="500"/>
              </a:spcBef>
              <a:spcAft>
                <a:spcPts val="0"/>
              </a:spcAft>
              <a:buSzPts val="2000"/>
              <a:buChar char="•"/>
            </a:pPr>
            <a:r>
              <a:rPr lang="en-US" sz="2800" dirty="0"/>
              <a:t>The districts leans on the UIP process and stakeholder feedback to identify Priority Performance Challenges and develop Major Improvement Strategies that address district-wide needs at schools.</a:t>
            </a:r>
          </a:p>
          <a:p>
            <a:pPr marL="457200" marR="0" lvl="0" indent="-355600" algn="l" rtl="0">
              <a:lnSpc>
                <a:spcPct val="90000"/>
              </a:lnSpc>
              <a:spcBef>
                <a:spcPts val="0"/>
              </a:spcBef>
              <a:spcAft>
                <a:spcPts val="0"/>
              </a:spcAft>
              <a:buSzPts val="2000"/>
              <a:buChar char="•"/>
            </a:pPr>
            <a:r>
              <a:rPr lang="en-US" sz="2800" dirty="0"/>
              <a:t>90 Day Plans at individual schools are reviewed by Professional Learning Coordinator for commonalities that may be addressed through district level PD opportunities.</a:t>
            </a:r>
          </a:p>
          <a:p>
            <a:pPr marL="0" lvl="0" indent="0" algn="l" rtl="0">
              <a:lnSpc>
                <a:spcPct val="115000"/>
              </a:lnSpc>
              <a:spcBef>
                <a:spcPts val="0"/>
              </a:spcBef>
              <a:spcAft>
                <a:spcPts val="0"/>
              </a:spcAft>
              <a:buClr>
                <a:schemeClr val="dk1"/>
              </a:buClr>
              <a:buSzPts val="1100"/>
              <a:buFont typeface="Arial"/>
              <a:buNone/>
            </a:pPr>
            <a:r>
              <a:rPr lang="en-US" sz="2800" dirty="0">
                <a:solidFill>
                  <a:srgbClr val="4472C4"/>
                </a:solidFill>
                <a:latin typeface="Arial"/>
                <a:ea typeface="Arial"/>
                <a:cs typeface="Arial"/>
                <a:sym typeface="Arial"/>
              </a:rPr>
              <a:t> </a:t>
            </a:r>
            <a:r>
              <a:rPr lang="en-US" dirty="0">
                <a:solidFill>
                  <a:schemeClr val="accent2">
                    <a:lumMod val="75000"/>
                  </a:schemeClr>
                </a:solidFill>
              </a:rPr>
              <a:t>Approval Criteria--Response includes:</a:t>
            </a:r>
          </a:p>
          <a:p>
            <a:pPr marL="457200" indent="-355600">
              <a:lnSpc>
                <a:spcPct val="115000"/>
              </a:lnSpc>
              <a:spcBef>
                <a:spcPts val="0"/>
              </a:spcBef>
              <a:buSzPts val="2000"/>
            </a:pPr>
            <a:r>
              <a:rPr lang="en-US" dirty="0">
                <a:solidFill>
                  <a:schemeClr val="accent2">
                    <a:lumMod val="75000"/>
                  </a:schemeClr>
                </a:solidFill>
              </a:rPr>
              <a:t>How the process identified in Q1.1 is used to identify LEA needs that will inform providing support to schools</a:t>
            </a:r>
            <a:endParaRPr lang="en-US" dirty="0">
              <a:solidFill>
                <a:schemeClr val="accent2">
                  <a:lumMod val="75000"/>
                </a:schemeClr>
              </a:solidFill>
              <a:sym typeface="Arial"/>
            </a:endParaRPr>
          </a:p>
          <a:p>
            <a:pPr marL="0" lvl="0" indent="0" algn="l" rtl="0">
              <a:spcBef>
                <a:spcPts val="1000"/>
              </a:spcBef>
              <a:spcAft>
                <a:spcPts val="0"/>
              </a:spcAft>
              <a:buNone/>
            </a:pPr>
            <a:endParaRPr lang="en-US" dirty="0"/>
          </a:p>
        </p:txBody>
      </p:sp>
      <p:sp>
        <p:nvSpPr>
          <p:cNvPr id="150" name="Google Shape;150;g8327fc3782_8_6"/>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8327fc3782_8_13"/>
          <p:cNvSpPr txBox="1">
            <a:spLocks noGrp="1"/>
          </p:cNvSpPr>
          <p:nvPr>
            <p:ph type="title"/>
          </p:nvPr>
        </p:nvSpPr>
        <p:spPr>
          <a:xfrm>
            <a:off x="443565" y="0"/>
            <a:ext cx="8065200" cy="1103676"/>
          </a:xfrm>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1200"/>
              </a:spcAft>
              <a:buNone/>
            </a:pPr>
            <a:r>
              <a:rPr lang="en-US" dirty="0"/>
              <a:t>Cross Program Question 1.3 - Identifying Needs</a:t>
            </a:r>
            <a:endParaRPr dirty="0"/>
          </a:p>
        </p:txBody>
      </p:sp>
      <p:sp>
        <p:nvSpPr>
          <p:cNvPr id="157" name="Google Shape;157;g8327fc3782_8_13"/>
          <p:cNvSpPr txBox="1">
            <a:spLocks noGrp="1"/>
          </p:cNvSpPr>
          <p:nvPr>
            <p:ph type="body" idx="1"/>
          </p:nvPr>
        </p:nvSpPr>
        <p:spPr>
          <a:xfrm>
            <a:off x="443575" y="1333500"/>
            <a:ext cx="11276400" cy="5319324"/>
          </a:xfrm>
          <a:prstGeom prst="rect">
            <a:avLst/>
          </a:prstGeom>
        </p:spPr>
        <p:txBody>
          <a:bodyPr spcFirstLastPara="1" wrap="square" lIns="0" tIns="0" rIns="0" bIns="0" anchor="t" anchorCtr="0">
            <a:noAutofit/>
          </a:bodyPr>
          <a:lstStyle/>
          <a:p>
            <a:pPr marL="0" marR="0" lvl="0" indent="0" algn="l" rtl="0">
              <a:lnSpc>
                <a:spcPct val="90000"/>
              </a:lnSpc>
              <a:spcBef>
                <a:spcPts val="500"/>
              </a:spcBef>
              <a:spcAft>
                <a:spcPts val="0"/>
              </a:spcAft>
              <a:buNone/>
            </a:pPr>
            <a:r>
              <a:rPr lang="en-US" sz="2800" dirty="0"/>
              <a:t>How do identified needs inform decisions related to ESEA programs and how frequently is the data reviewed and evaluated?</a:t>
            </a:r>
            <a:endParaRPr sz="2800" dirty="0"/>
          </a:p>
          <a:p>
            <a:pPr marL="0" marR="0" lvl="0" indent="0" algn="l" rtl="0">
              <a:lnSpc>
                <a:spcPct val="90000"/>
              </a:lnSpc>
              <a:spcBef>
                <a:spcPts val="500"/>
              </a:spcBef>
              <a:spcAft>
                <a:spcPts val="0"/>
              </a:spcAft>
              <a:buNone/>
            </a:pPr>
            <a:r>
              <a:rPr lang="en-US" sz="2600" dirty="0"/>
              <a:t>Example:</a:t>
            </a:r>
            <a:endParaRPr sz="2600" dirty="0"/>
          </a:p>
          <a:p>
            <a:pPr marL="457200" marR="0" lvl="0" indent="-355600" algn="l" rtl="0">
              <a:lnSpc>
                <a:spcPct val="90000"/>
              </a:lnSpc>
              <a:spcBef>
                <a:spcPts val="500"/>
              </a:spcBef>
              <a:spcAft>
                <a:spcPts val="0"/>
              </a:spcAft>
              <a:buSzPts val="2000"/>
              <a:buChar char="•"/>
            </a:pPr>
            <a:r>
              <a:rPr lang="en-US" sz="2600" dirty="0"/>
              <a:t>The district uses the UIP process including analyses of demographic data, staff/student/family perception data, student growth/achievement data, school/district systems reviews, behavior and attendance data, and educator effectiveness data to engage stakeholders and solicit feedback in identifying Priority Performance Challenges and development of Major Improvement Strategies that address district-wide and school needs on an annual basis. Benchmark data is reviewed according to the schedule set out in the UIP.</a:t>
            </a:r>
            <a:endParaRPr sz="2600" dirty="0"/>
          </a:p>
          <a:p>
            <a:pPr marL="0" lvl="0" indent="0" algn="l" rtl="0">
              <a:lnSpc>
                <a:spcPct val="115000"/>
              </a:lnSpc>
              <a:spcBef>
                <a:spcPts val="0"/>
              </a:spcBef>
              <a:spcAft>
                <a:spcPts val="0"/>
              </a:spcAft>
              <a:buClr>
                <a:schemeClr val="dk1"/>
              </a:buClr>
              <a:buSzPts val="1100"/>
              <a:buFont typeface="Arial"/>
              <a:buNone/>
            </a:pPr>
            <a:r>
              <a:rPr lang="en-US" dirty="0">
                <a:solidFill>
                  <a:schemeClr val="accent2">
                    <a:lumMod val="75000"/>
                  </a:schemeClr>
                </a:solidFill>
              </a:rPr>
              <a:t>Approval Criteria--Response includes:</a:t>
            </a:r>
          </a:p>
          <a:p>
            <a:pPr marL="457200" lvl="0" indent="-355600" algn="l" rtl="0">
              <a:lnSpc>
                <a:spcPct val="115000"/>
              </a:lnSpc>
              <a:spcBef>
                <a:spcPts val="0"/>
              </a:spcBef>
              <a:spcAft>
                <a:spcPts val="0"/>
              </a:spcAft>
              <a:buSzPts val="2000"/>
              <a:buChar char="•"/>
            </a:pPr>
            <a:r>
              <a:rPr lang="en-US" dirty="0">
                <a:solidFill>
                  <a:schemeClr val="accent2">
                    <a:lumMod val="75000"/>
                  </a:schemeClr>
                </a:solidFill>
              </a:rPr>
              <a:t>How LEA needs are used in decision-making processes for ESEA programs</a:t>
            </a:r>
          </a:p>
          <a:p>
            <a:pPr marL="457200" lvl="0" indent="-355600" algn="l" rtl="0">
              <a:lnSpc>
                <a:spcPct val="115000"/>
              </a:lnSpc>
              <a:spcBef>
                <a:spcPts val="0"/>
              </a:spcBef>
              <a:spcAft>
                <a:spcPts val="0"/>
              </a:spcAft>
              <a:buSzPts val="2000"/>
              <a:buChar char="•"/>
            </a:pPr>
            <a:r>
              <a:rPr lang="en-US" dirty="0">
                <a:solidFill>
                  <a:schemeClr val="accent2">
                    <a:lumMod val="75000"/>
                  </a:schemeClr>
                </a:solidFill>
              </a:rPr>
              <a:t>How often the LEA is reviewing and evaluating needs</a:t>
            </a:r>
          </a:p>
          <a:p>
            <a:pPr marL="0" lvl="0" indent="0" algn="l" rtl="0">
              <a:lnSpc>
                <a:spcPct val="115000"/>
              </a:lnSpc>
              <a:spcBef>
                <a:spcPts val="0"/>
              </a:spcBef>
              <a:spcAft>
                <a:spcPts val="0"/>
              </a:spcAft>
              <a:buClr>
                <a:schemeClr val="dk1"/>
              </a:buClr>
              <a:buSzPts val="1100"/>
              <a:buFont typeface="Arial"/>
              <a:buNone/>
            </a:pPr>
            <a:r>
              <a:rPr lang="en-US" sz="1100" dirty="0">
                <a:solidFill>
                  <a:srgbClr val="4472C4"/>
                </a:solidFill>
                <a:latin typeface="Arial"/>
                <a:ea typeface="Arial"/>
                <a:cs typeface="Arial"/>
                <a:sym typeface="Arial"/>
              </a:rPr>
              <a:t> </a:t>
            </a:r>
            <a:endParaRPr sz="1100" dirty="0">
              <a:solidFill>
                <a:srgbClr val="4472C4"/>
              </a:solidFill>
              <a:latin typeface="Arial"/>
              <a:ea typeface="Arial"/>
              <a:cs typeface="Arial"/>
              <a:sym typeface="Arial"/>
            </a:endParaRPr>
          </a:p>
          <a:p>
            <a:pPr marL="0" lvl="0" indent="0" algn="l" rtl="0">
              <a:spcBef>
                <a:spcPts val="1000"/>
              </a:spcBef>
              <a:spcAft>
                <a:spcPts val="0"/>
              </a:spcAft>
              <a:buNone/>
            </a:pPr>
            <a:endParaRPr dirty="0"/>
          </a:p>
        </p:txBody>
      </p:sp>
      <p:sp>
        <p:nvSpPr>
          <p:cNvPr id="158" name="Google Shape;158;g8327fc3782_8_13"/>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8327fc3782_8_20"/>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1200"/>
              </a:spcAft>
              <a:buNone/>
            </a:pPr>
            <a:r>
              <a:rPr lang="en-US"/>
              <a:t>Cross Program Question 2.1 - ESEA Priorities</a:t>
            </a:r>
            <a:endParaRPr/>
          </a:p>
        </p:txBody>
      </p:sp>
      <p:sp>
        <p:nvSpPr>
          <p:cNvPr id="165" name="Google Shape;165;g8327fc3782_8_20"/>
          <p:cNvSpPr txBox="1">
            <a:spLocks noGrp="1"/>
          </p:cNvSpPr>
          <p:nvPr>
            <p:ph type="body" idx="1"/>
          </p:nvPr>
        </p:nvSpPr>
        <p:spPr>
          <a:xfrm>
            <a:off x="443575" y="1268361"/>
            <a:ext cx="11327700" cy="4637289"/>
          </a:xfrm>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0"/>
              </a:spcAft>
              <a:buNone/>
            </a:pPr>
            <a:r>
              <a:rPr lang="en-US" sz="2600" dirty="0"/>
              <a:t>Based on the needs assessment or LEA major improvement strategies, describe notable trends and needs identified by the LEA as top priorities for ESEA programs.</a:t>
            </a:r>
            <a:endParaRPr sz="2600" dirty="0"/>
          </a:p>
          <a:p>
            <a:pPr marL="0" marR="0" lvl="0" indent="0" algn="l" rtl="0">
              <a:lnSpc>
                <a:spcPct val="90000"/>
              </a:lnSpc>
              <a:spcBef>
                <a:spcPts val="1200"/>
              </a:spcBef>
              <a:spcAft>
                <a:spcPts val="0"/>
              </a:spcAft>
              <a:buNone/>
            </a:pPr>
            <a:r>
              <a:rPr lang="en-US" dirty="0"/>
              <a:t>Example:</a:t>
            </a:r>
            <a:endParaRPr dirty="0"/>
          </a:p>
          <a:p>
            <a:pPr marL="457200" marR="0" lvl="0" indent="-355600" algn="l" rtl="0">
              <a:lnSpc>
                <a:spcPct val="90000"/>
              </a:lnSpc>
              <a:spcBef>
                <a:spcPts val="500"/>
              </a:spcBef>
              <a:spcAft>
                <a:spcPts val="0"/>
              </a:spcAft>
              <a:buSzPts val="2000"/>
              <a:buChar char="•"/>
            </a:pPr>
            <a:r>
              <a:rPr lang="en-US" dirty="0"/>
              <a:t>Notable trend in continued low scores in K-2 reading assessment data, based on 3 years of local assessment data</a:t>
            </a:r>
            <a:endParaRPr dirty="0"/>
          </a:p>
          <a:p>
            <a:pPr marL="457200" marR="0" lvl="0" indent="-355600" algn="l" rtl="0">
              <a:lnSpc>
                <a:spcPct val="90000"/>
              </a:lnSpc>
              <a:spcBef>
                <a:spcPts val="0"/>
              </a:spcBef>
              <a:spcAft>
                <a:spcPts val="0"/>
              </a:spcAft>
              <a:buSzPts val="2000"/>
              <a:buChar char="•"/>
            </a:pPr>
            <a:r>
              <a:rPr lang="en-US" dirty="0"/>
              <a:t>Notable trend in lack of parent engagement in Title I schools, based on surveys and attendance at engagement opportunities.</a:t>
            </a:r>
            <a:endParaRPr dirty="0"/>
          </a:p>
          <a:p>
            <a:pPr marL="457200" marR="0" lvl="0" indent="-355600" algn="l" rtl="0">
              <a:lnSpc>
                <a:spcPct val="90000"/>
              </a:lnSpc>
              <a:spcBef>
                <a:spcPts val="0"/>
              </a:spcBef>
              <a:spcAft>
                <a:spcPts val="0"/>
              </a:spcAft>
              <a:buSzPts val="2000"/>
              <a:buChar char="•"/>
            </a:pPr>
            <a:r>
              <a:rPr lang="en-US" dirty="0"/>
              <a:t>Notable trend in decreasing scores in math for grades 4-6, based on 3 years of CMAS data </a:t>
            </a:r>
            <a:endParaRPr dirty="0"/>
          </a:p>
          <a:p>
            <a:pPr marL="457200" marR="0" lvl="0" indent="-355600" algn="l" rtl="0">
              <a:lnSpc>
                <a:spcPct val="90000"/>
              </a:lnSpc>
              <a:spcBef>
                <a:spcPts val="0"/>
              </a:spcBef>
              <a:spcAft>
                <a:spcPts val="0"/>
              </a:spcAft>
              <a:buSzPts val="2000"/>
              <a:buChar char="•"/>
            </a:pPr>
            <a:r>
              <a:rPr lang="en-US" dirty="0"/>
              <a:t>The district has prioritized K-2 reading and parent engagement in TI schools based on stakeholder input during the UIP development process.</a:t>
            </a:r>
            <a:endParaRPr dirty="0"/>
          </a:p>
          <a:p>
            <a:pPr marL="0" lvl="0" indent="0" algn="l" rtl="0">
              <a:lnSpc>
                <a:spcPct val="115000"/>
              </a:lnSpc>
              <a:spcBef>
                <a:spcPts val="0"/>
              </a:spcBef>
              <a:spcAft>
                <a:spcPts val="0"/>
              </a:spcAft>
              <a:buClr>
                <a:schemeClr val="dk1"/>
              </a:buClr>
              <a:buSzPts val="1100"/>
              <a:buFont typeface="Arial"/>
              <a:buNone/>
            </a:pPr>
            <a:r>
              <a:rPr lang="en-US" sz="2200" dirty="0">
                <a:solidFill>
                  <a:schemeClr val="accent2">
                    <a:lumMod val="75000"/>
                  </a:schemeClr>
                </a:solidFill>
              </a:rPr>
              <a:t>Approval Criteria--Response includes:</a:t>
            </a:r>
            <a:endParaRPr sz="2200" dirty="0">
              <a:solidFill>
                <a:schemeClr val="accent2">
                  <a:lumMod val="75000"/>
                </a:schemeClr>
              </a:solidFill>
            </a:endParaRPr>
          </a:p>
          <a:p>
            <a:pPr marL="457200" lvl="0" indent="-355600" algn="l" rtl="0">
              <a:lnSpc>
                <a:spcPct val="115000"/>
              </a:lnSpc>
              <a:spcBef>
                <a:spcPts val="0"/>
              </a:spcBef>
              <a:spcAft>
                <a:spcPts val="0"/>
              </a:spcAft>
              <a:buSzPts val="2000"/>
              <a:buChar char="•"/>
            </a:pPr>
            <a:r>
              <a:rPr lang="en-US" sz="2200" dirty="0">
                <a:solidFill>
                  <a:schemeClr val="accent2">
                    <a:lumMod val="75000"/>
                  </a:schemeClr>
                </a:solidFill>
              </a:rPr>
              <a:t>A description of notable trends</a:t>
            </a:r>
            <a:endParaRPr sz="2200" dirty="0">
              <a:solidFill>
                <a:schemeClr val="accent2">
                  <a:lumMod val="75000"/>
                </a:schemeClr>
              </a:solidFill>
            </a:endParaRPr>
          </a:p>
          <a:p>
            <a:pPr marL="457200" lvl="0" indent="-355600" algn="l" rtl="0">
              <a:lnSpc>
                <a:spcPct val="115000"/>
              </a:lnSpc>
              <a:spcBef>
                <a:spcPts val="0"/>
              </a:spcBef>
              <a:spcAft>
                <a:spcPts val="0"/>
              </a:spcAft>
              <a:buSzPts val="2000"/>
              <a:buChar char="•"/>
            </a:pPr>
            <a:r>
              <a:rPr lang="en-US" sz="2200" dirty="0">
                <a:solidFill>
                  <a:schemeClr val="accent2">
                    <a:lumMod val="75000"/>
                  </a:schemeClr>
                </a:solidFill>
              </a:rPr>
              <a:t>The prioritized needs for ESEA programs as identified by the district</a:t>
            </a:r>
            <a:endParaRPr sz="2200" dirty="0">
              <a:solidFill>
                <a:schemeClr val="accent2">
                  <a:lumMod val="75000"/>
                </a:schemeClr>
              </a:solidFill>
            </a:endParaRPr>
          </a:p>
          <a:p>
            <a:pPr marL="0" lvl="0" indent="0" algn="l" rtl="0">
              <a:lnSpc>
                <a:spcPct val="115000"/>
              </a:lnSpc>
              <a:spcBef>
                <a:spcPts val="0"/>
              </a:spcBef>
              <a:spcAft>
                <a:spcPts val="0"/>
              </a:spcAft>
              <a:buClr>
                <a:schemeClr val="dk1"/>
              </a:buClr>
              <a:buSzPts val="1100"/>
              <a:buFont typeface="Arial"/>
              <a:buNone/>
            </a:pPr>
            <a:r>
              <a:rPr lang="en-US" sz="1100" dirty="0">
                <a:solidFill>
                  <a:srgbClr val="4472C4"/>
                </a:solidFill>
                <a:latin typeface="Arial"/>
                <a:ea typeface="Arial"/>
                <a:cs typeface="Arial"/>
                <a:sym typeface="Arial"/>
              </a:rPr>
              <a:t> </a:t>
            </a:r>
            <a:endParaRPr sz="1100" dirty="0">
              <a:solidFill>
                <a:srgbClr val="4472C4"/>
              </a:solidFill>
              <a:latin typeface="Arial"/>
              <a:ea typeface="Arial"/>
              <a:cs typeface="Arial"/>
              <a:sym typeface="Arial"/>
            </a:endParaRPr>
          </a:p>
          <a:p>
            <a:pPr marL="0" lvl="0" indent="0" algn="l" rtl="0">
              <a:lnSpc>
                <a:spcPct val="115000"/>
              </a:lnSpc>
              <a:spcBef>
                <a:spcPts val="1100"/>
              </a:spcBef>
              <a:spcAft>
                <a:spcPts val="200"/>
              </a:spcAft>
              <a:buClr>
                <a:schemeClr val="dk1"/>
              </a:buClr>
              <a:buSzPts val="1100"/>
              <a:buFont typeface="Arial"/>
              <a:buNone/>
            </a:pPr>
            <a:endParaRPr dirty="0"/>
          </a:p>
        </p:txBody>
      </p:sp>
      <p:sp>
        <p:nvSpPr>
          <p:cNvPr id="166" name="Google Shape;166;g8327fc3782_8_20"/>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g8327fc3782_8_28"/>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1200"/>
              </a:spcAft>
              <a:buNone/>
            </a:pPr>
            <a:r>
              <a:rPr lang="en-US" dirty="0"/>
              <a:t>Cross Program Question 2.2 - ESEA Priorities</a:t>
            </a:r>
            <a:endParaRPr dirty="0"/>
          </a:p>
        </p:txBody>
      </p:sp>
      <p:sp>
        <p:nvSpPr>
          <p:cNvPr id="173" name="Google Shape;173;g8327fc3782_8_28"/>
          <p:cNvSpPr txBox="1">
            <a:spLocks noGrp="1"/>
          </p:cNvSpPr>
          <p:nvPr>
            <p:ph type="body" idx="1"/>
          </p:nvPr>
        </p:nvSpPr>
        <p:spPr>
          <a:xfrm>
            <a:off x="443575" y="1269724"/>
            <a:ext cx="11276400" cy="5251391"/>
          </a:xfrm>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0"/>
              </a:spcAft>
              <a:buNone/>
            </a:pPr>
            <a:r>
              <a:rPr lang="en-US" sz="2800" dirty="0"/>
              <a:t>How do ESEA program priorities align with and/or supplement LEA major improvement strategies? </a:t>
            </a:r>
            <a:endParaRPr sz="2800" dirty="0"/>
          </a:p>
          <a:p>
            <a:pPr marL="0" marR="0" lvl="0" indent="0" algn="l" rtl="0">
              <a:lnSpc>
                <a:spcPct val="90000"/>
              </a:lnSpc>
              <a:spcBef>
                <a:spcPts val="1200"/>
              </a:spcBef>
              <a:spcAft>
                <a:spcPts val="0"/>
              </a:spcAft>
              <a:buNone/>
            </a:pPr>
            <a:r>
              <a:rPr lang="en-US" sz="2800" dirty="0"/>
              <a:t>Example:</a:t>
            </a:r>
            <a:endParaRPr sz="2800" dirty="0"/>
          </a:p>
          <a:p>
            <a:pPr marL="457200" marR="0" lvl="0" indent="-355600" algn="l" rtl="0">
              <a:lnSpc>
                <a:spcPct val="90000"/>
              </a:lnSpc>
              <a:spcBef>
                <a:spcPts val="500"/>
              </a:spcBef>
              <a:spcAft>
                <a:spcPts val="0"/>
              </a:spcAft>
              <a:buSzPts val="2000"/>
              <a:buChar char="•"/>
            </a:pPr>
            <a:r>
              <a:rPr lang="en-US" sz="2800" dirty="0"/>
              <a:t>The district has developed a solid and clearly defined </a:t>
            </a:r>
            <a:r>
              <a:rPr lang="en-US" sz="2800" dirty="0" err="1"/>
              <a:t>RtI</a:t>
            </a:r>
            <a:r>
              <a:rPr lang="en-US" sz="2800" dirty="0"/>
              <a:t> model in reading to support students as notated on the District UIP, Major Improvement Strategy (MIS) #1: Strengthen Tier 1 instruction within a multi-tiered system of support for K-2 students in reading with special attention to ELL students and students with disabilities.</a:t>
            </a:r>
            <a:endParaRPr sz="2800" dirty="0"/>
          </a:p>
          <a:p>
            <a:pPr marL="0" lvl="0" indent="0" algn="l" rtl="0">
              <a:lnSpc>
                <a:spcPct val="115000"/>
              </a:lnSpc>
              <a:spcBef>
                <a:spcPts val="0"/>
              </a:spcBef>
              <a:spcAft>
                <a:spcPts val="0"/>
              </a:spcAft>
              <a:buNone/>
            </a:pPr>
            <a:r>
              <a:rPr lang="en-US" dirty="0">
                <a:solidFill>
                  <a:schemeClr val="accent2">
                    <a:lumMod val="75000"/>
                  </a:schemeClr>
                </a:solidFill>
              </a:rPr>
              <a:t>Approval Criteria--Response includes:</a:t>
            </a:r>
          </a:p>
          <a:p>
            <a:pPr marL="457200" indent="-355600">
              <a:lnSpc>
                <a:spcPct val="115000"/>
              </a:lnSpc>
              <a:spcBef>
                <a:spcPts val="0"/>
              </a:spcBef>
              <a:buSzPts val="2000"/>
            </a:pPr>
            <a:r>
              <a:rPr lang="en-US" dirty="0">
                <a:solidFill>
                  <a:schemeClr val="accent2">
                    <a:lumMod val="75000"/>
                  </a:schemeClr>
                </a:solidFill>
              </a:rPr>
              <a:t>How the prioritized needs for ESEA programs support and/or enhance the improvement strategies for the district</a:t>
            </a:r>
            <a:endParaRPr dirty="0">
              <a:solidFill>
                <a:schemeClr val="accent2">
                  <a:lumMod val="75000"/>
                </a:schemeClr>
              </a:solidFill>
              <a:sym typeface="Arial"/>
            </a:endParaRPr>
          </a:p>
          <a:p>
            <a:pPr marL="457200" lvl="0" indent="0" algn="l" rtl="0">
              <a:lnSpc>
                <a:spcPct val="115000"/>
              </a:lnSpc>
              <a:spcBef>
                <a:spcPts val="0"/>
              </a:spcBef>
              <a:spcAft>
                <a:spcPts val="0"/>
              </a:spcAft>
              <a:buNone/>
            </a:pPr>
            <a:endParaRPr dirty="0"/>
          </a:p>
        </p:txBody>
      </p:sp>
      <p:sp>
        <p:nvSpPr>
          <p:cNvPr id="174" name="Google Shape;174;g8327fc3782_8_28"/>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4444</Words>
  <Application>Microsoft Office PowerPoint</Application>
  <PresentationFormat>Widescreen</PresentationFormat>
  <Paragraphs>358</Paragraphs>
  <Slides>30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Museo Slab 500</vt:lpstr>
      <vt:lpstr>Office Theme</vt:lpstr>
      <vt:lpstr>2020-2021 Consolidated Application</vt:lpstr>
      <vt:lpstr>Cross Program Questions</vt:lpstr>
      <vt:lpstr> Purpose of Cross Program Questions</vt:lpstr>
      <vt:lpstr>Considerations for Cross Program Responses</vt:lpstr>
      <vt:lpstr>Cross Program Question 1.1- Identifying Needs</vt:lpstr>
      <vt:lpstr>Cross Program Question 1.2 - Identifying Needs</vt:lpstr>
      <vt:lpstr>Cross Program Question 1.3 - Identifying Needs</vt:lpstr>
      <vt:lpstr>Cross Program Question 2.1 - ESEA Priorities</vt:lpstr>
      <vt:lpstr>Cross Program Question 2.2 - ESEA Priorities</vt:lpstr>
      <vt:lpstr>Cross Program Question 3.1 - Stakeholder Involvement </vt:lpstr>
      <vt:lpstr>Cross Program Question 3.1 - Stakeholder Involvement  Example</vt:lpstr>
      <vt:lpstr>Cross Program Question 3.1 - Stakeholder Involvement  Example 2 (SAC and DAC)</vt:lpstr>
      <vt:lpstr>Cross Program Question 3.2 - LEA Stakeholder Involvement</vt:lpstr>
      <vt:lpstr>Cross Program Question 3.2 - LEA Stakeholder Involvement Example</vt:lpstr>
      <vt:lpstr>Cross Program Question 3.3 - LEA Stakeholder Involvement (Title III Only)</vt:lpstr>
      <vt:lpstr>Cross Program Question 3.3 - LEA Stakeholder Involvement (Title III Only) Example</vt:lpstr>
      <vt:lpstr>Cross Program Question 4.1 - Family, School, Community  Engagement Strategies</vt:lpstr>
      <vt:lpstr>Cross Program Question 4.1 - Family, School, Community  Engagement Strategies Example</vt:lpstr>
      <vt:lpstr>Cross Program Question 4.2 - Family, School, Community  Engagement Strategies</vt:lpstr>
      <vt:lpstr>Cross Program Question 4.2 - Family, School, Community  Engagement Strategies Example</vt:lpstr>
      <vt:lpstr>Cross Program Question 5.1 - Program Evaluation</vt:lpstr>
      <vt:lpstr>Cross Program Question 5.1 - Program Evaluation Example</vt:lpstr>
      <vt:lpstr>Cross Program Question 5.2 - Program Evaluation</vt:lpstr>
      <vt:lpstr>Cross Program Question 5.2 - Program Evaluation Example</vt:lpstr>
      <vt:lpstr>Cross Program Question 5.2 - Program Evaluation Example 2</vt:lpstr>
      <vt:lpstr>Cross Program Question 5.2 - Program Evaluation,  District Support</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41</cp:revision>
  <dcterms:created xsi:type="dcterms:W3CDTF">2020-04-27T20:23:33Z</dcterms:created>
  <dcterms:modified xsi:type="dcterms:W3CDTF">2020-05-01T18:41:17Z</dcterms:modified>
</cp:coreProperties>
</file>