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1"/>
  </p:notesMasterIdLst>
  <p:handoutMasterIdLst>
    <p:handoutMasterId r:id="rId32"/>
  </p:handoutMasterIdLst>
  <p:sldIdLst>
    <p:sldId id="259" r:id="rId2"/>
    <p:sldId id="260" r:id="rId3"/>
    <p:sldId id="261" r:id="rId4"/>
    <p:sldId id="265" r:id="rId5"/>
    <p:sldId id="266" r:id="rId6"/>
    <p:sldId id="267" r:id="rId7"/>
    <p:sldId id="268" r:id="rId8"/>
    <p:sldId id="269" r:id="rId9"/>
    <p:sldId id="262" r:id="rId10"/>
    <p:sldId id="263" r:id="rId11"/>
    <p:sldId id="264" r:id="rId12"/>
    <p:sldId id="287" r:id="rId13"/>
    <p:sldId id="288" r:id="rId14"/>
    <p:sldId id="289" r:id="rId15"/>
    <p:sldId id="290" r:id="rId16"/>
    <p:sldId id="291" r:id="rId17"/>
    <p:sldId id="292" r:id="rId18"/>
    <p:sldId id="293" r:id="rId19"/>
    <p:sldId id="294" r:id="rId20"/>
    <p:sldId id="295" r:id="rId21"/>
    <p:sldId id="296" r:id="rId22"/>
    <p:sldId id="279" r:id="rId23"/>
    <p:sldId id="280" r:id="rId24"/>
    <p:sldId id="281" r:id="rId25"/>
    <p:sldId id="282" r:id="rId26"/>
    <p:sldId id="283" r:id="rId27"/>
    <p:sldId id="284" r:id="rId28"/>
    <p:sldId id="285" r:id="rId29"/>
    <p:sldId id="286" r:id="rId3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5" clrIdx="2">
    <p:extLst>
      <p:ext uri="{19B8F6BF-5375-455C-9EA6-DF929625EA0E}">
        <p15:presenceInfo xmlns:p15="http://schemas.microsoft.com/office/powerpoint/2012/main" userId="S-1-5-21-170422339-1359699126-1544898942-9798" providerId="AD"/>
      </p:ext>
    </p:extLst>
  </p:cmAuthor>
  <p:cmAuthor id="2" name="Collins, DeLilah" initials="CD" lastIdx="2"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667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88" autoAdjust="0"/>
    <p:restoredTop sz="76716" autoAdjust="0"/>
  </p:normalViewPr>
  <p:slideViewPr>
    <p:cSldViewPr snapToGrid="0" snapToObjects="1">
      <p:cViewPr varScale="1">
        <p:scale>
          <a:sx n="101" d="100"/>
          <a:sy n="101" d="100"/>
        </p:scale>
        <p:origin x="153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12-09T16:58:10.481" idx="5">
    <p:pos x="5205" y="1882"/>
    <p:text>Why is this the only decision point that offers pros and cons? They should all have it or none of them should have it.</p:text>
    <p:extLst mod="1">
      <p:ext uri="{C676402C-5697-4E1C-873F-D02D1690AC5C}">
        <p15:threadingInfo xmlns:p15="http://schemas.microsoft.com/office/powerpoint/2012/main" timeZoneBias="4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17" tIns="46659" rIns="93317" bIns="46659" rtlCol="0"/>
          <a:lstStyle>
            <a:lvl1pPr algn="r">
              <a:defRPr sz="1200"/>
            </a:lvl1pPr>
          </a:lstStyle>
          <a:p>
            <a:fld id="{FE1C28EB-F60A-4561-B77E-50B9EF025580}" type="datetime1">
              <a:rPr lang="en-US" smtClean="0"/>
              <a:t>12/12/2016</a:t>
            </a:fld>
            <a:endParaRPr lang="en-US"/>
          </a:p>
        </p:txBody>
      </p:sp>
      <p:sp>
        <p:nvSpPr>
          <p:cNvPr id="4" name="Footer Placeholder 3"/>
          <p:cNvSpPr>
            <a:spLocks noGrp="1"/>
          </p:cNvSpPr>
          <p:nvPr>
            <p:ph type="ftr" sz="quarter" idx="2"/>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3317" tIns="46659" rIns="93317" bIns="46659" rtlCol="0" anchor="b"/>
          <a:lstStyle>
            <a:lvl1pPr algn="r">
              <a:defRPr sz="1200"/>
            </a:lvl1pPr>
          </a:lstStyle>
          <a:p>
            <a:fld id="{2EABA64B-06F0-2A40-A38F-AA9E1DC38B75}" type="slidenum">
              <a:rPr lang="en-US" smtClean="0"/>
              <a:t>‹#›</a:t>
            </a:fld>
            <a:endParaRPr lang="en-US"/>
          </a:p>
        </p:txBody>
      </p:sp>
    </p:spTree>
    <p:extLst>
      <p:ext uri="{BB962C8B-B14F-4D97-AF65-F5344CB8AC3E}">
        <p14:creationId xmlns:p14="http://schemas.microsoft.com/office/powerpoint/2010/main" val="186976468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17" tIns="46659" rIns="93317" bIns="46659" rtlCol="0"/>
          <a:lstStyle>
            <a:lvl1pPr algn="r">
              <a:defRPr sz="1200"/>
            </a:lvl1pPr>
          </a:lstStyle>
          <a:p>
            <a:fld id="{817C201D-64DC-4727-BDB9-A077E63DAFD7}" type="datetime1">
              <a:rPr lang="en-US" smtClean="0"/>
              <a:t>12/12/2016</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317" tIns="46659" rIns="93317" bIns="46659" rtlCol="0" anchor="b"/>
          <a:lstStyle>
            <a:lvl1pPr algn="r">
              <a:defRPr sz="1200"/>
            </a:lvl1pPr>
          </a:lstStyle>
          <a:p>
            <a:fld id="{3F7242FB-F25E-544B-B72F-E0B5A499AB48}" type="slidenum">
              <a:rPr lang="en-US" smtClean="0"/>
              <a:t>‹#›</a:t>
            </a:fld>
            <a:endParaRPr lang="en-US"/>
          </a:p>
        </p:txBody>
      </p:sp>
    </p:spTree>
    <p:extLst>
      <p:ext uri="{BB962C8B-B14F-4D97-AF65-F5344CB8AC3E}">
        <p14:creationId xmlns:p14="http://schemas.microsoft.com/office/powerpoint/2010/main" val="3210676302"/>
      </p:ext>
    </p:extLst>
  </p:cSld>
  <p:clrMap bg1="lt1" tx1="dk1" bg2="lt2" tx2="dk2" accent1="accent1" accent2="accent2" accent3="accent3" accent4="accent4" accent5="accent5" accent6="accent6" hlink="hlink" folHlink="folHlink"/>
  <p:hf/>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ext Placeholder 2"/>
          <p:cNvSpPr>
            <a:spLocks noGrp="1"/>
          </p:cNvSpPr>
          <p:nvPr>
            <p:ph type="body" idx="1"/>
          </p:nvPr>
        </p:nvSpPr>
        <p:spPr>
          <a:xfrm>
            <a:off x="380999" y="4191023"/>
            <a:ext cx="8341851" cy="1167558"/>
          </a:xfrm>
        </p:spPr>
        <p:txBody>
          <a:bodyPr anchor="ctr"/>
          <a:lstStyle>
            <a:lvl1pPr marL="0" indent="0" algn="ctr">
              <a:buNone/>
              <a:defRPr sz="2000">
                <a:solidFill>
                  <a:srgbClr val="45454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1" name="Title 11"/>
          <p:cNvSpPr>
            <a:spLocks noGrp="1"/>
          </p:cNvSpPr>
          <p:nvPr>
            <p:ph type="title"/>
          </p:nvPr>
        </p:nvSpPr>
        <p:spPr>
          <a:xfrm>
            <a:off x="380999" y="2441770"/>
            <a:ext cx="8341851" cy="1645920"/>
          </a:xfrm>
        </p:spPr>
        <p:txBody>
          <a:bodyPr/>
          <a:lstStyle>
            <a:lvl1pPr algn="ctr">
              <a:defRPr sz="4200" spc="150" baseline="0">
                <a:solidFill>
                  <a:schemeClr val="accent1">
                    <a:lumMod val="50000"/>
                  </a:schemeClr>
                </a:solidFill>
              </a:defRPr>
            </a:lvl1pPr>
          </a:lstStyle>
          <a:p>
            <a:r>
              <a:rPr lang="en-US" dirty="0" smtClean="0"/>
              <a:t>Click to edit Master title style</a:t>
            </a:r>
            <a:endParaRPr lang="en-US" dirty="0"/>
          </a:p>
        </p:txBody>
      </p:sp>
      <p:sp>
        <p:nvSpPr>
          <p:cNvPr id="3" name="Text Placeholder 2"/>
          <p:cNvSpPr>
            <a:spLocks noGrp="1"/>
          </p:cNvSpPr>
          <p:nvPr>
            <p:ph type="body" sz="quarter" idx="10" hasCustomPrompt="1"/>
          </p:nvPr>
        </p:nvSpPr>
        <p:spPr>
          <a:xfrm>
            <a:off x="380999" y="5995124"/>
            <a:ext cx="8341851" cy="407987"/>
          </a:xfrm>
        </p:spPr>
        <p:txBody>
          <a:bodyPr/>
          <a:lstStyle>
            <a:lvl1pPr marL="45720" indent="0" algn="ctr">
              <a:buFontTx/>
              <a:buNone/>
              <a:defRPr sz="1600" b="0" spc="0">
                <a:solidFill>
                  <a:schemeClr val="tx1">
                    <a:lumMod val="60000"/>
                    <a:lumOff val="40000"/>
                  </a:schemeClr>
                </a:solidFill>
              </a:defRPr>
            </a:lvl1pPr>
          </a:lstStyle>
          <a:p>
            <a:pPr lvl="0"/>
            <a:r>
              <a:rPr lang="en-US" dirty="0" smtClean="0"/>
              <a:t>Month Day Year</a:t>
            </a:r>
            <a:endParaRPr lang="en-US" dirty="0"/>
          </a:p>
        </p:txBody>
      </p:sp>
      <p:pic>
        <p:nvPicPr>
          <p:cNvPr id="13" name="Picture 12" descr="co_cde__dept_rgb.eps"/>
          <p:cNvPicPr>
            <a:picLocks noChangeAspect="1"/>
          </p:cNvPicPr>
          <p:nvPr userDrawn="1"/>
        </p:nvPicPr>
        <p:blipFill rotWithShape="1">
          <a:blip r:embed="rId3" cstate="email">
            <a:extLst>
              <a:ext uri="{28A0092B-C50C-407E-A947-70E740481C1C}">
                <a14:useLocalDpi xmlns:a14="http://schemas.microsoft.com/office/drawing/2010/main" val="0"/>
              </a:ext>
            </a:extLst>
          </a:blip>
          <a:srcRect l="3231" t="4383" r="28033" b="44574"/>
          <a:stretch/>
        </p:blipFill>
        <p:spPr>
          <a:xfrm>
            <a:off x="1657019" y="1007895"/>
            <a:ext cx="5825528" cy="126175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0999" y="460248"/>
            <a:ext cx="6172202" cy="55646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11"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9"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2" name="Title 10"/>
          <p:cNvSpPr>
            <a:spLocks noGrp="1"/>
          </p:cNvSpPr>
          <p:nvPr>
            <p:ph type="title"/>
          </p:nvPr>
        </p:nvSpPr>
        <p:spPr>
          <a:xfrm>
            <a:off x="7037832" y="1096962"/>
            <a:ext cx="1913456" cy="1033590"/>
          </a:xfrm>
        </p:spPr>
        <p:txBody>
          <a:bodyPr anchor="b"/>
          <a:lstStyle>
            <a:lvl1pPr algn="l">
              <a:defRPr sz="2000" spc="0" baseline="0">
                <a:solidFill>
                  <a:schemeClr val="tx1"/>
                </a:solidFill>
              </a:defRPr>
            </a:lvl1pPr>
          </a:lstStyle>
          <a:p>
            <a:r>
              <a:rPr lang="en-US" dirty="0" smtClean="0"/>
              <a:t>Click to edit Master title style</a:t>
            </a:r>
            <a:endParaRPr lang="en-US" dirty="0"/>
          </a:p>
        </p:txBody>
      </p:sp>
      <p:pic>
        <p:nvPicPr>
          <p:cNvPr id="7" name="Picture 6"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47319" y="6356350"/>
            <a:ext cx="18240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9" name="Content Placeholder 2"/>
          <p:cNvSpPr>
            <a:spLocks noGrp="1"/>
          </p:cNvSpPr>
          <p:nvPr>
            <p:ph idx="1"/>
          </p:nvPr>
        </p:nvSpPr>
        <p:spPr>
          <a:xfrm>
            <a:off x="2199640" y="1036320"/>
            <a:ext cx="6589252"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2"/>
          <p:cNvSpPr>
            <a:spLocks noGrp="1"/>
          </p:cNvSpPr>
          <p:nvPr>
            <p:ph type="body" idx="10"/>
          </p:nvPr>
        </p:nvSpPr>
        <p:spPr>
          <a:xfrm>
            <a:off x="2199639" y="304800"/>
            <a:ext cx="6589252" cy="639762"/>
          </a:xfrm>
        </p:spPr>
        <p:txBody>
          <a:bodyPr anchor="ctr" anchorCtr="0">
            <a:normAutofit/>
          </a:bodyPr>
          <a:lstStyle>
            <a:lvl1pPr marL="0" indent="0" algn="l">
              <a:buNone/>
              <a:defRPr sz="2800" b="0" i="0" spc="0">
                <a:solidFill>
                  <a:schemeClr val="tx1"/>
                </a:solidFill>
                <a:latin typeface="Museo Slab 500"/>
                <a:cs typeface="Museo Slab 5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3" name="Text Placeholder 3"/>
          <p:cNvSpPr>
            <a:spLocks noGrp="1"/>
          </p:cNvSpPr>
          <p:nvPr>
            <p:ph type="body" sz="half" idx="2"/>
          </p:nvPr>
        </p:nvSpPr>
        <p:spPr>
          <a:xfrm>
            <a:off x="60220" y="2171510"/>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4" name="Title 10"/>
          <p:cNvSpPr>
            <a:spLocks noGrp="1"/>
          </p:cNvSpPr>
          <p:nvPr>
            <p:ph type="title"/>
          </p:nvPr>
        </p:nvSpPr>
        <p:spPr>
          <a:xfrm>
            <a:off x="57912" y="1036320"/>
            <a:ext cx="1913456" cy="1033590"/>
          </a:xfrm>
        </p:spPr>
        <p:txBody>
          <a:bodyPr anchor="b"/>
          <a:lstStyle>
            <a:lvl1pPr algn="l">
              <a:defRPr sz="2000" spc="0" baseline="0"/>
            </a:lvl1pPr>
          </a:lstStyle>
          <a:p>
            <a:r>
              <a:rPr lang="en-US" dirty="0" smtClean="0"/>
              <a:t>Click to edit Master title style</a:t>
            </a:r>
            <a:endParaRPr lang="en-US" dirty="0"/>
          </a:p>
        </p:txBody>
      </p:sp>
      <p:pic>
        <p:nvPicPr>
          <p:cNvPr id="11" name="Picture 10"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414879509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98119" y="6356350"/>
            <a:ext cx="17732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6" name="Text Placeholder 3"/>
          <p:cNvSpPr>
            <a:spLocks noGrp="1"/>
          </p:cNvSpPr>
          <p:nvPr>
            <p:ph type="body" sz="half" idx="2"/>
          </p:nvPr>
        </p:nvSpPr>
        <p:spPr>
          <a:xfrm>
            <a:off x="6022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9" name="Title 10"/>
          <p:cNvSpPr>
            <a:spLocks noGrp="1"/>
          </p:cNvSpPr>
          <p:nvPr>
            <p:ph type="title"/>
          </p:nvPr>
        </p:nvSpPr>
        <p:spPr>
          <a:xfrm>
            <a:off x="57912" y="1096962"/>
            <a:ext cx="1913456" cy="1033590"/>
          </a:xfrm>
        </p:spPr>
        <p:txBody>
          <a:bodyPr anchor="b"/>
          <a:lstStyle>
            <a:lvl1pPr algn="l">
              <a:defRPr sz="2000" spc="0" baseline="0"/>
            </a:lvl1pPr>
          </a:lstStyle>
          <a:p>
            <a:r>
              <a:rPr lang="en-US" dirty="0" smtClean="0"/>
              <a:t>Click to edit Master title style</a:t>
            </a:r>
            <a:endParaRPr lang="en-US" dirty="0"/>
          </a:p>
        </p:txBody>
      </p:sp>
      <p:pic>
        <p:nvPicPr>
          <p:cNvPr id="10" name="Picture 9"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291158561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Picture Placeholder 2"/>
          <p:cNvSpPr>
            <a:spLocks noGrp="1"/>
          </p:cNvSpPr>
          <p:nvPr>
            <p:ph type="pic" idx="1"/>
          </p:nvPr>
        </p:nvSpPr>
        <p:spPr>
          <a:xfrm>
            <a:off x="2213286" y="304800"/>
            <a:ext cx="6625914" cy="57737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8" name="Footer Placeholder 4"/>
          <p:cNvSpPr>
            <a:spLocks noGrp="1"/>
          </p:cNvSpPr>
          <p:nvPr>
            <p:ph type="ftr" sz="quarter" idx="3"/>
          </p:nvPr>
        </p:nvSpPr>
        <p:spPr>
          <a:xfrm>
            <a:off x="287528" y="6356350"/>
            <a:ext cx="16764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12" name="Text Placeholder 3"/>
          <p:cNvSpPr>
            <a:spLocks noGrp="1"/>
          </p:cNvSpPr>
          <p:nvPr>
            <p:ph type="body" sz="half" idx="2"/>
          </p:nvPr>
        </p:nvSpPr>
        <p:spPr>
          <a:xfrm>
            <a:off x="53108" y="2232152"/>
            <a:ext cx="1910820" cy="2816352"/>
          </a:xfrm>
        </p:spPr>
        <p:txBody>
          <a:bodyPr tIns="0"/>
          <a:lstStyle>
            <a:lvl1pPr marL="0" indent="0">
              <a:buNone/>
              <a:defRPr sz="1800" b="0" spc="0">
                <a:solidFill>
                  <a:srgbClr val="5C667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3" name="Title 10"/>
          <p:cNvSpPr>
            <a:spLocks noGrp="1"/>
          </p:cNvSpPr>
          <p:nvPr>
            <p:ph type="title"/>
          </p:nvPr>
        </p:nvSpPr>
        <p:spPr>
          <a:xfrm>
            <a:off x="50800" y="1096962"/>
            <a:ext cx="1913456" cy="1033590"/>
          </a:xfrm>
        </p:spPr>
        <p:txBody>
          <a:bodyPr anchor="b"/>
          <a:lstStyle>
            <a:lvl1pPr algn="l">
              <a:defRPr sz="2000" spc="0" baseline="0">
                <a:solidFill>
                  <a:srgbClr val="5C6670"/>
                </a:solidFill>
              </a:defRPr>
            </a:lvl1pPr>
          </a:lstStyle>
          <a:p>
            <a:r>
              <a:rPr lang="en-US" dirty="0" smtClean="0"/>
              <a:t>Click to edit Master title style</a:t>
            </a:r>
            <a:endParaRPr lang="en-US" dirty="0"/>
          </a:p>
        </p:txBody>
      </p:sp>
      <p:pic>
        <p:nvPicPr>
          <p:cNvPr id="11" name="Picture 10"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284549143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pc="0"/>
            </a:lvl1pPr>
            <a:lvl2pPr marL="548640" indent="-182880">
              <a:buFont typeface="Wingdings" charset="2"/>
              <a:buChar char="§"/>
              <a:defRPr spc="0"/>
            </a:lvl2pPr>
            <a:lvl3pPr marL="822960" indent="-182880">
              <a:buFont typeface="Wingdings" charset="2"/>
              <a:buChar char="§"/>
              <a:defRPr spc="0"/>
            </a:lvl3pPr>
            <a:lvl4pPr marL="1097280" indent="-182880">
              <a:buFont typeface="Wingdings" charset="2"/>
              <a:buChar char="§"/>
              <a:defRPr spc="0"/>
            </a:lvl4pPr>
            <a:lvl5pPr marL="1280160" indent="-182880">
              <a:buFont typeface="Wingdings" charset="2"/>
              <a:buChar char="§"/>
              <a:defRPr spc="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lvl1pPr>
              <a:defRPr b="0" i="0">
                <a:latin typeface="Museo Slab 500"/>
                <a:cs typeface="Museo Slab 500"/>
              </a:defRPr>
            </a:lvl1pPr>
          </a:lstStyle>
          <a:p>
            <a:r>
              <a:rPr lang="en-US" dirty="0" smtClean="0"/>
              <a:t>Click to edit Master title style</a:t>
            </a:r>
            <a:endParaRPr lang="en-US" dirty="0"/>
          </a:p>
        </p:txBody>
      </p:sp>
      <p:sp>
        <p:nvSpPr>
          <p:cNvPr id="5"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Divider Orange">
    <p:bg>
      <p:bgPr>
        <a:solidFill>
          <a:schemeClr val="accent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0999" y="3412607"/>
            <a:ext cx="8341851" cy="1645920"/>
          </a:xfrm>
        </p:spPr>
        <p:txBody>
          <a:bodyPr anchor="ctr">
            <a:normAutofit/>
          </a:bodyPr>
          <a:lstStyle>
            <a:lvl1pPr marL="0" indent="0" algn="ctr">
              <a:buNone/>
              <a:defRPr sz="2400">
                <a:solidFill>
                  <a:srgbClr val="4040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2" name="Title 11"/>
          <p:cNvSpPr>
            <a:spLocks noGrp="1"/>
          </p:cNvSpPr>
          <p:nvPr>
            <p:ph type="title"/>
          </p:nvPr>
        </p:nvSpPr>
        <p:spPr>
          <a:xfrm>
            <a:off x="380999" y="1740195"/>
            <a:ext cx="8341851" cy="1645920"/>
          </a:xfrm>
        </p:spPr>
        <p:txBody>
          <a:bodyPr/>
          <a:lstStyle>
            <a:lvl1pPr algn="ctr">
              <a:defRPr sz="4200" spc="150" baseline="0">
                <a:solidFill>
                  <a:srgbClr val="FFFFFF"/>
                </a:solidFill>
              </a:defRPr>
            </a:lvl1pPr>
          </a:lstStyle>
          <a:p>
            <a:r>
              <a:rPr lang="en-US" dirty="0" smtClean="0"/>
              <a:t>Click to edit Master title style</a:t>
            </a:r>
            <a:endParaRPr lang="en-US" dirty="0"/>
          </a:p>
        </p:txBody>
      </p:sp>
      <p:pic>
        <p:nvPicPr>
          <p:cNvPr id="6" name="Picture 5" descr="co_cde_shield_rgb.eps"/>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320909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1159" y="1719072"/>
            <a:ext cx="4038600" cy="4407408"/>
          </a:xfrm>
        </p:spPr>
        <p:txBody>
          <a:bodyPr/>
          <a:lstStyle>
            <a:lvl1pPr>
              <a:defRPr sz="2400" spc="0"/>
            </a:lvl1pPr>
            <a:lvl2pPr>
              <a:defRPr sz="2200" spc="0"/>
            </a:lvl2pPr>
            <a:lvl3pPr>
              <a:defRPr sz="2000" spc="0"/>
            </a:lvl3pPr>
            <a:lvl4pPr>
              <a:defRPr sz="1800" spc="0"/>
            </a:lvl4pPr>
            <a:lvl5pPr>
              <a:defRPr sz="1600" spc="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23660" y="1719072"/>
            <a:ext cx="4038600" cy="4407408"/>
          </a:xfrm>
        </p:spPr>
        <p:txBody>
          <a:bodyPr/>
          <a:lstStyle>
            <a:lvl1pPr>
              <a:defRPr sz="2400" b="1" i="0" spc="0"/>
            </a:lvl1pPr>
            <a:lvl2pPr>
              <a:defRPr sz="2200" b="0" i="0" spc="0"/>
            </a:lvl2pPr>
            <a:lvl3pPr>
              <a:defRPr sz="2000" b="0" i="0" spc="0"/>
            </a:lvl3pPr>
            <a:lvl4pPr>
              <a:defRPr sz="1800" b="0" i="0" spc="0"/>
            </a:lvl4pPr>
            <a:lvl5pPr>
              <a:defRPr sz="1600" b="0" i="0" spc="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7"/>
          <p:cNvSpPr>
            <a:spLocks noGrp="1"/>
          </p:cNvSpPr>
          <p:nvPr>
            <p:ph type="title" hasCustomPrompt="1"/>
          </p:nvPr>
        </p:nvSpPr>
        <p:spPr/>
        <p:txBody>
          <a:bodyPr/>
          <a:lstStyle/>
          <a:p>
            <a:r>
              <a:rPr lang="en-US" dirty="0" smtClean="0"/>
              <a:t>Click To Edit Master Title Style</a:t>
            </a:r>
            <a:endParaRPr lang="en-US" dirty="0"/>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1274809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Blue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dirty="0"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575444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Green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dirty="0"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366865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5" name="Picture 4"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188720"/>
            <a:ext cx="6096001"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itle 10"/>
          <p:cNvSpPr>
            <a:spLocks noGrp="1"/>
          </p:cNvSpPr>
          <p:nvPr>
            <p:ph type="title"/>
          </p:nvPr>
        </p:nvSpPr>
        <p:spPr>
          <a:xfrm>
            <a:off x="7037832" y="1096962"/>
            <a:ext cx="1913456" cy="1033590"/>
          </a:xfrm>
        </p:spPr>
        <p:txBody>
          <a:bodyPr anchor="b"/>
          <a:lstStyle>
            <a:lvl1pPr algn="l">
              <a:defRPr sz="2000" spc="0" baseline="0"/>
            </a:lvl1pPr>
          </a:lstStyle>
          <a:p>
            <a:r>
              <a:rPr lang="en-US" dirty="0" smtClean="0"/>
              <a:t>Click to edit Master title style</a:t>
            </a:r>
            <a:endParaRPr lang="en-US" dirty="0"/>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chemeClr val="accent6">
                    <a:lumMod val="50000"/>
                  </a:schemeClr>
                </a:solidFill>
              </a:defRPr>
            </a:lvl1pPr>
          </a:lstStyle>
          <a:p>
            <a:fld id="{757A2F4E-5D54-B04B-91BD-7E78EE1FE9FD}" type="slidenum">
              <a:rPr lang="en-US" smtClean="0"/>
              <a:pPr/>
              <a:t>‹#›</a:t>
            </a:fld>
            <a:endParaRPr lang="en-US" dirty="0" smtClean="0"/>
          </a:p>
        </p:txBody>
      </p:sp>
      <p:sp>
        <p:nvSpPr>
          <p:cNvPr id="10" name="Text Placeholder 2"/>
          <p:cNvSpPr>
            <a:spLocks noGrp="1"/>
          </p:cNvSpPr>
          <p:nvPr>
            <p:ph type="body" idx="10"/>
          </p:nvPr>
        </p:nvSpPr>
        <p:spPr>
          <a:xfrm>
            <a:off x="380998" y="457200"/>
            <a:ext cx="6096001" cy="639762"/>
          </a:xfrm>
        </p:spPr>
        <p:txBody>
          <a:bodyPr anchor="ctr" anchorCtr="0">
            <a:normAutofit/>
          </a:bodyPr>
          <a:lstStyle>
            <a:lvl1pPr marL="0" indent="0" algn="l">
              <a:buNone/>
              <a:defRPr sz="2800" b="0" i="0" spc="0">
                <a:solidFill>
                  <a:srgbClr val="45454C"/>
                </a:solidFill>
                <a:latin typeface="Museo Slab 500"/>
                <a:cs typeface="Museo Slab 5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pic>
        <p:nvPicPr>
          <p:cNvPr id="12" name="Picture 11"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noAutofit/>
          </a:bodyPr>
          <a:lstStyle>
            <a:lvl1pPr algn="l">
              <a:defRPr sz="1100" b="1">
                <a:solidFill>
                  <a:srgbClr val="45454C"/>
                </a:solidFill>
              </a:defRPr>
            </a:lvl1pPr>
          </a:lstStyle>
          <a:p>
            <a:fld id="{757A2F4E-5D54-B04B-91BD-7E78EE1FE9FD}" type="slidenum">
              <a:rPr lang="en-US" smtClean="0"/>
              <a:pPr/>
              <a:t>‹#›</a:t>
            </a:fld>
            <a:endParaRPr lang="en-US" dirty="0" smtClean="0"/>
          </a:p>
        </p:txBody>
      </p:sp>
      <p:pic>
        <p:nvPicPr>
          <p:cNvPr id="6" name="Picture 5" descr="co_cde_shield_rgb.eps"/>
          <p:cNvPicPr>
            <a:picLocks noChangeAspect="1"/>
          </p:cNvPicPr>
          <p:nvPr userDrawn="1"/>
        </p:nvPicPr>
        <p:blipFill>
          <a:blip r:embed="rId16"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75" r:id="rId3"/>
    <p:sldLayoutId id="2147483677" r:id="rId4"/>
    <p:sldLayoutId id="2147483666" r:id="rId5"/>
    <p:sldLayoutId id="2147483678" r:id="rId6"/>
    <p:sldLayoutId id="2147483679" r:id="rId7"/>
    <p:sldLayoutId id="2147483667" r:id="rId8"/>
    <p:sldLayoutId id="2147483668" r:id="rId9"/>
    <p:sldLayoutId id="2147483669" r:id="rId10"/>
    <p:sldLayoutId id="2147483670" r:id="rId11"/>
    <p:sldLayoutId id="2147483673" r:id="rId12"/>
    <p:sldLayoutId id="2147483672" r:id="rId13"/>
  </p:sldLayoutIdLst>
  <p:hf hdr="0"/>
  <p:txStyles>
    <p:titleStyle>
      <a:lvl1pPr algn="ctr" defTabSz="914400" rtl="0" eaLnBrk="1" latinLnBrk="0" hangingPunct="1">
        <a:spcBef>
          <a:spcPct val="0"/>
        </a:spcBef>
        <a:buNone/>
        <a:defRPr sz="3600" b="0" i="0" kern="1200" cap="none" spc="200" baseline="0">
          <a:ln>
            <a:noFill/>
          </a:ln>
          <a:solidFill>
            <a:schemeClr val="bg1"/>
          </a:solidFill>
          <a:effectLst/>
          <a:latin typeface="Museo Slab 500"/>
          <a:ea typeface="+mj-ea"/>
          <a:cs typeface="Museo Slab 500"/>
        </a:defRPr>
      </a:lvl1pPr>
    </p:titleStyle>
    <p:bodyStyle>
      <a:lvl1pPr marL="502920" indent="-457200" algn="l" defTabSz="914400" rtl="0" eaLnBrk="1" latinLnBrk="0" hangingPunct="1">
        <a:spcBef>
          <a:spcPct val="20000"/>
        </a:spcBef>
        <a:buClr>
          <a:schemeClr val="accent1"/>
        </a:buClr>
        <a:buSzPct val="110000"/>
        <a:buFont typeface="Wingdings" charset="2"/>
        <a:buChar char="§"/>
        <a:defRPr sz="2400" b="1" kern="1200" spc="150" baseline="0">
          <a:solidFill>
            <a:srgbClr val="5C6670"/>
          </a:solidFill>
          <a:latin typeface="+mn-lt"/>
          <a:ea typeface="+mn-ea"/>
          <a:cs typeface="+mn-cs"/>
        </a:defRPr>
      </a:lvl1pPr>
      <a:lvl2pPr marL="822960" indent="-457200" algn="l" defTabSz="914400" rtl="0" eaLnBrk="1" latinLnBrk="0" hangingPunct="1">
        <a:spcBef>
          <a:spcPct val="20000"/>
        </a:spcBef>
        <a:buClr>
          <a:schemeClr val="accent2"/>
        </a:buClr>
        <a:buSzPct val="110000"/>
        <a:buFont typeface="Wingdings" charset="2"/>
        <a:buChar char="§"/>
        <a:defRPr sz="2200" kern="1200" spc="100" baseline="0">
          <a:solidFill>
            <a:srgbClr val="5C6670"/>
          </a:solidFill>
          <a:latin typeface="+mn-lt"/>
          <a:ea typeface="+mn-ea"/>
          <a:cs typeface="+mn-cs"/>
        </a:defRPr>
      </a:lvl2pPr>
      <a:lvl3pPr marL="925830" indent="-285750" algn="l" defTabSz="914400" rtl="0" eaLnBrk="1" latinLnBrk="0" hangingPunct="1">
        <a:spcBef>
          <a:spcPct val="20000"/>
        </a:spcBef>
        <a:buClr>
          <a:schemeClr val="accent3"/>
        </a:buClr>
        <a:buSzPct val="110000"/>
        <a:buFont typeface="Wingdings" charset="2"/>
        <a:buChar char="§"/>
        <a:defRPr sz="2000" kern="1200" spc="100" baseline="0">
          <a:solidFill>
            <a:srgbClr val="5C6670"/>
          </a:solidFill>
          <a:latin typeface="+mn-lt"/>
          <a:ea typeface="+mn-ea"/>
          <a:cs typeface="+mn-cs"/>
        </a:defRPr>
      </a:lvl3pPr>
      <a:lvl4pPr marL="1200150" indent="-285750" algn="l" defTabSz="914400" rtl="0" eaLnBrk="1" latinLnBrk="0" hangingPunct="1">
        <a:spcBef>
          <a:spcPct val="20000"/>
        </a:spcBef>
        <a:buClr>
          <a:schemeClr val="accent4"/>
        </a:buClr>
        <a:buSzPct val="110000"/>
        <a:buFont typeface="Wingdings" charset="2"/>
        <a:buChar char="§"/>
        <a:defRPr sz="1800" kern="1200">
          <a:solidFill>
            <a:srgbClr val="5C6670"/>
          </a:solidFill>
          <a:latin typeface="+mn-lt"/>
          <a:ea typeface="+mn-ea"/>
          <a:cs typeface="+mn-cs"/>
        </a:defRPr>
      </a:lvl4pPr>
      <a:lvl5pPr marL="1383030" indent="-285750" algn="l" defTabSz="914400" rtl="0" eaLnBrk="1" latinLnBrk="0" hangingPunct="1">
        <a:spcBef>
          <a:spcPct val="20000"/>
        </a:spcBef>
        <a:buClr>
          <a:schemeClr val="accent6"/>
        </a:buClr>
        <a:buSzPct val="110000"/>
        <a:buFont typeface="Wingdings" charset="2"/>
        <a:buChar char="§"/>
        <a:defRPr sz="1600" kern="1200" spc="10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380998" y="4827566"/>
            <a:ext cx="8341851" cy="1167558"/>
          </a:xfrm>
        </p:spPr>
        <p:txBody>
          <a:bodyPr/>
          <a:lstStyle/>
          <a:p>
            <a:r>
              <a:rPr lang="en-US" dirty="0" smtClean="0"/>
              <a:t>ESEA Committee of Practitioners Meeting</a:t>
            </a:r>
            <a:br>
              <a:rPr lang="en-US" dirty="0" smtClean="0"/>
            </a:br>
            <a:r>
              <a:rPr lang="en-US" dirty="0" smtClean="0"/>
              <a:t>December 13, 2016</a:t>
            </a:r>
            <a:endParaRPr lang="en-US" dirty="0"/>
          </a:p>
        </p:txBody>
      </p:sp>
      <p:sp>
        <p:nvSpPr>
          <p:cNvPr id="5" name="Title 4"/>
          <p:cNvSpPr>
            <a:spLocks noGrp="1"/>
          </p:cNvSpPr>
          <p:nvPr>
            <p:ph type="title"/>
          </p:nvPr>
        </p:nvSpPr>
        <p:spPr>
          <a:xfrm>
            <a:off x="380999" y="2441770"/>
            <a:ext cx="8341851" cy="2385796"/>
          </a:xfrm>
        </p:spPr>
        <p:txBody>
          <a:bodyPr/>
          <a:lstStyle/>
          <a:p>
            <a:r>
              <a:rPr lang="en-US" sz="2800" dirty="0" smtClean="0"/>
              <a:t>ESSA Title Programs Spoke:</a:t>
            </a:r>
            <a:br>
              <a:rPr lang="en-US" sz="2800" dirty="0" smtClean="0"/>
            </a:br>
            <a:r>
              <a:rPr lang="en-US" sz="2800" dirty="0" smtClean="0"/>
              <a:t>Decision Points</a:t>
            </a:r>
            <a:endParaRPr lang="en-US" sz="3600" dirty="0"/>
          </a:p>
        </p:txBody>
      </p:sp>
      <p:sp>
        <p:nvSpPr>
          <p:cNvPr id="7" name="Text Placeholder 6"/>
          <p:cNvSpPr>
            <a:spLocks noGrp="1"/>
          </p:cNvSpPr>
          <p:nvPr>
            <p:ph type="body" sz="quarter" idx="10"/>
          </p:nvPr>
        </p:nvSpPr>
        <p:spPr/>
        <p:txBody>
          <a:bodyPr/>
          <a:lstStyle/>
          <a:p>
            <a:r>
              <a:rPr lang="en-US" dirty="0"/>
              <a:t>Unit of Federal Programs Administration</a:t>
            </a:r>
          </a:p>
          <a:p>
            <a:endParaRPr lang="en-US" dirty="0"/>
          </a:p>
        </p:txBody>
      </p:sp>
    </p:spTree>
    <p:extLst>
      <p:ext uri="{BB962C8B-B14F-4D97-AF65-F5344CB8AC3E}">
        <p14:creationId xmlns:p14="http://schemas.microsoft.com/office/powerpoint/2010/main" val="31095311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Does the SEA intend to use funds from Title IV, Part A or other included programs to support</a:t>
            </a:r>
            <a:r>
              <a:rPr lang="en-US" i="1" dirty="0"/>
              <a:t> </a:t>
            </a:r>
            <a:r>
              <a:rPr lang="en-US" dirty="0"/>
              <a:t>strategies to support LEAs to effectively use technology to improve the academic achievement and digital literacy of all students?  </a:t>
            </a:r>
          </a:p>
          <a:p>
            <a:pPr marL="45720" indent="0">
              <a:buNone/>
            </a:pPr>
            <a:r>
              <a:rPr lang="en-US" dirty="0"/>
              <a:t>☐ Yes.  If yes, provide a description below.</a:t>
            </a:r>
          </a:p>
          <a:p>
            <a:pPr marL="45720" indent="0">
              <a:buNone/>
            </a:pPr>
            <a:r>
              <a:rPr lang="en-US" dirty="0"/>
              <a:t>☐ No.</a:t>
            </a:r>
            <a:br>
              <a:rPr lang="en-US" dirty="0"/>
            </a:br>
            <a:endParaRPr lang="en-US" dirty="0"/>
          </a:p>
        </p:txBody>
      </p:sp>
      <p:sp>
        <p:nvSpPr>
          <p:cNvPr id="3" name="Title 2"/>
          <p:cNvSpPr>
            <a:spLocks noGrp="1"/>
          </p:cNvSpPr>
          <p:nvPr>
            <p:ph type="title"/>
          </p:nvPr>
        </p:nvSpPr>
        <p:spPr/>
        <p:txBody>
          <a:bodyPr/>
          <a:lstStyle/>
          <a:p>
            <a:r>
              <a:rPr lang="en-US" dirty="0" smtClean="0"/>
              <a:t>Title IV, Part A: State Plan</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10</a:t>
            </a:fld>
            <a:endParaRPr lang="en-US" dirty="0" smtClean="0"/>
          </a:p>
        </p:txBody>
      </p:sp>
    </p:spTree>
    <p:extLst>
      <p:ext uri="{BB962C8B-B14F-4D97-AF65-F5344CB8AC3E}">
        <p14:creationId xmlns:p14="http://schemas.microsoft.com/office/powerpoint/2010/main" val="1669968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Does the SEA intend to use funds from Title IV, Part A or other included programs to support</a:t>
            </a:r>
            <a:r>
              <a:rPr lang="en-US" i="1" dirty="0"/>
              <a:t> </a:t>
            </a:r>
            <a:r>
              <a:rPr lang="en-US" dirty="0"/>
              <a:t>strategies to support LEAs to engage parents, families, and communities? </a:t>
            </a:r>
          </a:p>
          <a:p>
            <a:pPr marL="45720" indent="0">
              <a:buNone/>
            </a:pPr>
            <a:r>
              <a:rPr lang="en-US" dirty="0"/>
              <a:t>☐ Yes.  If yes, provide a description below.</a:t>
            </a:r>
          </a:p>
          <a:p>
            <a:pPr marL="45720" indent="0">
              <a:buNone/>
            </a:pPr>
            <a:r>
              <a:rPr lang="en-US" dirty="0"/>
              <a:t>☐ No.</a:t>
            </a:r>
            <a:br>
              <a:rPr lang="en-US" dirty="0"/>
            </a:br>
            <a:endParaRPr lang="en-US" dirty="0"/>
          </a:p>
        </p:txBody>
      </p:sp>
      <p:sp>
        <p:nvSpPr>
          <p:cNvPr id="3" name="Title 2"/>
          <p:cNvSpPr>
            <a:spLocks noGrp="1"/>
          </p:cNvSpPr>
          <p:nvPr>
            <p:ph type="title"/>
          </p:nvPr>
        </p:nvSpPr>
        <p:spPr/>
        <p:txBody>
          <a:bodyPr/>
          <a:lstStyle/>
          <a:p>
            <a:r>
              <a:rPr lang="en-US" dirty="0" smtClean="0"/>
              <a:t>Title IV, Part A: State Plan</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11</a:t>
            </a:fld>
            <a:endParaRPr lang="en-US" dirty="0" smtClean="0"/>
          </a:p>
        </p:txBody>
      </p:sp>
    </p:spTree>
    <p:extLst>
      <p:ext uri="{BB962C8B-B14F-4D97-AF65-F5344CB8AC3E}">
        <p14:creationId xmlns:p14="http://schemas.microsoft.com/office/powerpoint/2010/main" val="1238284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Comparability</a:t>
            </a:r>
            <a:endParaRPr lang="en-US" dirty="0"/>
          </a:p>
        </p:txBody>
      </p:sp>
      <p:sp>
        <p:nvSpPr>
          <p:cNvPr id="3" name="Content Placeholder 2"/>
          <p:cNvSpPr>
            <a:spLocks noGrp="1"/>
          </p:cNvSpPr>
          <p:nvPr>
            <p:ph idx="1"/>
          </p:nvPr>
        </p:nvSpPr>
        <p:spPr/>
        <p:txBody>
          <a:bodyPr>
            <a:normAutofit/>
          </a:bodyPr>
          <a:lstStyle/>
          <a:p>
            <a:pPr marL="0" indent="0">
              <a:buNone/>
              <a:defRPr/>
            </a:pPr>
            <a:r>
              <a:rPr lang="en-US" dirty="0">
                <a:solidFill>
                  <a:schemeClr val="accent1">
                    <a:lumMod val="50000"/>
                  </a:schemeClr>
                </a:solidFill>
              </a:rPr>
              <a:t>Districts may get Title IA funds only if services paid with state and local funds in Title I schools are “comparable” to those in non-Title I schools in the same grade span (EMH</a:t>
            </a:r>
            <a:r>
              <a:rPr lang="en-US" dirty="0" smtClean="0">
                <a:solidFill>
                  <a:schemeClr val="accent1">
                    <a:lumMod val="50000"/>
                  </a:schemeClr>
                </a:solidFill>
              </a:rPr>
              <a:t>).</a:t>
            </a:r>
          </a:p>
          <a:p>
            <a:pPr marL="0" indent="0">
              <a:buNone/>
              <a:defRPr/>
            </a:pPr>
            <a:endParaRPr lang="en-US" dirty="0">
              <a:solidFill>
                <a:schemeClr val="accent1">
                  <a:lumMod val="50000"/>
                </a:schemeClr>
              </a:solidFill>
            </a:endParaRPr>
          </a:p>
          <a:p>
            <a:pPr marL="0" indent="0">
              <a:buNone/>
              <a:defRPr/>
            </a:pPr>
            <a:r>
              <a:rPr lang="en-US" dirty="0">
                <a:solidFill>
                  <a:schemeClr val="accent1">
                    <a:lumMod val="50000"/>
                  </a:schemeClr>
                </a:solidFill>
              </a:rPr>
              <a:t>Title IA funds intended for </a:t>
            </a:r>
            <a:r>
              <a:rPr lang="en-US" i="1" dirty="0">
                <a:solidFill>
                  <a:schemeClr val="accent1">
                    <a:lumMod val="50000"/>
                  </a:schemeClr>
                </a:solidFill>
              </a:rPr>
              <a:t>extra</a:t>
            </a:r>
            <a:r>
              <a:rPr lang="en-US" dirty="0">
                <a:solidFill>
                  <a:schemeClr val="accent1">
                    <a:lumMod val="50000"/>
                  </a:schemeClr>
                </a:solidFill>
              </a:rPr>
              <a:t> resources for poorly performing students from low-income neighborhoods—above and beyond state and local funding</a:t>
            </a:r>
            <a:r>
              <a:rPr lang="en-US" dirty="0" smtClean="0">
                <a:solidFill>
                  <a:schemeClr val="accent1">
                    <a:lumMod val="50000"/>
                  </a:schemeClr>
                </a:solidFill>
              </a:rPr>
              <a:t>.</a:t>
            </a:r>
          </a:p>
          <a:p>
            <a:pPr marL="0" indent="0">
              <a:buNone/>
              <a:defRPr/>
            </a:pPr>
            <a:endParaRPr lang="en-US" dirty="0">
              <a:solidFill>
                <a:schemeClr val="accent1">
                  <a:lumMod val="50000"/>
                </a:schemeClr>
              </a:solidFill>
            </a:endParaRPr>
          </a:p>
          <a:p>
            <a:pPr marL="0" indent="0">
              <a:buNone/>
              <a:defRPr/>
            </a:pPr>
            <a:r>
              <a:rPr lang="en-US" dirty="0">
                <a:solidFill>
                  <a:schemeClr val="accent1">
                    <a:lumMod val="50000"/>
                  </a:schemeClr>
                </a:solidFill>
              </a:rPr>
              <a:t>If Title IA money is spent on the basics, students won’t receive extra resources the law intended them to have.</a:t>
            </a:r>
          </a:p>
          <a:p>
            <a:endParaRPr lang="en-US" dirty="0"/>
          </a:p>
        </p:txBody>
      </p:sp>
    </p:spTree>
    <p:extLst>
      <p:ext uri="{BB962C8B-B14F-4D97-AF65-F5344CB8AC3E}">
        <p14:creationId xmlns:p14="http://schemas.microsoft.com/office/powerpoint/2010/main" val="2718669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Process</a:t>
            </a:r>
            <a:endParaRPr lang="en-US" dirty="0"/>
          </a:p>
        </p:txBody>
      </p:sp>
      <p:sp>
        <p:nvSpPr>
          <p:cNvPr id="3" name="Content Placeholder 2"/>
          <p:cNvSpPr>
            <a:spLocks noGrp="1"/>
          </p:cNvSpPr>
          <p:nvPr>
            <p:ph idx="1"/>
          </p:nvPr>
        </p:nvSpPr>
        <p:spPr/>
        <p:txBody>
          <a:bodyPr/>
          <a:lstStyle/>
          <a:p>
            <a:r>
              <a:rPr lang="en-US" dirty="0" smtClean="0"/>
              <a:t>LEAs check for comparability through the CDE hosted system</a:t>
            </a:r>
          </a:p>
          <a:p>
            <a:pPr lvl="1"/>
            <a:r>
              <a:rPr lang="en-US" dirty="0" smtClean="0"/>
              <a:t>Use FTE method</a:t>
            </a:r>
          </a:p>
          <a:p>
            <a:pPr lvl="1"/>
            <a:r>
              <a:rPr lang="en-US" dirty="0" smtClean="0"/>
              <a:t>If FTE method did not work, use alternative methods: </a:t>
            </a:r>
          </a:p>
          <a:p>
            <a:pPr lvl="2"/>
            <a:r>
              <a:rPr lang="en-US" altLang="en-US" dirty="0"/>
              <a:t>Conduct FTE analyses on high- and low-enrollment schools separately. </a:t>
            </a:r>
          </a:p>
          <a:p>
            <a:pPr lvl="2"/>
            <a:r>
              <a:rPr lang="en-US" altLang="en-US" dirty="0"/>
              <a:t>Conduct FTE analyses on high- and low-poverty schools separately. </a:t>
            </a:r>
          </a:p>
          <a:p>
            <a:pPr lvl="2"/>
            <a:r>
              <a:rPr lang="en-US" altLang="en-US" dirty="0"/>
              <a:t>Calculate state and local funds per-pupil allocation for educational materials and </a:t>
            </a:r>
            <a:r>
              <a:rPr lang="en-US" altLang="en-US" dirty="0" smtClean="0"/>
              <a:t>resources</a:t>
            </a:r>
            <a:endParaRPr lang="en-US" dirty="0" smtClean="0"/>
          </a:p>
          <a:p>
            <a:r>
              <a:rPr lang="en-US" dirty="0" smtClean="0"/>
              <a:t>CDE provides training and technical assistance</a:t>
            </a:r>
          </a:p>
          <a:p>
            <a:r>
              <a:rPr lang="en-US" dirty="0" smtClean="0"/>
              <a:t>CDE check during monitoring</a:t>
            </a:r>
          </a:p>
          <a:p>
            <a:endParaRPr lang="en-US" dirty="0"/>
          </a:p>
        </p:txBody>
      </p:sp>
    </p:spTree>
    <p:extLst>
      <p:ext uri="{BB962C8B-B14F-4D97-AF65-F5344CB8AC3E}">
        <p14:creationId xmlns:p14="http://schemas.microsoft.com/office/powerpoint/2010/main" val="3587958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Process</a:t>
            </a:r>
            <a:endParaRPr lang="en-US" dirty="0"/>
          </a:p>
        </p:txBody>
      </p:sp>
      <p:sp>
        <p:nvSpPr>
          <p:cNvPr id="3" name="Content Placeholder 2"/>
          <p:cNvSpPr>
            <a:spLocks noGrp="1"/>
          </p:cNvSpPr>
          <p:nvPr>
            <p:ph idx="1"/>
          </p:nvPr>
        </p:nvSpPr>
        <p:spPr/>
        <p:txBody>
          <a:bodyPr/>
          <a:lstStyle/>
          <a:p>
            <a:r>
              <a:rPr lang="en-US" dirty="0" smtClean="0"/>
              <a:t>LEAs will continue </a:t>
            </a:r>
            <a:r>
              <a:rPr lang="en-US" dirty="0" smtClean="0"/>
              <a:t>to </a:t>
            </a:r>
            <a:r>
              <a:rPr lang="en-US" dirty="0" smtClean="0"/>
              <a:t>check for comparability </a:t>
            </a:r>
            <a:r>
              <a:rPr lang="en-US" dirty="0" smtClean="0"/>
              <a:t>through the CDE hosted system </a:t>
            </a:r>
            <a:endParaRPr lang="en-US" dirty="0" smtClean="0"/>
          </a:p>
          <a:p>
            <a:pPr lvl="1"/>
            <a:r>
              <a:rPr lang="en-US" dirty="0" smtClean="0"/>
              <a:t>Decision Item – Determination of method</a:t>
            </a:r>
          </a:p>
          <a:p>
            <a:r>
              <a:rPr lang="en-US" i="1" dirty="0" smtClean="0"/>
              <a:t>During application intake, CDE will check </a:t>
            </a:r>
            <a:r>
              <a:rPr lang="en-US" i="1" dirty="0" smtClean="0"/>
              <a:t>the comparability system for compliance</a:t>
            </a:r>
            <a:endParaRPr lang="en-US" i="1" dirty="0" smtClean="0"/>
          </a:p>
          <a:p>
            <a:r>
              <a:rPr lang="en-US" i="1" dirty="0" smtClean="0"/>
              <a:t>LEAs </a:t>
            </a:r>
            <a:r>
              <a:rPr lang="en-US" i="1" dirty="0" smtClean="0"/>
              <a:t>will </a:t>
            </a:r>
            <a:r>
              <a:rPr lang="en-US" i="1" dirty="0" smtClean="0"/>
              <a:t>complete the new </a:t>
            </a:r>
            <a:r>
              <a:rPr lang="en-US" i="1" dirty="0" smtClean="0"/>
              <a:t>Compliance assurance in application </a:t>
            </a:r>
          </a:p>
          <a:p>
            <a:r>
              <a:rPr lang="en-US" dirty="0" smtClean="0"/>
              <a:t>CDE will work with LEAs that are not in compliance with comparability</a:t>
            </a:r>
          </a:p>
          <a:p>
            <a:r>
              <a:rPr lang="en-US" dirty="0" smtClean="0"/>
              <a:t>CDE check during monitoring </a:t>
            </a:r>
          </a:p>
          <a:p>
            <a:endParaRPr lang="en-US" dirty="0"/>
          </a:p>
        </p:txBody>
      </p:sp>
    </p:spTree>
    <p:extLst>
      <p:ext uri="{BB962C8B-B14F-4D97-AF65-F5344CB8AC3E}">
        <p14:creationId xmlns:p14="http://schemas.microsoft.com/office/powerpoint/2010/main" val="4067560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Items / Questions</a:t>
            </a:r>
            <a:endParaRPr lang="en-US" dirty="0"/>
          </a:p>
        </p:txBody>
      </p:sp>
      <p:sp>
        <p:nvSpPr>
          <p:cNvPr id="3" name="Content Placeholder 2"/>
          <p:cNvSpPr>
            <a:spLocks noGrp="1"/>
          </p:cNvSpPr>
          <p:nvPr>
            <p:ph idx="1"/>
          </p:nvPr>
        </p:nvSpPr>
        <p:spPr/>
        <p:txBody>
          <a:bodyPr/>
          <a:lstStyle/>
          <a:p>
            <a:pPr marL="45720" indent="0">
              <a:buNone/>
            </a:pPr>
            <a:r>
              <a:rPr lang="en-US" dirty="0"/>
              <a:t>What methodology should be used to demonstrate comparability?</a:t>
            </a:r>
            <a:endParaRPr lang="en-US" dirty="0"/>
          </a:p>
          <a:p>
            <a:r>
              <a:rPr lang="en-US" dirty="0"/>
              <a:t>Student/state-locally funded teacher FTE</a:t>
            </a:r>
          </a:p>
          <a:p>
            <a:r>
              <a:rPr lang="en-US" dirty="0"/>
              <a:t>State/local per pupil allocation (already will be collected per ESSA statute)</a:t>
            </a:r>
          </a:p>
          <a:p>
            <a:r>
              <a:rPr lang="en-US" dirty="0"/>
              <a:t>State/local per pupil allocation specific to educational materials and resources</a:t>
            </a:r>
          </a:p>
          <a:p>
            <a:r>
              <a:rPr lang="en-US" dirty="0"/>
              <a:t>Other?</a:t>
            </a:r>
          </a:p>
          <a:p>
            <a:endParaRPr lang="en-US" dirty="0"/>
          </a:p>
        </p:txBody>
      </p:sp>
    </p:spTree>
    <p:extLst>
      <p:ext uri="{BB962C8B-B14F-4D97-AF65-F5344CB8AC3E}">
        <p14:creationId xmlns:p14="http://schemas.microsoft.com/office/powerpoint/2010/main" val="1389017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a:t>What platform should be used by LEAs to demonstrate comparability? </a:t>
            </a:r>
          </a:p>
          <a:p>
            <a:pPr lvl="1"/>
            <a:r>
              <a:rPr lang="en-US" sz="2400" b="1" dirty="0"/>
              <a:t>Submit data in the Cons App</a:t>
            </a:r>
          </a:p>
          <a:p>
            <a:pPr lvl="1"/>
            <a:r>
              <a:rPr lang="en-US" sz="2400" b="1" dirty="0"/>
              <a:t>Submit data in the Comparability System </a:t>
            </a:r>
          </a:p>
          <a:p>
            <a:pPr lvl="1"/>
            <a:r>
              <a:rPr lang="en-US" sz="2400" b="1" dirty="0"/>
              <a:t>Submit data during Desk Monitoring</a:t>
            </a:r>
          </a:p>
          <a:p>
            <a:pPr lvl="1"/>
            <a:r>
              <a:rPr lang="en-US" sz="2400" b="1" dirty="0"/>
              <a:t>Other</a:t>
            </a:r>
            <a:r>
              <a:rPr lang="en-US" sz="2400" b="1" dirty="0"/>
              <a:t>? </a:t>
            </a:r>
            <a:endParaRPr lang="en-US" sz="2400" b="1" dirty="0"/>
          </a:p>
        </p:txBody>
      </p:sp>
      <p:sp>
        <p:nvSpPr>
          <p:cNvPr id="3" name="Title 2"/>
          <p:cNvSpPr>
            <a:spLocks noGrp="1"/>
          </p:cNvSpPr>
          <p:nvPr>
            <p:ph type="title"/>
          </p:nvPr>
        </p:nvSpPr>
        <p:spPr/>
        <p:txBody>
          <a:bodyPr/>
          <a:lstStyle/>
          <a:p>
            <a:r>
              <a:rPr lang="en-US" dirty="0" smtClean="0"/>
              <a:t>Decision Items / Questions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16</a:t>
            </a:fld>
            <a:endParaRPr lang="en-US" dirty="0" smtClean="0"/>
          </a:p>
        </p:txBody>
      </p:sp>
    </p:spTree>
    <p:extLst>
      <p:ext uri="{BB962C8B-B14F-4D97-AF65-F5344CB8AC3E}">
        <p14:creationId xmlns:p14="http://schemas.microsoft.com/office/powerpoint/2010/main" val="4129203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Decision Items / Questions</a:t>
            </a:r>
            <a:endParaRPr lang="en-US" dirty="0"/>
          </a:p>
        </p:txBody>
      </p:sp>
      <p:sp>
        <p:nvSpPr>
          <p:cNvPr id="3" name="Content Placeholder 2"/>
          <p:cNvSpPr>
            <a:spLocks noGrp="1"/>
          </p:cNvSpPr>
          <p:nvPr>
            <p:ph idx="1"/>
          </p:nvPr>
        </p:nvSpPr>
        <p:spPr/>
        <p:txBody>
          <a:bodyPr/>
          <a:lstStyle/>
          <a:p>
            <a:pPr marL="0" indent="0">
              <a:buNone/>
            </a:pPr>
            <a:r>
              <a:rPr lang="en-US" dirty="0"/>
              <a:t>When should LEAs submit data to the CDE to demonstrate Comparability?(</a:t>
            </a:r>
            <a:r>
              <a:rPr lang="en-US" b="1" dirty="0" smtClean="0"/>
              <a:t>for </a:t>
            </a:r>
            <a:r>
              <a:rPr lang="en-US" b="1" dirty="0" smtClean="0"/>
              <a:t>example, 17-18)?</a:t>
            </a:r>
            <a:endParaRPr lang="en-US" dirty="0" smtClean="0"/>
          </a:p>
          <a:p>
            <a:pPr marL="0" indent="0">
              <a:buNone/>
            </a:pPr>
            <a:r>
              <a:rPr lang="en-US" dirty="0" smtClean="0"/>
              <a:t>Option </a:t>
            </a:r>
            <a:r>
              <a:rPr lang="en-US" dirty="0"/>
              <a:t>1: </a:t>
            </a:r>
            <a:r>
              <a:rPr lang="en-US" dirty="0" smtClean="0"/>
              <a:t>Before </a:t>
            </a:r>
            <a:r>
              <a:rPr lang="en-US" dirty="0"/>
              <a:t>beginning of the academic year (end of 16-17) by time of </a:t>
            </a:r>
            <a:r>
              <a:rPr lang="en-US" dirty="0" smtClean="0"/>
              <a:t>consolidated application </a:t>
            </a:r>
            <a:r>
              <a:rPr lang="en-US" dirty="0"/>
              <a:t>submission or before</a:t>
            </a:r>
          </a:p>
          <a:p>
            <a:pPr lvl="1"/>
            <a:r>
              <a:rPr lang="en-US" dirty="0"/>
              <a:t>Pros:  </a:t>
            </a:r>
            <a:r>
              <a:rPr lang="en-US" dirty="0" smtClean="0"/>
              <a:t>Most </a:t>
            </a:r>
            <a:r>
              <a:rPr lang="en-US" dirty="0"/>
              <a:t>timely in terms of helping districts avoid a non-comparable </a:t>
            </a:r>
            <a:r>
              <a:rPr lang="en-US" dirty="0" smtClean="0"/>
              <a:t>situation</a:t>
            </a:r>
          </a:p>
          <a:p>
            <a:pPr lvl="2"/>
            <a:r>
              <a:rPr lang="en-US" dirty="0" smtClean="0"/>
              <a:t>Can </a:t>
            </a:r>
            <a:r>
              <a:rPr lang="en-US" dirty="0"/>
              <a:t>be a requirement of receiving Title I funds for the coming year</a:t>
            </a:r>
          </a:p>
          <a:p>
            <a:pPr lvl="2"/>
            <a:r>
              <a:rPr lang="en-US" dirty="0"/>
              <a:t>Requires districts to consider comparability as they plan ahead.</a:t>
            </a:r>
          </a:p>
          <a:p>
            <a:pPr lvl="1"/>
            <a:r>
              <a:rPr lang="en-US" dirty="0"/>
              <a:t>Cons:  </a:t>
            </a:r>
            <a:r>
              <a:rPr lang="en-US" dirty="0" smtClean="0"/>
              <a:t>Data </a:t>
            </a:r>
            <a:r>
              <a:rPr lang="en-US" dirty="0"/>
              <a:t>may not be accurate; working with prior year student counts and preliminary teacher assignments.</a:t>
            </a:r>
          </a:p>
          <a:p>
            <a:endParaRPr lang="en-US" dirty="0"/>
          </a:p>
        </p:txBody>
      </p:sp>
    </p:spTree>
    <p:extLst>
      <p:ext uri="{BB962C8B-B14F-4D97-AF65-F5344CB8AC3E}">
        <p14:creationId xmlns:p14="http://schemas.microsoft.com/office/powerpoint/2010/main" val="4071455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Items / Questions</a:t>
            </a:r>
            <a:endParaRPr lang="en-US" dirty="0"/>
          </a:p>
        </p:txBody>
      </p:sp>
      <p:sp>
        <p:nvSpPr>
          <p:cNvPr id="3" name="Content Placeholder 2"/>
          <p:cNvSpPr>
            <a:spLocks noGrp="1"/>
          </p:cNvSpPr>
          <p:nvPr>
            <p:ph idx="1"/>
          </p:nvPr>
        </p:nvSpPr>
        <p:spPr/>
        <p:txBody>
          <a:bodyPr/>
          <a:lstStyle/>
          <a:p>
            <a:pPr marL="0" indent="0">
              <a:buNone/>
            </a:pPr>
            <a:r>
              <a:rPr lang="en-US" b="1" dirty="0" smtClean="0"/>
              <a:t>When should data be collected for the year (for example, 17-18)?</a:t>
            </a:r>
            <a:endParaRPr lang="en-US" dirty="0" smtClean="0"/>
          </a:p>
          <a:p>
            <a:pPr marL="0" indent="0">
              <a:buNone/>
            </a:pPr>
            <a:r>
              <a:rPr lang="en-US" dirty="0" smtClean="0"/>
              <a:t>Option 2:Early </a:t>
            </a:r>
            <a:r>
              <a:rPr lang="en-US" dirty="0"/>
              <a:t>in the academic year (e.g., fall semester)  </a:t>
            </a:r>
          </a:p>
          <a:p>
            <a:pPr lvl="1"/>
            <a:r>
              <a:rPr lang="en-US" dirty="0"/>
              <a:t>Pros:  </a:t>
            </a:r>
            <a:r>
              <a:rPr lang="en-US" dirty="0" smtClean="0"/>
              <a:t>Districts </a:t>
            </a:r>
            <a:r>
              <a:rPr lang="en-US" dirty="0"/>
              <a:t>are more definite about where their teachers/resources are allocated than they would be before the school year begins</a:t>
            </a:r>
          </a:p>
          <a:p>
            <a:pPr lvl="1"/>
            <a:r>
              <a:rPr lang="en-US" dirty="0"/>
              <a:t>Cons:  </a:t>
            </a:r>
            <a:r>
              <a:rPr lang="en-US" dirty="0" smtClean="0"/>
              <a:t>Takes </a:t>
            </a:r>
            <a:r>
              <a:rPr lang="en-US" dirty="0"/>
              <a:t>extra time for staff to submit comparability data.</a:t>
            </a:r>
          </a:p>
          <a:p>
            <a:pPr lvl="2"/>
            <a:r>
              <a:rPr lang="en-US" dirty="0"/>
              <a:t>If district not comparable, changes need to be made in the middle of the year, which can be disruptive for students.</a:t>
            </a:r>
          </a:p>
          <a:p>
            <a:endParaRPr lang="en-US" dirty="0"/>
          </a:p>
        </p:txBody>
      </p:sp>
    </p:spTree>
    <p:extLst>
      <p:ext uri="{BB962C8B-B14F-4D97-AF65-F5344CB8AC3E}">
        <p14:creationId xmlns:p14="http://schemas.microsoft.com/office/powerpoint/2010/main" val="6102833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Items / Questions</a:t>
            </a:r>
            <a:endParaRPr lang="en-US" dirty="0"/>
          </a:p>
        </p:txBody>
      </p:sp>
      <p:sp>
        <p:nvSpPr>
          <p:cNvPr id="3" name="Content Placeholder 2"/>
          <p:cNvSpPr>
            <a:spLocks noGrp="1"/>
          </p:cNvSpPr>
          <p:nvPr>
            <p:ph idx="1"/>
          </p:nvPr>
        </p:nvSpPr>
        <p:spPr/>
        <p:txBody>
          <a:bodyPr/>
          <a:lstStyle/>
          <a:p>
            <a:pPr marL="0" indent="0">
              <a:buNone/>
            </a:pPr>
            <a:r>
              <a:rPr lang="en-US" b="1" dirty="0" smtClean="0"/>
              <a:t>When should data be collected for the year (for example, 17-18)?</a:t>
            </a:r>
            <a:endParaRPr lang="en-US" dirty="0" smtClean="0"/>
          </a:p>
          <a:p>
            <a:pPr marL="0" indent="0">
              <a:buNone/>
            </a:pPr>
            <a:r>
              <a:rPr lang="en-US" dirty="0" smtClean="0"/>
              <a:t>Option </a:t>
            </a:r>
            <a:r>
              <a:rPr lang="en-US" dirty="0"/>
              <a:t>3: </a:t>
            </a:r>
            <a:r>
              <a:rPr lang="en-US" dirty="0" smtClean="0"/>
              <a:t>At </a:t>
            </a:r>
            <a:r>
              <a:rPr lang="en-US" dirty="0"/>
              <a:t>end of the school year</a:t>
            </a:r>
          </a:p>
          <a:p>
            <a:pPr lvl="1"/>
            <a:r>
              <a:rPr lang="en-US" dirty="0"/>
              <a:t>Pros:  </a:t>
            </a:r>
            <a:r>
              <a:rPr lang="en-US" dirty="0" smtClean="0"/>
              <a:t>CDE </a:t>
            </a:r>
            <a:r>
              <a:rPr lang="en-US" dirty="0"/>
              <a:t>can do the analysis based on HR and fiscal data districts submitted through other collections, so takes less district time and effort</a:t>
            </a:r>
          </a:p>
          <a:p>
            <a:pPr lvl="1"/>
            <a:r>
              <a:rPr lang="en-US" dirty="0" smtClean="0"/>
              <a:t>Cons: Too </a:t>
            </a:r>
            <a:r>
              <a:rPr lang="en-US" dirty="0"/>
              <a:t>late to do any remediation for the prior year if there was non-comparability, which is against regulations and not beneficial to students.</a:t>
            </a:r>
          </a:p>
          <a:p>
            <a:endParaRPr lang="en-US" dirty="0"/>
          </a:p>
        </p:txBody>
      </p:sp>
    </p:spTree>
    <p:extLst>
      <p:ext uri="{BB962C8B-B14F-4D97-AF65-F5344CB8AC3E}">
        <p14:creationId xmlns:p14="http://schemas.microsoft.com/office/powerpoint/2010/main" val="3337532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Welcome and review of minutes</a:t>
            </a:r>
          </a:p>
          <a:p>
            <a:r>
              <a:rPr lang="en-US" dirty="0" smtClean="0"/>
              <a:t>ESSA State plan update</a:t>
            </a:r>
          </a:p>
          <a:p>
            <a:pPr lvl="1"/>
            <a:r>
              <a:rPr lang="en-US" dirty="0" smtClean="0"/>
              <a:t>Title IV</a:t>
            </a:r>
          </a:p>
          <a:p>
            <a:r>
              <a:rPr lang="en-US" dirty="0" smtClean="0"/>
              <a:t>Comparability</a:t>
            </a:r>
          </a:p>
          <a:p>
            <a:r>
              <a:rPr lang="en-US" dirty="0" smtClean="0"/>
              <a:t>LUNCH</a:t>
            </a:r>
          </a:p>
          <a:p>
            <a:r>
              <a:rPr lang="en-US" dirty="0" smtClean="0"/>
              <a:t>McKinney Vento</a:t>
            </a:r>
          </a:p>
          <a:p>
            <a:r>
              <a:rPr lang="en-US" dirty="0" smtClean="0"/>
              <a:t>21</a:t>
            </a:r>
            <a:r>
              <a:rPr lang="en-US" baseline="30000" dirty="0" smtClean="0"/>
              <a:t>st</a:t>
            </a:r>
            <a:r>
              <a:rPr lang="en-US" dirty="0" smtClean="0"/>
              <a:t>  CCLC</a:t>
            </a:r>
          </a:p>
          <a:p>
            <a:r>
              <a:rPr lang="en-US" dirty="0" smtClean="0"/>
              <a:t>Migrant Education Program</a:t>
            </a:r>
          </a:p>
        </p:txBody>
      </p:sp>
      <p:sp>
        <p:nvSpPr>
          <p:cNvPr id="3" name="Title 2"/>
          <p:cNvSpPr>
            <a:spLocks noGrp="1"/>
          </p:cNvSpPr>
          <p:nvPr>
            <p:ph type="title"/>
          </p:nvPr>
        </p:nvSpPr>
        <p:spPr/>
        <p:txBody>
          <a:bodyPr/>
          <a:lstStyle/>
          <a:p>
            <a:r>
              <a:rPr lang="en-US" dirty="0" smtClean="0"/>
              <a:t>Agenda</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2</a:t>
            </a:fld>
            <a:endParaRPr lang="en-US" dirty="0" smtClean="0"/>
          </a:p>
        </p:txBody>
      </p:sp>
    </p:spTree>
    <p:extLst>
      <p:ext uri="{BB962C8B-B14F-4D97-AF65-F5344CB8AC3E}">
        <p14:creationId xmlns:p14="http://schemas.microsoft.com/office/powerpoint/2010/main" val="3147931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Items / Questions</a:t>
            </a:r>
            <a:endParaRPr lang="en-US" dirty="0"/>
          </a:p>
        </p:txBody>
      </p:sp>
      <p:sp>
        <p:nvSpPr>
          <p:cNvPr id="3" name="Content Placeholder 2"/>
          <p:cNvSpPr>
            <a:spLocks noGrp="1"/>
          </p:cNvSpPr>
          <p:nvPr>
            <p:ph idx="1"/>
          </p:nvPr>
        </p:nvSpPr>
        <p:spPr/>
        <p:txBody>
          <a:bodyPr/>
          <a:lstStyle/>
          <a:p>
            <a:pPr marL="0" indent="0">
              <a:buNone/>
            </a:pPr>
            <a:r>
              <a:rPr lang="en-US" b="1" dirty="0"/>
              <a:t>Should </a:t>
            </a:r>
            <a:r>
              <a:rPr lang="en-US" b="1" dirty="0" smtClean="0"/>
              <a:t>districts be allowed to use different/multiple methodology for demonstrating comparability?</a:t>
            </a:r>
            <a:r>
              <a:rPr lang="en-US" dirty="0" smtClean="0"/>
              <a:t>  </a:t>
            </a:r>
            <a:endParaRPr lang="en-US" dirty="0" smtClean="0"/>
          </a:p>
          <a:p>
            <a:pPr marL="342900" indent="-342900"/>
            <a:r>
              <a:rPr lang="en-US" dirty="0" smtClean="0"/>
              <a:t>For </a:t>
            </a:r>
            <a:r>
              <a:rPr lang="en-US" dirty="0"/>
              <a:t>example, if using the FTE method, one school that has fewer, more highly paid teachers and uses more paras may not be comparable to another school that uses more teachers but pays them less.</a:t>
            </a:r>
          </a:p>
          <a:p>
            <a:pPr marL="0" indent="0">
              <a:buNone/>
            </a:pPr>
            <a:endParaRPr lang="en-US" dirty="0"/>
          </a:p>
        </p:txBody>
      </p:sp>
    </p:spTree>
    <p:extLst>
      <p:ext uri="{BB962C8B-B14F-4D97-AF65-F5344CB8AC3E}">
        <p14:creationId xmlns:p14="http://schemas.microsoft.com/office/powerpoint/2010/main" val="30329453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Items / Questions</a:t>
            </a:r>
            <a:endParaRPr lang="en-US" dirty="0"/>
          </a:p>
        </p:txBody>
      </p:sp>
      <p:sp>
        <p:nvSpPr>
          <p:cNvPr id="3" name="Content Placeholder 2"/>
          <p:cNvSpPr>
            <a:spLocks noGrp="1"/>
          </p:cNvSpPr>
          <p:nvPr>
            <p:ph idx="1"/>
          </p:nvPr>
        </p:nvSpPr>
        <p:spPr/>
        <p:txBody>
          <a:bodyPr/>
          <a:lstStyle/>
          <a:p>
            <a:pPr marL="0" indent="0">
              <a:buNone/>
            </a:pPr>
            <a:r>
              <a:rPr lang="en-US" b="1" dirty="0"/>
              <a:t>What </a:t>
            </a:r>
            <a:r>
              <a:rPr lang="en-US" dirty="0" smtClean="0"/>
              <a:t>platform</a:t>
            </a:r>
            <a:r>
              <a:rPr lang="en-US" b="1" dirty="0" smtClean="0"/>
              <a:t> </a:t>
            </a:r>
            <a:r>
              <a:rPr lang="en-US" b="1" dirty="0"/>
              <a:t>should be used to collect data?</a:t>
            </a:r>
            <a:endParaRPr lang="en-US" dirty="0"/>
          </a:p>
          <a:p>
            <a:r>
              <a:rPr lang="en-US" dirty="0"/>
              <a:t>Online system similar to what CDE currently uses (for FTE or per-pupil allocation methods)</a:t>
            </a:r>
          </a:p>
          <a:p>
            <a:r>
              <a:rPr lang="en-US" dirty="0"/>
              <a:t>Some type of new system; what would it look like?</a:t>
            </a:r>
          </a:p>
          <a:p>
            <a:pPr marL="0" indent="0">
              <a:buNone/>
            </a:pPr>
            <a:endParaRPr lang="en-US" dirty="0"/>
          </a:p>
        </p:txBody>
      </p:sp>
    </p:spTree>
    <p:extLst>
      <p:ext uri="{BB962C8B-B14F-4D97-AF65-F5344CB8AC3E}">
        <p14:creationId xmlns:p14="http://schemas.microsoft.com/office/powerpoint/2010/main" val="42770693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idx="1"/>
          </p:nvPr>
        </p:nvSpPr>
        <p:spPr/>
        <p:txBody>
          <a:bodyPr/>
          <a:lstStyle/>
          <a:p>
            <a:pPr marL="45720" indent="0">
              <a:buNone/>
            </a:pPr>
            <a:endParaRPr lang="en-US" dirty="0" smtClean="0"/>
          </a:p>
          <a:p>
            <a:pPr marL="45720" indent="0">
              <a:buNone/>
            </a:pPr>
            <a:endParaRPr lang="en-US" dirty="0"/>
          </a:p>
        </p:txBody>
      </p:sp>
      <p:sp>
        <p:nvSpPr>
          <p:cNvPr id="5" name="Title 4"/>
          <p:cNvSpPr>
            <a:spLocks noGrp="1"/>
          </p:cNvSpPr>
          <p:nvPr>
            <p:ph type="title"/>
          </p:nvPr>
        </p:nvSpPr>
        <p:spPr>
          <a:xfrm>
            <a:off x="380999" y="3368063"/>
            <a:ext cx="8341851" cy="1645920"/>
          </a:xfrm>
        </p:spPr>
        <p:txBody>
          <a:bodyPr/>
          <a:lstStyle/>
          <a:p>
            <a:r>
              <a:rPr lang="en-US" sz="2800" dirty="0" smtClean="0"/>
              <a:t>McKinney-Vento Education of Homeless Children and Youth (MV) Supplemental Grant Program </a:t>
            </a:r>
            <a:br>
              <a:rPr lang="en-US" sz="2800" dirty="0" smtClean="0"/>
            </a:br>
            <a:endParaRPr lang="en-US" sz="2800" dirty="0"/>
          </a:p>
        </p:txBody>
      </p:sp>
      <p:sp>
        <p:nvSpPr>
          <p:cNvPr id="6" name="Text Placeholder 5"/>
          <p:cNvSpPr>
            <a:spLocks noGrp="1"/>
          </p:cNvSpPr>
          <p:nvPr>
            <p:ph type="body" sz="quarter" idx="10"/>
          </p:nvPr>
        </p:nvSpPr>
        <p:spPr/>
        <p:txBody>
          <a:bodyPr/>
          <a:lstStyle/>
          <a:p>
            <a:r>
              <a:rPr lang="en-US" dirty="0" smtClean="0"/>
              <a:t>December 13, 2016</a:t>
            </a:r>
          </a:p>
          <a:p>
            <a:r>
              <a:rPr lang="en-US" dirty="0" smtClean="0"/>
              <a:t>Dr. Jamie Rife</a:t>
            </a:r>
            <a:endParaRPr lang="en-US" dirty="0"/>
          </a:p>
        </p:txBody>
      </p:sp>
      <p:sp>
        <p:nvSpPr>
          <p:cNvPr id="4" name="Footer Placeholder 3"/>
          <p:cNvSpPr>
            <a:spLocks noGrp="1"/>
          </p:cNvSpPr>
          <p:nvPr>
            <p:ph type="ftr" sz="quarter" idx="4294967295"/>
          </p:nvPr>
        </p:nvSpPr>
        <p:spPr>
          <a:xfrm>
            <a:off x="0" y="6356350"/>
            <a:ext cx="3352800" cy="274638"/>
          </a:xfrm>
        </p:spPr>
        <p:txBody>
          <a:bodyPr/>
          <a:lstStyle/>
          <a:p>
            <a:fld id="{757A2F4E-5D54-B04B-91BD-7E78EE1FE9FD}" type="slidenum">
              <a:rPr lang="en-US" smtClean="0"/>
              <a:pPr/>
              <a:t>22</a:t>
            </a:fld>
            <a:endParaRPr lang="en-US" dirty="0" smtClean="0"/>
          </a:p>
        </p:txBody>
      </p:sp>
    </p:spTree>
    <p:extLst>
      <p:ext uri="{BB962C8B-B14F-4D97-AF65-F5344CB8AC3E}">
        <p14:creationId xmlns:p14="http://schemas.microsoft.com/office/powerpoint/2010/main" val="17002134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9101" y="1952625"/>
            <a:ext cx="8343159" cy="4231004"/>
          </a:xfrm>
        </p:spPr>
        <p:txBody>
          <a:bodyPr/>
          <a:lstStyle/>
          <a:p>
            <a:r>
              <a:rPr lang="en-US" dirty="0" smtClean="0"/>
              <a:t>Number of Colorado Public School Students experiencing homelessness in 2014-15:  </a:t>
            </a:r>
            <a:r>
              <a:rPr lang="en-US" u="sng" dirty="0" smtClean="0"/>
              <a:t>24,685</a:t>
            </a:r>
            <a:r>
              <a:rPr lang="en-US" dirty="0" smtClean="0"/>
              <a:t> </a:t>
            </a:r>
            <a:r>
              <a:rPr lang="en-US" dirty="0"/>
              <a:t>students </a:t>
            </a:r>
            <a:r>
              <a:rPr lang="en-US" dirty="0" smtClean="0"/>
              <a:t>in </a:t>
            </a:r>
            <a:r>
              <a:rPr lang="en-US" dirty="0"/>
              <a:t>grades PK-12  </a:t>
            </a:r>
            <a:endParaRPr lang="en-US" dirty="0" smtClean="0"/>
          </a:p>
          <a:p>
            <a:pPr>
              <a:buNone/>
            </a:pPr>
            <a:endParaRPr lang="en-US" b="0" dirty="0"/>
          </a:p>
          <a:p>
            <a:pPr>
              <a:spcAft>
                <a:spcPts val="600"/>
              </a:spcAft>
            </a:pPr>
            <a:r>
              <a:rPr lang="en-US" dirty="0"/>
              <a:t>The number of unaccompanied homeless youth identified and served in Colorado public </a:t>
            </a:r>
            <a:r>
              <a:rPr lang="en-US" dirty="0" smtClean="0"/>
              <a:t>schools in 2014-15: 2,052 students </a:t>
            </a:r>
            <a:r>
              <a:rPr lang="en-US" b="0" dirty="0"/>
              <a:t>(55% increase since 2009-10)</a:t>
            </a:r>
          </a:p>
        </p:txBody>
      </p:sp>
      <p:sp>
        <p:nvSpPr>
          <p:cNvPr id="3" name="Title 2"/>
          <p:cNvSpPr>
            <a:spLocks noGrp="1"/>
          </p:cNvSpPr>
          <p:nvPr>
            <p:ph type="title"/>
          </p:nvPr>
        </p:nvSpPr>
        <p:spPr/>
        <p:txBody>
          <a:bodyPr/>
          <a:lstStyle/>
          <a:p>
            <a:r>
              <a:rPr lang="en-US" sz="2800" dirty="0" smtClean="0"/>
              <a:t>Homeless Education and </a:t>
            </a:r>
            <a:br>
              <a:rPr lang="en-US" sz="2800" dirty="0" smtClean="0"/>
            </a:br>
            <a:r>
              <a:rPr lang="en-US" sz="2800" dirty="0" smtClean="0"/>
              <a:t>McKinney-Vento Overview</a:t>
            </a:r>
            <a:endParaRPr lang="en-US" dirty="0"/>
          </a:p>
        </p:txBody>
      </p:sp>
    </p:spTree>
    <p:extLst>
      <p:ext uri="{BB962C8B-B14F-4D97-AF65-F5344CB8AC3E}">
        <p14:creationId xmlns:p14="http://schemas.microsoft.com/office/powerpoint/2010/main" val="19501386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6" y="1719071"/>
            <a:ext cx="7886700" cy="4407408"/>
          </a:xfrm>
        </p:spPr>
        <p:txBody>
          <a:bodyPr/>
          <a:lstStyle/>
          <a:p>
            <a:r>
              <a:rPr lang="en-US" dirty="0" smtClean="0"/>
              <a:t>Title </a:t>
            </a:r>
            <a:r>
              <a:rPr lang="en-US" dirty="0"/>
              <a:t>IX, Part A of </a:t>
            </a:r>
            <a:r>
              <a:rPr lang="en-US" dirty="0" smtClean="0"/>
              <a:t>ESSA and </a:t>
            </a:r>
            <a:r>
              <a:rPr lang="en-US" dirty="0"/>
              <a:t>the McKinney-Vento Act have federal educational rights for students experiencing homelessness that all LEAs must </a:t>
            </a:r>
            <a:r>
              <a:rPr lang="en-US" dirty="0" smtClean="0"/>
              <a:t>meet</a:t>
            </a:r>
          </a:p>
          <a:p>
            <a:r>
              <a:rPr lang="en-US" dirty="0" smtClean="0"/>
              <a:t>Purpose</a:t>
            </a:r>
            <a:r>
              <a:rPr lang="en-US" dirty="0"/>
              <a:t>: To remove educational barriers facing children and youth experiencing homelessness, with an emphasis on educational enrollment, attendance, and </a:t>
            </a:r>
            <a:r>
              <a:rPr lang="en-US" dirty="0" smtClean="0"/>
              <a:t>success</a:t>
            </a:r>
          </a:p>
          <a:p>
            <a:pPr lvl="0"/>
            <a:r>
              <a:rPr lang="en-US" dirty="0"/>
              <a:t>All M-V students are categorically eligible for Title IA and LEAs must reserve set-aside funding to help meet their needs  </a:t>
            </a:r>
            <a:endParaRPr lang="en-US" dirty="0" smtClean="0"/>
          </a:p>
          <a:p>
            <a:pPr lvl="0"/>
            <a:r>
              <a:rPr lang="en-US" dirty="0"/>
              <a:t>Grant Administration: Competitive Supplemental Grant Program</a:t>
            </a:r>
          </a:p>
        </p:txBody>
      </p:sp>
      <p:sp>
        <p:nvSpPr>
          <p:cNvPr id="3" name="Title 2"/>
          <p:cNvSpPr>
            <a:spLocks noGrp="1"/>
          </p:cNvSpPr>
          <p:nvPr>
            <p:ph type="title"/>
          </p:nvPr>
        </p:nvSpPr>
        <p:spPr/>
        <p:txBody>
          <a:bodyPr/>
          <a:lstStyle/>
          <a:p>
            <a:r>
              <a:rPr lang="en-US" sz="2800" dirty="0" smtClean="0"/>
              <a:t>Homeless Education and </a:t>
            </a:r>
            <a:br>
              <a:rPr lang="en-US" sz="2800" dirty="0" smtClean="0"/>
            </a:br>
            <a:r>
              <a:rPr lang="en-US" sz="2800" dirty="0" smtClean="0"/>
              <a:t>McKinney-Vento Overview</a:t>
            </a:r>
            <a:endParaRPr lang="en-US" dirty="0"/>
          </a:p>
        </p:txBody>
      </p:sp>
    </p:spTree>
    <p:extLst>
      <p:ext uri="{BB962C8B-B14F-4D97-AF65-F5344CB8AC3E}">
        <p14:creationId xmlns:p14="http://schemas.microsoft.com/office/powerpoint/2010/main" val="28387259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spcAft>
                <a:spcPts val="600"/>
              </a:spcAft>
            </a:pPr>
            <a:r>
              <a:rPr lang="en-US" sz="2200" dirty="0" smtClean="0"/>
              <a:t>For FY16-17, </a:t>
            </a:r>
            <a:r>
              <a:rPr lang="en-US" sz="2200" dirty="0"/>
              <a:t>Colorado received </a:t>
            </a:r>
            <a:r>
              <a:rPr lang="en-US" sz="2200" dirty="0" smtClean="0"/>
              <a:t>$696,654</a:t>
            </a:r>
          </a:p>
          <a:p>
            <a:pPr>
              <a:spcAft>
                <a:spcPts val="600"/>
              </a:spcAft>
            </a:pPr>
            <a:r>
              <a:rPr lang="en-US" sz="2200" dirty="0"/>
              <a:t>Eligible entities: All Colorado LEAs and BOCES are eligible to apply</a:t>
            </a:r>
          </a:p>
          <a:p>
            <a:pPr lvl="0">
              <a:spcAft>
                <a:spcPts val="600"/>
              </a:spcAft>
            </a:pPr>
            <a:r>
              <a:rPr lang="en-US" sz="2200" dirty="0" smtClean="0"/>
              <a:t>75% distributed through competitive grants to grantees, 25% state administration and activities</a:t>
            </a:r>
          </a:p>
          <a:p>
            <a:r>
              <a:rPr lang="en-US" sz="2200" dirty="0"/>
              <a:t>S</a:t>
            </a:r>
            <a:r>
              <a:rPr lang="en-US" sz="2200" dirty="0" smtClean="0"/>
              <a:t>tate activities include: providing professional development, technical assistance, monitoring, evaluation,  coordination with other federal and state programs, responding to inquires from homeless parents and students, working with LEA Homeless Education Liaisons </a:t>
            </a:r>
            <a:r>
              <a:rPr lang="en-US" sz="2200" dirty="0"/>
              <a:t>to </a:t>
            </a:r>
            <a:r>
              <a:rPr lang="en-US" sz="2200" dirty="0" smtClean="0"/>
              <a:t>improve </a:t>
            </a:r>
            <a:r>
              <a:rPr lang="en-US" sz="2200" dirty="0"/>
              <a:t>identification </a:t>
            </a:r>
            <a:r>
              <a:rPr lang="en-US" sz="2200" dirty="0" smtClean="0"/>
              <a:t>and </a:t>
            </a:r>
            <a:r>
              <a:rPr lang="en-US" sz="2200" dirty="0"/>
              <a:t>to heighten the awareness and capacity of the liaisons and personnel to respond to specific needs in the education of homeless children and </a:t>
            </a:r>
            <a:r>
              <a:rPr lang="en-US" sz="2200" dirty="0" smtClean="0"/>
              <a:t>youths</a:t>
            </a:r>
            <a:endParaRPr lang="en-US" sz="2200" dirty="0"/>
          </a:p>
          <a:p>
            <a:pPr lvl="0"/>
            <a:endParaRPr lang="en-US" sz="2200" dirty="0"/>
          </a:p>
          <a:p>
            <a:endParaRPr lang="en-US" dirty="0"/>
          </a:p>
        </p:txBody>
      </p:sp>
      <p:sp>
        <p:nvSpPr>
          <p:cNvPr id="3" name="Title 2"/>
          <p:cNvSpPr>
            <a:spLocks noGrp="1"/>
          </p:cNvSpPr>
          <p:nvPr>
            <p:ph type="title"/>
          </p:nvPr>
        </p:nvSpPr>
        <p:spPr/>
        <p:txBody>
          <a:bodyPr/>
          <a:lstStyle/>
          <a:p>
            <a:r>
              <a:rPr lang="en-US" dirty="0" smtClean="0"/>
              <a:t>MV Supplemental Grant Program Overview</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25</a:t>
            </a:fld>
            <a:endParaRPr lang="en-US" dirty="0" smtClean="0"/>
          </a:p>
        </p:txBody>
      </p:sp>
    </p:spTree>
    <p:extLst>
      <p:ext uri="{BB962C8B-B14F-4D97-AF65-F5344CB8AC3E}">
        <p14:creationId xmlns:p14="http://schemas.microsoft.com/office/powerpoint/2010/main" val="37301486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680971"/>
            <a:ext cx="8407893" cy="4407408"/>
          </a:xfrm>
        </p:spPr>
        <p:txBody>
          <a:bodyPr/>
          <a:lstStyle/>
          <a:p>
            <a:pPr>
              <a:spcBef>
                <a:spcPts val="300"/>
              </a:spcBef>
              <a:spcAft>
                <a:spcPts val="300"/>
              </a:spcAft>
            </a:pPr>
            <a:r>
              <a:rPr lang="en-US" sz="2000" dirty="0"/>
              <a:t>Colorado currently has 14 LEA grantees and 2 BOCES MV grantees</a:t>
            </a:r>
          </a:p>
          <a:p>
            <a:pPr>
              <a:spcBef>
                <a:spcPts val="300"/>
              </a:spcBef>
              <a:spcAft>
                <a:spcPts val="300"/>
              </a:spcAft>
            </a:pPr>
            <a:r>
              <a:rPr lang="en-US" sz="2000" dirty="0"/>
              <a:t>Grant </a:t>
            </a:r>
            <a:r>
              <a:rPr lang="en-US" sz="2000" dirty="0" smtClean="0"/>
              <a:t>cycle:  3-year cohort </a:t>
            </a:r>
            <a:endParaRPr lang="en-US" sz="2000" dirty="0"/>
          </a:p>
          <a:p>
            <a:pPr>
              <a:spcBef>
                <a:spcPts val="300"/>
              </a:spcBef>
              <a:spcAft>
                <a:spcPts val="300"/>
              </a:spcAft>
            </a:pPr>
            <a:r>
              <a:rPr lang="en-US" sz="2000" dirty="0"/>
              <a:t>Grant ranges are from $10,000 minimum and $40,000 maximum</a:t>
            </a:r>
          </a:p>
          <a:p>
            <a:pPr>
              <a:spcBef>
                <a:spcPts val="300"/>
              </a:spcBef>
              <a:spcAft>
                <a:spcPts val="300"/>
              </a:spcAft>
            </a:pPr>
            <a:r>
              <a:rPr lang="en-US" sz="2000" dirty="0"/>
              <a:t>The average grant </a:t>
            </a:r>
            <a:r>
              <a:rPr lang="en-US" sz="2000" dirty="0" smtClean="0"/>
              <a:t>size: $32,656</a:t>
            </a:r>
            <a:endParaRPr lang="en-US" sz="2000" dirty="0"/>
          </a:p>
          <a:p>
            <a:pPr lvl="0">
              <a:spcBef>
                <a:spcPts val="300"/>
              </a:spcBef>
              <a:spcAft>
                <a:spcPts val="300"/>
              </a:spcAft>
            </a:pPr>
            <a:r>
              <a:rPr lang="en-US" sz="2000" dirty="0"/>
              <a:t>Grant program </a:t>
            </a:r>
            <a:r>
              <a:rPr lang="en-US" sz="2000" dirty="0" smtClean="0"/>
              <a:t>funds supplemental </a:t>
            </a:r>
            <a:r>
              <a:rPr lang="en-US" sz="2000" dirty="0"/>
              <a:t>programming that tracks and evaluates </a:t>
            </a:r>
            <a:r>
              <a:rPr lang="en-US" sz="2000" dirty="0" smtClean="0"/>
              <a:t>academic progress</a:t>
            </a:r>
            <a:r>
              <a:rPr lang="en-US" sz="2000" dirty="0"/>
              <a:t>; LEA/BOCES s</a:t>
            </a:r>
            <a:r>
              <a:rPr lang="en-US" sz="2000" dirty="0" smtClean="0"/>
              <a:t>chool support </a:t>
            </a:r>
            <a:r>
              <a:rPr lang="en-US" sz="2000" dirty="0"/>
              <a:t>and </a:t>
            </a:r>
            <a:r>
              <a:rPr lang="en-US" sz="2000" dirty="0" smtClean="0"/>
              <a:t>collaboration </a:t>
            </a:r>
            <a:endParaRPr lang="en-US" sz="2000" dirty="0"/>
          </a:p>
          <a:p>
            <a:pPr lvl="0">
              <a:spcBef>
                <a:spcPts val="300"/>
              </a:spcBef>
              <a:spcAft>
                <a:spcPts val="300"/>
              </a:spcAft>
            </a:pPr>
            <a:r>
              <a:rPr lang="en-US" sz="2000" dirty="0"/>
              <a:t>Priority is given to applicants that:</a:t>
            </a:r>
          </a:p>
          <a:p>
            <a:pPr lvl="1">
              <a:spcBef>
                <a:spcPts val="300"/>
              </a:spcBef>
            </a:pPr>
            <a:r>
              <a:rPr lang="en-US" sz="1800" dirty="0"/>
              <a:t>S</a:t>
            </a:r>
            <a:r>
              <a:rPr lang="en-US" sz="1800" dirty="0" smtClean="0"/>
              <a:t>erve </a:t>
            </a:r>
            <a:r>
              <a:rPr lang="en-US" sz="1800" dirty="0"/>
              <a:t>the greatest </a:t>
            </a:r>
            <a:r>
              <a:rPr lang="en-US" sz="1800" dirty="0" smtClean="0"/>
              <a:t>need and are </a:t>
            </a:r>
            <a:r>
              <a:rPr lang="en-US" sz="1800" dirty="0"/>
              <a:t>providing direct services to homeless children and youth (inclusive of preschool and high school age students</a:t>
            </a:r>
            <a:r>
              <a:rPr lang="en-US" sz="1800" dirty="0" smtClean="0"/>
              <a:t>)</a:t>
            </a:r>
          </a:p>
          <a:p>
            <a:pPr lvl="1">
              <a:spcBef>
                <a:spcPts val="300"/>
              </a:spcBef>
            </a:pPr>
            <a:r>
              <a:rPr lang="en-US" sz="1800" dirty="0"/>
              <a:t>D</a:t>
            </a:r>
            <a:r>
              <a:rPr lang="en-US" sz="1800" dirty="0" smtClean="0"/>
              <a:t>emonstrate high-level collaboration with </a:t>
            </a:r>
            <a:r>
              <a:rPr lang="en-US" sz="1800" dirty="0"/>
              <a:t>Title I, Part </a:t>
            </a:r>
            <a:r>
              <a:rPr lang="en-US" sz="1800" dirty="0" smtClean="0"/>
              <a:t>A</a:t>
            </a:r>
          </a:p>
          <a:p>
            <a:pPr lvl="1">
              <a:spcBef>
                <a:spcPts val="300"/>
              </a:spcBef>
            </a:pPr>
            <a:r>
              <a:rPr lang="en-US" sz="1800" dirty="0"/>
              <a:t>H</a:t>
            </a:r>
            <a:r>
              <a:rPr lang="en-US" sz="1800" dirty="0" smtClean="0"/>
              <a:t>ave established partnerships with homeless </a:t>
            </a:r>
            <a:r>
              <a:rPr lang="en-US" sz="1800" dirty="0"/>
              <a:t>service providers and school </a:t>
            </a:r>
            <a:r>
              <a:rPr lang="en-US" sz="1800" dirty="0" smtClean="0"/>
              <a:t>personnel </a:t>
            </a:r>
          </a:p>
          <a:p>
            <a:pPr>
              <a:spcBef>
                <a:spcPts val="300"/>
              </a:spcBef>
            </a:pPr>
            <a:r>
              <a:rPr lang="en-US" sz="2000" dirty="0"/>
              <a:t>Next RFP to fund programs will be released for programs starting 2019-20 school year</a:t>
            </a:r>
          </a:p>
          <a:p>
            <a:pPr marL="365760" lvl="1" indent="0">
              <a:spcBef>
                <a:spcPts val="300"/>
              </a:spcBef>
              <a:buNone/>
            </a:pPr>
            <a:endParaRPr lang="en-US" sz="1800" dirty="0"/>
          </a:p>
          <a:p>
            <a:pPr>
              <a:spcBef>
                <a:spcPts val="300"/>
              </a:spcBef>
              <a:spcAft>
                <a:spcPts val="300"/>
              </a:spcAft>
            </a:pPr>
            <a:endParaRPr lang="en-US" dirty="0"/>
          </a:p>
        </p:txBody>
      </p:sp>
      <p:sp>
        <p:nvSpPr>
          <p:cNvPr id="3" name="Title 2"/>
          <p:cNvSpPr>
            <a:spLocks noGrp="1"/>
          </p:cNvSpPr>
          <p:nvPr>
            <p:ph type="title"/>
          </p:nvPr>
        </p:nvSpPr>
        <p:spPr/>
        <p:txBody>
          <a:bodyPr/>
          <a:lstStyle/>
          <a:p>
            <a:r>
              <a:rPr lang="en-US" dirty="0" smtClean="0"/>
              <a:t>MV Supplemental Grant Program </a:t>
            </a:r>
            <a:r>
              <a:rPr lang="en-US" sz="3200" dirty="0" smtClean="0"/>
              <a:t>(cont.)</a:t>
            </a:r>
            <a:endParaRPr lang="en-US" sz="3200" dirty="0"/>
          </a:p>
        </p:txBody>
      </p:sp>
      <p:sp>
        <p:nvSpPr>
          <p:cNvPr id="4" name="Footer Placeholder 3"/>
          <p:cNvSpPr>
            <a:spLocks noGrp="1"/>
          </p:cNvSpPr>
          <p:nvPr>
            <p:ph type="ftr" sz="quarter" idx="3"/>
          </p:nvPr>
        </p:nvSpPr>
        <p:spPr/>
        <p:txBody>
          <a:bodyPr/>
          <a:lstStyle/>
          <a:p>
            <a:fld id="{757A2F4E-5D54-B04B-91BD-7E78EE1FE9FD}" type="slidenum">
              <a:rPr lang="en-US" smtClean="0"/>
              <a:pPr/>
              <a:t>26</a:t>
            </a:fld>
            <a:endParaRPr lang="en-US" dirty="0" smtClean="0"/>
          </a:p>
        </p:txBody>
      </p:sp>
    </p:spTree>
    <p:extLst>
      <p:ext uri="{BB962C8B-B14F-4D97-AF65-F5344CB8AC3E}">
        <p14:creationId xmlns:p14="http://schemas.microsoft.com/office/powerpoint/2010/main" val="10892924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spcAft>
                <a:spcPts val="600"/>
              </a:spcAft>
            </a:pPr>
            <a:r>
              <a:rPr lang="en-US" sz="2200" dirty="0" smtClean="0"/>
              <a:t>ESSA </a:t>
            </a:r>
            <a:r>
              <a:rPr lang="en-US" sz="2200" dirty="0"/>
              <a:t>requirements are connected with the consolidated state plan </a:t>
            </a:r>
          </a:p>
          <a:p>
            <a:pPr lvl="0">
              <a:spcAft>
                <a:spcPts val="600"/>
              </a:spcAft>
            </a:pPr>
            <a:r>
              <a:rPr lang="en-US" sz="2200" dirty="0" smtClean="0"/>
              <a:t>New </a:t>
            </a:r>
            <a:r>
              <a:rPr lang="en-US" sz="2200" dirty="0"/>
              <a:t>requirements under the ESSA MV state plan include:</a:t>
            </a:r>
          </a:p>
          <a:p>
            <a:pPr lvl="1">
              <a:spcBef>
                <a:spcPts val="0"/>
              </a:spcBef>
              <a:spcAft>
                <a:spcPts val="600"/>
              </a:spcAft>
            </a:pPr>
            <a:r>
              <a:rPr lang="en-US" sz="2000" dirty="0"/>
              <a:t>Removing foster care placement on 12/10/16</a:t>
            </a:r>
          </a:p>
          <a:p>
            <a:pPr lvl="1">
              <a:spcBef>
                <a:spcPts val="0"/>
              </a:spcBef>
              <a:spcAft>
                <a:spcPts val="600"/>
              </a:spcAft>
            </a:pPr>
            <a:r>
              <a:rPr lang="en-US" sz="2000" dirty="0"/>
              <a:t>Increased specificity and intention regarding liaison capacity</a:t>
            </a:r>
          </a:p>
          <a:p>
            <a:pPr lvl="1">
              <a:spcBef>
                <a:spcPts val="0"/>
              </a:spcBef>
              <a:spcAft>
                <a:spcPts val="600"/>
              </a:spcAft>
            </a:pPr>
            <a:r>
              <a:rPr lang="en-US" sz="2000" dirty="0"/>
              <a:t>Increased collaboration expectations with Title IA</a:t>
            </a:r>
          </a:p>
          <a:p>
            <a:pPr lvl="1">
              <a:spcBef>
                <a:spcPts val="0"/>
              </a:spcBef>
              <a:spcAft>
                <a:spcPts val="600"/>
              </a:spcAft>
            </a:pPr>
            <a:r>
              <a:rPr lang="en-US" sz="2000" dirty="0"/>
              <a:t>Clearer preschool provisions</a:t>
            </a:r>
          </a:p>
          <a:p>
            <a:pPr lvl="1">
              <a:spcBef>
                <a:spcPts val="0"/>
              </a:spcBef>
              <a:spcAft>
                <a:spcPts val="600"/>
              </a:spcAft>
            </a:pPr>
            <a:r>
              <a:rPr lang="en-US" sz="2000" dirty="0"/>
              <a:t>Increased credit accrual and college readiness assistance and procedures</a:t>
            </a:r>
          </a:p>
          <a:p>
            <a:pPr>
              <a:spcAft>
                <a:spcPts val="600"/>
              </a:spcAft>
            </a:pPr>
            <a:r>
              <a:rPr lang="en-US" sz="2200" dirty="0" smtClean="0"/>
              <a:t>Feedback </a:t>
            </a:r>
            <a:r>
              <a:rPr lang="en-US" sz="2200" dirty="0"/>
              <a:t>from the </a:t>
            </a:r>
            <a:r>
              <a:rPr lang="en-US" sz="2200" dirty="0" smtClean="0"/>
              <a:t>MV field </a:t>
            </a:r>
            <a:r>
              <a:rPr lang="en-US" sz="2200" dirty="0"/>
              <a:t>includes: </a:t>
            </a:r>
            <a:r>
              <a:rPr lang="en-US" sz="2200" dirty="0" smtClean="0"/>
              <a:t>statewide McKinney-Vento Homeless Education Liaison training 10/4/16,  feedback from grantees, Colorado Advisory Council on Homeless Youth, meetings with primary stakeholders and partners</a:t>
            </a:r>
            <a:endParaRPr lang="en-US" dirty="0"/>
          </a:p>
          <a:p>
            <a:pPr marL="45720" indent="0">
              <a:buNone/>
            </a:pPr>
            <a:endParaRPr lang="en-US" dirty="0"/>
          </a:p>
        </p:txBody>
      </p:sp>
      <p:sp>
        <p:nvSpPr>
          <p:cNvPr id="3" name="Title 2"/>
          <p:cNvSpPr>
            <a:spLocks noGrp="1"/>
          </p:cNvSpPr>
          <p:nvPr>
            <p:ph type="title"/>
          </p:nvPr>
        </p:nvSpPr>
        <p:spPr/>
        <p:txBody>
          <a:bodyPr/>
          <a:lstStyle/>
          <a:p>
            <a:r>
              <a:rPr lang="en-US" dirty="0" smtClean="0"/>
              <a:t>McKinney-Vento and ESSA</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27</a:t>
            </a:fld>
            <a:endParaRPr lang="en-US" dirty="0" smtClean="0"/>
          </a:p>
        </p:txBody>
      </p:sp>
    </p:spTree>
    <p:extLst>
      <p:ext uri="{BB962C8B-B14F-4D97-AF65-F5344CB8AC3E}">
        <p14:creationId xmlns:p14="http://schemas.microsoft.com/office/powerpoint/2010/main" val="9315658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600"/>
              </a:spcBef>
              <a:spcAft>
                <a:spcPts val="300"/>
              </a:spcAft>
            </a:pPr>
            <a:r>
              <a:rPr lang="en-US" sz="2200" dirty="0" smtClean="0"/>
              <a:t>McKinney-Vento:</a:t>
            </a:r>
          </a:p>
          <a:p>
            <a:pPr lvl="0"/>
            <a:endParaRPr lang="en-US" sz="1200" dirty="0" smtClean="0"/>
          </a:p>
          <a:p>
            <a:pPr lvl="1"/>
            <a:r>
              <a:rPr lang="en-US" sz="1800" dirty="0" smtClean="0"/>
              <a:t>What </a:t>
            </a:r>
            <a:r>
              <a:rPr lang="en-US" sz="1800" dirty="0"/>
              <a:t>training or TA could </a:t>
            </a:r>
            <a:r>
              <a:rPr lang="en-US" sz="1800" dirty="0" smtClean="0"/>
              <a:t>CDE </a:t>
            </a:r>
            <a:r>
              <a:rPr lang="en-US" sz="1800" dirty="0"/>
              <a:t>offer to build a more comprehensive program aimed at heightening the awareness of school personnel (liaisons, school leaders, attendance officers, teachers, enrollment personnel, and specialized instructional support personnel) on the specific needs of homeless children and youth? </a:t>
            </a:r>
          </a:p>
          <a:p>
            <a:pPr lvl="1"/>
            <a:r>
              <a:rPr lang="en-US" sz="1800" b="0" dirty="0" smtClean="0"/>
              <a:t>What supports are needed to ensure McKinney-Vento students receive appropriate full or partial credit upon transfer or transition to a new school? Examples from stakeholders: </a:t>
            </a:r>
          </a:p>
          <a:p>
            <a:pPr lvl="2"/>
            <a:r>
              <a:rPr lang="en-US" sz="1600" dirty="0" smtClean="0"/>
              <a:t>Awarding partial credit following district graduation/credit accrual policy</a:t>
            </a:r>
          </a:p>
          <a:p>
            <a:pPr lvl="2"/>
            <a:r>
              <a:rPr lang="en-US" sz="1600" dirty="0" smtClean="0"/>
              <a:t>Heightened communication between districts, particularly for timely transcripts</a:t>
            </a:r>
            <a:endParaRPr lang="en-US" sz="1600" b="0" dirty="0" smtClean="0"/>
          </a:p>
          <a:p>
            <a:pPr lvl="2"/>
            <a:r>
              <a:rPr lang="en-US" sz="1600" dirty="0" smtClean="0"/>
              <a:t>Training across districts and sharing of best practices</a:t>
            </a:r>
          </a:p>
          <a:p>
            <a:pPr marL="594360" lvl="2" indent="0">
              <a:spcBef>
                <a:spcPts val="600"/>
              </a:spcBef>
              <a:spcAft>
                <a:spcPts val="300"/>
              </a:spcAft>
              <a:buNone/>
            </a:pPr>
            <a:endParaRPr lang="en-US" sz="1800" b="0" dirty="0"/>
          </a:p>
          <a:p>
            <a:pPr marL="45720" indent="0">
              <a:spcBef>
                <a:spcPts val="600"/>
              </a:spcBef>
              <a:spcAft>
                <a:spcPts val="300"/>
              </a:spcAft>
              <a:buNone/>
            </a:pPr>
            <a:r>
              <a:rPr lang="en-US" sz="2200" dirty="0"/>
              <a:t>	</a:t>
            </a:r>
            <a:endParaRPr lang="en-US" sz="2200" dirty="0" smtClean="0"/>
          </a:p>
        </p:txBody>
      </p:sp>
      <p:sp>
        <p:nvSpPr>
          <p:cNvPr id="3" name="Title 2"/>
          <p:cNvSpPr>
            <a:spLocks noGrp="1"/>
          </p:cNvSpPr>
          <p:nvPr>
            <p:ph type="title"/>
          </p:nvPr>
        </p:nvSpPr>
        <p:spPr/>
        <p:txBody>
          <a:bodyPr/>
          <a:lstStyle/>
          <a:p>
            <a:r>
              <a:rPr lang="en-US" dirty="0" smtClean="0"/>
              <a:t>Discussion Questions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28</a:t>
            </a:fld>
            <a:endParaRPr lang="en-US" dirty="0" smtClean="0"/>
          </a:p>
        </p:txBody>
      </p:sp>
    </p:spTree>
    <p:extLst>
      <p:ext uri="{BB962C8B-B14F-4D97-AF65-F5344CB8AC3E}">
        <p14:creationId xmlns:p14="http://schemas.microsoft.com/office/powerpoint/2010/main" val="856337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Thursday, February 16, 10:00-3:00</a:t>
            </a:r>
          </a:p>
          <a:p>
            <a:endParaRPr lang="en-US" dirty="0" smtClean="0"/>
          </a:p>
          <a:p>
            <a:r>
              <a:rPr lang="en-US" dirty="0" smtClean="0"/>
              <a:t>Location TBD (Children’s Campaign no longer available)</a:t>
            </a:r>
          </a:p>
          <a:p>
            <a:pPr lvl="1"/>
            <a:r>
              <a:rPr lang="en-US" dirty="0" smtClean="0"/>
              <a:t>Would a location not downtown, such </a:t>
            </a:r>
            <a:r>
              <a:rPr lang="en-US" smtClean="0"/>
              <a:t>as Arvada, be ok?</a:t>
            </a:r>
            <a:endParaRPr lang="en-US" dirty="0" smtClean="0"/>
          </a:p>
          <a:p>
            <a:endParaRPr lang="en-US" dirty="0"/>
          </a:p>
          <a:p>
            <a:r>
              <a:rPr lang="en-US" dirty="0" smtClean="0"/>
              <a:t>Topics:</a:t>
            </a:r>
          </a:p>
          <a:p>
            <a:pPr lvl="1"/>
            <a:r>
              <a:rPr lang="en-US" dirty="0" smtClean="0"/>
              <a:t>ESSA State Plan draft review</a:t>
            </a:r>
          </a:p>
          <a:p>
            <a:pPr lvl="1"/>
            <a:r>
              <a:rPr lang="en-US" dirty="0" smtClean="0"/>
              <a:t>Identification and reporting challenges with Native American students</a:t>
            </a:r>
          </a:p>
          <a:p>
            <a:pPr lvl="1"/>
            <a:endParaRPr lang="en-US" dirty="0" smtClean="0"/>
          </a:p>
        </p:txBody>
      </p:sp>
      <p:sp>
        <p:nvSpPr>
          <p:cNvPr id="3" name="Title 2"/>
          <p:cNvSpPr>
            <a:spLocks noGrp="1"/>
          </p:cNvSpPr>
          <p:nvPr>
            <p:ph type="title"/>
          </p:nvPr>
        </p:nvSpPr>
        <p:spPr/>
        <p:txBody>
          <a:bodyPr/>
          <a:lstStyle/>
          <a:p>
            <a:r>
              <a:rPr lang="en-US" dirty="0" smtClean="0"/>
              <a:t>Next Meeting</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29</a:t>
            </a:fld>
            <a:endParaRPr lang="en-US" dirty="0" smtClean="0"/>
          </a:p>
        </p:txBody>
      </p:sp>
    </p:spTree>
    <p:extLst>
      <p:ext uri="{BB962C8B-B14F-4D97-AF65-F5344CB8AC3E}">
        <p14:creationId xmlns:p14="http://schemas.microsoft.com/office/powerpoint/2010/main" val="1141240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New template has been provided based on final regulations</a:t>
            </a:r>
          </a:p>
          <a:p>
            <a:pPr lvl="1"/>
            <a:r>
              <a:rPr lang="en-US" dirty="0" smtClean="0"/>
              <a:t>State plan</a:t>
            </a:r>
          </a:p>
          <a:p>
            <a:pPr lvl="1"/>
            <a:r>
              <a:rPr lang="en-US" dirty="0" smtClean="0"/>
              <a:t>State assurances (due April 3 for all States)</a:t>
            </a:r>
          </a:p>
          <a:p>
            <a:pPr lvl="1"/>
            <a:endParaRPr lang="en-US" dirty="0"/>
          </a:p>
          <a:p>
            <a:r>
              <a:rPr lang="en-US" dirty="0" smtClean="0"/>
              <a:t>New due dates:</a:t>
            </a:r>
          </a:p>
          <a:p>
            <a:pPr lvl="1"/>
            <a:r>
              <a:rPr lang="en-US" dirty="0" smtClean="0"/>
              <a:t>April 3, 2017</a:t>
            </a:r>
          </a:p>
          <a:p>
            <a:pPr lvl="1"/>
            <a:r>
              <a:rPr lang="en-US" dirty="0" smtClean="0"/>
              <a:t>September 18, 2017</a:t>
            </a:r>
            <a:endParaRPr lang="en-US" dirty="0"/>
          </a:p>
        </p:txBody>
      </p:sp>
      <p:sp>
        <p:nvSpPr>
          <p:cNvPr id="3" name="Title 2"/>
          <p:cNvSpPr>
            <a:spLocks noGrp="1"/>
          </p:cNvSpPr>
          <p:nvPr>
            <p:ph type="title"/>
          </p:nvPr>
        </p:nvSpPr>
        <p:spPr/>
        <p:txBody>
          <a:bodyPr/>
          <a:lstStyle/>
          <a:p>
            <a:r>
              <a:rPr lang="en-US" dirty="0" smtClean="0"/>
              <a:t>ESSA State Plan Update</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3</a:t>
            </a:fld>
            <a:endParaRPr lang="en-US" dirty="0" smtClean="0"/>
          </a:p>
        </p:txBody>
      </p:sp>
    </p:spTree>
    <p:extLst>
      <p:ext uri="{BB962C8B-B14F-4D97-AF65-F5344CB8AC3E}">
        <p14:creationId xmlns:p14="http://schemas.microsoft.com/office/powerpoint/2010/main" val="1111588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Newly authorized under subpart 1 of Title IV, Part A of the ESEA, the Student Support and Academic Enrichment (SSAE) program is intended </a:t>
            </a:r>
            <a:r>
              <a:rPr lang="en-US" dirty="0" smtClean="0"/>
              <a:t>to increase the capacity of State educational agencies (SEAs), local educational agencies (LEAs), schools, and local communities to:</a:t>
            </a:r>
          </a:p>
          <a:p>
            <a:pPr lvl="1"/>
            <a:r>
              <a:rPr lang="en-US" dirty="0" smtClean="0"/>
              <a:t>provide all students with access to a well-rounded education;</a:t>
            </a:r>
          </a:p>
          <a:p>
            <a:pPr lvl="1"/>
            <a:r>
              <a:rPr lang="en-US" dirty="0"/>
              <a:t>i</a:t>
            </a:r>
            <a:r>
              <a:rPr lang="en-US" dirty="0" smtClean="0"/>
              <a:t>mprove school conditions for student learning; and</a:t>
            </a:r>
          </a:p>
          <a:p>
            <a:pPr lvl="1"/>
            <a:r>
              <a:rPr lang="en-US" dirty="0" smtClean="0"/>
              <a:t>Improve the use of technology in order to improve the academic achievement and digital literacy of all students</a:t>
            </a:r>
            <a:endParaRPr lang="en-US" dirty="0"/>
          </a:p>
        </p:txBody>
      </p:sp>
      <p:sp>
        <p:nvSpPr>
          <p:cNvPr id="3" name="Title 2"/>
          <p:cNvSpPr>
            <a:spLocks noGrp="1"/>
          </p:cNvSpPr>
          <p:nvPr>
            <p:ph type="title"/>
          </p:nvPr>
        </p:nvSpPr>
        <p:spPr/>
        <p:txBody>
          <a:bodyPr/>
          <a:lstStyle/>
          <a:p>
            <a:r>
              <a:rPr lang="en-US" dirty="0" smtClean="0"/>
              <a:t>Title IV, Part A: Purpose</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4</a:t>
            </a:fld>
            <a:endParaRPr lang="en-US" dirty="0" smtClean="0"/>
          </a:p>
        </p:txBody>
      </p:sp>
    </p:spTree>
    <p:extLst>
      <p:ext uri="{BB962C8B-B14F-4D97-AF65-F5344CB8AC3E}">
        <p14:creationId xmlns:p14="http://schemas.microsoft.com/office/powerpoint/2010/main" val="2178833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Activities to support well rounded educational opportunities for students </a:t>
            </a:r>
            <a:r>
              <a:rPr lang="en-US" u="sng" dirty="0"/>
              <a:t>may</a:t>
            </a:r>
            <a:r>
              <a:rPr lang="en-US" dirty="0"/>
              <a:t> include: </a:t>
            </a:r>
          </a:p>
          <a:p>
            <a:r>
              <a:rPr lang="en-US" sz="2200" b="0" dirty="0"/>
              <a:t>STEM programs</a:t>
            </a:r>
          </a:p>
          <a:p>
            <a:r>
              <a:rPr lang="en-US" sz="2200" b="0" dirty="0"/>
              <a:t>Music and art programs</a:t>
            </a:r>
          </a:p>
          <a:p>
            <a:r>
              <a:rPr lang="en-US" sz="2200" b="0" dirty="0"/>
              <a:t>Foreign language offerings</a:t>
            </a:r>
          </a:p>
          <a:p>
            <a:r>
              <a:rPr lang="en-US" sz="2200" b="0" dirty="0"/>
              <a:t>The opportunity to earn credits from institutions of higher learning</a:t>
            </a:r>
          </a:p>
          <a:p>
            <a:r>
              <a:rPr lang="en-US" sz="2200" b="0" dirty="0"/>
              <a:t>Reimbursing low-income students to cover the costs of accelerated learning examination fees</a:t>
            </a:r>
          </a:p>
          <a:p>
            <a:r>
              <a:rPr lang="en-US" sz="2200" b="0" dirty="0"/>
              <a:t>Environmental education</a:t>
            </a:r>
          </a:p>
          <a:p>
            <a:r>
              <a:rPr lang="en-US" sz="2200" b="0" dirty="0"/>
              <a:t>Programs and activities that promote volunteerism and community </a:t>
            </a:r>
            <a:r>
              <a:rPr lang="en-US" sz="2200" b="0" dirty="0" smtClean="0"/>
              <a:t>involvement</a:t>
            </a:r>
          </a:p>
          <a:p>
            <a:pPr marL="45720" indent="0">
              <a:buNone/>
            </a:pPr>
            <a:r>
              <a:rPr lang="en-US" sz="2200" b="0" dirty="0"/>
              <a:t>	</a:t>
            </a:r>
            <a:r>
              <a:rPr lang="en-US" sz="2200" b="0" dirty="0" smtClean="0"/>
              <a:t>*This is not an exhaustive list.</a:t>
            </a:r>
            <a:endParaRPr lang="en-US" sz="2200" b="0" dirty="0"/>
          </a:p>
          <a:p>
            <a:pPr lvl="1"/>
            <a:endParaRPr lang="en-US" dirty="0"/>
          </a:p>
        </p:txBody>
      </p:sp>
      <p:sp>
        <p:nvSpPr>
          <p:cNvPr id="3" name="Title 2"/>
          <p:cNvSpPr>
            <a:spLocks noGrp="1"/>
          </p:cNvSpPr>
          <p:nvPr>
            <p:ph type="title"/>
          </p:nvPr>
        </p:nvSpPr>
        <p:spPr/>
        <p:txBody>
          <a:bodyPr/>
          <a:lstStyle/>
          <a:p>
            <a:r>
              <a:rPr lang="en-US" dirty="0" smtClean="0"/>
              <a:t>Allowable Activities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5</a:t>
            </a:fld>
            <a:endParaRPr lang="en-US" dirty="0" smtClean="0"/>
          </a:p>
        </p:txBody>
      </p:sp>
    </p:spTree>
    <p:extLst>
      <p:ext uri="{BB962C8B-B14F-4D97-AF65-F5344CB8AC3E}">
        <p14:creationId xmlns:p14="http://schemas.microsoft.com/office/powerpoint/2010/main" val="165845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Activities to support safe and healthy students may include: </a:t>
            </a:r>
          </a:p>
          <a:p>
            <a:r>
              <a:rPr lang="en-US" sz="2000" b="0" dirty="0"/>
              <a:t>School-based mental health services</a:t>
            </a:r>
          </a:p>
          <a:p>
            <a:r>
              <a:rPr lang="en-US" sz="2000" b="0" dirty="0"/>
              <a:t>Drug and violence prevention activities that are evidence-based</a:t>
            </a:r>
          </a:p>
          <a:p>
            <a:r>
              <a:rPr lang="en-US" sz="2000" b="0" dirty="0"/>
              <a:t>Integrating health and safety practices into school or athletic programs</a:t>
            </a:r>
          </a:p>
          <a:p>
            <a:r>
              <a:rPr lang="en-US" sz="2000" b="0" dirty="0"/>
              <a:t>Nutritional education and physical education activities</a:t>
            </a:r>
          </a:p>
          <a:p>
            <a:r>
              <a:rPr lang="en-US" sz="2000" b="0" dirty="0"/>
              <a:t>Bullying and harassment prevention</a:t>
            </a:r>
          </a:p>
          <a:p>
            <a:r>
              <a:rPr lang="en-US" sz="2000" b="0" dirty="0"/>
              <a:t>Activities that improve instructional practices for developing relationship-building skills</a:t>
            </a:r>
          </a:p>
          <a:p>
            <a:r>
              <a:rPr lang="en-US" sz="2000" b="0" dirty="0"/>
              <a:t>Prevention of teen and dating violence, stalking, domestic abuse, and sexual violence and harassment</a:t>
            </a:r>
          </a:p>
          <a:p>
            <a:r>
              <a:rPr lang="en-US" sz="2000" b="0" dirty="0"/>
              <a:t>Establishing or improving school dropout and reentry programs</a:t>
            </a:r>
          </a:p>
          <a:p>
            <a:r>
              <a:rPr lang="en-US" sz="2000" b="0" dirty="0"/>
              <a:t>Training school personnel in effective practices related to the above</a:t>
            </a:r>
          </a:p>
          <a:p>
            <a:pPr marL="365760" lvl="1" indent="0">
              <a:buNone/>
            </a:pPr>
            <a:r>
              <a:rPr lang="en-US" dirty="0"/>
              <a:t>*This is not an exhaustive list.</a:t>
            </a:r>
          </a:p>
          <a:p>
            <a:pPr lvl="1"/>
            <a:endParaRPr lang="en-US" dirty="0"/>
          </a:p>
        </p:txBody>
      </p:sp>
      <p:sp>
        <p:nvSpPr>
          <p:cNvPr id="3" name="Title 2"/>
          <p:cNvSpPr>
            <a:spLocks noGrp="1"/>
          </p:cNvSpPr>
          <p:nvPr>
            <p:ph type="title"/>
          </p:nvPr>
        </p:nvSpPr>
        <p:spPr/>
        <p:txBody>
          <a:bodyPr/>
          <a:lstStyle/>
          <a:p>
            <a:r>
              <a:rPr lang="en-US" dirty="0" smtClean="0"/>
              <a:t>Allowable Activities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6</a:t>
            </a:fld>
            <a:endParaRPr lang="en-US" dirty="0" smtClean="0"/>
          </a:p>
        </p:txBody>
      </p:sp>
    </p:spTree>
    <p:extLst>
      <p:ext uri="{BB962C8B-B14F-4D97-AF65-F5344CB8AC3E}">
        <p14:creationId xmlns:p14="http://schemas.microsoft.com/office/powerpoint/2010/main" val="2297294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Activities to improve the use of educational technology in order to improve the academic achievement and digital literacy of all students may include:</a:t>
            </a:r>
          </a:p>
          <a:p>
            <a:r>
              <a:rPr lang="en-US" b="0" dirty="0"/>
              <a:t>Providing educators, school leaders, and administrators with the professional learning tools, devices, content and resources to:</a:t>
            </a:r>
          </a:p>
          <a:p>
            <a:pPr lvl="1"/>
            <a:r>
              <a:rPr lang="en-US" dirty="0"/>
              <a:t>Personalize learning</a:t>
            </a:r>
          </a:p>
          <a:p>
            <a:pPr lvl="1"/>
            <a:r>
              <a:rPr lang="en-US" dirty="0"/>
              <a:t>Discover, adapt, and share relevant high-quality educational resources</a:t>
            </a:r>
          </a:p>
          <a:p>
            <a:pPr lvl="1"/>
            <a:r>
              <a:rPr lang="en-US" dirty="0"/>
              <a:t>Use technology effectively in the classroom</a:t>
            </a:r>
          </a:p>
          <a:p>
            <a:pPr lvl="1"/>
            <a:r>
              <a:rPr lang="en-US" dirty="0"/>
              <a:t>Implement and support school and districtwide approaches for using technology to inform instruction, support teacher collaboration, and personalize </a:t>
            </a:r>
            <a:r>
              <a:rPr lang="en-US" dirty="0" smtClean="0"/>
              <a:t>learning</a:t>
            </a:r>
          </a:p>
          <a:p>
            <a:pPr marL="365760" lvl="1" indent="0">
              <a:buNone/>
            </a:pPr>
            <a:r>
              <a:rPr lang="en-US" dirty="0" smtClean="0"/>
              <a:t>		*This </a:t>
            </a:r>
            <a:r>
              <a:rPr lang="en-US" dirty="0"/>
              <a:t>is not an exhaustive list.</a:t>
            </a:r>
          </a:p>
          <a:p>
            <a:pPr lvl="1"/>
            <a:endParaRPr lang="en-US" dirty="0"/>
          </a:p>
          <a:p>
            <a:pPr lvl="1"/>
            <a:endParaRPr lang="en-US" dirty="0"/>
          </a:p>
        </p:txBody>
      </p:sp>
      <p:sp>
        <p:nvSpPr>
          <p:cNvPr id="3" name="Title 2"/>
          <p:cNvSpPr>
            <a:spLocks noGrp="1"/>
          </p:cNvSpPr>
          <p:nvPr>
            <p:ph type="title"/>
          </p:nvPr>
        </p:nvSpPr>
        <p:spPr/>
        <p:txBody>
          <a:bodyPr/>
          <a:lstStyle/>
          <a:p>
            <a:r>
              <a:rPr lang="en-US" dirty="0" smtClean="0"/>
              <a:t>Allowable Activities</a:t>
            </a:r>
            <a:endParaRPr lang="en-US" dirty="0"/>
          </a:p>
        </p:txBody>
      </p:sp>
      <p:sp>
        <p:nvSpPr>
          <p:cNvPr id="4" name="Footer Placeholder 3"/>
          <p:cNvSpPr>
            <a:spLocks noGrp="1"/>
          </p:cNvSpPr>
          <p:nvPr>
            <p:ph type="ftr" sz="quarter" idx="3"/>
          </p:nvPr>
        </p:nvSpPr>
        <p:spPr>
          <a:xfrm>
            <a:off x="152400" y="6324600"/>
            <a:ext cx="2895600" cy="365125"/>
          </a:xfrm>
        </p:spPr>
        <p:txBody>
          <a:bodyPr/>
          <a:lstStyle/>
          <a:p>
            <a:fld id="{757A2F4E-5D54-B04B-91BD-7E78EE1FE9FD}" type="slidenum">
              <a:rPr lang="en-US" smtClean="0"/>
              <a:pPr/>
              <a:t>7</a:t>
            </a:fld>
            <a:endParaRPr lang="en-US" dirty="0" smtClean="0"/>
          </a:p>
        </p:txBody>
      </p:sp>
    </p:spTree>
    <p:extLst>
      <p:ext uri="{BB962C8B-B14F-4D97-AF65-F5344CB8AC3E}">
        <p14:creationId xmlns:p14="http://schemas.microsoft.com/office/powerpoint/2010/main" val="2727328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r>
              <a:rPr lang="en-US" dirty="0" smtClean="0"/>
              <a:t>State use of funds:</a:t>
            </a:r>
          </a:p>
          <a:p>
            <a:pPr lvl="1"/>
            <a:r>
              <a:rPr lang="en-US" dirty="0" smtClean="0"/>
              <a:t>95% must be allocated to LEAs</a:t>
            </a:r>
          </a:p>
          <a:p>
            <a:pPr lvl="1"/>
            <a:r>
              <a:rPr lang="en-US" dirty="0" smtClean="0"/>
              <a:t>No more than 1% for SEA administration</a:t>
            </a:r>
          </a:p>
          <a:p>
            <a:pPr lvl="1"/>
            <a:r>
              <a:rPr lang="en-US" dirty="0" smtClean="0"/>
              <a:t>No more than 4% for SEA level program activities</a:t>
            </a:r>
          </a:p>
          <a:p>
            <a:r>
              <a:rPr lang="en-US" dirty="0" smtClean="0"/>
              <a:t>The law authorizes $1.65 billion</a:t>
            </a:r>
          </a:p>
          <a:p>
            <a:pPr lvl="1"/>
            <a:r>
              <a:rPr lang="en-US" dirty="0" smtClean="0"/>
              <a:t> For reference:  The authorized amount for Title I is ~$15 billion</a:t>
            </a:r>
          </a:p>
          <a:p>
            <a:pPr lvl="1"/>
            <a:r>
              <a:rPr lang="en-US" dirty="0"/>
              <a:t>U.S. Senate Labor, Health and Human Services, Education Appropriations Subcommittee </a:t>
            </a:r>
            <a:r>
              <a:rPr lang="en-US" dirty="0" smtClean="0"/>
              <a:t>appropriated only </a:t>
            </a:r>
            <a:r>
              <a:rPr lang="en-US" b="1" dirty="0" smtClean="0"/>
              <a:t>$300 million </a:t>
            </a:r>
            <a:r>
              <a:rPr lang="en-US" dirty="0" smtClean="0"/>
              <a:t>in its recently approved funding bill.</a:t>
            </a:r>
          </a:p>
        </p:txBody>
      </p:sp>
      <p:sp>
        <p:nvSpPr>
          <p:cNvPr id="3" name="Title 2"/>
          <p:cNvSpPr>
            <a:spLocks noGrp="1"/>
          </p:cNvSpPr>
          <p:nvPr>
            <p:ph type="title"/>
          </p:nvPr>
        </p:nvSpPr>
        <p:spPr/>
        <p:txBody>
          <a:bodyPr/>
          <a:lstStyle/>
          <a:p>
            <a:r>
              <a:rPr lang="en-US" dirty="0" smtClean="0"/>
              <a:t>Funding</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8</a:t>
            </a:fld>
            <a:endParaRPr lang="en-US" dirty="0" smtClean="0"/>
          </a:p>
        </p:txBody>
      </p:sp>
    </p:spTree>
    <p:extLst>
      <p:ext uri="{BB962C8B-B14F-4D97-AF65-F5344CB8AC3E}">
        <p14:creationId xmlns:p14="http://schemas.microsoft.com/office/powerpoint/2010/main" val="1707824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Does the SEA intend to use funds from Title IV, Part A or other included programs to support</a:t>
            </a:r>
            <a:r>
              <a:rPr lang="en-US" i="1" dirty="0"/>
              <a:t> </a:t>
            </a:r>
            <a:r>
              <a:rPr lang="en-US" dirty="0"/>
              <a:t>strategies to support LEAs to improve school conditions for student learning, including activities that create safe, healthy, and affirming school environments inclusive of all students to reduce:</a:t>
            </a:r>
          </a:p>
          <a:p>
            <a:pPr lvl="1"/>
            <a:r>
              <a:rPr lang="en-US" sz="2400" dirty="0"/>
              <a:t>Incidents of bullying and harassment;</a:t>
            </a:r>
          </a:p>
          <a:p>
            <a:pPr lvl="1"/>
            <a:r>
              <a:rPr lang="en-US" sz="2400" dirty="0"/>
              <a:t>The overuse of discipline practices that remove students from the classroom; and</a:t>
            </a:r>
          </a:p>
          <a:p>
            <a:pPr lvl="1"/>
            <a:r>
              <a:rPr lang="en-US" sz="2400" dirty="0"/>
              <a:t>The use of aversive behavioral interventions that compromise student health and safety?</a:t>
            </a:r>
          </a:p>
          <a:p>
            <a:pPr marL="45720" indent="0">
              <a:buNone/>
            </a:pPr>
            <a:r>
              <a:rPr lang="en-US" dirty="0"/>
              <a:t>☐Yes.  If yes, provide a description below.</a:t>
            </a:r>
          </a:p>
          <a:p>
            <a:pPr marL="45720" indent="0">
              <a:buNone/>
            </a:pPr>
            <a:r>
              <a:rPr lang="en-US" dirty="0"/>
              <a:t>☐ No.</a:t>
            </a:r>
            <a:br>
              <a:rPr lang="en-US" dirty="0"/>
            </a:br>
            <a:endParaRPr lang="en-US" dirty="0"/>
          </a:p>
        </p:txBody>
      </p:sp>
      <p:sp>
        <p:nvSpPr>
          <p:cNvPr id="3" name="Title 2"/>
          <p:cNvSpPr>
            <a:spLocks noGrp="1"/>
          </p:cNvSpPr>
          <p:nvPr>
            <p:ph type="title"/>
          </p:nvPr>
        </p:nvSpPr>
        <p:spPr/>
        <p:txBody>
          <a:bodyPr/>
          <a:lstStyle/>
          <a:p>
            <a:r>
              <a:rPr lang="en-US" dirty="0" smtClean="0"/>
              <a:t>Title IV, Part A: State Plan</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9</a:t>
            </a:fld>
            <a:endParaRPr lang="en-US" dirty="0" smtClean="0"/>
          </a:p>
        </p:txBody>
      </p:sp>
    </p:spTree>
    <p:extLst>
      <p:ext uri="{BB962C8B-B14F-4D97-AF65-F5344CB8AC3E}">
        <p14:creationId xmlns:p14="http://schemas.microsoft.com/office/powerpoint/2010/main" val="32484589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DE THEME">
  <a:themeElements>
    <a:clrScheme name="BCo CDE MS Color Palette FINAL">
      <a:dk1>
        <a:srgbClr val="5C6670"/>
      </a:dk1>
      <a:lt1>
        <a:sysClr val="window" lastClr="FFFFFF"/>
      </a:lt1>
      <a:dk2>
        <a:srgbClr val="8FC6E8"/>
      </a:dk2>
      <a:lt2>
        <a:srgbClr val="D3CCBC"/>
      </a:lt2>
      <a:accent1>
        <a:srgbClr val="488BC9"/>
      </a:accent1>
      <a:accent2>
        <a:srgbClr val="FFC846"/>
      </a:accent2>
      <a:accent3>
        <a:srgbClr val="8DC63F"/>
      </a:accent3>
      <a:accent4>
        <a:srgbClr val="6D3A5D"/>
      </a:accent4>
      <a:accent5>
        <a:srgbClr val="46797A"/>
      </a:accent5>
      <a:accent6>
        <a:srgbClr val="EF7521"/>
      </a:accent6>
      <a:hlink>
        <a:srgbClr val="101E8E"/>
      </a:hlink>
      <a:folHlink>
        <a:srgbClr val="18375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17163</TotalTime>
  <Words>1828</Words>
  <Application>Microsoft Office PowerPoint</Application>
  <PresentationFormat>On-screen Show (4:3)</PresentationFormat>
  <Paragraphs>210</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Calibri</vt:lpstr>
      <vt:lpstr>Museo Slab 500</vt:lpstr>
      <vt:lpstr>Wingdings</vt:lpstr>
      <vt:lpstr>CDE THEME</vt:lpstr>
      <vt:lpstr>ESSA Title Programs Spoke: Decision Points</vt:lpstr>
      <vt:lpstr>Agenda</vt:lpstr>
      <vt:lpstr>ESSA State Plan Update</vt:lpstr>
      <vt:lpstr>Title IV, Part A: Purpose</vt:lpstr>
      <vt:lpstr>Allowable Activities</vt:lpstr>
      <vt:lpstr>Allowable Activities</vt:lpstr>
      <vt:lpstr>Allowable Activities</vt:lpstr>
      <vt:lpstr>Funding</vt:lpstr>
      <vt:lpstr>Title IV, Part A: State Plan</vt:lpstr>
      <vt:lpstr>Title IV, Part A: State Plan</vt:lpstr>
      <vt:lpstr>Title IV, Part A: State Plan</vt:lpstr>
      <vt:lpstr>Comparability</vt:lpstr>
      <vt:lpstr>Current Process</vt:lpstr>
      <vt:lpstr>Proposed Process</vt:lpstr>
      <vt:lpstr>Decision Items / Questions</vt:lpstr>
      <vt:lpstr>Decision Items / Questions</vt:lpstr>
      <vt:lpstr>Decision Items / Questions</vt:lpstr>
      <vt:lpstr>Decision Items / Questions</vt:lpstr>
      <vt:lpstr>Decision Items / Questions</vt:lpstr>
      <vt:lpstr>Decision Items / Questions</vt:lpstr>
      <vt:lpstr>Decision Items / Questions</vt:lpstr>
      <vt:lpstr>McKinney-Vento Education of Homeless Children and Youth (MV) Supplemental Grant Program  </vt:lpstr>
      <vt:lpstr>Homeless Education and  McKinney-Vento Overview</vt:lpstr>
      <vt:lpstr>Homeless Education and  McKinney-Vento Overview</vt:lpstr>
      <vt:lpstr>MV Supplemental Grant Program Overview</vt:lpstr>
      <vt:lpstr>MV Supplemental Grant Program (cont.)</vt:lpstr>
      <vt:lpstr>McKinney-Vento and ESSA</vt:lpstr>
      <vt:lpstr>Discussion Questions</vt:lpstr>
      <vt:lpstr>Next Meeting</vt:lpstr>
    </vt:vector>
  </TitlesOfParts>
  <Company>Colorado State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Hunter</dc:creator>
  <cp:lastModifiedBy>Collins, DeLilah</cp:lastModifiedBy>
  <cp:revision>394</cp:revision>
  <cp:lastPrinted>2016-10-06T00:43:44Z</cp:lastPrinted>
  <dcterms:created xsi:type="dcterms:W3CDTF">2012-07-16T02:29:43Z</dcterms:created>
  <dcterms:modified xsi:type="dcterms:W3CDTF">2016-12-12T18:30:40Z</dcterms:modified>
</cp:coreProperties>
</file>