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0"/>
  </p:notesMasterIdLst>
  <p:sldIdLst>
    <p:sldId id="256" r:id="rId2"/>
    <p:sldId id="337" r:id="rId3"/>
    <p:sldId id="264" r:id="rId4"/>
    <p:sldId id="358" r:id="rId5"/>
    <p:sldId id="274" r:id="rId6"/>
    <p:sldId id="359" r:id="rId7"/>
    <p:sldId id="360" r:id="rId8"/>
    <p:sldId id="364" r:id="rId9"/>
    <p:sldId id="361" r:id="rId10"/>
    <p:sldId id="362" r:id="rId11"/>
    <p:sldId id="275" r:id="rId12"/>
    <p:sldId id="365" r:id="rId13"/>
    <p:sldId id="277" r:id="rId14"/>
    <p:sldId id="357" r:id="rId15"/>
    <p:sldId id="333" r:id="rId16"/>
    <p:sldId id="334" r:id="rId17"/>
    <p:sldId id="335" r:id="rId18"/>
    <p:sldId id="3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DeLilah" initials="CD" lastIdx="11" clrIdx="0">
    <p:extLst>
      <p:ext uri="{19B8F6BF-5375-455C-9EA6-DF929625EA0E}">
        <p15:presenceInfo xmlns:p15="http://schemas.microsoft.com/office/powerpoint/2012/main" userId="S::Collins_D@cde.state.co.us::0fbcd1ec-9edd-4919-b5b0-b4fa9ee07543" providerId="AD"/>
      </p:ext>
    </p:extLst>
  </p:cmAuthor>
  <p:cmAuthor id="2" name="Mohajeri-Nelson, Nazanin" initials="MN" lastIdx="17" clrIdx="1">
    <p:extLst>
      <p:ext uri="{19B8F6BF-5375-455C-9EA6-DF929625EA0E}">
        <p15:presenceInfo xmlns:p15="http://schemas.microsoft.com/office/powerpoint/2012/main" userId="S::Mohajeri-Nelson_n@cde.state.co.us::a9da618a-a76d-43dd-a63a-6c6fdf3f5685" providerId="AD"/>
      </p:ext>
    </p:extLst>
  </p:cmAuthor>
  <p:cmAuthor id="3" name="Prael, Michelle" initials="PM" lastIdx="3" clrIdx="2">
    <p:extLst>
      <p:ext uri="{19B8F6BF-5375-455C-9EA6-DF929625EA0E}">
        <p15:presenceInfo xmlns:p15="http://schemas.microsoft.com/office/powerpoint/2012/main" userId="S::Prael_M@cde.state.co.us::0a51a797-5dd2-4055-ba07-d9378c419489" providerId="AD"/>
      </p:ext>
    </p:extLst>
  </p:cmAuthor>
  <p:cmAuthor id="4" name="Collins, Kristen" initials="CK" lastIdx="2" clrIdx="3">
    <p:extLst>
      <p:ext uri="{19B8F6BF-5375-455C-9EA6-DF929625EA0E}">
        <p15:presenceInfo xmlns:p15="http://schemas.microsoft.com/office/powerpoint/2012/main" userId="S::Collins_K@cde.state.co.us::311efc4c-5764-49f4-8260-f791f499c4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482" autoAdjust="0"/>
  </p:normalViewPr>
  <p:slideViewPr>
    <p:cSldViewPr snapToGrid="0">
      <p:cViewPr varScale="1">
        <p:scale>
          <a:sx n="81" d="100"/>
          <a:sy n="81" d="100"/>
        </p:scale>
        <p:origin x="420" y="9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82ABE3-3531-4510-AE12-3DF65B0BA202}"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507B53A4-0CCF-4D23-A66B-EA79C01AC0DF}">
      <dgm:prSet/>
      <dgm:spPr>
        <a:solidFill>
          <a:srgbClr val="002060"/>
        </a:solidFill>
        <a:ln>
          <a:solidFill>
            <a:srgbClr val="002060"/>
          </a:solidFill>
        </a:ln>
      </dgm:spPr>
      <dgm:t>
        <a:bodyPr/>
        <a:lstStyle/>
        <a:p>
          <a:pPr>
            <a:lnSpc>
              <a:spcPct val="100000"/>
            </a:lnSpc>
          </a:pPr>
          <a:r>
            <a:rPr lang="en-US" dirty="0"/>
            <a:t>Timeline</a:t>
          </a:r>
        </a:p>
      </dgm:t>
    </dgm:pt>
    <dgm:pt modelId="{4EB83DC1-B265-44CB-96DE-9EC89243C817}" type="parTrans" cxnId="{80B0EC60-0153-4F52-A7BB-1ACA0D63534C}">
      <dgm:prSet/>
      <dgm:spPr/>
      <dgm:t>
        <a:bodyPr/>
        <a:lstStyle/>
        <a:p>
          <a:endParaRPr lang="en-US"/>
        </a:p>
      </dgm:t>
    </dgm:pt>
    <dgm:pt modelId="{35973605-2D6A-4A84-B096-F2A164930302}" type="sibTrans" cxnId="{80B0EC60-0153-4F52-A7BB-1ACA0D63534C}">
      <dgm:prSet/>
      <dgm:spPr/>
      <dgm:t>
        <a:bodyPr/>
        <a:lstStyle/>
        <a:p>
          <a:pPr>
            <a:lnSpc>
              <a:spcPct val="100000"/>
            </a:lnSpc>
          </a:pPr>
          <a:endParaRPr lang="en-US"/>
        </a:p>
      </dgm:t>
    </dgm:pt>
    <dgm:pt modelId="{423C5D75-2E07-4150-BDB2-2F7ED990ED65}">
      <dgm:prSet/>
      <dgm:spPr>
        <a:solidFill>
          <a:srgbClr val="00B0F0"/>
        </a:solidFill>
        <a:ln>
          <a:solidFill>
            <a:srgbClr val="00B0F0"/>
          </a:solidFill>
        </a:ln>
      </dgm:spPr>
      <dgm:t>
        <a:bodyPr/>
        <a:lstStyle/>
        <a:p>
          <a:r>
            <a:rPr lang="en-US" dirty="0"/>
            <a:t>Application Updates </a:t>
          </a:r>
        </a:p>
      </dgm:t>
    </dgm:pt>
    <dgm:pt modelId="{E95D690F-3C54-40DC-96FE-15A109BC95F8}" type="parTrans" cxnId="{E2DDFC33-C95D-40A3-99C7-9C668A70899B}">
      <dgm:prSet/>
      <dgm:spPr/>
      <dgm:t>
        <a:bodyPr/>
        <a:lstStyle/>
        <a:p>
          <a:endParaRPr lang="en-US"/>
        </a:p>
      </dgm:t>
    </dgm:pt>
    <dgm:pt modelId="{6BCFFA93-7DCE-40B2-A295-01E3C647ACEC}" type="sibTrans" cxnId="{E2DDFC33-C95D-40A3-99C7-9C668A70899B}">
      <dgm:prSet/>
      <dgm:spPr/>
      <dgm:t>
        <a:bodyPr/>
        <a:lstStyle/>
        <a:p>
          <a:pPr>
            <a:lnSpc>
              <a:spcPct val="100000"/>
            </a:lnSpc>
          </a:pPr>
          <a:endParaRPr lang="en-US"/>
        </a:p>
      </dgm:t>
    </dgm:pt>
    <dgm:pt modelId="{3ED722C2-338D-4026-B0C8-8B7FEAAFAFFF}">
      <dgm:prSet/>
      <dgm:spPr>
        <a:solidFill>
          <a:schemeClr val="accent1">
            <a:lumMod val="60000"/>
            <a:lumOff val="40000"/>
          </a:schemeClr>
        </a:solidFill>
        <a:ln>
          <a:solidFill>
            <a:schemeClr val="accent1">
              <a:lumMod val="60000"/>
              <a:lumOff val="40000"/>
            </a:schemeClr>
          </a:solidFill>
        </a:ln>
      </dgm:spPr>
      <dgm:t>
        <a:bodyPr/>
        <a:lstStyle/>
        <a:p>
          <a:pPr>
            <a:lnSpc>
              <a:spcPct val="100000"/>
            </a:lnSpc>
          </a:pPr>
          <a:r>
            <a:rPr lang="en-US" dirty="0"/>
            <a:t>Additional Training Opportunities  </a:t>
          </a:r>
        </a:p>
      </dgm:t>
    </dgm:pt>
    <dgm:pt modelId="{F4AB90E5-FF6C-4EB5-83C4-BC8382515317}" type="sibTrans" cxnId="{5F908F88-E7ED-4806-8DDD-7F86A9A0C795}">
      <dgm:prSet/>
      <dgm:spPr/>
      <dgm:t>
        <a:bodyPr/>
        <a:lstStyle/>
        <a:p>
          <a:endParaRPr lang="en-US"/>
        </a:p>
      </dgm:t>
    </dgm:pt>
    <dgm:pt modelId="{AA0E1E94-1662-4319-8E14-698354292990}" type="parTrans" cxnId="{5F908F88-E7ED-4806-8DDD-7F86A9A0C795}">
      <dgm:prSet/>
      <dgm:spPr/>
      <dgm:t>
        <a:bodyPr/>
        <a:lstStyle/>
        <a:p>
          <a:endParaRPr lang="en-US"/>
        </a:p>
      </dgm:t>
    </dgm:pt>
    <dgm:pt modelId="{B837547A-FCFD-49C5-8F29-4961EF156116}">
      <dgm:prSet/>
      <dgm:spPr>
        <a:solidFill>
          <a:schemeClr val="accent1">
            <a:lumMod val="75000"/>
          </a:schemeClr>
        </a:solidFill>
        <a:ln>
          <a:solidFill>
            <a:schemeClr val="accent1">
              <a:lumMod val="75000"/>
            </a:schemeClr>
          </a:solidFill>
        </a:ln>
      </dgm:spPr>
      <dgm:t>
        <a:bodyPr/>
        <a:lstStyle/>
        <a:p>
          <a:pPr>
            <a:lnSpc>
              <a:spcPct val="100000"/>
            </a:lnSpc>
          </a:pPr>
          <a:r>
            <a:rPr lang="en-US" dirty="0"/>
            <a:t>Cons App Walk Through </a:t>
          </a:r>
        </a:p>
      </dgm:t>
    </dgm:pt>
    <dgm:pt modelId="{49373A9A-8993-42CA-BE39-AE682720B685}" type="sibTrans" cxnId="{593C11FD-41F9-4D8F-99FD-67F01A90DDDF}">
      <dgm:prSet/>
      <dgm:spPr/>
      <dgm:t>
        <a:bodyPr/>
        <a:lstStyle/>
        <a:p>
          <a:endParaRPr lang="en-US"/>
        </a:p>
      </dgm:t>
    </dgm:pt>
    <dgm:pt modelId="{95D908AE-2694-4893-A635-16EF5852FFF9}" type="parTrans" cxnId="{593C11FD-41F9-4D8F-99FD-67F01A90DDDF}">
      <dgm:prSet/>
      <dgm:spPr/>
      <dgm:t>
        <a:bodyPr/>
        <a:lstStyle/>
        <a:p>
          <a:endParaRPr lang="en-US"/>
        </a:p>
      </dgm:t>
    </dgm:pt>
    <dgm:pt modelId="{65528C58-D2C5-4593-9FEF-65761F2B1981}">
      <dgm:prSet/>
      <dgm:spPr>
        <a:solidFill>
          <a:srgbClr val="0070C0"/>
        </a:solidFill>
        <a:ln>
          <a:solidFill>
            <a:srgbClr val="0070C0"/>
          </a:solidFill>
        </a:ln>
      </dgm:spPr>
      <dgm:t>
        <a:bodyPr/>
        <a:lstStyle/>
        <a:p>
          <a:r>
            <a:rPr lang="en-US" dirty="0"/>
            <a:t>Breakout Session by Region </a:t>
          </a:r>
        </a:p>
      </dgm:t>
    </dgm:pt>
    <dgm:pt modelId="{2574EDFB-10F0-4D03-AB39-675066BE088D}" type="parTrans" cxnId="{84B2AD98-FC25-4059-83E3-E18901F579C7}">
      <dgm:prSet/>
      <dgm:spPr/>
      <dgm:t>
        <a:bodyPr/>
        <a:lstStyle/>
        <a:p>
          <a:endParaRPr lang="en-US"/>
        </a:p>
      </dgm:t>
    </dgm:pt>
    <dgm:pt modelId="{8509A15A-5D09-4412-8578-094A409D4C16}" type="sibTrans" cxnId="{84B2AD98-FC25-4059-83E3-E18901F579C7}">
      <dgm:prSet/>
      <dgm:spPr/>
      <dgm:t>
        <a:bodyPr/>
        <a:lstStyle/>
        <a:p>
          <a:endParaRPr lang="en-US"/>
        </a:p>
      </dgm:t>
    </dgm:pt>
    <dgm:pt modelId="{1988AA04-B0D6-4738-BE3E-02471F6FE2FF}">
      <dgm:prSet/>
      <dgm:spPr>
        <a:solidFill>
          <a:schemeClr val="bg2"/>
        </a:solidFill>
        <a:ln>
          <a:solidFill>
            <a:schemeClr val="bg2"/>
          </a:solidFill>
        </a:ln>
      </dgm:spPr>
      <dgm:t>
        <a:bodyPr/>
        <a:lstStyle/>
        <a:p>
          <a:r>
            <a:rPr lang="en-US" dirty="0"/>
            <a:t>Questions</a:t>
          </a:r>
        </a:p>
      </dgm:t>
    </dgm:pt>
    <dgm:pt modelId="{5E6AE70F-6EA6-4B10-AB46-36D96CBA97E6}" type="parTrans" cxnId="{9683861C-6B9A-4E36-92BA-8CBD90C9EBE0}">
      <dgm:prSet/>
      <dgm:spPr/>
      <dgm:t>
        <a:bodyPr/>
        <a:lstStyle/>
        <a:p>
          <a:endParaRPr lang="en-US"/>
        </a:p>
      </dgm:t>
    </dgm:pt>
    <dgm:pt modelId="{E5024579-DC9B-4EB2-8228-7DBDD9070383}" type="sibTrans" cxnId="{9683861C-6B9A-4E36-92BA-8CBD90C9EBE0}">
      <dgm:prSet/>
      <dgm:spPr/>
      <dgm:t>
        <a:bodyPr/>
        <a:lstStyle/>
        <a:p>
          <a:endParaRPr lang="en-US"/>
        </a:p>
      </dgm:t>
    </dgm:pt>
    <dgm:pt modelId="{25CEB792-EA88-4E27-85EB-ED0937916E72}" type="pres">
      <dgm:prSet presAssocID="{8782ABE3-3531-4510-AE12-3DF65B0BA202}" presName="linear" presStyleCnt="0">
        <dgm:presLayoutVars>
          <dgm:dir/>
          <dgm:animLvl val="lvl"/>
          <dgm:resizeHandles val="exact"/>
        </dgm:presLayoutVars>
      </dgm:prSet>
      <dgm:spPr/>
    </dgm:pt>
    <dgm:pt modelId="{02ECCC42-F9E1-4776-B0C5-04351469D02F}" type="pres">
      <dgm:prSet presAssocID="{507B53A4-0CCF-4D23-A66B-EA79C01AC0DF}" presName="parentLin" presStyleCnt="0"/>
      <dgm:spPr/>
    </dgm:pt>
    <dgm:pt modelId="{8954B6D5-EF91-44EA-B5FB-642994F4FA7D}" type="pres">
      <dgm:prSet presAssocID="{507B53A4-0CCF-4D23-A66B-EA79C01AC0DF}" presName="parentLeftMargin" presStyleLbl="node1" presStyleIdx="0" presStyleCnt="6"/>
      <dgm:spPr/>
    </dgm:pt>
    <dgm:pt modelId="{DF4D2838-E3D0-40C4-AEC5-2F7B1366AD88}" type="pres">
      <dgm:prSet presAssocID="{507B53A4-0CCF-4D23-A66B-EA79C01AC0DF}" presName="parentText" presStyleLbl="node1" presStyleIdx="0" presStyleCnt="6">
        <dgm:presLayoutVars>
          <dgm:chMax val="0"/>
          <dgm:bulletEnabled val="1"/>
        </dgm:presLayoutVars>
      </dgm:prSet>
      <dgm:spPr/>
    </dgm:pt>
    <dgm:pt modelId="{BE2177C8-716B-48DF-98A2-50F0F557F384}" type="pres">
      <dgm:prSet presAssocID="{507B53A4-0CCF-4D23-A66B-EA79C01AC0DF}" presName="negativeSpace" presStyleCnt="0"/>
      <dgm:spPr/>
    </dgm:pt>
    <dgm:pt modelId="{F1F7C0B8-8327-4F8C-8F24-E9863263698E}" type="pres">
      <dgm:prSet presAssocID="{507B53A4-0CCF-4D23-A66B-EA79C01AC0DF}" presName="childText" presStyleLbl="conFgAcc1" presStyleIdx="0" presStyleCnt="6">
        <dgm:presLayoutVars>
          <dgm:bulletEnabled val="1"/>
        </dgm:presLayoutVars>
        <dgm:style>
          <a:lnRef idx="2">
            <a:schemeClr val="accent5"/>
          </a:lnRef>
          <a:fillRef idx="1">
            <a:schemeClr val="lt1"/>
          </a:fillRef>
          <a:effectRef idx="0">
            <a:schemeClr val="accent5"/>
          </a:effectRef>
          <a:fontRef idx="minor">
            <a:schemeClr val="dk1"/>
          </a:fontRef>
        </dgm:style>
      </dgm:prSet>
      <dgm:spPr/>
    </dgm:pt>
    <dgm:pt modelId="{3E0ED4F3-7819-4C84-8C87-46BD7C223FEB}" type="pres">
      <dgm:prSet presAssocID="{35973605-2D6A-4A84-B096-F2A164930302}" presName="spaceBetweenRectangles" presStyleCnt="0"/>
      <dgm:spPr/>
    </dgm:pt>
    <dgm:pt modelId="{6208FB15-098C-49F8-ACFB-675885ED70DE}" type="pres">
      <dgm:prSet presAssocID="{423C5D75-2E07-4150-BDB2-2F7ED990ED65}" presName="parentLin" presStyleCnt="0"/>
      <dgm:spPr/>
    </dgm:pt>
    <dgm:pt modelId="{F2A005BC-C0DE-43BE-863D-05E3C1783195}" type="pres">
      <dgm:prSet presAssocID="{423C5D75-2E07-4150-BDB2-2F7ED990ED65}" presName="parentLeftMargin" presStyleLbl="node1" presStyleIdx="0" presStyleCnt="6"/>
      <dgm:spPr/>
    </dgm:pt>
    <dgm:pt modelId="{E0E3FD7B-C1B4-4854-AAF5-C8FBBAB20625}" type="pres">
      <dgm:prSet presAssocID="{423C5D75-2E07-4150-BDB2-2F7ED990ED65}" presName="parentText" presStyleLbl="node1" presStyleIdx="1" presStyleCnt="6">
        <dgm:presLayoutVars>
          <dgm:chMax val="0"/>
          <dgm:bulletEnabled val="1"/>
        </dgm:presLayoutVars>
      </dgm:prSet>
      <dgm:spPr/>
    </dgm:pt>
    <dgm:pt modelId="{B8998F9C-01D7-4948-B29F-F5B839AC873E}" type="pres">
      <dgm:prSet presAssocID="{423C5D75-2E07-4150-BDB2-2F7ED990ED65}" presName="negativeSpace" presStyleCnt="0"/>
      <dgm:spPr/>
    </dgm:pt>
    <dgm:pt modelId="{663E7DCF-9947-425D-AEB8-8A36CAECB7B2}" type="pres">
      <dgm:prSet presAssocID="{423C5D75-2E07-4150-BDB2-2F7ED990ED65}" presName="childText" presStyleLbl="conFgAcc1" presStyleIdx="1" presStyleCnt="6">
        <dgm:presLayoutVars>
          <dgm:bulletEnabled val="1"/>
        </dgm:presLayoutVars>
        <dgm:style>
          <a:lnRef idx="2">
            <a:schemeClr val="accent5"/>
          </a:lnRef>
          <a:fillRef idx="1">
            <a:schemeClr val="lt1"/>
          </a:fillRef>
          <a:effectRef idx="0">
            <a:schemeClr val="accent5"/>
          </a:effectRef>
          <a:fontRef idx="minor">
            <a:schemeClr val="dk1"/>
          </a:fontRef>
        </dgm:style>
      </dgm:prSet>
      <dgm:spPr/>
    </dgm:pt>
    <dgm:pt modelId="{4F396B51-6774-4679-AC6F-0780C140D0D0}" type="pres">
      <dgm:prSet presAssocID="{6BCFFA93-7DCE-40B2-A295-01E3C647ACEC}" presName="spaceBetweenRectangles" presStyleCnt="0"/>
      <dgm:spPr/>
    </dgm:pt>
    <dgm:pt modelId="{99B76EF8-333A-4F48-B447-1AD7F89EA71F}" type="pres">
      <dgm:prSet presAssocID="{B837547A-FCFD-49C5-8F29-4961EF156116}" presName="parentLin" presStyleCnt="0"/>
      <dgm:spPr/>
    </dgm:pt>
    <dgm:pt modelId="{99A65F11-BE43-4114-BF61-7C09F3E929CF}" type="pres">
      <dgm:prSet presAssocID="{B837547A-FCFD-49C5-8F29-4961EF156116}" presName="parentLeftMargin" presStyleLbl="node1" presStyleIdx="1" presStyleCnt="6"/>
      <dgm:spPr/>
    </dgm:pt>
    <dgm:pt modelId="{63A2096F-76C1-4A73-96B1-E191CD9F039B}" type="pres">
      <dgm:prSet presAssocID="{B837547A-FCFD-49C5-8F29-4961EF156116}" presName="parentText" presStyleLbl="node1" presStyleIdx="2" presStyleCnt="6">
        <dgm:presLayoutVars>
          <dgm:chMax val="0"/>
          <dgm:bulletEnabled val="1"/>
        </dgm:presLayoutVars>
      </dgm:prSet>
      <dgm:spPr/>
    </dgm:pt>
    <dgm:pt modelId="{60D2D1AA-4364-4EBE-9C6C-B079490C0985}" type="pres">
      <dgm:prSet presAssocID="{B837547A-FCFD-49C5-8F29-4961EF156116}" presName="negativeSpace" presStyleCnt="0"/>
      <dgm:spPr/>
    </dgm:pt>
    <dgm:pt modelId="{29483628-67C6-4B6E-9828-4BE63A961C4F}" type="pres">
      <dgm:prSet presAssocID="{B837547A-FCFD-49C5-8F29-4961EF156116}" presName="childText" presStyleLbl="conFgAcc1" presStyleIdx="2" presStyleCnt="6">
        <dgm:presLayoutVars>
          <dgm:bulletEnabled val="1"/>
        </dgm:presLayoutVars>
        <dgm:style>
          <a:lnRef idx="2">
            <a:schemeClr val="accent5"/>
          </a:lnRef>
          <a:fillRef idx="1">
            <a:schemeClr val="lt1"/>
          </a:fillRef>
          <a:effectRef idx="0">
            <a:schemeClr val="accent5"/>
          </a:effectRef>
          <a:fontRef idx="minor">
            <a:schemeClr val="dk1"/>
          </a:fontRef>
        </dgm:style>
      </dgm:prSet>
      <dgm:spPr/>
    </dgm:pt>
    <dgm:pt modelId="{13F73AF0-0428-422C-B483-C7688496BBBC}" type="pres">
      <dgm:prSet presAssocID="{49373A9A-8993-42CA-BE39-AE682720B685}" presName="spaceBetweenRectangles" presStyleCnt="0"/>
      <dgm:spPr/>
    </dgm:pt>
    <dgm:pt modelId="{3210530D-DDC7-40E5-A57F-5D655D4CF66D}" type="pres">
      <dgm:prSet presAssocID="{3ED722C2-338D-4026-B0C8-8B7FEAAFAFFF}" presName="parentLin" presStyleCnt="0"/>
      <dgm:spPr/>
    </dgm:pt>
    <dgm:pt modelId="{E2DC498E-6051-4640-AC74-FB16CD393FB1}" type="pres">
      <dgm:prSet presAssocID="{3ED722C2-338D-4026-B0C8-8B7FEAAFAFFF}" presName="parentLeftMargin" presStyleLbl="node1" presStyleIdx="2" presStyleCnt="6"/>
      <dgm:spPr/>
    </dgm:pt>
    <dgm:pt modelId="{A6ECDCD8-D99E-4CA6-904E-C5136158E889}" type="pres">
      <dgm:prSet presAssocID="{3ED722C2-338D-4026-B0C8-8B7FEAAFAFFF}" presName="parentText" presStyleLbl="node1" presStyleIdx="3" presStyleCnt="6" custLinFactNeighborY="785">
        <dgm:presLayoutVars>
          <dgm:chMax val="0"/>
          <dgm:bulletEnabled val="1"/>
        </dgm:presLayoutVars>
      </dgm:prSet>
      <dgm:spPr/>
    </dgm:pt>
    <dgm:pt modelId="{F05C673C-8BBC-43DF-8295-615409524E11}" type="pres">
      <dgm:prSet presAssocID="{3ED722C2-338D-4026-B0C8-8B7FEAAFAFFF}" presName="negativeSpace" presStyleCnt="0"/>
      <dgm:spPr/>
    </dgm:pt>
    <dgm:pt modelId="{3BDFC7F2-B896-45A3-A594-CB9CFA9991C3}" type="pres">
      <dgm:prSet presAssocID="{3ED722C2-338D-4026-B0C8-8B7FEAAFAFFF}" presName="childText" presStyleLbl="conFgAcc1" presStyleIdx="3" presStyleCnt="6">
        <dgm:presLayoutVars>
          <dgm:bulletEnabled val="1"/>
        </dgm:presLayoutVars>
        <dgm:style>
          <a:lnRef idx="2">
            <a:schemeClr val="accent5"/>
          </a:lnRef>
          <a:fillRef idx="1">
            <a:schemeClr val="lt1"/>
          </a:fillRef>
          <a:effectRef idx="0">
            <a:schemeClr val="accent5"/>
          </a:effectRef>
          <a:fontRef idx="minor">
            <a:schemeClr val="dk1"/>
          </a:fontRef>
        </dgm:style>
      </dgm:prSet>
      <dgm:spPr/>
    </dgm:pt>
    <dgm:pt modelId="{DD18A7B4-C606-49B1-845D-5316ACF3AF67}" type="pres">
      <dgm:prSet presAssocID="{F4AB90E5-FF6C-4EB5-83C4-BC8382515317}" presName="spaceBetweenRectangles" presStyleCnt="0"/>
      <dgm:spPr/>
    </dgm:pt>
    <dgm:pt modelId="{94814A08-4D41-4941-BBC9-C4AA7DF1E31B}" type="pres">
      <dgm:prSet presAssocID="{1988AA04-B0D6-4738-BE3E-02471F6FE2FF}" presName="parentLin" presStyleCnt="0"/>
      <dgm:spPr/>
    </dgm:pt>
    <dgm:pt modelId="{008B0AE1-AF24-495C-82A2-303E2735FBEB}" type="pres">
      <dgm:prSet presAssocID="{1988AA04-B0D6-4738-BE3E-02471F6FE2FF}" presName="parentLeftMargin" presStyleLbl="node1" presStyleIdx="3" presStyleCnt="6" custLinFactNeighborY="785"/>
      <dgm:spPr/>
    </dgm:pt>
    <dgm:pt modelId="{FA375690-CB23-40BF-A922-CAB582A7A869}" type="pres">
      <dgm:prSet presAssocID="{1988AA04-B0D6-4738-BE3E-02471F6FE2FF}" presName="parentText" presStyleLbl="node1" presStyleIdx="4" presStyleCnt="6">
        <dgm:presLayoutVars>
          <dgm:chMax val="0"/>
          <dgm:bulletEnabled val="1"/>
        </dgm:presLayoutVars>
      </dgm:prSet>
      <dgm:spPr/>
    </dgm:pt>
    <dgm:pt modelId="{55AD85D5-2A43-407C-9DBB-844C8DA9C5D7}" type="pres">
      <dgm:prSet presAssocID="{1988AA04-B0D6-4738-BE3E-02471F6FE2FF}" presName="negativeSpace" presStyleCnt="0"/>
      <dgm:spPr/>
    </dgm:pt>
    <dgm:pt modelId="{79DE2DD6-E35B-4BDC-95F2-1A04777838A3}" type="pres">
      <dgm:prSet presAssocID="{1988AA04-B0D6-4738-BE3E-02471F6FE2FF}" presName="childText" presStyleLbl="conFgAcc1" presStyleIdx="4" presStyleCnt="6">
        <dgm:presLayoutVars>
          <dgm:bulletEnabled val="1"/>
        </dgm:presLayoutVars>
      </dgm:prSet>
      <dgm:spPr>
        <a:ln>
          <a:solidFill>
            <a:schemeClr val="accent1"/>
          </a:solidFill>
        </a:ln>
      </dgm:spPr>
    </dgm:pt>
    <dgm:pt modelId="{7D118D3E-B142-4C2D-95E0-CC653BB16EAC}" type="pres">
      <dgm:prSet presAssocID="{E5024579-DC9B-4EB2-8228-7DBDD9070383}" presName="spaceBetweenRectangles" presStyleCnt="0"/>
      <dgm:spPr/>
    </dgm:pt>
    <dgm:pt modelId="{65639280-8970-4FD0-B166-BC6E4EE78C14}" type="pres">
      <dgm:prSet presAssocID="{65528C58-D2C5-4593-9FEF-65761F2B1981}" presName="parentLin" presStyleCnt="0"/>
      <dgm:spPr/>
    </dgm:pt>
    <dgm:pt modelId="{E634AD82-5A5C-41AF-AB52-5198A8970D63}" type="pres">
      <dgm:prSet presAssocID="{65528C58-D2C5-4593-9FEF-65761F2B1981}" presName="parentLeftMargin" presStyleLbl="node1" presStyleIdx="4" presStyleCnt="6" custLinFactNeighborY="785"/>
      <dgm:spPr/>
    </dgm:pt>
    <dgm:pt modelId="{F2CD4BB1-CFA8-4488-BA70-04348E0AB9B4}" type="pres">
      <dgm:prSet presAssocID="{65528C58-D2C5-4593-9FEF-65761F2B1981}" presName="parentText" presStyleLbl="node1" presStyleIdx="5" presStyleCnt="6">
        <dgm:presLayoutVars>
          <dgm:chMax val="0"/>
          <dgm:bulletEnabled val="1"/>
        </dgm:presLayoutVars>
      </dgm:prSet>
      <dgm:spPr/>
    </dgm:pt>
    <dgm:pt modelId="{46FCB2A2-D581-45F1-8CEC-85694AAACEE8}" type="pres">
      <dgm:prSet presAssocID="{65528C58-D2C5-4593-9FEF-65761F2B1981}" presName="negativeSpace" presStyleCnt="0"/>
      <dgm:spPr/>
    </dgm:pt>
    <dgm:pt modelId="{3540478F-9A15-4449-8D51-C34861A2DC85}" type="pres">
      <dgm:prSet presAssocID="{65528C58-D2C5-4593-9FEF-65761F2B1981}" presName="childText" presStyleLbl="conFgAcc1" presStyleIdx="5" presStyleCnt="6">
        <dgm:presLayoutVars>
          <dgm:bulletEnabled val="1"/>
        </dgm:presLayoutVars>
      </dgm:prSet>
      <dgm:spPr>
        <a:solidFill>
          <a:schemeClr val="tx1">
            <a:alpha val="90000"/>
          </a:schemeClr>
        </a:solidFill>
        <a:ln>
          <a:solidFill>
            <a:schemeClr val="accent1">
              <a:lumMod val="50000"/>
            </a:schemeClr>
          </a:solidFill>
        </a:ln>
      </dgm:spPr>
    </dgm:pt>
  </dgm:ptLst>
  <dgm:cxnLst>
    <dgm:cxn modelId="{6081A80A-CB60-4A95-8B18-B6FBA766A646}" type="presOf" srcId="{3ED722C2-338D-4026-B0C8-8B7FEAAFAFFF}" destId="{A6ECDCD8-D99E-4CA6-904E-C5136158E889}" srcOrd="1" destOrd="0" presId="urn:microsoft.com/office/officeart/2005/8/layout/list1"/>
    <dgm:cxn modelId="{127D680E-C5D1-4CEF-B95D-FA580A48627E}" type="presOf" srcId="{1988AA04-B0D6-4738-BE3E-02471F6FE2FF}" destId="{008B0AE1-AF24-495C-82A2-303E2735FBEB}" srcOrd="0" destOrd="0" presId="urn:microsoft.com/office/officeart/2005/8/layout/list1"/>
    <dgm:cxn modelId="{9683861C-6B9A-4E36-92BA-8CBD90C9EBE0}" srcId="{8782ABE3-3531-4510-AE12-3DF65B0BA202}" destId="{1988AA04-B0D6-4738-BE3E-02471F6FE2FF}" srcOrd="4" destOrd="0" parTransId="{5E6AE70F-6EA6-4B10-AB46-36D96CBA97E6}" sibTransId="{E5024579-DC9B-4EB2-8228-7DBDD9070383}"/>
    <dgm:cxn modelId="{E2DDFC33-C95D-40A3-99C7-9C668A70899B}" srcId="{8782ABE3-3531-4510-AE12-3DF65B0BA202}" destId="{423C5D75-2E07-4150-BDB2-2F7ED990ED65}" srcOrd="1" destOrd="0" parTransId="{E95D690F-3C54-40DC-96FE-15A109BC95F8}" sibTransId="{6BCFFA93-7DCE-40B2-A295-01E3C647ACEC}"/>
    <dgm:cxn modelId="{BFF11339-59A4-47DB-A434-60B209981CE5}" type="presOf" srcId="{1988AA04-B0D6-4738-BE3E-02471F6FE2FF}" destId="{FA375690-CB23-40BF-A922-CAB582A7A869}" srcOrd="1" destOrd="0" presId="urn:microsoft.com/office/officeart/2005/8/layout/list1"/>
    <dgm:cxn modelId="{D538773A-0A87-429C-9F9F-1A00510A9636}" type="presOf" srcId="{423C5D75-2E07-4150-BDB2-2F7ED990ED65}" destId="{F2A005BC-C0DE-43BE-863D-05E3C1783195}" srcOrd="0" destOrd="0" presId="urn:microsoft.com/office/officeart/2005/8/layout/list1"/>
    <dgm:cxn modelId="{80B0EC60-0153-4F52-A7BB-1ACA0D63534C}" srcId="{8782ABE3-3531-4510-AE12-3DF65B0BA202}" destId="{507B53A4-0CCF-4D23-A66B-EA79C01AC0DF}" srcOrd="0" destOrd="0" parTransId="{4EB83DC1-B265-44CB-96DE-9EC89243C817}" sibTransId="{35973605-2D6A-4A84-B096-F2A164930302}"/>
    <dgm:cxn modelId="{04F0AB41-A020-4E1A-B0EB-858DA6F2358F}" type="presOf" srcId="{65528C58-D2C5-4593-9FEF-65761F2B1981}" destId="{F2CD4BB1-CFA8-4488-BA70-04348E0AB9B4}" srcOrd="1" destOrd="0" presId="urn:microsoft.com/office/officeart/2005/8/layout/list1"/>
    <dgm:cxn modelId="{CA032244-AE86-44F9-8B9D-506833572E83}" type="presOf" srcId="{B837547A-FCFD-49C5-8F29-4961EF156116}" destId="{63A2096F-76C1-4A73-96B1-E191CD9F039B}" srcOrd="1" destOrd="0" presId="urn:microsoft.com/office/officeart/2005/8/layout/list1"/>
    <dgm:cxn modelId="{9F6B6165-61EF-41AB-84AC-FC104F22F6EE}" type="presOf" srcId="{8782ABE3-3531-4510-AE12-3DF65B0BA202}" destId="{25CEB792-EA88-4E27-85EB-ED0937916E72}" srcOrd="0" destOrd="0" presId="urn:microsoft.com/office/officeart/2005/8/layout/list1"/>
    <dgm:cxn modelId="{51FB1847-9F8E-46A9-8613-E775710CEFE9}" type="presOf" srcId="{423C5D75-2E07-4150-BDB2-2F7ED990ED65}" destId="{E0E3FD7B-C1B4-4854-AAF5-C8FBBAB20625}" srcOrd="1" destOrd="0" presId="urn:microsoft.com/office/officeart/2005/8/layout/list1"/>
    <dgm:cxn modelId="{43188C53-EE8C-4986-8D03-5BFD8E6D6426}" type="presOf" srcId="{507B53A4-0CCF-4D23-A66B-EA79C01AC0DF}" destId="{8954B6D5-EF91-44EA-B5FB-642994F4FA7D}" srcOrd="0" destOrd="0" presId="urn:microsoft.com/office/officeart/2005/8/layout/list1"/>
    <dgm:cxn modelId="{5F908F88-E7ED-4806-8DDD-7F86A9A0C795}" srcId="{8782ABE3-3531-4510-AE12-3DF65B0BA202}" destId="{3ED722C2-338D-4026-B0C8-8B7FEAAFAFFF}" srcOrd="3" destOrd="0" parTransId="{AA0E1E94-1662-4319-8E14-698354292990}" sibTransId="{F4AB90E5-FF6C-4EB5-83C4-BC8382515317}"/>
    <dgm:cxn modelId="{B9AA0B94-5507-44A7-B915-0FF86155CB37}" type="presOf" srcId="{65528C58-D2C5-4593-9FEF-65761F2B1981}" destId="{E634AD82-5A5C-41AF-AB52-5198A8970D63}" srcOrd="0" destOrd="0" presId="urn:microsoft.com/office/officeart/2005/8/layout/list1"/>
    <dgm:cxn modelId="{84B2AD98-FC25-4059-83E3-E18901F579C7}" srcId="{8782ABE3-3531-4510-AE12-3DF65B0BA202}" destId="{65528C58-D2C5-4593-9FEF-65761F2B1981}" srcOrd="5" destOrd="0" parTransId="{2574EDFB-10F0-4D03-AB39-675066BE088D}" sibTransId="{8509A15A-5D09-4412-8578-094A409D4C16}"/>
    <dgm:cxn modelId="{66AA56A3-8465-432F-A683-E9B67E4BC029}" type="presOf" srcId="{B837547A-FCFD-49C5-8F29-4961EF156116}" destId="{99A65F11-BE43-4114-BF61-7C09F3E929CF}" srcOrd="0" destOrd="0" presId="urn:microsoft.com/office/officeart/2005/8/layout/list1"/>
    <dgm:cxn modelId="{055850D3-9711-452A-8EA8-727037FFE4D0}" type="presOf" srcId="{3ED722C2-338D-4026-B0C8-8B7FEAAFAFFF}" destId="{E2DC498E-6051-4640-AC74-FB16CD393FB1}" srcOrd="0" destOrd="0" presId="urn:microsoft.com/office/officeart/2005/8/layout/list1"/>
    <dgm:cxn modelId="{473CF2F5-E8A3-44A3-AAFD-AFA4E1306218}" type="presOf" srcId="{507B53A4-0CCF-4D23-A66B-EA79C01AC0DF}" destId="{DF4D2838-E3D0-40C4-AEC5-2F7B1366AD88}" srcOrd="1" destOrd="0" presId="urn:microsoft.com/office/officeart/2005/8/layout/list1"/>
    <dgm:cxn modelId="{593C11FD-41F9-4D8F-99FD-67F01A90DDDF}" srcId="{8782ABE3-3531-4510-AE12-3DF65B0BA202}" destId="{B837547A-FCFD-49C5-8F29-4961EF156116}" srcOrd="2" destOrd="0" parTransId="{95D908AE-2694-4893-A635-16EF5852FFF9}" sibTransId="{49373A9A-8993-42CA-BE39-AE682720B685}"/>
    <dgm:cxn modelId="{B54A8905-68C4-4E24-B8B6-C32C06D6FEEC}" type="presParOf" srcId="{25CEB792-EA88-4E27-85EB-ED0937916E72}" destId="{02ECCC42-F9E1-4776-B0C5-04351469D02F}" srcOrd="0" destOrd="0" presId="urn:microsoft.com/office/officeart/2005/8/layout/list1"/>
    <dgm:cxn modelId="{F865AFDE-E077-4859-85DD-010173A5CAB5}" type="presParOf" srcId="{02ECCC42-F9E1-4776-B0C5-04351469D02F}" destId="{8954B6D5-EF91-44EA-B5FB-642994F4FA7D}" srcOrd="0" destOrd="0" presId="urn:microsoft.com/office/officeart/2005/8/layout/list1"/>
    <dgm:cxn modelId="{00956E4D-8C7F-4F26-AA8B-67F038560B06}" type="presParOf" srcId="{02ECCC42-F9E1-4776-B0C5-04351469D02F}" destId="{DF4D2838-E3D0-40C4-AEC5-2F7B1366AD88}" srcOrd="1" destOrd="0" presId="urn:microsoft.com/office/officeart/2005/8/layout/list1"/>
    <dgm:cxn modelId="{F5F8E1BC-EFE0-499A-962B-EE1FD5E3F9A7}" type="presParOf" srcId="{25CEB792-EA88-4E27-85EB-ED0937916E72}" destId="{BE2177C8-716B-48DF-98A2-50F0F557F384}" srcOrd="1" destOrd="0" presId="urn:microsoft.com/office/officeart/2005/8/layout/list1"/>
    <dgm:cxn modelId="{3EAFCE94-151F-422E-845B-F3ABF175C078}" type="presParOf" srcId="{25CEB792-EA88-4E27-85EB-ED0937916E72}" destId="{F1F7C0B8-8327-4F8C-8F24-E9863263698E}" srcOrd="2" destOrd="0" presId="urn:microsoft.com/office/officeart/2005/8/layout/list1"/>
    <dgm:cxn modelId="{095A3696-666A-4186-B5DF-3653FC091159}" type="presParOf" srcId="{25CEB792-EA88-4E27-85EB-ED0937916E72}" destId="{3E0ED4F3-7819-4C84-8C87-46BD7C223FEB}" srcOrd="3" destOrd="0" presId="urn:microsoft.com/office/officeart/2005/8/layout/list1"/>
    <dgm:cxn modelId="{65173FA2-FCE6-4AC2-A77E-C0B702A1AF58}" type="presParOf" srcId="{25CEB792-EA88-4E27-85EB-ED0937916E72}" destId="{6208FB15-098C-49F8-ACFB-675885ED70DE}" srcOrd="4" destOrd="0" presId="urn:microsoft.com/office/officeart/2005/8/layout/list1"/>
    <dgm:cxn modelId="{9626145A-5EE3-42EC-9F47-BAE2DAD355C4}" type="presParOf" srcId="{6208FB15-098C-49F8-ACFB-675885ED70DE}" destId="{F2A005BC-C0DE-43BE-863D-05E3C1783195}" srcOrd="0" destOrd="0" presId="urn:microsoft.com/office/officeart/2005/8/layout/list1"/>
    <dgm:cxn modelId="{688B2EA6-13F0-45D4-A36B-91A5727EE286}" type="presParOf" srcId="{6208FB15-098C-49F8-ACFB-675885ED70DE}" destId="{E0E3FD7B-C1B4-4854-AAF5-C8FBBAB20625}" srcOrd="1" destOrd="0" presId="urn:microsoft.com/office/officeart/2005/8/layout/list1"/>
    <dgm:cxn modelId="{80C778A3-40E5-4251-B3AE-BAB62694BB34}" type="presParOf" srcId="{25CEB792-EA88-4E27-85EB-ED0937916E72}" destId="{B8998F9C-01D7-4948-B29F-F5B839AC873E}" srcOrd="5" destOrd="0" presId="urn:microsoft.com/office/officeart/2005/8/layout/list1"/>
    <dgm:cxn modelId="{31188432-A574-4C37-B38B-669A5E463636}" type="presParOf" srcId="{25CEB792-EA88-4E27-85EB-ED0937916E72}" destId="{663E7DCF-9947-425D-AEB8-8A36CAECB7B2}" srcOrd="6" destOrd="0" presId="urn:microsoft.com/office/officeart/2005/8/layout/list1"/>
    <dgm:cxn modelId="{0DC961B0-5492-4554-B7CD-1DC01B25F54C}" type="presParOf" srcId="{25CEB792-EA88-4E27-85EB-ED0937916E72}" destId="{4F396B51-6774-4679-AC6F-0780C140D0D0}" srcOrd="7" destOrd="0" presId="urn:microsoft.com/office/officeart/2005/8/layout/list1"/>
    <dgm:cxn modelId="{C66B9AED-B93B-47F5-87D1-D700E45B35B7}" type="presParOf" srcId="{25CEB792-EA88-4E27-85EB-ED0937916E72}" destId="{99B76EF8-333A-4F48-B447-1AD7F89EA71F}" srcOrd="8" destOrd="0" presId="urn:microsoft.com/office/officeart/2005/8/layout/list1"/>
    <dgm:cxn modelId="{71CEB702-C22A-46D4-89A2-A5698CE8A8CA}" type="presParOf" srcId="{99B76EF8-333A-4F48-B447-1AD7F89EA71F}" destId="{99A65F11-BE43-4114-BF61-7C09F3E929CF}" srcOrd="0" destOrd="0" presId="urn:microsoft.com/office/officeart/2005/8/layout/list1"/>
    <dgm:cxn modelId="{9DB49C22-2689-4201-9DC0-E844B3A7B2D8}" type="presParOf" srcId="{99B76EF8-333A-4F48-B447-1AD7F89EA71F}" destId="{63A2096F-76C1-4A73-96B1-E191CD9F039B}" srcOrd="1" destOrd="0" presId="urn:microsoft.com/office/officeart/2005/8/layout/list1"/>
    <dgm:cxn modelId="{7B663571-3053-43D2-9565-6679769D1520}" type="presParOf" srcId="{25CEB792-EA88-4E27-85EB-ED0937916E72}" destId="{60D2D1AA-4364-4EBE-9C6C-B079490C0985}" srcOrd="9" destOrd="0" presId="urn:microsoft.com/office/officeart/2005/8/layout/list1"/>
    <dgm:cxn modelId="{3F67707B-A8C0-4538-B3E7-483F2A1DC026}" type="presParOf" srcId="{25CEB792-EA88-4E27-85EB-ED0937916E72}" destId="{29483628-67C6-4B6E-9828-4BE63A961C4F}" srcOrd="10" destOrd="0" presId="urn:microsoft.com/office/officeart/2005/8/layout/list1"/>
    <dgm:cxn modelId="{2208E28D-8196-46BC-A1CE-B27786FD1EBB}" type="presParOf" srcId="{25CEB792-EA88-4E27-85EB-ED0937916E72}" destId="{13F73AF0-0428-422C-B483-C7688496BBBC}" srcOrd="11" destOrd="0" presId="urn:microsoft.com/office/officeart/2005/8/layout/list1"/>
    <dgm:cxn modelId="{4998E3AD-5C58-4C26-B661-EF2B1E76B1B6}" type="presParOf" srcId="{25CEB792-EA88-4E27-85EB-ED0937916E72}" destId="{3210530D-DDC7-40E5-A57F-5D655D4CF66D}" srcOrd="12" destOrd="0" presId="urn:microsoft.com/office/officeart/2005/8/layout/list1"/>
    <dgm:cxn modelId="{075C6B84-BC0C-43B0-8FD1-36CC345E6FB9}" type="presParOf" srcId="{3210530D-DDC7-40E5-A57F-5D655D4CF66D}" destId="{E2DC498E-6051-4640-AC74-FB16CD393FB1}" srcOrd="0" destOrd="0" presId="urn:microsoft.com/office/officeart/2005/8/layout/list1"/>
    <dgm:cxn modelId="{B7F25A45-AEB5-40F4-ACC4-A25806BE6E03}" type="presParOf" srcId="{3210530D-DDC7-40E5-A57F-5D655D4CF66D}" destId="{A6ECDCD8-D99E-4CA6-904E-C5136158E889}" srcOrd="1" destOrd="0" presId="urn:microsoft.com/office/officeart/2005/8/layout/list1"/>
    <dgm:cxn modelId="{C9099705-7376-4785-9C56-251662FBE01D}" type="presParOf" srcId="{25CEB792-EA88-4E27-85EB-ED0937916E72}" destId="{F05C673C-8BBC-43DF-8295-615409524E11}" srcOrd="13" destOrd="0" presId="urn:microsoft.com/office/officeart/2005/8/layout/list1"/>
    <dgm:cxn modelId="{8DCC994C-D0C5-42EB-B92D-5CA5325A306E}" type="presParOf" srcId="{25CEB792-EA88-4E27-85EB-ED0937916E72}" destId="{3BDFC7F2-B896-45A3-A594-CB9CFA9991C3}" srcOrd="14" destOrd="0" presId="urn:microsoft.com/office/officeart/2005/8/layout/list1"/>
    <dgm:cxn modelId="{425A10BB-B937-43EB-BA5A-864960952C5F}" type="presParOf" srcId="{25CEB792-EA88-4E27-85EB-ED0937916E72}" destId="{DD18A7B4-C606-49B1-845D-5316ACF3AF67}" srcOrd="15" destOrd="0" presId="urn:microsoft.com/office/officeart/2005/8/layout/list1"/>
    <dgm:cxn modelId="{2449E636-59D7-4D8F-8853-D15D1AF93957}" type="presParOf" srcId="{25CEB792-EA88-4E27-85EB-ED0937916E72}" destId="{94814A08-4D41-4941-BBC9-C4AA7DF1E31B}" srcOrd="16" destOrd="0" presId="urn:microsoft.com/office/officeart/2005/8/layout/list1"/>
    <dgm:cxn modelId="{DAE76B8B-05FA-48DF-8071-FDFEFAFA795A}" type="presParOf" srcId="{94814A08-4D41-4941-BBC9-C4AA7DF1E31B}" destId="{008B0AE1-AF24-495C-82A2-303E2735FBEB}" srcOrd="0" destOrd="0" presId="urn:microsoft.com/office/officeart/2005/8/layout/list1"/>
    <dgm:cxn modelId="{9C97957F-4145-4694-98D0-4F0191653DEB}" type="presParOf" srcId="{94814A08-4D41-4941-BBC9-C4AA7DF1E31B}" destId="{FA375690-CB23-40BF-A922-CAB582A7A869}" srcOrd="1" destOrd="0" presId="urn:microsoft.com/office/officeart/2005/8/layout/list1"/>
    <dgm:cxn modelId="{C3FF9233-308F-44BA-86AB-5F9F6E689178}" type="presParOf" srcId="{25CEB792-EA88-4E27-85EB-ED0937916E72}" destId="{55AD85D5-2A43-407C-9DBB-844C8DA9C5D7}" srcOrd="17" destOrd="0" presId="urn:microsoft.com/office/officeart/2005/8/layout/list1"/>
    <dgm:cxn modelId="{D93254F7-A7B7-4C94-BFDB-485B25B485FA}" type="presParOf" srcId="{25CEB792-EA88-4E27-85EB-ED0937916E72}" destId="{79DE2DD6-E35B-4BDC-95F2-1A04777838A3}" srcOrd="18" destOrd="0" presId="urn:microsoft.com/office/officeart/2005/8/layout/list1"/>
    <dgm:cxn modelId="{C571B85A-A999-4823-A030-30E9E49D1917}" type="presParOf" srcId="{25CEB792-EA88-4E27-85EB-ED0937916E72}" destId="{7D118D3E-B142-4C2D-95E0-CC653BB16EAC}" srcOrd="19" destOrd="0" presId="urn:microsoft.com/office/officeart/2005/8/layout/list1"/>
    <dgm:cxn modelId="{B7BA58C4-C3F4-4F5D-9293-E7E9ECDEE3A2}" type="presParOf" srcId="{25CEB792-EA88-4E27-85EB-ED0937916E72}" destId="{65639280-8970-4FD0-B166-BC6E4EE78C14}" srcOrd="20" destOrd="0" presId="urn:microsoft.com/office/officeart/2005/8/layout/list1"/>
    <dgm:cxn modelId="{D7F78B61-96AE-4321-9C89-43AD432A5F8C}" type="presParOf" srcId="{65639280-8970-4FD0-B166-BC6E4EE78C14}" destId="{E634AD82-5A5C-41AF-AB52-5198A8970D63}" srcOrd="0" destOrd="0" presId="urn:microsoft.com/office/officeart/2005/8/layout/list1"/>
    <dgm:cxn modelId="{315077CF-4F73-4794-BF0C-DD421A02FD50}" type="presParOf" srcId="{65639280-8970-4FD0-B166-BC6E4EE78C14}" destId="{F2CD4BB1-CFA8-4488-BA70-04348E0AB9B4}" srcOrd="1" destOrd="0" presId="urn:microsoft.com/office/officeart/2005/8/layout/list1"/>
    <dgm:cxn modelId="{4FE53DFF-A834-4B81-863E-21B421231D15}" type="presParOf" srcId="{25CEB792-EA88-4E27-85EB-ED0937916E72}" destId="{46FCB2A2-D581-45F1-8CEC-85694AAACEE8}" srcOrd="21" destOrd="0" presId="urn:microsoft.com/office/officeart/2005/8/layout/list1"/>
    <dgm:cxn modelId="{67BCF5C4-6BC2-4DCB-BA82-4D562E20487E}" type="presParOf" srcId="{25CEB792-EA88-4E27-85EB-ED0937916E72}" destId="{3540478F-9A15-4449-8D51-C34861A2DC85}"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F448E-7795-452B-A14F-E8CDE7ED04E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6882B1C-6106-4B43-9338-F8583B0D18B2}">
      <dgm:prSet/>
      <dgm:spPr/>
      <dgm:t>
        <a:bodyPr/>
        <a:lstStyle/>
        <a:p>
          <a:r>
            <a:rPr lang="en-US" b="1" dirty="0"/>
            <a:t>North Central &amp; Northeast Region </a:t>
          </a:r>
          <a:r>
            <a:rPr lang="en-US" dirty="0"/>
            <a:t>– Shannon Allen, Niko Kaloudis, &amp; DeLilah Collins</a:t>
          </a:r>
        </a:p>
      </dgm:t>
      <dgm:extLst>
        <a:ext uri="{E40237B7-FDA0-4F09-8148-C483321AD2D9}">
          <dgm14:cNvPr xmlns:dgm14="http://schemas.microsoft.com/office/drawing/2010/diagram" id="0" name="" descr="North Central &amp; Northeast Region – Shannon Allen, Niko Kaloudis, &amp; DeLilah Collins&#10;"/>
        </a:ext>
      </dgm:extLst>
    </dgm:pt>
    <dgm:pt modelId="{EF44A981-D0DD-44FD-90D5-DD9B44DB17ED}" type="parTrans" cxnId="{42506B89-DA66-4D24-A90F-EC09BCB1B976}">
      <dgm:prSet/>
      <dgm:spPr/>
      <dgm:t>
        <a:bodyPr/>
        <a:lstStyle/>
        <a:p>
          <a:endParaRPr lang="en-US"/>
        </a:p>
      </dgm:t>
    </dgm:pt>
    <dgm:pt modelId="{C15D4539-5527-4296-BACA-F62194279A24}" type="sibTrans" cxnId="{42506B89-DA66-4D24-A90F-EC09BCB1B976}">
      <dgm:prSet/>
      <dgm:spPr/>
      <dgm:t>
        <a:bodyPr/>
        <a:lstStyle/>
        <a:p>
          <a:endParaRPr lang="en-US"/>
        </a:p>
      </dgm:t>
    </dgm:pt>
    <dgm:pt modelId="{F0F8433C-B108-46C6-B2C7-768DF8320B23}">
      <dgm:prSet/>
      <dgm:spPr/>
      <dgm:t>
        <a:bodyPr/>
        <a:lstStyle/>
        <a:p>
          <a:r>
            <a:rPr lang="en-US" b="1" dirty="0"/>
            <a:t>Northwest and West Central Region </a:t>
          </a:r>
          <a:r>
            <a:rPr lang="en-US" dirty="0"/>
            <a:t>– Kristen Collins</a:t>
          </a:r>
        </a:p>
      </dgm:t>
      <dgm:extLst>
        <a:ext uri="{E40237B7-FDA0-4F09-8148-C483321AD2D9}">
          <dgm14:cNvPr xmlns:dgm14="http://schemas.microsoft.com/office/drawing/2010/diagram" id="0" name="" descr="Northwest and West Central Region – Kristen Collins&#10;"/>
        </a:ext>
      </dgm:extLst>
    </dgm:pt>
    <dgm:pt modelId="{538596E5-6E81-46B7-9191-4A1069F7DA29}" type="parTrans" cxnId="{FC4B12C1-750C-4C7C-AE10-AA1B78C9E8DD}">
      <dgm:prSet/>
      <dgm:spPr/>
      <dgm:t>
        <a:bodyPr/>
        <a:lstStyle/>
        <a:p>
          <a:endParaRPr lang="en-US"/>
        </a:p>
      </dgm:t>
    </dgm:pt>
    <dgm:pt modelId="{358BC88F-9332-4AC9-9247-931F44D19C90}" type="sibTrans" cxnId="{FC4B12C1-750C-4C7C-AE10-AA1B78C9E8DD}">
      <dgm:prSet/>
      <dgm:spPr/>
      <dgm:t>
        <a:bodyPr/>
        <a:lstStyle/>
        <a:p>
          <a:endParaRPr lang="en-US"/>
        </a:p>
      </dgm:t>
    </dgm:pt>
    <dgm:pt modelId="{94C6A649-ECC8-46D3-999A-CB54A4961FB6}">
      <dgm:prSet/>
      <dgm:spPr/>
      <dgm:t>
        <a:bodyPr/>
        <a:lstStyle/>
        <a:p>
          <a:r>
            <a:rPr lang="en-US" b="1" dirty="0"/>
            <a:t>Pikes Peak and Southeast Region </a:t>
          </a:r>
          <a:r>
            <a:rPr lang="en-US" dirty="0"/>
            <a:t>– Tammy Giessinger</a:t>
          </a:r>
        </a:p>
      </dgm:t>
      <dgm:extLst>
        <a:ext uri="{E40237B7-FDA0-4F09-8148-C483321AD2D9}">
          <dgm14:cNvPr xmlns:dgm14="http://schemas.microsoft.com/office/drawing/2010/diagram" id="0" name="" descr="Pikes Peak and Southeast Region – Tammy Giessinger&#10;"/>
        </a:ext>
      </dgm:extLst>
    </dgm:pt>
    <dgm:pt modelId="{C3AB9422-E1D5-492C-8E64-555AD461B13A}" type="parTrans" cxnId="{4321BC44-B834-4461-9191-3E8B5B37F114}">
      <dgm:prSet/>
      <dgm:spPr/>
      <dgm:t>
        <a:bodyPr/>
        <a:lstStyle/>
        <a:p>
          <a:endParaRPr lang="en-US"/>
        </a:p>
      </dgm:t>
    </dgm:pt>
    <dgm:pt modelId="{F3C20BAB-C2EB-4CF9-88BE-66DFC35E7D76}" type="sibTrans" cxnId="{4321BC44-B834-4461-9191-3E8B5B37F114}">
      <dgm:prSet/>
      <dgm:spPr/>
      <dgm:t>
        <a:bodyPr/>
        <a:lstStyle/>
        <a:p>
          <a:endParaRPr lang="en-US"/>
        </a:p>
      </dgm:t>
    </dgm:pt>
    <dgm:pt modelId="{99DC0F5E-6A4F-46C6-AC05-0FAF5DCF6C63}">
      <dgm:prSet/>
      <dgm:spPr/>
      <dgm:t>
        <a:bodyPr/>
        <a:lstStyle/>
        <a:p>
          <a:r>
            <a:rPr lang="en-US" b="1" dirty="0"/>
            <a:t>Southwest Region </a:t>
          </a:r>
          <a:r>
            <a:rPr lang="en-US" dirty="0"/>
            <a:t>– Jeremy Meredith &amp; Kathryn Wisner </a:t>
          </a:r>
        </a:p>
      </dgm:t>
      <dgm:extLst>
        <a:ext uri="{E40237B7-FDA0-4F09-8148-C483321AD2D9}">
          <dgm14:cNvPr xmlns:dgm14="http://schemas.microsoft.com/office/drawing/2010/diagram" id="0" name="" descr="Southwest Region – Jeremy Meredith &amp; Kathryn Wisner &#10;"/>
        </a:ext>
      </dgm:extLst>
    </dgm:pt>
    <dgm:pt modelId="{3111E40C-9930-4E3C-9DF0-C852D2CC0C85}" type="parTrans" cxnId="{EA5AD214-9B04-42F8-89C1-A30039DF0CBC}">
      <dgm:prSet/>
      <dgm:spPr/>
      <dgm:t>
        <a:bodyPr/>
        <a:lstStyle/>
        <a:p>
          <a:endParaRPr lang="en-US"/>
        </a:p>
      </dgm:t>
    </dgm:pt>
    <dgm:pt modelId="{E77789ED-7E36-4090-B382-9A0D84A5DE93}" type="sibTrans" cxnId="{EA5AD214-9B04-42F8-89C1-A30039DF0CBC}">
      <dgm:prSet/>
      <dgm:spPr/>
      <dgm:t>
        <a:bodyPr/>
        <a:lstStyle/>
        <a:p>
          <a:endParaRPr lang="en-US"/>
        </a:p>
      </dgm:t>
    </dgm:pt>
    <dgm:pt modelId="{4F806AE9-8218-48A5-A1D3-696125CEBD5D}">
      <dgm:prSet/>
      <dgm:spPr/>
      <dgm:t>
        <a:bodyPr/>
        <a:lstStyle/>
        <a:p>
          <a:r>
            <a:rPr lang="en-US" dirty="0"/>
            <a:t>Floater: Michelle Prael </a:t>
          </a:r>
        </a:p>
      </dgm:t>
      <dgm:extLst>
        <a:ext uri="{E40237B7-FDA0-4F09-8148-C483321AD2D9}">
          <dgm14:cNvPr xmlns:dgm14="http://schemas.microsoft.com/office/drawing/2010/diagram" id="0" name="" descr="NC &amp; NE Region: Shannon Allen"/>
        </a:ext>
      </dgm:extLst>
    </dgm:pt>
    <dgm:pt modelId="{C80EE246-A80D-46E7-8CA6-40581E960521}" type="parTrans" cxnId="{AF09974B-7F31-41D2-8968-395401E93643}">
      <dgm:prSet/>
      <dgm:spPr/>
      <dgm:t>
        <a:bodyPr/>
        <a:lstStyle/>
        <a:p>
          <a:endParaRPr lang="en-US"/>
        </a:p>
      </dgm:t>
    </dgm:pt>
    <dgm:pt modelId="{764CC886-E57C-409D-8738-035196FCA41A}" type="sibTrans" cxnId="{AF09974B-7F31-41D2-8968-395401E93643}">
      <dgm:prSet/>
      <dgm:spPr/>
      <dgm:t>
        <a:bodyPr/>
        <a:lstStyle/>
        <a:p>
          <a:endParaRPr lang="en-US"/>
        </a:p>
      </dgm:t>
    </dgm:pt>
    <dgm:pt modelId="{F3DBDBD2-DEE0-4DDF-8790-D35E274BF2A8}" type="pres">
      <dgm:prSet presAssocID="{FD2F448E-7795-452B-A14F-E8CDE7ED04E9}" presName="vert0" presStyleCnt="0">
        <dgm:presLayoutVars>
          <dgm:dir/>
          <dgm:animOne val="branch"/>
          <dgm:animLvl val="lvl"/>
        </dgm:presLayoutVars>
      </dgm:prSet>
      <dgm:spPr/>
    </dgm:pt>
    <dgm:pt modelId="{1AAD10D7-0484-4F7F-9EE4-15CDB8667814}" type="pres">
      <dgm:prSet presAssocID="{96882B1C-6106-4B43-9338-F8583B0D18B2}" presName="thickLine" presStyleLbl="alignNode1" presStyleIdx="0" presStyleCnt="5"/>
      <dgm:spPr/>
    </dgm:pt>
    <dgm:pt modelId="{3CD69739-C01F-416B-8AAD-B8B33A7F85E0}" type="pres">
      <dgm:prSet presAssocID="{96882B1C-6106-4B43-9338-F8583B0D18B2}" presName="horz1" presStyleCnt="0"/>
      <dgm:spPr/>
    </dgm:pt>
    <dgm:pt modelId="{94461A20-6301-4123-82CD-9B84F5F1DBC0}" type="pres">
      <dgm:prSet presAssocID="{96882B1C-6106-4B43-9338-F8583B0D18B2}" presName="tx1" presStyleLbl="revTx" presStyleIdx="0" presStyleCnt="5" custLinFactNeighborX="0" custLinFactNeighborY="8859"/>
      <dgm:spPr/>
    </dgm:pt>
    <dgm:pt modelId="{E86B707B-DBB8-4277-8FBF-03CACB5EF155}" type="pres">
      <dgm:prSet presAssocID="{96882B1C-6106-4B43-9338-F8583B0D18B2}" presName="vert1" presStyleCnt="0"/>
      <dgm:spPr/>
    </dgm:pt>
    <dgm:pt modelId="{11EFED21-2679-4556-8003-5FA11ABF877B}" type="pres">
      <dgm:prSet presAssocID="{F0F8433C-B108-46C6-B2C7-768DF8320B23}" presName="thickLine" presStyleLbl="alignNode1" presStyleIdx="1" presStyleCnt="5"/>
      <dgm:spPr/>
    </dgm:pt>
    <dgm:pt modelId="{27ED6FC8-5ACE-4B20-ABD9-A144250D2D7B}" type="pres">
      <dgm:prSet presAssocID="{F0F8433C-B108-46C6-B2C7-768DF8320B23}" presName="horz1" presStyleCnt="0"/>
      <dgm:spPr/>
    </dgm:pt>
    <dgm:pt modelId="{26C08063-7BD9-455A-87BF-032713E9032D}" type="pres">
      <dgm:prSet presAssocID="{F0F8433C-B108-46C6-B2C7-768DF8320B23}" presName="tx1" presStyleLbl="revTx" presStyleIdx="1" presStyleCnt="5" custLinFactNeighborY="19065"/>
      <dgm:spPr/>
    </dgm:pt>
    <dgm:pt modelId="{C3BAA0B6-B55A-4D9C-960E-27F1F48EBD8D}" type="pres">
      <dgm:prSet presAssocID="{F0F8433C-B108-46C6-B2C7-768DF8320B23}" presName="vert1" presStyleCnt="0"/>
      <dgm:spPr/>
    </dgm:pt>
    <dgm:pt modelId="{44529186-120C-4B03-95EE-378C7A86015E}" type="pres">
      <dgm:prSet presAssocID="{94C6A649-ECC8-46D3-999A-CB54A4961FB6}" presName="thickLine" presStyleLbl="alignNode1" presStyleIdx="2" presStyleCnt="5"/>
      <dgm:spPr/>
    </dgm:pt>
    <dgm:pt modelId="{41030FCB-322D-4F95-BF8C-A5980EEC7C39}" type="pres">
      <dgm:prSet presAssocID="{94C6A649-ECC8-46D3-999A-CB54A4961FB6}" presName="horz1" presStyleCnt="0"/>
      <dgm:spPr/>
    </dgm:pt>
    <dgm:pt modelId="{E15AF266-BF5B-4B0E-83DE-7EBE96A14645}" type="pres">
      <dgm:prSet presAssocID="{94C6A649-ECC8-46D3-999A-CB54A4961FB6}" presName="tx1" presStyleLbl="revTx" presStyleIdx="2" presStyleCnt="5" custLinFactNeighborX="0" custLinFactNeighborY="16670"/>
      <dgm:spPr/>
    </dgm:pt>
    <dgm:pt modelId="{EE8DC90F-3B06-4BCC-9D6C-C9D4F1ED1BE4}" type="pres">
      <dgm:prSet presAssocID="{94C6A649-ECC8-46D3-999A-CB54A4961FB6}" presName="vert1" presStyleCnt="0"/>
      <dgm:spPr/>
    </dgm:pt>
    <dgm:pt modelId="{AE1CBDD6-E0C3-4226-B3F5-1A08A94A7D8E}" type="pres">
      <dgm:prSet presAssocID="{99DC0F5E-6A4F-46C6-AC05-0FAF5DCF6C63}" presName="thickLine" presStyleLbl="alignNode1" presStyleIdx="3" presStyleCnt="5"/>
      <dgm:spPr/>
    </dgm:pt>
    <dgm:pt modelId="{15A8756A-7485-4C63-8D1C-E0649B4FB877}" type="pres">
      <dgm:prSet presAssocID="{99DC0F5E-6A4F-46C6-AC05-0FAF5DCF6C63}" presName="horz1" presStyleCnt="0"/>
      <dgm:spPr/>
    </dgm:pt>
    <dgm:pt modelId="{5F19A8DC-11D8-454B-BFC9-40363BFA4E52}" type="pres">
      <dgm:prSet presAssocID="{99DC0F5E-6A4F-46C6-AC05-0FAF5DCF6C63}" presName="tx1" presStyleLbl="revTx" presStyleIdx="3" presStyleCnt="5" custLinFactNeighborX="0" custLinFactNeighborY="16670"/>
      <dgm:spPr/>
    </dgm:pt>
    <dgm:pt modelId="{8D70BD7B-F2AD-4812-9401-7D00B253079C}" type="pres">
      <dgm:prSet presAssocID="{99DC0F5E-6A4F-46C6-AC05-0FAF5DCF6C63}" presName="vert1" presStyleCnt="0"/>
      <dgm:spPr/>
    </dgm:pt>
    <dgm:pt modelId="{ED15C822-B85D-4391-B6B4-7BC365B13628}" type="pres">
      <dgm:prSet presAssocID="{4F806AE9-8218-48A5-A1D3-696125CEBD5D}" presName="thickLine" presStyleLbl="alignNode1" presStyleIdx="4" presStyleCnt="5"/>
      <dgm:spPr/>
    </dgm:pt>
    <dgm:pt modelId="{24F4E3D6-C226-4C24-8AE7-D38503FC1EA8}" type="pres">
      <dgm:prSet presAssocID="{4F806AE9-8218-48A5-A1D3-696125CEBD5D}" presName="horz1" presStyleCnt="0"/>
      <dgm:spPr/>
    </dgm:pt>
    <dgm:pt modelId="{5CAB074D-3083-47BB-A7D9-59B01E982AF5}" type="pres">
      <dgm:prSet presAssocID="{4F806AE9-8218-48A5-A1D3-696125CEBD5D}" presName="tx1" presStyleLbl="revTx" presStyleIdx="4" presStyleCnt="5" custLinFactNeighborY="1848"/>
      <dgm:spPr/>
    </dgm:pt>
    <dgm:pt modelId="{7D502E8D-1275-43A4-B9EC-762BDDACFFEA}" type="pres">
      <dgm:prSet presAssocID="{4F806AE9-8218-48A5-A1D3-696125CEBD5D}" presName="vert1" presStyleCnt="0"/>
      <dgm:spPr/>
    </dgm:pt>
  </dgm:ptLst>
  <dgm:cxnLst>
    <dgm:cxn modelId="{CC131B11-4A82-4DF1-8831-D040C65FCE73}" type="presOf" srcId="{F0F8433C-B108-46C6-B2C7-768DF8320B23}" destId="{26C08063-7BD9-455A-87BF-032713E9032D}" srcOrd="0" destOrd="0" presId="urn:microsoft.com/office/officeart/2008/layout/LinedList"/>
    <dgm:cxn modelId="{EA5AD214-9B04-42F8-89C1-A30039DF0CBC}" srcId="{FD2F448E-7795-452B-A14F-E8CDE7ED04E9}" destId="{99DC0F5E-6A4F-46C6-AC05-0FAF5DCF6C63}" srcOrd="3" destOrd="0" parTransId="{3111E40C-9930-4E3C-9DF0-C852D2CC0C85}" sibTransId="{E77789ED-7E36-4090-B382-9A0D84A5DE93}"/>
    <dgm:cxn modelId="{4321BC44-B834-4461-9191-3E8B5B37F114}" srcId="{FD2F448E-7795-452B-A14F-E8CDE7ED04E9}" destId="{94C6A649-ECC8-46D3-999A-CB54A4961FB6}" srcOrd="2" destOrd="0" parTransId="{C3AB9422-E1D5-492C-8E64-555AD461B13A}" sibTransId="{F3C20BAB-C2EB-4CF9-88BE-66DFC35E7D76}"/>
    <dgm:cxn modelId="{AF09974B-7F31-41D2-8968-395401E93643}" srcId="{FD2F448E-7795-452B-A14F-E8CDE7ED04E9}" destId="{4F806AE9-8218-48A5-A1D3-696125CEBD5D}" srcOrd="4" destOrd="0" parTransId="{C80EE246-A80D-46E7-8CA6-40581E960521}" sibTransId="{764CC886-E57C-409D-8738-035196FCA41A}"/>
    <dgm:cxn modelId="{42506B89-DA66-4D24-A90F-EC09BCB1B976}" srcId="{FD2F448E-7795-452B-A14F-E8CDE7ED04E9}" destId="{96882B1C-6106-4B43-9338-F8583B0D18B2}" srcOrd="0" destOrd="0" parTransId="{EF44A981-D0DD-44FD-90D5-DD9B44DB17ED}" sibTransId="{C15D4539-5527-4296-BACA-F62194279A24}"/>
    <dgm:cxn modelId="{E7440F99-5673-46F9-A5F2-49E7FEA06FFC}" type="presOf" srcId="{4F806AE9-8218-48A5-A1D3-696125CEBD5D}" destId="{5CAB074D-3083-47BB-A7D9-59B01E982AF5}" srcOrd="0" destOrd="0" presId="urn:microsoft.com/office/officeart/2008/layout/LinedList"/>
    <dgm:cxn modelId="{D81FFBB8-8671-42E5-BAAE-D4B7C901C99C}" type="presOf" srcId="{99DC0F5E-6A4F-46C6-AC05-0FAF5DCF6C63}" destId="{5F19A8DC-11D8-454B-BFC9-40363BFA4E52}" srcOrd="0" destOrd="0" presId="urn:microsoft.com/office/officeart/2008/layout/LinedList"/>
    <dgm:cxn modelId="{FC4B12C1-750C-4C7C-AE10-AA1B78C9E8DD}" srcId="{FD2F448E-7795-452B-A14F-E8CDE7ED04E9}" destId="{F0F8433C-B108-46C6-B2C7-768DF8320B23}" srcOrd="1" destOrd="0" parTransId="{538596E5-6E81-46B7-9191-4A1069F7DA29}" sibTransId="{358BC88F-9332-4AC9-9247-931F44D19C90}"/>
    <dgm:cxn modelId="{1C8A3CC8-FD14-4F31-B73F-29784C3D940E}" type="presOf" srcId="{94C6A649-ECC8-46D3-999A-CB54A4961FB6}" destId="{E15AF266-BF5B-4B0E-83DE-7EBE96A14645}" srcOrd="0" destOrd="0" presId="urn:microsoft.com/office/officeart/2008/layout/LinedList"/>
    <dgm:cxn modelId="{BE641ECA-BEE4-45C1-875C-A0084135BB72}" type="presOf" srcId="{FD2F448E-7795-452B-A14F-E8CDE7ED04E9}" destId="{F3DBDBD2-DEE0-4DDF-8790-D35E274BF2A8}" srcOrd="0" destOrd="0" presId="urn:microsoft.com/office/officeart/2008/layout/LinedList"/>
    <dgm:cxn modelId="{8FE8DCEB-6997-4749-8676-13F00128780B}" type="presOf" srcId="{96882B1C-6106-4B43-9338-F8583B0D18B2}" destId="{94461A20-6301-4123-82CD-9B84F5F1DBC0}" srcOrd="0" destOrd="0" presId="urn:microsoft.com/office/officeart/2008/layout/LinedList"/>
    <dgm:cxn modelId="{39BA0AB0-A3E5-41B6-81F6-BC63A632A352}" type="presParOf" srcId="{F3DBDBD2-DEE0-4DDF-8790-D35E274BF2A8}" destId="{1AAD10D7-0484-4F7F-9EE4-15CDB8667814}" srcOrd="0" destOrd="0" presId="urn:microsoft.com/office/officeart/2008/layout/LinedList"/>
    <dgm:cxn modelId="{3C508272-2171-46FA-9CDE-EADF50BF7112}" type="presParOf" srcId="{F3DBDBD2-DEE0-4DDF-8790-D35E274BF2A8}" destId="{3CD69739-C01F-416B-8AAD-B8B33A7F85E0}" srcOrd="1" destOrd="0" presId="urn:microsoft.com/office/officeart/2008/layout/LinedList"/>
    <dgm:cxn modelId="{4625E937-0481-403F-911D-C316F7F0DBA0}" type="presParOf" srcId="{3CD69739-C01F-416B-8AAD-B8B33A7F85E0}" destId="{94461A20-6301-4123-82CD-9B84F5F1DBC0}" srcOrd="0" destOrd="0" presId="urn:microsoft.com/office/officeart/2008/layout/LinedList"/>
    <dgm:cxn modelId="{6FE09031-3390-452B-8961-C153E16F74F7}" type="presParOf" srcId="{3CD69739-C01F-416B-8AAD-B8B33A7F85E0}" destId="{E86B707B-DBB8-4277-8FBF-03CACB5EF155}" srcOrd="1" destOrd="0" presId="urn:microsoft.com/office/officeart/2008/layout/LinedList"/>
    <dgm:cxn modelId="{CFD15428-98C4-4289-B920-E21946911A52}" type="presParOf" srcId="{F3DBDBD2-DEE0-4DDF-8790-D35E274BF2A8}" destId="{11EFED21-2679-4556-8003-5FA11ABF877B}" srcOrd="2" destOrd="0" presId="urn:microsoft.com/office/officeart/2008/layout/LinedList"/>
    <dgm:cxn modelId="{9C01B381-E54F-438D-ADE0-A01647254FD4}" type="presParOf" srcId="{F3DBDBD2-DEE0-4DDF-8790-D35E274BF2A8}" destId="{27ED6FC8-5ACE-4B20-ABD9-A144250D2D7B}" srcOrd="3" destOrd="0" presId="urn:microsoft.com/office/officeart/2008/layout/LinedList"/>
    <dgm:cxn modelId="{83BCA340-E748-4DD3-A1D0-01194B286C01}" type="presParOf" srcId="{27ED6FC8-5ACE-4B20-ABD9-A144250D2D7B}" destId="{26C08063-7BD9-455A-87BF-032713E9032D}" srcOrd="0" destOrd="0" presId="urn:microsoft.com/office/officeart/2008/layout/LinedList"/>
    <dgm:cxn modelId="{71A79A8D-E23A-4DB9-B45C-4CAF18B7B3FF}" type="presParOf" srcId="{27ED6FC8-5ACE-4B20-ABD9-A144250D2D7B}" destId="{C3BAA0B6-B55A-4D9C-960E-27F1F48EBD8D}" srcOrd="1" destOrd="0" presId="urn:microsoft.com/office/officeart/2008/layout/LinedList"/>
    <dgm:cxn modelId="{0657CD84-6A99-4130-846C-A29D4DA0CCA6}" type="presParOf" srcId="{F3DBDBD2-DEE0-4DDF-8790-D35E274BF2A8}" destId="{44529186-120C-4B03-95EE-378C7A86015E}" srcOrd="4" destOrd="0" presId="urn:microsoft.com/office/officeart/2008/layout/LinedList"/>
    <dgm:cxn modelId="{5475CB89-B6BD-4E7C-94B0-4CC2577C7FCE}" type="presParOf" srcId="{F3DBDBD2-DEE0-4DDF-8790-D35E274BF2A8}" destId="{41030FCB-322D-4F95-BF8C-A5980EEC7C39}" srcOrd="5" destOrd="0" presId="urn:microsoft.com/office/officeart/2008/layout/LinedList"/>
    <dgm:cxn modelId="{71EE3E6F-17CF-48B4-A299-AF96D7AEBB2E}" type="presParOf" srcId="{41030FCB-322D-4F95-BF8C-A5980EEC7C39}" destId="{E15AF266-BF5B-4B0E-83DE-7EBE96A14645}" srcOrd="0" destOrd="0" presId="urn:microsoft.com/office/officeart/2008/layout/LinedList"/>
    <dgm:cxn modelId="{A2B940A5-84B6-49E5-8531-A83E84D25EAD}" type="presParOf" srcId="{41030FCB-322D-4F95-BF8C-A5980EEC7C39}" destId="{EE8DC90F-3B06-4BCC-9D6C-C9D4F1ED1BE4}" srcOrd="1" destOrd="0" presId="urn:microsoft.com/office/officeart/2008/layout/LinedList"/>
    <dgm:cxn modelId="{D9E413AE-1D0F-48C0-8309-64E5C02D2ABE}" type="presParOf" srcId="{F3DBDBD2-DEE0-4DDF-8790-D35E274BF2A8}" destId="{AE1CBDD6-E0C3-4226-B3F5-1A08A94A7D8E}" srcOrd="6" destOrd="0" presId="urn:microsoft.com/office/officeart/2008/layout/LinedList"/>
    <dgm:cxn modelId="{1B0725E0-4275-4536-937C-9816FE95BFA2}" type="presParOf" srcId="{F3DBDBD2-DEE0-4DDF-8790-D35E274BF2A8}" destId="{15A8756A-7485-4C63-8D1C-E0649B4FB877}" srcOrd="7" destOrd="0" presId="urn:microsoft.com/office/officeart/2008/layout/LinedList"/>
    <dgm:cxn modelId="{F7072B56-0EE4-4995-A039-9BC137CCBB03}" type="presParOf" srcId="{15A8756A-7485-4C63-8D1C-E0649B4FB877}" destId="{5F19A8DC-11D8-454B-BFC9-40363BFA4E52}" srcOrd="0" destOrd="0" presId="urn:microsoft.com/office/officeart/2008/layout/LinedList"/>
    <dgm:cxn modelId="{51C6C2C3-475D-49E8-96D1-F71359A157C2}" type="presParOf" srcId="{15A8756A-7485-4C63-8D1C-E0649B4FB877}" destId="{8D70BD7B-F2AD-4812-9401-7D00B253079C}" srcOrd="1" destOrd="0" presId="urn:microsoft.com/office/officeart/2008/layout/LinedList"/>
    <dgm:cxn modelId="{D292ADAB-1DA2-47A9-BBA9-2F9BA03400DF}" type="presParOf" srcId="{F3DBDBD2-DEE0-4DDF-8790-D35E274BF2A8}" destId="{ED15C822-B85D-4391-B6B4-7BC365B13628}" srcOrd="8" destOrd="0" presId="urn:microsoft.com/office/officeart/2008/layout/LinedList"/>
    <dgm:cxn modelId="{B675DE3F-4F0A-43B0-A2FD-6674344DC490}" type="presParOf" srcId="{F3DBDBD2-DEE0-4DDF-8790-D35E274BF2A8}" destId="{24F4E3D6-C226-4C24-8AE7-D38503FC1EA8}" srcOrd="9" destOrd="0" presId="urn:microsoft.com/office/officeart/2008/layout/LinedList"/>
    <dgm:cxn modelId="{9EEB86F7-EF37-45BD-B0DA-CA1F2ED9D203}" type="presParOf" srcId="{24F4E3D6-C226-4C24-8AE7-D38503FC1EA8}" destId="{5CAB074D-3083-47BB-A7D9-59B01E982AF5}" srcOrd="0" destOrd="0" presId="urn:microsoft.com/office/officeart/2008/layout/LinedList"/>
    <dgm:cxn modelId="{752BD89F-B49E-4341-9113-842CCCAA9019}" type="presParOf" srcId="{24F4E3D6-C226-4C24-8AE7-D38503FC1EA8}" destId="{7D502E8D-1275-43A4-B9EC-762BDDACFFE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7C0B8-8327-4F8C-8F24-E9863263698E}">
      <dsp:nvSpPr>
        <dsp:cNvPr id="0" name=""/>
        <dsp:cNvSpPr/>
      </dsp:nvSpPr>
      <dsp:spPr>
        <a:xfrm>
          <a:off x="0" y="346597"/>
          <a:ext cx="5744684" cy="428400"/>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DF4D2838-E3D0-40C4-AEC5-2F7B1366AD88}">
      <dsp:nvSpPr>
        <dsp:cNvPr id="0" name=""/>
        <dsp:cNvSpPr/>
      </dsp:nvSpPr>
      <dsp:spPr>
        <a:xfrm>
          <a:off x="287234" y="95677"/>
          <a:ext cx="4021279" cy="501840"/>
        </a:xfrm>
        <a:prstGeom prst="roundRect">
          <a:avLst/>
        </a:prstGeom>
        <a:solidFill>
          <a:srgbClr val="002060"/>
        </a:solidFill>
        <a:ln>
          <a:solidFill>
            <a:srgbClr val="00206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100000"/>
            </a:lnSpc>
            <a:spcBef>
              <a:spcPct val="0"/>
            </a:spcBef>
            <a:spcAft>
              <a:spcPct val="35000"/>
            </a:spcAft>
            <a:buNone/>
          </a:pPr>
          <a:r>
            <a:rPr lang="en-US" sz="1700" kern="1200" dirty="0"/>
            <a:t>Timeline</a:t>
          </a:r>
        </a:p>
      </dsp:txBody>
      <dsp:txXfrm>
        <a:off x="311732" y="120175"/>
        <a:ext cx="3972283" cy="452844"/>
      </dsp:txXfrm>
    </dsp:sp>
    <dsp:sp modelId="{663E7DCF-9947-425D-AEB8-8A36CAECB7B2}">
      <dsp:nvSpPr>
        <dsp:cNvPr id="0" name=""/>
        <dsp:cNvSpPr/>
      </dsp:nvSpPr>
      <dsp:spPr>
        <a:xfrm>
          <a:off x="0" y="1117717"/>
          <a:ext cx="5744684" cy="428400"/>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E0E3FD7B-C1B4-4854-AAF5-C8FBBAB20625}">
      <dsp:nvSpPr>
        <dsp:cNvPr id="0" name=""/>
        <dsp:cNvSpPr/>
      </dsp:nvSpPr>
      <dsp:spPr>
        <a:xfrm>
          <a:off x="287234" y="866797"/>
          <a:ext cx="4021279" cy="501840"/>
        </a:xfrm>
        <a:prstGeom prst="roundRect">
          <a:avLst/>
        </a:prstGeom>
        <a:solidFill>
          <a:srgbClr val="00B0F0"/>
        </a:solidFill>
        <a:ln>
          <a:solidFill>
            <a:srgbClr val="00B0F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en-US" sz="1700" kern="1200" dirty="0"/>
            <a:t>Application Updates </a:t>
          </a:r>
        </a:p>
      </dsp:txBody>
      <dsp:txXfrm>
        <a:off x="311732" y="891295"/>
        <a:ext cx="3972283" cy="452844"/>
      </dsp:txXfrm>
    </dsp:sp>
    <dsp:sp modelId="{29483628-67C6-4B6E-9828-4BE63A961C4F}">
      <dsp:nvSpPr>
        <dsp:cNvPr id="0" name=""/>
        <dsp:cNvSpPr/>
      </dsp:nvSpPr>
      <dsp:spPr>
        <a:xfrm>
          <a:off x="0" y="1888837"/>
          <a:ext cx="5744684" cy="428400"/>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63A2096F-76C1-4A73-96B1-E191CD9F039B}">
      <dsp:nvSpPr>
        <dsp:cNvPr id="0" name=""/>
        <dsp:cNvSpPr/>
      </dsp:nvSpPr>
      <dsp:spPr>
        <a:xfrm>
          <a:off x="287234" y="1637917"/>
          <a:ext cx="4021279" cy="501840"/>
        </a:xfrm>
        <a:prstGeom prst="roundRect">
          <a:avLst/>
        </a:prstGeom>
        <a:solidFill>
          <a:schemeClr val="accent1">
            <a:lumMod val="75000"/>
          </a:schemeClr>
        </a:soli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100000"/>
            </a:lnSpc>
            <a:spcBef>
              <a:spcPct val="0"/>
            </a:spcBef>
            <a:spcAft>
              <a:spcPct val="35000"/>
            </a:spcAft>
            <a:buNone/>
          </a:pPr>
          <a:r>
            <a:rPr lang="en-US" sz="1700" kern="1200" dirty="0"/>
            <a:t>Cons App Walk Through </a:t>
          </a:r>
        </a:p>
      </dsp:txBody>
      <dsp:txXfrm>
        <a:off x="311732" y="1662415"/>
        <a:ext cx="3972283" cy="452844"/>
      </dsp:txXfrm>
    </dsp:sp>
    <dsp:sp modelId="{3BDFC7F2-B896-45A3-A594-CB9CFA9991C3}">
      <dsp:nvSpPr>
        <dsp:cNvPr id="0" name=""/>
        <dsp:cNvSpPr/>
      </dsp:nvSpPr>
      <dsp:spPr>
        <a:xfrm>
          <a:off x="0" y="2659957"/>
          <a:ext cx="5744684" cy="428400"/>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sp>
    <dsp:sp modelId="{A6ECDCD8-D99E-4CA6-904E-C5136158E889}">
      <dsp:nvSpPr>
        <dsp:cNvPr id="0" name=""/>
        <dsp:cNvSpPr/>
      </dsp:nvSpPr>
      <dsp:spPr>
        <a:xfrm>
          <a:off x="287234" y="2412977"/>
          <a:ext cx="4021279" cy="501840"/>
        </a:xfrm>
        <a:prstGeom prst="roundRect">
          <a:avLst/>
        </a:prstGeom>
        <a:solidFill>
          <a:schemeClr val="accent1">
            <a:lumMod val="60000"/>
            <a:lumOff val="40000"/>
          </a:schemeClr>
        </a:solidFill>
        <a:ln>
          <a:solidFill>
            <a:schemeClr val="accent1">
              <a:lumMod val="60000"/>
              <a:lumOff val="40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100000"/>
            </a:lnSpc>
            <a:spcBef>
              <a:spcPct val="0"/>
            </a:spcBef>
            <a:spcAft>
              <a:spcPct val="35000"/>
            </a:spcAft>
            <a:buNone/>
          </a:pPr>
          <a:r>
            <a:rPr lang="en-US" sz="1700" kern="1200" dirty="0"/>
            <a:t>Additional Training Opportunities  </a:t>
          </a:r>
        </a:p>
      </dsp:txBody>
      <dsp:txXfrm>
        <a:off x="311732" y="2437475"/>
        <a:ext cx="3972283" cy="452844"/>
      </dsp:txXfrm>
    </dsp:sp>
    <dsp:sp modelId="{79DE2DD6-E35B-4BDC-95F2-1A04777838A3}">
      <dsp:nvSpPr>
        <dsp:cNvPr id="0" name=""/>
        <dsp:cNvSpPr/>
      </dsp:nvSpPr>
      <dsp:spPr>
        <a:xfrm>
          <a:off x="0" y="3431078"/>
          <a:ext cx="5744684" cy="428400"/>
        </a:xfrm>
        <a:prstGeom prst="rect">
          <a:avLst/>
        </a:prstGeom>
        <a:solidFill>
          <a:schemeClr val="lt1">
            <a:alpha val="90000"/>
            <a:hueOff val="0"/>
            <a:satOff val="0"/>
            <a:lumOff val="0"/>
            <a:alphaOff val="0"/>
          </a:schemeClr>
        </a:solidFill>
        <a:ln w="6350" cap="flat" cmpd="sng" algn="ctr">
          <a:solidFill>
            <a:schemeClr val="accent1"/>
          </a:solidFill>
          <a:prstDash val="solid"/>
          <a:miter lim="800000"/>
        </a:ln>
        <a:effectLst/>
      </dsp:spPr>
      <dsp:style>
        <a:lnRef idx="1">
          <a:scrgbClr r="0" g="0" b="0"/>
        </a:lnRef>
        <a:fillRef idx="1">
          <a:scrgbClr r="0" g="0" b="0"/>
        </a:fillRef>
        <a:effectRef idx="0">
          <a:scrgbClr r="0" g="0" b="0"/>
        </a:effectRef>
        <a:fontRef idx="minor"/>
      </dsp:style>
    </dsp:sp>
    <dsp:sp modelId="{FA375690-CB23-40BF-A922-CAB582A7A869}">
      <dsp:nvSpPr>
        <dsp:cNvPr id="0" name=""/>
        <dsp:cNvSpPr/>
      </dsp:nvSpPr>
      <dsp:spPr>
        <a:xfrm>
          <a:off x="287234" y="3180158"/>
          <a:ext cx="4021279" cy="501840"/>
        </a:xfrm>
        <a:prstGeom prst="roundRect">
          <a:avLst/>
        </a:prstGeom>
        <a:solidFill>
          <a:schemeClr val="bg2"/>
        </a:solidFill>
        <a:ln>
          <a:solidFill>
            <a:schemeClr val="bg2"/>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en-US" sz="1700" kern="1200" dirty="0"/>
            <a:t>Questions</a:t>
          </a:r>
        </a:p>
      </dsp:txBody>
      <dsp:txXfrm>
        <a:off x="311732" y="3204656"/>
        <a:ext cx="3972283" cy="452844"/>
      </dsp:txXfrm>
    </dsp:sp>
    <dsp:sp modelId="{3540478F-9A15-4449-8D51-C34861A2DC85}">
      <dsp:nvSpPr>
        <dsp:cNvPr id="0" name=""/>
        <dsp:cNvSpPr/>
      </dsp:nvSpPr>
      <dsp:spPr>
        <a:xfrm>
          <a:off x="0" y="4202198"/>
          <a:ext cx="5744684" cy="428400"/>
        </a:xfrm>
        <a:prstGeom prst="rect">
          <a:avLst/>
        </a:prstGeom>
        <a:solidFill>
          <a:schemeClr val="tx1">
            <a:alpha val="90000"/>
          </a:schemeClr>
        </a:solidFill>
        <a:ln w="6350" cap="flat" cmpd="sng" algn="ctr">
          <a:solidFill>
            <a:schemeClr val="accent1">
              <a:lumMod val="50000"/>
            </a:schemeClr>
          </a:solidFill>
          <a:prstDash val="solid"/>
          <a:miter lim="800000"/>
        </a:ln>
        <a:effectLst/>
      </dsp:spPr>
      <dsp:style>
        <a:lnRef idx="1">
          <a:scrgbClr r="0" g="0" b="0"/>
        </a:lnRef>
        <a:fillRef idx="1">
          <a:scrgbClr r="0" g="0" b="0"/>
        </a:fillRef>
        <a:effectRef idx="0">
          <a:scrgbClr r="0" g="0" b="0"/>
        </a:effectRef>
        <a:fontRef idx="minor"/>
      </dsp:style>
    </dsp:sp>
    <dsp:sp modelId="{F2CD4BB1-CFA8-4488-BA70-04348E0AB9B4}">
      <dsp:nvSpPr>
        <dsp:cNvPr id="0" name=""/>
        <dsp:cNvSpPr/>
      </dsp:nvSpPr>
      <dsp:spPr>
        <a:xfrm>
          <a:off x="287234" y="3951278"/>
          <a:ext cx="4021279" cy="501840"/>
        </a:xfrm>
        <a:prstGeom prst="roundRect">
          <a:avLst/>
        </a:prstGeom>
        <a:solidFill>
          <a:srgbClr val="0070C0"/>
        </a:solidFill>
        <a:ln>
          <a:solidFill>
            <a:srgbClr val="0070C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1995" tIns="0" rIns="151995" bIns="0" numCol="1" spcCol="1270" anchor="ctr" anchorCtr="0">
          <a:noAutofit/>
        </a:bodyPr>
        <a:lstStyle/>
        <a:p>
          <a:pPr marL="0" lvl="0" indent="0" algn="l" defTabSz="755650">
            <a:lnSpc>
              <a:spcPct val="90000"/>
            </a:lnSpc>
            <a:spcBef>
              <a:spcPct val="0"/>
            </a:spcBef>
            <a:spcAft>
              <a:spcPct val="35000"/>
            </a:spcAft>
            <a:buNone/>
          </a:pPr>
          <a:r>
            <a:rPr lang="en-US" sz="1700" kern="1200" dirty="0"/>
            <a:t>Breakout Session by Region </a:t>
          </a:r>
        </a:p>
      </dsp:txBody>
      <dsp:txXfrm>
        <a:off x="311732" y="3975776"/>
        <a:ext cx="3972283"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D10D7-0484-4F7F-9EE4-15CDB8667814}">
      <dsp:nvSpPr>
        <dsp:cNvPr id="0" name=""/>
        <dsp:cNvSpPr/>
      </dsp:nvSpPr>
      <dsp:spPr>
        <a:xfrm>
          <a:off x="0" y="501"/>
          <a:ext cx="728079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461A20-6301-4123-82CD-9B84F5F1DBC0}">
      <dsp:nvSpPr>
        <dsp:cNvPr id="0" name=""/>
        <dsp:cNvSpPr/>
      </dsp:nvSpPr>
      <dsp:spPr>
        <a:xfrm>
          <a:off x="0" y="73281"/>
          <a:ext cx="7280796" cy="821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North Central &amp; Northeast Region </a:t>
          </a:r>
          <a:r>
            <a:rPr lang="en-US" sz="2300" kern="1200" dirty="0"/>
            <a:t>– Shannon Allen, Niko Kaloudis, &amp; DeLilah Collins</a:t>
          </a:r>
        </a:p>
      </dsp:txBody>
      <dsp:txXfrm>
        <a:off x="0" y="73281"/>
        <a:ext cx="7280796" cy="821539"/>
      </dsp:txXfrm>
    </dsp:sp>
    <dsp:sp modelId="{11EFED21-2679-4556-8003-5FA11ABF877B}">
      <dsp:nvSpPr>
        <dsp:cNvPr id="0" name=""/>
        <dsp:cNvSpPr/>
      </dsp:nvSpPr>
      <dsp:spPr>
        <a:xfrm>
          <a:off x="0" y="822041"/>
          <a:ext cx="7280796"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08063-7BD9-455A-87BF-032713E9032D}">
      <dsp:nvSpPr>
        <dsp:cNvPr id="0" name=""/>
        <dsp:cNvSpPr/>
      </dsp:nvSpPr>
      <dsp:spPr>
        <a:xfrm>
          <a:off x="0" y="978667"/>
          <a:ext cx="7280796" cy="821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Northwest and West Central Region </a:t>
          </a:r>
          <a:r>
            <a:rPr lang="en-US" sz="2300" kern="1200" dirty="0"/>
            <a:t>– Kristen Collins</a:t>
          </a:r>
        </a:p>
      </dsp:txBody>
      <dsp:txXfrm>
        <a:off x="0" y="978667"/>
        <a:ext cx="7280796" cy="821539"/>
      </dsp:txXfrm>
    </dsp:sp>
    <dsp:sp modelId="{44529186-120C-4B03-95EE-378C7A86015E}">
      <dsp:nvSpPr>
        <dsp:cNvPr id="0" name=""/>
        <dsp:cNvSpPr/>
      </dsp:nvSpPr>
      <dsp:spPr>
        <a:xfrm>
          <a:off x="0" y="1643581"/>
          <a:ext cx="7280796"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5AF266-BF5B-4B0E-83DE-7EBE96A14645}">
      <dsp:nvSpPr>
        <dsp:cNvPr id="0" name=""/>
        <dsp:cNvSpPr/>
      </dsp:nvSpPr>
      <dsp:spPr>
        <a:xfrm>
          <a:off x="0" y="1780531"/>
          <a:ext cx="7280796" cy="821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Pikes Peak and Southeast Region </a:t>
          </a:r>
          <a:r>
            <a:rPr lang="en-US" sz="2300" kern="1200" dirty="0"/>
            <a:t>– Tammy Giessinger</a:t>
          </a:r>
        </a:p>
      </dsp:txBody>
      <dsp:txXfrm>
        <a:off x="0" y="1780531"/>
        <a:ext cx="7280796" cy="821539"/>
      </dsp:txXfrm>
    </dsp:sp>
    <dsp:sp modelId="{AE1CBDD6-E0C3-4226-B3F5-1A08A94A7D8E}">
      <dsp:nvSpPr>
        <dsp:cNvPr id="0" name=""/>
        <dsp:cNvSpPr/>
      </dsp:nvSpPr>
      <dsp:spPr>
        <a:xfrm>
          <a:off x="0" y="2465120"/>
          <a:ext cx="728079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19A8DC-11D8-454B-BFC9-40363BFA4E52}">
      <dsp:nvSpPr>
        <dsp:cNvPr id="0" name=""/>
        <dsp:cNvSpPr/>
      </dsp:nvSpPr>
      <dsp:spPr>
        <a:xfrm>
          <a:off x="0" y="2602071"/>
          <a:ext cx="7280796" cy="821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t>Southwest Region </a:t>
          </a:r>
          <a:r>
            <a:rPr lang="en-US" sz="2300" kern="1200" dirty="0"/>
            <a:t>– Jeremy Meredith &amp; Kathryn Wisner </a:t>
          </a:r>
        </a:p>
      </dsp:txBody>
      <dsp:txXfrm>
        <a:off x="0" y="2602071"/>
        <a:ext cx="7280796" cy="821539"/>
      </dsp:txXfrm>
    </dsp:sp>
    <dsp:sp modelId="{ED15C822-B85D-4391-B6B4-7BC365B13628}">
      <dsp:nvSpPr>
        <dsp:cNvPr id="0" name=""/>
        <dsp:cNvSpPr/>
      </dsp:nvSpPr>
      <dsp:spPr>
        <a:xfrm>
          <a:off x="0" y="3286660"/>
          <a:ext cx="7280796"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B074D-3083-47BB-A7D9-59B01E982AF5}">
      <dsp:nvSpPr>
        <dsp:cNvPr id="0" name=""/>
        <dsp:cNvSpPr/>
      </dsp:nvSpPr>
      <dsp:spPr>
        <a:xfrm>
          <a:off x="0" y="3287162"/>
          <a:ext cx="7280796" cy="821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Floater: Michelle Prael </a:t>
          </a:r>
        </a:p>
      </dsp:txBody>
      <dsp:txXfrm>
        <a:off x="0" y="3287162"/>
        <a:ext cx="7280796" cy="82153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r>
              <a:rPr lang="en-US" dirty="0"/>
              <a:t>Good morning,</a:t>
            </a:r>
          </a:p>
          <a:p>
            <a:endParaRPr lang="en-US" dirty="0"/>
          </a:p>
          <a:p>
            <a:pPr marL="171450" indent="-171450">
              <a:buFont typeface="Arial" panose="020B0604020202020204" pitchFamily="34" charset="0"/>
              <a:buChar char="•"/>
            </a:pPr>
            <a:r>
              <a:rPr lang="en-US" dirty="0"/>
              <a:t>Before we get started, please be sure to change your name in the Participants Panel to include your district name. We will have a breakout session later on by your Region</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3488423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r>
              <a:rPr lang="en-US" dirty="0"/>
              <a:t>Another exciting part of the application is the NPS page. As some of you know, in the past, you would submit each consultation form to the </a:t>
            </a:r>
            <a:r>
              <a:rPr lang="en-US" dirty="0" err="1"/>
              <a:t>consolidatedapplication</a:t>
            </a:r>
            <a:r>
              <a:rPr lang="en-US" dirty="0"/>
              <a:t> email. That is no longer the case as we have now added an upload function for you to use. You will now be able to upload each consultation form for each school in the same line you use to fill out what programs they will participate in. </a:t>
            </a:r>
          </a:p>
          <a:p>
            <a:endParaRPr lang="en-US" dirty="0"/>
          </a:p>
          <a:p>
            <a:r>
              <a:rPr lang="en-US" dirty="0"/>
              <a:t>As a reminder, you will need to submit a consultation form for those who are participating, as well as, those who are not participating. </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281420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Kristen</a:t>
            </a:r>
          </a:p>
          <a:p>
            <a:r>
              <a:rPr lang="en-US" b="1" dirty="0"/>
              <a:t>LEA Profile: </a:t>
            </a:r>
          </a:p>
          <a:p>
            <a:pPr marL="171450" indent="-171450">
              <a:buFont typeface="Arial" panose="020B0604020202020204" pitchFamily="34" charset="0"/>
              <a:buChar char="•"/>
            </a:pPr>
            <a:r>
              <a:rPr lang="en-US" b="0" dirty="0"/>
              <a:t>Funding year designations: </a:t>
            </a:r>
            <a:r>
              <a:rPr lang="en-US" dirty="0"/>
              <a:t>LEA profile includes the option to choose between 2019-2020 and 2020-2021 student October data</a:t>
            </a:r>
          </a:p>
          <a:p>
            <a:pPr marL="0" indent="0">
              <a:buFont typeface="Arial" panose="020B0604020202020204" pitchFamily="34" charset="0"/>
              <a:buNone/>
            </a:pPr>
            <a:r>
              <a:rPr lang="en-US" dirty="0"/>
              <a:t> </a:t>
            </a:r>
          </a:p>
          <a:p>
            <a:pPr marL="0" indent="0">
              <a:buFont typeface="Arial" panose="020B0604020202020204" pitchFamily="34" charset="0"/>
              <a:buNone/>
            </a:pPr>
            <a:r>
              <a:rPr lang="en-US" b="1" dirty="0"/>
              <a:t>School Profile: </a:t>
            </a:r>
          </a:p>
          <a:p>
            <a:pPr marL="171450" indent="-171450">
              <a:buFont typeface="Arial" panose="020B0604020202020204" pitchFamily="34" charset="0"/>
              <a:buChar char="•"/>
            </a:pPr>
            <a:r>
              <a:rPr lang="en-US" b="0" dirty="0"/>
              <a:t>When you modify a school, the word “Modified” in red will pop up and that is just letting CDE know that you change the data. </a:t>
            </a:r>
          </a:p>
          <a:p>
            <a:pPr marL="171450" indent="-171450">
              <a:buFont typeface="Arial" panose="020B0604020202020204" pitchFamily="34" charset="0"/>
              <a:buChar char="•"/>
            </a:pPr>
            <a:r>
              <a:rPr lang="en-US" b="0" dirty="0"/>
              <a:t>If you use 2019-2020 data and you had a new school, you will have to add that school’s data to the page. </a:t>
            </a:r>
          </a:p>
          <a:p>
            <a:pPr marL="0" indent="0">
              <a:buFont typeface="Arial" panose="020B0604020202020204" pitchFamily="34" charset="0"/>
              <a:buNone/>
            </a:pPr>
            <a:endParaRPr lang="en-US" b="0" dirty="0"/>
          </a:p>
          <a:p>
            <a:r>
              <a:rPr lang="en-US" b="1" dirty="0"/>
              <a:t>Non-Public Schools:</a:t>
            </a:r>
          </a:p>
          <a:p>
            <a:pPr marL="171450" lvl="0" indent="-171450">
              <a:buFont typeface="Arial" panose="020B0604020202020204" pitchFamily="34" charset="0"/>
              <a:buChar char="•"/>
            </a:pPr>
            <a:r>
              <a:rPr lang="en-US" dirty="0"/>
              <a:t>Moved to a separate page</a:t>
            </a:r>
          </a:p>
          <a:p>
            <a:pPr marL="171450" lvl="0" indent="-171450">
              <a:buFont typeface="Arial" panose="020B0604020202020204" pitchFamily="34" charset="0"/>
              <a:buChar char="•"/>
            </a:pPr>
            <a:r>
              <a:rPr lang="en-US" dirty="0"/>
              <a:t>Add an upload function for the consultation forms </a:t>
            </a:r>
          </a:p>
          <a:p>
            <a:pPr marL="0" lvl="0" indent="0">
              <a:buFont typeface="Arial" panose="020B0604020202020204" pitchFamily="34" charset="0"/>
              <a:buNone/>
            </a:pPr>
            <a:endParaRPr lang="en-US" b="1" dirty="0"/>
          </a:p>
          <a:p>
            <a:r>
              <a:rPr lang="en-US" b="1" dirty="0"/>
              <a:t>Assurances:</a:t>
            </a:r>
          </a:p>
          <a:p>
            <a:pPr marL="171450" indent="-171450">
              <a:buFont typeface="Arial" panose="020B0604020202020204" pitchFamily="34" charset="0"/>
              <a:buChar char="•"/>
            </a:pPr>
            <a:r>
              <a:rPr lang="en-US" b="0" dirty="0"/>
              <a:t>Neglected Facilities: </a:t>
            </a:r>
            <a:r>
              <a:rPr lang="en-US" dirty="0"/>
              <a:t>Reduced to one question in the Title I Narrative </a:t>
            </a:r>
          </a:p>
          <a:p>
            <a:pPr marL="0" indent="0">
              <a:buFont typeface="Arial" panose="020B0604020202020204" pitchFamily="34" charset="0"/>
              <a:buNone/>
            </a:pPr>
            <a:endParaRPr lang="en-US" dirty="0"/>
          </a:p>
          <a:p>
            <a:r>
              <a:rPr lang="en-US" b="1" dirty="0"/>
              <a:t>Title I, Part A - Targeted Support and Assistance </a:t>
            </a:r>
            <a:r>
              <a:rPr lang="en-US" b="1" dirty="0">
                <a:solidFill>
                  <a:srgbClr val="FF0000"/>
                </a:solidFill>
              </a:rPr>
              <a:t>(Tina)</a:t>
            </a:r>
            <a:endParaRPr lang="en-US" dirty="0">
              <a:solidFill>
                <a:srgbClr val="FF0000"/>
              </a:solidFill>
            </a:endParaRPr>
          </a:p>
          <a:p>
            <a:pPr marL="171450" lvl="0" indent="-171450">
              <a:buFont typeface="Arial" panose="020B0604020202020204" pitchFamily="34" charset="0"/>
              <a:buChar char="•"/>
            </a:pPr>
            <a:r>
              <a:rPr lang="en-US" dirty="0"/>
              <a:t>Combined questions </a:t>
            </a:r>
          </a:p>
          <a:p>
            <a:pPr marL="171450" lvl="0" indent="-171450">
              <a:buFont typeface="Arial" panose="020B0604020202020204" pitchFamily="34" charset="0"/>
              <a:buChar char="•"/>
            </a:pPr>
            <a:r>
              <a:rPr lang="en-US" dirty="0"/>
              <a:t>Added progressive disclosure</a:t>
            </a:r>
          </a:p>
          <a:p>
            <a:pPr marL="0" lvl="0" indent="0">
              <a:buFont typeface="Arial" panose="020B0604020202020204" pitchFamily="34" charset="0"/>
              <a:buNone/>
            </a:pPr>
            <a:endParaRPr lang="en-US" dirty="0"/>
          </a:p>
          <a:p>
            <a:r>
              <a:rPr lang="en-US" b="1" dirty="0"/>
              <a:t>Title I, Part D - Delinquent Facilities</a:t>
            </a:r>
            <a:endParaRPr lang="en-US" dirty="0"/>
          </a:p>
          <a:p>
            <a:pPr marL="171450" lvl="0" indent="-171450">
              <a:buFont typeface="Arial" panose="020B0604020202020204" pitchFamily="34" charset="0"/>
              <a:buChar char="•"/>
            </a:pPr>
            <a:r>
              <a:rPr lang="en-US" dirty="0"/>
              <a:t>Reduce/clarified questions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Title III and Title III</a:t>
            </a:r>
          </a:p>
          <a:p>
            <a:pPr marL="171450" lvl="0" indent="-171450">
              <a:buFont typeface="Arial" panose="020B0604020202020204" pitchFamily="34" charset="0"/>
              <a:buChar char="•"/>
            </a:pPr>
            <a:r>
              <a:rPr lang="en-US" dirty="0"/>
              <a:t>The narrative questions from 20-21 will not carryover into this application.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Title IV</a:t>
            </a:r>
          </a:p>
          <a:p>
            <a:pPr marL="171450" lvl="0" indent="-171450">
              <a:buFont typeface="Arial" panose="020B0604020202020204" pitchFamily="34" charset="0"/>
              <a:buChar char="•"/>
            </a:pPr>
            <a:r>
              <a:rPr lang="en-US" b="0" dirty="0"/>
              <a:t>We have added grant codes to last year’s funding sources for the content areas. </a:t>
            </a:r>
          </a:p>
          <a:p>
            <a:pPr marL="0" lvl="0" indent="0">
              <a:buFont typeface="Arial" panose="020B0604020202020204" pitchFamily="34" charset="0"/>
              <a:buNone/>
            </a:pPr>
            <a:endParaRPr lang="en-US" b="0" dirty="0"/>
          </a:p>
          <a:p>
            <a:r>
              <a:rPr lang="en-US" b="1" dirty="0"/>
              <a:t>Set-Aside and Title IV Content Categories Summary</a:t>
            </a:r>
            <a:endParaRPr lang="en-US" dirty="0"/>
          </a:p>
          <a:p>
            <a:pPr marL="171450" lvl="0" indent="-171450">
              <a:buFont typeface="Arial" panose="020B0604020202020204" pitchFamily="34" charset="0"/>
              <a:buChar char="•"/>
            </a:pPr>
            <a:r>
              <a:rPr lang="en-US" dirty="0"/>
              <a:t>New section to track Title IV budget items by purpose area (Well-rounded, Safe and Healthy, Education technology)</a:t>
            </a:r>
          </a:p>
          <a:p>
            <a:pPr marL="171450" indent="-171450">
              <a:buFont typeface="Arial" panose="020B0604020202020204" pitchFamily="34" charset="0"/>
              <a:buChar char="•"/>
            </a:pPr>
            <a:r>
              <a:rPr lang="en-US" dirty="0"/>
              <a:t>20-21 Narrative Response will carryover from the 21-22 application</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193595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Last year, we did present on and record the training for each program. On this slide, that will be sent out after this meeting, we have included links to the </a:t>
            </a:r>
            <a:r>
              <a:rPr lang="en-US" dirty="0" err="1"/>
              <a:t>powerpoint</a:t>
            </a:r>
            <a:r>
              <a:rPr lang="en-US" dirty="0"/>
              <a:t> presentation and the recorded webinars. You can use them to learn the programs or to give yourself a quick refresher! </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3655383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We have a Technical Assistance Request form that you can fill out to set up technical assistance time. A lot of people used the form last year and you can designate which sections of the applications you need help with. It will ask for days and times that work best for you and our team will set up a meeting with you and the appropriate individuals to provide you with support. As always, if you have questions, you can reach out to your Regional Contact for assistance.</a:t>
            </a:r>
          </a:p>
          <a:p>
            <a:endParaRPr lang="en-US" dirty="0"/>
          </a:p>
          <a:p>
            <a:r>
              <a:rPr lang="en-US" dirty="0"/>
              <a:t>We will also host office hours.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1033644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r>
              <a:rPr lang="en-US" dirty="0"/>
              <a:t>Before we jump into our breakout sessions, does anyone have any questions? </a:t>
            </a:r>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352513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We have included on our team’s information. Feel free to reach out to any of us if you have any additional questions.  </a:t>
            </a:r>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dirty="0"/>
          </a:p>
        </p:txBody>
      </p:sp>
    </p:spTree>
    <p:extLst>
      <p:ext uri="{BB962C8B-B14F-4D97-AF65-F5344CB8AC3E}">
        <p14:creationId xmlns:p14="http://schemas.microsoft.com/office/powerpoint/2010/main" val="730796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r>
              <a:rPr lang="en-US" dirty="0"/>
              <a:t>We do have two other team’s and we have included those team member’s contact info as well. </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551897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r>
              <a:rPr lang="en-US" dirty="0"/>
              <a:t>As well as our Grant Fiscal Partners.</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254024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We save the best for last! If you’d like, stick around and we can break you out by Region. You can talk to your Regional Contact and ask questions about the application or whatever other questions you may have. But if you are all set and you don’t have any questions, that is all the content we have for today. Thank you for joining us. For those who would like to join their Regional session, hang tight and we will get you in the right breakout session! </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3882880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Michelle </a:t>
            </a:r>
          </a:p>
          <a:p>
            <a:pPr marL="0" indent="0">
              <a:buFont typeface="Arial" panose="020B0604020202020204" pitchFamily="34" charset="0"/>
              <a:buNone/>
            </a:pPr>
            <a:r>
              <a:rPr lang="en-US" dirty="0"/>
              <a:t>We are going to go over </a:t>
            </a:r>
          </a:p>
          <a:p>
            <a:pPr marL="171450" indent="-171450">
              <a:buFont typeface="Arial" panose="020B0604020202020204" pitchFamily="34" charset="0"/>
              <a:buChar char="•"/>
            </a:pPr>
            <a:r>
              <a:rPr lang="en-US" dirty="0"/>
              <a:t>The timeline, upcoming due dates, and substantial approval </a:t>
            </a:r>
          </a:p>
          <a:p>
            <a:pPr marL="171450" indent="-171450">
              <a:buFont typeface="Arial" panose="020B0604020202020204" pitchFamily="34" charset="0"/>
              <a:buChar char="•"/>
            </a:pPr>
            <a:r>
              <a:rPr lang="en-US" dirty="0"/>
              <a:t>The new updates and changes for the 21-22 application</a:t>
            </a:r>
          </a:p>
          <a:p>
            <a:pPr marL="171450" indent="-171450">
              <a:buFont typeface="Arial" panose="020B0604020202020204" pitchFamily="34" charset="0"/>
              <a:buChar char="•"/>
            </a:pPr>
            <a:r>
              <a:rPr lang="en-US" dirty="0"/>
              <a:t>We will complete a walk through of the application</a:t>
            </a:r>
          </a:p>
          <a:p>
            <a:pPr marL="171450" indent="-171450">
              <a:buFont typeface="Arial" panose="020B0604020202020204" pitchFamily="34" charset="0"/>
              <a:buChar char="•"/>
            </a:pPr>
            <a:r>
              <a:rPr lang="en-US" dirty="0"/>
              <a:t>Provide information around additional training opportunities</a:t>
            </a:r>
          </a:p>
          <a:p>
            <a:pPr marL="171450" indent="-171450">
              <a:buFont typeface="Arial" panose="020B0604020202020204" pitchFamily="34" charset="0"/>
              <a:buChar char="•"/>
            </a:pPr>
            <a:r>
              <a:rPr lang="en-US" dirty="0"/>
              <a:t>Give some time for questions as a group</a:t>
            </a:r>
          </a:p>
          <a:p>
            <a:pPr marL="171450" indent="-171450">
              <a:buFont typeface="Arial" panose="020B0604020202020204" pitchFamily="34" charset="0"/>
              <a:buChar char="•"/>
            </a:pPr>
            <a:r>
              <a:rPr lang="en-US" dirty="0"/>
              <a:t>And last but not least, have breakout sessions by region for you to ask your regional contact questions about the application </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12519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r>
              <a:rPr lang="en-US" dirty="0"/>
              <a:t>Substantial approval allows the applicant to obligate funds.</a:t>
            </a:r>
          </a:p>
          <a:p>
            <a:endParaRPr lang="en-US" dirty="0"/>
          </a:p>
          <a:p>
            <a:r>
              <a:rPr lang="en-US" dirty="0"/>
              <a:t>In order to receive Substantial Approval, you will need to submit the online application, along with a few documents that may pertain to your district. Almost all the forms need to be submitted through the consolidated application, except for the tribal forms. Those districts that it applies to, Georgina Owen (Title Program Manager), submits them on behalf of the district. So work with her to make sure that gets submitted on time.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408860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r>
              <a:rPr lang="en-US" dirty="0"/>
              <a:t>One thing to draw your attention to, as you probably saw on the previous slide, two forms are due earlier than the June 30</a:t>
            </a:r>
            <a:r>
              <a:rPr lang="en-US" baseline="30000" dirty="0"/>
              <a:t>th</a:t>
            </a:r>
            <a:r>
              <a:rPr lang="en-US" dirty="0"/>
              <a:t> deadline. The NPS and 1003 form are both due May 30, 2021. </a:t>
            </a:r>
          </a:p>
          <a:p>
            <a:endParaRPr lang="en-US" dirty="0"/>
          </a:p>
          <a:p>
            <a:r>
              <a:rPr lang="en-US" dirty="0"/>
              <a:t>We typically have to check a lot for these forms to ensure we have all of them and that they are filled out correctly. This is helpful to turn in early so that when the June 30</a:t>
            </a:r>
            <a:r>
              <a:rPr lang="en-US" baseline="30000" dirty="0"/>
              <a:t>th</a:t>
            </a:r>
            <a:r>
              <a:rPr lang="en-US" dirty="0"/>
              <a:t> date comes around, we are not scrambling to get the forms in and that way, it won’t impact your substantial approval date. </a:t>
            </a:r>
          </a:p>
        </p:txBody>
      </p:sp>
      <p:sp>
        <p:nvSpPr>
          <p:cNvPr id="4" name="Slide Number Placeholder 3"/>
          <p:cNvSpPr>
            <a:spLocks noGrp="1"/>
          </p:cNvSpPr>
          <p:nvPr>
            <p:ph type="sldNum" sz="quarter" idx="5"/>
          </p:nvPr>
        </p:nvSpPr>
        <p:spPr/>
        <p:txBody>
          <a:bodyPr/>
          <a:lstStyle/>
          <a:p>
            <a:fld id="{D8C3E97E-4890-4915-A7C2-F3D207C521C5}" type="slidenum">
              <a:rPr lang="en-US" smtClean="0"/>
              <a:t>4</a:t>
            </a:fld>
            <a:endParaRPr lang="en-US"/>
          </a:p>
        </p:txBody>
      </p:sp>
    </p:spTree>
    <p:extLst>
      <p:ext uri="{BB962C8B-B14F-4D97-AF65-F5344CB8AC3E}">
        <p14:creationId xmlns:p14="http://schemas.microsoft.com/office/powerpoint/2010/main" val="3943768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a:p>
            <a:r>
              <a:rPr lang="en-US" dirty="0"/>
              <a:t>If you are looking at the upcoming dates and you aren’t sure if you can complete everything on time, we do have an extension request form. This form lets us know at CDE that your application will be turned in late. However, you can not encumber funds until everything is turned in. So if you want another month to turn everything in, you wouldn’t get that substantial approval date until July 30</a:t>
            </a:r>
            <a:r>
              <a:rPr lang="en-US" baseline="30000" dirty="0"/>
              <a:t>th</a:t>
            </a:r>
            <a:r>
              <a:rPr lang="en-US" dirty="0"/>
              <a:t> or August 1</a:t>
            </a:r>
            <a:r>
              <a:rPr lang="en-US" baseline="30000" dirty="0"/>
              <a:t>st</a:t>
            </a:r>
            <a:r>
              <a:rPr lang="en-US" dirty="0"/>
              <a:t>. We can’t backdate it to July 1</a:t>
            </a:r>
            <a:r>
              <a:rPr lang="en-US" baseline="30000" dirty="0"/>
              <a:t>st.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604101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r>
              <a:rPr lang="en-US" dirty="0"/>
              <a:t>We are currently updating our Consolidated Application Manual to reflect the new changes. Once it is ready, you will find the manual at the link on this slide. This will be a great resource for anyone who is new or needs a quick refresher on requirements. The manual follows the workflow of the platform so your team can easily find the sections needed to complete the application. It is also helpful if you have multiple people working on different sections of the application, those individuals can jump to the section they need to learn about it and they can ensure they are including everything. </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316283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r>
              <a:rPr lang="en-US" dirty="0"/>
              <a:t>The top three are probably the biggest changes to this year’s application and we will go more in depth with those in the next couple of slides. </a:t>
            </a:r>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3505543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pPr marL="171450" indent="-171450">
              <a:buFont typeface="Arial" panose="020B0604020202020204" pitchFamily="34" charset="0"/>
              <a:buChar char="•"/>
            </a:pPr>
            <a:r>
              <a:rPr lang="en-US" dirty="0"/>
              <a:t>Just because you have had access to the past applications, you won’t have access to this year’s application. </a:t>
            </a:r>
          </a:p>
          <a:p>
            <a:pPr marL="171450" indent="-171450">
              <a:buFont typeface="Arial" panose="020B0604020202020204" pitchFamily="34" charset="0"/>
              <a:buChar char="•"/>
            </a:pPr>
            <a:r>
              <a:rPr lang="en-US" dirty="0"/>
              <a:t>Request access from your LAM ASAP</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293934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 </a:t>
            </a:r>
          </a:p>
          <a:p>
            <a:endParaRPr lang="en-US" dirty="0"/>
          </a:p>
          <a:p>
            <a:r>
              <a:rPr lang="en-US" dirty="0"/>
              <a:t>We have added functionality to the LEA Profile page. As you can see, we added a section where you can select the data you wish to use for the 21-22 application. It is important to note that you should decide which data year to use </a:t>
            </a:r>
            <a:r>
              <a:rPr lang="en-US" b="1" dirty="0"/>
              <a:t>prior </a:t>
            </a:r>
            <a:r>
              <a:rPr lang="en-US" b="0" dirty="0"/>
              <a:t>to filling out the application. We will mention this multiple times today but if you fill out your entire application and then decide to see what 2019-2020 data might look like, this will completely wipe the data from your application. </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367547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4/13/2021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s://sitespubdev.cde.state.co.us/apps/consapp2021/"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hyperlink" Target="http://www.cde.state.co.us/fedprograms/tiippt" TargetMode="External"/><Relationship Id="rId13" Type="http://schemas.openxmlformats.org/officeDocument/2006/relationships/hyperlink" Target="https://us02web.zoom.us/rec/share/549pdaup9lNJGK_i80_WfbAzR5nseaa82ncbqPZZzRkrw7RrNwHDJhiW7UFATvAC?startTime=1588352740000" TargetMode="External"/><Relationship Id="rId3" Type="http://schemas.openxmlformats.org/officeDocument/2006/relationships/hyperlink" Target="http://www.cde.state.co.us/fedprograms/tippt" TargetMode="External"/><Relationship Id="rId7" Type="http://schemas.openxmlformats.org/officeDocument/2006/relationships/hyperlink" Target="https://us02web.zoom.us/rec/share/549pdaup9lNJGK_i80_WfbAzR5nseaa82ncbqPZZzRkrw7RrNwHDJhiW7UFATvAC?startTime=1588349454000" TargetMode="External"/><Relationship Id="rId12" Type="http://schemas.openxmlformats.org/officeDocument/2006/relationships/hyperlink" Target="http://www.cde.state.co.us/fedprograms/tivpp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us02web.zoom.us/rec/share/549pdaup9lNJGK_i80_WfbAzR5nseaa82ncbqPZZzRkrw7RrNwHDJhiW7UFATvAC?startTime=1588348404000" TargetMode="External"/><Relationship Id="rId11" Type="http://schemas.openxmlformats.org/officeDocument/2006/relationships/hyperlink" Target="https://us02web.zoom.us/rec/share/549pdaup9lNJGK_i80_WfbAzR5nseaa82ncbqPZZzRkrw7RrNwHDJhiW7UFATvAC?startTime=1588351221000" TargetMode="External"/><Relationship Id="rId5" Type="http://schemas.openxmlformats.org/officeDocument/2006/relationships/hyperlink" Target="http://www.cde.state.co.us/fedprograms/tidppt" TargetMode="External"/><Relationship Id="rId15" Type="http://schemas.openxmlformats.org/officeDocument/2006/relationships/hyperlink" Target="https://us02web.zoom.us/rec/play/tcUocrj8pmk3HIWdtQSDCqVxW9W7K_-s0XdN8vILnkiwBnFQY1CuY7VHZOCGvpGzZV_LamA6seDKdeLJ?autoplay=true&amp;startTime=1588354056000" TargetMode="External"/><Relationship Id="rId10" Type="http://schemas.openxmlformats.org/officeDocument/2006/relationships/hyperlink" Target="http://www.cde.state.co.us/fedprograms/tiiippt" TargetMode="External"/><Relationship Id="rId4" Type="http://schemas.openxmlformats.org/officeDocument/2006/relationships/hyperlink" Target="https://us02web.zoom.us/rec/share/549pdaup9lNJGK_i80_WfbAzR5nseaa82ncbqPZZzRkrw7RrNwHDJhiW7UFATvAC?startTime=1588347030000" TargetMode="External"/><Relationship Id="rId9" Type="http://schemas.openxmlformats.org/officeDocument/2006/relationships/hyperlink" Target="https://us02web.zoom.us/rec/share/549pdaup9lNJGK_i80_WfbAzR5nseaa82ncbqPZZzRkrw7RrNwHDJhiW7UFATvAC?startTime=1588349524000" TargetMode="External"/><Relationship Id="rId14" Type="http://schemas.openxmlformats.org/officeDocument/2006/relationships/hyperlink" Target="http://www.cde.state.co.us/fedprograms/tvp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fedprograms/regionalcontactspa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hyperlink" Target="https://app.smartsheet.com/b/form/7ee00d5300364e3ba408adf23342f91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hyperlink" Target="mailto:collins_k@cde.state.co.us" TargetMode="External"/><Relationship Id="rId13" Type="http://schemas.openxmlformats.org/officeDocument/2006/relationships/hyperlink" Target="mailto:allen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Wisner_k@cde.state.co.us" TargetMode="External"/><Relationship Id="rId12" Type="http://schemas.openxmlformats.org/officeDocument/2006/relationships/hyperlink" Target="mailto:Kaloudis_n@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Gonzales_m@cde.state.co.us" TargetMode="External"/><Relationship Id="rId11" Type="http://schemas.openxmlformats.org/officeDocument/2006/relationships/hyperlink" Target="mailto:meushaw_l@cde.state.co.us" TargetMode="External"/><Relationship Id="rId5" Type="http://schemas.openxmlformats.org/officeDocument/2006/relationships/hyperlink" Target="mailto:Owen_e@cde.state.co.us" TargetMode="External"/><Relationship Id="rId10" Type="http://schemas.openxmlformats.org/officeDocument/2006/relationships/hyperlink" Target="mailto:meredith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giessinger_t@cde.state.co.us" TargetMode="External"/><Relationship Id="rId14" Type="http://schemas.openxmlformats.org/officeDocument/2006/relationships/hyperlink" Target="mailto:prael_m@cde.state.co.u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mailto:Jimenez_B@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Christensen_m@cde.state.co.u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Gleason_P@cde.state.co.us" TargetMode="External"/><Relationship Id="rId11" Type="http://schemas.openxmlformats.org/officeDocument/2006/relationships/hyperlink" Target="mailto:shen_m@cde.state.co.us" TargetMode="External"/><Relationship Id="rId5" Type="http://schemas.openxmlformats.org/officeDocument/2006/relationships/hyperlink" Target="mailto:Burnham_K@cde.state.co.us" TargetMode="External"/><Relationship Id="rId10" Type="http://schemas.openxmlformats.org/officeDocument/2006/relationships/hyperlink" Target="mailto:shimmin_a@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negley_t@cde.state.co.u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Austin_j@cde.state.co.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mailto:kaleda_s@cde.state.co.us" TargetMode="External"/><Relationship Id="rId4" Type="http://schemas.openxmlformats.org/officeDocument/2006/relationships/hyperlink" Target="mailto:Hawkins_r@cde.state.co.us" TargetMode="Externa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hyperlink" Target="mailto:owen_g@cde.state.co.us" TargetMode="External"/><Relationship Id="rId3" Type="http://schemas.openxmlformats.org/officeDocument/2006/relationships/hyperlink" Target="http://www.cde.state.co.us/fedprograms/2018consultationform" TargetMode="External"/><Relationship Id="rId7" Type="http://schemas.openxmlformats.org/officeDocument/2006/relationships/hyperlink" Target="mailto:Consolidatedapplications@cde.state.co.u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cde.state.co.us/cde_english/tribalconsultationform" TargetMode="External"/><Relationship Id="rId5" Type="http://schemas.openxmlformats.org/officeDocument/2006/relationships/hyperlink" Target="http://www.cde.state.co.us/fedprograms/approvalandtransmittal" TargetMode="External"/><Relationship Id="rId4" Type="http://schemas.openxmlformats.org/officeDocument/2006/relationships/hyperlink" Target="http://www.cde.state.co.us/fedprograms/1003funds" TargetMode="External"/><Relationship Id="rId9" Type="http://schemas.openxmlformats.org/officeDocument/2006/relationships/hyperlink" Target="http://www.cde.state.co.us/apps/consapp2021/logi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fedprograms/2018consultationfor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cde.state.co.us/fedprograms/1003fund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fedprograms/consapp/inde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fedprograms/consolidatedapplicationmanual-final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cde.state.co.us/idm/idmquickreferenceguide" TargetMode="External"/><Relationship Id="rId3" Type="http://schemas.openxmlformats.org/officeDocument/2006/relationships/hyperlink" Target="http://www.cde.state.co.us/idm" TargetMode="External"/><Relationship Id="rId7" Type="http://schemas.openxmlformats.org/officeDocument/2006/relationships/hyperlink" Target="https://cdeapps.cde.state.co.us/LAM_Quick_Guide.doc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edx.cde.state.co.us/passwordmanagement/CDEPasswordApplication.html#/" TargetMode="External"/><Relationship Id="rId5" Type="http://schemas.openxmlformats.org/officeDocument/2006/relationships/hyperlink" Target="mailto:consolidatedapplications@cde.state.co.us" TargetMode="External"/><Relationship Id="rId4" Type="http://schemas.openxmlformats.org/officeDocument/2006/relationships/hyperlink" Target="https://edx.cde.state.co.us/CDEIdM/districtLAMSupport.j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2021-2022 Consolidated Application Functionality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7933F-0811-4A0A-ACBA-408377AD251F}"/>
              </a:ext>
            </a:extLst>
          </p:cNvPr>
          <p:cNvSpPr>
            <a:spLocks noGrp="1"/>
          </p:cNvSpPr>
          <p:nvPr>
            <p:ph type="title"/>
          </p:nvPr>
        </p:nvSpPr>
        <p:spPr/>
        <p:txBody>
          <a:bodyPr vert="horz" lIns="91440" tIns="45720" rIns="91440" bIns="45720" rtlCol="0" anchor="b">
            <a:normAutofit/>
          </a:bodyPr>
          <a:lstStyle/>
          <a:p>
            <a:r>
              <a:rPr lang="en-US" dirty="0"/>
              <a:t>Non-Public Schools Page</a:t>
            </a:r>
          </a:p>
        </p:txBody>
      </p:sp>
      <p:pic>
        <p:nvPicPr>
          <p:cNvPr id="10" name="Picture 9" descr="The Non-Public school is now on its own page between School Profiles and Assurances.">
            <a:extLst>
              <a:ext uri="{FF2B5EF4-FFF2-40B4-BE49-F238E27FC236}">
                <a16:creationId xmlns:a16="http://schemas.microsoft.com/office/drawing/2014/main" id="{9EE4D2DF-5D44-49F6-9EF3-6354A598EB1A}"/>
              </a:ext>
            </a:extLst>
          </p:cNvPr>
          <p:cNvPicPr>
            <a:picLocks noChangeAspect="1"/>
          </p:cNvPicPr>
          <p:nvPr/>
        </p:nvPicPr>
        <p:blipFill>
          <a:blip r:embed="rId3"/>
          <a:stretch>
            <a:fillRect/>
          </a:stretch>
        </p:blipFill>
        <p:spPr>
          <a:xfrm>
            <a:off x="1223460" y="1535257"/>
            <a:ext cx="3705225" cy="2801216"/>
          </a:xfrm>
          <a:prstGeom prst="rect">
            <a:avLst/>
          </a:prstGeom>
        </p:spPr>
      </p:pic>
      <p:sp>
        <p:nvSpPr>
          <p:cNvPr id="11" name="Arrow: Right 10" descr="An arrow that points to the Non-Public Schools page in the application menu.">
            <a:extLst>
              <a:ext uri="{FF2B5EF4-FFF2-40B4-BE49-F238E27FC236}">
                <a16:creationId xmlns:a16="http://schemas.microsoft.com/office/drawing/2014/main" id="{07B31DEE-66A8-465F-B820-95FE4FC17938}"/>
              </a:ext>
            </a:extLst>
          </p:cNvPr>
          <p:cNvSpPr/>
          <p:nvPr/>
        </p:nvSpPr>
        <p:spPr>
          <a:xfrm>
            <a:off x="1704473" y="3855019"/>
            <a:ext cx="762000" cy="28749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is is a screenshot of a non-public school in the application. ">
            <a:extLst>
              <a:ext uri="{FF2B5EF4-FFF2-40B4-BE49-F238E27FC236}">
                <a16:creationId xmlns:a16="http://schemas.microsoft.com/office/drawing/2014/main" id="{4B9A17D6-851A-47B5-9B21-283D687661C9}"/>
              </a:ext>
            </a:extLst>
          </p:cNvPr>
          <p:cNvPicPr>
            <a:picLocks noChangeAspect="1"/>
          </p:cNvPicPr>
          <p:nvPr/>
        </p:nvPicPr>
        <p:blipFill>
          <a:blip r:embed="rId4"/>
          <a:stretch>
            <a:fillRect/>
          </a:stretch>
        </p:blipFill>
        <p:spPr>
          <a:xfrm>
            <a:off x="1223460" y="4768030"/>
            <a:ext cx="9613397" cy="745037"/>
          </a:xfrm>
          <a:prstGeom prst="rect">
            <a:avLst/>
          </a:prstGeom>
        </p:spPr>
      </p:pic>
      <p:sp>
        <p:nvSpPr>
          <p:cNvPr id="4" name="Slide Number Placeholder 3">
            <a:extLst>
              <a:ext uri="{FF2B5EF4-FFF2-40B4-BE49-F238E27FC236}">
                <a16:creationId xmlns:a16="http://schemas.microsoft.com/office/drawing/2014/main" id="{A8E72925-448C-43CD-A7D4-26E187203484}"/>
              </a:ext>
            </a:extLst>
          </p:cNvPr>
          <p:cNvSpPr>
            <a:spLocks noGrp="1"/>
          </p:cNvSpPr>
          <p:nvPr>
            <p:ph type="sldNum" sz="quarter" idx="12"/>
          </p:nvPr>
        </p:nvSpPr>
        <p:spPr/>
        <p:txBody>
          <a:bodyPr vert="horz" lIns="91440" tIns="45720" rIns="91440" bIns="45720" rtlCol="0" anchor="ctr">
            <a:normAutofit fontScale="32500" lnSpcReduction="20000"/>
          </a:bodyPr>
          <a:lstStyle/>
          <a:p>
            <a:pPr algn="r">
              <a:lnSpc>
                <a:spcPct val="90000"/>
              </a:lnSpc>
              <a:spcAft>
                <a:spcPts val="600"/>
              </a:spcAft>
            </a:pPr>
            <a:fld id="{C479D5F6-EDCB-402A-AC08-4943A1820E8F}" type="slidenum">
              <a:rPr lang="en-US" sz="6600">
                <a:solidFill>
                  <a:srgbClr val="FFFFFF"/>
                </a:solidFill>
              </a:rPr>
              <a:pPr algn="r">
                <a:lnSpc>
                  <a:spcPct val="90000"/>
                </a:lnSpc>
                <a:spcAft>
                  <a:spcPts val="600"/>
                </a:spcAft>
              </a:pPr>
              <a:t>10</a:t>
            </a:fld>
            <a:endParaRPr lang="en-US" sz="6600">
              <a:solidFill>
                <a:srgbClr val="FFFFFF"/>
              </a:solidFill>
            </a:endParaRPr>
          </a:p>
        </p:txBody>
      </p:sp>
      <p:sp>
        <p:nvSpPr>
          <p:cNvPr id="8" name="Arrow: Up 7" descr="We have added a feature for districts to upload the consultation form. ">
            <a:extLst>
              <a:ext uri="{FF2B5EF4-FFF2-40B4-BE49-F238E27FC236}">
                <a16:creationId xmlns:a16="http://schemas.microsoft.com/office/drawing/2014/main" id="{4A97596E-31C0-4159-82EB-BE2C39578BAF}"/>
              </a:ext>
            </a:extLst>
          </p:cNvPr>
          <p:cNvSpPr/>
          <p:nvPr/>
        </p:nvSpPr>
        <p:spPr>
          <a:xfrm>
            <a:off x="10486845" y="5513067"/>
            <a:ext cx="350012" cy="606714"/>
          </a:xfrm>
          <a:prstGeom prst="upArrow">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76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439B0-F72D-4E5C-84F2-900764CEBC1D}"/>
              </a:ext>
            </a:extLst>
          </p:cNvPr>
          <p:cNvSpPr>
            <a:spLocks noGrp="1"/>
          </p:cNvSpPr>
          <p:nvPr>
            <p:ph type="title"/>
          </p:nvPr>
        </p:nvSpPr>
        <p:spPr>
          <a:xfrm>
            <a:off x="633276" y="186692"/>
            <a:ext cx="7474172" cy="1325563"/>
          </a:xfrm>
        </p:spPr>
        <p:txBody>
          <a:bodyPr>
            <a:normAutofit/>
          </a:bodyPr>
          <a:lstStyle/>
          <a:p>
            <a:r>
              <a:rPr lang="en-US" dirty="0"/>
              <a:t>2021-2022 Consolidated Application Walk Through</a:t>
            </a:r>
          </a:p>
        </p:txBody>
      </p:sp>
      <p:sp>
        <p:nvSpPr>
          <p:cNvPr id="3" name="Content Placeholder 2">
            <a:extLst>
              <a:ext uri="{FF2B5EF4-FFF2-40B4-BE49-F238E27FC236}">
                <a16:creationId xmlns:a16="http://schemas.microsoft.com/office/drawing/2014/main" id="{B71E670E-1BB5-477F-9A2C-BC2F7EF24374}"/>
              </a:ext>
            </a:extLst>
          </p:cNvPr>
          <p:cNvSpPr>
            <a:spLocks noGrp="1"/>
          </p:cNvSpPr>
          <p:nvPr>
            <p:ph idx="1"/>
          </p:nvPr>
        </p:nvSpPr>
        <p:spPr>
          <a:xfrm>
            <a:off x="1136429" y="2278173"/>
            <a:ext cx="6467867" cy="3450613"/>
          </a:xfrm>
        </p:spPr>
        <p:txBody>
          <a:bodyPr anchor="ctr">
            <a:normAutofit/>
          </a:bodyPr>
          <a:lstStyle/>
          <a:p>
            <a:r>
              <a:rPr lang="en-US" dirty="0">
                <a:hlinkClick r:id="rId3"/>
              </a:rPr>
              <a:t>https://sitespubdev.cde.state.co.us/apps/consapp2021/</a:t>
            </a:r>
            <a:endParaRPr lang="en-US"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Marker">
            <a:extLst>
              <a:ext uri="{FF2B5EF4-FFF2-40B4-BE49-F238E27FC236}">
                <a16:creationId xmlns:a16="http://schemas.microsoft.com/office/drawing/2014/main" id="{46F47C26-3208-4895-BC4C-67BE9EA580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4" name="Slide Number Placeholder 3">
            <a:extLst>
              <a:ext uri="{FF2B5EF4-FFF2-40B4-BE49-F238E27FC236}">
                <a16:creationId xmlns:a16="http://schemas.microsoft.com/office/drawing/2014/main" id="{0E49FD51-6E2A-4DD6-8D45-CE5BDDFF50ED}"/>
              </a:ext>
            </a:extLst>
          </p:cNvPr>
          <p:cNvSpPr>
            <a:spLocks noGrp="1"/>
          </p:cNvSpPr>
          <p:nvPr>
            <p:ph type="sldNum" sz="quarter" idx="12"/>
          </p:nvPr>
        </p:nvSpPr>
        <p:spPr>
          <a:xfrm>
            <a:off x="10341428" y="6356350"/>
            <a:ext cx="1012371" cy="365125"/>
          </a:xfrm>
        </p:spPr>
        <p:txBody>
          <a:bodyPr>
            <a:normAutofit/>
          </a:bodyPr>
          <a:lstStyle/>
          <a:p>
            <a:pPr>
              <a:spcAft>
                <a:spcPts val="600"/>
              </a:spcAft>
            </a:pPr>
            <a:fld id="{C479D5F6-EDCB-402A-AC08-4943A1820E8F}"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5929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17640-7701-4A30-AAA8-478EFC3B1043}"/>
              </a:ext>
            </a:extLst>
          </p:cNvPr>
          <p:cNvSpPr>
            <a:spLocks noGrp="1"/>
          </p:cNvSpPr>
          <p:nvPr>
            <p:ph type="title"/>
          </p:nvPr>
        </p:nvSpPr>
        <p:spPr/>
        <p:txBody>
          <a:bodyPr/>
          <a:lstStyle/>
          <a:p>
            <a:r>
              <a:rPr lang="en-US" dirty="0"/>
              <a:t>Past Webinars </a:t>
            </a:r>
          </a:p>
        </p:txBody>
      </p:sp>
      <p:sp>
        <p:nvSpPr>
          <p:cNvPr id="3" name="Content Placeholder 2">
            <a:extLst>
              <a:ext uri="{FF2B5EF4-FFF2-40B4-BE49-F238E27FC236}">
                <a16:creationId xmlns:a16="http://schemas.microsoft.com/office/drawing/2014/main" id="{41E6F3FD-14A2-4797-8295-1D04E4ABA9FE}"/>
              </a:ext>
            </a:extLst>
          </p:cNvPr>
          <p:cNvSpPr>
            <a:spLocks noGrp="1"/>
          </p:cNvSpPr>
          <p:nvPr>
            <p:ph idx="1"/>
          </p:nvPr>
        </p:nvSpPr>
        <p:spPr>
          <a:xfrm>
            <a:off x="838200" y="1554480"/>
            <a:ext cx="10515600" cy="4903470"/>
          </a:xfrm>
        </p:spPr>
        <p:txBody>
          <a:bodyPr>
            <a:normAutofit/>
          </a:bodyPr>
          <a:lstStyle/>
          <a:p>
            <a:r>
              <a:rPr lang="en-US" dirty="0"/>
              <a:t>Title I, Part A: </a:t>
            </a:r>
          </a:p>
          <a:p>
            <a:pPr lvl="1"/>
            <a:r>
              <a:rPr lang="en-US" u="sng" dirty="0">
                <a:hlinkClick r:id="rId3"/>
              </a:rPr>
              <a:t>PowerPoint </a:t>
            </a:r>
            <a:r>
              <a:rPr lang="en-US" dirty="0"/>
              <a:t>| </a:t>
            </a:r>
            <a:r>
              <a:rPr lang="en-US" u="sng" dirty="0">
                <a:hlinkClick r:id="rId4"/>
              </a:rPr>
              <a:t>Recorded Webinar</a:t>
            </a:r>
            <a:r>
              <a:rPr lang="en-US" dirty="0"/>
              <a:t> </a:t>
            </a:r>
          </a:p>
          <a:p>
            <a:r>
              <a:rPr lang="en-US" dirty="0"/>
              <a:t>Title I Part D: </a:t>
            </a:r>
          </a:p>
          <a:p>
            <a:pPr lvl="1"/>
            <a:r>
              <a:rPr lang="en-US" u="sng" dirty="0">
                <a:hlinkClick r:id="rId5"/>
              </a:rPr>
              <a:t>PowerPoint </a:t>
            </a:r>
            <a:r>
              <a:rPr lang="en-US" dirty="0"/>
              <a:t>| </a:t>
            </a:r>
            <a:r>
              <a:rPr lang="en-US" u="sng" dirty="0">
                <a:hlinkClick r:id="rId6"/>
              </a:rPr>
              <a:t>Program Recorded Webinar</a:t>
            </a:r>
            <a:r>
              <a:rPr lang="en-US" dirty="0"/>
              <a:t> | </a:t>
            </a:r>
            <a:r>
              <a:rPr lang="en-US" u="sng" dirty="0">
                <a:hlinkClick r:id="rId7"/>
              </a:rPr>
              <a:t>Budget Recorded Webinar</a:t>
            </a:r>
            <a:r>
              <a:rPr lang="en-US" dirty="0"/>
              <a:t> </a:t>
            </a:r>
          </a:p>
          <a:p>
            <a:r>
              <a:rPr lang="en-US" dirty="0"/>
              <a:t>Title II, Part A</a:t>
            </a:r>
          </a:p>
          <a:p>
            <a:pPr lvl="1"/>
            <a:r>
              <a:rPr lang="en-US" u="sng" dirty="0">
                <a:hlinkClick r:id="rId8"/>
              </a:rPr>
              <a:t>PowerPoint </a:t>
            </a:r>
            <a:r>
              <a:rPr lang="en-US" dirty="0"/>
              <a:t>| </a:t>
            </a:r>
            <a:r>
              <a:rPr lang="en-US" u="sng" dirty="0">
                <a:hlinkClick r:id="rId9"/>
              </a:rPr>
              <a:t>Recorded Webinar</a:t>
            </a:r>
            <a:r>
              <a:rPr lang="en-US" dirty="0"/>
              <a:t> </a:t>
            </a:r>
          </a:p>
          <a:p>
            <a:r>
              <a:rPr lang="en-US" dirty="0"/>
              <a:t>Title III</a:t>
            </a:r>
          </a:p>
          <a:p>
            <a:pPr lvl="1"/>
            <a:r>
              <a:rPr lang="en-US" u="sng" dirty="0">
                <a:hlinkClick r:id="rId10"/>
              </a:rPr>
              <a:t>PowerPoint</a:t>
            </a:r>
            <a:r>
              <a:rPr lang="en-US" dirty="0">
                <a:hlinkClick r:id="rId10"/>
              </a:rPr>
              <a:t> </a:t>
            </a:r>
            <a:r>
              <a:rPr lang="en-US" dirty="0"/>
              <a:t>| </a:t>
            </a:r>
            <a:r>
              <a:rPr lang="en-US" dirty="0">
                <a:hlinkClick r:id="rId11"/>
              </a:rPr>
              <a:t>Recorded Webinar</a:t>
            </a:r>
            <a:r>
              <a:rPr lang="en-US" dirty="0"/>
              <a:t> </a:t>
            </a:r>
          </a:p>
          <a:p>
            <a:r>
              <a:rPr lang="en-US" dirty="0"/>
              <a:t>Title IV, Part A</a:t>
            </a:r>
          </a:p>
          <a:p>
            <a:pPr lvl="1"/>
            <a:r>
              <a:rPr lang="en-US" u="sng" dirty="0">
                <a:hlinkClick r:id="rId12"/>
              </a:rPr>
              <a:t>PowerPoint </a:t>
            </a:r>
            <a:r>
              <a:rPr lang="en-US" dirty="0"/>
              <a:t>| </a:t>
            </a:r>
            <a:r>
              <a:rPr lang="en-US" u="sng" dirty="0">
                <a:hlinkClick r:id="rId13"/>
              </a:rPr>
              <a:t>Recorded Webinar</a:t>
            </a:r>
            <a:endParaRPr lang="en-US" dirty="0"/>
          </a:p>
          <a:p>
            <a:r>
              <a:rPr lang="en-US" dirty="0"/>
              <a:t>Title V, Part B </a:t>
            </a:r>
          </a:p>
          <a:p>
            <a:pPr lvl="1"/>
            <a:r>
              <a:rPr lang="en-US" u="sng" dirty="0">
                <a:hlinkClick r:id="rId14"/>
              </a:rPr>
              <a:t>PowerPoint </a:t>
            </a:r>
            <a:r>
              <a:rPr lang="en-US" dirty="0"/>
              <a:t>| </a:t>
            </a:r>
            <a:r>
              <a:rPr lang="en-US" u="sng" dirty="0">
                <a:hlinkClick r:id="rId15"/>
              </a:rPr>
              <a:t>Recorded Webinar</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81845322-DD82-4CED-BAA1-EBAA6F20007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131727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870F-39DD-4451-B2FA-92FC634891E5}"/>
              </a:ext>
            </a:extLst>
          </p:cNvPr>
          <p:cNvSpPr>
            <a:spLocks noGrp="1"/>
          </p:cNvSpPr>
          <p:nvPr>
            <p:ph type="title"/>
          </p:nvPr>
        </p:nvSpPr>
        <p:spPr/>
        <p:txBody>
          <a:bodyPr/>
          <a:lstStyle/>
          <a:p>
            <a:r>
              <a:rPr lang="en-US" dirty="0"/>
              <a:t>Additional Training Opportunities: </a:t>
            </a:r>
          </a:p>
        </p:txBody>
      </p:sp>
      <p:sp>
        <p:nvSpPr>
          <p:cNvPr id="3" name="Content Placeholder 2">
            <a:extLst>
              <a:ext uri="{FF2B5EF4-FFF2-40B4-BE49-F238E27FC236}">
                <a16:creationId xmlns:a16="http://schemas.microsoft.com/office/drawing/2014/main" id="{94D74218-8525-4E5F-862D-CE51EC3E0E5B}"/>
              </a:ext>
            </a:extLst>
          </p:cNvPr>
          <p:cNvSpPr>
            <a:spLocks noGrp="1"/>
          </p:cNvSpPr>
          <p:nvPr>
            <p:ph idx="1"/>
          </p:nvPr>
        </p:nvSpPr>
        <p:spPr/>
        <p:txBody>
          <a:bodyPr/>
          <a:lstStyle/>
          <a:p>
            <a:r>
              <a:rPr lang="en-US" dirty="0"/>
              <a:t>Reach out to your </a:t>
            </a:r>
            <a:r>
              <a:rPr lang="en-US" dirty="0">
                <a:hlinkClick r:id="rId3"/>
              </a:rPr>
              <a:t>Regional Contacts </a:t>
            </a:r>
            <a:endParaRPr lang="en-US" dirty="0"/>
          </a:p>
          <a:p>
            <a:r>
              <a:rPr lang="en-US" dirty="0">
                <a:hlinkClick r:id="rId4"/>
              </a:rPr>
              <a:t>Technical Assistance Request</a:t>
            </a:r>
            <a:endParaRPr lang="en-US" dirty="0"/>
          </a:p>
          <a:p>
            <a:r>
              <a:rPr lang="en-US" dirty="0"/>
              <a:t>Dedicate time during existing Thursday afternoon office hours</a:t>
            </a:r>
          </a:p>
          <a:p>
            <a:endParaRPr lang="en-US" i="1" dirty="0"/>
          </a:p>
        </p:txBody>
      </p:sp>
      <p:sp>
        <p:nvSpPr>
          <p:cNvPr id="4" name="Slide Number Placeholder 3">
            <a:extLst>
              <a:ext uri="{FF2B5EF4-FFF2-40B4-BE49-F238E27FC236}">
                <a16:creationId xmlns:a16="http://schemas.microsoft.com/office/drawing/2014/main" id="{C8252B7B-ED63-43E1-A40E-380560CBE7A6}"/>
              </a:ext>
            </a:extLst>
          </p:cNvPr>
          <p:cNvSpPr>
            <a:spLocks noGrp="1"/>
          </p:cNvSpPr>
          <p:nvPr>
            <p:ph type="sldNum" sz="quarter" idx="12"/>
          </p:nvPr>
        </p:nvSpPr>
        <p:spPr/>
        <p:txBody>
          <a:bodyPr/>
          <a:lstStyle/>
          <a:p>
            <a:fld id="{C479D5F6-EDCB-402A-AC08-4943A1820E8F}" type="slidenum">
              <a:rPr lang="en-US" smtClean="0"/>
              <a:pPr/>
              <a:t>13</a:t>
            </a:fld>
            <a:endParaRPr lang="en-US" dirty="0"/>
          </a:p>
        </p:txBody>
      </p:sp>
      <p:pic>
        <p:nvPicPr>
          <p:cNvPr id="10" name="Picture 9">
            <a:extLst>
              <a:ext uri="{FF2B5EF4-FFF2-40B4-BE49-F238E27FC236}">
                <a16:creationId xmlns:a16="http://schemas.microsoft.com/office/drawing/2014/main" id="{29F2AD71-CD69-493D-B1E4-E2B0D2B6276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423" y="3150178"/>
            <a:ext cx="4762500" cy="2857500"/>
          </a:xfrm>
          <a:prstGeom prst="rect">
            <a:avLst/>
          </a:prstGeom>
        </p:spPr>
      </p:pic>
    </p:spTree>
    <p:extLst>
      <p:ext uri="{BB962C8B-B14F-4D97-AF65-F5344CB8AC3E}">
        <p14:creationId xmlns:p14="http://schemas.microsoft.com/office/powerpoint/2010/main" val="1180907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A17BCD99-E6F0-45C9-BFAE-E15511B6753A}"/>
              </a:ext>
            </a:extLst>
          </p:cNvPr>
          <p:cNvSpPr>
            <a:spLocks noGrp="1"/>
          </p:cNvSpPr>
          <p:nvPr>
            <p:ph type="ctrTitle"/>
          </p:nvPr>
        </p:nvSpPr>
        <p:spPr>
          <a:xfrm>
            <a:off x="6590662" y="4267832"/>
            <a:ext cx="4805996" cy="1297115"/>
          </a:xfrm>
        </p:spPr>
        <p:txBody>
          <a:bodyPr vert="horz" lIns="91440" tIns="45720" rIns="91440" bIns="45720" rtlCol="0" anchor="t">
            <a:normAutofit/>
          </a:bodyPr>
          <a:lstStyle/>
          <a:p>
            <a:pPr algn="l"/>
            <a:r>
              <a:rPr lang="en-US" sz="4400" kern="1200">
                <a:solidFill>
                  <a:srgbClr val="000000"/>
                </a:solidFill>
                <a:latin typeface="+mj-lt"/>
                <a:ea typeface="+mj-ea"/>
                <a:cs typeface="+mj-cs"/>
              </a:rPr>
              <a:t>Questions??</a:t>
            </a:r>
          </a:p>
        </p:txBody>
      </p:sp>
      <p:sp>
        <p:nvSpPr>
          <p:cNvPr id="48"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 name="Graphic 40" descr="Question mark">
            <a:extLst>
              <a:ext uri="{FF2B5EF4-FFF2-40B4-BE49-F238E27FC236}">
                <a16:creationId xmlns:a16="http://schemas.microsoft.com/office/drawing/2014/main" id="{8BBFDFA2-98DC-4BB1-871A-2244CC4761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895971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Team</a:t>
            </a:r>
          </a:p>
        </p:txBody>
      </p:sp>
      <p:graphicFrame>
        <p:nvGraphicFramePr>
          <p:cNvPr id="6" name="Table 5">
            <a:extLst>
              <a:ext uri="{FF2B5EF4-FFF2-40B4-BE49-F238E27FC236}">
                <a16:creationId xmlns:a16="http://schemas.microsoft.com/office/drawing/2014/main" id="{DA0CB686-B9E7-49F7-B31D-7210975E4C5F}"/>
              </a:ext>
            </a:extLst>
          </p:cNvPr>
          <p:cNvGraphicFramePr>
            <a:graphicFrameLocks noGrp="1"/>
          </p:cNvGraphicFramePr>
          <p:nvPr>
            <p:extLst>
              <p:ext uri="{D42A27DB-BD31-4B8C-83A1-F6EECF244321}">
                <p14:modId xmlns:p14="http://schemas.microsoft.com/office/powerpoint/2010/main" val="4201510535"/>
              </p:ext>
            </p:extLst>
          </p:nvPr>
        </p:nvGraphicFramePr>
        <p:xfrm>
          <a:off x="592243" y="1296028"/>
          <a:ext cx="10496289" cy="1583296"/>
        </p:xfrm>
        <a:graphic>
          <a:graphicData uri="http://schemas.openxmlformats.org/drawingml/2006/table">
            <a:tbl>
              <a:tblPr firstRow="1" bandRow="1">
                <a:tableStyleId>{5C22544A-7EE6-4342-B048-85BDC9FD1C3A}</a:tableStyleId>
              </a:tblPr>
              <a:tblGrid>
                <a:gridCol w="2554533">
                  <a:extLst>
                    <a:ext uri="{9D8B030D-6E8A-4147-A177-3AD203B41FA5}">
                      <a16:colId xmlns:a16="http://schemas.microsoft.com/office/drawing/2014/main" val="532445600"/>
                    </a:ext>
                  </a:extLst>
                </a:gridCol>
                <a:gridCol w="5027251">
                  <a:extLst>
                    <a:ext uri="{9D8B030D-6E8A-4147-A177-3AD203B41FA5}">
                      <a16:colId xmlns:a16="http://schemas.microsoft.com/office/drawing/2014/main" val="1590019068"/>
                    </a:ext>
                  </a:extLst>
                </a:gridCol>
                <a:gridCol w="2914505">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solidFill>
                            <a:schemeClr val="tx1"/>
                          </a:solidFill>
                          <a:effectLst/>
                          <a:latin typeface="Calibri" panose="020F0502020204030204" pitchFamily="34" charset="0"/>
                          <a:cs typeface="Calibri" panose="020F0502020204030204" pitchFamily="34" charset="0"/>
                        </a:rPr>
                        <a:t>ESEA</a:t>
                      </a:r>
                      <a:r>
                        <a:rPr lang="en-US" sz="1600" kern="1200" baseline="0" dirty="0">
                          <a:solidFill>
                            <a:schemeClr val="tx1"/>
                          </a:solidFill>
                          <a:effectLst/>
                          <a:latin typeface="Calibri" panose="020F0502020204030204" pitchFamily="34" charset="0"/>
                          <a:cs typeface="Calibri" panose="020F0502020204030204" pitchFamily="34" charset="0"/>
                        </a:rPr>
                        <a:t> Office</a:t>
                      </a:r>
                      <a:endParaRPr lang="en-US" sz="160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solidFill>
                          <a:effectLst/>
                          <a:latin typeface="Calibri" panose="020F0502020204030204" pitchFamily="34" charset="0"/>
                          <a:cs typeface="Calibri" panose="020F0502020204030204" pitchFamily="34" charset="0"/>
                        </a:rPr>
                        <a:t>Position</a:t>
                      </a:r>
                      <a:endParaRPr lang="en-US" sz="160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solidFill>
                          <a:effectLst/>
                          <a:latin typeface="Calibri" panose="020F0502020204030204" pitchFamily="34" charset="0"/>
                          <a:cs typeface="Calibri" panose="020F0502020204030204" pitchFamily="34" charset="0"/>
                        </a:rPr>
                        <a:t>E-mail</a:t>
                      </a:r>
                      <a:endParaRPr lang="en-US" sz="160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2090154904"/>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Nazie</a:t>
                      </a:r>
                      <a:r>
                        <a:rPr lang="en-US" sz="1400" b="0" baseline="0" dirty="0">
                          <a:effectLst/>
                          <a:latin typeface="Calibri" panose="020F0502020204030204" pitchFamily="34" charset="0"/>
                          <a:ea typeface="Calibri"/>
                          <a:cs typeface="Calibri" panose="020F0502020204030204" pitchFamily="34" charset="0"/>
                        </a:rPr>
                        <a:t> Mohajeri-Nelson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3">
                            <a:extLst>
                              <a:ext uri="{A12FA001-AC4F-418D-AE19-62706E023703}">
                                <ahyp:hlinkClr xmlns:ahyp="http://schemas.microsoft.com/office/drawing/2018/hyperlinkcolor" val="tx"/>
                              </a:ext>
                            </a:extLst>
                          </a:hlinkClick>
                        </a:rPr>
                        <a:t>Mohajeri-nelson_n@cde.state.co.us</a:t>
                      </a:r>
                      <a:r>
                        <a:rPr lang="en-US" sz="1400" b="0" kern="1200" dirty="0">
                          <a:solidFill>
                            <a:schemeClr val="tx1"/>
                          </a:solidFill>
                          <a:effectLst/>
                          <a:latin typeface="Calibri" panose="020F0502020204030204" pitchFamily="34" charset="0"/>
                          <a:ea typeface="+mn-ea"/>
                          <a:cs typeface="Calibri" panose="020F0502020204030204" pitchFamily="34" charset="0"/>
                        </a:rPr>
                        <a:t> </a:t>
                      </a:r>
                    </a:p>
                  </a:txBody>
                  <a:tcPr marL="71674" marR="71674" marT="39559" marB="39559"/>
                </a:tc>
                <a:extLst>
                  <a:ext uri="{0D108BD9-81ED-4DB2-BD59-A6C34878D82A}">
                    <a16:rowId xmlns:a16="http://schemas.microsoft.com/office/drawing/2014/main" val="133285228"/>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DeLilah Collins</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Assistant Director</a:t>
                      </a:r>
                      <a:r>
                        <a:rPr lang="en-US" sz="1400" b="0" baseline="0" dirty="0">
                          <a:effectLst/>
                          <a:latin typeface="Calibri" panose="020F0502020204030204" pitchFamily="34" charset="0"/>
                          <a:ea typeface="Calibri"/>
                          <a:cs typeface="Calibri" panose="020F0502020204030204" pitchFamily="34" charset="0"/>
                        </a:rPr>
                        <a:t> of ESEA Office</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rPr>
                        <a:t>Collins_d@cde.state.co.us</a:t>
                      </a:r>
                      <a:r>
                        <a:rPr lang="en-US" sz="1400" b="0" kern="1200" dirty="0">
                          <a:solidFill>
                            <a:schemeClr val="tx1"/>
                          </a:solidFill>
                          <a:effectLst/>
                          <a:latin typeface="Calibri" panose="020F0502020204030204" pitchFamily="34" charset="0"/>
                          <a:ea typeface="+mn-ea"/>
                          <a:cs typeface="Calibri" panose="020F0502020204030204" pitchFamily="34" charset="0"/>
                        </a:rPr>
                        <a:t> </a:t>
                      </a:r>
                    </a:p>
                  </a:txBody>
                  <a:tcPr marL="71674" marR="71674" marT="39559" marB="39559"/>
                </a:tc>
                <a:extLst>
                  <a:ext uri="{0D108BD9-81ED-4DB2-BD59-A6C34878D82A}">
                    <a16:rowId xmlns:a16="http://schemas.microsoft.com/office/drawing/2014/main" val="4016313354"/>
                  </a:ext>
                </a:extLst>
              </a:tr>
              <a:tr h="307626">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Emily Owen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dk1"/>
                          </a:solidFill>
                          <a:effectLst/>
                          <a:latin typeface="Calibri" panose="020F0502020204030204" pitchFamily="34" charset="0"/>
                          <a:ea typeface="+mn-ea"/>
                          <a:cs typeface="Calibri" panose="020F0502020204030204" pitchFamily="34" charset="0"/>
                        </a:rPr>
                        <a:t>Program Support</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Calibri" panose="020F0502020204030204" pitchFamily="34" charset="0"/>
                          <a:ea typeface="Calibri"/>
                          <a:cs typeface="Calibri" panose="020F0502020204030204" pitchFamily="34" charset="0"/>
                          <a:hlinkClick r:id="rId5">
                            <a:extLst>
                              <a:ext uri="{A12FA001-AC4F-418D-AE19-62706E023703}">
                                <ahyp:hlinkClr xmlns:ahyp="http://schemas.microsoft.com/office/drawing/2018/hyperlinkcolor" val="tx"/>
                              </a:ext>
                            </a:extLst>
                          </a:hlinkClick>
                        </a:rPr>
                        <a:t>Owen_e@cde.state.co.us</a:t>
                      </a:r>
                      <a:r>
                        <a:rPr lang="en-US" sz="1400" b="0" dirty="0">
                          <a:solidFill>
                            <a:schemeClr val="tx1"/>
                          </a:solidFill>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125233161"/>
                  </a:ext>
                </a:extLst>
              </a:tr>
              <a:tr h="307626">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Marissa Gonzales </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u="none" strike="noStrike" kern="1200" cap="none" dirty="0">
                          <a:solidFill>
                            <a:schemeClr val="dk1"/>
                          </a:solidFill>
                          <a:effectLst/>
                          <a:latin typeface="Calibri" panose="020F0502020204030204" pitchFamily="34" charset="0"/>
                          <a:ea typeface="+mn-ea"/>
                          <a:cs typeface="Calibri" panose="020F0502020204030204" pitchFamily="34" charset="0"/>
                          <a:sym typeface="Arial"/>
                        </a:rPr>
                        <a:t>Program Support</a:t>
                      </a: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Calibri" panose="020F0502020204030204" pitchFamily="34" charset="0"/>
                          <a:ea typeface="Calibri"/>
                          <a:cs typeface="Calibri" panose="020F0502020204030204" pitchFamily="34" charset="0"/>
                          <a:hlinkClick r:id="rId6">
                            <a:extLst>
                              <a:ext uri="{A12FA001-AC4F-418D-AE19-62706E023703}">
                                <ahyp:hlinkClr xmlns:ahyp="http://schemas.microsoft.com/office/drawing/2018/hyperlinkcolor" val="tx"/>
                              </a:ext>
                            </a:extLst>
                          </a:hlinkClick>
                        </a:rPr>
                        <a:t>Gonzales_m@cde.state.co.us</a:t>
                      </a:r>
                      <a:r>
                        <a:rPr lang="en-US" sz="1400" b="0" dirty="0">
                          <a:solidFill>
                            <a:schemeClr val="tx1"/>
                          </a:solidFill>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2240092639"/>
                  </a:ext>
                </a:extLst>
              </a:tr>
            </a:tbl>
          </a:graphicData>
        </a:graphic>
      </p:graphicFrame>
      <p:graphicFrame>
        <p:nvGraphicFramePr>
          <p:cNvPr id="8" name="Content Placeholder 4" descr="ESEA Regional Contacts ">
            <a:extLst>
              <a:ext uri="{FF2B5EF4-FFF2-40B4-BE49-F238E27FC236}">
                <a16:creationId xmlns:a16="http://schemas.microsoft.com/office/drawing/2014/main" id="{4C3D8E9D-F5D7-433A-9BAD-579D29211ABA}"/>
              </a:ext>
            </a:extLst>
          </p:cNvPr>
          <p:cNvGraphicFramePr>
            <a:graphicFrameLocks/>
          </p:cNvGraphicFramePr>
          <p:nvPr>
            <p:extLst>
              <p:ext uri="{D42A27DB-BD31-4B8C-83A1-F6EECF244321}">
                <p14:modId xmlns:p14="http://schemas.microsoft.com/office/powerpoint/2010/main" val="2932995289"/>
              </p:ext>
            </p:extLst>
          </p:nvPr>
        </p:nvGraphicFramePr>
        <p:xfrm>
          <a:off x="595051" y="2977115"/>
          <a:ext cx="10493481" cy="3207222"/>
        </p:xfrm>
        <a:graphic>
          <a:graphicData uri="http://schemas.openxmlformats.org/drawingml/2006/table">
            <a:tbl>
              <a:tblPr firstRow="1" bandRow="1">
                <a:tableStyleId>{5C22544A-7EE6-4342-B048-85BDC9FD1C3A}</a:tableStyleId>
              </a:tblPr>
              <a:tblGrid>
                <a:gridCol w="2577083">
                  <a:extLst>
                    <a:ext uri="{9D8B030D-6E8A-4147-A177-3AD203B41FA5}">
                      <a16:colId xmlns:a16="http://schemas.microsoft.com/office/drawing/2014/main" val="20000"/>
                    </a:ext>
                  </a:extLst>
                </a:gridCol>
                <a:gridCol w="4995400">
                  <a:extLst>
                    <a:ext uri="{9D8B030D-6E8A-4147-A177-3AD203B41FA5}">
                      <a16:colId xmlns:a16="http://schemas.microsoft.com/office/drawing/2014/main" val="20001"/>
                    </a:ext>
                  </a:extLst>
                </a:gridCol>
                <a:gridCol w="2920998">
                  <a:extLst>
                    <a:ext uri="{9D8B030D-6E8A-4147-A177-3AD203B41FA5}">
                      <a16:colId xmlns:a16="http://schemas.microsoft.com/office/drawing/2014/main" val="20003"/>
                    </a:ext>
                  </a:extLst>
                </a:gridCol>
              </a:tblGrid>
              <a:tr h="313810">
                <a:tc>
                  <a:txBody>
                    <a:bodyPr/>
                    <a:lstStyle/>
                    <a:p>
                      <a:pPr marL="0" marR="0" algn="ctr">
                        <a:lnSpc>
                          <a:spcPct val="115000"/>
                        </a:lnSpc>
                        <a:spcBef>
                          <a:spcPts val="0"/>
                        </a:spcBef>
                        <a:spcAft>
                          <a:spcPts val="0"/>
                        </a:spcAft>
                      </a:pPr>
                      <a:r>
                        <a:rPr lang="en-US" sz="1600" kern="1200" dirty="0">
                          <a:solidFill>
                            <a:schemeClr val="tx1"/>
                          </a:solidFill>
                          <a:effectLst/>
                          <a:latin typeface="Calibri" panose="020F0502020204030204" pitchFamily="34" charset="0"/>
                          <a:cs typeface="Calibri" panose="020F0502020204030204" pitchFamily="34" charset="0"/>
                        </a:rPr>
                        <a:t>ESEA Team</a:t>
                      </a:r>
                      <a:endParaRPr lang="en-US" sz="160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solidFill>
                          <a:effectLst/>
                          <a:latin typeface="Calibri" panose="020F0502020204030204" pitchFamily="34" charset="0"/>
                          <a:cs typeface="Calibri" panose="020F0502020204030204" pitchFamily="34" charset="0"/>
                        </a:rPr>
                        <a:t>Position</a:t>
                      </a:r>
                      <a:endParaRPr lang="en-US" sz="160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solidFill>
                          <a:effectLst/>
                          <a:latin typeface="Calibri" panose="020F0502020204030204" pitchFamily="34" charset="0"/>
                          <a:cs typeface="Calibri" panose="020F0502020204030204" pitchFamily="34" charset="0"/>
                        </a:rPr>
                        <a:t>E-mail</a:t>
                      </a:r>
                      <a:endParaRPr lang="en-US" sz="160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0"/>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Kathryn Wisner</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i="0" u="none" strike="noStrike" cap="none" dirty="0">
                          <a:solidFill>
                            <a:schemeClr val="dk1"/>
                          </a:solidFill>
                          <a:effectLst/>
                          <a:latin typeface="Calibri" panose="020F0502020204030204" pitchFamily="34" charset="0"/>
                          <a:ea typeface="+mn-ea"/>
                          <a:cs typeface="Calibri" panose="020F0502020204030204" pitchFamily="34" charset="0"/>
                          <a:sym typeface="Arial"/>
                        </a:rPr>
                        <a:t>ESEA Senior Consultant: Titles I and III</a:t>
                      </a:r>
                    </a:p>
                  </a:txBody>
                  <a:tcPr marL="71674" marR="71674" marT="39559" marB="39559"/>
                </a:tc>
                <a:tc>
                  <a:txBody>
                    <a:bodyPr/>
                    <a:lstStyle/>
                    <a:p>
                      <a:pPr marL="0" marR="0">
                        <a:lnSpc>
                          <a:spcPct val="115000"/>
                        </a:lnSpc>
                        <a:spcBef>
                          <a:spcPts val="0"/>
                        </a:spcBef>
                        <a:spcAft>
                          <a:spcPts val="0"/>
                        </a:spcAft>
                      </a:pPr>
                      <a:r>
                        <a:rPr lang="en-US" sz="1400" b="0" kern="1200" dirty="0">
                          <a:solidFill>
                            <a:schemeClr val="tx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Wisner_k@cde.state.co.us</a:t>
                      </a:r>
                      <a:r>
                        <a:rPr lang="en-US" sz="1400" b="0" kern="1200" dirty="0">
                          <a:solidFill>
                            <a:schemeClr val="tx1"/>
                          </a:solidFill>
                          <a:effectLst/>
                          <a:latin typeface="Calibri" panose="020F0502020204030204" pitchFamily="34" charset="0"/>
                          <a:cs typeface="Calibri" panose="020F0502020204030204" pitchFamily="34" charset="0"/>
                        </a:rPr>
                        <a:t>  </a:t>
                      </a:r>
                      <a:endParaRPr lang="en-US" sz="1400" b="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10"/>
                  </a:ext>
                </a:extLst>
              </a:tr>
              <a:tr h="340369">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Kristen Collins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baseline="0" dirty="0">
                          <a:effectLst/>
                          <a:latin typeface="Calibri" panose="020F0502020204030204" pitchFamily="34" charset="0"/>
                          <a:ea typeface="Calibri"/>
                          <a:cs typeface="Calibri" panose="020F0502020204030204" pitchFamily="34" charset="0"/>
                        </a:rPr>
                        <a:t>ESEA Senior Consultant: Parent and Family Engagement &amp; Title V</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solidFill>
                            <a:schemeClr val="tx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collins_k@cde.state.co.us</a:t>
                      </a:r>
                      <a:r>
                        <a:rPr lang="en-US" sz="1400" b="0" kern="1200" dirty="0">
                          <a:solidFill>
                            <a:schemeClr val="tx1"/>
                          </a:solidFill>
                          <a:effectLst/>
                          <a:latin typeface="Calibri" panose="020F0502020204030204" pitchFamily="34" charset="0"/>
                          <a:cs typeface="Calibri" panose="020F0502020204030204" pitchFamily="34" charset="0"/>
                        </a:rPr>
                        <a:t> </a:t>
                      </a:r>
                      <a:endParaRPr lang="en-US" sz="1400" b="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738815680"/>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Tammy Giessinger</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ea typeface="Calibri"/>
                          <a:cs typeface="Calibri" panose="020F0502020204030204" pitchFamily="34" charset="0"/>
                        </a:rPr>
                        <a:t>ESEA Senior Consultant: Title IV</a:t>
                      </a: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Calibri" panose="020F0502020204030204" pitchFamily="34" charset="0"/>
                          <a:ea typeface="Calibri"/>
                          <a:cs typeface="Calibri" panose="020F0502020204030204" pitchFamily="34" charset="0"/>
                          <a:hlinkClick r:id="rId9">
                            <a:extLst>
                              <a:ext uri="{A12FA001-AC4F-418D-AE19-62706E023703}">
                                <ahyp:hlinkClr xmlns:ahyp="http://schemas.microsoft.com/office/drawing/2018/hyperlinkcolor" val="tx"/>
                              </a:ext>
                            </a:extLst>
                          </a:hlinkClick>
                        </a:rPr>
                        <a:t>giessinger_t@cde.state.co.us</a:t>
                      </a:r>
                      <a:r>
                        <a:rPr lang="en-US" sz="1400" b="0" dirty="0">
                          <a:solidFill>
                            <a:schemeClr val="tx1"/>
                          </a:solidFill>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3899293212"/>
                  </a:ext>
                </a:extLst>
              </a:tr>
              <a:tr h="360547">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Jeremy</a:t>
                      </a:r>
                      <a:r>
                        <a:rPr lang="en-US" sz="1400" b="0" baseline="0" dirty="0">
                          <a:effectLst/>
                          <a:latin typeface="Calibri" panose="020F0502020204030204" pitchFamily="34" charset="0"/>
                          <a:ea typeface="Calibri"/>
                          <a:cs typeface="Calibri" panose="020F0502020204030204" pitchFamily="34" charset="0"/>
                        </a:rPr>
                        <a:t> Meredith</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Senior Consultant: Title II</a:t>
                      </a: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Calibri" panose="020F0502020204030204" pitchFamily="34" charset="0"/>
                          <a:ea typeface="Calibri"/>
                          <a:cs typeface="Calibri" panose="020F0502020204030204" pitchFamily="34" charset="0"/>
                          <a:hlinkClick r:id="rId10">
                            <a:extLst>
                              <a:ext uri="{A12FA001-AC4F-418D-AE19-62706E023703}">
                                <ahyp:hlinkClr xmlns:ahyp="http://schemas.microsoft.com/office/drawing/2018/hyperlinkcolor" val="tx"/>
                              </a:ext>
                            </a:extLst>
                          </a:hlinkClick>
                        </a:rPr>
                        <a:t>meredith_j@cde.state.co.us</a:t>
                      </a:r>
                      <a:r>
                        <a:rPr lang="en-US" sz="1400" b="0" dirty="0">
                          <a:solidFill>
                            <a:schemeClr val="tx1"/>
                          </a:solidFill>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790978588"/>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Laura</a:t>
                      </a:r>
                      <a:r>
                        <a:rPr lang="en-US" sz="1400" b="0" kern="1200" baseline="0" dirty="0">
                          <a:effectLst/>
                          <a:latin typeface="Calibri" panose="020F0502020204030204" pitchFamily="34" charset="0"/>
                          <a:cs typeface="Calibri" panose="020F0502020204030204" pitchFamily="34" charset="0"/>
                        </a:rPr>
                        <a:t> Meushaw</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effectLst/>
                          <a:latin typeface="Calibri" panose="020F0502020204030204" pitchFamily="34" charset="0"/>
                          <a:ea typeface="Calibri"/>
                          <a:cs typeface="Calibri" panose="020F0502020204030204" pitchFamily="34" charset="0"/>
                        </a:rPr>
                        <a:t>Titles I School</a:t>
                      </a:r>
                      <a:r>
                        <a:rPr lang="en-US" sz="1400" b="0" baseline="0" dirty="0">
                          <a:effectLst/>
                          <a:latin typeface="Calibri" panose="020F0502020204030204" pitchFamily="34" charset="0"/>
                          <a:ea typeface="Calibri"/>
                          <a:cs typeface="Calibri" panose="020F0502020204030204" pitchFamily="34" charset="0"/>
                        </a:rPr>
                        <a:t> Improvement Coordinator </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solidFill>
                            <a:schemeClr val="tx1"/>
                          </a:solidFill>
                          <a:effectLst/>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meushaw_l@cde.state.co.us</a:t>
                      </a:r>
                      <a:r>
                        <a:rPr lang="en-US" sz="1400" b="0" kern="1200" dirty="0">
                          <a:solidFill>
                            <a:schemeClr val="tx1"/>
                          </a:solidFill>
                          <a:effectLst/>
                          <a:latin typeface="Calibri" panose="020F0502020204030204" pitchFamily="34" charset="0"/>
                          <a:cs typeface="Calibri" panose="020F0502020204030204" pitchFamily="34" charset="0"/>
                        </a:rPr>
                        <a:t> </a:t>
                      </a:r>
                      <a:endParaRPr lang="en-US" sz="1400" b="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870432387"/>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Niko Kaloudis</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Senior Consultant: Titles I and II</a:t>
                      </a: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Calibri" panose="020F0502020204030204" pitchFamily="34" charset="0"/>
                          <a:ea typeface="Calibri"/>
                          <a:cs typeface="Calibri" panose="020F0502020204030204" pitchFamily="34" charset="0"/>
                          <a:hlinkClick r:id="rId12">
                            <a:extLst>
                              <a:ext uri="{A12FA001-AC4F-418D-AE19-62706E023703}">
                                <ahyp:hlinkClr xmlns:ahyp="http://schemas.microsoft.com/office/drawing/2018/hyperlinkcolor" val="tx"/>
                              </a:ext>
                            </a:extLst>
                          </a:hlinkClick>
                        </a:rPr>
                        <a:t>Kaloudis_n@cde.state.co.us</a:t>
                      </a:r>
                      <a:r>
                        <a:rPr lang="en-US" sz="1400" b="0" dirty="0">
                          <a:solidFill>
                            <a:schemeClr val="tx1"/>
                          </a:solidFill>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3906183935"/>
                  </a:ext>
                </a:extLst>
              </a:tr>
              <a:tr h="360547">
                <a:tc>
                  <a:txBody>
                    <a:bodyPr/>
                    <a:lstStyle/>
                    <a:p>
                      <a:pPr marL="0" marR="0">
                        <a:lnSpc>
                          <a:spcPct val="115000"/>
                        </a:lnSpc>
                        <a:spcBef>
                          <a:spcPts val="0"/>
                        </a:spcBef>
                        <a:spcAft>
                          <a:spcPts val="0"/>
                        </a:spcAft>
                      </a:pPr>
                      <a:r>
                        <a:rPr lang="en-US" sz="1400" b="0" kern="1200" dirty="0">
                          <a:effectLst/>
                          <a:latin typeface="Calibri" panose="020F0502020204030204" pitchFamily="34" charset="0"/>
                          <a:cs typeface="Calibri" panose="020F0502020204030204" pitchFamily="34" charset="0"/>
                        </a:rPr>
                        <a:t>Shannon Allen</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Senior Consultant: </a:t>
                      </a:r>
                      <a:r>
                        <a:rPr lang="en-US" sz="1400" b="0" baseline="0" dirty="0">
                          <a:effectLst/>
                          <a:latin typeface="Calibri" panose="020F0502020204030204" pitchFamily="34" charset="0"/>
                          <a:ea typeface="Calibri"/>
                          <a:cs typeface="Calibri" panose="020F0502020204030204" pitchFamily="34" charset="0"/>
                        </a:rPr>
                        <a:t>Title I</a:t>
                      </a:r>
                      <a:endParaRPr lang="en-US" sz="1400" b="0" dirty="0">
                        <a:effectLst/>
                        <a:latin typeface="Calibri" panose="020F0502020204030204" pitchFamily="34" charset="0"/>
                        <a:ea typeface="Calibri"/>
                        <a:cs typeface="Calibri" panose="020F0502020204030204" pitchFamily="34" charset="0"/>
                      </a:endParaRPr>
                    </a:p>
                  </a:txBody>
                  <a:tcPr marL="71674" marR="71674" marT="39559" marB="39559"/>
                </a:tc>
                <a:tc>
                  <a:txBody>
                    <a:bodyPr/>
                    <a:lstStyle/>
                    <a:p>
                      <a:pPr marL="0" marR="0">
                        <a:lnSpc>
                          <a:spcPct val="115000"/>
                        </a:lnSpc>
                        <a:spcBef>
                          <a:spcPts val="0"/>
                        </a:spcBef>
                        <a:spcAft>
                          <a:spcPts val="0"/>
                        </a:spcAft>
                      </a:pPr>
                      <a:r>
                        <a:rPr lang="en-US" sz="1400" b="0" kern="1200" dirty="0">
                          <a:solidFill>
                            <a:schemeClr val="tx1"/>
                          </a:solidFill>
                          <a:effectLst/>
                          <a:latin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allen_s@cde.state.co.us</a:t>
                      </a:r>
                      <a:r>
                        <a:rPr lang="en-US" sz="1400" b="0" kern="1200" dirty="0">
                          <a:solidFill>
                            <a:schemeClr val="tx1"/>
                          </a:solidFill>
                          <a:effectLst/>
                          <a:latin typeface="Calibri" panose="020F0502020204030204" pitchFamily="34" charset="0"/>
                          <a:cs typeface="Calibri" panose="020F0502020204030204" pitchFamily="34" charset="0"/>
                        </a:rPr>
                        <a:t> </a:t>
                      </a:r>
                      <a:endParaRPr lang="en-US" sz="1400" b="0" dirty="0">
                        <a:solidFill>
                          <a:schemeClr val="tx1"/>
                        </a:solidFill>
                        <a:effectLst/>
                        <a:latin typeface="Calibri" panose="020F0502020204030204" pitchFamily="34" charset="0"/>
                        <a:ea typeface="Calibri"/>
                        <a:cs typeface="Calibri" panose="020F0502020204030204" pitchFamily="34" charset="0"/>
                      </a:endParaRPr>
                    </a:p>
                  </a:txBody>
                  <a:tcPr marL="71674" marR="71674" marT="39559" marB="39559"/>
                </a:tc>
                <a:extLst>
                  <a:ext uri="{0D108BD9-81ED-4DB2-BD59-A6C34878D82A}">
                    <a16:rowId xmlns:a16="http://schemas.microsoft.com/office/drawing/2014/main" val="10002"/>
                  </a:ext>
                </a:extLst>
              </a:tr>
              <a:tr h="360547">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Michelle Prael </a:t>
                      </a:r>
                    </a:p>
                  </a:txBody>
                  <a:tcPr marL="71674" marR="71674" marT="39559" marB="39559"/>
                </a:tc>
                <a:tc>
                  <a:txBody>
                    <a:bodyPr/>
                    <a:lstStyle/>
                    <a:p>
                      <a:pPr marL="0" marR="0">
                        <a:lnSpc>
                          <a:spcPct val="115000"/>
                        </a:lnSpc>
                        <a:spcBef>
                          <a:spcPts val="0"/>
                        </a:spcBef>
                        <a:spcAft>
                          <a:spcPts val="0"/>
                        </a:spcAft>
                      </a:pPr>
                      <a:r>
                        <a:rPr lang="en-US" sz="1400" b="0" dirty="0">
                          <a:effectLst/>
                          <a:latin typeface="Calibri" panose="020F0502020204030204" pitchFamily="34" charset="0"/>
                          <a:ea typeface="Calibri"/>
                          <a:cs typeface="Calibri" panose="020F0502020204030204" pitchFamily="34" charset="0"/>
                        </a:rPr>
                        <a:t>ESEA Consultant: Titles ID and IV</a:t>
                      </a: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Calibri" panose="020F0502020204030204" pitchFamily="34" charset="0"/>
                          <a:ea typeface="Calibri"/>
                          <a:cs typeface="Calibri" panose="020F0502020204030204" pitchFamily="34" charset="0"/>
                          <a:hlinkClick r:id="rId14">
                            <a:extLst>
                              <a:ext uri="{A12FA001-AC4F-418D-AE19-62706E023703}">
                                <ahyp:hlinkClr xmlns:ahyp="http://schemas.microsoft.com/office/drawing/2018/hyperlinkcolor" val="tx"/>
                              </a:ext>
                            </a:extLst>
                          </a:hlinkClick>
                        </a:rPr>
                        <a:t>prael_m@cde.state.co.us</a:t>
                      </a:r>
                      <a:r>
                        <a:rPr lang="en-US" sz="1400" b="0" dirty="0">
                          <a:solidFill>
                            <a:schemeClr val="tx1"/>
                          </a:solidFill>
                          <a:effectLst/>
                          <a:latin typeface="Calibri" panose="020F0502020204030204" pitchFamily="34" charset="0"/>
                          <a:ea typeface="Calibri"/>
                          <a:cs typeface="Calibri" panose="020F0502020204030204" pitchFamily="34" charset="0"/>
                        </a:rPr>
                        <a:t>  </a:t>
                      </a:r>
                    </a:p>
                  </a:txBody>
                  <a:tcPr marL="71674" marR="71674" marT="39559" marB="39559"/>
                </a:tc>
                <a:extLst>
                  <a:ext uri="{0D108BD9-81ED-4DB2-BD59-A6C34878D82A}">
                    <a16:rowId xmlns:a16="http://schemas.microsoft.com/office/drawing/2014/main" val="4123022720"/>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77786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ESEA Office </a:t>
            </a:r>
          </a:p>
        </p:txBody>
      </p:sp>
      <p:graphicFrame>
        <p:nvGraphicFramePr>
          <p:cNvPr id="6" name="Table 5"/>
          <p:cNvGraphicFramePr>
            <a:graphicFrameLocks noGrp="1"/>
          </p:cNvGraphicFramePr>
          <p:nvPr>
            <p:extLst>
              <p:ext uri="{D42A27DB-BD31-4B8C-83A1-F6EECF244321}">
                <p14:modId xmlns:p14="http://schemas.microsoft.com/office/powerpoint/2010/main" val="1129540110"/>
              </p:ext>
            </p:extLst>
          </p:nvPr>
        </p:nvGraphicFramePr>
        <p:xfrm>
          <a:off x="1036689" y="1342941"/>
          <a:ext cx="9942949" cy="1079152"/>
        </p:xfrm>
        <a:graphic>
          <a:graphicData uri="http://schemas.openxmlformats.org/drawingml/2006/table">
            <a:tbl>
              <a:tblPr firstRow="1" bandRow="1">
                <a:tableStyleId>{5C22544A-7EE6-4342-B048-85BDC9FD1C3A}</a:tableStyleId>
              </a:tblPr>
              <a:tblGrid>
                <a:gridCol w="2432959">
                  <a:extLst>
                    <a:ext uri="{9D8B030D-6E8A-4147-A177-3AD203B41FA5}">
                      <a16:colId xmlns:a16="http://schemas.microsoft.com/office/drawing/2014/main" val="532445600"/>
                    </a:ext>
                  </a:extLst>
                </a:gridCol>
                <a:gridCol w="4600626">
                  <a:extLst>
                    <a:ext uri="{9D8B030D-6E8A-4147-A177-3AD203B41FA5}">
                      <a16:colId xmlns:a16="http://schemas.microsoft.com/office/drawing/2014/main" val="1590019068"/>
                    </a:ext>
                  </a:extLst>
                </a:gridCol>
                <a:gridCol w="2909364">
                  <a:extLst>
                    <a:ext uri="{9D8B030D-6E8A-4147-A177-3AD203B41FA5}">
                      <a16:colId xmlns:a16="http://schemas.microsoft.com/office/drawing/2014/main" val="3192903739"/>
                    </a:ext>
                  </a:extLst>
                </a:gridCol>
              </a:tblGrid>
              <a:tr h="340323">
                <a:tc>
                  <a:txBody>
                    <a:bodyPr/>
                    <a:lstStyle/>
                    <a:p>
                      <a:pPr marL="0" marR="0" algn="ctr">
                        <a:lnSpc>
                          <a:spcPct val="115000"/>
                        </a:lnSpc>
                        <a:spcBef>
                          <a:spcPts val="0"/>
                        </a:spcBef>
                        <a:spcAft>
                          <a:spcPts val="0"/>
                        </a:spcAft>
                      </a:pPr>
                      <a:r>
                        <a:rPr lang="en-US" sz="1600" kern="1200" dirty="0">
                          <a:solidFill>
                            <a:schemeClr val="tx1"/>
                          </a:solidFill>
                          <a:effectLst/>
                          <a:latin typeface="+mn-lt"/>
                        </a:rPr>
                        <a:t>ESEA</a:t>
                      </a:r>
                      <a:r>
                        <a:rPr lang="en-US" sz="1600" kern="1200" baseline="0" dirty="0">
                          <a:solidFill>
                            <a:schemeClr val="tx1"/>
                          </a:solidFill>
                          <a:effectLst/>
                          <a:latin typeface="+mn-lt"/>
                        </a:rPr>
                        <a:t> Office</a:t>
                      </a:r>
                      <a:endParaRPr lang="en-US" sz="1600" dirty="0">
                        <a:solidFill>
                          <a:schemeClr val="tx1"/>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solidFill>
                          <a:effectLst/>
                          <a:latin typeface="+mn-lt"/>
                        </a:rPr>
                        <a:t>Position</a:t>
                      </a:r>
                      <a:endParaRPr lang="en-US" sz="1600" dirty="0">
                        <a:solidFill>
                          <a:schemeClr val="tx1"/>
                        </a:solidFill>
                        <a:effectLst/>
                        <a:latin typeface="+mn-lt"/>
                        <a:ea typeface="Calibri"/>
                        <a:cs typeface="Times New Roman"/>
                      </a:endParaRPr>
                    </a:p>
                  </a:txBody>
                  <a:tcPr marL="71674" marR="71674" marT="39559" marB="39559"/>
                </a:tc>
                <a:tc>
                  <a:txBody>
                    <a:bodyPr/>
                    <a:lstStyle/>
                    <a:p>
                      <a:pPr marL="0" marR="0" algn="ctr">
                        <a:lnSpc>
                          <a:spcPct val="115000"/>
                        </a:lnSpc>
                        <a:spcBef>
                          <a:spcPts val="0"/>
                        </a:spcBef>
                        <a:spcAft>
                          <a:spcPts val="0"/>
                        </a:spcAft>
                      </a:pPr>
                      <a:r>
                        <a:rPr lang="en-US" sz="1600" kern="1200" dirty="0">
                          <a:solidFill>
                            <a:schemeClr val="tx1"/>
                          </a:solidFill>
                          <a:effectLst/>
                          <a:latin typeface="+mn-lt"/>
                        </a:rPr>
                        <a:t>E-mail</a:t>
                      </a:r>
                      <a:endParaRPr lang="en-US" sz="1600" dirty="0">
                        <a:solidFill>
                          <a:schemeClr val="tx1"/>
                        </a:solidFill>
                        <a:effectLst/>
                        <a:latin typeface="+mn-lt"/>
                        <a:ea typeface="Calibri"/>
                        <a:cs typeface="Times New Roman"/>
                      </a:endParaRPr>
                    </a:p>
                  </a:txBody>
                  <a:tcPr marL="71674" marR="71674" marT="39559" marB="39559"/>
                </a:tc>
                <a:extLst>
                  <a:ext uri="{0D108BD9-81ED-4DB2-BD59-A6C34878D82A}">
                    <a16:rowId xmlns:a16="http://schemas.microsoft.com/office/drawing/2014/main" val="2090154904"/>
                  </a:ext>
                </a:extLst>
              </a:tr>
              <a:tr h="426060">
                <a:tc>
                  <a:txBody>
                    <a:bodyPr/>
                    <a:lstStyle/>
                    <a:p>
                      <a:pPr marL="0" marR="0">
                        <a:lnSpc>
                          <a:spcPct val="115000"/>
                        </a:lnSpc>
                        <a:spcBef>
                          <a:spcPts val="0"/>
                        </a:spcBef>
                        <a:spcAft>
                          <a:spcPts val="0"/>
                        </a:spcAft>
                      </a:pPr>
                      <a:r>
                        <a:rPr lang="en-US" sz="1400" b="0" dirty="0">
                          <a:solidFill>
                            <a:schemeClr val="tx1"/>
                          </a:solidFill>
                          <a:effectLst/>
                          <a:latin typeface="+mn-lt"/>
                          <a:ea typeface="Calibri"/>
                          <a:cs typeface="Times New Roman"/>
                        </a:rPr>
                        <a:t>Nazie</a:t>
                      </a:r>
                      <a:r>
                        <a:rPr lang="en-US" sz="1400" b="0" baseline="0" dirty="0">
                          <a:solidFill>
                            <a:schemeClr val="tx1"/>
                          </a:solidFill>
                          <a:effectLst/>
                          <a:latin typeface="+mn-lt"/>
                          <a:ea typeface="Calibri"/>
                          <a:cs typeface="Times New Roman"/>
                        </a:rPr>
                        <a:t> Mohajeri-Nelson</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mn-lt"/>
                          <a:ea typeface="Calibri"/>
                          <a:cs typeface="Times New Roman"/>
                        </a:rPr>
                        <a:t>Director of ESEA Office</a:t>
                      </a: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Mohajeri-nelson_n@cde.state.co.us</a:t>
                      </a:r>
                      <a:r>
                        <a:rPr lang="en-US" sz="1400" b="0" kern="1200" dirty="0">
                          <a:solidFill>
                            <a:schemeClr val="tx1"/>
                          </a:solidFill>
                          <a:effectLst/>
                          <a:latin typeface="+mn-lt"/>
                          <a:ea typeface="+mn-ea"/>
                          <a:cs typeface="+mn-cs"/>
                        </a:rPr>
                        <a:t> </a:t>
                      </a:r>
                    </a:p>
                  </a:txBody>
                  <a:tcPr marL="71674" marR="71674" marT="39559" marB="39559"/>
                </a:tc>
                <a:extLst>
                  <a:ext uri="{0D108BD9-81ED-4DB2-BD59-A6C34878D82A}">
                    <a16:rowId xmlns:a16="http://schemas.microsoft.com/office/drawing/2014/main" val="133285228"/>
                  </a:ext>
                </a:extLst>
              </a:tr>
              <a:tr h="107738">
                <a:tc>
                  <a:txBody>
                    <a:bodyPr/>
                    <a:lstStyle/>
                    <a:p>
                      <a:pPr marL="0" marR="0">
                        <a:lnSpc>
                          <a:spcPct val="115000"/>
                        </a:lnSpc>
                        <a:spcBef>
                          <a:spcPts val="0"/>
                        </a:spcBef>
                        <a:spcAft>
                          <a:spcPts val="0"/>
                        </a:spcAft>
                      </a:pPr>
                      <a:r>
                        <a:rPr lang="en-US" sz="1400" b="0" dirty="0">
                          <a:solidFill>
                            <a:schemeClr val="tx1"/>
                          </a:solidFill>
                          <a:effectLst/>
                          <a:latin typeface="+mn-lt"/>
                          <a:ea typeface="Calibri"/>
                          <a:cs typeface="Times New Roman"/>
                        </a:rPr>
                        <a:t>DeLilah Collins</a:t>
                      </a: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mn-lt"/>
                          <a:ea typeface="Calibri"/>
                          <a:cs typeface="Times New Roman"/>
                        </a:rPr>
                        <a:t>Asst. Director</a:t>
                      </a:r>
                      <a:r>
                        <a:rPr lang="en-US" sz="1400" b="0" baseline="0" dirty="0">
                          <a:solidFill>
                            <a:schemeClr val="tx1"/>
                          </a:solidFill>
                          <a:effectLst/>
                          <a:latin typeface="+mn-lt"/>
                          <a:ea typeface="Calibri"/>
                          <a:cs typeface="Times New Roman"/>
                        </a:rPr>
                        <a:t> of ESEA Office</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algn="l" defTabSz="914400" rtl="0" eaLnBrk="1" latinLnBrk="0" hangingPunct="1">
                        <a:lnSpc>
                          <a:spcPct val="115000"/>
                        </a:lnSpc>
                        <a:spcBef>
                          <a:spcPts val="0"/>
                        </a:spcBef>
                        <a:spcAft>
                          <a:spcPts val="0"/>
                        </a:spcAft>
                      </a:pPr>
                      <a:r>
                        <a:rPr lang="en-US" sz="1400" b="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Collins_d@cde.state.co.us</a:t>
                      </a:r>
                      <a:r>
                        <a:rPr lang="en-US" sz="1400" b="0" kern="1200" dirty="0">
                          <a:solidFill>
                            <a:schemeClr val="tx1"/>
                          </a:solidFill>
                          <a:effectLst/>
                          <a:latin typeface="+mn-lt"/>
                          <a:ea typeface="+mn-ea"/>
                          <a:cs typeface="+mn-cs"/>
                        </a:rPr>
                        <a:t> </a:t>
                      </a:r>
                    </a:p>
                  </a:txBody>
                  <a:tcPr marL="71674" marR="71674" marT="39559" marB="39559"/>
                </a:tc>
                <a:extLst>
                  <a:ext uri="{0D108BD9-81ED-4DB2-BD59-A6C34878D82A}">
                    <a16:rowId xmlns:a16="http://schemas.microsoft.com/office/drawing/2014/main" val="4016313354"/>
                  </a:ext>
                </a:extLst>
              </a:tr>
            </a:tbl>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978723772"/>
              </p:ext>
            </p:extLst>
          </p:nvPr>
        </p:nvGraphicFramePr>
        <p:xfrm>
          <a:off x="1107896" y="2682649"/>
          <a:ext cx="9955659" cy="1797670"/>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592549">
                  <a:extLst>
                    <a:ext uri="{9D8B030D-6E8A-4147-A177-3AD203B41FA5}">
                      <a16:colId xmlns:a16="http://schemas.microsoft.com/office/drawing/2014/main" val="20001"/>
                    </a:ext>
                  </a:extLst>
                </a:gridCol>
                <a:gridCol w="2919637">
                  <a:extLst>
                    <a:ext uri="{9D8B030D-6E8A-4147-A177-3AD203B41FA5}">
                      <a16:colId xmlns:a16="http://schemas.microsoft.com/office/drawing/2014/main" val="20003"/>
                    </a:ext>
                  </a:extLst>
                </a:gridCol>
              </a:tblGrid>
              <a:tr h="359534">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effectLst/>
                          <a:latin typeface="+mn-lt"/>
                          <a:ea typeface="+mn-ea"/>
                          <a:cs typeface="+mn-cs"/>
                        </a:rPr>
                        <a:t>CGA Team</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effectLst/>
                          <a:latin typeface="+mn-lt"/>
                          <a:ea typeface="+mn-ea"/>
                          <a:cs typeface="+mn-cs"/>
                        </a:rPr>
                        <a:t>Program Expertise</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effectLst/>
                          <a:latin typeface="+mn-lt"/>
                          <a:ea typeface="+mn-ea"/>
                          <a:cs typeface="+mn-cs"/>
                        </a:rPr>
                        <a:t>E-mail</a:t>
                      </a:r>
                    </a:p>
                  </a:txBody>
                  <a:tcPr marL="71674" marR="71674" marT="39559" marB="39559"/>
                </a:tc>
                <a:extLst>
                  <a:ext uri="{0D108BD9-81ED-4DB2-BD59-A6C34878D82A}">
                    <a16:rowId xmlns:a16="http://schemas.microsoft.com/office/drawing/2014/main" val="10000"/>
                  </a:ext>
                </a:extLst>
              </a:tr>
              <a:tr h="359534">
                <a:tc>
                  <a:txBody>
                    <a:bodyPr/>
                    <a:lstStyle/>
                    <a:p>
                      <a:pPr marL="0" marR="0">
                        <a:lnSpc>
                          <a:spcPct val="115000"/>
                        </a:lnSpc>
                        <a:spcBef>
                          <a:spcPts val="0"/>
                        </a:spcBef>
                        <a:spcAft>
                          <a:spcPts val="0"/>
                        </a:spcAft>
                      </a:pPr>
                      <a:r>
                        <a:rPr lang="en-US" sz="1400" b="0" i="0" kern="1200" dirty="0">
                          <a:solidFill>
                            <a:schemeClr val="tx1"/>
                          </a:solidFill>
                          <a:effectLst/>
                          <a:latin typeface="+mn-lt"/>
                          <a:ea typeface="+mn-ea"/>
                          <a:cs typeface="+mn-cs"/>
                        </a:rPr>
                        <a:t>Kim Burnham</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tx1"/>
                          </a:solidFill>
                          <a:effectLst/>
                          <a:latin typeface="+mn-lt"/>
                          <a:ea typeface="+mn-ea"/>
                          <a:cs typeface="+mn-cs"/>
                        </a:rPr>
                        <a:t>Competitive, Grants &amp; Awards Supervisor</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i="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Burnham_K@cde.state.co.us</a:t>
                      </a:r>
                      <a:r>
                        <a:rPr lang="en-US" sz="1400" b="0" i="0" u="sng" kern="1200" dirty="0">
                          <a:solidFill>
                            <a:schemeClr val="tx1"/>
                          </a:solidFill>
                          <a:effectLst/>
                          <a:latin typeface="+mn-lt"/>
                          <a:ea typeface="+mn-ea"/>
                          <a:cs typeface="+mn-cs"/>
                        </a:rPr>
                        <a:t> </a:t>
                      </a:r>
                      <a:endParaRPr lang="en-US" sz="1400" b="0" dirty="0">
                        <a:solidFill>
                          <a:schemeClr val="tx1"/>
                        </a:solidFill>
                        <a:effectLst/>
                        <a:latin typeface="+mn-lt"/>
                        <a:ea typeface="Calibri"/>
                        <a:cs typeface="Times New Roman"/>
                      </a:endParaRPr>
                    </a:p>
                  </a:txBody>
                  <a:tcPr marL="71674" marR="71674" marT="39559" marB="39559"/>
                </a:tc>
                <a:extLst>
                  <a:ext uri="{0D108BD9-81ED-4DB2-BD59-A6C34878D82A}">
                    <a16:rowId xmlns:a16="http://schemas.microsoft.com/office/drawing/2014/main" val="10001"/>
                  </a:ext>
                </a:extLst>
              </a:tr>
              <a:tr h="359534">
                <a:tc>
                  <a:txBody>
                    <a:bodyPr/>
                    <a:lstStyle/>
                    <a:p>
                      <a:pPr marL="0" marR="0">
                        <a:lnSpc>
                          <a:spcPct val="115000"/>
                        </a:lnSpc>
                        <a:spcBef>
                          <a:spcPts val="0"/>
                        </a:spcBef>
                        <a:spcAft>
                          <a:spcPts val="0"/>
                        </a:spcAft>
                      </a:pPr>
                      <a:r>
                        <a:rPr lang="en-US" sz="1400" b="0" i="0" kern="1200" dirty="0">
                          <a:solidFill>
                            <a:schemeClr val="tx1"/>
                          </a:solidFill>
                          <a:effectLst/>
                          <a:latin typeface="+mn-lt"/>
                          <a:ea typeface="+mn-ea"/>
                          <a:cs typeface="+mn-cs"/>
                        </a:rPr>
                        <a:t>Patricia Gleason</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Senior Consultant, Grants &amp; Awards </a:t>
                      </a:r>
                      <a:endParaRPr lang="en-US" sz="1400" b="0" dirty="0">
                        <a:solidFill>
                          <a:schemeClr val="tx1"/>
                        </a:solidFill>
                        <a:effectLst/>
                        <a:latin typeface="+mn-lt"/>
                        <a:ea typeface="Calibri"/>
                        <a:cs typeface="Times New Roman"/>
                      </a:endParaRPr>
                    </a:p>
                  </a:txBody>
                  <a:tcPr marL="71674" marR="71674" marT="39559" marB="39559"/>
                </a:tc>
                <a:tc>
                  <a:txBody>
                    <a:bodyPr/>
                    <a:lstStyle/>
                    <a:p>
                      <a:r>
                        <a:rPr lang="en-US" sz="1400" b="0" i="0" u="sng"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Gleason_P@cde.state.co.us</a:t>
                      </a:r>
                      <a:r>
                        <a:rPr lang="en-US" sz="1400" b="0" i="0" u="sng" kern="1200" dirty="0">
                          <a:solidFill>
                            <a:schemeClr val="tx1"/>
                          </a:solidFill>
                          <a:effectLst/>
                          <a:latin typeface="+mn-lt"/>
                          <a:ea typeface="+mn-ea"/>
                          <a:cs typeface="+mn-cs"/>
                        </a:rPr>
                        <a:t> </a:t>
                      </a:r>
                      <a:endParaRPr lang="en-US" sz="1400" b="0" dirty="0">
                        <a:solidFill>
                          <a:schemeClr val="tx1"/>
                        </a:solidFill>
                        <a:effectLst/>
                        <a:latin typeface="+mn-lt"/>
                        <a:ea typeface="Calibri"/>
                        <a:cs typeface="Times New Roman"/>
                      </a:endParaRPr>
                    </a:p>
                  </a:txBody>
                  <a:tcPr marL="71674" marR="71674" marT="39559" marB="39559"/>
                </a:tc>
                <a:extLst>
                  <a:ext uri="{0D108BD9-81ED-4DB2-BD59-A6C34878D82A}">
                    <a16:rowId xmlns:a16="http://schemas.microsoft.com/office/drawing/2014/main" val="10002"/>
                  </a:ext>
                </a:extLst>
              </a:tr>
              <a:tr h="359534">
                <a:tc>
                  <a:txBody>
                    <a:bodyPr/>
                    <a:lstStyle/>
                    <a:p>
                      <a:pPr marL="0" marR="0">
                        <a:lnSpc>
                          <a:spcPct val="115000"/>
                        </a:lnSpc>
                        <a:spcBef>
                          <a:spcPts val="0"/>
                        </a:spcBef>
                        <a:spcAft>
                          <a:spcPts val="0"/>
                        </a:spcAft>
                      </a:pPr>
                      <a:r>
                        <a:rPr lang="en-US" sz="1400" b="0" dirty="0">
                          <a:solidFill>
                            <a:schemeClr val="tx1"/>
                          </a:solidFill>
                          <a:effectLst/>
                          <a:latin typeface="+mn-lt"/>
                          <a:ea typeface="Calibri"/>
                          <a:cs typeface="Times New Roman"/>
                        </a:rPr>
                        <a:t>Mandy Christensen</a:t>
                      </a:r>
                    </a:p>
                  </a:txBody>
                  <a:tcPr marL="71674" marR="71674" marT="39559" marB="39559"/>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mn-lt"/>
                          <a:ea typeface="Calibri"/>
                          <a:cs typeface="Times New Roman"/>
                        </a:rPr>
                        <a:t>Senior Consultant</a:t>
                      </a:r>
                      <a:r>
                        <a:rPr lang="en-US" sz="1400" b="0" i="0" kern="1200" dirty="0">
                          <a:solidFill>
                            <a:schemeClr val="tx1"/>
                          </a:solidFill>
                          <a:effectLst/>
                          <a:latin typeface="+mn-lt"/>
                          <a:ea typeface="+mn-ea"/>
                          <a:cs typeface="+mn-cs"/>
                        </a:rPr>
                        <a:t>, Grants &amp; Awards </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dirty="0">
                          <a:solidFill>
                            <a:schemeClr val="tx1"/>
                          </a:solidFill>
                          <a:effectLst/>
                          <a:latin typeface="+mn-lt"/>
                          <a:ea typeface="Calibri"/>
                          <a:cs typeface="Times New Roman"/>
                          <a:hlinkClick r:id="rId7">
                            <a:extLst>
                              <a:ext uri="{A12FA001-AC4F-418D-AE19-62706E023703}">
                                <ahyp:hlinkClr xmlns:ahyp="http://schemas.microsoft.com/office/drawing/2018/hyperlinkcolor" val="tx"/>
                              </a:ext>
                            </a:extLst>
                          </a:hlinkClick>
                        </a:rPr>
                        <a:t>Christensen_m@cde.state.co.us</a:t>
                      </a:r>
                      <a:r>
                        <a:rPr lang="en-US" sz="1400" b="0" baseline="0" dirty="0">
                          <a:solidFill>
                            <a:schemeClr val="tx1"/>
                          </a:solidFill>
                          <a:effectLst/>
                          <a:latin typeface="+mn-lt"/>
                          <a:ea typeface="Calibri"/>
                          <a:cs typeface="Times New Roman"/>
                        </a:rPr>
                        <a:t> </a:t>
                      </a:r>
                      <a:endParaRPr lang="en-US" sz="1400" b="0" dirty="0">
                        <a:solidFill>
                          <a:schemeClr val="tx1"/>
                        </a:solidFill>
                        <a:effectLst/>
                        <a:latin typeface="+mn-lt"/>
                        <a:ea typeface="Calibri"/>
                        <a:cs typeface="Times New Roman"/>
                      </a:endParaRPr>
                    </a:p>
                  </a:txBody>
                  <a:tcPr marL="71674" marR="71674" marT="39559" marB="39559"/>
                </a:tc>
                <a:extLst>
                  <a:ext uri="{0D108BD9-81ED-4DB2-BD59-A6C34878D82A}">
                    <a16:rowId xmlns:a16="http://schemas.microsoft.com/office/drawing/2014/main" val="3066141455"/>
                  </a:ext>
                </a:extLst>
              </a:tr>
              <a:tr h="359534">
                <a:tc>
                  <a:txBody>
                    <a:bodyPr/>
                    <a:lstStyle/>
                    <a:p>
                      <a:pPr marL="0" marR="0">
                        <a:lnSpc>
                          <a:spcPct val="115000"/>
                        </a:lnSpc>
                        <a:spcBef>
                          <a:spcPts val="0"/>
                        </a:spcBef>
                        <a:spcAft>
                          <a:spcPts val="0"/>
                        </a:spcAft>
                      </a:pPr>
                      <a:r>
                        <a:rPr lang="en-US" sz="1400" b="0" i="0" kern="1200" dirty="0">
                          <a:solidFill>
                            <a:schemeClr val="tx1"/>
                          </a:solidFill>
                          <a:effectLst/>
                          <a:latin typeface="+mn-lt"/>
                          <a:ea typeface="+mn-ea"/>
                          <a:cs typeface="+mn-cs"/>
                        </a:rPr>
                        <a:t>Brittany Jimenez</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i="0" kern="1200" dirty="0">
                          <a:solidFill>
                            <a:schemeClr val="tx1"/>
                          </a:solidFill>
                          <a:effectLst/>
                          <a:latin typeface="+mn-lt"/>
                          <a:ea typeface="+mn-ea"/>
                          <a:cs typeface="+mn-cs"/>
                        </a:rPr>
                        <a:t>Program Support</a:t>
                      </a:r>
                      <a:endParaRPr lang="en-US" sz="1400" b="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b="0" i="0" u="sng" kern="1200" dirty="0">
                          <a:solidFill>
                            <a:schemeClr val="tx1"/>
                          </a:solidFill>
                          <a:effectLst/>
                          <a:latin typeface="+mn-lt"/>
                          <a:ea typeface="+mn-ea"/>
                          <a:cs typeface="+mn-cs"/>
                          <a:hlinkClick r:id="rId8">
                            <a:extLst>
                              <a:ext uri="{A12FA001-AC4F-418D-AE19-62706E023703}">
                                <ahyp:hlinkClr xmlns:ahyp="http://schemas.microsoft.com/office/drawing/2018/hyperlinkcolor" val="tx"/>
                              </a:ext>
                            </a:extLst>
                          </a:hlinkClick>
                        </a:rPr>
                        <a:t>Jimenez_B@cde.state.co.us</a:t>
                      </a:r>
                      <a:r>
                        <a:rPr lang="en-US" sz="1400" b="0" i="0" u="sng" kern="1200" dirty="0">
                          <a:solidFill>
                            <a:schemeClr val="tx1"/>
                          </a:solidFill>
                          <a:effectLst/>
                          <a:latin typeface="+mn-lt"/>
                          <a:ea typeface="+mn-ea"/>
                          <a:cs typeface="+mn-cs"/>
                        </a:rPr>
                        <a:t> </a:t>
                      </a:r>
                      <a:endParaRPr lang="en-US" sz="1400" b="0" dirty="0">
                        <a:solidFill>
                          <a:schemeClr val="tx1"/>
                        </a:solidFill>
                        <a:effectLst/>
                        <a:latin typeface="+mn-lt"/>
                        <a:ea typeface="Calibri"/>
                        <a:cs typeface="Times New Roman"/>
                      </a:endParaRPr>
                    </a:p>
                  </a:txBody>
                  <a:tcPr marL="71674" marR="71674" marT="39559" marB="39559"/>
                </a:tc>
                <a:extLst>
                  <a:ext uri="{0D108BD9-81ED-4DB2-BD59-A6C34878D82A}">
                    <a16:rowId xmlns:a16="http://schemas.microsoft.com/office/drawing/2014/main" val="10003"/>
                  </a:ext>
                </a:extLst>
              </a:tr>
            </a:tbl>
          </a:graphicData>
        </a:graphic>
      </p:graphicFrame>
      <p:graphicFrame>
        <p:nvGraphicFramePr>
          <p:cNvPr id="7" name="Content Placeholder 4"/>
          <p:cNvGraphicFramePr>
            <a:graphicFrameLocks/>
          </p:cNvGraphicFramePr>
          <p:nvPr>
            <p:extLst>
              <p:ext uri="{D42A27DB-BD31-4B8C-83A1-F6EECF244321}">
                <p14:modId xmlns:p14="http://schemas.microsoft.com/office/powerpoint/2010/main" val="1166755585"/>
              </p:ext>
            </p:extLst>
          </p:nvPr>
        </p:nvGraphicFramePr>
        <p:xfrm>
          <a:off x="1107896" y="4765027"/>
          <a:ext cx="9976207" cy="1306615"/>
        </p:xfrm>
        <a:graphic>
          <a:graphicData uri="http://schemas.openxmlformats.org/drawingml/2006/table">
            <a:tbl>
              <a:tblPr firstRow="1" bandRow="1">
                <a:tableStyleId>{5C22544A-7EE6-4342-B048-85BDC9FD1C3A}</a:tableStyleId>
              </a:tblPr>
              <a:tblGrid>
                <a:gridCol w="2443473">
                  <a:extLst>
                    <a:ext uri="{9D8B030D-6E8A-4147-A177-3AD203B41FA5}">
                      <a16:colId xmlns:a16="http://schemas.microsoft.com/office/drawing/2014/main" val="20000"/>
                    </a:ext>
                  </a:extLst>
                </a:gridCol>
                <a:gridCol w="4613097">
                  <a:extLst>
                    <a:ext uri="{9D8B030D-6E8A-4147-A177-3AD203B41FA5}">
                      <a16:colId xmlns:a16="http://schemas.microsoft.com/office/drawing/2014/main" val="20001"/>
                    </a:ext>
                  </a:extLst>
                </a:gridCol>
                <a:gridCol w="2919637">
                  <a:extLst>
                    <a:ext uri="{9D8B030D-6E8A-4147-A177-3AD203B41FA5}">
                      <a16:colId xmlns:a16="http://schemas.microsoft.com/office/drawing/2014/main" val="20003"/>
                    </a:ext>
                  </a:extLst>
                </a:gridCol>
              </a:tblGrid>
              <a:tr h="339216">
                <a:tc>
                  <a:txBody>
                    <a:bodyPr/>
                    <a:lstStyle/>
                    <a:p>
                      <a:pPr algn="ctr"/>
                      <a:r>
                        <a:rPr lang="en-US" sz="1400" dirty="0">
                          <a:solidFill>
                            <a:schemeClr val="tx1"/>
                          </a:solidFill>
                        </a:rPr>
                        <a:t>DARE Team</a:t>
                      </a:r>
                    </a:p>
                  </a:txBody>
                  <a:tcPr/>
                </a:tc>
                <a:tc>
                  <a:txBody>
                    <a:bodyPr/>
                    <a:lstStyle/>
                    <a:p>
                      <a:pPr algn="ctr"/>
                      <a:r>
                        <a:rPr lang="en-US" sz="1400" dirty="0">
                          <a:solidFill>
                            <a:schemeClr val="tx1"/>
                          </a:solidFill>
                        </a:rPr>
                        <a:t>Expertise</a:t>
                      </a:r>
                    </a:p>
                  </a:txBody>
                  <a:tcPr/>
                </a:tc>
                <a:tc>
                  <a:txBody>
                    <a:bodyPr/>
                    <a:lstStyle/>
                    <a:p>
                      <a:pPr algn="ctr"/>
                      <a:r>
                        <a:rPr lang="en-US" sz="1400" dirty="0">
                          <a:solidFill>
                            <a:schemeClr val="tx1"/>
                          </a:solidFill>
                        </a:rPr>
                        <a:t>Email</a:t>
                      </a:r>
                    </a:p>
                  </a:txBody>
                  <a:tcPr/>
                </a:tc>
                <a:extLst>
                  <a:ext uri="{0D108BD9-81ED-4DB2-BD59-A6C34878D82A}">
                    <a16:rowId xmlns:a16="http://schemas.microsoft.com/office/drawing/2014/main" val="10000"/>
                  </a:ext>
                </a:extLst>
              </a:tr>
              <a:tr h="310948">
                <a:tc>
                  <a:txBody>
                    <a:bodyPr/>
                    <a:lstStyle/>
                    <a:p>
                      <a:r>
                        <a:rPr lang="en-US" sz="1400" b="0" i="0" kern="1200" dirty="0">
                          <a:solidFill>
                            <a:schemeClr val="tx1"/>
                          </a:solidFill>
                          <a:effectLst/>
                          <a:latin typeface="+mn-lt"/>
                          <a:ea typeface="+mn-ea"/>
                          <a:cs typeface="+mn-cs"/>
                        </a:rPr>
                        <a:t>Tina Negley</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ESSA Accountability, Program Evaluation,</a:t>
                      </a:r>
                      <a:r>
                        <a:rPr lang="en-US" sz="1400" b="0" i="0" kern="1200" baseline="0" dirty="0">
                          <a:solidFill>
                            <a:schemeClr val="tx1"/>
                          </a:solidFill>
                          <a:effectLst/>
                          <a:latin typeface="+mn-lt"/>
                          <a:ea typeface="+mn-ea"/>
                          <a:cs typeface="+mn-cs"/>
                        </a:rPr>
                        <a:t> and Reporting</a:t>
                      </a:r>
                      <a:endParaRPr lang="en-US" sz="1400" dirty="0">
                        <a:solidFill>
                          <a:schemeClr val="tx1"/>
                        </a:solidFill>
                      </a:endParaRPr>
                    </a:p>
                  </a:txBody>
                  <a:tcPr/>
                </a:tc>
                <a:tc>
                  <a:txBody>
                    <a:bodyPr/>
                    <a:lstStyle/>
                    <a:p>
                      <a:r>
                        <a:rPr lang="en-US" sz="1400" b="0" i="0" u="sng" kern="1200" dirty="0">
                          <a:solidFill>
                            <a:schemeClr val="tx1"/>
                          </a:solidFill>
                          <a:effectLst/>
                          <a:latin typeface="+mn-lt"/>
                          <a:ea typeface="+mn-ea"/>
                          <a:cs typeface="+mn-cs"/>
                          <a:hlinkClick r:id="rId9">
                            <a:extLst>
                              <a:ext uri="{A12FA001-AC4F-418D-AE19-62706E023703}">
                                <ahyp:hlinkClr xmlns:ahyp="http://schemas.microsoft.com/office/drawing/2018/hyperlinkcolor" val="tx"/>
                              </a:ext>
                            </a:extLst>
                          </a:hlinkClick>
                        </a:rPr>
                        <a:t>negley_t@cde.state.co.us</a:t>
                      </a:r>
                      <a:r>
                        <a:rPr lang="en-US" sz="1400" b="0" i="0" u="sng" kern="1200" dirty="0">
                          <a:solidFill>
                            <a:schemeClr val="tx1"/>
                          </a:solidFill>
                          <a:effectLst/>
                          <a:latin typeface="+mn-lt"/>
                          <a:ea typeface="+mn-ea"/>
                          <a:cs typeface="+mn-cs"/>
                        </a:rPr>
                        <a:t> </a:t>
                      </a:r>
                      <a:endParaRPr lang="en-US" sz="1400" dirty="0">
                        <a:solidFill>
                          <a:schemeClr val="tx1"/>
                        </a:solidFill>
                      </a:endParaRPr>
                    </a:p>
                  </a:txBody>
                  <a:tcPr/>
                </a:tc>
                <a:extLst>
                  <a:ext uri="{0D108BD9-81ED-4DB2-BD59-A6C34878D82A}">
                    <a16:rowId xmlns:a16="http://schemas.microsoft.com/office/drawing/2014/main" val="10001"/>
                  </a:ext>
                </a:extLst>
              </a:tr>
              <a:tr h="345503">
                <a:tc>
                  <a:txBody>
                    <a:bodyPr/>
                    <a:lstStyle/>
                    <a:p>
                      <a:r>
                        <a:rPr lang="en-US" sz="1400" b="0" i="0" kern="1200" dirty="0">
                          <a:solidFill>
                            <a:schemeClr val="tx1"/>
                          </a:solidFill>
                          <a:effectLst/>
                          <a:latin typeface="+mn-lt"/>
                          <a:ea typeface="+mn-ea"/>
                          <a:cs typeface="+mn-cs"/>
                        </a:rPr>
                        <a:t>Alan Shimmin</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ESEA Reporting</a:t>
                      </a:r>
                      <a:r>
                        <a:rPr lang="en-US" sz="1400" b="0" i="0" kern="1200" baseline="0" dirty="0">
                          <a:solidFill>
                            <a:schemeClr val="tx1"/>
                          </a:solidFill>
                          <a:effectLst/>
                          <a:latin typeface="+mn-lt"/>
                          <a:ea typeface="+mn-ea"/>
                          <a:cs typeface="+mn-cs"/>
                        </a:rPr>
                        <a:t> and Data Collections</a:t>
                      </a:r>
                      <a:endParaRPr lang="en-US" sz="1400" dirty="0">
                        <a:solidFill>
                          <a:schemeClr val="tx1"/>
                        </a:solidFill>
                      </a:endParaRPr>
                    </a:p>
                  </a:txBody>
                  <a:tcPr/>
                </a:tc>
                <a:tc>
                  <a:txBody>
                    <a:bodyPr/>
                    <a:lstStyle/>
                    <a:p>
                      <a:r>
                        <a:rPr lang="en-US" sz="1400" b="0" i="0" u="sng" kern="1200" dirty="0">
                          <a:solidFill>
                            <a:schemeClr val="tx1"/>
                          </a:solidFill>
                          <a:effectLst/>
                          <a:latin typeface="+mn-lt"/>
                          <a:ea typeface="+mn-ea"/>
                          <a:cs typeface="+mn-cs"/>
                          <a:hlinkClick r:id="rId10">
                            <a:extLst>
                              <a:ext uri="{A12FA001-AC4F-418D-AE19-62706E023703}">
                                <ahyp:hlinkClr xmlns:ahyp="http://schemas.microsoft.com/office/drawing/2018/hyperlinkcolor" val="tx"/>
                              </a:ext>
                            </a:extLst>
                          </a:hlinkClick>
                        </a:rPr>
                        <a:t>shimmin_a@cde.state.co.us</a:t>
                      </a:r>
                      <a:r>
                        <a:rPr lang="en-US" sz="1400" b="0" i="0" u="sng" kern="1200" dirty="0">
                          <a:solidFill>
                            <a:schemeClr val="tx1"/>
                          </a:solidFill>
                          <a:effectLst/>
                          <a:latin typeface="+mn-lt"/>
                          <a:ea typeface="+mn-ea"/>
                          <a:cs typeface="+mn-cs"/>
                        </a:rPr>
                        <a:t> </a:t>
                      </a:r>
                      <a:endParaRPr lang="en-US" sz="1400" dirty="0">
                        <a:solidFill>
                          <a:schemeClr val="tx1"/>
                        </a:solidFill>
                      </a:endParaRPr>
                    </a:p>
                  </a:txBody>
                  <a:tcPr/>
                </a:tc>
                <a:extLst>
                  <a:ext uri="{0D108BD9-81ED-4DB2-BD59-A6C34878D82A}">
                    <a16:rowId xmlns:a16="http://schemas.microsoft.com/office/drawing/2014/main" val="10002"/>
                  </a:ext>
                </a:extLst>
              </a:tr>
              <a:tr h="310948">
                <a:tc>
                  <a:txBody>
                    <a:bodyPr/>
                    <a:lstStyle/>
                    <a:p>
                      <a:r>
                        <a:rPr lang="en-US" sz="1400" b="0" i="0" kern="1200" dirty="0">
                          <a:solidFill>
                            <a:schemeClr val="tx1"/>
                          </a:solidFill>
                          <a:effectLst/>
                          <a:latin typeface="+mn-lt"/>
                          <a:ea typeface="+mn-ea"/>
                          <a:cs typeface="+mn-cs"/>
                        </a:rPr>
                        <a:t>Mary Shen</a:t>
                      </a:r>
                      <a:endParaRPr lang="en-US" sz="1400" b="0" dirty="0">
                        <a:solidFill>
                          <a:schemeClr val="tx1"/>
                        </a:solidFill>
                      </a:endParaRPr>
                    </a:p>
                  </a:txBody>
                  <a:tcPr/>
                </a:tc>
                <a:tc>
                  <a:txBody>
                    <a:bodyPr/>
                    <a:lstStyle/>
                    <a:p>
                      <a:r>
                        <a:rPr lang="en-US" sz="1400" b="0" i="0" kern="1200" dirty="0">
                          <a:solidFill>
                            <a:schemeClr val="tx1"/>
                          </a:solidFill>
                          <a:effectLst/>
                          <a:latin typeface="+mn-lt"/>
                          <a:ea typeface="+mn-ea"/>
                          <a:cs typeface="+mn-cs"/>
                        </a:rPr>
                        <a:t>ESEA</a:t>
                      </a:r>
                      <a:r>
                        <a:rPr lang="en-US" sz="1400" b="0" i="0" kern="1200" baseline="0" dirty="0">
                          <a:solidFill>
                            <a:schemeClr val="tx1"/>
                          </a:solidFill>
                          <a:effectLst/>
                          <a:latin typeface="+mn-lt"/>
                          <a:ea typeface="+mn-ea"/>
                          <a:cs typeface="+mn-cs"/>
                        </a:rPr>
                        <a:t> Program Evaluation, Research, and Accountability</a:t>
                      </a:r>
                      <a:endParaRPr lang="en-US" sz="1400" dirty="0">
                        <a:solidFill>
                          <a:schemeClr val="tx1"/>
                        </a:solidFill>
                      </a:endParaRPr>
                    </a:p>
                  </a:txBody>
                  <a:tcPr/>
                </a:tc>
                <a:tc>
                  <a:txBody>
                    <a:bodyPr/>
                    <a:lstStyle/>
                    <a:p>
                      <a:r>
                        <a:rPr lang="en-US" sz="1400" b="0" i="0" u="sng" kern="1200" dirty="0">
                          <a:solidFill>
                            <a:schemeClr val="tx1"/>
                          </a:solidFill>
                          <a:effectLst/>
                          <a:latin typeface="+mn-lt"/>
                          <a:ea typeface="+mn-ea"/>
                          <a:cs typeface="+mn-cs"/>
                          <a:hlinkClick r:id="rId11">
                            <a:extLst>
                              <a:ext uri="{A12FA001-AC4F-418D-AE19-62706E023703}">
                                <ahyp:hlinkClr xmlns:ahyp="http://schemas.microsoft.com/office/drawing/2018/hyperlinkcolor" val="tx"/>
                              </a:ext>
                            </a:extLst>
                          </a:hlinkClick>
                        </a:rPr>
                        <a:t>shen_m@cde.state.co.us</a:t>
                      </a:r>
                      <a:r>
                        <a:rPr lang="en-US" sz="1400" b="0" i="0" u="sng" kern="1200" dirty="0">
                          <a:solidFill>
                            <a:schemeClr val="tx1"/>
                          </a:solidFill>
                          <a:effectLst/>
                          <a:latin typeface="+mn-lt"/>
                          <a:ea typeface="+mn-ea"/>
                          <a:cs typeface="+mn-cs"/>
                        </a:rPr>
                        <a:t> </a:t>
                      </a:r>
                      <a:endParaRPr lang="en-US" sz="140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106116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Grants Fiscal Contacts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7493841"/>
              </p:ext>
            </p:extLst>
          </p:nvPr>
        </p:nvGraphicFramePr>
        <p:xfrm>
          <a:off x="1465056" y="1548880"/>
          <a:ext cx="8642380" cy="1312816"/>
        </p:xfrm>
        <a:graphic>
          <a:graphicData uri="http://schemas.openxmlformats.org/drawingml/2006/table">
            <a:tbl>
              <a:tblPr firstRow="1" bandRow="1">
                <a:tableStyleId>{5C22544A-7EE6-4342-B048-85BDC9FD1C3A}</a:tableStyleId>
              </a:tblPr>
              <a:tblGrid>
                <a:gridCol w="2790930">
                  <a:extLst>
                    <a:ext uri="{9D8B030D-6E8A-4147-A177-3AD203B41FA5}">
                      <a16:colId xmlns:a16="http://schemas.microsoft.com/office/drawing/2014/main" val="20000"/>
                    </a:ext>
                  </a:extLst>
                </a:gridCol>
                <a:gridCol w="2790930">
                  <a:extLst>
                    <a:ext uri="{9D8B030D-6E8A-4147-A177-3AD203B41FA5}">
                      <a16:colId xmlns:a16="http://schemas.microsoft.com/office/drawing/2014/main" val="20001"/>
                    </a:ext>
                  </a:extLst>
                </a:gridCol>
                <a:gridCol w="3060520">
                  <a:extLst>
                    <a:ext uri="{9D8B030D-6E8A-4147-A177-3AD203B41FA5}">
                      <a16:colId xmlns:a16="http://schemas.microsoft.com/office/drawing/2014/main" val="20003"/>
                    </a:ext>
                  </a:extLst>
                </a:gridCol>
              </a:tblGrid>
              <a:tr h="328204">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effectLst/>
                          <a:latin typeface="+mn-lt"/>
                          <a:ea typeface="+mn-ea"/>
                          <a:cs typeface="+mn-cs"/>
                        </a:rPr>
                        <a:t>Grants Fiscal Staff</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effectLst/>
                          <a:latin typeface="+mn-lt"/>
                          <a:ea typeface="+mn-ea"/>
                          <a:cs typeface="+mn-cs"/>
                        </a:rPr>
                        <a:t>Program Expertise</a:t>
                      </a:r>
                    </a:p>
                  </a:txBody>
                  <a:tcPr marL="71674" marR="71674" marT="39559" marB="39559"/>
                </a:tc>
                <a:tc>
                  <a:txBody>
                    <a:bodyPr/>
                    <a:lstStyle/>
                    <a:p>
                      <a:pPr marL="0" marR="0" algn="ctr" defTabSz="914400" rtl="0" eaLnBrk="1" latinLnBrk="0" hangingPunct="1">
                        <a:lnSpc>
                          <a:spcPct val="115000"/>
                        </a:lnSpc>
                        <a:spcBef>
                          <a:spcPts val="0"/>
                        </a:spcBef>
                        <a:spcAft>
                          <a:spcPts val="0"/>
                        </a:spcAft>
                      </a:pPr>
                      <a:r>
                        <a:rPr lang="en-US" sz="1400" b="1" kern="1200" dirty="0">
                          <a:solidFill>
                            <a:schemeClr val="tx1"/>
                          </a:solidFill>
                          <a:effectLst/>
                          <a:latin typeface="+mn-lt"/>
                          <a:ea typeface="+mn-ea"/>
                          <a:cs typeface="+mn-cs"/>
                        </a:rPr>
                        <a:t>E-mail</a:t>
                      </a:r>
                    </a:p>
                  </a:txBody>
                  <a:tcPr marL="71674" marR="71674" marT="39559" marB="39559"/>
                </a:tc>
                <a:extLst>
                  <a:ext uri="{0D108BD9-81ED-4DB2-BD59-A6C34878D82A}">
                    <a16:rowId xmlns:a16="http://schemas.microsoft.com/office/drawing/2014/main" val="10000"/>
                  </a:ext>
                </a:extLst>
              </a:tr>
              <a:tr h="328204">
                <a:tc>
                  <a:txBody>
                    <a:bodyPr/>
                    <a:lstStyle/>
                    <a:p>
                      <a:pPr marL="0" marR="0">
                        <a:lnSpc>
                          <a:spcPct val="115000"/>
                        </a:lnSpc>
                        <a:spcBef>
                          <a:spcPts val="0"/>
                        </a:spcBef>
                        <a:spcAft>
                          <a:spcPts val="0"/>
                        </a:spcAft>
                      </a:pPr>
                      <a:r>
                        <a:rPr lang="en-US" sz="1400" dirty="0">
                          <a:solidFill>
                            <a:schemeClr val="tx1"/>
                          </a:solidFill>
                          <a:effectLst/>
                          <a:latin typeface="+mn-lt"/>
                          <a:ea typeface="Calibri"/>
                          <a:cs typeface="Times New Roman"/>
                        </a:rPr>
                        <a:t>Jennifer Austin</a:t>
                      </a:r>
                    </a:p>
                  </a:txBody>
                  <a:tcPr marL="71674" marR="71674" marT="39559" marB="39559"/>
                </a:tc>
                <a:tc>
                  <a:txBody>
                    <a:bodyPr/>
                    <a:lstStyle/>
                    <a:p>
                      <a:pPr marL="0" marR="0">
                        <a:lnSpc>
                          <a:spcPct val="115000"/>
                        </a:lnSpc>
                        <a:spcBef>
                          <a:spcPts val="0"/>
                        </a:spcBef>
                        <a:spcAft>
                          <a:spcPts val="0"/>
                        </a:spcAft>
                      </a:pPr>
                      <a:r>
                        <a:rPr lang="en-US" sz="1400" dirty="0">
                          <a:solidFill>
                            <a:schemeClr val="tx1"/>
                          </a:solidFill>
                          <a:effectLst/>
                          <a:latin typeface="+mn-lt"/>
                          <a:ea typeface="Calibri"/>
                          <a:cs typeface="Times New Roman"/>
                        </a:rPr>
                        <a:t>Director of Grants</a:t>
                      </a:r>
                      <a:r>
                        <a:rPr lang="en-US" sz="1400" baseline="0" dirty="0">
                          <a:solidFill>
                            <a:schemeClr val="tx1"/>
                          </a:solidFill>
                          <a:effectLst/>
                          <a:latin typeface="+mn-lt"/>
                          <a:ea typeface="Calibri"/>
                          <a:cs typeface="Times New Roman"/>
                        </a:rPr>
                        <a:t> Fiscal</a:t>
                      </a:r>
                      <a:endParaRPr lang="en-US" sz="140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dirty="0">
                          <a:solidFill>
                            <a:schemeClr val="tx1"/>
                          </a:solidFill>
                          <a:effectLst/>
                          <a:latin typeface="+mn-lt"/>
                          <a:ea typeface="Calibri"/>
                          <a:cs typeface="Times New Roman"/>
                          <a:hlinkClick r:id="rId3">
                            <a:extLst>
                              <a:ext uri="{A12FA001-AC4F-418D-AE19-62706E023703}">
                                <ahyp:hlinkClr xmlns:ahyp="http://schemas.microsoft.com/office/drawing/2018/hyperlinkcolor" val="tx"/>
                              </a:ext>
                            </a:extLst>
                          </a:hlinkClick>
                        </a:rPr>
                        <a:t>Austin_j@cde.state.co.us</a:t>
                      </a:r>
                      <a:r>
                        <a:rPr lang="en-US" sz="1400" dirty="0">
                          <a:solidFill>
                            <a:schemeClr val="tx1"/>
                          </a:solidFill>
                          <a:effectLst/>
                          <a:latin typeface="+mn-lt"/>
                          <a:ea typeface="Calibri"/>
                          <a:cs typeface="Times New Roman"/>
                        </a:rPr>
                        <a:t> </a:t>
                      </a:r>
                    </a:p>
                  </a:txBody>
                  <a:tcPr marL="71674" marR="71674" marT="39559" marB="39559"/>
                </a:tc>
                <a:extLst>
                  <a:ext uri="{0D108BD9-81ED-4DB2-BD59-A6C34878D82A}">
                    <a16:rowId xmlns:a16="http://schemas.microsoft.com/office/drawing/2014/main" val="864307126"/>
                  </a:ext>
                </a:extLst>
              </a:tr>
              <a:tr h="328204">
                <a:tc>
                  <a:txBody>
                    <a:bodyPr/>
                    <a:lstStyle/>
                    <a:p>
                      <a:pPr marL="0" marR="0">
                        <a:lnSpc>
                          <a:spcPct val="115000"/>
                        </a:lnSpc>
                        <a:spcBef>
                          <a:spcPts val="0"/>
                        </a:spcBef>
                        <a:spcAft>
                          <a:spcPts val="0"/>
                        </a:spcAft>
                      </a:pPr>
                      <a:r>
                        <a:rPr lang="en-US" sz="1400" kern="1200" dirty="0">
                          <a:solidFill>
                            <a:schemeClr val="tx1"/>
                          </a:solidFill>
                          <a:effectLst/>
                          <a:latin typeface="+mn-lt"/>
                        </a:rPr>
                        <a:t>Robert Hawkins</a:t>
                      </a:r>
                      <a:endParaRPr lang="en-US" sz="140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solidFill>
                            <a:schemeClr val="tx1"/>
                          </a:solidFill>
                          <a:effectLst/>
                          <a:latin typeface="+mn-lt"/>
                        </a:rPr>
                        <a:t>Grants Fiscal Analyst</a:t>
                      </a:r>
                      <a:endParaRPr lang="en-US" sz="1400" dirty="0">
                        <a:solidFill>
                          <a:schemeClr val="tx1"/>
                        </a:solidFill>
                        <a:effectLst/>
                        <a:latin typeface="+mn-lt"/>
                        <a:ea typeface="Calibri"/>
                        <a:cs typeface="Times New Roman"/>
                      </a:endParaRPr>
                    </a:p>
                  </a:txBody>
                  <a:tcPr marL="71674" marR="71674" marT="39559" marB="39559"/>
                </a:tc>
                <a:tc>
                  <a:txBody>
                    <a:bodyPr/>
                    <a:lstStyle/>
                    <a:p>
                      <a:pPr marL="0" marR="0">
                        <a:lnSpc>
                          <a:spcPct val="115000"/>
                        </a:lnSpc>
                        <a:spcBef>
                          <a:spcPts val="0"/>
                        </a:spcBef>
                        <a:spcAft>
                          <a:spcPts val="0"/>
                        </a:spcAft>
                      </a:pPr>
                      <a:r>
                        <a:rPr lang="en-US" sz="1400" kern="1200" dirty="0">
                          <a:solidFill>
                            <a:schemeClr val="tx1"/>
                          </a:solidFill>
                          <a:effectLst/>
                          <a:latin typeface="+mn-lt"/>
                          <a:hlinkClick r:id="rId4">
                            <a:extLst>
                              <a:ext uri="{A12FA001-AC4F-418D-AE19-62706E023703}">
                                <ahyp:hlinkClr xmlns:ahyp="http://schemas.microsoft.com/office/drawing/2018/hyperlinkcolor" val="tx"/>
                              </a:ext>
                            </a:extLst>
                          </a:hlinkClick>
                        </a:rPr>
                        <a:t>Hawkins_r@cde.state.co.us</a:t>
                      </a:r>
                      <a:r>
                        <a:rPr lang="en-US" sz="1400" kern="1200" dirty="0">
                          <a:solidFill>
                            <a:schemeClr val="tx1"/>
                          </a:solidFill>
                          <a:effectLst/>
                          <a:latin typeface="+mn-lt"/>
                        </a:rPr>
                        <a:t> </a:t>
                      </a:r>
                      <a:endParaRPr lang="en-US" sz="1400" dirty="0">
                        <a:solidFill>
                          <a:schemeClr val="tx1"/>
                        </a:solidFill>
                        <a:effectLst/>
                        <a:latin typeface="+mn-lt"/>
                        <a:ea typeface="Calibri"/>
                        <a:cs typeface="Times New Roman"/>
                      </a:endParaRPr>
                    </a:p>
                  </a:txBody>
                  <a:tcPr marL="71674" marR="71674" marT="39559" marB="39559"/>
                </a:tc>
                <a:extLst>
                  <a:ext uri="{0D108BD9-81ED-4DB2-BD59-A6C34878D82A}">
                    <a16:rowId xmlns:a16="http://schemas.microsoft.com/office/drawing/2014/main" val="10001"/>
                  </a:ext>
                </a:extLst>
              </a:tr>
              <a:tr h="328204">
                <a:tc>
                  <a:txBody>
                    <a:bodyPr/>
                    <a:lstStyle/>
                    <a:p>
                      <a:pPr marL="0" marR="0">
                        <a:lnSpc>
                          <a:spcPct val="115000"/>
                        </a:lnSpc>
                        <a:spcBef>
                          <a:spcPts val="0"/>
                        </a:spcBef>
                        <a:spcAft>
                          <a:spcPts val="0"/>
                        </a:spcAft>
                      </a:pPr>
                      <a:r>
                        <a:rPr lang="en-US" sz="1400" dirty="0">
                          <a:solidFill>
                            <a:schemeClr val="tx1"/>
                          </a:solidFill>
                          <a:effectLst/>
                          <a:latin typeface="+mn-lt"/>
                          <a:ea typeface="Calibri"/>
                          <a:cs typeface="Times New Roman"/>
                        </a:rPr>
                        <a:t>Steven Kaleda</a:t>
                      </a:r>
                    </a:p>
                  </a:txBody>
                  <a:tcPr marL="71674" marR="71674" marT="39559" marB="39559"/>
                </a:tc>
                <a:tc>
                  <a:txBody>
                    <a:bodyPr/>
                    <a:lstStyle/>
                    <a:p>
                      <a:pPr marL="0" marR="0">
                        <a:lnSpc>
                          <a:spcPct val="115000"/>
                        </a:lnSpc>
                        <a:spcBef>
                          <a:spcPts val="0"/>
                        </a:spcBef>
                        <a:spcAft>
                          <a:spcPts val="0"/>
                        </a:spcAft>
                      </a:pPr>
                      <a:r>
                        <a:rPr lang="en-US" sz="1400" dirty="0">
                          <a:solidFill>
                            <a:schemeClr val="tx1"/>
                          </a:solidFill>
                          <a:effectLst/>
                          <a:latin typeface="+mn-lt"/>
                          <a:ea typeface="Calibri"/>
                          <a:cs typeface="Times New Roman"/>
                        </a:rPr>
                        <a:t>Grants Fiscal Analyst</a:t>
                      </a:r>
                    </a:p>
                  </a:txBody>
                  <a:tcPr marL="71674" marR="71674" marT="39559" marB="39559"/>
                </a:tc>
                <a:tc>
                  <a:txBody>
                    <a:bodyPr/>
                    <a:lstStyle/>
                    <a:p>
                      <a:pPr marL="0" marR="0">
                        <a:lnSpc>
                          <a:spcPct val="115000"/>
                        </a:lnSpc>
                        <a:spcBef>
                          <a:spcPts val="0"/>
                        </a:spcBef>
                        <a:spcAft>
                          <a:spcPts val="0"/>
                        </a:spcAft>
                      </a:pPr>
                      <a:r>
                        <a:rPr lang="en-US" sz="1400" b="0" i="0" u="sng"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kaleda_s@cde.state.co.us</a:t>
                      </a:r>
                      <a:r>
                        <a:rPr lang="en-US" sz="1400" b="0" i="0" u="sng" kern="1200" dirty="0">
                          <a:solidFill>
                            <a:schemeClr val="tx1"/>
                          </a:solidFill>
                          <a:effectLst/>
                          <a:latin typeface="+mn-lt"/>
                          <a:ea typeface="+mn-ea"/>
                          <a:cs typeface="+mn-cs"/>
                        </a:rPr>
                        <a:t> </a:t>
                      </a:r>
                      <a:endParaRPr lang="en-US" sz="1400" dirty="0">
                        <a:solidFill>
                          <a:schemeClr val="tx1"/>
                        </a:solidFill>
                        <a:effectLst/>
                        <a:latin typeface="+mn-lt"/>
                        <a:ea typeface="Calibri"/>
                        <a:cs typeface="Times New Roman"/>
                      </a:endParaRPr>
                    </a:p>
                  </a:txBody>
                  <a:tcPr marL="71674" marR="71674" marT="39559" marB="39559"/>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32036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8829-FA9B-4E3D-ADE6-03F0E62E30CB}"/>
              </a:ext>
            </a:extLst>
          </p:cNvPr>
          <p:cNvSpPr>
            <a:spLocks noGrp="1"/>
          </p:cNvSpPr>
          <p:nvPr>
            <p:ph type="ctrTitle"/>
          </p:nvPr>
        </p:nvSpPr>
        <p:spPr>
          <a:xfrm>
            <a:off x="4965430" y="604216"/>
            <a:ext cx="6586491" cy="1286160"/>
          </a:xfrm>
        </p:spPr>
        <p:txBody>
          <a:bodyPr vert="horz" lIns="91440" tIns="45720" rIns="91440" bIns="45720" rtlCol="0" anchor="b">
            <a:normAutofit/>
          </a:bodyPr>
          <a:lstStyle/>
          <a:p>
            <a:pPr algn="l"/>
            <a:r>
              <a:rPr lang="en-US" sz="4100" dirty="0">
                <a:solidFill>
                  <a:schemeClr val="tx1"/>
                </a:solidFill>
                <a:latin typeface="+mj-lt"/>
              </a:rPr>
              <a:t>Breakout Session By Region</a:t>
            </a:r>
            <a:br>
              <a:rPr lang="en-US" sz="4100" dirty="0">
                <a:solidFill>
                  <a:schemeClr val="tx1"/>
                </a:solidFill>
                <a:latin typeface="+mj-lt"/>
              </a:rPr>
            </a:br>
            <a:endParaRPr lang="en-US" sz="4100" dirty="0">
              <a:solidFill>
                <a:schemeClr val="tx1"/>
              </a:solidFill>
              <a:latin typeface="+mj-lt"/>
            </a:endParaRPr>
          </a:p>
        </p:txBody>
      </p:sp>
      <p:pic>
        <p:nvPicPr>
          <p:cNvPr id="7" name="Picture 6">
            <a:extLst>
              <a:ext uri="{FF2B5EF4-FFF2-40B4-BE49-F238E27FC236}">
                <a16:creationId xmlns:a16="http://schemas.microsoft.com/office/drawing/2014/main" id="{CD1DC427-2A4D-4832-AA56-FEC8EE6A5493}"/>
              </a:ext>
              <a:ext uri="{C183D7F6-B498-43B3-948B-1728B52AA6E4}">
                <adec:decorative xmlns:adec="http://schemas.microsoft.com/office/drawing/2017/decorative" val="1"/>
              </a:ext>
            </a:extLst>
          </p:cNvPr>
          <p:cNvPicPr>
            <a:picLocks noChangeAspect="1"/>
          </p:cNvPicPr>
          <p:nvPr/>
        </p:nvPicPr>
        <p:blipFill rotWithShape="1">
          <a:blip r:embed="rId3"/>
          <a:srcRect l="21251" r="33629" b="-1"/>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4BDC9"/>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075EF6B-CE0C-4880-B954-F284DBD388E0}"/>
              </a:ext>
            </a:extLst>
          </p:cNvPr>
          <p:cNvSpPr>
            <a:spLocks noGrp="1"/>
          </p:cNvSpPr>
          <p:nvPr>
            <p:ph type="sldNum" sz="quarter" idx="12"/>
          </p:nvPr>
        </p:nvSpPr>
        <p:spPr>
          <a:xfrm>
            <a:off x="10167042" y="6356350"/>
            <a:ext cx="1186758" cy="365125"/>
          </a:xfrm>
        </p:spPr>
        <p:txBody>
          <a:bodyPr vert="horz" lIns="91440" tIns="45720" rIns="91440" bIns="45720" rtlCol="0" anchor="ctr">
            <a:normAutofit/>
          </a:bodyPr>
          <a:lstStyle/>
          <a:p>
            <a:pPr algn="r">
              <a:spcAft>
                <a:spcPts val="600"/>
              </a:spcAft>
              <a:defRPr/>
            </a:pPr>
            <a:fld id="{C479D5F6-EDCB-402A-AC08-4943A1820E8F}" type="slidenum">
              <a:rPr lang="en-US" sz="1200" smtClean="0">
                <a:solidFill>
                  <a:prstClr val="black">
                    <a:tint val="75000"/>
                  </a:prstClr>
                </a:solidFill>
                <a:latin typeface="Calibri" panose="020F0502020204030204"/>
              </a:rPr>
              <a:pPr algn="r">
                <a:spcAft>
                  <a:spcPts val="600"/>
                </a:spcAft>
                <a:defRPr/>
              </a:pPr>
              <a:t>18</a:t>
            </a:fld>
            <a:endParaRPr lang="en-US" sz="1200">
              <a:solidFill>
                <a:prstClr val="black">
                  <a:tint val="75000"/>
                </a:prstClr>
              </a:solidFill>
              <a:latin typeface="Calibri" panose="020F0502020204030204"/>
            </a:endParaRPr>
          </a:p>
        </p:txBody>
      </p:sp>
      <p:graphicFrame>
        <p:nvGraphicFramePr>
          <p:cNvPr id="6" name="TextBox 3">
            <a:extLst>
              <a:ext uri="{FF2B5EF4-FFF2-40B4-BE49-F238E27FC236}">
                <a16:creationId xmlns:a16="http://schemas.microsoft.com/office/drawing/2014/main" id="{D31DA43A-FC8D-4D51-9674-E279619AC7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425759"/>
              </p:ext>
            </p:extLst>
          </p:nvPr>
        </p:nvGraphicFramePr>
        <p:xfrm>
          <a:off x="4702098" y="2115117"/>
          <a:ext cx="7280796" cy="41087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110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5D619F4-0394-458A-BCD2-E1C614BF185F}"/>
              </a:ext>
              <a:ext uri="{C183D7F6-B498-43B3-948B-1728B52AA6E4}">
                <adec:decorative xmlns:adec="http://schemas.microsoft.com/office/drawing/2017/decorative" val="1"/>
              </a:ext>
            </a:extLst>
          </p:cNvPr>
          <p:cNvPicPr>
            <a:picLocks noChangeAspect="1"/>
          </p:cNvPicPr>
          <p:nvPr/>
        </p:nvPicPr>
        <p:blipFill rotWithShape="1">
          <a:blip r:embed="rId3">
            <a:alphaModFix amt="35000"/>
          </a:blip>
          <a:srcRect t="3278" b="12452"/>
          <a:stretch/>
        </p:blipFill>
        <p:spPr>
          <a:xfrm>
            <a:off x="20" y="1"/>
            <a:ext cx="12191980" cy="6857999"/>
          </a:xfrm>
          <a:prstGeom prst="rect">
            <a:avLst/>
          </a:prstGeom>
          <a:solidFill>
            <a:schemeClr val="accent5"/>
          </a:solidFill>
        </p:spPr>
      </p:pic>
      <p:sp>
        <p:nvSpPr>
          <p:cNvPr id="2" name="Title 1">
            <a:extLst>
              <a:ext uri="{FF2B5EF4-FFF2-40B4-BE49-F238E27FC236}">
                <a16:creationId xmlns:a16="http://schemas.microsoft.com/office/drawing/2014/main" id="{F7633990-31A0-4DC9-B6B3-786E57486A6E}"/>
              </a:ext>
            </a:extLst>
          </p:cNvPr>
          <p:cNvSpPr>
            <a:spLocks noGrp="1"/>
          </p:cNvSpPr>
          <p:nvPr>
            <p:ph type="title"/>
          </p:nvPr>
        </p:nvSpPr>
        <p:spPr>
          <a:xfrm>
            <a:off x="238124" y="1065862"/>
            <a:ext cx="4105269" cy="4726276"/>
          </a:xfrm>
        </p:spPr>
        <p:txBody>
          <a:bodyPr>
            <a:normAutofit/>
          </a:bodyPr>
          <a:lstStyle/>
          <a:p>
            <a:pPr algn="ctr"/>
            <a:r>
              <a:rPr lang="en-US" sz="4000" dirty="0">
                <a:solidFill>
                  <a:srgbClr val="FFFFFF"/>
                </a:solidFill>
              </a:rPr>
              <a:t>Agenda For Today</a:t>
            </a:r>
          </a:p>
        </p:txBody>
      </p:sp>
      <p:cxnSp>
        <p:nvCxnSpPr>
          <p:cNvPr id="14" name="Straight Connector 13">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94494A5-F4BD-4679-A37B-0E4D7DD4538B}"/>
              </a:ext>
            </a:extLst>
          </p:cNvPr>
          <p:cNvSpPr>
            <a:spLocks noGrp="1"/>
          </p:cNvSpPr>
          <p:nvPr>
            <p:ph type="sldNum" idx="12"/>
          </p:nvPr>
        </p:nvSpPr>
        <p:spPr>
          <a:xfrm>
            <a:off x="10449791" y="6429374"/>
            <a:ext cx="900545" cy="365125"/>
          </a:xfrm>
        </p:spPr>
        <p:txBody>
          <a:bodyPr>
            <a:normAutofit/>
          </a:bodyPr>
          <a:lstStyle/>
          <a:p>
            <a:pPr marL="0" lvl="0" indent="0" rtl="0">
              <a:spcBef>
                <a:spcPts val="0"/>
              </a:spcBef>
              <a:spcAft>
                <a:spcPts val="600"/>
              </a:spcAft>
              <a:buNone/>
            </a:pPr>
            <a:fld id="{00000000-1234-1234-1234-123412341234}" type="slidenum">
              <a:rPr lang="en-US">
                <a:solidFill>
                  <a:srgbClr val="FFFFFF"/>
                </a:solidFill>
              </a:rPr>
              <a:pPr marL="0" lvl="0" indent="0" rtl="0">
                <a:spcBef>
                  <a:spcPts val="0"/>
                </a:spcBef>
                <a:spcAft>
                  <a:spcPts val="600"/>
                </a:spcAft>
                <a:buNone/>
              </a:pPr>
              <a:t>2</a:t>
            </a:fld>
            <a:endParaRPr lang="en-US">
              <a:solidFill>
                <a:srgbClr val="FFFFFF"/>
              </a:solidFill>
            </a:endParaRPr>
          </a:p>
        </p:txBody>
      </p:sp>
      <p:graphicFrame>
        <p:nvGraphicFramePr>
          <p:cNvPr id="6" name="Text Placeholder 2" descr="Agenda includes: Overview of streamlined application, Cons App walk through, budget training, and cross program questions">
            <a:extLst>
              <a:ext uri="{FF2B5EF4-FFF2-40B4-BE49-F238E27FC236}">
                <a16:creationId xmlns:a16="http://schemas.microsoft.com/office/drawing/2014/main" id="{725E68D4-6B42-4B1A-887D-430CCAB1A1B5}"/>
              </a:ext>
            </a:extLst>
          </p:cNvPr>
          <p:cNvGraphicFramePr/>
          <p:nvPr>
            <p:extLst>
              <p:ext uri="{D42A27DB-BD31-4B8C-83A1-F6EECF244321}">
                <p14:modId xmlns:p14="http://schemas.microsoft.com/office/powerpoint/2010/main" val="751557795"/>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392570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Substantial Approval </a:t>
            </a:r>
          </a:p>
        </p:txBody>
      </p:sp>
      <p:sp>
        <p:nvSpPr>
          <p:cNvPr id="3" name="Content Placeholder 2"/>
          <p:cNvSpPr>
            <a:spLocks noGrp="1"/>
          </p:cNvSpPr>
          <p:nvPr>
            <p:ph idx="1"/>
          </p:nvPr>
        </p:nvSpPr>
        <p:spPr/>
        <p:txBody>
          <a:bodyPr>
            <a:normAutofit/>
          </a:bodyPr>
          <a:lstStyle/>
          <a:p>
            <a:pPr marL="0" indent="0">
              <a:buNone/>
            </a:pPr>
            <a:r>
              <a:rPr lang="en-US" dirty="0"/>
              <a:t>Substantial Approval allows applicants to obligate funds for activities outlined in the Consolidated Application budget. </a:t>
            </a:r>
          </a:p>
          <a:p>
            <a:pPr marL="0" indent="0">
              <a:buNone/>
            </a:pPr>
            <a:r>
              <a:rPr lang="en-US" dirty="0"/>
              <a:t>In order to receive Substantial Approval on the 2021-2022 Consolidated Application, the applicant will need to submit the following: </a:t>
            </a:r>
          </a:p>
          <a:p>
            <a:pPr marL="0" indent="0" algn="ctr">
              <a:buNone/>
            </a:pPr>
            <a:br>
              <a:rPr lang="en-US" dirty="0"/>
            </a:br>
            <a:endParaRPr lang="en-US" sz="3400" b="1" dirty="0"/>
          </a:p>
        </p:txBody>
      </p:sp>
      <p:graphicFrame>
        <p:nvGraphicFramePr>
          <p:cNvPr id="5" name="Table 5">
            <a:extLst>
              <a:ext uri="{FF2B5EF4-FFF2-40B4-BE49-F238E27FC236}">
                <a16:creationId xmlns:a16="http://schemas.microsoft.com/office/drawing/2014/main" id="{90B66435-D518-4F8B-99A3-847BE4929062}"/>
              </a:ext>
            </a:extLst>
          </p:cNvPr>
          <p:cNvGraphicFramePr>
            <a:graphicFrameLocks/>
          </p:cNvGraphicFramePr>
          <p:nvPr>
            <p:extLst>
              <p:ext uri="{D42A27DB-BD31-4B8C-83A1-F6EECF244321}">
                <p14:modId xmlns:p14="http://schemas.microsoft.com/office/powerpoint/2010/main" val="615870705"/>
              </p:ext>
            </p:extLst>
          </p:nvPr>
        </p:nvGraphicFramePr>
        <p:xfrm>
          <a:off x="443565" y="3003594"/>
          <a:ext cx="11176641" cy="3401810"/>
        </p:xfrm>
        <a:graphic>
          <a:graphicData uri="http://schemas.openxmlformats.org/drawingml/2006/table">
            <a:tbl>
              <a:tblPr firstRow="1" bandRow="1">
                <a:tableStyleId>{5C22544A-7EE6-4342-B048-85BDC9FD1C3A}</a:tableStyleId>
              </a:tblPr>
              <a:tblGrid>
                <a:gridCol w="4671491">
                  <a:extLst>
                    <a:ext uri="{9D8B030D-6E8A-4147-A177-3AD203B41FA5}">
                      <a16:colId xmlns:a16="http://schemas.microsoft.com/office/drawing/2014/main" val="2585561078"/>
                    </a:ext>
                  </a:extLst>
                </a:gridCol>
                <a:gridCol w="1737181">
                  <a:extLst>
                    <a:ext uri="{9D8B030D-6E8A-4147-A177-3AD203B41FA5}">
                      <a16:colId xmlns:a16="http://schemas.microsoft.com/office/drawing/2014/main" val="1180685665"/>
                    </a:ext>
                  </a:extLst>
                </a:gridCol>
                <a:gridCol w="4767969">
                  <a:extLst>
                    <a:ext uri="{9D8B030D-6E8A-4147-A177-3AD203B41FA5}">
                      <a16:colId xmlns:a16="http://schemas.microsoft.com/office/drawing/2014/main" val="781240152"/>
                    </a:ext>
                  </a:extLst>
                </a:gridCol>
              </a:tblGrid>
              <a:tr h="369466">
                <a:tc>
                  <a:txBody>
                    <a:bodyPr/>
                    <a:lstStyle/>
                    <a:p>
                      <a:pPr algn="ctr"/>
                      <a:r>
                        <a:rPr lang="en-US" dirty="0">
                          <a:solidFill>
                            <a:schemeClr val="tx1"/>
                          </a:solidFill>
                        </a:rPr>
                        <a:t>Activity</a:t>
                      </a:r>
                    </a:p>
                  </a:txBody>
                  <a:tcPr/>
                </a:tc>
                <a:tc>
                  <a:txBody>
                    <a:bodyPr/>
                    <a:lstStyle/>
                    <a:p>
                      <a:pPr algn="ctr"/>
                      <a:r>
                        <a:rPr lang="en-US" dirty="0">
                          <a:solidFill>
                            <a:schemeClr val="tx1"/>
                          </a:solidFill>
                        </a:rPr>
                        <a:t>Due Date</a:t>
                      </a:r>
                    </a:p>
                  </a:txBody>
                  <a:tcPr/>
                </a:tc>
                <a:tc>
                  <a:txBody>
                    <a:bodyPr/>
                    <a:lstStyle/>
                    <a:p>
                      <a:pPr algn="ctr"/>
                      <a:r>
                        <a:rPr lang="en-US" dirty="0">
                          <a:solidFill>
                            <a:schemeClr val="tx1"/>
                          </a:solidFill>
                        </a:rPr>
                        <a:t>Submission Location </a:t>
                      </a:r>
                    </a:p>
                  </a:txBody>
                  <a:tcPr/>
                </a:tc>
                <a:extLst>
                  <a:ext uri="{0D108BD9-81ED-4DB2-BD59-A6C34878D82A}">
                    <a16:rowId xmlns:a16="http://schemas.microsoft.com/office/drawing/2014/main" val="2654903892"/>
                  </a:ext>
                </a:extLst>
              </a:tr>
              <a:tr h="369466">
                <a:tc>
                  <a:txBody>
                    <a:bodyPr/>
                    <a:lstStyle/>
                    <a:p>
                      <a:r>
                        <a:rPr lang="en-US" dirty="0">
                          <a:hlinkClick r:id="rId3"/>
                        </a:rPr>
                        <a:t>Non-Public School Consultation Forms</a:t>
                      </a:r>
                      <a:endParaRPr lang="en-US" dirty="0"/>
                    </a:p>
                  </a:txBody>
                  <a:tcPr/>
                </a:tc>
                <a:tc>
                  <a:txBody>
                    <a:bodyPr/>
                    <a:lstStyle/>
                    <a:p>
                      <a:pPr algn="ctr"/>
                      <a:r>
                        <a:rPr lang="en-US" dirty="0"/>
                        <a:t>May 30</a:t>
                      </a:r>
                    </a:p>
                  </a:txBody>
                  <a:tcPr/>
                </a:tc>
                <a:tc>
                  <a:txBody>
                    <a:bodyPr/>
                    <a:lstStyle/>
                    <a:p>
                      <a:r>
                        <a:rPr lang="en-US" dirty="0"/>
                        <a:t>Non-Public Schools page</a:t>
                      </a:r>
                    </a:p>
                  </a:txBody>
                  <a:tcPr/>
                </a:tc>
                <a:extLst>
                  <a:ext uri="{0D108BD9-81ED-4DB2-BD59-A6C34878D82A}">
                    <a16:rowId xmlns:a16="http://schemas.microsoft.com/office/drawing/2014/main" val="1178963316"/>
                  </a:ext>
                </a:extLst>
              </a:tr>
              <a:tr h="369466">
                <a:tc>
                  <a:txBody>
                    <a:bodyPr/>
                    <a:lstStyle/>
                    <a:p>
                      <a:r>
                        <a:rPr lang="en-US" dirty="0">
                          <a:hlinkClick r:id="rId4"/>
                        </a:rPr>
                        <a:t>School Improvement Retention of Funds Form</a:t>
                      </a:r>
                      <a:endParaRPr lang="en-US" dirty="0"/>
                    </a:p>
                  </a:txBody>
                  <a:tcPr/>
                </a:tc>
                <a:tc>
                  <a:txBody>
                    <a:bodyPr/>
                    <a:lstStyle/>
                    <a:p>
                      <a:pPr algn="ctr"/>
                      <a:r>
                        <a:rPr lang="en-US" dirty="0"/>
                        <a:t>May 30 </a:t>
                      </a:r>
                    </a:p>
                  </a:txBody>
                  <a:tcPr/>
                </a:tc>
                <a:tc>
                  <a:txBody>
                    <a:bodyPr/>
                    <a:lstStyle/>
                    <a:p>
                      <a:r>
                        <a:rPr lang="en-US" i="0" u="none" dirty="0"/>
                        <a:t>Documents Upload page</a:t>
                      </a:r>
                    </a:p>
                  </a:txBody>
                  <a:tcPr/>
                </a:tc>
                <a:extLst>
                  <a:ext uri="{0D108BD9-81ED-4DB2-BD59-A6C34878D82A}">
                    <a16:rowId xmlns:a16="http://schemas.microsoft.com/office/drawing/2014/main" val="1078933751"/>
                  </a:ext>
                </a:extLst>
              </a:tr>
              <a:tr h="369466">
                <a:tc>
                  <a:txBody>
                    <a:bodyPr/>
                    <a:lstStyle/>
                    <a:p>
                      <a:r>
                        <a:rPr lang="en-US" dirty="0">
                          <a:hlinkClick r:id="rId5"/>
                        </a:rPr>
                        <a:t>Approval and Transmittal Form</a:t>
                      </a:r>
                      <a:endParaRPr lang="en-US" dirty="0"/>
                    </a:p>
                  </a:txBody>
                  <a:tcPr/>
                </a:tc>
                <a:tc>
                  <a:txBody>
                    <a:bodyPr/>
                    <a:lstStyle/>
                    <a:p>
                      <a:pPr algn="ctr"/>
                      <a:r>
                        <a:rPr lang="en-US" dirty="0"/>
                        <a:t>June 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u="none" dirty="0"/>
                        <a:t>Documents Upload page</a:t>
                      </a:r>
                    </a:p>
                  </a:txBody>
                  <a:tcPr/>
                </a:tc>
                <a:extLst>
                  <a:ext uri="{0D108BD9-81ED-4DB2-BD59-A6C34878D82A}">
                    <a16:rowId xmlns:a16="http://schemas.microsoft.com/office/drawing/2014/main" val="1361832772"/>
                  </a:ext>
                </a:extLst>
              </a:tr>
              <a:tr h="369466">
                <a:tc>
                  <a:txBody>
                    <a:bodyPr/>
                    <a:lstStyle/>
                    <a:p>
                      <a:r>
                        <a:rPr lang="en-US" dirty="0"/>
                        <a:t>BOCES Member District ARAC Form</a:t>
                      </a:r>
                    </a:p>
                  </a:txBody>
                  <a:tcPr/>
                </a:tc>
                <a:tc>
                  <a:txBody>
                    <a:bodyPr/>
                    <a:lstStyle/>
                    <a:p>
                      <a:pPr algn="ctr"/>
                      <a:r>
                        <a:rPr lang="en-US" dirty="0"/>
                        <a:t>June 30</a:t>
                      </a:r>
                    </a:p>
                  </a:txBody>
                  <a:tcPr/>
                </a:tc>
                <a:tc>
                  <a:txBody>
                    <a:bodyPr/>
                    <a:lstStyle/>
                    <a:p>
                      <a:r>
                        <a:rPr lang="en-US" dirty="0"/>
                        <a:t>Sign Over Info &amp; Uploads </a:t>
                      </a:r>
                    </a:p>
                  </a:txBody>
                  <a:tcPr/>
                </a:tc>
                <a:extLst>
                  <a:ext uri="{0D108BD9-81ED-4DB2-BD59-A6C34878D82A}">
                    <a16:rowId xmlns:a16="http://schemas.microsoft.com/office/drawing/2014/main" val="2322695059"/>
                  </a:ext>
                </a:extLst>
              </a:tr>
              <a:tr h="637709">
                <a:tc>
                  <a:txBody>
                    <a:bodyPr/>
                    <a:lstStyle/>
                    <a:p>
                      <a:r>
                        <a:rPr lang="en-US" dirty="0">
                          <a:hlinkClick r:id="rId6"/>
                        </a:rPr>
                        <a:t>Native American Education Tribal Consultation Form</a:t>
                      </a:r>
                      <a:endParaRPr lang="en-US" dirty="0"/>
                    </a:p>
                  </a:txBody>
                  <a:tcPr/>
                </a:tc>
                <a:tc>
                  <a:txBody>
                    <a:bodyPr/>
                    <a:lstStyle/>
                    <a:p>
                      <a:pPr algn="ctr"/>
                      <a:r>
                        <a:rPr lang="en-US" dirty="0"/>
                        <a:t>June 30</a:t>
                      </a:r>
                    </a:p>
                  </a:txBody>
                  <a:tcPr/>
                </a:tc>
                <a:tc>
                  <a:txBody>
                    <a:bodyPr/>
                    <a:lstStyle/>
                    <a:p>
                      <a:r>
                        <a:rPr lang="en-US" dirty="0"/>
                        <a:t>Submit to the </a:t>
                      </a:r>
                      <a:r>
                        <a:rPr lang="en-US" dirty="0">
                          <a:hlinkClick r:id="rId7"/>
                        </a:rPr>
                        <a:t>Consolidatedapplications@cde.state.co.us</a:t>
                      </a:r>
                      <a:r>
                        <a:rPr lang="en-US" dirty="0"/>
                        <a:t> or </a:t>
                      </a:r>
                      <a:r>
                        <a:rPr lang="en-US" dirty="0">
                          <a:hlinkClick r:id="rId8"/>
                        </a:rPr>
                        <a:t>Georgina Owen</a:t>
                      </a:r>
                      <a:endParaRPr lang="en-US" dirty="0"/>
                    </a:p>
                  </a:txBody>
                  <a:tcPr/>
                </a:tc>
                <a:extLst>
                  <a:ext uri="{0D108BD9-81ED-4DB2-BD59-A6C34878D82A}">
                    <a16:rowId xmlns:a16="http://schemas.microsoft.com/office/drawing/2014/main" val="2253663558"/>
                  </a:ext>
                </a:extLst>
              </a:tr>
              <a:tr h="369466">
                <a:tc>
                  <a:txBody>
                    <a:bodyPr/>
                    <a:lstStyle/>
                    <a:p>
                      <a:r>
                        <a:rPr lang="en-US" b="1" dirty="0">
                          <a:hlinkClick r:id="rId9"/>
                        </a:rPr>
                        <a:t>Online Application </a:t>
                      </a:r>
                      <a:endParaRPr lang="en-US" b="1" dirty="0"/>
                    </a:p>
                  </a:txBody>
                  <a:tcPr/>
                </a:tc>
                <a:tc>
                  <a:txBody>
                    <a:bodyPr/>
                    <a:lstStyle/>
                    <a:p>
                      <a:pPr algn="ctr"/>
                      <a:r>
                        <a:rPr lang="en-US" b="1" dirty="0"/>
                        <a:t>June 30</a:t>
                      </a:r>
                    </a:p>
                  </a:txBody>
                  <a:tcPr/>
                </a:tc>
                <a:tc>
                  <a:txBody>
                    <a:bodyPr/>
                    <a:lstStyle/>
                    <a:p>
                      <a:r>
                        <a:rPr lang="en-US" b="1" dirty="0">
                          <a:hlinkClick r:id="rId9"/>
                        </a:rPr>
                        <a:t>http://www.cde.state.co.us/apps/consapp2021/login</a:t>
                      </a:r>
                      <a:endParaRPr lang="en-US" b="1" dirty="0"/>
                    </a:p>
                  </a:txBody>
                  <a:tcPr/>
                </a:tc>
                <a:extLst>
                  <a:ext uri="{0D108BD9-81ED-4DB2-BD59-A6C34878D82A}">
                    <a16:rowId xmlns:a16="http://schemas.microsoft.com/office/drawing/2014/main" val="3826166560"/>
                  </a:ext>
                </a:extLst>
              </a:tr>
            </a:tbl>
          </a:graphicData>
        </a:graphic>
      </p:graphicFrame>
      <p:sp>
        <p:nvSpPr>
          <p:cNvPr id="4" name="Slide Number Placeholder 3"/>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340144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0FCCC-0E68-43F8-BDC9-07F0F52B6AEC}"/>
              </a:ext>
            </a:extLst>
          </p:cNvPr>
          <p:cNvSpPr>
            <a:spLocks noGrp="1"/>
          </p:cNvSpPr>
          <p:nvPr>
            <p:ph type="title"/>
          </p:nvPr>
        </p:nvSpPr>
        <p:spPr>
          <a:xfrm>
            <a:off x="4965430" y="629268"/>
            <a:ext cx="6586491" cy="1286160"/>
          </a:xfrm>
        </p:spPr>
        <p:txBody>
          <a:bodyPr anchor="b">
            <a:normAutofit/>
          </a:bodyPr>
          <a:lstStyle/>
          <a:p>
            <a:r>
              <a:rPr lang="en-US" dirty="0">
                <a:solidFill>
                  <a:schemeClr val="tx1"/>
                </a:solidFill>
              </a:rPr>
              <a:t>Timeline: Upcoming Due Dates</a:t>
            </a:r>
          </a:p>
        </p:txBody>
      </p:sp>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901E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12086AA-E4AD-4722-BABD-E4A8007E3116}"/>
              </a:ext>
            </a:extLst>
          </p:cNvPr>
          <p:cNvSpPr>
            <a:spLocks noGrp="1"/>
          </p:cNvSpPr>
          <p:nvPr>
            <p:ph idx="1"/>
          </p:nvPr>
        </p:nvSpPr>
        <p:spPr>
          <a:xfrm>
            <a:off x="4965431" y="2438400"/>
            <a:ext cx="6586489" cy="3785419"/>
          </a:xfrm>
        </p:spPr>
        <p:txBody>
          <a:bodyPr>
            <a:normAutofit/>
          </a:bodyPr>
          <a:lstStyle/>
          <a:p>
            <a:r>
              <a:rPr lang="en-US" sz="1700" dirty="0"/>
              <a:t>Many documents required for substantial approval are due prior to submission of the application platform, including: </a:t>
            </a:r>
          </a:p>
          <a:p>
            <a:pPr lvl="1"/>
            <a:r>
              <a:rPr lang="en-US" sz="1700" dirty="0">
                <a:hlinkClick r:id="rId3"/>
              </a:rPr>
              <a:t>Non-public school consultation forms</a:t>
            </a:r>
            <a:r>
              <a:rPr lang="en-US" sz="1700" dirty="0"/>
              <a:t> (if applicable) </a:t>
            </a:r>
          </a:p>
          <a:p>
            <a:pPr lvl="1"/>
            <a:r>
              <a:rPr lang="en-US" sz="1700" dirty="0">
                <a:hlinkClick r:id="rId4"/>
              </a:rPr>
              <a:t>School Improvement Retention of Funds Request Form</a:t>
            </a:r>
            <a:r>
              <a:rPr lang="en-US" sz="1700" dirty="0"/>
              <a:t> (if applicable) </a:t>
            </a:r>
          </a:p>
          <a:p>
            <a:r>
              <a:rPr lang="en-US" sz="1700" dirty="0"/>
              <a:t>These forms are due no later  than </a:t>
            </a:r>
            <a:r>
              <a:rPr lang="en-US" sz="1700" b="1" dirty="0"/>
              <a:t>May 30, 2021 </a:t>
            </a:r>
            <a:r>
              <a:rPr lang="en-US" sz="1700" dirty="0"/>
              <a:t>and should be uploaded into the Consolidated Application </a:t>
            </a:r>
          </a:p>
          <a:p>
            <a:pPr marL="0" indent="0">
              <a:buNone/>
            </a:pPr>
            <a:endParaRPr lang="en-US" sz="1700" dirty="0"/>
          </a:p>
          <a:p>
            <a:pPr marL="0" indent="0">
              <a:buNone/>
            </a:pPr>
            <a:endParaRPr lang="en-US" sz="1700" i="1" dirty="0"/>
          </a:p>
          <a:p>
            <a:pPr marL="0" indent="0">
              <a:buNone/>
            </a:pPr>
            <a:r>
              <a:rPr lang="en-US" sz="1800" i="1" dirty="0"/>
              <a:t>Note: Failure to submit forms timely may impact the applicant’s receipt of substantial and/or final approval.</a:t>
            </a:r>
          </a:p>
          <a:p>
            <a:pPr marL="0" indent="0">
              <a:buNone/>
            </a:pPr>
            <a:endParaRPr lang="en-US" sz="1700" dirty="0"/>
          </a:p>
        </p:txBody>
      </p:sp>
      <p:pic>
        <p:nvPicPr>
          <p:cNvPr id="6" name="Picture 5">
            <a:extLst>
              <a:ext uri="{FF2B5EF4-FFF2-40B4-BE49-F238E27FC236}">
                <a16:creationId xmlns:a16="http://schemas.microsoft.com/office/drawing/2014/main" id="{9768AB9E-27C8-40B9-B5E6-B8A7C611CF94}"/>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l="28672" r="29082"/>
          <a:stretch/>
        </p:blipFill>
        <p:spPr>
          <a:xfrm>
            <a:off x="20" y="10"/>
            <a:ext cx="4635571" cy="6857990"/>
          </a:xfrm>
          <a:prstGeom prst="rect">
            <a:avLst/>
          </a:prstGeom>
          <a:effectLst/>
        </p:spPr>
      </p:pic>
      <p:sp>
        <p:nvSpPr>
          <p:cNvPr id="4" name="Slide Number Placeholder 3">
            <a:extLst>
              <a:ext uri="{FF2B5EF4-FFF2-40B4-BE49-F238E27FC236}">
                <a16:creationId xmlns:a16="http://schemas.microsoft.com/office/drawing/2014/main" id="{31B3A715-4D3D-4A4A-9077-92B480F177F5}"/>
              </a:ext>
            </a:extLst>
          </p:cNvPr>
          <p:cNvSpPr>
            <a:spLocks noGrp="1"/>
          </p:cNvSpPr>
          <p:nvPr>
            <p:ph type="sldNum" sz="quarter" idx="12"/>
          </p:nvPr>
        </p:nvSpPr>
        <p:spPr>
          <a:xfrm>
            <a:off x="10167042" y="6356350"/>
            <a:ext cx="1186758" cy="365125"/>
          </a:xfrm>
        </p:spPr>
        <p:txBody>
          <a:bodyPr>
            <a:normAutofit/>
          </a:bodyPr>
          <a:lstStyle/>
          <a:p>
            <a:pPr>
              <a:spcAft>
                <a:spcPts val="600"/>
              </a:spcAft>
            </a:pPr>
            <a:fld id="{C479D5F6-EDCB-402A-AC08-4943A1820E8F}" type="slidenum">
              <a:rPr lang="en-US" smtClean="0"/>
              <a:pPr>
                <a:spcAft>
                  <a:spcPts val="600"/>
                </a:spcAft>
              </a:pPr>
              <a:t>4</a:t>
            </a:fld>
            <a:endParaRPr lang="en-US"/>
          </a:p>
        </p:txBody>
      </p:sp>
    </p:spTree>
    <p:extLst>
      <p:ext uri="{BB962C8B-B14F-4D97-AF65-F5344CB8AC3E}">
        <p14:creationId xmlns:p14="http://schemas.microsoft.com/office/powerpoint/2010/main" val="3011780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64EF-BC75-4884-8E03-6F36EF4D55C9}"/>
              </a:ext>
            </a:extLst>
          </p:cNvPr>
          <p:cNvSpPr>
            <a:spLocks noGrp="1"/>
          </p:cNvSpPr>
          <p:nvPr>
            <p:ph type="title"/>
          </p:nvPr>
        </p:nvSpPr>
        <p:spPr/>
        <p:txBody>
          <a:bodyPr/>
          <a:lstStyle/>
          <a:p>
            <a:r>
              <a:rPr lang="en-US" dirty="0"/>
              <a:t>Extension Requests</a:t>
            </a:r>
          </a:p>
        </p:txBody>
      </p:sp>
      <p:sp>
        <p:nvSpPr>
          <p:cNvPr id="3" name="Content Placeholder 2">
            <a:extLst>
              <a:ext uri="{FF2B5EF4-FFF2-40B4-BE49-F238E27FC236}">
                <a16:creationId xmlns:a16="http://schemas.microsoft.com/office/drawing/2014/main" id="{1E45B089-3E4E-41ED-99E0-B6ACA39557C2}"/>
              </a:ext>
            </a:extLst>
          </p:cNvPr>
          <p:cNvSpPr>
            <a:spLocks noGrp="1"/>
          </p:cNvSpPr>
          <p:nvPr>
            <p:ph idx="1"/>
          </p:nvPr>
        </p:nvSpPr>
        <p:spPr/>
        <p:txBody>
          <a:bodyPr/>
          <a:lstStyle/>
          <a:p>
            <a:r>
              <a:rPr lang="en-US" dirty="0"/>
              <a:t>If the LEA/BOCES is unable to submit all the requirements for Substantial Approval by </a:t>
            </a:r>
            <a:r>
              <a:rPr lang="en-US" b="1" dirty="0"/>
              <a:t>June 30 </a:t>
            </a:r>
            <a:r>
              <a:rPr lang="en-US" dirty="0"/>
              <a:t>the LEA or BOCES may </a:t>
            </a:r>
            <a:r>
              <a:rPr lang="en-US" dirty="0">
                <a:solidFill>
                  <a:srgbClr val="FF0000"/>
                </a:solidFill>
              </a:rPr>
              <a:t>request an extension by submitting </a:t>
            </a:r>
            <a:r>
              <a:rPr lang="en-US" dirty="0"/>
              <a:t>a completed </a:t>
            </a:r>
            <a:r>
              <a:rPr lang="en-US" dirty="0">
                <a:hlinkClick r:id="rId3"/>
              </a:rPr>
              <a:t>extension request </a:t>
            </a:r>
            <a:r>
              <a:rPr lang="en-US" dirty="0"/>
              <a:t>form. The extension request form is available online: www.cde.state.co.us/fedprograms/consapp/index  </a:t>
            </a:r>
          </a:p>
          <a:p>
            <a:endParaRPr lang="en-US" dirty="0"/>
          </a:p>
          <a:p>
            <a:r>
              <a:rPr lang="en-US" dirty="0"/>
              <a:t>The LEA/BOCES </a:t>
            </a:r>
            <a:r>
              <a:rPr lang="en-US" b="1" dirty="0"/>
              <a:t>may not encumber </a:t>
            </a:r>
            <a:r>
              <a:rPr lang="en-US" dirty="0"/>
              <a:t>funds until a complete application has been submitted to CDE and granted Substantial Approval. Once the extension request has been submitted and approved, the LEA/BOCES has until the last business day in July to submit requirements for Substantial Approval.</a:t>
            </a:r>
          </a:p>
        </p:txBody>
      </p:sp>
      <p:sp>
        <p:nvSpPr>
          <p:cNvPr id="4" name="Slide Number Placeholder 3">
            <a:extLst>
              <a:ext uri="{FF2B5EF4-FFF2-40B4-BE49-F238E27FC236}">
                <a16:creationId xmlns:a16="http://schemas.microsoft.com/office/drawing/2014/main" id="{E967D05D-67F1-4D47-A3D6-82B4D8358A79}"/>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84840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421FE-30F0-4726-9BFB-EED7DD842D50}"/>
              </a:ext>
            </a:extLst>
          </p:cNvPr>
          <p:cNvSpPr>
            <a:spLocks noGrp="1"/>
          </p:cNvSpPr>
          <p:nvPr>
            <p:ph type="title"/>
          </p:nvPr>
        </p:nvSpPr>
        <p:spPr>
          <a:xfrm>
            <a:off x="648930" y="193963"/>
            <a:ext cx="4352561" cy="1177637"/>
          </a:xfrm>
        </p:spPr>
        <p:txBody>
          <a:bodyPr>
            <a:normAutofit fontScale="90000"/>
          </a:bodyPr>
          <a:lstStyle/>
          <a:p>
            <a:r>
              <a:rPr lang="en-US" sz="3700" dirty="0"/>
              <a:t>Consolidated Application Manual </a:t>
            </a:r>
          </a:p>
        </p:txBody>
      </p:sp>
      <p:sp>
        <p:nvSpPr>
          <p:cNvPr id="3" name="Content Placeholder 2">
            <a:extLst>
              <a:ext uri="{FF2B5EF4-FFF2-40B4-BE49-F238E27FC236}">
                <a16:creationId xmlns:a16="http://schemas.microsoft.com/office/drawing/2014/main" id="{B764D332-D959-4310-9600-B3B3080C3E76}"/>
              </a:ext>
            </a:extLst>
          </p:cNvPr>
          <p:cNvSpPr>
            <a:spLocks noGrp="1"/>
          </p:cNvSpPr>
          <p:nvPr>
            <p:ph idx="1"/>
          </p:nvPr>
        </p:nvSpPr>
        <p:spPr>
          <a:xfrm>
            <a:off x="221674" y="1565554"/>
            <a:ext cx="4599708" cy="4658266"/>
          </a:xfrm>
        </p:spPr>
        <p:txBody>
          <a:bodyPr>
            <a:normAutofit/>
          </a:bodyPr>
          <a:lstStyle/>
          <a:p>
            <a:r>
              <a:rPr lang="en-US" sz="2000" dirty="0"/>
              <a:t>The </a:t>
            </a:r>
            <a:r>
              <a:rPr lang="en-US" sz="2000" dirty="0">
                <a:hlinkClick r:id="rId3"/>
              </a:rPr>
              <a:t>Consolidated Application Manual </a:t>
            </a:r>
            <a:r>
              <a:rPr lang="en-US" sz="2000" dirty="0"/>
              <a:t>assists applicants with the completion and submission of the application.  The Consolidated Application Manual: </a:t>
            </a:r>
          </a:p>
          <a:p>
            <a:pPr lvl="1"/>
            <a:r>
              <a:rPr lang="en-US" dirty="0"/>
              <a:t>Follows the workflow of the application platform</a:t>
            </a:r>
          </a:p>
          <a:p>
            <a:pPr lvl="1"/>
            <a:r>
              <a:rPr lang="en-US" dirty="0"/>
              <a:t>Provides a description and definition of all parts of the application</a:t>
            </a:r>
          </a:p>
          <a:p>
            <a:pPr lvl="1"/>
            <a:r>
              <a:rPr lang="en-US" dirty="0"/>
              <a:t>Provides screen shots of areas in the application platform</a:t>
            </a:r>
          </a:p>
          <a:p>
            <a:pPr lvl="1"/>
            <a:r>
              <a:rPr lang="en-US" dirty="0"/>
              <a:t>Incorporates all narrative questions, assurances, additional resources and requirements in one document </a:t>
            </a:r>
          </a:p>
          <a:p>
            <a:pPr marL="0" indent="0">
              <a:buNone/>
            </a:pPr>
            <a:endParaRPr lang="en-US" sz="1500" dirty="0"/>
          </a:p>
        </p:txBody>
      </p:sp>
      <p:sp>
        <p:nvSpPr>
          <p:cNvPr id="4" name="Slide Number Placeholder 3">
            <a:extLst>
              <a:ext uri="{FF2B5EF4-FFF2-40B4-BE49-F238E27FC236}">
                <a16:creationId xmlns:a16="http://schemas.microsoft.com/office/drawing/2014/main" id="{5F57EEF9-611D-4A80-A61E-4EE5CF7B87DB}"/>
              </a:ext>
            </a:extLst>
          </p:cNvPr>
          <p:cNvSpPr>
            <a:spLocks noGrp="1"/>
          </p:cNvSpPr>
          <p:nvPr>
            <p:ph type="sldNum" sz="quarter" idx="12"/>
          </p:nvPr>
        </p:nvSpPr>
        <p:spPr>
          <a:xfrm>
            <a:off x="10853928" y="6356350"/>
            <a:ext cx="685800" cy="365125"/>
          </a:xfrm>
        </p:spPr>
        <p:txBody>
          <a:bodyPr>
            <a:normAutofit/>
          </a:bodyPr>
          <a:lstStyle/>
          <a:p>
            <a:pPr>
              <a:spcAft>
                <a:spcPts val="600"/>
              </a:spcAft>
            </a:pPr>
            <a:fld id="{C479D5F6-EDCB-402A-AC08-4943A1820E8F}" type="slidenum">
              <a:rPr lang="en-US">
                <a:solidFill>
                  <a:srgbClr val="FFFFFF"/>
                </a:solidFill>
              </a:rPr>
              <a:pPr>
                <a:spcAft>
                  <a:spcPts val="600"/>
                </a:spcAft>
              </a:pPr>
              <a:t>6</a:t>
            </a:fld>
            <a:endParaRPr lang="en-US">
              <a:solidFill>
                <a:srgbClr val="FFFFFF"/>
              </a:solidFill>
            </a:endParaRPr>
          </a:p>
        </p:txBody>
      </p:sp>
      <p:pic>
        <p:nvPicPr>
          <p:cNvPr id="8" name="Picture 7">
            <a:extLst>
              <a:ext uri="{FF2B5EF4-FFF2-40B4-BE49-F238E27FC236}">
                <a16:creationId xmlns:a16="http://schemas.microsoft.com/office/drawing/2014/main" id="{B41A4274-AC67-4DF8-B4E3-7447722C885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3632" b="-1"/>
          <a:stretch/>
        </p:blipFill>
        <p:spPr>
          <a:xfrm>
            <a:off x="4639056" y="10"/>
            <a:ext cx="7552944" cy="6857990"/>
          </a:xfrm>
          <a:prstGeom prst="rect">
            <a:avLst/>
          </a:prstGeom>
          <a:effectLst/>
        </p:spPr>
      </p:pic>
    </p:spTree>
    <p:extLst>
      <p:ext uri="{BB962C8B-B14F-4D97-AF65-F5344CB8AC3E}">
        <p14:creationId xmlns:p14="http://schemas.microsoft.com/office/powerpoint/2010/main" val="323211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ADBD7-AB83-40E5-9F71-4026E8FF3AD5}"/>
              </a:ext>
            </a:extLst>
          </p:cNvPr>
          <p:cNvSpPr>
            <a:spLocks noGrp="1"/>
          </p:cNvSpPr>
          <p:nvPr>
            <p:ph type="title"/>
          </p:nvPr>
        </p:nvSpPr>
        <p:spPr/>
        <p:txBody>
          <a:bodyPr/>
          <a:lstStyle/>
          <a:p>
            <a:r>
              <a:rPr lang="en-US" dirty="0"/>
              <a:t>Updates/Changes to the 2021-2022 Consolidated Application</a:t>
            </a:r>
          </a:p>
        </p:txBody>
      </p:sp>
      <p:sp>
        <p:nvSpPr>
          <p:cNvPr id="3" name="Content Placeholder 2">
            <a:extLst>
              <a:ext uri="{FF2B5EF4-FFF2-40B4-BE49-F238E27FC236}">
                <a16:creationId xmlns:a16="http://schemas.microsoft.com/office/drawing/2014/main" id="{7152E58F-193F-4421-95B3-3A0780897665}"/>
              </a:ext>
            </a:extLst>
          </p:cNvPr>
          <p:cNvSpPr>
            <a:spLocks noGrp="1"/>
          </p:cNvSpPr>
          <p:nvPr>
            <p:ph idx="1"/>
          </p:nvPr>
        </p:nvSpPr>
        <p:spPr>
          <a:xfrm>
            <a:off x="838200" y="1554480"/>
            <a:ext cx="10515600" cy="5098344"/>
          </a:xfrm>
        </p:spPr>
        <p:txBody>
          <a:bodyPr>
            <a:normAutofit fontScale="85000" lnSpcReduction="20000"/>
          </a:bodyPr>
          <a:lstStyle/>
          <a:p>
            <a:r>
              <a:rPr lang="en-US" b="1" dirty="0"/>
              <a:t>Login</a:t>
            </a:r>
          </a:p>
          <a:p>
            <a:pPr lvl="1"/>
            <a:r>
              <a:rPr lang="en-US" dirty="0"/>
              <a:t>Now under the Identity Management System </a:t>
            </a:r>
            <a:endParaRPr lang="en-US" b="1" dirty="0"/>
          </a:p>
          <a:p>
            <a:r>
              <a:rPr lang="en-US" b="1" dirty="0"/>
              <a:t>Funding year designations </a:t>
            </a:r>
            <a:endParaRPr lang="en-US" dirty="0"/>
          </a:p>
          <a:p>
            <a:pPr lvl="1"/>
            <a:r>
              <a:rPr lang="en-US" dirty="0"/>
              <a:t>LEA profile includes the option to choose between 2019-2020 and 2020-2021 student October data </a:t>
            </a:r>
          </a:p>
          <a:p>
            <a:r>
              <a:rPr lang="en-US" b="1" dirty="0"/>
              <a:t>Non-public schools</a:t>
            </a:r>
          </a:p>
          <a:p>
            <a:pPr lvl="1"/>
            <a:r>
              <a:rPr lang="en-US" dirty="0"/>
              <a:t>Moved to a separate page</a:t>
            </a:r>
          </a:p>
          <a:p>
            <a:pPr lvl="1"/>
            <a:r>
              <a:rPr lang="en-US" dirty="0"/>
              <a:t>Add an upload function for the consultation forms </a:t>
            </a:r>
            <a:endParaRPr lang="en-US" b="1" dirty="0"/>
          </a:p>
          <a:p>
            <a:r>
              <a:rPr lang="en-US" b="1" dirty="0"/>
              <a:t>Neglected Facilities</a:t>
            </a:r>
            <a:endParaRPr lang="en-US" dirty="0"/>
          </a:p>
          <a:p>
            <a:pPr lvl="1"/>
            <a:r>
              <a:rPr lang="en-US" dirty="0"/>
              <a:t>Reduced to one question in the Title I Narrative </a:t>
            </a:r>
          </a:p>
          <a:p>
            <a:r>
              <a:rPr lang="en-US" b="1" dirty="0"/>
              <a:t>Title I, Part A - Targeted Support and Assistance </a:t>
            </a:r>
            <a:endParaRPr lang="en-US" dirty="0"/>
          </a:p>
          <a:p>
            <a:pPr lvl="1"/>
            <a:r>
              <a:rPr lang="en-US" dirty="0"/>
              <a:t>Combined questions </a:t>
            </a:r>
          </a:p>
          <a:p>
            <a:pPr lvl="1"/>
            <a:r>
              <a:rPr lang="en-US" dirty="0"/>
              <a:t>Added progressive disclosure</a:t>
            </a:r>
          </a:p>
          <a:p>
            <a:r>
              <a:rPr lang="en-US" b="1" dirty="0"/>
              <a:t>Title I, Part D - Delinquent Facilities</a:t>
            </a:r>
            <a:endParaRPr lang="en-US" dirty="0"/>
          </a:p>
          <a:p>
            <a:pPr lvl="1"/>
            <a:r>
              <a:rPr lang="en-US" dirty="0"/>
              <a:t>Reduce/clarified questions</a:t>
            </a:r>
          </a:p>
          <a:p>
            <a:r>
              <a:rPr lang="en-US" b="1" dirty="0"/>
              <a:t>Set-Aside and Title IV Content Categories Summary</a:t>
            </a:r>
            <a:endParaRPr lang="en-US" dirty="0"/>
          </a:p>
          <a:p>
            <a:pPr lvl="1"/>
            <a:r>
              <a:rPr lang="en-US" dirty="0"/>
              <a:t>New section to track Title IV budget items by purpose area (Well-rounded, Safe and Healthy, Education technology)</a:t>
            </a:r>
          </a:p>
          <a:p>
            <a:r>
              <a:rPr lang="en-US" b="1" dirty="0"/>
              <a:t>20-21 Narrative Response will carryover to the 21-22 application</a:t>
            </a:r>
          </a:p>
          <a:p>
            <a:pPr marL="457200"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6D9F7B63-2FD0-4489-8FF2-D9C960C1506C}"/>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63344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CF35-1244-4EF8-AEF0-205E36430C1B}"/>
              </a:ext>
            </a:extLst>
          </p:cNvPr>
          <p:cNvSpPr>
            <a:spLocks noGrp="1"/>
          </p:cNvSpPr>
          <p:nvPr>
            <p:ph type="title"/>
          </p:nvPr>
        </p:nvSpPr>
        <p:spPr/>
        <p:txBody>
          <a:bodyPr/>
          <a:lstStyle/>
          <a:p>
            <a:r>
              <a:rPr lang="en-US" dirty="0"/>
              <a:t>21-22 Consolidated Application Login</a:t>
            </a:r>
          </a:p>
        </p:txBody>
      </p:sp>
      <p:sp>
        <p:nvSpPr>
          <p:cNvPr id="3" name="Content Placeholder 2">
            <a:extLst>
              <a:ext uri="{FF2B5EF4-FFF2-40B4-BE49-F238E27FC236}">
                <a16:creationId xmlns:a16="http://schemas.microsoft.com/office/drawing/2014/main" id="{D5467105-9A06-42A4-8D3F-1EF165177373}"/>
              </a:ext>
            </a:extLst>
          </p:cNvPr>
          <p:cNvSpPr>
            <a:spLocks noGrp="1"/>
          </p:cNvSpPr>
          <p:nvPr>
            <p:ph idx="1"/>
          </p:nvPr>
        </p:nvSpPr>
        <p:spPr>
          <a:xfrm>
            <a:off x="838200" y="1554480"/>
            <a:ext cx="10515600" cy="4801870"/>
          </a:xfrm>
        </p:spPr>
        <p:txBody>
          <a:bodyPr>
            <a:normAutofit fontScale="92500"/>
          </a:bodyPr>
          <a:lstStyle/>
          <a:p>
            <a:r>
              <a:rPr lang="en-US" dirty="0"/>
              <a:t>The application access is through the </a:t>
            </a:r>
            <a:r>
              <a:rPr lang="en-US" dirty="0">
                <a:hlinkClick r:id="rId3"/>
              </a:rPr>
              <a:t>Identify Management system </a:t>
            </a:r>
            <a:r>
              <a:rPr lang="en-US" dirty="0"/>
              <a:t>(</a:t>
            </a:r>
            <a:r>
              <a:rPr lang="en-US" dirty="0" err="1"/>
              <a:t>IdM</a:t>
            </a:r>
            <a:r>
              <a:rPr lang="en-US" dirty="0"/>
              <a:t>), using the same login and password details used for Data Pipeline and the Unified Improvement Plan.</a:t>
            </a:r>
          </a:p>
          <a:p>
            <a:pPr lvl="1"/>
            <a:r>
              <a:rPr lang="en-US" dirty="0"/>
              <a:t>A good first step, if you have used </a:t>
            </a:r>
            <a:r>
              <a:rPr lang="en-US" dirty="0" err="1"/>
              <a:t>IdM</a:t>
            </a:r>
            <a:r>
              <a:rPr lang="en-US" dirty="0"/>
              <a:t> before, is to check with your District Local Access Management (LAM) Group to grant you access to the </a:t>
            </a:r>
            <a:r>
              <a:rPr lang="en-US" b="1" dirty="0">
                <a:solidFill>
                  <a:srgbClr val="FF0000"/>
                </a:solidFill>
              </a:rPr>
              <a:t>CONSAPP</a:t>
            </a:r>
            <a:r>
              <a:rPr lang="en-US" dirty="0">
                <a:solidFill>
                  <a:srgbClr val="FF0000"/>
                </a:solidFill>
              </a:rPr>
              <a:t> application in </a:t>
            </a:r>
            <a:r>
              <a:rPr lang="en-US" dirty="0" err="1">
                <a:solidFill>
                  <a:srgbClr val="FF0000"/>
                </a:solidFill>
              </a:rPr>
              <a:t>IdM</a:t>
            </a:r>
            <a:r>
              <a:rPr lang="en-US" dirty="0"/>
              <a:t>.</a:t>
            </a:r>
          </a:p>
          <a:p>
            <a:pPr lvl="1"/>
            <a:r>
              <a:rPr lang="en-US" dirty="0"/>
              <a:t>If you haven’t used the </a:t>
            </a:r>
            <a:r>
              <a:rPr lang="en-US" dirty="0" err="1"/>
              <a:t>IdM</a:t>
            </a:r>
            <a:r>
              <a:rPr lang="en-US" dirty="0"/>
              <a:t> system before or are having trouble logging in with it, please use the </a:t>
            </a:r>
            <a:r>
              <a:rPr lang="en-US" dirty="0">
                <a:hlinkClick r:id="rId4"/>
              </a:rPr>
              <a:t>access assistance form </a:t>
            </a:r>
            <a:r>
              <a:rPr lang="en-US" dirty="0"/>
              <a:t>to find your district’s LAM Group.</a:t>
            </a:r>
          </a:p>
          <a:p>
            <a:pPr lvl="1"/>
            <a:r>
              <a:rPr lang="en-US" dirty="0"/>
              <a:t>If you have used </a:t>
            </a:r>
            <a:r>
              <a:rPr lang="en-US" dirty="0" err="1"/>
              <a:t>IdM</a:t>
            </a:r>
            <a:r>
              <a:rPr lang="en-US" dirty="0"/>
              <a:t> before and have confirmed you have access to the Consolidated Application, please contact us at </a:t>
            </a:r>
            <a:r>
              <a:rPr lang="en-US" dirty="0">
                <a:hlinkClick r:id="rId5"/>
              </a:rPr>
              <a:t>consolidatedapplications@cde.state.co.us</a:t>
            </a:r>
            <a:r>
              <a:rPr lang="en-US" dirty="0"/>
              <a:t> for additional technical assistance</a:t>
            </a:r>
          </a:p>
          <a:p>
            <a:r>
              <a:rPr lang="en-US" dirty="0"/>
              <a:t>Here are some additional resources to assist you:</a:t>
            </a:r>
          </a:p>
          <a:p>
            <a:pPr lvl="1"/>
            <a:r>
              <a:rPr lang="en-US" dirty="0">
                <a:hlinkClick r:id="rId6"/>
              </a:rPr>
              <a:t>Reset Your </a:t>
            </a:r>
            <a:r>
              <a:rPr lang="en-US" dirty="0" err="1">
                <a:hlinkClick r:id="rId6"/>
              </a:rPr>
              <a:t>IdM</a:t>
            </a:r>
            <a:r>
              <a:rPr lang="en-US" dirty="0">
                <a:hlinkClick r:id="rId6"/>
              </a:rPr>
              <a:t> Password</a:t>
            </a:r>
            <a:endParaRPr lang="en-US" dirty="0"/>
          </a:p>
          <a:p>
            <a:pPr lvl="1"/>
            <a:r>
              <a:rPr lang="en-US" dirty="0">
                <a:hlinkClick r:id="rId7"/>
              </a:rPr>
              <a:t>Local Access Manager Quick Access Guide </a:t>
            </a:r>
            <a:r>
              <a:rPr lang="en-US" dirty="0"/>
              <a:t>(DOCX)</a:t>
            </a:r>
          </a:p>
          <a:p>
            <a:pPr lvl="1"/>
            <a:r>
              <a:rPr lang="en-US" dirty="0">
                <a:hlinkClick r:id="rId8"/>
              </a:rPr>
              <a:t>Identity Management Quick Reference Guide </a:t>
            </a:r>
            <a:r>
              <a:rPr lang="en-US" dirty="0"/>
              <a:t>(PDF)</a:t>
            </a:r>
          </a:p>
          <a:p>
            <a:r>
              <a:rPr lang="en-US" dirty="0"/>
              <a:t>The previous applications will use the old login. If you need access to those applications, please reach out to </a:t>
            </a:r>
            <a:r>
              <a:rPr lang="en-US" dirty="0">
                <a:hlinkClick r:id="rId5"/>
              </a:rPr>
              <a:t>consolidatedapplications@cde.state.co.us</a:t>
            </a:r>
            <a:r>
              <a:rPr lang="en-US" dirty="0"/>
              <a:t>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3C2268F-2E14-45B8-96E5-BE96D0303049}"/>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1924582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C503-73BC-42F5-87C6-8F938A692F2E}"/>
              </a:ext>
            </a:extLst>
          </p:cNvPr>
          <p:cNvSpPr>
            <a:spLocks noGrp="1"/>
          </p:cNvSpPr>
          <p:nvPr>
            <p:ph type="title"/>
          </p:nvPr>
        </p:nvSpPr>
        <p:spPr/>
        <p:txBody>
          <a:bodyPr/>
          <a:lstStyle/>
          <a:p>
            <a:r>
              <a:rPr lang="en-US" dirty="0"/>
              <a:t>Funding Year Designation </a:t>
            </a:r>
          </a:p>
        </p:txBody>
      </p:sp>
      <p:sp>
        <p:nvSpPr>
          <p:cNvPr id="4" name="Slide Number Placeholder 3">
            <a:extLst>
              <a:ext uri="{FF2B5EF4-FFF2-40B4-BE49-F238E27FC236}">
                <a16:creationId xmlns:a16="http://schemas.microsoft.com/office/drawing/2014/main" id="{87DDDDFD-596D-4BF2-A1A9-5464F713E921}"/>
              </a:ext>
            </a:extLst>
          </p:cNvPr>
          <p:cNvSpPr>
            <a:spLocks noGrp="1"/>
          </p:cNvSpPr>
          <p:nvPr>
            <p:ph type="sldNum" sz="quarter" idx="12"/>
          </p:nvPr>
        </p:nvSpPr>
        <p:spPr/>
        <p:txBody>
          <a:bodyPr/>
          <a:lstStyle/>
          <a:p>
            <a:fld id="{C479D5F6-EDCB-402A-AC08-4943A1820E8F}" type="slidenum">
              <a:rPr lang="en-US" smtClean="0"/>
              <a:pPr/>
              <a:t>9</a:t>
            </a:fld>
            <a:endParaRPr lang="en-US" dirty="0"/>
          </a:p>
        </p:txBody>
      </p:sp>
      <p:pic>
        <p:nvPicPr>
          <p:cNvPr id="5" name="Picture 4" descr="A screenshot of the Student Enrollment Section that will be on the LEA Profile page. This section will allow districts to select which data year they would like to use in their application. They can select between 2019-2020 Poverty Data and 20202-2021 Poverty Data. They will use the switch button to change the data year. ">
            <a:extLst>
              <a:ext uri="{FF2B5EF4-FFF2-40B4-BE49-F238E27FC236}">
                <a16:creationId xmlns:a16="http://schemas.microsoft.com/office/drawing/2014/main" id="{9ECB439E-D01D-4361-84B5-C9AB30C31C5B}"/>
              </a:ext>
            </a:extLst>
          </p:cNvPr>
          <p:cNvPicPr>
            <a:picLocks noChangeAspect="1"/>
          </p:cNvPicPr>
          <p:nvPr/>
        </p:nvPicPr>
        <p:blipFill>
          <a:blip r:embed="rId3"/>
          <a:stretch>
            <a:fillRect/>
          </a:stretch>
        </p:blipFill>
        <p:spPr>
          <a:xfrm>
            <a:off x="176212" y="3220062"/>
            <a:ext cx="11839575" cy="2771775"/>
          </a:xfrm>
          <a:prstGeom prst="rect">
            <a:avLst/>
          </a:prstGeom>
        </p:spPr>
      </p:pic>
      <p:pic>
        <p:nvPicPr>
          <p:cNvPr id="6" name="Picture 5" descr="Screenshot of the warning that pops up when a district wants to switch the Poverty Data Year: &#10;&#10;Changing the SY NSLP Data will clear all content previously entered into the Consolidated Application.&#10;&#10;Are you sure you want to change school year data used to determine Title I, Part A school eligibility and allocations from 2020-2021 to 2019-2020?">
            <a:extLst>
              <a:ext uri="{FF2B5EF4-FFF2-40B4-BE49-F238E27FC236}">
                <a16:creationId xmlns:a16="http://schemas.microsoft.com/office/drawing/2014/main" id="{CAA32664-0366-4CB3-A773-A4D9E57A4420}"/>
              </a:ext>
            </a:extLst>
          </p:cNvPr>
          <p:cNvPicPr>
            <a:picLocks noChangeAspect="1"/>
          </p:cNvPicPr>
          <p:nvPr/>
        </p:nvPicPr>
        <p:blipFill>
          <a:blip r:embed="rId4"/>
          <a:stretch>
            <a:fillRect/>
          </a:stretch>
        </p:blipFill>
        <p:spPr>
          <a:xfrm>
            <a:off x="5394989" y="232649"/>
            <a:ext cx="6172200" cy="2419350"/>
          </a:xfrm>
          <a:prstGeom prst="rect">
            <a:avLst/>
          </a:prstGeom>
        </p:spPr>
      </p:pic>
      <p:sp>
        <p:nvSpPr>
          <p:cNvPr id="3" name="Arrow: Up 2" descr="Once you click &quot;Switch to 2019-2020 Poverty Data&quot; the following message will display. ">
            <a:extLst>
              <a:ext uri="{FF2B5EF4-FFF2-40B4-BE49-F238E27FC236}">
                <a16:creationId xmlns:a16="http://schemas.microsoft.com/office/drawing/2014/main" id="{C4BCFB1E-9D01-40B6-9DC5-CFFC68EB9135}"/>
              </a:ext>
            </a:extLst>
          </p:cNvPr>
          <p:cNvSpPr/>
          <p:nvPr/>
        </p:nvSpPr>
        <p:spPr>
          <a:xfrm rot="1858814">
            <a:off x="8143579" y="2756035"/>
            <a:ext cx="675024" cy="1673867"/>
          </a:xfrm>
          <a:prstGeom prst="upArrow">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descr="Please note that ALL content will be cleared if you switch the data year.">
            <a:extLst>
              <a:ext uri="{FF2B5EF4-FFF2-40B4-BE49-F238E27FC236}">
                <a16:creationId xmlns:a16="http://schemas.microsoft.com/office/drawing/2014/main" id="{35B00000-6491-4AEC-A43F-3BB382C89D81}"/>
              </a:ext>
            </a:extLst>
          </p:cNvPr>
          <p:cNvSpPr/>
          <p:nvPr/>
        </p:nvSpPr>
        <p:spPr>
          <a:xfrm rot="5400000">
            <a:off x="4289064" y="216315"/>
            <a:ext cx="374168" cy="1673867"/>
          </a:xfrm>
          <a:prstGeom prst="upArrow">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5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2693</Words>
  <Application>Microsoft Office PowerPoint</Application>
  <PresentationFormat>Widescreen</PresentationFormat>
  <Paragraphs>328</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Museo Slab 500</vt:lpstr>
      <vt:lpstr>Office Theme</vt:lpstr>
      <vt:lpstr>2021-2022 Consolidated Application Functionality </vt:lpstr>
      <vt:lpstr>Agenda For Today</vt:lpstr>
      <vt:lpstr>Timeline: Substantial Approval </vt:lpstr>
      <vt:lpstr>Timeline: Upcoming Due Dates</vt:lpstr>
      <vt:lpstr>Extension Requests</vt:lpstr>
      <vt:lpstr>Consolidated Application Manual </vt:lpstr>
      <vt:lpstr>Updates/Changes to the 2021-2022 Consolidated Application</vt:lpstr>
      <vt:lpstr>21-22 Consolidated Application Login</vt:lpstr>
      <vt:lpstr>Funding Year Designation </vt:lpstr>
      <vt:lpstr>Non-Public Schools Page</vt:lpstr>
      <vt:lpstr>2021-2022 Consolidated Application Walk Through</vt:lpstr>
      <vt:lpstr>Past Webinars </vt:lpstr>
      <vt:lpstr>Additional Training Opportunities: </vt:lpstr>
      <vt:lpstr>Questions??</vt:lpstr>
      <vt:lpstr>ESEA Team</vt:lpstr>
      <vt:lpstr>ESEA Office </vt:lpstr>
      <vt:lpstr>Grants Fiscal Contacts </vt:lpstr>
      <vt:lpstr>Breakout Session By Region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2021-2022 Consolidated Application</dc:title>
  <dc:creator>Prael, Michelle</dc:creator>
  <cp:lastModifiedBy>Prael, Michelle</cp:lastModifiedBy>
  <cp:revision>44</cp:revision>
  <dcterms:created xsi:type="dcterms:W3CDTF">2021-03-24T21:59:05Z</dcterms:created>
  <dcterms:modified xsi:type="dcterms:W3CDTF">2021-04-13T16:20:52Z</dcterms:modified>
</cp:coreProperties>
</file>