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3"/>
  </p:notesMasterIdLst>
  <p:sldIdLst>
    <p:sldId id="256" r:id="rId2"/>
    <p:sldId id="301" r:id="rId3"/>
    <p:sldId id="303" r:id="rId4"/>
    <p:sldId id="304" r:id="rId5"/>
    <p:sldId id="305" r:id="rId6"/>
    <p:sldId id="306" r:id="rId7"/>
    <p:sldId id="307" r:id="rId8"/>
    <p:sldId id="308" r:id="rId9"/>
    <p:sldId id="309" r:id="rId10"/>
    <p:sldId id="310" r:id="rId11"/>
    <p:sldId id="358" r:id="rId12"/>
    <p:sldId id="346" r:id="rId13"/>
    <p:sldId id="312" r:id="rId14"/>
    <p:sldId id="359" r:id="rId15"/>
    <p:sldId id="313" r:id="rId16"/>
    <p:sldId id="314" r:id="rId17"/>
    <p:sldId id="315" r:id="rId18"/>
    <p:sldId id="356" r:id="rId19"/>
    <p:sldId id="333" r:id="rId20"/>
    <p:sldId id="334" r:id="rId21"/>
    <p:sldId id="33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0"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9" autoAdjust="0"/>
    <p:restoredTop sz="65786" autoAdjust="0"/>
  </p:normalViewPr>
  <p:slideViewPr>
    <p:cSldViewPr snapToGrid="0">
      <p:cViewPr varScale="1">
        <p:scale>
          <a:sx n="56" d="100"/>
          <a:sy n="56" d="100"/>
        </p:scale>
        <p:origin x="1618" y="5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g74e3847849_4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5" name="Google Shape;435;g74e3847849_4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6" name="Google Shape;436;g74e3847849_4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74e3847849_4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74e3847849_4_8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Improvement includes 2210 and is for instructional staff only. All others professional development will align with the program code of the staff member participating in the PD opportunity.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Administration includes (2300 administering policy for the school district, 2400 administrative responsibilities for a school or group of schools, and 2500 fiscal and internal services necessary for operating a school district paying, transporting, exchanging, maintaining good and services) </a:t>
            </a:r>
          </a:p>
          <a:p>
            <a:pPr marL="0" lvl="0" indent="0" algn="l" rtl="0">
              <a:spcBef>
                <a:spcPts val="0"/>
              </a:spcBef>
              <a:spcAft>
                <a:spcPts val="0"/>
              </a:spcAft>
              <a:buNone/>
            </a:pPr>
            <a:endParaRPr dirty="0"/>
          </a:p>
        </p:txBody>
      </p:sp>
      <p:sp>
        <p:nvSpPr>
          <p:cNvPr id="511" name="Google Shape;511;g74e3847849_4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563123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0300 Purchased Services v. 0500 Other Purchased Services determined by who is providing the service.</a:t>
            </a:r>
          </a:p>
          <a:p>
            <a:r>
              <a:rPr lang="en-US" sz="1200" kern="1200" dirty="0">
                <a:solidFill>
                  <a:schemeClr val="tx1"/>
                </a:solidFill>
                <a:effectLst/>
                <a:latin typeface="+mn-lt"/>
                <a:ea typeface="+mn-ea"/>
                <a:cs typeface="+mn-cs"/>
              </a:rPr>
              <a:t>0500 Other Purchased Services could include postage, printing, or catering.</a:t>
            </a:r>
          </a:p>
          <a:p>
            <a:r>
              <a:rPr lang="en-US" sz="1200" kern="1200" dirty="0">
                <a:solidFill>
                  <a:schemeClr val="tx1"/>
                </a:solidFill>
                <a:effectLst/>
                <a:latin typeface="+mn-lt"/>
                <a:ea typeface="+mn-ea"/>
                <a:cs typeface="+mn-cs"/>
              </a:rPr>
              <a:t>0350 Professional Learning can include any professional learning.  Need strong activity descriptions.</a:t>
            </a:r>
          </a:p>
          <a:p>
            <a:r>
              <a:rPr lang="en-US" sz="1200" kern="1200" dirty="0">
                <a:solidFill>
                  <a:schemeClr val="tx1"/>
                </a:solidFill>
                <a:effectLst/>
                <a:latin typeface="+mn-lt"/>
                <a:ea typeface="+mn-ea"/>
                <a:cs typeface="+mn-cs"/>
              </a:rPr>
              <a:t>0730 Equipment needs to be within district capitalization threshold.  </a:t>
            </a:r>
          </a:p>
          <a:p>
            <a:r>
              <a:rPr lang="en-US" sz="1200" kern="1200" dirty="0">
                <a:solidFill>
                  <a:schemeClr val="tx1"/>
                </a:solidFill>
                <a:effectLst/>
                <a:latin typeface="+mn-lt"/>
                <a:ea typeface="+mn-ea"/>
                <a:cs typeface="+mn-cs"/>
              </a:rPr>
              <a:t>CFR-200 allows computer and technology to be shown as supplies.  LEAs are required to track inventory.  Recommend not coding technology as supplies because of requirement to track.  </a:t>
            </a:r>
          </a:p>
          <a:p>
            <a:r>
              <a:rPr lang="en-US" sz="1200" kern="1200" dirty="0">
                <a:solidFill>
                  <a:schemeClr val="tx1"/>
                </a:solidFill>
                <a:effectLst/>
                <a:latin typeface="+mn-lt"/>
                <a:ea typeface="+mn-ea"/>
                <a:cs typeface="+mn-cs"/>
              </a:rPr>
              <a:t>0850 internal printing and food services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2221040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74e3847849_4_1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74e3847849_4_1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Keep in mind that the salary position should reflect the job duties the individual is fulfilling, not their official title or certification.</a:t>
            </a:r>
            <a:endParaRPr/>
          </a:p>
        </p:txBody>
      </p:sp>
      <p:sp>
        <p:nvSpPr>
          <p:cNvPr id="529" name="Google Shape;529;g74e3847849_4_1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74e3847849_4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74e3847849_4_13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budget should “stand on its own”.</a:t>
            </a:r>
            <a:r>
              <a:rPr lang="en-US" sz="1200" dirty="0">
                <a:latin typeface="Trebuchet MS"/>
                <a:ea typeface="Trebuchet MS"/>
                <a:cs typeface="Trebuchet MS"/>
                <a:sym typeface="Trebuchet M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rebuchet MS"/>
                <a:ea typeface="Trebuchet MS"/>
                <a:cs typeface="Trebuchet MS"/>
                <a:sym typeface="Trebuchet MS"/>
              </a:rPr>
              <a:t>it is best to refer to the comprehensive guidance provided in the CDE Chart of Accounts or the Consolidated Application Manual for the most up-to-date coding 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 "why" should be clearly grounded in needs identified in CAN and align with any required program narrative, and be allocable, reasonable and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lvl="0" indent="0" algn="l" rtl="0">
              <a:spcBef>
                <a:spcPts val="0"/>
              </a:spcBef>
              <a:spcAft>
                <a:spcPts val="0"/>
              </a:spcAft>
              <a:buNone/>
            </a:pPr>
            <a:endParaRPr dirty="0"/>
          </a:p>
        </p:txBody>
      </p:sp>
      <p:sp>
        <p:nvSpPr>
          <p:cNvPr id="537" name="Google Shape;537;g74e3847849_4_13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Google Shape;543;g74e3847849_4_1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4" name="Google Shape;544;g74e3847849_4_16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Note: A question may come up about whether we are going to ask for an extension of the waiver for PD definition into the 20-21 school year. If it does, find out if LEAs feel they will need the waiver extended? We don't have plans yet and need to determine if LEAs are going to need to waive the PD requirements/definitions in 20-21.</a:t>
            </a:r>
          </a:p>
          <a:p>
            <a:pPr marL="0" lvl="0" indent="0" algn="l" rtl="0">
              <a:spcBef>
                <a:spcPts val="0"/>
              </a:spcBef>
              <a:spcAft>
                <a:spcPts val="0"/>
              </a:spcAft>
              <a:buNone/>
            </a:pPr>
            <a:endParaRPr dirty="0"/>
          </a:p>
        </p:txBody>
      </p:sp>
      <p:sp>
        <p:nvSpPr>
          <p:cNvPr id="545" name="Google Shape;545;g74e3847849_4_16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0"/>
        <p:cNvGrpSpPr/>
        <p:nvPr/>
      </p:nvGrpSpPr>
      <p:grpSpPr>
        <a:xfrm>
          <a:off x="0" y="0"/>
          <a:ext cx="0" cy="0"/>
          <a:chOff x="0" y="0"/>
          <a:chExt cx="0" cy="0"/>
        </a:xfrm>
      </p:grpSpPr>
      <p:sp>
        <p:nvSpPr>
          <p:cNvPr id="551" name="Google Shape;551;g74e3847849_4_1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2" name="Google Shape;552;g74e3847849_4_15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 Title III funding page will include the additional fields to be completed when the adding a budget line item. More information on the use of these fields will be provided during the tomorrow’s RNM. </a:t>
            </a:r>
            <a:endParaRPr dirty="0"/>
          </a:p>
        </p:txBody>
      </p:sp>
      <p:sp>
        <p:nvSpPr>
          <p:cNvPr id="553" name="Google Shape;553;g74e3847849_4_15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19</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74e3847849_4_1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74e3847849_4_1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We like to say that the “budget should stand on its own.” This means, all information necessary to approve the activity should be contained in the budget and reviewers should not need to look further for additional descriptors.</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rebuchet MS"/>
                <a:ea typeface="Trebuchet MS"/>
                <a:cs typeface="Trebuchet MS"/>
                <a:sym typeface="Trebuchet MS"/>
              </a:rPr>
              <a:t>Budget line items should clearly articulate </a:t>
            </a:r>
            <a:r>
              <a:rPr lang="en-US" sz="1200" i="1" dirty="0">
                <a:latin typeface="Trebuchet MS"/>
                <a:ea typeface="Trebuchet MS"/>
                <a:cs typeface="Trebuchet MS"/>
                <a:sym typeface="Trebuchet MS"/>
              </a:rPr>
              <a:t>who, what, when, where, how, and why </a:t>
            </a:r>
            <a:r>
              <a:rPr lang="en-US" sz="1200" dirty="0">
                <a:latin typeface="Trebuchet MS"/>
                <a:ea typeface="Trebuchet MS"/>
                <a:cs typeface="Trebuchet MS"/>
                <a:sym typeface="Trebuchet MS"/>
              </a:rPr>
              <a:t>each activity is being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r>
              <a:rPr lang="en-US" sz="1200" kern="1200" dirty="0">
                <a:solidFill>
                  <a:schemeClr val="tx1"/>
                </a:solidFill>
                <a:effectLst/>
                <a:latin typeface="+mn-lt"/>
                <a:ea typeface="+mn-ea"/>
                <a:cs typeface="+mn-cs"/>
              </a:rPr>
              <a:t>Allowable vs. Allocable</a:t>
            </a:r>
          </a:p>
          <a:p>
            <a:r>
              <a:rPr lang="en-US" sz="1200" kern="1200" dirty="0">
                <a:solidFill>
                  <a:schemeClr val="tx1"/>
                </a:solidFill>
                <a:effectLst/>
                <a:latin typeface="+mn-lt"/>
                <a:ea typeface="+mn-ea"/>
                <a:cs typeface="+mn-cs"/>
              </a:rPr>
              <a:t>Allowable means the use of funds is listed in statute.</a:t>
            </a:r>
          </a:p>
          <a:p>
            <a:r>
              <a:rPr lang="en-US" sz="1200" kern="1200" dirty="0">
                <a:solidFill>
                  <a:schemeClr val="tx1"/>
                </a:solidFill>
                <a:effectLst/>
                <a:latin typeface="+mn-lt"/>
                <a:ea typeface="+mn-ea"/>
                <a:cs typeface="+mn-cs"/>
              </a:rPr>
              <a:t>Allocable means the use of funds matches and fits the local context.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lvl="0" indent="0" algn="l" rtl="0">
              <a:spcBef>
                <a:spcPts val="0"/>
              </a:spcBef>
              <a:spcAft>
                <a:spcPts val="0"/>
              </a:spcAft>
              <a:buNone/>
            </a:pPr>
            <a:endParaRPr dirty="0"/>
          </a:p>
        </p:txBody>
      </p:sp>
      <p:sp>
        <p:nvSpPr>
          <p:cNvPr id="450" name="Google Shape;450;g74e3847849_4_11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74e3847849_4_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74e3847849_4_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r>
              <a:rPr lang="en-US" sz="1200" kern="1200" dirty="0">
                <a:solidFill>
                  <a:schemeClr val="tx1"/>
                </a:solidFill>
                <a:effectLst/>
                <a:latin typeface="+mn-lt"/>
                <a:ea typeface="+mn-ea"/>
                <a:cs typeface="+mn-cs"/>
              </a:rPr>
              <a:t>Funding sources are specific to each program.</a:t>
            </a:r>
          </a:p>
          <a:p>
            <a:r>
              <a:rPr lang="en-US" sz="1200" kern="1200" dirty="0">
                <a:solidFill>
                  <a:schemeClr val="tx1"/>
                </a:solidFill>
                <a:effectLst/>
                <a:latin typeface="+mn-lt"/>
                <a:ea typeface="+mn-ea"/>
                <a:cs typeface="+mn-cs"/>
              </a:rPr>
              <a:t>Activity descriptions should stand on their own.  They are saved in the platform to be used again.  </a:t>
            </a:r>
          </a:p>
          <a:p>
            <a:r>
              <a:rPr lang="en-US" sz="1200" kern="1200" dirty="0">
                <a:solidFill>
                  <a:schemeClr val="tx1"/>
                </a:solidFill>
                <a:effectLst/>
                <a:latin typeface="+mn-lt"/>
                <a:ea typeface="+mn-ea"/>
                <a:cs typeface="+mn-cs"/>
              </a:rPr>
              <a:t>Salary positions do not reflect all options in the Chart of Accounts.  The Salary position should reflect what the person is doing, not their title.  </a:t>
            </a:r>
          </a:p>
          <a:p>
            <a:pPr marL="0" lvl="0" indent="0" algn="l" rtl="0">
              <a:spcBef>
                <a:spcPts val="0"/>
              </a:spcBef>
              <a:spcAft>
                <a:spcPts val="0"/>
              </a:spcAft>
              <a:buNone/>
            </a:pPr>
            <a:endParaRPr dirty="0"/>
          </a:p>
        </p:txBody>
      </p:sp>
      <p:sp>
        <p:nvSpPr>
          <p:cNvPr id="458" name="Google Shape;458;g74e3847849_4_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74e3847849_4_1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74e3847849_4_17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68" name="Google Shape;468;g74e3847849_4_17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74e3847849_4_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74e3847849_4_6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g74e3847849_4_6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74e3847849_4_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5" name="Google Shape;485;g74e3847849_4_5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Relates to the budget as we normally use it.  Does not reflect any current waivers.</a:t>
            </a:r>
          </a:p>
          <a:p>
            <a:pPr marL="0" lvl="0" indent="0" algn="l" rtl="0">
              <a:spcBef>
                <a:spcPts val="0"/>
              </a:spcBef>
              <a:spcAft>
                <a:spcPts val="0"/>
              </a:spcAft>
              <a:buNone/>
            </a:pPr>
            <a:endParaRPr dirty="0"/>
          </a:p>
        </p:txBody>
      </p:sp>
      <p:sp>
        <p:nvSpPr>
          <p:cNvPr id="486" name="Google Shape;486;g74e3847849_4_5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74e3847849_4_9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3" name="Google Shape;493;g74e3847849_4_9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rebuchet MS"/>
                <a:ea typeface="Trebuchet MS"/>
                <a:cs typeface="Trebuchet MS"/>
                <a:sym typeface="Trebuchet MS"/>
              </a:rPr>
              <a:t>The following options are pre-populated from the School Master List for the location code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rebuchet MS"/>
                <a:sym typeface="Trebuchet MS"/>
              </a:rPr>
              <a:t>If school is not in the dropdown, visit the School Profile page to determine if the school is listed or needs to be added to the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rebuchet MS"/>
              <a:ea typeface="Trebuchet MS"/>
              <a:cs typeface="Trebuchet MS"/>
              <a:sym typeface="Trebuchet M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 schools may have a single school code, but multiple locations if they have more than one grade span.</a:t>
            </a:r>
          </a:p>
          <a:p>
            <a:pPr marL="0" lvl="0" indent="0" algn="l" rtl="0">
              <a:spcBef>
                <a:spcPts val="0"/>
              </a:spcBef>
              <a:spcAft>
                <a:spcPts val="0"/>
              </a:spcAft>
              <a:buNone/>
            </a:pPr>
            <a:endParaRPr dirty="0"/>
          </a:p>
        </p:txBody>
      </p:sp>
      <p:sp>
        <p:nvSpPr>
          <p:cNvPr id="494" name="Google Shape;494;g74e3847849_4_9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74d6576218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1" name="Google Shape;501;g74d6576218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100" dirty="0">
                <a:solidFill>
                  <a:srgbClr val="4E5758"/>
                </a:solidFill>
              </a:rPr>
              <a:t>Title I, Part A provides federal dollars to schools to help students at risk of not meeting the Colorado English Language Proficiency (CELP) and Colorado Academic Standards (CAS). Current appropriations do not provide enough money to serve all eligible children; therefore, the intent of the law is to concentrate the funds in schools with the highest percentages of poverty and to provide sufficient funds to make a difference in the academic performance of these students. </a:t>
            </a:r>
          </a:p>
          <a:p>
            <a:pPr marL="0" lvl="0" indent="0" algn="l" rtl="0">
              <a:lnSpc>
                <a:spcPct val="115000"/>
              </a:lnSpc>
              <a:spcBef>
                <a:spcPts val="1200"/>
              </a:spcBef>
              <a:spcAft>
                <a:spcPts val="0"/>
              </a:spcAft>
              <a:buClr>
                <a:schemeClr val="dk1"/>
              </a:buClr>
              <a:buSzPts val="1100"/>
              <a:buFont typeface="Arial"/>
              <a:buNone/>
            </a:pPr>
            <a:endParaRPr lang="en-US" sz="1100" dirty="0">
              <a:solidFill>
                <a:srgbClr val="4E5758"/>
              </a:solidFill>
            </a:endParaRPr>
          </a:p>
          <a:p>
            <a:pPr marL="0" lvl="0" indent="0" algn="l" rtl="0">
              <a:lnSpc>
                <a:spcPct val="115000"/>
              </a:lnSpc>
              <a:spcBef>
                <a:spcPts val="1200"/>
              </a:spcBef>
              <a:spcAft>
                <a:spcPts val="0"/>
              </a:spcAft>
              <a:buClr>
                <a:schemeClr val="dk1"/>
              </a:buClr>
              <a:buSzPts val="1100"/>
              <a:buFont typeface="Arial"/>
              <a:buNone/>
            </a:pPr>
            <a:r>
              <a:rPr lang="en-US" sz="1100" dirty="0">
                <a:solidFill>
                  <a:srgbClr val="4E5758"/>
                </a:solidFill>
              </a:rPr>
              <a:t>Rank Order: </a:t>
            </a:r>
          </a:p>
          <a:p>
            <a:pPr marL="0" lvl="0" indent="0" algn="l" rtl="0">
              <a:spcBef>
                <a:spcPts val="1000"/>
              </a:spcBef>
              <a:spcAft>
                <a:spcPts val="0"/>
              </a:spcAft>
              <a:buNone/>
            </a:pPr>
            <a:r>
              <a:rPr lang="en-US" sz="1100" dirty="0">
                <a:solidFill>
                  <a:srgbClr val="4E5758"/>
                </a:solidFill>
              </a:rPr>
              <a:t>The selected poverty measure is what will be used to determine the number of low-income students at district schools and the proportionate share for eligible non-public schools. </a:t>
            </a:r>
            <a:r>
              <a:rPr lang="en-US" sz="1000" dirty="0">
                <a:solidFill>
                  <a:srgbClr val="4E5758"/>
                </a:solidFill>
              </a:rPr>
              <a:t> </a:t>
            </a:r>
          </a:p>
          <a:p>
            <a:pPr marL="0" lvl="0" indent="0" algn="l" rtl="0">
              <a:spcBef>
                <a:spcPts val="1000"/>
              </a:spcBef>
              <a:spcAft>
                <a:spcPts val="0"/>
              </a:spcAft>
              <a:buNone/>
            </a:pPr>
            <a:r>
              <a:rPr lang="en-US" sz="1100" dirty="0">
                <a:solidFill>
                  <a:srgbClr val="4E5758"/>
                </a:solidFill>
              </a:rPr>
              <a:t>When budgeting funds to Title I schools via the Funds, the amount  allocated per school automatically calculate the per pupil amount on the Locations Summary.</a:t>
            </a:r>
          </a:p>
          <a:p>
            <a:pPr marL="0" lvl="0" indent="0" algn="l" rtl="0">
              <a:spcBef>
                <a:spcPts val="1000"/>
              </a:spcBef>
              <a:spcAft>
                <a:spcPts val="0"/>
              </a:spcAft>
              <a:buNone/>
            </a:pPr>
            <a:endParaRPr lang="en-US" sz="1100" dirty="0">
              <a:solidFill>
                <a:srgbClr val="4E5758"/>
              </a:solidFill>
            </a:endParaRPr>
          </a:p>
          <a:p>
            <a:pPr marL="0" lvl="0" indent="0" algn="l" rtl="0">
              <a:spcBef>
                <a:spcPts val="1000"/>
              </a:spcBef>
              <a:spcAft>
                <a:spcPts val="0"/>
              </a:spcAft>
              <a:buNone/>
            </a:pPr>
            <a:r>
              <a:rPr lang="en-US" sz="1100" dirty="0">
                <a:solidFill>
                  <a:srgbClr val="4E5758"/>
                </a:solidFill>
              </a:rPr>
              <a:t>Set-Asides</a:t>
            </a:r>
          </a:p>
          <a:p>
            <a:pPr marL="0" marR="0" lvl="0" indent="0" algn="l" defTabSz="914400" rtl="0" eaLnBrk="1" fontAlgn="auto" latinLnBrk="0" hangingPunct="1">
              <a:lnSpc>
                <a:spcPct val="100000"/>
              </a:lnSpc>
              <a:spcBef>
                <a:spcPts val="1000"/>
              </a:spcBef>
              <a:spcAft>
                <a:spcPts val="0"/>
              </a:spcAft>
              <a:buClrTx/>
              <a:buSzTx/>
              <a:buFontTx/>
              <a:buNone/>
              <a:tabLst/>
              <a:defRPr/>
            </a:pPr>
            <a:r>
              <a:rPr lang="en-US" sz="1100" dirty="0"/>
              <a:t>LEAs receiving Title I, Part A funds are required to set aside a proportionate share of the allocation to provide services for participating non-public schools.</a:t>
            </a:r>
          </a:p>
          <a:p>
            <a:pPr marL="0" marR="0" lvl="0" indent="0" algn="l" defTabSz="914400" rtl="0" eaLnBrk="1" fontAlgn="auto" latinLnBrk="0" hangingPunct="1">
              <a:lnSpc>
                <a:spcPct val="100000"/>
              </a:lnSpc>
              <a:spcBef>
                <a:spcPts val="1000"/>
              </a:spcBef>
              <a:spcAft>
                <a:spcPts val="0"/>
              </a:spcAft>
              <a:buClrTx/>
              <a:buSzTx/>
              <a:buFontTx/>
              <a:buNone/>
              <a:tabLst/>
              <a:defRPr/>
            </a:pPr>
            <a:r>
              <a:rPr lang="en-US" sz="1100" dirty="0"/>
              <a:t>LEAs that are allocated more than $500,000 in Title I, Part A funds are required to set aside 1% of the allocation for stakeholder and community engagement activities. 90% of set-aside must go to Title I schools, and the remaining 10% may be used for district level parent engagement activities </a:t>
            </a:r>
          </a:p>
          <a:p>
            <a:pPr marL="0" marR="0" lvl="0" indent="0" algn="l" defTabSz="914400" rtl="0" eaLnBrk="1" fontAlgn="auto" latinLnBrk="0" hangingPunct="1">
              <a:lnSpc>
                <a:spcPct val="100000"/>
              </a:lnSpc>
              <a:spcBef>
                <a:spcPts val="1000"/>
              </a:spcBef>
              <a:spcAft>
                <a:spcPts val="0"/>
              </a:spcAft>
              <a:buClrTx/>
              <a:buSzTx/>
              <a:buFontTx/>
              <a:buNone/>
              <a:tabLst/>
              <a:defRPr/>
            </a:pPr>
            <a:endParaRPr lang="en-US" sz="1100" dirty="0"/>
          </a:p>
          <a:p>
            <a:pPr marL="0" marR="0" lvl="0" indent="0" algn="l" defTabSz="914400" rtl="0" eaLnBrk="1" fontAlgn="auto" latinLnBrk="0" hangingPunct="1">
              <a:lnSpc>
                <a:spcPct val="100000"/>
              </a:lnSpc>
              <a:spcBef>
                <a:spcPts val="1000"/>
              </a:spcBef>
              <a:spcAft>
                <a:spcPts val="0"/>
              </a:spcAft>
              <a:buClrTx/>
              <a:buSzTx/>
              <a:buFontTx/>
              <a:buNone/>
              <a:tabLst/>
              <a:defRPr/>
            </a:pPr>
            <a:r>
              <a:rPr lang="en-US" sz="1200" kern="1200" dirty="0">
                <a:solidFill>
                  <a:schemeClr val="tx1"/>
                </a:solidFill>
                <a:latin typeface="+mn-lt"/>
                <a:ea typeface="+mn-ea"/>
                <a:cs typeface="+mn-cs"/>
              </a:rPr>
              <a:t>Minimum requirements and caps are shown on the set aside summary page, as well as the actual amounts budgeted by the LEA. If an  LEA wishes to exceed any of the published caps, please connect with your Regional Contact for more information and guidance.</a:t>
            </a:r>
          </a:p>
          <a:p>
            <a:pPr marL="0" lvl="0" indent="0" algn="l" rtl="0">
              <a:spcBef>
                <a:spcPts val="1000"/>
              </a:spcBef>
              <a:spcAft>
                <a:spcPts val="0"/>
              </a:spcAft>
              <a:buNone/>
            </a:pPr>
            <a:endParaRPr lang="en-US" sz="1100" dirty="0">
              <a:solidFill>
                <a:srgbClr val="4E5758"/>
              </a:solidFill>
            </a:endParaRPr>
          </a:p>
          <a:p>
            <a:r>
              <a:rPr lang="en-US" sz="1200" kern="1200" dirty="0">
                <a:solidFill>
                  <a:schemeClr val="tx1"/>
                </a:solidFill>
                <a:effectLst/>
                <a:latin typeface="+mn-lt"/>
                <a:ea typeface="+mn-ea"/>
                <a:cs typeface="+mn-cs"/>
              </a:rPr>
              <a:t>Can serve schools with the same PPA.  </a:t>
            </a:r>
          </a:p>
          <a:p>
            <a:r>
              <a:rPr lang="en-US" sz="1200" kern="1200" dirty="0">
                <a:solidFill>
                  <a:schemeClr val="tx1"/>
                </a:solidFill>
                <a:effectLst/>
                <a:latin typeface="+mn-lt"/>
                <a:ea typeface="+mn-ea"/>
                <a:cs typeface="+mn-cs"/>
              </a:rPr>
              <a:t>The method of serving schools matters.   </a:t>
            </a:r>
          </a:p>
          <a:p>
            <a:r>
              <a:rPr lang="en-US" sz="1200" kern="1200" dirty="0">
                <a:solidFill>
                  <a:schemeClr val="tx1"/>
                </a:solidFill>
                <a:effectLst/>
                <a:latin typeface="+mn-lt"/>
                <a:ea typeface="+mn-ea"/>
                <a:cs typeface="+mn-cs"/>
              </a:rPr>
              <a:t>For the homeless set-aside, we also want to know the LEA’s methodology for determining how much to set aside.  </a:t>
            </a:r>
          </a:p>
          <a:p>
            <a:r>
              <a:rPr lang="en-US" sz="1200" kern="1200" dirty="0">
                <a:solidFill>
                  <a:schemeClr val="tx1"/>
                </a:solidFill>
                <a:effectLst/>
                <a:latin typeface="+mn-lt"/>
                <a:ea typeface="+mn-ea"/>
                <a:cs typeface="+mn-cs"/>
              </a:rPr>
              <a:t>Most optional set-asides have a minimum and a cap.  </a:t>
            </a:r>
          </a:p>
          <a:p>
            <a:r>
              <a:rPr lang="en-US" sz="1200" kern="1200" dirty="0">
                <a:solidFill>
                  <a:schemeClr val="tx1"/>
                </a:solidFill>
                <a:effectLst/>
                <a:latin typeface="+mn-lt"/>
                <a:ea typeface="+mn-ea"/>
                <a:cs typeface="+mn-cs"/>
              </a:rPr>
              <a:t>DMA can only be used for Title I schools. </a:t>
            </a:r>
          </a:p>
          <a:p>
            <a:pPr marL="0" lvl="0" indent="0" algn="l" rtl="0">
              <a:lnSpc>
                <a:spcPct val="115000"/>
              </a:lnSpc>
              <a:spcBef>
                <a:spcPts val="1200"/>
              </a:spcBef>
              <a:spcAft>
                <a:spcPts val="0"/>
              </a:spcAft>
              <a:buClr>
                <a:schemeClr val="dk1"/>
              </a:buClr>
              <a:buSzPts val="1100"/>
              <a:buFont typeface="Arial"/>
              <a:buNone/>
            </a:pPr>
            <a:endParaRPr sz="1100" dirty="0">
              <a:solidFill>
                <a:srgbClr val="4E5758"/>
              </a:solidFill>
            </a:endParaRPr>
          </a:p>
          <a:p>
            <a:pPr marL="0" lvl="0" indent="0" algn="l" rtl="0">
              <a:spcBef>
                <a:spcPts val="1200"/>
              </a:spcBef>
              <a:spcAft>
                <a:spcPts val="0"/>
              </a:spcAft>
              <a:buNone/>
            </a:pPr>
            <a:endParaRPr dirty="0"/>
          </a:p>
        </p:txBody>
      </p:sp>
      <p:sp>
        <p:nvSpPr>
          <p:cNvPr id="502" name="Google Shape;502;g74d6576218_1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74e3847849_4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74e3847849_4_8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Within the ConsApp, instructional program includes the program codes  (0010-2000) keep in mind that federal funds should enhance and supplement the core instructional program</a:t>
            </a:r>
          </a:p>
          <a:p>
            <a:pPr marL="0" lvl="0" indent="0" algn="l" rtl="0">
              <a:spcBef>
                <a:spcPts val="0"/>
              </a:spcBef>
              <a:spcAft>
                <a:spcPts val="0"/>
              </a:spcAft>
              <a:buNone/>
            </a:pPr>
            <a:r>
              <a:rPr lang="en-US" dirty="0"/>
              <a:t>Support includes (2100 students, 2200 staff, 2600 maintaining buildings and grounds, 2700 transportation, 2800 central support: </a:t>
            </a:r>
            <a:r>
              <a:rPr lang="en-US" sz="1200" kern="1200" dirty="0">
                <a:solidFill>
                  <a:schemeClr val="tx1"/>
                </a:solidFill>
                <a:effectLst/>
                <a:latin typeface="+mn-lt"/>
                <a:ea typeface="+mn-ea"/>
                <a:cs typeface="+mn-cs"/>
              </a:rPr>
              <a:t>planning, research, development, evaluation, information, staff, data processing, and risk management services</a:t>
            </a:r>
            <a:r>
              <a:rPr lang="en-US" dirty="0"/>
              <a:t>, 2900 other, and 3300 community services)</a:t>
            </a:r>
          </a:p>
          <a:p>
            <a:pPr marL="0" lvl="0" indent="0" algn="l" rtl="0">
              <a:spcBef>
                <a:spcPts val="0"/>
              </a:spcBef>
              <a:spcAft>
                <a:spcPts val="0"/>
              </a:spcAft>
              <a:buNone/>
            </a:pPr>
            <a:r>
              <a:rPr lang="en-US" dirty="0"/>
              <a:t>Improvement includes 2210 and is for instructional staff only. All others professional development will align with the program code of the staff member participating in the PD opportunity.</a:t>
            </a:r>
          </a:p>
          <a:p>
            <a:pPr marL="0" lvl="0" indent="0" algn="l" rtl="0">
              <a:spcBef>
                <a:spcPts val="0"/>
              </a:spcBef>
              <a:spcAft>
                <a:spcPts val="0"/>
              </a:spcAft>
              <a:buNone/>
            </a:pPr>
            <a:r>
              <a:rPr lang="en-US" dirty="0"/>
              <a:t>Administration includes (2300, 2400, and 2500) </a:t>
            </a:r>
            <a:endParaRPr dirty="0"/>
          </a:p>
        </p:txBody>
      </p:sp>
      <p:sp>
        <p:nvSpPr>
          <p:cNvPr id="511" name="Google Shape;511;g74e3847849_4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extLst>
      <p:ext uri="{BB962C8B-B14F-4D97-AF65-F5344CB8AC3E}">
        <p14:creationId xmlns:p14="http://schemas.microsoft.com/office/powerpoint/2010/main" val="414451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 id="214748369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de.state.co.us/cdefinance/sfco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de.state.co.us/cdechart/coloradostandardsandindicatorsforcontinuousschoolimprovem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2020-2021 Consolidated Application</a:t>
            </a:r>
          </a:p>
        </p:txBody>
      </p:sp>
      <p:sp>
        <p:nvSpPr>
          <p:cNvPr id="3" name="Subtitle 2"/>
          <p:cNvSpPr>
            <a:spLocks noGrp="1"/>
          </p:cNvSpPr>
          <p:nvPr>
            <p:ph type="subTitle" idx="1"/>
          </p:nvPr>
        </p:nvSpPr>
        <p:spPr/>
        <p:txBody>
          <a:bodyPr/>
          <a:lstStyle/>
          <a:p>
            <a:r>
              <a:rPr lang="en-US" dirty="0"/>
              <a:t>2020-2021 Consolidated Application Functionality</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g74e3847849_4_86"/>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Program Codes</a:t>
            </a:r>
            <a:endParaRPr/>
          </a:p>
        </p:txBody>
      </p:sp>
      <p:sp>
        <p:nvSpPr>
          <p:cNvPr id="514" name="Google Shape;514;g74e3847849_4_86"/>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rgbClr val="7F7F7F"/>
                </a:solidFill>
              </a:rPr>
              <a:t>10</a:t>
            </a:fld>
            <a:endParaRPr>
              <a:solidFill>
                <a:srgbClr val="7F7F7F"/>
              </a:solidFill>
            </a:endParaRPr>
          </a:p>
        </p:txBody>
      </p:sp>
      <p:sp>
        <p:nvSpPr>
          <p:cNvPr id="515" name="Google Shape;515;g74e3847849_4_86"/>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i="1" dirty="0">
                <a:ea typeface="Trebuchet MS"/>
                <a:cs typeface="Trebuchet MS"/>
                <a:sym typeface="Trebuchet MS"/>
              </a:rPr>
              <a:t>Program codes</a:t>
            </a:r>
            <a:r>
              <a:rPr lang="en-US" sz="2800" dirty="0">
                <a:ea typeface="Trebuchet MS"/>
                <a:cs typeface="Trebuchet MS"/>
                <a:sym typeface="Trebuchet MS"/>
              </a:rPr>
              <a:t> allow LEAs to charge costs, instructional and support, directly to the benefiting program. Program codes include:</a:t>
            </a:r>
          </a:p>
          <a:p>
            <a:pPr marL="228600" lvl="1">
              <a:spcBef>
                <a:spcPts val="1000"/>
              </a:spcBef>
              <a:buClr>
                <a:schemeClr val="dk1"/>
              </a:buClr>
              <a:buSzPts val="1100"/>
            </a:pPr>
            <a:r>
              <a:rPr lang="en-US" sz="2400" b="1" dirty="0">
                <a:sym typeface="Trebuchet MS"/>
              </a:rPr>
              <a:t>Instructional Program </a:t>
            </a:r>
            <a:r>
              <a:rPr lang="en-US" sz="2400" dirty="0"/>
              <a:t>includes those activities dealing directly with the interactions between staff and students. Teaching may be provided for students in a school classroom, in another location such as a home or hospital, or in other locations such as those involving co-curricular activities. Instruction also may be provided through some other approved media such as television, radio, telephone, or correspondence. Included are the activities of paraprofessionals (aides) or classroom assistants of any type, which assist teachers in the instructional process</a:t>
            </a:r>
          </a:p>
          <a:p>
            <a:r>
              <a:rPr lang="en-US" sz="2400" b="1" dirty="0">
                <a:ea typeface="Trebuchet MS"/>
                <a:cs typeface="Trebuchet MS"/>
                <a:sym typeface="Trebuchet MS"/>
              </a:rPr>
              <a:t>Support Program</a:t>
            </a:r>
            <a:r>
              <a:rPr lang="en-US" sz="2400" dirty="0">
                <a:ea typeface="Trebuchet MS"/>
                <a:cs typeface="Trebuchet MS"/>
                <a:sym typeface="Trebuchet MS"/>
              </a:rPr>
              <a:t> </a:t>
            </a:r>
            <a:r>
              <a:rPr lang="en-US" dirty="0"/>
              <a:t>are those activities which facilitate and enhance instruction. Support services include school-based and general administrative functions and centralized operations for the benefit of students, instructional staff, other staff, and the community.</a:t>
            </a:r>
          </a:p>
          <a:p>
            <a:pPr marL="0" lvl="0" indent="0" algn="l" rtl="0">
              <a:spcBef>
                <a:spcPts val="1000"/>
              </a:spcBef>
              <a:spcAft>
                <a:spcPts val="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g74e3847849_4_86"/>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Budget: Program Codes Continued </a:t>
            </a:r>
            <a:endParaRPr dirty="0"/>
          </a:p>
        </p:txBody>
      </p:sp>
      <p:sp>
        <p:nvSpPr>
          <p:cNvPr id="514" name="Google Shape;514;g74e3847849_4_86"/>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rgbClr val="7F7F7F"/>
                </a:solidFill>
              </a:rPr>
              <a:t>11</a:t>
            </a:fld>
            <a:endParaRPr>
              <a:solidFill>
                <a:srgbClr val="7F7F7F"/>
              </a:solidFill>
            </a:endParaRPr>
          </a:p>
        </p:txBody>
      </p:sp>
      <p:sp>
        <p:nvSpPr>
          <p:cNvPr id="515" name="Google Shape;515;g74e3847849_4_86"/>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buClr>
                <a:schemeClr val="dk1"/>
              </a:buClr>
              <a:buSzPts val="1100"/>
              <a:buNone/>
            </a:pPr>
            <a:r>
              <a:rPr lang="en-US" sz="2800" i="1" dirty="0">
                <a:ea typeface="Trebuchet MS"/>
                <a:cs typeface="Trebuchet MS"/>
                <a:sym typeface="Trebuchet MS"/>
              </a:rPr>
              <a:t>Program codes, continued</a:t>
            </a:r>
          </a:p>
          <a:p>
            <a:pPr>
              <a:buClr>
                <a:schemeClr val="dk1"/>
              </a:buClr>
              <a:buSzPts val="1100"/>
            </a:pPr>
            <a:r>
              <a:rPr lang="en-US" sz="2400" b="1" dirty="0">
                <a:ea typeface="Trebuchet MS"/>
                <a:cs typeface="Trebuchet MS"/>
                <a:sym typeface="Trebuchet MS"/>
              </a:rPr>
              <a:t>Improvement of Instructional Services</a:t>
            </a:r>
            <a:r>
              <a:rPr lang="en-US" sz="2400" dirty="0">
                <a:ea typeface="Trebuchet MS"/>
                <a:cs typeface="Trebuchet MS"/>
                <a:sym typeface="Trebuchet MS"/>
              </a:rPr>
              <a:t> refers to a</a:t>
            </a:r>
            <a:r>
              <a:rPr lang="en-US" sz="2400" dirty="0"/>
              <a:t>ctivities for assisting instructional staff in planning, developing, and evaluating the process of providing learning experiences for students. These activities include curriculum development, techniques of instruction, child development and understanding, staff training, etc. These include such activities as in-service training (including mentor teachers), workshops, conferences, demonstrations, and courses for college credit (tuition reimbursement), and other activities related to the ongoing growth and development of instructional personnel, including those that support the use of technology for instruction.</a:t>
            </a:r>
          </a:p>
          <a:p>
            <a:pPr>
              <a:buClr>
                <a:schemeClr val="dk1"/>
              </a:buClr>
              <a:buSzPts val="1100"/>
            </a:pPr>
            <a:r>
              <a:rPr lang="en-US" b="1" dirty="0">
                <a:ea typeface="Trebuchet MS"/>
                <a:cs typeface="Trebuchet MS"/>
                <a:sym typeface="Trebuchet MS"/>
              </a:rPr>
              <a:t>Administration</a:t>
            </a:r>
            <a:r>
              <a:rPr lang="en-US" dirty="0">
                <a:ea typeface="Trebuchet MS"/>
                <a:cs typeface="Trebuchet MS"/>
                <a:sym typeface="Trebuchet MS"/>
              </a:rPr>
              <a:t> refers to any activity required for administering the grant, but not working with students directly.</a:t>
            </a:r>
            <a:endParaRPr dirty="0">
              <a:ea typeface="Trebuchet MS"/>
              <a:cs typeface="Trebuchet MS"/>
              <a:sym typeface="Trebuchet MS"/>
            </a:endParaRPr>
          </a:p>
          <a:p>
            <a:endParaRPr dirty="0"/>
          </a:p>
        </p:txBody>
      </p:sp>
    </p:spTree>
    <p:extLst>
      <p:ext uri="{BB962C8B-B14F-4D97-AF65-F5344CB8AC3E}">
        <p14:creationId xmlns:p14="http://schemas.microsoft.com/office/powerpoint/2010/main" val="2431872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E9DB3-DA6B-4574-9243-3B0B00268359}"/>
              </a:ext>
            </a:extLst>
          </p:cNvPr>
          <p:cNvSpPr>
            <a:spLocks noGrp="1"/>
          </p:cNvSpPr>
          <p:nvPr>
            <p:ph type="title"/>
          </p:nvPr>
        </p:nvSpPr>
        <p:spPr/>
        <p:txBody>
          <a:bodyPr/>
          <a:lstStyle/>
          <a:p>
            <a:r>
              <a:rPr lang="en-US" dirty="0"/>
              <a:t>Budget: Object Code</a:t>
            </a:r>
          </a:p>
        </p:txBody>
      </p:sp>
      <p:sp>
        <p:nvSpPr>
          <p:cNvPr id="3" name="Content Placeholder 2">
            <a:extLst>
              <a:ext uri="{FF2B5EF4-FFF2-40B4-BE49-F238E27FC236}">
                <a16:creationId xmlns:a16="http://schemas.microsoft.com/office/drawing/2014/main" id="{34DC73F1-4668-47B9-9818-878AD4A9D08C}"/>
              </a:ext>
            </a:extLst>
          </p:cNvPr>
          <p:cNvSpPr>
            <a:spLocks noGrp="1"/>
          </p:cNvSpPr>
          <p:nvPr>
            <p:ph idx="1"/>
          </p:nvPr>
        </p:nvSpPr>
        <p:spPr>
          <a:xfrm>
            <a:off x="838200" y="1554480"/>
            <a:ext cx="10515600" cy="1068404"/>
          </a:xfrm>
        </p:spPr>
        <p:txBody>
          <a:bodyPr>
            <a:normAutofit lnSpcReduction="10000"/>
          </a:bodyPr>
          <a:lstStyle/>
          <a:p>
            <a:pPr marL="0" indent="0">
              <a:buNone/>
            </a:pPr>
            <a:r>
              <a:rPr lang="en-US" i="1" dirty="0">
                <a:solidFill>
                  <a:schemeClr val="dk1"/>
                </a:solidFill>
                <a:ea typeface="Trebuchet MS"/>
                <a:cs typeface="Trebuchet MS"/>
                <a:sym typeface="Trebuchet MS"/>
              </a:rPr>
              <a:t>Object codes</a:t>
            </a:r>
            <a:r>
              <a:rPr lang="en-US" dirty="0">
                <a:solidFill>
                  <a:schemeClr val="dk1"/>
                </a:solidFill>
                <a:ea typeface="Trebuchet MS"/>
                <a:cs typeface="Trebuchet MS"/>
                <a:sym typeface="Trebuchet MS"/>
              </a:rPr>
              <a:t> describe the service or commodity obtained as a result of the specific expenditure. The following object codes are included in the Consolidated Application:</a:t>
            </a:r>
            <a:r>
              <a:rPr lang="en-US" sz="3200" dirty="0">
                <a:solidFill>
                  <a:schemeClr val="dk1"/>
                </a:solidFill>
                <a:ea typeface="Trebuchet MS"/>
                <a:cs typeface="Trebuchet MS"/>
                <a:sym typeface="Trebuchet MS"/>
              </a:rPr>
              <a:t> </a:t>
            </a:r>
          </a:p>
          <a:p>
            <a:endParaRPr lang="en-US" dirty="0"/>
          </a:p>
        </p:txBody>
      </p:sp>
      <p:graphicFrame>
        <p:nvGraphicFramePr>
          <p:cNvPr id="5" name="Table 5">
            <a:extLst>
              <a:ext uri="{FF2B5EF4-FFF2-40B4-BE49-F238E27FC236}">
                <a16:creationId xmlns:a16="http://schemas.microsoft.com/office/drawing/2014/main" id="{C3783CE2-39D8-4BB2-A124-0676159B0F69}"/>
              </a:ext>
            </a:extLst>
          </p:cNvPr>
          <p:cNvGraphicFramePr>
            <a:graphicFrameLocks noGrp="1"/>
          </p:cNvGraphicFramePr>
          <p:nvPr>
            <p:extLst>
              <p:ext uri="{D42A27DB-BD31-4B8C-83A1-F6EECF244321}">
                <p14:modId xmlns:p14="http://schemas.microsoft.com/office/powerpoint/2010/main" val="3320308595"/>
              </p:ext>
            </p:extLst>
          </p:nvPr>
        </p:nvGraphicFramePr>
        <p:xfrm>
          <a:off x="661736" y="2507226"/>
          <a:ext cx="10692064" cy="4057837"/>
        </p:xfrm>
        <a:graphic>
          <a:graphicData uri="http://schemas.openxmlformats.org/drawingml/2006/table">
            <a:tbl>
              <a:tblPr firstRow="1" bandRow="1">
                <a:tableStyleId>{BDBED569-4797-4DF1-A0F4-6AAB3CD982D8}</a:tableStyleId>
              </a:tblPr>
              <a:tblGrid>
                <a:gridCol w="5346032">
                  <a:extLst>
                    <a:ext uri="{9D8B030D-6E8A-4147-A177-3AD203B41FA5}">
                      <a16:colId xmlns:a16="http://schemas.microsoft.com/office/drawing/2014/main" val="4294747588"/>
                    </a:ext>
                  </a:extLst>
                </a:gridCol>
                <a:gridCol w="5346032">
                  <a:extLst>
                    <a:ext uri="{9D8B030D-6E8A-4147-A177-3AD203B41FA5}">
                      <a16:colId xmlns:a16="http://schemas.microsoft.com/office/drawing/2014/main" val="969712791"/>
                    </a:ext>
                  </a:extLst>
                </a:gridCol>
              </a:tblGrid>
              <a:tr h="4057837">
                <a:tc>
                  <a:txBody>
                    <a:bodyPr/>
                    <a:lstStyle/>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0100 Salary</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0200 Employee Benefits</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0300 Purchased Services</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0350 Professional Learning</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0400 Purchased Property Services</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0500 Other Purchased Services</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0510 Student Transportation</a:t>
                      </a:r>
                    </a:p>
                    <a:p>
                      <a:pPr marL="285750" lvl="0" indent="-285750" algn="l" rtl="0">
                        <a:lnSpc>
                          <a:spcPct val="115000"/>
                        </a:lnSpc>
                        <a:spcBef>
                          <a:spcPts val="1000"/>
                        </a:spcBef>
                        <a:spcAft>
                          <a:spcPts val="0"/>
                        </a:spcAft>
                        <a:buClr>
                          <a:schemeClr val="dk1"/>
                        </a:buClr>
                        <a:buSzPts val="1100"/>
                        <a:buFont typeface="Arial" panose="020B0604020202020204" pitchFamily="34" charset="0"/>
                        <a:buChar char="•"/>
                      </a:pPr>
                      <a:r>
                        <a:rPr lang="en-US" sz="1800" dirty="0">
                          <a:sym typeface="Trebuchet MS"/>
                        </a:rPr>
                        <a:t>0580 Travel, Registration, and Entrance</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0591 Services Purchased within BOCES</a:t>
                      </a:r>
                    </a:p>
                  </a:txBody>
                  <a:tcPr/>
                </a:tc>
                <a:tc>
                  <a:txBody>
                    <a:bodyPr/>
                    <a:lstStyle/>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0594 Purchased Services from Districts (Charter Schools)</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0600 Supplies</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0640 Books and Periodicals</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0650 Electronic Media (Software)</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0730 Equipment</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0735 Non-capital Equipment</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0800 Other Objects</a:t>
                      </a:r>
                    </a:p>
                    <a:p>
                      <a:pPr marL="285750" lvl="0" indent="-285750" algn="l" rtl="0">
                        <a:lnSpc>
                          <a:spcPct val="150000"/>
                        </a:lnSpc>
                        <a:spcBef>
                          <a:spcPts val="0"/>
                        </a:spcBef>
                        <a:spcAft>
                          <a:spcPts val="0"/>
                        </a:spcAft>
                        <a:buClr>
                          <a:schemeClr val="dk1"/>
                        </a:buClr>
                        <a:buSzPts val="1100"/>
                        <a:buFont typeface="Arial" panose="020B0604020202020204" pitchFamily="34" charset="0"/>
                        <a:buChar char="•"/>
                      </a:pPr>
                      <a:r>
                        <a:rPr lang="en-US" sz="1800" dirty="0">
                          <a:sym typeface="Trebuchet MS"/>
                        </a:rPr>
                        <a:t>0851 Internal Transportation Billing</a:t>
                      </a:r>
                      <a:endParaRPr lang="en-US" sz="1800" dirty="0">
                        <a:latin typeface="Trebuchet MS"/>
                        <a:ea typeface="Trebuchet MS"/>
                        <a:cs typeface="Trebuchet MS"/>
                        <a:sym typeface="Trebuchet MS"/>
                      </a:endParaRPr>
                    </a:p>
                  </a:txBody>
                  <a:tcPr/>
                </a:tc>
                <a:extLst>
                  <a:ext uri="{0D108BD9-81ED-4DB2-BD59-A6C34878D82A}">
                    <a16:rowId xmlns:a16="http://schemas.microsoft.com/office/drawing/2014/main" val="109143347"/>
                  </a:ext>
                </a:extLst>
              </a:tr>
            </a:tbl>
          </a:graphicData>
        </a:graphic>
      </p:graphicFrame>
      <p:sp>
        <p:nvSpPr>
          <p:cNvPr id="4" name="Slide Number Placeholder 3">
            <a:extLst>
              <a:ext uri="{FF2B5EF4-FFF2-40B4-BE49-F238E27FC236}">
                <a16:creationId xmlns:a16="http://schemas.microsoft.com/office/drawing/2014/main" id="{9F285C6B-3062-461A-835E-33F5F522EDF2}"/>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10651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1" name="Google Shape;531;g74e3847849_4_112"/>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Salary Positions</a:t>
            </a:r>
            <a:endParaRPr/>
          </a:p>
        </p:txBody>
      </p:sp>
      <p:sp>
        <p:nvSpPr>
          <p:cNvPr id="532" name="Google Shape;532;g74e3847849_4_112"/>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dirty="0">
                <a:latin typeface="Trebuchet MS"/>
                <a:ea typeface="Trebuchet MS"/>
                <a:cs typeface="Trebuchet MS"/>
                <a:sym typeface="Trebuchet MS"/>
              </a:rPr>
              <a:t>A </a:t>
            </a:r>
            <a:r>
              <a:rPr lang="en-US" sz="2800" i="1" dirty="0">
                <a:latin typeface="Trebuchet MS"/>
                <a:ea typeface="Trebuchet MS"/>
                <a:cs typeface="Trebuchet MS"/>
                <a:sym typeface="Trebuchet MS"/>
              </a:rPr>
              <a:t>salary position code </a:t>
            </a:r>
            <a:r>
              <a:rPr lang="en-US" sz="2800" dirty="0">
                <a:latin typeface="Trebuchet MS"/>
                <a:ea typeface="Trebuchet MS"/>
                <a:cs typeface="Trebuchet MS"/>
                <a:sym typeface="Trebuchet MS"/>
              </a:rPr>
              <a:t>is required if the object code selected is “0100 Salary.”</a:t>
            </a:r>
            <a:endParaRPr sz="2800" dirty="0">
              <a:latin typeface="Trebuchet MS"/>
              <a:ea typeface="Trebuchet MS"/>
              <a:cs typeface="Trebuchet MS"/>
              <a:sym typeface="Trebuchet MS"/>
            </a:endParaRPr>
          </a:p>
          <a:p>
            <a:pPr>
              <a:buClr>
                <a:schemeClr val="dk1"/>
              </a:buClr>
              <a:buSzPts val="1100"/>
            </a:pPr>
            <a:r>
              <a:rPr lang="en-US" sz="2800" dirty="0">
                <a:latin typeface="Trebuchet MS"/>
                <a:ea typeface="Trebuchet MS"/>
                <a:cs typeface="Trebuchet MS"/>
                <a:sym typeface="Trebuchet MS"/>
              </a:rPr>
              <a:t>These codes are cross-referenced to the job class codes in the</a:t>
            </a:r>
            <a:r>
              <a:rPr lang="en-US" sz="2800" dirty="0">
                <a:uFill>
                  <a:noFill/>
                </a:uFill>
                <a:latin typeface="Trebuchet MS"/>
                <a:ea typeface="Trebuchet MS"/>
                <a:cs typeface="Trebuchet MS"/>
                <a:sym typeface="Trebuchet MS"/>
                <a:hlinkClick r:id="rId3"/>
              </a:rPr>
              <a:t> </a:t>
            </a:r>
            <a:r>
              <a:rPr lang="en-US" sz="2800" u="sng" dirty="0">
                <a:solidFill>
                  <a:schemeClr val="hlink"/>
                </a:solidFill>
                <a:latin typeface="Trebuchet MS"/>
                <a:ea typeface="Trebuchet MS"/>
                <a:cs typeface="Trebuchet MS"/>
                <a:sym typeface="Trebuchet MS"/>
                <a:hlinkClick r:id="rId3"/>
              </a:rPr>
              <a:t>Chart of Accounts</a:t>
            </a:r>
            <a:r>
              <a:rPr lang="en-US" sz="2800" dirty="0">
                <a:latin typeface="Trebuchet MS"/>
                <a:ea typeface="Trebuchet MS"/>
                <a:cs typeface="Trebuchet MS"/>
                <a:sym typeface="Trebuchet MS"/>
              </a:rPr>
              <a:t>. The common titles and descriptions in the Chart of Accounts eliminate ambiguity and facilitate statewide evaluation.</a:t>
            </a:r>
            <a:endParaRPr sz="2800" dirty="0">
              <a:latin typeface="Trebuchet MS"/>
              <a:ea typeface="Trebuchet MS"/>
              <a:cs typeface="Trebuchet MS"/>
              <a:sym typeface="Trebuchet MS"/>
            </a:endParaRPr>
          </a:p>
          <a:p>
            <a:pPr>
              <a:buClr>
                <a:schemeClr val="dk1"/>
              </a:buClr>
              <a:buSzPts val="1100"/>
            </a:pPr>
            <a:r>
              <a:rPr lang="en-US" sz="2800" dirty="0">
                <a:latin typeface="Trebuchet MS"/>
                <a:ea typeface="Trebuchet MS"/>
                <a:cs typeface="Trebuchet MS"/>
                <a:sym typeface="Trebuchet MS"/>
              </a:rPr>
              <a:t>Not all salary positions contained in the Chart of Accounts are included in the Consolidated Application; only those that are allowable costs.</a:t>
            </a:r>
            <a:endParaRPr sz="2800" dirty="0">
              <a:latin typeface="Trebuchet MS"/>
              <a:ea typeface="Trebuchet MS"/>
              <a:cs typeface="Trebuchet MS"/>
              <a:sym typeface="Trebuchet MS"/>
            </a:endParaRPr>
          </a:p>
          <a:p>
            <a:pPr marL="0" lvl="0" indent="0" algn="l" rtl="0">
              <a:spcBef>
                <a:spcPts val="1000"/>
              </a:spcBef>
              <a:spcAft>
                <a:spcPts val="0"/>
              </a:spcAft>
              <a:buNone/>
            </a:pPr>
            <a:endParaRPr dirty="0"/>
          </a:p>
        </p:txBody>
      </p:sp>
      <p:sp>
        <p:nvSpPr>
          <p:cNvPr id="533" name="Google Shape;533;g74e3847849_4_11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D921FF-ABC3-437B-9FD0-C8DFBCBCB356}"/>
              </a:ext>
            </a:extLst>
          </p:cNvPr>
          <p:cNvSpPr>
            <a:spLocks noGrp="1"/>
          </p:cNvSpPr>
          <p:nvPr>
            <p:ph type="ctrTitle"/>
          </p:nvPr>
        </p:nvSpPr>
        <p:spPr/>
        <p:txBody>
          <a:bodyPr/>
          <a:lstStyle/>
          <a:p>
            <a:r>
              <a:rPr lang="en-US" dirty="0"/>
              <a:t>Budget Activity</a:t>
            </a:r>
          </a:p>
        </p:txBody>
      </p:sp>
      <p:sp>
        <p:nvSpPr>
          <p:cNvPr id="4" name="Slide Number Placeholder 3">
            <a:extLst>
              <a:ext uri="{FF2B5EF4-FFF2-40B4-BE49-F238E27FC236}">
                <a16:creationId xmlns:a16="http://schemas.microsoft.com/office/drawing/2014/main" id="{45033F34-7C4B-426A-8C0D-AEF88DB7DC60}"/>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509344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g74e3847849_4_134"/>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Common Revision Requests</a:t>
            </a:r>
            <a:endParaRPr/>
          </a:p>
        </p:txBody>
      </p:sp>
      <p:sp>
        <p:nvSpPr>
          <p:cNvPr id="540" name="Google Shape;540;g74e3847849_4_134"/>
          <p:cNvSpPr txBox="1">
            <a:spLocks noGrp="1"/>
          </p:cNvSpPr>
          <p:nvPr>
            <p:ph type="body" idx="1"/>
          </p:nvPr>
        </p:nvSpPr>
        <p:spPr>
          <a:xfrm>
            <a:off x="838200" y="1292125"/>
            <a:ext cx="10515600" cy="4613400"/>
          </a:xfrm>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dirty="0">
                <a:latin typeface="Trebuchet MS"/>
                <a:ea typeface="Trebuchet MS"/>
                <a:cs typeface="Trebuchet MS"/>
                <a:sym typeface="Trebuchet MS"/>
              </a:rPr>
              <a:t>The most common requests for revision involve activity descriptions and budget coding. </a:t>
            </a:r>
            <a:endParaRPr sz="2800" dirty="0">
              <a:latin typeface="Trebuchet MS"/>
              <a:ea typeface="Trebuchet MS"/>
              <a:cs typeface="Trebuchet MS"/>
              <a:sym typeface="Trebuchet MS"/>
            </a:endParaRPr>
          </a:p>
          <a:p>
            <a:pPr>
              <a:buClr>
                <a:schemeClr val="dk1"/>
              </a:buClr>
              <a:buSzPts val="1100"/>
            </a:pPr>
            <a:r>
              <a:rPr lang="en-US" sz="2800" dirty="0">
                <a:latin typeface="Trebuchet MS"/>
                <a:ea typeface="Trebuchet MS"/>
                <a:cs typeface="Trebuchet MS"/>
                <a:sym typeface="Trebuchet MS"/>
              </a:rPr>
              <a:t>Use the CDE Chart of Accounts or the Consolidated Application Manual to select the appropriate Program and Object Codes </a:t>
            </a:r>
          </a:p>
          <a:p>
            <a:pPr>
              <a:buClr>
                <a:schemeClr val="dk1"/>
              </a:buClr>
              <a:buSzPts val="1100"/>
            </a:pPr>
            <a:r>
              <a:rPr lang="en-US" sz="2800" dirty="0">
                <a:latin typeface="Trebuchet MS"/>
                <a:ea typeface="Trebuchet MS"/>
                <a:cs typeface="Trebuchet MS"/>
                <a:sym typeface="Trebuchet MS"/>
              </a:rPr>
              <a:t>Budget line items should clearly articulate </a:t>
            </a:r>
            <a:r>
              <a:rPr lang="en-US" sz="2800" i="1" dirty="0">
                <a:latin typeface="Trebuchet MS"/>
                <a:ea typeface="Trebuchet MS"/>
                <a:cs typeface="Trebuchet MS"/>
                <a:sym typeface="Trebuchet MS"/>
              </a:rPr>
              <a:t>who, what, when, where, how, and why </a:t>
            </a:r>
            <a:r>
              <a:rPr lang="en-US" sz="2800" dirty="0">
                <a:latin typeface="Trebuchet MS"/>
                <a:ea typeface="Trebuchet MS"/>
                <a:cs typeface="Trebuchet MS"/>
                <a:sym typeface="Trebuchet MS"/>
              </a:rPr>
              <a:t>each activity is being provided.</a:t>
            </a:r>
            <a:endParaRPr sz="2800" dirty="0">
              <a:latin typeface="Trebuchet MS"/>
              <a:ea typeface="Trebuchet MS"/>
              <a:cs typeface="Trebuchet MS"/>
              <a:sym typeface="Trebuchet MS"/>
            </a:endParaRPr>
          </a:p>
          <a:p>
            <a:pPr marL="0" lvl="0" indent="0" algn="l" rtl="0">
              <a:spcBef>
                <a:spcPts val="1000"/>
              </a:spcBef>
              <a:spcAft>
                <a:spcPts val="0"/>
              </a:spcAft>
              <a:buNone/>
            </a:pPr>
            <a:endParaRPr dirty="0"/>
          </a:p>
        </p:txBody>
      </p:sp>
      <p:sp>
        <p:nvSpPr>
          <p:cNvPr id="541" name="Google Shape;541;g74e3847849_4_134"/>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g74e3847849_4_162"/>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Common Revision Requests </a:t>
            </a:r>
            <a:endParaRPr/>
          </a:p>
          <a:p>
            <a:pPr marL="0" lvl="0" indent="0" algn="l" rtl="0">
              <a:spcBef>
                <a:spcPts val="0"/>
              </a:spcBef>
              <a:spcAft>
                <a:spcPts val="0"/>
              </a:spcAft>
              <a:buNone/>
            </a:pPr>
            <a:r>
              <a:rPr lang="en-US"/>
              <a:t>for Professional Development Activities</a:t>
            </a:r>
            <a:endParaRPr/>
          </a:p>
        </p:txBody>
      </p:sp>
      <p:sp>
        <p:nvSpPr>
          <p:cNvPr id="548" name="Google Shape;548;g74e3847849_4_162"/>
          <p:cNvSpPr txBox="1">
            <a:spLocks noGrp="1"/>
          </p:cNvSpPr>
          <p:nvPr>
            <p:ph type="body" idx="1"/>
          </p:nvPr>
        </p:nvSpPr>
        <p:spPr>
          <a:xfrm>
            <a:off x="838200" y="1554475"/>
            <a:ext cx="10515600" cy="4651200"/>
          </a:xfrm>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dirty="0">
                <a:latin typeface="Trebuchet MS"/>
                <a:ea typeface="Trebuchet MS"/>
                <a:cs typeface="Trebuchet MS"/>
                <a:sym typeface="Trebuchet MS"/>
              </a:rPr>
              <a:t>All Professional Development (PD) activities should include a description of how the PD will be job-embedded and sustained, including:</a:t>
            </a:r>
            <a:endParaRPr sz="2800" dirty="0">
              <a:latin typeface="Trebuchet MS"/>
              <a:ea typeface="Trebuchet MS"/>
              <a:cs typeface="Trebuchet MS"/>
              <a:sym typeface="Trebuchet MS"/>
            </a:endParaRPr>
          </a:p>
          <a:p>
            <a:pPr marL="457200" lvl="0" indent="-406400" algn="l" rtl="0">
              <a:spcBef>
                <a:spcPts val="500"/>
              </a:spcBef>
              <a:spcAft>
                <a:spcPts val="0"/>
              </a:spcAft>
              <a:buSzPts val="2800"/>
              <a:buChar char="•"/>
            </a:pPr>
            <a:r>
              <a:rPr lang="en-US" sz="2800" dirty="0"/>
              <a:t>Alignment to an identified need and fit to local context</a:t>
            </a:r>
            <a:endParaRPr sz="2800" dirty="0"/>
          </a:p>
          <a:p>
            <a:pPr marL="457200" lvl="0" indent="-406400" algn="l" rtl="0">
              <a:spcBef>
                <a:spcPts val="0"/>
              </a:spcBef>
              <a:spcAft>
                <a:spcPts val="0"/>
              </a:spcAft>
              <a:buSzPts val="2800"/>
              <a:buChar char="•"/>
            </a:pPr>
            <a:r>
              <a:rPr lang="en-US" sz="2800" dirty="0"/>
              <a:t>Description of the participants, and how they were prioritized</a:t>
            </a:r>
            <a:endParaRPr sz="2800" dirty="0"/>
          </a:p>
          <a:p>
            <a:pPr marL="457200" lvl="0" indent="-406400" algn="l" rtl="0">
              <a:spcBef>
                <a:spcPts val="0"/>
              </a:spcBef>
              <a:spcAft>
                <a:spcPts val="0"/>
              </a:spcAft>
              <a:buSzPts val="2800"/>
              <a:buChar char="•"/>
            </a:pPr>
            <a:r>
              <a:rPr lang="en-US" sz="2800" dirty="0"/>
              <a:t>How the resources gained will be shared and/or implemented</a:t>
            </a:r>
            <a:endParaRPr sz="2800" dirty="0"/>
          </a:p>
          <a:p>
            <a:pPr marL="457200" lvl="0" indent="-406400" algn="l" rtl="0">
              <a:spcBef>
                <a:spcPts val="0"/>
              </a:spcBef>
              <a:spcAft>
                <a:spcPts val="0"/>
              </a:spcAft>
              <a:buSzPts val="2800"/>
              <a:buChar char="•"/>
            </a:pPr>
            <a:r>
              <a:rPr lang="en-US" sz="2800" dirty="0"/>
              <a:t>Identification of the provider of the content delivery</a:t>
            </a:r>
            <a:endParaRPr sz="2800" dirty="0"/>
          </a:p>
          <a:p>
            <a:pPr marL="0" lvl="0" indent="0" algn="l" rtl="0">
              <a:spcBef>
                <a:spcPts val="500"/>
              </a:spcBef>
              <a:spcAft>
                <a:spcPts val="0"/>
              </a:spcAft>
              <a:buNone/>
            </a:pPr>
            <a:endParaRPr sz="2800" dirty="0"/>
          </a:p>
          <a:p>
            <a:pPr marL="0" lvl="0" indent="0" algn="l" rtl="0">
              <a:spcBef>
                <a:spcPts val="500"/>
              </a:spcBef>
              <a:spcAft>
                <a:spcPts val="0"/>
              </a:spcAft>
              <a:buNone/>
            </a:pPr>
            <a:r>
              <a:rPr lang="en-US" sz="2800" dirty="0"/>
              <a:t>Best practice guidance: PD should include evidence-based content and strategies for implementation as well as evaluation of effectiveness.</a:t>
            </a:r>
            <a:endParaRPr sz="2800" dirty="0"/>
          </a:p>
          <a:p>
            <a:pPr marL="0" lvl="0" indent="0" algn="l" rtl="0">
              <a:spcBef>
                <a:spcPts val="1000"/>
              </a:spcBef>
              <a:spcAft>
                <a:spcPts val="0"/>
              </a:spcAft>
              <a:buNone/>
            </a:pPr>
            <a:endParaRPr dirty="0"/>
          </a:p>
        </p:txBody>
      </p:sp>
      <p:sp>
        <p:nvSpPr>
          <p:cNvPr id="549" name="Google Shape;549;g74e3847849_4_16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Google Shape;555;g74e3847849_4_155"/>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Title III: Additional Budget Fields</a:t>
            </a:r>
            <a:endParaRPr dirty="0">
              <a:highlight>
                <a:srgbClr val="FF9900"/>
              </a:highlight>
            </a:endParaRPr>
          </a:p>
        </p:txBody>
      </p:sp>
      <p:pic>
        <p:nvPicPr>
          <p:cNvPr id="558" name="Google Shape;558;g74e3847849_4_155" descr="An example of the budget from the application."/>
          <p:cNvPicPr preferRelativeResize="0"/>
          <p:nvPr/>
        </p:nvPicPr>
        <p:blipFill>
          <a:blip r:embed="rId3">
            <a:alphaModFix/>
          </a:blip>
          <a:stretch>
            <a:fillRect/>
          </a:stretch>
        </p:blipFill>
        <p:spPr>
          <a:xfrm>
            <a:off x="357252" y="1554475"/>
            <a:ext cx="11501374" cy="3756859"/>
          </a:xfrm>
          <a:prstGeom prst="rect">
            <a:avLst/>
          </a:prstGeom>
          <a:noFill/>
          <a:ln>
            <a:noFill/>
          </a:ln>
        </p:spPr>
      </p:pic>
      <p:sp>
        <p:nvSpPr>
          <p:cNvPr id="2" name="Oval 1" descr="This circle is emphasizing two new columns in the budget under Title III: Combined funds and 19-20 funding. ">
            <a:extLst>
              <a:ext uri="{FF2B5EF4-FFF2-40B4-BE49-F238E27FC236}">
                <a16:creationId xmlns:a16="http://schemas.microsoft.com/office/drawing/2014/main" id="{18B1F80F-93FA-4AFA-8AE7-CDCB945FFB68}"/>
              </a:ext>
            </a:extLst>
          </p:cNvPr>
          <p:cNvSpPr/>
          <p:nvPr/>
        </p:nvSpPr>
        <p:spPr>
          <a:xfrm>
            <a:off x="2935705" y="1554475"/>
            <a:ext cx="1985211" cy="9962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7" name="Google Shape;557;g74e3847849_4_155"/>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7E672755-BA37-4CEB-994C-F0BE17ACFA9F}"/>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dirty="0">
                <a:solidFill>
                  <a:schemeClr val="bg1">
                    <a:lumMod val="95000"/>
                    <a:lumOff val="5000"/>
                  </a:schemeClr>
                </a:solidFill>
                <a:latin typeface="+mj-lt"/>
              </a:rPr>
              <a:t>Questions???</a:t>
            </a:r>
          </a:p>
        </p:txBody>
      </p:sp>
    </p:spTree>
    <p:extLst>
      <p:ext uri="{BB962C8B-B14F-4D97-AF65-F5344CB8AC3E}">
        <p14:creationId xmlns:p14="http://schemas.microsoft.com/office/powerpoint/2010/main" val="177368499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4236556092"/>
              </p:ext>
            </p:extLst>
          </p:nvPr>
        </p:nvGraphicFramePr>
        <p:xfrm>
          <a:off x="443565" y="1337690"/>
          <a:ext cx="11239929" cy="1273228"/>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787997">
                  <a:extLst>
                    <a:ext uri="{9D8B030D-6E8A-4147-A177-3AD203B41FA5}">
                      <a16:colId xmlns:a16="http://schemas.microsoft.com/office/drawing/2014/main" val="1590019068"/>
                    </a:ext>
                  </a:extLst>
                </a:gridCol>
                <a:gridCol w="1243173">
                  <a:extLst>
                    <a:ext uri="{9D8B030D-6E8A-4147-A177-3AD203B41FA5}">
                      <a16:colId xmlns:a16="http://schemas.microsoft.com/office/drawing/2014/main" val="1099636816"/>
                    </a:ext>
                  </a:extLst>
                </a:gridCol>
                <a:gridCol w="2775800">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Nazie</a:t>
                      </a:r>
                      <a:r>
                        <a:rPr lang="en-US" sz="1400" b="0" baseline="0" dirty="0">
                          <a:effectLst/>
                          <a:latin typeface="+mn-lt"/>
                          <a:ea typeface="Calibri"/>
                          <a:cs typeface="Times New Roman"/>
                        </a:rPr>
                        <a:t> Mohajeri-Nelson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Assistant Director</a:t>
                      </a:r>
                      <a:r>
                        <a:rPr lang="en-US" sz="1400" b="0" baseline="0" dirty="0">
                          <a:effectLst/>
                          <a:latin typeface="+mn-lt"/>
                          <a:ea typeface="Calibri"/>
                          <a:cs typeface="Times New Roman"/>
                        </a:rPr>
                        <a:t> of ESEA Office</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Michelle Prael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Program Support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303-866-6998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4153772944"/>
              </p:ext>
            </p:extLst>
          </p:nvPr>
        </p:nvGraphicFramePr>
        <p:xfrm>
          <a:off x="443564" y="2973559"/>
          <a:ext cx="11239929" cy="3133636"/>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20000"/>
                    </a:ext>
                  </a:extLst>
                </a:gridCol>
                <a:gridCol w="4787998">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effectLst/>
                          <a:latin typeface="+mn-lt"/>
                        </a:rPr>
                        <a:t>Brad Bylsma</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303-866-6937</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effectLst/>
                          <a:latin typeface="+mn-lt"/>
                        </a:rPr>
                        <a:t>Kristen Collins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V and Stakeholder Involvement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303-866-6705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effectLst/>
                          <a:latin typeface="+mn-lt"/>
                        </a:rPr>
                        <a:t>Tammy Giessinger</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303-866-6992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Jeremy</a:t>
                      </a:r>
                      <a:r>
                        <a:rPr lang="en-US" sz="1400" b="0" baseline="0" dirty="0">
                          <a:effectLst/>
                          <a:latin typeface="+mn-lt"/>
                          <a:ea typeface="Calibri"/>
                          <a:cs typeface="Times New Roman"/>
                        </a:rPr>
                        <a:t> Meredith</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effectLst/>
                          <a:latin typeface="+mn-lt"/>
                        </a:rPr>
                        <a:t>Laura</a:t>
                      </a:r>
                      <a:r>
                        <a:rPr lang="en-US" sz="1400" b="0" kern="1200" baseline="0" dirty="0">
                          <a:effectLst/>
                          <a:latin typeface="+mn-lt"/>
                        </a:rPr>
                        <a:t> Meushaw</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Pikes Peak &amp; Southeast, Titles I and School</a:t>
                      </a:r>
                      <a:r>
                        <a:rPr lang="en-US" sz="1400" b="0" baseline="0" dirty="0">
                          <a:effectLst/>
                          <a:latin typeface="+mn-lt"/>
                          <a:ea typeface="Calibri"/>
                          <a:cs typeface="Times New Roman"/>
                        </a:rPr>
                        <a:t> Improvement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303-866-6618</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effectLst/>
                          <a:latin typeface="+mn-lt"/>
                        </a:rPr>
                        <a:t>Robert Thompson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Northwest</a:t>
                      </a:r>
                      <a:r>
                        <a:rPr lang="en-US" sz="1400" b="0" baseline="0" dirty="0">
                          <a:effectLst/>
                          <a:latin typeface="+mn-lt"/>
                          <a:ea typeface="Calibri"/>
                          <a:cs typeface="Times New Roman"/>
                        </a:rPr>
                        <a:t> &amp;</a:t>
                      </a:r>
                      <a:r>
                        <a:rPr lang="en-US" sz="1400" b="0" dirty="0">
                          <a:effectLst/>
                          <a:latin typeface="+mn-lt"/>
                          <a:ea typeface="Calibri"/>
                          <a:cs typeface="Times New Roman"/>
                        </a:rPr>
                        <a:t> West</a:t>
                      </a:r>
                      <a:r>
                        <a:rPr lang="en-US" sz="1400" b="0" baseline="0" dirty="0">
                          <a:effectLst/>
                          <a:latin typeface="+mn-lt"/>
                          <a:ea typeface="Calibri"/>
                          <a:cs typeface="Times New Roman"/>
                        </a:rPr>
                        <a:t> Central, Title III</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303-866-6842</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effectLst/>
                          <a:latin typeface="+mn-lt"/>
                        </a:rPr>
                        <a:t>Barb Vassis</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effectLst/>
                          <a:latin typeface="+mn-lt"/>
                        </a:rPr>
                        <a:t>303-866-6065</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effectLst/>
                          <a:latin typeface="+mn-lt"/>
                        </a:rPr>
                        <a:t>Joey Willett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effectLst/>
                          <a:latin typeface="+mn-lt"/>
                          <a:ea typeface="Calibri"/>
                          <a:cs typeface="Times New Roman"/>
                        </a:rPr>
                        <a:t>Southwest</a:t>
                      </a:r>
                      <a:r>
                        <a:rPr lang="en-US" sz="1400" b="0" baseline="0" dirty="0">
                          <a:effectLst/>
                          <a:latin typeface="+mn-lt"/>
                          <a:ea typeface="Calibri"/>
                          <a:cs typeface="Times New Roman"/>
                        </a:rPr>
                        <a:t>, Titles I and ID, Monitoring</a:t>
                      </a:r>
                      <a:endParaRPr lang="en-US" sz="1400" b="0" dirty="0">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effectLst/>
                          <a:latin typeface="+mn-lt"/>
                        </a:rPr>
                        <a:t>303-866-6700</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g74e3847849_4_0"/>
          <p:cNvSpPr txBox="1">
            <a:spLocks noGrp="1"/>
          </p:cNvSpPr>
          <p:nvPr>
            <p:ph type="ctrTitle"/>
          </p:nvPr>
        </p:nvSpPr>
        <p:spPr>
          <a:xfrm>
            <a:off x="0" y="2595716"/>
            <a:ext cx="12192000" cy="2337600"/>
          </a:xfrm>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a:t>Budget Considerations</a:t>
            </a:r>
            <a:endParaRPr/>
          </a:p>
        </p:txBody>
      </p:sp>
      <p:sp>
        <p:nvSpPr>
          <p:cNvPr id="439" name="Google Shape;439;g74e3847849_4_0"/>
          <p:cNvSpPr txBox="1">
            <a:spLocks noGrp="1"/>
          </p:cNvSpPr>
          <p:nvPr>
            <p:ph type="sldNum" idx="12"/>
          </p:nvPr>
        </p:nvSpPr>
        <p:spPr>
          <a:xfrm>
            <a:off x="227916" y="6427021"/>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1797490077"/>
              </p:ext>
            </p:extLst>
          </p:nvPr>
        </p:nvGraphicFramePr>
        <p:xfrm>
          <a:off x="443565" y="1337690"/>
          <a:ext cx="11239929" cy="1079152"/>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426060">
                <a:tc>
                  <a:txBody>
                    <a:bodyPr/>
                    <a:lstStyle/>
                    <a:p>
                      <a:pPr marL="0" marR="0">
                        <a:lnSpc>
                          <a:spcPct val="115000"/>
                        </a:lnSpc>
                        <a:spcBef>
                          <a:spcPts val="0"/>
                        </a:spcBef>
                        <a:spcAft>
                          <a:spcPts val="0"/>
                        </a:spcAft>
                      </a:pPr>
                      <a:r>
                        <a:rPr lang="en-US" sz="1400" b="0" dirty="0">
                          <a:effectLst/>
                          <a:latin typeface="+mn-lt"/>
                          <a:ea typeface="Calibri"/>
                          <a:cs typeface="Times New Roman"/>
                        </a:rPr>
                        <a:t>Nazie</a:t>
                      </a:r>
                      <a:r>
                        <a:rPr lang="en-US" sz="1400" b="0" baseline="0" dirty="0">
                          <a:effectLst/>
                          <a:latin typeface="+mn-lt"/>
                          <a:ea typeface="Calibri"/>
                          <a:cs typeface="Times New Roman"/>
                        </a:rPr>
                        <a:t> Mohajeri-Nelson</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Asst. Director</a:t>
                      </a:r>
                      <a:r>
                        <a:rPr lang="en-US" sz="1400" b="0" baseline="0" dirty="0">
                          <a:effectLst/>
                          <a:latin typeface="+mn-lt"/>
                          <a:ea typeface="Calibri"/>
                          <a:cs typeface="Times New Roman"/>
                        </a:rPr>
                        <a:t> of ESEA Office</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83334826"/>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Kim Burnham</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Competitive, Grants &amp; Awards Supervisor</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303-866-6916</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Patricia Gleason</a:t>
                      </a:r>
                      <a:endParaRPr lang="en-US" sz="1400" b="0" dirty="0">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Senior Consultant, Grants &amp; Awards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303-866-6143</a:t>
                      </a:r>
                      <a:endParaRPr lang="en-US" sz="1400" b="0" dirty="0">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effectLst/>
                          <a:latin typeface="+mn-lt"/>
                          <a:ea typeface="Calibri"/>
                          <a:cs typeface="Times New Roman"/>
                        </a:rPr>
                        <a:t>Senior Consultant</a:t>
                      </a:r>
                      <a:r>
                        <a:rPr lang="en-US" sz="1400" b="0" i="0" kern="1200" dirty="0">
                          <a:solidFill>
                            <a:schemeClr val="dk1"/>
                          </a:solidFill>
                          <a:effectLst/>
                          <a:latin typeface="+mn-lt"/>
                          <a:ea typeface="+mn-ea"/>
                          <a:cs typeface="+mn-cs"/>
                        </a:rPr>
                        <a:t>, Grants &amp; Awards </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Brittany Jimenez</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Program Support</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dk1"/>
                          </a:solidFill>
                          <a:effectLst/>
                          <a:latin typeface="+mn-lt"/>
                          <a:ea typeface="+mn-ea"/>
                          <a:cs typeface="+mn-cs"/>
                        </a:rPr>
                        <a:t>303-866-6813</a:t>
                      </a:r>
                      <a:endParaRPr lang="en-US" sz="1400" b="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0611059"/>
              </p:ext>
            </p:extLst>
          </p:nvPr>
        </p:nvGraphicFramePr>
        <p:xfrm>
          <a:off x="443565" y="4816783"/>
          <a:ext cx="11239928" cy="1306615"/>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dk1"/>
                          </a:solidFill>
                          <a:effectLst/>
                          <a:latin typeface="+mn-lt"/>
                          <a:ea typeface="+mn-ea"/>
                          <a:cs typeface="+mn-cs"/>
                        </a:rPr>
                        <a:t>Tina Negley</a:t>
                      </a:r>
                      <a:endParaRPr lang="en-US" sz="1400" b="0" dirty="0"/>
                    </a:p>
                  </a:txBody>
                  <a:tcPr/>
                </a:tc>
                <a:tc>
                  <a:txBody>
                    <a:bodyPr/>
                    <a:lstStyle/>
                    <a:p>
                      <a:r>
                        <a:rPr lang="en-US" sz="1400" b="0" i="0" kern="1200" dirty="0">
                          <a:solidFill>
                            <a:schemeClr val="dk1"/>
                          </a:solidFill>
                          <a:effectLst/>
                          <a:latin typeface="+mn-lt"/>
                          <a:ea typeface="+mn-ea"/>
                          <a:cs typeface="+mn-cs"/>
                        </a:rPr>
                        <a:t>ESSA Accountability, Program Evaluation,</a:t>
                      </a:r>
                      <a:r>
                        <a:rPr lang="en-US" sz="1400" b="0" i="0" kern="1200" baseline="0" dirty="0">
                          <a:solidFill>
                            <a:schemeClr val="dk1"/>
                          </a:solidFill>
                          <a:effectLst/>
                          <a:latin typeface="+mn-lt"/>
                          <a:ea typeface="+mn-ea"/>
                          <a:cs typeface="+mn-cs"/>
                        </a:rPr>
                        <a:t> and Reporting</a:t>
                      </a:r>
                      <a:endParaRPr lang="en-US" sz="1400" dirty="0"/>
                    </a:p>
                  </a:txBody>
                  <a:tcPr/>
                </a:tc>
                <a:tc>
                  <a:txBody>
                    <a:bodyPr/>
                    <a:lstStyle/>
                    <a:p>
                      <a:r>
                        <a:rPr lang="en-US" sz="1400" b="0" i="0" kern="1200" dirty="0">
                          <a:solidFill>
                            <a:schemeClr val="dk1"/>
                          </a:solidFill>
                          <a:effectLst/>
                          <a:latin typeface="+mn-lt"/>
                          <a:ea typeface="+mn-ea"/>
                          <a:cs typeface="+mn-cs"/>
                        </a:rPr>
                        <a:t>303-866-5243</a:t>
                      </a:r>
                      <a:endParaRPr lang="en-US" sz="1400" dirty="0"/>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dk1"/>
                          </a:solidFill>
                          <a:effectLst/>
                          <a:latin typeface="+mn-lt"/>
                          <a:ea typeface="+mn-ea"/>
                          <a:cs typeface="+mn-cs"/>
                        </a:rPr>
                        <a:t>Alan Shimmin</a:t>
                      </a:r>
                      <a:endParaRPr lang="en-US" sz="1400" b="0" dirty="0"/>
                    </a:p>
                  </a:txBody>
                  <a:tcPr/>
                </a:tc>
                <a:tc>
                  <a:txBody>
                    <a:bodyPr/>
                    <a:lstStyle/>
                    <a:p>
                      <a:r>
                        <a:rPr lang="en-US" sz="1400" b="0" i="0" kern="1200" dirty="0">
                          <a:solidFill>
                            <a:schemeClr val="dk1"/>
                          </a:solidFill>
                          <a:effectLst/>
                          <a:latin typeface="+mn-lt"/>
                          <a:ea typeface="+mn-ea"/>
                          <a:cs typeface="+mn-cs"/>
                        </a:rPr>
                        <a:t>ESEA Reporting</a:t>
                      </a:r>
                      <a:r>
                        <a:rPr lang="en-US" sz="1400" b="0" i="0" kern="1200" baseline="0" dirty="0">
                          <a:solidFill>
                            <a:schemeClr val="dk1"/>
                          </a:solidFill>
                          <a:effectLst/>
                          <a:latin typeface="+mn-lt"/>
                          <a:ea typeface="+mn-ea"/>
                          <a:cs typeface="+mn-cs"/>
                        </a:rPr>
                        <a:t> and Data Collections</a:t>
                      </a:r>
                      <a:endParaRPr lang="en-US" sz="1400" dirty="0"/>
                    </a:p>
                  </a:txBody>
                  <a:tcPr/>
                </a:tc>
                <a:tc>
                  <a:txBody>
                    <a:bodyPr/>
                    <a:lstStyle/>
                    <a:p>
                      <a:r>
                        <a:rPr lang="en-US" sz="1400" b="0" i="0" kern="1200" dirty="0">
                          <a:solidFill>
                            <a:schemeClr val="dk1"/>
                          </a:solidFill>
                          <a:effectLst/>
                          <a:latin typeface="+mn-lt"/>
                          <a:ea typeface="+mn-ea"/>
                          <a:cs typeface="+mn-cs"/>
                        </a:rPr>
                        <a:t>303-866-6209</a:t>
                      </a:r>
                      <a:endParaRPr lang="en-US" sz="1400" dirty="0"/>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dk1"/>
                          </a:solidFill>
                          <a:effectLst/>
                          <a:latin typeface="+mn-lt"/>
                          <a:ea typeface="+mn-ea"/>
                          <a:cs typeface="+mn-cs"/>
                        </a:rPr>
                        <a:t>Mary Shen</a:t>
                      </a:r>
                      <a:endParaRPr lang="en-US" sz="1400" b="0" dirty="0"/>
                    </a:p>
                  </a:txBody>
                  <a:tcPr/>
                </a:tc>
                <a:tc>
                  <a:txBody>
                    <a:bodyPr/>
                    <a:lstStyle/>
                    <a:p>
                      <a:r>
                        <a:rPr lang="en-US" sz="1400" b="0" i="0" kern="1200" dirty="0">
                          <a:solidFill>
                            <a:schemeClr val="dk1"/>
                          </a:solidFill>
                          <a:effectLst/>
                          <a:latin typeface="+mn-lt"/>
                          <a:ea typeface="+mn-ea"/>
                          <a:cs typeface="+mn-cs"/>
                        </a:rPr>
                        <a:t>ESEA</a:t>
                      </a:r>
                      <a:r>
                        <a:rPr lang="en-US" sz="1400" b="0" i="0" kern="1200" baseline="0" dirty="0">
                          <a:solidFill>
                            <a:schemeClr val="dk1"/>
                          </a:solidFill>
                          <a:effectLst/>
                          <a:latin typeface="+mn-lt"/>
                          <a:ea typeface="+mn-ea"/>
                          <a:cs typeface="+mn-cs"/>
                        </a:rPr>
                        <a:t> Program Evaluation, Research, and Accountability</a:t>
                      </a:r>
                      <a:endParaRPr lang="en-US" sz="1400" dirty="0"/>
                    </a:p>
                  </a:txBody>
                  <a:tcPr/>
                </a:tc>
                <a:tc>
                  <a:txBody>
                    <a:bodyPr/>
                    <a:lstStyle/>
                    <a:p>
                      <a:r>
                        <a:rPr lang="en-US" sz="1400" b="0" i="0" kern="1200" dirty="0">
                          <a:solidFill>
                            <a:schemeClr val="dk1"/>
                          </a:solidFill>
                          <a:effectLst/>
                          <a:latin typeface="+mn-lt"/>
                          <a:ea typeface="+mn-ea"/>
                          <a:cs typeface="+mn-cs"/>
                        </a:rPr>
                        <a:t>303-866-4571</a:t>
                      </a:r>
                      <a:endParaRPr lang="en-US" sz="1400" dirty="0"/>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7539694"/>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Director of Grants</a:t>
                      </a:r>
                      <a:r>
                        <a:rPr lang="en-US" sz="1400" baseline="0" dirty="0">
                          <a:effectLst/>
                          <a:latin typeface="+mn-lt"/>
                          <a:ea typeface="Calibri"/>
                          <a:cs typeface="Times New Roman"/>
                        </a:rPr>
                        <a:t> Fiscal</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effectLst/>
                          <a:latin typeface="+mn-lt"/>
                        </a:rPr>
                        <a:t>Robert Hawkins</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effectLst/>
                          <a:latin typeface="+mn-lt"/>
                        </a:rPr>
                        <a:t>Grants Fiscal Analyst</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effectLst/>
                          <a:latin typeface="+mn-lt"/>
                        </a:rPr>
                        <a:t>303-866-6775</a:t>
                      </a:r>
                      <a:endParaRPr lang="en-US" sz="1400" dirty="0">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g74e3847849_4_119"/>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Line: Review</a:t>
            </a:r>
            <a:endParaRPr/>
          </a:p>
        </p:txBody>
      </p:sp>
      <p:sp>
        <p:nvSpPr>
          <p:cNvPr id="453" name="Google Shape;453;g74e3847849_4_119"/>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sz="2800" dirty="0">
                <a:ea typeface="Trebuchet MS"/>
                <a:cs typeface="Trebuchet MS"/>
                <a:sym typeface="Trebuchet MS"/>
              </a:rPr>
              <a:t>Budget line items will be reviewed holistically, and all components should together inform how the selected funds will support an allowable activity. </a:t>
            </a:r>
            <a:endParaRPr sz="2800" dirty="0">
              <a:ea typeface="Trebuchet MS"/>
              <a:cs typeface="Trebuchet MS"/>
              <a:sym typeface="Trebuchet MS"/>
            </a:endParaRPr>
          </a:p>
          <a:p>
            <a:pPr marL="0" lvl="0" indent="0" algn="l" rtl="0">
              <a:spcBef>
                <a:spcPts val="1000"/>
              </a:spcBef>
              <a:spcAft>
                <a:spcPts val="0"/>
              </a:spcAft>
              <a:buNone/>
            </a:pPr>
            <a:r>
              <a:rPr lang="en-US" sz="2800" dirty="0">
                <a:ea typeface="Trebuchet MS"/>
                <a:cs typeface="Trebuchet MS"/>
                <a:sym typeface="Trebuchet MS"/>
              </a:rPr>
              <a:t> </a:t>
            </a:r>
            <a:endParaRPr dirty="0">
              <a:ea typeface="Trebuchet MS"/>
              <a:cs typeface="Trebuchet MS"/>
              <a:sym typeface="Trebuchet MS"/>
            </a:endParaRPr>
          </a:p>
          <a:p>
            <a:pPr marL="0" lvl="0" indent="0" algn="l" rtl="0">
              <a:spcBef>
                <a:spcPts val="1000"/>
              </a:spcBef>
              <a:spcAft>
                <a:spcPts val="0"/>
              </a:spcAft>
              <a:buClr>
                <a:schemeClr val="dk1"/>
              </a:buClr>
              <a:buSzPts val="1100"/>
              <a:buFont typeface="Arial"/>
              <a:buNone/>
            </a:pPr>
            <a:r>
              <a:rPr lang="en-US" sz="2800" dirty="0">
                <a:ea typeface="Trebuchet MS"/>
                <a:cs typeface="Trebuchet MS"/>
                <a:sym typeface="Trebuchet MS"/>
              </a:rPr>
              <a:t>The activity should be aligned to the Comprehensive Needs Assessment (CNA) and narrative plan descriptions provided by the applicant through the Cross Program and associated Title program questions.</a:t>
            </a:r>
          </a:p>
          <a:p>
            <a:pPr>
              <a:buClr>
                <a:schemeClr val="dk1"/>
              </a:buClr>
              <a:buSzPts val="1100"/>
            </a:pPr>
            <a:r>
              <a:rPr lang="en-US" dirty="0">
                <a:ea typeface="Trebuchet MS"/>
                <a:cs typeface="Trebuchet MS"/>
                <a:sym typeface="Trebuchet MS"/>
              </a:rPr>
              <a:t>Budget items must </a:t>
            </a:r>
            <a:r>
              <a:rPr lang="en-US" dirty="0"/>
              <a:t>be reasonable, necessary, and allocable</a:t>
            </a:r>
          </a:p>
          <a:p>
            <a:pPr>
              <a:buClr>
                <a:schemeClr val="dk1"/>
              </a:buClr>
              <a:buSzPts val="1100"/>
            </a:pPr>
            <a:r>
              <a:rPr lang="en-US" dirty="0">
                <a:ea typeface="Trebuchet MS"/>
                <a:cs typeface="Trebuchet MS"/>
                <a:sym typeface="Trebuchet MS"/>
              </a:rPr>
              <a:t>Budget line items should clearly articulate </a:t>
            </a:r>
            <a:r>
              <a:rPr lang="en-US" i="1" dirty="0">
                <a:ea typeface="Trebuchet MS"/>
                <a:cs typeface="Trebuchet MS"/>
                <a:sym typeface="Trebuchet MS"/>
              </a:rPr>
              <a:t>who, what, when, where, how, and why </a:t>
            </a:r>
            <a:r>
              <a:rPr lang="en-US" dirty="0">
                <a:ea typeface="Trebuchet MS"/>
                <a:cs typeface="Trebuchet MS"/>
                <a:sym typeface="Trebuchet MS"/>
              </a:rPr>
              <a:t>each activity is being provided</a:t>
            </a:r>
          </a:p>
          <a:p>
            <a:pPr marL="0" lvl="0" indent="0" algn="l" rtl="0">
              <a:spcBef>
                <a:spcPts val="1000"/>
              </a:spcBef>
              <a:spcAft>
                <a:spcPts val="0"/>
              </a:spcAft>
              <a:buClr>
                <a:schemeClr val="dk1"/>
              </a:buClr>
              <a:buSzPts val="1100"/>
              <a:buFont typeface="Arial"/>
              <a:buNone/>
            </a:pPr>
            <a:endParaRPr sz="2800" dirty="0">
              <a:ea typeface="Trebuchet MS"/>
              <a:cs typeface="Trebuchet MS"/>
              <a:sym typeface="Trebuchet MS"/>
            </a:endParaRPr>
          </a:p>
          <a:p>
            <a:pPr marL="0" lvl="0" indent="0" algn="l" rtl="0">
              <a:spcBef>
                <a:spcPts val="1000"/>
              </a:spcBef>
              <a:spcAft>
                <a:spcPts val="0"/>
              </a:spcAft>
              <a:buNone/>
            </a:pPr>
            <a:endParaRPr dirty="0"/>
          </a:p>
        </p:txBody>
      </p:sp>
      <p:sp>
        <p:nvSpPr>
          <p:cNvPr id="454" name="Google Shape;454;g74e3847849_4_119"/>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60" name="Google Shape;460;g74e3847849_4_73"/>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Line Item Requirements</a:t>
            </a:r>
            <a:endParaRPr/>
          </a:p>
        </p:txBody>
      </p:sp>
      <p:sp>
        <p:nvSpPr>
          <p:cNvPr id="462" name="Google Shape;462;g74e3847849_4_73"/>
          <p:cNvSpPr txBox="1">
            <a:spLocks noGrp="1"/>
          </p:cNvSpPr>
          <p:nvPr>
            <p:ph type="body" idx="1"/>
          </p:nvPr>
        </p:nvSpPr>
        <p:spPr>
          <a:xfrm>
            <a:off x="838200" y="1554480"/>
            <a:ext cx="5181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Clr>
                <a:schemeClr val="dk1"/>
              </a:buClr>
              <a:buSzPts val="1100"/>
              <a:buFont typeface="Arial"/>
              <a:buNone/>
            </a:pPr>
            <a:r>
              <a:rPr lang="en-US" sz="2800" dirty="0">
                <a:ea typeface="Arial"/>
                <a:cs typeface="Arial"/>
                <a:sym typeface="Arial"/>
              </a:rPr>
              <a:t>•</a:t>
            </a:r>
            <a:r>
              <a:rPr lang="en-US" sz="2800" dirty="0"/>
              <a:t>Applicants must complete the budget fields, as applicable, for each budget line item.  CDE reviewers analyze each line item to determine that the coding and descriptions together ensure the funds are being spent in an allowable manner.</a:t>
            </a:r>
            <a:endParaRPr sz="2800" dirty="0"/>
          </a:p>
          <a:p>
            <a:pPr marL="0" lvl="0" indent="0" algn="l" rtl="0">
              <a:spcBef>
                <a:spcPts val="1000"/>
              </a:spcBef>
              <a:spcAft>
                <a:spcPts val="0"/>
              </a:spcAft>
              <a:buNone/>
            </a:pPr>
            <a:endParaRPr dirty="0"/>
          </a:p>
        </p:txBody>
      </p:sp>
      <p:sp>
        <p:nvSpPr>
          <p:cNvPr id="463" name="Google Shape;463;g74e3847849_4_73"/>
          <p:cNvSpPr txBox="1">
            <a:spLocks noGrp="1"/>
          </p:cNvSpPr>
          <p:nvPr>
            <p:ph type="body" idx="2"/>
          </p:nvPr>
        </p:nvSpPr>
        <p:spPr>
          <a:xfrm>
            <a:off x="6172200" y="1257300"/>
            <a:ext cx="5181600" cy="5464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p:txBody>
      </p:sp>
      <p:pic>
        <p:nvPicPr>
          <p:cNvPr id="464" name="Google Shape;464;g74e3847849_4_73" descr="An example of adding a budget line item. This includes adding a funding source, the activity description, activity category, location, program code, object code, salary position (if applicable), FTE (if applicable) and amount. "/>
          <p:cNvPicPr preferRelativeResize="0"/>
          <p:nvPr/>
        </p:nvPicPr>
        <p:blipFill>
          <a:blip r:embed="rId3">
            <a:alphaModFix/>
          </a:blip>
          <a:stretch>
            <a:fillRect/>
          </a:stretch>
        </p:blipFill>
        <p:spPr>
          <a:xfrm>
            <a:off x="6172200" y="1257300"/>
            <a:ext cx="6019799" cy="5600700"/>
          </a:xfrm>
          <a:prstGeom prst="rect">
            <a:avLst/>
          </a:prstGeom>
          <a:noFill/>
          <a:ln>
            <a:noFill/>
          </a:ln>
        </p:spPr>
      </p:pic>
      <p:sp>
        <p:nvSpPr>
          <p:cNvPr id="461" name="Google Shape;461;g74e3847849_4_73"/>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2" name="Google Shape;472;g74e3847849_4_172"/>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Activities Descriptions</a:t>
            </a:r>
            <a:endParaRPr/>
          </a:p>
        </p:txBody>
      </p:sp>
      <p:sp>
        <p:nvSpPr>
          <p:cNvPr id="470" name="Google Shape;470;g74e3847849_4_172"/>
          <p:cNvSpPr txBox="1">
            <a:spLocks noGrp="1"/>
          </p:cNvSpPr>
          <p:nvPr>
            <p:ph type="body" idx="1"/>
          </p:nvPr>
        </p:nvSpPr>
        <p:spPr>
          <a:xfrm>
            <a:off x="332875" y="1200150"/>
            <a:ext cx="11211300" cy="1471500"/>
          </a:xfrm>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dirty="0"/>
              <a:t>Activity descriptions, once entered, will be available for reuse. You may copy the saved description, or search for an appropriate description from the Activities Log.</a:t>
            </a:r>
            <a:endParaRPr dirty="0"/>
          </a:p>
        </p:txBody>
      </p:sp>
      <p:pic>
        <p:nvPicPr>
          <p:cNvPr id="473" name="Google Shape;473;g74e3847849_4_172" descr="When in you add a budget line item, you can choose from activities you have used in the past under the Activities section. "/>
          <p:cNvPicPr preferRelativeResize="0"/>
          <p:nvPr/>
        </p:nvPicPr>
        <p:blipFill>
          <a:blip r:embed="rId3">
            <a:alphaModFix/>
          </a:blip>
          <a:stretch>
            <a:fillRect/>
          </a:stretch>
        </p:blipFill>
        <p:spPr>
          <a:xfrm>
            <a:off x="116700" y="4700575"/>
            <a:ext cx="11958626" cy="2019350"/>
          </a:xfrm>
          <a:prstGeom prst="rect">
            <a:avLst/>
          </a:prstGeom>
          <a:noFill/>
          <a:ln>
            <a:noFill/>
          </a:ln>
        </p:spPr>
      </p:pic>
      <p:pic>
        <p:nvPicPr>
          <p:cNvPr id="474" name="Google Shape;474;g74e3847849_4_172" descr="This is reflecting the choices of adding a budget line item which includes budget item, activity categories and activities. We are particularly highlight the activities. "/>
          <p:cNvPicPr preferRelativeResize="0"/>
          <p:nvPr/>
        </p:nvPicPr>
        <p:blipFill>
          <a:blip r:embed="rId4">
            <a:alphaModFix/>
          </a:blip>
          <a:stretch>
            <a:fillRect/>
          </a:stretch>
        </p:blipFill>
        <p:spPr>
          <a:xfrm>
            <a:off x="152400" y="2100275"/>
            <a:ext cx="11863401" cy="2743200"/>
          </a:xfrm>
          <a:prstGeom prst="rect">
            <a:avLst/>
          </a:prstGeom>
          <a:noFill/>
          <a:ln>
            <a:noFill/>
          </a:ln>
        </p:spPr>
      </p:pic>
      <p:sp>
        <p:nvSpPr>
          <p:cNvPr id="471" name="Google Shape;471;g74e3847849_4_172"/>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
        <p:nvSpPr>
          <p:cNvPr id="480" name="Google Shape;480;g74e3847849_4_66"/>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Activity Category</a:t>
            </a:r>
            <a:endParaRPr/>
          </a:p>
        </p:txBody>
      </p:sp>
      <p:sp>
        <p:nvSpPr>
          <p:cNvPr id="481" name="Google Shape;481;g74e3847849_4_66"/>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rgbClr val="7F7F7F"/>
                </a:solidFill>
              </a:rPr>
              <a:t>6</a:t>
            </a:fld>
            <a:endParaRPr>
              <a:solidFill>
                <a:srgbClr val="7F7F7F"/>
              </a:solidFill>
            </a:endParaRPr>
          </a:p>
        </p:txBody>
      </p:sp>
      <p:sp>
        <p:nvSpPr>
          <p:cNvPr id="482" name="Google Shape;482;g74e3847849_4_66"/>
          <p:cNvSpPr txBox="1">
            <a:spLocks noGrp="1"/>
          </p:cNvSpPr>
          <p:nvPr>
            <p:ph type="body" idx="1"/>
          </p:nvPr>
        </p:nvSpPr>
        <p:spPr>
          <a:xfrm>
            <a:off x="838200" y="1271600"/>
            <a:ext cx="10515600" cy="4634100"/>
          </a:xfrm>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dirty="0">
                <a:ea typeface="Trebuchet MS"/>
                <a:cs typeface="Trebuchet MS"/>
                <a:sym typeface="Trebuchet MS"/>
              </a:rPr>
              <a:t>The budget includes a dropdown list for Activity Category selections, to align allowable uses of funds, based on the LEA’s or school’s local context, to the Standards and Indicators for Continuous Schools Improvement, as well as specific, statutorily required uses of funds.</a:t>
            </a:r>
            <a:endParaRPr sz="2800" dirty="0">
              <a:ea typeface="Trebuchet MS"/>
              <a:cs typeface="Trebuchet MS"/>
              <a:sym typeface="Trebuchet MS"/>
            </a:endParaRPr>
          </a:p>
          <a:p>
            <a:pPr marL="457200" lvl="0" indent="-355600" algn="l" rtl="0">
              <a:spcBef>
                <a:spcPts val="1000"/>
              </a:spcBef>
              <a:spcAft>
                <a:spcPts val="0"/>
              </a:spcAft>
              <a:buSzPts val="2000"/>
              <a:buFont typeface="Trebuchet MS"/>
              <a:buChar char="•"/>
            </a:pPr>
            <a:r>
              <a:rPr lang="en-US" dirty="0">
                <a:ea typeface="Trebuchet MS"/>
                <a:cs typeface="Trebuchet MS"/>
                <a:sym typeface="Trebuchet MS"/>
              </a:rPr>
              <a:t>The Activity Category coding provides information regarding the individual budget line items as entered and streamlines the text required in the activity description.</a:t>
            </a:r>
            <a:endParaRPr dirty="0">
              <a:ea typeface="Trebuchet MS"/>
              <a:cs typeface="Trebuchet MS"/>
              <a:sym typeface="Trebuchet MS"/>
            </a:endParaRPr>
          </a:p>
          <a:p>
            <a:pPr marL="457200" lvl="0" indent="-355600" algn="l" rtl="0">
              <a:spcBef>
                <a:spcPts val="0"/>
              </a:spcBef>
              <a:spcAft>
                <a:spcPts val="0"/>
              </a:spcAft>
              <a:buSzPts val="2000"/>
              <a:buFont typeface="Trebuchet MS"/>
              <a:buChar char="•"/>
            </a:pPr>
            <a:r>
              <a:rPr lang="en-US" dirty="0">
                <a:ea typeface="Trebuchet MS"/>
                <a:cs typeface="Trebuchet MS"/>
                <a:sym typeface="Trebuchet MS"/>
              </a:rPr>
              <a:t>CDE uses the data collected from the Activity Category coding to inform the evaluation of practices in varying LEAs, as well as meet specific reporting requirements to the U.S. Department of Education.</a:t>
            </a:r>
            <a:endParaRPr dirty="0">
              <a:ea typeface="Trebuchet MS"/>
              <a:cs typeface="Trebuchet MS"/>
              <a:sym typeface="Trebuchet MS"/>
            </a:endParaRPr>
          </a:p>
          <a:p>
            <a:pPr marL="0" lvl="0" indent="0" algn="l" rtl="0">
              <a:spcBef>
                <a:spcPts val="1000"/>
              </a:spcBef>
              <a:spcAft>
                <a:spcPts val="0"/>
              </a:spcAft>
              <a:buClr>
                <a:schemeClr val="dk1"/>
              </a:buClr>
              <a:buSzPts val="1100"/>
              <a:buFont typeface="Arial"/>
              <a:buNone/>
            </a:pPr>
            <a:endParaRPr sz="2800" dirty="0">
              <a:latin typeface="Trebuchet MS"/>
              <a:ea typeface="Trebuchet MS"/>
              <a:cs typeface="Trebuchet MS"/>
              <a:sym typeface="Trebuchet MS"/>
            </a:endParaRPr>
          </a:p>
          <a:p>
            <a:pPr marL="0" lvl="0" indent="0" algn="l" rtl="0">
              <a:spcBef>
                <a:spcPts val="1000"/>
              </a:spcBef>
              <a:spcAft>
                <a:spcPts val="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g74e3847849_4_59"/>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t>Budget: Activity Category by Title Program</a:t>
            </a:r>
            <a:endParaRPr dirty="0"/>
          </a:p>
        </p:txBody>
      </p:sp>
      <p:sp>
        <p:nvSpPr>
          <p:cNvPr id="489" name="Google Shape;489;g74e3847849_4_59"/>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rgbClr val="7F7F7F"/>
                </a:solidFill>
              </a:rPr>
              <a:t>7</a:t>
            </a:fld>
            <a:endParaRPr>
              <a:solidFill>
                <a:srgbClr val="7F7F7F"/>
              </a:solidFill>
            </a:endParaRPr>
          </a:p>
        </p:txBody>
      </p:sp>
      <p:sp>
        <p:nvSpPr>
          <p:cNvPr id="490" name="Google Shape;490;g74e3847849_4_59"/>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dirty="0">
                <a:ea typeface="Trebuchet MS"/>
                <a:cs typeface="Trebuchet MS"/>
                <a:sym typeface="Trebuchet MS"/>
              </a:rPr>
              <a:t>Title I, Part A and Title II, Part A will strictly align with </a:t>
            </a:r>
            <a:r>
              <a:rPr lang="en-US" u="sng" dirty="0">
                <a:solidFill>
                  <a:schemeClr val="hlink"/>
                </a:solidFill>
                <a:ea typeface="Trebuchet MS"/>
                <a:cs typeface="Trebuchet MS"/>
                <a:sym typeface="Trebuchet MS"/>
                <a:hlinkClick r:id="rId3"/>
              </a:rPr>
              <a:t>Standards and Indicators for School Improvement</a:t>
            </a:r>
            <a:r>
              <a:rPr lang="en-US" dirty="0">
                <a:ea typeface="Trebuchet MS"/>
                <a:cs typeface="Trebuchet MS"/>
                <a:sym typeface="Trebuchet MS"/>
              </a:rPr>
              <a:t> (S &amp; I). </a:t>
            </a:r>
            <a:endParaRPr dirty="0">
              <a:ea typeface="Trebuchet MS"/>
              <a:cs typeface="Trebuchet MS"/>
              <a:sym typeface="Trebuchet MS"/>
            </a:endParaRPr>
          </a:p>
          <a:p>
            <a:pPr marL="0" lvl="0" indent="0" algn="l" rtl="0">
              <a:spcBef>
                <a:spcPts val="1000"/>
              </a:spcBef>
              <a:spcAft>
                <a:spcPts val="0"/>
              </a:spcAft>
              <a:buNone/>
            </a:pPr>
            <a:r>
              <a:rPr lang="en-US" dirty="0">
                <a:ea typeface="Trebuchet MS"/>
                <a:cs typeface="Trebuchet MS"/>
                <a:sym typeface="Trebuchet MS"/>
              </a:rPr>
              <a:t>The remaining Title programs will include a combination of the Standards and Indicators and statutorily required or allowed activities.</a:t>
            </a:r>
            <a:endParaRPr dirty="0">
              <a:ea typeface="Trebuchet MS"/>
              <a:cs typeface="Trebuchet MS"/>
              <a:sym typeface="Trebuchet MS"/>
            </a:endParaRPr>
          </a:p>
          <a:p>
            <a:pPr marL="457200" lvl="0" indent="-381000" algn="l" rtl="0">
              <a:spcBef>
                <a:spcPts val="1000"/>
              </a:spcBef>
              <a:spcAft>
                <a:spcPts val="0"/>
              </a:spcAft>
              <a:buSzPts val="2400"/>
              <a:buFont typeface="Trebuchet MS"/>
              <a:buChar char="•"/>
            </a:pPr>
            <a:r>
              <a:rPr lang="en-US" dirty="0">
                <a:ea typeface="Trebuchet MS"/>
                <a:cs typeface="Trebuchet MS"/>
                <a:sym typeface="Trebuchet MS"/>
              </a:rPr>
              <a:t>Title III and III Immigrant Set Aside uses the S &amp; I as well as statutory descriptions  </a:t>
            </a:r>
            <a:endParaRPr dirty="0">
              <a:ea typeface="Trebuchet MS"/>
              <a:cs typeface="Trebuchet MS"/>
              <a:sym typeface="Trebuchet MS"/>
            </a:endParaRPr>
          </a:p>
          <a:p>
            <a:pPr marL="457200" lvl="0" indent="-381000" algn="l" rtl="0">
              <a:spcBef>
                <a:spcPts val="0"/>
              </a:spcBef>
              <a:spcAft>
                <a:spcPts val="0"/>
              </a:spcAft>
              <a:buSzPts val="2400"/>
              <a:buFont typeface="Trebuchet MS"/>
              <a:buChar char="•"/>
            </a:pPr>
            <a:r>
              <a:rPr lang="en-US" dirty="0">
                <a:ea typeface="Trebuchet MS"/>
                <a:cs typeface="Trebuchet MS"/>
                <a:sym typeface="Trebuchet MS"/>
              </a:rPr>
              <a:t>Title IV uses S &amp; I as well as statutory descriptions grouped by category</a:t>
            </a:r>
            <a:endParaRPr dirty="0">
              <a:ea typeface="Trebuchet MS"/>
              <a:cs typeface="Trebuchet MS"/>
              <a:sym typeface="Trebuchet MS"/>
            </a:endParaRPr>
          </a:p>
          <a:p>
            <a:pPr marL="914400" lvl="1" indent="-355600" algn="l" rtl="0">
              <a:spcBef>
                <a:spcPts val="0"/>
              </a:spcBef>
              <a:spcAft>
                <a:spcPts val="0"/>
              </a:spcAft>
              <a:buSzPts val="2000"/>
              <a:buFont typeface="Trebuchet MS"/>
              <a:buChar char="•"/>
            </a:pPr>
            <a:r>
              <a:rPr lang="en-US" dirty="0">
                <a:ea typeface="Trebuchet MS"/>
                <a:cs typeface="Trebuchet MS"/>
                <a:sym typeface="Trebuchet MS"/>
              </a:rPr>
              <a:t>Well-Rounded Education</a:t>
            </a:r>
            <a:endParaRPr dirty="0">
              <a:ea typeface="Trebuchet MS"/>
              <a:cs typeface="Trebuchet MS"/>
              <a:sym typeface="Trebuchet MS"/>
            </a:endParaRPr>
          </a:p>
          <a:p>
            <a:pPr marL="914400" lvl="1" indent="-355600" algn="l" rtl="0">
              <a:spcBef>
                <a:spcPts val="0"/>
              </a:spcBef>
              <a:spcAft>
                <a:spcPts val="0"/>
              </a:spcAft>
              <a:buSzPts val="2000"/>
              <a:buFont typeface="Trebuchet MS"/>
              <a:buChar char="•"/>
            </a:pPr>
            <a:r>
              <a:rPr lang="en-US" dirty="0">
                <a:ea typeface="Trebuchet MS"/>
                <a:cs typeface="Trebuchet MS"/>
                <a:sym typeface="Trebuchet MS"/>
              </a:rPr>
              <a:t>Safe and Healthy Students</a:t>
            </a:r>
            <a:endParaRPr dirty="0">
              <a:ea typeface="Trebuchet MS"/>
              <a:cs typeface="Trebuchet MS"/>
              <a:sym typeface="Trebuchet MS"/>
            </a:endParaRPr>
          </a:p>
          <a:p>
            <a:pPr marL="914400" lvl="1" indent="-355600" algn="l" rtl="0">
              <a:spcBef>
                <a:spcPts val="0"/>
              </a:spcBef>
              <a:spcAft>
                <a:spcPts val="0"/>
              </a:spcAft>
              <a:buSzPts val="2000"/>
              <a:buFont typeface="Trebuchet MS"/>
              <a:buChar char="•"/>
            </a:pPr>
            <a:r>
              <a:rPr lang="en-US" dirty="0">
                <a:ea typeface="Trebuchet MS"/>
                <a:cs typeface="Trebuchet MS"/>
                <a:sym typeface="Trebuchet MS"/>
              </a:rPr>
              <a:t>Effective Use of Technology</a:t>
            </a:r>
            <a:endParaRPr dirty="0">
              <a:ea typeface="Trebuchet MS"/>
              <a:cs typeface="Trebuchet MS"/>
              <a:sym typeface="Trebuchet MS"/>
            </a:endParaRPr>
          </a:p>
          <a:p>
            <a:pPr marL="457200" lvl="0" indent="-381000" algn="l" rtl="0">
              <a:spcBef>
                <a:spcPts val="0"/>
              </a:spcBef>
              <a:spcAft>
                <a:spcPts val="0"/>
              </a:spcAft>
              <a:buSzPts val="2400"/>
              <a:buFont typeface="Trebuchet MS"/>
              <a:buChar char="•"/>
            </a:pPr>
            <a:r>
              <a:rPr lang="en-US" dirty="0">
                <a:ea typeface="Trebuchet MS"/>
                <a:cs typeface="Trebuchet MS"/>
                <a:sym typeface="Trebuchet MS"/>
              </a:rPr>
              <a:t>Title V funds can be used for any allowable activity in each program, therefore will use the S &amp; I associated with the allowable activity</a:t>
            </a:r>
            <a:endParaRPr dirty="0">
              <a:ea typeface="Trebuchet MS"/>
              <a:cs typeface="Trebuchet MS"/>
              <a:sym typeface="Trebuchet MS"/>
            </a:endParaRPr>
          </a:p>
          <a:p>
            <a:pPr marL="0" lvl="0" indent="0" algn="l" rtl="0">
              <a:spcBef>
                <a:spcPts val="100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g74e3847849_4_93"/>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Location Codes</a:t>
            </a:r>
            <a:endParaRPr/>
          </a:p>
        </p:txBody>
      </p:sp>
      <p:sp>
        <p:nvSpPr>
          <p:cNvPr id="498" name="Google Shape;498;g74e3847849_4_93"/>
          <p:cNvSpPr txBox="1">
            <a:spLocks noGrp="1"/>
          </p:cNvSpPr>
          <p:nvPr>
            <p:ph idx="1"/>
          </p:nvPr>
        </p:nvSpPr>
        <p:spPr>
          <a:prstGeom prst="rect">
            <a:avLst/>
          </a:prstGeom>
        </p:spPr>
        <p:txBody>
          <a:bodyPr spcFirstLastPara="1" wrap="square" lIns="0" tIns="0" rIns="0" bIns="0" anchor="t" anchorCtr="0">
            <a:noAutofit/>
          </a:bodyPr>
          <a:lstStyle/>
          <a:p>
            <a:pPr marL="0" lvl="0" indent="0" algn="l" rtl="0">
              <a:spcBef>
                <a:spcPts val="1000"/>
              </a:spcBef>
              <a:spcAft>
                <a:spcPts val="0"/>
              </a:spcAft>
              <a:buClr>
                <a:schemeClr val="dk1"/>
              </a:buClr>
              <a:buSzPts val="1100"/>
              <a:buFont typeface="Arial"/>
              <a:buNone/>
            </a:pPr>
            <a:r>
              <a:rPr lang="en-US" sz="2800" i="1" dirty="0">
                <a:ea typeface="Trebuchet MS"/>
                <a:cs typeface="Trebuchet MS"/>
                <a:sym typeface="Trebuchet MS"/>
              </a:rPr>
              <a:t>Location codes </a:t>
            </a:r>
            <a:r>
              <a:rPr lang="en-US" sz="2800" dirty="0">
                <a:ea typeface="Trebuchet MS"/>
                <a:cs typeface="Trebuchet MS"/>
                <a:sym typeface="Trebuchet MS"/>
              </a:rPr>
              <a:t>indicate where the described activity will take place.</a:t>
            </a:r>
            <a:endParaRPr sz="2000" dirty="0">
              <a:ea typeface="Trebuchet MS"/>
              <a:cs typeface="Trebuchet MS"/>
              <a:sym typeface="Trebuchet MS"/>
            </a:endParaRPr>
          </a:p>
          <a:p>
            <a:pPr lvl="1">
              <a:buClr>
                <a:schemeClr val="dk1"/>
              </a:buClr>
              <a:buSzPts val="1100"/>
            </a:pPr>
            <a:r>
              <a:rPr lang="en-US" sz="2400" i="1" dirty="0">
                <a:sym typeface="Trebuchet MS"/>
              </a:rPr>
              <a:t>District: XXXX District Level </a:t>
            </a:r>
            <a:endParaRPr sz="2400" i="1" dirty="0">
              <a:sym typeface="Trebuchet MS"/>
            </a:endParaRPr>
          </a:p>
          <a:p>
            <a:pPr lvl="1">
              <a:buClr>
                <a:schemeClr val="dk1"/>
              </a:buClr>
              <a:buSzPts val="1100"/>
            </a:pPr>
            <a:r>
              <a:rPr lang="en-US" sz="2400" i="1" dirty="0">
                <a:sym typeface="Trebuchet MS"/>
              </a:rPr>
              <a:t>School: XXXX School Name E/M/H</a:t>
            </a:r>
            <a:endParaRPr sz="2400" i="1" dirty="0">
              <a:sym typeface="Trebuchet MS"/>
            </a:endParaRPr>
          </a:p>
          <a:p>
            <a:pPr lvl="1">
              <a:buClr>
                <a:schemeClr val="dk1"/>
              </a:buClr>
              <a:buSzPts val="1100"/>
            </a:pPr>
            <a:r>
              <a:rPr lang="en-US" sz="2400" i="1" dirty="0">
                <a:sym typeface="Trebuchet MS"/>
              </a:rPr>
              <a:t>Nonpublic Schools within the LEA boundaries: XXXX School Name </a:t>
            </a:r>
            <a:endParaRPr sz="2400" i="1" dirty="0">
              <a:sym typeface="Trebuchet MS"/>
            </a:endParaRPr>
          </a:p>
          <a:p>
            <a:pPr lvl="1">
              <a:buClr>
                <a:schemeClr val="dk1"/>
              </a:buClr>
              <a:buSzPts val="1100"/>
            </a:pPr>
            <a:r>
              <a:rPr lang="en-US" sz="2400" i="1" dirty="0">
                <a:sym typeface="Trebuchet MS"/>
              </a:rPr>
              <a:t>Neglected and Delinquent Facilities: XXXX School Name </a:t>
            </a:r>
            <a:endParaRPr sz="2400" i="1" dirty="0">
              <a:sym typeface="Trebuchet MS"/>
            </a:endParaRPr>
          </a:p>
          <a:p>
            <a:pPr marL="0" indent="0">
              <a:buClr>
                <a:schemeClr val="dk1"/>
              </a:buClr>
              <a:buSzPts val="1100"/>
              <a:buNone/>
            </a:pPr>
            <a:endParaRPr lang="en-US" sz="2800" i="1" dirty="0">
              <a:latin typeface="Trebuchet MS"/>
              <a:sym typeface="Trebuchet MS"/>
            </a:endParaRPr>
          </a:p>
          <a:p>
            <a:pPr marL="0" indent="0">
              <a:buClr>
                <a:schemeClr val="dk1"/>
              </a:buClr>
              <a:buSzPts val="1100"/>
              <a:buNone/>
            </a:pPr>
            <a:r>
              <a:rPr lang="en-US" sz="2800" i="1" dirty="0">
                <a:sym typeface="Trebuchet MS"/>
              </a:rPr>
              <a:t>Within the Title IA funds section, schools that have not been identified as being served with Title IA funds in 2020-21 will not be available for selection as a location in the Title IA budget and will need to be manually added to the list of schools on the School Profile page</a:t>
            </a:r>
            <a:r>
              <a:rPr lang="en-US" sz="2800" i="1" dirty="0">
                <a:latin typeface="Trebuchet MS"/>
                <a:sym typeface="Trebuchet MS"/>
              </a:rPr>
              <a:t>.</a:t>
            </a:r>
            <a:endParaRPr sz="2800" i="1" dirty="0">
              <a:latin typeface="Trebuchet MS"/>
              <a:sym typeface="Trebuchet MS"/>
            </a:endParaRPr>
          </a:p>
          <a:p>
            <a:pPr marL="0" lvl="0" indent="0" algn="l" rtl="0">
              <a:spcBef>
                <a:spcPts val="1000"/>
              </a:spcBef>
              <a:spcAft>
                <a:spcPts val="0"/>
              </a:spcAft>
              <a:buNone/>
            </a:pPr>
            <a:endParaRPr dirty="0"/>
          </a:p>
        </p:txBody>
      </p:sp>
      <p:sp>
        <p:nvSpPr>
          <p:cNvPr id="497" name="Google Shape;497;g74e3847849_4_93"/>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rgbClr val="7F7F7F"/>
                </a:solidFill>
              </a:rPr>
              <a:t>8</a:t>
            </a:fld>
            <a:endParaRPr>
              <a:solidFill>
                <a:srgbClr val="7F7F7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3"/>
        <p:cNvGrpSpPr/>
        <p:nvPr/>
      </p:nvGrpSpPr>
      <p:grpSpPr>
        <a:xfrm>
          <a:off x="0" y="0"/>
          <a:ext cx="0" cy="0"/>
          <a:chOff x="0" y="0"/>
          <a:chExt cx="0" cy="0"/>
        </a:xfrm>
      </p:grpSpPr>
      <p:sp>
        <p:nvSpPr>
          <p:cNvPr id="504" name="Google Shape;504;g74d6576218_1_0"/>
          <p:cNvSpPr txBox="1">
            <a:spLocks noGrp="1"/>
          </p:cNvSpPr>
          <p:nvPr>
            <p:ph type="title"/>
          </p:nvPr>
        </p:nvSpPr>
        <p:spPr>
          <a:xfrm>
            <a:off x="443565" y="205176"/>
            <a:ext cx="8065200" cy="8985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Budget: Rank Order and Set-Asides</a:t>
            </a:r>
            <a:endParaRPr/>
          </a:p>
        </p:txBody>
      </p:sp>
      <p:sp>
        <p:nvSpPr>
          <p:cNvPr id="505" name="Google Shape;505;g74d6576218_1_0"/>
          <p:cNvSpPr txBox="1">
            <a:spLocks noGrp="1"/>
          </p:cNvSpPr>
          <p:nvPr>
            <p:ph type="body" idx="1"/>
          </p:nvPr>
        </p:nvSpPr>
        <p:spPr>
          <a:xfrm>
            <a:off x="332875" y="1300175"/>
            <a:ext cx="5686800" cy="5056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solidFill>
                  <a:schemeClr val="tx1">
                    <a:lumMod val="85000"/>
                    <a:lumOff val="15000"/>
                  </a:schemeClr>
                </a:solidFill>
              </a:rPr>
              <a:t>Rank Order</a:t>
            </a:r>
            <a:endParaRPr dirty="0">
              <a:solidFill>
                <a:schemeClr val="tx1">
                  <a:lumMod val="85000"/>
                  <a:lumOff val="15000"/>
                </a:schemeClr>
              </a:solidFill>
            </a:endParaRPr>
          </a:p>
          <a:p>
            <a:pPr marL="0" lvl="0" indent="0" algn="l" rtl="0">
              <a:spcBef>
                <a:spcPts val="1000"/>
              </a:spcBef>
              <a:spcAft>
                <a:spcPts val="0"/>
              </a:spcAft>
              <a:buNone/>
            </a:pPr>
            <a:r>
              <a:rPr lang="en-US" sz="1800" dirty="0">
                <a:solidFill>
                  <a:schemeClr val="tx1">
                    <a:lumMod val="85000"/>
                    <a:lumOff val="15000"/>
                  </a:schemeClr>
                </a:solidFill>
              </a:rPr>
              <a:t>Title I schools must be served in rank order by poverty percentage unless they reside in a district with less than 1,000 students enrolled or with only one school per grade span.  There are different measures of poverty that can be used when determining rank order. </a:t>
            </a:r>
          </a:p>
          <a:p>
            <a:pPr marL="0" lvl="0" indent="0" algn="l" rtl="0">
              <a:spcBef>
                <a:spcPts val="1000"/>
              </a:spcBef>
              <a:spcAft>
                <a:spcPts val="0"/>
              </a:spcAft>
              <a:buNone/>
            </a:pPr>
            <a:r>
              <a:rPr lang="en-US" sz="1800" dirty="0">
                <a:solidFill>
                  <a:schemeClr val="tx1">
                    <a:lumMod val="85000"/>
                    <a:lumOff val="15000"/>
                  </a:schemeClr>
                </a:solidFill>
              </a:rPr>
              <a:t>The LEA profile page contains information to assist LEAs in selecting the most advantageous method of serving schools that considers eligibility criteria based on their unique local context.</a:t>
            </a:r>
          </a:p>
          <a:p>
            <a:pPr marL="0" lvl="0" indent="0" algn="l" rtl="0">
              <a:spcBef>
                <a:spcPts val="1000"/>
              </a:spcBef>
              <a:spcAft>
                <a:spcPts val="0"/>
              </a:spcAft>
              <a:buNone/>
            </a:pPr>
            <a:r>
              <a:rPr lang="en-US" sz="1800" dirty="0">
                <a:solidFill>
                  <a:schemeClr val="tx1">
                    <a:lumMod val="85000"/>
                    <a:lumOff val="15000"/>
                  </a:schemeClr>
                </a:solidFill>
              </a:rPr>
              <a:t>Reviewers will ensure that:</a:t>
            </a:r>
            <a:endParaRPr sz="1800" dirty="0">
              <a:solidFill>
                <a:schemeClr val="tx1">
                  <a:lumMod val="85000"/>
                  <a:lumOff val="15000"/>
                </a:schemeClr>
              </a:solidFill>
            </a:endParaRPr>
          </a:p>
          <a:p>
            <a:pPr marL="457200" lvl="0" indent="-342900" algn="l" rtl="0">
              <a:spcBef>
                <a:spcPts val="1000"/>
              </a:spcBef>
              <a:spcAft>
                <a:spcPts val="0"/>
              </a:spcAft>
              <a:buClr>
                <a:srgbClr val="4E5758"/>
              </a:buClr>
              <a:buSzPts val="1800"/>
              <a:buChar char="•"/>
            </a:pPr>
            <a:r>
              <a:rPr lang="en-US" sz="1800" dirty="0">
                <a:solidFill>
                  <a:schemeClr val="tx1">
                    <a:lumMod val="85000"/>
                    <a:lumOff val="15000"/>
                  </a:schemeClr>
                </a:solidFill>
              </a:rPr>
              <a:t>Schools with higher poverty rates are prioritized</a:t>
            </a:r>
            <a:endParaRPr sz="1800" dirty="0">
              <a:solidFill>
                <a:schemeClr val="tx1">
                  <a:lumMod val="85000"/>
                  <a:lumOff val="15000"/>
                </a:schemeClr>
              </a:solidFill>
            </a:endParaRPr>
          </a:p>
          <a:p>
            <a:pPr marL="457200" lvl="0" indent="-342900" algn="l" rtl="0">
              <a:spcBef>
                <a:spcPts val="0"/>
              </a:spcBef>
              <a:spcAft>
                <a:spcPts val="0"/>
              </a:spcAft>
              <a:buClr>
                <a:srgbClr val="4E5758"/>
              </a:buClr>
              <a:buSzPts val="1800"/>
              <a:buChar char="•"/>
            </a:pPr>
            <a:r>
              <a:rPr lang="en-US" sz="1800" dirty="0">
                <a:solidFill>
                  <a:schemeClr val="tx1">
                    <a:lumMod val="85000"/>
                    <a:lumOff val="15000"/>
                  </a:schemeClr>
                </a:solidFill>
              </a:rPr>
              <a:t>All schools served maintain the rank order requirements dictated by the method of serving</a:t>
            </a:r>
            <a:endParaRPr sz="1800" dirty="0">
              <a:solidFill>
                <a:schemeClr val="tx1">
                  <a:lumMod val="85000"/>
                  <a:lumOff val="15000"/>
                </a:schemeClr>
              </a:solidFill>
            </a:endParaRPr>
          </a:p>
          <a:p>
            <a:pPr marL="0" lvl="0" indent="0" algn="l" rtl="0">
              <a:spcBef>
                <a:spcPts val="1000"/>
              </a:spcBef>
              <a:spcAft>
                <a:spcPts val="0"/>
              </a:spcAft>
              <a:buNone/>
            </a:pPr>
            <a:r>
              <a:rPr lang="en-US" sz="1800" dirty="0">
                <a:solidFill>
                  <a:srgbClr val="4E5758"/>
                </a:solidFill>
              </a:rPr>
              <a:t> </a:t>
            </a:r>
            <a:endParaRPr sz="1800" dirty="0">
              <a:solidFill>
                <a:srgbClr val="4E5758"/>
              </a:solidFill>
            </a:endParaRPr>
          </a:p>
        </p:txBody>
      </p:sp>
      <p:sp>
        <p:nvSpPr>
          <p:cNvPr id="506" name="Google Shape;506;g74d6576218_1_0"/>
          <p:cNvSpPr txBox="1">
            <a:spLocks noGrp="1"/>
          </p:cNvSpPr>
          <p:nvPr>
            <p:ph type="sldNum" idx="12"/>
          </p:nvPr>
        </p:nvSpPr>
        <p:spPr>
          <a:xfrm>
            <a:off x="332873" y="6356350"/>
            <a:ext cx="2743200" cy="3651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
        <p:nvSpPr>
          <p:cNvPr id="507" name="Google Shape;507;g74d6576218_1_0"/>
          <p:cNvSpPr txBox="1">
            <a:spLocks noGrp="1"/>
          </p:cNvSpPr>
          <p:nvPr>
            <p:ph type="body" idx="2"/>
          </p:nvPr>
        </p:nvSpPr>
        <p:spPr>
          <a:xfrm>
            <a:off x="6172200" y="1300075"/>
            <a:ext cx="5686800" cy="5056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dirty="0">
                <a:solidFill>
                  <a:schemeClr val="tx1">
                    <a:lumMod val="85000"/>
                    <a:lumOff val="15000"/>
                  </a:schemeClr>
                </a:solidFill>
              </a:rPr>
              <a:t>Set-Asides</a:t>
            </a:r>
            <a:endParaRPr dirty="0">
              <a:solidFill>
                <a:schemeClr val="tx1">
                  <a:lumMod val="85000"/>
                  <a:lumOff val="15000"/>
                </a:schemeClr>
              </a:solidFill>
            </a:endParaRPr>
          </a:p>
          <a:p>
            <a:pPr marL="0" lvl="0" indent="0" algn="l" rtl="0">
              <a:spcBef>
                <a:spcPts val="1000"/>
              </a:spcBef>
              <a:spcAft>
                <a:spcPts val="0"/>
              </a:spcAft>
              <a:buNone/>
            </a:pPr>
            <a:r>
              <a:rPr lang="en-US" sz="1800" dirty="0">
                <a:solidFill>
                  <a:schemeClr val="tx1">
                    <a:lumMod val="85000"/>
                    <a:lumOff val="15000"/>
                  </a:schemeClr>
                </a:solidFill>
              </a:rPr>
              <a:t>Several mandatory set-asides are required to be met through the budgeting process. The amounts needed to meet statutory obligations are calculated automatically and displayed on the Set-Aside Summary Page:</a:t>
            </a:r>
            <a:endParaRPr sz="1800" dirty="0">
              <a:solidFill>
                <a:schemeClr val="tx1">
                  <a:lumMod val="85000"/>
                  <a:lumOff val="15000"/>
                </a:schemeClr>
              </a:solidFill>
            </a:endParaRPr>
          </a:p>
          <a:p>
            <a:pPr indent="-317500">
              <a:spcBef>
                <a:spcPts val="1000"/>
              </a:spcBef>
              <a:buSzPts val="1400"/>
            </a:pPr>
            <a:r>
              <a:rPr lang="en-US" sz="1400" dirty="0">
                <a:solidFill>
                  <a:schemeClr val="tx1">
                    <a:lumMod val="85000"/>
                    <a:lumOff val="15000"/>
                  </a:schemeClr>
                </a:solidFill>
              </a:rPr>
              <a:t>Equitable services to Non-public school students </a:t>
            </a:r>
          </a:p>
          <a:p>
            <a:pPr indent="-317500">
              <a:spcBef>
                <a:spcPts val="1000"/>
              </a:spcBef>
              <a:buSzPts val="1400"/>
            </a:pPr>
            <a:r>
              <a:rPr lang="en-US" sz="1400" dirty="0">
                <a:solidFill>
                  <a:schemeClr val="tx1">
                    <a:lumMod val="85000"/>
                    <a:lumOff val="15000"/>
                  </a:schemeClr>
                </a:solidFill>
              </a:rPr>
              <a:t>Parent Engagement Set Aside </a:t>
            </a:r>
          </a:p>
          <a:p>
            <a:pPr indent="-317500">
              <a:spcBef>
                <a:spcPts val="1000"/>
              </a:spcBef>
              <a:buSzPts val="1400"/>
            </a:pPr>
            <a:r>
              <a:rPr lang="en-US" sz="1400" dirty="0">
                <a:solidFill>
                  <a:schemeClr val="tx1">
                    <a:lumMod val="85000"/>
                    <a:lumOff val="15000"/>
                  </a:schemeClr>
                </a:solidFill>
              </a:rPr>
              <a:t>Homeless children and youth  </a:t>
            </a:r>
            <a:endParaRPr sz="1400" dirty="0">
              <a:solidFill>
                <a:schemeClr val="tx1">
                  <a:lumMod val="85000"/>
                  <a:lumOff val="15000"/>
                </a:schemeClr>
              </a:solidFill>
            </a:endParaRPr>
          </a:p>
          <a:p>
            <a:pPr marL="0" lvl="0" indent="0" algn="l" rtl="0">
              <a:spcBef>
                <a:spcPts val="1000"/>
              </a:spcBef>
              <a:spcAft>
                <a:spcPts val="0"/>
              </a:spcAft>
              <a:buNone/>
            </a:pPr>
            <a:r>
              <a:rPr lang="en-US" sz="1800" dirty="0">
                <a:solidFill>
                  <a:schemeClr val="tx1">
                    <a:lumMod val="85000"/>
                    <a:lumOff val="15000"/>
                  </a:schemeClr>
                </a:solidFill>
              </a:rPr>
              <a:t>Optional set-asides include:</a:t>
            </a:r>
            <a:endParaRPr sz="1800" dirty="0">
              <a:solidFill>
                <a:schemeClr val="tx1">
                  <a:lumMod val="85000"/>
                  <a:lumOff val="15000"/>
                </a:schemeClr>
              </a:solidFill>
            </a:endParaRPr>
          </a:p>
          <a:p>
            <a:pPr marR="0" lvl="0" indent="-317500">
              <a:buSzPts val="1400"/>
            </a:pPr>
            <a:r>
              <a:rPr lang="en-US" sz="1400" dirty="0">
                <a:solidFill>
                  <a:schemeClr val="tx1">
                    <a:lumMod val="85000"/>
                    <a:lumOff val="15000"/>
                  </a:schemeClr>
                </a:solidFill>
              </a:rPr>
              <a:t>Preschool-District supported school-based activities</a:t>
            </a:r>
            <a:endParaRPr sz="1400" dirty="0">
              <a:solidFill>
                <a:schemeClr val="tx1">
                  <a:lumMod val="85000"/>
                  <a:lumOff val="15000"/>
                </a:schemeClr>
              </a:solidFill>
            </a:endParaRPr>
          </a:p>
          <a:p>
            <a:pPr marR="0" lvl="0" indent="-317500">
              <a:buSzPts val="1400"/>
            </a:pPr>
            <a:r>
              <a:rPr lang="en-US" sz="1400" dirty="0">
                <a:solidFill>
                  <a:schemeClr val="tx1">
                    <a:lumMod val="85000"/>
                    <a:lumOff val="15000"/>
                  </a:schemeClr>
                </a:solidFill>
              </a:rPr>
              <a:t>District Managed Activities (DMA)-to provide additional supports to Title I schools</a:t>
            </a:r>
            <a:endParaRPr sz="1400" dirty="0">
              <a:solidFill>
                <a:schemeClr val="tx1">
                  <a:lumMod val="85000"/>
                  <a:lumOff val="15000"/>
                </a:schemeClr>
              </a:solidFill>
            </a:endParaRPr>
          </a:p>
          <a:p>
            <a:pPr marR="0" lvl="0" indent="-317500">
              <a:buSzPts val="1400"/>
            </a:pPr>
            <a:r>
              <a:rPr lang="en-US" sz="1400" dirty="0">
                <a:solidFill>
                  <a:schemeClr val="tx1">
                    <a:lumMod val="85000"/>
                    <a:lumOff val="15000"/>
                  </a:schemeClr>
                </a:solidFill>
              </a:rPr>
              <a:t>Family Literacy-supports literacy programs in Title I schools</a:t>
            </a:r>
            <a:endParaRPr sz="1400" dirty="0">
              <a:solidFill>
                <a:schemeClr val="tx1">
                  <a:lumMod val="85000"/>
                  <a:lumOff val="15000"/>
                </a:schemeClr>
              </a:solidFill>
            </a:endParaRPr>
          </a:p>
          <a:p>
            <a:pPr marL="0" lvl="0" indent="0" algn="l" rtl="0">
              <a:spcBef>
                <a:spcPts val="1000"/>
              </a:spcBef>
              <a:spcAft>
                <a:spcPts val="0"/>
              </a:spcAft>
              <a:buNone/>
            </a:pPr>
            <a:r>
              <a:rPr lang="en-US" sz="1800" dirty="0">
                <a:solidFill>
                  <a:schemeClr val="tx1">
                    <a:lumMod val="85000"/>
                    <a:lumOff val="15000"/>
                  </a:schemeClr>
                </a:solidFill>
              </a:rPr>
              <a:t>Optional set-asides are selected in the funding dropdown within Title 1. These budgeted amounts are displayed on the Set-Aside Summary Page.</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TotalTime>
  <Words>2951</Words>
  <Application>Microsoft Office PowerPoint</Application>
  <PresentationFormat>Widescreen</PresentationFormat>
  <Paragraphs>313</Paragraphs>
  <Slides>21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Museo Slab 500</vt:lpstr>
      <vt:lpstr>Trebuchet MS</vt:lpstr>
      <vt:lpstr>Office Theme</vt:lpstr>
      <vt:lpstr>2020-2021 Consolidated Application</vt:lpstr>
      <vt:lpstr>Budget Considerations</vt:lpstr>
      <vt:lpstr>Budget Line: Review</vt:lpstr>
      <vt:lpstr>Budget: Line Item Requirements</vt:lpstr>
      <vt:lpstr>Budget: Activities Descriptions</vt:lpstr>
      <vt:lpstr>Budget: Activity Category</vt:lpstr>
      <vt:lpstr>Budget: Activity Category by Title Program</vt:lpstr>
      <vt:lpstr>Budget: Location Codes</vt:lpstr>
      <vt:lpstr>Budget: Rank Order and Set-Asides</vt:lpstr>
      <vt:lpstr>Budget: Program Codes</vt:lpstr>
      <vt:lpstr>Budget: Program Codes Continued </vt:lpstr>
      <vt:lpstr>Budget: Object Code</vt:lpstr>
      <vt:lpstr>Budget: Salary Positions</vt:lpstr>
      <vt:lpstr>Budget Activity</vt:lpstr>
      <vt:lpstr>Budget: Common Revision Requests</vt:lpstr>
      <vt:lpstr>Budget: Common Revision Requests  for Professional Development Activities</vt:lpstr>
      <vt:lpstr>Title III: Additional Budget Fields</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42</cp:revision>
  <dcterms:created xsi:type="dcterms:W3CDTF">2020-04-27T20:23:33Z</dcterms:created>
  <dcterms:modified xsi:type="dcterms:W3CDTF">2020-05-01T19:46:25Z</dcterms:modified>
</cp:coreProperties>
</file>