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5"/>
  </p:notesMasterIdLst>
  <p:sldIdLst>
    <p:sldId id="269" r:id="rId2"/>
    <p:sldId id="270" r:id="rId3"/>
    <p:sldId id="272" r:id="rId4"/>
    <p:sldId id="273" r:id="rId5"/>
    <p:sldId id="274" r:id="rId6"/>
    <p:sldId id="275" r:id="rId7"/>
    <p:sldId id="276" r:id="rId8"/>
    <p:sldId id="277" r:id="rId9"/>
    <p:sldId id="278" r:id="rId10"/>
    <p:sldId id="279" r:id="rId11"/>
    <p:sldId id="280" r:id="rId12"/>
    <p:sldId id="281" r:id="rId13"/>
    <p:sldId id="282" r:id="rId14"/>
    <p:sldId id="283" r:id="rId15"/>
    <p:sldId id="284" r:id="rId16"/>
    <p:sldId id="285" r:id="rId17"/>
    <p:sldId id="286" r:id="rId18"/>
    <p:sldId id="287" r:id="rId19"/>
    <p:sldId id="288" r:id="rId20"/>
    <p:sldId id="289" r:id="rId21"/>
    <p:sldId id="290" r:id="rId22"/>
    <p:sldId id="291" r:id="rId23"/>
    <p:sldId id="292" r:id="rId24"/>
    <p:sldId id="293" r:id="rId25"/>
    <p:sldId id="294" r:id="rId26"/>
    <p:sldId id="295" r:id="rId27"/>
    <p:sldId id="296" r:id="rId28"/>
    <p:sldId id="297" r:id="rId29"/>
    <p:sldId id="298" r:id="rId30"/>
    <p:sldId id="299" r:id="rId31"/>
    <p:sldId id="300" r:id="rId32"/>
    <p:sldId id="301" r:id="rId33"/>
    <p:sldId id="302"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7521"/>
    <a:srgbClr val="FFC846"/>
    <a:srgbClr val="00953A"/>
    <a:srgbClr val="488BC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3960" autoAdjust="0"/>
    <p:restoredTop sz="92009" autoAdjust="0"/>
  </p:normalViewPr>
  <p:slideViewPr>
    <p:cSldViewPr snapToGrid="0">
      <p:cViewPr varScale="1">
        <p:scale>
          <a:sx n="61" d="100"/>
          <a:sy n="61" d="100"/>
        </p:scale>
        <p:origin x="736" y="60"/>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72E894-E0CE-40CF-8CA0-23F05C6E40C6}" type="datetimeFigureOut">
              <a:rPr lang="en-US" smtClean="0"/>
              <a:t>4/20/2023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C3E97E-4890-4915-A7C2-F3D207C521C5}" type="slidenum">
              <a:rPr lang="en-US" smtClean="0"/>
              <a:t>‹#›</a:t>
            </a:fld>
            <a:endParaRPr lang="en-US"/>
          </a:p>
        </p:txBody>
      </p:sp>
    </p:spTree>
    <p:extLst>
      <p:ext uri="{BB962C8B-B14F-4D97-AF65-F5344CB8AC3E}">
        <p14:creationId xmlns:p14="http://schemas.microsoft.com/office/powerpoint/2010/main" val="2711885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8" Type="http://schemas.openxmlformats.org/officeDocument/2006/relationships/hyperlink" Target="https://www.eventbrite.com/e/spring-regional-network-meeting-metro-region-tickets-601699528487" TargetMode="External"/><Relationship Id="rId3" Type="http://schemas.openxmlformats.org/officeDocument/2006/relationships/hyperlink" Target="https://www.eventbrite.com/e/spring-regional-network-meeting-southeastsouthwest-region-tickets-600727932417" TargetMode="External"/><Relationship Id="rId7" Type="http://schemas.openxmlformats.org/officeDocument/2006/relationships/hyperlink" Target="https://www.eventbrite.com/e/spring-regional-network-meeting-northwest-west-central-region-tickets-600740189077" TargetMode="External"/><Relationship Id="rId2" Type="http://schemas.openxmlformats.org/officeDocument/2006/relationships/slide" Target="../slides/slide25.xml"/><Relationship Id="rId1" Type="http://schemas.openxmlformats.org/officeDocument/2006/relationships/notesMaster" Target="../notesMasters/notesMaster1.xml"/><Relationship Id="rId6" Type="http://schemas.openxmlformats.org/officeDocument/2006/relationships/hyperlink" Target="https://www.eventbrite.com/e/spring-regional-network-meeting-southeast-southwest-region-tickets-600737029627" TargetMode="External"/><Relationship Id="rId5" Type="http://schemas.openxmlformats.org/officeDocument/2006/relationships/hyperlink" Target="https://www.eventbrite.com/e/spring-regional-network-meeting-pikes-peak-region-tickets-600735244287" TargetMode="External"/><Relationship Id="rId4" Type="http://schemas.openxmlformats.org/officeDocument/2006/relationships/hyperlink" Target="https://www.eventbrite.com/e/spring-regional-network-meeting-north-central-northeast-region-tickets-600733910297" TargetMode="Externa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11dced6a568_2_7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0" name="Google Shape;130;g11dced6a568_2_7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171450" lvl="0" indent="-171450" algn="l" rtl="0">
              <a:spcBef>
                <a:spcPts val="0"/>
              </a:spcBef>
              <a:spcAft>
                <a:spcPts val="0"/>
              </a:spcAft>
              <a:buClr>
                <a:schemeClr val="dk1"/>
              </a:buClr>
              <a:buSzPts val="1200"/>
              <a:buFont typeface="Arial"/>
              <a:buChar char="•"/>
            </a:pPr>
            <a:r>
              <a:rPr lang="en"/>
              <a:t>DeLilah</a:t>
            </a:r>
            <a:endParaRPr/>
          </a:p>
        </p:txBody>
      </p:sp>
      <p:sp>
        <p:nvSpPr>
          <p:cNvPr id="131" name="Google Shape;131;g11dced6a568_2_7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g1fd44d5cb02_0_23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1" name="Google Shape;191;g1fd44d5cb02_0_2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Michelle</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g1fd44d5cb02_0_19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9" name="Google Shape;199;g1fd44d5cb02_0_19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Michelle</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g1fd44d5cb02_0_20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6" name="Google Shape;206;g1fd44d5cb02_0_2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Michelle</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g1fd44d5cb02_0_27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3" name="Google Shape;213;g1fd44d5cb02_0_2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Michelle</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g1fd44d5cb02_0_27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0" name="Google Shape;220;g1fd44d5cb02_0_2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Michelle</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g1fd44d5cb02_0_21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7" name="Google Shape;227;g1fd44d5cb02_0_2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Michelle</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g1fd44d5cb02_0_22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4" name="Google Shape;234;g1fd44d5cb02_0_2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Michelle</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
        <p:cNvGrpSpPr/>
        <p:nvPr/>
      </p:nvGrpSpPr>
      <p:grpSpPr>
        <a:xfrm>
          <a:off x="0" y="0"/>
          <a:ext cx="0" cy="0"/>
          <a:chOff x="0" y="0"/>
          <a:chExt cx="0" cy="0"/>
        </a:xfrm>
      </p:grpSpPr>
      <p:sp>
        <p:nvSpPr>
          <p:cNvPr id="240" name="Google Shape;240;g1fd44d5cb02_0_20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1" name="Google Shape;241;g1fd44d5cb02_0_2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Michelle</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Google Shape;247;g1fd44d5cb02_0_23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8" name="Google Shape;248;g1fd44d5cb02_0_2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Michelle</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Google Shape;253;g11dced6a568_2_18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4" name="Google Shape;254;g11dced6a568_2_18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
              <a:t>Michelle &amp; DeLilah</a:t>
            </a:r>
            <a:endParaRPr/>
          </a:p>
        </p:txBody>
      </p:sp>
      <p:sp>
        <p:nvSpPr>
          <p:cNvPr id="255" name="Google Shape;255;g11dced6a568_2_18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
              <a:t>19</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g12130cc567d_0_2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7" name="Google Shape;137;g12130cc567d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DeLilah</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g1fd44d5cb02_0_26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5" name="Google Shape;265;g1fd44d5cb02_0_2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Michelle</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g212b5ef2a08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0" name="Google Shape;270;g212b5ef2a08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Michelle</a:t>
            </a:r>
            <a:endParaRPr sz="1200">
              <a:solidFill>
                <a:schemeClr val="dk1"/>
              </a:solidFill>
              <a:latin typeface="Calibri"/>
              <a:ea typeface="Calibri"/>
              <a:cs typeface="Calibri"/>
              <a:sym typeface="Calibri"/>
            </a:endParaRPr>
          </a:p>
          <a:p>
            <a:pPr marL="0" lvl="0" indent="0" algn="l" rtl="0">
              <a:lnSpc>
                <a:spcPct val="115000"/>
              </a:lnSpc>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Heading—This is Title IX of the Education Amendments of 1972, NOT McKinney Vento, NOT ESEA or ESSA</a:t>
            </a:r>
            <a:endParaRPr sz="1200">
              <a:solidFill>
                <a:schemeClr val="dk1"/>
              </a:solidFill>
              <a:latin typeface="Calibri"/>
              <a:ea typeface="Calibri"/>
              <a:cs typeface="Calibri"/>
              <a:sym typeface="Calibri"/>
            </a:endParaRPr>
          </a:p>
          <a:p>
            <a:pPr marL="0" lvl="0" indent="0" algn="l" rtl="0">
              <a:lnSpc>
                <a:spcPct val="115000"/>
              </a:lnSpc>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Bullet 1—BOCES should provide the lead Title IX Coordinator for every one of their districts.  The BOCES itself does not need a Title IX Coordinator unless they are directly providing classes or activities to K-12 students.</a:t>
            </a:r>
            <a:endParaRPr sz="1200">
              <a:solidFill>
                <a:schemeClr val="dk1"/>
              </a:solidFill>
              <a:latin typeface="Calibri"/>
              <a:ea typeface="Calibri"/>
              <a:cs typeface="Calibri"/>
              <a:sym typeface="Calibri"/>
            </a:endParaRPr>
          </a:p>
          <a:p>
            <a:pPr marL="0" lvl="0" indent="0" algn="l" rtl="0">
              <a:lnSpc>
                <a:spcPct val="115000"/>
              </a:lnSpc>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Bullet 2—This is usually a district level administrator such as the superintendent, an assistant superintendent, a Dean of Discipline or Director of Safety, someone who reports directly to the superintendent.  This usually should not be the Homeless Liaison or a Title I teacher.  Usually, when those folks are listed, it is because the person completing the Cons App was confused about which Title IX we are referencing.</a:t>
            </a:r>
            <a:endParaRPr sz="1200">
              <a:solidFill>
                <a:schemeClr val="dk1"/>
              </a:solidFill>
              <a:latin typeface="Calibri"/>
              <a:ea typeface="Calibri"/>
              <a:cs typeface="Calibri"/>
              <a:sym typeface="Calibri"/>
            </a:endParaRPr>
          </a:p>
          <a:p>
            <a:pPr marL="0" lvl="0" indent="0" algn="l" rtl="0">
              <a:lnSpc>
                <a:spcPct val="115000"/>
              </a:lnSpc>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Bullet 3—If a district has multiple Title IX Coordinators, the district Lead oversees school level Title IX Coordinators.  School level Coordinators are usually school level administration such as a principal, AP, or Dean of Discipline.</a:t>
            </a:r>
            <a:endParaRPr sz="1200">
              <a:solidFill>
                <a:schemeClr val="dk1"/>
              </a:solidFill>
              <a:latin typeface="Calibri"/>
              <a:ea typeface="Calibri"/>
              <a:cs typeface="Calibri"/>
              <a:sym typeface="Calibri"/>
            </a:endParaRPr>
          </a:p>
          <a:p>
            <a:pPr marL="0" lvl="0" indent="0" algn="l" rtl="0">
              <a:lnSpc>
                <a:spcPct val="115000"/>
              </a:lnSpc>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Bullet 4—All districts are required to “prominently post” their non-discrimination statement and the Lead Title IX Coordinator’s name, office address, phone and email on their homepage.  When the Title IX contact(s) submitted through Cons App differs from the Title IX Contact listed on the website, this is a problem.</a:t>
            </a:r>
            <a:endParaRPr sz="1200">
              <a:solidFill>
                <a:schemeClr val="dk1"/>
              </a:solidFill>
              <a:latin typeface="Calibri"/>
              <a:ea typeface="Calibri"/>
              <a:cs typeface="Calibri"/>
              <a:sym typeface="Calibri"/>
            </a:endParaRPr>
          </a:p>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6"/>
        <p:cNvGrpSpPr/>
        <p:nvPr/>
      </p:nvGrpSpPr>
      <p:grpSpPr>
        <a:xfrm>
          <a:off x="0" y="0"/>
          <a:ext cx="0" cy="0"/>
          <a:chOff x="0" y="0"/>
          <a:chExt cx="0" cy="0"/>
        </a:xfrm>
      </p:grpSpPr>
      <p:sp>
        <p:nvSpPr>
          <p:cNvPr id="277" name="Google Shape;277;g11a9313a377_0_1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8" name="Google Shape;278;g11a9313a377_0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Michelle</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4"/>
        <p:cNvGrpSpPr/>
        <p:nvPr/>
      </p:nvGrpSpPr>
      <p:grpSpPr>
        <a:xfrm>
          <a:off x="0" y="0"/>
          <a:ext cx="0" cy="0"/>
          <a:chOff x="0" y="0"/>
          <a:chExt cx="0" cy="0"/>
        </a:xfrm>
      </p:grpSpPr>
      <p:sp>
        <p:nvSpPr>
          <p:cNvPr id="285" name="Google Shape;285;g11f96368ea2_0_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6" name="Google Shape;286;g11f96368ea2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Michelle</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2"/>
        <p:cNvGrpSpPr/>
        <p:nvPr/>
      </p:nvGrpSpPr>
      <p:grpSpPr>
        <a:xfrm>
          <a:off x="0" y="0"/>
          <a:ext cx="0" cy="0"/>
          <a:chOff x="0" y="0"/>
          <a:chExt cx="0" cy="0"/>
        </a:xfrm>
      </p:grpSpPr>
      <p:sp>
        <p:nvSpPr>
          <p:cNvPr id="293" name="Google Shape;293;g1fd44d5cb02_0_26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4" name="Google Shape;294;g1fd44d5cb02_0_26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DeLilah</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7"/>
        <p:cNvGrpSpPr/>
        <p:nvPr/>
      </p:nvGrpSpPr>
      <p:grpSpPr>
        <a:xfrm>
          <a:off x="0" y="0"/>
          <a:ext cx="0" cy="0"/>
          <a:chOff x="0" y="0"/>
          <a:chExt cx="0" cy="0"/>
        </a:xfrm>
      </p:grpSpPr>
      <p:sp>
        <p:nvSpPr>
          <p:cNvPr id="298" name="Google Shape;298;g212dd27841e_0_2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9" name="Google Shape;299;g212dd27841e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520700" marR="139700" lvl="0" indent="0" algn="l" rtl="0">
              <a:lnSpc>
                <a:spcPct val="115000"/>
              </a:lnSpc>
              <a:spcBef>
                <a:spcPts val="0"/>
              </a:spcBef>
              <a:spcAft>
                <a:spcPts val="0"/>
              </a:spcAft>
              <a:buClr>
                <a:schemeClr val="dk1"/>
              </a:buClr>
              <a:buSzPts val="1100"/>
              <a:buFont typeface="Arial"/>
              <a:buNone/>
            </a:pPr>
            <a:r>
              <a:rPr lang="en" sz="1050">
                <a:solidFill>
                  <a:srgbClr val="333333"/>
                </a:solidFill>
                <a:highlight>
                  <a:srgbClr val="FFFFFF"/>
                </a:highlight>
              </a:rPr>
              <a:t>DeLilah  </a:t>
            </a:r>
            <a:endParaRPr sz="1050">
              <a:solidFill>
                <a:srgbClr val="333333"/>
              </a:solidFill>
              <a:highlight>
                <a:srgbClr val="FFFFFF"/>
              </a:highlight>
            </a:endParaRPr>
          </a:p>
          <a:p>
            <a:pPr marL="520700" marR="139700" lvl="0" indent="0" algn="ctr" rtl="0">
              <a:lnSpc>
                <a:spcPct val="115000"/>
              </a:lnSpc>
              <a:spcBef>
                <a:spcPts val="0"/>
              </a:spcBef>
              <a:spcAft>
                <a:spcPts val="0"/>
              </a:spcAft>
              <a:buClr>
                <a:schemeClr val="dk1"/>
              </a:buClr>
              <a:buSzPts val="1100"/>
              <a:buFont typeface="Arial"/>
              <a:buNone/>
            </a:pPr>
            <a:r>
              <a:rPr lang="en" sz="1050" u="sng">
                <a:solidFill>
                  <a:srgbClr val="333333"/>
                </a:solidFill>
                <a:highlight>
                  <a:srgbClr val="FFFFFF"/>
                </a:highlight>
              </a:rPr>
              <a:t>Southeast Region</a:t>
            </a:r>
            <a:endParaRPr sz="1050" u="sng">
              <a:solidFill>
                <a:srgbClr val="333333"/>
              </a:solidFill>
              <a:highlight>
                <a:srgbClr val="FFFFFF"/>
              </a:highlight>
            </a:endParaRPr>
          </a:p>
          <a:p>
            <a:pPr marL="520700" marR="139700" lvl="0" indent="0" algn="ctr" rtl="0">
              <a:lnSpc>
                <a:spcPct val="115000"/>
              </a:lnSpc>
              <a:spcBef>
                <a:spcPts val="0"/>
              </a:spcBef>
              <a:spcAft>
                <a:spcPts val="0"/>
              </a:spcAft>
              <a:buClr>
                <a:schemeClr val="dk1"/>
              </a:buClr>
              <a:buSzPts val="1100"/>
              <a:buFont typeface="Arial"/>
              <a:buNone/>
            </a:pPr>
            <a:r>
              <a:rPr lang="en" sz="1050">
                <a:solidFill>
                  <a:srgbClr val="333333"/>
                </a:solidFill>
                <a:highlight>
                  <a:srgbClr val="FFFFFF"/>
                </a:highlight>
              </a:rPr>
              <a:t>Tuesday, April 25th, 12:30-3:30pm</a:t>
            </a:r>
            <a:endParaRPr sz="1050">
              <a:solidFill>
                <a:srgbClr val="333333"/>
              </a:solidFill>
              <a:highlight>
                <a:srgbClr val="FFFFFF"/>
              </a:highlight>
            </a:endParaRPr>
          </a:p>
          <a:p>
            <a:pPr marL="520700" marR="139700" lvl="0" indent="0" algn="ctr" rtl="0">
              <a:lnSpc>
                <a:spcPct val="115000"/>
              </a:lnSpc>
              <a:spcBef>
                <a:spcPts val="0"/>
              </a:spcBef>
              <a:spcAft>
                <a:spcPts val="0"/>
              </a:spcAft>
              <a:buClr>
                <a:schemeClr val="dk1"/>
              </a:buClr>
              <a:buSzPts val="1100"/>
              <a:buFont typeface="Arial"/>
              <a:buNone/>
            </a:pPr>
            <a:r>
              <a:rPr lang="en" sz="1050">
                <a:solidFill>
                  <a:srgbClr val="333333"/>
                </a:solidFill>
                <a:highlight>
                  <a:srgbClr val="FFFFFF"/>
                </a:highlight>
              </a:rPr>
              <a:t>Southeastern BOCES</a:t>
            </a:r>
            <a:endParaRPr sz="1050">
              <a:solidFill>
                <a:srgbClr val="333333"/>
              </a:solidFill>
              <a:highlight>
                <a:srgbClr val="FFFFFF"/>
              </a:highlight>
            </a:endParaRPr>
          </a:p>
          <a:p>
            <a:pPr marL="520700" marR="139700" lvl="0" indent="0" algn="ctr" rtl="0">
              <a:lnSpc>
                <a:spcPct val="115000"/>
              </a:lnSpc>
              <a:spcBef>
                <a:spcPts val="0"/>
              </a:spcBef>
              <a:spcAft>
                <a:spcPts val="0"/>
              </a:spcAft>
              <a:buClr>
                <a:schemeClr val="dk1"/>
              </a:buClr>
              <a:buSzPts val="1100"/>
              <a:buFont typeface="Arial"/>
              <a:buNone/>
            </a:pPr>
            <a:r>
              <a:rPr lang="en" sz="1050">
                <a:solidFill>
                  <a:srgbClr val="333333"/>
                </a:solidFill>
                <a:highlight>
                  <a:srgbClr val="FFFFFF"/>
                </a:highlight>
              </a:rPr>
              <a:t>7784 Saddle Club Dr. </a:t>
            </a:r>
            <a:endParaRPr sz="1050">
              <a:solidFill>
                <a:srgbClr val="333333"/>
              </a:solidFill>
              <a:highlight>
                <a:srgbClr val="FFFFFF"/>
              </a:highlight>
            </a:endParaRPr>
          </a:p>
          <a:p>
            <a:pPr marL="520700" marR="139700" lvl="0" indent="0" algn="ctr" rtl="0">
              <a:lnSpc>
                <a:spcPct val="115000"/>
              </a:lnSpc>
              <a:spcBef>
                <a:spcPts val="0"/>
              </a:spcBef>
              <a:spcAft>
                <a:spcPts val="0"/>
              </a:spcAft>
              <a:buClr>
                <a:schemeClr val="dk1"/>
              </a:buClr>
              <a:buSzPts val="1100"/>
              <a:buFont typeface="Arial"/>
              <a:buNone/>
            </a:pPr>
            <a:r>
              <a:rPr lang="en" sz="1050">
                <a:solidFill>
                  <a:srgbClr val="333333"/>
                </a:solidFill>
                <a:highlight>
                  <a:srgbClr val="FFFFFF"/>
                </a:highlight>
              </a:rPr>
              <a:t>Lamar, CO 81052</a:t>
            </a:r>
            <a:endParaRPr sz="1050">
              <a:solidFill>
                <a:srgbClr val="333333"/>
              </a:solidFill>
              <a:highlight>
                <a:srgbClr val="FFFFFF"/>
              </a:highlight>
            </a:endParaRPr>
          </a:p>
          <a:p>
            <a:pPr marL="520700" marR="139700" lvl="0" indent="0" algn="ctr" rtl="0">
              <a:lnSpc>
                <a:spcPct val="115000"/>
              </a:lnSpc>
              <a:spcBef>
                <a:spcPts val="0"/>
              </a:spcBef>
              <a:spcAft>
                <a:spcPts val="0"/>
              </a:spcAft>
              <a:buClr>
                <a:schemeClr val="dk1"/>
              </a:buClr>
              <a:buSzPts val="1100"/>
              <a:buFont typeface="Arial"/>
              <a:buNone/>
            </a:pPr>
            <a:r>
              <a:rPr lang="en" sz="1050">
                <a:solidFill>
                  <a:srgbClr val="403F3B"/>
                </a:solidFill>
                <a:highlight>
                  <a:srgbClr val="FFFFFF"/>
                </a:highlight>
                <a:uFill>
                  <a:noFill/>
                </a:uFill>
                <a:hlinkClick r:id="rId3">
                  <a:extLst>
                    <a:ext uri="{A12FA001-AC4F-418D-AE19-62706E023703}">
                      <ahyp:hlinkClr xmlns:ahyp="http://schemas.microsoft.com/office/drawing/2018/hyperlinkcolor" val="tx"/>
                    </a:ext>
                  </a:extLst>
                </a:hlinkClick>
              </a:rPr>
              <a:t>Register Here</a:t>
            </a:r>
            <a:endParaRPr sz="1050">
              <a:solidFill>
                <a:srgbClr val="403F3B"/>
              </a:solidFill>
              <a:highlight>
                <a:srgbClr val="FFFFFF"/>
              </a:highlight>
            </a:endParaRPr>
          </a:p>
          <a:p>
            <a:pPr marL="520700" marR="139700" lvl="0" indent="0" algn="ctr" rtl="0">
              <a:lnSpc>
                <a:spcPct val="115000"/>
              </a:lnSpc>
              <a:spcBef>
                <a:spcPts val="0"/>
              </a:spcBef>
              <a:spcAft>
                <a:spcPts val="0"/>
              </a:spcAft>
              <a:buClr>
                <a:schemeClr val="dk1"/>
              </a:buClr>
              <a:buSzPts val="1100"/>
              <a:buFont typeface="Arial"/>
              <a:buNone/>
            </a:pPr>
            <a:r>
              <a:rPr lang="en" sz="1050">
                <a:solidFill>
                  <a:srgbClr val="333333"/>
                </a:solidFill>
                <a:highlight>
                  <a:srgbClr val="FFFFFF"/>
                </a:highlight>
              </a:rPr>
              <a:t> </a:t>
            </a:r>
            <a:endParaRPr sz="1050">
              <a:solidFill>
                <a:srgbClr val="333333"/>
              </a:solidFill>
              <a:highlight>
                <a:srgbClr val="FFFFFF"/>
              </a:highlight>
            </a:endParaRPr>
          </a:p>
          <a:p>
            <a:pPr marL="520700" marR="139700" lvl="0" indent="0" algn="ctr" rtl="0">
              <a:lnSpc>
                <a:spcPct val="115000"/>
              </a:lnSpc>
              <a:spcBef>
                <a:spcPts val="0"/>
              </a:spcBef>
              <a:spcAft>
                <a:spcPts val="0"/>
              </a:spcAft>
              <a:buClr>
                <a:schemeClr val="dk1"/>
              </a:buClr>
              <a:buSzPts val="1100"/>
              <a:buFont typeface="Arial"/>
              <a:buNone/>
            </a:pPr>
            <a:r>
              <a:rPr lang="en" sz="1050" u="sng">
                <a:solidFill>
                  <a:srgbClr val="333333"/>
                </a:solidFill>
                <a:highlight>
                  <a:srgbClr val="FFFFFF"/>
                </a:highlight>
              </a:rPr>
              <a:t>Northeast/North Central Region</a:t>
            </a:r>
            <a:endParaRPr sz="1050" u="sng">
              <a:solidFill>
                <a:srgbClr val="333333"/>
              </a:solidFill>
              <a:highlight>
                <a:srgbClr val="FFFFFF"/>
              </a:highlight>
            </a:endParaRPr>
          </a:p>
          <a:p>
            <a:pPr marL="520700" marR="139700" lvl="0" indent="0" algn="ctr" rtl="0">
              <a:lnSpc>
                <a:spcPct val="115000"/>
              </a:lnSpc>
              <a:spcBef>
                <a:spcPts val="0"/>
              </a:spcBef>
              <a:spcAft>
                <a:spcPts val="0"/>
              </a:spcAft>
              <a:buClr>
                <a:schemeClr val="dk1"/>
              </a:buClr>
              <a:buSzPts val="1100"/>
              <a:buFont typeface="Arial"/>
              <a:buNone/>
            </a:pPr>
            <a:r>
              <a:rPr lang="en" sz="1050">
                <a:solidFill>
                  <a:srgbClr val="333333"/>
                </a:solidFill>
                <a:highlight>
                  <a:srgbClr val="FFFFFF"/>
                </a:highlight>
              </a:rPr>
              <a:t>Thursday, May 4th, 12:30-3:30pm</a:t>
            </a:r>
            <a:endParaRPr sz="1050">
              <a:solidFill>
                <a:srgbClr val="333333"/>
              </a:solidFill>
              <a:highlight>
                <a:srgbClr val="FFFFFF"/>
              </a:highlight>
            </a:endParaRPr>
          </a:p>
          <a:p>
            <a:pPr marL="520700" marR="139700" lvl="0" indent="0" algn="ctr" rtl="0">
              <a:lnSpc>
                <a:spcPct val="115000"/>
              </a:lnSpc>
              <a:spcBef>
                <a:spcPts val="0"/>
              </a:spcBef>
              <a:spcAft>
                <a:spcPts val="0"/>
              </a:spcAft>
              <a:buClr>
                <a:schemeClr val="dk1"/>
              </a:buClr>
              <a:buSzPts val="1100"/>
              <a:buFont typeface="Arial"/>
              <a:buNone/>
            </a:pPr>
            <a:r>
              <a:rPr lang="en" sz="1050">
                <a:solidFill>
                  <a:srgbClr val="333333"/>
                </a:solidFill>
                <a:highlight>
                  <a:srgbClr val="FFFFFF"/>
                </a:highlight>
              </a:rPr>
              <a:t>East Central BOCES Training Room</a:t>
            </a:r>
            <a:endParaRPr sz="1050">
              <a:solidFill>
                <a:srgbClr val="333333"/>
              </a:solidFill>
              <a:highlight>
                <a:srgbClr val="FFFFFF"/>
              </a:highlight>
            </a:endParaRPr>
          </a:p>
          <a:p>
            <a:pPr marL="520700" marR="139700" lvl="0" indent="0" algn="ctr" rtl="0">
              <a:lnSpc>
                <a:spcPct val="115000"/>
              </a:lnSpc>
              <a:spcBef>
                <a:spcPts val="0"/>
              </a:spcBef>
              <a:spcAft>
                <a:spcPts val="0"/>
              </a:spcAft>
              <a:buClr>
                <a:schemeClr val="dk1"/>
              </a:buClr>
              <a:buSzPts val="1100"/>
              <a:buFont typeface="Arial"/>
              <a:buNone/>
            </a:pPr>
            <a:r>
              <a:rPr lang="en" sz="1050">
                <a:solidFill>
                  <a:srgbClr val="333333"/>
                </a:solidFill>
                <a:highlight>
                  <a:srgbClr val="FFFFFF"/>
                </a:highlight>
              </a:rPr>
              <a:t>820 2nd St.</a:t>
            </a:r>
            <a:endParaRPr sz="1050">
              <a:solidFill>
                <a:srgbClr val="333333"/>
              </a:solidFill>
              <a:highlight>
                <a:srgbClr val="FFFFFF"/>
              </a:highlight>
            </a:endParaRPr>
          </a:p>
          <a:p>
            <a:pPr marL="520700" marR="139700" lvl="0" indent="0" algn="ctr" rtl="0">
              <a:lnSpc>
                <a:spcPct val="115000"/>
              </a:lnSpc>
              <a:spcBef>
                <a:spcPts val="0"/>
              </a:spcBef>
              <a:spcAft>
                <a:spcPts val="0"/>
              </a:spcAft>
              <a:buClr>
                <a:schemeClr val="dk1"/>
              </a:buClr>
              <a:buSzPts val="1100"/>
              <a:buFont typeface="Arial"/>
              <a:buNone/>
            </a:pPr>
            <a:r>
              <a:rPr lang="en" sz="1050">
                <a:solidFill>
                  <a:srgbClr val="333333"/>
                </a:solidFill>
                <a:highlight>
                  <a:srgbClr val="FFFFFF"/>
                </a:highlight>
              </a:rPr>
              <a:t>Limon, CO 80828</a:t>
            </a:r>
            <a:endParaRPr sz="1050">
              <a:solidFill>
                <a:srgbClr val="333333"/>
              </a:solidFill>
              <a:highlight>
                <a:srgbClr val="FFFFFF"/>
              </a:highlight>
            </a:endParaRPr>
          </a:p>
          <a:p>
            <a:pPr marL="520700" marR="139700" lvl="0" indent="0" algn="ctr" rtl="0">
              <a:lnSpc>
                <a:spcPct val="115000"/>
              </a:lnSpc>
              <a:spcBef>
                <a:spcPts val="0"/>
              </a:spcBef>
              <a:spcAft>
                <a:spcPts val="0"/>
              </a:spcAft>
              <a:buClr>
                <a:schemeClr val="dk1"/>
              </a:buClr>
              <a:buSzPts val="1100"/>
              <a:buFont typeface="Arial"/>
              <a:buNone/>
            </a:pPr>
            <a:r>
              <a:rPr lang="en" sz="1050">
                <a:solidFill>
                  <a:srgbClr val="403F3B"/>
                </a:solidFill>
                <a:highlight>
                  <a:srgbClr val="FFFFFF"/>
                </a:highlight>
                <a:uFill>
                  <a:noFill/>
                </a:uFill>
                <a:hlinkClick r:id="rId4">
                  <a:extLst>
                    <a:ext uri="{A12FA001-AC4F-418D-AE19-62706E023703}">
                      <ahyp:hlinkClr xmlns:ahyp="http://schemas.microsoft.com/office/drawing/2018/hyperlinkcolor" val="tx"/>
                    </a:ext>
                  </a:extLst>
                </a:hlinkClick>
              </a:rPr>
              <a:t>Register Here</a:t>
            </a:r>
            <a:endParaRPr sz="1050">
              <a:solidFill>
                <a:srgbClr val="403F3B"/>
              </a:solidFill>
              <a:highlight>
                <a:srgbClr val="FFFFFF"/>
              </a:highlight>
            </a:endParaRPr>
          </a:p>
          <a:p>
            <a:pPr marL="520700" marR="139700" lvl="0" indent="0" algn="ctr" rtl="0">
              <a:lnSpc>
                <a:spcPct val="115000"/>
              </a:lnSpc>
              <a:spcBef>
                <a:spcPts val="0"/>
              </a:spcBef>
              <a:spcAft>
                <a:spcPts val="0"/>
              </a:spcAft>
              <a:buClr>
                <a:schemeClr val="dk1"/>
              </a:buClr>
              <a:buSzPts val="1100"/>
              <a:buFont typeface="Arial"/>
              <a:buNone/>
            </a:pPr>
            <a:r>
              <a:rPr lang="en" sz="1050">
                <a:solidFill>
                  <a:srgbClr val="333333"/>
                </a:solidFill>
                <a:highlight>
                  <a:srgbClr val="FFFFFF"/>
                </a:highlight>
              </a:rPr>
              <a:t> </a:t>
            </a:r>
            <a:endParaRPr sz="1050">
              <a:solidFill>
                <a:srgbClr val="333333"/>
              </a:solidFill>
              <a:highlight>
                <a:srgbClr val="FFFFFF"/>
              </a:highlight>
            </a:endParaRPr>
          </a:p>
          <a:p>
            <a:pPr marL="520700" marR="139700" lvl="0" indent="0" algn="ctr" rtl="0">
              <a:lnSpc>
                <a:spcPct val="115000"/>
              </a:lnSpc>
              <a:spcBef>
                <a:spcPts val="0"/>
              </a:spcBef>
              <a:spcAft>
                <a:spcPts val="0"/>
              </a:spcAft>
              <a:buClr>
                <a:schemeClr val="dk1"/>
              </a:buClr>
              <a:buSzPts val="1100"/>
              <a:buFont typeface="Arial"/>
              <a:buNone/>
            </a:pPr>
            <a:r>
              <a:rPr lang="en" sz="1050" u="sng">
                <a:solidFill>
                  <a:srgbClr val="333333"/>
                </a:solidFill>
                <a:highlight>
                  <a:srgbClr val="FFFFFF"/>
                </a:highlight>
              </a:rPr>
              <a:t>Pikes Peak Region</a:t>
            </a:r>
            <a:endParaRPr sz="1050" u="sng">
              <a:solidFill>
                <a:srgbClr val="333333"/>
              </a:solidFill>
              <a:highlight>
                <a:srgbClr val="FFFFFF"/>
              </a:highlight>
            </a:endParaRPr>
          </a:p>
          <a:p>
            <a:pPr marL="520700" marR="139700" lvl="0" indent="0" algn="ctr" rtl="0">
              <a:lnSpc>
                <a:spcPct val="115000"/>
              </a:lnSpc>
              <a:spcBef>
                <a:spcPts val="0"/>
              </a:spcBef>
              <a:spcAft>
                <a:spcPts val="0"/>
              </a:spcAft>
              <a:buClr>
                <a:schemeClr val="dk1"/>
              </a:buClr>
              <a:buSzPts val="1100"/>
              <a:buFont typeface="Arial"/>
              <a:buNone/>
            </a:pPr>
            <a:r>
              <a:rPr lang="en" sz="1050">
                <a:solidFill>
                  <a:srgbClr val="333333"/>
                </a:solidFill>
                <a:highlight>
                  <a:srgbClr val="FFFFFF"/>
                </a:highlight>
              </a:rPr>
              <a:t>Thursday, May 4th, 1:00-4:00pm</a:t>
            </a:r>
            <a:endParaRPr sz="1050">
              <a:solidFill>
                <a:srgbClr val="333333"/>
              </a:solidFill>
              <a:highlight>
                <a:srgbClr val="FFFFFF"/>
              </a:highlight>
            </a:endParaRPr>
          </a:p>
          <a:p>
            <a:pPr marL="520700" marR="139700" lvl="0" indent="0" algn="ctr" rtl="0">
              <a:lnSpc>
                <a:spcPct val="115000"/>
              </a:lnSpc>
              <a:spcBef>
                <a:spcPts val="0"/>
              </a:spcBef>
              <a:spcAft>
                <a:spcPts val="0"/>
              </a:spcAft>
              <a:buClr>
                <a:schemeClr val="dk1"/>
              </a:buClr>
              <a:buSzPts val="1100"/>
              <a:buFont typeface="Arial"/>
              <a:buNone/>
            </a:pPr>
            <a:r>
              <a:rPr lang="en" sz="1050">
                <a:solidFill>
                  <a:srgbClr val="333333"/>
                </a:solidFill>
                <a:highlight>
                  <a:srgbClr val="FFFFFF"/>
                </a:highlight>
              </a:rPr>
              <a:t>Pikes Peak BOCES Conference Room</a:t>
            </a:r>
            <a:endParaRPr sz="1050">
              <a:solidFill>
                <a:srgbClr val="333333"/>
              </a:solidFill>
              <a:highlight>
                <a:srgbClr val="FFFFFF"/>
              </a:highlight>
            </a:endParaRPr>
          </a:p>
          <a:p>
            <a:pPr marL="520700" marR="139700" lvl="0" indent="0" algn="ctr" rtl="0">
              <a:lnSpc>
                <a:spcPct val="115000"/>
              </a:lnSpc>
              <a:spcBef>
                <a:spcPts val="0"/>
              </a:spcBef>
              <a:spcAft>
                <a:spcPts val="0"/>
              </a:spcAft>
              <a:buClr>
                <a:schemeClr val="dk1"/>
              </a:buClr>
              <a:buSzPts val="1100"/>
              <a:buFont typeface="Arial"/>
              <a:buNone/>
            </a:pPr>
            <a:r>
              <a:rPr lang="en" sz="1050">
                <a:solidFill>
                  <a:srgbClr val="333333"/>
                </a:solidFill>
                <a:highlight>
                  <a:srgbClr val="FFFFFF"/>
                </a:highlight>
              </a:rPr>
              <a:t>2883 South Circle Drive </a:t>
            </a:r>
            <a:endParaRPr sz="1050">
              <a:solidFill>
                <a:srgbClr val="333333"/>
              </a:solidFill>
              <a:highlight>
                <a:srgbClr val="FFFFFF"/>
              </a:highlight>
            </a:endParaRPr>
          </a:p>
          <a:p>
            <a:pPr marL="520700" marR="139700" lvl="0" indent="0" algn="ctr" rtl="0">
              <a:lnSpc>
                <a:spcPct val="115000"/>
              </a:lnSpc>
              <a:spcBef>
                <a:spcPts val="0"/>
              </a:spcBef>
              <a:spcAft>
                <a:spcPts val="0"/>
              </a:spcAft>
              <a:buClr>
                <a:schemeClr val="dk1"/>
              </a:buClr>
              <a:buSzPts val="1100"/>
              <a:buFont typeface="Arial"/>
              <a:buNone/>
            </a:pPr>
            <a:r>
              <a:rPr lang="en" sz="1050">
                <a:solidFill>
                  <a:srgbClr val="333333"/>
                </a:solidFill>
                <a:highlight>
                  <a:srgbClr val="FFFFFF"/>
                </a:highlight>
              </a:rPr>
              <a:t>Colorado Springs, CO 80906</a:t>
            </a:r>
            <a:endParaRPr sz="1050">
              <a:solidFill>
                <a:srgbClr val="333333"/>
              </a:solidFill>
              <a:highlight>
                <a:srgbClr val="FFFFFF"/>
              </a:highlight>
            </a:endParaRPr>
          </a:p>
          <a:p>
            <a:pPr marL="520700" marR="139700" lvl="0" indent="0" algn="ctr" rtl="0">
              <a:lnSpc>
                <a:spcPct val="115000"/>
              </a:lnSpc>
              <a:spcBef>
                <a:spcPts val="0"/>
              </a:spcBef>
              <a:spcAft>
                <a:spcPts val="0"/>
              </a:spcAft>
              <a:buClr>
                <a:schemeClr val="dk1"/>
              </a:buClr>
              <a:buSzPts val="1100"/>
              <a:buFont typeface="Arial"/>
              <a:buNone/>
            </a:pPr>
            <a:r>
              <a:rPr lang="en" sz="1050">
                <a:solidFill>
                  <a:srgbClr val="403F3B"/>
                </a:solidFill>
                <a:highlight>
                  <a:srgbClr val="FFFFFF"/>
                </a:highlight>
                <a:uFill>
                  <a:noFill/>
                </a:uFill>
                <a:hlinkClick r:id="rId5">
                  <a:extLst>
                    <a:ext uri="{A12FA001-AC4F-418D-AE19-62706E023703}">
                      <ahyp:hlinkClr xmlns:ahyp="http://schemas.microsoft.com/office/drawing/2018/hyperlinkcolor" val="tx"/>
                    </a:ext>
                  </a:extLst>
                </a:hlinkClick>
              </a:rPr>
              <a:t>Register Here</a:t>
            </a:r>
            <a:endParaRPr sz="1050">
              <a:solidFill>
                <a:srgbClr val="403F3B"/>
              </a:solidFill>
              <a:highlight>
                <a:srgbClr val="FFFFFF"/>
              </a:highlight>
            </a:endParaRPr>
          </a:p>
          <a:p>
            <a:pPr marL="139700" marR="139700" lvl="0" indent="0" algn="l" rtl="0">
              <a:lnSpc>
                <a:spcPct val="115000"/>
              </a:lnSpc>
              <a:spcBef>
                <a:spcPts val="0"/>
              </a:spcBef>
              <a:spcAft>
                <a:spcPts val="0"/>
              </a:spcAft>
              <a:buClr>
                <a:schemeClr val="dk1"/>
              </a:buClr>
              <a:buSzPts val="1100"/>
              <a:buFont typeface="Arial"/>
              <a:buNone/>
            </a:pPr>
            <a:r>
              <a:rPr lang="en" sz="1050">
                <a:solidFill>
                  <a:srgbClr val="333333"/>
                </a:solidFill>
                <a:highlight>
                  <a:srgbClr val="FFFFFF"/>
                </a:highlight>
              </a:rPr>
              <a:t> </a:t>
            </a:r>
            <a:endParaRPr sz="1050">
              <a:solidFill>
                <a:srgbClr val="333333"/>
              </a:solidFill>
              <a:highlight>
                <a:srgbClr val="FFFFFF"/>
              </a:highlight>
            </a:endParaRPr>
          </a:p>
          <a:p>
            <a:pPr marL="139700" marR="139700" lvl="0" indent="0" algn="l" rtl="0">
              <a:lnSpc>
                <a:spcPct val="115000"/>
              </a:lnSpc>
              <a:spcBef>
                <a:spcPts val="0"/>
              </a:spcBef>
              <a:spcAft>
                <a:spcPts val="0"/>
              </a:spcAft>
              <a:buClr>
                <a:schemeClr val="dk1"/>
              </a:buClr>
              <a:buSzPts val="1100"/>
              <a:buFont typeface="Arial"/>
              <a:buNone/>
            </a:pPr>
            <a:r>
              <a:rPr lang="en" sz="1050">
                <a:solidFill>
                  <a:srgbClr val="333333"/>
                </a:solidFill>
                <a:highlight>
                  <a:srgbClr val="FFFFFF"/>
                </a:highlight>
              </a:rPr>
              <a:t> </a:t>
            </a:r>
            <a:endParaRPr sz="1050">
              <a:solidFill>
                <a:srgbClr val="333333"/>
              </a:solidFill>
              <a:highlight>
                <a:srgbClr val="FFFFFF"/>
              </a:highlight>
            </a:endParaRPr>
          </a:p>
          <a:p>
            <a:pPr marL="139700" marR="139700" lvl="0" indent="0" algn="l" rtl="0">
              <a:lnSpc>
                <a:spcPct val="115000"/>
              </a:lnSpc>
              <a:spcBef>
                <a:spcPts val="0"/>
              </a:spcBef>
              <a:spcAft>
                <a:spcPts val="0"/>
              </a:spcAft>
              <a:buClr>
                <a:schemeClr val="dk1"/>
              </a:buClr>
              <a:buSzPts val="1100"/>
              <a:buFont typeface="Arial"/>
              <a:buNone/>
            </a:pPr>
            <a:r>
              <a:rPr lang="en" sz="1050">
                <a:solidFill>
                  <a:srgbClr val="333333"/>
                </a:solidFill>
                <a:highlight>
                  <a:srgbClr val="FFFFFF"/>
                </a:highlight>
              </a:rPr>
              <a:t> </a:t>
            </a:r>
            <a:endParaRPr sz="1050">
              <a:solidFill>
                <a:srgbClr val="333333"/>
              </a:solidFill>
              <a:highlight>
                <a:srgbClr val="FFFFFF"/>
              </a:highlight>
            </a:endParaRPr>
          </a:p>
          <a:p>
            <a:pPr marL="520700" marR="139700" lvl="0" indent="0" algn="ctr" rtl="0">
              <a:lnSpc>
                <a:spcPct val="115000"/>
              </a:lnSpc>
              <a:spcBef>
                <a:spcPts val="800"/>
              </a:spcBef>
              <a:spcAft>
                <a:spcPts val="0"/>
              </a:spcAft>
              <a:buClr>
                <a:schemeClr val="dk1"/>
              </a:buClr>
              <a:buSzPts val="1100"/>
              <a:buFont typeface="Arial"/>
              <a:buNone/>
            </a:pPr>
            <a:r>
              <a:rPr lang="en" sz="1050" u="sng">
                <a:solidFill>
                  <a:srgbClr val="333333"/>
                </a:solidFill>
                <a:highlight>
                  <a:srgbClr val="FFFFFF"/>
                </a:highlight>
              </a:rPr>
              <a:t>Southwest Region</a:t>
            </a:r>
            <a:endParaRPr sz="1050" u="sng">
              <a:solidFill>
                <a:srgbClr val="333333"/>
              </a:solidFill>
              <a:highlight>
                <a:srgbClr val="FFFFFF"/>
              </a:highlight>
            </a:endParaRPr>
          </a:p>
          <a:p>
            <a:pPr marL="520700" marR="139700" lvl="0" indent="0" algn="ctr" rtl="0">
              <a:lnSpc>
                <a:spcPct val="115000"/>
              </a:lnSpc>
              <a:spcBef>
                <a:spcPts val="0"/>
              </a:spcBef>
              <a:spcAft>
                <a:spcPts val="0"/>
              </a:spcAft>
              <a:buClr>
                <a:schemeClr val="dk1"/>
              </a:buClr>
              <a:buSzPts val="1100"/>
              <a:buFont typeface="Arial"/>
              <a:buNone/>
            </a:pPr>
            <a:r>
              <a:rPr lang="en" sz="1050">
                <a:solidFill>
                  <a:srgbClr val="333333"/>
                </a:solidFill>
                <a:highlight>
                  <a:srgbClr val="FFFFFF"/>
                </a:highlight>
              </a:rPr>
              <a:t>Thursday, May 4th, 9:30am-12:30pm</a:t>
            </a:r>
            <a:endParaRPr sz="1050">
              <a:solidFill>
                <a:srgbClr val="333333"/>
              </a:solidFill>
              <a:highlight>
                <a:srgbClr val="FFFFFF"/>
              </a:highlight>
            </a:endParaRPr>
          </a:p>
          <a:p>
            <a:pPr marL="520700" marR="139700" lvl="0" indent="0" algn="ctr" rtl="0">
              <a:lnSpc>
                <a:spcPct val="115000"/>
              </a:lnSpc>
              <a:spcBef>
                <a:spcPts val="0"/>
              </a:spcBef>
              <a:spcAft>
                <a:spcPts val="0"/>
              </a:spcAft>
              <a:buClr>
                <a:schemeClr val="dk1"/>
              </a:buClr>
              <a:buSzPts val="1100"/>
              <a:buFont typeface="Arial"/>
              <a:buNone/>
            </a:pPr>
            <a:r>
              <a:rPr lang="en" sz="1050">
                <a:solidFill>
                  <a:srgbClr val="333333"/>
                </a:solidFill>
                <a:highlight>
                  <a:srgbClr val="FFFFFF"/>
                </a:highlight>
              </a:rPr>
              <a:t>Alamosa Administration Building</a:t>
            </a:r>
            <a:endParaRPr sz="1050">
              <a:solidFill>
                <a:srgbClr val="333333"/>
              </a:solidFill>
              <a:highlight>
                <a:srgbClr val="FFFFFF"/>
              </a:highlight>
            </a:endParaRPr>
          </a:p>
          <a:p>
            <a:pPr marL="520700" marR="139700" lvl="0" indent="0" algn="ctr" rtl="0">
              <a:lnSpc>
                <a:spcPct val="115000"/>
              </a:lnSpc>
              <a:spcBef>
                <a:spcPts val="0"/>
              </a:spcBef>
              <a:spcAft>
                <a:spcPts val="0"/>
              </a:spcAft>
              <a:buClr>
                <a:schemeClr val="dk1"/>
              </a:buClr>
              <a:buSzPts val="1100"/>
              <a:buFont typeface="Arial"/>
              <a:buNone/>
            </a:pPr>
            <a:r>
              <a:rPr lang="en" sz="1050">
                <a:solidFill>
                  <a:srgbClr val="333333"/>
                </a:solidFill>
                <a:highlight>
                  <a:srgbClr val="FFFFFF"/>
                </a:highlight>
              </a:rPr>
              <a:t>403 Santa Fe Ave</a:t>
            </a:r>
            <a:endParaRPr sz="1050">
              <a:solidFill>
                <a:srgbClr val="333333"/>
              </a:solidFill>
              <a:highlight>
                <a:srgbClr val="FFFFFF"/>
              </a:highlight>
            </a:endParaRPr>
          </a:p>
          <a:p>
            <a:pPr marL="520700" marR="139700" lvl="0" indent="0" algn="ctr" rtl="0">
              <a:lnSpc>
                <a:spcPct val="115000"/>
              </a:lnSpc>
              <a:spcBef>
                <a:spcPts val="0"/>
              </a:spcBef>
              <a:spcAft>
                <a:spcPts val="0"/>
              </a:spcAft>
              <a:buClr>
                <a:schemeClr val="dk1"/>
              </a:buClr>
              <a:buSzPts val="1100"/>
              <a:buFont typeface="Arial"/>
              <a:buNone/>
            </a:pPr>
            <a:r>
              <a:rPr lang="en" sz="1050">
                <a:solidFill>
                  <a:srgbClr val="333333"/>
                </a:solidFill>
                <a:highlight>
                  <a:srgbClr val="FFFFFF"/>
                </a:highlight>
              </a:rPr>
              <a:t>Alamosa, CO 81101</a:t>
            </a:r>
            <a:endParaRPr sz="1050">
              <a:solidFill>
                <a:srgbClr val="333333"/>
              </a:solidFill>
              <a:highlight>
                <a:srgbClr val="FFFFFF"/>
              </a:highlight>
            </a:endParaRPr>
          </a:p>
          <a:p>
            <a:pPr marL="520700" marR="139700" lvl="0" indent="0" algn="ctr" rtl="0">
              <a:lnSpc>
                <a:spcPct val="115000"/>
              </a:lnSpc>
              <a:spcBef>
                <a:spcPts val="0"/>
              </a:spcBef>
              <a:spcAft>
                <a:spcPts val="0"/>
              </a:spcAft>
              <a:buClr>
                <a:schemeClr val="dk1"/>
              </a:buClr>
              <a:buSzPts val="1100"/>
              <a:buFont typeface="Arial"/>
              <a:buNone/>
            </a:pPr>
            <a:r>
              <a:rPr lang="en" sz="1050">
                <a:solidFill>
                  <a:srgbClr val="403F3B"/>
                </a:solidFill>
                <a:highlight>
                  <a:srgbClr val="FFFFFF"/>
                </a:highlight>
                <a:uFill>
                  <a:noFill/>
                </a:uFill>
                <a:hlinkClick r:id="rId6">
                  <a:extLst>
                    <a:ext uri="{A12FA001-AC4F-418D-AE19-62706E023703}">
                      <ahyp:hlinkClr xmlns:ahyp="http://schemas.microsoft.com/office/drawing/2018/hyperlinkcolor" val="tx"/>
                    </a:ext>
                  </a:extLst>
                </a:hlinkClick>
              </a:rPr>
              <a:t>Register Here</a:t>
            </a:r>
            <a:endParaRPr sz="1050">
              <a:solidFill>
                <a:srgbClr val="403F3B"/>
              </a:solidFill>
              <a:highlight>
                <a:srgbClr val="FFFFFF"/>
              </a:highlight>
            </a:endParaRPr>
          </a:p>
          <a:p>
            <a:pPr marL="520700" marR="139700" lvl="0" indent="0" algn="ctr" rtl="0">
              <a:lnSpc>
                <a:spcPct val="115000"/>
              </a:lnSpc>
              <a:spcBef>
                <a:spcPts val="0"/>
              </a:spcBef>
              <a:spcAft>
                <a:spcPts val="0"/>
              </a:spcAft>
              <a:buClr>
                <a:schemeClr val="dk1"/>
              </a:buClr>
              <a:buSzPts val="1100"/>
              <a:buFont typeface="Arial"/>
              <a:buNone/>
            </a:pPr>
            <a:r>
              <a:rPr lang="en" sz="1050">
                <a:solidFill>
                  <a:srgbClr val="333333"/>
                </a:solidFill>
                <a:highlight>
                  <a:srgbClr val="FFFFFF"/>
                </a:highlight>
              </a:rPr>
              <a:t> </a:t>
            </a:r>
            <a:endParaRPr sz="1050">
              <a:solidFill>
                <a:srgbClr val="333333"/>
              </a:solidFill>
              <a:highlight>
                <a:srgbClr val="FFFFFF"/>
              </a:highlight>
            </a:endParaRPr>
          </a:p>
          <a:p>
            <a:pPr marL="520700" marR="139700" lvl="0" indent="0" algn="ctr" rtl="0">
              <a:lnSpc>
                <a:spcPct val="115000"/>
              </a:lnSpc>
              <a:spcBef>
                <a:spcPts val="0"/>
              </a:spcBef>
              <a:spcAft>
                <a:spcPts val="0"/>
              </a:spcAft>
              <a:buClr>
                <a:schemeClr val="dk1"/>
              </a:buClr>
              <a:buSzPts val="1100"/>
              <a:buFont typeface="Arial"/>
              <a:buNone/>
            </a:pPr>
            <a:r>
              <a:rPr lang="en" sz="1050" u="sng">
                <a:solidFill>
                  <a:srgbClr val="333333"/>
                </a:solidFill>
                <a:highlight>
                  <a:srgbClr val="FFFFFF"/>
                </a:highlight>
              </a:rPr>
              <a:t>Northwest Region</a:t>
            </a:r>
            <a:endParaRPr sz="1050" u="sng">
              <a:solidFill>
                <a:srgbClr val="333333"/>
              </a:solidFill>
              <a:highlight>
                <a:srgbClr val="FFFFFF"/>
              </a:highlight>
            </a:endParaRPr>
          </a:p>
          <a:p>
            <a:pPr marL="520700" marR="139700" lvl="0" indent="0" algn="ctr" rtl="0">
              <a:lnSpc>
                <a:spcPct val="115000"/>
              </a:lnSpc>
              <a:spcBef>
                <a:spcPts val="0"/>
              </a:spcBef>
              <a:spcAft>
                <a:spcPts val="0"/>
              </a:spcAft>
              <a:buClr>
                <a:schemeClr val="dk1"/>
              </a:buClr>
              <a:buSzPts val="1100"/>
              <a:buFont typeface="Arial"/>
              <a:buNone/>
            </a:pPr>
            <a:r>
              <a:rPr lang="en" sz="1050">
                <a:solidFill>
                  <a:srgbClr val="333333"/>
                </a:solidFill>
                <a:highlight>
                  <a:srgbClr val="FFFFFF"/>
                </a:highlight>
              </a:rPr>
              <a:t>Wednesday, May 10th, 12:30-3:30pm</a:t>
            </a:r>
            <a:endParaRPr sz="1050">
              <a:solidFill>
                <a:srgbClr val="333333"/>
              </a:solidFill>
              <a:highlight>
                <a:srgbClr val="FFFFFF"/>
              </a:highlight>
            </a:endParaRPr>
          </a:p>
          <a:p>
            <a:pPr marL="520700" marR="139700" lvl="0" indent="0" algn="ctr" rtl="0">
              <a:lnSpc>
                <a:spcPct val="115000"/>
              </a:lnSpc>
              <a:spcBef>
                <a:spcPts val="0"/>
              </a:spcBef>
              <a:spcAft>
                <a:spcPts val="0"/>
              </a:spcAft>
              <a:buClr>
                <a:schemeClr val="dk1"/>
              </a:buClr>
              <a:buSzPts val="1100"/>
              <a:buFont typeface="Arial"/>
              <a:buNone/>
            </a:pPr>
            <a:r>
              <a:rPr lang="en" sz="1050">
                <a:solidFill>
                  <a:srgbClr val="333333"/>
                </a:solidFill>
                <a:highlight>
                  <a:srgbClr val="FFFFFF"/>
                </a:highlight>
              </a:rPr>
              <a:t>Eagle Valley High School Health Sciences Lecture Hall</a:t>
            </a:r>
            <a:endParaRPr sz="1050">
              <a:solidFill>
                <a:srgbClr val="333333"/>
              </a:solidFill>
              <a:highlight>
                <a:srgbClr val="FFFFFF"/>
              </a:highlight>
            </a:endParaRPr>
          </a:p>
          <a:p>
            <a:pPr marL="520700" marR="139700" lvl="0" indent="0" algn="ctr" rtl="0">
              <a:lnSpc>
                <a:spcPct val="115000"/>
              </a:lnSpc>
              <a:spcBef>
                <a:spcPts val="0"/>
              </a:spcBef>
              <a:spcAft>
                <a:spcPts val="0"/>
              </a:spcAft>
              <a:buClr>
                <a:schemeClr val="dk1"/>
              </a:buClr>
              <a:buSzPts val="1100"/>
              <a:buFont typeface="Arial"/>
              <a:buNone/>
            </a:pPr>
            <a:r>
              <a:rPr lang="en" sz="1050">
                <a:solidFill>
                  <a:srgbClr val="333333"/>
                </a:solidFill>
                <a:highlight>
                  <a:srgbClr val="FFFFFF"/>
                </a:highlight>
              </a:rPr>
              <a:t>641 Valley Road</a:t>
            </a:r>
            <a:endParaRPr sz="1050">
              <a:solidFill>
                <a:srgbClr val="333333"/>
              </a:solidFill>
              <a:highlight>
                <a:srgbClr val="FFFFFF"/>
              </a:highlight>
            </a:endParaRPr>
          </a:p>
          <a:p>
            <a:pPr marL="520700" marR="139700" lvl="0" indent="0" algn="ctr" rtl="0">
              <a:lnSpc>
                <a:spcPct val="115000"/>
              </a:lnSpc>
              <a:spcBef>
                <a:spcPts val="0"/>
              </a:spcBef>
              <a:spcAft>
                <a:spcPts val="0"/>
              </a:spcAft>
              <a:buClr>
                <a:schemeClr val="dk1"/>
              </a:buClr>
              <a:buSzPts val="1100"/>
              <a:buFont typeface="Arial"/>
              <a:buNone/>
            </a:pPr>
            <a:r>
              <a:rPr lang="en" sz="1050">
                <a:solidFill>
                  <a:srgbClr val="333333"/>
                </a:solidFill>
                <a:highlight>
                  <a:srgbClr val="FFFFFF"/>
                </a:highlight>
              </a:rPr>
              <a:t>Eagle, CO 81631</a:t>
            </a:r>
            <a:endParaRPr sz="1050">
              <a:solidFill>
                <a:srgbClr val="333333"/>
              </a:solidFill>
              <a:highlight>
                <a:srgbClr val="FFFFFF"/>
              </a:highlight>
            </a:endParaRPr>
          </a:p>
          <a:p>
            <a:pPr marL="520700" marR="139700" lvl="0" indent="0" algn="ctr" rtl="0">
              <a:lnSpc>
                <a:spcPct val="115000"/>
              </a:lnSpc>
              <a:spcBef>
                <a:spcPts val="0"/>
              </a:spcBef>
              <a:spcAft>
                <a:spcPts val="0"/>
              </a:spcAft>
              <a:buClr>
                <a:schemeClr val="dk1"/>
              </a:buClr>
              <a:buSzPts val="1100"/>
              <a:buFont typeface="Arial"/>
              <a:buNone/>
            </a:pPr>
            <a:r>
              <a:rPr lang="en" sz="1050">
                <a:solidFill>
                  <a:srgbClr val="403F3B"/>
                </a:solidFill>
                <a:highlight>
                  <a:srgbClr val="FFFFFF"/>
                </a:highlight>
                <a:uFill>
                  <a:noFill/>
                </a:uFill>
                <a:hlinkClick r:id="rId7">
                  <a:extLst>
                    <a:ext uri="{A12FA001-AC4F-418D-AE19-62706E023703}">
                      <ahyp:hlinkClr xmlns:ahyp="http://schemas.microsoft.com/office/drawing/2018/hyperlinkcolor" val="tx"/>
                    </a:ext>
                  </a:extLst>
                </a:hlinkClick>
              </a:rPr>
              <a:t>Register Here</a:t>
            </a:r>
            <a:endParaRPr sz="1050">
              <a:solidFill>
                <a:srgbClr val="403F3B"/>
              </a:solidFill>
              <a:highlight>
                <a:srgbClr val="FFFFFF"/>
              </a:highlight>
            </a:endParaRPr>
          </a:p>
          <a:p>
            <a:pPr marL="520700" marR="139700" lvl="0" indent="0" algn="ctr" rtl="0">
              <a:lnSpc>
                <a:spcPct val="115000"/>
              </a:lnSpc>
              <a:spcBef>
                <a:spcPts val="0"/>
              </a:spcBef>
              <a:spcAft>
                <a:spcPts val="0"/>
              </a:spcAft>
              <a:buClr>
                <a:schemeClr val="dk1"/>
              </a:buClr>
              <a:buSzPts val="1100"/>
              <a:buFont typeface="Arial"/>
              <a:buNone/>
            </a:pPr>
            <a:r>
              <a:rPr lang="en" sz="1050">
                <a:solidFill>
                  <a:srgbClr val="333333"/>
                </a:solidFill>
                <a:highlight>
                  <a:srgbClr val="FFFFFF"/>
                </a:highlight>
              </a:rPr>
              <a:t> </a:t>
            </a:r>
            <a:endParaRPr sz="1050">
              <a:solidFill>
                <a:srgbClr val="333333"/>
              </a:solidFill>
              <a:highlight>
                <a:srgbClr val="FFFFFF"/>
              </a:highlight>
            </a:endParaRPr>
          </a:p>
          <a:p>
            <a:pPr marL="520700" marR="139700" lvl="0" indent="0" algn="ctr" rtl="0">
              <a:lnSpc>
                <a:spcPct val="115000"/>
              </a:lnSpc>
              <a:spcBef>
                <a:spcPts val="0"/>
              </a:spcBef>
              <a:spcAft>
                <a:spcPts val="0"/>
              </a:spcAft>
              <a:buClr>
                <a:schemeClr val="dk1"/>
              </a:buClr>
              <a:buSzPts val="1100"/>
              <a:buFont typeface="Arial"/>
              <a:buNone/>
            </a:pPr>
            <a:r>
              <a:rPr lang="en" sz="1050" u="sng">
                <a:solidFill>
                  <a:srgbClr val="333333"/>
                </a:solidFill>
                <a:highlight>
                  <a:srgbClr val="FFFFFF"/>
                </a:highlight>
              </a:rPr>
              <a:t>Metro Region </a:t>
            </a:r>
            <a:endParaRPr sz="1050" u="sng">
              <a:solidFill>
                <a:srgbClr val="333333"/>
              </a:solidFill>
              <a:highlight>
                <a:srgbClr val="FFFFFF"/>
              </a:highlight>
            </a:endParaRPr>
          </a:p>
          <a:p>
            <a:pPr marL="520700" marR="139700" lvl="0" indent="0" algn="ctr" rtl="0">
              <a:lnSpc>
                <a:spcPct val="115000"/>
              </a:lnSpc>
              <a:spcBef>
                <a:spcPts val="0"/>
              </a:spcBef>
              <a:spcAft>
                <a:spcPts val="0"/>
              </a:spcAft>
              <a:buClr>
                <a:schemeClr val="dk1"/>
              </a:buClr>
              <a:buSzPts val="1100"/>
              <a:buFont typeface="Arial"/>
              <a:buNone/>
            </a:pPr>
            <a:r>
              <a:rPr lang="en" sz="1050">
                <a:solidFill>
                  <a:srgbClr val="333333"/>
                </a:solidFill>
                <a:highlight>
                  <a:srgbClr val="FFFFFF"/>
                </a:highlight>
              </a:rPr>
              <a:t>Wednesday, May 10th, 12:30-3:30pm</a:t>
            </a:r>
            <a:endParaRPr sz="1050">
              <a:solidFill>
                <a:srgbClr val="333333"/>
              </a:solidFill>
              <a:highlight>
                <a:srgbClr val="FFFFFF"/>
              </a:highlight>
            </a:endParaRPr>
          </a:p>
          <a:p>
            <a:pPr marL="520700" marR="139700" lvl="0" indent="0" algn="ctr" rtl="0">
              <a:lnSpc>
                <a:spcPct val="115000"/>
              </a:lnSpc>
              <a:spcBef>
                <a:spcPts val="0"/>
              </a:spcBef>
              <a:spcAft>
                <a:spcPts val="0"/>
              </a:spcAft>
              <a:buClr>
                <a:schemeClr val="dk1"/>
              </a:buClr>
              <a:buSzPts val="1100"/>
              <a:buFont typeface="Arial"/>
              <a:buNone/>
            </a:pPr>
            <a:r>
              <a:rPr lang="en" sz="1050">
                <a:solidFill>
                  <a:srgbClr val="333333"/>
                </a:solidFill>
                <a:highlight>
                  <a:srgbClr val="FFFFFF"/>
                </a:highlight>
              </a:rPr>
              <a:t>Lakewood Public Library </a:t>
            </a:r>
            <a:endParaRPr sz="1050">
              <a:solidFill>
                <a:srgbClr val="333333"/>
              </a:solidFill>
              <a:highlight>
                <a:srgbClr val="FFFFFF"/>
              </a:highlight>
            </a:endParaRPr>
          </a:p>
          <a:p>
            <a:pPr marL="520700" marR="139700" lvl="0" indent="0" algn="ctr" rtl="0">
              <a:lnSpc>
                <a:spcPct val="115000"/>
              </a:lnSpc>
              <a:spcBef>
                <a:spcPts val="0"/>
              </a:spcBef>
              <a:spcAft>
                <a:spcPts val="0"/>
              </a:spcAft>
              <a:buClr>
                <a:schemeClr val="dk1"/>
              </a:buClr>
              <a:buSzPts val="1100"/>
              <a:buFont typeface="Arial"/>
              <a:buNone/>
            </a:pPr>
            <a:r>
              <a:rPr lang="en" sz="1050">
                <a:solidFill>
                  <a:srgbClr val="333333"/>
                </a:solidFill>
                <a:highlight>
                  <a:srgbClr val="FFFFFF"/>
                </a:highlight>
              </a:rPr>
              <a:t>10200 W 20th Ave</a:t>
            </a:r>
            <a:endParaRPr sz="1050">
              <a:solidFill>
                <a:srgbClr val="333333"/>
              </a:solidFill>
              <a:highlight>
                <a:srgbClr val="FFFFFF"/>
              </a:highlight>
            </a:endParaRPr>
          </a:p>
          <a:p>
            <a:pPr marL="520700" marR="139700" lvl="0" indent="0" algn="ctr" rtl="0">
              <a:lnSpc>
                <a:spcPct val="115000"/>
              </a:lnSpc>
              <a:spcBef>
                <a:spcPts val="0"/>
              </a:spcBef>
              <a:spcAft>
                <a:spcPts val="0"/>
              </a:spcAft>
              <a:buClr>
                <a:schemeClr val="dk1"/>
              </a:buClr>
              <a:buSzPts val="1100"/>
              <a:buFont typeface="Arial"/>
              <a:buNone/>
            </a:pPr>
            <a:r>
              <a:rPr lang="en" sz="1050">
                <a:solidFill>
                  <a:srgbClr val="333333"/>
                </a:solidFill>
                <a:highlight>
                  <a:srgbClr val="FFFFFF"/>
                </a:highlight>
              </a:rPr>
              <a:t>Lakewood, CO 80215</a:t>
            </a:r>
            <a:endParaRPr sz="1050">
              <a:solidFill>
                <a:srgbClr val="333333"/>
              </a:solidFill>
              <a:highlight>
                <a:srgbClr val="FFFFFF"/>
              </a:highlight>
            </a:endParaRPr>
          </a:p>
          <a:p>
            <a:pPr marL="520700" marR="139700" lvl="0" indent="0" algn="ctr" rtl="0">
              <a:lnSpc>
                <a:spcPct val="115000"/>
              </a:lnSpc>
              <a:spcBef>
                <a:spcPts val="0"/>
              </a:spcBef>
              <a:spcAft>
                <a:spcPts val="0"/>
              </a:spcAft>
              <a:buClr>
                <a:schemeClr val="dk1"/>
              </a:buClr>
              <a:buSzPts val="1100"/>
              <a:buFont typeface="Arial"/>
              <a:buNone/>
            </a:pPr>
            <a:r>
              <a:rPr lang="en" sz="1050">
                <a:solidFill>
                  <a:srgbClr val="403F3B"/>
                </a:solidFill>
                <a:highlight>
                  <a:srgbClr val="FFFFFF"/>
                </a:highlight>
                <a:uFill>
                  <a:noFill/>
                </a:uFill>
                <a:hlinkClick r:id="rId8">
                  <a:extLst>
                    <a:ext uri="{A12FA001-AC4F-418D-AE19-62706E023703}">
                      <ahyp:hlinkClr xmlns:ahyp="http://schemas.microsoft.com/office/drawing/2018/hyperlinkcolor" val="tx"/>
                    </a:ext>
                  </a:extLst>
                </a:hlinkClick>
              </a:rPr>
              <a:t>Register Here</a:t>
            </a:r>
            <a:endParaRPr sz="1050">
              <a:solidFill>
                <a:srgbClr val="403F3B"/>
              </a:solidFill>
              <a:highlight>
                <a:srgbClr val="FFFFFF"/>
              </a:highlight>
            </a:endParaRPr>
          </a:p>
          <a:p>
            <a:pPr marL="0" lvl="0" indent="0" algn="l"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4"/>
        <p:cNvGrpSpPr/>
        <p:nvPr/>
      </p:nvGrpSpPr>
      <p:grpSpPr>
        <a:xfrm>
          <a:off x="0" y="0"/>
          <a:ext cx="0" cy="0"/>
          <a:chOff x="0" y="0"/>
          <a:chExt cx="0" cy="0"/>
        </a:xfrm>
      </p:grpSpPr>
      <p:sp>
        <p:nvSpPr>
          <p:cNvPr id="305" name="Google Shape;305;g11dced6a568_2_19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06" name="Google Shape;306;g11dced6a568_2_19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
              <a:t>DeLilah</a:t>
            </a:r>
            <a:endParaRPr/>
          </a:p>
        </p:txBody>
      </p:sp>
      <p:sp>
        <p:nvSpPr>
          <p:cNvPr id="307" name="Google Shape;307;g11dced6a568_2_19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
              <a:t>26</a:t>
            </a:fld>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2"/>
        <p:cNvGrpSpPr/>
        <p:nvPr/>
      </p:nvGrpSpPr>
      <p:grpSpPr>
        <a:xfrm>
          <a:off x="0" y="0"/>
          <a:ext cx="0" cy="0"/>
          <a:chOff x="0" y="0"/>
          <a:chExt cx="0" cy="0"/>
        </a:xfrm>
      </p:grpSpPr>
      <p:sp>
        <p:nvSpPr>
          <p:cNvPr id="313" name="Google Shape;313;g1fd44d5cb02_0_24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4" name="Google Shape;314;g1fd44d5cb02_0_2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DeLilah</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8"/>
        <p:cNvGrpSpPr/>
        <p:nvPr/>
      </p:nvGrpSpPr>
      <p:grpSpPr>
        <a:xfrm>
          <a:off x="0" y="0"/>
          <a:ext cx="0" cy="0"/>
          <a:chOff x="0" y="0"/>
          <a:chExt cx="0" cy="0"/>
        </a:xfrm>
      </p:grpSpPr>
      <p:sp>
        <p:nvSpPr>
          <p:cNvPr id="319" name="Google Shape;319;g11dced6a568_2_22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20" name="Google Shape;320;g11dced6a568_2_22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
              <a:t>DeLilah</a:t>
            </a:r>
            <a:endParaRPr/>
          </a:p>
        </p:txBody>
      </p:sp>
      <p:sp>
        <p:nvSpPr>
          <p:cNvPr id="321" name="Google Shape;321;g11dced6a568_2_22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
              <a:t>28</a:t>
            </a:fld>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7"/>
        <p:cNvGrpSpPr/>
        <p:nvPr/>
      </p:nvGrpSpPr>
      <p:grpSpPr>
        <a:xfrm>
          <a:off x="0" y="0"/>
          <a:ext cx="0" cy="0"/>
          <a:chOff x="0" y="0"/>
          <a:chExt cx="0" cy="0"/>
        </a:xfrm>
      </p:grpSpPr>
      <p:sp>
        <p:nvSpPr>
          <p:cNvPr id="328" name="Google Shape;328;g11dced6a568_2_23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29" name="Google Shape;329;g11dced6a568_2_23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
              <a:t>DeLilah</a:t>
            </a:r>
            <a:endParaRPr/>
          </a:p>
          <a:p>
            <a:pPr marL="0" lvl="0" indent="0" algn="l" rtl="0">
              <a:spcBef>
                <a:spcPts val="0"/>
              </a:spcBef>
              <a:spcAft>
                <a:spcPts val="0"/>
              </a:spcAft>
              <a:buNone/>
            </a:pPr>
            <a:r>
              <a:rPr lang="en"/>
              <a:t> </a:t>
            </a:r>
            <a:endParaRPr/>
          </a:p>
        </p:txBody>
      </p:sp>
      <p:sp>
        <p:nvSpPr>
          <p:cNvPr id="330" name="Google Shape;330;g11dced6a568_2_23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
              <a:t>29</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11a9313a377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3" name="Google Shape;143;g11a9313a377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DeLilah</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6"/>
        <p:cNvGrpSpPr/>
        <p:nvPr/>
      </p:nvGrpSpPr>
      <p:grpSpPr>
        <a:xfrm>
          <a:off x="0" y="0"/>
          <a:ext cx="0" cy="0"/>
          <a:chOff x="0" y="0"/>
          <a:chExt cx="0" cy="0"/>
        </a:xfrm>
      </p:grpSpPr>
      <p:sp>
        <p:nvSpPr>
          <p:cNvPr id="337" name="Google Shape;337;g11d9e84ff87_0_1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38" name="Google Shape;338;g11d9e84ff87_0_1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
              <a:t>DeLilah</a:t>
            </a:r>
            <a:endParaRPr/>
          </a:p>
          <a:p>
            <a:pPr marL="0" lvl="0" indent="0" algn="l" rtl="0">
              <a:spcBef>
                <a:spcPts val="0"/>
              </a:spcBef>
              <a:spcAft>
                <a:spcPts val="0"/>
              </a:spcAft>
              <a:buNone/>
            </a:pPr>
            <a:endParaRPr/>
          </a:p>
        </p:txBody>
      </p:sp>
      <p:sp>
        <p:nvSpPr>
          <p:cNvPr id="339" name="Google Shape;339;g11d9e84ff87_0_1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
              <a:t>30</a:t>
            </a:fld>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4"/>
        <p:cNvGrpSpPr/>
        <p:nvPr/>
      </p:nvGrpSpPr>
      <p:grpSpPr>
        <a:xfrm>
          <a:off x="0" y="0"/>
          <a:ext cx="0" cy="0"/>
          <a:chOff x="0" y="0"/>
          <a:chExt cx="0" cy="0"/>
        </a:xfrm>
      </p:grpSpPr>
      <p:sp>
        <p:nvSpPr>
          <p:cNvPr id="345" name="Google Shape;345;g11dced6a568_2_23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46" name="Google Shape;346;g11dced6a568_2_23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
              <a:t>DeLilah</a:t>
            </a:r>
            <a:endParaRPr/>
          </a:p>
        </p:txBody>
      </p:sp>
      <p:sp>
        <p:nvSpPr>
          <p:cNvPr id="347" name="Google Shape;347;g11dced6a568_2_23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
              <a:t>31</a:t>
            </a:fld>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2"/>
        <p:cNvGrpSpPr/>
        <p:nvPr/>
      </p:nvGrpSpPr>
      <p:grpSpPr>
        <a:xfrm>
          <a:off x="0" y="0"/>
          <a:ext cx="0" cy="0"/>
          <a:chOff x="0" y="0"/>
          <a:chExt cx="0" cy="0"/>
        </a:xfrm>
      </p:grpSpPr>
      <p:sp>
        <p:nvSpPr>
          <p:cNvPr id="353" name="Google Shape;353;g11dced6a568_2_21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4" name="Google Shape;354;g11dced6a568_2_21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
              <a:t>DeLilah</a:t>
            </a:r>
            <a:endParaRPr/>
          </a:p>
        </p:txBody>
      </p:sp>
      <p:sp>
        <p:nvSpPr>
          <p:cNvPr id="355" name="Google Shape;355;g11dced6a568_2_21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
              <a:t>32</a:t>
            </a:fld>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8"/>
        <p:cNvGrpSpPr/>
        <p:nvPr/>
      </p:nvGrpSpPr>
      <p:grpSpPr>
        <a:xfrm>
          <a:off x="0" y="0"/>
          <a:ext cx="0" cy="0"/>
          <a:chOff x="0" y="0"/>
          <a:chExt cx="0" cy="0"/>
        </a:xfrm>
      </p:grpSpPr>
      <p:sp>
        <p:nvSpPr>
          <p:cNvPr id="359" name="Google Shape;359;g120f21ffdf2_0_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0" name="Google Shape;360;g120f21ffdf2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11dced6a568_2_16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8" name="Google Shape;148;g11dced6a568_2_16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171450" lvl="0" indent="-171450" algn="l" rtl="0">
              <a:spcBef>
                <a:spcPts val="0"/>
              </a:spcBef>
              <a:spcAft>
                <a:spcPts val="0"/>
              </a:spcAft>
              <a:buClr>
                <a:schemeClr val="dk1"/>
              </a:buClr>
              <a:buSzPts val="1200"/>
              <a:buFont typeface="Arial"/>
              <a:buChar char="•"/>
            </a:pPr>
            <a:r>
              <a:rPr lang="en"/>
              <a:t>DeLilah</a:t>
            </a:r>
            <a:endParaRPr/>
          </a:p>
        </p:txBody>
      </p:sp>
      <p:sp>
        <p:nvSpPr>
          <p:cNvPr id="149" name="Google Shape;149;g11dced6a568_2_16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11dced6a568_2_12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6" name="Google Shape;156;g11dced6a568_2_12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
              <a:t>DeLilah</a:t>
            </a:r>
            <a:endParaRPr/>
          </a:p>
        </p:txBody>
      </p:sp>
      <p:sp>
        <p:nvSpPr>
          <p:cNvPr id="157" name="Google Shape;157;g11dced6a568_2_12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g11dced6a568_2_13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4" name="Google Shape;164;g11dced6a568_2_13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
              <a:t>DeLilah </a:t>
            </a:r>
            <a:endParaRPr/>
          </a:p>
        </p:txBody>
      </p:sp>
      <p:sp>
        <p:nvSpPr>
          <p:cNvPr id="165" name="Google Shape;165;g11dced6a568_2_13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11a9313a377_0_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11a9313a377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Michelle</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g1fd44d5cb02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7" name="Google Shape;177;g1fd44d5cb0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Michelle</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g11dced6a568_2_15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3" name="Google Shape;183;g11dced6a568_2_15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
              <a:t>Michelle </a:t>
            </a:r>
            <a:endParaRPr/>
          </a:p>
          <a:p>
            <a:pPr marL="0" lvl="0" indent="0" algn="l" rtl="0">
              <a:spcBef>
                <a:spcPts val="0"/>
              </a:spcBef>
              <a:spcAft>
                <a:spcPts val="0"/>
              </a:spcAft>
              <a:buNone/>
            </a:pPr>
            <a:endParaRPr/>
          </a:p>
        </p:txBody>
      </p:sp>
      <p:sp>
        <p:nvSpPr>
          <p:cNvPr id="184" name="Google Shape;184;g11dced6a568_2_15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 name="Rectangle 11"/>
          <p:cNvSpPr/>
          <p:nvPr userDrawn="1"/>
        </p:nvSpPr>
        <p:spPr>
          <a:xfrm>
            <a:off x="0" y="4675238"/>
            <a:ext cx="9144000" cy="2182761"/>
          </a:xfrm>
          <a:prstGeom prst="rect">
            <a:avLst/>
          </a:prstGeom>
          <a:gradFill>
            <a:gsLst>
              <a:gs pos="0">
                <a:schemeClr val="bg1"/>
              </a:gs>
              <a:gs pos="100000">
                <a:srgbClr val="FFC846">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3236239"/>
            <a:ext cx="7772400" cy="1216589"/>
          </a:xfrm>
        </p:spPr>
        <p:txBody>
          <a:bodyPr anchor="t" anchorCtr="0">
            <a:normAutofit/>
          </a:bodyPr>
          <a:lstStyle>
            <a:lvl1pPr algn="ctr">
              <a:defRPr sz="3600">
                <a:latin typeface="Museo Slab 500" panose="02000000000000000000" pitchFamily="50" charset="0"/>
              </a:defRPr>
            </a:lvl1pPr>
          </a:lstStyle>
          <a:p>
            <a:r>
              <a:rPr lang="en-US" dirty="0"/>
              <a:t>Click to edit Master title style</a:t>
            </a:r>
          </a:p>
        </p:txBody>
      </p:sp>
      <p:sp>
        <p:nvSpPr>
          <p:cNvPr id="3" name="Subtitle 2"/>
          <p:cNvSpPr>
            <a:spLocks noGrp="1"/>
          </p:cNvSpPr>
          <p:nvPr>
            <p:ph type="subTitle" idx="1"/>
          </p:nvPr>
        </p:nvSpPr>
        <p:spPr>
          <a:xfrm>
            <a:off x="685800" y="5073444"/>
            <a:ext cx="7772400" cy="1065925"/>
          </a:xfrm>
        </p:spPr>
        <p:txBody>
          <a:bodyPr>
            <a:normAutofit/>
          </a:bodyPr>
          <a:lstStyle>
            <a:lvl1pPr marL="0" indent="0" algn="ct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165737" y="632706"/>
            <a:ext cx="2821173" cy="1762730"/>
          </a:xfrm>
          <a:prstGeom prst="rect">
            <a:avLst/>
          </a:prstGeom>
        </p:spPr>
      </p:pic>
      <p:cxnSp>
        <p:nvCxnSpPr>
          <p:cNvPr id="10" name="Straight Connector 9"/>
          <p:cNvCxnSpPr/>
          <p:nvPr userDrawn="1"/>
        </p:nvCxnSpPr>
        <p:spPr>
          <a:xfrm>
            <a:off x="685800" y="2772696"/>
            <a:ext cx="7801897" cy="0"/>
          </a:xfrm>
          <a:prstGeom prst="line">
            <a:avLst/>
          </a:prstGeom>
          <a:ln w="19050">
            <a:solidFill>
              <a:srgbClr val="FFC846"/>
            </a:solidFill>
          </a:ln>
        </p:spPr>
        <p:style>
          <a:lnRef idx="1">
            <a:schemeClr val="accent1"/>
          </a:lnRef>
          <a:fillRef idx="0">
            <a:schemeClr val="accent1"/>
          </a:fillRef>
          <a:effectRef idx="0">
            <a:schemeClr val="accent1"/>
          </a:effectRef>
          <a:fontRef idx="minor">
            <a:schemeClr val="tx1"/>
          </a:fontRef>
        </p:style>
      </p:cxnSp>
      <p:sp>
        <p:nvSpPr>
          <p:cNvPr id="13"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tx1"/>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1880575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
        <p:nvSpPr>
          <p:cNvPr id="3" name="Title 1"/>
          <p:cNvSpPr>
            <a:spLocks noGrp="1"/>
          </p:cNvSpPr>
          <p:nvPr>
            <p:ph type="title"/>
          </p:nvPr>
        </p:nvSpPr>
        <p:spPr>
          <a:xfrm>
            <a:off x="245193" y="254514"/>
            <a:ext cx="6081865" cy="756418"/>
          </a:xfrm>
        </p:spPr>
        <p:txBody>
          <a:bodyPr lIns="0" tIns="0" rIns="0" bIns="0" anchor="t" anchorCtr="0">
            <a:normAutofit/>
          </a:bodyPr>
          <a:lstStyle>
            <a:lvl1pPr>
              <a:defRPr sz="2400">
                <a:solidFill>
                  <a:schemeClr val="tx1"/>
                </a:solidFill>
                <a:latin typeface="Museo Slab 500" panose="02000000000000000000" pitchFamily="50" charset="0"/>
              </a:defRPr>
            </a:lvl1pPr>
          </a:lstStyle>
          <a:p>
            <a:r>
              <a:rPr lang="en-US" dirty="0"/>
              <a:t>Click to edit Master title style</a:t>
            </a:r>
          </a:p>
        </p:txBody>
      </p:sp>
    </p:spTree>
    <p:extLst>
      <p:ext uri="{BB962C8B-B14F-4D97-AF65-F5344CB8AC3E}">
        <p14:creationId xmlns:p14="http://schemas.microsoft.com/office/powerpoint/2010/main" val="1684718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Title 1"/>
          <p:cNvSpPr>
            <a:spLocks noGrp="1"/>
          </p:cNvSpPr>
          <p:nvPr>
            <p:ph type="title"/>
          </p:nvPr>
        </p:nvSpPr>
        <p:spPr>
          <a:xfrm>
            <a:off x="245193" y="254514"/>
            <a:ext cx="6081865" cy="756418"/>
          </a:xfrm>
        </p:spPr>
        <p:txBody>
          <a:bodyPr lIns="0" tIns="0" rIns="0" bIns="0" anchor="t" anchorCtr="0">
            <a:normAutofit/>
          </a:bodyPr>
          <a:lstStyle>
            <a:lvl1pPr>
              <a:defRPr sz="2400">
                <a:solidFill>
                  <a:schemeClr val="tx1"/>
                </a:solidFill>
                <a:latin typeface="Museo Slab 500" panose="02000000000000000000" pitchFamily="50" charset="0"/>
              </a:defRPr>
            </a:lvl1pPr>
          </a:lstStyle>
          <a:p>
            <a:r>
              <a:rPr lang="en-US" dirty="0"/>
              <a:t>Click to edit Master title style</a:t>
            </a:r>
          </a:p>
        </p:txBody>
      </p:sp>
    </p:spTree>
    <p:extLst>
      <p:ext uri="{BB962C8B-B14F-4D97-AF65-F5344CB8AC3E}">
        <p14:creationId xmlns:p14="http://schemas.microsoft.com/office/powerpoint/2010/main" val="41803890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7999"/>
          </a:xfrm>
          <a:prstGeom prst="rect">
            <a:avLst/>
          </a:prstGeom>
        </p:spPr>
      </p:pic>
      <p:sp>
        <p:nvSpPr>
          <p:cNvPr id="3" name="Title 1"/>
          <p:cNvSpPr>
            <a:spLocks noGrp="1"/>
          </p:cNvSpPr>
          <p:nvPr>
            <p:ph type="ctrTitle"/>
          </p:nvPr>
        </p:nvSpPr>
        <p:spPr>
          <a:xfrm>
            <a:off x="685800" y="2595716"/>
            <a:ext cx="7772400" cy="2337620"/>
          </a:xfrm>
        </p:spPr>
        <p:txBody>
          <a:bodyPr anchor="t" anchorCtr="0">
            <a:normAutofit/>
          </a:bodyPr>
          <a:lstStyle>
            <a:lvl1pPr algn="ctr">
              <a:defRPr sz="4000">
                <a:solidFill>
                  <a:schemeClr val="bg1"/>
                </a:solidFill>
                <a:latin typeface="Museo Slab 500" panose="02000000000000000000" pitchFamily="50" charset="0"/>
              </a:defRPr>
            </a:lvl1pPr>
          </a:lstStyle>
          <a:p>
            <a:r>
              <a:rPr lang="en-US" dirty="0"/>
              <a:t>Click to edit Master title style</a:t>
            </a:r>
          </a:p>
        </p:txBody>
      </p:sp>
      <p:sp>
        <p:nvSpPr>
          <p:cNvPr id="4" name="Slide Number Placeholder 5"/>
          <p:cNvSpPr>
            <a:spLocks noGrp="1"/>
          </p:cNvSpPr>
          <p:nvPr>
            <p:ph type="sldNum" sz="quarter" idx="12"/>
          </p:nvPr>
        </p:nvSpPr>
        <p:spPr>
          <a:xfrm>
            <a:off x="215697" y="6427018"/>
            <a:ext cx="2057400" cy="365125"/>
          </a:xfrm>
          <a:prstGeom prst="rect">
            <a:avLst/>
          </a:prstGeom>
        </p:spPr>
        <p:txBody>
          <a:bodyPr/>
          <a:lstStyle>
            <a:lvl1pPr algn="l">
              <a:defRPr sz="1600">
                <a:solidFill>
                  <a:schemeClr val="tx1"/>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1090883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3999" cy="6857999"/>
          </a:xfrm>
          <a:prstGeom prst="rect">
            <a:avLst/>
          </a:prstGeom>
        </p:spPr>
      </p:pic>
      <p:sp>
        <p:nvSpPr>
          <p:cNvPr id="3" name="Title 1"/>
          <p:cNvSpPr>
            <a:spLocks noGrp="1"/>
          </p:cNvSpPr>
          <p:nvPr>
            <p:ph type="ctrTitle"/>
          </p:nvPr>
        </p:nvSpPr>
        <p:spPr>
          <a:xfrm>
            <a:off x="685800" y="2595716"/>
            <a:ext cx="7772400" cy="2337620"/>
          </a:xfrm>
        </p:spPr>
        <p:txBody>
          <a:bodyPr anchor="t" anchorCtr="0">
            <a:normAutofit/>
          </a:bodyPr>
          <a:lstStyle>
            <a:lvl1pPr algn="ctr">
              <a:defRPr sz="4000">
                <a:solidFill>
                  <a:schemeClr val="bg1"/>
                </a:solidFill>
                <a:latin typeface="Museo Slab 500" panose="02000000000000000000" pitchFamily="50" charset="0"/>
              </a:defRPr>
            </a:lvl1pPr>
          </a:lstStyle>
          <a:p>
            <a:r>
              <a:rPr lang="en-US" dirty="0"/>
              <a:t>Click to edit Master title style</a:t>
            </a:r>
          </a:p>
        </p:txBody>
      </p:sp>
      <p:sp>
        <p:nvSpPr>
          <p:cNvPr id="4"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tx1"/>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17222193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3_Blank">
  <p:cSld name="3_Blank">
    <p:spTree>
      <p:nvGrpSpPr>
        <p:cNvPr id="1" name="Shape 69"/>
        <p:cNvGrpSpPr/>
        <p:nvPr/>
      </p:nvGrpSpPr>
      <p:grpSpPr>
        <a:xfrm>
          <a:off x="0" y="0"/>
          <a:ext cx="0" cy="0"/>
          <a:chOff x="0" y="0"/>
          <a:chExt cx="0" cy="0"/>
        </a:xfrm>
      </p:grpSpPr>
      <p:pic>
        <p:nvPicPr>
          <p:cNvPr id="70" name="Google Shape;70;p16"/>
          <p:cNvPicPr preferRelativeResize="0"/>
          <p:nvPr/>
        </p:nvPicPr>
        <p:blipFill rotWithShape="1">
          <a:blip r:embed="rId2">
            <a:alphaModFix/>
          </a:blip>
          <a:srcRect/>
          <a:stretch/>
        </p:blipFill>
        <p:spPr>
          <a:xfrm>
            <a:off x="1" y="3"/>
            <a:ext cx="9143999" cy="6857999"/>
          </a:xfrm>
          <a:prstGeom prst="rect">
            <a:avLst/>
          </a:prstGeom>
          <a:noFill/>
          <a:ln>
            <a:noFill/>
          </a:ln>
        </p:spPr>
      </p:pic>
      <p:sp>
        <p:nvSpPr>
          <p:cNvPr id="71" name="Google Shape;71;p16"/>
          <p:cNvSpPr txBox="1">
            <a:spLocks noGrp="1"/>
          </p:cNvSpPr>
          <p:nvPr>
            <p:ph type="ctrTitle"/>
          </p:nvPr>
        </p:nvSpPr>
        <p:spPr>
          <a:xfrm>
            <a:off x="0" y="2595717"/>
            <a:ext cx="9144000" cy="2337620"/>
          </a:xfrm>
          <a:prstGeom prst="rect">
            <a:avLst/>
          </a:prstGeom>
          <a:noFill/>
          <a:ln>
            <a:noFill/>
          </a:ln>
        </p:spPr>
        <p:txBody>
          <a:bodyPr spcFirstLastPara="1" wrap="square" lIns="68575" tIns="34275" rIns="68575" bIns="34275" anchor="t" anchorCtr="0">
            <a:normAutofit/>
          </a:bodyPr>
          <a:lstStyle>
            <a:lvl1pPr lvl="0" algn="ctr">
              <a:lnSpc>
                <a:spcPct val="90000"/>
              </a:lnSpc>
              <a:spcBef>
                <a:spcPts val="0"/>
              </a:spcBef>
              <a:spcAft>
                <a:spcPts val="0"/>
              </a:spcAft>
              <a:buClr>
                <a:schemeClr val="lt1"/>
              </a:buClr>
              <a:buSzPts val="3000"/>
              <a:buFont typeface="Arial"/>
              <a:buNone/>
              <a:defRPr sz="3000">
                <a:solidFill>
                  <a:schemeClr val="lt1"/>
                </a:solidFill>
                <a:latin typeface="Arial"/>
                <a:ea typeface="Arial"/>
                <a:cs typeface="Arial"/>
                <a:sym typeface="Arial"/>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72" name="Google Shape;72;p16"/>
          <p:cNvSpPr txBox="1">
            <a:spLocks noGrp="1"/>
          </p:cNvSpPr>
          <p:nvPr>
            <p:ph type="sldNum" idx="12"/>
          </p:nvPr>
        </p:nvSpPr>
        <p:spPr>
          <a:xfrm>
            <a:off x="170937" y="6427022"/>
            <a:ext cx="2057400" cy="365125"/>
          </a:xfrm>
          <a:prstGeom prst="rect">
            <a:avLst/>
          </a:prstGeom>
          <a:noFill/>
          <a:ln>
            <a:noFill/>
          </a:ln>
        </p:spPr>
        <p:txBody>
          <a:bodyPr spcFirstLastPara="1" wrap="square" lIns="68575" tIns="34275" rIns="68575" bIns="34275" anchor="ctr" anchorCtr="0">
            <a:noAutofit/>
          </a:bodyPr>
          <a:lstStyle>
            <a:lvl1pPr marL="0" lvl="0" indent="0" algn="l">
              <a:spcBef>
                <a:spcPts val="0"/>
              </a:spcBef>
              <a:buNone/>
              <a:defRPr sz="1200" b="0" i="0" u="none" strike="noStrike" cap="none">
                <a:solidFill>
                  <a:schemeClr val="dk1"/>
                </a:solidFill>
                <a:latin typeface="Calibri"/>
                <a:ea typeface="Calibri"/>
                <a:cs typeface="Calibri"/>
                <a:sym typeface="Calibri"/>
              </a:defRPr>
            </a:lvl1pPr>
            <a:lvl2pPr marL="0" lvl="1" indent="0" algn="l">
              <a:spcBef>
                <a:spcPts val="0"/>
              </a:spcBef>
              <a:buNone/>
              <a:defRPr sz="1200" b="0" i="0" u="none" strike="noStrike" cap="none">
                <a:solidFill>
                  <a:schemeClr val="dk1"/>
                </a:solidFill>
                <a:latin typeface="Calibri"/>
                <a:ea typeface="Calibri"/>
                <a:cs typeface="Calibri"/>
                <a:sym typeface="Calibri"/>
              </a:defRPr>
            </a:lvl2pPr>
            <a:lvl3pPr marL="0" lvl="2" indent="0" algn="l">
              <a:spcBef>
                <a:spcPts val="0"/>
              </a:spcBef>
              <a:buNone/>
              <a:defRPr sz="1200" b="0" i="0" u="none" strike="noStrike" cap="none">
                <a:solidFill>
                  <a:schemeClr val="dk1"/>
                </a:solidFill>
                <a:latin typeface="Calibri"/>
                <a:ea typeface="Calibri"/>
                <a:cs typeface="Calibri"/>
                <a:sym typeface="Calibri"/>
              </a:defRPr>
            </a:lvl3pPr>
            <a:lvl4pPr marL="0" lvl="3" indent="0" algn="l">
              <a:spcBef>
                <a:spcPts val="0"/>
              </a:spcBef>
              <a:buNone/>
              <a:defRPr sz="1200" b="0" i="0" u="none" strike="noStrike" cap="none">
                <a:solidFill>
                  <a:schemeClr val="dk1"/>
                </a:solidFill>
                <a:latin typeface="Calibri"/>
                <a:ea typeface="Calibri"/>
                <a:cs typeface="Calibri"/>
                <a:sym typeface="Calibri"/>
              </a:defRPr>
            </a:lvl4pPr>
            <a:lvl5pPr marL="0" lvl="4" indent="0" algn="l">
              <a:spcBef>
                <a:spcPts val="0"/>
              </a:spcBef>
              <a:buNone/>
              <a:defRPr sz="1200" b="0" i="0" u="none" strike="noStrike" cap="none">
                <a:solidFill>
                  <a:schemeClr val="dk1"/>
                </a:solidFill>
                <a:latin typeface="Calibri"/>
                <a:ea typeface="Calibri"/>
                <a:cs typeface="Calibri"/>
                <a:sym typeface="Calibri"/>
              </a:defRPr>
            </a:lvl5pPr>
            <a:lvl6pPr marL="0" lvl="5" indent="0" algn="l">
              <a:spcBef>
                <a:spcPts val="0"/>
              </a:spcBef>
              <a:buNone/>
              <a:defRPr sz="1200" b="0" i="0" u="none" strike="noStrike" cap="none">
                <a:solidFill>
                  <a:schemeClr val="dk1"/>
                </a:solidFill>
                <a:latin typeface="Calibri"/>
                <a:ea typeface="Calibri"/>
                <a:cs typeface="Calibri"/>
                <a:sym typeface="Calibri"/>
              </a:defRPr>
            </a:lvl6pPr>
            <a:lvl7pPr marL="0" lvl="6" indent="0" algn="l">
              <a:spcBef>
                <a:spcPts val="0"/>
              </a:spcBef>
              <a:buNone/>
              <a:defRPr sz="1200" b="0" i="0" u="none" strike="noStrike" cap="none">
                <a:solidFill>
                  <a:schemeClr val="dk1"/>
                </a:solidFill>
                <a:latin typeface="Calibri"/>
                <a:ea typeface="Calibri"/>
                <a:cs typeface="Calibri"/>
                <a:sym typeface="Calibri"/>
              </a:defRPr>
            </a:lvl7pPr>
            <a:lvl8pPr marL="0" lvl="7" indent="0" algn="l">
              <a:spcBef>
                <a:spcPts val="0"/>
              </a:spcBef>
              <a:buNone/>
              <a:defRPr sz="1200" b="0" i="0" u="none" strike="noStrike" cap="none">
                <a:solidFill>
                  <a:schemeClr val="dk1"/>
                </a:solidFill>
                <a:latin typeface="Calibri"/>
                <a:ea typeface="Calibri"/>
                <a:cs typeface="Calibri"/>
                <a:sym typeface="Calibri"/>
              </a:defRPr>
            </a:lvl8pPr>
            <a:lvl9pPr marL="0" lvl="8" indent="0" algn="l">
              <a:spcBef>
                <a:spcPts val="0"/>
              </a:spcBef>
              <a:buNone/>
              <a:defRPr sz="1200" b="0" i="0" u="none" strike="noStrike" cap="none">
                <a:solidFill>
                  <a:schemeClr val="dk1"/>
                </a:solidFill>
                <a:latin typeface="Calibri"/>
                <a:ea typeface="Calibri"/>
                <a:cs typeface="Calibri"/>
                <a:sym typeface="Calibri"/>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37899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200"/>
          </a:xfrm>
          <a:prstGeom prst="rect">
            <a:avLst/>
          </a:prstGeom>
        </p:spPr>
      </p:pic>
      <p:sp>
        <p:nvSpPr>
          <p:cNvPr id="2" name="Title 1"/>
          <p:cNvSpPr>
            <a:spLocks noGrp="1"/>
          </p:cNvSpPr>
          <p:nvPr>
            <p:ph type="title"/>
          </p:nvPr>
        </p:nvSpPr>
        <p:spPr>
          <a:xfrm>
            <a:off x="245193" y="254514"/>
            <a:ext cx="6081865" cy="756418"/>
          </a:xfrm>
        </p:spPr>
        <p:txBody>
          <a:bodyPr lIns="0" tIns="0" rIns="0" bIns="0" anchor="t" anchorCtr="0">
            <a:normAutofit/>
          </a:bodyPr>
          <a:lstStyle>
            <a:lvl1pPr>
              <a:defRPr sz="2400">
                <a:solidFill>
                  <a:schemeClr val="tx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4549432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200"/>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tx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3306178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199"/>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tx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350769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199"/>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tx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1902939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199"/>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tx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3016886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5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199"/>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tx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3097945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6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199"/>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tx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1811628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0" y="1463040"/>
            <a:ext cx="3886200" cy="4583799"/>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sp>
        <p:nvSpPr>
          <p:cNvPr id="4" name="Content Placeholder 3"/>
          <p:cNvSpPr>
            <a:spLocks noGrp="1"/>
          </p:cNvSpPr>
          <p:nvPr>
            <p:ph sz="half" idx="2"/>
          </p:nvPr>
        </p:nvSpPr>
        <p:spPr>
          <a:xfrm>
            <a:off x="4629150" y="1463040"/>
            <a:ext cx="3886200" cy="4583799"/>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200"/>
          </a:xfrm>
          <a:prstGeom prst="rect">
            <a:avLst/>
          </a:prstGeom>
        </p:spPr>
      </p:pic>
      <p:sp>
        <p:nvSpPr>
          <p:cNvPr id="9" name="Title 1"/>
          <p:cNvSpPr>
            <a:spLocks noGrp="1"/>
          </p:cNvSpPr>
          <p:nvPr>
            <p:ph type="title"/>
          </p:nvPr>
        </p:nvSpPr>
        <p:spPr>
          <a:xfrm>
            <a:off x="245193" y="254514"/>
            <a:ext cx="6081865" cy="756418"/>
          </a:xfrm>
        </p:spPr>
        <p:txBody>
          <a:bodyPr lIns="0" tIns="0" rIns="0" bIns="0" anchor="t" anchorCtr="0">
            <a:normAutofit/>
          </a:bodyPr>
          <a:lstStyle>
            <a:lvl1pPr>
              <a:defRPr sz="2400">
                <a:solidFill>
                  <a:schemeClr val="tx1"/>
                </a:solidFill>
                <a:latin typeface="Museo Slab 500" panose="02000000000000000000" pitchFamily="50" charset="0"/>
              </a:defRPr>
            </a:lvl1pPr>
          </a:lstStyle>
          <a:p>
            <a:r>
              <a:rPr lang="en-US" dirty="0"/>
              <a:t>Click to edit Master title style</a:t>
            </a:r>
          </a:p>
        </p:txBody>
      </p: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12"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3133206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5"/>
          <p:cNvSpPr>
            <a:spLocks noGrp="1"/>
          </p:cNvSpPr>
          <p:nvPr>
            <p:ph type="sldNum" sz="quarter" idx="4"/>
          </p:nvPr>
        </p:nvSpPr>
        <p:spPr>
          <a:xfrm>
            <a:off x="245193" y="6360652"/>
            <a:ext cx="2057400" cy="365125"/>
          </a:xfrm>
          <a:prstGeom prst="rect">
            <a:avLst/>
          </a:prstGeom>
        </p:spPr>
        <p:txBody>
          <a:bodyPr/>
          <a:lstStyle>
            <a:lvl1pPr algn="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3723799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0" r:id="rId3"/>
    <p:sldLayoutId id="2147483671" r:id="rId4"/>
    <p:sldLayoutId id="2147483672" r:id="rId5"/>
    <p:sldLayoutId id="2147483673" r:id="rId6"/>
    <p:sldLayoutId id="2147483674" r:id="rId7"/>
    <p:sldLayoutId id="2147483675" r:id="rId8"/>
    <p:sldLayoutId id="2147483664" r:id="rId9"/>
    <p:sldLayoutId id="2147483666" r:id="rId10"/>
    <p:sldLayoutId id="2147483667" r:id="rId11"/>
    <p:sldLayoutId id="2147483668" r:id="rId12"/>
    <p:sldLayoutId id="2147483669" r:id="rId13"/>
    <p:sldLayoutId id="2147483676" r:id="rId1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https://www.cde.state.co.us/fedprograms/equitabledistributionofteachers" TargetMode="External"/><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hyperlink" Target="https://sitespubdev.cde.state.co.us/apps/consapp2023/" TargetMode="External"/><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2.xml"/><Relationship Id="rId1" Type="http://schemas.openxmlformats.org/officeDocument/2006/relationships/slideLayout" Target="../slideLayouts/slideLayout4.xml"/><Relationship Id="rId4" Type="http://schemas.openxmlformats.org/officeDocument/2006/relationships/image" Target="../media/image15.png"/></Relationships>
</file>

<file path=ppt/slides/_rels/slide2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3.xml"/><Relationship Id="rId1" Type="http://schemas.openxmlformats.org/officeDocument/2006/relationships/slideLayout" Target="../slideLayouts/slideLayout5.xml"/><Relationship Id="rId4" Type="http://schemas.openxmlformats.org/officeDocument/2006/relationships/image" Target="../media/image17.pn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8" Type="http://schemas.openxmlformats.org/officeDocument/2006/relationships/hyperlink" Target="https://www.eventbrite.com/e/spring-regional-network-meeting-southeast-southwest-region-tickets-616098877327" TargetMode="External"/><Relationship Id="rId3" Type="http://schemas.openxmlformats.org/officeDocument/2006/relationships/hyperlink" Target="https://www.eventbrite.com/e/spring-regional-network-meeting-north-central-northeast-region-tickets-600733910297" TargetMode="External"/><Relationship Id="rId7" Type="http://schemas.openxmlformats.org/officeDocument/2006/relationships/hyperlink" Target="https://www.eventbrite.com/e/spring-regional-network-meeting-metro-region-tickets-601699528487" TargetMode="External"/><Relationship Id="rId2" Type="http://schemas.openxmlformats.org/officeDocument/2006/relationships/notesSlide" Target="../notesSlides/notesSlide25.xml"/><Relationship Id="rId1" Type="http://schemas.openxmlformats.org/officeDocument/2006/relationships/slideLayout" Target="../slideLayouts/slideLayout9.xml"/><Relationship Id="rId6" Type="http://schemas.openxmlformats.org/officeDocument/2006/relationships/hyperlink" Target="https://www.eventbrite.com/e/spring-regional-network-meeting-northwest-west-central-region-tickets-600740189077" TargetMode="External"/><Relationship Id="rId5" Type="http://schemas.openxmlformats.org/officeDocument/2006/relationships/hyperlink" Target="https://www.eventbrite.com/e/spring-regional-network-meeting-southeast-southwest-region-tickets-600737029627" TargetMode="External"/><Relationship Id="rId4" Type="http://schemas.openxmlformats.org/officeDocument/2006/relationships/hyperlink" Target="https://www.eventbrite.com/e/spring-regional-network-meeting-pikes-peak-region-tickets-600735244287" TargetMode="External"/><Relationship Id="rId9" Type="http://schemas.openxmlformats.org/officeDocument/2006/relationships/hyperlink" Target="https://us02web.zoom.us/meeting/register/tZwtdOmtpz0vHtBjrJU4Epvmwf4u4cs8bvBl" TargetMode="External"/></Relationships>
</file>

<file path=ppt/slides/_rels/slide26.xml.rels><?xml version="1.0" encoding="UTF-8" standalone="yes"?>
<Relationships xmlns="http://schemas.openxmlformats.org/package/2006/relationships"><Relationship Id="rId8" Type="http://schemas.openxmlformats.org/officeDocument/2006/relationships/hyperlink" Target="http://www.cde.state.co.us/fedprograms/regionalcontactspage" TargetMode="External"/><Relationship Id="rId3" Type="http://schemas.openxmlformats.org/officeDocument/2006/relationships/hyperlink" Target="http://www.cde.state.co.us/node/51534" TargetMode="External"/><Relationship Id="rId7" Type="http://schemas.openxmlformats.org/officeDocument/2006/relationships/hyperlink" Target="https://oese.ed.gov/files/2022/02/Within-district-allocations-FINAL.pdf" TargetMode="External"/><Relationship Id="rId2" Type="http://schemas.openxmlformats.org/officeDocument/2006/relationships/notesSlide" Target="../notesSlides/notesSlide26.xml"/><Relationship Id="rId1" Type="http://schemas.openxmlformats.org/officeDocument/2006/relationships/slideLayout" Target="../slideLayouts/slideLayout3.xml"/><Relationship Id="rId6" Type="http://schemas.openxmlformats.org/officeDocument/2006/relationships/hyperlink" Target="https://www.cde.state.co.us/fedprograms/consapp/index" TargetMode="External"/><Relationship Id="rId5" Type="http://schemas.openxmlformats.org/officeDocument/2006/relationships/hyperlink" Target="https://www.cde.state.co.us/fedprograms/winterregionalnetworkmeeting" TargetMode="External"/><Relationship Id="rId4" Type="http://schemas.openxmlformats.org/officeDocument/2006/relationships/hyperlink" Target="https://www.cde.state.co.us/fedprograms/ESEALaunchpad" TargetMode="External"/><Relationship Id="rId9" Type="http://schemas.openxmlformats.org/officeDocument/2006/relationships/hyperlink" Target="https://app.smartsheet.com/b/form/7ee00d5300364e3ba408adf23342f91d"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s://us02web.zoom.us/rec/share/_UmAYFHlbKb9kpxTlL12VMi2eC-LZBCCdmMu_mXVeRrL30T6tpUJkJxdkoTcnzbw._kKkRgali8cX1vWC?startTime=1681841998000" TargetMode="External"/><Relationship Id="rId2" Type="http://schemas.openxmlformats.org/officeDocument/2006/relationships/notesSlide" Target="../notesSlides/notesSlide27.xml"/><Relationship Id="rId1" Type="http://schemas.openxmlformats.org/officeDocument/2006/relationships/slideLayout" Target="../slideLayouts/slideLayout4.xml"/><Relationship Id="rId4" Type="http://schemas.openxmlformats.org/officeDocument/2006/relationships/hyperlink" Target="https://us02web.zoom.us/rec/share/_UmAYFHlbKb9kpxTlL12VMi2eC-LZBCCdmMu_mXVeRrL30T6tpUJkJxdkoTcnzbw._kKkRgali8cX1vWC?startTime=1681840862000" TargetMode="External"/></Relationships>
</file>

<file path=ppt/slides/_rels/slide28.xml.rels><?xml version="1.0" encoding="UTF-8" standalone="yes"?>
<Relationships xmlns="http://schemas.openxmlformats.org/package/2006/relationships"><Relationship Id="rId8" Type="http://schemas.openxmlformats.org/officeDocument/2006/relationships/hyperlink" Target="mailto:Echsner_R@cde.state.co.us" TargetMode="External"/><Relationship Id="rId13" Type="http://schemas.openxmlformats.org/officeDocument/2006/relationships/hyperlink" Target="mailto:Adeboye-Sullivan_C@cde.state.co.us" TargetMode="External"/><Relationship Id="rId3" Type="http://schemas.openxmlformats.org/officeDocument/2006/relationships/hyperlink" Target="mailto:Mohajeri-nelson_n@cde.state.co.us" TargetMode="External"/><Relationship Id="rId7" Type="http://schemas.openxmlformats.org/officeDocument/2006/relationships/hyperlink" Target="mailto:byrd_e@cde.state.co.us" TargetMode="External"/><Relationship Id="rId12" Type="http://schemas.openxmlformats.org/officeDocument/2006/relationships/hyperlink" Target="mailto:crumley_k@cde.state.co.us" TargetMode="External"/><Relationship Id="rId2" Type="http://schemas.openxmlformats.org/officeDocument/2006/relationships/notesSlide" Target="../notesSlides/notesSlide28.xml"/><Relationship Id="rId1" Type="http://schemas.openxmlformats.org/officeDocument/2006/relationships/slideLayout" Target="../slideLayouts/slideLayout7.xml"/><Relationship Id="rId6" Type="http://schemas.openxmlformats.org/officeDocument/2006/relationships/hyperlink" Target="mailto:giessinger_t@cde.state.co.us" TargetMode="External"/><Relationship Id="rId11" Type="http://schemas.openxmlformats.org/officeDocument/2006/relationships/hyperlink" Target="mailto:Hickman_N@cde.state.co.us" TargetMode="External"/><Relationship Id="rId5" Type="http://schemas.openxmlformats.org/officeDocument/2006/relationships/hyperlink" Target="mailto:meushaw_l@cde.state.co.us" TargetMode="External"/><Relationship Id="rId10" Type="http://schemas.openxmlformats.org/officeDocument/2006/relationships/hyperlink" Target="mailto:temple_r@cde.state.co.us" TargetMode="External"/><Relationship Id="rId4" Type="http://schemas.openxmlformats.org/officeDocument/2006/relationships/hyperlink" Target="mailto:Owen_e@cde.state.co.us" TargetMode="External"/><Relationship Id="rId9" Type="http://schemas.openxmlformats.org/officeDocument/2006/relationships/hyperlink" Target="mailto:bixler_k@cde.state.co.us" TargetMode="External"/></Relationships>
</file>

<file path=ppt/slides/_rels/slide29.xml.rels><?xml version="1.0" encoding="UTF-8" standalone="yes"?>
<Relationships xmlns="http://schemas.openxmlformats.org/package/2006/relationships"><Relationship Id="rId8" Type="http://schemas.openxmlformats.org/officeDocument/2006/relationships/hyperlink" Target="mailto:Chaffin_M@cde.state.co.us" TargetMode="External"/><Relationship Id="rId3" Type="http://schemas.openxmlformats.org/officeDocument/2006/relationships/hyperlink" Target="mailto:crumley_k@cde.state.co.us" TargetMode="External"/><Relationship Id="rId7" Type="http://schemas.openxmlformats.org/officeDocument/2006/relationships/hyperlink" Target="mailto:negley_t@cde.state.co.us" TargetMode="External"/><Relationship Id="rId2" Type="http://schemas.openxmlformats.org/officeDocument/2006/relationships/notesSlide" Target="../notesSlides/notesSlide29.xml"/><Relationship Id="rId1" Type="http://schemas.openxmlformats.org/officeDocument/2006/relationships/slideLayout" Target="../slideLayouts/slideLayout4.xml"/><Relationship Id="rId6" Type="http://schemas.openxmlformats.org/officeDocument/2006/relationships/hyperlink" Target="mailto:Boylan_K@cde.state.co.us" TargetMode="External"/><Relationship Id="rId5" Type="http://schemas.openxmlformats.org/officeDocument/2006/relationships/hyperlink" Target="mailto:owens_m@cde.state.co.us" TargetMode="External"/><Relationship Id="rId4" Type="http://schemas.openxmlformats.org/officeDocument/2006/relationships/hyperlink" Target="mailto:schelke_j@cde.state.co.us" TargetMode="External"/><Relationship Id="rId9" Type="http://schemas.openxmlformats.org/officeDocument/2006/relationships/hyperlink" Target="mailto:shen_m@cde.state.co.us"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hyperlink" Target="mailto:collins_d@cde.state.co.us" TargetMode="External"/><Relationship Id="rId2" Type="http://schemas.openxmlformats.org/officeDocument/2006/relationships/notesSlide" Target="../notesSlides/notesSlide30.xml"/><Relationship Id="rId1" Type="http://schemas.openxmlformats.org/officeDocument/2006/relationships/slideLayout" Target="../slideLayouts/slideLayout5.xml"/><Relationship Id="rId6" Type="http://schemas.openxmlformats.org/officeDocument/2006/relationships/hyperlink" Target="mailto:allen_m@cde.state.co.us" TargetMode="External"/><Relationship Id="rId5" Type="http://schemas.openxmlformats.org/officeDocument/2006/relationships/hyperlink" Target="mailto:hollingshead_j@cde.state.co.us" TargetMode="External"/><Relationship Id="rId4" Type="http://schemas.openxmlformats.org/officeDocument/2006/relationships/hyperlink" Target="mailto:prael_m@cde.state.co.us"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mailto:Austin_j@cde.state.co.us" TargetMode="External"/><Relationship Id="rId2" Type="http://schemas.openxmlformats.org/officeDocument/2006/relationships/notesSlide" Target="../notesSlides/notesSlide31.xml"/><Relationship Id="rId1" Type="http://schemas.openxmlformats.org/officeDocument/2006/relationships/slideLayout" Target="../slideLayouts/slideLayout6.xml"/><Relationship Id="rId5" Type="http://schemas.openxmlformats.org/officeDocument/2006/relationships/hyperlink" Target="mailto:kaleda_s@cde.state.co.us" TargetMode="External"/><Relationship Id="rId4" Type="http://schemas.openxmlformats.org/officeDocument/2006/relationships/hyperlink" Target="mailto:Hawkins_r@cde.state.co.us" TargetMode="Externa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3" Type="http://schemas.openxmlformats.org/officeDocument/2006/relationships/hyperlink" Target="http://www.cde.state.co.us/fedprograms/regionalcontactspage" TargetMode="External"/><Relationship Id="rId2" Type="http://schemas.openxmlformats.org/officeDocument/2006/relationships/notesSlide" Target="../notesSlides/notesSlide33.xml"/><Relationship Id="rId1" Type="http://schemas.openxmlformats.org/officeDocument/2006/relationships/slideLayout" Target="../slideLayouts/slideLayout12.xml"/><Relationship Id="rId4" Type="http://schemas.openxmlformats.org/officeDocument/2006/relationships/hyperlink" Target="mailto:consolidatedapplications@cde.state.co.us"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www.cde.state.co.us/idm/idmquickreferenceguide" TargetMode="External"/><Relationship Id="rId3" Type="http://schemas.openxmlformats.org/officeDocument/2006/relationships/hyperlink" Target="http://www.cde.state.co.us/idm" TargetMode="External"/><Relationship Id="rId7" Type="http://schemas.openxmlformats.org/officeDocument/2006/relationships/hyperlink" Target="https://cdeapps.cde.state.co.us/LAM_Quick_Guide.docx"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hyperlink" Target="https://edx.cde.state.co.us/passwordmanagement/CDEPasswordApplication.html#/" TargetMode="External"/><Relationship Id="rId5" Type="http://schemas.openxmlformats.org/officeDocument/2006/relationships/hyperlink" Target="mailto:consolidatedapplications@cde.state.co.us" TargetMode="External"/><Relationship Id="rId4" Type="http://schemas.openxmlformats.org/officeDocument/2006/relationships/hyperlink" Target="https://edx.cde.state.co.us/CDEIdM/districtLAMSupport.jsp"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mailto:owen_g@cde.state.co.us" TargetMode="External"/><Relationship Id="rId3" Type="http://schemas.openxmlformats.org/officeDocument/2006/relationships/hyperlink" Target="http://www.cde.state.co.us/fedprograms/2018consultationform" TargetMode="External"/><Relationship Id="rId7" Type="http://schemas.openxmlformats.org/officeDocument/2006/relationships/hyperlink" Target="mailto:Consolidatedapplications@cde.state.co.us"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hyperlink" Target="http://www.cde.state.co.us/cde_english/tribalconsultationform" TargetMode="External"/><Relationship Id="rId5" Type="http://schemas.openxmlformats.org/officeDocument/2006/relationships/hyperlink" Target="http://www.cde.state.co.us/fedprograms/approvalandtransmittal" TargetMode="External"/><Relationship Id="rId10" Type="http://schemas.openxmlformats.org/officeDocument/2006/relationships/hyperlink" Target="https://www.cde.state.co.us/apps/consapp2023/login" TargetMode="External"/><Relationship Id="rId4" Type="http://schemas.openxmlformats.org/officeDocument/2006/relationships/hyperlink" Target="http://www.cde.state.co.us/fedprograms/1003funds" TargetMode="External"/><Relationship Id="rId9" Type="http://schemas.openxmlformats.org/officeDocument/2006/relationships/hyperlink" Target="http://www.cde.state.co.us/apps/consapp2023/login"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www.cde.state.co.us/fedprograms/consapp/index" TargetMode="External"/><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26"/>
          <p:cNvSpPr txBox="1">
            <a:spLocks noGrp="1"/>
          </p:cNvSpPr>
          <p:nvPr>
            <p:ph type="ctrTitle"/>
          </p:nvPr>
        </p:nvSpPr>
        <p:spPr>
          <a:xfrm>
            <a:off x="685802" y="3350378"/>
            <a:ext cx="7801897" cy="730098"/>
          </a:xfrm>
          <a:prstGeom prst="rect">
            <a:avLst/>
          </a:prstGeom>
          <a:noFill/>
          <a:ln>
            <a:noFill/>
          </a:ln>
        </p:spPr>
        <p:txBody>
          <a:bodyPr spcFirstLastPara="1" vert="horz" wrap="square" lIns="0" tIns="0" rIns="0" bIns="0" rtlCol="0" anchor="t" anchorCtr="0">
            <a:normAutofit fontScale="90000"/>
          </a:bodyPr>
          <a:lstStyle/>
          <a:p>
            <a:pPr>
              <a:spcBef>
                <a:spcPts val="0"/>
              </a:spcBef>
              <a:buClr>
                <a:schemeClr val="dk1"/>
              </a:buClr>
              <a:buSzPct val="100000"/>
            </a:pPr>
            <a:r>
              <a:rPr lang="en"/>
              <a:t>2023-2024 Consolidated Application Functionality </a:t>
            </a:r>
            <a:endParaRPr/>
          </a:p>
        </p:txBody>
      </p:sp>
      <p:sp>
        <p:nvSpPr>
          <p:cNvPr id="134" name="Google Shape;134;p26"/>
          <p:cNvSpPr txBox="1">
            <a:spLocks noGrp="1"/>
          </p:cNvSpPr>
          <p:nvPr>
            <p:ph type="sldNum" idx="12"/>
          </p:nvPr>
        </p:nvSpPr>
        <p:spPr>
          <a:xfrm>
            <a:off x="249655" y="5624513"/>
            <a:ext cx="2057400" cy="273844"/>
          </a:xfrm>
          <a:prstGeom prst="rect">
            <a:avLst/>
          </a:prstGeom>
          <a:noFill/>
          <a:ln>
            <a:noFill/>
          </a:ln>
        </p:spPr>
        <p:txBody>
          <a:bodyPr spcFirstLastPara="1" wrap="square" lIns="68575" tIns="34275" rIns="68575" bIns="34275" anchor="ctr" anchorCtr="0">
            <a:noAutofit/>
          </a:bodyPr>
          <a:lstStyle/>
          <a:p>
            <a:fld id="{00000000-1234-1234-1234-123412341234}" type="slidenum">
              <a:rPr lang="en"/>
              <a:pPr/>
              <a:t>1</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p35"/>
          <p:cNvSpPr txBox="1">
            <a:spLocks noGrp="1"/>
          </p:cNvSpPr>
          <p:nvPr>
            <p:ph type="title"/>
          </p:nvPr>
        </p:nvSpPr>
        <p:spPr>
          <a:prstGeom prst="rect">
            <a:avLst/>
          </a:prstGeom>
        </p:spPr>
        <p:txBody>
          <a:bodyPr spcFirstLastPara="1" vert="horz" wrap="square" lIns="0" tIns="0" rIns="0" bIns="0" rtlCol="0" anchor="t" anchorCtr="0">
            <a:normAutofit/>
          </a:bodyPr>
          <a:lstStyle/>
          <a:p>
            <a:pPr>
              <a:spcBef>
                <a:spcPts val="0"/>
              </a:spcBef>
            </a:pPr>
            <a:r>
              <a:rPr lang="en"/>
              <a:t>Required Versus Optional Narratives </a:t>
            </a:r>
            <a:endParaRPr/>
          </a:p>
        </p:txBody>
      </p:sp>
      <p:pic>
        <p:nvPicPr>
          <p:cNvPr id="194" name="Google Shape;194;p35"/>
          <p:cNvPicPr preferRelativeResize="0"/>
          <p:nvPr/>
        </p:nvPicPr>
        <p:blipFill>
          <a:blip r:embed="rId3">
            <a:alphaModFix/>
          </a:blip>
          <a:stretch>
            <a:fillRect/>
          </a:stretch>
        </p:blipFill>
        <p:spPr>
          <a:xfrm>
            <a:off x="454513" y="1954750"/>
            <a:ext cx="8234974" cy="2202200"/>
          </a:xfrm>
          <a:prstGeom prst="rect">
            <a:avLst/>
          </a:prstGeom>
          <a:noFill/>
          <a:ln>
            <a:noFill/>
          </a:ln>
        </p:spPr>
      </p:pic>
      <p:sp>
        <p:nvSpPr>
          <p:cNvPr id="195" name="Google Shape;195;p35"/>
          <p:cNvSpPr/>
          <p:nvPr/>
        </p:nvSpPr>
        <p:spPr>
          <a:xfrm>
            <a:off x="763625" y="2719000"/>
            <a:ext cx="5585400" cy="220800"/>
          </a:xfrm>
          <a:prstGeom prst="rect">
            <a:avLst/>
          </a:prstGeom>
          <a:noFill/>
          <a:ln w="9525" cap="flat" cmpd="sng">
            <a:solidFill>
              <a:srgbClr val="CC3300"/>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96" name="Google Shape;196;p35"/>
          <p:cNvSpPr/>
          <p:nvPr/>
        </p:nvSpPr>
        <p:spPr>
          <a:xfrm>
            <a:off x="156725" y="3277200"/>
            <a:ext cx="606900" cy="151800"/>
          </a:xfrm>
          <a:prstGeom prst="rightArrow">
            <a:avLst>
              <a:gd name="adj1" fmla="val 50000"/>
              <a:gd name="adj2" fmla="val 50000"/>
            </a:avLst>
          </a:prstGeom>
          <a:solidFill>
            <a:srgbClr val="CC3300"/>
          </a:solidFill>
          <a:ln w="9525" cap="flat" cmpd="sng">
            <a:solidFill>
              <a:srgbClr val="CC3300"/>
            </a:solidFill>
            <a:prstDash val="solid"/>
            <a:round/>
            <a:headEnd type="none" w="sm" len="sm"/>
            <a:tailEnd type="none" w="sm" len="sm"/>
          </a:ln>
        </p:spPr>
        <p:txBody>
          <a:bodyPr spcFirstLastPara="1" wrap="square" lIns="91425" tIns="91425" rIns="91425" bIns="91425" anchor="ctr" anchorCtr="0">
            <a:noAutofit/>
          </a:bodyPr>
          <a:lstStyle/>
          <a:p>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95"/>
                                        </p:tgtEl>
                                        <p:attrNameLst>
                                          <p:attrName>style.visibility</p:attrName>
                                        </p:attrNameLst>
                                      </p:cBhvr>
                                      <p:to>
                                        <p:strVal val="visible"/>
                                      </p:to>
                                    </p:set>
                                    <p:animEffect transition="in" filter="fade">
                                      <p:cBhvr>
                                        <p:cTn id="7" dur="1000"/>
                                        <p:tgtEl>
                                          <p:spTgt spid="19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1000"/>
                                        <p:tgtEl>
                                          <p:spTgt spid="195"/>
                                        </p:tgtEl>
                                      </p:cBhvr>
                                    </p:animEffect>
                                    <p:set>
                                      <p:cBhvr>
                                        <p:cTn id="12" dur="1" fill="hold">
                                          <p:stCondLst>
                                            <p:cond delay="1000"/>
                                          </p:stCondLst>
                                        </p:cTn>
                                        <p:tgtEl>
                                          <p:spTgt spid="19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96"/>
                                        </p:tgtEl>
                                        <p:attrNameLst>
                                          <p:attrName>style.visibility</p:attrName>
                                        </p:attrNameLst>
                                      </p:cBhvr>
                                      <p:to>
                                        <p:strVal val="visible"/>
                                      </p:to>
                                    </p:set>
                                    <p:animEffect transition="in" filter="fade">
                                      <p:cBhvr>
                                        <p:cTn id="17" dur="1000"/>
                                        <p:tgtEl>
                                          <p:spTgt spid="1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1" name="Google Shape;201;p36"/>
          <p:cNvSpPr txBox="1">
            <a:spLocks noGrp="1"/>
          </p:cNvSpPr>
          <p:nvPr>
            <p:ph type="title"/>
          </p:nvPr>
        </p:nvSpPr>
        <p:spPr>
          <a:prstGeom prst="rect">
            <a:avLst/>
          </a:prstGeom>
        </p:spPr>
        <p:txBody>
          <a:bodyPr spcFirstLastPara="1" vert="horz" wrap="square" lIns="0" tIns="0" rIns="0" bIns="0" rtlCol="0" anchor="t" anchorCtr="0">
            <a:normAutofit fontScale="90000"/>
          </a:bodyPr>
          <a:lstStyle/>
          <a:p>
            <a:pPr>
              <a:spcBef>
                <a:spcPts val="0"/>
              </a:spcBef>
            </a:pPr>
            <a:r>
              <a:rPr lang="en"/>
              <a:t>Required Narrative Questions - Cross Program</a:t>
            </a:r>
            <a:endParaRPr/>
          </a:p>
        </p:txBody>
      </p:sp>
      <p:sp>
        <p:nvSpPr>
          <p:cNvPr id="202" name="Google Shape;202;p36"/>
          <p:cNvSpPr txBox="1">
            <a:spLocks noGrp="1"/>
          </p:cNvSpPr>
          <p:nvPr>
            <p:ph idx="1"/>
          </p:nvPr>
        </p:nvSpPr>
        <p:spPr>
          <a:prstGeom prst="rect">
            <a:avLst/>
          </a:prstGeom>
        </p:spPr>
        <p:txBody>
          <a:bodyPr spcFirstLastPara="1" vert="horz" wrap="square" lIns="0" tIns="0" rIns="0" bIns="0" rtlCol="0" anchor="t" anchorCtr="0">
            <a:normAutofit fontScale="92500" lnSpcReduction="10000"/>
          </a:bodyPr>
          <a:lstStyle/>
          <a:p>
            <a:pPr marL="0" indent="0">
              <a:spcBef>
                <a:spcPts val="800"/>
              </a:spcBef>
              <a:buNone/>
            </a:pPr>
            <a:r>
              <a:rPr lang="en"/>
              <a:t>1.1. What process did the LEA use to identify the LEAs needs?</a:t>
            </a:r>
            <a:endParaRPr/>
          </a:p>
          <a:p>
            <a:pPr marL="0" indent="0">
              <a:spcBef>
                <a:spcPts val="800"/>
              </a:spcBef>
              <a:buNone/>
            </a:pPr>
            <a:endParaRPr>
              <a:solidFill>
                <a:srgbClr val="CC3300"/>
              </a:solidFill>
            </a:endParaRPr>
          </a:p>
          <a:p>
            <a:pPr marL="0" indent="0">
              <a:spcBef>
                <a:spcPts val="800"/>
              </a:spcBef>
              <a:buNone/>
            </a:pPr>
            <a:endParaRPr/>
          </a:p>
          <a:p>
            <a:pPr marL="0" indent="0">
              <a:spcBef>
                <a:spcPts val="800"/>
              </a:spcBef>
              <a:buNone/>
            </a:pPr>
            <a:endParaRPr/>
          </a:p>
          <a:p>
            <a:pPr marL="0" indent="0">
              <a:spcBef>
                <a:spcPts val="0"/>
              </a:spcBef>
              <a:buNone/>
            </a:pPr>
            <a:r>
              <a:rPr lang="en"/>
              <a:t>3.3. Describe how the LEA will consult with relevant educators, families, and community members in developing proposed activities with Title III funding. </a:t>
            </a:r>
            <a:endParaRPr>
              <a:solidFill>
                <a:srgbClr val="CC3300"/>
              </a:solidFill>
            </a:endParaRPr>
          </a:p>
          <a:p>
            <a:pPr marL="0" indent="0">
              <a:spcBef>
                <a:spcPts val="800"/>
              </a:spcBef>
              <a:buNone/>
            </a:pPr>
            <a:endParaRPr/>
          </a:p>
          <a:p>
            <a:pPr marL="0" indent="0">
              <a:spcBef>
                <a:spcPts val="800"/>
              </a:spcBef>
              <a:buNone/>
            </a:pPr>
            <a:endParaRPr/>
          </a:p>
          <a:p>
            <a:pPr marL="0" indent="0">
              <a:spcBef>
                <a:spcPts val="800"/>
              </a:spcBef>
              <a:buNone/>
            </a:pPr>
            <a:r>
              <a:rPr lang="en"/>
              <a:t>4.1. Describe how the LEA implements effective outreach to parents and families of English Learners on their involvement in the academic achievement and being active participants in supporting their student to attain English proficiency, achieve at high levels within a well-rounded education and meet the Colorado Academic Standards.</a:t>
            </a:r>
            <a:endParaRPr/>
          </a:p>
          <a:p>
            <a:pPr marL="0" indent="0">
              <a:spcBef>
                <a:spcPts val="800"/>
              </a:spcBef>
              <a:buNone/>
            </a:pPr>
            <a:endParaRPr/>
          </a:p>
        </p:txBody>
      </p:sp>
      <p:sp>
        <p:nvSpPr>
          <p:cNvPr id="203" name="Google Shape;203;p36"/>
          <p:cNvSpPr txBox="1"/>
          <p:nvPr/>
        </p:nvSpPr>
        <p:spPr>
          <a:xfrm>
            <a:off x="1670928" y="2515361"/>
            <a:ext cx="5757900" cy="536527"/>
          </a:xfrm>
          <a:prstGeom prst="rect">
            <a:avLst/>
          </a:prstGeom>
          <a:noFill/>
          <a:ln>
            <a:noFill/>
          </a:ln>
        </p:spPr>
        <p:txBody>
          <a:bodyPr spcFirstLastPara="1" wrap="square" lIns="91425" tIns="91425" rIns="91425" bIns="91425" anchor="t" anchorCtr="0">
            <a:spAutoFit/>
          </a:bodyPr>
          <a:lstStyle/>
          <a:p>
            <a:pPr algn="ctr">
              <a:lnSpc>
                <a:spcPct val="90000"/>
              </a:lnSpc>
              <a:spcBef>
                <a:spcPts val="800"/>
              </a:spcBef>
              <a:buClr>
                <a:schemeClr val="dk1"/>
              </a:buClr>
              <a:buSzPts val="1100"/>
            </a:pPr>
            <a:r>
              <a:rPr lang="en" dirty="0">
                <a:solidFill>
                  <a:srgbClr val="CC3300"/>
                </a:solidFill>
                <a:latin typeface="Calibri"/>
                <a:ea typeface="Calibri"/>
                <a:cs typeface="Calibri"/>
                <a:sym typeface="Calibri"/>
              </a:rPr>
              <a:t>[3.3 only appears if the LEA has a Title III allocation]</a:t>
            </a:r>
            <a:endParaRPr dirty="0">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p37"/>
          <p:cNvSpPr txBox="1">
            <a:spLocks noGrp="1"/>
          </p:cNvSpPr>
          <p:nvPr>
            <p:ph type="title"/>
          </p:nvPr>
        </p:nvSpPr>
        <p:spPr>
          <a:prstGeom prst="rect">
            <a:avLst/>
          </a:prstGeom>
        </p:spPr>
        <p:txBody>
          <a:bodyPr spcFirstLastPara="1" vert="horz" wrap="square" lIns="0" tIns="0" rIns="0" bIns="0" rtlCol="0" anchor="t" anchorCtr="0">
            <a:normAutofit fontScale="90000"/>
          </a:bodyPr>
          <a:lstStyle/>
          <a:p>
            <a:pPr>
              <a:spcBef>
                <a:spcPts val="0"/>
              </a:spcBef>
              <a:buClr>
                <a:schemeClr val="dk1"/>
              </a:buClr>
              <a:buSzPts val="1100"/>
            </a:pPr>
            <a:r>
              <a:rPr lang="en"/>
              <a:t>Required Narrative Questions - Title I, Part A</a:t>
            </a:r>
            <a:endParaRPr/>
          </a:p>
          <a:p>
            <a:pPr>
              <a:spcBef>
                <a:spcPts val="0"/>
              </a:spcBef>
            </a:pPr>
            <a:endParaRPr/>
          </a:p>
        </p:txBody>
      </p:sp>
      <p:sp>
        <p:nvSpPr>
          <p:cNvPr id="209" name="Google Shape;209;p37"/>
          <p:cNvSpPr txBox="1">
            <a:spLocks noGrp="1"/>
          </p:cNvSpPr>
          <p:nvPr>
            <p:ph idx="1"/>
          </p:nvPr>
        </p:nvSpPr>
        <p:spPr>
          <a:prstGeom prst="rect">
            <a:avLst/>
          </a:prstGeom>
        </p:spPr>
        <p:txBody>
          <a:bodyPr spcFirstLastPara="1" vert="horz" wrap="square" lIns="0" tIns="0" rIns="0" bIns="0" rtlCol="0" anchor="t" anchorCtr="0">
            <a:normAutofit fontScale="92500"/>
          </a:bodyPr>
          <a:lstStyle/>
          <a:p>
            <a:pPr marL="0" indent="0">
              <a:spcBef>
                <a:spcPts val="800"/>
              </a:spcBef>
              <a:buNone/>
            </a:pPr>
            <a:r>
              <a:rPr lang="en"/>
              <a:t>2. Describe the services being provided to children and youth experiencing homelessness in coordination with the McKinney-Vento Homeless Assistance Act (42 U.S.C. 11301 et seq.) to support enrollment, attendance, school stability and academic success, and the guidance and support provided at the school level.</a:t>
            </a:r>
            <a:endParaRPr/>
          </a:p>
          <a:p>
            <a:pPr marL="0" indent="0">
              <a:spcBef>
                <a:spcPts val="800"/>
              </a:spcBef>
              <a:buNone/>
            </a:pPr>
            <a:endParaRPr/>
          </a:p>
          <a:p>
            <a:pPr marL="0" indent="0">
              <a:spcBef>
                <a:spcPts val="800"/>
              </a:spcBef>
              <a:buClr>
                <a:schemeClr val="dk1"/>
              </a:buClr>
              <a:buSzPts val="1100"/>
              <a:buNone/>
            </a:pPr>
            <a:endParaRPr/>
          </a:p>
          <a:p>
            <a:pPr marL="0" indent="0">
              <a:spcBef>
                <a:spcPts val="800"/>
              </a:spcBef>
              <a:buNone/>
            </a:pPr>
            <a:r>
              <a:rPr lang="en"/>
              <a:t>5 - 5.5: Describe how the LEA will address any [20-21] gaps in low-income and minority students being taught at disproportionate rates by ineffective, inexperienced, or out-of-field teachers, compared to other students. For information and guidance, see </a:t>
            </a:r>
            <a:r>
              <a:rPr lang="en" u="sng">
                <a:solidFill>
                  <a:schemeClr val="hlink"/>
                </a:solidFill>
                <a:hlinkClick r:id="rId3"/>
              </a:rPr>
              <a:t>CDE's Equitable Distribution of Teachers webpage</a:t>
            </a:r>
            <a:r>
              <a:rPr lang="en"/>
              <a:t>. This resource provides planning guidance and evidence-based strategies to address human capital challenges. </a:t>
            </a:r>
            <a:endParaRPr/>
          </a:p>
          <a:p>
            <a:pPr marL="457200" indent="0">
              <a:spcBef>
                <a:spcPts val="800"/>
              </a:spcBef>
              <a:buNone/>
            </a:pPr>
            <a:endParaRPr/>
          </a:p>
        </p:txBody>
      </p:sp>
      <p:sp>
        <p:nvSpPr>
          <p:cNvPr id="210" name="Google Shape;210;p37"/>
          <p:cNvSpPr txBox="1"/>
          <p:nvPr/>
        </p:nvSpPr>
        <p:spPr>
          <a:xfrm>
            <a:off x="1215900" y="3429000"/>
            <a:ext cx="6712200" cy="536527"/>
          </a:xfrm>
          <a:prstGeom prst="rect">
            <a:avLst/>
          </a:prstGeom>
          <a:noFill/>
          <a:ln>
            <a:noFill/>
          </a:ln>
        </p:spPr>
        <p:txBody>
          <a:bodyPr spcFirstLastPara="1" wrap="square" lIns="91425" tIns="91425" rIns="91425" bIns="91425" anchor="t" anchorCtr="0">
            <a:spAutoFit/>
          </a:bodyPr>
          <a:lstStyle/>
          <a:p>
            <a:pPr algn="ctr">
              <a:lnSpc>
                <a:spcPct val="90000"/>
              </a:lnSpc>
              <a:spcBef>
                <a:spcPts val="800"/>
              </a:spcBef>
              <a:buClr>
                <a:schemeClr val="dk1"/>
              </a:buClr>
              <a:buSzPts val="1100"/>
            </a:pPr>
            <a:r>
              <a:rPr lang="en" dirty="0">
                <a:solidFill>
                  <a:srgbClr val="CC3300"/>
                </a:solidFill>
                <a:latin typeface="Calibri"/>
                <a:ea typeface="Calibri"/>
                <a:cs typeface="Calibri"/>
                <a:sym typeface="Calibri"/>
              </a:rPr>
              <a:t>[5 - 5.5 only appear if the LEA has a medium or large sized EDT gap]</a:t>
            </a:r>
            <a:endParaRPr dirty="0">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p38"/>
          <p:cNvSpPr txBox="1">
            <a:spLocks noGrp="1"/>
          </p:cNvSpPr>
          <p:nvPr>
            <p:ph type="title"/>
          </p:nvPr>
        </p:nvSpPr>
        <p:spPr>
          <a:prstGeom prst="rect">
            <a:avLst/>
          </a:prstGeom>
        </p:spPr>
        <p:txBody>
          <a:bodyPr spcFirstLastPara="1" vert="horz" wrap="square" lIns="0" tIns="0" rIns="0" bIns="0" rtlCol="0" anchor="t" anchorCtr="0">
            <a:normAutofit fontScale="90000"/>
          </a:bodyPr>
          <a:lstStyle/>
          <a:p>
            <a:pPr>
              <a:spcBef>
                <a:spcPts val="0"/>
              </a:spcBef>
            </a:pPr>
            <a:r>
              <a:rPr lang="en"/>
              <a:t>Required Narrative Questions - Targeted Support and Improvement</a:t>
            </a:r>
            <a:endParaRPr/>
          </a:p>
          <a:p>
            <a:pPr>
              <a:spcBef>
                <a:spcPts val="0"/>
              </a:spcBef>
            </a:pPr>
            <a:endParaRPr/>
          </a:p>
          <a:p>
            <a:pPr>
              <a:spcBef>
                <a:spcPts val="0"/>
              </a:spcBef>
            </a:pPr>
            <a:endParaRPr/>
          </a:p>
        </p:txBody>
      </p:sp>
      <p:sp>
        <p:nvSpPr>
          <p:cNvPr id="216" name="Google Shape;216;p38"/>
          <p:cNvSpPr txBox="1">
            <a:spLocks noGrp="1"/>
          </p:cNvSpPr>
          <p:nvPr>
            <p:ph idx="1"/>
          </p:nvPr>
        </p:nvSpPr>
        <p:spPr>
          <a:xfrm>
            <a:off x="628650" y="2342688"/>
            <a:ext cx="7886700" cy="4640674"/>
          </a:xfrm>
          <a:prstGeom prst="rect">
            <a:avLst/>
          </a:prstGeom>
        </p:spPr>
        <p:txBody>
          <a:bodyPr spcFirstLastPara="1" vert="horz" wrap="square" lIns="0" tIns="0" rIns="0" bIns="0" rtlCol="0" anchor="t" anchorCtr="0">
            <a:normAutofit/>
          </a:bodyPr>
          <a:lstStyle/>
          <a:p>
            <a:pPr marL="0" indent="0">
              <a:spcBef>
                <a:spcPts val="0"/>
              </a:spcBef>
              <a:buNone/>
            </a:pPr>
            <a:r>
              <a:rPr lang="en" dirty="0"/>
              <a:t>1. What is the LEA’s process for reviewing, approving, and monitoring Targeted Support (TS) and Improvement, including plans from schools identified for additional targeted support and improvement? For LEAs with ATS schools, how does the LEA assist the schools in identifying and addressing any resource inequities?</a:t>
            </a:r>
            <a:endParaRPr dirty="0"/>
          </a:p>
          <a:p>
            <a:pPr marL="0" indent="0">
              <a:spcBef>
                <a:spcPts val="0"/>
              </a:spcBef>
              <a:buNone/>
            </a:pPr>
            <a:endParaRPr dirty="0"/>
          </a:p>
          <a:p>
            <a:pPr marL="0" indent="0">
              <a:spcBef>
                <a:spcPts val="0"/>
              </a:spcBef>
              <a:buNone/>
            </a:pPr>
            <a:r>
              <a:rPr lang="en" dirty="0"/>
              <a:t>2. Select how the LEA will exit TS and ATS schools:</a:t>
            </a:r>
            <a:endParaRPr dirty="0"/>
          </a:p>
          <a:p>
            <a:pPr marL="0" indent="0">
              <a:spcBef>
                <a:spcPts val="0"/>
              </a:spcBef>
              <a:buNone/>
            </a:pPr>
            <a:endParaRPr dirty="0"/>
          </a:p>
          <a:p>
            <a:pPr marL="0" indent="0">
              <a:spcBef>
                <a:spcPts val="0"/>
              </a:spcBef>
              <a:buNone/>
            </a:pPr>
            <a:endParaRPr dirty="0"/>
          </a:p>
        </p:txBody>
      </p:sp>
      <p:sp>
        <p:nvSpPr>
          <p:cNvPr id="217" name="Google Shape;217;p38"/>
          <p:cNvSpPr txBox="1"/>
          <p:nvPr/>
        </p:nvSpPr>
        <p:spPr>
          <a:xfrm>
            <a:off x="154916" y="1556862"/>
            <a:ext cx="8655900" cy="785826"/>
          </a:xfrm>
          <a:prstGeom prst="rect">
            <a:avLst/>
          </a:prstGeom>
          <a:noFill/>
          <a:ln>
            <a:noFill/>
          </a:ln>
        </p:spPr>
        <p:txBody>
          <a:bodyPr spcFirstLastPara="1" wrap="square" lIns="91425" tIns="91425" rIns="91425" bIns="91425" anchor="t" anchorCtr="0">
            <a:spAutoFit/>
          </a:bodyPr>
          <a:lstStyle/>
          <a:p>
            <a:pPr algn="ctr">
              <a:lnSpc>
                <a:spcPct val="90000"/>
              </a:lnSpc>
              <a:spcBef>
                <a:spcPts val="800"/>
              </a:spcBef>
            </a:pPr>
            <a:r>
              <a:rPr lang="en" dirty="0">
                <a:solidFill>
                  <a:srgbClr val="CC3300"/>
                </a:solidFill>
                <a:latin typeface="Calibri"/>
                <a:ea typeface="Calibri"/>
                <a:cs typeface="Calibri"/>
                <a:sym typeface="Calibri"/>
              </a:rPr>
              <a:t>[This page only appears for the LEAs that have schools identified as Targeted and Additional Targeted Support and Improvement]</a:t>
            </a:r>
            <a:endParaRPr dirty="0">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39"/>
          <p:cNvSpPr txBox="1">
            <a:spLocks noGrp="1"/>
          </p:cNvSpPr>
          <p:nvPr>
            <p:ph type="title"/>
          </p:nvPr>
        </p:nvSpPr>
        <p:spPr>
          <a:prstGeom prst="rect">
            <a:avLst/>
          </a:prstGeom>
        </p:spPr>
        <p:txBody>
          <a:bodyPr spcFirstLastPara="1" vert="horz" wrap="square" lIns="0" tIns="0" rIns="0" bIns="0" rtlCol="0" anchor="t" anchorCtr="0">
            <a:normAutofit fontScale="90000"/>
          </a:bodyPr>
          <a:lstStyle/>
          <a:p>
            <a:pPr>
              <a:spcBef>
                <a:spcPts val="0"/>
              </a:spcBef>
            </a:pPr>
            <a:r>
              <a:rPr lang="en"/>
              <a:t>Required Narrative Questions - Targeted Support and Improvement Continued</a:t>
            </a:r>
            <a:endParaRPr/>
          </a:p>
          <a:p>
            <a:pPr>
              <a:spcBef>
                <a:spcPts val="0"/>
              </a:spcBef>
            </a:pPr>
            <a:endParaRPr/>
          </a:p>
          <a:p>
            <a:pPr>
              <a:spcBef>
                <a:spcPts val="0"/>
              </a:spcBef>
            </a:pPr>
            <a:endParaRPr/>
          </a:p>
        </p:txBody>
      </p:sp>
      <p:sp>
        <p:nvSpPr>
          <p:cNvPr id="223" name="Google Shape;223;p39"/>
          <p:cNvSpPr txBox="1">
            <a:spLocks noGrp="1"/>
          </p:cNvSpPr>
          <p:nvPr>
            <p:ph idx="1"/>
          </p:nvPr>
        </p:nvSpPr>
        <p:spPr>
          <a:xfrm>
            <a:off x="628650" y="1971860"/>
            <a:ext cx="7886700" cy="4640674"/>
          </a:xfrm>
          <a:prstGeom prst="rect">
            <a:avLst/>
          </a:prstGeom>
        </p:spPr>
        <p:txBody>
          <a:bodyPr spcFirstLastPara="1" vert="horz" wrap="square" lIns="0" tIns="0" rIns="0" bIns="0" rtlCol="0" anchor="t" anchorCtr="0">
            <a:normAutofit fontScale="85000" lnSpcReduction="20000"/>
          </a:bodyPr>
          <a:lstStyle/>
          <a:p>
            <a:pPr marL="0" indent="0">
              <a:spcBef>
                <a:spcPts val="0"/>
              </a:spcBef>
              <a:buClr>
                <a:schemeClr val="dk1"/>
              </a:buClr>
              <a:buSzPct val="61111"/>
              <a:buNone/>
            </a:pPr>
            <a:r>
              <a:rPr lang="en" dirty="0"/>
              <a:t>3. In order to ensure schools identified for support and improvement under ESSA are appropriately reported to the U.S. Department of Education, and made eligible for school improvement funds, each LEA/BOCES must maintain a record and report to CDE when a school has exited from Targeted Support and Improvement status or Additional Targeted and Support and Improvement. All schools currently identified for TS or ATS will pre-populate in the list below.</a:t>
            </a:r>
            <a:endParaRPr dirty="0"/>
          </a:p>
          <a:p>
            <a:pPr marL="0" indent="0">
              <a:spcBef>
                <a:spcPts val="0"/>
              </a:spcBef>
              <a:buClr>
                <a:schemeClr val="dk1"/>
              </a:buClr>
              <a:buSzPct val="61111"/>
              <a:buNone/>
            </a:pPr>
            <a:endParaRPr dirty="0"/>
          </a:p>
          <a:p>
            <a:pPr marL="0" indent="0">
              <a:spcBef>
                <a:spcPts val="0"/>
              </a:spcBef>
              <a:buClr>
                <a:schemeClr val="dk1"/>
              </a:buClr>
              <a:buSzPct val="61111"/>
              <a:buNone/>
            </a:pPr>
            <a:r>
              <a:rPr lang="en" dirty="0"/>
              <a:t>For each school, indicate whether the school has exited from TS/ATS status. If the LEA has indicated that it will annually exit all schools no longer meeting the state's identification criteria (Question 2), please select the "Pending state's identification process" option. When this option is selected, schools will be exited from TS/ATS status if they are not re-identified the subsequent year. However, the LEA may opt to keep a particular school on the list if the school would benefit from continued support. </a:t>
            </a:r>
            <a:endParaRPr dirty="0"/>
          </a:p>
          <a:p>
            <a:pPr marL="0" indent="0">
              <a:spcBef>
                <a:spcPts val="0"/>
              </a:spcBef>
              <a:buClr>
                <a:schemeClr val="dk1"/>
              </a:buClr>
              <a:buSzPct val="61111"/>
              <a:buNone/>
            </a:pPr>
            <a:endParaRPr dirty="0"/>
          </a:p>
          <a:p>
            <a:pPr marL="0" indent="0">
              <a:spcBef>
                <a:spcPts val="0"/>
              </a:spcBef>
              <a:buClr>
                <a:schemeClr val="dk1"/>
              </a:buClr>
              <a:buSzPct val="61111"/>
              <a:buNone/>
            </a:pPr>
            <a:r>
              <a:rPr lang="en" dirty="0"/>
              <a:t>If the LEA has indicated that it has established other exit criteria and timelines, please select "Yes" to indicate that a school has met the LEA's exit criteria and timeline, or "No" to indicate that the school has not yet met the LEA's exit criteria and timeline.</a:t>
            </a:r>
            <a:endParaRPr dirty="0"/>
          </a:p>
          <a:p>
            <a:pPr marL="0" indent="0">
              <a:spcBef>
                <a:spcPts val="0"/>
              </a:spcBef>
              <a:buNone/>
            </a:pPr>
            <a:endParaRPr dirty="0"/>
          </a:p>
          <a:p>
            <a:pPr marL="0" indent="0">
              <a:spcBef>
                <a:spcPts val="0"/>
              </a:spcBef>
              <a:buNone/>
            </a:pPr>
            <a:endParaRPr dirty="0"/>
          </a:p>
        </p:txBody>
      </p:sp>
      <p:sp>
        <p:nvSpPr>
          <p:cNvPr id="224" name="Google Shape;224;p39"/>
          <p:cNvSpPr txBox="1"/>
          <p:nvPr/>
        </p:nvSpPr>
        <p:spPr>
          <a:xfrm>
            <a:off x="95923" y="1186034"/>
            <a:ext cx="8655900" cy="785826"/>
          </a:xfrm>
          <a:prstGeom prst="rect">
            <a:avLst/>
          </a:prstGeom>
          <a:noFill/>
          <a:ln>
            <a:noFill/>
          </a:ln>
        </p:spPr>
        <p:txBody>
          <a:bodyPr spcFirstLastPara="1" wrap="square" lIns="91425" tIns="91425" rIns="91425" bIns="91425" anchor="t" anchorCtr="0">
            <a:spAutoFit/>
          </a:bodyPr>
          <a:lstStyle/>
          <a:p>
            <a:pPr algn="ctr">
              <a:lnSpc>
                <a:spcPct val="90000"/>
              </a:lnSpc>
              <a:spcBef>
                <a:spcPts val="800"/>
              </a:spcBef>
            </a:pPr>
            <a:r>
              <a:rPr lang="en" dirty="0">
                <a:solidFill>
                  <a:srgbClr val="CC3300"/>
                </a:solidFill>
                <a:latin typeface="Calibri"/>
                <a:ea typeface="Calibri"/>
                <a:cs typeface="Calibri"/>
                <a:sym typeface="Calibri"/>
              </a:rPr>
              <a:t>[This page only appears for the LEAs that have schools identified as Targeted and Additional Targeted Support and Improvement]</a:t>
            </a:r>
            <a:endParaRPr dirty="0">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40"/>
          <p:cNvSpPr txBox="1">
            <a:spLocks noGrp="1"/>
          </p:cNvSpPr>
          <p:nvPr>
            <p:ph type="title"/>
          </p:nvPr>
        </p:nvSpPr>
        <p:spPr>
          <a:prstGeom prst="rect">
            <a:avLst/>
          </a:prstGeom>
        </p:spPr>
        <p:txBody>
          <a:bodyPr spcFirstLastPara="1" vert="horz" wrap="square" lIns="0" tIns="0" rIns="0" bIns="0" rtlCol="0" anchor="t" anchorCtr="0">
            <a:normAutofit fontScale="90000"/>
          </a:bodyPr>
          <a:lstStyle/>
          <a:p>
            <a:pPr>
              <a:spcBef>
                <a:spcPts val="0"/>
              </a:spcBef>
              <a:buClr>
                <a:schemeClr val="dk1"/>
              </a:buClr>
              <a:buSzPct val="52380"/>
            </a:pPr>
            <a:r>
              <a:rPr lang="en"/>
              <a:t>Required Narrative Questions - Title I, Part D</a:t>
            </a:r>
            <a:endParaRPr/>
          </a:p>
          <a:p>
            <a:pPr>
              <a:spcBef>
                <a:spcPts val="0"/>
              </a:spcBef>
              <a:buClr>
                <a:schemeClr val="dk1"/>
              </a:buClr>
              <a:buSzPct val="52380"/>
            </a:pPr>
            <a:endParaRPr/>
          </a:p>
          <a:p>
            <a:pPr>
              <a:spcBef>
                <a:spcPts val="0"/>
              </a:spcBef>
              <a:buClr>
                <a:schemeClr val="dk1"/>
              </a:buClr>
              <a:buSzPct val="52380"/>
            </a:pPr>
            <a:endParaRPr/>
          </a:p>
          <a:p>
            <a:pPr>
              <a:spcBef>
                <a:spcPts val="0"/>
              </a:spcBef>
            </a:pPr>
            <a:endParaRPr/>
          </a:p>
        </p:txBody>
      </p:sp>
      <p:sp>
        <p:nvSpPr>
          <p:cNvPr id="230" name="Google Shape;230;p40"/>
          <p:cNvSpPr txBox="1">
            <a:spLocks noGrp="1"/>
          </p:cNvSpPr>
          <p:nvPr>
            <p:ph idx="1"/>
          </p:nvPr>
        </p:nvSpPr>
        <p:spPr>
          <a:xfrm>
            <a:off x="628650" y="1942976"/>
            <a:ext cx="7886700" cy="4640674"/>
          </a:xfrm>
          <a:prstGeom prst="rect">
            <a:avLst/>
          </a:prstGeom>
        </p:spPr>
        <p:txBody>
          <a:bodyPr spcFirstLastPara="1" vert="horz" wrap="square" lIns="0" tIns="0" rIns="0" bIns="0" rtlCol="0" anchor="t" anchorCtr="0">
            <a:normAutofit/>
          </a:bodyPr>
          <a:lstStyle/>
          <a:p>
            <a:pPr marL="0" indent="0">
              <a:lnSpc>
                <a:spcPct val="100000"/>
              </a:lnSpc>
              <a:spcBef>
                <a:spcPts val="0"/>
              </a:spcBef>
              <a:buNone/>
            </a:pPr>
            <a:r>
              <a:rPr lang="en" sz="1600" dirty="0">
                <a:solidFill>
                  <a:srgbClr val="333333"/>
                </a:solidFill>
                <a:highlight>
                  <a:schemeClr val="lt1"/>
                </a:highlight>
                <a:latin typeface="Arial"/>
                <a:ea typeface="Arial"/>
                <a:cs typeface="Arial"/>
                <a:sym typeface="Arial"/>
              </a:rPr>
              <a:t>2.2 Provide a description of the formal agreements that exist between the LEA and correctional facilities or alternative school programs serving children and youth involved in the juvenile justice system. §1423(2)</a:t>
            </a:r>
            <a:endParaRPr sz="1600" dirty="0">
              <a:solidFill>
                <a:srgbClr val="333333"/>
              </a:solidFill>
              <a:highlight>
                <a:schemeClr val="lt1"/>
              </a:highlight>
              <a:latin typeface="Arial"/>
              <a:ea typeface="Arial"/>
              <a:cs typeface="Arial"/>
              <a:sym typeface="Arial"/>
            </a:endParaRPr>
          </a:p>
          <a:p>
            <a:pPr marL="0" indent="0">
              <a:lnSpc>
                <a:spcPct val="100000"/>
              </a:lnSpc>
              <a:spcBef>
                <a:spcPts val="0"/>
              </a:spcBef>
              <a:buNone/>
            </a:pPr>
            <a:endParaRPr sz="1600" dirty="0">
              <a:solidFill>
                <a:srgbClr val="333333"/>
              </a:solidFill>
              <a:highlight>
                <a:schemeClr val="lt1"/>
              </a:highlight>
              <a:latin typeface="Arial"/>
              <a:ea typeface="Arial"/>
              <a:cs typeface="Arial"/>
              <a:sym typeface="Arial"/>
            </a:endParaRPr>
          </a:p>
          <a:p>
            <a:pPr marL="0" indent="0">
              <a:lnSpc>
                <a:spcPct val="100000"/>
              </a:lnSpc>
              <a:spcBef>
                <a:spcPts val="0"/>
              </a:spcBef>
              <a:buNone/>
            </a:pPr>
            <a:r>
              <a:rPr lang="en" sz="1600" dirty="0">
                <a:solidFill>
                  <a:srgbClr val="333333"/>
                </a:solidFill>
                <a:highlight>
                  <a:schemeClr val="lt1"/>
                </a:highlight>
                <a:latin typeface="Arial"/>
                <a:ea typeface="Arial"/>
                <a:cs typeface="Arial"/>
                <a:sym typeface="Arial"/>
              </a:rPr>
              <a:t>3.1 Please provide a description of how the participating schools will facilitate a successful transition for children and youth from the correctional facilities to the schools. §1423(4)</a:t>
            </a:r>
            <a:endParaRPr dirty="0"/>
          </a:p>
        </p:txBody>
      </p:sp>
      <p:sp>
        <p:nvSpPr>
          <p:cNvPr id="231" name="Google Shape;231;p40"/>
          <p:cNvSpPr txBox="1"/>
          <p:nvPr/>
        </p:nvSpPr>
        <p:spPr>
          <a:xfrm>
            <a:off x="897909" y="1365767"/>
            <a:ext cx="7171200" cy="536527"/>
          </a:xfrm>
          <a:prstGeom prst="rect">
            <a:avLst/>
          </a:prstGeom>
          <a:noFill/>
          <a:ln>
            <a:noFill/>
          </a:ln>
        </p:spPr>
        <p:txBody>
          <a:bodyPr spcFirstLastPara="1" wrap="square" lIns="91425" tIns="91425" rIns="91425" bIns="91425" anchor="t" anchorCtr="0">
            <a:spAutoFit/>
          </a:bodyPr>
          <a:lstStyle/>
          <a:p>
            <a:pPr algn="ctr">
              <a:lnSpc>
                <a:spcPct val="90000"/>
              </a:lnSpc>
              <a:spcBef>
                <a:spcPts val="800"/>
              </a:spcBef>
            </a:pPr>
            <a:r>
              <a:rPr lang="en" dirty="0">
                <a:solidFill>
                  <a:srgbClr val="CC3300"/>
                </a:solidFill>
                <a:latin typeface="Calibri"/>
                <a:ea typeface="Calibri"/>
                <a:cs typeface="Calibri"/>
                <a:sym typeface="Calibri"/>
              </a:rPr>
              <a:t>[This page only appears for the LEAs with a Title I, Part D Allocation]</a:t>
            </a:r>
            <a:endParaRPr dirty="0">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p41"/>
          <p:cNvSpPr txBox="1">
            <a:spLocks noGrp="1"/>
          </p:cNvSpPr>
          <p:nvPr>
            <p:ph type="title"/>
          </p:nvPr>
        </p:nvSpPr>
        <p:spPr>
          <a:prstGeom prst="rect">
            <a:avLst/>
          </a:prstGeom>
        </p:spPr>
        <p:txBody>
          <a:bodyPr spcFirstLastPara="1" vert="horz" wrap="square" lIns="0" tIns="0" rIns="0" bIns="0" rtlCol="0" anchor="t" anchorCtr="0">
            <a:normAutofit fontScale="90000"/>
          </a:bodyPr>
          <a:lstStyle/>
          <a:p>
            <a:pPr>
              <a:spcBef>
                <a:spcPts val="0"/>
              </a:spcBef>
              <a:buClr>
                <a:schemeClr val="dk1"/>
              </a:buClr>
              <a:buSzPct val="52380"/>
            </a:pPr>
            <a:r>
              <a:rPr lang="en"/>
              <a:t>Required Narrative Questions - Title II, Part A</a:t>
            </a:r>
            <a:endParaRPr/>
          </a:p>
          <a:p>
            <a:pPr>
              <a:spcBef>
                <a:spcPts val="0"/>
              </a:spcBef>
              <a:buClr>
                <a:schemeClr val="dk1"/>
              </a:buClr>
              <a:buSzPct val="52380"/>
            </a:pPr>
            <a:endParaRPr/>
          </a:p>
          <a:p>
            <a:pPr>
              <a:spcBef>
                <a:spcPts val="0"/>
              </a:spcBef>
              <a:buClr>
                <a:schemeClr val="dk1"/>
              </a:buClr>
              <a:buSzPct val="52380"/>
            </a:pPr>
            <a:endParaRPr/>
          </a:p>
          <a:p>
            <a:pPr>
              <a:spcBef>
                <a:spcPts val="0"/>
              </a:spcBef>
              <a:buClr>
                <a:schemeClr val="dk1"/>
              </a:buClr>
              <a:buSzPct val="52380"/>
            </a:pPr>
            <a:endParaRPr/>
          </a:p>
          <a:p>
            <a:pPr>
              <a:spcBef>
                <a:spcPts val="0"/>
              </a:spcBef>
            </a:pPr>
            <a:endParaRPr/>
          </a:p>
        </p:txBody>
      </p:sp>
      <p:sp>
        <p:nvSpPr>
          <p:cNvPr id="237" name="Google Shape;237;p41"/>
          <p:cNvSpPr txBox="1">
            <a:spLocks noGrp="1"/>
          </p:cNvSpPr>
          <p:nvPr>
            <p:ph idx="1"/>
          </p:nvPr>
        </p:nvSpPr>
        <p:spPr>
          <a:xfrm>
            <a:off x="628650" y="1920240"/>
            <a:ext cx="7886700" cy="4640674"/>
          </a:xfrm>
          <a:prstGeom prst="rect">
            <a:avLst/>
          </a:prstGeom>
        </p:spPr>
        <p:txBody>
          <a:bodyPr spcFirstLastPara="1" vert="horz" wrap="square" lIns="0" tIns="0" rIns="0" bIns="0" rtlCol="0" anchor="t" anchorCtr="0">
            <a:normAutofit/>
          </a:bodyPr>
          <a:lstStyle/>
          <a:p>
            <a:pPr marL="0" indent="0">
              <a:spcBef>
                <a:spcPts val="800"/>
              </a:spcBef>
              <a:buNone/>
            </a:pPr>
            <a:r>
              <a:rPr lang="en" dirty="0"/>
              <a:t>2. Complete the tables below to describe how the LEA will prioritize Title II, Part A funds to schools implementing comprehensive or targeted and additional targeted support and improvement activities, and among those schools, have the highest percentage of children identified as low-income</a:t>
            </a:r>
            <a:endParaRPr dirty="0"/>
          </a:p>
        </p:txBody>
      </p:sp>
      <p:sp>
        <p:nvSpPr>
          <p:cNvPr id="238" name="Google Shape;238;p41"/>
          <p:cNvSpPr txBox="1"/>
          <p:nvPr/>
        </p:nvSpPr>
        <p:spPr>
          <a:xfrm>
            <a:off x="198300" y="1104287"/>
            <a:ext cx="8747400" cy="1062825"/>
          </a:xfrm>
          <a:prstGeom prst="rect">
            <a:avLst/>
          </a:prstGeom>
          <a:noFill/>
          <a:ln>
            <a:noFill/>
          </a:ln>
        </p:spPr>
        <p:txBody>
          <a:bodyPr spcFirstLastPara="1" wrap="square" lIns="91425" tIns="91425" rIns="91425" bIns="91425" anchor="t" anchorCtr="0">
            <a:spAutoFit/>
          </a:bodyPr>
          <a:lstStyle/>
          <a:p>
            <a:pPr algn="ctr">
              <a:lnSpc>
                <a:spcPct val="90000"/>
              </a:lnSpc>
              <a:spcBef>
                <a:spcPts val="800"/>
              </a:spcBef>
              <a:buClr>
                <a:schemeClr val="dk1"/>
              </a:buClr>
              <a:buSzPts val="1100"/>
            </a:pPr>
            <a:r>
              <a:rPr lang="en" dirty="0">
                <a:solidFill>
                  <a:srgbClr val="CC3300"/>
                </a:solidFill>
                <a:latin typeface="Calibri"/>
                <a:ea typeface="Calibri"/>
                <a:cs typeface="Calibri"/>
                <a:sym typeface="Calibri"/>
              </a:rPr>
              <a:t>[This question only appears for the LEAs that have schools identified as Comprehensive, Targeted and Additional Targeted Support and Improvement]</a:t>
            </a:r>
            <a:endParaRPr dirty="0">
              <a:solidFill>
                <a:schemeClr val="dk1"/>
              </a:solidFill>
              <a:latin typeface="Calibri"/>
              <a:ea typeface="Calibri"/>
              <a:cs typeface="Calibri"/>
              <a:sym typeface="Calibri"/>
            </a:endParaRPr>
          </a:p>
          <a:p>
            <a:endParaRPr dirty="0">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42"/>
        <p:cNvGrpSpPr/>
        <p:nvPr/>
      </p:nvGrpSpPr>
      <p:grpSpPr>
        <a:xfrm>
          <a:off x="0" y="0"/>
          <a:ext cx="0" cy="0"/>
          <a:chOff x="0" y="0"/>
          <a:chExt cx="0" cy="0"/>
        </a:xfrm>
      </p:grpSpPr>
      <p:sp>
        <p:nvSpPr>
          <p:cNvPr id="243" name="Google Shape;243;p42"/>
          <p:cNvSpPr txBox="1">
            <a:spLocks noGrp="1"/>
          </p:cNvSpPr>
          <p:nvPr>
            <p:ph type="title"/>
          </p:nvPr>
        </p:nvSpPr>
        <p:spPr>
          <a:prstGeom prst="rect">
            <a:avLst/>
          </a:prstGeom>
        </p:spPr>
        <p:txBody>
          <a:bodyPr spcFirstLastPara="1" vert="horz" wrap="square" lIns="0" tIns="0" rIns="0" bIns="0" rtlCol="0" anchor="t" anchorCtr="0">
            <a:normAutofit fontScale="90000"/>
          </a:bodyPr>
          <a:lstStyle/>
          <a:p>
            <a:pPr>
              <a:spcBef>
                <a:spcPts val="0"/>
              </a:spcBef>
              <a:buClr>
                <a:schemeClr val="dk1"/>
              </a:buClr>
              <a:buSzPct val="52380"/>
            </a:pPr>
            <a:r>
              <a:rPr lang="en"/>
              <a:t>Required Narrative Questions - Title III, Part A</a:t>
            </a:r>
            <a:endParaRPr/>
          </a:p>
          <a:p>
            <a:pPr>
              <a:spcBef>
                <a:spcPts val="0"/>
              </a:spcBef>
              <a:buClr>
                <a:schemeClr val="dk1"/>
              </a:buClr>
              <a:buSzPct val="52380"/>
            </a:pPr>
            <a:endParaRPr/>
          </a:p>
          <a:p>
            <a:pPr>
              <a:spcBef>
                <a:spcPts val="0"/>
              </a:spcBef>
              <a:buClr>
                <a:schemeClr val="dk1"/>
              </a:buClr>
              <a:buSzPct val="52380"/>
            </a:pPr>
            <a:endParaRPr/>
          </a:p>
          <a:p>
            <a:pPr>
              <a:spcBef>
                <a:spcPts val="0"/>
              </a:spcBef>
              <a:buClr>
                <a:schemeClr val="dk1"/>
              </a:buClr>
              <a:buSzPct val="52380"/>
            </a:pPr>
            <a:endParaRPr/>
          </a:p>
          <a:p>
            <a:pPr>
              <a:spcBef>
                <a:spcPts val="0"/>
              </a:spcBef>
              <a:buClr>
                <a:schemeClr val="dk1"/>
              </a:buClr>
              <a:buSzPct val="52380"/>
            </a:pPr>
            <a:endParaRPr/>
          </a:p>
          <a:p>
            <a:pPr>
              <a:spcBef>
                <a:spcPts val="0"/>
              </a:spcBef>
            </a:pPr>
            <a:endParaRPr/>
          </a:p>
        </p:txBody>
      </p:sp>
      <p:sp>
        <p:nvSpPr>
          <p:cNvPr id="244" name="Google Shape;244;p42"/>
          <p:cNvSpPr txBox="1">
            <a:spLocks noGrp="1"/>
          </p:cNvSpPr>
          <p:nvPr>
            <p:ph idx="1"/>
          </p:nvPr>
        </p:nvSpPr>
        <p:spPr>
          <a:xfrm>
            <a:off x="680269" y="1960626"/>
            <a:ext cx="7886700" cy="4640674"/>
          </a:xfrm>
          <a:prstGeom prst="rect">
            <a:avLst/>
          </a:prstGeom>
        </p:spPr>
        <p:txBody>
          <a:bodyPr spcFirstLastPara="1" vert="horz" wrap="square" lIns="0" tIns="0" rIns="0" bIns="0" rtlCol="0" anchor="t" anchorCtr="0">
            <a:normAutofit/>
          </a:bodyPr>
          <a:lstStyle/>
          <a:p>
            <a:pPr marL="0" indent="0">
              <a:lnSpc>
                <a:spcPct val="100000"/>
              </a:lnSpc>
              <a:spcBef>
                <a:spcPts val="0"/>
              </a:spcBef>
              <a:buNone/>
            </a:pPr>
            <a:r>
              <a:rPr lang="en" sz="1600" dirty="0">
                <a:solidFill>
                  <a:srgbClr val="333333"/>
                </a:solidFill>
                <a:highlight>
                  <a:schemeClr val="lt1"/>
                </a:highlight>
                <a:latin typeface="Arial"/>
                <a:ea typeface="Arial"/>
                <a:cs typeface="Arial"/>
                <a:sym typeface="Arial"/>
              </a:rPr>
              <a:t>1. Complete the tables to describe how professional development is funded.</a:t>
            </a:r>
            <a:endParaRPr sz="1600" dirty="0">
              <a:solidFill>
                <a:srgbClr val="333333"/>
              </a:solidFill>
              <a:highlight>
                <a:schemeClr val="lt1"/>
              </a:highlight>
              <a:latin typeface="Arial"/>
              <a:ea typeface="Arial"/>
              <a:cs typeface="Arial"/>
              <a:sym typeface="Arial"/>
            </a:endParaRPr>
          </a:p>
          <a:p>
            <a:pPr marL="0" indent="0">
              <a:lnSpc>
                <a:spcPct val="100000"/>
              </a:lnSpc>
              <a:spcBef>
                <a:spcPts val="0"/>
              </a:spcBef>
              <a:buClr>
                <a:schemeClr val="dk1"/>
              </a:buClr>
              <a:buSzPts val="1100"/>
              <a:buNone/>
            </a:pPr>
            <a:endParaRPr sz="1600" dirty="0">
              <a:solidFill>
                <a:srgbClr val="333333"/>
              </a:solidFill>
              <a:highlight>
                <a:schemeClr val="lt1"/>
              </a:highlight>
              <a:latin typeface="Arial"/>
              <a:ea typeface="Arial"/>
              <a:cs typeface="Arial"/>
              <a:sym typeface="Arial"/>
            </a:endParaRPr>
          </a:p>
          <a:p>
            <a:pPr marL="0" indent="0">
              <a:lnSpc>
                <a:spcPct val="100000"/>
              </a:lnSpc>
              <a:spcBef>
                <a:spcPts val="0"/>
              </a:spcBef>
              <a:buNone/>
            </a:pPr>
            <a:endParaRPr dirty="0"/>
          </a:p>
        </p:txBody>
      </p:sp>
      <p:sp>
        <p:nvSpPr>
          <p:cNvPr id="245" name="Google Shape;245;p42"/>
          <p:cNvSpPr txBox="1"/>
          <p:nvPr/>
        </p:nvSpPr>
        <p:spPr>
          <a:xfrm>
            <a:off x="1693050" y="1424099"/>
            <a:ext cx="5757900" cy="536527"/>
          </a:xfrm>
          <a:prstGeom prst="rect">
            <a:avLst/>
          </a:prstGeom>
          <a:noFill/>
          <a:ln>
            <a:noFill/>
          </a:ln>
        </p:spPr>
        <p:txBody>
          <a:bodyPr spcFirstLastPara="1" wrap="square" lIns="91425" tIns="91425" rIns="91425" bIns="91425" anchor="t" anchorCtr="0">
            <a:spAutoFit/>
          </a:bodyPr>
          <a:lstStyle/>
          <a:p>
            <a:pPr algn="ctr">
              <a:lnSpc>
                <a:spcPct val="90000"/>
              </a:lnSpc>
              <a:spcBef>
                <a:spcPts val="800"/>
              </a:spcBef>
            </a:pPr>
            <a:r>
              <a:rPr lang="en" dirty="0">
                <a:solidFill>
                  <a:srgbClr val="CC3300"/>
                </a:solidFill>
                <a:latin typeface="Calibri"/>
                <a:ea typeface="Calibri"/>
                <a:cs typeface="Calibri"/>
                <a:sym typeface="Calibri"/>
              </a:rPr>
              <a:t>[This page only appears if the LEA has a Title III allocation]</a:t>
            </a:r>
            <a:endParaRPr dirty="0">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49"/>
        <p:cNvGrpSpPr/>
        <p:nvPr/>
      </p:nvGrpSpPr>
      <p:grpSpPr>
        <a:xfrm>
          <a:off x="0" y="0"/>
          <a:ext cx="0" cy="0"/>
          <a:chOff x="0" y="0"/>
          <a:chExt cx="0" cy="0"/>
        </a:xfrm>
      </p:grpSpPr>
      <p:sp>
        <p:nvSpPr>
          <p:cNvPr id="250" name="Google Shape;250;p43"/>
          <p:cNvSpPr txBox="1">
            <a:spLocks noGrp="1"/>
          </p:cNvSpPr>
          <p:nvPr>
            <p:ph type="title"/>
          </p:nvPr>
        </p:nvSpPr>
        <p:spPr>
          <a:prstGeom prst="rect">
            <a:avLst/>
          </a:prstGeom>
        </p:spPr>
        <p:txBody>
          <a:bodyPr spcFirstLastPara="1" vert="horz" wrap="square" lIns="0" tIns="0" rIns="0" bIns="0" rtlCol="0" anchor="t" anchorCtr="0">
            <a:normAutofit fontScale="90000"/>
          </a:bodyPr>
          <a:lstStyle/>
          <a:p>
            <a:pPr>
              <a:spcBef>
                <a:spcPts val="0"/>
              </a:spcBef>
              <a:buClr>
                <a:schemeClr val="dk1"/>
              </a:buClr>
              <a:buSzPct val="52380"/>
            </a:pPr>
            <a:r>
              <a:rPr lang="en"/>
              <a:t>Required Narrative Questions - Title IV, Part A</a:t>
            </a:r>
            <a:endParaRPr/>
          </a:p>
          <a:p>
            <a:pPr>
              <a:spcBef>
                <a:spcPts val="0"/>
              </a:spcBef>
              <a:buClr>
                <a:schemeClr val="dk1"/>
              </a:buClr>
              <a:buSzPct val="52380"/>
            </a:pPr>
            <a:endParaRPr/>
          </a:p>
          <a:p>
            <a:pPr>
              <a:spcBef>
                <a:spcPts val="0"/>
              </a:spcBef>
              <a:buClr>
                <a:schemeClr val="dk1"/>
              </a:buClr>
              <a:buSzPct val="52380"/>
            </a:pPr>
            <a:endParaRPr/>
          </a:p>
          <a:p>
            <a:pPr>
              <a:spcBef>
                <a:spcPts val="0"/>
              </a:spcBef>
              <a:buClr>
                <a:schemeClr val="dk1"/>
              </a:buClr>
              <a:buSzPct val="52380"/>
            </a:pPr>
            <a:endParaRPr/>
          </a:p>
          <a:p>
            <a:pPr>
              <a:spcBef>
                <a:spcPts val="0"/>
              </a:spcBef>
              <a:buClr>
                <a:schemeClr val="dk1"/>
              </a:buClr>
              <a:buSzPct val="52380"/>
            </a:pPr>
            <a:endParaRPr/>
          </a:p>
          <a:p>
            <a:pPr>
              <a:spcBef>
                <a:spcPts val="0"/>
              </a:spcBef>
              <a:buClr>
                <a:schemeClr val="dk1"/>
              </a:buClr>
              <a:buSzPct val="52380"/>
            </a:pPr>
            <a:endParaRPr/>
          </a:p>
          <a:p>
            <a:pPr>
              <a:spcBef>
                <a:spcPts val="0"/>
              </a:spcBef>
            </a:pPr>
            <a:endParaRPr/>
          </a:p>
        </p:txBody>
      </p:sp>
      <p:sp>
        <p:nvSpPr>
          <p:cNvPr id="251" name="Google Shape;251;p43"/>
          <p:cNvSpPr txBox="1">
            <a:spLocks noGrp="1"/>
          </p:cNvSpPr>
          <p:nvPr>
            <p:ph idx="1"/>
          </p:nvPr>
        </p:nvSpPr>
        <p:spPr>
          <a:prstGeom prst="rect">
            <a:avLst/>
          </a:prstGeom>
        </p:spPr>
        <p:txBody>
          <a:bodyPr spcFirstLastPara="1" vert="horz" wrap="square" lIns="0" tIns="0" rIns="0" bIns="0" rtlCol="0" anchor="t" anchorCtr="0">
            <a:normAutofit/>
          </a:bodyPr>
          <a:lstStyle/>
          <a:p>
            <a:pPr marL="0" indent="0" algn="ctr">
              <a:spcBef>
                <a:spcPts val="800"/>
              </a:spcBef>
              <a:buNone/>
            </a:pPr>
            <a:r>
              <a:rPr lang="en">
                <a:solidFill>
                  <a:srgbClr val="CC3300"/>
                </a:solidFill>
              </a:rPr>
              <a:t>No questions required.</a:t>
            </a:r>
            <a:endParaRPr>
              <a:solidFill>
                <a:srgbClr val="CC33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256"/>
        <p:cNvGrpSpPr/>
        <p:nvPr/>
      </p:nvGrpSpPr>
      <p:grpSpPr>
        <a:xfrm>
          <a:off x="0" y="0"/>
          <a:ext cx="0" cy="0"/>
          <a:chOff x="0" y="0"/>
          <a:chExt cx="0" cy="0"/>
        </a:xfrm>
      </p:grpSpPr>
      <p:sp useBgFill="1">
        <p:nvSpPr>
          <p:cNvPr id="267" name="Rectangle 266">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9" name="Rectangle 268">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71"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077107" y="220196"/>
            <a:ext cx="7066893"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73" name="Oval 272">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57350" y="2099696"/>
            <a:ext cx="1456680"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75" name="Arc 274">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836384" y="1866059"/>
            <a:ext cx="2987899" cy="2240924"/>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57" name="Google Shape;257;p44"/>
          <p:cNvSpPr txBox="1">
            <a:spLocks noGrp="1"/>
          </p:cNvSpPr>
          <p:nvPr>
            <p:ph type="title"/>
          </p:nvPr>
        </p:nvSpPr>
        <p:spPr>
          <a:xfrm>
            <a:off x="3222523" y="1939159"/>
            <a:ext cx="5539897" cy="1329443"/>
          </a:xfrm>
          <a:prstGeom prst="rect">
            <a:avLst/>
          </a:prstGeom>
        </p:spPr>
        <p:txBody>
          <a:bodyPr spcFirstLastPara="1" vert="horz" lIns="91440" tIns="45720" rIns="91440" bIns="45720" rtlCol="0" anchor="t" anchorCtr="0">
            <a:normAutofit/>
          </a:bodyPr>
          <a:lstStyle/>
          <a:p>
            <a:pPr algn="r">
              <a:buClr>
                <a:schemeClr val="lt1"/>
              </a:buClr>
              <a:buSzPts val="2100"/>
            </a:pPr>
            <a:r>
              <a:rPr lang="en-US" sz="4000" kern="1200" dirty="0">
                <a:solidFill>
                  <a:schemeClr val="tx1"/>
                </a:solidFill>
                <a:latin typeface="+mj-lt"/>
                <a:ea typeface="+mj-ea"/>
                <a:cs typeface="+mj-cs"/>
              </a:rPr>
              <a:t>2023-2024 Consolidated Application Walk Through</a:t>
            </a:r>
          </a:p>
        </p:txBody>
      </p:sp>
      <p:sp>
        <p:nvSpPr>
          <p:cNvPr id="258" name="Google Shape;258;p44"/>
          <p:cNvSpPr txBox="1">
            <a:spLocks noGrp="1"/>
          </p:cNvSpPr>
          <p:nvPr>
            <p:ph idx="1"/>
          </p:nvPr>
        </p:nvSpPr>
        <p:spPr>
          <a:xfrm>
            <a:off x="3222523" y="3168180"/>
            <a:ext cx="5733470" cy="1329443"/>
          </a:xfrm>
          <a:prstGeom prst="rect">
            <a:avLst/>
          </a:prstGeom>
        </p:spPr>
        <p:txBody>
          <a:bodyPr spcFirstLastPara="1" vert="horz" lIns="91440" tIns="45720" rIns="91440" bIns="45720" rtlCol="0" anchorCtr="0">
            <a:normAutofit/>
          </a:bodyPr>
          <a:lstStyle/>
          <a:p>
            <a:pPr marL="0" indent="0" algn="ctr">
              <a:buClr>
                <a:schemeClr val="dk1"/>
              </a:buClr>
              <a:buSzPts val="1800"/>
              <a:buNone/>
            </a:pPr>
            <a:r>
              <a:rPr lang="en-US" u="sng" kern="1200" dirty="0">
                <a:solidFill>
                  <a:schemeClr val="tx1"/>
                </a:solidFill>
                <a:latin typeface="+mn-lt"/>
                <a:ea typeface="+mn-ea"/>
                <a:cs typeface="+mn-cs"/>
                <a:hlinkClick r:id="rId3"/>
              </a:rPr>
              <a:t>https://sitespubdev.cde.state.co.us/apps/consapp2023/</a:t>
            </a:r>
            <a:endParaRPr lang="en-US" kern="1200" dirty="0">
              <a:solidFill>
                <a:schemeClr val="tx1"/>
              </a:solidFill>
              <a:latin typeface="+mn-lt"/>
              <a:ea typeface="+mn-ea"/>
              <a:cs typeface="+mn-cs"/>
            </a:endParaRPr>
          </a:p>
        </p:txBody>
      </p:sp>
      <p:sp>
        <p:nvSpPr>
          <p:cNvPr id="262" name="Google Shape;262;p44"/>
          <p:cNvSpPr txBox="1">
            <a:spLocks noGrp="1"/>
          </p:cNvSpPr>
          <p:nvPr>
            <p:ph type="sldNum" sz="quarter" idx="12"/>
          </p:nvPr>
        </p:nvSpPr>
        <p:spPr>
          <a:xfrm>
            <a:off x="6457950" y="6356350"/>
            <a:ext cx="2057400" cy="365125"/>
          </a:xfrm>
          <a:prstGeom prst="rect">
            <a:avLst/>
          </a:prstGeom>
        </p:spPr>
        <p:txBody>
          <a:bodyPr spcFirstLastPara="1" vert="horz" lIns="91440" tIns="45720" rIns="91440" bIns="45720" rtlCol="0" anchor="ctr" anchorCtr="0">
            <a:normAutofit/>
          </a:bodyPr>
          <a:lstStyle/>
          <a:p>
            <a:pPr algn="r">
              <a:spcAft>
                <a:spcPts val="600"/>
              </a:spcAft>
            </a:pPr>
            <a:fld id="{00000000-1234-1234-1234-123412341234}" type="slidenum">
              <a:rPr lang="en-US" sz="1200">
                <a:solidFill>
                  <a:schemeClr val="tx1">
                    <a:tint val="75000"/>
                  </a:schemeClr>
                </a:solidFill>
              </a:rPr>
              <a:pPr algn="r">
                <a:spcAft>
                  <a:spcPts val="600"/>
                </a:spcAft>
              </a:pPr>
              <a:t>19</a:t>
            </a:fld>
            <a:endParaRPr lang="en-US" sz="1200">
              <a:solidFill>
                <a:schemeClr val="tx1">
                  <a:tint val="75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27"/>
          <p:cNvSpPr txBox="1">
            <a:spLocks noGrp="1"/>
          </p:cNvSpPr>
          <p:nvPr>
            <p:ph type="title"/>
          </p:nvPr>
        </p:nvSpPr>
        <p:spPr>
          <a:prstGeom prst="rect">
            <a:avLst/>
          </a:prstGeom>
        </p:spPr>
        <p:txBody>
          <a:bodyPr spcFirstLastPara="1" vert="horz" wrap="square" lIns="0" tIns="0" rIns="0" bIns="0" rtlCol="0" anchor="t" anchorCtr="0">
            <a:normAutofit/>
          </a:bodyPr>
          <a:lstStyle/>
          <a:p>
            <a:pPr>
              <a:spcBef>
                <a:spcPts val="0"/>
              </a:spcBef>
            </a:pPr>
            <a:r>
              <a:rPr lang="en"/>
              <a:t>Agenda</a:t>
            </a:r>
            <a:endParaRPr/>
          </a:p>
        </p:txBody>
      </p:sp>
      <p:sp>
        <p:nvSpPr>
          <p:cNvPr id="140" name="Google Shape;140;p27"/>
          <p:cNvSpPr txBox="1">
            <a:spLocks noGrp="1"/>
          </p:cNvSpPr>
          <p:nvPr>
            <p:ph idx="1"/>
          </p:nvPr>
        </p:nvSpPr>
        <p:spPr>
          <a:prstGeom prst="rect">
            <a:avLst/>
          </a:prstGeom>
        </p:spPr>
        <p:txBody>
          <a:bodyPr spcFirstLastPara="1" vert="horz" wrap="square" lIns="0" tIns="0" rIns="0" bIns="0" rtlCol="0" anchor="t" anchorCtr="0">
            <a:normAutofit/>
          </a:bodyPr>
          <a:lstStyle/>
          <a:p>
            <a:pPr marL="457200" indent="-342900">
              <a:spcBef>
                <a:spcPts val="800"/>
              </a:spcBef>
              <a:buSzPts val="1800"/>
            </a:pPr>
            <a:r>
              <a:rPr lang="en"/>
              <a:t>Upcoming Due Dates and Reminders </a:t>
            </a:r>
            <a:endParaRPr/>
          </a:p>
          <a:p>
            <a:pPr marL="457200" indent="-342900">
              <a:spcBef>
                <a:spcPts val="0"/>
              </a:spcBef>
              <a:buSzPts val="1800"/>
            </a:pPr>
            <a:r>
              <a:rPr lang="en"/>
              <a:t>Application Updates</a:t>
            </a:r>
            <a:endParaRPr/>
          </a:p>
          <a:p>
            <a:pPr marL="457200" indent="-342900">
              <a:spcBef>
                <a:spcPts val="0"/>
              </a:spcBef>
              <a:buSzPts val="1800"/>
            </a:pPr>
            <a:r>
              <a:rPr lang="en"/>
              <a:t>Consolidated Application Walkthrough</a:t>
            </a:r>
            <a:endParaRPr/>
          </a:p>
          <a:p>
            <a:pPr marL="457200" indent="-342900">
              <a:spcBef>
                <a:spcPts val="0"/>
              </a:spcBef>
              <a:buSzPts val="1800"/>
            </a:pPr>
            <a:r>
              <a:rPr lang="en"/>
              <a:t>BOCES Reminders </a:t>
            </a:r>
            <a:endParaRPr/>
          </a:p>
          <a:p>
            <a:pPr marL="457200" indent="-342900">
              <a:spcBef>
                <a:spcPts val="0"/>
              </a:spcBef>
              <a:buSzPts val="1800"/>
            </a:pPr>
            <a:r>
              <a:rPr lang="en"/>
              <a:t>Additional Support</a:t>
            </a:r>
            <a:endParaRPr/>
          </a:p>
          <a:p>
            <a:pPr marL="457200" indent="-342900">
              <a:spcBef>
                <a:spcPts val="0"/>
              </a:spcBef>
              <a:buSzPts val="1800"/>
            </a:pPr>
            <a:r>
              <a:rPr lang="en"/>
              <a:t>Questions</a:t>
            </a:r>
            <a:endParaRPr/>
          </a:p>
          <a:p>
            <a:pPr marL="457200" indent="-342900">
              <a:spcBef>
                <a:spcPts val="0"/>
              </a:spcBef>
              <a:buSzPts val="1800"/>
            </a:pPr>
            <a:r>
              <a:rPr lang="en"/>
              <a:t>Breakout Session by Content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7" name="Google Shape;267;p45"/>
          <p:cNvSpPr txBox="1">
            <a:spLocks noGrp="1"/>
          </p:cNvSpPr>
          <p:nvPr>
            <p:ph type="ctrTitle"/>
          </p:nvPr>
        </p:nvSpPr>
        <p:spPr>
          <a:prstGeom prst="rect">
            <a:avLst/>
          </a:prstGeom>
        </p:spPr>
        <p:txBody>
          <a:bodyPr spcFirstLastPara="1" vert="horz" wrap="square" lIns="68575" tIns="34275" rIns="68575" bIns="34275" rtlCol="0" anchor="t" anchorCtr="0">
            <a:normAutofit/>
          </a:bodyPr>
          <a:lstStyle/>
          <a:p>
            <a:r>
              <a:rPr lang="en" sz="4100" dirty="0">
                <a:solidFill>
                  <a:schemeClr val="tx1"/>
                </a:solidFill>
              </a:rPr>
              <a:t>BOCES Reminders</a:t>
            </a:r>
            <a:endParaRPr sz="4100" dirty="0">
              <a:solidFill>
                <a:schemeClr val="tx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sp>
        <p:nvSpPr>
          <p:cNvPr id="272" name="Google Shape;272;p46"/>
          <p:cNvSpPr txBox="1">
            <a:spLocks noGrp="1"/>
          </p:cNvSpPr>
          <p:nvPr>
            <p:ph type="title"/>
          </p:nvPr>
        </p:nvSpPr>
        <p:spPr>
          <a:prstGeom prst="rect">
            <a:avLst/>
          </a:prstGeom>
        </p:spPr>
        <p:txBody>
          <a:bodyPr spcFirstLastPara="1" vert="horz" wrap="square" lIns="0" tIns="0" rIns="0" bIns="0" rtlCol="0" anchor="t" anchorCtr="0">
            <a:noAutofit/>
          </a:bodyPr>
          <a:lstStyle/>
          <a:p>
            <a:pPr>
              <a:spcBef>
                <a:spcPts val="0"/>
              </a:spcBef>
              <a:buSzPts val="990"/>
            </a:pPr>
            <a:r>
              <a:rPr lang="en" sz="2300">
                <a:solidFill>
                  <a:srgbClr val="FFFFFF"/>
                </a:solidFill>
              </a:rPr>
              <a:t>Title IX of the Education Amendments of 1972 - BOCES</a:t>
            </a:r>
            <a:endParaRPr sz="1490"/>
          </a:p>
        </p:txBody>
      </p:sp>
      <p:sp>
        <p:nvSpPr>
          <p:cNvPr id="273" name="Google Shape;273;p46"/>
          <p:cNvSpPr txBox="1">
            <a:spLocks noGrp="1"/>
          </p:cNvSpPr>
          <p:nvPr>
            <p:ph idx="1"/>
          </p:nvPr>
        </p:nvSpPr>
        <p:spPr>
          <a:prstGeom prst="rect">
            <a:avLst/>
          </a:prstGeom>
        </p:spPr>
        <p:txBody>
          <a:bodyPr spcFirstLastPara="1" vert="horz" wrap="square" lIns="0" tIns="0" rIns="0" bIns="0" rtlCol="0" anchor="t" anchorCtr="0">
            <a:normAutofit fontScale="92500" lnSpcReduction="20000"/>
          </a:bodyPr>
          <a:lstStyle/>
          <a:p>
            <a:pPr marL="457200" indent="-334327">
              <a:buSzPct val="100000"/>
            </a:pPr>
            <a:r>
              <a:rPr lang="en" dirty="0"/>
              <a:t>Requires each district to have at least one Title IX coordinator to act as the “Lead”</a:t>
            </a:r>
            <a:endParaRPr dirty="0"/>
          </a:p>
          <a:p>
            <a:pPr marL="457200" indent="-334327">
              <a:buSzPct val="100000"/>
            </a:pPr>
            <a:r>
              <a:rPr lang="en" dirty="0"/>
              <a:t>This is the person that students and parents go to in order to file a Title IX (sex-based discrimination) complaint, such as:</a:t>
            </a:r>
            <a:endParaRPr dirty="0"/>
          </a:p>
          <a:p>
            <a:pPr marL="914400" lvl="1" indent="-316706">
              <a:spcBef>
                <a:spcPts val="1000"/>
              </a:spcBef>
              <a:buSzPct val="100000"/>
            </a:pPr>
            <a:r>
              <a:rPr lang="en" dirty="0"/>
              <a:t>Sex-based harassment (includes gender-based harassment, sexual harassment, sexual violence)</a:t>
            </a:r>
            <a:endParaRPr dirty="0"/>
          </a:p>
          <a:p>
            <a:pPr marL="914400" lvl="1" indent="-316706">
              <a:spcBef>
                <a:spcPts val="1000"/>
              </a:spcBef>
              <a:buSzPct val="100000"/>
            </a:pPr>
            <a:r>
              <a:rPr lang="en" dirty="0"/>
              <a:t>Lack of educational opportunities for girls (such as in STEM) </a:t>
            </a:r>
            <a:endParaRPr dirty="0"/>
          </a:p>
          <a:p>
            <a:pPr marL="914400" lvl="1" indent="-316706">
              <a:spcBef>
                <a:spcPts val="1000"/>
              </a:spcBef>
              <a:buSzPct val="100000"/>
            </a:pPr>
            <a:r>
              <a:rPr lang="en" dirty="0"/>
              <a:t>Lack of equal opportunities for girls in athletics</a:t>
            </a:r>
            <a:endParaRPr dirty="0"/>
          </a:p>
          <a:p>
            <a:pPr marL="914400" lvl="1" indent="-316706">
              <a:spcBef>
                <a:spcPts val="1000"/>
              </a:spcBef>
              <a:buSzPct val="100000"/>
            </a:pPr>
            <a:r>
              <a:rPr lang="en" dirty="0"/>
              <a:t>Discrimination to pregnant or parenting students</a:t>
            </a:r>
            <a:endParaRPr dirty="0"/>
          </a:p>
          <a:p>
            <a:pPr marL="457200" indent="-334327">
              <a:buSzPct val="100000"/>
            </a:pPr>
            <a:r>
              <a:rPr lang="en" dirty="0"/>
              <a:t>The Lead is the district level Title IX Coordinator that oversees school level Title IX Coordinators (if applicable)</a:t>
            </a:r>
            <a:endParaRPr dirty="0"/>
          </a:p>
          <a:p>
            <a:pPr marL="457200" indent="-334327">
              <a:buSzPct val="100000"/>
            </a:pPr>
            <a:r>
              <a:rPr lang="en" dirty="0"/>
              <a:t>Lead Title IX Coordinator's name and contact information should match the Lead Title IX contact posted on the district website.</a:t>
            </a:r>
            <a:endParaRPr dirty="0"/>
          </a:p>
          <a:p>
            <a:pPr marL="457200" indent="-334327">
              <a:buSzPct val="100000"/>
            </a:pPr>
            <a:r>
              <a:rPr lang="en" dirty="0"/>
              <a:t>Please include a phone number for the Title IX Coordinator!</a:t>
            </a:r>
            <a:endParaRPr dirty="0"/>
          </a:p>
        </p:txBody>
      </p:sp>
      <p:sp>
        <p:nvSpPr>
          <p:cNvPr id="274" name="Google Shape;274;p46"/>
          <p:cNvSpPr/>
          <p:nvPr/>
        </p:nvSpPr>
        <p:spPr>
          <a:xfrm>
            <a:off x="1168811" y="5882023"/>
            <a:ext cx="6535500" cy="673800"/>
          </a:xfrm>
          <a:prstGeom prst="roundRect">
            <a:avLst>
              <a:gd name="adj" fmla="val 16667"/>
            </a:avLst>
          </a:prstGeom>
          <a:solidFill>
            <a:schemeClr val="accent2">
              <a:lumMod val="40000"/>
              <a:lumOff val="60000"/>
            </a:schemeClr>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275" name="Google Shape;275;p46"/>
          <p:cNvSpPr txBox="1"/>
          <p:nvPr/>
        </p:nvSpPr>
        <p:spPr>
          <a:xfrm>
            <a:off x="1041142" y="5834250"/>
            <a:ext cx="6577500" cy="767872"/>
          </a:xfrm>
          <a:prstGeom prst="rect">
            <a:avLst/>
          </a:prstGeom>
          <a:noFill/>
          <a:ln>
            <a:noFill/>
          </a:ln>
        </p:spPr>
        <p:txBody>
          <a:bodyPr spcFirstLastPara="1" wrap="square" lIns="91425" tIns="91425" rIns="91425" bIns="91425" anchor="t" anchorCtr="0">
            <a:spAutoFit/>
          </a:bodyPr>
          <a:lstStyle/>
          <a:p>
            <a:pPr algn="ctr">
              <a:lnSpc>
                <a:spcPct val="125000"/>
              </a:lnSpc>
            </a:pPr>
            <a:r>
              <a:rPr lang="en" sz="1100" b="1">
                <a:solidFill>
                  <a:schemeClr val="dk1"/>
                </a:solidFill>
              </a:rPr>
              <a:t>For questions regarding school and district obligations under Title IX, contact:</a:t>
            </a:r>
            <a:endParaRPr sz="1100" b="1">
              <a:solidFill>
                <a:schemeClr val="dk1"/>
              </a:solidFill>
            </a:endParaRPr>
          </a:p>
          <a:p>
            <a:pPr algn="ctr">
              <a:lnSpc>
                <a:spcPct val="115000"/>
              </a:lnSpc>
            </a:pPr>
            <a:r>
              <a:rPr lang="en" sz="700">
                <a:solidFill>
                  <a:schemeClr val="dk1"/>
                </a:solidFill>
              </a:rPr>
              <a:t>Rebekah Ottenbreit</a:t>
            </a:r>
            <a:endParaRPr sz="700">
              <a:solidFill>
                <a:schemeClr val="dk1"/>
              </a:solidFill>
            </a:endParaRPr>
          </a:p>
          <a:p>
            <a:pPr algn="ctr">
              <a:lnSpc>
                <a:spcPct val="115000"/>
              </a:lnSpc>
            </a:pPr>
            <a:r>
              <a:rPr lang="en" sz="700">
                <a:solidFill>
                  <a:schemeClr val="dk1"/>
                </a:solidFill>
              </a:rPr>
              <a:t>Phone: 303-907-9331</a:t>
            </a:r>
            <a:endParaRPr sz="700">
              <a:solidFill>
                <a:schemeClr val="dk1"/>
              </a:solidFill>
            </a:endParaRPr>
          </a:p>
          <a:p>
            <a:pPr algn="ctr">
              <a:lnSpc>
                <a:spcPct val="115000"/>
              </a:lnSpc>
            </a:pPr>
            <a:r>
              <a:rPr lang="en" sz="700">
                <a:solidFill>
                  <a:schemeClr val="dk1"/>
                </a:solidFill>
              </a:rPr>
              <a:t>Email: Ottenbreit_R@cde.state.co.us </a:t>
            </a:r>
            <a:endParaRPr sz="700">
              <a:solidFill>
                <a:schemeClr val="dk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79"/>
        <p:cNvGrpSpPr/>
        <p:nvPr/>
      </p:nvGrpSpPr>
      <p:grpSpPr>
        <a:xfrm>
          <a:off x="0" y="0"/>
          <a:ext cx="0" cy="0"/>
          <a:chOff x="0" y="0"/>
          <a:chExt cx="0" cy="0"/>
        </a:xfrm>
      </p:grpSpPr>
      <p:sp>
        <p:nvSpPr>
          <p:cNvPr id="280" name="Google Shape;280;p47"/>
          <p:cNvSpPr txBox="1">
            <a:spLocks noGrp="1"/>
          </p:cNvSpPr>
          <p:nvPr>
            <p:ph type="title"/>
          </p:nvPr>
        </p:nvSpPr>
        <p:spPr>
          <a:prstGeom prst="rect">
            <a:avLst/>
          </a:prstGeom>
        </p:spPr>
        <p:txBody>
          <a:bodyPr spcFirstLastPara="1" vert="horz" wrap="square" lIns="0" tIns="0" rIns="0" bIns="0" rtlCol="0" anchor="t" anchorCtr="0">
            <a:normAutofit fontScale="90000"/>
          </a:bodyPr>
          <a:lstStyle/>
          <a:p>
            <a:pPr>
              <a:spcBef>
                <a:spcPts val="0"/>
              </a:spcBef>
            </a:pPr>
            <a:r>
              <a:rPr lang="en"/>
              <a:t>BOCES Reminders: Non-Public Schools Chart </a:t>
            </a:r>
            <a:endParaRPr/>
          </a:p>
        </p:txBody>
      </p:sp>
      <p:sp>
        <p:nvSpPr>
          <p:cNvPr id="281" name="Google Shape;281;p47"/>
          <p:cNvSpPr txBox="1">
            <a:spLocks noGrp="1"/>
          </p:cNvSpPr>
          <p:nvPr>
            <p:ph idx="1"/>
          </p:nvPr>
        </p:nvSpPr>
        <p:spPr>
          <a:prstGeom prst="rect">
            <a:avLst/>
          </a:prstGeom>
        </p:spPr>
        <p:txBody>
          <a:bodyPr spcFirstLastPara="1" vert="horz" wrap="square" lIns="0" tIns="0" rIns="0" bIns="0" rtlCol="0" anchor="t" anchorCtr="0">
            <a:normAutofit/>
          </a:bodyPr>
          <a:lstStyle/>
          <a:p>
            <a:pPr marL="0" indent="0">
              <a:spcBef>
                <a:spcPts val="800"/>
              </a:spcBef>
              <a:buNone/>
            </a:pPr>
            <a:r>
              <a:rPr lang="en"/>
              <a:t>Non-Public Schools can’t be deleted in the BOCES application:</a:t>
            </a:r>
            <a:endParaRPr/>
          </a:p>
          <a:p>
            <a:pPr marL="0" indent="0">
              <a:spcBef>
                <a:spcPts val="800"/>
              </a:spcBef>
              <a:buNone/>
            </a:pPr>
            <a:endParaRPr/>
          </a:p>
          <a:p>
            <a:pPr marL="914400" indent="0">
              <a:spcBef>
                <a:spcPts val="800"/>
              </a:spcBef>
              <a:buNone/>
            </a:pPr>
            <a:endParaRPr/>
          </a:p>
          <a:p>
            <a:pPr marL="457200" indent="0">
              <a:spcBef>
                <a:spcPts val="800"/>
              </a:spcBef>
              <a:buNone/>
            </a:pPr>
            <a:endParaRPr/>
          </a:p>
          <a:p>
            <a:pPr marL="457200" indent="0">
              <a:spcBef>
                <a:spcPts val="800"/>
              </a:spcBef>
              <a:buNone/>
            </a:pPr>
            <a:endParaRPr/>
          </a:p>
          <a:p>
            <a:pPr marL="0" indent="0">
              <a:spcBef>
                <a:spcPts val="800"/>
              </a:spcBef>
              <a:buNone/>
            </a:pPr>
            <a:endParaRPr/>
          </a:p>
          <a:p>
            <a:pPr marL="0" indent="0">
              <a:spcBef>
                <a:spcPts val="800"/>
              </a:spcBef>
              <a:buNone/>
            </a:pPr>
            <a:r>
              <a:rPr lang="en"/>
              <a:t>However, the member district application can delete the non-public schools: </a:t>
            </a:r>
            <a:endParaRPr/>
          </a:p>
        </p:txBody>
      </p:sp>
      <p:pic>
        <p:nvPicPr>
          <p:cNvPr id="282" name="Google Shape;282;p47"/>
          <p:cNvPicPr preferRelativeResize="0"/>
          <p:nvPr/>
        </p:nvPicPr>
        <p:blipFill rotWithShape="1">
          <a:blip r:embed="rId3">
            <a:alphaModFix/>
          </a:blip>
          <a:srcRect r="1448"/>
          <a:stretch/>
        </p:blipFill>
        <p:spPr>
          <a:xfrm>
            <a:off x="628650" y="1932890"/>
            <a:ext cx="7525150" cy="1726650"/>
          </a:xfrm>
          <a:prstGeom prst="rect">
            <a:avLst/>
          </a:prstGeom>
          <a:noFill/>
          <a:ln>
            <a:noFill/>
          </a:ln>
        </p:spPr>
      </p:pic>
      <p:pic>
        <p:nvPicPr>
          <p:cNvPr id="283" name="Google Shape;283;p47"/>
          <p:cNvPicPr preferRelativeResize="0"/>
          <p:nvPr/>
        </p:nvPicPr>
        <p:blipFill>
          <a:blip r:embed="rId4">
            <a:alphaModFix/>
          </a:blip>
          <a:stretch>
            <a:fillRect/>
          </a:stretch>
        </p:blipFill>
        <p:spPr>
          <a:xfrm>
            <a:off x="572493" y="4925110"/>
            <a:ext cx="7706832" cy="673800"/>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87"/>
        <p:cNvGrpSpPr/>
        <p:nvPr/>
      </p:nvGrpSpPr>
      <p:grpSpPr>
        <a:xfrm>
          <a:off x="0" y="0"/>
          <a:ext cx="0" cy="0"/>
          <a:chOff x="0" y="0"/>
          <a:chExt cx="0" cy="0"/>
        </a:xfrm>
      </p:grpSpPr>
      <p:sp>
        <p:nvSpPr>
          <p:cNvPr id="288" name="Google Shape;288;p48"/>
          <p:cNvSpPr txBox="1">
            <a:spLocks noGrp="1"/>
          </p:cNvSpPr>
          <p:nvPr>
            <p:ph type="title"/>
          </p:nvPr>
        </p:nvSpPr>
        <p:spPr>
          <a:prstGeom prst="rect">
            <a:avLst/>
          </a:prstGeom>
        </p:spPr>
        <p:txBody>
          <a:bodyPr spcFirstLastPara="1" vert="horz" wrap="square" lIns="0" tIns="0" rIns="0" bIns="0" rtlCol="0" anchor="t" anchorCtr="0">
            <a:normAutofit/>
          </a:bodyPr>
          <a:lstStyle/>
          <a:p>
            <a:pPr>
              <a:spcBef>
                <a:spcPts val="0"/>
              </a:spcBef>
            </a:pPr>
            <a:r>
              <a:rPr lang="en"/>
              <a:t>BOCES Reminders: School Profiles Page</a:t>
            </a:r>
            <a:endParaRPr/>
          </a:p>
        </p:txBody>
      </p:sp>
      <p:sp>
        <p:nvSpPr>
          <p:cNvPr id="289" name="Google Shape;289;p48"/>
          <p:cNvSpPr txBox="1">
            <a:spLocks noGrp="1"/>
          </p:cNvSpPr>
          <p:nvPr>
            <p:ph idx="1"/>
          </p:nvPr>
        </p:nvSpPr>
        <p:spPr>
          <a:xfrm>
            <a:off x="628650" y="1285123"/>
            <a:ext cx="7886700" cy="4640674"/>
          </a:xfrm>
          <a:prstGeom prst="rect">
            <a:avLst/>
          </a:prstGeom>
        </p:spPr>
        <p:txBody>
          <a:bodyPr spcFirstLastPara="1" vert="horz" wrap="square" lIns="0" tIns="0" rIns="0" bIns="0" rtlCol="0" anchor="t" anchorCtr="0">
            <a:normAutofit/>
          </a:bodyPr>
          <a:lstStyle/>
          <a:p>
            <a:pPr marL="0" indent="0">
              <a:spcBef>
                <a:spcPts val="800"/>
              </a:spcBef>
              <a:buNone/>
            </a:pPr>
            <a:r>
              <a:rPr lang="en" dirty="0"/>
              <a:t>This is similar to the Non-Public Schools chart where the BOCES can’t edit the schools in the district. This takes place in the member district’s application:</a:t>
            </a:r>
            <a:endParaRPr dirty="0"/>
          </a:p>
          <a:p>
            <a:pPr marL="0" indent="0">
              <a:spcBef>
                <a:spcPts val="800"/>
              </a:spcBef>
              <a:buNone/>
            </a:pPr>
            <a:r>
              <a:rPr lang="en" sz="1500" dirty="0"/>
              <a:t>Strasburg Application:</a:t>
            </a:r>
            <a:endParaRPr sz="1500" dirty="0"/>
          </a:p>
          <a:p>
            <a:pPr marL="0" indent="0">
              <a:spcBef>
                <a:spcPts val="800"/>
              </a:spcBef>
              <a:buNone/>
            </a:pPr>
            <a:endParaRPr sz="1500" dirty="0"/>
          </a:p>
          <a:p>
            <a:pPr marL="0" indent="0">
              <a:spcBef>
                <a:spcPts val="800"/>
              </a:spcBef>
              <a:buNone/>
            </a:pPr>
            <a:endParaRPr sz="1500" dirty="0"/>
          </a:p>
          <a:p>
            <a:pPr marL="0" indent="0">
              <a:spcBef>
                <a:spcPts val="800"/>
              </a:spcBef>
              <a:buNone/>
            </a:pPr>
            <a:endParaRPr sz="1500" dirty="0"/>
          </a:p>
          <a:p>
            <a:pPr marL="0" indent="0">
              <a:spcBef>
                <a:spcPts val="800"/>
              </a:spcBef>
              <a:buNone/>
            </a:pPr>
            <a:endParaRPr sz="1500" dirty="0"/>
          </a:p>
          <a:p>
            <a:pPr marL="0" indent="0">
              <a:spcBef>
                <a:spcPts val="800"/>
              </a:spcBef>
              <a:buNone/>
            </a:pPr>
            <a:endParaRPr sz="1500" dirty="0"/>
          </a:p>
          <a:p>
            <a:pPr marL="0" indent="0">
              <a:spcBef>
                <a:spcPts val="800"/>
              </a:spcBef>
              <a:buNone/>
            </a:pPr>
            <a:endParaRPr sz="1500" dirty="0"/>
          </a:p>
          <a:p>
            <a:pPr marL="0" indent="0">
              <a:spcBef>
                <a:spcPts val="800"/>
              </a:spcBef>
              <a:buNone/>
            </a:pPr>
            <a:r>
              <a:rPr lang="en" sz="1500" dirty="0"/>
              <a:t>East Central BOCES Application: </a:t>
            </a:r>
            <a:endParaRPr sz="1500" dirty="0"/>
          </a:p>
          <a:p>
            <a:pPr marL="0" indent="0">
              <a:spcBef>
                <a:spcPts val="800"/>
              </a:spcBef>
              <a:buNone/>
            </a:pPr>
            <a:endParaRPr dirty="0"/>
          </a:p>
          <a:p>
            <a:pPr marL="914400" indent="0">
              <a:spcBef>
                <a:spcPts val="800"/>
              </a:spcBef>
              <a:buNone/>
            </a:pPr>
            <a:endParaRPr dirty="0"/>
          </a:p>
          <a:p>
            <a:pPr marL="457200" indent="0">
              <a:spcBef>
                <a:spcPts val="800"/>
              </a:spcBef>
              <a:buNone/>
            </a:pPr>
            <a:endParaRPr dirty="0"/>
          </a:p>
          <a:p>
            <a:pPr marL="457200" indent="0">
              <a:spcBef>
                <a:spcPts val="800"/>
              </a:spcBef>
              <a:buNone/>
            </a:pPr>
            <a:endParaRPr dirty="0"/>
          </a:p>
          <a:p>
            <a:pPr marL="0" indent="0">
              <a:spcBef>
                <a:spcPts val="800"/>
              </a:spcBef>
              <a:buNone/>
            </a:pPr>
            <a:endParaRPr dirty="0"/>
          </a:p>
        </p:txBody>
      </p:sp>
      <p:pic>
        <p:nvPicPr>
          <p:cNvPr id="290" name="Google Shape;290;p48"/>
          <p:cNvPicPr preferRelativeResize="0"/>
          <p:nvPr/>
        </p:nvPicPr>
        <p:blipFill>
          <a:blip r:embed="rId3">
            <a:alphaModFix/>
          </a:blip>
          <a:stretch>
            <a:fillRect/>
          </a:stretch>
        </p:blipFill>
        <p:spPr>
          <a:xfrm>
            <a:off x="764654" y="2757450"/>
            <a:ext cx="6631662" cy="1290982"/>
          </a:xfrm>
          <a:prstGeom prst="rect">
            <a:avLst/>
          </a:prstGeom>
          <a:noFill/>
          <a:ln>
            <a:noFill/>
          </a:ln>
        </p:spPr>
      </p:pic>
      <p:pic>
        <p:nvPicPr>
          <p:cNvPr id="291" name="Google Shape;291;p48"/>
          <p:cNvPicPr preferRelativeResize="0"/>
          <p:nvPr/>
        </p:nvPicPr>
        <p:blipFill>
          <a:blip r:embed="rId4">
            <a:alphaModFix/>
          </a:blip>
          <a:stretch>
            <a:fillRect/>
          </a:stretch>
        </p:blipFill>
        <p:spPr>
          <a:xfrm>
            <a:off x="816275" y="4874577"/>
            <a:ext cx="7044615" cy="1343100"/>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95"/>
        <p:cNvGrpSpPr/>
        <p:nvPr/>
      </p:nvGrpSpPr>
      <p:grpSpPr>
        <a:xfrm>
          <a:off x="0" y="0"/>
          <a:ext cx="0" cy="0"/>
          <a:chOff x="0" y="0"/>
          <a:chExt cx="0" cy="0"/>
        </a:xfrm>
      </p:grpSpPr>
      <p:sp>
        <p:nvSpPr>
          <p:cNvPr id="296" name="Google Shape;296;p49"/>
          <p:cNvSpPr txBox="1">
            <a:spLocks noGrp="1"/>
          </p:cNvSpPr>
          <p:nvPr>
            <p:ph type="ctrTitle"/>
          </p:nvPr>
        </p:nvSpPr>
        <p:spPr>
          <a:prstGeom prst="rect">
            <a:avLst/>
          </a:prstGeom>
        </p:spPr>
        <p:txBody>
          <a:bodyPr spcFirstLastPara="1" vert="horz" wrap="square" lIns="68575" tIns="34275" rIns="68575" bIns="34275" rtlCol="0" anchor="t" anchorCtr="0">
            <a:normAutofit/>
          </a:bodyPr>
          <a:lstStyle/>
          <a:p>
            <a:r>
              <a:rPr lang="en" sz="4100" dirty="0">
                <a:solidFill>
                  <a:schemeClr val="tx1"/>
                </a:solidFill>
              </a:rPr>
              <a:t>Additional Support</a:t>
            </a:r>
            <a:endParaRPr sz="4100" dirty="0">
              <a:solidFill>
                <a:schemeClr val="tx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300"/>
        <p:cNvGrpSpPr/>
        <p:nvPr/>
      </p:nvGrpSpPr>
      <p:grpSpPr>
        <a:xfrm>
          <a:off x="0" y="0"/>
          <a:ext cx="0" cy="0"/>
          <a:chOff x="0" y="0"/>
          <a:chExt cx="0" cy="0"/>
        </a:xfrm>
      </p:grpSpPr>
      <p:sp>
        <p:nvSpPr>
          <p:cNvPr id="302" name="Google Shape;302;p50"/>
          <p:cNvSpPr txBox="1">
            <a:spLocks noGrp="1"/>
          </p:cNvSpPr>
          <p:nvPr>
            <p:ph sz="half" idx="1"/>
          </p:nvPr>
        </p:nvSpPr>
        <p:spPr>
          <a:xfrm>
            <a:off x="378600" y="2433484"/>
            <a:ext cx="3301794" cy="3134033"/>
          </a:xfrm>
          <a:prstGeom prst="rect">
            <a:avLst/>
          </a:prstGeom>
        </p:spPr>
        <p:txBody>
          <a:bodyPr spcFirstLastPara="1" vert="horz" wrap="square" lIns="0" tIns="0" rIns="0" bIns="0" rtlCol="0" anchor="t" anchorCtr="0">
            <a:normAutofit/>
          </a:bodyPr>
          <a:lstStyle/>
          <a:p>
            <a:pPr marL="0" indent="0" algn="ctr">
              <a:spcBef>
                <a:spcPts val="600"/>
              </a:spcBef>
              <a:buClr>
                <a:schemeClr val="dk1"/>
              </a:buClr>
              <a:buSzPts val="1100"/>
              <a:buNone/>
            </a:pPr>
            <a:r>
              <a:rPr lang="en" sz="2000" dirty="0"/>
              <a:t>Spring RNMs</a:t>
            </a:r>
            <a:endParaRPr sz="2000" dirty="0"/>
          </a:p>
          <a:p>
            <a:pPr marL="0" indent="0" algn="ctr">
              <a:spcBef>
                <a:spcPts val="600"/>
              </a:spcBef>
              <a:buClr>
                <a:schemeClr val="dk1"/>
              </a:buClr>
              <a:buSzPts val="1100"/>
              <a:buNone/>
            </a:pPr>
            <a:r>
              <a:rPr lang="en" sz="1400" dirty="0"/>
              <a:t>The Federal Programs and Supports Unit is hosting several in-person regional work sessions and time during upcoming office hours to answer questions related to the consolidated application.</a:t>
            </a:r>
            <a:endParaRPr sz="1400" dirty="0"/>
          </a:p>
          <a:p>
            <a:pPr marL="0" indent="0">
              <a:spcBef>
                <a:spcPts val="800"/>
              </a:spcBef>
              <a:buNone/>
            </a:pPr>
            <a:endParaRPr dirty="0"/>
          </a:p>
        </p:txBody>
      </p:sp>
      <p:sp>
        <p:nvSpPr>
          <p:cNvPr id="301" name="Google Shape;301;p50"/>
          <p:cNvSpPr txBox="1">
            <a:spLocks noGrp="1"/>
          </p:cNvSpPr>
          <p:nvPr>
            <p:ph type="title"/>
          </p:nvPr>
        </p:nvSpPr>
        <p:spPr>
          <a:prstGeom prst="rect">
            <a:avLst/>
          </a:prstGeom>
        </p:spPr>
        <p:txBody>
          <a:bodyPr spcFirstLastPara="1" vert="horz" wrap="square" lIns="0" tIns="0" rIns="0" bIns="0" rtlCol="0" anchor="t" anchorCtr="0">
            <a:normAutofit/>
          </a:bodyPr>
          <a:lstStyle/>
          <a:p>
            <a:pPr>
              <a:spcBef>
                <a:spcPts val="0"/>
              </a:spcBef>
            </a:pPr>
            <a:r>
              <a:rPr lang="en" sz="2000" dirty="0"/>
              <a:t>Upcoming Regional Network Meetings and Consolidated Application Training</a:t>
            </a:r>
            <a:endParaRPr dirty="0"/>
          </a:p>
        </p:txBody>
      </p:sp>
      <p:sp>
        <p:nvSpPr>
          <p:cNvPr id="303" name="Google Shape;303;p50"/>
          <p:cNvSpPr txBox="1"/>
          <p:nvPr/>
        </p:nvSpPr>
        <p:spPr>
          <a:xfrm>
            <a:off x="3864000" y="1947501"/>
            <a:ext cx="4901400" cy="3912579"/>
          </a:xfrm>
          <a:prstGeom prst="rect">
            <a:avLst/>
          </a:prstGeom>
          <a:noFill/>
          <a:ln>
            <a:noFill/>
          </a:ln>
        </p:spPr>
        <p:txBody>
          <a:bodyPr spcFirstLastPara="1" wrap="square" lIns="91425" tIns="91425" rIns="91425" bIns="91425" anchor="t" anchorCtr="0">
            <a:spAutoFit/>
          </a:bodyPr>
          <a:lstStyle/>
          <a:p>
            <a:pPr>
              <a:lnSpc>
                <a:spcPct val="115000"/>
              </a:lnSpc>
              <a:buClr>
                <a:schemeClr val="dk1"/>
              </a:buClr>
              <a:buSzPts val="1100"/>
            </a:pPr>
            <a:r>
              <a:rPr lang="en" sz="1300" dirty="0">
                <a:solidFill>
                  <a:schemeClr val="dk1"/>
                </a:solidFill>
                <a:latin typeface="Calibri"/>
                <a:ea typeface="Calibri"/>
                <a:cs typeface="Calibri"/>
                <a:sym typeface="Calibri"/>
              </a:rPr>
              <a:t>Regional Network Meetings/Cons App Work Sessions:</a:t>
            </a:r>
            <a:endParaRPr sz="1300" dirty="0">
              <a:solidFill>
                <a:schemeClr val="dk1"/>
              </a:solidFill>
              <a:latin typeface="Calibri"/>
              <a:ea typeface="Calibri"/>
              <a:cs typeface="Calibri"/>
              <a:sym typeface="Calibri"/>
            </a:endParaRPr>
          </a:p>
          <a:p>
            <a:pPr marL="914400" indent="-311150">
              <a:lnSpc>
                <a:spcPct val="115000"/>
              </a:lnSpc>
              <a:buClr>
                <a:schemeClr val="dk1"/>
              </a:buClr>
              <a:buSzPts val="1300"/>
              <a:buFont typeface="Calibri"/>
              <a:buChar char="●"/>
            </a:pPr>
            <a:r>
              <a:rPr lang="en" sz="1300" b="1" dirty="0">
                <a:solidFill>
                  <a:schemeClr val="dk1"/>
                </a:solidFill>
                <a:latin typeface="Calibri"/>
                <a:ea typeface="Calibri"/>
                <a:cs typeface="Calibri"/>
                <a:sym typeface="Calibri"/>
              </a:rPr>
              <a:t>NE/NC Region </a:t>
            </a:r>
            <a:r>
              <a:rPr lang="en" sz="1300" dirty="0">
                <a:solidFill>
                  <a:schemeClr val="dk1"/>
                </a:solidFill>
                <a:latin typeface="Calibri"/>
                <a:ea typeface="Calibri"/>
                <a:cs typeface="Calibri"/>
                <a:sym typeface="Calibri"/>
              </a:rPr>
              <a:t>May 4th 12:30-3:30pm: EC BOCES </a:t>
            </a:r>
            <a:r>
              <a:rPr lang="en" sz="1300" u="sng" dirty="0">
                <a:solidFill>
                  <a:srgbClr val="1155CC"/>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Register Here</a:t>
            </a:r>
            <a:endParaRPr sz="1300" dirty="0">
              <a:solidFill>
                <a:schemeClr val="dk1"/>
              </a:solidFill>
              <a:latin typeface="Calibri"/>
              <a:ea typeface="Calibri"/>
              <a:cs typeface="Calibri"/>
              <a:sym typeface="Calibri"/>
            </a:endParaRPr>
          </a:p>
          <a:p>
            <a:pPr marL="914400" indent="-311150">
              <a:lnSpc>
                <a:spcPct val="115000"/>
              </a:lnSpc>
              <a:buClr>
                <a:schemeClr val="dk1"/>
              </a:buClr>
              <a:buSzPts val="1300"/>
              <a:buFont typeface="Calibri"/>
              <a:buChar char="●"/>
            </a:pPr>
            <a:r>
              <a:rPr lang="en" sz="1300" b="1" dirty="0">
                <a:solidFill>
                  <a:schemeClr val="dk1"/>
                </a:solidFill>
                <a:latin typeface="Calibri"/>
                <a:ea typeface="Calibri"/>
                <a:cs typeface="Calibri"/>
                <a:sym typeface="Calibri"/>
              </a:rPr>
              <a:t>Pikes Peak Region </a:t>
            </a:r>
            <a:r>
              <a:rPr lang="en" sz="1300" dirty="0">
                <a:solidFill>
                  <a:schemeClr val="dk1"/>
                </a:solidFill>
                <a:latin typeface="Calibri"/>
                <a:ea typeface="Calibri"/>
                <a:cs typeface="Calibri"/>
                <a:sym typeface="Calibri"/>
              </a:rPr>
              <a:t>May 4th 1:00-4:00pm: Pikes Peak BOCES </a:t>
            </a:r>
            <a:r>
              <a:rPr lang="en" sz="1300" u="sng" dirty="0">
                <a:solidFill>
                  <a:srgbClr val="1155CC"/>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Register Here</a:t>
            </a:r>
            <a:endParaRPr sz="1300" dirty="0">
              <a:solidFill>
                <a:schemeClr val="dk1"/>
              </a:solidFill>
              <a:latin typeface="Calibri"/>
              <a:ea typeface="Calibri"/>
              <a:cs typeface="Calibri"/>
              <a:sym typeface="Calibri"/>
            </a:endParaRPr>
          </a:p>
          <a:p>
            <a:pPr marL="914400" indent="-311150">
              <a:lnSpc>
                <a:spcPct val="115000"/>
              </a:lnSpc>
              <a:buClr>
                <a:schemeClr val="dk1"/>
              </a:buClr>
              <a:buSzPts val="1300"/>
              <a:buFont typeface="Calibri"/>
              <a:buChar char="●"/>
            </a:pPr>
            <a:r>
              <a:rPr lang="en" sz="1300" b="1" dirty="0">
                <a:solidFill>
                  <a:schemeClr val="dk1"/>
                </a:solidFill>
                <a:latin typeface="Calibri"/>
                <a:ea typeface="Calibri"/>
                <a:cs typeface="Calibri"/>
                <a:sym typeface="Calibri"/>
              </a:rPr>
              <a:t>SW Region </a:t>
            </a:r>
            <a:r>
              <a:rPr lang="en" sz="1300" dirty="0">
                <a:solidFill>
                  <a:schemeClr val="dk1"/>
                </a:solidFill>
                <a:latin typeface="Calibri"/>
                <a:ea typeface="Calibri"/>
                <a:cs typeface="Calibri"/>
                <a:sym typeface="Calibri"/>
              </a:rPr>
              <a:t>May 4th 9:30-12:30: Alamosa</a:t>
            </a:r>
            <a:r>
              <a:rPr lang="en" sz="1300" u="sng" dirty="0">
                <a:solidFill>
                  <a:srgbClr val="1155CC"/>
                </a:solidFill>
                <a:latin typeface="Calibri"/>
                <a:ea typeface="Calibri"/>
                <a:cs typeface="Calibri"/>
                <a:sym typeface="Calibri"/>
                <a:hlinkClick r:id="rId5">
                  <a:extLst>
                    <a:ext uri="{A12FA001-AC4F-418D-AE19-62706E023703}">
                      <ahyp:hlinkClr xmlns:ahyp="http://schemas.microsoft.com/office/drawing/2018/hyperlinkcolor" val="tx"/>
                    </a:ext>
                  </a:extLst>
                </a:hlinkClick>
              </a:rPr>
              <a:t> Register Here</a:t>
            </a:r>
            <a:endParaRPr sz="1300" dirty="0">
              <a:solidFill>
                <a:schemeClr val="dk1"/>
              </a:solidFill>
              <a:latin typeface="Calibri"/>
              <a:ea typeface="Calibri"/>
              <a:cs typeface="Calibri"/>
              <a:sym typeface="Calibri"/>
            </a:endParaRPr>
          </a:p>
          <a:p>
            <a:pPr marL="914400" indent="-311150">
              <a:lnSpc>
                <a:spcPct val="115000"/>
              </a:lnSpc>
              <a:buClr>
                <a:schemeClr val="dk1"/>
              </a:buClr>
              <a:buSzPts val="1300"/>
              <a:buFont typeface="Calibri"/>
              <a:buChar char="●"/>
            </a:pPr>
            <a:r>
              <a:rPr lang="en" sz="1300" b="1" dirty="0">
                <a:solidFill>
                  <a:schemeClr val="dk1"/>
                </a:solidFill>
                <a:latin typeface="Calibri"/>
                <a:ea typeface="Calibri"/>
                <a:cs typeface="Calibri"/>
                <a:sym typeface="Calibri"/>
              </a:rPr>
              <a:t>NW Region </a:t>
            </a:r>
            <a:r>
              <a:rPr lang="en" sz="1300" dirty="0">
                <a:solidFill>
                  <a:schemeClr val="dk1"/>
                </a:solidFill>
                <a:latin typeface="Calibri"/>
                <a:ea typeface="Calibri"/>
                <a:cs typeface="Calibri"/>
                <a:sym typeface="Calibri"/>
              </a:rPr>
              <a:t>May 10th: 12:30-3:30pm Eagle </a:t>
            </a:r>
            <a:r>
              <a:rPr lang="en" sz="1300" u="sng" dirty="0">
                <a:solidFill>
                  <a:srgbClr val="1155CC"/>
                </a:solidFill>
                <a:latin typeface="Calibri"/>
                <a:ea typeface="Calibri"/>
                <a:cs typeface="Calibri"/>
                <a:sym typeface="Calibri"/>
                <a:hlinkClick r:id="rId6">
                  <a:extLst>
                    <a:ext uri="{A12FA001-AC4F-418D-AE19-62706E023703}">
                      <ahyp:hlinkClr xmlns:ahyp="http://schemas.microsoft.com/office/drawing/2018/hyperlinkcolor" val="tx"/>
                    </a:ext>
                  </a:extLst>
                </a:hlinkClick>
              </a:rPr>
              <a:t>Register Here</a:t>
            </a:r>
            <a:endParaRPr sz="1300" dirty="0">
              <a:solidFill>
                <a:schemeClr val="dk1"/>
              </a:solidFill>
              <a:latin typeface="Calibri"/>
              <a:ea typeface="Calibri"/>
              <a:cs typeface="Calibri"/>
              <a:sym typeface="Calibri"/>
            </a:endParaRPr>
          </a:p>
          <a:p>
            <a:pPr marL="914400" indent="-311150">
              <a:lnSpc>
                <a:spcPct val="115000"/>
              </a:lnSpc>
              <a:buClr>
                <a:schemeClr val="dk1"/>
              </a:buClr>
              <a:buSzPts val="1300"/>
              <a:buFont typeface="Calibri"/>
              <a:buChar char="●"/>
            </a:pPr>
            <a:r>
              <a:rPr lang="en" sz="1300" b="1" dirty="0">
                <a:solidFill>
                  <a:schemeClr val="dk1"/>
                </a:solidFill>
                <a:latin typeface="Calibri"/>
                <a:ea typeface="Calibri"/>
                <a:cs typeface="Calibri"/>
                <a:sym typeface="Calibri"/>
              </a:rPr>
              <a:t>Metro Region </a:t>
            </a:r>
            <a:r>
              <a:rPr lang="en" sz="1300" dirty="0">
                <a:solidFill>
                  <a:schemeClr val="dk1"/>
                </a:solidFill>
                <a:latin typeface="Calibri"/>
                <a:ea typeface="Calibri"/>
                <a:cs typeface="Calibri"/>
                <a:sym typeface="Calibri"/>
              </a:rPr>
              <a:t>May 10th: 12:30-3:30pm Lakewood Public Library </a:t>
            </a:r>
            <a:r>
              <a:rPr lang="en" sz="1300" u="sng" dirty="0">
                <a:solidFill>
                  <a:srgbClr val="1155CC"/>
                </a:solidFill>
                <a:latin typeface="Calibri"/>
                <a:ea typeface="Calibri"/>
                <a:cs typeface="Calibri"/>
                <a:sym typeface="Calibri"/>
                <a:hlinkClick r:id="rId7">
                  <a:extLst>
                    <a:ext uri="{A12FA001-AC4F-418D-AE19-62706E023703}">
                      <ahyp:hlinkClr xmlns:ahyp="http://schemas.microsoft.com/office/drawing/2018/hyperlinkcolor" val="tx"/>
                    </a:ext>
                  </a:extLst>
                </a:hlinkClick>
              </a:rPr>
              <a:t>Register Here</a:t>
            </a:r>
            <a:endParaRPr sz="1300" b="1" dirty="0">
              <a:solidFill>
                <a:schemeClr val="dk1"/>
              </a:solidFill>
              <a:latin typeface="Calibri"/>
              <a:ea typeface="Calibri"/>
              <a:cs typeface="Calibri"/>
              <a:sym typeface="Calibri"/>
            </a:endParaRPr>
          </a:p>
          <a:p>
            <a:pPr marL="914400" indent="-311150">
              <a:lnSpc>
                <a:spcPct val="115000"/>
              </a:lnSpc>
              <a:buClr>
                <a:schemeClr val="dk1"/>
              </a:buClr>
              <a:buSzPts val="1300"/>
              <a:buFont typeface="Calibri"/>
              <a:buChar char="●"/>
            </a:pPr>
            <a:r>
              <a:rPr lang="en" sz="1300" b="1" dirty="0">
                <a:solidFill>
                  <a:schemeClr val="dk1"/>
                </a:solidFill>
                <a:latin typeface="Calibri"/>
                <a:ea typeface="Calibri"/>
                <a:cs typeface="Calibri"/>
                <a:sym typeface="Calibri"/>
              </a:rPr>
              <a:t>SE Region </a:t>
            </a:r>
            <a:r>
              <a:rPr lang="en" sz="1300" dirty="0">
                <a:solidFill>
                  <a:schemeClr val="dk1"/>
                </a:solidFill>
                <a:latin typeface="Calibri"/>
                <a:ea typeface="Calibri"/>
                <a:cs typeface="Calibri"/>
                <a:sym typeface="Calibri"/>
              </a:rPr>
              <a:t>May 23rd: 12:30-3:30pm SE BOCES </a:t>
            </a:r>
            <a:r>
              <a:rPr lang="en" sz="1300" u="sng" dirty="0">
                <a:solidFill>
                  <a:schemeClr val="hlink"/>
                </a:solidFill>
                <a:latin typeface="Calibri"/>
                <a:ea typeface="Calibri"/>
                <a:cs typeface="Calibri"/>
                <a:sym typeface="Calibri"/>
                <a:hlinkClick r:id="rId8"/>
              </a:rPr>
              <a:t>Register Here</a:t>
            </a:r>
            <a:endParaRPr sz="1300" u="sng" dirty="0">
              <a:solidFill>
                <a:schemeClr val="dk1"/>
              </a:solidFill>
              <a:latin typeface="Calibri"/>
              <a:ea typeface="Calibri"/>
              <a:cs typeface="Calibri"/>
              <a:sym typeface="Calibri"/>
            </a:endParaRPr>
          </a:p>
          <a:p>
            <a:pPr>
              <a:lnSpc>
                <a:spcPct val="115000"/>
              </a:lnSpc>
              <a:buClr>
                <a:schemeClr val="dk1"/>
              </a:buClr>
              <a:buSzPts val="1100"/>
            </a:pPr>
            <a:r>
              <a:rPr lang="en" sz="1300" dirty="0">
                <a:solidFill>
                  <a:schemeClr val="dk1"/>
                </a:solidFill>
                <a:latin typeface="Calibri"/>
                <a:ea typeface="Calibri"/>
                <a:cs typeface="Calibri"/>
                <a:sym typeface="Calibri"/>
              </a:rPr>
              <a:t>ESEA Office Hours Q&amp;A:</a:t>
            </a:r>
            <a:endParaRPr sz="1300" dirty="0">
              <a:solidFill>
                <a:schemeClr val="dk1"/>
              </a:solidFill>
              <a:latin typeface="Calibri"/>
              <a:ea typeface="Calibri"/>
              <a:cs typeface="Calibri"/>
              <a:sym typeface="Calibri"/>
            </a:endParaRPr>
          </a:p>
          <a:p>
            <a:pPr marL="914400" indent="-311150">
              <a:lnSpc>
                <a:spcPct val="115000"/>
              </a:lnSpc>
              <a:buClr>
                <a:schemeClr val="dk1"/>
              </a:buClr>
              <a:buSzPts val="1300"/>
              <a:buFont typeface="Calibri"/>
              <a:buChar char="●"/>
            </a:pPr>
            <a:r>
              <a:rPr lang="en" sz="1300" dirty="0">
                <a:solidFill>
                  <a:schemeClr val="dk1"/>
                </a:solidFill>
                <a:latin typeface="Calibri"/>
                <a:ea typeface="Calibri"/>
                <a:cs typeface="Calibri"/>
                <a:sym typeface="Calibri"/>
              </a:rPr>
              <a:t>May 11th 2:00-3:30pm </a:t>
            </a:r>
            <a:r>
              <a:rPr lang="en" sz="1300" u="sng" dirty="0">
                <a:solidFill>
                  <a:srgbClr val="1155CC"/>
                </a:solidFill>
                <a:latin typeface="Calibri"/>
                <a:ea typeface="Calibri"/>
                <a:cs typeface="Calibri"/>
                <a:sym typeface="Calibri"/>
                <a:hlinkClick r:id="rId9">
                  <a:extLst>
                    <a:ext uri="{A12FA001-AC4F-418D-AE19-62706E023703}">
                      <ahyp:hlinkClr xmlns:ahyp="http://schemas.microsoft.com/office/drawing/2018/hyperlinkcolor" val="tx"/>
                    </a:ext>
                  </a:extLst>
                </a:hlinkClick>
              </a:rPr>
              <a:t>Register Here</a:t>
            </a:r>
            <a:endParaRPr sz="1300" u="sng" dirty="0">
              <a:solidFill>
                <a:schemeClr val="dk1"/>
              </a:solidFill>
              <a:latin typeface="Calibri"/>
              <a:ea typeface="Calibri"/>
              <a:cs typeface="Calibri"/>
              <a:sym typeface="Calibri"/>
            </a:endParaRPr>
          </a:p>
          <a:p>
            <a:pPr marL="914400" indent="-311150">
              <a:lnSpc>
                <a:spcPct val="115000"/>
              </a:lnSpc>
              <a:buClr>
                <a:schemeClr val="dk1"/>
              </a:buClr>
              <a:buSzPts val="1300"/>
              <a:buFont typeface="Calibri"/>
              <a:buChar char="●"/>
            </a:pPr>
            <a:r>
              <a:rPr lang="en" sz="1300" dirty="0">
                <a:solidFill>
                  <a:schemeClr val="dk1"/>
                </a:solidFill>
                <a:latin typeface="Calibri"/>
                <a:ea typeface="Calibri"/>
                <a:cs typeface="Calibri"/>
                <a:sym typeface="Calibri"/>
              </a:rPr>
              <a:t>May 25th 2:00pm-3:30pm </a:t>
            </a:r>
            <a:r>
              <a:rPr lang="en" sz="1300" u="sng" dirty="0">
                <a:solidFill>
                  <a:srgbClr val="1155CC"/>
                </a:solidFill>
                <a:latin typeface="Calibri"/>
                <a:ea typeface="Calibri"/>
                <a:cs typeface="Calibri"/>
                <a:sym typeface="Calibri"/>
                <a:hlinkClick r:id="rId9">
                  <a:extLst>
                    <a:ext uri="{A12FA001-AC4F-418D-AE19-62706E023703}">
                      <ahyp:hlinkClr xmlns:ahyp="http://schemas.microsoft.com/office/drawing/2018/hyperlinkcolor" val="tx"/>
                    </a:ext>
                  </a:extLst>
                </a:hlinkClick>
              </a:rPr>
              <a:t>Register Here</a:t>
            </a:r>
            <a:endParaRPr sz="1300" dirty="0">
              <a:solidFill>
                <a:schemeClr val="dk1"/>
              </a:solidFill>
              <a:latin typeface="Calibri"/>
              <a:ea typeface="Calibri"/>
              <a:cs typeface="Calibri"/>
              <a:sym typeface="Calibri"/>
            </a:endParaRPr>
          </a:p>
          <a:p>
            <a:endParaRPr dirty="0">
              <a:latin typeface="Calibri"/>
              <a:ea typeface="Calibri"/>
              <a:cs typeface="Calibri"/>
              <a:sym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308"/>
        <p:cNvGrpSpPr/>
        <p:nvPr/>
      </p:nvGrpSpPr>
      <p:grpSpPr>
        <a:xfrm>
          <a:off x="0" y="0"/>
          <a:ext cx="0" cy="0"/>
          <a:chOff x="0" y="0"/>
          <a:chExt cx="0" cy="0"/>
        </a:xfrm>
      </p:grpSpPr>
      <p:sp>
        <p:nvSpPr>
          <p:cNvPr id="309" name="Google Shape;309;p51"/>
          <p:cNvSpPr txBox="1">
            <a:spLocks noGrp="1"/>
          </p:cNvSpPr>
          <p:nvPr>
            <p:ph type="title"/>
          </p:nvPr>
        </p:nvSpPr>
        <p:spPr>
          <a:prstGeom prst="rect">
            <a:avLst/>
          </a:prstGeom>
          <a:noFill/>
          <a:ln>
            <a:noFill/>
          </a:ln>
        </p:spPr>
        <p:txBody>
          <a:bodyPr spcFirstLastPara="1" vert="horz" wrap="square" lIns="0" tIns="0" rIns="0" bIns="0" rtlCol="0" anchor="t" anchorCtr="0">
            <a:normAutofit/>
          </a:bodyPr>
          <a:lstStyle/>
          <a:p>
            <a:pPr>
              <a:spcBef>
                <a:spcPts val="0"/>
              </a:spcBef>
              <a:buClr>
                <a:schemeClr val="lt1"/>
              </a:buClr>
              <a:buSzPts val="2100"/>
            </a:pPr>
            <a:r>
              <a:rPr lang="en"/>
              <a:t>Consolidated Application Resources </a:t>
            </a:r>
            <a:endParaRPr/>
          </a:p>
        </p:txBody>
      </p:sp>
      <p:sp>
        <p:nvSpPr>
          <p:cNvPr id="310" name="Google Shape;310;p51"/>
          <p:cNvSpPr txBox="1">
            <a:spLocks noGrp="1"/>
          </p:cNvSpPr>
          <p:nvPr>
            <p:ph idx="1"/>
          </p:nvPr>
        </p:nvSpPr>
        <p:spPr>
          <a:prstGeom prst="rect">
            <a:avLst/>
          </a:prstGeom>
          <a:noFill/>
          <a:ln>
            <a:noFill/>
          </a:ln>
        </p:spPr>
        <p:txBody>
          <a:bodyPr spcFirstLastPara="1" vert="horz" wrap="square" lIns="0" tIns="0" rIns="0" bIns="0" rtlCol="0" anchor="t" anchorCtr="0">
            <a:normAutofit lnSpcReduction="10000"/>
          </a:bodyPr>
          <a:lstStyle/>
          <a:p>
            <a:pPr marL="457200" indent="-342900">
              <a:spcBef>
                <a:spcPts val="0"/>
              </a:spcBef>
              <a:buSzPts val="1800"/>
            </a:pPr>
            <a:r>
              <a:rPr lang="en" dirty="0"/>
              <a:t>The </a:t>
            </a:r>
            <a:r>
              <a:rPr lang="en" u="sng" dirty="0">
                <a:solidFill>
                  <a:schemeClr val="hlink"/>
                </a:solidFill>
                <a:hlinkClick r:id="rId3"/>
              </a:rPr>
              <a:t>Consolidated Application Virtual Training Library</a:t>
            </a:r>
            <a:r>
              <a:rPr lang="en" dirty="0"/>
              <a:t> </a:t>
            </a:r>
            <a:endParaRPr dirty="0"/>
          </a:p>
          <a:p>
            <a:pPr marL="914400" lvl="1" indent="-323850">
              <a:spcBef>
                <a:spcPts val="0"/>
              </a:spcBef>
              <a:buSzPts val="1500"/>
            </a:pPr>
            <a:r>
              <a:rPr lang="en" dirty="0"/>
              <a:t>Contains all the programmatic recordings from 2020.</a:t>
            </a:r>
            <a:endParaRPr dirty="0"/>
          </a:p>
          <a:p>
            <a:pPr marL="914400" lvl="1" indent="-323850">
              <a:spcBef>
                <a:spcPts val="0"/>
              </a:spcBef>
              <a:buSzPts val="1500"/>
            </a:pPr>
            <a:r>
              <a:rPr lang="en" dirty="0"/>
              <a:t>Included a “2022-2023 Updates to Training” section for those programs that may have changed or added additional components from that 2020 training</a:t>
            </a:r>
            <a:endParaRPr dirty="0"/>
          </a:p>
          <a:p>
            <a:pPr marL="914400" lvl="1" indent="-323850">
              <a:spcBef>
                <a:spcPts val="0"/>
              </a:spcBef>
              <a:buSzPts val="1500"/>
            </a:pPr>
            <a:r>
              <a:rPr lang="en" dirty="0"/>
              <a:t>Includes the contact information for each program if you have questions </a:t>
            </a:r>
            <a:endParaRPr dirty="0"/>
          </a:p>
          <a:p>
            <a:pPr marL="457200" indent="-342900">
              <a:spcBef>
                <a:spcPts val="0"/>
              </a:spcBef>
              <a:buSzPts val="1800"/>
            </a:pPr>
            <a:r>
              <a:rPr lang="en" dirty="0"/>
              <a:t>The </a:t>
            </a:r>
            <a:r>
              <a:rPr lang="en" u="sng" dirty="0">
                <a:solidFill>
                  <a:schemeClr val="hlink"/>
                </a:solidFill>
                <a:hlinkClick r:id="rId4"/>
              </a:rPr>
              <a:t>ESEA Unit Launchpad</a:t>
            </a:r>
            <a:endParaRPr dirty="0"/>
          </a:p>
          <a:p>
            <a:pPr marL="914400" lvl="1" indent="-323850">
              <a:spcBef>
                <a:spcPts val="0"/>
              </a:spcBef>
              <a:buSzPts val="1500"/>
            </a:pPr>
            <a:r>
              <a:rPr lang="en" dirty="0"/>
              <a:t>A resource for LEA staff in roles dealing with federal funds</a:t>
            </a:r>
            <a:endParaRPr dirty="0"/>
          </a:p>
          <a:p>
            <a:pPr marL="457200" indent="-342900">
              <a:spcBef>
                <a:spcPts val="0"/>
              </a:spcBef>
              <a:buSzPts val="1800"/>
            </a:pPr>
            <a:r>
              <a:rPr lang="en" u="sng" dirty="0">
                <a:solidFill>
                  <a:schemeClr val="hlink"/>
                </a:solidFill>
                <a:hlinkClick r:id="rId5"/>
              </a:rPr>
              <a:t>2023 Winter RNM Recording</a:t>
            </a:r>
            <a:endParaRPr dirty="0"/>
          </a:p>
          <a:p>
            <a:pPr marL="914400" lvl="1" indent="-323850">
              <a:spcBef>
                <a:spcPts val="0"/>
              </a:spcBef>
              <a:buSzPts val="1500"/>
            </a:pPr>
            <a:r>
              <a:rPr lang="en" dirty="0"/>
              <a:t>Describes the planning and implementation cycle for federal funds</a:t>
            </a:r>
            <a:endParaRPr dirty="0"/>
          </a:p>
          <a:p>
            <a:pPr marL="457200" indent="-342900">
              <a:spcBef>
                <a:spcPts val="0"/>
              </a:spcBef>
              <a:buSzPts val="1800"/>
            </a:pPr>
            <a:r>
              <a:rPr lang="en" dirty="0"/>
              <a:t>The </a:t>
            </a:r>
            <a:r>
              <a:rPr lang="en" u="sng" dirty="0">
                <a:solidFill>
                  <a:schemeClr val="hlink"/>
                </a:solidFill>
                <a:hlinkClick r:id="rId6"/>
              </a:rPr>
              <a:t>Consolidated Application Manual </a:t>
            </a:r>
            <a:endParaRPr dirty="0"/>
          </a:p>
          <a:p>
            <a:pPr marL="457200" indent="-342900">
              <a:spcBef>
                <a:spcPts val="0"/>
              </a:spcBef>
              <a:buSzPts val="1800"/>
            </a:pPr>
            <a:r>
              <a:rPr lang="en" u="sng" dirty="0">
                <a:solidFill>
                  <a:schemeClr val="hlink"/>
                </a:solidFill>
                <a:hlinkClick r:id="rId7"/>
              </a:rPr>
              <a:t>Within-District Allocation Guidance </a:t>
            </a:r>
            <a:endParaRPr dirty="0"/>
          </a:p>
          <a:p>
            <a:pPr marL="457200" indent="-342900">
              <a:lnSpc>
                <a:spcPct val="100000"/>
              </a:lnSpc>
              <a:spcBef>
                <a:spcPts val="0"/>
              </a:spcBef>
              <a:buSzPts val="1800"/>
            </a:pPr>
            <a:r>
              <a:rPr lang="en" dirty="0"/>
              <a:t>Reach out to your </a:t>
            </a:r>
            <a:r>
              <a:rPr lang="en" u="sng" dirty="0">
                <a:solidFill>
                  <a:schemeClr val="hlink"/>
                </a:solidFill>
                <a:hlinkClick r:id="rId8"/>
              </a:rPr>
              <a:t>Regional Contacts </a:t>
            </a:r>
            <a:r>
              <a:rPr lang="en" dirty="0"/>
              <a:t>for additional support</a:t>
            </a:r>
            <a:endParaRPr dirty="0"/>
          </a:p>
          <a:p>
            <a:pPr marL="457200" indent="-342900">
              <a:lnSpc>
                <a:spcPct val="100000"/>
              </a:lnSpc>
              <a:spcBef>
                <a:spcPts val="0"/>
              </a:spcBef>
              <a:buSzPts val="1800"/>
            </a:pPr>
            <a:r>
              <a:rPr lang="en" u="sng" dirty="0">
                <a:solidFill>
                  <a:schemeClr val="hlink"/>
                </a:solidFill>
                <a:hlinkClick r:id="rId9"/>
              </a:rPr>
              <a:t>Technical Assistance Request</a:t>
            </a:r>
            <a:r>
              <a:rPr lang="en" dirty="0"/>
              <a:t> </a:t>
            </a:r>
            <a:endParaRPr dirty="0"/>
          </a:p>
          <a:p>
            <a:pPr marL="914400" lvl="1" indent="-323850">
              <a:lnSpc>
                <a:spcPct val="100000"/>
              </a:lnSpc>
              <a:spcBef>
                <a:spcPts val="0"/>
              </a:spcBef>
              <a:buSzPts val="1500"/>
            </a:pPr>
            <a:r>
              <a:rPr lang="en" dirty="0"/>
              <a:t>Set up time with your Regional Contact for one on one support</a:t>
            </a:r>
            <a:endParaRPr dirty="0"/>
          </a:p>
        </p:txBody>
      </p:sp>
      <p:sp>
        <p:nvSpPr>
          <p:cNvPr id="311" name="Google Shape;311;p51"/>
          <p:cNvSpPr txBox="1">
            <a:spLocks noGrp="1"/>
          </p:cNvSpPr>
          <p:nvPr>
            <p:ph type="sldNum" sz="quarter" idx="12"/>
          </p:nvPr>
        </p:nvSpPr>
        <p:spPr>
          <a:prstGeom prst="rect">
            <a:avLst/>
          </a:prstGeom>
          <a:noFill/>
          <a:ln>
            <a:noFill/>
          </a:ln>
        </p:spPr>
        <p:txBody>
          <a:bodyPr spcFirstLastPara="1" wrap="square" lIns="68575" tIns="34275" rIns="68575" bIns="34275" anchor="ctr" anchorCtr="0">
            <a:noAutofit/>
          </a:bodyPr>
          <a:lstStyle/>
          <a:p>
            <a:fld id="{00000000-1234-1234-1234-123412341234}" type="slidenum">
              <a:rPr lang="en"/>
              <a:pPr/>
              <a:t>26</a:t>
            </a:fld>
            <a:endParaRP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315"/>
        <p:cNvGrpSpPr/>
        <p:nvPr/>
      </p:nvGrpSpPr>
      <p:grpSpPr>
        <a:xfrm>
          <a:off x="0" y="0"/>
          <a:ext cx="0" cy="0"/>
          <a:chOff x="0" y="0"/>
          <a:chExt cx="0" cy="0"/>
        </a:xfrm>
      </p:grpSpPr>
      <p:sp>
        <p:nvSpPr>
          <p:cNvPr id="316" name="Google Shape;316;p52"/>
          <p:cNvSpPr txBox="1">
            <a:spLocks noGrp="1"/>
          </p:cNvSpPr>
          <p:nvPr>
            <p:ph type="title"/>
          </p:nvPr>
        </p:nvSpPr>
        <p:spPr>
          <a:prstGeom prst="rect">
            <a:avLst/>
          </a:prstGeom>
        </p:spPr>
        <p:txBody>
          <a:bodyPr spcFirstLastPara="1" vert="horz" wrap="square" lIns="0" tIns="0" rIns="0" bIns="0" rtlCol="0" anchor="t" anchorCtr="0">
            <a:normAutofit fontScale="90000"/>
          </a:bodyPr>
          <a:lstStyle/>
          <a:p>
            <a:pPr>
              <a:spcBef>
                <a:spcPts val="0"/>
              </a:spcBef>
            </a:pPr>
            <a:r>
              <a:rPr lang="en" dirty="0"/>
              <a:t>Consolidated Application Additional System Trainings</a:t>
            </a:r>
            <a:endParaRPr dirty="0"/>
          </a:p>
        </p:txBody>
      </p:sp>
      <p:sp>
        <p:nvSpPr>
          <p:cNvPr id="317" name="Google Shape;317;p52"/>
          <p:cNvSpPr txBox="1">
            <a:spLocks noGrp="1"/>
          </p:cNvSpPr>
          <p:nvPr>
            <p:ph idx="1"/>
          </p:nvPr>
        </p:nvSpPr>
        <p:spPr>
          <a:prstGeom prst="rect">
            <a:avLst/>
          </a:prstGeom>
        </p:spPr>
        <p:txBody>
          <a:bodyPr spcFirstLastPara="1" vert="horz" wrap="square" lIns="0" tIns="0" rIns="0" bIns="0" rtlCol="0" anchor="t" anchorCtr="0">
            <a:normAutofit fontScale="92500" lnSpcReduction="20000"/>
          </a:bodyPr>
          <a:lstStyle/>
          <a:p>
            <a:pPr marL="457200" indent="-342900">
              <a:spcBef>
                <a:spcPts val="800"/>
              </a:spcBef>
              <a:buSzPts val="1800"/>
            </a:pPr>
            <a:r>
              <a:rPr lang="en" dirty="0">
                <a:hlinkClick r:id="rId3"/>
              </a:rPr>
              <a:t>Consolidated Application – How to C</a:t>
            </a:r>
            <a:r>
              <a:rPr lang="en-US" dirty="0">
                <a:hlinkClick r:id="rId3"/>
              </a:rPr>
              <a:t>o</a:t>
            </a:r>
            <a:r>
              <a:rPr lang="en" dirty="0">
                <a:hlinkClick r:id="rId3"/>
              </a:rPr>
              <a:t>mplete your Forms</a:t>
            </a:r>
            <a:r>
              <a:rPr lang="en" dirty="0"/>
              <a:t>: This short training goes over each applicable form and how applicants need to fill them out to easily receive Substantial Approval. </a:t>
            </a:r>
            <a:endParaRPr dirty="0"/>
          </a:p>
          <a:p>
            <a:pPr marL="914400" lvl="1" indent="-323850">
              <a:spcBef>
                <a:spcPts val="0"/>
              </a:spcBef>
              <a:buSzPts val="1500"/>
            </a:pPr>
            <a:r>
              <a:rPr lang="en" dirty="0"/>
              <a:t>Non-Public Consultation Form </a:t>
            </a:r>
            <a:endParaRPr dirty="0"/>
          </a:p>
          <a:p>
            <a:pPr marL="914400" lvl="1" indent="-323850">
              <a:spcBef>
                <a:spcPts val="0"/>
              </a:spcBef>
              <a:buSzPts val="1500"/>
            </a:pPr>
            <a:r>
              <a:rPr lang="en" dirty="0"/>
              <a:t>School Improvement Retention of Funds Form </a:t>
            </a:r>
            <a:endParaRPr dirty="0"/>
          </a:p>
          <a:p>
            <a:pPr marL="0" indent="0">
              <a:spcBef>
                <a:spcPts val="800"/>
              </a:spcBef>
              <a:buNone/>
            </a:pPr>
            <a:endParaRPr dirty="0"/>
          </a:p>
          <a:p>
            <a:pPr marL="457200" indent="-342900">
              <a:spcBef>
                <a:spcPts val="800"/>
              </a:spcBef>
              <a:buSzPts val="1800"/>
            </a:pPr>
            <a:r>
              <a:rPr lang="en" i="1" dirty="0"/>
              <a:t>Coming Soon! </a:t>
            </a:r>
            <a:r>
              <a:rPr lang="en" dirty="0"/>
              <a:t>Consolidated Application - How to Solve </a:t>
            </a:r>
            <a:r>
              <a:rPr lang="en"/>
              <a:t>Error Messages: </a:t>
            </a:r>
            <a:r>
              <a:rPr lang="en" dirty="0"/>
              <a:t>This short training goes over the most common errors that might prevent the submission of your application. </a:t>
            </a:r>
            <a:endParaRPr dirty="0"/>
          </a:p>
          <a:p>
            <a:pPr marL="457200" indent="0">
              <a:spcBef>
                <a:spcPts val="800"/>
              </a:spcBef>
              <a:buNone/>
            </a:pPr>
            <a:endParaRPr dirty="0"/>
          </a:p>
          <a:p>
            <a:pPr marL="457200" indent="-342900">
              <a:spcBef>
                <a:spcPts val="800"/>
              </a:spcBef>
              <a:buSzPts val="1800"/>
            </a:pPr>
            <a:r>
              <a:rPr lang="en" dirty="0">
                <a:hlinkClick r:id="rId4"/>
              </a:rPr>
              <a:t>Consolidated Application – Calculations</a:t>
            </a:r>
            <a:r>
              <a:rPr lang="en" dirty="0"/>
              <a:t>: This short training goes over the formulas within the application and where it is pulling data from.</a:t>
            </a:r>
            <a:endParaRPr dirty="0"/>
          </a:p>
          <a:p>
            <a:pPr marL="914400" lvl="1" indent="-323850">
              <a:spcBef>
                <a:spcPts val="0"/>
              </a:spcBef>
              <a:buSzPts val="1500"/>
            </a:pPr>
            <a:r>
              <a:rPr lang="en" dirty="0"/>
              <a:t>Non-Public School: Proportionate Share Calculations </a:t>
            </a:r>
            <a:endParaRPr dirty="0"/>
          </a:p>
          <a:p>
            <a:pPr marL="914400" lvl="1" indent="-323850">
              <a:spcBef>
                <a:spcPts val="0"/>
              </a:spcBef>
              <a:buSzPts val="1500"/>
            </a:pPr>
            <a:r>
              <a:rPr lang="en" dirty="0"/>
              <a:t>Budget Summary</a:t>
            </a:r>
            <a:endParaRPr dirty="0"/>
          </a:p>
          <a:p>
            <a:pPr marL="914400" lvl="1" indent="-323850">
              <a:spcBef>
                <a:spcPts val="0"/>
              </a:spcBef>
              <a:buSzPts val="1500"/>
            </a:pPr>
            <a:r>
              <a:rPr lang="en" dirty="0"/>
              <a:t>Set Asides and Content Category Calculations </a:t>
            </a:r>
            <a:endParaRPr dirty="0"/>
          </a:p>
          <a:p>
            <a:pPr marL="914400" lvl="1" indent="-323850">
              <a:spcBef>
                <a:spcPts val="0"/>
              </a:spcBef>
              <a:buSzPts val="1500"/>
            </a:pPr>
            <a:r>
              <a:rPr lang="en" dirty="0"/>
              <a:t>Budget Locations (PPA)</a:t>
            </a:r>
            <a:endParaRP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322"/>
        <p:cNvGrpSpPr/>
        <p:nvPr/>
      </p:nvGrpSpPr>
      <p:grpSpPr>
        <a:xfrm>
          <a:off x="0" y="0"/>
          <a:ext cx="0" cy="0"/>
          <a:chOff x="0" y="0"/>
          <a:chExt cx="0" cy="0"/>
        </a:xfrm>
      </p:grpSpPr>
      <p:sp>
        <p:nvSpPr>
          <p:cNvPr id="323" name="Google Shape;323;p53"/>
          <p:cNvSpPr txBox="1">
            <a:spLocks noGrp="1"/>
          </p:cNvSpPr>
          <p:nvPr>
            <p:ph type="title"/>
          </p:nvPr>
        </p:nvSpPr>
        <p:spPr>
          <a:prstGeom prst="rect">
            <a:avLst/>
          </a:prstGeom>
          <a:noFill/>
          <a:ln>
            <a:noFill/>
          </a:ln>
        </p:spPr>
        <p:txBody>
          <a:bodyPr spcFirstLastPara="1" vert="horz" wrap="square" lIns="0" tIns="0" rIns="0" bIns="0" rtlCol="0" anchor="t" anchorCtr="0">
            <a:normAutofit/>
          </a:bodyPr>
          <a:lstStyle/>
          <a:p>
            <a:pPr>
              <a:spcBef>
                <a:spcPts val="0"/>
              </a:spcBef>
              <a:buClr>
                <a:schemeClr val="lt1"/>
              </a:buClr>
              <a:buSzPts val="2100"/>
            </a:pPr>
            <a:r>
              <a:rPr lang="en"/>
              <a:t>Federal Programs and Support Unit</a:t>
            </a:r>
            <a:endParaRPr/>
          </a:p>
        </p:txBody>
      </p:sp>
      <p:sp>
        <p:nvSpPr>
          <p:cNvPr id="326" name="Google Shape;326;p53"/>
          <p:cNvSpPr txBox="1">
            <a:spLocks noGrp="1"/>
          </p:cNvSpPr>
          <p:nvPr>
            <p:ph type="sldNum" sz="quarter" idx="12"/>
          </p:nvPr>
        </p:nvSpPr>
        <p:spPr>
          <a:prstGeom prst="rect">
            <a:avLst/>
          </a:prstGeom>
          <a:noFill/>
          <a:ln>
            <a:noFill/>
          </a:ln>
        </p:spPr>
        <p:txBody>
          <a:bodyPr spcFirstLastPara="1" wrap="square" lIns="68575" tIns="34275" rIns="68575" bIns="34275" anchor="ctr" anchorCtr="0">
            <a:noAutofit/>
          </a:bodyPr>
          <a:lstStyle/>
          <a:p>
            <a:fld id="{00000000-1234-1234-1234-123412341234}" type="slidenum">
              <a:rPr lang="en"/>
              <a:pPr/>
              <a:t>28</a:t>
            </a:fld>
            <a:endParaRPr/>
          </a:p>
        </p:txBody>
      </p:sp>
      <p:graphicFrame>
        <p:nvGraphicFramePr>
          <p:cNvPr id="324" name="Google Shape;324;p53"/>
          <p:cNvGraphicFramePr/>
          <p:nvPr>
            <p:extLst>
              <p:ext uri="{D42A27DB-BD31-4B8C-83A1-F6EECF244321}">
                <p14:modId xmlns:p14="http://schemas.microsoft.com/office/powerpoint/2010/main" val="2470265114"/>
              </p:ext>
            </p:extLst>
          </p:nvPr>
        </p:nvGraphicFramePr>
        <p:xfrm>
          <a:off x="444182" y="1829271"/>
          <a:ext cx="8029225" cy="739009"/>
        </p:xfrm>
        <a:graphic>
          <a:graphicData uri="http://schemas.openxmlformats.org/drawingml/2006/table">
            <a:tbl>
              <a:tblPr firstRow="1" bandRow="1">
                <a:tableStyleId>{00A15C55-8517-42AA-B614-E9B94910E393}</a:tableStyleId>
              </a:tblPr>
              <a:tblGrid>
                <a:gridCol w="1954100">
                  <a:extLst>
                    <a:ext uri="{9D8B030D-6E8A-4147-A177-3AD203B41FA5}">
                      <a16:colId xmlns:a16="http://schemas.microsoft.com/office/drawing/2014/main" val="20000"/>
                    </a:ext>
                  </a:extLst>
                </a:gridCol>
                <a:gridCol w="3845650">
                  <a:extLst>
                    <a:ext uri="{9D8B030D-6E8A-4147-A177-3AD203B41FA5}">
                      <a16:colId xmlns:a16="http://schemas.microsoft.com/office/drawing/2014/main" val="20001"/>
                    </a:ext>
                  </a:extLst>
                </a:gridCol>
                <a:gridCol w="2229475">
                  <a:extLst>
                    <a:ext uri="{9D8B030D-6E8A-4147-A177-3AD203B41FA5}">
                      <a16:colId xmlns:a16="http://schemas.microsoft.com/office/drawing/2014/main" val="20002"/>
                    </a:ext>
                  </a:extLst>
                </a:gridCol>
              </a:tblGrid>
              <a:tr h="255225">
                <a:tc>
                  <a:txBody>
                    <a:bodyPr/>
                    <a:lstStyle/>
                    <a:p>
                      <a:pPr marL="0" marR="0" lvl="0" indent="0" algn="ctr" rtl="0">
                        <a:lnSpc>
                          <a:spcPct val="115000"/>
                        </a:lnSpc>
                        <a:spcBef>
                          <a:spcPts val="0"/>
                        </a:spcBef>
                        <a:spcAft>
                          <a:spcPts val="0"/>
                        </a:spcAft>
                        <a:buNone/>
                      </a:pPr>
                      <a:r>
                        <a:rPr lang="en" sz="1200">
                          <a:solidFill>
                            <a:schemeClr val="dk1"/>
                          </a:solidFill>
                          <a:sym typeface="Calibri"/>
                        </a:rPr>
                        <a:t>ESEA Office</a:t>
                      </a:r>
                      <a:endParaRPr sz="1200">
                        <a:solidFill>
                          <a:schemeClr val="dk1"/>
                        </a:solidFill>
                        <a:latin typeface="Calibri"/>
                        <a:ea typeface="Calibri"/>
                        <a:cs typeface="Calibri"/>
                        <a:sym typeface="Calibri"/>
                      </a:endParaRPr>
                    </a:p>
                  </a:txBody>
                  <a:tcPr marL="53750" marR="53750" marT="29675" marB="29675"/>
                </a:tc>
                <a:tc>
                  <a:txBody>
                    <a:bodyPr/>
                    <a:lstStyle/>
                    <a:p>
                      <a:pPr marL="0" marR="0" lvl="0" indent="0" algn="ctr" rtl="0">
                        <a:lnSpc>
                          <a:spcPct val="115000"/>
                        </a:lnSpc>
                        <a:spcBef>
                          <a:spcPts val="0"/>
                        </a:spcBef>
                        <a:spcAft>
                          <a:spcPts val="0"/>
                        </a:spcAft>
                        <a:buNone/>
                      </a:pPr>
                      <a:r>
                        <a:rPr lang="en" sz="1200">
                          <a:solidFill>
                            <a:schemeClr val="dk1"/>
                          </a:solidFill>
                          <a:sym typeface="Calibri"/>
                        </a:rPr>
                        <a:t>Position</a:t>
                      </a:r>
                      <a:endParaRPr sz="1200">
                        <a:solidFill>
                          <a:schemeClr val="dk1"/>
                        </a:solidFill>
                        <a:latin typeface="Calibri"/>
                        <a:ea typeface="Calibri"/>
                        <a:cs typeface="Calibri"/>
                        <a:sym typeface="Calibri"/>
                      </a:endParaRPr>
                    </a:p>
                  </a:txBody>
                  <a:tcPr marL="53750" marR="53750" marT="29675" marB="29675"/>
                </a:tc>
                <a:tc>
                  <a:txBody>
                    <a:bodyPr/>
                    <a:lstStyle/>
                    <a:p>
                      <a:pPr marL="0" marR="0" lvl="0" indent="0" algn="ctr" rtl="0">
                        <a:lnSpc>
                          <a:spcPct val="115000"/>
                        </a:lnSpc>
                        <a:spcBef>
                          <a:spcPts val="0"/>
                        </a:spcBef>
                        <a:spcAft>
                          <a:spcPts val="0"/>
                        </a:spcAft>
                        <a:buNone/>
                      </a:pPr>
                      <a:r>
                        <a:rPr lang="en" sz="1200">
                          <a:solidFill>
                            <a:schemeClr val="dk1"/>
                          </a:solidFill>
                          <a:sym typeface="Calibri"/>
                        </a:rPr>
                        <a:t>E-mail</a:t>
                      </a:r>
                      <a:endParaRPr sz="1200">
                        <a:solidFill>
                          <a:schemeClr val="dk1"/>
                        </a:solidFill>
                        <a:latin typeface="Calibri"/>
                        <a:ea typeface="Calibri"/>
                        <a:cs typeface="Calibri"/>
                        <a:sym typeface="Calibri"/>
                      </a:endParaRPr>
                    </a:p>
                  </a:txBody>
                  <a:tcPr marL="53750" marR="53750" marT="29675" marB="29675"/>
                </a:tc>
                <a:extLst>
                  <a:ext uri="{0D108BD9-81ED-4DB2-BD59-A6C34878D82A}">
                    <a16:rowId xmlns:a16="http://schemas.microsoft.com/office/drawing/2014/main" val="10000"/>
                  </a:ext>
                </a:extLst>
              </a:tr>
              <a:tr h="230700">
                <a:tc>
                  <a:txBody>
                    <a:bodyPr/>
                    <a:lstStyle/>
                    <a:p>
                      <a:pPr marL="0" marR="0" lvl="0" indent="0" algn="l" rtl="0">
                        <a:lnSpc>
                          <a:spcPct val="115000"/>
                        </a:lnSpc>
                        <a:spcBef>
                          <a:spcPts val="0"/>
                        </a:spcBef>
                        <a:spcAft>
                          <a:spcPts val="0"/>
                        </a:spcAft>
                        <a:buNone/>
                      </a:pPr>
                      <a:r>
                        <a:rPr lang="en" sz="1100" b="0">
                          <a:sym typeface="Calibri"/>
                        </a:rPr>
                        <a:t>Nazie Mohajeri-Nelson</a:t>
                      </a:r>
                      <a:endParaRPr sz="1100" b="0">
                        <a:latin typeface="Calibri"/>
                        <a:ea typeface="Calibri"/>
                        <a:cs typeface="Calibri"/>
                        <a:sym typeface="Calibri"/>
                      </a:endParaRPr>
                    </a:p>
                  </a:txBody>
                  <a:tcPr marL="53750" marR="53750" marT="29675" marB="29675"/>
                </a:tc>
                <a:tc>
                  <a:txBody>
                    <a:bodyPr/>
                    <a:lstStyle/>
                    <a:p>
                      <a:pPr marL="0" marR="0" lvl="0" indent="0" algn="l" rtl="0">
                        <a:lnSpc>
                          <a:spcPct val="115000"/>
                        </a:lnSpc>
                        <a:spcBef>
                          <a:spcPts val="0"/>
                        </a:spcBef>
                        <a:spcAft>
                          <a:spcPts val="0"/>
                        </a:spcAft>
                        <a:buNone/>
                      </a:pPr>
                      <a:r>
                        <a:rPr lang="en" sz="1100" b="0">
                          <a:sym typeface="Calibri"/>
                        </a:rPr>
                        <a:t>Director of </a:t>
                      </a:r>
                      <a:r>
                        <a:rPr lang="en" sz="1100"/>
                        <a:t>Federal Programs and Support </a:t>
                      </a:r>
                      <a:r>
                        <a:rPr lang="en" sz="1100" b="0">
                          <a:sym typeface="Calibri"/>
                        </a:rPr>
                        <a:t> </a:t>
                      </a:r>
                      <a:r>
                        <a:rPr lang="en" sz="1100"/>
                        <a:t>Unit</a:t>
                      </a:r>
                      <a:endParaRPr sz="1100"/>
                    </a:p>
                  </a:txBody>
                  <a:tcPr marL="53750" marR="53750" marT="29675" marB="29675"/>
                </a:tc>
                <a:tc>
                  <a:txBody>
                    <a:bodyPr/>
                    <a:lstStyle/>
                    <a:p>
                      <a:pPr marL="0" marR="0" lvl="0" indent="0" algn="l" rtl="0">
                        <a:lnSpc>
                          <a:spcPct val="115000"/>
                        </a:lnSpc>
                        <a:spcBef>
                          <a:spcPts val="0"/>
                        </a:spcBef>
                        <a:spcAft>
                          <a:spcPts val="0"/>
                        </a:spcAft>
                        <a:buNone/>
                      </a:pPr>
                      <a:r>
                        <a:rPr lang="en" sz="1100" b="0" u="sng">
                          <a:solidFill>
                            <a:schemeClr val="hlink"/>
                          </a:solidFill>
                          <a:sym typeface="Calibri"/>
                          <a:hlinkClick r:id="rId3"/>
                        </a:rPr>
                        <a:t>Mohajeri-</a:t>
                      </a:r>
                      <a:r>
                        <a:rPr lang="en" sz="1100" u="sng">
                          <a:solidFill>
                            <a:schemeClr val="hlink"/>
                          </a:solidFill>
                          <a:hlinkClick r:id="rId3"/>
                        </a:rPr>
                        <a:t>N</a:t>
                      </a:r>
                      <a:r>
                        <a:rPr lang="en" sz="1100" b="0" u="sng">
                          <a:solidFill>
                            <a:schemeClr val="hlink"/>
                          </a:solidFill>
                          <a:sym typeface="Calibri"/>
                          <a:hlinkClick r:id="rId3"/>
                        </a:rPr>
                        <a:t>elson_</a:t>
                      </a:r>
                      <a:r>
                        <a:rPr lang="en" sz="1100" u="sng">
                          <a:solidFill>
                            <a:schemeClr val="hlink"/>
                          </a:solidFill>
                          <a:hlinkClick r:id="rId3"/>
                        </a:rPr>
                        <a:t>N</a:t>
                      </a:r>
                      <a:r>
                        <a:rPr lang="en" sz="1100" b="0" u="sng">
                          <a:solidFill>
                            <a:schemeClr val="hlink"/>
                          </a:solidFill>
                          <a:sym typeface="Calibri"/>
                          <a:hlinkClick r:id="rId3"/>
                        </a:rPr>
                        <a:t>@cde.state.co.us</a:t>
                      </a:r>
                      <a:r>
                        <a:rPr lang="en" sz="1100" b="0">
                          <a:solidFill>
                            <a:schemeClr val="dk1"/>
                          </a:solidFill>
                          <a:sym typeface="Calibri"/>
                        </a:rPr>
                        <a:t> </a:t>
                      </a:r>
                      <a:endParaRPr sz="1100"/>
                    </a:p>
                  </a:txBody>
                  <a:tcPr marL="53750" marR="53750" marT="29675" marB="29675"/>
                </a:tc>
                <a:extLst>
                  <a:ext uri="{0D108BD9-81ED-4DB2-BD59-A6C34878D82A}">
                    <a16:rowId xmlns:a16="http://schemas.microsoft.com/office/drawing/2014/main" val="10001"/>
                  </a:ext>
                </a:extLst>
              </a:tr>
              <a:tr h="230700">
                <a:tc>
                  <a:txBody>
                    <a:bodyPr/>
                    <a:lstStyle/>
                    <a:p>
                      <a:pPr marL="0" marR="0" lvl="0" indent="0" algn="l" rtl="0">
                        <a:lnSpc>
                          <a:spcPct val="115000"/>
                        </a:lnSpc>
                        <a:spcBef>
                          <a:spcPts val="0"/>
                        </a:spcBef>
                        <a:spcAft>
                          <a:spcPts val="0"/>
                        </a:spcAft>
                        <a:buNone/>
                      </a:pPr>
                      <a:r>
                        <a:rPr lang="en" sz="1100" b="0">
                          <a:solidFill>
                            <a:schemeClr val="dk1"/>
                          </a:solidFill>
                          <a:sym typeface="Calibri"/>
                        </a:rPr>
                        <a:t>Emily Owen</a:t>
                      </a:r>
                      <a:endParaRPr sz="1100" b="0">
                        <a:latin typeface="Calibri"/>
                        <a:ea typeface="Calibri"/>
                        <a:cs typeface="Calibri"/>
                        <a:sym typeface="Calibri"/>
                      </a:endParaRPr>
                    </a:p>
                  </a:txBody>
                  <a:tcPr marL="53750" marR="53750" marT="29675" marB="29675"/>
                </a:tc>
                <a:tc>
                  <a:txBody>
                    <a:bodyPr/>
                    <a:lstStyle/>
                    <a:p>
                      <a:pPr marL="0" marR="0" lvl="0" indent="0" algn="l" rtl="0">
                        <a:lnSpc>
                          <a:spcPct val="115000"/>
                        </a:lnSpc>
                        <a:spcBef>
                          <a:spcPts val="0"/>
                        </a:spcBef>
                        <a:spcAft>
                          <a:spcPts val="0"/>
                        </a:spcAft>
                        <a:buNone/>
                      </a:pPr>
                      <a:r>
                        <a:rPr lang="en" sz="1100" b="0">
                          <a:solidFill>
                            <a:schemeClr val="dk1"/>
                          </a:solidFill>
                          <a:sym typeface="Calibri"/>
                        </a:rPr>
                        <a:t>Program Support</a:t>
                      </a:r>
                      <a:endParaRPr sz="1100" b="0">
                        <a:latin typeface="Calibri"/>
                        <a:ea typeface="Calibri"/>
                        <a:cs typeface="Calibri"/>
                        <a:sym typeface="Calibri"/>
                      </a:endParaRPr>
                    </a:p>
                  </a:txBody>
                  <a:tcPr marL="53750" marR="53750" marT="29675" marB="29675"/>
                </a:tc>
                <a:tc>
                  <a:txBody>
                    <a:bodyPr/>
                    <a:lstStyle/>
                    <a:p>
                      <a:pPr marL="0" marR="0" lvl="0" indent="0" algn="l" rtl="0">
                        <a:lnSpc>
                          <a:spcPct val="115000"/>
                        </a:lnSpc>
                        <a:spcBef>
                          <a:spcPts val="0"/>
                        </a:spcBef>
                        <a:spcAft>
                          <a:spcPts val="0"/>
                        </a:spcAft>
                        <a:buNone/>
                      </a:pPr>
                      <a:r>
                        <a:rPr lang="en" sz="1100" b="0" u="sng" dirty="0">
                          <a:solidFill>
                            <a:schemeClr val="hlink"/>
                          </a:solidFill>
                          <a:sym typeface="Calibri"/>
                          <a:hlinkClick r:id="rId4"/>
                        </a:rPr>
                        <a:t>Owen_</a:t>
                      </a:r>
                      <a:r>
                        <a:rPr lang="en" sz="1100" u="sng" dirty="0">
                          <a:solidFill>
                            <a:schemeClr val="hlink"/>
                          </a:solidFill>
                          <a:hlinkClick r:id="rId4"/>
                        </a:rPr>
                        <a:t>E</a:t>
                      </a:r>
                      <a:r>
                        <a:rPr lang="en" sz="1100" b="0" u="sng" dirty="0">
                          <a:solidFill>
                            <a:schemeClr val="hlink"/>
                          </a:solidFill>
                          <a:sym typeface="Calibri"/>
                          <a:hlinkClick r:id="rId4"/>
                        </a:rPr>
                        <a:t>@cde.state.co.us</a:t>
                      </a:r>
                      <a:r>
                        <a:rPr lang="en" sz="1100" b="0" dirty="0">
                          <a:solidFill>
                            <a:schemeClr val="dk1"/>
                          </a:solidFill>
                          <a:sym typeface="Calibri"/>
                        </a:rPr>
                        <a:t>  </a:t>
                      </a:r>
                      <a:endParaRPr sz="1100" dirty="0"/>
                    </a:p>
                  </a:txBody>
                  <a:tcPr marL="53750" marR="53750" marT="29675" marB="29675"/>
                </a:tc>
                <a:extLst>
                  <a:ext uri="{0D108BD9-81ED-4DB2-BD59-A6C34878D82A}">
                    <a16:rowId xmlns:a16="http://schemas.microsoft.com/office/drawing/2014/main" val="10002"/>
                  </a:ext>
                </a:extLst>
              </a:tr>
            </a:tbl>
          </a:graphicData>
        </a:graphic>
      </p:graphicFrame>
      <p:graphicFrame>
        <p:nvGraphicFramePr>
          <p:cNvPr id="325" name="Google Shape;325;p53" descr="ESEA Regional Contacts "/>
          <p:cNvGraphicFramePr/>
          <p:nvPr>
            <p:extLst>
              <p:ext uri="{D42A27DB-BD31-4B8C-83A1-F6EECF244321}">
                <p14:modId xmlns:p14="http://schemas.microsoft.com/office/powerpoint/2010/main" val="2436932644"/>
              </p:ext>
            </p:extLst>
          </p:nvPr>
        </p:nvGraphicFramePr>
        <p:xfrm>
          <a:off x="444176" y="2680174"/>
          <a:ext cx="8029225" cy="2777651"/>
        </p:xfrm>
        <a:graphic>
          <a:graphicData uri="http://schemas.openxmlformats.org/drawingml/2006/table">
            <a:tbl>
              <a:tblPr firstRow="1" bandRow="1">
                <a:tableStyleId>{00A15C55-8517-42AA-B614-E9B94910E393}</a:tableStyleId>
              </a:tblPr>
              <a:tblGrid>
                <a:gridCol w="1971875">
                  <a:extLst>
                    <a:ext uri="{9D8B030D-6E8A-4147-A177-3AD203B41FA5}">
                      <a16:colId xmlns:a16="http://schemas.microsoft.com/office/drawing/2014/main" val="20000"/>
                    </a:ext>
                  </a:extLst>
                </a:gridCol>
                <a:gridCol w="3822300">
                  <a:extLst>
                    <a:ext uri="{9D8B030D-6E8A-4147-A177-3AD203B41FA5}">
                      <a16:colId xmlns:a16="http://schemas.microsoft.com/office/drawing/2014/main" val="20001"/>
                    </a:ext>
                  </a:extLst>
                </a:gridCol>
                <a:gridCol w="2235050">
                  <a:extLst>
                    <a:ext uri="{9D8B030D-6E8A-4147-A177-3AD203B41FA5}">
                      <a16:colId xmlns:a16="http://schemas.microsoft.com/office/drawing/2014/main" val="20002"/>
                    </a:ext>
                  </a:extLst>
                </a:gridCol>
              </a:tblGrid>
              <a:tr h="231925">
                <a:tc>
                  <a:txBody>
                    <a:bodyPr/>
                    <a:lstStyle/>
                    <a:p>
                      <a:pPr marL="0" marR="0" lvl="0" indent="0" algn="ctr" rtl="0">
                        <a:lnSpc>
                          <a:spcPct val="115000"/>
                        </a:lnSpc>
                        <a:spcBef>
                          <a:spcPts val="0"/>
                        </a:spcBef>
                        <a:spcAft>
                          <a:spcPts val="0"/>
                        </a:spcAft>
                        <a:buNone/>
                      </a:pPr>
                      <a:r>
                        <a:rPr lang="en" sz="1200">
                          <a:solidFill>
                            <a:schemeClr val="dk1"/>
                          </a:solidFill>
                          <a:sym typeface="Calibri"/>
                        </a:rPr>
                        <a:t>ESEA </a:t>
                      </a:r>
                      <a:r>
                        <a:rPr lang="en" sz="1200">
                          <a:solidFill>
                            <a:schemeClr val="dk1"/>
                          </a:solidFill>
                        </a:rPr>
                        <a:t>Staff</a:t>
                      </a:r>
                      <a:endParaRPr sz="1200">
                        <a:solidFill>
                          <a:schemeClr val="dk1"/>
                        </a:solidFill>
                        <a:latin typeface="Calibri"/>
                        <a:ea typeface="Calibri"/>
                        <a:cs typeface="Calibri"/>
                        <a:sym typeface="Calibri"/>
                      </a:endParaRPr>
                    </a:p>
                  </a:txBody>
                  <a:tcPr marL="53750" marR="53750" marT="29675" marB="29675"/>
                </a:tc>
                <a:tc>
                  <a:txBody>
                    <a:bodyPr/>
                    <a:lstStyle/>
                    <a:p>
                      <a:pPr marL="0" marR="0" lvl="0" indent="0" algn="ctr" rtl="0">
                        <a:lnSpc>
                          <a:spcPct val="115000"/>
                        </a:lnSpc>
                        <a:spcBef>
                          <a:spcPts val="0"/>
                        </a:spcBef>
                        <a:spcAft>
                          <a:spcPts val="0"/>
                        </a:spcAft>
                        <a:buNone/>
                      </a:pPr>
                      <a:r>
                        <a:rPr lang="en" sz="1200" dirty="0">
                          <a:solidFill>
                            <a:schemeClr val="dk1"/>
                          </a:solidFill>
                          <a:sym typeface="Calibri"/>
                        </a:rPr>
                        <a:t>Position</a:t>
                      </a:r>
                      <a:endParaRPr sz="1200" dirty="0">
                        <a:solidFill>
                          <a:schemeClr val="dk1"/>
                        </a:solidFill>
                        <a:latin typeface="Calibri"/>
                        <a:ea typeface="Calibri"/>
                        <a:cs typeface="Calibri"/>
                        <a:sym typeface="Calibri"/>
                      </a:endParaRPr>
                    </a:p>
                  </a:txBody>
                  <a:tcPr marL="53750" marR="53750" marT="29675" marB="29675"/>
                </a:tc>
                <a:tc>
                  <a:txBody>
                    <a:bodyPr/>
                    <a:lstStyle/>
                    <a:p>
                      <a:pPr marL="0" marR="0" lvl="0" indent="0" algn="ctr" rtl="0">
                        <a:lnSpc>
                          <a:spcPct val="115000"/>
                        </a:lnSpc>
                        <a:spcBef>
                          <a:spcPts val="0"/>
                        </a:spcBef>
                        <a:spcAft>
                          <a:spcPts val="0"/>
                        </a:spcAft>
                        <a:buNone/>
                      </a:pPr>
                      <a:r>
                        <a:rPr lang="en" sz="1200">
                          <a:solidFill>
                            <a:schemeClr val="dk1"/>
                          </a:solidFill>
                          <a:sym typeface="Calibri"/>
                        </a:rPr>
                        <a:t>E-mail</a:t>
                      </a:r>
                      <a:endParaRPr sz="1200">
                        <a:solidFill>
                          <a:schemeClr val="dk1"/>
                        </a:solidFill>
                        <a:latin typeface="Calibri"/>
                        <a:ea typeface="Calibri"/>
                        <a:cs typeface="Calibri"/>
                        <a:sym typeface="Calibri"/>
                      </a:endParaRPr>
                    </a:p>
                  </a:txBody>
                  <a:tcPr marL="53750" marR="53750" marT="29675" marB="29675"/>
                </a:tc>
                <a:extLst>
                  <a:ext uri="{0D108BD9-81ED-4DB2-BD59-A6C34878D82A}">
                    <a16:rowId xmlns:a16="http://schemas.microsoft.com/office/drawing/2014/main" val="10000"/>
                  </a:ext>
                </a:extLst>
              </a:tr>
              <a:tr h="253275">
                <a:tc>
                  <a:txBody>
                    <a:bodyPr/>
                    <a:lstStyle/>
                    <a:p>
                      <a:pPr marL="0" marR="0" lvl="0" indent="0" algn="l" rtl="0">
                        <a:lnSpc>
                          <a:spcPct val="115000"/>
                        </a:lnSpc>
                        <a:spcBef>
                          <a:spcPts val="0"/>
                        </a:spcBef>
                        <a:spcAft>
                          <a:spcPts val="0"/>
                        </a:spcAft>
                        <a:buNone/>
                      </a:pPr>
                      <a:r>
                        <a:rPr lang="en" sz="1100" b="0">
                          <a:sym typeface="Calibri"/>
                        </a:rPr>
                        <a:t>Laura Meushaw</a:t>
                      </a:r>
                      <a:endParaRPr sz="1100" b="0">
                        <a:latin typeface="Calibri"/>
                        <a:ea typeface="Calibri"/>
                        <a:cs typeface="Calibri"/>
                        <a:sym typeface="Calibri"/>
                      </a:endParaRPr>
                    </a:p>
                  </a:txBody>
                  <a:tcPr marL="53750" marR="53750" marT="29675" marB="29675"/>
                </a:tc>
                <a:tc>
                  <a:txBody>
                    <a:bodyPr/>
                    <a:lstStyle/>
                    <a:p>
                      <a:pPr marL="0" marR="0" lvl="0" indent="0" algn="l" rtl="0">
                        <a:lnSpc>
                          <a:spcPct val="115000"/>
                        </a:lnSpc>
                        <a:spcBef>
                          <a:spcPts val="0"/>
                        </a:spcBef>
                        <a:spcAft>
                          <a:spcPts val="0"/>
                        </a:spcAft>
                        <a:buClr>
                          <a:schemeClr val="dk1"/>
                        </a:buClr>
                        <a:buSzPts val="1100"/>
                        <a:buFont typeface="Calibri"/>
                        <a:buNone/>
                      </a:pPr>
                      <a:r>
                        <a:rPr lang="en" sz="1100"/>
                        <a:t>Program Implementation Supervisor</a:t>
                      </a:r>
                      <a:endParaRPr sz="1100" b="0" i="0" u="none" strike="noStrike" cap="none">
                        <a:solidFill>
                          <a:schemeClr val="dk1"/>
                        </a:solidFill>
                        <a:latin typeface="Calibri"/>
                        <a:ea typeface="Calibri"/>
                        <a:cs typeface="Calibri"/>
                        <a:sym typeface="Calibri"/>
                      </a:endParaRPr>
                    </a:p>
                  </a:txBody>
                  <a:tcPr marL="53750" marR="53750" marT="29675" marB="29675"/>
                </a:tc>
                <a:tc>
                  <a:txBody>
                    <a:bodyPr/>
                    <a:lstStyle/>
                    <a:p>
                      <a:pPr marL="0" marR="0" lvl="0" indent="0" algn="l" rtl="0">
                        <a:lnSpc>
                          <a:spcPct val="115000"/>
                        </a:lnSpc>
                        <a:spcBef>
                          <a:spcPts val="0"/>
                        </a:spcBef>
                        <a:spcAft>
                          <a:spcPts val="0"/>
                        </a:spcAft>
                        <a:buNone/>
                      </a:pPr>
                      <a:r>
                        <a:rPr lang="en" sz="1100" b="0" u="sng">
                          <a:solidFill>
                            <a:schemeClr val="hlink"/>
                          </a:solidFill>
                          <a:sym typeface="Calibri"/>
                          <a:hlinkClick r:id="rId5"/>
                        </a:rPr>
                        <a:t>M</a:t>
                      </a:r>
                      <a:r>
                        <a:rPr lang="en" sz="1100" u="sng">
                          <a:solidFill>
                            <a:schemeClr val="hlink"/>
                          </a:solidFill>
                          <a:hlinkClick r:id="rId5"/>
                        </a:rPr>
                        <a:t>e</a:t>
                      </a:r>
                      <a:r>
                        <a:rPr lang="en" sz="1100" b="0" u="sng">
                          <a:solidFill>
                            <a:schemeClr val="hlink"/>
                          </a:solidFill>
                          <a:sym typeface="Calibri"/>
                          <a:hlinkClick r:id="rId5"/>
                        </a:rPr>
                        <a:t>ushaw_</a:t>
                      </a:r>
                      <a:r>
                        <a:rPr lang="en" sz="1100" u="sng">
                          <a:solidFill>
                            <a:schemeClr val="hlink"/>
                          </a:solidFill>
                          <a:hlinkClick r:id="rId5"/>
                        </a:rPr>
                        <a:t>L</a:t>
                      </a:r>
                      <a:r>
                        <a:rPr lang="en" sz="1100" b="0" u="sng">
                          <a:solidFill>
                            <a:schemeClr val="hlink"/>
                          </a:solidFill>
                          <a:sym typeface="Calibri"/>
                          <a:hlinkClick r:id="rId5"/>
                        </a:rPr>
                        <a:t>@cde.state.co.us</a:t>
                      </a:r>
                      <a:r>
                        <a:rPr lang="en" sz="1100" b="0">
                          <a:solidFill>
                            <a:schemeClr val="dk1"/>
                          </a:solidFill>
                          <a:sym typeface="Calibri"/>
                        </a:rPr>
                        <a:t> </a:t>
                      </a:r>
                      <a:endParaRPr sz="1100" b="0">
                        <a:solidFill>
                          <a:schemeClr val="dk1"/>
                        </a:solidFill>
                        <a:latin typeface="Calibri"/>
                        <a:ea typeface="Calibri"/>
                        <a:cs typeface="Calibri"/>
                        <a:sym typeface="Calibri"/>
                      </a:endParaRPr>
                    </a:p>
                  </a:txBody>
                  <a:tcPr marL="53750" marR="53750" marT="29675" marB="29675"/>
                </a:tc>
                <a:extLst>
                  <a:ext uri="{0D108BD9-81ED-4DB2-BD59-A6C34878D82A}">
                    <a16:rowId xmlns:a16="http://schemas.microsoft.com/office/drawing/2014/main" val="10001"/>
                  </a:ext>
                </a:extLst>
              </a:tr>
              <a:tr h="253275">
                <a:tc>
                  <a:txBody>
                    <a:bodyPr/>
                    <a:lstStyle/>
                    <a:p>
                      <a:pPr marL="0" marR="0" lvl="0" indent="0" algn="l" rtl="0">
                        <a:lnSpc>
                          <a:spcPct val="115000"/>
                        </a:lnSpc>
                        <a:spcBef>
                          <a:spcPts val="0"/>
                        </a:spcBef>
                        <a:spcAft>
                          <a:spcPts val="0"/>
                        </a:spcAft>
                        <a:buNone/>
                      </a:pPr>
                      <a:r>
                        <a:rPr lang="en" sz="1100" b="0">
                          <a:sym typeface="Calibri"/>
                        </a:rPr>
                        <a:t>Tammy Giessinger</a:t>
                      </a:r>
                      <a:endParaRPr sz="1100" b="0">
                        <a:latin typeface="Calibri"/>
                        <a:ea typeface="Calibri"/>
                        <a:cs typeface="Calibri"/>
                        <a:sym typeface="Calibri"/>
                      </a:endParaRPr>
                    </a:p>
                  </a:txBody>
                  <a:tcPr marL="53750" marR="53750" marT="29675" marB="29675"/>
                </a:tc>
                <a:tc>
                  <a:txBody>
                    <a:bodyPr/>
                    <a:lstStyle/>
                    <a:p>
                      <a:pPr marL="0" marR="0" lvl="0" indent="0" algn="l" rtl="0">
                        <a:lnSpc>
                          <a:spcPct val="115000"/>
                        </a:lnSpc>
                        <a:spcBef>
                          <a:spcPts val="0"/>
                        </a:spcBef>
                        <a:spcAft>
                          <a:spcPts val="0"/>
                        </a:spcAft>
                        <a:buClr>
                          <a:schemeClr val="dk1"/>
                        </a:buClr>
                        <a:buSzPts val="1100"/>
                        <a:buFont typeface="Calibri"/>
                        <a:buNone/>
                      </a:pPr>
                      <a:r>
                        <a:rPr lang="en" sz="1100"/>
                        <a:t>Title IV Coordinator and Program Monitoring Supervisor</a:t>
                      </a:r>
                      <a:endParaRPr sz="1100" b="0">
                        <a:latin typeface="Calibri"/>
                        <a:ea typeface="Calibri"/>
                        <a:cs typeface="Calibri"/>
                        <a:sym typeface="Calibri"/>
                      </a:endParaRPr>
                    </a:p>
                  </a:txBody>
                  <a:tcPr marL="53750" marR="53750" marT="29675" marB="29675"/>
                </a:tc>
                <a:tc>
                  <a:txBody>
                    <a:bodyPr/>
                    <a:lstStyle/>
                    <a:p>
                      <a:pPr marL="0" marR="0" lvl="0" indent="0" algn="l" rtl="0">
                        <a:lnSpc>
                          <a:spcPct val="115000"/>
                        </a:lnSpc>
                        <a:spcBef>
                          <a:spcPts val="0"/>
                        </a:spcBef>
                        <a:spcAft>
                          <a:spcPts val="0"/>
                        </a:spcAft>
                        <a:buNone/>
                      </a:pPr>
                      <a:r>
                        <a:rPr lang="en" sz="1100" b="0" u="sng">
                          <a:solidFill>
                            <a:schemeClr val="hlink"/>
                          </a:solidFill>
                          <a:sym typeface="Calibri"/>
                          <a:hlinkClick r:id="rId6"/>
                        </a:rPr>
                        <a:t>Giessinger_</a:t>
                      </a:r>
                      <a:r>
                        <a:rPr lang="en" sz="1100" u="sng">
                          <a:solidFill>
                            <a:schemeClr val="hlink"/>
                          </a:solidFill>
                          <a:hlinkClick r:id="rId6"/>
                        </a:rPr>
                        <a:t>T</a:t>
                      </a:r>
                      <a:r>
                        <a:rPr lang="en" sz="1100" b="0" u="sng">
                          <a:solidFill>
                            <a:schemeClr val="hlink"/>
                          </a:solidFill>
                          <a:sym typeface="Calibri"/>
                          <a:hlinkClick r:id="rId6"/>
                        </a:rPr>
                        <a:t>@cde.state.co.us</a:t>
                      </a:r>
                      <a:r>
                        <a:rPr lang="en" sz="1100" b="0">
                          <a:solidFill>
                            <a:schemeClr val="dk1"/>
                          </a:solidFill>
                          <a:sym typeface="Calibri"/>
                        </a:rPr>
                        <a:t> </a:t>
                      </a:r>
                      <a:endParaRPr sz="1100" b="0">
                        <a:latin typeface="Calibri"/>
                        <a:ea typeface="Calibri"/>
                        <a:cs typeface="Calibri"/>
                        <a:sym typeface="Calibri"/>
                      </a:endParaRPr>
                    </a:p>
                  </a:txBody>
                  <a:tcPr marL="53750" marR="53750" marT="29675" marB="29675"/>
                </a:tc>
                <a:extLst>
                  <a:ext uri="{0D108BD9-81ED-4DB2-BD59-A6C34878D82A}">
                    <a16:rowId xmlns:a16="http://schemas.microsoft.com/office/drawing/2014/main" val="10002"/>
                  </a:ext>
                </a:extLst>
              </a:tr>
              <a:tr h="253275">
                <a:tc>
                  <a:txBody>
                    <a:bodyPr/>
                    <a:lstStyle/>
                    <a:p>
                      <a:pPr marL="0" marR="0" lvl="0" indent="0" algn="l" rtl="0">
                        <a:lnSpc>
                          <a:spcPct val="115000"/>
                        </a:lnSpc>
                        <a:spcBef>
                          <a:spcPts val="0"/>
                        </a:spcBef>
                        <a:spcAft>
                          <a:spcPts val="0"/>
                        </a:spcAft>
                        <a:buNone/>
                      </a:pPr>
                      <a:r>
                        <a:rPr lang="en" sz="1100"/>
                        <a:t>Evita Byrd</a:t>
                      </a:r>
                      <a:endParaRPr sz="1100" b="0">
                        <a:latin typeface="Calibri"/>
                        <a:ea typeface="Calibri"/>
                        <a:cs typeface="Calibri"/>
                        <a:sym typeface="Calibri"/>
                      </a:endParaRPr>
                    </a:p>
                  </a:txBody>
                  <a:tcPr marL="53750" marR="53750" marT="29675" marB="29675"/>
                </a:tc>
                <a:tc>
                  <a:txBody>
                    <a:bodyPr/>
                    <a:lstStyle/>
                    <a:p>
                      <a:pPr marL="0" marR="0" lvl="0" indent="0" algn="l" rtl="0">
                        <a:lnSpc>
                          <a:spcPct val="115000"/>
                        </a:lnSpc>
                        <a:spcBef>
                          <a:spcPts val="0"/>
                        </a:spcBef>
                        <a:spcAft>
                          <a:spcPts val="0"/>
                        </a:spcAft>
                        <a:buNone/>
                      </a:pPr>
                      <a:r>
                        <a:rPr lang="en" sz="1100" b="0">
                          <a:sym typeface="Calibri"/>
                        </a:rPr>
                        <a:t>ESEA Senior Consultant: Title I</a:t>
                      </a:r>
                      <a:endParaRPr sz="1100" b="0">
                        <a:latin typeface="Calibri"/>
                        <a:ea typeface="Calibri"/>
                        <a:cs typeface="Calibri"/>
                        <a:sym typeface="Calibri"/>
                      </a:endParaRPr>
                    </a:p>
                  </a:txBody>
                  <a:tcPr marL="53750" marR="53750" marT="29675" marB="29675"/>
                </a:tc>
                <a:tc>
                  <a:txBody>
                    <a:bodyPr/>
                    <a:lstStyle/>
                    <a:p>
                      <a:pPr marL="0" marR="0" lvl="0" indent="0" algn="l" rtl="0">
                        <a:lnSpc>
                          <a:spcPct val="115000"/>
                        </a:lnSpc>
                        <a:spcBef>
                          <a:spcPts val="0"/>
                        </a:spcBef>
                        <a:spcAft>
                          <a:spcPts val="0"/>
                        </a:spcAft>
                        <a:buNone/>
                      </a:pPr>
                      <a:r>
                        <a:rPr lang="en" sz="1100" u="sng">
                          <a:solidFill>
                            <a:schemeClr val="hlink"/>
                          </a:solidFill>
                          <a:hlinkClick r:id="rId7"/>
                        </a:rPr>
                        <a:t>Byrd_E@cde.state.co.us</a:t>
                      </a:r>
                      <a:r>
                        <a:rPr lang="en" sz="1100"/>
                        <a:t>  </a:t>
                      </a:r>
                      <a:endParaRPr sz="1100" b="0">
                        <a:solidFill>
                          <a:schemeClr val="dk1"/>
                        </a:solidFill>
                        <a:latin typeface="Calibri"/>
                        <a:ea typeface="Calibri"/>
                        <a:cs typeface="Calibri"/>
                        <a:sym typeface="Calibri"/>
                      </a:endParaRPr>
                    </a:p>
                  </a:txBody>
                  <a:tcPr marL="53750" marR="53750" marT="29675" marB="29675"/>
                </a:tc>
                <a:extLst>
                  <a:ext uri="{0D108BD9-81ED-4DB2-BD59-A6C34878D82A}">
                    <a16:rowId xmlns:a16="http://schemas.microsoft.com/office/drawing/2014/main" val="10003"/>
                  </a:ext>
                </a:extLst>
              </a:tr>
              <a:tr h="253275">
                <a:tc>
                  <a:txBody>
                    <a:bodyPr/>
                    <a:lstStyle/>
                    <a:p>
                      <a:pPr marL="0" marR="0" lvl="0" indent="0" algn="l" rtl="0">
                        <a:lnSpc>
                          <a:spcPct val="115000"/>
                        </a:lnSpc>
                        <a:spcBef>
                          <a:spcPts val="0"/>
                        </a:spcBef>
                        <a:spcAft>
                          <a:spcPts val="0"/>
                        </a:spcAft>
                        <a:buNone/>
                      </a:pPr>
                      <a:r>
                        <a:rPr lang="en" sz="1100"/>
                        <a:t>Rachel Echsner </a:t>
                      </a:r>
                      <a:endParaRPr sz="1100" b="0">
                        <a:latin typeface="Calibri"/>
                        <a:ea typeface="Calibri"/>
                        <a:cs typeface="Calibri"/>
                        <a:sym typeface="Calibri"/>
                      </a:endParaRPr>
                    </a:p>
                  </a:txBody>
                  <a:tcPr marL="53750" marR="53750" marT="29675" marB="29675"/>
                </a:tc>
                <a:tc>
                  <a:txBody>
                    <a:bodyPr/>
                    <a:lstStyle/>
                    <a:p>
                      <a:pPr marL="0" marR="0" lvl="0" indent="0" algn="l" rtl="0">
                        <a:lnSpc>
                          <a:spcPct val="115000"/>
                        </a:lnSpc>
                        <a:spcBef>
                          <a:spcPts val="0"/>
                        </a:spcBef>
                        <a:spcAft>
                          <a:spcPts val="0"/>
                        </a:spcAft>
                        <a:buNone/>
                      </a:pPr>
                      <a:r>
                        <a:rPr lang="en" sz="1100" b="0">
                          <a:sym typeface="Calibri"/>
                        </a:rPr>
                        <a:t>ESEA Senior Consultant: Titles I and II</a:t>
                      </a:r>
                      <a:endParaRPr sz="1100" b="0">
                        <a:latin typeface="Calibri"/>
                        <a:ea typeface="Calibri"/>
                        <a:cs typeface="Calibri"/>
                        <a:sym typeface="Calibri"/>
                      </a:endParaRPr>
                    </a:p>
                  </a:txBody>
                  <a:tcPr marL="53750" marR="53750" marT="29675" marB="29675"/>
                </a:tc>
                <a:tc>
                  <a:txBody>
                    <a:bodyPr/>
                    <a:lstStyle/>
                    <a:p>
                      <a:pPr marL="0" marR="0" lvl="0" indent="0" algn="l" rtl="0">
                        <a:lnSpc>
                          <a:spcPct val="115000"/>
                        </a:lnSpc>
                        <a:spcBef>
                          <a:spcPts val="0"/>
                        </a:spcBef>
                        <a:spcAft>
                          <a:spcPts val="0"/>
                        </a:spcAft>
                        <a:buNone/>
                      </a:pPr>
                      <a:r>
                        <a:rPr lang="en" sz="1100" u="sng">
                          <a:solidFill>
                            <a:schemeClr val="hlink"/>
                          </a:solidFill>
                          <a:hlinkClick r:id="rId8"/>
                        </a:rPr>
                        <a:t>Echsner_R@cde.state.co.us</a:t>
                      </a:r>
                      <a:r>
                        <a:rPr lang="en" sz="1100"/>
                        <a:t> </a:t>
                      </a:r>
                      <a:endParaRPr sz="1100" b="0">
                        <a:latin typeface="Calibri"/>
                        <a:ea typeface="Calibri"/>
                        <a:cs typeface="Calibri"/>
                        <a:sym typeface="Calibri"/>
                      </a:endParaRPr>
                    </a:p>
                  </a:txBody>
                  <a:tcPr marL="53750" marR="53750" marT="29675" marB="29675"/>
                </a:tc>
                <a:extLst>
                  <a:ext uri="{0D108BD9-81ED-4DB2-BD59-A6C34878D82A}">
                    <a16:rowId xmlns:a16="http://schemas.microsoft.com/office/drawing/2014/main" val="10004"/>
                  </a:ext>
                </a:extLst>
              </a:tr>
              <a:tr h="253275">
                <a:tc>
                  <a:txBody>
                    <a:bodyPr/>
                    <a:lstStyle/>
                    <a:p>
                      <a:pPr marL="0" marR="0" lvl="0" indent="0" algn="l" rtl="0">
                        <a:lnSpc>
                          <a:spcPct val="115000"/>
                        </a:lnSpc>
                        <a:spcBef>
                          <a:spcPts val="0"/>
                        </a:spcBef>
                        <a:spcAft>
                          <a:spcPts val="0"/>
                        </a:spcAft>
                        <a:buNone/>
                      </a:pPr>
                      <a:r>
                        <a:rPr lang="en" sz="1100"/>
                        <a:t>Karen Bixler</a:t>
                      </a:r>
                      <a:endParaRPr sz="1100" b="0">
                        <a:latin typeface="Calibri"/>
                        <a:ea typeface="Calibri"/>
                        <a:cs typeface="Calibri"/>
                        <a:sym typeface="Calibri"/>
                      </a:endParaRPr>
                    </a:p>
                  </a:txBody>
                  <a:tcPr marL="53750" marR="53750" marT="29675" marB="29675"/>
                </a:tc>
                <a:tc>
                  <a:txBody>
                    <a:bodyPr/>
                    <a:lstStyle/>
                    <a:p>
                      <a:pPr marL="0" marR="0" lvl="0" indent="0" algn="l" rtl="0">
                        <a:lnSpc>
                          <a:spcPct val="115000"/>
                        </a:lnSpc>
                        <a:spcBef>
                          <a:spcPts val="0"/>
                        </a:spcBef>
                        <a:spcAft>
                          <a:spcPts val="0"/>
                        </a:spcAft>
                        <a:buNone/>
                      </a:pPr>
                      <a:r>
                        <a:rPr lang="en" sz="1100" b="0">
                          <a:sym typeface="Calibri"/>
                        </a:rPr>
                        <a:t>ESEA Senior Consultant: Title II</a:t>
                      </a:r>
                      <a:endParaRPr sz="1100" b="0">
                        <a:latin typeface="Calibri"/>
                        <a:ea typeface="Calibri"/>
                        <a:cs typeface="Calibri"/>
                        <a:sym typeface="Calibri"/>
                      </a:endParaRPr>
                    </a:p>
                  </a:txBody>
                  <a:tcPr marL="53750" marR="53750" marT="29675" marB="29675"/>
                </a:tc>
                <a:tc>
                  <a:txBody>
                    <a:bodyPr/>
                    <a:lstStyle/>
                    <a:p>
                      <a:pPr marL="0" marR="0" lvl="0" indent="0" algn="l" rtl="0">
                        <a:lnSpc>
                          <a:spcPct val="115000"/>
                        </a:lnSpc>
                        <a:spcBef>
                          <a:spcPts val="0"/>
                        </a:spcBef>
                        <a:spcAft>
                          <a:spcPts val="0"/>
                        </a:spcAft>
                        <a:buNone/>
                      </a:pPr>
                      <a:r>
                        <a:rPr lang="en" sz="1100" u="sng">
                          <a:solidFill>
                            <a:schemeClr val="hlink"/>
                          </a:solidFill>
                          <a:hlinkClick r:id="rId9"/>
                        </a:rPr>
                        <a:t>Bixler_K@</a:t>
                      </a:r>
                      <a:r>
                        <a:rPr lang="en" sz="1100" b="0" u="sng">
                          <a:solidFill>
                            <a:schemeClr val="hlink"/>
                          </a:solidFill>
                          <a:sym typeface="Calibri"/>
                          <a:hlinkClick r:id="rId9"/>
                        </a:rPr>
                        <a:t>cde.state.co.us </a:t>
                      </a:r>
                      <a:endParaRPr sz="1100" b="0">
                        <a:latin typeface="Calibri"/>
                        <a:ea typeface="Calibri"/>
                        <a:cs typeface="Calibri"/>
                        <a:sym typeface="Calibri"/>
                      </a:endParaRPr>
                    </a:p>
                  </a:txBody>
                  <a:tcPr marL="53750" marR="53750" marT="29675" marB="29675"/>
                </a:tc>
                <a:extLst>
                  <a:ext uri="{0D108BD9-81ED-4DB2-BD59-A6C34878D82A}">
                    <a16:rowId xmlns:a16="http://schemas.microsoft.com/office/drawing/2014/main" val="10005"/>
                  </a:ext>
                </a:extLst>
              </a:tr>
              <a:tr h="239100">
                <a:tc>
                  <a:txBody>
                    <a:bodyPr/>
                    <a:lstStyle/>
                    <a:p>
                      <a:pPr marL="0" marR="0" lvl="0" indent="0" algn="l" rtl="0">
                        <a:lnSpc>
                          <a:spcPct val="115000"/>
                        </a:lnSpc>
                        <a:spcBef>
                          <a:spcPts val="0"/>
                        </a:spcBef>
                        <a:spcAft>
                          <a:spcPts val="0"/>
                        </a:spcAft>
                        <a:buNone/>
                      </a:pPr>
                      <a:r>
                        <a:rPr lang="en" sz="1100"/>
                        <a:t>Rachel Temple</a:t>
                      </a:r>
                      <a:endParaRPr sz="1100" b="0">
                        <a:latin typeface="Calibri"/>
                        <a:ea typeface="Calibri"/>
                        <a:cs typeface="Calibri"/>
                        <a:sym typeface="Calibri"/>
                      </a:endParaRPr>
                    </a:p>
                  </a:txBody>
                  <a:tcPr marL="53750" marR="53750" marT="29675" marB="29675"/>
                </a:tc>
                <a:tc>
                  <a:txBody>
                    <a:bodyPr/>
                    <a:lstStyle/>
                    <a:p>
                      <a:pPr marL="0" marR="0" lvl="0" indent="0" algn="l" rtl="0">
                        <a:lnSpc>
                          <a:spcPct val="115000"/>
                        </a:lnSpc>
                        <a:spcBef>
                          <a:spcPts val="0"/>
                        </a:spcBef>
                        <a:spcAft>
                          <a:spcPts val="0"/>
                        </a:spcAft>
                        <a:buNone/>
                      </a:pPr>
                      <a:r>
                        <a:rPr lang="en" sz="1100" b="0">
                          <a:sym typeface="Calibri"/>
                        </a:rPr>
                        <a:t>ESEA Senior Consultant: </a:t>
                      </a:r>
                      <a:r>
                        <a:rPr lang="en" sz="1100"/>
                        <a:t>Title III</a:t>
                      </a:r>
                      <a:endParaRPr sz="1100" b="0">
                        <a:latin typeface="Calibri"/>
                        <a:ea typeface="Calibri"/>
                        <a:cs typeface="Calibri"/>
                        <a:sym typeface="Calibri"/>
                      </a:endParaRPr>
                    </a:p>
                  </a:txBody>
                  <a:tcPr marL="53750" marR="53750" marT="29675" marB="29675"/>
                </a:tc>
                <a:tc>
                  <a:txBody>
                    <a:bodyPr/>
                    <a:lstStyle/>
                    <a:p>
                      <a:pPr marL="0" marR="0" lvl="0" indent="0" algn="l" rtl="0">
                        <a:lnSpc>
                          <a:spcPct val="115000"/>
                        </a:lnSpc>
                        <a:spcBef>
                          <a:spcPts val="0"/>
                        </a:spcBef>
                        <a:spcAft>
                          <a:spcPts val="0"/>
                        </a:spcAft>
                        <a:buNone/>
                      </a:pPr>
                      <a:r>
                        <a:rPr lang="en" sz="1100" u="sng">
                          <a:solidFill>
                            <a:schemeClr val="hlink"/>
                          </a:solidFill>
                          <a:hlinkClick r:id="rId10"/>
                        </a:rPr>
                        <a:t>Temple_R@cde.state.co.us</a:t>
                      </a:r>
                      <a:r>
                        <a:rPr lang="en" sz="1100"/>
                        <a:t> </a:t>
                      </a:r>
                      <a:endParaRPr sz="1100" b="0">
                        <a:solidFill>
                          <a:schemeClr val="dk1"/>
                        </a:solidFill>
                        <a:latin typeface="Calibri"/>
                        <a:ea typeface="Calibri"/>
                        <a:cs typeface="Calibri"/>
                        <a:sym typeface="Calibri"/>
                      </a:endParaRPr>
                    </a:p>
                  </a:txBody>
                  <a:tcPr marL="53750" marR="53750" marT="29675" marB="29675"/>
                </a:tc>
                <a:extLst>
                  <a:ext uri="{0D108BD9-81ED-4DB2-BD59-A6C34878D82A}">
                    <a16:rowId xmlns:a16="http://schemas.microsoft.com/office/drawing/2014/main" val="10006"/>
                  </a:ext>
                </a:extLst>
              </a:tr>
              <a:tr h="253275">
                <a:tc>
                  <a:txBody>
                    <a:bodyPr/>
                    <a:lstStyle/>
                    <a:p>
                      <a:pPr marL="0" marR="0" lvl="0" indent="0" algn="l" rtl="0">
                        <a:lnSpc>
                          <a:spcPct val="115000"/>
                        </a:lnSpc>
                        <a:spcBef>
                          <a:spcPts val="0"/>
                        </a:spcBef>
                        <a:spcAft>
                          <a:spcPts val="0"/>
                        </a:spcAft>
                        <a:buNone/>
                      </a:pPr>
                      <a:r>
                        <a:rPr lang="en" sz="1100"/>
                        <a:t>Nathan Hickman</a:t>
                      </a:r>
                      <a:endParaRPr sz="1100"/>
                    </a:p>
                  </a:txBody>
                  <a:tcPr marL="53750" marR="53750" marT="29675" marB="29675"/>
                </a:tc>
                <a:tc>
                  <a:txBody>
                    <a:bodyPr/>
                    <a:lstStyle/>
                    <a:p>
                      <a:pPr marL="0" marR="0" lvl="0" indent="0" algn="l" rtl="0">
                        <a:lnSpc>
                          <a:spcPct val="115000"/>
                        </a:lnSpc>
                        <a:spcBef>
                          <a:spcPts val="0"/>
                        </a:spcBef>
                        <a:spcAft>
                          <a:spcPts val="0"/>
                        </a:spcAft>
                        <a:buNone/>
                      </a:pPr>
                      <a:r>
                        <a:rPr lang="en" sz="1100" b="0">
                          <a:sym typeface="Calibri"/>
                        </a:rPr>
                        <a:t>ESEA Senior Consultant: Titles ID</a:t>
                      </a:r>
                      <a:r>
                        <a:rPr lang="en" sz="1100"/>
                        <a:t> and IV</a:t>
                      </a:r>
                      <a:endParaRPr sz="1100"/>
                    </a:p>
                  </a:txBody>
                  <a:tcPr marL="53750" marR="53750" marT="29675" marB="29675"/>
                </a:tc>
                <a:tc>
                  <a:txBody>
                    <a:bodyPr/>
                    <a:lstStyle/>
                    <a:p>
                      <a:pPr marL="0" marR="0" lvl="0" indent="0" algn="l" rtl="0">
                        <a:lnSpc>
                          <a:spcPct val="115000"/>
                        </a:lnSpc>
                        <a:spcBef>
                          <a:spcPts val="0"/>
                        </a:spcBef>
                        <a:spcAft>
                          <a:spcPts val="0"/>
                        </a:spcAft>
                        <a:buNone/>
                      </a:pPr>
                      <a:r>
                        <a:rPr lang="en" sz="1100" u="sng">
                          <a:solidFill>
                            <a:schemeClr val="hlink"/>
                          </a:solidFill>
                          <a:hlinkClick r:id="rId11"/>
                        </a:rPr>
                        <a:t>Hickman_N@cde.state.co.us</a:t>
                      </a:r>
                      <a:r>
                        <a:rPr lang="en" sz="1100"/>
                        <a:t> </a:t>
                      </a:r>
                      <a:endParaRPr sz="1100"/>
                    </a:p>
                  </a:txBody>
                  <a:tcPr marL="53750" marR="53750" marT="29675" marB="29675"/>
                </a:tc>
                <a:extLst>
                  <a:ext uri="{0D108BD9-81ED-4DB2-BD59-A6C34878D82A}">
                    <a16:rowId xmlns:a16="http://schemas.microsoft.com/office/drawing/2014/main" val="10007"/>
                  </a:ext>
                </a:extLst>
              </a:tr>
              <a:tr h="253275">
                <a:tc>
                  <a:txBody>
                    <a:bodyPr/>
                    <a:lstStyle/>
                    <a:p>
                      <a:pPr marL="0" marR="0" lvl="0" indent="0" algn="l" rtl="0">
                        <a:lnSpc>
                          <a:spcPct val="115000"/>
                        </a:lnSpc>
                        <a:spcBef>
                          <a:spcPts val="0"/>
                        </a:spcBef>
                        <a:spcAft>
                          <a:spcPts val="0"/>
                        </a:spcAft>
                        <a:buNone/>
                      </a:pPr>
                      <a:r>
                        <a:rPr lang="en" sz="1100"/>
                        <a:t>Kristin Crumley</a:t>
                      </a:r>
                      <a:endParaRPr sz="1100" b="0">
                        <a:solidFill>
                          <a:schemeClr val="dk1"/>
                        </a:solidFill>
                        <a:latin typeface="Calibri"/>
                        <a:ea typeface="Calibri"/>
                        <a:cs typeface="Calibri"/>
                        <a:sym typeface="Calibri"/>
                      </a:endParaRPr>
                    </a:p>
                  </a:txBody>
                  <a:tcPr marL="53750" marR="53750" marT="29675" marB="29675"/>
                </a:tc>
                <a:tc>
                  <a:txBody>
                    <a:bodyPr/>
                    <a:lstStyle/>
                    <a:p>
                      <a:pPr marL="0" lvl="0" indent="0" algn="l" rtl="0">
                        <a:spcBef>
                          <a:spcPts val="0"/>
                        </a:spcBef>
                        <a:spcAft>
                          <a:spcPts val="0"/>
                        </a:spcAft>
                        <a:buNone/>
                      </a:pPr>
                      <a:r>
                        <a:rPr lang="en" sz="1100"/>
                        <a:t>ESEA/ESSER Monitoring Coordinator</a:t>
                      </a:r>
                      <a:endParaRPr sz="1100"/>
                    </a:p>
                  </a:txBody>
                  <a:tcPr marL="53750" marR="53750" marT="29675" marB="29675"/>
                </a:tc>
                <a:tc>
                  <a:txBody>
                    <a:bodyPr/>
                    <a:lstStyle/>
                    <a:p>
                      <a:pPr marL="0" marR="0" lvl="0" indent="0" algn="l" rtl="0">
                        <a:lnSpc>
                          <a:spcPct val="115000"/>
                        </a:lnSpc>
                        <a:spcBef>
                          <a:spcPts val="0"/>
                        </a:spcBef>
                        <a:spcAft>
                          <a:spcPts val="0"/>
                        </a:spcAft>
                        <a:buNone/>
                      </a:pPr>
                      <a:r>
                        <a:rPr lang="en" sz="1100" u="sng" dirty="0">
                          <a:solidFill>
                            <a:schemeClr val="hlink"/>
                          </a:solidFill>
                          <a:hlinkClick r:id="rId12"/>
                        </a:rPr>
                        <a:t>Crumley_K@cde.state.co.us</a:t>
                      </a:r>
                      <a:r>
                        <a:rPr lang="en" sz="1100" dirty="0"/>
                        <a:t> </a:t>
                      </a:r>
                      <a:endParaRPr sz="1100" dirty="0"/>
                    </a:p>
                  </a:txBody>
                  <a:tcPr marL="53750" marR="53750" marT="29675" marB="29675"/>
                </a:tc>
                <a:extLst>
                  <a:ext uri="{0D108BD9-81ED-4DB2-BD59-A6C34878D82A}">
                    <a16:rowId xmlns:a16="http://schemas.microsoft.com/office/drawing/2014/main" val="10008"/>
                  </a:ext>
                </a:extLst>
              </a:tr>
              <a:tr h="253275">
                <a:tc>
                  <a:txBody>
                    <a:bodyPr/>
                    <a:lstStyle/>
                    <a:p>
                      <a:pPr marL="0" marR="0" lvl="0" indent="0" algn="l" rtl="0">
                        <a:lnSpc>
                          <a:spcPct val="115000"/>
                        </a:lnSpc>
                        <a:spcBef>
                          <a:spcPts val="0"/>
                        </a:spcBef>
                        <a:spcAft>
                          <a:spcPts val="0"/>
                        </a:spcAft>
                        <a:buNone/>
                      </a:pPr>
                      <a:r>
                        <a:rPr lang="en" sz="1100"/>
                        <a:t>Christina Adeboye-Sullivan</a:t>
                      </a:r>
                      <a:endParaRPr sz="1100" b="0">
                        <a:latin typeface="Calibri"/>
                        <a:ea typeface="Calibri"/>
                        <a:cs typeface="Calibri"/>
                        <a:sym typeface="Calibri"/>
                      </a:endParaRPr>
                    </a:p>
                  </a:txBody>
                  <a:tcPr marL="53750" marR="53750" marT="29675" marB="29675"/>
                </a:tc>
                <a:tc>
                  <a:txBody>
                    <a:bodyPr/>
                    <a:lstStyle/>
                    <a:p>
                      <a:pPr marL="0" marR="0" lvl="0" indent="0" algn="l" rtl="0">
                        <a:lnSpc>
                          <a:spcPct val="115000"/>
                        </a:lnSpc>
                        <a:spcBef>
                          <a:spcPts val="0"/>
                        </a:spcBef>
                        <a:spcAft>
                          <a:spcPts val="0"/>
                        </a:spcAft>
                        <a:buNone/>
                      </a:pPr>
                      <a:r>
                        <a:rPr lang="en" sz="1100"/>
                        <a:t>Program Implementation Coordinator: Title III and Ombudsman</a:t>
                      </a:r>
                      <a:endParaRPr sz="1100"/>
                    </a:p>
                  </a:txBody>
                  <a:tcPr marL="53750" marR="53750" marT="29675" marB="29675"/>
                </a:tc>
                <a:tc>
                  <a:txBody>
                    <a:bodyPr/>
                    <a:lstStyle/>
                    <a:p>
                      <a:pPr marL="0" marR="0" lvl="0" indent="0" algn="l" rtl="0">
                        <a:lnSpc>
                          <a:spcPct val="115000"/>
                        </a:lnSpc>
                        <a:spcBef>
                          <a:spcPts val="0"/>
                        </a:spcBef>
                        <a:spcAft>
                          <a:spcPts val="0"/>
                        </a:spcAft>
                        <a:buNone/>
                      </a:pPr>
                      <a:r>
                        <a:rPr lang="en" sz="1100" u="sng">
                          <a:solidFill>
                            <a:schemeClr val="hlink"/>
                          </a:solidFill>
                          <a:hlinkClick r:id="rId13"/>
                        </a:rPr>
                        <a:t>Adeboye-Sullivan_C@cde.state.co.us</a:t>
                      </a:r>
                      <a:r>
                        <a:rPr lang="en" sz="1100"/>
                        <a:t> </a:t>
                      </a:r>
                      <a:endParaRPr sz="1100" b="0">
                        <a:solidFill>
                          <a:schemeClr val="dk1"/>
                        </a:solidFill>
                        <a:latin typeface="Calibri"/>
                        <a:ea typeface="Calibri"/>
                        <a:cs typeface="Calibri"/>
                        <a:sym typeface="Calibri"/>
                      </a:endParaRPr>
                    </a:p>
                  </a:txBody>
                  <a:tcPr marL="53750" marR="53750" marT="29675" marB="29675"/>
                </a:tc>
                <a:extLst>
                  <a:ext uri="{0D108BD9-81ED-4DB2-BD59-A6C34878D82A}">
                    <a16:rowId xmlns:a16="http://schemas.microsoft.com/office/drawing/2014/main" val="10009"/>
                  </a:ext>
                </a:extLst>
              </a:tr>
              <a:tr h="253275">
                <a:tc>
                  <a:txBody>
                    <a:bodyPr/>
                    <a:lstStyle/>
                    <a:p>
                      <a:pPr marL="0" marR="0" lvl="0" indent="0" algn="l" rtl="0">
                        <a:lnSpc>
                          <a:spcPct val="115000"/>
                        </a:lnSpc>
                        <a:spcBef>
                          <a:spcPts val="0"/>
                        </a:spcBef>
                        <a:spcAft>
                          <a:spcPts val="0"/>
                        </a:spcAft>
                        <a:buNone/>
                      </a:pPr>
                      <a:r>
                        <a:rPr lang="en" sz="1100"/>
                        <a:t>TBD</a:t>
                      </a:r>
                      <a:endParaRPr sz="1100"/>
                    </a:p>
                  </a:txBody>
                  <a:tcPr marL="53750" marR="53750" marT="29675" marB="29675"/>
                </a:tc>
                <a:tc>
                  <a:txBody>
                    <a:bodyPr/>
                    <a:lstStyle/>
                    <a:p>
                      <a:pPr marL="0" marR="0" lvl="0" indent="0" algn="l" rtl="0">
                        <a:lnSpc>
                          <a:spcPct val="115000"/>
                        </a:lnSpc>
                        <a:spcBef>
                          <a:spcPts val="0"/>
                        </a:spcBef>
                        <a:spcAft>
                          <a:spcPts val="0"/>
                        </a:spcAft>
                        <a:buNone/>
                      </a:pPr>
                      <a:r>
                        <a:rPr lang="en" sz="1100"/>
                        <a:t>Title V</a:t>
                      </a:r>
                      <a:endParaRPr sz="1100"/>
                    </a:p>
                  </a:txBody>
                  <a:tcPr marL="53750" marR="53750" marT="29675" marB="29675"/>
                </a:tc>
                <a:tc>
                  <a:txBody>
                    <a:bodyPr/>
                    <a:lstStyle/>
                    <a:p>
                      <a:pPr marL="0" marR="0" lvl="0" indent="0" algn="l" rtl="0">
                        <a:lnSpc>
                          <a:spcPct val="115000"/>
                        </a:lnSpc>
                        <a:spcBef>
                          <a:spcPts val="0"/>
                        </a:spcBef>
                        <a:spcAft>
                          <a:spcPts val="0"/>
                        </a:spcAft>
                        <a:buNone/>
                      </a:pPr>
                      <a:r>
                        <a:rPr lang="en" sz="1100" dirty="0"/>
                        <a:t>TBD</a:t>
                      </a:r>
                      <a:endParaRPr sz="1100" dirty="0"/>
                    </a:p>
                  </a:txBody>
                  <a:tcPr marL="53750" marR="53750" marT="29675" marB="29675"/>
                </a:tc>
                <a:extLst>
                  <a:ext uri="{0D108BD9-81ED-4DB2-BD59-A6C34878D82A}">
                    <a16:rowId xmlns:a16="http://schemas.microsoft.com/office/drawing/2014/main" val="10010"/>
                  </a:ext>
                </a:extLst>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31"/>
        <p:cNvGrpSpPr/>
        <p:nvPr/>
      </p:nvGrpSpPr>
      <p:grpSpPr>
        <a:xfrm>
          <a:off x="0" y="0"/>
          <a:ext cx="0" cy="0"/>
          <a:chOff x="0" y="0"/>
          <a:chExt cx="0" cy="0"/>
        </a:xfrm>
      </p:grpSpPr>
      <p:sp>
        <p:nvSpPr>
          <p:cNvPr id="332" name="Google Shape;332;p54"/>
          <p:cNvSpPr txBox="1">
            <a:spLocks noGrp="1"/>
          </p:cNvSpPr>
          <p:nvPr>
            <p:ph type="title"/>
          </p:nvPr>
        </p:nvSpPr>
        <p:spPr>
          <a:prstGeom prst="rect">
            <a:avLst/>
          </a:prstGeom>
          <a:noFill/>
          <a:ln>
            <a:noFill/>
          </a:ln>
        </p:spPr>
        <p:txBody>
          <a:bodyPr spcFirstLastPara="1" vert="horz" wrap="square" lIns="0" tIns="0" rIns="0" bIns="0" rtlCol="0" anchor="t" anchorCtr="0">
            <a:normAutofit/>
          </a:bodyPr>
          <a:lstStyle/>
          <a:p>
            <a:pPr>
              <a:spcBef>
                <a:spcPts val="0"/>
              </a:spcBef>
              <a:buClr>
                <a:schemeClr val="lt1"/>
              </a:buClr>
              <a:buSzPts val="2100"/>
            </a:pPr>
            <a:r>
              <a:rPr lang="en"/>
              <a:t>Federal Programs and Support Unit</a:t>
            </a:r>
            <a:endParaRPr/>
          </a:p>
        </p:txBody>
      </p:sp>
      <p:sp>
        <p:nvSpPr>
          <p:cNvPr id="335" name="Google Shape;335;p54"/>
          <p:cNvSpPr txBox="1">
            <a:spLocks noGrp="1"/>
          </p:cNvSpPr>
          <p:nvPr>
            <p:ph type="sldNum" sz="quarter" idx="12"/>
          </p:nvPr>
        </p:nvSpPr>
        <p:spPr>
          <a:prstGeom prst="rect">
            <a:avLst/>
          </a:prstGeom>
          <a:noFill/>
          <a:ln>
            <a:noFill/>
          </a:ln>
        </p:spPr>
        <p:txBody>
          <a:bodyPr spcFirstLastPara="1" wrap="square" lIns="68575" tIns="34275" rIns="68575" bIns="34275" anchor="ctr" anchorCtr="0">
            <a:noAutofit/>
          </a:bodyPr>
          <a:lstStyle/>
          <a:p>
            <a:fld id="{00000000-1234-1234-1234-123412341234}" type="slidenum">
              <a:rPr lang="en"/>
              <a:pPr/>
              <a:t>29</a:t>
            </a:fld>
            <a:endParaRPr/>
          </a:p>
        </p:txBody>
      </p:sp>
      <p:graphicFrame>
        <p:nvGraphicFramePr>
          <p:cNvPr id="333" name="Google Shape;333;p54"/>
          <p:cNvGraphicFramePr/>
          <p:nvPr>
            <p:extLst>
              <p:ext uri="{D42A27DB-BD31-4B8C-83A1-F6EECF244321}">
                <p14:modId xmlns:p14="http://schemas.microsoft.com/office/powerpoint/2010/main" val="3462173211"/>
              </p:ext>
            </p:extLst>
          </p:nvPr>
        </p:nvGraphicFramePr>
        <p:xfrm>
          <a:off x="784960" y="1873012"/>
          <a:ext cx="7549675" cy="1525200"/>
        </p:xfrm>
        <a:graphic>
          <a:graphicData uri="http://schemas.openxmlformats.org/drawingml/2006/table">
            <a:tbl>
              <a:tblPr firstRow="1" bandRow="1">
                <a:tableStyleId>{00A15C55-8517-42AA-B614-E9B94910E393}</a:tableStyleId>
              </a:tblPr>
              <a:tblGrid>
                <a:gridCol w="1852975">
                  <a:extLst>
                    <a:ext uri="{9D8B030D-6E8A-4147-A177-3AD203B41FA5}">
                      <a16:colId xmlns:a16="http://schemas.microsoft.com/office/drawing/2014/main" val="20000"/>
                    </a:ext>
                  </a:extLst>
                </a:gridCol>
                <a:gridCol w="3482675">
                  <a:extLst>
                    <a:ext uri="{9D8B030D-6E8A-4147-A177-3AD203B41FA5}">
                      <a16:colId xmlns:a16="http://schemas.microsoft.com/office/drawing/2014/main" val="20001"/>
                    </a:ext>
                  </a:extLst>
                </a:gridCol>
                <a:gridCol w="2214025">
                  <a:extLst>
                    <a:ext uri="{9D8B030D-6E8A-4147-A177-3AD203B41FA5}">
                      <a16:colId xmlns:a16="http://schemas.microsoft.com/office/drawing/2014/main" val="20002"/>
                    </a:ext>
                  </a:extLst>
                </a:gridCol>
              </a:tblGrid>
              <a:tr h="254200">
                <a:tc>
                  <a:txBody>
                    <a:bodyPr/>
                    <a:lstStyle/>
                    <a:p>
                      <a:pPr marL="0" marR="0" lvl="0" indent="0" algn="ctr" rtl="0">
                        <a:lnSpc>
                          <a:spcPct val="115000"/>
                        </a:lnSpc>
                        <a:spcBef>
                          <a:spcPts val="0"/>
                        </a:spcBef>
                        <a:spcAft>
                          <a:spcPts val="0"/>
                        </a:spcAft>
                        <a:buNone/>
                      </a:pPr>
                      <a:r>
                        <a:rPr lang="en" sz="1100">
                          <a:solidFill>
                            <a:schemeClr val="dk1"/>
                          </a:solidFill>
                        </a:rPr>
                        <a:t>ESSER Staff</a:t>
                      </a:r>
                      <a:endParaRPr sz="1100"/>
                    </a:p>
                  </a:txBody>
                  <a:tcPr marL="53750" marR="53750" marT="29675" marB="29675"/>
                </a:tc>
                <a:tc>
                  <a:txBody>
                    <a:bodyPr/>
                    <a:lstStyle/>
                    <a:p>
                      <a:pPr marL="0" marR="0" lvl="0" indent="0" algn="ctr" rtl="0">
                        <a:lnSpc>
                          <a:spcPct val="115000"/>
                        </a:lnSpc>
                        <a:spcBef>
                          <a:spcPts val="0"/>
                        </a:spcBef>
                        <a:spcAft>
                          <a:spcPts val="0"/>
                        </a:spcAft>
                        <a:buNone/>
                      </a:pPr>
                      <a:r>
                        <a:rPr lang="en" sz="1100" b="1">
                          <a:solidFill>
                            <a:schemeClr val="dk1"/>
                          </a:solidFill>
                          <a:sym typeface="Calibri"/>
                        </a:rPr>
                        <a:t>Program Expertise</a:t>
                      </a:r>
                      <a:endParaRPr sz="1100"/>
                    </a:p>
                  </a:txBody>
                  <a:tcPr marL="53750" marR="53750" marT="29675" marB="29675"/>
                </a:tc>
                <a:tc>
                  <a:txBody>
                    <a:bodyPr/>
                    <a:lstStyle/>
                    <a:p>
                      <a:pPr marL="0" marR="0" lvl="0" indent="0" algn="ctr" rtl="0">
                        <a:lnSpc>
                          <a:spcPct val="115000"/>
                        </a:lnSpc>
                        <a:spcBef>
                          <a:spcPts val="0"/>
                        </a:spcBef>
                        <a:spcAft>
                          <a:spcPts val="0"/>
                        </a:spcAft>
                        <a:buNone/>
                      </a:pPr>
                      <a:r>
                        <a:rPr lang="en" sz="1100" b="1">
                          <a:solidFill>
                            <a:schemeClr val="dk1"/>
                          </a:solidFill>
                          <a:sym typeface="Calibri"/>
                        </a:rPr>
                        <a:t>E-mail</a:t>
                      </a:r>
                      <a:endParaRPr sz="1100"/>
                    </a:p>
                  </a:txBody>
                  <a:tcPr marL="53750" marR="53750" marT="29675" marB="29675"/>
                </a:tc>
                <a:extLst>
                  <a:ext uri="{0D108BD9-81ED-4DB2-BD59-A6C34878D82A}">
                    <a16:rowId xmlns:a16="http://schemas.microsoft.com/office/drawing/2014/main" val="10000"/>
                  </a:ext>
                </a:extLst>
              </a:tr>
              <a:tr h="254200">
                <a:tc>
                  <a:txBody>
                    <a:bodyPr/>
                    <a:lstStyle/>
                    <a:p>
                      <a:pPr marL="0" marR="0" lvl="0" indent="0" algn="l" rtl="0">
                        <a:lnSpc>
                          <a:spcPct val="115000"/>
                        </a:lnSpc>
                        <a:spcBef>
                          <a:spcPts val="0"/>
                        </a:spcBef>
                        <a:spcAft>
                          <a:spcPts val="0"/>
                        </a:spcAft>
                        <a:buNone/>
                      </a:pPr>
                      <a:r>
                        <a:rPr lang="en" sz="1100"/>
                        <a:t>Kristin Crumley</a:t>
                      </a:r>
                      <a:endParaRPr sz="1100" b="0">
                        <a:solidFill>
                          <a:schemeClr val="dk1"/>
                        </a:solidFill>
                        <a:latin typeface="Calibri"/>
                        <a:ea typeface="Calibri"/>
                        <a:cs typeface="Calibri"/>
                        <a:sym typeface="Calibri"/>
                      </a:endParaRPr>
                    </a:p>
                  </a:txBody>
                  <a:tcPr marL="53750" marR="53750" marT="29675" marB="29675"/>
                </a:tc>
                <a:tc>
                  <a:txBody>
                    <a:bodyPr/>
                    <a:lstStyle/>
                    <a:p>
                      <a:pPr marL="0" lvl="0" indent="0" algn="l" rtl="0">
                        <a:spcBef>
                          <a:spcPts val="0"/>
                        </a:spcBef>
                        <a:spcAft>
                          <a:spcPts val="0"/>
                        </a:spcAft>
                        <a:buNone/>
                      </a:pPr>
                      <a:r>
                        <a:rPr lang="en" sz="1100"/>
                        <a:t>ESEA/ESSER Monitoring Coordinator</a:t>
                      </a:r>
                      <a:endParaRPr sz="1100"/>
                    </a:p>
                  </a:txBody>
                  <a:tcPr marL="53750" marR="53750" marT="29675" marB="29675"/>
                </a:tc>
                <a:tc>
                  <a:txBody>
                    <a:bodyPr/>
                    <a:lstStyle/>
                    <a:p>
                      <a:pPr marL="0" marR="0" lvl="0" indent="0" algn="l" rtl="0">
                        <a:lnSpc>
                          <a:spcPct val="115000"/>
                        </a:lnSpc>
                        <a:spcBef>
                          <a:spcPts val="0"/>
                        </a:spcBef>
                        <a:spcAft>
                          <a:spcPts val="0"/>
                        </a:spcAft>
                        <a:buNone/>
                      </a:pPr>
                      <a:r>
                        <a:rPr lang="en" sz="1100" u="sng">
                          <a:solidFill>
                            <a:schemeClr val="hlink"/>
                          </a:solidFill>
                          <a:hlinkClick r:id="rId3"/>
                        </a:rPr>
                        <a:t>Crumley_K@cde.state.co.us</a:t>
                      </a:r>
                      <a:r>
                        <a:rPr lang="en" sz="1100"/>
                        <a:t> </a:t>
                      </a:r>
                      <a:endParaRPr sz="1100"/>
                    </a:p>
                  </a:txBody>
                  <a:tcPr marL="53750" marR="53750" marT="29675" marB="29675"/>
                </a:tc>
                <a:extLst>
                  <a:ext uri="{0D108BD9-81ED-4DB2-BD59-A6C34878D82A}">
                    <a16:rowId xmlns:a16="http://schemas.microsoft.com/office/drawing/2014/main" val="10001"/>
                  </a:ext>
                </a:extLst>
              </a:tr>
              <a:tr h="254200">
                <a:tc>
                  <a:txBody>
                    <a:bodyPr/>
                    <a:lstStyle/>
                    <a:p>
                      <a:pPr marL="0" marR="0" lvl="0" indent="0" algn="l" rtl="0">
                        <a:lnSpc>
                          <a:spcPct val="115000"/>
                        </a:lnSpc>
                        <a:spcBef>
                          <a:spcPts val="0"/>
                        </a:spcBef>
                        <a:spcAft>
                          <a:spcPts val="0"/>
                        </a:spcAft>
                        <a:buNone/>
                      </a:pPr>
                      <a:r>
                        <a:rPr lang="en" sz="1100"/>
                        <a:t>Jonathan Schelke </a:t>
                      </a:r>
                      <a:endParaRPr sz="1100" b="0">
                        <a:solidFill>
                          <a:schemeClr val="dk1"/>
                        </a:solidFill>
                        <a:latin typeface="Calibri"/>
                        <a:ea typeface="Calibri"/>
                        <a:cs typeface="Calibri"/>
                        <a:sym typeface="Calibri"/>
                      </a:endParaRPr>
                    </a:p>
                  </a:txBody>
                  <a:tcPr marL="53750" marR="53750" marT="29675" marB="29675"/>
                </a:tc>
                <a:tc>
                  <a:txBody>
                    <a:bodyPr/>
                    <a:lstStyle/>
                    <a:p>
                      <a:pPr marL="0" lvl="0" indent="0" algn="l" rtl="0">
                        <a:spcBef>
                          <a:spcPts val="0"/>
                        </a:spcBef>
                        <a:spcAft>
                          <a:spcPts val="0"/>
                        </a:spcAft>
                        <a:buNone/>
                      </a:pPr>
                      <a:r>
                        <a:rPr lang="en" sz="1100"/>
                        <a:t>ESSER Monitoring Specialist</a:t>
                      </a:r>
                      <a:endParaRPr sz="1100"/>
                    </a:p>
                  </a:txBody>
                  <a:tcPr marL="53750" marR="53750" marT="29675" marB="29675"/>
                </a:tc>
                <a:tc>
                  <a:txBody>
                    <a:bodyPr/>
                    <a:lstStyle/>
                    <a:p>
                      <a:pPr marL="0" marR="0" lvl="0" indent="0" algn="l" rtl="0">
                        <a:spcBef>
                          <a:spcPts val="0"/>
                        </a:spcBef>
                        <a:spcAft>
                          <a:spcPts val="0"/>
                        </a:spcAft>
                        <a:buNone/>
                      </a:pPr>
                      <a:r>
                        <a:rPr lang="en" sz="1100" u="sng">
                          <a:solidFill>
                            <a:schemeClr val="hlink"/>
                          </a:solidFill>
                          <a:hlinkClick r:id="rId4"/>
                        </a:rPr>
                        <a:t>Schelke_J@cde.state.co.us</a:t>
                      </a:r>
                      <a:r>
                        <a:rPr lang="en" sz="1100"/>
                        <a:t> </a:t>
                      </a:r>
                      <a:endParaRPr sz="1100"/>
                    </a:p>
                  </a:txBody>
                  <a:tcPr marL="53750" marR="53750" marT="29675" marB="29675"/>
                </a:tc>
                <a:extLst>
                  <a:ext uri="{0D108BD9-81ED-4DB2-BD59-A6C34878D82A}">
                    <a16:rowId xmlns:a16="http://schemas.microsoft.com/office/drawing/2014/main" val="10002"/>
                  </a:ext>
                </a:extLst>
              </a:tr>
              <a:tr h="254200">
                <a:tc>
                  <a:txBody>
                    <a:bodyPr/>
                    <a:lstStyle/>
                    <a:p>
                      <a:pPr marL="0" marR="0" lvl="0" indent="0" algn="l" rtl="0">
                        <a:lnSpc>
                          <a:spcPct val="115000"/>
                        </a:lnSpc>
                        <a:spcBef>
                          <a:spcPts val="0"/>
                        </a:spcBef>
                        <a:spcAft>
                          <a:spcPts val="0"/>
                        </a:spcAft>
                        <a:buNone/>
                      </a:pPr>
                      <a:r>
                        <a:rPr lang="en" sz="1100"/>
                        <a:t>TBD</a:t>
                      </a:r>
                      <a:endParaRPr sz="1100"/>
                    </a:p>
                  </a:txBody>
                  <a:tcPr marL="53750" marR="53750" marT="29675" marB="29675"/>
                </a:tc>
                <a:tc>
                  <a:txBody>
                    <a:bodyPr/>
                    <a:lstStyle/>
                    <a:p>
                      <a:pPr marL="0" lvl="0" indent="0" algn="l" rtl="0">
                        <a:spcBef>
                          <a:spcPts val="0"/>
                        </a:spcBef>
                        <a:spcAft>
                          <a:spcPts val="0"/>
                        </a:spcAft>
                        <a:buNone/>
                      </a:pPr>
                      <a:r>
                        <a:rPr lang="en" sz="1100"/>
                        <a:t>ESSER/ESEA Grants Administration Coordinator </a:t>
                      </a:r>
                      <a:endParaRPr sz="1100"/>
                    </a:p>
                  </a:txBody>
                  <a:tcPr marL="53750" marR="53750" marT="29675" marB="29675"/>
                </a:tc>
                <a:tc>
                  <a:txBody>
                    <a:bodyPr/>
                    <a:lstStyle/>
                    <a:p>
                      <a:pPr marL="0" marR="0" lvl="0" indent="0" algn="l" rtl="0">
                        <a:lnSpc>
                          <a:spcPct val="115000"/>
                        </a:lnSpc>
                        <a:spcBef>
                          <a:spcPts val="0"/>
                        </a:spcBef>
                        <a:spcAft>
                          <a:spcPts val="0"/>
                        </a:spcAft>
                        <a:buNone/>
                      </a:pPr>
                      <a:r>
                        <a:rPr lang="en" sz="1100"/>
                        <a:t>TBD</a:t>
                      </a:r>
                      <a:endParaRPr sz="1100"/>
                    </a:p>
                  </a:txBody>
                  <a:tcPr marL="53750" marR="53750" marT="29675" marB="29675"/>
                </a:tc>
                <a:extLst>
                  <a:ext uri="{0D108BD9-81ED-4DB2-BD59-A6C34878D82A}">
                    <a16:rowId xmlns:a16="http://schemas.microsoft.com/office/drawing/2014/main" val="10003"/>
                  </a:ext>
                </a:extLst>
              </a:tr>
              <a:tr h="254200">
                <a:tc>
                  <a:txBody>
                    <a:bodyPr/>
                    <a:lstStyle/>
                    <a:p>
                      <a:pPr marL="0" marR="0" lvl="0" indent="0" algn="l" rtl="0">
                        <a:lnSpc>
                          <a:spcPct val="115000"/>
                        </a:lnSpc>
                        <a:spcBef>
                          <a:spcPts val="0"/>
                        </a:spcBef>
                        <a:spcAft>
                          <a:spcPts val="0"/>
                        </a:spcAft>
                        <a:buNone/>
                      </a:pPr>
                      <a:r>
                        <a:rPr lang="en" sz="1100"/>
                        <a:t>Mackenzie Owens</a:t>
                      </a:r>
                      <a:endParaRPr sz="1100" b="0">
                        <a:solidFill>
                          <a:schemeClr val="dk1"/>
                        </a:solidFill>
                        <a:latin typeface="Calibri"/>
                        <a:ea typeface="Calibri"/>
                        <a:cs typeface="Calibri"/>
                        <a:sym typeface="Calibri"/>
                      </a:endParaRPr>
                    </a:p>
                  </a:txBody>
                  <a:tcPr marL="53750" marR="53750" marT="29675" marB="29675"/>
                </a:tc>
                <a:tc>
                  <a:txBody>
                    <a:bodyPr/>
                    <a:lstStyle/>
                    <a:p>
                      <a:pPr marL="0" lvl="0" indent="0" algn="l" rtl="0">
                        <a:spcBef>
                          <a:spcPts val="0"/>
                        </a:spcBef>
                        <a:spcAft>
                          <a:spcPts val="0"/>
                        </a:spcAft>
                        <a:buNone/>
                      </a:pPr>
                      <a:r>
                        <a:rPr lang="en" sz="1100"/>
                        <a:t>ESSER Reporting Specialist</a:t>
                      </a:r>
                      <a:endParaRPr sz="1100"/>
                    </a:p>
                  </a:txBody>
                  <a:tcPr marL="53750" marR="53750" marT="29675" marB="29675"/>
                </a:tc>
                <a:tc>
                  <a:txBody>
                    <a:bodyPr/>
                    <a:lstStyle/>
                    <a:p>
                      <a:pPr marL="0" marR="0" lvl="0" indent="0" algn="l" rtl="0">
                        <a:lnSpc>
                          <a:spcPct val="115000"/>
                        </a:lnSpc>
                        <a:spcBef>
                          <a:spcPts val="0"/>
                        </a:spcBef>
                        <a:spcAft>
                          <a:spcPts val="0"/>
                        </a:spcAft>
                        <a:buNone/>
                      </a:pPr>
                      <a:r>
                        <a:rPr lang="en" sz="1100" u="sng">
                          <a:solidFill>
                            <a:schemeClr val="hlink"/>
                          </a:solidFill>
                          <a:hlinkClick r:id="rId5"/>
                        </a:rPr>
                        <a:t>Owens_M@cde.state.co.us</a:t>
                      </a:r>
                      <a:r>
                        <a:rPr lang="en" sz="1100"/>
                        <a:t> </a:t>
                      </a:r>
                      <a:endParaRPr sz="1100"/>
                    </a:p>
                  </a:txBody>
                  <a:tcPr marL="53750" marR="53750" marT="29675" marB="29675"/>
                </a:tc>
                <a:extLst>
                  <a:ext uri="{0D108BD9-81ED-4DB2-BD59-A6C34878D82A}">
                    <a16:rowId xmlns:a16="http://schemas.microsoft.com/office/drawing/2014/main" val="10004"/>
                  </a:ext>
                </a:extLst>
              </a:tr>
              <a:tr h="254200">
                <a:tc>
                  <a:txBody>
                    <a:bodyPr/>
                    <a:lstStyle/>
                    <a:p>
                      <a:pPr marL="0" marR="0" lvl="0" indent="0" algn="l" rtl="0">
                        <a:lnSpc>
                          <a:spcPct val="115000"/>
                        </a:lnSpc>
                        <a:spcBef>
                          <a:spcPts val="0"/>
                        </a:spcBef>
                        <a:spcAft>
                          <a:spcPts val="0"/>
                        </a:spcAft>
                        <a:buNone/>
                      </a:pPr>
                      <a:r>
                        <a:rPr lang="en" sz="1100"/>
                        <a:t>Kim Boylan</a:t>
                      </a:r>
                      <a:endParaRPr sz="1100"/>
                    </a:p>
                  </a:txBody>
                  <a:tcPr marL="53750" marR="53750" marT="29675" marB="29675"/>
                </a:tc>
                <a:tc>
                  <a:txBody>
                    <a:bodyPr/>
                    <a:lstStyle/>
                    <a:p>
                      <a:pPr marL="0" lvl="0" indent="0" algn="l" rtl="0">
                        <a:spcBef>
                          <a:spcPts val="0"/>
                        </a:spcBef>
                        <a:spcAft>
                          <a:spcPts val="0"/>
                        </a:spcAft>
                        <a:buNone/>
                      </a:pPr>
                      <a:r>
                        <a:rPr lang="en" sz="1100"/>
                        <a:t>ESSER Monitoring Specialist</a:t>
                      </a:r>
                      <a:endParaRPr sz="1100"/>
                    </a:p>
                  </a:txBody>
                  <a:tcPr marL="53750" marR="53750" marT="29675" marB="29675"/>
                </a:tc>
                <a:tc>
                  <a:txBody>
                    <a:bodyPr/>
                    <a:lstStyle/>
                    <a:p>
                      <a:pPr marL="0" marR="0" lvl="0" indent="0" algn="l" rtl="0">
                        <a:lnSpc>
                          <a:spcPct val="115000"/>
                        </a:lnSpc>
                        <a:spcBef>
                          <a:spcPts val="0"/>
                        </a:spcBef>
                        <a:spcAft>
                          <a:spcPts val="0"/>
                        </a:spcAft>
                        <a:buNone/>
                      </a:pPr>
                      <a:r>
                        <a:rPr lang="en" sz="1100" u="sng" dirty="0">
                          <a:solidFill>
                            <a:schemeClr val="hlink"/>
                          </a:solidFill>
                          <a:hlinkClick r:id="rId6"/>
                        </a:rPr>
                        <a:t>Boylan_K@cde.state.co.us</a:t>
                      </a:r>
                      <a:r>
                        <a:rPr lang="en" sz="1100" dirty="0"/>
                        <a:t> </a:t>
                      </a:r>
                      <a:endParaRPr sz="1100" dirty="0"/>
                    </a:p>
                  </a:txBody>
                  <a:tcPr marL="53750" marR="53750" marT="29675" marB="29675"/>
                </a:tc>
                <a:extLst>
                  <a:ext uri="{0D108BD9-81ED-4DB2-BD59-A6C34878D82A}">
                    <a16:rowId xmlns:a16="http://schemas.microsoft.com/office/drawing/2014/main" val="10005"/>
                  </a:ext>
                </a:extLst>
              </a:tr>
            </a:tbl>
          </a:graphicData>
        </a:graphic>
      </p:graphicFrame>
      <p:graphicFrame>
        <p:nvGraphicFramePr>
          <p:cNvPr id="334" name="Google Shape;334;p54"/>
          <p:cNvGraphicFramePr/>
          <p:nvPr>
            <p:extLst>
              <p:ext uri="{D42A27DB-BD31-4B8C-83A1-F6EECF244321}">
                <p14:modId xmlns:p14="http://schemas.microsoft.com/office/powerpoint/2010/main" val="1309275505"/>
              </p:ext>
            </p:extLst>
          </p:nvPr>
        </p:nvGraphicFramePr>
        <p:xfrm>
          <a:off x="772760" y="3483095"/>
          <a:ext cx="7574075" cy="1281375"/>
        </p:xfrm>
        <a:graphic>
          <a:graphicData uri="http://schemas.openxmlformats.org/drawingml/2006/table">
            <a:tbl>
              <a:tblPr firstRow="1" bandRow="1">
                <a:tableStyleId>{00A15C55-8517-42AA-B614-E9B94910E393}</a:tableStyleId>
              </a:tblPr>
              <a:tblGrid>
                <a:gridCol w="1855125">
                  <a:extLst>
                    <a:ext uri="{9D8B030D-6E8A-4147-A177-3AD203B41FA5}">
                      <a16:colId xmlns:a16="http://schemas.microsoft.com/office/drawing/2014/main" val="20000"/>
                    </a:ext>
                  </a:extLst>
                </a:gridCol>
                <a:gridCol w="3502325">
                  <a:extLst>
                    <a:ext uri="{9D8B030D-6E8A-4147-A177-3AD203B41FA5}">
                      <a16:colId xmlns:a16="http://schemas.microsoft.com/office/drawing/2014/main" val="20001"/>
                    </a:ext>
                  </a:extLst>
                </a:gridCol>
                <a:gridCol w="2216625">
                  <a:extLst>
                    <a:ext uri="{9D8B030D-6E8A-4147-A177-3AD203B41FA5}">
                      <a16:colId xmlns:a16="http://schemas.microsoft.com/office/drawing/2014/main" val="20002"/>
                    </a:ext>
                  </a:extLst>
                </a:gridCol>
              </a:tblGrid>
              <a:tr h="266700">
                <a:tc>
                  <a:txBody>
                    <a:bodyPr/>
                    <a:lstStyle/>
                    <a:p>
                      <a:pPr marL="0" marR="0" lvl="0" indent="0" algn="ctr" rtl="0">
                        <a:spcBef>
                          <a:spcPts val="0"/>
                        </a:spcBef>
                        <a:spcAft>
                          <a:spcPts val="0"/>
                        </a:spcAft>
                        <a:buNone/>
                      </a:pPr>
                      <a:r>
                        <a:rPr lang="en" sz="1100">
                          <a:solidFill>
                            <a:schemeClr val="dk1"/>
                          </a:solidFill>
                        </a:rPr>
                        <a:t>DARE Staff</a:t>
                      </a:r>
                      <a:endParaRPr sz="1100"/>
                    </a:p>
                  </a:txBody>
                  <a:tcPr marL="68600" marR="68600" marT="34300" marB="34300"/>
                </a:tc>
                <a:tc>
                  <a:txBody>
                    <a:bodyPr/>
                    <a:lstStyle/>
                    <a:p>
                      <a:pPr marL="0" marR="0" lvl="0" indent="0" algn="ctr" rtl="0">
                        <a:spcBef>
                          <a:spcPts val="0"/>
                        </a:spcBef>
                        <a:spcAft>
                          <a:spcPts val="0"/>
                        </a:spcAft>
                        <a:buNone/>
                      </a:pPr>
                      <a:r>
                        <a:rPr lang="en" sz="1100">
                          <a:solidFill>
                            <a:schemeClr val="dk1"/>
                          </a:solidFill>
                        </a:rPr>
                        <a:t>Expertise</a:t>
                      </a:r>
                      <a:endParaRPr sz="1100"/>
                    </a:p>
                  </a:txBody>
                  <a:tcPr marL="68600" marR="68600" marT="34300" marB="34300"/>
                </a:tc>
                <a:tc>
                  <a:txBody>
                    <a:bodyPr/>
                    <a:lstStyle/>
                    <a:p>
                      <a:pPr marL="0" marR="0" lvl="0" indent="0" algn="ctr" rtl="0">
                        <a:spcBef>
                          <a:spcPts val="0"/>
                        </a:spcBef>
                        <a:spcAft>
                          <a:spcPts val="0"/>
                        </a:spcAft>
                        <a:buNone/>
                      </a:pPr>
                      <a:r>
                        <a:rPr lang="en" sz="1100">
                          <a:solidFill>
                            <a:schemeClr val="dk1"/>
                          </a:solidFill>
                        </a:rPr>
                        <a:t>Email</a:t>
                      </a:r>
                      <a:endParaRPr sz="1100"/>
                    </a:p>
                  </a:txBody>
                  <a:tcPr marL="68600" marR="68600" marT="34300" marB="34300"/>
                </a:tc>
                <a:extLst>
                  <a:ext uri="{0D108BD9-81ED-4DB2-BD59-A6C34878D82A}">
                    <a16:rowId xmlns:a16="http://schemas.microsoft.com/office/drawing/2014/main" val="10000"/>
                  </a:ext>
                </a:extLst>
              </a:tr>
              <a:tr h="247675">
                <a:tc>
                  <a:txBody>
                    <a:bodyPr/>
                    <a:lstStyle/>
                    <a:p>
                      <a:pPr marL="0" marR="0" lvl="0" indent="0" algn="l" rtl="0">
                        <a:spcBef>
                          <a:spcPts val="0"/>
                        </a:spcBef>
                        <a:spcAft>
                          <a:spcPts val="0"/>
                        </a:spcAft>
                        <a:buNone/>
                      </a:pPr>
                      <a:r>
                        <a:rPr lang="en" sz="1100" b="0">
                          <a:solidFill>
                            <a:schemeClr val="dk1"/>
                          </a:solidFill>
                          <a:sym typeface="Calibri"/>
                        </a:rPr>
                        <a:t>Tina Negley</a:t>
                      </a:r>
                      <a:endParaRPr sz="1100" b="0">
                        <a:solidFill>
                          <a:schemeClr val="dk1"/>
                        </a:solidFill>
                      </a:endParaRPr>
                    </a:p>
                  </a:txBody>
                  <a:tcPr marL="68600" marR="68600" marT="34300" marB="34300"/>
                </a:tc>
                <a:tc>
                  <a:txBody>
                    <a:bodyPr/>
                    <a:lstStyle/>
                    <a:p>
                      <a:pPr marL="0" marR="0" lvl="0" indent="0" algn="l" rtl="0">
                        <a:spcBef>
                          <a:spcPts val="0"/>
                        </a:spcBef>
                        <a:spcAft>
                          <a:spcPts val="0"/>
                        </a:spcAft>
                        <a:buNone/>
                      </a:pPr>
                      <a:r>
                        <a:rPr lang="en" sz="1100"/>
                        <a:t>Supervisor of Program Effectiveness</a:t>
                      </a:r>
                      <a:endParaRPr sz="1100">
                        <a:solidFill>
                          <a:schemeClr val="dk1"/>
                        </a:solidFill>
                      </a:endParaRPr>
                    </a:p>
                  </a:txBody>
                  <a:tcPr marL="68600" marR="68600" marT="34300" marB="34300"/>
                </a:tc>
                <a:tc>
                  <a:txBody>
                    <a:bodyPr/>
                    <a:lstStyle/>
                    <a:p>
                      <a:pPr marL="0" marR="0" lvl="0" indent="0" algn="l" rtl="0">
                        <a:spcBef>
                          <a:spcPts val="0"/>
                        </a:spcBef>
                        <a:spcAft>
                          <a:spcPts val="0"/>
                        </a:spcAft>
                        <a:buNone/>
                      </a:pPr>
                      <a:r>
                        <a:rPr lang="en" sz="1100" b="0" u="sng">
                          <a:solidFill>
                            <a:schemeClr val="hlink"/>
                          </a:solidFill>
                          <a:sym typeface="Calibri"/>
                          <a:hlinkClick r:id="rId7"/>
                        </a:rPr>
                        <a:t>Negley_</a:t>
                      </a:r>
                      <a:r>
                        <a:rPr lang="en" sz="1100" u="sng">
                          <a:solidFill>
                            <a:schemeClr val="hlink"/>
                          </a:solidFill>
                          <a:hlinkClick r:id="rId7"/>
                        </a:rPr>
                        <a:t>T</a:t>
                      </a:r>
                      <a:r>
                        <a:rPr lang="en" sz="1100" b="0" u="sng">
                          <a:solidFill>
                            <a:schemeClr val="hlink"/>
                          </a:solidFill>
                          <a:sym typeface="Calibri"/>
                          <a:hlinkClick r:id="rId7"/>
                        </a:rPr>
                        <a:t>@cde.state.co.us</a:t>
                      </a:r>
                      <a:r>
                        <a:rPr lang="en" sz="1100" b="0" u="sng">
                          <a:solidFill>
                            <a:schemeClr val="dk1"/>
                          </a:solidFill>
                          <a:sym typeface="Calibri"/>
                        </a:rPr>
                        <a:t> </a:t>
                      </a:r>
                      <a:endParaRPr sz="1100">
                        <a:solidFill>
                          <a:schemeClr val="dk1"/>
                        </a:solidFill>
                      </a:endParaRPr>
                    </a:p>
                  </a:txBody>
                  <a:tcPr marL="68600" marR="68600" marT="34300" marB="34300"/>
                </a:tc>
                <a:extLst>
                  <a:ext uri="{0D108BD9-81ED-4DB2-BD59-A6C34878D82A}">
                    <a16:rowId xmlns:a16="http://schemas.microsoft.com/office/drawing/2014/main" val="10001"/>
                  </a:ext>
                </a:extLst>
              </a:tr>
              <a:tr h="271650">
                <a:tc>
                  <a:txBody>
                    <a:bodyPr/>
                    <a:lstStyle/>
                    <a:p>
                      <a:pPr marL="0" marR="0" lvl="0" indent="0" algn="l" rtl="0">
                        <a:spcBef>
                          <a:spcPts val="0"/>
                        </a:spcBef>
                        <a:spcAft>
                          <a:spcPts val="0"/>
                        </a:spcAft>
                        <a:buNone/>
                      </a:pPr>
                      <a:r>
                        <a:rPr lang="en" sz="1100"/>
                        <a:t>Melissa Chaffin</a:t>
                      </a:r>
                      <a:endParaRPr sz="1100" b="0">
                        <a:solidFill>
                          <a:schemeClr val="dk1"/>
                        </a:solidFill>
                      </a:endParaRPr>
                    </a:p>
                  </a:txBody>
                  <a:tcPr marL="68600" marR="68600" marT="34300" marB="34300"/>
                </a:tc>
                <a:tc>
                  <a:txBody>
                    <a:bodyPr/>
                    <a:lstStyle/>
                    <a:p>
                      <a:pPr marL="0" marR="0" lvl="0" indent="0" algn="l" rtl="0">
                        <a:spcBef>
                          <a:spcPts val="0"/>
                        </a:spcBef>
                        <a:spcAft>
                          <a:spcPts val="0"/>
                        </a:spcAft>
                        <a:buNone/>
                      </a:pPr>
                      <a:r>
                        <a:rPr lang="en" sz="1100"/>
                        <a:t>ESEA Reporting Specialist</a:t>
                      </a:r>
                      <a:endParaRPr sz="1100">
                        <a:solidFill>
                          <a:schemeClr val="dk1"/>
                        </a:solidFill>
                      </a:endParaRPr>
                    </a:p>
                  </a:txBody>
                  <a:tcPr marL="68600" marR="68600" marT="34300" marB="34300"/>
                </a:tc>
                <a:tc>
                  <a:txBody>
                    <a:bodyPr/>
                    <a:lstStyle/>
                    <a:p>
                      <a:pPr marL="0" marR="0" lvl="0" indent="0" algn="l" rtl="0">
                        <a:spcBef>
                          <a:spcPts val="0"/>
                        </a:spcBef>
                        <a:spcAft>
                          <a:spcPts val="0"/>
                        </a:spcAft>
                        <a:buNone/>
                      </a:pPr>
                      <a:r>
                        <a:rPr lang="en" sz="1100" u="sng">
                          <a:solidFill>
                            <a:schemeClr val="hlink"/>
                          </a:solidFill>
                          <a:hlinkClick r:id="rId8"/>
                        </a:rPr>
                        <a:t>Chaffin_M@cde.state.co.us</a:t>
                      </a:r>
                      <a:r>
                        <a:rPr lang="en" sz="1100"/>
                        <a:t> </a:t>
                      </a:r>
                      <a:endParaRPr sz="1100">
                        <a:solidFill>
                          <a:schemeClr val="dk1"/>
                        </a:solidFill>
                      </a:endParaRPr>
                    </a:p>
                  </a:txBody>
                  <a:tcPr marL="68600" marR="68600" marT="34300" marB="34300"/>
                </a:tc>
                <a:extLst>
                  <a:ext uri="{0D108BD9-81ED-4DB2-BD59-A6C34878D82A}">
                    <a16:rowId xmlns:a16="http://schemas.microsoft.com/office/drawing/2014/main" val="10002"/>
                  </a:ext>
                </a:extLst>
              </a:tr>
              <a:tr h="247675">
                <a:tc>
                  <a:txBody>
                    <a:bodyPr/>
                    <a:lstStyle/>
                    <a:p>
                      <a:pPr marL="0" marR="0" lvl="0" indent="0" algn="l" rtl="0">
                        <a:spcBef>
                          <a:spcPts val="0"/>
                        </a:spcBef>
                        <a:spcAft>
                          <a:spcPts val="0"/>
                        </a:spcAft>
                        <a:buNone/>
                      </a:pPr>
                      <a:r>
                        <a:rPr lang="en" sz="1100" b="0">
                          <a:solidFill>
                            <a:schemeClr val="dk1"/>
                          </a:solidFill>
                          <a:sym typeface="Calibri"/>
                        </a:rPr>
                        <a:t>Mary Shen</a:t>
                      </a:r>
                      <a:endParaRPr sz="1100" b="0">
                        <a:solidFill>
                          <a:schemeClr val="dk1"/>
                        </a:solidFill>
                      </a:endParaRPr>
                    </a:p>
                  </a:txBody>
                  <a:tcPr marL="68600" marR="68600" marT="34300" marB="34300"/>
                </a:tc>
                <a:tc>
                  <a:txBody>
                    <a:bodyPr/>
                    <a:lstStyle/>
                    <a:p>
                      <a:pPr marL="0" marR="0" lvl="0" indent="0" algn="l" rtl="0">
                        <a:spcBef>
                          <a:spcPts val="0"/>
                        </a:spcBef>
                        <a:spcAft>
                          <a:spcPts val="0"/>
                        </a:spcAft>
                        <a:buNone/>
                      </a:pPr>
                      <a:r>
                        <a:rPr lang="en" sz="1100"/>
                        <a:t>ESEA Program Evaluator and Lead Research Analyst</a:t>
                      </a:r>
                      <a:endParaRPr sz="1100">
                        <a:solidFill>
                          <a:schemeClr val="dk1"/>
                        </a:solidFill>
                      </a:endParaRPr>
                    </a:p>
                  </a:txBody>
                  <a:tcPr marL="68600" marR="68600" marT="34300" marB="34300"/>
                </a:tc>
                <a:tc>
                  <a:txBody>
                    <a:bodyPr/>
                    <a:lstStyle/>
                    <a:p>
                      <a:pPr marL="0" marR="0" lvl="0" indent="0" algn="l" rtl="0">
                        <a:spcBef>
                          <a:spcPts val="0"/>
                        </a:spcBef>
                        <a:spcAft>
                          <a:spcPts val="0"/>
                        </a:spcAft>
                        <a:buNone/>
                      </a:pPr>
                      <a:r>
                        <a:rPr lang="en" sz="1100" b="0" u="sng">
                          <a:solidFill>
                            <a:schemeClr val="hlink"/>
                          </a:solidFill>
                          <a:sym typeface="Calibri"/>
                          <a:hlinkClick r:id="rId9"/>
                        </a:rPr>
                        <a:t>Shen_</a:t>
                      </a:r>
                      <a:r>
                        <a:rPr lang="en" sz="1100" u="sng">
                          <a:solidFill>
                            <a:schemeClr val="hlink"/>
                          </a:solidFill>
                          <a:hlinkClick r:id="rId9"/>
                        </a:rPr>
                        <a:t>M</a:t>
                      </a:r>
                      <a:r>
                        <a:rPr lang="en" sz="1100" b="0" u="sng">
                          <a:solidFill>
                            <a:schemeClr val="hlink"/>
                          </a:solidFill>
                          <a:sym typeface="Calibri"/>
                          <a:hlinkClick r:id="rId9"/>
                        </a:rPr>
                        <a:t>@cde.state.co.us</a:t>
                      </a:r>
                      <a:r>
                        <a:rPr lang="en" sz="1100" b="0" u="sng">
                          <a:solidFill>
                            <a:schemeClr val="dk1"/>
                          </a:solidFill>
                          <a:sym typeface="Calibri"/>
                        </a:rPr>
                        <a:t> </a:t>
                      </a:r>
                      <a:endParaRPr sz="1100">
                        <a:solidFill>
                          <a:schemeClr val="dk1"/>
                        </a:solidFill>
                      </a:endParaRPr>
                    </a:p>
                  </a:txBody>
                  <a:tcPr marL="68600" marR="68600" marT="34300" marB="34300"/>
                </a:tc>
                <a:extLst>
                  <a:ext uri="{0D108BD9-81ED-4DB2-BD59-A6C34878D82A}">
                    <a16:rowId xmlns:a16="http://schemas.microsoft.com/office/drawing/2014/main" val="10003"/>
                  </a:ext>
                </a:extLst>
              </a:tr>
              <a:tr h="247675">
                <a:tc>
                  <a:txBody>
                    <a:bodyPr/>
                    <a:lstStyle/>
                    <a:p>
                      <a:pPr marL="0" marR="0" lvl="0" indent="0" algn="l" rtl="0">
                        <a:lnSpc>
                          <a:spcPct val="115000"/>
                        </a:lnSpc>
                        <a:spcBef>
                          <a:spcPts val="0"/>
                        </a:spcBef>
                        <a:spcAft>
                          <a:spcPts val="0"/>
                        </a:spcAft>
                        <a:buNone/>
                      </a:pPr>
                      <a:r>
                        <a:rPr lang="en" sz="1100"/>
                        <a:t>Mackenzie Owens</a:t>
                      </a:r>
                      <a:endParaRPr sz="1100" b="0" i="0">
                        <a:solidFill>
                          <a:schemeClr val="dk1"/>
                        </a:solidFill>
                        <a:latin typeface="Calibri"/>
                        <a:ea typeface="Calibri"/>
                        <a:cs typeface="Calibri"/>
                        <a:sym typeface="Calibri"/>
                      </a:endParaRPr>
                    </a:p>
                  </a:txBody>
                  <a:tcPr marL="53750" marR="53750" marT="29675" marB="29675"/>
                </a:tc>
                <a:tc>
                  <a:txBody>
                    <a:bodyPr/>
                    <a:lstStyle/>
                    <a:p>
                      <a:pPr marL="0" lvl="0" indent="0" algn="l" rtl="0">
                        <a:spcBef>
                          <a:spcPts val="0"/>
                        </a:spcBef>
                        <a:spcAft>
                          <a:spcPts val="0"/>
                        </a:spcAft>
                        <a:buNone/>
                      </a:pPr>
                      <a:r>
                        <a:rPr lang="en" sz="1100"/>
                        <a:t>ESSER Reporting Specialist</a:t>
                      </a:r>
                      <a:endParaRPr sz="1100"/>
                    </a:p>
                  </a:txBody>
                  <a:tcPr marL="53750" marR="53750" marT="29675" marB="29675"/>
                </a:tc>
                <a:tc>
                  <a:txBody>
                    <a:bodyPr/>
                    <a:lstStyle/>
                    <a:p>
                      <a:pPr marL="0" marR="0" lvl="0" indent="0" algn="l" rtl="0">
                        <a:lnSpc>
                          <a:spcPct val="115000"/>
                        </a:lnSpc>
                        <a:spcBef>
                          <a:spcPts val="0"/>
                        </a:spcBef>
                        <a:spcAft>
                          <a:spcPts val="0"/>
                        </a:spcAft>
                        <a:buNone/>
                      </a:pPr>
                      <a:r>
                        <a:rPr lang="en" sz="1100" u="sng" dirty="0">
                          <a:solidFill>
                            <a:schemeClr val="hlink"/>
                          </a:solidFill>
                          <a:hlinkClick r:id="rId5"/>
                        </a:rPr>
                        <a:t>Owens_M@cde.state.co.us</a:t>
                      </a:r>
                      <a:r>
                        <a:rPr lang="en" sz="1100" dirty="0"/>
                        <a:t> </a:t>
                      </a:r>
                      <a:endParaRPr sz="1100" b="0" i="0" dirty="0">
                        <a:latin typeface="Calibri"/>
                        <a:ea typeface="Calibri"/>
                        <a:cs typeface="Calibri"/>
                        <a:sym typeface="Calibri"/>
                      </a:endParaRPr>
                    </a:p>
                  </a:txBody>
                  <a:tcPr marL="53750" marR="53750" marT="29675" marB="29675"/>
                </a:tc>
                <a:extLst>
                  <a:ext uri="{0D108BD9-81ED-4DB2-BD59-A6C34878D82A}">
                    <a16:rowId xmlns:a16="http://schemas.microsoft.com/office/drawing/2014/main" val="10004"/>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8"/>
          <p:cNvSpPr txBox="1">
            <a:spLocks noGrp="1"/>
          </p:cNvSpPr>
          <p:nvPr>
            <p:ph type="ctrTitle"/>
          </p:nvPr>
        </p:nvSpPr>
        <p:spPr>
          <a:prstGeom prst="rect">
            <a:avLst/>
          </a:prstGeom>
        </p:spPr>
        <p:txBody>
          <a:bodyPr spcFirstLastPara="1" vert="horz" wrap="square" lIns="68575" tIns="34275" rIns="68575" bIns="34275" rtlCol="0" anchor="t" anchorCtr="0">
            <a:normAutofit/>
          </a:bodyPr>
          <a:lstStyle/>
          <a:p>
            <a:r>
              <a:rPr lang="en" sz="4100" dirty="0">
                <a:solidFill>
                  <a:schemeClr val="tx1"/>
                </a:solidFill>
              </a:rPr>
              <a:t>Due Dates and Reminders</a:t>
            </a:r>
            <a:endParaRPr sz="4100" dirty="0">
              <a:solidFill>
                <a:schemeClr val="tx1"/>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340"/>
        <p:cNvGrpSpPr/>
        <p:nvPr/>
      </p:nvGrpSpPr>
      <p:grpSpPr>
        <a:xfrm>
          <a:off x="0" y="0"/>
          <a:ext cx="0" cy="0"/>
          <a:chOff x="0" y="0"/>
          <a:chExt cx="0" cy="0"/>
        </a:xfrm>
      </p:grpSpPr>
      <p:sp>
        <p:nvSpPr>
          <p:cNvPr id="341" name="Google Shape;341;p55"/>
          <p:cNvSpPr txBox="1">
            <a:spLocks noGrp="1"/>
          </p:cNvSpPr>
          <p:nvPr>
            <p:ph type="title"/>
          </p:nvPr>
        </p:nvSpPr>
        <p:spPr>
          <a:prstGeom prst="rect">
            <a:avLst/>
          </a:prstGeom>
          <a:noFill/>
          <a:ln>
            <a:noFill/>
          </a:ln>
        </p:spPr>
        <p:txBody>
          <a:bodyPr spcFirstLastPara="1" vert="horz" wrap="square" lIns="0" tIns="0" rIns="0" bIns="0" rtlCol="0" anchor="t" anchorCtr="0">
            <a:normAutofit/>
          </a:bodyPr>
          <a:lstStyle/>
          <a:p>
            <a:pPr>
              <a:spcBef>
                <a:spcPts val="0"/>
              </a:spcBef>
              <a:buClr>
                <a:schemeClr val="lt1"/>
              </a:buClr>
              <a:buSzPts val="2100"/>
            </a:pPr>
            <a:r>
              <a:rPr lang="en" dirty="0"/>
              <a:t>Grants Program Administration Office </a:t>
            </a:r>
            <a:endParaRPr dirty="0"/>
          </a:p>
        </p:txBody>
      </p:sp>
      <p:sp>
        <p:nvSpPr>
          <p:cNvPr id="343" name="Google Shape;343;p55"/>
          <p:cNvSpPr txBox="1">
            <a:spLocks noGrp="1"/>
          </p:cNvSpPr>
          <p:nvPr>
            <p:ph type="sldNum" sz="quarter" idx="12"/>
          </p:nvPr>
        </p:nvSpPr>
        <p:spPr>
          <a:prstGeom prst="rect">
            <a:avLst/>
          </a:prstGeom>
          <a:noFill/>
          <a:ln>
            <a:noFill/>
          </a:ln>
        </p:spPr>
        <p:txBody>
          <a:bodyPr spcFirstLastPara="1" wrap="square" lIns="68575" tIns="34275" rIns="68575" bIns="34275" anchor="ctr" anchorCtr="0">
            <a:noAutofit/>
          </a:bodyPr>
          <a:lstStyle/>
          <a:p>
            <a:fld id="{00000000-1234-1234-1234-123412341234}" type="slidenum">
              <a:rPr lang="en"/>
              <a:pPr/>
              <a:t>30</a:t>
            </a:fld>
            <a:endParaRPr/>
          </a:p>
        </p:txBody>
      </p:sp>
      <p:graphicFrame>
        <p:nvGraphicFramePr>
          <p:cNvPr id="342" name="Google Shape;342;p55"/>
          <p:cNvGraphicFramePr/>
          <p:nvPr>
            <p:extLst>
              <p:ext uri="{D42A27DB-BD31-4B8C-83A1-F6EECF244321}">
                <p14:modId xmlns:p14="http://schemas.microsoft.com/office/powerpoint/2010/main" val="1066553095"/>
              </p:ext>
            </p:extLst>
          </p:nvPr>
        </p:nvGraphicFramePr>
        <p:xfrm>
          <a:off x="775204" y="2165660"/>
          <a:ext cx="7694625" cy="1364900"/>
        </p:xfrm>
        <a:graphic>
          <a:graphicData uri="http://schemas.openxmlformats.org/drawingml/2006/table">
            <a:tbl>
              <a:tblPr firstRow="1" bandRow="1">
                <a:tableStyleId>{00A15C55-8517-42AA-B614-E9B94910E393}</a:tableStyleId>
              </a:tblPr>
              <a:tblGrid>
                <a:gridCol w="2484875">
                  <a:extLst>
                    <a:ext uri="{9D8B030D-6E8A-4147-A177-3AD203B41FA5}">
                      <a16:colId xmlns:a16="http://schemas.microsoft.com/office/drawing/2014/main" val="20000"/>
                    </a:ext>
                  </a:extLst>
                </a:gridCol>
                <a:gridCol w="2964000">
                  <a:extLst>
                    <a:ext uri="{9D8B030D-6E8A-4147-A177-3AD203B41FA5}">
                      <a16:colId xmlns:a16="http://schemas.microsoft.com/office/drawing/2014/main" val="20001"/>
                    </a:ext>
                  </a:extLst>
                </a:gridCol>
                <a:gridCol w="2245750">
                  <a:extLst>
                    <a:ext uri="{9D8B030D-6E8A-4147-A177-3AD203B41FA5}">
                      <a16:colId xmlns:a16="http://schemas.microsoft.com/office/drawing/2014/main" val="20002"/>
                    </a:ext>
                  </a:extLst>
                </a:gridCol>
              </a:tblGrid>
              <a:tr h="246150">
                <a:tc>
                  <a:txBody>
                    <a:bodyPr/>
                    <a:lstStyle/>
                    <a:p>
                      <a:pPr marL="0" marR="0" lvl="0" indent="0" algn="ctr" rtl="0">
                        <a:lnSpc>
                          <a:spcPct val="115000"/>
                        </a:lnSpc>
                        <a:spcBef>
                          <a:spcPts val="0"/>
                        </a:spcBef>
                        <a:spcAft>
                          <a:spcPts val="0"/>
                        </a:spcAft>
                        <a:buNone/>
                      </a:pPr>
                      <a:r>
                        <a:rPr lang="en" sz="1100">
                          <a:solidFill>
                            <a:schemeClr val="dk1"/>
                          </a:solidFill>
                        </a:rPr>
                        <a:t>GPA</a:t>
                      </a:r>
                      <a:r>
                        <a:rPr lang="en" sz="1100" b="1">
                          <a:solidFill>
                            <a:schemeClr val="dk1"/>
                          </a:solidFill>
                          <a:sym typeface="Calibri"/>
                        </a:rPr>
                        <a:t> Staff</a:t>
                      </a:r>
                      <a:endParaRPr sz="1100"/>
                    </a:p>
                  </a:txBody>
                  <a:tcPr marL="53750" marR="53750" marT="29675" marB="29675"/>
                </a:tc>
                <a:tc>
                  <a:txBody>
                    <a:bodyPr/>
                    <a:lstStyle/>
                    <a:p>
                      <a:pPr marL="0" marR="0" lvl="0" indent="0" algn="ctr" rtl="0">
                        <a:lnSpc>
                          <a:spcPct val="115000"/>
                        </a:lnSpc>
                        <a:spcBef>
                          <a:spcPts val="0"/>
                        </a:spcBef>
                        <a:spcAft>
                          <a:spcPts val="0"/>
                        </a:spcAft>
                        <a:buNone/>
                      </a:pPr>
                      <a:r>
                        <a:rPr lang="en" sz="1100" b="1">
                          <a:solidFill>
                            <a:schemeClr val="dk1"/>
                          </a:solidFill>
                          <a:sym typeface="Calibri"/>
                        </a:rPr>
                        <a:t>Program Expertise</a:t>
                      </a:r>
                      <a:endParaRPr sz="1100"/>
                    </a:p>
                  </a:txBody>
                  <a:tcPr marL="53750" marR="53750" marT="29675" marB="29675"/>
                </a:tc>
                <a:tc>
                  <a:txBody>
                    <a:bodyPr/>
                    <a:lstStyle/>
                    <a:p>
                      <a:pPr marL="0" marR="0" lvl="0" indent="0" algn="ctr" rtl="0">
                        <a:lnSpc>
                          <a:spcPct val="115000"/>
                        </a:lnSpc>
                        <a:spcBef>
                          <a:spcPts val="0"/>
                        </a:spcBef>
                        <a:spcAft>
                          <a:spcPts val="0"/>
                        </a:spcAft>
                        <a:buNone/>
                      </a:pPr>
                      <a:r>
                        <a:rPr lang="en" sz="1100" b="1">
                          <a:solidFill>
                            <a:schemeClr val="dk1"/>
                          </a:solidFill>
                          <a:sym typeface="Calibri"/>
                        </a:rPr>
                        <a:t>E-mail</a:t>
                      </a:r>
                      <a:endParaRPr sz="1100"/>
                    </a:p>
                  </a:txBody>
                  <a:tcPr marL="53750" marR="53750" marT="29675" marB="29675"/>
                </a:tc>
                <a:extLst>
                  <a:ext uri="{0D108BD9-81ED-4DB2-BD59-A6C34878D82A}">
                    <a16:rowId xmlns:a16="http://schemas.microsoft.com/office/drawing/2014/main" val="10000"/>
                  </a:ext>
                </a:extLst>
              </a:tr>
              <a:tr h="285975">
                <a:tc>
                  <a:txBody>
                    <a:bodyPr/>
                    <a:lstStyle/>
                    <a:p>
                      <a:pPr marL="0" marR="0" lvl="0" indent="0" algn="l" rtl="0">
                        <a:lnSpc>
                          <a:spcPct val="115000"/>
                        </a:lnSpc>
                        <a:spcBef>
                          <a:spcPts val="0"/>
                        </a:spcBef>
                        <a:spcAft>
                          <a:spcPts val="0"/>
                        </a:spcAft>
                        <a:buNone/>
                      </a:pPr>
                      <a:r>
                        <a:rPr lang="en" sz="1100"/>
                        <a:t>DeLilah Collins</a:t>
                      </a:r>
                      <a:endParaRPr sz="1100"/>
                    </a:p>
                  </a:txBody>
                  <a:tcPr marL="53750" marR="53750" marT="29675" marB="29675"/>
                </a:tc>
                <a:tc>
                  <a:txBody>
                    <a:bodyPr/>
                    <a:lstStyle/>
                    <a:p>
                      <a:pPr marL="0" marR="0" lvl="0" indent="0" algn="l" rtl="0">
                        <a:lnSpc>
                          <a:spcPct val="115000"/>
                        </a:lnSpc>
                        <a:spcBef>
                          <a:spcPts val="0"/>
                        </a:spcBef>
                        <a:spcAft>
                          <a:spcPts val="0"/>
                        </a:spcAft>
                        <a:buNone/>
                      </a:pPr>
                      <a:r>
                        <a:rPr lang="en" sz="1100">
                          <a:solidFill>
                            <a:schemeClr val="dk1"/>
                          </a:solidFill>
                          <a:sym typeface="Calibri"/>
                        </a:rPr>
                        <a:t>Director of </a:t>
                      </a:r>
                      <a:r>
                        <a:rPr lang="en" sz="1100"/>
                        <a:t>Grants Program Administration Office</a:t>
                      </a:r>
                      <a:endParaRPr sz="1100">
                        <a:solidFill>
                          <a:schemeClr val="dk1"/>
                        </a:solidFill>
                        <a:latin typeface="Calibri"/>
                        <a:ea typeface="Calibri"/>
                        <a:cs typeface="Calibri"/>
                        <a:sym typeface="Calibri"/>
                      </a:endParaRPr>
                    </a:p>
                  </a:txBody>
                  <a:tcPr marL="53750" marR="53750" marT="29675" marB="29675"/>
                </a:tc>
                <a:tc>
                  <a:txBody>
                    <a:bodyPr/>
                    <a:lstStyle/>
                    <a:p>
                      <a:pPr marL="0" marR="0" lvl="0" indent="0" algn="l" rtl="0">
                        <a:lnSpc>
                          <a:spcPct val="115000"/>
                        </a:lnSpc>
                        <a:spcBef>
                          <a:spcPts val="0"/>
                        </a:spcBef>
                        <a:spcAft>
                          <a:spcPts val="0"/>
                        </a:spcAft>
                        <a:buNone/>
                      </a:pPr>
                      <a:r>
                        <a:rPr lang="en" sz="1100" u="sng">
                          <a:solidFill>
                            <a:schemeClr val="hlink"/>
                          </a:solidFill>
                          <a:hlinkClick r:id="rId3"/>
                        </a:rPr>
                        <a:t>Collins_D@cde.state.co.us</a:t>
                      </a:r>
                      <a:r>
                        <a:rPr lang="en" sz="1100"/>
                        <a:t> </a:t>
                      </a:r>
                      <a:endParaRPr sz="1100"/>
                    </a:p>
                  </a:txBody>
                  <a:tcPr marL="53750" marR="53750" marT="29675" marB="29675"/>
                </a:tc>
                <a:extLst>
                  <a:ext uri="{0D108BD9-81ED-4DB2-BD59-A6C34878D82A}">
                    <a16:rowId xmlns:a16="http://schemas.microsoft.com/office/drawing/2014/main" val="10001"/>
                  </a:ext>
                </a:extLst>
              </a:tr>
              <a:tr h="277600">
                <a:tc>
                  <a:txBody>
                    <a:bodyPr/>
                    <a:lstStyle/>
                    <a:p>
                      <a:pPr marL="0" marR="0" lvl="0" indent="0" algn="l" rtl="0">
                        <a:lnSpc>
                          <a:spcPct val="115000"/>
                        </a:lnSpc>
                        <a:spcBef>
                          <a:spcPts val="0"/>
                        </a:spcBef>
                        <a:spcAft>
                          <a:spcPts val="0"/>
                        </a:spcAft>
                        <a:buNone/>
                      </a:pPr>
                      <a:r>
                        <a:rPr lang="en" sz="1100"/>
                        <a:t>Michelle Prael</a:t>
                      </a:r>
                      <a:endParaRPr sz="1100">
                        <a:solidFill>
                          <a:schemeClr val="dk1"/>
                        </a:solidFill>
                        <a:latin typeface="Calibri"/>
                        <a:ea typeface="Calibri"/>
                        <a:cs typeface="Calibri"/>
                        <a:sym typeface="Calibri"/>
                      </a:endParaRPr>
                    </a:p>
                  </a:txBody>
                  <a:tcPr marL="53750" marR="53750" marT="29675" marB="29675"/>
                </a:tc>
                <a:tc>
                  <a:txBody>
                    <a:bodyPr/>
                    <a:lstStyle/>
                    <a:p>
                      <a:pPr marL="0" marR="0" lvl="0" indent="0" algn="l" rtl="0">
                        <a:lnSpc>
                          <a:spcPct val="115000"/>
                        </a:lnSpc>
                        <a:spcBef>
                          <a:spcPts val="0"/>
                        </a:spcBef>
                        <a:spcAft>
                          <a:spcPts val="0"/>
                        </a:spcAft>
                        <a:buNone/>
                      </a:pPr>
                      <a:r>
                        <a:rPr lang="en" sz="1100"/>
                        <a:t>Senior Consultant </a:t>
                      </a:r>
                      <a:endParaRPr sz="1100">
                        <a:solidFill>
                          <a:schemeClr val="dk1"/>
                        </a:solidFill>
                        <a:latin typeface="Calibri"/>
                        <a:ea typeface="Calibri"/>
                        <a:cs typeface="Calibri"/>
                        <a:sym typeface="Calibri"/>
                      </a:endParaRPr>
                    </a:p>
                  </a:txBody>
                  <a:tcPr marL="53750" marR="53750" marT="29675" marB="29675"/>
                </a:tc>
                <a:tc>
                  <a:txBody>
                    <a:bodyPr/>
                    <a:lstStyle/>
                    <a:p>
                      <a:pPr marL="0" marR="0" lvl="0" indent="0" algn="l" rtl="0">
                        <a:lnSpc>
                          <a:spcPct val="115000"/>
                        </a:lnSpc>
                        <a:spcBef>
                          <a:spcPts val="0"/>
                        </a:spcBef>
                        <a:spcAft>
                          <a:spcPts val="0"/>
                        </a:spcAft>
                        <a:buNone/>
                      </a:pPr>
                      <a:r>
                        <a:rPr lang="en" sz="1100" u="sng">
                          <a:solidFill>
                            <a:schemeClr val="hlink"/>
                          </a:solidFill>
                          <a:hlinkClick r:id="rId4"/>
                        </a:rPr>
                        <a:t>Prael_M@cde.state.co.us</a:t>
                      </a:r>
                      <a:r>
                        <a:rPr lang="en" sz="1100"/>
                        <a:t> </a:t>
                      </a:r>
                      <a:endParaRPr sz="1100">
                        <a:solidFill>
                          <a:schemeClr val="dk1"/>
                        </a:solidFill>
                        <a:latin typeface="Calibri"/>
                        <a:ea typeface="Calibri"/>
                        <a:cs typeface="Calibri"/>
                        <a:sym typeface="Calibri"/>
                      </a:endParaRPr>
                    </a:p>
                  </a:txBody>
                  <a:tcPr marL="53750" marR="53750" marT="29675" marB="29675"/>
                </a:tc>
                <a:extLst>
                  <a:ext uri="{0D108BD9-81ED-4DB2-BD59-A6C34878D82A}">
                    <a16:rowId xmlns:a16="http://schemas.microsoft.com/office/drawing/2014/main" val="10002"/>
                  </a:ext>
                </a:extLst>
              </a:tr>
              <a:tr h="269225">
                <a:tc>
                  <a:txBody>
                    <a:bodyPr/>
                    <a:lstStyle/>
                    <a:p>
                      <a:pPr marL="0" marR="0" lvl="0" indent="0" algn="l" rtl="0">
                        <a:lnSpc>
                          <a:spcPct val="115000"/>
                        </a:lnSpc>
                        <a:spcBef>
                          <a:spcPts val="0"/>
                        </a:spcBef>
                        <a:spcAft>
                          <a:spcPts val="0"/>
                        </a:spcAft>
                        <a:buNone/>
                      </a:pPr>
                      <a:r>
                        <a:rPr lang="en" sz="1100"/>
                        <a:t>Jessica Hollingshead</a:t>
                      </a:r>
                      <a:endParaRPr sz="1100"/>
                    </a:p>
                  </a:txBody>
                  <a:tcPr marL="53750" marR="53750" marT="29675" marB="29675"/>
                </a:tc>
                <a:tc>
                  <a:txBody>
                    <a:bodyPr/>
                    <a:lstStyle/>
                    <a:p>
                      <a:pPr marL="0" marR="0" lvl="0" indent="0" algn="l" rtl="0">
                        <a:lnSpc>
                          <a:spcPct val="115000"/>
                        </a:lnSpc>
                        <a:spcBef>
                          <a:spcPts val="0"/>
                        </a:spcBef>
                        <a:spcAft>
                          <a:spcPts val="0"/>
                        </a:spcAft>
                        <a:buNone/>
                      </a:pPr>
                      <a:r>
                        <a:rPr lang="en" sz="1100"/>
                        <a:t>Operations Supervisor </a:t>
                      </a:r>
                      <a:endParaRPr sz="1100"/>
                    </a:p>
                  </a:txBody>
                  <a:tcPr marL="53750" marR="53750" marT="29675" marB="29675"/>
                </a:tc>
                <a:tc>
                  <a:txBody>
                    <a:bodyPr/>
                    <a:lstStyle/>
                    <a:p>
                      <a:pPr marL="0" marR="0" lvl="0" indent="0" algn="l" rtl="0">
                        <a:lnSpc>
                          <a:spcPct val="115000"/>
                        </a:lnSpc>
                        <a:spcBef>
                          <a:spcPts val="0"/>
                        </a:spcBef>
                        <a:spcAft>
                          <a:spcPts val="0"/>
                        </a:spcAft>
                        <a:buNone/>
                      </a:pPr>
                      <a:r>
                        <a:rPr lang="en" sz="1100" u="sng">
                          <a:solidFill>
                            <a:schemeClr val="hlink"/>
                          </a:solidFill>
                          <a:hlinkClick r:id="rId5"/>
                        </a:rPr>
                        <a:t>Hollingshead_J@cde.state.co.us</a:t>
                      </a:r>
                      <a:r>
                        <a:rPr lang="en" sz="1100"/>
                        <a:t> </a:t>
                      </a:r>
                      <a:endParaRPr sz="1100"/>
                    </a:p>
                  </a:txBody>
                  <a:tcPr marL="53750" marR="53750" marT="29675" marB="29675"/>
                </a:tc>
                <a:extLst>
                  <a:ext uri="{0D108BD9-81ED-4DB2-BD59-A6C34878D82A}">
                    <a16:rowId xmlns:a16="http://schemas.microsoft.com/office/drawing/2014/main" val="10003"/>
                  </a:ext>
                </a:extLst>
              </a:tr>
              <a:tr h="285950">
                <a:tc>
                  <a:txBody>
                    <a:bodyPr/>
                    <a:lstStyle/>
                    <a:p>
                      <a:pPr marL="0" marR="0" lvl="0" indent="0" algn="l" rtl="0">
                        <a:lnSpc>
                          <a:spcPct val="115000"/>
                        </a:lnSpc>
                        <a:spcBef>
                          <a:spcPts val="0"/>
                        </a:spcBef>
                        <a:spcAft>
                          <a:spcPts val="0"/>
                        </a:spcAft>
                        <a:buNone/>
                      </a:pPr>
                      <a:r>
                        <a:rPr lang="en" sz="1100"/>
                        <a:t>Megan Allen </a:t>
                      </a:r>
                      <a:endParaRPr sz="1100"/>
                    </a:p>
                  </a:txBody>
                  <a:tcPr marL="53750" marR="53750" marT="29675" marB="29675"/>
                </a:tc>
                <a:tc>
                  <a:txBody>
                    <a:bodyPr/>
                    <a:lstStyle/>
                    <a:p>
                      <a:pPr marL="0" marR="0" lvl="0" indent="0" algn="l" rtl="0">
                        <a:lnSpc>
                          <a:spcPct val="115000"/>
                        </a:lnSpc>
                        <a:spcBef>
                          <a:spcPts val="0"/>
                        </a:spcBef>
                        <a:spcAft>
                          <a:spcPts val="0"/>
                        </a:spcAft>
                        <a:buNone/>
                      </a:pPr>
                      <a:r>
                        <a:rPr lang="en" sz="1100"/>
                        <a:t>Director Assistant </a:t>
                      </a:r>
                      <a:endParaRPr sz="1100"/>
                    </a:p>
                  </a:txBody>
                  <a:tcPr marL="53750" marR="53750" marT="29675" marB="29675"/>
                </a:tc>
                <a:tc>
                  <a:txBody>
                    <a:bodyPr/>
                    <a:lstStyle/>
                    <a:p>
                      <a:pPr marL="0" marR="0" lvl="0" indent="0" algn="l" rtl="0">
                        <a:lnSpc>
                          <a:spcPct val="115000"/>
                        </a:lnSpc>
                        <a:spcBef>
                          <a:spcPts val="0"/>
                        </a:spcBef>
                        <a:spcAft>
                          <a:spcPts val="0"/>
                        </a:spcAft>
                        <a:buNone/>
                      </a:pPr>
                      <a:r>
                        <a:rPr lang="en" sz="1100" u="sng" dirty="0">
                          <a:solidFill>
                            <a:schemeClr val="hlink"/>
                          </a:solidFill>
                          <a:hlinkClick r:id="rId6"/>
                        </a:rPr>
                        <a:t>Allen_M@cde.state.co.us</a:t>
                      </a:r>
                      <a:r>
                        <a:rPr lang="en" sz="1100" dirty="0"/>
                        <a:t> </a:t>
                      </a:r>
                      <a:endParaRPr sz="1100" dirty="0"/>
                    </a:p>
                  </a:txBody>
                  <a:tcPr marL="53750" marR="53750" marT="29675" marB="29675"/>
                </a:tc>
                <a:extLst>
                  <a:ext uri="{0D108BD9-81ED-4DB2-BD59-A6C34878D82A}">
                    <a16:rowId xmlns:a16="http://schemas.microsoft.com/office/drawing/2014/main" val="10004"/>
                  </a:ext>
                </a:extLst>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48"/>
        <p:cNvGrpSpPr/>
        <p:nvPr/>
      </p:nvGrpSpPr>
      <p:grpSpPr>
        <a:xfrm>
          <a:off x="0" y="0"/>
          <a:ext cx="0" cy="0"/>
          <a:chOff x="0" y="0"/>
          <a:chExt cx="0" cy="0"/>
        </a:xfrm>
      </p:grpSpPr>
      <p:sp>
        <p:nvSpPr>
          <p:cNvPr id="349" name="Google Shape;349;p56"/>
          <p:cNvSpPr txBox="1">
            <a:spLocks noGrp="1"/>
          </p:cNvSpPr>
          <p:nvPr>
            <p:ph type="title"/>
          </p:nvPr>
        </p:nvSpPr>
        <p:spPr>
          <a:prstGeom prst="rect">
            <a:avLst/>
          </a:prstGeom>
          <a:noFill/>
          <a:ln>
            <a:noFill/>
          </a:ln>
        </p:spPr>
        <p:txBody>
          <a:bodyPr spcFirstLastPara="1" vert="horz" wrap="square" lIns="0" tIns="0" rIns="0" bIns="0" rtlCol="0" anchor="t" anchorCtr="0">
            <a:normAutofit/>
          </a:bodyPr>
          <a:lstStyle/>
          <a:p>
            <a:pPr>
              <a:spcBef>
                <a:spcPts val="0"/>
              </a:spcBef>
              <a:buClr>
                <a:schemeClr val="lt1"/>
              </a:buClr>
              <a:buSzPts val="2100"/>
            </a:pPr>
            <a:r>
              <a:rPr lang="en"/>
              <a:t>Grants Fiscal Office </a:t>
            </a:r>
            <a:endParaRPr/>
          </a:p>
        </p:txBody>
      </p:sp>
      <p:sp>
        <p:nvSpPr>
          <p:cNvPr id="351" name="Google Shape;351;p56"/>
          <p:cNvSpPr txBox="1">
            <a:spLocks noGrp="1"/>
          </p:cNvSpPr>
          <p:nvPr>
            <p:ph type="sldNum" sz="quarter" idx="12"/>
          </p:nvPr>
        </p:nvSpPr>
        <p:spPr>
          <a:prstGeom prst="rect">
            <a:avLst/>
          </a:prstGeom>
          <a:noFill/>
          <a:ln>
            <a:noFill/>
          </a:ln>
        </p:spPr>
        <p:txBody>
          <a:bodyPr spcFirstLastPara="1" wrap="square" lIns="68575" tIns="34275" rIns="68575" bIns="34275" anchor="ctr" anchorCtr="0">
            <a:noAutofit/>
          </a:bodyPr>
          <a:lstStyle/>
          <a:p>
            <a:fld id="{00000000-1234-1234-1234-123412341234}" type="slidenum">
              <a:rPr lang="en"/>
              <a:pPr/>
              <a:t>31</a:t>
            </a:fld>
            <a:endParaRPr/>
          </a:p>
        </p:txBody>
      </p:sp>
      <p:graphicFrame>
        <p:nvGraphicFramePr>
          <p:cNvPr id="350" name="Google Shape;350;p56"/>
          <p:cNvGraphicFramePr/>
          <p:nvPr>
            <p:extLst>
              <p:ext uri="{D42A27DB-BD31-4B8C-83A1-F6EECF244321}">
                <p14:modId xmlns:p14="http://schemas.microsoft.com/office/powerpoint/2010/main" val="892170105"/>
              </p:ext>
            </p:extLst>
          </p:nvPr>
        </p:nvGraphicFramePr>
        <p:xfrm>
          <a:off x="1098792" y="2018910"/>
          <a:ext cx="6481725" cy="984600"/>
        </p:xfrm>
        <a:graphic>
          <a:graphicData uri="http://schemas.openxmlformats.org/drawingml/2006/table">
            <a:tbl>
              <a:tblPr firstRow="1" bandRow="1">
                <a:tableStyleId>{00A15C55-8517-42AA-B614-E9B94910E393}</a:tableStyleId>
              </a:tblPr>
              <a:tblGrid>
                <a:gridCol w="2093175">
                  <a:extLst>
                    <a:ext uri="{9D8B030D-6E8A-4147-A177-3AD203B41FA5}">
                      <a16:colId xmlns:a16="http://schemas.microsoft.com/office/drawing/2014/main" val="20000"/>
                    </a:ext>
                  </a:extLst>
                </a:gridCol>
                <a:gridCol w="2093175">
                  <a:extLst>
                    <a:ext uri="{9D8B030D-6E8A-4147-A177-3AD203B41FA5}">
                      <a16:colId xmlns:a16="http://schemas.microsoft.com/office/drawing/2014/main" val="20001"/>
                    </a:ext>
                  </a:extLst>
                </a:gridCol>
                <a:gridCol w="2295375">
                  <a:extLst>
                    <a:ext uri="{9D8B030D-6E8A-4147-A177-3AD203B41FA5}">
                      <a16:colId xmlns:a16="http://schemas.microsoft.com/office/drawing/2014/main" val="20002"/>
                    </a:ext>
                  </a:extLst>
                </a:gridCol>
              </a:tblGrid>
              <a:tr h="246150">
                <a:tc>
                  <a:txBody>
                    <a:bodyPr/>
                    <a:lstStyle/>
                    <a:p>
                      <a:pPr marL="0" marR="0" lvl="0" indent="0" algn="ctr" rtl="0">
                        <a:lnSpc>
                          <a:spcPct val="115000"/>
                        </a:lnSpc>
                        <a:spcBef>
                          <a:spcPts val="0"/>
                        </a:spcBef>
                        <a:spcAft>
                          <a:spcPts val="0"/>
                        </a:spcAft>
                        <a:buNone/>
                      </a:pPr>
                      <a:r>
                        <a:rPr lang="en" sz="1100" b="1">
                          <a:solidFill>
                            <a:schemeClr val="dk1"/>
                          </a:solidFill>
                          <a:sym typeface="Calibri"/>
                        </a:rPr>
                        <a:t>Grants Fiscal Staff</a:t>
                      </a:r>
                      <a:endParaRPr sz="1100"/>
                    </a:p>
                  </a:txBody>
                  <a:tcPr marL="53750" marR="53750" marT="29675" marB="29675"/>
                </a:tc>
                <a:tc>
                  <a:txBody>
                    <a:bodyPr/>
                    <a:lstStyle/>
                    <a:p>
                      <a:pPr marL="0" marR="0" lvl="0" indent="0" algn="ctr" rtl="0">
                        <a:lnSpc>
                          <a:spcPct val="115000"/>
                        </a:lnSpc>
                        <a:spcBef>
                          <a:spcPts val="0"/>
                        </a:spcBef>
                        <a:spcAft>
                          <a:spcPts val="0"/>
                        </a:spcAft>
                        <a:buNone/>
                      </a:pPr>
                      <a:r>
                        <a:rPr lang="en" sz="1100" b="1">
                          <a:solidFill>
                            <a:schemeClr val="dk1"/>
                          </a:solidFill>
                          <a:sym typeface="Calibri"/>
                        </a:rPr>
                        <a:t>Program Expertise</a:t>
                      </a:r>
                      <a:endParaRPr sz="1100"/>
                    </a:p>
                  </a:txBody>
                  <a:tcPr marL="53750" marR="53750" marT="29675" marB="29675"/>
                </a:tc>
                <a:tc>
                  <a:txBody>
                    <a:bodyPr/>
                    <a:lstStyle/>
                    <a:p>
                      <a:pPr marL="0" marR="0" lvl="0" indent="0" algn="ctr" rtl="0">
                        <a:lnSpc>
                          <a:spcPct val="115000"/>
                        </a:lnSpc>
                        <a:spcBef>
                          <a:spcPts val="0"/>
                        </a:spcBef>
                        <a:spcAft>
                          <a:spcPts val="0"/>
                        </a:spcAft>
                        <a:buNone/>
                      </a:pPr>
                      <a:r>
                        <a:rPr lang="en" sz="1100" b="1">
                          <a:solidFill>
                            <a:schemeClr val="dk1"/>
                          </a:solidFill>
                          <a:sym typeface="Calibri"/>
                        </a:rPr>
                        <a:t>E-mail</a:t>
                      </a:r>
                      <a:endParaRPr sz="1100"/>
                    </a:p>
                  </a:txBody>
                  <a:tcPr marL="53750" marR="53750" marT="29675" marB="29675"/>
                </a:tc>
                <a:extLst>
                  <a:ext uri="{0D108BD9-81ED-4DB2-BD59-A6C34878D82A}">
                    <a16:rowId xmlns:a16="http://schemas.microsoft.com/office/drawing/2014/main" val="10000"/>
                  </a:ext>
                </a:extLst>
              </a:tr>
              <a:tr h="246150">
                <a:tc>
                  <a:txBody>
                    <a:bodyPr/>
                    <a:lstStyle/>
                    <a:p>
                      <a:pPr marL="0" marR="0" lvl="0" indent="0" algn="l" rtl="0">
                        <a:lnSpc>
                          <a:spcPct val="115000"/>
                        </a:lnSpc>
                        <a:spcBef>
                          <a:spcPts val="0"/>
                        </a:spcBef>
                        <a:spcAft>
                          <a:spcPts val="0"/>
                        </a:spcAft>
                        <a:buNone/>
                      </a:pPr>
                      <a:r>
                        <a:rPr lang="en" sz="1100">
                          <a:solidFill>
                            <a:schemeClr val="dk1"/>
                          </a:solidFill>
                          <a:sym typeface="Calibri"/>
                        </a:rPr>
                        <a:t>Jennifer Austin</a:t>
                      </a:r>
                      <a:endParaRPr sz="1100"/>
                    </a:p>
                  </a:txBody>
                  <a:tcPr marL="53750" marR="53750" marT="29675" marB="29675"/>
                </a:tc>
                <a:tc>
                  <a:txBody>
                    <a:bodyPr/>
                    <a:lstStyle/>
                    <a:p>
                      <a:pPr marL="0" marR="0" lvl="0" indent="0" algn="l" rtl="0">
                        <a:lnSpc>
                          <a:spcPct val="115000"/>
                        </a:lnSpc>
                        <a:spcBef>
                          <a:spcPts val="0"/>
                        </a:spcBef>
                        <a:spcAft>
                          <a:spcPts val="0"/>
                        </a:spcAft>
                        <a:buNone/>
                      </a:pPr>
                      <a:r>
                        <a:rPr lang="en" sz="1100">
                          <a:solidFill>
                            <a:schemeClr val="dk1"/>
                          </a:solidFill>
                          <a:sym typeface="Calibri"/>
                        </a:rPr>
                        <a:t>Director of Grants Fiscal</a:t>
                      </a:r>
                      <a:endParaRPr sz="1100">
                        <a:solidFill>
                          <a:schemeClr val="dk1"/>
                        </a:solidFill>
                        <a:latin typeface="Calibri"/>
                        <a:ea typeface="Calibri"/>
                        <a:cs typeface="Calibri"/>
                        <a:sym typeface="Calibri"/>
                      </a:endParaRPr>
                    </a:p>
                  </a:txBody>
                  <a:tcPr marL="53750" marR="53750" marT="29675" marB="29675"/>
                </a:tc>
                <a:tc>
                  <a:txBody>
                    <a:bodyPr/>
                    <a:lstStyle/>
                    <a:p>
                      <a:pPr marL="0" marR="0" lvl="0" indent="0" algn="l" rtl="0">
                        <a:lnSpc>
                          <a:spcPct val="115000"/>
                        </a:lnSpc>
                        <a:spcBef>
                          <a:spcPts val="0"/>
                        </a:spcBef>
                        <a:spcAft>
                          <a:spcPts val="0"/>
                        </a:spcAft>
                        <a:buNone/>
                      </a:pPr>
                      <a:r>
                        <a:rPr lang="en" sz="1100" u="sng">
                          <a:solidFill>
                            <a:schemeClr val="hlink"/>
                          </a:solidFill>
                          <a:sym typeface="Calibri"/>
                          <a:hlinkClick r:id="rId3"/>
                        </a:rPr>
                        <a:t>Austin_</a:t>
                      </a:r>
                      <a:r>
                        <a:rPr lang="en" sz="1100" u="sng">
                          <a:solidFill>
                            <a:schemeClr val="hlink"/>
                          </a:solidFill>
                          <a:hlinkClick r:id="rId3"/>
                        </a:rPr>
                        <a:t>J</a:t>
                      </a:r>
                      <a:r>
                        <a:rPr lang="en" sz="1100" u="sng">
                          <a:solidFill>
                            <a:schemeClr val="hlink"/>
                          </a:solidFill>
                          <a:sym typeface="Calibri"/>
                          <a:hlinkClick r:id="rId3"/>
                        </a:rPr>
                        <a:t>@cde.state.co.us</a:t>
                      </a:r>
                      <a:r>
                        <a:rPr lang="en" sz="1100">
                          <a:solidFill>
                            <a:schemeClr val="dk1"/>
                          </a:solidFill>
                          <a:sym typeface="Calibri"/>
                        </a:rPr>
                        <a:t> </a:t>
                      </a:r>
                      <a:endParaRPr sz="1100"/>
                    </a:p>
                  </a:txBody>
                  <a:tcPr marL="53750" marR="53750" marT="29675" marB="29675"/>
                </a:tc>
                <a:extLst>
                  <a:ext uri="{0D108BD9-81ED-4DB2-BD59-A6C34878D82A}">
                    <a16:rowId xmlns:a16="http://schemas.microsoft.com/office/drawing/2014/main" val="10001"/>
                  </a:ext>
                </a:extLst>
              </a:tr>
              <a:tr h="246150">
                <a:tc>
                  <a:txBody>
                    <a:bodyPr/>
                    <a:lstStyle/>
                    <a:p>
                      <a:pPr marL="0" marR="0" lvl="0" indent="0" algn="l" rtl="0">
                        <a:lnSpc>
                          <a:spcPct val="115000"/>
                        </a:lnSpc>
                        <a:spcBef>
                          <a:spcPts val="0"/>
                        </a:spcBef>
                        <a:spcAft>
                          <a:spcPts val="0"/>
                        </a:spcAft>
                        <a:buNone/>
                      </a:pPr>
                      <a:r>
                        <a:rPr lang="en" sz="1100">
                          <a:solidFill>
                            <a:schemeClr val="dk1"/>
                          </a:solidFill>
                          <a:sym typeface="Calibri"/>
                        </a:rPr>
                        <a:t>Robert Hawkins</a:t>
                      </a:r>
                      <a:endParaRPr sz="1100">
                        <a:solidFill>
                          <a:schemeClr val="dk1"/>
                        </a:solidFill>
                        <a:latin typeface="Calibri"/>
                        <a:ea typeface="Calibri"/>
                        <a:cs typeface="Calibri"/>
                        <a:sym typeface="Calibri"/>
                      </a:endParaRPr>
                    </a:p>
                  </a:txBody>
                  <a:tcPr marL="53750" marR="53750" marT="29675" marB="29675"/>
                </a:tc>
                <a:tc>
                  <a:txBody>
                    <a:bodyPr/>
                    <a:lstStyle/>
                    <a:p>
                      <a:pPr marL="0" marR="0" lvl="0" indent="0" algn="l" rtl="0">
                        <a:lnSpc>
                          <a:spcPct val="115000"/>
                        </a:lnSpc>
                        <a:spcBef>
                          <a:spcPts val="0"/>
                        </a:spcBef>
                        <a:spcAft>
                          <a:spcPts val="0"/>
                        </a:spcAft>
                        <a:buNone/>
                      </a:pPr>
                      <a:r>
                        <a:rPr lang="en" sz="1100">
                          <a:solidFill>
                            <a:schemeClr val="dk1"/>
                          </a:solidFill>
                          <a:sym typeface="Calibri"/>
                        </a:rPr>
                        <a:t>Grants Fiscal Analyst</a:t>
                      </a:r>
                      <a:endParaRPr sz="1100">
                        <a:solidFill>
                          <a:schemeClr val="dk1"/>
                        </a:solidFill>
                        <a:latin typeface="Calibri"/>
                        <a:ea typeface="Calibri"/>
                        <a:cs typeface="Calibri"/>
                        <a:sym typeface="Calibri"/>
                      </a:endParaRPr>
                    </a:p>
                  </a:txBody>
                  <a:tcPr marL="53750" marR="53750" marT="29675" marB="29675"/>
                </a:tc>
                <a:tc>
                  <a:txBody>
                    <a:bodyPr/>
                    <a:lstStyle/>
                    <a:p>
                      <a:pPr marL="0" marR="0" lvl="0" indent="0" algn="l" rtl="0">
                        <a:lnSpc>
                          <a:spcPct val="115000"/>
                        </a:lnSpc>
                        <a:spcBef>
                          <a:spcPts val="0"/>
                        </a:spcBef>
                        <a:spcAft>
                          <a:spcPts val="0"/>
                        </a:spcAft>
                        <a:buNone/>
                      </a:pPr>
                      <a:r>
                        <a:rPr lang="en" sz="1100" u="sng">
                          <a:solidFill>
                            <a:schemeClr val="hlink"/>
                          </a:solidFill>
                          <a:sym typeface="Calibri"/>
                          <a:hlinkClick r:id="rId4"/>
                        </a:rPr>
                        <a:t>Hawkins_</a:t>
                      </a:r>
                      <a:r>
                        <a:rPr lang="en" sz="1100" u="sng">
                          <a:solidFill>
                            <a:schemeClr val="hlink"/>
                          </a:solidFill>
                          <a:hlinkClick r:id="rId4"/>
                        </a:rPr>
                        <a:t>R</a:t>
                      </a:r>
                      <a:r>
                        <a:rPr lang="en" sz="1100" u="sng">
                          <a:solidFill>
                            <a:schemeClr val="hlink"/>
                          </a:solidFill>
                          <a:sym typeface="Calibri"/>
                          <a:hlinkClick r:id="rId4"/>
                        </a:rPr>
                        <a:t>@cde.state.co.us</a:t>
                      </a:r>
                      <a:r>
                        <a:rPr lang="en" sz="1100">
                          <a:solidFill>
                            <a:schemeClr val="dk1"/>
                          </a:solidFill>
                          <a:sym typeface="Calibri"/>
                        </a:rPr>
                        <a:t> </a:t>
                      </a:r>
                      <a:endParaRPr sz="1100">
                        <a:solidFill>
                          <a:schemeClr val="dk1"/>
                        </a:solidFill>
                        <a:latin typeface="Calibri"/>
                        <a:ea typeface="Calibri"/>
                        <a:cs typeface="Calibri"/>
                        <a:sym typeface="Calibri"/>
                      </a:endParaRPr>
                    </a:p>
                  </a:txBody>
                  <a:tcPr marL="53750" marR="53750" marT="29675" marB="29675"/>
                </a:tc>
                <a:extLst>
                  <a:ext uri="{0D108BD9-81ED-4DB2-BD59-A6C34878D82A}">
                    <a16:rowId xmlns:a16="http://schemas.microsoft.com/office/drawing/2014/main" val="10002"/>
                  </a:ext>
                </a:extLst>
              </a:tr>
              <a:tr h="246150">
                <a:tc>
                  <a:txBody>
                    <a:bodyPr/>
                    <a:lstStyle/>
                    <a:p>
                      <a:pPr marL="0" marR="0" lvl="0" indent="0" algn="l" rtl="0">
                        <a:lnSpc>
                          <a:spcPct val="115000"/>
                        </a:lnSpc>
                        <a:spcBef>
                          <a:spcPts val="0"/>
                        </a:spcBef>
                        <a:spcAft>
                          <a:spcPts val="0"/>
                        </a:spcAft>
                        <a:buNone/>
                      </a:pPr>
                      <a:r>
                        <a:rPr lang="en" sz="1100">
                          <a:solidFill>
                            <a:schemeClr val="dk1"/>
                          </a:solidFill>
                          <a:sym typeface="Calibri"/>
                        </a:rPr>
                        <a:t>Steven Kaleda</a:t>
                      </a:r>
                      <a:endParaRPr sz="1100"/>
                    </a:p>
                  </a:txBody>
                  <a:tcPr marL="53750" marR="53750" marT="29675" marB="29675"/>
                </a:tc>
                <a:tc>
                  <a:txBody>
                    <a:bodyPr/>
                    <a:lstStyle/>
                    <a:p>
                      <a:pPr marL="0" marR="0" lvl="0" indent="0" algn="l" rtl="0">
                        <a:lnSpc>
                          <a:spcPct val="115000"/>
                        </a:lnSpc>
                        <a:spcBef>
                          <a:spcPts val="0"/>
                        </a:spcBef>
                        <a:spcAft>
                          <a:spcPts val="0"/>
                        </a:spcAft>
                        <a:buNone/>
                      </a:pPr>
                      <a:r>
                        <a:rPr lang="en" sz="1100">
                          <a:solidFill>
                            <a:schemeClr val="dk1"/>
                          </a:solidFill>
                          <a:sym typeface="Calibri"/>
                        </a:rPr>
                        <a:t>Grants Fiscal Analyst</a:t>
                      </a:r>
                      <a:endParaRPr sz="1100"/>
                    </a:p>
                  </a:txBody>
                  <a:tcPr marL="53750" marR="53750" marT="29675" marB="29675"/>
                </a:tc>
                <a:tc>
                  <a:txBody>
                    <a:bodyPr/>
                    <a:lstStyle/>
                    <a:p>
                      <a:pPr marL="0" marR="0" lvl="0" indent="0" algn="l" rtl="0">
                        <a:lnSpc>
                          <a:spcPct val="115000"/>
                        </a:lnSpc>
                        <a:spcBef>
                          <a:spcPts val="0"/>
                        </a:spcBef>
                        <a:spcAft>
                          <a:spcPts val="0"/>
                        </a:spcAft>
                        <a:buNone/>
                      </a:pPr>
                      <a:r>
                        <a:rPr lang="en" sz="1100" b="0" u="sng" dirty="0">
                          <a:solidFill>
                            <a:schemeClr val="hlink"/>
                          </a:solidFill>
                          <a:sym typeface="Calibri"/>
                          <a:hlinkClick r:id="rId5"/>
                        </a:rPr>
                        <a:t>Kaleda_</a:t>
                      </a:r>
                      <a:r>
                        <a:rPr lang="en" sz="1100" u="sng" dirty="0">
                          <a:solidFill>
                            <a:schemeClr val="hlink"/>
                          </a:solidFill>
                          <a:hlinkClick r:id="rId5"/>
                        </a:rPr>
                        <a:t>S</a:t>
                      </a:r>
                      <a:r>
                        <a:rPr lang="en" sz="1100" b="0" u="sng" dirty="0">
                          <a:solidFill>
                            <a:schemeClr val="hlink"/>
                          </a:solidFill>
                          <a:sym typeface="Calibri"/>
                          <a:hlinkClick r:id="rId5"/>
                        </a:rPr>
                        <a:t>@cde.state.co.us</a:t>
                      </a:r>
                      <a:r>
                        <a:rPr lang="en" sz="1100" b="0" u="sng" dirty="0">
                          <a:solidFill>
                            <a:schemeClr val="dk1"/>
                          </a:solidFill>
                          <a:sym typeface="Calibri"/>
                        </a:rPr>
                        <a:t> </a:t>
                      </a:r>
                      <a:endParaRPr sz="1100" dirty="0">
                        <a:solidFill>
                          <a:schemeClr val="dk1"/>
                        </a:solidFill>
                        <a:latin typeface="Calibri"/>
                        <a:ea typeface="Calibri"/>
                        <a:cs typeface="Calibri"/>
                        <a:sym typeface="Calibri"/>
                      </a:endParaRPr>
                    </a:p>
                  </a:txBody>
                  <a:tcPr marL="53750" marR="53750" marT="29675" marB="29675"/>
                </a:tc>
                <a:extLst>
                  <a:ext uri="{0D108BD9-81ED-4DB2-BD59-A6C34878D82A}">
                    <a16:rowId xmlns:a16="http://schemas.microsoft.com/office/drawing/2014/main" val="10003"/>
                  </a:ext>
                </a:extLst>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356"/>
        <p:cNvGrpSpPr/>
        <p:nvPr/>
      </p:nvGrpSpPr>
      <p:grpSpPr>
        <a:xfrm>
          <a:off x="0" y="0"/>
          <a:ext cx="0" cy="0"/>
          <a:chOff x="0" y="0"/>
          <a:chExt cx="0" cy="0"/>
        </a:xfrm>
      </p:grpSpPr>
      <p:sp>
        <p:nvSpPr>
          <p:cNvPr id="357" name="Google Shape;357;p57"/>
          <p:cNvSpPr txBox="1">
            <a:spLocks noGrp="1"/>
          </p:cNvSpPr>
          <p:nvPr>
            <p:ph type="ctrTitle"/>
          </p:nvPr>
        </p:nvSpPr>
        <p:spPr>
          <a:prstGeom prst="rect">
            <a:avLst/>
          </a:prstGeom>
          <a:noFill/>
          <a:ln>
            <a:noFill/>
          </a:ln>
        </p:spPr>
        <p:txBody>
          <a:bodyPr spcFirstLastPara="1" vert="horz" wrap="square" lIns="68575" tIns="34275" rIns="68575" bIns="34275" rtlCol="0" anchor="t" anchorCtr="0">
            <a:normAutofit/>
          </a:bodyPr>
          <a:lstStyle/>
          <a:p>
            <a:pPr>
              <a:buClr>
                <a:srgbClr val="000000"/>
              </a:buClr>
              <a:buSzPts val="3300"/>
            </a:pPr>
            <a:r>
              <a:rPr lang="en" sz="3300" dirty="0">
                <a:solidFill>
                  <a:schemeClr val="tx1"/>
                </a:solidFill>
                <a:latin typeface="Calibri"/>
                <a:ea typeface="Calibri"/>
                <a:cs typeface="Calibri"/>
                <a:sym typeface="Calibri"/>
              </a:rPr>
              <a:t>Questions??</a:t>
            </a:r>
            <a:endParaRPr dirty="0">
              <a:solidFill>
                <a:schemeClr val="tx1"/>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Shape 361"/>
        <p:cNvGrpSpPr/>
        <p:nvPr/>
      </p:nvGrpSpPr>
      <p:grpSpPr>
        <a:xfrm>
          <a:off x="0" y="0"/>
          <a:ext cx="0" cy="0"/>
          <a:chOff x="0" y="0"/>
          <a:chExt cx="0" cy="0"/>
        </a:xfrm>
      </p:grpSpPr>
      <p:sp>
        <p:nvSpPr>
          <p:cNvPr id="362" name="Google Shape;362;p58"/>
          <p:cNvSpPr txBox="1">
            <a:spLocks noGrp="1"/>
          </p:cNvSpPr>
          <p:nvPr>
            <p:ph type="ctrTitle"/>
          </p:nvPr>
        </p:nvSpPr>
        <p:spPr>
          <a:prstGeom prst="rect">
            <a:avLst/>
          </a:prstGeom>
        </p:spPr>
        <p:txBody>
          <a:bodyPr spcFirstLastPara="1" vert="horz" wrap="square" lIns="68575" tIns="34275" rIns="68575" bIns="34275" rtlCol="0" anchor="t" anchorCtr="0">
            <a:normAutofit/>
          </a:bodyPr>
          <a:lstStyle/>
          <a:p>
            <a:r>
              <a:rPr lang="en"/>
              <a:t>Contact us with Questions!</a:t>
            </a:r>
            <a:endParaRPr/>
          </a:p>
          <a:p>
            <a:endParaRPr/>
          </a:p>
        </p:txBody>
      </p:sp>
      <p:sp>
        <p:nvSpPr>
          <p:cNvPr id="363" name="Google Shape;363;p58"/>
          <p:cNvSpPr/>
          <p:nvPr/>
        </p:nvSpPr>
        <p:spPr>
          <a:xfrm>
            <a:off x="469800" y="3764526"/>
            <a:ext cx="8204400" cy="1098300"/>
          </a:xfrm>
          <a:prstGeom prst="roundRect">
            <a:avLst>
              <a:gd name="adj" fmla="val 16667"/>
            </a:avLst>
          </a:prstGeom>
          <a:solidFill>
            <a:schemeClr val="accent2">
              <a:lumMod val="40000"/>
              <a:lumOff val="60000"/>
            </a:schemeClr>
          </a:solidFill>
          <a:ln w="9525" cap="flat" cmpd="sng">
            <a:solidFill>
              <a:schemeClr val="accent2">
                <a:lumMod val="40000"/>
                <a:lumOff val="60000"/>
              </a:schemeClr>
            </a:solidFill>
            <a:prstDash val="solid"/>
            <a:round/>
            <a:headEnd type="none" w="sm" len="sm"/>
            <a:tailEnd type="none" w="sm" len="sm"/>
          </a:ln>
        </p:spPr>
        <p:txBody>
          <a:bodyPr spcFirstLastPara="1" wrap="square" lIns="91425" tIns="91425" rIns="91425" bIns="91425" anchor="ctr" anchorCtr="0">
            <a:noAutofit/>
          </a:bodyPr>
          <a:lstStyle/>
          <a:p>
            <a:pPr algn="ctr"/>
            <a:r>
              <a:rPr lang="en"/>
              <a:t>If reviewing this slide deck after the live presentation, feel free to contact your </a:t>
            </a:r>
            <a:r>
              <a:rPr lang="en" u="sng">
                <a:solidFill>
                  <a:schemeClr val="hlink"/>
                </a:solidFill>
                <a:hlinkClick r:id="rId3"/>
              </a:rPr>
              <a:t>Regional Contact</a:t>
            </a:r>
            <a:r>
              <a:rPr lang="en"/>
              <a:t>, the Grants Program Administration Office, or the Grants Fiscal Office. Questions can also be sent to </a:t>
            </a:r>
            <a:r>
              <a:rPr lang="en" u="sng">
                <a:solidFill>
                  <a:schemeClr val="hlink"/>
                </a:solidFill>
                <a:hlinkClick r:id="rId4"/>
              </a:rPr>
              <a:t>consolidatedapplications@cde.state.co.us</a:t>
            </a:r>
            <a:r>
              <a:rPr lang="en"/>
              <a:t>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29"/>
          <p:cNvSpPr txBox="1">
            <a:spLocks noGrp="1"/>
          </p:cNvSpPr>
          <p:nvPr>
            <p:ph type="title"/>
          </p:nvPr>
        </p:nvSpPr>
        <p:spPr>
          <a:prstGeom prst="rect">
            <a:avLst/>
          </a:prstGeom>
          <a:noFill/>
          <a:ln>
            <a:noFill/>
          </a:ln>
        </p:spPr>
        <p:txBody>
          <a:bodyPr spcFirstLastPara="1" vert="horz" wrap="square" lIns="0" tIns="0" rIns="0" bIns="0" rtlCol="0" anchor="t" anchorCtr="0">
            <a:normAutofit fontScale="90000"/>
          </a:bodyPr>
          <a:lstStyle/>
          <a:p>
            <a:pPr>
              <a:spcBef>
                <a:spcPts val="0"/>
              </a:spcBef>
              <a:buClr>
                <a:schemeClr val="lt1"/>
              </a:buClr>
              <a:buSzPts val="2100"/>
            </a:pPr>
            <a:r>
              <a:rPr lang="en"/>
              <a:t>23-24 Consolidated Application Login Reminder</a:t>
            </a:r>
            <a:endParaRPr/>
          </a:p>
        </p:txBody>
      </p:sp>
      <p:sp>
        <p:nvSpPr>
          <p:cNvPr id="152" name="Google Shape;152;p29"/>
          <p:cNvSpPr txBox="1">
            <a:spLocks noGrp="1"/>
          </p:cNvSpPr>
          <p:nvPr>
            <p:ph idx="1"/>
          </p:nvPr>
        </p:nvSpPr>
        <p:spPr>
          <a:prstGeom prst="rect">
            <a:avLst/>
          </a:prstGeom>
          <a:noFill/>
          <a:ln>
            <a:noFill/>
          </a:ln>
        </p:spPr>
        <p:txBody>
          <a:bodyPr spcFirstLastPara="1" vert="horz" wrap="square" lIns="0" tIns="0" rIns="0" bIns="0" rtlCol="0" anchor="t" anchorCtr="0">
            <a:normAutofit fontScale="92500" lnSpcReduction="10000"/>
          </a:bodyPr>
          <a:lstStyle/>
          <a:p>
            <a:pPr marL="177800" indent="-190500">
              <a:spcBef>
                <a:spcPts val="0"/>
              </a:spcBef>
              <a:buClr>
                <a:schemeClr val="dk1"/>
              </a:buClr>
              <a:buSzPts val="1800"/>
            </a:pPr>
            <a:r>
              <a:rPr lang="en"/>
              <a:t>The application access is through the </a:t>
            </a:r>
            <a:r>
              <a:rPr lang="en" u="sng">
                <a:solidFill>
                  <a:schemeClr val="hlink"/>
                </a:solidFill>
                <a:hlinkClick r:id="rId3"/>
              </a:rPr>
              <a:t>Identify Management system </a:t>
            </a:r>
            <a:r>
              <a:rPr lang="en"/>
              <a:t>(IdM), using the same login and password details used for Data Pipeline and the Unified Improvement Plan.</a:t>
            </a:r>
            <a:endParaRPr/>
          </a:p>
          <a:p>
            <a:pPr marL="520700" lvl="1" indent="-184150">
              <a:spcBef>
                <a:spcPts val="400"/>
              </a:spcBef>
              <a:buClr>
                <a:schemeClr val="dk1"/>
              </a:buClr>
              <a:buSzPts val="1500"/>
            </a:pPr>
            <a:r>
              <a:rPr lang="en"/>
              <a:t>A good first step, if you have used IdM before, is to check with your District Local Access Management (LAM) Group to grant you access to the </a:t>
            </a:r>
            <a:r>
              <a:rPr lang="en" b="1">
                <a:solidFill>
                  <a:srgbClr val="FF0000"/>
                </a:solidFill>
              </a:rPr>
              <a:t>CONSAPP</a:t>
            </a:r>
            <a:r>
              <a:rPr lang="en">
                <a:solidFill>
                  <a:srgbClr val="FF0000"/>
                </a:solidFill>
              </a:rPr>
              <a:t> application in IdM</a:t>
            </a:r>
            <a:r>
              <a:rPr lang="en"/>
              <a:t>.</a:t>
            </a:r>
            <a:endParaRPr/>
          </a:p>
          <a:p>
            <a:pPr marL="520700" lvl="1" indent="-184150">
              <a:spcBef>
                <a:spcPts val="400"/>
              </a:spcBef>
              <a:buClr>
                <a:schemeClr val="dk1"/>
              </a:buClr>
              <a:buSzPts val="1500"/>
            </a:pPr>
            <a:r>
              <a:rPr lang="en"/>
              <a:t>If you haven’t used the IdM system before or are having trouble logging in with it, please use the </a:t>
            </a:r>
            <a:r>
              <a:rPr lang="en" u="sng">
                <a:solidFill>
                  <a:schemeClr val="hlink"/>
                </a:solidFill>
                <a:hlinkClick r:id="rId4"/>
              </a:rPr>
              <a:t>access assistance form </a:t>
            </a:r>
            <a:r>
              <a:rPr lang="en"/>
              <a:t>to find your district’s LAM Group.</a:t>
            </a:r>
            <a:endParaRPr/>
          </a:p>
          <a:p>
            <a:pPr marL="520700" lvl="1" indent="-184150">
              <a:spcBef>
                <a:spcPts val="400"/>
              </a:spcBef>
              <a:buClr>
                <a:schemeClr val="dk1"/>
              </a:buClr>
              <a:buSzPts val="1500"/>
            </a:pPr>
            <a:r>
              <a:rPr lang="en"/>
              <a:t>If you have used IdM before and have confirmed you have access to the Consolidated Application, please contact us at </a:t>
            </a:r>
            <a:r>
              <a:rPr lang="en" u="sng">
                <a:solidFill>
                  <a:schemeClr val="hlink"/>
                </a:solidFill>
                <a:hlinkClick r:id="rId5"/>
              </a:rPr>
              <a:t>consolidatedapplications@cde.state.co.us</a:t>
            </a:r>
            <a:r>
              <a:rPr lang="en"/>
              <a:t> for additional technical assistance</a:t>
            </a:r>
            <a:endParaRPr/>
          </a:p>
          <a:p>
            <a:pPr marL="177800" indent="-190500">
              <a:spcBef>
                <a:spcPts val="800"/>
              </a:spcBef>
              <a:buClr>
                <a:schemeClr val="dk1"/>
              </a:buClr>
              <a:buSzPts val="1800"/>
            </a:pPr>
            <a:r>
              <a:rPr lang="en"/>
              <a:t>Here are some additional resources to assist you:</a:t>
            </a:r>
            <a:endParaRPr/>
          </a:p>
          <a:p>
            <a:pPr marL="520700" lvl="1" indent="-184150">
              <a:spcBef>
                <a:spcPts val="400"/>
              </a:spcBef>
              <a:buClr>
                <a:schemeClr val="dk1"/>
              </a:buClr>
              <a:buSzPts val="1500"/>
            </a:pPr>
            <a:r>
              <a:rPr lang="en" u="sng">
                <a:solidFill>
                  <a:schemeClr val="hlink"/>
                </a:solidFill>
                <a:hlinkClick r:id="rId6"/>
              </a:rPr>
              <a:t>Reset Your IdM Password</a:t>
            </a:r>
            <a:endParaRPr/>
          </a:p>
          <a:p>
            <a:pPr marL="520700" lvl="1" indent="-184150">
              <a:spcBef>
                <a:spcPts val="400"/>
              </a:spcBef>
              <a:buClr>
                <a:schemeClr val="dk1"/>
              </a:buClr>
              <a:buSzPts val="1500"/>
            </a:pPr>
            <a:r>
              <a:rPr lang="en" u="sng">
                <a:solidFill>
                  <a:schemeClr val="hlink"/>
                </a:solidFill>
                <a:hlinkClick r:id="rId7"/>
              </a:rPr>
              <a:t>Local Access Manager Quick Access Guide </a:t>
            </a:r>
            <a:r>
              <a:rPr lang="en"/>
              <a:t>(DOCX)</a:t>
            </a:r>
            <a:endParaRPr/>
          </a:p>
          <a:p>
            <a:pPr marL="520700" lvl="1" indent="-184150">
              <a:spcBef>
                <a:spcPts val="400"/>
              </a:spcBef>
              <a:buClr>
                <a:schemeClr val="dk1"/>
              </a:buClr>
              <a:buSzPts val="1500"/>
            </a:pPr>
            <a:r>
              <a:rPr lang="en" u="sng">
                <a:solidFill>
                  <a:schemeClr val="hlink"/>
                </a:solidFill>
                <a:hlinkClick r:id="rId8"/>
              </a:rPr>
              <a:t>Identity Management Quick Reference Guide </a:t>
            </a:r>
            <a:r>
              <a:rPr lang="en"/>
              <a:t>(PDF)</a:t>
            </a:r>
            <a:endParaRPr/>
          </a:p>
          <a:p>
            <a:pPr marL="0" indent="0">
              <a:spcBef>
                <a:spcPts val="800"/>
              </a:spcBef>
              <a:buClr>
                <a:schemeClr val="dk1"/>
              </a:buClr>
              <a:buSzPts val="1800"/>
              <a:buNone/>
            </a:pPr>
            <a:endParaRPr/>
          </a:p>
        </p:txBody>
      </p:sp>
      <p:sp>
        <p:nvSpPr>
          <p:cNvPr id="153" name="Google Shape;153;p29"/>
          <p:cNvSpPr txBox="1">
            <a:spLocks noGrp="1"/>
          </p:cNvSpPr>
          <p:nvPr>
            <p:ph type="sldNum" sz="quarter" idx="12"/>
          </p:nvPr>
        </p:nvSpPr>
        <p:spPr>
          <a:prstGeom prst="rect">
            <a:avLst/>
          </a:prstGeom>
          <a:noFill/>
          <a:ln>
            <a:noFill/>
          </a:ln>
        </p:spPr>
        <p:txBody>
          <a:bodyPr spcFirstLastPara="1" wrap="square" lIns="68575" tIns="34275" rIns="68575" bIns="34275" anchor="ctr" anchorCtr="0">
            <a:noAutofit/>
          </a:bodyPr>
          <a:lstStyle/>
          <a:p>
            <a:fld id="{00000000-1234-1234-1234-123412341234}" type="slidenum">
              <a:rPr lang="en"/>
              <a:pPr/>
              <a:t>4</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30"/>
          <p:cNvSpPr txBox="1">
            <a:spLocks noGrp="1"/>
          </p:cNvSpPr>
          <p:nvPr>
            <p:ph type="title"/>
          </p:nvPr>
        </p:nvSpPr>
        <p:spPr>
          <a:prstGeom prst="rect">
            <a:avLst/>
          </a:prstGeom>
          <a:noFill/>
          <a:ln>
            <a:noFill/>
          </a:ln>
        </p:spPr>
        <p:txBody>
          <a:bodyPr spcFirstLastPara="1" vert="horz" wrap="square" lIns="0" tIns="0" rIns="0" bIns="0" rtlCol="0" anchor="t" anchorCtr="0">
            <a:normAutofit/>
          </a:bodyPr>
          <a:lstStyle/>
          <a:p>
            <a:pPr>
              <a:spcBef>
                <a:spcPts val="0"/>
              </a:spcBef>
              <a:buClr>
                <a:schemeClr val="lt1"/>
              </a:buClr>
              <a:buSzPts val="2100"/>
            </a:pPr>
            <a:r>
              <a:rPr lang="en"/>
              <a:t>Timeline: Substantial Approval </a:t>
            </a:r>
            <a:endParaRPr/>
          </a:p>
        </p:txBody>
      </p:sp>
      <p:sp>
        <p:nvSpPr>
          <p:cNvPr id="160" name="Google Shape;160;p30"/>
          <p:cNvSpPr txBox="1">
            <a:spLocks noGrp="1"/>
          </p:cNvSpPr>
          <p:nvPr>
            <p:ph idx="1"/>
          </p:nvPr>
        </p:nvSpPr>
        <p:spPr>
          <a:prstGeom prst="rect">
            <a:avLst/>
          </a:prstGeom>
          <a:noFill/>
          <a:ln>
            <a:noFill/>
          </a:ln>
        </p:spPr>
        <p:txBody>
          <a:bodyPr spcFirstLastPara="1" vert="horz" wrap="square" lIns="0" tIns="0" rIns="0" bIns="0" rtlCol="0" anchor="t" anchorCtr="0">
            <a:normAutofit/>
          </a:bodyPr>
          <a:lstStyle/>
          <a:p>
            <a:pPr marL="0" indent="0">
              <a:spcBef>
                <a:spcPts val="800"/>
              </a:spcBef>
              <a:buClr>
                <a:schemeClr val="dk1"/>
              </a:buClr>
              <a:buSzPts val="1800"/>
              <a:buNone/>
            </a:pPr>
            <a:r>
              <a:rPr lang="en"/>
              <a:t>In order to receive Substantial Approval on the 2023-2024 Consolidated Application, the applicant will need to submit the following: </a:t>
            </a:r>
            <a:endParaRPr/>
          </a:p>
          <a:p>
            <a:pPr marL="0" indent="0" algn="ctr">
              <a:spcBef>
                <a:spcPts val="800"/>
              </a:spcBef>
              <a:buClr>
                <a:schemeClr val="dk1"/>
              </a:buClr>
              <a:buSzPts val="1800"/>
              <a:buNone/>
            </a:pPr>
            <a:br>
              <a:rPr lang="en"/>
            </a:br>
            <a:endParaRPr sz="2600" b="1"/>
          </a:p>
        </p:txBody>
      </p:sp>
      <p:graphicFrame>
        <p:nvGraphicFramePr>
          <p:cNvPr id="161" name="Google Shape;161;p30"/>
          <p:cNvGraphicFramePr/>
          <p:nvPr>
            <p:extLst>
              <p:ext uri="{D42A27DB-BD31-4B8C-83A1-F6EECF244321}">
                <p14:modId xmlns:p14="http://schemas.microsoft.com/office/powerpoint/2010/main" val="3891978712"/>
              </p:ext>
            </p:extLst>
          </p:nvPr>
        </p:nvGraphicFramePr>
        <p:xfrm>
          <a:off x="124649" y="2647335"/>
          <a:ext cx="8874500" cy="3334960"/>
        </p:xfrm>
        <a:graphic>
          <a:graphicData uri="http://schemas.openxmlformats.org/drawingml/2006/table">
            <a:tbl>
              <a:tblPr firstRow="1" bandRow="1">
                <a:tableStyleId>{C4B1156A-380E-4F78-BDF5-A606A8083BF9}</a:tableStyleId>
              </a:tblPr>
              <a:tblGrid>
                <a:gridCol w="4407550">
                  <a:extLst>
                    <a:ext uri="{9D8B030D-6E8A-4147-A177-3AD203B41FA5}">
                      <a16:colId xmlns:a16="http://schemas.microsoft.com/office/drawing/2014/main" val="20000"/>
                    </a:ext>
                  </a:extLst>
                </a:gridCol>
                <a:gridCol w="1236475">
                  <a:extLst>
                    <a:ext uri="{9D8B030D-6E8A-4147-A177-3AD203B41FA5}">
                      <a16:colId xmlns:a16="http://schemas.microsoft.com/office/drawing/2014/main" val="20001"/>
                    </a:ext>
                  </a:extLst>
                </a:gridCol>
                <a:gridCol w="3230475">
                  <a:extLst>
                    <a:ext uri="{9D8B030D-6E8A-4147-A177-3AD203B41FA5}">
                      <a16:colId xmlns:a16="http://schemas.microsoft.com/office/drawing/2014/main" val="20002"/>
                    </a:ext>
                  </a:extLst>
                </a:gridCol>
              </a:tblGrid>
              <a:tr h="165736">
                <a:tc>
                  <a:txBody>
                    <a:bodyPr/>
                    <a:lstStyle/>
                    <a:p>
                      <a:pPr marL="0" marR="0" lvl="0" indent="0" algn="ctr" rtl="0">
                        <a:spcBef>
                          <a:spcPts val="0"/>
                        </a:spcBef>
                        <a:spcAft>
                          <a:spcPts val="0"/>
                        </a:spcAft>
                        <a:buNone/>
                      </a:pPr>
                      <a:r>
                        <a:rPr lang="en" sz="1400" u="none" strike="noStrike" cap="none">
                          <a:solidFill>
                            <a:schemeClr val="dk1"/>
                          </a:solidFill>
                        </a:rPr>
                        <a:t>Activity</a:t>
                      </a:r>
                      <a:endParaRPr sz="1400"/>
                    </a:p>
                  </a:txBody>
                  <a:tcPr marL="68600" marR="68600" marT="34300" marB="34300"/>
                </a:tc>
                <a:tc>
                  <a:txBody>
                    <a:bodyPr/>
                    <a:lstStyle/>
                    <a:p>
                      <a:pPr marL="0" marR="0" lvl="0" indent="0" algn="ctr" rtl="0">
                        <a:spcBef>
                          <a:spcPts val="0"/>
                        </a:spcBef>
                        <a:spcAft>
                          <a:spcPts val="0"/>
                        </a:spcAft>
                        <a:buNone/>
                      </a:pPr>
                      <a:r>
                        <a:rPr lang="en" sz="1400" u="none" strike="noStrike" cap="none">
                          <a:solidFill>
                            <a:schemeClr val="dk1"/>
                          </a:solidFill>
                        </a:rPr>
                        <a:t>Due Date</a:t>
                      </a:r>
                      <a:endParaRPr sz="1400"/>
                    </a:p>
                  </a:txBody>
                  <a:tcPr marL="68600" marR="68600" marT="34300" marB="34300"/>
                </a:tc>
                <a:tc>
                  <a:txBody>
                    <a:bodyPr/>
                    <a:lstStyle/>
                    <a:p>
                      <a:pPr marL="0" marR="0" lvl="0" indent="0" algn="ctr" rtl="0">
                        <a:spcBef>
                          <a:spcPts val="0"/>
                        </a:spcBef>
                        <a:spcAft>
                          <a:spcPts val="0"/>
                        </a:spcAft>
                        <a:buNone/>
                      </a:pPr>
                      <a:r>
                        <a:rPr lang="en" sz="1400" u="none" strike="noStrike" cap="none">
                          <a:solidFill>
                            <a:schemeClr val="dk1"/>
                          </a:solidFill>
                        </a:rPr>
                        <a:t>Submission Location </a:t>
                      </a:r>
                      <a:endParaRPr sz="1400"/>
                    </a:p>
                  </a:txBody>
                  <a:tcPr marL="68600" marR="68600" marT="34300" marB="34300"/>
                </a:tc>
                <a:extLst>
                  <a:ext uri="{0D108BD9-81ED-4DB2-BD59-A6C34878D82A}">
                    <a16:rowId xmlns:a16="http://schemas.microsoft.com/office/drawing/2014/main" val="10000"/>
                  </a:ext>
                </a:extLst>
              </a:tr>
              <a:tr h="341550">
                <a:tc>
                  <a:txBody>
                    <a:bodyPr/>
                    <a:lstStyle/>
                    <a:p>
                      <a:pPr marL="0" marR="0" lvl="0" indent="0" algn="l" rtl="0">
                        <a:spcBef>
                          <a:spcPts val="0"/>
                        </a:spcBef>
                        <a:spcAft>
                          <a:spcPts val="0"/>
                        </a:spcAft>
                        <a:buNone/>
                      </a:pPr>
                      <a:r>
                        <a:rPr lang="en" sz="1400" u="sng" strike="noStrike" cap="none">
                          <a:solidFill>
                            <a:schemeClr val="hlink"/>
                          </a:solidFill>
                          <a:hlinkClick r:id="rId3"/>
                        </a:rPr>
                        <a:t>Non-Public School Consultation Forms</a:t>
                      </a:r>
                      <a:endParaRPr sz="1400"/>
                    </a:p>
                  </a:txBody>
                  <a:tcPr marL="68600" marR="68600" marT="34300" marB="34300"/>
                </a:tc>
                <a:tc>
                  <a:txBody>
                    <a:bodyPr/>
                    <a:lstStyle/>
                    <a:p>
                      <a:pPr marL="0" marR="0" lvl="0" indent="0" algn="ctr" rtl="0">
                        <a:spcBef>
                          <a:spcPts val="0"/>
                        </a:spcBef>
                        <a:spcAft>
                          <a:spcPts val="0"/>
                        </a:spcAft>
                        <a:buNone/>
                      </a:pPr>
                      <a:r>
                        <a:rPr lang="en" sz="1400" kern="1200" dirty="0">
                          <a:solidFill>
                            <a:schemeClr val="tx1"/>
                          </a:solidFill>
                        </a:rPr>
                        <a:t>May 31</a:t>
                      </a:r>
                      <a:endParaRPr sz="1400" kern="1200" dirty="0">
                        <a:solidFill>
                          <a:schemeClr val="tx1"/>
                        </a:solidFill>
                        <a:latin typeface="+mn-lt"/>
                        <a:ea typeface="+mn-ea"/>
                        <a:cs typeface="+mn-cs"/>
                      </a:endParaRPr>
                    </a:p>
                  </a:txBody>
                  <a:tcPr marL="68600" marR="68600" marT="34300" marB="34300"/>
                </a:tc>
                <a:tc>
                  <a:txBody>
                    <a:bodyPr/>
                    <a:lstStyle/>
                    <a:p>
                      <a:pPr marL="0" marR="0" lvl="0" indent="0" algn="l" rtl="0">
                        <a:spcBef>
                          <a:spcPts val="0"/>
                        </a:spcBef>
                        <a:spcAft>
                          <a:spcPts val="0"/>
                        </a:spcAft>
                        <a:buNone/>
                      </a:pPr>
                      <a:r>
                        <a:rPr lang="en" sz="1400"/>
                        <a:t>Non-Public Schools page</a:t>
                      </a:r>
                      <a:endParaRPr sz="1400"/>
                    </a:p>
                  </a:txBody>
                  <a:tcPr marL="68600" marR="68600" marT="34300" marB="34300"/>
                </a:tc>
                <a:extLst>
                  <a:ext uri="{0D108BD9-81ED-4DB2-BD59-A6C34878D82A}">
                    <a16:rowId xmlns:a16="http://schemas.microsoft.com/office/drawing/2014/main" val="10001"/>
                  </a:ext>
                </a:extLst>
              </a:tr>
              <a:tr h="474625">
                <a:tc>
                  <a:txBody>
                    <a:bodyPr/>
                    <a:lstStyle/>
                    <a:p>
                      <a:pPr marL="0" marR="0" lvl="0" indent="0" algn="l" rtl="0">
                        <a:spcBef>
                          <a:spcPts val="0"/>
                        </a:spcBef>
                        <a:spcAft>
                          <a:spcPts val="0"/>
                        </a:spcAft>
                        <a:buNone/>
                      </a:pPr>
                      <a:r>
                        <a:rPr lang="en" sz="1400" u="sng">
                          <a:solidFill>
                            <a:schemeClr val="hlink"/>
                          </a:solidFill>
                          <a:hlinkClick r:id="rId4"/>
                        </a:rPr>
                        <a:t>School Improvement Retention of Funds Form</a:t>
                      </a:r>
                      <a:endParaRPr sz="1400"/>
                    </a:p>
                  </a:txBody>
                  <a:tcPr marL="68600" marR="68600" marT="34300" marB="34300"/>
                </a:tc>
                <a:tc>
                  <a:txBody>
                    <a:bodyPr/>
                    <a:lstStyle/>
                    <a:p>
                      <a:pPr marL="0" marR="0" lvl="0" indent="0" algn="ctr" defTabSz="914400" rtl="0" eaLnBrk="1" latinLnBrk="0" hangingPunct="1">
                        <a:spcBef>
                          <a:spcPts val="0"/>
                        </a:spcBef>
                        <a:spcAft>
                          <a:spcPts val="0"/>
                        </a:spcAft>
                        <a:buNone/>
                      </a:pPr>
                      <a:r>
                        <a:rPr lang="en" sz="1400" kern="1200">
                          <a:solidFill>
                            <a:schemeClr val="tx1"/>
                          </a:solidFill>
                        </a:rPr>
                        <a:t>May 31 </a:t>
                      </a:r>
                      <a:endParaRPr sz="1400" kern="1200">
                        <a:solidFill>
                          <a:schemeClr val="tx1"/>
                        </a:solidFill>
                        <a:latin typeface="+mn-lt"/>
                        <a:ea typeface="+mn-ea"/>
                        <a:cs typeface="+mn-cs"/>
                      </a:endParaRPr>
                    </a:p>
                  </a:txBody>
                  <a:tcPr marL="68600" marR="68600" marT="34300" marB="34300"/>
                </a:tc>
                <a:tc>
                  <a:txBody>
                    <a:bodyPr/>
                    <a:lstStyle/>
                    <a:p>
                      <a:pPr marL="0" marR="0" lvl="0" indent="0" algn="l" rtl="0">
                        <a:spcBef>
                          <a:spcPts val="0"/>
                        </a:spcBef>
                        <a:spcAft>
                          <a:spcPts val="0"/>
                        </a:spcAft>
                        <a:buNone/>
                      </a:pPr>
                      <a:r>
                        <a:rPr lang="en" sz="1400" u="none"/>
                        <a:t>Documents Upload page</a:t>
                      </a:r>
                      <a:endParaRPr sz="1400"/>
                    </a:p>
                  </a:txBody>
                  <a:tcPr marL="68600" marR="68600" marT="34300" marB="34300"/>
                </a:tc>
                <a:extLst>
                  <a:ext uri="{0D108BD9-81ED-4DB2-BD59-A6C34878D82A}">
                    <a16:rowId xmlns:a16="http://schemas.microsoft.com/office/drawing/2014/main" val="10002"/>
                  </a:ext>
                </a:extLst>
              </a:tr>
              <a:tr h="341550">
                <a:tc>
                  <a:txBody>
                    <a:bodyPr/>
                    <a:lstStyle/>
                    <a:p>
                      <a:pPr marL="0" marR="0" lvl="0" indent="0" algn="l" rtl="0">
                        <a:spcBef>
                          <a:spcPts val="0"/>
                        </a:spcBef>
                        <a:spcAft>
                          <a:spcPts val="0"/>
                        </a:spcAft>
                        <a:buNone/>
                      </a:pPr>
                      <a:r>
                        <a:rPr lang="en" sz="1400" u="sng">
                          <a:solidFill>
                            <a:schemeClr val="hlink"/>
                          </a:solidFill>
                          <a:hlinkClick r:id="rId5"/>
                        </a:rPr>
                        <a:t>Approval and Transmittal Form</a:t>
                      </a:r>
                      <a:endParaRPr sz="1400"/>
                    </a:p>
                  </a:txBody>
                  <a:tcPr marL="68600" marR="68600" marT="34300" marB="34300"/>
                </a:tc>
                <a:tc>
                  <a:txBody>
                    <a:bodyPr/>
                    <a:lstStyle/>
                    <a:p>
                      <a:pPr marL="0" marR="0" lvl="0" indent="0" algn="ctr" defTabSz="914400" rtl="0" eaLnBrk="1" latinLnBrk="0" hangingPunct="1">
                        <a:spcBef>
                          <a:spcPts val="0"/>
                        </a:spcBef>
                        <a:spcAft>
                          <a:spcPts val="0"/>
                        </a:spcAft>
                        <a:buNone/>
                      </a:pPr>
                      <a:r>
                        <a:rPr lang="en" sz="1400" kern="1200">
                          <a:solidFill>
                            <a:schemeClr val="tx1"/>
                          </a:solidFill>
                        </a:rPr>
                        <a:t>June 30</a:t>
                      </a:r>
                      <a:endParaRPr sz="1400" kern="1200">
                        <a:solidFill>
                          <a:schemeClr val="tx1"/>
                        </a:solidFill>
                        <a:latin typeface="+mn-lt"/>
                        <a:ea typeface="+mn-ea"/>
                        <a:cs typeface="+mn-cs"/>
                      </a:endParaRPr>
                    </a:p>
                  </a:txBody>
                  <a:tcPr marL="68600" marR="68600" marT="34300" marB="34300"/>
                </a:tc>
                <a:tc>
                  <a:txBody>
                    <a:bodyPr/>
                    <a:lstStyle/>
                    <a:p>
                      <a:pPr marL="0" marR="0" lvl="0" indent="0" algn="l" rtl="0">
                        <a:lnSpc>
                          <a:spcPct val="100000"/>
                        </a:lnSpc>
                        <a:spcBef>
                          <a:spcPts val="0"/>
                        </a:spcBef>
                        <a:spcAft>
                          <a:spcPts val="0"/>
                        </a:spcAft>
                        <a:buClr>
                          <a:schemeClr val="dk1"/>
                        </a:buClr>
                        <a:buSzPts val="1400"/>
                        <a:buFont typeface="Calibri"/>
                        <a:buNone/>
                      </a:pPr>
                      <a:r>
                        <a:rPr lang="en" sz="1400" u="none"/>
                        <a:t>Documents Upload page</a:t>
                      </a:r>
                      <a:endParaRPr sz="1400"/>
                    </a:p>
                  </a:txBody>
                  <a:tcPr marL="68600" marR="68600" marT="34300" marB="34300"/>
                </a:tc>
                <a:extLst>
                  <a:ext uri="{0D108BD9-81ED-4DB2-BD59-A6C34878D82A}">
                    <a16:rowId xmlns:a16="http://schemas.microsoft.com/office/drawing/2014/main" val="10003"/>
                  </a:ext>
                </a:extLst>
              </a:tr>
              <a:tr h="341550">
                <a:tc>
                  <a:txBody>
                    <a:bodyPr/>
                    <a:lstStyle/>
                    <a:p>
                      <a:pPr marL="0" marR="0" lvl="0" indent="0" algn="l" rtl="0">
                        <a:spcBef>
                          <a:spcPts val="0"/>
                        </a:spcBef>
                        <a:spcAft>
                          <a:spcPts val="0"/>
                        </a:spcAft>
                        <a:buNone/>
                      </a:pPr>
                      <a:r>
                        <a:rPr lang="en" sz="1400" kern="1200" dirty="0">
                          <a:solidFill>
                            <a:schemeClr val="tx1"/>
                          </a:solidFill>
                        </a:rPr>
                        <a:t>BOCES Member District ARAC Form (found in application)</a:t>
                      </a:r>
                      <a:endParaRPr sz="1400" kern="1200" dirty="0">
                        <a:solidFill>
                          <a:schemeClr val="tx1"/>
                        </a:solidFill>
                        <a:latin typeface="+mn-lt"/>
                        <a:ea typeface="+mn-ea"/>
                        <a:cs typeface="+mn-cs"/>
                      </a:endParaRPr>
                    </a:p>
                  </a:txBody>
                  <a:tcPr marL="68600" marR="68600" marT="34300" marB="34300"/>
                </a:tc>
                <a:tc>
                  <a:txBody>
                    <a:bodyPr/>
                    <a:lstStyle/>
                    <a:p>
                      <a:pPr marL="0" marR="0" lvl="0" indent="0" algn="ctr" defTabSz="914400" rtl="0" eaLnBrk="1" latinLnBrk="0" hangingPunct="1">
                        <a:spcBef>
                          <a:spcPts val="0"/>
                        </a:spcBef>
                        <a:spcAft>
                          <a:spcPts val="0"/>
                        </a:spcAft>
                        <a:buNone/>
                      </a:pPr>
                      <a:r>
                        <a:rPr lang="en" sz="1400" kern="1200">
                          <a:solidFill>
                            <a:schemeClr val="tx1"/>
                          </a:solidFill>
                        </a:rPr>
                        <a:t>June 30</a:t>
                      </a:r>
                      <a:endParaRPr sz="1400" kern="1200">
                        <a:solidFill>
                          <a:schemeClr val="tx1"/>
                        </a:solidFill>
                        <a:latin typeface="+mn-lt"/>
                        <a:ea typeface="+mn-ea"/>
                        <a:cs typeface="+mn-cs"/>
                      </a:endParaRPr>
                    </a:p>
                  </a:txBody>
                  <a:tcPr marL="68600" marR="68600" marT="34300" marB="34300"/>
                </a:tc>
                <a:tc>
                  <a:txBody>
                    <a:bodyPr/>
                    <a:lstStyle/>
                    <a:p>
                      <a:pPr marL="0" marR="0" lvl="0" indent="0" algn="l" rtl="0">
                        <a:spcBef>
                          <a:spcPts val="0"/>
                        </a:spcBef>
                        <a:spcAft>
                          <a:spcPts val="0"/>
                        </a:spcAft>
                        <a:buNone/>
                      </a:pPr>
                      <a:r>
                        <a:rPr lang="en" sz="1400"/>
                        <a:t>Sign Over Info &amp; Uploads </a:t>
                      </a:r>
                      <a:endParaRPr sz="1400"/>
                    </a:p>
                  </a:txBody>
                  <a:tcPr marL="68600" marR="68600" marT="34300" marB="34300"/>
                </a:tc>
                <a:extLst>
                  <a:ext uri="{0D108BD9-81ED-4DB2-BD59-A6C34878D82A}">
                    <a16:rowId xmlns:a16="http://schemas.microsoft.com/office/drawing/2014/main" val="10004"/>
                  </a:ext>
                </a:extLst>
              </a:tr>
              <a:tr h="953750">
                <a:tc>
                  <a:txBody>
                    <a:bodyPr/>
                    <a:lstStyle/>
                    <a:p>
                      <a:pPr marL="0" marR="0" lvl="0" indent="0" algn="l" rtl="0">
                        <a:spcBef>
                          <a:spcPts val="0"/>
                        </a:spcBef>
                        <a:spcAft>
                          <a:spcPts val="0"/>
                        </a:spcAft>
                        <a:buNone/>
                      </a:pPr>
                      <a:r>
                        <a:rPr lang="en" sz="1400" u="sng" dirty="0">
                          <a:solidFill>
                            <a:schemeClr val="hlink"/>
                          </a:solidFill>
                          <a:hlinkClick r:id="rId6"/>
                        </a:rPr>
                        <a:t>Native American Education Tribal Consultation Form</a:t>
                      </a:r>
                      <a:endParaRPr sz="1400" dirty="0"/>
                    </a:p>
                    <a:p>
                      <a:pPr marL="0" marR="0" lvl="0" indent="0" algn="l" rtl="0">
                        <a:spcBef>
                          <a:spcPts val="0"/>
                        </a:spcBef>
                        <a:spcAft>
                          <a:spcPts val="0"/>
                        </a:spcAft>
                        <a:buNone/>
                      </a:pPr>
                      <a:endParaRPr sz="1400" dirty="0"/>
                    </a:p>
                    <a:p>
                      <a:pPr marL="0" marR="0" lvl="0" indent="0" algn="l" rtl="0">
                        <a:spcBef>
                          <a:spcPts val="0"/>
                        </a:spcBef>
                        <a:spcAft>
                          <a:spcPts val="0"/>
                        </a:spcAft>
                        <a:buNone/>
                      </a:pPr>
                      <a:endParaRPr sz="1400" dirty="0"/>
                    </a:p>
                  </a:txBody>
                  <a:tcPr marL="68600" marR="68600" marT="34300" marB="34300"/>
                </a:tc>
                <a:tc>
                  <a:txBody>
                    <a:bodyPr/>
                    <a:lstStyle/>
                    <a:p>
                      <a:pPr marL="0" marR="0" lvl="0" indent="0" algn="ctr" defTabSz="914400" rtl="0" eaLnBrk="1" latinLnBrk="0" hangingPunct="1">
                        <a:spcBef>
                          <a:spcPts val="0"/>
                        </a:spcBef>
                        <a:spcAft>
                          <a:spcPts val="0"/>
                        </a:spcAft>
                        <a:buNone/>
                      </a:pPr>
                      <a:r>
                        <a:rPr lang="en" sz="1400" kern="1200" dirty="0">
                          <a:solidFill>
                            <a:schemeClr val="tx1"/>
                          </a:solidFill>
                        </a:rPr>
                        <a:t>June 30</a:t>
                      </a:r>
                      <a:endParaRPr sz="1400" kern="1200" dirty="0">
                        <a:solidFill>
                          <a:schemeClr val="tx1"/>
                        </a:solidFill>
                        <a:latin typeface="+mn-lt"/>
                        <a:ea typeface="+mn-ea"/>
                        <a:cs typeface="+mn-cs"/>
                      </a:endParaRPr>
                    </a:p>
                  </a:txBody>
                  <a:tcPr marL="68600" marR="68600" marT="34300" marB="34300"/>
                </a:tc>
                <a:tc>
                  <a:txBody>
                    <a:bodyPr/>
                    <a:lstStyle/>
                    <a:p>
                      <a:pPr marL="0" marR="0" lvl="0" indent="0" algn="l" rtl="0">
                        <a:spcBef>
                          <a:spcPts val="0"/>
                        </a:spcBef>
                        <a:spcAft>
                          <a:spcPts val="0"/>
                        </a:spcAft>
                        <a:buNone/>
                      </a:pPr>
                      <a:r>
                        <a:rPr lang="en" sz="1400"/>
                        <a:t>Submit to the </a:t>
                      </a:r>
                      <a:r>
                        <a:rPr lang="en" sz="1400" u="sng">
                          <a:solidFill>
                            <a:schemeClr val="hlink"/>
                          </a:solidFill>
                          <a:hlinkClick r:id="rId7"/>
                        </a:rPr>
                        <a:t>Consolidatedapplications@cde.state.co.us</a:t>
                      </a:r>
                      <a:r>
                        <a:rPr lang="en" sz="1400"/>
                        <a:t> or to </a:t>
                      </a:r>
                      <a:r>
                        <a:rPr lang="en" sz="1400" u="sng">
                          <a:solidFill>
                            <a:schemeClr val="hlink"/>
                          </a:solidFill>
                          <a:hlinkClick r:id="rId8"/>
                        </a:rPr>
                        <a:t>Georgina Owen</a:t>
                      </a:r>
                      <a:endParaRPr sz="1400"/>
                    </a:p>
                  </a:txBody>
                  <a:tcPr marL="68600" marR="68600" marT="34300" marB="34300"/>
                </a:tc>
                <a:extLst>
                  <a:ext uri="{0D108BD9-81ED-4DB2-BD59-A6C34878D82A}">
                    <a16:rowId xmlns:a16="http://schemas.microsoft.com/office/drawing/2014/main" val="10005"/>
                  </a:ext>
                </a:extLst>
              </a:tr>
              <a:tr h="599975">
                <a:tc>
                  <a:txBody>
                    <a:bodyPr/>
                    <a:lstStyle/>
                    <a:p>
                      <a:pPr marL="0" marR="0" lvl="0" indent="0" algn="l" rtl="0">
                        <a:spcBef>
                          <a:spcPts val="0"/>
                        </a:spcBef>
                        <a:spcAft>
                          <a:spcPts val="0"/>
                        </a:spcAft>
                        <a:buNone/>
                      </a:pPr>
                      <a:r>
                        <a:rPr lang="en" sz="1400" b="1" u="sng">
                          <a:solidFill>
                            <a:schemeClr val="hlink"/>
                          </a:solidFill>
                          <a:hlinkClick r:id="rId9"/>
                        </a:rPr>
                        <a:t>Online Application </a:t>
                      </a:r>
                      <a:endParaRPr sz="1400" b="1"/>
                    </a:p>
                  </a:txBody>
                  <a:tcPr marL="68600" marR="68600" marT="34300" marB="34300"/>
                </a:tc>
                <a:tc>
                  <a:txBody>
                    <a:bodyPr/>
                    <a:lstStyle/>
                    <a:p>
                      <a:pPr marL="0" marR="0" lvl="0" indent="0" algn="ctr" defTabSz="914400" rtl="0" eaLnBrk="1" latinLnBrk="0" hangingPunct="1">
                        <a:spcBef>
                          <a:spcPts val="0"/>
                        </a:spcBef>
                        <a:spcAft>
                          <a:spcPts val="0"/>
                        </a:spcAft>
                        <a:buNone/>
                      </a:pPr>
                      <a:r>
                        <a:rPr lang="en" sz="1400" kern="1200" dirty="0">
                          <a:solidFill>
                            <a:schemeClr val="tx1"/>
                          </a:solidFill>
                        </a:rPr>
                        <a:t>June 30</a:t>
                      </a:r>
                      <a:endParaRPr sz="1400" kern="1200" dirty="0">
                        <a:solidFill>
                          <a:schemeClr val="tx1"/>
                        </a:solidFill>
                        <a:latin typeface="+mn-lt"/>
                        <a:ea typeface="+mn-ea"/>
                        <a:cs typeface="+mn-cs"/>
                      </a:endParaRPr>
                    </a:p>
                  </a:txBody>
                  <a:tcPr marL="68600" marR="68600" marT="34300" marB="34300"/>
                </a:tc>
                <a:tc>
                  <a:txBody>
                    <a:bodyPr/>
                    <a:lstStyle/>
                    <a:p>
                      <a:pPr marL="0" marR="0" lvl="0" indent="0" algn="l" rtl="0">
                        <a:spcBef>
                          <a:spcPts val="0"/>
                        </a:spcBef>
                        <a:spcAft>
                          <a:spcPts val="0"/>
                        </a:spcAft>
                        <a:buNone/>
                      </a:pPr>
                      <a:r>
                        <a:rPr lang="en" sz="1400" b="1" u="sng" dirty="0">
                          <a:solidFill>
                            <a:schemeClr val="hlink"/>
                          </a:solidFill>
                          <a:hlinkClick r:id="rId10"/>
                        </a:rPr>
                        <a:t>https://www.cde.state.co.us/apps/consapp2023/login</a:t>
                      </a:r>
                      <a:r>
                        <a:rPr lang="en" sz="1400" b="1" dirty="0"/>
                        <a:t>  </a:t>
                      </a:r>
                      <a:endParaRPr sz="1400" b="1" dirty="0"/>
                    </a:p>
                  </a:txBody>
                  <a:tcPr marL="68600" marR="68600" marT="34300" marB="34300"/>
                </a:tc>
                <a:extLst>
                  <a:ext uri="{0D108BD9-81ED-4DB2-BD59-A6C34878D82A}">
                    <a16:rowId xmlns:a16="http://schemas.microsoft.com/office/drawing/2014/main" val="10006"/>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31"/>
          <p:cNvSpPr txBox="1">
            <a:spLocks noGrp="1"/>
          </p:cNvSpPr>
          <p:nvPr>
            <p:ph type="title"/>
          </p:nvPr>
        </p:nvSpPr>
        <p:spPr>
          <a:prstGeom prst="rect">
            <a:avLst/>
          </a:prstGeom>
          <a:noFill/>
          <a:ln>
            <a:noFill/>
          </a:ln>
        </p:spPr>
        <p:txBody>
          <a:bodyPr spcFirstLastPara="1" vert="horz" wrap="square" lIns="0" tIns="0" rIns="0" bIns="0" rtlCol="0" anchor="t" anchorCtr="0">
            <a:normAutofit/>
          </a:bodyPr>
          <a:lstStyle/>
          <a:p>
            <a:pPr>
              <a:spcBef>
                <a:spcPts val="0"/>
              </a:spcBef>
              <a:buClr>
                <a:schemeClr val="lt1"/>
              </a:buClr>
              <a:buSzPts val="2100"/>
            </a:pPr>
            <a:r>
              <a:rPr lang="en"/>
              <a:t>Extension Requests</a:t>
            </a:r>
            <a:endParaRPr/>
          </a:p>
        </p:txBody>
      </p:sp>
      <p:sp>
        <p:nvSpPr>
          <p:cNvPr id="168" name="Google Shape;168;p31"/>
          <p:cNvSpPr txBox="1">
            <a:spLocks noGrp="1"/>
          </p:cNvSpPr>
          <p:nvPr>
            <p:ph idx="1"/>
          </p:nvPr>
        </p:nvSpPr>
        <p:spPr>
          <a:prstGeom prst="rect">
            <a:avLst/>
          </a:prstGeom>
          <a:noFill/>
          <a:ln>
            <a:noFill/>
          </a:ln>
        </p:spPr>
        <p:txBody>
          <a:bodyPr spcFirstLastPara="1" vert="horz" wrap="square" lIns="0" tIns="0" rIns="0" bIns="0" rtlCol="0" anchor="t" anchorCtr="0">
            <a:normAutofit/>
          </a:bodyPr>
          <a:lstStyle/>
          <a:p>
            <a:pPr marL="177800" indent="-177800">
              <a:spcBef>
                <a:spcPts val="0"/>
              </a:spcBef>
              <a:buClr>
                <a:schemeClr val="dk1"/>
              </a:buClr>
              <a:buSzPts val="1800"/>
            </a:pPr>
            <a:r>
              <a:rPr lang="en"/>
              <a:t>If the LEA/BOCES is unable to submit all the requirements for Substantial Approval by </a:t>
            </a:r>
            <a:r>
              <a:rPr lang="en" b="1"/>
              <a:t>June 30 </a:t>
            </a:r>
            <a:r>
              <a:rPr lang="en"/>
              <a:t>the LEA or BOCES may </a:t>
            </a:r>
            <a:r>
              <a:rPr lang="en">
                <a:solidFill>
                  <a:srgbClr val="FF0000"/>
                </a:solidFill>
              </a:rPr>
              <a:t>request an extension by submitting </a:t>
            </a:r>
            <a:r>
              <a:rPr lang="en"/>
              <a:t>a completed </a:t>
            </a:r>
            <a:r>
              <a:rPr lang="en" u="sng">
                <a:solidFill>
                  <a:schemeClr val="hlink"/>
                </a:solidFill>
                <a:hlinkClick r:id="rId3"/>
              </a:rPr>
              <a:t>extension request </a:t>
            </a:r>
            <a:r>
              <a:rPr lang="en"/>
              <a:t>form. The extension request form is available online: www.cde.state.co.us/fedprograms/consapp/index  </a:t>
            </a:r>
            <a:endParaRPr/>
          </a:p>
          <a:p>
            <a:pPr marL="177800" indent="-63500">
              <a:spcBef>
                <a:spcPts val="800"/>
              </a:spcBef>
              <a:buClr>
                <a:schemeClr val="dk1"/>
              </a:buClr>
              <a:buSzPts val="1800"/>
              <a:buNone/>
            </a:pPr>
            <a:endParaRPr/>
          </a:p>
          <a:p>
            <a:pPr marL="177800" indent="-177800">
              <a:spcBef>
                <a:spcPts val="800"/>
              </a:spcBef>
              <a:buClr>
                <a:schemeClr val="dk1"/>
              </a:buClr>
              <a:buSzPts val="1800"/>
            </a:pPr>
            <a:r>
              <a:rPr lang="en"/>
              <a:t>The LEA/BOCES </a:t>
            </a:r>
            <a:r>
              <a:rPr lang="en" b="1"/>
              <a:t>may not encumber </a:t>
            </a:r>
            <a:r>
              <a:rPr lang="en"/>
              <a:t>funds until a complete application has been submitted to CDE and granted Substantial Approval. Once the extension request has been submitted and approved, the LEA/BOCES has until the last business day in July to submit requirements for Substantial Approval.</a:t>
            </a:r>
            <a:endParaRPr/>
          </a:p>
        </p:txBody>
      </p:sp>
      <p:sp>
        <p:nvSpPr>
          <p:cNvPr id="169" name="Google Shape;169;p31"/>
          <p:cNvSpPr txBox="1">
            <a:spLocks noGrp="1"/>
          </p:cNvSpPr>
          <p:nvPr>
            <p:ph type="sldNum" sz="quarter" idx="12"/>
          </p:nvPr>
        </p:nvSpPr>
        <p:spPr>
          <a:prstGeom prst="rect">
            <a:avLst/>
          </a:prstGeom>
          <a:noFill/>
          <a:ln>
            <a:noFill/>
          </a:ln>
        </p:spPr>
        <p:txBody>
          <a:bodyPr spcFirstLastPara="1" wrap="square" lIns="68575" tIns="34275" rIns="68575" bIns="34275" anchor="ctr" anchorCtr="0">
            <a:noAutofit/>
          </a:bodyPr>
          <a:lstStyle/>
          <a:p>
            <a:fld id="{00000000-1234-1234-1234-123412341234}" type="slidenum">
              <a:rPr lang="en"/>
              <a:pPr/>
              <a:t>6</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32"/>
          <p:cNvSpPr txBox="1">
            <a:spLocks noGrp="1"/>
          </p:cNvSpPr>
          <p:nvPr>
            <p:ph type="ctrTitle"/>
          </p:nvPr>
        </p:nvSpPr>
        <p:spPr>
          <a:prstGeom prst="rect">
            <a:avLst/>
          </a:prstGeom>
        </p:spPr>
        <p:txBody>
          <a:bodyPr spcFirstLastPara="1" vert="horz" wrap="square" lIns="68575" tIns="34275" rIns="68575" bIns="34275" rtlCol="0" anchor="t" anchorCtr="0">
            <a:normAutofit/>
          </a:bodyPr>
          <a:lstStyle/>
          <a:p>
            <a:r>
              <a:rPr lang="en" sz="4100" dirty="0">
                <a:solidFill>
                  <a:schemeClr val="tx1"/>
                </a:solidFill>
              </a:rPr>
              <a:t>Application Updates</a:t>
            </a:r>
            <a:endParaRPr sz="4100" dirty="0">
              <a:solidFill>
                <a:schemeClr val="tx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p33"/>
          <p:cNvSpPr txBox="1">
            <a:spLocks noGrp="1"/>
          </p:cNvSpPr>
          <p:nvPr>
            <p:ph type="title"/>
          </p:nvPr>
        </p:nvSpPr>
        <p:spPr>
          <a:prstGeom prst="rect">
            <a:avLst/>
          </a:prstGeom>
        </p:spPr>
        <p:txBody>
          <a:bodyPr spcFirstLastPara="1" vert="horz" wrap="square" lIns="0" tIns="0" rIns="0" bIns="0" rtlCol="0" anchor="t" anchorCtr="0">
            <a:normAutofit/>
          </a:bodyPr>
          <a:lstStyle/>
          <a:p>
            <a:pPr>
              <a:spcBef>
                <a:spcPts val="0"/>
              </a:spcBef>
            </a:pPr>
            <a:r>
              <a:rPr lang="en"/>
              <a:t>Transition Consolidated Application</a:t>
            </a:r>
            <a:endParaRPr/>
          </a:p>
        </p:txBody>
      </p:sp>
      <p:sp>
        <p:nvSpPr>
          <p:cNvPr id="180" name="Google Shape;180;p33"/>
          <p:cNvSpPr txBox="1">
            <a:spLocks noGrp="1"/>
          </p:cNvSpPr>
          <p:nvPr>
            <p:ph idx="1"/>
          </p:nvPr>
        </p:nvSpPr>
        <p:spPr>
          <a:prstGeom prst="rect">
            <a:avLst/>
          </a:prstGeom>
        </p:spPr>
        <p:txBody>
          <a:bodyPr spcFirstLastPara="1" vert="horz" wrap="square" lIns="0" tIns="0" rIns="0" bIns="0" rtlCol="0" anchor="t" anchorCtr="0">
            <a:normAutofit/>
          </a:bodyPr>
          <a:lstStyle/>
          <a:p>
            <a:pPr marL="457200" indent="-342900">
              <a:spcBef>
                <a:spcPts val="800"/>
              </a:spcBef>
              <a:buSzPts val="1800"/>
            </a:pPr>
            <a:r>
              <a:rPr lang="en"/>
              <a:t>The Consolidated Application is typically on a three year cycle. </a:t>
            </a:r>
            <a:endParaRPr/>
          </a:p>
          <a:p>
            <a:pPr marL="914400" lvl="1" indent="-323850">
              <a:spcBef>
                <a:spcPts val="0"/>
              </a:spcBef>
              <a:buSzPts val="1500"/>
            </a:pPr>
            <a:r>
              <a:rPr lang="en"/>
              <a:t>The 2022-2023 was the third year in the cycle. </a:t>
            </a:r>
            <a:endParaRPr/>
          </a:p>
          <a:p>
            <a:pPr marL="914400" lvl="1" indent="-323850">
              <a:spcBef>
                <a:spcPts val="0"/>
              </a:spcBef>
              <a:buSzPts val="1500"/>
            </a:pPr>
            <a:r>
              <a:rPr lang="en"/>
              <a:t>So, 2023-2024 would normally be the first year in the application cycle.</a:t>
            </a:r>
            <a:endParaRPr/>
          </a:p>
          <a:p>
            <a:pPr marL="457200" indent="-342900">
              <a:spcBef>
                <a:spcPts val="0"/>
              </a:spcBef>
              <a:buSzPts val="1800"/>
            </a:pPr>
            <a:r>
              <a:rPr lang="en"/>
              <a:t>New Grants Management System </a:t>
            </a:r>
            <a:endParaRPr/>
          </a:p>
          <a:p>
            <a:pPr marL="914400" lvl="1" indent="-323850">
              <a:spcBef>
                <a:spcPts val="0"/>
              </a:spcBef>
              <a:buSzPts val="1500"/>
            </a:pPr>
            <a:r>
              <a:rPr lang="en"/>
              <a:t>CDE is working on a new Grants Management System that would be implemented for the Consolidated Application in the 2024-2025 school year. </a:t>
            </a:r>
            <a:endParaRPr/>
          </a:p>
          <a:p>
            <a:pPr marL="914400" lvl="1" indent="-323850">
              <a:spcBef>
                <a:spcPts val="0"/>
              </a:spcBef>
              <a:buSzPts val="1500"/>
            </a:pPr>
            <a:r>
              <a:rPr lang="en"/>
              <a:t>The 2023-2024 Consolidated Application will be a “Transition” application.</a:t>
            </a:r>
            <a:endParaRPr/>
          </a:p>
          <a:p>
            <a:pPr marL="457200" indent="-342900">
              <a:spcBef>
                <a:spcPts val="0"/>
              </a:spcBef>
              <a:buSzPts val="1800"/>
            </a:pPr>
            <a:r>
              <a:rPr lang="en"/>
              <a:t>Transition Application </a:t>
            </a:r>
            <a:endParaRPr/>
          </a:p>
          <a:p>
            <a:pPr marL="914400" lvl="1" indent="-323850">
              <a:spcBef>
                <a:spcPts val="0"/>
              </a:spcBef>
              <a:buSzPts val="1500"/>
            </a:pPr>
            <a:r>
              <a:rPr lang="en"/>
              <a:t>Will look like a year 1 application with less requirements.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34"/>
          <p:cNvSpPr txBox="1">
            <a:spLocks noGrp="1"/>
          </p:cNvSpPr>
          <p:nvPr>
            <p:ph type="title"/>
          </p:nvPr>
        </p:nvSpPr>
        <p:spPr>
          <a:prstGeom prst="rect">
            <a:avLst/>
          </a:prstGeom>
          <a:noFill/>
          <a:ln>
            <a:noFill/>
          </a:ln>
        </p:spPr>
        <p:txBody>
          <a:bodyPr spcFirstLastPara="1" vert="horz" wrap="square" lIns="0" tIns="0" rIns="0" bIns="0" rtlCol="0" anchor="t" anchorCtr="0">
            <a:normAutofit fontScale="90000"/>
          </a:bodyPr>
          <a:lstStyle/>
          <a:p>
            <a:pPr>
              <a:spcBef>
                <a:spcPts val="0"/>
              </a:spcBef>
              <a:buClr>
                <a:schemeClr val="lt1"/>
              </a:buClr>
              <a:buSzPts val="2100"/>
            </a:pPr>
            <a:r>
              <a:rPr lang="en"/>
              <a:t>Updates/Changes to the 2023-2024 Consolidated Application</a:t>
            </a:r>
            <a:endParaRPr/>
          </a:p>
        </p:txBody>
      </p:sp>
      <p:sp>
        <p:nvSpPr>
          <p:cNvPr id="187" name="Google Shape;187;p34"/>
          <p:cNvSpPr txBox="1">
            <a:spLocks noGrp="1"/>
          </p:cNvSpPr>
          <p:nvPr>
            <p:ph idx="1"/>
          </p:nvPr>
        </p:nvSpPr>
        <p:spPr>
          <a:prstGeom prst="rect">
            <a:avLst/>
          </a:prstGeom>
          <a:noFill/>
          <a:ln>
            <a:noFill/>
          </a:ln>
        </p:spPr>
        <p:txBody>
          <a:bodyPr spcFirstLastPara="1" vert="horz" wrap="square" lIns="0" tIns="0" rIns="0" bIns="0" rtlCol="0" anchor="t" anchorCtr="0">
            <a:noAutofit/>
          </a:bodyPr>
          <a:lstStyle/>
          <a:p>
            <a:pPr marL="177800" indent="-171450">
              <a:lnSpc>
                <a:spcPct val="100000"/>
              </a:lnSpc>
              <a:spcBef>
                <a:spcPts val="800"/>
              </a:spcBef>
              <a:buClr>
                <a:schemeClr val="dk1"/>
              </a:buClr>
              <a:buSzPts val="1500"/>
            </a:pPr>
            <a:r>
              <a:rPr lang="en" sz="2000" b="1" dirty="0"/>
              <a:t>Funding year designations </a:t>
            </a:r>
            <a:endParaRPr sz="2000" dirty="0"/>
          </a:p>
          <a:p>
            <a:pPr marL="520700" lvl="1" indent="-171450">
              <a:spcBef>
                <a:spcPts val="0"/>
              </a:spcBef>
              <a:buSzPts val="1500"/>
            </a:pPr>
            <a:r>
              <a:rPr lang="en" sz="1500" dirty="0"/>
              <a:t>2022 October Count will be the only data source for FRL pre-populated into the system</a:t>
            </a:r>
            <a:endParaRPr sz="1500" dirty="0"/>
          </a:p>
          <a:p>
            <a:pPr marL="520700" lvl="1" indent="-171450">
              <a:spcBef>
                <a:spcPts val="0"/>
              </a:spcBef>
              <a:buSzPts val="1500"/>
            </a:pPr>
            <a:r>
              <a:rPr lang="en" sz="1500" dirty="0"/>
              <a:t>Same poverty measures options as prior years and afforded by the law</a:t>
            </a:r>
            <a:endParaRPr sz="1500" dirty="0"/>
          </a:p>
          <a:p>
            <a:pPr marL="177800" indent="-171450">
              <a:lnSpc>
                <a:spcPct val="100000"/>
              </a:lnSpc>
              <a:spcBef>
                <a:spcPts val="0"/>
              </a:spcBef>
              <a:buClr>
                <a:schemeClr val="dk1"/>
              </a:buClr>
              <a:buSzPts val="1500"/>
            </a:pPr>
            <a:r>
              <a:rPr lang="en" sz="2000" b="1" dirty="0"/>
              <a:t>Required Versus Optional Narratives </a:t>
            </a:r>
            <a:endParaRPr sz="2000" b="1" dirty="0"/>
          </a:p>
          <a:p>
            <a:pPr marL="520700" lvl="1" indent="-171450">
              <a:lnSpc>
                <a:spcPct val="100000"/>
              </a:lnSpc>
              <a:spcBef>
                <a:spcPts val="0"/>
              </a:spcBef>
              <a:buSzPts val="1500"/>
            </a:pPr>
            <a:r>
              <a:rPr lang="en" sz="1500" dirty="0"/>
              <a:t>Not all narratives will be required this year. The application will indicate which narratives are required versus optional. </a:t>
            </a:r>
            <a:endParaRPr sz="1500" dirty="0"/>
          </a:p>
          <a:p>
            <a:pPr marL="520700" lvl="1" indent="-171450">
              <a:lnSpc>
                <a:spcPct val="100000"/>
              </a:lnSpc>
              <a:spcBef>
                <a:spcPts val="0"/>
              </a:spcBef>
              <a:buSzPts val="1500"/>
            </a:pPr>
            <a:r>
              <a:rPr lang="en" sz="1500" dirty="0"/>
              <a:t>Budgets will still be required for all applicable programs. </a:t>
            </a:r>
            <a:endParaRPr sz="1500" dirty="0"/>
          </a:p>
          <a:p>
            <a:pPr marL="177800" indent="-158750">
              <a:lnSpc>
                <a:spcPct val="100000"/>
              </a:lnSpc>
              <a:spcBef>
                <a:spcPts val="0"/>
              </a:spcBef>
              <a:buSzPts val="1500"/>
            </a:pPr>
            <a:r>
              <a:rPr lang="en" sz="2000" b="1" dirty="0"/>
              <a:t>Title I School Profile </a:t>
            </a:r>
            <a:endParaRPr sz="2000" b="1" dirty="0"/>
          </a:p>
          <a:p>
            <a:pPr marL="520700" lvl="1" indent="-171450">
              <a:lnSpc>
                <a:spcPct val="100000"/>
              </a:lnSpc>
              <a:spcBef>
                <a:spcPts val="0"/>
              </a:spcBef>
              <a:buSzPts val="1500"/>
            </a:pPr>
            <a:r>
              <a:rPr lang="en" sz="1500" dirty="0"/>
              <a:t>Data is used to</a:t>
            </a:r>
            <a:endParaRPr sz="1500" dirty="0"/>
          </a:p>
          <a:p>
            <a:pPr marL="863600" lvl="2" indent="-184150">
              <a:lnSpc>
                <a:spcPct val="100000"/>
              </a:lnSpc>
              <a:spcBef>
                <a:spcPts val="0"/>
              </a:spcBef>
              <a:buSzPts val="1500"/>
            </a:pPr>
            <a:r>
              <a:rPr lang="en" sz="1400" dirty="0"/>
              <a:t>Identify the schools that will have a Title I program for the school year</a:t>
            </a:r>
            <a:endParaRPr sz="1400" dirty="0"/>
          </a:p>
          <a:p>
            <a:pPr marL="863600" lvl="2" indent="-184150">
              <a:lnSpc>
                <a:spcPct val="100000"/>
              </a:lnSpc>
              <a:spcBef>
                <a:spcPts val="0"/>
              </a:spcBef>
              <a:buSzPts val="1500"/>
            </a:pPr>
            <a:r>
              <a:rPr lang="en" sz="1400" dirty="0"/>
              <a:t>Determine the type of program (Schoolwide or Targeted Assistance)</a:t>
            </a:r>
            <a:endParaRPr sz="1400" dirty="0"/>
          </a:p>
          <a:p>
            <a:pPr marL="863600" lvl="2" indent="-184150">
              <a:lnSpc>
                <a:spcPct val="100000"/>
              </a:lnSpc>
              <a:spcBef>
                <a:spcPts val="0"/>
              </a:spcBef>
              <a:buSzPts val="1500"/>
            </a:pPr>
            <a:r>
              <a:rPr lang="en" sz="1400" dirty="0"/>
              <a:t>For ESSA identification </a:t>
            </a:r>
            <a:endParaRPr sz="1400" dirty="0"/>
          </a:p>
          <a:p>
            <a:pPr marL="863600" lvl="2" indent="-184150">
              <a:lnSpc>
                <a:spcPct val="100000"/>
              </a:lnSpc>
              <a:spcBef>
                <a:spcPts val="0"/>
              </a:spcBef>
              <a:buSzPts val="1500"/>
            </a:pPr>
            <a:r>
              <a:rPr lang="en" sz="1400" dirty="0"/>
              <a:t>Prepopulate Title I status in the Student Interchange and Title I Interchange which populates October count and EOY data</a:t>
            </a:r>
            <a:endParaRPr sz="1400" dirty="0"/>
          </a:p>
          <a:p>
            <a:pPr marL="520700" lvl="1" indent="-171450">
              <a:lnSpc>
                <a:spcPct val="100000"/>
              </a:lnSpc>
              <a:spcBef>
                <a:spcPts val="0"/>
              </a:spcBef>
              <a:buSzPts val="1500"/>
            </a:pPr>
            <a:r>
              <a:rPr lang="en" sz="1500" dirty="0"/>
              <a:t>Reminder, once submitted to CDE, the profile is considered final and no further changes can be made to school designations. This information will be pulled from the application on August 1st. </a:t>
            </a:r>
            <a:endParaRPr sz="1500" dirty="0"/>
          </a:p>
          <a:p>
            <a:pPr marL="342900" lvl="1" indent="0">
              <a:spcBef>
                <a:spcPts val="400"/>
              </a:spcBef>
              <a:buClr>
                <a:schemeClr val="dk1"/>
              </a:buClr>
              <a:buSzPts val="1500"/>
              <a:buNone/>
            </a:pPr>
            <a:endParaRPr dirty="0"/>
          </a:p>
          <a:p>
            <a:pPr marL="520700" lvl="1" indent="-101600">
              <a:spcBef>
                <a:spcPts val="400"/>
              </a:spcBef>
              <a:buClr>
                <a:schemeClr val="dk1"/>
              </a:buClr>
              <a:buSzPts val="1500"/>
              <a:buNone/>
            </a:pPr>
            <a:endParaRPr dirty="0"/>
          </a:p>
        </p:txBody>
      </p:sp>
      <p:sp>
        <p:nvSpPr>
          <p:cNvPr id="188" name="Google Shape;188;p34"/>
          <p:cNvSpPr txBox="1">
            <a:spLocks noGrp="1"/>
          </p:cNvSpPr>
          <p:nvPr>
            <p:ph type="sldNum" sz="quarter" idx="12"/>
          </p:nvPr>
        </p:nvSpPr>
        <p:spPr>
          <a:prstGeom prst="rect">
            <a:avLst/>
          </a:prstGeom>
          <a:noFill/>
          <a:ln>
            <a:noFill/>
          </a:ln>
        </p:spPr>
        <p:txBody>
          <a:bodyPr spcFirstLastPara="1" wrap="square" lIns="68575" tIns="34275" rIns="68575" bIns="34275" anchor="ctr" anchorCtr="0">
            <a:noAutofit/>
          </a:bodyPr>
          <a:lstStyle/>
          <a:p>
            <a:fld id="{00000000-1234-1234-1234-123412341234}" type="slidenum">
              <a:rPr lang="en"/>
              <a:pPr/>
              <a:t>9</a:t>
            </a:fld>
            <a:endParaRPr/>
          </a:p>
        </p:txBody>
      </p:sp>
    </p:spTree>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432</TotalTime>
  <Words>3156</Words>
  <Application>Microsoft Office PowerPoint</Application>
  <PresentationFormat>On-screen Show (4:3)</PresentationFormat>
  <Paragraphs>413</Paragraphs>
  <Slides>33</Slides>
  <Notes>33</Notes>
  <HiddenSlides>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Arial</vt:lpstr>
      <vt:lpstr>Calibri</vt:lpstr>
      <vt:lpstr>Calibri Light</vt:lpstr>
      <vt:lpstr>Museo Slab 500</vt:lpstr>
      <vt:lpstr>Office Theme</vt:lpstr>
      <vt:lpstr>2023-2024 Consolidated Application Functionality </vt:lpstr>
      <vt:lpstr>Agenda</vt:lpstr>
      <vt:lpstr>Due Dates and Reminders</vt:lpstr>
      <vt:lpstr>23-24 Consolidated Application Login Reminder</vt:lpstr>
      <vt:lpstr>Timeline: Substantial Approval </vt:lpstr>
      <vt:lpstr>Extension Requests</vt:lpstr>
      <vt:lpstr>Application Updates</vt:lpstr>
      <vt:lpstr>Transition Consolidated Application</vt:lpstr>
      <vt:lpstr>Updates/Changes to the 2023-2024 Consolidated Application</vt:lpstr>
      <vt:lpstr>Required Versus Optional Narratives </vt:lpstr>
      <vt:lpstr>Required Narrative Questions - Cross Program</vt:lpstr>
      <vt:lpstr>Required Narrative Questions - Title I, Part A </vt:lpstr>
      <vt:lpstr>Required Narrative Questions - Targeted Support and Improvement  </vt:lpstr>
      <vt:lpstr>Required Narrative Questions - Targeted Support and Improvement Continued  </vt:lpstr>
      <vt:lpstr>Required Narrative Questions - Title I, Part D   </vt:lpstr>
      <vt:lpstr>Required Narrative Questions - Title II, Part A    </vt:lpstr>
      <vt:lpstr>Required Narrative Questions - Title III, Part A     </vt:lpstr>
      <vt:lpstr>Required Narrative Questions - Title IV, Part A      </vt:lpstr>
      <vt:lpstr>2023-2024 Consolidated Application Walk Through</vt:lpstr>
      <vt:lpstr>BOCES Reminders</vt:lpstr>
      <vt:lpstr>Title IX of the Education Amendments of 1972 - BOCES</vt:lpstr>
      <vt:lpstr>BOCES Reminders: Non-Public Schools Chart </vt:lpstr>
      <vt:lpstr>BOCES Reminders: School Profiles Page</vt:lpstr>
      <vt:lpstr>Additional Support</vt:lpstr>
      <vt:lpstr>Upcoming Regional Network Meetings and Consolidated Application Training</vt:lpstr>
      <vt:lpstr>Consolidated Application Resources </vt:lpstr>
      <vt:lpstr>Consolidated Application Additional System Trainings</vt:lpstr>
      <vt:lpstr>Federal Programs and Support Unit</vt:lpstr>
      <vt:lpstr>Federal Programs and Support Unit</vt:lpstr>
      <vt:lpstr>Grants Program Administration Office </vt:lpstr>
      <vt:lpstr>Grants Fiscal Office </vt:lpstr>
      <vt:lpstr>Questions??</vt:lpstr>
      <vt:lpstr>Contact us with Questions! </vt:lpstr>
    </vt:vector>
  </TitlesOfParts>
  <Company>Colorado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Madorin, Acacia</dc:creator>
  <cp:lastModifiedBy>Boylan, Kim</cp:lastModifiedBy>
  <cp:revision>24</cp:revision>
  <dcterms:created xsi:type="dcterms:W3CDTF">2019-06-25T17:30:52Z</dcterms:created>
  <dcterms:modified xsi:type="dcterms:W3CDTF">2023-04-20T17:01:27Z</dcterms:modified>
</cp:coreProperties>
</file>