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43"/>
  </p:notesMasterIdLst>
  <p:sldIdLst>
    <p:sldId id="257" r:id="rId3"/>
    <p:sldId id="310" r:id="rId4"/>
    <p:sldId id="259" r:id="rId5"/>
    <p:sldId id="271" r:id="rId6"/>
    <p:sldId id="260" r:id="rId7"/>
    <p:sldId id="307" r:id="rId8"/>
    <p:sldId id="308" r:id="rId9"/>
    <p:sldId id="261" r:id="rId10"/>
    <p:sldId id="318" r:id="rId11"/>
    <p:sldId id="319" r:id="rId12"/>
    <p:sldId id="264" r:id="rId13"/>
    <p:sldId id="266" r:id="rId14"/>
    <p:sldId id="274" r:id="rId15"/>
    <p:sldId id="320" r:id="rId16"/>
    <p:sldId id="321" r:id="rId17"/>
    <p:sldId id="316" r:id="rId18"/>
    <p:sldId id="268" r:id="rId19"/>
    <p:sldId id="311" r:id="rId20"/>
    <p:sldId id="322" r:id="rId21"/>
    <p:sldId id="323" r:id="rId22"/>
    <p:sldId id="313" r:id="rId23"/>
    <p:sldId id="276" r:id="rId24"/>
    <p:sldId id="278" r:id="rId25"/>
    <p:sldId id="277" r:id="rId26"/>
    <p:sldId id="279" r:id="rId27"/>
    <p:sldId id="281" r:id="rId28"/>
    <p:sldId id="325" r:id="rId29"/>
    <p:sldId id="282" r:id="rId30"/>
    <p:sldId id="283" r:id="rId31"/>
    <p:sldId id="284" r:id="rId32"/>
    <p:sldId id="286" r:id="rId33"/>
    <p:sldId id="293" r:id="rId34"/>
    <p:sldId id="326" r:id="rId35"/>
    <p:sldId id="296" r:id="rId36"/>
    <p:sldId id="298" r:id="rId37"/>
    <p:sldId id="314" r:id="rId38"/>
    <p:sldId id="327" r:id="rId39"/>
    <p:sldId id="300" r:id="rId40"/>
    <p:sldId id="305" r:id="rId41"/>
    <p:sldId id="315"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my Giessinger" initials="" lastIdx="1" clrIdx="0"/>
  <p:cmAuthor id="2" name="Joey Willett" initials="" lastIdx="1" clrIdx="1"/>
  <p:cmAuthor id="3" name="Jeremy Meredith" initials="" lastIdx="1" clrIdx="2"/>
  <p:cmAuthor id="4" name="Willett, Joey" initials="WJ" lastIdx="28" clrIdx="3">
    <p:extLst>
      <p:ext uri="{19B8F6BF-5375-455C-9EA6-DF929625EA0E}">
        <p15:presenceInfo xmlns:p15="http://schemas.microsoft.com/office/powerpoint/2012/main" userId="S-1-5-21-170422339-1359699126-1544898942-57320" providerId="AD"/>
      </p:ext>
    </p:extLst>
  </p:cmAuthor>
  <p:cmAuthor id="5" name="Nicole Dake" initials="" lastIdx="3" clrIdx="4"/>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939" autoAdjust="0"/>
  </p:normalViewPr>
  <p:slideViewPr>
    <p:cSldViewPr snapToGrid="0">
      <p:cViewPr varScale="1">
        <p:scale>
          <a:sx n="89" d="100"/>
          <a:sy n="89" d="100"/>
        </p:scale>
        <p:origin x="102"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F0CB43-E4A4-4A1E-8CCF-F4F61A3E51D8}"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0F612008-53F4-46F5-A5A9-F9594D1F1B49}">
      <dgm:prSet phldrT="[Text]"/>
      <dgm:spPr/>
      <dgm:t>
        <a:bodyPr/>
        <a:lstStyle/>
        <a:p>
          <a:r>
            <a:rPr lang="en-US" dirty="0" smtClean="0"/>
            <a:t>Identify Local Needs through a CNA</a:t>
          </a:r>
          <a:endParaRPr lang="en-US" dirty="0"/>
        </a:p>
      </dgm:t>
    </dgm:pt>
    <dgm:pt modelId="{FF0411C8-D913-4FC4-89DA-97A80DDA2BCB}" type="parTrans" cxnId="{1B271614-3EAC-4143-B9D7-58780158E60E}">
      <dgm:prSet/>
      <dgm:spPr/>
      <dgm:t>
        <a:bodyPr/>
        <a:lstStyle/>
        <a:p>
          <a:endParaRPr lang="en-US"/>
        </a:p>
      </dgm:t>
    </dgm:pt>
    <dgm:pt modelId="{9F128B23-365C-4937-B6C8-5D13366B5AD3}" type="sibTrans" cxnId="{1B271614-3EAC-4143-B9D7-58780158E60E}">
      <dgm:prSet/>
      <dgm:spPr/>
      <dgm:t>
        <a:bodyPr/>
        <a:lstStyle/>
        <a:p>
          <a:endParaRPr lang="en-US"/>
        </a:p>
      </dgm:t>
    </dgm:pt>
    <dgm:pt modelId="{516D1B64-2B72-4BA1-B80A-E1539DAC0DCB}">
      <dgm:prSet phldrT="[Text]"/>
      <dgm:spPr/>
      <dgm:t>
        <a:bodyPr/>
        <a:lstStyle/>
        <a:p>
          <a:r>
            <a:rPr lang="en-US" dirty="0" smtClean="0"/>
            <a:t>Select Relevant Evidence-Based Interventions</a:t>
          </a:r>
          <a:endParaRPr lang="en-US" dirty="0"/>
        </a:p>
      </dgm:t>
    </dgm:pt>
    <dgm:pt modelId="{886AA634-0360-418B-8C0F-7C029018A6B1}" type="parTrans" cxnId="{579310A3-C010-4097-B1FB-8F3B2E507A35}">
      <dgm:prSet/>
      <dgm:spPr/>
      <dgm:t>
        <a:bodyPr/>
        <a:lstStyle/>
        <a:p>
          <a:endParaRPr lang="en-US"/>
        </a:p>
      </dgm:t>
    </dgm:pt>
    <dgm:pt modelId="{2CA850EF-B87D-408A-9B64-EC0244798029}" type="sibTrans" cxnId="{579310A3-C010-4097-B1FB-8F3B2E507A35}">
      <dgm:prSet/>
      <dgm:spPr/>
      <dgm:t>
        <a:bodyPr/>
        <a:lstStyle/>
        <a:p>
          <a:endParaRPr lang="en-US"/>
        </a:p>
      </dgm:t>
    </dgm:pt>
    <dgm:pt modelId="{396E77C2-DA2B-4283-94A2-6DF72FD959FB}">
      <dgm:prSet phldrT="[Text]"/>
      <dgm:spPr/>
      <dgm:t>
        <a:bodyPr/>
        <a:lstStyle/>
        <a:p>
          <a:r>
            <a:rPr lang="en-US" dirty="0" smtClean="0"/>
            <a:t>Select Appropriate Funding &amp;</a:t>
          </a:r>
        </a:p>
        <a:p>
          <a:r>
            <a:rPr lang="en-US" dirty="0" smtClean="0"/>
            <a:t>Plan for Implementation</a:t>
          </a:r>
          <a:endParaRPr lang="en-US" dirty="0"/>
        </a:p>
      </dgm:t>
    </dgm:pt>
    <dgm:pt modelId="{A093A4B9-D9C5-4026-8579-19F76121D017}" type="parTrans" cxnId="{923EF437-0ED0-4A25-A989-2EC12F726CD3}">
      <dgm:prSet/>
      <dgm:spPr/>
      <dgm:t>
        <a:bodyPr/>
        <a:lstStyle/>
        <a:p>
          <a:endParaRPr lang="en-US"/>
        </a:p>
      </dgm:t>
    </dgm:pt>
    <dgm:pt modelId="{7C0BE158-387C-426E-835C-8FD5B87A54BD}" type="sibTrans" cxnId="{923EF437-0ED0-4A25-A989-2EC12F726CD3}">
      <dgm:prSet/>
      <dgm:spPr/>
      <dgm:t>
        <a:bodyPr/>
        <a:lstStyle/>
        <a:p>
          <a:endParaRPr lang="en-US"/>
        </a:p>
      </dgm:t>
    </dgm:pt>
    <dgm:pt modelId="{C205119C-83F6-4D9C-9D51-1C5292E7D98E}">
      <dgm:prSet phldrT="[Text]"/>
      <dgm:spPr/>
      <dgm:t>
        <a:bodyPr/>
        <a:lstStyle/>
        <a:p>
          <a:r>
            <a:rPr lang="en-US" dirty="0" smtClean="0"/>
            <a:t>Implement</a:t>
          </a:r>
          <a:endParaRPr lang="en-US" dirty="0"/>
        </a:p>
      </dgm:t>
    </dgm:pt>
    <dgm:pt modelId="{9B801D7D-BDE8-4B47-9546-8DBC2A5DAA38}" type="parTrans" cxnId="{C4632F10-945D-461F-A060-DC4707A2DD06}">
      <dgm:prSet/>
      <dgm:spPr/>
      <dgm:t>
        <a:bodyPr/>
        <a:lstStyle/>
        <a:p>
          <a:endParaRPr lang="en-US"/>
        </a:p>
      </dgm:t>
    </dgm:pt>
    <dgm:pt modelId="{A38937ED-9F11-4763-BD16-EC7C70C5A6E7}" type="sibTrans" cxnId="{C4632F10-945D-461F-A060-DC4707A2DD06}">
      <dgm:prSet/>
      <dgm:spPr/>
      <dgm:t>
        <a:bodyPr/>
        <a:lstStyle/>
        <a:p>
          <a:endParaRPr lang="en-US"/>
        </a:p>
      </dgm:t>
    </dgm:pt>
    <dgm:pt modelId="{F7D4DA54-0DEE-416D-BF88-13A2C70BE147}">
      <dgm:prSet phldrT="[Text]"/>
      <dgm:spPr/>
      <dgm:t>
        <a:bodyPr/>
        <a:lstStyle/>
        <a:p>
          <a:r>
            <a:rPr lang="en-US" dirty="0" smtClean="0"/>
            <a:t>Examine and Reflect (Evaluate)</a:t>
          </a:r>
          <a:endParaRPr lang="en-US" dirty="0"/>
        </a:p>
      </dgm:t>
    </dgm:pt>
    <dgm:pt modelId="{D65CA83A-5BF0-418B-8097-59C666C73E29}" type="parTrans" cxnId="{0D77DE54-9551-4257-B017-6152A035FD81}">
      <dgm:prSet/>
      <dgm:spPr/>
      <dgm:t>
        <a:bodyPr/>
        <a:lstStyle/>
        <a:p>
          <a:endParaRPr lang="en-US"/>
        </a:p>
      </dgm:t>
    </dgm:pt>
    <dgm:pt modelId="{1B9804C3-3DD6-488D-8D48-77E93A2636A4}" type="sibTrans" cxnId="{0D77DE54-9551-4257-B017-6152A035FD81}">
      <dgm:prSet/>
      <dgm:spPr/>
      <dgm:t>
        <a:bodyPr/>
        <a:lstStyle/>
        <a:p>
          <a:endParaRPr lang="en-US"/>
        </a:p>
      </dgm:t>
    </dgm:pt>
    <dgm:pt modelId="{E13815B3-9586-4F92-BE71-6B137F45D47A}" type="pres">
      <dgm:prSet presAssocID="{0FF0CB43-E4A4-4A1E-8CCF-F4F61A3E51D8}" presName="cycle" presStyleCnt="0">
        <dgm:presLayoutVars>
          <dgm:dir/>
          <dgm:resizeHandles val="exact"/>
        </dgm:presLayoutVars>
      </dgm:prSet>
      <dgm:spPr/>
      <dgm:t>
        <a:bodyPr/>
        <a:lstStyle/>
        <a:p>
          <a:endParaRPr lang="en-US"/>
        </a:p>
      </dgm:t>
    </dgm:pt>
    <dgm:pt modelId="{4ED9EFBB-05A3-4CB7-B0D5-86D6ADCB90C7}" type="pres">
      <dgm:prSet presAssocID="{0F612008-53F4-46F5-A5A9-F9594D1F1B49}" presName="node" presStyleLbl="node1" presStyleIdx="0" presStyleCnt="5">
        <dgm:presLayoutVars>
          <dgm:bulletEnabled val="1"/>
        </dgm:presLayoutVars>
      </dgm:prSet>
      <dgm:spPr/>
      <dgm:t>
        <a:bodyPr/>
        <a:lstStyle/>
        <a:p>
          <a:endParaRPr lang="en-US"/>
        </a:p>
      </dgm:t>
    </dgm:pt>
    <dgm:pt modelId="{8A1F6590-019E-4F77-AF41-1FB635FAFE40}" type="pres">
      <dgm:prSet presAssocID="{9F128B23-365C-4937-B6C8-5D13366B5AD3}" presName="sibTrans" presStyleLbl="sibTrans2D1" presStyleIdx="0" presStyleCnt="5"/>
      <dgm:spPr/>
      <dgm:t>
        <a:bodyPr/>
        <a:lstStyle/>
        <a:p>
          <a:endParaRPr lang="en-US"/>
        </a:p>
      </dgm:t>
    </dgm:pt>
    <dgm:pt modelId="{73FEA30B-03CE-4355-B22C-6EE43F840AC2}" type="pres">
      <dgm:prSet presAssocID="{9F128B23-365C-4937-B6C8-5D13366B5AD3}" presName="connectorText" presStyleLbl="sibTrans2D1" presStyleIdx="0" presStyleCnt="5"/>
      <dgm:spPr/>
      <dgm:t>
        <a:bodyPr/>
        <a:lstStyle/>
        <a:p>
          <a:endParaRPr lang="en-US"/>
        </a:p>
      </dgm:t>
    </dgm:pt>
    <dgm:pt modelId="{F1D0D177-6F89-4DB1-8A49-D95A105974DC}" type="pres">
      <dgm:prSet presAssocID="{516D1B64-2B72-4BA1-B80A-E1539DAC0DCB}" presName="node" presStyleLbl="node1" presStyleIdx="1" presStyleCnt="5">
        <dgm:presLayoutVars>
          <dgm:bulletEnabled val="1"/>
        </dgm:presLayoutVars>
      </dgm:prSet>
      <dgm:spPr/>
      <dgm:t>
        <a:bodyPr/>
        <a:lstStyle/>
        <a:p>
          <a:endParaRPr lang="en-US"/>
        </a:p>
      </dgm:t>
    </dgm:pt>
    <dgm:pt modelId="{6854E910-F0A3-4ADE-B08D-769FD4087BDF}" type="pres">
      <dgm:prSet presAssocID="{2CA850EF-B87D-408A-9B64-EC0244798029}" presName="sibTrans" presStyleLbl="sibTrans2D1" presStyleIdx="1" presStyleCnt="5"/>
      <dgm:spPr/>
      <dgm:t>
        <a:bodyPr/>
        <a:lstStyle/>
        <a:p>
          <a:endParaRPr lang="en-US"/>
        </a:p>
      </dgm:t>
    </dgm:pt>
    <dgm:pt modelId="{757C0E97-D9C6-4E1B-BA31-4C4E3B41CBFB}" type="pres">
      <dgm:prSet presAssocID="{2CA850EF-B87D-408A-9B64-EC0244798029}" presName="connectorText" presStyleLbl="sibTrans2D1" presStyleIdx="1" presStyleCnt="5"/>
      <dgm:spPr/>
      <dgm:t>
        <a:bodyPr/>
        <a:lstStyle/>
        <a:p>
          <a:endParaRPr lang="en-US"/>
        </a:p>
      </dgm:t>
    </dgm:pt>
    <dgm:pt modelId="{D7BA8258-C803-4164-A3A2-0D091575D589}" type="pres">
      <dgm:prSet presAssocID="{396E77C2-DA2B-4283-94A2-6DF72FD959FB}" presName="node" presStyleLbl="node1" presStyleIdx="2" presStyleCnt="5">
        <dgm:presLayoutVars>
          <dgm:bulletEnabled val="1"/>
        </dgm:presLayoutVars>
      </dgm:prSet>
      <dgm:spPr/>
      <dgm:t>
        <a:bodyPr/>
        <a:lstStyle/>
        <a:p>
          <a:endParaRPr lang="en-US"/>
        </a:p>
      </dgm:t>
    </dgm:pt>
    <dgm:pt modelId="{94274E3F-BBCB-4D5B-BDCD-3A85514C888D}" type="pres">
      <dgm:prSet presAssocID="{7C0BE158-387C-426E-835C-8FD5B87A54BD}" presName="sibTrans" presStyleLbl="sibTrans2D1" presStyleIdx="2" presStyleCnt="5"/>
      <dgm:spPr/>
      <dgm:t>
        <a:bodyPr/>
        <a:lstStyle/>
        <a:p>
          <a:endParaRPr lang="en-US"/>
        </a:p>
      </dgm:t>
    </dgm:pt>
    <dgm:pt modelId="{5FF2AED8-0688-4E2B-B3E4-67B6CC893B06}" type="pres">
      <dgm:prSet presAssocID="{7C0BE158-387C-426E-835C-8FD5B87A54BD}" presName="connectorText" presStyleLbl="sibTrans2D1" presStyleIdx="2" presStyleCnt="5"/>
      <dgm:spPr/>
      <dgm:t>
        <a:bodyPr/>
        <a:lstStyle/>
        <a:p>
          <a:endParaRPr lang="en-US"/>
        </a:p>
      </dgm:t>
    </dgm:pt>
    <dgm:pt modelId="{40AB3032-E0C5-4E53-BFBA-4C091EEF6409}" type="pres">
      <dgm:prSet presAssocID="{C205119C-83F6-4D9C-9D51-1C5292E7D98E}" presName="node" presStyleLbl="node1" presStyleIdx="3" presStyleCnt="5">
        <dgm:presLayoutVars>
          <dgm:bulletEnabled val="1"/>
        </dgm:presLayoutVars>
      </dgm:prSet>
      <dgm:spPr/>
      <dgm:t>
        <a:bodyPr/>
        <a:lstStyle/>
        <a:p>
          <a:endParaRPr lang="en-US"/>
        </a:p>
      </dgm:t>
    </dgm:pt>
    <dgm:pt modelId="{5719321F-90B0-4436-B514-65E4481E387F}" type="pres">
      <dgm:prSet presAssocID="{A38937ED-9F11-4763-BD16-EC7C70C5A6E7}" presName="sibTrans" presStyleLbl="sibTrans2D1" presStyleIdx="3" presStyleCnt="5"/>
      <dgm:spPr/>
      <dgm:t>
        <a:bodyPr/>
        <a:lstStyle/>
        <a:p>
          <a:endParaRPr lang="en-US"/>
        </a:p>
      </dgm:t>
    </dgm:pt>
    <dgm:pt modelId="{8D0613BA-C9B8-48C1-B6EF-A7E01622DE67}" type="pres">
      <dgm:prSet presAssocID="{A38937ED-9F11-4763-BD16-EC7C70C5A6E7}" presName="connectorText" presStyleLbl="sibTrans2D1" presStyleIdx="3" presStyleCnt="5"/>
      <dgm:spPr/>
      <dgm:t>
        <a:bodyPr/>
        <a:lstStyle/>
        <a:p>
          <a:endParaRPr lang="en-US"/>
        </a:p>
      </dgm:t>
    </dgm:pt>
    <dgm:pt modelId="{D55E0FAF-351D-459F-BC31-00F623BDD898}" type="pres">
      <dgm:prSet presAssocID="{F7D4DA54-0DEE-416D-BF88-13A2C70BE147}" presName="node" presStyleLbl="node1" presStyleIdx="4" presStyleCnt="5">
        <dgm:presLayoutVars>
          <dgm:bulletEnabled val="1"/>
        </dgm:presLayoutVars>
      </dgm:prSet>
      <dgm:spPr/>
      <dgm:t>
        <a:bodyPr/>
        <a:lstStyle/>
        <a:p>
          <a:endParaRPr lang="en-US"/>
        </a:p>
      </dgm:t>
    </dgm:pt>
    <dgm:pt modelId="{58BC6483-7637-4F1E-BAA5-83A2ADDC61A7}" type="pres">
      <dgm:prSet presAssocID="{1B9804C3-3DD6-488D-8D48-77E93A2636A4}" presName="sibTrans" presStyleLbl="sibTrans2D1" presStyleIdx="4" presStyleCnt="5"/>
      <dgm:spPr/>
      <dgm:t>
        <a:bodyPr/>
        <a:lstStyle/>
        <a:p>
          <a:endParaRPr lang="en-US"/>
        </a:p>
      </dgm:t>
    </dgm:pt>
    <dgm:pt modelId="{F9120BE3-3A26-4181-AC6D-7A0880682381}" type="pres">
      <dgm:prSet presAssocID="{1B9804C3-3DD6-488D-8D48-77E93A2636A4}" presName="connectorText" presStyleLbl="sibTrans2D1" presStyleIdx="4" presStyleCnt="5"/>
      <dgm:spPr/>
      <dgm:t>
        <a:bodyPr/>
        <a:lstStyle/>
        <a:p>
          <a:endParaRPr lang="en-US"/>
        </a:p>
      </dgm:t>
    </dgm:pt>
  </dgm:ptLst>
  <dgm:cxnLst>
    <dgm:cxn modelId="{1B271614-3EAC-4143-B9D7-58780158E60E}" srcId="{0FF0CB43-E4A4-4A1E-8CCF-F4F61A3E51D8}" destId="{0F612008-53F4-46F5-A5A9-F9594D1F1B49}" srcOrd="0" destOrd="0" parTransId="{FF0411C8-D913-4FC4-89DA-97A80DDA2BCB}" sibTransId="{9F128B23-365C-4937-B6C8-5D13366B5AD3}"/>
    <dgm:cxn modelId="{4F5ABB07-4642-4A39-A4A8-F8E3C677F39E}" type="presOf" srcId="{396E77C2-DA2B-4283-94A2-6DF72FD959FB}" destId="{D7BA8258-C803-4164-A3A2-0D091575D589}" srcOrd="0" destOrd="0" presId="urn:microsoft.com/office/officeart/2005/8/layout/cycle2"/>
    <dgm:cxn modelId="{901ACCAC-D78F-4944-930F-14E092BCE2FB}" type="presOf" srcId="{1B9804C3-3DD6-488D-8D48-77E93A2636A4}" destId="{F9120BE3-3A26-4181-AC6D-7A0880682381}" srcOrd="1" destOrd="0" presId="urn:microsoft.com/office/officeart/2005/8/layout/cycle2"/>
    <dgm:cxn modelId="{BE2B8DDA-E114-45CC-B0FE-C8F4F656A8BC}" type="presOf" srcId="{0F612008-53F4-46F5-A5A9-F9594D1F1B49}" destId="{4ED9EFBB-05A3-4CB7-B0D5-86D6ADCB90C7}" srcOrd="0" destOrd="0" presId="urn:microsoft.com/office/officeart/2005/8/layout/cycle2"/>
    <dgm:cxn modelId="{FB23A915-AFDB-40F9-96A4-515C6A538D8F}" type="presOf" srcId="{9F128B23-365C-4937-B6C8-5D13366B5AD3}" destId="{73FEA30B-03CE-4355-B22C-6EE43F840AC2}" srcOrd="1" destOrd="0" presId="urn:microsoft.com/office/officeart/2005/8/layout/cycle2"/>
    <dgm:cxn modelId="{F91BC80D-7AD0-428D-8B6C-7A3CED17B8FC}" type="presOf" srcId="{7C0BE158-387C-426E-835C-8FD5B87A54BD}" destId="{94274E3F-BBCB-4D5B-BDCD-3A85514C888D}" srcOrd="0" destOrd="0" presId="urn:microsoft.com/office/officeart/2005/8/layout/cycle2"/>
    <dgm:cxn modelId="{DE448134-54FB-43B8-B040-58AADF003EDB}" type="presOf" srcId="{7C0BE158-387C-426E-835C-8FD5B87A54BD}" destId="{5FF2AED8-0688-4E2B-B3E4-67B6CC893B06}" srcOrd="1" destOrd="0" presId="urn:microsoft.com/office/officeart/2005/8/layout/cycle2"/>
    <dgm:cxn modelId="{F706C9AB-D0C8-4AC5-8990-4A1B30ECF2E4}" type="presOf" srcId="{F7D4DA54-0DEE-416D-BF88-13A2C70BE147}" destId="{D55E0FAF-351D-459F-BC31-00F623BDD898}" srcOrd="0" destOrd="0" presId="urn:microsoft.com/office/officeart/2005/8/layout/cycle2"/>
    <dgm:cxn modelId="{0D77DE54-9551-4257-B017-6152A035FD81}" srcId="{0FF0CB43-E4A4-4A1E-8CCF-F4F61A3E51D8}" destId="{F7D4DA54-0DEE-416D-BF88-13A2C70BE147}" srcOrd="4" destOrd="0" parTransId="{D65CA83A-5BF0-418B-8097-59C666C73E29}" sibTransId="{1B9804C3-3DD6-488D-8D48-77E93A2636A4}"/>
    <dgm:cxn modelId="{3C9787F4-933D-4B43-B3C8-EF574D100120}" type="presOf" srcId="{1B9804C3-3DD6-488D-8D48-77E93A2636A4}" destId="{58BC6483-7637-4F1E-BAA5-83A2ADDC61A7}" srcOrd="0" destOrd="0" presId="urn:microsoft.com/office/officeart/2005/8/layout/cycle2"/>
    <dgm:cxn modelId="{7ED6C2AA-6F71-4070-8CCE-706B9ED55896}" type="presOf" srcId="{2CA850EF-B87D-408A-9B64-EC0244798029}" destId="{6854E910-F0A3-4ADE-B08D-769FD4087BDF}" srcOrd="0" destOrd="0" presId="urn:microsoft.com/office/officeart/2005/8/layout/cycle2"/>
    <dgm:cxn modelId="{5BB9A551-26D8-41DE-8B14-8CFB9106AF84}" type="presOf" srcId="{2CA850EF-B87D-408A-9B64-EC0244798029}" destId="{757C0E97-D9C6-4E1B-BA31-4C4E3B41CBFB}" srcOrd="1" destOrd="0" presId="urn:microsoft.com/office/officeart/2005/8/layout/cycle2"/>
    <dgm:cxn modelId="{579310A3-C010-4097-B1FB-8F3B2E507A35}" srcId="{0FF0CB43-E4A4-4A1E-8CCF-F4F61A3E51D8}" destId="{516D1B64-2B72-4BA1-B80A-E1539DAC0DCB}" srcOrd="1" destOrd="0" parTransId="{886AA634-0360-418B-8C0F-7C029018A6B1}" sibTransId="{2CA850EF-B87D-408A-9B64-EC0244798029}"/>
    <dgm:cxn modelId="{923EF437-0ED0-4A25-A989-2EC12F726CD3}" srcId="{0FF0CB43-E4A4-4A1E-8CCF-F4F61A3E51D8}" destId="{396E77C2-DA2B-4283-94A2-6DF72FD959FB}" srcOrd="2" destOrd="0" parTransId="{A093A4B9-D9C5-4026-8579-19F76121D017}" sibTransId="{7C0BE158-387C-426E-835C-8FD5B87A54BD}"/>
    <dgm:cxn modelId="{3E235A2B-8C00-43C6-8C8C-280EA9B65998}" type="presOf" srcId="{9F128B23-365C-4937-B6C8-5D13366B5AD3}" destId="{8A1F6590-019E-4F77-AF41-1FB635FAFE40}" srcOrd="0" destOrd="0" presId="urn:microsoft.com/office/officeart/2005/8/layout/cycle2"/>
    <dgm:cxn modelId="{C4575EE3-0417-4215-A2A1-743CEEEA37F9}" type="presOf" srcId="{A38937ED-9F11-4763-BD16-EC7C70C5A6E7}" destId="{8D0613BA-C9B8-48C1-B6EF-A7E01622DE67}" srcOrd="1" destOrd="0" presId="urn:microsoft.com/office/officeart/2005/8/layout/cycle2"/>
    <dgm:cxn modelId="{6898F58B-E880-4608-B995-BCA7056E91E5}" type="presOf" srcId="{0FF0CB43-E4A4-4A1E-8CCF-F4F61A3E51D8}" destId="{E13815B3-9586-4F92-BE71-6B137F45D47A}" srcOrd="0" destOrd="0" presId="urn:microsoft.com/office/officeart/2005/8/layout/cycle2"/>
    <dgm:cxn modelId="{47BBE17E-F299-4B93-A24F-99AB80299C7D}" type="presOf" srcId="{A38937ED-9F11-4763-BD16-EC7C70C5A6E7}" destId="{5719321F-90B0-4436-B514-65E4481E387F}" srcOrd="0" destOrd="0" presId="urn:microsoft.com/office/officeart/2005/8/layout/cycle2"/>
    <dgm:cxn modelId="{9F0C76F2-2631-457D-A27C-8D3A1E7C0EE6}" type="presOf" srcId="{516D1B64-2B72-4BA1-B80A-E1539DAC0DCB}" destId="{F1D0D177-6F89-4DB1-8A49-D95A105974DC}" srcOrd="0" destOrd="0" presId="urn:microsoft.com/office/officeart/2005/8/layout/cycle2"/>
    <dgm:cxn modelId="{A754AA59-3CF3-4A2A-9A0E-446A6AD75FDA}" type="presOf" srcId="{C205119C-83F6-4D9C-9D51-1C5292E7D98E}" destId="{40AB3032-E0C5-4E53-BFBA-4C091EEF6409}" srcOrd="0" destOrd="0" presId="urn:microsoft.com/office/officeart/2005/8/layout/cycle2"/>
    <dgm:cxn modelId="{C4632F10-945D-461F-A060-DC4707A2DD06}" srcId="{0FF0CB43-E4A4-4A1E-8CCF-F4F61A3E51D8}" destId="{C205119C-83F6-4D9C-9D51-1C5292E7D98E}" srcOrd="3" destOrd="0" parTransId="{9B801D7D-BDE8-4B47-9546-8DBC2A5DAA38}" sibTransId="{A38937ED-9F11-4763-BD16-EC7C70C5A6E7}"/>
    <dgm:cxn modelId="{20D227FA-DD4A-4B09-97E9-148A0CAF4878}" type="presParOf" srcId="{E13815B3-9586-4F92-BE71-6B137F45D47A}" destId="{4ED9EFBB-05A3-4CB7-B0D5-86D6ADCB90C7}" srcOrd="0" destOrd="0" presId="urn:microsoft.com/office/officeart/2005/8/layout/cycle2"/>
    <dgm:cxn modelId="{AC39638B-4F13-4C2B-9A25-D8FA287CD221}" type="presParOf" srcId="{E13815B3-9586-4F92-BE71-6B137F45D47A}" destId="{8A1F6590-019E-4F77-AF41-1FB635FAFE40}" srcOrd="1" destOrd="0" presId="urn:microsoft.com/office/officeart/2005/8/layout/cycle2"/>
    <dgm:cxn modelId="{08396EEF-7237-4748-9A4D-F71A0CEB717C}" type="presParOf" srcId="{8A1F6590-019E-4F77-AF41-1FB635FAFE40}" destId="{73FEA30B-03CE-4355-B22C-6EE43F840AC2}" srcOrd="0" destOrd="0" presId="urn:microsoft.com/office/officeart/2005/8/layout/cycle2"/>
    <dgm:cxn modelId="{2A60077D-7933-4BC4-8762-47B9C3B83122}" type="presParOf" srcId="{E13815B3-9586-4F92-BE71-6B137F45D47A}" destId="{F1D0D177-6F89-4DB1-8A49-D95A105974DC}" srcOrd="2" destOrd="0" presId="urn:microsoft.com/office/officeart/2005/8/layout/cycle2"/>
    <dgm:cxn modelId="{5A0BEA8E-0BB4-4DBC-BBA1-EA1A6DB0A6A1}" type="presParOf" srcId="{E13815B3-9586-4F92-BE71-6B137F45D47A}" destId="{6854E910-F0A3-4ADE-B08D-769FD4087BDF}" srcOrd="3" destOrd="0" presId="urn:microsoft.com/office/officeart/2005/8/layout/cycle2"/>
    <dgm:cxn modelId="{08153DC3-3AC2-4989-807F-F6C7479A7AE5}" type="presParOf" srcId="{6854E910-F0A3-4ADE-B08D-769FD4087BDF}" destId="{757C0E97-D9C6-4E1B-BA31-4C4E3B41CBFB}" srcOrd="0" destOrd="0" presId="urn:microsoft.com/office/officeart/2005/8/layout/cycle2"/>
    <dgm:cxn modelId="{B2C912E7-A118-41C2-9A1B-E2FFF53739BB}" type="presParOf" srcId="{E13815B3-9586-4F92-BE71-6B137F45D47A}" destId="{D7BA8258-C803-4164-A3A2-0D091575D589}" srcOrd="4" destOrd="0" presId="urn:microsoft.com/office/officeart/2005/8/layout/cycle2"/>
    <dgm:cxn modelId="{850D2C6A-1B76-4DF4-91CC-4240772E845B}" type="presParOf" srcId="{E13815B3-9586-4F92-BE71-6B137F45D47A}" destId="{94274E3F-BBCB-4D5B-BDCD-3A85514C888D}" srcOrd="5" destOrd="0" presId="urn:microsoft.com/office/officeart/2005/8/layout/cycle2"/>
    <dgm:cxn modelId="{1869D8F0-CDC4-4F0A-B1EB-14C9B4EC9B0A}" type="presParOf" srcId="{94274E3F-BBCB-4D5B-BDCD-3A85514C888D}" destId="{5FF2AED8-0688-4E2B-B3E4-67B6CC893B06}" srcOrd="0" destOrd="0" presId="urn:microsoft.com/office/officeart/2005/8/layout/cycle2"/>
    <dgm:cxn modelId="{E09E325A-E039-4D49-9A01-88D279DC9D86}" type="presParOf" srcId="{E13815B3-9586-4F92-BE71-6B137F45D47A}" destId="{40AB3032-E0C5-4E53-BFBA-4C091EEF6409}" srcOrd="6" destOrd="0" presId="urn:microsoft.com/office/officeart/2005/8/layout/cycle2"/>
    <dgm:cxn modelId="{29A76AFE-AB98-46A1-BC2E-01FC9DB1686B}" type="presParOf" srcId="{E13815B3-9586-4F92-BE71-6B137F45D47A}" destId="{5719321F-90B0-4436-B514-65E4481E387F}" srcOrd="7" destOrd="0" presId="urn:microsoft.com/office/officeart/2005/8/layout/cycle2"/>
    <dgm:cxn modelId="{32FFBA03-FF40-4F38-B4BA-A5ADBA2C9E4D}" type="presParOf" srcId="{5719321F-90B0-4436-B514-65E4481E387F}" destId="{8D0613BA-C9B8-48C1-B6EF-A7E01622DE67}" srcOrd="0" destOrd="0" presId="urn:microsoft.com/office/officeart/2005/8/layout/cycle2"/>
    <dgm:cxn modelId="{344C09C5-C43C-4D4A-A78B-32D527B43234}" type="presParOf" srcId="{E13815B3-9586-4F92-BE71-6B137F45D47A}" destId="{D55E0FAF-351D-459F-BC31-00F623BDD898}" srcOrd="8" destOrd="0" presId="urn:microsoft.com/office/officeart/2005/8/layout/cycle2"/>
    <dgm:cxn modelId="{CA566954-21DE-4933-9F91-D55DF2360CE8}" type="presParOf" srcId="{E13815B3-9586-4F92-BE71-6B137F45D47A}" destId="{58BC6483-7637-4F1E-BAA5-83A2ADDC61A7}" srcOrd="9" destOrd="0" presId="urn:microsoft.com/office/officeart/2005/8/layout/cycle2"/>
    <dgm:cxn modelId="{54D6B262-123F-4FE6-9BD1-6D8E8306046E}" type="presParOf" srcId="{58BC6483-7637-4F1E-BAA5-83A2ADDC61A7}" destId="{F9120BE3-3A26-4181-AC6D-7A088068238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0CB43-E4A4-4A1E-8CCF-F4F61A3E51D8}"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0F612008-53F4-46F5-A5A9-F9594D1F1B49}">
      <dgm:prSet phldrT="[Text]"/>
      <dgm:spPr/>
      <dgm:t>
        <a:bodyPr/>
        <a:lstStyle/>
        <a:p>
          <a:r>
            <a:rPr lang="en-US" dirty="0" smtClean="0"/>
            <a:t>Identify Local Needs through a CNA</a:t>
          </a:r>
          <a:endParaRPr lang="en-US" dirty="0"/>
        </a:p>
      </dgm:t>
    </dgm:pt>
    <dgm:pt modelId="{FF0411C8-D913-4FC4-89DA-97A80DDA2BCB}" type="parTrans" cxnId="{1B271614-3EAC-4143-B9D7-58780158E60E}">
      <dgm:prSet/>
      <dgm:spPr/>
      <dgm:t>
        <a:bodyPr/>
        <a:lstStyle/>
        <a:p>
          <a:endParaRPr lang="en-US"/>
        </a:p>
      </dgm:t>
    </dgm:pt>
    <dgm:pt modelId="{9F128B23-365C-4937-B6C8-5D13366B5AD3}" type="sibTrans" cxnId="{1B271614-3EAC-4143-B9D7-58780158E60E}">
      <dgm:prSet/>
      <dgm:spPr/>
      <dgm:t>
        <a:bodyPr/>
        <a:lstStyle/>
        <a:p>
          <a:endParaRPr lang="en-US"/>
        </a:p>
      </dgm:t>
    </dgm:pt>
    <dgm:pt modelId="{516D1B64-2B72-4BA1-B80A-E1539DAC0DCB}">
      <dgm:prSet phldrT="[Text]"/>
      <dgm:spPr/>
      <dgm:t>
        <a:bodyPr/>
        <a:lstStyle/>
        <a:p>
          <a:r>
            <a:rPr lang="en-US" dirty="0" smtClean="0"/>
            <a:t>Select Relevant Evidence-Based Interventions</a:t>
          </a:r>
          <a:endParaRPr lang="en-US" dirty="0"/>
        </a:p>
      </dgm:t>
    </dgm:pt>
    <dgm:pt modelId="{886AA634-0360-418B-8C0F-7C029018A6B1}" type="parTrans" cxnId="{579310A3-C010-4097-B1FB-8F3B2E507A35}">
      <dgm:prSet/>
      <dgm:spPr/>
      <dgm:t>
        <a:bodyPr/>
        <a:lstStyle/>
        <a:p>
          <a:endParaRPr lang="en-US"/>
        </a:p>
      </dgm:t>
    </dgm:pt>
    <dgm:pt modelId="{2CA850EF-B87D-408A-9B64-EC0244798029}" type="sibTrans" cxnId="{579310A3-C010-4097-B1FB-8F3B2E507A35}">
      <dgm:prSet/>
      <dgm:spPr/>
      <dgm:t>
        <a:bodyPr/>
        <a:lstStyle/>
        <a:p>
          <a:endParaRPr lang="en-US"/>
        </a:p>
      </dgm:t>
    </dgm:pt>
    <dgm:pt modelId="{396E77C2-DA2B-4283-94A2-6DF72FD959FB}">
      <dgm:prSet phldrT="[Text]"/>
      <dgm:spPr/>
      <dgm:t>
        <a:bodyPr/>
        <a:lstStyle/>
        <a:p>
          <a:r>
            <a:rPr lang="en-US" dirty="0" smtClean="0"/>
            <a:t>Select Appropriate Funding &amp;</a:t>
          </a:r>
        </a:p>
        <a:p>
          <a:r>
            <a:rPr lang="en-US" dirty="0" smtClean="0"/>
            <a:t>Plan for Implementation</a:t>
          </a:r>
          <a:endParaRPr lang="en-US" dirty="0"/>
        </a:p>
      </dgm:t>
    </dgm:pt>
    <dgm:pt modelId="{A093A4B9-D9C5-4026-8579-19F76121D017}" type="parTrans" cxnId="{923EF437-0ED0-4A25-A989-2EC12F726CD3}">
      <dgm:prSet/>
      <dgm:spPr/>
      <dgm:t>
        <a:bodyPr/>
        <a:lstStyle/>
        <a:p>
          <a:endParaRPr lang="en-US"/>
        </a:p>
      </dgm:t>
    </dgm:pt>
    <dgm:pt modelId="{7C0BE158-387C-426E-835C-8FD5B87A54BD}" type="sibTrans" cxnId="{923EF437-0ED0-4A25-A989-2EC12F726CD3}">
      <dgm:prSet/>
      <dgm:spPr/>
      <dgm:t>
        <a:bodyPr/>
        <a:lstStyle/>
        <a:p>
          <a:endParaRPr lang="en-US"/>
        </a:p>
      </dgm:t>
    </dgm:pt>
    <dgm:pt modelId="{C205119C-83F6-4D9C-9D51-1C5292E7D98E}">
      <dgm:prSet phldrT="[Text]"/>
      <dgm:spPr/>
      <dgm:t>
        <a:bodyPr/>
        <a:lstStyle/>
        <a:p>
          <a:r>
            <a:rPr lang="en-US" dirty="0" smtClean="0"/>
            <a:t>Implement</a:t>
          </a:r>
          <a:endParaRPr lang="en-US" dirty="0"/>
        </a:p>
      </dgm:t>
    </dgm:pt>
    <dgm:pt modelId="{9B801D7D-BDE8-4B47-9546-8DBC2A5DAA38}" type="parTrans" cxnId="{C4632F10-945D-461F-A060-DC4707A2DD06}">
      <dgm:prSet/>
      <dgm:spPr/>
      <dgm:t>
        <a:bodyPr/>
        <a:lstStyle/>
        <a:p>
          <a:endParaRPr lang="en-US"/>
        </a:p>
      </dgm:t>
    </dgm:pt>
    <dgm:pt modelId="{A38937ED-9F11-4763-BD16-EC7C70C5A6E7}" type="sibTrans" cxnId="{C4632F10-945D-461F-A060-DC4707A2DD06}">
      <dgm:prSet/>
      <dgm:spPr/>
      <dgm:t>
        <a:bodyPr/>
        <a:lstStyle/>
        <a:p>
          <a:endParaRPr lang="en-US"/>
        </a:p>
      </dgm:t>
    </dgm:pt>
    <dgm:pt modelId="{F7D4DA54-0DEE-416D-BF88-13A2C70BE147}">
      <dgm:prSet phldrT="[Text]"/>
      <dgm:spPr/>
      <dgm:t>
        <a:bodyPr/>
        <a:lstStyle/>
        <a:p>
          <a:r>
            <a:rPr lang="en-US" dirty="0" smtClean="0"/>
            <a:t>Examine and Reflect (Evaluate)</a:t>
          </a:r>
          <a:endParaRPr lang="en-US" dirty="0"/>
        </a:p>
      </dgm:t>
    </dgm:pt>
    <dgm:pt modelId="{D65CA83A-5BF0-418B-8097-59C666C73E29}" type="parTrans" cxnId="{0D77DE54-9551-4257-B017-6152A035FD81}">
      <dgm:prSet/>
      <dgm:spPr/>
      <dgm:t>
        <a:bodyPr/>
        <a:lstStyle/>
        <a:p>
          <a:endParaRPr lang="en-US"/>
        </a:p>
      </dgm:t>
    </dgm:pt>
    <dgm:pt modelId="{1B9804C3-3DD6-488D-8D48-77E93A2636A4}" type="sibTrans" cxnId="{0D77DE54-9551-4257-B017-6152A035FD81}">
      <dgm:prSet/>
      <dgm:spPr/>
      <dgm:t>
        <a:bodyPr/>
        <a:lstStyle/>
        <a:p>
          <a:endParaRPr lang="en-US"/>
        </a:p>
      </dgm:t>
    </dgm:pt>
    <dgm:pt modelId="{E13815B3-9586-4F92-BE71-6B137F45D47A}" type="pres">
      <dgm:prSet presAssocID="{0FF0CB43-E4A4-4A1E-8CCF-F4F61A3E51D8}" presName="cycle" presStyleCnt="0">
        <dgm:presLayoutVars>
          <dgm:dir/>
          <dgm:resizeHandles val="exact"/>
        </dgm:presLayoutVars>
      </dgm:prSet>
      <dgm:spPr/>
      <dgm:t>
        <a:bodyPr/>
        <a:lstStyle/>
        <a:p>
          <a:endParaRPr lang="en-US"/>
        </a:p>
      </dgm:t>
    </dgm:pt>
    <dgm:pt modelId="{4ED9EFBB-05A3-4CB7-B0D5-86D6ADCB90C7}" type="pres">
      <dgm:prSet presAssocID="{0F612008-53F4-46F5-A5A9-F9594D1F1B49}" presName="node" presStyleLbl="node1" presStyleIdx="0" presStyleCnt="5">
        <dgm:presLayoutVars>
          <dgm:bulletEnabled val="1"/>
        </dgm:presLayoutVars>
      </dgm:prSet>
      <dgm:spPr/>
      <dgm:t>
        <a:bodyPr/>
        <a:lstStyle/>
        <a:p>
          <a:endParaRPr lang="en-US"/>
        </a:p>
      </dgm:t>
    </dgm:pt>
    <dgm:pt modelId="{8A1F6590-019E-4F77-AF41-1FB635FAFE40}" type="pres">
      <dgm:prSet presAssocID="{9F128B23-365C-4937-B6C8-5D13366B5AD3}" presName="sibTrans" presStyleLbl="sibTrans2D1" presStyleIdx="0" presStyleCnt="5"/>
      <dgm:spPr/>
      <dgm:t>
        <a:bodyPr/>
        <a:lstStyle/>
        <a:p>
          <a:endParaRPr lang="en-US"/>
        </a:p>
      </dgm:t>
    </dgm:pt>
    <dgm:pt modelId="{73FEA30B-03CE-4355-B22C-6EE43F840AC2}" type="pres">
      <dgm:prSet presAssocID="{9F128B23-365C-4937-B6C8-5D13366B5AD3}" presName="connectorText" presStyleLbl="sibTrans2D1" presStyleIdx="0" presStyleCnt="5"/>
      <dgm:spPr/>
      <dgm:t>
        <a:bodyPr/>
        <a:lstStyle/>
        <a:p>
          <a:endParaRPr lang="en-US"/>
        </a:p>
      </dgm:t>
    </dgm:pt>
    <dgm:pt modelId="{F1D0D177-6F89-4DB1-8A49-D95A105974DC}" type="pres">
      <dgm:prSet presAssocID="{516D1B64-2B72-4BA1-B80A-E1539DAC0DCB}" presName="node" presStyleLbl="node1" presStyleIdx="1" presStyleCnt="5">
        <dgm:presLayoutVars>
          <dgm:bulletEnabled val="1"/>
        </dgm:presLayoutVars>
      </dgm:prSet>
      <dgm:spPr/>
      <dgm:t>
        <a:bodyPr/>
        <a:lstStyle/>
        <a:p>
          <a:endParaRPr lang="en-US"/>
        </a:p>
      </dgm:t>
    </dgm:pt>
    <dgm:pt modelId="{6854E910-F0A3-4ADE-B08D-769FD4087BDF}" type="pres">
      <dgm:prSet presAssocID="{2CA850EF-B87D-408A-9B64-EC0244798029}" presName="sibTrans" presStyleLbl="sibTrans2D1" presStyleIdx="1" presStyleCnt="5"/>
      <dgm:spPr/>
      <dgm:t>
        <a:bodyPr/>
        <a:lstStyle/>
        <a:p>
          <a:endParaRPr lang="en-US"/>
        </a:p>
      </dgm:t>
    </dgm:pt>
    <dgm:pt modelId="{757C0E97-D9C6-4E1B-BA31-4C4E3B41CBFB}" type="pres">
      <dgm:prSet presAssocID="{2CA850EF-B87D-408A-9B64-EC0244798029}" presName="connectorText" presStyleLbl="sibTrans2D1" presStyleIdx="1" presStyleCnt="5"/>
      <dgm:spPr/>
      <dgm:t>
        <a:bodyPr/>
        <a:lstStyle/>
        <a:p>
          <a:endParaRPr lang="en-US"/>
        </a:p>
      </dgm:t>
    </dgm:pt>
    <dgm:pt modelId="{D7BA8258-C803-4164-A3A2-0D091575D589}" type="pres">
      <dgm:prSet presAssocID="{396E77C2-DA2B-4283-94A2-6DF72FD959FB}" presName="node" presStyleLbl="node1" presStyleIdx="2" presStyleCnt="5">
        <dgm:presLayoutVars>
          <dgm:bulletEnabled val="1"/>
        </dgm:presLayoutVars>
      </dgm:prSet>
      <dgm:spPr/>
      <dgm:t>
        <a:bodyPr/>
        <a:lstStyle/>
        <a:p>
          <a:endParaRPr lang="en-US"/>
        </a:p>
      </dgm:t>
    </dgm:pt>
    <dgm:pt modelId="{94274E3F-BBCB-4D5B-BDCD-3A85514C888D}" type="pres">
      <dgm:prSet presAssocID="{7C0BE158-387C-426E-835C-8FD5B87A54BD}" presName="sibTrans" presStyleLbl="sibTrans2D1" presStyleIdx="2" presStyleCnt="5"/>
      <dgm:spPr/>
      <dgm:t>
        <a:bodyPr/>
        <a:lstStyle/>
        <a:p>
          <a:endParaRPr lang="en-US"/>
        </a:p>
      </dgm:t>
    </dgm:pt>
    <dgm:pt modelId="{5FF2AED8-0688-4E2B-B3E4-67B6CC893B06}" type="pres">
      <dgm:prSet presAssocID="{7C0BE158-387C-426E-835C-8FD5B87A54BD}" presName="connectorText" presStyleLbl="sibTrans2D1" presStyleIdx="2" presStyleCnt="5"/>
      <dgm:spPr/>
      <dgm:t>
        <a:bodyPr/>
        <a:lstStyle/>
        <a:p>
          <a:endParaRPr lang="en-US"/>
        </a:p>
      </dgm:t>
    </dgm:pt>
    <dgm:pt modelId="{40AB3032-E0C5-4E53-BFBA-4C091EEF6409}" type="pres">
      <dgm:prSet presAssocID="{C205119C-83F6-4D9C-9D51-1C5292E7D98E}" presName="node" presStyleLbl="node1" presStyleIdx="3" presStyleCnt="5">
        <dgm:presLayoutVars>
          <dgm:bulletEnabled val="1"/>
        </dgm:presLayoutVars>
      </dgm:prSet>
      <dgm:spPr/>
      <dgm:t>
        <a:bodyPr/>
        <a:lstStyle/>
        <a:p>
          <a:endParaRPr lang="en-US"/>
        </a:p>
      </dgm:t>
    </dgm:pt>
    <dgm:pt modelId="{5719321F-90B0-4436-B514-65E4481E387F}" type="pres">
      <dgm:prSet presAssocID="{A38937ED-9F11-4763-BD16-EC7C70C5A6E7}" presName="sibTrans" presStyleLbl="sibTrans2D1" presStyleIdx="3" presStyleCnt="5"/>
      <dgm:spPr/>
      <dgm:t>
        <a:bodyPr/>
        <a:lstStyle/>
        <a:p>
          <a:endParaRPr lang="en-US"/>
        </a:p>
      </dgm:t>
    </dgm:pt>
    <dgm:pt modelId="{8D0613BA-C9B8-48C1-B6EF-A7E01622DE67}" type="pres">
      <dgm:prSet presAssocID="{A38937ED-9F11-4763-BD16-EC7C70C5A6E7}" presName="connectorText" presStyleLbl="sibTrans2D1" presStyleIdx="3" presStyleCnt="5"/>
      <dgm:spPr/>
      <dgm:t>
        <a:bodyPr/>
        <a:lstStyle/>
        <a:p>
          <a:endParaRPr lang="en-US"/>
        </a:p>
      </dgm:t>
    </dgm:pt>
    <dgm:pt modelId="{D55E0FAF-351D-459F-BC31-00F623BDD898}" type="pres">
      <dgm:prSet presAssocID="{F7D4DA54-0DEE-416D-BF88-13A2C70BE147}" presName="node" presStyleLbl="node1" presStyleIdx="4" presStyleCnt="5">
        <dgm:presLayoutVars>
          <dgm:bulletEnabled val="1"/>
        </dgm:presLayoutVars>
      </dgm:prSet>
      <dgm:spPr/>
      <dgm:t>
        <a:bodyPr/>
        <a:lstStyle/>
        <a:p>
          <a:endParaRPr lang="en-US"/>
        </a:p>
      </dgm:t>
    </dgm:pt>
    <dgm:pt modelId="{58BC6483-7637-4F1E-BAA5-83A2ADDC61A7}" type="pres">
      <dgm:prSet presAssocID="{1B9804C3-3DD6-488D-8D48-77E93A2636A4}" presName="sibTrans" presStyleLbl="sibTrans2D1" presStyleIdx="4" presStyleCnt="5"/>
      <dgm:spPr/>
      <dgm:t>
        <a:bodyPr/>
        <a:lstStyle/>
        <a:p>
          <a:endParaRPr lang="en-US"/>
        </a:p>
      </dgm:t>
    </dgm:pt>
    <dgm:pt modelId="{F9120BE3-3A26-4181-AC6D-7A0880682381}" type="pres">
      <dgm:prSet presAssocID="{1B9804C3-3DD6-488D-8D48-77E93A2636A4}" presName="connectorText" presStyleLbl="sibTrans2D1" presStyleIdx="4" presStyleCnt="5"/>
      <dgm:spPr/>
      <dgm:t>
        <a:bodyPr/>
        <a:lstStyle/>
        <a:p>
          <a:endParaRPr lang="en-US"/>
        </a:p>
      </dgm:t>
    </dgm:pt>
  </dgm:ptLst>
  <dgm:cxnLst>
    <dgm:cxn modelId="{1B271614-3EAC-4143-B9D7-58780158E60E}" srcId="{0FF0CB43-E4A4-4A1E-8CCF-F4F61A3E51D8}" destId="{0F612008-53F4-46F5-A5A9-F9594D1F1B49}" srcOrd="0" destOrd="0" parTransId="{FF0411C8-D913-4FC4-89DA-97A80DDA2BCB}" sibTransId="{9F128B23-365C-4937-B6C8-5D13366B5AD3}"/>
    <dgm:cxn modelId="{4F5ABB07-4642-4A39-A4A8-F8E3C677F39E}" type="presOf" srcId="{396E77C2-DA2B-4283-94A2-6DF72FD959FB}" destId="{D7BA8258-C803-4164-A3A2-0D091575D589}" srcOrd="0" destOrd="0" presId="urn:microsoft.com/office/officeart/2005/8/layout/cycle2"/>
    <dgm:cxn modelId="{901ACCAC-D78F-4944-930F-14E092BCE2FB}" type="presOf" srcId="{1B9804C3-3DD6-488D-8D48-77E93A2636A4}" destId="{F9120BE3-3A26-4181-AC6D-7A0880682381}" srcOrd="1" destOrd="0" presId="urn:microsoft.com/office/officeart/2005/8/layout/cycle2"/>
    <dgm:cxn modelId="{BE2B8DDA-E114-45CC-B0FE-C8F4F656A8BC}" type="presOf" srcId="{0F612008-53F4-46F5-A5A9-F9594D1F1B49}" destId="{4ED9EFBB-05A3-4CB7-B0D5-86D6ADCB90C7}" srcOrd="0" destOrd="0" presId="urn:microsoft.com/office/officeart/2005/8/layout/cycle2"/>
    <dgm:cxn modelId="{FB23A915-AFDB-40F9-96A4-515C6A538D8F}" type="presOf" srcId="{9F128B23-365C-4937-B6C8-5D13366B5AD3}" destId="{73FEA30B-03CE-4355-B22C-6EE43F840AC2}" srcOrd="1" destOrd="0" presId="urn:microsoft.com/office/officeart/2005/8/layout/cycle2"/>
    <dgm:cxn modelId="{F91BC80D-7AD0-428D-8B6C-7A3CED17B8FC}" type="presOf" srcId="{7C0BE158-387C-426E-835C-8FD5B87A54BD}" destId="{94274E3F-BBCB-4D5B-BDCD-3A85514C888D}" srcOrd="0" destOrd="0" presId="urn:microsoft.com/office/officeart/2005/8/layout/cycle2"/>
    <dgm:cxn modelId="{DE448134-54FB-43B8-B040-58AADF003EDB}" type="presOf" srcId="{7C0BE158-387C-426E-835C-8FD5B87A54BD}" destId="{5FF2AED8-0688-4E2B-B3E4-67B6CC893B06}" srcOrd="1" destOrd="0" presId="urn:microsoft.com/office/officeart/2005/8/layout/cycle2"/>
    <dgm:cxn modelId="{F706C9AB-D0C8-4AC5-8990-4A1B30ECF2E4}" type="presOf" srcId="{F7D4DA54-0DEE-416D-BF88-13A2C70BE147}" destId="{D55E0FAF-351D-459F-BC31-00F623BDD898}" srcOrd="0" destOrd="0" presId="urn:microsoft.com/office/officeart/2005/8/layout/cycle2"/>
    <dgm:cxn modelId="{0D77DE54-9551-4257-B017-6152A035FD81}" srcId="{0FF0CB43-E4A4-4A1E-8CCF-F4F61A3E51D8}" destId="{F7D4DA54-0DEE-416D-BF88-13A2C70BE147}" srcOrd="4" destOrd="0" parTransId="{D65CA83A-5BF0-418B-8097-59C666C73E29}" sibTransId="{1B9804C3-3DD6-488D-8D48-77E93A2636A4}"/>
    <dgm:cxn modelId="{3C9787F4-933D-4B43-B3C8-EF574D100120}" type="presOf" srcId="{1B9804C3-3DD6-488D-8D48-77E93A2636A4}" destId="{58BC6483-7637-4F1E-BAA5-83A2ADDC61A7}" srcOrd="0" destOrd="0" presId="urn:microsoft.com/office/officeart/2005/8/layout/cycle2"/>
    <dgm:cxn modelId="{7ED6C2AA-6F71-4070-8CCE-706B9ED55896}" type="presOf" srcId="{2CA850EF-B87D-408A-9B64-EC0244798029}" destId="{6854E910-F0A3-4ADE-B08D-769FD4087BDF}" srcOrd="0" destOrd="0" presId="urn:microsoft.com/office/officeart/2005/8/layout/cycle2"/>
    <dgm:cxn modelId="{5BB9A551-26D8-41DE-8B14-8CFB9106AF84}" type="presOf" srcId="{2CA850EF-B87D-408A-9B64-EC0244798029}" destId="{757C0E97-D9C6-4E1B-BA31-4C4E3B41CBFB}" srcOrd="1" destOrd="0" presId="urn:microsoft.com/office/officeart/2005/8/layout/cycle2"/>
    <dgm:cxn modelId="{579310A3-C010-4097-B1FB-8F3B2E507A35}" srcId="{0FF0CB43-E4A4-4A1E-8CCF-F4F61A3E51D8}" destId="{516D1B64-2B72-4BA1-B80A-E1539DAC0DCB}" srcOrd="1" destOrd="0" parTransId="{886AA634-0360-418B-8C0F-7C029018A6B1}" sibTransId="{2CA850EF-B87D-408A-9B64-EC0244798029}"/>
    <dgm:cxn modelId="{923EF437-0ED0-4A25-A989-2EC12F726CD3}" srcId="{0FF0CB43-E4A4-4A1E-8CCF-F4F61A3E51D8}" destId="{396E77C2-DA2B-4283-94A2-6DF72FD959FB}" srcOrd="2" destOrd="0" parTransId="{A093A4B9-D9C5-4026-8579-19F76121D017}" sibTransId="{7C0BE158-387C-426E-835C-8FD5B87A54BD}"/>
    <dgm:cxn modelId="{3E235A2B-8C00-43C6-8C8C-280EA9B65998}" type="presOf" srcId="{9F128B23-365C-4937-B6C8-5D13366B5AD3}" destId="{8A1F6590-019E-4F77-AF41-1FB635FAFE40}" srcOrd="0" destOrd="0" presId="urn:microsoft.com/office/officeart/2005/8/layout/cycle2"/>
    <dgm:cxn modelId="{C4575EE3-0417-4215-A2A1-743CEEEA37F9}" type="presOf" srcId="{A38937ED-9F11-4763-BD16-EC7C70C5A6E7}" destId="{8D0613BA-C9B8-48C1-B6EF-A7E01622DE67}" srcOrd="1" destOrd="0" presId="urn:microsoft.com/office/officeart/2005/8/layout/cycle2"/>
    <dgm:cxn modelId="{6898F58B-E880-4608-B995-BCA7056E91E5}" type="presOf" srcId="{0FF0CB43-E4A4-4A1E-8CCF-F4F61A3E51D8}" destId="{E13815B3-9586-4F92-BE71-6B137F45D47A}" srcOrd="0" destOrd="0" presId="urn:microsoft.com/office/officeart/2005/8/layout/cycle2"/>
    <dgm:cxn modelId="{47BBE17E-F299-4B93-A24F-99AB80299C7D}" type="presOf" srcId="{A38937ED-9F11-4763-BD16-EC7C70C5A6E7}" destId="{5719321F-90B0-4436-B514-65E4481E387F}" srcOrd="0" destOrd="0" presId="urn:microsoft.com/office/officeart/2005/8/layout/cycle2"/>
    <dgm:cxn modelId="{9F0C76F2-2631-457D-A27C-8D3A1E7C0EE6}" type="presOf" srcId="{516D1B64-2B72-4BA1-B80A-E1539DAC0DCB}" destId="{F1D0D177-6F89-4DB1-8A49-D95A105974DC}" srcOrd="0" destOrd="0" presId="urn:microsoft.com/office/officeart/2005/8/layout/cycle2"/>
    <dgm:cxn modelId="{A754AA59-3CF3-4A2A-9A0E-446A6AD75FDA}" type="presOf" srcId="{C205119C-83F6-4D9C-9D51-1C5292E7D98E}" destId="{40AB3032-E0C5-4E53-BFBA-4C091EEF6409}" srcOrd="0" destOrd="0" presId="urn:microsoft.com/office/officeart/2005/8/layout/cycle2"/>
    <dgm:cxn modelId="{C4632F10-945D-461F-A060-DC4707A2DD06}" srcId="{0FF0CB43-E4A4-4A1E-8CCF-F4F61A3E51D8}" destId="{C205119C-83F6-4D9C-9D51-1C5292E7D98E}" srcOrd="3" destOrd="0" parTransId="{9B801D7D-BDE8-4B47-9546-8DBC2A5DAA38}" sibTransId="{A38937ED-9F11-4763-BD16-EC7C70C5A6E7}"/>
    <dgm:cxn modelId="{20D227FA-DD4A-4B09-97E9-148A0CAF4878}" type="presParOf" srcId="{E13815B3-9586-4F92-BE71-6B137F45D47A}" destId="{4ED9EFBB-05A3-4CB7-B0D5-86D6ADCB90C7}" srcOrd="0" destOrd="0" presId="urn:microsoft.com/office/officeart/2005/8/layout/cycle2"/>
    <dgm:cxn modelId="{AC39638B-4F13-4C2B-9A25-D8FA287CD221}" type="presParOf" srcId="{E13815B3-9586-4F92-BE71-6B137F45D47A}" destId="{8A1F6590-019E-4F77-AF41-1FB635FAFE40}" srcOrd="1" destOrd="0" presId="urn:microsoft.com/office/officeart/2005/8/layout/cycle2"/>
    <dgm:cxn modelId="{08396EEF-7237-4748-9A4D-F71A0CEB717C}" type="presParOf" srcId="{8A1F6590-019E-4F77-AF41-1FB635FAFE40}" destId="{73FEA30B-03CE-4355-B22C-6EE43F840AC2}" srcOrd="0" destOrd="0" presId="urn:microsoft.com/office/officeart/2005/8/layout/cycle2"/>
    <dgm:cxn modelId="{2A60077D-7933-4BC4-8762-47B9C3B83122}" type="presParOf" srcId="{E13815B3-9586-4F92-BE71-6B137F45D47A}" destId="{F1D0D177-6F89-4DB1-8A49-D95A105974DC}" srcOrd="2" destOrd="0" presId="urn:microsoft.com/office/officeart/2005/8/layout/cycle2"/>
    <dgm:cxn modelId="{5A0BEA8E-0BB4-4DBC-BBA1-EA1A6DB0A6A1}" type="presParOf" srcId="{E13815B3-9586-4F92-BE71-6B137F45D47A}" destId="{6854E910-F0A3-4ADE-B08D-769FD4087BDF}" srcOrd="3" destOrd="0" presId="urn:microsoft.com/office/officeart/2005/8/layout/cycle2"/>
    <dgm:cxn modelId="{08153DC3-3AC2-4989-807F-F6C7479A7AE5}" type="presParOf" srcId="{6854E910-F0A3-4ADE-B08D-769FD4087BDF}" destId="{757C0E97-D9C6-4E1B-BA31-4C4E3B41CBFB}" srcOrd="0" destOrd="0" presId="urn:microsoft.com/office/officeart/2005/8/layout/cycle2"/>
    <dgm:cxn modelId="{B2C912E7-A118-41C2-9A1B-E2FFF53739BB}" type="presParOf" srcId="{E13815B3-9586-4F92-BE71-6B137F45D47A}" destId="{D7BA8258-C803-4164-A3A2-0D091575D589}" srcOrd="4" destOrd="0" presId="urn:microsoft.com/office/officeart/2005/8/layout/cycle2"/>
    <dgm:cxn modelId="{850D2C6A-1B76-4DF4-91CC-4240772E845B}" type="presParOf" srcId="{E13815B3-9586-4F92-BE71-6B137F45D47A}" destId="{94274E3F-BBCB-4D5B-BDCD-3A85514C888D}" srcOrd="5" destOrd="0" presId="urn:microsoft.com/office/officeart/2005/8/layout/cycle2"/>
    <dgm:cxn modelId="{1869D8F0-CDC4-4F0A-B1EB-14C9B4EC9B0A}" type="presParOf" srcId="{94274E3F-BBCB-4D5B-BDCD-3A85514C888D}" destId="{5FF2AED8-0688-4E2B-B3E4-67B6CC893B06}" srcOrd="0" destOrd="0" presId="urn:microsoft.com/office/officeart/2005/8/layout/cycle2"/>
    <dgm:cxn modelId="{E09E325A-E039-4D49-9A01-88D279DC9D86}" type="presParOf" srcId="{E13815B3-9586-4F92-BE71-6B137F45D47A}" destId="{40AB3032-E0C5-4E53-BFBA-4C091EEF6409}" srcOrd="6" destOrd="0" presId="urn:microsoft.com/office/officeart/2005/8/layout/cycle2"/>
    <dgm:cxn modelId="{29A76AFE-AB98-46A1-BC2E-01FC9DB1686B}" type="presParOf" srcId="{E13815B3-9586-4F92-BE71-6B137F45D47A}" destId="{5719321F-90B0-4436-B514-65E4481E387F}" srcOrd="7" destOrd="0" presId="urn:microsoft.com/office/officeart/2005/8/layout/cycle2"/>
    <dgm:cxn modelId="{32FFBA03-FF40-4F38-B4BA-A5ADBA2C9E4D}" type="presParOf" srcId="{5719321F-90B0-4436-B514-65E4481E387F}" destId="{8D0613BA-C9B8-48C1-B6EF-A7E01622DE67}" srcOrd="0" destOrd="0" presId="urn:microsoft.com/office/officeart/2005/8/layout/cycle2"/>
    <dgm:cxn modelId="{344C09C5-C43C-4D4A-A78B-32D527B43234}" type="presParOf" srcId="{E13815B3-9586-4F92-BE71-6B137F45D47A}" destId="{D55E0FAF-351D-459F-BC31-00F623BDD898}" srcOrd="8" destOrd="0" presId="urn:microsoft.com/office/officeart/2005/8/layout/cycle2"/>
    <dgm:cxn modelId="{CA566954-21DE-4933-9F91-D55DF2360CE8}" type="presParOf" srcId="{E13815B3-9586-4F92-BE71-6B137F45D47A}" destId="{58BC6483-7637-4F1E-BAA5-83A2ADDC61A7}" srcOrd="9" destOrd="0" presId="urn:microsoft.com/office/officeart/2005/8/layout/cycle2"/>
    <dgm:cxn modelId="{54D6B262-123F-4FE6-9BD1-6D8E8306046E}" type="presParOf" srcId="{58BC6483-7637-4F1E-BAA5-83A2ADDC61A7}" destId="{F9120BE3-3A26-4181-AC6D-7A088068238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F0CB43-E4A4-4A1E-8CCF-F4F61A3E51D8}"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0F612008-53F4-46F5-A5A9-F9594D1F1B49}">
      <dgm:prSet phldrT="[Text]"/>
      <dgm:spPr/>
      <dgm:t>
        <a:bodyPr/>
        <a:lstStyle/>
        <a:p>
          <a:r>
            <a:rPr lang="en-US" dirty="0" smtClean="0"/>
            <a:t>Identify Local Needs through a CNA</a:t>
          </a:r>
          <a:endParaRPr lang="en-US" dirty="0"/>
        </a:p>
      </dgm:t>
    </dgm:pt>
    <dgm:pt modelId="{FF0411C8-D913-4FC4-89DA-97A80DDA2BCB}" type="parTrans" cxnId="{1B271614-3EAC-4143-B9D7-58780158E60E}">
      <dgm:prSet/>
      <dgm:spPr/>
      <dgm:t>
        <a:bodyPr/>
        <a:lstStyle/>
        <a:p>
          <a:endParaRPr lang="en-US"/>
        </a:p>
      </dgm:t>
    </dgm:pt>
    <dgm:pt modelId="{9F128B23-365C-4937-B6C8-5D13366B5AD3}" type="sibTrans" cxnId="{1B271614-3EAC-4143-B9D7-58780158E60E}">
      <dgm:prSet/>
      <dgm:spPr/>
      <dgm:t>
        <a:bodyPr/>
        <a:lstStyle/>
        <a:p>
          <a:endParaRPr lang="en-US"/>
        </a:p>
      </dgm:t>
    </dgm:pt>
    <dgm:pt modelId="{516D1B64-2B72-4BA1-B80A-E1539DAC0DCB}">
      <dgm:prSet phldrT="[Text]"/>
      <dgm:spPr/>
      <dgm:t>
        <a:bodyPr/>
        <a:lstStyle/>
        <a:p>
          <a:r>
            <a:rPr lang="en-US" dirty="0" smtClean="0"/>
            <a:t>Select Relevant Evidence-Based Interventions</a:t>
          </a:r>
          <a:endParaRPr lang="en-US" dirty="0"/>
        </a:p>
      </dgm:t>
    </dgm:pt>
    <dgm:pt modelId="{886AA634-0360-418B-8C0F-7C029018A6B1}" type="parTrans" cxnId="{579310A3-C010-4097-B1FB-8F3B2E507A35}">
      <dgm:prSet/>
      <dgm:spPr/>
      <dgm:t>
        <a:bodyPr/>
        <a:lstStyle/>
        <a:p>
          <a:endParaRPr lang="en-US"/>
        </a:p>
      </dgm:t>
    </dgm:pt>
    <dgm:pt modelId="{2CA850EF-B87D-408A-9B64-EC0244798029}" type="sibTrans" cxnId="{579310A3-C010-4097-B1FB-8F3B2E507A35}">
      <dgm:prSet/>
      <dgm:spPr/>
      <dgm:t>
        <a:bodyPr/>
        <a:lstStyle/>
        <a:p>
          <a:endParaRPr lang="en-US"/>
        </a:p>
      </dgm:t>
    </dgm:pt>
    <dgm:pt modelId="{396E77C2-DA2B-4283-94A2-6DF72FD959FB}">
      <dgm:prSet phldrT="[Text]"/>
      <dgm:spPr/>
      <dgm:t>
        <a:bodyPr/>
        <a:lstStyle/>
        <a:p>
          <a:r>
            <a:rPr lang="en-US" dirty="0" smtClean="0"/>
            <a:t>Select Appropriate Funding &amp;</a:t>
          </a:r>
        </a:p>
        <a:p>
          <a:r>
            <a:rPr lang="en-US" dirty="0" smtClean="0"/>
            <a:t>Plan for Implementation</a:t>
          </a:r>
          <a:endParaRPr lang="en-US" dirty="0"/>
        </a:p>
      </dgm:t>
    </dgm:pt>
    <dgm:pt modelId="{A093A4B9-D9C5-4026-8579-19F76121D017}" type="parTrans" cxnId="{923EF437-0ED0-4A25-A989-2EC12F726CD3}">
      <dgm:prSet/>
      <dgm:spPr/>
      <dgm:t>
        <a:bodyPr/>
        <a:lstStyle/>
        <a:p>
          <a:endParaRPr lang="en-US"/>
        </a:p>
      </dgm:t>
    </dgm:pt>
    <dgm:pt modelId="{7C0BE158-387C-426E-835C-8FD5B87A54BD}" type="sibTrans" cxnId="{923EF437-0ED0-4A25-A989-2EC12F726CD3}">
      <dgm:prSet/>
      <dgm:spPr/>
      <dgm:t>
        <a:bodyPr/>
        <a:lstStyle/>
        <a:p>
          <a:endParaRPr lang="en-US"/>
        </a:p>
      </dgm:t>
    </dgm:pt>
    <dgm:pt modelId="{C205119C-83F6-4D9C-9D51-1C5292E7D98E}">
      <dgm:prSet phldrT="[Text]"/>
      <dgm:spPr/>
      <dgm:t>
        <a:bodyPr/>
        <a:lstStyle/>
        <a:p>
          <a:r>
            <a:rPr lang="en-US" dirty="0" smtClean="0"/>
            <a:t>Implement</a:t>
          </a:r>
          <a:endParaRPr lang="en-US" dirty="0"/>
        </a:p>
      </dgm:t>
    </dgm:pt>
    <dgm:pt modelId="{9B801D7D-BDE8-4B47-9546-8DBC2A5DAA38}" type="parTrans" cxnId="{C4632F10-945D-461F-A060-DC4707A2DD06}">
      <dgm:prSet/>
      <dgm:spPr/>
      <dgm:t>
        <a:bodyPr/>
        <a:lstStyle/>
        <a:p>
          <a:endParaRPr lang="en-US"/>
        </a:p>
      </dgm:t>
    </dgm:pt>
    <dgm:pt modelId="{A38937ED-9F11-4763-BD16-EC7C70C5A6E7}" type="sibTrans" cxnId="{C4632F10-945D-461F-A060-DC4707A2DD06}">
      <dgm:prSet/>
      <dgm:spPr/>
      <dgm:t>
        <a:bodyPr/>
        <a:lstStyle/>
        <a:p>
          <a:endParaRPr lang="en-US"/>
        </a:p>
      </dgm:t>
    </dgm:pt>
    <dgm:pt modelId="{F7D4DA54-0DEE-416D-BF88-13A2C70BE147}">
      <dgm:prSet phldrT="[Text]"/>
      <dgm:spPr/>
      <dgm:t>
        <a:bodyPr/>
        <a:lstStyle/>
        <a:p>
          <a:r>
            <a:rPr lang="en-US" dirty="0" smtClean="0"/>
            <a:t>Examine and Reflect (Evaluate)</a:t>
          </a:r>
          <a:endParaRPr lang="en-US" dirty="0"/>
        </a:p>
      </dgm:t>
    </dgm:pt>
    <dgm:pt modelId="{D65CA83A-5BF0-418B-8097-59C666C73E29}" type="parTrans" cxnId="{0D77DE54-9551-4257-B017-6152A035FD81}">
      <dgm:prSet/>
      <dgm:spPr/>
      <dgm:t>
        <a:bodyPr/>
        <a:lstStyle/>
        <a:p>
          <a:endParaRPr lang="en-US"/>
        </a:p>
      </dgm:t>
    </dgm:pt>
    <dgm:pt modelId="{1B9804C3-3DD6-488D-8D48-77E93A2636A4}" type="sibTrans" cxnId="{0D77DE54-9551-4257-B017-6152A035FD81}">
      <dgm:prSet/>
      <dgm:spPr/>
      <dgm:t>
        <a:bodyPr/>
        <a:lstStyle/>
        <a:p>
          <a:endParaRPr lang="en-US"/>
        </a:p>
      </dgm:t>
    </dgm:pt>
    <dgm:pt modelId="{E13815B3-9586-4F92-BE71-6B137F45D47A}" type="pres">
      <dgm:prSet presAssocID="{0FF0CB43-E4A4-4A1E-8CCF-F4F61A3E51D8}" presName="cycle" presStyleCnt="0">
        <dgm:presLayoutVars>
          <dgm:dir/>
          <dgm:resizeHandles val="exact"/>
        </dgm:presLayoutVars>
      </dgm:prSet>
      <dgm:spPr/>
      <dgm:t>
        <a:bodyPr/>
        <a:lstStyle/>
        <a:p>
          <a:endParaRPr lang="en-US"/>
        </a:p>
      </dgm:t>
    </dgm:pt>
    <dgm:pt modelId="{4ED9EFBB-05A3-4CB7-B0D5-86D6ADCB90C7}" type="pres">
      <dgm:prSet presAssocID="{0F612008-53F4-46F5-A5A9-F9594D1F1B49}" presName="node" presStyleLbl="node1" presStyleIdx="0" presStyleCnt="5">
        <dgm:presLayoutVars>
          <dgm:bulletEnabled val="1"/>
        </dgm:presLayoutVars>
      </dgm:prSet>
      <dgm:spPr/>
      <dgm:t>
        <a:bodyPr/>
        <a:lstStyle/>
        <a:p>
          <a:endParaRPr lang="en-US"/>
        </a:p>
      </dgm:t>
    </dgm:pt>
    <dgm:pt modelId="{8A1F6590-019E-4F77-AF41-1FB635FAFE40}" type="pres">
      <dgm:prSet presAssocID="{9F128B23-365C-4937-B6C8-5D13366B5AD3}" presName="sibTrans" presStyleLbl="sibTrans2D1" presStyleIdx="0" presStyleCnt="5"/>
      <dgm:spPr/>
      <dgm:t>
        <a:bodyPr/>
        <a:lstStyle/>
        <a:p>
          <a:endParaRPr lang="en-US"/>
        </a:p>
      </dgm:t>
    </dgm:pt>
    <dgm:pt modelId="{73FEA30B-03CE-4355-B22C-6EE43F840AC2}" type="pres">
      <dgm:prSet presAssocID="{9F128B23-365C-4937-B6C8-5D13366B5AD3}" presName="connectorText" presStyleLbl="sibTrans2D1" presStyleIdx="0" presStyleCnt="5"/>
      <dgm:spPr/>
      <dgm:t>
        <a:bodyPr/>
        <a:lstStyle/>
        <a:p>
          <a:endParaRPr lang="en-US"/>
        </a:p>
      </dgm:t>
    </dgm:pt>
    <dgm:pt modelId="{F1D0D177-6F89-4DB1-8A49-D95A105974DC}" type="pres">
      <dgm:prSet presAssocID="{516D1B64-2B72-4BA1-B80A-E1539DAC0DCB}" presName="node" presStyleLbl="node1" presStyleIdx="1" presStyleCnt="5">
        <dgm:presLayoutVars>
          <dgm:bulletEnabled val="1"/>
        </dgm:presLayoutVars>
      </dgm:prSet>
      <dgm:spPr/>
      <dgm:t>
        <a:bodyPr/>
        <a:lstStyle/>
        <a:p>
          <a:endParaRPr lang="en-US"/>
        </a:p>
      </dgm:t>
    </dgm:pt>
    <dgm:pt modelId="{6854E910-F0A3-4ADE-B08D-769FD4087BDF}" type="pres">
      <dgm:prSet presAssocID="{2CA850EF-B87D-408A-9B64-EC0244798029}" presName="sibTrans" presStyleLbl="sibTrans2D1" presStyleIdx="1" presStyleCnt="5"/>
      <dgm:spPr/>
      <dgm:t>
        <a:bodyPr/>
        <a:lstStyle/>
        <a:p>
          <a:endParaRPr lang="en-US"/>
        </a:p>
      </dgm:t>
    </dgm:pt>
    <dgm:pt modelId="{757C0E97-D9C6-4E1B-BA31-4C4E3B41CBFB}" type="pres">
      <dgm:prSet presAssocID="{2CA850EF-B87D-408A-9B64-EC0244798029}" presName="connectorText" presStyleLbl="sibTrans2D1" presStyleIdx="1" presStyleCnt="5"/>
      <dgm:spPr/>
      <dgm:t>
        <a:bodyPr/>
        <a:lstStyle/>
        <a:p>
          <a:endParaRPr lang="en-US"/>
        </a:p>
      </dgm:t>
    </dgm:pt>
    <dgm:pt modelId="{D7BA8258-C803-4164-A3A2-0D091575D589}" type="pres">
      <dgm:prSet presAssocID="{396E77C2-DA2B-4283-94A2-6DF72FD959FB}" presName="node" presStyleLbl="node1" presStyleIdx="2" presStyleCnt="5">
        <dgm:presLayoutVars>
          <dgm:bulletEnabled val="1"/>
        </dgm:presLayoutVars>
      </dgm:prSet>
      <dgm:spPr/>
      <dgm:t>
        <a:bodyPr/>
        <a:lstStyle/>
        <a:p>
          <a:endParaRPr lang="en-US"/>
        </a:p>
      </dgm:t>
    </dgm:pt>
    <dgm:pt modelId="{94274E3F-BBCB-4D5B-BDCD-3A85514C888D}" type="pres">
      <dgm:prSet presAssocID="{7C0BE158-387C-426E-835C-8FD5B87A54BD}" presName="sibTrans" presStyleLbl="sibTrans2D1" presStyleIdx="2" presStyleCnt="5"/>
      <dgm:spPr/>
      <dgm:t>
        <a:bodyPr/>
        <a:lstStyle/>
        <a:p>
          <a:endParaRPr lang="en-US"/>
        </a:p>
      </dgm:t>
    </dgm:pt>
    <dgm:pt modelId="{5FF2AED8-0688-4E2B-B3E4-67B6CC893B06}" type="pres">
      <dgm:prSet presAssocID="{7C0BE158-387C-426E-835C-8FD5B87A54BD}" presName="connectorText" presStyleLbl="sibTrans2D1" presStyleIdx="2" presStyleCnt="5"/>
      <dgm:spPr/>
      <dgm:t>
        <a:bodyPr/>
        <a:lstStyle/>
        <a:p>
          <a:endParaRPr lang="en-US"/>
        </a:p>
      </dgm:t>
    </dgm:pt>
    <dgm:pt modelId="{40AB3032-E0C5-4E53-BFBA-4C091EEF6409}" type="pres">
      <dgm:prSet presAssocID="{C205119C-83F6-4D9C-9D51-1C5292E7D98E}" presName="node" presStyleLbl="node1" presStyleIdx="3" presStyleCnt="5">
        <dgm:presLayoutVars>
          <dgm:bulletEnabled val="1"/>
        </dgm:presLayoutVars>
      </dgm:prSet>
      <dgm:spPr/>
      <dgm:t>
        <a:bodyPr/>
        <a:lstStyle/>
        <a:p>
          <a:endParaRPr lang="en-US"/>
        </a:p>
      </dgm:t>
    </dgm:pt>
    <dgm:pt modelId="{5719321F-90B0-4436-B514-65E4481E387F}" type="pres">
      <dgm:prSet presAssocID="{A38937ED-9F11-4763-BD16-EC7C70C5A6E7}" presName="sibTrans" presStyleLbl="sibTrans2D1" presStyleIdx="3" presStyleCnt="5"/>
      <dgm:spPr/>
      <dgm:t>
        <a:bodyPr/>
        <a:lstStyle/>
        <a:p>
          <a:endParaRPr lang="en-US"/>
        </a:p>
      </dgm:t>
    </dgm:pt>
    <dgm:pt modelId="{8D0613BA-C9B8-48C1-B6EF-A7E01622DE67}" type="pres">
      <dgm:prSet presAssocID="{A38937ED-9F11-4763-BD16-EC7C70C5A6E7}" presName="connectorText" presStyleLbl="sibTrans2D1" presStyleIdx="3" presStyleCnt="5"/>
      <dgm:spPr/>
      <dgm:t>
        <a:bodyPr/>
        <a:lstStyle/>
        <a:p>
          <a:endParaRPr lang="en-US"/>
        </a:p>
      </dgm:t>
    </dgm:pt>
    <dgm:pt modelId="{D55E0FAF-351D-459F-BC31-00F623BDD898}" type="pres">
      <dgm:prSet presAssocID="{F7D4DA54-0DEE-416D-BF88-13A2C70BE147}" presName="node" presStyleLbl="node1" presStyleIdx="4" presStyleCnt="5">
        <dgm:presLayoutVars>
          <dgm:bulletEnabled val="1"/>
        </dgm:presLayoutVars>
      </dgm:prSet>
      <dgm:spPr/>
      <dgm:t>
        <a:bodyPr/>
        <a:lstStyle/>
        <a:p>
          <a:endParaRPr lang="en-US"/>
        </a:p>
      </dgm:t>
    </dgm:pt>
    <dgm:pt modelId="{58BC6483-7637-4F1E-BAA5-83A2ADDC61A7}" type="pres">
      <dgm:prSet presAssocID="{1B9804C3-3DD6-488D-8D48-77E93A2636A4}" presName="sibTrans" presStyleLbl="sibTrans2D1" presStyleIdx="4" presStyleCnt="5"/>
      <dgm:spPr/>
      <dgm:t>
        <a:bodyPr/>
        <a:lstStyle/>
        <a:p>
          <a:endParaRPr lang="en-US"/>
        </a:p>
      </dgm:t>
    </dgm:pt>
    <dgm:pt modelId="{F9120BE3-3A26-4181-AC6D-7A0880682381}" type="pres">
      <dgm:prSet presAssocID="{1B9804C3-3DD6-488D-8D48-77E93A2636A4}" presName="connectorText" presStyleLbl="sibTrans2D1" presStyleIdx="4" presStyleCnt="5"/>
      <dgm:spPr/>
      <dgm:t>
        <a:bodyPr/>
        <a:lstStyle/>
        <a:p>
          <a:endParaRPr lang="en-US"/>
        </a:p>
      </dgm:t>
    </dgm:pt>
  </dgm:ptLst>
  <dgm:cxnLst>
    <dgm:cxn modelId="{1B271614-3EAC-4143-B9D7-58780158E60E}" srcId="{0FF0CB43-E4A4-4A1E-8CCF-F4F61A3E51D8}" destId="{0F612008-53F4-46F5-A5A9-F9594D1F1B49}" srcOrd="0" destOrd="0" parTransId="{FF0411C8-D913-4FC4-89DA-97A80DDA2BCB}" sibTransId="{9F128B23-365C-4937-B6C8-5D13366B5AD3}"/>
    <dgm:cxn modelId="{4F5ABB07-4642-4A39-A4A8-F8E3C677F39E}" type="presOf" srcId="{396E77C2-DA2B-4283-94A2-6DF72FD959FB}" destId="{D7BA8258-C803-4164-A3A2-0D091575D589}" srcOrd="0" destOrd="0" presId="urn:microsoft.com/office/officeart/2005/8/layout/cycle2"/>
    <dgm:cxn modelId="{901ACCAC-D78F-4944-930F-14E092BCE2FB}" type="presOf" srcId="{1B9804C3-3DD6-488D-8D48-77E93A2636A4}" destId="{F9120BE3-3A26-4181-AC6D-7A0880682381}" srcOrd="1" destOrd="0" presId="urn:microsoft.com/office/officeart/2005/8/layout/cycle2"/>
    <dgm:cxn modelId="{BE2B8DDA-E114-45CC-B0FE-C8F4F656A8BC}" type="presOf" srcId="{0F612008-53F4-46F5-A5A9-F9594D1F1B49}" destId="{4ED9EFBB-05A3-4CB7-B0D5-86D6ADCB90C7}" srcOrd="0" destOrd="0" presId="urn:microsoft.com/office/officeart/2005/8/layout/cycle2"/>
    <dgm:cxn modelId="{FB23A915-AFDB-40F9-96A4-515C6A538D8F}" type="presOf" srcId="{9F128B23-365C-4937-B6C8-5D13366B5AD3}" destId="{73FEA30B-03CE-4355-B22C-6EE43F840AC2}" srcOrd="1" destOrd="0" presId="urn:microsoft.com/office/officeart/2005/8/layout/cycle2"/>
    <dgm:cxn modelId="{F91BC80D-7AD0-428D-8B6C-7A3CED17B8FC}" type="presOf" srcId="{7C0BE158-387C-426E-835C-8FD5B87A54BD}" destId="{94274E3F-BBCB-4D5B-BDCD-3A85514C888D}" srcOrd="0" destOrd="0" presId="urn:microsoft.com/office/officeart/2005/8/layout/cycle2"/>
    <dgm:cxn modelId="{DE448134-54FB-43B8-B040-58AADF003EDB}" type="presOf" srcId="{7C0BE158-387C-426E-835C-8FD5B87A54BD}" destId="{5FF2AED8-0688-4E2B-B3E4-67B6CC893B06}" srcOrd="1" destOrd="0" presId="urn:microsoft.com/office/officeart/2005/8/layout/cycle2"/>
    <dgm:cxn modelId="{F706C9AB-D0C8-4AC5-8990-4A1B30ECF2E4}" type="presOf" srcId="{F7D4DA54-0DEE-416D-BF88-13A2C70BE147}" destId="{D55E0FAF-351D-459F-BC31-00F623BDD898}" srcOrd="0" destOrd="0" presId="urn:microsoft.com/office/officeart/2005/8/layout/cycle2"/>
    <dgm:cxn modelId="{0D77DE54-9551-4257-B017-6152A035FD81}" srcId="{0FF0CB43-E4A4-4A1E-8CCF-F4F61A3E51D8}" destId="{F7D4DA54-0DEE-416D-BF88-13A2C70BE147}" srcOrd="4" destOrd="0" parTransId="{D65CA83A-5BF0-418B-8097-59C666C73E29}" sibTransId="{1B9804C3-3DD6-488D-8D48-77E93A2636A4}"/>
    <dgm:cxn modelId="{3C9787F4-933D-4B43-B3C8-EF574D100120}" type="presOf" srcId="{1B9804C3-3DD6-488D-8D48-77E93A2636A4}" destId="{58BC6483-7637-4F1E-BAA5-83A2ADDC61A7}" srcOrd="0" destOrd="0" presId="urn:microsoft.com/office/officeart/2005/8/layout/cycle2"/>
    <dgm:cxn modelId="{7ED6C2AA-6F71-4070-8CCE-706B9ED55896}" type="presOf" srcId="{2CA850EF-B87D-408A-9B64-EC0244798029}" destId="{6854E910-F0A3-4ADE-B08D-769FD4087BDF}" srcOrd="0" destOrd="0" presId="urn:microsoft.com/office/officeart/2005/8/layout/cycle2"/>
    <dgm:cxn modelId="{5BB9A551-26D8-41DE-8B14-8CFB9106AF84}" type="presOf" srcId="{2CA850EF-B87D-408A-9B64-EC0244798029}" destId="{757C0E97-D9C6-4E1B-BA31-4C4E3B41CBFB}" srcOrd="1" destOrd="0" presId="urn:microsoft.com/office/officeart/2005/8/layout/cycle2"/>
    <dgm:cxn modelId="{579310A3-C010-4097-B1FB-8F3B2E507A35}" srcId="{0FF0CB43-E4A4-4A1E-8CCF-F4F61A3E51D8}" destId="{516D1B64-2B72-4BA1-B80A-E1539DAC0DCB}" srcOrd="1" destOrd="0" parTransId="{886AA634-0360-418B-8C0F-7C029018A6B1}" sibTransId="{2CA850EF-B87D-408A-9B64-EC0244798029}"/>
    <dgm:cxn modelId="{923EF437-0ED0-4A25-A989-2EC12F726CD3}" srcId="{0FF0CB43-E4A4-4A1E-8CCF-F4F61A3E51D8}" destId="{396E77C2-DA2B-4283-94A2-6DF72FD959FB}" srcOrd="2" destOrd="0" parTransId="{A093A4B9-D9C5-4026-8579-19F76121D017}" sibTransId="{7C0BE158-387C-426E-835C-8FD5B87A54BD}"/>
    <dgm:cxn modelId="{3E235A2B-8C00-43C6-8C8C-280EA9B65998}" type="presOf" srcId="{9F128B23-365C-4937-B6C8-5D13366B5AD3}" destId="{8A1F6590-019E-4F77-AF41-1FB635FAFE40}" srcOrd="0" destOrd="0" presId="urn:microsoft.com/office/officeart/2005/8/layout/cycle2"/>
    <dgm:cxn modelId="{C4575EE3-0417-4215-A2A1-743CEEEA37F9}" type="presOf" srcId="{A38937ED-9F11-4763-BD16-EC7C70C5A6E7}" destId="{8D0613BA-C9B8-48C1-B6EF-A7E01622DE67}" srcOrd="1" destOrd="0" presId="urn:microsoft.com/office/officeart/2005/8/layout/cycle2"/>
    <dgm:cxn modelId="{6898F58B-E880-4608-B995-BCA7056E91E5}" type="presOf" srcId="{0FF0CB43-E4A4-4A1E-8CCF-F4F61A3E51D8}" destId="{E13815B3-9586-4F92-BE71-6B137F45D47A}" srcOrd="0" destOrd="0" presId="urn:microsoft.com/office/officeart/2005/8/layout/cycle2"/>
    <dgm:cxn modelId="{47BBE17E-F299-4B93-A24F-99AB80299C7D}" type="presOf" srcId="{A38937ED-9F11-4763-BD16-EC7C70C5A6E7}" destId="{5719321F-90B0-4436-B514-65E4481E387F}" srcOrd="0" destOrd="0" presId="urn:microsoft.com/office/officeart/2005/8/layout/cycle2"/>
    <dgm:cxn modelId="{9F0C76F2-2631-457D-A27C-8D3A1E7C0EE6}" type="presOf" srcId="{516D1B64-2B72-4BA1-B80A-E1539DAC0DCB}" destId="{F1D0D177-6F89-4DB1-8A49-D95A105974DC}" srcOrd="0" destOrd="0" presId="urn:microsoft.com/office/officeart/2005/8/layout/cycle2"/>
    <dgm:cxn modelId="{A754AA59-3CF3-4A2A-9A0E-446A6AD75FDA}" type="presOf" srcId="{C205119C-83F6-4D9C-9D51-1C5292E7D98E}" destId="{40AB3032-E0C5-4E53-BFBA-4C091EEF6409}" srcOrd="0" destOrd="0" presId="urn:microsoft.com/office/officeart/2005/8/layout/cycle2"/>
    <dgm:cxn modelId="{C4632F10-945D-461F-A060-DC4707A2DD06}" srcId="{0FF0CB43-E4A4-4A1E-8CCF-F4F61A3E51D8}" destId="{C205119C-83F6-4D9C-9D51-1C5292E7D98E}" srcOrd="3" destOrd="0" parTransId="{9B801D7D-BDE8-4B47-9546-8DBC2A5DAA38}" sibTransId="{A38937ED-9F11-4763-BD16-EC7C70C5A6E7}"/>
    <dgm:cxn modelId="{20D227FA-DD4A-4B09-97E9-148A0CAF4878}" type="presParOf" srcId="{E13815B3-9586-4F92-BE71-6B137F45D47A}" destId="{4ED9EFBB-05A3-4CB7-B0D5-86D6ADCB90C7}" srcOrd="0" destOrd="0" presId="urn:microsoft.com/office/officeart/2005/8/layout/cycle2"/>
    <dgm:cxn modelId="{AC39638B-4F13-4C2B-9A25-D8FA287CD221}" type="presParOf" srcId="{E13815B3-9586-4F92-BE71-6B137F45D47A}" destId="{8A1F6590-019E-4F77-AF41-1FB635FAFE40}" srcOrd="1" destOrd="0" presId="urn:microsoft.com/office/officeart/2005/8/layout/cycle2"/>
    <dgm:cxn modelId="{08396EEF-7237-4748-9A4D-F71A0CEB717C}" type="presParOf" srcId="{8A1F6590-019E-4F77-AF41-1FB635FAFE40}" destId="{73FEA30B-03CE-4355-B22C-6EE43F840AC2}" srcOrd="0" destOrd="0" presId="urn:microsoft.com/office/officeart/2005/8/layout/cycle2"/>
    <dgm:cxn modelId="{2A60077D-7933-4BC4-8762-47B9C3B83122}" type="presParOf" srcId="{E13815B3-9586-4F92-BE71-6B137F45D47A}" destId="{F1D0D177-6F89-4DB1-8A49-D95A105974DC}" srcOrd="2" destOrd="0" presId="urn:microsoft.com/office/officeart/2005/8/layout/cycle2"/>
    <dgm:cxn modelId="{5A0BEA8E-0BB4-4DBC-BBA1-EA1A6DB0A6A1}" type="presParOf" srcId="{E13815B3-9586-4F92-BE71-6B137F45D47A}" destId="{6854E910-F0A3-4ADE-B08D-769FD4087BDF}" srcOrd="3" destOrd="0" presId="urn:microsoft.com/office/officeart/2005/8/layout/cycle2"/>
    <dgm:cxn modelId="{08153DC3-3AC2-4989-807F-F6C7479A7AE5}" type="presParOf" srcId="{6854E910-F0A3-4ADE-B08D-769FD4087BDF}" destId="{757C0E97-D9C6-4E1B-BA31-4C4E3B41CBFB}" srcOrd="0" destOrd="0" presId="urn:microsoft.com/office/officeart/2005/8/layout/cycle2"/>
    <dgm:cxn modelId="{B2C912E7-A118-41C2-9A1B-E2FFF53739BB}" type="presParOf" srcId="{E13815B3-9586-4F92-BE71-6B137F45D47A}" destId="{D7BA8258-C803-4164-A3A2-0D091575D589}" srcOrd="4" destOrd="0" presId="urn:microsoft.com/office/officeart/2005/8/layout/cycle2"/>
    <dgm:cxn modelId="{850D2C6A-1B76-4DF4-91CC-4240772E845B}" type="presParOf" srcId="{E13815B3-9586-4F92-BE71-6B137F45D47A}" destId="{94274E3F-BBCB-4D5B-BDCD-3A85514C888D}" srcOrd="5" destOrd="0" presId="urn:microsoft.com/office/officeart/2005/8/layout/cycle2"/>
    <dgm:cxn modelId="{1869D8F0-CDC4-4F0A-B1EB-14C9B4EC9B0A}" type="presParOf" srcId="{94274E3F-BBCB-4D5B-BDCD-3A85514C888D}" destId="{5FF2AED8-0688-4E2B-B3E4-67B6CC893B06}" srcOrd="0" destOrd="0" presId="urn:microsoft.com/office/officeart/2005/8/layout/cycle2"/>
    <dgm:cxn modelId="{E09E325A-E039-4D49-9A01-88D279DC9D86}" type="presParOf" srcId="{E13815B3-9586-4F92-BE71-6B137F45D47A}" destId="{40AB3032-E0C5-4E53-BFBA-4C091EEF6409}" srcOrd="6" destOrd="0" presId="urn:microsoft.com/office/officeart/2005/8/layout/cycle2"/>
    <dgm:cxn modelId="{29A76AFE-AB98-46A1-BC2E-01FC9DB1686B}" type="presParOf" srcId="{E13815B3-9586-4F92-BE71-6B137F45D47A}" destId="{5719321F-90B0-4436-B514-65E4481E387F}" srcOrd="7" destOrd="0" presId="urn:microsoft.com/office/officeart/2005/8/layout/cycle2"/>
    <dgm:cxn modelId="{32FFBA03-FF40-4F38-B4BA-A5ADBA2C9E4D}" type="presParOf" srcId="{5719321F-90B0-4436-B514-65E4481E387F}" destId="{8D0613BA-C9B8-48C1-B6EF-A7E01622DE67}" srcOrd="0" destOrd="0" presId="urn:microsoft.com/office/officeart/2005/8/layout/cycle2"/>
    <dgm:cxn modelId="{344C09C5-C43C-4D4A-A78B-32D527B43234}" type="presParOf" srcId="{E13815B3-9586-4F92-BE71-6B137F45D47A}" destId="{D55E0FAF-351D-459F-BC31-00F623BDD898}" srcOrd="8" destOrd="0" presId="urn:microsoft.com/office/officeart/2005/8/layout/cycle2"/>
    <dgm:cxn modelId="{CA566954-21DE-4933-9F91-D55DF2360CE8}" type="presParOf" srcId="{E13815B3-9586-4F92-BE71-6B137F45D47A}" destId="{58BC6483-7637-4F1E-BAA5-83A2ADDC61A7}" srcOrd="9" destOrd="0" presId="urn:microsoft.com/office/officeart/2005/8/layout/cycle2"/>
    <dgm:cxn modelId="{54D6B262-123F-4FE6-9BD1-6D8E8306046E}" type="presParOf" srcId="{58BC6483-7637-4F1E-BAA5-83A2ADDC61A7}" destId="{F9120BE3-3A26-4181-AC6D-7A088068238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F0CB43-E4A4-4A1E-8CCF-F4F61A3E51D8}"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0F612008-53F4-46F5-A5A9-F9594D1F1B49}">
      <dgm:prSet phldrT="[Text]"/>
      <dgm:spPr/>
      <dgm:t>
        <a:bodyPr/>
        <a:lstStyle/>
        <a:p>
          <a:r>
            <a:rPr lang="en-US" dirty="0" smtClean="0"/>
            <a:t>Identify Local Needs through a CNA</a:t>
          </a:r>
          <a:endParaRPr lang="en-US" dirty="0"/>
        </a:p>
      </dgm:t>
    </dgm:pt>
    <dgm:pt modelId="{FF0411C8-D913-4FC4-89DA-97A80DDA2BCB}" type="parTrans" cxnId="{1B271614-3EAC-4143-B9D7-58780158E60E}">
      <dgm:prSet/>
      <dgm:spPr/>
      <dgm:t>
        <a:bodyPr/>
        <a:lstStyle/>
        <a:p>
          <a:endParaRPr lang="en-US"/>
        </a:p>
      </dgm:t>
    </dgm:pt>
    <dgm:pt modelId="{9F128B23-365C-4937-B6C8-5D13366B5AD3}" type="sibTrans" cxnId="{1B271614-3EAC-4143-B9D7-58780158E60E}">
      <dgm:prSet/>
      <dgm:spPr/>
      <dgm:t>
        <a:bodyPr/>
        <a:lstStyle/>
        <a:p>
          <a:endParaRPr lang="en-US"/>
        </a:p>
      </dgm:t>
    </dgm:pt>
    <dgm:pt modelId="{516D1B64-2B72-4BA1-B80A-E1539DAC0DCB}">
      <dgm:prSet phldrT="[Text]"/>
      <dgm:spPr/>
      <dgm:t>
        <a:bodyPr/>
        <a:lstStyle/>
        <a:p>
          <a:r>
            <a:rPr lang="en-US" dirty="0" smtClean="0"/>
            <a:t>Select Relevant Evidence-Based Interventions</a:t>
          </a:r>
          <a:endParaRPr lang="en-US" dirty="0"/>
        </a:p>
      </dgm:t>
    </dgm:pt>
    <dgm:pt modelId="{886AA634-0360-418B-8C0F-7C029018A6B1}" type="parTrans" cxnId="{579310A3-C010-4097-B1FB-8F3B2E507A35}">
      <dgm:prSet/>
      <dgm:spPr/>
      <dgm:t>
        <a:bodyPr/>
        <a:lstStyle/>
        <a:p>
          <a:endParaRPr lang="en-US"/>
        </a:p>
      </dgm:t>
    </dgm:pt>
    <dgm:pt modelId="{2CA850EF-B87D-408A-9B64-EC0244798029}" type="sibTrans" cxnId="{579310A3-C010-4097-B1FB-8F3B2E507A35}">
      <dgm:prSet/>
      <dgm:spPr/>
      <dgm:t>
        <a:bodyPr/>
        <a:lstStyle/>
        <a:p>
          <a:endParaRPr lang="en-US"/>
        </a:p>
      </dgm:t>
    </dgm:pt>
    <dgm:pt modelId="{396E77C2-DA2B-4283-94A2-6DF72FD959FB}">
      <dgm:prSet phldrT="[Text]"/>
      <dgm:spPr/>
      <dgm:t>
        <a:bodyPr/>
        <a:lstStyle/>
        <a:p>
          <a:r>
            <a:rPr lang="en-US" dirty="0" smtClean="0"/>
            <a:t>Select Appropriate Funding &amp;</a:t>
          </a:r>
        </a:p>
        <a:p>
          <a:r>
            <a:rPr lang="en-US" dirty="0" smtClean="0"/>
            <a:t>Plan for Implementation</a:t>
          </a:r>
          <a:endParaRPr lang="en-US" dirty="0"/>
        </a:p>
      </dgm:t>
    </dgm:pt>
    <dgm:pt modelId="{A093A4B9-D9C5-4026-8579-19F76121D017}" type="parTrans" cxnId="{923EF437-0ED0-4A25-A989-2EC12F726CD3}">
      <dgm:prSet/>
      <dgm:spPr/>
      <dgm:t>
        <a:bodyPr/>
        <a:lstStyle/>
        <a:p>
          <a:endParaRPr lang="en-US"/>
        </a:p>
      </dgm:t>
    </dgm:pt>
    <dgm:pt modelId="{7C0BE158-387C-426E-835C-8FD5B87A54BD}" type="sibTrans" cxnId="{923EF437-0ED0-4A25-A989-2EC12F726CD3}">
      <dgm:prSet/>
      <dgm:spPr/>
      <dgm:t>
        <a:bodyPr/>
        <a:lstStyle/>
        <a:p>
          <a:endParaRPr lang="en-US"/>
        </a:p>
      </dgm:t>
    </dgm:pt>
    <dgm:pt modelId="{C205119C-83F6-4D9C-9D51-1C5292E7D98E}">
      <dgm:prSet phldrT="[Text]"/>
      <dgm:spPr/>
      <dgm:t>
        <a:bodyPr/>
        <a:lstStyle/>
        <a:p>
          <a:r>
            <a:rPr lang="en-US" dirty="0" smtClean="0"/>
            <a:t>Implement</a:t>
          </a:r>
          <a:endParaRPr lang="en-US" dirty="0"/>
        </a:p>
      </dgm:t>
    </dgm:pt>
    <dgm:pt modelId="{9B801D7D-BDE8-4B47-9546-8DBC2A5DAA38}" type="parTrans" cxnId="{C4632F10-945D-461F-A060-DC4707A2DD06}">
      <dgm:prSet/>
      <dgm:spPr/>
      <dgm:t>
        <a:bodyPr/>
        <a:lstStyle/>
        <a:p>
          <a:endParaRPr lang="en-US"/>
        </a:p>
      </dgm:t>
    </dgm:pt>
    <dgm:pt modelId="{A38937ED-9F11-4763-BD16-EC7C70C5A6E7}" type="sibTrans" cxnId="{C4632F10-945D-461F-A060-DC4707A2DD06}">
      <dgm:prSet/>
      <dgm:spPr/>
      <dgm:t>
        <a:bodyPr/>
        <a:lstStyle/>
        <a:p>
          <a:endParaRPr lang="en-US"/>
        </a:p>
      </dgm:t>
    </dgm:pt>
    <dgm:pt modelId="{F7D4DA54-0DEE-416D-BF88-13A2C70BE147}">
      <dgm:prSet phldrT="[Text]"/>
      <dgm:spPr/>
      <dgm:t>
        <a:bodyPr/>
        <a:lstStyle/>
        <a:p>
          <a:r>
            <a:rPr lang="en-US" dirty="0" smtClean="0"/>
            <a:t>Examine and Reflect (Evaluate)</a:t>
          </a:r>
          <a:endParaRPr lang="en-US" dirty="0"/>
        </a:p>
      </dgm:t>
    </dgm:pt>
    <dgm:pt modelId="{D65CA83A-5BF0-418B-8097-59C666C73E29}" type="parTrans" cxnId="{0D77DE54-9551-4257-B017-6152A035FD81}">
      <dgm:prSet/>
      <dgm:spPr/>
      <dgm:t>
        <a:bodyPr/>
        <a:lstStyle/>
        <a:p>
          <a:endParaRPr lang="en-US"/>
        </a:p>
      </dgm:t>
    </dgm:pt>
    <dgm:pt modelId="{1B9804C3-3DD6-488D-8D48-77E93A2636A4}" type="sibTrans" cxnId="{0D77DE54-9551-4257-B017-6152A035FD81}">
      <dgm:prSet/>
      <dgm:spPr/>
      <dgm:t>
        <a:bodyPr/>
        <a:lstStyle/>
        <a:p>
          <a:endParaRPr lang="en-US"/>
        </a:p>
      </dgm:t>
    </dgm:pt>
    <dgm:pt modelId="{E13815B3-9586-4F92-BE71-6B137F45D47A}" type="pres">
      <dgm:prSet presAssocID="{0FF0CB43-E4A4-4A1E-8CCF-F4F61A3E51D8}" presName="cycle" presStyleCnt="0">
        <dgm:presLayoutVars>
          <dgm:dir/>
          <dgm:resizeHandles val="exact"/>
        </dgm:presLayoutVars>
      </dgm:prSet>
      <dgm:spPr/>
      <dgm:t>
        <a:bodyPr/>
        <a:lstStyle/>
        <a:p>
          <a:endParaRPr lang="en-US"/>
        </a:p>
      </dgm:t>
    </dgm:pt>
    <dgm:pt modelId="{4ED9EFBB-05A3-4CB7-B0D5-86D6ADCB90C7}" type="pres">
      <dgm:prSet presAssocID="{0F612008-53F4-46F5-A5A9-F9594D1F1B49}" presName="node" presStyleLbl="node1" presStyleIdx="0" presStyleCnt="5">
        <dgm:presLayoutVars>
          <dgm:bulletEnabled val="1"/>
        </dgm:presLayoutVars>
      </dgm:prSet>
      <dgm:spPr/>
      <dgm:t>
        <a:bodyPr/>
        <a:lstStyle/>
        <a:p>
          <a:endParaRPr lang="en-US"/>
        </a:p>
      </dgm:t>
    </dgm:pt>
    <dgm:pt modelId="{8A1F6590-019E-4F77-AF41-1FB635FAFE40}" type="pres">
      <dgm:prSet presAssocID="{9F128B23-365C-4937-B6C8-5D13366B5AD3}" presName="sibTrans" presStyleLbl="sibTrans2D1" presStyleIdx="0" presStyleCnt="5"/>
      <dgm:spPr/>
      <dgm:t>
        <a:bodyPr/>
        <a:lstStyle/>
        <a:p>
          <a:endParaRPr lang="en-US"/>
        </a:p>
      </dgm:t>
    </dgm:pt>
    <dgm:pt modelId="{73FEA30B-03CE-4355-B22C-6EE43F840AC2}" type="pres">
      <dgm:prSet presAssocID="{9F128B23-365C-4937-B6C8-5D13366B5AD3}" presName="connectorText" presStyleLbl="sibTrans2D1" presStyleIdx="0" presStyleCnt="5"/>
      <dgm:spPr/>
      <dgm:t>
        <a:bodyPr/>
        <a:lstStyle/>
        <a:p>
          <a:endParaRPr lang="en-US"/>
        </a:p>
      </dgm:t>
    </dgm:pt>
    <dgm:pt modelId="{F1D0D177-6F89-4DB1-8A49-D95A105974DC}" type="pres">
      <dgm:prSet presAssocID="{516D1B64-2B72-4BA1-B80A-E1539DAC0DCB}" presName="node" presStyleLbl="node1" presStyleIdx="1" presStyleCnt="5">
        <dgm:presLayoutVars>
          <dgm:bulletEnabled val="1"/>
        </dgm:presLayoutVars>
      </dgm:prSet>
      <dgm:spPr/>
      <dgm:t>
        <a:bodyPr/>
        <a:lstStyle/>
        <a:p>
          <a:endParaRPr lang="en-US"/>
        </a:p>
      </dgm:t>
    </dgm:pt>
    <dgm:pt modelId="{6854E910-F0A3-4ADE-B08D-769FD4087BDF}" type="pres">
      <dgm:prSet presAssocID="{2CA850EF-B87D-408A-9B64-EC0244798029}" presName="sibTrans" presStyleLbl="sibTrans2D1" presStyleIdx="1" presStyleCnt="5"/>
      <dgm:spPr/>
      <dgm:t>
        <a:bodyPr/>
        <a:lstStyle/>
        <a:p>
          <a:endParaRPr lang="en-US"/>
        </a:p>
      </dgm:t>
    </dgm:pt>
    <dgm:pt modelId="{757C0E97-D9C6-4E1B-BA31-4C4E3B41CBFB}" type="pres">
      <dgm:prSet presAssocID="{2CA850EF-B87D-408A-9B64-EC0244798029}" presName="connectorText" presStyleLbl="sibTrans2D1" presStyleIdx="1" presStyleCnt="5"/>
      <dgm:spPr/>
      <dgm:t>
        <a:bodyPr/>
        <a:lstStyle/>
        <a:p>
          <a:endParaRPr lang="en-US"/>
        </a:p>
      </dgm:t>
    </dgm:pt>
    <dgm:pt modelId="{D7BA8258-C803-4164-A3A2-0D091575D589}" type="pres">
      <dgm:prSet presAssocID="{396E77C2-DA2B-4283-94A2-6DF72FD959FB}" presName="node" presStyleLbl="node1" presStyleIdx="2" presStyleCnt="5">
        <dgm:presLayoutVars>
          <dgm:bulletEnabled val="1"/>
        </dgm:presLayoutVars>
      </dgm:prSet>
      <dgm:spPr/>
      <dgm:t>
        <a:bodyPr/>
        <a:lstStyle/>
        <a:p>
          <a:endParaRPr lang="en-US"/>
        </a:p>
      </dgm:t>
    </dgm:pt>
    <dgm:pt modelId="{94274E3F-BBCB-4D5B-BDCD-3A85514C888D}" type="pres">
      <dgm:prSet presAssocID="{7C0BE158-387C-426E-835C-8FD5B87A54BD}" presName="sibTrans" presStyleLbl="sibTrans2D1" presStyleIdx="2" presStyleCnt="5"/>
      <dgm:spPr/>
      <dgm:t>
        <a:bodyPr/>
        <a:lstStyle/>
        <a:p>
          <a:endParaRPr lang="en-US"/>
        </a:p>
      </dgm:t>
    </dgm:pt>
    <dgm:pt modelId="{5FF2AED8-0688-4E2B-B3E4-67B6CC893B06}" type="pres">
      <dgm:prSet presAssocID="{7C0BE158-387C-426E-835C-8FD5B87A54BD}" presName="connectorText" presStyleLbl="sibTrans2D1" presStyleIdx="2" presStyleCnt="5"/>
      <dgm:spPr/>
      <dgm:t>
        <a:bodyPr/>
        <a:lstStyle/>
        <a:p>
          <a:endParaRPr lang="en-US"/>
        </a:p>
      </dgm:t>
    </dgm:pt>
    <dgm:pt modelId="{40AB3032-E0C5-4E53-BFBA-4C091EEF6409}" type="pres">
      <dgm:prSet presAssocID="{C205119C-83F6-4D9C-9D51-1C5292E7D98E}" presName="node" presStyleLbl="node1" presStyleIdx="3" presStyleCnt="5">
        <dgm:presLayoutVars>
          <dgm:bulletEnabled val="1"/>
        </dgm:presLayoutVars>
      </dgm:prSet>
      <dgm:spPr/>
      <dgm:t>
        <a:bodyPr/>
        <a:lstStyle/>
        <a:p>
          <a:endParaRPr lang="en-US"/>
        </a:p>
      </dgm:t>
    </dgm:pt>
    <dgm:pt modelId="{5719321F-90B0-4436-B514-65E4481E387F}" type="pres">
      <dgm:prSet presAssocID="{A38937ED-9F11-4763-BD16-EC7C70C5A6E7}" presName="sibTrans" presStyleLbl="sibTrans2D1" presStyleIdx="3" presStyleCnt="5"/>
      <dgm:spPr/>
      <dgm:t>
        <a:bodyPr/>
        <a:lstStyle/>
        <a:p>
          <a:endParaRPr lang="en-US"/>
        </a:p>
      </dgm:t>
    </dgm:pt>
    <dgm:pt modelId="{8D0613BA-C9B8-48C1-B6EF-A7E01622DE67}" type="pres">
      <dgm:prSet presAssocID="{A38937ED-9F11-4763-BD16-EC7C70C5A6E7}" presName="connectorText" presStyleLbl="sibTrans2D1" presStyleIdx="3" presStyleCnt="5"/>
      <dgm:spPr/>
      <dgm:t>
        <a:bodyPr/>
        <a:lstStyle/>
        <a:p>
          <a:endParaRPr lang="en-US"/>
        </a:p>
      </dgm:t>
    </dgm:pt>
    <dgm:pt modelId="{D55E0FAF-351D-459F-BC31-00F623BDD898}" type="pres">
      <dgm:prSet presAssocID="{F7D4DA54-0DEE-416D-BF88-13A2C70BE147}" presName="node" presStyleLbl="node1" presStyleIdx="4" presStyleCnt="5">
        <dgm:presLayoutVars>
          <dgm:bulletEnabled val="1"/>
        </dgm:presLayoutVars>
      </dgm:prSet>
      <dgm:spPr/>
      <dgm:t>
        <a:bodyPr/>
        <a:lstStyle/>
        <a:p>
          <a:endParaRPr lang="en-US"/>
        </a:p>
      </dgm:t>
    </dgm:pt>
    <dgm:pt modelId="{58BC6483-7637-4F1E-BAA5-83A2ADDC61A7}" type="pres">
      <dgm:prSet presAssocID="{1B9804C3-3DD6-488D-8D48-77E93A2636A4}" presName="sibTrans" presStyleLbl="sibTrans2D1" presStyleIdx="4" presStyleCnt="5"/>
      <dgm:spPr/>
      <dgm:t>
        <a:bodyPr/>
        <a:lstStyle/>
        <a:p>
          <a:endParaRPr lang="en-US"/>
        </a:p>
      </dgm:t>
    </dgm:pt>
    <dgm:pt modelId="{F9120BE3-3A26-4181-AC6D-7A0880682381}" type="pres">
      <dgm:prSet presAssocID="{1B9804C3-3DD6-488D-8D48-77E93A2636A4}" presName="connectorText" presStyleLbl="sibTrans2D1" presStyleIdx="4" presStyleCnt="5"/>
      <dgm:spPr/>
      <dgm:t>
        <a:bodyPr/>
        <a:lstStyle/>
        <a:p>
          <a:endParaRPr lang="en-US"/>
        </a:p>
      </dgm:t>
    </dgm:pt>
  </dgm:ptLst>
  <dgm:cxnLst>
    <dgm:cxn modelId="{1B271614-3EAC-4143-B9D7-58780158E60E}" srcId="{0FF0CB43-E4A4-4A1E-8CCF-F4F61A3E51D8}" destId="{0F612008-53F4-46F5-A5A9-F9594D1F1B49}" srcOrd="0" destOrd="0" parTransId="{FF0411C8-D913-4FC4-89DA-97A80DDA2BCB}" sibTransId="{9F128B23-365C-4937-B6C8-5D13366B5AD3}"/>
    <dgm:cxn modelId="{4F5ABB07-4642-4A39-A4A8-F8E3C677F39E}" type="presOf" srcId="{396E77C2-DA2B-4283-94A2-6DF72FD959FB}" destId="{D7BA8258-C803-4164-A3A2-0D091575D589}" srcOrd="0" destOrd="0" presId="urn:microsoft.com/office/officeart/2005/8/layout/cycle2"/>
    <dgm:cxn modelId="{901ACCAC-D78F-4944-930F-14E092BCE2FB}" type="presOf" srcId="{1B9804C3-3DD6-488D-8D48-77E93A2636A4}" destId="{F9120BE3-3A26-4181-AC6D-7A0880682381}" srcOrd="1" destOrd="0" presId="urn:microsoft.com/office/officeart/2005/8/layout/cycle2"/>
    <dgm:cxn modelId="{BE2B8DDA-E114-45CC-B0FE-C8F4F656A8BC}" type="presOf" srcId="{0F612008-53F4-46F5-A5A9-F9594D1F1B49}" destId="{4ED9EFBB-05A3-4CB7-B0D5-86D6ADCB90C7}" srcOrd="0" destOrd="0" presId="urn:microsoft.com/office/officeart/2005/8/layout/cycle2"/>
    <dgm:cxn modelId="{FB23A915-AFDB-40F9-96A4-515C6A538D8F}" type="presOf" srcId="{9F128B23-365C-4937-B6C8-5D13366B5AD3}" destId="{73FEA30B-03CE-4355-B22C-6EE43F840AC2}" srcOrd="1" destOrd="0" presId="urn:microsoft.com/office/officeart/2005/8/layout/cycle2"/>
    <dgm:cxn modelId="{F91BC80D-7AD0-428D-8B6C-7A3CED17B8FC}" type="presOf" srcId="{7C0BE158-387C-426E-835C-8FD5B87A54BD}" destId="{94274E3F-BBCB-4D5B-BDCD-3A85514C888D}" srcOrd="0" destOrd="0" presId="urn:microsoft.com/office/officeart/2005/8/layout/cycle2"/>
    <dgm:cxn modelId="{DE448134-54FB-43B8-B040-58AADF003EDB}" type="presOf" srcId="{7C0BE158-387C-426E-835C-8FD5B87A54BD}" destId="{5FF2AED8-0688-4E2B-B3E4-67B6CC893B06}" srcOrd="1" destOrd="0" presId="urn:microsoft.com/office/officeart/2005/8/layout/cycle2"/>
    <dgm:cxn modelId="{F706C9AB-D0C8-4AC5-8990-4A1B30ECF2E4}" type="presOf" srcId="{F7D4DA54-0DEE-416D-BF88-13A2C70BE147}" destId="{D55E0FAF-351D-459F-BC31-00F623BDD898}" srcOrd="0" destOrd="0" presId="urn:microsoft.com/office/officeart/2005/8/layout/cycle2"/>
    <dgm:cxn modelId="{0D77DE54-9551-4257-B017-6152A035FD81}" srcId="{0FF0CB43-E4A4-4A1E-8CCF-F4F61A3E51D8}" destId="{F7D4DA54-0DEE-416D-BF88-13A2C70BE147}" srcOrd="4" destOrd="0" parTransId="{D65CA83A-5BF0-418B-8097-59C666C73E29}" sibTransId="{1B9804C3-3DD6-488D-8D48-77E93A2636A4}"/>
    <dgm:cxn modelId="{3C9787F4-933D-4B43-B3C8-EF574D100120}" type="presOf" srcId="{1B9804C3-3DD6-488D-8D48-77E93A2636A4}" destId="{58BC6483-7637-4F1E-BAA5-83A2ADDC61A7}" srcOrd="0" destOrd="0" presId="urn:microsoft.com/office/officeart/2005/8/layout/cycle2"/>
    <dgm:cxn modelId="{7ED6C2AA-6F71-4070-8CCE-706B9ED55896}" type="presOf" srcId="{2CA850EF-B87D-408A-9B64-EC0244798029}" destId="{6854E910-F0A3-4ADE-B08D-769FD4087BDF}" srcOrd="0" destOrd="0" presId="urn:microsoft.com/office/officeart/2005/8/layout/cycle2"/>
    <dgm:cxn modelId="{5BB9A551-26D8-41DE-8B14-8CFB9106AF84}" type="presOf" srcId="{2CA850EF-B87D-408A-9B64-EC0244798029}" destId="{757C0E97-D9C6-4E1B-BA31-4C4E3B41CBFB}" srcOrd="1" destOrd="0" presId="urn:microsoft.com/office/officeart/2005/8/layout/cycle2"/>
    <dgm:cxn modelId="{579310A3-C010-4097-B1FB-8F3B2E507A35}" srcId="{0FF0CB43-E4A4-4A1E-8CCF-F4F61A3E51D8}" destId="{516D1B64-2B72-4BA1-B80A-E1539DAC0DCB}" srcOrd="1" destOrd="0" parTransId="{886AA634-0360-418B-8C0F-7C029018A6B1}" sibTransId="{2CA850EF-B87D-408A-9B64-EC0244798029}"/>
    <dgm:cxn modelId="{923EF437-0ED0-4A25-A989-2EC12F726CD3}" srcId="{0FF0CB43-E4A4-4A1E-8CCF-F4F61A3E51D8}" destId="{396E77C2-DA2B-4283-94A2-6DF72FD959FB}" srcOrd="2" destOrd="0" parTransId="{A093A4B9-D9C5-4026-8579-19F76121D017}" sibTransId="{7C0BE158-387C-426E-835C-8FD5B87A54BD}"/>
    <dgm:cxn modelId="{3E235A2B-8C00-43C6-8C8C-280EA9B65998}" type="presOf" srcId="{9F128B23-365C-4937-B6C8-5D13366B5AD3}" destId="{8A1F6590-019E-4F77-AF41-1FB635FAFE40}" srcOrd="0" destOrd="0" presId="urn:microsoft.com/office/officeart/2005/8/layout/cycle2"/>
    <dgm:cxn modelId="{C4575EE3-0417-4215-A2A1-743CEEEA37F9}" type="presOf" srcId="{A38937ED-9F11-4763-BD16-EC7C70C5A6E7}" destId="{8D0613BA-C9B8-48C1-B6EF-A7E01622DE67}" srcOrd="1" destOrd="0" presId="urn:microsoft.com/office/officeart/2005/8/layout/cycle2"/>
    <dgm:cxn modelId="{6898F58B-E880-4608-B995-BCA7056E91E5}" type="presOf" srcId="{0FF0CB43-E4A4-4A1E-8CCF-F4F61A3E51D8}" destId="{E13815B3-9586-4F92-BE71-6B137F45D47A}" srcOrd="0" destOrd="0" presId="urn:microsoft.com/office/officeart/2005/8/layout/cycle2"/>
    <dgm:cxn modelId="{47BBE17E-F299-4B93-A24F-99AB80299C7D}" type="presOf" srcId="{A38937ED-9F11-4763-BD16-EC7C70C5A6E7}" destId="{5719321F-90B0-4436-B514-65E4481E387F}" srcOrd="0" destOrd="0" presId="urn:microsoft.com/office/officeart/2005/8/layout/cycle2"/>
    <dgm:cxn modelId="{9F0C76F2-2631-457D-A27C-8D3A1E7C0EE6}" type="presOf" srcId="{516D1B64-2B72-4BA1-B80A-E1539DAC0DCB}" destId="{F1D0D177-6F89-4DB1-8A49-D95A105974DC}" srcOrd="0" destOrd="0" presId="urn:microsoft.com/office/officeart/2005/8/layout/cycle2"/>
    <dgm:cxn modelId="{A754AA59-3CF3-4A2A-9A0E-446A6AD75FDA}" type="presOf" srcId="{C205119C-83F6-4D9C-9D51-1C5292E7D98E}" destId="{40AB3032-E0C5-4E53-BFBA-4C091EEF6409}" srcOrd="0" destOrd="0" presId="urn:microsoft.com/office/officeart/2005/8/layout/cycle2"/>
    <dgm:cxn modelId="{C4632F10-945D-461F-A060-DC4707A2DD06}" srcId="{0FF0CB43-E4A4-4A1E-8CCF-F4F61A3E51D8}" destId="{C205119C-83F6-4D9C-9D51-1C5292E7D98E}" srcOrd="3" destOrd="0" parTransId="{9B801D7D-BDE8-4B47-9546-8DBC2A5DAA38}" sibTransId="{A38937ED-9F11-4763-BD16-EC7C70C5A6E7}"/>
    <dgm:cxn modelId="{20D227FA-DD4A-4B09-97E9-148A0CAF4878}" type="presParOf" srcId="{E13815B3-9586-4F92-BE71-6B137F45D47A}" destId="{4ED9EFBB-05A3-4CB7-B0D5-86D6ADCB90C7}" srcOrd="0" destOrd="0" presId="urn:microsoft.com/office/officeart/2005/8/layout/cycle2"/>
    <dgm:cxn modelId="{AC39638B-4F13-4C2B-9A25-D8FA287CD221}" type="presParOf" srcId="{E13815B3-9586-4F92-BE71-6B137F45D47A}" destId="{8A1F6590-019E-4F77-AF41-1FB635FAFE40}" srcOrd="1" destOrd="0" presId="urn:microsoft.com/office/officeart/2005/8/layout/cycle2"/>
    <dgm:cxn modelId="{08396EEF-7237-4748-9A4D-F71A0CEB717C}" type="presParOf" srcId="{8A1F6590-019E-4F77-AF41-1FB635FAFE40}" destId="{73FEA30B-03CE-4355-B22C-6EE43F840AC2}" srcOrd="0" destOrd="0" presId="urn:microsoft.com/office/officeart/2005/8/layout/cycle2"/>
    <dgm:cxn modelId="{2A60077D-7933-4BC4-8762-47B9C3B83122}" type="presParOf" srcId="{E13815B3-9586-4F92-BE71-6B137F45D47A}" destId="{F1D0D177-6F89-4DB1-8A49-D95A105974DC}" srcOrd="2" destOrd="0" presId="urn:microsoft.com/office/officeart/2005/8/layout/cycle2"/>
    <dgm:cxn modelId="{5A0BEA8E-0BB4-4DBC-BBA1-EA1A6DB0A6A1}" type="presParOf" srcId="{E13815B3-9586-4F92-BE71-6B137F45D47A}" destId="{6854E910-F0A3-4ADE-B08D-769FD4087BDF}" srcOrd="3" destOrd="0" presId="urn:microsoft.com/office/officeart/2005/8/layout/cycle2"/>
    <dgm:cxn modelId="{08153DC3-3AC2-4989-807F-F6C7479A7AE5}" type="presParOf" srcId="{6854E910-F0A3-4ADE-B08D-769FD4087BDF}" destId="{757C0E97-D9C6-4E1B-BA31-4C4E3B41CBFB}" srcOrd="0" destOrd="0" presId="urn:microsoft.com/office/officeart/2005/8/layout/cycle2"/>
    <dgm:cxn modelId="{B2C912E7-A118-41C2-9A1B-E2FFF53739BB}" type="presParOf" srcId="{E13815B3-9586-4F92-BE71-6B137F45D47A}" destId="{D7BA8258-C803-4164-A3A2-0D091575D589}" srcOrd="4" destOrd="0" presId="urn:microsoft.com/office/officeart/2005/8/layout/cycle2"/>
    <dgm:cxn modelId="{850D2C6A-1B76-4DF4-91CC-4240772E845B}" type="presParOf" srcId="{E13815B3-9586-4F92-BE71-6B137F45D47A}" destId="{94274E3F-BBCB-4D5B-BDCD-3A85514C888D}" srcOrd="5" destOrd="0" presId="urn:microsoft.com/office/officeart/2005/8/layout/cycle2"/>
    <dgm:cxn modelId="{1869D8F0-CDC4-4F0A-B1EB-14C9B4EC9B0A}" type="presParOf" srcId="{94274E3F-BBCB-4D5B-BDCD-3A85514C888D}" destId="{5FF2AED8-0688-4E2B-B3E4-67B6CC893B06}" srcOrd="0" destOrd="0" presId="urn:microsoft.com/office/officeart/2005/8/layout/cycle2"/>
    <dgm:cxn modelId="{E09E325A-E039-4D49-9A01-88D279DC9D86}" type="presParOf" srcId="{E13815B3-9586-4F92-BE71-6B137F45D47A}" destId="{40AB3032-E0C5-4E53-BFBA-4C091EEF6409}" srcOrd="6" destOrd="0" presId="urn:microsoft.com/office/officeart/2005/8/layout/cycle2"/>
    <dgm:cxn modelId="{29A76AFE-AB98-46A1-BC2E-01FC9DB1686B}" type="presParOf" srcId="{E13815B3-9586-4F92-BE71-6B137F45D47A}" destId="{5719321F-90B0-4436-B514-65E4481E387F}" srcOrd="7" destOrd="0" presId="urn:microsoft.com/office/officeart/2005/8/layout/cycle2"/>
    <dgm:cxn modelId="{32FFBA03-FF40-4F38-B4BA-A5ADBA2C9E4D}" type="presParOf" srcId="{5719321F-90B0-4436-B514-65E4481E387F}" destId="{8D0613BA-C9B8-48C1-B6EF-A7E01622DE67}" srcOrd="0" destOrd="0" presId="urn:microsoft.com/office/officeart/2005/8/layout/cycle2"/>
    <dgm:cxn modelId="{344C09C5-C43C-4D4A-A78B-32D527B43234}" type="presParOf" srcId="{E13815B3-9586-4F92-BE71-6B137F45D47A}" destId="{D55E0FAF-351D-459F-BC31-00F623BDD898}" srcOrd="8" destOrd="0" presId="urn:microsoft.com/office/officeart/2005/8/layout/cycle2"/>
    <dgm:cxn modelId="{CA566954-21DE-4933-9F91-D55DF2360CE8}" type="presParOf" srcId="{E13815B3-9586-4F92-BE71-6B137F45D47A}" destId="{58BC6483-7637-4F1E-BAA5-83A2ADDC61A7}" srcOrd="9" destOrd="0" presId="urn:microsoft.com/office/officeart/2005/8/layout/cycle2"/>
    <dgm:cxn modelId="{54D6B262-123F-4FE6-9BD1-6D8E8306046E}" type="presParOf" srcId="{58BC6483-7637-4F1E-BAA5-83A2ADDC61A7}" destId="{F9120BE3-3A26-4181-AC6D-7A088068238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F0CB43-E4A4-4A1E-8CCF-F4F61A3E51D8}"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0F612008-53F4-46F5-A5A9-F9594D1F1B49}">
      <dgm:prSet phldrT="[Text]"/>
      <dgm:spPr/>
      <dgm:t>
        <a:bodyPr/>
        <a:lstStyle/>
        <a:p>
          <a:r>
            <a:rPr lang="en-US" dirty="0" smtClean="0"/>
            <a:t>Identify Local Needs through a CNA</a:t>
          </a:r>
          <a:endParaRPr lang="en-US" dirty="0"/>
        </a:p>
      </dgm:t>
    </dgm:pt>
    <dgm:pt modelId="{FF0411C8-D913-4FC4-89DA-97A80DDA2BCB}" type="parTrans" cxnId="{1B271614-3EAC-4143-B9D7-58780158E60E}">
      <dgm:prSet/>
      <dgm:spPr/>
      <dgm:t>
        <a:bodyPr/>
        <a:lstStyle/>
        <a:p>
          <a:endParaRPr lang="en-US"/>
        </a:p>
      </dgm:t>
    </dgm:pt>
    <dgm:pt modelId="{9F128B23-365C-4937-B6C8-5D13366B5AD3}" type="sibTrans" cxnId="{1B271614-3EAC-4143-B9D7-58780158E60E}">
      <dgm:prSet/>
      <dgm:spPr/>
      <dgm:t>
        <a:bodyPr/>
        <a:lstStyle/>
        <a:p>
          <a:endParaRPr lang="en-US"/>
        </a:p>
      </dgm:t>
    </dgm:pt>
    <dgm:pt modelId="{516D1B64-2B72-4BA1-B80A-E1539DAC0DCB}">
      <dgm:prSet phldrT="[Text]"/>
      <dgm:spPr/>
      <dgm:t>
        <a:bodyPr/>
        <a:lstStyle/>
        <a:p>
          <a:r>
            <a:rPr lang="en-US" dirty="0" smtClean="0"/>
            <a:t>Select Relevant Evidence-Based Interventions</a:t>
          </a:r>
          <a:endParaRPr lang="en-US" dirty="0"/>
        </a:p>
      </dgm:t>
    </dgm:pt>
    <dgm:pt modelId="{886AA634-0360-418B-8C0F-7C029018A6B1}" type="parTrans" cxnId="{579310A3-C010-4097-B1FB-8F3B2E507A35}">
      <dgm:prSet/>
      <dgm:spPr/>
      <dgm:t>
        <a:bodyPr/>
        <a:lstStyle/>
        <a:p>
          <a:endParaRPr lang="en-US"/>
        </a:p>
      </dgm:t>
    </dgm:pt>
    <dgm:pt modelId="{2CA850EF-B87D-408A-9B64-EC0244798029}" type="sibTrans" cxnId="{579310A3-C010-4097-B1FB-8F3B2E507A35}">
      <dgm:prSet/>
      <dgm:spPr/>
      <dgm:t>
        <a:bodyPr/>
        <a:lstStyle/>
        <a:p>
          <a:endParaRPr lang="en-US"/>
        </a:p>
      </dgm:t>
    </dgm:pt>
    <dgm:pt modelId="{396E77C2-DA2B-4283-94A2-6DF72FD959FB}">
      <dgm:prSet phldrT="[Text]"/>
      <dgm:spPr/>
      <dgm:t>
        <a:bodyPr/>
        <a:lstStyle/>
        <a:p>
          <a:r>
            <a:rPr lang="en-US" dirty="0" smtClean="0"/>
            <a:t>Select Appropriate Funding &amp;</a:t>
          </a:r>
        </a:p>
        <a:p>
          <a:r>
            <a:rPr lang="en-US" dirty="0" smtClean="0"/>
            <a:t>Plan for Implementation</a:t>
          </a:r>
          <a:endParaRPr lang="en-US" dirty="0"/>
        </a:p>
      </dgm:t>
    </dgm:pt>
    <dgm:pt modelId="{A093A4B9-D9C5-4026-8579-19F76121D017}" type="parTrans" cxnId="{923EF437-0ED0-4A25-A989-2EC12F726CD3}">
      <dgm:prSet/>
      <dgm:spPr/>
      <dgm:t>
        <a:bodyPr/>
        <a:lstStyle/>
        <a:p>
          <a:endParaRPr lang="en-US"/>
        </a:p>
      </dgm:t>
    </dgm:pt>
    <dgm:pt modelId="{7C0BE158-387C-426E-835C-8FD5B87A54BD}" type="sibTrans" cxnId="{923EF437-0ED0-4A25-A989-2EC12F726CD3}">
      <dgm:prSet/>
      <dgm:spPr/>
      <dgm:t>
        <a:bodyPr/>
        <a:lstStyle/>
        <a:p>
          <a:endParaRPr lang="en-US"/>
        </a:p>
      </dgm:t>
    </dgm:pt>
    <dgm:pt modelId="{C205119C-83F6-4D9C-9D51-1C5292E7D98E}">
      <dgm:prSet phldrT="[Text]"/>
      <dgm:spPr/>
      <dgm:t>
        <a:bodyPr/>
        <a:lstStyle/>
        <a:p>
          <a:r>
            <a:rPr lang="en-US" dirty="0" smtClean="0"/>
            <a:t>Implement</a:t>
          </a:r>
          <a:endParaRPr lang="en-US" dirty="0"/>
        </a:p>
      </dgm:t>
    </dgm:pt>
    <dgm:pt modelId="{9B801D7D-BDE8-4B47-9546-8DBC2A5DAA38}" type="parTrans" cxnId="{C4632F10-945D-461F-A060-DC4707A2DD06}">
      <dgm:prSet/>
      <dgm:spPr/>
      <dgm:t>
        <a:bodyPr/>
        <a:lstStyle/>
        <a:p>
          <a:endParaRPr lang="en-US"/>
        </a:p>
      </dgm:t>
    </dgm:pt>
    <dgm:pt modelId="{A38937ED-9F11-4763-BD16-EC7C70C5A6E7}" type="sibTrans" cxnId="{C4632F10-945D-461F-A060-DC4707A2DD06}">
      <dgm:prSet/>
      <dgm:spPr/>
      <dgm:t>
        <a:bodyPr/>
        <a:lstStyle/>
        <a:p>
          <a:endParaRPr lang="en-US"/>
        </a:p>
      </dgm:t>
    </dgm:pt>
    <dgm:pt modelId="{F7D4DA54-0DEE-416D-BF88-13A2C70BE147}">
      <dgm:prSet phldrT="[Text]"/>
      <dgm:spPr/>
      <dgm:t>
        <a:bodyPr/>
        <a:lstStyle/>
        <a:p>
          <a:r>
            <a:rPr lang="en-US" dirty="0" smtClean="0"/>
            <a:t>Examine and Reflect (Evaluate)</a:t>
          </a:r>
          <a:endParaRPr lang="en-US" dirty="0"/>
        </a:p>
      </dgm:t>
    </dgm:pt>
    <dgm:pt modelId="{D65CA83A-5BF0-418B-8097-59C666C73E29}" type="parTrans" cxnId="{0D77DE54-9551-4257-B017-6152A035FD81}">
      <dgm:prSet/>
      <dgm:spPr/>
      <dgm:t>
        <a:bodyPr/>
        <a:lstStyle/>
        <a:p>
          <a:endParaRPr lang="en-US"/>
        </a:p>
      </dgm:t>
    </dgm:pt>
    <dgm:pt modelId="{1B9804C3-3DD6-488D-8D48-77E93A2636A4}" type="sibTrans" cxnId="{0D77DE54-9551-4257-B017-6152A035FD81}">
      <dgm:prSet/>
      <dgm:spPr/>
      <dgm:t>
        <a:bodyPr/>
        <a:lstStyle/>
        <a:p>
          <a:endParaRPr lang="en-US"/>
        </a:p>
      </dgm:t>
    </dgm:pt>
    <dgm:pt modelId="{E13815B3-9586-4F92-BE71-6B137F45D47A}" type="pres">
      <dgm:prSet presAssocID="{0FF0CB43-E4A4-4A1E-8CCF-F4F61A3E51D8}" presName="cycle" presStyleCnt="0">
        <dgm:presLayoutVars>
          <dgm:dir/>
          <dgm:resizeHandles val="exact"/>
        </dgm:presLayoutVars>
      </dgm:prSet>
      <dgm:spPr/>
      <dgm:t>
        <a:bodyPr/>
        <a:lstStyle/>
        <a:p>
          <a:endParaRPr lang="en-US"/>
        </a:p>
      </dgm:t>
    </dgm:pt>
    <dgm:pt modelId="{4ED9EFBB-05A3-4CB7-B0D5-86D6ADCB90C7}" type="pres">
      <dgm:prSet presAssocID="{0F612008-53F4-46F5-A5A9-F9594D1F1B49}" presName="node" presStyleLbl="node1" presStyleIdx="0" presStyleCnt="5">
        <dgm:presLayoutVars>
          <dgm:bulletEnabled val="1"/>
        </dgm:presLayoutVars>
      </dgm:prSet>
      <dgm:spPr/>
      <dgm:t>
        <a:bodyPr/>
        <a:lstStyle/>
        <a:p>
          <a:endParaRPr lang="en-US"/>
        </a:p>
      </dgm:t>
    </dgm:pt>
    <dgm:pt modelId="{8A1F6590-019E-4F77-AF41-1FB635FAFE40}" type="pres">
      <dgm:prSet presAssocID="{9F128B23-365C-4937-B6C8-5D13366B5AD3}" presName="sibTrans" presStyleLbl="sibTrans2D1" presStyleIdx="0" presStyleCnt="5"/>
      <dgm:spPr/>
      <dgm:t>
        <a:bodyPr/>
        <a:lstStyle/>
        <a:p>
          <a:endParaRPr lang="en-US"/>
        </a:p>
      </dgm:t>
    </dgm:pt>
    <dgm:pt modelId="{73FEA30B-03CE-4355-B22C-6EE43F840AC2}" type="pres">
      <dgm:prSet presAssocID="{9F128B23-365C-4937-B6C8-5D13366B5AD3}" presName="connectorText" presStyleLbl="sibTrans2D1" presStyleIdx="0" presStyleCnt="5"/>
      <dgm:spPr/>
      <dgm:t>
        <a:bodyPr/>
        <a:lstStyle/>
        <a:p>
          <a:endParaRPr lang="en-US"/>
        </a:p>
      </dgm:t>
    </dgm:pt>
    <dgm:pt modelId="{F1D0D177-6F89-4DB1-8A49-D95A105974DC}" type="pres">
      <dgm:prSet presAssocID="{516D1B64-2B72-4BA1-B80A-E1539DAC0DCB}" presName="node" presStyleLbl="node1" presStyleIdx="1" presStyleCnt="5">
        <dgm:presLayoutVars>
          <dgm:bulletEnabled val="1"/>
        </dgm:presLayoutVars>
      </dgm:prSet>
      <dgm:spPr/>
      <dgm:t>
        <a:bodyPr/>
        <a:lstStyle/>
        <a:p>
          <a:endParaRPr lang="en-US"/>
        </a:p>
      </dgm:t>
    </dgm:pt>
    <dgm:pt modelId="{6854E910-F0A3-4ADE-B08D-769FD4087BDF}" type="pres">
      <dgm:prSet presAssocID="{2CA850EF-B87D-408A-9B64-EC0244798029}" presName="sibTrans" presStyleLbl="sibTrans2D1" presStyleIdx="1" presStyleCnt="5"/>
      <dgm:spPr/>
      <dgm:t>
        <a:bodyPr/>
        <a:lstStyle/>
        <a:p>
          <a:endParaRPr lang="en-US"/>
        </a:p>
      </dgm:t>
    </dgm:pt>
    <dgm:pt modelId="{757C0E97-D9C6-4E1B-BA31-4C4E3B41CBFB}" type="pres">
      <dgm:prSet presAssocID="{2CA850EF-B87D-408A-9B64-EC0244798029}" presName="connectorText" presStyleLbl="sibTrans2D1" presStyleIdx="1" presStyleCnt="5"/>
      <dgm:spPr/>
      <dgm:t>
        <a:bodyPr/>
        <a:lstStyle/>
        <a:p>
          <a:endParaRPr lang="en-US"/>
        </a:p>
      </dgm:t>
    </dgm:pt>
    <dgm:pt modelId="{D7BA8258-C803-4164-A3A2-0D091575D589}" type="pres">
      <dgm:prSet presAssocID="{396E77C2-DA2B-4283-94A2-6DF72FD959FB}" presName="node" presStyleLbl="node1" presStyleIdx="2" presStyleCnt="5">
        <dgm:presLayoutVars>
          <dgm:bulletEnabled val="1"/>
        </dgm:presLayoutVars>
      </dgm:prSet>
      <dgm:spPr/>
      <dgm:t>
        <a:bodyPr/>
        <a:lstStyle/>
        <a:p>
          <a:endParaRPr lang="en-US"/>
        </a:p>
      </dgm:t>
    </dgm:pt>
    <dgm:pt modelId="{94274E3F-BBCB-4D5B-BDCD-3A85514C888D}" type="pres">
      <dgm:prSet presAssocID="{7C0BE158-387C-426E-835C-8FD5B87A54BD}" presName="sibTrans" presStyleLbl="sibTrans2D1" presStyleIdx="2" presStyleCnt="5"/>
      <dgm:spPr/>
      <dgm:t>
        <a:bodyPr/>
        <a:lstStyle/>
        <a:p>
          <a:endParaRPr lang="en-US"/>
        </a:p>
      </dgm:t>
    </dgm:pt>
    <dgm:pt modelId="{5FF2AED8-0688-4E2B-B3E4-67B6CC893B06}" type="pres">
      <dgm:prSet presAssocID="{7C0BE158-387C-426E-835C-8FD5B87A54BD}" presName="connectorText" presStyleLbl="sibTrans2D1" presStyleIdx="2" presStyleCnt="5"/>
      <dgm:spPr/>
      <dgm:t>
        <a:bodyPr/>
        <a:lstStyle/>
        <a:p>
          <a:endParaRPr lang="en-US"/>
        </a:p>
      </dgm:t>
    </dgm:pt>
    <dgm:pt modelId="{40AB3032-E0C5-4E53-BFBA-4C091EEF6409}" type="pres">
      <dgm:prSet presAssocID="{C205119C-83F6-4D9C-9D51-1C5292E7D98E}" presName="node" presStyleLbl="node1" presStyleIdx="3" presStyleCnt="5">
        <dgm:presLayoutVars>
          <dgm:bulletEnabled val="1"/>
        </dgm:presLayoutVars>
      </dgm:prSet>
      <dgm:spPr/>
      <dgm:t>
        <a:bodyPr/>
        <a:lstStyle/>
        <a:p>
          <a:endParaRPr lang="en-US"/>
        </a:p>
      </dgm:t>
    </dgm:pt>
    <dgm:pt modelId="{5719321F-90B0-4436-B514-65E4481E387F}" type="pres">
      <dgm:prSet presAssocID="{A38937ED-9F11-4763-BD16-EC7C70C5A6E7}" presName="sibTrans" presStyleLbl="sibTrans2D1" presStyleIdx="3" presStyleCnt="5"/>
      <dgm:spPr/>
      <dgm:t>
        <a:bodyPr/>
        <a:lstStyle/>
        <a:p>
          <a:endParaRPr lang="en-US"/>
        </a:p>
      </dgm:t>
    </dgm:pt>
    <dgm:pt modelId="{8D0613BA-C9B8-48C1-B6EF-A7E01622DE67}" type="pres">
      <dgm:prSet presAssocID="{A38937ED-9F11-4763-BD16-EC7C70C5A6E7}" presName="connectorText" presStyleLbl="sibTrans2D1" presStyleIdx="3" presStyleCnt="5"/>
      <dgm:spPr/>
      <dgm:t>
        <a:bodyPr/>
        <a:lstStyle/>
        <a:p>
          <a:endParaRPr lang="en-US"/>
        </a:p>
      </dgm:t>
    </dgm:pt>
    <dgm:pt modelId="{D55E0FAF-351D-459F-BC31-00F623BDD898}" type="pres">
      <dgm:prSet presAssocID="{F7D4DA54-0DEE-416D-BF88-13A2C70BE147}" presName="node" presStyleLbl="node1" presStyleIdx="4" presStyleCnt="5">
        <dgm:presLayoutVars>
          <dgm:bulletEnabled val="1"/>
        </dgm:presLayoutVars>
      </dgm:prSet>
      <dgm:spPr/>
      <dgm:t>
        <a:bodyPr/>
        <a:lstStyle/>
        <a:p>
          <a:endParaRPr lang="en-US"/>
        </a:p>
      </dgm:t>
    </dgm:pt>
    <dgm:pt modelId="{58BC6483-7637-4F1E-BAA5-83A2ADDC61A7}" type="pres">
      <dgm:prSet presAssocID="{1B9804C3-3DD6-488D-8D48-77E93A2636A4}" presName="sibTrans" presStyleLbl="sibTrans2D1" presStyleIdx="4" presStyleCnt="5"/>
      <dgm:spPr/>
      <dgm:t>
        <a:bodyPr/>
        <a:lstStyle/>
        <a:p>
          <a:endParaRPr lang="en-US"/>
        </a:p>
      </dgm:t>
    </dgm:pt>
    <dgm:pt modelId="{F9120BE3-3A26-4181-AC6D-7A0880682381}" type="pres">
      <dgm:prSet presAssocID="{1B9804C3-3DD6-488D-8D48-77E93A2636A4}" presName="connectorText" presStyleLbl="sibTrans2D1" presStyleIdx="4" presStyleCnt="5"/>
      <dgm:spPr/>
      <dgm:t>
        <a:bodyPr/>
        <a:lstStyle/>
        <a:p>
          <a:endParaRPr lang="en-US"/>
        </a:p>
      </dgm:t>
    </dgm:pt>
  </dgm:ptLst>
  <dgm:cxnLst>
    <dgm:cxn modelId="{1B271614-3EAC-4143-B9D7-58780158E60E}" srcId="{0FF0CB43-E4A4-4A1E-8CCF-F4F61A3E51D8}" destId="{0F612008-53F4-46F5-A5A9-F9594D1F1B49}" srcOrd="0" destOrd="0" parTransId="{FF0411C8-D913-4FC4-89DA-97A80DDA2BCB}" sibTransId="{9F128B23-365C-4937-B6C8-5D13366B5AD3}"/>
    <dgm:cxn modelId="{4F5ABB07-4642-4A39-A4A8-F8E3C677F39E}" type="presOf" srcId="{396E77C2-DA2B-4283-94A2-6DF72FD959FB}" destId="{D7BA8258-C803-4164-A3A2-0D091575D589}" srcOrd="0" destOrd="0" presId="urn:microsoft.com/office/officeart/2005/8/layout/cycle2"/>
    <dgm:cxn modelId="{901ACCAC-D78F-4944-930F-14E092BCE2FB}" type="presOf" srcId="{1B9804C3-3DD6-488D-8D48-77E93A2636A4}" destId="{F9120BE3-3A26-4181-AC6D-7A0880682381}" srcOrd="1" destOrd="0" presId="urn:microsoft.com/office/officeart/2005/8/layout/cycle2"/>
    <dgm:cxn modelId="{BE2B8DDA-E114-45CC-B0FE-C8F4F656A8BC}" type="presOf" srcId="{0F612008-53F4-46F5-A5A9-F9594D1F1B49}" destId="{4ED9EFBB-05A3-4CB7-B0D5-86D6ADCB90C7}" srcOrd="0" destOrd="0" presId="urn:microsoft.com/office/officeart/2005/8/layout/cycle2"/>
    <dgm:cxn modelId="{FB23A915-AFDB-40F9-96A4-515C6A538D8F}" type="presOf" srcId="{9F128B23-365C-4937-B6C8-5D13366B5AD3}" destId="{73FEA30B-03CE-4355-B22C-6EE43F840AC2}" srcOrd="1" destOrd="0" presId="urn:microsoft.com/office/officeart/2005/8/layout/cycle2"/>
    <dgm:cxn modelId="{F91BC80D-7AD0-428D-8B6C-7A3CED17B8FC}" type="presOf" srcId="{7C0BE158-387C-426E-835C-8FD5B87A54BD}" destId="{94274E3F-BBCB-4D5B-BDCD-3A85514C888D}" srcOrd="0" destOrd="0" presId="urn:microsoft.com/office/officeart/2005/8/layout/cycle2"/>
    <dgm:cxn modelId="{DE448134-54FB-43B8-B040-58AADF003EDB}" type="presOf" srcId="{7C0BE158-387C-426E-835C-8FD5B87A54BD}" destId="{5FF2AED8-0688-4E2B-B3E4-67B6CC893B06}" srcOrd="1" destOrd="0" presId="urn:microsoft.com/office/officeart/2005/8/layout/cycle2"/>
    <dgm:cxn modelId="{F706C9AB-D0C8-4AC5-8990-4A1B30ECF2E4}" type="presOf" srcId="{F7D4DA54-0DEE-416D-BF88-13A2C70BE147}" destId="{D55E0FAF-351D-459F-BC31-00F623BDD898}" srcOrd="0" destOrd="0" presId="urn:microsoft.com/office/officeart/2005/8/layout/cycle2"/>
    <dgm:cxn modelId="{0D77DE54-9551-4257-B017-6152A035FD81}" srcId="{0FF0CB43-E4A4-4A1E-8CCF-F4F61A3E51D8}" destId="{F7D4DA54-0DEE-416D-BF88-13A2C70BE147}" srcOrd="4" destOrd="0" parTransId="{D65CA83A-5BF0-418B-8097-59C666C73E29}" sibTransId="{1B9804C3-3DD6-488D-8D48-77E93A2636A4}"/>
    <dgm:cxn modelId="{3C9787F4-933D-4B43-B3C8-EF574D100120}" type="presOf" srcId="{1B9804C3-3DD6-488D-8D48-77E93A2636A4}" destId="{58BC6483-7637-4F1E-BAA5-83A2ADDC61A7}" srcOrd="0" destOrd="0" presId="urn:microsoft.com/office/officeart/2005/8/layout/cycle2"/>
    <dgm:cxn modelId="{7ED6C2AA-6F71-4070-8CCE-706B9ED55896}" type="presOf" srcId="{2CA850EF-B87D-408A-9B64-EC0244798029}" destId="{6854E910-F0A3-4ADE-B08D-769FD4087BDF}" srcOrd="0" destOrd="0" presId="urn:microsoft.com/office/officeart/2005/8/layout/cycle2"/>
    <dgm:cxn modelId="{5BB9A551-26D8-41DE-8B14-8CFB9106AF84}" type="presOf" srcId="{2CA850EF-B87D-408A-9B64-EC0244798029}" destId="{757C0E97-D9C6-4E1B-BA31-4C4E3B41CBFB}" srcOrd="1" destOrd="0" presId="urn:microsoft.com/office/officeart/2005/8/layout/cycle2"/>
    <dgm:cxn modelId="{579310A3-C010-4097-B1FB-8F3B2E507A35}" srcId="{0FF0CB43-E4A4-4A1E-8CCF-F4F61A3E51D8}" destId="{516D1B64-2B72-4BA1-B80A-E1539DAC0DCB}" srcOrd="1" destOrd="0" parTransId="{886AA634-0360-418B-8C0F-7C029018A6B1}" sibTransId="{2CA850EF-B87D-408A-9B64-EC0244798029}"/>
    <dgm:cxn modelId="{923EF437-0ED0-4A25-A989-2EC12F726CD3}" srcId="{0FF0CB43-E4A4-4A1E-8CCF-F4F61A3E51D8}" destId="{396E77C2-DA2B-4283-94A2-6DF72FD959FB}" srcOrd="2" destOrd="0" parTransId="{A093A4B9-D9C5-4026-8579-19F76121D017}" sibTransId="{7C0BE158-387C-426E-835C-8FD5B87A54BD}"/>
    <dgm:cxn modelId="{3E235A2B-8C00-43C6-8C8C-280EA9B65998}" type="presOf" srcId="{9F128B23-365C-4937-B6C8-5D13366B5AD3}" destId="{8A1F6590-019E-4F77-AF41-1FB635FAFE40}" srcOrd="0" destOrd="0" presId="urn:microsoft.com/office/officeart/2005/8/layout/cycle2"/>
    <dgm:cxn modelId="{C4575EE3-0417-4215-A2A1-743CEEEA37F9}" type="presOf" srcId="{A38937ED-9F11-4763-BD16-EC7C70C5A6E7}" destId="{8D0613BA-C9B8-48C1-B6EF-A7E01622DE67}" srcOrd="1" destOrd="0" presId="urn:microsoft.com/office/officeart/2005/8/layout/cycle2"/>
    <dgm:cxn modelId="{6898F58B-E880-4608-B995-BCA7056E91E5}" type="presOf" srcId="{0FF0CB43-E4A4-4A1E-8CCF-F4F61A3E51D8}" destId="{E13815B3-9586-4F92-BE71-6B137F45D47A}" srcOrd="0" destOrd="0" presId="urn:microsoft.com/office/officeart/2005/8/layout/cycle2"/>
    <dgm:cxn modelId="{47BBE17E-F299-4B93-A24F-99AB80299C7D}" type="presOf" srcId="{A38937ED-9F11-4763-BD16-EC7C70C5A6E7}" destId="{5719321F-90B0-4436-B514-65E4481E387F}" srcOrd="0" destOrd="0" presId="urn:microsoft.com/office/officeart/2005/8/layout/cycle2"/>
    <dgm:cxn modelId="{9F0C76F2-2631-457D-A27C-8D3A1E7C0EE6}" type="presOf" srcId="{516D1B64-2B72-4BA1-B80A-E1539DAC0DCB}" destId="{F1D0D177-6F89-4DB1-8A49-D95A105974DC}" srcOrd="0" destOrd="0" presId="urn:microsoft.com/office/officeart/2005/8/layout/cycle2"/>
    <dgm:cxn modelId="{A754AA59-3CF3-4A2A-9A0E-446A6AD75FDA}" type="presOf" srcId="{C205119C-83F6-4D9C-9D51-1C5292E7D98E}" destId="{40AB3032-E0C5-4E53-BFBA-4C091EEF6409}" srcOrd="0" destOrd="0" presId="urn:microsoft.com/office/officeart/2005/8/layout/cycle2"/>
    <dgm:cxn modelId="{C4632F10-945D-461F-A060-DC4707A2DD06}" srcId="{0FF0CB43-E4A4-4A1E-8CCF-F4F61A3E51D8}" destId="{C205119C-83F6-4D9C-9D51-1C5292E7D98E}" srcOrd="3" destOrd="0" parTransId="{9B801D7D-BDE8-4B47-9546-8DBC2A5DAA38}" sibTransId="{A38937ED-9F11-4763-BD16-EC7C70C5A6E7}"/>
    <dgm:cxn modelId="{20D227FA-DD4A-4B09-97E9-148A0CAF4878}" type="presParOf" srcId="{E13815B3-9586-4F92-BE71-6B137F45D47A}" destId="{4ED9EFBB-05A3-4CB7-B0D5-86D6ADCB90C7}" srcOrd="0" destOrd="0" presId="urn:microsoft.com/office/officeart/2005/8/layout/cycle2"/>
    <dgm:cxn modelId="{AC39638B-4F13-4C2B-9A25-D8FA287CD221}" type="presParOf" srcId="{E13815B3-9586-4F92-BE71-6B137F45D47A}" destId="{8A1F6590-019E-4F77-AF41-1FB635FAFE40}" srcOrd="1" destOrd="0" presId="urn:microsoft.com/office/officeart/2005/8/layout/cycle2"/>
    <dgm:cxn modelId="{08396EEF-7237-4748-9A4D-F71A0CEB717C}" type="presParOf" srcId="{8A1F6590-019E-4F77-AF41-1FB635FAFE40}" destId="{73FEA30B-03CE-4355-B22C-6EE43F840AC2}" srcOrd="0" destOrd="0" presId="urn:microsoft.com/office/officeart/2005/8/layout/cycle2"/>
    <dgm:cxn modelId="{2A60077D-7933-4BC4-8762-47B9C3B83122}" type="presParOf" srcId="{E13815B3-9586-4F92-BE71-6B137F45D47A}" destId="{F1D0D177-6F89-4DB1-8A49-D95A105974DC}" srcOrd="2" destOrd="0" presId="urn:microsoft.com/office/officeart/2005/8/layout/cycle2"/>
    <dgm:cxn modelId="{5A0BEA8E-0BB4-4DBC-BBA1-EA1A6DB0A6A1}" type="presParOf" srcId="{E13815B3-9586-4F92-BE71-6B137F45D47A}" destId="{6854E910-F0A3-4ADE-B08D-769FD4087BDF}" srcOrd="3" destOrd="0" presId="urn:microsoft.com/office/officeart/2005/8/layout/cycle2"/>
    <dgm:cxn modelId="{08153DC3-3AC2-4989-807F-F6C7479A7AE5}" type="presParOf" srcId="{6854E910-F0A3-4ADE-B08D-769FD4087BDF}" destId="{757C0E97-D9C6-4E1B-BA31-4C4E3B41CBFB}" srcOrd="0" destOrd="0" presId="urn:microsoft.com/office/officeart/2005/8/layout/cycle2"/>
    <dgm:cxn modelId="{B2C912E7-A118-41C2-9A1B-E2FFF53739BB}" type="presParOf" srcId="{E13815B3-9586-4F92-BE71-6B137F45D47A}" destId="{D7BA8258-C803-4164-A3A2-0D091575D589}" srcOrd="4" destOrd="0" presId="urn:microsoft.com/office/officeart/2005/8/layout/cycle2"/>
    <dgm:cxn modelId="{850D2C6A-1B76-4DF4-91CC-4240772E845B}" type="presParOf" srcId="{E13815B3-9586-4F92-BE71-6B137F45D47A}" destId="{94274E3F-BBCB-4D5B-BDCD-3A85514C888D}" srcOrd="5" destOrd="0" presId="urn:microsoft.com/office/officeart/2005/8/layout/cycle2"/>
    <dgm:cxn modelId="{1869D8F0-CDC4-4F0A-B1EB-14C9B4EC9B0A}" type="presParOf" srcId="{94274E3F-BBCB-4D5B-BDCD-3A85514C888D}" destId="{5FF2AED8-0688-4E2B-B3E4-67B6CC893B06}" srcOrd="0" destOrd="0" presId="urn:microsoft.com/office/officeart/2005/8/layout/cycle2"/>
    <dgm:cxn modelId="{E09E325A-E039-4D49-9A01-88D279DC9D86}" type="presParOf" srcId="{E13815B3-9586-4F92-BE71-6B137F45D47A}" destId="{40AB3032-E0C5-4E53-BFBA-4C091EEF6409}" srcOrd="6" destOrd="0" presId="urn:microsoft.com/office/officeart/2005/8/layout/cycle2"/>
    <dgm:cxn modelId="{29A76AFE-AB98-46A1-BC2E-01FC9DB1686B}" type="presParOf" srcId="{E13815B3-9586-4F92-BE71-6B137F45D47A}" destId="{5719321F-90B0-4436-B514-65E4481E387F}" srcOrd="7" destOrd="0" presId="urn:microsoft.com/office/officeart/2005/8/layout/cycle2"/>
    <dgm:cxn modelId="{32FFBA03-FF40-4F38-B4BA-A5ADBA2C9E4D}" type="presParOf" srcId="{5719321F-90B0-4436-B514-65E4481E387F}" destId="{8D0613BA-C9B8-48C1-B6EF-A7E01622DE67}" srcOrd="0" destOrd="0" presId="urn:microsoft.com/office/officeart/2005/8/layout/cycle2"/>
    <dgm:cxn modelId="{344C09C5-C43C-4D4A-A78B-32D527B43234}" type="presParOf" srcId="{E13815B3-9586-4F92-BE71-6B137F45D47A}" destId="{D55E0FAF-351D-459F-BC31-00F623BDD898}" srcOrd="8" destOrd="0" presId="urn:microsoft.com/office/officeart/2005/8/layout/cycle2"/>
    <dgm:cxn modelId="{CA566954-21DE-4933-9F91-D55DF2360CE8}" type="presParOf" srcId="{E13815B3-9586-4F92-BE71-6B137F45D47A}" destId="{58BC6483-7637-4F1E-BAA5-83A2ADDC61A7}" srcOrd="9" destOrd="0" presId="urn:microsoft.com/office/officeart/2005/8/layout/cycle2"/>
    <dgm:cxn modelId="{54D6B262-123F-4FE6-9BD1-6D8E8306046E}" type="presParOf" srcId="{58BC6483-7637-4F1E-BAA5-83A2ADDC61A7}" destId="{F9120BE3-3A26-4181-AC6D-7A088068238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9EFBB-05A3-4CB7-B0D5-86D6ADCB90C7}">
      <dsp:nvSpPr>
        <dsp:cNvPr id="0" name=""/>
        <dsp:cNvSpPr/>
      </dsp:nvSpPr>
      <dsp:spPr>
        <a:xfrm>
          <a:off x="4156971" y="430"/>
          <a:ext cx="1596973" cy="159697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Identify Local Needs through a CNA</a:t>
          </a:r>
          <a:endParaRPr lang="en-US" sz="1300" kern="1200" dirty="0"/>
        </a:p>
      </dsp:txBody>
      <dsp:txXfrm>
        <a:off x="4390842" y="234301"/>
        <a:ext cx="1129231" cy="1129231"/>
      </dsp:txXfrm>
    </dsp:sp>
    <dsp:sp modelId="{8A1F6590-019E-4F77-AF41-1FB635FAFE40}">
      <dsp:nvSpPr>
        <dsp:cNvPr id="0" name=""/>
        <dsp:cNvSpPr/>
      </dsp:nvSpPr>
      <dsp:spPr>
        <a:xfrm rot="2160000">
          <a:off x="5703310" y="1226747"/>
          <a:ext cx="423852" cy="5389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715452" y="1297173"/>
        <a:ext cx="296696" cy="323386"/>
      </dsp:txXfrm>
    </dsp:sp>
    <dsp:sp modelId="{F1D0D177-6F89-4DB1-8A49-D95A105974DC}">
      <dsp:nvSpPr>
        <dsp:cNvPr id="0" name=""/>
        <dsp:cNvSpPr/>
      </dsp:nvSpPr>
      <dsp:spPr>
        <a:xfrm>
          <a:off x="6095938" y="1409172"/>
          <a:ext cx="1596973" cy="1596973"/>
        </a:xfrm>
        <a:prstGeom prst="ellipse">
          <a:avLst/>
        </a:prstGeom>
        <a:solidFill>
          <a:schemeClr val="accent5">
            <a:hueOff val="-1838336"/>
            <a:satOff val="-2557"/>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Select Relevant Evidence-Based Interventions</a:t>
          </a:r>
          <a:endParaRPr lang="en-US" sz="1300" kern="1200" dirty="0"/>
        </a:p>
      </dsp:txBody>
      <dsp:txXfrm>
        <a:off x="6329809" y="1643043"/>
        <a:ext cx="1129231" cy="1129231"/>
      </dsp:txXfrm>
    </dsp:sp>
    <dsp:sp modelId="{6854E910-F0A3-4ADE-B08D-769FD4087BDF}">
      <dsp:nvSpPr>
        <dsp:cNvPr id="0" name=""/>
        <dsp:cNvSpPr/>
      </dsp:nvSpPr>
      <dsp:spPr>
        <a:xfrm rot="6480000">
          <a:off x="6315896" y="3066457"/>
          <a:ext cx="423852" cy="538978"/>
        </a:xfrm>
        <a:prstGeom prst="righ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6399121" y="3113787"/>
        <a:ext cx="296696" cy="323386"/>
      </dsp:txXfrm>
    </dsp:sp>
    <dsp:sp modelId="{D7BA8258-C803-4164-A3A2-0D091575D589}">
      <dsp:nvSpPr>
        <dsp:cNvPr id="0" name=""/>
        <dsp:cNvSpPr/>
      </dsp:nvSpPr>
      <dsp:spPr>
        <a:xfrm>
          <a:off x="5355318" y="3688565"/>
          <a:ext cx="1596973" cy="1596973"/>
        </a:xfrm>
        <a:prstGeom prst="ellipse">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Select Appropriate Funding &amp;</a:t>
          </a:r>
        </a:p>
        <a:p>
          <a:pPr lvl="0" algn="ctr" defTabSz="577850">
            <a:lnSpc>
              <a:spcPct val="90000"/>
            </a:lnSpc>
            <a:spcBef>
              <a:spcPct val="0"/>
            </a:spcBef>
            <a:spcAft>
              <a:spcPct val="35000"/>
            </a:spcAft>
          </a:pPr>
          <a:r>
            <a:rPr lang="en-US" sz="1300" kern="1200" dirty="0" smtClean="0"/>
            <a:t>Plan for Implementation</a:t>
          </a:r>
          <a:endParaRPr lang="en-US" sz="1300" kern="1200" dirty="0"/>
        </a:p>
      </dsp:txBody>
      <dsp:txXfrm>
        <a:off x="5589189" y="3922436"/>
        <a:ext cx="1129231" cy="1129231"/>
      </dsp:txXfrm>
    </dsp:sp>
    <dsp:sp modelId="{94274E3F-BBCB-4D5B-BDCD-3A85514C888D}">
      <dsp:nvSpPr>
        <dsp:cNvPr id="0" name=""/>
        <dsp:cNvSpPr/>
      </dsp:nvSpPr>
      <dsp:spPr>
        <a:xfrm rot="10800000">
          <a:off x="4755527" y="4217562"/>
          <a:ext cx="423852" cy="538978"/>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882683" y="4325358"/>
        <a:ext cx="296696" cy="323386"/>
      </dsp:txXfrm>
    </dsp:sp>
    <dsp:sp modelId="{40AB3032-E0C5-4E53-BFBA-4C091EEF6409}">
      <dsp:nvSpPr>
        <dsp:cNvPr id="0" name=""/>
        <dsp:cNvSpPr/>
      </dsp:nvSpPr>
      <dsp:spPr>
        <a:xfrm>
          <a:off x="2958623" y="3688565"/>
          <a:ext cx="1596973" cy="1596973"/>
        </a:xfrm>
        <a:prstGeom prst="ellipse">
          <a:avLst/>
        </a:prstGeom>
        <a:solidFill>
          <a:schemeClr val="accent5">
            <a:hueOff val="-5515009"/>
            <a:satOff val="-7671"/>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Implement</a:t>
          </a:r>
          <a:endParaRPr lang="en-US" sz="1300" kern="1200" dirty="0"/>
        </a:p>
      </dsp:txBody>
      <dsp:txXfrm>
        <a:off x="3192494" y="3922436"/>
        <a:ext cx="1129231" cy="1129231"/>
      </dsp:txXfrm>
    </dsp:sp>
    <dsp:sp modelId="{5719321F-90B0-4436-B514-65E4481E387F}">
      <dsp:nvSpPr>
        <dsp:cNvPr id="0" name=""/>
        <dsp:cNvSpPr/>
      </dsp:nvSpPr>
      <dsp:spPr>
        <a:xfrm rot="15120000">
          <a:off x="3178581" y="3089274"/>
          <a:ext cx="423852" cy="538978"/>
        </a:xfrm>
        <a:prstGeom prst="righ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261806" y="3257536"/>
        <a:ext cx="296696" cy="323386"/>
      </dsp:txXfrm>
    </dsp:sp>
    <dsp:sp modelId="{D55E0FAF-351D-459F-BC31-00F623BDD898}">
      <dsp:nvSpPr>
        <dsp:cNvPr id="0" name=""/>
        <dsp:cNvSpPr/>
      </dsp:nvSpPr>
      <dsp:spPr>
        <a:xfrm>
          <a:off x="2218003" y="1409172"/>
          <a:ext cx="1596973" cy="1596973"/>
        </a:xfrm>
        <a:prstGeom prst="ellipse">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Examine and Reflect (Evaluate)</a:t>
          </a:r>
          <a:endParaRPr lang="en-US" sz="1300" kern="1200" dirty="0"/>
        </a:p>
      </dsp:txBody>
      <dsp:txXfrm>
        <a:off x="2451874" y="1643043"/>
        <a:ext cx="1129231" cy="1129231"/>
      </dsp:txXfrm>
    </dsp:sp>
    <dsp:sp modelId="{58BC6483-7637-4F1E-BAA5-83A2ADDC61A7}">
      <dsp:nvSpPr>
        <dsp:cNvPr id="0" name=""/>
        <dsp:cNvSpPr/>
      </dsp:nvSpPr>
      <dsp:spPr>
        <a:xfrm rot="19440000">
          <a:off x="3764343" y="1240849"/>
          <a:ext cx="423852" cy="538978"/>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776485" y="1386015"/>
        <a:ext cx="296696" cy="323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9EFBB-05A3-4CB7-B0D5-86D6ADCB90C7}">
      <dsp:nvSpPr>
        <dsp:cNvPr id="0" name=""/>
        <dsp:cNvSpPr/>
      </dsp:nvSpPr>
      <dsp:spPr>
        <a:xfrm>
          <a:off x="4156971" y="430"/>
          <a:ext cx="1596973" cy="159697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Identify Local Needs through a CNA</a:t>
          </a:r>
          <a:endParaRPr lang="en-US" sz="1300" kern="1200" dirty="0"/>
        </a:p>
      </dsp:txBody>
      <dsp:txXfrm>
        <a:off x="4390842" y="234301"/>
        <a:ext cx="1129231" cy="1129231"/>
      </dsp:txXfrm>
    </dsp:sp>
    <dsp:sp modelId="{8A1F6590-019E-4F77-AF41-1FB635FAFE40}">
      <dsp:nvSpPr>
        <dsp:cNvPr id="0" name=""/>
        <dsp:cNvSpPr/>
      </dsp:nvSpPr>
      <dsp:spPr>
        <a:xfrm rot="2160000">
          <a:off x="5703310" y="1226747"/>
          <a:ext cx="423852" cy="5389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715452" y="1297173"/>
        <a:ext cx="296696" cy="323386"/>
      </dsp:txXfrm>
    </dsp:sp>
    <dsp:sp modelId="{F1D0D177-6F89-4DB1-8A49-D95A105974DC}">
      <dsp:nvSpPr>
        <dsp:cNvPr id="0" name=""/>
        <dsp:cNvSpPr/>
      </dsp:nvSpPr>
      <dsp:spPr>
        <a:xfrm>
          <a:off x="6095938" y="1409172"/>
          <a:ext cx="1596973" cy="1596973"/>
        </a:xfrm>
        <a:prstGeom prst="ellipse">
          <a:avLst/>
        </a:prstGeom>
        <a:solidFill>
          <a:schemeClr val="accent5">
            <a:hueOff val="-1838336"/>
            <a:satOff val="-2557"/>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Select Relevant Evidence-Based Interventions</a:t>
          </a:r>
          <a:endParaRPr lang="en-US" sz="1300" kern="1200" dirty="0"/>
        </a:p>
      </dsp:txBody>
      <dsp:txXfrm>
        <a:off x="6329809" y="1643043"/>
        <a:ext cx="1129231" cy="1129231"/>
      </dsp:txXfrm>
    </dsp:sp>
    <dsp:sp modelId="{6854E910-F0A3-4ADE-B08D-769FD4087BDF}">
      <dsp:nvSpPr>
        <dsp:cNvPr id="0" name=""/>
        <dsp:cNvSpPr/>
      </dsp:nvSpPr>
      <dsp:spPr>
        <a:xfrm rot="6480000">
          <a:off x="6315896" y="3066457"/>
          <a:ext cx="423852" cy="538978"/>
        </a:xfrm>
        <a:prstGeom prst="righ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6399121" y="3113787"/>
        <a:ext cx="296696" cy="323386"/>
      </dsp:txXfrm>
    </dsp:sp>
    <dsp:sp modelId="{D7BA8258-C803-4164-A3A2-0D091575D589}">
      <dsp:nvSpPr>
        <dsp:cNvPr id="0" name=""/>
        <dsp:cNvSpPr/>
      </dsp:nvSpPr>
      <dsp:spPr>
        <a:xfrm>
          <a:off x="5355318" y="3688565"/>
          <a:ext cx="1596973" cy="1596973"/>
        </a:xfrm>
        <a:prstGeom prst="ellipse">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Select Appropriate Funding &amp;</a:t>
          </a:r>
        </a:p>
        <a:p>
          <a:pPr lvl="0" algn="ctr" defTabSz="577850">
            <a:lnSpc>
              <a:spcPct val="90000"/>
            </a:lnSpc>
            <a:spcBef>
              <a:spcPct val="0"/>
            </a:spcBef>
            <a:spcAft>
              <a:spcPct val="35000"/>
            </a:spcAft>
          </a:pPr>
          <a:r>
            <a:rPr lang="en-US" sz="1300" kern="1200" dirty="0" smtClean="0"/>
            <a:t>Plan for Implementation</a:t>
          </a:r>
          <a:endParaRPr lang="en-US" sz="1300" kern="1200" dirty="0"/>
        </a:p>
      </dsp:txBody>
      <dsp:txXfrm>
        <a:off x="5589189" y="3922436"/>
        <a:ext cx="1129231" cy="1129231"/>
      </dsp:txXfrm>
    </dsp:sp>
    <dsp:sp modelId="{94274E3F-BBCB-4D5B-BDCD-3A85514C888D}">
      <dsp:nvSpPr>
        <dsp:cNvPr id="0" name=""/>
        <dsp:cNvSpPr/>
      </dsp:nvSpPr>
      <dsp:spPr>
        <a:xfrm rot="10800000">
          <a:off x="4755527" y="4217562"/>
          <a:ext cx="423852" cy="538978"/>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882683" y="4325358"/>
        <a:ext cx="296696" cy="323386"/>
      </dsp:txXfrm>
    </dsp:sp>
    <dsp:sp modelId="{40AB3032-E0C5-4E53-BFBA-4C091EEF6409}">
      <dsp:nvSpPr>
        <dsp:cNvPr id="0" name=""/>
        <dsp:cNvSpPr/>
      </dsp:nvSpPr>
      <dsp:spPr>
        <a:xfrm>
          <a:off x="2958623" y="3688565"/>
          <a:ext cx="1596973" cy="1596973"/>
        </a:xfrm>
        <a:prstGeom prst="ellipse">
          <a:avLst/>
        </a:prstGeom>
        <a:solidFill>
          <a:schemeClr val="accent5">
            <a:hueOff val="-5515009"/>
            <a:satOff val="-7671"/>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Implement</a:t>
          </a:r>
          <a:endParaRPr lang="en-US" sz="1300" kern="1200" dirty="0"/>
        </a:p>
      </dsp:txBody>
      <dsp:txXfrm>
        <a:off x="3192494" y="3922436"/>
        <a:ext cx="1129231" cy="1129231"/>
      </dsp:txXfrm>
    </dsp:sp>
    <dsp:sp modelId="{5719321F-90B0-4436-B514-65E4481E387F}">
      <dsp:nvSpPr>
        <dsp:cNvPr id="0" name=""/>
        <dsp:cNvSpPr/>
      </dsp:nvSpPr>
      <dsp:spPr>
        <a:xfrm rot="15120000">
          <a:off x="3178581" y="3089274"/>
          <a:ext cx="423852" cy="538978"/>
        </a:xfrm>
        <a:prstGeom prst="righ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261806" y="3257536"/>
        <a:ext cx="296696" cy="323386"/>
      </dsp:txXfrm>
    </dsp:sp>
    <dsp:sp modelId="{D55E0FAF-351D-459F-BC31-00F623BDD898}">
      <dsp:nvSpPr>
        <dsp:cNvPr id="0" name=""/>
        <dsp:cNvSpPr/>
      </dsp:nvSpPr>
      <dsp:spPr>
        <a:xfrm>
          <a:off x="2218003" y="1409172"/>
          <a:ext cx="1596973" cy="1596973"/>
        </a:xfrm>
        <a:prstGeom prst="ellipse">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Examine and Reflect (Evaluate)</a:t>
          </a:r>
          <a:endParaRPr lang="en-US" sz="1300" kern="1200" dirty="0"/>
        </a:p>
      </dsp:txBody>
      <dsp:txXfrm>
        <a:off x="2451874" y="1643043"/>
        <a:ext cx="1129231" cy="1129231"/>
      </dsp:txXfrm>
    </dsp:sp>
    <dsp:sp modelId="{58BC6483-7637-4F1E-BAA5-83A2ADDC61A7}">
      <dsp:nvSpPr>
        <dsp:cNvPr id="0" name=""/>
        <dsp:cNvSpPr/>
      </dsp:nvSpPr>
      <dsp:spPr>
        <a:xfrm rot="19440000">
          <a:off x="3764343" y="1240849"/>
          <a:ext cx="423852" cy="538978"/>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776485" y="1386015"/>
        <a:ext cx="296696" cy="323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9EFBB-05A3-4CB7-B0D5-86D6ADCB90C7}">
      <dsp:nvSpPr>
        <dsp:cNvPr id="0" name=""/>
        <dsp:cNvSpPr/>
      </dsp:nvSpPr>
      <dsp:spPr>
        <a:xfrm>
          <a:off x="4156971" y="430"/>
          <a:ext cx="1596973" cy="159697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Identify Local Needs through a CNA</a:t>
          </a:r>
          <a:endParaRPr lang="en-US" sz="1300" kern="1200" dirty="0"/>
        </a:p>
      </dsp:txBody>
      <dsp:txXfrm>
        <a:off x="4390842" y="234301"/>
        <a:ext cx="1129231" cy="1129231"/>
      </dsp:txXfrm>
    </dsp:sp>
    <dsp:sp modelId="{8A1F6590-019E-4F77-AF41-1FB635FAFE40}">
      <dsp:nvSpPr>
        <dsp:cNvPr id="0" name=""/>
        <dsp:cNvSpPr/>
      </dsp:nvSpPr>
      <dsp:spPr>
        <a:xfrm rot="2160000">
          <a:off x="5703310" y="1226747"/>
          <a:ext cx="423852" cy="5389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715452" y="1297173"/>
        <a:ext cx="296696" cy="323386"/>
      </dsp:txXfrm>
    </dsp:sp>
    <dsp:sp modelId="{F1D0D177-6F89-4DB1-8A49-D95A105974DC}">
      <dsp:nvSpPr>
        <dsp:cNvPr id="0" name=""/>
        <dsp:cNvSpPr/>
      </dsp:nvSpPr>
      <dsp:spPr>
        <a:xfrm>
          <a:off x="6095938" y="1409172"/>
          <a:ext cx="1596973" cy="1596973"/>
        </a:xfrm>
        <a:prstGeom prst="ellipse">
          <a:avLst/>
        </a:prstGeom>
        <a:solidFill>
          <a:schemeClr val="accent5">
            <a:hueOff val="-1838336"/>
            <a:satOff val="-2557"/>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Select Relevant Evidence-Based Interventions</a:t>
          </a:r>
          <a:endParaRPr lang="en-US" sz="1300" kern="1200" dirty="0"/>
        </a:p>
      </dsp:txBody>
      <dsp:txXfrm>
        <a:off x="6329809" y="1643043"/>
        <a:ext cx="1129231" cy="1129231"/>
      </dsp:txXfrm>
    </dsp:sp>
    <dsp:sp modelId="{6854E910-F0A3-4ADE-B08D-769FD4087BDF}">
      <dsp:nvSpPr>
        <dsp:cNvPr id="0" name=""/>
        <dsp:cNvSpPr/>
      </dsp:nvSpPr>
      <dsp:spPr>
        <a:xfrm rot="6480000">
          <a:off x="6315896" y="3066457"/>
          <a:ext cx="423852" cy="538978"/>
        </a:xfrm>
        <a:prstGeom prst="righ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6399121" y="3113787"/>
        <a:ext cx="296696" cy="323386"/>
      </dsp:txXfrm>
    </dsp:sp>
    <dsp:sp modelId="{D7BA8258-C803-4164-A3A2-0D091575D589}">
      <dsp:nvSpPr>
        <dsp:cNvPr id="0" name=""/>
        <dsp:cNvSpPr/>
      </dsp:nvSpPr>
      <dsp:spPr>
        <a:xfrm>
          <a:off x="5355318" y="3688565"/>
          <a:ext cx="1596973" cy="1596973"/>
        </a:xfrm>
        <a:prstGeom prst="ellipse">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Select Appropriate Funding &amp;</a:t>
          </a:r>
        </a:p>
        <a:p>
          <a:pPr lvl="0" algn="ctr" defTabSz="577850">
            <a:lnSpc>
              <a:spcPct val="90000"/>
            </a:lnSpc>
            <a:spcBef>
              <a:spcPct val="0"/>
            </a:spcBef>
            <a:spcAft>
              <a:spcPct val="35000"/>
            </a:spcAft>
          </a:pPr>
          <a:r>
            <a:rPr lang="en-US" sz="1300" kern="1200" dirty="0" smtClean="0"/>
            <a:t>Plan for Implementation</a:t>
          </a:r>
          <a:endParaRPr lang="en-US" sz="1300" kern="1200" dirty="0"/>
        </a:p>
      </dsp:txBody>
      <dsp:txXfrm>
        <a:off x="5589189" y="3922436"/>
        <a:ext cx="1129231" cy="1129231"/>
      </dsp:txXfrm>
    </dsp:sp>
    <dsp:sp modelId="{94274E3F-BBCB-4D5B-BDCD-3A85514C888D}">
      <dsp:nvSpPr>
        <dsp:cNvPr id="0" name=""/>
        <dsp:cNvSpPr/>
      </dsp:nvSpPr>
      <dsp:spPr>
        <a:xfrm rot="10800000">
          <a:off x="4755527" y="4217562"/>
          <a:ext cx="423852" cy="538978"/>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882683" y="4325358"/>
        <a:ext cx="296696" cy="323386"/>
      </dsp:txXfrm>
    </dsp:sp>
    <dsp:sp modelId="{40AB3032-E0C5-4E53-BFBA-4C091EEF6409}">
      <dsp:nvSpPr>
        <dsp:cNvPr id="0" name=""/>
        <dsp:cNvSpPr/>
      </dsp:nvSpPr>
      <dsp:spPr>
        <a:xfrm>
          <a:off x="2958623" y="3688565"/>
          <a:ext cx="1596973" cy="1596973"/>
        </a:xfrm>
        <a:prstGeom prst="ellipse">
          <a:avLst/>
        </a:prstGeom>
        <a:solidFill>
          <a:schemeClr val="accent5">
            <a:hueOff val="-5515009"/>
            <a:satOff val="-7671"/>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Implement</a:t>
          </a:r>
          <a:endParaRPr lang="en-US" sz="1300" kern="1200" dirty="0"/>
        </a:p>
      </dsp:txBody>
      <dsp:txXfrm>
        <a:off x="3192494" y="3922436"/>
        <a:ext cx="1129231" cy="1129231"/>
      </dsp:txXfrm>
    </dsp:sp>
    <dsp:sp modelId="{5719321F-90B0-4436-B514-65E4481E387F}">
      <dsp:nvSpPr>
        <dsp:cNvPr id="0" name=""/>
        <dsp:cNvSpPr/>
      </dsp:nvSpPr>
      <dsp:spPr>
        <a:xfrm rot="15120000">
          <a:off x="3178581" y="3089274"/>
          <a:ext cx="423852" cy="538978"/>
        </a:xfrm>
        <a:prstGeom prst="righ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261806" y="3257536"/>
        <a:ext cx="296696" cy="323386"/>
      </dsp:txXfrm>
    </dsp:sp>
    <dsp:sp modelId="{D55E0FAF-351D-459F-BC31-00F623BDD898}">
      <dsp:nvSpPr>
        <dsp:cNvPr id="0" name=""/>
        <dsp:cNvSpPr/>
      </dsp:nvSpPr>
      <dsp:spPr>
        <a:xfrm>
          <a:off x="2218003" y="1409172"/>
          <a:ext cx="1596973" cy="1596973"/>
        </a:xfrm>
        <a:prstGeom prst="ellipse">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Examine and Reflect (Evaluate)</a:t>
          </a:r>
          <a:endParaRPr lang="en-US" sz="1300" kern="1200" dirty="0"/>
        </a:p>
      </dsp:txBody>
      <dsp:txXfrm>
        <a:off x="2451874" y="1643043"/>
        <a:ext cx="1129231" cy="1129231"/>
      </dsp:txXfrm>
    </dsp:sp>
    <dsp:sp modelId="{58BC6483-7637-4F1E-BAA5-83A2ADDC61A7}">
      <dsp:nvSpPr>
        <dsp:cNvPr id="0" name=""/>
        <dsp:cNvSpPr/>
      </dsp:nvSpPr>
      <dsp:spPr>
        <a:xfrm rot="19440000">
          <a:off x="3764343" y="1240849"/>
          <a:ext cx="423852" cy="538978"/>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776485" y="1386015"/>
        <a:ext cx="296696" cy="323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9EFBB-05A3-4CB7-B0D5-86D6ADCB90C7}">
      <dsp:nvSpPr>
        <dsp:cNvPr id="0" name=""/>
        <dsp:cNvSpPr/>
      </dsp:nvSpPr>
      <dsp:spPr>
        <a:xfrm>
          <a:off x="4156971" y="430"/>
          <a:ext cx="1596973" cy="159697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Identify Local Needs through a CNA</a:t>
          </a:r>
          <a:endParaRPr lang="en-US" sz="1300" kern="1200" dirty="0"/>
        </a:p>
      </dsp:txBody>
      <dsp:txXfrm>
        <a:off x="4390842" y="234301"/>
        <a:ext cx="1129231" cy="1129231"/>
      </dsp:txXfrm>
    </dsp:sp>
    <dsp:sp modelId="{8A1F6590-019E-4F77-AF41-1FB635FAFE40}">
      <dsp:nvSpPr>
        <dsp:cNvPr id="0" name=""/>
        <dsp:cNvSpPr/>
      </dsp:nvSpPr>
      <dsp:spPr>
        <a:xfrm rot="2160000">
          <a:off x="5703310" y="1226747"/>
          <a:ext cx="423852" cy="5389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715452" y="1297173"/>
        <a:ext cx="296696" cy="323386"/>
      </dsp:txXfrm>
    </dsp:sp>
    <dsp:sp modelId="{F1D0D177-6F89-4DB1-8A49-D95A105974DC}">
      <dsp:nvSpPr>
        <dsp:cNvPr id="0" name=""/>
        <dsp:cNvSpPr/>
      </dsp:nvSpPr>
      <dsp:spPr>
        <a:xfrm>
          <a:off x="6095938" y="1409172"/>
          <a:ext cx="1596973" cy="1596973"/>
        </a:xfrm>
        <a:prstGeom prst="ellipse">
          <a:avLst/>
        </a:prstGeom>
        <a:solidFill>
          <a:schemeClr val="accent5">
            <a:hueOff val="-1838336"/>
            <a:satOff val="-2557"/>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Select Relevant Evidence-Based Interventions</a:t>
          </a:r>
          <a:endParaRPr lang="en-US" sz="1300" kern="1200" dirty="0"/>
        </a:p>
      </dsp:txBody>
      <dsp:txXfrm>
        <a:off x="6329809" y="1643043"/>
        <a:ext cx="1129231" cy="1129231"/>
      </dsp:txXfrm>
    </dsp:sp>
    <dsp:sp modelId="{6854E910-F0A3-4ADE-B08D-769FD4087BDF}">
      <dsp:nvSpPr>
        <dsp:cNvPr id="0" name=""/>
        <dsp:cNvSpPr/>
      </dsp:nvSpPr>
      <dsp:spPr>
        <a:xfrm rot="6480000">
          <a:off x="6315896" y="3066457"/>
          <a:ext cx="423852" cy="538978"/>
        </a:xfrm>
        <a:prstGeom prst="righ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6399121" y="3113787"/>
        <a:ext cx="296696" cy="323386"/>
      </dsp:txXfrm>
    </dsp:sp>
    <dsp:sp modelId="{D7BA8258-C803-4164-A3A2-0D091575D589}">
      <dsp:nvSpPr>
        <dsp:cNvPr id="0" name=""/>
        <dsp:cNvSpPr/>
      </dsp:nvSpPr>
      <dsp:spPr>
        <a:xfrm>
          <a:off x="5355318" y="3688565"/>
          <a:ext cx="1596973" cy="1596973"/>
        </a:xfrm>
        <a:prstGeom prst="ellipse">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Select Appropriate Funding &amp;</a:t>
          </a:r>
        </a:p>
        <a:p>
          <a:pPr lvl="0" algn="ctr" defTabSz="577850">
            <a:lnSpc>
              <a:spcPct val="90000"/>
            </a:lnSpc>
            <a:spcBef>
              <a:spcPct val="0"/>
            </a:spcBef>
            <a:spcAft>
              <a:spcPct val="35000"/>
            </a:spcAft>
          </a:pPr>
          <a:r>
            <a:rPr lang="en-US" sz="1300" kern="1200" dirty="0" smtClean="0"/>
            <a:t>Plan for Implementation</a:t>
          </a:r>
          <a:endParaRPr lang="en-US" sz="1300" kern="1200" dirty="0"/>
        </a:p>
      </dsp:txBody>
      <dsp:txXfrm>
        <a:off x="5589189" y="3922436"/>
        <a:ext cx="1129231" cy="1129231"/>
      </dsp:txXfrm>
    </dsp:sp>
    <dsp:sp modelId="{94274E3F-BBCB-4D5B-BDCD-3A85514C888D}">
      <dsp:nvSpPr>
        <dsp:cNvPr id="0" name=""/>
        <dsp:cNvSpPr/>
      </dsp:nvSpPr>
      <dsp:spPr>
        <a:xfrm rot="10800000">
          <a:off x="4755527" y="4217562"/>
          <a:ext cx="423852" cy="538978"/>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882683" y="4325358"/>
        <a:ext cx="296696" cy="323386"/>
      </dsp:txXfrm>
    </dsp:sp>
    <dsp:sp modelId="{40AB3032-E0C5-4E53-BFBA-4C091EEF6409}">
      <dsp:nvSpPr>
        <dsp:cNvPr id="0" name=""/>
        <dsp:cNvSpPr/>
      </dsp:nvSpPr>
      <dsp:spPr>
        <a:xfrm>
          <a:off x="2958623" y="3688565"/>
          <a:ext cx="1596973" cy="1596973"/>
        </a:xfrm>
        <a:prstGeom prst="ellipse">
          <a:avLst/>
        </a:prstGeom>
        <a:solidFill>
          <a:schemeClr val="accent5">
            <a:hueOff val="-5515009"/>
            <a:satOff val="-7671"/>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Implement</a:t>
          </a:r>
          <a:endParaRPr lang="en-US" sz="1300" kern="1200" dirty="0"/>
        </a:p>
      </dsp:txBody>
      <dsp:txXfrm>
        <a:off x="3192494" y="3922436"/>
        <a:ext cx="1129231" cy="1129231"/>
      </dsp:txXfrm>
    </dsp:sp>
    <dsp:sp modelId="{5719321F-90B0-4436-B514-65E4481E387F}">
      <dsp:nvSpPr>
        <dsp:cNvPr id="0" name=""/>
        <dsp:cNvSpPr/>
      </dsp:nvSpPr>
      <dsp:spPr>
        <a:xfrm rot="15120000">
          <a:off x="3178581" y="3089274"/>
          <a:ext cx="423852" cy="538978"/>
        </a:xfrm>
        <a:prstGeom prst="righ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261806" y="3257536"/>
        <a:ext cx="296696" cy="323386"/>
      </dsp:txXfrm>
    </dsp:sp>
    <dsp:sp modelId="{D55E0FAF-351D-459F-BC31-00F623BDD898}">
      <dsp:nvSpPr>
        <dsp:cNvPr id="0" name=""/>
        <dsp:cNvSpPr/>
      </dsp:nvSpPr>
      <dsp:spPr>
        <a:xfrm>
          <a:off x="2218003" y="1409172"/>
          <a:ext cx="1596973" cy="1596973"/>
        </a:xfrm>
        <a:prstGeom prst="ellipse">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Examine and Reflect (Evaluate)</a:t>
          </a:r>
          <a:endParaRPr lang="en-US" sz="1300" kern="1200" dirty="0"/>
        </a:p>
      </dsp:txBody>
      <dsp:txXfrm>
        <a:off x="2451874" y="1643043"/>
        <a:ext cx="1129231" cy="1129231"/>
      </dsp:txXfrm>
    </dsp:sp>
    <dsp:sp modelId="{58BC6483-7637-4F1E-BAA5-83A2ADDC61A7}">
      <dsp:nvSpPr>
        <dsp:cNvPr id="0" name=""/>
        <dsp:cNvSpPr/>
      </dsp:nvSpPr>
      <dsp:spPr>
        <a:xfrm rot="19440000">
          <a:off x="3764343" y="1240849"/>
          <a:ext cx="423852" cy="538978"/>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776485" y="1386015"/>
        <a:ext cx="296696" cy="3233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9EFBB-05A3-4CB7-B0D5-86D6ADCB90C7}">
      <dsp:nvSpPr>
        <dsp:cNvPr id="0" name=""/>
        <dsp:cNvSpPr/>
      </dsp:nvSpPr>
      <dsp:spPr>
        <a:xfrm>
          <a:off x="4156971" y="430"/>
          <a:ext cx="1596973" cy="159697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Identify Local Needs through a CNA</a:t>
          </a:r>
          <a:endParaRPr lang="en-US" sz="1300" kern="1200" dirty="0"/>
        </a:p>
      </dsp:txBody>
      <dsp:txXfrm>
        <a:off x="4390842" y="234301"/>
        <a:ext cx="1129231" cy="1129231"/>
      </dsp:txXfrm>
    </dsp:sp>
    <dsp:sp modelId="{8A1F6590-019E-4F77-AF41-1FB635FAFE40}">
      <dsp:nvSpPr>
        <dsp:cNvPr id="0" name=""/>
        <dsp:cNvSpPr/>
      </dsp:nvSpPr>
      <dsp:spPr>
        <a:xfrm rot="2160000">
          <a:off x="5703310" y="1226747"/>
          <a:ext cx="423852" cy="53897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715452" y="1297173"/>
        <a:ext cx="296696" cy="323386"/>
      </dsp:txXfrm>
    </dsp:sp>
    <dsp:sp modelId="{F1D0D177-6F89-4DB1-8A49-D95A105974DC}">
      <dsp:nvSpPr>
        <dsp:cNvPr id="0" name=""/>
        <dsp:cNvSpPr/>
      </dsp:nvSpPr>
      <dsp:spPr>
        <a:xfrm>
          <a:off x="6095938" y="1409172"/>
          <a:ext cx="1596973" cy="1596973"/>
        </a:xfrm>
        <a:prstGeom prst="ellipse">
          <a:avLst/>
        </a:prstGeom>
        <a:solidFill>
          <a:schemeClr val="accent5">
            <a:hueOff val="-1838336"/>
            <a:satOff val="-2557"/>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Select Relevant Evidence-Based Interventions</a:t>
          </a:r>
          <a:endParaRPr lang="en-US" sz="1300" kern="1200" dirty="0"/>
        </a:p>
      </dsp:txBody>
      <dsp:txXfrm>
        <a:off x="6329809" y="1643043"/>
        <a:ext cx="1129231" cy="1129231"/>
      </dsp:txXfrm>
    </dsp:sp>
    <dsp:sp modelId="{6854E910-F0A3-4ADE-B08D-769FD4087BDF}">
      <dsp:nvSpPr>
        <dsp:cNvPr id="0" name=""/>
        <dsp:cNvSpPr/>
      </dsp:nvSpPr>
      <dsp:spPr>
        <a:xfrm rot="6480000">
          <a:off x="6315896" y="3066457"/>
          <a:ext cx="423852" cy="538978"/>
        </a:xfrm>
        <a:prstGeom prst="righ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6399121" y="3113787"/>
        <a:ext cx="296696" cy="323386"/>
      </dsp:txXfrm>
    </dsp:sp>
    <dsp:sp modelId="{D7BA8258-C803-4164-A3A2-0D091575D589}">
      <dsp:nvSpPr>
        <dsp:cNvPr id="0" name=""/>
        <dsp:cNvSpPr/>
      </dsp:nvSpPr>
      <dsp:spPr>
        <a:xfrm>
          <a:off x="5355318" y="3688565"/>
          <a:ext cx="1596973" cy="1596973"/>
        </a:xfrm>
        <a:prstGeom prst="ellipse">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Select Appropriate Funding &amp;</a:t>
          </a:r>
        </a:p>
        <a:p>
          <a:pPr lvl="0" algn="ctr" defTabSz="577850">
            <a:lnSpc>
              <a:spcPct val="90000"/>
            </a:lnSpc>
            <a:spcBef>
              <a:spcPct val="0"/>
            </a:spcBef>
            <a:spcAft>
              <a:spcPct val="35000"/>
            </a:spcAft>
          </a:pPr>
          <a:r>
            <a:rPr lang="en-US" sz="1300" kern="1200" dirty="0" smtClean="0"/>
            <a:t>Plan for Implementation</a:t>
          </a:r>
          <a:endParaRPr lang="en-US" sz="1300" kern="1200" dirty="0"/>
        </a:p>
      </dsp:txBody>
      <dsp:txXfrm>
        <a:off x="5589189" y="3922436"/>
        <a:ext cx="1129231" cy="1129231"/>
      </dsp:txXfrm>
    </dsp:sp>
    <dsp:sp modelId="{94274E3F-BBCB-4D5B-BDCD-3A85514C888D}">
      <dsp:nvSpPr>
        <dsp:cNvPr id="0" name=""/>
        <dsp:cNvSpPr/>
      </dsp:nvSpPr>
      <dsp:spPr>
        <a:xfrm rot="10800000">
          <a:off x="4755527" y="4217562"/>
          <a:ext cx="423852" cy="538978"/>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882683" y="4325358"/>
        <a:ext cx="296696" cy="323386"/>
      </dsp:txXfrm>
    </dsp:sp>
    <dsp:sp modelId="{40AB3032-E0C5-4E53-BFBA-4C091EEF6409}">
      <dsp:nvSpPr>
        <dsp:cNvPr id="0" name=""/>
        <dsp:cNvSpPr/>
      </dsp:nvSpPr>
      <dsp:spPr>
        <a:xfrm>
          <a:off x="2958623" y="3688565"/>
          <a:ext cx="1596973" cy="1596973"/>
        </a:xfrm>
        <a:prstGeom prst="ellipse">
          <a:avLst/>
        </a:prstGeom>
        <a:solidFill>
          <a:schemeClr val="accent5">
            <a:hueOff val="-5515009"/>
            <a:satOff val="-7671"/>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Implement</a:t>
          </a:r>
          <a:endParaRPr lang="en-US" sz="1300" kern="1200" dirty="0"/>
        </a:p>
      </dsp:txBody>
      <dsp:txXfrm>
        <a:off x="3192494" y="3922436"/>
        <a:ext cx="1129231" cy="1129231"/>
      </dsp:txXfrm>
    </dsp:sp>
    <dsp:sp modelId="{5719321F-90B0-4436-B514-65E4481E387F}">
      <dsp:nvSpPr>
        <dsp:cNvPr id="0" name=""/>
        <dsp:cNvSpPr/>
      </dsp:nvSpPr>
      <dsp:spPr>
        <a:xfrm rot="15120000">
          <a:off x="3178581" y="3089274"/>
          <a:ext cx="423852" cy="538978"/>
        </a:xfrm>
        <a:prstGeom prst="righ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261806" y="3257536"/>
        <a:ext cx="296696" cy="323386"/>
      </dsp:txXfrm>
    </dsp:sp>
    <dsp:sp modelId="{D55E0FAF-351D-459F-BC31-00F623BDD898}">
      <dsp:nvSpPr>
        <dsp:cNvPr id="0" name=""/>
        <dsp:cNvSpPr/>
      </dsp:nvSpPr>
      <dsp:spPr>
        <a:xfrm>
          <a:off x="2218003" y="1409172"/>
          <a:ext cx="1596973" cy="1596973"/>
        </a:xfrm>
        <a:prstGeom prst="ellipse">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Examine and Reflect (Evaluate)</a:t>
          </a:r>
          <a:endParaRPr lang="en-US" sz="1300" kern="1200" dirty="0"/>
        </a:p>
      </dsp:txBody>
      <dsp:txXfrm>
        <a:off x="2451874" y="1643043"/>
        <a:ext cx="1129231" cy="1129231"/>
      </dsp:txXfrm>
    </dsp:sp>
    <dsp:sp modelId="{58BC6483-7637-4F1E-BAA5-83A2ADDC61A7}">
      <dsp:nvSpPr>
        <dsp:cNvPr id="0" name=""/>
        <dsp:cNvSpPr/>
      </dsp:nvSpPr>
      <dsp:spPr>
        <a:xfrm rot="19440000">
          <a:off x="3764343" y="1240849"/>
          <a:ext cx="423852" cy="538978"/>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776485" y="1386015"/>
        <a:ext cx="296696" cy="32338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7B2FE64-F3AA-4897-B7C3-92AB4D0D4377}" type="datetimeFigureOut">
              <a:rPr lang="en-US" smtClean="0"/>
              <a:t>3/26/2019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CC4F394-2140-4254-8589-3ECA8958AD2B}" type="slidenum">
              <a:rPr lang="en-US" smtClean="0"/>
              <a:t>‹#›</a:t>
            </a:fld>
            <a:endParaRPr lang="en-US"/>
          </a:p>
        </p:txBody>
      </p:sp>
    </p:spTree>
    <p:extLst>
      <p:ext uri="{BB962C8B-B14F-4D97-AF65-F5344CB8AC3E}">
        <p14:creationId xmlns:p14="http://schemas.microsoft.com/office/powerpoint/2010/main" val="2264327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atesupportnetwork.ed.gov/system/files/needsassessmentguidebook-508_003.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endParaRPr/>
          </a:p>
        </p:txBody>
      </p:sp>
      <p:sp>
        <p:nvSpPr>
          <p:cNvPr id="223" name="Google Shape;223;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36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4df4c16148_9_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4df4c16148_9_7: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lang="en-US" dirty="0" smtClean="0"/>
          </a:p>
          <a:p>
            <a:endParaRPr lang="en-US" dirty="0" smtClean="0"/>
          </a:p>
          <a:p>
            <a:r>
              <a:rPr lang="en-US" dirty="0" smtClean="0"/>
              <a:t>Source</a:t>
            </a:r>
            <a:r>
              <a:rPr lang="en-US" dirty="0"/>
              <a:t>: </a:t>
            </a:r>
            <a:r>
              <a:rPr lang="en-US" u="sng" dirty="0">
                <a:solidFill>
                  <a:schemeClr val="hlink"/>
                </a:solidFill>
                <a:hlinkClick r:id="rId3"/>
              </a:rPr>
              <a:t>https://statesupportnetwork.ed.gov/system/files/needsassessmentguidebook-508_003.pdf</a:t>
            </a:r>
            <a:endParaRPr dirty="0"/>
          </a:p>
          <a:p>
            <a:endParaRPr dirty="0"/>
          </a:p>
          <a:p>
            <a:endParaRPr dirty="0"/>
          </a:p>
        </p:txBody>
      </p:sp>
      <p:sp>
        <p:nvSpPr>
          <p:cNvPr id="356" name="Google Shape;356;g4df4c16148_9_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17</a:t>
            </a:fld>
            <a:endParaRPr/>
          </a:p>
        </p:txBody>
      </p:sp>
    </p:spTree>
    <p:extLst>
      <p:ext uri="{BB962C8B-B14F-4D97-AF65-F5344CB8AC3E}">
        <p14:creationId xmlns:p14="http://schemas.microsoft.com/office/powerpoint/2010/main" val="4156017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4F394-2140-4254-8589-3ECA8958AD2B}" type="slidenum">
              <a:rPr lang="en-US" smtClean="0"/>
              <a:t>18</a:t>
            </a:fld>
            <a:endParaRPr lang="en-US"/>
          </a:p>
        </p:txBody>
      </p:sp>
    </p:spTree>
    <p:extLst>
      <p:ext uri="{BB962C8B-B14F-4D97-AF65-F5344CB8AC3E}">
        <p14:creationId xmlns:p14="http://schemas.microsoft.com/office/powerpoint/2010/main" val="10314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4F394-2140-4254-8589-3ECA8958AD2B}" type="slidenum">
              <a:rPr lang="en-US" smtClean="0"/>
              <a:t>19</a:t>
            </a:fld>
            <a:endParaRPr lang="en-US"/>
          </a:p>
        </p:txBody>
      </p:sp>
    </p:spTree>
    <p:extLst>
      <p:ext uri="{BB962C8B-B14F-4D97-AF65-F5344CB8AC3E}">
        <p14:creationId xmlns:p14="http://schemas.microsoft.com/office/powerpoint/2010/main" val="2217804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4F394-2140-4254-8589-3ECA8958AD2B}" type="slidenum">
              <a:rPr lang="en-US" smtClean="0"/>
              <a:t>20</a:t>
            </a:fld>
            <a:endParaRPr lang="en-US"/>
          </a:p>
        </p:txBody>
      </p:sp>
    </p:spTree>
    <p:extLst>
      <p:ext uri="{BB962C8B-B14F-4D97-AF65-F5344CB8AC3E}">
        <p14:creationId xmlns:p14="http://schemas.microsoft.com/office/powerpoint/2010/main" val="2321708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4e844de366_6_14: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endParaRPr dirty="0"/>
          </a:p>
        </p:txBody>
      </p:sp>
      <p:sp>
        <p:nvSpPr>
          <p:cNvPr id="372" name="Google Shape;372;g4e844de366_6_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789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4e844de366_14_57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4e844de366_14_578: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a:p>
        </p:txBody>
      </p:sp>
      <p:sp>
        <p:nvSpPr>
          <p:cNvPr id="404" name="Google Shape;404;g4e844de366_14_578: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22</a:t>
            </a:fld>
            <a:endParaRPr/>
          </a:p>
        </p:txBody>
      </p:sp>
    </p:spTree>
    <p:extLst>
      <p:ext uri="{BB962C8B-B14F-4D97-AF65-F5344CB8AC3E}">
        <p14:creationId xmlns:p14="http://schemas.microsoft.com/office/powerpoint/2010/main" val="9368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4df4c16148_16_169: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466618" indent="-311079">
              <a:lnSpc>
                <a:spcPct val="90000"/>
              </a:lnSpc>
              <a:buSzPts val="1200"/>
              <a:buFont typeface="Calibri"/>
              <a:buChar char="●"/>
            </a:pPr>
            <a:r>
              <a:rPr lang="en-US"/>
              <a:t>The purpose of Title I, Part A of the Every Student Succeeds Act (ESSA) of 2015  is to ensure that all children have a fair, equal, and significant opportunity to obtain a high-quality education and close the achievement gap between high- and low-performing children, especially the achievement gaps between minority and nonminority students, and between disadvantaged children and their more advantaged peers.</a:t>
            </a:r>
            <a:endParaRPr/>
          </a:p>
          <a:p>
            <a:pPr marL="466618" indent="-311079">
              <a:buSzPts val="1200"/>
              <a:buFont typeface="Calibri"/>
              <a:buChar char="●"/>
            </a:pPr>
            <a:r>
              <a:rPr lang="en-US"/>
              <a:t>Research demonstrates a correlation between high poverty schools and low academic performance.</a:t>
            </a:r>
            <a:endParaRPr/>
          </a:p>
          <a:p>
            <a:pPr marL="466618" indent="-311079">
              <a:buSzPts val="1200"/>
              <a:buFont typeface="Calibri"/>
              <a:buChar char="●"/>
            </a:pPr>
            <a:r>
              <a:rPr lang="en-US"/>
              <a:t>Note: If you have =/&gt; 40% FRL student population, you may use Title I funds to serve all students via a schoolwide program. Using a schoolwide approach enables LEAs to support whole-school reforms.</a:t>
            </a:r>
            <a:endParaRPr/>
          </a:p>
          <a:p>
            <a:endParaRPr/>
          </a:p>
        </p:txBody>
      </p:sp>
      <p:sp>
        <p:nvSpPr>
          <p:cNvPr id="418" name="Google Shape;418;g4df4c16148_16_16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43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4df4c16148_16_176: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a:lnSpc>
                <a:spcPct val="75000"/>
              </a:lnSpc>
              <a:buClr>
                <a:srgbClr val="000000"/>
              </a:buClr>
              <a:buFont typeface="Arial"/>
              <a:buNone/>
            </a:pPr>
            <a:r>
              <a:rPr lang="en-US" sz="1600" kern="0" dirty="0">
                <a:solidFill>
                  <a:srgbClr val="000000"/>
                </a:solidFill>
                <a:ea typeface="Calibri"/>
                <a:cs typeface="Calibri"/>
                <a:sym typeface="Calibri"/>
              </a:rPr>
              <a:t>A school operating a schoolwide program does not need to identify particular students as eligible to participate. There are three basic requirements:</a:t>
            </a:r>
          </a:p>
          <a:p>
            <a:pPr marL="466618" indent="-362925">
              <a:lnSpc>
                <a:spcPct val="75000"/>
              </a:lnSpc>
              <a:buClr>
                <a:srgbClr val="000000"/>
              </a:buClr>
              <a:buSzPts val="2000"/>
              <a:buFont typeface="Calibri"/>
              <a:buChar char="●"/>
            </a:pPr>
            <a:r>
              <a:rPr lang="en-US" kern="0" dirty="0" smtClean="0">
                <a:solidFill>
                  <a:srgbClr val="000000"/>
                </a:solidFill>
                <a:latin typeface="+mn-lt"/>
                <a:ea typeface="Calibri"/>
                <a:cs typeface="Calibri"/>
                <a:sym typeface="Calibri"/>
              </a:rPr>
              <a:t>Conducting a </a:t>
            </a:r>
            <a:r>
              <a:rPr lang="en-US" i="1" kern="0" dirty="0" smtClean="0">
                <a:solidFill>
                  <a:srgbClr val="0000FF"/>
                </a:solidFill>
                <a:latin typeface="+mn-lt"/>
                <a:ea typeface="Calibri"/>
                <a:cs typeface="Calibri"/>
                <a:sym typeface="Calibri"/>
              </a:rPr>
              <a:t>comprehensive needs assessment</a:t>
            </a:r>
            <a:r>
              <a:rPr lang="en-US" kern="0" dirty="0" smtClean="0">
                <a:solidFill>
                  <a:srgbClr val="000000"/>
                </a:solidFill>
                <a:latin typeface="+mn-lt"/>
                <a:ea typeface="Calibri"/>
                <a:cs typeface="Calibri"/>
                <a:sym typeface="Calibri"/>
              </a:rPr>
              <a:t> of the entire school, using academic achievement and growth data, process data, student engagement and behavioral data, and perception data from school staff, parents, and others in the community</a:t>
            </a:r>
          </a:p>
          <a:p>
            <a:pPr marL="466618" indent="-362925">
              <a:lnSpc>
                <a:spcPct val="75000"/>
              </a:lnSpc>
              <a:buClr>
                <a:srgbClr val="000000"/>
              </a:buClr>
              <a:buSzPts val="2000"/>
              <a:buFont typeface="Calibri"/>
              <a:buChar char="●"/>
            </a:pPr>
            <a:r>
              <a:rPr lang="en-US" kern="0" dirty="0" smtClean="0">
                <a:solidFill>
                  <a:srgbClr val="000000"/>
                </a:solidFill>
                <a:latin typeface="+mn-lt"/>
                <a:ea typeface="Calibri"/>
                <a:cs typeface="Calibri"/>
                <a:sym typeface="Calibri"/>
              </a:rPr>
              <a:t>Preparing a comprehensive schoolwide plan—through consultation with district and building leaders, teachers, staff, parents, students, and community members—that describes how the school will improve academic achievement overall, but particularly for the lowest-achieving students</a:t>
            </a:r>
          </a:p>
          <a:p>
            <a:pPr marL="466618" indent="-362925">
              <a:lnSpc>
                <a:spcPct val="75000"/>
              </a:lnSpc>
              <a:buClr>
                <a:srgbClr val="000000"/>
              </a:buClr>
              <a:buSzPts val="2000"/>
              <a:buFont typeface="Calibri"/>
              <a:buChar char="●"/>
            </a:pPr>
            <a:r>
              <a:rPr lang="en-US" kern="0" dirty="0" smtClean="0">
                <a:solidFill>
                  <a:srgbClr val="000000"/>
                </a:solidFill>
                <a:latin typeface="+mn-lt"/>
                <a:ea typeface="Calibri"/>
                <a:cs typeface="Calibri"/>
                <a:sym typeface="Calibri"/>
              </a:rPr>
              <a:t>Annually reviewing the schoolwide plan, using data from State and local assessments, other indicators of academic achievement and growth, process data, student engagement and behavioral data, and perception data to determine if the schoolwide program has been effective</a:t>
            </a:r>
          </a:p>
          <a:p>
            <a:endParaRPr dirty="0"/>
          </a:p>
        </p:txBody>
      </p:sp>
      <p:sp>
        <p:nvSpPr>
          <p:cNvPr id="426" name="Google Shape;426;g4df4c16148_16_17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5201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df4c16148_16_187: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a:lnSpc>
                <a:spcPct val="90000"/>
              </a:lnSpc>
              <a:buClr>
                <a:schemeClr val="dk1"/>
              </a:buClr>
              <a:buSzPts val="2800"/>
            </a:pPr>
            <a:r>
              <a:rPr lang="en-US" dirty="0" smtClean="0"/>
              <a:t>LEAs serving schools with Title I, Part A funds under a Targeted Assistance program are responsible for collecting the following assurances from the school that the school will:</a:t>
            </a:r>
          </a:p>
          <a:p>
            <a:pPr marL="1224873" lvl="1" indent="-524946">
              <a:lnSpc>
                <a:spcPct val="90000"/>
              </a:lnSpc>
              <a:spcBef>
                <a:spcPts val="510"/>
              </a:spcBef>
              <a:buClr>
                <a:schemeClr val="dk1"/>
              </a:buClr>
              <a:buSzPts val="2400"/>
              <a:buFont typeface="+mj-lt"/>
              <a:buAutoNum type="romanLcPeriod"/>
            </a:pPr>
            <a:r>
              <a:rPr lang="en-US" dirty="0" smtClean="0"/>
              <a:t>help provide an accelerated, high-quality curriculum; </a:t>
            </a:r>
          </a:p>
          <a:p>
            <a:pPr marL="1224873" lvl="1" indent="-524946">
              <a:lnSpc>
                <a:spcPct val="90000"/>
              </a:lnSpc>
              <a:spcBef>
                <a:spcPts val="510"/>
              </a:spcBef>
              <a:buClr>
                <a:schemeClr val="dk1"/>
              </a:buClr>
              <a:buSzPts val="2400"/>
              <a:buFont typeface="+mj-lt"/>
              <a:buAutoNum type="romanLcPeriod"/>
            </a:pPr>
            <a:r>
              <a:rPr lang="en-US" dirty="0" smtClean="0"/>
              <a:t>minimize the removal of children from the regular classroom during regular school hours for instruction provided under this part; and</a:t>
            </a:r>
          </a:p>
          <a:p>
            <a:pPr marL="1224873" lvl="1" indent="-524946">
              <a:lnSpc>
                <a:spcPct val="90000"/>
              </a:lnSpc>
              <a:spcBef>
                <a:spcPts val="510"/>
              </a:spcBef>
              <a:buClr>
                <a:schemeClr val="dk1"/>
              </a:buClr>
              <a:buSzPts val="2400"/>
              <a:buFont typeface="+mj-lt"/>
              <a:buAutoNum type="romanLcPeriod"/>
            </a:pPr>
            <a:r>
              <a:rPr lang="en-US" dirty="0" smtClean="0"/>
              <a:t>on an ongoing basis, review the progress of eligible children and revise the targeted assistance program under this section, if necessary, to provide additional assistance to enable such children to meet the challenging State academic standards.</a:t>
            </a:r>
          </a:p>
          <a:p>
            <a:endParaRPr dirty="0"/>
          </a:p>
        </p:txBody>
      </p:sp>
      <p:sp>
        <p:nvSpPr>
          <p:cNvPr id="438" name="Google Shape;438;g4df4c16148_16_18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130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4df4c16148_16_197: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1166546" lvl="2" indent="-233309">
              <a:buChar char="○"/>
            </a:pPr>
            <a:r>
              <a:rPr lang="en-US" dirty="0" smtClean="0">
                <a:latin typeface="Trebuchet MS" panose="020B0603020202020204" pitchFamily="34" charset="0"/>
              </a:rPr>
              <a:t>For example: </a:t>
            </a:r>
          </a:p>
          <a:p>
            <a:pPr marL="1633164" lvl="3" indent="-233309">
              <a:buChar char="○"/>
            </a:pPr>
            <a:r>
              <a:rPr lang="en-US" dirty="0" smtClean="0">
                <a:latin typeface="Trebuchet MS" panose="020B0603020202020204" pitchFamily="34" charset="0"/>
              </a:rPr>
              <a:t>C</a:t>
            </a:r>
            <a:r>
              <a:rPr lang="en-US" dirty="0" smtClean="0">
                <a:latin typeface="Trebuchet MS" panose="020B0603020202020204" pitchFamily="34" charset="0"/>
                <a:sym typeface="Calibri"/>
              </a:rPr>
              <a:t>hildren identified by the school as failing, or most at risk of failing, to meet the Colorado English Language Proficiency (CELP) and Colorado Academic standards (CAS) on the basis of multiple, educationally related, objective criteria established by the local education agency and supplemented by the school. </a:t>
            </a:r>
            <a:endParaRPr lang="en-US" dirty="0" smtClean="0">
              <a:latin typeface="Trebuchet MS" panose="020B0603020202020204" pitchFamily="34" charset="0"/>
            </a:endParaRPr>
          </a:p>
          <a:p>
            <a:pPr marL="1633164" lvl="3" indent="-233309">
              <a:buChar char="○"/>
            </a:pPr>
            <a:r>
              <a:rPr lang="en-US" dirty="0" smtClean="0">
                <a:latin typeface="Trebuchet MS" panose="020B0603020202020204" pitchFamily="34" charset="0"/>
                <a:sym typeface="Calibri"/>
              </a:rPr>
              <a:t>Children from preschool through grade 2 shall be selected solely on the basis of criteria, including objective criteria, established by the LEA and supplemented by the school.  </a:t>
            </a:r>
            <a:endParaRPr lang="en-US" dirty="0" smtClean="0">
              <a:latin typeface="Trebuchet MS" panose="020B0603020202020204" pitchFamily="34" charset="0"/>
            </a:endParaRPr>
          </a:p>
          <a:p>
            <a:pPr marL="1633164" lvl="3" indent="-233309">
              <a:buChar char="○"/>
            </a:pPr>
            <a:r>
              <a:rPr lang="en-US" dirty="0" smtClean="0">
                <a:latin typeface="Trebuchet MS" panose="020B0603020202020204" pitchFamily="34" charset="0"/>
                <a:sym typeface="Calibri"/>
              </a:rPr>
              <a:t>Children who participated in Head Start or Even Start program within two years, migrant, neglected, delinquent, and students experiencing homelessness are automatically eligible</a:t>
            </a:r>
            <a:endParaRPr dirty="0"/>
          </a:p>
        </p:txBody>
      </p:sp>
      <p:sp>
        <p:nvSpPr>
          <p:cNvPr id="444" name="Google Shape;444;g4df4c16148_16_19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39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e844de366_14_2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e844de366_14_218: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a:p>
        </p:txBody>
      </p:sp>
      <p:sp>
        <p:nvSpPr>
          <p:cNvPr id="241" name="Google Shape;241;g4e844de366_14_218: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3</a:t>
            </a:fld>
            <a:endParaRPr/>
          </a:p>
        </p:txBody>
      </p:sp>
    </p:spTree>
    <p:extLst>
      <p:ext uri="{BB962C8B-B14F-4D97-AF65-F5344CB8AC3E}">
        <p14:creationId xmlns:p14="http://schemas.microsoft.com/office/powerpoint/2010/main" val="1552825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4df4c16148_16_208: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r>
              <a:rPr lang="en-US" dirty="0" smtClean="0"/>
              <a:t>Work</a:t>
            </a:r>
            <a:r>
              <a:rPr lang="en-US" baseline="0" dirty="0" smtClean="0"/>
              <a:t> through Need &gt; Root Cause &gt; Appropriate Intervention</a:t>
            </a:r>
          </a:p>
          <a:p>
            <a:endParaRPr lang="en-US" baseline="0" dirty="0" smtClean="0"/>
          </a:p>
          <a:p>
            <a:r>
              <a:rPr lang="en-US" baseline="0" dirty="0" smtClean="0"/>
              <a:t>Flawed example intentionally to get them thinking about the alignment of the intervention to the need + root cause</a:t>
            </a:r>
          </a:p>
          <a:p>
            <a:endParaRPr lang="en-US" baseline="0" dirty="0" smtClean="0"/>
          </a:p>
          <a:p>
            <a:r>
              <a:rPr lang="en-US" baseline="0" dirty="0" smtClean="0"/>
              <a:t>As a reviewer, we are looking for the connection of CNA to intervention to evaluation data.  Let them play the role of the review and review this intervention.  What questions/concerns would you have ?</a:t>
            </a:r>
          </a:p>
        </p:txBody>
      </p:sp>
      <p:sp>
        <p:nvSpPr>
          <p:cNvPr id="456" name="Google Shape;456;g4df4c16148_16_20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2606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4df4c16148_16_2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4df4c16148_16_213: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a:t>Emphasize that differentiated instruction and/or scaffolding in literacy or content courses is not the equivalent of providing an ELD program</a:t>
            </a:r>
            <a:endParaRPr/>
          </a:p>
        </p:txBody>
      </p:sp>
      <p:sp>
        <p:nvSpPr>
          <p:cNvPr id="464" name="Google Shape;464;g4df4c16148_16_213: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fld id="{00000000-1234-1234-1234-123412341234}" type="slidenum">
              <a:rPr lang="en-US"/>
              <a:pPr/>
              <a:t>29</a:t>
            </a:fld>
            <a:endParaRPr/>
          </a:p>
        </p:txBody>
      </p:sp>
    </p:spTree>
    <p:extLst>
      <p:ext uri="{BB962C8B-B14F-4D97-AF65-F5344CB8AC3E}">
        <p14:creationId xmlns:p14="http://schemas.microsoft.com/office/powerpoint/2010/main" val="2815190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4df4c16148_16_219: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r>
              <a:rPr lang="en-US" dirty="0" smtClean="0"/>
              <a:t>Why disinterested?  Survey results that students have lost interest in completing.</a:t>
            </a:r>
            <a:r>
              <a:rPr lang="en-US" baseline="0" dirty="0" smtClean="0"/>
              <a:t>  Why?  We have found that students feel a need to start working immediately to meet their personal needs.</a:t>
            </a:r>
            <a:endParaRPr dirty="0"/>
          </a:p>
        </p:txBody>
      </p:sp>
      <p:sp>
        <p:nvSpPr>
          <p:cNvPr id="471" name="Google Shape;471;g4df4c16148_16_21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062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4df4c16148_16_2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4df4c16148_16_229: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r>
              <a:rPr lang="en-US" dirty="0" smtClean="0"/>
              <a:t>Allocation should not be the sole or primary factor</a:t>
            </a:r>
            <a:r>
              <a:rPr lang="en-US" baseline="0" dirty="0" smtClean="0"/>
              <a:t> in making your decision.</a:t>
            </a:r>
          </a:p>
          <a:p>
            <a:endParaRPr lang="en-US" baseline="0" dirty="0" smtClean="0"/>
          </a:p>
          <a:p>
            <a:r>
              <a:rPr lang="en-US" baseline="0" dirty="0" smtClean="0"/>
              <a:t>Before you can make a decision, there are some things to consider:  how much money, what are the needs, how prevalent (small group or majority)?</a:t>
            </a:r>
            <a:endParaRPr dirty="0"/>
          </a:p>
        </p:txBody>
      </p:sp>
      <p:sp>
        <p:nvSpPr>
          <p:cNvPr id="486" name="Google Shape;486;g4df4c16148_16_229: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fld id="{00000000-1234-1234-1234-123412341234}" type="slidenum">
              <a:rPr lang="en-US"/>
              <a:pPr/>
              <a:t>31</a:t>
            </a:fld>
            <a:endParaRPr/>
          </a:p>
        </p:txBody>
      </p:sp>
    </p:spTree>
    <p:extLst>
      <p:ext uri="{BB962C8B-B14F-4D97-AF65-F5344CB8AC3E}">
        <p14:creationId xmlns:p14="http://schemas.microsoft.com/office/powerpoint/2010/main" val="1677436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4e844de366_14_58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4e844de366_14_58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a:p>
        </p:txBody>
      </p:sp>
      <p:sp>
        <p:nvSpPr>
          <p:cNvPr id="560" name="Google Shape;560;g4e844de366_14_58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32</a:t>
            </a:fld>
            <a:endParaRPr/>
          </a:p>
        </p:txBody>
      </p:sp>
    </p:spTree>
    <p:extLst>
      <p:ext uri="{BB962C8B-B14F-4D97-AF65-F5344CB8AC3E}">
        <p14:creationId xmlns:p14="http://schemas.microsoft.com/office/powerpoint/2010/main" val="1559624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Implementing the program is what they do over the course of the</a:t>
            </a:r>
            <a:r>
              <a:rPr lang="en-US" baseline="0" dirty="0" smtClean="0"/>
              <a:t> year – we don’t have any slides on implementation for this round so there is not a slide with a yellow box for </a:t>
            </a:r>
            <a:r>
              <a:rPr lang="en-US" baseline="0" smtClean="0"/>
              <a:t>“implement” </a:t>
            </a:r>
            <a:endParaRPr lang="en-US"/>
          </a:p>
        </p:txBody>
      </p:sp>
      <p:sp>
        <p:nvSpPr>
          <p:cNvPr id="4" name="Slide Number Placeholder 3"/>
          <p:cNvSpPr>
            <a:spLocks noGrp="1"/>
          </p:cNvSpPr>
          <p:nvPr>
            <p:ph type="sldNum" sz="quarter" idx="10"/>
          </p:nvPr>
        </p:nvSpPr>
        <p:spPr/>
        <p:txBody>
          <a:bodyPr/>
          <a:lstStyle/>
          <a:p>
            <a:fld id="{9CC4F394-2140-4254-8589-3ECA8958AD2B}" type="slidenum">
              <a:rPr lang="en-US" smtClean="0"/>
              <a:t>33</a:t>
            </a:fld>
            <a:endParaRPr lang="en-US"/>
          </a:p>
        </p:txBody>
      </p:sp>
    </p:spTree>
    <p:extLst>
      <p:ext uri="{BB962C8B-B14F-4D97-AF65-F5344CB8AC3E}">
        <p14:creationId xmlns:p14="http://schemas.microsoft.com/office/powerpoint/2010/main" val="1880186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4b2bda30da_1_5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4b2bda30da_1_58: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466618" indent="-324041">
              <a:buSzPts val="1400"/>
              <a:buChar char="●"/>
            </a:pPr>
            <a:r>
              <a:rPr lang="en-US"/>
              <a:t>When planning the use of Federal Funds, first consider your top priorities, and which student groups are in need of additional supports. Each should be informed by your CNA.</a:t>
            </a:r>
            <a:endParaRPr/>
          </a:p>
          <a:p>
            <a:pPr marL="466618" indent="-324041">
              <a:buSzPts val="1400"/>
              <a:buChar char="●"/>
            </a:pPr>
            <a:r>
              <a:rPr lang="en-US"/>
              <a:t>Second, explore and select activities that will address that priority. Consider available interventions with a proven evidence-base, and how these may address needs identified in your context.</a:t>
            </a:r>
            <a:endParaRPr/>
          </a:p>
          <a:p>
            <a:pPr marL="466618" indent="-324041">
              <a:buSzPts val="1400"/>
              <a:buChar char="●"/>
            </a:pPr>
            <a:r>
              <a:rPr lang="en-US"/>
              <a:t>Third, consider the ESSA Title Program areas of emphasis, and how schools may be served through these areas of emphasis. While doing this, ask -- is this an allowable use of funds?</a:t>
            </a:r>
            <a:endParaRPr/>
          </a:p>
          <a:p>
            <a:pPr marL="466618" indent="-324041">
              <a:buSzPts val="1400"/>
              <a:buChar char="●"/>
            </a:pPr>
            <a:r>
              <a:rPr lang="en-US"/>
              <a:t>The final step is developing the plan which communicates the proposed use of Federal Funds. This is captured through the consolidated application.</a:t>
            </a:r>
            <a:endParaRPr/>
          </a:p>
        </p:txBody>
      </p:sp>
      <p:sp>
        <p:nvSpPr>
          <p:cNvPr id="593" name="Google Shape;593;g4b2bda30da_1_58: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34</a:t>
            </a:fld>
            <a:endParaRPr/>
          </a:p>
        </p:txBody>
      </p:sp>
    </p:spTree>
    <p:extLst>
      <p:ext uri="{BB962C8B-B14F-4D97-AF65-F5344CB8AC3E}">
        <p14:creationId xmlns:p14="http://schemas.microsoft.com/office/powerpoint/2010/main" val="2474461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4e844de366_14_5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4e844de366_14_521: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466618" indent="-324041">
              <a:buSzPts val="1400"/>
              <a:buChar char="●"/>
            </a:pPr>
            <a:r>
              <a:rPr lang="en-US" dirty="0"/>
              <a:t>Let’s try this together. First, form three groups. Group 1 will take Priority 1, Group 2 priority 2, and Group 3 priority 3. </a:t>
            </a:r>
            <a:endParaRPr dirty="0"/>
          </a:p>
          <a:p>
            <a:pPr marL="466618" indent="-324041">
              <a:buSzPts val="1400"/>
              <a:buChar char="●"/>
            </a:pPr>
            <a:r>
              <a:rPr lang="en-US" dirty="0"/>
              <a:t>Consider the priorities, and strategies, interventions, or resources that could support those priorities. Then, consider the guiding questions. Discuss among each other how Title funds can meet your identified priorities and proposed activities.</a:t>
            </a:r>
            <a:endParaRPr dirty="0"/>
          </a:p>
          <a:p>
            <a:pPr marL="466618" indent="-324041">
              <a:buSzPts val="1400"/>
              <a:buChar char="●"/>
            </a:pPr>
            <a:r>
              <a:rPr lang="en-US" dirty="0"/>
              <a:t>Consider tradeoffs to your preliminary decisions. How was Title III more beneficial to address EL student science achievement than Title I? How can Title I and II support this work. Consider how funds can be “braided,” or used in different ways to achieve a common goal</a:t>
            </a:r>
            <a:r>
              <a:rPr lang="en-US" dirty="0" smtClean="0"/>
              <a:t>.</a:t>
            </a:r>
          </a:p>
          <a:p>
            <a:pPr marL="466618" indent="-324041">
              <a:buSzPts val="1400"/>
              <a:buChar char="●"/>
            </a:pPr>
            <a:endParaRPr lang="en-US" dirty="0" smtClean="0"/>
          </a:p>
          <a:p>
            <a:pPr marL="466618" indent="-324041">
              <a:buSzPts val="1400"/>
              <a:buChar char="●"/>
            </a:pPr>
            <a:r>
              <a:rPr lang="en-US" dirty="0" smtClean="0"/>
              <a:t>Jot down some priorities.</a:t>
            </a:r>
            <a:r>
              <a:rPr lang="en-US" baseline="0" dirty="0" smtClean="0"/>
              <a:t>  Who do you need to connect with to address consideration and funding options.</a:t>
            </a:r>
            <a:endParaRPr dirty="0"/>
          </a:p>
          <a:p>
            <a:endParaRPr dirty="0"/>
          </a:p>
          <a:p>
            <a:endParaRPr dirty="0"/>
          </a:p>
          <a:p>
            <a:r>
              <a:rPr lang="en-US" dirty="0"/>
              <a:t>Deciding to hire interventionist</a:t>
            </a:r>
            <a:endParaRPr dirty="0"/>
          </a:p>
          <a:p>
            <a:r>
              <a:rPr lang="en-US" dirty="0"/>
              <a:t>Subs for teacher planning time (or stipends for additional work)</a:t>
            </a:r>
            <a:endParaRPr dirty="0"/>
          </a:p>
          <a:p>
            <a:r>
              <a:rPr lang="en-US" dirty="0"/>
              <a:t>Professional learning</a:t>
            </a:r>
            <a:endParaRPr dirty="0"/>
          </a:p>
          <a:p>
            <a:r>
              <a:rPr lang="en-US" dirty="0"/>
              <a:t>Purchasing online math curriculum </a:t>
            </a:r>
            <a:endParaRPr dirty="0"/>
          </a:p>
        </p:txBody>
      </p:sp>
      <p:sp>
        <p:nvSpPr>
          <p:cNvPr id="657" name="Google Shape;657;g4e844de366_14_521: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35</a:t>
            </a:fld>
            <a:endParaRPr/>
          </a:p>
        </p:txBody>
      </p:sp>
    </p:spTree>
    <p:extLst>
      <p:ext uri="{BB962C8B-B14F-4D97-AF65-F5344CB8AC3E}">
        <p14:creationId xmlns:p14="http://schemas.microsoft.com/office/powerpoint/2010/main" val="3600516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4e844de366_1_10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4e844de366_1_10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dirty="0"/>
          </a:p>
        </p:txBody>
      </p:sp>
      <p:sp>
        <p:nvSpPr>
          <p:cNvPr id="680" name="Google Shape;680;g4e844de366_1_103: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38</a:t>
            </a:fld>
            <a:endParaRPr/>
          </a:p>
        </p:txBody>
      </p:sp>
    </p:spTree>
    <p:extLst>
      <p:ext uri="{BB962C8B-B14F-4D97-AF65-F5344CB8AC3E}">
        <p14:creationId xmlns:p14="http://schemas.microsoft.com/office/powerpoint/2010/main" val="1445025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CDE has been partnering with Regional</a:t>
            </a:r>
            <a:r>
              <a:rPr lang="en-US" baseline="0" dirty="0" smtClean="0"/>
              <a:t> Educational Lab (REL) to develop program </a:t>
            </a:r>
            <a:r>
              <a:rPr lang="en-US" baseline="0" dirty="0" err="1" smtClean="0"/>
              <a:t>eval</a:t>
            </a:r>
            <a:r>
              <a:rPr lang="en-US" baseline="0" dirty="0" smtClean="0"/>
              <a:t> training modules with two different levels: 1) some experience with program </a:t>
            </a:r>
            <a:r>
              <a:rPr lang="en-US" baseline="0" dirty="0" err="1" smtClean="0"/>
              <a:t>eval</a:t>
            </a:r>
            <a:r>
              <a:rPr lang="en-US" baseline="0" dirty="0" smtClean="0"/>
              <a:t> and 2) beginners.  Both sets are being piloted in April and we are looking for volunteers to participate in the modules and provide feedback re: their utility.</a:t>
            </a:r>
            <a:endParaRPr lang="en-US" dirty="0"/>
          </a:p>
        </p:txBody>
      </p:sp>
      <p:sp>
        <p:nvSpPr>
          <p:cNvPr id="4" name="Slide Number Placeholder 3"/>
          <p:cNvSpPr>
            <a:spLocks noGrp="1"/>
          </p:cNvSpPr>
          <p:nvPr>
            <p:ph type="sldNum" sz="quarter" idx="10"/>
          </p:nvPr>
        </p:nvSpPr>
        <p:spPr/>
        <p:txBody>
          <a:bodyPr/>
          <a:lstStyle/>
          <a:p>
            <a:fld id="{9CC4F394-2140-4254-8589-3ECA8958AD2B}" type="slidenum">
              <a:rPr lang="en-US" smtClean="0"/>
              <a:t>39</a:t>
            </a:fld>
            <a:endParaRPr lang="en-US"/>
          </a:p>
        </p:txBody>
      </p:sp>
    </p:spTree>
    <p:extLst>
      <p:ext uri="{BB962C8B-B14F-4D97-AF65-F5344CB8AC3E}">
        <p14:creationId xmlns:p14="http://schemas.microsoft.com/office/powerpoint/2010/main" val="355727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e844de366_1_7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4e844de366_1_7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a:p>
        </p:txBody>
      </p:sp>
      <p:sp>
        <p:nvSpPr>
          <p:cNvPr id="270" name="Google Shape;270;g4e844de366_1_7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5</a:t>
            </a:fld>
            <a:endParaRPr/>
          </a:p>
        </p:txBody>
      </p:sp>
    </p:spTree>
    <p:extLst>
      <p:ext uri="{BB962C8B-B14F-4D97-AF65-F5344CB8AC3E}">
        <p14:creationId xmlns:p14="http://schemas.microsoft.com/office/powerpoint/2010/main" val="4159981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C4F394-2140-4254-8589-3ECA8958AD2B}" type="slidenum">
              <a:rPr lang="en-US" smtClean="0"/>
              <a:t>40</a:t>
            </a:fld>
            <a:endParaRPr lang="en-US"/>
          </a:p>
        </p:txBody>
      </p:sp>
    </p:spTree>
    <p:extLst>
      <p:ext uri="{BB962C8B-B14F-4D97-AF65-F5344CB8AC3E}">
        <p14:creationId xmlns:p14="http://schemas.microsoft.com/office/powerpoint/2010/main" val="229724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e99cc5eb4_1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e99cc5eb4_1_0: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51846"/>
            <a:r>
              <a:rPr lang="en-US" dirty="0" smtClean="0"/>
              <a:t>CDE uses the contact information from the Consolidated Application to send out communications.</a:t>
            </a:r>
          </a:p>
          <a:p>
            <a:pPr marL="51846">
              <a:spcBef>
                <a:spcPts val="1021"/>
              </a:spcBef>
              <a:buSzPts val="2800"/>
            </a:pPr>
            <a:endParaRPr lang="en-US" dirty="0" smtClean="0"/>
          </a:p>
          <a:p>
            <a:pPr marL="51846">
              <a:spcBef>
                <a:spcPts val="1021"/>
              </a:spcBef>
              <a:buSzPts val="2800"/>
            </a:pPr>
            <a:r>
              <a:rPr lang="en-US" dirty="0" smtClean="0"/>
              <a:t>Be sure to utilize the PAR system to make changes to your Contacts page.</a:t>
            </a:r>
          </a:p>
          <a:p>
            <a:pPr marL="583273" lvl="1">
              <a:buSzPts val="1800"/>
            </a:pPr>
            <a:r>
              <a:rPr lang="en-US" dirty="0" smtClean="0"/>
              <a:t>Add new contacts</a:t>
            </a:r>
          </a:p>
          <a:p>
            <a:pPr marL="583273" lvl="1">
              <a:buSzPts val="1800"/>
            </a:pPr>
            <a:r>
              <a:rPr lang="en-US" dirty="0" smtClean="0"/>
              <a:t>Update contact information (email, phone number, roles, etc.) </a:t>
            </a:r>
          </a:p>
          <a:p>
            <a:pPr marL="583273" lvl="1">
              <a:buSzPts val="1800"/>
            </a:pPr>
            <a:r>
              <a:rPr lang="en-US" dirty="0" smtClean="0"/>
              <a:t>Remove old contacts </a:t>
            </a:r>
          </a:p>
          <a:p>
            <a:endParaRPr dirty="0"/>
          </a:p>
        </p:txBody>
      </p:sp>
      <p:sp>
        <p:nvSpPr>
          <p:cNvPr id="294" name="Google Shape;294;g4e99cc5eb4_1_0: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8</a:t>
            </a:fld>
            <a:endParaRPr/>
          </a:p>
        </p:txBody>
      </p:sp>
    </p:spTree>
    <p:extLst>
      <p:ext uri="{BB962C8B-B14F-4D97-AF65-F5344CB8AC3E}">
        <p14:creationId xmlns:p14="http://schemas.microsoft.com/office/powerpoint/2010/main" val="1639977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4df4c16148_27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4df4c16148_27_0: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r>
              <a:rPr lang="en-US" dirty="0"/>
              <a:t>Information will be </a:t>
            </a:r>
            <a:r>
              <a:rPr lang="en-US" dirty="0" smtClean="0"/>
              <a:t>forthcoming to </a:t>
            </a:r>
            <a:r>
              <a:rPr lang="en-US" dirty="0"/>
              <a:t>our website </a:t>
            </a:r>
            <a:r>
              <a:rPr lang="en-US" dirty="0" smtClean="0"/>
              <a:t>in the near future to </a:t>
            </a:r>
            <a:r>
              <a:rPr lang="en-US" dirty="0"/>
              <a:t>further explain the </a:t>
            </a:r>
            <a:r>
              <a:rPr lang="en-US" dirty="0" smtClean="0"/>
              <a:t>process. </a:t>
            </a:r>
          </a:p>
          <a:p>
            <a:pPr marL="466618" indent="-349964">
              <a:lnSpc>
                <a:spcPct val="115000"/>
              </a:lnSpc>
              <a:buSzPts val="1800"/>
              <a:buFont typeface="Arial"/>
              <a:buChar char="●"/>
            </a:pPr>
            <a:r>
              <a:rPr lang="en-US" dirty="0">
                <a:latin typeface="Arial"/>
                <a:ea typeface="Arial"/>
                <a:cs typeface="Arial"/>
                <a:sym typeface="Arial"/>
              </a:rPr>
              <a:t>CDE will analyze teacher FTE data collected through the Human Resources (HR) Collection by</a:t>
            </a:r>
          </a:p>
          <a:p>
            <a:pPr marL="466618">
              <a:lnSpc>
                <a:spcPct val="115000"/>
              </a:lnSpc>
            </a:pPr>
            <a:r>
              <a:rPr lang="en-US" dirty="0">
                <a:latin typeface="Arial"/>
                <a:ea typeface="Arial"/>
                <a:cs typeface="Arial"/>
                <a:sym typeface="Arial"/>
              </a:rPr>
              <a:t>conducting FTE calculations toward the end of the school year (as the HR collection typically is not finalized until April). If unable to determine that comparability has been met through the traditional FTE method, CDE will use the alternative high-low (enrollment or poverty) methods. </a:t>
            </a:r>
          </a:p>
          <a:p>
            <a:pPr marL="466618" indent="-349964">
              <a:lnSpc>
                <a:spcPct val="115000"/>
              </a:lnSpc>
              <a:buSzPts val="1800"/>
              <a:buFont typeface="Arial"/>
              <a:buChar char="●"/>
            </a:pPr>
            <a:r>
              <a:rPr lang="en-US" dirty="0">
                <a:latin typeface="Arial"/>
                <a:ea typeface="Arial"/>
                <a:cs typeface="Arial"/>
                <a:sym typeface="Arial"/>
              </a:rPr>
              <a:t>LEAs that do not demonstrate comparability through any of these FTE-based methods will be notified by CDE and asked to submit a per-pupil allocation (PPA) alternative analysis, based on State and local funds expended on educational materials and resources (beyond teacher FTE), using CDE’s Excel spreadsheets. </a:t>
            </a:r>
          </a:p>
          <a:p>
            <a:pPr marL="466618" indent="-349964">
              <a:lnSpc>
                <a:spcPct val="115000"/>
              </a:lnSpc>
              <a:buSzPts val="1800"/>
              <a:buFont typeface="Arial"/>
              <a:buChar char="●"/>
            </a:pPr>
            <a:r>
              <a:rPr lang="en-US" dirty="0">
                <a:latin typeface="Arial"/>
                <a:ea typeface="Arial"/>
                <a:cs typeface="Arial"/>
                <a:sym typeface="Arial"/>
              </a:rPr>
              <a:t>LEAs operating consolidated schoolwide programs may submit the PPA alternative spreadsheets in advance due to the inability to assign teacher funding sources necessary to calculate comparability based on FTE. </a:t>
            </a:r>
          </a:p>
          <a:p>
            <a:endParaRPr dirty="0"/>
          </a:p>
        </p:txBody>
      </p:sp>
      <p:sp>
        <p:nvSpPr>
          <p:cNvPr id="310" name="Google Shape;310;g4df4c16148_27_0: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9</a:t>
            </a:fld>
            <a:endParaRPr/>
          </a:p>
        </p:txBody>
      </p:sp>
    </p:spTree>
    <p:extLst>
      <p:ext uri="{BB962C8B-B14F-4D97-AF65-F5344CB8AC3E}">
        <p14:creationId xmlns:p14="http://schemas.microsoft.com/office/powerpoint/2010/main" val="152648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e844de366_14_30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4e844de366_14_309: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a:lnSpc>
                <a:spcPct val="115000"/>
              </a:lnSpc>
              <a:buClr>
                <a:schemeClr val="dk1"/>
              </a:buClr>
              <a:buSzPts val="1100"/>
            </a:pPr>
            <a:endParaRPr/>
          </a:p>
        </p:txBody>
      </p:sp>
      <p:sp>
        <p:nvSpPr>
          <p:cNvPr id="318" name="Google Shape;318;g4e844de366_14_309: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11</a:t>
            </a:fld>
            <a:endParaRPr/>
          </a:p>
        </p:txBody>
      </p:sp>
    </p:spTree>
    <p:extLst>
      <p:ext uri="{BB962C8B-B14F-4D97-AF65-F5344CB8AC3E}">
        <p14:creationId xmlns:p14="http://schemas.microsoft.com/office/powerpoint/2010/main" val="216726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e844de366_1_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e844de366_1_11: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a:p>
        </p:txBody>
      </p:sp>
      <p:sp>
        <p:nvSpPr>
          <p:cNvPr id="334" name="Google Shape;334;g4e844de366_1_11: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buClr>
                <a:srgbClr val="000000"/>
              </a:buClr>
            </a:pPr>
            <a:fld id="{00000000-1234-1234-1234-123412341234}" type="slidenum">
              <a:rPr lang="en-US"/>
              <a:pPr>
                <a:buClr>
                  <a:srgbClr val="000000"/>
                </a:buClr>
              </a:pPr>
              <a:t>12</a:t>
            </a:fld>
            <a:endParaRPr/>
          </a:p>
        </p:txBody>
      </p:sp>
    </p:spTree>
    <p:extLst>
      <p:ext uri="{BB962C8B-B14F-4D97-AF65-F5344CB8AC3E}">
        <p14:creationId xmlns:p14="http://schemas.microsoft.com/office/powerpoint/2010/main" val="95474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Random grouping.  </a:t>
            </a:r>
          </a:p>
          <a:p>
            <a:pPr defTabSz="933237">
              <a:defRPr/>
            </a:pPr>
            <a:r>
              <a:rPr lang="en-US" dirty="0" smtClean="0"/>
              <a:t>[Insert icebreaker activity.  I’m thinking something along the lines of grouping them based on their comfort level/familiarity with CNAs and having some prepared questions for group discussion.]</a:t>
            </a:r>
          </a:p>
          <a:p>
            <a:endParaRPr lang="en-US" dirty="0"/>
          </a:p>
        </p:txBody>
      </p:sp>
      <p:sp>
        <p:nvSpPr>
          <p:cNvPr id="4" name="Slide Number Placeholder 3"/>
          <p:cNvSpPr>
            <a:spLocks noGrp="1"/>
          </p:cNvSpPr>
          <p:nvPr>
            <p:ph type="sldNum" sz="quarter" idx="10"/>
          </p:nvPr>
        </p:nvSpPr>
        <p:spPr/>
        <p:txBody>
          <a:bodyPr/>
          <a:lstStyle/>
          <a:p>
            <a:fld id="{9CC4F394-2140-4254-8589-3ECA8958AD2B}" type="slidenum">
              <a:rPr lang="en-US" smtClean="0"/>
              <a:t>13</a:t>
            </a:fld>
            <a:endParaRPr lang="en-US"/>
          </a:p>
        </p:txBody>
      </p:sp>
    </p:spTree>
    <p:extLst>
      <p:ext uri="{BB962C8B-B14F-4D97-AF65-F5344CB8AC3E}">
        <p14:creationId xmlns:p14="http://schemas.microsoft.com/office/powerpoint/2010/main" val="2337045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Yellow box represents upcoming slides and should</a:t>
            </a:r>
            <a:r>
              <a:rPr lang="en-US" baseline="0" dirty="0" smtClean="0"/>
              <a:t> include stakeholder engagement</a:t>
            </a:r>
            <a:endParaRPr lang="en-US" dirty="0"/>
          </a:p>
        </p:txBody>
      </p:sp>
      <p:sp>
        <p:nvSpPr>
          <p:cNvPr id="4" name="Slide Number Placeholder 3"/>
          <p:cNvSpPr>
            <a:spLocks noGrp="1"/>
          </p:cNvSpPr>
          <p:nvPr>
            <p:ph type="sldNum" sz="quarter" idx="10"/>
          </p:nvPr>
        </p:nvSpPr>
        <p:spPr/>
        <p:txBody>
          <a:bodyPr/>
          <a:lstStyle/>
          <a:p>
            <a:fld id="{9CC4F394-2140-4254-8589-3ECA8958AD2B}" type="slidenum">
              <a:rPr lang="en-US" smtClean="0"/>
              <a:t>15</a:t>
            </a:fld>
            <a:endParaRPr lang="en-US"/>
          </a:p>
        </p:txBody>
      </p:sp>
    </p:spTree>
    <p:extLst>
      <p:ext uri="{BB962C8B-B14F-4D97-AF65-F5344CB8AC3E}">
        <p14:creationId xmlns:p14="http://schemas.microsoft.com/office/powerpoint/2010/main" val="2779401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1524000" y="3190875"/>
            <a:ext cx="9144000" cy="1814513"/>
          </a:xfrm>
          <a:prstGeom prst="rect">
            <a:avLst/>
          </a:prstGeom>
          <a:noFill/>
          <a:ln>
            <a:noFill/>
          </a:ln>
        </p:spPr>
        <p:txBody>
          <a:bodyPr spcFirstLastPara="1" wrap="square" lIns="0" tIns="0" rIns="0" bIns="0" anchor="t" anchorCtr="0"/>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 name="Google Shape;15;p2"/>
          <p:cNvSpPr txBox="1">
            <a:spLocks noGrp="1"/>
          </p:cNvSpPr>
          <p:nvPr>
            <p:ph type="subTitle" idx="1"/>
          </p:nvPr>
        </p:nvSpPr>
        <p:spPr>
          <a:xfrm>
            <a:off x="1524000" y="5337713"/>
            <a:ext cx="9144000" cy="596362"/>
          </a:xfrm>
          <a:prstGeom prst="rect">
            <a:avLst/>
          </a:prstGeom>
          <a:noFill/>
          <a:ln>
            <a:noFill/>
          </a:ln>
        </p:spPr>
        <p:txBody>
          <a:bodyPr spcFirstLastPara="1" wrap="square" lIns="0" tIns="0" rIns="0" bIns="0" anchor="t" anchorCtr="0"/>
          <a:lstStyle>
            <a:lvl1pPr lvl="0" algn="ctr">
              <a:lnSpc>
                <a:spcPct val="90000"/>
              </a:lnSpc>
              <a:spcBef>
                <a:spcPts val="1000"/>
              </a:spcBef>
              <a:spcAft>
                <a:spcPts val="0"/>
              </a:spcAft>
              <a:buClr>
                <a:schemeClr val="dk1"/>
              </a:buClr>
              <a:buSzPts val="3200"/>
              <a:buNone/>
              <a:defRPr sz="3200">
                <a:latin typeface="Trebuchet MS"/>
                <a:ea typeface="Trebuchet MS"/>
                <a:cs typeface="Trebuchet MS"/>
                <a:sym typeface="Trebuchet M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 name="Google Shape;16;p2" title="Colorado Department of Education logo"/>
          <p:cNvPicPr preferRelativeResize="0"/>
          <p:nvPr/>
        </p:nvPicPr>
        <p:blipFill rotWithShape="1">
          <a:blip r:embed="rId2">
            <a:alphaModFix/>
          </a:blip>
          <a:srcRect/>
          <a:stretch/>
        </p:blipFill>
        <p:spPr>
          <a:xfrm>
            <a:off x="3402707" y="1823179"/>
            <a:ext cx="4491235" cy="819024"/>
          </a:xfrm>
          <a:prstGeom prst="rect">
            <a:avLst/>
          </a:prstGeom>
          <a:noFill/>
          <a:ln>
            <a:noFill/>
          </a:ln>
        </p:spPr>
      </p:pic>
      <p:pic>
        <p:nvPicPr>
          <p:cNvPr id="17" name="Google Shape;17;p2"/>
          <p:cNvPicPr preferRelativeResize="0"/>
          <p:nvPr/>
        </p:nvPicPr>
        <p:blipFill rotWithShape="1">
          <a:blip r:embed="rId3">
            <a:alphaModFix/>
          </a:blip>
          <a:srcRect/>
          <a:stretch/>
        </p:blipFill>
        <p:spPr>
          <a:xfrm>
            <a:off x="0" y="0"/>
            <a:ext cx="12192627" cy="1257365"/>
          </a:xfrm>
          <a:prstGeom prst="rect">
            <a:avLst/>
          </a:prstGeom>
          <a:noFill/>
          <a:ln>
            <a:noFill/>
          </a:ln>
        </p:spPr>
      </p:pic>
      <p:sp>
        <p:nvSpPr>
          <p:cNvPr id="18" name="Google Shape;18;p2"/>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600" b="0" i="0" u="none" strike="noStrike" cap="none">
                <a:solidFill>
                  <a:srgbClr val="A5A5A5"/>
                </a:solidFill>
                <a:latin typeface="Calibri"/>
                <a:ea typeface="Calibri"/>
                <a:cs typeface="Calibri"/>
                <a:sym typeface="Calibri"/>
              </a:defRPr>
            </a:lvl1pPr>
            <a:lvl2pPr marL="0" lvl="1" indent="0" algn="ctr">
              <a:spcBef>
                <a:spcPts val="0"/>
              </a:spcBef>
              <a:buNone/>
              <a:defRPr sz="1600" b="0" i="0" u="none" strike="noStrike" cap="none">
                <a:solidFill>
                  <a:srgbClr val="A5A5A5"/>
                </a:solidFill>
                <a:latin typeface="Calibri"/>
                <a:ea typeface="Calibri"/>
                <a:cs typeface="Calibri"/>
                <a:sym typeface="Calibri"/>
              </a:defRPr>
            </a:lvl2pPr>
            <a:lvl3pPr marL="0" lvl="2" indent="0" algn="ctr">
              <a:spcBef>
                <a:spcPts val="0"/>
              </a:spcBef>
              <a:buNone/>
              <a:defRPr sz="1600" b="0" i="0" u="none" strike="noStrike" cap="none">
                <a:solidFill>
                  <a:srgbClr val="A5A5A5"/>
                </a:solidFill>
                <a:latin typeface="Calibri"/>
                <a:ea typeface="Calibri"/>
                <a:cs typeface="Calibri"/>
                <a:sym typeface="Calibri"/>
              </a:defRPr>
            </a:lvl3pPr>
            <a:lvl4pPr marL="0" lvl="3" indent="0" algn="ctr">
              <a:spcBef>
                <a:spcPts val="0"/>
              </a:spcBef>
              <a:buNone/>
              <a:defRPr sz="1600" b="0" i="0" u="none" strike="noStrike" cap="none">
                <a:solidFill>
                  <a:srgbClr val="A5A5A5"/>
                </a:solidFill>
                <a:latin typeface="Calibri"/>
                <a:ea typeface="Calibri"/>
                <a:cs typeface="Calibri"/>
                <a:sym typeface="Calibri"/>
              </a:defRPr>
            </a:lvl4pPr>
            <a:lvl5pPr marL="0" lvl="4" indent="0" algn="ctr">
              <a:spcBef>
                <a:spcPts val="0"/>
              </a:spcBef>
              <a:buNone/>
              <a:defRPr sz="1600" b="0" i="0" u="none" strike="noStrike" cap="none">
                <a:solidFill>
                  <a:srgbClr val="A5A5A5"/>
                </a:solidFill>
                <a:latin typeface="Calibri"/>
                <a:ea typeface="Calibri"/>
                <a:cs typeface="Calibri"/>
                <a:sym typeface="Calibri"/>
              </a:defRPr>
            </a:lvl5pPr>
            <a:lvl6pPr marL="0" lvl="5" indent="0" algn="ctr">
              <a:spcBef>
                <a:spcPts val="0"/>
              </a:spcBef>
              <a:buNone/>
              <a:defRPr sz="1600" b="0" i="0" u="none" strike="noStrike" cap="none">
                <a:solidFill>
                  <a:srgbClr val="A5A5A5"/>
                </a:solidFill>
                <a:latin typeface="Calibri"/>
                <a:ea typeface="Calibri"/>
                <a:cs typeface="Calibri"/>
                <a:sym typeface="Calibri"/>
              </a:defRPr>
            </a:lvl6pPr>
            <a:lvl7pPr marL="0" lvl="6" indent="0" algn="ctr">
              <a:spcBef>
                <a:spcPts val="0"/>
              </a:spcBef>
              <a:buNone/>
              <a:defRPr sz="1600" b="0" i="0" u="none" strike="noStrike" cap="none">
                <a:solidFill>
                  <a:srgbClr val="A5A5A5"/>
                </a:solidFill>
                <a:latin typeface="Calibri"/>
                <a:ea typeface="Calibri"/>
                <a:cs typeface="Calibri"/>
                <a:sym typeface="Calibri"/>
              </a:defRPr>
            </a:lvl7pPr>
            <a:lvl8pPr marL="0" lvl="7" indent="0" algn="ctr">
              <a:spcBef>
                <a:spcPts val="0"/>
              </a:spcBef>
              <a:buNone/>
              <a:defRPr sz="1600" b="0" i="0" u="none" strike="noStrike" cap="none">
                <a:solidFill>
                  <a:srgbClr val="A5A5A5"/>
                </a:solidFill>
                <a:latin typeface="Calibri"/>
                <a:ea typeface="Calibri"/>
                <a:cs typeface="Calibri"/>
                <a:sym typeface="Calibri"/>
              </a:defRPr>
            </a:lvl8pPr>
            <a:lvl9pPr marL="0" lvl="8" indent="0" algn="ctr">
              <a:spcBef>
                <a:spcPts val="0"/>
              </a:spcBef>
              <a:buNone/>
              <a:defRPr sz="1600" b="0" i="0" u="none" strike="noStrike" cap="none">
                <a:solidFill>
                  <a:srgbClr val="A5A5A5"/>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27881221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type="title">
  <p:cSld name="1_Title Slide">
    <p:spTree>
      <p:nvGrpSpPr>
        <p:cNvPr id="1" name="Shape 68"/>
        <p:cNvGrpSpPr/>
        <p:nvPr/>
      </p:nvGrpSpPr>
      <p:grpSpPr>
        <a:xfrm>
          <a:off x="0" y="0"/>
          <a:ext cx="0" cy="0"/>
          <a:chOff x="0" y="0"/>
          <a:chExt cx="0" cy="0"/>
        </a:xfrm>
      </p:grpSpPr>
      <p:sp>
        <p:nvSpPr>
          <p:cNvPr id="69" name="Google Shape;69;p13"/>
          <p:cNvSpPr txBox="1">
            <a:spLocks noGrp="1"/>
          </p:cNvSpPr>
          <p:nvPr>
            <p:ph type="ctrTitle"/>
          </p:nvPr>
        </p:nvSpPr>
        <p:spPr>
          <a:xfrm>
            <a:off x="1524000" y="3190875"/>
            <a:ext cx="9144000" cy="1814513"/>
          </a:xfrm>
          <a:prstGeom prst="rect">
            <a:avLst/>
          </a:prstGeom>
          <a:noFill/>
          <a:ln>
            <a:noFill/>
          </a:ln>
        </p:spPr>
        <p:txBody>
          <a:bodyPr spcFirstLastPara="1" wrap="square" lIns="0" tIns="0" rIns="0" bIns="0" anchor="t" anchorCtr="0"/>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subTitle" idx="1"/>
          </p:nvPr>
        </p:nvSpPr>
        <p:spPr>
          <a:xfrm>
            <a:off x="1524000" y="5337713"/>
            <a:ext cx="9144000" cy="596362"/>
          </a:xfrm>
          <a:prstGeom prst="rect">
            <a:avLst/>
          </a:prstGeom>
          <a:noFill/>
          <a:ln>
            <a:noFill/>
          </a:ln>
        </p:spPr>
        <p:txBody>
          <a:bodyPr spcFirstLastPara="1" wrap="square" lIns="0" tIns="0" rIns="0" bIns="0" anchor="t" anchorCtr="0"/>
          <a:lstStyle>
            <a:lvl1pPr lvl="0" algn="ctr">
              <a:lnSpc>
                <a:spcPct val="90000"/>
              </a:lnSpc>
              <a:spcBef>
                <a:spcPts val="1000"/>
              </a:spcBef>
              <a:spcAft>
                <a:spcPts val="0"/>
              </a:spcAft>
              <a:buClr>
                <a:schemeClr val="dk1"/>
              </a:buClr>
              <a:buSzPts val="3200"/>
              <a:buNone/>
              <a:defRPr sz="3200">
                <a:latin typeface="Trebuchet MS"/>
                <a:ea typeface="Trebuchet MS"/>
                <a:cs typeface="Trebuchet MS"/>
                <a:sym typeface="Trebuchet M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1" name="Google Shape;71;p13" title="Colorado Department of Education logo"/>
          <p:cNvPicPr preferRelativeResize="0"/>
          <p:nvPr/>
        </p:nvPicPr>
        <p:blipFill rotWithShape="1">
          <a:blip r:embed="rId2">
            <a:alphaModFix/>
          </a:blip>
          <a:srcRect/>
          <a:stretch/>
        </p:blipFill>
        <p:spPr>
          <a:xfrm>
            <a:off x="3402707" y="1823179"/>
            <a:ext cx="4491235" cy="819024"/>
          </a:xfrm>
          <a:prstGeom prst="rect">
            <a:avLst/>
          </a:prstGeom>
          <a:noFill/>
          <a:ln>
            <a:noFill/>
          </a:ln>
        </p:spPr>
      </p:pic>
      <p:pic>
        <p:nvPicPr>
          <p:cNvPr id="72" name="Google Shape;72;p13"/>
          <p:cNvPicPr preferRelativeResize="0"/>
          <p:nvPr/>
        </p:nvPicPr>
        <p:blipFill rotWithShape="1">
          <a:blip r:embed="rId3">
            <a:alphaModFix/>
          </a:blip>
          <a:srcRect/>
          <a:stretch/>
        </p:blipFill>
        <p:spPr>
          <a:xfrm>
            <a:off x="0" y="0"/>
            <a:ext cx="12192627" cy="1257365"/>
          </a:xfrm>
          <a:prstGeom prst="rect">
            <a:avLst/>
          </a:prstGeom>
          <a:noFill/>
          <a:ln>
            <a:noFill/>
          </a:ln>
        </p:spPr>
      </p:pic>
    </p:spTree>
    <p:extLst>
      <p:ext uri="{BB962C8B-B14F-4D97-AF65-F5344CB8AC3E}">
        <p14:creationId xmlns:p14="http://schemas.microsoft.com/office/powerpoint/2010/main" val="4058654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73"/>
        <p:cNvGrpSpPr/>
        <p:nvPr/>
      </p:nvGrpSpPr>
      <p:grpSpPr>
        <a:xfrm>
          <a:off x="0" y="0"/>
          <a:ext cx="0" cy="0"/>
          <a:chOff x="0" y="0"/>
          <a:chExt cx="0" cy="0"/>
        </a:xfrm>
      </p:grpSpPr>
      <p:pic>
        <p:nvPicPr>
          <p:cNvPr id="74" name="Google Shape;74;p14"/>
          <p:cNvPicPr preferRelativeResize="0"/>
          <p:nvPr/>
        </p:nvPicPr>
        <p:blipFill rotWithShape="1">
          <a:blip r:embed="rId2">
            <a:alphaModFix/>
          </a:blip>
          <a:srcRect/>
          <a:stretch/>
        </p:blipFill>
        <p:spPr>
          <a:xfrm>
            <a:off x="0" y="0"/>
            <a:ext cx="12192627" cy="1257365"/>
          </a:xfrm>
          <a:prstGeom prst="rect">
            <a:avLst/>
          </a:prstGeom>
          <a:noFill/>
          <a:ln>
            <a:noFill/>
          </a:ln>
        </p:spPr>
      </p:pic>
      <p:sp>
        <p:nvSpPr>
          <p:cNvPr id="75" name="Google Shape;75;p14"/>
          <p:cNvSpPr txBox="1">
            <a:spLocks noGrp="1"/>
          </p:cNvSpPr>
          <p:nvPr>
            <p:ph type="title"/>
          </p:nvPr>
        </p:nvSpPr>
        <p:spPr>
          <a:xfrm>
            <a:off x="274320" y="274321"/>
            <a:ext cx="5821680" cy="713232"/>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chemeClr val="dk1"/>
              </a:buClr>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 name="Google Shape;77;p14" title="CDE logo"/>
          <p:cNvPicPr preferRelativeResize="0"/>
          <p:nvPr/>
        </p:nvPicPr>
        <p:blipFill rotWithShape="1">
          <a:blip r:embed="rId3">
            <a:alphaModFix/>
          </a:blip>
          <a:srcRect/>
          <a:stretch/>
        </p:blipFill>
        <p:spPr>
          <a:xfrm>
            <a:off x="10991823" y="6138863"/>
            <a:ext cx="1028753" cy="558829"/>
          </a:xfrm>
          <a:prstGeom prst="rect">
            <a:avLst/>
          </a:prstGeom>
          <a:noFill/>
          <a:ln>
            <a:noFill/>
          </a:ln>
        </p:spPr>
      </p:pic>
    </p:spTree>
    <p:extLst>
      <p:ext uri="{BB962C8B-B14F-4D97-AF65-F5344CB8AC3E}">
        <p14:creationId xmlns:p14="http://schemas.microsoft.com/office/powerpoint/2010/main" val="2568563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Divider - Dk Green">
  <p:cSld name="Section Divider - Dk Green">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80" name="Google Shape;80;p15"/>
          <p:cNvSpPr txBox="1">
            <a:spLocks noGrp="1"/>
          </p:cNvSpPr>
          <p:nvPr>
            <p:ph type="ctrTitle"/>
          </p:nvPr>
        </p:nvSpPr>
        <p:spPr>
          <a:xfrm>
            <a:off x="914400" y="2062163"/>
            <a:ext cx="10363200" cy="2387600"/>
          </a:xfrm>
          <a:prstGeom prst="rect">
            <a:avLst/>
          </a:prstGeom>
          <a:noFill/>
          <a:ln>
            <a:noFill/>
          </a:ln>
        </p:spPr>
        <p:txBody>
          <a:bodyPr spcFirstLastPara="1" wrap="square" lIns="0" tIns="0" rIns="0" bIns="0" anchor="ctr" anchorCtr="0"/>
          <a:lstStyle>
            <a:lvl1pPr lvl="0" algn="ctr">
              <a:lnSpc>
                <a:spcPct val="90000"/>
              </a:lnSpc>
              <a:spcBef>
                <a:spcPts val="0"/>
              </a:spcBef>
              <a:spcAft>
                <a:spcPts val="0"/>
              </a:spcAft>
              <a:buClr>
                <a:schemeClr val="dk1"/>
              </a:buClr>
              <a:buSzPts val="5400"/>
              <a:buFont typeface="Arial"/>
              <a:buNone/>
              <a:defRPr sz="5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1" name="Google Shape;81;p15" title="CDE logo"/>
          <p:cNvPicPr preferRelativeResize="0"/>
          <p:nvPr/>
        </p:nvPicPr>
        <p:blipFill rotWithShape="1">
          <a:blip r:embed="rId3">
            <a:alphaModFix/>
          </a:blip>
          <a:srcRect/>
          <a:stretch/>
        </p:blipFill>
        <p:spPr>
          <a:xfrm>
            <a:off x="10715952" y="6246435"/>
            <a:ext cx="1300309" cy="529756"/>
          </a:xfrm>
          <a:prstGeom prst="rect">
            <a:avLst/>
          </a:prstGeom>
          <a:noFill/>
          <a:ln>
            <a:noFill/>
          </a:ln>
        </p:spPr>
      </p:pic>
      <p:sp>
        <p:nvSpPr>
          <p:cNvPr id="82" name="Google Shape;82;p15"/>
          <p:cNvSpPr txBox="1">
            <a:spLocks noGrp="1"/>
          </p:cNvSpPr>
          <p:nvPr>
            <p:ph type="sldNum" idx="12"/>
          </p:nvPr>
        </p:nvSpPr>
        <p:spPr>
          <a:xfrm>
            <a:off x="365762" y="6356354"/>
            <a:ext cx="62371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0" i="0" u="none" strike="noStrike" cap="none">
                <a:solidFill>
                  <a:schemeClr val="lt1"/>
                </a:solidFill>
                <a:latin typeface="Calibri"/>
                <a:ea typeface="Calibri"/>
                <a:cs typeface="Calibri"/>
                <a:sym typeface="Calibri"/>
              </a:defRPr>
            </a:lvl1pPr>
            <a:lvl2pPr marL="0" lvl="1" indent="0" algn="ctr">
              <a:spcBef>
                <a:spcPts val="0"/>
              </a:spcBef>
              <a:buNone/>
              <a:defRPr sz="1200" b="0" i="0" u="none" strike="noStrike" cap="none">
                <a:solidFill>
                  <a:schemeClr val="lt1"/>
                </a:solidFill>
                <a:latin typeface="Calibri"/>
                <a:ea typeface="Calibri"/>
                <a:cs typeface="Calibri"/>
                <a:sym typeface="Calibri"/>
              </a:defRPr>
            </a:lvl2pPr>
            <a:lvl3pPr marL="0" lvl="2" indent="0" algn="ctr">
              <a:spcBef>
                <a:spcPts val="0"/>
              </a:spcBef>
              <a:buNone/>
              <a:defRPr sz="1200" b="0" i="0" u="none" strike="noStrike" cap="none">
                <a:solidFill>
                  <a:schemeClr val="lt1"/>
                </a:solidFill>
                <a:latin typeface="Calibri"/>
                <a:ea typeface="Calibri"/>
                <a:cs typeface="Calibri"/>
                <a:sym typeface="Calibri"/>
              </a:defRPr>
            </a:lvl3pPr>
            <a:lvl4pPr marL="0" lvl="3" indent="0" algn="ctr">
              <a:spcBef>
                <a:spcPts val="0"/>
              </a:spcBef>
              <a:buNone/>
              <a:defRPr sz="1200" b="0" i="0" u="none" strike="noStrike" cap="none">
                <a:solidFill>
                  <a:schemeClr val="lt1"/>
                </a:solidFill>
                <a:latin typeface="Calibri"/>
                <a:ea typeface="Calibri"/>
                <a:cs typeface="Calibri"/>
                <a:sym typeface="Calibri"/>
              </a:defRPr>
            </a:lvl4pPr>
            <a:lvl5pPr marL="0" lvl="4" indent="0" algn="ctr">
              <a:spcBef>
                <a:spcPts val="0"/>
              </a:spcBef>
              <a:buNone/>
              <a:defRPr sz="1200" b="0" i="0" u="none" strike="noStrike" cap="none">
                <a:solidFill>
                  <a:schemeClr val="lt1"/>
                </a:solidFill>
                <a:latin typeface="Calibri"/>
                <a:ea typeface="Calibri"/>
                <a:cs typeface="Calibri"/>
                <a:sym typeface="Calibri"/>
              </a:defRPr>
            </a:lvl5pPr>
            <a:lvl6pPr marL="0" lvl="5" indent="0" algn="ctr">
              <a:spcBef>
                <a:spcPts val="0"/>
              </a:spcBef>
              <a:buNone/>
              <a:defRPr sz="1200" b="0" i="0" u="none" strike="noStrike" cap="none">
                <a:solidFill>
                  <a:schemeClr val="lt1"/>
                </a:solidFill>
                <a:latin typeface="Calibri"/>
                <a:ea typeface="Calibri"/>
                <a:cs typeface="Calibri"/>
                <a:sym typeface="Calibri"/>
              </a:defRPr>
            </a:lvl6pPr>
            <a:lvl7pPr marL="0" lvl="6" indent="0" algn="ctr">
              <a:spcBef>
                <a:spcPts val="0"/>
              </a:spcBef>
              <a:buNone/>
              <a:defRPr sz="1200" b="0" i="0" u="none" strike="noStrike" cap="none">
                <a:solidFill>
                  <a:schemeClr val="lt1"/>
                </a:solidFill>
                <a:latin typeface="Calibri"/>
                <a:ea typeface="Calibri"/>
                <a:cs typeface="Calibri"/>
                <a:sym typeface="Calibri"/>
              </a:defRPr>
            </a:lvl7pPr>
            <a:lvl8pPr marL="0" lvl="7" indent="0" algn="ctr">
              <a:spcBef>
                <a:spcPts val="0"/>
              </a:spcBef>
              <a:buNone/>
              <a:defRPr sz="1200" b="0" i="0" u="none" strike="noStrike" cap="none">
                <a:solidFill>
                  <a:schemeClr val="lt1"/>
                </a:solidFill>
                <a:latin typeface="Calibri"/>
                <a:ea typeface="Calibri"/>
                <a:cs typeface="Calibri"/>
                <a:sym typeface="Calibri"/>
              </a:defRPr>
            </a:lvl8pPr>
            <a:lvl9pPr marL="0" lvl="8" indent="0" algn="ct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a:solidFill>
                  <a:srgbClr val="FFFFFF"/>
                </a:solidFill>
              </a:rPr>
              <a:pPr/>
              <a:t>‹#›</a:t>
            </a:fld>
            <a:endParaRPr>
              <a:solidFill>
                <a:srgbClr val="FFFFFF"/>
              </a:solidFill>
            </a:endParaRPr>
          </a:p>
        </p:txBody>
      </p:sp>
      <p:pic>
        <p:nvPicPr>
          <p:cNvPr id="83" name="Google Shape;83;p15" title="CDE logo"/>
          <p:cNvPicPr preferRelativeResize="0"/>
          <p:nvPr/>
        </p:nvPicPr>
        <p:blipFill rotWithShape="1">
          <a:blip r:embed="rId3">
            <a:alphaModFix/>
          </a:blip>
          <a:srcRect/>
          <a:stretch/>
        </p:blipFill>
        <p:spPr>
          <a:xfrm>
            <a:off x="11026677" y="6164499"/>
            <a:ext cx="968978" cy="523561"/>
          </a:xfrm>
          <a:prstGeom prst="rect">
            <a:avLst/>
          </a:prstGeom>
          <a:noFill/>
          <a:ln>
            <a:noFill/>
          </a:ln>
        </p:spPr>
      </p:pic>
    </p:spTree>
    <p:extLst>
      <p:ext uri="{BB962C8B-B14F-4D97-AF65-F5344CB8AC3E}">
        <p14:creationId xmlns:p14="http://schemas.microsoft.com/office/powerpoint/2010/main" val="325292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4"/>
        <p:cNvGrpSpPr/>
        <p:nvPr/>
      </p:nvGrpSpPr>
      <p:grpSpPr>
        <a:xfrm>
          <a:off x="0" y="0"/>
          <a:ext cx="0" cy="0"/>
          <a:chOff x="0" y="0"/>
          <a:chExt cx="0" cy="0"/>
        </a:xfrm>
      </p:grpSpPr>
      <p:sp>
        <p:nvSpPr>
          <p:cNvPr id="85" name="Google Shape;85;p16"/>
          <p:cNvSpPr txBox="1">
            <a:spLocks noGrp="1"/>
          </p:cNvSpPr>
          <p:nvPr>
            <p:ph type="body" idx="1"/>
          </p:nvPr>
        </p:nvSpPr>
        <p:spPr>
          <a:xfrm>
            <a:off x="838200" y="1463040"/>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6"/>
          <p:cNvSpPr txBox="1">
            <a:spLocks noGrp="1"/>
          </p:cNvSpPr>
          <p:nvPr>
            <p:ph type="body" idx="2"/>
          </p:nvPr>
        </p:nvSpPr>
        <p:spPr>
          <a:xfrm>
            <a:off x="6172200" y="1463040"/>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7" name="Google Shape;87;p16" title="CDE logo"/>
          <p:cNvPicPr preferRelativeResize="0"/>
          <p:nvPr/>
        </p:nvPicPr>
        <p:blipFill rotWithShape="1">
          <a:blip r:embed="rId2">
            <a:alphaModFix/>
          </a:blip>
          <a:srcRect/>
          <a:stretch/>
        </p:blipFill>
        <p:spPr>
          <a:xfrm>
            <a:off x="10991823" y="6138863"/>
            <a:ext cx="1028753" cy="558829"/>
          </a:xfrm>
          <a:prstGeom prst="rect">
            <a:avLst/>
          </a:prstGeom>
          <a:noFill/>
          <a:ln>
            <a:noFill/>
          </a:ln>
        </p:spPr>
      </p:pic>
      <p:pic>
        <p:nvPicPr>
          <p:cNvPr id="88" name="Google Shape;88;p16"/>
          <p:cNvPicPr preferRelativeResize="0"/>
          <p:nvPr/>
        </p:nvPicPr>
        <p:blipFill rotWithShape="1">
          <a:blip r:embed="rId3">
            <a:alphaModFix/>
          </a:blip>
          <a:srcRect/>
          <a:stretch/>
        </p:blipFill>
        <p:spPr>
          <a:xfrm>
            <a:off x="0" y="0"/>
            <a:ext cx="12192627" cy="1257365"/>
          </a:xfrm>
          <a:prstGeom prst="rect">
            <a:avLst/>
          </a:prstGeom>
          <a:noFill/>
          <a:ln>
            <a:noFill/>
          </a:ln>
        </p:spPr>
      </p:pic>
      <p:sp>
        <p:nvSpPr>
          <p:cNvPr id="89" name="Google Shape;89;p16"/>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1063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0"/>
        <p:cNvGrpSpPr/>
        <p:nvPr/>
      </p:nvGrpSpPr>
      <p:grpSpPr>
        <a:xfrm>
          <a:off x="0" y="0"/>
          <a:ext cx="0" cy="0"/>
          <a:chOff x="0" y="0"/>
          <a:chExt cx="0" cy="0"/>
        </a:xfrm>
      </p:grpSpPr>
      <p:sp>
        <p:nvSpPr>
          <p:cNvPr id="91" name="Google Shape;91;p17"/>
          <p:cNvSpPr/>
          <p:nvPr/>
        </p:nvSpPr>
        <p:spPr>
          <a:xfrm>
            <a:off x="0" y="6127200"/>
            <a:ext cx="12192000" cy="730800"/>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2" name="Google Shape;92;p17"/>
          <p:cNvSpPr/>
          <p:nvPr/>
        </p:nvSpPr>
        <p:spPr>
          <a:xfrm>
            <a:off x="0" y="36094"/>
            <a:ext cx="12192000" cy="6177506"/>
          </a:xfrm>
          <a:prstGeom prst="rect">
            <a:avLst/>
          </a:prstGeom>
          <a:gradFill>
            <a:gsLst>
              <a:gs pos="0">
                <a:srgbClr val="6EC4E8"/>
              </a:gs>
              <a:gs pos="50000">
                <a:schemeClr val="lt1"/>
              </a:gs>
              <a:gs pos="100000">
                <a:srgbClr val="5C6670"/>
              </a:gs>
            </a:gsLst>
            <a:lin ang="5400000" scaled="0"/>
          </a:gra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3" name="Google Shape;93;p17"/>
          <p:cNvSpPr/>
          <p:nvPr/>
        </p:nvSpPr>
        <p:spPr>
          <a:xfrm>
            <a:off x="0" y="1"/>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94" name="Google Shape;94;p17"/>
          <p:cNvSpPr/>
          <p:nvPr/>
        </p:nvSpPr>
        <p:spPr>
          <a:xfrm>
            <a:off x="0" y="6785906"/>
            <a:ext cx="12192000" cy="72189"/>
          </a:xfrm>
          <a:prstGeom prst="rect">
            <a:avLst/>
          </a:prstGeom>
          <a:solidFill>
            <a:srgbClr val="6EC4E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95" name="Google Shape;95;p17"/>
          <p:cNvPicPr preferRelativeResize="0"/>
          <p:nvPr/>
        </p:nvPicPr>
        <p:blipFill rotWithShape="1">
          <a:blip r:embed="rId2">
            <a:alphaModFix/>
          </a:blip>
          <a:srcRect/>
          <a:stretch/>
        </p:blipFill>
        <p:spPr>
          <a:xfrm>
            <a:off x="11011506" y="6418098"/>
            <a:ext cx="834895" cy="322362"/>
          </a:xfrm>
          <a:prstGeom prst="rect">
            <a:avLst/>
          </a:prstGeom>
          <a:noFill/>
          <a:ln>
            <a:noFill/>
          </a:ln>
        </p:spPr>
      </p:pic>
      <p:pic>
        <p:nvPicPr>
          <p:cNvPr id="96" name="Google Shape;96;p17"/>
          <p:cNvPicPr preferRelativeResize="0"/>
          <p:nvPr/>
        </p:nvPicPr>
        <p:blipFill rotWithShape="1">
          <a:blip r:embed="rId3">
            <a:alphaModFix/>
          </a:blip>
          <a:srcRect/>
          <a:stretch/>
        </p:blipFill>
        <p:spPr>
          <a:xfrm>
            <a:off x="10933627" y="6369865"/>
            <a:ext cx="990651" cy="415946"/>
          </a:xfrm>
          <a:prstGeom prst="rect">
            <a:avLst/>
          </a:prstGeom>
          <a:noFill/>
          <a:ln>
            <a:noFill/>
          </a:ln>
        </p:spPr>
      </p:pic>
      <p:sp>
        <p:nvSpPr>
          <p:cNvPr id="97" name="Google Shape;97;p17"/>
          <p:cNvSpPr txBox="1">
            <a:spLocks noGrp="1"/>
          </p:cNvSpPr>
          <p:nvPr>
            <p:ph type="dt" idx="10"/>
          </p:nvPr>
        </p:nvSpPr>
        <p:spPr>
          <a:xfrm>
            <a:off x="838200" y="6537600"/>
            <a:ext cx="2743200" cy="183876"/>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rgbClr val="D8D8D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7"/>
          <p:cNvSpPr txBox="1">
            <a:spLocks noGrp="1"/>
          </p:cNvSpPr>
          <p:nvPr>
            <p:ph type="ftr" idx="11"/>
          </p:nvPr>
        </p:nvSpPr>
        <p:spPr>
          <a:xfrm>
            <a:off x="4038600" y="6537600"/>
            <a:ext cx="4114800" cy="18387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rgbClr val="D8D8D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7"/>
          <p:cNvSpPr txBox="1">
            <a:spLocks noGrp="1"/>
          </p:cNvSpPr>
          <p:nvPr>
            <p:ph type="sldNum" idx="12"/>
          </p:nvPr>
        </p:nvSpPr>
        <p:spPr>
          <a:xfrm>
            <a:off x="8610600" y="6537600"/>
            <a:ext cx="2161032" cy="18387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D8D8D8"/>
                </a:solidFill>
                <a:latin typeface="Calibri"/>
                <a:ea typeface="Calibri"/>
                <a:cs typeface="Calibri"/>
                <a:sym typeface="Calibri"/>
              </a:defRPr>
            </a:lvl1pPr>
            <a:lvl2pPr marL="0" lvl="1" indent="0" algn="r">
              <a:spcBef>
                <a:spcPts val="0"/>
              </a:spcBef>
              <a:buNone/>
              <a:defRPr sz="1200">
                <a:solidFill>
                  <a:srgbClr val="D8D8D8"/>
                </a:solidFill>
                <a:latin typeface="Calibri"/>
                <a:ea typeface="Calibri"/>
                <a:cs typeface="Calibri"/>
                <a:sym typeface="Calibri"/>
              </a:defRPr>
            </a:lvl2pPr>
            <a:lvl3pPr marL="0" lvl="2" indent="0" algn="r">
              <a:spcBef>
                <a:spcPts val="0"/>
              </a:spcBef>
              <a:buNone/>
              <a:defRPr sz="1200">
                <a:solidFill>
                  <a:srgbClr val="D8D8D8"/>
                </a:solidFill>
                <a:latin typeface="Calibri"/>
                <a:ea typeface="Calibri"/>
                <a:cs typeface="Calibri"/>
                <a:sym typeface="Calibri"/>
              </a:defRPr>
            </a:lvl3pPr>
            <a:lvl4pPr marL="0" lvl="3" indent="0" algn="r">
              <a:spcBef>
                <a:spcPts val="0"/>
              </a:spcBef>
              <a:buNone/>
              <a:defRPr sz="1200">
                <a:solidFill>
                  <a:srgbClr val="D8D8D8"/>
                </a:solidFill>
                <a:latin typeface="Calibri"/>
                <a:ea typeface="Calibri"/>
                <a:cs typeface="Calibri"/>
                <a:sym typeface="Calibri"/>
              </a:defRPr>
            </a:lvl4pPr>
            <a:lvl5pPr marL="0" lvl="4" indent="0" algn="r">
              <a:spcBef>
                <a:spcPts val="0"/>
              </a:spcBef>
              <a:buNone/>
              <a:defRPr sz="1200">
                <a:solidFill>
                  <a:srgbClr val="D8D8D8"/>
                </a:solidFill>
                <a:latin typeface="Calibri"/>
                <a:ea typeface="Calibri"/>
                <a:cs typeface="Calibri"/>
                <a:sym typeface="Calibri"/>
              </a:defRPr>
            </a:lvl5pPr>
            <a:lvl6pPr marL="0" lvl="5" indent="0" algn="r">
              <a:spcBef>
                <a:spcPts val="0"/>
              </a:spcBef>
              <a:buNone/>
              <a:defRPr sz="1200">
                <a:solidFill>
                  <a:srgbClr val="D8D8D8"/>
                </a:solidFill>
                <a:latin typeface="Calibri"/>
                <a:ea typeface="Calibri"/>
                <a:cs typeface="Calibri"/>
                <a:sym typeface="Calibri"/>
              </a:defRPr>
            </a:lvl6pPr>
            <a:lvl7pPr marL="0" lvl="6" indent="0" algn="r">
              <a:spcBef>
                <a:spcPts val="0"/>
              </a:spcBef>
              <a:buNone/>
              <a:defRPr sz="1200">
                <a:solidFill>
                  <a:srgbClr val="D8D8D8"/>
                </a:solidFill>
                <a:latin typeface="Calibri"/>
                <a:ea typeface="Calibri"/>
                <a:cs typeface="Calibri"/>
                <a:sym typeface="Calibri"/>
              </a:defRPr>
            </a:lvl7pPr>
            <a:lvl8pPr marL="0" lvl="7" indent="0" algn="r">
              <a:spcBef>
                <a:spcPts val="0"/>
              </a:spcBef>
              <a:buNone/>
              <a:defRPr sz="1200">
                <a:solidFill>
                  <a:srgbClr val="D8D8D8"/>
                </a:solidFill>
                <a:latin typeface="Calibri"/>
                <a:ea typeface="Calibri"/>
                <a:cs typeface="Calibri"/>
                <a:sym typeface="Calibri"/>
              </a:defRPr>
            </a:lvl8pPr>
            <a:lvl9pPr marL="0" lvl="8" indent="0" algn="r">
              <a:spcBef>
                <a:spcPts val="0"/>
              </a:spcBef>
              <a:buNone/>
              <a:defRPr sz="1200">
                <a:solidFill>
                  <a:srgbClr val="D8D8D8"/>
                </a:solidFill>
                <a:latin typeface="Calibri"/>
                <a:ea typeface="Calibri"/>
                <a:cs typeface="Calibri"/>
                <a:sym typeface="Calibri"/>
              </a:defRPr>
            </a:lvl9pPr>
          </a:lstStyle>
          <a:p>
            <a:fld id="{00000000-1234-1234-1234-123412341234}" type="slidenum">
              <a:rPr lang="en-US"/>
              <a:pPr/>
              <a:t>‹#›</a:t>
            </a:fld>
            <a:endParaRPr/>
          </a:p>
        </p:txBody>
      </p:sp>
      <p:sp>
        <p:nvSpPr>
          <p:cNvPr id="100" name="Google Shape;100;p17"/>
          <p:cNvSpPr txBox="1">
            <a:spLocks noGrp="1"/>
          </p:cNvSpPr>
          <p:nvPr>
            <p:ph type="body" idx="1"/>
          </p:nvPr>
        </p:nvSpPr>
        <p:spPr>
          <a:xfrm>
            <a:off x="838200" y="2282400"/>
            <a:ext cx="10515600" cy="2080800"/>
          </a:xfrm>
          <a:prstGeom prst="rect">
            <a:avLst/>
          </a:prstGeom>
          <a:noFill/>
          <a:ln>
            <a:noFill/>
          </a:ln>
        </p:spPr>
        <p:txBody>
          <a:bodyPr spcFirstLastPara="1" wrap="square" lIns="91425" tIns="45700" rIns="91425" bIns="45700" anchor="t" anchorCtr="0"/>
          <a:lstStyle>
            <a:lvl1pPr marL="457200" lvl="0" indent="-228600" algn="ctr">
              <a:lnSpc>
                <a:spcPct val="90000"/>
              </a:lnSpc>
              <a:spcBef>
                <a:spcPts val="1000"/>
              </a:spcBef>
              <a:spcAft>
                <a:spcPts val="0"/>
              </a:spcAft>
              <a:buClr>
                <a:schemeClr val="dk1"/>
              </a:buClr>
              <a:buSzPts val="2400"/>
              <a:buNone/>
              <a:defRPr sz="240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6939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1"/>
        <p:cNvGrpSpPr/>
        <p:nvPr/>
      </p:nvGrpSpPr>
      <p:grpSpPr>
        <a:xfrm>
          <a:off x="0" y="0"/>
          <a:ext cx="0" cy="0"/>
          <a:chOff x="0" y="0"/>
          <a:chExt cx="0" cy="0"/>
        </a:xfrm>
      </p:grpSpPr>
      <p:sp>
        <p:nvSpPr>
          <p:cNvPr id="102" name="Google Shape;102;p18"/>
          <p:cNvSpPr txBox="1">
            <a:spLocks noGrp="1"/>
          </p:cNvSpPr>
          <p:nvPr>
            <p:ph type="body" idx="1"/>
          </p:nvPr>
        </p:nvSpPr>
        <p:spPr>
          <a:xfrm>
            <a:off x="838200" y="1202401"/>
            <a:ext cx="10515600" cy="50370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marL="914400" lvl="1" indent="-3556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marL="1371600" lvl="2" indent="-3429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marL="1828800" lvl="3" indent="-3429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marL="2286000" lvl="4" indent="-3429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8"/>
          <p:cNvSpPr txBox="1">
            <a:spLocks noGrp="1"/>
          </p:cNvSpPr>
          <p:nvPr>
            <p:ph type="ftr" idx="11"/>
          </p:nvPr>
        </p:nvSpPr>
        <p:spPr>
          <a:xfrm>
            <a:off x="4038600" y="6508800"/>
            <a:ext cx="4114800" cy="21267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8"/>
          <p:cNvSpPr txBox="1"/>
          <p:nvPr/>
        </p:nvSpPr>
        <p:spPr>
          <a:xfrm>
            <a:off x="838200" y="6508800"/>
            <a:ext cx="2743200" cy="212676"/>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en-US" sz="1200" kern="0">
                <a:solidFill>
                  <a:srgbClr val="888888"/>
                </a:solidFill>
                <a:latin typeface="Calibri"/>
                <a:ea typeface="Calibri"/>
                <a:cs typeface="Calibri"/>
                <a:sym typeface="Calibri"/>
              </a:rPr>
              <a:t>2/16/2018</a:t>
            </a:r>
            <a:endParaRPr sz="1200" kern="0">
              <a:solidFill>
                <a:srgbClr val="888888"/>
              </a:solidFill>
              <a:latin typeface="Calibri"/>
              <a:ea typeface="Calibri"/>
              <a:cs typeface="Calibri"/>
              <a:sym typeface="Calibri"/>
            </a:endParaRPr>
          </a:p>
        </p:txBody>
      </p:sp>
      <p:sp>
        <p:nvSpPr>
          <p:cNvPr id="105" name="Google Shape;105;p18"/>
          <p:cNvSpPr/>
          <p:nvPr/>
        </p:nvSpPr>
        <p:spPr>
          <a:xfrm>
            <a:off x="0" y="0"/>
            <a:ext cx="12192000" cy="793462"/>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6" name="Google Shape;106;p18"/>
          <p:cNvSpPr/>
          <p:nvPr/>
        </p:nvSpPr>
        <p:spPr>
          <a:xfrm>
            <a:off x="0" y="787382"/>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07" name="Google Shape;107;p18"/>
          <p:cNvSpPr/>
          <p:nvPr/>
        </p:nvSpPr>
        <p:spPr>
          <a:xfrm>
            <a:off x="0" y="6806228"/>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08" name="Google Shape;108;p18"/>
          <p:cNvPicPr preferRelativeResize="0"/>
          <p:nvPr/>
        </p:nvPicPr>
        <p:blipFill rotWithShape="1">
          <a:blip r:embed="rId2">
            <a:alphaModFix/>
          </a:blip>
          <a:srcRect/>
          <a:stretch/>
        </p:blipFill>
        <p:spPr>
          <a:xfrm>
            <a:off x="11011506" y="6418098"/>
            <a:ext cx="834895" cy="322362"/>
          </a:xfrm>
          <a:prstGeom prst="rect">
            <a:avLst/>
          </a:prstGeom>
          <a:noFill/>
          <a:ln>
            <a:noFill/>
          </a:ln>
        </p:spPr>
      </p:pic>
      <p:sp>
        <p:nvSpPr>
          <p:cNvPr id="109" name="Google Shape;109;p18"/>
          <p:cNvSpPr txBox="1"/>
          <p:nvPr/>
        </p:nvSpPr>
        <p:spPr>
          <a:xfrm>
            <a:off x="8610600" y="6508800"/>
            <a:ext cx="1676899" cy="212676"/>
          </a:xfrm>
          <a:prstGeom prst="rect">
            <a:avLst/>
          </a:prstGeom>
          <a:noFill/>
          <a:ln>
            <a:noFill/>
          </a:ln>
        </p:spPr>
        <p:txBody>
          <a:bodyPr spcFirstLastPara="1" wrap="square" lIns="91425" tIns="45700" rIns="91425" bIns="45700" anchor="ctr" anchorCtr="0">
            <a:noAutofit/>
          </a:bodyPr>
          <a:lstStyle/>
          <a:p>
            <a:pPr algn="r">
              <a:buClr>
                <a:srgbClr val="000000"/>
              </a:buClr>
              <a:buFont typeface="Arial"/>
              <a:buNone/>
            </a:pPr>
            <a:fld id="{00000000-1234-1234-1234-123412341234}" type="slidenum">
              <a:rPr lang="en-US" sz="1200" kern="0">
                <a:solidFill>
                  <a:srgbClr val="888888"/>
                </a:solidFill>
                <a:latin typeface="Calibri"/>
                <a:ea typeface="Calibri"/>
                <a:cs typeface="Calibri"/>
                <a:sym typeface="Calibri"/>
              </a:rPr>
              <a:pPr algn="r">
                <a:buClr>
                  <a:srgbClr val="000000"/>
                </a:buClr>
                <a:buFont typeface="Arial"/>
                <a:buNone/>
              </a:pPr>
              <a:t>‹#›</a:t>
            </a:fld>
            <a:endParaRPr sz="1200" kern="0">
              <a:solidFill>
                <a:srgbClr val="888888"/>
              </a:solidFill>
              <a:latin typeface="Calibri"/>
              <a:ea typeface="Calibri"/>
              <a:cs typeface="Calibri"/>
              <a:sym typeface="Calibri"/>
            </a:endParaRPr>
          </a:p>
        </p:txBody>
      </p:sp>
      <p:sp>
        <p:nvSpPr>
          <p:cNvPr id="110" name="Google Shape;110;p18"/>
          <p:cNvSpPr txBox="1">
            <a:spLocks noGrp="1"/>
          </p:cNvSpPr>
          <p:nvPr>
            <p:ph type="title"/>
          </p:nvPr>
        </p:nvSpPr>
        <p:spPr>
          <a:xfrm>
            <a:off x="256032" y="192024"/>
            <a:ext cx="10515600" cy="5212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98263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11"/>
        <p:cNvGrpSpPr/>
        <p:nvPr/>
      </p:nvGrpSpPr>
      <p:grpSpPr>
        <a:xfrm>
          <a:off x="0" y="0"/>
          <a:ext cx="0" cy="0"/>
          <a:chOff x="0" y="0"/>
          <a:chExt cx="0" cy="0"/>
        </a:xfrm>
      </p:grpSpPr>
      <p:sp>
        <p:nvSpPr>
          <p:cNvPr id="112" name="Google Shape;112;p19"/>
          <p:cNvSpPr txBox="1">
            <a:spLocks noGrp="1"/>
          </p:cNvSpPr>
          <p:nvPr>
            <p:ph type="body" idx="1"/>
          </p:nvPr>
        </p:nvSpPr>
        <p:spPr>
          <a:xfrm>
            <a:off x="838200" y="1202401"/>
            <a:ext cx="10515600" cy="50370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marL="914400" lvl="1" indent="-3556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marL="1371600" lvl="2" indent="-3429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marL="1828800" lvl="3" indent="-3429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marL="2286000" lvl="4" indent="-3429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3" name="Google Shape;113;p19"/>
          <p:cNvPicPr preferRelativeResize="0"/>
          <p:nvPr/>
        </p:nvPicPr>
        <p:blipFill rotWithShape="1">
          <a:blip r:embed="rId2">
            <a:alphaModFix/>
          </a:blip>
          <a:srcRect/>
          <a:stretch/>
        </p:blipFill>
        <p:spPr>
          <a:xfrm>
            <a:off x="0" y="2910843"/>
            <a:ext cx="8144272" cy="3965456"/>
          </a:xfrm>
          <a:prstGeom prst="rect">
            <a:avLst/>
          </a:prstGeom>
          <a:noFill/>
          <a:ln>
            <a:noFill/>
          </a:ln>
        </p:spPr>
      </p:pic>
      <p:sp>
        <p:nvSpPr>
          <p:cNvPr id="114" name="Google Shape;114;p19"/>
          <p:cNvSpPr txBox="1">
            <a:spLocks noGrp="1"/>
          </p:cNvSpPr>
          <p:nvPr>
            <p:ph type="ftr" idx="11"/>
          </p:nvPr>
        </p:nvSpPr>
        <p:spPr>
          <a:xfrm>
            <a:off x="4038600" y="6508800"/>
            <a:ext cx="4114800" cy="21267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9"/>
          <p:cNvSpPr txBox="1"/>
          <p:nvPr/>
        </p:nvSpPr>
        <p:spPr>
          <a:xfrm>
            <a:off x="838200" y="6508800"/>
            <a:ext cx="2743200" cy="212676"/>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en-US" sz="1200" kern="0">
                <a:solidFill>
                  <a:srgbClr val="888888"/>
                </a:solidFill>
                <a:latin typeface="Calibri"/>
                <a:ea typeface="Calibri"/>
                <a:cs typeface="Calibri"/>
                <a:sym typeface="Calibri"/>
              </a:rPr>
              <a:t>2/16/2018</a:t>
            </a:r>
            <a:endParaRPr sz="1200" kern="0">
              <a:solidFill>
                <a:srgbClr val="888888"/>
              </a:solidFill>
              <a:latin typeface="Calibri"/>
              <a:ea typeface="Calibri"/>
              <a:cs typeface="Calibri"/>
              <a:sym typeface="Calibri"/>
            </a:endParaRPr>
          </a:p>
        </p:txBody>
      </p:sp>
      <p:sp>
        <p:nvSpPr>
          <p:cNvPr id="116" name="Google Shape;116;p19"/>
          <p:cNvSpPr/>
          <p:nvPr/>
        </p:nvSpPr>
        <p:spPr>
          <a:xfrm>
            <a:off x="0" y="0"/>
            <a:ext cx="12192000" cy="793462"/>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17" name="Google Shape;117;p19"/>
          <p:cNvSpPr/>
          <p:nvPr/>
        </p:nvSpPr>
        <p:spPr>
          <a:xfrm>
            <a:off x="0" y="787382"/>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18" name="Google Shape;118;p19"/>
          <p:cNvSpPr/>
          <p:nvPr/>
        </p:nvSpPr>
        <p:spPr>
          <a:xfrm>
            <a:off x="0" y="6806228"/>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19" name="Google Shape;119;p19"/>
          <p:cNvPicPr preferRelativeResize="0"/>
          <p:nvPr/>
        </p:nvPicPr>
        <p:blipFill rotWithShape="1">
          <a:blip r:embed="rId3">
            <a:alphaModFix/>
          </a:blip>
          <a:srcRect/>
          <a:stretch/>
        </p:blipFill>
        <p:spPr>
          <a:xfrm>
            <a:off x="11011506" y="6418098"/>
            <a:ext cx="834895" cy="322362"/>
          </a:xfrm>
          <a:prstGeom prst="rect">
            <a:avLst/>
          </a:prstGeom>
          <a:noFill/>
          <a:ln>
            <a:noFill/>
          </a:ln>
        </p:spPr>
      </p:pic>
      <p:sp>
        <p:nvSpPr>
          <p:cNvPr id="120" name="Google Shape;120;p19"/>
          <p:cNvSpPr txBox="1"/>
          <p:nvPr/>
        </p:nvSpPr>
        <p:spPr>
          <a:xfrm>
            <a:off x="8610600" y="6508800"/>
            <a:ext cx="1676899" cy="212676"/>
          </a:xfrm>
          <a:prstGeom prst="rect">
            <a:avLst/>
          </a:prstGeom>
          <a:noFill/>
          <a:ln>
            <a:noFill/>
          </a:ln>
        </p:spPr>
        <p:txBody>
          <a:bodyPr spcFirstLastPara="1" wrap="square" lIns="91425" tIns="45700" rIns="91425" bIns="45700" anchor="ctr" anchorCtr="0">
            <a:noAutofit/>
          </a:bodyPr>
          <a:lstStyle/>
          <a:p>
            <a:pPr algn="r">
              <a:buClr>
                <a:srgbClr val="000000"/>
              </a:buClr>
              <a:buFont typeface="Arial"/>
              <a:buNone/>
            </a:pPr>
            <a:fld id="{00000000-1234-1234-1234-123412341234}" type="slidenum">
              <a:rPr lang="en-US" sz="1200" kern="0">
                <a:solidFill>
                  <a:srgbClr val="888888"/>
                </a:solidFill>
                <a:latin typeface="Calibri"/>
                <a:ea typeface="Calibri"/>
                <a:cs typeface="Calibri"/>
                <a:sym typeface="Calibri"/>
              </a:rPr>
              <a:pPr algn="r">
                <a:buClr>
                  <a:srgbClr val="000000"/>
                </a:buClr>
                <a:buFont typeface="Arial"/>
                <a:buNone/>
              </a:pPr>
              <a:t>‹#›</a:t>
            </a:fld>
            <a:endParaRPr sz="1200" kern="0">
              <a:solidFill>
                <a:srgbClr val="888888"/>
              </a:solidFill>
              <a:latin typeface="Calibri"/>
              <a:ea typeface="Calibri"/>
              <a:cs typeface="Calibri"/>
              <a:sym typeface="Calibri"/>
            </a:endParaRPr>
          </a:p>
        </p:txBody>
      </p:sp>
      <p:sp>
        <p:nvSpPr>
          <p:cNvPr id="121" name="Google Shape;121;p19"/>
          <p:cNvSpPr txBox="1">
            <a:spLocks noGrp="1"/>
          </p:cNvSpPr>
          <p:nvPr>
            <p:ph type="title"/>
          </p:nvPr>
        </p:nvSpPr>
        <p:spPr>
          <a:xfrm>
            <a:off x="256032" y="192024"/>
            <a:ext cx="10515600" cy="5212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90566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22"/>
        <p:cNvGrpSpPr/>
        <p:nvPr/>
      </p:nvGrpSpPr>
      <p:grpSpPr>
        <a:xfrm>
          <a:off x="0" y="0"/>
          <a:ext cx="0" cy="0"/>
          <a:chOff x="0" y="0"/>
          <a:chExt cx="0" cy="0"/>
        </a:xfrm>
      </p:grpSpPr>
      <p:sp>
        <p:nvSpPr>
          <p:cNvPr id="123" name="Google Shape;123;p20"/>
          <p:cNvSpPr txBox="1">
            <a:spLocks noGrp="1"/>
          </p:cNvSpPr>
          <p:nvPr>
            <p:ph type="body" idx="1"/>
          </p:nvPr>
        </p:nvSpPr>
        <p:spPr>
          <a:xfrm>
            <a:off x="838200" y="1202401"/>
            <a:ext cx="10515600" cy="50370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marL="914400" lvl="1" indent="-3556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marL="1371600" lvl="2" indent="-3429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marL="1828800" lvl="3" indent="-3429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marL="2286000" lvl="4" indent="-3429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4" name="Google Shape;124;p20"/>
          <p:cNvPicPr preferRelativeResize="0"/>
          <p:nvPr/>
        </p:nvPicPr>
        <p:blipFill rotWithShape="1">
          <a:blip r:embed="rId2">
            <a:alphaModFix/>
          </a:blip>
          <a:srcRect/>
          <a:stretch/>
        </p:blipFill>
        <p:spPr>
          <a:xfrm>
            <a:off x="0" y="2910843"/>
            <a:ext cx="8144272" cy="3965456"/>
          </a:xfrm>
          <a:prstGeom prst="rect">
            <a:avLst/>
          </a:prstGeom>
          <a:noFill/>
          <a:ln>
            <a:noFill/>
          </a:ln>
        </p:spPr>
      </p:pic>
      <p:sp>
        <p:nvSpPr>
          <p:cNvPr id="125" name="Google Shape;125;p20"/>
          <p:cNvSpPr txBox="1">
            <a:spLocks noGrp="1"/>
          </p:cNvSpPr>
          <p:nvPr>
            <p:ph type="ftr" idx="11"/>
          </p:nvPr>
        </p:nvSpPr>
        <p:spPr>
          <a:xfrm>
            <a:off x="4038600" y="6508800"/>
            <a:ext cx="4114800" cy="21267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0"/>
          <p:cNvSpPr txBox="1"/>
          <p:nvPr/>
        </p:nvSpPr>
        <p:spPr>
          <a:xfrm>
            <a:off x="838200" y="6508800"/>
            <a:ext cx="2743200" cy="212676"/>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en-US" sz="1200" kern="0">
                <a:solidFill>
                  <a:srgbClr val="888888"/>
                </a:solidFill>
                <a:latin typeface="Calibri"/>
                <a:ea typeface="Calibri"/>
                <a:cs typeface="Calibri"/>
                <a:sym typeface="Calibri"/>
              </a:rPr>
              <a:t>2/16/2018</a:t>
            </a:r>
            <a:endParaRPr sz="1200" kern="0">
              <a:solidFill>
                <a:srgbClr val="888888"/>
              </a:solidFill>
              <a:latin typeface="Calibri"/>
              <a:ea typeface="Calibri"/>
              <a:cs typeface="Calibri"/>
              <a:sym typeface="Calibri"/>
            </a:endParaRPr>
          </a:p>
        </p:txBody>
      </p:sp>
      <p:sp>
        <p:nvSpPr>
          <p:cNvPr id="127" name="Google Shape;127;p20"/>
          <p:cNvSpPr/>
          <p:nvPr/>
        </p:nvSpPr>
        <p:spPr>
          <a:xfrm>
            <a:off x="0" y="0"/>
            <a:ext cx="12192000" cy="793462"/>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28" name="Google Shape;128;p20"/>
          <p:cNvSpPr/>
          <p:nvPr/>
        </p:nvSpPr>
        <p:spPr>
          <a:xfrm>
            <a:off x="0" y="787382"/>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29" name="Google Shape;129;p20"/>
          <p:cNvSpPr/>
          <p:nvPr/>
        </p:nvSpPr>
        <p:spPr>
          <a:xfrm>
            <a:off x="0" y="6806228"/>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30" name="Google Shape;130;p20"/>
          <p:cNvPicPr preferRelativeResize="0"/>
          <p:nvPr/>
        </p:nvPicPr>
        <p:blipFill rotWithShape="1">
          <a:blip r:embed="rId3">
            <a:alphaModFix/>
          </a:blip>
          <a:srcRect/>
          <a:stretch/>
        </p:blipFill>
        <p:spPr>
          <a:xfrm>
            <a:off x="11011506" y="6418098"/>
            <a:ext cx="834895" cy="322362"/>
          </a:xfrm>
          <a:prstGeom prst="rect">
            <a:avLst/>
          </a:prstGeom>
          <a:noFill/>
          <a:ln>
            <a:noFill/>
          </a:ln>
        </p:spPr>
      </p:pic>
      <p:sp>
        <p:nvSpPr>
          <p:cNvPr id="131" name="Google Shape;131;p20"/>
          <p:cNvSpPr txBox="1"/>
          <p:nvPr/>
        </p:nvSpPr>
        <p:spPr>
          <a:xfrm>
            <a:off x="8610600" y="6508800"/>
            <a:ext cx="1676899" cy="212676"/>
          </a:xfrm>
          <a:prstGeom prst="rect">
            <a:avLst/>
          </a:prstGeom>
          <a:noFill/>
          <a:ln>
            <a:noFill/>
          </a:ln>
        </p:spPr>
        <p:txBody>
          <a:bodyPr spcFirstLastPara="1" wrap="square" lIns="91425" tIns="45700" rIns="91425" bIns="45700" anchor="ctr" anchorCtr="0">
            <a:noAutofit/>
          </a:bodyPr>
          <a:lstStyle/>
          <a:p>
            <a:pPr algn="r">
              <a:buClr>
                <a:srgbClr val="000000"/>
              </a:buClr>
              <a:buFont typeface="Arial"/>
              <a:buNone/>
            </a:pPr>
            <a:fld id="{00000000-1234-1234-1234-123412341234}" type="slidenum">
              <a:rPr lang="en-US" sz="1200" kern="0">
                <a:solidFill>
                  <a:srgbClr val="888888"/>
                </a:solidFill>
                <a:latin typeface="Calibri"/>
                <a:ea typeface="Calibri"/>
                <a:cs typeface="Calibri"/>
                <a:sym typeface="Calibri"/>
              </a:rPr>
              <a:pPr algn="r">
                <a:buClr>
                  <a:srgbClr val="000000"/>
                </a:buClr>
                <a:buFont typeface="Arial"/>
                <a:buNone/>
              </a:pPr>
              <a:t>‹#›</a:t>
            </a:fld>
            <a:endParaRPr sz="1200" kern="0">
              <a:solidFill>
                <a:srgbClr val="888888"/>
              </a:solidFill>
              <a:latin typeface="Calibri"/>
              <a:ea typeface="Calibri"/>
              <a:cs typeface="Calibri"/>
              <a:sym typeface="Calibri"/>
            </a:endParaRPr>
          </a:p>
        </p:txBody>
      </p:sp>
      <p:sp>
        <p:nvSpPr>
          <p:cNvPr id="132" name="Google Shape;132;p20"/>
          <p:cNvSpPr txBox="1">
            <a:spLocks noGrp="1"/>
          </p:cNvSpPr>
          <p:nvPr>
            <p:ph type="title"/>
          </p:nvPr>
        </p:nvSpPr>
        <p:spPr>
          <a:xfrm>
            <a:off x="256032" y="192024"/>
            <a:ext cx="10515600" cy="5212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538710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33"/>
        <p:cNvGrpSpPr/>
        <p:nvPr/>
      </p:nvGrpSpPr>
      <p:grpSpPr>
        <a:xfrm>
          <a:off x="0" y="0"/>
          <a:ext cx="0" cy="0"/>
          <a:chOff x="0" y="0"/>
          <a:chExt cx="0" cy="0"/>
        </a:xfrm>
      </p:grpSpPr>
      <p:sp>
        <p:nvSpPr>
          <p:cNvPr id="134" name="Google Shape;134;p21"/>
          <p:cNvSpPr txBox="1">
            <a:spLocks noGrp="1"/>
          </p:cNvSpPr>
          <p:nvPr>
            <p:ph type="body" idx="1"/>
          </p:nvPr>
        </p:nvSpPr>
        <p:spPr>
          <a:xfrm>
            <a:off x="838200" y="1202401"/>
            <a:ext cx="10515600" cy="50370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marL="914400" lvl="1" indent="-3556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marL="1371600" lvl="2" indent="-3429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marL="1828800" lvl="3" indent="-3429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marL="2286000" lvl="4" indent="-3429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5" name="Google Shape;135;p21"/>
          <p:cNvPicPr preferRelativeResize="0"/>
          <p:nvPr/>
        </p:nvPicPr>
        <p:blipFill rotWithShape="1">
          <a:blip r:embed="rId2">
            <a:alphaModFix/>
          </a:blip>
          <a:srcRect/>
          <a:stretch/>
        </p:blipFill>
        <p:spPr>
          <a:xfrm>
            <a:off x="0" y="2910843"/>
            <a:ext cx="8144272" cy="3965456"/>
          </a:xfrm>
          <a:prstGeom prst="rect">
            <a:avLst/>
          </a:prstGeom>
          <a:noFill/>
          <a:ln>
            <a:noFill/>
          </a:ln>
        </p:spPr>
      </p:pic>
      <p:sp>
        <p:nvSpPr>
          <p:cNvPr id="136" name="Google Shape;136;p21"/>
          <p:cNvSpPr txBox="1">
            <a:spLocks noGrp="1"/>
          </p:cNvSpPr>
          <p:nvPr>
            <p:ph type="ftr" idx="11"/>
          </p:nvPr>
        </p:nvSpPr>
        <p:spPr>
          <a:xfrm>
            <a:off x="4038600" y="6508800"/>
            <a:ext cx="4114800" cy="21267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1"/>
          <p:cNvSpPr txBox="1"/>
          <p:nvPr/>
        </p:nvSpPr>
        <p:spPr>
          <a:xfrm>
            <a:off x="838200" y="6508800"/>
            <a:ext cx="2743200" cy="212676"/>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en-US" sz="1200" kern="0">
                <a:solidFill>
                  <a:srgbClr val="888888"/>
                </a:solidFill>
                <a:latin typeface="Calibri"/>
                <a:ea typeface="Calibri"/>
                <a:cs typeface="Calibri"/>
                <a:sym typeface="Calibri"/>
              </a:rPr>
              <a:t>2/16/2018</a:t>
            </a:r>
            <a:endParaRPr sz="1200" kern="0">
              <a:solidFill>
                <a:srgbClr val="888888"/>
              </a:solidFill>
              <a:latin typeface="Calibri"/>
              <a:ea typeface="Calibri"/>
              <a:cs typeface="Calibri"/>
              <a:sym typeface="Calibri"/>
            </a:endParaRPr>
          </a:p>
        </p:txBody>
      </p:sp>
      <p:sp>
        <p:nvSpPr>
          <p:cNvPr id="138" name="Google Shape;138;p21"/>
          <p:cNvSpPr/>
          <p:nvPr/>
        </p:nvSpPr>
        <p:spPr>
          <a:xfrm>
            <a:off x="0" y="0"/>
            <a:ext cx="12192000" cy="793462"/>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39" name="Google Shape;139;p21"/>
          <p:cNvSpPr/>
          <p:nvPr/>
        </p:nvSpPr>
        <p:spPr>
          <a:xfrm>
            <a:off x="0" y="787382"/>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40" name="Google Shape;140;p21"/>
          <p:cNvSpPr/>
          <p:nvPr/>
        </p:nvSpPr>
        <p:spPr>
          <a:xfrm>
            <a:off x="0" y="6806228"/>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41" name="Google Shape;141;p21"/>
          <p:cNvPicPr preferRelativeResize="0"/>
          <p:nvPr/>
        </p:nvPicPr>
        <p:blipFill rotWithShape="1">
          <a:blip r:embed="rId3">
            <a:alphaModFix/>
          </a:blip>
          <a:srcRect/>
          <a:stretch/>
        </p:blipFill>
        <p:spPr>
          <a:xfrm>
            <a:off x="11011506" y="6418098"/>
            <a:ext cx="834895" cy="322362"/>
          </a:xfrm>
          <a:prstGeom prst="rect">
            <a:avLst/>
          </a:prstGeom>
          <a:noFill/>
          <a:ln>
            <a:noFill/>
          </a:ln>
        </p:spPr>
      </p:pic>
      <p:sp>
        <p:nvSpPr>
          <p:cNvPr id="142" name="Google Shape;142;p21"/>
          <p:cNvSpPr txBox="1"/>
          <p:nvPr/>
        </p:nvSpPr>
        <p:spPr>
          <a:xfrm>
            <a:off x="8610600" y="6508800"/>
            <a:ext cx="1676899" cy="212676"/>
          </a:xfrm>
          <a:prstGeom prst="rect">
            <a:avLst/>
          </a:prstGeom>
          <a:noFill/>
          <a:ln>
            <a:noFill/>
          </a:ln>
        </p:spPr>
        <p:txBody>
          <a:bodyPr spcFirstLastPara="1" wrap="square" lIns="91425" tIns="45700" rIns="91425" bIns="45700" anchor="ctr" anchorCtr="0">
            <a:noAutofit/>
          </a:bodyPr>
          <a:lstStyle/>
          <a:p>
            <a:pPr algn="r">
              <a:buClr>
                <a:srgbClr val="000000"/>
              </a:buClr>
              <a:buFont typeface="Arial"/>
              <a:buNone/>
            </a:pPr>
            <a:fld id="{00000000-1234-1234-1234-123412341234}" type="slidenum">
              <a:rPr lang="en-US" sz="1200" kern="0">
                <a:solidFill>
                  <a:srgbClr val="888888"/>
                </a:solidFill>
                <a:latin typeface="Calibri"/>
                <a:ea typeface="Calibri"/>
                <a:cs typeface="Calibri"/>
                <a:sym typeface="Calibri"/>
              </a:rPr>
              <a:pPr algn="r">
                <a:buClr>
                  <a:srgbClr val="000000"/>
                </a:buClr>
                <a:buFont typeface="Arial"/>
                <a:buNone/>
              </a:pPr>
              <a:t>‹#›</a:t>
            </a:fld>
            <a:endParaRPr sz="1200" kern="0">
              <a:solidFill>
                <a:srgbClr val="888888"/>
              </a:solidFill>
              <a:latin typeface="Calibri"/>
              <a:ea typeface="Calibri"/>
              <a:cs typeface="Calibri"/>
              <a:sym typeface="Calibri"/>
            </a:endParaRPr>
          </a:p>
        </p:txBody>
      </p:sp>
      <p:sp>
        <p:nvSpPr>
          <p:cNvPr id="143" name="Google Shape;143;p21"/>
          <p:cNvSpPr txBox="1">
            <a:spLocks noGrp="1"/>
          </p:cNvSpPr>
          <p:nvPr>
            <p:ph type="title"/>
          </p:nvPr>
        </p:nvSpPr>
        <p:spPr>
          <a:xfrm>
            <a:off x="256032" y="192024"/>
            <a:ext cx="10515600" cy="5212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56932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44"/>
        <p:cNvGrpSpPr/>
        <p:nvPr/>
      </p:nvGrpSpPr>
      <p:grpSpPr>
        <a:xfrm>
          <a:off x="0" y="0"/>
          <a:ext cx="0" cy="0"/>
          <a:chOff x="0" y="0"/>
          <a:chExt cx="0" cy="0"/>
        </a:xfrm>
      </p:grpSpPr>
      <p:sp>
        <p:nvSpPr>
          <p:cNvPr id="145" name="Google Shape;145;p22"/>
          <p:cNvSpPr txBox="1">
            <a:spLocks noGrp="1"/>
          </p:cNvSpPr>
          <p:nvPr>
            <p:ph type="body" idx="1"/>
          </p:nvPr>
        </p:nvSpPr>
        <p:spPr>
          <a:xfrm>
            <a:off x="838200" y="1202401"/>
            <a:ext cx="10515600" cy="50370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marL="914400" lvl="1" indent="-3556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marL="1371600" lvl="2" indent="-3429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marL="1828800" lvl="3" indent="-3429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marL="2286000" lvl="4" indent="-3429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6" name="Google Shape;146;p22"/>
          <p:cNvPicPr preferRelativeResize="0"/>
          <p:nvPr/>
        </p:nvPicPr>
        <p:blipFill rotWithShape="1">
          <a:blip r:embed="rId2">
            <a:alphaModFix/>
          </a:blip>
          <a:srcRect/>
          <a:stretch/>
        </p:blipFill>
        <p:spPr>
          <a:xfrm>
            <a:off x="0" y="2910843"/>
            <a:ext cx="8144272" cy="3965456"/>
          </a:xfrm>
          <a:prstGeom prst="rect">
            <a:avLst/>
          </a:prstGeom>
          <a:noFill/>
          <a:ln>
            <a:noFill/>
          </a:ln>
        </p:spPr>
      </p:pic>
      <p:sp>
        <p:nvSpPr>
          <p:cNvPr id="147" name="Google Shape;147;p22"/>
          <p:cNvSpPr txBox="1">
            <a:spLocks noGrp="1"/>
          </p:cNvSpPr>
          <p:nvPr>
            <p:ph type="ftr" idx="11"/>
          </p:nvPr>
        </p:nvSpPr>
        <p:spPr>
          <a:xfrm>
            <a:off x="4038600" y="6508800"/>
            <a:ext cx="4114800" cy="21267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2"/>
          <p:cNvSpPr txBox="1"/>
          <p:nvPr/>
        </p:nvSpPr>
        <p:spPr>
          <a:xfrm>
            <a:off x="838200" y="6508800"/>
            <a:ext cx="2743200" cy="212676"/>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en-US" sz="1200" kern="0">
                <a:solidFill>
                  <a:srgbClr val="888888"/>
                </a:solidFill>
                <a:latin typeface="Calibri"/>
                <a:ea typeface="Calibri"/>
                <a:cs typeface="Calibri"/>
                <a:sym typeface="Calibri"/>
              </a:rPr>
              <a:t>2/16/2018</a:t>
            </a:r>
            <a:endParaRPr sz="1200" kern="0">
              <a:solidFill>
                <a:srgbClr val="888888"/>
              </a:solidFill>
              <a:latin typeface="Calibri"/>
              <a:ea typeface="Calibri"/>
              <a:cs typeface="Calibri"/>
              <a:sym typeface="Calibri"/>
            </a:endParaRPr>
          </a:p>
        </p:txBody>
      </p:sp>
      <p:sp>
        <p:nvSpPr>
          <p:cNvPr id="149" name="Google Shape;149;p22"/>
          <p:cNvSpPr/>
          <p:nvPr/>
        </p:nvSpPr>
        <p:spPr>
          <a:xfrm>
            <a:off x="0" y="0"/>
            <a:ext cx="12192000" cy="793462"/>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50" name="Google Shape;150;p22"/>
          <p:cNvSpPr/>
          <p:nvPr/>
        </p:nvSpPr>
        <p:spPr>
          <a:xfrm>
            <a:off x="0" y="787382"/>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51" name="Google Shape;151;p22"/>
          <p:cNvSpPr/>
          <p:nvPr/>
        </p:nvSpPr>
        <p:spPr>
          <a:xfrm>
            <a:off x="0" y="6806228"/>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52" name="Google Shape;152;p22"/>
          <p:cNvPicPr preferRelativeResize="0"/>
          <p:nvPr/>
        </p:nvPicPr>
        <p:blipFill rotWithShape="1">
          <a:blip r:embed="rId3">
            <a:alphaModFix/>
          </a:blip>
          <a:srcRect/>
          <a:stretch/>
        </p:blipFill>
        <p:spPr>
          <a:xfrm>
            <a:off x="11011506" y="6418098"/>
            <a:ext cx="834895" cy="322362"/>
          </a:xfrm>
          <a:prstGeom prst="rect">
            <a:avLst/>
          </a:prstGeom>
          <a:noFill/>
          <a:ln>
            <a:noFill/>
          </a:ln>
        </p:spPr>
      </p:pic>
      <p:sp>
        <p:nvSpPr>
          <p:cNvPr id="153" name="Google Shape;153;p22"/>
          <p:cNvSpPr txBox="1"/>
          <p:nvPr/>
        </p:nvSpPr>
        <p:spPr>
          <a:xfrm>
            <a:off x="8610600" y="6508800"/>
            <a:ext cx="1676899" cy="212676"/>
          </a:xfrm>
          <a:prstGeom prst="rect">
            <a:avLst/>
          </a:prstGeom>
          <a:noFill/>
          <a:ln>
            <a:noFill/>
          </a:ln>
        </p:spPr>
        <p:txBody>
          <a:bodyPr spcFirstLastPara="1" wrap="square" lIns="91425" tIns="45700" rIns="91425" bIns="45700" anchor="ctr" anchorCtr="0">
            <a:noAutofit/>
          </a:bodyPr>
          <a:lstStyle/>
          <a:p>
            <a:pPr algn="r">
              <a:buClr>
                <a:srgbClr val="000000"/>
              </a:buClr>
              <a:buFont typeface="Arial"/>
              <a:buNone/>
            </a:pPr>
            <a:fld id="{00000000-1234-1234-1234-123412341234}" type="slidenum">
              <a:rPr lang="en-US" sz="1200" kern="0">
                <a:solidFill>
                  <a:srgbClr val="888888"/>
                </a:solidFill>
                <a:latin typeface="Calibri"/>
                <a:ea typeface="Calibri"/>
                <a:cs typeface="Calibri"/>
                <a:sym typeface="Calibri"/>
              </a:rPr>
              <a:pPr algn="r">
                <a:buClr>
                  <a:srgbClr val="000000"/>
                </a:buClr>
                <a:buFont typeface="Arial"/>
                <a:buNone/>
              </a:pPr>
              <a:t>‹#›</a:t>
            </a:fld>
            <a:endParaRPr sz="1200" kern="0">
              <a:solidFill>
                <a:srgbClr val="888888"/>
              </a:solidFill>
              <a:latin typeface="Calibri"/>
              <a:ea typeface="Calibri"/>
              <a:cs typeface="Calibri"/>
              <a:sym typeface="Calibri"/>
            </a:endParaRPr>
          </a:p>
        </p:txBody>
      </p:sp>
      <p:sp>
        <p:nvSpPr>
          <p:cNvPr id="154" name="Google Shape;154;p22"/>
          <p:cNvSpPr txBox="1">
            <a:spLocks noGrp="1"/>
          </p:cNvSpPr>
          <p:nvPr>
            <p:ph type="title"/>
          </p:nvPr>
        </p:nvSpPr>
        <p:spPr>
          <a:xfrm>
            <a:off x="256032" y="192024"/>
            <a:ext cx="10515600" cy="5212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448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Slide Number Placeholder 2"/>
          <p:cNvSpPr>
            <a:spLocks noGrp="1"/>
          </p:cNvSpPr>
          <p:nvPr>
            <p:ph type="sldNum" idx="10"/>
          </p:nvPr>
        </p:nvSpPr>
        <p:spPr/>
        <p:txBody>
          <a:bodyPr/>
          <a:lstStyle/>
          <a:p>
            <a:pPr>
              <a:buClr>
                <a:srgbClr val="000000"/>
              </a:buClr>
              <a:buFont typeface="Arial"/>
              <a:buNone/>
            </a:pPr>
            <a:fld id="{00000000-1234-1234-1234-123412341234}" type="slidenum">
              <a:rPr lang="en-US" kern="0" smtClean="0"/>
              <a:pPr>
                <a:buClr>
                  <a:srgbClr val="000000"/>
                </a:buClr>
                <a:buFont typeface="Arial"/>
                <a:buNone/>
              </a:pPr>
              <a:t>‹#›</a:t>
            </a:fld>
            <a:endParaRPr lang="en-US" kern="0"/>
          </a:p>
        </p:txBody>
      </p:sp>
    </p:spTree>
    <p:extLst>
      <p:ext uri="{BB962C8B-B14F-4D97-AF65-F5344CB8AC3E}">
        <p14:creationId xmlns:p14="http://schemas.microsoft.com/office/powerpoint/2010/main" val="16203312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55"/>
        <p:cNvGrpSpPr/>
        <p:nvPr/>
      </p:nvGrpSpPr>
      <p:grpSpPr>
        <a:xfrm>
          <a:off x="0" y="0"/>
          <a:ext cx="0" cy="0"/>
          <a:chOff x="0" y="0"/>
          <a:chExt cx="0" cy="0"/>
        </a:xfrm>
      </p:grpSpPr>
      <p:sp>
        <p:nvSpPr>
          <p:cNvPr id="156" name="Google Shape;156;p23"/>
          <p:cNvSpPr txBox="1">
            <a:spLocks noGrp="1"/>
          </p:cNvSpPr>
          <p:nvPr>
            <p:ph type="body" idx="1"/>
          </p:nvPr>
        </p:nvSpPr>
        <p:spPr>
          <a:xfrm>
            <a:off x="838200" y="1202401"/>
            <a:ext cx="10515600" cy="50370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marL="914400" lvl="1" indent="-3556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marL="1371600" lvl="2" indent="-3429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marL="1828800" lvl="3" indent="-3429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marL="2286000" lvl="4" indent="-3429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7" name="Google Shape;157;p23"/>
          <p:cNvPicPr preferRelativeResize="0"/>
          <p:nvPr/>
        </p:nvPicPr>
        <p:blipFill rotWithShape="1">
          <a:blip r:embed="rId2">
            <a:alphaModFix/>
          </a:blip>
          <a:srcRect/>
          <a:stretch/>
        </p:blipFill>
        <p:spPr>
          <a:xfrm>
            <a:off x="0" y="2910843"/>
            <a:ext cx="8144272" cy="3965456"/>
          </a:xfrm>
          <a:prstGeom prst="rect">
            <a:avLst/>
          </a:prstGeom>
          <a:noFill/>
          <a:ln>
            <a:noFill/>
          </a:ln>
        </p:spPr>
      </p:pic>
      <p:sp>
        <p:nvSpPr>
          <p:cNvPr id="158" name="Google Shape;158;p23"/>
          <p:cNvSpPr txBox="1">
            <a:spLocks noGrp="1"/>
          </p:cNvSpPr>
          <p:nvPr>
            <p:ph type="ftr" idx="11"/>
          </p:nvPr>
        </p:nvSpPr>
        <p:spPr>
          <a:xfrm>
            <a:off x="4038600" y="6508800"/>
            <a:ext cx="4114800" cy="21267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3"/>
          <p:cNvSpPr txBox="1"/>
          <p:nvPr/>
        </p:nvSpPr>
        <p:spPr>
          <a:xfrm>
            <a:off x="838200" y="6508800"/>
            <a:ext cx="2743200" cy="212676"/>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en-US" sz="1200" kern="0">
                <a:solidFill>
                  <a:srgbClr val="888888"/>
                </a:solidFill>
                <a:latin typeface="Calibri"/>
                <a:ea typeface="Calibri"/>
                <a:cs typeface="Calibri"/>
                <a:sym typeface="Calibri"/>
              </a:rPr>
              <a:t>2/16/2018</a:t>
            </a:r>
            <a:endParaRPr sz="1200" kern="0">
              <a:solidFill>
                <a:srgbClr val="888888"/>
              </a:solidFill>
              <a:latin typeface="Calibri"/>
              <a:ea typeface="Calibri"/>
              <a:cs typeface="Calibri"/>
              <a:sym typeface="Calibri"/>
            </a:endParaRPr>
          </a:p>
        </p:txBody>
      </p:sp>
      <p:sp>
        <p:nvSpPr>
          <p:cNvPr id="160" name="Google Shape;160;p23"/>
          <p:cNvSpPr/>
          <p:nvPr/>
        </p:nvSpPr>
        <p:spPr>
          <a:xfrm>
            <a:off x="0" y="0"/>
            <a:ext cx="12192000" cy="793462"/>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61" name="Google Shape;161;p23"/>
          <p:cNvSpPr/>
          <p:nvPr/>
        </p:nvSpPr>
        <p:spPr>
          <a:xfrm>
            <a:off x="0" y="787382"/>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62" name="Google Shape;162;p23"/>
          <p:cNvSpPr/>
          <p:nvPr/>
        </p:nvSpPr>
        <p:spPr>
          <a:xfrm>
            <a:off x="0" y="6806228"/>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63" name="Google Shape;163;p23"/>
          <p:cNvPicPr preferRelativeResize="0"/>
          <p:nvPr/>
        </p:nvPicPr>
        <p:blipFill rotWithShape="1">
          <a:blip r:embed="rId3">
            <a:alphaModFix/>
          </a:blip>
          <a:srcRect/>
          <a:stretch/>
        </p:blipFill>
        <p:spPr>
          <a:xfrm>
            <a:off x="11011506" y="6418098"/>
            <a:ext cx="834895" cy="322362"/>
          </a:xfrm>
          <a:prstGeom prst="rect">
            <a:avLst/>
          </a:prstGeom>
          <a:noFill/>
          <a:ln>
            <a:noFill/>
          </a:ln>
        </p:spPr>
      </p:pic>
      <p:sp>
        <p:nvSpPr>
          <p:cNvPr id="164" name="Google Shape;164;p23"/>
          <p:cNvSpPr txBox="1"/>
          <p:nvPr/>
        </p:nvSpPr>
        <p:spPr>
          <a:xfrm>
            <a:off x="8610600" y="6508800"/>
            <a:ext cx="1676899" cy="212676"/>
          </a:xfrm>
          <a:prstGeom prst="rect">
            <a:avLst/>
          </a:prstGeom>
          <a:noFill/>
          <a:ln>
            <a:noFill/>
          </a:ln>
        </p:spPr>
        <p:txBody>
          <a:bodyPr spcFirstLastPara="1" wrap="square" lIns="91425" tIns="45700" rIns="91425" bIns="45700" anchor="ctr" anchorCtr="0">
            <a:noAutofit/>
          </a:bodyPr>
          <a:lstStyle/>
          <a:p>
            <a:pPr algn="r">
              <a:buClr>
                <a:srgbClr val="000000"/>
              </a:buClr>
              <a:buFont typeface="Arial"/>
              <a:buNone/>
            </a:pPr>
            <a:fld id="{00000000-1234-1234-1234-123412341234}" type="slidenum">
              <a:rPr lang="en-US" sz="1200" kern="0">
                <a:solidFill>
                  <a:srgbClr val="888888"/>
                </a:solidFill>
                <a:latin typeface="Calibri"/>
                <a:ea typeface="Calibri"/>
                <a:cs typeface="Calibri"/>
                <a:sym typeface="Calibri"/>
              </a:rPr>
              <a:pPr algn="r">
                <a:buClr>
                  <a:srgbClr val="000000"/>
                </a:buClr>
                <a:buFont typeface="Arial"/>
                <a:buNone/>
              </a:pPr>
              <a:t>‹#›</a:t>
            </a:fld>
            <a:endParaRPr sz="1200" kern="0">
              <a:solidFill>
                <a:srgbClr val="888888"/>
              </a:solidFill>
              <a:latin typeface="Calibri"/>
              <a:ea typeface="Calibri"/>
              <a:cs typeface="Calibri"/>
              <a:sym typeface="Calibri"/>
            </a:endParaRPr>
          </a:p>
        </p:txBody>
      </p:sp>
      <p:sp>
        <p:nvSpPr>
          <p:cNvPr id="165" name="Google Shape;165;p23"/>
          <p:cNvSpPr txBox="1">
            <a:spLocks noGrp="1"/>
          </p:cNvSpPr>
          <p:nvPr>
            <p:ph type="title"/>
          </p:nvPr>
        </p:nvSpPr>
        <p:spPr>
          <a:xfrm>
            <a:off x="256032" y="192024"/>
            <a:ext cx="10515600" cy="5212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01056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66"/>
        <p:cNvGrpSpPr/>
        <p:nvPr/>
      </p:nvGrpSpPr>
      <p:grpSpPr>
        <a:xfrm>
          <a:off x="0" y="0"/>
          <a:ext cx="0" cy="0"/>
          <a:chOff x="0" y="0"/>
          <a:chExt cx="0" cy="0"/>
        </a:xfrm>
      </p:grpSpPr>
      <p:sp>
        <p:nvSpPr>
          <p:cNvPr id="167" name="Google Shape;167;p24"/>
          <p:cNvSpPr txBox="1">
            <a:spLocks noGrp="1"/>
          </p:cNvSpPr>
          <p:nvPr>
            <p:ph type="body" idx="1"/>
          </p:nvPr>
        </p:nvSpPr>
        <p:spPr>
          <a:xfrm>
            <a:off x="838200" y="1202401"/>
            <a:ext cx="10515600" cy="50370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marL="914400" lvl="1" indent="-3556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marL="1371600" lvl="2" indent="-3429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marL="1828800" lvl="3" indent="-3429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marL="2286000" lvl="4" indent="-3429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8" name="Google Shape;168;p24"/>
          <p:cNvPicPr preferRelativeResize="0"/>
          <p:nvPr/>
        </p:nvPicPr>
        <p:blipFill rotWithShape="1">
          <a:blip r:embed="rId2">
            <a:alphaModFix/>
          </a:blip>
          <a:srcRect/>
          <a:stretch/>
        </p:blipFill>
        <p:spPr>
          <a:xfrm>
            <a:off x="0" y="2910843"/>
            <a:ext cx="8144272" cy="3965456"/>
          </a:xfrm>
          <a:prstGeom prst="rect">
            <a:avLst/>
          </a:prstGeom>
          <a:noFill/>
          <a:ln>
            <a:noFill/>
          </a:ln>
        </p:spPr>
      </p:pic>
      <p:sp>
        <p:nvSpPr>
          <p:cNvPr id="169" name="Google Shape;169;p24"/>
          <p:cNvSpPr txBox="1">
            <a:spLocks noGrp="1"/>
          </p:cNvSpPr>
          <p:nvPr>
            <p:ph type="ftr" idx="11"/>
          </p:nvPr>
        </p:nvSpPr>
        <p:spPr>
          <a:xfrm>
            <a:off x="4038600" y="6508800"/>
            <a:ext cx="4114800" cy="21267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4"/>
          <p:cNvSpPr txBox="1"/>
          <p:nvPr/>
        </p:nvSpPr>
        <p:spPr>
          <a:xfrm>
            <a:off x="838200" y="6508800"/>
            <a:ext cx="2743200" cy="212676"/>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en-US" sz="1200" kern="0">
                <a:solidFill>
                  <a:srgbClr val="888888"/>
                </a:solidFill>
                <a:latin typeface="Calibri"/>
                <a:ea typeface="Calibri"/>
                <a:cs typeface="Calibri"/>
                <a:sym typeface="Calibri"/>
              </a:rPr>
              <a:t>2/16/2018</a:t>
            </a:r>
            <a:endParaRPr sz="1200" kern="0">
              <a:solidFill>
                <a:srgbClr val="888888"/>
              </a:solidFill>
              <a:latin typeface="Calibri"/>
              <a:ea typeface="Calibri"/>
              <a:cs typeface="Calibri"/>
              <a:sym typeface="Calibri"/>
            </a:endParaRPr>
          </a:p>
        </p:txBody>
      </p:sp>
      <p:sp>
        <p:nvSpPr>
          <p:cNvPr id="171" name="Google Shape;171;p24"/>
          <p:cNvSpPr/>
          <p:nvPr/>
        </p:nvSpPr>
        <p:spPr>
          <a:xfrm>
            <a:off x="0" y="0"/>
            <a:ext cx="12192000" cy="793462"/>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72" name="Google Shape;172;p24"/>
          <p:cNvSpPr/>
          <p:nvPr/>
        </p:nvSpPr>
        <p:spPr>
          <a:xfrm>
            <a:off x="0" y="787382"/>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73" name="Google Shape;173;p24"/>
          <p:cNvSpPr/>
          <p:nvPr/>
        </p:nvSpPr>
        <p:spPr>
          <a:xfrm>
            <a:off x="0" y="6806228"/>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74" name="Google Shape;174;p24"/>
          <p:cNvPicPr preferRelativeResize="0"/>
          <p:nvPr/>
        </p:nvPicPr>
        <p:blipFill rotWithShape="1">
          <a:blip r:embed="rId3">
            <a:alphaModFix/>
          </a:blip>
          <a:srcRect/>
          <a:stretch/>
        </p:blipFill>
        <p:spPr>
          <a:xfrm>
            <a:off x="11011506" y="6418098"/>
            <a:ext cx="834895" cy="322362"/>
          </a:xfrm>
          <a:prstGeom prst="rect">
            <a:avLst/>
          </a:prstGeom>
          <a:noFill/>
          <a:ln>
            <a:noFill/>
          </a:ln>
        </p:spPr>
      </p:pic>
      <p:sp>
        <p:nvSpPr>
          <p:cNvPr id="175" name="Google Shape;175;p24"/>
          <p:cNvSpPr txBox="1"/>
          <p:nvPr/>
        </p:nvSpPr>
        <p:spPr>
          <a:xfrm>
            <a:off x="8610600" y="6508800"/>
            <a:ext cx="1676899" cy="212676"/>
          </a:xfrm>
          <a:prstGeom prst="rect">
            <a:avLst/>
          </a:prstGeom>
          <a:noFill/>
          <a:ln>
            <a:noFill/>
          </a:ln>
        </p:spPr>
        <p:txBody>
          <a:bodyPr spcFirstLastPara="1" wrap="square" lIns="91425" tIns="45700" rIns="91425" bIns="45700" anchor="ctr" anchorCtr="0">
            <a:noAutofit/>
          </a:bodyPr>
          <a:lstStyle/>
          <a:p>
            <a:pPr algn="r">
              <a:buClr>
                <a:srgbClr val="000000"/>
              </a:buClr>
              <a:buFont typeface="Arial"/>
              <a:buNone/>
            </a:pPr>
            <a:fld id="{00000000-1234-1234-1234-123412341234}" type="slidenum">
              <a:rPr lang="en-US" sz="1200" kern="0">
                <a:solidFill>
                  <a:srgbClr val="888888"/>
                </a:solidFill>
                <a:latin typeface="Calibri"/>
                <a:ea typeface="Calibri"/>
                <a:cs typeface="Calibri"/>
                <a:sym typeface="Calibri"/>
              </a:rPr>
              <a:pPr algn="r">
                <a:buClr>
                  <a:srgbClr val="000000"/>
                </a:buClr>
                <a:buFont typeface="Arial"/>
                <a:buNone/>
              </a:pPr>
              <a:t>‹#›</a:t>
            </a:fld>
            <a:endParaRPr sz="1200" kern="0">
              <a:solidFill>
                <a:srgbClr val="888888"/>
              </a:solidFill>
              <a:latin typeface="Calibri"/>
              <a:ea typeface="Calibri"/>
              <a:cs typeface="Calibri"/>
              <a:sym typeface="Calibri"/>
            </a:endParaRPr>
          </a:p>
        </p:txBody>
      </p:sp>
      <p:sp>
        <p:nvSpPr>
          <p:cNvPr id="176" name="Google Shape;176;p24"/>
          <p:cNvSpPr txBox="1">
            <a:spLocks noGrp="1"/>
          </p:cNvSpPr>
          <p:nvPr>
            <p:ph type="title"/>
          </p:nvPr>
        </p:nvSpPr>
        <p:spPr>
          <a:xfrm>
            <a:off x="256032" y="192024"/>
            <a:ext cx="10515600" cy="5212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106380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77"/>
        <p:cNvGrpSpPr/>
        <p:nvPr/>
      </p:nvGrpSpPr>
      <p:grpSpPr>
        <a:xfrm>
          <a:off x="0" y="0"/>
          <a:ext cx="0" cy="0"/>
          <a:chOff x="0" y="0"/>
          <a:chExt cx="0" cy="0"/>
        </a:xfrm>
      </p:grpSpPr>
      <p:sp>
        <p:nvSpPr>
          <p:cNvPr id="178" name="Google Shape;178;p25"/>
          <p:cNvSpPr txBox="1">
            <a:spLocks noGrp="1"/>
          </p:cNvSpPr>
          <p:nvPr>
            <p:ph type="body" idx="1"/>
          </p:nvPr>
        </p:nvSpPr>
        <p:spPr>
          <a:xfrm>
            <a:off x="838200" y="1202401"/>
            <a:ext cx="10515600" cy="50370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marL="914400" lvl="1" indent="-3556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marL="1371600" lvl="2" indent="-3429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marL="1828800" lvl="3" indent="-3429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marL="2286000" lvl="4" indent="-3429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9" name="Google Shape;179;p25"/>
          <p:cNvPicPr preferRelativeResize="0"/>
          <p:nvPr/>
        </p:nvPicPr>
        <p:blipFill rotWithShape="1">
          <a:blip r:embed="rId2">
            <a:alphaModFix/>
          </a:blip>
          <a:srcRect/>
          <a:stretch/>
        </p:blipFill>
        <p:spPr>
          <a:xfrm>
            <a:off x="0" y="2910843"/>
            <a:ext cx="8144272" cy="3965456"/>
          </a:xfrm>
          <a:prstGeom prst="rect">
            <a:avLst/>
          </a:prstGeom>
          <a:noFill/>
          <a:ln>
            <a:noFill/>
          </a:ln>
        </p:spPr>
      </p:pic>
      <p:sp>
        <p:nvSpPr>
          <p:cNvPr id="180" name="Google Shape;180;p25"/>
          <p:cNvSpPr txBox="1">
            <a:spLocks noGrp="1"/>
          </p:cNvSpPr>
          <p:nvPr>
            <p:ph type="ftr" idx="11"/>
          </p:nvPr>
        </p:nvSpPr>
        <p:spPr>
          <a:xfrm>
            <a:off x="4038600" y="6508800"/>
            <a:ext cx="4114800" cy="21267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5"/>
          <p:cNvSpPr txBox="1"/>
          <p:nvPr/>
        </p:nvSpPr>
        <p:spPr>
          <a:xfrm>
            <a:off x="838200" y="6508800"/>
            <a:ext cx="2743200" cy="212676"/>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en-US" sz="1200" kern="0">
                <a:solidFill>
                  <a:srgbClr val="888888"/>
                </a:solidFill>
                <a:latin typeface="Calibri"/>
                <a:ea typeface="Calibri"/>
                <a:cs typeface="Calibri"/>
                <a:sym typeface="Calibri"/>
              </a:rPr>
              <a:t>2/16/2018</a:t>
            </a:r>
            <a:endParaRPr sz="1200" kern="0">
              <a:solidFill>
                <a:srgbClr val="888888"/>
              </a:solidFill>
              <a:latin typeface="Calibri"/>
              <a:ea typeface="Calibri"/>
              <a:cs typeface="Calibri"/>
              <a:sym typeface="Calibri"/>
            </a:endParaRPr>
          </a:p>
        </p:txBody>
      </p:sp>
      <p:sp>
        <p:nvSpPr>
          <p:cNvPr id="182" name="Google Shape;182;p25"/>
          <p:cNvSpPr/>
          <p:nvPr/>
        </p:nvSpPr>
        <p:spPr>
          <a:xfrm>
            <a:off x="0" y="0"/>
            <a:ext cx="12192000" cy="793462"/>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83" name="Google Shape;183;p25"/>
          <p:cNvSpPr/>
          <p:nvPr/>
        </p:nvSpPr>
        <p:spPr>
          <a:xfrm>
            <a:off x="0" y="787382"/>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84" name="Google Shape;184;p25"/>
          <p:cNvSpPr/>
          <p:nvPr/>
        </p:nvSpPr>
        <p:spPr>
          <a:xfrm>
            <a:off x="0" y="6806228"/>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85" name="Google Shape;185;p25"/>
          <p:cNvPicPr preferRelativeResize="0"/>
          <p:nvPr/>
        </p:nvPicPr>
        <p:blipFill rotWithShape="1">
          <a:blip r:embed="rId3">
            <a:alphaModFix/>
          </a:blip>
          <a:srcRect/>
          <a:stretch/>
        </p:blipFill>
        <p:spPr>
          <a:xfrm>
            <a:off x="11011506" y="6418098"/>
            <a:ext cx="834895" cy="322362"/>
          </a:xfrm>
          <a:prstGeom prst="rect">
            <a:avLst/>
          </a:prstGeom>
          <a:noFill/>
          <a:ln>
            <a:noFill/>
          </a:ln>
        </p:spPr>
      </p:pic>
      <p:sp>
        <p:nvSpPr>
          <p:cNvPr id="186" name="Google Shape;186;p25"/>
          <p:cNvSpPr txBox="1"/>
          <p:nvPr/>
        </p:nvSpPr>
        <p:spPr>
          <a:xfrm>
            <a:off x="8610600" y="6508800"/>
            <a:ext cx="1676899" cy="212676"/>
          </a:xfrm>
          <a:prstGeom prst="rect">
            <a:avLst/>
          </a:prstGeom>
          <a:noFill/>
          <a:ln>
            <a:noFill/>
          </a:ln>
        </p:spPr>
        <p:txBody>
          <a:bodyPr spcFirstLastPara="1" wrap="square" lIns="91425" tIns="45700" rIns="91425" bIns="45700" anchor="ctr" anchorCtr="0">
            <a:noAutofit/>
          </a:bodyPr>
          <a:lstStyle/>
          <a:p>
            <a:pPr algn="r">
              <a:buClr>
                <a:srgbClr val="000000"/>
              </a:buClr>
              <a:buFont typeface="Arial"/>
              <a:buNone/>
            </a:pPr>
            <a:fld id="{00000000-1234-1234-1234-123412341234}" type="slidenum">
              <a:rPr lang="en-US" sz="1200" kern="0">
                <a:solidFill>
                  <a:srgbClr val="888888"/>
                </a:solidFill>
                <a:latin typeface="Calibri"/>
                <a:ea typeface="Calibri"/>
                <a:cs typeface="Calibri"/>
                <a:sym typeface="Calibri"/>
              </a:rPr>
              <a:pPr algn="r">
                <a:buClr>
                  <a:srgbClr val="000000"/>
                </a:buClr>
                <a:buFont typeface="Arial"/>
                <a:buNone/>
              </a:pPr>
              <a:t>‹#›</a:t>
            </a:fld>
            <a:endParaRPr sz="1200" kern="0">
              <a:solidFill>
                <a:srgbClr val="888888"/>
              </a:solidFill>
              <a:latin typeface="Calibri"/>
              <a:ea typeface="Calibri"/>
              <a:cs typeface="Calibri"/>
              <a:sym typeface="Calibri"/>
            </a:endParaRPr>
          </a:p>
        </p:txBody>
      </p:sp>
      <p:sp>
        <p:nvSpPr>
          <p:cNvPr id="187" name="Google Shape;187;p25"/>
          <p:cNvSpPr txBox="1">
            <a:spLocks noGrp="1"/>
          </p:cNvSpPr>
          <p:nvPr>
            <p:ph type="title"/>
          </p:nvPr>
        </p:nvSpPr>
        <p:spPr>
          <a:xfrm>
            <a:off x="256032" y="192024"/>
            <a:ext cx="10515600" cy="5212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92918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88"/>
        <p:cNvGrpSpPr/>
        <p:nvPr/>
      </p:nvGrpSpPr>
      <p:grpSpPr>
        <a:xfrm>
          <a:off x="0" y="0"/>
          <a:ext cx="0" cy="0"/>
          <a:chOff x="0" y="0"/>
          <a:chExt cx="0" cy="0"/>
        </a:xfrm>
      </p:grpSpPr>
      <p:sp>
        <p:nvSpPr>
          <p:cNvPr id="189" name="Google Shape;189;p26"/>
          <p:cNvSpPr txBox="1">
            <a:spLocks noGrp="1"/>
          </p:cNvSpPr>
          <p:nvPr>
            <p:ph type="body" idx="1"/>
          </p:nvPr>
        </p:nvSpPr>
        <p:spPr>
          <a:xfrm>
            <a:off x="838200" y="1202401"/>
            <a:ext cx="10515600" cy="50370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marL="914400" lvl="1" indent="-3556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marL="1371600" lvl="2" indent="-3429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marL="1828800" lvl="3" indent="-3429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marL="2286000" lvl="4" indent="-3429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0" name="Google Shape;190;p26"/>
          <p:cNvPicPr preferRelativeResize="0"/>
          <p:nvPr/>
        </p:nvPicPr>
        <p:blipFill rotWithShape="1">
          <a:blip r:embed="rId2">
            <a:alphaModFix/>
          </a:blip>
          <a:srcRect/>
          <a:stretch/>
        </p:blipFill>
        <p:spPr>
          <a:xfrm>
            <a:off x="0" y="2910843"/>
            <a:ext cx="8144272" cy="3965456"/>
          </a:xfrm>
          <a:prstGeom prst="rect">
            <a:avLst/>
          </a:prstGeom>
          <a:noFill/>
          <a:ln>
            <a:noFill/>
          </a:ln>
        </p:spPr>
      </p:pic>
      <p:sp>
        <p:nvSpPr>
          <p:cNvPr id="191" name="Google Shape;191;p26"/>
          <p:cNvSpPr txBox="1">
            <a:spLocks noGrp="1"/>
          </p:cNvSpPr>
          <p:nvPr>
            <p:ph type="ftr" idx="11"/>
          </p:nvPr>
        </p:nvSpPr>
        <p:spPr>
          <a:xfrm>
            <a:off x="4038600" y="6508800"/>
            <a:ext cx="4114800" cy="21267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6"/>
          <p:cNvSpPr txBox="1"/>
          <p:nvPr/>
        </p:nvSpPr>
        <p:spPr>
          <a:xfrm>
            <a:off x="838200" y="6508800"/>
            <a:ext cx="2743200" cy="212676"/>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en-US" sz="1200" kern="0">
                <a:solidFill>
                  <a:srgbClr val="888888"/>
                </a:solidFill>
                <a:latin typeface="Calibri"/>
                <a:ea typeface="Calibri"/>
                <a:cs typeface="Calibri"/>
                <a:sym typeface="Calibri"/>
              </a:rPr>
              <a:t>2/16/2018</a:t>
            </a:r>
            <a:endParaRPr sz="1200" kern="0">
              <a:solidFill>
                <a:srgbClr val="888888"/>
              </a:solidFill>
              <a:latin typeface="Calibri"/>
              <a:ea typeface="Calibri"/>
              <a:cs typeface="Calibri"/>
              <a:sym typeface="Calibri"/>
            </a:endParaRPr>
          </a:p>
        </p:txBody>
      </p:sp>
      <p:sp>
        <p:nvSpPr>
          <p:cNvPr id="193" name="Google Shape;193;p26"/>
          <p:cNvSpPr/>
          <p:nvPr/>
        </p:nvSpPr>
        <p:spPr>
          <a:xfrm>
            <a:off x="0" y="0"/>
            <a:ext cx="12192000" cy="793462"/>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94" name="Google Shape;194;p26"/>
          <p:cNvSpPr/>
          <p:nvPr/>
        </p:nvSpPr>
        <p:spPr>
          <a:xfrm>
            <a:off x="0" y="787382"/>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95" name="Google Shape;195;p26"/>
          <p:cNvSpPr/>
          <p:nvPr/>
        </p:nvSpPr>
        <p:spPr>
          <a:xfrm>
            <a:off x="0" y="6806228"/>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196" name="Google Shape;196;p26"/>
          <p:cNvPicPr preferRelativeResize="0"/>
          <p:nvPr/>
        </p:nvPicPr>
        <p:blipFill rotWithShape="1">
          <a:blip r:embed="rId3">
            <a:alphaModFix/>
          </a:blip>
          <a:srcRect/>
          <a:stretch/>
        </p:blipFill>
        <p:spPr>
          <a:xfrm>
            <a:off x="11011506" y="6418098"/>
            <a:ext cx="834895" cy="322362"/>
          </a:xfrm>
          <a:prstGeom prst="rect">
            <a:avLst/>
          </a:prstGeom>
          <a:noFill/>
          <a:ln>
            <a:noFill/>
          </a:ln>
        </p:spPr>
      </p:pic>
      <p:sp>
        <p:nvSpPr>
          <p:cNvPr id="197" name="Google Shape;197;p26"/>
          <p:cNvSpPr txBox="1"/>
          <p:nvPr/>
        </p:nvSpPr>
        <p:spPr>
          <a:xfrm>
            <a:off x="8610600" y="6508800"/>
            <a:ext cx="1676899" cy="212676"/>
          </a:xfrm>
          <a:prstGeom prst="rect">
            <a:avLst/>
          </a:prstGeom>
          <a:noFill/>
          <a:ln>
            <a:noFill/>
          </a:ln>
        </p:spPr>
        <p:txBody>
          <a:bodyPr spcFirstLastPara="1" wrap="square" lIns="91425" tIns="45700" rIns="91425" bIns="45700" anchor="ctr" anchorCtr="0">
            <a:noAutofit/>
          </a:bodyPr>
          <a:lstStyle/>
          <a:p>
            <a:pPr algn="r">
              <a:buClr>
                <a:srgbClr val="000000"/>
              </a:buClr>
              <a:buFont typeface="Arial"/>
              <a:buNone/>
            </a:pPr>
            <a:fld id="{00000000-1234-1234-1234-123412341234}" type="slidenum">
              <a:rPr lang="en-US" sz="1200" kern="0">
                <a:solidFill>
                  <a:srgbClr val="888888"/>
                </a:solidFill>
                <a:latin typeface="Calibri"/>
                <a:ea typeface="Calibri"/>
                <a:cs typeface="Calibri"/>
                <a:sym typeface="Calibri"/>
              </a:rPr>
              <a:pPr algn="r">
                <a:buClr>
                  <a:srgbClr val="000000"/>
                </a:buClr>
                <a:buFont typeface="Arial"/>
                <a:buNone/>
              </a:pPr>
              <a:t>‹#›</a:t>
            </a:fld>
            <a:endParaRPr sz="1200" kern="0">
              <a:solidFill>
                <a:srgbClr val="888888"/>
              </a:solidFill>
              <a:latin typeface="Calibri"/>
              <a:ea typeface="Calibri"/>
              <a:cs typeface="Calibri"/>
              <a:sym typeface="Calibri"/>
            </a:endParaRPr>
          </a:p>
        </p:txBody>
      </p:sp>
      <p:sp>
        <p:nvSpPr>
          <p:cNvPr id="198" name="Google Shape;198;p26"/>
          <p:cNvSpPr txBox="1">
            <a:spLocks noGrp="1"/>
          </p:cNvSpPr>
          <p:nvPr>
            <p:ph type="title"/>
          </p:nvPr>
        </p:nvSpPr>
        <p:spPr>
          <a:xfrm>
            <a:off x="256032" y="192024"/>
            <a:ext cx="10515600" cy="5212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16505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99"/>
        <p:cNvGrpSpPr/>
        <p:nvPr/>
      </p:nvGrpSpPr>
      <p:grpSpPr>
        <a:xfrm>
          <a:off x="0" y="0"/>
          <a:ext cx="0" cy="0"/>
          <a:chOff x="0" y="0"/>
          <a:chExt cx="0" cy="0"/>
        </a:xfrm>
      </p:grpSpPr>
      <p:sp>
        <p:nvSpPr>
          <p:cNvPr id="200" name="Google Shape;200;p27"/>
          <p:cNvSpPr txBox="1">
            <a:spLocks noGrp="1"/>
          </p:cNvSpPr>
          <p:nvPr>
            <p:ph type="body" idx="1"/>
          </p:nvPr>
        </p:nvSpPr>
        <p:spPr>
          <a:xfrm>
            <a:off x="838200" y="1202401"/>
            <a:ext cx="10515600" cy="50370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marL="914400" lvl="1" indent="-3556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marL="1371600" lvl="2" indent="-3429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marL="1828800" lvl="3" indent="-3429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marL="2286000" lvl="4" indent="-3429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1" name="Google Shape;201;p27"/>
          <p:cNvPicPr preferRelativeResize="0"/>
          <p:nvPr/>
        </p:nvPicPr>
        <p:blipFill rotWithShape="1">
          <a:blip r:embed="rId2">
            <a:alphaModFix/>
          </a:blip>
          <a:srcRect/>
          <a:stretch/>
        </p:blipFill>
        <p:spPr>
          <a:xfrm>
            <a:off x="0" y="2910843"/>
            <a:ext cx="8144272" cy="3965456"/>
          </a:xfrm>
          <a:prstGeom prst="rect">
            <a:avLst/>
          </a:prstGeom>
          <a:noFill/>
          <a:ln>
            <a:noFill/>
          </a:ln>
        </p:spPr>
      </p:pic>
      <p:sp>
        <p:nvSpPr>
          <p:cNvPr id="202" name="Google Shape;202;p27"/>
          <p:cNvSpPr txBox="1">
            <a:spLocks noGrp="1"/>
          </p:cNvSpPr>
          <p:nvPr>
            <p:ph type="ftr" idx="11"/>
          </p:nvPr>
        </p:nvSpPr>
        <p:spPr>
          <a:xfrm>
            <a:off x="4038600" y="6508800"/>
            <a:ext cx="4114800" cy="21267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27"/>
          <p:cNvSpPr txBox="1"/>
          <p:nvPr/>
        </p:nvSpPr>
        <p:spPr>
          <a:xfrm>
            <a:off x="838200" y="6508800"/>
            <a:ext cx="2743200" cy="212676"/>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en-US" sz="1200" kern="0">
                <a:solidFill>
                  <a:srgbClr val="888888"/>
                </a:solidFill>
                <a:latin typeface="Calibri"/>
                <a:ea typeface="Calibri"/>
                <a:cs typeface="Calibri"/>
                <a:sym typeface="Calibri"/>
              </a:rPr>
              <a:t>2/16/2018</a:t>
            </a:r>
            <a:endParaRPr sz="1200" kern="0">
              <a:solidFill>
                <a:srgbClr val="888888"/>
              </a:solidFill>
              <a:latin typeface="Calibri"/>
              <a:ea typeface="Calibri"/>
              <a:cs typeface="Calibri"/>
              <a:sym typeface="Calibri"/>
            </a:endParaRPr>
          </a:p>
        </p:txBody>
      </p:sp>
      <p:sp>
        <p:nvSpPr>
          <p:cNvPr id="204" name="Google Shape;204;p27"/>
          <p:cNvSpPr/>
          <p:nvPr/>
        </p:nvSpPr>
        <p:spPr>
          <a:xfrm>
            <a:off x="0" y="0"/>
            <a:ext cx="12192000" cy="793462"/>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05" name="Google Shape;205;p27"/>
          <p:cNvSpPr/>
          <p:nvPr/>
        </p:nvSpPr>
        <p:spPr>
          <a:xfrm>
            <a:off x="0" y="787382"/>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06" name="Google Shape;206;p27"/>
          <p:cNvSpPr/>
          <p:nvPr/>
        </p:nvSpPr>
        <p:spPr>
          <a:xfrm>
            <a:off x="0" y="6806228"/>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207" name="Google Shape;207;p27"/>
          <p:cNvPicPr preferRelativeResize="0"/>
          <p:nvPr/>
        </p:nvPicPr>
        <p:blipFill rotWithShape="1">
          <a:blip r:embed="rId3">
            <a:alphaModFix/>
          </a:blip>
          <a:srcRect/>
          <a:stretch/>
        </p:blipFill>
        <p:spPr>
          <a:xfrm>
            <a:off x="11011506" y="6418098"/>
            <a:ext cx="834895" cy="322362"/>
          </a:xfrm>
          <a:prstGeom prst="rect">
            <a:avLst/>
          </a:prstGeom>
          <a:noFill/>
          <a:ln>
            <a:noFill/>
          </a:ln>
        </p:spPr>
      </p:pic>
      <p:sp>
        <p:nvSpPr>
          <p:cNvPr id="208" name="Google Shape;208;p27"/>
          <p:cNvSpPr txBox="1"/>
          <p:nvPr/>
        </p:nvSpPr>
        <p:spPr>
          <a:xfrm>
            <a:off x="8610600" y="6508800"/>
            <a:ext cx="1676899" cy="212676"/>
          </a:xfrm>
          <a:prstGeom prst="rect">
            <a:avLst/>
          </a:prstGeom>
          <a:noFill/>
          <a:ln>
            <a:noFill/>
          </a:ln>
        </p:spPr>
        <p:txBody>
          <a:bodyPr spcFirstLastPara="1" wrap="square" lIns="91425" tIns="45700" rIns="91425" bIns="45700" anchor="ctr" anchorCtr="0">
            <a:noAutofit/>
          </a:bodyPr>
          <a:lstStyle/>
          <a:p>
            <a:pPr algn="r">
              <a:buClr>
                <a:srgbClr val="000000"/>
              </a:buClr>
              <a:buFont typeface="Arial"/>
              <a:buNone/>
            </a:pPr>
            <a:fld id="{00000000-1234-1234-1234-123412341234}" type="slidenum">
              <a:rPr lang="en-US" sz="1200" kern="0">
                <a:solidFill>
                  <a:srgbClr val="888888"/>
                </a:solidFill>
                <a:latin typeface="Calibri"/>
                <a:ea typeface="Calibri"/>
                <a:cs typeface="Calibri"/>
                <a:sym typeface="Calibri"/>
              </a:rPr>
              <a:pPr algn="r">
                <a:buClr>
                  <a:srgbClr val="000000"/>
                </a:buClr>
                <a:buFont typeface="Arial"/>
                <a:buNone/>
              </a:pPr>
              <a:t>‹#›</a:t>
            </a:fld>
            <a:endParaRPr sz="1200" kern="0">
              <a:solidFill>
                <a:srgbClr val="888888"/>
              </a:solidFill>
              <a:latin typeface="Calibri"/>
              <a:ea typeface="Calibri"/>
              <a:cs typeface="Calibri"/>
              <a:sym typeface="Calibri"/>
            </a:endParaRPr>
          </a:p>
        </p:txBody>
      </p:sp>
      <p:sp>
        <p:nvSpPr>
          <p:cNvPr id="209" name="Google Shape;209;p27"/>
          <p:cNvSpPr txBox="1">
            <a:spLocks noGrp="1"/>
          </p:cNvSpPr>
          <p:nvPr>
            <p:ph type="title"/>
          </p:nvPr>
        </p:nvSpPr>
        <p:spPr>
          <a:xfrm>
            <a:off x="256032" y="192024"/>
            <a:ext cx="10515600" cy="5212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2440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210"/>
        <p:cNvGrpSpPr/>
        <p:nvPr/>
      </p:nvGrpSpPr>
      <p:grpSpPr>
        <a:xfrm>
          <a:off x="0" y="0"/>
          <a:ext cx="0" cy="0"/>
          <a:chOff x="0" y="0"/>
          <a:chExt cx="0" cy="0"/>
        </a:xfrm>
      </p:grpSpPr>
      <p:sp>
        <p:nvSpPr>
          <p:cNvPr id="211" name="Google Shape;211;p28"/>
          <p:cNvSpPr txBox="1">
            <a:spLocks noGrp="1"/>
          </p:cNvSpPr>
          <p:nvPr>
            <p:ph type="body" idx="1"/>
          </p:nvPr>
        </p:nvSpPr>
        <p:spPr>
          <a:xfrm>
            <a:off x="838200" y="1202401"/>
            <a:ext cx="10515600" cy="50370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marL="914400" lvl="1" indent="-3556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marL="1371600" lvl="2" indent="-3429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marL="1828800" lvl="3" indent="-3429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marL="2286000" lvl="4" indent="-3429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2" name="Google Shape;212;p28"/>
          <p:cNvPicPr preferRelativeResize="0"/>
          <p:nvPr/>
        </p:nvPicPr>
        <p:blipFill rotWithShape="1">
          <a:blip r:embed="rId2">
            <a:alphaModFix/>
          </a:blip>
          <a:srcRect/>
          <a:stretch/>
        </p:blipFill>
        <p:spPr>
          <a:xfrm>
            <a:off x="0" y="2910843"/>
            <a:ext cx="8144272" cy="3965456"/>
          </a:xfrm>
          <a:prstGeom prst="rect">
            <a:avLst/>
          </a:prstGeom>
          <a:noFill/>
          <a:ln>
            <a:noFill/>
          </a:ln>
        </p:spPr>
      </p:pic>
      <p:sp>
        <p:nvSpPr>
          <p:cNvPr id="213" name="Google Shape;213;p28"/>
          <p:cNvSpPr txBox="1">
            <a:spLocks noGrp="1"/>
          </p:cNvSpPr>
          <p:nvPr>
            <p:ph type="ftr" idx="11"/>
          </p:nvPr>
        </p:nvSpPr>
        <p:spPr>
          <a:xfrm>
            <a:off x="4038600" y="6508800"/>
            <a:ext cx="4114800" cy="212676"/>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28"/>
          <p:cNvSpPr txBox="1"/>
          <p:nvPr/>
        </p:nvSpPr>
        <p:spPr>
          <a:xfrm>
            <a:off x="838200" y="6508800"/>
            <a:ext cx="2743200" cy="212676"/>
          </a:xfrm>
          <a:prstGeom prst="rect">
            <a:avLst/>
          </a:prstGeom>
          <a:noFill/>
          <a:ln>
            <a:noFill/>
          </a:ln>
        </p:spPr>
        <p:txBody>
          <a:bodyPr spcFirstLastPara="1" wrap="square" lIns="91425" tIns="45700" rIns="91425" bIns="45700" anchor="ctr" anchorCtr="0">
            <a:noAutofit/>
          </a:bodyPr>
          <a:lstStyle/>
          <a:p>
            <a:pPr>
              <a:buClr>
                <a:srgbClr val="000000"/>
              </a:buClr>
              <a:buFont typeface="Arial"/>
              <a:buNone/>
            </a:pPr>
            <a:r>
              <a:rPr lang="en-US" sz="1200" kern="0">
                <a:solidFill>
                  <a:srgbClr val="888888"/>
                </a:solidFill>
                <a:latin typeface="Calibri"/>
                <a:ea typeface="Calibri"/>
                <a:cs typeface="Calibri"/>
                <a:sym typeface="Calibri"/>
              </a:rPr>
              <a:t>2/16/2018</a:t>
            </a:r>
            <a:endParaRPr sz="1200" kern="0">
              <a:solidFill>
                <a:srgbClr val="888888"/>
              </a:solidFill>
              <a:latin typeface="Calibri"/>
              <a:ea typeface="Calibri"/>
              <a:cs typeface="Calibri"/>
              <a:sym typeface="Calibri"/>
            </a:endParaRPr>
          </a:p>
        </p:txBody>
      </p:sp>
      <p:sp>
        <p:nvSpPr>
          <p:cNvPr id="215" name="Google Shape;215;p28"/>
          <p:cNvSpPr/>
          <p:nvPr/>
        </p:nvSpPr>
        <p:spPr>
          <a:xfrm>
            <a:off x="0" y="0"/>
            <a:ext cx="12192000" cy="793462"/>
          </a:xfrm>
          <a:prstGeom prst="rect">
            <a:avLst/>
          </a:prstGeom>
          <a:gradFill>
            <a:gsLst>
              <a:gs pos="0">
                <a:srgbClr val="6EC4E8"/>
              </a:gs>
              <a:gs pos="81000">
                <a:srgbClr val="5C6670"/>
              </a:gs>
              <a:gs pos="100000">
                <a:srgbClr val="5C6670"/>
              </a:gs>
            </a:gsLst>
            <a:lin ang="0" scaled="0"/>
          </a:gra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16" name="Google Shape;216;p28"/>
          <p:cNvSpPr/>
          <p:nvPr/>
        </p:nvSpPr>
        <p:spPr>
          <a:xfrm>
            <a:off x="0" y="787382"/>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217" name="Google Shape;217;p28"/>
          <p:cNvSpPr/>
          <p:nvPr/>
        </p:nvSpPr>
        <p:spPr>
          <a:xfrm>
            <a:off x="0" y="6806228"/>
            <a:ext cx="12192000" cy="72189"/>
          </a:xfrm>
          <a:prstGeom prst="rect">
            <a:avLst/>
          </a:prstGeom>
          <a:solidFill>
            <a:srgbClr val="5C667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pic>
        <p:nvPicPr>
          <p:cNvPr id="218" name="Google Shape;218;p28"/>
          <p:cNvPicPr preferRelativeResize="0"/>
          <p:nvPr/>
        </p:nvPicPr>
        <p:blipFill rotWithShape="1">
          <a:blip r:embed="rId3">
            <a:alphaModFix/>
          </a:blip>
          <a:srcRect/>
          <a:stretch/>
        </p:blipFill>
        <p:spPr>
          <a:xfrm>
            <a:off x="11011506" y="6418098"/>
            <a:ext cx="834895" cy="322362"/>
          </a:xfrm>
          <a:prstGeom prst="rect">
            <a:avLst/>
          </a:prstGeom>
          <a:noFill/>
          <a:ln>
            <a:noFill/>
          </a:ln>
        </p:spPr>
      </p:pic>
      <p:sp>
        <p:nvSpPr>
          <p:cNvPr id="219" name="Google Shape;219;p28"/>
          <p:cNvSpPr txBox="1"/>
          <p:nvPr/>
        </p:nvSpPr>
        <p:spPr>
          <a:xfrm>
            <a:off x="8610600" y="6508800"/>
            <a:ext cx="1676899" cy="212676"/>
          </a:xfrm>
          <a:prstGeom prst="rect">
            <a:avLst/>
          </a:prstGeom>
          <a:noFill/>
          <a:ln>
            <a:noFill/>
          </a:ln>
        </p:spPr>
        <p:txBody>
          <a:bodyPr spcFirstLastPara="1" wrap="square" lIns="91425" tIns="45700" rIns="91425" bIns="45700" anchor="ctr" anchorCtr="0">
            <a:noAutofit/>
          </a:bodyPr>
          <a:lstStyle/>
          <a:p>
            <a:pPr algn="r">
              <a:buClr>
                <a:srgbClr val="000000"/>
              </a:buClr>
              <a:buFont typeface="Arial"/>
              <a:buNone/>
            </a:pPr>
            <a:fld id="{00000000-1234-1234-1234-123412341234}" type="slidenum">
              <a:rPr lang="en-US" sz="1200" kern="0">
                <a:solidFill>
                  <a:srgbClr val="888888"/>
                </a:solidFill>
                <a:latin typeface="Calibri"/>
                <a:ea typeface="Calibri"/>
                <a:cs typeface="Calibri"/>
                <a:sym typeface="Calibri"/>
              </a:rPr>
              <a:pPr algn="r">
                <a:buClr>
                  <a:srgbClr val="000000"/>
                </a:buClr>
                <a:buFont typeface="Arial"/>
                <a:buNone/>
              </a:pPr>
              <a:t>‹#›</a:t>
            </a:fld>
            <a:endParaRPr sz="1200" kern="0">
              <a:solidFill>
                <a:srgbClr val="888888"/>
              </a:solidFill>
              <a:latin typeface="Calibri"/>
              <a:ea typeface="Calibri"/>
              <a:cs typeface="Calibri"/>
              <a:sym typeface="Calibri"/>
            </a:endParaRPr>
          </a:p>
        </p:txBody>
      </p:sp>
      <p:sp>
        <p:nvSpPr>
          <p:cNvPr id="220" name="Google Shape;220;p28"/>
          <p:cNvSpPr txBox="1">
            <a:spLocks noGrp="1"/>
          </p:cNvSpPr>
          <p:nvPr>
            <p:ph type="title"/>
          </p:nvPr>
        </p:nvSpPr>
        <p:spPr>
          <a:xfrm>
            <a:off x="256032" y="192024"/>
            <a:ext cx="10515600" cy="52120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28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4868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a:stretch/>
        </p:blipFill>
        <p:spPr>
          <a:xfrm>
            <a:off x="0" y="0"/>
            <a:ext cx="12192627" cy="1257365"/>
          </a:xfrm>
          <a:prstGeom prst="rect">
            <a:avLst/>
          </a:prstGeom>
          <a:noFill/>
          <a:ln>
            <a:noFill/>
          </a:ln>
        </p:spPr>
      </p:pic>
      <p:sp>
        <p:nvSpPr>
          <p:cNvPr id="21" name="Google Shape;21;p3"/>
          <p:cNvSpPr txBox="1">
            <a:spLocks noGrp="1"/>
          </p:cNvSpPr>
          <p:nvPr>
            <p:ph type="title"/>
          </p:nvPr>
        </p:nvSpPr>
        <p:spPr>
          <a:xfrm>
            <a:off x="274320" y="274321"/>
            <a:ext cx="5821680" cy="713232"/>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2400"/>
              <a:buFont typeface="Arial"/>
              <a:buNone/>
              <a:defRPr sz="3200">
                <a:solidFill>
                  <a:schemeClr val="dk1"/>
                </a:solidFill>
                <a:latin typeface="+mn-lt"/>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2" name="Google Shape;22;p3"/>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chemeClr val="dk1"/>
              </a:buClr>
              <a:buSzPts val="2800"/>
              <a:buNone/>
              <a:defRPr sz="2400">
                <a:latin typeface="+mn-lt"/>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23" name="Google Shape;23;p3" title="CDE logo"/>
          <p:cNvPicPr preferRelativeResize="0"/>
          <p:nvPr/>
        </p:nvPicPr>
        <p:blipFill rotWithShape="1">
          <a:blip r:embed="rId3">
            <a:alphaModFix/>
          </a:blip>
          <a:srcRect/>
          <a:stretch/>
        </p:blipFill>
        <p:spPr>
          <a:xfrm>
            <a:off x="10991823" y="6138863"/>
            <a:ext cx="1028753" cy="558829"/>
          </a:xfrm>
          <a:prstGeom prst="rect">
            <a:avLst/>
          </a:prstGeom>
          <a:noFill/>
          <a:ln>
            <a:noFill/>
          </a:ln>
        </p:spPr>
      </p:pic>
      <p:sp>
        <p:nvSpPr>
          <p:cNvPr id="24" name="Google Shape;24;p3"/>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600" b="0" i="0" u="none" strike="noStrike" cap="none">
                <a:solidFill>
                  <a:srgbClr val="A5A5A5"/>
                </a:solidFill>
                <a:latin typeface="Calibri"/>
                <a:ea typeface="Calibri"/>
                <a:cs typeface="Calibri"/>
                <a:sym typeface="Calibri"/>
              </a:defRPr>
            </a:lvl1pPr>
            <a:lvl2pPr marL="0" lvl="1" indent="0" algn="ctr">
              <a:spcBef>
                <a:spcPts val="0"/>
              </a:spcBef>
              <a:buNone/>
              <a:defRPr sz="1600" b="0" i="0" u="none" strike="noStrike" cap="none">
                <a:solidFill>
                  <a:srgbClr val="A5A5A5"/>
                </a:solidFill>
                <a:latin typeface="Calibri"/>
                <a:ea typeface="Calibri"/>
                <a:cs typeface="Calibri"/>
                <a:sym typeface="Calibri"/>
              </a:defRPr>
            </a:lvl2pPr>
            <a:lvl3pPr marL="0" lvl="2" indent="0" algn="ctr">
              <a:spcBef>
                <a:spcPts val="0"/>
              </a:spcBef>
              <a:buNone/>
              <a:defRPr sz="1600" b="0" i="0" u="none" strike="noStrike" cap="none">
                <a:solidFill>
                  <a:srgbClr val="A5A5A5"/>
                </a:solidFill>
                <a:latin typeface="Calibri"/>
                <a:ea typeface="Calibri"/>
                <a:cs typeface="Calibri"/>
                <a:sym typeface="Calibri"/>
              </a:defRPr>
            </a:lvl3pPr>
            <a:lvl4pPr marL="0" lvl="3" indent="0" algn="ctr">
              <a:spcBef>
                <a:spcPts val="0"/>
              </a:spcBef>
              <a:buNone/>
              <a:defRPr sz="1600" b="0" i="0" u="none" strike="noStrike" cap="none">
                <a:solidFill>
                  <a:srgbClr val="A5A5A5"/>
                </a:solidFill>
                <a:latin typeface="Calibri"/>
                <a:ea typeface="Calibri"/>
                <a:cs typeface="Calibri"/>
                <a:sym typeface="Calibri"/>
              </a:defRPr>
            </a:lvl4pPr>
            <a:lvl5pPr marL="0" lvl="4" indent="0" algn="ctr">
              <a:spcBef>
                <a:spcPts val="0"/>
              </a:spcBef>
              <a:buNone/>
              <a:defRPr sz="1600" b="0" i="0" u="none" strike="noStrike" cap="none">
                <a:solidFill>
                  <a:srgbClr val="A5A5A5"/>
                </a:solidFill>
                <a:latin typeface="Calibri"/>
                <a:ea typeface="Calibri"/>
                <a:cs typeface="Calibri"/>
                <a:sym typeface="Calibri"/>
              </a:defRPr>
            </a:lvl5pPr>
            <a:lvl6pPr marL="0" lvl="5" indent="0" algn="ctr">
              <a:spcBef>
                <a:spcPts val="0"/>
              </a:spcBef>
              <a:buNone/>
              <a:defRPr sz="1600" b="0" i="0" u="none" strike="noStrike" cap="none">
                <a:solidFill>
                  <a:srgbClr val="A5A5A5"/>
                </a:solidFill>
                <a:latin typeface="Calibri"/>
                <a:ea typeface="Calibri"/>
                <a:cs typeface="Calibri"/>
                <a:sym typeface="Calibri"/>
              </a:defRPr>
            </a:lvl6pPr>
            <a:lvl7pPr marL="0" lvl="6" indent="0" algn="ctr">
              <a:spcBef>
                <a:spcPts val="0"/>
              </a:spcBef>
              <a:buNone/>
              <a:defRPr sz="1600" b="0" i="0" u="none" strike="noStrike" cap="none">
                <a:solidFill>
                  <a:srgbClr val="A5A5A5"/>
                </a:solidFill>
                <a:latin typeface="Calibri"/>
                <a:ea typeface="Calibri"/>
                <a:cs typeface="Calibri"/>
                <a:sym typeface="Calibri"/>
              </a:defRPr>
            </a:lvl7pPr>
            <a:lvl8pPr marL="0" lvl="7" indent="0" algn="ctr">
              <a:spcBef>
                <a:spcPts val="0"/>
              </a:spcBef>
              <a:buNone/>
              <a:defRPr sz="1600" b="0" i="0" u="none" strike="noStrike" cap="none">
                <a:solidFill>
                  <a:srgbClr val="A5A5A5"/>
                </a:solidFill>
                <a:latin typeface="Calibri"/>
                <a:ea typeface="Calibri"/>
                <a:cs typeface="Calibri"/>
                <a:sym typeface="Calibri"/>
              </a:defRPr>
            </a:lvl8pPr>
            <a:lvl9pPr marL="0" lvl="8" indent="0" algn="ctr">
              <a:spcBef>
                <a:spcPts val="0"/>
              </a:spcBef>
              <a:buNone/>
              <a:defRPr sz="1600" b="0" i="0" u="none" strike="noStrike" cap="none">
                <a:solidFill>
                  <a:srgbClr val="A5A5A5"/>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7173255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p4"/>
          <p:cNvSpPr txBox="1">
            <a:spLocks noGrp="1"/>
          </p:cNvSpPr>
          <p:nvPr>
            <p:ph type="body" idx="1"/>
          </p:nvPr>
        </p:nvSpPr>
        <p:spPr>
          <a:xfrm>
            <a:off x="838200" y="1463040"/>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7" name="Google Shape;27;p4"/>
          <p:cNvSpPr txBox="1">
            <a:spLocks noGrp="1"/>
          </p:cNvSpPr>
          <p:nvPr>
            <p:ph type="body" idx="2"/>
          </p:nvPr>
        </p:nvSpPr>
        <p:spPr>
          <a:xfrm>
            <a:off x="6172200" y="1463040"/>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28" name="Google Shape;28;p4" title="CDE logo"/>
          <p:cNvPicPr preferRelativeResize="0"/>
          <p:nvPr/>
        </p:nvPicPr>
        <p:blipFill rotWithShape="1">
          <a:blip r:embed="rId2">
            <a:alphaModFix/>
          </a:blip>
          <a:srcRect/>
          <a:stretch/>
        </p:blipFill>
        <p:spPr>
          <a:xfrm>
            <a:off x="10991823" y="6138863"/>
            <a:ext cx="1028753" cy="558829"/>
          </a:xfrm>
          <a:prstGeom prst="rect">
            <a:avLst/>
          </a:prstGeom>
          <a:noFill/>
          <a:ln>
            <a:noFill/>
          </a:ln>
        </p:spPr>
      </p:pic>
      <p:pic>
        <p:nvPicPr>
          <p:cNvPr id="29" name="Google Shape;29;p4"/>
          <p:cNvPicPr preferRelativeResize="0"/>
          <p:nvPr/>
        </p:nvPicPr>
        <p:blipFill rotWithShape="1">
          <a:blip r:embed="rId3">
            <a:alphaModFix/>
          </a:blip>
          <a:srcRect/>
          <a:stretch/>
        </p:blipFill>
        <p:spPr>
          <a:xfrm>
            <a:off x="0" y="0"/>
            <a:ext cx="12192627" cy="1257365"/>
          </a:xfrm>
          <a:prstGeom prst="rect">
            <a:avLst/>
          </a:prstGeom>
          <a:noFill/>
          <a:ln>
            <a:noFill/>
          </a:ln>
        </p:spPr>
      </p:pic>
      <p:sp>
        <p:nvSpPr>
          <p:cNvPr id="30" name="Google Shape;30;p4"/>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2400"/>
              <a:buFont typeface="Arial"/>
              <a:buNone/>
              <a:defRPr sz="3200">
                <a:solidFill>
                  <a:schemeClr val="dk1"/>
                </a:solidFill>
                <a:latin typeface="+mn-lt"/>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4"/>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600" b="0" i="0" u="none" strike="noStrike" cap="none">
                <a:solidFill>
                  <a:srgbClr val="A5A5A5"/>
                </a:solidFill>
                <a:latin typeface="Calibri"/>
                <a:ea typeface="Calibri"/>
                <a:cs typeface="Calibri"/>
                <a:sym typeface="Calibri"/>
              </a:defRPr>
            </a:lvl1pPr>
            <a:lvl2pPr marL="0" lvl="1" indent="0" algn="ctr">
              <a:spcBef>
                <a:spcPts val="0"/>
              </a:spcBef>
              <a:buNone/>
              <a:defRPr sz="1600" b="0" i="0" u="none" strike="noStrike" cap="none">
                <a:solidFill>
                  <a:srgbClr val="A5A5A5"/>
                </a:solidFill>
                <a:latin typeface="Calibri"/>
                <a:ea typeface="Calibri"/>
                <a:cs typeface="Calibri"/>
                <a:sym typeface="Calibri"/>
              </a:defRPr>
            </a:lvl2pPr>
            <a:lvl3pPr marL="0" lvl="2" indent="0" algn="ctr">
              <a:spcBef>
                <a:spcPts val="0"/>
              </a:spcBef>
              <a:buNone/>
              <a:defRPr sz="1600" b="0" i="0" u="none" strike="noStrike" cap="none">
                <a:solidFill>
                  <a:srgbClr val="A5A5A5"/>
                </a:solidFill>
                <a:latin typeface="Calibri"/>
                <a:ea typeface="Calibri"/>
                <a:cs typeface="Calibri"/>
                <a:sym typeface="Calibri"/>
              </a:defRPr>
            </a:lvl3pPr>
            <a:lvl4pPr marL="0" lvl="3" indent="0" algn="ctr">
              <a:spcBef>
                <a:spcPts val="0"/>
              </a:spcBef>
              <a:buNone/>
              <a:defRPr sz="1600" b="0" i="0" u="none" strike="noStrike" cap="none">
                <a:solidFill>
                  <a:srgbClr val="A5A5A5"/>
                </a:solidFill>
                <a:latin typeface="Calibri"/>
                <a:ea typeface="Calibri"/>
                <a:cs typeface="Calibri"/>
                <a:sym typeface="Calibri"/>
              </a:defRPr>
            </a:lvl4pPr>
            <a:lvl5pPr marL="0" lvl="4" indent="0" algn="ctr">
              <a:spcBef>
                <a:spcPts val="0"/>
              </a:spcBef>
              <a:buNone/>
              <a:defRPr sz="1600" b="0" i="0" u="none" strike="noStrike" cap="none">
                <a:solidFill>
                  <a:srgbClr val="A5A5A5"/>
                </a:solidFill>
                <a:latin typeface="Calibri"/>
                <a:ea typeface="Calibri"/>
                <a:cs typeface="Calibri"/>
                <a:sym typeface="Calibri"/>
              </a:defRPr>
            </a:lvl5pPr>
            <a:lvl6pPr marL="0" lvl="5" indent="0" algn="ctr">
              <a:spcBef>
                <a:spcPts val="0"/>
              </a:spcBef>
              <a:buNone/>
              <a:defRPr sz="1600" b="0" i="0" u="none" strike="noStrike" cap="none">
                <a:solidFill>
                  <a:srgbClr val="A5A5A5"/>
                </a:solidFill>
                <a:latin typeface="Calibri"/>
                <a:ea typeface="Calibri"/>
                <a:cs typeface="Calibri"/>
                <a:sym typeface="Calibri"/>
              </a:defRPr>
            </a:lvl6pPr>
            <a:lvl7pPr marL="0" lvl="6" indent="0" algn="ctr">
              <a:spcBef>
                <a:spcPts val="0"/>
              </a:spcBef>
              <a:buNone/>
              <a:defRPr sz="1600" b="0" i="0" u="none" strike="noStrike" cap="none">
                <a:solidFill>
                  <a:srgbClr val="A5A5A5"/>
                </a:solidFill>
                <a:latin typeface="Calibri"/>
                <a:ea typeface="Calibri"/>
                <a:cs typeface="Calibri"/>
                <a:sym typeface="Calibri"/>
              </a:defRPr>
            </a:lvl7pPr>
            <a:lvl8pPr marL="0" lvl="7" indent="0" algn="ctr">
              <a:spcBef>
                <a:spcPts val="0"/>
              </a:spcBef>
              <a:buNone/>
              <a:defRPr sz="1600" b="0" i="0" u="none" strike="noStrike" cap="none">
                <a:solidFill>
                  <a:srgbClr val="A5A5A5"/>
                </a:solidFill>
                <a:latin typeface="Calibri"/>
                <a:ea typeface="Calibri"/>
                <a:cs typeface="Calibri"/>
                <a:sym typeface="Calibri"/>
              </a:defRPr>
            </a:lvl8pPr>
            <a:lvl9pPr marL="0" lvl="8" indent="0" algn="ctr">
              <a:spcBef>
                <a:spcPts val="0"/>
              </a:spcBef>
              <a:buNone/>
              <a:defRPr sz="1600" b="0" i="0" u="none" strike="noStrike" cap="none">
                <a:solidFill>
                  <a:srgbClr val="A5A5A5"/>
                </a:solidFill>
                <a:latin typeface="Calibri"/>
                <a:ea typeface="Calibri"/>
                <a:cs typeface="Calibri"/>
                <a:sym typeface="Calibri"/>
              </a:defRPr>
            </a:lvl9pPr>
          </a:lstStyle>
          <a:p>
            <a:fld id="{00000000-1234-1234-1234-123412341234}" type="slidenum">
              <a:rPr lang="en-US"/>
              <a:pPr/>
              <a:t>‹#›</a:t>
            </a:fld>
            <a:endParaRPr/>
          </a:p>
        </p:txBody>
      </p:sp>
    </p:spTree>
    <p:extLst>
      <p:ext uri="{BB962C8B-B14F-4D97-AF65-F5344CB8AC3E}">
        <p14:creationId xmlns:p14="http://schemas.microsoft.com/office/powerpoint/2010/main" val="921949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Divider - Dk Green">
  <p:cSld name="Section Divider - Dk Green">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34" name="Google Shape;34;p5"/>
          <p:cNvSpPr txBox="1">
            <a:spLocks noGrp="1"/>
          </p:cNvSpPr>
          <p:nvPr>
            <p:ph type="ctrTitle"/>
          </p:nvPr>
        </p:nvSpPr>
        <p:spPr>
          <a:xfrm>
            <a:off x="914400" y="2062163"/>
            <a:ext cx="10363200" cy="2387600"/>
          </a:xfrm>
          <a:prstGeom prst="rect">
            <a:avLst/>
          </a:prstGeom>
          <a:noFill/>
          <a:ln>
            <a:noFill/>
          </a:ln>
        </p:spPr>
        <p:txBody>
          <a:bodyPr spcFirstLastPara="1" wrap="square" lIns="0" tIns="0" rIns="0" bIns="0" anchor="ctr" anchorCtr="0"/>
          <a:lstStyle>
            <a:lvl1pPr lvl="0" algn="ctr">
              <a:lnSpc>
                <a:spcPct val="90000"/>
              </a:lnSpc>
              <a:spcBef>
                <a:spcPts val="0"/>
              </a:spcBef>
              <a:spcAft>
                <a:spcPts val="0"/>
              </a:spcAft>
              <a:buClr>
                <a:schemeClr val="dk1"/>
              </a:buClr>
              <a:buSzPts val="5400"/>
              <a:buFont typeface="Arial"/>
              <a:buNone/>
              <a:defRPr sz="5400">
                <a:solidFill>
                  <a:schemeClr val="dk1"/>
                </a:solidFill>
                <a:latin typeface="+mn-lt"/>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35" name="Google Shape;35;p5" title="CDE logo"/>
          <p:cNvPicPr preferRelativeResize="0"/>
          <p:nvPr/>
        </p:nvPicPr>
        <p:blipFill rotWithShape="1">
          <a:blip r:embed="rId3">
            <a:alphaModFix/>
          </a:blip>
          <a:srcRect/>
          <a:stretch/>
        </p:blipFill>
        <p:spPr>
          <a:xfrm>
            <a:off x="10715952" y="6246435"/>
            <a:ext cx="1300309" cy="529756"/>
          </a:xfrm>
          <a:prstGeom prst="rect">
            <a:avLst/>
          </a:prstGeom>
          <a:noFill/>
          <a:ln>
            <a:noFill/>
          </a:ln>
        </p:spPr>
      </p:pic>
      <p:pic>
        <p:nvPicPr>
          <p:cNvPr id="36" name="Google Shape;36;p5" title="CDE logo"/>
          <p:cNvPicPr preferRelativeResize="0"/>
          <p:nvPr/>
        </p:nvPicPr>
        <p:blipFill rotWithShape="1">
          <a:blip r:embed="rId3">
            <a:alphaModFix/>
          </a:blip>
          <a:srcRect/>
          <a:stretch/>
        </p:blipFill>
        <p:spPr>
          <a:xfrm>
            <a:off x="11026677" y="6164499"/>
            <a:ext cx="968978" cy="523561"/>
          </a:xfrm>
          <a:prstGeom prst="rect">
            <a:avLst/>
          </a:prstGeom>
          <a:noFill/>
          <a:ln>
            <a:noFill/>
          </a:ln>
        </p:spPr>
      </p:pic>
      <p:sp>
        <p:nvSpPr>
          <p:cNvPr id="37" name="Google Shape;37;p5"/>
          <p:cNvSpPr txBox="1"/>
          <p:nvPr/>
        </p:nvSpPr>
        <p:spPr>
          <a:xfrm>
            <a:off x="86355" y="6356354"/>
            <a:ext cx="623711" cy="365125"/>
          </a:xfrm>
          <a:prstGeom prst="rect">
            <a:avLst/>
          </a:prstGeom>
          <a:noFill/>
          <a:ln>
            <a:noFill/>
          </a:ln>
        </p:spPr>
        <p:txBody>
          <a:bodyPr spcFirstLastPara="1" wrap="square" lIns="91425" tIns="45700" rIns="91425" bIns="45700" anchor="t" anchorCtr="0">
            <a:noAutofit/>
          </a:bodyPr>
          <a:lstStyle/>
          <a:p>
            <a:pPr algn="ctr">
              <a:buClr>
                <a:srgbClr val="000000"/>
              </a:buClr>
              <a:buFont typeface="Arial"/>
              <a:buNone/>
            </a:pPr>
            <a:fld id="{00000000-1234-1234-1234-123412341234}" type="slidenum">
              <a:rPr lang="en-US" sz="1600" kern="0">
                <a:solidFill>
                  <a:srgbClr val="FFFFFF"/>
                </a:solidFill>
                <a:latin typeface="Calibri"/>
                <a:ea typeface="Calibri"/>
                <a:cs typeface="Calibri"/>
                <a:sym typeface="Calibri"/>
              </a:rPr>
              <a:pPr algn="ctr">
                <a:buClr>
                  <a:srgbClr val="000000"/>
                </a:buClr>
                <a:buFont typeface="Arial"/>
                <a:buNone/>
              </a:pPr>
              <a:t>‹#›</a:t>
            </a:fld>
            <a:endParaRPr sz="1600"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5795314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 bright green">
  <p:cSld name="Section Divider - bright green">
    <p:spTree>
      <p:nvGrpSpPr>
        <p:cNvPr id="1" name="Shape 38"/>
        <p:cNvGrpSpPr/>
        <p:nvPr/>
      </p:nvGrpSpPr>
      <p:grpSpPr>
        <a:xfrm>
          <a:off x="0" y="0"/>
          <a:ext cx="0" cy="0"/>
          <a:chOff x="0" y="0"/>
          <a:chExt cx="0" cy="0"/>
        </a:xfrm>
      </p:grpSpPr>
      <p:pic>
        <p:nvPicPr>
          <p:cNvPr id="39" name="Google Shape;39;p6"/>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40" name="Google Shape;40;p6"/>
          <p:cNvSpPr txBox="1">
            <a:spLocks noGrp="1"/>
          </p:cNvSpPr>
          <p:nvPr>
            <p:ph type="ctrTitle"/>
          </p:nvPr>
        </p:nvSpPr>
        <p:spPr>
          <a:xfrm>
            <a:off x="914400" y="2062163"/>
            <a:ext cx="10363200" cy="2387600"/>
          </a:xfrm>
          <a:prstGeom prst="rect">
            <a:avLst/>
          </a:prstGeom>
          <a:noFill/>
          <a:ln>
            <a:noFill/>
          </a:ln>
        </p:spPr>
        <p:txBody>
          <a:bodyPr spcFirstLastPara="1" wrap="square" lIns="0" tIns="0" rIns="0" bIns="0" anchor="ctr" anchorCtr="0"/>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 name="Google Shape;41;p6" title="CDE logo"/>
          <p:cNvPicPr preferRelativeResize="0"/>
          <p:nvPr/>
        </p:nvPicPr>
        <p:blipFill rotWithShape="1">
          <a:blip r:embed="rId3">
            <a:alphaModFix/>
          </a:blip>
          <a:srcRect/>
          <a:stretch/>
        </p:blipFill>
        <p:spPr>
          <a:xfrm>
            <a:off x="11026677" y="6164499"/>
            <a:ext cx="968978" cy="523561"/>
          </a:xfrm>
          <a:prstGeom prst="rect">
            <a:avLst/>
          </a:prstGeom>
          <a:noFill/>
          <a:ln>
            <a:noFill/>
          </a:ln>
        </p:spPr>
      </p:pic>
      <p:sp>
        <p:nvSpPr>
          <p:cNvPr id="42" name="Google Shape;42;p6"/>
          <p:cNvSpPr txBox="1"/>
          <p:nvPr/>
        </p:nvSpPr>
        <p:spPr>
          <a:xfrm>
            <a:off x="86355" y="6356354"/>
            <a:ext cx="623711" cy="365125"/>
          </a:xfrm>
          <a:prstGeom prst="rect">
            <a:avLst/>
          </a:prstGeom>
          <a:noFill/>
          <a:ln>
            <a:noFill/>
          </a:ln>
        </p:spPr>
        <p:txBody>
          <a:bodyPr spcFirstLastPara="1" wrap="square" lIns="91425" tIns="45700" rIns="91425" bIns="45700" anchor="t" anchorCtr="0">
            <a:noAutofit/>
          </a:bodyPr>
          <a:lstStyle/>
          <a:p>
            <a:pPr algn="ctr">
              <a:buClr>
                <a:srgbClr val="000000"/>
              </a:buClr>
              <a:buFont typeface="Arial"/>
              <a:buNone/>
            </a:pPr>
            <a:fld id="{00000000-1234-1234-1234-123412341234}" type="slidenum">
              <a:rPr lang="en-US" sz="1600" kern="0">
                <a:solidFill>
                  <a:srgbClr val="FFFFFF"/>
                </a:solidFill>
                <a:latin typeface="Calibri"/>
                <a:ea typeface="Calibri"/>
                <a:cs typeface="Calibri"/>
                <a:sym typeface="Calibri"/>
              </a:rPr>
              <a:pPr algn="ctr">
                <a:buClr>
                  <a:srgbClr val="000000"/>
                </a:buClr>
                <a:buFont typeface="Arial"/>
                <a:buNone/>
              </a:pPr>
              <a:t>‹#›</a:t>
            </a:fld>
            <a:endParaRPr sz="1600"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912317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8"/>
        <p:cNvGrpSpPr/>
        <p:nvPr/>
      </p:nvGrpSpPr>
      <p:grpSpPr>
        <a:xfrm>
          <a:off x="0" y="0"/>
          <a:ext cx="0" cy="0"/>
          <a:chOff x="0" y="0"/>
          <a:chExt cx="0" cy="0"/>
        </a:xfrm>
      </p:grpSpPr>
      <p:pic>
        <p:nvPicPr>
          <p:cNvPr id="49" name="Google Shape;49;p8" title="Blue file folder section divider graphic"/>
          <p:cNvPicPr preferRelativeResize="0"/>
          <p:nvPr/>
        </p:nvPicPr>
        <p:blipFill rotWithShape="1">
          <a:blip r:embed="rId2">
            <a:alphaModFix/>
          </a:blip>
          <a:srcRect/>
          <a:stretch/>
        </p:blipFill>
        <p:spPr>
          <a:xfrm>
            <a:off x="-627" y="-352"/>
            <a:ext cx="12192627" cy="6858352"/>
          </a:xfrm>
          <a:prstGeom prst="rect">
            <a:avLst/>
          </a:prstGeom>
          <a:noFill/>
          <a:ln>
            <a:noFill/>
          </a:ln>
        </p:spPr>
      </p:pic>
      <p:sp>
        <p:nvSpPr>
          <p:cNvPr id="50" name="Google Shape;50;p8"/>
          <p:cNvSpPr txBox="1">
            <a:spLocks noGrp="1"/>
          </p:cNvSpPr>
          <p:nvPr>
            <p:ph type="ctrTitle"/>
          </p:nvPr>
        </p:nvSpPr>
        <p:spPr>
          <a:xfrm>
            <a:off x="914400" y="2062163"/>
            <a:ext cx="10363200" cy="2387600"/>
          </a:xfrm>
          <a:prstGeom prst="rect">
            <a:avLst/>
          </a:prstGeom>
          <a:noFill/>
          <a:ln>
            <a:noFill/>
          </a:ln>
        </p:spPr>
        <p:txBody>
          <a:bodyPr spcFirstLastPara="1" wrap="square" lIns="0" tIns="0" rIns="0" bIns="0" anchor="ctr" anchorCtr="0"/>
          <a:lstStyle>
            <a:lvl1pPr lvl="0" algn="ctr">
              <a:lnSpc>
                <a:spcPct val="90000"/>
              </a:lnSpc>
              <a:spcBef>
                <a:spcPts val="0"/>
              </a:spcBef>
              <a:spcAft>
                <a:spcPts val="0"/>
              </a:spcAft>
              <a:buClr>
                <a:schemeClr val="dk1"/>
              </a:buClr>
              <a:buSzPts val="5400"/>
              <a:buFont typeface="Arial"/>
              <a:buNone/>
              <a:defRPr sz="5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1" name="Google Shape;51;p8" title="CDE logo"/>
          <p:cNvPicPr preferRelativeResize="0"/>
          <p:nvPr/>
        </p:nvPicPr>
        <p:blipFill rotWithShape="1">
          <a:blip r:embed="rId3">
            <a:alphaModFix/>
          </a:blip>
          <a:srcRect/>
          <a:stretch/>
        </p:blipFill>
        <p:spPr>
          <a:xfrm>
            <a:off x="11026677" y="6164499"/>
            <a:ext cx="968978" cy="523561"/>
          </a:xfrm>
          <a:prstGeom prst="rect">
            <a:avLst/>
          </a:prstGeom>
          <a:noFill/>
          <a:ln>
            <a:noFill/>
          </a:ln>
        </p:spPr>
      </p:pic>
      <p:sp>
        <p:nvSpPr>
          <p:cNvPr id="52" name="Google Shape;52;p8"/>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600" b="0" i="0" u="none" strike="noStrike" cap="none">
                <a:solidFill>
                  <a:schemeClr val="lt1"/>
                </a:solidFill>
                <a:latin typeface="Calibri"/>
                <a:ea typeface="Calibri"/>
                <a:cs typeface="Calibri"/>
                <a:sym typeface="Calibri"/>
              </a:defRPr>
            </a:lvl1pPr>
            <a:lvl2pPr marL="0" lvl="1" indent="0" algn="ctr">
              <a:spcBef>
                <a:spcPts val="0"/>
              </a:spcBef>
              <a:buNone/>
              <a:defRPr sz="1600" b="0" i="0" u="none" strike="noStrike" cap="none">
                <a:solidFill>
                  <a:schemeClr val="lt1"/>
                </a:solidFill>
                <a:latin typeface="Calibri"/>
                <a:ea typeface="Calibri"/>
                <a:cs typeface="Calibri"/>
                <a:sym typeface="Calibri"/>
              </a:defRPr>
            </a:lvl2pPr>
            <a:lvl3pPr marL="0" lvl="2" indent="0" algn="ctr">
              <a:spcBef>
                <a:spcPts val="0"/>
              </a:spcBef>
              <a:buNone/>
              <a:defRPr sz="1600" b="0" i="0" u="none" strike="noStrike" cap="none">
                <a:solidFill>
                  <a:schemeClr val="lt1"/>
                </a:solidFill>
                <a:latin typeface="Calibri"/>
                <a:ea typeface="Calibri"/>
                <a:cs typeface="Calibri"/>
                <a:sym typeface="Calibri"/>
              </a:defRPr>
            </a:lvl3pPr>
            <a:lvl4pPr marL="0" lvl="3" indent="0" algn="ctr">
              <a:spcBef>
                <a:spcPts val="0"/>
              </a:spcBef>
              <a:buNone/>
              <a:defRPr sz="1600" b="0" i="0" u="none" strike="noStrike" cap="none">
                <a:solidFill>
                  <a:schemeClr val="lt1"/>
                </a:solidFill>
                <a:latin typeface="Calibri"/>
                <a:ea typeface="Calibri"/>
                <a:cs typeface="Calibri"/>
                <a:sym typeface="Calibri"/>
              </a:defRPr>
            </a:lvl4pPr>
            <a:lvl5pPr marL="0" lvl="4" indent="0" algn="ctr">
              <a:spcBef>
                <a:spcPts val="0"/>
              </a:spcBef>
              <a:buNone/>
              <a:defRPr sz="1600" b="0" i="0" u="none" strike="noStrike" cap="none">
                <a:solidFill>
                  <a:schemeClr val="lt1"/>
                </a:solidFill>
                <a:latin typeface="Calibri"/>
                <a:ea typeface="Calibri"/>
                <a:cs typeface="Calibri"/>
                <a:sym typeface="Calibri"/>
              </a:defRPr>
            </a:lvl5pPr>
            <a:lvl6pPr marL="0" lvl="5" indent="0" algn="ctr">
              <a:spcBef>
                <a:spcPts val="0"/>
              </a:spcBef>
              <a:buNone/>
              <a:defRPr sz="1600" b="0" i="0" u="none" strike="noStrike" cap="none">
                <a:solidFill>
                  <a:schemeClr val="lt1"/>
                </a:solidFill>
                <a:latin typeface="Calibri"/>
                <a:ea typeface="Calibri"/>
                <a:cs typeface="Calibri"/>
                <a:sym typeface="Calibri"/>
              </a:defRPr>
            </a:lvl6pPr>
            <a:lvl7pPr marL="0" lvl="6" indent="0" algn="ctr">
              <a:spcBef>
                <a:spcPts val="0"/>
              </a:spcBef>
              <a:buNone/>
              <a:defRPr sz="1600" b="0" i="0" u="none" strike="noStrike" cap="none">
                <a:solidFill>
                  <a:schemeClr val="lt1"/>
                </a:solidFill>
                <a:latin typeface="Calibri"/>
                <a:ea typeface="Calibri"/>
                <a:cs typeface="Calibri"/>
                <a:sym typeface="Calibri"/>
              </a:defRPr>
            </a:lvl7pPr>
            <a:lvl8pPr marL="0" lvl="7" indent="0" algn="ctr">
              <a:spcBef>
                <a:spcPts val="0"/>
              </a:spcBef>
              <a:buNone/>
              <a:defRPr sz="1600" b="0" i="0" u="none" strike="noStrike" cap="none">
                <a:solidFill>
                  <a:schemeClr val="lt1"/>
                </a:solidFill>
                <a:latin typeface="Calibri"/>
                <a:ea typeface="Calibri"/>
                <a:cs typeface="Calibri"/>
                <a:sym typeface="Calibri"/>
              </a:defRPr>
            </a:lvl8pPr>
            <a:lvl9pPr marL="0" lvl="8" indent="0" algn="ctr">
              <a:spcBef>
                <a:spcPts val="0"/>
              </a:spcBef>
              <a:buNone/>
              <a:defRPr sz="1600" b="0" i="0" u="none" strike="noStrike" cap="none">
                <a:solidFill>
                  <a:schemeClr val="lt1"/>
                </a:solidFill>
                <a:latin typeface="Calibri"/>
                <a:ea typeface="Calibri"/>
                <a:cs typeface="Calibri"/>
                <a:sym typeface="Calibri"/>
              </a:defRPr>
            </a:lvl9pPr>
          </a:lstStyle>
          <a:p>
            <a:fld id="{00000000-1234-1234-1234-123412341234}" type="slidenum">
              <a:rPr lang="en-US">
                <a:solidFill>
                  <a:srgbClr val="FFFFFF"/>
                </a:solidFill>
              </a:rPr>
              <a:pPr/>
              <a:t>‹#›</a:t>
            </a:fld>
            <a:endParaRPr>
              <a:solidFill>
                <a:srgbClr val="FFFFFF"/>
              </a:solidFill>
            </a:endParaRPr>
          </a:p>
        </p:txBody>
      </p:sp>
    </p:spTree>
    <p:extLst>
      <p:ext uri="{BB962C8B-B14F-4D97-AF65-F5344CB8AC3E}">
        <p14:creationId xmlns:p14="http://schemas.microsoft.com/office/powerpoint/2010/main" val="3698276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3"/>
        <p:cNvGrpSpPr/>
        <p:nvPr/>
      </p:nvGrpSpPr>
      <p:grpSpPr>
        <a:xfrm>
          <a:off x="0" y="0"/>
          <a:ext cx="0" cy="0"/>
          <a:chOff x="0" y="0"/>
          <a:chExt cx="0" cy="0"/>
        </a:xfrm>
      </p:grpSpPr>
      <p:pic>
        <p:nvPicPr>
          <p:cNvPr id="54" name="Google Shape;54;p9" title="Light green file folder section divider graphic"/>
          <p:cNvPicPr preferRelativeResize="0"/>
          <p:nvPr/>
        </p:nvPicPr>
        <p:blipFill rotWithShape="1">
          <a:blip r:embed="rId2">
            <a:alphaModFix/>
          </a:blip>
          <a:srcRect/>
          <a:stretch/>
        </p:blipFill>
        <p:spPr>
          <a:xfrm>
            <a:off x="-627" y="-352"/>
            <a:ext cx="12192627" cy="6858352"/>
          </a:xfrm>
          <a:prstGeom prst="rect">
            <a:avLst/>
          </a:prstGeom>
          <a:noFill/>
          <a:ln>
            <a:noFill/>
          </a:ln>
        </p:spPr>
      </p:pic>
      <p:sp>
        <p:nvSpPr>
          <p:cNvPr id="55" name="Google Shape;55;p9"/>
          <p:cNvSpPr txBox="1">
            <a:spLocks noGrp="1"/>
          </p:cNvSpPr>
          <p:nvPr>
            <p:ph type="ctrTitle"/>
          </p:nvPr>
        </p:nvSpPr>
        <p:spPr>
          <a:xfrm>
            <a:off x="914400" y="2062163"/>
            <a:ext cx="10363200" cy="2387600"/>
          </a:xfrm>
          <a:prstGeom prst="rect">
            <a:avLst/>
          </a:prstGeom>
          <a:noFill/>
          <a:ln>
            <a:noFill/>
          </a:ln>
        </p:spPr>
        <p:txBody>
          <a:bodyPr spcFirstLastPara="1" wrap="square" lIns="0" tIns="0" rIns="0" bIns="0" anchor="ctr" anchorCtr="0"/>
          <a:lstStyle>
            <a:lvl1pPr lvl="0" algn="ctr">
              <a:lnSpc>
                <a:spcPct val="90000"/>
              </a:lnSpc>
              <a:spcBef>
                <a:spcPts val="0"/>
              </a:spcBef>
              <a:spcAft>
                <a:spcPts val="0"/>
              </a:spcAft>
              <a:buClr>
                <a:schemeClr val="dk1"/>
              </a:buClr>
              <a:buSzPts val="5400"/>
              <a:buFont typeface="Arial"/>
              <a:buNone/>
              <a:defRPr sz="5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9" title="CDE logo"/>
          <p:cNvPicPr preferRelativeResize="0"/>
          <p:nvPr/>
        </p:nvPicPr>
        <p:blipFill rotWithShape="1">
          <a:blip r:embed="rId3">
            <a:alphaModFix/>
          </a:blip>
          <a:srcRect/>
          <a:stretch/>
        </p:blipFill>
        <p:spPr>
          <a:xfrm>
            <a:off x="11026677" y="6164499"/>
            <a:ext cx="968978" cy="523561"/>
          </a:xfrm>
          <a:prstGeom prst="rect">
            <a:avLst/>
          </a:prstGeom>
          <a:noFill/>
          <a:ln>
            <a:noFill/>
          </a:ln>
        </p:spPr>
      </p:pic>
      <p:sp>
        <p:nvSpPr>
          <p:cNvPr id="57" name="Google Shape;57;p9"/>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600" b="0" i="0" u="none" strike="noStrike" cap="none">
                <a:solidFill>
                  <a:schemeClr val="lt1"/>
                </a:solidFill>
                <a:latin typeface="Calibri"/>
                <a:ea typeface="Calibri"/>
                <a:cs typeface="Calibri"/>
                <a:sym typeface="Calibri"/>
              </a:defRPr>
            </a:lvl1pPr>
            <a:lvl2pPr marL="0" lvl="1" indent="0" algn="ctr">
              <a:spcBef>
                <a:spcPts val="0"/>
              </a:spcBef>
              <a:buNone/>
              <a:defRPr sz="1600" b="0" i="0" u="none" strike="noStrike" cap="none">
                <a:solidFill>
                  <a:schemeClr val="lt1"/>
                </a:solidFill>
                <a:latin typeface="Calibri"/>
                <a:ea typeface="Calibri"/>
                <a:cs typeface="Calibri"/>
                <a:sym typeface="Calibri"/>
              </a:defRPr>
            </a:lvl2pPr>
            <a:lvl3pPr marL="0" lvl="2" indent="0" algn="ctr">
              <a:spcBef>
                <a:spcPts val="0"/>
              </a:spcBef>
              <a:buNone/>
              <a:defRPr sz="1600" b="0" i="0" u="none" strike="noStrike" cap="none">
                <a:solidFill>
                  <a:schemeClr val="lt1"/>
                </a:solidFill>
                <a:latin typeface="Calibri"/>
                <a:ea typeface="Calibri"/>
                <a:cs typeface="Calibri"/>
                <a:sym typeface="Calibri"/>
              </a:defRPr>
            </a:lvl3pPr>
            <a:lvl4pPr marL="0" lvl="3" indent="0" algn="ctr">
              <a:spcBef>
                <a:spcPts val="0"/>
              </a:spcBef>
              <a:buNone/>
              <a:defRPr sz="1600" b="0" i="0" u="none" strike="noStrike" cap="none">
                <a:solidFill>
                  <a:schemeClr val="lt1"/>
                </a:solidFill>
                <a:latin typeface="Calibri"/>
                <a:ea typeface="Calibri"/>
                <a:cs typeface="Calibri"/>
                <a:sym typeface="Calibri"/>
              </a:defRPr>
            </a:lvl4pPr>
            <a:lvl5pPr marL="0" lvl="4" indent="0" algn="ctr">
              <a:spcBef>
                <a:spcPts val="0"/>
              </a:spcBef>
              <a:buNone/>
              <a:defRPr sz="1600" b="0" i="0" u="none" strike="noStrike" cap="none">
                <a:solidFill>
                  <a:schemeClr val="lt1"/>
                </a:solidFill>
                <a:latin typeface="Calibri"/>
                <a:ea typeface="Calibri"/>
                <a:cs typeface="Calibri"/>
                <a:sym typeface="Calibri"/>
              </a:defRPr>
            </a:lvl5pPr>
            <a:lvl6pPr marL="0" lvl="5" indent="0" algn="ctr">
              <a:spcBef>
                <a:spcPts val="0"/>
              </a:spcBef>
              <a:buNone/>
              <a:defRPr sz="1600" b="0" i="0" u="none" strike="noStrike" cap="none">
                <a:solidFill>
                  <a:schemeClr val="lt1"/>
                </a:solidFill>
                <a:latin typeface="Calibri"/>
                <a:ea typeface="Calibri"/>
                <a:cs typeface="Calibri"/>
                <a:sym typeface="Calibri"/>
              </a:defRPr>
            </a:lvl6pPr>
            <a:lvl7pPr marL="0" lvl="6" indent="0" algn="ctr">
              <a:spcBef>
                <a:spcPts val="0"/>
              </a:spcBef>
              <a:buNone/>
              <a:defRPr sz="1600" b="0" i="0" u="none" strike="noStrike" cap="none">
                <a:solidFill>
                  <a:schemeClr val="lt1"/>
                </a:solidFill>
                <a:latin typeface="Calibri"/>
                <a:ea typeface="Calibri"/>
                <a:cs typeface="Calibri"/>
                <a:sym typeface="Calibri"/>
              </a:defRPr>
            </a:lvl7pPr>
            <a:lvl8pPr marL="0" lvl="7" indent="0" algn="ctr">
              <a:spcBef>
                <a:spcPts val="0"/>
              </a:spcBef>
              <a:buNone/>
              <a:defRPr sz="1600" b="0" i="0" u="none" strike="noStrike" cap="none">
                <a:solidFill>
                  <a:schemeClr val="lt1"/>
                </a:solidFill>
                <a:latin typeface="Calibri"/>
                <a:ea typeface="Calibri"/>
                <a:cs typeface="Calibri"/>
                <a:sym typeface="Calibri"/>
              </a:defRPr>
            </a:lvl8pPr>
            <a:lvl9pPr marL="0" lvl="8" indent="0" algn="ctr">
              <a:spcBef>
                <a:spcPts val="0"/>
              </a:spcBef>
              <a:buNone/>
              <a:defRPr sz="1600" b="0" i="0" u="none" strike="noStrike" cap="none">
                <a:solidFill>
                  <a:schemeClr val="lt1"/>
                </a:solidFill>
                <a:latin typeface="Calibri"/>
                <a:ea typeface="Calibri"/>
                <a:cs typeface="Calibri"/>
                <a:sym typeface="Calibri"/>
              </a:defRPr>
            </a:lvl9pPr>
          </a:lstStyle>
          <a:p>
            <a:fld id="{00000000-1234-1234-1234-123412341234}" type="slidenum">
              <a:rPr lang="en-US">
                <a:solidFill>
                  <a:srgbClr val="FFFFFF"/>
                </a:solidFill>
              </a:rPr>
              <a:pPr/>
              <a:t>‹#›</a:t>
            </a:fld>
            <a:endParaRPr>
              <a:solidFill>
                <a:srgbClr val="FFFFFF"/>
              </a:solidFill>
            </a:endParaRPr>
          </a:p>
        </p:txBody>
      </p:sp>
    </p:spTree>
    <p:extLst>
      <p:ext uri="{BB962C8B-B14F-4D97-AF65-F5344CB8AC3E}">
        <p14:creationId xmlns:p14="http://schemas.microsoft.com/office/powerpoint/2010/main" val="271178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page number">
  <p:cSld name="Blank with page number">
    <p:spTree>
      <p:nvGrpSpPr>
        <p:cNvPr id="1" name="Shape 58"/>
        <p:cNvGrpSpPr/>
        <p:nvPr/>
      </p:nvGrpSpPr>
      <p:grpSpPr>
        <a:xfrm>
          <a:off x="0" y="0"/>
          <a:ext cx="0" cy="0"/>
          <a:chOff x="0" y="0"/>
          <a:chExt cx="0" cy="0"/>
        </a:xfrm>
      </p:grpSpPr>
      <p:pic>
        <p:nvPicPr>
          <p:cNvPr id="59" name="Google Shape;59;p10" title="CDE logo"/>
          <p:cNvPicPr preferRelativeResize="0"/>
          <p:nvPr/>
        </p:nvPicPr>
        <p:blipFill rotWithShape="1">
          <a:blip r:embed="rId2">
            <a:alphaModFix/>
          </a:blip>
          <a:srcRect/>
          <a:stretch/>
        </p:blipFill>
        <p:spPr>
          <a:xfrm>
            <a:off x="11026677" y="6164499"/>
            <a:ext cx="968978" cy="523561"/>
          </a:xfrm>
          <a:prstGeom prst="rect">
            <a:avLst/>
          </a:prstGeom>
          <a:noFill/>
          <a:ln>
            <a:noFill/>
          </a:ln>
        </p:spPr>
      </p:pic>
      <p:sp>
        <p:nvSpPr>
          <p:cNvPr id="60" name="Google Shape;60;p10"/>
          <p:cNvSpPr txBox="1"/>
          <p:nvPr/>
        </p:nvSpPr>
        <p:spPr>
          <a:xfrm>
            <a:off x="86355" y="6356354"/>
            <a:ext cx="623711" cy="365125"/>
          </a:xfrm>
          <a:prstGeom prst="rect">
            <a:avLst/>
          </a:prstGeom>
          <a:noFill/>
          <a:ln>
            <a:noFill/>
          </a:ln>
        </p:spPr>
        <p:txBody>
          <a:bodyPr spcFirstLastPara="1" wrap="square" lIns="91425" tIns="45700" rIns="91425" bIns="45700" anchor="t" anchorCtr="0">
            <a:noAutofit/>
          </a:bodyPr>
          <a:lstStyle/>
          <a:p>
            <a:pPr algn="ctr">
              <a:buClr>
                <a:srgbClr val="000000"/>
              </a:buClr>
              <a:buFont typeface="Arial"/>
              <a:buNone/>
            </a:pPr>
            <a:fld id="{00000000-1234-1234-1234-123412341234}" type="slidenum">
              <a:rPr lang="en-US" sz="1600" kern="0">
                <a:solidFill>
                  <a:srgbClr val="5C6670"/>
                </a:solidFill>
                <a:latin typeface="Calibri"/>
                <a:ea typeface="Calibri"/>
                <a:cs typeface="Calibri"/>
                <a:sym typeface="Calibri"/>
              </a:rPr>
              <a:pPr algn="ctr">
                <a:buClr>
                  <a:srgbClr val="000000"/>
                </a:buClr>
                <a:buFont typeface="Arial"/>
                <a:buNone/>
              </a:pPr>
              <a:t>‹#›</a:t>
            </a:fld>
            <a:endParaRPr sz="1600" kern="0">
              <a:solidFill>
                <a:srgbClr val="5C6670"/>
              </a:solidFill>
              <a:latin typeface="Calibri"/>
              <a:ea typeface="Calibri"/>
              <a:cs typeface="Calibri"/>
              <a:sym typeface="Calibri"/>
            </a:endParaRPr>
          </a:p>
        </p:txBody>
      </p:sp>
    </p:spTree>
    <p:extLst>
      <p:ext uri="{BB962C8B-B14F-4D97-AF65-F5344CB8AC3E}">
        <p14:creationId xmlns:p14="http://schemas.microsoft.com/office/powerpoint/2010/main" val="139956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0" i="0" u="none" strike="noStrike" cap="none">
                <a:solidFill>
                  <a:srgbClr val="A5A5A5"/>
                </a:solidFill>
                <a:latin typeface="Calibri"/>
                <a:ea typeface="Calibri"/>
                <a:cs typeface="Calibri"/>
                <a:sym typeface="Calibri"/>
              </a:defRPr>
            </a:lvl1pPr>
            <a:lvl2pPr marL="0" marR="0" lvl="1" indent="0" algn="ctr" rtl="0">
              <a:spcBef>
                <a:spcPts val="0"/>
              </a:spcBef>
              <a:buNone/>
              <a:defRPr sz="1600" b="0" i="0" u="none" strike="noStrike" cap="none">
                <a:solidFill>
                  <a:srgbClr val="A5A5A5"/>
                </a:solidFill>
                <a:latin typeface="Calibri"/>
                <a:ea typeface="Calibri"/>
                <a:cs typeface="Calibri"/>
                <a:sym typeface="Calibri"/>
              </a:defRPr>
            </a:lvl2pPr>
            <a:lvl3pPr marL="0" marR="0" lvl="2" indent="0" algn="ctr" rtl="0">
              <a:spcBef>
                <a:spcPts val="0"/>
              </a:spcBef>
              <a:buNone/>
              <a:defRPr sz="1600" b="0" i="0" u="none" strike="noStrike" cap="none">
                <a:solidFill>
                  <a:srgbClr val="A5A5A5"/>
                </a:solidFill>
                <a:latin typeface="Calibri"/>
                <a:ea typeface="Calibri"/>
                <a:cs typeface="Calibri"/>
                <a:sym typeface="Calibri"/>
              </a:defRPr>
            </a:lvl3pPr>
            <a:lvl4pPr marL="0" marR="0" lvl="3" indent="0" algn="ctr" rtl="0">
              <a:spcBef>
                <a:spcPts val="0"/>
              </a:spcBef>
              <a:buNone/>
              <a:defRPr sz="1600" b="0" i="0" u="none" strike="noStrike" cap="none">
                <a:solidFill>
                  <a:srgbClr val="A5A5A5"/>
                </a:solidFill>
                <a:latin typeface="Calibri"/>
                <a:ea typeface="Calibri"/>
                <a:cs typeface="Calibri"/>
                <a:sym typeface="Calibri"/>
              </a:defRPr>
            </a:lvl4pPr>
            <a:lvl5pPr marL="0" marR="0" lvl="4" indent="0" algn="ctr" rtl="0">
              <a:spcBef>
                <a:spcPts val="0"/>
              </a:spcBef>
              <a:buNone/>
              <a:defRPr sz="1600" b="0" i="0" u="none" strike="noStrike" cap="none">
                <a:solidFill>
                  <a:srgbClr val="A5A5A5"/>
                </a:solidFill>
                <a:latin typeface="Calibri"/>
                <a:ea typeface="Calibri"/>
                <a:cs typeface="Calibri"/>
                <a:sym typeface="Calibri"/>
              </a:defRPr>
            </a:lvl5pPr>
            <a:lvl6pPr marL="0" marR="0" lvl="5" indent="0" algn="ctr" rtl="0">
              <a:spcBef>
                <a:spcPts val="0"/>
              </a:spcBef>
              <a:buNone/>
              <a:defRPr sz="1600" b="0" i="0" u="none" strike="noStrike" cap="none">
                <a:solidFill>
                  <a:srgbClr val="A5A5A5"/>
                </a:solidFill>
                <a:latin typeface="Calibri"/>
                <a:ea typeface="Calibri"/>
                <a:cs typeface="Calibri"/>
                <a:sym typeface="Calibri"/>
              </a:defRPr>
            </a:lvl6pPr>
            <a:lvl7pPr marL="0" marR="0" lvl="6" indent="0" algn="ctr" rtl="0">
              <a:spcBef>
                <a:spcPts val="0"/>
              </a:spcBef>
              <a:buNone/>
              <a:defRPr sz="1600" b="0" i="0" u="none" strike="noStrike" cap="none">
                <a:solidFill>
                  <a:srgbClr val="A5A5A5"/>
                </a:solidFill>
                <a:latin typeface="Calibri"/>
                <a:ea typeface="Calibri"/>
                <a:cs typeface="Calibri"/>
                <a:sym typeface="Calibri"/>
              </a:defRPr>
            </a:lvl7pPr>
            <a:lvl8pPr marL="0" marR="0" lvl="7" indent="0" algn="ctr" rtl="0">
              <a:spcBef>
                <a:spcPts val="0"/>
              </a:spcBef>
              <a:buNone/>
              <a:defRPr sz="1600" b="0" i="0" u="none" strike="noStrike" cap="none">
                <a:solidFill>
                  <a:srgbClr val="A5A5A5"/>
                </a:solidFill>
                <a:latin typeface="Calibri"/>
                <a:ea typeface="Calibri"/>
                <a:cs typeface="Calibri"/>
                <a:sym typeface="Calibri"/>
              </a:defRPr>
            </a:lvl8pPr>
            <a:lvl9pPr marL="0" marR="0" lvl="8" indent="0" algn="ctr" rtl="0">
              <a:spcBef>
                <a:spcPts val="0"/>
              </a:spcBef>
              <a:buNone/>
              <a:defRPr sz="1600" b="0" i="0" u="none" strike="noStrike" cap="none">
                <a:solidFill>
                  <a:srgbClr val="A5A5A5"/>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1352454932"/>
      </p:ext>
    </p:extLst>
  </p:cSld>
  <p:clrMap bg1="lt1" tx1="dk1" bg2="dk2" tx2="lt2" accent1="accent1" accent2="accent2" accent3="accent3" accent4="accent4" accent5="accent5" accent6="accent6" hlink="hlink" folHlink="folHlink"/>
  <p:sldLayoutIdLst>
    <p:sldLayoutId id="2147483661" r:id="rId1"/>
    <p:sldLayoutId id="2147483688" r:id="rId2"/>
    <p:sldLayoutId id="2147483662" r:id="rId3"/>
    <p:sldLayoutId id="2147483663" r:id="rId4"/>
    <p:sldLayoutId id="2147483664" r:id="rId5"/>
    <p:sldLayoutId id="2147483665" r:id="rId6"/>
    <p:sldLayoutId id="2147483667" r:id="rId7"/>
    <p:sldLayoutId id="2147483668" r:id="rId8"/>
    <p:sldLayoutId id="2147483669" r:id="rId9"/>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256032" y="192024"/>
            <a:ext cx="10515600" cy="52120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2"/>
          <p:cNvSpPr txBox="1">
            <a:spLocks noGrp="1"/>
          </p:cNvSpPr>
          <p:nvPr>
            <p:ph type="body" idx="1"/>
          </p:nvPr>
        </p:nvSpPr>
        <p:spPr>
          <a:xfrm>
            <a:off x="838200" y="1207008"/>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dt" idx="10"/>
          </p:nvPr>
        </p:nvSpPr>
        <p:spPr>
          <a:xfrm>
            <a:off x="838200" y="6537600"/>
            <a:ext cx="2743200" cy="183876"/>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66" name="Google Shape;66;p12"/>
          <p:cNvSpPr txBox="1">
            <a:spLocks noGrp="1"/>
          </p:cNvSpPr>
          <p:nvPr>
            <p:ph type="ftr" idx="11"/>
          </p:nvPr>
        </p:nvSpPr>
        <p:spPr>
          <a:xfrm>
            <a:off x="4038600" y="6537600"/>
            <a:ext cx="4114800" cy="18387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67" name="Google Shape;67;p12"/>
          <p:cNvSpPr txBox="1">
            <a:spLocks noGrp="1"/>
          </p:cNvSpPr>
          <p:nvPr>
            <p:ph type="sldNum" idx="12"/>
          </p:nvPr>
        </p:nvSpPr>
        <p:spPr>
          <a:xfrm>
            <a:off x="8610600" y="6537600"/>
            <a:ext cx="2161032" cy="18387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01220927"/>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statesupportnetwork.ed.gov/system/files/needsassessmentguidebook-508_003.pdf" TargetMode="Externa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hyperlink" Target="https://statesupportnetwork.ed.gov/system/files/needsassessmentguidebook-508_003.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statesupportnetwork.ed.gov/system/files/needsassessmentguidebook-508_003.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tatesupportnetwork.ed.gov/system/files/needsassessmentguidebook-508_003.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statesupportnetwork.ed.gov/system/files/needsassessmentguidebook-508_003.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statesupportnetwork.ed.gov/system/files/needsassessmentguidebook-508_003.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statesupportnetwork.ed.gov/system/files/needsassessmentguidebook-508_003.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cde.state.co.us/fedprograms/universalreview"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hyperlink" Target="http://www.cde.state.co.us/fedprograms/ti/a_sw" TargetMode="External"/><Relationship Id="rId4" Type="http://schemas.openxmlformats.org/officeDocument/2006/relationships/hyperlink" Target="http://www.cde.state.co.us/fedprograms/essaschoolwidereqsandrubric"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statesupportnetwork.ed.gov/system/files/needsassessmentguidebook-508_003.pdf" TargetMode="Externa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s://statesupportnetwork.ed.gov/system/files/needsassessmentguidebook-508_003.pdf"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www.cde.state.co.us/fedprograms/consolidatedapplicationmanual-final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statesupportnetwork.ed.gov/system/files/needsassessmentguidebook-508_003.pdf" TargetMode="Externa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www.cde.state.co.us/fedprograms/ov/inde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ncela.ed.gov/family-toolkit"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cde.state.co.us/fedprograms/supplementnotsupplant-0"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cde.state.co.us/cdefisgrant/allocation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de.state.co.us/fedprograms/par2018-19"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txBox="1">
            <a:spLocks noGrp="1"/>
          </p:cNvSpPr>
          <p:nvPr>
            <p:ph type="ctrTitle"/>
          </p:nvPr>
        </p:nvSpPr>
        <p:spPr>
          <a:xfrm>
            <a:off x="1524000" y="3190875"/>
            <a:ext cx="9144000" cy="1814513"/>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6000"/>
              <a:buFont typeface="Arial"/>
              <a:buNone/>
            </a:pPr>
            <a:r>
              <a:rPr lang="en-US" dirty="0">
                <a:latin typeface="Calibri" panose="020F0502020204030204" pitchFamily="34" charset="0"/>
              </a:rPr>
              <a:t>Federal Programs </a:t>
            </a:r>
            <a:endParaRPr dirty="0">
              <a:latin typeface="Calibri" panose="020F0502020204030204" pitchFamily="34" charset="0"/>
            </a:endParaRPr>
          </a:p>
          <a:p>
            <a:pPr marL="0" lvl="0" indent="0" algn="ctr" rtl="0">
              <a:lnSpc>
                <a:spcPct val="90000"/>
              </a:lnSpc>
              <a:spcBef>
                <a:spcPts val="0"/>
              </a:spcBef>
              <a:spcAft>
                <a:spcPts val="0"/>
              </a:spcAft>
              <a:buClr>
                <a:schemeClr val="dk1"/>
              </a:buClr>
              <a:buSzPts val="6000"/>
              <a:buFont typeface="Arial"/>
              <a:buNone/>
            </a:pPr>
            <a:r>
              <a:rPr lang="en-US" dirty="0">
                <a:latin typeface="Calibri" panose="020F0502020204030204" pitchFamily="34" charset="0"/>
              </a:rPr>
              <a:t>Regional Network Meeting</a:t>
            </a:r>
            <a:endParaRPr dirty="0">
              <a:latin typeface="Calibri" panose="020F0502020204030204" pitchFamily="34" charset="0"/>
            </a:endParaRPr>
          </a:p>
        </p:txBody>
      </p:sp>
      <p:sp>
        <p:nvSpPr>
          <p:cNvPr id="226" name="Google Shape;226;p29"/>
          <p:cNvSpPr txBox="1">
            <a:spLocks noGrp="1"/>
          </p:cNvSpPr>
          <p:nvPr>
            <p:ph type="subTitle" idx="1"/>
          </p:nvPr>
        </p:nvSpPr>
        <p:spPr>
          <a:xfrm>
            <a:off x="1524000" y="5337713"/>
            <a:ext cx="9144000" cy="596362"/>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3200"/>
              <a:buNone/>
            </a:pPr>
            <a:r>
              <a:rPr lang="en-US">
                <a:latin typeface="Calibri" panose="020F0502020204030204" pitchFamily="34" charset="0"/>
              </a:rPr>
              <a:t>February 2019</a:t>
            </a:r>
            <a:endParaRPr>
              <a:latin typeface="Calibri" panose="020F0502020204030204" pitchFamily="34" charset="0"/>
            </a:endParaRPr>
          </a:p>
        </p:txBody>
      </p:sp>
      <p:sp>
        <p:nvSpPr>
          <p:cNvPr id="227" name="Google Shape;227;p29"/>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p>
            <a:fld id="{00000000-1234-1234-1234-123412341234}" type="slidenum">
              <a:rPr lang="en-US"/>
              <a:pPr/>
              <a:t>1</a:t>
            </a:fld>
            <a:endParaRPr/>
          </a:p>
        </p:txBody>
      </p:sp>
    </p:spTree>
    <p:extLst>
      <p:ext uri="{BB962C8B-B14F-4D97-AF65-F5344CB8AC3E}">
        <p14:creationId xmlns:p14="http://schemas.microsoft.com/office/powerpoint/2010/main" val="2399633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anose="020F0502020204030204" pitchFamily="34" charset="0"/>
              </a:rPr>
              <a:t>Monitoring: Update</a:t>
            </a:r>
            <a:endParaRPr lang="en-US" b="1" dirty="0">
              <a:latin typeface="Calibri" panose="020F0502020204030204" pitchFamily="34" charset="0"/>
            </a:endParaRPr>
          </a:p>
        </p:txBody>
      </p:sp>
      <p:sp>
        <p:nvSpPr>
          <p:cNvPr id="3" name="Text Placeholder 2"/>
          <p:cNvSpPr>
            <a:spLocks noGrp="1"/>
          </p:cNvSpPr>
          <p:nvPr>
            <p:ph type="body" idx="1"/>
          </p:nvPr>
        </p:nvSpPr>
        <p:spPr/>
        <p:txBody>
          <a:bodyPr/>
          <a:lstStyle/>
          <a:p>
            <a:pPr>
              <a:lnSpc>
                <a:spcPct val="100000"/>
              </a:lnSpc>
              <a:spcBef>
                <a:spcPts val="600"/>
              </a:spcBef>
            </a:pPr>
            <a:r>
              <a:rPr lang="en-US" sz="2400" dirty="0" smtClean="0">
                <a:latin typeface="Calibri" panose="020F0502020204030204" pitchFamily="34" charset="0"/>
              </a:rPr>
              <a:t>LEAs selected for 2018-2019 Tier 1 Monitoring</a:t>
            </a:r>
          </a:p>
          <a:p>
            <a:pPr marL="571500" indent="-342900">
              <a:lnSpc>
                <a:spcPct val="100000"/>
              </a:lnSpc>
              <a:spcBef>
                <a:spcPts val="600"/>
              </a:spcBef>
              <a:buFont typeface="Arial" panose="020B0604020202020204" pitchFamily="34" charset="0"/>
              <a:buChar char="•"/>
            </a:pPr>
            <a:r>
              <a:rPr lang="en-US" sz="2000" dirty="0" smtClean="0">
                <a:latin typeface="Calibri" panose="020F0502020204030204" pitchFamily="34" charset="0"/>
              </a:rPr>
              <a:t>Must submit documentation by Friday, February 8</a:t>
            </a:r>
          </a:p>
          <a:p>
            <a:pPr marL="571500" indent="-342900">
              <a:lnSpc>
                <a:spcPct val="100000"/>
              </a:lnSpc>
              <a:spcBef>
                <a:spcPts val="600"/>
              </a:spcBef>
              <a:buFont typeface="Arial" panose="020B0604020202020204" pitchFamily="34" charset="0"/>
              <a:buChar char="•"/>
            </a:pPr>
            <a:r>
              <a:rPr lang="en-US" sz="2000" dirty="0" smtClean="0">
                <a:latin typeface="Calibri" panose="020F0502020204030204" pitchFamily="34" charset="0"/>
              </a:rPr>
              <a:t>CDE has started reviewing evidence for universal reviews </a:t>
            </a:r>
          </a:p>
          <a:p>
            <a:pPr>
              <a:lnSpc>
                <a:spcPct val="100000"/>
              </a:lnSpc>
              <a:spcBef>
                <a:spcPts val="600"/>
              </a:spcBef>
            </a:pPr>
            <a:r>
              <a:rPr lang="en-US" sz="2400" dirty="0" smtClean="0">
                <a:latin typeface="Calibri" panose="020F0502020204030204" pitchFamily="34" charset="0"/>
              </a:rPr>
              <a:t>CDE Review</a:t>
            </a:r>
          </a:p>
          <a:p>
            <a:pPr marL="685800" indent="-457200">
              <a:lnSpc>
                <a:spcPct val="100000"/>
              </a:lnSpc>
              <a:spcBef>
                <a:spcPts val="600"/>
              </a:spcBef>
              <a:buFont typeface="Arial" panose="020B0604020202020204" pitchFamily="34" charset="0"/>
              <a:buChar char="•"/>
            </a:pPr>
            <a:r>
              <a:rPr lang="en-US" sz="2000" dirty="0" smtClean="0">
                <a:latin typeface="Calibri" panose="020F0502020204030204" pitchFamily="34" charset="0"/>
              </a:rPr>
              <a:t>CDE will review in February and March </a:t>
            </a:r>
          </a:p>
          <a:p>
            <a:pPr marL="685800" indent="-457200">
              <a:lnSpc>
                <a:spcPct val="100000"/>
              </a:lnSpc>
              <a:spcBef>
                <a:spcPts val="600"/>
              </a:spcBef>
              <a:buFont typeface="Arial" panose="020B0604020202020204" pitchFamily="34" charset="0"/>
              <a:buChar char="•"/>
            </a:pPr>
            <a:r>
              <a:rPr lang="en-US" sz="2000" dirty="0" smtClean="0">
                <a:latin typeface="Calibri" panose="020F0502020204030204" pitchFamily="34" charset="0"/>
              </a:rPr>
              <a:t>Send feedback within 30 days of submission</a:t>
            </a:r>
            <a:endParaRPr lang="en-US" sz="2000" dirty="0">
              <a:latin typeface="Calibri" panose="020F0502020204030204" pitchFamily="34" charset="0"/>
            </a:endParaRPr>
          </a:p>
          <a:p>
            <a:pPr>
              <a:lnSpc>
                <a:spcPct val="100000"/>
              </a:lnSpc>
              <a:spcBef>
                <a:spcPts val="600"/>
              </a:spcBef>
            </a:pPr>
            <a:r>
              <a:rPr lang="en-US" sz="2400" dirty="0" smtClean="0">
                <a:latin typeface="Calibri" panose="020F0502020204030204" pitchFamily="34" charset="0"/>
              </a:rPr>
              <a:t>Follow-up process (path from preliminary review to final report)</a:t>
            </a:r>
          </a:p>
          <a:p>
            <a:pPr marL="685800" indent="-457200">
              <a:lnSpc>
                <a:spcPct val="100000"/>
              </a:lnSpc>
              <a:spcBef>
                <a:spcPts val="600"/>
              </a:spcBef>
              <a:buFont typeface="Arial" panose="020B0604020202020204" pitchFamily="34" charset="0"/>
              <a:buChar char="•"/>
            </a:pPr>
            <a:r>
              <a:rPr lang="en-US" sz="2000" dirty="0" smtClean="0">
                <a:latin typeface="Calibri" panose="020F0502020204030204" pitchFamily="34" charset="0"/>
              </a:rPr>
              <a:t>Self-evaluation</a:t>
            </a:r>
          </a:p>
          <a:p>
            <a:pPr marL="685800" indent="-457200">
              <a:lnSpc>
                <a:spcPct val="100000"/>
              </a:lnSpc>
              <a:spcBef>
                <a:spcPts val="600"/>
              </a:spcBef>
              <a:buFont typeface="Arial" panose="020B0604020202020204" pitchFamily="34" charset="0"/>
              <a:buChar char="•"/>
            </a:pPr>
            <a:r>
              <a:rPr lang="en-US" sz="2000" dirty="0" smtClean="0">
                <a:latin typeface="Calibri" panose="020F0502020204030204" pitchFamily="34" charset="0"/>
              </a:rPr>
              <a:t>Preliminary CDE review</a:t>
            </a:r>
          </a:p>
          <a:p>
            <a:pPr marL="685800" indent="-457200">
              <a:lnSpc>
                <a:spcPct val="100000"/>
              </a:lnSpc>
              <a:spcBef>
                <a:spcPts val="600"/>
              </a:spcBef>
              <a:buFont typeface="Arial" panose="020B0604020202020204" pitchFamily="34" charset="0"/>
              <a:buChar char="•"/>
            </a:pPr>
            <a:r>
              <a:rPr lang="en-US" sz="2000" dirty="0" smtClean="0">
                <a:latin typeface="Calibri" panose="020F0502020204030204" pitchFamily="34" charset="0"/>
              </a:rPr>
              <a:t>Final CDE review</a:t>
            </a:r>
          </a:p>
          <a:p>
            <a:pPr>
              <a:lnSpc>
                <a:spcPct val="100000"/>
              </a:lnSpc>
              <a:spcBef>
                <a:spcPts val="600"/>
              </a:spcBef>
            </a:pPr>
            <a:endParaRPr lang="en-US" sz="2000" dirty="0">
              <a:latin typeface="Calibri" panose="020F050202020403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10</a:t>
            </a:fld>
            <a:endParaRPr lang="en-US"/>
          </a:p>
        </p:txBody>
      </p:sp>
    </p:spTree>
    <p:extLst>
      <p:ext uri="{BB962C8B-B14F-4D97-AF65-F5344CB8AC3E}">
        <p14:creationId xmlns:p14="http://schemas.microsoft.com/office/powerpoint/2010/main" val="428682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1"/>
          <p:cNvSpPr txBox="1">
            <a:spLocks noGrp="1"/>
          </p:cNvSpPr>
          <p:nvPr>
            <p:ph type="title"/>
          </p:nvPr>
        </p:nvSpPr>
        <p:spPr>
          <a:xfrm>
            <a:off x="274326" y="274325"/>
            <a:ext cx="7418100" cy="713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1100"/>
              <a:buFont typeface="Arial"/>
              <a:buNone/>
            </a:pPr>
            <a:r>
              <a:rPr lang="en-US" sz="3000" b="1" dirty="0">
                <a:latin typeface="+mn-lt"/>
              </a:rPr>
              <a:t>Our Conversation Path today</a:t>
            </a:r>
            <a:endParaRPr sz="3000" b="1" dirty="0">
              <a:latin typeface="+mn-lt"/>
            </a:endParaRPr>
          </a:p>
          <a:p>
            <a:pPr marL="0" lvl="0" indent="0" algn="l" rtl="0">
              <a:spcBef>
                <a:spcPts val="0"/>
              </a:spcBef>
              <a:spcAft>
                <a:spcPts val="0"/>
              </a:spcAft>
              <a:buNone/>
            </a:pPr>
            <a:endParaRPr dirty="0"/>
          </a:p>
        </p:txBody>
      </p:sp>
      <p:sp>
        <p:nvSpPr>
          <p:cNvPr id="321" name="Google Shape;321;p41"/>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fld id="{00000000-1234-1234-1234-123412341234}" type="slidenum">
              <a:rPr lang="en-US"/>
              <a:pPr/>
              <a:t>11</a:t>
            </a:fld>
            <a:endParaRPr/>
          </a:p>
        </p:txBody>
      </p:sp>
      <p:grpSp>
        <p:nvGrpSpPr>
          <p:cNvPr id="325" name="Google Shape;325;p41" descr="The first element in our conversation path - using the comprehensive needs assessment "/>
          <p:cNvGrpSpPr/>
          <p:nvPr/>
        </p:nvGrpSpPr>
        <p:grpSpPr>
          <a:xfrm>
            <a:off x="437658" y="1463058"/>
            <a:ext cx="3782414" cy="4351004"/>
            <a:chOff x="-467718" y="1092876"/>
            <a:chExt cx="3546900" cy="3420332"/>
          </a:xfrm>
        </p:grpSpPr>
        <p:sp>
          <p:nvSpPr>
            <p:cNvPr id="326" name="Google Shape;326;p41"/>
            <p:cNvSpPr/>
            <p:nvPr/>
          </p:nvSpPr>
          <p:spPr>
            <a:xfrm>
              <a:off x="-467718" y="1092876"/>
              <a:ext cx="3546900" cy="669000"/>
            </a:xfrm>
            <a:prstGeom prst="homePlate">
              <a:avLst>
                <a:gd name="adj" fmla="val 50000"/>
              </a:avLst>
            </a:prstGeom>
            <a:solidFill>
              <a:srgbClr val="802017"/>
            </a:solidFill>
            <a:ln>
              <a:noFill/>
            </a:ln>
          </p:spPr>
          <p:txBody>
            <a:bodyPr spcFirstLastPara="1" wrap="square" lIns="121900" tIns="121900" rIns="121900" bIns="121900" anchor="ctr" anchorCtr="0">
              <a:noAutofit/>
            </a:bodyPr>
            <a:lstStyle/>
            <a:p>
              <a:pPr>
                <a:buClr>
                  <a:srgbClr val="000000"/>
                </a:buClr>
                <a:buFont typeface="Arial"/>
                <a:buNone/>
              </a:pPr>
              <a:r>
                <a:rPr lang="en-US" sz="2200" kern="0" dirty="0" smtClean="0">
                  <a:solidFill>
                    <a:srgbClr val="FFFFFF"/>
                  </a:solidFill>
                  <a:ea typeface="Roboto"/>
                  <a:cs typeface="Roboto"/>
                  <a:sym typeface="Roboto"/>
                </a:rPr>
                <a:t>Using the Comprehensive Needs Assessment</a:t>
              </a:r>
              <a:endParaRPr sz="2200" kern="0" dirty="0">
                <a:solidFill>
                  <a:srgbClr val="FFFFFF"/>
                </a:solidFill>
                <a:ea typeface="Roboto"/>
                <a:cs typeface="Roboto"/>
                <a:sym typeface="Roboto"/>
              </a:endParaRPr>
            </a:p>
          </p:txBody>
        </p:sp>
        <p:sp>
          <p:nvSpPr>
            <p:cNvPr id="327" name="Google Shape;327;p41"/>
            <p:cNvSpPr txBox="1"/>
            <p:nvPr/>
          </p:nvSpPr>
          <p:spPr>
            <a:xfrm>
              <a:off x="-92116" y="1819208"/>
              <a:ext cx="2785800" cy="26940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100"/>
                <a:buFont typeface="Arial"/>
                <a:buNone/>
              </a:pPr>
              <a:r>
                <a:rPr lang="en-US" sz="2400" kern="0" dirty="0" smtClean="0">
                  <a:ea typeface="Roboto"/>
                  <a:cs typeface="Roboto"/>
                  <a:sym typeface="Roboto"/>
                </a:rPr>
                <a:t>Discuss key </a:t>
              </a:r>
              <a:r>
                <a:rPr lang="en-US" sz="2400" kern="0" dirty="0">
                  <a:ea typeface="Roboto"/>
                  <a:cs typeface="Roboto"/>
                  <a:sym typeface="Roboto"/>
                </a:rPr>
                <a:t>elements of an effective </a:t>
              </a:r>
              <a:r>
                <a:rPr lang="en-US" sz="2400" kern="0" dirty="0" smtClean="0">
                  <a:ea typeface="Roboto"/>
                  <a:cs typeface="Roboto"/>
                  <a:sym typeface="Roboto"/>
                </a:rPr>
                <a:t>CNA.</a:t>
              </a:r>
              <a:endParaRPr sz="2400" kern="0" dirty="0">
                <a:ea typeface="Roboto"/>
                <a:cs typeface="Roboto"/>
                <a:sym typeface="Roboto"/>
              </a:endParaRPr>
            </a:p>
          </p:txBody>
        </p:sp>
      </p:grpSp>
      <p:grpSp>
        <p:nvGrpSpPr>
          <p:cNvPr id="328" name="Google Shape;328;p41" descr="The second element of the conversation path - choosing your path: option for serving "/>
          <p:cNvGrpSpPr/>
          <p:nvPr/>
        </p:nvGrpSpPr>
        <p:grpSpPr>
          <a:xfrm>
            <a:off x="4137816" y="1460468"/>
            <a:ext cx="4007170" cy="4128141"/>
            <a:chOff x="2876342" y="1189765"/>
            <a:chExt cx="3305700" cy="3339109"/>
          </a:xfrm>
        </p:grpSpPr>
        <p:sp>
          <p:nvSpPr>
            <p:cNvPr id="329" name="Google Shape;329;p41"/>
            <p:cNvSpPr/>
            <p:nvPr/>
          </p:nvSpPr>
          <p:spPr>
            <a:xfrm>
              <a:off x="2876342" y="1189765"/>
              <a:ext cx="3305700" cy="669000"/>
            </a:xfrm>
            <a:prstGeom prst="chevron">
              <a:avLst>
                <a:gd name="adj" fmla="val 50000"/>
              </a:avLst>
            </a:prstGeom>
            <a:solidFill>
              <a:srgbClr val="B02C20"/>
            </a:solidFill>
            <a:ln>
              <a:noFill/>
            </a:ln>
          </p:spPr>
          <p:txBody>
            <a:bodyPr spcFirstLastPara="1" wrap="square" lIns="121900" tIns="121900" rIns="121900" bIns="121900" anchor="ctr" anchorCtr="0">
              <a:noAutofit/>
            </a:bodyPr>
            <a:lstStyle/>
            <a:p>
              <a:pPr algn="ctr">
                <a:buClr>
                  <a:srgbClr val="000000"/>
                </a:buClr>
                <a:buFont typeface="Arial"/>
                <a:buNone/>
              </a:pPr>
              <a:r>
                <a:rPr lang="en-US" sz="2200" kern="0" dirty="0">
                  <a:solidFill>
                    <a:srgbClr val="FFFFFF"/>
                  </a:solidFill>
                  <a:latin typeface="Calibri" panose="020F0502020204030204" pitchFamily="34" charset="0"/>
                  <a:ea typeface="Roboto"/>
                  <a:cs typeface="Roboto"/>
                  <a:sym typeface="Roboto"/>
                </a:rPr>
                <a:t>Choosing Your Path: </a:t>
              </a:r>
              <a:r>
                <a:rPr lang="en-US" sz="2200" kern="0" dirty="0" smtClean="0">
                  <a:solidFill>
                    <a:srgbClr val="FFFFFF"/>
                  </a:solidFill>
                  <a:latin typeface="Calibri" panose="020F0502020204030204" pitchFamily="34" charset="0"/>
                  <a:ea typeface="Roboto"/>
                  <a:cs typeface="Roboto"/>
                  <a:sym typeface="Roboto"/>
                </a:rPr>
                <a:t>Options for Serving</a:t>
              </a:r>
              <a:endParaRPr sz="2200" kern="0" dirty="0">
                <a:solidFill>
                  <a:srgbClr val="FFFFFF"/>
                </a:solidFill>
                <a:latin typeface="Calibri" panose="020F0502020204030204" pitchFamily="34" charset="0"/>
                <a:ea typeface="Roboto"/>
                <a:cs typeface="Roboto"/>
                <a:sym typeface="Roboto"/>
              </a:endParaRPr>
            </a:p>
          </p:txBody>
        </p:sp>
        <p:sp>
          <p:nvSpPr>
            <p:cNvPr id="330" name="Google Shape;330;p41"/>
            <p:cNvSpPr txBox="1"/>
            <p:nvPr/>
          </p:nvSpPr>
          <p:spPr>
            <a:xfrm>
              <a:off x="3181275" y="1921874"/>
              <a:ext cx="2471364" cy="26070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100"/>
                <a:buFont typeface="Arial"/>
                <a:buNone/>
              </a:pPr>
              <a:r>
                <a:rPr lang="en-US" sz="2400" kern="0" dirty="0" smtClean="0">
                  <a:solidFill>
                    <a:srgbClr val="000000"/>
                  </a:solidFill>
                  <a:latin typeface="Calibri" panose="020F0502020204030204" pitchFamily="34" charset="0"/>
                  <a:ea typeface="Roboto"/>
                  <a:cs typeface="Roboto"/>
                  <a:sym typeface="Roboto"/>
                </a:rPr>
                <a:t>Explore options for serving Title I schools.</a:t>
              </a:r>
            </a:p>
            <a:p>
              <a:pPr marL="285750" indent="-285750">
                <a:buClr>
                  <a:srgbClr val="000000"/>
                </a:buClr>
                <a:buSzPts val="1100"/>
                <a:buFont typeface="Arial" panose="020B0604020202020204" pitchFamily="34" charset="0"/>
                <a:buChar char="•"/>
              </a:pPr>
              <a:r>
                <a:rPr lang="en-US" sz="2000" kern="0" dirty="0" smtClean="0">
                  <a:solidFill>
                    <a:srgbClr val="000000"/>
                  </a:solidFill>
                  <a:latin typeface="Calibri" panose="020F0502020204030204" pitchFamily="34" charset="0"/>
                  <a:ea typeface="Roboto"/>
                  <a:cs typeface="Roboto"/>
                  <a:sym typeface="Roboto"/>
                </a:rPr>
                <a:t>Schoolwide Programs</a:t>
              </a:r>
            </a:p>
            <a:p>
              <a:pPr marL="285750" indent="-285750">
                <a:buClr>
                  <a:srgbClr val="000000"/>
                </a:buClr>
                <a:buSzPts val="1100"/>
                <a:buFont typeface="Arial" panose="020B0604020202020204" pitchFamily="34" charset="0"/>
                <a:buChar char="•"/>
              </a:pPr>
              <a:r>
                <a:rPr lang="en-US" sz="2000" kern="0" dirty="0" smtClean="0">
                  <a:solidFill>
                    <a:srgbClr val="000000"/>
                  </a:solidFill>
                  <a:latin typeface="Calibri" panose="020F0502020204030204" pitchFamily="34" charset="0"/>
                  <a:ea typeface="Roboto"/>
                  <a:cs typeface="Roboto"/>
                  <a:sym typeface="Roboto"/>
                </a:rPr>
                <a:t>Targeted Assistance Programs</a:t>
              </a:r>
            </a:p>
            <a:p>
              <a:pPr marL="285750" indent="-285750">
                <a:buClr>
                  <a:srgbClr val="000000"/>
                </a:buClr>
                <a:buSzPts val="1100"/>
                <a:buFont typeface="Arial" panose="020B0604020202020204" pitchFamily="34" charset="0"/>
                <a:buChar char="•"/>
              </a:pPr>
              <a:r>
                <a:rPr lang="en-US" sz="2000" kern="0" dirty="0" smtClean="0">
                  <a:solidFill>
                    <a:srgbClr val="000000"/>
                  </a:solidFill>
                  <a:latin typeface="Calibri" panose="020F0502020204030204" pitchFamily="34" charset="0"/>
                  <a:ea typeface="Roboto"/>
                  <a:cs typeface="Roboto"/>
                  <a:sym typeface="Roboto"/>
                </a:rPr>
                <a:t>Consolidated Schoolwide </a:t>
              </a:r>
              <a:endParaRPr sz="2000" kern="0" dirty="0">
                <a:solidFill>
                  <a:srgbClr val="000000"/>
                </a:solidFill>
                <a:latin typeface="Calibri" panose="020F0502020204030204" pitchFamily="34" charset="0"/>
                <a:ea typeface="Roboto"/>
                <a:cs typeface="Roboto"/>
                <a:sym typeface="Roboto"/>
              </a:endParaRPr>
            </a:p>
          </p:txBody>
        </p:sp>
      </p:grpSp>
      <p:grpSp>
        <p:nvGrpSpPr>
          <p:cNvPr id="322" name="Google Shape;322;p41" descr="The third piece to the conversation path: Leveraging Federal Funds to Address Priorities "/>
          <p:cNvGrpSpPr/>
          <p:nvPr/>
        </p:nvGrpSpPr>
        <p:grpSpPr>
          <a:xfrm>
            <a:off x="8048680" y="1463042"/>
            <a:ext cx="3939733" cy="4000860"/>
            <a:chOff x="5632317" y="1191948"/>
            <a:chExt cx="3305700" cy="3375684"/>
          </a:xfrm>
        </p:grpSpPr>
        <p:sp>
          <p:nvSpPr>
            <p:cNvPr id="323" name="Google Shape;323;p41"/>
            <p:cNvSpPr/>
            <p:nvPr/>
          </p:nvSpPr>
          <p:spPr>
            <a:xfrm>
              <a:off x="5632317" y="1191948"/>
              <a:ext cx="3305700" cy="669000"/>
            </a:xfrm>
            <a:prstGeom prst="chevron">
              <a:avLst>
                <a:gd name="adj" fmla="val 50000"/>
              </a:avLst>
            </a:prstGeom>
            <a:ln>
              <a:noFill/>
            </a:ln>
          </p:spPr>
          <p:style>
            <a:lnRef idx="3">
              <a:schemeClr val="lt1"/>
            </a:lnRef>
            <a:fillRef idx="1">
              <a:schemeClr val="accent2"/>
            </a:fillRef>
            <a:effectRef idx="1">
              <a:schemeClr val="accent2"/>
            </a:effectRef>
            <a:fontRef idx="minor">
              <a:schemeClr val="lt1"/>
            </a:fontRef>
          </p:style>
          <p:txBody>
            <a:bodyPr spcFirstLastPara="1" wrap="square" lIns="121900" tIns="121900" rIns="121900" bIns="121900" anchor="ctr" anchorCtr="0">
              <a:noAutofit/>
            </a:bodyPr>
            <a:lstStyle/>
            <a:p>
              <a:pPr algn="ctr">
                <a:buClr>
                  <a:srgbClr val="000000"/>
                </a:buClr>
                <a:buFont typeface="Arial"/>
                <a:buNone/>
              </a:pPr>
              <a:r>
                <a:rPr lang="en-US" sz="2200" kern="0" dirty="0">
                  <a:solidFill>
                    <a:srgbClr val="FFFFFF"/>
                  </a:solidFill>
                  <a:ea typeface="Roboto"/>
                  <a:cs typeface="Roboto"/>
                  <a:sym typeface="Roboto"/>
                </a:rPr>
                <a:t>Leveraging Federal Funds to Address Priorities</a:t>
              </a:r>
              <a:endParaRPr sz="2200" kern="0" dirty="0">
                <a:solidFill>
                  <a:srgbClr val="FFFFFF"/>
                </a:solidFill>
                <a:ea typeface="Roboto"/>
                <a:cs typeface="Roboto"/>
                <a:sym typeface="Roboto"/>
              </a:endParaRPr>
            </a:p>
          </p:txBody>
        </p:sp>
        <p:sp>
          <p:nvSpPr>
            <p:cNvPr id="324" name="Google Shape;324;p41"/>
            <p:cNvSpPr txBox="1"/>
            <p:nvPr/>
          </p:nvSpPr>
          <p:spPr>
            <a:xfrm>
              <a:off x="6152136" y="1951931"/>
              <a:ext cx="2424600" cy="26157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100"/>
                <a:buFont typeface="Arial"/>
                <a:buNone/>
              </a:pPr>
              <a:r>
                <a:rPr lang="en-US" sz="2400" kern="0" dirty="0" smtClean="0">
                  <a:ea typeface="Roboto"/>
                  <a:cs typeface="Roboto"/>
                  <a:sym typeface="Roboto"/>
                </a:rPr>
                <a:t>Discuss how ESSA Title funds can be leveraged to support identified priorities. </a:t>
              </a:r>
              <a:endParaRPr sz="2400" kern="0" dirty="0">
                <a:ea typeface="Roboto"/>
                <a:cs typeface="Roboto"/>
                <a:sym typeface="Roboto"/>
              </a:endParaRPr>
            </a:p>
          </p:txBody>
        </p:sp>
      </p:grpSp>
    </p:spTree>
    <p:extLst>
      <p:ext uri="{BB962C8B-B14F-4D97-AF65-F5344CB8AC3E}">
        <p14:creationId xmlns:p14="http://schemas.microsoft.com/office/powerpoint/2010/main" val="34704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2"/>
          <p:cNvSpPr txBox="1">
            <a:spLocks noGrp="1"/>
          </p:cNvSpPr>
          <p:nvPr>
            <p:ph type="ctrTitle"/>
          </p:nvPr>
        </p:nvSpPr>
        <p:spPr>
          <a:xfrm>
            <a:off x="914399" y="2062163"/>
            <a:ext cx="10457793" cy="2387700"/>
          </a:xfrm>
          <a:prstGeom prst="rect">
            <a:avLst/>
          </a:prstGeom>
        </p:spPr>
        <p:txBody>
          <a:bodyPr spcFirstLastPara="1" wrap="square" lIns="0" tIns="0" rIns="0" bIns="0" anchor="ctr" anchorCtr="0">
            <a:noAutofit/>
          </a:bodyPr>
          <a:lstStyle/>
          <a:p>
            <a:pPr lvl="0"/>
            <a:r>
              <a:rPr lang="en-US" sz="5200" dirty="0">
                <a:latin typeface="+mn-lt"/>
              </a:rPr>
              <a:t>Using the Comprehensive Needs Assessment </a:t>
            </a:r>
            <a:r>
              <a:rPr lang="en-US" sz="5200" dirty="0">
                <a:solidFill>
                  <a:schemeClr val="tx1"/>
                </a:solidFill>
                <a:latin typeface="+mn-lt"/>
              </a:rPr>
              <a:t>to Inform Title Programming</a:t>
            </a:r>
          </a:p>
        </p:txBody>
      </p:sp>
      <p:sp>
        <p:nvSpPr>
          <p:cNvPr id="337" name="Google Shape;337;p42"/>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2299939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b="1" dirty="0" smtClean="0">
                <a:latin typeface="+mn-lt"/>
              </a:rPr>
              <a:t>Icebreaker</a:t>
            </a:r>
            <a:endParaRPr lang="en-US" sz="3000" b="1" dirty="0">
              <a:latin typeface="+mn-lt"/>
            </a:endParaRPr>
          </a:p>
        </p:txBody>
      </p:sp>
      <p:sp>
        <p:nvSpPr>
          <p:cNvPr id="5" name="Text Placeholder 4"/>
          <p:cNvSpPr>
            <a:spLocks noGrp="1"/>
          </p:cNvSpPr>
          <p:nvPr>
            <p:ph type="body" idx="1"/>
          </p:nvPr>
        </p:nvSpPr>
        <p:spPr/>
        <p:txBody>
          <a:bodyPr/>
          <a:lstStyle/>
          <a:p>
            <a:r>
              <a:rPr lang="en-US" dirty="0" smtClean="0">
                <a:latin typeface="+mn-lt"/>
              </a:rPr>
              <a:t>In your group, discuss the following:</a:t>
            </a:r>
          </a:p>
          <a:p>
            <a:pPr marL="685800" indent="-457200">
              <a:buFont typeface="+mj-lt"/>
              <a:buAutoNum type="arabicPeriod"/>
            </a:pPr>
            <a:r>
              <a:rPr lang="en-US" sz="2000" dirty="0" smtClean="0">
                <a:latin typeface="+mn-lt"/>
              </a:rPr>
              <a:t>Comfort level with CNA</a:t>
            </a:r>
          </a:p>
          <a:p>
            <a:pPr marL="685800" indent="-457200">
              <a:buFont typeface="+mj-lt"/>
              <a:buAutoNum type="arabicPeriod"/>
            </a:pPr>
            <a:r>
              <a:rPr lang="en-US" sz="2000" dirty="0" smtClean="0">
                <a:latin typeface="+mn-lt"/>
              </a:rPr>
              <a:t>How do you define CNA?</a:t>
            </a:r>
          </a:p>
          <a:p>
            <a:pPr marL="685800" indent="-457200">
              <a:buFont typeface="+mj-lt"/>
              <a:buAutoNum type="arabicPeriod"/>
            </a:pPr>
            <a:r>
              <a:rPr lang="en-US" sz="2000" dirty="0" smtClean="0">
                <a:latin typeface="+mn-lt"/>
              </a:rPr>
              <a:t>What does the CNA look like in you district?</a:t>
            </a:r>
            <a:endParaRPr lang="en-US" sz="2000" dirty="0">
              <a:latin typeface="+mn-lt"/>
            </a:endParaRPr>
          </a:p>
        </p:txBody>
      </p:sp>
      <p:sp>
        <p:nvSpPr>
          <p:cNvPr id="3" name="Slide Number Placeholder 2"/>
          <p:cNvSpPr>
            <a:spLocks noGrp="1"/>
          </p:cNvSpPr>
          <p:nvPr>
            <p:ph type="sldNum" idx="12"/>
          </p:nvPr>
        </p:nvSpPr>
        <p:spPr/>
        <p:txBody>
          <a:bodyPr/>
          <a:lstStyle/>
          <a:p>
            <a:fld id="{00000000-1234-1234-1234-123412341234}" type="slidenum">
              <a:rPr lang="en-US" smtClean="0">
                <a:solidFill>
                  <a:srgbClr val="FFFFFF"/>
                </a:solidFill>
              </a:rPr>
              <a:pPr/>
              <a:t>13</a:t>
            </a:fld>
            <a:endParaRPr lang="en-US">
              <a:solidFill>
                <a:srgbClr val="FFFFFF"/>
              </a:solidFill>
            </a:endParaRPr>
          </a:p>
        </p:txBody>
      </p:sp>
    </p:spTree>
    <p:extLst>
      <p:ext uri="{BB962C8B-B14F-4D97-AF65-F5344CB8AC3E}">
        <p14:creationId xmlns:p14="http://schemas.microsoft.com/office/powerpoint/2010/main" val="335373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1"/>
            <a:ext cx="11131099" cy="713232"/>
          </a:xfrm>
        </p:spPr>
        <p:txBody>
          <a:bodyPr/>
          <a:lstStyle/>
          <a:p>
            <a:r>
              <a:rPr lang="en-US" dirty="0"/>
              <a:t>Using the </a:t>
            </a:r>
            <a:r>
              <a:rPr lang="en-US" dirty="0" smtClean="0"/>
              <a:t>CAN to </a:t>
            </a:r>
            <a:r>
              <a:rPr lang="en-US" dirty="0"/>
              <a:t>Inform Title Programming</a:t>
            </a:r>
          </a:p>
        </p:txBody>
      </p:sp>
      <p:sp>
        <p:nvSpPr>
          <p:cNvPr id="4" name="Slide Number Placeholder 3"/>
          <p:cNvSpPr>
            <a:spLocks noGrp="1"/>
          </p:cNvSpPr>
          <p:nvPr>
            <p:ph type="sldNum" idx="12"/>
          </p:nvPr>
        </p:nvSpPr>
        <p:spPr/>
        <p:txBody>
          <a:bodyPr/>
          <a:lstStyle/>
          <a:p>
            <a:fld id="{00000000-1234-1234-1234-123412341234}" type="slidenum">
              <a:rPr lang="en-US" smtClean="0"/>
              <a:pPr/>
              <a:t>14</a:t>
            </a:fld>
            <a:endParaRPr lang="en-US"/>
          </a:p>
        </p:txBody>
      </p:sp>
      <p:graphicFrame>
        <p:nvGraphicFramePr>
          <p:cNvPr id="5" name="Diagram 4" descr="The diagram " title="Using the comprehenesive needs assessment to inform title programming"/>
          <p:cNvGraphicFramePr/>
          <p:nvPr>
            <p:extLst>
              <p:ext uri="{D42A27DB-BD31-4B8C-83A1-F6EECF244321}">
                <p14:modId xmlns:p14="http://schemas.microsoft.com/office/powerpoint/2010/main" val="1068284464"/>
              </p:ext>
            </p:extLst>
          </p:nvPr>
        </p:nvGraphicFramePr>
        <p:xfrm>
          <a:off x="1150374" y="1435510"/>
          <a:ext cx="9910916" cy="5285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271819" y="1347019"/>
            <a:ext cx="2802193" cy="600164"/>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r>
              <a:rPr lang="en-US" sz="1100" b="1" u="sng" dirty="0" smtClean="0"/>
              <a:t>Source</a:t>
            </a:r>
            <a:r>
              <a:rPr lang="en-US" sz="1100" dirty="0" smtClean="0"/>
              <a:t>: </a:t>
            </a:r>
            <a:r>
              <a:rPr lang="en-US" sz="1100" dirty="0" smtClean="0">
                <a:hlinkClick r:id="rId7"/>
              </a:rPr>
              <a:t>Needs </a:t>
            </a:r>
            <a:r>
              <a:rPr lang="en-US" sz="1100" dirty="0">
                <a:hlinkClick r:id="rId7"/>
              </a:rPr>
              <a:t>Assessment Guidebook</a:t>
            </a:r>
            <a:r>
              <a:rPr lang="en-US" sz="1100" dirty="0"/>
              <a:t>: https://</a:t>
            </a:r>
            <a:r>
              <a:rPr lang="en-US" sz="1100" dirty="0" smtClean="0"/>
              <a:t>statesupportnetwork.ed.gov/system/files/needsassessmentguidebook-508_003.pdf </a:t>
            </a:r>
            <a:endParaRPr lang="en-US" sz="1100" dirty="0"/>
          </a:p>
        </p:txBody>
      </p:sp>
    </p:spTree>
    <p:extLst>
      <p:ext uri="{BB962C8B-B14F-4D97-AF65-F5344CB8AC3E}">
        <p14:creationId xmlns:p14="http://schemas.microsoft.com/office/powerpoint/2010/main" val="26559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1"/>
            <a:ext cx="11131099" cy="713232"/>
          </a:xfrm>
        </p:spPr>
        <p:txBody>
          <a:bodyPr/>
          <a:lstStyle/>
          <a:p>
            <a:r>
              <a:rPr lang="en-US" dirty="0"/>
              <a:t>Using the Comprehensive Needs Assessment to Inform Title </a:t>
            </a:r>
            <a:r>
              <a:rPr lang="en-US" dirty="0" smtClean="0"/>
              <a:t>Programming: Identify Local Needs through CNA</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15</a:t>
            </a:fld>
            <a:endParaRPr lang="en-US"/>
          </a:p>
        </p:txBody>
      </p:sp>
      <p:graphicFrame>
        <p:nvGraphicFramePr>
          <p:cNvPr id="5" name="Diagram 4" title="CNA Diagram..."/>
          <p:cNvGraphicFramePr/>
          <p:nvPr>
            <p:extLst>
              <p:ext uri="{D42A27DB-BD31-4B8C-83A1-F6EECF244321}">
                <p14:modId xmlns:p14="http://schemas.microsoft.com/office/powerpoint/2010/main" val="1371911977"/>
              </p:ext>
            </p:extLst>
          </p:nvPr>
        </p:nvGraphicFramePr>
        <p:xfrm>
          <a:off x="1232435" y="1435510"/>
          <a:ext cx="9910916" cy="5285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descr="Identify local needs through a CNA" title="Highlighting "/>
          <p:cNvSpPr txBox="1"/>
          <p:nvPr/>
        </p:nvSpPr>
        <p:spPr>
          <a:xfrm>
            <a:off x="4591664" y="1396182"/>
            <a:ext cx="2959509" cy="1750142"/>
          </a:xfrm>
          <a:prstGeom prst="rect">
            <a:avLst/>
          </a:prstGeom>
          <a:solidFill>
            <a:schemeClr val="accent4">
              <a:lumMod val="20000"/>
              <a:lumOff val="80000"/>
              <a:alpha val="34000"/>
            </a:schemeClr>
          </a:solidFill>
          <a:ln>
            <a:solidFill>
              <a:srgbClr val="FFFF00"/>
            </a:solidFill>
          </a:ln>
        </p:spPr>
        <p:txBody>
          <a:bodyPr wrap="square" rtlCol="0">
            <a:spAutoFit/>
          </a:bodyPr>
          <a:lstStyle/>
          <a:p>
            <a:endParaRPr lang="en-US" dirty="0"/>
          </a:p>
        </p:txBody>
      </p:sp>
      <p:sp>
        <p:nvSpPr>
          <p:cNvPr id="6" name="TextBox 5"/>
          <p:cNvSpPr txBox="1"/>
          <p:nvPr/>
        </p:nvSpPr>
        <p:spPr>
          <a:xfrm>
            <a:off x="9271819" y="1347019"/>
            <a:ext cx="2802193" cy="600164"/>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r>
              <a:rPr lang="en-US" sz="1100" b="1" u="sng" dirty="0" smtClean="0"/>
              <a:t>Source</a:t>
            </a:r>
            <a:r>
              <a:rPr lang="en-US" sz="1100" dirty="0" smtClean="0"/>
              <a:t>: </a:t>
            </a:r>
            <a:r>
              <a:rPr lang="en-US" sz="1100" dirty="0" smtClean="0">
                <a:hlinkClick r:id="rId8"/>
              </a:rPr>
              <a:t>Needs </a:t>
            </a:r>
            <a:r>
              <a:rPr lang="en-US" sz="1100" dirty="0">
                <a:hlinkClick r:id="rId8"/>
              </a:rPr>
              <a:t>Assessment Guidebook</a:t>
            </a:r>
            <a:r>
              <a:rPr lang="en-US" sz="1100" dirty="0"/>
              <a:t>: https://</a:t>
            </a:r>
            <a:r>
              <a:rPr lang="en-US" sz="1100" dirty="0" smtClean="0"/>
              <a:t>statesupportnetwork.ed.gov/system/files/needsassessmentguidebook-508_003.pdf </a:t>
            </a:r>
            <a:endParaRPr lang="en-US" sz="1100" dirty="0"/>
          </a:p>
        </p:txBody>
      </p:sp>
    </p:spTree>
    <p:extLst>
      <p:ext uri="{BB962C8B-B14F-4D97-AF65-F5344CB8AC3E}">
        <p14:creationId xmlns:p14="http://schemas.microsoft.com/office/powerpoint/2010/main" val="3686084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1"/>
            <a:ext cx="7188025" cy="713232"/>
          </a:xfrm>
        </p:spPr>
        <p:txBody>
          <a:bodyPr/>
          <a:lstStyle/>
          <a:p>
            <a:r>
              <a:rPr lang="en-US" b="1" dirty="0"/>
              <a:t>CNA Requirements in ESSA - Overview</a:t>
            </a:r>
            <a:endParaRPr lang="en-US" dirty="0"/>
          </a:p>
        </p:txBody>
      </p:sp>
      <p:sp>
        <p:nvSpPr>
          <p:cNvPr id="3" name="Text Placeholder 2"/>
          <p:cNvSpPr>
            <a:spLocks noGrp="1"/>
          </p:cNvSpPr>
          <p:nvPr>
            <p:ph type="body" idx="1"/>
          </p:nvPr>
        </p:nvSpPr>
        <p:spPr>
          <a:xfrm>
            <a:off x="838200" y="1463039"/>
            <a:ext cx="10515600" cy="5032353"/>
          </a:xfrm>
        </p:spPr>
        <p:txBody>
          <a:bodyPr/>
          <a:lstStyle/>
          <a:p>
            <a:pPr marL="0" indent="0"/>
            <a:r>
              <a:rPr lang="en-US" dirty="0">
                <a:ea typeface="Calibri"/>
                <a:cs typeface="Calibri"/>
                <a:sym typeface="Calibri"/>
              </a:rPr>
              <a:t>ESSA requires states and districts to complete a needs assessment in several areas across the major programs in the law, including:</a:t>
            </a:r>
            <a:endParaRPr lang="en-US" dirty="0" smtClean="0"/>
          </a:p>
          <a:p>
            <a:pPr indent="-457200"/>
            <a:r>
              <a:rPr lang="en-US" sz="1800" dirty="0" smtClean="0"/>
              <a:t>Title </a:t>
            </a:r>
            <a:r>
              <a:rPr lang="en-US" sz="1800" dirty="0"/>
              <a:t>I, Part A</a:t>
            </a:r>
          </a:p>
          <a:p>
            <a:pPr marL="571500" lvl="0" indent="-342900">
              <a:buFont typeface="Arial" panose="020B0604020202020204" pitchFamily="34" charset="0"/>
              <a:buChar char="•"/>
            </a:pPr>
            <a:r>
              <a:rPr lang="en-US" sz="1400" dirty="0"/>
              <a:t>Comprehensive Support and Improvement Plans</a:t>
            </a:r>
          </a:p>
          <a:p>
            <a:pPr marL="571500" lvl="0" indent="-342900">
              <a:buFont typeface="Arial" panose="020B0604020202020204" pitchFamily="34" charset="0"/>
              <a:buChar char="•"/>
            </a:pPr>
            <a:r>
              <a:rPr lang="en-US" sz="1400" dirty="0" err="1"/>
              <a:t>Schoolwide</a:t>
            </a:r>
            <a:r>
              <a:rPr lang="en-US" sz="1400" dirty="0"/>
              <a:t> Programs</a:t>
            </a:r>
          </a:p>
          <a:p>
            <a:pPr marL="571500" lvl="0" indent="-342900">
              <a:buFont typeface="Arial" panose="020B0604020202020204" pitchFamily="34" charset="0"/>
              <a:buChar char="•"/>
            </a:pPr>
            <a:r>
              <a:rPr lang="en-US" sz="1400" dirty="0"/>
              <a:t>Targeted Assistance Schools</a:t>
            </a:r>
          </a:p>
          <a:p>
            <a:pPr indent="-457200"/>
            <a:r>
              <a:rPr lang="en-US" sz="1800" dirty="0"/>
              <a:t>Title II, Part A</a:t>
            </a:r>
          </a:p>
          <a:p>
            <a:pPr marL="571500" lvl="0" indent="-342900">
              <a:buFont typeface="Arial" panose="020B0604020202020204" pitchFamily="34" charset="0"/>
              <a:buChar char="•"/>
            </a:pPr>
            <a:r>
              <a:rPr lang="en-US" sz="1400" dirty="0"/>
              <a:t>High Quality Teachers and Leaders</a:t>
            </a:r>
          </a:p>
          <a:p>
            <a:pPr indent="-457200"/>
            <a:r>
              <a:rPr lang="en-US" sz="1800" dirty="0"/>
              <a:t>Title III, Part A</a:t>
            </a:r>
          </a:p>
          <a:p>
            <a:pPr marL="571500" lvl="0" indent="-342900">
              <a:buFont typeface="Arial" panose="020B0604020202020204" pitchFamily="34" charset="0"/>
              <a:buChar char="•"/>
            </a:pPr>
            <a:r>
              <a:rPr lang="en-US" sz="1400" dirty="0"/>
              <a:t>Local Plans</a:t>
            </a:r>
          </a:p>
          <a:p>
            <a:pPr indent="-457200"/>
            <a:r>
              <a:rPr lang="en-US" sz="1800" dirty="0"/>
              <a:t>Title IV, Part A</a:t>
            </a:r>
          </a:p>
          <a:p>
            <a:pPr marL="571500" lvl="0" indent="-342900">
              <a:buFont typeface="Arial" panose="020B0604020202020204" pitchFamily="34" charset="0"/>
              <a:buChar char="•"/>
            </a:pPr>
            <a:r>
              <a:rPr lang="en-US" sz="1400" dirty="0"/>
              <a:t>Student Support and Academic Enrichment Grants</a:t>
            </a:r>
          </a:p>
          <a:p>
            <a:pPr indent="-457200"/>
            <a:r>
              <a:rPr lang="en-US" sz="1800" dirty="0"/>
              <a:t>Title V, Part B</a:t>
            </a:r>
          </a:p>
          <a:p>
            <a:pPr marL="571500" lvl="0" indent="-342900">
              <a:buFont typeface="Arial" panose="020B0604020202020204" pitchFamily="34" charset="0"/>
              <a:buChar char="•"/>
            </a:pPr>
            <a:r>
              <a:rPr lang="en-US" sz="1600" dirty="0"/>
              <a:t>Rural and Low-Income School Program</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16</a:t>
            </a:fld>
            <a:endParaRPr lang="en-US"/>
          </a:p>
        </p:txBody>
      </p:sp>
    </p:spTree>
    <p:extLst>
      <p:ext uri="{BB962C8B-B14F-4D97-AF65-F5344CB8AC3E}">
        <p14:creationId xmlns:p14="http://schemas.microsoft.com/office/powerpoint/2010/main" val="3146169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5"/>
          <p:cNvSpPr txBox="1">
            <a:spLocks noGrp="1"/>
          </p:cNvSpPr>
          <p:nvPr>
            <p:ph type="title"/>
          </p:nvPr>
        </p:nvSpPr>
        <p:spPr>
          <a:xfrm>
            <a:off x="274324" y="274325"/>
            <a:ext cx="104106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b="1" dirty="0"/>
              <a:t>Defining the Comprehensive Needs Assessment</a:t>
            </a:r>
            <a:endParaRPr sz="3000" b="1" dirty="0"/>
          </a:p>
        </p:txBody>
      </p:sp>
      <p:sp>
        <p:nvSpPr>
          <p:cNvPr id="359" name="Google Shape;359;p45"/>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solidFill>
                  <a:srgbClr val="A5A5A5"/>
                </a:solidFill>
              </a:rPr>
              <a:t>17</a:t>
            </a:fld>
            <a:endParaRPr>
              <a:solidFill>
                <a:srgbClr val="A5A5A5"/>
              </a:solidFill>
            </a:endParaRPr>
          </a:p>
        </p:txBody>
      </p:sp>
      <p:sp>
        <p:nvSpPr>
          <p:cNvPr id="361" name="Google Shape;361;p45"/>
          <p:cNvSpPr txBox="1">
            <a:spLocks noGrp="1"/>
          </p:cNvSpPr>
          <p:nvPr>
            <p:ph type="body" idx="1"/>
          </p:nvPr>
        </p:nvSpPr>
        <p:spPr>
          <a:xfrm>
            <a:off x="571025" y="1480850"/>
            <a:ext cx="6408900" cy="4750200"/>
          </a:xfrm>
          <a:prstGeom prst="rect">
            <a:avLst/>
          </a:prstGeom>
        </p:spPr>
        <p:txBody>
          <a:bodyPr spcFirstLastPara="1" wrap="square" lIns="0" tIns="0" rIns="0" bIns="0" anchor="t" anchorCtr="0">
            <a:noAutofit/>
          </a:bodyPr>
          <a:lstStyle/>
          <a:p>
            <a:pPr marL="457200" lvl="0" indent="-355600" algn="l" rtl="0">
              <a:spcBef>
                <a:spcPts val="1000"/>
              </a:spcBef>
              <a:spcAft>
                <a:spcPts val="0"/>
              </a:spcAft>
              <a:buSzPts val="2000"/>
              <a:buChar char="●"/>
            </a:pPr>
            <a:r>
              <a:rPr lang="en-US" sz="2000" dirty="0"/>
              <a:t>A Comprehensive Needs Assessment is a </a:t>
            </a:r>
            <a:r>
              <a:rPr lang="en-US" sz="2000" b="1" i="1" dirty="0"/>
              <a:t>process</a:t>
            </a:r>
            <a:r>
              <a:rPr lang="en-US" sz="2000" dirty="0"/>
              <a:t> that can help stakeholders at all levels successfully identify, understand, and better address education challenges. </a:t>
            </a:r>
            <a:endParaRPr sz="2000" dirty="0"/>
          </a:p>
          <a:p>
            <a:pPr marL="457200" lvl="0" indent="0" algn="l" rtl="0">
              <a:spcBef>
                <a:spcPts val="1000"/>
              </a:spcBef>
              <a:spcAft>
                <a:spcPts val="0"/>
              </a:spcAft>
              <a:buNone/>
            </a:pPr>
            <a:endParaRPr sz="2000" dirty="0"/>
          </a:p>
          <a:p>
            <a:pPr marL="457200" lvl="0" indent="-355600" algn="l" rtl="0">
              <a:spcBef>
                <a:spcPts val="1000"/>
              </a:spcBef>
              <a:spcAft>
                <a:spcPts val="0"/>
              </a:spcAft>
              <a:buSzPts val="2000"/>
              <a:buChar char="●"/>
            </a:pPr>
            <a:r>
              <a:rPr lang="en-US" sz="2000" dirty="0"/>
              <a:t>The CNA process involves a systematic examination of the gap that exists between the current state and desired state of an organization and the factors that can be attributed to this gap. </a:t>
            </a:r>
            <a:endParaRPr sz="2000" dirty="0"/>
          </a:p>
          <a:p>
            <a:pPr marL="457200" lvl="0" indent="0" algn="l" rtl="0">
              <a:spcBef>
                <a:spcPts val="1000"/>
              </a:spcBef>
              <a:spcAft>
                <a:spcPts val="0"/>
              </a:spcAft>
              <a:buNone/>
            </a:pPr>
            <a:endParaRPr sz="2000" dirty="0"/>
          </a:p>
          <a:p>
            <a:pPr marL="457200" lvl="0" indent="-355600" algn="l" rtl="0">
              <a:spcBef>
                <a:spcPts val="1000"/>
              </a:spcBef>
              <a:spcAft>
                <a:spcPts val="0"/>
              </a:spcAft>
              <a:buSzPts val="2000"/>
              <a:buChar char="●"/>
            </a:pPr>
            <a:r>
              <a:rPr lang="en-US" sz="2000" dirty="0"/>
              <a:t>The needs assessment process is an important first step in improving the effectiveness of education investments that lead to better outcomes for students. </a:t>
            </a:r>
            <a:endParaRPr sz="2000" dirty="0"/>
          </a:p>
        </p:txBody>
      </p:sp>
      <p:pic>
        <p:nvPicPr>
          <p:cNvPr id="360" name="Google Shape;360;p45" descr="A circle showing in the top left of the circle: Needs driven and content-specific approach. Top right says rigorous data analysis. Bottom right says collaborative identification of improvement. Bottom left of the circle says stakeholder engagement. It shows the flow from topright - clockwise. " title="Defining the CNA Diagram"/>
          <p:cNvPicPr preferRelativeResize="0"/>
          <p:nvPr/>
        </p:nvPicPr>
        <p:blipFill>
          <a:blip r:embed="rId3">
            <a:alphaModFix/>
          </a:blip>
          <a:stretch>
            <a:fillRect/>
          </a:stretch>
        </p:blipFill>
        <p:spPr>
          <a:xfrm>
            <a:off x="6525725" y="1480850"/>
            <a:ext cx="5594051" cy="4424099"/>
          </a:xfrm>
          <a:prstGeom prst="rect">
            <a:avLst/>
          </a:prstGeom>
          <a:noFill/>
          <a:ln>
            <a:noFill/>
          </a:ln>
        </p:spPr>
      </p:pic>
      <p:sp>
        <p:nvSpPr>
          <p:cNvPr id="6" name="TextBox 5"/>
          <p:cNvSpPr txBox="1"/>
          <p:nvPr/>
        </p:nvSpPr>
        <p:spPr>
          <a:xfrm>
            <a:off x="8059723" y="5798210"/>
            <a:ext cx="2980254" cy="600164"/>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r>
              <a:rPr lang="en-US" sz="1100" b="1" u="sng" dirty="0" smtClean="0"/>
              <a:t>Source</a:t>
            </a:r>
            <a:r>
              <a:rPr lang="en-US" sz="1100" dirty="0" smtClean="0"/>
              <a:t>: </a:t>
            </a:r>
            <a:r>
              <a:rPr lang="en-US" sz="1100" dirty="0" smtClean="0">
                <a:hlinkClick r:id="rId4"/>
              </a:rPr>
              <a:t>Needs </a:t>
            </a:r>
            <a:r>
              <a:rPr lang="en-US" sz="1100" dirty="0">
                <a:hlinkClick r:id="rId4"/>
              </a:rPr>
              <a:t>Assessment Guidebook: </a:t>
            </a:r>
            <a:r>
              <a:rPr lang="en-US" sz="1100" dirty="0"/>
              <a:t>https://</a:t>
            </a:r>
            <a:r>
              <a:rPr lang="en-US" sz="1100" dirty="0" smtClean="0"/>
              <a:t>statesupportnetwork.ed.gov/system/files/needsassessmentguidebook-508_003.pdf </a:t>
            </a:r>
            <a:endParaRPr lang="en-US" sz="1100" dirty="0"/>
          </a:p>
        </p:txBody>
      </p:sp>
    </p:spTree>
    <p:extLst>
      <p:ext uri="{BB962C8B-B14F-4D97-AF65-F5344CB8AC3E}">
        <p14:creationId xmlns:p14="http://schemas.microsoft.com/office/powerpoint/2010/main" val="2830952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CNA: Effective Components</a:t>
            </a:r>
            <a:endParaRPr lang="en-US" b="1" dirty="0"/>
          </a:p>
        </p:txBody>
      </p:sp>
      <p:sp>
        <p:nvSpPr>
          <p:cNvPr id="4" name="Slide Number Placeholder 3"/>
          <p:cNvSpPr>
            <a:spLocks noGrp="1"/>
          </p:cNvSpPr>
          <p:nvPr>
            <p:ph type="sldNum" idx="12"/>
          </p:nvPr>
        </p:nvSpPr>
        <p:spPr/>
        <p:txBody>
          <a:bodyPr/>
          <a:lstStyle/>
          <a:p>
            <a:fld id="{00000000-1234-1234-1234-123412341234}" type="slidenum">
              <a:rPr lang="en-US" smtClean="0"/>
              <a:pPr/>
              <a:t>18</a:t>
            </a:fld>
            <a:endParaRPr lang="en-US"/>
          </a:p>
        </p:txBody>
      </p:sp>
      <p:sp>
        <p:nvSpPr>
          <p:cNvPr id="3" name="Text Placeholder 2"/>
          <p:cNvSpPr>
            <a:spLocks noGrp="1"/>
          </p:cNvSpPr>
          <p:nvPr>
            <p:ph type="body" idx="1"/>
          </p:nvPr>
        </p:nvSpPr>
        <p:spPr/>
        <p:txBody>
          <a:bodyPr/>
          <a:lstStyle/>
          <a:p>
            <a:pPr marL="228600" indent="0" fontAlgn="t">
              <a:lnSpc>
                <a:spcPct val="100000"/>
              </a:lnSpc>
            </a:pPr>
            <a:r>
              <a:rPr lang="en-US" dirty="0"/>
              <a:t>Needs-driven and </a:t>
            </a:r>
            <a:r>
              <a:rPr lang="en-US" dirty="0" smtClean="0"/>
              <a:t>context-specific</a:t>
            </a:r>
          </a:p>
          <a:p>
            <a:pPr marL="571500" indent="-342900" fontAlgn="t">
              <a:lnSpc>
                <a:spcPct val="100000"/>
              </a:lnSpc>
              <a:buFont typeface="Arial" panose="020B0604020202020204" pitchFamily="34" charset="0"/>
              <a:buChar char="•"/>
            </a:pPr>
            <a:r>
              <a:rPr lang="en-US" dirty="0" smtClean="0"/>
              <a:t>Considers local context</a:t>
            </a:r>
            <a:endParaRPr lang="en-US" dirty="0"/>
          </a:p>
          <a:p>
            <a:pPr marL="228600" indent="0" fontAlgn="t">
              <a:lnSpc>
                <a:spcPct val="100000"/>
              </a:lnSpc>
            </a:pPr>
            <a:r>
              <a:rPr lang="en-US" dirty="0" smtClean="0"/>
              <a:t>Uses </a:t>
            </a:r>
            <a:r>
              <a:rPr lang="en-US" dirty="0"/>
              <a:t>rigorous data analysis</a:t>
            </a:r>
          </a:p>
          <a:p>
            <a:pPr marL="571500" indent="-342900" fontAlgn="t">
              <a:lnSpc>
                <a:spcPct val="100000"/>
              </a:lnSpc>
              <a:buFont typeface="Arial" panose="020B0604020202020204" pitchFamily="34" charset="0"/>
              <a:buChar char="•"/>
            </a:pPr>
            <a:r>
              <a:rPr lang="en-US" dirty="0" smtClean="0"/>
              <a:t>Based on reliable and valid data and body of evidence/multiple data points</a:t>
            </a:r>
          </a:p>
          <a:p>
            <a:pPr marL="228600" indent="0" fontAlgn="t">
              <a:lnSpc>
                <a:spcPct val="100000"/>
              </a:lnSpc>
            </a:pPr>
            <a:r>
              <a:rPr lang="en-US" dirty="0" smtClean="0"/>
              <a:t>Undertaken </a:t>
            </a:r>
            <a:r>
              <a:rPr lang="en-US" dirty="0"/>
              <a:t>with local stakeholders</a:t>
            </a:r>
          </a:p>
          <a:p>
            <a:pPr marL="571500" indent="-342900" fontAlgn="t">
              <a:lnSpc>
                <a:spcPct val="100000"/>
              </a:lnSpc>
              <a:buFont typeface="Arial" panose="020B0604020202020204" pitchFamily="34" charset="0"/>
              <a:buChar char="•"/>
            </a:pPr>
            <a:r>
              <a:rPr lang="en-US" dirty="0" smtClean="0"/>
              <a:t>Representative stakeholder group </a:t>
            </a:r>
          </a:p>
          <a:p>
            <a:pPr marL="228600" indent="0" fontAlgn="t">
              <a:lnSpc>
                <a:spcPct val="100000"/>
              </a:lnSpc>
            </a:pPr>
            <a:r>
              <a:rPr lang="en-US" dirty="0" smtClean="0"/>
              <a:t>Collaborative </a:t>
            </a:r>
            <a:r>
              <a:rPr lang="en-US" dirty="0"/>
              <a:t>identification of priorities</a:t>
            </a:r>
          </a:p>
          <a:p>
            <a:pPr marL="571500" indent="-342900">
              <a:buFont typeface="Arial" panose="020B0604020202020204" pitchFamily="34" charset="0"/>
              <a:buChar char="•"/>
            </a:pPr>
            <a:r>
              <a:rPr lang="en-US" dirty="0" smtClean="0"/>
              <a:t>Identifies an area of focus for improvement efforts</a:t>
            </a:r>
          </a:p>
        </p:txBody>
      </p:sp>
      <p:sp>
        <p:nvSpPr>
          <p:cNvPr id="5" name="TextBox 4"/>
          <p:cNvSpPr txBox="1"/>
          <p:nvPr/>
        </p:nvSpPr>
        <p:spPr>
          <a:xfrm>
            <a:off x="9093759" y="1347019"/>
            <a:ext cx="2980254" cy="600164"/>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r>
              <a:rPr lang="en-US" sz="1100" b="1" u="sng" dirty="0" smtClean="0"/>
              <a:t>Source</a:t>
            </a:r>
            <a:r>
              <a:rPr lang="en-US" sz="1100" dirty="0" smtClean="0"/>
              <a:t>: </a:t>
            </a:r>
            <a:r>
              <a:rPr lang="en-US" sz="1100" dirty="0" smtClean="0">
                <a:hlinkClick r:id="rId3"/>
              </a:rPr>
              <a:t>Needs </a:t>
            </a:r>
            <a:r>
              <a:rPr lang="en-US" sz="1100" dirty="0">
                <a:hlinkClick r:id="rId3"/>
              </a:rPr>
              <a:t>Assessment Guidebook: </a:t>
            </a:r>
            <a:r>
              <a:rPr lang="en-US" sz="1100" dirty="0"/>
              <a:t>https://</a:t>
            </a:r>
            <a:r>
              <a:rPr lang="en-US" sz="1100" dirty="0" smtClean="0"/>
              <a:t>statesupportnetwork.ed.gov/system/files/needsassessmentguidebook-508_003.pdf </a:t>
            </a:r>
            <a:endParaRPr lang="en-US" sz="1100" dirty="0"/>
          </a:p>
        </p:txBody>
      </p:sp>
    </p:spTree>
    <p:extLst>
      <p:ext uri="{BB962C8B-B14F-4D97-AF65-F5344CB8AC3E}">
        <p14:creationId xmlns:p14="http://schemas.microsoft.com/office/powerpoint/2010/main" val="1085596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1"/>
            <a:ext cx="6794695" cy="713232"/>
          </a:xfrm>
        </p:spPr>
        <p:txBody>
          <a:bodyPr/>
          <a:lstStyle/>
          <a:p>
            <a:r>
              <a:rPr lang="en-US" b="1" dirty="0" smtClean="0"/>
              <a:t>CNA: Effective Components: Undertaken with local stakeholders</a:t>
            </a:r>
            <a:endParaRPr lang="en-US" b="1" dirty="0"/>
          </a:p>
        </p:txBody>
      </p:sp>
      <p:sp>
        <p:nvSpPr>
          <p:cNvPr id="4" name="Slide Number Placeholder 3"/>
          <p:cNvSpPr>
            <a:spLocks noGrp="1"/>
          </p:cNvSpPr>
          <p:nvPr>
            <p:ph type="sldNum" idx="12"/>
          </p:nvPr>
        </p:nvSpPr>
        <p:spPr/>
        <p:txBody>
          <a:bodyPr/>
          <a:lstStyle/>
          <a:p>
            <a:fld id="{00000000-1234-1234-1234-123412341234}" type="slidenum">
              <a:rPr lang="en-US" smtClean="0"/>
              <a:pPr/>
              <a:t>19</a:t>
            </a:fld>
            <a:endParaRPr lang="en-US"/>
          </a:p>
        </p:txBody>
      </p:sp>
      <p:sp>
        <p:nvSpPr>
          <p:cNvPr id="3" name="Text Placeholder 2"/>
          <p:cNvSpPr>
            <a:spLocks noGrp="1"/>
          </p:cNvSpPr>
          <p:nvPr>
            <p:ph type="body" idx="1"/>
          </p:nvPr>
        </p:nvSpPr>
        <p:spPr/>
        <p:txBody>
          <a:bodyPr/>
          <a:lstStyle/>
          <a:p>
            <a:pPr marL="228600" indent="0" fontAlgn="t">
              <a:lnSpc>
                <a:spcPct val="100000"/>
              </a:lnSpc>
            </a:pPr>
            <a:r>
              <a:rPr lang="en-US" dirty="0">
                <a:solidFill>
                  <a:schemeClr val="tx2">
                    <a:lumMod val="90000"/>
                  </a:schemeClr>
                </a:solidFill>
              </a:rPr>
              <a:t>Needs-driven and </a:t>
            </a:r>
            <a:r>
              <a:rPr lang="en-US" dirty="0" smtClean="0">
                <a:solidFill>
                  <a:schemeClr val="tx2">
                    <a:lumMod val="90000"/>
                  </a:schemeClr>
                </a:solidFill>
              </a:rPr>
              <a:t>context-specific</a:t>
            </a:r>
          </a:p>
          <a:p>
            <a:pPr marL="571500" indent="-342900" fontAlgn="t">
              <a:lnSpc>
                <a:spcPct val="100000"/>
              </a:lnSpc>
              <a:buFont typeface="Arial" panose="020B0604020202020204" pitchFamily="34" charset="0"/>
              <a:buChar char="•"/>
            </a:pPr>
            <a:r>
              <a:rPr lang="en-US" dirty="0" smtClean="0">
                <a:solidFill>
                  <a:schemeClr val="tx2">
                    <a:lumMod val="90000"/>
                  </a:schemeClr>
                </a:solidFill>
              </a:rPr>
              <a:t>Considers local context</a:t>
            </a:r>
            <a:endParaRPr lang="en-US" dirty="0">
              <a:solidFill>
                <a:schemeClr val="tx2">
                  <a:lumMod val="90000"/>
                </a:schemeClr>
              </a:solidFill>
            </a:endParaRPr>
          </a:p>
          <a:p>
            <a:pPr marL="228600" indent="0" fontAlgn="t">
              <a:lnSpc>
                <a:spcPct val="100000"/>
              </a:lnSpc>
            </a:pPr>
            <a:r>
              <a:rPr lang="en-US" dirty="0" smtClean="0">
                <a:solidFill>
                  <a:schemeClr val="tx2">
                    <a:lumMod val="90000"/>
                  </a:schemeClr>
                </a:solidFill>
              </a:rPr>
              <a:t>Uses </a:t>
            </a:r>
            <a:r>
              <a:rPr lang="en-US" dirty="0">
                <a:solidFill>
                  <a:schemeClr val="tx2">
                    <a:lumMod val="90000"/>
                  </a:schemeClr>
                </a:solidFill>
              </a:rPr>
              <a:t>rigorous data analysis</a:t>
            </a:r>
          </a:p>
          <a:p>
            <a:pPr marL="571500" indent="-342900" fontAlgn="t">
              <a:lnSpc>
                <a:spcPct val="100000"/>
              </a:lnSpc>
              <a:buFont typeface="Arial" panose="020B0604020202020204" pitchFamily="34" charset="0"/>
              <a:buChar char="•"/>
            </a:pPr>
            <a:r>
              <a:rPr lang="en-US" dirty="0" smtClean="0">
                <a:solidFill>
                  <a:schemeClr val="tx2">
                    <a:lumMod val="90000"/>
                  </a:schemeClr>
                </a:solidFill>
              </a:rPr>
              <a:t>Based on reliable and valid data and body of evidence/multiple data points</a:t>
            </a:r>
          </a:p>
          <a:p>
            <a:pPr marL="228600" indent="0" fontAlgn="t">
              <a:lnSpc>
                <a:spcPct val="100000"/>
              </a:lnSpc>
            </a:pPr>
            <a:r>
              <a:rPr lang="en-US" dirty="0" smtClean="0"/>
              <a:t>Undertaken </a:t>
            </a:r>
            <a:r>
              <a:rPr lang="en-US" dirty="0"/>
              <a:t>with local stakeholders</a:t>
            </a:r>
          </a:p>
          <a:p>
            <a:pPr marL="571500" indent="-342900" fontAlgn="t">
              <a:lnSpc>
                <a:spcPct val="100000"/>
              </a:lnSpc>
              <a:buFont typeface="Arial" panose="020B0604020202020204" pitchFamily="34" charset="0"/>
              <a:buChar char="•"/>
            </a:pPr>
            <a:r>
              <a:rPr lang="en-US" dirty="0" smtClean="0"/>
              <a:t>Representative stakeholder group </a:t>
            </a:r>
          </a:p>
          <a:p>
            <a:pPr marL="228600" indent="0" fontAlgn="t">
              <a:lnSpc>
                <a:spcPct val="100000"/>
              </a:lnSpc>
            </a:pPr>
            <a:r>
              <a:rPr lang="en-US" dirty="0" smtClean="0">
                <a:solidFill>
                  <a:schemeClr val="tx2">
                    <a:lumMod val="90000"/>
                  </a:schemeClr>
                </a:solidFill>
              </a:rPr>
              <a:t>Collaborative </a:t>
            </a:r>
            <a:r>
              <a:rPr lang="en-US" dirty="0">
                <a:solidFill>
                  <a:schemeClr val="tx2">
                    <a:lumMod val="90000"/>
                  </a:schemeClr>
                </a:solidFill>
              </a:rPr>
              <a:t>identification of priorities</a:t>
            </a:r>
          </a:p>
          <a:p>
            <a:pPr marL="571500" indent="-342900">
              <a:buFont typeface="Arial" panose="020B0604020202020204" pitchFamily="34" charset="0"/>
              <a:buChar char="•"/>
            </a:pPr>
            <a:r>
              <a:rPr lang="en-US" dirty="0" smtClean="0">
                <a:solidFill>
                  <a:schemeClr val="tx2">
                    <a:lumMod val="90000"/>
                  </a:schemeClr>
                </a:solidFill>
              </a:rPr>
              <a:t>Identifies an area of focus for improvement efforts</a:t>
            </a:r>
          </a:p>
        </p:txBody>
      </p:sp>
      <p:sp>
        <p:nvSpPr>
          <p:cNvPr id="5" name="TextBox 4"/>
          <p:cNvSpPr txBox="1"/>
          <p:nvPr/>
        </p:nvSpPr>
        <p:spPr>
          <a:xfrm>
            <a:off x="9093759" y="1347019"/>
            <a:ext cx="2980254" cy="600164"/>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r>
              <a:rPr lang="en-US" sz="1100" b="1" u="sng" dirty="0" smtClean="0"/>
              <a:t>Source</a:t>
            </a:r>
            <a:r>
              <a:rPr lang="en-US" sz="1100" dirty="0" smtClean="0"/>
              <a:t>: </a:t>
            </a:r>
            <a:r>
              <a:rPr lang="en-US" sz="1100" dirty="0" smtClean="0">
                <a:hlinkClick r:id="rId3"/>
              </a:rPr>
              <a:t>Needs </a:t>
            </a:r>
            <a:r>
              <a:rPr lang="en-US" sz="1100" dirty="0">
                <a:hlinkClick r:id="rId3"/>
              </a:rPr>
              <a:t>Assessment Guidebook</a:t>
            </a:r>
            <a:r>
              <a:rPr lang="en-US" sz="1100" dirty="0"/>
              <a:t>: https://</a:t>
            </a:r>
            <a:r>
              <a:rPr lang="en-US" sz="1100" dirty="0" smtClean="0"/>
              <a:t>statesupportnetwork.ed.gov/system/files/needsassessmentguidebook-508_003.pdf </a:t>
            </a:r>
            <a:endParaRPr lang="en-US" sz="1100" dirty="0"/>
          </a:p>
        </p:txBody>
      </p:sp>
    </p:spTree>
    <p:extLst>
      <p:ext uri="{BB962C8B-B14F-4D97-AF65-F5344CB8AC3E}">
        <p14:creationId xmlns:p14="http://schemas.microsoft.com/office/powerpoint/2010/main" val="83157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latin typeface="Calibri" panose="020F0502020204030204" pitchFamily="34" charset="0"/>
              </a:rPr>
              <a:t>Agenda</a:t>
            </a:r>
            <a:endParaRPr lang="en-US" sz="3000" b="1" dirty="0">
              <a:latin typeface="Calibri" panose="020F0502020204030204" pitchFamily="34" charset="0"/>
            </a:endParaRPr>
          </a:p>
        </p:txBody>
      </p:sp>
      <p:sp>
        <p:nvSpPr>
          <p:cNvPr id="3" name="Text Placeholder 2"/>
          <p:cNvSpPr>
            <a:spLocks noGrp="1"/>
          </p:cNvSpPr>
          <p:nvPr>
            <p:ph type="body" idx="1"/>
          </p:nvPr>
        </p:nvSpPr>
        <p:spPr>
          <a:xfrm>
            <a:off x="710066" y="1364717"/>
            <a:ext cx="10515600" cy="5258439"/>
          </a:xfrm>
        </p:spPr>
        <p:txBody>
          <a:bodyPr/>
          <a:lstStyle/>
          <a:p>
            <a:pPr marL="342900" indent="-342900">
              <a:lnSpc>
                <a:spcPct val="100000"/>
              </a:lnSpc>
              <a:buFont typeface="Arial" panose="020B0604020202020204" pitchFamily="34" charset="0"/>
              <a:buChar char="•"/>
            </a:pPr>
            <a:r>
              <a:rPr lang="en-US" sz="2400" dirty="0" smtClean="0">
                <a:latin typeface="Calibri" panose="020F0502020204030204" pitchFamily="34" charset="0"/>
              </a:rPr>
              <a:t>Introductions</a:t>
            </a:r>
          </a:p>
          <a:p>
            <a:pPr marL="342900" lvl="0" indent="-342900">
              <a:lnSpc>
                <a:spcPct val="100000"/>
              </a:lnSpc>
              <a:spcBef>
                <a:spcPts val="0"/>
              </a:spcBef>
              <a:buFont typeface="Arial" panose="020B0604020202020204" pitchFamily="34" charset="0"/>
              <a:buChar char="•"/>
            </a:pPr>
            <a:r>
              <a:rPr lang="en-US" sz="2400" dirty="0">
                <a:latin typeface="Calibri" panose="020F0502020204030204" pitchFamily="34" charset="0"/>
              </a:rPr>
              <a:t>USDE </a:t>
            </a:r>
            <a:r>
              <a:rPr lang="en-US" sz="2400" dirty="0" smtClean="0">
                <a:latin typeface="Calibri" panose="020F0502020204030204" pitchFamily="34" charset="0"/>
              </a:rPr>
              <a:t>Resources</a:t>
            </a:r>
          </a:p>
          <a:p>
            <a:pPr marL="741363" lvl="1" indent="-284163">
              <a:lnSpc>
                <a:spcPct val="100000"/>
              </a:lnSpc>
              <a:spcBef>
                <a:spcPts val="0"/>
              </a:spcBef>
              <a:buFont typeface="Arial" panose="020B0604020202020204" pitchFamily="34" charset="0"/>
              <a:buChar char="•"/>
            </a:pPr>
            <a:r>
              <a:rPr lang="en-US" dirty="0" smtClean="0">
                <a:latin typeface="Calibri" panose="020F0502020204030204" pitchFamily="34" charset="0"/>
              </a:rPr>
              <a:t>EL Toolkit</a:t>
            </a:r>
          </a:p>
          <a:p>
            <a:pPr marL="741363" lvl="1" indent="-284163">
              <a:lnSpc>
                <a:spcPct val="100000"/>
              </a:lnSpc>
              <a:spcBef>
                <a:spcPts val="0"/>
              </a:spcBef>
              <a:buFont typeface="Arial" panose="020B0604020202020204" pitchFamily="34" charset="0"/>
              <a:buChar char="•"/>
            </a:pPr>
            <a:r>
              <a:rPr lang="en-US" dirty="0" smtClean="0">
                <a:latin typeface="Calibri" panose="020F0502020204030204" pitchFamily="34" charset="0"/>
              </a:rPr>
              <a:t>Supplement</a:t>
            </a:r>
            <a:r>
              <a:rPr lang="en-US" dirty="0">
                <a:latin typeface="Calibri" panose="020F0502020204030204" pitchFamily="34" charset="0"/>
              </a:rPr>
              <a:t>, not Supplant Draft Guidance</a:t>
            </a:r>
          </a:p>
          <a:p>
            <a:pPr marL="342900" lvl="0" indent="-342900">
              <a:lnSpc>
                <a:spcPct val="100000"/>
              </a:lnSpc>
              <a:spcBef>
                <a:spcPts val="0"/>
              </a:spcBef>
              <a:buFont typeface="Arial" panose="020B0604020202020204" pitchFamily="34" charset="0"/>
              <a:buChar char="•"/>
            </a:pPr>
            <a:r>
              <a:rPr lang="en-US" sz="2400" dirty="0" smtClean="0">
                <a:latin typeface="Calibri" panose="020F0502020204030204" pitchFamily="34" charset="0"/>
              </a:rPr>
              <a:t>CDE </a:t>
            </a:r>
            <a:r>
              <a:rPr lang="en-US" sz="2400" dirty="0">
                <a:latin typeface="Calibri" panose="020F0502020204030204" pitchFamily="34" charset="0"/>
              </a:rPr>
              <a:t>Updates</a:t>
            </a:r>
          </a:p>
          <a:p>
            <a:pPr marL="741363" lvl="1" indent="-284163">
              <a:lnSpc>
                <a:spcPct val="100000"/>
              </a:lnSpc>
              <a:spcBef>
                <a:spcPts val="0"/>
              </a:spcBef>
              <a:buSzPts val="2400"/>
              <a:buFont typeface="Arial" panose="020B0604020202020204" pitchFamily="34" charset="0"/>
              <a:buChar char="•"/>
            </a:pPr>
            <a:r>
              <a:rPr lang="en-US" dirty="0">
                <a:latin typeface="Calibri" panose="020F0502020204030204" pitchFamily="34" charset="0"/>
              </a:rPr>
              <a:t>Post-award Revisions</a:t>
            </a:r>
          </a:p>
          <a:p>
            <a:pPr marL="741363" lvl="1" indent="-284163">
              <a:lnSpc>
                <a:spcPct val="100000"/>
              </a:lnSpc>
              <a:spcBef>
                <a:spcPts val="0"/>
              </a:spcBef>
              <a:buSzPts val="2400"/>
              <a:buFont typeface="Arial" panose="020B0604020202020204" pitchFamily="34" charset="0"/>
              <a:buChar char="•"/>
            </a:pPr>
            <a:r>
              <a:rPr lang="en-US" dirty="0">
                <a:latin typeface="Calibri" panose="020F0502020204030204" pitchFamily="34" charset="0"/>
              </a:rPr>
              <a:t>Comparability</a:t>
            </a:r>
          </a:p>
          <a:p>
            <a:pPr marL="741363" lvl="1" indent="-284163">
              <a:lnSpc>
                <a:spcPct val="100000"/>
              </a:lnSpc>
              <a:spcBef>
                <a:spcPts val="0"/>
              </a:spcBef>
              <a:buSzPts val="2400"/>
              <a:buFont typeface="Arial" panose="020B0604020202020204" pitchFamily="34" charset="0"/>
              <a:buChar char="•"/>
            </a:pPr>
            <a:r>
              <a:rPr lang="en-US" dirty="0">
                <a:latin typeface="Calibri" panose="020F0502020204030204" pitchFamily="34" charset="0"/>
              </a:rPr>
              <a:t>Monitoring</a:t>
            </a:r>
          </a:p>
          <a:p>
            <a:pPr marL="342900" indent="-342900">
              <a:lnSpc>
                <a:spcPct val="100000"/>
              </a:lnSpc>
              <a:buFont typeface="Arial" panose="020B0604020202020204" pitchFamily="34" charset="0"/>
              <a:buChar char="•"/>
            </a:pPr>
            <a:r>
              <a:rPr lang="en-US" sz="2400" dirty="0">
                <a:latin typeface="Calibri" panose="020F0502020204030204" pitchFamily="34" charset="0"/>
              </a:rPr>
              <a:t>Using the Comprehensive Needs </a:t>
            </a:r>
            <a:r>
              <a:rPr lang="en-US" sz="2400" dirty="0">
                <a:solidFill>
                  <a:schemeClr val="tx1"/>
                </a:solidFill>
                <a:latin typeface="Calibri" panose="020F0502020204030204" pitchFamily="34" charset="0"/>
              </a:rPr>
              <a:t>Assessment to Inform Title </a:t>
            </a:r>
            <a:r>
              <a:rPr lang="en-US" sz="2400" dirty="0" smtClean="0">
                <a:solidFill>
                  <a:schemeClr val="tx1"/>
                </a:solidFill>
                <a:latin typeface="Calibri" panose="020F0502020204030204" pitchFamily="34" charset="0"/>
              </a:rPr>
              <a:t>Programming</a:t>
            </a:r>
          </a:p>
          <a:p>
            <a:pPr marL="342900" indent="-342900" fontAlgn="t">
              <a:lnSpc>
                <a:spcPct val="100000"/>
              </a:lnSpc>
              <a:spcBef>
                <a:spcPts val="0"/>
              </a:spcBef>
              <a:buFont typeface="Arial" panose="020B0604020202020204" pitchFamily="34" charset="0"/>
              <a:buChar char="•"/>
            </a:pPr>
            <a:r>
              <a:rPr lang="en-US" sz="2400" dirty="0" err="1" smtClean="0">
                <a:solidFill>
                  <a:srgbClr val="000000"/>
                </a:solidFill>
                <a:latin typeface="Calibri" panose="020F0502020204030204" pitchFamily="34" charset="0"/>
              </a:rPr>
              <a:t>Schoolwide</a:t>
            </a:r>
            <a:r>
              <a:rPr lang="en-US" sz="2400" dirty="0" smtClean="0">
                <a:solidFill>
                  <a:srgbClr val="000000"/>
                </a:solidFill>
                <a:latin typeface="Calibri" panose="020F0502020204030204" pitchFamily="34" charset="0"/>
              </a:rPr>
              <a:t> and Targeted Options</a:t>
            </a:r>
          </a:p>
          <a:p>
            <a:pPr marL="342900" indent="-342900" fontAlgn="t">
              <a:lnSpc>
                <a:spcPct val="100000"/>
              </a:lnSpc>
              <a:spcBef>
                <a:spcPts val="0"/>
              </a:spcBef>
              <a:buFont typeface="Arial" panose="020B0604020202020204" pitchFamily="34" charset="0"/>
              <a:buChar char="•"/>
            </a:pPr>
            <a:r>
              <a:rPr lang="en-US" sz="2400" dirty="0" smtClean="0">
                <a:solidFill>
                  <a:srgbClr val="000000"/>
                </a:solidFill>
                <a:latin typeface="Calibri" panose="020F0502020204030204" pitchFamily="34" charset="0"/>
              </a:rPr>
              <a:t>Lunch</a:t>
            </a:r>
          </a:p>
          <a:p>
            <a:pPr marL="342900" indent="-342900" fontAlgn="t">
              <a:lnSpc>
                <a:spcPct val="100000"/>
              </a:lnSpc>
              <a:spcBef>
                <a:spcPts val="0"/>
              </a:spcBef>
              <a:buFont typeface="Arial" panose="020B0604020202020204" pitchFamily="34" charset="0"/>
              <a:buChar char="•"/>
            </a:pPr>
            <a:r>
              <a:rPr lang="en-US" sz="2400" dirty="0" smtClean="0">
                <a:solidFill>
                  <a:srgbClr val="000000"/>
                </a:solidFill>
                <a:latin typeface="Calibri" panose="020F0502020204030204" pitchFamily="34" charset="0"/>
              </a:rPr>
              <a:t>Leveraging </a:t>
            </a:r>
            <a:r>
              <a:rPr lang="en-US" sz="2400" dirty="0">
                <a:solidFill>
                  <a:srgbClr val="000000"/>
                </a:solidFill>
                <a:latin typeface="Calibri" panose="020F0502020204030204" pitchFamily="34" charset="0"/>
              </a:rPr>
              <a:t>Federal Funds to Address </a:t>
            </a:r>
            <a:r>
              <a:rPr lang="en-US" sz="2400" dirty="0" smtClean="0">
                <a:solidFill>
                  <a:srgbClr val="000000"/>
                </a:solidFill>
                <a:latin typeface="Calibri" panose="020F0502020204030204" pitchFamily="34" charset="0"/>
              </a:rPr>
              <a:t>Priorities</a:t>
            </a:r>
          </a:p>
          <a:p>
            <a:pPr marL="342900" indent="-342900" fontAlgn="t">
              <a:lnSpc>
                <a:spcPct val="100000"/>
              </a:lnSpc>
              <a:spcBef>
                <a:spcPts val="0"/>
              </a:spcBef>
              <a:buFont typeface="Arial" panose="020B0604020202020204" pitchFamily="34" charset="0"/>
              <a:buChar char="•"/>
            </a:pPr>
            <a:r>
              <a:rPr lang="en-US" dirty="0" smtClean="0">
                <a:solidFill>
                  <a:srgbClr val="000000"/>
                </a:solidFill>
                <a:latin typeface="Calibri" panose="020F0502020204030204" pitchFamily="34" charset="0"/>
              </a:rPr>
              <a:t>On the Horizon</a:t>
            </a:r>
            <a:endParaRPr lang="en-US" sz="2400" dirty="0">
              <a:latin typeface="Calibri" panose="020F0502020204030204" pitchFamily="34" charset="0"/>
            </a:endParaRPr>
          </a:p>
          <a:p>
            <a:pPr>
              <a:lnSpc>
                <a:spcPct val="100000"/>
              </a:lnSpc>
            </a:pPr>
            <a:endParaRPr lang="en-US" sz="2400" dirty="0">
              <a:solidFill>
                <a:srgbClr val="FF0000"/>
              </a:solidFill>
              <a:latin typeface="Calibri" panose="020F0502020204030204" pitchFamily="34" charset="0"/>
            </a:endParaRPr>
          </a:p>
          <a:p>
            <a:pPr>
              <a:lnSpc>
                <a:spcPct val="100000"/>
              </a:lnSpc>
            </a:pPr>
            <a:endParaRPr lang="en-US" sz="2400" dirty="0">
              <a:latin typeface="Calibri" panose="020F0502020204030204" pitchFamily="34" charset="0"/>
            </a:endParaRPr>
          </a:p>
          <a:p>
            <a:pPr>
              <a:lnSpc>
                <a:spcPct val="100000"/>
              </a:lnSpc>
            </a:pPr>
            <a:endParaRPr lang="en-US" sz="2400" dirty="0">
              <a:latin typeface="Calibri" panose="020F050202020403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2</a:t>
            </a:fld>
            <a:endParaRPr lang="en-US"/>
          </a:p>
        </p:txBody>
      </p:sp>
    </p:spTree>
    <p:extLst>
      <p:ext uri="{BB962C8B-B14F-4D97-AF65-F5344CB8AC3E}">
        <p14:creationId xmlns:p14="http://schemas.microsoft.com/office/powerpoint/2010/main" val="327628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CNA: Effective </a:t>
            </a:r>
            <a:r>
              <a:rPr lang="en-US" b="1" dirty="0" smtClean="0"/>
              <a:t>Components!</a:t>
            </a:r>
            <a:endParaRPr lang="en-US" b="1" dirty="0"/>
          </a:p>
        </p:txBody>
      </p:sp>
      <p:sp>
        <p:nvSpPr>
          <p:cNvPr id="4" name="Slide Number Placeholder 3"/>
          <p:cNvSpPr>
            <a:spLocks noGrp="1"/>
          </p:cNvSpPr>
          <p:nvPr>
            <p:ph type="sldNum" idx="12"/>
          </p:nvPr>
        </p:nvSpPr>
        <p:spPr/>
        <p:txBody>
          <a:bodyPr/>
          <a:lstStyle/>
          <a:p>
            <a:fld id="{00000000-1234-1234-1234-123412341234}" type="slidenum">
              <a:rPr lang="en-US" smtClean="0"/>
              <a:pPr/>
              <a:t>20</a:t>
            </a:fld>
            <a:endParaRPr lang="en-US"/>
          </a:p>
        </p:txBody>
      </p:sp>
      <p:sp>
        <p:nvSpPr>
          <p:cNvPr id="3" name="Text Placeholder 2"/>
          <p:cNvSpPr>
            <a:spLocks noGrp="1"/>
          </p:cNvSpPr>
          <p:nvPr>
            <p:ph type="body" idx="1"/>
          </p:nvPr>
        </p:nvSpPr>
        <p:spPr/>
        <p:txBody>
          <a:bodyPr/>
          <a:lstStyle/>
          <a:p>
            <a:pPr marL="228600" indent="0" fontAlgn="t"/>
            <a:r>
              <a:rPr lang="en-US" dirty="0" smtClean="0"/>
              <a:t>Undertaken </a:t>
            </a:r>
            <a:r>
              <a:rPr lang="en-US" dirty="0"/>
              <a:t>with local </a:t>
            </a:r>
            <a:r>
              <a:rPr lang="en-US" dirty="0" smtClean="0"/>
              <a:t>stakeholders</a:t>
            </a:r>
          </a:p>
          <a:p>
            <a:pPr marL="685800" indent="-457200" fontAlgn="t">
              <a:buFont typeface="Arial" panose="020B0604020202020204" pitchFamily="34" charset="0"/>
              <a:buChar char="•"/>
            </a:pPr>
            <a:r>
              <a:rPr lang="en-US" dirty="0" smtClean="0"/>
              <a:t>Key stakeholders include</a:t>
            </a:r>
          </a:p>
          <a:p>
            <a:pPr marL="1143000" lvl="1" indent="-457200" fontAlgn="t">
              <a:buFont typeface="Arial" panose="020B0604020202020204" pitchFamily="34" charset="0"/>
              <a:buChar char="•"/>
            </a:pPr>
            <a:r>
              <a:rPr lang="en-US" dirty="0"/>
              <a:t>district and school staff, parents, students (when age-appropriate), community </a:t>
            </a:r>
            <a:r>
              <a:rPr lang="en-US" dirty="0" smtClean="0"/>
              <a:t>members</a:t>
            </a:r>
          </a:p>
          <a:p>
            <a:pPr marL="1143000" lvl="1" indent="-457200" fontAlgn="t">
              <a:buFont typeface="Arial" panose="020B0604020202020204" pitchFamily="34" charset="0"/>
              <a:buChar char="•"/>
            </a:pPr>
            <a:r>
              <a:rPr lang="en-US" dirty="0" smtClean="0"/>
              <a:t>Should be representative of the whole school community (school leaders, teachers, partners outside the school) and of the school demographics</a:t>
            </a:r>
          </a:p>
          <a:p>
            <a:pPr marL="685800" indent="-457200" fontAlgn="t">
              <a:buFont typeface="Arial" panose="020B0604020202020204" pitchFamily="34" charset="0"/>
              <a:buChar char="•"/>
            </a:pPr>
            <a:r>
              <a:rPr lang="en-US" dirty="0" smtClean="0"/>
              <a:t>Engaging stakeholders at multiple stages </a:t>
            </a:r>
            <a:r>
              <a:rPr lang="en-US" b="1" i="1" dirty="0" smtClean="0"/>
              <a:t>establishes trust and buy-in</a:t>
            </a:r>
          </a:p>
          <a:p>
            <a:pPr marL="685800" indent="-457200" fontAlgn="t">
              <a:buFont typeface="Arial" panose="020B0604020202020204" pitchFamily="34" charset="0"/>
              <a:buChar char="•"/>
            </a:pPr>
            <a:r>
              <a:rPr lang="en-US" dirty="0" smtClean="0"/>
              <a:t>At multiple stages of the process</a:t>
            </a:r>
          </a:p>
          <a:p>
            <a:pPr marL="1143000" lvl="1" indent="-457200" fontAlgn="t">
              <a:buFont typeface="Arial" panose="020B0604020202020204" pitchFamily="34" charset="0"/>
              <a:buChar char="•"/>
            </a:pPr>
            <a:r>
              <a:rPr lang="en-US" dirty="0" smtClean="0"/>
              <a:t>Reviewing data, results of needs assessment, use the CNA results</a:t>
            </a:r>
          </a:p>
          <a:p>
            <a:pPr marL="1143000" lvl="1" indent="-457200" fontAlgn="t">
              <a:buFont typeface="Arial" panose="020B0604020202020204" pitchFamily="34" charset="0"/>
              <a:buChar char="•"/>
            </a:pPr>
            <a:r>
              <a:rPr lang="en-US" dirty="0" smtClean="0"/>
              <a:t>Prioritizing needs </a:t>
            </a:r>
          </a:p>
          <a:p>
            <a:pPr marL="1143000" lvl="1" indent="-457200" fontAlgn="t">
              <a:buFont typeface="Arial" panose="020B0604020202020204" pitchFamily="34" charset="0"/>
              <a:buChar char="•"/>
            </a:pPr>
            <a:r>
              <a:rPr lang="en-US" dirty="0" smtClean="0"/>
              <a:t>Identify strategies aligned to prioritized needs</a:t>
            </a:r>
          </a:p>
          <a:p>
            <a:pPr marL="685800" indent="-457200" fontAlgn="t">
              <a:buFont typeface="Arial" panose="020B0604020202020204" pitchFamily="34" charset="0"/>
              <a:buChar char="•"/>
            </a:pPr>
            <a:endParaRPr lang="en-US" dirty="0"/>
          </a:p>
          <a:p>
            <a:pPr marL="685800" indent="-457200" fontAlgn="t">
              <a:buFont typeface="Arial" panose="020B0604020202020204" pitchFamily="34" charset="0"/>
              <a:buChar char="•"/>
            </a:pPr>
            <a:endParaRPr lang="en-US" dirty="0">
              <a:solidFill>
                <a:schemeClr val="bg1">
                  <a:lumMod val="85000"/>
                </a:schemeClr>
              </a:solidFill>
            </a:endParaRPr>
          </a:p>
          <a:p>
            <a:endParaRPr lang="en-US" dirty="0" smtClean="0"/>
          </a:p>
        </p:txBody>
      </p:sp>
      <p:sp>
        <p:nvSpPr>
          <p:cNvPr id="5" name="TextBox 4"/>
          <p:cNvSpPr txBox="1"/>
          <p:nvPr/>
        </p:nvSpPr>
        <p:spPr>
          <a:xfrm>
            <a:off x="9271819" y="1347019"/>
            <a:ext cx="2802193" cy="600164"/>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r>
              <a:rPr lang="en-US" sz="1100" b="1" u="sng" dirty="0" smtClean="0"/>
              <a:t>Source</a:t>
            </a:r>
            <a:r>
              <a:rPr lang="en-US" sz="1100" dirty="0" smtClean="0"/>
              <a:t>: </a:t>
            </a:r>
            <a:r>
              <a:rPr lang="en-US" sz="1100" dirty="0" smtClean="0">
                <a:hlinkClick r:id="rId3"/>
              </a:rPr>
              <a:t>Needs </a:t>
            </a:r>
            <a:r>
              <a:rPr lang="en-US" sz="1100" dirty="0">
                <a:hlinkClick r:id="rId3"/>
              </a:rPr>
              <a:t>Assessment Guidebook: </a:t>
            </a:r>
            <a:r>
              <a:rPr lang="en-US" sz="1100" dirty="0"/>
              <a:t>https://</a:t>
            </a:r>
            <a:r>
              <a:rPr lang="en-US" sz="1100" dirty="0" smtClean="0"/>
              <a:t>statesupportnetwork.ed.gov/system/files/needsassessmentguidebook-508_003.pdf </a:t>
            </a:r>
            <a:endParaRPr lang="en-US" sz="1100" dirty="0"/>
          </a:p>
        </p:txBody>
      </p:sp>
    </p:spTree>
    <p:extLst>
      <p:ext uri="{BB962C8B-B14F-4D97-AF65-F5344CB8AC3E}">
        <p14:creationId xmlns:p14="http://schemas.microsoft.com/office/powerpoint/2010/main" val="370804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7"/>
          <p:cNvSpPr txBox="1">
            <a:spLocks noGrp="1"/>
          </p:cNvSpPr>
          <p:nvPr>
            <p:ph type="title"/>
          </p:nvPr>
        </p:nvSpPr>
        <p:spPr>
          <a:xfrm>
            <a:off x="274320" y="274321"/>
            <a:ext cx="10835114" cy="71323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3000" b="1" dirty="0" smtClean="0"/>
              <a:t>Discussion: Effective Components of Your Needs Assessment</a:t>
            </a:r>
            <a:endParaRPr sz="3000" b="1" dirty="0"/>
          </a:p>
        </p:txBody>
      </p:sp>
      <p:graphicFrame>
        <p:nvGraphicFramePr>
          <p:cNvPr id="375" name="Google Shape;375;p47" descr="When looking at the following: &#10;Is needs-driven and context specific, uses rigorous data analysis, engages local stakeholders, and collaboratively identifies prioritized needs.. what is going well? What is a challenge? How have you overcome that challenge? " title="Consider your CNA "/>
          <p:cNvGraphicFramePr/>
          <p:nvPr>
            <p:extLst>
              <p:ext uri="{D42A27DB-BD31-4B8C-83A1-F6EECF244321}">
                <p14:modId xmlns:p14="http://schemas.microsoft.com/office/powerpoint/2010/main" val="3471846978"/>
              </p:ext>
            </p:extLst>
          </p:nvPr>
        </p:nvGraphicFramePr>
        <p:xfrm>
          <a:off x="952500" y="1993650"/>
          <a:ext cx="10287000" cy="2743080"/>
        </p:xfrm>
        <a:graphic>
          <a:graphicData uri="http://schemas.openxmlformats.org/drawingml/2006/table">
            <a:tbl>
              <a:tblPr firstRow="1">
                <a:noFill/>
              </a:tblPr>
              <a:tblGrid>
                <a:gridCol w="3654997">
                  <a:extLst>
                    <a:ext uri="{9D8B030D-6E8A-4147-A177-3AD203B41FA5}">
                      <a16:colId xmlns="" xmlns:a16="http://schemas.microsoft.com/office/drawing/2014/main" val="20000"/>
                    </a:ext>
                  </a:extLst>
                </a:gridCol>
                <a:gridCol w="2096373">
                  <a:extLst>
                    <a:ext uri="{9D8B030D-6E8A-4147-A177-3AD203B41FA5}">
                      <a16:colId xmlns="" xmlns:a16="http://schemas.microsoft.com/office/drawing/2014/main" val="20001"/>
                    </a:ext>
                  </a:extLst>
                </a:gridCol>
                <a:gridCol w="2267815">
                  <a:extLst>
                    <a:ext uri="{9D8B030D-6E8A-4147-A177-3AD203B41FA5}">
                      <a16:colId xmlns="" xmlns:a16="http://schemas.microsoft.com/office/drawing/2014/main" val="20002"/>
                    </a:ext>
                  </a:extLst>
                </a:gridCol>
                <a:gridCol w="2267815">
                  <a:extLst>
                    <a:ext uri="{9D8B030D-6E8A-4147-A177-3AD203B41FA5}">
                      <a16:colId xmlns="" xmlns:a16="http://schemas.microsoft.com/office/drawing/2014/main" val="20003"/>
                    </a:ext>
                  </a:extLst>
                </a:gridCol>
              </a:tblGrid>
              <a:tr h="749650">
                <a:tc>
                  <a:txBody>
                    <a:bodyPr/>
                    <a:lstStyle/>
                    <a:p>
                      <a:pPr marL="88900" lvl="0" indent="0" algn="l" rtl="0">
                        <a:spcBef>
                          <a:spcPts val="0"/>
                        </a:spcBef>
                        <a:spcAft>
                          <a:spcPts val="0"/>
                        </a:spcAft>
                        <a:buSzPts val="2200"/>
                        <a:buNone/>
                      </a:pPr>
                      <a:r>
                        <a:rPr lang="en-US" sz="2200" b="0" dirty="0"/>
                        <a:t>Is needs-driven and context- specific</a:t>
                      </a:r>
                      <a:endParaRPr sz="2200" b="0" dirty="0"/>
                    </a:p>
                  </a:txBody>
                  <a:tcPr marL="91425" marR="91425" marT="91425" marB="91425" anchor="ctr"/>
                </a:tc>
                <a:tc rowSpan="4">
                  <a:txBody>
                    <a:bodyPr/>
                    <a:lstStyle/>
                    <a:p>
                      <a:pPr marL="0" lvl="0" indent="0" algn="ctr" rtl="0">
                        <a:spcBef>
                          <a:spcPts val="0"/>
                        </a:spcBef>
                        <a:spcAft>
                          <a:spcPts val="0"/>
                        </a:spcAft>
                        <a:buNone/>
                      </a:pPr>
                      <a:r>
                        <a:rPr lang="en-US" sz="2400" b="0" dirty="0"/>
                        <a:t>What’s going well?</a:t>
                      </a:r>
                      <a:endParaRPr sz="2400" b="0" dirty="0"/>
                    </a:p>
                  </a:txBody>
                  <a:tcPr marL="91425" marR="91425" marT="91425" marB="91425" anchor="ctr">
                    <a:solidFill>
                      <a:schemeClr val="accent4">
                        <a:lumMod val="20000"/>
                        <a:lumOff val="80000"/>
                      </a:schemeClr>
                    </a:solidFill>
                  </a:tcPr>
                </a:tc>
                <a:tc rowSpan="4">
                  <a:txBody>
                    <a:bodyPr/>
                    <a:lstStyle/>
                    <a:p>
                      <a:pPr marL="0" lvl="0" indent="0" algn="ctr" rtl="0">
                        <a:spcBef>
                          <a:spcPts val="0"/>
                        </a:spcBef>
                        <a:spcAft>
                          <a:spcPts val="0"/>
                        </a:spcAft>
                        <a:buNone/>
                      </a:pPr>
                      <a:r>
                        <a:rPr lang="en-US" sz="2400" b="0" dirty="0"/>
                        <a:t>What is a challenge?</a:t>
                      </a:r>
                      <a:endParaRPr sz="2400" b="0" dirty="0"/>
                    </a:p>
                  </a:txBody>
                  <a:tcPr marL="91425" marR="91425" marT="91425" marB="91425" anchor="ctr">
                    <a:solidFill>
                      <a:schemeClr val="accent2">
                        <a:lumMod val="60000"/>
                        <a:lumOff val="40000"/>
                      </a:schemeClr>
                    </a:solidFill>
                  </a:tcPr>
                </a:tc>
                <a:tc rowSpan="4">
                  <a:txBody>
                    <a:bodyPr/>
                    <a:lstStyle/>
                    <a:p>
                      <a:pPr marL="0" lvl="0" indent="0" algn="ctr" rtl="0">
                        <a:spcBef>
                          <a:spcPts val="0"/>
                        </a:spcBef>
                        <a:spcAft>
                          <a:spcPts val="0"/>
                        </a:spcAft>
                        <a:buNone/>
                      </a:pPr>
                      <a:r>
                        <a:rPr lang="en-US" sz="2400" b="0" dirty="0" smtClean="0"/>
                        <a:t>How have</a:t>
                      </a:r>
                      <a:r>
                        <a:rPr lang="en-US" sz="2400" b="0" baseline="0" dirty="0" smtClean="0"/>
                        <a:t> you overcome that challenge?</a:t>
                      </a:r>
                      <a:endParaRPr sz="2400" b="0" dirty="0"/>
                    </a:p>
                  </a:txBody>
                  <a:tcPr marL="91425" marR="91425" marT="91425" marB="91425" anchor="ctr">
                    <a:solidFill>
                      <a:schemeClr val="accent5">
                        <a:lumMod val="40000"/>
                        <a:lumOff val="60000"/>
                      </a:schemeClr>
                    </a:solidFill>
                  </a:tcPr>
                </a:tc>
                <a:extLst>
                  <a:ext uri="{0D108BD9-81ED-4DB2-BD59-A6C34878D82A}">
                    <a16:rowId xmlns="" xmlns:a16="http://schemas.microsoft.com/office/drawing/2014/main" val="10000"/>
                  </a:ext>
                </a:extLst>
              </a:tr>
              <a:tr h="381000">
                <a:tc>
                  <a:txBody>
                    <a:bodyPr/>
                    <a:lstStyle/>
                    <a:p>
                      <a:pPr marL="0" lvl="0" indent="0" algn="l" rtl="0">
                        <a:spcBef>
                          <a:spcPts val="0"/>
                        </a:spcBef>
                        <a:spcAft>
                          <a:spcPts val="0"/>
                        </a:spcAft>
                        <a:buNone/>
                      </a:pPr>
                      <a:r>
                        <a:rPr lang="en-US" sz="2200" b="0" dirty="0" smtClean="0">
                          <a:solidFill>
                            <a:schemeClr val="dk1"/>
                          </a:solidFill>
                        </a:rPr>
                        <a:t>Uses </a:t>
                      </a:r>
                      <a:r>
                        <a:rPr lang="en-US" sz="2200" b="0" dirty="0">
                          <a:solidFill>
                            <a:schemeClr val="dk1"/>
                          </a:solidFill>
                        </a:rPr>
                        <a:t>rigorous data analysis</a:t>
                      </a:r>
                      <a:endParaRPr sz="2200" b="0" dirty="0"/>
                    </a:p>
                  </a:txBody>
                  <a:tcPr marL="91425" marR="91425" marT="91425" marB="91425"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1"/>
                  </a:ext>
                </a:extLst>
              </a:tr>
              <a:tr h="381000">
                <a:tc>
                  <a:txBody>
                    <a:bodyPr/>
                    <a:lstStyle/>
                    <a:p>
                      <a:pPr marL="0" lvl="0" indent="0" algn="l" rtl="0">
                        <a:spcBef>
                          <a:spcPts val="0"/>
                        </a:spcBef>
                        <a:spcAft>
                          <a:spcPts val="0"/>
                        </a:spcAft>
                        <a:buNone/>
                      </a:pPr>
                      <a:r>
                        <a:rPr lang="en-US" sz="2200" b="0" dirty="0" smtClean="0">
                          <a:solidFill>
                            <a:schemeClr val="dk1"/>
                          </a:solidFill>
                        </a:rPr>
                        <a:t>Engages </a:t>
                      </a:r>
                      <a:r>
                        <a:rPr lang="en-US" sz="2200" b="0" dirty="0">
                          <a:solidFill>
                            <a:schemeClr val="dk1"/>
                          </a:solidFill>
                        </a:rPr>
                        <a:t>local stakeholders</a:t>
                      </a:r>
                      <a:endParaRPr sz="2200" b="0" dirty="0"/>
                    </a:p>
                  </a:txBody>
                  <a:tcPr marL="91425" marR="91425" marT="91425" marB="91425" anchor="ctr">
                    <a:solidFill>
                      <a:schemeClr val="accent6">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2"/>
                  </a:ext>
                </a:extLst>
              </a:tr>
              <a:tr h="381000">
                <a:tc>
                  <a:txBody>
                    <a:bodyPr/>
                    <a:lstStyle/>
                    <a:p>
                      <a:pPr marL="0" lvl="0" indent="0" algn="l" rtl="0">
                        <a:spcBef>
                          <a:spcPts val="0"/>
                        </a:spcBef>
                        <a:spcAft>
                          <a:spcPts val="0"/>
                        </a:spcAft>
                        <a:buNone/>
                      </a:pPr>
                      <a:r>
                        <a:rPr lang="en-US" sz="2200" b="0" dirty="0" smtClean="0">
                          <a:solidFill>
                            <a:schemeClr val="dk1"/>
                          </a:solidFill>
                        </a:rPr>
                        <a:t>Collaboratively </a:t>
                      </a:r>
                      <a:r>
                        <a:rPr lang="en-US" sz="2200" b="0" dirty="0">
                          <a:solidFill>
                            <a:schemeClr val="dk1"/>
                          </a:solidFill>
                        </a:rPr>
                        <a:t>identifies prioritized needs</a:t>
                      </a:r>
                      <a:endParaRPr sz="2200" b="0" dirty="0"/>
                    </a:p>
                  </a:txBody>
                  <a:tcPr marL="91425" marR="91425" marT="91425" marB="91425"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3"/>
                  </a:ext>
                </a:extLst>
              </a:tr>
            </a:tbl>
          </a:graphicData>
        </a:graphic>
      </p:graphicFrame>
      <p:sp>
        <p:nvSpPr>
          <p:cNvPr id="2" name="TextBox 1"/>
          <p:cNvSpPr txBox="1"/>
          <p:nvPr/>
        </p:nvSpPr>
        <p:spPr>
          <a:xfrm>
            <a:off x="952500" y="4988683"/>
            <a:ext cx="10287000" cy="646331"/>
          </a:xfrm>
          <a:prstGeom prst="rect">
            <a:avLst/>
          </a:prstGeom>
          <a:solidFill>
            <a:schemeClr val="accent6">
              <a:lumMod val="20000"/>
              <a:lumOff val="80000"/>
            </a:schemeClr>
          </a:solidFill>
          <a:ln>
            <a:solidFill>
              <a:srgbClr val="00B050"/>
            </a:solidFill>
          </a:ln>
        </p:spPr>
        <p:txBody>
          <a:bodyPr wrap="square" rtlCol="0">
            <a:spAutoFit/>
          </a:bodyPr>
          <a:lstStyle/>
          <a:p>
            <a:pPr algn="ctr"/>
            <a:r>
              <a:rPr lang="en-US" b="1" u="sng" dirty="0" smtClean="0"/>
              <a:t>Do Now</a:t>
            </a:r>
            <a:r>
              <a:rPr lang="en-US" dirty="0" smtClean="0"/>
              <a:t>: </a:t>
            </a:r>
            <a:r>
              <a:rPr lang="en-US" dirty="0"/>
              <a:t>D</a:t>
            </a:r>
            <a:r>
              <a:rPr lang="en-US" dirty="0" smtClean="0"/>
              <a:t>iscuss how you engage </a:t>
            </a:r>
            <a:r>
              <a:rPr lang="en-US" dirty="0"/>
              <a:t>stakeholders </a:t>
            </a:r>
            <a:r>
              <a:rPr lang="en-US" dirty="0" smtClean="0"/>
              <a:t>in conducting and using CNA? Successes? Challenges?</a:t>
            </a:r>
          </a:p>
          <a:p>
            <a:pPr algn="ctr"/>
            <a:r>
              <a:rPr lang="en-US" b="1" i="1" dirty="0" smtClean="0"/>
              <a:t>Share our with the whole group!</a:t>
            </a:r>
            <a:endParaRPr lang="en-US" b="1" i="1" dirty="0"/>
          </a:p>
        </p:txBody>
      </p:sp>
      <p:sp>
        <p:nvSpPr>
          <p:cNvPr id="5" name="TextBox 4"/>
          <p:cNvSpPr txBox="1"/>
          <p:nvPr/>
        </p:nvSpPr>
        <p:spPr>
          <a:xfrm>
            <a:off x="952500" y="5886968"/>
            <a:ext cx="10287000" cy="646331"/>
          </a:xfrm>
          <a:prstGeom prst="rect">
            <a:avLst/>
          </a:prstGeom>
          <a:solidFill>
            <a:schemeClr val="accent6">
              <a:lumMod val="60000"/>
              <a:lumOff val="40000"/>
            </a:schemeClr>
          </a:solidFill>
          <a:ln>
            <a:solidFill>
              <a:srgbClr val="00B050"/>
            </a:solidFill>
          </a:ln>
        </p:spPr>
        <p:txBody>
          <a:bodyPr wrap="square" rtlCol="0">
            <a:spAutoFit/>
          </a:bodyPr>
          <a:lstStyle/>
          <a:p>
            <a:pPr algn="ctr"/>
            <a:r>
              <a:rPr lang="en-US" b="1" u="sng" dirty="0" smtClean="0"/>
              <a:t>At Your District</a:t>
            </a:r>
            <a:r>
              <a:rPr lang="en-US" dirty="0" smtClean="0"/>
              <a:t>: Review the State Support Network Resource. Consider the other components of an effective CNA. How does your CNA compare to those described in the resource? </a:t>
            </a:r>
            <a:endParaRPr lang="en-US" dirty="0"/>
          </a:p>
        </p:txBody>
      </p:sp>
      <p:sp>
        <p:nvSpPr>
          <p:cNvPr id="6" name="TextBox 5"/>
          <p:cNvSpPr txBox="1"/>
          <p:nvPr/>
        </p:nvSpPr>
        <p:spPr>
          <a:xfrm>
            <a:off x="6302477" y="1347020"/>
            <a:ext cx="5771535" cy="442452"/>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r>
              <a:rPr lang="en-US" sz="1100" b="1" u="sng" dirty="0" smtClean="0"/>
              <a:t>Source</a:t>
            </a:r>
            <a:r>
              <a:rPr lang="en-US" sz="1100" dirty="0" smtClean="0"/>
              <a:t>: </a:t>
            </a:r>
            <a:r>
              <a:rPr lang="en-US" sz="1100" dirty="0" smtClean="0">
                <a:hlinkClick r:id="rId3"/>
              </a:rPr>
              <a:t>Needs </a:t>
            </a:r>
            <a:r>
              <a:rPr lang="en-US" sz="1100" dirty="0">
                <a:hlinkClick r:id="rId3"/>
              </a:rPr>
              <a:t>Assessment Guidebook</a:t>
            </a:r>
            <a:r>
              <a:rPr lang="en-US" sz="1100" dirty="0"/>
              <a:t>: https://</a:t>
            </a:r>
            <a:r>
              <a:rPr lang="en-US" sz="1100" dirty="0" smtClean="0"/>
              <a:t>statesupportnetwork.ed.gov/system/files/needsassessmentguidebook-508_003.pdf </a:t>
            </a:r>
            <a:endParaRPr lang="en-US" sz="1100" dirty="0"/>
          </a:p>
        </p:txBody>
      </p:sp>
    </p:spTree>
    <p:extLst>
      <p:ext uri="{BB962C8B-B14F-4D97-AF65-F5344CB8AC3E}">
        <p14:creationId xmlns:p14="http://schemas.microsoft.com/office/powerpoint/2010/main" val="2042064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1"/>
          <p:cNvSpPr txBox="1">
            <a:spLocks noGrp="1"/>
          </p:cNvSpPr>
          <p:nvPr>
            <p:ph type="ctrTitle"/>
          </p:nvPr>
        </p:nvSpPr>
        <p:spPr>
          <a:xfrm>
            <a:off x="914400" y="2062163"/>
            <a:ext cx="10363200" cy="2387700"/>
          </a:xfrm>
          <a:prstGeom prst="rect">
            <a:avLst/>
          </a:prstGeom>
        </p:spPr>
        <p:txBody>
          <a:bodyPr spcFirstLastPara="1" wrap="square" lIns="0" tIns="0" rIns="0" bIns="0" anchor="ctr" anchorCtr="0">
            <a:noAutofit/>
          </a:bodyPr>
          <a:lstStyle/>
          <a:p>
            <a:pPr marL="0" lvl="0" indent="0" algn="ctr" rtl="0">
              <a:spcBef>
                <a:spcPts val="0"/>
              </a:spcBef>
              <a:spcAft>
                <a:spcPts val="0"/>
              </a:spcAft>
              <a:buClr>
                <a:schemeClr val="dk1"/>
              </a:buClr>
              <a:buSzPts val="5400"/>
              <a:buFont typeface="Arial"/>
              <a:buNone/>
            </a:pPr>
            <a:r>
              <a:rPr lang="en-US" dirty="0" smtClean="0">
                <a:latin typeface="Calibri" panose="020F0502020204030204" pitchFamily="34" charset="0"/>
              </a:rPr>
              <a:t>Options for Serving Title I Schools</a:t>
            </a:r>
            <a:endParaRPr sz="4500" b="1" dirty="0">
              <a:solidFill>
                <a:srgbClr val="000000"/>
              </a:solidFill>
              <a:latin typeface="Calibri" panose="020F0502020204030204" pitchFamily="34" charset="0"/>
              <a:ea typeface="Roboto"/>
              <a:cs typeface="Roboto"/>
              <a:sym typeface="Roboto"/>
            </a:endParaRPr>
          </a:p>
        </p:txBody>
      </p:sp>
      <p:sp>
        <p:nvSpPr>
          <p:cNvPr id="407" name="Google Shape;407;p51"/>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2970802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2" name="Google Shape;422;p53"/>
          <p:cNvSpPr txBox="1">
            <a:spLocks noGrp="1"/>
          </p:cNvSpPr>
          <p:nvPr>
            <p:ph type="title"/>
          </p:nvPr>
        </p:nvSpPr>
        <p:spPr>
          <a:xfrm>
            <a:off x="274330" y="274325"/>
            <a:ext cx="11079600" cy="71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sz="3000" b="1" dirty="0"/>
              <a:t>Schoolwide and Targeted Assistance </a:t>
            </a:r>
            <a:r>
              <a:rPr lang="en-US" sz="3000" b="1" dirty="0" smtClean="0"/>
              <a:t>Programs: Definition</a:t>
            </a:r>
            <a:endParaRPr sz="3000" b="1" dirty="0"/>
          </a:p>
        </p:txBody>
      </p:sp>
      <p:sp>
        <p:nvSpPr>
          <p:cNvPr id="420" name="Google Shape;420;p53"/>
          <p:cNvSpPr txBox="1">
            <a:spLocks noGrp="1"/>
          </p:cNvSpPr>
          <p:nvPr>
            <p:ph type="body" idx="1"/>
          </p:nvPr>
        </p:nvSpPr>
        <p:spPr>
          <a:xfrm>
            <a:off x="838200" y="1463040"/>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A Title I, Part A </a:t>
            </a:r>
            <a:r>
              <a:rPr lang="en-US" b="1" i="1" dirty="0" err="1"/>
              <a:t>schoolwide</a:t>
            </a:r>
            <a:r>
              <a:rPr lang="en-US" b="1" i="1" dirty="0"/>
              <a:t> program </a:t>
            </a:r>
            <a:r>
              <a:rPr lang="en-US" dirty="0"/>
              <a:t>is a comprehensive reform strategy designed to upgrade the entire educational program in a Title I school in order to improve the achievement of the lowest-achieving students.</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421" name="Google Shape;421;p53"/>
          <p:cNvSpPr txBox="1">
            <a:spLocks noGrp="1"/>
          </p:cNvSpPr>
          <p:nvPr>
            <p:ph type="body" idx="2"/>
          </p:nvPr>
        </p:nvSpPr>
        <p:spPr>
          <a:xfrm>
            <a:off x="6172200" y="1463040"/>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A Title I, Part A </a:t>
            </a:r>
            <a:r>
              <a:rPr lang="en-US" b="1" i="1" dirty="0"/>
              <a:t>targeted assistance program </a:t>
            </a:r>
            <a:r>
              <a:rPr lang="en-US" dirty="0"/>
              <a:t>is designed to provide extra educational assistance beyond the regular classroom to at-risk students, identified as having the greatest need for special assistance. </a:t>
            </a:r>
            <a:endParaRPr dirty="0"/>
          </a:p>
        </p:txBody>
      </p:sp>
      <p:pic>
        <p:nvPicPr>
          <p:cNvPr id="423" name="Google Shape;423;p53" descr="Picture of an arrow shooting at a target"/>
          <p:cNvPicPr preferRelativeResize="0"/>
          <p:nvPr/>
        </p:nvPicPr>
        <p:blipFill>
          <a:blip r:embed="rId3">
            <a:alphaModFix/>
          </a:blip>
          <a:stretch>
            <a:fillRect/>
          </a:stretch>
        </p:blipFill>
        <p:spPr>
          <a:xfrm>
            <a:off x="3200389" y="5154057"/>
            <a:ext cx="5791199" cy="1416061"/>
          </a:xfrm>
          <a:prstGeom prst="rect">
            <a:avLst/>
          </a:prstGeom>
          <a:noFill/>
          <a:ln>
            <a:noFill/>
          </a:ln>
        </p:spPr>
      </p:pic>
    </p:spTree>
    <p:extLst>
      <p:ext uri="{BB962C8B-B14F-4D97-AF65-F5344CB8AC3E}">
        <p14:creationId xmlns:p14="http://schemas.microsoft.com/office/powerpoint/2010/main" val="3819576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4"/>
          <p:cNvSpPr txBox="1">
            <a:spLocks noGrp="1"/>
          </p:cNvSpPr>
          <p:nvPr>
            <p:ph type="title"/>
          </p:nvPr>
        </p:nvSpPr>
        <p:spPr>
          <a:xfrm>
            <a:off x="274319" y="274321"/>
            <a:ext cx="7555887" cy="71323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sz="3000" b="1" dirty="0">
                <a:latin typeface="+mn-lt"/>
              </a:rPr>
              <a:t>Schoolwide </a:t>
            </a:r>
            <a:r>
              <a:rPr lang="en-US" sz="3000" b="1" dirty="0" smtClean="0">
                <a:latin typeface="+mn-lt"/>
              </a:rPr>
              <a:t>Program: Requirements</a:t>
            </a:r>
            <a:endParaRPr sz="3000" b="1" dirty="0">
              <a:latin typeface="+mn-lt"/>
            </a:endParaRPr>
          </a:p>
        </p:txBody>
      </p:sp>
      <p:sp>
        <p:nvSpPr>
          <p:cNvPr id="429" name="Google Shape;429;p54"/>
          <p:cNvSpPr/>
          <p:nvPr/>
        </p:nvSpPr>
        <p:spPr>
          <a:xfrm>
            <a:off x="838200" y="1512975"/>
            <a:ext cx="10515600" cy="4824300"/>
          </a:xfrm>
          <a:prstGeom prst="rect">
            <a:avLst/>
          </a:prstGeom>
          <a:noFill/>
          <a:ln>
            <a:noFill/>
          </a:ln>
        </p:spPr>
        <p:txBody>
          <a:bodyPr spcFirstLastPara="1" wrap="square" lIns="91425" tIns="45700" rIns="91425" bIns="45700" anchor="t" anchorCtr="0">
            <a:noAutofit/>
          </a:bodyPr>
          <a:lstStyle/>
          <a:p>
            <a:pPr>
              <a:lnSpc>
                <a:spcPct val="75000"/>
              </a:lnSpc>
              <a:buClr>
                <a:srgbClr val="000000"/>
              </a:buClr>
              <a:buFont typeface="Arial"/>
              <a:buNone/>
            </a:pPr>
            <a:r>
              <a:rPr lang="en-US" sz="2400" kern="0" dirty="0">
                <a:solidFill>
                  <a:srgbClr val="000000"/>
                </a:solidFill>
                <a:ea typeface="Calibri"/>
                <a:cs typeface="Calibri"/>
                <a:sym typeface="Calibri"/>
              </a:rPr>
              <a:t>A school operating a schoolwide program does not need to identify particular students as eligible to participate. There are three basic requirements:</a:t>
            </a:r>
            <a:endParaRPr sz="2400" kern="0" dirty="0">
              <a:solidFill>
                <a:srgbClr val="000000"/>
              </a:solidFill>
              <a:ea typeface="Calibri"/>
              <a:cs typeface="Calibri"/>
              <a:sym typeface="Calibri"/>
            </a:endParaRPr>
          </a:p>
          <a:p>
            <a:pPr marL="457200" indent="-355600">
              <a:buClr>
                <a:srgbClr val="000000"/>
              </a:buClr>
              <a:buSzPts val="2000"/>
              <a:buFont typeface="Calibri"/>
              <a:buChar char="●"/>
            </a:pPr>
            <a:r>
              <a:rPr lang="en-US" sz="2000" kern="0" dirty="0">
                <a:solidFill>
                  <a:srgbClr val="000000"/>
                </a:solidFill>
                <a:ea typeface="Calibri"/>
                <a:cs typeface="Calibri"/>
                <a:sym typeface="Calibri"/>
              </a:rPr>
              <a:t>Conducting a </a:t>
            </a:r>
            <a:r>
              <a:rPr lang="en-US" sz="2000" i="1" kern="0" dirty="0">
                <a:ea typeface="Calibri"/>
                <a:cs typeface="Calibri"/>
                <a:sym typeface="Calibri"/>
              </a:rPr>
              <a:t>comprehensive needs assessment</a:t>
            </a:r>
            <a:r>
              <a:rPr lang="en-US" sz="2000" kern="0" dirty="0">
                <a:ea typeface="Calibri"/>
                <a:cs typeface="Calibri"/>
                <a:sym typeface="Calibri"/>
              </a:rPr>
              <a:t> </a:t>
            </a:r>
            <a:endParaRPr lang="en-US" sz="2000" kern="0" dirty="0" smtClean="0">
              <a:ea typeface="Calibri"/>
              <a:cs typeface="Calibri"/>
              <a:sym typeface="Calibri"/>
            </a:endParaRPr>
          </a:p>
          <a:p>
            <a:pPr marL="457200" indent="-355600">
              <a:buClr>
                <a:srgbClr val="000000"/>
              </a:buClr>
              <a:buSzPts val="2000"/>
              <a:buFont typeface="Calibri"/>
              <a:buChar char="●"/>
            </a:pPr>
            <a:r>
              <a:rPr lang="en-US" sz="2000" kern="0" dirty="0" smtClean="0">
                <a:solidFill>
                  <a:srgbClr val="000000"/>
                </a:solidFill>
                <a:ea typeface="Calibri"/>
                <a:cs typeface="Calibri"/>
                <a:sym typeface="Calibri"/>
              </a:rPr>
              <a:t>Preparing </a:t>
            </a:r>
            <a:r>
              <a:rPr lang="en-US" sz="2000" kern="0" dirty="0">
                <a:solidFill>
                  <a:srgbClr val="000000"/>
                </a:solidFill>
                <a:ea typeface="Calibri"/>
                <a:cs typeface="Calibri"/>
                <a:sym typeface="Calibri"/>
              </a:rPr>
              <a:t>a comprehensive schoolwide </a:t>
            </a:r>
            <a:r>
              <a:rPr lang="en-US" sz="2000" kern="0" dirty="0" smtClean="0">
                <a:solidFill>
                  <a:srgbClr val="000000"/>
                </a:solidFill>
                <a:ea typeface="Calibri"/>
                <a:cs typeface="Calibri"/>
                <a:sym typeface="Calibri"/>
              </a:rPr>
              <a:t>plan with </a:t>
            </a:r>
            <a:r>
              <a:rPr lang="en-US" sz="2000" kern="0" dirty="0">
                <a:solidFill>
                  <a:srgbClr val="000000"/>
                </a:solidFill>
                <a:ea typeface="Calibri"/>
                <a:cs typeface="Calibri"/>
                <a:sym typeface="Calibri"/>
              </a:rPr>
              <a:t>district and building leaders, teachers, staff, parents, students, and community </a:t>
            </a:r>
            <a:r>
              <a:rPr lang="en-US" sz="2000" kern="0" dirty="0" smtClean="0">
                <a:solidFill>
                  <a:srgbClr val="000000"/>
                </a:solidFill>
                <a:ea typeface="Calibri"/>
                <a:cs typeface="Calibri"/>
                <a:sym typeface="Calibri"/>
              </a:rPr>
              <a:t>members</a:t>
            </a:r>
          </a:p>
          <a:p>
            <a:pPr marL="457200" indent="-355600">
              <a:buClr>
                <a:srgbClr val="000000"/>
              </a:buClr>
              <a:buSzPts val="2000"/>
              <a:buFont typeface="Calibri"/>
              <a:buChar char="●"/>
            </a:pPr>
            <a:r>
              <a:rPr lang="en-US" sz="2000" kern="0" dirty="0" smtClean="0">
                <a:solidFill>
                  <a:srgbClr val="000000"/>
                </a:solidFill>
                <a:ea typeface="Calibri"/>
                <a:cs typeface="Calibri"/>
                <a:sym typeface="Calibri"/>
              </a:rPr>
              <a:t>Regularly monitor and revise the schoolwide plan, as necessary, </a:t>
            </a:r>
            <a:r>
              <a:rPr lang="en-US" sz="2000" i="1" kern="0" dirty="0" smtClean="0">
                <a:solidFill>
                  <a:srgbClr val="000000"/>
                </a:solidFill>
                <a:ea typeface="Calibri"/>
                <a:cs typeface="Calibri"/>
                <a:sym typeface="Calibri"/>
              </a:rPr>
              <a:t>based on student needs</a:t>
            </a:r>
          </a:p>
          <a:p>
            <a:pPr marL="101600">
              <a:lnSpc>
                <a:spcPct val="75000"/>
              </a:lnSpc>
              <a:buClr>
                <a:srgbClr val="000000"/>
              </a:buClr>
              <a:buSzPts val="2000"/>
            </a:pPr>
            <a:endParaRPr lang="en-US" dirty="0" smtClean="0"/>
          </a:p>
          <a:p>
            <a:pPr lvl="0">
              <a:lnSpc>
                <a:spcPct val="90000"/>
              </a:lnSpc>
              <a:spcBef>
                <a:spcPts val="500"/>
              </a:spcBef>
            </a:pPr>
            <a:r>
              <a:rPr lang="en-US" sz="2400" dirty="0" smtClean="0"/>
              <a:t>LEAs are responsible for review and approval of schoolwide plans</a:t>
            </a:r>
          </a:p>
          <a:p>
            <a:pPr marL="685800" lvl="1" indent="-228600">
              <a:lnSpc>
                <a:spcPct val="90000"/>
              </a:lnSpc>
              <a:spcBef>
                <a:spcPts val="500"/>
              </a:spcBef>
              <a:buSzPts val="1800"/>
              <a:buChar char="•"/>
            </a:pPr>
            <a:r>
              <a:rPr lang="en-US" sz="2000" dirty="0" smtClean="0"/>
              <a:t>Beginning in 2019-20, a sample of schoolwide plans are reviewed to demonstrate ESSA compliance as part of </a:t>
            </a:r>
            <a:r>
              <a:rPr lang="en-US" sz="2000" dirty="0" smtClean="0">
                <a:hlinkClick r:id="rId3"/>
              </a:rPr>
              <a:t>Tier 1 Reviews </a:t>
            </a:r>
            <a:r>
              <a:rPr lang="en-US" sz="2000" dirty="0" smtClean="0"/>
              <a:t>(ID 1.12).</a:t>
            </a:r>
          </a:p>
          <a:p>
            <a:pPr marL="419100" lvl="1">
              <a:lnSpc>
                <a:spcPct val="90000"/>
              </a:lnSpc>
              <a:spcBef>
                <a:spcPts val="500"/>
              </a:spcBef>
              <a:buClr>
                <a:schemeClr val="dk1"/>
              </a:buClr>
              <a:buSzPts val="2400"/>
            </a:pPr>
            <a:endParaRPr lang="en-US" dirty="0" smtClean="0"/>
          </a:p>
          <a:p>
            <a:pPr lvl="0">
              <a:lnSpc>
                <a:spcPct val="90000"/>
              </a:lnSpc>
              <a:buClr>
                <a:schemeClr val="dk1"/>
              </a:buClr>
              <a:buSzPts val="2800"/>
            </a:pPr>
            <a:r>
              <a:rPr lang="en-US" sz="2000" dirty="0" smtClean="0"/>
              <a:t>More information regarding schoolwide programs and a </a:t>
            </a:r>
            <a:r>
              <a:rPr lang="en-US" sz="2000" u="sng" dirty="0" smtClean="0">
                <a:solidFill>
                  <a:schemeClr val="hlink"/>
                </a:solidFill>
                <a:hlinkClick r:id="rId4"/>
              </a:rPr>
              <a:t>rubric for evaluating the individual required elements of a schoolwide plan</a:t>
            </a:r>
            <a:r>
              <a:rPr lang="en-US" sz="2000" dirty="0" smtClean="0"/>
              <a:t> are available at the </a:t>
            </a:r>
            <a:r>
              <a:rPr lang="en-US" sz="2000" u="sng" dirty="0" smtClean="0">
                <a:solidFill>
                  <a:schemeClr val="hlink"/>
                </a:solidFill>
                <a:hlinkClick r:id="rId5"/>
              </a:rPr>
              <a:t>Title I, Part A Schoolwide Programs page</a:t>
            </a:r>
            <a:r>
              <a:rPr lang="en-US" sz="2000" dirty="0" smtClean="0"/>
              <a:t>.</a:t>
            </a:r>
            <a:endParaRPr lang="en-US" sz="2000" u="sng" dirty="0" smtClean="0">
              <a:solidFill>
                <a:schemeClr val="hlink"/>
              </a:solidFill>
              <a:hlinkClick r:id="rId4"/>
            </a:endParaRPr>
          </a:p>
        </p:txBody>
      </p:sp>
    </p:spTree>
    <p:extLst>
      <p:ext uri="{BB962C8B-B14F-4D97-AF65-F5344CB8AC3E}">
        <p14:creationId xmlns:p14="http://schemas.microsoft.com/office/powerpoint/2010/main" val="652413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6"/>
          <p:cNvSpPr txBox="1">
            <a:spLocks noGrp="1"/>
          </p:cNvSpPr>
          <p:nvPr>
            <p:ph type="title"/>
          </p:nvPr>
        </p:nvSpPr>
        <p:spPr>
          <a:xfrm>
            <a:off x="274320" y="274321"/>
            <a:ext cx="7148830" cy="71323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sz="3000" b="1" dirty="0">
                <a:latin typeface="+mn-lt"/>
              </a:rPr>
              <a:t>Targeted Assistance </a:t>
            </a:r>
            <a:r>
              <a:rPr lang="en-US" sz="3000" b="1" dirty="0" smtClean="0">
                <a:latin typeface="+mn-lt"/>
              </a:rPr>
              <a:t>Program: </a:t>
            </a:r>
            <a:r>
              <a:rPr lang="en-US" sz="3000" b="1" dirty="0">
                <a:latin typeface="+mn-lt"/>
              </a:rPr>
              <a:t>Requirements</a:t>
            </a:r>
            <a:endParaRPr sz="3000" b="1" dirty="0">
              <a:latin typeface="+mn-lt"/>
            </a:endParaRPr>
          </a:p>
        </p:txBody>
      </p:sp>
      <p:sp>
        <p:nvSpPr>
          <p:cNvPr id="441" name="Google Shape;441;p56"/>
          <p:cNvSpPr/>
          <p:nvPr/>
        </p:nvSpPr>
        <p:spPr>
          <a:xfrm>
            <a:off x="838200" y="1463675"/>
            <a:ext cx="10515600" cy="435133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t" anchorCtr="1">
            <a:noAutofit/>
          </a:bodyPr>
          <a:lstStyle/>
          <a:p>
            <a:pPr marL="457200" marR="0" lvl="0" indent="-419100" algn="l" rtl="0">
              <a:lnSpc>
                <a:spcPct val="75000"/>
              </a:lnSpc>
              <a:spcBef>
                <a:spcPts val="0"/>
              </a:spcBef>
              <a:spcAft>
                <a:spcPts val="0"/>
              </a:spcAft>
              <a:buClr>
                <a:schemeClr val="dk1"/>
              </a:buClr>
              <a:buSzPts val="3000"/>
              <a:buFont typeface="Calibri"/>
              <a:buChar char="➔"/>
            </a:pPr>
            <a:r>
              <a:rPr lang="en-US" sz="2400" b="0" i="0" u="none" strike="noStrike" cap="none" dirty="0">
                <a:solidFill>
                  <a:schemeClr val="dk1"/>
                </a:solidFill>
                <a:latin typeface="Calibri"/>
                <a:ea typeface="Calibri"/>
                <a:cs typeface="Calibri"/>
                <a:sym typeface="Calibri"/>
              </a:rPr>
              <a:t>The program must provide an accelerated, high-quality curriculum and minimize the removal of children from the regular classroom during regular school hours for instruction.  </a:t>
            </a:r>
            <a:endParaRPr sz="2400" b="0" i="0" u="none" strike="noStrike" cap="none" dirty="0">
              <a:solidFill>
                <a:schemeClr val="dk1"/>
              </a:solidFill>
              <a:latin typeface="Calibri"/>
              <a:ea typeface="Calibri"/>
              <a:cs typeface="Calibri"/>
              <a:sym typeface="Calibri"/>
            </a:endParaRPr>
          </a:p>
          <a:p>
            <a:pPr marL="457200" marR="0" lvl="0" indent="0" algn="l" rtl="0">
              <a:lnSpc>
                <a:spcPct val="75000"/>
              </a:lnSpc>
              <a:spcBef>
                <a:spcPts val="180"/>
              </a:spcBef>
              <a:spcAft>
                <a:spcPts val="0"/>
              </a:spcAft>
              <a:buNone/>
            </a:pPr>
            <a:endParaRPr sz="2400" b="0" i="0" u="none" strike="noStrike" cap="none" dirty="0">
              <a:solidFill>
                <a:schemeClr val="dk1"/>
              </a:solidFill>
              <a:latin typeface="Calibri"/>
              <a:ea typeface="Calibri"/>
              <a:cs typeface="Calibri"/>
              <a:sym typeface="Calibri"/>
            </a:endParaRPr>
          </a:p>
          <a:p>
            <a:pPr marL="457200" marR="0" lvl="0" indent="-419100" algn="l" rtl="0">
              <a:lnSpc>
                <a:spcPct val="75000"/>
              </a:lnSpc>
              <a:spcBef>
                <a:spcPts val="180"/>
              </a:spcBef>
              <a:spcAft>
                <a:spcPts val="0"/>
              </a:spcAft>
              <a:buClr>
                <a:schemeClr val="dk1"/>
              </a:buClr>
              <a:buSzPts val="3000"/>
              <a:buFont typeface="Calibri"/>
              <a:buChar char="➔"/>
            </a:pPr>
            <a:r>
              <a:rPr lang="en-US" sz="2400" b="0" i="0" u="none" strike="noStrike" cap="none" dirty="0">
                <a:solidFill>
                  <a:schemeClr val="dk1"/>
                </a:solidFill>
                <a:latin typeface="Calibri"/>
                <a:ea typeface="Calibri"/>
                <a:cs typeface="Calibri"/>
                <a:sym typeface="Calibri"/>
              </a:rPr>
              <a:t>In addition, the progress of eligible children must be reviewed on </a:t>
            </a:r>
            <a:r>
              <a:rPr lang="en-US" sz="2400" b="0" i="1" u="none" strike="noStrike" cap="none" dirty="0">
                <a:solidFill>
                  <a:schemeClr val="dk1"/>
                </a:solidFill>
                <a:latin typeface="Calibri"/>
                <a:ea typeface="Calibri"/>
                <a:cs typeface="Calibri"/>
                <a:sym typeface="Calibri"/>
              </a:rPr>
              <a:t>an ongoing basis </a:t>
            </a:r>
            <a:r>
              <a:rPr lang="en-US" sz="2400" b="0" i="0" u="none" strike="noStrike" cap="none" dirty="0">
                <a:solidFill>
                  <a:schemeClr val="dk1"/>
                </a:solidFill>
                <a:latin typeface="Calibri"/>
                <a:ea typeface="Calibri"/>
                <a:cs typeface="Calibri"/>
                <a:sym typeface="Calibri"/>
              </a:rPr>
              <a:t>and the program should be adjusted as necessary.</a:t>
            </a:r>
            <a:endParaRPr sz="2400" b="0" i="0" u="none" strike="noStrike" cap="none" dirty="0">
              <a:solidFill>
                <a:schemeClr val="dk1"/>
              </a:solidFill>
              <a:latin typeface="Calibri"/>
              <a:ea typeface="Calibri"/>
              <a:cs typeface="Calibri"/>
              <a:sym typeface="Calibri"/>
            </a:endParaRPr>
          </a:p>
        </p:txBody>
      </p:sp>
      <p:sp>
        <p:nvSpPr>
          <p:cNvPr id="2" name="TextBox 1"/>
          <p:cNvSpPr txBox="1"/>
          <p:nvPr/>
        </p:nvSpPr>
        <p:spPr>
          <a:xfrm>
            <a:off x="1001486" y="4147457"/>
            <a:ext cx="10439400" cy="646331"/>
          </a:xfrm>
          <a:prstGeom prst="rect">
            <a:avLst/>
          </a:prstGeom>
          <a:noFill/>
        </p:spPr>
        <p:txBody>
          <a:bodyPr wrap="square" rtlCol="0">
            <a:spAutoFit/>
          </a:bodyPr>
          <a:lstStyle/>
          <a:p>
            <a:r>
              <a:rPr lang="en-US" dirty="0" smtClean="0"/>
              <a:t>Note: LEAs serving schools with Title I, Part A funds are responsible for collecting assurances that address the requirements listed above.</a:t>
            </a:r>
            <a:endParaRPr lang="en-US" dirty="0"/>
          </a:p>
        </p:txBody>
      </p:sp>
    </p:spTree>
    <p:extLst>
      <p:ext uri="{BB962C8B-B14F-4D97-AF65-F5344CB8AC3E}">
        <p14:creationId xmlns:p14="http://schemas.microsoft.com/office/powerpoint/2010/main" val="258065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7"/>
          <p:cNvSpPr txBox="1">
            <a:spLocks noGrp="1"/>
          </p:cNvSpPr>
          <p:nvPr>
            <p:ph type="title"/>
          </p:nvPr>
        </p:nvSpPr>
        <p:spPr>
          <a:xfrm>
            <a:off x="274320" y="274321"/>
            <a:ext cx="6862204" cy="71323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sz="3000" b="1" dirty="0">
                <a:latin typeface="+mn-lt"/>
              </a:rPr>
              <a:t>Targeted Assistance Program – Eligibility</a:t>
            </a:r>
            <a:endParaRPr sz="3000" b="1" dirty="0">
              <a:latin typeface="+mn-lt"/>
            </a:endParaRPr>
          </a:p>
        </p:txBody>
      </p:sp>
      <p:sp>
        <p:nvSpPr>
          <p:cNvPr id="447" name="Google Shape;447;p57"/>
          <p:cNvSpPr txBox="1">
            <a:spLocks noGrp="1"/>
          </p:cNvSpPr>
          <p:nvPr>
            <p:ph type="body" idx="1"/>
          </p:nvPr>
        </p:nvSpPr>
        <p:spPr>
          <a:xfrm>
            <a:off x="838200" y="1463039"/>
            <a:ext cx="10515600" cy="513745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800"/>
              <a:buNone/>
            </a:pPr>
            <a:r>
              <a:rPr lang="en-US" sz="2400" dirty="0">
                <a:latin typeface="+mn-lt"/>
                <a:ea typeface="Calibri"/>
                <a:cs typeface="Calibri"/>
                <a:sym typeface="Calibri"/>
              </a:rPr>
              <a:t>Students eligible to participate in Targeted Assistance programs include: </a:t>
            </a:r>
            <a:endParaRPr sz="2400" dirty="0">
              <a:latin typeface="+mn-lt"/>
              <a:ea typeface="Calibri"/>
              <a:cs typeface="Calibri"/>
              <a:sym typeface="Calibri"/>
            </a:endParaRPr>
          </a:p>
          <a:p>
            <a:pPr marL="342900" indent="-342900">
              <a:spcBef>
                <a:spcPts val="500"/>
              </a:spcBef>
              <a:buSzPts val="1800"/>
              <a:buFont typeface="Arial" panose="020B0604020202020204" pitchFamily="34" charset="0"/>
              <a:buChar char="•"/>
            </a:pPr>
            <a:r>
              <a:rPr lang="en-US" sz="2000" dirty="0">
                <a:latin typeface="+mn-lt"/>
              </a:rPr>
              <a:t>children not older than age 21 who are entitled to a free public education through grade 12; and</a:t>
            </a:r>
            <a:endParaRPr sz="2000" dirty="0">
              <a:latin typeface="+mn-lt"/>
            </a:endParaRPr>
          </a:p>
          <a:p>
            <a:pPr marL="342900" indent="-342900">
              <a:spcBef>
                <a:spcPts val="0"/>
              </a:spcBef>
              <a:buSzPts val="1800"/>
              <a:buFont typeface="Arial" panose="020B0604020202020204" pitchFamily="34" charset="0"/>
              <a:buChar char="•"/>
            </a:pPr>
            <a:r>
              <a:rPr lang="en-US" sz="2000" dirty="0">
                <a:latin typeface="+mn-lt"/>
              </a:rPr>
              <a:t>children who are not yet at a grade level at which the local educational agency provides a free public </a:t>
            </a:r>
            <a:r>
              <a:rPr lang="en-US" sz="2000" dirty="0" smtClean="0">
                <a:latin typeface="+mn-lt"/>
              </a:rPr>
              <a:t>education</a:t>
            </a:r>
            <a:r>
              <a:rPr lang="en-US" dirty="0">
                <a:latin typeface="Calibri"/>
                <a:ea typeface="Calibri"/>
                <a:cs typeface="Calibri"/>
                <a:sym typeface="Calibri"/>
              </a:rPr>
              <a:t/>
            </a:r>
            <a:br>
              <a:rPr lang="en-US" dirty="0">
                <a:latin typeface="Calibri"/>
                <a:ea typeface="Calibri"/>
                <a:cs typeface="Calibri"/>
                <a:sym typeface="Calibri"/>
              </a:rPr>
            </a:br>
            <a:endParaRPr sz="2400" dirty="0">
              <a:latin typeface="+mn-lt"/>
              <a:ea typeface="Calibri"/>
              <a:cs typeface="Calibri"/>
              <a:sym typeface="Calibri"/>
            </a:endParaRPr>
          </a:p>
        </p:txBody>
      </p:sp>
    </p:spTree>
    <p:extLst>
      <p:ext uri="{BB962C8B-B14F-4D97-AF65-F5344CB8AC3E}">
        <p14:creationId xmlns:p14="http://schemas.microsoft.com/office/powerpoint/2010/main" val="2117813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1"/>
            <a:ext cx="11131099" cy="713232"/>
          </a:xfrm>
        </p:spPr>
        <p:txBody>
          <a:bodyPr/>
          <a:lstStyle/>
          <a:p>
            <a:r>
              <a:rPr lang="en-US" dirty="0"/>
              <a:t>Using the Comprehensive Needs Assessment to Inform Title </a:t>
            </a:r>
            <a:r>
              <a:rPr lang="en-US" dirty="0" smtClean="0"/>
              <a:t>Programming: Select Relevant Evidence-Based Interventions </a:t>
            </a:r>
            <a:endParaRPr lang="en-US" dirty="0"/>
          </a:p>
        </p:txBody>
      </p:sp>
      <p:sp>
        <p:nvSpPr>
          <p:cNvPr id="4" name="Slide Number Placeholder 3"/>
          <p:cNvSpPr>
            <a:spLocks noGrp="1"/>
          </p:cNvSpPr>
          <p:nvPr>
            <p:ph type="sldNum" idx="4294967295"/>
          </p:nvPr>
        </p:nvSpPr>
        <p:spPr/>
        <p:txBody>
          <a:bodyPr/>
          <a:lstStyle/>
          <a:p>
            <a:fld id="{00000000-1234-1234-1234-123412341234}" type="slidenum">
              <a:rPr lang="en-US" smtClean="0"/>
              <a:pPr/>
              <a:t>27</a:t>
            </a:fld>
            <a:endParaRPr lang="en-US"/>
          </a:p>
        </p:txBody>
      </p:sp>
      <p:graphicFrame>
        <p:nvGraphicFramePr>
          <p:cNvPr id="5" name="Diagram 4" title="CNA Diagram "/>
          <p:cNvGraphicFramePr/>
          <p:nvPr>
            <p:extLst>
              <p:ext uri="{D42A27DB-BD31-4B8C-83A1-F6EECF244321}">
                <p14:modId xmlns:p14="http://schemas.microsoft.com/office/powerpoint/2010/main" val="2037703259"/>
              </p:ext>
            </p:extLst>
          </p:nvPr>
        </p:nvGraphicFramePr>
        <p:xfrm>
          <a:off x="1150374" y="1435510"/>
          <a:ext cx="9910916" cy="5285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descr="It highlights the circle that says &quot;select relevant evidence-based interventions.&quot; " title="Highlighed section"/>
          <p:cNvSpPr txBox="1"/>
          <p:nvPr/>
        </p:nvSpPr>
        <p:spPr>
          <a:xfrm>
            <a:off x="6597444" y="2564416"/>
            <a:ext cx="3136491" cy="2479531"/>
          </a:xfrm>
          <a:prstGeom prst="rect">
            <a:avLst/>
          </a:prstGeom>
          <a:solidFill>
            <a:schemeClr val="accent4">
              <a:lumMod val="20000"/>
              <a:lumOff val="80000"/>
              <a:alpha val="20000"/>
            </a:schemeClr>
          </a:solidFill>
          <a:ln>
            <a:solidFill>
              <a:srgbClr val="FFFF00"/>
            </a:solidFill>
          </a:ln>
        </p:spPr>
        <p:txBody>
          <a:bodyPr wrap="square" rtlCol="0">
            <a:spAutoFit/>
          </a:bodyPr>
          <a:lstStyle/>
          <a:p>
            <a:endParaRPr lang="en-US" dirty="0"/>
          </a:p>
        </p:txBody>
      </p:sp>
      <p:sp>
        <p:nvSpPr>
          <p:cNvPr id="6" name="TextBox 5"/>
          <p:cNvSpPr txBox="1"/>
          <p:nvPr/>
        </p:nvSpPr>
        <p:spPr>
          <a:xfrm>
            <a:off x="9271819" y="1347019"/>
            <a:ext cx="2802193" cy="600164"/>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r>
              <a:rPr lang="en-US" sz="1100" b="1" u="sng" dirty="0" smtClean="0"/>
              <a:t>Source</a:t>
            </a:r>
            <a:r>
              <a:rPr lang="en-US" sz="1100" dirty="0" smtClean="0">
                <a:hlinkClick r:id="rId7"/>
              </a:rPr>
              <a:t>: Needs </a:t>
            </a:r>
            <a:r>
              <a:rPr lang="en-US" sz="1100" dirty="0">
                <a:hlinkClick r:id="rId7"/>
              </a:rPr>
              <a:t>Assessment Guidebook: </a:t>
            </a:r>
            <a:r>
              <a:rPr lang="en-US" sz="1100" dirty="0"/>
              <a:t>https://</a:t>
            </a:r>
            <a:r>
              <a:rPr lang="en-US" sz="1100" dirty="0" smtClean="0"/>
              <a:t>statesupportnetwork.ed.gov/system/files/needsassessmentguidebook-508_003.pdf </a:t>
            </a:r>
            <a:endParaRPr lang="en-US" sz="1100" dirty="0"/>
          </a:p>
        </p:txBody>
      </p:sp>
    </p:spTree>
    <p:extLst>
      <p:ext uri="{BB962C8B-B14F-4D97-AF65-F5344CB8AC3E}">
        <p14:creationId xmlns:p14="http://schemas.microsoft.com/office/powerpoint/2010/main" val="3586556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9"/>
          <p:cNvSpPr txBox="1">
            <a:spLocks noGrp="1"/>
          </p:cNvSpPr>
          <p:nvPr>
            <p:ph type="title"/>
          </p:nvPr>
        </p:nvSpPr>
        <p:spPr>
          <a:xfrm>
            <a:off x="274320" y="274321"/>
            <a:ext cx="5821680" cy="71323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sz="3000" b="1" dirty="0" err="1">
                <a:latin typeface="+mn-lt"/>
              </a:rPr>
              <a:t>Schoolwide</a:t>
            </a:r>
            <a:r>
              <a:rPr lang="en-US" sz="3000" b="1" dirty="0">
                <a:latin typeface="+mn-lt"/>
              </a:rPr>
              <a:t> and Targeted Assistance Programs – Example 1</a:t>
            </a:r>
            <a:endParaRPr sz="3000" b="1" dirty="0">
              <a:latin typeface="+mn-lt"/>
            </a:endParaRPr>
          </a:p>
        </p:txBody>
      </p:sp>
      <p:sp>
        <p:nvSpPr>
          <p:cNvPr id="5" name="Google Shape;475;p61"/>
          <p:cNvSpPr/>
          <p:nvPr/>
        </p:nvSpPr>
        <p:spPr>
          <a:xfrm>
            <a:off x="4294226" y="6191946"/>
            <a:ext cx="3603548" cy="436179"/>
          </a:xfrm>
          <a:prstGeom prst="leftRight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Choose Best Route</a:t>
            </a:r>
            <a:endParaRPr b="1" dirty="0"/>
          </a:p>
        </p:txBody>
      </p:sp>
      <p:graphicFrame>
        <p:nvGraphicFramePr>
          <p:cNvPr id="459" name="Google Shape;459;p59" descr="Need (as identified in the CNA or UIP): Root Cause: Low Achievement in Math. Need: Effective interventions for students in Math&#10;&#10;Targeted Assistance Program Activity: Chromebook Cart for use in after-school program to provide math intervention to students identified as at-risk by LEA&#10;&#10;Requirements/ Considerations: LEA must track and review progress of after-school program participants (i.e. progress monitoring of the individual students on an on-going basis)&#10;&#10;Opportunity costs (i.e. network capability and infrastructure; security) &#10;&#10;&#10;Schoolwide Program Activity: 1:1 Chromebook program for all students grades 3-5 to be used throughout the day at school or in the evening at home to access Math intervention program&#10;&#10;Requirements/ Considerations: Need must be identified in CNA&#10;&#10;Cost: Impact Ratio&#10;&#10;Opportunity costs (i.e. network capability and infrastructure; security) &#10;&#10;Evaluation of programming on an annual basis&#10;&#10;&#10;" title="Choose the Best Route: "/>
          <p:cNvGraphicFramePr/>
          <p:nvPr>
            <p:extLst>
              <p:ext uri="{D42A27DB-BD31-4B8C-83A1-F6EECF244321}">
                <p14:modId xmlns:p14="http://schemas.microsoft.com/office/powerpoint/2010/main" val="3755192431"/>
              </p:ext>
            </p:extLst>
          </p:nvPr>
        </p:nvGraphicFramePr>
        <p:xfrm>
          <a:off x="838201" y="1463674"/>
          <a:ext cx="10607000" cy="4830450"/>
        </p:xfrm>
        <a:graphic>
          <a:graphicData uri="http://schemas.openxmlformats.org/drawingml/2006/table">
            <a:tbl>
              <a:tblPr firstRow="1" bandRow="1">
                <a:noFill/>
              </a:tblPr>
              <a:tblGrid>
                <a:gridCol w="2121400">
                  <a:extLst>
                    <a:ext uri="{9D8B030D-6E8A-4147-A177-3AD203B41FA5}">
                      <a16:colId xmlns="" xmlns:a16="http://schemas.microsoft.com/office/drawing/2014/main" val="20000"/>
                    </a:ext>
                  </a:extLst>
                </a:gridCol>
                <a:gridCol w="2121400">
                  <a:extLst>
                    <a:ext uri="{9D8B030D-6E8A-4147-A177-3AD203B41FA5}">
                      <a16:colId xmlns="" xmlns:a16="http://schemas.microsoft.com/office/drawing/2014/main" val="20001"/>
                    </a:ext>
                  </a:extLst>
                </a:gridCol>
                <a:gridCol w="2121400">
                  <a:extLst>
                    <a:ext uri="{9D8B030D-6E8A-4147-A177-3AD203B41FA5}">
                      <a16:colId xmlns="" xmlns:a16="http://schemas.microsoft.com/office/drawing/2014/main" val="20002"/>
                    </a:ext>
                  </a:extLst>
                </a:gridCol>
                <a:gridCol w="2121400">
                  <a:extLst>
                    <a:ext uri="{9D8B030D-6E8A-4147-A177-3AD203B41FA5}">
                      <a16:colId xmlns="" xmlns:a16="http://schemas.microsoft.com/office/drawing/2014/main" val="20003"/>
                    </a:ext>
                  </a:extLst>
                </a:gridCol>
                <a:gridCol w="2121400">
                  <a:extLst>
                    <a:ext uri="{9D8B030D-6E8A-4147-A177-3AD203B41FA5}">
                      <a16:colId xmlns="" xmlns:a16="http://schemas.microsoft.com/office/drawing/2014/main" val="20004"/>
                    </a:ext>
                  </a:extLst>
                </a:gridCol>
              </a:tblGrid>
              <a:tr h="1239900">
                <a:tc>
                  <a:txBody>
                    <a:bodyPr/>
                    <a:lstStyle/>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r>
                        <a:rPr lang="en-US" sz="1800" u="none" strike="noStrike" cap="none" dirty="0"/>
                        <a:t>Requirements/ Considerations</a:t>
                      </a:r>
                      <a:endParaRPr sz="1800" u="none" strike="noStrike" cap="none" dirty="0"/>
                    </a:p>
                  </a:txBody>
                  <a:tcPr marL="119000" marR="119000" marT="45725" marB="45725"/>
                </a:tc>
                <a:tc>
                  <a:txBody>
                    <a:bodyPr/>
                    <a:lstStyle/>
                    <a:p>
                      <a:pPr marL="0" marR="0" lvl="0" indent="0" algn="ctr" rtl="0">
                        <a:spcBef>
                          <a:spcPts val="0"/>
                        </a:spcBef>
                        <a:spcAft>
                          <a:spcPts val="0"/>
                        </a:spcAft>
                        <a:buNone/>
                      </a:pPr>
                      <a:r>
                        <a:rPr lang="en-US" sz="1800" u="none" strike="noStrike" cap="none" dirty="0"/>
                        <a:t/>
                      </a:r>
                      <a:br>
                        <a:rPr lang="en-US" sz="1800" u="none" strike="noStrike" cap="none" dirty="0"/>
                      </a:br>
                      <a:r>
                        <a:rPr lang="en-US" sz="1800" u="none" strike="noStrike" cap="none" dirty="0"/>
                        <a:t>Targeted Assistance Program Activity</a:t>
                      </a:r>
                      <a:endParaRPr dirty="0"/>
                    </a:p>
                  </a:txBody>
                  <a:tcPr marL="119000" marR="119000" marT="45725" marB="45725"/>
                </a:tc>
                <a:tc>
                  <a:txBody>
                    <a:bodyPr/>
                    <a:lstStyle/>
                    <a:p>
                      <a:pPr marL="0" marR="0" lvl="0" indent="0" algn="ctr" rtl="0">
                        <a:spcBef>
                          <a:spcPts val="0"/>
                        </a:spcBef>
                        <a:spcAft>
                          <a:spcPts val="0"/>
                        </a:spcAft>
                        <a:buNone/>
                      </a:pPr>
                      <a:r>
                        <a:rPr lang="en-US" sz="1800" u="none" strike="noStrike" cap="none" dirty="0"/>
                        <a:t/>
                      </a:r>
                      <a:br>
                        <a:rPr lang="en-US" sz="1800" u="none" strike="noStrike" cap="none" dirty="0"/>
                      </a:br>
                      <a:r>
                        <a:rPr lang="en-US" sz="1800" u="none" strike="noStrike" cap="none" dirty="0"/>
                        <a:t>Need (as identified in the CNA or UIP)</a:t>
                      </a:r>
                      <a:endParaRPr dirty="0"/>
                    </a:p>
                    <a:p>
                      <a:pPr marL="0" marR="0" lvl="0" indent="0" algn="ctr" rtl="0">
                        <a:spcBef>
                          <a:spcPts val="0"/>
                        </a:spcBef>
                        <a:spcAft>
                          <a:spcPts val="0"/>
                        </a:spcAft>
                        <a:buNone/>
                      </a:pPr>
                      <a:endParaRPr sz="1800" u="none" strike="noStrike" cap="none" dirty="0"/>
                    </a:p>
                  </a:txBody>
                  <a:tcPr marL="119000" marR="119000" marT="45725" marB="45725">
                    <a:solidFill>
                      <a:schemeClr val="accent6"/>
                    </a:solidFill>
                  </a:tcPr>
                </a:tc>
                <a:tc>
                  <a:txBody>
                    <a:bodyPr/>
                    <a:lstStyle/>
                    <a:p>
                      <a:pPr marL="0" marR="0" lvl="0" indent="0" algn="ctr" rtl="0">
                        <a:spcBef>
                          <a:spcPts val="0"/>
                        </a:spcBef>
                        <a:spcAft>
                          <a:spcPts val="0"/>
                        </a:spcAft>
                        <a:buNone/>
                      </a:pPr>
                      <a:r>
                        <a:rPr lang="en-US" sz="1800" u="none" strike="noStrike" cap="none" dirty="0"/>
                        <a:t/>
                      </a:r>
                      <a:br>
                        <a:rPr lang="en-US" sz="1800" u="none" strike="noStrike" cap="none" dirty="0"/>
                      </a:br>
                      <a:r>
                        <a:rPr lang="en-US" sz="1800" u="none" strike="noStrike" cap="none" dirty="0"/>
                        <a:t>Schoolwide Program Activity</a:t>
                      </a:r>
                      <a:endParaRPr dirty="0"/>
                    </a:p>
                  </a:txBody>
                  <a:tcPr marL="119000" marR="119000" marT="45725" marB="45725"/>
                </a:tc>
                <a:tc>
                  <a:txBody>
                    <a:bodyPr/>
                    <a:lstStyle/>
                    <a:p>
                      <a:pPr marL="0" marR="0" lvl="0" indent="0" algn="ctr" rtl="0">
                        <a:spcBef>
                          <a:spcPts val="0"/>
                        </a:spcBef>
                        <a:spcAft>
                          <a:spcPts val="0"/>
                        </a:spcAft>
                        <a:buNone/>
                      </a:pPr>
                      <a:r>
                        <a:rPr lang="en-US" sz="1800" u="none" strike="noStrike" cap="none" dirty="0"/>
                        <a:t/>
                      </a:r>
                      <a:br>
                        <a:rPr lang="en-US" sz="1800" u="none" strike="noStrike" cap="none" dirty="0"/>
                      </a:br>
                      <a:r>
                        <a:rPr lang="en-US" sz="1800" u="none" strike="noStrike" cap="none" dirty="0"/>
                        <a:t>Requirements/ Considerations</a:t>
                      </a:r>
                      <a:endParaRPr sz="1800" u="none" strike="noStrike" cap="none" dirty="0"/>
                    </a:p>
                  </a:txBody>
                  <a:tcPr marL="119000" marR="119000" marT="45725" marB="45725"/>
                </a:tc>
                <a:extLst>
                  <a:ext uri="{0D108BD9-81ED-4DB2-BD59-A6C34878D82A}">
                    <a16:rowId xmlns="" xmlns:a16="http://schemas.microsoft.com/office/drawing/2014/main" val="10000"/>
                  </a:ext>
                </a:extLst>
              </a:tr>
              <a:tr h="3590550">
                <a:tc>
                  <a:txBody>
                    <a:bodyPr/>
                    <a:lstStyle/>
                    <a:p>
                      <a:pPr marL="0" marR="0" lvl="0" indent="0" algn="l" rtl="0">
                        <a:spcBef>
                          <a:spcPts val="0"/>
                        </a:spcBef>
                        <a:spcAft>
                          <a:spcPts val="0"/>
                        </a:spcAft>
                        <a:buNone/>
                      </a:pPr>
                      <a:r>
                        <a:rPr lang="en-US" sz="1400" u="none" strike="noStrike" cap="none" dirty="0"/>
                        <a:t>LEA must track and review progress of after-school program participants (i.e. progress monitoring of the individual students on an on-going basis)</a:t>
                      </a:r>
                      <a:endParaRPr dirty="0"/>
                    </a:p>
                    <a:p>
                      <a:pPr marL="0" marR="0" lvl="0" indent="0" algn="l" rtl="0">
                        <a:spcBef>
                          <a:spcPts val="0"/>
                        </a:spcBef>
                        <a:spcAft>
                          <a:spcPts val="0"/>
                        </a:spcAft>
                        <a:buNone/>
                      </a:pPr>
                      <a:endParaRPr sz="1400" dirty="0"/>
                    </a:p>
                    <a:p>
                      <a:pPr marL="0" marR="0" lvl="0" indent="0" algn="l" rtl="0">
                        <a:lnSpc>
                          <a:spcPct val="100000"/>
                        </a:lnSpc>
                        <a:spcBef>
                          <a:spcPts val="0"/>
                        </a:spcBef>
                        <a:spcAft>
                          <a:spcPts val="0"/>
                        </a:spcAft>
                        <a:buClr>
                          <a:schemeClr val="dk1"/>
                        </a:buClr>
                        <a:buSzPts val="1400"/>
                        <a:buFont typeface="Calibri"/>
                        <a:buNone/>
                      </a:pPr>
                      <a:r>
                        <a:rPr lang="en-US" sz="1400" dirty="0"/>
                        <a:t>Opportunity costs (i.e. network capability and infrastructure; security) </a:t>
                      </a:r>
                      <a:endParaRPr dirty="0"/>
                    </a:p>
                    <a:p>
                      <a:pPr marL="0" marR="0" lvl="0" indent="0" algn="l" rtl="0">
                        <a:spcBef>
                          <a:spcPts val="0"/>
                        </a:spcBef>
                        <a:spcAft>
                          <a:spcPts val="0"/>
                        </a:spcAft>
                        <a:buNone/>
                      </a:pPr>
                      <a:endParaRPr sz="1400" dirty="0"/>
                    </a:p>
                  </a:txBody>
                  <a:tcPr marL="119000" marR="119000" marT="45725" marB="45725"/>
                </a:tc>
                <a:tc>
                  <a:txBody>
                    <a:bodyPr/>
                    <a:lstStyle/>
                    <a:p>
                      <a:pPr marL="0" marR="0" lvl="0" indent="0" algn="l" rtl="0">
                        <a:spcBef>
                          <a:spcPts val="0"/>
                        </a:spcBef>
                        <a:spcAft>
                          <a:spcPts val="0"/>
                        </a:spcAft>
                        <a:buNone/>
                      </a:pPr>
                      <a:r>
                        <a:rPr lang="en-US" sz="1400" dirty="0"/>
                        <a:t>Chromebook Cart for use in after-school program to provide math intervention to students identified as at-risk by LEA</a:t>
                      </a:r>
                      <a:endParaRPr sz="1400" dirty="0"/>
                    </a:p>
                  </a:txBody>
                  <a:tcPr marL="119000" marR="119000" marT="45725" marB="45725"/>
                </a:tc>
                <a:tc>
                  <a:txBody>
                    <a:bodyPr/>
                    <a:lstStyle/>
                    <a:p>
                      <a:pPr marL="0" marR="0" lvl="0" indent="0" algn="l" rtl="0">
                        <a:spcBef>
                          <a:spcPts val="0"/>
                        </a:spcBef>
                        <a:spcAft>
                          <a:spcPts val="0"/>
                        </a:spcAft>
                        <a:buNone/>
                      </a:pPr>
                      <a:r>
                        <a:rPr lang="en-US" sz="1400" dirty="0"/>
                        <a:t>Root Cause: Low Achievement in Math</a:t>
                      </a:r>
                      <a:endParaRPr dirty="0"/>
                    </a:p>
                    <a:p>
                      <a:pPr marL="0" marR="0" lvl="0" indent="0" algn="l" rtl="0">
                        <a:spcBef>
                          <a:spcPts val="0"/>
                        </a:spcBef>
                        <a:spcAft>
                          <a:spcPts val="0"/>
                        </a:spcAft>
                        <a:buNone/>
                      </a:pPr>
                      <a:endParaRPr sz="1400" dirty="0"/>
                    </a:p>
                    <a:p>
                      <a:pPr marL="0" marR="0" lvl="0" indent="0" algn="l" rtl="0">
                        <a:spcBef>
                          <a:spcPts val="0"/>
                        </a:spcBef>
                        <a:spcAft>
                          <a:spcPts val="0"/>
                        </a:spcAft>
                        <a:buNone/>
                      </a:pPr>
                      <a:r>
                        <a:rPr lang="en-US" sz="1400" dirty="0"/>
                        <a:t>Need: Effective interventions for students in Math</a:t>
                      </a:r>
                      <a:endParaRPr sz="1400" dirty="0"/>
                    </a:p>
                  </a:txBody>
                  <a:tcPr marL="119000" marR="119000" marT="45725" marB="45725">
                    <a:solidFill>
                      <a:srgbClr val="D9EAD3"/>
                    </a:solidFill>
                  </a:tcPr>
                </a:tc>
                <a:tc>
                  <a:txBody>
                    <a:bodyPr/>
                    <a:lstStyle/>
                    <a:p>
                      <a:pPr marL="0" marR="0" lvl="0" indent="0" algn="l" rtl="0">
                        <a:spcBef>
                          <a:spcPts val="0"/>
                        </a:spcBef>
                        <a:spcAft>
                          <a:spcPts val="0"/>
                        </a:spcAft>
                        <a:buNone/>
                      </a:pPr>
                      <a:r>
                        <a:rPr lang="en-US" sz="1400" dirty="0"/>
                        <a:t>1:1 Chromebook program for all students grades 3-5 to be used throughout the day at school or in the evening at home to access Math intervention program</a:t>
                      </a:r>
                      <a:endParaRPr sz="1400" dirty="0"/>
                    </a:p>
                  </a:txBody>
                  <a:tcPr marL="119000" marR="119000" marT="45725" marB="45725"/>
                </a:tc>
                <a:tc>
                  <a:txBody>
                    <a:bodyPr/>
                    <a:lstStyle/>
                    <a:p>
                      <a:pPr marL="0" marR="0" lvl="0" indent="0" algn="l" rtl="0">
                        <a:spcBef>
                          <a:spcPts val="0"/>
                        </a:spcBef>
                        <a:spcAft>
                          <a:spcPts val="0"/>
                        </a:spcAft>
                        <a:buNone/>
                      </a:pPr>
                      <a:r>
                        <a:rPr lang="en-US" sz="1400" dirty="0"/>
                        <a:t>Need must be identified in CNA</a:t>
                      </a:r>
                      <a:br>
                        <a:rPr lang="en-US" sz="1400" dirty="0"/>
                      </a:br>
                      <a:r>
                        <a:rPr lang="en-US" sz="1400" dirty="0"/>
                        <a:t/>
                      </a:r>
                      <a:br>
                        <a:rPr lang="en-US" sz="1400" dirty="0"/>
                      </a:br>
                      <a:r>
                        <a:rPr lang="en-US" sz="1400" dirty="0" smtClean="0"/>
                        <a:t>Cost: Impact </a:t>
                      </a:r>
                      <a:r>
                        <a:rPr lang="en-US" sz="1400" dirty="0"/>
                        <a:t>Ratio</a:t>
                      </a:r>
                      <a:endParaRPr dirty="0"/>
                    </a:p>
                    <a:p>
                      <a:pPr marL="0" marR="0" lvl="0" indent="0" algn="l" rtl="0">
                        <a:spcBef>
                          <a:spcPts val="0"/>
                        </a:spcBef>
                        <a:spcAft>
                          <a:spcPts val="0"/>
                        </a:spcAft>
                        <a:buNone/>
                      </a:pPr>
                      <a:endParaRPr sz="1400" dirty="0"/>
                    </a:p>
                    <a:p>
                      <a:pPr marL="0" marR="0" lvl="0" indent="0" algn="l" rtl="0">
                        <a:spcBef>
                          <a:spcPts val="0"/>
                        </a:spcBef>
                        <a:spcAft>
                          <a:spcPts val="0"/>
                        </a:spcAft>
                        <a:buNone/>
                      </a:pPr>
                      <a:r>
                        <a:rPr lang="en-US" sz="1400" dirty="0"/>
                        <a:t>Opportunity costs (i.e. network capability and infrastructure; security) </a:t>
                      </a:r>
                      <a:endParaRPr dirty="0"/>
                    </a:p>
                    <a:p>
                      <a:pPr marL="0" marR="0" lvl="0" indent="0" algn="l" rtl="0">
                        <a:spcBef>
                          <a:spcPts val="0"/>
                        </a:spcBef>
                        <a:spcAft>
                          <a:spcPts val="0"/>
                        </a:spcAft>
                        <a:buNone/>
                      </a:pPr>
                      <a:endParaRPr sz="1400" dirty="0"/>
                    </a:p>
                    <a:p>
                      <a:pPr marL="0" marR="0" lvl="0" indent="0" algn="l" rtl="0">
                        <a:spcBef>
                          <a:spcPts val="0"/>
                        </a:spcBef>
                        <a:spcAft>
                          <a:spcPts val="0"/>
                        </a:spcAft>
                        <a:buNone/>
                      </a:pPr>
                      <a:r>
                        <a:rPr lang="en-US" sz="1400" dirty="0"/>
                        <a:t>Evaluation of programming on an annual basis</a:t>
                      </a:r>
                      <a:endParaRPr sz="1400" dirty="0"/>
                    </a:p>
                  </a:txBody>
                  <a:tcPr marL="119000" marR="119000" marT="45725" marB="45725"/>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581197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0"/>
          <p:cNvSpPr txBox="1">
            <a:spLocks noGrp="1"/>
          </p:cNvSpPr>
          <p:nvPr>
            <p:ph type="title"/>
          </p:nvPr>
        </p:nvSpPr>
        <p:spPr>
          <a:xfrm>
            <a:off x="274320" y="274321"/>
            <a:ext cx="5821680" cy="71323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sz="3000" b="1" dirty="0" err="1">
                <a:latin typeface="Calibri" panose="020F0502020204030204" pitchFamily="34" charset="0"/>
              </a:rPr>
              <a:t>Schoolwide</a:t>
            </a:r>
            <a:r>
              <a:rPr lang="en-US" sz="3000" b="1" dirty="0">
                <a:latin typeface="Calibri" panose="020F0502020204030204" pitchFamily="34" charset="0"/>
              </a:rPr>
              <a:t> and Targeted Assistance Programs – Example 2</a:t>
            </a:r>
            <a:endParaRPr sz="3000" b="1" dirty="0">
              <a:latin typeface="Calibri" panose="020F0502020204030204" pitchFamily="34" charset="0"/>
            </a:endParaRPr>
          </a:p>
        </p:txBody>
      </p:sp>
      <p:sp>
        <p:nvSpPr>
          <p:cNvPr id="5" name="Google Shape;475;p61"/>
          <p:cNvSpPr/>
          <p:nvPr/>
        </p:nvSpPr>
        <p:spPr>
          <a:xfrm>
            <a:off x="4294226" y="5950215"/>
            <a:ext cx="3603548" cy="436179"/>
          </a:xfrm>
          <a:prstGeom prst="leftRight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Choose Best Route</a:t>
            </a:r>
            <a:endParaRPr b="1" dirty="0"/>
          </a:p>
        </p:txBody>
      </p:sp>
      <p:graphicFrame>
        <p:nvGraphicFramePr>
          <p:cNvPr id="467" name="Google Shape;467;p60" descr="Need (as identified in the CNA or UIP): Root Cause:  Lack of understanding regarding how to provide access to content for English learners&#10;&#10;Need: Professional development opportunities for content staff to improve instruction for English learners&#10;&#10;&#10;Targeted Assistance Program Activity: Opportunity only for staff that support English learners identified by the LEA as at-risk and in need of targeted support&#10;&#10;&#10;Requirements/ Considerations: LEA must track and review progress of service recipients&#10;&#10;May meet professional development requirements within Title III, Part A; however, must consider supplement, not supplant implications&#10;&#10;&#10;&#10;Schoolwide Program Activity: Opportunity for all staff to attend PD&#10;&#10;&#10;Requirements/ Considerations: Need must be identified in CNA&#10;&#10;Cost: Impact Ratio&#10;&#10;May meet professional development requirements within Title III, Part A; however, must consider supplement, not supplant implications&#10;&#10;&#10;&#10;" title="Choose the Best Route "/>
          <p:cNvGraphicFramePr/>
          <p:nvPr>
            <p:extLst>
              <p:ext uri="{D42A27DB-BD31-4B8C-83A1-F6EECF244321}">
                <p14:modId xmlns:p14="http://schemas.microsoft.com/office/powerpoint/2010/main" val="1730724891"/>
              </p:ext>
            </p:extLst>
          </p:nvPr>
        </p:nvGraphicFramePr>
        <p:xfrm>
          <a:off x="525780" y="1463675"/>
          <a:ext cx="11346125" cy="4586600"/>
        </p:xfrm>
        <a:graphic>
          <a:graphicData uri="http://schemas.openxmlformats.org/drawingml/2006/table">
            <a:tbl>
              <a:tblPr firstRow="1" bandRow="1">
                <a:noFill/>
              </a:tblPr>
              <a:tblGrid>
                <a:gridCol w="2269225">
                  <a:extLst>
                    <a:ext uri="{9D8B030D-6E8A-4147-A177-3AD203B41FA5}">
                      <a16:colId xmlns="" xmlns:a16="http://schemas.microsoft.com/office/drawing/2014/main" val="20000"/>
                    </a:ext>
                  </a:extLst>
                </a:gridCol>
                <a:gridCol w="2269225">
                  <a:extLst>
                    <a:ext uri="{9D8B030D-6E8A-4147-A177-3AD203B41FA5}">
                      <a16:colId xmlns="" xmlns:a16="http://schemas.microsoft.com/office/drawing/2014/main" val="20001"/>
                    </a:ext>
                  </a:extLst>
                </a:gridCol>
                <a:gridCol w="2269225">
                  <a:extLst>
                    <a:ext uri="{9D8B030D-6E8A-4147-A177-3AD203B41FA5}">
                      <a16:colId xmlns="" xmlns:a16="http://schemas.microsoft.com/office/drawing/2014/main" val="20002"/>
                    </a:ext>
                  </a:extLst>
                </a:gridCol>
                <a:gridCol w="2269225">
                  <a:extLst>
                    <a:ext uri="{9D8B030D-6E8A-4147-A177-3AD203B41FA5}">
                      <a16:colId xmlns="" xmlns:a16="http://schemas.microsoft.com/office/drawing/2014/main" val="20003"/>
                    </a:ext>
                  </a:extLst>
                </a:gridCol>
                <a:gridCol w="2269225">
                  <a:extLst>
                    <a:ext uri="{9D8B030D-6E8A-4147-A177-3AD203B41FA5}">
                      <a16:colId xmlns="" xmlns:a16="http://schemas.microsoft.com/office/drawing/2014/main" val="20004"/>
                    </a:ext>
                  </a:extLst>
                </a:gridCol>
              </a:tblGrid>
              <a:tr h="1273750">
                <a:tc>
                  <a:txBody>
                    <a:bodyPr/>
                    <a:lstStyle/>
                    <a:p>
                      <a:pPr marL="0" marR="0" lvl="0" indent="0" algn="ctr" rtl="0">
                        <a:spcBef>
                          <a:spcPts val="0"/>
                        </a:spcBef>
                        <a:spcAft>
                          <a:spcPts val="0"/>
                        </a:spcAft>
                        <a:buNone/>
                      </a:pPr>
                      <a:r>
                        <a:rPr lang="en-US" sz="1800" dirty="0"/>
                        <a:t/>
                      </a:r>
                      <a:br>
                        <a:rPr lang="en-US" sz="1800" dirty="0"/>
                      </a:br>
                      <a:r>
                        <a:rPr lang="en-US" sz="1800" dirty="0"/>
                        <a:t>Requirements/ Considerations</a:t>
                      </a:r>
                      <a:endParaRPr sz="1800" dirty="0"/>
                    </a:p>
                  </a:txBody>
                  <a:tcPr marL="119000" marR="119000" marT="45725" marB="45725"/>
                </a:tc>
                <a:tc>
                  <a:txBody>
                    <a:bodyPr/>
                    <a:lstStyle/>
                    <a:p>
                      <a:pPr marL="0" marR="0" lvl="0" indent="0" algn="ctr" rtl="0">
                        <a:spcBef>
                          <a:spcPts val="0"/>
                        </a:spcBef>
                        <a:spcAft>
                          <a:spcPts val="0"/>
                        </a:spcAft>
                        <a:buNone/>
                      </a:pPr>
                      <a:r>
                        <a:rPr lang="en-US" sz="1800"/>
                        <a:t/>
                      </a:r>
                      <a:br>
                        <a:rPr lang="en-US" sz="1800"/>
                      </a:br>
                      <a:r>
                        <a:rPr lang="en-US" sz="1800"/>
                        <a:t>Targeted Assistance Program Activity</a:t>
                      </a:r>
                      <a:endParaRPr/>
                    </a:p>
                  </a:txBody>
                  <a:tcPr marL="119000" marR="119000" marT="45725" marB="45725"/>
                </a:tc>
                <a:tc>
                  <a:txBody>
                    <a:bodyPr/>
                    <a:lstStyle/>
                    <a:p>
                      <a:pPr marL="0" marR="0" lvl="0" indent="0" algn="ctr" rtl="0">
                        <a:spcBef>
                          <a:spcPts val="0"/>
                        </a:spcBef>
                        <a:spcAft>
                          <a:spcPts val="0"/>
                        </a:spcAft>
                        <a:buNone/>
                      </a:pPr>
                      <a:r>
                        <a:rPr lang="en-US" sz="1800"/>
                        <a:t/>
                      </a:r>
                      <a:br>
                        <a:rPr lang="en-US" sz="1800"/>
                      </a:br>
                      <a:r>
                        <a:rPr lang="en-US" sz="1800"/>
                        <a:t>Need (as identified in the CNA or UIP)</a:t>
                      </a:r>
                      <a:endParaRPr/>
                    </a:p>
                    <a:p>
                      <a:pPr marL="0" marR="0" lvl="0" indent="0" algn="ctr" rtl="0">
                        <a:spcBef>
                          <a:spcPts val="0"/>
                        </a:spcBef>
                        <a:spcAft>
                          <a:spcPts val="0"/>
                        </a:spcAft>
                        <a:buNone/>
                      </a:pPr>
                      <a:endParaRPr sz="1800"/>
                    </a:p>
                  </a:txBody>
                  <a:tcPr marL="119000" marR="119000" marT="45725" marB="45725">
                    <a:solidFill>
                      <a:schemeClr val="accent6"/>
                    </a:solidFill>
                  </a:tcPr>
                </a:tc>
                <a:tc>
                  <a:txBody>
                    <a:bodyPr/>
                    <a:lstStyle/>
                    <a:p>
                      <a:pPr marL="0" marR="0" lvl="0" indent="0" algn="ctr" rtl="0">
                        <a:spcBef>
                          <a:spcPts val="0"/>
                        </a:spcBef>
                        <a:spcAft>
                          <a:spcPts val="0"/>
                        </a:spcAft>
                        <a:buNone/>
                      </a:pPr>
                      <a:r>
                        <a:rPr lang="en-US" sz="1800"/>
                        <a:t/>
                      </a:r>
                      <a:br>
                        <a:rPr lang="en-US" sz="1800"/>
                      </a:br>
                      <a:r>
                        <a:rPr lang="en-US" sz="1800"/>
                        <a:t>Schoolwide Program Activity</a:t>
                      </a:r>
                      <a:endParaRPr/>
                    </a:p>
                  </a:txBody>
                  <a:tcPr marL="119000" marR="119000" marT="45725" marB="45725"/>
                </a:tc>
                <a:tc>
                  <a:txBody>
                    <a:bodyPr/>
                    <a:lstStyle/>
                    <a:p>
                      <a:pPr marL="0" marR="0" lvl="0" indent="0" algn="ctr" rtl="0">
                        <a:spcBef>
                          <a:spcPts val="0"/>
                        </a:spcBef>
                        <a:spcAft>
                          <a:spcPts val="0"/>
                        </a:spcAft>
                        <a:buNone/>
                      </a:pPr>
                      <a:r>
                        <a:rPr lang="en-US" sz="1800"/>
                        <a:t/>
                      </a:r>
                      <a:br>
                        <a:rPr lang="en-US" sz="1800"/>
                      </a:br>
                      <a:r>
                        <a:rPr lang="en-US" sz="1800"/>
                        <a:t>Requirements/ Considerations</a:t>
                      </a:r>
                      <a:endParaRPr sz="1800"/>
                    </a:p>
                  </a:txBody>
                  <a:tcPr marL="119000" marR="119000" marT="45725" marB="45725"/>
                </a:tc>
                <a:extLst>
                  <a:ext uri="{0D108BD9-81ED-4DB2-BD59-A6C34878D82A}">
                    <a16:rowId xmlns="" xmlns:a16="http://schemas.microsoft.com/office/drawing/2014/main" val="10000"/>
                  </a:ext>
                </a:extLst>
              </a:tr>
              <a:tr h="3312850">
                <a:tc>
                  <a:txBody>
                    <a:bodyPr/>
                    <a:lstStyle/>
                    <a:p>
                      <a:pPr marL="0" marR="0" lvl="0" indent="0" algn="l" rtl="0">
                        <a:spcBef>
                          <a:spcPts val="0"/>
                        </a:spcBef>
                        <a:spcAft>
                          <a:spcPts val="0"/>
                        </a:spcAft>
                        <a:buNone/>
                      </a:pPr>
                      <a:r>
                        <a:rPr lang="en-US" sz="1600" dirty="0"/>
                        <a:t>LEA must track and review progress of service recipients</a:t>
                      </a:r>
                      <a:endParaRPr dirty="0"/>
                    </a:p>
                    <a:p>
                      <a:pPr marL="0" marR="0" lvl="0" indent="0" algn="l" rtl="0">
                        <a:spcBef>
                          <a:spcPts val="0"/>
                        </a:spcBef>
                        <a:spcAft>
                          <a:spcPts val="0"/>
                        </a:spcAft>
                        <a:buNone/>
                      </a:pPr>
                      <a:endParaRPr sz="1600" dirty="0"/>
                    </a:p>
                    <a:p>
                      <a:pPr marL="0" marR="0" lvl="0" indent="0" algn="l" rtl="0">
                        <a:lnSpc>
                          <a:spcPct val="100000"/>
                        </a:lnSpc>
                        <a:spcBef>
                          <a:spcPts val="0"/>
                        </a:spcBef>
                        <a:spcAft>
                          <a:spcPts val="0"/>
                        </a:spcAft>
                        <a:buClr>
                          <a:schemeClr val="dk1"/>
                        </a:buClr>
                        <a:buSzPts val="1600"/>
                        <a:buFont typeface="Calibri"/>
                        <a:buNone/>
                      </a:pPr>
                      <a:r>
                        <a:rPr lang="en-US" sz="1600" dirty="0"/>
                        <a:t>May meet professional development requirements within Title III, Part A; however, must consider supplement, not supplant implications</a:t>
                      </a:r>
                      <a:endParaRPr sz="1600" dirty="0"/>
                    </a:p>
                    <a:p>
                      <a:pPr marL="0" marR="0" lvl="0" indent="0" algn="l" rtl="0">
                        <a:spcBef>
                          <a:spcPts val="0"/>
                        </a:spcBef>
                        <a:spcAft>
                          <a:spcPts val="0"/>
                        </a:spcAft>
                        <a:buNone/>
                      </a:pPr>
                      <a:endParaRPr sz="1600" dirty="0"/>
                    </a:p>
                  </a:txBody>
                  <a:tcPr marL="119000" marR="119000" marT="45725" marB="45725"/>
                </a:tc>
                <a:tc>
                  <a:txBody>
                    <a:bodyPr/>
                    <a:lstStyle/>
                    <a:p>
                      <a:pPr marL="0" marR="0" lvl="0" indent="0" algn="l" rtl="0">
                        <a:spcBef>
                          <a:spcPts val="0"/>
                        </a:spcBef>
                        <a:spcAft>
                          <a:spcPts val="0"/>
                        </a:spcAft>
                        <a:buNone/>
                      </a:pPr>
                      <a:r>
                        <a:rPr lang="en-US" sz="1600" dirty="0"/>
                        <a:t>Opportunity only for staff that support English learners identified by the LEA as at-risk and in need of targeted support</a:t>
                      </a:r>
                      <a:endParaRPr sz="1600" dirty="0"/>
                    </a:p>
                  </a:txBody>
                  <a:tcPr marL="119000" marR="119000" marT="45725" marB="45725"/>
                </a:tc>
                <a:tc>
                  <a:txBody>
                    <a:bodyPr/>
                    <a:lstStyle/>
                    <a:p>
                      <a:pPr marL="0" marR="0" lvl="0" indent="0" algn="l" rtl="0">
                        <a:spcBef>
                          <a:spcPts val="0"/>
                        </a:spcBef>
                        <a:spcAft>
                          <a:spcPts val="0"/>
                        </a:spcAft>
                        <a:buNone/>
                      </a:pPr>
                      <a:r>
                        <a:rPr lang="en-US" sz="1600" dirty="0"/>
                        <a:t>Root Cause:  Lack of understanding regarding how to provide access to content for English learners</a:t>
                      </a:r>
                      <a:endParaRPr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dirty="0"/>
                        <a:t>Need: Professional development opportunities for content staff to improve instruction for English learners</a:t>
                      </a:r>
                      <a:endParaRPr sz="1600" dirty="0"/>
                    </a:p>
                  </a:txBody>
                  <a:tcPr marL="119000" marR="119000" marT="45725" marB="45725">
                    <a:solidFill>
                      <a:srgbClr val="E1EFD8"/>
                    </a:solidFill>
                  </a:tcPr>
                </a:tc>
                <a:tc>
                  <a:txBody>
                    <a:bodyPr/>
                    <a:lstStyle/>
                    <a:p>
                      <a:pPr marL="0" marR="0" lvl="0" indent="0" algn="l" rtl="0">
                        <a:spcBef>
                          <a:spcPts val="0"/>
                        </a:spcBef>
                        <a:spcAft>
                          <a:spcPts val="0"/>
                        </a:spcAft>
                        <a:buNone/>
                      </a:pPr>
                      <a:r>
                        <a:rPr lang="en-US" sz="1600" dirty="0"/>
                        <a:t>Opportunity for all staff to attend PD</a:t>
                      </a:r>
                      <a:endParaRPr sz="1600" dirty="0"/>
                    </a:p>
                  </a:txBody>
                  <a:tcPr marL="119000" marR="119000" marT="45725" marB="45725"/>
                </a:tc>
                <a:tc>
                  <a:txBody>
                    <a:bodyPr/>
                    <a:lstStyle/>
                    <a:p>
                      <a:pPr marL="0" marR="0" lvl="0" indent="0" algn="l" rtl="0">
                        <a:spcBef>
                          <a:spcPts val="0"/>
                        </a:spcBef>
                        <a:spcAft>
                          <a:spcPts val="0"/>
                        </a:spcAft>
                        <a:buNone/>
                      </a:pPr>
                      <a:r>
                        <a:rPr lang="en-US" sz="1600" dirty="0"/>
                        <a:t>Need must be identified in CNA</a:t>
                      </a:r>
                      <a:endParaRPr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dirty="0" smtClean="0"/>
                        <a:t>Cost: Impact </a:t>
                      </a:r>
                      <a:r>
                        <a:rPr lang="en-US" sz="1600" dirty="0"/>
                        <a:t>Ratio</a:t>
                      </a:r>
                      <a:endParaRPr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dirty="0"/>
                        <a:t>May meet professional development requirements within Title III, Part A; however, must consider supplement, not supplant implications</a:t>
                      </a:r>
                      <a:endParaRPr sz="1600" dirty="0"/>
                    </a:p>
                  </a:txBody>
                  <a:tcPr marL="119000" marR="119000" marT="45725" marB="45725"/>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75673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title"/>
          </p:nvPr>
        </p:nvSpPr>
        <p:spPr>
          <a:xfrm>
            <a:off x="274320" y="274321"/>
            <a:ext cx="58218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b="1" dirty="0">
                <a:latin typeface="Calibri" panose="020F0502020204030204" pitchFamily="34" charset="0"/>
              </a:rPr>
              <a:t>Outcomes for this RNM</a:t>
            </a:r>
            <a:endParaRPr sz="3000" b="1" dirty="0">
              <a:latin typeface="Calibri" panose="020F0502020204030204" pitchFamily="34" charset="0"/>
            </a:endParaRPr>
          </a:p>
        </p:txBody>
      </p:sp>
      <p:sp>
        <p:nvSpPr>
          <p:cNvPr id="244" name="Google Shape;244;p31"/>
          <p:cNvSpPr txBox="1">
            <a:spLocks noGrp="1"/>
          </p:cNvSpPr>
          <p:nvPr>
            <p:ph type="body" idx="1"/>
          </p:nvPr>
        </p:nvSpPr>
        <p:spPr>
          <a:xfrm>
            <a:off x="710055" y="1340109"/>
            <a:ext cx="10895400" cy="5016245"/>
          </a:xfrm>
          <a:prstGeom prst="rect">
            <a:avLst/>
          </a:prstGeom>
        </p:spPr>
        <p:txBody>
          <a:bodyPr spcFirstLastPara="1" wrap="square" lIns="0" tIns="0" rIns="0" bIns="0" anchor="t" anchorCtr="0">
            <a:noAutofit/>
          </a:bodyPr>
          <a:lstStyle/>
          <a:p>
            <a:pPr marL="50800" indent="0">
              <a:lnSpc>
                <a:spcPct val="150000"/>
              </a:lnSpc>
            </a:pPr>
            <a:r>
              <a:rPr lang="en-US" dirty="0">
                <a:latin typeface="Calibri" panose="020F0502020204030204" pitchFamily="34" charset="0"/>
                <a:sym typeface="Calibri"/>
              </a:rPr>
              <a:t>Provide networking opportunity for LEAs to connect with and learn from each other</a:t>
            </a:r>
          </a:p>
          <a:p>
            <a:pPr marL="50800" lvl="0" indent="0" algn="l" rtl="0">
              <a:lnSpc>
                <a:spcPct val="150000"/>
              </a:lnSpc>
              <a:spcBef>
                <a:spcPts val="1000"/>
              </a:spcBef>
              <a:spcAft>
                <a:spcPts val="0"/>
              </a:spcAft>
              <a:buSzPts val="2800"/>
            </a:pPr>
            <a:r>
              <a:rPr lang="en-US" sz="2400" dirty="0" smtClean="0">
                <a:latin typeface="Calibri" panose="020F0502020204030204" pitchFamily="34" charset="0"/>
                <a:ea typeface="Calibri"/>
                <a:cs typeface="Calibri"/>
                <a:sym typeface="Calibri"/>
              </a:rPr>
              <a:t>Increase understanding of:</a:t>
            </a:r>
            <a:endParaRPr lang="en-US" sz="2400" dirty="0">
              <a:latin typeface="Calibri" panose="020F0502020204030204" pitchFamily="34" charset="0"/>
              <a:ea typeface="Calibri"/>
              <a:cs typeface="Calibri"/>
              <a:sym typeface="Calibri"/>
            </a:endParaRPr>
          </a:p>
          <a:p>
            <a:pPr marL="393700" indent="-342900">
              <a:lnSpc>
                <a:spcPct val="150000"/>
              </a:lnSpc>
              <a:buFont typeface="Arial" panose="020B0604020202020204" pitchFamily="34" charset="0"/>
              <a:buChar char="•"/>
            </a:pPr>
            <a:r>
              <a:rPr lang="en-US" sz="2400" dirty="0" smtClean="0">
                <a:latin typeface="Calibri" panose="020F0502020204030204" pitchFamily="34" charset="0"/>
              </a:rPr>
              <a:t>K</a:t>
            </a:r>
            <a:r>
              <a:rPr lang="en-US" sz="2400" dirty="0" smtClean="0">
                <a:latin typeface="Calibri" panose="020F0502020204030204" pitchFamily="34" charset="0"/>
                <a:sym typeface="Calibri"/>
              </a:rPr>
              <a:t>ey elements of a Comprehensive Needs Assessment (CNA) </a:t>
            </a:r>
          </a:p>
          <a:p>
            <a:pPr marL="393700" indent="-342900">
              <a:lnSpc>
                <a:spcPct val="150000"/>
              </a:lnSpc>
              <a:buFont typeface="Arial" panose="020B0604020202020204" pitchFamily="34" charset="0"/>
              <a:buChar char="•"/>
            </a:pPr>
            <a:r>
              <a:rPr lang="en-US" sz="2400" dirty="0" smtClean="0">
                <a:latin typeface="Calibri" panose="020F0502020204030204" pitchFamily="34" charset="0"/>
                <a:sym typeface="Calibri"/>
              </a:rPr>
              <a:t>How to use the CNA </a:t>
            </a:r>
            <a:r>
              <a:rPr lang="en-US" sz="2400" dirty="0" smtClean="0">
                <a:solidFill>
                  <a:schemeClr val="tx1"/>
                </a:solidFill>
                <a:latin typeface="Calibri" panose="020F0502020204030204" pitchFamily="34" charset="0"/>
                <a:sym typeface="Calibri"/>
              </a:rPr>
              <a:t>to inform Title programming</a:t>
            </a:r>
            <a:endParaRPr lang="en-US" sz="2400" dirty="0">
              <a:solidFill>
                <a:schemeClr val="tx1"/>
              </a:solidFill>
              <a:latin typeface="Calibri" panose="020F0502020204030204" pitchFamily="34" charset="0"/>
            </a:endParaRPr>
          </a:p>
          <a:p>
            <a:pPr marL="393700" indent="-342900">
              <a:lnSpc>
                <a:spcPct val="150000"/>
              </a:lnSpc>
              <a:buFont typeface="Arial" panose="020B0604020202020204" pitchFamily="34" charset="0"/>
              <a:buChar char="•"/>
            </a:pPr>
            <a:r>
              <a:rPr lang="en-US" sz="2400" dirty="0" smtClean="0">
                <a:latin typeface="Calibri" panose="020F0502020204030204" pitchFamily="34" charset="0"/>
                <a:sym typeface="Calibri"/>
              </a:rPr>
              <a:t>Options </a:t>
            </a:r>
            <a:r>
              <a:rPr lang="en-US" sz="2400" dirty="0" smtClean="0">
                <a:latin typeface="Calibri" panose="020F0502020204030204" pitchFamily="34" charset="0"/>
              </a:rPr>
              <a:t>for serving Title I Schools (</a:t>
            </a:r>
            <a:r>
              <a:rPr lang="en-US" sz="2400" dirty="0" err="1" smtClean="0">
                <a:latin typeface="Calibri" panose="020F0502020204030204" pitchFamily="34" charset="0"/>
                <a:sym typeface="Calibri"/>
              </a:rPr>
              <a:t>Schoolwide</a:t>
            </a:r>
            <a:r>
              <a:rPr lang="en-US" sz="2400" dirty="0" smtClean="0">
                <a:latin typeface="Calibri" panose="020F0502020204030204" pitchFamily="34" charset="0"/>
                <a:sym typeface="Calibri"/>
              </a:rPr>
              <a:t> and </a:t>
            </a:r>
            <a:r>
              <a:rPr lang="en-US" sz="2400" dirty="0">
                <a:latin typeface="Calibri" panose="020F0502020204030204" pitchFamily="34" charset="0"/>
                <a:sym typeface="Calibri"/>
              </a:rPr>
              <a:t>Targeted </a:t>
            </a:r>
            <a:r>
              <a:rPr lang="en-US" sz="2400" dirty="0" smtClean="0">
                <a:latin typeface="Calibri" panose="020F0502020204030204" pitchFamily="34" charset="0"/>
                <a:sym typeface="Calibri"/>
              </a:rPr>
              <a:t>Assistance programs) </a:t>
            </a:r>
          </a:p>
          <a:p>
            <a:pPr marL="393700" indent="-342900">
              <a:lnSpc>
                <a:spcPct val="150000"/>
              </a:lnSpc>
              <a:buFont typeface="Arial" panose="020B0604020202020204" pitchFamily="34" charset="0"/>
              <a:buChar char="•"/>
            </a:pPr>
            <a:r>
              <a:rPr lang="en-US" sz="2400" dirty="0" smtClean="0">
                <a:latin typeface="Calibri" panose="020F0502020204030204" pitchFamily="34" charset="0"/>
              </a:rPr>
              <a:t>How to leverage </a:t>
            </a:r>
            <a:r>
              <a:rPr lang="en-US" sz="2400" dirty="0" smtClean="0">
                <a:latin typeface="Calibri" panose="020F0502020204030204" pitchFamily="34" charset="0"/>
                <a:sym typeface="Calibri"/>
              </a:rPr>
              <a:t>federal funds to meet needs and evaluate the use of funds</a:t>
            </a:r>
          </a:p>
          <a:p>
            <a:pPr marL="0" lvl="0" indent="0" algn="l" rtl="0">
              <a:lnSpc>
                <a:spcPct val="150000"/>
              </a:lnSpc>
              <a:spcBef>
                <a:spcPts val="1000"/>
              </a:spcBef>
              <a:spcAft>
                <a:spcPts val="0"/>
              </a:spcAft>
              <a:buNone/>
            </a:pPr>
            <a:endParaRPr sz="2400" dirty="0">
              <a:solidFill>
                <a:srgbClr val="FF0000"/>
              </a:solidFill>
              <a:latin typeface="Calibri" panose="020F0502020204030204" pitchFamily="34" charset="0"/>
              <a:ea typeface="Calibri"/>
              <a:cs typeface="Calibri"/>
              <a:sym typeface="Calibri"/>
            </a:endParaRPr>
          </a:p>
          <a:p>
            <a:pPr marL="0" lvl="0" indent="0" algn="l" rtl="0">
              <a:lnSpc>
                <a:spcPct val="150000"/>
              </a:lnSpc>
              <a:spcBef>
                <a:spcPts val="1000"/>
              </a:spcBef>
              <a:spcAft>
                <a:spcPts val="0"/>
              </a:spcAft>
              <a:buNone/>
            </a:pPr>
            <a:endParaRPr sz="2400" dirty="0">
              <a:latin typeface="Calibri" panose="020F0502020204030204" pitchFamily="34" charset="0"/>
              <a:ea typeface="Calibri"/>
              <a:cs typeface="Calibri"/>
              <a:sym typeface="Calibri"/>
            </a:endParaRPr>
          </a:p>
          <a:p>
            <a:pPr marL="0" lvl="0" indent="0" algn="l" rtl="0">
              <a:spcBef>
                <a:spcPts val="1000"/>
              </a:spcBef>
              <a:spcAft>
                <a:spcPts val="0"/>
              </a:spcAft>
              <a:buNone/>
            </a:pPr>
            <a:endParaRPr dirty="0">
              <a:latin typeface="Calibri" panose="020F0502020204030204" pitchFamily="34" charset="0"/>
            </a:endParaRPr>
          </a:p>
        </p:txBody>
      </p:sp>
      <p:sp>
        <p:nvSpPr>
          <p:cNvPr id="245" name="Google Shape;245;p31"/>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fld id="{00000000-1234-1234-1234-123412341234}" type="slidenum">
              <a:rPr lang="en-US"/>
              <a:pPr/>
              <a:t>3</a:t>
            </a:fld>
            <a:endParaRPr/>
          </a:p>
        </p:txBody>
      </p:sp>
    </p:spTree>
    <p:extLst>
      <p:ext uri="{BB962C8B-B14F-4D97-AF65-F5344CB8AC3E}">
        <p14:creationId xmlns:p14="http://schemas.microsoft.com/office/powerpoint/2010/main" val="2293344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1"/>
          <p:cNvSpPr txBox="1">
            <a:spLocks noGrp="1"/>
          </p:cNvSpPr>
          <p:nvPr>
            <p:ph type="title"/>
          </p:nvPr>
        </p:nvSpPr>
        <p:spPr>
          <a:xfrm>
            <a:off x="274320" y="274321"/>
            <a:ext cx="5821680" cy="71323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sz="3000" b="1" dirty="0" err="1">
                <a:latin typeface="+mn-lt"/>
              </a:rPr>
              <a:t>Schoolwide</a:t>
            </a:r>
            <a:r>
              <a:rPr lang="en-US" sz="3000" b="1" dirty="0">
                <a:latin typeface="+mn-lt"/>
              </a:rPr>
              <a:t> and Targeted Assistance Programs – Example 3</a:t>
            </a:r>
            <a:endParaRPr sz="3000" b="1" dirty="0">
              <a:latin typeface="+mn-lt"/>
            </a:endParaRPr>
          </a:p>
        </p:txBody>
      </p:sp>
      <p:sp>
        <p:nvSpPr>
          <p:cNvPr id="475" name="Google Shape;475;p61"/>
          <p:cNvSpPr/>
          <p:nvPr/>
        </p:nvSpPr>
        <p:spPr>
          <a:xfrm>
            <a:off x="4294226" y="6023785"/>
            <a:ext cx="3603548" cy="436179"/>
          </a:xfrm>
          <a:prstGeom prst="leftRight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Choose Best Route</a:t>
            </a:r>
            <a:endParaRPr b="1" dirty="0"/>
          </a:p>
        </p:txBody>
      </p:sp>
      <p:graphicFrame>
        <p:nvGraphicFramePr>
          <p:cNvPr id="474" name="Google Shape;474;p61" descr="Need (as identified in the CNA or UIP): Root Cause:  Disinterest in completing high school resulting in low completion/grad rate&#10;&#10;Need:  Increased dropout prevention efforts&#10;&#10;Targeted Assistance Program Activity: Mentoring program for students identified by the LEA as at-risk of not completing high school that provides students networking opportunities and skillsets that are desirable to businesses in the community.  Customized scheduling is provided to meet students’ needs.&#10;&#10;Requirements/ Considerations: LEA must track and review progress of at-risk students as identified by the LEA&#10;&#10;Stipends for staff or contract with local nonprofit&#10;&#10;Cost: Impact Ratio (i.e. rank order implications; 50% rule)&#10;&#10;&#10;Schoolwide Program Activity: Mentoring program that provides students networking opportunities and skillsets that are desirable to businesses in the community.  Mentors are available to all students and have the flexibility to accommodate students’ schedules.&#10;&#10;&#10;&#10;Requirements/ Considerations: Need must be identified in CNA&#10;&#10;Salary/benefits for FTE to run mentoring program&#10;&#10;Cost: Impact Ratio (i.e. rank order implications; 50% rule)&#10;&#10;&#10;&#10;&#10;"/>
          <p:cNvGraphicFramePr/>
          <p:nvPr>
            <p:extLst>
              <p:ext uri="{D42A27DB-BD31-4B8C-83A1-F6EECF244321}">
                <p14:modId xmlns:p14="http://schemas.microsoft.com/office/powerpoint/2010/main" val="2817837658"/>
              </p:ext>
            </p:extLst>
          </p:nvPr>
        </p:nvGraphicFramePr>
        <p:xfrm>
          <a:off x="426721" y="1433195"/>
          <a:ext cx="11277625" cy="4693940"/>
        </p:xfrm>
        <a:graphic>
          <a:graphicData uri="http://schemas.openxmlformats.org/drawingml/2006/table">
            <a:tbl>
              <a:tblPr firstRow="1" bandRow="1">
                <a:noFill/>
              </a:tblPr>
              <a:tblGrid>
                <a:gridCol w="2255525">
                  <a:extLst>
                    <a:ext uri="{9D8B030D-6E8A-4147-A177-3AD203B41FA5}">
                      <a16:colId xmlns="" xmlns:a16="http://schemas.microsoft.com/office/drawing/2014/main" val="20000"/>
                    </a:ext>
                  </a:extLst>
                </a:gridCol>
                <a:gridCol w="2255525">
                  <a:extLst>
                    <a:ext uri="{9D8B030D-6E8A-4147-A177-3AD203B41FA5}">
                      <a16:colId xmlns="" xmlns:a16="http://schemas.microsoft.com/office/drawing/2014/main" val="20001"/>
                    </a:ext>
                  </a:extLst>
                </a:gridCol>
                <a:gridCol w="2255525">
                  <a:extLst>
                    <a:ext uri="{9D8B030D-6E8A-4147-A177-3AD203B41FA5}">
                      <a16:colId xmlns="" xmlns:a16="http://schemas.microsoft.com/office/drawing/2014/main" val="20002"/>
                    </a:ext>
                  </a:extLst>
                </a:gridCol>
                <a:gridCol w="2255525">
                  <a:extLst>
                    <a:ext uri="{9D8B030D-6E8A-4147-A177-3AD203B41FA5}">
                      <a16:colId xmlns="" xmlns:a16="http://schemas.microsoft.com/office/drawing/2014/main" val="20003"/>
                    </a:ext>
                  </a:extLst>
                </a:gridCol>
                <a:gridCol w="2255525">
                  <a:extLst>
                    <a:ext uri="{9D8B030D-6E8A-4147-A177-3AD203B41FA5}">
                      <a16:colId xmlns="" xmlns:a16="http://schemas.microsoft.com/office/drawing/2014/main" val="20004"/>
                    </a:ext>
                  </a:extLst>
                </a:gridCol>
              </a:tblGrid>
              <a:tr h="1078850">
                <a:tc>
                  <a:txBody>
                    <a:bodyPr/>
                    <a:lstStyle/>
                    <a:p>
                      <a:pPr marL="0" marR="0" lvl="0" indent="0" algn="ctr" rtl="0">
                        <a:spcBef>
                          <a:spcPts val="0"/>
                        </a:spcBef>
                        <a:spcAft>
                          <a:spcPts val="0"/>
                        </a:spcAft>
                        <a:buNone/>
                      </a:pPr>
                      <a:r>
                        <a:rPr lang="en-US" sz="1800" dirty="0"/>
                        <a:t>Requirements/Considerations</a:t>
                      </a:r>
                      <a:endParaRPr sz="1800" dirty="0"/>
                    </a:p>
                  </a:txBody>
                  <a:tcPr marL="119000" marR="119000" marT="45725" marB="45725" anchor="ctr"/>
                </a:tc>
                <a:tc>
                  <a:txBody>
                    <a:bodyPr/>
                    <a:lstStyle/>
                    <a:p>
                      <a:pPr marL="0" marR="0" lvl="0" indent="0" algn="ctr" rtl="0">
                        <a:spcBef>
                          <a:spcPts val="0"/>
                        </a:spcBef>
                        <a:spcAft>
                          <a:spcPts val="0"/>
                        </a:spcAft>
                        <a:buNone/>
                      </a:pPr>
                      <a:r>
                        <a:rPr lang="en-US" sz="1800"/>
                        <a:t>Targeted Assistance Program Activity</a:t>
                      </a:r>
                      <a:endParaRPr/>
                    </a:p>
                  </a:txBody>
                  <a:tcPr marL="119000" marR="119000" marT="45725" marB="45725" anchor="ctr"/>
                </a:tc>
                <a:tc>
                  <a:txBody>
                    <a:bodyPr/>
                    <a:lstStyle/>
                    <a:p>
                      <a:pPr marL="0" marR="0" lvl="0" indent="0" algn="ctr" rtl="0">
                        <a:spcBef>
                          <a:spcPts val="0"/>
                        </a:spcBef>
                        <a:spcAft>
                          <a:spcPts val="0"/>
                        </a:spcAft>
                        <a:buNone/>
                      </a:pPr>
                      <a:endParaRPr sz="1800"/>
                    </a:p>
                    <a:p>
                      <a:pPr marL="0" marR="0" lvl="0" indent="0" algn="ctr" rtl="0">
                        <a:spcBef>
                          <a:spcPts val="0"/>
                        </a:spcBef>
                        <a:spcAft>
                          <a:spcPts val="0"/>
                        </a:spcAft>
                        <a:buNone/>
                      </a:pPr>
                      <a:r>
                        <a:rPr lang="en-US" sz="1800"/>
                        <a:t>Need (as identified in the CNA or UIP)</a:t>
                      </a:r>
                      <a:endParaRPr/>
                    </a:p>
                    <a:p>
                      <a:pPr marL="0" marR="0" lvl="0" indent="0" algn="ctr" rtl="0">
                        <a:spcBef>
                          <a:spcPts val="0"/>
                        </a:spcBef>
                        <a:spcAft>
                          <a:spcPts val="0"/>
                        </a:spcAft>
                        <a:buNone/>
                      </a:pPr>
                      <a:endParaRPr sz="1800"/>
                    </a:p>
                  </a:txBody>
                  <a:tcPr marL="119000" marR="119000" marT="45725" marB="45725" anchor="ctr">
                    <a:solidFill>
                      <a:schemeClr val="accent6"/>
                    </a:solidFill>
                  </a:tcPr>
                </a:tc>
                <a:tc>
                  <a:txBody>
                    <a:bodyPr/>
                    <a:lstStyle/>
                    <a:p>
                      <a:pPr marL="0" marR="0" lvl="0" indent="0" algn="ctr" rtl="0">
                        <a:spcBef>
                          <a:spcPts val="0"/>
                        </a:spcBef>
                        <a:spcAft>
                          <a:spcPts val="0"/>
                        </a:spcAft>
                        <a:buNone/>
                      </a:pPr>
                      <a:r>
                        <a:rPr lang="en-US" sz="1800"/>
                        <a:t>Schoolwide Program Activity</a:t>
                      </a:r>
                      <a:endParaRPr/>
                    </a:p>
                  </a:txBody>
                  <a:tcPr marL="119000" marR="119000" marT="45725" marB="45725" anchor="ctr"/>
                </a:tc>
                <a:tc>
                  <a:txBody>
                    <a:bodyPr/>
                    <a:lstStyle/>
                    <a:p>
                      <a:pPr marL="0" marR="0" lvl="0" indent="0" algn="ctr" rtl="0">
                        <a:spcBef>
                          <a:spcPts val="0"/>
                        </a:spcBef>
                        <a:spcAft>
                          <a:spcPts val="0"/>
                        </a:spcAft>
                        <a:buNone/>
                      </a:pPr>
                      <a:r>
                        <a:rPr lang="en-US" sz="1800"/>
                        <a:t>Requirements/ Considerations</a:t>
                      </a:r>
                      <a:endParaRPr sz="1800"/>
                    </a:p>
                  </a:txBody>
                  <a:tcPr marL="119000" marR="119000" marT="45725" marB="45725" anchor="ctr"/>
                </a:tc>
                <a:extLst>
                  <a:ext uri="{0D108BD9-81ED-4DB2-BD59-A6C34878D82A}">
                    <a16:rowId xmlns="" xmlns:a16="http://schemas.microsoft.com/office/drawing/2014/main" val="10000"/>
                  </a:ext>
                </a:extLst>
              </a:tr>
              <a:tr h="3324875">
                <a:tc>
                  <a:txBody>
                    <a:bodyPr/>
                    <a:lstStyle/>
                    <a:p>
                      <a:pPr marL="0" marR="0" lvl="0" indent="0" algn="l" rtl="0">
                        <a:lnSpc>
                          <a:spcPct val="100000"/>
                        </a:lnSpc>
                        <a:spcBef>
                          <a:spcPts val="0"/>
                        </a:spcBef>
                        <a:spcAft>
                          <a:spcPts val="0"/>
                        </a:spcAft>
                        <a:buClr>
                          <a:schemeClr val="dk1"/>
                        </a:buClr>
                        <a:buSzPts val="1600"/>
                        <a:buFont typeface="Calibri"/>
                        <a:buNone/>
                      </a:pPr>
                      <a:r>
                        <a:rPr lang="en-US" sz="1600" dirty="0"/>
                        <a:t>LEA must track and review progress of at-risk students as identified by the LEA</a:t>
                      </a:r>
                      <a:br>
                        <a:rPr lang="en-US" sz="1600" dirty="0"/>
                      </a:br>
                      <a:r>
                        <a:rPr lang="en-US" sz="1600" dirty="0"/>
                        <a:t/>
                      </a:r>
                      <a:br>
                        <a:rPr lang="en-US" sz="1600" dirty="0"/>
                      </a:br>
                      <a:r>
                        <a:rPr lang="en-US" sz="1600" dirty="0"/>
                        <a:t>Stipends for staff or contract with local nonprofit</a:t>
                      </a:r>
                      <a:endParaRPr dirty="0"/>
                    </a:p>
                    <a:p>
                      <a:pPr marL="0" marR="0" lvl="0" indent="0" algn="l" rtl="0">
                        <a:lnSpc>
                          <a:spcPct val="100000"/>
                        </a:lnSpc>
                        <a:spcBef>
                          <a:spcPts val="0"/>
                        </a:spcBef>
                        <a:spcAft>
                          <a:spcPts val="0"/>
                        </a:spcAft>
                        <a:buClr>
                          <a:schemeClr val="dk1"/>
                        </a:buClr>
                        <a:buSzPts val="1600"/>
                        <a:buFont typeface="Calibri"/>
                        <a:buNone/>
                      </a:pPr>
                      <a:endParaRPr sz="1600" dirty="0"/>
                    </a:p>
                    <a:p>
                      <a:pPr marL="0" marR="0" lvl="0" indent="0" algn="l" rtl="0">
                        <a:lnSpc>
                          <a:spcPct val="100000"/>
                        </a:lnSpc>
                        <a:spcBef>
                          <a:spcPts val="0"/>
                        </a:spcBef>
                        <a:spcAft>
                          <a:spcPts val="0"/>
                        </a:spcAft>
                        <a:buClr>
                          <a:schemeClr val="dk1"/>
                        </a:buClr>
                        <a:buSzPts val="1600"/>
                        <a:buFont typeface="Calibri"/>
                        <a:buNone/>
                      </a:pPr>
                      <a:r>
                        <a:rPr lang="en-US" sz="1600" dirty="0"/>
                        <a:t>Cost</a:t>
                      </a:r>
                      <a:r>
                        <a:rPr lang="en-US" sz="1600" dirty="0" smtClean="0"/>
                        <a:t>: Impact </a:t>
                      </a:r>
                      <a:r>
                        <a:rPr lang="en-US" sz="1600" dirty="0"/>
                        <a:t>Ratio (i.e. rank order implications; 50% rule)</a:t>
                      </a:r>
                      <a:endParaRPr dirty="0"/>
                    </a:p>
                    <a:p>
                      <a:pPr marL="0" marR="0" lvl="0" indent="0" algn="l" rtl="0">
                        <a:lnSpc>
                          <a:spcPct val="100000"/>
                        </a:lnSpc>
                        <a:spcBef>
                          <a:spcPts val="0"/>
                        </a:spcBef>
                        <a:spcAft>
                          <a:spcPts val="0"/>
                        </a:spcAft>
                        <a:buClr>
                          <a:schemeClr val="dk1"/>
                        </a:buClr>
                        <a:buSzPts val="1600"/>
                        <a:buFont typeface="Calibri"/>
                        <a:buNone/>
                      </a:pPr>
                      <a:endParaRPr sz="1600" dirty="0"/>
                    </a:p>
                  </a:txBody>
                  <a:tcPr marL="119000" marR="11900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US" sz="1600" dirty="0"/>
                        <a:t>Mentoring program for students identified by the LEA as at-risk </a:t>
                      </a:r>
                      <a:r>
                        <a:rPr lang="en-US" sz="1600" dirty="0" smtClean="0"/>
                        <a:t>of not completing</a:t>
                      </a:r>
                      <a:r>
                        <a:rPr lang="en-US" sz="1600" baseline="0" dirty="0" smtClean="0"/>
                        <a:t> high school </a:t>
                      </a:r>
                      <a:r>
                        <a:rPr lang="en-US" sz="1600" dirty="0" smtClean="0"/>
                        <a:t>that provides</a:t>
                      </a:r>
                      <a:r>
                        <a:rPr lang="en-US" sz="1600" baseline="0" dirty="0" smtClean="0"/>
                        <a:t> students networking opportunities and skillsets that are desirable to businesses in the community.  Customized scheduling is provided to meet students’ needs.</a:t>
                      </a:r>
                      <a:endParaRPr sz="1600" dirty="0"/>
                    </a:p>
                    <a:p>
                      <a:pPr marL="0" marR="0" lvl="0" indent="0" algn="l" rtl="0">
                        <a:spcBef>
                          <a:spcPts val="0"/>
                        </a:spcBef>
                        <a:spcAft>
                          <a:spcPts val="0"/>
                        </a:spcAft>
                        <a:buNone/>
                      </a:pPr>
                      <a:endParaRPr sz="1600" dirty="0"/>
                    </a:p>
                  </a:txBody>
                  <a:tcPr marL="119000" marR="119000" marT="45725" marB="45725"/>
                </a:tc>
                <a:tc>
                  <a:txBody>
                    <a:bodyPr/>
                    <a:lstStyle/>
                    <a:p>
                      <a:pPr marL="0" marR="0" lvl="0" indent="0" algn="l" rtl="0">
                        <a:spcBef>
                          <a:spcPts val="0"/>
                        </a:spcBef>
                        <a:spcAft>
                          <a:spcPts val="0"/>
                        </a:spcAft>
                        <a:buNone/>
                      </a:pPr>
                      <a:r>
                        <a:rPr lang="en-US" sz="1600" dirty="0"/>
                        <a:t>Root Cause:  Disinterest in completing high school resulting in low completion/grad rate</a:t>
                      </a:r>
                      <a:endParaRPr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dirty="0"/>
                        <a:t>Need:  Increased dropout prevention efforts</a:t>
                      </a:r>
                      <a:endParaRPr sz="1600" dirty="0"/>
                    </a:p>
                  </a:txBody>
                  <a:tcPr marL="119000" marR="119000" marT="45725" marB="45725">
                    <a:solidFill>
                      <a:srgbClr val="E1EFD8"/>
                    </a:solidFill>
                  </a:tcPr>
                </a:tc>
                <a:tc>
                  <a:txBody>
                    <a:bodyPr/>
                    <a:lstStyle/>
                    <a:p>
                      <a:pPr marL="0" marR="0" lvl="0" indent="0" algn="l" rtl="0">
                        <a:spcBef>
                          <a:spcPts val="0"/>
                        </a:spcBef>
                        <a:spcAft>
                          <a:spcPts val="0"/>
                        </a:spcAft>
                        <a:buNone/>
                      </a:pPr>
                      <a:r>
                        <a:rPr lang="en-US" sz="1600" dirty="0"/>
                        <a:t>Mentoring program </a:t>
                      </a:r>
                      <a:r>
                        <a:rPr lang="en-US" sz="1600" dirty="0" smtClean="0"/>
                        <a:t>that provides</a:t>
                      </a:r>
                      <a:r>
                        <a:rPr lang="en-US" sz="1600" baseline="0" dirty="0" smtClean="0"/>
                        <a:t> students networking opportunities and skillsets that are desirable to businesses in the community.  Mentors are </a:t>
                      </a:r>
                      <a:r>
                        <a:rPr lang="en-US" sz="1600" dirty="0" smtClean="0"/>
                        <a:t>available to </a:t>
                      </a:r>
                      <a:r>
                        <a:rPr lang="en-US" sz="1600" dirty="0"/>
                        <a:t>all </a:t>
                      </a:r>
                      <a:r>
                        <a:rPr lang="en-US" sz="1600" dirty="0" smtClean="0"/>
                        <a:t>students</a:t>
                      </a:r>
                      <a:r>
                        <a:rPr lang="en-US" sz="1600" baseline="0" dirty="0" smtClean="0"/>
                        <a:t> and have the flexibility to accommodate students’ schedules.</a:t>
                      </a:r>
                      <a:endParaRPr sz="1600" dirty="0"/>
                    </a:p>
                  </a:txBody>
                  <a:tcPr marL="119000" marR="119000" marT="45725" marB="45725"/>
                </a:tc>
                <a:tc>
                  <a:txBody>
                    <a:bodyPr/>
                    <a:lstStyle/>
                    <a:p>
                      <a:pPr marL="0" marR="0" lvl="0" indent="0" algn="l" rtl="0">
                        <a:spcBef>
                          <a:spcPts val="0"/>
                        </a:spcBef>
                        <a:spcAft>
                          <a:spcPts val="0"/>
                        </a:spcAft>
                        <a:buNone/>
                      </a:pPr>
                      <a:r>
                        <a:rPr lang="en-US" sz="1600" dirty="0"/>
                        <a:t>Need must be identified in CNA</a:t>
                      </a:r>
                      <a:endParaRPr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dirty="0"/>
                        <a:t>Salary/benefits for FTE to run mentoring program</a:t>
                      </a:r>
                      <a:endParaRPr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dirty="0" smtClean="0"/>
                        <a:t>Cost: Impact </a:t>
                      </a:r>
                      <a:r>
                        <a:rPr lang="en-US" sz="1600" dirty="0"/>
                        <a:t>Ratio (i.e. rank order implications; 50% rule)</a:t>
                      </a:r>
                      <a:endParaRPr dirty="0"/>
                    </a:p>
                  </a:txBody>
                  <a:tcPr marL="119000" marR="119000" marT="45725" marB="45725"/>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626653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3"/>
          <p:cNvSpPr txBox="1">
            <a:spLocks noGrp="1"/>
          </p:cNvSpPr>
          <p:nvPr>
            <p:ph type="title"/>
          </p:nvPr>
        </p:nvSpPr>
        <p:spPr>
          <a:xfrm>
            <a:off x="274319" y="274321"/>
            <a:ext cx="9764416" cy="71323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sz="3000" b="1" dirty="0">
                <a:latin typeface="+mn-lt"/>
              </a:rPr>
              <a:t>Schoolwide and Targeted Assistance Programs - </a:t>
            </a:r>
            <a:r>
              <a:rPr lang="en-US" sz="3000" b="1" dirty="0" smtClean="0">
                <a:latin typeface="+mn-lt"/>
              </a:rPr>
              <a:t>Reflection</a:t>
            </a:r>
            <a:endParaRPr sz="3000" b="1" dirty="0">
              <a:latin typeface="+mn-lt"/>
            </a:endParaRPr>
          </a:p>
        </p:txBody>
      </p:sp>
      <p:sp>
        <p:nvSpPr>
          <p:cNvPr id="489" name="Google Shape;489;p63"/>
          <p:cNvSpPr txBox="1">
            <a:spLocks noGrp="1"/>
          </p:cNvSpPr>
          <p:nvPr>
            <p:ph type="body" idx="1"/>
          </p:nvPr>
        </p:nvSpPr>
        <p:spPr>
          <a:xfrm>
            <a:off x="487680" y="1661160"/>
            <a:ext cx="11216640" cy="4351338"/>
          </a:xfrm>
          <a:prstGeom prst="rect">
            <a:avLst/>
          </a:prstGeom>
          <a:noFill/>
          <a:ln>
            <a:noFill/>
          </a:ln>
        </p:spPr>
        <p:txBody>
          <a:bodyPr spcFirstLastPara="1" wrap="square" lIns="0" tIns="0" rIns="0" bIns="0" anchor="t" anchorCtr="0">
            <a:noAutofit/>
          </a:bodyPr>
          <a:lstStyle/>
          <a:p>
            <a:pPr marL="457200" lvl="0" indent="-457200" algn="l" rtl="0">
              <a:lnSpc>
                <a:spcPct val="90000"/>
              </a:lnSpc>
              <a:spcBef>
                <a:spcPts val="0"/>
              </a:spcBef>
              <a:spcAft>
                <a:spcPts val="0"/>
              </a:spcAft>
              <a:buClr>
                <a:schemeClr val="dk1"/>
              </a:buClr>
              <a:buSzPts val="2400"/>
              <a:buFont typeface="Arial"/>
              <a:buChar char="•"/>
            </a:pPr>
            <a:r>
              <a:rPr lang="en-US" sz="2400" dirty="0">
                <a:latin typeface="+mn-lt"/>
              </a:rPr>
              <a:t>Review the schools your LEA is currently serving with Title I, Part A funds</a:t>
            </a:r>
            <a:r>
              <a:rPr lang="en-US" sz="2400" dirty="0" smtClean="0">
                <a:latin typeface="+mn-lt"/>
              </a:rPr>
              <a:t>.</a:t>
            </a:r>
          </a:p>
          <a:p>
            <a:pPr marL="457200" lvl="0" indent="-457200" algn="l" rtl="0">
              <a:lnSpc>
                <a:spcPct val="90000"/>
              </a:lnSpc>
              <a:spcBef>
                <a:spcPts val="0"/>
              </a:spcBef>
              <a:spcAft>
                <a:spcPts val="0"/>
              </a:spcAft>
              <a:buClr>
                <a:schemeClr val="dk1"/>
              </a:buClr>
              <a:buSzPts val="2400"/>
              <a:buFont typeface="Arial"/>
              <a:buChar char="•"/>
            </a:pPr>
            <a:r>
              <a:rPr lang="en-US" sz="2400" dirty="0" smtClean="0">
                <a:latin typeface="+mn-lt"/>
              </a:rPr>
              <a:t>Identify the needs that were intended to be met.</a:t>
            </a:r>
          </a:p>
          <a:p>
            <a:pPr marL="457200" lvl="0" indent="-457200" algn="l" rtl="0">
              <a:lnSpc>
                <a:spcPct val="90000"/>
              </a:lnSpc>
              <a:spcBef>
                <a:spcPts val="0"/>
              </a:spcBef>
              <a:spcAft>
                <a:spcPts val="0"/>
              </a:spcAft>
              <a:buClr>
                <a:schemeClr val="dk1"/>
              </a:buClr>
              <a:buSzPts val="2400"/>
              <a:buFont typeface="Arial"/>
              <a:buChar char="•"/>
            </a:pPr>
            <a:r>
              <a:rPr lang="en-US" sz="2400" dirty="0" smtClean="0">
                <a:latin typeface="+mn-lt"/>
              </a:rPr>
              <a:t>Using data, determine whether the needs have been met.</a:t>
            </a:r>
            <a:endParaRPr sz="2400" dirty="0">
              <a:latin typeface="+mn-lt"/>
            </a:endParaRPr>
          </a:p>
          <a:p>
            <a:pPr marL="457200" lvl="0" indent="-457200" algn="l" rtl="0">
              <a:lnSpc>
                <a:spcPct val="90000"/>
              </a:lnSpc>
              <a:spcBef>
                <a:spcPts val="1000"/>
              </a:spcBef>
              <a:spcAft>
                <a:spcPts val="0"/>
              </a:spcAft>
              <a:buClr>
                <a:schemeClr val="dk1"/>
              </a:buClr>
              <a:buSzPts val="2400"/>
              <a:buFont typeface="Arial"/>
              <a:buChar char="•"/>
            </a:pPr>
            <a:r>
              <a:rPr lang="en-US" sz="2400" dirty="0">
                <a:latin typeface="+mn-lt"/>
              </a:rPr>
              <a:t>Determine whether the schools are being served as targeted assistance or </a:t>
            </a:r>
            <a:r>
              <a:rPr lang="en-US" sz="2400" dirty="0" smtClean="0">
                <a:latin typeface="+mn-lt"/>
              </a:rPr>
              <a:t>schoolwide.  </a:t>
            </a:r>
            <a:endParaRPr sz="2400" dirty="0">
              <a:latin typeface="+mn-lt"/>
            </a:endParaRPr>
          </a:p>
          <a:p>
            <a:pPr marL="1143000" lvl="1" indent="-457200" algn="l" rtl="0">
              <a:lnSpc>
                <a:spcPct val="90000"/>
              </a:lnSpc>
              <a:spcBef>
                <a:spcPts val="500"/>
              </a:spcBef>
              <a:spcAft>
                <a:spcPts val="0"/>
              </a:spcAft>
              <a:buClr>
                <a:schemeClr val="dk1"/>
              </a:buClr>
              <a:buSzPts val="2000"/>
              <a:buChar char="•"/>
            </a:pPr>
            <a:r>
              <a:rPr lang="en-US" sz="2000" dirty="0">
                <a:latin typeface="+mn-lt"/>
              </a:rPr>
              <a:t>If schoolwide programs, would you know where to find the schoolwide plan?</a:t>
            </a:r>
            <a:endParaRPr sz="2000" dirty="0">
              <a:latin typeface="+mn-lt"/>
            </a:endParaRPr>
          </a:p>
          <a:p>
            <a:pPr marL="457200" lvl="0" indent="-457200" algn="l" rtl="0">
              <a:lnSpc>
                <a:spcPct val="90000"/>
              </a:lnSpc>
              <a:spcBef>
                <a:spcPts val="1000"/>
              </a:spcBef>
              <a:spcAft>
                <a:spcPts val="0"/>
              </a:spcAft>
              <a:buClr>
                <a:schemeClr val="dk1"/>
              </a:buClr>
              <a:buSzPts val="2400"/>
              <a:buFont typeface="Arial"/>
              <a:buChar char="•"/>
            </a:pPr>
            <a:r>
              <a:rPr lang="en-US" sz="2400" dirty="0">
                <a:latin typeface="+mn-lt"/>
              </a:rPr>
              <a:t>Locate the amount allocated to the schools during the </a:t>
            </a:r>
            <a:r>
              <a:rPr lang="en-US" sz="2400" dirty="0" smtClean="0">
                <a:latin typeface="+mn-lt"/>
              </a:rPr>
              <a:t>18-19 </a:t>
            </a:r>
            <a:r>
              <a:rPr lang="en-US" sz="2400" dirty="0">
                <a:latin typeface="+mn-lt"/>
              </a:rPr>
              <a:t>school </a:t>
            </a:r>
            <a:r>
              <a:rPr lang="en-US" sz="2400" dirty="0" smtClean="0">
                <a:latin typeface="+mn-lt"/>
              </a:rPr>
              <a:t>year as a reference point.</a:t>
            </a:r>
            <a:endParaRPr sz="2400" dirty="0">
              <a:latin typeface="+mn-lt"/>
            </a:endParaRPr>
          </a:p>
          <a:p>
            <a:pPr marL="457200" lvl="0" indent="-457200" algn="l" rtl="0">
              <a:lnSpc>
                <a:spcPct val="90000"/>
              </a:lnSpc>
              <a:spcBef>
                <a:spcPts val="1000"/>
              </a:spcBef>
              <a:spcAft>
                <a:spcPts val="0"/>
              </a:spcAft>
              <a:buClr>
                <a:schemeClr val="dk1"/>
              </a:buClr>
              <a:buSzPts val="2400"/>
              <a:buFont typeface="Arial"/>
              <a:buChar char="•"/>
            </a:pPr>
            <a:r>
              <a:rPr lang="en-US" sz="2400" dirty="0">
                <a:latin typeface="+mn-lt"/>
              </a:rPr>
              <a:t>Identify whether additional conversations should occur regarding the planning for programming in the upcoming </a:t>
            </a:r>
            <a:r>
              <a:rPr lang="en-US" sz="2400" dirty="0" smtClean="0">
                <a:latin typeface="+mn-lt"/>
              </a:rPr>
              <a:t>19-20 </a:t>
            </a:r>
            <a:r>
              <a:rPr lang="en-US" sz="2400" dirty="0">
                <a:latin typeface="+mn-lt"/>
              </a:rPr>
              <a:t>school year.  </a:t>
            </a:r>
            <a:endParaRPr sz="2400" dirty="0">
              <a:latin typeface="+mn-lt"/>
            </a:endParaRPr>
          </a:p>
          <a:p>
            <a:pPr marL="1143000" lvl="1" indent="-457200" algn="l" rtl="0">
              <a:lnSpc>
                <a:spcPct val="90000"/>
              </a:lnSpc>
              <a:spcBef>
                <a:spcPts val="500"/>
              </a:spcBef>
              <a:spcAft>
                <a:spcPts val="0"/>
              </a:spcAft>
              <a:buClr>
                <a:schemeClr val="dk1"/>
              </a:buClr>
              <a:buSzPts val="2000"/>
              <a:buChar char="•"/>
            </a:pPr>
            <a:r>
              <a:rPr lang="en-US" sz="2000" dirty="0">
                <a:latin typeface="+mn-lt"/>
              </a:rPr>
              <a:t>If so, identify staff members that should be involved in the conversations and set timelines for those conversations.</a:t>
            </a:r>
            <a:endParaRPr sz="2000" dirty="0">
              <a:latin typeface="+mn-lt"/>
            </a:endParaRPr>
          </a:p>
        </p:txBody>
      </p:sp>
    </p:spTree>
    <p:extLst>
      <p:ext uri="{BB962C8B-B14F-4D97-AF65-F5344CB8AC3E}">
        <p14:creationId xmlns:p14="http://schemas.microsoft.com/office/powerpoint/2010/main" val="2669140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71"/>
          <p:cNvSpPr txBox="1">
            <a:spLocks noGrp="1"/>
          </p:cNvSpPr>
          <p:nvPr>
            <p:ph type="ctrTitle"/>
          </p:nvPr>
        </p:nvSpPr>
        <p:spPr>
          <a:xfrm>
            <a:off x="914400" y="2062163"/>
            <a:ext cx="10363200" cy="2387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Leveraging Federal </a:t>
            </a:r>
            <a:r>
              <a:rPr lang="en-US" dirty="0" smtClean="0"/>
              <a:t>Funds</a:t>
            </a:r>
            <a:endParaRPr sz="4500" b="1" dirty="0">
              <a:solidFill>
                <a:srgbClr val="000000"/>
              </a:solidFill>
              <a:latin typeface="Roboto"/>
              <a:ea typeface="Roboto"/>
              <a:cs typeface="Roboto"/>
              <a:sym typeface="Roboto"/>
            </a:endParaRPr>
          </a:p>
        </p:txBody>
      </p:sp>
      <p:sp>
        <p:nvSpPr>
          <p:cNvPr id="563" name="Google Shape;563;p71"/>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741958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1"/>
            <a:ext cx="11799693" cy="713232"/>
          </a:xfrm>
        </p:spPr>
        <p:txBody>
          <a:bodyPr/>
          <a:lstStyle/>
          <a:p>
            <a:r>
              <a:rPr lang="en-US" dirty="0"/>
              <a:t>Using the Comprehensive Needs Assessment to Inform Title </a:t>
            </a:r>
            <a:r>
              <a:rPr lang="en-US" dirty="0" smtClean="0"/>
              <a:t>Programming: Select Appropriate Funding &amp; Plan for Implementation </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33</a:t>
            </a:fld>
            <a:endParaRPr lang="en-US"/>
          </a:p>
        </p:txBody>
      </p:sp>
      <p:graphicFrame>
        <p:nvGraphicFramePr>
          <p:cNvPr id="5" name="Diagram 4" title="CNA Diagram "/>
          <p:cNvGraphicFramePr/>
          <p:nvPr>
            <p:extLst>
              <p:ext uri="{D42A27DB-BD31-4B8C-83A1-F6EECF244321}">
                <p14:modId xmlns:p14="http://schemas.microsoft.com/office/powerpoint/2010/main" val="422551230"/>
              </p:ext>
            </p:extLst>
          </p:nvPr>
        </p:nvGraphicFramePr>
        <p:xfrm>
          <a:off x="1150374" y="1435510"/>
          <a:ext cx="9910916" cy="5285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descr="Highlights the circle that says, &quot;select appropriate funding and plan for implementation.&quot; " title="Highlighted Section"/>
          <p:cNvSpPr txBox="1"/>
          <p:nvPr/>
        </p:nvSpPr>
        <p:spPr>
          <a:xfrm>
            <a:off x="5839868" y="5059828"/>
            <a:ext cx="2959509" cy="1750142"/>
          </a:xfrm>
          <a:prstGeom prst="rect">
            <a:avLst/>
          </a:prstGeom>
          <a:solidFill>
            <a:schemeClr val="accent4">
              <a:lumMod val="20000"/>
              <a:lumOff val="80000"/>
              <a:alpha val="19000"/>
            </a:schemeClr>
          </a:solidFill>
          <a:ln>
            <a:solidFill>
              <a:srgbClr val="FFFF00"/>
            </a:solidFill>
          </a:ln>
        </p:spPr>
        <p:txBody>
          <a:bodyPr wrap="square" rtlCol="0">
            <a:spAutoFit/>
          </a:bodyPr>
          <a:lstStyle/>
          <a:p>
            <a:endParaRPr lang="en-US" dirty="0"/>
          </a:p>
        </p:txBody>
      </p:sp>
      <p:sp>
        <p:nvSpPr>
          <p:cNvPr id="6" name="TextBox 5"/>
          <p:cNvSpPr txBox="1"/>
          <p:nvPr/>
        </p:nvSpPr>
        <p:spPr>
          <a:xfrm>
            <a:off x="9271819" y="1347019"/>
            <a:ext cx="2802193" cy="600164"/>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r>
              <a:rPr lang="en-US" sz="1100" b="1" u="sng" dirty="0" smtClean="0"/>
              <a:t>Source</a:t>
            </a:r>
            <a:r>
              <a:rPr lang="en-US" sz="1100" dirty="0" smtClean="0"/>
              <a:t>: </a:t>
            </a:r>
            <a:r>
              <a:rPr lang="en-US" sz="1100" dirty="0" smtClean="0">
                <a:hlinkClick r:id="rId8"/>
              </a:rPr>
              <a:t>Needs </a:t>
            </a:r>
            <a:r>
              <a:rPr lang="en-US" sz="1100" dirty="0">
                <a:hlinkClick r:id="rId8"/>
              </a:rPr>
              <a:t>Assessment Guidebook</a:t>
            </a:r>
            <a:r>
              <a:rPr lang="en-US" sz="1100" dirty="0"/>
              <a:t>: https://</a:t>
            </a:r>
            <a:r>
              <a:rPr lang="en-US" sz="1100" dirty="0" smtClean="0"/>
              <a:t>statesupportnetwork.ed.gov/system/files/needsassessmentguidebook-508_003.pdf </a:t>
            </a:r>
            <a:endParaRPr lang="en-US" sz="1100" dirty="0"/>
          </a:p>
        </p:txBody>
      </p:sp>
    </p:spTree>
    <p:extLst>
      <p:ext uri="{BB962C8B-B14F-4D97-AF65-F5344CB8AC3E}">
        <p14:creationId xmlns:p14="http://schemas.microsoft.com/office/powerpoint/2010/main" val="1465892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6" name="Google Shape;596;p73"/>
          <p:cNvSpPr txBox="1">
            <a:spLocks noGrp="1"/>
          </p:cNvSpPr>
          <p:nvPr>
            <p:ph type="title"/>
          </p:nvPr>
        </p:nvSpPr>
        <p:spPr>
          <a:xfrm>
            <a:off x="290626" y="73825"/>
            <a:ext cx="98205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b="1" dirty="0"/>
              <a:t>When determining which Federal Funds to leverage, consider the following factors:</a:t>
            </a:r>
            <a:r>
              <a:rPr lang="en-US" b="1" dirty="0"/>
              <a:t> </a:t>
            </a:r>
            <a:endParaRPr b="1" dirty="0"/>
          </a:p>
        </p:txBody>
      </p:sp>
      <p:sp>
        <p:nvSpPr>
          <p:cNvPr id="597" name="Google Shape;597;p73"/>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34</a:t>
            </a:fld>
            <a:endParaRPr/>
          </a:p>
        </p:txBody>
      </p:sp>
      <p:sp>
        <p:nvSpPr>
          <p:cNvPr id="595" name="Top."/>
          <p:cNvSpPr txBox="1">
            <a:spLocks noGrp="1"/>
          </p:cNvSpPr>
          <p:nvPr>
            <p:ph type="body" idx="1"/>
          </p:nvPr>
        </p:nvSpPr>
        <p:spPr>
          <a:xfrm>
            <a:off x="447033" y="1223454"/>
            <a:ext cx="2036100" cy="1786200"/>
          </a:xfrm>
          <a:prstGeom prst="rect">
            <a:avLst/>
          </a:prstGeom>
          <a:solidFill>
            <a:srgbClr val="0B5394"/>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r>
              <a:rPr lang="en-US" dirty="0">
                <a:solidFill>
                  <a:srgbClr val="FFFFFF"/>
                </a:solidFill>
              </a:rPr>
              <a:t>Top priorities</a:t>
            </a:r>
            <a:endParaRPr dirty="0">
              <a:solidFill>
                <a:srgbClr val="FFFFFF"/>
              </a:solidFill>
            </a:endParaRPr>
          </a:p>
        </p:txBody>
      </p:sp>
      <p:sp>
        <p:nvSpPr>
          <p:cNvPr id="604" name="Google Shape;604;p73" descr="That points to Top priorities and student group needs. " title="Arrow"/>
          <p:cNvSpPr/>
          <p:nvPr/>
        </p:nvSpPr>
        <p:spPr>
          <a:xfrm>
            <a:off x="1207250" y="2959375"/>
            <a:ext cx="536400" cy="1000800"/>
          </a:xfrm>
          <a:prstGeom prst="upDownArrow">
            <a:avLst>
              <a:gd name="adj1" fmla="val 50000"/>
              <a:gd name="adj2" fmla="val 50000"/>
            </a:avLst>
          </a:prstGeom>
          <a:solidFill>
            <a:srgbClr val="2DA2B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Student Group"/>
          <p:cNvSpPr txBox="1">
            <a:spLocks noGrp="1"/>
          </p:cNvSpPr>
          <p:nvPr>
            <p:ph type="body" idx="1"/>
          </p:nvPr>
        </p:nvSpPr>
        <p:spPr>
          <a:xfrm>
            <a:off x="456699" y="3964268"/>
            <a:ext cx="2036100" cy="1786200"/>
          </a:xfrm>
          <a:prstGeom prst="rect">
            <a:avLst/>
          </a:prstGeom>
          <a:solidFill>
            <a:srgbClr val="0B5394"/>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r>
              <a:rPr lang="en-US" dirty="0">
                <a:solidFill>
                  <a:srgbClr val="FFFFFF"/>
                </a:solidFill>
              </a:rPr>
              <a:t>Student group needs</a:t>
            </a:r>
            <a:endParaRPr dirty="0">
              <a:solidFill>
                <a:srgbClr val="FFFFFF"/>
              </a:solidFill>
            </a:endParaRPr>
          </a:p>
        </p:txBody>
      </p:sp>
      <p:sp>
        <p:nvSpPr>
          <p:cNvPr id="612" name="Google Shape;612;p73" descr="Points from Top proiorities and student group needs to strategies, interventions, activities, resources. " title="Arrow"/>
          <p:cNvSpPr/>
          <p:nvPr/>
        </p:nvSpPr>
        <p:spPr>
          <a:xfrm>
            <a:off x="2656117" y="2818975"/>
            <a:ext cx="726300" cy="1428900"/>
          </a:xfrm>
          <a:prstGeom prst="rightArrow">
            <a:avLst>
              <a:gd name="adj1" fmla="val 50000"/>
              <a:gd name="adj2" fmla="val 50000"/>
            </a:avLst>
          </a:prstGeom>
          <a:solidFill>
            <a:srgbClr val="F1843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Strategies"/>
          <p:cNvSpPr txBox="1">
            <a:spLocks noGrp="1"/>
          </p:cNvSpPr>
          <p:nvPr>
            <p:ph type="body" idx="1"/>
          </p:nvPr>
        </p:nvSpPr>
        <p:spPr>
          <a:xfrm>
            <a:off x="3545050" y="2541625"/>
            <a:ext cx="2220000" cy="1983600"/>
          </a:xfrm>
          <a:prstGeom prst="rect">
            <a:avLst/>
          </a:prstGeom>
          <a:solidFill>
            <a:srgbClr val="3D85C6"/>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r>
              <a:rPr lang="en-US" dirty="0">
                <a:solidFill>
                  <a:srgbClr val="FFFFFF"/>
                </a:solidFill>
              </a:rPr>
              <a:t>Strategies, interventions, activities, resources</a:t>
            </a:r>
            <a:endParaRPr dirty="0">
              <a:solidFill>
                <a:srgbClr val="FFFFFF"/>
              </a:solidFill>
            </a:endParaRPr>
          </a:p>
        </p:txBody>
      </p:sp>
      <p:sp>
        <p:nvSpPr>
          <p:cNvPr id="611" name="Google Shape;611;p73" descr="It points from strategies, interventions, activities, resouces to title program emphases and allowable uses of funds. " title="Arrow"/>
          <p:cNvSpPr/>
          <p:nvPr/>
        </p:nvSpPr>
        <p:spPr>
          <a:xfrm>
            <a:off x="5927667" y="2925025"/>
            <a:ext cx="726300" cy="1428900"/>
          </a:xfrm>
          <a:prstGeom prst="rightArrow">
            <a:avLst>
              <a:gd name="adj1" fmla="val 50000"/>
              <a:gd name="adj2" fmla="val 50000"/>
            </a:avLst>
          </a:prstGeom>
          <a:solidFill>
            <a:srgbClr val="F1843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7" name="Google Shape;607;p73" descr="This is includes the top priorities and student group needs which leads to strategies, interventions, activities, resources. " title="Informed by the CNA"/>
          <p:cNvPicPr preferRelativeResize="0"/>
          <p:nvPr/>
        </p:nvPicPr>
        <p:blipFill>
          <a:blip r:embed="rId3">
            <a:alphaModFix/>
          </a:blip>
          <a:stretch>
            <a:fillRect/>
          </a:stretch>
        </p:blipFill>
        <p:spPr>
          <a:xfrm rot="5400000">
            <a:off x="2686354" y="3983118"/>
            <a:ext cx="665825" cy="4288325"/>
          </a:xfrm>
          <a:prstGeom prst="rect">
            <a:avLst/>
          </a:prstGeom>
          <a:noFill/>
          <a:ln>
            <a:noFill/>
          </a:ln>
        </p:spPr>
      </p:pic>
      <p:sp>
        <p:nvSpPr>
          <p:cNvPr id="603" name="Informed CNA"/>
          <p:cNvSpPr txBox="1"/>
          <p:nvPr/>
        </p:nvSpPr>
        <p:spPr>
          <a:xfrm>
            <a:off x="1743650" y="6295350"/>
            <a:ext cx="3070800" cy="5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Calibri"/>
                <a:ea typeface="Calibri"/>
                <a:cs typeface="Calibri"/>
                <a:sym typeface="Calibri"/>
              </a:rPr>
              <a:t>Informed by CNA</a:t>
            </a:r>
            <a:endParaRPr sz="2400" b="1" dirty="0">
              <a:latin typeface="Calibri"/>
              <a:ea typeface="Calibri"/>
              <a:cs typeface="Calibri"/>
              <a:sym typeface="Calibri"/>
            </a:endParaRPr>
          </a:p>
        </p:txBody>
      </p:sp>
      <p:sp>
        <p:nvSpPr>
          <p:cNvPr id="600" name="Allowable"/>
          <p:cNvSpPr txBox="1">
            <a:spLocks noGrp="1"/>
          </p:cNvSpPr>
          <p:nvPr>
            <p:ph type="body" idx="1"/>
          </p:nvPr>
        </p:nvSpPr>
        <p:spPr>
          <a:xfrm>
            <a:off x="6789309" y="4014827"/>
            <a:ext cx="2220000" cy="1645200"/>
          </a:xfrm>
          <a:prstGeom prst="rect">
            <a:avLst/>
          </a:prstGeom>
          <a:solidFill>
            <a:srgbClr val="6EC4E8"/>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r>
              <a:rPr lang="en-US" dirty="0"/>
              <a:t>Allowable Uses of Funds</a:t>
            </a:r>
            <a:endParaRPr dirty="0"/>
          </a:p>
        </p:txBody>
      </p:sp>
      <p:sp>
        <p:nvSpPr>
          <p:cNvPr id="605" name="Google Shape;605;p73" descr="that points to Title Program Emphasses and Allowable Uses of Funds. " title="Arrow"/>
          <p:cNvSpPr/>
          <p:nvPr/>
        </p:nvSpPr>
        <p:spPr>
          <a:xfrm>
            <a:off x="7625159" y="3020004"/>
            <a:ext cx="536400" cy="1000800"/>
          </a:xfrm>
          <a:prstGeom prst="upDownArrow">
            <a:avLst>
              <a:gd name="adj1" fmla="val 50000"/>
              <a:gd name="adj2" fmla="val 50000"/>
            </a:avLst>
          </a:prstGeom>
          <a:solidFill>
            <a:srgbClr val="4EEE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Title Program"/>
          <p:cNvSpPr txBox="1">
            <a:spLocks noGrp="1"/>
          </p:cNvSpPr>
          <p:nvPr>
            <p:ph type="body" idx="1"/>
          </p:nvPr>
        </p:nvSpPr>
        <p:spPr>
          <a:xfrm>
            <a:off x="6797032" y="1239780"/>
            <a:ext cx="2220000" cy="1786200"/>
          </a:xfrm>
          <a:prstGeom prst="rect">
            <a:avLst/>
          </a:prstGeom>
          <a:solidFill>
            <a:srgbClr val="6EC4E8"/>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r>
              <a:rPr lang="en-US" dirty="0"/>
              <a:t>Title Program Emphases </a:t>
            </a:r>
            <a:endParaRPr dirty="0"/>
          </a:p>
        </p:txBody>
      </p:sp>
      <p:sp>
        <p:nvSpPr>
          <p:cNvPr id="610" name="Google Shape;610;p73" descr="It poitns from the Title Program Emphasses and Allowable uses for funds to Proposed uses of fedederal funds " title="Arrow"/>
          <p:cNvSpPr/>
          <p:nvPr/>
        </p:nvSpPr>
        <p:spPr>
          <a:xfrm>
            <a:off x="9197067" y="2840725"/>
            <a:ext cx="726300" cy="1428900"/>
          </a:xfrm>
          <a:prstGeom prst="rightArrow">
            <a:avLst>
              <a:gd name="adj1" fmla="val 50000"/>
              <a:gd name="adj2" fmla="val 50000"/>
            </a:avLst>
          </a:prstGeom>
          <a:solidFill>
            <a:srgbClr val="F1843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Proposed use"/>
          <p:cNvSpPr txBox="1">
            <a:spLocks noGrp="1"/>
          </p:cNvSpPr>
          <p:nvPr>
            <p:ph type="body" idx="1"/>
          </p:nvPr>
        </p:nvSpPr>
        <p:spPr>
          <a:xfrm>
            <a:off x="10111125" y="2548975"/>
            <a:ext cx="1876800" cy="2181000"/>
          </a:xfrm>
          <a:prstGeom prst="rect">
            <a:avLst/>
          </a:prstGeom>
          <a:solidFill>
            <a:srgbClr val="4EEE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1000"/>
              </a:spcBef>
              <a:spcAft>
                <a:spcPts val="0"/>
              </a:spcAft>
              <a:buNone/>
            </a:pPr>
            <a:r>
              <a:rPr lang="en-US"/>
              <a:t>Proposed Uses of Federal Funds</a:t>
            </a:r>
            <a:endParaRPr/>
          </a:p>
        </p:txBody>
      </p:sp>
      <p:sp>
        <p:nvSpPr>
          <p:cNvPr id="606" name="Google Shape;606;p73" hidden="1"/>
          <p:cNvSpPr txBox="1"/>
          <p:nvPr/>
        </p:nvSpPr>
        <p:spPr>
          <a:xfrm>
            <a:off x="7341825" y="5582250"/>
            <a:ext cx="3181500" cy="71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2DA2BF"/>
                </a:solidFill>
                <a:latin typeface="Calibri"/>
                <a:ea typeface="Calibri"/>
                <a:cs typeface="Calibri"/>
                <a:sym typeface="Calibri"/>
              </a:rPr>
              <a:t>[ Informed By Statute ]</a:t>
            </a:r>
            <a:endParaRPr sz="2400" b="1">
              <a:solidFill>
                <a:srgbClr val="2DA2BF"/>
              </a:solidFill>
              <a:latin typeface="Calibri"/>
              <a:ea typeface="Calibri"/>
              <a:cs typeface="Calibri"/>
              <a:sym typeface="Calibri"/>
            </a:endParaRPr>
          </a:p>
        </p:txBody>
      </p:sp>
      <p:sp>
        <p:nvSpPr>
          <p:cNvPr id="608" name="Google Shape;608;p73"/>
          <p:cNvSpPr txBox="1"/>
          <p:nvPr/>
        </p:nvSpPr>
        <p:spPr>
          <a:xfrm>
            <a:off x="7893359" y="6356354"/>
            <a:ext cx="3070800" cy="5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Calibri"/>
                <a:ea typeface="Calibri"/>
                <a:cs typeface="Calibri"/>
                <a:sym typeface="Calibri"/>
              </a:rPr>
              <a:t>Informed by Statute</a:t>
            </a:r>
            <a:endParaRPr sz="2400" b="1" dirty="0">
              <a:latin typeface="Calibri"/>
              <a:ea typeface="Calibri"/>
              <a:cs typeface="Calibri"/>
              <a:sym typeface="Calibri"/>
            </a:endParaRPr>
          </a:p>
        </p:txBody>
      </p:sp>
      <p:pic>
        <p:nvPicPr>
          <p:cNvPr id="609" name="Google Shape;609;p73" descr="This includes title program emphases and allowable uses of funds which leads to proposed uses of federal funds. " title="Informed by statue "/>
          <p:cNvPicPr preferRelativeResize="0"/>
          <p:nvPr/>
        </p:nvPicPr>
        <p:blipFill>
          <a:blip r:embed="rId3">
            <a:alphaModFix/>
          </a:blip>
          <a:stretch>
            <a:fillRect/>
          </a:stretch>
        </p:blipFill>
        <p:spPr>
          <a:xfrm rot="5400000">
            <a:off x="8864154" y="3939218"/>
            <a:ext cx="665825" cy="4288325"/>
          </a:xfrm>
          <a:prstGeom prst="rect">
            <a:avLst/>
          </a:prstGeom>
          <a:noFill/>
          <a:ln>
            <a:noFill/>
          </a:ln>
        </p:spPr>
      </p:pic>
      <p:sp>
        <p:nvSpPr>
          <p:cNvPr id="20" name="TextBox 19"/>
          <p:cNvSpPr txBox="1"/>
          <p:nvPr/>
        </p:nvSpPr>
        <p:spPr>
          <a:xfrm>
            <a:off x="9124334" y="1317547"/>
            <a:ext cx="2991815" cy="1169551"/>
          </a:xfrm>
          <a:prstGeom prst="rect">
            <a:avLst/>
          </a:prstGeom>
          <a:solidFill>
            <a:schemeClr val="accent6">
              <a:lumMod val="20000"/>
              <a:lumOff val="80000"/>
            </a:schemeClr>
          </a:solidFill>
          <a:ln>
            <a:solidFill>
              <a:srgbClr val="00B050"/>
            </a:solidFill>
          </a:ln>
        </p:spPr>
        <p:txBody>
          <a:bodyPr wrap="square" rtlCol="0">
            <a:spAutoFit/>
          </a:bodyPr>
          <a:lstStyle/>
          <a:p>
            <a:pPr algn="ctr"/>
            <a:r>
              <a:rPr lang="en-US" sz="1400" dirty="0" smtClean="0">
                <a:hlinkClick r:id="rId4"/>
              </a:rPr>
              <a:t>For examples of allowable activities see Cons App Manual: </a:t>
            </a:r>
            <a:r>
              <a:rPr lang="en-US" sz="1400" dirty="0" smtClean="0"/>
              <a:t>http</a:t>
            </a:r>
            <a:r>
              <a:rPr lang="en-US" sz="1400" dirty="0"/>
              <a:t>://</a:t>
            </a:r>
            <a:r>
              <a:rPr lang="en-US" sz="1400" dirty="0" smtClean="0"/>
              <a:t>www.cde.state.co.us/fedprograms/consolidatedapplicationmanual-finalpdf </a:t>
            </a:r>
            <a:endParaRPr lang="en-US" sz="1400" dirty="0"/>
          </a:p>
        </p:txBody>
      </p:sp>
    </p:spTree>
    <p:extLst>
      <p:ext uri="{BB962C8B-B14F-4D97-AF65-F5344CB8AC3E}">
        <p14:creationId xmlns:p14="http://schemas.microsoft.com/office/powerpoint/2010/main" val="917248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76"/>
          <p:cNvSpPr txBox="1">
            <a:spLocks noGrp="1"/>
          </p:cNvSpPr>
          <p:nvPr>
            <p:ph type="title"/>
          </p:nvPr>
        </p:nvSpPr>
        <p:spPr>
          <a:xfrm>
            <a:off x="294550" y="190950"/>
            <a:ext cx="108489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b="1"/>
              <a:t>Activity: Connecting Title Programs to Identified Priorities</a:t>
            </a:r>
            <a:endParaRPr sz="3000" b="1"/>
          </a:p>
        </p:txBody>
      </p:sp>
      <p:sp>
        <p:nvSpPr>
          <p:cNvPr id="660" name="Google Shape;660;p76"/>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35</a:t>
            </a:fld>
            <a:endParaRPr/>
          </a:p>
        </p:txBody>
      </p:sp>
      <p:sp>
        <p:nvSpPr>
          <p:cNvPr id="661" name="Google Shape;661;p76"/>
          <p:cNvSpPr txBox="1"/>
          <p:nvPr/>
        </p:nvSpPr>
        <p:spPr>
          <a:xfrm>
            <a:off x="619825" y="1737954"/>
            <a:ext cx="3564600" cy="1107600"/>
          </a:xfrm>
          <a:prstGeom prst="rect">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Priority 1 - Accelerate student growth in math</a:t>
            </a:r>
            <a:endParaRPr sz="2200"/>
          </a:p>
        </p:txBody>
      </p:sp>
      <p:sp>
        <p:nvSpPr>
          <p:cNvPr id="662" name="Google Shape;662;p76"/>
          <p:cNvSpPr txBox="1"/>
          <p:nvPr/>
        </p:nvSpPr>
        <p:spPr>
          <a:xfrm>
            <a:off x="619825" y="3106650"/>
            <a:ext cx="3564600" cy="11076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Priority 2 - Recruit and retain excellent teachers in high need schools</a:t>
            </a:r>
            <a:endParaRPr sz="2200"/>
          </a:p>
        </p:txBody>
      </p:sp>
      <p:sp>
        <p:nvSpPr>
          <p:cNvPr id="663" name="Google Shape;663;p76"/>
          <p:cNvSpPr txBox="1"/>
          <p:nvPr/>
        </p:nvSpPr>
        <p:spPr>
          <a:xfrm>
            <a:off x="619825" y="4475355"/>
            <a:ext cx="3564600" cy="1107600"/>
          </a:xfrm>
          <a:prstGeom prst="rect">
            <a:avLst/>
          </a:prstGeom>
          <a:solidFill>
            <a:srgbClr val="6D9EE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Priority 3 - Increase EL Students’ Science Achievement</a:t>
            </a:r>
            <a:endParaRPr sz="2200"/>
          </a:p>
        </p:txBody>
      </p:sp>
      <p:sp>
        <p:nvSpPr>
          <p:cNvPr id="664" name="Google Shape;664;p76"/>
          <p:cNvSpPr txBox="1"/>
          <p:nvPr/>
        </p:nvSpPr>
        <p:spPr>
          <a:xfrm>
            <a:off x="4701312" y="1892900"/>
            <a:ext cx="3708000" cy="448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Questions to Consider:</a:t>
            </a:r>
            <a:endParaRPr sz="2000" b="1" dirty="0"/>
          </a:p>
          <a:p>
            <a:pPr marL="457200" lvl="0" indent="-342900" algn="l" rtl="0">
              <a:spcBef>
                <a:spcPts val="1000"/>
              </a:spcBef>
              <a:spcAft>
                <a:spcPts val="0"/>
              </a:spcAft>
              <a:buSzPts val="1800"/>
              <a:buChar char="❏"/>
            </a:pPr>
            <a:r>
              <a:rPr lang="en-US" sz="1800" dirty="0"/>
              <a:t>What Title Programs best support the priorities (and specific interventions)?</a:t>
            </a:r>
            <a:endParaRPr sz="1800" dirty="0"/>
          </a:p>
          <a:p>
            <a:pPr marL="457200" lvl="0" indent="-342900" algn="l" rtl="0">
              <a:spcBef>
                <a:spcPts val="1000"/>
              </a:spcBef>
              <a:spcAft>
                <a:spcPts val="0"/>
              </a:spcAft>
              <a:buSzPts val="1800"/>
              <a:buChar char="❏"/>
            </a:pPr>
            <a:r>
              <a:rPr lang="en-US" sz="1800" dirty="0"/>
              <a:t>Are specific student groups the target of your priorities? Which Title Program(s) also focus on these students? </a:t>
            </a:r>
            <a:endParaRPr sz="1800" dirty="0"/>
          </a:p>
          <a:p>
            <a:pPr marL="457200" lvl="0" indent="-342900" algn="l" rtl="0">
              <a:spcBef>
                <a:spcPts val="1000"/>
              </a:spcBef>
              <a:spcAft>
                <a:spcPts val="1000"/>
              </a:spcAft>
              <a:buSzPts val="1800"/>
              <a:buChar char="❏"/>
            </a:pPr>
            <a:r>
              <a:rPr lang="en-US" sz="1800" dirty="0">
                <a:solidFill>
                  <a:schemeClr val="dk1"/>
                </a:solidFill>
              </a:rPr>
              <a:t>If multiple needs can be addressed through several Title Programs, how do you decide?</a:t>
            </a:r>
            <a:r>
              <a:rPr lang="en-US" sz="1800" dirty="0"/>
              <a:t>  </a:t>
            </a:r>
            <a:endParaRPr sz="1800" dirty="0"/>
          </a:p>
        </p:txBody>
      </p:sp>
      <p:sp>
        <p:nvSpPr>
          <p:cNvPr id="665" name="1" title="Title I Part A funds"/>
          <p:cNvSpPr/>
          <p:nvPr/>
        </p:nvSpPr>
        <p:spPr>
          <a:xfrm flipH="1">
            <a:off x="8936551" y="1606850"/>
            <a:ext cx="2466300" cy="5937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70" name="Google Shape;670;p76"/>
          <p:cNvSpPr txBox="1"/>
          <p:nvPr/>
        </p:nvSpPr>
        <p:spPr>
          <a:xfrm>
            <a:off x="9126083" y="1740650"/>
            <a:ext cx="2216066"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Title I, Part A Funds</a:t>
            </a:r>
            <a:endParaRPr b="1" dirty="0"/>
          </a:p>
        </p:txBody>
      </p:sp>
      <p:sp>
        <p:nvSpPr>
          <p:cNvPr id="666" name="2" title="Title I, Part D "/>
          <p:cNvSpPr/>
          <p:nvPr/>
        </p:nvSpPr>
        <p:spPr>
          <a:xfrm flipH="1">
            <a:off x="8936551" y="2339375"/>
            <a:ext cx="2466300" cy="5937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71" name="Google Shape;671;p76"/>
          <p:cNvSpPr txBox="1"/>
          <p:nvPr/>
        </p:nvSpPr>
        <p:spPr>
          <a:xfrm>
            <a:off x="9126083" y="2378300"/>
            <a:ext cx="2216066"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Title I, Part D Funds</a:t>
            </a:r>
            <a:endParaRPr b="1" dirty="0"/>
          </a:p>
        </p:txBody>
      </p:sp>
      <p:sp>
        <p:nvSpPr>
          <p:cNvPr id="667" name="3" title="Title II, Part A "/>
          <p:cNvSpPr/>
          <p:nvPr/>
        </p:nvSpPr>
        <p:spPr>
          <a:xfrm flipH="1">
            <a:off x="8936551" y="3071888"/>
            <a:ext cx="2466300" cy="5937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72" name="Google Shape;672;p76"/>
          <p:cNvSpPr txBox="1"/>
          <p:nvPr/>
        </p:nvSpPr>
        <p:spPr>
          <a:xfrm>
            <a:off x="9126083" y="3138788"/>
            <a:ext cx="2216066"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Title II, Part A Funds</a:t>
            </a:r>
            <a:endParaRPr b="1" dirty="0"/>
          </a:p>
        </p:txBody>
      </p:sp>
      <p:sp>
        <p:nvSpPr>
          <p:cNvPr id="668" name="4" title="Title III, Part A "/>
          <p:cNvSpPr/>
          <p:nvPr/>
        </p:nvSpPr>
        <p:spPr>
          <a:xfrm flipH="1">
            <a:off x="8936551" y="3804400"/>
            <a:ext cx="2466300" cy="5937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73" name="Google Shape;673;p76"/>
          <p:cNvSpPr txBox="1"/>
          <p:nvPr/>
        </p:nvSpPr>
        <p:spPr>
          <a:xfrm>
            <a:off x="9206656" y="3871300"/>
            <a:ext cx="21963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Title III, Part A Funds</a:t>
            </a:r>
            <a:endParaRPr b="1" dirty="0"/>
          </a:p>
        </p:txBody>
      </p:sp>
      <p:sp>
        <p:nvSpPr>
          <p:cNvPr id="669" name="4r" title="Title IV, Part A"/>
          <p:cNvSpPr/>
          <p:nvPr/>
        </p:nvSpPr>
        <p:spPr>
          <a:xfrm flipH="1">
            <a:off x="8936551" y="4505300"/>
            <a:ext cx="2466300" cy="5937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74" name="Google Shape;674;p76"/>
          <p:cNvSpPr txBox="1"/>
          <p:nvPr/>
        </p:nvSpPr>
        <p:spPr>
          <a:xfrm>
            <a:off x="9085171" y="4572200"/>
            <a:ext cx="2256900" cy="45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Title IV, Part A Funds</a:t>
            </a:r>
            <a:endParaRPr b="1" dirty="0"/>
          </a:p>
        </p:txBody>
      </p:sp>
      <p:sp>
        <p:nvSpPr>
          <p:cNvPr id="675" name="5" title="Title V, Part B "/>
          <p:cNvSpPr/>
          <p:nvPr/>
        </p:nvSpPr>
        <p:spPr>
          <a:xfrm flipH="1">
            <a:off x="8936551" y="5206200"/>
            <a:ext cx="2466300" cy="5937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76" name="Google Shape;676;p76"/>
          <p:cNvSpPr txBox="1"/>
          <p:nvPr/>
        </p:nvSpPr>
        <p:spPr>
          <a:xfrm>
            <a:off x="9085171" y="5273100"/>
            <a:ext cx="2216066"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Title V, Part B Funds</a:t>
            </a:r>
            <a:endParaRPr b="1" dirty="0"/>
          </a:p>
        </p:txBody>
      </p:sp>
    </p:spTree>
    <p:extLst>
      <p:ext uri="{BB962C8B-B14F-4D97-AF65-F5344CB8AC3E}">
        <p14:creationId xmlns:p14="http://schemas.microsoft.com/office/powerpoint/2010/main" val="196139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n-lt"/>
              </a:rPr>
              <a:t>Program Evaluation</a:t>
            </a:r>
            <a:endParaRPr lang="en-US" dirty="0">
              <a:latin typeface="+mn-lt"/>
            </a:endParaRPr>
          </a:p>
        </p:txBody>
      </p:sp>
      <p:sp>
        <p:nvSpPr>
          <p:cNvPr id="3" name="Slide Number Placeholder 2"/>
          <p:cNvSpPr>
            <a:spLocks noGrp="1"/>
          </p:cNvSpPr>
          <p:nvPr>
            <p:ph type="sldNum" idx="12"/>
          </p:nvPr>
        </p:nvSpPr>
        <p:spPr/>
        <p:txBody>
          <a:bodyPr/>
          <a:lstStyle/>
          <a:p>
            <a:fld id="{00000000-1234-1234-1234-123412341234}" type="slidenum">
              <a:rPr lang="en-US" smtClean="0">
                <a:solidFill>
                  <a:srgbClr val="FFFFFF"/>
                </a:solidFill>
              </a:rPr>
              <a:pPr/>
              <a:t>36</a:t>
            </a:fld>
            <a:endParaRPr lang="en-US">
              <a:solidFill>
                <a:srgbClr val="FFFFFF"/>
              </a:solidFill>
            </a:endParaRPr>
          </a:p>
        </p:txBody>
      </p:sp>
    </p:spTree>
    <p:extLst>
      <p:ext uri="{BB962C8B-B14F-4D97-AF65-F5344CB8AC3E}">
        <p14:creationId xmlns:p14="http://schemas.microsoft.com/office/powerpoint/2010/main" val="5657284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1"/>
            <a:ext cx="11131099" cy="713232"/>
          </a:xfrm>
        </p:spPr>
        <p:txBody>
          <a:bodyPr/>
          <a:lstStyle/>
          <a:p>
            <a:r>
              <a:rPr lang="en-US" dirty="0"/>
              <a:t>Using the Comprehensive Needs Assessment to Inform Title </a:t>
            </a:r>
            <a:r>
              <a:rPr lang="en-US" dirty="0" smtClean="0"/>
              <a:t>Programming: Examine and Reflect (Evaluate) </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37</a:t>
            </a:fld>
            <a:endParaRPr lang="en-US"/>
          </a:p>
        </p:txBody>
      </p:sp>
      <p:graphicFrame>
        <p:nvGraphicFramePr>
          <p:cNvPr id="5" name="Diagram 4" title="CNA Diagram "/>
          <p:cNvGraphicFramePr/>
          <p:nvPr>
            <p:extLst>
              <p:ext uri="{D42A27DB-BD31-4B8C-83A1-F6EECF244321}">
                <p14:modId xmlns:p14="http://schemas.microsoft.com/office/powerpoint/2010/main" val="1514947423"/>
              </p:ext>
            </p:extLst>
          </p:nvPr>
        </p:nvGraphicFramePr>
        <p:xfrm>
          <a:off x="1150374" y="1435510"/>
          <a:ext cx="9910916" cy="5285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descr="This highlights the circle that says, &quot; Examine and reflect (evaluate).&quot; " title="Highlighted section"/>
          <p:cNvSpPr txBox="1"/>
          <p:nvPr/>
        </p:nvSpPr>
        <p:spPr>
          <a:xfrm>
            <a:off x="2703871" y="2635046"/>
            <a:ext cx="2979173" cy="2458064"/>
          </a:xfrm>
          <a:prstGeom prst="rect">
            <a:avLst/>
          </a:prstGeom>
          <a:solidFill>
            <a:schemeClr val="accent4">
              <a:lumMod val="20000"/>
              <a:lumOff val="80000"/>
              <a:alpha val="24000"/>
            </a:schemeClr>
          </a:solidFill>
          <a:ln>
            <a:solidFill>
              <a:srgbClr val="FFFF00"/>
            </a:solidFill>
          </a:ln>
        </p:spPr>
        <p:txBody>
          <a:bodyPr wrap="square" rtlCol="0">
            <a:spAutoFit/>
          </a:bodyPr>
          <a:lstStyle/>
          <a:p>
            <a:endParaRPr lang="en-US" dirty="0"/>
          </a:p>
        </p:txBody>
      </p:sp>
      <p:sp>
        <p:nvSpPr>
          <p:cNvPr id="6" name="TextBox 5"/>
          <p:cNvSpPr txBox="1"/>
          <p:nvPr/>
        </p:nvSpPr>
        <p:spPr>
          <a:xfrm>
            <a:off x="9271819" y="1347019"/>
            <a:ext cx="2802193" cy="600164"/>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r>
              <a:rPr lang="en-US" sz="1100" b="1" u="sng" dirty="0" smtClean="0"/>
              <a:t>Source</a:t>
            </a:r>
            <a:r>
              <a:rPr lang="en-US" sz="1100" dirty="0" smtClean="0"/>
              <a:t>: </a:t>
            </a:r>
            <a:r>
              <a:rPr lang="en-US" sz="1100" dirty="0" smtClean="0">
                <a:hlinkClick r:id="rId7"/>
              </a:rPr>
              <a:t>Needs </a:t>
            </a:r>
            <a:r>
              <a:rPr lang="en-US" sz="1100" dirty="0">
                <a:hlinkClick r:id="rId7"/>
              </a:rPr>
              <a:t>Assessment Guidebook</a:t>
            </a:r>
            <a:r>
              <a:rPr lang="en-US" sz="1100" dirty="0"/>
              <a:t>: https://</a:t>
            </a:r>
            <a:r>
              <a:rPr lang="en-US" sz="1100" dirty="0" smtClean="0"/>
              <a:t>statesupportnetwork.ed.gov/system/files/needsassessmentguidebook-508_003.pdf </a:t>
            </a:r>
            <a:endParaRPr lang="en-US" sz="1100" dirty="0"/>
          </a:p>
        </p:txBody>
      </p:sp>
    </p:spTree>
    <p:extLst>
      <p:ext uri="{BB962C8B-B14F-4D97-AF65-F5344CB8AC3E}">
        <p14:creationId xmlns:p14="http://schemas.microsoft.com/office/powerpoint/2010/main" val="392469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77"/>
          <p:cNvSpPr txBox="1">
            <a:spLocks noGrp="1"/>
          </p:cNvSpPr>
          <p:nvPr>
            <p:ph type="title"/>
          </p:nvPr>
        </p:nvSpPr>
        <p:spPr>
          <a:xfrm>
            <a:off x="274205" y="132699"/>
            <a:ext cx="11079600" cy="47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b="1" dirty="0"/>
              <a:t>Continuous Improvement - Leveraging Evaluation to Inform Use of Federal Funds</a:t>
            </a:r>
            <a:endParaRPr sz="3000" b="1" dirty="0"/>
          </a:p>
        </p:txBody>
      </p:sp>
      <p:sp>
        <p:nvSpPr>
          <p:cNvPr id="684" name="Google Shape;684;p77"/>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38</a:t>
            </a:fld>
            <a:endParaRPr/>
          </a:p>
        </p:txBody>
      </p:sp>
      <p:sp>
        <p:nvSpPr>
          <p:cNvPr id="685" name="Google Shape;685;p77"/>
          <p:cNvSpPr txBox="1"/>
          <p:nvPr/>
        </p:nvSpPr>
        <p:spPr>
          <a:xfrm>
            <a:off x="421600" y="1485700"/>
            <a:ext cx="7323300" cy="4693500"/>
          </a:xfrm>
          <a:prstGeom prst="rect">
            <a:avLst/>
          </a:prstGeom>
          <a:noFill/>
          <a:ln>
            <a:noFill/>
          </a:ln>
        </p:spPr>
        <p:txBody>
          <a:bodyPr spcFirstLastPara="1" wrap="square" lIns="91425" tIns="91425" rIns="91425" bIns="91425" anchor="t" anchorCtr="0">
            <a:noAutofit/>
          </a:bodyPr>
          <a:lstStyle/>
          <a:p>
            <a:pPr marL="431800" lvl="0" indent="-342900" algn="l" rtl="0">
              <a:lnSpc>
                <a:spcPct val="90000"/>
              </a:lnSpc>
              <a:spcBef>
                <a:spcPts val="1000"/>
              </a:spcBef>
              <a:spcAft>
                <a:spcPts val="0"/>
              </a:spcAft>
              <a:buClr>
                <a:schemeClr val="dk1"/>
              </a:buClr>
              <a:buSzPts val="2200"/>
              <a:buFont typeface="Arial" panose="020B0604020202020204" pitchFamily="34" charset="0"/>
              <a:buChar char="•"/>
            </a:pPr>
            <a:r>
              <a:rPr lang="en-US" sz="2400" dirty="0" smtClean="0">
                <a:solidFill>
                  <a:schemeClr val="dk1"/>
                </a:solidFill>
                <a:ea typeface="Trebuchet MS"/>
                <a:cs typeface="Trebuchet MS"/>
                <a:sym typeface="Trebuchet MS"/>
              </a:rPr>
              <a:t>Program evaluation </a:t>
            </a:r>
            <a:r>
              <a:rPr lang="en-US" sz="2400" dirty="0">
                <a:solidFill>
                  <a:schemeClr val="dk1"/>
                </a:solidFill>
                <a:ea typeface="Trebuchet MS"/>
                <a:cs typeface="Trebuchet MS"/>
                <a:sym typeface="Trebuchet MS"/>
              </a:rPr>
              <a:t>is a process that critically </a:t>
            </a:r>
            <a:r>
              <a:rPr lang="en-US" sz="2400" dirty="0" smtClean="0">
                <a:solidFill>
                  <a:schemeClr val="dk1"/>
                </a:solidFill>
                <a:ea typeface="Trebuchet MS"/>
                <a:cs typeface="Trebuchet MS"/>
                <a:sym typeface="Trebuchet MS"/>
              </a:rPr>
              <a:t>examines the effectiveness and impact of </a:t>
            </a:r>
            <a:r>
              <a:rPr lang="en-US" sz="2400" dirty="0">
                <a:solidFill>
                  <a:schemeClr val="dk1"/>
                </a:solidFill>
                <a:ea typeface="Trebuchet MS"/>
                <a:cs typeface="Trebuchet MS"/>
                <a:sym typeface="Trebuchet MS"/>
              </a:rPr>
              <a:t>a program. </a:t>
            </a:r>
            <a:endParaRPr lang="en-US" sz="2400" dirty="0" smtClean="0">
              <a:solidFill>
                <a:schemeClr val="dk1"/>
              </a:solidFill>
              <a:ea typeface="Trebuchet MS"/>
              <a:cs typeface="Trebuchet MS"/>
              <a:sym typeface="Trebuchet MS"/>
            </a:endParaRPr>
          </a:p>
          <a:p>
            <a:pPr marL="431800" lvl="0" indent="-342900" algn="l" rtl="0">
              <a:lnSpc>
                <a:spcPct val="90000"/>
              </a:lnSpc>
              <a:spcBef>
                <a:spcPts val="1000"/>
              </a:spcBef>
              <a:spcAft>
                <a:spcPts val="0"/>
              </a:spcAft>
              <a:buClr>
                <a:schemeClr val="dk1"/>
              </a:buClr>
              <a:buSzPts val="2200"/>
              <a:buFont typeface="Arial" panose="020B0604020202020204" pitchFamily="34" charset="0"/>
              <a:buChar char="•"/>
            </a:pPr>
            <a:r>
              <a:rPr lang="en-US" sz="2400" dirty="0" smtClean="0">
                <a:solidFill>
                  <a:schemeClr val="dk1"/>
                </a:solidFill>
                <a:ea typeface="Trebuchet MS"/>
                <a:cs typeface="Trebuchet MS"/>
                <a:sym typeface="Trebuchet MS"/>
              </a:rPr>
              <a:t>It </a:t>
            </a:r>
            <a:r>
              <a:rPr lang="en-US" sz="2400" dirty="0">
                <a:solidFill>
                  <a:schemeClr val="dk1"/>
                </a:solidFill>
                <a:ea typeface="Trebuchet MS"/>
                <a:cs typeface="Trebuchet MS"/>
                <a:sym typeface="Trebuchet MS"/>
              </a:rPr>
              <a:t>involves collecting and analyzing information about a program’s activities, characteristics, and outcomes.</a:t>
            </a:r>
            <a:endParaRPr sz="2400" dirty="0">
              <a:solidFill>
                <a:schemeClr val="dk1"/>
              </a:solidFill>
              <a:ea typeface="Trebuchet MS"/>
              <a:cs typeface="Trebuchet MS"/>
              <a:sym typeface="Trebuchet MS"/>
            </a:endParaRPr>
          </a:p>
          <a:p>
            <a:pPr marL="431800" lvl="0" indent="-342900" algn="l" rtl="0">
              <a:lnSpc>
                <a:spcPct val="90000"/>
              </a:lnSpc>
              <a:spcBef>
                <a:spcPts val="1000"/>
              </a:spcBef>
              <a:spcAft>
                <a:spcPts val="0"/>
              </a:spcAft>
              <a:buClr>
                <a:schemeClr val="dk1"/>
              </a:buClr>
              <a:buSzPts val="2200"/>
              <a:buFont typeface="Arial" panose="020B0604020202020204" pitchFamily="34" charset="0"/>
              <a:buChar char="•"/>
            </a:pPr>
            <a:r>
              <a:rPr lang="en-US" sz="2400" dirty="0" smtClean="0">
                <a:solidFill>
                  <a:schemeClr val="dk1"/>
                </a:solidFill>
                <a:ea typeface="Trebuchet MS"/>
                <a:cs typeface="Trebuchet MS"/>
                <a:sym typeface="Trebuchet MS"/>
              </a:rPr>
              <a:t>Evaluation </a:t>
            </a:r>
            <a:r>
              <a:rPr lang="en-US" sz="2400" dirty="0">
                <a:solidFill>
                  <a:schemeClr val="dk1"/>
                </a:solidFill>
                <a:ea typeface="Trebuchet MS"/>
                <a:cs typeface="Trebuchet MS"/>
                <a:sym typeface="Trebuchet MS"/>
              </a:rPr>
              <a:t>helps inform decision-making about a program, to </a:t>
            </a:r>
            <a:r>
              <a:rPr lang="en-US" sz="2400" dirty="0" smtClean="0">
                <a:solidFill>
                  <a:schemeClr val="dk1"/>
                </a:solidFill>
                <a:ea typeface="Trebuchet MS"/>
                <a:cs typeface="Trebuchet MS"/>
                <a:sym typeface="Trebuchet MS"/>
              </a:rPr>
              <a:t>assess what </a:t>
            </a:r>
            <a:r>
              <a:rPr lang="en-US" sz="2400" dirty="0">
                <a:solidFill>
                  <a:schemeClr val="dk1"/>
                </a:solidFill>
                <a:ea typeface="Trebuchet MS"/>
                <a:cs typeface="Trebuchet MS"/>
                <a:sym typeface="Trebuchet MS"/>
              </a:rPr>
              <a:t>is working or what needs to improve.</a:t>
            </a:r>
            <a:endParaRPr sz="2400" dirty="0">
              <a:solidFill>
                <a:schemeClr val="dk1"/>
              </a:solidFill>
              <a:ea typeface="Trebuchet MS"/>
              <a:cs typeface="Trebuchet MS"/>
              <a:sym typeface="Trebuchet MS"/>
            </a:endParaRPr>
          </a:p>
          <a:p>
            <a:pPr marL="457200" lvl="0" indent="0" algn="l" rtl="0">
              <a:lnSpc>
                <a:spcPct val="90000"/>
              </a:lnSpc>
              <a:spcBef>
                <a:spcPts val="1000"/>
              </a:spcBef>
              <a:spcAft>
                <a:spcPts val="0"/>
              </a:spcAft>
              <a:buNone/>
            </a:pPr>
            <a:endParaRPr sz="600" dirty="0">
              <a:solidFill>
                <a:schemeClr val="dk1"/>
              </a:solidFill>
              <a:latin typeface="Trebuchet MS"/>
              <a:ea typeface="Trebuchet MS"/>
              <a:cs typeface="Trebuchet MS"/>
              <a:sym typeface="Trebuchet MS"/>
            </a:endParaRPr>
          </a:p>
        </p:txBody>
      </p:sp>
      <p:sp>
        <p:nvSpPr>
          <p:cNvPr id="683" name="Google Shape;683;p77"/>
          <p:cNvSpPr txBox="1">
            <a:spLocks noGrp="1"/>
          </p:cNvSpPr>
          <p:nvPr>
            <p:ph type="body" idx="1"/>
          </p:nvPr>
        </p:nvSpPr>
        <p:spPr>
          <a:xfrm>
            <a:off x="7926950" y="1485700"/>
            <a:ext cx="3823500" cy="4511400"/>
          </a:xfrm>
          <a:prstGeom prst="rect">
            <a:avLst/>
          </a:prstGeom>
          <a:solidFill>
            <a:srgbClr val="FFE599"/>
          </a:solidFill>
        </p:spPr>
        <p:txBody>
          <a:bodyPr spcFirstLastPara="1" wrap="square" lIns="0" tIns="0" rIns="0" bIns="0" anchor="t" anchorCtr="0">
            <a:noAutofit/>
          </a:bodyPr>
          <a:lstStyle/>
          <a:p>
            <a:pPr marL="0" lvl="0" indent="0" algn="l" rtl="0">
              <a:spcBef>
                <a:spcPts val="1000"/>
              </a:spcBef>
              <a:spcAft>
                <a:spcPts val="0"/>
              </a:spcAft>
              <a:buNone/>
            </a:pPr>
            <a:r>
              <a:rPr lang="en-US" sz="2000" b="1" dirty="0" smtClean="0"/>
              <a:t> Turn </a:t>
            </a:r>
            <a:r>
              <a:rPr lang="en-US" sz="2000" b="1" dirty="0"/>
              <a:t>and Talk - How do we:</a:t>
            </a:r>
            <a:endParaRPr sz="2000" b="1" dirty="0"/>
          </a:p>
          <a:p>
            <a:pPr marL="457200" lvl="0" indent="-355600" algn="l" rtl="0">
              <a:spcBef>
                <a:spcPts val="1000"/>
              </a:spcBef>
              <a:spcAft>
                <a:spcPts val="0"/>
              </a:spcAft>
              <a:buSzPts val="2000"/>
              <a:buChar char="❏"/>
            </a:pPr>
            <a:r>
              <a:rPr lang="en-US" sz="2000" dirty="0"/>
              <a:t>E</a:t>
            </a:r>
            <a:r>
              <a:rPr lang="en-US" sz="2000" dirty="0" smtClean="0"/>
              <a:t>valuate </a:t>
            </a:r>
            <a:r>
              <a:rPr lang="en-US" sz="2000" dirty="0"/>
              <a:t>interventions that are currently in place?</a:t>
            </a:r>
            <a:endParaRPr sz="2000" dirty="0"/>
          </a:p>
          <a:p>
            <a:pPr marL="457200" lvl="0" indent="-355600" algn="l" rtl="0">
              <a:spcBef>
                <a:spcPts val="1000"/>
              </a:spcBef>
              <a:spcAft>
                <a:spcPts val="0"/>
              </a:spcAft>
              <a:buSzPts val="2000"/>
              <a:buChar char="❏"/>
            </a:pPr>
            <a:r>
              <a:rPr lang="en-US" sz="2000" dirty="0"/>
              <a:t>D</a:t>
            </a:r>
            <a:r>
              <a:rPr lang="en-US" sz="2000" dirty="0" smtClean="0"/>
              <a:t>ecide </a:t>
            </a:r>
            <a:r>
              <a:rPr lang="en-US" sz="2000" dirty="0"/>
              <a:t>to continue or discontinue the interventions?</a:t>
            </a:r>
            <a:endParaRPr sz="2000" dirty="0"/>
          </a:p>
          <a:p>
            <a:pPr marL="457200" lvl="0" indent="-355600" algn="l" rtl="0">
              <a:spcBef>
                <a:spcPts val="1000"/>
              </a:spcBef>
              <a:spcAft>
                <a:spcPts val="0"/>
              </a:spcAft>
              <a:buSzPts val="2000"/>
              <a:buChar char="❏"/>
            </a:pPr>
            <a:r>
              <a:rPr lang="en-US" sz="2000" dirty="0"/>
              <a:t>E</a:t>
            </a:r>
            <a:r>
              <a:rPr lang="en-US" sz="2000" dirty="0" smtClean="0"/>
              <a:t>ngage </a:t>
            </a:r>
            <a:r>
              <a:rPr lang="en-US" sz="2000" dirty="0"/>
              <a:t>stakeholders in evaluating programs?  </a:t>
            </a:r>
            <a:endParaRPr sz="2000" dirty="0"/>
          </a:p>
          <a:p>
            <a:pPr marL="457200" lvl="0" indent="-355600" algn="l" rtl="0">
              <a:spcBef>
                <a:spcPts val="1000"/>
              </a:spcBef>
              <a:spcAft>
                <a:spcPts val="0"/>
              </a:spcAft>
              <a:buSzPts val="2000"/>
              <a:buChar char="❏"/>
            </a:pPr>
            <a:r>
              <a:rPr lang="en-US" sz="2000" dirty="0"/>
              <a:t>U</a:t>
            </a:r>
            <a:r>
              <a:rPr lang="en-US" sz="2000" dirty="0" smtClean="0"/>
              <a:t>se </a:t>
            </a:r>
            <a:r>
              <a:rPr lang="en-US" sz="2000" dirty="0"/>
              <a:t>this information to inform your next Consolidated Application process?   </a:t>
            </a:r>
            <a:endParaRPr sz="2000" dirty="0"/>
          </a:p>
          <a:p>
            <a:pPr marL="0" lvl="0" indent="0" algn="l" rtl="0">
              <a:spcBef>
                <a:spcPts val="1000"/>
              </a:spcBef>
              <a:spcAft>
                <a:spcPts val="0"/>
              </a:spcAft>
              <a:buNone/>
            </a:pPr>
            <a:endParaRPr sz="2000" dirty="0"/>
          </a:p>
        </p:txBody>
      </p:sp>
    </p:spTree>
    <p:extLst>
      <p:ext uri="{BB962C8B-B14F-4D97-AF65-F5344CB8AC3E}">
        <p14:creationId xmlns:p14="http://schemas.microsoft.com/office/powerpoint/2010/main" val="4094391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on the Horizon?</a:t>
            </a:r>
            <a:endParaRPr lang="en-US" dirty="0"/>
          </a:p>
        </p:txBody>
      </p:sp>
      <p:sp>
        <p:nvSpPr>
          <p:cNvPr id="3" name="Text Placeholder 2"/>
          <p:cNvSpPr>
            <a:spLocks noGrp="1"/>
          </p:cNvSpPr>
          <p:nvPr>
            <p:ph type="body" idx="1"/>
          </p:nvPr>
        </p:nvSpPr>
        <p:spPr>
          <a:xfrm>
            <a:off x="838200" y="1473549"/>
            <a:ext cx="10515600" cy="4969291"/>
          </a:xfrm>
        </p:spPr>
        <p:txBody>
          <a:bodyPr/>
          <a:lstStyle/>
          <a:p>
            <a:pPr marL="571500" indent="-342900">
              <a:buFont typeface="Arial" panose="020B0604020202020204" pitchFamily="34" charset="0"/>
              <a:buChar char="•"/>
            </a:pPr>
            <a:r>
              <a:rPr lang="en-US" dirty="0" smtClean="0"/>
              <a:t>CDE has program evaluation trainings that are being piloted on April 10-11.</a:t>
            </a:r>
          </a:p>
          <a:p>
            <a:pPr marL="571500" indent="-342900">
              <a:buFont typeface="Arial" panose="020B0604020202020204" pitchFamily="34" charset="0"/>
              <a:buChar char="•"/>
            </a:pPr>
            <a:r>
              <a:rPr lang="en-US" dirty="0" smtClean="0"/>
              <a:t>CS </a:t>
            </a:r>
            <a:r>
              <a:rPr lang="en-US" dirty="0"/>
              <a:t>Improvement plans for schools that are not PITA are due April 15</a:t>
            </a:r>
            <a:r>
              <a:rPr lang="en-US" baseline="30000" dirty="0"/>
              <a:t>th</a:t>
            </a:r>
            <a:r>
              <a:rPr lang="en-US" dirty="0"/>
              <a:t>.  Plans will be reviewed through May.</a:t>
            </a:r>
          </a:p>
          <a:p>
            <a:pPr marL="571500" indent="-342900">
              <a:buFont typeface="Arial" panose="020B0604020202020204" pitchFamily="34" charset="0"/>
              <a:buChar char="•"/>
            </a:pPr>
            <a:r>
              <a:rPr lang="en-US" dirty="0" smtClean="0"/>
              <a:t>Regional Network Meetings</a:t>
            </a:r>
          </a:p>
          <a:p>
            <a:pPr marL="1143000" lvl="1" indent="-457200">
              <a:buFont typeface="Arial" panose="020B0604020202020204" pitchFamily="34" charset="0"/>
              <a:buChar char="•"/>
            </a:pPr>
            <a:r>
              <a:rPr lang="en-US" dirty="0" smtClean="0"/>
              <a:t>March (virtual) </a:t>
            </a:r>
          </a:p>
          <a:p>
            <a:pPr marL="1600200" lvl="2" indent="-457200">
              <a:buFont typeface="Arial" panose="020B0604020202020204" pitchFamily="34" charset="0"/>
              <a:buChar char="•"/>
            </a:pPr>
            <a:r>
              <a:rPr lang="en-US" dirty="0" smtClean="0">
                <a:latin typeface="+mn-lt"/>
              </a:rPr>
              <a:t>Equitable Services to Non-Public Schools</a:t>
            </a:r>
          </a:p>
          <a:p>
            <a:pPr marL="1600200" lvl="2" indent="-457200">
              <a:buFont typeface="Arial" panose="020B0604020202020204" pitchFamily="34" charset="0"/>
              <a:buChar char="•"/>
            </a:pPr>
            <a:r>
              <a:rPr lang="en-US" dirty="0" smtClean="0">
                <a:latin typeface="+mn-lt"/>
              </a:rPr>
              <a:t>Title II Narrative Update</a:t>
            </a:r>
          </a:p>
          <a:p>
            <a:pPr marL="1600200" lvl="2" indent="-457200">
              <a:buFont typeface="Arial" panose="020B0604020202020204" pitchFamily="34" charset="0"/>
              <a:buChar char="•"/>
            </a:pPr>
            <a:r>
              <a:rPr lang="en-US" dirty="0" smtClean="0">
                <a:latin typeface="+mn-lt"/>
              </a:rPr>
              <a:t>GEPA</a:t>
            </a:r>
          </a:p>
          <a:p>
            <a:pPr marL="1600200" lvl="2" indent="-457200">
              <a:buFont typeface="Arial" panose="020B0604020202020204" pitchFamily="34" charset="0"/>
              <a:buChar char="•"/>
            </a:pPr>
            <a:r>
              <a:rPr lang="en-US" dirty="0" smtClean="0">
                <a:latin typeface="+mn-lt"/>
              </a:rPr>
              <a:t>Budgeting and Coding</a:t>
            </a:r>
          </a:p>
          <a:p>
            <a:pPr marL="1600200" lvl="2" indent="-457200">
              <a:buFont typeface="Arial" panose="020B0604020202020204" pitchFamily="34" charset="0"/>
              <a:buChar char="•"/>
            </a:pPr>
            <a:r>
              <a:rPr lang="en-US" dirty="0" smtClean="0">
                <a:latin typeface="+mn-lt"/>
              </a:rPr>
              <a:t>2020-21 Consolidated Application Input</a:t>
            </a:r>
          </a:p>
          <a:p>
            <a:pPr marL="1143000" lvl="1" indent="-457200">
              <a:buFont typeface="Arial" panose="020B0604020202020204" pitchFamily="34" charset="0"/>
              <a:buChar char="•"/>
            </a:pPr>
            <a:r>
              <a:rPr lang="en-US" dirty="0" smtClean="0"/>
              <a:t>April (in-person)</a:t>
            </a:r>
          </a:p>
          <a:p>
            <a:pPr marL="1600200" lvl="2" indent="-457200">
              <a:buFont typeface="Arial" panose="020B0604020202020204" pitchFamily="34" charset="0"/>
              <a:buChar char="•"/>
            </a:pPr>
            <a:r>
              <a:rPr lang="en-US" dirty="0" smtClean="0">
                <a:latin typeface="+mn-lt"/>
              </a:rPr>
              <a:t>Consolidated Application Training and Work Session</a:t>
            </a:r>
          </a:p>
          <a:p>
            <a:pPr marL="685800" indent="-457200">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39</a:t>
            </a:fld>
            <a:endParaRPr lang="en-US"/>
          </a:p>
        </p:txBody>
      </p:sp>
    </p:spTree>
    <p:extLst>
      <p:ext uri="{BB962C8B-B14F-4D97-AF65-F5344CB8AC3E}">
        <p14:creationId xmlns:p14="http://schemas.microsoft.com/office/powerpoint/2010/main" val="730764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latin typeface="Calibri" panose="020F0502020204030204" pitchFamily="34" charset="0"/>
              </a:rPr>
              <a:t>Introductions</a:t>
            </a:r>
            <a:endParaRPr lang="en-US" sz="3000" b="1" dirty="0">
              <a:latin typeface="Calibri" panose="020F0502020204030204" pitchFamily="34" charset="0"/>
            </a:endParaRPr>
          </a:p>
        </p:txBody>
      </p:sp>
      <p:sp>
        <p:nvSpPr>
          <p:cNvPr id="3" name="Text Placeholder 2"/>
          <p:cNvSpPr>
            <a:spLocks noGrp="1"/>
          </p:cNvSpPr>
          <p:nvPr>
            <p:ph type="body" idx="1"/>
          </p:nvPr>
        </p:nvSpPr>
        <p:spPr/>
        <p:txBody>
          <a:bodyPr/>
          <a:lstStyle/>
          <a:p>
            <a:pPr marL="0" indent="0"/>
            <a:r>
              <a:rPr lang="en-US" dirty="0" smtClean="0">
                <a:solidFill>
                  <a:schemeClr val="tx1"/>
                </a:solidFill>
                <a:latin typeface="Calibri" panose="020F0502020204030204" pitchFamily="34" charset="0"/>
              </a:rPr>
              <a:t>CDE Staff</a:t>
            </a:r>
          </a:p>
          <a:p>
            <a:pPr marL="0" indent="0"/>
            <a:r>
              <a:rPr lang="en-US" dirty="0" smtClean="0">
                <a:solidFill>
                  <a:schemeClr val="tx1"/>
                </a:solidFill>
                <a:latin typeface="Calibri" panose="020F0502020204030204" pitchFamily="34" charset="0"/>
              </a:rPr>
              <a:t>Participants</a:t>
            </a:r>
          </a:p>
          <a:p>
            <a:pPr marL="571500" indent="-342900">
              <a:buFont typeface="Arial" panose="020B0604020202020204" pitchFamily="34" charset="0"/>
              <a:buChar char="•"/>
            </a:pPr>
            <a:r>
              <a:rPr lang="en-US" sz="2000" dirty="0" smtClean="0">
                <a:solidFill>
                  <a:schemeClr val="tx1"/>
                </a:solidFill>
                <a:latin typeface="Calibri" panose="020F0502020204030204" pitchFamily="34" charset="0"/>
              </a:rPr>
              <a:t>Your name</a:t>
            </a:r>
          </a:p>
          <a:p>
            <a:pPr marL="571500" indent="-342900">
              <a:buFont typeface="Arial" panose="020B0604020202020204" pitchFamily="34" charset="0"/>
              <a:buChar char="•"/>
            </a:pPr>
            <a:r>
              <a:rPr lang="en-US" sz="2000" dirty="0" smtClean="0">
                <a:solidFill>
                  <a:schemeClr val="tx1"/>
                </a:solidFill>
                <a:latin typeface="Calibri" panose="020F0502020204030204" pitchFamily="34" charset="0"/>
              </a:rPr>
              <a:t>Organization</a:t>
            </a:r>
          </a:p>
          <a:p>
            <a:pPr marL="571500" indent="-342900">
              <a:buFont typeface="Arial" panose="020B0604020202020204" pitchFamily="34" charset="0"/>
              <a:buChar char="•"/>
            </a:pPr>
            <a:r>
              <a:rPr lang="en-US" sz="2000" dirty="0" smtClean="0">
                <a:solidFill>
                  <a:schemeClr val="tx1"/>
                </a:solidFill>
                <a:latin typeface="Calibri" panose="020F0502020204030204" pitchFamily="34" charset="0"/>
              </a:rPr>
              <a:t>Role</a:t>
            </a:r>
          </a:p>
          <a:p>
            <a:pPr marL="571500" indent="-342900">
              <a:buFont typeface="Arial" panose="020B0604020202020204" pitchFamily="34" charset="0"/>
              <a:buChar char="•"/>
            </a:pPr>
            <a:r>
              <a:rPr lang="en-US" sz="2000" dirty="0" smtClean="0">
                <a:solidFill>
                  <a:schemeClr val="tx1"/>
                </a:solidFill>
                <a:latin typeface="Calibri" panose="020F0502020204030204" pitchFamily="34" charset="0"/>
              </a:rPr>
              <a:t>What do you hope to take away from today’s session?</a:t>
            </a:r>
            <a:endParaRPr lang="en-US" sz="2000" dirty="0">
              <a:solidFill>
                <a:schemeClr val="tx1"/>
              </a:solidFill>
              <a:latin typeface="Calibri" panose="020F050202020403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4</a:t>
            </a:fld>
            <a:endParaRPr lang="en-US"/>
          </a:p>
        </p:txBody>
      </p:sp>
    </p:spTree>
    <p:extLst>
      <p:ext uri="{BB962C8B-B14F-4D97-AF65-F5344CB8AC3E}">
        <p14:creationId xmlns:p14="http://schemas.microsoft.com/office/powerpoint/2010/main" val="1894004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p:cNvSpPr>
            <a:spLocks noGrp="1"/>
          </p:cNvSpPr>
          <p:nvPr>
            <p:ph type="sldNum" idx="4294967295"/>
          </p:nvPr>
        </p:nvSpPr>
        <p:spPr>
          <a:xfrm>
            <a:off x="0" y="6356350"/>
            <a:ext cx="623888" cy="365125"/>
          </a:xfrm>
        </p:spPr>
        <p:txBody>
          <a:bodyPr/>
          <a:lstStyle/>
          <a:p>
            <a:fld id="{00000000-1234-1234-1234-123412341234}" type="slidenum">
              <a:rPr lang="en-US" smtClean="0"/>
              <a:pPr/>
              <a:t>40</a:t>
            </a:fld>
            <a:endParaRPr lang="en-US"/>
          </a:p>
        </p:txBody>
      </p:sp>
      <p:pic>
        <p:nvPicPr>
          <p:cNvPr id="2" name="Picture 1" descr="Art2key: Premio Music is my Li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itle 4"/>
          <p:cNvSpPr>
            <a:spLocks noGrp="1"/>
          </p:cNvSpPr>
          <p:nvPr>
            <p:ph type="ctrTitle"/>
          </p:nvPr>
        </p:nvSpPr>
        <p:spPr>
          <a:xfrm>
            <a:off x="914400" y="4669452"/>
            <a:ext cx="10363200" cy="1686898"/>
          </a:xfrm>
        </p:spPr>
        <p:txBody>
          <a:bodyPr/>
          <a:lstStyle/>
          <a:p>
            <a:r>
              <a:rPr lang="en-US" sz="3200" dirty="0" smtClean="0">
                <a:hlinkClick r:id="rId4"/>
              </a:rPr>
              <a:t>Contact Information</a:t>
            </a:r>
            <a:endParaRPr lang="en-US" sz="3200" dirty="0"/>
          </a:p>
        </p:txBody>
      </p:sp>
    </p:spTree>
    <p:extLst>
      <p:ext uri="{BB962C8B-B14F-4D97-AF65-F5344CB8AC3E}">
        <p14:creationId xmlns:p14="http://schemas.microsoft.com/office/powerpoint/2010/main" val="3667311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txBox="1">
            <a:spLocks noGrp="1"/>
          </p:cNvSpPr>
          <p:nvPr>
            <p:ph type="ctrTitle"/>
          </p:nvPr>
        </p:nvSpPr>
        <p:spPr>
          <a:xfrm>
            <a:off x="914400" y="2062163"/>
            <a:ext cx="10363200" cy="2387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latin typeface="Calibri" panose="020F0502020204030204" pitchFamily="34" charset="0"/>
              </a:rPr>
              <a:t>CDE Updates</a:t>
            </a:r>
            <a:endParaRPr dirty="0">
              <a:latin typeface="Calibri" panose="020F0502020204030204" pitchFamily="34" charset="0"/>
            </a:endParaRPr>
          </a:p>
        </p:txBody>
      </p:sp>
      <p:sp>
        <p:nvSpPr>
          <p:cNvPr id="273" name="Google Shape;273;p35"/>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fld id="{00000000-1234-1234-1234-123412341234}" type="slidenum">
              <a:rPr lang="en-US">
                <a:solidFill>
                  <a:srgbClr val="FFFFFF"/>
                </a:solidFill>
              </a:rPr>
              <a:pPr/>
              <a:t>5</a:t>
            </a:fld>
            <a:endParaRPr>
              <a:solidFill>
                <a:srgbClr val="FFFFFF"/>
              </a:solidFill>
            </a:endParaRPr>
          </a:p>
        </p:txBody>
      </p:sp>
    </p:spTree>
    <p:extLst>
      <p:ext uri="{BB962C8B-B14F-4D97-AF65-F5344CB8AC3E}">
        <p14:creationId xmlns:p14="http://schemas.microsoft.com/office/powerpoint/2010/main" val="999033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solidFill>
                  <a:schemeClr val="tx1"/>
                </a:solidFill>
              </a:rPr>
              <a:t>English Learner Family Toolkit</a:t>
            </a:r>
            <a:endParaRPr lang="en-US" sz="3000" b="1" dirty="0">
              <a:solidFill>
                <a:schemeClr val="tx1"/>
              </a:solidFill>
            </a:endParaRPr>
          </a:p>
        </p:txBody>
      </p:sp>
      <p:sp>
        <p:nvSpPr>
          <p:cNvPr id="3" name="Text Placeholder 2"/>
          <p:cNvSpPr>
            <a:spLocks noGrp="1"/>
          </p:cNvSpPr>
          <p:nvPr>
            <p:ph type="body" idx="1"/>
          </p:nvPr>
        </p:nvSpPr>
        <p:spPr/>
        <p:txBody>
          <a:bodyPr/>
          <a:lstStyle/>
          <a:p>
            <a:r>
              <a:rPr lang="en-US" dirty="0"/>
              <a:t>Family Toolkit for Families of English learners</a:t>
            </a:r>
          </a:p>
          <a:p>
            <a:pPr marL="1143000" lvl="1" indent="-457200"/>
            <a:r>
              <a:rPr lang="en-US" sz="2000" dirty="0"/>
              <a:t>The office of English Language Acquisition (OELA) at the U.S. Department of Education has been working on a resource for engaging families of English learners.</a:t>
            </a:r>
          </a:p>
          <a:p>
            <a:pPr marL="1143000" lvl="1" indent="-457200"/>
            <a:r>
              <a:rPr lang="en-US" sz="2000" dirty="0"/>
              <a:t>This is a really great resource for meaningfully engaging and supporting the unique needs of families of English learners.</a:t>
            </a:r>
          </a:p>
          <a:p>
            <a:pPr marL="1143000" lvl="1" indent="-457200"/>
            <a:endParaRPr lang="en-US" sz="2000" dirty="0"/>
          </a:p>
          <a:p>
            <a:r>
              <a:rPr lang="en-US" dirty="0"/>
              <a:t>OELA has published the first two chapters of the Family Toolkit.</a:t>
            </a:r>
          </a:p>
          <a:p>
            <a:pPr marL="1143000" lvl="1" indent="-457200">
              <a:buAutoNum type="arabicPeriod"/>
            </a:pPr>
            <a:r>
              <a:rPr lang="en-US" sz="2000" dirty="0"/>
              <a:t>Enrolling your Child in Public Schools</a:t>
            </a:r>
          </a:p>
          <a:p>
            <a:pPr marL="1143000" lvl="1" indent="-457200">
              <a:buAutoNum type="arabicPeriod"/>
            </a:pPr>
            <a:r>
              <a:rPr lang="en-US" sz="2000" dirty="0"/>
              <a:t>Attending School in the United States</a:t>
            </a:r>
          </a:p>
          <a:p>
            <a:pPr lvl="1" indent="0">
              <a:buNone/>
            </a:pPr>
            <a:endParaRPr lang="en-US" sz="2000" dirty="0"/>
          </a:p>
          <a:p>
            <a:r>
              <a:rPr lang="en-US" dirty="0"/>
              <a:t>This resources is currently available on the </a:t>
            </a:r>
            <a:r>
              <a:rPr lang="en-US" dirty="0">
                <a:hlinkClick r:id="rId2"/>
              </a:rPr>
              <a:t>NOELA website</a:t>
            </a:r>
            <a:r>
              <a:rPr lang="en-US" dirty="0"/>
              <a:t>:</a:t>
            </a:r>
          </a:p>
          <a:p>
            <a:pPr marL="1028700" lvl="1"/>
            <a:r>
              <a:rPr lang="en-US" sz="2000" dirty="0"/>
              <a:t>https://ncela.ed.gov/family-toolkit</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6</a:t>
            </a:fld>
            <a:endParaRPr lang="en-US"/>
          </a:p>
        </p:txBody>
      </p:sp>
    </p:spTree>
    <p:extLst>
      <p:ext uri="{BB962C8B-B14F-4D97-AF65-F5344CB8AC3E}">
        <p14:creationId xmlns:p14="http://schemas.microsoft.com/office/powerpoint/2010/main" val="3979910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1"/>
            <a:ext cx="8081404" cy="713232"/>
          </a:xfrm>
        </p:spPr>
        <p:txBody>
          <a:bodyPr/>
          <a:lstStyle/>
          <a:p>
            <a:r>
              <a:rPr lang="en-US" sz="3000" b="1" dirty="0" smtClean="0">
                <a:solidFill>
                  <a:schemeClr val="tx1"/>
                </a:solidFill>
              </a:rPr>
              <a:t>Supplement Not Supplant Draft Guidance </a:t>
            </a:r>
            <a:endParaRPr lang="en-US" sz="3000" b="1" dirty="0">
              <a:solidFill>
                <a:schemeClr val="tx1"/>
              </a:solidFill>
            </a:endParaRPr>
          </a:p>
        </p:txBody>
      </p:sp>
      <p:sp>
        <p:nvSpPr>
          <p:cNvPr id="3" name="Text Placeholder 2"/>
          <p:cNvSpPr>
            <a:spLocks noGrp="1"/>
          </p:cNvSpPr>
          <p:nvPr>
            <p:ph type="body" idx="1"/>
          </p:nvPr>
        </p:nvSpPr>
        <p:spPr/>
        <p:txBody>
          <a:bodyPr/>
          <a:lstStyle/>
          <a:p>
            <a:r>
              <a:rPr lang="en-US" sz="2400" dirty="0"/>
              <a:t>Addresses the Title I, Part A supplement not supplant requirement in the ESEA as amended by ESSA. </a:t>
            </a:r>
            <a:br>
              <a:rPr lang="en-US" sz="2400" dirty="0"/>
            </a:br>
            <a:endParaRPr lang="en-US" sz="2400" dirty="0"/>
          </a:p>
          <a:p>
            <a:r>
              <a:rPr lang="en-US" sz="2400" dirty="0"/>
              <a:t>Aligns with </a:t>
            </a:r>
            <a:r>
              <a:rPr lang="en-US" sz="2400" dirty="0">
                <a:hlinkClick r:id="rId2"/>
              </a:rPr>
              <a:t>CDE Supplement Not Supplant guidance</a:t>
            </a:r>
            <a:endParaRPr lang="en-US" sz="2400" dirty="0"/>
          </a:p>
          <a:p>
            <a:pPr lvl="1"/>
            <a:r>
              <a:rPr lang="en-US" dirty="0"/>
              <a:t>LEA requirement to demonstrate that the methodology used to allocate State and local funds to each school receiving Title I, Part A funds </a:t>
            </a:r>
            <a:br>
              <a:rPr lang="en-US" dirty="0"/>
            </a:br>
            <a:endParaRPr lang="en-US" dirty="0"/>
          </a:p>
          <a:p>
            <a:r>
              <a:rPr lang="en-US" sz="2400" dirty="0"/>
              <a:t>Provides example methodologies and exclusions</a:t>
            </a:r>
            <a:br>
              <a:rPr lang="en-US" sz="2400" dirty="0"/>
            </a:br>
            <a:endParaRPr lang="en-US" sz="2400" dirty="0"/>
          </a:p>
          <a:p>
            <a:r>
              <a:rPr lang="en-US" sz="2400" dirty="0"/>
              <a:t>Open for comment: OESE.feedback@ed.gov</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7</a:t>
            </a:fld>
            <a:endParaRPr lang="en-US"/>
          </a:p>
        </p:txBody>
      </p:sp>
    </p:spTree>
    <p:extLst>
      <p:ext uri="{BB962C8B-B14F-4D97-AF65-F5344CB8AC3E}">
        <p14:creationId xmlns:p14="http://schemas.microsoft.com/office/powerpoint/2010/main" val="1932531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8"/>
          <p:cNvSpPr txBox="1">
            <a:spLocks noGrp="1"/>
          </p:cNvSpPr>
          <p:nvPr>
            <p:ph type="title"/>
          </p:nvPr>
        </p:nvSpPr>
        <p:spPr>
          <a:xfrm>
            <a:off x="274327" y="274325"/>
            <a:ext cx="76623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b="1" dirty="0" smtClean="0"/>
              <a:t>Post-Award Revision</a:t>
            </a:r>
            <a:endParaRPr sz="3000" b="1" dirty="0"/>
          </a:p>
        </p:txBody>
      </p:sp>
      <p:sp>
        <p:nvSpPr>
          <p:cNvPr id="297" name="Google Shape;297;p38"/>
          <p:cNvSpPr txBox="1">
            <a:spLocks noGrp="1"/>
          </p:cNvSpPr>
          <p:nvPr>
            <p:ph type="body" idx="1"/>
          </p:nvPr>
        </p:nvSpPr>
        <p:spPr>
          <a:xfrm>
            <a:off x="838200" y="1463040"/>
            <a:ext cx="10515600" cy="4607020"/>
          </a:xfrm>
          <a:prstGeom prst="rect">
            <a:avLst/>
          </a:prstGeom>
        </p:spPr>
        <p:txBody>
          <a:bodyPr spcFirstLastPara="1" wrap="square" lIns="0" tIns="0" rIns="0" bIns="0" anchor="t" anchorCtr="0">
            <a:noAutofit/>
          </a:bodyPr>
          <a:lstStyle/>
          <a:p>
            <a:pPr marL="76200" lvl="0" indent="0" algn="l" rtl="0">
              <a:lnSpc>
                <a:spcPct val="115000"/>
              </a:lnSpc>
              <a:spcBef>
                <a:spcPts val="1000"/>
              </a:spcBef>
              <a:spcAft>
                <a:spcPts val="0"/>
              </a:spcAft>
              <a:buSzPts val="2400"/>
            </a:pPr>
            <a:r>
              <a:rPr lang="en-US" sz="2400" dirty="0" smtClean="0"/>
              <a:t>The Post-Award Revision system is now open and will remain open until April 30</a:t>
            </a:r>
            <a:r>
              <a:rPr lang="en-US" sz="2400" baseline="30000" dirty="0" smtClean="0"/>
              <a:t>th</a:t>
            </a:r>
            <a:r>
              <a:rPr lang="en-US" sz="2400" dirty="0" smtClean="0"/>
              <a:t>, 2019.</a:t>
            </a:r>
          </a:p>
          <a:p>
            <a:pPr marL="419100" lvl="0" indent="-342900" algn="l" rtl="0">
              <a:lnSpc>
                <a:spcPct val="115000"/>
              </a:lnSpc>
              <a:spcBef>
                <a:spcPts val="1000"/>
              </a:spcBef>
              <a:spcAft>
                <a:spcPts val="0"/>
              </a:spcAft>
              <a:buSzPts val="2400"/>
              <a:buFont typeface="Arial" panose="020B0604020202020204" pitchFamily="34" charset="0"/>
              <a:buChar char="•"/>
            </a:pPr>
            <a:r>
              <a:rPr lang="en-US" sz="2000" dirty="0" smtClean="0"/>
              <a:t>Final </a:t>
            </a:r>
            <a:r>
              <a:rPr lang="en-US" sz="2000" dirty="0"/>
              <a:t>allocations for fiscal year 2018/19 </a:t>
            </a:r>
            <a:r>
              <a:rPr lang="en-US" sz="2000" dirty="0" smtClean="0"/>
              <a:t>have been </a:t>
            </a:r>
            <a:r>
              <a:rPr lang="en-US" sz="2000" dirty="0"/>
              <a:t>pre-populated in the PAR system.  </a:t>
            </a:r>
            <a:r>
              <a:rPr lang="en-US" sz="2000" dirty="0" smtClean="0"/>
              <a:t>Final allocations </a:t>
            </a:r>
            <a:r>
              <a:rPr lang="en-US" sz="2000" dirty="0"/>
              <a:t>are also posted on the</a:t>
            </a:r>
            <a:r>
              <a:rPr lang="en-US" sz="2000" dirty="0">
                <a:uFill>
                  <a:noFill/>
                </a:uFill>
                <a:hlinkClick r:id="rId3"/>
              </a:rPr>
              <a:t> </a:t>
            </a:r>
            <a:r>
              <a:rPr lang="en-US" sz="2000" u="sng" dirty="0">
                <a:solidFill>
                  <a:schemeClr val="hlink"/>
                </a:solidFill>
                <a:hlinkClick r:id="rId3"/>
              </a:rPr>
              <a:t>Grants Fiscal</a:t>
            </a:r>
            <a:r>
              <a:rPr lang="en-US" sz="2000" dirty="0"/>
              <a:t> website</a:t>
            </a:r>
            <a:r>
              <a:rPr lang="en-US" sz="2000" dirty="0" smtClean="0"/>
              <a:t>.</a:t>
            </a:r>
          </a:p>
          <a:p>
            <a:pPr marL="419100" lvl="0" indent="-342900" algn="l" rtl="0">
              <a:lnSpc>
                <a:spcPct val="115000"/>
              </a:lnSpc>
              <a:spcBef>
                <a:spcPts val="1000"/>
              </a:spcBef>
              <a:spcAft>
                <a:spcPts val="0"/>
              </a:spcAft>
              <a:buSzPts val="2400"/>
              <a:buFont typeface="Arial" panose="020B0604020202020204" pitchFamily="34" charset="0"/>
              <a:buChar char="•"/>
            </a:pPr>
            <a:r>
              <a:rPr lang="en-US" sz="2000" dirty="0" smtClean="0"/>
              <a:t>CDE </a:t>
            </a:r>
            <a:r>
              <a:rPr lang="en-US" sz="2000" dirty="0"/>
              <a:t>program staff will review revision requests on a continuous basis.  You should anticipate a response within two weeks of submission</a:t>
            </a:r>
            <a:r>
              <a:rPr lang="en-US" sz="2000" dirty="0" smtClean="0"/>
              <a:t>.</a:t>
            </a:r>
          </a:p>
          <a:p>
            <a:pPr marL="419100" lvl="0" indent="-342900" algn="l" rtl="0">
              <a:lnSpc>
                <a:spcPct val="115000"/>
              </a:lnSpc>
              <a:spcBef>
                <a:spcPts val="1000"/>
              </a:spcBef>
              <a:spcAft>
                <a:spcPts val="1000"/>
              </a:spcAft>
              <a:buSzPts val="2400"/>
              <a:buFont typeface="Arial" panose="020B0604020202020204" pitchFamily="34" charset="0"/>
              <a:buChar char="•"/>
            </a:pPr>
            <a:r>
              <a:rPr lang="en-US" sz="2000" dirty="0" smtClean="0"/>
              <a:t>Additional </a:t>
            </a:r>
            <a:r>
              <a:rPr lang="en-US" sz="2000" dirty="0"/>
              <a:t>information, including </a:t>
            </a:r>
            <a:r>
              <a:rPr lang="en-US" sz="2000" dirty="0" smtClean="0"/>
              <a:t>training, </a:t>
            </a:r>
            <a:r>
              <a:rPr lang="en-US" sz="2000" dirty="0"/>
              <a:t>can be found on the </a:t>
            </a:r>
            <a:r>
              <a:rPr lang="en-US" sz="2000" u="sng" dirty="0">
                <a:solidFill>
                  <a:schemeClr val="hlink"/>
                </a:solidFill>
                <a:hlinkClick r:id="rId4"/>
              </a:rPr>
              <a:t>PAR website</a:t>
            </a:r>
            <a:r>
              <a:rPr lang="en-US" sz="2000" dirty="0"/>
              <a:t>.  </a:t>
            </a:r>
            <a:endParaRPr sz="2000" dirty="0"/>
          </a:p>
        </p:txBody>
      </p:sp>
      <p:sp>
        <p:nvSpPr>
          <p:cNvPr id="298" name="Google Shape;298;p38"/>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fld id="{00000000-1234-1234-1234-123412341234}" type="slidenum">
              <a:rPr lang="en-US"/>
              <a:pPr/>
              <a:t>8</a:t>
            </a:fld>
            <a:endParaRPr/>
          </a:p>
        </p:txBody>
      </p:sp>
    </p:spTree>
    <p:extLst>
      <p:ext uri="{BB962C8B-B14F-4D97-AF65-F5344CB8AC3E}">
        <p14:creationId xmlns:p14="http://schemas.microsoft.com/office/powerpoint/2010/main" val="890393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0"/>
          <p:cNvSpPr txBox="1">
            <a:spLocks noGrp="1"/>
          </p:cNvSpPr>
          <p:nvPr>
            <p:ph type="title"/>
          </p:nvPr>
        </p:nvSpPr>
        <p:spPr>
          <a:xfrm>
            <a:off x="274320" y="274321"/>
            <a:ext cx="6352622" cy="713232"/>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smtClean="0">
                <a:latin typeface="Calibri" panose="020F0502020204030204" pitchFamily="34" charset="0"/>
              </a:rPr>
              <a:t>Comparability: </a:t>
            </a:r>
            <a:r>
              <a:rPr lang="en-US" b="1" dirty="0">
                <a:latin typeface="Calibri" panose="020F0502020204030204" pitchFamily="34" charset="0"/>
              </a:rPr>
              <a:t>Changes for 2018-19</a:t>
            </a:r>
            <a:endParaRPr b="1" dirty="0">
              <a:latin typeface="Calibri" panose="020F0502020204030204" pitchFamily="34" charset="0"/>
            </a:endParaRPr>
          </a:p>
        </p:txBody>
      </p:sp>
      <p:sp>
        <p:nvSpPr>
          <p:cNvPr id="313" name="Google Shape;313;p40"/>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lnSpc>
                <a:spcPct val="100000"/>
              </a:lnSpc>
              <a:spcBef>
                <a:spcPts val="600"/>
              </a:spcBef>
              <a:spcAft>
                <a:spcPts val="0"/>
              </a:spcAft>
              <a:buNone/>
            </a:pPr>
            <a:r>
              <a:rPr lang="en-US" sz="2400" dirty="0">
                <a:latin typeface="Calibri" panose="020F0502020204030204" pitchFamily="34" charset="0"/>
                <a:ea typeface="Arial"/>
                <a:cs typeface="Arial"/>
                <a:sym typeface="Arial"/>
              </a:rPr>
              <a:t>To reduce burden and streamline processes, LEAs will no longer be required to submit current year data through the online comparability platform.</a:t>
            </a:r>
            <a:endParaRPr sz="2400" dirty="0">
              <a:latin typeface="Calibri" panose="020F0502020204030204" pitchFamily="34" charset="0"/>
              <a:ea typeface="Arial"/>
              <a:cs typeface="Arial"/>
              <a:sym typeface="Arial"/>
            </a:endParaRPr>
          </a:p>
          <a:p>
            <a:pPr marL="457200" lvl="0" indent="-342900" algn="l" rtl="0">
              <a:lnSpc>
                <a:spcPct val="100000"/>
              </a:lnSpc>
              <a:spcBef>
                <a:spcPts val="600"/>
              </a:spcBef>
              <a:spcAft>
                <a:spcPts val="0"/>
              </a:spcAft>
              <a:buSzPts val="1800"/>
              <a:buFont typeface="Arial"/>
              <a:buChar char="●"/>
            </a:pPr>
            <a:r>
              <a:rPr lang="en-US" sz="2000" dirty="0" smtClean="0">
                <a:latin typeface="Calibri" panose="020F0502020204030204" pitchFamily="34" charset="0"/>
                <a:ea typeface="Arial"/>
                <a:cs typeface="Arial"/>
                <a:sym typeface="Arial"/>
              </a:rPr>
              <a:t>CDE </a:t>
            </a:r>
            <a:r>
              <a:rPr lang="en-US" sz="2000" dirty="0">
                <a:latin typeface="Calibri" panose="020F0502020204030204" pitchFamily="34" charset="0"/>
                <a:ea typeface="Arial"/>
                <a:cs typeface="Arial"/>
                <a:sym typeface="Arial"/>
              </a:rPr>
              <a:t>will </a:t>
            </a:r>
            <a:r>
              <a:rPr lang="en-US" sz="2000" dirty="0" smtClean="0">
                <a:latin typeface="Calibri" panose="020F0502020204030204" pitchFamily="34" charset="0"/>
                <a:ea typeface="Arial"/>
                <a:cs typeface="Arial"/>
                <a:sym typeface="Arial"/>
              </a:rPr>
              <a:t>Comparability analyses using the </a:t>
            </a:r>
            <a:r>
              <a:rPr lang="en-US" sz="2000" dirty="0">
                <a:latin typeface="Calibri" panose="020F0502020204030204" pitchFamily="34" charset="0"/>
                <a:ea typeface="Arial"/>
                <a:cs typeface="Arial"/>
                <a:sym typeface="Arial"/>
              </a:rPr>
              <a:t>FTE </a:t>
            </a:r>
            <a:r>
              <a:rPr lang="en-US" sz="2000" dirty="0" smtClean="0">
                <a:latin typeface="Calibri" panose="020F0502020204030204" pitchFamily="34" charset="0"/>
                <a:ea typeface="Arial"/>
                <a:cs typeface="Arial"/>
                <a:sym typeface="Arial"/>
              </a:rPr>
              <a:t>method with data from the </a:t>
            </a:r>
            <a:r>
              <a:rPr lang="en-US" sz="2000" dirty="0">
                <a:latin typeface="Calibri" panose="020F0502020204030204" pitchFamily="34" charset="0"/>
                <a:ea typeface="Arial"/>
                <a:cs typeface="Arial"/>
                <a:sym typeface="Arial"/>
              </a:rPr>
              <a:t>Human Resources (HR) Collection </a:t>
            </a:r>
            <a:r>
              <a:rPr lang="en-US" sz="2000" dirty="0" smtClean="0">
                <a:latin typeface="Calibri" panose="020F0502020204030204" pitchFamily="34" charset="0"/>
                <a:ea typeface="Arial"/>
                <a:cs typeface="Arial"/>
                <a:sym typeface="Arial"/>
              </a:rPr>
              <a:t>toward </a:t>
            </a:r>
            <a:r>
              <a:rPr lang="en-US" sz="2000" dirty="0">
                <a:latin typeface="Calibri" panose="020F0502020204030204" pitchFamily="34" charset="0"/>
                <a:ea typeface="Arial"/>
                <a:cs typeface="Arial"/>
                <a:sym typeface="Arial"/>
              </a:rPr>
              <a:t>the end of the school </a:t>
            </a:r>
            <a:r>
              <a:rPr lang="en-US" sz="2000" dirty="0" smtClean="0">
                <a:latin typeface="Calibri" panose="020F0502020204030204" pitchFamily="34" charset="0"/>
                <a:ea typeface="Arial"/>
                <a:cs typeface="Arial"/>
                <a:sym typeface="Arial"/>
              </a:rPr>
              <a:t>year.</a:t>
            </a:r>
          </a:p>
          <a:p>
            <a:pPr lvl="1">
              <a:lnSpc>
                <a:spcPct val="100000"/>
              </a:lnSpc>
              <a:spcBef>
                <a:spcPts val="600"/>
              </a:spcBef>
              <a:buFont typeface="Arial"/>
              <a:buChar char="●"/>
            </a:pPr>
            <a:r>
              <a:rPr lang="en-US" sz="1600" dirty="0" smtClean="0">
                <a:latin typeface="Calibri" panose="020F0502020204030204" pitchFamily="34" charset="0"/>
                <a:ea typeface="Arial"/>
                <a:cs typeface="Arial"/>
                <a:sym typeface="Arial"/>
              </a:rPr>
              <a:t>If able to determine comparability – no further action from the LEA. </a:t>
            </a:r>
          </a:p>
          <a:p>
            <a:pPr lvl="1">
              <a:lnSpc>
                <a:spcPct val="100000"/>
              </a:lnSpc>
              <a:spcBef>
                <a:spcPts val="600"/>
              </a:spcBef>
              <a:buFont typeface="Arial"/>
              <a:buChar char="●"/>
            </a:pPr>
            <a:r>
              <a:rPr lang="en-US" sz="1600" dirty="0" smtClean="0">
                <a:latin typeface="Calibri" panose="020F0502020204030204" pitchFamily="34" charset="0"/>
                <a:ea typeface="Arial"/>
                <a:cs typeface="Arial"/>
                <a:sym typeface="Arial"/>
              </a:rPr>
              <a:t>If </a:t>
            </a:r>
            <a:r>
              <a:rPr lang="en-US" sz="1600" dirty="0">
                <a:latin typeface="Calibri" panose="020F0502020204030204" pitchFamily="34" charset="0"/>
                <a:ea typeface="Arial"/>
                <a:cs typeface="Arial"/>
                <a:sym typeface="Arial"/>
              </a:rPr>
              <a:t>unable to determine </a:t>
            </a:r>
            <a:r>
              <a:rPr lang="en-US" sz="1600" dirty="0" smtClean="0">
                <a:latin typeface="Calibri" panose="020F0502020204030204" pitchFamily="34" charset="0"/>
                <a:ea typeface="Arial"/>
                <a:cs typeface="Arial"/>
                <a:sym typeface="Arial"/>
              </a:rPr>
              <a:t>comparability through </a:t>
            </a:r>
            <a:r>
              <a:rPr lang="en-US" sz="1600" dirty="0">
                <a:latin typeface="Calibri" panose="020F0502020204030204" pitchFamily="34" charset="0"/>
                <a:ea typeface="Arial"/>
                <a:cs typeface="Arial"/>
                <a:sym typeface="Arial"/>
              </a:rPr>
              <a:t>the traditional FTE method, CDE will use the alternative high-low (enrollment or poverty) </a:t>
            </a:r>
            <a:r>
              <a:rPr lang="en-US" sz="1600" dirty="0" smtClean="0">
                <a:latin typeface="Calibri" panose="020F0502020204030204" pitchFamily="34" charset="0"/>
                <a:ea typeface="Arial"/>
                <a:cs typeface="Arial"/>
                <a:sym typeface="Arial"/>
              </a:rPr>
              <a:t>methods</a:t>
            </a:r>
          </a:p>
          <a:p>
            <a:pPr lvl="1">
              <a:lnSpc>
                <a:spcPct val="100000"/>
              </a:lnSpc>
              <a:spcBef>
                <a:spcPts val="600"/>
              </a:spcBef>
              <a:buFont typeface="Arial"/>
              <a:buChar char="●"/>
            </a:pPr>
            <a:r>
              <a:rPr lang="en-US" sz="1600" dirty="0" smtClean="0">
                <a:latin typeface="Calibri" panose="020F0502020204030204" pitchFamily="34" charset="0"/>
                <a:ea typeface="Arial"/>
                <a:cs typeface="Arial"/>
                <a:sym typeface="Arial"/>
              </a:rPr>
              <a:t>If still can’t determine comparability – LEA will be asked to submit the PPA alternative analysis </a:t>
            </a:r>
            <a:endParaRPr sz="1600" dirty="0">
              <a:latin typeface="Calibri" panose="020F0502020204030204" pitchFamily="34" charset="0"/>
              <a:ea typeface="Arial"/>
              <a:cs typeface="Arial"/>
              <a:sym typeface="Arial"/>
            </a:endParaRPr>
          </a:p>
          <a:p>
            <a:pPr marL="457200" lvl="0" indent="-342900" algn="l" rtl="0">
              <a:lnSpc>
                <a:spcPct val="100000"/>
              </a:lnSpc>
              <a:spcBef>
                <a:spcPts val="600"/>
              </a:spcBef>
              <a:spcAft>
                <a:spcPts val="0"/>
              </a:spcAft>
              <a:buSzPts val="1800"/>
              <a:buFont typeface="Arial"/>
              <a:buChar char="●"/>
            </a:pPr>
            <a:r>
              <a:rPr lang="en-US" sz="2000" dirty="0" smtClean="0">
                <a:latin typeface="Calibri" panose="020F0502020204030204" pitchFamily="34" charset="0"/>
                <a:ea typeface="Arial"/>
                <a:cs typeface="Arial"/>
                <a:sym typeface="Arial"/>
              </a:rPr>
              <a:t>LEAs </a:t>
            </a:r>
            <a:r>
              <a:rPr lang="en-US" sz="2000" dirty="0">
                <a:latin typeface="Calibri" panose="020F0502020204030204" pitchFamily="34" charset="0"/>
                <a:ea typeface="Arial"/>
                <a:cs typeface="Arial"/>
                <a:sym typeface="Arial"/>
              </a:rPr>
              <a:t>operating consolidated schoolwide programs may submit the PPA alternative spreadsheets in advance due to the inability to assign teacher funding sources necessary to calculate comparability based on FTE. </a:t>
            </a:r>
            <a:endParaRPr sz="2000" dirty="0">
              <a:latin typeface="Calibri" panose="020F0502020204030204" pitchFamily="34" charset="0"/>
              <a:ea typeface="Arial"/>
              <a:cs typeface="Arial"/>
              <a:sym typeface="Arial"/>
            </a:endParaRPr>
          </a:p>
          <a:p>
            <a:pPr marL="0" lvl="0" indent="0" algn="l" rtl="0">
              <a:lnSpc>
                <a:spcPct val="100000"/>
              </a:lnSpc>
              <a:spcBef>
                <a:spcPts val="600"/>
              </a:spcBef>
              <a:spcAft>
                <a:spcPts val="0"/>
              </a:spcAft>
              <a:buNone/>
            </a:pPr>
            <a:endParaRPr sz="3200" dirty="0">
              <a:latin typeface="Calibri" panose="020F0502020204030204" pitchFamily="34" charset="0"/>
            </a:endParaRPr>
          </a:p>
        </p:txBody>
      </p:sp>
      <p:sp>
        <p:nvSpPr>
          <p:cNvPr id="314" name="Google Shape;314;p40"/>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US"/>
              <a:pPr/>
              <a:t>9</a:t>
            </a:fld>
            <a:endParaRPr/>
          </a:p>
        </p:txBody>
      </p:sp>
    </p:spTree>
    <p:extLst>
      <p:ext uri="{BB962C8B-B14F-4D97-AF65-F5344CB8AC3E}">
        <p14:creationId xmlns:p14="http://schemas.microsoft.com/office/powerpoint/2010/main" val="4225710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C039.tmp">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3834</Words>
  <Application>Microsoft Office PowerPoint</Application>
  <PresentationFormat>Widescreen</PresentationFormat>
  <Paragraphs>450</Paragraphs>
  <Slides>40</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Roboto</vt:lpstr>
      <vt:lpstr>Trebuchet MS</vt:lpstr>
      <vt:lpstr>Light Blue to Green Theme</vt:lpstr>
      <vt:lpstr>pptC039.tmp</vt:lpstr>
      <vt:lpstr>Federal Programs  Regional Network Meeting</vt:lpstr>
      <vt:lpstr>Agenda</vt:lpstr>
      <vt:lpstr>Outcomes for this RNM</vt:lpstr>
      <vt:lpstr>Introductions</vt:lpstr>
      <vt:lpstr>CDE Updates</vt:lpstr>
      <vt:lpstr>English Learner Family Toolkit</vt:lpstr>
      <vt:lpstr>Supplement Not Supplant Draft Guidance </vt:lpstr>
      <vt:lpstr>Post-Award Revision</vt:lpstr>
      <vt:lpstr>Comparability: Changes for 2018-19</vt:lpstr>
      <vt:lpstr>Monitoring: Update</vt:lpstr>
      <vt:lpstr>Our Conversation Path today </vt:lpstr>
      <vt:lpstr>Using the Comprehensive Needs Assessment to Inform Title Programming</vt:lpstr>
      <vt:lpstr>Icebreaker</vt:lpstr>
      <vt:lpstr>Using the CAN to Inform Title Programming</vt:lpstr>
      <vt:lpstr>Using the Comprehensive Needs Assessment to Inform Title Programming: Identify Local Needs through CNA</vt:lpstr>
      <vt:lpstr>CNA Requirements in ESSA - Overview</vt:lpstr>
      <vt:lpstr>Defining the Comprehensive Needs Assessment</vt:lpstr>
      <vt:lpstr>CNA: Effective Components</vt:lpstr>
      <vt:lpstr>CNA: Effective Components: Undertaken with local stakeholders</vt:lpstr>
      <vt:lpstr>CNA: Effective Components!</vt:lpstr>
      <vt:lpstr>Discussion: Effective Components of Your Needs Assessment</vt:lpstr>
      <vt:lpstr>Options for Serving Title I Schools</vt:lpstr>
      <vt:lpstr>Schoolwide and Targeted Assistance Programs: Definition</vt:lpstr>
      <vt:lpstr>Schoolwide Program: Requirements</vt:lpstr>
      <vt:lpstr>Targeted Assistance Program: Requirements</vt:lpstr>
      <vt:lpstr>Targeted Assistance Program – Eligibility</vt:lpstr>
      <vt:lpstr>Using the Comprehensive Needs Assessment to Inform Title Programming: Select Relevant Evidence-Based Interventions </vt:lpstr>
      <vt:lpstr>Schoolwide and Targeted Assistance Programs – Example 1</vt:lpstr>
      <vt:lpstr>Schoolwide and Targeted Assistance Programs – Example 2</vt:lpstr>
      <vt:lpstr>Schoolwide and Targeted Assistance Programs – Example 3</vt:lpstr>
      <vt:lpstr>Schoolwide and Targeted Assistance Programs - Reflection</vt:lpstr>
      <vt:lpstr>Leveraging Federal Funds</vt:lpstr>
      <vt:lpstr>Using the Comprehensive Needs Assessment to Inform Title Programming: Select Appropriate Funding &amp; Plan for Implementation </vt:lpstr>
      <vt:lpstr>When determining which Federal Funds to leverage, consider the following factors: </vt:lpstr>
      <vt:lpstr>Activity: Connecting Title Programs to Identified Priorities</vt:lpstr>
      <vt:lpstr>Program Evaluation</vt:lpstr>
      <vt:lpstr>Using the Comprehensive Needs Assessment to Inform Title Programming: Examine and Reflect (Evaluate) </vt:lpstr>
      <vt:lpstr>Continuous Improvement - Leveraging Evaluation to Inform Use of Federal Funds</vt:lpstr>
      <vt:lpstr>What’s on the Horizon?</vt:lpstr>
      <vt:lpstr>Contact Information</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Programs  Regional Network Meeting</dc:title>
  <dc:creator>Willett, Joey</dc:creator>
  <cp:lastModifiedBy>Prael, Michelle</cp:lastModifiedBy>
  <cp:revision>61</cp:revision>
  <cp:lastPrinted>2019-02-06T04:11:14Z</cp:lastPrinted>
  <dcterms:created xsi:type="dcterms:W3CDTF">2019-02-05T19:24:08Z</dcterms:created>
  <dcterms:modified xsi:type="dcterms:W3CDTF">2019-03-26T15:09:06Z</dcterms:modified>
</cp:coreProperties>
</file>