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8" r:id="rId2"/>
    <p:sldId id="361" r:id="rId3"/>
    <p:sldId id="362" r:id="rId4"/>
    <p:sldId id="363" r:id="rId5"/>
    <p:sldId id="364" r:id="rId6"/>
    <p:sldId id="365" r:id="rId7"/>
    <p:sldId id="366" r:id="rId8"/>
    <p:sldId id="367" r:id="rId9"/>
    <p:sldId id="368" r:id="rId10"/>
    <p:sldId id="369" r:id="rId11"/>
    <p:sldId id="370" r:id="rId12"/>
    <p:sldId id="371" r:id="rId13"/>
    <p:sldId id="372" r:id="rId14"/>
    <p:sldId id="373" r:id="rId15"/>
    <p:sldId id="374" r:id="rId16"/>
    <p:sldId id="375" r:id="rId17"/>
    <p:sldId id="376" r:id="rId18"/>
    <p:sldId id="377" r:id="rId19"/>
    <p:sldId id="378" r:id="rId20"/>
    <p:sldId id="379" r:id="rId21"/>
    <p:sldId id="380" r:id="rId22"/>
    <p:sldId id="381" r:id="rId23"/>
    <p:sldId id="382" r:id="rId24"/>
    <p:sldId id="383" r:id="rId25"/>
    <p:sldId id="384" r:id="rId26"/>
    <p:sldId id="385" r:id="rId27"/>
    <p:sldId id="386" r:id="rId28"/>
    <p:sldId id="387" r:id="rId29"/>
    <p:sldId id="388" r:id="rId30"/>
    <p:sldId id="389" r:id="rId31"/>
    <p:sldId id="390" r:id="rId32"/>
    <p:sldId id="391" r:id="rId33"/>
    <p:sldId id="392" r:id="rId34"/>
    <p:sldId id="393" r:id="rId35"/>
    <p:sldId id="394" r:id="rId36"/>
    <p:sldId id="395" r:id="rId37"/>
    <p:sldId id="396" r:id="rId38"/>
    <p:sldId id="397" r:id="rId39"/>
    <p:sldId id="398" r:id="rId40"/>
    <p:sldId id="399" r:id="rId41"/>
    <p:sldId id="400" r:id="rId42"/>
    <p:sldId id="401" r:id="rId43"/>
    <p:sldId id="402" r:id="rId44"/>
    <p:sldId id="403" r:id="rId45"/>
    <p:sldId id="404" r:id="rId46"/>
    <p:sldId id="405" r:id="rId47"/>
    <p:sldId id="406" r:id="rId48"/>
    <p:sldId id="408"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arson, Alyssa" initials="AP" lastIdx="1" clrIdx="0"/>
  <p:cmAuthor id="1" name="Pare, Dawn" initials="P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1E8E"/>
    <a:srgbClr val="EF7521"/>
    <a:srgbClr val="46797A"/>
    <a:srgbClr val="86BE40"/>
    <a:srgbClr val="FFC846"/>
    <a:srgbClr val="5C6670"/>
    <a:srgbClr val="488BC9"/>
    <a:srgbClr val="82797A"/>
    <a:srgbClr val="6EC4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89133" autoAdjust="0"/>
  </p:normalViewPr>
  <p:slideViewPr>
    <p:cSldViewPr snapToGrid="0" showGuides="1">
      <p:cViewPr varScale="1">
        <p:scale>
          <a:sx n="65" d="100"/>
          <a:sy n="65" d="100"/>
        </p:scale>
        <p:origin x="-1506"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60CAA4-1795-4E30-A3B2-1D6E88108B6E}"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16DB3475-7D32-4CC4-8C88-2121D48FEB33}">
      <dgm:prSet phldrT="[Text]"/>
      <dgm:spPr/>
      <dgm:t>
        <a:bodyPr/>
        <a:lstStyle/>
        <a:p>
          <a:r>
            <a:rPr lang="en-US" b="1" dirty="0" smtClean="0">
              <a:latin typeface="+mj-lt"/>
            </a:rPr>
            <a:t>Determine professional contribution to students in order to select outcomes</a:t>
          </a:r>
          <a:endParaRPr lang="en-US" b="1" dirty="0"/>
        </a:p>
      </dgm:t>
    </dgm:pt>
    <dgm:pt modelId="{B1E89200-18DB-41D5-8FD6-2531B6F41A63}" type="parTrans" cxnId="{A2A9688D-ABDC-4E66-B173-B9134AC04B8C}">
      <dgm:prSet/>
      <dgm:spPr/>
      <dgm:t>
        <a:bodyPr/>
        <a:lstStyle/>
        <a:p>
          <a:endParaRPr lang="en-US"/>
        </a:p>
      </dgm:t>
    </dgm:pt>
    <dgm:pt modelId="{9D904259-AF98-411E-B1FE-9DA55B013B79}" type="sibTrans" cxnId="{A2A9688D-ABDC-4E66-B173-B9134AC04B8C}">
      <dgm:prSet/>
      <dgm:spPr/>
      <dgm:t>
        <a:bodyPr/>
        <a:lstStyle/>
        <a:p>
          <a:endParaRPr lang="en-US"/>
        </a:p>
      </dgm:t>
    </dgm:pt>
    <dgm:pt modelId="{2393F59B-D55C-4458-B8E2-D6F364514C37}" type="pres">
      <dgm:prSet presAssocID="{5260CAA4-1795-4E30-A3B2-1D6E88108B6E}" presName="Name0" presStyleCnt="0">
        <dgm:presLayoutVars>
          <dgm:dir/>
          <dgm:animLvl val="lvl"/>
          <dgm:resizeHandles val="exact"/>
        </dgm:presLayoutVars>
      </dgm:prSet>
      <dgm:spPr/>
      <dgm:t>
        <a:bodyPr/>
        <a:lstStyle/>
        <a:p>
          <a:endParaRPr lang="en-US"/>
        </a:p>
      </dgm:t>
    </dgm:pt>
    <dgm:pt modelId="{11555025-3563-4BF2-A0C3-50082891395D}" type="pres">
      <dgm:prSet presAssocID="{16DB3475-7D32-4CC4-8C88-2121D48FEB33}" presName="boxAndChildren" presStyleCnt="0"/>
      <dgm:spPr/>
    </dgm:pt>
    <dgm:pt modelId="{64E2CBF5-A9FE-4FB2-BB01-AAFF33D58FDC}" type="pres">
      <dgm:prSet presAssocID="{16DB3475-7D32-4CC4-8C88-2121D48FEB33}" presName="parentTextBox" presStyleLbl="node1" presStyleIdx="0" presStyleCnt="1"/>
      <dgm:spPr/>
      <dgm:t>
        <a:bodyPr/>
        <a:lstStyle/>
        <a:p>
          <a:endParaRPr lang="en-US"/>
        </a:p>
      </dgm:t>
    </dgm:pt>
  </dgm:ptLst>
  <dgm:cxnLst>
    <dgm:cxn modelId="{A2A9688D-ABDC-4E66-B173-B9134AC04B8C}" srcId="{5260CAA4-1795-4E30-A3B2-1D6E88108B6E}" destId="{16DB3475-7D32-4CC4-8C88-2121D48FEB33}" srcOrd="0" destOrd="0" parTransId="{B1E89200-18DB-41D5-8FD6-2531B6F41A63}" sibTransId="{9D904259-AF98-411E-B1FE-9DA55B013B79}"/>
    <dgm:cxn modelId="{AD48CB6E-5F03-42B6-9B61-B15680178E56}" type="presOf" srcId="{16DB3475-7D32-4CC4-8C88-2121D48FEB33}" destId="{64E2CBF5-A9FE-4FB2-BB01-AAFF33D58FDC}" srcOrd="0" destOrd="0" presId="urn:microsoft.com/office/officeart/2005/8/layout/process4"/>
    <dgm:cxn modelId="{62F32807-349D-4227-B733-274BA7234AD7}" type="presOf" srcId="{5260CAA4-1795-4E30-A3B2-1D6E88108B6E}" destId="{2393F59B-D55C-4458-B8E2-D6F364514C37}" srcOrd="0" destOrd="0" presId="urn:microsoft.com/office/officeart/2005/8/layout/process4"/>
    <dgm:cxn modelId="{BA4BF1F1-978E-4F42-9A77-66E947A4AA5C}" type="presParOf" srcId="{2393F59B-D55C-4458-B8E2-D6F364514C37}" destId="{11555025-3563-4BF2-A0C3-50082891395D}" srcOrd="0" destOrd="0" presId="urn:microsoft.com/office/officeart/2005/8/layout/process4"/>
    <dgm:cxn modelId="{7A591529-70E9-4FC7-9652-BBE5F850E943}" type="presParOf" srcId="{11555025-3563-4BF2-A0C3-50082891395D}" destId="{64E2CBF5-A9FE-4FB2-BB01-AAFF33D58FDC}"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E78888-AD25-47DA-BA85-79ADC45F687F}"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FDB3E681-B296-4776-A707-5361BDD8E3AD}">
      <dgm:prSet phldrT="[Text]"/>
      <dgm:spPr/>
      <dgm:t>
        <a:bodyPr/>
        <a:lstStyle/>
        <a:p>
          <a:r>
            <a:rPr lang="en-US" b="1" dirty="0" smtClean="0">
              <a:latin typeface="+mj-lt"/>
            </a:rPr>
            <a:t>Determine professional contribution to students in order to select outcomes</a:t>
          </a:r>
          <a:endParaRPr lang="en-US" b="1" dirty="0"/>
        </a:p>
      </dgm:t>
    </dgm:pt>
    <dgm:pt modelId="{1DCDE8C9-1297-4F5B-B5E7-98C287471AE7}" type="parTrans" cxnId="{B3B9E189-EF9E-4111-A42C-09A41D1A6B70}">
      <dgm:prSet/>
      <dgm:spPr/>
      <dgm:t>
        <a:bodyPr/>
        <a:lstStyle/>
        <a:p>
          <a:endParaRPr lang="en-US"/>
        </a:p>
      </dgm:t>
    </dgm:pt>
    <dgm:pt modelId="{4CA8F1ED-94CC-4F71-84FC-164D0072ECDF}" type="sibTrans" cxnId="{B3B9E189-EF9E-4111-A42C-09A41D1A6B70}">
      <dgm:prSet/>
      <dgm:spPr/>
      <dgm:t>
        <a:bodyPr/>
        <a:lstStyle/>
        <a:p>
          <a:endParaRPr lang="en-US"/>
        </a:p>
      </dgm:t>
    </dgm:pt>
    <dgm:pt modelId="{72E1C9E6-C343-4241-A312-BB006D32C66D}">
      <dgm:prSet phldrT="[Text]"/>
      <dgm:spPr/>
      <dgm:t>
        <a:bodyPr/>
        <a:lstStyle/>
        <a:p>
          <a:r>
            <a:rPr lang="en-US" b="1" dirty="0" smtClean="0">
              <a:latin typeface="+mj-lt"/>
            </a:rPr>
            <a:t>Collect baseline information </a:t>
          </a:r>
          <a:endParaRPr lang="en-US" b="1" dirty="0"/>
        </a:p>
      </dgm:t>
    </dgm:pt>
    <dgm:pt modelId="{AC55A9E5-12BF-42C6-AE3F-3CFE4F63FB29}" type="parTrans" cxnId="{4A0C37ED-D7FF-4577-87CB-C3656191F221}">
      <dgm:prSet/>
      <dgm:spPr/>
      <dgm:t>
        <a:bodyPr/>
        <a:lstStyle/>
        <a:p>
          <a:endParaRPr lang="en-US"/>
        </a:p>
      </dgm:t>
    </dgm:pt>
    <dgm:pt modelId="{F5945869-DA0A-45AE-A84A-881D93B31BD6}" type="sibTrans" cxnId="{4A0C37ED-D7FF-4577-87CB-C3656191F221}">
      <dgm:prSet/>
      <dgm:spPr/>
      <dgm:t>
        <a:bodyPr/>
        <a:lstStyle/>
        <a:p>
          <a:endParaRPr lang="en-US"/>
        </a:p>
      </dgm:t>
    </dgm:pt>
    <dgm:pt modelId="{DE13D55C-54A6-469D-93B8-C93F8734821B}">
      <dgm:prSet phldrT="[Text]"/>
      <dgm:spPr/>
      <dgm:t>
        <a:bodyPr/>
        <a:lstStyle/>
        <a:p>
          <a:r>
            <a:rPr lang="en-US" dirty="0" smtClean="0">
              <a:latin typeface="+mj-lt"/>
            </a:rPr>
            <a:t>Set Student Targets </a:t>
          </a:r>
          <a:endParaRPr lang="en-US" dirty="0"/>
        </a:p>
      </dgm:t>
    </dgm:pt>
    <dgm:pt modelId="{573BB69C-2022-4FD0-BE48-5AF7708917EB}" type="parTrans" cxnId="{6A48B8A8-23A8-41CB-806F-86F76BCBE827}">
      <dgm:prSet/>
      <dgm:spPr/>
      <dgm:t>
        <a:bodyPr/>
        <a:lstStyle/>
        <a:p>
          <a:endParaRPr lang="en-US"/>
        </a:p>
      </dgm:t>
    </dgm:pt>
    <dgm:pt modelId="{3AE2CE75-47C8-4D63-B8D2-96C4099557C8}" type="sibTrans" cxnId="{6A48B8A8-23A8-41CB-806F-86F76BCBE827}">
      <dgm:prSet/>
      <dgm:spPr/>
      <dgm:t>
        <a:bodyPr/>
        <a:lstStyle/>
        <a:p>
          <a:endParaRPr lang="en-US"/>
        </a:p>
      </dgm:t>
    </dgm:pt>
    <dgm:pt modelId="{B226D1A4-8EA0-4216-B2CD-D0EEA8FA9D6A}">
      <dgm:prSet phldrT="[Text]"/>
      <dgm:spPr/>
      <dgm:t>
        <a:bodyPr/>
        <a:lstStyle/>
        <a:p>
          <a:r>
            <a:rPr lang="en-US" dirty="0" smtClean="0">
              <a:latin typeface="+mj-lt"/>
            </a:rPr>
            <a:t>Set Appropriate Scales for Measurement  </a:t>
          </a:r>
          <a:endParaRPr lang="en-US" dirty="0"/>
        </a:p>
      </dgm:t>
    </dgm:pt>
    <dgm:pt modelId="{76E75F19-9DB7-4AB5-838D-8D4AB6AF276B}" type="parTrans" cxnId="{F3E03441-0FDF-4222-8C1D-09423DE32EE2}">
      <dgm:prSet/>
      <dgm:spPr/>
      <dgm:t>
        <a:bodyPr/>
        <a:lstStyle/>
        <a:p>
          <a:endParaRPr lang="en-US"/>
        </a:p>
      </dgm:t>
    </dgm:pt>
    <dgm:pt modelId="{BB72794F-718D-420A-8A92-0714167D44A6}" type="sibTrans" cxnId="{F3E03441-0FDF-4222-8C1D-09423DE32EE2}">
      <dgm:prSet/>
      <dgm:spPr/>
      <dgm:t>
        <a:bodyPr/>
        <a:lstStyle/>
        <a:p>
          <a:endParaRPr lang="en-US"/>
        </a:p>
      </dgm:t>
    </dgm:pt>
    <dgm:pt modelId="{362A95D3-B2CA-4C8E-A1D6-4A3E5DD18628}" type="pres">
      <dgm:prSet presAssocID="{7DE78888-AD25-47DA-BA85-79ADC45F687F}" presName="Name0" presStyleCnt="0">
        <dgm:presLayoutVars>
          <dgm:dir/>
          <dgm:animLvl val="lvl"/>
          <dgm:resizeHandles val="exact"/>
        </dgm:presLayoutVars>
      </dgm:prSet>
      <dgm:spPr/>
      <dgm:t>
        <a:bodyPr/>
        <a:lstStyle/>
        <a:p>
          <a:endParaRPr lang="en-US"/>
        </a:p>
      </dgm:t>
    </dgm:pt>
    <dgm:pt modelId="{F94CEE10-C476-46F5-9248-4C912F2F6592}" type="pres">
      <dgm:prSet presAssocID="{72E1C9E6-C343-4241-A312-BB006D32C66D}" presName="boxAndChildren" presStyleCnt="0"/>
      <dgm:spPr/>
    </dgm:pt>
    <dgm:pt modelId="{B8F984A5-3DDC-4AB3-88BB-DAFC850E18BA}" type="pres">
      <dgm:prSet presAssocID="{72E1C9E6-C343-4241-A312-BB006D32C66D}" presName="parentTextBox" presStyleLbl="node1" presStyleIdx="0" presStyleCnt="2"/>
      <dgm:spPr/>
      <dgm:t>
        <a:bodyPr/>
        <a:lstStyle/>
        <a:p>
          <a:endParaRPr lang="en-US"/>
        </a:p>
      </dgm:t>
    </dgm:pt>
    <dgm:pt modelId="{3ACD4C10-3B75-4E08-B84D-315D643F4C9E}" type="pres">
      <dgm:prSet presAssocID="{72E1C9E6-C343-4241-A312-BB006D32C66D}" presName="entireBox" presStyleLbl="node1" presStyleIdx="0" presStyleCnt="2"/>
      <dgm:spPr/>
      <dgm:t>
        <a:bodyPr/>
        <a:lstStyle/>
        <a:p>
          <a:endParaRPr lang="en-US"/>
        </a:p>
      </dgm:t>
    </dgm:pt>
    <dgm:pt modelId="{3C3B7AA8-227E-4604-B4C4-3EDC776C78FF}" type="pres">
      <dgm:prSet presAssocID="{72E1C9E6-C343-4241-A312-BB006D32C66D}" presName="descendantBox" presStyleCnt="0"/>
      <dgm:spPr/>
    </dgm:pt>
    <dgm:pt modelId="{8EEF9AB9-EB18-4201-879D-225FB7A991C1}" type="pres">
      <dgm:prSet presAssocID="{DE13D55C-54A6-469D-93B8-C93F8734821B}" presName="childTextBox" presStyleLbl="fgAccFollowNode1" presStyleIdx="0" presStyleCnt="2">
        <dgm:presLayoutVars>
          <dgm:bulletEnabled val="1"/>
        </dgm:presLayoutVars>
      </dgm:prSet>
      <dgm:spPr/>
      <dgm:t>
        <a:bodyPr/>
        <a:lstStyle/>
        <a:p>
          <a:endParaRPr lang="en-US"/>
        </a:p>
      </dgm:t>
    </dgm:pt>
    <dgm:pt modelId="{7FF3F256-03FD-4D3B-99AD-FF38C8F5E959}" type="pres">
      <dgm:prSet presAssocID="{B226D1A4-8EA0-4216-B2CD-D0EEA8FA9D6A}" presName="childTextBox" presStyleLbl="fgAccFollowNode1" presStyleIdx="1" presStyleCnt="2">
        <dgm:presLayoutVars>
          <dgm:bulletEnabled val="1"/>
        </dgm:presLayoutVars>
      </dgm:prSet>
      <dgm:spPr/>
      <dgm:t>
        <a:bodyPr/>
        <a:lstStyle/>
        <a:p>
          <a:endParaRPr lang="en-US"/>
        </a:p>
      </dgm:t>
    </dgm:pt>
    <dgm:pt modelId="{7121869D-FD93-4507-A9ED-A9FE83E8C1AE}" type="pres">
      <dgm:prSet presAssocID="{4CA8F1ED-94CC-4F71-84FC-164D0072ECDF}" presName="sp" presStyleCnt="0"/>
      <dgm:spPr/>
    </dgm:pt>
    <dgm:pt modelId="{DA9031AF-CE03-41E4-B0D5-A00CDF6DF2D9}" type="pres">
      <dgm:prSet presAssocID="{FDB3E681-B296-4776-A707-5361BDD8E3AD}" presName="arrowAndChildren" presStyleCnt="0"/>
      <dgm:spPr/>
    </dgm:pt>
    <dgm:pt modelId="{59AEFE42-CB4A-4CAC-826D-31777BD1D350}" type="pres">
      <dgm:prSet presAssocID="{FDB3E681-B296-4776-A707-5361BDD8E3AD}" presName="parentTextArrow" presStyleLbl="node1" presStyleIdx="1" presStyleCnt="2"/>
      <dgm:spPr/>
      <dgm:t>
        <a:bodyPr/>
        <a:lstStyle/>
        <a:p>
          <a:endParaRPr lang="en-US"/>
        </a:p>
      </dgm:t>
    </dgm:pt>
  </dgm:ptLst>
  <dgm:cxnLst>
    <dgm:cxn modelId="{61C4915B-28F8-40F5-9DAD-62740C80B073}" type="presOf" srcId="{FDB3E681-B296-4776-A707-5361BDD8E3AD}" destId="{59AEFE42-CB4A-4CAC-826D-31777BD1D350}" srcOrd="0" destOrd="0" presId="urn:microsoft.com/office/officeart/2005/8/layout/process4"/>
    <dgm:cxn modelId="{4A0C37ED-D7FF-4577-87CB-C3656191F221}" srcId="{7DE78888-AD25-47DA-BA85-79ADC45F687F}" destId="{72E1C9E6-C343-4241-A312-BB006D32C66D}" srcOrd="1" destOrd="0" parTransId="{AC55A9E5-12BF-42C6-AE3F-3CFE4F63FB29}" sibTransId="{F5945869-DA0A-45AE-A84A-881D93B31BD6}"/>
    <dgm:cxn modelId="{FECA5FB4-41D1-4093-95F6-CE0E58268A90}" type="presOf" srcId="{7DE78888-AD25-47DA-BA85-79ADC45F687F}" destId="{362A95D3-B2CA-4C8E-A1D6-4A3E5DD18628}" srcOrd="0" destOrd="0" presId="urn:microsoft.com/office/officeart/2005/8/layout/process4"/>
    <dgm:cxn modelId="{6A48B8A8-23A8-41CB-806F-86F76BCBE827}" srcId="{72E1C9E6-C343-4241-A312-BB006D32C66D}" destId="{DE13D55C-54A6-469D-93B8-C93F8734821B}" srcOrd="0" destOrd="0" parTransId="{573BB69C-2022-4FD0-BE48-5AF7708917EB}" sibTransId="{3AE2CE75-47C8-4D63-B8D2-96C4099557C8}"/>
    <dgm:cxn modelId="{6D0AEEBE-5151-4063-997F-4D7BA24E8DDD}" type="presOf" srcId="{72E1C9E6-C343-4241-A312-BB006D32C66D}" destId="{B8F984A5-3DDC-4AB3-88BB-DAFC850E18BA}" srcOrd="0" destOrd="0" presId="urn:microsoft.com/office/officeart/2005/8/layout/process4"/>
    <dgm:cxn modelId="{5C680DF6-A6B2-47B5-BC20-8BF411CC40FA}" type="presOf" srcId="{DE13D55C-54A6-469D-93B8-C93F8734821B}" destId="{8EEF9AB9-EB18-4201-879D-225FB7A991C1}" srcOrd="0" destOrd="0" presId="urn:microsoft.com/office/officeart/2005/8/layout/process4"/>
    <dgm:cxn modelId="{5667F860-B228-4BD5-B97C-776A7F437D43}" type="presOf" srcId="{72E1C9E6-C343-4241-A312-BB006D32C66D}" destId="{3ACD4C10-3B75-4E08-B84D-315D643F4C9E}" srcOrd="1" destOrd="0" presId="urn:microsoft.com/office/officeart/2005/8/layout/process4"/>
    <dgm:cxn modelId="{B3B9E189-EF9E-4111-A42C-09A41D1A6B70}" srcId="{7DE78888-AD25-47DA-BA85-79ADC45F687F}" destId="{FDB3E681-B296-4776-A707-5361BDD8E3AD}" srcOrd="0" destOrd="0" parTransId="{1DCDE8C9-1297-4F5B-B5E7-98C287471AE7}" sibTransId="{4CA8F1ED-94CC-4F71-84FC-164D0072ECDF}"/>
    <dgm:cxn modelId="{CA7B507E-B4AA-48F3-8587-4BFE7531091F}" type="presOf" srcId="{B226D1A4-8EA0-4216-B2CD-D0EEA8FA9D6A}" destId="{7FF3F256-03FD-4D3B-99AD-FF38C8F5E959}" srcOrd="0" destOrd="0" presId="urn:microsoft.com/office/officeart/2005/8/layout/process4"/>
    <dgm:cxn modelId="{F3E03441-0FDF-4222-8C1D-09423DE32EE2}" srcId="{72E1C9E6-C343-4241-A312-BB006D32C66D}" destId="{B226D1A4-8EA0-4216-B2CD-D0EEA8FA9D6A}" srcOrd="1" destOrd="0" parTransId="{76E75F19-9DB7-4AB5-838D-8D4AB6AF276B}" sibTransId="{BB72794F-718D-420A-8A92-0714167D44A6}"/>
    <dgm:cxn modelId="{2BE9F635-A01D-40A9-80A1-EB4DBA1DDC34}" type="presParOf" srcId="{362A95D3-B2CA-4C8E-A1D6-4A3E5DD18628}" destId="{F94CEE10-C476-46F5-9248-4C912F2F6592}" srcOrd="0" destOrd="0" presId="urn:microsoft.com/office/officeart/2005/8/layout/process4"/>
    <dgm:cxn modelId="{84241E36-409B-434F-AB82-8101B1D551A1}" type="presParOf" srcId="{F94CEE10-C476-46F5-9248-4C912F2F6592}" destId="{B8F984A5-3DDC-4AB3-88BB-DAFC850E18BA}" srcOrd="0" destOrd="0" presId="urn:microsoft.com/office/officeart/2005/8/layout/process4"/>
    <dgm:cxn modelId="{5D23CC88-AEBF-4C5A-B45B-E0937E5E7936}" type="presParOf" srcId="{F94CEE10-C476-46F5-9248-4C912F2F6592}" destId="{3ACD4C10-3B75-4E08-B84D-315D643F4C9E}" srcOrd="1" destOrd="0" presId="urn:microsoft.com/office/officeart/2005/8/layout/process4"/>
    <dgm:cxn modelId="{21488E88-3920-4F31-B8F2-978D42F0C4C4}" type="presParOf" srcId="{F94CEE10-C476-46F5-9248-4C912F2F6592}" destId="{3C3B7AA8-227E-4604-B4C4-3EDC776C78FF}" srcOrd="2" destOrd="0" presId="urn:microsoft.com/office/officeart/2005/8/layout/process4"/>
    <dgm:cxn modelId="{D0C576A4-EFBB-46C1-8AA2-9E98DDFCD6F0}" type="presParOf" srcId="{3C3B7AA8-227E-4604-B4C4-3EDC776C78FF}" destId="{8EEF9AB9-EB18-4201-879D-225FB7A991C1}" srcOrd="0" destOrd="0" presId="urn:microsoft.com/office/officeart/2005/8/layout/process4"/>
    <dgm:cxn modelId="{7CE9EC59-A67E-4446-BD1F-B2635350FB46}" type="presParOf" srcId="{3C3B7AA8-227E-4604-B4C4-3EDC776C78FF}" destId="{7FF3F256-03FD-4D3B-99AD-FF38C8F5E959}" srcOrd="1" destOrd="0" presId="urn:microsoft.com/office/officeart/2005/8/layout/process4"/>
    <dgm:cxn modelId="{D54F151B-1806-4FEE-82DD-193E5DCCD643}" type="presParOf" srcId="{362A95D3-B2CA-4C8E-A1D6-4A3E5DD18628}" destId="{7121869D-FD93-4507-A9ED-A9FE83E8C1AE}" srcOrd="1" destOrd="0" presId="urn:microsoft.com/office/officeart/2005/8/layout/process4"/>
    <dgm:cxn modelId="{0DFD9160-3D30-4689-8ACC-E8AE8311D31F}" type="presParOf" srcId="{362A95D3-B2CA-4C8E-A1D6-4A3E5DD18628}" destId="{DA9031AF-CE03-41E4-B0D5-A00CDF6DF2D9}" srcOrd="2" destOrd="0" presId="urn:microsoft.com/office/officeart/2005/8/layout/process4"/>
    <dgm:cxn modelId="{6E965964-0F99-4DEF-B254-9D3EC9F9901B}" type="presParOf" srcId="{DA9031AF-CE03-41E4-B0D5-A00CDF6DF2D9}" destId="{59AEFE42-CB4A-4CAC-826D-31777BD1D35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612252-C8B8-4883-8637-9382E66805A2}"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273BA97F-6993-4EC4-A001-4D30EA49BE86}">
      <dgm:prSet phldrT="[Text]" custT="1"/>
      <dgm:spPr/>
      <dgm:t>
        <a:bodyPr/>
        <a:lstStyle/>
        <a:p>
          <a:r>
            <a:rPr lang="en-US" sz="2400" b="1" dirty="0" smtClean="0">
              <a:latin typeface="+mj-lt"/>
            </a:rPr>
            <a:t>Determine professional contribution to students in order to select outcomes</a:t>
          </a:r>
          <a:endParaRPr lang="en-US" sz="2400" b="1" dirty="0"/>
        </a:p>
      </dgm:t>
    </dgm:pt>
    <dgm:pt modelId="{9C0391F2-E3C1-4EC7-AA36-E4FED7F4E56A}" type="parTrans" cxnId="{36B4FB93-50D6-40D7-A64B-9D2F69E55ECB}">
      <dgm:prSet/>
      <dgm:spPr/>
      <dgm:t>
        <a:bodyPr/>
        <a:lstStyle/>
        <a:p>
          <a:endParaRPr lang="en-US"/>
        </a:p>
      </dgm:t>
    </dgm:pt>
    <dgm:pt modelId="{2BF585C6-2E38-46A7-9272-7CDAEB59C612}" type="sibTrans" cxnId="{36B4FB93-50D6-40D7-A64B-9D2F69E55ECB}">
      <dgm:prSet/>
      <dgm:spPr/>
      <dgm:t>
        <a:bodyPr/>
        <a:lstStyle/>
        <a:p>
          <a:endParaRPr lang="en-US"/>
        </a:p>
      </dgm:t>
    </dgm:pt>
    <dgm:pt modelId="{3B63A392-1D2A-41C2-9E1D-9F380465DAA0}">
      <dgm:prSet phldrT="[Text]" custT="1"/>
      <dgm:spPr/>
      <dgm:t>
        <a:bodyPr/>
        <a:lstStyle/>
        <a:p>
          <a:r>
            <a:rPr lang="en-US" sz="2400" b="1" dirty="0" smtClean="0">
              <a:latin typeface="+mj-lt"/>
            </a:rPr>
            <a:t>Collect baseline information </a:t>
          </a:r>
          <a:endParaRPr lang="en-US" sz="2400" b="1" dirty="0"/>
        </a:p>
      </dgm:t>
    </dgm:pt>
    <dgm:pt modelId="{D2F1B43B-CCFD-4D26-9392-376B267D6F43}" type="parTrans" cxnId="{615B5B18-F62D-4C3A-A1E9-E5A4E39E1BB9}">
      <dgm:prSet/>
      <dgm:spPr/>
      <dgm:t>
        <a:bodyPr/>
        <a:lstStyle/>
        <a:p>
          <a:endParaRPr lang="en-US"/>
        </a:p>
      </dgm:t>
    </dgm:pt>
    <dgm:pt modelId="{40CB2B61-E646-4971-9D0B-B3DF8CF4A28A}" type="sibTrans" cxnId="{615B5B18-F62D-4C3A-A1E9-E5A4E39E1BB9}">
      <dgm:prSet/>
      <dgm:spPr/>
      <dgm:t>
        <a:bodyPr/>
        <a:lstStyle/>
        <a:p>
          <a:endParaRPr lang="en-US"/>
        </a:p>
      </dgm:t>
    </dgm:pt>
    <dgm:pt modelId="{99D7CA16-0B5B-47B8-A3C9-388F08D4B06F}">
      <dgm:prSet phldrT="[Text]"/>
      <dgm:spPr/>
      <dgm:t>
        <a:bodyPr/>
        <a:lstStyle/>
        <a:p>
          <a:r>
            <a:rPr lang="en-US" dirty="0" smtClean="0">
              <a:latin typeface="+mj-lt"/>
            </a:rPr>
            <a:t>Set Appropriate Scales for Measurement  </a:t>
          </a:r>
          <a:endParaRPr lang="en-US" dirty="0"/>
        </a:p>
      </dgm:t>
    </dgm:pt>
    <dgm:pt modelId="{C2DDDC7C-2092-40EF-84CE-56C746C6D2F3}" type="parTrans" cxnId="{AA1F1B8F-9FAF-44D9-B2E2-72C29B92796B}">
      <dgm:prSet/>
      <dgm:spPr/>
      <dgm:t>
        <a:bodyPr/>
        <a:lstStyle/>
        <a:p>
          <a:endParaRPr lang="en-US"/>
        </a:p>
      </dgm:t>
    </dgm:pt>
    <dgm:pt modelId="{999D5E00-CA5E-4D39-96C6-CF96133C999D}" type="sibTrans" cxnId="{AA1F1B8F-9FAF-44D9-B2E2-72C29B92796B}">
      <dgm:prSet/>
      <dgm:spPr/>
      <dgm:t>
        <a:bodyPr/>
        <a:lstStyle/>
        <a:p>
          <a:endParaRPr lang="en-US"/>
        </a:p>
      </dgm:t>
    </dgm:pt>
    <dgm:pt modelId="{48593940-67AF-4C2D-BADC-80B79DF044A5}">
      <dgm:prSet phldrT="[Text]" custT="1"/>
      <dgm:spPr/>
      <dgm:t>
        <a:bodyPr/>
        <a:lstStyle/>
        <a:p>
          <a:r>
            <a:rPr lang="en-US" sz="2400" b="1" dirty="0" smtClean="0">
              <a:latin typeface="+mj-lt"/>
            </a:rPr>
            <a:t>Assess quality, attainment level and rigor of student targets and scales  </a:t>
          </a:r>
          <a:endParaRPr lang="en-US" sz="2400" b="1" dirty="0"/>
        </a:p>
      </dgm:t>
    </dgm:pt>
    <dgm:pt modelId="{2BAFD1F7-3357-4125-B447-108A247B43F4}" type="parTrans" cxnId="{320C139C-6341-4775-BEA1-66200E4AE08B}">
      <dgm:prSet/>
      <dgm:spPr/>
      <dgm:t>
        <a:bodyPr/>
        <a:lstStyle/>
        <a:p>
          <a:endParaRPr lang="en-US"/>
        </a:p>
      </dgm:t>
    </dgm:pt>
    <dgm:pt modelId="{4873BEDD-C4E2-49BF-8600-5D3DEDA43B5B}" type="sibTrans" cxnId="{320C139C-6341-4775-BEA1-66200E4AE08B}">
      <dgm:prSet/>
      <dgm:spPr/>
      <dgm:t>
        <a:bodyPr/>
        <a:lstStyle/>
        <a:p>
          <a:endParaRPr lang="en-US"/>
        </a:p>
      </dgm:t>
    </dgm:pt>
    <dgm:pt modelId="{0BDFCAB9-9DBF-4575-A311-8BAFC02BE7CA}">
      <dgm:prSet phldrT="[Text]"/>
      <dgm:spPr/>
      <dgm:t>
        <a:bodyPr/>
        <a:lstStyle/>
        <a:p>
          <a:r>
            <a:rPr lang="en-US" dirty="0" smtClean="0">
              <a:latin typeface="+mj-lt"/>
            </a:rPr>
            <a:t>Set Student Targets </a:t>
          </a:r>
          <a:endParaRPr lang="en-US" dirty="0"/>
        </a:p>
      </dgm:t>
    </dgm:pt>
    <dgm:pt modelId="{82D28BEB-4948-42D2-8D73-050E2937CA68}" type="sibTrans" cxnId="{9BFE180C-D0D7-41EB-97EA-558412A591CC}">
      <dgm:prSet/>
      <dgm:spPr/>
      <dgm:t>
        <a:bodyPr/>
        <a:lstStyle/>
        <a:p>
          <a:endParaRPr lang="en-US"/>
        </a:p>
      </dgm:t>
    </dgm:pt>
    <dgm:pt modelId="{AFC4B3B3-206D-4970-A8D4-4B45C86725C3}" type="parTrans" cxnId="{9BFE180C-D0D7-41EB-97EA-558412A591CC}">
      <dgm:prSet/>
      <dgm:spPr/>
      <dgm:t>
        <a:bodyPr/>
        <a:lstStyle/>
        <a:p>
          <a:endParaRPr lang="en-US"/>
        </a:p>
      </dgm:t>
    </dgm:pt>
    <dgm:pt modelId="{B12B5997-6D6F-4E4D-8EF3-260B115ABB0A}" type="pres">
      <dgm:prSet presAssocID="{06612252-C8B8-4883-8637-9382E66805A2}" presName="Name0" presStyleCnt="0">
        <dgm:presLayoutVars>
          <dgm:dir/>
          <dgm:animLvl val="lvl"/>
          <dgm:resizeHandles val="exact"/>
        </dgm:presLayoutVars>
      </dgm:prSet>
      <dgm:spPr/>
      <dgm:t>
        <a:bodyPr/>
        <a:lstStyle/>
        <a:p>
          <a:endParaRPr lang="en-US"/>
        </a:p>
      </dgm:t>
    </dgm:pt>
    <dgm:pt modelId="{C852B441-8719-4FD4-853D-2D50A7E7E914}" type="pres">
      <dgm:prSet presAssocID="{48593940-67AF-4C2D-BADC-80B79DF044A5}" presName="boxAndChildren" presStyleCnt="0"/>
      <dgm:spPr/>
    </dgm:pt>
    <dgm:pt modelId="{AE55CE74-7B9B-4DCD-9786-4933B00C54DD}" type="pres">
      <dgm:prSet presAssocID="{48593940-67AF-4C2D-BADC-80B79DF044A5}" presName="parentTextBox" presStyleLbl="node1" presStyleIdx="0" presStyleCnt="3"/>
      <dgm:spPr/>
      <dgm:t>
        <a:bodyPr/>
        <a:lstStyle/>
        <a:p>
          <a:endParaRPr lang="en-US"/>
        </a:p>
      </dgm:t>
    </dgm:pt>
    <dgm:pt modelId="{7FD265F7-A193-488D-9529-2BBCCA422560}" type="pres">
      <dgm:prSet presAssocID="{40CB2B61-E646-4971-9D0B-B3DF8CF4A28A}" presName="sp" presStyleCnt="0"/>
      <dgm:spPr/>
    </dgm:pt>
    <dgm:pt modelId="{F2DB7390-E9F4-4626-A77A-1EC3BE1BB425}" type="pres">
      <dgm:prSet presAssocID="{3B63A392-1D2A-41C2-9E1D-9F380465DAA0}" presName="arrowAndChildren" presStyleCnt="0"/>
      <dgm:spPr/>
    </dgm:pt>
    <dgm:pt modelId="{B138BAD2-6F8C-42A3-9928-F4444497089F}" type="pres">
      <dgm:prSet presAssocID="{3B63A392-1D2A-41C2-9E1D-9F380465DAA0}" presName="parentTextArrow" presStyleLbl="node1" presStyleIdx="0" presStyleCnt="3"/>
      <dgm:spPr/>
      <dgm:t>
        <a:bodyPr/>
        <a:lstStyle/>
        <a:p>
          <a:endParaRPr lang="en-US"/>
        </a:p>
      </dgm:t>
    </dgm:pt>
    <dgm:pt modelId="{7E62DBED-5CB7-4B12-B7AB-523D5B980A0C}" type="pres">
      <dgm:prSet presAssocID="{3B63A392-1D2A-41C2-9E1D-9F380465DAA0}" presName="arrow" presStyleLbl="node1" presStyleIdx="1" presStyleCnt="3"/>
      <dgm:spPr/>
      <dgm:t>
        <a:bodyPr/>
        <a:lstStyle/>
        <a:p>
          <a:endParaRPr lang="en-US"/>
        </a:p>
      </dgm:t>
    </dgm:pt>
    <dgm:pt modelId="{377C5DB0-390F-4055-8040-AF510EA263DD}" type="pres">
      <dgm:prSet presAssocID="{3B63A392-1D2A-41C2-9E1D-9F380465DAA0}" presName="descendantArrow" presStyleCnt="0"/>
      <dgm:spPr/>
    </dgm:pt>
    <dgm:pt modelId="{32FA9AC0-7772-4AE4-9F01-4C5AEC77AC55}" type="pres">
      <dgm:prSet presAssocID="{0BDFCAB9-9DBF-4575-A311-8BAFC02BE7CA}" presName="childTextArrow" presStyleLbl="fgAccFollowNode1" presStyleIdx="0" presStyleCnt="2">
        <dgm:presLayoutVars>
          <dgm:bulletEnabled val="1"/>
        </dgm:presLayoutVars>
      </dgm:prSet>
      <dgm:spPr/>
      <dgm:t>
        <a:bodyPr/>
        <a:lstStyle/>
        <a:p>
          <a:endParaRPr lang="en-US"/>
        </a:p>
      </dgm:t>
    </dgm:pt>
    <dgm:pt modelId="{477484A7-C1F8-437B-A860-F36C66EEEDFE}" type="pres">
      <dgm:prSet presAssocID="{99D7CA16-0B5B-47B8-A3C9-388F08D4B06F}" presName="childTextArrow" presStyleLbl="fgAccFollowNode1" presStyleIdx="1" presStyleCnt="2">
        <dgm:presLayoutVars>
          <dgm:bulletEnabled val="1"/>
        </dgm:presLayoutVars>
      </dgm:prSet>
      <dgm:spPr/>
      <dgm:t>
        <a:bodyPr/>
        <a:lstStyle/>
        <a:p>
          <a:endParaRPr lang="en-US"/>
        </a:p>
      </dgm:t>
    </dgm:pt>
    <dgm:pt modelId="{66713BBC-5A8C-4420-8C55-2BA5F26C3813}" type="pres">
      <dgm:prSet presAssocID="{2BF585C6-2E38-46A7-9272-7CDAEB59C612}" presName="sp" presStyleCnt="0"/>
      <dgm:spPr/>
    </dgm:pt>
    <dgm:pt modelId="{BDF4260F-C902-429B-BA89-A00F3D3D3428}" type="pres">
      <dgm:prSet presAssocID="{273BA97F-6993-4EC4-A001-4D30EA49BE86}" presName="arrowAndChildren" presStyleCnt="0"/>
      <dgm:spPr/>
    </dgm:pt>
    <dgm:pt modelId="{D6EA0686-355A-4E1D-B061-08D3421D6C1A}" type="pres">
      <dgm:prSet presAssocID="{273BA97F-6993-4EC4-A001-4D30EA49BE86}" presName="parentTextArrow" presStyleLbl="node1" presStyleIdx="2" presStyleCnt="3"/>
      <dgm:spPr/>
      <dgm:t>
        <a:bodyPr/>
        <a:lstStyle/>
        <a:p>
          <a:endParaRPr lang="en-US"/>
        </a:p>
      </dgm:t>
    </dgm:pt>
  </dgm:ptLst>
  <dgm:cxnLst>
    <dgm:cxn modelId="{A742ABA9-0607-4B4D-8AF4-1844CA2C393B}" type="presOf" srcId="{273BA97F-6993-4EC4-A001-4D30EA49BE86}" destId="{D6EA0686-355A-4E1D-B061-08D3421D6C1A}" srcOrd="0" destOrd="0" presId="urn:microsoft.com/office/officeart/2005/8/layout/process4"/>
    <dgm:cxn modelId="{7D82A502-734E-42E1-A17A-7145F0B54AFA}" type="presOf" srcId="{3B63A392-1D2A-41C2-9E1D-9F380465DAA0}" destId="{7E62DBED-5CB7-4B12-B7AB-523D5B980A0C}" srcOrd="1" destOrd="0" presId="urn:microsoft.com/office/officeart/2005/8/layout/process4"/>
    <dgm:cxn modelId="{AA1F1B8F-9FAF-44D9-B2E2-72C29B92796B}" srcId="{3B63A392-1D2A-41C2-9E1D-9F380465DAA0}" destId="{99D7CA16-0B5B-47B8-A3C9-388F08D4B06F}" srcOrd="1" destOrd="0" parTransId="{C2DDDC7C-2092-40EF-84CE-56C746C6D2F3}" sibTransId="{999D5E00-CA5E-4D39-96C6-CF96133C999D}"/>
    <dgm:cxn modelId="{36B4FB93-50D6-40D7-A64B-9D2F69E55ECB}" srcId="{06612252-C8B8-4883-8637-9382E66805A2}" destId="{273BA97F-6993-4EC4-A001-4D30EA49BE86}" srcOrd="0" destOrd="0" parTransId="{9C0391F2-E3C1-4EC7-AA36-E4FED7F4E56A}" sibTransId="{2BF585C6-2E38-46A7-9272-7CDAEB59C612}"/>
    <dgm:cxn modelId="{74B8DA03-ED45-4E84-981D-77BC9D1AF083}" type="presOf" srcId="{48593940-67AF-4C2D-BADC-80B79DF044A5}" destId="{AE55CE74-7B9B-4DCD-9786-4933B00C54DD}" srcOrd="0" destOrd="0" presId="urn:microsoft.com/office/officeart/2005/8/layout/process4"/>
    <dgm:cxn modelId="{320C139C-6341-4775-BEA1-66200E4AE08B}" srcId="{06612252-C8B8-4883-8637-9382E66805A2}" destId="{48593940-67AF-4C2D-BADC-80B79DF044A5}" srcOrd="2" destOrd="0" parTransId="{2BAFD1F7-3357-4125-B447-108A247B43F4}" sibTransId="{4873BEDD-C4E2-49BF-8600-5D3DEDA43B5B}"/>
    <dgm:cxn modelId="{2483CFF5-9A4C-4D22-8C81-DB6BFE03001D}" type="presOf" srcId="{99D7CA16-0B5B-47B8-A3C9-388F08D4B06F}" destId="{477484A7-C1F8-437B-A860-F36C66EEEDFE}" srcOrd="0" destOrd="0" presId="urn:microsoft.com/office/officeart/2005/8/layout/process4"/>
    <dgm:cxn modelId="{59872F79-688A-424A-A93D-6EC410C4874E}" type="presOf" srcId="{06612252-C8B8-4883-8637-9382E66805A2}" destId="{B12B5997-6D6F-4E4D-8EF3-260B115ABB0A}" srcOrd="0" destOrd="0" presId="urn:microsoft.com/office/officeart/2005/8/layout/process4"/>
    <dgm:cxn modelId="{615B5B18-F62D-4C3A-A1E9-E5A4E39E1BB9}" srcId="{06612252-C8B8-4883-8637-9382E66805A2}" destId="{3B63A392-1D2A-41C2-9E1D-9F380465DAA0}" srcOrd="1" destOrd="0" parTransId="{D2F1B43B-CCFD-4D26-9392-376B267D6F43}" sibTransId="{40CB2B61-E646-4971-9D0B-B3DF8CF4A28A}"/>
    <dgm:cxn modelId="{D49AF971-4996-4B3C-A373-7FBE4FB72C99}" type="presOf" srcId="{0BDFCAB9-9DBF-4575-A311-8BAFC02BE7CA}" destId="{32FA9AC0-7772-4AE4-9F01-4C5AEC77AC55}" srcOrd="0" destOrd="0" presId="urn:microsoft.com/office/officeart/2005/8/layout/process4"/>
    <dgm:cxn modelId="{9BFE180C-D0D7-41EB-97EA-558412A591CC}" srcId="{3B63A392-1D2A-41C2-9E1D-9F380465DAA0}" destId="{0BDFCAB9-9DBF-4575-A311-8BAFC02BE7CA}" srcOrd="0" destOrd="0" parTransId="{AFC4B3B3-206D-4970-A8D4-4B45C86725C3}" sibTransId="{82D28BEB-4948-42D2-8D73-050E2937CA68}"/>
    <dgm:cxn modelId="{80C13767-7143-4266-9E90-B651D30B8725}" type="presOf" srcId="{3B63A392-1D2A-41C2-9E1D-9F380465DAA0}" destId="{B138BAD2-6F8C-42A3-9928-F4444497089F}" srcOrd="0" destOrd="0" presId="urn:microsoft.com/office/officeart/2005/8/layout/process4"/>
    <dgm:cxn modelId="{E8E62260-0747-43D2-89D8-77553CBBD6B7}" type="presParOf" srcId="{B12B5997-6D6F-4E4D-8EF3-260B115ABB0A}" destId="{C852B441-8719-4FD4-853D-2D50A7E7E914}" srcOrd="0" destOrd="0" presId="urn:microsoft.com/office/officeart/2005/8/layout/process4"/>
    <dgm:cxn modelId="{67ADCA9E-7D42-484D-AEB7-A8C5171039C3}" type="presParOf" srcId="{C852B441-8719-4FD4-853D-2D50A7E7E914}" destId="{AE55CE74-7B9B-4DCD-9786-4933B00C54DD}" srcOrd="0" destOrd="0" presId="urn:microsoft.com/office/officeart/2005/8/layout/process4"/>
    <dgm:cxn modelId="{6C47D02E-40F7-42BF-8CF0-AC352DFE0EA0}" type="presParOf" srcId="{B12B5997-6D6F-4E4D-8EF3-260B115ABB0A}" destId="{7FD265F7-A193-488D-9529-2BBCCA422560}" srcOrd="1" destOrd="0" presId="urn:microsoft.com/office/officeart/2005/8/layout/process4"/>
    <dgm:cxn modelId="{14386601-C023-4E31-9E5D-5235E51B880F}" type="presParOf" srcId="{B12B5997-6D6F-4E4D-8EF3-260B115ABB0A}" destId="{F2DB7390-E9F4-4626-A77A-1EC3BE1BB425}" srcOrd="2" destOrd="0" presId="urn:microsoft.com/office/officeart/2005/8/layout/process4"/>
    <dgm:cxn modelId="{3074C00B-5A63-4960-886E-15761A4141AF}" type="presParOf" srcId="{F2DB7390-E9F4-4626-A77A-1EC3BE1BB425}" destId="{B138BAD2-6F8C-42A3-9928-F4444497089F}" srcOrd="0" destOrd="0" presId="urn:microsoft.com/office/officeart/2005/8/layout/process4"/>
    <dgm:cxn modelId="{1463446E-71B3-469A-BE40-4822405E3C05}" type="presParOf" srcId="{F2DB7390-E9F4-4626-A77A-1EC3BE1BB425}" destId="{7E62DBED-5CB7-4B12-B7AB-523D5B980A0C}" srcOrd="1" destOrd="0" presId="urn:microsoft.com/office/officeart/2005/8/layout/process4"/>
    <dgm:cxn modelId="{9AA4298A-C22F-4206-A638-A9DE6211E178}" type="presParOf" srcId="{F2DB7390-E9F4-4626-A77A-1EC3BE1BB425}" destId="{377C5DB0-390F-4055-8040-AF510EA263DD}" srcOrd="2" destOrd="0" presId="urn:microsoft.com/office/officeart/2005/8/layout/process4"/>
    <dgm:cxn modelId="{AF36BE48-344A-4325-A80D-485E899DA7F0}" type="presParOf" srcId="{377C5DB0-390F-4055-8040-AF510EA263DD}" destId="{32FA9AC0-7772-4AE4-9F01-4C5AEC77AC55}" srcOrd="0" destOrd="0" presId="urn:microsoft.com/office/officeart/2005/8/layout/process4"/>
    <dgm:cxn modelId="{DC83B6CD-9440-46B1-A26C-5856D7367033}" type="presParOf" srcId="{377C5DB0-390F-4055-8040-AF510EA263DD}" destId="{477484A7-C1F8-437B-A860-F36C66EEEDFE}" srcOrd="1" destOrd="0" presId="urn:microsoft.com/office/officeart/2005/8/layout/process4"/>
    <dgm:cxn modelId="{DB80FAB7-9B18-40EA-96AB-19DA99C2C0E2}" type="presParOf" srcId="{B12B5997-6D6F-4E4D-8EF3-260B115ABB0A}" destId="{66713BBC-5A8C-4420-8C55-2BA5F26C3813}" srcOrd="3" destOrd="0" presId="urn:microsoft.com/office/officeart/2005/8/layout/process4"/>
    <dgm:cxn modelId="{746851AF-7A5E-462B-9419-644287D45D9D}" type="presParOf" srcId="{B12B5997-6D6F-4E4D-8EF3-260B115ABB0A}" destId="{BDF4260F-C902-429B-BA89-A00F3D3D3428}" srcOrd="4" destOrd="0" presId="urn:microsoft.com/office/officeart/2005/8/layout/process4"/>
    <dgm:cxn modelId="{4AD31770-BEFB-43F8-80E1-E3AF55E86819}" type="presParOf" srcId="{BDF4260F-C902-429B-BA89-A00F3D3D3428}" destId="{D6EA0686-355A-4E1D-B061-08D3421D6C1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612252-C8B8-4883-8637-9382E66805A2}"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273BA97F-6993-4EC4-A001-4D30EA49BE86}">
      <dgm:prSet phldrT="[Text]" custT="1"/>
      <dgm:spPr/>
      <dgm:t>
        <a:bodyPr/>
        <a:lstStyle/>
        <a:p>
          <a:r>
            <a:rPr lang="en-US" sz="2400" b="1" dirty="0" smtClean="0">
              <a:latin typeface="+mj-lt"/>
            </a:rPr>
            <a:t>Determine professional contribution to students in order to select outcomes</a:t>
          </a:r>
          <a:endParaRPr lang="en-US" sz="2400" b="1" dirty="0"/>
        </a:p>
      </dgm:t>
    </dgm:pt>
    <dgm:pt modelId="{9C0391F2-E3C1-4EC7-AA36-E4FED7F4E56A}" type="parTrans" cxnId="{36B4FB93-50D6-40D7-A64B-9D2F69E55ECB}">
      <dgm:prSet/>
      <dgm:spPr/>
      <dgm:t>
        <a:bodyPr/>
        <a:lstStyle/>
        <a:p>
          <a:endParaRPr lang="en-US"/>
        </a:p>
      </dgm:t>
    </dgm:pt>
    <dgm:pt modelId="{2BF585C6-2E38-46A7-9272-7CDAEB59C612}" type="sibTrans" cxnId="{36B4FB93-50D6-40D7-A64B-9D2F69E55ECB}">
      <dgm:prSet/>
      <dgm:spPr/>
      <dgm:t>
        <a:bodyPr/>
        <a:lstStyle/>
        <a:p>
          <a:endParaRPr lang="en-US"/>
        </a:p>
      </dgm:t>
    </dgm:pt>
    <dgm:pt modelId="{3B63A392-1D2A-41C2-9E1D-9F380465DAA0}">
      <dgm:prSet phldrT="[Text]" custT="1"/>
      <dgm:spPr/>
      <dgm:t>
        <a:bodyPr/>
        <a:lstStyle/>
        <a:p>
          <a:r>
            <a:rPr lang="en-US" sz="2400" b="1" dirty="0" smtClean="0">
              <a:latin typeface="+mj-lt"/>
            </a:rPr>
            <a:t>Collect baseline information </a:t>
          </a:r>
          <a:endParaRPr lang="en-US" sz="2400" b="1" dirty="0"/>
        </a:p>
      </dgm:t>
    </dgm:pt>
    <dgm:pt modelId="{D2F1B43B-CCFD-4D26-9392-376B267D6F43}" type="parTrans" cxnId="{615B5B18-F62D-4C3A-A1E9-E5A4E39E1BB9}">
      <dgm:prSet/>
      <dgm:spPr/>
      <dgm:t>
        <a:bodyPr/>
        <a:lstStyle/>
        <a:p>
          <a:endParaRPr lang="en-US"/>
        </a:p>
      </dgm:t>
    </dgm:pt>
    <dgm:pt modelId="{40CB2B61-E646-4971-9D0B-B3DF8CF4A28A}" type="sibTrans" cxnId="{615B5B18-F62D-4C3A-A1E9-E5A4E39E1BB9}">
      <dgm:prSet/>
      <dgm:spPr/>
      <dgm:t>
        <a:bodyPr/>
        <a:lstStyle/>
        <a:p>
          <a:endParaRPr lang="en-US"/>
        </a:p>
      </dgm:t>
    </dgm:pt>
    <dgm:pt modelId="{99D7CA16-0B5B-47B8-A3C9-388F08D4B06F}">
      <dgm:prSet phldrT="[Text]"/>
      <dgm:spPr/>
      <dgm:t>
        <a:bodyPr/>
        <a:lstStyle/>
        <a:p>
          <a:r>
            <a:rPr lang="en-US" dirty="0" smtClean="0">
              <a:latin typeface="+mj-lt"/>
            </a:rPr>
            <a:t>Set Appropriate Scales for Measurement  </a:t>
          </a:r>
          <a:endParaRPr lang="en-US" dirty="0"/>
        </a:p>
      </dgm:t>
    </dgm:pt>
    <dgm:pt modelId="{C2DDDC7C-2092-40EF-84CE-56C746C6D2F3}" type="parTrans" cxnId="{AA1F1B8F-9FAF-44D9-B2E2-72C29B92796B}">
      <dgm:prSet/>
      <dgm:spPr/>
      <dgm:t>
        <a:bodyPr/>
        <a:lstStyle/>
        <a:p>
          <a:endParaRPr lang="en-US"/>
        </a:p>
      </dgm:t>
    </dgm:pt>
    <dgm:pt modelId="{999D5E00-CA5E-4D39-96C6-CF96133C999D}" type="sibTrans" cxnId="{AA1F1B8F-9FAF-44D9-B2E2-72C29B92796B}">
      <dgm:prSet/>
      <dgm:spPr/>
      <dgm:t>
        <a:bodyPr/>
        <a:lstStyle/>
        <a:p>
          <a:endParaRPr lang="en-US"/>
        </a:p>
      </dgm:t>
    </dgm:pt>
    <dgm:pt modelId="{48593940-67AF-4C2D-BADC-80B79DF044A5}">
      <dgm:prSet phldrT="[Text]" custT="1"/>
      <dgm:spPr/>
      <dgm:t>
        <a:bodyPr/>
        <a:lstStyle/>
        <a:p>
          <a:r>
            <a:rPr lang="en-US" sz="2400" b="1" dirty="0" smtClean="0">
              <a:latin typeface="+mj-lt"/>
            </a:rPr>
            <a:t>Assess quality, attainment level and rigor of student targets and scales  </a:t>
          </a:r>
          <a:endParaRPr lang="en-US" sz="2400" b="1" dirty="0"/>
        </a:p>
      </dgm:t>
    </dgm:pt>
    <dgm:pt modelId="{2BAFD1F7-3357-4125-B447-108A247B43F4}" type="parTrans" cxnId="{320C139C-6341-4775-BEA1-66200E4AE08B}">
      <dgm:prSet/>
      <dgm:spPr/>
      <dgm:t>
        <a:bodyPr/>
        <a:lstStyle/>
        <a:p>
          <a:endParaRPr lang="en-US"/>
        </a:p>
      </dgm:t>
    </dgm:pt>
    <dgm:pt modelId="{4873BEDD-C4E2-49BF-8600-5D3DEDA43B5B}" type="sibTrans" cxnId="{320C139C-6341-4775-BEA1-66200E4AE08B}">
      <dgm:prSet/>
      <dgm:spPr/>
      <dgm:t>
        <a:bodyPr/>
        <a:lstStyle/>
        <a:p>
          <a:endParaRPr lang="en-US"/>
        </a:p>
      </dgm:t>
    </dgm:pt>
    <dgm:pt modelId="{0BDFCAB9-9DBF-4575-A311-8BAFC02BE7CA}">
      <dgm:prSet phldrT="[Text]"/>
      <dgm:spPr/>
      <dgm:t>
        <a:bodyPr/>
        <a:lstStyle/>
        <a:p>
          <a:r>
            <a:rPr lang="en-US" dirty="0" smtClean="0">
              <a:latin typeface="+mj-lt"/>
            </a:rPr>
            <a:t>Set Student Targets </a:t>
          </a:r>
          <a:endParaRPr lang="en-US" dirty="0"/>
        </a:p>
      </dgm:t>
    </dgm:pt>
    <dgm:pt modelId="{82D28BEB-4948-42D2-8D73-050E2937CA68}" type="sibTrans" cxnId="{9BFE180C-D0D7-41EB-97EA-558412A591CC}">
      <dgm:prSet/>
      <dgm:spPr/>
      <dgm:t>
        <a:bodyPr/>
        <a:lstStyle/>
        <a:p>
          <a:endParaRPr lang="en-US"/>
        </a:p>
      </dgm:t>
    </dgm:pt>
    <dgm:pt modelId="{AFC4B3B3-206D-4970-A8D4-4B45C86725C3}" type="parTrans" cxnId="{9BFE180C-D0D7-41EB-97EA-558412A591CC}">
      <dgm:prSet/>
      <dgm:spPr/>
      <dgm:t>
        <a:bodyPr/>
        <a:lstStyle/>
        <a:p>
          <a:endParaRPr lang="en-US"/>
        </a:p>
      </dgm:t>
    </dgm:pt>
    <dgm:pt modelId="{C0B62E23-F0FF-49B0-A9CA-2BA0191E4ACA}">
      <dgm:prSet custT="1"/>
      <dgm:spPr/>
      <dgm:t>
        <a:bodyPr/>
        <a:lstStyle/>
        <a:p>
          <a:r>
            <a:rPr lang="en-US" sz="2400" b="1" dirty="0" smtClean="0"/>
            <a:t>Monitor student progress over time (formative practice) </a:t>
          </a:r>
          <a:endParaRPr lang="en-US" sz="2400" b="1" dirty="0"/>
        </a:p>
      </dgm:t>
    </dgm:pt>
    <dgm:pt modelId="{D7B2F494-2C8B-481E-956B-EE841695E1A9}" type="parTrans" cxnId="{C28460AA-97EE-4641-B3BC-F700F33BEA5B}">
      <dgm:prSet/>
      <dgm:spPr/>
      <dgm:t>
        <a:bodyPr/>
        <a:lstStyle/>
        <a:p>
          <a:endParaRPr lang="en-US"/>
        </a:p>
      </dgm:t>
    </dgm:pt>
    <dgm:pt modelId="{10C3E99A-22C7-44B9-B219-61C2D7CB5C00}" type="sibTrans" cxnId="{C28460AA-97EE-4641-B3BC-F700F33BEA5B}">
      <dgm:prSet/>
      <dgm:spPr/>
      <dgm:t>
        <a:bodyPr/>
        <a:lstStyle/>
        <a:p>
          <a:endParaRPr lang="en-US"/>
        </a:p>
      </dgm:t>
    </dgm:pt>
    <dgm:pt modelId="{B12B5997-6D6F-4E4D-8EF3-260B115ABB0A}" type="pres">
      <dgm:prSet presAssocID="{06612252-C8B8-4883-8637-9382E66805A2}" presName="Name0" presStyleCnt="0">
        <dgm:presLayoutVars>
          <dgm:dir/>
          <dgm:animLvl val="lvl"/>
          <dgm:resizeHandles val="exact"/>
        </dgm:presLayoutVars>
      </dgm:prSet>
      <dgm:spPr/>
      <dgm:t>
        <a:bodyPr/>
        <a:lstStyle/>
        <a:p>
          <a:endParaRPr lang="en-US"/>
        </a:p>
      </dgm:t>
    </dgm:pt>
    <dgm:pt modelId="{7413A205-88E2-4EC9-8260-04D5334E7635}" type="pres">
      <dgm:prSet presAssocID="{C0B62E23-F0FF-49B0-A9CA-2BA0191E4ACA}" presName="boxAndChildren" presStyleCnt="0"/>
      <dgm:spPr/>
    </dgm:pt>
    <dgm:pt modelId="{E21135A0-0DBB-44FD-9AE0-137984808DDE}" type="pres">
      <dgm:prSet presAssocID="{C0B62E23-F0FF-49B0-A9CA-2BA0191E4ACA}" presName="parentTextBox" presStyleLbl="node1" presStyleIdx="0" presStyleCnt="4"/>
      <dgm:spPr/>
      <dgm:t>
        <a:bodyPr/>
        <a:lstStyle/>
        <a:p>
          <a:endParaRPr lang="en-US"/>
        </a:p>
      </dgm:t>
    </dgm:pt>
    <dgm:pt modelId="{079F855D-3903-481C-AAE4-A8EE4D12C5D0}" type="pres">
      <dgm:prSet presAssocID="{4873BEDD-C4E2-49BF-8600-5D3DEDA43B5B}" presName="sp" presStyleCnt="0"/>
      <dgm:spPr/>
    </dgm:pt>
    <dgm:pt modelId="{27F5DD64-6D52-43E7-8ECD-5A3ADC759BD6}" type="pres">
      <dgm:prSet presAssocID="{48593940-67AF-4C2D-BADC-80B79DF044A5}" presName="arrowAndChildren" presStyleCnt="0"/>
      <dgm:spPr/>
    </dgm:pt>
    <dgm:pt modelId="{CC827CFD-B4B3-4324-A8F2-62A3461A14B7}" type="pres">
      <dgm:prSet presAssocID="{48593940-67AF-4C2D-BADC-80B79DF044A5}" presName="parentTextArrow" presStyleLbl="node1" presStyleIdx="1" presStyleCnt="4"/>
      <dgm:spPr/>
      <dgm:t>
        <a:bodyPr/>
        <a:lstStyle/>
        <a:p>
          <a:endParaRPr lang="en-US"/>
        </a:p>
      </dgm:t>
    </dgm:pt>
    <dgm:pt modelId="{7FD265F7-A193-488D-9529-2BBCCA422560}" type="pres">
      <dgm:prSet presAssocID="{40CB2B61-E646-4971-9D0B-B3DF8CF4A28A}" presName="sp" presStyleCnt="0"/>
      <dgm:spPr/>
    </dgm:pt>
    <dgm:pt modelId="{F2DB7390-E9F4-4626-A77A-1EC3BE1BB425}" type="pres">
      <dgm:prSet presAssocID="{3B63A392-1D2A-41C2-9E1D-9F380465DAA0}" presName="arrowAndChildren" presStyleCnt="0"/>
      <dgm:spPr/>
    </dgm:pt>
    <dgm:pt modelId="{B138BAD2-6F8C-42A3-9928-F4444497089F}" type="pres">
      <dgm:prSet presAssocID="{3B63A392-1D2A-41C2-9E1D-9F380465DAA0}" presName="parentTextArrow" presStyleLbl="node1" presStyleIdx="1" presStyleCnt="4"/>
      <dgm:spPr/>
      <dgm:t>
        <a:bodyPr/>
        <a:lstStyle/>
        <a:p>
          <a:endParaRPr lang="en-US"/>
        </a:p>
      </dgm:t>
    </dgm:pt>
    <dgm:pt modelId="{7E62DBED-5CB7-4B12-B7AB-523D5B980A0C}" type="pres">
      <dgm:prSet presAssocID="{3B63A392-1D2A-41C2-9E1D-9F380465DAA0}" presName="arrow" presStyleLbl="node1" presStyleIdx="2" presStyleCnt="4"/>
      <dgm:spPr/>
      <dgm:t>
        <a:bodyPr/>
        <a:lstStyle/>
        <a:p>
          <a:endParaRPr lang="en-US"/>
        </a:p>
      </dgm:t>
    </dgm:pt>
    <dgm:pt modelId="{377C5DB0-390F-4055-8040-AF510EA263DD}" type="pres">
      <dgm:prSet presAssocID="{3B63A392-1D2A-41C2-9E1D-9F380465DAA0}" presName="descendantArrow" presStyleCnt="0"/>
      <dgm:spPr/>
    </dgm:pt>
    <dgm:pt modelId="{32FA9AC0-7772-4AE4-9F01-4C5AEC77AC55}" type="pres">
      <dgm:prSet presAssocID="{0BDFCAB9-9DBF-4575-A311-8BAFC02BE7CA}" presName="childTextArrow" presStyleLbl="fgAccFollowNode1" presStyleIdx="0" presStyleCnt="2">
        <dgm:presLayoutVars>
          <dgm:bulletEnabled val="1"/>
        </dgm:presLayoutVars>
      </dgm:prSet>
      <dgm:spPr/>
      <dgm:t>
        <a:bodyPr/>
        <a:lstStyle/>
        <a:p>
          <a:endParaRPr lang="en-US"/>
        </a:p>
      </dgm:t>
    </dgm:pt>
    <dgm:pt modelId="{477484A7-C1F8-437B-A860-F36C66EEEDFE}" type="pres">
      <dgm:prSet presAssocID="{99D7CA16-0B5B-47B8-A3C9-388F08D4B06F}" presName="childTextArrow" presStyleLbl="fgAccFollowNode1" presStyleIdx="1" presStyleCnt="2">
        <dgm:presLayoutVars>
          <dgm:bulletEnabled val="1"/>
        </dgm:presLayoutVars>
      </dgm:prSet>
      <dgm:spPr/>
      <dgm:t>
        <a:bodyPr/>
        <a:lstStyle/>
        <a:p>
          <a:endParaRPr lang="en-US"/>
        </a:p>
      </dgm:t>
    </dgm:pt>
    <dgm:pt modelId="{66713BBC-5A8C-4420-8C55-2BA5F26C3813}" type="pres">
      <dgm:prSet presAssocID="{2BF585C6-2E38-46A7-9272-7CDAEB59C612}" presName="sp" presStyleCnt="0"/>
      <dgm:spPr/>
    </dgm:pt>
    <dgm:pt modelId="{BDF4260F-C902-429B-BA89-A00F3D3D3428}" type="pres">
      <dgm:prSet presAssocID="{273BA97F-6993-4EC4-A001-4D30EA49BE86}" presName="arrowAndChildren" presStyleCnt="0"/>
      <dgm:spPr/>
    </dgm:pt>
    <dgm:pt modelId="{D6EA0686-355A-4E1D-B061-08D3421D6C1A}" type="pres">
      <dgm:prSet presAssocID="{273BA97F-6993-4EC4-A001-4D30EA49BE86}" presName="parentTextArrow" presStyleLbl="node1" presStyleIdx="3" presStyleCnt="4"/>
      <dgm:spPr/>
      <dgm:t>
        <a:bodyPr/>
        <a:lstStyle/>
        <a:p>
          <a:endParaRPr lang="en-US"/>
        </a:p>
      </dgm:t>
    </dgm:pt>
  </dgm:ptLst>
  <dgm:cxnLst>
    <dgm:cxn modelId="{9F6CA792-7413-4B5E-A93A-23361C74B099}" type="presOf" srcId="{0BDFCAB9-9DBF-4575-A311-8BAFC02BE7CA}" destId="{32FA9AC0-7772-4AE4-9F01-4C5AEC77AC55}" srcOrd="0" destOrd="0" presId="urn:microsoft.com/office/officeart/2005/8/layout/process4"/>
    <dgm:cxn modelId="{BAAF6B98-0E9A-4DC3-B956-2C665F44EFB0}" type="presOf" srcId="{3B63A392-1D2A-41C2-9E1D-9F380465DAA0}" destId="{B138BAD2-6F8C-42A3-9928-F4444497089F}" srcOrd="0" destOrd="0" presId="urn:microsoft.com/office/officeart/2005/8/layout/process4"/>
    <dgm:cxn modelId="{8352FC75-2E4D-4184-B699-B784AB401065}" type="presOf" srcId="{273BA97F-6993-4EC4-A001-4D30EA49BE86}" destId="{D6EA0686-355A-4E1D-B061-08D3421D6C1A}" srcOrd="0" destOrd="0" presId="urn:microsoft.com/office/officeart/2005/8/layout/process4"/>
    <dgm:cxn modelId="{AA1F1B8F-9FAF-44D9-B2E2-72C29B92796B}" srcId="{3B63A392-1D2A-41C2-9E1D-9F380465DAA0}" destId="{99D7CA16-0B5B-47B8-A3C9-388F08D4B06F}" srcOrd="1" destOrd="0" parTransId="{C2DDDC7C-2092-40EF-84CE-56C746C6D2F3}" sibTransId="{999D5E00-CA5E-4D39-96C6-CF96133C999D}"/>
    <dgm:cxn modelId="{584B0704-F6B3-4C17-B742-D519546252C1}" type="presOf" srcId="{3B63A392-1D2A-41C2-9E1D-9F380465DAA0}" destId="{7E62DBED-5CB7-4B12-B7AB-523D5B980A0C}" srcOrd="1" destOrd="0" presId="urn:microsoft.com/office/officeart/2005/8/layout/process4"/>
    <dgm:cxn modelId="{DEFA12E4-B8E5-4F58-91DF-97A7ECCF1888}" type="presOf" srcId="{48593940-67AF-4C2D-BADC-80B79DF044A5}" destId="{CC827CFD-B4B3-4324-A8F2-62A3461A14B7}" srcOrd="0" destOrd="0" presId="urn:microsoft.com/office/officeart/2005/8/layout/process4"/>
    <dgm:cxn modelId="{36B4FB93-50D6-40D7-A64B-9D2F69E55ECB}" srcId="{06612252-C8B8-4883-8637-9382E66805A2}" destId="{273BA97F-6993-4EC4-A001-4D30EA49BE86}" srcOrd="0" destOrd="0" parTransId="{9C0391F2-E3C1-4EC7-AA36-E4FED7F4E56A}" sibTransId="{2BF585C6-2E38-46A7-9272-7CDAEB59C612}"/>
    <dgm:cxn modelId="{7C7504A5-2B04-4BF2-BB1B-D40367BC1C21}" type="presOf" srcId="{06612252-C8B8-4883-8637-9382E66805A2}" destId="{B12B5997-6D6F-4E4D-8EF3-260B115ABB0A}" srcOrd="0" destOrd="0" presId="urn:microsoft.com/office/officeart/2005/8/layout/process4"/>
    <dgm:cxn modelId="{320C139C-6341-4775-BEA1-66200E4AE08B}" srcId="{06612252-C8B8-4883-8637-9382E66805A2}" destId="{48593940-67AF-4C2D-BADC-80B79DF044A5}" srcOrd="2" destOrd="0" parTransId="{2BAFD1F7-3357-4125-B447-108A247B43F4}" sibTransId="{4873BEDD-C4E2-49BF-8600-5D3DEDA43B5B}"/>
    <dgm:cxn modelId="{17EE4BB4-27EC-4B23-8538-1F82FB0959B4}" type="presOf" srcId="{99D7CA16-0B5B-47B8-A3C9-388F08D4B06F}" destId="{477484A7-C1F8-437B-A860-F36C66EEEDFE}" srcOrd="0" destOrd="0" presId="urn:microsoft.com/office/officeart/2005/8/layout/process4"/>
    <dgm:cxn modelId="{F0C5DB5D-B453-4683-A73C-9B4DED6A23E5}" type="presOf" srcId="{C0B62E23-F0FF-49B0-A9CA-2BA0191E4ACA}" destId="{E21135A0-0DBB-44FD-9AE0-137984808DDE}" srcOrd="0" destOrd="0" presId="urn:microsoft.com/office/officeart/2005/8/layout/process4"/>
    <dgm:cxn modelId="{C28460AA-97EE-4641-B3BC-F700F33BEA5B}" srcId="{06612252-C8B8-4883-8637-9382E66805A2}" destId="{C0B62E23-F0FF-49B0-A9CA-2BA0191E4ACA}" srcOrd="3" destOrd="0" parTransId="{D7B2F494-2C8B-481E-956B-EE841695E1A9}" sibTransId="{10C3E99A-22C7-44B9-B219-61C2D7CB5C00}"/>
    <dgm:cxn modelId="{615B5B18-F62D-4C3A-A1E9-E5A4E39E1BB9}" srcId="{06612252-C8B8-4883-8637-9382E66805A2}" destId="{3B63A392-1D2A-41C2-9E1D-9F380465DAA0}" srcOrd="1" destOrd="0" parTransId="{D2F1B43B-CCFD-4D26-9392-376B267D6F43}" sibTransId="{40CB2B61-E646-4971-9D0B-B3DF8CF4A28A}"/>
    <dgm:cxn modelId="{9BFE180C-D0D7-41EB-97EA-558412A591CC}" srcId="{3B63A392-1D2A-41C2-9E1D-9F380465DAA0}" destId="{0BDFCAB9-9DBF-4575-A311-8BAFC02BE7CA}" srcOrd="0" destOrd="0" parTransId="{AFC4B3B3-206D-4970-A8D4-4B45C86725C3}" sibTransId="{82D28BEB-4948-42D2-8D73-050E2937CA68}"/>
    <dgm:cxn modelId="{50CA791D-7D16-4ED2-9566-72BBC8BA3639}" type="presParOf" srcId="{B12B5997-6D6F-4E4D-8EF3-260B115ABB0A}" destId="{7413A205-88E2-4EC9-8260-04D5334E7635}" srcOrd="0" destOrd="0" presId="urn:microsoft.com/office/officeart/2005/8/layout/process4"/>
    <dgm:cxn modelId="{3430D59F-7EF1-4B3A-9B1A-B92C280D7BA0}" type="presParOf" srcId="{7413A205-88E2-4EC9-8260-04D5334E7635}" destId="{E21135A0-0DBB-44FD-9AE0-137984808DDE}" srcOrd="0" destOrd="0" presId="urn:microsoft.com/office/officeart/2005/8/layout/process4"/>
    <dgm:cxn modelId="{E589C836-B440-4EA6-A7DC-2C3B21926BDE}" type="presParOf" srcId="{B12B5997-6D6F-4E4D-8EF3-260B115ABB0A}" destId="{079F855D-3903-481C-AAE4-A8EE4D12C5D0}" srcOrd="1" destOrd="0" presId="urn:microsoft.com/office/officeart/2005/8/layout/process4"/>
    <dgm:cxn modelId="{CFB207B5-2F6D-4F75-946A-52203A2B2F6D}" type="presParOf" srcId="{B12B5997-6D6F-4E4D-8EF3-260B115ABB0A}" destId="{27F5DD64-6D52-43E7-8ECD-5A3ADC759BD6}" srcOrd="2" destOrd="0" presId="urn:microsoft.com/office/officeart/2005/8/layout/process4"/>
    <dgm:cxn modelId="{1145AFC9-050A-4F3B-BD26-D6537B05AF5F}" type="presParOf" srcId="{27F5DD64-6D52-43E7-8ECD-5A3ADC759BD6}" destId="{CC827CFD-B4B3-4324-A8F2-62A3461A14B7}" srcOrd="0" destOrd="0" presId="urn:microsoft.com/office/officeart/2005/8/layout/process4"/>
    <dgm:cxn modelId="{3CAB10C3-657C-49AF-84CB-BB9663B3B37F}" type="presParOf" srcId="{B12B5997-6D6F-4E4D-8EF3-260B115ABB0A}" destId="{7FD265F7-A193-488D-9529-2BBCCA422560}" srcOrd="3" destOrd="0" presId="urn:microsoft.com/office/officeart/2005/8/layout/process4"/>
    <dgm:cxn modelId="{F4F5E380-92E4-4C0D-A07B-F2C5E55AD33D}" type="presParOf" srcId="{B12B5997-6D6F-4E4D-8EF3-260B115ABB0A}" destId="{F2DB7390-E9F4-4626-A77A-1EC3BE1BB425}" srcOrd="4" destOrd="0" presId="urn:microsoft.com/office/officeart/2005/8/layout/process4"/>
    <dgm:cxn modelId="{E3E135AB-9FBB-43D9-BD10-C3221C8B3705}" type="presParOf" srcId="{F2DB7390-E9F4-4626-A77A-1EC3BE1BB425}" destId="{B138BAD2-6F8C-42A3-9928-F4444497089F}" srcOrd="0" destOrd="0" presId="urn:microsoft.com/office/officeart/2005/8/layout/process4"/>
    <dgm:cxn modelId="{F6AF69DC-92AF-477F-9536-4EAC741EADDB}" type="presParOf" srcId="{F2DB7390-E9F4-4626-A77A-1EC3BE1BB425}" destId="{7E62DBED-5CB7-4B12-B7AB-523D5B980A0C}" srcOrd="1" destOrd="0" presId="urn:microsoft.com/office/officeart/2005/8/layout/process4"/>
    <dgm:cxn modelId="{A3B9401D-8D3B-4302-B5E3-0B2CB1A1CB0A}" type="presParOf" srcId="{F2DB7390-E9F4-4626-A77A-1EC3BE1BB425}" destId="{377C5DB0-390F-4055-8040-AF510EA263DD}" srcOrd="2" destOrd="0" presId="urn:microsoft.com/office/officeart/2005/8/layout/process4"/>
    <dgm:cxn modelId="{D0DF1296-4BAA-404C-B3A7-280264273612}" type="presParOf" srcId="{377C5DB0-390F-4055-8040-AF510EA263DD}" destId="{32FA9AC0-7772-4AE4-9F01-4C5AEC77AC55}" srcOrd="0" destOrd="0" presId="urn:microsoft.com/office/officeart/2005/8/layout/process4"/>
    <dgm:cxn modelId="{CF3ED3D3-9EA1-47F3-837A-497752CF03E0}" type="presParOf" srcId="{377C5DB0-390F-4055-8040-AF510EA263DD}" destId="{477484A7-C1F8-437B-A860-F36C66EEEDFE}" srcOrd="1" destOrd="0" presId="urn:microsoft.com/office/officeart/2005/8/layout/process4"/>
    <dgm:cxn modelId="{4B7E8799-B6A5-4E97-92BD-303561E115C7}" type="presParOf" srcId="{B12B5997-6D6F-4E4D-8EF3-260B115ABB0A}" destId="{66713BBC-5A8C-4420-8C55-2BA5F26C3813}" srcOrd="5" destOrd="0" presId="urn:microsoft.com/office/officeart/2005/8/layout/process4"/>
    <dgm:cxn modelId="{0AA075D4-663A-41E9-BB0E-FD575D664B62}" type="presParOf" srcId="{B12B5997-6D6F-4E4D-8EF3-260B115ABB0A}" destId="{BDF4260F-C902-429B-BA89-A00F3D3D3428}" srcOrd="6" destOrd="0" presId="urn:microsoft.com/office/officeart/2005/8/layout/process4"/>
    <dgm:cxn modelId="{0FA9A549-989E-4AB2-A170-9F64C877752E}" type="presParOf" srcId="{BDF4260F-C902-429B-BA89-A00F3D3D3428}" destId="{D6EA0686-355A-4E1D-B061-08D3421D6C1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612252-C8B8-4883-8637-9382E66805A2}"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273BA97F-6993-4EC4-A001-4D30EA49BE86}">
      <dgm:prSet phldrT="[Text]" custT="1"/>
      <dgm:spPr/>
      <dgm:t>
        <a:bodyPr/>
        <a:lstStyle/>
        <a:p>
          <a:r>
            <a:rPr lang="en-US" sz="2400" b="1" dirty="0" smtClean="0">
              <a:latin typeface="+mj-lt"/>
            </a:rPr>
            <a:t>Determine professional contribution to students in order to select outcomes</a:t>
          </a:r>
          <a:endParaRPr lang="en-US" sz="2400" b="1" dirty="0"/>
        </a:p>
      </dgm:t>
    </dgm:pt>
    <dgm:pt modelId="{9C0391F2-E3C1-4EC7-AA36-E4FED7F4E56A}" type="parTrans" cxnId="{36B4FB93-50D6-40D7-A64B-9D2F69E55ECB}">
      <dgm:prSet/>
      <dgm:spPr/>
      <dgm:t>
        <a:bodyPr/>
        <a:lstStyle/>
        <a:p>
          <a:endParaRPr lang="en-US"/>
        </a:p>
      </dgm:t>
    </dgm:pt>
    <dgm:pt modelId="{2BF585C6-2E38-46A7-9272-7CDAEB59C612}" type="sibTrans" cxnId="{36B4FB93-50D6-40D7-A64B-9D2F69E55ECB}">
      <dgm:prSet/>
      <dgm:spPr/>
      <dgm:t>
        <a:bodyPr/>
        <a:lstStyle/>
        <a:p>
          <a:endParaRPr lang="en-US"/>
        </a:p>
      </dgm:t>
    </dgm:pt>
    <dgm:pt modelId="{3B63A392-1D2A-41C2-9E1D-9F380465DAA0}">
      <dgm:prSet phldrT="[Text]" custT="1"/>
      <dgm:spPr/>
      <dgm:t>
        <a:bodyPr/>
        <a:lstStyle/>
        <a:p>
          <a:r>
            <a:rPr lang="en-US" sz="2400" b="1" dirty="0" smtClean="0">
              <a:latin typeface="+mj-lt"/>
            </a:rPr>
            <a:t>Collect baseline information </a:t>
          </a:r>
          <a:endParaRPr lang="en-US" sz="2400" b="1" dirty="0"/>
        </a:p>
      </dgm:t>
    </dgm:pt>
    <dgm:pt modelId="{D2F1B43B-CCFD-4D26-9392-376B267D6F43}" type="parTrans" cxnId="{615B5B18-F62D-4C3A-A1E9-E5A4E39E1BB9}">
      <dgm:prSet/>
      <dgm:spPr/>
      <dgm:t>
        <a:bodyPr/>
        <a:lstStyle/>
        <a:p>
          <a:endParaRPr lang="en-US"/>
        </a:p>
      </dgm:t>
    </dgm:pt>
    <dgm:pt modelId="{40CB2B61-E646-4971-9D0B-B3DF8CF4A28A}" type="sibTrans" cxnId="{615B5B18-F62D-4C3A-A1E9-E5A4E39E1BB9}">
      <dgm:prSet/>
      <dgm:spPr/>
      <dgm:t>
        <a:bodyPr/>
        <a:lstStyle/>
        <a:p>
          <a:endParaRPr lang="en-US"/>
        </a:p>
      </dgm:t>
    </dgm:pt>
    <dgm:pt modelId="{99D7CA16-0B5B-47B8-A3C9-388F08D4B06F}">
      <dgm:prSet phldrT="[Text]"/>
      <dgm:spPr/>
      <dgm:t>
        <a:bodyPr/>
        <a:lstStyle/>
        <a:p>
          <a:r>
            <a:rPr lang="en-US" dirty="0" smtClean="0">
              <a:latin typeface="+mj-lt"/>
            </a:rPr>
            <a:t>Set Appropriate Scales for Measurement  </a:t>
          </a:r>
          <a:endParaRPr lang="en-US" dirty="0"/>
        </a:p>
      </dgm:t>
    </dgm:pt>
    <dgm:pt modelId="{C2DDDC7C-2092-40EF-84CE-56C746C6D2F3}" type="parTrans" cxnId="{AA1F1B8F-9FAF-44D9-B2E2-72C29B92796B}">
      <dgm:prSet/>
      <dgm:spPr/>
      <dgm:t>
        <a:bodyPr/>
        <a:lstStyle/>
        <a:p>
          <a:endParaRPr lang="en-US"/>
        </a:p>
      </dgm:t>
    </dgm:pt>
    <dgm:pt modelId="{999D5E00-CA5E-4D39-96C6-CF96133C999D}" type="sibTrans" cxnId="{AA1F1B8F-9FAF-44D9-B2E2-72C29B92796B}">
      <dgm:prSet/>
      <dgm:spPr/>
      <dgm:t>
        <a:bodyPr/>
        <a:lstStyle/>
        <a:p>
          <a:endParaRPr lang="en-US"/>
        </a:p>
      </dgm:t>
    </dgm:pt>
    <dgm:pt modelId="{48593940-67AF-4C2D-BADC-80B79DF044A5}">
      <dgm:prSet phldrT="[Text]" custT="1"/>
      <dgm:spPr/>
      <dgm:t>
        <a:bodyPr/>
        <a:lstStyle/>
        <a:p>
          <a:r>
            <a:rPr lang="en-US" sz="2400" b="1" dirty="0" smtClean="0">
              <a:latin typeface="+mj-lt"/>
            </a:rPr>
            <a:t>Assess quality, attainment level and rigor of student targets and scales  </a:t>
          </a:r>
          <a:endParaRPr lang="en-US" sz="2400" b="1" dirty="0"/>
        </a:p>
      </dgm:t>
    </dgm:pt>
    <dgm:pt modelId="{2BAFD1F7-3357-4125-B447-108A247B43F4}" type="parTrans" cxnId="{320C139C-6341-4775-BEA1-66200E4AE08B}">
      <dgm:prSet/>
      <dgm:spPr/>
      <dgm:t>
        <a:bodyPr/>
        <a:lstStyle/>
        <a:p>
          <a:endParaRPr lang="en-US"/>
        </a:p>
      </dgm:t>
    </dgm:pt>
    <dgm:pt modelId="{4873BEDD-C4E2-49BF-8600-5D3DEDA43B5B}" type="sibTrans" cxnId="{320C139C-6341-4775-BEA1-66200E4AE08B}">
      <dgm:prSet/>
      <dgm:spPr/>
      <dgm:t>
        <a:bodyPr/>
        <a:lstStyle/>
        <a:p>
          <a:endParaRPr lang="en-US"/>
        </a:p>
      </dgm:t>
    </dgm:pt>
    <dgm:pt modelId="{0BDFCAB9-9DBF-4575-A311-8BAFC02BE7CA}">
      <dgm:prSet phldrT="[Text]"/>
      <dgm:spPr/>
      <dgm:t>
        <a:bodyPr/>
        <a:lstStyle/>
        <a:p>
          <a:r>
            <a:rPr lang="en-US" dirty="0" smtClean="0">
              <a:latin typeface="+mj-lt"/>
            </a:rPr>
            <a:t>Set Student Targets </a:t>
          </a:r>
          <a:endParaRPr lang="en-US" dirty="0"/>
        </a:p>
      </dgm:t>
    </dgm:pt>
    <dgm:pt modelId="{82D28BEB-4948-42D2-8D73-050E2937CA68}" type="sibTrans" cxnId="{9BFE180C-D0D7-41EB-97EA-558412A591CC}">
      <dgm:prSet/>
      <dgm:spPr/>
      <dgm:t>
        <a:bodyPr/>
        <a:lstStyle/>
        <a:p>
          <a:endParaRPr lang="en-US"/>
        </a:p>
      </dgm:t>
    </dgm:pt>
    <dgm:pt modelId="{AFC4B3B3-206D-4970-A8D4-4B45C86725C3}" type="parTrans" cxnId="{9BFE180C-D0D7-41EB-97EA-558412A591CC}">
      <dgm:prSet/>
      <dgm:spPr/>
      <dgm:t>
        <a:bodyPr/>
        <a:lstStyle/>
        <a:p>
          <a:endParaRPr lang="en-US"/>
        </a:p>
      </dgm:t>
    </dgm:pt>
    <dgm:pt modelId="{C0B62E23-F0FF-49B0-A9CA-2BA0191E4ACA}">
      <dgm:prSet custT="1"/>
      <dgm:spPr/>
      <dgm:t>
        <a:bodyPr/>
        <a:lstStyle/>
        <a:p>
          <a:r>
            <a:rPr lang="en-US" sz="2400" b="1" dirty="0" smtClean="0"/>
            <a:t>Monitor student progress over time (formative practice) </a:t>
          </a:r>
          <a:endParaRPr lang="en-US" sz="2400" b="1" dirty="0"/>
        </a:p>
      </dgm:t>
    </dgm:pt>
    <dgm:pt modelId="{D7B2F494-2C8B-481E-956B-EE841695E1A9}" type="parTrans" cxnId="{C28460AA-97EE-4641-B3BC-F700F33BEA5B}">
      <dgm:prSet/>
      <dgm:spPr/>
      <dgm:t>
        <a:bodyPr/>
        <a:lstStyle/>
        <a:p>
          <a:endParaRPr lang="en-US"/>
        </a:p>
      </dgm:t>
    </dgm:pt>
    <dgm:pt modelId="{10C3E99A-22C7-44B9-B219-61C2D7CB5C00}" type="sibTrans" cxnId="{C28460AA-97EE-4641-B3BC-F700F33BEA5B}">
      <dgm:prSet/>
      <dgm:spPr/>
      <dgm:t>
        <a:bodyPr/>
        <a:lstStyle/>
        <a:p>
          <a:endParaRPr lang="en-US"/>
        </a:p>
      </dgm:t>
    </dgm:pt>
    <dgm:pt modelId="{14D68442-7649-4B18-93BA-ACA5B4655A1A}">
      <dgm:prSet custT="1"/>
      <dgm:spPr/>
      <dgm:t>
        <a:bodyPr/>
        <a:lstStyle/>
        <a:p>
          <a:r>
            <a:rPr lang="en-US" sz="2400" b="1" dirty="0" smtClean="0"/>
            <a:t>Determine attainment of student targets and scales </a:t>
          </a:r>
          <a:endParaRPr lang="en-US" sz="2400" b="1" dirty="0"/>
        </a:p>
      </dgm:t>
    </dgm:pt>
    <dgm:pt modelId="{2C43602A-FE13-4499-BFE0-6BC1691A58BC}" type="parTrans" cxnId="{05334FF5-3808-4A69-A3DB-1E6862AEAFE3}">
      <dgm:prSet/>
      <dgm:spPr/>
    </dgm:pt>
    <dgm:pt modelId="{45B49EF7-D0B9-42B0-80E5-028978264FB3}" type="sibTrans" cxnId="{05334FF5-3808-4A69-A3DB-1E6862AEAFE3}">
      <dgm:prSet/>
      <dgm:spPr/>
    </dgm:pt>
    <dgm:pt modelId="{B12B5997-6D6F-4E4D-8EF3-260B115ABB0A}" type="pres">
      <dgm:prSet presAssocID="{06612252-C8B8-4883-8637-9382E66805A2}" presName="Name0" presStyleCnt="0">
        <dgm:presLayoutVars>
          <dgm:dir/>
          <dgm:animLvl val="lvl"/>
          <dgm:resizeHandles val="exact"/>
        </dgm:presLayoutVars>
      </dgm:prSet>
      <dgm:spPr/>
      <dgm:t>
        <a:bodyPr/>
        <a:lstStyle/>
        <a:p>
          <a:endParaRPr lang="en-US"/>
        </a:p>
      </dgm:t>
    </dgm:pt>
    <dgm:pt modelId="{8949EB78-1C05-466A-A9A7-79D23E9B95AE}" type="pres">
      <dgm:prSet presAssocID="{14D68442-7649-4B18-93BA-ACA5B4655A1A}" presName="boxAndChildren" presStyleCnt="0"/>
      <dgm:spPr/>
    </dgm:pt>
    <dgm:pt modelId="{CDB435F5-0EE4-44E2-8F90-05A64CC314DC}" type="pres">
      <dgm:prSet presAssocID="{14D68442-7649-4B18-93BA-ACA5B4655A1A}" presName="parentTextBox" presStyleLbl="node1" presStyleIdx="0" presStyleCnt="5"/>
      <dgm:spPr/>
      <dgm:t>
        <a:bodyPr/>
        <a:lstStyle/>
        <a:p>
          <a:endParaRPr lang="en-US"/>
        </a:p>
      </dgm:t>
    </dgm:pt>
    <dgm:pt modelId="{CD055242-B6EE-47DB-99EA-138C24BA55ED}" type="pres">
      <dgm:prSet presAssocID="{10C3E99A-22C7-44B9-B219-61C2D7CB5C00}" presName="sp" presStyleCnt="0"/>
      <dgm:spPr/>
    </dgm:pt>
    <dgm:pt modelId="{8BE9E5C6-158F-4D25-BCCD-9CBCE5BAAD0E}" type="pres">
      <dgm:prSet presAssocID="{C0B62E23-F0FF-49B0-A9CA-2BA0191E4ACA}" presName="arrowAndChildren" presStyleCnt="0"/>
      <dgm:spPr/>
    </dgm:pt>
    <dgm:pt modelId="{0517F89C-AC28-4B33-90F4-0EA2D7915766}" type="pres">
      <dgm:prSet presAssocID="{C0B62E23-F0FF-49B0-A9CA-2BA0191E4ACA}" presName="parentTextArrow" presStyleLbl="node1" presStyleIdx="1" presStyleCnt="5"/>
      <dgm:spPr/>
      <dgm:t>
        <a:bodyPr/>
        <a:lstStyle/>
        <a:p>
          <a:endParaRPr lang="en-US"/>
        </a:p>
      </dgm:t>
    </dgm:pt>
    <dgm:pt modelId="{079F855D-3903-481C-AAE4-A8EE4D12C5D0}" type="pres">
      <dgm:prSet presAssocID="{4873BEDD-C4E2-49BF-8600-5D3DEDA43B5B}" presName="sp" presStyleCnt="0"/>
      <dgm:spPr/>
    </dgm:pt>
    <dgm:pt modelId="{27F5DD64-6D52-43E7-8ECD-5A3ADC759BD6}" type="pres">
      <dgm:prSet presAssocID="{48593940-67AF-4C2D-BADC-80B79DF044A5}" presName="arrowAndChildren" presStyleCnt="0"/>
      <dgm:spPr/>
    </dgm:pt>
    <dgm:pt modelId="{CC827CFD-B4B3-4324-A8F2-62A3461A14B7}" type="pres">
      <dgm:prSet presAssocID="{48593940-67AF-4C2D-BADC-80B79DF044A5}" presName="parentTextArrow" presStyleLbl="node1" presStyleIdx="2" presStyleCnt="5"/>
      <dgm:spPr/>
      <dgm:t>
        <a:bodyPr/>
        <a:lstStyle/>
        <a:p>
          <a:endParaRPr lang="en-US"/>
        </a:p>
      </dgm:t>
    </dgm:pt>
    <dgm:pt modelId="{7FD265F7-A193-488D-9529-2BBCCA422560}" type="pres">
      <dgm:prSet presAssocID="{40CB2B61-E646-4971-9D0B-B3DF8CF4A28A}" presName="sp" presStyleCnt="0"/>
      <dgm:spPr/>
    </dgm:pt>
    <dgm:pt modelId="{F2DB7390-E9F4-4626-A77A-1EC3BE1BB425}" type="pres">
      <dgm:prSet presAssocID="{3B63A392-1D2A-41C2-9E1D-9F380465DAA0}" presName="arrowAndChildren" presStyleCnt="0"/>
      <dgm:spPr/>
    </dgm:pt>
    <dgm:pt modelId="{B138BAD2-6F8C-42A3-9928-F4444497089F}" type="pres">
      <dgm:prSet presAssocID="{3B63A392-1D2A-41C2-9E1D-9F380465DAA0}" presName="parentTextArrow" presStyleLbl="node1" presStyleIdx="2" presStyleCnt="5"/>
      <dgm:spPr/>
      <dgm:t>
        <a:bodyPr/>
        <a:lstStyle/>
        <a:p>
          <a:endParaRPr lang="en-US"/>
        </a:p>
      </dgm:t>
    </dgm:pt>
    <dgm:pt modelId="{7E62DBED-5CB7-4B12-B7AB-523D5B980A0C}" type="pres">
      <dgm:prSet presAssocID="{3B63A392-1D2A-41C2-9E1D-9F380465DAA0}" presName="arrow" presStyleLbl="node1" presStyleIdx="3" presStyleCnt="5"/>
      <dgm:spPr/>
      <dgm:t>
        <a:bodyPr/>
        <a:lstStyle/>
        <a:p>
          <a:endParaRPr lang="en-US"/>
        </a:p>
      </dgm:t>
    </dgm:pt>
    <dgm:pt modelId="{377C5DB0-390F-4055-8040-AF510EA263DD}" type="pres">
      <dgm:prSet presAssocID="{3B63A392-1D2A-41C2-9E1D-9F380465DAA0}" presName="descendantArrow" presStyleCnt="0"/>
      <dgm:spPr/>
    </dgm:pt>
    <dgm:pt modelId="{32FA9AC0-7772-4AE4-9F01-4C5AEC77AC55}" type="pres">
      <dgm:prSet presAssocID="{0BDFCAB9-9DBF-4575-A311-8BAFC02BE7CA}" presName="childTextArrow" presStyleLbl="fgAccFollowNode1" presStyleIdx="0" presStyleCnt="2">
        <dgm:presLayoutVars>
          <dgm:bulletEnabled val="1"/>
        </dgm:presLayoutVars>
      </dgm:prSet>
      <dgm:spPr/>
      <dgm:t>
        <a:bodyPr/>
        <a:lstStyle/>
        <a:p>
          <a:endParaRPr lang="en-US"/>
        </a:p>
      </dgm:t>
    </dgm:pt>
    <dgm:pt modelId="{477484A7-C1F8-437B-A860-F36C66EEEDFE}" type="pres">
      <dgm:prSet presAssocID="{99D7CA16-0B5B-47B8-A3C9-388F08D4B06F}" presName="childTextArrow" presStyleLbl="fgAccFollowNode1" presStyleIdx="1" presStyleCnt="2">
        <dgm:presLayoutVars>
          <dgm:bulletEnabled val="1"/>
        </dgm:presLayoutVars>
      </dgm:prSet>
      <dgm:spPr/>
      <dgm:t>
        <a:bodyPr/>
        <a:lstStyle/>
        <a:p>
          <a:endParaRPr lang="en-US"/>
        </a:p>
      </dgm:t>
    </dgm:pt>
    <dgm:pt modelId="{66713BBC-5A8C-4420-8C55-2BA5F26C3813}" type="pres">
      <dgm:prSet presAssocID="{2BF585C6-2E38-46A7-9272-7CDAEB59C612}" presName="sp" presStyleCnt="0"/>
      <dgm:spPr/>
    </dgm:pt>
    <dgm:pt modelId="{BDF4260F-C902-429B-BA89-A00F3D3D3428}" type="pres">
      <dgm:prSet presAssocID="{273BA97F-6993-4EC4-A001-4D30EA49BE86}" presName="arrowAndChildren" presStyleCnt="0"/>
      <dgm:spPr/>
    </dgm:pt>
    <dgm:pt modelId="{D6EA0686-355A-4E1D-B061-08D3421D6C1A}" type="pres">
      <dgm:prSet presAssocID="{273BA97F-6993-4EC4-A001-4D30EA49BE86}" presName="parentTextArrow" presStyleLbl="node1" presStyleIdx="4" presStyleCnt="5"/>
      <dgm:spPr/>
      <dgm:t>
        <a:bodyPr/>
        <a:lstStyle/>
        <a:p>
          <a:endParaRPr lang="en-US"/>
        </a:p>
      </dgm:t>
    </dgm:pt>
  </dgm:ptLst>
  <dgm:cxnLst>
    <dgm:cxn modelId="{61EEF049-8D2A-43E7-98DA-06AF8AF4858D}" type="presOf" srcId="{273BA97F-6993-4EC4-A001-4D30EA49BE86}" destId="{D6EA0686-355A-4E1D-B061-08D3421D6C1A}" srcOrd="0" destOrd="0" presId="urn:microsoft.com/office/officeart/2005/8/layout/process4"/>
    <dgm:cxn modelId="{C28460AA-97EE-4641-B3BC-F700F33BEA5B}" srcId="{06612252-C8B8-4883-8637-9382E66805A2}" destId="{C0B62E23-F0FF-49B0-A9CA-2BA0191E4ACA}" srcOrd="3" destOrd="0" parTransId="{D7B2F494-2C8B-481E-956B-EE841695E1A9}" sibTransId="{10C3E99A-22C7-44B9-B219-61C2D7CB5C00}"/>
    <dgm:cxn modelId="{9BFE180C-D0D7-41EB-97EA-558412A591CC}" srcId="{3B63A392-1D2A-41C2-9E1D-9F380465DAA0}" destId="{0BDFCAB9-9DBF-4575-A311-8BAFC02BE7CA}" srcOrd="0" destOrd="0" parTransId="{AFC4B3B3-206D-4970-A8D4-4B45C86725C3}" sibTransId="{82D28BEB-4948-42D2-8D73-050E2937CA68}"/>
    <dgm:cxn modelId="{DB511402-5300-4423-BDEA-6425D54E9F81}" type="presOf" srcId="{48593940-67AF-4C2D-BADC-80B79DF044A5}" destId="{CC827CFD-B4B3-4324-A8F2-62A3461A14B7}" srcOrd="0" destOrd="0" presId="urn:microsoft.com/office/officeart/2005/8/layout/process4"/>
    <dgm:cxn modelId="{36B4FB93-50D6-40D7-A64B-9D2F69E55ECB}" srcId="{06612252-C8B8-4883-8637-9382E66805A2}" destId="{273BA97F-6993-4EC4-A001-4D30EA49BE86}" srcOrd="0" destOrd="0" parTransId="{9C0391F2-E3C1-4EC7-AA36-E4FED7F4E56A}" sibTransId="{2BF585C6-2E38-46A7-9272-7CDAEB59C612}"/>
    <dgm:cxn modelId="{05334FF5-3808-4A69-A3DB-1E6862AEAFE3}" srcId="{06612252-C8B8-4883-8637-9382E66805A2}" destId="{14D68442-7649-4B18-93BA-ACA5B4655A1A}" srcOrd="4" destOrd="0" parTransId="{2C43602A-FE13-4499-BFE0-6BC1691A58BC}" sibTransId="{45B49EF7-D0B9-42B0-80E5-028978264FB3}"/>
    <dgm:cxn modelId="{4C5DE1D7-CCDE-4E81-8144-8FC90E593C57}" type="presOf" srcId="{C0B62E23-F0FF-49B0-A9CA-2BA0191E4ACA}" destId="{0517F89C-AC28-4B33-90F4-0EA2D7915766}" srcOrd="0" destOrd="0" presId="urn:microsoft.com/office/officeart/2005/8/layout/process4"/>
    <dgm:cxn modelId="{87D121BD-246B-4FC6-A229-9E0BE88371A0}" type="presOf" srcId="{3B63A392-1D2A-41C2-9E1D-9F380465DAA0}" destId="{7E62DBED-5CB7-4B12-B7AB-523D5B980A0C}" srcOrd="1" destOrd="0" presId="urn:microsoft.com/office/officeart/2005/8/layout/process4"/>
    <dgm:cxn modelId="{A6EC0651-4B94-4A03-A9FB-A6E5523A0E3B}" type="presOf" srcId="{3B63A392-1D2A-41C2-9E1D-9F380465DAA0}" destId="{B138BAD2-6F8C-42A3-9928-F4444497089F}" srcOrd="0" destOrd="0" presId="urn:microsoft.com/office/officeart/2005/8/layout/process4"/>
    <dgm:cxn modelId="{320C139C-6341-4775-BEA1-66200E4AE08B}" srcId="{06612252-C8B8-4883-8637-9382E66805A2}" destId="{48593940-67AF-4C2D-BADC-80B79DF044A5}" srcOrd="2" destOrd="0" parTransId="{2BAFD1F7-3357-4125-B447-108A247B43F4}" sibTransId="{4873BEDD-C4E2-49BF-8600-5D3DEDA43B5B}"/>
    <dgm:cxn modelId="{29711FEE-9716-4AFB-9142-5DF795EA289A}" type="presOf" srcId="{99D7CA16-0B5B-47B8-A3C9-388F08D4B06F}" destId="{477484A7-C1F8-437B-A860-F36C66EEEDFE}" srcOrd="0" destOrd="0" presId="urn:microsoft.com/office/officeart/2005/8/layout/process4"/>
    <dgm:cxn modelId="{7335F547-3D01-4CAA-9A41-1CEEBF8A3F5A}" type="presOf" srcId="{06612252-C8B8-4883-8637-9382E66805A2}" destId="{B12B5997-6D6F-4E4D-8EF3-260B115ABB0A}" srcOrd="0" destOrd="0" presId="urn:microsoft.com/office/officeart/2005/8/layout/process4"/>
    <dgm:cxn modelId="{1A38ECCE-806B-49C9-803A-A66DDA7DE899}" type="presOf" srcId="{14D68442-7649-4B18-93BA-ACA5B4655A1A}" destId="{CDB435F5-0EE4-44E2-8F90-05A64CC314DC}" srcOrd="0" destOrd="0" presId="urn:microsoft.com/office/officeart/2005/8/layout/process4"/>
    <dgm:cxn modelId="{4F49850D-E4BA-46A0-A1D7-9BC13768B368}" type="presOf" srcId="{0BDFCAB9-9DBF-4575-A311-8BAFC02BE7CA}" destId="{32FA9AC0-7772-4AE4-9F01-4C5AEC77AC55}" srcOrd="0" destOrd="0" presId="urn:microsoft.com/office/officeart/2005/8/layout/process4"/>
    <dgm:cxn modelId="{AA1F1B8F-9FAF-44D9-B2E2-72C29B92796B}" srcId="{3B63A392-1D2A-41C2-9E1D-9F380465DAA0}" destId="{99D7CA16-0B5B-47B8-A3C9-388F08D4B06F}" srcOrd="1" destOrd="0" parTransId="{C2DDDC7C-2092-40EF-84CE-56C746C6D2F3}" sibTransId="{999D5E00-CA5E-4D39-96C6-CF96133C999D}"/>
    <dgm:cxn modelId="{615B5B18-F62D-4C3A-A1E9-E5A4E39E1BB9}" srcId="{06612252-C8B8-4883-8637-9382E66805A2}" destId="{3B63A392-1D2A-41C2-9E1D-9F380465DAA0}" srcOrd="1" destOrd="0" parTransId="{D2F1B43B-CCFD-4D26-9392-376B267D6F43}" sibTransId="{40CB2B61-E646-4971-9D0B-B3DF8CF4A28A}"/>
    <dgm:cxn modelId="{2ECD8A90-4DF0-45FC-987A-25612A05BDFB}" type="presParOf" srcId="{B12B5997-6D6F-4E4D-8EF3-260B115ABB0A}" destId="{8949EB78-1C05-466A-A9A7-79D23E9B95AE}" srcOrd="0" destOrd="0" presId="urn:microsoft.com/office/officeart/2005/8/layout/process4"/>
    <dgm:cxn modelId="{A9B1ECF7-31B4-4BB9-9713-F792A5CEA2D2}" type="presParOf" srcId="{8949EB78-1C05-466A-A9A7-79D23E9B95AE}" destId="{CDB435F5-0EE4-44E2-8F90-05A64CC314DC}" srcOrd="0" destOrd="0" presId="urn:microsoft.com/office/officeart/2005/8/layout/process4"/>
    <dgm:cxn modelId="{413871F1-225F-48E4-9870-1A8A192A3288}" type="presParOf" srcId="{B12B5997-6D6F-4E4D-8EF3-260B115ABB0A}" destId="{CD055242-B6EE-47DB-99EA-138C24BA55ED}" srcOrd="1" destOrd="0" presId="urn:microsoft.com/office/officeart/2005/8/layout/process4"/>
    <dgm:cxn modelId="{D20A74FD-C85F-41A0-B948-194A5EDEB7D0}" type="presParOf" srcId="{B12B5997-6D6F-4E4D-8EF3-260B115ABB0A}" destId="{8BE9E5C6-158F-4D25-BCCD-9CBCE5BAAD0E}" srcOrd="2" destOrd="0" presId="urn:microsoft.com/office/officeart/2005/8/layout/process4"/>
    <dgm:cxn modelId="{252FC8F7-5AFE-45A2-8F48-348E5FE80A4E}" type="presParOf" srcId="{8BE9E5C6-158F-4D25-BCCD-9CBCE5BAAD0E}" destId="{0517F89C-AC28-4B33-90F4-0EA2D7915766}" srcOrd="0" destOrd="0" presId="urn:microsoft.com/office/officeart/2005/8/layout/process4"/>
    <dgm:cxn modelId="{49F20DAB-2209-43BB-9BA0-B2E97FD71A68}" type="presParOf" srcId="{B12B5997-6D6F-4E4D-8EF3-260B115ABB0A}" destId="{079F855D-3903-481C-AAE4-A8EE4D12C5D0}" srcOrd="3" destOrd="0" presId="urn:microsoft.com/office/officeart/2005/8/layout/process4"/>
    <dgm:cxn modelId="{B01A94B4-D109-4CA2-942F-72D784E5A302}" type="presParOf" srcId="{B12B5997-6D6F-4E4D-8EF3-260B115ABB0A}" destId="{27F5DD64-6D52-43E7-8ECD-5A3ADC759BD6}" srcOrd="4" destOrd="0" presId="urn:microsoft.com/office/officeart/2005/8/layout/process4"/>
    <dgm:cxn modelId="{D1F5A5BC-180C-48F4-AF29-D40656C8A18B}" type="presParOf" srcId="{27F5DD64-6D52-43E7-8ECD-5A3ADC759BD6}" destId="{CC827CFD-B4B3-4324-A8F2-62A3461A14B7}" srcOrd="0" destOrd="0" presId="urn:microsoft.com/office/officeart/2005/8/layout/process4"/>
    <dgm:cxn modelId="{C936B17B-CBF0-4BC7-9E66-DD9B0B5A3F15}" type="presParOf" srcId="{B12B5997-6D6F-4E4D-8EF3-260B115ABB0A}" destId="{7FD265F7-A193-488D-9529-2BBCCA422560}" srcOrd="5" destOrd="0" presId="urn:microsoft.com/office/officeart/2005/8/layout/process4"/>
    <dgm:cxn modelId="{03519CDA-391C-4547-B13E-75315480FE10}" type="presParOf" srcId="{B12B5997-6D6F-4E4D-8EF3-260B115ABB0A}" destId="{F2DB7390-E9F4-4626-A77A-1EC3BE1BB425}" srcOrd="6" destOrd="0" presId="urn:microsoft.com/office/officeart/2005/8/layout/process4"/>
    <dgm:cxn modelId="{32495870-A335-4A1F-A992-FACD90BC88ED}" type="presParOf" srcId="{F2DB7390-E9F4-4626-A77A-1EC3BE1BB425}" destId="{B138BAD2-6F8C-42A3-9928-F4444497089F}" srcOrd="0" destOrd="0" presId="urn:microsoft.com/office/officeart/2005/8/layout/process4"/>
    <dgm:cxn modelId="{D789FE44-A096-4ACE-961B-0D3A423FDABF}" type="presParOf" srcId="{F2DB7390-E9F4-4626-A77A-1EC3BE1BB425}" destId="{7E62DBED-5CB7-4B12-B7AB-523D5B980A0C}" srcOrd="1" destOrd="0" presId="urn:microsoft.com/office/officeart/2005/8/layout/process4"/>
    <dgm:cxn modelId="{FF9015D0-54C7-4677-A4A4-0052D789AD7A}" type="presParOf" srcId="{F2DB7390-E9F4-4626-A77A-1EC3BE1BB425}" destId="{377C5DB0-390F-4055-8040-AF510EA263DD}" srcOrd="2" destOrd="0" presId="urn:microsoft.com/office/officeart/2005/8/layout/process4"/>
    <dgm:cxn modelId="{B59BC655-7991-4921-AF64-941439C789A2}" type="presParOf" srcId="{377C5DB0-390F-4055-8040-AF510EA263DD}" destId="{32FA9AC0-7772-4AE4-9F01-4C5AEC77AC55}" srcOrd="0" destOrd="0" presId="urn:microsoft.com/office/officeart/2005/8/layout/process4"/>
    <dgm:cxn modelId="{E267EEFF-C7C2-48FF-A2B6-5B7FFC86D4B4}" type="presParOf" srcId="{377C5DB0-390F-4055-8040-AF510EA263DD}" destId="{477484A7-C1F8-437B-A860-F36C66EEEDFE}" srcOrd="1" destOrd="0" presId="urn:microsoft.com/office/officeart/2005/8/layout/process4"/>
    <dgm:cxn modelId="{0D18145E-BEC7-4454-8DE7-D6D914708262}" type="presParOf" srcId="{B12B5997-6D6F-4E4D-8EF3-260B115ABB0A}" destId="{66713BBC-5A8C-4420-8C55-2BA5F26C3813}" srcOrd="7" destOrd="0" presId="urn:microsoft.com/office/officeart/2005/8/layout/process4"/>
    <dgm:cxn modelId="{EEB87789-EC84-4AD7-AAA1-3B08E301FD2F}" type="presParOf" srcId="{B12B5997-6D6F-4E4D-8EF3-260B115ABB0A}" destId="{BDF4260F-C902-429B-BA89-A00F3D3D3428}" srcOrd="8" destOrd="0" presId="urn:microsoft.com/office/officeart/2005/8/layout/process4"/>
    <dgm:cxn modelId="{051B423A-0717-4DB4-8563-7C104F6AB4C0}" type="presParOf" srcId="{BDF4260F-C902-429B-BA89-A00F3D3D3428}" destId="{D6EA0686-355A-4E1D-B061-08D3421D6C1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612252-C8B8-4883-8637-9382E66805A2}"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273BA97F-6993-4EC4-A001-4D30EA49BE86}">
      <dgm:prSet phldrT="[Text]" custT="1"/>
      <dgm:spPr/>
      <dgm:t>
        <a:bodyPr/>
        <a:lstStyle/>
        <a:p>
          <a:r>
            <a:rPr lang="en-US" sz="2000" b="1" dirty="0" smtClean="0">
              <a:latin typeface="+mj-lt"/>
            </a:rPr>
            <a:t>Determine professional contribution to students in order to select outcomes</a:t>
          </a:r>
          <a:endParaRPr lang="en-US" sz="2000" b="1" dirty="0"/>
        </a:p>
      </dgm:t>
    </dgm:pt>
    <dgm:pt modelId="{9C0391F2-E3C1-4EC7-AA36-E4FED7F4E56A}" type="parTrans" cxnId="{36B4FB93-50D6-40D7-A64B-9D2F69E55ECB}">
      <dgm:prSet/>
      <dgm:spPr/>
      <dgm:t>
        <a:bodyPr/>
        <a:lstStyle/>
        <a:p>
          <a:endParaRPr lang="en-US"/>
        </a:p>
      </dgm:t>
    </dgm:pt>
    <dgm:pt modelId="{2BF585C6-2E38-46A7-9272-7CDAEB59C612}" type="sibTrans" cxnId="{36B4FB93-50D6-40D7-A64B-9D2F69E55ECB}">
      <dgm:prSet/>
      <dgm:spPr/>
      <dgm:t>
        <a:bodyPr/>
        <a:lstStyle/>
        <a:p>
          <a:endParaRPr lang="en-US"/>
        </a:p>
      </dgm:t>
    </dgm:pt>
    <dgm:pt modelId="{3B63A392-1D2A-41C2-9E1D-9F380465DAA0}">
      <dgm:prSet phldrT="[Text]" custT="1"/>
      <dgm:spPr/>
      <dgm:t>
        <a:bodyPr/>
        <a:lstStyle/>
        <a:p>
          <a:r>
            <a:rPr lang="en-US" sz="2100" b="1" dirty="0" smtClean="0">
              <a:latin typeface="+mj-lt"/>
            </a:rPr>
            <a:t>Collect baseline information </a:t>
          </a:r>
          <a:endParaRPr lang="en-US" sz="2100" b="1" dirty="0"/>
        </a:p>
      </dgm:t>
    </dgm:pt>
    <dgm:pt modelId="{D2F1B43B-CCFD-4D26-9392-376B267D6F43}" type="parTrans" cxnId="{615B5B18-F62D-4C3A-A1E9-E5A4E39E1BB9}">
      <dgm:prSet/>
      <dgm:spPr/>
      <dgm:t>
        <a:bodyPr/>
        <a:lstStyle/>
        <a:p>
          <a:endParaRPr lang="en-US"/>
        </a:p>
      </dgm:t>
    </dgm:pt>
    <dgm:pt modelId="{40CB2B61-E646-4971-9D0B-B3DF8CF4A28A}" type="sibTrans" cxnId="{615B5B18-F62D-4C3A-A1E9-E5A4E39E1BB9}">
      <dgm:prSet/>
      <dgm:spPr/>
      <dgm:t>
        <a:bodyPr/>
        <a:lstStyle/>
        <a:p>
          <a:endParaRPr lang="en-US"/>
        </a:p>
      </dgm:t>
    </dgm:pt>
    <dgm:pt modelId="{99D7CA16-0B5B-47B8-A3C9-388F08D4B06F}">
      <dgm:prSet phldrT="[Text]"/>
      <dgm:spPr/>
      <dgm:t>
        <a:bodyPr/>
        <a:lstStyle/>
        <a:p>
          <a:r>
            <a:rPr lang="en-US" dirty="0" smtClean="0">
              <a:latin typeface="+mj-lt"/>
            </a:rPr>
            <a:t>Set Appropriate Scales for Measurement  </a:t>
          </a:r>
          <a:endParaRPr lang="en-US" dirty="0"/>
        </a:p>
      </dgm:t>
    </dgm:pt>
    <dgm:pt modelId="{C2DDDC7C-2092-40EF-84CE-56C746C6D2F3}" type="parTrans" cxnId="{AA1F1B8F-9FAF-44D9-B2E2-72C29B92796B}">
      <dgm:prSet/>
      <dgm:spPr/>
      <dgm:t>
        <a:bodyPr/>
        <a:lstStyle/>
        <a:p>
          <a:endParaRPr lang="en-US"/>
        </a:p>
      </dgm:t>
    </dgm:pt>
    <dgm:pt modelId="{999D5E00-CA5E-4D39-96C6-CF96133C999D}" type="sibTrans" cxnId="{AA1F1B8F-9FAF-44D9-B2E2-72C29B92796B}">
      <dgm:prSet/>
      <dgm:spPr/>
      <dgm:t>
        <a:bodyPr/>
        <a:lstStyle/>
        <a:p>
          <a:endParaRPr lang="en-US"/>
        </a:p>
      </dgm:t>
    </dgm:pt>
    <dgm:pt modelId="{48593940-67AF-4C2D-BADC-80B79DF044A5}">
      <dgm:prSet phldrT="[Text]" custT="1"/>
      <dgm:spPr/>
      <dgm:t>
        <a:bodyPr/>
        <a:lstStyle/>
        <a:p>
          <a:r>
            <a:rPr lang="en-US" sz="2100" b="1" dirty="0" smtClean="0">
              <a:latin typeface="+mj-lt"/>
            </a:rPr>
            <a:t>Assess quality, attainment level and rigor of student targets and scales  </a:t>
          </a:r>
          <a:endParaRPr lang="en-US" sz="2100" b="1" dirty="0"/>
        </a:p>
      </dgm:t>
    </dgm:pt>
    <dgm:pt modelId="{2BAFD1F7-3357-4125-B447-108A247B43F4}" type="parTrans" cxnId="{320C139C-6341-4775-BEA1-66200E4AE08B}">
      <dgm:prSet/>
      <dgm:spPr/>
      <dgm:t>
        <a:bodyPr/>
        <a:lstStyle/>
        <a:p>
          <a:endParaRPr lang="en-US"/>
        </a:p>
      </dgm:t>
    </dgm:pt>
    <dgm:pt modelId="{4873BEDD-C4E2-49BF-8600-5D3DEDA43B5B}" type="sibTrans" cxnId="{320C139C-6341-4775-BEA1-66200E4AE08B}">
      <dgm:prSet/>
      <dgm:spPr/>
      <dgm:t>
        <a:bodyPr/>
        <a:lstStyle/>
        <a:p>
          <a:endParaRPr lang="en-US"/>
        </a:p>
      </dgm:t>
    </dgm:pt>
    <dgm:pt modelId="{0BDFCAB9-9DBF-4575-A311-8BAFC02BE7CA}">
      <dgm:prSet phldrT="[Text]"/>
      <dgm:spPr/>
      <dgm:t>
        <a:bodyPr/>
        <a:lstStyle/>
        <a:p>
          <a:r>
            <a:rPr lang="en-US" dirty="0" smtClean="0">
              <a:latin typeface="+mj-lt"/>
            </a:rPr>
            <a:t>Set Student Targets </a:t>
          </a:r>
          <a:endParaRPr lang="en-US" dirty="0"/>
        </a:p>
      </dgm:t>
    </dgm:pt>
    <dgm:pt modelId="{82D28BEB-4948-42D2-8D73-050E2937CA68}" type="sibTrans" cxnId="{9BFE180C-D0D7-41EB-97EA-558412A591CC}">
      <dgm:prSet/>
      <dgm:spPr/>
      <dgm:t>
        <a:bodyPr/>
        <a:lstStyle/>
        <a:p>
          <a:endParaRPr lang="en-US"/>
        </a:p>
      </dgm:t>
    </dgm:pt>
    <dgm:pt modelId="{AFC4B3B3-206D-4970-A8D4-4B45C86725C3}" type="parTrans" cxnId="{9BFE180C-D0D7-41EB-97EA-558412A591CC}">
      <dgm:prSet/>
      <dgm:spPr/>
      <dgm:t>
        <a:bodyPr/>
        <a:lstStyle/>
        <a:p>
          <a:endParaRPr lang="en-US"/>
        </a:p>
      </dgm:t>
    </dgm:pt>
    <dgm:pt modelId="{C0B62E23-F0FF-49B0-A9CA-2BA0191E4ACA}">
      <dgm:prSet custT="1"/>
      <dgm:spPr/>
      <dgm:t>
        <a:bodyPr/>
        <a:lstStyle/>
        <a:p>
          <a:r>
            <a:rPr lang="en-US" sz="2400" b="1" dirty="0" smtClean="0"/>
            <a:t>Monitor student progress over time (formative practice) </a:t>
          </a:r>
          <a:endParaRPr lang="en-US" sz="2400" b="1" dirty="0"/>
        </a:p>
      </dgm:t>
    </dgm:pt>
    <dgm:pt modelId="{D7B2F494-2C8B-481E-956B-EE841695E1A9}" type="parTrans" cxnId="{C28460AA-97EE-4641-B3BC-F700F33BEA5B}">
      <dgm:prSet/>
      <dgm:spPr/>
      <dgm:t>
        <a:bodyPr/>
        <a:lstStyle/>
        <a:p>
          <a:endParaRPr lang="en-US"/>
        </a:p>
      </dgm:t>
    </dgm:pt>
    <dgm:pt modelId="{10C3E99A-22C7-44B9-B219-61C2D7CB5C00}" type="sibTrans" cxnId="{C28460AA-97EE-4641-B3BC-F700F33BEA5B}">
      <dgm:prSet/>
      <dgm:spPr/>
      <dgm:t>
        <a:bodyPr/>
        <a:lstStyle/>
        <a:p>
          <a:endParaRPr lang="en-US"/>
        </a:p>
      </dgm:t>
    </dgm:pt>
    <dgm:pt modelId="{14D68442-7649-4B18-93BA-ACA5B4655A1A}">
      <dgm:prSet custT="1"/>
      <dgm:spPr/>
      <dgm:t>
        <a:bodyPr/>
        <a:lstStyle/>
        <a:p>
          <a:r>
            <a:rPr lang="en-US" sz="2400" b="1" dirty="0" smtClean="0"/>
            <a:t>Determine attainment of student targets and scales </a:t>
          </a:r>
          <a:endParaRPr lang="en-US" sz="2400" b="1" dirty="0"/>
        </a:p>
      </dgm:t>
    </dgm:pt>
    <dgm:pt modelId="{2C43602A-FE13-4499-BFE0-6BC1691A58BC}" type="parTrans" cxnId="{05334FF5-3808-4A69-A3DB-1E6862AEAFE3}">
      <dgm:prSet/>
      <dgm:spPr/>
      <dgm:t>
        <a:bodyPr/>
        <a:lstStyle/>
        <a:p>
          <a:endParaRPr lang="en-US"/>
        </a:p>
      </dgm:t>
    </dgm:pt>
    <dgm:pt modelId="{45B49EF7-D0B9-42B0-80E5-028978264FB3}" type="sibTrans" cxnId="{05334FF5-3808-4A69-A3DB-1E6862AEAFE3}">
      <dgm:prSet/>
      <dgm:spPr/>
      <dgm:t>
        <a:bodyPr/>
        <a:lstStyle/>
        <a:p>
          <a:endParaRPr lang="en-US"/>
        </a:p>
      </dgm:t>
    </dgm:pt>
    <dgm:pt modelId="{6352DC4F-F34C-4E47-8205-DE3B96A7AF18}">
      <dgm:prSet custT="1"/>
      <dgm:spPr/>
      <dgm:t>
        <a:bodyPr/>
        <a:lstStyle/>
        <a:p>
          <a:r>
            <a:rPr lang="en-US" sz="2400" b="1" dirty="0" smtClean="0"/>
            <a:t>Reflect and refine the process for Student Outcome Objectives</a:t>
          </a:r>
          <a:endParaRPr lang="en-US" sz="2400" b="1" dirty="0"/>
        </a:p>
      </dgm:t>
    </dgm:pt>
    <dgm:pt modelId="{A4252C36-07B5-44DF-A93D-9541EE7E601E}" type="parTrans" cxnId="{CD8D6A96-EAC2-42A6-BBA0-5F9391A4CD38}">
      <dgm:prSet/>
      <dgm:spPr/>
      <dgm:t>
        <a:bodyPr/>
        <a:lstStyle/>
        <a:p>
          <a:endParaRPr lang="en-US"/>
        </a:p>
      </dgm:t>
    </dgm:pt>
    <dgm:pt modelId="{5A0A8BBA-7479-468F-A184-1A7BFB51DE62}" type="sibTrans" cxnId="{CD8D6A96-EAC2-42A6-BBA0-5F9391A4CD38}">
      <dgm:prSet/>
      <dgm:spPr/>
      <dgm:t>
        <a:bodyPr/>
        <a:lstStyle/>
        <a:p>
          <a:endParaRPr lang="en-US"/>
        </a:p>
      </dgm:t>
    </dgm:pt>
    <dgm:pt modelId="{B12B5997-6D6F-4E4D-8EF3-260B115ABB0A}" type="pres">
      <dgm:prSet presAssocID="{06612252-C8B8-4883-8637-9382E66805A2}" presName="Name0" presStyleCnt="0">
        <dgm:presLayoutVars>
          <dgm:dir/>
          <dgm:animLvl val="lvl"/>
          <dgm:resizeHandles val="exact"/>
        </dgm:presLayoutVars>
      </dgm:prSet>
      <dgm:spPr/>
      <dgm:t>
        <a:bodyPr/>
        <a:lstStyle/>
        <a:p>
          <a:endParaRPr lang="en-US"/>
        </a:p>
      </dgm:t>
    </dgm:pt>
    <dgm:pt modelId="{81F7AC5C-0F88-42A2-B948-4509BE628BC9}" type="pres">
      <dgm:prSet presAssocID="{6352DC4F-F34C-4E47-8205-DE3B96A7AF18}" presName="boxAndChildren" presStyleCnt="0"/>
      <dgm:spPr/>
    </dgm:pt>
    <dgm:pt modelId="{8A59BBF7-061B-44F5-8B45-5ACB0F37D79F}" type="pres">
      <dgm:prSet presAssocID="{6352DC4F-F34C-4E47-8205-DE3B96A7AF18}" presName="parentTextBox" presStyleLbl="node1" presStyleIdx="0" presStyleCnt="6"/>
      <dgm:spPr/>
      <dgm:t>
        <a:bodyPr/>
        <a:lstStyle/>
        <a:p>
          <a:endParaRPr lang="en-US"/>
        </a:p>
      </dgm:t>
    </dgm:pt>
    <dgm:pt modelId="{1415C997-5DB5-4298-9E40-7F55A92910A3}" type="pres">
      <dgm:prSet presAssocID="{45B49EF7-D0B9-42B0-80E5-028978264FB3}" presName="sp" presStyleCnt="0"/>
      <dgm:spPr/>
    </dgm:pt>
    <dgm:pt modelId="{8BE0AF95-1867-4A75-8341-A0D9D3C7259C}" type="pres">
      <dgm:prSet presAssocID="{14D68442-7649-4B18-93BA-ACA5B4655A1A}" presName="arrowAndChildren" presStyleCnt="0"/>
      <dgm:spPr/>
    </dgm:pt>
    <dgm:pt modelId="{05BAC918-FFC3-466A-9302-64396330A289}" type="pres">
      <dgm:prSet presAssocID="{14D68442-7649-4B18-93BA-ACA5B4655A1A}" presName="parentTextArrow" presStyleLbl="node1" presStyleIdx="1" presStyleCnt="6"/>
      <dgm:spPr/>
      <dgm:t>
        <a:bodyPr/>
        <a:lstStyle/>
        <a:p>
          <a:endParaRPr lang="en-US"/>
        </a:p>
      </dgm:t>
    </dgm:pt>
    <dgm:pt modelId="{CD055242-B6EE-47DB-99EA-138C24BA55ED}" type="pres">
      <dgm:prSet presAssocID="{10C3E99A-22C7-44B9-B219-61C2D7CB5C00}" presName="sp" presStyleCnt="0"/>
      <dgm:spPr/>
    </dgm:pt>
    <dgm:pt modelId="{8BE9E5C6-158F-4D25-BCCD-9CBCE5BAAD0E}" type="pres">
      <dgm:prSet presAssocID="{C0B62E23-F0FF-49B0-A9CA-2BA0191E4ACA}" presName="arrowAndChildren" presStyleCnt="0"/>
      <dgm:spPr/>
    </dgm:pt>
    <dgm:pt modelId="{0517F89C-AC28-4B33-90F4-0EA2D7915766}" type="pres">
      <dgm:prSet presAssocID="{C0B62E23-F0FF-49B0-A9CA-2BA0191E4ACA}" presName="parentTextArrow" presStyleLbl="node1" presStyleIdx="2" presStyleCnt="6"/>
      <dgm:spPr/>
      <dgm:t>
        <a:bodyPr/>
        <a:lstStyle/>
        <a:p>
          <a:endParaRPr lang="en-US"/>
        </a:p>
      </dgm:t>
    </dgm:pt>
    <dgm:pt modelId="{079F855D-3903-481C-AAE4-A8EE4D12C5D0}" type="pres">
      <dgm:prSet presAssocID="{4873BEDD-C4E2-49BF-8600-5D3DEDA43B5B}" presName="sp" presStyleCnt="0"/>
      <dgm:spPr/>
    </dgm:pt>
    <dgm:pt modelId="{27F5DD64-6D52-43E7-8ECD-5A3ADC759BD6}" type="pres">
      <dgm:prSet presAssocID="{48593940-67AF-4C2D-BADC-80B79DF044A5}" presName="arrowAndChildren" presStyleCnt="0"/>
      <dgm:spPr/>
    </dgm:pt>
    <dgm:pt modelId="{CC827CFD-B4B3-4324-A8F2-62A3461A14B7}" type="pres">
      <dgm:prSet presAssocID="{48593940-67AF-4C2D-BADC-80B79DF044A5}" presName="parentTextArrow" presStyleLbl="node1" presStyleIdx="3" presStyleCnt="6"/>
      <dgm:spPr/>
      <dgm:t>
        <a:bodyPr/>
        <a:lstStyle/>
        <a:p>
          <a:endParaRPr lang="en-US"/>
        </a:p>
      </dgm:t>
    </dgm:pt>
    <dgm:pt modelId="{7FD265F7-A193-488D-9529-2BBCCA422560}" type="pres">
      <dgm:prSet presAssocID="{40CB2B61-E646-4971-9D0B-B3DF8CF4A28A}" presName="sp" presStyleCnt="0"/>
      <dgm:spPr/>
    </dgm:pt>
    <dgm:pt modelId="{F2DB7390-E9F4-4626-A77A-1EC3BE1BB425}" type="pres">
      <dgm:prSet presAssocID="{3B63A392-1D2A-41C2-9E1D-9F380465DAA0}" presName="arrowAndChildren" presStyleCnt="0"/>
      <dgm:spPr/>
    </dgm:pt>
    <dgm:pt modelId="{B138BAD2-6F8C-42A3-9928-F4444497089F}" type="pres">
      <dgm:prSet presAssocID="{3B63A392-1D2A-41C2-9E1D-9F380465DAA0}" presName="parentTextArrow" presStyleLbl="node1" presStyleIdx="3" presStyleCnt="6"/>
      <dgm:spPr/>
      <dgm:t>
        <a:bodyPr/>
        <a:lstStyle/>
        <a:p>
          <a:endParaRPr lang="en-US"/>
        </a:p>
      </dgm:t>
    </dgm:pt>
    <dgm:pt modelId="{7E62DBED-5CB7-4B12-B7AB-523D5B980A0C}" type="pres">
      <dgm:prSet presAssocID="{3B63A392-1D2A-41C2-9E1D-9F380465DAA0}" presName="arrow" presStyleLbl="node1" presStyleIdx="4" presStyleCnt="6"/>
      <dgm:spPr/>
      <dgm:t>
        <a:bodyPr/>
        <a:lstStyle/>
        <a:p>
          <a:endParaRPr lang="en-US"/>
        </a:p>
      </dgm:t>
    </dgm:pt>
    <dgm:pt modelId="{377C5DB0-390F-4055-8040-AF510EA263DD}" type="pres">
      <dgm:prSet presAssocID="{3B63A392-1D2A-41C2-9E1D-9F380465DAA0}" presName="descendantArrow" presStyleCnt="0"/>
      <dgm:spPr/>
    </dgm:pt>
    <dgm:pt modelId="{32FA9AC0-7772-4AE4-9F01-4C5AEC77AC55}" type="pres">
      <dgm:prSet presAssocID="{0BDFCAB9-9DBF-4575-A311-8BAFC02BE7CA}" presName="childTextArrow" presStyleLbl="fgAccFollowNode1" presStyleIdx="0" presStyleCnt="2">
        <dgm:presLayoutVars>
          <dgm:bulletEnabled val="1"/>
        </dgm:presLayoutVars>
      </dgm:prSet>
      <dgm:spPr/>
      <dgm:t>
        <a:bodyPr/>
        <a:lstStyle/>
        <a:p>
          <a:endParaRPr lang="en-US"/>
        </a:p>
      </dgm:t>
    </dgm:pt>
    <dgm:pt modelId="{477484A7-C1F8-437B-A860-F36C66EEEDFE}" type="pres">
      <dgm:prSet presAssocID="{99D7CA16-0B5B-47B8-A3C9-388F08D4B06F}" presName="childTextArrow" presStyleLbl="fgAccFollowNode1" presStyleIdx="1" presStyleCnt="2">
        <dgm:presLayoutVars>
          <dgm:bulletEnabled val="1"/>
        </dgm:presLayoutVars>
      </dgm:prSet>
      <dgm:spPr/>
      <dgm:t>
        <a:bodyPr/>
        <a:lstStyle/>
        <a:p>
          <a:endParaRPr lang="en-US"/>
        </a:p>
      </dgm:t>
    </dgm:pt>
    <dgm:pt modelId="{66713BBC-5A8C-4420-8C55-2BA5F26C3813}" type="pres">
      <dgm:prSet presAssocID="{2BF585C6-2E38-46A7-9272-7CDAEB59C612}" presName="sp" presStyleCnt="0"/>
      <dgm:spPr/>
    </dgm:pt>
    <dgm:pt modelId="{BDF4260F-C902-429B-BA89-A00F3D3D3428}" type="pres">
      <dgm:prSet presAssocID="{273BA97F-6993-4EC4-A001-4D30EA49BE86}" presName="arrowAndChildren" presStyleCnt="0"/>
      <dgm:spPr/>
    </dgm:pt>
    <dgm:pt modelId="{D6EA0686-355A-4E1D-B061-08D3421D6C1A}" type="pres">
      <dgm:prSet presAssocID="{273BA97F-6993-4EC4-A001-4D30EA49BE86}" presName="parentTextArrow" presStyleLbl="node1" presStyleIdx="5" presStyleCnt="6"/>
      <dgm:spPr/>
      <dgm:t>
        <a:bodyPr/>
        <a:lstStyle/>
        <a:p>
          <a:endParaRPr lang="en-US"/>
        </a:p>
      </dgm:t>
    </dgm:pt>
  </dgm:ptLst>
  <dgm:cxnLst>
    <dgm:cxn modelId="{67E4562A-B85C-4AED-922A-8AA7DFB0420A}" type="presOf" srcId="{99D7CA16-0B5B-47B8-A3C9-388F08D4B06F}" destId="{477484A7-C1F8-437B-A860-F36C66EEEDFE}" srcOrd="0" destOrd="0" presId="urn:microsoft.com/office/officeart/2005/8/layout/process4"/>
    <dgm:cxn modelId="{4F62630B-AB98-430E-9ECA-4DCAA75A89F2}" type="presOf" srcId="{C0B62E23-F0FF-49B0-A9CA-2BA0191E4ACA}" destId="{0517F89C-AC28-4B33-90F4-0EA2D7915766}" srcOrd="0" destOrd="0" presId="urn:microsoft.com/office/officeart/2005/8/layout/process4"/>
    <dgm:cxn modelId="{4BA9C062-BE3A-403A-AB2A-49F822F8F98C}" type="presOf" srcId="{48593940-67AF-4C2D-BADC-80B79DF044A5}" destId="{CC827CFD-B4B3-4324-A8F2-62A3461A14B7}" srcOrd="0" destOrd="0" presId="urn:microsoft.com/office/officeart/2005/8/layout/process4"/>
    <dgm:cxn modelId="{11A09CCE-8635-4E00-91EB-DC50FF11D092}" type="presOf" srcId="{14D68442-7649-4B18-93BA-ACA5B4655A1A}" destId="{05BAC918-FFC3-466A-9302-64396330A289}" srcOrd="0" destOrd="0" presId="urn:microsoft.com/office/officeart/2005/8/layout/process4"/>
    <dgm:cxn modelId="{AA1F1B8F-9FAF-44D9-B2E2-72C29B92796B}" srcId="{3B63A392-1D2A-41C2-9E1D-9F380465DAA0}" destId="{99D7CA16-0B5B-47B8-A3C9-388F08D4B06F}" srcOrd="1" destOrd="0" parTransId="{C2DDDC7C-2092-40EF-84CE-56C746C6D2F3}" sibTransId="{999D5E00-CA5E-4D39-96C6-CF96133C999D}"/>
    <dgm:cxn modelId="{9B6F5853-DC66-49BE-A276-D801FDB134CD}" type="presOf" srcId="{273BA97F-6993-4EC4-A001-4D30EA49BE86}" destId="{D6EA0686-355A-4E1D-B061-08D3421D6C1A}" srcOrd="0" destOrd="0" presId="urn:microsoft.com/office/officeart/2005/8/layout/process4"/>
    <dgm:cxn modelId="{2F3DD96B-84EF-49AD-B174-4400251F1F00}" type="presOf" srcId="{3B63A392-1D2A-41C2-9E1D-9F380465DAA0}" destId="{B138BAD2-6F8C-42A3-9928-F4444497089F}" srcOrd="0" destOrd="0" presId="urn:microsoft.com/office/officeart/2005/8/layout/process4"/>
    <dgm:cxn modelId="{36B4FB93-50D6-40D7-A64B-9D2F69E55ECB}" srcId="{06612252-C8B8-4883-8637-9382E66805A2}" destId="{273BA97F-6993-4EC4-A001-4D30EA49BE86}" srcOrd="0" destOrd="0" parTransId="{9C0391F2-E3C1-4EC7-AA36-E4FED7F4E56A}" sibTransId="{2BF585C6-2E38-46A7-9272-7CDAEB59C612}"/>
    <dgm:cxn modelId="{CD8D6A96-EAC2-42A6-BBA0-5F9391A4CD38}" srcId="{06612252-C8B8-4883-8637-9382E66805A2}" destId="{6352DC4F-F34C-4E47-8205-DE3B96A7AF18}" srcOrd="5" destOrd="0" parTransId="{A4252C36-07B5-44DF-A93D-9541EE7E601E}" sibTransId="{5A0A8BBA-7479-468F-A184-1A7BFB51DE62}"/>
    <dgm:cxn modelId="{320C139C-6341-4775-BEA1-66200E4AE08B}" srcId="{06612252-C8B8-4883-8637-9382E66805A2}" destId="{48593940-67AF-4C2D-BADC-80B79DF044A5}" srcOrd="2" destOrd="0" parTransId="{2BAFD1F7-3357-4125-B447-108A247B43F4}" sibTransId="{4873BEDD-C4E2-49BF-8600-5D3DEDA43B5B}"/>
    <dgm:cxn modelId="{C28460AA-97EE-4641-B3BC-F700F33BEA5B}" srcId="{06612252-C8B8-4883-8637-9382E66805A2}" destId="{C0B62E23-F0FF-49B0-A9CA-2BA0191E4ACA}" srcOrd="3" destOrd="0" parTransId="{D7B2F494-2C8B-481E-956B-EE841695E1A9}" sibTransId="{10C3E99A-22C7-44B9-B219-61C2D7CB5C00}"/>
    <dgm:cxn modelId="{15C0FD96-69B8-476B-981E-A42ADB926E36}" type="presOf" srcId="{0BDFCAB9-9DBF-4575-A311-8BAFC02BE7CA}" destId="{32FA9AC0-7772-4AE4-9F01-4C5AEC77AC55}" srcOrd="0" destOrd="0" presId="urn:microsoft.com/office/officeart/2005/8/layout/process4"/>
    <dgm:cxn modelId="{820E32D4-0028-41E4-9EF6-E8D815533DCD}" type="presOf" srcId="{6352DC4F-F34C-4E47-8205-DE3B96A7AF18}" destId="{8A59BBF7-061B-44F5-8B45-5ACB0F37D79F}" srcOrd="0" destOrd="0" presId="urn:microsoft.com/office/officeart/2005/8/layout/process4"/>
    <dgm:cxn modelId="{5E162174-FCF7-42DE-9C4F-8EBB80FD8C63}" type="presOf" srcId="{06612252-C8B8-4883-8637-9382E66805A2}" destId="{B12B5997-6D6F-4E4D-8EF3-260B115ABB0A}" srcOrd="0" destOrd="0" presId="urn:microsoft.com/office/officeart/2005/8/layout/process4"/>
    <dgm:cxn modelId="{615B5B18-F62D-4C3A-A1E9-E5A4E39E1BB9}" srcId="{06612252-C8B8-4883-8637-9382E66805A2}" destId="{3B63A392-1D2A-41C2-9E1D-9F380465DAA0}" srcOrd="1" destOrd="0" parTransId="{D2F1B43B-CCFD-4D26-9392-376B267D6F43}" sibTransId="{40CB2B61-E646-4971-9D0B-B3DF8CF4A28A}"/>
    <dgm:cxn modelId="{B996E526-4AAA-434F-B089-6F463CB7A37D}" type="presOf" srcId="{3B63A392-1D2A-41C2-9E1D-9F380465DAA0}" destId="{7E62DBED-5CB7-4B12-B7AB-523D5B980A0C}" srcOrd="1" destOrd="0" presId="urn:microsoft.com/office/officeart/2005/8/layout/process4"/>
    <dgm:cxn modelId="{05334FF5-3808-4A69-A3DB-1E6862AEAFE3}" srcId="{06612252-C8B8-4883-8637-9382E66805A2}" destId="{14D68442-7649-4B18-93BA-ACA5B4655A1A}" srcOrd="4" destOrd="0" parTransId="{2C43602A-FE13-4499-BFE0-6BC1691A58BC}" sibTransId="{45B49EF7-D0B9-42B0-80E5-028978264FB3}"/>
    <dgm:cxn modelId="{9BFE180C-D0D7-41EB-97EA-558412A591CC}" srcId="{3B63A392-1D2A-41C2-9E1D-9F380465DAA0}" destId="{0BDFCAB9-9DBF-4575-A311-8BAFC02BE7CA}" srcOrd="0" destOrd="0" parTransId="{AFC4B3B3-206D-4970-A8D4-4B45C86725C3}" sibTransId="{82D28BEB-4948-42D2-8D73-050E2937CA68}"/>
    <dgm:cxn modelId="{C58030D8-8B60-434B-B577-4C781C3AC576}" type="presParOf" srcId="{B12B5997-6D6F-4E4D-8EF3-260B115ABB0A}" destId="{81F7AC5C-0F88-42A2-B948-4509BE628BC9}" srcOrd="0" destOrd="0" presId="urn:microsoft.com/office/officeart/2005/8/layout/process4"/>
    <dgm:cxn modelId="{1E528D2D-E40C-4A9D-8609-DB445CD0F133}" type="presParOf" srcId="{81F7AC5C-0F88-42A2-B948-4509BE628BC9}" destId="{8A59BBF7-061B-44F5-8B45-5ACB0F37D79F}" srcOrd="0" destOrd="0" presId="urn:microsoft.com/office/officeart/2005/8/layout/process4"/>
    <dgm:cxn modelId="{D47ED8E4-0402-49DF-8704-1CD1C188D6DB}" type="presParOf" srcId="{B12B5997-6D6F-4E4D-8EF3-260B115ABB0A}" destId="{1415C997-5DB5-4298-9E40-7F55A92910A3}" srcOrd="1" destOrd="0" presId="urn:microsoft.com/office/officeart/2005/8/layout/process4"/>
    <dgm:cxn modelId="{6104ED3A-4F6F-4F2E-8D24-2C5537B78881}" type="presParOf" srcId="{B12B5997-6D6F-4E4D-8EF3-260B115ABB0A}" destId="{8BE0AF95-1867-4A75-8341-A0D9D3C7259C}" srcOrd="2" destOrd="0" presId="urn:microsoft.com/office/officeart/2005/8/layout/process4"/>
    <dgm:cxn modelId="{4E408F56-AA85-4730-8A21-5A5F486F1039}" type="presParOf" srcId="{8BE0AF95-1867-4A75-8341-A0D9D3C7259C}" destId="{05BAC918-FFC3-466A-9302-64396330A289}" srcOrd="0" destOrd="0" presId="urn:microsoft.com/office/officeart/2005/8/layout/process4"/>
    <dgm:cxn modelId="{1727E23E-EAE1-48AB-B130-693FB73900F4}" type="presParOf" srcId="{B12B5997-6D6F-4E4D-8EF3-260B115ABB0A}" destId="{CD055242-B6EE-47DB-99EA-138C24BA55ED}" srcOrd="3" destOrd="0" presId="urn:microsoft.com/office/officeart/2005/8/layout/process4"/>
    <dgm:cxn modelId="{A83CE2F0-5E81-4D28-BAE7-302834BC9C27}" type="presParOf" srcId="{B12B5997-6D6F-4E4D-8EF3-260B115ABB0A}" destId="{8BE9E5C6-158F-4D25-BCCD-9CBCE5BAAD0E}" srcOrd="4" destOrd="0" presId="urn:microsoft.com/office/officeart/2005/8/layout/process4"/>
    <dgm:cxn modelId="{20E5BEA3-4B81-4772-A229-5D6FF3846F33}" type="presParOf" srcId="{8BE9E5C6-158F-4D25-BCCD-9CBCE5BAAD0E}" destId="{0517F89C-AC28-4B33-90F4-0EA2D7915766}" srcOrd="0" destOrd="0" presId="urn:microsoft.com/office/officeart/2005/8/layout/process4"/>
    <dgm:cxn modelId="{2B3CCC75-AA1A-4CF3-88BC-5C0820B334EB}" type="presParOf" srcId="{B12B5997-6D6F-4E4D-8EF3-260B115ABB0A}" destId="{079F855D-3903-481C-AAE4-A8EE4D12C5D0}" srcOrd="5" destOrd="0" presId="urn:microsoft.com/office/officeart/2005/8/layout/process4"/>
    <dgm:cxn modelId="{DBEEC16F-A019-4681-A8C3-5A967464B947}" type="presParOf" srcId="{B12B5997-6D6F-4E4D-8EF3-260B115ABB0A}" destId="{27F5DD64-6D52-43E7-8ECD-5A3ADC759BD6}" srcOrd="6" destOrd="0" presId="urn:microsoft.com/office/officeart/2005/8/layout/process4"/>
    <dgm:cxn modelId="{4DDE4C49-585A-4B42-B0B7-941E7A32F4C8}" type="presParOf" srcId="{27F5DD64-6D52-43E7-8ECD-5A3ADC759BD6}" destId="{CC827CFD-B4B3-4324-A8F2-62A3461A14B7}" srcOrd="0" destOrd="0" presId="urn:microsoft.com/office/officeart/2005/8/layout/process4"/>
    <dgm:cxn modelId="{13FC72D3-67DB-45F6-B856-65936FFA4237}" type="presParOf" srcId="{B12B5997-6D6F-4E4D-8EF3-260B115ABB0A}" destId="{7FD265F7-A193-488D-9529-2BBCCA422560}" srcOrd="7" destOrd="0" presId="urn:microsoft.com/office/officeart/2005/8/layout/process4"/>
    <dgm:cxn modelId="{E126A998-FA2D-4522-8908-680C7E79E906}" type="presParOf" srcId="{B12B5997-6D6F-4E4D-8EF3-260B115ABB0A}" destId="{F2DB7390-E9F4-4626-A77A-1EC3BE1BB425}" srcOrd="8" destOrd="0" presId="urn:microsoft.com/office/officeart/2005/8/layout/process4"/>
    <dgm:cxn modelId="{6B6907B8-6A06-4E4C-B7B1-D1CF94A8DCC5}" type="presParOf" srcId="{F2DB7390-E9F4-4626-A77A-1EC3BE1BB425}" destId="{B138BAD2-6F8C-42A3-9928-F4444497089F}" srcOrd="0" destOrd="0" presId="urn:microsoft.com/office/officeart/2005/8/layout/process4"/>
    <dgm:cxn modelId="{DED715BE-560A-4781-8921-78ED48B2572C}" type="presParOf" srcId="{F2DB7390-E9F4-4626-A77A-1EC3BE1BB425}" destId="{7E62DBED-5CB7-4B12-B7AB-523D5B980A0C}" srcOrd="1" destOrd="0" presId="urn:microsoft.com/office/officeart/2005/8/layout/process4"/>
    <dgm:cxn modelId="{73CC0F6C-63A2-4AB9-94AC-88444ADBEA20}" type="presParOf" srcId="{F2DB7390-E9F4-4626-A77A-1EC3BE1BB425}" destId="{377C5DB0-390F-4055-8040-AF510EA263DD}" srcOrd="2" destOrd="0" presId="urn:microsoft.com/office/officeart/2005/8/layout/process4"/>
    <dgm:cxn modelId="{BEFE952D-B334-467F-ADD5-B6D7619259A3}" type="presParOf" srcId="{377C5DB0-390F-4055-8040-AF510EA263DD}" destId="{32FA9AC0-7772-4AE4-9F01-4C5AEC77AC55}" srcOrd="0" destOrd="0" presId="urn:microsoft.com/office/officeart/2005/8/layout/process4"/>
    <dgm:cxn modelId="{A3A60EAE-F743-42A6-B471-C483794214BB}" type="presParOf" srcId="{377C5DB0-390F-4055-8040-AF510EA263DD}" destId="{477484A7-C1F8-437B-A860-F36C66EEEDFE}" srcOrd="1" destOrd="0" presId="urn:microsoft.com/office/officeart/2005/8/layout/process4"/>
    <dgm:cxn modelId="{DAF5F997-1660-4A9B-9349-245590288C5C}" type="presParOf" srcId="{B12B5997-6D6F-4E4D-8EF3-260B115ABB0A}" destId="{66713BBC-5A8C-4420-8C55-2BA5F26C3813}" srcOrd="9" destOrd="0" presId="urn:microsoft.com/office/officeart/2005/8/layout/process4"/>
    <dgm:cxn modelId="{00E96150-078A-4BFF-BF4C-1B2A40A64281}" type="presParOf" srcId="{B12B5997-6D6F-4E4D-8EF3-260B115ABB0A}" destId="{BDF4260F-C902-429B-BA89-A00F3D3D3428}" srcOrd="10" destOrd="0" presId="urn:microsoft.com/office/officeart/2005/8/layout/process4"/>
    <dgm:cxn modelId="{E2840910-B9CF-4BAB-8239-0DC8ADB9BA51}" type="presParOf" srcId="{BDF4260F-C902-429B-BA89-A00F3D3D3428}" destId="{D6EA0686-355A-4E1D-B061-08D3421D6C1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2CBF5-A9FE-4FB2-BB01-AAFF33D58FDC}">
      <dsp:nvSpPr>
        <dsp:cNvPr id="0" name=""/>
        <dsp:cNvSpPr/>
      </dsp:nvSpPr>
      <dsp:spPr>
        <a:xfrm>
          <a:off x="0" y="0"/>
          <a:ext cx="8407400" cy="239553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r>
            <a:rPr lang="en-US" sz="4200" b="1" kern="1200" dirty="0" smtClean="0">
              <a:latin typeface="+mj-lt"/>
            </a:rPr>
            <a:t>Determine professional contribution to students in order to select outcomes</a:t>
          </a:r>
          <a:endParaRPr lang="en-US" sz="4200" b="1" kern="1200" dirty="0"/>
        </a:p>
      </dsp:txBody>
      <dsp:txXfrm>
        <a:off x="0" y="0"/>
        <a:ext cx="8407400" cy="23955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D4C10-3B75-4E08-B84D-315D643F4C9E}">
      <dsp:nvSpPr>
        <dsp:cNvPr id="0" name=""/>
        <dsp:cNvSpPr/>
      </dsp:nvSpPr>
      <dsp:spPr>
        <a:xfrm>
          <a:off x="0" y="2659797"/>
          <a:ext cx="8407400" cy="174511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b="1" kern="1200" dirty="0" smtClean="0">
              <a:latin typeface="+mj-lt"/>
            </a:rPr>
            <a:t>Collect baseline information </a:t>
          </a:r>
          <a:endParaRPr lang="en-US" sz="3300" b="1" kern="1200" dirty="0"/>
        </a:p>
      </dsp:txBody>
      <dsp:txXfrm>
        <a:off x="0" y="2659797"/>
        <a:ext cx="8407400" cy="942362"/>
      </dsp:txXfrm>
    </dsp:sp>
    <dsp:sp modelId="{8EEF9AB9-EB18-4201-879D-225FB7A991C1}">
      <dsp:nvSpPr>
        <dsp:cNvPr id="0" name=""/>
        <dsp:cNvSpPr/>
      </dsp:nvSpPr>
      <dsp:spPr>
        <a:xfrm>
          <a:off x="0" y="3567257"/>
          <a:ext cx="4203700" cy="80275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lvl="0" algn="ctr" defTabSz="1155700">
            <a:lnSpc>
              <a:spcPct val="90000"/>
            </a:lnSpc>
            <a:spcBef>
              <a:spcPct val="0"/>
            </a:spcBef>
            <a:spcAft>
              <a:spcPct val="35000"/>
            </a:spcAft>
          </a:pPr>
          <a:r>
            <a:rPr lang="en-US" sz="2600" kern="1200" dirty="0" smtClean="0">
              <a:latin typeface="+mj-lt"/>
            </a:rPr>
            <a:t>Set Student Targets </a:t>
          </a:r>
          <a:endParaRPr lang="en-US" sz="2600" kern="1200" dirty="0"/>
        </a:p>
      </dsp:txBody>
      <dsp:txXfrm>
        <a:off x="0" y="3567257"/>
        <a:ext cx="4203700" cy="802752"/>
      </dsp:txXfrm>
    </dsp:sp>
    <dsp:sp modelId="{7FF3F256-03FD-4D3B-99AD-FF38C8F5E959}">
      <dsp:nvSpPr>
        <dsp:cNvPr id="0" name=""/>
        <dsp:cNvSpPr/>
      </dsp:nvSpPr>
      <dsp:spPr>
        <a:xfrm>
          <a:off x="4203700" y="3567257"/>
          <a:ext cx="4203700" cy="802752"/>
        </a:xfrm>
        <a:prstGeom prst="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lvl="0" algn="ctr" defTabSz="1155700">
            <a:lnSpc>
              <a:spcPct val="90000"/>
            </a:lnSpc>
            <a:spcBef>
              <a:spcPct val="0"/>
            </a:spcBef>
            <a:spcAft>
              <a:spcPct val="35000"/>
            </a:spcAft>
          </a:pPr>
          <a:r>
            <a:rPr lang="en-US" sz="2600" kern="1200" dirty="0" smtClean="0">
              <a:latin typeface="+mj-lt"/>
            </a:rPr>
            <a:t>Set Appropriate Scales for Measurement  </a:t>
          </a:r>
          <a:endParaRPr lang="en-US" sz="2600" kern="1200" dirty="0"/>
        </a:p>
      </dsp:txBody>
      <dsp:txXfrm>
        <a:off x="4203700" y="3567257"/>
        <a:ext cx="4203700" cy="802752"/>
      </dsp:txXfrm>
    </dsp:sp>
    <dsp:sp modelId="{59AEFE42-CB4A-4CAC-826D-31777BD1D350}">
      <dsp:nvSpPr>
        <dsp:cNvPr id="0" name=""/>
        <dsp:cNvSpPr/>
      </dsp:nvSpPr>
      <dsp:spPr>
        <a:xfrm rot="10800000">
          <a:off x="0" y="1987"/>
          <a:ext cx="8407400" cy="2683987"/>
        </a:xfrm>
        <a:prstGeom prst="upArrowCallou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b="1" kern="1200" dirty="0" smtClean="0">
              <a:latin typeface="+mj-lt"/>
            </a:rPr>
            <a:t>Determine professional contribution to students in order to select outcomes</a:t>
          </a:r>
          <a:endParaRPr lang="en-US" sz="3300" b="1" kern="1200" dirty="0"/>
        </a:p>
      </dsp:txBody>
      <dsp:txXfrm rot="10800000">
        <a:off x="0" y="1987"/>
        <a:ext cx="8407400" cy="17439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5CE74-7B9B-4DCD-9786-4933B00C54DD}">
      <dsp:nvSpPr>
        <dsp:cNvPr id="0" name=""/>
        <dsp:cNvSpPr/>
      </dsp:nvSpPr>
      <dsp:spPr>
        <a:xfrm>
          <a:off x="0" y="3317306"/>
          <a:ext cx="8407400" cy="108881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latin typeface="+mj-lt"/>
            </a:rPr>
            <a:t>Assess quality, attainment level and rigor of student targets and scales  </a:t>
          </a:r>
          <a:endParaRPr lang="en-US" sz="2400" b="1" kern="1200" dirty="0"/>
        </a:p>
      </dsp:txBody>
      <dsp:txXfrm>
        <a:off x="0" y="3317306"/>
        <a:ext cx="8407400" cy="1088814"/>
      </dsp:txXfrm>
    </dsp:sp>
    <dsp:sp modelId="{7E62DBED-5CB7-4B12-B7AB-523D5B980A0C}">
      <dsp:nvSpPr>
        <dsp:cNvPr id="0" name=""/>
        <dsp:cNvSpPr/>
      </dsp:nvSpPr>
      <dsp:spPr>
        <a:xfrm rot="10800000">
          <a:off x="0" y="1659042"/>
          <a:ext cx="8407400" cy="1674596"/>
        </a:xfrm>
        <a:prstGeom prst="upArrowCallou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latin typeface="+mj-lt"/>
            </a:rPr>
            <a:t>Collect baseline information </a:t>
          </a:r>
          <a:endParaRPr lang="en-US" sz="2400" b="1" kern="1200" dirty="0"/>
        </a:p>
      </dsp:txBody>
      <dsp:txXfrm rot="-10800000">
        <a:off x="0" y="1659042"/>
        <a:ext cx="8407400" cy="587783"/>
      </dsp:txXfrm>
    </dsp:sp>
    <dsp:sp modelId="{32FA9AC0-7772-4AE4-9F01-4C5AEC77AC55}">
      <dsp:nvSpPr>
        <dsp:cNvPr id="0" name=""/>
        <dsp:cNvSpPr/>
      </dsp:nvSpPr>
      <dsp:spPr>
        <a:xfrm>
          <a:off x="0" y="2246826"/>
          <a:ext cx="4203700" cy="50070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Set Student Targets </a:t>
          </a:r>
          <a:endParaRPr lang="en-US" sz="1900" kern="1200" dirty="0"/>
        </a:p>
      </dsp:txBody>
      <dsp:txXfrm>
        <a:off x="0" y="2246826"/>
        <a:ext cx="4203700" cy="500704"/>
      </dsp:txXfrm>
    </dsp:sp>
    <dsp:sp modelId="{477484A7-C1F8-437B-A860-F36C66EEEDFE}">
      <dsp:nvSpPr>
        <dsp:cNvPr id="0" name=""/>
        <dsp:cNvSpPr/>
      </dsp:nvSpPr>
      <dsp:spPr>
        <a:xfrm>
          <a:off x="4203700" y="2246826"/>
          <a:ext cx="4203700" cy="500704"/>
        </a:xfrm>
        <a:prstGeom prst="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Set Appropriate Scales for Measurement  </a:t>
          </a:r>
          <a:endParaRPr lang="en-US" sz="1900" kern="1200" dirty="0"/>
        </a:p>
      </dsp:txBody>
      <dsp:txXfrm>
        <a:off x="4203700" y="2246826"/>
        <a:ext cx="4203700" cy="500704"/>
      </dsp:txXfrm>
    </dsp:sp>
    <dsp:sp modelId="{D6EA0686-355A-4E1D-B061-08D3421D6C1A}">
      <dsp:nvSpPr>
        <dsp:cNvPr id="0" name=""/>
        <dsp:cNvSpPr/>
      </dsp:nvSpPr>
      <dsp:spPr>
        <a:xfrm rot="10800000">
          <a:off x="0" y="778"/>
          <a:ext cx="8407400" cy="1674596"/>
        </a:xfrm>
        <a:prstGeom prst="upArrowCallou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latin typeface="+mj-lt"/>
            </a:rPr>
            <a:t>Determine professional contribution to students in order to select outcomes</a:t>
          </a:r>
          <a:endParaRPr lang="en-US" sz="2400" b="1" kern="1200" dirty="0"/>
        </a:p>
      </dsp:txBody>
      <dsp:txXfrm rot="10800000">
        <a:off x="0" y="778"/>
        <a:ext cx="8407400" cy="10881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1135A0-0DBB-44FD-9AE0-137984808DDE}">
      <dsp:nvSpPr>
        <dsp:cNvPr id="0" name=""/>
        <dsp:cNvSpPr/>
      </dsp:nvSpPr>
      <dsp:spPr>
        <a:xfrm>
          <a:off x="0" y="3614612"/>
          <a:ext cx="8407400" cy="79078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Monitor student progress over time (formative practice) </a:t>
          </a:r>
          <a:endParaRPr lang="en-US" sz="2400" b="1" kern="1200" dirty="0"/>
        </a:p>
      </dsp:txBody>
      <dsp:txXfrm>
        <a:off x="0" y="3614612"/>
        <a:ext cx="8407400" cy="790788"/>
      </dsp:txXfrm>
    </dsp:sp>
    <dsp:sp modelId="{CC827CFD-B4B3-4324-A8F2-62A3461A14B7}">
      <dsp:nvSpPr>
        <dsp:cNvPr id="0" name=""/>
        <dsp:cNvSpPr/>
      </dsp:nvSpPr>
      <dsp:spPr>
        <a:xfrm rot="10800000">
          <a:off x="0" y="2410241"/>
          <a:ext cx="8407400" cy="1216233"/>
        </a:xfrm>
        <a:prstGeom prst="upArrowCallou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latin typeface="+mj-lt"/>
            </a:rPr>
            <a:t>Assess quality, attainment level and rigor of student targets and scales  </a:t>
          </a:r>
          <a:endParaRPr lang="en-US" sz="2400" b="1" kern="1200" dirty="0"/>
        </a:p>
      </dsp:txBody>
      <dsp:txXfrm rot="10800000">
        <a:off x="0" y="2410241"/>
        <a:ext cx="8407400" cy="790272"/>
      </dsp:txXfrm>
    </dsp:sp>
    <dsp:sp modelId="{7E62DBED-5CB7-4B12-B7AB-523D5B980A0C}">
      <dsp:nvSpPr>
        <dsp:cNvPr id="0" name=""/>
        <dsp:cNvSpPr/>
      </dsp:nvSpPr>
      <dsp:spPr>
        <a:xfrm rot="10800000">
          <a:off x="0" y="1205869"/>
          <a:ext cx="8407400" cy="1216233"/>
        </a:xfrm>
        <a:prstGeom prst="upArrowCallou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latin typeface="+mj-lt"/>
            </a:rPr>
            <a:t>Collect baseline information </a:t>
          </a:r>
          <a:endParaRPr lang="en-US" sz="2400" b="1" kern="1200" dirty="0"/>
        </a:p>
      </dsp:txBody>
      <dsp:txXfrm rot="-10800000">
        <a:off x="0" y="1205869"/>
        <a:ext cx="8407400" cy="426897"/>
      </dsp:txXfrm>
    </dsp:sp>
    <dsp:sp modelId="{32FA9AC0-7772-4AE4-9F01-4C5AEC77AC55}">
      <dsp:nvSpPr>
        <dsp:cNvPr id="0" name=""/>
        <dsp:cNvSpPr/>
      </dsp:nvSpPr>
      <dsp:spPr>
        <a:xfrm>
          <a:off x="0" y="1632767"/>
          <a:ext cx="4203700" cy="36365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Set Student Targets </a:t>
          </a:r>
          <a:endParaRPr lang="en-US" sz="1900" kern="1200" dirty="0"/>
        </a:p>
      </dsp:txBody>
      <dsp:txXfrm>
        <a:off x="0" y="1632767"/>
        <a:ext cx="4203700" cy="363653"/>
      </dsp:txXfrm>
    </dsp:sp>
    <dsp:sp modelId="{477484A7-C1F8-437B-A860-F36C66EEEDFE}">
      <dsp:nvSpPr>
        <dsp:cNvPr id="0" name=""/>
        <dsp:cNvSpPr/>
      </dsp:nvSpPr>
      <dsp:spPr>
        <a:xfrm>
          <a:off x="4203700" y="1632767"/>
          <a:ext cx="4203700" cy="363653"/>
        </a:xfrm>
        <a:prstGeom prst="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Set Appropriate Scales for Measurement  </a:t>
          </a:r>
          <a:endParaRPr lang="en-US" sz="1900" kern="1200" dirty="0"/>
        </a:p>
      </dsp:txBody>
      <dsp:txXfrm>
        <a:off x="4203700" y="1632767"/>
        <a:ext cx="4203700" cy="363653"/>
      </dsp:txXfrm>
    </dsp:sp>
    <dsp:sp modelId="{D6EA0686-355A-4E1D-B061-08D3421D6C1A}">
      <dsp:nvSpPr>
        <dsp:cNvPr id="0" name=""/>
        <dsp:cNvSpPr/>
      </dsp:nvSpPr>
      <dsp:spPr>
        <a:xfrm rot="10800000">
          <a:off x="0" y="1498"/>
          <a:ext cx="8407400" cy="1216233"/>
        </a:xfrm>
        <a:prstGeom prst="upArrowCallou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latin typeface="+mj-lt"/>
            </a:rPr>
            <a:t>Determine professional contribution to students in order to select outcomes</a:t>
          </a:r>
          <a:endParaRPr lang="en-US" sz="2400" b="1" kern="1200" dirty="0"/>
        </a:p>
      </dsp:txBody>
      <dsp:txXfrm rot="10800000">
        <a:off x="0" y="1498"/>
        <a:ext cx="8407400" cy="7902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435F5-0EE4-44E2-8F90-05A64CC314DC}">
      <dsp:nvSpPr>
        <dsp:cNvPr id="0" name=""/>
        <dsp:cNvSpPr/>
      </dsp:nvSpPr>
      <dsp:spPr>
        <a:xfrm>
          <a:off x="0" y="3783997"/>
          <a:ext cx="8407400" cy="62079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Determine attainment of student targets and scales </a:t>
          </a:r>
          <a:endParaRPr lang="en-US" sz="2400" b="1" kern="1200" dirty="0"/>
        </a:p>
      </dsp:txBody>
      <dsp:txXfrm>
        <a:off x="0" y="3783997"/>
        <a:ext cx="8407400" cy="620796"/>
      </dsp:txXfrm>
    </dsp:sp>
    <dsp:sp modelId="{0517F89C-AC28-4B33-90F4-0EA2D7915766}">
      <dsp:nvSpPr>
        <dsp:cNvPr id="0" name=""/>
        <dsp:cNvSpPr/>
      </dsp:nvSpPr>
      <dsp:spPr>
        <a:xfrm rot="10800000">
          <a:off x="0" y="2838524"/>
          <a:ext cx="8407400" cy="954784"/>
        </a:xfrm>
        <a:prstGeom prst="upArrowCallou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Monitor student progress over time (formative practice) </a:t>
          </a:r>
          <a:endParaRPr lang="en-US" sz="2400" b="1" kern="1200" dirty="0"/>
        </a:p>
      </dsp:txBody>
      <dsp:txXfrm rot="10800000">
        <a:off x="0" y="2838524"/>
        <a:ext cx="8407400" cy="620390"/>
      </dsp:txXfrm>
    </dsp:sp>
    <dsp:sp modelId="{CC827CFD-B4B3-4324-A8F2-62A3461A14B7}">
      <dsp:nvSpPr>
        <dsp:cNvPr id="0" name=""/>
        <dsp:cNvSpPr/>
      </dsp:nvSpPr>
      <dsp:spPr>
        <a:xfrm rot="10800000">
          <a:off x="0" y="1893051"/>
          <a:ext cx="8407400" cy="954784"/>
        </a:xfrm>
        <a:prstGeom prst="upArrowCallou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latin typeface="+mj-lt"/>
            </a:rPr>
            <a:t>Assess quality, attainment level and rigor of student targets and scales  </a:t>
          </a:r>
          <a:endParaRPr lang="en-US" sz="2400" b="1" kern="1200" dirty="0"/>
        </a:p>
      </dsp:txBody>
      <dsp:txXfrm rot="10800000">
        <a:off x="0" y="1893051"/>
        <a:ext cx="8407400" cy="620390"/>
      </dsp:txXfrm>
    </dsp:sp>
    <dsp:sp modelId="{7E62DBED-5CB7-4B12-B7AB-523D5B980A0C}">
      <dsp:nvSpPr>
        <dsp:cNvPr id="0" name=""/>
        <dsp:cNvSpPr/>
      </dsp:nvSpPr>
      <dsp:spPr>
        <a:xfrm rot="10800000">
          <a:off x="0" y="947579"/>
          <a:ext cx="8407400" cy="954784"/>
        </a:xfrm>
        <a:prstGeom prst="upArrowCallou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latin typeface="+mj-lt"/>
            </a:rPr>
            <a:t>Collect baseline information </a:t>
          </a:r>
          <a:endParaRPr lang="en-US" sz="2400" b="1" kern="1200" dirty="0"/>
        </a:p>
      </dsp:txBody>
      <dsp:txXfrm rot="-10800000">
        <a:off x="0" y="947579"/>
        <a:ext cx="8407400" cy="335129"/>
      </dsp:txXfrm>
    </dsp:sp>
    <dsp:sp modelId="{32FA9AC0-7772-4AE4-9F01-4C5AEC77AC55}">
      <dsp:nvSpPr>
        <dsp:cNvPr id="0" name=""/>
        <dsp:cNvSpPr/>
      </dsp:nvSpPr>
      <dsp:spPr>
        <a:xfrm>
          <a:off x="0" y="1282708"/>
          <a:ext cx="4203700" cy="28548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latin typeface="+mj-lt"/>
            </a:rPr>
            <a:t>Set Student Targets </a:t>
          </a:r>
          <a:endParaRPr lang="en-US" sz="1700" kern="1200" dirty="0"/>
        </a:p>
      </dsp:txBody>
      <dsp:txXfrm>
        <a:off x="0" y="1282708"/>
        <a:ext cx="4203700" cy="285480"/>
      </dsp:txXfrm>
    </dsp:sp>
    <dsp:sp modelId="{477484A7-C1F8-437B-A860-F36C66EEEDFE}">
      <dsp:nvSpPr>
        <dsp:cNvPr id="0" name=""/>
        <dsp:cNvSpPr/>
      </dsp:nvSpPr>
      <dsp:spPr>
        <a:xfrm>
          <a:off x="4203700" y="1282708"/>
          <a:ext cx="4203700" cy="285480"/>
        </a:xfrm>
        <a:prstGeom prst="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latin typeface="+mj-lt"/>
            </a:rPr>
            <a:t>Set Appropriate Scales for Measurement  </a:t>
          </a:r>
          <a:endParaRPr lang="en-US" sz="1700" kern="1200" dirty="0"/>
        </a:p>
      </dsp:txBody>
      <dsp:txXfrm>
        <a:off x="4203700" y="1282708"/>
        <a:ext cx="4203700" cy="285480"/>
      </dsp:txXfrm>
    </dsp:sp>
    <dsp:sp modelId="{D6EA0686-355A-4E1D-B061-08D3421D6C1A}">
      <dsp:nvSpPr>
        <dsp:cNvPr id="0" name=""/>
        <dsp:cNvSpPr/>
      </dsp:nvSpPr>
      <dsp:spPr>
        <a:xfrm rot="10800000">
          <a:off x="0" y="2106"/>
          <a:ext cx="8407400" cy="954784"/>
        </a:xfrm>
        <a:prstGeom prst="upArrowCallou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latin typeface="+mj-lt"/>
            </a:rPr>
            <a:t>Determine professional contribution to students in order to select outcomes</a:t>
          </a:r>
          <a:endParaRPr lang="en-US" sz="2400" b="1" kern="1200" dirty="0"/>
        </a:p>
      </dsp:txBody>
      <dsp:txXfrm rot="10800000">
        <a:off x="0" y="2106"/>
        <a:ext cx="8407400" cy="6203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9BBF7-061B-44F5-8B45-5ACB0F37D79F}">
      <dsp:nvSpPr>
        <dsp:cNvPr id="0" name=""/>
        <dsp:cNvSpPr/>
      </dsp:nvSpPr>
      <dsp:spPr>
        <a:xfrm>
          <a:off x="0" y="3893761"/>
          <a:ext cx="8407400" cy="51105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Reflect and refine the process for Student Outcome Objectives</a:t>
          </a:r>
          <a:endParaRPr lang="en-US" sz="2400" b="1" kern="1200" dirty="0"/>
        </a:p>
      </dsp:txBody>
      <dsp:txXfrm>
        <a:off x="0" y="3893761"/>
        <a:ext cx="8407400" cy="511054"/>
      </dsp:txXfrm>
    </dsp:sp>
    <dsp:sp modelId="{05BAC918-FFC3-466A-9302-64396330A289}">
      <dsp:nvSpPr>
        <dsp:cNvPr id="0" name=""/>
        <dsp:cNvSpPr/>
      </dsp:nvSpPr>
      <dsp:spPr>
        <a:xfrm rot="10800000">
          <a:off x="0" y="3115426"/>
          <a:ext cx="8407400" cy="786001"/>
        </a:xfrm>
        <a:prstGeom prst="upArrowCallou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Determine attainment of student targets and scales </a:t>
          </a:r>
          <a:endParaRPr lang="en-US" sz="2400" b="1" kern="1200" dirty="0"/>
        </a:p>
      </dsp:txBody>
      <dsp:txXfrm rot="10800000">
        <a:off x="0" y="3115426"/>
        <a:ext cx="8407400" cy="510720"/>
      </dsp:txXfrm>
    </dsp:sp>
    <dsp:sp modelId="{0517F89C-AC28-4B33-90F4-0EA2D7915766}">
      <dsp:nvSpPr>
        <dsp:cNvPr id="0" name=""/>
        <dsp:cNvSpPr/>
      </dsp:nvSpPr>
      <dsp:spPr>
        <a:xfrm rot="10800000">
          <a:off x="0" y="2337090"/>
          <a:ext cx="8407400" cy="786001"/>
        </a:xfrm>
        <a:prstGeom prst="upArrowCallou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Monitor student progress over time (formative practice) </a:t>
          </a:r>
          <a:endParaRPr lang="en-US" sz="2400" b="1" kern="1200" dirty="0"/>
        </a:p>
      </dsp:txBody>
      <dsp:txXfrm rot="10800000">
        <a:off x="0" y="2337090"/>
        <a:ext cx="8407400" cy="510720"/>
      </dsp:txXfrm>
    </dsp:sp>
    <dsp:sp modelId="{CC827CFD-B4B3-4324-A8F2-62A3461A14B7}">
      <dsp:nvSpPr>
        <dsp:cNvPr id="0" name=""/>
        <dsp:cNvSpPr/>
      </dsp:nvSpPr>
      <dsp:spPr>
        <a:xfrm rot="10800000">
          <a:off x="0" y="1558755"/>
          <a:ext cx="8407400" cy="786001"/>
        </a:xfrm>
        <a:prstGeom prst="upArrowCallou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latin typeface="+mj-lt"/>
            </a:rPr>
            <a:t>Assess quality, attainment level and rigor of student targets and scales  </a:t>
          </a:r>
          <a:endParaRPr lang="en-US" sz="2100" b="1" kern="1200" dirty="0"/>
        </a:p>
      </dsp:txBody>
      <dsp:txXfrm rot="10800000">
        <a:off x="0" y="1558755"/>
        <a:ext cx="8407400" cy="510720"/>
      </dsp:txXfrm>
    </dsp:sp>
    <dsp:sp modelId="{7E62DBED-5CB7-4B12-B7AB-523D5B980A0C}">
      <dsp:nvSpPr>
        <dsp:cNvPr id="0" name=""/>
        <dsp:cNvSpPr/>
      </dsp:nvSpPr>
      <dsp:spPr>
        <a:xfrm rot="10800000">
          <a:off x="0" y="780419"/>
          <a:ext cx="8407400" cy="786001"/>
        </a:xfrm>
        <a:prstGeom prst="upArrowCallou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latin typeface="+mj-lt"/>
            </a:rPr>
            <a:t>Collect baseline information </a:t>
          </a:r>
          <a:endParaRPr lang="en-US" sz="2100" b="1" kern="1200" dirty="0"/>
        </a:p>
      </dsp:txBody>
      <dsp:txXfrm rot="-10800000">
        <a:off x="0" y="780419"/>
        <a:ext cx="8407400" cy="275886"/>
      </dsp:txXfrm>
    </dsp:sp>
    <dsp:sp modelId="{32FA9AC0-7772-4AE4-9F01-4C5AEC77AC55}">
      <dsp:nvSpPr>
        <dsp:cNvPr id="0" name=""/>
        <dsp:cNvSpPr/>
      </dsp:nvSpPr>
      <dsp:spPr>
        <a:xfrm>
          <a:off x="0" y="1056306"/>
          <a:ext cx="4203700" cy="23501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latin typeface="+mj-lt"/>
            </a:rPr>
            <a:t>Set Student Targets </a:t>
          </a:r>
          <a:endParaRPr lang="en-US" sz="1400" kern="1200" dirty="0"/>
        </a:p>
      </dsp:txBody>
      <dsp:txXfrm>
        <a:off x="0" y="1056306"/>
        <a:ext cx="4203700" cy="235014"/>
      </dsp:txXfrm>
    </dsp:sp>
    <dsp:sp modelId="{477484A7-C1F8-437B-A860-F36C66EEEDFE}">
      <dsp:nvSpPr>
        <dsp:cNvPr id="0" name=""/>
        <dsp:cNvSpPr/>
      </dsp:nvSpPr>
      <dsp:spPr>
        <a:xfrm>
          <a:off x="4203700" y="1056306"/>
          <a:ext cx="4203700" cy="235014"/>
        </a:xfrm>
        <a:prstGeom prst="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latin typeface="+mj-lt"/>
            </a:rPr>
            <a:t>Set Appropriate Scales for Measurement  </a:t>
          </a:r>
          <a:endParaRPr lang="en-US" sz="1400" kern="1200" dirty="0"/>
        </a:p>
      </dsp:txBody>
      <dsp:txXfrm>
        <a:off x="4203700" y="1056306"/>
        <a:ext cx="4203700" cy="235014"/>
      </dsp:txXfrm>
    </dsp:sp>
    <dsp:sp modelId="{D6EA0686-355A-4E1D-B061-08D3421D6C1A}">
      <dsp:nvSpPr>
        <dsp:cNvPr id="0" name=""/>
        <dsp:cNvSpPr/>
      </dsp:nvSpPr>
      <dsp:spPr>
        <a:xfrm rot="10800000">
          <a:off x="0" y="2084"/>
          <a:ext cx="8407400" cy="786001"/>
        </a:xfrm>
        <a:prstGeom prst="upArrowCallou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Determine professional contribution to students in order to select outcomes</a:t>
          </a:r>
          <a:endParaRPr lang="en-US" sz="2000" b="1" kern="1200" dirty="0"/>
        </a:p>
      </dsp:txBody>
      <dsp:txXfrm rot="10800000">
        <a:off x="0" y="2084"/>
        <a:ext cx="8407400" cy="51072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68FDDF-4F05-43AA-A352-D3BC014618CA}" type="datetimeFigureOut">
              <a:rPr lang="en-US" smtClean="0"/>
              <a:t>7/13/2017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AB643-1C83-46B1-A4FF-8E4A58FA665A}" type="slidenum">
              <a:rPr lang="en-US" smtClean="0"/>
              <a:t>‹#›</a:t>
            </a:fld>
            <a:endParaRPr lang="en-US"/>
          </a:p>
        </p:txBody>
      </p:sp>
    </p:spTree>
    <p:extLst>
      <p:ext uri="{BB962C8B-B14F-4D97-AF65-F5344CB8AC3E}">
        <p14:creationId xmlns:p14="http://schemas.microsoft.com/office/powerpoint/2010/main" val="245702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4052DE2-4730-4D78-BB8E-8568DD153955}" type="slidenum">
              <a:rPr lang="en-US" smtClean="0">
                <a:solidFill>
                  <a:prstClr val="black"/>
                </a:solidFill>
              </a:rPr>
              <a:pPr>
                <a:defRPr/>
              </a:pPr>
              <a:t>3</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7/13/2017</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665050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14</a:t>
            </a:fld>
            <a:endParaRPr lang="en-US"/>
          </a:p>
        </p:txBody>
      </p:sp>
    </p:spTree>
    <p:extLst>
      <p:ext uri="{BB962C8B-B14F-4D97-AF65-F5344CB8AC3E}">
        <p14:creationId xmlns:p14="http://schemas.microsoft.com/office/powerpoint/2010/main" val="1089731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15</a:t>
            </a:fld>
            <a:endParaRPr lang="en-US"/>
          </a:p>
        </p:txBody>
      </p:sp>
    </p:spTree>
    <p:extLst>
      <p:ext uri="{BB962C8B-B14F-4D97-AF65-F5344CB8AC3E}">
        <p14:creationId xmlns:p14="http://schemas.microsoft.com/office/powerpoint/2010/main" val="766793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47873">
              <a:defRPr/>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16</a:t>
            </a:fld>
            <a:endParaRPr lang="en-US"/>
          </a:p>
        </p:txBody>
      </p:sp>
    </p:spTree>
    <p:extLst>
      <p:ext uri="{BB962C8B-B14F-4D97-AF65-F5344CB8AC3E}">
        <p14:creationId xmlns:p14="http://schemas.microsoft.com/office/powerpoint/2010/main" val="1107531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17</a:t>
            </a:fld>
            <a:endParaRPr lang="en-US"/>
          </a:p>
        </p:txBody>
      </p:sp>
    </p:spTree>
    <p:extLst>
      <p:ext uri="{BB962C8B-B14F-4D97-AF65-F5344CB8AC3E}">
        <p14:creationId xmlns:p14="http://schemas.microsoft.com/office/powerpoint/2010/main" val="3219728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C9CF9-EA8F-4C4E-8A62-0CAFC07E4EB9}" type="slidenum">
              <a:rPr lang="en-US" smtClean="0"/>
              <a:t>18</a:t>
            </a:fld>
            <a:endParaRPr lang="en-US"/>
          </a:p>
        </p:txBody>
      </p:sp>
    </p:spTree>
    <p:extLst>
      <p:ext uri="{BB962C8B-B14F-4D97-AF65-F5344CB8AC3E}">
        <p14:creationId xmlns:p14="http://schemas.microsoft.com/office/powerpoint/2010/main" val="3367103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19</a:t>
            </a:fld>
            <a:endParaRPr lang="en-US"/>
          </a:p>
        </p:txBody>
      </p:sp>
    </p:spTree>
    <p:extLst>
      <p:ext uri="{BB962C8B-B14F-4D97-AF65-F5344CB8AC3E}">
        <p14:creationId xmlns:p14="http://schemas.microsoft.com/office/powerpoint/2010/main" val="3248893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20</a:t>
            </a:fld>
            <a:endParaRPr lang="en-US"/>
          </a:p>
        </p:txBody>
      </p:sp>
    </p:spTree>
    <p:extLst>
      <p:ext uri="{BB962C8B-B14F-4D97-AF65-F5344CB8AC3E}">
        <p14:creationId xmlns:p14="http://schemas.microsoft.com/office/powerpoint/2010/main" val="1089731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21</a:t>
            </a:fld>
            <a:endParaRPr lang="en-US"/>
          </a:p>
        </p:txBody>
      </p:sp>
    </p:spTree>
    <p:extLst>
      <p:ext uri="{BB962C8B-B14F-4D97-AF65-F5344CB8AC3E}">
        <p14:creationId xmlns:p14="http://schemas.microsoft.com/office/powerpoint/2010/main" val="3105734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22</a:t>
            </a:fld>
            <a:endParaRPr lang="en-US"/>
          </a:p>
        </p:txBody>
      </p:sp>
    </p:spTree>
    <p:extLst>
      <p:ext uri="{BB962C8B-B14F-4D97-AF65-F5344CB8AC3E}">
        <p14:creationId xmlns:p14="http://schemas.microsoft.com/office/powerpoint/2010/main" val="4025549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a:t>
            </a:fld>
            <a:endParaRPr lang="en-US"/>
          </a:p>
        </p:txBody>
      </p:sp>
    </p:spTree>
    <p:extLst>
      <p:ext uri="{BB962C8B-B14F-4D97-AF65-F5344CB8AC3E}">
        <p14:creationId xmlns:p14="http://schemas.microsoft.com/office/powerpoint/2010/main" val="889488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23</a:t>
            </a:fld>
            <a:endParaRPr lang="en-US"/>
          </a:p>
        </p:txBody>
      </p:sp>
    </p:spTree>
    <p:extLst>
      <p:ext uri="{BB962C8B-B14F-4D97-AF65-F5344CB8AC3E}">
        <p14:creationId xmlns:p14="http://schemas.microsoft.com/office/powerpoint/2010/main" val="1192588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24</a:t>
            </a:fld>
            <a:endParaRPr lang="en-US"/>
          </a:p>
        </p:txBody>
      </p:sp>
    </p:spTree>
    <p:extLst>
      <p:ext uri="{BB962C8B-B14F-4D97-AF65-F5344CB8AC3E}">
        <p14:creationId xmlns:p14="http://schemas.microsoft.com/office/powerpoint/2010/main" val="1192588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25</a:t>
            </a:fld>
            <a:endParaRPr lang="en-US"/>
          </a:p>
        </p:txBody>
      </p:sp>
    </p:spTree>
    <p:extLst>
      <p:ext uri="{BB962C8B-B14F-4D97-AF65-F5344CB8AC3E}">
        <p14:creationId xmlns:p14="http://schemas.microsoft.com/office/powerpoint/2010/main" val="206745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26</a:t>
            </a:fld>
            <a:endParaRPr lang="en-US"/>
          </a:p>
        </p:txBody>
      </p:sp>
    </p:spTree>
    <p:extLst>
      <p:ext uri="{BB962C8B-B14F-4D97-AF65-F5344CB8AC3E}">
        <p14:creationId xmlns:p14="http://schemas.microsoft.com/office/powerpoint/2010/main" val="59000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27</a:t>
            </a:fld>
            <a:endParaRPr lang="en-US"/>
          </a:p>
        </p:txBody>
      </p:sp>
    </p:spTree>
    <p:extLst>
      <p:ext uri="{BB962C8B-B14F-4D97-AF65-F5344CB8AC3E}">
        <p14:creationId xmlns:p14="http://schemas.microsoft.com/office/powerpoint/2010/main" val="21278721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28</a:t>
            </a:fld>
            <a:endParaRPr lang="en-US"/>
          </a:p>
        </p:txBody>
      </p:sp>
    </p:spTree>
    <p:extLst>
      <p:ext uri="{BB962C8B-B14F-4D97-AF65-F5344CB8AC3E}">
        <p14:creationId xmlns:p14="http://schemas.microsoft.com/office/powerpoint/2010/main" val="574918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29</a:t>
            </a:fld>
            <a:endParaRPr lang="en-US"/>
          </a:p>
        </p:txBody>
      </p:sp>
    </p:spTree>
    <p:extLst>
      <p:ext uri="{BB962C8B-B14F-4D97-AF65-F5344CB8AC3E}">
        <p14:creationId xmlns:p14="http://schemas.microsoft.com/office/powerpoint/2010/main" val="2057831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30</a:t>
            </a:fld>
            <a:endParaRPr lang="en-US"/>
          </a:p>
        </p:txBody>
      </p:sp>
    </p:spTree>
    <p:extLst>
      <p:ext uri="{BB962C8B-B14F-4D97-AF65-F5344CB8AC3E}">
        <p14:creationId xmlns:p14="http://schemas.microsoft.com/office/powerpoint/2010/main" val="1695590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31</a:t>
            </a:fld>
            <a:endParaRPr lang="en-US"/>
          </a:p>
        </p:txBody>
      </p:sp>
    </p:spTree>
    <p:extLst>
      <p:ext uri="{BB962C8B-B14F-4D97-AF65-F5344CB8AC3E}">
        <p14:creationId xmlns:p14="http://schemas.microsoft.com/office/powerpoint/2010/main" val="1192588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32</a:t>
            </a:fld>
            <a:endParaRPr lang="en-US"/>
          </a:p>
        </p:txBody>
      </p:sp>
    </p:spTree>
    <p:extLst>
      <p:ext uri="{BB962C8B-B14F-4D97-AF65-F5344CB8AC3E}">
        <p14:creationId xmlns:p14="http://schemas.microsoft.com/office/powerpoint/2010/main" val="3717115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475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02601" indent="-270231" eaLnBrk="0" hangingPunct="0">
              <a:defRPr>
                <a:solidFill>
                  <a:schemeClr val="tx1"/>
                </a:solidFill>
                <a:latin typeface="Arial" charset="0"/>
              </a:defRPr>
            </a:lvl2pPr>
            <a:lvl3pPr marL="1080925" indent="-216185" eaLnBrk="0" hangingPunct="0">
              <a:defRPr>
                <a:solidFill>
                  <a:schemeClr val="tx1"/>
                </a:solidFill>
                <a:latin typeface="Arial" charset="0"/>
              </a:defRPr>
            </a:lvl3pPr>
            <a:lvl4pPr marL="1513295" indent="-216185" eaLnBrk="0" hangingPunct="0">
              <a:defRPr>
                <a:solidFill>
                  <a:schemeClr val="tx1"/>
                </a:solidFill>
                <a:latin typeface="Arial" charset="0"/>
              </a:defRPr>
            </a:lvl4pPr>
            <a:lvl5pPr marL="1945664" indent="-216185" eaLnBrk="0" hangingPunct="0">
              <a:defRPr>
                <a:solidFill>
                  <a:schemeClr val="tx1"/>
                </a:solidFill>
                <a:latin typeface="Arial" charset="0"/>
              </a:defRPr>
            </a:lvl5pPr>
            <a:lvl6pPr marL="2378034" indent="-216185" eaLnBrk="0" fontAlgn="base" hangingPunct="0">
              <a:spcBef>
                <a:spcPct val="0"/>
              </a:spcBef>
              <a:spcAft>
                <a:spcPct val="0"/>
              </a:spcAft>
              <a:defRPr>
                <a:solidFill>
                  <a:schemeClr val="tx1"/>
                </a:solidFill>
                <a:latin typeface="Arial" charset="0"/>
              </a:defRPr>
            </a:lvl6pPr>
            <a:lvl7pPr marL="2810404" indent="-216185" eaLnBrk="0" fontAlgn="base" hangingPunct="0">
              <a:spcBef>
                <a:spcPct val="0"/>
              </a:spcBef>
              <a:spcAft>
                <a:spcPct val="0"/>
              </a:spcAft>
              <a:defRPr>
                <a:solidFill>
                  <a:schemeClr val="tx1"/>
                </a:solidFill>
                <a:latin typeface="Arial" charset="0"/>
              </a:defRPr>
            </a:lvl7pPr>
            <a:lvl8pPr marL="3242774" indent="-216185" eaLnBrk="0" fontAlgn="base" hangingPunct="0">
              <a:spcBef>
                <a:spcPct val="0"/>
              </a:spcBef>
              <a:spcAft>
                <a:spcPct val="0"/>
              </a:spcAft>
              <a:defRPr>
                <a:solidFill>
                  <a:schemeClr val="tx1"/>
                </a:solidFill>
                <a:latin typeface="Arial" charset="0"/>
              </a:defRPr>
            </a:lvl8pPr>
            <a:lvl9pPr marL="3675143" indent="-216185" eaLnBrk="0" fontAlgn="base" hangingPunct="0">
              <a:spcBef>
                <a:spcPct val="0"/>
              </a:spcBef>
              <a:spcAft>
                <a:spcPct val="0"/>
              </a:spcAft>
              <a:defRPr>
                <a:solidFill>
                  <a:schemeClr val="tx1"/>
                </a:solidFill>
                <a:latin typeface="Arial" charset="0"/>
              </a:defRPr>
            </a:lvl9pPr>
          </a:lstStyle>
          <a:p>
            <a:pPr eaLnBrk="1" hangingPunct="1">
              <a:defRPr/>
            </a:pPr>
            <a:fld id="{456FEF01-400F-47E2-86FB-9062DDA62513}" type="slidenum">
              <a:rPr lang="en-US" smtClean="0">
                <a:solidFill>
                  <a:prstClr val="black"/>
                </a:solidFill>
              </a:rPr>
              <a:pPr eaLnBrk="1" hangingPunct="1">
                <a:defRPr/>
              </a:pPr>
              <a:t>6</a:t>
            </a:fld>
            <a:endParaRPr lang="en-US" smtClean="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33</a:t>
            </a:fld>
            <a:endParaRPr lang="en-US"/>
          </a:p>
        </p:txBody>
      </p:sp>
    </p:spTree>
    <p:extLst>
      <p:ext uri="{BB962C8B-B14F-4D97-AF65-F5344CB8AC3E}">
        <p14:creationId xmlns:p14="http://schemas.microsoft.com/office/powerpoint/2010/main" val="11925883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34</a:t>
            </a:fld>
            <a:endParaRPr lang="en-US"/>
          </a:p>
        </p:txBody>
      </p:sp>
    </p:spTree>
    <p:extLst>
      <p:ext uri="{BB962C8B-B14F-4D97-AF65-F5344CB8AC3E}">
        <p14:creationId xmlns:p14="http://schemas.microsoft.com/office/powerpoint/2010/main" val="11925883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35</a:t>
            </a:fld>
            <a:endParaRPr lang="en-US"/>
          </a:p>
        </p:txBody>
      </p:sp>
    </p:spTree>
    <p:extLst>
      <p:ext uri="{BB962C8B-B14F-4D97-AF65-F5344CB8AC3E}">
        <p14:creationId xmlns:p14="http://schemas.microsoft.com/office/powerpoint/2010/main" val="1695590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36</a:t>
            </a:fld>
            <a:endParaRPr lang="en-US"/>
          </a:p>
        </p:txBody>
      </p:sp>
    </p:spTree>
    <p:extLst>
      <p:ext uri="{BB962C8B-B14F-4D97-AF65-F5344CB8AC3E}">
        <p14:creationId xmlns:p14="http://schemas.microsoft.com/office/powerpoint/2010/main" val="11925883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37</a:t>
            </a:fld>
            <a:endParaRPr lang="en-US"/>
          </a:p>
        </p:txBody>
      </p:sp>
    </p:spTree>
    <p:extLst>
      <p:ext uri="{BB962C8B-B14F-4D97-AF65-F5344CB8AC3E}">
        <p14:creationId xmlns:p14="http://schemas.microsoft.com/office/powerpoint/2010/main" val="29156945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38</a:t>
            </a:fld>
            <a:endParaRPr lang="en-US"/>
          </a:p>
        </p:txBody>
      </p:sp>
    </p:spTree>
    <p:extLst>
      <p:ext uri="{BB962C8B-B14F-4D97-AF65-F5344CB8AC3E}">
        <p14:creationId xmlns:p14="http://schemas.microsoft.com/office/powerpoint/2010/main" val="20639975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39</a:t>
            </a:fld>
            <a:endParaRPr lang="en-US"/>
          </a:p>
        </p:txBody>
      </p:sp>
    </p:spTree>
    <p:extLst>
      <p:ext uri="{BB962C8B-B14F-4D97-AF65-F5344CB8AC3E}">
        <p14:creationId xmlns:p14="http://schemas.microsoft.com/office/powerpoint/2010/main" val="10897319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41</a:t>
            </a:fld>
            <a:endParaRPr lang="en-US"/>
          </a:p>
        </p:txBody>
      </p:sp>
    </p:spTree>
    <p:extLst>
      <p:ext uri="{BB962C8B-B14F-4D97-AF65-F5344CB8AC3E}">
        <p14:creationId xmlns:p14="http://schemas.microsoft.com/office/powerpoint/2010/main" val="10897319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42</a:t>
            </a:fld>
            <a:endParaRPr lang="en-US"/>
          </a:p>
        </p:txBody>
      </p:sp>
    </p:spTree>
    <p:extLst>
      <p:ext uri="{BB962C8B-B14F-4D97-AF65-F5344CB8AC3E}">
        <p14:creationId xmlns:p14="http://schemas.microsoft.com/office/powerpoint/2010/main" val="5596699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43</a:t>
            </a:fld>
            <a:endParaRPr lang="en-US"/>
          </a:p>
        </p:txBody>
      </p:sp>
    </p:spTree>
    <p:extLst>
      <p:ext uri="{BB962C8B-B14F-4D97-AF65-F5344CB8AC3E}">
        <p14:creationId xmlns:p14="http://schemas.microsoft.com/office/powerpoint/2010/main" val="1089731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7</a:t>
            </a:fld>
            <a:endParaRPr lang="en-US"/>
          </a:p>
        </p:txBody>
      </p:sp>
    </p:spTree>
    <p:extLst>
      <p:ext uri="{BB962C8B-B14F-4D97-AF65-F5344CB8AC3E}">
        <p14:creationId xmlns:p14="http://schemas.microsoft.com/office/powerpoint/2010/main" val="42401709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44</a:t>
            </a:fld>
            <a:endParaRPr lang="en-US"/>
          </a:p>
        </p:txBody>
      </p:sp>
    </p:spTree>
    <p:extLst>
      <p:ext uri="{BB962C8B-B14F-4D97-AF65-F5344CB8AC3E}">
        <p14:creationId xmlns:p14="http://schemas.microsoft.com/office/powerpoint/2010/main" val="33950841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451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02601" indent="-270231" eaLnBrk="0" hangingPunct="0">
              <a:defRPr>
                <a:solidFill>
                  <a:schemeClr val="tx1"/>
                </a:solidFill>
                <a:latin typeface="Arial" pitchFamily="34" charset="0"/>
              </a:defRPr>
            </a:lvl2pPr>
            <a:lvl3pPr marL="1080925" indent="-216185" eaLnBrk="0" hangingPunct="0">
              <a:defRPr>
                <a:solidFill>
                  <a:schemeClr val="tx1"/>
                </a:solidFill>
                <a:latin typeface="Arial" pitchFamily="34" charset="0"/>
              </a:defRPr>
            </a:lvl3pPr>
            <a:lvl4pPr marL="1513295" indent="-216185" eaLnBrk="0" hangingPunct="0">
              <a:defRPr>
                <a:solidFill>
                  <a:schemeClr val="tx1"/>
                </a:solidFill>
                <a:latin typeface="Arial" pitchFamily="34" charset="0"/>
              </a:defRPr>
            </a:lvl4pPr>
            <a:lvl5pPr marL="1945664" indent="-216185" eaLnBrk="0" hangingPunct="0">
              <a:defRPr>
                <a:solidFill>
                  <a:schemeClr val="tx1"/>
                </a:solidFill>
                <a:latin typeface="Arial" pitchFamily="34" charset="0"/>
              </a:defRPr>
            </a:lvl5pPr>
            <a:lvl6pPr marL="2378034" indent="-216185" eaLnBrk="0" fontAlgn="base" hangingPunct="0">
              <a:spcBef>
                <a:spcPct val="0"/>
              </a:spcBef>
              <a:spcAft>
                <a:spcPct val="0"/>
              </a:spcAft>
              <a:defRPr>
                <a:solidFill>
                  <a:schemeClr val="tx1"/>
                </a:solidFill>
                <a:latin typeface="Arial" pitchFamily="34" charset="0"/>
              </a:defRPr>
            </a:lvl6pPr>
            <a:lvl7pPr marL="2810404" indent="-216185" eaLnBrk="0" fontAlgn="base" hangingPunct="0">
              <a:spcBef>
                <a:spcPct val="0"/>
              </a:spcBef>
              <a:spcAft>
                <a:spcPct val="0"/>
              </a:spcAft>
              <a:defRPr>
                <a:solidFill>
                  <a:schemeClr val="tx1"/>
                </a:solidFill>
                <a:latin typeface="Arial" pitchFamily="34" charset="0"/>
              </a:defRPr>
            </a:lvl7pPr>
            <a:lvl8pPr marL="3242774" indent="-216185" eaLnBrk="0" fontAlgn="base" hangingPunct="0">
              <a:spcBef>
                <a:spcPct val="0"/>
              </a:spcBef>
              <a:spcAft>
                <a:spcPct val="0"/>
              </a:spcAft>
              <a:defRPr>
                <a:solidFill>
                  <a:schemeClr val="tx1"/>
                </a:solidFill>
                <a:latin typeface="Arial" pitchFamily="34" charset="0"/>
              </a:defRPr>
            </a:lvl8pPr>
            <a:lvl9pPr marL="3675143" indent="-216185" eaLnBrk="0" fontAlgn="base" hangingPunct="0">
              <a:spcBef>
                <a:spcPct val="0"/>
              </a:spcBef>
              <a:spcAft>
                <a:spcPct val="0"/>
              </a:spcAft>
              <a:defRPr>
                <a:solidFill>
                  <a:schemeClr val="tx1"/>
                </a:solidFill>
                <a:latin typeface="Arial" pitchFamily="34" charset="0"/>
              </a:defRPr>
            </a:lvl9pPr>
          </a:lstStyle>
          <a:p>
            <a:pPr eaLnBrk="1" hangingPunct="1">
              <a:defRPr/>
            </a:pPr>
            <a:fld id="{DE092C4A-C5F3-4BBB-83E8-3A027E7AC699}" type="slidenum">
              <a:rPr lang="en-US" smtClean="0"/>
              <a:pPr eaLnBrk="1" hangingPunct="1">
                <a:defRPr/>
              </a:pPr>
              <a:t>47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8</a:t>
            </a:fld>
            <a:endParaRPr lang="en-US"/>
          </a:p>
        </p:txBody>
      </p:sp>
    </p:spTree>
    <p:extLst>
      <p:ext uri="{BB962C8B-B14F-4D97-AF65-F5344CB8AC3E}">
        <p14:creationId xmlns:p14="http://schemas.microsoft.com/office/powerpoint/2010/main" val="4240170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7/13/2017</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849151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10</a:t>
            </a:fld>
            <a:endParaRPr lang="en-US"/>
          </a:p>
        </p:txBody>
      </p:sp>
    </p:spTree>
    <p:extLst>
      <p:ext uri="{BB962C8B-B14F-4D97-AF65-F5344CB8AC3E}">
        <p14:creationId xmlns:p14="http://schemas.microsoft.com/office/powerpoint/2010/main" val="1089731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7/13/2017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11</a:t>
            </a:fld>
            <a:endParaRPr lang="en-US"/>
          </a:p>
        </p:txBody>
      </p:sp>
    </p:spTree>
    <p:extLst>
      <p:ext uri="{BB962C8B-B14F-4D97-AF65-F5344CB8AC3E}">
        <p14:creationId xmlns:p14="http://schemas.microsoft.com/office/powerpoint/2010/main" val="1595386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7/13/2017</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665050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72791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cSld name="Section Divider Orang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6" name="Picture 5"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8068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7/13/2017</a:t>
            </a:fld>
            <a:endParaRPr lang="en-US"/>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29869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7/13/2017</a:t>
            </a:fld>
            <a:endParaRPr lang="en-US"/>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14608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p:spPr>
        <p:txBody>
          <a:bodyPr/>
          <a:lstStyle/>
          <a:p>
            <a:endParaRPr lang="en-US" dirty="0"/>
          </a:p>
        </p:txBody>
      </p:sp>
      <p:sp>
        <p:nvSpPr>
          <p:cNvPr id="16"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7/13/2017</a:t>
            </a:fld>
            <a:endParaRPr lang="en-US"/>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22307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dirty="0"/>
          </a:p>
        </p:txBody>
      </p:sp>
      <p:sp>
        <p:nvSpPr>
          <p:cNvPr id="2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7/13/2017</a:t>
            </a:fld>
            <a:endParaRPr lang="en-US"/>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7"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0" name="Content Placeholder 2"/>
          <p:cNvSpPr>
            <a:spLocks noGrp="1"/>
          </p:cNvSpPr>
          <p:nvPr>
            <p:ph idx="1"/>
          </p:nvPr>
        </p:nvSpPr>
        <p:spPr>
          <a:xfrm>
            <a:off x="628650"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98363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9B24EC9-D412-49F8-B26B-B7E454A540B6}" type="datetimeFigureOut">
              <a:rPr lang="en-US" smtClean="0"/>
              <a:pPr/>
              <a:t>7/13/2017</a:t>
            </a:fld>
            <a:endParaRPr lang="en-US" dirty="0"/>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285086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9B24EC9-D412-49F8-B26B-B7E454A540B6}" type="datetimeFigureOut">
              <a:rPr lang="en-US" smtClean="0"/>
              <a:pPr/>
              <a:t>7/13/2017</a:t>
            </a:fld>
            <a:endParaRPr lang="en-US" dirty="0"/>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187015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pPr/>
              <a:t>7/13/2017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203816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021204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p>
            <a:r>
              <a:rPr lang="en-US" dirty="0"/>
              <a:t>Click to edit </a:t>
            </a:r>
            <a:r>
              <a:rPr lang="en-US" dirty="0" smtClean="0"/>
              <a:t>master </a:t>
            </a:r>
            <a:r>
              <a:rPr lang="en-US" dirty="0"/>
              <a:t>title style</a:t>
            </a:r>
          </a:p>
        </p:txBody>
      </p:sp>
      <p:sp>
        <p:nvSpPr>
          <p:cNvPr id="3" name="Text Placeholder 2"/>
          <p:cNvSpPr>
            <a:spLocks noGrp="1"/>
          </p:cNvSpPr>
          <p:nvPr>
            <p:ph type="body" idx="1"/>
          </p:nvPr>
        </p:nvSpPr>
        <p:spPr>
          <a:xfrm>
            <a:off x="628650"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fld id="{49B24EC9-D412-49F8-B26B-B7E454A540B6}" type="datetimeFigureOut">
              <a:rPr lang="en-US" smtClean="0"/>
              <a:pPr/>
              <a:t>7/13/2017</a:t>
            </a:fld>
            <a:endParaRPr lang="en-US" dirty="0"/>
          </a:p>
        </p:txBody>
      </p:sp>
      <p:sp>
        <p:nvSpPr>
          <p:cNvPr id="5" name="Footer Placeholder 4"/>
          <p:cNvSpPr>
            <a:spLocks noGrp="1"/>
          </p:cNvSpPr>
          <p:nvPr>
            <p:ph type="ftr" sz="quarter" idx="3"/>
          </p:nvPr>
        </p:nvSpPr>
        <p:spPr>
          <a:xfrm>
            <a:off x="3028950"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537600"/>
            <a:ext cx="1620774" cy="183876"/>
          </a:xfrm>
          <a:prstGeom prst="rect">
            <a:avLst/>
          </a:prstGeom>
        </p:spPr>
        <p:txBody>
          <a:bodyPr vert="horz" lIns="91440" tIns="45720" rIns="91440" bIns="45720" rtlCol="0" anchor="ctr"/>
          <a:lstStyle>
            <a:lvl1pPr algn="r">
              <a:defRPr sz="1200">
                <a:solidFill>
                  <a:schemeClr val="tx1">
                    <a:tint val="75000"/>
                  </a:schemeClr>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193714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4" r:id="rId5"/>
    <p:sldLayoutId id="2147483671" r:id="rId6"/>
    <p:sldLayoutId id="2147483670" r:id="rId7"/>
    <p:sldLayoutId id="2147483669" r:id="rId8"/>
    <p:sldLayoutId id="2147483673" r:id="rId9"/>
    <p:sldLayoutId id="2147483675" r:id="rId10"/>
  </p:sldLayoutIdLst>
  <p:txStyles>
    <p:title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wmf"/><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900865"/>
            <a:ext cx="9144000" cy="2080800"/>
          </a:xfrm>
        </p:spPr>
        <p:txBody>
          <a:bodyPr>
            <a:noAutofit/>
          </a:bodyPr>
          <a:lstStyle/>
          <a:p>
            <a:r>
              <a:rPr lang="en-US" sz="2800" b="1" dirty="0"/>
              <a:t>Implementing the </a:t>
            </a:r>
            <a:br>
              <a:rPr lang="en-US" sz="2800" b="1" dirty="0"/>
            </a:br>
            <a:r>
              <a:rPr lang="en-US" sz="2800" b="1" dirty="0"/>
              <a:t>Specialized Service Professional </a:t>
            </a:r>
            <a:br>
              <a:rPr lang="en-US" sz="2800" b="1" dirty="0"/>
            </a:br>
            <a:r>
              <a:rPr lang="en-US" sz="2800" b="1" dirty="0"/>
              <a:t>State Model Evaluation System </a:t>
            </a:r>
            <a:br>
              <a:rPr lang="en-US" sz="2800" b="1" dirty="0"/>
            </a:br>
            <a:r>
              <a:rPr lang="en-US" sz="2800" b="1" dirty="0"/>
              <a:t>for </a:t>
            </a:r>
            <a:br>
              <a:rPr lang="en-US" sz="2800" b="1" dirty="0"/>
            </a:br>
            <a:r>
              <a:rPr lang="en-US" sz="2800" b="1" i="1" dirty="0"/>
              <a:t>Measures of Student </a:t>
            </a:r>
            <a:r>
              <a:rPr lang="en-US" sz="2800" b="1" i="1" dirty="0" smtClean="0"/>
              <a:t>Outcomes</a:t>
            </a:r>
            <a:endParaRPr lang="en-US" sz="1800" dirty="0"/>
          </a:p>
        </p:txBody>
      </p:sp>
    </p:spTree>
    <p:extLst>
      <p:ext uri="{BB962C8B-B14F-4D97-AF65-F5344CB8AC3E}">
        <p14:creationId xmlns:p14="http://schemas.microsoft.com/office/powerpoint/2010/main" val="3413481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359" y="-103377"/>
            <a:ext cx="8907517" cy="1054394"/>
          </a:xfrm>
        </p:spPr>
        <p:txBody>
          <a:bodyPr>
            <a:normAutofit/>
          </a:bodyPr>
          <a:lstStyle/>
          <a:p>
            <a:r>
              <a:rPr lang="en-US" dirty="0" smtClean="0">
                <a:latin typeface="Museo Slab 500" pitchFamily="50" charset="0"/>
              </a:rPr>
              <a:t>Steps for Identifying and Determining Measures of Student Outcomes  </a:t>
            </a:r>
            <a:endParaRPr lang="en-US" dirty="0">
              <a:latin typeface="Museo Slab 500" pitchFamily="50" charset="0"/>
            </a:endParaRPr>
          </a:p>
        </p:txBody>
      </p:sp>
      <p:sp>
        <p:nvSpPr>
          <p:cNvPr id="4" name="Rounded Rectangle 3"/>
          <p:cNvSpPr/>
          <p:nvPr/>
        </p:nvSpPr>
        <p:spPr>
          <a:xfrm>
            <a:off x="265814" y="1850064"/>
            <a:ext cx="2456120" cy="1850066"/>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smtClean="0">
                <a:solidFill>
                  <a:schemeClr val="accent2">
                    <a:lumMod val="50000"/>
                  </a:schemeClr>
                </a:solidFill>
              </a:rPr>
              <a:t>Step 1</a:t>
            </a:r>
            <a:r>
              <a:rPr lang="en-US" sz="2000" b="1" dirty="0">
                <a:solidFill>
                  <a:srgbClr val="002060"/>
                </a:solidFill>
              </a:rPr>
              <a:t>: </a:t>
            </a:r>
            <a:r>
              <a:rPr lang="en-US" sz="2000" dirty="0" smtClean="0">
                <a:solidFill>
                  <a:srgbClr val="002060"/>
                </a:solidFill>
              </a:rPr>
              <a:t>Determine SSP role and responsibilities  to select relevant measures of student outcomes </a:t>
            </a:r>
            <a:endParaRPr lang="en-US" sz="2000" dirty="0">
              <a:solidFill>
                <a:srgbClr val="002060"/>
              </a:solidFill>
            </a:endParaRPr>
          </a:p>
        </p:txBody>
      </p:sp>
      <p:sp>
        <p:nvSpPr>
          <p:cNvPr id="5" name="Rounded Rectangle 4"/>
          <p:cNvSpPr/>
          <p:nvPr/>
        </p:nvSpPr>
        <p:spPr>
          <a:xfrm>
            <a:off x="6280297" y="1850064"/>
            <a:ext cx="2512828" cy="1850068"/>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a:solidFill>
                  <a:schemeClr val="accent2">
                    <a:lumMod val="50000"/>
                  </a:schemeClr>
                </a:solidFill>
              </a:rPr>
              <a:t>Step 3: </a:t>
            </a:r>
            <a:r>
              <a:rPr lang="en-US" sz="2000" dirty="0" smtClean="0">
                <a:solidFill>
                  <a:srgbClr val="002060"/>
                </a:solidFill>
              </a:rPr>
              <a:t>Determine success criteria for results from included measures of student outcomes </a:t>
            </a:r>
            <a:endParaRPr lang="en-US" sz="2000" dirty="0">
              <a:solidFill>
                <a:srgbClr val="002060"/>
              </a:solidFill>
            </a:endParaRPr>
          </a:p>
        </p:txBody>
      </p:sp>
      <p:sp>
        <p:nvSpPr>
          <p:cNvPr id="6" name="Rounded Rectangle 5"/>
          <p:cNvSpPr/>
          <p:nvPr/>
        </p:nvSpPr>
        <p:spPr>
          <a:xfrm>
            <a:off x="3274828" y="1850064"/>
            <a:ext cx="2519916" cy="1850066"/>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a:solidFill>
                  <a:schemeClr val="accent2">
                    <a:lumMod val="50000"/>
                  </a:schemeClr>
                </a:solidFill>
              </a:rPr>
              <a:t>Step 2: </a:t>
            </a:r>
            <a:r>
              <a:rPr lang="en-US" sz="2000" dirty="0" smtClean="0">
                <a:solidFill>
                  <a:srgbClr val="002060"/>
                </a:solidFill>
              </a:rPr>
              <a:t>Select measures and assign weights aligned with the SSP role and responsibilities </a:t>
            </a:r>
            <a:endParaRPr lang="en-US" sz="2000" dirty="0">
              <a:solidFill>
                <a:srgbClr val="002060"/>
              </a:solidFill>
            </a:endParaRPr>
          </a:p>
        </p:txBody>
      </p:sp>
      <p:sp>
        <p:nvSpPr>
          <p:cNvPr id="7" name="Rounded Rectangle 6"/>
          <p:cNvSpPr/>
          <p:nvPr/>
        </p:nvSpPr>
        <p:spPr>
          <a:xfrm>
            <a:off x="265815" y="4107707"/>
            <a:ext cx="2456120" cy="1878423"/>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a:solidFill>
                  <a:schemeClr val="accent2">
                    <a:lumMod val="50000"/>
                  </a:schemeClr>
                </a:solidFill>
              </a:rPr>
              <a:t>Step 4: </a:t>
            </a:r>
            <a:r>
              <a:rPr lang="en-US" sz="2000" dirty="0" smtClean="0">
                <a:solidFill>
                  <a:srgbClr val="002060"/>
                </a:solidFill>
              </a:rPr>
              <a:t>Assign ratings based on identified success criteria </a:t>
            </a:r>
            <a:endParaRPr lang="en-US" sz="2000" dirty="0">
              <a:solidFill>
                <a:srgbClr val="002060"/>
              </a:solidFill>
            </a:endParaRPr>
          </a:p>
        </p:txBody>
      </p:sp>
      <p:sp>
        <p:nvSpPr>
          <p:cNvPr id="8" name="Rounded Rectangle 7"/>
          <p:cNvSpPr/>
          <p:nvPr/>
        </p:nvSpPr>
        <p:spPr>
          <a:xfrm>
            <a:off x="3274828" y="4107707"/>
            <a:ext cx="2519916" cy="1878423"/>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a:solidFill>
                  <a:schemeClr val="accent2">
                    <a:lumMod val="50000"/>
                  </a:schemeClr>
                </a:solidFill>
              </a:rPr>
              <a:t>Step 5: </a:t>
            </a:r>
            <a:r>
              <a:rPr lang="en-US" sz="2000" dirty="0" smtClean="0">
                <a:solidFill>
                  <a:srgbClr val="002060"/>
                </a:solidFill>
              </a:rPr>
              <a:t>Combine weighted ratings into an overall measures of student outcomes rating </a:t>
            </a:r>
            <a:endParaRPr lang="en-US" sz="2000" dirty="0">
              <a:solidFill>
                <a:srgbClr val="002060"/>
              </a:solidFill>
            </a:endParaRPr>
          </a:p>
        </p:txBody>
      </p:sp>
      <p:sp>
        <p:nvSpPr>
          <p:cNvPr id="9" name="Rounded Rectangle 8"/>
          <p:cNvSpPr/>
          <p:nvPr/>
        </p:nvSpPr>
        <p:spPr>
          <a:xfrm>
            <a:off x="6280297" y="4107707"/>
            <a:ext cx="2512828" cy="1878424"/>
          </a:xfrm>
          <a:prstGeom prst="roundRect">
            <a:avLst/>
          </a:prstGeom>
          <a:solidFill>
            <a:srgbClr val="C1D5E5">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dirty="0" smtClean="0">
                <a:solidFill>
                  <a:srgbClr val="002060"/>
                </a:solidFill>
              </a:rPr>
              <a:t>Decision Framework </a:t>
            </a:r>
            <a:endParaRPr lang="en-US" sz="2000" dirty="0"/>
          </a:p>
        </p:txBody>
      </p:sp>
    </p:spTree>
    <p:extLst>
      <p:ext uri="{BB962C8B-B14F-4D97-AF65-F5344CB8AC3E}">
        <p14:creationId xmlns:p14="http://schemas.microsoft.com/office/powerpoint/2010/main" val="302096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0" s="-12549" l="-25098"/>
                                      </p:by>
                                    </p:animClr>
                                    <p:animClr clrSpc="hsl" dir="cw">
                                      <p:cBhvr>
                                        <p:cTn id="7" dur="500" fill="hold"/>
                                        <p:tgtEl>
                                          <p:spTgt spid="4"/>
                                        </p:tgtEl>
                                        <p:attrNameLst>
                                          <p:attrName>fillcolor</p:attrName>
                                        </p:attrNameLst>
                                      </p:cBhvr>
                                      <p:by>
                                        <p:hsl h="0" s="-12549" l="-25098"/>
                                      </p:by>
                                    </p:animClr>
                                    <p:animClr clrSpc="hsl" dir="cw">
                                      <p:cBhvr>
                                        <p:cTn id="8" dur="500" fill="hold"/>
                                        <p:tgtEl>
                                          <p:spTgt spid="4"/>
                                        </p:tgtEl>
                                        <p:attrNameLst>
                                          <p:attrName>stroke.color</p:attrName>
                                        </p:attrNameLst>
                                      </p:cBhvr>
                                      <p:by>
                                        <p:hsl h="0" s="-12549" l="-25098"/>
                                      </p:by>
                                    </p:animClr>
                                    <p:set>
                                      <p:cBhvr>
                                        <p:cTn id="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lvl="2" indent="-228600">
              <a:buClr>
                <a:schemeClr val="accent1"/>
              </a:buClr>
            </a:pPr>
            <a:r>
              <a:rPr lang="en-US" sz="2600" dirty="0" smtClean="0"/>
              <a:t>Use </a:t>
            </a:r>
            <a:r>
              <a:rPr lang="en-US" sz="2600" dirty="0"/>
              <a:t>the </a:t>
            </a:r>
            <a:r>
              <a:rPr lang="en-US" sz="2600" i="1" dirty="0"/>
              <a:t>sample</a:t>
            </a:r>
            <a:r>
              <a:rPr lang="en-US" sz="2600" dirty="0"/>
              <a:t> </a:t>
            </a:r>
            <a:r>
              <a:rPr lang="en-US" sz="2600" dirty="0" smtClean="0"/>
              <a:t>measures of student </a:t>
            </a:r>
            <a:r>
              <a:rPr lang="en-US" sz="2600" dirty="0"/>
              <a:t>outcomes brainstormed by our SSP work groups as a starting </a:t>
            </a:r>
            <a:r>
              <a:rPr lang="en-US" sz="2600" dirty="0" smtClean="0"/>
              <a:t>point when thinking about the following questions: </a:t>
            </a:r>
            <a:endParaRPr lang="en-US" sz="2600" dirty="0"/>
          </a:p>
          <a:p>
            <a:pPr lvl="1"/>
            <a:r>
              <a:rPr lang="en-US" sz="2400" dirty="0" smtClean="0"/>
              <a:t>What does your role in supporting students look like and what are your </a:t>
            </a:r>
            <a:r>
              <a:rPr lang="en-US" sz="2400" b="1" i="1" dirty="0" smtClean="0"/>
              <a:t>major</a:t>
            </a:r>
            <a:r>
              <a:rPr lang="en-US" sz="2400" dirty="0" smtClean="0"/>
              <a:t> responsibilities?</a:t>
            </a:r>
          </a:p>
          <a:p>
            <a:pPr lvl="1"/>
            <a:r>
              <a:rPr lang="en-US" sz="2400" dirty="0" smtClean="0"/>
              <a:t>How do you contribute to your students’ success?  </a:t>
            </a:r>
          </a:p>
          <a:p>
            <a:pPr lvl="1"/>
            <a:r>
              <a:rPr lang="en-US" sz="2400" dirty="0" smtClean="0"/>
              <a:t>How do you measure that success using measures of student outcomes?</a:t>
            </a:r>
          </a:p>
        </p:txBody>
      </p:sp>
      <p:sp>
        <p:nvSpPr>
          <p:cNvPr id="3" name="Title 2"/>
          <p:cNvSpPr>
            <a:spLocks noGrp="1"/>
          </p:cNvSpPr>
          <p:nvPr>
            <p:ph type="title"/>
          </p:nvPr>
        </p:nvSpPr>
        <p:spPr/>
        <p:txBody>
          <a:bodyPr>
            <a:normAutofit fontScale="90000"/>
          </a:bodyPr>
          <a:lstStyle/>
          <a:p>
            <a:r>
              <a:rPr lang="en-US" sz="4000" dirty="0" smtClean="0">
                <a:latin typeface="Museo Slab 500" pitchFamily="50" charset="0"/>
              </a:rPr>
              <a:t>Measures of Student Outcomes </a:t>
            </a:r>
            <a:endParaRPr lang="en-US" sz="4000" dirty="0">
              <a:latin typeface="Museo Slab 500" pitchFamily="50" charset="0"/>
            </a:endParaRPr>
          </a:p>
        </p:txBody>
      </p:sp>
      <p:pic>
        <p:nvPicPr>
          <p:cNvPr id="4" name="Picture 2" descr="C:\Users\Cabrera_C\AppData\Local\Microsoft\Windows\Temporary Internet Files\Content.IE5\3H72D9BA\MC900299691[1].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668813" y="4978583"/>
            <a:ext cx="1949691" cy="151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6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3780" y="1656012"/>
            <a:ext cx="8576441" cy="4913504"/>
          </a:xfrm>
        </p:spPr>
        <p:txBody>
          <a:bodyPr/>
          <a:lstStyle/>
          <a:p>
            <a:r>
              <a:rPr lang="en-US" sz="2600" dirty="0" smtClean="0"/>
              <a:t>Taking into account your role and responsibilities, consider the following measures for inclusion in your evaluation system: </a:t>
            </a:r>
          </a:p>
          <a:p>
            <a:pPr lvl="1"/>
            <a:r>
              <a:rPr lang="en-US" sz="2800" dirty="0" smtClean="0"/>
              <a:t>Collective attribution measures</a:t>
            </a:r>
          </a:p>
          <a:p>
            <a:pPr lvl="2"/>
            <a:r>
              <a:rPr lang="en-US" sz="2000" dirty="0" smtClean="0"/>
              <a:t>Refers </a:t>
            </a:r>
            <a:r>
              <a:rPr lang="en-US" sz="2000" dirty="0"/>
              <a:t>to outcomes on a measure attributed to two or more licensed </a:t>
            </a:r>
            <a:r>
              <a:rPr lang="en-US" sz="2000" dirty="0" smtClean="0"/>
              <a:t>personnel </a:t>
            </a:r>
            <a:endParaRPr lang="en-US" sz="2000" dirty="0"/>
          </a:p>
          <a:p>
            <a:pPr lvl="1"/>
            <a:r>
              <a:rPr lang="en-US" sz="2800" dirty="0" smtClean="0"/>
              <a:t>Individual attribution measures</a:t>
            </a:r>
          </a:p>
          <a:p>
            <a:pPr lvl="2"/>
            <a:r>
              <a:rPr lang="en-US" sz="2000" dirty="0"/>
              <a:t>Refers to outcomes on a measure that are attributed to an individual licensed person,</a:t>
            </a:r>
          </a:p>
          <a:p>
            <a:pPr marL="640080" lvl="2" indent="0">
              <a:buNone/>
            </a:pPr>
            <a:endParaRPr lang="en-US" sz="2400" dirty="0"/>
          </a:p>
        </p:txBody>
      </p:sp>
      <p:sp>
        <p:nvSpPr>
          <p:cNvPr id="3" name="Title 2"/>
          <p:cNvSpPr>
            <a:spLocks noGrp="1"/>
          </p:cNvSpPr>
          <p:nvPr>
            <p:ph type="title"/>
          </p:nvPr>
        </p:nvSpPr>
        <p:spPr/>
        <p:txBody>
          <a:bodyPr>
            <a:normAutofit fontScale="90000"/>
          </a:bodyPr>
          <a:lstStyle/>
          <a:p>
            <a:r>
              <a:rPr lang="en-US" sz="4000" dirty="0" smtClean="0">
                <a:latin typeface="Museo Slab 500" pitchFamily="50" charset="0"/>
              </a:rPr>
              <a:t>Food for Thought</a:t>
            </a:r>
            <a:endParaRPr lang="en-US" sz="4000" dirty="0">
              <a:latin typeface="Museo Slab 500" pitchFamily="50" charset="0"/>
            </a:endParaRPr>
          </a:p>
        </p:txBody>
      </p:sp>
      <p:pic>
        <p:nvPicPr>
          <p:cNvPr id="4" name="Picture 2" descr="C:\Users\Cabrera_C\AppData\Local\Microsoft\Windows\Temporary Internet Files\Content.IE5\3H72D9BA\MC90043209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99431">
            <a:off x="7164427" y="5224113"/>
            <a:ext cx="1590807" cy="1349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26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7559" y="1624480"/>
            <a:ext cx="8221334" cy="4913504"/>
          </a:xfrm>
        </p:spPr>
        <p:txBody>
          <a:bodyPr/>
          <a:lstStyle/>
          <a:p>
            <a:r>
              <a:rPr lang="en-US" sz="2800" dirty="0" smtClean="0"/>
              <a:t>Table Talk:</a:t>
            </a:r>
          </a:p>
          <a:p>
            <a:pPr lvl="1"/>
            <a:r>
              <a:rPr lang="en-US" sz="2400" dirty="0" smtClean="0"/>
              <a:t>At your table, discuss if collective </a:t>
            </a:r>
            <a:r>
              <a:rPr lang="en-US" sz="2400" i="1" dirty="0" smtClean="0"/>
              <a:t>and</a:t>
            </a:r>
            <a:r>
              <a:rPr lang="en-US" sz="2400" dirty="0" smtClean="0"/>
              <a:t> individual measures would be appropriate given the SSPs’ roles and responsibilities in your district/BOCES.  </a:t>
            </a:r>
          </a:p>
          <a:p>
            <a:pPr lvl="2"/>
            <a:r>
              <a:rPr lang="en-US" sz="2400" dirty="0" smtClean="0"/>
              <a:t>Is there value in having collective measures?</a:t>
            </a:r>
          </a:p>
          <a:p>
            <a:pPr lvl="2"/>
            <a:r>
              <a:rPr lang="en-US" sz="2400" dirty="0" smtClean="0"/>
              <a:t>Is there value in having individual measures? </a:t>
            </a:r>
          </a:p>
          <a:p>
            <a:pPr lvl="2"/>
            <a:r>
              <a:rPr lang="en-US" sz="2400" dirty="0" smtClean="0"/>
              <a:t>Are there any shared goals in your district/BOCES that would be appropriate to include in your evaluation? </a:t>
            </a:r>
          </a:p>
          <a:p>
            <a:pPr lvl="1"/>
            <a:r>
              <a:rPr lang="en-US" sz="2400" dirty="0" smtClean="0"/>
              <a:t>Be prepared to share your thinking. </a:t>
            </a:r>
            <a:r>
              <a:rPr lang="en-US" sz="2800" dirty="0"/>
              <a:t>	</a:t>
            </a:r>
          </a:p>
        </p:txBody>
      </p:sp>
      <p:sp>
        <p:nvSpPr>
          <p:cNvPr id="3" name="Title 2"/>
          <p:cNvSpPr>
            <a:spLocks noGrp="1"/>
          </p:cNvSpPr>
          <p:nvPr>
            <p:ph type="title"/>
          </p:nvPr>
        </p:nvSpPr>
        <p:spPr/>
        <p:txBody>
          <a:bodyPr>
            <a:noAutofit/>
          </a:bodyPr>
          <a:lstStyle/>
          <a:p>
            <a:r>
              <a:rPr lang="en-US" sz="3200" dirty="0" smtClean="0">
                <a:latin typeface="Museo Slab 500" pitchFamily="50" charset="0"/>
              </a:rPr>
              <a:t>Collective vs. Individual </a:t>
            </a:r>
            <a:r>
              <a:rPr lang="en-US" sz="3200" dirty="0">
                <a:latin typeface="Museo Slab 500" pitchFamily="50" charset="0"/>
              </a:rPr>
              <a:t>A</a:t>
            </a:r>
            <a:r>
              <a:rPr lang="en-US" sz="3200" dirty="0" smtClean="0">
                <a:latin typeface="Museo Slab 500" pitchFamily="50" charset="0"/>
              </a:rPr>
              <a:t>ttribution</a:t>
            </a:r>
            <a:endParaRPr lang="en-US" sz="3200" dirty="0">
              <a:latin typeface="Museo Slab 500" pitchFamily="50" charset="0"/>
            </a:endParaRPr>
          </a:p>
        </p:txBody>
      </p:sp>
      <p:pic>
        <p:nvPicPr>
          <p:cNvPr id="2050" name="Picture 2" descr="C:\Users\Cabrera_C\AppData\Local\Microsoft\Windows\Temporary Internet Files\Content.IE5\62I2MZUR\MC9002312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0122" y="5165896"/>
            <a:ext cx="2032138" cy="1419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734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359" y="-118125"/>
            <a:ext cx="8907517" cy="1054394"/>
          </a:xfrm>
        </p:spPr>
        <p:txBody>
          <a:bodyPr>
            <a:normAutofit/>
          </a:bodyPr>
          <a:lstStyle/>
          <a:p>
            <a:r>
              <a:rPr lang="en-US" dirty="0" smtClean="0">
                <a:latin typeface="Museo Slab 500" pitchFamily="50" charset="0"/>
              </a:rPr>
              <a:t>Steps for Identifying and Determining Measures of Student Outcomes  </a:t>
            </a:r>
            <a:endParaRPr lang="en-US" dirty="0">
              <a:latin typeface="Museo Slab 500" pitchFamily="50" charset="0"/>
            </a:endParaRPr>
          </a:p>
        </p:txBody>
      </p:sp>
      <p:sp>
        <p:nvSpPr>
          <p:cNvPr id="4" name="Rounded Rectangle 3"/>
          <p:cNvSpPr/>
          <p:nvPr/>
        </p:nvSpPr>
        <p:spPr>
          <a:xfrm>
            <a:off x="265814" y="1850064"/>
            <a:ext cx="2456120" cy="1850066"/>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smtClean="0">
                <a:solidFill>
                  <a:schemeClr val="accent2">
                    <a:lumMod val="50000"/>
                  </a:schemeClr>
                </a:solidFill>
              </a:rPr>
              <a:t>Step 1</a:t>
            </a:r>
            <a:r>
              <a:rPr lang="en-US" sz="2000" b="1" dirty="0">
                <a:solidFill>
                  <a:srgbClr val="002060"/>
                </a:solidFill>
              </a:rPr>
              <a:t>: </a:t>
            </a:r>
            <a:r>
              <a:rPr lang="en-US" sz="2000" dirty="0" smtClean="0">
                <a:solidFill>
                  <a:srgbClr val="002060"/>
                </a:solidFill>
              </a:rPr>
              <a:t>Determine SSP role and responsibilities  to select relevant measures of student outcomes </a:t>
            </a:r>
            <a:endParaRPr lang="en-US" sz="2000" dirty="0">
              <a:solidFill>
                <a:srgbClr val="002060"/>
              </a:solidFill>
            </a:endParaRPr>
          </a:p>
        </p:txBody>
      </p:sp>
      <p:sp>
        <p:nvSpPr>
          <p:cNvPr id="5" name="Rounded Rectangle 4"/>
          <p:cNvSpPr/>
          <p:nvPr/>
        </p:nvSpPr>
        <p:spPr>
          <a:xfrm>
            <a:off x="6280297" y="1850064"/>
            <a:ext cx="2512828" cy="1850068"/>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a:solidFill>
                  <a:schemeClr val="accent2">
                    <a:lumMod val="50000"/>
                  </a:schemeClr>
                </a:solidFill>
              </a:rPr>
              <a:t>Step 3: </a:t>
            </a:r>
            <a:r>
              <a:rPr lang="en-US" sz="2000" dirty="0" smtClean="0">
                <a:solidFill>
                  <a:srgbClr val="002060"/>
                </a:solidFill>
              </a:rPr>
              <a:t>Determine success criteria for results from included measures of student outcomes </a:t>
            </a:r>
            <a:endParaRPr lang="en-US" sz="2000" dirty="0">
              <a:solidFill>
                <a:srgbClr val="002060"/>
              </a:solidFill>
            </a:endParaRPr>
          </a:p>
        </p:txBody>
      </p:sp>
      <p:sp>
        <p:nvSpPr>
          <p:cNvPr id="6" name="Rounded Rectangle 5"/>
          <p:cNvSpPr/>
          <p:nvPr/>
        </p:nvSpPr>
        <p:spPr>
          <a:xfrm>
            <a:off x="3274828" y="1850064"/>
            <a:ext cx="2519916" cy="1850066"/>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a:solidFill>
                  <a:schemeClr val="accent2">
                    <a:lumMod val="50000"/>
                  </a:schemeClr>
                </a:solidFill>
              </a:rPr>
              <a:t>Step 2: </a:t>
            </a:r>
            <a:r>
              <a:rPr lang="en-US" sz="2000" dirty="0" smtClean="0">
                <a:solidFill>
                  <a:srgbClr val="002060"/>
                </a:solidFill>
              </a:rPr>
              <a:t>Select measures and assign weights aligned with the SSP role and responsibilities </a:t>
            </a:r>
            <a:endParaRPr lang="en-US" sz="2000" dirty="0">
              <a:solidFill>
                <a:srgbClr val="002060"/>
              </a:solidFill>
            </a:endParaRPr>
          </a:p>
        </p:txBody>
      </p:sp>
      <p:sp>
        <p:nvSpPr>
          <p:cNvPr id="7" name="Rounded Rectangle 6"/>
          <p:cNvSpPr/>
          <p:nvPr/>
        </p:nvSpPr>
        <p:spPr>
          <a:xfrm>
            <a:off x="265815" y="4107707"/>
            <a:ext cx="2456120" cy="1878423"/>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a:solidFill>
                  <a:schemeClr val="accent2">
                    <a:lumMod val="50000"/>
                  </a:schemeClr>
                </a:solidFill>
              </a:rPr>
              <a:t>Step 4: </a:t>
            </a:r>
            <a:r>
              <a:rPr lang="en-US" sz="2000" dirty="0" smtClean="0">
                <a:solidFill>
                  <a:srgbClr val="002060"/>
                </a:solidFill>
              </a:rPr>
              <a:t>Assign ratings based on identified success criteria </a:t>
            </a:r>
            <a:endParaRPr lang="en-US" sz="2000" dirty="0">
              <a:solidFill>
                <a:srgbClr val="002060"/>
              </a:solidFill>
            </a:endParaRPr>
          </a:p>
        </p:txBody>
      </p:sp>
      <p:sp>
        <p:nvSpPr>
          <p:cNvPr id="8" name="Rounded Rectangle 7"/>
          <p:cNvSpPr/>
          <p:nvPr/>
        </p:nvSpPr>
        <p:spPr>
          <a:xfrm>
            <a:off x="3274828" y="4107707"/>
            <a:ext cx="2519916" cy="1878423"/>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a:solidFill>
                  <a:schemeClr val="accent2">
                    <a:lumMod val="50000"/>
                  </a:schemeClr>
                </a:solidFill>
              </a:rPr>
              <a:t>Step 5: </a:t>
            </a:r>
            <a:r>
              <a:rPr lang="en-US" sz="2000" dirty="0" smtClean="0">
                <a:solidFill>
                  <a:srgbClr val="002060"/>
                </a:solidFill>
              </a:rPr>
              <a:t>Combine weighted ratings into an overall measures of student outcomes rating </a:t>
            </a:r>
            <a:endParaRPr lang="en-US" sz="2000" dirty="0">
              <a:solidFill>
                <a:srgbClr val="002060"/>
              </a:solidFill>
            </a:endParaRPr>
          </a:p>
        </p:txBody>
      </p:sp>
      <p:sp>
        <p:nvSpPr>
          <p:cNvPr id="9" name="Rounded Rectangle 8"/>
          <p:cNvSpPr/>
          <p:nvPr/>
        </p:nvSpPr>
        <p:spPr>
          <a:xfrm>
            <a:off x="6280297" y="4107707"/>
            <a:ext cx="2512828" cy="1878424"/>
          </a:xfrm>
          <a:prstGeom prst="roundRect">
            <a:avLst/>
          </a:prstGeom>
          <a:solidFill>
            <a:srgbClr val="C1D5E5">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dirty="0" smtClean="0">
                <a:solidFill>
                  <a:srgbClr val="002060"/>
                </a:solidFill>
              </a:rPr>
              <a:t>Decision Framework </a:t>
            </a:r>
            <a:endParaRPr lang="en-US" sz="2000" dirty="0"/>
          </a:p>
        </p:txBody>
      </p:sp>
    </p:spTree>
    <p:extLst>
      <p:ext uri="{BB962C8B-B14F-4D97-AF65-F5344CB8AC3E}">
        <p14:creationId xmlns:p14="http://schemas.microsoft.com/office/powerpoint/2010/main" val="331611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6"/>
                                        </p:tgtEl>
                                        <p:attrNameLst>
                                          <p:attrName>style.color</p:attrName>
                                        </p:attrNameLst>
                                      </p:cBhvr>
                                      <p:by>
                                        <p:hsl h="0" s="-12549" l="-25098"/>
                                      </p:by>
                                    </p:animClr>
                                    <p:animClr clrSpc="hsl" dir="cw">
                                      <p:cBhvr>
                                        <p:cTn id="7" dur="500" fill="hold"/>
                                        <p:tgtEl>
                                          <p:spTgt spid="6"/>
                                        </p:tgtEl>
                                        <p:attrNameLst>
                                          <p:attrName>fillcolor</p:attrName>
                                        </p:attrNameLst>
                                      </p:cBhvr>
                                      <p:by>
                                        <p:hsl h="0" s="-12549" l="-25098"/>
                                      </p:by>
                                    </p:animClr>
                                    <p:animClr clrSpc="hsl" dir="cw">
                                      <p:cBhvr>
                                        <p:cTn id="8" dur="500" fill="hold"/>
                                        <p:tgtEl>
                                          <p:spTgt spid="6"/>
                                        </p:tgtEl>
                                        <p:attrNameLst>
                                          <p:attrName>stroke.color</p:attrName>
                                        </p:attrNameLst>
                                      </p:cBhvr>
                                      <p:by>
                                        <p:hsl h="0" s="-12549" l="-25098"/>
                                      </p:by>
                                    </p:animClr>
                                    <p:set>
                                      <p:cBhvr>
                                        <p:cTn id="9"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118" y="1620178"/>
            <a:ext cx="8583142" cy="4808264"/>
          </a:xfrm>
        </p:spPr>
        <p:txBody>
          <a:bodyPr/>
          <a:lstStyle/>
          <a:p>
            <a:r>
              <a:rPr lang="en-US" sz="2400" dirty="0" smtClean="0"/>
              <a:t>Use the following information to make preliminary decisions regarding the multiple measures to be </a:t>
            </a:r>
            <a:r>
              <a:rPr lang="en-US" sz="2400" dirty="0"/>
              <a:t>included in </a:t>
            </a:r>
            <a:r>
              <a:rPr lang="en-US" sz="2400" dirty="0" smtClean="0"/>
              <a:t>SSP evaluations:</a:t>
            </a:r>
          </a:p>
          <a:p>
            <a:pPr lvl="1"/>
            <a:r>
              <a:rPr lang="en-US" sz="2000" dirty="0" smtClean="0"/>
              <a:t>Role and major responsibilities of individual SSP, collective group of SSP or district/BOCES</a:t>
            </a:r>
          </a:p>
          <a:p>
            <a:pPr lvl="1"/>
            <a:r>
              <a:rPr lang="en-US" sz="2000" dirty="0" smtClean="0"/>
              <a:t>Collective versus individual attribution measures </a:t>
            </a:r>
          </a:p>
          <a:p>
            <a:pPr lvl="1"/>
            <a:r>
              <a:rPr lang="en-US" sz="2000" dirty="0" smtClean="0"/>
              <a:t>Values of the school, district and/or BOCES that should be captured in the evaluation system </a:t>
            </a:r>
          </a:p>
          <a:p>
            <a:pPr lvl="2"/>
            <a:r>
              <a:rPr lang="en-US" sz="2000" dirty="0" smtClean="0"/>
              <a:t>Example:  collective reading goal for all staff </a:t>
            </a:r>
          </a:p>
          <a:p>
            <a:pPr marL="640080" lvl="2" indent="0">
              <a:buNone/>
            </a:pPr>
            <a:endParaRPr lang="en-US" sz="800" dirty="0"/>
          </a:p>
        </p:txBody>
      </p:sp>
      <p:sp>
        <p:nvSpPr>
          <p:cNvPr id="3" name="Title 2"/>
          <p:cNvSpPr>
            <a:spLocks noGrp="1"/>
          </p:cNvSpPr>
          <p:nvPr>
            <p:ph type="title"/>
          </p:nvPr>
        </p:nvSpPr>
        <p:spPr/>
        <p:txBody>
          <a:bodyPr>
            <a:noAutofit/>
          </a:bodyPr>
          <a:lstStyle/>
          <a:p>
            <a:r>
              <a:rPr lang="en-US" sz="3200" dirty="0" smtClean="0">
                <a:latin typeface="Museo Slab 500" pitchFamily="50" charset="0"/>
              </a:rPr>
              <a:t>Select and Weight Measures of Student Outcomes</a:t>
            </a:r>
            <a:endParaRPr lang="en-US" sz="3200" dirty="0">
              <a:latin typeface="Museo Slab 500" pitchFamily="50" charset="0"/>
            </a:endParaRPr>
          </a:p>
        </p:txBody>
      </p:sp>
    </p:spTree>
    <p:extLst>
      <p:ext uri="{BB962C8B-B14F-4D97-AF65-F5344CB8AC3E}">
        <p14:creationId xmlns:p14="http://schemas.microsoft.com/office/powerpoint/2010/main" val="129895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50474"/>
            <a:ext cx="8407893" cy="4596708"/>
          </a:xfrm>
        </p:spPr>
        <p:txBody>
          <a:bodyPr>
            <a:normAutofit/>
          </a:bodyPr>
          <a:lstStyle/>
          <a:p>
            <a:r>
              <a:rPr lang="en-US" sz="2800" dirty="0" smtClean="0"/>
              <a:t>Create a sample pie chart using poster paper. </a:t>
            </a:r>
          </a:p>
          <a:p>
            <a:pPr lvl="1"/>
            <a:r>
              <a:rPr lang="en-US" sz="2400" dirty="0" smtClean="0"/>
              <a:t>Your pie chart can be for an individual SSP,  specific SSP group (ex. SLP, OT), or the entire district/BOCES</a:t>
            </a:r>
            <a:endParaRPr lang="en-US" sz="2400" dirty="0"/>
          </a:p>
          <a:p>
            <a:pPr lvl="1"/>
            <a:r>
              <a:rPr lang="en-US" sz="2400" dirty="0" smtClean="0"/>
              <a:t>Take into account the following questions: </a:t>
            </a:r>
          </a:p>
          <a:p>
            <a:pPr lvl="2"/>
            <a:r>
              <a:rPr lang="en-US" sz="1800" dirty="0"/>
              <a:t>Role and major responsibilities of individual SSP, collective group of SSP or district/BOCES</a:t>
            </a:r>
          </a:p>
          <a:p>
            <a:pPr lvl="2"/>
            <a:r>
              <a:rPr lang="en-US" sz="1800" dirty="0"/>
              <a:t>Collective versus individual attribution measures </a:t>
            </a:r>
          </a:p>
          <a:p>
            <a:pPr lvl="2"/>
            <a:r>
              <a:rPr lang="en-US" sz="1800" dirty="0"/>
              <a:t>Values of the school, district and/or BOCES that should be captured in the evaluation system </a:t>
            </a:r>
          </a:p>
          <a:p>
            <a:pPr lvl="1"/>
            <a:r>
              <a:rPr lang="en-US" sz="2400" dirty="0" smtClean="0"/>
              <a:t>Be prepared to share your thinking! </a:t>
            </a:r>
            <a:endParaRPr lang="en-US" sz="2400" dirty="0"/>
          </a:p>
        </p:txBody>
      </p:sp>
      <p:sp>
        <p:nvSpPr>
          <p:cNvPr id="3" name="Title 2"/>
          <p:cNvSpPr>
            <a:spLocks noGrp="1"/>
          </p:cNvSpPr>
          <p:nvPr>
            <p:ph type="title"/>
          </p:nvPr>
        </p:nvSpPr>
        <p:spPr>
          <a:xfrm>
            <a:off x="380999" y="-58906"/>
            <a:ext cx="8381260" cy="1054394"/>
          </a:xfrm>
        </p:spPr>
        <p:txBody>
          <a:bodyPr/>
          <a:lstStyle/>
          <a:p>
            <a:r>
              <a:rPr lang="en-US" sz="4000" dirty="0" smtClean="0">
                <a:latin typeface="Museo Slab 500" pitchFamily="50" charset="0"/>
              </a:rPr>
              <a:t>Creating Preliminary Pie Charts</a:t>
            </a:r>
            <a:endParaRPr lang="en-US" sz="4000" dirty="0">
              <a:latin typeface="Museo Slab 500" pitchFamily="50" charset="0"/>
            </a:endParaRPr>
          </a:p>
        </p:txBody>
      </p:sp>
      <p:pic>
        <p:nvPicPr>
          <p:cNvPr id="1026" name="Picture 2" descr="C:\Users\Cabrera_C\AppData\Local\Microsoft\Windows\Temporary Internet Files\Content.IE5\62I2MZUR\MC900228901[1].wmf"/>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783370" y="5392779"/>
            <a:ext cx="1838858" cy="1026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49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Museo Slab 500" pitchFamily="50" charset="0"/>
              </a:rPr>
              <a:t>Creating Preliminary Pie Charts</a:t>
            </a:r>
            <a:endParaRPr lang="en-US" sz="4000" dirty="0">
              <a:latin typeface="Museo Slab 500" pitchFamily="50" charset="0"/>
            </a:endParaRPr>
          </a:p>
        </p:txBody>
      </p:sp>
      <p:sp>
        <p:nvSpPr>
          <p:cNvPr id="5" name="Content Placeholder 2"/>
          <p:cNvSpPr>
            <a:spLocks noGrp="1"/>
          </p:cNvSpPr>
          <p:nvPr>
            <p:ph idx="1"/>
          </p:nvPr>
        </p:nvSpPr>
        <p:spPr/>
        <p:txBody>
          <a:bodyPr>
            <a:normAutofit/>
          </a:bodyPr>
          <a:lstStyle/>
          <a:p>
            <a:r>
              <a:rPr lang="en-US" sz="2800" dirty="0" smtClean="0"/>
              <a:t>Collecting Feedback on Your Thinking </a:t>
            </a:r>
          </a:p>
          <a:p>
            <a:pPr lvl="1"/>
            <a:r>
              <a:rPr lang="en-US" sz="2600" dirty="0" smtClean="0"/>
              <a:t>Each group should select a spokesperson to share your thinking and rationale for your choices.</a:t>
            </a:r>
          </a:p>
          <a:p>
            <a:endParaRPr lang="en-US" sz="2800" dirty="0" smtClean="0"/>
          </a:p>
          <a:p>
            <a:r>
              <a:rPr lang="en-US" sz="2800" dirty="0" smtClean="0"/>
              <a:t>Audience should consider feedback on:</a:t>
            </a:r>
          </a:p>
          <a:p>
            <a:pPr lvl="1"/>
            <a:r>
              <a:rPr lang="en-US" sz="2600"/>
              <a:t>Types of measures included</a:t>
            </a:r>
          </a:p>
          <a:p>
            <a:pPr lvl="1"/>
            <a:r>
              <a:rPr lang="en-US" sz="2600" smtClean="0"/>
              <a:t>The </a:t>
            </a:r>
            <a:r>
              <a:rPr lang="en-US" sz="2600" dirty="0" smtClean="0"/>
              <a:t>collective vs. the individual attribution</a:t>
            </a:r>
          </a:p>
          <a:p>
            <a:pPr lvl="1"/>
            <a:r>
              <a:rPr lang="en-US" sz="2600" dirty="0" smtClean="0"/>
              <a:t>Weights</a:t>
            </a:r>
          </a:p>
        </p:txBody>
      </p:sp>
      <p:pic>
        <p:nvPicPr>
          <p:cNvPr id="6" name="Picture 2" descr="C:\Users\Cabrera_C\AppData\Local\Microsoft\Windows\Temporary Internet Files\Content.IE5\62I2MZUR\MC900228901[1].wmf"/>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922804" y="5437002"/>
            <a:ext cx="1838858" cy="1026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644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Museo Slab 500" pitchFamily="50" charset="0"/>
              </a:rPr>
              <a:t>Debrief/Reflection</a:t>
            </a:r>
            <a:endParaRPr lang="en-US" sz="4000" dirty="0">
              <a:latin typeface="Museo Slab 500" pitchFamily="50" charset="0"/>
            </a:endParaRPr>
          </a:p>
        </p:txBody>
      </p:sp>
      <p:sp>
        <p:nvSpPr>
          <p:cNvPr id="3" name="Content Placeholder 2"/>
          <p:cNvSpPr>
            <a:spLocks noGrp="1"/>
          </p:cNvSpPr>
          <p:nvPr>
            <p:ph idx="1"/>
          </p:nvPr>
        </p:nvSpPr>
        <p:spPr/>
        <p:txBody>
          <a:bodyPr/>
          <a:lstStyle/>
          <a:p>
            <a:r>
              <a:rPr lang="en-US" sz="3200" dirty="0" smtClean="0"/>
              <a:t>Did </a:t>
            </a:r>
            <a:r>
              <a:rPr lang="en-US" sz="3200" dirty="0"/>
              <a:t>the feedback help shape any of your thinking? </a:t>
            </a:r>
            <a:endParaRPr lang="en-US" sz="3200" dirty="0" smtClean="0"/>
          </a:p>
          <a:p>
            <a:endParaRPr lang="en-US" sz="1050" dirty="0" smtClean="0"/>
          </a:p>
          <a:p>
            <a:r>
              <a:rPr lang="en-US" sz="3200" dirty="0" smtClean="0"/>
              <a:t>Any </a:t>
            </a:r>
            <a:r>
              <a:rPr lang="en-US" sz="3200" dirty="0" err="1" smtClean="0"/>
              <a:t>aha’s</a:t>
            </a:r>
            <a:r>
              <a:rPr lang="en-US" sz="3200" dirty="0" smtClean="0"/>
              <a:t>?</a:t>
            </a:r>
          </a:p>
          <a:p>
            <a:endParaRPr lang="en-US" sz="1050" dirty="0" smtClean="0"/>
          </a:p>
          <a:p>
            <a:r>
              <a:rPr lang="en-US" sz="3200" dirty="0" smtClean="0"/>
              <a:t>What might you reconsider/change if anything?</a:t>
            </a:r>
          </a:p>
          <a:p>
            <a:pPr marL="45720" indent="0">
              <a:buNone/>
            </a:pPr>
            <a:endParaRPr lang="en-US" sz="3200" dirty="0" smtClean="0"/>
          </a:p>
          <a:p>
            <a:pPr marL="45720" indent="0">
              <a:buNone/>
            </a:pPr>
            <a:endParaRPr lang="en-US" sz="3200" dirty="0"/>
          </a:p>
        </p:txBody>
      </p:sp>
      <p:pic>
        <p:nvPicPr>
          <p:cNvPr id="4098" name="Picture 2" descr="C:\Users\Cabrera_C\AppData\Local\Microsoft\Windows\Temporary Internet Files\Content.IE5\J3F86MPW\MC900356545[1].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597763">
            <a:off x="3600497" y="4417370"/>
            <a:ext cx="1753819" cy="1898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521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Reflection Questions</a:t>
            </a:r>
            <a:endParaRPr lang="en-US" sz="2800" dirty="0" smtClean="0">
              <a:solidFill>
                <a:srgbClr val="FF0000"/>
              </a:solidFill>
            </a:endParaRPr>
          </a:p>
          <a:p>
            <a:pPr lvl="1"/>
            <a:r>
              <a:rPr lang="en-US" sz="2400" dirty="0" smtClean="0"/>
              <a:t>How will your district/BOCES select meaningful measures for different SSP roles?</a:t>
            </a:r>
          </a:p>
          <a:p>
            <a:pPr lvl="1"/>
            <a:r>
              <a:rPr lang="en-US" sz="2400" dirty="0" smtClean="0"/>
              <a:t>How will your district/BOCES put a collaborative process in place when making decisions? </a:t>
            </a:r>
          </a:p>
          <a:p>
            <a:pPr lvl="1"/>
            <a:r>
              <a:rPr lang="en-US" sz="2400" dirty="0" smtClean="0"/>
              <a:t>How will you ensure the decisions you make are comparable and fair across your system?</a:t>
            </a:r>
          </a:p>
          <a:p>
            <a:pPr lvl="1"/>
            <a:r>
              <a:rPr lang="en-US" sz="2400" dirty="0" smtClean="0"/>
              <a:t>What resources (internal and external) do you have/need?</a:t>
            </a:r>
          </a:p>
          <a:p>
            <a:pPr lvl="1"/>
            <a:r>
              <a:rPr lang="en-US" sz="2400" dirty="0" smtClean="0"/>
              <a:t>How will you know if you have made meaningful decisions?</a:t>
            </a:r>
          </a:p>
        </p:txBody>
      </p:sp>
      <p:sp>
        <p:nvSpPr>
          <p:cNvPr id="3" name="Title 2"/>
          <p:cNvSpPr>
            <a:spLocks noGrp="1"/>
          </p:cNvSpPr>
          <p:nvPr>
            <p:ph type="title"/>
          </p:nvPr>
        </p:nvSpPr>
        <p:spPr/>
        <p:txBody>
          <a:bodyPr>
            <a:noAutofit/>
          </a:bodyPr>
          <a:lstStyle/>
          <a:p>
            <a:r>
              <a:rPr lang="en-US" sz="3200" dirty="0">
                <a:latin typeface="Museo Slab 500" pitchFamily="50" charset="0"/>
              </a:rPr>
              <a:t>Select and Weight </a:t>
            </a:r>
            <a:r>
              <a:rPr lang="en-US" sz="3200" dirty="0" smtClean="0">
                <a:latin typeface="Museo Slab 500" pitchFamily="50" charset="0"/>
              </a:rPr>
              <a:t>Measures of Student Outcomes</a:t>
            </a:r>
            <a:endParaRPr lang="en-US" sz="3200" dirty="0">
              <a:latin typeface="Museo Slab 500" pitchFamily="50" charset="0"/>
            </a:endParaRPr>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endParaRPr lang="en-US" dirty="0" smtClean="0"/>
          </a:p>
        </p:txBody>
      </p:sp>
      <p:pic>
        <p:nvPicPr>
          <p:cNvPr id="1026" name="Picture 2" descr="C:\Users\Cabrera_C\AppData\Local\Microsoft\Windows\Temporary Internet Files\Content.IE5\USJNNTZ0\MC910216361[1].png"/>
          <p:cNvPicPr>
            <a:picLocks noChangeAspect="1" noChangeArrowheads="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62180" y="5516446"/>
            <a:ext cx="1660963" cy="1446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58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Welcome and Purpose</a:t>
            </a:r>
          </a:p>
          <a:p>
            <a:r>
              <a:rPr lang="en-US" sz="2800" dirty="0" smtClean="0"/>
              <a:t>Introductions</a:t>
            </a:r>
          </a:p>
          <a:p>
            <a:r>
              <a:rPr lang="en-US" sz="2800" dirty="0" smtClean="0"/>
              <a:t>Measures of Student Outcomes  </a:t>
            </a:r>
          </a:p>
          <a:p>
            <a:pPr lvl="1"/>
            <a:r>
              <a:rPr lang="en-US" sz="2400" dirty="0" smtClean="0"/>
              <a:t>Requirements  </a:t>
            </a:r>
          </a:p>
          <a:p>
            <a:pPr lvl="1"/>
            <a:r>
              <a:rPr lang="en-US" sz="2400" dirty="0" smtClean="0"/>
              <a:t>Steps to Create Your System</a:t>
            </a:r>
            <a:endParaRPr lang="en-US" sz="2000" dirty="0" smtClean="0"/>
          </a:p>
          <a:p>
            <a:pPr lvl="1"/>
            <a:r>
              <a:rPr lang="en-US" sz="2400" dirty="0" smtClean="0"/>
              <a:t>Decision Framework </a:t>
            </a:r>
          </a:p>
          <a:p>
            <a:r>
              <a:rPr lang="en-US" sz="2800" dirty="0" smtClean="0"/>
              <a:t>Next Steps </a:t>
            </a:r>
          </a:p>
          <a:p>
            <a:r>
              <a:rPr lang="en-US" sz="2800" dirty="0" smtClean="0"/>
              <a:t>Closing  </a:t>
            </a:r>
          </a:p>
          <a:p>
            <a:pPr lvl="2"/>
            <a:endParaRPr lang="en-US" sz="2000" b="1" dirty="0" smtClean="0"/>
          </a:p>
          <a:p>
            <a:pPr marL="365760" lvl="1" indent="0">
              <a:buNone/>
            </a:pPr>
            <a:endParaRPr lang="en-US" sz="2400" dirty="0" smtClean="0"/>
          </a:p>
          <a:p>
            <a:pPr lvl="1"/>
            <a:endParaRPr lang="en-US" sz="2400" dirty="0" smtClean="0"/>
          </a:p>
          <a:p>
            <a:pPr marL="365760" lvl="1" indent="0">
              <a:buNone/>
            </a:pPr>
            <a:endParaRPr lang="en-US" sz="2400"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endParaRPr lang="en-US" dirty="0" smtClean="0">
              <a:solidFill>
                <a:srgbClr val="000000">
                  <a:tint val="75000"/>
                </a:srgbClr>
              </a:solidFill>
            </a:endParaRPr>
          </a:p>
        </p:txBody>
      </p:sp>
      <p:sp>
        <p:nvSpPr>
          <p:cNvPr id="5" name="Title 1"/>
          <p:cNvSpPr>
            <a:spLocks noGrp="1"/>
          </p:cNvSpPr>
          <p:nvPr>
            <p:ph type="title"/>
          </p:nvPr>
        </p:nvSpPr>
        <p:spPr bwMode="auto">
          <a:xfrm>
            <a:off x="0" y="48671"/>
            <a:ext cx="9144000" cy="1054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sz="2400" dirty="0" smtClean="0">
                <a:latin typeface="Museo Slab 500" pitchFamily="50" charset="0"/>
              </a:rPr>
              <a:t>Agenda </a:t>
            </a:r>
            <a:r>
              <a:rPr lang="en-US" dirty="0" smtClean="0">
                <a:latin typeface="Museo Slab 500" pitchFamily="50" charset="0"/>
              </a:rPr>
              <a:t/>
            </a:r>
            <a:br>
              <a:rPr lang="en-US" dirty="0" smtClean="0">
                <a:latin typeface="Museo Slab 500" pitchFamily="50" charset="0"/>
              </a:rPr>
            </a:br>
            <a:r>
              <a:rPr lang="en-US" i="1" dirty="0" smtClean="0">
                <a:latin typeface="Museo Slab 500" pitchFamily="50" charset="0"/>
              </a:rPr>
              <a:t>Measures of Student Outcomes </a:t>
            </a:r>
          </a:p>
        </p:txBody>
      </p:sp>
      <p:pic>
        <p:nvPicPr>
          <p:cNvPr id="2050" name="Picture 2"/>
          <p:cNvPicPr>
            <a:picLocks noChangeAspect="1" noChangeArrowheads="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401921">
            <a:off x="6270384" y="2158864"/>
            <a:ext cx="1885518" cy="202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209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359" y="-88629"/>
            <a:ext cx="8907517" cy="1054394"/>
          </a:xfrm>
        </p:spPr>
        <p:txBody>
          <a:bodyPr>
            <a:normAutofit/>
          </a:bodyPr>
          <a:lstStyle/>
          <a:p>
            <a:r>
              <a:rPr lang="en-US" dirty="0" smtClean="0">
                <a:latin typeface="Museo Slab 500" pitchFamily="50" charset="0"/>
              </a:rPr>
              <a:t>Steps for Identifying and Determining Measures of Student Outcomes  </a:t>
            </a:r>
            <a:endParaRPr lang="en-US" dirty="0">
              <a:latin typeface="Museo Slab 500" pitchFamily="50" charset="0"/>
            </a:endParaRPr>
          </a:p>
        </p:txBody>
      </p:sp>
      <p:sp>
        <p:nvSpPr>
          <p:cNvPr id="4" name="Rounded Rectangle 3"/>
          <p:cNvSpPr/>
          <p:nvPr/>
        </p:nvSpPr>
        <p:spPr>
          <a:xfrm>
            <a:off x="265814" y="1850064"/>
            <a:ext cx="2456120" cy="1850066"/>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smtClean="0">
                <a:solidFill>
                  <a:schemeClr val="accent2">
                    <a:lumMod val="50000"/>
                  </a:schemeClr>
                </a:solidFill>
              </a:rPr>
              <a:t>Step 1</a:t>
            </a:r>
            <a:r>
              <a:rPr lang="en-US" sz="2000" b="1" dirty="0">
                <a:solidFill>
                  <a:srgbClr val="002060"/>
                </a:solidFill>
              </a:rPr>
              <a:t>: </a:t>
            </a:r>
            <a:r>
              <a:rPr lang="en-US" sz="2000" dirty="0" smtClean="0">
                <a:solidFill>
                  <a:srgbClr val="002060"/>
                </a:solidFill>
              </a:rPr>
              <a:t>Determine SSP role and responsibilities  to select relevant measures of student outcomes </a:t>
            </a:r>
            <a:endParaRPr lang="en-US" sz="2000" dirty="0">
              <a:solidFill>
                <a:srgbClr val="002060"/>
              </a:solidFill>
            </a:endParaRPr>
          </a:p>
        </p:txBody>
      </p:sp>
      <p:sp>
        <p:nvSpPr>
          <p:cNvPr id="5" name="Rounded Rectangle 4"/>
          <p:cNvSpPr/>
          <p:nvPr/>
        </p:nvSpPr>
        <p:spPr>
          <a:xfrm>
            <a:off x="6280297" y="1850064"/>
            <a:ext cx="2512828" cy="1850068"/>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a:solidFill>
                  <a:schemeClr val="accent2">
                    <a:lumMod val="50000"/>
                  </a:schemeClr>
                </a:solidFill>
              </a:rPr>
              <a:t>Step 3: </a:t>
            </a:r>
            <a:r>
              <a:rPr lang="en-US" sz="2000" dirty="0" smtClean="0">
                <a:solidFill>
                  <a:srgbClr val="002060"/>
                </a:solidFill>
              </a:rPr>
              <a:t>Determine success criteria for results from included measures of student outcomes </a:t>
            </a:r>
            <a:endParaRPr lang="en-US" sz="2000" dirty="0">
              <a:solidFill>
                <a:srgbClr val="002060"/>
              </a:solidFill>
            </a:endParaRPr>
          </a:p>
        </p:txBody>
      </p:sp>
      <p:sp>
        <p:nvSpPr>
          <p:cNvPr id="6" name="Rounded Rectangle 5"/>
          <p:cNvSpPr/>
          <p:nvPr/>
        </p:nvSpPr>
        <p:spPr>
          <a:xfrm>
            <a:off x="3274828" y="1850064"/>
            <a:ext cx="2519916" cy="1850066"/>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a:solidFill>
                  <a:schemeClr val="accent2">
                    <a:lumMod val="50000"/>
                  </a:schemeClr>
                </a:solidFill>
              </a:rPr>
              <a:t>Step 2: </a:t>
            </a:r>
            <a:r>
              <a:rPr lang="en-US" sz="2000" dirty="0" smtClean="0">
                <a:solidFill>
                  <a:srgbClr val="002060"/>
                </a:solidFill>
              </a:rPr>
              <a:t>Select measures and assign weights aligned with the SSP role and responsibilities </a:t>
            </a:r>
            <a:endParaRPr lang="en-US" sz="2000" dirty="0">
              <a:solidFill>
                <a:srgbClr val="002060"/>
              </a:solidFill>
            </a:endParaRPr>
          </a:p>
        </p:txBody>
      </p:sp>
      <p:sp>
        <p:nvSpPr>
          <p:cNvPr id="7" name="Rounded Rectangle 6"/>
          <p:cNvSpPr/>
          <p:nvPr/>
        </p:nvSpPr>
        <p:spPr>
          <a:xfrm>
            <a:off x="265815" y="4107707"/>
            <a:ext cx="2456120" cy="1878423"/>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a:solidFill>
                  <a:schemeClr val="accent2">
                    <a:lumMod val="50000"/>
                  </a:schemeClr>
                </a:solidFill>
              </a:rPr>
              <a:t>Step 4: </a:t>
            </a:r>
            <a:r>
              <a:rPr lang="en-US" sz="2000" dirty="0" smtClean="0">
                <a:solidFill>
                  <a:srgbClr val="002060"/>
                </a:solidFill>
              </a:rPr>
              <a:t>Assign ratings based on identified success criteria </a:t>
            </a:r>
            <a:endParaRPr lang="en-US" sz="2000" dirty="0">
              <a:solidFill>
                <a:srgbClr val="002060"/>
              </a:solidFill>
            </a:endParaRPr>
          </a:p>
        </p:txBody>
      </p:sp>
      <p:sp>
        <p:nvSpPr>
          <p:cNvPr id="8" name="Rounded Rectangle 7"/>
          <p:cNvSpPr/>
          <p:nvPr/>
        </p:nvSpPr>
        <p:spPr>
          <a:xfrm>
            <a:off x="3274828" y="4107707"/>
            <a:ext cx="2519916" cy="1878423"/>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a:solidFill>
                  <a:schemeClr val="accent2">
                    <a:lumMod val="50000"/>
                  </a:schemeClr>
                </a:solidFill>
              </a:rPr>
              <a:t>Step 5: </a:t>
            </a:r>
            <a:r>
              <a:rPr lang="en-US" sz="2000" dirty="0" smtClean="0">
                <a:solidFill>
                  <a:srgbClr val="002060"/>
                </a:solidFill>
              </a:rPr>
              <a:t>Combine weighted ratings into an overall measures of student outcomes rating </a:t>
            </a:r>
            <a:endParaRPr lang="en-US" sz="2000" dirty="0">
              <a:solidFill>
                <a:srgbClr val="002060"/>
              </a:solidFill>
            </a:endParaRPr>
          </a:p>
        </p:txBody>
      </p:sp>
      <p:sp>
        <p:nvSpPr>
          <p:cNvPr id="9" name="Rounded Rectangle 8"/>
          <p:cNvSpPr/>
          <p:nvPr/>
        </p:nvSpPr>
        <p:spPr>
          <a:xfrm>
            <a:off x="6280297" y="4107707"/>
            <a:ext cx="2512828" cy="1878424"/>
          </a:xfrm>
          <a:prstGeom prst="roundRect">
            <a:avLst/>
          </a:prstGeom>
          <a:solidFill>
            <a:srgbClr val="C1D5E5">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dirty="0" smtClean="0">
                <a:solidFill>
                  <a:srgbClr val="002060"/>
                </a:solidFill>
              </a:rPr>
              <a:t>Decision Framework </a:t>
            </a:r>
            <a:endParaRPr lang="en-US" sz="2000" dirty="0"/>
          </a:p>
        </p:txBody>
      </p:sp>
    </p:spTree>
    <p:extLst>
      <p:ext uri="{BB962C8B-B14F-4D97-AF65-F5344CB8AC3E}">
        <p14:creationId xmlns:p14="http://schemas.microsoft.com/office/powerpoint/2010/main" val="184416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0" s="-12549" l="-25098"/>
                                      </p:by>
                                    </p:animClr>
                                    <p:animClr clrSpc="hsl" dir="cw">
                                      <p:cBhvr>
                                        <p:cTn id="7" dur="500" fill="hold"/>
                                        <p:tgtEl>
                                          <p:spTgt spid="5"/>
                                        </p:tgtEl>
                                        <p:attrNameLst>
                                          <p:attrName>fillcolor</p:attrName>
                                        </p:attrNameLst>
                                      </p:cBhvr>
                                      <p:by>
                                        <p:hsl h="0" s="-12549" l="-25098"/>
                                      </p:by>
                                    </p:animClr>
                                    <p:animClr clrSpc="hsl" dir="cw">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What are Student Outcome Objectives? </a:t>
            </a:r>
          </a:p>
          <a:p>
            <a:pPr lvl="1"/>
            <a:r>
              <a:rPr lang="en-US" sz="2800" dirty="0" smtClean="0"/>
              <a:t>Enables specialized service professionals to establish outcomes for individual or groups of students, monitor students’ progress toward those outcomes and evaluate the degree to which students achieve those outcomes using relevant, meaningful measures</a:t>
            </a:r>
          </a:p>
          <a:p>
            <a:pPr lvl="1"/>
            <a:r>
              <a:rPr lang="en-US" sz="2800" dirty="0" smtClean="0"/>
              <a:t>In evaluation systems, this process serves as a method of measuring student outcomes </a:t>
            </a:r>
          </a:p>
          <a:p>
            <a:pPr marL="365760" lvl="1" indent="0">
              <a:buNone/>
            </a:pPr>
            <a:endParaRPr lang="en-US" sz="2400" dirty="0" smtClean="0"/>
          </a:p>
          <a:p>
            <a:pPr lvl="1"/>
            <a:endParaRPr lang="en-US" sz="2400" dirty="0" smtClean="0"/>
          </a:p>
        </p:txBody>
      </p:sp>
      <p:sp>
        <p:nvSpPr>
          <p:cNvPr id="3" name="Title 2"/>
          <p:cNvSpPr>
            <a:spLocks noGrp="1"/>
          </p:cNvSpPr>
          <p:nvPr>
            <p:ph type="title"/>
          </p:nvPr>
        </p:nvSpPr>
        <p:spPr/>
        <p:txBody>
          <a:bodyPr>
            <a:normAutofit fontScale="90000"/>
          </a:bodyPr>
          <a:lstStyle/>
          <a:p>
            <a:r>
              <a:rPr lang="en-US" sz="4000" dirty="0" smtClean="0">
                <a:latin typeface="Museo Slab 500" pitchFamily="50" charset="0"/>
              </a:rPr>
              <a:t>Student Outcome Objectives</a:t>
            </a:r>
            <a:endParaRPr lang="en-US" sz="4000" dirty="0">
              <a:latin typeface="Museo Slab 500" pitchFamily="50" charset="0"/>
            </a:endParaRPr>
          </a:p>
        </p:txBody>
      </p:sp>
      <p:pic>
        <p:nvPicPr>
          <p:cNvPr id="2050" name="Picture 2" descr="C:\Users\Cabrera_C\AppData\Local\Microsoft\Windows\Temporary Internet Files\Content.IE5\J3F86MPW\MC9003188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0700" y="5498197"/>
            <a:ext cx="1494981" cy="125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1893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24475"/>
            <a:ext cx="8407893" cy="4407408"/>
          </a:xfrm>
        </p:spPr>
        <p:txBody>
          <a:bodyPr/>
          <a:lstStyle/>
          <a:p>
            <a:pPr marL="45720" indent="0">
              <a:buNone/>
            </a:pPr>
            <a:r>
              <a:rPr lang="en-US" sz="3200" dirty="0" smtClean="0"/>
              <a:t>The essential steps of Student Outcome Objectives include: </a:t>
            </a:r>
          </a:p>
          <a:p>
            <a:pPr marL="822960" lvl="1" indent="-457200">
              <a:buFont typeface="+mj-lt"/>
              <a:buAutoNum type="arabicPeriod"/>
            </a:pPr>
            <a:r>
              <a:rPr lang="en-US" sz="2100" dirty="0" smtClean="0"/>
              <a:t>Determine professional contribution to students in order to select outcomes </a:t>
            </a:r>
          </a:p>
          <a:p>
            <a:pPr marL="822960" lvl="1" indent="-457200">
              <a:buFont typeface="+mj-lt"/>
              <a:buAutoNum type="arabicPeriod"/>
            </a:pPr>
            <a:r>
              <a:rPr lang="en-US" sz="2100" dirty="0" smtClean="0"/>
              <a:t>Collect baseline information to inform target and scale setting</a:t>
            </a:r>
          </a:p>
          <a:p>
            <a:pPr marL="822960" lvl="1" indent="-457200">
              <a:buFont typeface="+mj-lt"/>
              <a:buAutoNum type="arabicPeriod"/>
            </a:pPr>
            <a:r>
              <a:rPr lang="en-US" sz="2100" dirty="0" smtClean="0"/>
              <a:t>Assess quality, attainment level and rigor of student targets and scales</a:t>
            </a:r>
          </a:p>
          <a:p>
            <a:pPr marL="822960" lvl="1" indent="-457200">
              <a:buFont typeface="+mj-lt"/>
              <a:buAutoNum type="arabicPeriod"/>
            </a:pPr>
            <a:r>
              <a:rPr lang="en-US" sz="2100" dirty="0" smtClean="0"/>
              <a:t>Monitor student progress over time (formative practice) </a:t>
            </a:r>
          </a:p>
          <a:p>
            <a:pPr marL="822960" lvl="1" indent="-457200">
              <a:buFont typeface="+mj-lt"/>
              <a:buAutoNum type="arabicPeriod"/>
            </a:pPr>
            <a:r>
              <a:rPr lang="en-US" sz="2100" dirty="0" smtClean="0"/>
              <a:t>Determine attainment of student targets and scales</a:t>
            </a:r>
          </a:p>
          <a:p>
            <a:pPr marL="822960" lvl="1" indent="-457200">
              <a:buFont typeface="+mj-lt"/>
              <a:buAutoNum type="arabicPeriod"/>
            </a:pPr>
            <a:r>
              <a:rPr lang="en-US" sz="2100" dirty="0" smtClean="0"/>
              <a:t>Reflect and refine the process for Student Outcome Objectives </a:t>
            </a:r>
            <a:endParaRPr lang="en-US" sz="2100" dirty="0"/>
          </a:p>
          <a:p>
            <a:pPr lvl="1"/>
            <a:endParaRPr lang="en-US" sz="2000" dirty="0"/>
          </a:p>
        </p:txBody>
      </p:sp>
      <p:sp>
        <p:nvSpPr>
          <p:cNvPr id="3" name="Title 2"/>
          <p:cNvSpPr>
            <a:spLocks noGrp="1"/>
          </p:cNvSpPr>
          <p:nvPr>
            <p:ph type="title"/>
          </p:nvPr>
        </p:nvSpPr>
        <p:spPr/>
        <p:txBody>
          <a:bodyPr>
            <a:normAutofit fontScale="90000"/>
          </a:bodyPr>
          <a:lstStyle/>
          <a:p>
            <a:r>
              <a:rPr lang="en-US" sz="4000" dirty="0" smtClean="0">
                <a:latin typeface="Museo Slab 500" pitchFamily="50" charset="0"/>
              </a:rPr>
              <a:t>Student Outcome Objectives</a:t>
            </a:r>
            <a:endParaRPr lang="en-US" sz="4000" dirty="0">
              <a:latin typeface="Museo Slab 500" pitchFamily="50" charset="0"/>
            </a:endParaRPr>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endParaRPr lang="en-US" dirty="0" smtClean="0"/>
          </a:p>
        </p:txBody>
      </p:sp>
    </p:spTree>
    <p:extLst>
      <p:ext uri="{BB962C8B-B14F-4D97-AF65-F5344CB8AC3E}">
        <p14:creationId xmlns:p14="http://schemas.microsoft.com/office/powerpoint/2010/main" val="220216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42349"/>
            <a:ext cx="9144000" cy="1054394"/>
          </a:xfrm>
        </p:spPr>
        <p:txBody>
          <a:bodyPr/>
          <a:lstStyle/>
          <a:p>
            <a:r>
              <a:rPr lang="en-US" sz="4000" dirty="0" smtClean="0">
                <a:latin typeface="Museo Slab 500" pitchFamily="50" charset="0"/>
              </a:rPr>
              <a:t>Student Outcome Objectives</a:t>
            </a:r>
            <a:endParaRPr lang="en-US" sz="4000" dirty="0">
              <a:latin typeface="Museo Slab 500" pitchFamily="50" charset="0"/>
            </a:endParaRPr>
          </a:p>
        </p:txBody>
      </p:sp>
      <p:pic>
        <p:nvPicPr>
          <p:cNvPr id="6" name="Picture 4" descr="C:\Users\Cabrera_C\AppData\Local\Microsoft\Windows\Temporary Internet Files\Content.IE5\VHZJWIZQ\MC90030429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061" y="5005944"/>
            <a:ext cx="18113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71399" y="4655853"/>
            <a:ext cx="5448300" cy="1477328"/>
          </a:xfrm>
          <a:prstGeom prst="rect">
            <a:avLst/>
          </a:prstGeom>
          <a:noFill/>
        </p:spPr>
        <p:txBody>
          <a:bodyPr wrap="square" rtlCol="0">
            <a:spAutoFit/>
          </a:bodyPr>
          <a:lstStyle/>
          <a:p>
            <a:r>
              <a:rPr lang="en-US" dirty="0"/>
              <a:t>Turn and Talk:</a:t>
            </a:r>
            <a:endParaRPr lang="en-US" dirty="0" smtClean="0"/>
          </a:p>
          <a:p>
            <a:pPr marL="285750" indent="-285750">
              <a:buFont typeface="Arial" pitchFamily="34" charset="0"/>
              <a:buChar char="•"/>
            </a:pPr>
            <a:r>
              <a:rPr lang="en-US" dirty="0" smtClean="0"/>
              <a:t>Have you selected meaningful measures in Steps 1 and 2 that paint a clear picture of your performance?  </a:t>
            </a:r>
          </a:p>
          <a:p>
            <a:pPr marL="285750" indent="-285750">
              <a:buFont typeface="Arial" pitchFamily="34" charset="0"/>
              <a:buChar char="•"/>
            </a:pPr>
            <a:r>
              <a:rPr lang="en-US" dirty="0" smtClean="0"/>
              <a:t>How do you know?  </a:t>
            </a:r>
          </a:p>
          <a:p>
            <a:pPr algn="ct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83956712"/>
              </p:ext>
            </p:extLst>
          </p:nvPr>
        </p:nvGraphicFramePr>
        <p:xfrm>
          <a:off x="381000" y="1719263"/>
          <a:ext cx="8407400" cy="23955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5865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dirty="0" smtClean="0">
                <a:latin typeface="Museo Slab 500" pitchFamily="50" charset="0"/>
              </a:rPr>
              <a:t>Student Outcome Objectives</a:t>
            </a:r>
            <a:endParaRPr lang="en-US" sz="4000" dirty="0">
              <a:latin typeface="Museo Slab 500" pitchFamily="50"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7684222"/>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5887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054" y="1719071"/>
            <a:ext cx="8407893" cy="4407408"/>
          </a:xfrm>
        </p:spPr>
        <p:txBody>
          <a:bodyPr/>
          <a:lstStyle/>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a:p>
          <a:p>
            <a:pPr marL="365760" lvl="1" indent="0" algn="ctr">
              <a:buNone/>
            </a:pPr>
            <a:endParaRPr lang="en-US" sz="2800" dirty="0" smtClean="0"/>
          </a:p>
          <a:p>
            <a:pPr marL="365760" lvl="1" indent="0" algn="ctr">
              <a:buNone/>
            </a:pPr>
            <a:endParaRPr lang="en-US" sz="2800" dirty="0"/>
          </a:p>
        </p:txBody>
      </p:sp>
      <p:sp>
        <p:nvSpPr>
          <p:cNvPr id="3" name="Title 2"/>
          <p:cNvSpPr>
            <a:spLocks noGrp="1"/>
          </p:cNvSpPr>
          <p:nvPr>
            <p:ph type="title"/>
          </p:nvPr>
        </p:nvSpPr>
        <p:spPr>
          <a:xfrm>
            <a:off x="0" y="-71845"/>
            <a:ext cx="9144000" cy="1054394"/>
          </a:xfrm>
        </p:spPr>
        <p:txBody>
          <a:bodyPr/>
          <a:lstStyle/>
          <a:p>
            <a:r>
              <a:rPr lang="en-US" sz="3900" dirty="0" smtClean="0">
                <a:latin typeface="Museo Slab 500" pitchFamily="50" charset="0"/>
              </a:rPr>
              <a:t>Strategies </a:t>
            </a:r>
            <a:r>
              <a:rPr lang="en-US" sz="3900" dirty="0">
                <a:latin typeface="Museo Slab 500" pitchFamily="50" charset="0"/>
              </a:rPr>
              <a:t>for Target Setting</a:t>
            </a:r>
          </a:p>
        </p:txBody>
      </p:sp>
      <p:sp>
        <p:nvSpPr>
          <p:cNvPr id="7" name="Content Placeholder 1"/>
          <p:cNvSpPr txBox="1">
            <a:spLocks/>
          </p:cNvSpPr>
          <p:nvPr/>
        </p:nvSpPr>
        <p:spPr>
          <a:xfrm>
            <a:off x="533399" y="1871471"/>
            <a:ext cx="8407893" cy="440740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en-US" sz="2000" dirty="0" smtClean="0"/>
          </a:p>
          <a:p>
            <a:pPr lvl="1"/>
            <a:endParaRPr lang="en-US" sz="2000" dirty="0" smtClean="0"/>
          </a:p>
        </p:txBody>
      </p:sp>
      <p:sp>
        <p:nvSpPr>
          <p:cNvPr id="8" name="Content Placeholder 1"/>
          <p:cNvSpPr txBox="1">
            <a:spLocks/>
          </p:cNvSpPr>
          <p:nvPr/>
        </p:nvSpPr>
        <p:spPr>
          <a:xfrm>
            <a:off x="354367" y="1650746"/>
            <a:ext cx="8407893" cy="4872883"/>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dirty="0" smtClean="0">
                <a:solidFill>
                  <a:schemeClr val="tx1"/>
                </a:solidFill>
              </a:rPr>
              <a:t>Possible strategies to consider when setting targets for students:  </a:t>
            </a:r>
          </a:p>
          <a:p>
            <a:pPr lvl="1"/>
            <a:r>
              <a:rPr lang="en-US" sz="2000" b="1" i="1" dirty="0" smtClean="0">
                <a:solidFill>
                  <a:schemeClr val="tx1"/>
                </a:solidFill>
              </a:rPr>
              <a:t>Proficiency data Targets </a:t>
            </a:r>
            <a:r>
              <a:rPr lang="en-US" sz="2000" dirty="0" smtClean="0">
                <a:solidFill>
                  <a:schemeClr val="tx1"/>
                </a:solidFill>
              </a:rPr>
              <a:t>– students meeting grade level expectations </a:t>
            </a:r>
          </a:p>
          <a:p>
            <a:pPr lvl="2"/>
            <a:r>
              <a:rPr lang="en-US" sz="1800" dirty="0" smtClean="0">
                <a:solidFill>
                  <a:schemeClr val="tx1"/>
                </a:solidFill>
              </a:rPr>
              <a:t>Examples:  a % of students will pass an exam; a % of students will achieve a specific score or better on a measure </a:t>
            </a:r>
          </a:p>
          <a:p>
            <a:pPr lvl="1"/>
            <a:r>
              <a:rPr lang="en-US" sz="2000" b="1" i="1" dirty="0" smtClean="0">
                <a:solidFill>
                  <a:schemeClr val="tx1"/>
                </a:solidFill>
              </a:rPr>
              <a:t>Growth data Targets </a:t>
            </a:r>
            <a:r>
              <a:rPr lang="en-US" sz="2000" dirty="0" smtClean="0">
                <a:solidFill>
                  <a:schemeClr val="tx1"/>
                </a:solidFill>
              </a:rPr>
              <a:t>– students growing over the course of instruction or service delivery </a:t>
            </a:r>
          </a:p>
          <a:p>
            <a:pPr lvl="2"/>
            <a:r>
              <a:rPr lang="en-US" sz="1800" dirty="0" smtClean="0">
                <a:solidFill>
                  <a:schemeClr val="tx1"/>
                </a:solidFill>
              </a:rPr>
              <a:t>Examples:  a % of students will progress one level; a % of students will make projected growth or better  </a:t>
            </a:r>
          </a:p>
          <a:p>
            <a:pPr lvl="1"/>
            <a:r>
              <a:rPr lang="en-US" sz="2000" b="1" i="1" dirty="0" smtClean="0">
                <a:solidFill>
                  <a:schemeClr val="tx1"/>
                </a:solidFill>
              </a:rPr>
              <a:t>Averaging data Targets </a:t>
            </a:r>
            <a:r>
              <a:rPr lang="en-US" sz="2000" dirty="0" smtClean="0">
                <a:solidFill>
                  <a:schemeClr val="tx1"/>
                </a:solidFill>
              </a:rPr>
              <a:t>– students’ average score on a measure</a:t>
            </a:r>
          </a:p>
          <a:p>
            <a:pPr lvl="2"/>
            <a:r>
              <a:rPr lang="en-US" sz="1800" dirty="0" smtClean="0">
                <a:solidFill>
                  <a:schemeClr val="tx1"/>
                </a:solidFill>
              </a:rPr>
              <a:t>Examples:  Students will answer, on average, 80% of the questions correctly; students will achieve a 75% attendance rate </a:t>
            </a:r>
            <a:endParaRPr lang="en-US" sz="1600" dirty="0" smtClean="0">
              <a:solidFill>
                <a:schemeClr val="tx1"/>
              </a:solidFill>
            </a:endParaRPr>
          </a:p>
          <a:p>
            <a:pPr lvl="1"/>
            <a:endParaRPr lang="en-US" dirty="0" smtClean="0">
              <a:solidFill>
                <a:schemeClr val="tx1"/>
              </a:solidFill>
            </a:endParaRPr>
          </a:p>
        </p:txBody>
      </p:sp>
    </p:spTree>
    <p:extLst>
      <p:ext uri="{BB962C8B-B14F-4D97-AF65-F5344CB8AC3E}">
        <p14:creationId xmlns:p14="http://schemas.microsoft.com/office/powerpoint/2010/main" val="25184652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054" y="1719071"/>
            <a:ext cx="8407893" cy="4407408"/>
          </a:xfrm>
        </p:spPr>
        <p:txBody>
          <a:bodyPr/>
          <a:lstStyle/>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a:p>
          <a:p>
            <a:pPr marL="365760" lvl="1" indent="0" algn="ctr">
              <a:buNone/>
            </a:pPr>
            <a:endParaRPr lang="en-US" sz="2800" dirty="0" smtClean="0"/>
          </a:p>
          <a:p>
            <a:pPr marL="365760" lvl="1" indent="0" algn="ctr">
              <a:buNone/>
            </a:pPr>
            <a:endParaRPr lang="en-US" sz="2800" dirty="0"/>
          </a:p>
        </p:txBody>
      </p:sp>
      <p:sp>
        <p:nvSpPr>
          <p:cNvPr id="3" name="Title 2"/>
          <p:cNvSpPr>
            <a:spLocks noGrp="1"/>
          </p:cNvSpPr>
          <p:nvPr>
            <p:ph type="title"/>
          </p:nvPr>
        </p:nvSpPr>
        <p:spPr>
          <a:xfrm>
            <a:off x="0" y="-86593"/>
            <a:ext cx="9144000" cy="1054394"/>
          </a:xfrm>
        </p:spPr>
        <p:txBody>
          <a:bodyPr/>
          <a:lstStyle/>
          <a:p>
            <a:r>
              <a:rPr lang="en-US" sz="3900" dirty="0" smtClean="0">
                <a:latin typeface="Museo Slab 500" pitchFamily="50" charset="0"/>
              </a:rPr>
              <a:t>Strategies for Target Setting</a:t>
            </a:r>
            <a:endParaRPr lang="en-US" sz="3900" dirty="0">
              <a:latin typeface="Museo Slab 500" pitchFamily="50" charset="0"/>
            </a:endParaRPr>
          </a:p>
        </p:txBody>
      </p:sp>
      <p:sp>
        <p:nvSpPr>
          <p:cNvPr id="7" name="Content Placeholder 1"/>
          <p:cNvSpPr txBox="1">
            <a:spLocks/>
          </p:cNvSpPr>
          <p:nvPr/>
        </p:nvSpPr>
        <p:spPr>
          <a:xfrm>
            <a:off x="533399" y="1871471"/>
            <a:ext cx="8407893" cy="440740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en-US" sz="2000" dirty="0" smtClean="0"/>
          </a:p>
          <a:p>
            <a:pPr lvl="1"/>
            <a:endParaRPr lang="en-US" sz="2000" dirty="0" smtClean="0"/>
          </a:p>
        </p:txBody>
      </p:sp>
      <p:sp>
        <p:nvSpPr>
          <p:cNvPr id="8" name="Content Placeholder 1"/>
          <p:cNvSpPr txBox="1">
            <a:spLocks/>
          </p:cNvSpPr>
          <p:nvPr/>
        </p:nvSpPr>
        <p:spPr>
          <a:xfrm>
            <a:off x="354367" y="1587683"/>
            <a:ext cx="8407893" cy="440740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sz="2200" dirty="0" smtClean="0">
                <a:solidFill>
                  <a:schemeClr val="tx1"/>
                </a:solidFill>
              </a:rPr>
              <a:t>Possible strategies to consider when determining how students will be captured in target setting: </a:t>
            </a:r>
          </a:p>
          <a:p>
            <a:pPr lvl="1"/>
            <a:r>
              <a:rPr lang="en-US" sz="2000" b="1" i="1" dirty="0" smtClean="0">
                <a:solidFill>
                  <a:schemeClr val="tx1"/>
                </a:solidFill>
              </a:rPr>
              <a:t>Individual</a:t>
            </a:r>
            <a:r>
              <a:rPr lang="en-US" sz="2000" dirty="0" smtClean="0">
                <a:solidFill>
                  <a:schemeClr val="tx1"/>
                </a:solidFill>
              </a:rPr>
              <a:t> – SSP sets individual goals for students and then determines how many students met their individual goals </a:t>
            </a:r>
          </a:p>
          <a:p>
            <a:pPr lvl="1"/>
            <a:r>
              <a:rPr lang="en-US" sz="2000" b="1" i="1" dirty="0" smtClean="0">
                <a:solidFill>
                  <a:schemeClr val="tx1"/>
                </a:solidFill>
              </a:rPr>
              <a:t>Whole Class </a:t>
            </a:r>
            <a:r>
              <a:rPr lang="en-US" sz="2000" dirty="0" smtClean="0">
                <a:solidFill>
                  <a:schemeClr val="tx1"/>
                </a:solidFill>
              </a:rPr>
              <a:t>–SSP sets a goal that would be applied to all students in a class </a:t>
            </a:r>
          </a:p>
          <a:p>
            <a:pPr lvl="1"/>
            <a:r>
              <a:rPr lang="en-US" sz="2000" b="1" i="1" dirty="0" smtClean="0">
                <a:solidFill>
                  <a:schemeClr val="tx1"/>
                </a:solidFill>
              </a:rPr>
              <a:t>Subgroup of Students </a:t>
            </a:r>
            <a:r>
              <a:rPr lang="en-US" sz="2000" dirty="0" smtClean="0">
                <a:solidFill>
                  <a:schemeClr val="tx1"/>
                </a:solidFill>
              </a:rPr>
              <a:t>–SSP sets a goal for a group(s) of students with similar baseline data levels   </a:t>
            </a:r>
          </a:p>
          <a:p>
            <a:pPr lvl="1"/>
            <a:r>
              <a:rPr lang="en-US" sz="2000" b="1" i="1" dirty="0" smtClean="0">
                <a:solidFill>
                  <a:schemeClr val="tx1"/>
                </a:solidFill>
              </a:rPr>
              <a:t>Case Load </a:t>
            </a:r>
            <a:r>
              <a:rPr lang="en-US" sz="2000" dirty="0" smtClean="0">
                <a:solidFill>
                  <a:schemeClr val="tx1"/>
                </a:solidFill>
              </a:rPr>
              <a:t>– SSP sets a goal for the specific students he or she supports </a:t>
            </a:r>
          </a:p>
          <a:p>
            <a:pPr lvl="1"/>
            <a:endParaRPr lang="en-US" sz="1050" dirty="0" smtClean="0">
              <a:solidFill>
                <a:schemeClr val="tx1"/>
              </a:solidFill>
            </a:endParaRPr>
          </a:p>
          <a:p>
            <a:pPr marL="365760" lvl="1" indent="0" algn="ctr">
              <a:buNone/>
            </a:pPr>
            <a:r>
              <a:rPr lang="en-US" sz="2000" b="1" dirty="0" smtClean="0">
                <a:solidFill>
                  <a:schemeClr val="tx1"/>
                </a:solidFill>
              </a:rPr>
              <a:t>Some of these strategies may work better with some SSP assignments and measures.  Can you think of which SSP assignments might work best with which strategy based on your local context? </a:t>
            </a:r>
          </a:p>
          <a:p>
            <a:pPr lvl="1"/>
            <a:endParaRPr lang="en-US" sz="1600" dirty="0" smtClean="0">
              <a:solidFill>
                <a:schemeClr val="tx1"/>
              </a:solidFill>
            </a:endParaRPr>
          </a:p>
          <a:p>
            <a:pPr marL="365760" lvl="1" indent="0">
              <a:buNone/>
            </a:pPr>
            <a:endParaRPr lang="en-US" dirty="0" smtClean="0">
              <a:solidFill>
                <a:schemeClr val="tx1"/>
              </a:solidFill>
            </a:endParaRPr>
          </a:p>
        </p:txBody>
      </p:sp>
    </p:spTree>
    <p:extLst>
      <p:ext uri="{BB962C8B-B14F-4D97-AF65-F5344CB8AC3E}">
        <p14:creationId xmlns:p14="http://schemas.microsoft.com/office/powerpoint/2010/main" val="366121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Effect transition="in" filter="fade">
                                      <p:cBhvr>
                                        <p:cTn id="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054" y="1719071"/>
            <a:ext cx="8407893" cy="4407408"/>
          </a:xfrm>
        </p:spPr>
        <p:txBody>
          <a:bodyPr/>
          <a:lstStyle/>
          <a:p>
            <a:pPr marL="365760" lvl="1" indent="0" algn="ctr">
              <a:buNone/>
            </a:pPr>
            <a:endParaRPr lang="en-US" sz="2800" dirty="0" smtClean="0">
              <a:solidFill>
                <a:schemeClr val="tx1"/>
              </a:solidFill>
            </a:endParaRPr>
          </a:p>
          <a:p>
            <a:pPr marL="365760" lvl="1" indent="0" algn="ctr">
              <a:buNone/>
            </a:pPr>
            <a:endParaRPr lang="en-US" sz="2800" dirty="0" smtClean="0">
              <a:solidFill>
                <a:schemeClr val="tx1"/>
              </a:solidFill>
            </a:endParaRPr>
          </a:p>
          <a:p>
            <a:pPr marL="365760" lvl="1" indent="0" algn="ctr">
              <a:buNone/>
            </a:pPr>
            <a:endParaRPr lang="en-US" sz="2800" dirty="0" smtClean="0">
              <a:solidFill>
                <a:schemeClr val="tx1"/>
              </a:solidFill>
            </a:endParaRPr>
          </a:p>
          <a:p>
            <a:pPr marL="365760" lvl="1" indent="0" algn="ctr">
              <a:buNone/>
            </a:pPr>
            <a:endParaRPr lang="en-US" sz="2800" dirty="0" smtClean="0">
              <a:solidFill>
                <a:schemeClr val="tx1"/>
              </a:solidFill>
            </a:endParaRPr>
          </a:p>
          <a:p>
            <a:pPr marL="365760" lvl="1" indent="0" algn="ctr">
              <a:buNone/>
            </a:pPr>
            <a:endParaRPr lang="en-US" sz="2800" dirty="0" smtClean="0">
              <a:solidFill>
                <a:schemeClr val="tx1"/>
              </a:solidFill>
            </a:endParaRPr>
          </a:p>
          <a:p>
            <a:pPr marL="365760" lvl="1" indent="0" algn="ctr">
              <a:buNone/>
            </a:pPr>
            <a:endParaRPr lang="en-US" sz="2800" dirty="0">
              <a:solidFill>
                <a:schemeClr val="tx1"/>
              </a:solidFill>
            </a:endParaRPr>
          </a:p>
          <a:p>
            <a:pPr marL="365760" lvl="1" indent="0" algn="ctr">
              <a:buNone/>
            </a:pPr>
            <a:endParaRPr lang="en-US" sz="2800" dirty="0" smtClean="0">
              <a:solidFill>
                <a:schemeClr val="tx1"/>
              </a:solidFill>
            </a:endParaRPr>
          </a:p>
          <a:p>
            <a:pPr marL="365760" lvl="1" indent="0" algn="ctr">
              <a:buNone/>
            </a:pPr>
            <a:endParaRPr lang="en-US" sz="2800" dirty="0">
              <a:solidFill>
                <a:schemeClr val="tx1"/>
              </a:solidFill>
            </a:endParaRPr>
          </a:p>
        </p:txBody>
      </p:sp>
      <p:sp>
        <p:nvSpPr>
          <p:cNvPr id="3" name="Title 2"/>
          <p:cNvSpPr>
            <a:spLocks noGrp="1"/>
          </p:cNvSpPr>
          <p:nvPr>
            <p:ph type="title"/>
          </p:nvPr>
        </p:nvSpPr>
        <p:spPr>
          <a:xfrm>
            <a:off x="0" y="-57097"/>
            <a:ext cx="9144000" cy="1054394"/>
          </a:xfrm>
        </p:spPr>
        <p:txBody>
          <a:bodyPr/>
          <a:lstStyle/>
          <a:p>
            <a:r>
              <a:rPr lang="en-US" sz="4000" dirty="0" smtClean="0">
                <a:latin typeface="Museo Slab 500" pitchFamily="50" charset="0"/>
              </a:rPr>
              <a:t>Strategies </a:t>
            </a:r>
            <a:r>
              <a:rPr lang="en-US" sz="4000" dirty="0">
                <a:latin typeface="Museo Slab 500" pitchFamily="50" charset="0"/>
              </a:rPr>
              <a:t>for </a:t>
            </a:r>
            <a:r>
              <a:rPr lang="en-US" sz="4000" dirty="0" smtClean="0">
                <a:latin typeface="Museo Slab 500" pitchFamily="50" charset="0"/>
              </a:rPr>
              <a:t>Scale </a:t>
            </a:r>
            <a:r>
              <a:rPr lang="en-US" sz="4000" dirty="0">
                <a:latin typeface="Museo Slab 500" pitchFamily="50" charset="0"/>
              </a:rPr>
              <a:t>Setting</a:t>
            </a:r>
          </a:p>
        </p:txBody>
      </p:sp>
      <p:sp>
        <p:nvSpPr>
          <p:cNvPr id="7" name="Content Placeholder 1"/>
          <p:cNvSpPr txBox="1">
            <a:spLocks/>
          </p:cNvSpPr>
          <p:nvPr/>
        </p:nvSpPr>
        <p:spPr>
          <a:xfrm>
            <a:off x="533399" y="1871471"/>
            <a:ext cx="8407893" cy="440740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en-US" sz="2000" dirty="0" smtClean="0"/>
          </a:p>
          <a:p>
            <a:pPr lvl="1"/>
            <a:endParaRPr lang="en-US" sz="2000" dirty="0" smtClean="0"/>
          </a:p>
        </p:txBody>
      </p:sp>
      <p:sp>
        <p:nvSpPr>
          <p:cNvPr id="8" name="Content Placeholder 1"/>
          <p:cNvSpPr txBox="1">
            <a:spLocks/>
          </p:cNvSpPr>
          <p:nvPr/>
        </p:nvSpPr>
        <p:spPr>
          <a:xfrm>
            <a:off x="354367" y="1871471"/>
            <a:ext cx="8407893" cy="440740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365760" lvl="1" indent="0">
              <a:buNone/>
            </a:pPr>
            <a:endParaRPr lang="en-US" sz="1800" dirty="0" smtClean="0"/>
          </a:p>
          <a:p>
            <a:pPr lvl="1"/>
            <a:endParaRPr lang="en-US" sz="2000" dirty="0" smtClean="0"/>
          </a:p>
        </p:txBody>
      </p:sp>
      <p:sp>
        <p:nvSpPr>
          <p:cNvPr id="6" name="Content Placeholder 1"/>
          <p:cNvSpPr txBox="1">
            <a:spLocks/>
          </p:cNvSpPr>
          <p:nvPr/>
        </p:nvSpPr>
        <p:spPr>
          <a:xfrm>
            <a:off x="380999" y="1719071"/>
            <a:ext cx="8407893" cy="499562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sz="2800" dirty="0" smtClean="0">
                <a:solidFill>
                  <a:schemeClr val="tx1"/>
                </a:solidFill>
              </a:rPr>
              <a:t>SSPs set ranges (how many students are expected to meet the set target) across 4 rating levels:  </a:t>
            </a:r>
            <a:r>
              <a:rPr lang="en-US" sz="2800" b="1" i="1" dirty="0" smtClean="0">
                <a:solidFill>
                  <a:schemeClr val="tx1"/>
                </a:solidFill>
              </a:rPr>
              <a:t>more than expected, expected, less than expected</a:t>
            </a:r>
            <a:r>
              <a:rPr lang="en-US" sz="2800" dirty="0" smtClean="0">
                <a:solidFill>
                  <a:schemeClr val="tx1"/>
                </a:solidFill>
              </a:rPr>
              <a:t>, and </a:t>
            </a:r>
            <a:r>
              <a:rPr lang="en-US" sz="2800" b="1" i="1" dirty="0" smtClean="0">
                <a:solidFill>
                  <a:schemeClr val="tx1"/>
                </a:solidFill>
              </a:rPr>
              <a:t>much less than expected </a:t>
            </a:r>
          </a:p>
          <a:p>
            <a:r>
              <a:rPr lang="en-US" sz="2400" dirty="0" smtClean="0">
                <a:solidFill>
                  <a:schemeClr val="tx1"/>
                </a:solidFill>
              </a:rPr>
              <a:t>SSPs collaboratively </a:t>
            </a:r>
            <a:r>
              <a:rPr lang="en-US" sz="2400" dirty="0">
                <a:solidFill>
                  <a:schemeClr val="tx1"/>
                </a:solidFill>
              </a:rPr>
              <a:t>set </a:t>
            </a:r>
            <a:r>
              <a:rPr lang="en-US" sz="2400" dirty="0" smtClean="0">
                <a:solidFill>
                  <a:schemeClr val="tx1"/>
                </a:solidFill>
              </a:rPr>
              <a:t>ranges with </a:t>
            </a:r>
            <a:r>
              <a:rPr lang="en-US" sz="2400" dirty="0">
                <a:solidFill>
                  <a:schemeClr val="tx1"/>
                </a:solidFill>
              </a:rPr>
              <a:t>their evaluator </a:t>
            </a:r>
            <a:endParaRPr lang="en-US" sz="2400" dirty="0" smtClean="0">
              <a:solidFill>
                <a:schemeClr val="tx1"/>
              </a:solidFill>
            </a:endParaRPr>
          </a:p>
          <a:p>
            <a:pPr lvl="1"/>
            <a:r>
              <a:rPr lang="en-US" sz="2400" dirty="0" smtClean="0">
                <a:solidFill>
                  <a:schemeClr val="tx1"/>
                </a:solidFill>
              </a:rPr>
              <a:t>Ranges will vary from year to year and possibly class to class or case load to case load as baseline data will vary due to student beginning points  </a:t>
            </a:r>
          </a:p>
          <a:p>
            <a:pPr lvl="1"/>
            <a:r>
              <a:rPr lang="en-US" sz="2400" dirty="0" smtClean="0">
                <a:solidFill>
                  <a:schemeClr val="tx1"/>
                </a:solidFill>
              </a:rPr>
              <a:t>Collaboratively setting ranges will allow SSPs and evaluators to calibrate about expected student outcomes </a:t>
            </a:r>
          </a:p>
          <a:p>
            <a:pPr marL="45720" indent="0">
              <a:buNone/>
            </a:pPr>
            <a:endParaRPr lang="en-US" dirty="0" smtClean="0">
              <a:solidFill>
                <a:schemeClr val="tx1"/>
              </a:solidFill>
            </a:endParaRPr>
          </a:p>
          <a:p>
            <a:pPr lvl="1"/>
            <a:endParaRPr lang="en-US" sz="2400" dirty="0" smtClean="0">
              <a:solidFill>
                <a:schemeClr val="tx1"/>
              </a:solidFill>
            </a:endParaRPr>
          </a:p>
          <a:p>
            <a:pPr lvl="1"/>
            <a:endParaRPr lang="en-US" sz="2400" dirty="0" smtClean="0">
              <a:solidFill>
                <a:schemeClr val="tx1"/>
              </a:solidFill>
            </a:endParaRPr>
          </a:p>
        </p:txBody>
      </p:sp>
    </p:spTree>
    <p:extLst>
      <p:ext uri="{BB962C8B-B14F-4D97-AF65-F5344CB8AC3E}">
        <p14:creationId xmlns:p14="http://schemas.microsoft.com/office/powerpoint/2010/main" val="935397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7097"/>
            <a:ext cx="9144000" cy="1054394"/>
          </a:xfrm>
        </p:spPr>
        <p:txBody>
          <a:bodyPr/>
          <a:lstStyle/>
          <a:p>
            <a:r>
              <a:rPr lang="en-US" sz="4000" dirty="0" smtClean="0">
                <a:latin typeface="Museo Slab 500" pitchFamily="50" charset="0"/>
              </a:rPr>
              <a:t>Target Setting Practice</a:t>
            </a:r>
            <a:endParaRPr lang="en-US" sz="4000" dirty="0">
              <a:latin typeface="Museo Slab 500" pitchFamily="50" charset="0"/>
            </a:endParaRPr>
          </a:p>
        </p:txBody>
      </p:sp>
      <p:sp>
        <p:nvSpPr>
          <p:cNvPr id="6" name="Content Placeholder 1"/>
          <p:cNvSpPr>
            <a:spLocks noGrp="1"/>
          </p:cNvSpPr>
          <p:nvPr>
            <p:ph idx="1"/>
          </p:nvPr>
        </p:nvSpPr>
        <p:spPr/>
        <p:txBody>
          <a:bodyPr/>
          <a:lstStyle/>
          <a:p>
            <a:r>
              <a:rPr lang="en-US" sz="2800" dirty="0" smtClean="0"/>
              <a:t>With a partner, </a:t>
            </a:r>
            <a:r>
              <a:rPr lang="en-US" sz="2800" dirty="0"/>
              <a:t>u</a:t>
            </a:r>
            <a:r>
              <a:rPr lang="en-US" sz="2800" dirty="0" smtClean="0"/>
              <a:t>se the </a:t>
            </a:r>
            <a:r>
              <a:rPr lang="en-US" sz="2800" i="1" dirty="0" smtClean="0"/>
              <a:t>Setting Student Targets and Scales </a:t>
            </a:r>
            <a:r>
              <a:rPr lang="en-US" sz="2800" dirty="0" smtClean="0"/>
              <a:t>worksheet to analyze one set of data.</a:t>
            </a:r>
          </a:p>
          <a:p>
            <a:pPr lvl="1"/>
            <a:r>
              <a:rPr lang="en-US" sz="2400" dirty="0" smtClean="0"/>
              <a:t>Portfolio/Performance Outcomes</a:t>
            </a:r>
            <a:endParaRPr lang="en-US" sz="2400" dirty="0"/>
          </a:p>
          <a:p>
            <a:pPr lvl="1"/>
            <a:r>
              <a:rPr lang="en-US" sz="2400" dirty="0" smtClean="0"/>
              <a:t>Baseline Reading Levels</a:t>
            </a:r>
            <a:endParaRPr lang="en-US" sz="2400" dirty="0"/>
          </a:p>
          <a:p>
            <a:pPr lvl="1"/>
            <a:r>
              <a:rPr lang="en-US" sz="2400" dirty="0" smtClean="0"/>
              <a:t>End of Course Summative Exam Results</a:t>
            </a:r>
            <a:endParaRPr lang="en-US" sz="2400" dirty="0"/>
          </a:p>
          <a:p>
            <a:pPr lvl="1"/>
            <a:r>
              <a:rPr lang="en-US" sz="2400" dirty="0" smtClean="0"/>
              <a:t>Rubric Outcomes</a:t>
            </a:r>
          </a:p>
          <a:p>
            <a:pPr lvl="1"/>
            <a:endParaRPr lang="en-US" sz="800" dirty="0" smtClean="0"/>
          </a:p>
          <a:p>
            <a:r>
              <a:rPr lang="en-US" sz="2800" dirty="0" smtClean="0"/>
              <a:t>Practice setting targets and scales for expected outcomes. </a:t>
            </a:r>
          </a:p>
        </p:txBody>
      </p:sp>
      <p:pic>
        <p:nvPicPr>
          <p:cNvPr id="5" name="Picture 2" descr="C:\Users\pare_d\AppData\Local\Microsoft\Windows\Temporary Internet Files\Content.IE5\301MR8U8\MC900389446[1].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60126" y="5943814"/>
            <a:ext cx="786460" cy="784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309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054" y="1719071"/>
            <a:ext cx="8407893" cy="4407408"/>
          </a:xfrm>
        </p:spPr>
        <p:txBody>
          <a:bodyPr/>
          <a:lstStyle/>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a:p>
          <a:p>
            <a:pPr marL="365760" lvl="1" indent="0" algn="ctr">
              <a:buNone/>
            </a:pPr>
            <a:endParaRPr lang="en-US" sz="2800" dirty="0" smtClean="0"/>
          </a:p>
          <a:p>
            <a:pPr marL="365760" lvl="1" indent="0" algn="ctr">
              <a:buNone/>
            </a:pPr>
            <a:endParaRPr lang="en-US" sz="2800" dirty="0"/>
          </a:p>
        </p:txBody>
      </p:sp>
      <p:sp>
        <p:nvSpPr>
          <p:cNvPr id="3" name="Title 2"/>
          <p:cNvSpPr>
            <a:spLocks noGrp="1"/>
          </p:cNvSpPr>
          <p:nvPr>
            <p:ph type="title"/>
          </p:nvPr>
        </p:nvSpPr>
        <p:spPr>
          <a:xfrm>
            <a:off x="0" y="-71845"/>
            <a:ext cx="9144000" cy="1054394"/>
          </a:xfrm>
        </p:spPr>
        <p:txBody>
          <a:bodyPr/>
          <a:lstStyle/>
          <a:p>
            <a:r>
              <a:rPr lang="en-US" sz="4000" dirty="0" smtClean="0">
                <a:latin typeface="Museo Slab 500" pitchFamily="50" charset="0"/>
              </a:rPr>
              <a:t>Scale Setting Practice </a:t>
            </a:r>
            <a:endParaRPr lang="en-US" sz="4000" dirty="0">
              <a:latin typeface="Museo Slab 500" pitchFamily="50" charset="0"/>
            </a:endParaRPr>
          </a:p>
        </p:txBody>
      </p:sp>
      <p:sp>
        <p:nvSpPr>
          <p:cNvPr id="7" name="Content Placeholder 1"/>
          <p:cNvSpPr txBox="1">
            <a:spLocks/>
          </p:cNvSpPr>
          <p:nvPr/>
        </p:nvSpPr>
        <p:spPr>
          <a:xfrm>
            <a:off x="533399" y="1871471"/>
            <a:ext cx="8407893" cy="440740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en-US" sz="2000" dirty="0" smtClean="0"/>
          </a:p>
          <a:p>
            <a:pPr lvl="1"/>
            <a:endParaRPr lang="en-US" sz="2000" dirty="0" smtClean="0"/>
          </a:p>
        </p:txBody>
      </p:sp>
      <p:sp>
        <p:nvSpPr>
          <p:cNvPr id="8" name="Content Placeholder 1"/>
          <p:cNvSpPr txBox="1">
            <a:spLocks/>
          </p:cNvSpPr>
          <p:nvPr/>
        </p:nvSpPr>
        <p:spPr>
          <a:xfrm>
            <a:off x="354367" y="1871471"/>
            <a:ext cx="8407893" cy="440740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365760" lvl="1" indent="0">
              <a:buNone/>
            </a:pPr>
            <a:endParaRPr lang="en-US" sz="1800" dirty="0" smtClean="0"/>
          </a:p>
          <a:p>
            <a:pPr lvl="1"/>
            <a:endParaRPr lang="en-US" sz="2000" dirty="0" smtClean="0"/>
          </a:p>
        </p:txBody>
      </p:sp>
      <p:sp>
        <p:nvSpPr>
          <p:cNvPr id="6" name="Content Placeholder 1"/>
          <p:cNvSpPr txBox="1">
            <a:spLocks/>
          </p:cNvSpPr>
          <p:nvPr/>
        </p:nvSpPr>
        <p:spPr>
          <a:xfrm>
            <a:off x="380999" y="1719071"/>
            <a:ext cx="8407893" cy="455980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sz="2800" dirty="0" smtClean="0">
                <a:solidFill>
                  <a:schemeClr val="tx1"/>
                </a:solidFill>
              </a:rPr>
              <a:t>Think about what your expected outcomes are (targets). </a:t>
            </a:r>
          </a:p>
          <a:p>
            <a:r>
              <a:rPr lang="en-US" sz="2800" dirty="0" smtClean="0">
                <a:solidFill>
                  <a:schemeClr val="tx1"/>
                </a:solidFill>
              </a:rPr>
              <a:t>Establish the ranges for each of the categories below. </a:t>
            </a:r>
          </a:p>
          <a:p>
            <a:endParaRPr lang="en-US" sz="2800" dirty="0">
              <a:solidFill>
                <a:schemeClr val="tx1"/>
              </a:solidFill>
            </a:endParaRPr>
          </a:p>
          <a:p>
            <a:endParaRPr lang="en-US" sz="2800" dirty="0">
              <a:solidFill>
                <a:schemeClr val="tx1"/>
              </a:solidFill>
            </a:endParaRPr>
          </a:p>
          <a:p>
            <a:endParaRPr lang="en-US" sz="2800" dirty="0" smtClean="0">
              <a:solidFill>
                <a:schemeClr val="tx1"/>
              </a:solidFill>
            </a:endParaRPr>
          </a:p>
          <a:p>
            <a:r>
              <a:rPr lang="en-US" sz="2800" dirty="0" smtClean="0">
                <a:solidFill>
                  <a:schemeClr val="tx1"/>
                </a:solidFill>
              </a:rPr>
              <a:t>How did you decide on the ranges? </a:t>
            </a:r>
          </a:p>
          <a:p>
            <a:r>
              <a:rPr lang="en-US" sz="2800" dirty="0" smtClean="0">
                <a:solidFill>
                  <a:schemeClr val="tx1"/>
                </a:solidFill>
              </a:rPr>
              <a:t>Are your expectations rigorous, yet attainable?</a:t>
            </a:r>
          </a:p>
          <a:p>
            <a:endParaRPr lang="en-US" sz="2800" dirty="0" smtClean="0">
              <a:solidFill>
                <a:schemeClr val="tx1"/>
              </a:solidFill>
            </a:endParaRPr>
          </a:p>
          <a:p>
            <a:pPr marL="365760" lvl="1" indent="0">
              <a:buNone/>
            </a:pPr>
            <a:endParaRPr lang="en-US" sz="2800" dirty="0" smtClean="0">
              <a:solidFill>
                <a:schemeClr val="tx1"/>
              </a:solidFill>
            </a:endParaRPr>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0524" y="3578351"/>
            <a:ext cx="8413750"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sers\pare_d\AppData\Local\Microsoft\Windows\Temporary Internet Files\Content.IE5\301MR8U8\MC900389446[1].wmf"/>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5530" y="6149065"/>
            <a:ext cx="643915" cy="64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49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457200" y="7883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sz="3200" dirty="0" smtClean="0">
                <a:latin typeface="Museo Slab 500" pitchFamily="50" charset="0"/>
              </a:rPr>
              <a:t>Training </a:t>
            </a:r>
            <a:r>
              <a:rPr lang="en-US" sz="3200" dirty="0" smtClean="0">
                <a:latin typeface="Museo Slab 500" pitchFamily="50" charset="0"/>
              </a:rPr>
              <a:t>Objectives: </a:t>
            </a:r>
            <a:r>
              <a:rPr lang="en-US" sz="3200" i="1" dirty="0" smtClean="0">
                <a:latin typeface="Museo Slab 500" pitchFamily="50" charset="0"/>
              </a:rPr>
              <a:t>Desired </a:t>
            </a:r>
            <a:r>
              <a:rPr lang="en-US" sz="3200" i="1" dirty="0" smtClean="0">
                <a:latin typeface="Museo Slab 500" pitchFamily="50" charset="0"/>
              </a:rPr>
              <a:t>Outcomes</a:t>
            </a:r>
          </a:p>
        </p:txBody>
      </p:sp>
      <p:sp>
        <p:nvSpPr>
          <p:cNvPr id="22531" name="Content Placeholder 2"/>
          <p:cNvSpPr>
            <a:spLocks noGrp="1"/>
          </p:cNvSpPr>
          <p:nvPr>
            <p:ph idx="1"/>
          </p:nvPr>
        </p:nvSpPr>
        <p:spPr bwMode="auto">
          <a:xfrm>
            <a:off x="547095" y="1712637"/>
            <a:ext cx="8055446" cy="53180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smtClean="0"/>
              <a:t>What do we hope to accomplish today?</a:t>
            </a:r>
          </a:p>
          <a:p>
            <a:pPr lvl="1"/>
            <a:r>
              <a:rPr lang="en-US" sz="2600" dirty="0" smtClean="0"/>
              <a:t>Understand the legislative requirements for measures of student outcomes in specialized service professional evaluations </a:t>
            </a:r>
          </a:p>
          <a:p>
            <a:pPr lvl="1"/>
            <a:r>
              <a:rPr lang="en-US" sz="2600" dirty="0" smtClean="0"/>
              <a:t>Understand of the steps for including measures of student outcomes in your evaluation system </a:t>
            </a:r>
          </a:p>
          <a:p>
            <a:pPr lvl="1"/>
            <a:r>
              <a:rPr lang="en-US" sz="2600" dirty="0" smtClean="0"/>
              <a:t>Make preliminary decisions on measures of student outcomes in specialized service professional evaluations </a:t>
            </a:r>
          </a:p>
          <a:p>
            <a:pPr lvl="1"/>
            <a:r>
              <a:rPr lang="en-US" sz="2600" dirty="0" smtClean="0"/>
              <a:t>To determine next steps for </a:t>
            </a:r>
            <a:r>
              <a:rPr lang="en-US" sz="2600" dirty="0"/>
              <a:t>your s</a:t>
            </a:r>
            <a:r>
              <a:rPr lang="en-US" sz="2600" dirty="0" smtClean="0"/>
              <a:t>chool, district or BOCES</a:t>
            </a:r>
            <a:endParaRPr lang="en-US" sz="2600" dirty="0"/>
          </a:p>
          <a:p>
            <a:pPr marL="45720" indent="0">
              <a:buNone/>
            </a:pPr>
            <a:endParaRPr lang="en-US" sz="1400" dirty="0" smtClean="0"/>
          </a:p>
        </p:txBody>
      </p:sp>
    </p:spTree>
    <p:extLst>
      <p:ext uri="{BB962C8B-B14F-4D97-AF65-F5344CB8AC3E}">
        <p14:creationId xmlns:p14="http://schemas.microsoft.com/office/powerpoint/2010/main" val="14633231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719071"/>
            <a:ext cx="9144000" cy="4407408"/>
          </a:xfrm>
        </p:spPr>
        <p:txBody>
          <a:bodyPr/>
          <a:lstStyle/>
          <a:p>
            <a:pPr marL="365760" lvl="1" indent="0" algn="ctr">
              <a:buNone/>
            </a:pPr>
            <a:r>
              <a:rPr lang="en-US" sz="2800" dirty="0" smtClean="0"/>
              <a:t>ALL 4 sets of data</a:t>
            </a:r>
          </a:p>
          <a:p>
            <a:pPr marL="365760" lvl="1" indent="0">
              <a:buNone/>
            </a:pPr>
            <a:r>
              <a:rPr lang="en-US" sz="2400" dirty="0" smtClean="0"/>
              <a:t>Performance Assessment/Portfolio Outcomes</a:t>
            </a:r>
          </a:p>
          <a:p>
            <a:pPr marL="365760" lvl="1" indent="0">
              <a:buNone/>
            </a:pPr>
            <a:endParaRPr lang="en-US" sz="2400" dirty="0" smtClean="0"/>
          </a:p>
          <a:p>
            <a:pPr marL="365760" lvl="1" indent="0">
              <a:buNone/>
            </a:pPr>
            <a:r>
              <a:rPr lang="en-US" sz="2400" dirty="0" smtClean="0"/>
              <a:t>Reading Levels (beginning of the year)</a:t>
            </a:r>
          </a:p>
          <a:p>
            <a:pPr marL="365760" lvl="1" indent="0">
              <a:buNone/>
            </a:pPr>
            <a:endParaRPr lang="en-US" sz="2400" dirty="0" smtClean="0"/>
          </a:p>
          <a:p>
            <a:pPr marL="365760" lvl="1" indent="0">
              <a:buNone/>
            </a:pPr>
            <a:r>
              <a:rPr lang="en-US" sz="2400" dirty="0" smtClean="0"/>
              <a:t>Cumulative exam </a:t>
            </a:r>
          </a:p>
          <a:p>
            <a:pPr marL="365760" lvl="1" indent="0">
              <a:buNone/>
            </a:pPr>
            <a:endParaRPr lang="en-US" sz="2400" dirty="0"/>
          </a:p>
          <a:p>
            <a:pPr marL="365760" lvl="1" indent="0">
              <a:buNone/>
            </a:pPr>
            <a:r>
              <a:rPr lang="en-US" sz="2400" dirty="0" smtClean="0"/>
              <a:t>Rubric Results</a:t>
            </a:r>
            <a:endParaRPr lang="en-US" sz="2800" dirty="0"/>
          </a:p>
        </p:txBody>
      </p:sp>
      <p:sp>
        <p:nvSpPr>
          <p:cNvPr id="3" name="Title 2"/>
          <p:cNvSpPr>
            <a:spLocks noGrp="1"/>
          </p:cNvSpPr>
          <p:nvPr>
            <p:ph type="title"/>
          </p:nvPr>
        </p:nvSpPr>
        <p:spPr/>
        <p:txBody>
          <a:bodyPr>
            <a:noAutofit/>
          </a:bodyPr>
          <a:lstStyle/>
          <a:p>
            <a:r>
              <a:rPr lang="en-US" sz="4000" dirty="0" smtClean="0">
                <a:latin typeface="Museo Slab 500" pitchFamily="50" charset="0"/>
              </a:rPr>
              <a:t>Target and Scale Setting</a:t>
            </a:r>
            <a:endParaRPr lang="en-US" sz="4000" dirty="0">
              <a:latin typeface="Museo Slab 500" pitchFamily="50"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047762379"/>
              </p:ext>
            </p:extLst>
          </p:nvPr>
        </p:nvGraphicFramePr>
        <p:xfrm>
          <a:off x="-3" y="4414945"/>
          <a:ext cx="9144009" cy="423308"/>
        </p:xfrm>
        <a:graphic>
          <a:graphicData uri="http://schemas.openxmlformats.org/drawingml/2006/table">
            <a:tbl>
              <a:tblPr firstRow="1" bandRow="1">
                <a:tableStyleId>{5C22544A-7EE6-4342-B048-85BDC9FD1C3A}</a:tableStyleId>
              </a:tblPr>
              <a:tblGrid>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tblGrid>
              <a:tr h="423308">
                <a:tc>
                  <a:txBody>
                    <a:bodyPr/>
                    <a:lstStyle/>
                    <a:p>
                      <a:r>
                        <a:rPr lang="en-US" sz="1800" dirty="0" smtClean="0">
                          <a:solidFill>
                            <a:schemeClr val="bg1"/>
                          </a:solidFill>
                        </a:rPr>
                        <a:t>66</a:t>
                      </a:r>
                      <a:endParaRPr lang="en-US" sz="1800" dirty="0">
                        <a:solidFill>
                          <a:schemeClr val="bg1"/>
                        </a:solidFill>
                      </a:endParaRPr>
                    </a:p>
                  </a:txBody>
                  <a:tcPr/>
                </a:tc>
                <a:tc>
                  <a:txBody>
                    <a:bodyPr/>
                    <a:lstStyle/>
                    <a:p>
                      <a:r>
                        <a:rPr lang="en-US" sz="1800" dirty="0" smtClean="0">
                          <a:solidFill>
                            <a:schemeClr val="bg1"/>
                          </a:solidFill>
                        </a:rPr>
                        <a:t>89</a:t>
                      </a:r>
                      <a:endParaRPr lang="en-US" sz="1800" dirty="0">
                        <a:solidFill>
                          <a:schemeClr val="bg1"/>
                        </a:solidFill>
                      </a:endParaRPr>
                    </a:p>
                  </a:txBody>
                  <a:tcPr/>
                </a:tc>
                <a:tc>
                  <a:txBody>
                    <a:bodyPr/>
                    <a:lstStyle/>
                    <a:p>
                      <a:r>
                        <a:rPr lang="en-US" sz="1800" dirty="0" smtClean="0">
                          <a:solidFill>
                            <a:schemeClr val="bg1"/>
                          </a:solidFill>
                        </a:rPr>
                        <a:t>68</a:t>
                      </a:r>
                      <a:endParaRPr lang="en-US" sz="1800" dirty="0">
                        <a:solidFill>
                          <a:schemeClr val="bg1"/>
                        </a:solidFill>
                      </a:endParaRPr>
                    </a:p>
                  </a:txBody>
                  <a:tcPr/>
                </a:tc>
                <a:tc>
                  <a:txBody>
                    <a:bodyPr/>
                    <a:lstStyle/>
                    <a:p>
                      <a:r>
                        <a:rPr lang="en-US" sz="1800" dirty="0" smtClean="0">
                          <a:solidFill>
                            <a:schemeClr val="bg1"/>
                          </a:solidFill>
                        </a:rPr>
                        <a:t>75</a:t>
                      </a:r>
                      <a:endParaRPr lang="en-US" sz="1800" dirty="0">
                        <a:solidFill>
                          <a:schemeClr val="bg1"/>
                        </a:solidFill>
                      </a:endParaRPr>
                    </a:p>
                  </a:txBody>
                  <a:tcPr/>
                </a:tc>
                <a:tc>
                  <a:txBody>
                    <a:bodyPr/>
                    <a:lstStyle/>
                    <a:p>
                      <a:r>
                        <a:rPr lang="en-US" sz="1800" dirty="0" smtClean="0">
                          <a:solidFill>
                            <a:schemeClr val="bg1"/>
                          </a:solidFill>
                        </a:rPr>
                        <a:t>74</a:t>
                      </a:r>
                      <a:endParaRPr lang="en-US" sz="1800" dirty="0">
                        <a:solidFill>
                          <a:schemeClr val="bg1"/>
                        </a:solidFill>
                      </a:endParaRPr>
                    </a:p>
                  </a:txBody>
                  <a:tcPr/>
                </a:tc>
                <a:tc>
                  <a:txBody>
                    <a:bodyPr/>
                    <a:lstStyle/>
                    <a:p>
                      <a:r>
                        <a:rPr lang="en-US" sz="1800" dirty="0" smtClean="0">
                          <a:solidFill>
                            <a:schemeClr val="bg1"/>
                          </a:solidFill>
                        </a:rPr>
                        <a:t>80</a:t>
                      </a:r>
                      <a:endParaRPr lang="en-US" sz="1800" dirty="0">
                        <a:solidFill>
                          <a:schemeClr val="bg1"/>
                        </a:solidFill>
                      </a:endParaRPr>
                    </a:p>
                  </a:txBody>
                  <a:tcPr/>
                </a:tc>
                <a:tc>
                  <a:txBody>
                    <a:bodyPr/>
                    <a:lstStyle/>
                    <a:p>
                      <a:r>
                        <a:rPr lang="en-US" sz="1800" dirty="0" smtClean="0">
                          <a:solidFill>
                            <a:schemeClr val="bg1"/>
                          </a:solidFill>
                        </a:rPr>
                        <a:t>94</a:t>
                      </a:r>
                      <a:endParaRPr lang="en-US" sz="1800" dirty="0">
                        <a:solidFill>
                          <a:schemeClr val="bg1"/>
                        </a:solidFill>
                      </a:endParaRPr>
                    </a:p>
                  </a:txBody>
                  <a:tcPr/>
                </a:tc>
                <a:tc>
                  <a:txBody>
                    <a:bodyPr/>
                    <a:lstStyle/>
                    <a:p>
                      <a:r>
                        <a:rPr lang="en-US" sz="1800" dirty="0" smtClean="0">
                          <a:solidFill>
                            <a:schemeClr val="bg1"/>
                          </a:solidFill>
                        </a:rPr>
                        <a:t>99</a:t>
                      </a:r>
                      <a:endParaRPr lang="en-US" sz="1800" dirty="0">
                        <a:solidFill>
                          <a:schemeClr val="bg1"/>
                        </a:solidFill>
                      </a:endParaRPr>
                    </a:p>
                  </a:txBody>
                  <a:tcPr/>
                </a:tc>
                <a:tc>
                  <a:txBody>
                    <a:bodyPr/>
                    <a:lstStyle/>
                    <a:p>
                      <a:r>
                        <a:rPr lang="en-US" sz="1800" dirty="0" smtClean="0">
                          <a:solidFill>
                            <a:schemeClr val="bg1"/>
                          </a:solidFill>
                        </a:rPr>
                        <a:t>60</a:t>
                      </a:r>
                      <a:endParaRPr lang="en-US" sz="1800" dirty="0">
                        <a:solidFill>
                          <a:schemeClr val="bg1"/>
                        </a:solidFill>
                      </a:endParaRPr>
                    </a:p>
                  </a:txBody>
                  <a:tcPr/>
                </a:tc>
                <a:tc>
                  <a:txBody>
                    <a:bodyPr/>
                    <a:lstStyle/>
                    <a:p>
                      <a:r>
                        <a:rPr lang="en-US" sz="1800" dirty="0" smtClean="0">
                          <a:solidFill>
                            <a:schemeClr val="bg1"/>
                          </a:solidFill>
                        </a:rPr>
                        <a:t>55</a:t>
                      </a:r>
                      <a:endParaRPr lang="en-US" sz="1800" dirty="0">
                        <a:solidFill>
                          <a:schemeClr val="bg1"/>
                        </a:solidFill>
                      </a:endParaRPr>
                    </a:p>
                  </a:txBody>
                  <a:tcPr/>
                </a:tc>
                <a:tc>
                  <a:txBody>
                    <a:bodyPr/>
                    <a:lstStyle/>
                    <a:p>
                      <a:r>
                        <a:rPr lang="en-US" sz="1800" dirty="0" smtClean="0">
                          <a:solidFill>
                            <a:schemeClr val="bg1"/>
                          </a:solidFill>
                        </a:rPr>
                        <a:t>71</a:t>
                      </a:r>
                      <a:endParaRPr lang="en-US" sz="1800" dirty="0">
                        <a:solidFill>
                          <a:schemeClr val="bg1"/>
                        </a:solidFill>
                      </a:endParaRPr>
                    </a:p>
                  </a:txBody>
                  <a:tcPr/>
                </a:tc>
                <a:tc>
                  <a:txBody>
                    <a:bodyPr/>
                    <a:lstStyle/>
                    <a:p>
                      <a:r>
                        <a:rPr lang="en-US" sz="1800" dirty="0" smtClean="0">
                          <a:solidFill>
                            <a:schemeClr val="bg1"/>
                          </a:solidFill>
                        </a:rPr>
                        <a:t>73</a:t>
                      </a:r>
                      <a:endParaRPr lang="en-US" sz="1800" dirty="0">
                        <a:solidFill>
                          <a:schemeClr val="bg1"/>
                        </a:solidFill>
                      </a:endParaRPr>
                    </a:p>
                  </a:txBody>
                  <a:tcPr/>
                </a:tc>
                <a:tc>
                  <a:txBody>
                    <a:bodyPr/>
                    <a:lstStyle/>
                    <a:p>
                      <a:r>
                        <a:rPr lang="en-US" sz="1800" dirty="0" smtClean="0">
                          <a:solidFill>
                            <a:schemeClr val="bg1"/>
                          </a:solidFill>
                        </a:rPr>
                        <a:t>95</a:t>
                      </a:r>
                      <a:endParaRPr lang="en-US" sz="1800" dirty="0">
                        <a:solidFill>
                          <a:schemeClr val="bg1"/>
                        </a:solidFill>
                      </a:endParaRPr>
                    </a:p>
                  </a:txBody>
                  <a:tcPr/>
                </a:tc>
                <a:tc>
                  <a:txBody>
                    <a:bodyPr/>
                    <a:lstStyle/>
                    <a:p>
                      <a:r>
                        <a:rPr lang="en-US" sz="1800" dirty="0" smtClean="0">
                          <a:solidFill>
                            <a:schemeClr val="bg1"/>
                          </a:solidFill>
                        </a:rPr>
                        <a:t>96</a:t>
                      </a:r>
                      <a:endParaRPr lang="en-US" sz="1800" dirty="0">
                        <a:solidFill>
                          <a:schemeClr val="bg1"/>
                        </a:solidFill>
                      </a:endParaRPr>
                    </a:p>
                  </a:txBody>
                  <a:tcPr/>
                </a:tc>
                <a:tc>
                  <a:txBody>
                    <a:bodyPr/>
                    <a:lstStyle/>
                    <a:p>
                      <a:r>
                        <a:rPr lang="en-US" sz="1800" dirty="0" smtClean="0">
                          <a:solidFill>
                            <a:schemeClr val="bg1"/>
                          </a:solidFill>
                        </a:rPr>
                        <a:t>84</a:t>
                      </a:r>
                      <a:endParaRPr lang="en-US" sz="1800" dirty="0">
                        <a:solidFill>
                          <a:schemeClr val="bg1"/>
                        </a:solidFill>
                      </a:endParaRPr>
                    </a:p>
                  </a:txBody>
                  <a:tcPr/>
                </a:tc>
                <a:tc>
                  <a:txBody>
                    <a:bodyPr/>
                    <a:lstStyle/>
                    <a:p>
                      <a:r>
                        <a:rPr lang="en-US" sz="1800" dirty="0" smtClean="0">
                          <a:solidFill>
                            <a:schemeClr val="bg1"/>
                          </a:solidFill>
                        </a:rPr>
                        <a:t>82</a:t>
                      </a:r>
                      <a:endParaRPr lang="en-US" sz="1800" dirty="0">
                        <a:solidFill>
                          <a:schemeClr val="bg1"/>
                        </a:solidFill>
                      </a:endParaRPr>
                    </a:p>
                  </a:txBody>
                  <a:tcPr/>
                </a:tc>
                <a:tc>
                  <a:txBody>
                    <a:bodyPr/>
                    <a:lstStyle/>
                    <a:p>
                      <a:r>
                        <a:rPr lang="en-US" sz="1800" dirty="0" smtClean="0">
                          <a:solidFill>
                            <a:schemeClr val="bg1"/>
                          </a:solidFill>
                        </a:rPr>
                        <a:t>79</a:t>
                      </a:r>
                      <a:endParaRPr lang="en-US" sz="1800" dirty="0">
                        <a:solidFill>
                          <a:schemeClr val="bg1"/>
                        </a:solidFill>
                      </a:endParaRPr>
                    </a:p>
                  </a:txBody>
                  <a:tcPr/>
                </a:tc>
                <a:tc>
                  <a:txBody>
                    <a:bodyPr/>
                    <a:lstStyle/>
                    <a:p>
                      <a:r>
                        <a:rPr lang="en-US" sz="1800" dirty="0" smtClean="0">
                          <a:solidFill>
                            <a:schemeClr val="bg1"/>
                          </a:solidFill>
                        </a:rPr>
                        <a:t>81</a:t>
                      </a:r>
                      <a:endParaRPr lang="en-US" sz="1800" dirty="0">
                        <a:solidFill>
                          <a:schemeClr val="bg1"/>
                        </a:solidFill>
                      </a:endParaRPr>
                    </a:p>
                  </a:txBody>
                  <a:tcPr/>
                </a:tc>
                <a:tc>
                  <a:txBody>
                    <a:bodyPr/>
                    <a:lstStyle/>
                    <a:p>
                      <a:r>
                        <a:rPr lang="en-US" sz="1800" dirty="0" smtClean="0">
                          <a:solidFill>
                            <a:schemeClr val="bg1"/>
                          </a:solidFill>
                        </a:rPr>
                        <a:t>98</a:t>
                      </a:r>
                      <a:endParaRPr lang="en-US" sz="1800" dirty="0">
                        <a:solidFill>
                          <a:schemeClr val="bg1"/>
                        </a:solidFill>
                      </a:endParaRPr>
                    </a:p>
                  </a:txBody>
                  <a:tcPr/>
                </a:tc>
                <a:tc>
                  <a:txBody>
                    <a:bodyPr/>
                    <a:lstStyle/>
                    <a:p>
                      <a:r>
                        <a:rPr lang="en-US" sz="1800" dirty="0" smtClean="0">
                          <a:solidFill>
                            <a:schemeClr val="bg1"/>
                          </a:solidFill>
                        </a:rPr>
                        <a:t>74</a:t>
                      </a:r>
                      <a:endParaRPr lang="en-US" sz="1800" dirty="0">
                        <a:solidFill>
                          <a:schemeClr val="bg1"/>
                        </a:solidFill>
                      </a:endParaRPr>
                    </a:p>
                  </a:txBody>
                  <a:tcPr/>
                </a:tc>
                <a:tc>
                  <a:txBody>
                    <a:bodyPr/>
                    <a:lstStyle/>
                    <a:p>
                      <a:r>
                        <a:rPr lang="en-US" sz="1800" dirty="0" smtClean="0">
                          <a:solidFill>
                            <a:schemeClr val="bg1"/>
                          </a:solidFill>
                        </a:rPr>
                        <a:t>86</a:t>
                      </a:r>
                      <a:endParaRPr lang="en-US" sz="1800" dirty="0">
                        <a:solidFill>
                          <a:schemeClr val="bg1"/>
                        </a:solidFill>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40534838"/>
              </p:ext>
            </p:extLst>
          </p:nvPr>
        </p:nvGraphicFramePr>
        <p:xfrm>
          <a:off x="-9" y="5350618"/>
          <a:ext cx="9144009" cy="423308"/>
        </p:xfrm>
        <a:graphic>
          <a:graphicData uri="http://schemas.openxmlformats.org/drawingml/2006/table">
            <a:tbl>
              <a:tblPr firstRow="1" bandRow="1">
                <a:tableStyleId>{5C22544A-7EE6-4342-B048-85BDC9FD1C3A}</a:tableStyleId>
              </a:tblPr>
              <a:tblGrid>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tblGrid>
              <a:tr h="423308">
                <a:tc>
                  <a:txBody>
                    <a:bodyPr/>
                    <a:lstStyle/>
                    <a:p>
                      <a:r>
                        <a:rPr lang="en-US" sz="1800" dirty="0" smtClean="0">
                          <a:solidFill>
                            <a:schemeClr val="bg1"/>
                          </a:solidFill>
                        </a:rPr>
                        <a:t>6</a:t>
                      </a:r>
                      <a:endParaRPr lang="en-US" sz="1800" dirty="0">
                        <a:solidFill>
                          <a:schemeClr val="bg1"/>
                        </a:solidFill>
                      </a:endParaRPr>
                    </a:p>
                  </a:txBody>
                  <a:tcPr/>
                </a:tc>
                <a:tc>
                  <a:txBody>
                    <a:bodyPr/>
                    <a:lstStyle/>
                    <a:p>
                      <a:r>
                        <a:rPr lang="en-US" sz="1800" dirty="0" smtClean="0">
                          <a:solidFill>
                            <a:schemeClr val="bg1"/>
                          </a:solidFill>
                        </a:rPr>
                        <a:t>4</a:t>
                      </a:r>
                      <a:endParaRPr lang="en-US" sz="1800" dirty="0">
                        <a:solidFill>
                          <a:schemeClr val="bg1"/>
                        </a:solidFill>
                      </a:endParaRPr>
                    </a:p>
                  </a:txBody>
                  <a:tcPr/>
                </a:tc>
                <a:tc>
                  <a:txBody>
                    <a:bodyPr/>
                    <a:lstStyle/>
                    <a:p>
                      <a:r>
                        <a:rPr lang="en-US" sz="1800" dirty="0" smtClean="0">
                          <a:solidFill>
                            <a:schemeClr val="bg1"/>
                          </a:solidFill>
                        </a:rPr>
                        <a:t>1</a:t>
                      </a:r>
                      <a:endParaRPr lang="en-US" sz="1800" dirty="0">
                        <a:solidFill>
                          <a:schemeClr val="bg1"/>
                        </a:solidFill>
                      </a:endParaRPr>
                    </a:p>
                  </a:txBody>
                  <a:tcPr/>
                </a:tc>
                <a:tc>
                  <a:txBody>
                    <a:bodyPr/>
                    <a:lstStyle/>
                    <a:p>
                      <a:r>
                        <a:rPr lang="en-US" sz="1800" dirty="0" smtClean="0">
                          <a:solidFill>
                            <a:schemeClr val="bg1"/>
                          </a:solidFill>
                        </a:rPr>
                        <a:t>5</a:t>
                      </a:r>
                      <a:endParaRPr lang="en-US" sz="1800" dirty="0">
                        <a:solidFill>
                          <a:schemeClr val="bg1"/>
                        </a:solidFill>
                      </a:endParaRPr>
                    </a:p>
                  </a:txBody>
                  <a:tcPr/>
                </a:tc>
                <a:tc>
                  <a:txBody>
                    <a:bodyPr/>
                    <a:lstStyle/>
                    <a:p>
                      <a:r>
                        <a:rPr lang="en-US" sz="1800" dirty="0" smtClean="0">
                          <a:solidFill>
                            <a:schemeClr val="bg1"/>
                          </a:solidFill>
                        </a:rPr>
                        <a:t>5</a:t>
                      </a:r>
                      <a:endParaRPr lang="en-US" sz="1800" dirty="0">
                        <a:solidFill>
                          <a:schemeClr val="bg1"/>
                        </a:solidFill>
                      </a:endParaRPr>
                    </a:p>
                  </a:txBody>
                  <a:tcPr/>
                </a:tc>
                <a:tc>
                  <a:txBody>
                    <a:bodyPr/>
                    <a:lstStyle/>
                    <a:p>
                      <a:r>
                        <a:rPr lang="en-US" sz="1800" dirty="0" smtClean="0">
                          <a:solidFill>
                            <a:schemeClr val="bg1"/>
                          </a:solidFill>
                        </a:rPr>
                        <a:t>2</a:t>
                      </a:r>
                      <a:endParaRPr lang="en-US" sz="1800" dirty="0">
                        <a:solidFill>
                          <a:schemeClr val="bg1"/>
                        </a:solidFill>
                      </a:endParaRPr>
                    </a:p>
                  </a:txBody>
                  <a:tcPr/>
                </a:tc>
                <a:tc>
                  <a:txBody>
                    <a:bodyPr/>
                    <a:lstStyle/>
                    <a:p>
                      <a:r>
                        <a:rPr lang="en-US" sz="1800" dirty="0" smtClean="0">
                          <a:solidFill>
                            <a:schemeClr val="bg1"/>
                          </a:solidFill>
                        </a:rPr>
                        <a:t>6</a:t>
                      </a:r>
                      <a:endParaRPr lang="en-US" sz="1800" dirty="0">
                        <a:solidFill>
                          <a:schemeClr val="bg1"/>
                        </a:solidFill>
                      </a:endParaRPr>
                    </a:p>
                  </a:txBody>
                  <a:tcPr/>
                </a:tc>
                <a:tc>
                  <a:txBody>
                    <a:bodyPr/>
                    <a:lstStyle/>
                    <a:p>
                      <a:r>
                        <a:rPr lang="en-US" sz="1800" dirty="0" smtClean="0">
                          <a:solidFill>
                            <a:schemeClr val="bg1"/>
                          </a:solidFill>
                        </a:rPr>
                        <a:t>2</a:t>
                      </a:r>
                      <a:endParaRPr lang="en-US" sz="1800" dirty="0">
                        <a:solidFill>
                          <a:schemeClr val="bg1"/>
                        </a:solidFill>
                      </a:endParaRPr>
                    </a:p>
                  </a:txBody>
                  <a:tcPr/>
                </a:tc>
                <a:tc>
                  <a:txBody>
                    <a:bodyPr/>
                    <a:lstStyle/>
                    <a:p>
                      <a:r>
                        <a:rPr lang="en-US" sz="1800" dirty="0" smtClean="0">
                          <a:solidFill>
                            <a:schemeClr val="bg1"/>
                          </a:solidFill>
                        </a:rPr>
                        <a:t>5</a:t>
                      </a:r>
                      <a:endParaRPr lang="en-US" sz="1800" dirty="0">
                        <a:solidFill>
                          <a:schemeClr val="bg1"/>
                        </a:solidFill>
                      </a:endParaRPr>
                    </a:p>
                  </a:txBody>
                  <a:tcPr/>
                </a:tc>
                <a:tc>
                  <a:txBody>
                    <a:bodyPr/>
                    <a:lstStyle/>
                    <a:p>
                      <a:r>
                        <a:rPr lang="en-US" sz="1800" dirty="0" smtClean="0">
                          <a:solidFill>
                            <a:schemeClr val="bg1"/>
                          </a:solidFill>
                        </a:rPr>
                        <a:t>2</a:t>
                      </a:r>
                      <a:endParaRPr lang="en-US" sz="1800" dirty="0">
                        <a:solidFill>
                          <a:schemeClr val="bg1"/>
                        </a:solidFill>
                      </a:endParaRPr>
                    </a:p>
                  </a:txBody>
                  <a:tcPr/>
                </a:tc>
                <a:tc>
                  <a:txBody>
                    <a:bodyPr/>
                    <a:lstStyle/>
                    <a:p>
                      <a:r>
                        <a:rPr lang="en-US" sz="1800" dirty="0" smtClean="0">
                          <a:solidFill>
                            <a:schemeClr val="bg1"/>
                          </a:solidFill>
                        </a:rPr>
                        <a:t>1</a:t>
                      </a:r>
                      <a:endParaRPr lang="en-US" sz="1800" dirty="0">
                        <a:solidFill>
                          <a:schemeClr val="bg1"/>
                        </a:solidFill>
                      </a:endParaRPr>
                    </a:p>
                  </a:txBody>
                  <a:tcPr/>
                </a:tc>
                <a:tc>
                  <a:txBody>
                    <a:bodyPr/>
                    <a:lstStyle/>
                    <a:p>
                      <a:r>
                        <a:rPr lang="en-US" sz="1800" dirty="0" smtClean="0">
                          <a:solidFill>
                            <a:schemeClr val="bg1"/>
                          </a:solidFill>
                        </a:rPr>
                        <a:t>6</a:t>
                      </a:r>
                      <a:endParaRPr lang="en-US" sz="1800" dirty="0">
                        <a:solidFill>
                          <a:schemeClr val="bg1"/>
                        </a:solidFill>
                      </a:endParaRPr>
                    </a:p>
                  </a:txBody>
                  <a:tcPr/>
                </a:tc>
                <a:tc>
                  <a:txBody>
                    <a:bodyPr/>
                    <a:lstStyle/>
                    <a:p>
                      <a:r>
                        <a:rPr lang="en-US" sz="1800" dirty="0" smtClean="0">
                          <a:solidFill>
                            <a:schemeClr val="bg1"/>
                          </a:solidFill>
                        </a:rPr>
                        <a:t>3</a:t>
                      </a:r>
                      <a:endParaRPr lang="en-US" sz="1800" dirty="0">
                        <a:solidFill>
                          <a:schemeClr val="bg1"/>
                        </a:solidFill>
                      </a:endParaRPr>
                    </a:p>
                  </a:txBody>
                  <a:tcPr/>
                </a:tc>
                <a:tc>
                  <a:txBody>
                    <a:bodyPr/>
                    <a:lstStyle/>
                    <a:p>
                      <a:r>
                        <a:rPr lang="en-US" sz="1800" dirty="0" smtClean="0">
                          <a:solidFill>
                            <a:schemeClr val="bg1"/>
                          </a:solidFill>
                        </a:rPr>
                        <a:t>3</a:t>
                      </a:r>
                      <a:endParaRPr lang="en-US" sz="1800" dirty="0">
                        <a:solidFill>
                          <a:schemeClr val="bg1"/>
                        </a:solidFill>
                      </a:endParaRPr>
                    </a:p>
                  </a:txBody>
                  <a:tcPr/>
                </a:tc>
                <a:tc>
                  <a:txBody>
                    <a:bodyPr/>
                    <a:lstStyle/>
                    <a:p>
                      <a:r>
                        <a:rPr lang="en-US" sz="1800" dirty="0" smtClean="0">
                          <a:solidFill>
                            <a:schemeClr val="bg1"/>
                          </a:solidFill>
                        </a:rPr>
                        <a:t>5</a:t>
                      </a:r>
                      <a:endParaRPr lang="en-US" sz="1800" dirty="0">
                        <a:solidFill>
                          <a:schemeClr val="bg1"/>
                        </a:solidFill>
                      </a:endParaRPr>
                    </a:p>
                  </a:txBody>
                  <a:tcPr/>
                </a:tc>
                <a:tc>
                  <a:txBody>
                    <a:bodyPr/>
                    <a:lstStyle/>
                    <a:p>
                      <a:r>
                        <a:rPr lang="en-US" sz="1800" dirty="0" smtClean="0">
                          <a:solidFill>
                            <a:schemeClr val="bg1"/>
                          </a:solidFill>
                        </a:rPr>
                        <a:t>3</a:t>
                      </a:r>
                      <a:endParaRPr lang="en-US" sz="1800" dirty="0">
                        <a:solidFill>
                          <a:schemeClr val="bg1"/>
                        </a:solidFill>
                      </a:endParaRPr>
                    </a:p>
                  </a:txBody>
                  <a:tcPr/>
                </a:tc>
                <a:tc>
                  <a:txBody>
                    <a:bodyPr/>
                    <a:lstStyle/>
                    <a:p>
                      <a:r>
                        <a:rPr lang="en-US" sz="1800" dirty="0" smtClean="0">
                          <a:solidFill>
                            <a:schemeClr val="bg1"/>
                          </a:solidFill>
                        </a:rPr>
                        <a:t>1</a:t>
                      </a:r>
                      <a:endParaRPr lang="en-US" sz="1800" dirty="0">
                        <a:solidFill>
                          <a:schemeClr val="bg1"/>
                        </a:solidFill>
                      </a:endParaRPr>
                    </a:p>
                  </a:txBody>
                  <a:tcPr/>
                </a:tc>
                <a:tc>
                  <a:txBody>
                    <a:bodyPr/>
                    <a:lstStyle/>
                    <a:p>
                      <a:r>
                        <a:rPr lang="en-US" sz="1800" dirty="0" smtClean="0">
                          <a:solidFill>
                            <a:schemeClr val="bg1"/>
                          </a:solidFill>
                        </a:rPr>
                        <a:t>2</a:t>
                      </a:r>
                      <a:endParaRPr lang="en-US" sz="1800" dirty="0">
                        <a:solidFill>
                          <a:schemeClr val="bg1"/>
                        </a:solidFill>
                      </a:endParaRPr>
                    </a:p>
                  </a:txBody>
                  <a:tcPr/>
                </a:tc>
                <a:tc>
                  <a:txBody>
                    <a:bodyPr/>
                    <a:lstStyle/>
                    <a:p>
                      <a:r>
                        <a:rPr lang="en-US" sz="1800" dirty="0" smtClean="0">
                          <a:solidFill>
                            <a:schemeClr val="bg1"/>
                          </a:solidFill>
                        </a:rPr>
                        <a:t>6</a:t>
                      </a:r>
                      <a:endParaRPr lang="en-US" sz="1800" dirty="0">
                        <a:solidFill>
                          <a:schemeClr val="bg1"/>
                        </a:solidFill>
                      </a:endParaRPr>
                    </a:p>
                  </a:txBody>
                  <a:tcPr/>
                </a:tc>
                <a:tc>
                  <a:txBody>
                    <a:bodyPr/>
                    <a:lstStyle/>
                    <a:p>
                      <a:r>
                        <a:rPr lang="en-US" sz="1800" dirty="0" smtClean="0">
                          <a:solidFill>
                            <a:schemeClr val="bg1"/>
                          </a:solidFill>
                        </a:rPr>
                        <a:t>4</a:t>
                      </a:r>
                      <a:endParaRPr lang="en-US" sz="1800" dirty="0">
                        <a:solidFill>
                          <a:schemeClr val="bg1"/>
                        </a:solidFill>
                      </a:endParaRPr>
                    </a:p>
                  </a:txBody>
                  <a:tcPr/>
                </a:tc>
                <a:tc>
                  <a:txBody>
                    <a:bodyPr/>
                    <a:lstStyle/>
                    <a:p>
                      <a:r>
                        <a:rPr lang="en-US" sz="1800" dirty="0" smtClean="0">
                          <a:solidFill>
                            <a:schemeClr val="bg1"/>
                          </a:solidFill>
                        </a:rPr>
                        <a:t>4</a:t>
                      </a:r>
                      <a:endParaRPr lang="en-US" sz="1800" dirty="0">
                        <a:solidFill>
                          <a:schemeClr val="bg1"/>
                        </a:solidFill>
                      </a:endParaRPr>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803914564"/>
              </p:ext>
            </p:extLst>
          </p:nvPr>
        </p:nvGraphicFramePr>
        <p:xfrm>
          <a:off x="1" y="3564714"/>
          <a:ext cx="9144009" cy="423308"/>
        </p:xfrm>
        <a:graphic>
          <a:graphicData uri="http://schemas.openxmlformats.org/drawingml/2006/table">
            <a:tbl>
              <a:tblPr firstRow="1" bandRow="1">
                <a:tableStyleId>{5C22544A-7EE6-4342-B048-85BDC9FD1C3A}</a:tableStyleId>
              </a:tblPr>
              <a:tblGrid>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tblGrid>
              <a:tr h="423308">
                <a:tc>
                  <a:txBody>
                    <a:bodyPr/>
                    <a:lstStyle/>
                    <a:p>
                      <a:r>
                        <a:rPr lang="en-US" sz="1800" dirty="0" smtClean="0">
                          <a:solidFill>
                            <a:schemeClr val="bg1"/>
                          </a:solidFill>
                        </a:rPr>
                        <a:t>18</a:t>
                      </a:r>
                      <a:endParaRPr lang="en-US" sz="1800" dirty="0">
                        <a:solidFill>
                          <a:schemeClr val="bg1"/>
                        </a:solidFill>
                      </a:endParaRPr>
                    </a:p>
                  </a:txBody>
                  <a:tcPr/>
                </a:tc>
                <a:tc>
                  <a:txBody>
                    <a:bodyPr/>
                    <a:lstStyle/>
                    <a:p>
                      <a:r>
                        <a:rPr lang="en-US" sz="1800" dirty="0" smtClean="0">
                          <a:solidFill>
                            <a:schemeClr val="bg1"/>
                          </a:solidFill>
                        </a:rPr>
                        <a:t>24</a:t>
                      </a:r>
                      <a:endParaRPr lang="en-US" sz="1800" dirty="0">
                        <a:solidFill>
                          <a:schemeClr val="bg1"/>
                        </a:solidFill>
                      </a:endParaRPr>
                    </a:p>
                  </a:txBody>
                  <a:tcPr/>
                </a:tc>
                <a:tc>
                  <a:txBody>
                    <a:bodyPr/>
                    <a:lstStyle/>
                    <a:p>
                      <a:r>
                        <a:rPr lang="en-US" sz="1800" dirty="0" smtClean="0">
                          <a:solidFill>
                            <a:schemeClr val="bg1"/>
                          </a:solidFill>
                        </a:rPr>
                        <a:t>24</a:t>
                      </a:r>
                      <a:endParaRPr lang="en-US" sz="1800" dirty="0">
                        <a:solidFill>
                          <a:schemeClr val="bg1"/>
                        </a:solidFill>
                      </a:endParaRPr>
                    </a:p>
                  </a:txBody>
                  <a:tcPr/>
                </a:tc>
                <a:tc>
                  <a:txBody>
                    <a:bodyPr/>
                    <a:lstStyle/>
                    <a:p>
                      <a:r>
                        <a:rPr lang="en-US" sz="1800" dirty="0" smtClean="0">
                          <a:solidFill>
                            <a:schemeClr val="bg1"/>
                          </a:solidFill>
                        </a:rPr>
                        <a:t>30</a:t>
                      </a:r>
                      <a:endParaRPr lang="en-US" sz="1800" dirty="0">
                        <a:solidFill>
                          <a:schemeClr val="bg1"/>
                        </a:solidFill>
                      </a:endParaRPr>
                    </a:p>
                  </a:txBody>
                  <a:tcPr/>
                </a:tc>
                <a:tc>
                  <a:txBody>
                    <a:bodyPr/>
                    <a:lstStyle/>
                    <a:p>
                      <a:r>
                        <a:rPr lang="en-US" sz="1800" dirty="0" smtClean="0">
                          <a:solidFill>
                            <a:schemeClr val="bg1"/>
                          </a:solidFill>
                        </a:rPr>
                        <a:t>38</a:t>
                      </a:r>
                      <a:endParaRPr lang="en-US" sz="1800" dirty="0">
                        <a:solidFill>
                          <a:schemeClr val="bg1"/>
                        </a:solidFill>
                      </a:endParaRPr>
                    </a:p>
                  </a:txBody>
                  <a:tcPr/>
                </a:tc>
                <a:tc>
                  <a:txBody>
                    <a:bodyPr/>
                    <a:lstStyle/>
                    <a:p>
                      <a:r>
                        <a:rPr lang="en-US" sz="1800" dirty="0" smtClean="0">
                          <a:solidFill>
                            <a:schemeClr val="bg1"/>
                          </a:solidFill>
                        </a:rPr>
                        <a:t>40</a:t>
                      </a:r>
                      <a:endParaRPr lang="en-US" sz="1800" dirty="0">
                        <a:solidFill>
                          <a:schemeClr val="bg1"/>
                        </a:solidFill>
                      </a:endParaRPr>
                    </a:p>
                  </a:txBody>
                  <a:tcPr/>
                </a:tc>
                <a:tc>
                  <a:txBody>
                    <a:bodyPr/>
                    <a:lstStyle/>
                    <a:p>
                      <a:r>
                        <a:rPr lang="en-US" sz="1800" dirty="0" smtClean="0">
                          <a:solidFill>
                            <a:schemeClr val="bg1"/>
                          </a:solidFill>
                        </a:rPr>
                        <a:t>40</a:t>
                      </a:r>
                      <a:endParaRPr lang="en-US" sz="1800" dirty="0">
                        <a:solidFill>
                          <a:schemeClr val="bg1"/>
                        </a:solidFill>
                      </a:endParaRPr>
                    </a:p>
                  </a:txBody>
                  <a:tcPr/>
                </a:tc>
                <a:tc>
                  <a:txBody>
                    <a:bodyPr/>
                    <a:lstStyle/>
                    <a:p>
                      <a:r>
                        <a:rPr lang="en-US" sz="1800" dirty="0" smtClean="0">
                          <a:solidFill>
                            <a:schemeClr val="bg1"/>
                          </a:solidFill>
                        </a:rPr>
                        <a:t>50</a:t>
                      </a:r>
                      <a:endParaRPr lang="en-US" sz="1800" dirty="0">
                        <a:solidFill>
                          <a:schemeClr val="bg1"/>
                        </a:solidFill>
                      </a:endParaRPr>
                    </a:p>
                  </a:txBody>
                  <a:tcPr/>
                </a:tc>
                <a:tc>
                  <a:txBody>
                    <a:bodyPr/>
                    <a:lstStyle/>
                    <a:p>
                      <a:r>
                        <a:rPr lang="en-US" sz="1800" dirty="0" smtClean="0">
                          <a:solidFill>
                            <a:schemeClr val="bg1"/>
                          </a:solidFill>
                        </a:rPr>
                        <a:t>50</a:t>
                      </a:r>
                      <a:endParaRPr lang="en-US" sz="1800" dirty="0">
                        <a:solidFill>
                          <a:schemeClr val="bg1"/>
                        </a:solidFill>
                      </a:endParaRPr>
                    </a:p>
                  </a:txBody>
                  <a:tcPr/>
                </a:tc>
                <a:tc>
                  <a:txBody>
                    <a:bodyPr/>
                    <a:lstStyle/>
                    <a:p>
                      <a:r>
                        <a:rPr lang="en-US" sz="1800" dirty="0" smtClean="0">
                          <a:solidFill>
                            <a:schemeClr val="bg1"/>
                          </a:solidFill>
                        </a:rPr>
                        <a:t>50</a:t>
                      </a:r>
                      <a:endParaRPr lang="en-US" sz="1800" dirty="0">
                        <a:solidFill>
                          <a:schemeClr val="bg1"/>
                        </a:solidFill>
                      </a:endParaRPr>
                    </a:p>
                  </a:txBody>
                  <a:tcPr/>
                </a:tc>
                <a:tc>
                  <a:txBody>
                    <a:bodyPr/>
                    <a:lstStyle/>
                    <a:p>
                      <a:r>
                        <a:rPr lang="en-US" sz="1800" dirty="0" smtClean="0">
                          <a:solidFill>
                            <a:schemeClr val="bg1"/>
                          </a:solidFill>
                        </a:rPr>
                        <a:t>50</a:t>
                      </a:r>
                      <a:endParaRPr lang="en-US" sz="1800" dirty="0">
                        <a:solidFill>
                          <a:schemeClr val="bg1"/>
                        </a:solidFill>
                      </a:endParaRPr>
                    </a:p>
                  </a:txBody>
                  <a:tcPr/>
                </a:tc>
                <a:tc>
                  <a:txBody>
                    <a:bodyPr/>
                    <a:lstStyle/>
                    <a:p>
                      <a:r>
                        <a:rPr lang="en-US" sz="1800" dirty="0" smtClean="0">
                          <a:solidFill>
                            <a:schemeClr val="bg1"/>
                          </a:solidFill>
                        </a:rPr>
                        <a:t>50</a:t>
                      </a:r>
                      <a:endParaRPr lang="en-US" sz="1800" dirty="0">
                        <a:solidFill>
                          <a:schemeClr val="bg1"/>
                        </a:solidFill>
                      </a:endParaRPr>
                    </a:p>
                  </a:txBody>
                  <a:tcPr/>
                </a:tc>
                <a:tc>
                  <a:txBody>
                    <a:bodyPr/>
                    <a:lstStyle/>
                    <a:p>
                      <a:r>
                        <a:rPr lang="en-US" sz="1800" dirty="0" smtClean="0">
                          <a:solidFill>
                            <a:schemeClr val="bg1"/>
                          </a:solidFill>
                        </a:rPr>
                        <a:t>60</a:t>
                      </a:r>
                      <a:endParaRPr lang="en-US" sz="1800" dirty="0">
                        <a:solidFill>
                          <a:schemeClr val="bg1"/>
                        </a:solidFill>
                      </a:endParaRPr>
                    </a:p>
                  </a:txBody>
                  <a:tcPr/>
                </a:tc>
                <a:tc>
                  <a:txBody>
                    <a:bodyPr/>
                    <a:lstStyle/>
                    <a:p>
                      <a:r>
                        <a:rPr lang="en-US" sz="1800" dirty="0" smtClean="0">
                          <a:solidFill>
                            <a:schemeClr val="bg1"/>
                          </a:solidFill>
                        </a:rPr>
                        <a:t>60</a:t>
                      </a:r>
                      <a:endParaRPr lang="en-US" sz="1800" dirty="0">
                        <a:solidFill>
                          <a:schemeClr val="bg1"/>
                        </a:solidFill>
                      </a:endParaRPr>
                    </a:p>
                  </a:txBody>
                  <a:tcPr/>
                </a:tc>
                <a:tc>
                  <a:txBody>
                    <a:bodyPr/>
                    <a:lstStyle/>
                    <a:p>
                      <a:r>
                        <a:rPr lang="en-US" sz="1800" dirty="0" smtClean="0">
                          <a:solidFill>
                            <a:schemeClr val="bg1"/>
                          </a:solidFill>
                        </a:rPr>
                        <a:t>60</a:t>
                      </a:r>
                      <a:endParaRPr lang="en-US" sz="1800" dirty="0">
                        <a:solidFill>
                          <a:schemeClr val="bg1"/>
                        </a:solidFill>
                      </a:endParaRPr>
                    </a:p>
                  </a:txBody>
                  <a:tcPr/>
                </a:tc>
                <a:tc>
                  <a:txBody>
                    <a:bodyPr/>
                    <a:lstStyle/>
                    <a:p>
                      <a:r>
                        <a:rPr lang="en-US" sz="1800" dirty="0" smtClean="0">
                          <a:solidFill>
                            <a:schemeClr val="bg1"/>
                          </a:solidFill>
                        </a:rPr>
                        <a:t>60</a:t>
                      </a:r>
                      <a:endParaRPr lang="en-US" sz="1800" dirty="0">
                        <a:solidFill>
                          <a:schemeClr val="bg1"/>
                        </a:solidFill>
                      </a:endParaRPr>
                    </a:p>
                  </a:txBody>
                  <a:tcPr/>
                </a:tc>
                <a:tc>
                  <a:txBody>
                    <a:bodyPr/>
                    <a:lstStyle/>
                    <a:p>
                      <a:r>
                        <a:rPr lang="en-US" sz="1800" dirty="0" smtClean="0">
                          <a:solidFill>
                            <a:schemeClr val="bg1"/>
                          </a:solidFill>
                        </a:rPr>
                        <a:t>70</a:t>
                      </a:r>
                      <a:endParaRPr lang="en-US" sz="1800" dirty="0">
                        <a:solidFill>
                          <a:schemeClr val="bg1"/>
                        </a:solidFill>
                      </a:endParaRPr>
                    </a:p>
                  </a:txBody>
                  <a:tcPr/>
                </a:tc>
                <a:tc>
                  <a:txBody>
                    <a:bodyPr/>
                    <a:lstStyle/>
                    <a:p>
                      <a:r>
                        <a:rPr lang="en-US" sz="1800" dirty="0" smtClean="0">
                          <a:solidFill>
                            <a:schemeClr val="bg1"/>
                          </a:solidFill>
                        </a:rPr>
                        <a:t>70</a:t>
                      </a:r>
                      <a:endParaRPr lang="en-US" sz="1800" dirty="0">
                        <a:solidFill>
                          <a:schemeClr val="bg1"/>
                        </a:solidFill>
                      </a:endParaRPr>
                    </a:p>
                  </a:txBody>
                  <a:tcPr/>
                </a:tc>
                <a:tc>
                  <a:txBody>
                    <a:bodyPr/>
                    <a:lstStyle/>
                    <a:p>
                      <a:r>
                        <a:rPr lang="en-US" sz="1800" dirty="0" smtClean="0">
                          <a:solidFill>
                            <a:schemeClr val="bg1"/>
                          </a:solidFill>
                        </a:rPr>
                        <a:t>70</a:t>
                      </a:r>
                      <a:endParaRPr lang="en-US" sz="1800" dirty="0">
                        <a:solidFill>
                          <a:schemeClr val="bg1"/>
                        </a:solidFill>
                      </a:endParaRPr>
                    </a:p>
                  </a:txBody>
                  <a:tcPr/>
                </a:tc>
                <a:tc>
                  <a:txBody>
                    <a:bodyPr/>
                    <a:lstStyle/>
                    <a:p>
                      <a:r>
                        <a:rPr lang="en-US" sz="1800" dirty="0" smtClean="0">
                          <a:solidFill>
                            <a:schemeClr val="bg1"/>
                          </a:solidFill>
                        </a:rPr>
                        <a:t>80</a:t>
                      </a:r>
                      <a:endParaRPr lang="en-US" sz="1800" dirty="0">
                        <a:solidFill>
                          <a:schemeClr val="bg1"/>
                        </a:solidFill>
                      </a:endParaRPr>
                    </a:p>
                  </a:txBody>
                  <a:tcPr/>
                </a:tc>
                <a:tc>
                  <a:txBody>
                    <a:bodyPr/>
                    <a:lstStyle/>
                    <a:p>
                      <a:r>
                        <a:rPr lang="en-US" sz="1800" dirty="0" smtClean="0">
                          <a:solidFill>
                            <a:schemeClr val="bg1"/>
                          </a:solidFill>
                        </a:rPr>
                        <a:t>80</a:t>
                      </a:r>
                      <a:endParaRPr lang="en-US" sz="1800" dirty="0">
                        <a:solidFill>
                          <a:schemeClr val="bg1"/>
                        </a:solidFill>
                      </a:endParaRP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11941769"/>
              </p:ext>
            </p:extLst>
          </p:nvPr>
        </p:nvGraphicFramePr>
        <p:xfrm>
          <a:off x="1" y="2654285"/>
          <a:ext cx="9144009" cy="416461"/>
        </p:xfrm>
        <a:graphic>
          <a:graphicData uri="http://schemas.openxmlformats.org/drawingml/2006/table">
            <a:tbl>
              <a:tblPr firstRow="1" bandRow="1">
                <a:tableStyleId>{5C22544A-7EE6-4342-B048-85BDC9FD1C3A}</a:tableStyleId>
              </a:tblPr>
              <a:tblGrid>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tblGrid>
              <a:tr h="416461">
                <a:tc>
                  <a:txBody>
                    <a:bodyPr/>
                    <a:lstStyle/>
                    <a:p>
                      <a:r>
                        <a:rPr lang="en-US" sz="1800" dirty="0" smtClean="0">
                          <a:solidFill>
                            <a:schemeClr val="bg1"/>
                          </a:solidFill>
                        </a:rPr>
                        <a:t>+</a:t>
                      </a:r>
                      <a:endParaRPr lang="en-US" sz="1800" dirty="0">
                        <a:solidFill>
                          <a:schemeClr val="bg1"/>
                        </a:solidFill>
                      </a:endParaRPr>
                    </a:p>
                  </a:txBody>
                  <a:tcPr/>
                </a:tc>
                <a:tc>
                  <a:txBody>
                    <a:bodyPr/>
                    <a:lstStyle/>
                    <a:p>
                      <a:r>
                        <a:rPr lang="en-US" sz="1800" dirty="0" smtClean="0">
                          <a:solidFill>
                            <a:schemeClr val="bg1"/>
                          </a:solidFill>
                          <a:sym typeface="Symbol"/>
                        </a:rPr>
                        <a:t></a:t>
                      </a:r>
                      <a:endParaRPr lang="en-US" sz="1800" dirty="0">
                        <a:solidFill>
                          <a:schemeClr val="bg1"/>
                        </a:solidFill>
                      </a:endParaRPr>
                    </a:p>
                  </a:txBody>
                  <a:tcPr/>
                </a:tc>
                <a:tc>
                  <a:txBody>
                    <a:bodyPr/>
                    <a:lstStyle/>
                    <a:p>
                      <a:r>
                        <a:rPr lang="en-US" sz="1800" dirty="0" smtClean="0">
                          <a:solidFill>
                            <a:schemeClr val="bg1"/>
                          </a:solidFill>
                        </a:rPr>
                        <a:t>-</a:t>
                      </a:r>
                      <a:endParaRPr lang="en-US" sz="18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sym typeface="Symbol"/>
                        </a:rPr>
                        <a:t></a:t>
                      </a:r>
                      <a:endParaRPr lang="en-US" sz="1800" dirty="0" smtClean="0">
                        <a:solidFill>
                          <a:schemeClr val="bg1"/>
                        </a:solidFill>
                      </a:endParaRPr>
                    </a:p>
                  </a:txBody>
                  <a:tcPr/>
                </a:tc>
                <a:tc>
                  <a:txBody>
                    <a:bodyPr/>
                    <a:lstStyle/>
                    <a:p>
                      <a:r>
                        <a:rPr lang="en-US" sz="1800" dirty="0" smtClean="0">
                          <a:solidFill>
                            <a:schemeClr val="bg1"/>
                          </a:solidFill>
                        </a:rPr>
                        <a:t>+</a:t>
                      </a:r>
                      <a:endParaRPr lang="en-US" sz="18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sym typeface="Symbol"/>
                        </a:rPr>
                        <a:t></a:t>
                      </a:r>
                      <a:endParaRPr lang="en-US" sz="1800" dirty="0" smtClean="0">
                        <a:solidFill>
                          <a:schemeClr val="bg1"/>
                        </a:solidFill>
                      </a:endParaRPr>
                    </a:p>
                  </a:txBody>
                  <a:tcPr/>
                </a:tc>
                <a:tc>
                  <a:txBody>
                    <a:bodyPr/>
                    <a:lstStyle/>
                    <a:p>
                      <a:r>
                        <a:rPr lang="en-US" sz="1800" dirty="0" smtClean="0">
                          <a:solidFill>
                            <a:schemeClr val="bg1"/>
                          </a:solidFill>
                        </a:rPr>
                        <a:t>-</a:t>
                      </a:r>
                      <a:endParaRPr lang="en-US" sz="18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sym typeface="Symbol"/>
                        </a:rPr>
                        <a:t></a:t>
                      </a:r>
                      <a:endParaRPr lang="en-US" sz="1800" dirty="0" smtClean="0">
                        <a:solidFill>
                          <a:schemeClr val="bg1"/>
                        </a:solidFill>
                      </a:endParaRPr>
                    </a:p>
                  </a:txBody>
                  <a:tcPr/>
                </a:tc>
                <a:tc>
                  <a:txBody>
                    <a:bodyPr/>
                    <a:lstStyle/>
                    <a:p>
                      <a:r>
                        <a:rPr lang="en-US" sz="1800" dirty="0" smtClean="0">
                          <a:solidFill>
                            <a:schemeClr val="bg1"/>
                          </a:solidFill>
                        </a:rPr>
                        <a:t>+</a:t>
                      </a:r>
                      <a:endParaRPr lang="en-US" sz="18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sym typeface="Symbol"/>
                        </a:rPr>
                        <a:t></a:t>
                      </a:r>
                      <a:endParaRPr lang="en-US" sz="1800" dirty="0" smtClean="0">
                        <a:solidFill>
                          <a:schemeClr val="bg1"/>
                        </a:solidFill>
                      </a:endParaRPr>
                    </a:p>
                  </a:txBody>
                  <a:tcPr/>
                </a:tc>
                <a:tc>
                  <a:txBody>
                    <a:bodyPr/>
                    <a:lstStyle/>
                    <a:p>
                      <a:r>
                        <a:rPr lang="en-US" sz="1800" dirty="0" smtClean="0">
                          <a:solidFill>
                            <a:schemeClr val="bg1"/>
                          </a:solidFill>
                        </a:rPr>
                        <a:t>-</a:t>
                      </a:r>
                      <a:endParaRPr lang="en-US" sz="18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sym typeface="Symbol"/>
                        </a:rPr>
                        <a:t></a:t>
                      </a:r>
                      <a:endParaRPr lang="en-US" sz="1800" dirty="0" smtClean="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sym typeface="Symbol"/>
                        </a:rPr>
                        <a:t></a:t>
                      </a:r>
                      <a:endParaRPr lang="en-US" sz="1800" dirty="0" smtClean="0">
                        <a:solidFill>
                          <a:schemeClr val="bg1"/>
                        </a:solidFill>
                      </a:endParaRPr>
                    </a:p>
                  </a:txBody>
                  <a:tcPr/>
                </a:tc>
                <a:tc>
                  <a:txBody>
                    <a:bodyPr/>
                    <a:lstStyle/>
                    <a:p>
                      <a:r>
                        <a:rPr lang="en-US" sz="1800" dirty="0" smtClean="0">
                          <a:solidFill>
                            <a:schemeClr val="bg1"/>
                          </a:solidFill>
                        </a:rPr>
                        <a:t>+</a:t>
                      </a:r>
                      <a:endParaRPr lang="en-US" sz="1800" dirty="0">
                        <a:solidFill>
                          <a:schemeClr val="bg1"/>
                        </a:solidFill>
                      </a:endParaRPr>
                    </a:p>
                  </a:txBody>
                  <a:tcPr/>
                </a:tc>
                <a:tc>
                  <a:txBody>
                    <a:bodyPr/>
                    <a:lstStyle/>
                    <a:p>
                      <a:r>
                        <a:rPr lang="en-US" sz="1800" dirty="0" smtClean="0">
                          <a:solidFill>
                            <a:schemeClr val="bg1"/>
                          </a:solidFill>
                        </a:rPr>
                        <a:t>-</a:t>
                      </a:r>
                      <a:endParaRPr lang="en-US" sz="18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sym typeface="Symbol"/>
                        </a:rPr>
                        <a:t></a:t>
                      </a:r>
                      <a:endParaRPr lang="en-US" sz="1800" dirty="0" smtClean="0">
                        <a:solidFill>
                          <a:schemeClr val="bg1"/>
                        </a:solidFill>
                      </a:endParaRPr>
                    </a:p>
                  </a:txBody>
                  <a:tcPr/>
                </a:tc>
                <a:tc>
                  <a:txBody>
                    <a:bodyPr/>
                    <a:lstStyle/>
                    <a:p>
                      <a:r>
                        <a:rPr lang="en-US" sz="1800" dirty="0" smtClean="0">
                          <a:solidFill>
                            <a:schemeClr val="bg1"/>
                          </a:solidFill>
                        </a:rPr>
                        <a:t>-</a:t>
                      </a:r>
                      <a:endParaRPr lang="en-US" sz="1800" dirty="0">
                        <a:solidFill>
                          <a:schemeClr val="bg1"/>
                        </a:solidFill>
                      </a:endParaRPr>
                    </a:p>
                  </a:txBody>
                  <a:tcPr/>
                </a:tc>
                <a:tc>
                  <a:txBody>
                    <a:bodyPr/>
                    <a:lstStyle/>
                    <a:p>
                      <a:r>
                        <a:rPr lang="en-US" sz="1800" dirty="0" smtClean="0">
                          <a:solidFill>
                            <a:schemeClr val="bg1"/>
                          </a:solidFill>
                        </a:rPr>
                        <a:t>+</a:t>
                      </a:r>
                      <a:endParaRPr lang="en-US" sz="1800" dirty="0">
                        <a:solidFill>
                          <a:schemeClr val="bg1"/>
                        </a:solidFill>
                      </a:endParaRPr>
                    </a:p>
                  </a:txBody>
                  <a:tcPr/>
                </a:tc>
                <a:tc>
                  <a:txBody>
                    <a:bodyPr/>
                    <a:lstStyle/>
                    <a:p>
                      <a:r>
                        <a:rPr lang="en-US" sz="1800" dirty="0" smtClean="0">
                          <a:solidFill>
                            <a:schemeClr val="bg1"/>
                          </a:solidFill>
                        </a:rPr>
                        <a:t>+</a:t>
                      </a:r>
                      <a:endParaRPr lang="en-US" sz="1800" dirty="0">
                        <a:solidFill>
                          <a:schemeClr val="bg1"/>
                        </a:solidFill>
                      </a:endParaRPr>
                    </a:p>
                  </a:txBody>
                  <a:tcPr/>
                </a:tc>
                <a:tc>
                  <a:txBody>
                    <a:bodyPr/>
                    <a:lstStyle/>
                    <a:p>
                      <a:r>
                        <a:rPr lang="en-US" sz="1800" dirty="0" smtClean="0">
                          <a:solidFill>
                            <a:schemeClr val="bg1"/>
                          </a:solidFill>
                        </a:rPr>
                        <a:t>-</a:t>
                      </a:r>
                      <a:endParaRPr lang="en-US" sz="18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sym typeface="Symbol"/>
                        </a:rPr>
                        <a:t></a:t>
                      </a:r>
                      <a:endParaRPr lang="en-US" sz="1800" dirty="0" smtClean="0">
                        <a:solidFill>
                          <a:schemeClr val="bg1"/>
                        </a:solidFill>
                      </a:endParaRPr>
                    </a:p>
                  </a:txBody>
                  <a:tcPr/>
                </a:tc>
              </a:tr>
            </a:tbl>
          </a:graphicData>
        </a:graphic>
      </p:graphicFrame>
    </p:spTree>
    <p:extLst>
      <p:ext uri="{BB962C8B-B14F-4D97-AF65-F5344CB8AC3E}">
        <p14:creationId xmlns:p14="http://schemas.microsoft.com/office/powerpoint/2010/main" val="29542417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dirty="0" smtClean="0">
                <a:latin typeface="Museo Slab 500" pitchFamily="50" charset="0"/>
              </a:rPr>
              <a:t>Student Outcome Objectives</a:t>
            </a:r>
            <a:endParaRPr lang="en-US" sz="4000" dirty="0">
              <a:latin typeface="Museo Slab 500" pitchFamily="50"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7437016"/>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09294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054" y="1719071"/>
            <a:ext cx="8407893" cy="4407408"/>
          </a:xfrm>
        </p:spPr>
        <p:txBody>
          <a:bodyPr/>
          <a:lstStyle/>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a:p>
          <a:p>
            <a:pPr marL="365760" lvl="1" indent="0" algn="ctr">
              <a:buNone/>
            </a:pPr>
            <a:endParaRPr lang="en-US" sz="2800" dirty="0" smtClean="0"/>
          </a:p>
          <a:p>
            <a:pPr marL="365760" lvl="1" indent="0" algn="ctr">
              <a:buNone/>
            </a:pPr>
            <a:endParaRPr lang="en-US" sz="2800" dirty="0"/>
          </a:p>
        </p:txBody>
      </p:sp>
      <p:sp>
        <p:nvSpPr>
          <p:cNvPr id="3" name="Title 2"/>
          <p:cNvSpPr>
            <a:spLocks noGrp="1"/>
          </p:cNvSpPr>
          <p:nvPr>
            <p:ph type="title"/>
          </p:nvPr>
        </p:nvSpPr>
        <p:spPr>
          <a:xfrm>
            <a:off x="0" y="-71845"/>
            <a:ext cx="9144000" cy="1054394"/>
          </a:xfrm>
        </p:spPr>
        <p:txBody>
          <a:bodyPr/>
          <a:lstStyle/>
          <a:p>
            <a:r>
              <a:rPr lang="en-US" sz="3900" dirty="0" smtClean="0">
                <a:latin typeface="Museo Slab 500" pitchFamily="50" charset="0"/>
              </a:rPr>
              <a:t>Determine Target and Scale Quality </a:t>
            </a:r>
            <a:endParaRPr lang="en-US" sz="3900" dirty="0">
              <a:latin typeface="Museo Slab 500" pitchFamily="50" charset="0"/>
            </a:endParaRPr>
          </a:p>
        </p:txBody>
      </p:sp>
      <p:sp>
        <p:nvSpPr>
          <p:cNvPr id="7" name="Content Placeholder 1"/>
          <p:cNvSpPr txBox="1">
            <a:spLocks/>
          </p:cNvSpPr>
          <p:nvPr/>
        </p:nvSpPr>
        <p:spPr>
          <a:xfrm>
            <a:off x="533399" y="1871471"/>
            <a:ext cx="8407893" cy="440740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en-US" sz="2000" dirty="0" smtClean="0"/>
          </a:p>
          <a:p>
            <a:pPr lvl="1"/>
            <a:endParaRPr lang="en-US" sz="2000" dirty="0" smtClean="0"/>
          </a:p>
        </p:txBody>
      </p:sp>
      <p:sp>
        <p:nvSpPr>
          <p:cNvPr id="8" name="Content Placeholder 1"/>
          <p:cNvSpPr txBox="1">
            <a:spLocks/>
          </p:cNvSpPr>
          <p:nvPr/>
        </p:nvSpPr>
        <p:spPr>
          <a:xfrm>
            <a:off x="354367" y="1871471"/>
            <a:ext cx="8407893" cy="440740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365760" lvl="1" indent="0">
              <a:buNone/>
            </a:pPr>
            <a:endParaRPr lang="en-US" sz="1800" dirty="0" smtClean="0"/>
          </a:p>
          <a:p>
            <a:pPr lvl="1"/>
            <a:endParaRPr lang="en-US" sz="2000" dirty="0" smtClean="0"/>
          </a:p>
        </p:txBody>
      </p:sp>
      <p:sp>
        <p:nvSpPr>
          <p:cNvPr id="6" name="Content Placeholder 1"/>
          <p:cNvSpPr txBox="1">
            <a:spLocks/>
          </p:cNvSpPr>
          <p:nvPr/>
        </p:nvSpPr>
        <p:spPr>
          <a:xfrm>
            <a:off x="380999" y="1719071"/>
            <a:ext cx="8407893" cy="4736320"/>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0"/>
            <a:r>
              <a:rPr lang="en-US" sz="2800" dirty="0" smtClean="0">
                <a:solidFill>
                  <a:schemeClr val="tx1"/>
                </a:solidFill>
              </a:rPr>
              <a:t>Will your district/BOCES establish quality criteria when setting targets and scales?</a:t>
            </a:r>
          </a:p>
          <a:p>
            <a:pPr lvl="0"/>
            <a:r>
              <a:rPr lang="en-US" sz="2800" dirty="0" smtClean="0">
                <a:solidFill>
                  <a:schemeClr val="tx1"/>
                </a:solidFill>
              </a:rPr>
              <a:t>Criteria for establishing quality targets and scales might include:</a:t>
            </a:r>
          </a:p>
          <a:p>
            <a:pPr lvl="1"/>
            <a:r>
              <a:rPr lang="en-US" sz="2600" dirty="0" smtClean="0">
                <a:solidFill>
                  <a:schemeClr val="tx1"/>
                </a:solidFill>
              </a:rPr>
              <a:t>Approval processes</a:t>
            </a:r>
          </a:p>
          <a:p>
            <a:pPr lvl="1"/>
            <a:r>
              <a:rPr lang="en-US" sz="2600" dirty="0" smtClean="0">
                <a:solidFill>
                  <a:schemeClr val="tx1"/>
                </a:solidFill>
              </a:rPr>
              <a:t>Collaboratively established</a:t>
            </a:r>
          </a:p>
          <a:p>
            <a:pPr lvl="1"/>
            <a:r>
              <a:rPr lang="en-US" sz="2600" dirty="0" smtClean="0">
                <a:solidFill>
                  <a:schemeClr val="tx1"/>
                </a:solidFill>
              </a:rPr>
              <a:t>Balancing rigor with attainment levels</a:t>
            </a:r>
          </a:p>
          <a:p>
            <a:pPr lvl="1"/>
            <a:r>
              <a:rPr lang="en-US" sz="2600" dirty="0" smtClean="0">
                <a:solidFill>
                  <a:schemeClr val="tx1"/>
                </a:solidFill>
              </a:rPr>
              <a:t>Based on </a:t>
            </a:r>
            <a:r>
              <a:rPr lang="en-US" sz="2600" dirty="0">
                <a:solidFill>
                  <a:schemeClr val="tx1"/>
                </a:solidFill>
              </a:rPr>
              <a:t>previous </a:t>
            </a:r>
            <a:r>
              <a:rPr lang="en-US" sz="2600" dirty="0" smtClean="0">
                <a:solidFill>
                  <a:schemeClr val="tx1"/>
                </a:solidFill>
              </a:rPr>
              <a:t>data and should meet or exceed past student performance </a:t>
            </a:r>
          </a:p>
          <a:p>
            <a:pPr marL="365760" lvl="1" indent="0">
              <a:buNone/>
            </a:pPr>
            <a:endParaRPr lang="en-US" sz="600" dirty="0">
              <a:solidFill>
                <a:schemeClr val="tx1"/>
              </a:solidFill>
            </a:endParaRPr>
          </a:p>
          <a:p>
            <a:pPr lvl="1"/>
            <a:endParaRPr lang="en-US" sz="2400" dirty="0">
              <a:solidFill>
                <a:schemeClr val="tx1"/>
              </a:solidFill>
            </a:endParaRPr>
          </a:p>
        </p:txBody>
      </p:sp>
    </p:spTree>
    <p:extLst>
      <p:ext uri="{BB962C8B-B14F-4D97-AF65-F5344CB8AC3E}">
        <p14:creationId xmlns:p14="http://schemas.microsoft.com/office/powerpoint/2010/main" val="1809389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dirty="0" smtClean="0">
                <a:latin typeface="Museo Slab 500" pitchFamily="50" charset="0"/>
              </a:rPr>
              <a:t>Student Outcome Objectives</a:t>
            </a:r>
            <a:endParaRPr lang="en-US" sz="4000" dirty="0">
              <a:latin typeface="Museo Slab 500" pitchFamily="50"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1628953"/>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23648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dirty="0" smtClean="0">
                <a:latin typeface="Museo Slab 500" pitchFamily="50" charset="0"/>
              </a:rPr>
              <a:t>Student Outcome Objectives</a:t>
            </a:r>
            <a:endParaRPr lang="en-US" sz="4000" dirty="0">
              <a:latin typeface="Museo Slab 500" pitchFamily="50"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9953196"/>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62567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52" y="1262083"/>
            <a:ext cx="9143999" cy="5424141"/>
          </a:xfrm>
        </p:spPr>
        <p:txBody>
          <a:bodyPr/>
          <a:lstStyle/>
          <a:p>
            <a:pPr marL="365760" lvl="1" indent="0">
              <a:spcBef>
                <a:spcPts val="0"/>
              </a:spcBef>
              <a:buNone/>
            </a:pPr>
            <a:endParaRPr lang="en-US" sz="2000" dirty="0" smtClean="0"/>
          </a:p>
          <a:p>
            <a:pPr marL="365760" lvl="1" indent="0">
              <a:spcBef>
                <a:spcPts val="0"/>
              </a:spcBef>
              <a:buNone/>
            </a:pPr>
            <a:r>
              <a:rPr lang="en-US" sz="2000" dirty="0" smtClean="0"/>
              <a:t>Performance Assessment/Portfolio Outcomes</a:t>
            </a:r>
          </a:p>
          <a:p>
            <a:pPr marL="365760" lvl="1" indent="0">
              <a:spcBef>
                <a:spcPts val="0"/>
              </a:spcBef>
              <a:buNone/>
            </a:pPr>
            <a:endParaRPr lang="en-US" sz="2400" dirty="0" smtClean="0"/>
          </a:p>
          <a:p>
            <a:pPr marL="365760" lvl="1" indent="0">
              <a:spcBef>
                <a:spcPts val="0"/>
              </a:spcBef>
              <a:buNone/>
            </a:pPr>
            <a:endParaRPr lang="en-US" sz="2400" dirty="0" smtClean="0"/>
          </a:p>
          <a:p>
            <a:pPr marL="365760" lvl="1" indent="0">
              <a:spcBef>
                <a:spcPts val="0"/>
              </a:spcBef>
              <a:buNone/>
            </a:pPr>
            <a:endParaRPr lang="en-US" dirty="0"/>
          </a:p>
          <a:p>
            <a:pPr marL="365760" lvl="1" indent="0">
              <a:spcBef>
                <a:spcPts val="0"/>
              </a:spcBef>
              <a:buNone/>
            </a:pPr>
            <a:r>
              <a:rPr lang="en-US" sz="2000" dirty="0" smtClean="0"/>
              <a:t>Reading Levels (beginning of the year)</a:t>
            </a:r>
          </a:p>
          <a:p>
            <a:pPr marL="365760" lvl="1" indent="0">
              <a:spcBef>
                <a:spcPts val="0"/>
              </a:spcBef>
              <a:buNone/>
            </a:pPr>
            <a:endParaRPr lang="en-US" sz="2000" dirty="0" smtClean="0"/>
          </a:p>
          <a:p>
            <a:pPr marL="365760" lvl="1" indent="0">
              <a:spcBef>
                <a:spcPts val="0"/>
              </a:spcBef>
              <a:buNone/>
            </a:pPr>
            <a:endParaRPr lang="en-US" sz="2000" dirty="0" smtClean="0"/>
          </a:p>
          <a:p>
            <a:pPr marL="365760" lvl="1" indent="0">
              <a:spcBef>
                <a:spcPts val="0"/>
              </a:spcBef>
              <a:buNone/>
            </a:pPr>
            <a:endParaRPr lang="en-US" sz="2000" dirty="0"/>
          </a:p>
          <a:p>
            <a:pPr marL="365760" lvl="1" indent="0">
              <a:spcBef>
                <a:spcPts val="0"/>
              </a:spcBef>
              <a:buNone/>
            </a:pPr>
            <a:endParaRPr lang="en-US" sz="1400" dirty="0" smtClean="0"/>
          </a:p>
          <a:p>
            <a:pPr marL="365760" lvl="1" indent="0">
              <a:spcBef>
                <a:spcPts val="0"/>
              </a:spcBef>
              <a:buNone/>
            </a:pPr>
            <a:r>
              <a:rPr lang="en-US" sz="2000" dirty="0" smtClean="0"/>
              <a:t>End of year cumulative exam </a:t>
            </a:r>
          </a:p>
          <a:p>
            <a:pPr marL="365760" lvl="1" indent="0">
              <a:spcBef>
                <a:spcPts val="0"/>
              </a:spcBef>
              <a:buNone/>
            </a:pPr>
            <a:endParaRPr lang="en-US" sz="2400" dirty="0" smtClean="0"/>
          </a:p>
          <a:p>
            <a:pPr marL="365760" lvl="1" indent="0">
              <a:spcBef>
                <a:spcPts val="0"/>
              </a:spcBef>
              <a:buNone/>
            </a:pPr>
            <a:endParaRPr lang="en-US" sz="2400" dirty="0" smtClean="0"/>
          </a:p>
          <a:p>
            <a:pPr marL="365760" lvl="1" indent="0">
              <a:spcBef>
                <a:spcPts val="0"/>
              </a:spcBef>
              <a:buNone/>
            </a:pPr>
            <a:endParaRPr lang="en-US" sz="1200" dirty="0" smtClean="0"/>
          </a:p>
          <a:p>
            <a:pPr marL="365760" lvl="1" indent="0">
              <a:spcBef>
                <a:spcPts val="0"/>
              </a:spcBef>
              <a:buNone/>
            </a:pPr>
            <a:r>
              <a:rPr lang="en-US" sz="2000" dirty="0" smtClean="0"/>
              <a:t>Rubric results</a:t>
            </a:r>
          </a:p>
        </p:txBody>
      </p:sp>
      <p:sp>
        <p:nvSpPr>
          <p:cNvPr id="3" name="Title 2"/>
          <p:cNvSpPr>
            <a:spLocks noGrp="1"/>
          </p:cNvSpPr>
          <p:nvPr>
            <p:ph type="title"/>
          </p:nvPr>
        </p:nvSpPr>
        <p:spPr>
          <a:xfrm>
            <a:off x="381000" y="31391"/>
            <a:ext cx="8381260" cy="858804"/>
          </a:xfrm>
        </p:spPr>
        <p:txBody>
          <a:bodyPr>
            <a:noAutofit/>
          </a:bodyPr>
          <a:lstStyle/>
          <a:p>
            <a:r>
              <a:rPr lang="en-US" sz="4000" dirty="0" smtClean="0">
                <a:latin typeface="Museo Slab 500" pitchFamily="50" charset="0"/>
              </a:rPr>
              <a:t>Reflection on </a:t>
            </a:r>
            <a:r>
              <a:rPr lang="en-US" sz="4000" dirty="0" smtClean="0">
                <a:latin typeface="Museo Slab 500" pitchFamily="50" charset="0"/>
              </a:rPr>
              <a:t>Pre </a:t>
            </a:r>
            <a:r>
              <a:rPr lang="en-US" sz="4000" dirty="0" smtClean="0">
                <a:latin typeface="Museo Slab 500" pitchFamily="50" charset="0"/>
              </a:rPr>
              <a:t>and Post Data</a:t>
            </a:r>
            <a:endParaRPr lang="en-US" sz="4000" dirty="0">
              <a:latin typeface="Museo Slab 500" pitchFamily="50" charset="0"/>
            </a:endParaRPr>
          </a:p>
        </p:txBody>
      </p:sp>
      <p:graphicFrame>
        <p:nvGraphicFramePr>
          <p:cNvPr id="9" name="Table 8"/>
          <p:cNvGraphicFramePr>
            <a:graphicFrameLocks noGrp="1"/>
          </p:cNvGraphicFramePr>
          <p:nvPr>
            <p:extLst>
              <p:ext uri="{D42A27DB-BD31-4B8C-83A1-F6EECF244321}">
                <p14:modId xmlns:p14="http://schemas.microsoft.com/office/powerpoint/2010/main" val="576523470"/>
              </p:ext>
            </p:extLst>
          </p:nvPr>
        </p:nvGraphicFramePr>
        <p:xfrm>
          <a:off x="-13647" y="5024405"/>
          <a:ext cx="9144009" cy="365760"/>
        </p:xfrm>
        <a:graphic>
          <a:graphicData uri="http://schemas.openxmlformats.org/drawingml/2006/table">
            <a:tbl>
              <a:tblPr firstRow="1" bandRow="1">
                <a:tableStyleId>{5C22544A-7EE6-4342-B048-85BDC9FD1C3A}</a:tableStyleId>
              </a:tblPr>
              <a:tblGrid>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tblGrid>
              <a:tr h="0">
                <a:tc>
                  <a:txBody>
                    <a:bodyPr/>
                    <a:lstStyle/>
                    <a:p>
                      <a:r>
                        <a:rPr lang="en-US" sz="1800" dirty="0" smtClean="0">
                          <a:solidFill>
                            <a:schemeClr val="tx1"/>
                          </a:solidFill>
                        </a:rPr>
                        <a:t>75</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90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76</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89</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80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99</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90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91</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80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70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82</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79</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94</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95</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98</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95</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66</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87</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98</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85</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71</a:t>
                      </a:r>
                      <a:endParaRPr lang="en-US" sz="1800" dirty="0">
                        <a:solidFill>
                          <a:schemeClr val="tx1"/>
                        </a:solidFill>
                      </a:endParaRPr>
                    </a:p>
                  </a:txBody>
                  <a:tcPr>
                    <a:solidFill>
                      <a:srgbClr val="FFC00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81459427"/>
              </p:ext>
            </p:extLst>
          </p:nvPr>
        </p:nvGraphicFramePr>
        <p:xfrm>
          <a:off x="12693" y="6345023"/>
          <a:ext cx="9144009" cy="423308"/>
        </p:xfrm>
        <a:graphic>
          <a:graphicData uri="http://schemas.openxmlformats.org/drawingml/2006/table">
            <a:tbl>
              <a:tblPr firstRow="1" bandRow="1">
                <a:tableStyleId>{5C22544A-7EE6-4342-B048-85BDC9FD1C3A}</a:tableStyleId>
              </a:tblPr>
              <a:tblGrid>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tblGrid>
              <a:tr h="423308">
                <a:tc>
                  <a:txBody>
                    <a:bodyPr/>
                    <a:lstStyle/>
                    <a:p>
                      <a:r>
                        <a:rPr lang="en-US" sz="1800" dirty="0" smtClean="0">
                          <a:solidFill>
                            <a:schemeClr val="tx1"/>
                          </a:solidFill>
                        </a:rPr>
                        <a:t>5</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5</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3</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6</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6</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4</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3</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5</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6</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6</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4</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5</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4</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4</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6</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5</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3</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6</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5</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6</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5</a:t>
                      </a:r>
                      <a:endParaRPr lang="en-US" sz="1800" dirty="0">
                        <a:solidFill>
                          <a:schemeClr val="tx1"/>
                        </a:solidFill>
                      </a:endParaRPr>
                    </a:p>
                  </a:txBody>
                  <a:tcPr>
                    <a:solidFill>
                      <a:srgbClr val="FFC00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44993596"/>
              </p:ext>
            </p:extLst>
          </p:nvPr>
        </p:nvGraphicFramePr>
        <p:xfrm>
          <a:off x="-13647" y="3762500"/>
          <a:ext cx="9144009" cy="423308"/>
        </p:xfrm>
        <a:graphic>
          <a:graphicData uri="http://schemas.openxmlformats.org/drawingml/2006/table">
            <a:tbl>
              <a:tblPr firstRow="1" bandRow="1">
                <a:tableStyleId>{5C22544A-7EE6-4342-B048-85BDC9FD1C3A}</a:tableStyleId>
              </a:tblPr>
              <a:tblGrid>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tblGrid>
              <a:tr h="423308">
                <a:tc>
                  <a:txBody>
                    <a:bodyPr/>
                    <a:lstStyle/>
                    <a:p>
                      <a:r>
                        <a:rPr lang="en-US" sz="1800" dirty="0" smtClean="0">
                          <a:solidFill>
                            <a:schemeClr val="tx1"/>
                          </a:solidFill>
                        </a:rPr>
                        <a:t>30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40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38</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38</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50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50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50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60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50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60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70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70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60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70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70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80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80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70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80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80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80</a:t>
                      </a:r>
                      <a:endParaRPr lang="en-US" sz="1800" dirty="0">
                        <a:solidFill>
                          <a:schemeClr val="tx1"/>
                        </a:solidFill>
                      </a:endParaRPr>
                    </a:p>
                  </a:txBody>
                  <a:tcPr>
                    <a:solidFill>
                      <a:srgbClr val="FFC000"/>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25154510"/>
              </p:ext>
            </p:extLst>
          </p:nvPr>
        </p:nvGraphicFramePr>
        <p:xfrm>
          <a:off x="-13647" y="2373783"/>
          <a:ext cx="9144009" cy="466878"/>
        </p:xfrm>
        <a:graphic>
          <a:graphicData uri="http://schemas.openxmlformats.org/drawingml/2006/table">
            <a:tbl>
              <a:tblPr firstRow="1" bandRow="1">
                <a:tableStyleId>{5C22544A-7EE6-4342-B048-85BDC9FD1C3A}</a:tableStyleId>
              </a:tblPr>
              <a:tblGrid>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tblGrid>
              <a:tr h="466878">
                <a:tc>
                  <a:txBody>
                    <a:bodyPr/>
                    <a:lstStyle/>
                    <a:p>
                      <a:r>
                        <a:rPr lang="en-US" sz="1600" dirty="0" smtClean="0">
                          <a:solidFill>
                            <a:schemeClr val="tx1"/>
                          </a:solidFill>
                        </a:rPr>
                        <a:t>+</a:t>
                      </a:r>
                      <a:endParaRPr lang="en-US" sz="1600" dirty="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sym typeface="Symbol"/>
                        </a:rPr>
                        <a:t></a:t>
                      </a:r>
                      <a:endParaRPr lang="en-US" sz="1600" dirty="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sym typeface="Symbol"/>
                        </a:rPr>
                        <a:t></a:t>
                      </a:r>
                      <a:endParaRPr lang="en-US" sz="1600" dirty="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a:t>
                      </a:r>
                    </a:p>
                  </a:txBody>
                  <a:tcPr>
                    <a:solidFill>
                      <a:srgbClr val="FFC000"/>
                    </a:solidFill>
                  </a:tcPr>
                </a:tc>
                <a:tc>
                  <a:txBody>
                    <a:bodyPr/>
                    <a:lstStyle/>
                    <a:p>
                      <a:r>
                        <a:rPr lang="en-US" sz="1600" dirty="0" smtClean="0">
                          <a:solidFill>
                            <a:schemeClr val="tx1"/>
                          </a:solidFill>
                        </a:rPr>
                        <a:t>-</a:t>
                      </a:r>
                      <a:endParaRPr lang="en-US" sz="1600" dirty="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sym typeface="Symbol"/>
                        </a:rPr>
                        <a:t></a:t>
                      </a:r>
                      <a:endParaRPr lang="en-US" sz="1600" dirty="0" smtClean="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sym typeface="Symbol"/>
                        </a:rPr>
                        <a:t></a:t>
                      </a:r>
                      <a:endParaRPr lang="en-US" sz="1600" dirty="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a:t>
                      </a:r>
                    </a:p>
                  </a:txBody>
                  <a:tcPr>
                    <a:solidFill>
                      <a:srgbClr val="FFC000"/>
                    </a:solidFill>
                  </a:tcPr>
                </a:tc>
                <a:tc>
                  <a:txBody>
                    <a:bodyPr/>
                    <a:lstStyle/>
                    <a:p>
                      <a:r>
                        <a:rPr lang="en-US" sz="1600" dirty="0" smtClean="0">
                          <a:solidFill>
                            <a:schemeClr val="tx1"/>
                          </a:solidFill>
                        </a:rPr>
                        <a:t>+</a:t>
                      </a:r>
                      <a:endParaRPr lang="en-US" sz="1600" dirty="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sym typeface="Symbol"/>
                        </a:rPr>
                        <a:t></a:t>
                      </a:r>
                      <a:endParaRPr lang="en-US" sz="1600" dirty="0" smtClean="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sym typeface="Symbol"/>
                        </a:rPr>
                        <a:t></a:t>
                      </a:r>
                      <a:endParaRPr lang="en-US" sz="1600" dirty="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a:t>
                      </a: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a:t>
                      </a:r>
                    </a:p>
                  </a:txBody>
                  <a:tcPr>
                    <a:solidFill>
                      <a:srgbClr val="FFC000"/>
                    </a:solidFill>
                  </a:tcPr>
                </a:tc>
                <a:tc>
                  <a:txBody>
                    <a:bodyPr/>
                    <a:lstStyle/>
                    <a:p>
                      <a:r>
                        <a:rPr lang="en-US" sz="1600" dirty="0" smtClean="0">
                          <a:solidFill>
                            <a:schemeClr val="tx1"/>
                          </a:solidFill>
                        </a:rPr>
                        <a:t>+</a:t>
                      </a:r>
                      <a:endParaRPr lang="en-US" sz="1600" dirty="0">
                        <a:solidFill>
                          <a:schemeClr val="tx1"/>
                        </a:solidFill>
                      </a:endParaRPr>
                    </a:p>
                  </a:txBody>
                  <a:tcPr>
                    <a:solidFill>
                      <a:srgbClr val="FFC000"/>
                    </a:solidFill>
                  </a:tcPr>
                </a:tc>
                <a:tc>
                  <a:txBody>
                    <a:bodyPr/>
                    <a:lstStyle/>
                    <a:p>
                      <a:r>
                        <a:rPr lang="en-US" sz="2000" baseline="-25000" dirty="0" smtClean="0">
                          <a:solidFill>
                            <a:schemeClr val="tx1"/>
                          </a:solidFill>
                        </a:rPr>
                        <a:t>+</a:t>
                      </a:r>
                      <a:endParaRPr lang="en-US" sz="2000" baseline="-25000" dirty="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a:t>
                      </a: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sym typeface="Symbol"/>
                        </a:rPr>
                        <a:t></a:t>
                      </a:r>
                      <a:endParaRPr lang="en-US" sz="1600" dirty="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sym typeface="Symbol"/>
                        </a:rPr>
                        <a:t></a:t>
                      </a:r>
                      <a:endParaRPr lang="en-US" sz="1600" dirty="0">
                        <a:solidFill>
                          <a:schemeClr val="tx1"/>
                        </a:solidFill>
                      </a:endParaRPr>
                    </a:p>
                  </a:txBody>
                  <a:tcPr>
                    <a:solidFill>
                      <a:srgbClr val="FFC000"/>
                    </a:solidFill>
                  </a:tcPr>
                </a:tc>
                <a:tc>
                  <a:txBody>
                    <a:bodyPr/>
                    <a:lstStyle/>
                    <a:p>
                      <a:r>
                        <a:rPr lang="en-US" sz="1600" dirty="0" smtClean="0">
                          <a:solidFill>
                            <a:schemeClr val="tx1"/>
                          </a:solidFill>
                        </a:rPr>
                        <a:t>+</a:t>
                      </a:r>
                      <a:endParaRPr lang="en-US" sz="1600" dirty="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sym typeface="Symbol"/>
                        </a:rPr>
                        <a:t></a:t>
                      </a:r>
                      <a:endParaRPr lang="en-US" sz="1600" dirty="0" smtClean="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a:t>
                      </a:r>
                    </a:p>
                  </a:txBody>
                  <a:tcPr>
                    <a:solidFill>
                      <a:srgbClr val="FFC000"/>
                    </a:solidFill>
                  </a:tcPr>
                </a:tc>
              </a:tr>
            </a:tbl>
          </a:graphicData>
        </a:graphic>
      </p:graphicFrame>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52" y="3280751"/>
            <a:ext cx="915035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 y="1902209"/>
            <a:ext cx="9150350"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 y="4661894"/>
            <a:ext cx="915035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352" y="5858408"/>
            <a:ext cx="915035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17118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dirty="0" smtClean="0">
                <a:latin typeface="Museo Slab 500" pitchFamily="50" charset="0"/>
              </a:rPr>
              <a:t>Student Outcome Objectives</a:t>
            </a:r>
            <a:endParaRPr lang="en-US" sz="4000" dirty="0">
              <a:latin typeface="Museo Slab 500" pitchFamily="50"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4178087"/>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34976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200" dirty="0" smtClean="0"/>
              <a:t>Considerations when including Student Outcome Objectives in evaluation:</a:t>
            </a:r>
          </a:p>
          <a:p>
            <a:pPr lvl="1"/>
            <a:r>
              <a:rPr lang="en-US" sz="2400" dirty="0" smtClean="0"/>
              <a:t>Assessment literacy of SSPs when applicable</a:t>
            </a:r>
          </a:p>
          <a:p>
            <a:pPr lvl="1"/>
            <a:r>
              <a:rPr lang="en-US" sz="2400" dirty="0" smtClean="0"/>
              <a:t>Data literacy of SSPs </a:t>
            </a:r>
          </a:p>
          <a:p>
            <a:pPr lvl="1"/>
            <a:r>
              <a:rPr lang="en-US" sz="2400" dirty="0" smtClean="0"/>
              <a:t>Time and effort required of SSP and evaluator </a:t>
            </a:r>
          </a:p>
          <a:p>
            <a:pPr lvl="1"/>
            <a:r>
              <a:rPr lang="en-US" sz="2400" dirty="0" smtClean="0"/>
              <a:t>Focus of school, district or BOCES (all students and/or subgroups of students) </a:t>
            </a:r>
          </a:p>
          <a:p>
            <a:pPr lvl="1"/>
            <a:r>
              <a:rPr lang="en-US" sz="2400" dirty="0" smtClean="0"/>
              <a:t>Available information or data in school, district or BOCES</a:t>
            </a:r>
          </a:p>
          <a:p>
            <a:pPr lvl="1"/>
            <a:r>
              <a:rPr lang="en-US" sz="2400" dirty="0" smtClean="0"/>
              <a:t>Ease or readiness level of SSPs and evaluators </a:t>
            </a:r>
          </a:p>
          <a:p>
            <a:pPr lvl="1"/>
            <a:r>
              <a:rPr lang="en-US" sz="2400" dirty="0" smtClean="0"/>
              <a:t>Possible approval process </a:t>
            </a:r>
            <a:endParaRPr lang="en-US" sz="2400" dirty="0"/>
          </a:p>
          <a:p>
            <a:pPr lvl="1"/>
            <a:r>
              <a:rPr lang="en-US" sz="2400" dirty="0" smtClean="0"/>
              <a:t>Number of targets wanted as a school, district or BOCES</a:t>
            </a:r>
          </a:p>
          <a:p>
            <a:pPr marL="365760" lvl="1" indent="0">
              <a:buNone/>
            </a:pPr>
            <a:endParaRPr lang="en-US" sz="2400" dirty="0" smtClean="0"/>
          </a:p>
          <a:p>
            <a:pPr lvl="1"/>
            <a:endParaRPr lang="en-US" sz="2800" dirty="0" smtClean="0"/>
          </a:p>
          <a:p>
            <a:pPr lvl="1"/>
            <a:endParaRPr lang="en-US" sz="2800" dirty="0" smtClean="0"/>
          </a:p>
        </p:txBody>
      </p:sp>
      <p:sp>
        <p:nvSpPr>
          <p:cNvPr id="3" name="Title 2"/>
          <p:cNvSpPr>
            <a:spLocks noGrp="1"/>
          </p:cNvSpPr>
          <p:nvPr>
            <p:ph type="title"/>
          </p:nvPr>
        </p:nvSpPr>
        <p:spPr>
          <a:xfrm>
            <a:off x="192024" y="147780"/>
            <a:ext cx="7886700" cy="521208"/>
          </a:xfrm>
        </p:spPr>
        <p:txBody>
          <a:bodyPr>
            <a:noAutofit/>
          </a:bodyPr>
          <a:lstStyle/>
          <a:p>
            <a:r>
              <a:rPr lang="en-US" dirty="0" smtClean="0">
                <a:latin typeface="Museo Slab 500" pitchFamily="50" charset="0"/>
              </a:rPr>
              <a:t>Considerations when Setting Student Outcome Objectives</a:t>
            </a:r>
            <a:endParaRPr lang="en-US" dirty="0">
              <a:latin typeface="Museo Slab 500" pitchFamily="50" charset="0"/>
            </a:endParaRPr>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endParaRPr lang="en-US" dirty="0" smtClean="0">
              <a:solidFill>
                <a:srgbClr val="000000">
                  <a:tint val="75000"/>
                </a:srgbClr>
              </a:solidFill>
            </a:endParaRPr>
          </a:p>
        </p:txBody>
      </p:sp>
    </p:spTree>
    <p:extLst>
      <p:ext uri="{BB962C8B-B14F-4D97-AF65-F5344CB8AC3E}">
        <p14:creationId xmlns:p14="http://schemas.microsoft.com/office/powerpoint/2010/main" val="6571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Reflection</a:t>
            </a:r>
          </a:p>
          <a:p>
            <a:pPr lvl="1"/>
            <a:r>
              <a:rPr lang="en-US" sz="2800" dirty="0" smtClean="0"/>
              <a:t>What are SSPs already doing to support this process?</a:t>
            </a:r>
          </a:p>
          <a:p>
            <a:pPr lvl="2"/>
            <a:r>
              <a:rPr lang="en-US" sz="2400" dirty="0" smtClean="0"/>
              <a:t>Are there groups of SSPs that already do something very similar to creating student targets and scales?</a:t>
            </a:r>
          </a:p>
          <a:p>
            <a:pPr lvl="1"/>
            <a:r>
              <a:rPr lang="en-US" sz="2800" dirty="0" smtClean="0"/>
              <a:t>What additional ideas do you have for making Student Outcome Objectives more manageable?</a:t>
            </a:r>
          </a:p>
          <a:p>
            <a:pPr marL="640080" lvl="2" indent="0">
              <a:buNone/>
            </a:pPr>
            <a:endParaRPr lang="en-US" sz="1800" dirty="0" smtClean="0"/>
          </a:p>
          <a:p>
            <a:pPr lvl="2"/>
            <a:endParaRPr lang="en-US" sz="1800" dirty="0"/>
          </a:p>
        </p:txBody>
      </p:sp>
      <p:sp>
        <p:nvSpPr>
          <p:cNvPr id="3" name="Title 2"/>
          <p:cNvSpPr>
            <a:spLocks noGrp="1"/>
          </p:cNvSpPr>
          <p:nvPr>
            <p:ph type="title"/>
          </p:nvPr>
        </p:nvSpPr>
        <p:spPr/>
        <p:txBody>
          <a:bodyPr>
            <a:normAutofit fontScale="90000"/>
          </a:bodyPr>
          <a:lstStyle/>
          <a:p>
            <a:r>
              <a:rPr lang="en-US" sz="4000" dirty="0" smtClean="0"/>
              <a:t>Student Outcome Objectives</a:t>
            </a:r>
            <a:endParaRPr lang="en-US" sz="4000"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endParaRPr lang="en-US" dirty="0" smtClean="0"/>
          </a:p>
        </p:txBody>
      </p:sp>
      <p:pic>
        <p:nvPicPr>
          <p:cNvPr id="2050" name="Picture 2" descr="C:\Users\Cabrera_C\AppData\Local\Microsoft\Windows\Temporary Internet Files\Content.IE5\J3F86MPW\MC90029095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999" y="5108028"/>
            <a:ext cx="1174219" cy="1522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3976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359" y="-103377"/>
            <a:ext cx="8907517" cy="1054394"/>
          </a:xfrm>
        </p:spPr>
        <p:txBody>
          <a:bodyPr>
            <a:normAutofit/>
          </a:bodyPr>
          <a:lstStyle/>
          <a:p>
            <a:r>
              <a:rPr lang="en-US" dirty="0" smtClean="0">
                <a:latin typeface="Museo Slab 500" pitchFamily="50" charset="0"/>
              </a:rPr>
              <a:t>Steps for Identifying and Determining Measures of Student Outcomes  </a:t>
            </a:r>
            <a:endParaRPr lang="en-US" dirty="0">
              <a:latin typeface="Museo Slab 500" pitchFamily="50" charset="0"/>
            </a:endParaRPr>
          </a:p>
        </p:txBody>
      </p:sp>
      <p:sp>
        <p:nvSpPr>
          <p:cNvPr id="4" name="Rounded Rectangle 3"/>
          <p:cNvSpPr/>
          <p:nvPr/>
        </p:nvSpPr>
        <p:spPr>
          <a:xfrm>
            <a:off x="265814" y="1850064"/>
            <a:ext cx="2456120" cy="1850066"/>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smtClean="0">
                <a:solidFill>
                  <a:schemeClr val="accent2">
                    <a:lumMod val="50000"/>
                  </a:schemeClr>
                </a:solidFill>
              </a:rPr>
              <a:t>Step 1</a:t>
            </a:r>
            <a:r>
              <a:rPr lang="en-US" sz="2000" b="1" dirty="0">
                <a:solidFill>
                  <a:srgbClr val="002060"/>
                </a:solidFill>
              </a:rPr>
              <a:t>: </a:t>
            </a:r>
            <a:r>
              <a:rPr lang="en-US" sz="2000" dirty="0" smtClean="0">
                <a:solidFill>
                  <a:srgbClr val="002060"/>
                </a:solidFill>
              </a:rPr>
              <a:t>Determine SSP role and responsibilities  to select relevant measures of student outcomes </a:t>
            </a:r>
            <a:endParaRPr lang="en-US" sz="2000" dirty="0">
              <a:solidFill>
                <a:srgbClr val="002060"/>
              </a:solidFill>
            </a:endParaRPr>
          </a:p>
        </p:txBody>
      </p:sp>
      <p:sp>
        <p:nvSpPr>
          <p:cNvPr id="5" name="Rounded Rectangle 4"/>
          <p:cNvSpPr/>
          <p:nvPr/>
        </p:nvSpPr>
        <p:spPr>
          <a:xfrm>
            <a:off x="6280297" y="1850064"/>
            <a:ext cx="2512828" cy="1850068"/>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a:solidFill>
                  <a:schemeClr val="accent2">
                    <a:lumMod val="50000"/>
                  </a:schemeClr>
                </a:solidFill>
              </a:rPr>
              <a:t>Step 3: </a:t>
            </a:r>
            <a:r>
              <a:rPr lang="en-US" sz="2000" dirty="0" smtClean="0">
                <a:solidFill>
                  <a:srgbClr val="002060"/>
                </a:solidFill>
              </a:rPr>
              <a:t>Determine success criteria for results from included measures of student outcomes </a:t>
            </a:r>
            <a:endParaRPr lang="en-US" sz="2000" dirty="0">
              <a:solidFill>
                <a:srgbClr val="002060"/>
              </a:solidFill>
            </a:endParaRPr>
          </a:p>
        </p:txBody>
      </p:sp>
      <p:sp>
        <p:nvSpPr>
          <p:cNvPr id="6" name="Rounded Rectangle 5"/>
          <p:cNvSpPr/>
          <p:nvPr/>
        </p:nvSpPr>
        <p:spPr>
          <a:xfrm>
            <a:off x="3274828" y="1850064"/>
            <a:ext cx="2519916" cy="1850066"/>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a:solidFill>
                  <a:schemeClr val="accent2">
                    <a:lumMod val="50000"/>
                  </a:schemeClr>
                </a:solidFill>
              </a:rPr>
              <a:t>Step 2: </a:t>
            </a:r>
            <a:r>
              <a:rPr lang="en-US" sz="2000" dirty="0" smtClean="0">
                <a:solidFill>
                  <a:srgbClr val="002060"/>
                </a:solidFill>
              </a:rPr>
              <a:t>Select measures and assign weights aligned with the SSP role and responsibilities </a:t>
            </a:r>
            <a:endParaRPr lang="en-US" sz="2000" dirty="0">
              <a:solidFill>
                <a:srgbClr val="002060"/>
              </a:solidFill>
            </a:endParaRPr>
          </a:p>
        </p:txBody>
      </p:sp>
      <p:sp>
        <p:nvSpPr>
          <p:cNvPr id="7" name="Rounded Rectangle 6"/>
          <p:cNvSpPr/>
          <p:nvPr/>
        </p:nvSpPr>
        <p:spPr>
          <a:xfrm>
            <a:off x="265815" y="4107707"/>
            <a:ext cx="2456120" cy="1878423"/>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a:solidFill>
                  <a:schemeClr val="accent2">
                    <a:lumMod val="50000"/>
                  </a:schemeClr>
                </a:solidFill>
              </a:rPr>
              <a:t>Step 4: </a:t>
            </a:r>
            <a:r>
              <a:rPr lang="en-US" sz="2000" dirty="0" smtClean="0">
                <a:solidFill>
                  <a:srgbClr val="002060"/>
                </a:solidFill>
              </a:rPr>
              <a:t>Assign ratings based on identified success criteria </a:t>
            </a:r>
            <a:endParaRPr lang="en-US" sz="2000" dirty="0">
              <a:solidFill>
                <a:srgbClr val="002060"/>
              </a:solidFill>
            </a:endParaRPr>
          </a:p>
        </p:txBody>
      </p:sp>
      <p:sp>
        <p:nvSpPr>
          <p:cNvPr id="8" name="Rounded Rectangle 7"/>
          <p:cNvSpPr/>
          <p:nvPr/>
        </p:nvSpPr>
        <p:spPr>
          <a:xfrm>
            <a:off x="3274828" y="4107707"/>
            <a:ext cx="2519916" cy="1878423"/>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a:solidFill>
                  <a:schemeClr val="accent2">
                    <a:lumMod val="50000"/>
                  </a:schemeClr>
                </a:solidFill>
              </a:rPr>
              <a:t>Step 5: </a:t>
            </a:r>
            <a:r>
              <a:rPr lang="en-US" sz="2000" dirty="0" smtClean="0">
                <a:solidFill>
                  <a:srgbClr val="002060"/>
                </a:solidFill>
              </a:rPr>
              <a:t>Combine weighted ratings into an overall measures of student outcomes rating </a:t>
            </a:r>
            <a:endParaRPr lang="en-US" sz="2000" dirty="0">
              <a:solidFill>
                <a:srgbClr val="002060"/>
              </a:solidFill>
            </a:endParaRPr>
          </a:p>
        </p:txBody>
      </p:sp>
      <p:sp>
        <p:nvSpPr>
          <p:cNvPr id="9" name="Rounded Rectangle 8"/>
          <p:cNvSpPr/>
          <p:nvPr/>
        </p:nvSpPr>
        <p:spPr>
          <a:xfrm>
            <a:off x="6280297" y="4107707"/>
            <a:ext cx="2512828" cy="1878424"/>
          </a:xfrm>
          <a:prstGeom prst="roundRect">
            <a:avLst/>
          </a:prstGeom>
          <a:solidFill>
            <a:srgbClr val="C1D5E5">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dirty="0" smtClean="0">
                <a:solidFill>
                  <a:srgbClr val="002060"/>
                </a:solidFill>
              </a:rPr>
              <a:t>Decision Framework </a:t>
            </a:r>
            <a:endParaRPr lang="en-US" sz="2000" dirty="0"/>
          </a:p>
        </p:txBody>
      </p:sp>
    </p:spTree>
    <p:extLst>
      <p:ext uri="{BB962C8B-B14F-4D97-AF65-F5344CB8AC3E}">
        <p14:creationId xmlns:p14="http://schemas.microsoft.com/office/powerpoint/2010/main" val="337870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7"/>
                                        </p:tgtEl>
                                        <p:attrNameLst>
                                          <p:attrName>style.color</p:attrName>
                                        </p:attrNameLst>
                                      </p:cBhvr>
                                      <p:by>
                                        <p:hsl h="0" s="-12549" l="-25098"/>
                                      </p:by>
                                    </p:animClr>
                                    <p:animClr clrSpc="hsl" dir="cw">
                                      <p:cBhvr>
                                        <p:cTn id="7" dur="500" fill="hold"/>
                                        <p:tgtEl>
                                          <p:spTgt spid="7"/>
                                        </p:tgtEl>
                                        <p:attrNameLst>
                                          <p:attrName>fillcolor</p:attrName>
                                        </p:attrNameLst>
                                      </p:cBhvr>
                                      <p:by>
                                        <p:hsl h="0" s="-12549" l="-25098"/>
                                      </p:by>
                                    </p:animClr>
                                    <p:animClr clrSpc="hsl" dir="cw">
                                      <p:cBhvr>
                                        <p:cTn id="8" dur="500" fill="hold"/>
                                        <p:tgtEl>
                                          <p:spTgt spid="7"/>
                                        </p:tgtEl>
                                        <p:attrNameLst>
                                          <p:attrName>stroke.color</p:attrName>
                                        </p:attrNameLst>
                                      </p:cBhvr>
                                      <p:by>
                                        <p:hsl h="0" s="-12549" l="-25098"/>
                                      </p:by>
                                    </p:animClr>
                                    <p:set>
                                      <p:cBhvr>
                                        <p:cTn id="9"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xfrm>
            <a:off x="0" y="87825"/>
            <a:ext cx="9144000" cy="1054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300" dirty="0" smtClean="0"/>
              <a:t>How Do You Feel About Measures of Student Outcomes? </a:t>
            </a:r>
          </a:p>
        </p:txBody>
      </p:sp>
      <p:sp>
        <p:nvSpPr>
          <p:cNvPr id="44035" name="Content Placeholder 2"/>
          <p:cNvSpPr>
            <a:spLocks noGrp="1"/>
          </p:cNvSpPr>
          <p:nvPr>
            <p:ph idx="1"/>
          </p:nvPr>
        </p:nvSpPr>
        <p:spPr bwMode="auto">
          <a:xfrm>
            <a:off x="0" y="841159"/>
            <a:ext cx="91059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Tx/>
              <a:buNone/>
            </a:pPr>
            <a:r>
              <a:rPr lang="en-US" sz="2000" b="1" dirty="0" smtClean="0"/>
              <a:t>Choose a picture from below that best reflects your feelings regarding measures of student outcomes in SSP evaluations.  Why did you select the picture you did?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03" y="1827156"/>
            <a:ext cx="2770106"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5" descr="data:image/jpeg;base64,/9j/4AAQSkZJRgABAQAAAQABAAD/2wCEAAkGBxQTEhUUEhQUFhUXFhQYFhUXFxgVFxQVFxcWFxQXFRgYHCggGBwlHBgUITEhJSkrLi4uFx8zODMsNygtLisBCgoKDg0OGxAQGywmHyYsLC0sLzQsNCwtLCwsLCwsLCwsLCwsLCwsLCwsLCwsLCwsLCwsLCwsLCwsLCwsLCwsLP/AABEIAN4A4wMBIgACEQEDEQH/xAAcAAABBQEBAQAAAAAAAAAAAAAGAQIDBAUABwj/xABDEAABAwIDBQUGAggFAwUAAAABAAIRAyEEEjEFQVFhcQYigZGxEzKhwdHwUoIHFCMzQnKS4RUkYqKyU8LxFjSDk9L/xAAaAQACAwEBAAAAAAAAAAAAAAACAwABBAUG/8QALxEAAgIBAwIEBQQCAwAAAAAAAAECEQMEEiExUQUTIkEyYXGBoZGx0fAUUiMzwf/aAAwDAQACEQMRAD8A9BSwnLlnHjF0J6QhUQjITHBSlMcFCEJTHBSuUblQRC4KFyncFE4ISEJCapCFGVRY0phTymlVZdDCkKcU0hVZKESykcYEleedou0T6zyyn+5BiIu7mePRHFOTBbo9Cp1WunK4GNYIMdYT4XjOJrOpPzUiWRoWkgr0Xsj2h/WKbQ8H2gOUutDnZS4HWZIDjpFirlBxKTsIIXQnwuhBYRHlTSFLCQhXZRA5qicFZIUbmq7IVnNUTmqy4KJwUshDC5PIXK7IHi5OKaiBOSJVyogwhNcFIUwqFoiIUblK4KNwQsshconKZ4UTlTLIXKMqVyjcENljCmlOKaVVkGlNTikVFmftui59FzWmCcoJ/wBOYZ/9uZeYVxkLgRcE2+K9XxtIuaQDrrpcbwJ++mq817RYJ7XSRcDrOWxngbaJuKVMpwtGDjKsn5LY7FbUGHrS4d13dJ3tmLj70T6eBpljXvNrEm9hv0100WZUYGXCdamqAcNvJ7U0zcaJ0LC7F4s1MKwkzEt8Bot5ZugZk7b2kKOSc3ezaAHSOPVUm9omb3EdWH5FJ2vZLqXIP/7UP1MOFnnmlGVIfDFGUbYTN25TP8bP9zfUKQbVYf4mHo8fNChw4UVRgVf5L90X5C7hl+tg7vIg/NIa44HyKBaot4j1SB7ho5w6EhGtQn7AvA+4c+3bx+BXILbiqn43/wBR+q5F58SvIke5lIlKRajMcUi5cqIMq1A0S4gDiTHqg/av6QcPSqmmGvqFpIc5sBsjUCTfr6pv6UdtPw+Ha2nY1S9pdva2LwdxM+q8jwQm53b0cY2C5Uez7I7aYbEPFMOLHn3WvtmPAEWnkt9y+dcW8tLXAkOubG4My1e+bG2g2tRpVMzZexjiAd5AkecoZxotTXuWnhQOCsuCheEpjEQOCicp3KJwQsIiKYVIUwoSDSkToSQqIMcvPdqbSa+tiGlwGRxgGO8AItbiCD1C9CeYXiW0e+97gffc89Rmn5z4JmKO5sve49DUrYoNotpgg5gCSNI1MH71U/Z3CCrVAfGRoBcDebWEb7lZb8OLX0a0dIF/iiLsa8NqOJuYlo5zby+Sd0gwW7kGWzqHsG5aNJ5ZJJbI7s6kT6XWwx0ieKoYNztJt9yVbzgCcwA5mxPI8UjqE0D/AGvPep/yu9Qh7N9+KKtubOfXLSzQAjvNcBMzayHcXgn0iA8ROhFwfp4rFmhLc37GrFJbUiuU2LJQ9OJskDSpUZcJC1PqG46/VMfomAiwuTAuVkPdyU1K5NXWZzBU17wASbAb0pWL2jxENa0HUknoI+vwVC8uTy4OQN/pHxTa+Fe1rfcIeHb5brHKCV5Rs6tDgI1tbX+69WxbJaRuM/FYuCoNpkltNmYWLu60xuPjyRuWxWZPD871E3Gb56oFMfsSoS0gbtDqjjsxULMPTYdQPhJTMXObvlrRE75I4C0BTYUhrAZ1+EwVUJub5C8XxrHiil3/APAnwW07AVP6vqkxG3qDTlL78muIPQgQgXtNjSW02AxLzNpBiAAd0X38kRbJ2ccTTptrOzBmctAgQXGTJAvwA3ABDk2x6jfDVkyYbk77fT6mz/ilHKx3tG5ajsrCTGZwMFonfNuqF+2Hal9F5o0IzAAvcRME3AA00jzSdrtjik0uY5zYIdY2zCO9Gk2F1kDYFXE1PbVH2qFjnBkD3mt47iI05oE41ZueOV7TT7J9qn1qvsawGYiWPAyyQJLSNNJIPJFxCBdl7FqDG0qgAawOc6JvlywI46o7IQTr2KprhjSmlPITSEBDO27XyUKrpjuOjqRAXlmBw2d8AaCB6E+vmvQu2NU+yFMfxa+nzWBszC+ypPcR3nTHID7lNxukRqwfxlOHZdI15nf81o7B7tQOkCAfQW+KrYqi4vsI+M9VdwWFLLnfuGqNy4om3kMcJiM4iWnxt4jf0V5mUGXEuPIadNwQjh2Q9nEuaTyEjVGpoNO6Olklui7HZhqbDncnr9NE19QOBkAg8dT14DksHbOPNGoGCSMgMk3Elw+SSjthmoN+DrdFXmRurD2OrL2P2BTeMze4RqWjunq0m3gsLaGyXUxmDg9pFyAQRxkcOa1a+0AbOdNwXDdAgxzkrRwFbM6bX1FojSDxtuQTxQkFGckefVNR1UjMO52YtBIa0lx3AcyfTevQcbsTCZg97WNIuQ1xY3xaCAq2K2pRYA3Nhg0aNyudl5tAGqV5NdWaUAQXLXxW2WvcXGhTcTvLqskCwnv8AFyXS7kPXSmlOKaV1WcsrY7FCmwuPgOJ3BCWIxJqPl2v3pyWx2mqWawcyRu4D5oazEOEq0jja/M3k2eyJ6z+h9VkYukCefkRF/p5rXezMqzcCX1G5QJOsmBFrmfvwCauTmwbUuOpRfQLozGQI8Y0mSrNazD4LXr0qFMe97R/Ae5ZxuTvluW24z4PxIFYtp1KHs3ul2YAtluYF0g34gdUPEUbJLJqJrfK3/ewGbUwM16LAZLm5pNsj8ufKONg3zR5srCvaxnsmyDEmfd4krLxmzahx1GoG/sWNeZblHfcCDnm5Gmn1Ws/Fex7oOVryYtOU6kRw9FkyO6Z6bTRjjjsRR7XYSoaVQmCxrHkkazALQBvmT0jyCdl7dLAG1S4NytAIGbKW2AjhEdEa49z6gcym+Wm7iW2iIIjfbf0WA3Atp5A+i2HiWuLcwN4mTqFq0kYSUlIvPjyuSljfTv9zOw3aQiuKgbLG2a0wCQQQTb3TpAujzZe0mYhmdk6wQdWngUKVsJT302Qd7Rl9PRWthPbh3PyyWvjuzplm4PjotObT43D0LlfkzRxapZLk00/wFTkwqk3bDDrI+MqLFbUYWuDT3iCADa+mq5zwz7GjbLsDfafE5qhjdYX81LhcFVLA+o5jWkAxrrpPX5qk3AvfUAI7syTP8I96/wVzE131YHsnZA60kNBLZEGdRdXTXBVFSsRJyAuMm4Hp9SmU2GblrZ4nM7yCvtwlu9k6ZxA9J/pSspZRZwH8rYBHjZCWR4FgztcXaPbrYahGJQaAJkbuJn+yMQZEhBMoDe1bv8AMfkb6uKyC6y0e1J/zJ/lb6LMqaLFP4jbD4USsPBWKO1KlP3HKgxyie+8T981UU0+C3Rtv7RPqNNOq1j8wMOIuw8W81m1hoq1JwLrfeinquuindqyou0JK5Nlchos91KaUrimrsM5YNbfd+2j/S3ykrExlG0iQeI+Cb+kDaLsPiqT2iQ6lDmnR2V7iOhGY35qjhu0dF47xLDwcJHmPnCOMXVnD1mnn5jklaNfYxNYlndDm6ydRxbv8EQjYjPZuablwiToN+m4THNBTMVDxUo1G5hvaQZG9ro3FHmztuUatLOTEWcw+813CPmhlcTV4fjwy6r1/wB6AtsaszPkdSayo0kZgXOAIMH3iYI+yiBrQTmbvAE8Rx8foszaGGa+s2pkYGk9/Uk2sfRbVE5jKCU1OPBtw6V4rcvsNxBgdNUM4ms6riAGDMGtdDfIk9dFp7fxYack3sSPRY2xqhZXY63vQeQda48fHmnYsK2uUvsb8Sr1G3hsJVeMopmm11i92sbw1u+y1ts7Ma6gGNEFgBZN3Ei3gDceV1cFUDvE/mOp/lHx8Tomtrb5/wD0fpwnpdBGo9C55XP5Hnc2vrvnjvkdYWbXxzWvykgQARJAAGupRD2jphlUkADNcjW+pJ5nXxQltnDsg1AajagsIEtdaBvGU/2W1TTX1/cDPOcYbo/f6e5dobRa6wc0k6QQeJ+RT6jzNkK7Fru9swue51yIJmJaQiglIeWQHntjHVnBzbbweMd7et+vQY50vL3HTXujoLELDeJBHEEeanLXPDZcWkaxxgSJ4a20Spxlla+QX+Qkqkggw+yGEAgUvF0nyurP+CsOrQehgf8AArEw1QgAB7uku+RV3273C7nH87vRNWmRkeoLmOwLKbZAa2BJm48y2fJDnZ/tbnqmhiQ1r5hr2mWO/CJ9D4EAqXHOkEtJMWve++Pig/FYaWFwBLm3bAkni224ocmFVRccl8m32qf/AJp/Rn/ELFxeLDRJ8uJWps/audl7uEC4ueE8+PRUMJQDsSGvjuMzBpjvOJ4b4AlYpaSpq3d2a46m4OvainTqViJaGCdAblRjEkGKgg8dx6IzdTa73mg+vmq9XZtJwLcgg66k+Z0RrFzylX5A8zi03f4B+m688lKSo6mGNF5Y4yIlrvxM+otPIypXLJnxeXL5GrDl3r5nLk0hckDbPanbUo/9Rn9QTDtaj/1GeaCzSK4MXXORuIP0nVKdVtF7HBxY5zTHB4Bnzb8UB0SvXMd2dpVKFRl87qZyZj7rxcHzjyXkVLVPxdKKmqIcW1Jg8XUYQ5j3AjiSQeRG9SYoKCiLJjSfUBcOw77Pdr85DHtIfyuDusilu1Q0S0+Go523IG/RscuLc8gENpOuR7pJbBHA2I8SifamND3OcSJPpoFnhplvv2Ohim5x9RSx+La6SQ4SZn3v/Ciu7K+CLggwRoQTH3vUeWSJ93MMw4ibhWiwN7sQYEy1sxYgtcL3k+QunPLc9iGpp8BTgNpitBDTlG8uaCXbt+mu+3PdqtMiAAJ/DcidbzoeSGdgh9IZW2a4lxiJzGJgmwHKd6IadQHfPVw16BImqYgFe1H73QCGm2tyb380OVpfRrNGpbMGbwbxbWw80VdpgC4W8hAI0tOt580ONaRpIzBwnr9CGlOpuHHX+BvEoV8qAjB4etTc15pvABbqCJMiBfjp4otpOqES6mWngS2fgVVx2FquY4frGa05crZOXvbr7lAzGz72LJ5Nyt+qzuTZiSSNrAsc6o0Ftrk9B/eE7EUtYJF5jeVY7PtBDy1xdAAkuzEk8/DRJjKWq0YIurYrI+TTwdOaYMuuAbx8lxnSfgp9k/uWfygeVlXxroPitEWJkiCqAQYI36Aocoa+JW3jMQWg3ncN87li0QlZXyMxmPXxX6viHfgf3o4ZtSPzB3mr+yazamIe6B+7YRI0IJBieqqdqaP7t/AwfMEf9ykwEU69OP4g5hPGwLfiFmlJKSXcfFNxb7BO1KkangIqIZe3dnCowvE+0Y2W3ta5EcxI8VBsLFh9ON7bXN43ffJbwCAa4dSruawgQ5w0BsCY15EKnHcqJdOw0DBwC5YDcVUjWn/SPquSNgzcE78eefl/ZQu2iefkjB2xaX4R9VC/ZFMfwN8go9XH/UD/ABJf7Aa/abtBIHRCtX33TxJXqlfAM/C3yH0Xme3Y/WauTTOR0IgEeBBTcGdZJNJFZMHlq7sgr0nOHda50CbAm28mFDgsM6oQymMzjuHISVf2btt2GdnawOMQZc9tvymPMEWCIm9oG1GDElnshJYJLXZiAMwEQSL8AtFvdXsTHjjJdR+z8M3DU8jbudBqO4ncOQHD6qttHEO0ab8eA+qtYSoKrc7Xd0kxNuR1HGfJWKeEp/xPYBzcB6lZtRrFD0wNygnClwgb9lViZMK/scOGbNeQI87rbq18O0XrUQOdRg+apuxdBxijUpvO8McHQONkrBqJyyJNcC46eEJWnyF2yCzIJExIBuDIJmTprK2W5eIjhmEnqYXnpxL2vdle5t75XFultye7alU2FarA1PtH+s81veG+bL2XyEHaN1MDvOAc6Awbz03+VroJr7QphwZmgmAAbkk6W3BWqlMvdJJJOpJJJ6lAVWs59Zz2E5i9xYRrqcsHpCv4EBkk8fAQ7dwjWMaaLAxxcGS1rRZ4LSLdQtCns2iIHsW6X7ovaNYQjjamJMCq95iHAF0wQYDraaqQ0MSW3qPmRrUOkGd/RZNnHUz7uegd9i6LW4Z0AD9rUB4nIconiYVnGBJ2YwZo4OmHmXOzPPV5n0i6kxLZEroY41EyTfqNDYl6XRx9Z+aj2iy/VM7JucTXBjKCzKBqLEOnxAVrFNk9CrhTJLgG9qObYFzGmCe84NmIENnU305Khh3g3aQRyupu1uBbVfRZmyuLazgQJsDTHzPkVh/+mGNuarh0hqyZZJTaY/Gm4l3tCwuokWsZM68LeayW1f2bH72ljvEEA/NW6tCkHQXOc0U4m5Oa/wDZVMHUp+ye1zXF3egjSCJG/ms805U0ujHxaja7oM8LVa9oc0yDodPVThqFdj9osjMtUOdBgOEWbAyg6SiLB7Uo1PdqNngTld5FPFFsBBnamjlxId+LKfMZT/xCOWtQp2zoOkPkEDQRcRBM8dD8VdFMxSzmFyI6dAEAhoggHQb1yx7x21Ga/wDSLjjo6mDypj5krT7K9qMViK5ZWqS3I4wGNbcEbwJQ17BbHZNmXEt5tePgjzYoLG2kFiySc1bJ+2u2MTTrtbSrPa002mAG65ng3I5BD4JdcnMTJJO8m5J5oi7aUpqsP+iPJx+qH6VoTNIl5aYGpb3tEWMB38LKIs5blLXfJTnC1lpM5Q9m0m7QVap7OB/haPBWaGGtMaqyymQs7HIgoYACwRDsXCANcSd7fITPr8FnYdl7oi2XQLWFx0Og4xP34KYl6x2PmRFVJzunWTKkyw2d2vWdPgo3MJN9SY8SpsSJ+Q4Bbl0NKRn7UxPs6NR+8NIb/M7ut+J+CE9gUc1Zg01+AJWv2yrQynT3kl56CzfU+SzezB/zNGdC4jzaQkZXwzHnleSjX2rs+G13kzFNob4HMZ8fRbdLZ9MjfcStapg2GQWggiDOh6qwzDDQABYHK0Wone1Hs2DKRYATpAsI8lC8iBOpU1aQ3WdbchuChZHdy6W1+i68JXjTXYwSXrovdnKDWl+WxIB6xP1UmMHekeKWg2HAiZ3R/fcpcdmgks8QQfEJOjd4w9QqkBXaTC5X1MQapa6i2mafdBb3s7TTI3gka8yoaGJdkDsXScwm+YMdkLTcHM2QzoYWvt3CGvUoUwP2ZeXVOMNE97kRmb+dERCy6ifl5GOxLdECqeHoVR+zcD/KQ70WDhsFGIqUuQI5wd3gQiZ+zKVTE1c7BZrILZY4HeQ5sFZHa3Y/s2CoKlRxDmtAeQ4tBnR9necqRzpumFLG0rMfD4XLVfTdaBv5H6EJa2BYf4gDyv8ABMp7JeaDqznCGvDQCTL9A4A9beB4Ij7M18O6nkcwUnDdmEunffvHxTtyYumDAwL2+49wH5mrSqYguoezqlzn5+64jdG8+aL37Hpu90rO2hsI5HQNASPC6pxT5JbRmbL2w0UmBzCSGgEyN1vkuQ6+qQSBpJ+N1yB4YF+ZIKP8M5KzszBZKrDzjzBRH/h6VuziSOtkqcri0PhxJMwe0uHzOYeTvUIPrNLSvTsTseSCTMT8kEdpMD7KsRucMw8ZB+IPmi01RjtB1HMtxh1tRzK5pslxLLfFTUKWZzAP4nNHmQPmtRnCOhs7ujoPRSDAInZgApRggsXmGnaDFPArXdVaxg4C3GRuV3EUA1pPK3XcsGpXkEfYWnT82x2JVyRUqmeq2BaZ8tSrlamBdx8FU2c4NLn3kQBwJOvp6K5Q75A4n+5+C0XVjk+oA9osTnrvmO7DP6df9xcoNkOIrUiJJD2G3DMJRliuwZc9zmVR3iXEOaZlxk3Bvc8E7C9iqtN4c2s0Eb8pmOETcLK8sWc9xblZuZyp6ddWG4IBd+rBZuBpXqvsPE/FIdR96LsQN3gmj3ugXXiqxpfI57dzsXGbQcyMgl590aeJ5IgxmVzeHHchR4muOVP5n6ojxb7eCyaNVY/Uexl1sO90ZKhpxNw0GR0Oib/h79+IqnpkHyVqgeCfUd0WfV35rG4PgMT/AAlskl1Qk6nNBPWAFi9qcLTpUwROaS67iQQ0b5O9xYPzImLkE9qa7qzqob7rAAejTB83F3/1BLwpuVsZkdRLuLwod7HDC4aGhx4kjPVcfyz41giHEYWnUGV7GuG4OAMdOCxOzFMuc+q/X3QedjUjxyt/+MIhLkOW7pe37+5cOlmUdhNF6NSpSPBri5v9LpWVsraeJJrARVFNxaZORwguEt3HQ2KKYQxsEAVcYATcyepNSfirhOSTKlFWgb7jr9+/BtvC65RsdlGXhI+KRaXJiKR7jTex3uuafEeilFG6EW1hvH3f6laGHxr2e64kcD3h977JbgcnD43F/wDZH9P4NzEM0QL+kNlqTo3vE9cv0RrhNotqQ091+4ag9CoNr7BbXDBU9xrw51rkAGw4TKqC2ytnXhmhmhug7R445kpMJWIexzdWua4A3ktIIHmF7jS7IUMhb+q08rgQCT3wCNQRMFZ+w+ztLDPzU2wRIza+srR5iaK2MTBMe5jXPY6mXAEsd7zZ4x5/RWRRW67E2PF2pyidI1VA0lmcUOsysdQGR0wLTJ0EXMoXxWBeDIab8iRHhqEW7awLqlJzWm9vEA6LBwG1jSb7Kq0nLZp0j/SZ4K8eoWOW2XQ6Wk0zy424vm+ny7lBlBrQM0jU5d5k/C0K5sU5q3INNtwuB5qbAYdmJe4QGu964m07jv3ea0MNsv2LybEEQCCTv3ytcskZ47ixefHLHaki9kThSTqbVMxixbTDZAaKiqMAF1erUnEHKRO6dFjYzY9d498A7jmNj0y/BHDGn1YMpNdDPNQOPAg3S0xfqrp2RVzScvgZB8wCpRsp4IkjnEldF5YuPUx+XK+hVdhWzJAmNd8cJVnEvlqfjaNo4hZH61q0yItdK0kaTYeodui7g4+AVlzAq+ApaweCvHDGN6z6lXkY7D8Bi7VqilSfU/CLDi42aPEkBBLmluHaNX13g9WsPd/qeQfzFEfbElzqWGae89wJ5Ccrfjmd+RUsFQFbGEt/d0AGt4d2Wt8znPgEEY7V/fsFJ2zV2fh/Z02s4C54nefEyVMSrxppjsOEnaNspyhvYn/uMWPv3n/VFjqSG8M1zMRiXvaQwMkOiAQCTrv3oorhlSfQB4K5atLF0KYDalDO4CS7MRc97LY7py+C5bNpls9o2h2ZpuvT7jv9vlu8EM1MK+k/K8R6HgQvRy1Zu0tk+2yiYjfE+AWHLmhhjum6Rm1Ph8MqcoR9X7gkachEGxMd7RpBPeZAPMbj6+Sr7R2C9jSWEOAm2hjlxP3eFU7JMJqPO7L8xHzRYtRizx3Y3ZztDiz6bUeXONX/AH6BOXW0+CZkVoU0vs0w9CVRTS+zVr2a4sVUXZUNJZG2thCsCRZ40O53I/VEYYuIVSgpKmNxZpY5KUXyeY4Zz8PVmIc2QQRxER98lar7TqvykP0NgABfnxHVF22djNrjg8aHjydyQLisM6k8tcCCFgyLJhVJ8Hp9Jnw6vmSW4KtjbRbV7ru6/hud/Lz5LaZS5Lz6m6evlf5X/wCRRPsPtBoyseTah38M/A6X530lOw6i+JHO1/hThc8PT3Xb6G/kXezU8f8AlctRwysaaaaStFqTKiICu2GPLzlBAGm7xVLD7OrPcbAj8TxZlt0QXz9ncjchRliasrSpC3jTdsxdnbL9mDJknlAHISSfirjqXJXfZpj2JUnbthpUqAPbuxKratXFNIf3IptAJc0kBsxwALj+Y2T+yeyDToAlpDnHMZEQNGgzyA8yjMsTfZqN2SjK/VU12GWqaaY6khoKzJfQQr22qCnTazfUdLh/oZ3neZyjxR0+kvPsUP1raWUXZSMHhlpmX+dQgflRRXuDJ8FjAdmKfs2mowF5EuJ/Ebn1XIu9muQc9y6QX5Pv78EjjH30+iV71Bdx7t+J3DqV4rJlzamfvJm2MVFENdyjwGzhTzHe5xceXJaNPChtzd3Hh04J7mr0Phmglp05SfLEZ5xm1S6ELWwu01UmVdlXWEkZbvUgFkrWp8KEIsiblU8JhChBgaszbWyG126Q4aO+R5ei1oXAKSipKmHjySxyUovk8qxeDfSeWuEEffipGtDhwPqvQNr7IZXbBs4e67hyPEICx2EfSeQ4EEem6OI5q/DvDIZs7WR+mv1Oj4h4/kx6VPGvXdfJLuaexdtuo9ypLqekalnS9xy8uCMqVQPaHNILToQbFectdm16eFp+ErR2XtF9A2u03czibSW8DLmjwXe1HhGNQ/4eGva7v9TyePxbJPI3n5v3pL8IN4ToUODxTKrczHSN/EHgeCnAXDlFxdNcnWjJSVoQtTMqlhIWoQiLKmuCkISZVRCAsTPZqzlTSxQhXLEwsVotTCxQhkbbqmnQqVGguc1ji0C8uju+EwhHsBgIpvqm7nnKDxDbuPi4k+C9Dc1MNPgrviijN9muWjC5UEa7cJvcZ5Cw/upQ2BA0GiXNolypGHTY8KqCouU2+okJjwpISFaACLKlhODUkKEEC6E9qcAoQYAmkKaE2FCERalhPdqFxarIRkLP2vsptZkGzh7rvkeIWpCRFCTi7XUGSUlTPLcbg3UnFrhBG76JKVT75iT6x5L0PbGymV2wbOHuu4cjyXndelkcRwJ+C9NotYs8dsviR5/WaTynuj0LeExL6Ls1M8o1DgAAAR5lGmytqMriW2cNWnUcxxHNBOHfm7p8EjXFjpY4hzbgix+/VXq9FDULtLv/ACDpdZLA+8e38Ho0LiFl9ntq+2aQ4Q9upGhnQjh0WuQvNZMUsUnCXVHoMeSOSKlHoRkJhapYSZUoYRFJlUpamgKEIi1Nc1TwkhQsrwm+zUzqaYPRUQYWLlIBzXKE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1957" y="1827155"/>
            <a:ext cx="2547281" cy="2491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b="5064"/>
          <a:stretch/>
        </p:blipFill>
        <p:spPr bwMode="auto">
          <a:xfrm>
            <a:off x="795503" y="4318816"/>
            <a:ext cx="2730744" cy="2271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6136" y="4488279"/>
            <a:ext cx="2918921" cy="1932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5248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84295"/>
            <a:ext cx="8407893" cy="4407408"/>
          </a:xfrm>
        </p:spPr>
        <p:txBody>
          <a:bodyPr/>
          <a:lstStyle/>
          <a:p>
            <a:r>
              <a:rPr lang="en-US" b="0" dirty="0" smtClean="0"/>
              <a:t>Score the results of criteria set during Student Outcome Objectives</a:t>
            </a:r>
            <a:endParaRPr lang="en-US" b="0" dirty="0"/>
          </a:p>
        </p:txBody>
      </p:sp>
      <p:sp>
        <p:nvSpPr>
          <p:cNvPr id="3" name="Title 2"/>
          <p:cNvSpPr>
            <a:spLocks noGrp="1"/>
          </p:cNvSpPr>
          <p:nvPr>
            <p:ph type="title"/>
          </p:nvPr>
        </p:nvSpPr>
        <p:spPr/>
        <p:txBody>
          <a:bodyPr>
            <a:noAutofit/>
          </a:bodyPr>
          <a:lstStyle/>
          <a:p>
            <a:r>
              <a:rPr lang="en-US" dirty="0" smtClean="0"/>
              <a:t>Scoring Measures of Student Outcomes Results  </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1" y="2914649"/>
            <a:ext cx="9039719" cy="1152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27511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359" y="-103377"/>
            <a:ext cx="8907517" cy="1054394"/>
          </a:xfrm>
        </p:spPr>
        <p:txBody>
          <a:bodyPr>
            <a:normAutofit/>
          </a:bodyPr>
          <a:lstStyle/>
          <a:p>
            <a:r>
              <a:rPr lang="en-US" dirty="0" smtClean="0">
                <a:latin typeface="Museo Slab 500" pitchFamily="50" charset="0"/>
              </a:rPr>
              <a:t>Steps for Identifying and Determining Measures of Student Outcomes  </a:t>
            </a:r>
            <a:endParaRPr lang="en-US" dirty="0">
              <a:latin typeface="Museo Slab 500" pitchFamily="50" charset="0"/>
            </a:endParaRPr>
          </a:p>
        </p:txBody>
      </p:sp>
      <p:sp>
        <p:nvSpPr>
          <p:cNvPr id="4" name="Rounded Rectangle 3"/>
          <p:cNvSpPr/>
          <p:nvPr/>
        </p:nvSpPr>
        <p:spPr>
          <a:xfrm>
            <a:off x="265814" y="1850064"/>
            <a:ext cx="2456120" cy="1850066"/>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smtClean="0">
                <a:solidFill>
                  <a:schemeClr val="accent2">
                    <a:lumMod val="50000"/>
                  </a:schemeClr>
                </a:solidFill>
              </a:rPr>
              <a:t>Step 1</a:t>
            </a:r>
            <a:r>
              <a:rPr lang="en-US" sz="2000" b="1" dirty="0">
                <a:solidFill>
                  <a:srgbClr val="002060"/>
                </a:solidFill>
              </a:rPr>
              <a:t>: </a:t>
            </a:r>
            <a:r>
              <a:rPr lang="en-US" sz="2000" dirty="0" smtClean="0">
                <a:solidFill>
                  <a:srgbClr val="002060"/>
                </a:solidFill>
              </a:rPr>
              <a:t>Determine SSP role and responsibilities  to select relevant measures of student outcomes </a:t>
            </a:r>
            <a:endParaRPr lang="en-US" sz="2000" dirty="0">
              <a:solidFill>
                <a:srgbClr val="002060"/>
              </a:solidFill>
            </a:endParaRPr>
          </a:p>
        </p:txBody>
      </p:sp>
      <p:sp>
        <p:nvSpPr>
          <p:cNvPr id="5" name="Rounded Rectangle 4"/>
          <p:cNvSpPr/>
          <p:nvPr/>
        </p:nvSpPr>
        <p:spPr>
          <a:xfrm>
            <a:off x="6280297" y="1850064"/>
            <a:ext cx="2512828" cy="1850068"/>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a:solidFill>
                  <a:schemeClr val="accent2">
                    <a:lumMod val="50000"/>
                  </a:schemeClr>
                </a:solidFill>
              </a:rPr>
              <a:t>Step 3: </a:t>
            </a:r>
            <a:r>
              <a:rPr lang="en-US" sz="2000" dirty="0" smtClean="0">
                <a:solidFill>
                  <a:srgbClr val="002060"/>
                </a:solidFill>
              </a:rPr>
              <a:t>Determine success criteria for results from included measures of student outcomes </a:t>
            </a:r>
            <a:endParaRPr lang="en-US" sz="2000" dirty="0">
              <a:solidFill>
                <a:srgbClr val="002060"/>
              </a:solidFill>
            </a:endParaRPr>
          </a:p>
        </p:txBody>
      </p:sp>
      <p:sp>
        <p:nvSpPr>
          <p:cNvPr id="6" name="Rounded Rectangle 5"/>
          <p:cNvSpPr/>
          <p:nvPr/>
        </p:nvSpPr>
        <p:spPr>
          <a:xfrm>
            <a:off x="3274828" y="1850064"/>
            <a:ext cx="2519916" cy="1850066"/>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a:solidFill>
                  <a:schemeClr val="accent2">
                    <a:lumMod val="50000"/>
                  </a:schemeClr>
                </a:solidFill>
              </a:rPr>
              <a:t>Step 2: </a:t>
            </a:r>
            <a:r>
              <a:rPr lang="en-US" sz="2000" dirty="0" smtClean="0">
                <a:solidFill>
                  <a:srgbClr val="002060"/>
                </a:solidFill>
              </a:rPr>
              <a:t>Select measures and assign weights aligned with the SSP role and responsibilities </a:t>
            </a:r>
            <a:endParaRPr lang="en-US" sz="2000" dirty="0">
              <a:solidFill>
                <a:srgbClr val="002060"/>
              </a:solidFill>
            </a:endParaRPr>
          </a:p>
        </p:txBody>
      </p:sp>
      <p:sp>
        <p:nvSpPr>
          <p:cNvPr id="7" name="Rounded Rectangle 6"/>
          <p:cNvSpPr/>
          <p:nvPr/>
        </p:nvSpPr>
        <p:spPr>
          <a:xfrm>
            <a:off x="265815" y="4107707"/>
            <a:ext cx="2456120" cy="1878423"/>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a:solidFill>
                  <a:schemeClr val="accent2">
                    <a:lumMod val="50000"/>
                  </a:schemeClr>
                </a:solidFill>
              </a:rPr>
              <a:t>Step 4: </a:t>
            </a:r>
            <a:r>
              <a:rPr lang="en-US" sz="2000" dirty="0" smtClean="0">
                <a:solidFill>
                  <a:srgbClr val="002060"/>
                </a:solidFill>
              </a:rPr>
              <a:t>Assign ratings based on identified success criteria </a:t>
            </a:r>
            <a:endParaRPr lang="en-US" sz="2000" dirty="0">
              <a:solidFill>
                <a:srgbClr val="002060"/>
              </a:solidFill>
            </a:endParaRPr>
          </a:p>
        </p:txBody>
      </p:sp>
      <p:sp>
        <p:nvSpPr>
          <p:cNvPr id="8" name="Rounded Rectangle 7"/>
          <p:cNvSpPr/>
          <p:nvPr/>
        </p:nvSpPr>
        <p:spPr>
          <a:xfrm>
            <a:off x="3274828" y="4107707"/>
            <a:ext cx="2519916" cy="1878423"/>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a:solidFill>
                  <a:schemeClr val="accent2">
                    <a:lumMod val="50000"/>
                  </a:schemeClr>
                </a:solidFill>
              </a:rPr>
              <a:t>Step 5: </a:t>
            </a:r>
            <a:r>
              <a:rPr lang="en-US" sz="2000" dirty="0" smtClean="0">
                <a:solidFill>
                  <a:srgbClr val="002060"/>
                </a:solidFill>
              </a:rPr>
              <a:t>Combine weighted ratings into an overall measures of student outcomes rating </a:t>
            </a:r>
            <a:endParaRPr lang="en-US" sz="2000" dirty="0">
              <a:solidFill>
                <a:srgbClr val="002060"/>
              </a:solidFill>
            </a:endParaRPr>
          </a:p>
        </p:txBody>
      </p:sp>
      <p:sp>
        <p:nvSpPr>
          <p:cNvPr id="9" name="Rounded Rectangle 8"/>
          <p:cNvSpPr/>
          <p:nvPr/>
        </p:nvSpPr>
        <p:spPr>
          <a:xfrm>
            <a:off x="6280297" y="4107707"/>
            <a:ext cx="2512828" cy="1878424"/>
          </a:xfrm>
          <a:prstGeom prst="roundRect">
            <a:avLst/>
          </a:prstGeom>
          <a:solidFill>
            <a:srgbClr val="C1D5E5">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dirty="0" smtClean="0">
                <a:solidFill>
                  <a:srgbClr val="002060"/>
                </a:solidFill>
              </a:rPr>
              <a:t>Decision Framework </a:t>
            </a:r>
            <a:endParaRPr lang="en-US" sz="2000" dirty="0"/>
          </a:p>
        </p:txBody>
      </p:sp>
    </p:spTree>
    <p:extLst>
      <p:ext uri="{BB962C8B-B14F-4D97-AF65-F5344CB8AC3E}">
        <p14:creationId xmlns:p14="http://schemas.microsoft.com/office/powerpoint/2010/main" val="267307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8"/>
                                        </p:tgtEl>
                                        <p:attrNameLst>
                                          <p:attrName>style.color</p:attrName>
                                        </p:attrNameLst>
                                      </p:cBhvr>
                                      <p:by>
                                        <p:hsl h="0" s="-12549" l="-25098"/>
                                      </p:by>
                                    </p:animClr>
                                    <p:animClr clrSpc="hsl" dir="cw">
                                      <p:cBhvr>
                                        <p:cTn id="7" dur="500" fill="hold"/>
                                        <p:tgtEl>
                                          <p:spTgt spid="8"/>
                                        </p:tgtEl>
                                        <p:attrNameLst>
                                          <p:attrName>fillcolor</p:attrName>
                                        </p:attrNameLst>
                                      </p:cBhvr>
                                      <p:by>
                                        <p:hsl h="0" s="-12549" l="-25098"/>
                                      </p:by>
                                    </p:animClr>
                                    <p:animClr clrSpc="hsl" dir="cw">
                                      <p:cBhvr>
                                        <p:cTn id="8" dur="500" fill="hold"/>
                                        <p:tgtEl>
                                          <p:spTgt spid="8"/>
                                        </p:tgtEl>
                                        <p:attrNameLst>
                                          <p:attrName>stroke.color</p:attrName>
                                        </p:attrNameLst>
                                      </p:cBhvr>
                                      <p:by>
                                        <p:hsl h="0" s="-12549" l="-25098"/>
                                      </p:by>
                                    </p:animClr>
                                    <p:set>
                                      <p:cBhvr>
                                        <p:cTn id="9"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dirty="0" smtClean="0">
                <a:latin typeface="Museo Slab 500" pitchFamily="50" charset="0"/>
              </a:rPr>
              <a:t>Combining Outcomes </a:t>
            </a:r>
            <a:endParaRPr lang="en-US" sz="4000" dirty="0">
              <a:latin typeface="Museo Slab 500" pitchFamily="50" charset="0"/>
            </a:endParaRPr>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endParaRPr 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 y="2662238"/>
            <a:ext cx="9145540" cy="2005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84184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359" y="-118125"/>
            <a:ext cx="8907517" cy="1054394"/>
          </a:xfrm>
        </p:spPr>
        <p:txBody>
          <a:bodyPr>
            <a:normAutofit/>
          </a:bodyPr>
          <a:lstStyle/>
          <a:p>
            <a:r>
              <a:rPr lang="en-US" dirty="0" smtClean="0">
                <a:latin typeface="Museo Slab 500" pitchFamily="50" charset="0"/>
              </a:rPr>
              <a:t>Steps for Identifying and Determining Measures of Student Outcomes  </a:t>
            </a:r>
            <a:endParaRPr lang="en-US" dirty="0">
              <a:latin typeface="Museo Slab 500" pitchFamily="50" charset="0"/>
            </a:endParaRPr>
          </a:p>
        </p:txBody>
      </p:sp>
      <p:sp>
        <p:nvSpPr>
          <p:cNvPr id="4" name="Rounded Rectangle 3"/>
          <p:cNvSpPr/>
          <p:nvPr/>
        </p:nvSpPr>
        <p:spPr>
          <a:xfrm>
            <a:off x="265814" y="1850064"/>
            <a:ext cx="2456120" cy="1850066"/>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smtClean="0">
                <a:solidFill>
                  <a:schemeClr val="accent2">
                    <a:lumMod val="50000"/>
                  </a:schemeClr>
                </a:solidFill>
              </a:rPr>
              <a:t>Step 1</a:t>
            </a:r>
            <a:r>
              <a:rPr lang="en-US" sz="2000" b="1" dirty="0">
                <a:solidFill>
                  <a:srgbClr val="002060"/>
                </a:solidFill>
              </a:rPr>
              <a:t>: </a:t>
            </a:r>
            <a:r>
              <a:rPr lang="en-US" sz="2000" dirty="0" smtClean="0">
                <a:solidFill>
                  <a:srgbClr val="002060"/>
                </a:solidFill>
              </a:rPr>
              <a:t>Determine SSP role and responsibilities  to select relevant measures of student outcomes </a:t>
            </a:r>
            <a:endParaRPr lang="en-US" sz="2000" dirty="0">
              <a:solidFill>
                <a:srgbClr val="002060"/>
              </a:solidFill>
            </a:endParaRPr>
          </a:p>
        </p:txBody>
      </p:sp>
      <p:sp>
        <p:nvSpPr>
          <p:cNvPr id="5" name="Rounded Rectangle 4"/>
          <p:cNvSpPr/>
          <p:nvPr/>
        </p:nvSpPr>
        <p:spPr>
          <a:xfrm>
            <a:off x="6280297" y="1850064"/>
            <a:ext cx="2512828" cy="1850068"/>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a:solidFill>
                  <a:schemeClr val="accent2">
                    <a:lumMod val="50000"/>
                  </a:schemeClr>
                </a:solidFill>
              </a:rPr>
              <a:t>Step 3: </a:t>
            </a:r>
            <a:r>
              <a:rPr lang="en-US" sz="2000" dirty="0" smtClean="0">
                <a:solidFill>
                  <a:srgbClr val="002060"/>
                </a:solidFill>
              </a:rPr>
              <a:t>Determine success criteria for results from included measures of student outcomes </a:t>
            </a:r>
            <a:endParaRPr lang="en-US" sz="2000" dirty="0">
              <a:solidFill>
                <a:srgbClr val="002060"/>
              </a:solidFill>
            </a:endParaRPr>
          </a:p>
        </p:txBody>
      </p:sp>
      <p:sp>
        <p:nvSpPr>
          <p:cNvPr id="6" name="Rounded Rectangle 5"/>
          <p:cNvSpPr/>
          <p:nvPr/>
        </p:nvSpPr>
        <p:spPr>
          <a:xfrm>
            <a:off x="3274828" y="1850064"/>
            <a:ext cx="2519916" cy="1850066"/>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a:solidFill>
                  <a:schemeClr val="accent2">
                    <a:lumMod val="50000"/>
                  </a:schemeClr>
                </a:solidFill>
              </a:rPr>
              <a:t>Step 2: </a:t>
            </a:r>
            <a:r>
              <a:rPr lang="en-US" sz="2000" dirty="0" smtClean="0">
                <a:solidFill>
                  <a:srgbClr val="002060"/>
                </a:solidFill>
              </a:rPr>
              <a:t>Select measures and assign weights aligned with the SSP role and responsibilities </a:t>
            </a:r>
            <a:endParaRPr lang="en-US" sz="2000" dirty="0">
              <a:solidFill>
                <a:srgbClr val="002060"/>
              </a:solidFill>
            </a:endParaRPr>
          </a:p>
        </p:txBody>
      </p:sp>
      <p:sp>
        <p:nvSpPr>
          <p:cNvPr id="7" name="Rounded Rectangle 6"/>
          <p:cNvSpPr/>
          <p:nvPr/>
        </p:nvSpPr>
        <p:spPr>
          <a:xfrm>
            <a:off x="265815" y="4107707"/>
            <a:ext cx="2456120" cy="1878423"/>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a:solidFill>
                  <a:schemeClr val="accent2">
                    <a:lumMod val="50000"/>
                  </a:schemeClr>
                </a:solidFill>
              </a:rPr>
              <a:t>Step 4: </a:t>
            </a:r>
            <a:r>
              <a:rPr lang="en-US" sz="2000" dirty="0" smtClean="0">
                <a:solidFill>
                  <a:srgbClr val="002060"/>
                </a:solidFill>
              </a:rPr>
              <a:t>Assign ratings based on identified success criteria </a:t>
            </a:r>
            <a:endParaRPr lang="en-US" sz="2000" dirty="0">
              <a:solidFill>
                <a:srgbClr val="002060"/>
              </a:solidFill>
            </a:endParaRPr>
          </a:p>
        </p:txBody>
      </p:sp>
      <p:sp>
        <p:nvSpPr>
          <p:cNvPr id="8" name="Rounded Rectangle 7"/>
          <p:cNvSpPr/>
          <p:nvPr/>
        </p:nvSpPr>
        <p:spPr>
          <a:xfrm>
            <a:off x="3274828" y="4107707"/>
            <a:ext cx="2519916" cy="1878423"/>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a:solidFill>
                  <a:schemeClr val="accent2">
                    <a:lumMod val="50000"/>
                  </a:schemeClr>
                </a:solidFill>
              </a:rPr>
              <a:t>Step 5: </a:t>
            </a:r>
            <a:r>
              <a:rPr lang="en-US" sz="2000" dirty="0" smtClean="0">
                <a:solidFill>
                  <a:srgbClr val="002060"/>
                </a:solidFill>
              </a:rPr>
              <a:t>Combine weighted ratings into an overall measures of student outcomes rating </a:t>
            </a:r>
            <a:endParaRPr lang="en-US" sz="2000" dirty="0">
              <a:solidFill>
                <a:srgbClr val="002060"/>
              </a:solidFill>
            </a:endParaRPr>
          </a:p>
        </p:txBody>
      </p:sp>
      <p:sp>
        <p:nvSpPr>
          <p:cNvPr id="9" name="Rounded Rectangle 8"/>
          <p:cNvSpPr/>
          <p:nvPr/>
        </p:nvSpPr>
        <p:spPr>
          <a:xfrm>
            <a:off x="6280297" y="4107707"/>
            <a:ext cx="2512828" cy="1878424"/>
          </a:xfrm>
          <a:prstGeom prst="roundRect">
            <a:avLst/>
          </a:prstGeom>
          <a:solidFill>
            <a:srgbClr val="C1D5E5">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dirty="0" smtClean="0">
                <a:solidFill>
                  <a:srgbClr val="002060"/>
                </a:solidFill>
              </a:rPr>
              <a:t>Decision Framework </a:t>
            </a:r>
            <a:endParaRPr lang="en-US" sz="2000" dirty="0"/>
          </a:p>
        </p:txBody>
      </p:sp>
    </p:spTree>
    <p:extLst>
      <p:ext uri="{BB962C8B-B14F-4D97-AF65-F5344CB8AC3E}">
        <p14:creationId xmlns:p14="http://schemas.microsoft.com/office/powerpoint/2010/main" val="185759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9"/>
                                        </p:tgtEl>
                                        <p:attrNameLst>
                                          <p:attrName>style.color</p:attrName>
                                        </p:attrNameLst>
                                      </p:cBhvr>
                                      <p:by>
                                        <p:hsl h="0" s="-12549" l="-25098"/>
                                      </p:by>
                                    </p:animClr>
                                    <p:animClr clrSpc="hsl" dir="cw">
                                      <p:cBhvr>
                                        <p:cTn id="7" dur="500" fill="hold"/>
                                        <p:tgtEl>
                                          <p:spTgt spid="9"/>
                                        </p:tgtEl>
                                        <p:attrNameLst>
                                          <p:attrName>fillcolor</p:attrName>
                                        </p:attrNameLst>
                                      </p:cBhvr>
                                      <p:by>
                                        <p:hsl h="0" s="-12549" l="-25098"/>
                                      </p:by>
                                    </p:animClr>
                                    <p:animClr clrSpc="hsl" dir="cw">
                                      <p:cBhvr>
                                        <p:cTn id="8" dur="500" fill="hold"/>
                                        <p:tgtEl>
                                          <p:spTgt spid="9"/>
                                        </p:tgtEl>
                                        <p:attrNameLst>
                                          <p:attrName>stroke.color</p:attrName>
                                        </p:attrNameLst>
                                      </p:cBhvr>
                                      <p:by>
                                        <p:hsl h="0" s="-12549" l="-25098"/>
                                      </p:by>
                                    </p:animClr>
                                    <p:set>
                                      <p:cBhvr>
                                        <p:cTn id="9"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Putting It All Together </a:t>
            </a:r>
          </a:p>
          <a:p>
            <a:pPr lvl="1"/>
            <a:r>
              <a:rPr lang="en-US" sz="2800" dirty="0" smtClean="0"/>
              <a:t> The Decision Framework helps districts and BOCES aggregate the 50% Professional Practices and the 50% Measures of Student Outcomes to reach a final rating of one of the following: </a:t>
            </a:r>
          </a:p>
          <a:p>
            <a:pPr lvl="2"/>
            <a:r>
              <a:rPr lang="en-US" sz="2600" dirty="0" smtClean="0"/>
              <a:t>Highly Effective</a:t>
            </a:r>
          </a:p>
          <a:p>
            <a:pPr lvl="2"/>
            <a:r>
              <a:rPr lang="en-US" sz="2600" dirty="0" smtClean="0"/>
              <a:t>Effective</a:t>
            </a:r>
          </a:p>
          <a:p>
            <a:pPr lvl="2"/>
            <a:r>
              <a:rPr lang="en-US" sz="2600" dirty="0" smtClean="0"/>
              <a:t>Partially Effective </a:t>
            </a:r>
          </a:p>
          <a:p>
            <a:pPr lvl="2"/>
            <a:r>
              <a:rPr lang="en-US" sz="2600" dirty="0" smtClean="0"/>
              <a:t>Ineffective </a:t>
            </a:r>
            <a:endParaRPr lang="en-US" sz="2600" dirty="0"/>
          </a:p>
        </p:txBody>
      </p:sp>
      <p:sp>
        <p:nvSpPr>
          <p:cNvPr id="3" name="Title 2"/>
          <p:cNvSpPr>
            <a:spLocks noGrp="1"/>
          </p:cNvSpPr>
          <p:nvPr>
            <p:ph type="title"/>
          </p:nvPr>
        </p:nvSpPr>
        <p:spPr/>
        <p:txBody>
          <a:bodyPr>
            <a:normAutofit fontScale="90000"/>
          </a:bodyPr>
          <a:lstStyle/>
          <a:p>
            <a:r>
              <a:rPr lang="en-US" sz="4000" dirty="0" smtClean="0">
                <a:latin typeface="Museo Slab 500" pitchFamily="50" charset="0"/>
              </a:rPr>
              <a:t>Decision Framework</a:t>
            </a:r>
            <a:endParaRPr lang="en-US" sz="4000" dirty="0">
              <a:latin typeface="Museo Slab 500" pitchFamily="50" charset="0"/>
            </a:endParaRPr>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endParaRPr lang="en-US" dirty="0" smtClean="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34606" y="3825534"/>
            <a:ext cx="2071470" cy="229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43859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endParaRPr lang="en-US" dirty="0" smtClean="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6478" y="141466"/>
            <a:ext cx="8775510" cy="6508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6867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46</a:t>
            </a:fld>
            <a:endParaRPr lang="en-US" dirty="0" smtClean="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9538" y="48973"/>
            <a:ext cx="8924924" cy="6760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53"/>
          <p:cNvSpPr txBox="1">
            <a:spLocks noChangeArrowheads="1"/>
          </p:cNvSpPr>
          <p:nvPr/>
        </p:nvSpPr>
        <p:spPr bwMode="auto">
          <a:xfrm>
            <a:off x="342900" y="304800"/>
            <a:ext cx="232627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i="1" dirty="0" smtClean="0"/>
              <a:t>Evaluation Process</a:t>
            </a:r>
          </a:p>
          <a:p>
            <a:pPr algn="ctr" eaLnBrk="1" hangingPunct="1"/>
            <a:r>
              <a:rPr lang="en-US" sz="1200" b="1" i="1" dirty="0" smtClean="0"/>
              <a:t>for</a:t>
            </a:r>
            <a:endParaRPr lang="en-US" sz="1200" b="1" i="1" dirty="0"/>
          </a:p>
          <a:p>
            <a:pPr algn="ctr" eaLnBrk="1" hangingPunct="1"/>
            <a:r>
              <a:rPr lang="en-US" dirty="0" smtClean="0"/>
              <a:t>Specialized Service  </a:t>
            </a:r>
          </a:p>
          <a:p>
            <a:pPr algn="ctr" eaLnBrk="1" hangingPunct="1"/>
            <a:r>
              <a:rPr lang="en-US" dirty="0" smtClean="0"/>
              <a:t>Professionals </a:t>
            </a:r>
            <a:endParaRPr lang="en-US" dirty="0"/>
          </a:p>
        </p:txBody>
      </p:sp>
    </p:spTree>
    <p:extLst>
      <p:ext uri="{BB962C8B-B14F-4D97-AF65-F5344CB8AC3E}">
        <p14:creationId xmlns:p14="http://schemas.microsoft.com/office/powerpoint/2010/main" val="27323670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Make or revise decisions regarding your 50% measures of student outcomes </a:t>
            </a:r>
          </a:p>
          <a:p>
            <a:pPr lvl="1"/>
            <a:r>
              <a:rPr lang="en-US" sz="2600" dirty="0" smtClean="0"/>
              <a:t>Consider priorities of your district/BOCES and what is valued. </a:t>
            </a:r>
          </a:p>
          <a:p>
            <a:r>
              <a:rPr lang="en-US" sz="2800" dirty="0" smtClean="0"/>
              <a:t>Identify points in the decision making process  to engage and collaborate with your SSPs </a:t>
            </a:r>
          </a:p>
        </p:txBody>
      </p:sp>
      <p:sp>
        <p:nvSpPr>
          <p:cNvPr id="81922" name="Title 1"/>
          <p:cNvSpPr>
            <a:spLocks noGrp="1"/>
          </p:cNvSpPr>
          <p:nvPr>
            <p:ph type="title"/>
          </p:nvPr>
        </p:nvSpPr>
        <p:spPr bwMode="auto">
          <a:xfrm>
            <a:off x="381000" y="81743"/>
            <a:ext cx="8381260" cy="1054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sz="4000" dirty="0" smtClean="0">
                <a:latin typeface="Museo Slab 500" pitchFamily="50" charset="0"/>
              </a:rPr>
              <a:t>What are your </a:t>
            </a:r>
            <a:r>
              <a:rPr lang="en-US" sz="4000" dirty="0">
                <a:latin typeface="Museo Slab 500" pitchFamily="50" charset="0"/>
              </a:rPr>
              <a:t>n</a:t>
            </a:r>
            <a:r>
              <a:rPr lang="en-US" sz="4000" dirty="0" smtClean="0">
                <a:latin typeface="Museo Slab 500" pitchFamily="50" charset="0"/>
              </a:rPr>
              <a:t>ext steps?</a:t>
            </a:r>
            <a:r>
              <a:rPr lang="en-US" sz="4000" dirty="0">
                <a:latin typeface="Museo Slab 500" pitchFamily="50" charset="0"/>
              </a:rPr>
              <a:t/>
            </a:r>
            <a:br>
              <a:rPr lang="en-US" sz="4000" dirty="0">
                <a:latin typeface="Museo Slab 500" pitchFamily="50" charset="0"/>
              </a:rPr>
            </a:br>
            <a:r>
              <a:rPr lang="en-US" sz="4000" dirty="0" smtClean="0">
                <a:latin typeface="Museo Slab 500" pitchFamily="50" charset="0"/>
              </a:rPr>
              <a:t> </a:t>
            </a:r>
          </a:p>
        </p:txBody>
      </p:sp>
      <p:pic>
        <p:nvPicPr>
          <p:cNvPr id="8195" name="Picture 3" descr="C:\Users\Cabrera_C\AppData\Local\Microsoft\Windows\Temporary Internet Files\Content.IE5\3H72D9BA\MC900441890[1].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695260" y="4081270"/>
            <a:ext cx="1612900" cy="178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928104"/>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457200" lvl="1" indent="0">
              <a:buNone/>
            </a:pPr>
            <a:r>
              <a:rPr lang="en-US" dirty="0"/>
              <a:t>http://www.cde.state.co.us/educatoreffectiveness/contactus</a:t>
            </a:r>
          </a:p>
        </p:txBody>
      </p:sp>
      <p:sp>
        <p:nvSpPr>
          <p:cNvPr id="4" name="Footer Placeholder 3"/>
          <p:cNvSpPr>
            <a:spLocks noGrp="1"/>
          </p:cNvSpPr>
          <p:nvPr>
            <p:ph type="ftr" sz="quarter" idx="11"/>
          </p:nvPr>
        </p:nvSpPr>
        <p:spPr/>
        <p:txBody>
          <a:bodyPr/>
          <a:lstStyle/>
          <a:p>
            <a:fld id="{757A2F4E-5D54-B04B-91BD-7E78EE1FE9FD}" type="slidenum">
              <a:rPr lang="en-US" smtClean="0"/>
              <a:pPr/>
              <a:t>48</a:t>
            </a:fld>
            <a:endParaRPr lang="en-US" dirty="0" smtClean="0"/>
          </a:p>
        </p:txBody>
      </p:sp>
      <p:sp>
        <p:nvSpPr>
          <p:cNvPr id="5" name="Title 4"/>
          <p:cNvSpPr>
            <a:spLocks noGrp="1"/>
          </p:cNvSpPr>
          <p:nvPr>
            <p:ph type="title"/>
          </p:nvPr>
        </p:nvSpPr>
        <p:spPr/>
        <p:txBody>
          <a:bodyPr>
            <a:noAutofit/>
          </a:bodyPr>
          <a:lstStyle/>
          <a:p>
            <a:r>
              <a:rPr lang="en-US" sz="4000" dirty="0" smtClean="0"/>
              <a:t>Contact Us</a:t>
            </a:r>
            <a:endParaRPr lang="en-US" sz="4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573" y="2158037"/>
            <a:ext cx="7686175" cy="3897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1019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fld id="{757A2F4E-5D54-B04B-91BD-7E78EE1FE9FD}" type="slidenum">
              <a:rPr lang="en-US" smtClean="0"/>
              <a:pPr/>
              <a:t>5</a:t>
            </a:fld>
            <a:endParaRPr lang="en-US" dirty="0" smtClean="0"/>
          </a:p>
        </p:txBody>
      </p:sp>
      <p:sp>
        <p:nvSpPr>
          <p:cNvPr id="2" name="Content Placeholder 1"/>
          <p:cNvSpPr>
            <a:spLocks noGrp="1"/>
          </p:cNvSpPr>
          <p:nvPr>
            <p:ph idx="1"/>
          </p:nvPr>
        </p:nvSpPr>
        <p:spPr/>
        <p:txBody>
          <a:bodyPr/>
          <a:lstStyle/>
          <a:p>
            <a:endParaRPr lang="en-US"/>
          </a:p>
        </p:txBody>
      </p:sp>
      <p:sp>
        <p:nvSpPr>
          <p:cNvPr id="5" name="Title 4"/>
          <p:cNvSpPr>
            <a:spLocks noGrp="1"/>
          </p:cNvSpPr>
          <p:nvPr>
            <p:ph type="title" idx="4294967295"/>
          </p:nvPr>
        </p:nvSpPr>
        <p:spPr>
          <a:xfrm>
            <a:off x="221220" y="1784872"/>
            <a:ext cx="7886700" cy="520700"/>
          </a:xfrm>
        </p:spPr>
        <p:txBody>
          <a:bodyPr>
            <a:normAutofit fontScale="90000"/>
          </a:bodyPr>
          <a:lstStyle/>
          <a:p>
            <a:r>
              <a:rPr lang="en-US" sz="4400" dirty="0"/>
              <a:t>Determining </a:t>
            </a:r>
            <a:br>
              <a:rPr lang="en-US" sz="4400" dirty="0"/>
            </a:br>
            <a:r>
              <a:rPr lang="en-US" sz="4400" i="1" dirty="0"/>
              <a:t>Measures of Student Outcomes </a:t>
            </a:r>
            <a:r>
              <a:rPr lang="en-US" sz="4400" dirty="0"/>
              <a:t/>
            </a:r>
            <a:br>
              <a:rPr lang="en-US" sz="4400" dirty="0"/>
            </a:br>
            <a:r>
              <a:rPr lang="en-US" sz="4400" dirty="0"/>
              <a:t>for </a:t>
            </a:r>
            <a:br>
              <a:rPr lang="en-US" sz="4400" dirty="0"/>
            </a:br>
            <a:r>
              <a:rPr lang="en-US" sz="4400" dirty="0"/>
              <a:t>Specialized Service Professionals </a:t>
            </a:r>
            <a:endParaRPr lang="en-US" dirty="0"/>
          </a:p>
        </p:txBody>
      </p:sp>
      <p:pic>
        <p:nvPicPr>
          <p:cNvPr id="7" name="Picture 2" descr="C:\Users\Cabrera_C\AppData\Local\Microsoft\Windows\Temporary Internet Files\Content.IE5\NQA177R4\MC9002002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6384" y="4676865"/>
            <a:ext cx="1791232" cy="2023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493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90"/>
          <p:cNvSpPr>
            <a:spLocks noChangeArrowheads="1"/>
          </p:cNvSpPr>
          <p:nvPr/>
        </p:nvSpPr>
        <p:spPr bwMode="auto">
          <a:xfrm>
            <a:off x="2286000" y="83276"/>
            <a:ext cx="4572000" cy="98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15000"/>
              </a:lnSpc>
              <a:spcAft>
                <a:spcPts val="1000"/>
              </a:spcAft>
            </a:pPr>
            <a:r>
              <a:rPr lang="en-US" sz="1200" dirty="0" smtClean="0">
                <a:solidFill>
                  <a:srgbClr val="C00000"/>
                </a:solidFill>
                <a:ea typeface="Calibri" pitchFamily="34" charset="0"/>
                <a:cs typeface="Times New Roman" pitchFamily="18" charset="0"/>
              </a:rPr>
              <a:t>Colorado Department of Education</a:t>
            </a:r>
            <a:endParaRPr lang="en-US" sz="1000" dirty="0">
              <a:solidFill>
                <a:srgbClr val="000000"/>
              </a:solidFill>
              <a:ea typeface="Calibri" pitchFamily="34" charset="0"/>
              <a:cs typeface="Times New Roman" pitchFamily="18" charset="0"/>
            </a:endParaRPr>
          </a:p>
          <a:p>
            <a:pPr algn="ctr"/>
            <a:r>
              <a:rPr lang="en-US" dirty="0">
                <a:solidFill>
                  <a:srgbClr val="000000"/>
                </a:solidFill>
                <a:ea typeface="Calibri" pitchFamily="34" charset="0"/>
                <a:cs typeface="Times New Roman" pitchFamily="18" charset="0"/>
              </a:rPr>
              <a:t>Framework for System to Evaluate </a:t>
            </a:r>
            <a:endParaRPr lang="en-US" dirty="0" smtClean="0">
              <a:solidFill>
                <a:srgbClr val="000000"/>
              </a:solidFill>
              <a:ea typeface="Calibri" pitchFamily="34" charset="0"/>
              <a:cs typeface="Times New Roman" pitchFamily="18" charset="0"/>
            </a:endParaRPr>
          </a:p>
          <a:p>
            <a:pPr algn="ctr"/>
            <a:r>
              <a:rPr lang="en-US" dirty="0" smtClean="0">
                <a:solidFill>
                  <a:srgbClr val="000000"/>
                </a:solidFill>
                <a:ea typeface="Calibri" pitchFamily="34" charset="0"/>
                <a:cs typeface="Times New Roman" pitchFamily="18" charset="0"/>
              </a:rPr>
              <a:t>Specialized Service Professionals  </a:t>
            </a:r>
            <a:endParaRPr lang="en-US" sz="1000" dirty="0">
              <a:solidFill>
                <a:srgbClr val="000000"/>
              </a:solidFill>
              <a:ea typeface="Calibri" pitchFamily="34" charset="0"/>
              <a:cs typeface="Times New Roman" pitchFamily="18" charset="0"/>
            </a:endParaRPr>
          </a:p>
        </p:txBody>
      </p:sp>
      <p:sp>
        <p:nvSpPr>
          <p:cNvPr id="135" name="Rounded Rectangle 134"/>
          <p:cNvSpPr/>
          <p:nvPr/>
        </p:nvSpPr>
        <p:spPr>
          <a:xfrm>
            <a:off x="1984744" y="1169988"/>
            <a:ext cx="5174512" cy="392112"/>
          </a:xfrm>
          <a:prstGeom prst="roundRect">
            <a:avLst/>
          </a:prstGeom>
          <a:solidFill>
            <a:srgbClr val="AD74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600" dirty="0">
                <a:solidFill>
                  <a:srgbClr val="FFFFFF"/>
                </a:solidFill>
                <a:ea typeface="Calibri"/>
                <a:cs typeface="Times New Roman"/>
              </a:rPr>
              <a:t>Definition of </a:t>
            </a:r>
            <a:r>
              <a:rPr lang="en-US" sz="1600" dirty="0" smtClean="0">
                <a:solidFill>
                  <a:srgbClr val="FFFFFF"/>
                </a:solidFill>
                <a:ea typeface="Calibri"/>
                <a:cs typeface="Times New Roman"/>
              </a:rPr>
              <a:t>Specialized Service Professional </a:t>
            </a:r>
            <a:r>
              <a:rPr lang="en-US" sz="1600" dirty="0">
                <a:solidFill>
                  <a:srgbClr val="FFFFFF"/>
                </a:solidFill>
                <a:ea typeface="Calibri"/>
                <a:cs typeface="Times New Roman"/>
              </a:rPr>
              <a:t>Effectiveness</a:t>
            </a:r>
            <a:endParaRPr lang="en-US" sz="1100" dirty="0">
              <a:solidFill>
                <a:srgbClr val="FFFFFF"/>
              </a:solidFill>
              <a:ea typeface="Calibri"/>
              <a:cs typeface="Times New Roman"/>
            </a:endParaRPr>
          </a:p>
        </p:txBody>
      </p:sp>
      <p:cxnSp>
        <p:nvCxnSpPr>
          <p:cNvPr id="136" name="Straight Connector 135"/>
          <p:cNvCxnSpPr/>
          <p:nvPr/>
        </p:nvCxnSpPr>
        <p:spPr>
          <a:xfrm>
            <a:off x="1066800" y="1828800"/>
            <a:ext cx="7034213" cy="111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066800" y="1839913"/>
            <a:ext cx="0" cy="606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8101013" y="1828800"/>
            <a:ext cx="0" cy="593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943" name="Rectangle 17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endParaRPr>
          </a:p>
        </p:txBody>
      </p:sp>
      <p:sp>
        <p:nvSpPr>
          <p:cNvPr id="39944" name="Rectangle 174"/>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endParaRPr>
          </a:p>
        </p:txBody>
      </p:sp>
      <p:cxnSp>
        <p:nvCxnSpPr>
          <p:cNvPr id="144" name="Straight Connector 143"/>
          <p:cNvCxnSpPr>
            <a:stCxn id="135" idx="2"/>
          </p:cNvCxnSpPr>
          <p:nvPr/>
        </p:nvCxnSpPr>
        <p:spPr>
          <a:xfrm>
            <a:off x="4572000" y="1562100"/>
            <a:ext cx="0" cy="2778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Rounded Rectangle 145"/>
          <p:cNvSpPr/>
          <p:nvPr/>
        </p:nvSpPr>
        <p:spPr>
          <a:xfrm>
            <a:off x="457200" y="2209949"/>
            <a:ext cx="1266825" cy="557213"/>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FFFFFF"/>
                </a:solidFill>
                <a:ea typeface="Calibri"/>
                <a:cs typeface="Times New Roman"/>
              </a:rPr>
              <a:t>I. </a:t>
            </a:r>
            <a:r>
              <a:rPr lang="en-US" sz="1100" dirty="0" smtClean="0">
                <a:solidFill>
                  <a:srgbClr val="FFFFFF"/>
                </a:solidFill>
                <a:ea typeface="Calibri"/>
                <a:cs typeface="Times New Roman"/>
              </a:rPr>
              <a:t>Professional Expertise</a:t>
            </a:r>
            <a:endParaRPr lang="en-US" sz="1100" dirty="0">
              <a:solidFill>
                <a:srgbClr val="FFFFFF"/>
              </a:solidFill>
              <a:ea typeface="Calibri"/>
              <a:cs typeface="Times New Roman"/>
            </a:endParaRPr>
          </a:p>
        </p:txBody>
      </p:sp>
      <p:cxnSp>
        <p:nvCxnSpPr>
          <p:cNvPr id="153" name="Straight Connector 152"/>
          <p:cNvCxnSpPr/>
          <p:nvPr/>
        </p:nvCxnSpPr>
        <p:spPr>
          <a:xfrm>
            <a:off x="1023938" y="2741613"/>
            <a:ext cx="0" cy="236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011238" y="2978150"/>
            <a:ext cx="5708650" cy="28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6719888" y="2768600"/>
            <a:ext cx="0" cy="238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2473325" y="2733675"/>
            <a:ext cx="0" cy="238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3929063" y="2720975"/>
            <a:ext cx="0" cy="24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5346700" y="2754313"/>
            <a:ext cx="0" cy="236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953" name="Rectangle 189"/>
          <p:cNvSpPr>
            <a:spLocks noChangeArrowheads="1"/>
          </p:cNvSpPr>
          <p:nvPr/>
        </p:nvSpPr>
        <p:spPr bwMode="auto">
          <a:xfrm>
            <a:off x="152400" y="152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solidFill>
                <a:srgbClr val="000000"/>
              </a:solidFill>
            </a:endParaRPr>
          </a:p>
        </p:txBody>
      </p:sp>
      <p:sp>
        <p:nvSpPr>
          <p:cNvPr id="39954" name="Rectangle 197"/>
          <p:cNvSpPr>
            <a:spLocks noChangeArrowheads="1"/>
          </p:cNvSpPr>
          <p:nvPr/>
        </p:nvSpPr>
        <p:spPr bwMode="auto">
          <a:xfrm>
            <a:off x="198438" y="290513"/>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ea typeface="Calibri" pitchFamily="34" charset="0"/>
              <a:cs typeface="Times New Roman" pitchFamily="18" charset="0"/>
            </a:endParaRPr>
          </a:p>
          <a:p>
            <a:pPr eaLnBrk="0" hangingPunct="0"/>
            <a:endParaRPr lang="en-US">
              <a:solidFill>
                <a:srgbClr val="000000"/>
              </a:solidFill>
              <a:ea typeface="Calibri" pitchFamily="34" charset="0"/>
              <a:cs typeface="Times New Roman" pitchFamily="18" charset="0"/>
            </a:endParaRPr>
          </a:p>
        </p:txBody>
      </p:sp>
      <p:cxnSp>
        <p:nvCxnSpPr>
          <p:cNvPr id="164" name="Straight Arrow Connector 163"/>
          <p:cNvCxnSpPr/>
          <p:nvPr/>
        </p:nvCxnSpPr>
        <p:spPr>
          <a:xfrm>
            <a:off x="8101013" y="2743200"/>
            <a:ext cx="0" cy="4667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1660525" y="2990850"/>
            <a:ext cx="0" cy="2063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957" name="Rectangle 176"/>
          <p:cNvSpPr>
            <a:spLocks noChangeArrowheads="1"/>
          </p:cNvSpPr>
          <p:nvPr/>
        </p:nvSpPr>
        <p:spPr bwMode="auto">
          <a:xfrm>
            <a:off x="304800" y="3059113"/>
            <a:ext cx="862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dirty="0">
                <a:solidFill>
                  <a:srgbClr val="000000"/>
                </a:solidFill>
              </a:rPr>
              <a:t>50% Professional Practice Standards</a:t>
            </a:r>
            <a:r>
              <a:rPr lang="en-US" dirty="0">
                <a:solidFill>
                  <a:srgbClr val="000000"/>
                </a:solidFill>
              </a:rPr>
              <a:t>			</a:t>
            </a:r>
            <a:r>
              <a:rPr lang="en-US" dirty="0" smtClean="0">
                <a:solidFill>
                  <a:srgbClr val="000000"/>
                </a:solidFill>
              </a:rPr>
              <a:t>                   </a:t>
            </a:r>
            <a:r>
              <a:rPr lang="en-US" sz="1400" dirty="0" smtClean="0">
                <a:solidFill>
                  <a:srgbClr val="000000"/>
                </a:solidFill>
              </a:rPr>
              <a:t>50</a:t>
            </a:r>
            <a:r>
              <a:rPr lang="en-US" sz="1400" dirty="0">
                <a:solidFill>
                  <a:srgbClr val="000000"/>
                </a:solidFill>
              </a:rPr>
              <a:t>% </a:t>
            </a:r>
            <a:r>
              <a:rPr lang="en-US" sz="1400" dirty="0" smtClean="0">
                <a:solidFill>
                  <a:srgbClr val="000000"/>
                </a:solidFill>
              </a:rPr>
              <a:t>Measures of Student Outcomes</a:t>
            </a:r>
            <a:endParaRPr lang="en-US" sz="1600" dirty="0">
              <a:solidFill>
                <a:srgbClr val="000000"/>
              </a:solidFill>
            </a:endParaRPr>
          </a:p>
        </p:txBody>
      </p:sp>
      <p:sp>
        <p:nvSpPr>
          <p:cNvPr id="179" name="Rounded Rectangle 178"/>
          <p:cNvSpPr/>
          <p:nvPr/>
        </p:nvSpPr>
        <p:spPr>
          <a:xfrm>
            <a:off x="3113088" y="3429000"/>
            <a:ext cx="1839912" cy="784225"/>
          </a:xfrm>
          <a:prstGeom prst="roundRect">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000000"/>
                </a:solidFill>
                <a:ea typeface="Calibri"/>
                <a:cs typeface="Times New Roman"/>
              </a:rPr>
              <a:t>Weighting: How Much Does Each Standard Count Towards Overall Performance?</a:t>
            </a:r>
            <a:endParaRPr lang="en-US" sz="1100" dirty="0">
              <a:solidFill>
                <a:srgbClr val="FFFFFF"/>
              </a:solidFill>
              <a:ea typeface="Calibri"/>
              <a:cs typeface="Times New Roman"/>
            </a:endParaRPr>
          </a:p>
        </p:txBody>
      </p:sp>
      <p:sp>
        <p:nvSpPr>
          <p:cNvPr id="180" name="Rounded Rectangle 179"/>
          <p:cNvSpPr/>
          <p:nvPr/>
        </p:nvSpPr>
        <p:spPr>
          <a:xfrm>
            <a:off x="290513" y="3429000"/>
            <a:ext cx="2667000" cy="74771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lnSpc>
                <a:spcPct val="115000"/>
              </a:lnSpc>
              <a:buFont typeface="Wingdings" panose="05000000000000000000" pitchFamily="2" charset="2"/>
              <a:buChar char="q"/>
              <a:defRPr/>
            </a:pPr>
            <a:r>
              <a:rPr lang="en-US" sz="1100" dirty="0" smtClean="0">
                <a:solidFill>
                  <a:srgbClr val="000000"/>
                </a:solidFill>
                <a:ea typeface="Calibri"/>
                <a:cs typeface="Times New Roman"/>
              </a:rPr>
              <a:t>Observations of Professional Practice</a:t>
            </a:r>
          </a:p>
          <a:p>
            <a:pPr marL="171450" indent="-171450">
              <a:lnSpc>
                <a:spcPct val="115000"/>
              </a:lnSpc>
              <a:buFont typeface="Wingdings" panose="05000000000000000000" pitchFamily="2" charset="2"/>
              <a:buChar char="q"/>
              <a:defRPr/>
            </a:pPr>
            <a:r>
              <a:rPr lang="en-US" sz="1100" dirty="0" smtClean="0">
                <a:solidFill>
                  <a:srgbClr val="000000"/>
                </a:solidFill>
                <a:ea typeface="Calibri"/>
                <a:cs typeface="Times New Roman"/>
              </a:rPr>
              <a:t>Expert Input</a:t>
            </a:r>
          </a:p>
          <a:p>
            <a:pPr marL="171450" indent="-171450">
              <a:lnSpc>
                <a:spcPct val="115000"/>
              </a:lnSpc>
              <a:buFont typeface="Wingdings" panose="05000000000000000000" pitchFamily="2" charset="2"/>
              <a:buChar char="q"/>
              <a:defRPr/>
            </a:pPr>
            <a:r>
              <a:rPr lang="en-US" sz="1100" dirty="0" smtClean="0">
                <a:solidFill>
                  <a:srgbClr val="000000"/>
                </a:solidFill>
                <a:ea typeface="Calibri"/>
                <a:cs typeface="Times New Roman"/>
              </a:rPr>
              <a:t>Other Measures Aligned with CDE Guidance</a:t>
            </a:r>
            <a:r>
              <a:rPr lang="en-US" sz="1100" dirty="0">
                <a:solidFill>
                  <a:srgbClr val="000000"/>
                </a:solidFill>
                <a:ea typeface="Calibri"/>
                <a:cs typeface="Times New Roman"/>
              </a:rPr>
              <a:t>	</a:t>
            </a:r>
            <a:endParaRPr lang="en-US" sz="1100" dirty="0">
              <a:solidFill>
                <a:srgbClr val="FFFFFF"/>
              </a:solidFill>
              <a:ea typeface="Calibri"/>
              <a:cs typeface="Times New Roman"/>
            </a:endParaRPr>
          </a:p>
        </p:txBody>
      </p:sp>
      <p:cxnSp>
        <p:nvCxnSpPr>
          <p:cNvPr id="184" name="Straight Connector 183"/>
          <p:cNvCxnSpPr/>
          <p:nvPr/>
        </p:nvCxnSpPr>
        <p:spPr>
          <a:xfrm>
            <a:off x="7256463" y="3767138"/>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185" name="Rounded Rectangle 184"/>
          <p:cNvSpPr/>
          <p:nvPr/>
        </p:nvSpPr>
        <p:spPr>
          <a:xfrm>
            <a:off x="5105400" y="3435350"/>
            <a:ext cx="3929063" cy="79851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defRPr/>
            </a:pPr>
            <a:r>
              <a:rPr lang="en-US" sz="1400" dirty="0" smtClean="0">
                <a:solidFill>
                  <a:srgbClr val="000000"/>
                </a:solidFill>
                <a:ea typeface="Calibri"/>
                <a:cs typeface="Times New Roman"/>
              </a:rPr>
              <a:t>Match of Measures of Student Outcomes to Assigned Duties</a:t>
            </a:r>
            <a:endParaRPr lang="en-US" sz="1400" dirty="0">
              <a:solidFill>
                <a:srgbClr val="FFFFFF"/>
              </a:solidFill>
              <a:ea typeface="Calibri"/>
              <a:cs typeface="Times New Roman"/>
            </a:endParaRPr>
          </a:p>
        </p:txBody>
      </p:sp>
      <p:sp>
        <p:nvSpPr>
          <p:cNvPr id="186" name="Rounded Rectangle 185"/>
          <p:cNvSpPr/>
          <p:nvPr/>
        </p:nvSpPr>
        <p:spPr>
          <a:xfrm>
            <a:off x="1606550" y="4438650"/>
            <a:ext cx="5187950" cy="609600"/>
          </a:xfrm>
          <a:prstGeom prst="roundRect">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defRPr/>
            </a:pPr>
            <a:r>
              <a:rPr lang="en-US" sz="1100" dirty="0">
                <a:solidFill>
                  <a:srgbClr val="000000"/>
                </a:solidFill>
                <a:ea typeface="Calibri"/>
                <a:cs typeface="Times New Roman"/>
              </a:rPr>
              <a:t>Weighting:</a:t>
            </a:r>
            <a:endParaRPr lang="en-US" sz="1100" dirty="0">
              <a:solidFill>
                <a:srgbClr val="FFFFFF"/>
              </a:solidFill>
              <a:ea typeface="Calibri"/>
              <a:cs typeface="Times New Roman"/>
            </a:endParaRPr>
          </a:p>
          <a:p>
            <a:pPr algn="ctr">
              <a:lnSpc>
                <a:spcPct val="115000"/>
              </a:lnSpc>
              <a:defRPr/>
            </a:pPr>
            <a:r>
              <a:rPr lang="en-US" sz="1100" dirty="0" smtClean="0">
                <a:solidFill>
                  <a:srgbClr val="000000"/>
                </a:solidFill>
                <a:ea typeface="Calibri"/>
                <a:cs typeface="Times New Roman"/>
              </a:rPr>
              <a:t>State Scoring </a:t>
            </a:r>
            <a:r>
              <a:rPr lang="en-US" sz="1100" dirty="0">
                <a:solidFill>
                  <a:srgbClr val="000000"/>
                </a:solidFill>
                <a:ea typeface="Calibri"/>
                <a:cs typeface="Times New Roman"/>
              </a:rPr>
              <a:t>Framework: How Do Measures of Quality Standards </a:t>
            </a:r>
            <a:endParaRPr lang="en-US" sz="1100" dirty="0">
              <a:solidFill>
                <a:srgbClr val="FFFFFF"/>
              </a:solidFill>
              <a:ea typeface="Calibri"/>
              <a:cs typeface="Times New Roman"/>
            </a:endParaRPr>
          </a:p>
          <a:p>
            <a:pPr algn="ctr">
              <a:lnSpc>
                <a:spcPct val="115000"/>
              </a:lnSpc>
              <a:defRPr/>
            </a:pPr>
            <a:r>
              <a:rPr lang="en-US" sz="1100" dirty="0">
                <a:solidFill>
                  <a:srgbClr val="000000"/>
                </a:solidFill>
                <a:ea typeface="Calibri"/>
                <a:cs typeface="Times New Roman"/>
              </a:rPr>
              <a:t>Result in a Determination of Individual Performance?</a:t>
            </a:r>
            <a:endParaRPr lang="en-US" sz="1100" dirty="0">
              <a:solidFill>
                <a:srgbClr val="FFFFFF"/>
              </a:solidFill>
              <a:ea typeface="Calibri"/>
              <a:cs typeface="Times New Roman"/>
            </a:endParaRPr>
          </a:p>
        </p:txBody>
      </p:sp>
      <p:sp>
        <p:nvSpPr>
          <p:cNvPr id="39964" name="Rectangle 192"/>
          <p:cNvSpPr>
            <a:spLocks noChangeArrowheads="1"/>
          </p:cNvSpPr>
          <p:nvPr/>
        </p:nvSpPr>
        <p:spPr bwMode="auto">
          <a:xfrm>
            <a:off x="3189288" y="5148263"/>
            <a:ext cx="19193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smtClean="0">
                <a:solidFill>
                  <a:srgbClr val="000000"/>
                </a:solidFill>
              </a:rPr>
              <a:t>Effectiveness Ratings</a:t>
            </a:r>
            <a:endParaRPr lang="en-US" sz="1600" dirty="0">
              <a:solidFill>
                <a:srgbClr val="000000"/>
              </a:solidFill>
            </a:endParaRPr>
          </a:p>
        </p:txBody>
      </p:sp>
      <p:sp>
        <p:nvSpPr>
          <p:cNvPr id="194" name="Rounded Rectangle 193"/>
          <p:cNvSpPr/>
          <p:nvPr/>
        </p:nvSpPr>
        <p:spPr>
          <a:xfrm>
            <a:off x="609600" y="5486400"/>
            <a:ext cx="7718425" cy="263525"/>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spcAft>
                <a:spcPts val="1000"/>
              </a:spcAft>
              <a:defRPr/>
            </a:pPr>
            <a:r>
              <a:rPr lang="en-US" sz="1100" dirty="0">
                <a:solidFill>
                  <a:srgbClr val="000000"/>
                </a:solidFill>
                <a:ea typeface="Calibri"/>
                <a:cs typeface="Times New Roman"/>
              </a:rPr>
              <a:t>Ineffective</a:t>
            </a:r>
            <a:r>
              <a:rPr lang="en-US" sz="1100" dirty="0">
                <a:solidFill>
                  <a:srgbClr val="FFFFFF"/>
                </a:solidFill>
                <a:ea typeface="Calibri"/>
                <a:cs typeface="Times New Roman"/>
              </a:rPr>
              <a:t>		</a:t>
            </a:r>
            <a:r>
              <a:rPr lang="en-US" sz="1100" dirty="0">
                <a:solidFill>
                  <a:srgbClr val="000000"/>
                </a:solidFill>
                <a:ea typeface="Calibri"/>
                <a:cs typeface="Times New Roman"/>
              </a:rPr>
              <a:t>Partially Effective</a:t>
            </a:r>
            <a:r>
              <a:rPr lang="en-US" sz="1100" dirty="0">
                <a:solidFill>
                  <a:srgbClr val="FFFFFF"/>
                </a:solidFill>
                <a:ea typeface="Calibri"/>
                <a:cs typeface="Times New Roman"/>
              </a:rPr>
              <a:t>		</a:t>
            </a:r>
            <a:r>
              <a:rPr lang="en-US" sz="1100" dirty="0">
                <a:solidFill>
                  <a:srgbClr val="000000"/>
                </a:solidFill>
                <a:ea typeface="Calibri"/>
                <a:cs typeface="Times New Roman"/>
              </a:rPr>
              <a:t>Effective</a:t>
            </a:r>
            <a:r>
              <a:rPr lang="en-US" sz="1100" dirty="0">
                <a:solidFill>
                  <a:srgbClr val="FFFFFF"/>
                </a:solidFill>
                <a:ea typeface="Calibri"/>
                <a:cs typeface="Times New Roman"/>
              </a:rPr>
              <a:t>		</a:t>
            </a:r>
            <a:r>
              <a:rPr lang="en-US" sz="1100" dirty="0">
                <a:solidFill>
                  <a:srgbClr val="000000"/>
                </a:solidFill>
                <a:ea typeface="Calibri"/>
                <a:cs typeface="Times New Roman"/>
              </a:rPr>
              <a:t>Highly Effective</a:t>
            </a:r>
            <a:endParaRPr lang="en-US" sz="1100" dirty="0">
              <a:solidFill>
                <a:srgbClr val="FFFFFF"/>
              </a:solidFill>
              <a:ea typeface="Calibri"/>
              <a:cs typeface="Times New Roman"/>
            </a:endParaRPr>
          </a:p>
        </p:txBody>
      </p:sp>
      <p:cxnSp>
        <p:nvCxnSpPr>
          <p:cNvPr id="196" name="Straight Connector 195"/>
          <p:cNvCxnSpPr/>
          <p:nvPr/>
        </p:nvCxnSpPr>
        <p:spPr>
          <a:xfrm>
            <a:off x="1981200" y="5486400"/>
            <a:ext cx="0" cy="263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4343400" y="5486400"/>
            <a:ext cx="0" cy="263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6543675" y="5486400"/>
            <a:ext cx="0" cy="263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970" name="Rectangle 1"/>
          <p:cNvSpPr>
            <a:spLocks noChangeArrowheads="1"/>
          </p:cNvSpPr>
          <p:nvPr/>
        </p:nvSpPr>
        <p:spPr bwMode="auto">
          <a:xfrm>
            <a:off x="3695700" y="1834388"/>
            <a:ext cx="1846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dirty="0">
                <a:solidFill>
                  <a:srgbClr val="000000"/>
                </a:solidFill>
                <a:ea typeface="Calibri" pitchFamily="34" charset="0"/>
                <a:cs typeface="Times New Roman" pitchFamily="18" charset="0"/>
              </a:rPr>
              <a:t>Quality Standards</a:t>
            </a:r>
            <a:endParaRPr lang="en-US" sz="900" dirty="0">
              <a:solidFill>
                <a:srgbClr val="000000"/>
              </a:solidFill>
              <a:ea typeface="Calibri" pitchFamily="34" charset="0"/>
              <a:cs typeface="Times New Roman" pitchFamily="18" charset="0"/>
            </a:endParaRPr>
          </a:p>
        </p:txBody>
      </p:sp>
      <p:cxnSp>
        <p:nvCxnSpPr>
          <p:cNvPr id="44" name="Straight Arrow Connector 43"/>
          <p:cNvCxnSpPr/>
          <p:nvPr/>
        </p:nvCxnSpPr>
        <p:spPr>
          <a:xfrm>
            <a:off x="4106863" y="4213225"/>
            <a:ext cx="0" cy="2063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114800" y="5048250"/>
            <a:ext cx="0" cy="2063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1852613" y="2211388"/>
            <a:ext cx="1266825" cy="557212"/>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FFFFFF"/>
                </a:solidFill>
                <a:ea typeface="Calibri"/>
                <a:cs typeface="Times New Roman"/>
              </a:rPr>
              <a:t>II. </a:t>
            </a:r>
            <a:r>
              <a:rPr lang="en-US" sz="1100" dirty="0" smtClean="0">
                <a:solidFill>
                  <a:srgbClr val="FFFFFF"/>
                </a:solidFill>
                <a:ea typeface="Calibri"/>
                <a:cs typeface="Times New Roman"/>
              </a:rPr>
              <a:t>Learning Environment</a:t>
            </a:r>
            <a:endParaRPr lang="en-US" sz="1100" dirty="0">
              <a:solidFill>
                <a:srgbClr val="FFFFFF"/>
              </a:solidFill>
              <a:ea typeface="Calibri"/>
              <a:cs typeface="Times New Roman"/>
            </a:endParaRPr>
          </a:p>
        </p:txBody>
      </p:sp>
      <p:sp>
        <p:nvSpPr>
          <p:cNvPr id="46" name="Rounded Rectangle 45"/>
          <p:cNvSpPr/>
          <p:nvPr/>
        </p:nvSpPr>
        <p:spPr>
          <a:xfrm>
            <a:off x="3295650" y="2216150"/>
            <a:ext cx="1266825" cy="557213"/>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FFFFFF"/>
                </a:solidFill>
                <a:ea typeface="Calibri"/>
                <a:cs typeface="Times New Roman"/>
              </a:rPr>
              <a:t>III. </a:t>
            </a:r>
            <a:r>
              <a:rPr lang="en-US" sz="1100" dirty="0" smtClean="0">
                <a:solidFill>
                  <a:srgbClr val="FFFFFF"/>
                </a:solidFill>
                <a:ea typeface="Calibri"/>
                <a:cs typeface="Times New Roman"/>
              </a:rPr>
              <a:t>High Quality Delivery</a:t>
            </a:r>
            <a:endParaRPr lang="en-US" sz="1100" dirty="0">
              <a:solidFill>
                <a:srgbClr val="FFFFFF"/>
              </a:solidFill>
              <a:ea typeface="Calibri"/>
              <a:cs typeface="Times New Roman"/>
            </a:endParaRPr>
          </a:p>
        </p:txBody>
      </p:sp>
      <p:sp>
        <p:nvSpPr>
          <p:cNvPr id="47" name="Rounded Rectangle 46"/>
          <p:cNvSpPr/>
          <p:nvPr/>
        </p:nvSpPr>
        <p:spPr>
          <a:xfrm>
            <a:off x="4713288" y="2217738"/>
            <a:ext cx="1266825" cy="557212"/>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FFFFFF"/>
                </a:solidFill>
                <a:ea typeface="Calibri"/>
                <a:cs typeface="Times New Roman"/>
              </a:rPr>
              <a:t>IV. Reflect on Practice</a:t>
            </a:r>
          </a:p>
        </p:txBody>
      </p:sp>
      <p:sp>
        <p:nvSpPr>
          <p:cNvPr id="48" name="Rounded Rectangle 47"/>
          <p:cNvSpPr/>
          <p:nvPr/>
        </p:nvSpPr>
        <p:spPr>
          <a:xfrm>
            <a:off x="6086475" y="2212975"/>
            <a:ext cx="1266825" cy="557213"/>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FFFFFF"/>
                </a:solidFill>
                <a:ea typeface="Calibri"/>
                <a:cs typeface="Times New Roman"/>
              </a:rPr>
              <a:t>V</a:t>
            </a:r>
            <a:r>
              <a:rPr lang="en-US" sz="1100" dirty="0" smtClean="0">
                <a:solidFill>
                  <a:srgbClr val="FFFFFF"/>
                </a:solidFill>
                <a:ea typeface="Calibri"/>
                <a:cs typeface="Times New Roman"/>
              </a:rPr>
              <a:t>. </a:t>
            </a:r>
            <a:r>
              <a:rPr lang="en-US" sz="1100" dirty="0">
                <a:solidFill>
                  <a:srgbClr val="FFFFFF"/>
                </a:solidFill>
                <a:ea typeface="Calibri"/>
                <a:cs typeface="Times New Roman"/>
              </a:rPr>
              <a:t>Leadership</a:t>
            </a:r>
          </a:p>
        </p:txBody>
      </p:sp>
      <p:sp>
        <p:nvSpPr>
          <p:cNvPr id="49" name="Rounded Rectangle 48"/>
          <p:cNvSpPr/>
          <p:nvPr/>
        </p:nvSpPr>
        <p:spPr>
          <a:xfrm>
            <a:off x="7467600" y="2217738"/>
            <a:ext cx="1266825" cy="557212"/>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FFFFFF"/>
                </a:solidFill>
                <a:ea typeface="Calibri"/>
                <a:cs typeface="Times New Roman"/>
              </a:rPr>
              <a:t>VI. Student </a:t>
            </a:r>
            <a:r>
              <a:rPr lang="en-US" sz="1100" dirty="0" smtClean="0">
                <a:solidFill>
                  <a:srgbClr val="FFFFFF"/>
                </a:solidFill>
                <a:ea typeface="Calibri"/>
                <a:cs typeface="Times New Roman"/>
              </a:rPr>
              <a:t>Outcomes</a:t>
            </a:r>
            <a:endParaRPr lang="en-US" sz="1100" dirty="0">
              <a:solidFill>
                <a:srgbClr val="FFFFFF"/>
              </a:solidFill>
              <a:ea typeface="Calibri"/>
              <a:cs typeface="Times New Roman"/>
            </a:endParaRPr>
          </a:p>
        </p:txBody>
      </p:sp>
      <p:sp>
        <p:nvSpPr>
          <p:cNvPr id="5" name="Rounded Rectangle 4"/>
          <p:cNvSpPr/>
          <p:nvPr/>
        </p:nvSpPr>
        <p:spPr>
          <a:xfrm>
            <a:off x="2957513" y="5867399"/>
            <a:ext cx="3022600" cy="437707"/>
          </a:xfrm>
          <a:prstGeom prst="roundRect">
            <a:avLst/>
          </a:prstGeom>
          <a:solidFill>
            <a:srgbClr val="AD74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000000"/>
                </a:solidFill>
              </a:rPr>
              <a:t>Appeals </a:t>
            </a:r>
            <a:r>
              <a:rPr lang="en-US" sz="1400" dirty="0" smtClean="0">
                <a:solidFill>
                  <a:srgbClr val="000000"/>
                </a:solidFill>
              </a:rPr>
              <a:t>Process</a:t>
            </a:r>
            <a:r>
              <a:rPr lang="en-US" sz="1200" dirty="0" smtClean="0">
                <a:solidFill>
                  <a:srgbClr val="000000"/>
                </a:solidFill>
              </a:rPr>
              <a:t>*</a:t>
            </a:r>
          </a:p>
          <a:p>
            <a:pPr algn="ctr">
              <a:defRPr/>
            </a:pPr>
            <a:r>
              <a:rPr lang="en-US" sz="1000" dirty="0" smtClean="0">
                <a:solidFill>
                  <a:srgbClr val="000000"/>
                </a:solidFill>
              </a:rPr>
              <a:t>Applies when professionals are not at-will employees</a:t>
            </a:r>
            <a:endParaRPr lang="en-US" sz="1050" dirty="0" smtClean="0">
              <a:solidFill>
                <a:srgbClr val="000000"/>
              </a:solidFill>
            </a:endParaRPr>
          </a:p>
        </p:txBody>
      </p:sp>
      <p:sp>
        <p:nvSpPr>
          <p:cNvPr id="42" name="Oval 41"/>
          <p:cNvSpPr/>
          <p:nvPr/>
        </p:nvSpPr>
        <p:spPr>
          <a:xfrm>
            <a:off x="7289205" y="2037516"/>
            <a:ext cx="1608081" cy="94641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885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heel(1)">
                                      <p:cBhvr>
                                        <p:cTn id="7"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Requirement language from State Board </a:t>
            </a:r>
            <a:r>
              <a:rPr lang="en-US" sz="3200" dirty="0"/>
              <a:t>R</a:t>
            </a:r>
            <a:r>
              <a:rPr lang="en-US" sz="3200" dirty="0" smtClean="0"/>
              <a:t>ule: </a:t>
            </a:r>
          </a:p>
          <a:p>
            <a:pPr lvl="1"/>
            <a:r>
              <a:rPr lang="en-US" sz="2400" i="1" dirty="0" smtClean="0"/>
              <a:t>At least fifty percent of the evaluation shall be based on at least two measures of student outcomes, which measures shall be aligned with the role and duties and the individual SSP being evaluated</a:t>
            </a:r>
          </a:p>
          <a:p>
            <a:pPr lvl="1"/>
            <a:endParaRPr lang="en-US" sz="2800" dirty="0"/>
          </a:p>
          <a:p>
            <a:endParaRPr lang="en-US" sz="2800" dirty="0"/>
          </a:p>
          <a:p>
            <a:endParaRPr lang="en-US" sz="3200" dirty="0"/>
          </a:p>
        </p:txBody>
      </p:sp>
      <p:sp>
        <p:nvSpPr>
          <p:cNvPr id="3" name="Title 2"/>
          <p:cNvSpPr>
            <a:spLocks noGrp="1"/>
          </p:cNvSpPr>
          <p:nvPr>
            <p:ph type="title"/>
          </p:nvPr>
        </p:nvSpPr>
        <p:spPr/>
        <p:txBody>
          <a:bodyPr>
            <a:noAutofit/>
          </a:bodyPr>
          <a:lstStyle/>
          <a:p>
            <a:r>
              <a:rPr lang="en-US" sz="3200" dirty="0" smtClean="0"/>
              <a:t>Guardrails for Evaluation System Building </a:t>
            </a:r>
            <a:endParaRPr lang="en-US" sz="32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8755" y="4045431"/>
            <a:ext cx="2680137" cy="2680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2440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Requirement language from State Board </a:t>
            </a:r>
            <a:r>
              <a:rPr lang="en-US" sz="3200" dirty="0"/>
              <a:t>R</a:t>
            </a:r>
            <a:r>
              <a:rPr lang="en-US" sz="3200" dirty="0" smtClean="0"/>
              <a:t>ule: </a:t>
            </a:r>
          </a:p>
          <a:p>
            <a:pPr lvl="1"/>
            <a:r>
              <a:rPr lang="en-US" sz="2400" i="1" dirty="0" smtClean="0"/>
              <a:t>Data used in evaluating SSPs shall be collected from the sites, or a representative sample of the sites, at which the SSP provides services.  </a:t>
            </a:r>
          </a:p>
          <a:p>
            <a:pPr lvl="1"/>
            <a:endParaRPr lang="en-US" sz="2800" dirty="0"/>
          </a:p>
          <a:p>
            <a:endParaRPr lang="en-US" sz="2800" dirty="0"/>
          </a:p>
          <a:p>
            <a:endParaRPr lang="en-US" sz="3200" dirty="0"/>
          </a:p>
        </p:txBody>
      </p:sp>
      <p:sp>
        <p:nvSpPr>
          <p:cNvPr id="3" name="Title 2"/>
          <p:cNvSpPr>
            <a:spLocks noGrp="1"/>
          </p:cNvSpPr>
          <p:nvPr>
            <p:ph type="title"/>
          </p:nvPr>
        </p:nvSpPr>
        <p:spPr/>
        <p:txBody>
          <a:bodyPr>
            <a:normAutofit fontScale="90000"/>
          </a:bodyPr>
          <a:lstStyle/>
          <a:p>
            <a:r>
              <a:rPr lang="en-US" sz="4000" dirty="0" smtClean="0"/>
              <a:t>Guardrails for Evaluation System Building </a:t>
            </a:r>
            <a:endParaRPr lang="en-US" sz="40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5081" y="4039122"/>
            <a:ext cx="2680137" cy="2680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7491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763616"/>
          </a:xfrm>
        </p:spPr>
        <p:txBody>
          <a:bodyPr/>
          <a:lstStyle/>
          <a:p>
            <a:pPr lvl="1"/>
            <a:endParaRPr lang="en-US" sz="2800" dirty="0" smtClean="0"/>
          </a:p>
          <a:p>
            <a:pPr lvl="1"/>
            <a:endParaRPr lang="en-US" sz="2800" dirty="0"/>
          </a:p>
          <a:p>
            <a:pPr lvl="1"/>
            <a:endParaRPr lang="en-US" sz="2800" dirty="0" smtClean="0"/>
          </a:p>
          <a:p>
            <a:pPr lvl="1"/>
            <a:endParaRPr lang="en-US" sz="2800" dirty="0"/>
          </a:p>
          <a:p>
            <a:pPr lvl="1"/>
            <a:endParaRPr lang="en-US" sz="2800" dirty="0" smtClean="0"/>
          </a:p>
          <a:p>
            <a:pPr marL="365760" lvl="1" indent="0" algn="ctr">
              <a:buNone/>
            </a:pPr>
            <a:endParaRPr lang="en-US" dirty="0" smtClean="0"/>
          </a:p>
          <a:p>
            <a:pPr marL="365760" lvl="1" indent="0" algn="ctr">
              <a:buNone/>
            </a:pPr>
            <a:endParaRPr lang="en-US" sz="1000" i="1" dirty="0" smtClean="0"/>
          </a:p>
          <a:p>
            <a:pPr lvl="3"/>
            <a:endParaRPr lang="en-US" dirty="0" smtClean="0"/>
          </a:p>
        </p:txBody>
      </p:sp>
      <p:sp>
        <p:nvSpPr>
          <p:cNvPr id="3" name="Title 2"/>
          <p:cNvSpPr>
            <a:spLocks noGrp="1"/>
          </p:cNvSpPr>
          <p:nvPr>
            <p:ph type="title"/>
          </p:nvPr>
        </p:nvSpPr>
        <p:spPr/>
        <p:txBody>
          <a:bodyPr>
            <a:normAutofit fontScale="90000"/>
          </a:bodyPr>
          <a:lstStyle/>
          <a:p>
            <a:r>
              <a:rPr lang="en-US" sz="4000" dirty="0"/>
              <a:t>How Do We </a:t>
            </a:r>
            <a:r>
              <a:rPr lang="en-US" sz="4000" dirty="0" smtClean="0"/>
              <a:t>Make Decisions?</a:t>
            </a:r>
            <a:endParaRPr lang="en-US" sz="4000" dirty="0">
              <a:latin typeface="Palatino Linotype" pitchFamily="18" charset="0"/>
            </a:endParaRPr>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endParaRPr lang="en-US" dirty="0" smtClean="0">
              <a:solidFill>
                <a:srgbClr val="000000">
                  <a:tint val="75000"/>
                </a:srgbClr>
              </a:solidFill>
            </a:endParaRPr>
          </a:p>
        </p:txBody>
      </p:sp>
      <p:sp>
        <p:nvSpPr>
          <p:cNvPr id="5" name="Rectangle 4"/>
          <p:cNvSpPr/>
          <p:nvPr/>
        </p:nvSpPr>
        <p:spPr>
          <a:xfrm>
            <a:off x="573198" y="1719071"/>
            <a:ext cx="283873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Individual SSP Decisions </a:t>
            </a:r>
            <a:endParaRPr lang="en-US" b="1" dirty="0">
              <a:solidFill>
                <a:schemeClr val="bg1"/>
              </a:solidFill>
            </a:endParaRPr>
          </a:p>
        </p:txBody>
      </p:sp>
      <p:sp>
        <p:nvSpPr>
          <p:cNvPr id="6" name="Rectangle 5"/>
          <p:cNvSpPr/>
          <p:nvPr/>
        </p:nvSpPr>
        <p:spPr>
          <a:xfrm>
            <a:off x="586846" y="3153103"/>
            <a:ext cx="2838734" cy="1338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SSP Category/Group  Decisions </a:t>
            </a:r>
            <a:endParaRPr lang="en-US" b="1" dirty="0">
              <a:solidFill>
                <a:schemeClr val="bg1"/>
              </a:solidFill>
            </a:endParaRPr>
          </a:p>
        </p:txBody>
      </p:sp>
      <p:cxnSp>
        <p:nvCxnSpPr>
          <p:cNvPr id="8" name="Straight Arrow Connector 7"/>
          <p:cNvCxnSpPr/>
          <p:nvPr/>
        </p:nvCxnSpPr>
        <p:spPr>
          <a:xfrm>
            <a:off x="3589352" y="2176271"/>
            <a:ext cx="15831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589352" y="3829057"/>
            <a:ext cx="15831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336662" y="3151140"/>
            <a:ext cx="3665448" cy="1338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 </a:t>
            </a:r>
          </a:p>
          <a:p>
            <a:pPr algn="ctr"/>
            <a:endParaRPr lang="en-US" sz="1400" b="1" dirty="0">
              <a:solidFill>
                <a:schemeClr val="bg1"/>
              </a:solidFill>
            </a:endParaRPr>
          </a:p>
          <a:p>
            <a:pPr algn="ctr"/>
            <a:r>
              <a:rPr lang="en-US" sz="1400" b="1" dirty="0" smtClean="0">
                <a:solidFill>
                  <a:schemeClr val="bg1"/>
                </a:solidFill>
              </a:rPr>
              <a:t> Each SSP category will make general decisions about weights of measures, however actual outcome measures may differ.  Each SSP category may have different percentages. </a:t>
            </a:r>
          </a:p>
          <a:p>
            <a:pPr algn="ctr"/>
            <a:endParaRPr lang="en-US" sz="1400" b="1" dirty="0" smtClean="0">
              <a:solidFill>
                <a:schemeClr val="bg1"/>
              </a:solidFill>
            </a:endParaRPr>
          </a:p>
          <a:p>
            <a:pPr algn="ctr"/>
            <a:r>
              <a:rPr lang="en-US" sz="1400" b="1" dirty="0" smtClean="0">
                <a:solidFill>
                  <a:schemeClr val="bg1"/>
                </a:solidFill>
              </a:rPr>
              <a:t> </a:t>
            </a:r>
            <a:endParaRPr lang="en-US" sz="1400" b="1" dirty="0">
              <a:solidFill>
                <a:schemeClr val="bg1"/>
              </a:solidFill>
            </a:endParaRPr>
          </a:p>
        </p:txBody>
      </p:sp>
      <p:sp>
        <p:nvSpPr>
          <p:cNvPr id="13" name="Rectangle 12"/>
          <p:cNvSpPr/>
          <p:nvPr/>
        </p:nvSpPr>
        <p:spPr>
          <a:xfrm>
            <a:off x="5336662" y="1719071"/>
            <a:ext cx="366544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rPr>
              <a:t>Individual SSP </a:t>
            </a:r>
            <a:r>
              <a:rPr lang="en-US" sz="1500" b="1" dirty="0">
                <a:solidFill>
                  <a:schemeClr val="bg1"/>
                </a:solidFill>
              </a:rPr>
              <a:t>and </a:t>
            </a:r>
            <a:r>
              <a:rPr lang="en-US" sz="1500" b="1" dirty="0" smtClean="0">
                <a:solidFill>
                  <a:schemeClr val="bg1"/>
                </a:solidFill>
              </a:rPr>
              <a:t>evaluator </a:t>
            </a:r>
            <a:r>
              <a:rPr lang="en-US" sz="1500" b="1" dirty="0">
                <a:solidFill>
                  <a:schemeClr val="bg1"/>
                </a:solidFill>
              </a:rPr>
              <a:t>will make decisions unique to </a:t>
            </a:r>
            <a:r>
              <a:rPr lang="en-US" sz="1500" b="1" dirty="0" smtClean="0">
                <a:solidFill>
                  <a:schemeClr val="bg1"/>
                </a:solidFill>
              </a:rPr>
              <a:t>their professional responsibilities.  </a:t>
            </a:r>
            <a:r>
              <a:rPr lang="en-US" sz="1500" b="1" dirty="0">
                <a:solidFill>
                  <a:schemeClr val="bg1"/>
                </a:solidFill>
              </a:rPr>
              <a:t>W</a:t>
            </a:r>
            <a:r>
              <a:rPr lang="en-US" sz="1500" b="1" dirty="0" smtClean="0">
                <a:solidFill>
                  <a:schemeClr val="bg1"/>
                </a:solidFill>
              </a:rPr>
              <a:t>eights and measures will vary for every SSP in the district/BOCES.  </a:t>
            </a:r>
            <a:endParaRPr lang="en-US" sz="1500" b="1" dirty="0">
              <a:solidFill>
                <a:schemeClr val="bg1"/>
              </a:solidFill>
            </a:endParaRPr>
          </a:p>
        </p:txBody>
      </p:sp>
      <p:sp>
        <p:nvSpPr>
          <p:cNvPr id="11" name="Rectangle 10"/>
          <p:cNvSpPr/>
          <p:nvPr/>
        </p:nvSpPr>
        <p:spPr>
          <a:xfrm>
            <a:off x="573198" y="4859071"/>
            <a:ext cx="2838734" cy="1369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All SSPs Decisions </a:t>
            </a:r>
            <a:endParaRPr lang="en-US" b="1" dirty="0">
              <a:solidFill>
                <a:schemeClr val="bg1"/>
              </a:solidFill>
            </a:endParaRPr>
          </a:p>
        </p:txBody>
      </p:sp>
      <p:sp>
        <p:nvSpPr>
          <p:cNvPr id="14" name="Rectangle 13"/>
          <p:cNvSpPr/>
          <p:nvPr/>
        </p:nvSpPr>
        <p:spPr>
          <a:xfrm>
            <a:off x="5336662" y="4859071"/>
            <a:ext cx="3665448" cy="1369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All SSPs in the district/BOCES will have the same weights or measures included in their evaluation.  The weights will remain consistent, however the measures will vary based on the SSP.  </a:t>
            </a:r>
            <a:endParaRPr lang="en-US" sz="1400" b="1" dirty="0">
              <a:solidFill>
                <a:schemeClr val="bg1"/>
              </a:solidFill>
            </a:endParaRPr>
          </a:p>
        </p:txBody>
      </p:sp>
      <p:cxnSp>
        <p:nvCxnSpPr>
          <p:cNvPr id="15" name="Straight Arrow Connector 14"/>
          <p:cNvCxnSpPr/>
          <p:nvPr/>
        </p:nvCxnSpPr>
        <p:spPr>
          <a:xfrm>
            <a:off x="3589352" y="5544048"/>
            <a:ext cx="15831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2096814" y="2475186"/>
            <a:ext cx="4950373" cy="321616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smtClean="0">
                <a:solidFill>
                  <a:schemeClr val="tx1">
                    <a:lumMod val="95000"/>
                    <a:lumOff val="5000"/>
                  </a:schemeClr>
                </a:solidFill>
              </a:rPr>
              <a:t>What process will work best for your school, district or BOCES?</a:t>
            </a:r>
          </a:p>
          <a:p>
            <a:pPr algn="ctr"/>
            <a:r>
              <a:rPr lang="en-US" sz="2000" dirty="0" smtClean="0">
                <a:solidFill>
                  <a:schemeClr val="tx1">
                    <a:lumMod val="95000"/>
                    <a:lumOff val="5000"/>
                  </a:schemeClr>
                </a:solidFill>
              </a:rPr>
              <a:t>There is no right or wrong answer to this question!  What process will work best given your context, what is feasible, meaningful and valued?</a:t>
            </a:r>
            <a:endParaRPr lang="en-US" sz="2800" b="1" dirty="0" smtClean="0">
              <a:solidFill>
                <a:schemeClr val="tx1">
                  <a:lumMod val="95000"/>
                  <a:lumOff val="5000"/>
                </a:schemeClr>
              </a:solidFill>
            </a:endParaRPr>
          </a:p>
        </p:txBody>
      </p:sp>
    </p:spTree>
    <p:extLst>
      <p:ext uri="{BB962C8B-B14F-4D97-AF65-F5344CB8AC3E}">
        <p14:creationId xmlns:p14="http://schemas.microsoft.com/office/powerpoint/2010/main" val="99395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0" s="-70588" l="0"/>
                                      </p:by>
                                    </p:animClr>
                                    <p:animClr clrSpc="hsl" dir="cw">
                                      <p:cBhvr>
                                        <p:cTn id="7" dur="500" fill="hold"/>
                                        <p:tgtEl>
                                          <p:spTgt spid="5"/>
                                        </p:tgtEl>
                                        <p:attrNameLst>
                                          <p:attrName>fillcolor</p:attrName>
                                        </p:attrNameLst>
                                      </p:cBhvr>
                                      <p:by>
                                        <p:hsl h="0" s="-70588" l="0"/>
                                      </p:by>
                                    </p:animClr>
                                    <p:animClr clrSpc="hsl" dir="cw">
                                      <p:cBhvr>
                                        <p:cTn id="8" dur="500" fill="hold"/>
                                        <p:tgtEl>
                                          <p:spTgt spid="5"/>
                                        </p:tgtEl>
                                        <p:attrNameLst>
                                          <p:attrName>stroke.color</p:attrName>
                                        </p:attrNameLst>
                                      </p:cBhvr>
                                      <p:by>
                                        <p:hsl h="0" s="-70588" l="0"/>
                                      </p:by>
                                    </p:animClr>
                                    <p:set>
                                      <p:cBhvr>
                                        <p:cTn id="9" dur="500" fill="hold"/>
                                        <p:tgtEl>
                                          <p:spTgt spid="5"/>
                                        </p:tgtEl>
                                        <p:attrNameLst>
                                          <p:attrName>fill.type</p:attrName>
                                        </p:attrNameLst>
                                      </p:cBhvr>
                                      <p:to>
                                        <p:strVal val="solid"/>
                                      </p:to>
                                    </p:set>
                                  </p:childTnLst>
                                </p:cTn>
                              </p:par>
                              <p:par>
                                <p:cTn id="10" presetID="25" presetClass="emph" presetSubtype="0" fill="hold" grpId="0" nodeType="withEffect">
                                  <p:stCondLst>
                                    <p:cond delay="0"/>
                                  </p:stCondLst>
                                  <p:childTnLst>
                                    <p:animClr clrSpc="hsl" dir="cw">
                                      <p:cBhvr override="childStyle">
                                        <p:cTn id="11" dur="500" fill="hold"/>
                                        <p:tgtEl>
                                          <p:spTgt spid="13"/>
                                        </p:tgtEl>
                                        <p:attrNameLst>
                                          <p:attrName>style.color</p:attrName>
                                        </p:attrNameLst>
                                      </p:cBhvr>
                                      <p:by>
                                        <p:hsl h="0" s="-70588" l="0"/>
                                      </p:by>
                                    </p:animClr>
                                    <p:animClr clrSpc="hsl" dir="cw">
                                      <p:cBhvr>
                                        <p:cTn id="12" dur="500" fill="hold"/>
                                        <p:tgtEl>
                                          <p:spTgt spid="13"/>
                                        </p:tgtEl>
                                        <p:attrNameLst>
                                          <p:attrName>fillcolor</p:attrName>
                                        </p:attrNameLst>
                                      </p:cBhvr>
                                      <p:by>
                                        <p:hsl h="0" s="-70588" l="0"/>
                                      </p:by>
                                    </p:animClr>
                                    <p:animClr clrSpc="hsl" dir="cw">
                                      <p:cBhvr>
                                        <p:cTn id="13" dur="500" fill="hold"/>
                                        <p:tgtEl>
                                          <p:spTgt spid="13"/>
                                        </p:tgtEl>
                                        <p:attrNameLst>
                                          <p:attrName>stroke.color</p:attrName>
                                        </p:attrNameLst>
                                      </p:cBhvr>
                                      <p:by>
                                        <p:hsl h="0" s="-70588" l="0"/>
                                      </p:by>
                                    </p:animClr>
                                    <p:set>
                                      <p:cBhvr>
                                        <p:cTn id="14" dur="500" fill="hold"/>
                                        <p:tgtEl>
                                          <p:spTgt spid="13"/>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5" presetClass="emph" presetSubtype="0" fill="hold" grpId="0" nodeType="clickEffect">
                                  <p:stCondLst>
                                    <p:cond delay="0"/>
                                  </p:stCondLst>
                                  <p:childTnLst>
                                    <p:animClr clrSpc="hsl" dir="cw">
                                      <p:cBhvr override="childStyle">
                                        <p:cTn id="18" dur="500" fill="hold"/>
                                        <p:tgtEl>
                                          <p:spTgt spid="6"/>
                                        </p:tgtEl>
                                        <p:attrNameLst>
                                          <p:attrName>style.color</p:attrName>
                                        </p:attrNameLst>
                                      </p:cBhvr>
                                      <p:by>
                                        <p:hsl h="0" s="-70588" l="0"/>
                                      </p:by>
                                    </p:animClr>
                                    <p:animClr clrSpc="hsl" dir="cw">
                                      <p:cBhvr>
                                        <p:cTn id="19" dur="500" fill="hold"/>
                                        <p:tgtEl>
                                          <p:spTgt spid="6"/>
                                        </p:tgtEl>
                                        <p:attrNameLst>
                                          <p:attrName>fillcolor</p:attrName>
                                        </p:attrNameLst>
                                      </p:cBhvr>
                                      <p:by>
                                        <p:hsl h="0" s="-70588" l="0"/>
                                      </p:by>
                                    </p:animClr>
                                    <p:animClr clrSpc="hsl" dir="cw">
                                      <p:cBhvr>
                                        <p:cTn id="20" dur="500" fill="hold"/>
                                        <p:tgtEl>
                                          <p:spTgt spid="6"/>
                                        </p:tgtEl>
                                        <p:attrNameLst>
                                          <p:attrName>stroke.color</p:attrName>
                                        </p:attrNameLst>
                                      </p:cBhvr>
                                      <p:by>
                                        <p:hsl h="0" s="-70588" l="0"/>
                                      </p:by>
                                    </p:animClr>
                                    <p:set>
                                      <p:cBhvr>
                                        <p:cTn id="21" dur="500" fill="hold"/>
                                        <p:tgtEl>
                                          <p:spTgt spid="6"/>
                                        </p:tgtEl>
                                        <p:attrNameLst>
                                          <p:attrName>fill.type</p:attrName>
                                        </p:attrNameLst>
                                      </p:cBhvr>
                                      <p:to>
                                        <p:strVal val="solid"/>
                                      </p:to>
                                    </p:set>
                                  </p:childTnLst>
                                </p:cTn>
                              </p:par>
                              <p:par>
                                <p:cTn id="22" presetID="25" presetClass="emph" presetSubtype="0" fill="hold" grpId="0" nodeType="withEffect">
                                  <p:stCondLst>
                                    <p:cond delay="0"/>
                                  </p:stCondLst>
                                  <p:childTnLst>
                                    <p:animClr clrSpc="hsl" dir="cw">
                                      <p:cBhvr override="childStyle">
                                        <p:cTn id="23" dur="500" fill="hold"/>
                                        <p:tgtEl>
                                          <p:spTgt spid="12"/>
                                        </p:tgtEl>
                                        <p:attrNameLst>
                                          <p:attrName>style.color</p:attrName>
                                        </p:attrNameLst>
                                      </p:cBhvr>
                                      <p:by>
                                        <p:hsl h="0" s="-70588" l="0"/>
                                      </p:by>
                                    </p:animClr>
                                    <p:animClr clrSpc="hsl" dir="cw">
                                      <p:cBhvr>
                                        <p:cTn id="24" dur="500" fill="hold"/>
                                        <p:tgtEl>
                                          <p:spTgt spid="12"/>
                                        </p:tgtEl>
                                        <p:attrNameLst>
                                          <p:attrName>fillcolor</p:attrName>
                                        </p:attrNameLst>
                                      </p:cBhvr>
                                      <p:by>
                                        <p:hsl h="0" s="-70588" l="0"/>
                                      </p:by>
                                    </p:animClr>
                                    <p:animClr clrSpc="hsl" dir="cw">
                                      <p:cBhvr>
                                        <p:cTn id="25" dur="500" fill="hold"/>
                                        <p:tgtEl>
                                          <p:spTgt spid="12"/>
                                        </p:tgtEl>
                                        <p:attrNameLst>
                                          <p:attrName>stroke.color</p:attrName>
                                        </p:attrNameLst>
                                      </p:cBhvr>
                                      <p:by>
                                        <p:hsl h="0" s="-70588" l="0"/>
                                      </p:by>
                                    </p:animClr>
                                    <p:set>
                                      <p:cBhvr>
                                        <p:cTn id="26" dur="500" fill="hold"/>
                                        <p:tgtEl>
                                          <p:spTgt spid="12"/>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5" presetClass="emph" presetSubtype="0" fill="hold" grpId="0" nodeType="clickEffect">
                                  <p:stCondLst>
                                    <p:cond delay="0"/>
                                  </p:stCondLst>
                                  <p:childTnLst>
                                    <p:animClr clrSpc="hsl" dir="cw">
                                      <p:cBhvr override="childStyle">
                                        <p:cTn id="30" dur="500" fill="hold"/>
                                        <p:tgtEl>
                                          <p:spTgt spid="11"/>
                                        </p:tgtEl>
                                        <p:attrNameLst>
                                          <p:attrName>style.color</p:attrName>
                                        </p:attrNameLst>
                                      </p:cBhvr>
                                      <p:by>
                                        <p:hsl h="0" s="-70588" l="0"/>
                                      </p:by>
                                    </p:animClr>
                                    <p:animClr clrSpc="hsl" dir="cw">
                                      <p:cBhvr>
                                        <p:cTn id="31" dur="500" fill="hold"/>
                                        <p:tgtEl>
                                          <p:spTgt spid="11"/>
                                        </p:tgtEl>
                                        <p:attrNameLst>
                                          <p:attrName>fillcolor</p:attrName>
                                        </p:attrNameLst>
                                      </p:cBhvr>
                                      <p:by>
                                        <p:hsl h="0" s="-70588" l="0"/>
                                      </p:by>
                                    </p:animClr>
                                    <p:animClr clrSpc="hsl" dir="cw">
                                      <p:cBhvr>
                                        <p:cTn id="32" dur="500" fill="hold"/>
                                        <p:tgtEl>
                                          <p:spTgt spid="11"/>
                                        </p:tgtEl>
                                        <p:attrNameLst>
                                          <p:attrName>stroke.color</p:attrName>
                                        </p:attrNameLst>
                                      </p:cBhvr>
                                      <p:by>
                                        <p:hsl h="0" s="-70588" l="0"/>
                                      </p:by>
                                    </p:animClr>
                                    <p:set>
                                      <p:cBhvr>
                                        <p:cTn id="33" dur="500" fill="hold"/>
                                        <p:tgtEl>
                                          <p:spTgt spid="11"/>
                                        </p:tgtEl>
                                        <p:attrNameLst>
                                          <p:attrName>fill.type</p:attrName>
                                        </p:attrNameLst>
                                      </p:cBhvr>
                                      <p:to>
                                        <p:strVal val="solid"/>
                                      </p:to>
                                    </p:set>
                                  </p:childTnLst>
                                </p:cTn>
                              </p:par>
                              <p:par>
                                <p:cTn id="34" presetID="25" presetClass="emph" presetSubtype="0" fill="hold" grpId="0" nodeType="withEffect">
                                  <p:stCondLst>
                                    <p:cond delay="0"/>
                                  </p:stCondLst>
                                  <p:childTnLst>
                                    <p:animClr clrSpc="hsl" dir="cw">
                                      <p:cBhvr override="childStyle">
                                        <p:cTn id="35" dur="500" fill="hold"/>
                                        <p:tgtEl>
                                          <p:spTgt spid="14"/>
                                        </p:tgtEl>
                                        <p:attrNameLst>
                                          <p:attrName>style.color</p:attrName>
                                        </p:attrNameLst>
                                      </p:cBhvr>
                                      <p:by>
                                        <p:hsl h="0" s="-70588" l="0"/>
                                      </p:by>
                                    </p:animClr>
                                    <p:animClr clrSpc="hsl" dir="cw">
                                      <p:cBhvr>
                                        <p:cTn id="36" dur="500" fill="hold"/>
                                        <p:tgtEl>
                                          <p:spTgt spid="14"/>
                                        </p:tgtEl>
                                        <p:attrNameLst>
                                          <p:attrName>fillcolor</p:attrName>
                                        </p:attrNameLst>
                                      </p:cBhvr>
                                      <p:by>
                                        <p:hsl h="0" s="-70588" l="0"/>
                                      </p:by>
                                    </p:animClr>
                                    <p:animClr clrSpc="hsl" dir="cw">
                                      <p:cBhvr>
                                        <p:cTn id="37" dur="500" fill="hold"/>
                                        <p:tgtEl>
                                          <p:spTgt spid="14"/>
                                        </p:tgtEl>
                                        <p:attrNameLst>
                                          <p:attrName>stroke.color</p:attrName>
                                        </p:attrNameLst>
                                      </p:cBhvr>
                                      <p:by>
                                        <p:hsl h="0" s="-70588" l="0"/>
                                      </p:by>
                                    </p:animClr>
                                    <p:set>
                                      <p:cBhvr>
                                        <p:cTn id="38" dur="500" fill="hold"/>
                                        <p:tgtEl>
                                          <p:spTgt spid="14"/>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P spid="13" grpId="0" animBg="1"/>
      <p:bldP spid="11" grpId="0" animBg="1"/>
      <p:bldP spid="14" grpId="0" animBg="1"/>
      <p:bldP spid="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561</TotalTime>
  <Words>2816</Words>
  <Application>Microsoft Office PowerPoint</Application>
  <PresentationFormat>On-screen Show (4:3)</PresentationFormat>
  <Paragraphs>604</Paragraphs>
  <Slides>48</Slides>
  <Notes>41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Agenda  Measures of Student Outcomes </vt:lpstr>
      <vt:lpstr>Training Objectives: Desired Outcomes</vt:lpstr>
      <vt:lpstr>How Do You Feel About Measures of Student Outcomes? </vt:lpstr>
      <vt:lpstr>Determining  Measures of Student Outcomes  for  Specialized Service Professionals </vt:lpstr>
      <vt:lpstr>PowerPoint Presentation</vt:lpstr>
      <vt:lpstr>Guardrails for Evaluation System Building </vt:lpstr>
      <vt:lpstr>Guardrails for Evaluation System Building </vt:lpstr>
      <vt:lpstr>How Do We Make Decisions?</vt:lpstr>
      <vt:lpstr>Steps for Identifying and Determining Measures of Student Outcomes  </vt:lpstr>
      <vt:lpstr>Measures of Student Outcomes </vt:lpstr>
      <vt:lpstr>Food for Thought</vt:lpstr>
      <vt:lpstr>Collective vs. Individual Attribution</vt:lpstr>
      <vt:lpstr>Steps for Identifying and Determining Measures of Student Outcomes  </vt:lpstr>
      <vt:lpstr>Select and Weight Measures of Student Outcomes</vt:lpstr>
      <vt:lpstr>Creating Preliminary Pie Charts</vt:lpstr>
      <vt:lpstr>Creating Preliminary Pie Charts</vt:lpstr>
      <vt:lpstr>Debrief/Reflection</vt:lpstr>
      <vt:lpstr>Select and Weight Measures of Student Outcomes</vt:lpstr>
      <vt:lpstr>Steps for Identifying and Determining Measures of Student Outcomes  </vt:lpstr>
      <vt:lpstr>Student Outcome Objectives</vt:lpstr>
      <vt:lpstr>Student Outcome Objectives</vt:lpstr>
      <vt:lpstr>Student Outcome Objectives</vt:lpstr>
      <vt:lpstr>Student Outcome Objectives</vt:lpstr>
      <vt:lpstr>Strategies for Target Setting</vt:lpstr>
      <vt:lpstr>Strategies for Target Setting</vt:lpstr>
      <vt:lpstr>Strategies for Scale Setting</vt:lpstr>
      <vt:lpstr>Target Setting Practice</vt:lpstr>
      <vt:lpstr>Scale Setting Practice </vt:lpstr>
      <vt:lpstr>Target and Scale Setting</vt:lpstr>
      <vt:lpstr>Student Outcome Objectives</vt:lpstr>
      <vt:lpstr>Determine Target and Scale Quality </vt:lpstr>
      <vt:lpstr>Student Outcome Objectives</vt:lpstr>
      <vt:lpstr>Student Outcome Objectives</vt:lpstr>
      <vt:lpstr>Reflection on Pre and Post Data</vt:lpstr>
      <vt:lpstr>Student Outcome Objectives</vt:lpstr>
      <vt:lpstr>Considerations when Setting Student Outcome Objectives</vt:lpstr>
      <vt:lpstr>Student Outcome Objectives</vt:lpstr>
      <vt:lpstr>Steps for Identifying and Determining Measures of Student Outcomes  </vt:lpstr>
      <vt:lpstr>Scoring Measures of Student Outcomes Results  </vt:lpstr>
      <vt:lpstr>Steps for Identifying and Determining Measures of Student Outcomes  </vt:lpstr>
      <vt:lpstr>Combining Outcomes </vt:lpstr>
      <vt:lpstr>Steps for Identifying and Determining Measures of Student Outcomes  </vt:lpstr>
      <vt:lpstr>Decision Framework</vt:lpstr>
      <vt:lpstr>PowerPoint Presentation</vt:lpstr>
      <vt:lpstr>PowerPoint Presentation</vt:lpstr>
      <vt:lpstr>What are your next steps?  </vt:lpstr>
      <vt:lpstr>Contact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Acacia</dc:creator>
  <cp:lastModifiedBy>Cabrera, Courtney</cp:lastModifiedBy>
  <cp:revision>67</cp:revision>
  <dcterms:created xsi:type="dcterms:W3CDTF">2016-08-31T23:11:11Z</dcterms:created>
  <dcterms:modified xsi:type="dcterms:W3CDTF">2017-07-13T16:04:21Z</dcterms:modified>
</cp:coreProperties>
</file>