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133" autoAdjust="0"/>
  </p:normalViewPr>
  <p:slideViewPr>
    <p:cSldViewPr snapToGrid="0" showGuides="1">
      <p:cViewPr varScale="1">
        <p:scale>
          <a:sx n="109" d="100"/>
          <a:sy n="109" d="100"/>
        </p:scale>
        <p:origin x="-167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7/13/2017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e.state.co.us/educatoreffectiveness/rubricrevis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mailto:reynolds_k@cde.state.co.us" TargetMode="External"/><Relationship Id="rId3" Type="http://schemas.openxmlformats.org/officeDocument/2006/relationships/hyperlink" Target="https://www.cde.state.co.us/educatoreffectiveness/ee-regions" TargetMode="External"/><Relationship Id="rId7" Type="http://schemas.openxmlformats.org/officeDocument/2006/relationships/hyperlink" Target="mailto:paul_r@cde.state.co.u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mailto:pearce_a@cde.state.co.us" TargetMode="External"/><Relationship Id="rId5" Type="http://schemas.openxmlformats.org/officeDocument/2006/relationships/hyperlink" Target="mailto:kintz_l@cde.state.co.us" TargetMode="External"/><Relationship Id="rId4" Type="http://schemas.openxmlformats.org/officeDocument/2006/relationships/hyperlink" Target="mailto:garcia_c@cde.state.co.u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First,</a:t>
            </a:r>
            <a:r>
              <a:rPr lang="en-US" i="0" baseline="0" dirty="0" smtClean="0"/>
              <a:t> a few quick reminders - all professionals are to be evaluated on all standards to determine an overall effectiveness rating.  This includes teachers, principals, and specialized service professionals.</a:t>
            </a:r>
          </a:p>
          <a:p>
            <a:endParaRPr lang="en-US" i="0" baseline="0" dirty="0" smtClean="0"/>
          </a:p>
          <a:p>
            <a:pPr marL="0" lvl="1" defTabSz="447919">
              <a:defRPr/>
            </a:pPr>
            <a:r>
              <a:rPr lang="en-US" i="0" baseline="0" dirty="0" smtClean="0"/>
              <a:t>MSL/O’s must account for 50% of an educator’s evaluation.  Districts should also be mindful of the requirements outlined in House Bill 15-1323, which states that, </a:t>
            </a:r>
            <a:r>
              <a:rPr lang="en-US" sz="1800" dirty="0"/>
              <a:t>“If a local board does not receive the results of state assessments in time to use them in the written evaluation report prepared for the school year in which the assessments are administered, the local board shall use the results of the state assessments as measures of student academic growth for educator evaluations and professional development in the school year following the school year in which the assessments are administered” (22-9-106).  When districts use prior year results, it means that state assessment results are the “first data point in” to an educator’s evaluation at the beginning of the year, rather than the “last data point in” at the end of the year.  </a:t>
            </a:r>
          </a:p>
          <a:p>
            <a:endParaRPr lang="en-US" i="0" baseline="0" dirty="0" smtClean="0"/>
          </a:p>
          <a:p>
            <a:r>
              <a:rPr lang="en-US" i="0" baseline="0" smtClean="0"/>
              <a:t>Also</a:t>
            </a:r>
            <a:r>
              <a:rPr lang="en-US" i="0" baseline="0" dirty="0" smtClean="0"/>
              <a:t>, all educators must be given a written evaluation report no later than two weeks before the end of the school year.</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7/13/2017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28140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More than 30 districts, BOCES, and charter schools will be participating in piloting all the changes to the State Model Evaluation System </a:t>
            </a:r>
          </a:p>
          <a:p>
            <a:pPr marL="783858" lvl="1" indent="-335939">
              <a:buFont typeface="Arial" panose="020B0604020202020204" pitchFamily="34" charset="0"/>
              <a:buChar char="•"/>
            </a:pPr>
            <a:r>
              <a:rPr lang="en-US" sz="2000" dirty="0"/>
              <a:t>All school districts, BOCES, and charter schools were given the opportunity to participate </a:t>
            </a:r>
          </a:p>
          <a:p>
            <a:pPr marL="783858" lvl="1" indent="-335939">
              <a:buFont typeface="Arial" panose="020B0604020202020204" pitchFamily="34" charset="0"/>
              <a:buChar char="•"/>
            </a:pPr>
            <a:r>
              <a:rPr lang="en-US" sz="2000" dirty="0"/>
              <a:t>Pilot participants are geographically and physically diverse</a:t>
            </a:r>
          </a:p>
          <a:p>
            <a:pPr marL="783858" lvl="1" indent="-335939">
              <a:buFont typeface="Arial" panose="020B0604020202020204" pitchFamily="34" charset="0"/>
              <a:buChar char="•"/>
            </a:pPr>
            <a:r>
              <a:rPr lang="en-US" sz="2000" dirty="0"/>
              <a:t>Pilot participants have specific evaluation activity deadlines to meet in order to support data collection and analysis </a:t>
            </a:r>
          </a:p>
          <a:p>
            <a:pPr marL="783858" lvl="1" indent="-335939">
              <a:buFont typeface="Arial" panose="020B0604020202020204" pitchFamily="34" charset="0"/>
              <a:buChar char="•"/>
            </a:pPr>
            <a:r>
              <a:rPr lang="en-US" sz="2000" dirty="0"/>
              <a:t>All pilot participants will be asked to complete a survey at the start of the school year and again at the end of the school year</a:t>
            </a:r>
          </a:p>
          <a:p>
            <a:pPr marL="783858" lvl="1" indent="-335939">
              <a:buFont typeface="Arial" panose="020B0604020202020204" pitchFamily="34" charset="0"/>
              <a:buChar char="•"/>
            </a:pPr>
            <a:r>
              <a:rPr lang="en-US" sz="2000" dirty="0"/>
              <a:t>Analysis of both qualitative and quantitative data will be conducted to continuously improve the State Model Evaluation System </a:t>
            </a:r>
          </a:p>
          <a:p>
            <a:endParaRPr lang="en-US" sz="2000" dirty="0">
              <a:hlinkClick r:id="rId3"/>
            </a:endParaRPr>
          </a:p>
          <a:p>
            <a:r>
              <a:rPr lang="en-US" sz="2000" dirty="0">
                <a:hlinkClick r:id="rId3"/>
              </a:rPr>
              <a:t>State Model Evaluation System Pilot website!</a:t>
            </a:r>
            <a:endParaRPr lang="en-US" sz="2000"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99871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highlights the major changes in the State Model Evaluation System teacher rubric. In attempting to reduce the length of the rubric, a primary goal of this revision was to maintain the rubric’s conceptual integrity. To do that, the group determined to reduce redundancies of similar practices by focusing on the high leverage practices identified in quantitative and qualitative data from the initial State Model Evaluation System teacher pilot and incorporating feedback from educators. In addition, the team focused on clarifying language, ensuring that practices appeared in the appropriate rating levels and considered current research on best practices to modify, add, or delete professional practices. Thus similar elements were combined and rewritten to reflect changes made to professional practices. As a result, major shifts in the location of elements and professional practices occurred.  In addition, Quality Standards IV and V were combined to expand the concept of professionalism and now includes elements of ethical conduct, reflection, and leadership.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33069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reducing and changing rubric content, feedback from the field also indicated a negative impression of the label “Basic” on the rubric.  With the help of focus group and Technical Working Group feedback, the five rubric categories that indicate the level of professional practices from the most foundational to the more complex have been changed to better reflect a focus on educator instructional practice and allow evaluators to better focus feedback conversations on instructional practices.  The current teacher rubric rating levels of Basic, Partially Proficient, Proficient, Accomplished, and Exemplary, will still be utilized to determine element, standard, and overall professional practice ratings, but within the professional practices the educator will move from Level One to Level Five as they move left to right.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458159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a:t>In the current professional practice rubric, the scoring reflects a “rounding up” approach in that half of the elements need to be of a certain rating in order to earn that rating. In the revised professional practice rubric there must be a “preponderance of evidence” in order for an educator to receive the higher of two ratings within a standard. If there are 4 elements in a standard, then the educator must receive 3 out of 4 elements at the higher rating in order to earn the higher rating. Previously only 2 of the 4 elements would have to be scored at the higher rating to earn that rating on the standard. This example is illustrated in the table above.</a:t>
            </a:r>
          </a:p>
          <a:p>
            <a:endParaRPr lang="en-US" dirty="0" smtClean="0"/>
          </a:p>
          <a:p>
            <a:pPr defTabSz="447919">
              <a:defRPr/>
            </a:pPr>
            <a:r>
              <a:rPr lang="en-US" dirty="0"/>
              <a:t>The preponderance of evidence approach will be used for scoring at the standard level and the Overall Professional Practice Score. At the standard level, the educator will need to earn the higher rating on more than half of the elements to earn the higher rating on that standard. At the overall professional practice level, the educator will need to earn the higher rating on 3 of the 4 standards to earn the higher rating on the Overall Professional Practice Score. Note that the rating cut points were established based on the standards being weighted equally. Districts and BOCES may still choose their own custom weights in order to emphasize specific standards based on local values and context.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381755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a:t>The revised State Model Evaluation System also involves an adjustment of cut points at the Final Effectiveness Rating level in order to set a higher expectation to earn a Highly Effective rating. Previously, the minimum cut point for Highly Effective was determined by adding the </a:t>
            </a:r>
            <a:r>
              <a:rPr lang="en-US" i="1" dirty="0"/>
              <a:t>minimum score </a:t>
            </a:r>
            <a:r>
              <a:rPr lang="en-US" dirty="0"/>
              <a:t>for Accomplished (on Overall Professional Practice) to the minimum score for More than Expected (on Measures of Student Learning). The minimum cut point for Highly Effective is now determined by adding the </a:t>
            </a:r>
            <a:r>
              <a:rPr lang="en-US" i="1" dirty="0"/>
              <a:t>midpoint score</a:t>
            </a:r>
            <a:r>
              <a:rPr lang="en-US" dirty="0"/>
              <a:t> for Accomplished to the minimum score for More than Expected. The current cut point is represented with the dashed line in the image below. The solid lines represent the cut points that are being used in the pilot.</a:t>
            </a:r>
          </a:p>
          <a:p>
            <a:pPr defTabSz="447919">
              <a:defRPr/>
            </a:pPr>
            <a:endParaRPr lang="en-US" dirty="0"/>
          </a:p>
          <a:p>
            <a:pPr defTabSz="447919">
              <a:defRPr/>
            </a:pPr>
            <a:r>
              <a:rPr lang="en-US" dirty="0"/>
              <a:t>In the current system, the highly effective category had the largest possible range of scores, making it easier to achieve. Additionally, school and district leaders found that it was more difficult to have effective feedback conversations around growth with teachers rated Highly Effective. Thus, the pilot system sets a higher expectation for earning a Highly Effective rating in order to make the rating more accurate and to facilitate educator growth.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419398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t>We hope this power</a:t>
            </a:r>
            <a:r>
              <a:rPr lang="en-US" b="0" baseline="0" dirty="0" smtClean="0"/>
              <a:t> point </a:t>
            </a:r>
            <a:r>
              <a:rPr lang="en-US" b="0" dirty="0" smtClean="0"/>
              <a:t>has </a:t>
            </a:r>
            <a:r>
              <a:rPr lang="en-US" b="0" dirty="0" smtClean="0"/>
              <a:t>provided you with valuable information </a:t>
            </a:r>
            <a:r>
              <a:rPr lang="en-US" b="0" dirty="0" smtClean="0"/>
              <a:t>when </a:t>
            </a:r>
            <a:r>
              <a:rPr lang="en-US" b="0" dirty="0" smtClean="0"/>
              <a:t>implementing the Colorado</a:t>
            </a:r>
            <a:r>
              <a:rPr lang="en-US" b="0" baseline="0" dirty="0" smtClean="0"/>
              <a:t> State Model Evaluation </a:t>
            </a:r>
            <a:r>
              <a:rPr lang="en-US" b="0" baseline="0" dirty="0" smtClean="0"/>
              <a:t>System pilot.  </a:t>
            </a:r>
            <a:r>
              <a:rPr lang="en-US" b="0" baseline="0" dirty="0" smtClean="0"/>
              <a:t>Please contact any of the staff in the Educator Effectiveness </a:t>
            </a:r>
            <a:r>
              <a:rPr lang="en-US" b="0" baseline="0" dirty="0" smtClean="0"/>
              <a:t>Office </a:t>
            </a:r>
            <a:r>
              <a:rPr lang="en-US" b="0" baseline="0" dirty="0" smtClean="0"/>
              <a:t>if you have </a:t>
            </a:r>
            <a:r>
              <a:rPr lang="en-US" b="0" baseline="0" dirty="0" smtClean="0"/>
              <a:t>any questions.</a:t>
            </a:r>
            <a:endParaRPr lang="en-US" b="0" dirty="0" smtClean="0"/>
          </a:p>
          <a:p>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16C461-50B9-46EC-9C1A-10CCCF086577}" type="slidenum">
              <a:rPr lang="en-US" smtClean="0">
                <a:solidFill>
                  <a:prstClr val="black"/>
                </a:solidFill>
                <a:latin typeface="Arial" pitchFamily="34" charset="0"/>
              </a:rPr>
              <a:pPr>
                <a:defRPr/>
              </a:pPr>
              <a:t>16</a:t>
            </a:fld>
            <a:endParaRPr lang="en-US" smtClean="0">
              <a:solidFill>
                <a:prstClr val="black"/>
              </a:solidFill>
              <a:latin typeface="Arial" pitchFamily="34" charset="0"/>
            </a:endParaRPr>
          </a:p>
        </p:txBody>
      </p:sp>
    </p:spTree>
    <p:extLst>
      <p:ext uri="{BB962C8B-B14F-4D97-AF65-F5344CB8AC3E}">
        <p14:creationId xmlns:p14="http://schemas.microsoft.com/office/powerpoint/2010/main" val="380851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As an additional reminder, the evaluation</a:t>
            </a:r>
            <a:r>
              <a:rPr lang="en-US" baseline="0" dirty="0" smtClean="0"/>
              <a:t> process underwent a revision last school year and now highlights points of connection between evaluator and person being evaluated.  </a:t>
            </a:r>
            <a:r>
              <a:rPr lang="en-US" dirty="0" smtClean="0"/>
              <a:t>You see that there are 4 key times </a:t>
            </a:r>
            <a:r>
              <a:rPr lang="en-US" baseline="0" dirty="0" smtClean="0"/>
              <a:t>in the annual evaluation cycle for connecting evaluators with educators. This includes </a:t>
            </a:r>
            <a:r>
              <a:rPr lang="en-US" dirty="0" smtClean="0"/>
              <a:t>the 50% professional practice and the 50% measures of student learning/outcomes. These</a:t>
            </a:r>
            <a:r>
              <a:rPr lang="en-US" baseline="0" dirty="0" smtClean="0"/>
              <a:t> connections will help in planning your evaluation cycle throughout the school year.</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349237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smtClean="0"/>
              <a:t>we enter</a:t>
            </a:r>
            <a:r>
              <a:rPr lang="en-US" baseline="0" dirty="0" smtClean="0"/>
              <a:t> the </a:t>
            </a:r>
            <a:r>
              <a:rPr lang="en-US" baseline="0" dirty="0" smtClean="0"/>
              <a:t>2017-18 </a:t>
            </a:r>
            <a:r>
              <a:rPr lang="en-US" baseline="0" dirty="0" smtClean="0"/>
              <a:t>school year, </a:t>
            </a:r>
            <a:r>
              <a:rPr lang="en-US" baseline="0" dirty="0" smtClean="0"/>
              <a:t>the State Model Evaluation System </a:t>
            </a:r>
            <a:r>
              <a:rPr lang="en-US" baseline="0" dirty="0" smtClean="0"/>
              <a:t>rubrics for evaluating </a:t>
            </a:r>
            <a:r>
              <a:rPr lang="en-US" baseline="0" dirty="0" smtClean="0"/>
              <a:t>teachers</a:t>
            </a:r>
            <a:r>
              <a:rPr lang="en-US" baseline="0" dirty="0" smtClean="0"/>
              <a:t>, principals and specialized service professionals remain </a:t>
            </a:r>
            <a:r>
              <a:rPr lang="en-US" baseline="0" dirty="0" smtClean="0"/>
              <a:t>unchanged.</a:t>
            </a:r>
            <a:r>
              <a:rPr lang="en-US" baseline="0" dirty="0" smtClean="0"/>
              <a:t/>
            </a:r>
            <a:br>
              <a:rPr lang="en-US" baseline="0" dirty="0" smtClean="0"/>
            </a:b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426234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wanted to share with you</a:t>
            </a:r>
            <a:r>
              <a:rPr lang="en-US" baseline="0" dirty="0" smtClean="0"/>
              <a:t> some other important resources and tools that will be available to you this year.</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55660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92">
              <a:defRPr/>
            </a:pPr>
            <a:r>
              <a:rPr lang="en-US" dirty="0" smtClean="0"/>
              <a:t>For those districts using</a:t>
            </a:r>
            <a:r>
              <a:rPr lang="en-US" baseline="0" dirty="0" smtClean="0"/>
              <a:t> the Colorado Performance Management System (COPMS), updates will be available this fall. We will let you know when they are released and you can also find them using the Help tab and clicking on Release Notes.</a:t>
            </a:r>
          </a:p>
          <a:p>
            <a:pPr defTabSz="457092">
              <a:defRPr/>
            </a:pP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271866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6">
              <a:defRPr/>
            </a:pPr>
            <a:r>
              <a:rPr lang="en-US" baseline="0" dirty="0" smtClean="0"/>
              <a:t>We also wanted to remind you that general training resources and guidance documents have been updated for the 2017-18 school year.  </a:t>
            </a: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7/13/2017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4365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6">
              <a:defRPr/>
            </a:pPr>
            <a:r>
              <a:rPr lang="en-US" dirty="0" smtClean="0"/>
              <a:t>CDE</a:t>
            </a:r>
            <a:r>
              <a:rPr lang="en-US" baseline="0" dirty="0" smtClean="0"/>
              <a:t> has worked with Colorado Educators to develop </a:t>
            </a:r>
            <a:r>
              <a:rPr lang="en-US" dirty="0" smtClean="0"/>
              <a:t>a set of “practical guides”</a:t>
            </a:r>
            <a:r>
              <a:rPr lang="en-US" baseline="0" dirty="0" smtClean="0"/>
              <a:t> for evaluating a variety of </a:t>
            </a:r>
            <a:r>
              <a:rPr lang="en-US" dirty="0" smtClean="0"/>
              <a:t>professionals in their specific positions within the requirements of the state model evaluation system.  The practical ideas guides are heavily focused on what evaluators could look for during </a:t>
            </a:r>
            <a:r>
              <a:rPr lang="en-US" dirty="0" smtClean="0"/>
              <a:t>observations</a:t>
            </a:r>
            <a:r>
              <a:rPr lang="en-US" dirty="0" smtClean="0"/>
              <a:t>.  They also provide other evidence related to these unique roles in</a:t>
            </a:r>
            <a:r>
              <a:rPr lang="en-US" baseline="0" dirty="0" smtClean="0"/>
              <a:t> order to </a:t>
            </a:r>
            <a:r>
              <a:rPr lang="en-US" dirty="0" smtClean="0"/>
              <a:t>support the ratings of the educators being evaluated.  These new Practical Ideas Guides for </a:t>
            </a:r>
            <a:r>
              <a:rPr lang="en-US" dirty="0" smtClean="0"/>
              <a:t>the Specialized</a:t>
            </a:r>
            <a:r>
              <a:rPr lang="en-US" baseline="0" dirty="0" smtClean="0"/>
              <a:t> Service Professional groups listed are currently available and serve as a great companion to the SSP rubrics themselves.   </a:t>
            </a:r>
          </a:p>
          <a:p>
            <a:pPr defTabSz="457146">
              <a:defRPr/>
            </a:pPr>
            <a:endParaRPr lang="en-US" dirty="0" smtClean="0"/>
          </a:p>
          <a:p>
            <a:pPr defTabSz="457146">
              <a:defRPr/>
            </a:pPr>
            <a:r>
              <a:rPr lang="en-US" dirty="0" smtClean="0"/>
              <a:t>Watch</a:t>
            </a:r>
            <a:r>
              <a:rPr lang="en-US" baseline="0" dirty="0" smtClean="0"/>
              <a:t> the Educator </a:t>
            </a:r>
            <a:r>
              <a:rPr lang="en-US" baseline="0" dirty="0" smtClean="0"/>
              <a:t>Talent </a:t>
            </a:r>
            <a:r>
              <a:rPr lang="en-US" baseline="0" dirty="0" smtClean="0"/>
              <a:t>newsletter and the SCOOP for more information on the release of additional resources.</a:t>
            </a:r>
            <a:endParaRPr lang="en-US" dirty="0" smtClean="0"/>
          </a:p>
          <a:p>
            <a:pPr defTabSz="457146">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409008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Educator Effectiveness (EE) Office is shifting how it will provide support to the field. Based on feedback, new regional specialists have been added to the EE team and will be deployed to support districts/BOCES as they work to enhance their evaluation practices. The regional specialist model will aid districts/BOCES as they continue supporting educator practice and building an integrated, systematic approach to educator evaluation.</a:t>
            </a:r>
            <a:br>
              <a:rPr lang="en-US" dirty="0"/>
            </a:br>
            <a:r>
              <a:rPr lang="en-US" dirty="0"/>
              <a:t/>
            </a:r>
            <a:br>
              <a:rPr lang="en-US" dirty="0"/>
            </a:br>
            <a:r>
              <a:rPr lang="en-US" dirty="0"/>
              <a:t>This transition provides an opportunity for districts/BOCES to engage with Educator Effectiveness Regional Specialists to create or refine an evaluation system that honors their local values. These regional specialists are invested in forming a unique partnership with districts/BOCES and supporting continuous improvement in the evaluation system and technical assistance.</a:t>
            </a:r>
            <a:br>
              <a:rPr lang="en-US" dirty="0"/>
            </a:br>
            <a:r>
              <a:rPr lang="en-US" dirty="0"/>
              <a:t/>
            </a:r>
            <a:br>
              <a:rPr lang="en-US" dirty="0"/>
            </a:br>
            <a:r>
              <a:rPr lang="en-US" dirty="0"/>
              <a:t>As the 2017-18 school year begins, members of the team will be available to meet with districts/BOCES to discuss local needs. Please use the chart below to help identify your Educator Effectiveness Regional Specialist.  You can also refer to the </a:t>
            </a:r>
            <a:r>
              <a:rPr lang="en-US" u="sng" dirty="0">
                <a:hlinkClick r:id="rId3"/>
              </a:rPr>
              <a:t>contact us page</a:t>
            </a:r>
            <a:r>
              <a:rPr lang="en-US" dirty="0"/>
              <a:t> which contains a detailed region map to ensure you are contacting the correct regional specialist.  Feel free to contact your specialist with any questions you may have or support you may need! </a:t>
            </a:r>
          </a:p>
          <a:p>
            <a:endParaRPr lang="en-US" dirty="0"/>
          </a:p>
          <a:p>
            <a:pPr fontAlgn="t">
              <a:lnSpc>
                <a:spcPct val="125000"/>
              </a:lnSpc>
            </a:pPr>
            <a:r>
              <a:rPr lang="en-US" b="1" dirty="0">
                <a:solidFill>
                  <a:srgbClr val="FFFFFF"/>
                </a:solidFill>
              </a:rPr>
              <a:t>Curtis Garcia</a:t>
            </a:r>
            <a:endParaRPr lang="en-US" sz="2700" dirty="0">
              <a:latin typeface="Arial"/>
            </a:endParaRPr>
          </a:p>
          <a:p>
            <a:pPr fontAlgn="t">
              <a:lnSpc>
                <a:spcPct val="125000"/>
              </a:lnSpc>
            </a:pPr>
            <a:r>
              <a:rPr lang="en-US" dirty="0">
                <a:solidFill>
                  <a:srgbClr val="5C6670"/>
                </a:solidFill>
              </a:rPr>
              <a:t>Southwest</a:t>
            </a:r>
            <a:endParaRPr lang="en-US" sz="2700" dirty="0">
              <a:latin typeface="Arial"/>
            </a:endParaRPr>
          </a:p>
          <a:p>
            <a:pPr fontAlgn="t">
              <a:lnSpc>
                <a:spcPct val="125000"/>
              </a:lnSpc>
            </a:pPr>
            <a:r>
              <a:rPr lang="en-US" u="sng" dirty="0">
                <a:solidFill>
                  <a:srgbClr val="5C6670"/>
                </a:solidFill>
                <a:hlinkClick r:id="rId4"/>
              </a:rPr>
              <a:t>garcia_c@cde.state.co.us</a:t>
            </a:r>
            <a:endParaRPr lang="en-US" sz="2700" dirty="0">
              <a:latin typeface="Arial"/>
            </a:endParaRPr>
          </a:p>
          <a:p>
            <a:pPr fontAlgn="t">
              <a:lnSpc>
                <a:spcPct val="125000"/>
              </a:lnSpc>
            </a:pPr>
            <a:r>
              <a:rPr lang="en-US" dirty="0">
                <a:solidFill>
                  <a:srgbClr val="5C6670"/>
                </a:solidFill>
              </a:rPr>
              <a:t>303-981-8950</a:t>
            </a:r>
          </a:p>
          <a:p>
            <a:pPr fontAlgn="t">
              <a:lnSpc>
                <a:spcPct val="125000"/>
              </a:lnSpc>
            </a:pPr>
            <a:endParaRPr lang="en-US" sz="2700" dirty="0">
              <a:latin typeface="Arial"/>
            </a:endParaRPr>
          </a:p>
          <a:p>
            <a:pPr fontAlgn="t">
              <a:lnSpc>
                <a:spcPct val="125000"/>
              </a:lnSpc>
            </a:pPr>
            <a:r>
              <a:rPr lang="en-US" b="1" dirty="0">
                <a:solidFill>
                  <a:srgbClr val="FFFFFF"/>
                </a:solidFill>
              </a:rPr>
              <a:t>Lynn Kintz</a:t>
            </a:r>
            <a:endParaRPr lang="en-US" sz="2700" dirty="0">
              <a:latin typeface="Arial"/>
            </a:endParaRPr>
          </a:p>
          <a:p>
            <a:pPr fontAlgn="t">
              <a:lnSpc>
                <a:spcPct val="125000"/>
              </a:lnSpc>
            </a:pPr>
            <a:r>
              <a:rPr lang="en-US" dirty="0">
                <a:solidFill>
                  <a:srgbClr val="5C6670"/>
                </a:solidFill>
              </a:rPr>
              <a:t>West Central and Ute Pass BOCES </a:t>
            </a:r>
            <a:endParaRPr lang="en-US" sz="2700" dirty="0">
              <a:latin typeface="Arial"/>
            </a:endParaRPr>
          </a:p>
          <a:p>
            <a:pPr fontAlgn="t">
              <a:lnSpc>
                <a:spcPct val="125000"/>
              </a:lnSpc>
            </a:pPr>
            <a:r>
              <a:rPr lang="en-US" u="sng" dirty="0">
                <a:solidFill>
                  <a:srgbClr val="5C6670"/>
                </a:solidFill>
                <a:hlinkClick r:id="rId5"/>
              </a:rPr>
              <a:t>kintz_l@cde.state.co.us</a:t>
            </a:r>
            <a:endParaRPr lang="en-US" sz="2700" dirty="0">
              <a:latin typeface="Arial"/>
            </a:endParaRPr>
          </a:p>
          <a:p>
            <a:pPr fontAlgn="t">
              <a:lnSpc>
                <a:spcPct val="125000"/>
              </a:lnSpc>
            </a:pPr>
            <a:r>
              <a:rPr lang="en-US" dirty="0">
                <a:solidFill>
                  <a:srgbClr val="5C6670"/>
                </a:solidFill>
              </a:rPr>
              <a:t>303-913-7767</a:t>
            </a:r>
          </a:p>
          <a:p>
            <a:pPr fontAlgn="t">
              <a:lnSpc>
                <a:spcPct val="125000"/>
              </a:lnSpc>
            </a:pPr>
            <a:endParaRPr lang="en-US" sz="2700" dirty="0">
              <a:latin typeface="Arial"/>
            </a:endParaRPr>
          </a:p>
          <a:p>
            <a:pPr fontAlgn="t">
              <a:lnSpc>
                <a:spcPct val="125000"/>
              </a:lnSpc>
            </a:pPr>
            <a:r>
              <a:rPr lang="en-US" b="1" dirty="0">
                <a:solidFill>
                  <a:srgbClr val="FFFFFF"/>
                </a:solidFill>
              </a:rPr>
              <a:t>Ann Pearce</a:t>
            </a:r>
            <a:endParaRPr lang="en-US" sz="2700" dirty="0">
              <a:latin typeface="Arial"/>
            </a:endParaRPr>
          </a:p>
          <a:p>
            <a:pPr fontAlgn="t">
              <a:lnSpc>
                <a:spcPct val="125000"/>
              </a:lnSpc>
            </a:pPr>
            <a:r>
              <a:rPr lang="en-US" dirty="0">
                <a:solidFill>
                  <a:srgbClr val="5C6670"/>
                </a:solidFill>
              </a:rPr>
              <a:t>Metro and North Central </a:t>
            </a:r>
            <a:endParaRPr lang="en-US" sz="2700" dirty="0">
              <a:latin typeface="Arial"/>
            </a:endParaRPr>
          </a:p>
          <a:p>
            <a:pPr fontAlgn="t">
              <a:lnSpc>
                <a:spcPct val="125000"/>
              </a:lnSpc>
            </a:pPr>
            <a:r>
              <a:rPr lang="en-US" u="sng" dirty="0">
                <a:solidFill>
                  <a:srgbClr val="5C6670"/>
                </a:solidFill>
                <a:hlinkClick r:id="rId6"/>
              </a:rPr>
              <a:t>pearce_a@cde.state.co.us</a:t>
            </a:r>
            <a:endParaRPr lang="en-US" sz="2700" dirty="0">
              <a:latin typeface="Arial"/>
            </a:endParaRPr>
          </a:p>
          <a:p>
            <a:pPr fontAlgn="t">
              <a:lnSpc>
                <a:spcPct val="125000"/>
              </a:lnSpc>
            </a:pPr>
            <a:r>
              <a:rPr lang="en-US" dirty="0">
                <a:solidFill>
                  <a:srgbClr val="5C6670"/>
                </a:solidFill>
              </a:rPr>
              <a:t>303-981-8979</a:t>
            </a:r>
          </a:p>
          <a:p>
            <a:pPr fontAlgn="t">
              <a:lnSpc>
                <a:spcPct val="125000"/>
              </a:lnSpc>
            </a:pPr>
            <a:endParaRPr lang="en-US" sz="2700" dirty="0">
              <a:latin typeface="Arial"/>
            </a:endParaRPr>
          </a:p>
          <a:p>
            <a:pPr fontAlgn="t">
              <a:lnSpc>
                <a:spcPct val="125000"/>
              </a:lnSpc>
            </a:pPr>
            <a:r>
              <a:rPr lang="en-US" b="1" dirty="0">
                <a:solidFill>
                  <a:srgbClr val="FFFFFF"/>
                </a:solidFill>
              </a:rPr>
              <a:t>Rachel Paul</a:t>
            </a:r>
            <a:endParaRPr lang="en-US" sz="2700" dirty="0">
              <a:latin typeface="Arial"/>
            </a:endParaRPr>
          </a:p>
          <a:p>
            <a:pPr fontAlgn="t">
              <a:lnSpc>
                <a:spcPct val="125000"/>
              </a:lnSpc>
            </a:pPr>
            <a:r>
              <a:rPr lang="en-US" dirty="0">
                <a:solidFill>
                  <a:srgbClr val="5C6670"/>
                </a:solidFill>
              </a:rPr>
              <a:t>Northeast, Pikes Peak, Southeast </a:t>
            </a:r>
            <a:endParaRPr lang="en-US" sz="2700" dirty="0">
              <a:latin typeface="Arial"/>
            </a:endParaRPr>
          </a:p>
          <a:p>
            <a:pPr fontAlgn="t">
              <a:lnSpc>
                <a:spcPct val="125000"/>
              </a:lnSpc>
            </a:pPr>
            <a:r>
              <a:rPr lang="en-US" u="sng" dirty="0">
                <a:solidFill>
                  <a:srgbClr val="5C6670"/>
                </a:solidFill>
                <a:hlinkClick r:id="rId7"/>
              </a:rPr>
              <a:t>paul_r@cde.state.co.us</a:t>
            </a:r>
            <a:endParaRPr lang="en-US" sz="2700" dirty="0">
              <a:latin typeface="Arial"/>
            </a:endParaRPr>
          </a:p>
          <a:p>
            <a:pPr fontAlgn="t">
              <a:lnSpc>
                <a:spcPct val="125000"/>
              </a:lnSpc>
            </a:pPr>
            <a:r>
              <a:rPr lang="en-US" dirty="0">
                <a:solidFill>
                  <a:srgbClr val="5C6670"/>
                </a:solidFill>
              </a:rPr>
              <a:t>303-917-8410</a:t>
            </a:r>
          </a:p>
          <a:p>
            <a:pPr fontAlgn="t">
              <a:lnSpc>
                <a:spcPct val="125000"/>
              </a:lnSpc>
            </a:pPr>
            <a:endParaRPr lang="en-US" sz="2700" dirty="0">
              <a:latin typeface="Arial"/>
            </a:endParaRPr>
          </a:p>
          <a:p>
            <a:pPr fontAlgn="t">
              <a:lnSpc>
                <a:spcPct val="125000"/>
              </a:lnSpc>
            </a:pPr>
            <a:r>
              <a:rPr lang="en-US" b="1" dirty="0">
                <a:solidFill>
                  <a:srgbClr val="FFFFFF"/>
                </a:solidFill>
              </a:rPr>
              <a:t>Karin Reynolds</a:t>
            </a:r>
            <a:endParaRPr lang="en-US" sz="2700" dirty="0">
              <a:latin typeface="Arial"/>
            </a:endParaRPr>
          </a:p>
          <a:p>
            <a:pPr fontAlgn="t">
              <a:lnSpc>
                <a:spcPct val="125000"/>
              </a:lnSpc>
            </a:pPr>
            <a:r>
              <a:rPr lang="en-US" dirty="0">
                <a:solidFill>
                  <a:srgbClr val="5C6670"/>
                </a:solidFill>
              </a:rPr>
              <a:t>Northwest </a:t>
            </a:r>
            <a:endParaRPr lang="en-US" sz="2700" dirty="0">
              <a:latin typeface="Arial"/>
            </a:endParaRPr>
          </a:p>
          <a:p>
            <a:pPr fontAlgn="t">
              <a:lnSpc>
                <a:spcPct val="125000"/>
              </a:lnSpc>
            </a:pPr>
            <a:r>
              <a:rPr lang="en-US" u="sng" dirty="0">
                <a:solidFill>
                  <a:srgbClr val="5C6670"/>
                </a:solidFill>
                <a:hlinkClick r:id="rId8"/>
              </a:rPr>
              <a:t>reynolds_k@cde.state.co.us</a:t>
            </a:r>
            <a:endParaRPr lang="en-US" sz="2700" dirty="0">
              <a:latin typeface="Arial"/>
            </a:endParaRPr>
          </a:p>
          <a:p>
            <a:pPr fontAlgn="t">
              <a:lnSpc>
                <a:spcPct val="125000"/>
              </a:lnSpc>
            </a:pPr>
            <a:r>
              <a:rPr lang="en-US" dirty="0">
                <a:solidFill>
                  <a:srgbClr val="5C6670"/>
                </a:solidFill>
              </a:rPr>
              <a:t>303-981-2804</a:t>
            </a:r>
            <a:endParaRPr lang="en-US" sz="2700" dirty="0">
              <a:latin typeface="Arial"/>
            </a:endParaRPr>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7/13/2017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54646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will provide</a:t>
            </a:r>
            <a:r>
              <a:rPr lang="en-US" baseline="0" dirty="0" smtClean="0"/>
              <a:t> an overview of the changes to the State Model Evaluation System to be piloted during the 2017-18 school year by your district or BOCES.  Changes include: </a:t>
            </a:r>
          </a:p>
          <a:p>
            <a:pPr marL="167970" indent="-167970">
              <a:buFont typeface="Arial" panose="020B0604020202020204" pitchFamily="34" charset="0"/>
              <a:buChar char="•"/>
            </a:pPr>
            <a:r>
              <a:rPr lang="en-US" baseline="0" dirty="0" smtClean="0"/>
              <a:t>Significant revisions to rubric expectations, including a reduction in the number of Standards, Elements, and Professional Practices </a:t>
            </a:r>
          </a:p>
          <a:p>
            <a:pPr marL="167970" indent="-167970">
              <a:buFont typeface="Arial" panose="020B0604020202020204" pitchFamily="34" charset="0"/>
              <a:buChar char="•"/>
            </a:pPr>
            <a:r>
              <a:rPr lang="en-US" baseline="0" dirty="0" smtClean="0"/>
              <a:t>Changes to category labels </a:t>
            </a:r>
          </a:p>
          <a:p>
            <a:pPr marL="167970" indent="-167970">
              <a:buFont typeface="Arial" panose="020B0604020202020204" pitchFamily="34" charset="0"/>
              <a:buChar char="•"/>
            </a:pPr>
            <a:r>
              <a:rPr lang="en-US" baseline="0" dirty="0" smtClean="0"/>
              <a:t>Scoring at the Standard level for professional practice </a:t>
            </a:r>
          </a:p>
          <a:p>
            <a:pPr marL="167970" indent="-167970">
              <a:buFont typeface="Arial" panose="020B0604020202020204" pitchFamily="34" charset="0"/>
              <a:buChar char="•"/>
            </a:pPr>
            <a:r>
              <a:rPr lang="en-US" baseline="0" dirty="0" smtClean="0"/>
              <a:t>Overall scoring when determining a final effectiveness rating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2095707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7512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015471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93603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7/13/2017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7/13/2017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7/13/2017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7/13/2017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7/13/2017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7/13/2017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7/13/2017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06325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7/13/2017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educatoreffectiveness/rubricrevis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educatoreffectiveness/contact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educatoreffectiveness/trainingtoo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de.state.co.us/educatoreffectiveness/studentgrowthguid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cde.state.co.us/educatoreffectiveness/practical_ideas_guide_schoolcounselors" TargetMode="External"/><Relationship Id="rId7" Type="http://schemas.openxmlformats.org/officeDocument/2006/relationships/hyperlink" Target="http://www.cde.state.co.us/educatoreffectiveness/implementationguidance#practicalideasguid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cde.state.co.us/educatoreffectiveness/practical_ideas_guide_speechlanguage" TargetMode="External"/><Relationship Id="rId5" Type="http://schemas.openxmlformats.org/officeDocument/2006/relationships/hyperlink" Target="http://www.cde.state.co.us/educatoreffectiveness/practical_ideas_guide_schoolpsych" TargetMode="External"/><Relationship Id="rId4" Type="http://schemas.openxmlformats.org/officeDocument/2006/relationships/hyperlink" Target="http://www.cde.state.co.us/educatoreffectiveness/practical_ideas_guide_schoolnurs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reynolds_k@cde.state.co.us" TargetMode="External"/><Relationship Id="rId3" Type="http://schemas.openxmlformats.org/officeDocument/2006/relationships/image" Target="../media/image15.png"/><Relationship Id="rId7" Type="http://schemas.openxmlformats.org/officeDocument/2006/relationships/hyperlink" Target="mailto:paul_r@cde.state.co.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pearce_a@cde.state.co.us" TargetMode="External"/><Relationship Id="rId5" Type="http://schemas.openxmlformats.org/officeDocument/2006/relationships/hyperlink" Target="mailto:kintz_l@cde.state.co.us" TargetMode="External"/><Relationship Id="rId4" Type="http://schemas.openxmlformats.org/officeDocument/2006/relationships/hyperlink" Target="mailto:garcia_c@cde.state.co.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6067" y="3626340"/>
            <a:ext cx="7886700" cy="2080800"/>
          </a:xfrm>
        </p:spPr>
        <p:txBody>
          <a:bodyPr>
            <a:normAutofit lnSpcReduction="10000"/>
          </a:bodyPr>
          <a:lstStyle/>
          <a:p>
            <a:r>
              <a:rPr lang="en-US" dirty="0"/>
              <a:t>Orientation to Revisions</a:t>
            </a:r>
            <a:br>
              <a:rPr lang="en-US" dirty="0"/>
            </a:br>
            <a:r>
              <a:rPr lang="en-US" dirty="0"/>
              <a:t> in the Colorado State Model Evaluation </a:t>
            </a:r>
            <a:r>
              <a:rPr lang="en-US" dirty="0" smtClean="0"/>
              <a:t>System</a:t>
            </a:r>
          </a:p>
          <a:p>
            <a:endParaRPr lang="en-US" sz="1100" dirty="0" smtClean="0"/>
          </a:p>
          <a:p>
            <a:r>
              <a:rPr lang="en-US" sz="1800" dirty="0"/>
              <a:t>2017-18 School </a:t>
            </a:r>
            <a:r>
              <a:rPr lang="en-US" sz="1800" dirty="0" smtClean="0"/>
              <a:t>Year</a:t>
            </a:r>
          </a:p>
          <a:p>
            <a:endParaRPr lang="en-US" sz="1800" dirty="0"/>
          </a:p>
          <a:p>
            <a:endParaRPr lang="en-US" dirty="0"/>
          </a:p>
        </p:txBody>
      </p:sp>
      <p:sp>
        <p:nvSpPr>
          <p:cNvPr id="4" name="Text Placeholder 3"/>
          <p:cNvSpPr txBox="1">
            <a:spLocks/>
          </p:cNvSpPr>
          <p:nvPr/>
        </p:nvSpPr>
        <p:spPr>
          <a:xfrm>
            <a:off x="401075" y="5646764"/>
            <a:ext cx="8341851" cy="407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t>Educator Effectiveness Office </a:t>
            </a:r>
          </a:p>
          <a:p>
            <a:endParaRPr lang="en-US" sz="1200" dirty="0"/>
          </a:p>
        </p:txBody>
      </p:sp>
    </p:spTree>
    <p:extLst>
      <p:ext uri="{BB962C8B-B14F-4D97-AF65-F5344CB8AC3E}">
        <p14:creationId xmlns:p14="http://schemas.microsoft.com/office/powerpoint/2010/main" val="341348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228395"/>
            <a:ext cx="7886700" cy="521208"/>
          </a:xfrm>
        </p:spPr>
        <p:txBody>
          <a:bodyPr>
            <a:normAutofit fontScale="90000"/>
          </a:bodyPr>
          <a:lstStyle/>
          <a:p>
            <a:pPr algn="ctr"/>
            <a:r>
              <a:rPr lang="en-US" sz="5400" dirty="0" smtClean="0"/>
              <a:t>State Model Evaluation System 2017-18 Pilot </a:t>
            </a:r>
            <a:endParaRPr lang="en-US" sz="5400" dirty="0"/>
          </a:p>
        </p:txBody>
      </p:sp>
      <p:sp>
        <p:nvSpPr>
          <p:cNvPr id="4" name="Footer Placeholder 3"/>
          <p:cNvSpPr>
            <a:spLocks noGrp="1"/>
          </p:cNvSpPr>
          <p:nvPr>
            <p:ph type="ftr" sz="quarter" idx="11"/>
          </p:nvPr>
        </p:nvSpPr>
        <p:spPr/>
        <p:txBody>
          <a:bodyPr/>
          <a:lstStyle/>
          <a:p>
            <a:fld id="{757A2F4E-5D54-B04B-91BD-7E78EE1FE9FD}" type="slidenum">
              <a:rPr lang="en-US" smtClean="0"/>
              <a:pPr/>
              <a:t>10</a:t>
            </a:fld>
            <a:endParaRPr lang="en-US" dirty="0" smtClean="0"/>
          </a:p>
        </p:txBody>
      </p:sp>
      <p:sp>
        <p:nvSpPr>
          <p:cNvPr id="6" name="Text Placeholder 5"/>
          <p:cNvSpPr>
            <a:spLocks noGrp="1"/>
          </p:cNvSpPr>
          <p:nvPr>
            <p:ph type="body" idx="4294967295"/>
          </p:nvPr>
        </p:nvSpPr>
        <p:spPr>
          <a:xfrm>
            <a:off x="400844" y="2538413"/>
            <a:ext cx="8342313" cy="1646237"/>
          </a:xfrm>
        </p:spPr>
        <p:txBody>
          <a:bodyPr>
            <a:noAutofit/>
          </a:bodyPr>
          <a:lstStyle/>
          <a:p>
            <a:pPr marL="0" indent="0" algn="ctr">
              <a:buNone/>
            </a:pPr>
            <a:r>
              <a:rPr lang="en-US" sz="4400" i="1" dirty="0" smtClean="0"/>
              <a:t>An Overview of Changes to the System </a:t>
            </a:r>
            <a:endParaRPr lang="en-US" sz="4400" i="1" dirty="0"/>
          </a:p>
        </p:txBody>
      </p:sp>
      <p:pic>
        <p:nvPicPr>
          <p:cNvPr id="1028" name="Picture 4" descr="C:\Users\cabrera_c\AppData\Local\Microsoft\Windows\Temporary Internet Files\Content.IE5\13CIU1XH\GoPilot_logo_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742" y="4250933"/>
            <a:ext cx="2872517" cy="197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More than 30 </a:t>
            </a:r>
            <a:r>
              <a:rPr lang="en-US" sz="2000" dirty="0" smtClean="0"/>
              <a:t>districts, BOCES, and charter schools will be participating in piloting all the changes to the State Model Evaluation System </a:t>
            </a:r>
            <a:endParaRPr lang="en-US" sz="2000" dirty="0" smtClean="0"/>
          </a:p>
          <a:p>
            <a:pPr lvl="1"/>
            <a:r>
              <a:rPr lang="en-US" sz="2000" dirty="0" smtClean="0"/>
              <a:t>All </a:t>
            </a:r>
            <a:r>
              <a:rPr lang="en-US" sz="2000" dirty="0" smtClean="0"/>
              <a:t>school </a:t>
            </a:r>
            <a:r>
              <a:rPr lang="en-US" sz="2000" dirty="0" smtClean="0"/>
              <a:t>districts, BOCES, and charter schools </a:t>
            </a:r>
            <a:r>
              <a:rPr lang="en-US" sz="2000" dirty="0" smtClean="0"/>
              <a:t>were given the opportunity to </a:t>
            </a:r>
            <a:r>
              <a:rPr lang="en-US" sz="2000" dirty="0" smtClean="0"/>
              <a:t>participate </a:t>
            </a:r>
            <a:endParaRPr lang="en-US" sz="2000" dirty="0" smtClean="0"/>
          </a:p>
          <a:p>
            <a:pPr lvl="1"/>
            <a:r>
              <a:rPr lang="en-US" sz="2000" dirty="0" smtClean="0"/>
              <a:t>Pilot participants </a:t>
            </a:r>
            <a:r>
              <a:rPr lang="en-US" sz="2000" dirty="0" smtClean="0"/>
              <a:t>are geographically and physically </a:t>
            </a:r>
            <a:r>
              <a:rPr lang="en-US" sz="2000" dirty="0" smtClean="0"/>
              <a:t>diverse</a:t>
            </a:r>
            <a:endParaRPr lang="en-US" sz="2000" dirty="0" smtClean="0"/>
          </a:p>
          <a:p>
            <a:pPr lvl="1"/>
            <a:r>
              <a:rPr lang="en-US" sz="2000" dirty="0" smtClean="0"/>
              <a:t>Pilot participants have specific evaluatio</a:t>
            </a:r>
            <a:r>
              <a:rPr lang="en-US" sz="2000" dirty="0" smtClean="0"/>
              <a:t>n activity deadlines to meet in order to support data collection and analysis </a:t>
            </a:r>
            <a:endParaRPr lang="en-US" sz="2000" dirty="0" smtClean="0"/>
          </a:p>
          <a:p>
            <a:pPr lvl="1"/>
            <a:r>
              <a:rPr lang="en-US" sz="2000" dirty="0" smtClean="0"/>
              <a:t>All pilot participants will be asked </a:t>
            </a:r>
            <a:r>
              <a:rPr lang="en-US" sz="2000" dirty="0" smtClean="0"/>
              <a:t>to </a:t>
            </a:r>
            <a:r>
              <a:rPr lang="en-US" sz="2000" dirty="0" smtClean="0"/>
              <a:t>complete </a:t>
            </a:r>
            <a:r>
              <a:rPr lang="en-US" sz="2000" dirty="0" smtClean="0"/>
              <a:t>a survey at the start of the school year and again at the end of the school </a:t>
            </a:r>
            <a:r>
              <a:rPr lang="en-US" sz="2000" dirty="0" smtClean="0"/>
              <a:t>year</a:t>
            </a:r>
          </a:p>
          <a:p>
            <a:pPr lvl="1"/>
            <a:r>
              <a:rPr lang="en-US" sz="2000" dirty="0" smtClean="0"/>
              <a:t>Analysis of both qualitative and quantitative data will be conducted to continuously improve the State Model Evaluation System </a:t>
            </a:r>
          </a:p>
          <a:p>
            <a:r>
              <a:rPr lang="en-US" sz="2000" dirty="0" smtClean="0"/>
              <a:t>Visit our </a:t>
            </a:r>
            <a:r>
              <a:rPr lang="en-US" sz="2000" dirty="0" smtClean="0">
                <a:hlinkClick r:id="rId3"/>
              </a:rPr>
              <a:t>State Model Evaluation System Pilot website!</a:t>
            </a:r>
            <a:endParaRPr lang="en-US" sz="2000" dirty="0"/>
          </a:p>
        </p:txBody>
      </p:sp>
      <p:sp>
        <p:nvSpPr>
          <p:cNvPr id="3" name="Title 2"/>
          <p:cNvSpPr>
            <a:spLocks noGrp="1"/>
          </p:cNvSpPr>
          <p:nvPr>
            <p:ph type="title"/>
          </p:nvPr>
        </p:nvSpPr>
        <p:spPr/>
        <p:txBody>
          <a:bodyPr>
            <a:normAutofit fontScale="90000"/>
          </a:bodyPr>
          <a:lstStyle/>
          <a:p>
            <a:r>
              <a:rPr lang="en-US" sz="4000" dirty="0" smtClean="0"/>
              <a:t>Pilot </a:t>
            </a:r>
            <a:r>
              <a:rPr lang="en-US" sz="4000" dirty="0" smtClean="0"/>
              <a:t>Highlights </a:t>
            </a:r>
            <a:endParaRPr lang="en-US" sz="40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11</a:t>
            </a:fld>
            <a:endParaRPr lang="en-US" dirty="0" smtClean="0"/>
          </a:p>
        </p:txBody>
      </p:sp>
    </p:spTree>
    <p:extLst>
      <p:ext uri="{BB962C8B-B14F-4D97-AF65-F5344CB8AC3E}">
        <p14:creationId xmlns:p14="http://schemas.microsoft.com/office/powerpoint/2010/main" val="332730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Rubric Revisions</a:t>
            </a:r>
            <a:endParaRPr lang="en-US" sz="4000"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12</a:t>
            </a:fld>
            <a:endParaRPr lang="en-US" dirty="0" smtClean="0"/>
          </a:p>
        </p:txBody>
      </p:sp>
      <p:pic>
        <p:nvPicPr>
          <p:cNvPr id="1026" name="Picture 2" descr="Current Teacher Rubric: 5 standards, 27 Element and 309 Professional Practices (for an elementary teacher of literacy or mathematics). Revised Teacher Rubric (for the 2017-2018 pilot): 4 Standards, 17 Elements and 167 Professional Practic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29" y="1907640"/>
            <a:ext cx="8702542" cy="248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Category Labels Change</a:t>
            </a:r>
            <a:endParaRPr lang="en-US" sz="4000"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13</a:t>
            </a:fld>
            <a:endParaRPr lang="en-US" dirty="0" smtClean="0"/>
          </a:p>
        </p:txBody>
      </p:sp>
      <p:pic>
        <p:nvPicPr>
          <p:cNvPr id="4" name="Picture 4" descr="Current Teacher Rubric: basic, partially proficient, proficient, accomplished and exemplary. Revised Teacher Rubric, Level1 Practices, Level 2 Practices, Level 3 Practices, Level 4 Practices and Level 5 Pract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329" y="2141609"/>
            <a:ext cx="6625343" cy="299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Professional Practice Scoring Revisions </a:t>
            </a: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14</a:t>
            </a:fld>
            <a:endParaRPr lang="en-US" dirty="0" smtClean="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11" y="1793170"/>
            <a:ext cx="8496978" cy="352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42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Final Effectiveness Rating Scoring </a:t>
            </a:r>
            <a:r>
              <a:rPr lang="en-US" dirty="0" smtClean="0"/>
              <a:t>Revisions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15</a:t>
            </a:fld>
            <a:endParaRPr lang="en-US" dirty="0" smtClean="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434" y="1775027"/>
            <a:ext cx="8783132" cy="349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4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000" dirty="0" smtClean="0"/>
              <a:t>Contact Us</a:t>
            </a:r>
          </a:p>
        </p:txBody>
      </p:sp>
      <p:sp>
        <p:nvSpPr>
          <p:cNvPr id="4" name="Rectangle 3"/>
          <p:cNvSpPr/>
          <p:nvPr/>
        </p:nvSpPr>
        <p:spPr>
          <a:xfrm>
            <a:off x="1607067" y="6219401"/>
            <a:ext cx="5929866" cy="369332"/>
          </a:xfrm>
          <a:prstGeom prst="rect">
            <a:avLst/>
          </a:prstGeom>
        </p:spPr>
        <p:txBody>
          <a:bodyPr wrap="square">
            <a:spAutoFit/>
          </a:bodyPr>
          <a:lstStyle/>
          <a:p>
            <a:r>
              <a:rPr lang="en-US" dirty="0">
                <a:solidFill>
                  <a:srgbClr val="5C6670"/>
                </a:solidFill>
                <a:hlinkClick r:id="rId3"/>
              </a:rPr>
              <a:t>http://www.cde.state.co.us/educatoreffectiveness/contactus</a:t>
            </a:r>
            <a:r>
              <a:rPr lang="en-US" dirty="0">
                <a:solidFill>
                  <a:srgbClr val="5C6670"/>
                </a:solidFill>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977602"/>
            <a:ext cx="66865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0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All districts are required to evaluate all educators on all professional practice standards, </a:t>
            </a:r>
            <a:r>
              <a:rPr lang="en-US" sz="1800" dirty="0" smtClean="0"/>
              <a:t>I-V </a:t>
            </a:r>
            <a:r>
              <a:rPr lang="en-US" sz="1800" dirty="0"/>
              <a:t>for teachers and specialized service professionals and I-VI for principals</a:t>
            </a:r>
            <a:endParaRPr lang="en-US" sz="1800" dirty="0">
              <a:solidFill>
                <a:schemeClr val="tx1"/>
              </a:solidFill>
            </a:endParaRPr>
          </a:p>
          <a:p>
            <a:r>
              <a:rPr lang="en-US" sz="1800" dirty="0"/>
              <a:t>Measures of Student Learning/Outcomes must account for 50% of an educator’s annual evaluation (Teacher, Principal, SSP</a:t>
            </a:r>
            <a:r>
              <a:rPr lang="en-US" sz="1800" dirty="0" smtClean="0"/>
              <a:t>)</a:t>
            </a:r>
          </a:p>
          <a:p>
            <a:pPr lvl="1"/>
            <a:r>
              <a:rPr lang="en-US" sz="1800" dirty="0" smtClean="0">
                <a:solidFill>
                  <a:schemeClr val="tx1"/>
                </a:solidFill>
              </a:rPr>
              <a:t>House Bill 15-1323, states that, “If </a:t>
            </a:r>
            <a:r>
              <a:rPr lang="en-US" sz="1800" dirty="0">
                <a:solidFill>
                  <a:schemeClr val="tx1"/>
                </a:solidFill>
              </a:rPr>
              <a:t>a local board does not receive the results of state assessments in time to use them in the written evaluation report prepared for the school year in which the assessments are administered, the local board shall use the results of the state assessments as measures of student academic growth for educator evaluations and professional development in the school year following the school year in which the assessments are administered” (22-9-106</a:t>
            </a:r>
            <a:r>
              <a:rPr lang="en-US" sz="1800" dirty="0" smtClean="0">
                <a:solidFill>
                  <a:schemeClr val="tx1"/>
                </a:solidFill>
              </a:rPr>
              <a:t>).</a:t>
            </a:r>
            <a:endParaRPr lang="en-US" sz="1800" dirty="0">
              <a:solidFill>
                <a:schemeClr val="tx1"/>
              </a:solidFill>
            </a:endParaRPr>
          </a:p>
          <a:p>
            <a:r>
              <a:rPr lang="en-US" sz="1800" dirty="0">
                <a:solidFill>
                  <a:schemeClr val="tx1"/>
                </a:solidFill>
              </a:rPr>
              <a:t>All educators must be given a written evaluation report upon the completion of an evaluation</a:t>
            </a:r>
          </a:p>
          <a:p>
            <a:pPr lvl="1"/>
            <a:r>
              <a:rPr lang="en-US" sz="1800" dirty="0">
                <a:solidFill>
                  <a:schemeClr val="tx1"/>
                </a:solidFill>
              </a:rPr>
              <a:t>Teachers must receive the report no later than two weeks before the end of the school year.</a:t>
            </a:r>
            <a:endParaRPr lang="en-US" sz="1800" dirty="0"/>
          </a:p>
        </p:txBody>
      </p:sp>
      <p:sp>
        <p:nvSpPr>
          <p:cNvPr id="3" name="Title 2"/>
          <p:cNvSpPr>
            <a:spLocks noGrp="1"/>
          </p:cNvSpPr>
          <p:nvPr>
            <p:ph type="title"/>
          </p:nvPr>
        </p:nvSpPr>
        <p:spPr/>
        <p:txBody>
          <a:bodyPr>
            <a:normAutofit fontScale="90000"/>
          </a:bodyPr>
          <a:lstStyle/>
          <a:p>
            <a:r>
              <a:rPr lang="en-US" sz="4000" dirty="0" smtClean="0"/>
              <a:t>Friendly Reminders</a:t>
            </a:r>
            <a:endParaRPr lang="en-US" sz="40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a:t>
            </a:fld>
            <a:endParaRPr lang="en-US" dirty="0" smtClean="0"/>
          </a:p>
        </p:txBody>
      </p:sp>
    </p:spTree>
    <p:extLst>
      <p:ext uri="{BB962C8B-B14F-4D97-AF65-F5344CB8AC3E}">
        <p14:creationId xmlns:p14="http://schemas.microsoft.com/office/powerpoint/2010/main" val="3207366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fld id="{757A2F4E-5D54-B04B-91BD-7E78EE1FE9FD}" type="slidenum">
              <a:rPr lang="en-US" smtClean="0"/>
              <a:pPr/>
              <a:t>3</a:t>
            </a:fld>
            <a:endParaRPr lang="en-US" dirty="0" smtClean="0"/>
          </a:p>
        </p:txBody>
      </p:sp>
      <p:sp>
        <p:nvSpPr>
          <p:cNvPr id="5" name="Title 4"/>
          <p:cNvSpPr>
            <a:spLocks noGrp="1"/>
          </p:cNvSpPr>
          <p:nvPr>
            <p:ph type="title"/>
          </p:nvPr>
        </p:nvSpPr>
        <p:spPr/>
        <p:txBody>
          <a:bodyPr/>
          <a:lstStyle/>
          <a:p>
            <a:r>
              <a:rPr lang="en-US" dirty="0" smtClean="0"/>
              <a:t>Evaluation Process Connections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2288" y="1426025"/>
            <a:ext cx="5559425"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73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4</a:t>
            </a:fld>
            <a:endParaRPr lang="en-US" dirty="0" smtClean="0"/>
          </a:p>
        </p:txBody>
      </p:sp>
      <p:sp>
        <p:nvSpPr>
          <p:cNvPr id="3" name="Title 2"/>
          <p:cNvSpPr>
            <a:spLocks noGrp="1"/>
          </p:cNvSpPr>
          <p:nvPr>
            <p:ph type="title" idx="4294967295"/>
          </p:nvPr>
        </p:nvSpPr>
        <p:spPr>
          <a:xfrm>
            <a:off x="381000" y="815975"/>
            <a:ext cx="8382000" cy="1054100"/>
          </a:xfrm>
        </p:spPr>
        <p:txBody>
          <a:bodyPr>
            <a:noAutofit/>
          </a:bodyPr>
          <a:lstStyle/>
          <a:p>
            <a:pPr algn="ctr"/>
            <a:r>
              <a:rPr lang="en-US" sz="4800" dirty="0" smtClean="0">
                <a:solidFill>
                  <a:schemeClr val="bg1"/>
                </a:solidFill>
              </a:rPr>
              <a:t>Teacher, Principal and Specialized Service Professionals  Rubrics</a:t>
            </a:r>
            <a:endParaRPr lang="en-US" sz="48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576" y="2520249"/>
            <a:ext cx="4802849" cy="318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592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853908"/>
            <a:ext cx="7886700" cy="521208"/>
          </a:xfrm>
        </p:spPr>
        <p:txBody>
          <a:bodyPr>
            <a:normAutofit fontScale="90000"/>
          </a:bodyPr>
          <a:lstStyle/>
          <a:p>
            <a:pPr algn="ctr"/>
            <a:r>
              <a:rPr lang="en-US" sz="6000" dirty="0" smtClean="0"/>
              <a:t>Support </a:t>
            </a:r>
            <a:r>
              <a:rPr lang="en-US" sz="6000" dirty="0" smtClean="0"/>
              <a:t>Tools and Resources</a:t>
            </a:r>
            <a:endParaRPr lang="en-US" sz="6000" dirty="0"/>
          </a:p>
        </p:txBody>
      </p:sp>
      <p:sp>
        <p:nvSpPr>
          <p:cNvPr id="4" name="Footer Placeholder 3"/>
          <p:cNvSpPr>
            <a:spLocks noGrp="1"/>
          </p:cNvSpPr>
          <p:nvPr>
            <p:ph type="ftr" sz="quarter" idx="11"/>
          </p:nvPr>
        </p:nvSpPr>
        <p:spPr/>
        <p:txBody>
          <a:bodyPr/>
          <a:lstStyle/>
          <a:p>
            <a:fld id="{757A2F4E-5D54-B04B-91BD-7E78EE1FE9FD}" type="slidenum">
              <a:rPr lang="en-US" smtClean="0"/>
              <a:pPr/>
              <a:t>5</a:t>
            </a:fld>
            <a:endParaRPr lang="en-US" dirty="0" smtClean="0"/>
          </a:p>
        </p:txBody>
      </p:sp>
      <p:pic>
        <p:nvPicPr>
          <p:cNvPr id="5" name="Picture 2" descr="C:\Users\Cabrera_C\AppData\Local\Microsoft\Windows\Temporary Internet Files\Content.IE5\62I2MZUR\MC900432632[1].png"/>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bwMode="auto">
          <a:xfrm>
            <a:off x="2428082" y="1978025"/>
            <a:ext cx="4287837" cy="428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857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2140"/>
            <a:ext cx="8407893" cy="4407408"/>
          </a:xfrm>
        </p:spPr>
        <p:txBody>
          <a:bodyPr/>
          <a:lstStyle/>
          <a:p>
            <a:pPr lvl="0"/>
            <a:r>
              <a:rPr lang="en-US" dirty="0"/>
              <a:t>For districts/BOCES/charter schools using the Colorado Performance Management System (RANDA), enhancements will be added throughout the fall. </a:t>
            </a:r>
            <a:endParaRPr lang="en-US" dirty="0" smtClean="0"/>
          </a:p>
          <a:p>
            <a:pPr lvl="1"/>
            <a:r>
              <a:rPr lang="en-US" dirty="0" smtClean="0"/>
              <a:t>All </a:t>
            </a:r>
            <a:r>
              <a:rPr lang="en-US" dirty="0"/>
              <a:t>updates can be found by visiting the Help tab and clicking on Release Notes. </a:t>
            </a:r>
            <a:endParaRPr lang="en-US" dirty="0" smtClean="0"/>
          </a:p>
          <a:p>
            <a:pPr lvl="1"/>
            <a:r>
              <a:rPr lang="en-US" dirty="0" smtClean="0"/>
              <a:t>The </a:t>
            </a:r>
            <a:r>
              <a:rPr lang="en-US" dirty="0"/>
              <a:t>EE team will send emails outlining these updates to district level staff as they are added to the </a:t>
            </a:r>
            <a:r>
              <a:rPr lang="en-US" dirty="0" smtClean="0"/>
              <a:t>system.</a:t>
            </a:r>
            <a:endParaRPr lang="en-US" dirty="0" smtClean="0">
              <a:solidFill>
                <a:schemeClr val="tx1"/>
              </a:solidFill>
            </a:endParaRPr>
          </a:p>
          <a:p>
            <a:pPr marL="45720" lvl="0" indent="0">
              <a:buNone/>
            </a:pPr>
            <a:endParaRPr lang="en-US" sz="3200" dirty="0" smtClean="0"/>
          </a:p>
          <a:p>
            <a:pPr lvl="1"/>
            <a:endParaRPr lang="en-US" sz="2400" dirty="0"/>
          </a:p>
          <a:p>
            <a:pPr marL="45720" indent="0">
              <a:buNone/>
            </a:pPr>
            <a:endParaRPr lang="en-US" sz="2800" dirty="0"/>
          </a:p>
        </p:txBody>
      </p:sp>
      <p:sp>
        <p:nvSpPr>
          <p:cNvPr id="3" name="Title 2"/>
          <p:cNvSpPr>
            <a:spLocks noGrp="1"/>
          </p:cNvSpPr>
          <p:nvPr>
            <p:ph type="title"/>
          </p:nvPr>
        </p:nvSpPr>
        <p:spPr/>
        <p:txBody>
          <a:bodyPr>
            <a:normAutofit fontScale="90000"/>
          </a:bodyPr>
          <a:lstStyle/>
          <a:p>
            <a:r>
              <a:rPr lang="en-US" sz="3200" dirty="0" smtClean="0"/>
              <a:t>Colorado State Model</a:t>
            </a:r>
            <a:br>
              <a:rPr lang="en-US" sz="3200" dirty="0" smtClean="0"/>
            </a:br>
            <a:r>
              <a:rPr lang="en-US" sz="3200" dirty="0" smtClean="0"/>
              <a:t>Performance Management System </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2050" name="Picture 2" descr="C:\Users\Cabrera_C\AppData\Local\Microsoft\Windows\Temporary Internet Files\Content.IE5\3Y0PK1GC\MC9002378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1789" y="2443655"/>
            <a:ext cx="942211" cy="101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82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a:hlinkClick r:id="rId3"/>
              </a:rPr>
              <a:t>Training resources</a:t>
            </a:r>
            <a:r>
              <a:rPr lang="en-US" b="0" dirty="0"/>
              <a:t> for teachers, principals, and SSPs have also been updated to reflect changes to the evaluation system.  </a:t>
            </a:r>
          </a:p>
          <a:p>
            <a:r>
              <a:rPr lang="en-US" b="0" dirty="0" smtClean="0"/>
              <a:t>Guidance </a:t>
            </a:r>
            <a:r>
              <a:rPr lang="en-US" b="0" dirty="0" smtClean="0"/>
              <a:t>for selecting </a:t>
            </a:r>
            <a:r>
              <a:rPr lang="en-US" b="0" dirty="0" smtClean="0">
                <a:hlinkClick r:id="rId4"/>
              </a:rPr>
              <a:t>Measures of Student Learning/Outcomes</a:t>
            </a:r>
            <a:r>
              <a:rPr lang="en-US" b="0" dirty="0" smtClean="0"/>
              <a:t> for teachers, principals, and SSPs have been updated to support districts in their continued implementation.</a:t>
            </a:r>
          </a:p>
          <a:p>
            <a:pPr marL="365760" lvl="1" indent="0">
              <a:buNone/>
            </a:pPr>
            <a:endParaRPr lang="en-US" dirty="0" smtClean="0"/>
          </a:p>
          <a:p>
            <a:pPr marL="365760" lvl="1" indent="0">
              <a:buNone/>
            </a:pPr>
            <a:endParaRPr lang="en-US" dirty="0"/>
          </a:p>
          <a:p>
            <a:pPr marL="45720" indent="0">
              <a:buNone/>
            </a:pPr>
            <a:endParaRPr lang="en-US" dirty="0"/>
          </a:p>
        </p:txBody>
      </p:sp>
      <p:sp>
        <p:nvSpPr>
          <p:cNvPr id="3" name="Title 2"/>
          <p:cNvSpPr>
            <a:spLocks noGrp="1"/>
          </p:cNvSpPr>
          <p:nvPr>
            <p:ph type="title"/>
          </p:nvPr>
        </p:nvSpPr>
        <p:spPr/>
        <p:txBody>
          <a:bodyPr>
            <a:normAutofit fontScale="90000"/>
          </a:bodyPr>
          <a:lstStyle/>
          <a:p>
            <a:r>
              <a:rPr lang="en-US" sz="4000" dirty="0" smtClean="0"/>
              <a:t>Supporting Resources</a:t>
            </a:r>
            <a:endParaRPr lang="en-US" sz="40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565554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0999" y="1652396"/>
            <a:ext cx="8407893" cy="4407408"/>
          </a:xfrm>
        </p:spPr>
        <p:txBody>
          <a:bodyPr/>
          <a:lstStyle/>
          <a:p>
            <a:r>
              <a:rPr lang="en-US" sz="2000" dirty="0" smtClean="0"/>
              <a:t>Developed by educators about how to effectively evaluate professionals in unique positions</a:t>
            </a:r>
          </a:p>
          <a:p>
            <a:pPr lvl="1"/>
            <a:r>
              <a:rPr lang="en-US" sz="2000" dirty="0" smtClean="0"/>
              <a:t>Focused on what evaluators could look for during observations and other evidence related to their specific roles</a:t>
            </a:r>
          </a:p>
          <a:p>
            <a:r>
              <a:rPr lang="en-US" sz="2000" dirty="0" smtClean="0"/>
              <a:t>Practical Ideas Guides for SSPs</a:t>
            </a:r>
          </a:p>
          <a:p>
            <a:pPr lvl="1"/>
            <a:r>
              <a:rPr lang="en-US" sz="2000" dirty="0">
                <a:hlinkClick r:id="rId3"/>
              </a:rPr>
              <a:t>School Counselors</a:t>
            </a:r>
            <a:endParaRPr lang="en-US" sz="2000" dirty="0"/>
          </a:p>
          <a:p>
            <a:pPr lvl="1"/>
            <a:r>
              <a:rPr lang="en-US" sz="2000" dirty="0">
                <a:hlinkClick r:id="rId4"/>
              </a:rPr>
              <a:t>School Nurses</a:t>
            </a:r>
            <a:endParaRPr lang="en-US" sz="2000" dirty="0"/>
          </a:p>
          <a:p>
            <a:pPr lvl="1"/>
            <a:r>
              <a:rPr lang="en-US" sz="2000" dirty="0">
                <a:hlinkClick r:id="rId5"/>
              </a:rPr>
              <a:t>School Psychologists</a:t>
            </a:r>
            <a:endParaRPr lang="en-US" sz="2000" dirty="0"/>
          </a:p>
          <a:p>
            <a:pPr lvl="1"/>
            <a:r>
              <a:rPr lang="en-US" sz="2000" dirty="0">
                <a:hlinkClick r:id="rId6"/>
              </a:rPr>
              <a:t>Speech Language Pathologists </a:t>
            </a:r>
            <a:endParaRPr lang="en-US" sz="2000" u="sng" dirty="0"/>
          </a:p>
          <a:p>
            <a:pPr marL="91440" indent="0">
              <a:buNone/>
            </a:pPr>
            <a:r>
              <a:rPr lang="en-US" sz="2000" dirty="0" smtClean="0"/>
              <a:t>For access to all Practical Ideas Guides, visit: </a:t>
            </a:r>
          </a:p>
          <a:p>
            <a:pPr marL="365760" lvl="1" indent="0">
              <a:buNone/>
            </a:pPr>
            <a:r>
              <a:rPr lang="en-US" sz="1600" dirty="0">
                <a:hlinkClick r:id="rId7"/>
              </a:rPr>
              <a:t>http://</a:t>
            </a:r>
            <a:r>
              <a:rPr lang="en-US" sz="1600" dirty="0" smtClean="0">
                <a:hlinkClick r:id="rId7"/>
              </a:rPr>
              <a:t>www.cde.state.co.us/educatoreffectiveness/implementationguidance#practicalideasguides</a:t>
            </a:r>
            <a:r>
              <a:rPr lang="en-US" sz="1600" dirty="0" smtClean="0"/>
              <a:t> </a:t>
            </a:r>
            <a:endParaRPr lang="en-US" sz="1600" b="0" dirty="0"/>
          </a:p>
          <a:p>
            <a:pPr marL="365760" lvl="1" indent="0">
              <a:buNone/>
            </a:pPr>
            <a:endParaRPr lang="en-US" sz="2400" dirty="0" smtClean="0"/>
          </a:p>
        </p:txBody>
      </p:sp>
      <p:sp>
        <p:nvSpPr>
          <p:cNvPr id="4" name="Title 3"/>
          <p:cNvSpPr>
            <a:spLocks noGrp="1"/>
          </p:cNvSpPr>
          <p:nvPr>
            <p:ph type="title"/>
          </p:nvPr>
        </p:nvSpPr>
        <p:spPr/>
        <p:txBody>
          <a:bodyPr>
            <a:normAutofit fontScale="90000"/>
          </a:bodyPr>
          <a:lstStyle/>
          <a:p>
            <a:r>
              <a:rPr lang="en-US" sz="4000" dirty="0" smtClean="0"/>
              <a:t>Practical Ideas Guides</a:t>
            </a:r>
            <a:endParaRPr lang="en-US" sz="4000" dirty="0"/>
          </a:p>
        </p:txBody>
      </p:sp>
      <p:sp>
        <p:nvSpPr>
          <p:cNvPr id="5" name="Footer Placeholder 4"/>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8</a:t>
            </a:fld>
            <a:endParaRPr lang="en-US" dirty="0" smtClean="0"/>
          </a:p>
        </p:txBody>
      </p:sp>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941226" y="2809874"/>
            <a:ext cx="1221698" cy="1552575"/>
          </a:xfrm>
          <a:prstGeom prst="rect">
            <a:avLst/>
          </a:prstGeom>
        </p:spPr>
      </p:pic>
    </p:spTree>
    <p:extLst>
      <p:ext uri="{BB962C8B-B14F-4D97-AF65-F5344CB8AC3E}">
        <p14:creationId xmlns:p14="http://schemas.microsoft.com/office/powerpoint/2010/main" val="1772877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t>A New Way to Work </a:t>
            </a:r>
            <a:endParaRPr lang="en-US" sz="40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9</a:t>
            </a:fld>
            <a:endParaRPr lang="en-US" dirty="0" smtClean="0"/>
          </a:p>
        </p:txBody>
      </p:sp>
      <p:pic>
        <p:nvPicPr>
          <p:cNvPr id="5" name="Content Placeholder 4"/>
          <p:cNvPicPr>
            <a:picLocks noGrp="1"/>
          </p:cNvPicPr>
          <p:nvPr>
            <p:ph idx="1"/>
          </p:nvPr>
        </p:nvPicPr>
        <p:blipFill>
          <a:blip r:embed="rId3"/>
          <a:stretch>
            <a:fillRect/>
          </a:stretch>
        </p:blipFill>
        <p:spPr>
          <a:xfrm>
            <a:off x="1787818" y="1050983"/>
            <a:ext cx="5568365" cy="362233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578721"/>
              </p:ext>
            </p:extLst>
          </p:nvPr>
        </p:nvGraphicFramePr>
        <p:xfrm>
          <a:off x="381000" y="4864768"/>
          <a:ext cx="8407401" cy="1368002"/>
        </p:xfrm>
        <a:graphic>
          <a:graphicData uri="http://schemas.openxmlformats.org/drawingml/2006/table">
            <a:tbl>
              <a:tblPr firstRow="1" firstCol="1" bandRow="1">
                <a:tableStyleId>{5C22544A-7EE6-4342-B048-85BDC9FD1C3A}</a:tableStyleId>
              </a:tblPr>
              <a:tblGrid>
                <a:gridCol w="1677855"/>
                <a:gridCol w="2243182"/>
                <a:gridCol w="2243182"/>
                <a:gridCol w="2243182"/>
              </a:tblGrid>
              <a:tr h="390857">
                <a:tc>
                  <a:txBody>
                    <a:bodyPr/>
                    <a:lstStyle/>
                    <a:p>
                      <a:pPr marL="0" marR="0" algn="ctr">
                        <a:lnSpc>
                          <a:spcPct val="125000"/>
                        </a:lnSpc>
                        <a:spcBef>
                          <a:spcPts val="0"/>
                        </a:spcBef>
                        <a:spcAft>
                          <a:spcPts val="0"/>
                        </a:spcAft>
                      </a:pPr>
                      <a:r>
                        <a:rPr lang="en-US" sz="1000" dirty="0">
                          <a:effectLst/>
                        </a:rPr>
                        <a:t>Educator Effectiveness Regional Specialist</a:t>
                      </a:r>
                      <a:endParaRPr lang="en-US" sz="1000" dirty="0">
                        <a:effectLst/>
                        <a:latin typeface="Calibri"/>
                        <a:ea typeface="Calibri"/>
                        <a:cs typeface="Times New Roman"/>
                      </a:endParaRPr>
                    </a:p>
                  </a:txBody>
                  <a:tcPr marL="61178" marR="61178" marT="0" marB="0" anchor="ctr"/>
                </a:tc>
                <a:tc>
                  <a:txBody>
                    <a:bodyPr/>
                    <a:lstStyle/>
                    <a:p>
                      <a:pPr marL="0" marR="0" algn="ctr">
                        <a:lnSpc>
                          <a:spcPct val="125000"/>
                        </a:lnSpc>
                        <a:spcBef>
                          <a:spcPts val="0"/>
                        </a:spcBef>
                        <a:spcAft>
                          <a:spcPts val="0"/>
                        </a:spcAft>
                      </a:pPr>
                      <a:r>
                        <a:rPr lang="en-US" sz="1000" dirty="0">
                          <a:effectLst/>
                        </a:rPr>
                        <a:t>Assigned Region</a:t>
                      </a:r>
                      <a:endParaRPr lang="en-US" sz="1000" dirty="0">
                        <a:effectLst/>
                        <a:latin typeface="Calibri"/>
                        <a:ea typeface="Calibri"/>
                        <a:cs typeface="Times New Roman"/>
                      </a:endParaRPr>
                    </a:p>
                  </a:txBody>
                  <a:tcPr marL="61178" marR="61178" marT="0" marB="0" anchor="ctr"/>
                </a:tc>
                <a:tc>
                  <a:txBody>
                    <a:bodyPr/>
                    <a:lstStyle/>
                    <a:p>
                      <a:pPr marL="0" marR="0" algn="ctr">
                        <a:lnSpc>
                          <a:spcPct val="125000"/>
                        </a:lnSpc>
                        <a:spcBef>
                          <a:spcPts val="0"/>
                        </a:spcBef>
                        <a:spcAft>
                          <a:spcPts val="0"/>
                        </a:spcAft>
                      </a:pPr>
                      <a:r>
                        <a:rPr lang="en-US" sz="1000" dirty="0">
                          <a:effectLst/>
                        </a:rPr>
                        <a:t>Email</a:t>
                      </a:r>
                      <a:endParaRPr lang="en-US" sz="1000" dirty="0">
                        <a:effectLst/>
                        <a:latin typeface="Calibri"/>
                        <a:ea typeface="Calibri"/>
                        <a:cs typeface="Times New Roman"/>
                      </a:endParaRPr>
                    </a:p>
                  </a:txBody>
                  <a:tcPr marL="61178" marR="61178" marT="0" marB="0" anchor="ctr"/>
                </a:tc>
                <a:tc>
                  <a:txBody>
                    <a:bodyPr/>
                    <a:lstStyle/>
                    <a:p>
                      <a:pPr marL="0" marR="0" algn="ctr">
                        <a:lnSpc>
                          <a:spcPct val="125000"/>
                        </a:lnSpc>
                        <a:spcBef>
                          <a:spcPts val="0"/>
                        </a:spcBef>
                        <a:spcAft>
                          <a:spcPts val="0"/>
                        </a:spcAft>
                      </a:pPr>
                      <a:r>
                        <a:rPr lang="en-US" sz="1000">
                          <a:effectLst/>
                        </a:rPr>
                        <a:t>Phone</a:t>
                      </a:r>
                      <a:endParaRPr lang="en-US" sz="1000">
                        <a:effectLst/>
                        <a:latin typeface="Calibri"/>
                        <a:ea typeface="Calibri"/>
                        <a:cs typeface="Times New Roman"/>
                      </a:endParaRPr>
                    </a:p>
                  </a:txBody>
                  <a:tcPr marL="61178" marR="61178" marT="0" marB="0" anchor="ctr"/>
                </a:tc>
              </a:tr>
              <a:tr h="195429">
                <a:tc>
                  <a:txBody>
                    <a:bodyPr/>
                    <a:lstStyle/>
                    <a:p>
                      <a:pPr marL="0" marR="0">
                        <a:lnSpc>
                          <a:spcPct val="125000"/>
                        </a:lnSpc>
                        <a:spcBef>
                          <a:spcPts val="0"/>
                        </a:spcBef>
                        <a:spcAft>
                          <a:spcPts val="0"/>
                        </a:spcAft>
                      </a:pPr>
                      <a:r>
                        <a:rPr lang="en-US" sz="1000">
                          <a:effectLst/>
                        </a:rPr>
                        <a:t>Curtis Garcia</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a:effectLst/>
                        </a:rPr>
                        <a:t>Southwest</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u="sng" dirty="0">
                          <a:effectLst/>
                          <a:hlinkClick r:id="rId4"/>
                        </a:rPr>
                        <a:t>garcia_c@cde.state.co.us</a:t>
                      </a:r>
                      <a:endParaRPr lang="en-US" sz="1000" dirty="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a:effectLst/>
                        </a:rPr>
                        <a:t>303-981-8950</a:t>
                      </a:r>
                      <a:endParaRPr lang="en-US" sz="1000">
                        <a:effectLst/>
                        <a:latin typeface="Calibri"/>
                        <a:ea typeface="Calibri"/>
                        <a:cs typeface="Times New Roman"/>
                      </a:endParaRPr>
                    </a:p>
                  </a:txBody>
                  <a:tcPr marL="61178" marR="61178" marT="0" marB="0"/>
                </a:tc>
              </a:tr>
              <a:tr h="195429">
                <a:tc>
                  <a:txBody>
                    <a:bodyPr/>
                    <a:lstStyle/>
                    <a:p>
                      <a:pPr marL="0" marR="0">
                        <a:lnSpc>
                          <a:spcPct val="125000"/>
                        </a:lnSpc>
                        <a:spcBef>
                          <a:spcPts val="0"/>
                        </a:spcBef>
                        <a:spcAft>
                          <a:spcPts val="0"/>
                        </a:spcAft>
                      </a:pPr>
                      <a:r>
                        <a:rPr lang="en-US" sz="1000">
                          <a:effectLst/>
                        </a:rPr>
                        <a:t>Lynn Kintz</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a:effectLst/>
                        </a:rPr>
                        <a:t>West Central and Ute Pass BOCES </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u="sng">
                          <a:effectLst/>
                          <a:hlinkClick r:id="rId5"/>
                        </a:rPr>
                        <a:t>kintz_l@cde.state.co.us</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a:effectLst/>
                        </a:rPr>
                        <a:t>303-913-7767</a:t>
                      </a:r>
                      <a:endParaRPr lang="en-US" sz="1000">
                        <a:effectLst/>
                        <a:latin typeface="Calibri"/>
                        <a:ea typeface="Calibri"/>
                        <a:cs typeface="Times New Roman"/>
                      </a:endParaRPr>
                    </a:p>
                  </a:txBody>
                  <a:tcPr marL="61178" marR="61178" marT="0" marB="0"/>
                </a:tc>
              </a:tr>
              <a:tr h="195429">
                <a:tc>
                  <a:txBody>
                    <a:bodyPr/>
                    <a:lstStyle/>
                    <a:p>
                      <a:pPr marL="0" marR="0">
                        <a:lnSpc>
                          <a:spcPct val="125000"/>
                        </a:lnSpc>
                        <a:spcBef>
                          <a:spcPts val="0"/>
                        </a:spcBef>
                        <a:spcAft>
                          <a:spcPts val="0"/>
                        </a:spcAft>
                      </a:pPr>
                      <a:r>
                        <a:rPr lang="en-US" sz="1000">
                          <a:effectLst/>
                        </a:rPr>
                        <a:t>Ann Pearce</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a:effectLst/>
                        </a:rPr>
                        <a:t>Metro and North Central </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u="sng">
                          <a:effectLst/>
                          <a:hlinkClick r:id="rId6"/>
                        </a:rPr>
                        <a:t>pearce_a@cde.state.co.us</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a:effectLst/>
                        </a:rPr>
                        <a:t>303-981-8979</a:t>
                      </a:r>
                      <a:endParaRPr lang="en-US" sz="1000">
                        <a:effectLst/>
                        <a:latin typeface="Calibri"/>
                        <a:ea typeface="Calibri"/>
                        <a:cs typeface="Times New Roman"/>
                      </a:endParaRPr>
                    </a:p>
                  </a:txBody>
                  <a:tcPr marL="61178" marR="61178" marT="0" marB="0"/>
                </a:tc>
              </a:tr>
              <a:tr h="195429">
                <a:tc>
                  <a:txBody>
                    <a:bodyPr/>
                    <a:lstStyle/>
                    <a:p>
                      <a:pPr marL="0" marR="0">
                        <a:lnSpc>
                          <a:spcPct val="125000"/>
                        </a:lnSpc>
                        <a:spcBef>
                          <a:spcPts val="0"/>
                        </a:spcBef>
                        <a:spcAft>
                          <a:spcPts val="0"/>
                        </a:spcAft>
                      </a:pPr>
                      <a:r>
                        <a:rPr lang="en-US" sz="1000">
                          <a:effectLst/>
                        </a:rPr>
                        <a:t>Rachel Paul</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a:effectLst/>
                        </a:rPr>
                        <a:t>Northeast, Pikes Peak, Southeast </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u="sng">
                          <a:effectLst/>
                          <a:hlinkClick r:id="rId7"/>
                        </a:rPr>
                        <a:t>paul_r@cde.state.co.us</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a:effectLst/>
                        </a:rPr>
                        <a:t>303-917-8410</a:t>
                      </a:r>
                      <a:endParaRPr lang="en-US" sz="1000">
                        <a:effectLst/>
                        <a:latin typeface="Calibri"/>
                        <a:ea typeface="Calibri"/>
                        <a:cs typeface="Times New Roman"/>
                      </a:endParaRPr>
                    </a:p>
                  </a:txBody>
                  <a:tcPr marL="61178" marR="61178" marT="0" marB="0"/>
                </a:tc>
              </a:tr>
              <a:tr h="195429">
                <a:tc>
                  <a:txBody>
                    <a:bodyPr/>
                    <a:lstStyle/>
                    <a:p>
                      <a:pPr marL="0" marR="0">
                        <a:lnSpc>
                          <a:spcPct val="125000"/>
                        </a:lnSpc>
                        <a:spcBef>
                          <a:spcPts val="0"/>
                        </a:spcBef>
                        <a:spcAft>
                          <a:spcPts val="0"/>
                        </a:spcAft>
                      </a:pPr>
                      <a:r>
                        <a:rPr lang="en-US" sz="1000">
                          <a:effectLst/>
                        </a:rPr>
                        <a:t>Karin Reynolds</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a:effectLst/>
                        </a:rPr>
                        <a:t>Northwest </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u="sng">
                          <a:effectLst/>
                          <a:hlinkClick r:id="rId8"/>
                        </a:rPr>
                        <a:t>reynolds_k@cde.state.co.us</a:t>
                      </a:r>
                      <a:endParaRPr lang="en-US" sz="1000">
                        <a:effectLst/>
                        <a:latin typeface="Calibri"/>
                        <a:ea typeface="Calibri"/>
                        <a:cs typeface="Times New Roman"/>
                      </a:endParaRPr>
                    </a:p>
                  </a:txBody>
                  <a:tcPr marL="61178" marR="61178" marT="0" marB="0"/>
                </a:tc>
                <a:tc>
                  <a:txBody>
                    <a:bodyPr/>
                    <a:lstStyle/>
                    <a:p>
                      <a:pPr marL="0" marR="0">
                        <a:lnSpc>
                          <a:spcPct val="125000"/>
                        </a:lnSpc>
                        <a:spcBef>
                          <a:spcPts val="0"/>
                        </a:spcBef>
                        <a:spcAft>
                          <a:spcPts val="0"/>
                        </a:spcAft>
                      </a:pPr>
                      <a:r>
                        <a:rPr lang="en-US" sz="1000" dirty="0">
                          <a:effectLst/>
                        </a:rPr>
                        <a:t>303-981-2804</a:t>
                      </a:r>
                      <a:endParaRPr lang="en-US" sz="1000" dirty="0">
                        <a:effectLst/>
                        <a:latin typeface="Calibri"/>
                        <a:ea typeface="Calibri"/>
                        <a:cs typeface="Times New Roman"/>
                      </a:endParaRPr>
                    </a:p>
                  </a:txBody>
                  <a:tcPr marL="61178" marR="61178" marT="0" marB="0"/>
                </a:tc>
              </a:tr>
            </a:tbl>
          </a:graphicData>
        </a:graphic>
      </p:graphicFrame>
    </p:spTree>
    <p:extLst>
      <p:ext uri="{BB962C8B-B14F-4D97-AF65-F5344CB8AC3E}">
        <p14:creationId xmlns:p14="http://schemas.microsoft.com/office/powerpoint/2010/main" val="3190657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339</TotalTime>
  <Words>2104</Words>
  <Application>Microsoft Office PowerPoint</Application>
  <PresentationFormat>On-screen Show (4:3)</PresentationFormat>
  <Paragraphs>176</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Friendly Reminders</vt:lpstr>
      <vt:lpstr>Evaluation Process Connections</vt:lpstr>
      <vt:lpstr>Teacher, Principal and Specialized Service Professionals  Rubrics</vt:lpstr>
      <vt:lpstr>Support Tools and Resources</vt:lpstr>
      <vt:lpstr>Colorado State Model Performance Management System </vt:lpstr>
      <vt:lpstr>Supporting Resources</vt:lpstr>
      <vt:lpstr>Practical Ideas Guides</vt:lpstr>
      <vt:lpstr>A New Way to Work </vt:lpstr>
      <vt:lpstr>State Model Evaluation System 2017-18 Pilot </vt:lpstr>
      <vt:lpstr>Pilot Highlights </vt:lpstr>
      <vt:lpstr>Rubric Revisions</vt:lpstr>
      <vt:lpstr>Category Labels Change</vt:lpstr>
      <vt:lpstr>Professional Practice Scoring Revisions </vt:lpstr>
      <vt:lpstr>Final Effectiveness Rating Scoring Revisions</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Cabrera, Courtney</cp:lastModifiedBy>
  <cp:revision>54</cp:revision>
  <dcterms:created xsi:type="dcterms:W3CDTF">2016-08-31T23:11:11Z</dcterms:created>
  <dcterms:modified xsi:type="dcterms:W3CDTF">2017-07-13T18:10:30Z</dcterms:modified>
</cp:coreProperties>
</file>