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69" r:id="rId2"/>
    <p:sldId id="270" r:id="rId3"/>
    <p:sldId id="271" r:id="rId4"/>
    <p:sldId id="272" r:id="rId5"/>
    <p:sldId id="273" r:id="rId6"/>
    <p:sldId id="274" r:id="rId7"/>
    <p:sldId id="275" r:id="rId8"/>
    <p:sldId id="276" r:id="rId9"/>
    <p:sldId id="277" r:id="rId10"/>
    <p:sldId id="278"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52121" autoAdjust="0"/>
  </p:normalViewPr>
  <p:slideViewPr>
    <p:cSldViewPr snapToGrid="0">
      <p:cViewPr varScale="1">
        <p:scale>
          <a:sx n="97" d="100"/>
          <a:sy n="97" d="100"/>
        </p:scale>
        <p:origin x="96" y="55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hyperlink" Target="mailto:Educator_Effectiveness@cde.state.co.us"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mailto:Educator_Effectiveness@cde.state.co.us"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01A0F95-FEB5-4205-8F8A-C06CE4D9DCC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D2181C53-48AC-48C7-9C48-8E43F709D0F8}">
      <dgm:prSet phldrT="[Text]" custT="1"/>
      <dgm:spPr/>
      <dgm:t>
        <a:bodyPr/>
        <a:lstStyle/>
        <a:p>
          <a:r>
            <a:rPr lang="en-US" sz="1600" dirty="0"/>
            <a:t>Initial Contact to CDE to Express Interest </a:t>
          </a:r>
        </a:p>
      </dgm:t>
    </dgm:pt>
    <dgm:pt modelId="{F1D4E384-DE2F-4A9F-AB39-B20B25C56DFB}" type="parTrans" cxnId="{94D98217-0685-4A8F-A8B7-1A15D5EDBEB8}">
      <dgm:prSet/>
      <dgm:spPr/>
      <dgm:t>
        <a:bodyPr/>
        <a:lstStyle/>
        <a:p>
          <a:endParaRPr lang="en-US"/>
        </a:p>
      </dgm:t>
    </dgm:pt>
    <dgm:pt modelId="{63C9507B-6F72-47DD-A886-CB93E86208AB}" type="sibTrans" cxnId="{94D98217-0685-4A8F-A8B7-1A15D5EDBEB8}">
      <dgm:prSet/>
      <dgm:spPr/>
      <dgm:t>
        <a:bodyPr/>
        <a:lstStyle/>
        <a:p>
          <a:endParaRPr lang="en-US"/>
        </a:p>
      </dgm:t>
    </dgm:pt>
    <dgm:pt modelId="{7B148B5C-8887-4AB3-BC3C-C87467F691DF}">
      <dgm:prSet phldrT="[Text]" custT="1"/>
      <dgm:spPr/>
      <dgm:t>
        <a:bodyPr/>
        <a:lstStyle/>
        <a:p>
          <a:r>
            <a:rPr lang="en-US" sz="1600" dirty="0"/>
            <a:t>Applicants Submit Final Application</a:t>
          </a:r>
        </a:p>
      </dgm:t>
    </dgm:pt>
    <dgm:pt modelId="{92CBABF6-85C6-4CD1-90FC-9C72AED77947}" type="parTrans" cxnId="{D65A571B-62ED-4014-B4CE-43A007786D03}">
      <dgm:prSet/>
      <dgm:spPr/>
      <dgm:t>
        <a:bodyPr/>
        <a:lstStyle/>
        <a:p>
          <a:endParaRPr lang="en-US"/>
        </a:p>
      </dgm:t>
    </dgm:pt>
    <dgm:pt modelId="{3C381774-6E54-4558-B72D-3A047D820B70}" type="sibTrans" cxnId="{D65A571B-62ED-4014-B4CE-43A007786D03}">
      <dgm:prSet/>
      <dgm:spPr/>
      <dgm:t>
        <a:bodyPr/>
        <a:lstStyle/>
        <a:p>
          <a:endParaRPr lang="en-US"/>
        </a:p>
      </dgm:t>
    </dgm:pt>
    <dgm:pt modelId="{8E429707-883E-4B88-A6F7-E7CF64B45FA0}">
      <dgm:prSet phldrT="[Text]" custT="1"/>
      <dgm:spPr/>
      <dgm:t>
        <a:bodyPr/>
        <a:lstStyle/>
        <a:p>
          <a:r>
            <a:rPr lang="en-US" sz="1400" dirty="0"/>
            <a:t>Potential  Providers are trained by CDE</a:t>
          </a:r>
        </a:p>
      </dgm:t>
    </dgm:pt>
    <dgm:pt modelId="{7D830C48-7FA1-4B3D-973F-AD879E3A42CC}" type="parTrans" cxnId="{0DFE34E4-3368-401E-8315-40D05604C58E}">
      <dgm:prSet/>
      <dgm:spPr/>
      <dgm:t>
        <a:bodyPr/>
        <a:lstStyle/>
        <a:p>
          <a:endParaRPr lang="en-US"/>
        </a:p>
      </dgm:t>
    </dgm:pt>
    <dgm:pt modelId="{FBB566BA-2A0F-46C6-A00F-72B6216C2CE5}" type="sibTrans" cxnId="{0DFE34E4-3368-401E-8315-40D05604C58E}">
      <dgm:prSet/>
      <dgm:spPr/>
      <dgm:t>
        <a:bodyPr/>
        <a:lstStyle/>
        <a:p>
          <a:endParaRPr lang="en-US"/>
        </a:p>
      </dgm:t>
    </dgm:pt>
    <dgm:pt modelId="{E388E817-37B3-41CC-888B-D34DE9692D92}">
      <dgm:prSet phldrT="[Text]" custT="1"/>
      <dgm:spPr/>
      <dgm:t>
        <a:bodyPr/>
        <a:lstStyle/>
        <a:p>
          <a:endParaRPr lang="en-US" sz="1100" dirty="0">
            <a:solidFill>
              <a:sysClr val="windowText" lastClr="000000"/>
            </a:solidFill>
          </a:endParaRPr>
        </a:p>
      </dgm:t>
    </dgm:pt>
    <dgm:pt modelId="{C6986FAB-9533-4484-8F02-DB0465F779BC}" type="parTrans" cxnId="{382EABE0-E717-4A13-B4B0-DAB54B4D05F2}">
      <dgm:prSet/>
      <dgm:spPr/>
      <dgm:t>
        <a:bodyPr/>
        <a:lstStyle/>
        <a:p>
          <a:endParaRPr lang="en-US"/>
        </a:p>
      </dgm:t>
    </dgm:pt>
    <dgm:pt modelId="{B90036F3-16D5-4E25-8A64-CC88B3E209DF}" type="sibTrans" cxnId="{382EABE0-E717-4A13-B4B0-DAB54B4D05F2}">
      <dgm:prSet/>
      <dgm:spPr/>
      <dgm:t>
        <a:bodyPr/>
        <a:lstStyle/>
        <a:p>
          <a:endParaRPr lang="en-US"/>
        </a:p>
      </dgm:t>
    </dgm:pt>
    <dgm:pt modelId="{A6B96A4A-69D9-461E-B53D-CF0A5FF13319}">
      <dgm:prSet phldrT="[Text]" custT="1"/>
      <dgm:spPr/>
      <dgm:t>
        <a:bodyPr/>
        <a:lstStyle/>
        <a:p>
          <a:r>
            <a:rPr lang="en-US" sz="1600" dirty="0"/>
            <a:t>CDE Approves Applications</a:t>
          </a:r>
        </a:p>
      </dgm:t>
    </dgm:pt>
    <dgm:pt modelId="{504E8835-055B-4D75-981A-CCCE3356530D}" type="parTrans" cxnId="{98DF10A6-6BE4-4B3F-9F35-2B6B4CD5CDB2}">
      <dgm:prSet/>
      <dgm:spPr/>
      <dgm:t>
        <a:bodyPr/>
        <a:lstStyle/>
        <a:p>
          <a:endParaRPr lang="en-US"/>
        </a:p>
      </dgm:t>
    </dgm:pt>
    <dgm:pt modelId="{4ECE5186-ABA8-4856-8E64-28643DE16DC9}" type="sibTrans" cxnId="{98DF10A6-6BE4-4B3F-9F35-2B6B4CD5CDB2}">
      <dgm:prSet/>
      <dgm:spPr/>
      <dgm:t>
        <a:bodyPr/>
        <a:lstStyle/>
        <a:p>
          <a:endParaRPr lang="en-US"/>
        </a:p>
      </dgm:t>
    </dgm:pt>
    <dgm:pt modelId="{9F67C683-D288-4C2F-A2C3-7F37B1BDDB5F}">
      <dgm:prSet phldrT="[Text]" custT="1"/>
      <dgm:spPr/>
      <dgm:t>
        <a:bodyPr/>
        <a:lstStyle/>
        <a:p>
          <a:endParaRPr lang="en-US" sz="1200" dirty="0">
            <a:solidFill>
              <a:srgbClr val="000000"/>
            </a:solidFill>
          </a:endParaRPr>
        </a:p>
      </dgm:t>
    </dgm:pt>
    <dgm:pt modelId="{8EDD2B72-D716-4F75-8D9D-52FEA2AAE914}" type="parTrans" cxnId="{0C052822-4E74-41BE-9263-BA9DA635822E}">
      <dgm:prSet/>
      <dgm:spPr/>
      <dgm:t>
        <a:bodyPr/>
        <a:lstStyle/>
        <a:p>
          <a:endParaRPr lang="en-US"/>
        </a:p>
      </dgm:t>
    </dgm:pt>
    <dgm:pt modelId="{C4DB8B86-8724-4165-B147-4F052BCDBCB4}" type="sibTrans" cxnId="{0C052822-4E74-41BE-9263-BA9DA635822E}">
      <dgm:prSet/>
      <dgm:spPr/>
      <dgm:t>
        <a:bodyPr/>
        <a:lstStyle/>
        <a:p>
          <a:endParaRPr lang="en-US"/>
        </a:p>
      </dgm:t>
    </dgm:pt>
    <dgm:pt modelId="{C05648EE-39ED-4AE4-B997-E8DDCC790041}">
      <dgm:prSet phldrT="[Text]" custT="1"/>
      <dgm:spPr/>
      <dgm:t>
        <a:bodyPr/>
        <a:lstStyle/>
        <a:p>
          <a:endParaRPr lang="en-US" sz="1400" dirty="0"/>
        </a:p>
      </dgm:t>
    </dgm:pt>
    <dgm:pt modelId="{91944761-5097-4E47-8C05-6495EC187249}" type="parTrans" cxnId="{9DAE453B-900E-44BC-BBC2-965DF9469216}">
      <dgm:prSet/>
      <dgm:spPr/>
      <dgm:t>
        <a:bodyPr/>
        <a:lstStyle/>
        <a:p>
          <a:endParaRPr lang="en-US"/>
        </a:p>
      </dgm:t>
    </dgm:pt>
    <dgm:pt modelId="{C9DB8B3B-E6D7-4C5A-9483-82FB45592370}" type="sibTrans" cxnId="{9DAE453B-900E-44BC-BBC2-965DF9469216}">
      <dgm:prSet/>
      <dgm:spPr/>
      <dgm:t>
        <a:bodyPr/>
        <a:lstStyle/>
        <a:p>
          <a:endParaRPr lang="en-US"/>
        </a:p>
      </dgm:t>
    </dgm:pt>
    <dgm:pt modelId="{673AE50B-1D8D-4DD4-8BE8-2BBD5ED0E965}">
      <dgm:prSet phldrT="[Text]" custT="1"/>
      <dgm:spPr/>
      <dgm:t>
        <a:bodyPr/>
        <a:lstStyle/>
        <a:p>
          <a:r>
            <a:rPr lang="en-US" sz="1400" dirty="0">
              <a:solidFill>
                <a:sysClr val="windowText" lastClr="000000"/>
              </a:solidFill>
            </a:rPr>
            <a:t>Potential providers that successfully complete the CDE training, complete the application including details on the provider’s training components and other required information </a:t>
          </a:r>
        </a:p>
      </dgm:t>
    </dgm:pt>
    <dgm:pt modelId="{14CF4875-1EAD-4815-8445-C61F7536ABA4}" type="parTrans" cxnId="{2DB9AA44-19AA-4609-8B15-3B7F486F62F6}">
      <dgm:prSet/>
      <dgm:spPr/>
      <dgm:t>
        <a:bodyPr/>
        <a:lstStyle/>
        <a:p>
          <a:endParaRPr lang="en-US"/>
        </a:p>
      </dgm:t>
    </dgm:pt>
    <dgm:pt modelId="{BC073E59-3CCB-4A23-9D2D-9778DAF401A7}" type="sibTrans" cxnId="{2DB9AA44-19AA-4609-8B15-3B7F486F62F6}">
      <dgm:prSet/>
      <dgm:spPr/>
      <dgm:t>
        <a:bodyPr/>
        <a:lstStyle/>
        <a:p>
          <a:endParaRPr lang="en-US"/>
        </a:p>
      </dgm:t>
    </dgm:pt>
    <dgm:pt modelId="{53A2494B-7CA7-4FA2-B5B2-7972C3E06979}">
      <dgm:prSet phldrT="[Text]" custT="1"/>
      <dgm:spPr/>
      <dgm:t>
        <a:bodyPr/>
        <a:lstStyle/>
        <a:p>
          <a:r>
            <a:rPr lang="en-US" sz="1400" dirty="0">
              <a:solidFill>
                <a:sysClr val="windowText" lastClr="000000"/>
              </a:solidFill>
            </a:rPr>
            <a:t>Potential providers wanting to use the State Model Evaluation System attend 2-day CDE training </a:t>
          </a:r>
        </a:p>
      </dgm:t>
    </dgm:pt>
    <dgm:pt modelId="{CAD5BB03-E8C5-4B6A-9FFD-5C89A23465CA}" type="parTrans" cxnId="{8A7E61A2-4AAD-4B77-9EFA-61FE0FDC4DC6}">
      <dgm:prSet/>
      <dgm:spPr/>
      <dgm:t>
        <a:bodyPr/>
        <a:lstStyle/>
        <a:p>
          <a:endParaRPr lang="en-US"/>
        </a:p>
      </dgm:t>
    </dgm:pt>
    <dgm:pt modelId="{961CF34F-BB96-4AD6-A704-FF47A50C8727}" type="sibTrans" cxnId="{8A7E61A2-4AAD-4B77-9EFA-61FE0FDC4DC6}">
      <dgm:prSet/>
      <dgm:spPr/>
      <dgm:t>
        <a:bodyPr/>
        <a:lstStyle/>
        <a:p>
          <a:endParaRPr lang="en-US"/>
        </a:p>
      </dgm:t>
    </dgm:pt>
    <dgm:pt modelId="{EBEDA3D5-B286-4E2A-8817-97B53A502800}">
      <dgm:prSet custT="1"/>
      <dgm:spPr/>
      <dgm:t>
        <a:bodyPr/>
        <a:lstStyle/>
        <a:p>
          <a:r>
            <a:rPr lang="en-US" sz="1400" dirty="0">
              <a:solidFill>
                <a:srgbClr val="000000"/>
              </a:solidFill>
            </a:rPr>
            <a:t>CDE reviews applications, approves providers, and notifies approved providers</a:t>
          </a:r>
        </a:p>
      </dgm:t>
    </dgm:pt>
    <dgm:pt modelId="{24C39342-EE7D-4170-AC6B-585EAFEF1781}" type="parTrans" cxnId="{F13B33A4-ACD6-4934-9986-5B359433E20B}">
      <dgm:prSet/>
      <dgm:spPr/>
      <dgm:t>
        <a:bodyPr/>
        <a:lstStyle/>
        <a:p>
          <a:endParaRPr lang="en-US"/>
        </a:p>
      </dgm:t>
    </dgm:pt>
    <dgm:pt modelId="{27A381B7-141F-41F9-B474-ECC161065818}" type="sibTrans" cxnId="{F13B33A4-ACD6-4934-9986-5B359433E20B}">
      <dgm:prSet/>
      <dgm:spPr/>
      <dgm:t>
        <a:bodyPr/>
        <a:lstStyle/>
        <a:p>
          <a:endParaRPr lang="en-US"/>
        </a:p>
      </dgm:t>
    </dgm:pt>
    <dgm:pt modelId="{D54FA81F-E012-4A25-89AB-EA1F9FE189F4}">
      <dgm:prSet custT="1"/>
      <dgm:spPr/>
      <dgm:t>
        <a:bodyPr/>
        <a:lstStyle/>
        <a:p>
          <a:r>
            <a:rPr lang="en-US" sz="1400" dirty="0">
              <a:solidFill>
                <a:srgbClr val="000000"/>
              </a:solidFill>
            </a:rPr>
            <a:t>CDE posts approved providers on the CDE website</a:t>
          </a:r>
        </a:p>
      </dgm:t>
    </dgm:pt>
    <dgm:pt modelId="{DB1816B2-0C7B-4DA9-ABEC-28E42029949B}" type="parTrans" cxnId="{845F0235-04CA-4853-A408-868018E58448}">
      <dgm:prSet/>
      <dgm:spPr/>
      <dgm:t>
        <a:bodyPr/>
        <a:lstStyle/>
        <a:p>
          <a:endParaRPr lang="en-US"/>
        </a:p>
      </dgm:t>
    </dgm:pt>
    <dgm:pt modelId="{3DCC05FC-6A02-4B33-B1CA-9FDFE9BE588E}" type="sibTrans" cxnId="{845F0235-04CA-4853-A408-868018E58448}">
      <dgm:prSet/>
      <dgm:spPr/>
      <dgm:t>
        <a:bodyPr/>
        <a:lstStyle/>
        <a:p>
          <a:endParaRPr lang="en-US"/>
        </a:p>
      </dgm:t>
    </dgm:pt>
    <dgm:pt modelId="{6AEC1C1F-4E8A-49A1-8B75-16C13FC8634D}">
      <dgm:prSet phldrT="[Text]" custT="1"/>
      <dgm:spPr/>
      <dgm:t>
        <a:bodyPr/>
        <a:lstStyle/>
        <a:p>
          <a:r>
            <a:rPr lang="en-US" sz="1400" dirty="0">
              <a:solidFill>
                <a:sysClr val="windowText" lastClr="000000"/>
              </a:solidFill>
            </a:rPr>
            <a:t>Application and process will be provided at the completion of the training</a:t>
          </a:r>
        </a:p>
      </dgm:t>
    </dgm:pt>
    <dgm:pt modelId="{42F3FA33-93A6-4B91-B436-A32F79577ABC}" type="parTrans" cxnId="{70439053-165C-471C-852C-E8DD839EDF0D}">
      <dgm:prSet/>
      <dgm:spPr/>
      <dgm:t>
        <a:bodyPr/>
        <a:lstStyle/>
        <a:p>
          <a:endParaRPr lang="en-US"/>
        </a:p>
      </dgm:t>
    </dgm:pt>
    <dgm:pt modelId="{AC458D84-5469-4175-B7D0-167D1EC9E65B}" type="sibTrans" cxnId="{70439053-165C-471C-852C-E8DD839EDF0D}">
      <dgm:prSet/>
      <dgm:spPr/>
      <dgm:t>
        <a:bodyPr/>
        <a:lstStyle/>
        <a:p>
          <a:endParaRPr lang="en-US"/>
        </a:p>
      </dgm:t>
    </dgm:pt>
    <dgm:pt modelId="{E97434DF-01C1-4AD4-BD9B-53B0F8D209B3}">
      <dgm:prSet custT="1"/>
      <dgm:spPr/>
      <dgm:t>
        <a:bodyPr/>
        <a:lstStyle/>
        <a:p>
          <a:r>
            <a:rPr lang="en-US" sz="1400" dirty="0">
              <a:solidFill>
                <a:srgbClr val="000000"/>
              </a:solidFill>
            </a:rPr>
            <a:t>Send an email directly to </a:t>
          </a:r>
          <a:r>
            <a:rPr lang="en-US" sz="1400" dirty="0">
              <a:solidFill>
                <a:srgbClr val="000000"/>
              </a:solidFill>
              <a:hlinkClick xmlns:r="http://schemas.openxmlformats.org/officeDocument/2006/relationships" r:id="rId1"/>
            </a:rPr>
            <a:t>Educator_Effectiveness@cde.state.co.us</a:t>
          </a:r>
          <a:r>
            <a:rPr lang="en-US" sz="1400" dirty="0">
              <a:solidFill>
                <a:srgbClr val="000000"/>
              </a:solidFill>
            </a:rPr>
            <a:t> to express interest and receive next steps </a:t>
          </a:r>
        </a:p>
      </dgm:t>
    </dgm:pt>
    <dgm:pt modelId="{9F2A3827-C17B-4444-B58E-8488FC28AC73}" type="parTrans" cxnId="{A7D795E7-E1DC-4966-BBFD-B4271694B779}">
      <dgm:prSet/>
      <dgm:spPr/>
      <dgm:t>
        <a:bodyPr/>
        <a:lstStyle/>
        <a:p>
          <a:endParaRPr lang="en-US"/>
        </a:p>
      </dgm:t>
    </dgm:pt>
    <dgm:pt modelId="{452D3676-613C-4ECD-8E5A-73F8940564DB}" type="sibTrans" cxnId="{A7D795E7-E1DC-4966-BBFD-B4271694B779}">
      <dgm:prSet/>
      <dgm:spPr/>
      <dgm:t>
        <a:bodyPr/>
        <a:lstStyle/>
        <a:p>
          <a:endParaRPr lang="en-US"/>
        </a:p>
      </dgm:t>
    </dgm:pt>
    <dgm:pt modelId="{1EA8CF4E-D4FE-4B17-8501-18F11A7E5225}">
      <dgm:prSet custT="1"/>
      <dgm:spPr/>
      <dgm:t>
        <a:bodyPr/>
        <a:lstStyle/>
        <a:p>
          <a:r>
            <a:rPr lang="en-US" sz="1400" dirty="0">
              <a:solidFill>
                <a:srgbClr val="000000"/>
              </a:solidFill>
            </a:rPr>
            <a:t>Review informational power point to ensure need for designation</a:t>
          </a:r>
        </a:p>
      </dgm:t>
    </dgm:pt>
    <dgm:pt modelId="{73281FC3-1D00-409A-9386-DC8C3736AD89}" type="parTrans" cxnId="{82F43E65-8684-406C-BFDF-A86784DE57D5}">
      <dgm:prSet/>
      <dgm:spPr/>
      <dgm:t>
        <a:bodyPr/>
        <a:lstStyle/>
        <a:p>
          <a:endParaRPr lang="en-US"/>
        </a:p>
      </dgm:t>
    </dgm:pt>
    <dgm:pt modelId="{F6874F31-39FB-4F0C-BB0C-71D247212B6F}" type="sibTrans" cxnId="{82F43E65-8684-406C-BFDF-A86784DE57D5}">
      <dgm:prSet/>
      <dgm:spPr/>
      <dgm:t>
        <a:bodyPr/>
        <a:lstStyle/>
        <a:p>
          <a:endParaRPr lang="en-US"/>
        </a:p>
      </dgm:t>
    </dgm:pt>
    <dgm:pt modelId="{4F4E5C8C-AA68-49E9-A6B9-260C3B5798EF}" type="pres">
      <dgm:prSet presAssocID="{701A0F95-FEB5-4205-8F8A-C06CE4D9DCC7}" presName="rootnode" presStyleCnt="0">
        <dgm:presLayoutVars>
          <dgm:chMax/>
          <dgm:chPref/>
          <dgm:dir/>
          <dgm:animLvl val="lvl"/>
        </dgm:presLayoutVars>
      </dgm:prSet>
      <dgm:spPr/>
    </dgm:pt>
    <dgm:pt modelId="{709375F8-CDF6-4521-B7CD-07DE5EF7EB1F}" type="pres">
      <dgm:prSet presAssocID="{D2181C53-48AC-48C7-9C48-8E43F709D0F8}" presName="composite" presStyleCnt="0"/>
      <dgm:spPr/>
    </dgm:pt>
    <dgm:pt modelId="{1EFD3D44-279C-4CE1-92DC-BD4E3CA055D5}" type="pres">
      <dgm:prSet presAssocID="{D2181C53-48AC-48C7-9C48-8E43F709D0F8}" presName="bentUpArrow1" presStyleLbl="alignImgPlace1" presStyleIdx="0" presStyleCnt="3" custLinFactNeighborX="-11266" custLinFactNeighborY="-86429"/>
      <dgm:spPr/>
    </dgm:pt>
    <dgm:pt modelId="{B0FA1A3A-48AC-4551-BC4C-73BB8BAA6A47}" type="pres">
      <dgm:prSet presAssocID="{D2181C53-48AC-48C7-9C48-8E43F709D0F8}" presName="ParentText" presStyleLbl="node1" presStyleIdx="0" presStyleCnt="4" custScaleX="141136" custScaleY="119306" custLinFactNeighborX="-16466" custLinFactNeighborY="-75940">
        <dgm:presLayoutVars>
          <dgm:chMax val="1"/>
          <dgm:chPref val="1"/>
          <dgm:bulletEnabled val="1"/>
        </dgm:presLayoutVars>
      </dgm:prSet>
      <dgm:spPr/>
    </dgm:pt>
    <dgm:pt modelId="{E32E38BD-79FC-435C-8CF7-28CECEB026E3}" type="pres">
      <dgm:prSet presAssocID="{D2181C53-48AC-48C7-9C48-8E43F709D0F8}" presName="ChildText" presStyleLbl="revTx" presStyleIdx="0" presStyleCnt="4" custScaleX="476712" custLinFactX="100000" custLinFactY="-37534" custLinFactNeighborX="110649" custLinFactNeighborY="-100000">
        <dgm:presLayoutVars>
          <dgm:chMax val="0"/>
          <dgm:chPref val="0"/>
          <dgm:bulletEnabled val="1"/>
        </dgm:presLayoutVars>
      </dgm:prSet>
      <dgm:spPr/>
    </dgm:pt>
    <dgm:pt modelId="{F27AB722-098A-48BB-B96D-A86C9FEE2460}" type="pres">
      <dgm:prSet presAssocID="{63C9507B-6F72-47DD-A886-CB93E86208AB}" presName="sibTrans" presStyleCnt="0"/>
      <dgm:spPr/>
    </dgm:pt>
    <dgm:pt modelId="{2CD2A1BA-F67E-481E-ADF0-A7C394A7C40D}" type="pres">
      <dgm:prSet presAssocID="{7B148B5C-8887-4AB3-BC3C-C87467F691DF}" presName="composite" presStyleCnt="0"/>
      <dgm:spPr/>
    </dgm:pt>
    <dgm:pt modelId="{DE073DEB-DA20-4F67-8A58-2CF3FF431166}" type="pres">
      <dgm:prSet presAssocID="{7B148B5C-8887-4AB3-BC3C-C87467F691DF}" presName="bentUpArrow1" presStyleLbl="alignImgPlace1" presStyleIdx="1" presStyleCnt="3" custScaleX="111093" custScaleY="92702" custLinFactNeighborX="-89882" custLinFactNeighborY="-30218"/>
      <dgm:spPr/>
    </dgm:pt>
    <dgm:pt modelId="{697146FE-479B-494D-8799-5B8C8EB69B92}" type="pres">
      <dgm:prSet presAssocID="{7B148B5C-8887-4AB3-BC3C-C87467F691DF}" presName="ParentText" presStyleLbl="node1" presStyleIdx="1" presStyleCnt="4" custScaleX="135869" custScaleY="131240" custLinFactY="11147" custLinFactNeighborX="37874" custLinFactNeighborY="100000">
        <dgm:presLayoutVars>
          <dgm:chMax val="1"/>
          <dgm:chPref val="1"/>
          <dgm:bulletEnabled val="1"/>
        </dgm:presLayoutVars>
      </dgm:prSet>
      <dgm:spPr/>
    </dgm:pt>
    <dgm:pt modelId="{67121717-CFA7-46AF-A164-096CDCE023FB}" type="pres">
      <dgm:prSet presAssocID="{7B148B5C-8887-4AB3-BC3C-C87467F691DF}" presName="ChildText" presStyleLbl="revTx" presStyleIdx="1" presStyleCnt="4" custScaleX="446222" custLinFactX="100000" custLinFactY="58848" custLinFactNeighborX="154213" custLinFactNeighborY="100000">
        <dgm:presLayoutVars>
          <dgm:chMax val="0"/>
          <dgm:chPref val="0"/>
          <dgm:bulletEnabled val="1"/>
        </dgm:presLayoutVars>
      </dgm:prSet>
      <dgm:spPr/>
    </dgm:pt>
    <dgm:pt modelId="{966E674B-4A4A-4B2A-90E6-8CBE0F8CFA39}" type="pres">
      <dgm:prSet presAssocID="{3C381774-6E54-4558-B72D-3A047D820B70}" presName="sibTrans" presStyleCnt="0"/>
      <dgm:spPr/>
    </dgm:pt>
    <dgm:pt modelId="{BD88273B-0F28-4668-A364-5F43F6321935}" type="pres">
      <dgm:prSet presAssocID="{8E429707-883E-4B88-A6F7-E7CF64B45FA0}" presName="composite" presStyleCnt="0"/>
      <dgm:spPr/>
    </dgm:pt>
    <dgm:pt modelId="{74E84490-2697-46E1-9EED-364649E5F5CC}" type="pres">
      <dgm:prSet presAssocID="{8E429707-883E-4B88-A6F7-E7CF64B45FA0}" presName="bentUpArrow1" presStyleLbl="alignImgPlace1" presStyleIdx="2" presStyleCnt="3" custLinFactX="-52547" custLinFactNeighborX="-100000" custLinFactNeighborY="12165"/>
      <dgm:spPr/>
    </dgm:pt>
    <dgm:pt modelId="{C8A62697-B435-4A22-B88F-A2AE4E0D694F}" type="pres">
      <dgm:prSet presAssocID="{8E429707-883E-4B88-A6F7-E7CF64B45FA0}" presName="ParentText" presStyleLbl="node1" presStyleIdx="2" presStyleCnt="4" custScaleX="136740" custScaleY="122899" custLinFactX="-100000" custLinFactY="-63478" custLinFactNeighborX="-130084" custLinFactNeighborY="-100000">
        <dgm:presLayoutVars>
          <dgm:chMax val="1"/>
          <dgm:chPref val="1"/>
          <dgm:bulletEnabled val="1"/>
        </dgm:presLayoutVars>
      </dgm:prSet>
      <dgm:spPr/>
    </dgm:pt>
    <dgm:pt modelId="{2BDD2DF2-1D16-4A56-A12E-13C9CAB321B2}" type="pres">
      <dgm:prSet presAssocID="{8E429707-883E-4B88-A6F7-E7CF64B45FA0}" presName="ChildText" presStyleLbl="revTx" presStyleIdx="2" presStyleCnt="4" custScaleX="429878" custScaleY="139447" custLinFactX="100000" custLinFactY="82918" custLinFactNeighborX="113138" custLinFactNeighborY="100000">
        <dgm:presLayoutVars>
          <dgm:chMax val="0"/>
          <dgm:chPref val="0"/>
          <dgm:bulletEnabled val="1"/>
        </dgm:presLayoutVars>
      </dgm:prSet>
      <dgm:spPr/>
    </dgm:pt>
    <dgm:pt modelId="{6523A854-D12D-4572-A10E-5980C5AE46C5}" type="pres">
      <dgm:prSet presAssocID="{FBB566BA-2A0F-46C6-A00F-72B6216C2CE5}" presName="sibTrans" presStyleCnt="0"/>
      <dgm:spPr/>
    </dgm:pt>
    <dgm:pt modelId="{684C2435-50A8-4F57-A275-678F130C0E1A}" type="pres">
      <dgm:prSet presAssocID="{A6B96A4A-69D9-461E-B53D-CF0A5FF13319}" presName="composite" presStyleCnt="0"/>
      <dgm:spPr/>
    </dgm:pt>
    <dgm:pt modelId="{F14694E6-AF1A-43EF-A57A-B856A2E34488}" type="pres">
      <dgm:prSet presAssocID="{A6B96A4A-69D9-461E-B53D-CF0A5FF13319}" presName="ParentText" presStyleLbl="node1" presStyleIdx="3" presStyleCnt="4" custScaleX="147511" custScaleY="131475" custLinFactX="-82689" custLinFactNeighborX="-100000" custLinFactNeighborY="6939">
        <dgm:presLayoutVars>
          <dgm:chMax val="1"/>
          <dgm:chPref val="1"/>
          <dgm:bulletEnabled val="1"/>
        </dgm:presLayoutVars>
      </dgm:prSet>
      <dgm:spPr/>
    </dgm:pt>
    <dgm:pt modelId="{D8FFBD2D-4FBA-4CDC-9210-04407E6A97EE}" type="pres">
      <dgm:prSet presAssocID="{A6B96A4A-69D9-461E-B53D-CF0A5FF13319}" presName="FinalChildText" presStyleLbl="revTx" presStyleIdx="3" presStyleCnt="4" custScaleX="481922" custScaleY="180006" custLinFactX="-142068" custLinFactY="-184081" custLinFactNeighborX="-200000" custLinFactNeighborY="-200000">
        <dgm:presLayoutVars>
          <dgm:chMax val="0"/>
          <dgm:chPref val="0"/>
          <dgm:bulletEnabled val="1"/>
        </dgm:presLayoutVars>
      </dgm:prSet>
      <dgm:spPr/>
    </dgm:pt>
  </dgm:ptLst>
  <dgm:cxnLst>
    <dgm:cxn modelId="{94D98217-0685-4A8F-A8B7-1A15D5EDBEB8}" srcId="{701A0F95-FEB5-4205-8F8A-C06CE4D9DCC7}" destId="{D2181C53-48AC-48C7-9C48-8E43F709D0F8}" srcOrd="0" destOrd="0" parTransId="{F1D4E384-DE2F-4A9F-AB39-B20B25C56DFB}" sibTransId="{63C9507B-6F72-47DD-A886-CB93E86208AB}"/>
    <dgm:cxn modelId="{D65A571B-62ED-4014-B4CE-43A007786D03}" srcId="{701A0F95-FEB5-4205-8F8A-C06CE4D9DCC7}" destId="{7B148B5C-8887-4AB3-BC3C-C87467F691DF}" srcOrd="1" destOrd="0" parTransId="{92CBABF6-85C6-4CD1-90FC-9C72AED77947}" sibTransId="{3C381774-6E54-4558-B72D-3A047D820B70}"/>
    <dgm:cxn modelId="{0C052822-4E74-41BE-9263-BA9DA635822E}" srcId="{D2181C53-48AC-48C7-9C48-8E43F709D0F8}" destId="{9F67C683-D288-4C2F-A2C3-7F37B1BDDB5F}" srcOrd="0" destOrd="0" parTransId="{8EDD2B72-D716-4F75-8D9D-52FEA2AAE914}" sibTransId="{C4DB8B86-8724-4165-B147-4F052BCDBCB4}"/>
    <dgm:cxn modelId="{0774D829-248D-42B5-BDB1-24FA405FEA78}" type="presOf" srcId="{EBEDA3D5-B286-4E2A-8817-97B53A502800}" destId="{2BDD2DF2-1D16-4A56-A12E-13C9CAB321B2}" srcOrd="0" destOrd="1" presId="urn:microsoft.com/office/officeart/2005/8/layout/StepDownProcess"/>
    <dgm:cxn modelId="{845F0235-04CA-4853-A408-868018E58448}" srcId="{8E429707-883E-4B88-A6F7-E7CF64B45FA0}" destId="{D54FA81F-E012-4A25-89AB-EA1F9FE189F4}" srcOrd="2" destOrd="0" parTransId="{DB1816B2-0C7B-4DA9-ABEC-28E42029949B}" sibTransId="{3DCC05FC-6A02-4B33-B1CA-9FDFE9BE588E}"/>
    <dgm:cxn modelId="{9DAE453B-900E-44BC-BBC2-965DF9469216}" srcId="{7B148B5C-8887-4AB3-BC3C-C87467F691DF}" destId="{C05648EE-39ED-4AE4-B997-E8DDCC790041}" srcOrd="1" destOrd="0" parTransId="{91944761-5097-4E47-8C05-6495EC187249}" sibTransId="{C9DB8B3B-E6D7-4C5A-9483-82FB45592370}"/>
    <dgm:cxn modelId="{2DB9AA44-19AA-4609-8B15-3B7F486F62F6}" srcId="{7B148B5C-8887-4AB3-BC3C-C87467F691DF}" destId="{673AE50B-1D8D-4DD4-8BE8-2BBD5ED0E965}" srcOrd="0" destOrd="0" parTransId="{14CF4875-1EAD-4815-8445-C61F7536ABA4}" sibTransId="{BC073E59-3CCB-4A23-9D2D-9778DAF401A7}"/>
    <dgm:cxn modelId="{82F43E65-8684-406C-BFDF-A86784DE57D5}" srcId="{D2181C53-48AC-48C7-9C48-8E43F709D0F8}" destId="{1EA8CF4E-D4FE-4B17-8501-18F11A7E5225}" srcOrd="1" destOrd="0" parTransId="{73281FC3-1D00-409A-9386-DC8C3736AD89}" sibTransId="{F6874F31-39FB-4F0C-BB0C-71D247212B6F}"/>
    <dgm:cxn modelId="{3718FE66-515B-4278-9F89-F1066BD799E9}" type="presOf" srcId="{7B148B5C-8887-4AB3-BC3C-C87467F691DF}" destId="{697146FE-479B-494D-8799-5B8C8EB69B92}" srcOrd="0" destOrd="0" presId="urn:microsoft.com/office/officeart/2005/8/layout/StepDownProcess"/>
    <dgm:cxn modelId="{AA770A68-3785-4E04-9EAD-CE6D4212BA03}" type="presOf" srcId="{C05648EE-39ED-4AE4-B997-E8DDCC790041}" destId="{67121717-CFA7-46AF-A164-096CDCE023FB}" srcOrd="0" destOrd="1" presId="urn:microsoft.com/office/officeart/2005/8/layout/StepDownProcess"/>
    <dgm:cxn modelId="{BD9D6448-13C1-42F0-8C0B-B8949BCB38B9}" type="presOf" srcId="{673AE50B-1D8D-4DD4-8BE8-2BBD5ED0E965}" destId="{67121717-CFA7-46AF-A164-096CDCE023FB}" srcOrd="0" destOrd="0" presId="urn:microsoft.com/office/officeart/2005/8/layout/StepDownProcess"/>
    <dgm:cxn modelId="{CD5C1F51-26F1-4A92-90AC-34FE609E3F01}" type="presOf" srcId="{1EA8CF4E-D4FE-4B17-8501-18F11A7E5225}" destId="{E32E38BD-79FC-435C-8CF7-28CECEB026E3}" srcOrd="0" destOrd="1" presId="urn:microsoft.com/office/officeart/2005/8/layout/StepDownProcess"/>
    <dgm:cxn modelId="{70439053-165C-471C-852C-E8DD839EDF0D}" srcId="{A6B96A4A-69D9-461E-B53D-CF0A5FF13319}" destId="{6AEC1C1F-4E8A-49A1-8B75-16C13FC8634D}" srcOrd="1" destOrd="0" parTransId="{42F3FA33-93A6-4B91-B436-A32F79577ABC}" sibTransId="{AC458D84-5469-4175-B7D0-167D1EC9E65B}"/>
    <dgm:cxn modelId="{9A843658-676A-465A-8060-02DE4E8B715A}" type="presOf" srcId="{8E429707-883E-4B88-A6F7-E7CF64B45FA0}" destId="{C8A62697-B435-4A22-B88F-A2AE4E0D694F}" srcOrd="0" destOrd="0" presId="urn:microsoft.com/office/officeart/2005/8/layout/StepDownProcess"/>
    <dgm:cxn modelId="{EE07565A-EC2E-4998-A977-8C390C3CCB24}" type="presOf" srcId="{9F67C683-D288-4C2F-A2C3-7F37B1BDDB5F}" destId="{E32E38BD-79FC-435C-8CF7-28CECEB026E3}" srcOrd="0" destOrd="0" presId="urn:microsoft.com/office/officeart/2005/8/layout/StepDownProcess"/>
    <dgm:cxn modelId="{CEFBA57A-F852-4A4B-A78B-6B6B07D091EC}" type="presOf" srcId="{E97434DF-01C1-4AD4-BD9B-53B0F8D209B3}" destId="{E32E38BD-79FC-435C-8CF7-28CECEB026E3}" srcOrd="0" destOrd="2" presId="urn:microsoft.com/office/officeart/2005/8/layout/StepDownProcess"/>
    <dgm:cxn modelId="{C794267E-A673-41A9-8213-91539258C624}" type="presOf" srcId="{53A2494B-7CA7-4FA2-B5B2-7972C3E06979}" destId="{D8FFBD2D-4FBA-4CDC-9210-04407E6A97EE}" srcOrd="0" destOrd="0" presId="urn:microsoft.com/office/officeart/2005/8/layout/StepDownProcess"/>
    <dgm:cxn modelId="{8A7E61A2-4AAD-4B77-9EFA-61FE0FDC4DC6}" srcId="{A6B96A4A-69D9-461E-B53D-CF0A5FF13319}" destId="{53A2494B-7CA7-4FA2-B5B2-7972C3E06979}" srcOrd="0" destOrd="0" parTransId="{CAD5BB03-E8C5-4B6A-9FFD-5C89A23465CA}" sibTransId="{961CF34F-BB96-4AD6-A704-FF47A50C8727}"/>
    <dgm:cxn modelId="{FD50A9A3-7F96-4D92-A505-4988678AFA5D}" type="presOf" srcId="{D54FA81F-E012-4A25-89AB-EA1F9FE189F4}" destId="{2BDD2DF2-1D16-4A56-A12E-13C9CAB321B2}" srcOrd="0" destOrd="2" presId="urn:microsoft.com/office/officeart/2005/8/layout/StepDownProcess"/>
    <dgm:cxn modelId="{F13B33A4-ACD6-4934-9986-5B359433E20B}" srcId="{8E429707-883E-4B88-A6F7-E7CF64B45FA0}" destId="{EBEDA3D5-B286-4E2A-8817-97B53A502800}" srcOrd="1" destOrd="0" parTransId="{24C39342-EE7D-4170-AC6B-585EAFEF1781}" sibTransId="{27A381B7-141F-41F9-B474-ECC161065818}"/>
    <dgm:cxn modelId="{98DF10A6-6BE4-4B3F-9F35-2B6B4CD5CDB2}" srcId="{701A0F95-FEB5-4205-8F8A-C06CE4D9DCC7}" destId="{A6B96A4A-69D9-461E-B53D-CF0A5FF13319}" srcOrd="3" destOrd="0" parTransId="{504E8835-055B-4D75-981A-CCCE3356530D}" sibTransId="{4ECE5186-ABA8-4856-8E64-28643DE16DC9}"/>
    <dgm:cxn modelId="{8822B5B2-4922-48B1-A8A2-B76A01909598}" type="presOf" srcId="{A6B96A4A-69D9-461E-B53D-CF0A5FF13319}" destId="{F14694E6-AF1A-43EF-A57A-B856A2E34488}" srcOrd="0" destOrd="0" presId="urn:microsoft.com/office/officeart/2005/8/layout/StepDownProcess"/>
    <dgm:cxn modelId="{2B0DAFB6-6504-46D9-AACA-5C4CB50757E3}" type="presOf" srcId="{701A0F95-FEB5-4205-8F8A-C06CE4D9DCC7}" destId="{4F4E5C8C-AA68-49E9-A6B9-260C3B5798EF}" srcOrd="0" destOrd="0" presId="urn:microsoft.com/office/officeart/2005/8/layout/StepDownProcess"/>
    <dgm:cxn modelId="{7306D8BE-2823-45D1-AA8E-BBFE8E75C192}" type="presOf" srcId="{E388E817-37B3-41CC-888B-D34DE9692D92}" destId="{2BDD2DF2-1D16-4A56-A12E-13C9CAB321B2}" srcOrd="0" destOrd="0" presId="urn:microsoft.com/office/officeart/2005/8/layout/StepDownProcess"/>
    <dgm:cxn modelId="{45FE96CE-AFCE-4001-AB46-091E1F7DD9F2}" type="presOf" srcId="{6AEC1C1F-4E8A-49A1-8B75-16C13FC8634D}" destId="{D8FFBD2D-4FBA-4CDC-9210-04407E6A97EE}" srcOrd="0" destOrd="1" presId="urn:microsoft.com/office/officeart/2005/8/layout/StepDownProcess"/>
    <dgm:cxn modelId="{DEB25CCF-BF40-45B0-9D08-3035619E1446}" type="presOf" srcId="{D2181C53-48AC-48C7-9C48-8E43F709D0F8}" destId="{B0FA1A3A-48AC-4551-BC4C-73BB8BAA6A47}" srcOrd="0" destOrd="0" presId="urn:microsoft.com/office/officeart/2005/8/layout/StepDownProcess"/>
    <dgm:cxn modelId="{382EABE0-E717-4A13-B4B0-DAB54B4D05F2}" srcId="{8E429707-883E-4B88-A6F7-E7CF64B45FA0}" destId="{E388E817-37B3-41CC-888B-D34DE9692D92}" srcOrd="0" destOrd="0" parTransId="{C6986FAB-9533-4484-8F02-DB0465F779BC}" sibTransId="{B90036F3-16D5-4E25-8A64-CC88B3E209DF}"/>
    <dgm:cxn modelId="{0DFE34E4-3368-401E-8315-40D05604C58E}" srcId="{701A0F95-FEB5-4205-8F8A-C06CE4D9DCC7}" destId="{8E429707-883E-4B88-A6F7-E7CF64B45FA0}" srcOrd="2" destOrd="0" parTransId="{7D830C48-7FA1-4B3D-973F-AD879E3A42CC}" sibTransId="{FBB566BA-2A0F-46C6-A00F-72B6216C2CE5}"/>
    <dgm:cxn modelId="{A7D795E7-E1DC-4966-BBFD-B4271694B779}" srcId="{D2181C53-48AC-48C7-9C48-8E43F709D0F8}" destId="{E97434DF-01C1-4AD4-BD9B-53B0F8D209B3}" srcOrd="2" destOrd="0" parTransId="{9F2A3827-C17B-4444-B58E-8488FC28AC73}" sibTransId="{452D3676-613C-4ECD-8E5A-73F8940564DB}"/>
    <dgm:cxn modelId="{F0F25412-3715-4FC9-84B8-13FA1015FCF2}" type="presParOf" srcId="{4F4E5C8C-AA68-49E9-A6B9-260C3B5798EF}" destId="{709375F8-CDF6-4521-B7CD-07DE5EF7EB1F}" srcOrd="0" destOrd="0" presId="urn:microsoft.com/office/officeart/2005/8/layout/StepDownProcess"/>
    <dgm:cxn modelId="{0A003533-D805-4128-B92E-839402131953}" type="presParOf" srcId="{709375F8-CDF6-4521-B7CD-07DE5EF7EB1F}" destId="{1EFD3D44-279C-4CE1-92DC-BD4E3CA055D5}" srcOrd="0" destOrd="0" presId="urn:microsoft.com/office/officeart/2005/8/layout/StepDownProcess"/>
    <dgm:cxn modelId="{163A70D2-7603-4520-8162-4169CC11B623}" type="presParOf" srcId="{709375F8-CDF6-4521-B7CD-07DE5EF7EB1F}" destId="{B0FA1A3A-48AC-4551-BC4C-73BB8BAA6A47}" srcOrd="1" destOrd="0" presId="urn:microsoft.com/office/officeart/2005/8/layout/StepDownProcess"/>
    <dgm:cxn modelId="{9ABB24D2-43FA-4B5F-9FF9-03B70C24E469}" type="presParOf" srcId="{709375F8-CDF6-4521-B7CD-07DE5EF7EB1F}" destId="{E32E38BD-79FC-435C-8CF7-28CECEB026E3}" srcOrd="2" destOrd="0" presId="urn:microsoft.com/office/officeart/2005/8/layout/StepDownProcess"/>
    <dgm:cxn modelId="{3EA74B26-B82B-4775-BD73-805AFD161457}" type="presParOf" srcId="{4F4E5C8C-AA68-49E9-A6B9-260C3B5798EF}" destId="{F27AB722-098A-48BB-B96D-A86C9FEE2460}" srcOrd="1" destOrd="0" presId="urn:microsoft.com/office/officeart/2005/8/layout/StepDownProcess"/>
    <dgm:cxn modelId="{0212D3E6-06B7-486F-AC2F-D7A537729E45}" type="presParOf" srcId="{4F4E5C8C-AA68-49E9-A6B9-260C3B5798EF}" destId="{2CD2A1BA-F67E-481E-ADF0-A7C394A7C40D}" srcOrd="2" destOrd="0" presId="urn:microsoft.com/office/officeart/2005/8/layout/StepDownProcess"/>
    <dgm:cxn modelId="{6ABA2038-23DF-4060-9053-FC49FF076099}" type="presParOf" srcId="{2CD2A1BA-F67E-481E-ADF0-A7C394A7C40D}" destId="{DE073DEB-DA20-4F67-8A58-2CF3FF431166}" srcOrd="0" destOrd="0" presId="urn:microsoft.com/office/officeart/2005/8/layout/StepDownProcess"/>
    <dgm:cxn modelId="{A840531F-7A19-4EE0-9C24-C061824EE88F}" type="presParOf" srcId="{2CD2A1BA-F67E-481E-ADF0-A7C394A7C40D}" destId="{697146FE-479B-494D-8799-5B8C8EB69B92}" srcOrd="1" destOrd="0" presId="urn:microsoft.com/office/officeart/2005/8/layout/StepDownProcess"/>
    <dgm:cxn modelId="{2F225E25-C138-49F3-BFA3-EE53E54728C7}" type="presParOf" srcId="{2CD2A1BA-F67E-481E-ADF0-A7C394A7C40D}" destId="{67121717-CFA7-46AF-A164-096CDCE023FB}" srcOrd="2" destOrd="0" presId="urn:microsoft.com/office/officeart/2005/8/layout/StepDownProcess"/>
    <dgm:cxn modelId="{A582A9F4-5024-4E98-B5D4-601F76B928DD}" type="presParOf" srcId="{4F4E5C8C-AA68-49E9-A6B9-260C3B5798EF}" destId="{966E674B-4A4A-4B2A-90E6-8CBE0F8CFA39}" srcOrd="3" destOrd="0" presId="urn:microsoft.com/office/officeart/2005/8/layout/StepDownProcess"/>
    <dgm:cxn modelId="{CBA5C2C8-D7FC-49D5-8B02-45E777E8B503}" type="presParOf" srcId="{4F4E5C8C-AA68-49E9-A6B9-260C3B5798EF}" destId="{BD88273B-0F28-4668-A364-5F43F6321935}" srcOrd="4" destOrd="0" presId="urn:microsoft.com/office/officeart/2005/8/layout/StepDownProcess"/>
    <dgm:cxn modelId="{16695E46-D3B0-4A6B-907B-C8DBB9F4EA37}" type="presParOf" srcId="{BD88273B-0F28-4668-A364-5F43F6321935}" destId="{74E84490-2697-46E1-9EED-364649E5F5CC}" srcOrd="0" destOrd="0" presId="urn:microsoft.com/office/officeart/2005/8/layout/StepDownProcess"/>
    <dgm:cxn modelId="{2F18FA4F-FCCE-47F0-A5EE-841B1C6CC4A4}" type="presParOf" srcId="{BD88273B-0F28-4668-A364-5F43F6321935}" destId="{C8A62697-B435-4A22-B88F-A2AE4E0D694F}" srcOrd="1" destOrd="0" presId="urn:microsoft.com/office/officeart/2005/8/layout/StepDownProcess"/>
    <dgm:cxn modelId="{5F23BA30-FDF5-4AE6-B357-1BD9E693052C}" type="presParOf" srcId="{BD88273B-0F28-4668-A364-5F43F6321935}" destId="{2BDD2DF2-1D16-4A56-A12E-13C9CAB321B2}" srcOrd="2" destOrd="0" presId="urn:microsoft.com/office/officeart/2005/8/layout/StepDownProcess"/>
    <dgm:cxn modelId="{D9DBDB04-EA09-412A-AF6F-8A1C78997390}" type="presParOf" srcId="{4F4E5C8C-AA68-49E9-A6B9-260C3B5798EF}" destId="{6523A854-D12D-4572-A10E-5980C5AE46C5}" srcOrd="5" destOrd="0" presId="urn:microsoft.com/office/officeart/2005/8/layout/StepDownProcess"/>
    <dgm:cxn modelId="{616A7455-1BA8-4A16-8F20-7CD758595F8E}" type="presParOf" srcId="{4F4E5C8C-AA68-49E9-A6B9-260C3B5798EF}" destId="{684C2435-50A8-4F57-A275-678F130C0E1A}" srcOrd="6" destOrd="0" presId="urn:microsoft.com/office/officeart/2005/8/layout/StepDownProcess"/>
    <dgm:cxn modelId="{BAB79753-0F66-45E6-951F-4FBE98D0E66D}" type="presParOf" srcId="{684C2435-50A8-4F57-A275-678F130C0E1A}" destId="{F14694E6-AF1A-43EF-A57A-B856A2E34488}" srcOrd="0" destOrd="0" presId="urn:microsoft.com/office/officeart/2005/8/layout/StepDownProcess"/>
    <dgm:cxn modelId="{25BE7D5D-4677-4255-8F9D-477DBEDA27D0}" type="presParOf" srcId="{684C2435-50A8-4F57-A275-678F130C0E1A}" destId="{D8FFBD2D-4FBA-4CDC-9210-04407E6A97EE}"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FD3D44-279C-4CE1-92DC-BD4E3CA055D5}">
      <dsp:nvSpPr>
        <dsp:cNvPr id="0" name=""/>
        <dsp:cNvSpPr/>
      </dsp:nvSpPr>
      <dsp:spPr>
        <a:xfrm rot="5400000">
          <a:off x="423312" y="1041442"/>
          <a:ext cx="550592" cy="626830"/>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0FA1A3A-48AC-4551-BC4C-73BB8BAA6A47}">
      <dsp:nvSpPr>
        <dsp:cNvPr id="0" name=""/>
        <dsp:cNvSpPr/>
      </dsp:nvSpPr>
      <dsp:spPr>
        <a:xfrm>
          <a:off x="4798" y="351659"/>
          <a:ext cx="1308152" cy="77403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Initial Contact to CDE to Express Interest </a:t>
          </a:r>
        </a:p>
      </dsp:txBody>
      <dsp:txXfrm>
        <a:off x="42590" y="389451"/>
        <a:ext cx="1232568" cy="698451"/>
      </dsp:txXfrm>
    </dsp:sp>
    <dsp:sp modelId="{E32E38BD-79FC-435C-8CF7-28CECEB026E3}">
      <dsp:nvSpPr>
        <dsp:cNvPr id="0" name=""/>
        <dsp:cNvSpPr/>
      </dsp:nvSpPr>
      <dsp:spPr>
        <a:xfrm>
          <a:off x="1425212" y="247654"/>
          <a:ext cx="3213609" cy="524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endParaRPr lang="en-US" sz="1200" kern="1200" dirty="0">
            <a:solidFill>
              <a:srgbClr val="000000"/>
            </a:solidFill>
          </a:endParaRPr>
        </a:p>
        <a:p>
          <a:pPr marL="114300" lvl="1" indent="-114300" algn="l" defTabSz="622300">
            <a:lnSpc>
              <a:spcPct val="90000"/>
            </a:lnSpc>
            <a:spcBef>
              <a:spcPct val="0"/>
            </a:spcBef>
            <a:spcAft>
              <a:spcPct val="15000"/>
            </a:spcAft>
            <a:buChar char="•"/>
          </a:pPr>
          <a:r>
            <a:rPr lang="en-US" sz="1400" kern="1200" dirty="0">
              <a:solidFill>
                <a:srgbClr val="000000"/>
              </a:solidFill>
            </a:rPr>
            <a:t>Review informational power point to ensure need for designation</a:t>
          </a:r>
        </a:p>
        <a:p>
          <a:pPr marL="114300" lvl="1" indent="-114300" algn="l" defTabSz="622300">
            <a:lnSpc>
              <a:spcPct val="90000"/>
            </a:lnSpc>
            <a:spcBef>
              <a:spcPct val="0"/>
            </a:spcBef>
            <a:spcAft>
              <a:spcPct val="15000"/>
            </a:spcAft>
            <a:buChar char="•"/>
          </a:pPr>
          <a:r>
            <a:rPr lang="en-US" sz="1400" kern="1200" dirty="0">
              <a:solidFill>
                <a:srgbClr val="000000"/>
              </a:solidFill>
            </a:rPr>
            <a:t>Send an email directly to </a:t>
          </a:r>
          <a:r>
            <a:rPr lang="en-US" sz="1400" kern="1200" dirty="0">
              <a:solidFill>
                <a:srgbClr val="000000"/>
              </a:solidFill>
              <a:hlinkClick xmlns:r="http://schemas.openxmlformats.org/officeDocument/2006/relationships" r:id="rId1"/>
            </a:rPr>
            <a:t>Educator_Effectiveness@cde.state.co.us</a:t>
          </a:r>
          <a:r>
            <a:rPr lang="en-US" sz="1400" kern="1200" dirty="0">
              <a:solidFill>
                <a:srgbClr val="000000"/>
              </a:solidFill>
            </a:rPr>
            <a:t> to express interest and receive next steps </a:t>
          </a:r>
        </a:p>
      </dsp:txBody>
      <dsp:txXfrm>
        <a:off x="1425212" y="247654"/>
        <a:ext cx="3213609" cy="524373"/>
      </dsp:txXfrm>
    </dsp:sp>
    <dsp:sp modelId="{DE073DEB-DA20-4F67-8A58-2CF3FF431166}">
      <dsp:nvSpPr>
        <dsp:cNvPr id="0" name=""/>
        <dsp:cNvSpPr/>
      </dsp:nvSpPr>
      <dsp:spPr>
        <a:xfrm rot="5400000">
          <a:off x="1390377" y="2146303"/>
          <a:ext cx="510410" cy="696364"/>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7146FE-479B-494D-8799-5B8C8EB69B92}">
      <dsp:nvSpPr>
        <dsp:cNvPr id="0" name=""/>
        <dsp:cNvSpPr/>
      </dsp:nvSpPr>
      <dsp:spPr>
        <a:xfrm>
          <a:off x="1972633" y="2356867"/>
          <a:ext cx="1259334" cy="851460"/>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Applicants Submit Final Application</a:t>
          </a:r>
        </a:p>
      </dsp:txBody>
      <dsp:txXfrm>
        <a:off x="2014205" y="2398439"/>
        <a:ext cx="1176190" cy="768316"/>
      </dsp:txXfrm>
    </dsp:sp>
    <dsp:sp modelId="{67121717-CFA7-46AF-A164-096CDCE023FB}">
      <dsp:nvSpPr>
        <dsp:cNvPr id="0" name=""/>
        <dsp:cNvSpPr/>
      </dsp:nvSpPr>
      <dsp:spPr>
        <a:xfrm>
          <a:off x="3261418" y="2631939"/>
          <a:ext cx="3008069" cy="524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Potential providers that successfully complete the CDE training, complete the application including details on the provider’s training components and other required information </a:t>
          </a:r>
        </a:p>
        <a:p>
          <a:pPr marL="114300" lvl="1" indent="-114300" algn="l" defTabSz="622300">
            <a:lnSpc>
              <a:spcPct val="90000"/>
            </a:lnSpc>
            <a:spcBef>
              <a:spcPct val="0"/>
            </a:spcBef>
            <a:spcAft>
              <a:spcPct val="15000"/>
            </a:spcAft>
            <a:buChar char="•"/>
          </a:pPr>
          <a:endParaRPr lang="en-US" sz="1400" kern="1200" dirty="0"/>
        </a:p>
      </dsp:txBody>
      <dsp:txXfrm>
        <a:off x="3261418" y="2631939"/>
        <a:ext cx="3008069" cy="524373"/>
      </dsp:txXfrm>
    </dsp:sp>
    <dsp:sp modelId="{74E84490-2697-46E1-9EED-364649E5F5CC}">
      <dsp:nvSpPr>
        <dsp:cNvPr id="0" name=""/>
        <dsp:cNvSpPr/>
      </dsp:nvSpPr>
      <dsp:spPr>
        <a:xfrm rot="5400000">
          <a:off x="2464926" y="3197415"/>
          <a:ext cx="550592" cy="626830"/>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8A62697-B435-4A22-B88F-A2AE4E0D694F}">
      <dsp:nvSpPr>
        <dsp:cNvPr id="0" name=""/>
        <dsp:cNvSpPr/>
      </dsp:nvSpPr>
      <dsp:spPr>
        <a:xfrm>
          <a:off x="972408" y="1385195"/>
          <a:ext cx="1267407" cy="797346"/>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Potential  Providers are trained by CDE</a:t>
          </a:r>
        </a:p>
      </dsp:txBody>
      <dsp:txXfrm>
        <a:off x="1011338" y="1424125"/>
        <a:ext cx="1189547" cy="719486"/>
      </dsp:txXfrm>
    </dsp:sp>
    <dsp:sp modelId="{2BDD2DF2-1D16-4A56-A12E-13C9CAB321B2}">
      <dsp:nvSpPr>
        <dsp:cNvPr id="0" name=""/>
        <dsp:cNvSpPr/>
      </dsp:nvSpPr>
      <dsp:spPr>
        <a:xfrm>
          <a:off x="4527055" y="3437718"/>
          <a:ext cx="2897891" cy="7312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marL="57150" lvl="1" indent="-57150" algn="l" defTabSz="488950">
            <a:lnSpc>
              <a:spcPct val="90000"/>
            </a:lnSpc>
            <a:spcBef>
              <a:spcPct val="0"/>
            </a:spcBef>
            <a:spcAft>
              <a:spcPct val="15000"/>
            </a:spcAft>
            <a:buChar char="•"/>
          </a:pPr>
          <a:endParaRPr lang="en-US" sz="1100" kern="1200" dirty="0">
            <a:solidFill>
              <a:sysClr val="windowText" lastClr="000000"/>
            </a:solidFill>
          </a:endParaRPr>
        </a:p>
        <a:p>
          <a:pPr marL="114300" lvl="1" indent="-114300" algn="l" defTabSz="622300">
            <a:lnSpc>
              <a:spcPct val="90000"/>
            </a:lnSpc>
            <a:spcBef>
              <a:spcPct val="0"/>
            </a:spcBef>
            <a:spcAft>
              <a:spcPct val="15000"/>
            </a:spcAft>
            <a:buChar char="•"/>
          </a:pPr>
          <a:r>
            <a:rPr lang="en-US" sz="1400" kern="1200" dirty="0">
              <a:solidFill>
                <a:srgbClr val="000000"/>
              </a:solidFill>
            </a:rPr>
            <a:t>CDE reviews applications, approves providers, and notifies approved providers</a:t>
          </a:r>
        </a:p>
        <a:p>
          <a:pPr marL="114300" lvl="1" indent="-114300" algn="l" defTabSz="622300">
            <a:lnSpc>
              <a:spcPct val="90000"/>
            </a:lnSpc>
            <a:spcBef>
              <a:spcPct val="0"/>
            </a:spcBef>
            <a:spcAft>
              <a:spcPct val="15000"/>
            </a:spcAft>
            <a:buChar char="•"/>
          </a:pPr>
          <a:r>
            <a:rPr lang="en-US" sz="1400" kern="1200" dirty="0">
              <a:solidFill>
                <a:srgbClr val="000000"/>
              </a:solidFill>
            </a:rPr>
            <a:t>CDE posts approved providers on the CDE website</a:t>
          </a:r>
        </a:p>
      </dsp:txBody>
      <dsp:txXfrm>
        <a:off x="4527055" y="3437718"/>
        <a:ext cx="2897891" cy="731223"/>
      </dsp:txXfrm>
    </dsp:sp>
    <dsp:sp modelId="{F14694E6-AF1A-43EF-A57A-B856A2E34488}">
      <dsp:nvSpPr>
        <dsp:cNvPr id="0" name=""/>
        <dsp:cNvSpPr/>
      </dsp:nvSpPr>
      <dsp:spPr>
        <a:xfrm>
          <a:off x="3079735" y="3339694"/>
          <a:ext cx="1367240" cy="852985"/>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CDE Approves Applications</a:t>
          </a:r>
        </a:p>
      </dsp:txBody>
      <dsp:txXfrm>
        <a:off x="3121382" y="3381341"/>
        <a:ext cx="1283946" cy="769691"/>
      </dsp:txXfrm>
    </dsp:sp>
    <dsp:sp modelId="{D8FFBD2D-4FBA-4CDC-9210-04407E6A97EE}">
      <dsp:nvSpPr>
        <dsp:cNvPr id="0" name=""/>
        <dsp:cNvSpPr/>
      </dsp:nvSpPr>
      <dsp:spPr>
        <a:xfrm>
          <a:off x="2326835" y="1234868"/>
          <a:ext cx="3248730" cy="943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114300" lvl="1" indent="-114300" algn="l" defTabSz="622300">
            <a:lnSpc>
              <a:spcPct val="90000"/>
            </a:lnSpc>
            <a:spcBef>
              <a:spcPct val="0"/>
            </a:spcBef>
            <a:spcAft>
              <a:spcPct val="15000"/>
            </a:spcAft>
            <a:buChar char="•"/>
          </a:pPr>
          <a:r>
            <a:rPr lang="en-US" sz="1400" kern="1200" dirty="0">
              <a:solidFill>
                <a:sysClr val="windowText" lastClr="000000"/>
              </a:solidFill>
            </a:rPr>
            <a:t>Potential providers wanting to use the State Model Evaluation System attend 2-day CDE training </a:t>
          </a:r>
        </a:p>
        <a:p>
          <a:pPr marL="114300" lvl="1" indent="-114300" algn="l" defTabSz="622300">
            <a:lnSpc>
              <a:spcPct val="90000"/>
            </a:lnSpc>
            <a:spcBef>
              <a:spcPct val="0"/>
            </a:spcBef>
            <a:spcAft>
              <a:spcPct val="15000"/>
            </a:spcAft>
            <a:buChar char="•"/>
          </a:pPr>
          <a:r>
            <a:rPr lang="en-US" sz="1400" kern="1200" dirty="0">
              <a:solidFill>
                <a:sysClr val="windowText" lastClr="000000"/>
              </a:solidFill>
            </a:rPr>
            <a:t>Application and process will be provided at the completion of the training</a:t>
          </a:r>
        </a:p>
      </dsp:txBody>
      <dsp:txXfrm>
        <a:off x="2326835" y="1234868"/>
        <a:ext cx="3248730" cy="94390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3/5/2020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1</a:t>
            </a:fld>
            <a:endParaRPr lang="en-US"/>
          </a:p>
        </p:txBody>
      </p:sp>
    </p:spTree>
    <p:extLst>
      <p:ext uri="{BB962C8B-B14F-4D97-AF65-F5344CB8AC3E}">
        <p14:creationId xmlns:p14="http://schemas.microsoft.com/office/powerpoint/2010/main" val="689123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a:t>
            </a:r>
            <a:r>
              <a:rPr lang="en-US" baseline="0" dirty="0"/>
              <a:t> you have any questions about becoming an Approved Training Provider, please contact Courtney or Joslyn to assist you or answer any questions. Thank you for taking the time to review the application process. </a:t>
            </a:r>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11</a:t>
            </a:fld>
            <a:endParaRPr lang="en-US"/>
          </a:p>
        </p:txBody>
      </p:sp>
    </p:spTree>
    <p:extLst>
      <p:ext uri="{BB962C8B-B14F-4D97-AF65-F5344CB8AC3E}">
        <p14:creationId xmlns:p14="http://schemas.microsoft.com/office/powerpoint/2010/main" val="627545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3/5/2020</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a:p>
        </p:txBody>
      </p:sp>
    </p:spTree>
    <p:extLst>
      <p:ext uri="{BB962C8B-B14F-4D97-AF65-F5344CB8AC3E}">
        <p14:creationId xmlns:p14="http://schemas.microsoft.com/office/powerpoint/2010/main" val="17761203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approving evaluator</a:t>
            </a:r>
            <a:r>
              <a:rPr lang="en-US" baseline="0" dirty="0"/>
              <a:t> training providers on the State Model System or a unique system is to </a:t>
            </a:r>
            <a:r>
              <a:rPr lang="en-US" b="0" dirty="0"/>
              <a:t>help districts distribute leadership, manage workload and ensure high quality feedback to all educators. State statute and rule allow </a:t>
            </a:r>
            <a:r>
              <a:rPr lang="en-US" i="1" u="sng" dirty="0">
                <a:solidFill>
                  <a:srgbClr val="FF0000"/>
                </a:solidFill>
              </a:rPr>
              <a:t>designees</a:t>
            </a:r>
            <a:r>
              <a:rPr lang="en-US" b="0" dirty="0"/>
              <a:t> to conduct evaluations for teachers,</a:t>
            </a:r>
            <a:r>
              <a:rPr lang="en-US" b="0" baseline="0" dirty="0"/>
              <a:t> </a:t>
            </a:r>
            <a:r>
              <a:rPr lang="en-US" b="0" dirty="0"/>
              <a:t>Special Services Providers, and principals </a:t>
            </a:r>
            <a:r>
              <a:rPr lang="en-US" b="0" i="1" dirty="0"/>
              <a:t>as long as they have been through an evaluator training program approved by CDE</a:t>
            </a:r>
            <a:r>
              <a:rPr lang="en-US" b="0" dirty="0"/>
              <a:t>.</a:t>
            </a:r>
          </a:p>
          <a:p>
            <a:endParaRPr lang="en-US" b="0" dirty="0"/>
          </a:p>
          <a:p>
            <a:r>
              <a:rPr lang="en-US" b="0" dirty="0"/>
              <a:t>The term, evaluator designee</a:t>
            </a:r>
            <a:r>
              <a:rPr lang="en-US" b="0" baseline="0" dirty="0"/>
              <a:t>, is an important definition to understand. Since most district employees who evaluate licensed staff already hold a principal or administrator’s license then they do not have to go through this type of training. Although all educators and evaluators need to have some training on the basics of their evaluation system, this process is deeper in that it can “certify” a person to conduct educator evaluations when they do not currently hold a principal or administrator license. </a:t>
            </a:r>
          </a:p>
          <a:p>
            <a:endParaRPr lang="en-US" b="0" baseline="0" dirty="0"/>
          </a:p>
          <a:p>
            <a:r>
              <a:rPr lang="en-US" b="0" baseline="0" dirty="0"/>
              <a:t>Understanding the term, Evaluator Designee, is important as we move forward in determining your need or desire to become an approved training provider. </a:t>
            </a:r>
            <a:r>
              <a:rPr lang="en-US" b="0" dirty="0"/>
              <a:t> </a:t>
            </a:r>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4</a:t>
            </a:fld>
            <a:endParaRPr lang="en-US"/>
          </a:p>
        </p:txBody>
      </p:sp>
    </p:spTree>
    <p:extLst>
      <p:ext uri="{BB962C8B-B14F-4D97-AF65-F5344CB8AC3E}">
        <p14:creationId xmlns:p14="http://schemas.microsoft.com/office/powerpoint/2010/main" val="989209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There are several places in Policy that provide information and </a:t>
            </a:r>
            <a:r>
              <a:rPr lang="en-US" b="0" baseline="0" dirty="0"/>
              <a:t>drove this process of approving training providers across the state.  </a:t>
            </a:r>
          </a:p>
          <a:p>
            <a:r>
              <a:rPr lang="en-US" b="1" dirty="0"/>
              <a:t>Colorado Revised Statute 22‐9‐106 (4) (a) </a:t>
            </a:r>
            <a:r>
              <a:rPr lang="en-US" dirty="0"/>
              <a:t>…(states) no person shall be responsible for the evaluation of licensed personnel unless they have received education and training in evaluation skills approved by (CDE) the department </a:t>
            </a:r>
          </a:p>
          <a:p>
            <a:r>
              <a:rPr lang="en-US" b="1" dirty="0"/>
              <a:t>State Board of Education Rule: 5.03 (B) …(states similarly) </a:t>
            </a:r>
            <a:r>
              <a:rPr lang="en-US" dirty="0"/>
              <a:t>all performance evaluations must be conducted by an individual who has completed a training in evaluation skills that has been approved by the Department. </a:t>
            </a:r>
          </a:p>
          <a:p>
            <a:endParaRPr lang="en-US" dirty="0"/>
          </a:p>
          <a:p>
            <a:pPr defTabSz="466618">
              <a:defRPr/>
            </a:pPr>
            <a:r>
              <a:rPr lang="en-US" b="1" i="1" dirty="0">
                <a:solidFill>
                  <a:srgbClr val="FF0000"/>
                </a:solidFill>
              </a:rPr>
              <a:t>So educator</a:t>
            </a:r>
            <a:r>
              <a:rPr lang="en-US" b="1" i="1" baseline="0" dirty="0">
                <a:solidFill>
                  <a:srgbClr val="FF0000"/>
                </a:solidFill>
              </a:rPr>
              <a:t> evaluators either need a principal or administrator’s license or they need to be certified through an approved training provider.</a:t>
            </a:r>
            <a:endParaRPr lang="en-US" b="1" i="1" dirty="0">
              <a:solidFill>
                <a:srgbClr val="FF0000"/>
              </a:solidFill>
            </a:endParaRPr>
          </a:p>
          <a:p>
            <a:endParaRPr lang="en-US" dirty="0"/>
          </a:p>
          <a:p>
            <a:r>
              <a:rPr lang="en-US" dirty="0"/>
              <a:t>There are other policies that</a:t>
            </a:r>
            <a:r>
              <a:rPr lang="en-US" baseline="0" dirty="0"/>
              <a:t> cover the general need for all districts and BOCES to provide training to their licensed staff on the use of an evaluation system. </a:t>
            </a:r>
          </a:p>
          <a:p>
            <a:r>
              <a:rPr lang="en-US" b="1" dirty="0"/>
              <a:t>State Board Rules; 5.03 (A)… </a:t>
            </a:r>
            <a:r>
              <a:rPr lang="en-US" b="0" dirty="0"/>
              <a:t>states</a:t>
            </a:r>
            <a:r>
              <a:rPr lang="en-US" b="1" dirty="0"/>
              <a:t> </a:t>
            </a:r>
            <a:r>
              <a:rPr lang="en-US" dirty="0"/>
              <a:t>School Districts and BOCES shall provide training to all evaluators and Educators to provide an understanding of their local evaluation system and to provide the skills and knowledge needed for implementation of the system.</a:t>
            </a:r>
          </a:p>
          <a:p>
            <a:pPr marL="0" lvl="1" defTabSz="931744">
              <a:defRPr/>
            </a:pPr>
            <a:endParaRPr lang="en-US" dirty="0"/>
          </a:p>
          <a:p>
            <a:pPr defTabSz="466618">
              <a:defRPr/>
            </a:pPr>
            <a:r>
              <a:rPr lang="en-US" b="1" i="1" baseline="0" dirty="0"/>
              <a:t>Again, you do not need to be an approved training provider just to train your educators and evaluators on their evaluation system components, but rather this process has been developed for those who have a need to train evaluator designees. </a:t>
            </a:r>
            <a:endParaRPr lang="en-US" b="1" i="1" dirty="0"/>
          </a:p>
          <a:p>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5</a:t>
            </a:fld>
            <a:endParaRPr lang="en-US"/>
          </a:p>
        </p:txBody>
      </p:sp>
    </p:spTree>
    <p:extLst>
      <p:ext uri="{BB962C8B-B14F-4D97-AF65-F5344CB8AC3E}">
        <p14:creationId xmlns:p14="http://schemas.microsoft.com/office/powerpoint/2010/main" val="1260545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you can ask yourself this question, do I have to submit an application for this process…and the answer depends on if you plan to certify evaluator designees for your own district or BOCES or to provide that training for districts or BOCES.</a:t>
            </a:r>
          </a:p>
          <a:p>
            <a:endParaRPr lang="en-US" dirty="0"/>
          </a:p>
          <a:p>
            <a:r>
              <a:rPr lang="en-US" dirty="0"/>
              <a:t>Districts must only have CDE approval for your training system if you are training designees. If you are not using designees for evaluation purposes or if you would get your evaluator designees trained by other approved training providers then you do not have to submit this application. You are more than welcome to do so if you think you might start offering trainings for evaluator designees</a:t>
            </a:r>
            <a:r>
              <a:rPr lang="en-US" baseline="0" dirty="0"/>
              <a:t> in the near future. </a:t>
            </a:r>
            <a:r>
              <a:rPr lang="en-US" dirty="0"/>
              <a:t>As mentioned, districts and BOCES must always have a basic training system in place on their evaluation system for the</a:t>
            </a:r>
            <a:r>
              <a:rPr lang="en-US" baseline="0" dirty="0"/>
              <a:t> understanding of their</a:t>
            </a:r>
            <a:r>
              <a:rPr lang="en-US" dirty="0"/>
              <a:t> evaluators and educators so they are clear on what, how, and when they are being evaluated on their performance</a:t>
            </a:r>
            <a:r>
              <a:rPr lang="en-US" baseline="0" dirty="0"/>
              <a:t> but this process does not need to approve that basic training.</a:t>
            </a:r>
          </a:p>
          <a:p>
            <a:endParaRPr lang="en-US" baseline="0" dirty="0"/>
          </a:p>
          <a:p>
            <a:r>
              <a:rPr lang="en-US" baseline="0" dirty="0"/>
              <a:t>Other entities such as BOCES, IHE, Alt Principal Programs, Consulting Groups or Individuals may have a desire to market themselves to districts as a resource to certify evaluators that do not have or are in the process of obtaining a principal or administrator license. If that is your purpose, then you will want to become an Approved Evaluator Training Provider. To be clear, participants who are currently enrolled in a principal licensure program either through an alternative program or a traditional program at a Higher Ed Institute must be certified by an Approved Training Provider if they are evaluating educators prior to the completion of their program and receipt of their principal or administrator license. </a:t>
            </a:r>
            <a:endParaRPr lang="en-US" dirty="0"/>
          </a:p>
          <a:p>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6</a:t>
            </a:fld>
            <a:endParaRPr lang="en-US"/>
          </a:p>
        </p:txBody>
      </p:sp>
    </p:spTree>
    <p:extLst>
      <p:ext uri="{BB962C8B-B14F-4D97-AF65-F5344CB8AC3E}">
        <p14:creationId xmlns:p14="http://schemas.microsoft.com/office/powerpoint/2010/main" val="3844196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466618">
              <a:defRPr/>
            </a:pPr>
            <a:r>
              <a:rPr lang="en-US" dirty="0"/>
              <a:t>Who can apply to be a training provider?</a:t>
            </a:r>
          </a:p>
          <a:p>
            <a:pPr marL="0" lvl="1" defTabSz="466618">
              <a:defRPr/>
            </a:pPr>
            <a:endParaRPr lang="en-US" dirty="0"/>
          </a:p>
          <a:p>
            <a:pPr marL="0" lvl="1" defTabSz="466618">
              <a:defRPr/>
            </a:pPr>
            <a:r>
              <a:rPr lang="en-US" dirty="0"/>
              <a:t>Districts, BOCES, Institutes of Higher Education, Consulting Groups, or Individual Consultants can all apply. Individuals from districts, BOCES, IHE, or Consulting Groups are not approved but rather the application and approval is for the entity itself.</a:t>
            </a:r>
            <a:r>
              <a:rPr lang="en-US" baseline="0" dirty="0"/>
              <a:t> For example…(when a district is approved then they can determine </a:t>
            </a:r>
            <a:r>
              <a:rPr lang="en-US" dirty="0"/>
              <a:t>who their trainers are from year to year…there is no need to get each trainer within that district approved by CDE.) </a:t>
            </a:r>
          </a:p>
          <a:p>
            <a:pPr defTabSz="466618">
              <a:defRPr/>
            </a:pPr>
            <a:endParaRPr lang="en-US" dirty="0"/>
          </a:p>
          <a:p>
            <a:pPr defTabSz="466618">
              <a:defRPr/>
            </a:pPr>
            <a:r>
              <a:rPr lang="en-US" dirty="0"/>
              <a:t>Current Evaluator Training Providers who were approved in the last four years do not have to re-apply through this process. </a:t>
            </a:r>
          </a:p>
          <a:p>
            <a:pPr marL="0" lvl="1" defTabSz="466618">
              <a:defRPr/>
            </a:pPr>
            <a:r>
              <a:rPr lang="en-US" dirty="0"/>
              <a:t>There is a separate Program Evaluation and Renewal Process for current training providers each spring. If you or</a:t>
            </a:r>
            <a:r>
              <a:rPr lang="en-US" baseline="0" dirty="0"/>
              <a:t> your district or BOCES </a:t>
            </a:r>
            <a:r>
              <a:rPr lang="en-US" dirty="0"/>
              <a:t>are a current training provider and need information</a:t>
            </a:r>
            <a:r>
              <a:rPr lang="en-US" baseline="0" dirty="0"/>
              <a:t> on that process, please contact us for those specifics. </a:t>
            </a:r>
          </a:p>
          <a:p>
            <a:pPr defTabSz="466618">
              <a:defRPr/>
            </a:pPr>
            <a:endParaRPr lang="en-US" baseline="0" dirty="0"/>
          </a:p>
          <a:p>
            <a:pPr defTabSz="466618">
              <a:defRPr/>
            </a:pPr>
            <a:endParaRPr lang="en-US" baseline="0" dirty="0"/>
          </a:p>
          <a:p>
            <a:pPr defTabSz="466618">
              <a:defRPr/>
            </a:pPr>
            <a:endParaRPr lang="en-US" dirty="0"/>
          </a:p>
          <a:p>
            <a:pPr defTabSz="466618">
              <a:defRPr/>
            </a:pPr>
            <a:endParaRPr lang="en-US" dirty="0"/>
          </a:p>
          <a:p>
            <a:endParaRPr lang="en-US" dirty="0"/>
          </a:p>
        </p:txBody>
      </p:sp>
      <p:sp>
        <p:nvSpPr>
          <p:cNvPr id="4" name="Header Placeholder 3"/>
          <p:cNvSpPr>
            <a:spLocks noGrp="1"/>
          </p:cNvSpPr>
          <p:nvPr>
            <p:ph type="hdr" sz="quarter" idx="10"/>
          </p:nvPr>
        </p:nvSpPr>
        <p:spPr/>
        <p:txBody>
          <a:bodyPr/>
          <a:lstStyle/>
          <a:p>
            <a:endParaRPr lang="en-US"/>
          </a:p>
        </p:txBody>
      </p:sp>
      <p:sp>
        <p:nvSpPr>
          <p:cNvPr id="5" name="Date Placeholder 4"/>
          <p:cNvSpPr>
            <a:spLocks noGrp="1"/>
          </p:cNvSpPr>
          <p:nvPr>
            <p:ph type="dt" idx="11"/>
          </p:nvPr>
        </p:nvSpPr>
        <p:spPr/>
        <p:txBody>
          <a:bodyPr/>
          <a:lstStyle/>
          <a:p>
            <a:fld id="{DF7F1863-8423-8E48-8D02-88636C918AC7}" type="datetime1">
              <a:rPr lang="en-US" smtClean="0"/>
              <a:t>3/5/2020</a:t>
            </a:fld>
            <a:endParaRPr lang="en-US"/>
          </a:p>
        </p:txBody>
      </p:sp>
      <p:sp>
        <p:nvSpPr>
          <p:cNvPr id="6" name="Footer Placeholder 5"/>
          <p:cNvSpPr>
            <a:spLocks noGrp="1"/>
          </p:cNvSpPr>
          <p:nvPr>
            <p:ph type="ftr" sz="quarter" idx="12"/>
          </p:nvPr>
        </p:nvSpPr>
        <p:spPr/>
        <p:txBody>
          <a:bodyPr/>
          <a:lstStyle/>
          <a:p>
            <a:endParaRPr lang="en-US"/>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a:p>
        </p:txBody>
      </p:sp>
    </p:spTree>
    <p:extLst>
      <p:ext uri="{BB962C8B-B14F-4D97-AF65-F5344CB8AC3E}">
        <p14:creationId xmlns:p14="http://schemas.microsoft.com/office/powerpoint/2010/main" val="3799205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Now let’s look at the steps in becoming an approved evaluator training provider.</a:t>
            </a:r>
            <a:r>
              <a:rPr lang="en-US" baseline="0" dirty="0"/>
              <a:t>  </a:t>
            </a:r>
            <a:endParaRPr lang="en-US" dirty="0"/>
          </a:p>
          <a:p>
            <a:pPr lvl="0"/>
            <a:endParaRPr lang="en-US" dirty="0"/>
          </a:p>
          <a:p>
            <a:pPr lvl="0"/>
            <a:r>
              <a:rPr lang="en-US" dirty="0"/>
              <a:t>The</a:t>
            </a:r>
            <a:r>
              <a:rPr lang="en-US" baseline="0" dirty="0"/>
              <a:t> process starts with your initial contact to CDE to express your interest in becoming an approved evaluator training provider.  The Educator Effectiveness Team will then reach out with next steps.    </a:t>
            </a:r>
          </a:p>
          <a:p>
            <a:pPr lvl="0"/>
            <a:endParaRPr lang="en-US" baseline="0" dirty="0"/>
          </a:p>
          <a:p>
            <a:pPr lvl="0"/>
            <a:r>
              <a:rPr lang="en-US" baseline="0" dirty="0"/>
              <a:t>Interested applicants will then be required to attend a 2-day training on the State Model Evaluation System.  Those applicants wanting to use a unique evaluation system are not required to attend a two training, however, they will have more requirements in their application when it comes to fully explaining their evaluation system.  Applicants will complete and submit their final application.</a:t>
            </a:r>
          </a:p>
          <a:p>
            <a:pPr lvl="0"/>
            <a:endParaRPr lang="en-US" baseline="0" dirty="0"/>
          </a:p>
          <a:p>
            <a:pPr lvl="0"/>
            <a:r>
              <a:rPr lang="en-US" baseline="0" dirty="0"/>
              <a:t>Then CDE will work to review and approve applicants. After notification, providers will be able to conduct</a:t>
            </a:r>
            <a:r>
              <a:rPr lang="en-US" dirty="0"/>
              <a:t> training for their own district or</a:t>
            </a:r>
            <a:r>
              <a:rPr lang="en-US" baseline="0" dirty="0"/>
              <a:t> BOCES or offer training to the</a:t>
            </a:r>
            <a:r>
              <a:rPr lang="en-US" dirty="0"/>
              <a:t> field. </a:t>
            </a:r>
          </a:p>
        </p:txBody>
      </p:sp>
      <p:sp>
        <p:nvSpPr>
          <p:cNvPr id="4" name="Slide Number Placeholder 3"/>
          <p:cNvSpPr>
            <a:spLocks noGrp="1"/>
          </p:cNvSpPr>
          <p:nvPr>
            <p:ph type="sldNum" sz="quarter" idx="10"/>
          </p:nvPr>
        </p:nvSpPr>
        <p:spPr/>
        <p:txBody>
          <a:bodyPr/>
          <a:lstStyle/>
          <a:p>
            <a:fld id="{767FD9F8-DFB7-459C-8A94-566F63DCFD96}" type="slidenum">
              <a:rPr lang="en-US" smtClean="0"/>
              <a:t>8</a:t>
            </a:fld>
            <a:endParaRPr lang="en-US"/>
          </a:p>
        </p:txBody>
      </p:sp>
    </p:spTree>
    <p:extLst>
      <p:ext uri="{BB962C8B-B14F-4D97-AF65-F5344CB8AC3E}">
        <p14:creationId xmlns:p14="http://schemas.microsoft.com/office/powerpoint/2010/main" val="29099052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Each Approved Evaluator Training Provider must include two components in their training programs that they would use to train evaluator designees to certify them to be an evaluator. The two components make up the art and science of evaluation practices. The art, or requirement 1, are the practices that would be part of a principal’s licensure program such as observation strategies and providing quality feedback to educators. Whereas requirement 2 can be thought of as the science component and makes up the more technical pieces that you would need to train on related to the state model system or a</a:t>
            </a:r>
            <a:r>
              <a:rPr lang="en-US" baseline="0" dirty="0"/>
              <a:t> unique evaluation system</a:t>
            </a:r>
            <a:r>
              <a:rPr lang="en-US" dirty="0"/>
              <a:t>. </a:t>
            </a:r>
          </a:p>
          <a:p>
            <a:pPr lvl="0"/>
            <a:endParaRPr lang="en-US" dirty="0"/>
          </a:p>
          <a:p>
            <a:pPr lvl="0"/>
            <a:r>
              <a:rPr lang="en-US" dirty="0"/>
              <a:t>The two-day training that you will attend will provide you with all the information and materials needed to train on requirement 2 if you are using</a:t>
            </a:r>
            <a:r>
              <a:rPr lang="en-US" baseline="0" dirty="0"/>
              <a:t> the State Model Evaluation System</a:t>
            </a:r>
            <a:r>
              <a:rPr lang="en-US" dirty="0"/>
              <a:t>.  If you are using a unique evaluation system, you would need</a:t>
            </a:r>
            <a:r>
              <a:rPr lang="en-US" baseline="0" dirty="0"/>
              <a:t> to provide all the information and materials needed to support your local evaluation system.  </a:t>
            </a:r>
            <a:r>
              <a:rPr lang="en-US" dirty="0"/>
              <a:t>You would be responsible for detailing how you would train on the concepts embedded in requirement 1. </a:t>
            </a:r>
          </a:p>
          <a:p>
            <a:pPr lvl="0"/>
            <a:endParaRPr lang="en-US" b="1" dirty="0"/>
          </a:p>
          <a:p>
            <a:r>
              <a:rPr lang="en-US" dirty="0"/>
              <a:t>Both of the requirements are part of the application process to be approved as a training</a:t>
            </a:r>
            <a:r>
              <a:rPr lang="en-US" baseline="0" dirty="0"/>
              <a:t> provider. </a:t>
            </a:r>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9</a:t>
            </a:fld>
            <a:endParaRPr lang="en-US"/>
          </a:p>
        </p:txBody>
      </p:sp>
    </p:spTree>
    <p:extLst>
      <p:ext uri="{BB962C8B-B14F-4D97-AF65-F5344CB8AC3E}">
        <p14:creationId xmlns:p14="http://schemas.microsoft.com/office/powerpoint/2010/main" val="2697946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This is not a competitive process. Anyone who meets the criteria may be approved. </a:t>
            </a:r>
          </a:p>
          <a:p>
            <a:endParaRPr lang="en-US" b="0" dirty="0"/>
          </a:p>
          <a:p>
            <a:r>
              <a:rPr lang="en-US" b="0" dirty="0"/>
              <a:t>There is an annual application for new providers, so if you aren’t ready to apply this year you will have an opportunity next year.</a:t>
            </a:r>
          </a:p>
          <a:p>
            <a:endParaRPr lang="en-US" b="0" dirty="0"/>
          </a:p>
          <a:p>
            <a:r>
              <a:rPr lang="en-US" b="0" dirty="0"/>
              <a:t>After being approved, there is an annual process to renew your status as a training provider each year</a:t>
            </a:r>
            <a:r>
              <a:rPr lang="en-US" b="0" baseline="0" dirty="0"/>
              <a:t> as part of your Program Evaluation that you submit to CDE. </a:t>
            </a:r>
            <a:endParaRPr lang="en-US" dirty="0"/>
          </a:p>
        </p:txBody>
      </p:sp>
      <p:sp>
        <p:nvSpPr>
          <p:cNvPr id="4" name="Slide Number Placeholder 3"/>
          <p:cNvSpPr>
            <a:spLocks noGrp="1"/>
          </p:cNvSpPr>
          <p:nvPr>
            <p:ph type="sldNum" sz="quarter" idx="10"/>
          </p:nvPr>
        </p:nvSpPr>
        <p:spPr/>
        <p:txBody>
          <a:bodyPr/>
          <a:lstStyle/>
          <a:p>
            <a:fld id="{767FD9F8-DFB7-459C-8A94-566F63DCFD96}" type="slidenum">
              <a:rPr lang="en-US" smtClean="0"/>
              <a:t>10</a:t>
            </a:fld>
            <a:endParaRPr lang="en-US"/>
          </a:p>
        </p:txBody>
      </p:sp>
    </p:spTree>
    <p:extLst>
      <p:ext uri="{BB962C8B-B14F-4D97-AF65-F5344CB8AC3E}">
        <p14:creationId xmlns:p14="http://schemas.microsoft.com/office/powerpoint/2010/main" val="35390105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a:t>TITLE</a:t>
            </a:r>
          </a:p>
        </p:txBody>
      </p:sp>
    </p:spTree>
    <p:extLst>
      <p:ext uri="{BB962C8B-B14F-4D97-AF65-F5344CB8AC3E}">
        <p14:creationId xmlns:p14="http://schemas.microsoft.com/office/powerpoint/2010/main" val="3936849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 id="2147483676"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de.state.co.us/educatoreffectiveness/sb-evaluatortraining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type="subTitle" idx="1"/>
          </p:nvPr>
        </p:nvSpPr>
        <p:spPr>
          <a:xfrm>
            <a:off x="685800" y="2948809"/>
            <a:ext cx="7772400" cy="1065925"/>
          </a:xfrm>
        </p:spPr>
        <p:txBody>
          <a:bodyPr>
            <a:noAutofit/>
          </a:bodyPr>
          <a:lstStyle/>
          <a:p>
            <a:pPr lvl="0"/>
            <a:r>
              <a:rPr lang="en-US" sz="4000" dirty="0"/>
              <a:t> Approved Evaluator Training Provider </a:t>
            </a:r>
            <a:br>
              <a:rPr lang="en-US" sz="4000" dirty="0"/>
            </a:br>
            <a:r>
              <a:rPr lang="en-US" sz="4000" i="1" dirty="0"/>
              <a:t>Application Process</a:t>
            </a:r>
          </a:p>
          <a:p>
            <a:pPr lvl="0"/>
            <a:r>
              <a:rPr lang="en-US" sz="3200" dirty="0"/>
              <a:t>Informational Power Point for Interested Applicants  </a:t>
            </a:r>
          </a:p>
          <a:p>
            <a:pPr lvl="0"/>
            <a:endParaRPr lang="en-US" sz="4000" dirty="0"/>
          </a:p>
          <a:p>
            <a:endParaRPr lang="en-US" sz="4000" dirty="0"/>
          </a:p>
        </p:txBody>
      </p:sp>
    </p:spTree>
    <p:extLst>
      <p:ext uri="{BB962C8B-B14F-4D97-AF65-F5344CB8AC3E}">
        <p14:creationId xmlns:p14="http://schemas.microsoft.com/office/powerpoint/2010/main" val="3660674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t>This is not a competitive process. Anyone satisfactorily meeting the criteria may be approved. </a:t>
            </a:r>
          </a:p>
          <a:p>
            <a:endParaRPr lang="en-US" b="0" dirty="0"/>
          </a:p>
          <a:p>
            <a:r>
              <a:rPr lang="en-US" b="0" dirty="0"/>
              <a:t>There is an annual application for new providers, so if you aren’t ready to apply this year you will have an opportunity next year.</a:t>
            </a:r>
          </a:p>
          <a:p>
            <a:endParaRPr lang="en-US" b="0" dirty="0"/>
          </a:p>
          <a:p>
            <a:r>
              <a:rPr lang="en-US" b="0" dirty="0"/>
              <a:t>After being approved, there is an annual process to renew your status as a training provider each year as part of your Program Evaluation that you submit to CDE.</a:t>
            </a:r>
            <a:br>
              <a:rPr lang="en-US" b="0" dirty="0"/>
            </a:br>
            <a:endParaRPr lang="en-US" b="0" dirty="0"/>
          </a:p>
          <a:p>
            <a:pPr marL="45720" indent="0">
              <a:buNone/>
            </a:pPr>
            <a:endParaRPr lang="en-US" sz="2000" dirty="0"/>
          </a:p>
        </p:txBody>
      </p:sp>
      <p:sp>
        <p:nvSpPr>
          <p:cNvPr id="3" name="Title 2"/>
          <p:cNvSpPr>
            <a:spLocks noGrp="1"/>
          </p:cNvSpPr>
          <p:nvPr>
            <p:ph type="title"/>
          </p:nvPr>
        </p:nvSpPr>
        <p:spPr/>
        <p:txBody>
          <a:bodyPr>
            <a:noAutofit/>
          </a:bodyPr>
          <a:lstStyle/>
          <a:p>
            <a:r>
              <a:rPr lang="en-US" sz="3600" dirty="0"/>
              <a:t>Application Considerations</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22618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
          <p:cNvSpPr>
            <a:spLocks noGrp="1"/>
          </p:cNvSpPr>
          <p:nvPr>
            <p:ph idx="1"/>
          </p:nvPr>
        </p:nvSpPr>
        <p:spPr/>
        <p:txBody>
          <a:bodyPr/>
          <a:lstStyle/>
          <a:p>
            <a:pPr>
              <a:defRPr/>
            </a:pPr>
            <a:r>
              <a:rPr lang="en-US" sz="2700" dirty="0">
                <a:solidFill>
                  <a:srgbClr val="000000"/>
                </a:solidFill>
              </a:rPr>
              <a:t>Educator Effectiveness</a:t>
            </a:r>
          </a:p>
          <a:p>
            <a:pPr lvl="1">
              <a:defRPr/>
            </a:pPr>
            <a:r>
              <a:rPr lang="en-US" dirty="0">
                <a:solidFill>
                  <a:srgbClr val="000000"/>
                </a:solidFill>
              </a:rPr>
              <a:t>Educator_effectiveness@cde.state.co.us</a:t>
            </a:r>
            <a:endParaRPr lang="en-US" dirty="0"/>
          </a:p>
          <a:p>
            <a:pPr marL="274320" lvl="1" indent="-228600">
              <a:buClr>
                <a:schemeClr val="accent1"/>
              </a:buClr>
            </a:pPr>
            <a:endParaRPr lang="en-US" b="1" dirty="0"/>
          </a:p>
          <a:p>
            <a:pPr marL="274320" lvl="1" indent="-228600">
              <a:buClr>
                <a:schemeClr val="accent1"/>
              </a:buClr>
            </a:pPr>
            <a:r>
              <a:rPr lang="en-US" b="1" dirty="0"/>
              <a:t>Educator Effectiveness Website Link for becoming an Approved Evaluator Training Provider: </a:t>
            </a:r>
            <a:r>
              <a:rPr lang="en-US" dirty="0">
                <a:hlinkClick r:id="rId3"/>
              </a:rPr>
              <a:t>http://www.cde.state.co.us/educatoreffectiveness/sb-evaluatortrainings</a:t>
            </a:r>
            <a:r>
              <a:rPr lang="en-US" dirty="0"/>
              <a:t> </a:t>
            </a:r>
          </a:p>
        </p:txBody>
      </p:sp>
      <p:sp>
        <p:nvSpPr>
          <p:cNvPr id="7" name="Title 3"/>
          <p:cNvSpPr>
            <a:spLocks noGrp="1"/>
          </p:cNvSpPr>
          <p:nvPr>
            <p:ph type="title"/>
          </p:nvPr>
        </p:nvSpPr>
        <p:spPr/>
        <p:txBody>
          <a:bodyPr>
            <a:normAutofit/>
          </a:bodyPr>
          <a:lstStyle/>
          <a:p>
            <a:r>
              <a:rPr lang="en-US" sz="4000" dirty="0"/>
              <a:t>For More Information</a:t>
            </a:r>
          </a:p>
        </p:txBody>
      </p:sp>
      <p:sp>
        <p:nvSpPr>
          <p:cNvPr id="8" name="Rectangle 7"/>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11126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2800" dirty="0"/>
              <a:t>Purpose of the application to become an Approved Evaluator Training Provider</a:t>
            </a:r>
          </a:p>
          <a:p>
            <a:pPr lvl="1"/>
            <a:r>
              <a:rPr lang="en-US" sz="2800" dirty="0"/>
              <a:t>Policy Context</a:t>
            </a:r>
          </a:p>
          <a:p>
            <a:pPr marL="0" indent="0">
              <a:buNone/>
            </a:pPr>
            <a:r>
              <a:rPr lang="en-US" sz="2800" dirty="0"/>
              <a:t>Who can apply to be a training provider?</a:t>
            </a:r>
          </a:p>
          <a:p>
            <a:pPr marL="0" indent="0">
              <a:buNone/>
            </a:pPr>
            <a:r>
              <a:rPr lang="en-US" sz="2800" dirty="0"/>
              <a:t>What has to be submitted?</a:t>
            </a:r>
          </a:p>
          <a:p>
            <a:pPr lvl="1"/>
            <a:r>
              <a:rPr lang="en-US" sz="2600" dirty="0"/>
              <a:t> </a:t>
            </a:r>
            <a:r>
              <a:rPr lang="en-US" sz="2800" dirty="0"/>
              <a:t>Timeline</a:t>
            </a:r>
          </a:p>
          <a:p>
            <a:pPr lvl="1"/>
            <a:r>
              <a:rPr lang="en-US" sz="2800" dirty="0"/>
              <a:t> Training Components</a:t>
            </a:r>
          </a:p>
          <a:p>
            <a:pPr marL="0" indent="0">
              <a:buNone/>
            </a:pPr>
            <a:r>
              <a:rPr lang="en-US" sz="2800" dirty="0"/>
              <a:t>Next Steps</a:t>
            </a:r>
          </a:p>
          <a:p>
            <a:pPr lvl="1"/>
            <a:r>
              <a:rPr lang="en-US" sz="2800" dirty="0"/>
              <a:t> Contacts </a:t>
            </a:r>
          </a:p>
          <a:p>
            <a:pPr marL="45720" indent="0">
              <a:buNone/>
            </a:pPr>
            <a:endParaRPr lang="en-US" dirty="0"/>
          </a:p>
        </p:txBody>
      </p:sp>
      <p:sp>
        <p:nvSpPr>
          <p:cNvPr id="3" name="Title 2"/>
          <p:cNvSpPr>
            <a:spLocks noGrp="1"/>
          </p:cNvSpPr>
          <p:nvPr>
            <p:ph type="title"/>
          </p:nvPr>
        </p:nvSpPr>
        <p:spPr>
          <a:xfrm>
            <a:off x="192024" y="192024"/>
            <a:ext cx="8951976" cy="521208"/>
          </a:xfrm>
        </p:spPr>
        <p:txBody>
          <a:bodyPr>
            <a:noAutofit/>
          </a:bodyPr>
          <a:lstStyle/>
          <a:p>
            <a:r>
              <a:rPr lang="en-US" sz="3600" dirty="0"/>
              <a:t>What will this informational power point cover? </a:t>
            </a:r>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467350" y="3342906"/>
            <a:ext cx="3492993" cy="2619744"/>
          </a:xfrm>
          <a:prstGeom prst="rect">
            <a:avLst/>
          </a:prstGeom>
        </p:spPr>
      </p:pic>
      <p:sp>
        <p:nvSpPr>
          <p:cNvPr id="6" name="Rectangle 5"/>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3606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As you are reading through this Power Point presentation, be sure to read the notes section on each slide for more detailed information. </a:t>
            </a:r>
          </a:p>
        </p:txBody>
      </p:sp>
      <p:sp>
        <p:nvSpPr>
          <p:cNvPr id="3" name="Title 2"/>
          <p:cNvSpPr>
            <a:spLocks noGrp="1"/>
          </p:cNvSpPr>
          <p:nvPr>
            <p:ph type="title"/>
          </p:nvPr>
        </p:nvSpPr>
        <p:spPr/>
        <p:txBody>
          <a:bodyPr>
            <a:noAutofit/>
          </a:bodyPr>
          <a:lstStyle/>
          <a:p>
            <a:r>
              <a:rPr lang="en-US" sz="3600" dirty="0"/>
              <a:t>Informational Power Point</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0432" y="3097529"/>
            <a:ext cx="3629025" cy="3028950"/>
          </a:xfrm>
          <a:prstGeom prst="rect">
            <a:avLst/>
          </a:prstGeom>
        </p:spPr>
      </p:pic>
      <p:sp>
        <p:nvSpPr>
          <p:cNvPr id="6" name="Rectangle 5"/>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52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0" dirty="0"/>
              <a:t>To help districts distribute leadership, manage workload and ensure high quality feedback to all educators, state statute and rule allow </a:t>
            </a:r>
            <a:r>
              <a:rPr lang="en-US" b="0" i="1" u="sng" dirty="0">
                <a:solidFill>
                  <a:srgbClr val="FF0000"/>
                </a:solidFill>
              </a:rPr>
              <a:t>designees</a:t>
            </a:r>
            <a:r>
              <a:rPr lang="en-US" b="0" dirty="0"/>
              <a:t> to conduct evaluations for teachers, Special Services Providers and principals </a:t>
            </a:r>
            <a:r>
              <a:rPr lang="en-US" b="0" i="1" dirty="0"/>
              <a:t>as long as they have been through an evaluator training program approved by CDE</a:t>
            </a:r>
            <a:r>
              <a:rPr lang="en-US" b="0" dirty="0"/>
              <a:t>. </a:t>
            </a:r>
            <a:r>
              <a:rPr lang="en-US" dirty="0"/>
              <a:t>(</a:t>
            </a:r>
            <a:r>
              <a:rPr lang="en-US" b="0" dirty="0"/>
              <a:t>22-9-106 (4) (a), 5.03 (B)</a:t>
            </a:r>
            <a:r>
              <a:rPr lang="en-US" dirty="0"/>
              <a:t>)</a:t>
            </a:r>
          </a:p>
          <a:p>
            <a:pPr marL="45720" indent="0">
              <a:buNone/>
            </a:pPr>
            <a:endParaRPr lang="en-US" sz="800" dirty="0"/>
          </a:p>
          <a:p>
            <a:r>
              <a:rPr lang="en-US" b="0" dirty="0"/>
              <a:t>This application process for Approved Evaluator Training Providers was created to meet the above need for the Colorado State Model Evaluation System or a unique evaluation system.</a:t>
            </a:r>
          </a:p>
          <a:p>
            <a:r>
              <a:rPr lang="en-US" b="0" i="1" u="sng" dirty="0">
                <a:solidFill>
                  <a:srgbClr val="FF0000"/>
                </a:solidFill>
              </a:rPr>
              <a:t>Evaluator designee</a:t>
            </a:r>
            <a:r>
              <a:rPr lang="en-US" b="0" dirty="0"/>
              <a:t>: A person conducting educator evaluations that does not currently hold a principal or administrator license.</a:t>
            </a:r>
          </a:p>
          <a:p>
            <a:endParaRPr lang="en-US" b="0" dirty="0"/>
          </a:p>
          <a:p>
            <a:pPr marL="45720" indent="0">
              <a:buNone/>
            </a:pPr>
            <a:endParaRPr lang="en-US" dirty="0"/>
          </a:p>
        </p:txBody>
      </p:sp>
      <p:sp>
        <p:nvSpPr>
          <p:cNvPr id="3" name="Title 2"/>
          <p:cNvSpPr>
            <a:spLocks noGrp="1"/>
          </p:cNvSpPr>
          <p:nvPr>
            <p:ph type="title"/>
          </p:nvPr>
        </p:nvSpPr>
        <p:spPr/>
        <p:txBody>
          <a:bodyPr>
            <a:noAutofit/>
          </a:bodyPr>
          <a:lstStyle/>
          <a:p>
            <a:r>
              <a:rPr lang="en-US" sz="3600" dirty="0"/>
              <a:t>Purpose of the Application</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43841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Approved Evaluator Training Providers are required by:</a:t>
            </a:r>
          </a:p>
          <a:p>
            <a:pPr lvl="1"/>
            <a:r>
              <a:rPr lang="en-US" sz="2300" dirty="0"/>
              <a:t>Colorado Revised Statute 22‐9‐106 (4) (a) </a:t>
            </a:r>
          </a:p>
          <a:p>
            <a:pPr lvl="1"/>
            <a:r>
              <a:rPr lang="en-US" sz="2300" dirty="0"/>
              <a:t>State Board of Education Rule: 5.03 (B) </a:t>
            </a:r>
          </a:p>
          <a:p>
            <a:pPr lvl="1"/>
            <a:r>
              <a:rPr lang="en-US" sz="2300" dirty="0"/>
              <a:t>Colorado Revised Statute 22‐9‐108 (1), (2), (3) </a:t>
            </a:r>
          </a:p>
          <a:p>
            <a:r>
              <a:rPr lang="en-US" dirty="0"/>
              <a:t>Training district systems are required by:</a:t>
            </a:r>
          </a:p>
          <a:p>
            <a:pPr lvl="1"/>
            <a:r>
              <a:rPr lang="en-US" sz="2300" dirty="0"/>
              <a:t>CRS 22-9-105.5 (e) (I)</a:t>
            </a:r>
          </a:p>
          <a:p>
            <a:pPr lvl="1"/>
            <a:r>
              <a:rPr lang="en-US" sz="2300" dirty="0"/>
              <a:t>State Board Rules; 5.03 (A)</a:t>
            </a:r>
          </a:p>
        </p:txBody>
      </p:sp>
      <p:sp>
        <p:nvSpPr>
          <p:cNvPr id="3" name="Title 2"/>
          <p:cNvSpPr>
            <a:spLocks noGrp="1"/>
          </p:cNvSpPr>
          <p:nvPr>
            <p:ph type="title"/>
          </p:nvPr>
        </p:nvSpPr>
        <p:spPr/>
        <p:txBody>
          <a:bodyPr>
            <a:normAutofit/>
          </a:bodyPr>
          <a:lstStyle/>
          <a:p>
            <a:r>
              <a:rPr lang="en-US" sz="4000" dirty="0"/>
              <a:t>Policy Context</a:t>
            </a:r>
          </a:p>
        </p:txBody>
      </p:sp>
      <p:sp>
        <p:nvSpPr>
          <p:cNvPr id="4" name="Rectangle 3"/>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6403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a:t>Yes: </a:t>
            </a:r>
          </a:p>
          <a:p>
            <a:pPr marL="45720" indent="0">
              <a:buNone/>
            </a:pPr>
            <a:r>
              <a:rPr lang="en-US" b="0" dirty="0"/>
              <a:t>If your district/BOCES/organization would like to be approved to train </a:t>
            </a:r>
            <a:r>
              <a:rPr lang="en-US" b="0" i="1" u="sng" dirty="0">
                <a:solidFill>
                  <a:srgbClr val="FF0000"/>
                </a:solidFill>
              </a:rPr>
              <a:t>designees</a:t>
            </a:r>
            <a:r>
              <a:rPr lang="en-US" b="0" dirty="0"/>
              <a:t> on the required components of an evaluator training program and the State Model System or a unique evaluation system.</a:t>
            </a:r>
          </a:p>
          <a:p>
            <a:pPr lvl="1"/>
            <a:r>
              <a:rPr lang="en-US" sz="2000" b="0" i="1" dirty="0"/>
              <a:t>Special note: </a:t>
            </a:r>
            <a:r>
              <a:rPr lang="en-US" sz="2000" b="0" dirty="0"/>
              <a:t>Institutes of Higher Education that are already approved for their principal prep programs do not need to also obtain this designation. </a:t>
            </a:r>
            <a:r>
              <a:rPr lang="en-US" sz="2000" b="1" i="1" dirty="0"/>
              <a:t>But</a:t>
            </a:r>
            <a:r>
              <a:rPr lang="en-US" sz="2000" b="0" dirty="0"/>
              <a:t> alternative licensure programs for principals may want to become an Approved Evaluator Training Provider so they have the ability to designate their current participants to evaluate educators prior to them receiving their official principal or administrative license. </a:t>
            </a:r>
            <a:endParaRPr lang="en-US" sz="900" b="0" dirty="0"/>
          </a:p>
          <a:p>
            <a:r>
              <a:rPr lang="en-US" sz="2800" dirty="0"/>
              <a:t>No: </a:t>
            </a:r>
          </a:p>
          <a:p>
            <a:pPr marL="45720" indent="0">
              <a:buNone/>
            </a:pPr>
            <a:r>
              <a:rPr lang="en-US" b="0" dirty="0"/>
              <a:t>If your district/BOCES/organization does not wish to train </a:t>
            </a:r>
            <a:r>
              <a:rPr lang="en-US" b="0" i="1" u="sng" dirty="0">
                <a:solidFill>
                  <a:srgbClr val="FF0000"/>
                </a:solidFill>
              </a:rPr>
              <a:t>designees</a:t>
            </a:r>
            <a:r>
              <a:rPr lang="en-US" b="0" dirty="0">
                <a:solidFill>
                  <a:srgbClr val="FF0000"/>
                </a:solidFill>
              </a:rPr>
              <a:t> </a:t>
            </a:r>
            <a:r>
              <a:rPr lang="en-US" b="0" dirty="0">
                <a:solidFill>
                  <a:schemeClr val="bg1">
                    <a:lumMod val="50000"/>
                  </a:schemeClr>
                </a:solidFill>
              </a:rPr>
              <a:t>as</a:t>
            </a:r>
            <a:r>
              <a:rPr lang="en-US" b="0" dirty="0">
                <a:solidFill>
                  <a:srgbClr val="FF0000"/>
                </a:solidFill>
              </a:rPr>
              <a:t> </a:t>
            </a:r>
            <a:r>
              <a:rPr lang="en-US" b="0" dirty="0"/>
              <a:t>an approved trainer on the required components of evaluator training programs and the State Model System or a unique evaluation system. </a:t>
            </a:r>
          </a:p>
          <a:p>
            <a:endParaRPr lang="en-US" sz="2000" b="0" dirty="0"/>
          </a:p>
        </p:txBody>
      </p:sp>
      <p:sp>
        <p:nvSpPr>
          <p:cNvPr id="3" name="Title 2"/>
          <p:cNvSpPr>
            <a:spLocks noGrp="1"/>
          </p:cNvSpPr>
          <p:nvPr>
            <p:ph type="title"/>
          </p:nvPr>
        </p:nvSpPr>
        <p:spPr>
          <a:xfrm>
            <a:off x="192024" y="192024"/>
            <a:ext cx="8951976" cy="521208"/>
          </a:xfrm>
        </p:spPr>
        <p:txBody>
          <a:bodyPr>
            <a:noAutofit/>
          </a:bodyPr>
          <a:lstStyle/>
          <a:p>
            <a:r>
              <a:rPr lang="en-US" dirty="0"/>
              <a:t>Do I have to submit this application to train on the State Model System or my unique evaluation system?</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7988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a:r>
              <a:rPr lang="en-US" dirty="0"/>
              <a:t>Districts, BOCES, Institutes of Higher Education, Consulting Groups, or Individual Consultants can all apply. </a:t>
            </a:r>
          </a:p>
          <a:p>
            <a:pPr marL="0"/>
            <a:r>
              <a:rPr lang="en-US" dirty="0"/>
              <a:t>Current Approved Evaluator Training Providers who were approved in the last four years do </a:t>
            </a:r>
            <a:r>
              <a:rPr lang="en-US" i="1" u="sng" dirty="0"/>
              <a:t>not</a:t>
            </a:r>
            <a:r>
              <a:rPr lang="en-US" dirty="0"/>
              <a:t> have to re-apply through this process. </a:t>
            </a:r>
          </a:p>
          <a:p>
            <a:pPr marL="274320" lvl="1"/>
            <a:r>
              <a:rPr lang="en-US" dirty="0"/>
              <a:t>Each spring current providers submit a Program Evaluation and Renew Request to continue as a training provider. </a:t>
            </a:r>
          </a:p>
          <a:p>
            <a:pPr marL="0"/>
            <a:r>
              <a:rPr lang="en-US" dirty="0"/>
              <a:t>This application process addresses the approval of entities using the State Model Evaluation System or a unique evaluation system.</a:t>
            </a:r>
          </a:p>
          <a:p>
            <a:pPr marL="45720" indent="0">
              <a:buNone/>
            </a:pPr>
            <a:endParaRPr lang="en-US" dirty="0"/>
          </a:p>
        </p:txBody>
      </p:sp>
      <p:sp>
        <p:nvSpPr>
          <p:cNvPr id="3" name="Title 2"/>
          <p:cNvSpPr>
            <a:spLocks noGrp="1"/>
          </p:cNvSpPr>
          <p:nvPr>
            <p:ph type="title"/>
          </p:nvPr>
        </p:nvSpPr>
        <p:spPr>
          <a:xfrm>
            <a:off x="192024" y="192024"/>
            <a:ext cx="8951976" cy="521208"/>
          </a:xfrm>
        </p:spPr>
        <p:txBody>
          <a:bodyPr>
            <a:noAutofit/>
          </a:bodyPr>
          <a:lstStyle/>
          <a:p>
            <a:r>
              <a:rPr lang="en-US" sz="3600" dirty="0"/>
              <a:t>Who can apply to be a training provider?</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2018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nvPr>
        </p:nvGraphicFramePr>
        <p:xfrm>
          <a:off x="628650" y="1201738"/>
          <a:ext cx="7886700" cy="50371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203279" y="173832"/>
            <a:ext cx="8737442" cy="756418"/>
          </a:xfrm>
        </p:spPr>
        <p:txBody>
          <a:bodyPr>
            <a:noAutofit/>
          </a:bodyPr>
          <a:lstStyle/>
          <a:p>
            <a:r>
              <a:rPr lang="en-US" sz="3200" dirty="0"/>
              <a:t>What is the process for becoming an Approved Evaluator Training Provider?</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9880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2800" dirty="0"/>
              <a:t>Each Approved Evaluator Training Provider must include two components in their training programs: </a:t>
            </a:r>
          </a:p>
          <a:p>
            <a:r>
              <a:rPr lang="en-US" dirty="0">
                <a:solidFill>
                  <a:srgbClr val="0070C0"/>
                </a:solidFill>
              </a:rPr>
              <a:t>Requirement 1: Quality Evaluation Practices (“Art”)</a:t>
            </a:r>
          </a:p>
          <a:p>
            <a:pPr lvl="1"/>
            <a:r>
              <a:rPr lang="en-US" dirty="0"/>
              <a:t>Focuses on the concepts, theory, and best practices in evaluation (i.e.. observation strategies, feedback, difficult conversations, etc.)</a:t>
            </a:r>
          </a:p>
          <a:p>
            <a:r>
              <a:rPr lang="en-US" dirty="0">
                <a:solidFill>
                  <a:srgbClr val="0070C0"/>
                </a:solidFill>
              </a:rPr>
              <a:t>Requirement 2: CO State Model Evaluation System  or a Unique Evaluation System (“Science”) </a:t>
            </a:r>
          </a:p>
          <a:p>
            <a:pPr lvl="1"/>
            <a:r>
              <a:rPr lang="en-US" dirty="0"/>
              <a:t>Focuses on the more technical aspects of the CDE State Model Evaluation System or a unique evaluation system and will include training specifically on Senate Bill 10-191, the State Model Evaluation System or unique system implementation, and the tools for implementation fidelity and inter-rater agreement. </a:t>
            </a:r>
            <a:br>
              <a:rPr lang="en-US" dirty="0"/>
            </a:br>
            <a:endParaRPr lang="en-US" dirty="0"/>
          </a:p>
        </p:txBody>
      </p:sp>
      <p:sp>
        <p:nvSpPr>
          <p:cNvPr id="3" name="Title 2"/>
          <p:cNvSpPr>
            <a:spLocks noGrp="1"/>
          </p:cNvSpPr>
          <p:nvPr>
            <p:ph type="title"/>
          </p:nvPr>
        </p:nvSpPr>
        <p:spPr/>
        <p:txBody>
          <a:bodyPr>
            <a:normAutofit/>
          </a:bodyPr>
          <a:lstStyle/>
          <a:p>
            <a:r>
              <a:rPr lang="en-US" sz="4000" dirty="0"/>
              <a:t>Training Components</a:t>
            </a:r>
          </a:p>
        </p:txBody>
      </p:sp>
      <p:sp>
        <p:nvSpPr>
          <p:cNvPr id="5" name="Rectangle 4"/>
          <p:cNvSpPr/>
          <p:nvPr/>
        </p:nvSpPr>
        <p:spPr>
          <a:xfrm>
            <a:off x="628650" y="6419850"/>
            <a:ext cx="8382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71793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TotalTime>
  <Words>2213</Words>
  <Application>Microsoft Office PowerPoint</Application>
  <PresentationFormat>On-screen Show (4:3)</PresentationFormat>
  <Paragraphs>125</Paragraphs>
  <Slides>11</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Museo Slab 500</vt:lpstr>
      <vt:lpstr>Office Theme</vt:lpstr>
      <vt:lpstr>PowerPoint Presentation</vt:lpstr>
      <vt:lpstr>What will this informational power point cover? </vt:lpstr>
      <vt:lpstr>Informational Power Point</vt:lpstr>
      <vt:lpstr>Purpose of the Application</vt:lpstr>
      <vt:lpstr>Policy Context</vt:lpstr>
      <vt:lpstr>Do I have to submit this application to train on the State Model System or my unique evaluation system?</vt:lpstr>
      <vt:lpstr>Who can apply to be a training provider?</vt:lpstr>
      <vt:lpstr>What is the process for becoming an Approved Evaluator Training Provider?</vt:lpstr>
      <vt:lpstr>Training Components</vt:lpstr>
      <vt:lpstr>Application Considerations</vt:lpstr>
      <vt:lpstr>For More Information</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Robich, Joslyn</cp:lastModifiedBy>
  <cp:revision>22</cp:revision>
  <dcterms:created xsi:type="dcterms:W3CDTF">2019-06-25T17:30:52Z</dcterms:created>
  <dcterms:modified xsi:type="dcterms:W3CDTF">2020-03-05T20:00:36Z</dcterms:modified>
</cp:coreProperties>
</file>