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64" r:id="rId5"/>
    <p:sldId id="265" r:id="rId6"/>
    <p:sldId id="266" r:id="rId7"/>
    <p:sldId id="267" r:id="rId8"/>
    <p:sldId id="268" r:id="rId9"/>
    <p:sldId id="271" r:id="rId10"/>
    <p:sldId id="259" r:id="rId11"/>
    <p:sldId id="320" r:id="rId12"/>
    <p:sldId id="283" r:id="rId13"/>
    <p:sldId id="303" r:id="rId14"/>
    <p:sldId id="300" r:id="rId15"/>
    <p:sldId id="286" r:id="rId16"/>
    <p:sldId id="642" r:id="rId17"/>
    <p:sldId id="643" r:id="rId18"/>
    <p:sldId id="288" r:id="rId19"/>
    <p:sldId id="304" r:id="rId20"/>
    <p:sldId id="262" r:id="rId21"/>
    <p:sldId id="272" r:id="rId22"/>
    <p:sldId id="273" r:id="rId23"/>
    <p:sldId id="269" r:id="rId24"/>
    <p:sldId id="274" r:id="rId25"/>
    <p:sldId id="310" r:id="rId26"/>
    <p:sldId id="311" r:id="rId27"/>
    <p:sldId id="640" r:id="rId28"/>
    <p:sldId id="295" r:id="rId29"/>
    <p:sldId id="305" r:id="rId30"/>
    <p:sldId id="281" r:id="rId31"/>
    <p:sldId id="309" r:id="rId32"/>
    <p:sldId id="284" r:id="rId33"/>
    <p:sldId id="641" r:id="rId34"/>
    <p:sldId id="639" r:id="rId35"/>
    <p:sldId id="306" r:id="rId36"/>
    <p:sldId id="301" r:id="rId37"/>
    <p:sldId id="316" r:id="rId38"/>
    <p:sldId id="317" r:id="rId39"/>
    <p:sldId id="318" r:id="rId40"/>
    <p:sldId id="321" r:id="rId41"/>
    <p:sldId id="26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beck, Eleanor (Ellie)" initials="FE( [2]" lastIdx="96" clrIdx="0">
    <p:extLst>
      <p:ext uri="{19B8F6BF-5375-455C-9EA6-DF929625EA0E}">
        <p15:presenceInfo xmlns:p15="http://schemas.microsoft.com/office/powerpoint/2012/main" userId="S::efulbeck@air.org::7ceb1ee2-c19a-4088-9034-c03d27b3cf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46"/>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451" autoAdjust="0"/>
  </p:normalViewPr>
  <p:slideViewPr>
    <p:cSldViewPr snapToGrid="0">
      <p:cViewPr varScale="1">
        <p:scale>
          <a:sx n="96" d="100"/>
          <a:sy n="96" d="100"/>
        </p:scale>
        <p:origin x="1896" y="96"/>
      </p:cViewPr>
      <p:guideLst/>
    </p:cSldViewPr>
  </p:slideViewPr>
  <p:outlineViewPr>
    <p:cViewPr>
      <p:scale>
        <a:sx n="33" d="100"/>
        <a:sy n="33" d="100"/>
      </p:scale>
      <p:origin x="0" y="-5040"/>
    </p:cViewPr>
  </p:outlin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C16BC-E5DF-4363-BAF4-1F910BFC231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28CA81-7CBB-4C92-B989-4F45D7603B30}">
      <dgm:prSet/>
      <dgm:spPr/>
      <dgm:t>
        <a:bodyPr/>
        <a:lstStyle/>
        <a:p>
          <a:r>
            <a:rPr lang="en-US"/>
            <a:t>Review the program purpose, objectives and intended outcomes</a:t>
          </a:r>
        </a:p>
      </dgm:t>
    </dgm:pt>
    <dgm:pt modelId="{9F449679-3571-4734-A03C-53B71D3700C3}" type="parTrans" cxnId="{BEF2D733-3E72-48A9-B200-BEE1F379C93D}">
      <dgm:prSet/>
      <dgm:spPr/>
      <dgm:t>
        <a:bodyPr/>
        <a:lstStyle/>
        <a:p>
          <a:endParaRPr lang="en-US"/>
        </a:p>
      </dgm:t>
    </dgm:pt>
    <dgm:pt modelId="{9873369F-DDE9-481E-9B99-0EFF3FB462AE}" type="sibTrans" cxnId="{BEF2D733-3E72-48A9-B200-BEE1F379C93D}">
      <dgm:prSet/>
      <dgm:spPr/>
      <dgm:t>
        <a:bodyPr/>
        <a:lstStyle/>
        <a:p>
          <a:endParaRPr lang="en-US"/>
        </a:p>
      </dgm:t>
    </dgm:pt>
    <dgm:pt modelId="{E9FD7162-47CE-4051-A89B-8712409F8972}">
      <dgm:prSet/>
      <dgm:spPr/>
      <dgm:t>
        <a:bodyPr/>
        <a:lstStyle/>
        <a:p>
          <a:r>
            <a:rPr lang="en-US"/>
            <a:t>Review eligibility criteria and priority considerations</a:t>
          </a:r>
        </a:p>
      </dgm:t>
    </dgm:pt>
    <dgm:pt modelId="{EED6EE35-D2F8-4B40-83AF-43BBA30D59B0}" type="parTrans" cxnId="{F700A56E-CCA3-4205-ADEE-ADB1CCA439F7}">
      <dgm:prSet/>
      <dgm:spPr/>
      <dgm:t>
        <a:bodyPr/>
        <a:lstStyle/>
        <a:p>
          <a:endParaRPr lang="en-US"/>
        </a:p>
      </dgm:t>
    </dgm:pt>
    <dgm:pt modelId="{EC4C233F-E231-4F9C-BF48-AAE22F6EB6B6}" type="sibTrans" cxnId="{F700A56E-CCA3-4205-ADEE-ADB1CCA439F7}">
      <dgm:prSet/>
      <dgm:spPr/>
      <dgm:t>
        <a:bodyPr/>
        <a:lstStyle/>
        <a:p>
          <a:endParaRPr lang="en-US"/>
        </a:p>
      </dgm:t>
    </dgm:pt>
    <dgm:pt modelId="{2F9D25AD-E665-442D-9D61-99401E6DA833}">
      <dgm:prSet/>
      <dgm:spPr/>
      <dgm:t>
        <a:bodyPr/>
        <a:lstStyle/>
        <a:p>
          <a:r>
            <a:rPr lang="en-US"/>
            <a:t>Review funding and the grant cycle</a:t>
          </a:r>
        </a:p>
      </dgm:t>
    </dgm:pt>
    <dgm:pt modelId="{6BF04D6D-6DAF-4C59-BA48-6BCA1923AF31}" type="parTrans" cxnId="{A7A6FD93-E198-40EA-A352-AD85EA6F64A7}">
      <dgm:prSet/>
      <dgm:spPr/>
      <dgm:t>
        <a:bodyPr/>
        <a:lstStyle/>
        <a:p>
          <a:endParaRPr lang="en-US"/>
        </a:p>
      </dgm:t>
    </dgm:pt>
    <dgm:pt modelId="{41363660-194E-432B-84C8-339BFBEABE53}" type="sibTrans" cxnId="{A7A6FD93-E198-40EA-A352-AD85EA6F64A7}">
      <dgm:prSet/>
      <dgm:spPr/>
      <dgm:t>
        <a:bodyPr/>
        <a:lstStyle/>
        <a:p>
          <a:endParaRPr lang="en-US"/>
        </a:p>
      </dgm:t>
    </dgm:pt>
    <dgm:pt modelId="{BFE61730-7A6E-41FC-AA5D-CB3CC458A52E}">
      <dgm:prSet/>
      <dgm:spPr/>
      <dgm:t>
        <a:bodyPr/>
        <a:lstStyle/>
        <a:p>
          <a:r>
            <a:rPr lang="en-US"/>
            <a:t>Review allowable activities, project narrative pieces and attachments (including the budget)</a:t>
          </a:r>
        </a:p>
      </dgm:t>
    </dgm:pt>
    <dgm:pt modelId="{49867FA7-BE1D-430B-B666-69E0469C2ACD}" type="parTrans" cxnId="{A672A15C-0886-4326-97F0-FB9460E92F32}">
      <dgm:prSet/>
      <dgm:spPr/>
      <dgm:t>
        <a:bodyPr/>
        <a:lstStyle/>
        <a:p>
          <a:endParaRPr lang="en-US"/>
        </a:p>
      </dgm:t>
    </dgm:pt>
    <dgm:pt modelId="{A32CD960-ED60-485B-9783-8D3DAF58292F}" type="sibTrans" cxnId="{A672A15C-0886-4326-97F0-FB9460E92F32}">
      <dgm:prSet/>
      <dgm:spPr/>
      <dgm:t>
        <a:bodyPr/>
        <a:lstStyle/>
        <a:p>
          <a:endParaRPr lang="en-US"/>
        </a:p>
      </dgm:t>
    </dgm:pt>
    <dgm:pt modelId="{330663F3-5AAD-4F03-B438-1ECA00CEF0E9}">
      <dgm:prSet/>
      <dgm:spPr/>
      <dgm:t>
        <a:bodyPr/>
        <a:lstStyle/>
        <a:p>
          <a:r>
            <a:rPr lang="en-US"/>
            <a:t>Review project evaluation and reporting requirements</a:t>
          </a:r>
        </a:p>
      </dgm:t>
    </dgm:pt>
    <dgm:pt modelId="{DA2AE697-DA73-4C1E-9DA2-C9DAF09FB1DE}" type="parTrans" cxnId="{41AD8698-834E-46E2-BEF0-D7B65403FCFC}">
      <dgm:prSet/>
      <dgm:spPr/>
      <dgm:t>
        <a:bodyPr/>
        <a:lstStyle/>
        <a:p>
          <a:endParaRPr lang="en-US"/>
        </a:p>
      </dgm:t>
    </dgm:pt>
    <dgm:pt modelId="{E4097493-D7D7-4B2E-BB9E-8DA230DF2FF0}" type="sibTrans" cxnId="{41AD8698-834E-46E2-BEF0-D7B65403FCFC}">
      <dgm:prSet/>
      <dgm:spPr/>
      <dgm:t>
        <a:bodyPr/>
        <a:lstStyle/>
        <a:p>
          <a:endParaRPr lang="en-US"/>
        </a:p>
      </dgm:t>
    </dgm:pt>
    <dgm:pt modelId="{04804EF5-D069-4BE9-A44F-CAB0FE311E86}">
      <dgm:prSet/>
      <dgm:spPr/>
      <dgm:t>
        <a:bodyPr/>
        <a:lstStyle/>
        <a:p>
          <a:r>
            <a:rPr lang="en-US" dirty="0"/>
            <a:t>Review how applications will be scored and the scoring rubric</a:t>
          </a:r>
        </a:p>
      </dgm:t>
    </dgm:pt>
    <dgm:pt modelId="{0E5571AA-94FE-4010-8A3C-16536CB91FA3}" type="parTrans" cxnId="{E0D9D41A-890D-4193-9ECF-212AB6FD0DC9}">
      <dgm:prSet/>
      <dgm:spPr/>
      <dgm:t>
        <a:bodyPr/>
        <a:lstStyle/>
        <a:p>
          <a:endParaRPr lang="en-US"/>
        </a:p>
      </dgm:t>
    </dgm:pt>
    <dgm:pt modelId="{08D78748-BE79-4D8F-BE57-7B80CA82C497}" type="sibTrans" cxnId="{E0D9D41A-890D-4193-9ECF-212AB6FD0DC9}">
      <dgm:prSet/>
      <dgm:spPr/>
      <dgm:t>
        <a:bodyPr/>
        <a:lstStyle/>
        <a:p>
          <a:endParaRPr lang="en-US"/>
        </a:p>
      </dgm:t>
    </dgm:pt>
    <dgm:pt modelId="{609C36D2-538A-409D-AC1F-D6523553364C}" type="pres">
      <dgm:prSet presAssocID="{643C16BC-E5DF-4363-BAF4-1F910BFC2317}" presName="vert0" presStyleCnt="0">
        <dgm:presLayoutVars>
          <dgm:dir/>
          <dgm:animOne val="branch"/>
          <dgm:animLvl val="lvl"/>
        </dgm:presLayoutVars>
      </dgm:prSet>
      <dgm:spPr/>
    </dgm:pt>
    <dgm:pt modelId="{568778E3-2DE5-4FAB-A85A-4B3B29F89571}" type="pres">
      <dgm:prSet presAssocID="{8F28CA81-7CBB-4C92-B989-4F45D7603B30}" presName="thickLine" presStyleLbl="alignNode1" presStyleIdx="0" presStyleCnt="6"/>
      <dgm:spPr/>
    </dgm:pt>
    <dgm:pt modelId="{4A60845E-1F5A-44C9-9A26-0F649E318D53}" type="pres">
      <dgm:prSet presAssocID="{8F28CA81-7CBB-4C92-B989-4F45D7603B30}" presName="horz1" presStyleCnt="0"/>
      <dgm:spPr/>
    </dgm:pt>
    <dgm:pt modelId="{5F75BB30-6D96-4367-BECA-85F3B5E51A98}" type="pres">
      <dgm:prSet presAssocID="{8F28CA81-7CBB-4C92-B989-4F45D7603B30}" presName="tx1" presStyleLbl="revTx" presStyleIdx="0" presStyleCnt="6"/>
      <dgm:spPr/>
    </dgm:pt>
    <dgm:pt modelId="{A4EE66FA-84A5-4D71-AAAA-0797861165F2}" type="pres">
      <dgm:prSet presAssocID="{8F28CA81-7CBB-4C92-B989-4F45D7603B30}" presName="vert1" presStyleCnt="0"/>
      <dgm:spPr/>
    </dgm:pt>
    <dgm:pt modelId="{B0E196B9-526F-4FA6-8084-4792F94DB9FD}" type="pres">
      <dgm:prSet presAssocID="{E9FD7162-47CE-4051-A89B-8712409F8972}" presName="thickLine" presStyleLbl="alignNode1" presStyleIdx="1" presStyleCnt="6"/>
      <dgm:spPr/>
    </dgm:pt>
    <dgm:pt modelId="{B239F31E-7088-46B7-BA16-B6491FB50D78}" type="pres">
      <dgm:prSet presAssocID="{E9FD7162-47CE-4051-A89B-8712409F8972}" presName="horz1" presStyleCnt="0"/>
      <dgm:spPr/>
    </dgm:pt>
    <dgm:pt modelId="{7FEC8C73-6306-4DF1-B271-C020D709E0BE}" type="pres">
      <dgm:prSet presAssocID="{E9FD7162-47CE-4051-A89B-8712409F8972}" presName="tx1" presStyleLbl="revTx" presStyleIdx="1" presStyleCnt="6"/>
      <dgm:spPr/>
    </dgm:pt>
    <dgm:pt modelId="{717BEB14-CE25-4430-91DD-4C3A88158CB9}" type="pres">
      <dgm:prSet presAssocID="{E9FD7162-47CE-4051-A89B-8712409F8972}" presName="vert1" presStyleCnt="0"/>
      <dgm:spPr/>
    </dgm:pt>
    <dgm:pt modelId="{FA697C80-4F76-4420-B37A-AD1E84C46EB1}" type="pres">
      <dgm:prSet presAssocID="{2F9D25AD-E665-442D-9D61-99401E6DA833}" presName="thickLine" presStyleLbl="alignNode1" presStyleIdx="2" presStyleCnt="6"/>
      <dgm:spPr/>
    </dgm:pt>
    <dgm:pt modelId="{922AAD9C-DBFA-4783-92E7-07ECF9F2710F}" type="pres">
      <dgm:prSet presAssocID="{2F9D25AD-E665-442D-9D61-99401E6DA833}" presName="horz1" presStyleCnt="0"/>
      <dgm:spPr/>
    </dgm:pt>
    <dgm:pt modelId="{E7D79679-C790-4947-AD48-20FDEFD3BC13}" type="pres">
      <dgm:prSet presAssocID="{2F9D25AD-E665-442D-9D61-99401E6DA833}" presName="tx1" presStyleLbl="revTx" presStyleIdx="2" presStyleCnt="6"/>
      <dgm:spPr/>
    </dgm:pt>
    <dgm:pt modelId="{B8761DC8-3909-44B8-A537-D278825E6038}" type="pres">
      <dgm:prSet presAssocID="{2F9D25AD-E665-442D-9D61-99401E6DA833}" presName="vert1" presStyleCnt="0"/>
      <dgm:spPr/>
    </dgm:pt>
    <dgm:pt modelId="{03B6797D-F61F-402E-8D7E-4666CB673DBF}" type="pres">
      <dgm:prSet presAssocID="{BFE61730-7A6E-41FC-AA5D-CB3CC458A52E}" presName="thickLine" presStyleLbl="alignNode1" presStyleIdx="3" presStyleCnt="6"/>
      <dgm:spPr/>
    </dgm:pt>
    <dgm:pt modelId="{3A2585AC-07A7-4614-B4F6-CFAAD365B8FC}" type="pres">
      <dgm:prSet presAssocID="{BFE61730-7A6E-41FC-AA5D-CB3CC458A52E}" presName="horz1" presStyleCnt="0"/>
      <dgm:spPr/>
    </dgm:pt>
    <dgm:pt modelId="{00998F00-63C4-472A-A20E-02E49096ED6C}" type="pres">
      <dgm:prSet presAssocID="{BFE61730-7A6E-41FC-AA5D-CB3CC458A52E}" presName="tx1" presStyleLbl="revTx" presStyleIdx="3" presStyleCnt="6"/>
      <dgm:spPr/>
    </dgm:pt>
    <dgm:pt modelId="{5EF07617-89B9-4841-88B1-8394146C820F}" type="pres">
      <dgm:prSet presAssocID="{BFE61730-7A6E-41FC-AA5D-CB3CC458A52E}" presName="vert1" presStyleCnt="0"/>
      <dgm:spPr/>
    </dgm:pt>
    <dgm:pt modelId="{5C9813CC-10F8-4592-8412-1FB7AF90C6AA}" type="pres">
      <dgm:prSet presAssocID="{330663F3-5AAD-4F03-B438-1ECA00CEF0E9}" presName="thickLine" presStyleLbl="alignNode1" presStyleIdx="4" presStyleCnt="6"/>
      <dgm:spPr/>
    </dgm:pt>
    <dgm:pt modelId="{12A24874-D750-4DBE-B394-4C13BA3346C4}" type="pres">
      <dgm:prSet presAssocID="{330663F3-5AAD-4F03-B438-1ECA00CEF0E9}" presName="horz1" presStyleCnt="0"/>
      <dgm:spPr/>
    </dgm:pt>
    <dgm:pt modelId="{ECC8C1FE-1649-4F8D-A94C-4429733AD9E7}" type="pres">
      <dgm:prSet presAssocID="{330663F3-5AAD-4F03-B438-1ECA00CEF0E9}" presName="tx1" presStyleLbl="revTx" presStyleIdx="4" presStyleCnt="6"/>
      <dgm:spPr/>
    </dgm:pt>
    <dgm:pt modelId="{191ED7A3-0CED-4EEF-A806-B9420CC5F125}" type="pres">
      <dgm:prSet presAssocID="{330663F3-5AAD-4F03-B438-1ECA00CEF0E9}" presName="vert1" presStyleCnt="0"/>
      <dgm:spPr/>
    </dgm:pt>
    <dgm:pt modelId="{481285A1-9A75-41A8-A1F3-4BB0640DE561}" type="pres">
      <dgm:prSet presAssocID="{04804EF5-D069-4BE9-A44F-CAB0FE311E86}" presName="thickLine" presStyleLbl="alignNode1" presStyleIdx="5" presStyleCnt="6"/>
      <dgm:spPr/>
    </dgm:pt>
    <dgm:pt modelId="{485A023F-D621-428A-9B6F-670F22D20717}" type="pres">
      <dgm:prSet presAssocID="{04804EF5-D069-4BE9-A44F-CAB0FE311E86}" presName="horz1" presStyleCnt="0"/>
      <dgm:spPr/>
    </dgm:pt>
    <dgm:pt modelId="{6C0B9F8C-B53D-47A8-B853-D9A1FDE03AAD}" type="pres">
      <dgm:prSet presAssocID="{04804EF5-D069-4BE9-A44F-CAB0FE311E86}" presName="tx1" presStyleLbl="revTx" presStyleIdx="5" presStyleCnt="6"/>
      <dgm:spPr/>
    </dgm:pt>
    <dgm:pt modelId="{C6CAC13D-E7EC-4F70-8AF8-CCB997539522}" type="pres">
      <dgm:prSet presAssocID="{04804EF5-D069-4BE9-A44F-CAB0FE311E86}" presName="vert1" presStyleCnt="0"/>
      <dgm:spPr/>
    </dgm:pt>
  </dgm:ptLst>
  <dgm:cxnLst>
    <dgm:cxn modelId="{1C42570A-21A5-47F2-A210-D504F1B52637}" type="presOf" srcId="{8F28CA81-7CBB-4C92-B989-4F45D7603B30}" destId="{5F75BB30-6D96-4367-BECA-85F3B5E51A98}" srcOrd="0" destOrd="0" presId="urn:microsoft.com/office/officeart/2008/layout/LinedList"/>
    <dgm:cxn modelId="{E0D9D41A-890D-4193-9ECF-212AB6FD0DC9}" srcId="{643C16BC-E5DF-4363-BAF4-1F910BFC2317}" destId="{04804EF5-D069-4BE9-A44F-CAB0FE311E86}" srcOrd="5" destOrd="0" parTransId="{0E5571AA-94FE-4010-8A3C-16536CB91FA3}" sibTransId="{08D78748-BE79-4D8F-BE57-7B80CA82C497}"/>
    <dgm:cxn modelId="{BEF2D733-3E72-48A9-B200-BEE1F379C93D}" srcId="{643C16BC-E5DF-4363-BAF4-1F910BFC2317}" destId="{8F28CA81-7CBB-4C92-B989-4F45D7603B30}" srcOrd="0" destOrd="0" parTransId="{9F449679-3571-4734-A03C-53B71D3700C3}" sibTransId="{9873369F-DDE9-481E-9B99-0EFF3FB462AE}"/>
    <dgm:cxn modelId="{A672A15C-0886-4326-97F0-FB9460E92F32}" srcId="{643C16BC-E5DF-4363-BAF4-1F910BFC2317}" destId="{BFE61730-7A6E-41FC-AA5D-CB3CC458A52E}" srcOrd="3" destOrd="0" parTransId="{49867FA7-BE1D-430B-B666-69E0469C2ACD}" sibTransId="{A32CD960-ED60-485B-9783-8D3DAF58292F}"/>
    <dgm:cxn modelId="{70B2FA43-4241-44B2-8830-8F5951090B9B}" type="presOf" srcId="{E9FD7162-47CE-4051-A89B-8712409F8972}" destId="{7FEC8C73-6306-4DF1-B271-C020D709E0BE}" srcOrd="0" destOrd="0" presId="urn:microsoft.com/office/officeart/2008/layout/LinedList"/>
    <dgm:cxn modelId="{EFFC8E65-D886-4BBE-8D9C-C338C9391826}" type="presOf" srcId="{643C16BC-E5DF-4363-BAF4-1F910BFC2317}" destId="{609C36D2-538A-409D-AC1F-D6523553364C}" srcOrd="0" destOrd="0" presId="urn:microsoft.com/office/officeart/2008/layout/LinedList"/>
    <dgm:cxn modelId="{F700A56E-CCA3-4205-ADEE-ADB1CCA439F7}" srcId="{643C16BC-E5DF-4363-BAF4-1F910BFC2317}" destId="{E9FD7162-47CE-4051-A89B-8712409F8972}" srcOrd="1" destOrd="0" parTransId="{EED6EE35-D2F8-4B40-83AF-43BBA30D59B0}" sibTransId="{EC4C233F-E231-4F9C-BF48-AAE22F6EB6B6}"/>
    <dgm:cxn modelId="{EBC7E055-6469-42B8-8198-300C609E85F6}" type="presOf" srcId="{BFE61730-7A6E-41FC-AA5D-CB3CC458A52E}" destId="{00998F00-63C4-472A-A20E-02E49096ED6C}" srcOrd="0" destOrd="0" presId="urn:microsoft.com/office/officeart/2008/layout/LinedList"/>
    <dgm:cxn modelId="{76ACFE7A-AE78-49D9-A8B9-68F238DCCF26}" type="presOf" srcId="{04804EF5-D069-4BE9-A44F-CAB0FE311E86}" destId="{6C0B9F8C-B53D-47A8-B853-D9A1FDE03AAD}" srcOrd="0" destOrd="0" presId="urn:microsoft.com/office/officeart/2008/layout/LinedList"/>
    <dgm:cxn modelId="{A7A6FD93-E198-40EA-A352-AD85EA6F64A7}" srcId="{643C16BC-E5DF-4363-BAF4-1F910BFC2317}" destId="{2F9D25AD-E665-442D-9D61-99401E6DA833}" srcOrd="2" destOrd="0" parTransId="{6BF04D6D-6DAF-4C59-BA48-6BCA1923AF31}" sibTransId="{41363660-194E-432B-84C8-339BFBEABE53}"/>
    <dgm:cxn modelId="{41AD8698-834E-46E2-BEF0-D7B65403FCFC}" srcId="{643C16BC-E5DF-4363-BAF4-1F910BFC2317}" destId="{330663F3-5AAD-4F03-B438-1ECA00CEF0E9}" srcOrd="4" destOrd="0" parTransId="{DA2AE697-DA73-4C1E-9DA2-C9DAF09FB1DE}" sibTransId="{E4097493-D7D7-4B2E-BB9E-8DA230DF2FF0}"/>
    <dgm:cxn modelId="{F2392CA5-55D0-496C-AADB-FE0A70E634B8}" type="presOf" srcId="{330663F3-5AAD-4F03-B438-1ECA00CEF0E9}" destId="{ECC8C1FE-1649-4F8D-A94C-4429733AD9E7}" srcOrd="0" destOrd="0" presId="urn:microsoft.com/office/officeart/2008/layout/LinedList"/>
    <dgm:cxn modelId="{F5E480DC-1045-4104-B967-BBBF002792EF}" type="presOf" srcId="{2F9D25AD-E665-442D-9D61-99401E6DA833}" destId="{E7D79679-C790-4947-AD48-20FDEFD3BC13}" srcOrd="0" destOrd="0" presId="urn:microsoft.com/office/officeart/2008/layout/LinedList"/>
    <dgm:cxn modelId="{FCAB3B6A-6F65-422E-91F5-C32EF6BD9B0D}" type="presParOf" srcId="{609C36D2-538A-409D-AC1F-D6523553364C}" destId="{568778E3-2DE5-4FAB-A85A-4B3B29F89571}" srcOrd="0" destOrd="0" presId="urn:microsoft.com/office/officeart/2008/layout/LinedList"/>
    <dgm:cxn modelId="{7C4E2DA9-FDB0-402E-89AF-3E8AD1277DE1}" type="presParOf" srcId="{609C36D2-538A-409D-AC1F-D6523553364C}" destId="{4A60845E-1F5A-44C9-9A26-0F649E318D53}" srcOrd="1" destOrd="0" presId="urn:microsoft.com/office/officeart/2008/layout/LinedList"/>
    <dgm:cxn modelId="{ECC0910E-6F7A-4282-9FBD-243A553FAF81}" type="presParOf" srcId="{4A60845E-1F5A-44C9-9A26-0F649E318D53}" destId="{5F75BB30-6D96-4367-BECA-85F3B5E51A98}" srcOrd="0" destOrd="0" presId="urn:microsoft.com/office/officeart/2008/layout/LinedList"/>
    <dgm:cxn modelId="{449FFF3E-1A0B-4EEB-8F80-C4F9B6DA725B}" type="presParOf" srcId="{4A60845E-1F5A-44C9-9A26-0F649E318D53}" destId="{A4EE66FA-84A5-4D71-AAAA-0797861165F2}" srcOrd="1" destOrd="0" presId="urn:microsoft.com/office/officeart/2008/layout/LinedList"/>
    <dgm:cxn modelId="{37E8FCDF-FC7E-49ED-88F4-CE77B66CAFA8}" type="presParOf" srcId="{609C36D2-538A-409D-AC1F-D6523553364C}" destId="{B0E196B9-526F-4FA6-8084-4792F94DB9FD}" srcOrd="2" destOrd="0" presId="urn:microsoft.com/office/officeart/2008/layout/LinedList"/>
    <dgm:cxn modelId="{3BAC60A1-BD0E-405C-8040-5D2D2E396DDA}" type="presParOf" srcId="{609C36D2-538A-409D-AC1F-D6523553364C}" destId="{B239F31E-7088-46B7-BA16-B6491FB50D78}" srcOrd="3" destOrd="0" presId="urn:microsoft.com/office/officeart/2008/layout/LinedList"/>
    <dgm:cxn modelId="{86486F89-C12C-4027-BB4B-CB59C2BB8B2D}" type="presParOf" srcId="{B239F31E-7088-46B7-BA16-B6491FB50D78}" destId="{7FEC8C73-6306-4DF1-B271-C020D709E0BE}" srcOrd="0" destOrd="0" presId="urn:microsoft.com/office/officeart/2008/layout/LinedList"/>
    <dgm:cxn modelId="{5B83A54B-64CB-4089-9A7E-97BFE4D065E7}" type="presParOf" srcId="{B239F31E-7088-46B7-BA16-B6491FB50D78}" destId="{717BEB14-CE25-4430-91DD-4C3A88158CB9}" srcOrd="1" destOrd="0" presId="urn:microsoft.com/office/officeart/2008/layout/LinedList"/>
    <dgm:cxn modelId="{7EE6D95C-7672-45AB-9776-4A4D127D2455}" type="presParOf" srcId="{609C36D2-538A-409D-AC1F-D6523553364C}" destId="{FA697C80-4F76-4420-B37A-AD1E84C46EB1}" srcOrd="4" destOrd="0" presId="urn:microsoft.com/office/officeart/2008/layout/LinedList"/>
    <dgm:cxn modelId="{8E3FDF8A-6760-4715-846B-FD39A7C1F9E8}" type="presParOf" srcId="{609C36D2-538A-409D-AC1F-D6523553364C}" destId="{922AAD9C-DBFA-4783-92E7-07ECF9F2710F}" srcOrd="5" destOrd="0" presId="urn:microsoft.com/office/officeart/2008/layout/LinedList"/>
    <dgm:cxn modelId="{F5F7F424-2056-4D95-8A8A-0805C9AE9842}" type="presParOf" srcId="{922AAD9C-DBFA-4783-92E7-07ECF9F2710F}" destId="{E7D79679-C790-4947-AD48-20FDEFD3BC13}" srcOrd="0" destOrd="0" presId="urn:microsoft.com/office/officeart/2008/layout/LinedList"/>
    <dgm:cxn modelId="{8AB07D40-198A-4A34-9289-5DC074E741F7}" type="presParOf" srcId="{922AAD9C-DBFA-4783-92E7-07ECF9F2710F}" destId="{B8761DC8-3909-44B8-A537-D278825E6038}" srcOrd="1" destOrd="0" presId="urn:microsoft.com/office/officeart/2008/layout/LinedList"/>
    <dgm:cxn modelId="{F8F6FC56-19FF-437A-AAE6-3DE0F527C93C}" type="presParOf" srcId="{609C36D2-538A-409D-AC1F-D6523553364C}" destId="{03B6797D-F61F-402E-8D7E-4666CB673DBF}" srcOrd="6" destOrd="0" presId="urn:microsoft.com/office/officeart/2008/layout/LinedList"/>
    <dgm:cxn modelId="{9C8C2418-869F-436D-81D9-F9E04032263C}" type="presParOf" srcId="{609C36D2-538A-409D-AC1F-D6523553364C}" destId="{3A2585AC-07A7-4614-B4F6-CFAAD365B8FC}" srcOrd="7" destOrd="0" presId="urn:microsoft.com/office/officeart/2008/layout/LinedList"/>
    <dgm:cxn modelId="{ABE3CF7D-34A4-4615-879E-C185768C3008}" type="presParOf" srcId="{3A2585AC-07A7-4614-B4F6-CFAAD365B8FC}" destId="{00998F00-63C4-472A-A20E-02E49096ED6C}" srcOrd="0" destOrd="0" presId="urn:microsoft.com/office/officeart/2008/layout/LinedList"/>
    <dgm:cxn modelId="{90A441ED-B8E8-424F-8F9D-E4AA9A1AEBAC}" type="presParOf" srcId="{3A2585AC-07A7-4614-B4F6-CFAAD365B8FC}" destId="{5EF07617-89B9-4841-88B1-8394146C820F}" srcOrd="1" destOrd="0" presId="urn:microsoft.com/office/officeart/2008/layout/LinedList"/>
    <dgm:cxn modelId="{305D8A2D-1A2A-4CA8-A3AB-7BEF2A707792}" type="presParOf" srcId="{609C36D2-538A-409D-AC1F-D6523553364C}" destId="{5C9813CC-10F8-4592-8412-1FB7AF90C6AA}" srcOrd="8" destOrd="0" presId="urn:microsoft.com/office/officeart/2008/layout/LinedList"/>
    <dgm:cxn modelId="{6CEC82BF-6DFA-497D-8B5B-71C93599F998}" type="presParOf" srcId="{609C36D2-538A-409D-AC1F-D6523553364C}" destId="{12A24874-D750-4DBE-B394-4C13BA3346C4}" srcOrd="9" destOrd="0" presId="urn:microsoft.com/office/officeart/2008/layout/LinedList"/>
    <dgm:cxn modelId="{87D52DB3-672C-4065-BD99-137B884AEF18}" type="presParOf" srcId="{12A24874-D750-4DBE-B394-4C13BA3346C4}" destId="{ECC8C1FE-1649-4F8D-A94C-4429733AD9E7}" srcOrd="0" destOrd="0" presId="urn:microsoft.com/office/officeart/2008/layout/LinedList"/>
    <dgm:cxn modelId="{71D5B295-AF87-4E88-8176-4E814A3CEC5B}" type="presParOf" srcId="{12A24874-D750-4DBE-B394-4C13BA3346C4}" destId="{191ED7A3-0CED-4EEF-A806-B9420CC5F125}" srcOrd="1" destOrd="0" presId="urn:microsoft.com/office/officeart/2008/layout/LinedList"/>
    <dgm:cxn modelId="{8CDD77BE-B299-4A2C-A1FB-57C9A4D38EC2}" type="presParOf" srcId="{609C36D2-538A-409D-AC1F-D6523553364C}" destId="{481285A1-9A75-41A8-A1F3-4BB0640DE561}" srcOrd="10" destOrd="0" presId="urn:microsoft.com/office/officeart/2008/layout/LinedList"/>
    <dgm:cxn modelId="{916A81C8-CC62-45D0-911E-0B81AAB36314}" type="presParOf" srcId="{609C36D2-538A-409D-AC1F-D6523553364C}" destId="{485A023F-D621-428A-9B6F-670F22D20717}" srcOrd="11" destOrd="0" presId="urn:microsoft.com/office/officeart/2008/layout/LinedList"/>
    <dgm:cxn modelId="{0E3938B8-57B4-4522-A7CE-F949014183A0}" type="presParOf" srcId="{485A023F-D621-428A-9B6F-670F22D20717}" destId="{6C0B9F8C-B53D-47A8-B853-D9A1FDE03AAD}" srcOrd="0" destOrd="0" presId="urn:microsoft.com/office/officeart/2008/layout/LinedList"/>
    <dgm:cxn modelId="{B693F681-8859-44D0-88B5-DC41562A0965}" type="presParOf" srcId="{485A023F-D621-428A-9B6F-670F22D20717}" destId="{C6CAC13D-E7EC-4F70-8AF8-CCB9975395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778E3-2DE5-4FAB-A85A-4B3B29F89571}">
      <dsp:nvSpPr>
        <dsp:cNvPr id="0" name=""/>
        <dsp:cNvSpPr/>
      </dsp:nvSpPr>
      <dsp:spPr>
        <a:xfrm>
          <a:off x="0" y="226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5BB30-6D96-4367-BECA-85F3B5E51A98}">
      <dsp:nvSpPr>
        <dsp:cNvPr id="0" name=""/>
        <dsp:cNvSpPr/>
      </dsp:nvSpPr>
      <dsp:spPr>
        <a:xfrm>
          <a:off x="0" y="2265"/>
          <a:ext cx="7886700" cy="772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Review the program purpose, objectives and intended outcomes</a:t>
          </a:r>
        </a:p>
      </dsp:txBody>
      <dsp:txXfrm>
        <a:off x="0" y="2265"/>
        <a:ext cx="7886700" cy="772690"/>
      </dsp:txXfrm>
    </dsp:sp>
    <dsp:sp modelId="{B0E196B9-526F-4FA6-8084-4792F94DB9FD}">
      <dsp:nvSpPr>
        <dsp:cNvPr id="0" name=""/>
        <dsp:cNvSpPr/>
      </dsp:nvSpPr>
      <dsp:spPr>
        <a:xfrm>
          <a:off x="0" y="77495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C8C73-6306-4DF1-B271-C020D709E0BE}">
      <dsp:nvSpPr>
        <dsp:cNvPr id="0" name=""/>
        <dsp:cNvSpPr/>
      </dsp:nvSpPr>
      <dsp:spPr>
        <a:xfrm>
          <a:off x="0" y="774956"/>
          <a:ext cx="7886700" cy="772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Review eligibility criteria and priority considerations</a:t>
          </a:r>
        </a:p>
      </dsp:txBody>
      <dsp:txXfrm>
        <a:off x="0" y="774956"/>
        <a:ext cx="7886700" cy="772690"/>
      </dsp:txXfrm>
    </dsp:sp>
    <dsp:sp modelId="{FA697C80-4F76-4420-B37A-AD1E84C46EB1}">
      <dsp:nvSpPr>
        <dsp:cNvPr id="0" name=""/>
        <dsp:cNvSpPr/>
      </dsp:nvSpPr>
      <dsp:spPr>
        <a:xfrm>
          <a:off x="0" y="154764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79679-C790-4947-AD48-20FDEFD3BC13}">
      <dsp:nvSpPr>
        <dsp:cNvPr id="0" name=""/>
        <dsp:cNvSpPr/>
      </dsp:nvSpPr>
      <dsp:spPr>
        <a:xfrm>
          <a:off x="0" y="1547646"/>
          <a:ext cx="7886700" cy="772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Review funding and the grant cycle</a:t>
          </a:r>
        </a:p>
      </dsp:txBody>
      <dsp:txXfrm>
        <a:off x="0" y="1547646"/>
        <a:ext cx="7886700" cy="772690"/>
      </dsp:txXfrm>
    </dsp:sp>
    <dsp:sp modelId="{03B6797D-F61F-402E-8D7E-4666CB673DBF}">
      <dsp:nvSpPr>
        <dsp:cNvPr id="0" name=""/>
        <dsp:cNvSpPr/>
      </dsp:nvSpPr>
      <dsp:spPr>
        <a:xfrm>
          <a:off x="0" y="232033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98F00-63C4-472A-A20E-02E49096ED6C}">
      <dsp:nvSpPr>
        <dsp:cNvPr id="0" name=""/>
        <dsp:cNvSpPr/>
      </dsp:nvSpPr>
      <dsp:spPr>
        <a:xfrm>
          <a:off x="0" y="2320337"/>
          <a:ext cx="7886700" cy="772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Review allowable activities, project narrative pieces and attachments (including the budget)</a:t>
          </a:r>
        </a:p>
      </dsp:txBody>
      <dsp:txXfrm>
        <a:off x="0" y="2320337"/>
        <a:ext cx="7886700" cy="772690"/>
      </dsp:txXfrm>
    </dsp:sp>
    <dsp:sp modelId="{5C9813CC-10F8-4592-8412-1FB7AF90C6AA}">
      <dsp:nvSpPr>
        <dsp:cNvPr id="0" name=""/>
        <dsp:cNvSpPr/>
      </dsp:nvSpPr>
      <dsp:spPr>
        <a:xfrm>
          <a:off x="0" y="3093027"/>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8C1FE-1649-4F8D-A94C-4429733AD9E7}">
      <dsp:nvSpPr>
        <dsp:cNvPr id="0" name=""/>
        <dsp:cNvSpPr/>
      </dsp:nvSpPr>
      <dsp:spPr>
        <a:xfrm>
          <a:off x="0" y="3093027"/>
          <a:ext cx="7886700" cy="772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Review project evaluation and reporting requirements</a:t>
          </a:r>
        </a:p>
      </dsp:txBody>
      <dsp:txXfrm>
        <a:off x="0" y="3093027"/>
        <a:ext cx="7886700" cy="772690"/>
      </dsp:txXfrm>
    </dsp:sp>
    <dsp:sp modelId="{481285A1-9A75-41A8-A1F3-4BB0640DE561}">
      <dsp:nvSpPr>
        <dsp:cNvPr id="0" name=""/>
        <dsp:cNvSpPr/>
      </dsp:nvSpPr>
      <dsp:spPr>
        <a:xfrm>
          <a:off x="0" y="3865717"/>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B9F8C-B53D-47A8-B853-D9A1FDE03AAD}">
      <dsp:nvSpPr>
        <dsp:cNvPr id="0" name=""/>
        <dsp:cNvSpPr/>
      </dsp:nvSpPr>
      <dsp:spPr>
        <a:xfrm>
          <a:off x="0" y="3865717"/>
          <a:ext cx="7886700" cy="772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Review how applications will be scored and the scoring rubric</a:t>
          </a:r>
        </a:p>
      </dsp:txBody>
      <dsp:txXfrm>
        <a:off x="0" y="3865717"/>
        <a:ext cx="7886700" cy="7726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Introduction to staff on call</a:t>
            </a:r>
          </a:p>
          <a:p>
            <a:r>
              <a:rPr lang="en-US" dirty="0"/>
              <a:t>Housekeeping: All participants muted, hold questions until the end of each section, questions can be typed into the chat box (staff are moderating)</a:t>
            </a:r>
          </a:p>
          <a:p>
            <a:r>
              <a:rPr lang="en-US" dirty="0"/>
              <a:t>Recording and slides will be available on the CLSD webpage after today’s webinar</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7528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69116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specific breakdowns of allowable activities that we are going to cover and are important for applicants to understand. </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5349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risk ID:</a:t>
            </a:r>
            <a:r>
              <a:rPr lang="en-US" sz="1800" kern="800" dirty="0">
                <a:solidFill>
                  <a:srgbClr val="262626"/>
                </a:solidFill>
                <a:effectLst/>
                <a:latin typeface="Calibri" panose="020F0502020204030204" pitchFamily="34" charset="0"/>
                <a:ea typeface="Calibri" panose="020F0502020204030204" pitchFamily="34" charset="0"/>
              </a:rPr>
              <a:t> dyslexia, speech disorders, auditory processing, autism, sensory, other disabilities that affect reading, speaking, and writing development, social factors).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23228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K-3 activities must be aligned with the READ Act</a:t>
            </a: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31372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K-3 activities must be aligned with the READ Act</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316654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K-3 activities must be aligned with the READ Act</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1464380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It is a federal requirement that 95% of funds be used towards program implementation. </a:t>
            </a:r>
          </a:p>
          <a:p>
            <a:r>
              <a:rPr lang="en-US" sz="1200" kern="800" dirty="0">
                <a:solidFill>
                  <a:srgbClr val="262626"/>
                </a:solidFill>
                <a:effectLst/>
                <a:latin typeface="Calibri" panose="020F0502020204030204" pitchFamily="34" charset="0"/>
                <a:cs typeface="Calibri" panose="020F0502020204030204" pitchFamily="34" charset="0"/>
              </a:rPr>
              <a:t>-ALL EXPENDITURES MUST BE PRE-APPROVED BY CDE</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511052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606545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68283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-CDE understands that there are not clear guidelines on what this looks like in 4</a:t>
            </a:r>
            <a:r>
              <a:rPr lang="en-US" baseline="30000" dirty="0"/>
              <a:t>th</a:t>
            </a:r>
            <a:r>
              <a:rPr lang="en-US" dirty="0"/>
              <a:t>-12</a:t>
            </a:r>
            <a:r>
              <a:rPr lang="en-US" baseline="30000" dirty="0"/>
              <a:t>th</a:t>
            </a:r>
            <a:r>
              <a:rPr lang="en-US" dirty="0"/>
              <a:t> grade like we have in the K-3 space. This is something we are looking to develop at some point in the future. For now, applicants can provide documentation on curriculum used from a variety of spaces such as the What Works Clearinghouse, ESSA evidence, found on another state’s approved list, IES, etc. CDE may consider evidence submitted that shows promising practices as evidence. </a:t>
            </a:r>
          </a:p>
          <a:p>
            <a:r>
              <a:rPr lang="en-US" dirty="0"/>
              <a:t>-You can also look at the CDE Advisory List of approved vendors for the READ Act. Link is found on page 8 of the RFA.</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95153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providing a high-level overview of the program and components of the grant application today.</a:t>
            </a:r>
          </a:p>
          <a:p>
            <a:r>
              <a:rPr lang="en-US" dirty="0"/>
              <a:t>Detailed information is available in the RFA and I am more than happy to provide support throughout the application process.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642008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will enter each line-item expense for the project</a:t>
            </a:r>
          </a:p>
          <a:p>
            <a:r>
              <a:rPr lang="en-US" dirty="0"/>
              <a:t>-Only enter expenses you expect to incur for October 1, 2021-September 30, 2022</a:t>
            </a:r>
          </a:p>
          <a:p>
            <a:r>
              <a:rPr lang="en-US" dirty="0"/>
              <a:t>-A brief narrative of each line item is required in column 9. This is IN ADDITION TO the budget narrative document uploaded as a separate attachment</a:t>
            </a:r>
          </a:p>
          <a:p>
            <a:r>
              <a:rPr lang="en-US" dirty="0"/>
              <a:t>-The template is broken down into the B-5, K-5, 6-12, and Admin/Indirect categories. Embedded formulas will help ensure you don’t spend outside the federally required 15/40/40/5 formula</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962807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will enter each line-item expense for the project</a:t>
            </a:r>
          </a:p>
          <a:p>
            <a:r>
              <a:rPr lang="en-US" dirty="0"/>
              <a:t>-Only enter expenses you expect to incur for October 1, 2021-September 30, 2022</a:t>
            </a:r>
          </a:p>
          <a:p>
            <a:r>
              <a:rPr lang="en-US" dirty="0"/>
              <a:t>-A brief narrative of each line item is required in column 9. This is IN ADDITION TO the budget narrative document uploaded as a separate attachment</a:t>
            </a:r>
          </a:p>
          <a:p>
            <a:r>
              <a:rPr lang="en-US" dirty="0"/>
              <a:t>-The template is broken down into the B-5, K-5, 6-12, and Admin/Indirect categories. Embedded formulas will help ensure you don’t spend outside the federally required 15/40/40/5 formula</a:t>
            </a: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46232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that ALL attachments must be uploaded into the same attachment area. </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1357040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1" kern="800" dirty="0">
                <a:solidFill>
                  <a:srgbClr val="262626"/>
                </a:solidFill>
                <a:effectLst/>
                <a:latin typeface="Calibri" panose="020F0502020204030204" pitchFamily="34" charset="0"/>
                <a:ea typeface="Calibri" panose="020F0502020204030204" pitchFamily="34" charset="0"/>
              </a:rPr>
              <a:t>Note:</a:t>
            </a:r>
            <a:r>
              <a:rPr lang="en-US" sz="1800" kern="800" dirty="0">
                <a:solidFill>
                  <a:srgbClr val="262626"/>
                </a:solidFill>
                <a:effectLst/>
                <a:latin typeface="Calibri" panose="020F0502020204030204" pitchFamily="34" charset="0"/>
                <a:ea typeface="Calibri" panose="020F0502020204030204" pitchFamily="34" charset="0"/>
              </a:rPr>
              <a:t> If grant application is approved, funding will not be awarded until all signatures are in place. Please attempt to obtain all signatures before submitting the application.</a:t>
            </a:r>
          </a:p>
          <a:p>
            <a:r>
              <a:rPr lang="en-US" sz="1800" kern="800" dirty="0">
                <a:solidFill>
                  <a:srgbClr val="262626"/>
                </a:solidFill>
                <a:effectLst/>
                <a:latin typeface="Calibri" panose="020F0502020204030204" pitchFamily="34" charset="0"/>
                <a:ea typeface="Calibri" panose="020F0502020204030204" pitchFamily="34" charset="0"/>
              </a:rPr>
              <a:t>-Signatures must be original signatures and NOT digital images of signatures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2380421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1" kern="800" dirty="0">
                <a:solidFill>
                  <a:srgbClr val="262626"/>
                </a:solidFill>
                <a:effectLst/>
                <a:latin typeface="Calibri" panose="020F0502020204030204" pitchFamily="34" charset="0"/>
                <a:ea typeface="Calibri" panose="020F0502020204030204" pitchFamily="34" charset="0"/>
              </a:rPr>
              <a:t>Note:</a:t>
            </a:r>
            <a:r>
              <a:rPr lang="en-US" sz="1800" kern="800" dirty="0">
                <a:solidFill>
                  <a:srgbClr val="262626"/>
                </a:solidFill>
                <a:effectLst/>
                <a:latin typeface="Calibri" panose="020F0502020204030204" pitchFamily="34" charset="0"/>
                <a:ea typeface="Calibri" panose="020F0502020204030204" pitchFamily="34" charset="0"/>
              </a:rPr>
              <a:t> If grant application is approved, funding will not be awarded until all signatures are in place. Please attempt to obtain all signatures before submitting the application.</a:t>
            </a:r>
          </a:p>
          <a:p>
            <a:r>
              <a:rPr lang="en-US" sz="1800" kern="800" dirty="0">
                <a:solidFill>
                  <a:srgbClr val="262626"/>
                </a:solidFill>
                <a:effectLst/>
                <a:latin typeface="Calibri" panose="020F0502020204030204" pitchFamily="34" charset="0"/>
                <a:ea typeface="Calibri" panose="020F0502020204030204" pitchFamily="34" charset="0"/>
              </a:rPr>
              <a:t>-Signatures must be original signatures and NOT digital images of signatures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736832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-CDE will form a review committee that will score each application on the rubric</a:t>
            </a:r>
          </a:p>
          <a:p>
            <a:r>
              <a:rPr lang="en-US" dirty="0"/>
              <a:t>-For details on what we are looking for under each section and attachment, look back to the critical components part of the RFA</a:t>
            </a:r>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506628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scoring definitions</a:t>
            </a:r>
          </a:p>
          <a:p>
            <a:r>
              <a:rPr lang="en-US" dirty="0"/>
              <a:t>-Each section of the project narrative and attachments has their own scored section</a:t>
            </a:r>
          </a:p>
          <a:p>
            <a:r>
              <a:rPr lang="en-US" dirty="0"/>
              <a:t>-We may ask applicants to go back and edit or change parts of the application or budget to increase probability of being funded</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281683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be the “Striving Readers” grant</a:t>
            </a:r>
          </a:p>
          <a:p>
            <a:r>
              <a:rPr lang="en-US" dirty="0"/>
              <a:t>CLSD is more heavily focused on comprehensive literacy and across all ages birth to graduation</a:t>
            </a: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31153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915524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264958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schools are not eligible to apply.</a:t>
            </a:r>
          </a:p>
          <a:p>
            <a:r>
              <a:rPr lang="en-US" dirty="0"/>
              <a:t>-Primary goal is for this to be a district wide effort. We are willing to consider an application within a district’s department so long as they can demonstrate in the application their plan and capacity to manage the project in a way that is collaborative across the entire district, age and grade bands, and that meets the needs of ALL students, not just those supported by their department</a:t>
            </a:r>
          </a:p>
          <a:p>
            <a:r>
              <a:rPr lang="en-US" dirty="0"/>
              <a:t>-Participating schools selected for CLSD participation must be in compliance with the READ Act, not all schools in the district.</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42085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schools selected to participate in the CLSD program should meet these priority considerations. We are not looking at district wide numbers here.</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28774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800" dirty="0">
                <a:solidFill>
                  <a:srgbClr val="262626"/>
                </a:solidFill>
                <a:effectLst/>
                <a:latin typeface="Calibri" panose="020F0502020204030204" pitchFamily="34" charset="0"/>
                <a:ea typeface="Calibri" panose="020F0502020204030204" pitchFamily="34" charset="0"/>
              </a:rPr>
              <a:t>-All administrative costs must be directly related to the CLSD project and pre-approved.</a:t>
            </a:r>
          </a:p>
          <a:p>
            <a:r>
              <a:rPr lang="en-US" sz="1800" kern="800" dirty="0">
                <a:solidFill>
                  <a:srgbClr val="262626"/>
                </a:solidFill>
                <a:effectLst/>
                <a:latin typeface="Calibri" panose="020F0502020204030204" pitchFamily="34" charset="0"/>
                <a:ea typeface="Calibri" panose="020F0502020204030204" pitchFamily="34" charset="0"/>
              </a:rPr>
              <a:t>-Indirect costs cannot exceed 5%, including combined with admin costs. Indirect costs cannot exceed an applicant’s indirect cost rate agreement. </a:t>
            </a:r>
          </a:p>
          <a:p>
            <a:r>
              <a:rPr lang="en-US" sz="1800" kern="800" dirty="0">
                <a:solidFill>
                  <a:srgbClr val="262626"/>
                </a:solidFill>
                <a:effectLst/>
                <a:latin typeface="Calibri" panose="020F0502020204030204" pitchFamily="34" charset="0"/>
              </a:rPr>
              <a:t>-Percentage breakdowns are a federal requirement. Applications that don’t meet this breakdown will be asked to modify their application or could be denied.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5795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4033814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ith_s@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alik_t@cde.state.co.us" TargetMode="External"/><Relationship Id="rId5" Type="http://schemas.openxmlformats.org/officeDocument/2006/relationships/hyperlink" Target="mailto:christensen_m@cde.state.co.us" TargetMode="External"/><Relationship Id="rId4" Type="http://schemas.openxmlformats.org/officeDocument/2006/relationships/hyperlink" Target="mailto:friedman_a@cde.state.co.u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coloradoliteracy"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educatortalent/principalleadershipinstitut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app.smartsheet.com/b/form/e767f52efbdb457c8a7103d3bb095fa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alik_t@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cde.state.co.us/early/comprehensive-state-literacy-development-grant."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 Comprehensive Literacy State Development Grant – PD Cohort</a:t>
            </a:r>
          </a:p>
        </p:txBody>
      </p:sp>
      <p:sp>
        <p:nvSpPr>
          <p:cNvPr id="3" name="Subtitle 2"/>
          <p:cNvSpPr>
            <a:spLocks noGrp="1"/>
          </p:cNvSpPr>
          <p:nvPr>
            <p:ph type="subTitle" idx="1"/>
          </p:nvPr>
        </p:nvSpPr>
        <p:spPr>
          <a:xfrm>
            <a:off x="557212" y="5007587"/>
            <a:ext cx="8029575" cy="1784556"/>
          </a:xfrm>
        </p:spPr>
        <p:txBody>
          <a:bodyPr/>
          <a:lstStyle/>
          <a:p>
            <a:r>
              <a:rPr lang="en-US" dirty="0"/>
              <a:t>Stacey Smith, CLSD Program Grant Manager | </a:t>
            </a:r>
            <a:r>
              <a:rPr lang="en-US" dirty="0">
                <a:hlinkClick r:id="rId3"/>
              </a:rPr>
              <a:t>smith_s@cde.state.co.us</a:t>
            </a:r>
            <a:endParaRPr lang="en-US" dirty="0"/>
          </a:p>
          <a:p>
            <a:r>
              <a:rPr lang="en-US" dirty="0"/>
              <a:t>Anna Friedman, Grants Fiscal | </a:t>
            </a:r>
            <a:r>
              <a:rPr lang="en-US" dirty="0">
                <a:hlinkClick r:id="rId4"/>
              </a:rPr>
              <a:t>friedman_a@cde.state.co.us</a:t>
            </a:r>
            <a:r>
              <a:rPr lang="en-US" dirty="0"/>
              <a:t> </a:t>
            </a:r>
          </a:p>
          <a:p>
            <a:r>
              <a:rPr lang="en-US" dirty="0"/>
              <a:t>Mandy Christensen, Competitive Grants | </a:t>
            </a:r>
            <a:r>
              <a:rPr lang="en-US" dirty="0">
                <a:hlinkClick r:id="rId5"/>
              </a:rPr>
              <a:t>christensen_m@cde.state.co.us</a:t>
            </a:r>
            <a:endParaRPr lang="en-US" dirty="0"/>
          </a:p>
          <a:p>
            <a:r>
              <a:rPr lang="en-US" dirty="0"/>
              <a:t>Trish Malik, Principal Leadership Institute | </a:t>
            </a:r>
            <a:r>
              <a:rPr lang="en-US" dirty="0">
                <a:hlinkClick r:id="rId6"/>
              </a:rPr>
              <a:t>malik_t@cde.state.co.us</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42170" y="856180"/>
            <a:ext cx="3420438" cy="1128068"/>
          </a:xfrm>
        </p:spPr>
        <p:txBody>
          <a:bodyPr vert="horz" lIns="91440" tIns="45720" rIns="91440" bIns="45720" rtlCol="0" anchor="ctr">
            <a:normAutofit/>
          </a:bodyPr>
          <a:lstStyle/>
          <a:p>
            <a:r>
              <a:rPr lang="en-US" sz="3500">
                <a:latin typeface="+mj-lt"/>
              </a:rPr>
              <a:t>Smartsheet – Application Portal</a:t>
            </a:r>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43039" y="2330505"/>
            <a:ext cx="3419569" cy="3979585"/>
          </a:xfrm>
        </p:spPr>
        <p:txBody>
          <a:bodyPr vert="horz" lIns="91440" tIns="45720" rIns="91440" bIns="45720" rtlCol="0" anchor="ctr">
            <a:normAutofit/>
          </a:bodyPr>
          <a:lstStyle/>
          <a:p>
            <a:r>
              <a:rPr lang="en-US" sz="1700" b="1"/>
              <a:t>Applications are due by </a:t>
            </a:r>
            <a:r>
              <a:rPr lang="en-US" sz="1700" b="1" u="sng"/>
              <a:t>Monday, June 19, 2023</a:t>
            </a:r>
            <a:r>
              <a:rPr lang="en-US" sz="1700" b="1"/>
              <a:t> by 11:59pm MST</a:t>
            </a:r>
          </a:p>
          <a:p>
            <a:r>
              <a:rPr lang="en-US" sz="1700" b="1"/>
              <a:t>Each section limited to 200 words each</a:t>
            </a:r>
          </a:p>
          <a:p>
            <a:r>
              <a:rPr lang="en-US" sz="1700" b="1"/>
              <a:t>Smartsheet DOES NOT save works in progress</a:t>
            </a:r>
          </a:p>
          <a:p>
            <a:r>
              <a:rPr lang="en-US" sz="1700" b="1"/>
              <a:t>Original signatures required</a:t>
            </a:r>
          </a:p>
          <a:p>
            <a:r>
              <a:rPr lang="en-US" sz="1700" b="1"/>
              <a:t>Budget + budget narrative</a:t>
            </a:r>
          </a:p>
          <a:p>
            <a:r>
              <a:rPr lang="en-US" sz="1700" b="1"/>
              <a:t>Attachments: “Applicant Name – CLSD File Name_Date”</a:t>
            </a:r>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application&#10;&#10;Description automatically generated with low confidence">
            <a:extLst>
              <a:ext uri="{FF2B5EF4-FFF2-40B4-BE49-F238E27FC236}">
                <a16:creationId xmlns:a16="http://schemas.microsoft.com/office/drawing/2014/main" id="{478B130E-0FC9-2D63-3271-F37513EC3BB5}"/>
              </a:ext>
            </a:extLst>
          </p:cNvPr>
          <p:cNvPicPr>
            <a:picLocks noChangeAspect="1"/>
          </p:cNvPicPr>
          <p:nvPr/>
        </p:nvPicPr>
        <p:blipFill rotWithShape="1">
          <a:blip r:embed="rId2">
            <a:extLst>
              <a:ext uri="{28A0092B-C50C-407E-A947-70E740481C1C}">
                <a14:useLocalDpi xmlns:a14="http://schemas.microsoft.com/office/drawing/2010/main" val="0"/>
              </a:ext>
            </a:extLst>
          </a:blip>
          <a:srcRect r="1752" b="-2"/>
          <a:stretch/>
        </p:blipFill>
        <p:spPr>
          <a:xfrm>
            <a:off x="4483341" y="799352"/>
            <a:ext cx="4069057" cy="5259296"/>
          </a:xfrm>
          <a:prstGeom prst="rect">
            <a:avLst/>
          </a:prstGeom>
        </p:spPr>
      </p:pic>
      <p:sp>
        <p:nvSpPr>
          <p:cNvPr id="5" name="Slide Number Placeholder 4"/>
          <p:cNvSpPr>
            <a:spLocks noGrp="1"/>
          </p:cNvSpPr>
          <p:nvPr>
            <p:ph type="sldNum" sz="quarter" idx="12"/>
          </p:nvPr>
        </p:nvSpPr>
        <p:spPr>
          <a:xfrm>
            <a:off x="7038802" y="6492240"/>
            <a:ext cx="791787"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10</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54029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886700" cy="590603"/>
          </a:xfrm>
        </p:spPr>
        <p:txBody>
          <a:bodyPr>
            <a:noAutofit/>
          </a:bodyPr>
          <a:lstStyle/>
          <a:p>
            <a:r>
              <a:rPr lang="en-US" sz="4400" dirty="0"/>
              <a:t>Application timeline</a:t>
            </a:r>
          </a:p>
        </p:txBody>
      </p:sp>
      <p:sp>
        <p:nvSpPr>
          <p:cNvPr id="3" name="Content Placeholder 2"/>
          <p:cNvSpPr>
            <a:spLocks noGrp="1"/>
          </p:cNvSpPr>
          <p:nvPr>
            <p:ph idx="1"/>
          </p:nvPr>
        </p:nvSpPr>
        <p:spPr>
          <a:xfrm>
            <a:off x="628650" y="1463040"/>
            <a:ext cx="7886700" cy="4974632"/>
          </a:xfrm>
        </p:spPr>
        <p:txBody>
          <a:bodyPr vert="horz" lIns="0" tIns="0" rIns="0" bIns="45720" rtlCol="0" anchor="t">
            <a:normAutofit lnSpcReduction="10000"/>
          </a:bodyPr>
          <a:lstStyle/>
          <a:p>
            <a:pPr>
              <a:spcBef>
                <a:spcPts val="0"/>
              </a:spcBef>
            </a:pPr>
            <a:r>
              <a:rPr lang="en-US" kern="800" dirty="0">
                <a:solidFill>
                  <a:srgbClr val="262626"/>
                </a:solidFill>
                <a:effectLst/>
                <a:latin typeface="Calibri"/>
                <a:ea typeface="Calibri" panose="020F0502020204030204" pitchFamily="34" charset="0"/>
                <a:cs typeface="Times New Roman"/>
              </a:rPr>
              <a:t>Application window open until June 19, 2023</a:t>
            </a:r>
            <a:r>
              <a:rPr lang="en-US" kern="800" dirty="0">
                <a:solidFill>
                  <a:srgbClr val="262626"/>
                </a:solidFill>
                <a:latin typeface="Calibri"/>
                <a:ea typeface="Calibri" panose="020F0502020204030204" pitchFamily="34" charset="0"/>
                <a:cs typeface="Times New Roman"/>
              </a:rPr>
              <a:t>*</a:t>
            </a:r>
            <a:endParaRPr lang="en-US" kern="800" dirty="0">
              <a:solidFill>
                <a:srgbClr val="262626"/>
              </a:solidFill>
              <a:effectLst/>
              <a:latin typeface="Calibri"/>
              <a:ea typeface="Calibri" panose="020F0502020204030204" pitchFamily="34" charset="0"/>
              <a:cs typeface="Times New Roman" panose="02020603050405020304" pitchFamily="18" charset="0"/>
            </a:endParaRPr>
          </a:p>
          <a:p>
            <a:pPr lvl="1">
              <a:spcBef>
                <a:spcPts val="0"/>
              </a:spcBef>
            </a:pPr>
            <a:r>
              <a:rPr lang="en-US" kern="800" dirty="0">
                <a:solidFill>
                  <a:srgbClr val="262626"/>
                </a:solidFill>
                <a:latin typeface="Calibri"/>
                <a:ea typeface="Calibri" panose="020F0502020204030204" pitchFamily="34" charset="0"/>
                <a:cs typeface="Times New Roman"/>
              </a:rPr>
              <a:t>June 19th is a state holiday. Questions received during this time may not be answered.</a:t>
            </a:r>
            <a:endParaRPr lang="en-US" kern="800" dirty="0">
              <a:solidFill>
                <a:srgbClr val="262626"/>
              </a:solidFill>
              <a:effectLst/>
              <a:latin typeface="Calibri"/>
              <a:ea typeface="Calibri" panose="020F0502020204030204" pitchFamily="34" charset="0"/>
              <a:cs typeface="Times New Roman" panose="02020603050405020304" pitchFamily="18" charset="0"/>
            </a:endParaRPr>
          </a:p>
          <a:p>
            <a:pPr>
              <a:spcBef>
                <a:spcPts val="0"/>
              </a:spcBef>
            </a:pPr>
            <a:endPar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rPr>
              <a:t>Review committee will review and score applications June 20-July 14, 2023</a:t>
            </a:r>
          </a:p>
          <a:p>
            <a:pPr>
              <a:spcBef>
                <a:spcPts val="0"/>
              </a:spcBef>
            </a:pPr>
            <a:endPar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rPr>
              <a:t>Applications that are missing information or not meeting application requirements may be contacted to make changes or submit missing pieces</a:t>
            </a:r>
          </a:p>
          <a:p>
            <a:pPr marL="457200" lvl="1" indent="0">
              <a:spcBef>
                <a:spcPts val="0"/>
              </a:spcBef>
              <a:buNone/>
            </a:pPr>
            <a:endPar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Award and denial notices will be sent to applicants by August 1, 2023</a:t>
            </a:r>
          </a:p>
          <a:p>
            <a:pPr>
              <a:spcBef>
                <a:spcPts val="0"/>
              </a:spcBef>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rPr>
              <a:t>The grant will start on October 1, 2023</a:t>
            </a:r>
          </a:p>
          <a:p>
            <a:pPr>
              <a:spcBef>
                <a:spcPts val="0"/>
              </a:spcBef>
            </a:pPr>
            <a:endPar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Funds </a:t>
            </a:r>
            <a:r>
              <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rPr>
              <a:t>will be available for drawdown on October 1, 2023</a:t>
            </a:r>
          </a:p>
          <a:p>
            <a:pPr>
              <a:spcBef>
                <a:spcPts val="0"/>
              </a:spcBef>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87061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ny question marks on black background">
            <a:extLst>
              <a:ext uri="{FF2B5EF4-FFF2-40B4-BE49-F238E27FC236}">
                <a16:creationId xmlns:a16="http://schemas.microsoft.com/office/drawing/2014/main" id="{AB636697-F062-4156-A552-8FD1F2C4801E}"/>
              </a:ext>
            </a:extLst>
          </p:cNvPr>
          <p:cNvPicPr>
            <a:picLocks noChangeAspect="1"/>
          </p:cNvPicPr>
          <p:nvPr/>
        </p:nvPicPr>
        <p:blipFill rotWithShape="1">
          <a:blip r:embed="rId2"/>
          <a:srcRect l="7096"/>
          <a:stretch/>
        </p:blipFill>
        <p:spPr>
          <a:xfrm>
            <a:off x="20" y="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tint val="75000"/>
                  </a:schemeClr>
                </a:solidFill>
              </a:rPr>
              <a:pPr algn="r">
                <a:spcAft>
                  <a:spcPts val="600"/>
                </a:spcAft>
                <a:defRPr/>
              </a:pPr>
              <a:t>12</a:t>
            </a:fld>
            <a:endParaRPr lang="en-US" sz="1200">
              <a:solidFill>
                <a:schemeClr val="tx1">
                  <a:tint val="75000"/>
                </a:schemeClr>
              </a:solidFill>
            </a:endParaRPr>
          </a:p>
        </p:txBody>
      </p:sp>
      <p:sp>
        <p:nvSpPr>
          <p:cNvPr id="4" name="TextBox 3">
            <a:extLst>
              <a:ext uri="{FF2B5EF4-FFF2-40B4-BE49-F238E27FC236}">
                <a16:creationId xmlns:a16="http://schemas.microsoft.com/office/drawing/2014/main" id="{E7BC5F72-3A0F-49B5-A5D5-5B31856F3190}"/>
              </a:ext>
            </a:extLst>
          </p:cNvPr>
          <p:cNvSpPr txBox="1"/>
          <p:nvPr/>
        </p:nvSpPr>
        <p:spPr>
          <a:xfrm>
            <a:off x="657546" y="456387"/>
            <a:ext cx="4212404" cy="3785652"/>
          </a:xfrm>
          <a:prstGeom prst="rect">
            <a:avLst/>
          </a:prstGeom>
          <a:noFill/>
        </p:spPr>
        <p:txBody>
          <a:bodyPr wrap="square" rtlCol="0">
            <a:spAutoFit/>
          </a:bodyPr>
          <a:lstStyle/>
          <a:p>
            <a:r>
              <a:rPr lang="en-US" sz="4800" b="1" dirty="0">
                <a:solidFill>
                  <a:srgbClr val="FFC000"/>
                </a:solidFill>
              </a:rPr>
              <a:t>QUESTIONS – Eligibility, priority criteria, application portal</a:t>
            </a:r>
          </a:p>
        </p:txBody>
      </p:sp>
    </p:spTree>
    <p:extLst>
      <p:ext uri="{BB962C8B-B14F-4D97-AF65-F5344CB8AC3E}">
        <p14:creationId xmlns:p14="http://schemas.microsoft.com/office/powerpoint/2010/main" val="360590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7025"/>
            <a:ext cx="7772400" cy="3770615"/>
          </a:xfrm>
        </p:spPr>
        <p:txBody>
          <a:bodyPr>
            <a:normAutofit/>
          </a:bodyPr>
          <a:lstStyle/>
          <a:p>
            <a:r>
              <a:rPr lang="en-US" sz="6000" dirty="0"/>
              <a:t>CLSD Grant – PD Cohort </a:t>
            </a:r>
            <a:br>
              <a:rPr lang="en-US" sz="6000" dirty="0"/>
            </a:br>
            <a:br>
              <a:rPr lang="en-US" sz="6000" dirty="0"/>
            </a:br>
            <a:r>
              <a:rPr lang="en-US" sz="6000" dirty="0"/>
              <a:t>Allowable Use of Funds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58391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Birth-5 years old</a:t>
            </a:r>
          </a:p>
        </p:txBody>
      </p:sp>
      <p:sp>
        <p:nvSpPr>
          <p:cNvPr id="3" name="Content Placeholder 2"/>
          <p:cNvSpPr>
            <a:spLocks noGrp="1"/>
          </p:cNvSpPr>
          <p:nvPr>
            <p:ph idx="1"/>
          </p:nvPr>
        </p:nvSpPr>
        <p:spPr>
          <a:xfrm>
            <a:off x="628650" y="1421556"/>
            <a:ext cx="7886700" cy="4202995"/>
          </a:xfrm>
        </p:spPr>
        <p:txBody>
          <a:bodyPr vert="horz" lIns="0" tIns="0" rIns="0" bIns="45720" rtlCol="0" anchor="t">
            <a:normAutofit fontScale="92500" lnSpcReduction="10000"/>
          </a:bodyPr>
          <a:lstStyle/>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sz="2000" kern="800" dirty="0">
                <a:solidFill>
                  <a:srgbClr val="262626"/>
                </a:solidFill>
                <a:effectLst/>
                <a:latin typeface="Calibri"/>
                <a:ea typeface="Calibri" panose="020F0502020204030204" pitchFamily="34" charset="0"/>
                <a:cs typeface="Calibri"/>
              </a:rPr>
              <a:t>Professional</a:t>
            </a:r>
            <a:r>
              <a:rPr lang="en-US" kern="800" dirty="0">
                <a:solidFill>
                  <a:srgbClr val="262626"/>
                </a:solidFill>
                <a:effectLst/>
                <a:latin typeface="Calibri"/>
                <a:ea typeface="Calibri" panose="020F0502020204030204" pitchFamily="34" charset="0"/>
                <a:cs typeface="Calibri"/>
              </a:rPr>
              <a:t> development on language development and the science reading for early education providers, support staff and administrators</a:t>
            </a: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Calibri" panose="020F0502020204030204" pitchFamily="34" charset="0"/>
              <a:buChar char="•"/>
              <a:tabLst>
                <a:tab pos="2971800" algn="ctr"/>
                <a:tab pos="5943600" algn="r"/>
                <a:tab pos="457200" algn="l"/>
              </a:tabLst>
            </a:pPr>
            <a:r>
              <a:rPr lang="en-US" kern="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Sustainability planning by partnering with Local Coordinating Organizations (LCOs), Family Resource Centers, Community Centered Boards (CCB), Child Find, childcare providers in the community, etc.</a:t>
            </a: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Parent, family, caregiver, and community partner engagement activities </a:t>
            </a: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r>
              <a:rPr lang="en-US" kern="800" dirty="0">
                <a:solidFill>
                  <a:srgbClr val="262626"/>
                </a:solidFill>
                <a:effectLst/>
                <a:latin typeface="Calibri" panose="020F0502020204030204" pitchFamily="34" charset="0"/>
                <a:ea typeface="Calibri" panose="020F0502020204030204" pitchFamily="34" charset="0"/>
              </a:rPr>
              <a:t>Support expansion of early reading risk identification </a:t>
            </a:r>
            <a:r>
              <a:rPr lang="en-US" sz="1800" kern="800" dirty="0">
                <a:solidFill>
                  <a:srgbClr val="262626"/>
                </a:solidFill>
                <a:effectLst/>
                <a:latin typeface="Calibri" panose="020F0502020204030204" pitchFamily="34" charset="0"/>
                <a:ea typeface="Calibri" panose="020F0502020204030204" pitchFamily="34" charset="0"/>
              </a:rPr>
              <a:t>(i.e., dyslexia, speech disorders, auditory processing, autism, sensory, other disabilities that affect reading, speaking, and writing development, social factors)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37413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886700" cy="590603"/>
          </a:xfrm>
        </p:spPr>
        <p:txBody>
          <a:bodyPr>
            <a:noAutofit/>
          </a:bodyPr>
          <a:lstStyle/>
          <a:p>
            <a:r>
              <a:rPr lang="en-US" sz="4000" dirty="0">
                <a:latin typeface="Museo Slab 500"/>
              </a:rPr>
              <a:t>Kindergarten-12</a:t>
            </a:r>
            <a:r>
              <a:rPr lang="en-US" sz="4000" baseline="30000" dirty="0">
                <a:latin typeface="Museo Slab 500"/>
              </a:rPr>
              <a:t>th</a:t>
            </a:r>
            <a:r>
              <a:rPr lang="en-US" sz="4000" dirty="0">
                <a:latin typeface="Museo Slab 500"/>
              </a:rPr>
              <a:t> grade activities</a:t>
            </a:r>
          </a:p>
        </p:txBody>
      </p:sp>
      <p:sp>
        <p:nvSpPr>
          <p:cNvPr id="3" name="Content Placeholder 2"/>
          <p:cNvSpPr>
            <a:spLocks noGrp="1"/>
          </p:cNvSpPr>
          <p:nvPr>
            <p:ph idx="1"/>
          </p:nvPr>
        </p:nvSpPr>
        <p:spPr>
          <a:xfrm>
            <a:off x="503434" y="1789043"/>
            <a:ext cx="8011916" cy="4648628"/>
          </a:xfrm>
        </p:spPr>
        <p:txBody>
          <a:bodyPr vert="horz" lIns="0" tIns="0" rIns="0" bIns="45720" rtlCol="0" anchor="t">
            <a:noAutofit/>
          </a:bodyPr>
          <a:lstStyle/>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Professional development for teachers, administrators, instructional coaches, and support staff in the science of reading, writing, and language development. </a:t>
            </a: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endPar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Calibri" panose="020F0502020204030204" pitchFamily="34" charset="0"/>
              <a:buChar char="•"/>
              <a:tabLst>
                <a:tab pos="2971800" algn="ctr"/>
                <a:tab pos="5943600" algn="r"/>
                <a:tab pos="457200" algn="l"/>
              </a:tabLst>
            </a:pPr>
            <a:r>
              <a:rPr lang="en-US" kern="800" dirty="0">
                <a:solidFill>
                  <a:srgbClr val="262626"/>
                </a:solidFill>
                <a:effectLst/>
                <a:latin typeface="Calibri"/>
                <a:ea typeface="Calibri" panose="020F0502020204030204" pitchFamily="34" charset="0"/>
                <a:cs typeface="Calibri"/>
              </a:rPr>
              <a:t>Participation in the 2-year Principal Leadership Institute: Literacy Leader Track </a:t>
            </a:r>
            <a:r>
              <a:rPr lang="en-US" kern="800" dirty="0">
                <a:solidFill>
                  <a:srgbClr val="262626"/>
                </a:solidFill>
                <a:latin typeface="Calibri"/>
                <a:ea typeface="Calibri" panose="020F0502020204030204" pitchFamily="34" charset="0"/>
                <a:cs typeface="Calibri"/>
              </a:rPr>
              <a:t>* (Year one- identifies principal mentors. Year two-principal mentors work with mentees)</a:t>
            </a:r>
            <a:endParaRPr lang="en-US" kern="800" dirty="0">
              <a:solidFill>
                <a:srgbClr val="262626"/>
              </a:solidFill>
              <a:effectLst/>
              <a:latin typeface="Calibri"/>
              <a:ea typeface="Calibri" panose="020F0502020204030204" pitchFamily="34" charset="0"/>
              <a:cs typeface="Calibri"/>
            </a:endParaRPr>
          </a:p>
          <a:p>
            <a:pPr marL="0" marR="0" lvl="0" indent="0">
              <a:spcBef>
                <a:spcPts val="0"/>
              </a:spcBef>
              <a:spcAft>
                <a:spcPts val="0"/>
              </a:spcAft>
              <a:buNone/>
              <a:tabLst>
                <a:tab pos="2971800" algn="ctr"/>
                <a:tab pos="5943600" algn="r"/>
                <a:tab pos="457200" algn="l"/>
              </a:tabLst>
            </a:pPr>
            <a:endParaRPr lang="en-US" kern="800" dirty="0">
              <a:solidFill>
                <a:srgbClr val="262626"/>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kern="800" dirty="0">
                <a:solidFill>
                  <a:srgbClr val="262626"/>
                </a:solidFill>
                <a:effectLst/>
                <a:latin typeface="Calibri" panose="020F0502020204030204" pitchFamily="34" charset="0"/>
                <a:ea typeface="Calibri" panose="020F0502020204030204" pitchFamily="34" charset="0"/>
              </a:rPr>
              <a:t>District or school-wide literacy instructional coach</a:t>
            </a:r>
          </a:p>
          <a:p>
            <a:pPr marL="0" marR="0" lvl="0" indent="0">
              <a:spcBef>
                <a:spcPts val="0"/>
              </a:spcBef>
              <a:spcAft>
                <a:spcPts val="0"/>
              </a:spcAft>
              <a:buNone/>
              <a:tabLst>
                <a:tab pos="2971800" algn="ctr"/>
                <a:tab pos="5943600" algn="r"/>
                <a:tab pos="457200" algn="l"/>
              </a:tabLst>
            </a:pPr>
            <a:endParaRPr lang="en-US" kern="800" dirty="0">
              <a:solidFill>
                <a:srgbClr val="262626"/>
              </a:solidFill>
              <a:latin typeface="Calibri" panose="020F0502020204030204" pitchFamily="34" charset="0"/>
              <a:ea typeface="Calibri" panose="020F0502020204030204" pitchFamily="34" charset="0"/>
            </a:endParaRPr>
          </a:p>
          <a:p>
            <a:pPr marL="0" marR="0" lvl="0" indent="0">
              <a:spcBef>
                <a:spcPts val="0"/>
              </a:spcBef>
              <a:spcAft>
                <a:spcPts val="0"/>
              </a:spcAft>
              <a:buNone/>
              <a:tabLst>
                <a:tab pos="2971800" algn="ctr"/>
                <a:tab pos="5943600" algn="r"/>
                <a:tab pos="457200" algn="l"/>
              </a:tabLst>
            </a:pPr>
            <a:r>
              <a:rPr lang="en-US" sz="1400" i="1" kern="800" dirty="0">
                <a:solidFill>
                  <a:srgbClr val="262626"/>
                </a:solidFill>
                <a:effectLst/>
                <a:latin typeface="Calibri" panose="020F0502020204030204" pitchFamily="34" charset="0"/>
                <a:ea typeface="Calibri" panose="020F0502020204030204" pitchFamily="34" charset="0"/>
              </a:rPr>
              <a:t>Please note: All K-3 activities must be aligned with the </a:t>
            </a:r>
            <a:r>
              <a:rPr lang="en-US" sz="1400" i="1" u="sng"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hlinkClick r:id="rId3"/>
              </a:rPr>
              <a:t>READ Act</a:t>
            </a:r>
            <a:endParaRPr lang="en-US" sz="1400" i="1" kern="800" dirty="0">
              <a:solidFill>
                <a:srgbClr val="262626"/>
              </a:solidFill>
              <a:effectLst/>
              <a:latin typeface="Calibri" panose="020F0502020204030204" pitchFamily="34" charset="0"/>
              <a:ea typeface="Calibri" panose="020F0502020204030204" pitchFamily="34" charset="0"/>
            </a:endParaRPr>
          </a:p>
          <a:p>
            <a:pPr marL="0" marR="0" lvl="0" indent="0">
              <a:spcBef>
                <a:spcPts val="0"/>
              </a:spcBef>
              <a:spcAft>
                <a:spcPts val="0"/>
              </a:spcAft>
              <a:buNone/>
              <a:tabLst>
                <a:tab pos="2971800" algn="ctr"/>
                <a:tab pos="5943600" algn="r"/>
                <a:tab pos="457200" algn="l"/>
              </a:tabLst>
            </a:pPr>
            <a:endPar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78762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886700" cy="590603"/>
          </a:xfrm>
        </p:spPr>
        <p:txBody>
          <a:bodyPr>
            <a:noAutofit/>
          </a:bodyPr>
          <a:lstStyle/>
          <a:p>
            <a:r>
              <a:rPr lang="en-US" sz="3200" dirty="0">
                <a:latin typeface="Museo Slab 500"/>
              </a:rPr>
              <a:t>Principal Leadership Institute- Year One</a:t>
            </a:r>
            <a:endParaRPr lang="en-US" sz="3200" dirty="0"/>
          </a:p>
        </p:txBody>
      </p:sp>
      <p:sp>
        <p:nvSpPr>
          <p:cNvPr id="3" name="Content Placeholder 2"/>
          <p:cNvSpPr>
            <a:spLocks noGrp="1"/>
          </p:cNvSpPr>
          <p:nvPr>
            <p:ph idx="1"/>
          </p:nvPr>
        </p:nvSpPr>
        <p:spPr>
          <a:xfrm>
            <a:off x="503434" y="1461052"/>
            <a:ext cx="8011916" cy="4976619"/>
          </a:xfrm>
        </p:spPr>
        <p:txBody>
          <a:bodyPr vert="horz" lIns="0" tIns="0" rIns="0" bIns="45720" rtlCol="0" anchor="t">
            <a:noAutofit/>
          </a:bodyPr>
          <a:lstStyle/>
          <a:p>
            <a:pPr marL="0" marR="0" lvl="0" indent="0">
              <a:spcBef>
                <a:spcPts val="0"/>
              </a:spcBef>
              <a:spcAft>
                <a:spcPts val="0"/>
              </a:spcAft>
              <a:buNone/>
              <a:tabLst>
                <a:tab pos="2971800" algn="ctr"/>
                <a:tab pos="5943600" algn="r"/>
                <a:tab pos="457200" algn="l"/>
              </a:tabLst>
            </a:pPr>
            <a:r>
              <a:rPr lang="en-US" sz="1800" dirty="0">
                <a:solidFill>
                  <a:srgbClr val="262626"/>
                </a:solidFill>
                <a:effectLst/>
                <a:latin typeface="Calibri" panose="020F0502020204030204" pitchFamily="34" charset="0"/>
                <a:ea typeface="Times New Roman" panose="02020603050405020304" pitchFamily="18" charset="0"/>
              </a:rPr>
              <a:t>CDE’s Elementary Literacy and School Readiness Office and the CLSD Team have partnered with the Educator and Leadership Development team to support school leaders’ participation in the </a:t>
            </a:r>
            <a:r>
              <a:rPr lang="en-US" sz="1800" u="sng" kern="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tooltip="https://www.cde.state.co.us/educatortalent/principalleadershipinstitute"/>
              </a:rPr>
              <a:t>Principal Leadership Institute</a:t>
            </a:r>
            <a:r>
              <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262626"/>
                </a:solidFill>
                <a:effectLst/>
                <a:latin typeface="Calibri" panose="020F0502020204030204" pitchFamily="34" charset="0"/>
                <a:ea typeface="Times New Roman" panose="02020603050405020304" pitchFamily="18" charset="0"/>
              </a:rPr>
              <a:t>Literacy Leader Track.</a:t>
            </a:r>
            <a:endPar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tabLst>
                <a:tab pos="2971800" algn="ctr"/>
                <a:tab pos="5943600" algn="r"/>
                <a:tab pos="457200" algn="l"/>
              </a:tabLst>
            </a:pPr>
            <a:endParaRPr lang="en-US" sz="1800" dirty="0">
              <a:solidFill>
                <a:srgbClr val="262626"/>
              </a:solidFill>
              <a:effectLst/>
              <a:latin typeface="Calibri" panose="020F0502020204030204" pitchFamily="34" charset="0"/>
              <a:ea typeface="Times New Roman" panose="02020603050405020304" pitchFamily="18" charset="0"/>
              <a:cs typeface="Calibri"/>
            </a:endParaRPr>
          </a:p>
          <a:p>
            <a:pPr marL="0" indent="0">
              <a:spcBef>
                <a:spcPts val="0"/>
              </a:spcBef>
              <a:buNone/>
              <a:tabLst>
                <a:tab pos="2971800" algn="ctr"/>
                <a:tab pos="5943600" algn="r"/>
                <a:tab pos="457200" algn="l"/>
              </a:tabLst>
            </a:pPr>
            <a:r>
              <a:rPr lang="en-US" sz="1800" dirty="0">
                <a:solidFill>
                  <a:srgbClr val="262626"/>
                </a:solidFill>
                <a:latin typeface="Calibri"/>
                <a:ea typeface="Times New Roman" panose="02020603050405020304" pitchFamily="18" charset="0"/>
                <a:cs typeface="Calibri"/>
              </a:rPr>
              <a:t>Two Year Commitment for Coaches</a:t>
            </a:r>
          </a:p>
          <a:p>
            <a:pPr marL="0" indent="0">
              <a:spcBef>
                <a:spcPts val="0"/>
              </a:spcBef>
              <a:buNone/>
              <a:tabLst>
                <a:tab pos="2971800" algn="ctr"/>
                <a:tab pos="5943600" algn="r"/>
                <a:tab pos="457200" algn="l"/>
              </a:tabLst>
            </a:pPr>
            <a:endParaRPr lang="en-US" sz="1800" dirty="0">
              <a:solidFill>
                <a:srgbClr val="262626"/>
              </a:solidFill>
              <a:latin typeface="Calibri"/>
              <a:ea typeface="Times New Roman" panose="02020603050405020304" pitchFamily="18" charset="0"/>
              <a:cs typeface="Calibri"/>
            </a:endParaRPr>
          </a:p>
          <a:p>
            <a:pPr>
              <a:spcBef>
                <a:spcPts val="0"/>
              </a:spcBef>
              <a:tabLst>
                <a:tab pos="2971800" algn="ctr"/>
                <a:tab pos="5943600" algn="r"/>
                <a:tab pos="457200" algn="l"/>
              </a:tabLst>
            </a:pPr>
            <a:r>
              <a:rPr lang="en-US" sz="1800" dirty="0">
                <a:solidFill>
                  <a:srgbClr val="262626"/>
                </a:solidFill>
                <a:latin typeface="Calibri"/>
                <a:ea typeface="Times New Roman" panose="02020603050405020304" pitchFamily="18" charset="0"/>
                <a:cs typeface="Calibri"/>
              </a:rPr>
              <a:t>Year One- Identify Principal Coaches</a:t>
            </a:r>
            <a:endParaRPr lang="en-US" sz="1800" dirty="0">
              <a:solidFill>
                <a:srgbClr val="262626"/>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tabLst>
                <a:tab pos="2971800" algn="ctr"/>
                <a:tab pos="5943600" algn="r"/>
                <a:tab pos="457200" algn="l"/>
              </a:tabLst>
            </a:pPr>
            <a:r>
              <a:rPr lang="en-US" sz="1800" dirty="0">
                <a:solidFill>
                  <a:srgbClr val="262626"/>
                </a:solidFill>
                <a:latin typeface="Calibri"/>
                <a:ea typeface="Times New Roman" panose="02020603050405020304" pitchFamily="18" charset="0"/>
                <a:cs typeface="Calibri"/>
              </a:rPr>
              <a:t>Year Two- Principal Coaches support mentees</a:t>
            </a:r>
            <a:endParaRPr lang="en-US" sz="1800" dirty="0">
              <a:solidFill>
                <a:srgbClr val="262626"/>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tabLst>
                <a:tab pos="2971800" algn="ctr"/>
                <a:tab pos="5943600" algn="r"/>
                <a:tab pos="457200" algn="l"/>
              </a:tabLst>
            </a:pPr>
            <a:endParaRPr lang="en-US" sz="1800" dirty="0">
              <a:solidFill>
                <a:srgbClr val="262626"/>
              </a:solidFill>
              <a:latin typeface="Calibri" panose="020F0502020204030204" pitchFamily="34" charset="0"/>
              <a:ea typeface="Times New Roman" panose="02020603050405020304" pitchFamily="18" charset="0"/>
              <a:cs typeface="Calibri" panose="020F0502020204030204" pitchFamily="34" charset="0"/>
            </a:endParaRPr>
          </a:p>
          <a:p>
            <a:pPr lvl="1">
              <a:spcBef>
                <a:spcPts val="0"/>
              </a:spcBef>
              <a:tabLst>
                <a:tab pos="2971800" algn="ctr"/>
                <a:tab pos="5943600" algn="r"/>
                <a:tab pos="457200" algn="l"/>
              </a:tabLst>
            </a:pPr>
            <a:r>
              <a:rPr lang="en-US" sz="1400" dirty="0">
                <a:solidFill>
                  <a:srgbClr val="262626"/>
                </a:solidFill>
                <a:latin typeface="Calibri"/>
                <a:ea typeface="Times New Roman" panose="02020603050405020304" pitchFamily="18" charset="0"/>
                <a:cs typeface="Calibri"/>
              </a:rPr>
              <a:t>For Principal Coaches: To </a:t>
            </a:r>
            <a:r>
              <a:rPr lang="en-US" sz="1400" dirty="0">
                <a:solidFill>
                  <a:srgbClr val="262626"/>
                </a:solidFill>
                <a:effectLst/>
                <a:latin typeface="Calibri"/>
                <a:ea typeface="Times New Roman" panose="02020603050405020304" pitchFamily="18" charset="0"/>
                <a:cs typeface="Calibri"/>
              </a:rPr>
              <a:t>be considered for and participate in the PLI, the following elements are required:</a:t>
            </a:r>
            <a:r>
              <a:rPr lang="en-US" sz="1400" dirty="0">
                <a:solidFill>
                  <a:srgbClr val="262626"/>
                </a:solidFill>
                <a:latin typeface="Calibri"/>
                <a:ea typeface="Times New Roman" panose="02020603050405020304" pitchFamily="18" charset="0"/>
                <a:cs typeface="Calibri"/>
              </a:rPr>
              <a:t> </a:t>
            </a:r>
            <a:endParaRPr lang="en-US" sz="1400">
              <a:solidFill>
                <a:srgbClr val="262626"/>
              </a:solidFill>
              <a:effectLst/>
              <a:latin typeface="Calibri" panose="020F0502020204030204" pitchFamily="34" charset="0"/>
              <a:ea typeface="Times New Roman" panose="02020603050405020304" pitchFamily="18" charset="0"/>
              <a:cs typeface="Calibri"/>
            </a:endParaRPr>
          </a:p>
          <a:p>
            <a:pPr marL="0" marR="0" lvl="0" indent="0">
              <a:spcBef>
                <a:spcPts val="0"/>
              </a:spcBef>
              <a:spcAft>
                <a:spcPts val="0"/>
              </a:spcAft>
              <a:buNone/>
              <a:tabLst>
                <a:tab pos="2971800" algn="ctr"/>
                <a:tab pos="5943600" algn="r"/>
                <a:tab pos="457200" algn="l"/>
              </a:tabLst>
            </a:pPr>
            <a:endParaRPr lang="en-US" sz="1800" dirty="0">
              <a:solidFill>
                <a:srgbClr val="262626"/>
              </a:solidFill>
              <a:latin typeface="Calibri" panose="020F0502020204030204" pitchFamily="34" charset="0"/>
              <a:ea typeface="Times New Roman" panose="02020603050405020304" pitchFamily="18" charset="0"/>
            </a:endParaRPr>
          </a:p>
          <a:p>
            <a:pPr marL="800100" marR="0" lvl="1" indent="-342900">
              <a:spcBef>
                <a:spcPts val="0"/>
              </a:spcBef>
              <a:spcAft>
                <a:spcPts val="0"/>
              </a:spcAft>
              <a:buFont typeface="+mj-lt"/>
              <a:buAutoNum type="arabicPeriod"/>
              <a:tabLst>
                <a:tab pos="2971800" algn="ctr"/>
                <a:tab pos="5943600" algn="r"/>
                <a:tab pos="457200" algn="l"/>
              </a:tabLst>
            </a:pPr>
            <a:r>
              <a:rPr lang="en-US" sz="1400" dirty="0">
                <a:solidFill>
                  <a:srgbClr val="262626"/>
                </a:solidFill>
                <a:effectLst/>
                <a:latin typeface="Calibri"/>
                <a:ea typeface="Times New Roman" panose="02020603050405020304" pitchFamily="18" charset="0"/>
                <a:cs typeface="Calibri"/>
              </a:rPr>
              <a:t>Brief online </a:t>
            </a:r>
            <a:r>
              <a:rPr lang="en-US" sz="1400" b="1" u="sng" kern="0" dirty="0">
                <a:solidFill>
                  <a:srgbClr val="262626"/>
                </a:solidFill>
                <a:effectLst/>
                <a:latin typeface="Calibri"/>
                <a:ea typeface="Times New Roman" panose="02020603050405020304" pitchFamily="18" charset="0"/>
                <a:cs typeface="Calibri"/>
                <a:hlinkClick r:id="rId4"/>
              </a:rPr>
              <a:t>application</a:t>
            </a:r>
            <a:endParaRPr lang="en-US" sz="1400" b="1" u="sng" kern="0">
              <a:solidFill>
                <a:srgbClr val="262626"/>
              </a:solidFill>
              <a:latin typeface="Calibri"/>
              <a:ea typeface="Times New Roman" panose="02020603050405020304" pitchFamily="18" charset="0"/>
              <a:cs typeface="Calibri"/>
            </a:endParaRPr>
          </a:p>
          <a:p>
            <a:pPr marL="800100" lvl="1" indent="-342900">
              <a:spcBef>
                <a:spcPts val="0"/>
              </a:spcBef>
              <a:buFont typeface="+mj-lt"/>
              <a:buAutoNum type="arabicPeriod"/>
              <a:tabLst>
                <a:tab pos="2971800" algn="ctr"/>
                <a:tab pos="5943600" algn="r"/>
                <a:tab pos="457200" algn="l"/>
              </a:tabLst>
            </a:pPr>
            <a:r>
              <a:rPr lang="en-US" sz="1400" kern="0" dirty="0">
                <a:solidFill>
                  <a:srgbClr val="262626"/>
                </a:solidFill>
                <a:latin typeface="Calibri"/>
                <a:ea typeface="Times New Roman" panose="02020603050405020304" pitchFamily="18" charset="0"/>
                <a:cs typeface="Calibri"/>
              </a:rPr>
              <a:t>A letter of </a:t>
            </a:r>
            <a:r>
              <a:rPr lang="en-US" sz="1400" dirty="0">
                <a:solidFill>
                  <a:srgbClr val="262626"/>
                </a:solidFill>
                <a:effectLst/>
                <a:latin typeface="Calibri"/>
                <a:ea typeface="Times New Roman" panose="02020603050405020304" pitchFamily="18" charset="0"/>
                <a:cs typeface="Calibri"/>
              </a:rPr>
              <a:t>recommendation from an external literacy consultant or principal’s supervisor if not currently working with a consultant</a:t>
            </a:r>
            <a:r>
              <a:rPr lang="en-US" sz="1400" dirty="0">
                <a:solidFill>
                  <a:srgbClr val="262626"/>
                </a:solidFill>
                <a:latin typeface="Calibri"/>
                <a:ea typeface="Times New Roman" panose="02020603050405020304" pitchFamily="18" charset="0"/>
                <a:cs typeface="Calibri"/>
              </a:rPr>
              <a:t> </a:t>
            </a:r>
          </a:p>
          <a:p>
            <a:pPr marL="800100" marR="0" lvl="1" indent="-342900">
              <a:spcBef>
                <a:spcPts val="0"/>
              </a:spcBef>
              <a:spcAft>
                <a:spcPts val="0"/>
              </a:spcAft>
              <a:buAutoNum type="arabicPeriod"/>
              <a:tabLst>
                <a:tab pos="2971800" algn="ctr"/>
                <a:tab pos="5943600" algn="r"/>
                <a:tab pos="457200" algn="l"/>
              </a:tabLst>
            </a:pPr>
            <a:r>
              <a:rPr lang="en-US" sz="1400" dirty="0">
                <a:solidFill>
                  <a:srgbClr val="262626"/>
                </a:solidFill>
                <a:effectLst/>
                <a:latin typeface="Calibri"/>
                <a:ea typeface="Times New Roman" panose="02020603050405020304" pitchFamily="18" charset="0"/>
                <a:cs typeface="Calibri"/>
              </a:rPr>
              <a:t>Complete a brief 30-minute interview with CDE staff</a:t>
            </a:r>
            <a:r>
              <a:rPr lang="en-US" sz="1400" dirty="0">
                <a:solidFill>
                  <a:srgbClr val="262626"/>
                </a:solidFill>
                <a:latin typeface="Calibri"/>
                <a:ea typeface="Times New Roman" panose="02020603050405020304" pitchFamily="18" charset="0"/>
                <a:cs typeface="Calibri"/>
              </a:rPr>
              <a:t> </a:t>
            </a:r>
            <a:endParaRPr lang="en-US" sz="1400" dirty="0">
              <a:solidFill>
                <a:srgbClr val="262626"/>
              </a:solidFill>
              <a:effectLst/>
              <a:latin typeface="Calibri" panose="020F0502020204030204" pitchFamily="34" charset="0"/>
              <a:ea typeface="Times New Roman" panose="02020603050405020304" pitchFamily="18" charset="0"/>
              <a:cs typeface="Calibri"/>
            </a:endParaRPr>
          </a:p>
          <a:p>
            <a:pPr marL="800100" marR="0" lvl="1" indent="-342900">
              <a:spcBef>
                <a:spcPts val="0"/>
              </a:spcBef>
              <a:spcAft>
                <a:spcPts val="0"/>
              </a:spcAft>
              <a:buFont typeface="+mj-lt"/>
              <a:buAutoNum type="arabicPeriod"/>
              <a:tabLst>
                <a:tab pos="2971800" algn="ctr"/>
                <a:tab pos="5943600" algn="r"/>
                <a:tab pos="457200" algn="l"/>
              </a:tabLst>
            </a:pPr>
            <a:r>
              <a:rPr lang="en-US" sz="1400" kern="800" dirty="0">
                <a:solidFill>
                  <a:srgbClr val="262626"/>
                </a:solidFill>
                <a:latin typeface="Calibri"/>
                <a:ea typeface="Calibri" panose="020F0502020204030204" pitchFamily="34" charset="0"/>
                <a:cs typeface="Calibri"/>
              </a:rPr>
              <a:t>Commitment to fully participate in required PLI activities for 2 years</a:t>
            </a:r>
          </a:p>
          <a:p>
            <a:pPr marL="800100" marR="0" lvl="1" indent="-342900">
              <a:spcBef>
                <a:spcPts val="0"/>
              </a:spcBef>
              <a:spcAft>
                <a:spcPts val="0"/>
              </a:spcAft>
              <a:buFont typeface="+mj-lt"/>
              <a:buAutoNum type="arabicPeriod"/>
              <a:tabLst>
                <a:tab pos="2971800" algn="ctr"/>
                <a:tab pos="5943600" algn="r"/>
                <a:tab pos="457200" algn="l"/>
              </a:tabLst>
            </a:pPr>
            <a:r>
              <a:rPr lang="en-US" sz="1400" kern="800" dirty="0">
                <a:solidFill>
                  <a:srgbClr val="262626"/>
                </a:solidFill>
                <a:latin typeface="Calibri"/>
                <a:ea typeface="Calibri" panose="020F0502020204030204" pitchFamily="34" charset="0"/>
                <a:cs typeface="Calibri"/>
              </a:rPr>
              <a:t>Be a principal in a K-12 school that is approved in your CLSD application</a:t>
            </a:r>
          </a:p>
          <a:p>
            <a:pPr marL="457200" marR="0" lvl="1" indent="0">
              <a:spcBef>
                <a:spcPts val="0"/>
              </a:spcBef>
              <a:spcAft>
                <a:spcPts val="0"/>
              </a:spcAft>
              <a:buNone/>
              <a:tabLst>
                <a:tab pos="2971800" algn="ctr"/>
                <a:tab pos="5943600" algn="r"/>
                <a:tab pos="457200" algn="l"/>
              </a:tabLst>
            </a:pPr>
            <a:endParaRPr lang="en-US" sz="1400" kern="800" dirty="0">
              <a:solidFill>
                <a:srgbClr val="262626"/>
              </a:solidFill>
              <a:latin typeface="Calibri" panose="020F0502020204030204" pitchFamily="34" charset="0"/>
              <a:ea typeface="Calibri" panose="020F0502020204030204" pitchFamily="34" charset="0"/>
              <a:cs typeface="Calibri"/>
            </a:endParaRPr>
          </a:p>
          <a:p>
            <a:pPr marL="0" marR="0" lvl="0" indent="0">
              <a:spcBef>
                <a:spcPts val="0"/>
              </a:spcBef>
              <a:spcAft>
                <a:spcPts val="0"/>
              </a:spcAft>
              <a:buNone/>
              <a:tabLst>
                <a:tab pos="2971800" algn="ctr"/>
                <a:tab pos="5943600" algn="r"/>
                <a:tab pos="457200" algn="l"/>
              </a:tabLst>
            </a:pPr>
            <a:endParaRPr lang="en-US" kern="800" dirty="0">
              <a:solidFill>
                <a:srgbClr val="262626"/>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72290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886700" cy="590603"/>
          </a:xfrm>
        </p:spPr>
        <p:txBody>
          <a:bodyPr>
            <a:noAutofit/>
          </a:bodyPr>
          <a:lstStyle/>
          <a:p>
            <a:r>
              <a:rPr lang="en-US" sz="3200" dirty="0">
                <a:latin typeface="Museo Slab 500"/>
              </a:rPr>
              <a:t>Principal Leadership Institute- Year One</a:t>
            </a:r>
            <a:endParaRPr lang="en-US" sz="3200" dirty="0"/>
          </a:p>
        </p:txBody>
      </p:sp>
      <p:sp>
        <p:nvSpPr>
          <p:cNvPr id="3" name="Content Placeholder 2"/>
          <p:cNvSpPr>
            <a:spLocks noGrp="1"/>
          </p:cNvSpPr>
          <p:nvPr>
            <p:ph idx="1"/>
          </p:nvPr>
        </p:nvSpPr>
        <p:spPr>
          <a:xfrm>
            <a:off x="393626" y="1466327"/>
            <a:ext cx="8011916" cy="4562060"/>
          </a:xfrm>
        </p:spPr>
        <p:txBody>
          <a:bodyPr vert="horz" lIns="0" tIns="0" rIns="0" bIns="45720" rtlCol="0" anchor="t">
            <a:noAutofit/>
          </a:bodyPr>
          <a:lstStyle/>
          <a:p>
            <a:pPr marL="0" marR="0" lvl="0" indent="0">
              <a:spcBef>
                <a:spcPts val="0"/>
              </a:spcBef>
              <a:spcAft>
                <a:spcPts val="0"/>
              </a:spcAft>
              <a:buNone/>
              <a:tabLst>
                <a:tab pos="2971800" algn="ctr"/>
                <a:tab pos="5943600" algn="r"/>
                <a:tab pos="457200" algn="l"/>
              </a:tabLst>
            </a:pPr>
            <a:endParaRPr lang="en-US" sz="2800" dirty="0">
              <a:solidFill>
                <a:srgbClr val="262626"/>
              </a:solidFill>
              <a:effectLst/>
              <a:latin typeface="Times New Roman"/>
              <a:ea typeface="Calibri" panose="020F0502020204030204" pitchFamily="34" charset="0"/>
              <a:cs typeface="Calibri" panose="020F0502020204030204" pitchFamily="34" charset="0"/>
            </a:endParaRPr>
          </a:p>
          <a:p>
            <a:pPr marL="0" indent="0">
              <a:spcBef>
                <a:spcPts val="0"/>
              </a:spcBef>
              <a:buNone/>
              <a:tabLst>
                <a:tab pos="2971800" algn="ctr"/>
                <a:tab pos="5943600" algn="r"/>
                <a:tab pos="457200" algn="l"/>
              </a:tabLst>
            </a:pPr>
            <a:r>
              <a:rPr lang="en-US" sz="2800" kern="800" dirty="0">
                <a:solidFill>
                  <a:srgbClr val="262626"/>
                </a:solidFill>
                <a:latin typeface="Calibri"/>
                <a:ea typeface="Calibri" panose="020F0502020204030204" pitchFamily="34" charset="0"/>
                <a:cs typeface="Calibri"/>
              </a:rPr>
              <a:t>Covered costs Principal Coaches:</a:t>
            </a:r>
            <a:endParaRPr lang="en-US" sz="2800" dirty="0">
              <a:solidFill>
                <a:srgbClr val="262626"/>
              </a:solidFill>
              <a:latin typeface="Calibri"/>
              <a:ea typeface="Calibri" panose="020F0502020204030204" pitchFamily="34" charset="0"/>
              <a:cs typeface="Calibri" panose="020F0502020204030204" pitchFamily="34" charset="0"/>
            </a:endParaRPr>
          </a:p>
          <a:p>
            <a:pPr marL="0" marR="0" lvl="0" indent="0">
              <a:spcBef>
                <a:spcPts val="0"/>
              </a:spcBef>
              <a:spcAft>
                <a:spcPts val="0"/>
              </a:spcAft>
              <a:buNone/>
              <a:tabLst>
                <a:tab pos="2971800" algn="ctr"/>
                <a:tab pos="5943600" algn="r"/>
                <a:tab pos="457200" algn="l"/>
              </a:tabLst>
            </a:pPr>
            <a:endParaRPr lang="en-US" sz="2800" kern="800" dirty="0">
              <a:solidFill>
                <a:srgbClr val="262626"/>
              </a:solidFill>
              <a:latin typeface="Calibri" panose="020F0502020204030204" pitchFamily="34" charset="0"/>
              <a:ea typeface="Calibri" panose="020F0502020204030204" pitchFamily="34" charset="0"/>
            </a:endParaRPr>
          </a:p>
          <a:p>
            <a:pPr>
              <a:spcBef>
                <a:spcPts val="0"/>
              </a:spcBef>
              <a:tabLst>
                <a:tab pos="2971800" algn="ctr"/>
                <a:tab pos="5943600" algn="r"/>
                <a:tab pos="457200" algn="l"/>
              </a:tabLst>
            </a:pPr>
            <a:r>
              <a:rPr lang="en-US" sz="2800" kern="800" dirty="0">
                <a:solidFill>
                  <a:srgbClr val="262626"/>
                </a:solidFill>
                <a:latin typeface="Calibri" panose="020F0502020204030204" pitchFamily="34" charset="0"/>
                <a:ea typeface="Calibri" panose="020F0502020204030204" pitchFamily="34" charset="0"/>
              </a:rPr>
              <a:t>$2500/year stipend </a:t>
            </a:r>
          </a:p>
          <a:p>
            <a:pPr>
              <a:spcBef>
                <a:spcPts val="0"/>
              </a:spcBef>
              <a:tabLst>
                <a:tab pos="2971800" algn="ctr"/>
                <a:tab pos="5943600" algn="r"/>
                <a:tab pos="457200" algn="l"/>
              </a:tabLst>
            </a:pPr>
            <a:r>
              <a:rPr lang="en-US" sz="2800" kern="800" dirty="0">
                <a:solidFill>
                  <a:srgbClr val="262626"/>
                </a:solidFill>
                <a:latin typeface="Calibri" panose="020F0502020204030204" pitchFamily="34" charset="0"/>
                <a:ea typeface="Calibri" panose="020F0502020204030204" pitchFamily="34" charset="0"/>
              </a:rPr>
              <a:t>Mileage, per diem, and hotel for in-person activities associated with the PLI</a:t>
            </a:r>
          </a:p>
          <a:p>
            <a:pPr>
              <a:spcBef>
                <a:spcPts val="0"/>
              </a:spcBef>
              <a:tabLst>
                <a:tab pos="2971800" algn="ctr"/>
                <a:tab pos="5943600" algn="r"/>
                <a:tab pos="457200" algn="l"/>
              </a:tabLst>
            </a:pPr>
            <a:endParaRPr lang="en-US" sz="2800" kern="800" dirty="0">
              <a:solidFill>
                <a:srgbClr val="262626"/>
              </a:solidFill>
              <a:latin typeface="Calibri" panose="020F0502020204030204" pitchFamily="34" charset="0"/>
              <a:ea typeface="Calibri" panose="020F0502020204030204" pitchFamily="34" charset="0"/>
            </a:endParaRPr>
          </a:p>
          <a:p>
            <a:pPr marL="0" indent="0">
              <a:spcBef>
                <a:spcPts val="0"/>
              </a:spcBef>
              <a:buNone/>
              <a:tabLst>
                <a:tab pos="2971800" algn="ctr"/>
                <a:tab pos="5943600" algn="r"/>
                <a:tab pos="457200" algn="l"/>
              </a:tabLst>
            </a:pPr>
            <a:r>
              <a:rPr lang="en-US" kern="800" dirty="0">
                <a:solidFill>
                  <a:srgbClr val="262626"/>
                </a:solidFill>
                <a:latin typeface="Calibri"/>
                <a:ea typeface="Calibri" panose="020F0502020204030204" pitchFamily="34" charset="0"/>
                <a:cs typeface="Calibri"/>
              </a:rPr>
              <a:t>For questions related specifically to the content and requirements of the CLSD PLI: Literacy Leader Track, please contact Trish Malik | </a:t>
            </a:r>
            <a:r>
              <a:rPr lang="en-US" kern="800" dirty="0">
                <a:solidFill>
                  <a:srgbClr val="262626"/>
                </a:solidFill>
                <a:latin typeface="Calibri"/>
                <a:ea typeface="Calibri" panose="020F0502020204030204" pitchFamily="34" charset="0"/>
                <a:cs typeface="Calibri"/>
                <a:hlinkClick r:id="rId3"/>
              </a:rPr>
              <a:t>malik_t@cde.state.co.us</a:t>
            </a:r>
            <a:r>
              <a:rPr lang="en-US" kern="800" dirty="0">
                <a:solidFill>
                  <a:srgbClr val="262626"/>
                </a:solidFill>
                <a:latin typeface="Calibri"/>
                <a:ea typeface="Calibri" panose="020F0502020204030204" pitchFamily="34" charset="0"/>
                <a:cs typeface="Calibri"/>
              </a:rPr>
              <a:t> </a:t>
            </a:r>
            <a:endParaRPr lang="en-US" kern="800" dirty="0">
              <a:solidFill>
                <a:srgbClr val="262626"/>
              </a:solidFill>
              <a:latin typeface="Calibri" panose="020F0502020204030204" pitchFamily="34" charset="0"/>
              <a:ea typeface="Calibri" panose="020F0502020204030204" pitchFamily="34" charset="0"/>
              <a:cs typeface="Calibri"/>
            </a:endParaRPr>
          </a:p>
          <a:p>
            <a:pPr marL="0" marR="0" lvl="0" indent="0">
              <a:spcBef>
                <a:spcPts val="0"/>
              </a:spcBef>
              <a:spcAft>
                <a:spcPts val="0"/>
              </a:spcAft>
              <a:buNone/>
              <a:tabLst>
                <a:tab pos="2971800" algn="ctr"/>
                <a:tab pos="5943600" algn="r"/>
                <a:tab pos="457200" algn="l"/>
              </a:tabLst>
            </a:pPr>
            <a:endParaRPr lang="en-US" sz="2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58670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8067656" cy="590603"/>
          </a:xfrm>
        </p:spPr>
        <p:txBody>
          <a:bodyPr>
            <a:noAutofit/>
          </a:bodyPr>
          <a:lstStyle/>
          <a:p>
            <a:r>
              <a:rPr lang="en-US" sz="4000" dirty="0"/>
              <a:t>Admin + Indirect costs</a:t>
            </a:r>
          </a:p>
        </p:txBody>
      </p:sp>
      <p:sp>
        <p:nvSpPr>
          <p:cNvPr id="3" name="Content Placeholder 2"/>
          <p:cNvSpPr>
            <a:spLocks noGrp="1"/>
          </p:cNvSpPr>
          <p:nvPr>
            <p:ph idx="1"/>
          </p:nvPr>
        </p:nvSpPr>
        <p:spPr>
          <a:xfrm>
            <a:off x="628650" y="1421942"/>
            <a:ext cx="7886700" cy="5436057"/>
          </a:xfrm>
        </p:spPr>
        <p:txBody>
          <a:bodyPr vert="horz" lIns="0" tIns="0" rIns="0" bIns="45720" rtlCol="0" anchor="t">
            <a:normAutofit lnSpcReduction="10000"/>
          </a:bodyPr>
          <a:lstStyle/>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sz="2000" kern="800" dirty="0">
                <a:solidFill>
                  <a:srgbClr val="262626"/>
                </a:solidFill>
                <a:effectLst/>
                <a:latin typeface="Calibri"/>
                <a:ea typeface="Calibri" panose="020F0502020204030204" pitchFamily="34" charset="0"/>
                <a:cs typeface="Calibri"/>
              </a:rPr>
              <a:t>Administrative costs must be directly related to the support and implementation of the CLSD grant and pre-approved by CDE.</a:t>
            </a: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endParaRPr lang="en-US" sz="2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Calibri" panose="020F0502020204030204" pitchFamily="34" charset="0"/>
              <a:buChar char="•"/>
              <a:tabLst>
                <a:tab pos="2971800" algn="ctr"/>
                <a:tab pos="5943600" algn="r"/>
                <a:tab pos="457200" algn="l"/>
              </a:tabLst>
            </a:pPr>
            <a:r>
              <a:rPr lang="en-US" sz="2000" kern="800" dirty="0">
                <a:solidFill>
                  <a:srgbClr val="262626"/>
                </a:solidFill>
                <a:latin typeface="Calibri"/>
                <a:ea typeface="Calibri" panose="020F0502020204030204" pitchFamily="34" charset="0"/>
                <a:cs typeface="Calibri"/>
              </a:rPr>
              <a:t>Administrative</a:t>
            </a:r>
            <a:r>
              <a:rPr lang="en-US" sz="2000" kern="800" dirty="0">
                <a:solidFill>
                  <a:srgbClr val="262626"/>
                </a:solidFill>
                <a:effectLst/>
                <a:latin typeface="Calibri"/>
                <a:ea typeface="Calibri" panose="020F0502020204030204" pitchFamily="34" charset="0"/>
                <a:cs typeface="Calibri"/>
              </a:rPr>
              <a:t> costs </a:t>
            </a:r>
            <a:r>
              <a:rPr lang="en-US" sz="2000" u="sng" kern="800" dirty="0">
                <a:solidFill>
                  <a:srgbClr val="262626"/>
                </a:solidFill>
                <a:effectLst/>
                <a:latin typeface="Calibri"/>
                <a:ea typeface="Calibri" panose="020F0502020204030204" pitchFamily="34" charset="0"/>
                <a:cs typeface="Calibri"/>
              </a:rPr>
              <a:t>cannot</a:t>
            </a:r>
            <a:r>
              <a:rPr lang="en-US" sz="2000" kern="800" dirty="0">
                <a:solidFill>
                  <a:srgbClr val="262626"/>
                </a:solidFill>
                <a:effectLst/>
                <a:latin typeface="Calibri"/>
                <a:ea typeface="Calibri" panose="020F0502020204030204" pitchFamily="34" charset="0"/>
                <a:cs typeface="Calibri"/>
              </a:rPr>
              <a:t> exceed 5</a:t>
            </a:r>
            <a:r>
              <a:rPr lang="en-US" sz="2000" kern="800" dirty="0">
                <a:solidFill>
                  <a:srgbClr val="262626"/>
                </a:solidFill>
                <a:latin typeface="Calibri"/>
                <a:ea typeface="Calibri" panose="020F0502020204030204" pitchFamily="34" charset="0"/>
                <a:cs typeface="Calibri"/>
              </a:rPr>
              <a:t>% of the funding request.</a:t>
            </a:r>
            <a:r>
              <a:rPr lang="en-US" sz="2000" kern="800" dirty="0">
                <a:solidFill>
                  <a:srgbClr val="262626"/>
                </a:solidFill>
                <a:effectLst/>
                <a:latin typeface="Calibri"/>
                <a:ea typeface="Calibri" panose="020F0502020204030204" pitchFamily="34" charset="0"/>
                <a:cs typeface="Calibri"/>
              </a:rPr>
              <a:t> If yo</a:t>
            </a:r>
            <a:r>
              <a:rPr lang="en-US" sz="2000" kern="800" dirty="0">
                <a:solidFill>
                  <a:srgbClr val="262626"/>
                </a:solidFill>
                <a:latin typeface="Calibri"/>
                <a:ea typeface="Calibri" panose="020F0502020204030204" pitchFamily="34" charset="0"/>
                <a:cs typeface="Calibri"/>
              </a:rPr>
              <a:t>u don’t need admin funds, you can allocate this 5% anywhere in the age and grade bands of your project.</a:t>
            </a:r>
            <a:endParaRPr lang="en-US" sz="2000" kern="800" dirty="0">
              <a:solidFill>
                <a:srgbClr val="262626"/>
              </a:solidFill>
              <a:effectLst/>
              <a:latin typeface="Calibri"/>
              <a:ea typeface="Calibri" panose="020F0502020204030204" pitchFamily="34" charset="0"/>
              <a:cs typeface="Calibri"/>
            </a:endParaRP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endParaRPr lang="en-US" sz="2000" kern="800"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sz="2000" kern="800" dirty="0">
                <a:solidFill>
                  <a:srgbClr val="262626"/>
                </a:solidFill>
                <a:effectLst/>
                <a:latin typeface="Calibri"/>
                <a:ea typeface="Calibri" panose="020F0502020204030204" pitchFamily="34" charset="0"/>
                <a:cs typeface="Calibri"/>
              </a:rPr>
              <a:t>Amount charged to indirect cannot exceed an applicant’s Indirect Cost Rate.</a:t>
            </a:r>
          </a:p>
          <a:p>
            <a:pPr marL="0" marR="0" indent="0">
              <a:spcBef>
                <a:spcPts val="0"/>
              </a:spcBef>
              <a:spcAft>
                <a:spcPts val="0"/>
              </a:spcAft>
              <a:buNone/>
              <a:tabLst>
                <a:tab pos="2971800" algn="ctr"/>
                <a:tab pos="5943600" algn="r"/>
                <a:tab pos="457200" algn="l"/>
              </a:tabLst>
            </a:pPr>
            <a:endParaRPr lang="en-US" sz="2000"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tabLst>
                <a:tab pos="2971800" algn="ctr"/>
                <a:tab pos="5943600" algn="r"/>
                <a:tab pos="457200" algn="l"/>
              </a:tabLst>
            </a:pPr>
            <a:r>
              <a:rPr lang="en-US" sz="2000" b="1" kern="800" dirty="0">
                <a:solidFill>
                  <a:srgbClr val="262626"/>
                </a:solidFill>
                <a:effectLst/>
                <a:latin typeface="Calibri"/>
                <a:ea typeface="Calibri" panose="020F0502020204030204" pitchFamily="34" charset="0"/>
                <a:cs typeface="Calibri"/>
              </a:rPr>
              <a:t>Uses that will not be funded include:</a:t>
            </a:r>
            <a:endParaRPr lang="en-US" sz="2000" kern="800" dirty="0">
              <a:solidFill>
                <a:srgbClr val="262626"/>
              </a:solidFill>
              <a:effectLst/>
              <a:latin typeface="Calibri"/>
              <a:ea typeface="Calibri" panose="020F0502020204030204" pitchFamily="34" charset="0"/>
              <a:cs typeface="Calibri"/>
            </a:endParaRPr>
          </a:p>
          <a:p>
            <a:pPr marL="342900" indent="-342900">
              <a:spcBef>
                <a:spcPts val="0"/>
              </a:spcBef>
              <a:buFont typeface="Calibri" panose="020F0502020204030204" pitchFamily="34" charset="0"/>
              <a:buChar char="•"/>
              <a:tabLst>
                <a:tab pos="2971800" algn="ctr"/>
                <a:tab pos="5943600" algn="r"/>
                <a:tab pos="457200" algn="l"/>
              </a:tabLst>
            </a:pPr>
            <a:r>
              <a:rPr lang="en-US" sz="2000" kern="800" dirty="0">
                <a:solidFill>
                  <a:srgbClr val="262626"/>
                </a:solidFill>
                <a:latin typeface="Calibri"/>
                <a:ea typeface="Calibri" panose="020F0502020204030204" pitchFamily="34" charset="0"/>
                <a:cs typeface="Calibri"/>
              </a:rPr>
              <a:t>Curriculum, capital</a:t>
            </a:r>
            <a:r>
              <a:rPr lang="en-US" sz="2000" kern="800" dirty="0">
                <a:solidFill>
                  <a:srgbClr val="262626"/>
                </a:solidFill>
                <a:effectLst/>
                <a:latin typeface="Calibri"/>
                <a:ea typeface="Calibri" panose="020F0502020204030204" pitchFamily="34" charset="0"/>
                <a:cs typeface="Calibri"/>
              </a:rPr>
              <a:t> needs, technology equipment (including tablets, laptops, bookshelves, other furniture, etc.), software, construction costs, food or alcohol costs, and gift certificates.</a:t>
            </a: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sz="2000" kern="800" dirty="0">
                <a:solidFill>
                  <a:srgbClr val="262626"/>
                </a:solidFill>
                <a:latin typeface="Calibri" panose="020F0502020204030204" pitchFamily="34" charset="0"/>
                <a:ea typeface="Calibri" panose="020F0502020204030204" pitchFamily="34" charset="0"/>
                <a:cs typeface="Calibri" panose="020F0502020204030204" pitchFamily="34" charset="0"/>
              </a:rPr>
              <a:t>Direct instructional staff.</a:t>
            </a:r>
            <a:endParaRPr lang="en-US" sz="2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sz="2000" kern="800" dirty="0">
                <a:solidFill>
                  <a:srgbClr val="262626"/>
                </a:solidFill>
                <a:effectLst/>
                <a:latin typeface="Calibri"/>
                <a:ea typeface="Calibri" panose="020F0502020204030204" pitchFamily="34" charset="0"/>
                <a:cs typeface="Calibri"/>
              </a:rPr>
              <a:t>Out-of-state travel that is not directly related to the critical components of the CLSD Program.</a:t>
            </a:r>
          </a:p>
          <a:p>
            <a:pPr marL="342900" marR="0" lvl="0" indent="-342900">
              <a:spcBef>
                <a:spcPts val="0"/>
              </a:spcBef>
              <a:spcAft>
                <a:spcPts val="0"/>
              </a:spcAft>
              <a:buFont typeface="Calibri" panose="020F0502020204030204" pitchFamily="34" charset="0"/>
              <a:buChar char="•"/>
              <a:tabLst>
                <a:tab pos="2971800" algn="ctr"/>
                <a:tab pos="5943600" algn="r"/>
                <a:tab pos="457200" algn="l"/>
              </a:tabLst>
            </a:pPr>
            <a:r>
              <a:rPr lang="en-US" sz="2000" kern="800" dirty="0">
                <a:solidFill>
                  <a:srgbClr val="262626"/>
                </a:solidFill>
                <a:effectLst/>
                <a:latin typeface="Calibri"/>
                <a:ea typeface="Calibri" panose="020F0502020204030204" pitchFamily="34" charset="0"/>
                <a:cs typeface="Calibri"/>
              </a:rPr>
              <a:t>Professional development, assessments, and instructional practices that are not aligned with the science of reading and any non-instructional activity not listed in the allowable costs.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85273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ny question marks on black background">
            <a:extLst>
              <a:ext uri="{FF2B5EF4-FFF2-40B4-BE49-F238E27FC236}">
                <a16:creationId xmlns:a16="http://schemas.microsoft.com/office/drawing/2014/main" id="{AB636697-F062-4156-A552-8FD1F2C4801E}"/>
              </a:ext>
            </a:extLst>
          </p:cNvPr>
          <p:cNvPicPr>
            <a:picLocks noChangeAspect="1"/>
          </p:cNvPicPr>
          <p:nvPr/>
        </p:nvPicPr>
        <p:blipFill rotWithShape="1">
          <a:blip r:embed="rId2"/>
          <a:srcRect l="7096"/>
          <a:stretch/>
        </p:blipFill>
        <p:spPr>
          <a:xfrm>
            <a:off x="20" y="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tint val="75000"/>
                  </a:schemeClr>
                </a:solidFill>
              </a:rPr>
              <a:pPr algn="r">
                <a:spcAft>
                  <a:spcPts val="600"/>
                </a:spcAft>
                <a:defRPr/>
              </a:pPr>
              <a:t>19</a:t>
            </a:fld>
            <a:endParaRPr lang="en-US" sz="1200">
              <a:solidFill>
                <a:schemeClr val="tx1">
                  <a:tint val="75000"/>
                </a:schemeClr>
              </a:solidFill>
            </a:endParaRPr>
          </a:p>
        </p:txBody>
      </p:sp>
      <p:sp>
        <p:nvSpPr>
          <p:cNvPr id="4" name="TextBox 3">
            <a:extLst>
              <a:ext uri="{FF2B5EF4-FFF2-40B4-BE49-F238E27FC236}">
                <a16:creationId xmlns:a16="http://schemas.microsoft.com/office/drawing/2014/main" id="{E7BC5F72-3A0F-49B5-A5D5-5B31856F3190}"/>
              </a:ext>
            </a:extLst>
          </p:cNvPr>
          <p:cNvSpPr txBox="1"/>
          <p:nvPr/>
        </p:nvSpPr>
        <p:spPr>
          <a:xfrm>
            <a:off x="657546" y="456387"/>
            <a:ext cx="4161034" cy="3416320"/>
          </a:xfrm>
          <a:prstGeom prst="rect">
            <a:avLst/>
          </a:prstGeom>
          <a:noFill/>
        </p:spPr>
        <p:txBody>
          <a:bodyPr wrap="square" rtlCol="0">
            <a:spAutoFit/>
          </a:bodyPr>
          <a:lstStyle/>
          <a:p>
            <a:r>
              <a:rPr lang="en-US" sz="5400" b="1" dirty="0">
                <a:solidFill>
                  <a:srgbClr val="FFC000"/>
                </a:solidFill>
              </a:rPr>
              <a:t>QUESTIONS – Allowable Use of </a:t>
            </a:r>
          </a:p>
          <a:p>
            <a:r>
              <a:rPr lang="en-US" sz="5400" b="1" dirty="0">
                <a:solidFill>
                  <a:srgbClr val="FFC000"/>
                </a:solidFill>
              </a:rPr>
              <a:t>Funds</a:t>
            </a:r>
          </a:p>
        </p:txBody>
      </p:sp>
    </p:spTree>
    <p:extLst>
      <p:ext uri="{BB962C8B-B14F-4D97-AF65-F5344CB8AC3E}">
        <p14:creationId xmlns:p14="http://schemas.microsoft.com/office/powerpoint/2010/main" val="199374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Webinar objectives</a:t>
            </a:r>
          </a:p>
        </p:txBody>
      </p:sp>
      <p:graphicFrame>
        <p:nvGraphicFramePr>
          <p:cNvPr id="6" name="Content Placeholder 2">
            <a:extLst>
              <a:ext uri="{FF2B5EF4-FFF2-40B4-BE49-F238E27FC236}">
                <a16:creationId xmlns:a16="http://schemas.microsoft.com/office/drawing/2014/main" id="{47A069FD-C756-4553-8447-D3A1100DA84A}"/>
              </a:ext>
            </a:extLst>
          </p:cNvPr>
          <p:cNvGraphicFramePr>
            <a:graphicFrameLocks noGrp="1"/>
          </p:cNvGraphicFramePr>
          <p:nvPr>
            <p:ph idx="1"/>
            <p:extLst>
              <p:ext uri="{D42A27DB-BD31-4B8C-83A1-F6EECF244321}">
                <p14:modId xmlns:p14="http://schemas.microsoft.com/office/powerpoint/2010/main" val="1649367543"/>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8251"/>
            <a:ext cx="7772400" cy="4099389"/>
          </a:xfrm>
        </p:spPr>
        <p:txBody>
          <a:bodyPr>
            <a:normAutofit/>
          </a:bodyPr>
          <a:lstStyle/>
          <a:p>
            <a:r>
              <a:rPr lang="en-US" sz="6000" dirty="0"/>
              <a:t>CLSD Grant – PD Cohort </a:t>
            </a:r>
            <a:br>
              <a:rPr lang="en-US" sz="6000" dirty="0"/>
            </a:br>
            <a:br>
              <a:rPr lang="en-US" sz="6000" dirty="0"/>
            </a:br>
            <a:r>
              <a:rPr lang="en-US" sz="6000" dirty="0"/>
              <a:t>Application</a:t>
            </a:r>
            <a:br>
              <a:rPr lang="en-US" sz="6000" dirty="0"/>
            </a:br>
            <a:r>
              <a:rPr lang="en-US" sz="6000" dirty="0"/>
              <a:t>Critical Components </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664782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300161"/>
            <a:ext cx="7886700" cy="590603"/>
          </a:xfrm>
        </p:spPr>
        <p:txBody>
          <a:bodyPr>
            <a:noAutofit/>
          </a:bodyPr>
          <a:lstStyle/>
          <a:p>
            <a:r>
              <a:rPr lang="en-US" sz="3800" dirty="0">
                <a:latin typeface="Museo Slab 500"/>
              </a:rPr>
              <a:t>Section A: Grant Proposal Summary</a:t>
            </a:r>
          </a:p>
        </p:txBody>
      </p:sp>
      <p:sp>
        <p:nvSpPr>
          <p:cNvPr id="3" name="Content Placeholder 2"/>
          <p:cNvSpPr>
            <a:spLocks noGrp="1"/>
          </p:cNvSpPr>
          <p:nvPr>
            <p:ph idx="1"/>
          </p:nvPr>
        </p:nvSpPr>
        <p:spPr>
          <a:xfrm>
            <a:off x="632509" y="1349560"/>
            <a:ext cx="7886700" cy="3968728"/>
          </a:xfrm>
        </p:spPr>
        <p:txBody>
          <a:bodyPr vert="horz" lIns="0" tIns="0" rIns="0" bIns="45720" rtlCol="0" anchor="t">
            <a:noAutofit/>
          </a:bodyPr>
          <a:lstStyle/>
          <a:p>
            <a:r>
              <a:rPr lang="en-US" kern="800" dirty="0">
                <a:solidFill>
                  <a:srgbClr val="262626"/>
                </a:solidFill>
                <a:effectLst/>
                <a:latin typeface="Calibri"/>
                <a:ea typeface="Calibri" panose="020F0502020204030204" pitchFamily="34" charset="0"/>
                <a:cs typeface="Calibri"/>
              </a:rPr>
              <a:t>Applicants must provide a high-level overview of the literacy landscape within their jurisdiction and the need for further funding to enhance and improve oral language and ELA proficiency scores.</a:t>
            </a:r>
          </a:p>
          <a:p>
            <a:r>
              <a:rPr lang="en-US" kern="800" dirty="0">
                <a:solidFill>
                  <a:srgbClr val="262626"/>
                </a:solidFill>
                <a:latin typeface="Calibri"/>
                <a:ea typeface="Calibri" panose="020F0502020204030204" pitchFamily="34" charset="0"/>
                <a:cs typeface="Calibri"/>
              </a:rPr>
              <a:t>It is important to </a:t>
            </a:r>
            <a:r>
              <a:rPr lang="en-US" kern="800" dirty="0">
                <a:solidFill>
                  <a:srgbClr val="262626"/>
                </a:solidFill>
                <a:effectLst/>
                <a:latin typeface="Calibri"/>
                <a:ea typeface="Calibri" panose="020F0502020204030204" pitchFamily="34" charset="0"/>
                <a:cs typeface="Calibri"/>
              </a:rPr>
              <a:t>highlight how grant activities will focus on meeting the needs of targeted student populations such as those receiving free and reduced lunch, multilingual learners, migrant children, students with disabilities, students with a Significant Reading Deficiency (SRD), students in foster care, students experiencing homelessness, etc.</a:t>
            </a:r>
            <a:r>
              <a:rPr lang="en-US" kern="800" dirty="0">
                <a:solidFill>
                  <a:srgbClr val="262626"/>
                </a:solidFill>
                <a:latin typeface="Calibri"/>
                <a:ea typeface="Calibri" panose="020F0502020204030204" pitchFamily="34" charset="0"/>
                <a:cs typeface="Calibri"/>
              </a:rPr>
              <a:t> </a:t>
            </a:r>
            <a:endParaRPr lang="en-US" kern="800">
              <a:solidFill>
                <a:srgbClr val="262626"/>
              </a:solidFill>
              <a:effectLst/>
              <a:latin typeface="Calibri"/>
              <a:ea typeface="Calibri" panose="020F0502020204030204" pitchFamily="34" charset="0"/>
              <a:cs typeface="Calibri"/>
            </a:endParaRPr>
          </a:p>
          <a:p>
            <a:r>
              <a:rPr lang="en-US" kern="800" dirty="0">
                <a:solidFill>
                  <a:srgbClr val="262626"/>
                </a:solidFill>
                <a:latin typeface="Calibri"/>
                <a:cs typeface="Calibri"/>
              </a:rPr>
              <a:t>Looking for a cohesive plan that meets the needs of gaps in literacy systems and structures identified through some sort of needs assessment/data analysis process. Activities should be clearly correlated to the gaps.</a:t>
            </a:r>
            <a:endParaRPr lang="en-US" dirty="0">
              <a:latin typeface="Calibri"/>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05594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975189" cy="590603"/>
          </a:xfrm>
        </p:spPr>
        <p:txBody>
          <a:bodyPr>
            <a:noAutofit/>
          </a:bodyPr>
          <a:lstStyle/>
          <a:p>
            <a:r>
              <a:rPr lang="en-US" sz="4000" dirty="0"/>
              <a:t>Section B: Detailed Project </a:t>
            </a:r>
            <a:r>
              <a:rPr lang="en-US" sz="4000" dirty="0" err="1"/>
              <a:t>Propsal</a:t>
            </a:r>
            <a:r>
              <a:rPr lang="en-US" sz="4400" dirty="0"/>
              <a:t>	</a:t>
            </a:r>
          </a:p>
        </p:txBody>
      </p:sp>
      <p:sp>
        <p:nvSpPr>
          <p:cNvPr id="3" name="Content Placeholder 2"/>
          <p:cNvSpPr>
            <a:spLocks noGrp="1"/>
          </p:cNvSpPr>
          <p:nvPr>
            <p:ph idx="1"/>
          </p:nvPr>
        </p:nvSpPr>
        <p:spPr>
          <a:xfrm>
            <a:off x="628650" y="1463039"/>
            <a:ext cx="7886700" cy="5329103"/>
          </a:xfrm>
        </p:spPr>
        <p:txBody>
          <a:bodyPr>
            <a:normAutofit lnSpcReduction="10000"/>
          </a:bodyPr>
          <a:lstStyle/>
          <a:p>
            <a:pPr marL="0" indent="0">
              <a:spcBef>
                <a:spcPts val="0"/>
              </a:spcBef>
              <a:buNone/>
            </a:pPr>
            <a:r>
              <a:rPr lang="en-US" dirty="0"/>
              <a:t>This is an opportunity to dive a little deeper into how your proposed activities will meet the needs of gaps in your literacy systems and structures.</a:t>
            </a:r>
          </a:p>
          <a:p>
            <a:pPr marL="0" indent="0">
              <a:spcBef>
                <a:spcPts val="0"/>
              </a:spcBef>
              <a:buNone/>
            </a:pPr>
            <a:endParaRPr lang="en-US" dirty="0"/>
          </a:p>
          <a:p>
            <a:pPr marL="457200" indent="-457200">
              <a:spcBef>
                <a:spcPts val="0"/>
              </a:spcBef>
              <a:buAutoNum type="arabicPeriod"/>
            </a:pPr>
            <a:r>
              <a:rPr lang="en-US" dirty="0"/>
              <a:t>Types of PD planned</a:t>
            </a:r>
          </a:p>
          <a:p>
            <a:pPr marL="457200" indent="-457200">
              <a:spcBef>
                <a:spcPts val="0"/>
              </a:spcBef>
              <a:buAutoNum type="arabicPeriod"/>
            </a:pPr>
            <a:r>
              <a:rPr lang="en-US" dirty="0"/>
              <a:t>Participants in these PD sessions</a:t>
            </a:r>
          </a:p>
          <a:p>
            <a:pPr marL="914400" lvl="1" indent="-457200">
              <a:spcBef>
                <a:spcPts val="0"/>
              </a:spcBef>
              <a:buFont typeface="+mj-lt"/>
              <a:buAutoNum type="alphaLcParenR"/>
            </a:pPr>
            <a:r>
              <a:rPr lang="en-US" dirty="0"/>
              <a:t>Non-PLI PD</a:t>
            </a:r>
          </a:p>
          <a:p>
            <a:pPr marL="914400" lvl="1" indent="-457200">
              <a:spcBef>
                <a:spcPts val="0"/>
              </a:spcBef>
              <a:buFont typeface="+mj-lt"/>
              <a:buAutoNum type="alphaLcParenR"/>
            </a:pPr>
            <a:r>
              <a:rPr lang="en-US" dirty="0"/>
              <a:t>PLI Principal Names</a:t>
            </a:r>
          </a:p>
          <a:p>
            <a:pPr marL="457200" indent="-457200">
              <a:spcBef>
                <a:spcPts val="0"/>
              </a:spcBef>
              <a:buAutoNum type="arabicPeriod"/>
            </a:pPr>
            <a:r>
              <a:rPr lang="en-US" dirty="0"/>
              <a:t>Describe measurable student outcomes and tools used to determine effectiveness of PD</a:t>
            </a:r>
          </a:p>
          <a:p>
            <a:pPr marL="457200" indent="-457200">
              <a:spcBef>
                <a:spcPts val="0"/>
              </a:spcBef>
              <a:buAutoNum type="arabicPeriod"/>
            </a:pPr>
            <a:r>
              <a:rPr lang="en-US" dirty="0"/>
              <a:t>Brief plan for meaningful engagement of ECE educators, family and community partners.</a:t>
            </a:r>
          </a:p>
          <a:p>
            <a:pPr marL="457200" indent="-457200">
              <a:spcBef>
                <a:spcPts val="0"/>
              </a:spcBef>
              <a:buAutoNum type="arabicPeriod"/>
            </a:pPr>
            <a:r>
              <a:rPr lang="en-US" dirty="0"/>
              <a:t>Instructional coaching</a:t>
            </a:r>
          </a:p>
          <a:p>
            <a:pPr marL="914400" lvl="1" indent="-457200">
              <a:spcBef>
                <a:spcPts val="0"/>
              </a:spcBef>
              <a:buFont typeface="+mj-lt"/>
              <a:buAutoNum type="alphaLcParenR"/>
            </a:pPr>
            <a:r>
              <a:rPr lang="en-US" dirty="0"/>
              <a:t>If requesting funds for instructional coach, describe need and how this coach will be used.</a:t>
            </a:r>
          </a:p>
          <a:p>
            <a:pPr marL="914400" lvl="1" indent="-457200">
              <a:spcBef>
                <a:spcPts val="0"/>
              </a:spcBef>
              <a:buAutoNum type="alphaLcParenR"/>
            </a:pPr>
            <a:r>
              <a:rPr lang="en-US" dirty="0"/>
              <a:t>If not requesting funds for instructional coach, describe existing or planned structures for job-embedded coaching</a:t>
            </a:r>
          </a:p>
          <a:p>
            <a:pPr marL="457200" indent="-457200">
              <a:spcBef>
                <a:spcPts val="0"/>
              </a:spcBef>
              <a:buAutoNum type="arabicPeriod"/>
            </a:pPr>
            <a:r>
              <a:rPr lang="en-US" dirty="0"/>
              <a:t>Program Sustainability Plan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34681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749158" cy="590603"/>
          </a:xfrm>
        </p:spPr>
        <p:txBody>
          <a:bodyPr>
            <a:noAutofit/>
          </a:bodyPr>
          <a:lstStyle/>
          <a:p>
            <a:r>
              <a:rPr lang="en-US" sz="4000" dirty="0"/>
              <a:t>Underserved students</a:t>
            </a:r>
          </a:p>
        </p:txBody>
      </p:sp>
      <p:sp>
        <p:nvSpPr>
          <p:cNvPr id="3" name="Content Placeholder 2"/>
          <p:cNvSpPr>
            <a:spLocks noGrp="1"/>
          </p:cNvSpPr>
          <p:nvPr>
            <p:ph idx="1"/>
          </p:nvPr>
        </p:nvSpPr>
        <p:spPr>
          <a:xfrm>
            <a:off x="628650" y="1818526"/>
            <a:ext cx="7886700" cy="4325419"/>
          </a:xfrm>
        </p:spPr>
        <p:txBody>
          <a:bodyPr>
            <a:normAutofit/>
          </a:bodyPr>
          <a:lstStyle/>
          <a:p>
            <a:pPr marL="0" indent="0">
              <a:spcBef>
                <a:spcPts val="0"/>
              </a:spcBef>
              <a:buNone/>
            </a:pPr>
            <a:r>
              <a:rPr lang="en-US" kern="800" dirty="0">
                <a:solidFill>
                  <a:srgbClr val="262626"/>
                </a:solidFill>
                <a:effectLst/>
                <a:latin typeface="Calibri" panose="020F0502020204030204" pitchFamily="34" charset="0"/>
                <a:ea typeface="Calibri" panose="020F0502020204030204" pitchFamily="34" charset="0"/>
              </a:rPr>
              <a:t>CLSD applicant plans must specifically address how they will meet the needs of underserved students across all age and grade bands for students including but not limited to:</a:t>
            </a:r>
          </a:p>
          <a:p>
            <a:pPr>
              <a:spcBef>
                <a:spcPts val="0"/>
              </a:spcBef>
            </a:pPr>
            <a:endParaRPr lang="en-US" kern="800" dirty="0">
              <a:solidFill>
                <a:srgbClr val="262626"/>
              </a:solidFill>
              <a:effectLst/>
              <a:latin typeface="Calibri" panose="020F0502020204030204" pitchFamily="34" charset="0"/>
              <a:ea typeface="Calibri" panose="020F0502020204030204" pitchFamily="34" charset="0"/>
            </a:endParaRPr>
          </a:p>
          <a:p>
            <a:pPr lvl="1">
              <a:spcBef>
                <a:spcPts val="0"/>
              </a:spcBef>
            </a:pPr>
            <a:r>
              <a:rPr lang="en-US" sz="2400" kern="800" dirty="0">
                <a:solidFill>
                  <a:srgbClr val="262626"/>
                </a:solidFill>
                <a:latin typeface="Calibri" panose="020F0502020204030204" pitchFamily="34" charset="0"/>
                <a:ea typeface="Calibri" panose="020F0502020204030204" pitchFamily="34" charset="0"/>
              </a:rPr>
              <a:t>S</a:t>
            </a:r>
            <a:r>
              <a:rPr lang="en-US" sz="2400" kern="800" dirty="0">
                <a:solidFill>
                  <a:srgbClr val="262626"/>
                </a:solidFill>
                <a:effectLst/>
                <a:latin typeface="Calibri" panose="020F0502020204030204" pitchFamily="34" charset="0"/>
                <a:ea typeface="Calibri" panose="020F0502020204030204" pitchFamily="34" charset="0"/>
              </a:rPr>
              <a:t>tudents receiving free and reduced lunch </a:t>
            </a:r>
          </a:p>
          <a:p>
            <a:pPr lvl="1">
              <a:spcBef>
                <a:spcPts val="0"/>
              </a:spcBef>
            </a:pPr>
            <a:r>
              <a:rPr lang="en-US" sz="2400" kern="800" dirty="0">
                <a:solidFill>
                  <a:srgbClr val="262626"/>
                </a:solidFill>
                <a:effectLst/>
                <a:latin typeface="Calibri" panose="020F0502020204030204" pitchFamily="34" charset="0"/>
                <a:ea typeface="Calibri" panose="020F0502020204030204" pitchFamily="34" charset="0"/>
              </a:rPr>
              <a:t>English learners </a:t>
            </a:r>
          </a:p>
          <a:p>
            <a:pPr lvl="1">
              <a:spcBef>
                <a:spcPts val="0"/>
              </a:spcBef>
            </a:pPr>
            <a:r>
              <a:rPr lang="en-US" sz="2400" kern="800" dirty="0">
                <a:solidFill>
                  <a:srgbClr val="262626"/>
                </a:solidFill>
                <a:effectLst/>
                <a:latin typeface="Calibri" panose="020F0502020204030204" pitchFamily="34" charset="0"/>
                <a:ea typeface="Calibri" panose="020F0502020204030204" pitchFamily="34" charset="0"/>
              </a:rPr>
              <a:t>students with disabilities </a:t>
            </a:r>
          </a:p>
          <a:p>
            <a:pPr lvl="1">
              <a:spcBef>
                <a:spcPts val="0"/>
              </a:spcBef>
            </a:pPr>
            <a:r>
              <a:rPr lang="en-US" sz="2400" kern="800" dirty="0">
                <a:solidFill>
                  <a:srgbClr val="262626"/>
                </a:solidFill>
                <a:effectLst/>
                <a:latin typeface="Calibri" panose="020F0502020204030204" pitchFamily="34" charset="0"/>
                <a:ea typeface="Calibri" panose="020F0502020204030204" pitchFamily="34" charset="0"/>
              </a:rPr>
              <a:t>students with a Significant Reading Deficiency (SRD)</a:t>
            </a:r>
          </a:p>
          <a:p>
            <a:pPr lvl="1">
              <a:spcBef>
                <a:spcPts val="0"/>
              </a:spcBef>
            </a:pPr>
            <a:r>
              <a:rPr lang="en-US" sz="2400" kern="800" dirty="0">
                <a:solidFill>
                  <a:srgbClr val="262626"/>
                </a:solidFill>
                <a:effectLst/>
                <a:latin typeface="Calibri" panose="020F0502020204030204" pitchFamily="34" charset="0"/>
                <a:ea typeface="Calibri" panose="020F0502020204030204" pitchFamily="34" charset="0"/>
              </a:rPr>
              <a:t>migrant children  </a:t>
            </a:r>
          </a:p>
          <a:p>
            <a:pPr lvl="1">
              <a:spcBef>
                <a:spcPts val="0"/>
              </a:spcBef>
            </a:pPr>
            <a:r>
              <a:rPr lang="en-US" sz="2400" kern="800" dirty="0">
                <a:solidFill>
                  <a:srgbClr val="262626"/>
                </a:solidFill>
                <a:effectLst/>
                <a:latin typeface="Calibri" panose="020F0502020204030204" pitchFamily="34" charset="0"/>
                <a:ea typeface="Calibri" panose="020F0502020204030204" pitchFamily="34" charset="0"/>
              </a:rPr>
              <a:t>students in foster care </a:t>
            </a:r>
          </a:p>
          <a:p>
            <a:pPr lvl="1">
              <a:spcBef>
                <a:spcPts val="0"/>
              </a:spcBef>
            </a:pPr>
            <a:r>
              <a:rPr lang="en-US" sz="2400" kern="800" dirty="0">
                <a:solidFill>
                  <a:srgbClr val="262626"/>
                </a:solidFill>
                <a:effectLst/>
                <a:latin typeface="Calibri" panose="020F0502020204030204" pitchFamily="34" charset="0"/>
                <a:ea typeface="Calibri" panose="020F0502020204030204" pitchFamily="34" charset="0"/>
              </a:rPr>
              <a:t>students experiencing homelessness </a:t>
            </a:r>
            <a:endParaRPr lang="en-US" sz="24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52480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65" y="420328"/>
            <a:ext cx="8232043" cy="590603"/>
          </a:xfrm>
        </p:spPr>
        <p:txBody>
          <a:bodyPr>
            <a:noAutofit/>
          </a:bodyPr>
          <a:lstStyle/>
          <a:p>
            <a:r>
              <a:rPr lang="en-US" sz="3800" dirty="0">
                <a:latin typeface="Museo Slab 500"/>
              </a:rPr>
              <a:t>Section C: Budget &amp; Budget Narrative</a:t>
            </a:r>
          </a:p>
        </p:txBody>
      </p:sp>
      <p:sp>
        <p:nvSpPr>
          <p:cNvPr id="3" name="Content Placeholder 2"/>
          <p:cNvSpPr>
            <a:spLocks noGrp="1"/>
          </p:cNvSpPr>
          <p:nvPr>
            <p:ph idx="1"/>
          </p:nvPr>
        </p:nvSpPr>
        <p:spPr>
          <a:xfrm>
            <a:off x="628650" y="1463039"/>
            <a:ext cx="7886700" cy="5143243"/>
          </a:xfrm>
        </p:spPr>
        <p:txBody>
          <a:bodyPr>
            <a:normAutofit/>
          </a:bodyPr>
          <a:lstStyle/>
          <a:p>
            <a:pPr marR="0" indent="0">
              <a:spcBef>
                <a:spcPts val="0"/>
              </a:spcBef>
              <a:spcAft>
                <a:spcPts val="0"/>
              </a:spcAft>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Content Placeholder 2">
            <a:extLst>
              <a:ext uri="{FF2B5EF4-FFF2-40B4-BE49-F238E27FC236}">
                <a16:creationId xmlns:a16="http://schemas.microsoft.com/office/drawing/2014/main" id="{68F7AB50-3599-4787-A3EA-867FDABBE1CA}"/>
              </a:ext>
            </a:extLst>
          </p:cNvPr>
          <p:cNvSpPr txBox="1">
            <a:spLocks/>
          </p:cNvSpPr>
          <p:nvPr/>
        </p:nvSpPr>
        <p:spPr>
          <a:xfrm>
            <a:off x="628650" y="1463039"/>
            <a:ext cx="7886700" cy="5329103"/>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Applicants must provide a Budget Narrative outlining the components below and explaining the cost of the proposed CLSD project plan. </a:t>
            </a:r>
          </a:p>
          <a:p>
            <a:pPr marL="0" marR="0" lvl="0" indent="0">
              <a:spcBef>
                <a:spcPts val="0"/>
              </a:spcBef>
              <a:spcAft>
                <a:spcPts val="0"/>
              </a:spcAft>
              <a:buClr>
                <a:srgbClr val="1F1F1F"/>
              </a:buClr>
              <a:buNone/>
            </a:pPr>
            <a:endParaRPr lang="en-US" kern="800" dirty="0">
              <a:solidFill>
                <a:srgbClr val="262626"/>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Clr>
                <a:srgbClr val="1F1F1F"/>
              </a:buClr>
              <a:buFont typeface="+mj-lt"/>
              <a:buAutoNum type="arabicPeriod"/>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Describe how all expenditures in the budget workbook connect to the project objectives and that expenditures are reasonable and sufficient and will not supplant any federal, state, local or non-federal funds. </a:t>
            </a: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kern="800" dirty="0">
                <a:solidFill>
                  <a:srgbClr val="262626"/>
                </a:solidFill>
                <a:effectLst/>
                <a:latin typeface="Calibri" panose="020F0502020204030204" pitchFamily="34" charset="0"/>
                <a:ea typeface="Calibri" panose="020F0502020204030204" pitchFamily="34" charset="0"/>
              </a:rPr>
              <a:t>Develop a budget workbook aligned to the narrative and is within the 15/40/40/5 formula requirements.</a:t>
            </a: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dirty="0"/>
          </a:p>
        </p:txBody>
      </p:sp>
    </p:spTree>
    <p:extLst>
      <p:ext uri="{BB962C8B-B14F-4D97-AF65-F5344CB8AC3E}">
        <p14:creationId xmlns:p14="http://schemas.microsoft.com/office/powerpoint/2010/main" val="278804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Budget cover page</a:t>
            </a:r>
          </a:p>
        </p:txBody>
      </p:sp>
      <p:pic>
        <p:nvPicPr>
          <p:cNvPr id="5" name="Picture 4">
            <a:extLst>
              <a:ext uri="{FF2B5EF4-FFF2-40B4-BE49-F238E27FC236}">
                <a16:creationId xmlns:a16="http://schemas.microsoft.com/office/drawing/2014/main" id="{FA40FF98-96F0-44C1-A2E9-739D1DF87495}"/>
              </a:ext>
            </a:extLst>
          </p:cNvPr>
          <p:cNvPicPr>
            <a:picLocks noChangeAspect="1"/>
          </p:cNvPicPr>
          <p:nvPr/>
        </p:nvPicPr>
        <p:blipFill>
          <a:blip r:embed="rId2"/>
          <a:srcRect/>
          <a:stretch/>
        </p:blipFill>
        <p:spPr>
          <a:xfrm>
            <a:off x="1075956" y="1786732"/>
            <a:ext cx="6992086" cy="4171188"/>
          </a:xfrm>
          <a:prstGeom prst="rect">
            <a:avLst/>
          </a:prstGeom>
        </p:spPr>
      </p:pic>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25</a:t>
            </a:fld>
            <a:endParaRPr lang="en-US" sz="1200">
              <a:solidFill>
                <a:schemeClr val="tx1">
                  <a:tint val="75000"/>
                </a:schemeClr>
              </a:solidFill>
            </a:endParaRPr>
          </a:p>
        </p:txBody>
      </p:sp>
    </p:spTree>
    <p:extLst>
      <p:ext uri="{BB962C8B-B14F-4D97-AF65-F5344CB8AC3E}">
        <p14:creationId xmlns:p14="http://schemas.microsoft.com/office/powerpoint/2010/main" val="1428945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Budget and Actual Detail</a:t>
            </a:r>
          </a:p>
        </p:txBody>
      </p:sp>
      <p:pic>
        <p:nvPicPr>
          <p:cNvPr id="6" name="Content Placeholder 5">
            <a:extLst>
              <a:ext uri="{FF2B5EF4-FFF2-40B4-BE49-F238E27FC236}">
                <a16:creationId xmlns:a16="http://schemas.microsoft.com/office/drawing/2014/main" id="{1617D179-DAD7-423E-BE50-9DB96F2C9FC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87828" y="2414427"/>
            <a:ext cx="8768343" cy="2674344"/>
          </a:xfrm>
          <a:prstGeom prst="rect">
            <a:avLst/>
          </a:prstGeom>
        </p:spPr>
      </p:pic>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26</a:t>
            </a:fld>
            <a:endParaRPr lang="en-US" sz="1200">
              <a:solidFill>
                <a:schemeClr val="tx1">
                  <a:tint val="75000"/>
                </a:schemeClr>
              </a:solidFill>
            </a:endParaRPr>
          </a:p>
        </p:txBody>
      </p:sp>
    </p:spTree>
    <p:extLst>
      <p:ext uri="{BB962C8B-B14F-4D97-AF65-F5344CB8AC3E}">
        <p14:creationId xmlns:p14="http://schemas.microsoft.com/office/powerpoint/2010/main" val="1611339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Budget Summary Page</a:t>
            </a: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27</a:t>
            </a:fld>
            <a:endParaRPr lang="en-US" sz="1200">
              <a:solidFill>
                <a:schemeClr val="tx1">
                  <a:tint val="75000"/>
                </a:schemeClr>
              </a:solidFill>
            </a:endParaRPr>
          </a:p>
        </p:txBody>
      </p:sp>
      <p:pic>
        <p:nvPicPr>
          <p:cNvPr id="10" name="Picture 9" descr="Table&#10;&#10;Description automatically generated">
            <a:extLst>
              <a:ext uri="{FF2B5EF4-FFF2-40B4-BE49-F238E27FC236}">
                <a16:creationId xmlns:a16="http://schemas.microsoft.com/office/drawing/2014/main" id="{F6B03670-0ED3-82FA-1F7D-DAD1DD57374F}"/>
              </a:ext>
            </a:extLst>
          </p:cNvPr>
          <p:cNvPicPr>
            <a:picLocks noChangeAspect="1"/>
          </p:cNvPicPr>
          <p:nvPr/>
        </p:nvPicPr>
        <p:blipFill>
          <a:blip r:embed="rId3"/>
          <a:stretch>
            <a:fillRect/>
          </a:stretch>
        </p:blipFill>
        <p:spPr>
          <a:xfrm>
            <a:off x="2055861" y="1557028"/>
            <a:ext cx="5032277" cy="4908652"/>
          </a:xfrm>
          <a:prstGeom prst="rect">
            <a:avLst/>
          </a:prstGeom>
        </p:spPr>
      </p:pic>
    </p:spTree>
    <p:extLst>
      <p:ext uri="{BB962C8B-B14F-4D97-AF65-F5344CB8AC3E}">
        <p14:creationId xmlns:p14="http://schemas.microsoft.com/office/powerpoint/2010/main" val="3820821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65857"/>
            <a:ext cx="7346539" cy="1064300"/>
          </a:xfrm>
        </p:spPr>
        <p:txBody>
          <a:bodyPr>
            <a:noAutofit/>
          </a:bodyPr>
          <a:lstStyle/>
          <a:p>
            <a:r>
              <a:rPr lang="en-US" sz="4000" dirty="0"/>
              <a:t>Annual budget submission + project changes</a:t>
            </a:r>
            <a:r>
              <a:rPr lang="en-US" sz="4400" dirty="0"/>
              <a:t>	</a:t>
            </a:r>
          </a:p>
        </p:txBody>
      </p:sp>
      <p:sp>
        <p:nvSpPr>
          <p:cNvPr id="3" name="Content Placeholder 2"/>
          <p:cNvSpPr>
            <a:spLocks noGrp="1"/>
          </p:cNvSpPr>
          <p:nvPr>
            <p:ph idx="1"/>
          </p:nvPr>
        </p:nvSpPr>
        <p:spPr>
          <a:xfrm>
            <a:off x="557583" y="1285371"/>
            <a:ext cx="7886700" cy="5143243"/>
          </a:xfrm>
        </p:spPr>
        <p:txBody>
          <a:bodyPr>
            <a:normAutofit/>
          </a:bodyPr>
          <a:lstStyle/>
          <a:p>
            <a:pPr marR="0" indent="0">
              <a:spcBef>
                <a:spcPts val="0"/>
              </a:spcBef>
              <a:spcAft>
                <a:spcPts val="0"/>
              </a:spcAft>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An updated budget must be submitted each year</a:t>
            </a:r>
          </a:p>
          <a:p>
            <a:endParaRPr lang="en-US" dirty="0"/>
          </a:p>
          <a:p>
            <a:r>
              <a:rPr lang="en-US" dirty="0"/>
              <a:t>Budget with carryover template will be provided in May of the current grant year</a:t>
            </a:r>
          </a:p>
          <a:p>
            <a:endParaRPr lang="en-US" dirty="0"/>
          </a:p>
          <a:p>
            <a:r>
              <a:rPr lang="en-US" dirty="0"/>
              <a:t>Due no later than July 31</a:t>
            </a:r>
            <a:r>
              <a:rPr lang="en-US" baseline="30000" dirty="0"/>
              <a:t>st</a:t>
            </a:r>
            <a:r>
              <a:rPr lang="en-US" dirty="0"/>
              <a:t> of each year</a:t>
            </a:r>
          </a:p>
          <a:p>
            <a:endParaRPr lang="en-US" dirty="0"/>
          </a:p>
          <a:p>
            <a:r>
              <a:rPr lang="en-US" dirty="0"/>
              <a:t>Carryover funds</a:t>
            </a:r>
          </a:p>
          <a:p>
            <a:endParaRPr lang="en-US" dirty="0"/>
          </a:p>
          <a:p>
            <a:r>
              <a:rPr lang="en-US" dirty="0"/>
              <a:t>Project and/or budget modifications – 2 per year allowed and not in the months of April or September</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06972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ny question marks on black background">
            <a:extLst>
              <a:ext uri="{FF2B5EF4-FFF2-40B4-BE49-F238E27FC236}">
                <a16:creationId xmlns:a16="http://schemas.microsoft.com/office/drawing/2014/main" id="{AB636697-F062-4156-A552-8FD1F2C4801E}"/>
              </a:ext>
            </a:extLst>
          </p:cNvPr>
          <p:cNvPicPr>
            <a:picLocks noChangeAspect="1"/>
          </p:cNvPicPr>
          <p:nvPr/>
        </p:nvPicPr>
        <p:blipFill rotWithShape="1">
          <a:blip r:embed="rId2"/>
          <a:srcRect l="7096"/>
          <a:stretch/>
        </p:blipFill>
        <p:spPr>
          <a:xfrm>
            <a:off x="20" y="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tint val="75000"/>
                  </a:schemeClr>
                </a:solidFill>
              </a:rPr>
              <a:pPr algn="r">
                <a:spcAft>
                  <a:spcPts val="600"/>
                </a:spcAft>
                <a:defRPr/>
              </a:pPr>
              <a:t>29</a:t>
            </a:fld>
            <a:endParaRPr lang="en-US" sz="1200">
              <a:solidFill>
                <a:schemeClr val="tx1">
                  <a:tint val="75000"/>
                </a:schemeClr>
              </a:solidFill>
            </a:endParaRPr>
          </a:p>
        </p:txBody>
      </p:sp>
      <p:sp>
        <p:nvSpPr>
          <p:cNvPr id="4" name="TextBox 3">
            <a:extLst>
              <a:ext uri="{FF2B5EF4-FFF2-40B4-BE49-F238E27FC236}">
                <a16:creationId xmlns:a16="http://schemas.microsoft.com/office/drawing/2014/main" id="{E7BC5F72-3A0F-49B5-A5D5-5B31856F3190}"/>
              </a:ext>
            </a:extLst>
          </p:cNvPr>
          <p:cNvSpPr txBox="1"/>
          <p:nvPr/>
        </p:nvSpPr>
        <p:spPr>
          <a:xfrm>
            <a:off x="657546" y="456387"/>
            <a:ext cx="4161034" cy="3416320"/>
          </a:xfrm>
          <a:prstGeom prst="rect">
            <a:avLst/>
          </a:prstGeom>
          <a:noFill/>
        </p:spPr>
        <p:txBody>
          <a:bodyPr wrap="square" rtlCol="0">
            <a:spAutoFit/>
          </a:bodyPr>
          <a:lstStyle/>
          <a:p>
            <a:r>
              <a:rPr lang="en-US" sz="5400" b="1" dirty="0">
                <a:solidFill>
                  <a:srgbClr val="FFC000"/>
                </a:solidFill>
              </a:rPr>
              <a:t>QUESTIONS – Application Critical Components</a:t>
            </a:r>
          </a:p>
        </p:txBody>
      </p:sp>
    </p:spTree>
    <p:extLst>
      <p:ext uri="{BB962C8B-B14F-4D97-AF65-F5344CB8AC3E}">
        <p14:creationId xmlns:p14="http://schemas.microsoft.com/office/powerpoint/2010/main" val="913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1" y="1463040"/>
            <a:ext cx="3886200" cy="4583799"/>
          </a:xfrm>
        </p:spPr>
        <p:txBody>
          <a:bodyPr/>
          <a:lstStyle/>
          <a:p>
            <a:pPr marL="0" indent="0">
              <a:buNone/>
            </a:pPr>
            <a:endParaRPr lang="en-US" sz="1800" kern="800"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kern="800"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The Colorado Comprehensive Literacy State Development (CLSD) Grant is a federally supported grant </a:t>
            </a:r>
            <a:r>
              <a:rPr lang="en-US" sz="1800" kern="800" dirty="0">
                <a:solidFill>
                  <a:srgbClr val="262626"/>
                </a:solidFill>
                <a:effectLst/>
                <a:ea typeface="Calibri" panose="020F0502020204030204" pitchFamily="34" charset="0"/>
                <a:cs typeface="Calibri" panose="020F0502020204030204" pitchFamily="34" charset="0"/>
              </a:rPr>
              <a:t>(</a:t>
            </a:r>
            <a:r>
              <a:rPr lang="en-US" sz="1800" b="1" i="0" dirty="0">
                <a:solidFill>
                  <a:srgbClr val="030A13"/>
                </a:solidFill>
                <a:effectLst/>
              </a:rPr>
              <a:t>CFDA Number:</a:t>
            </a:r>
            <a:r>
              <a:rPr lang="en-US" sz="1800" b="0" i="0" dirty="0">
                <a:solidFill>
                  <a:srgbClr val="030A13"/>
                </a:solidFill>
                <a:effectLst/>
              </a:rPr>
              <a:t> 84.371C</a:t>
            </a:r>
            <a:r>
              <a:rPr lang="en-US" sz="1400" b="0" i="0" dirty="0">
                <a:solidFill>
                  <a:srgbClr val="030A13"/>
                </a:solidFill>
                <a:effectLst/>
                <a:latin typeface="Helvetica Neue"/>
              </a:rPr>
              <a:t>) </a:t>
            </a: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intended to expand the use of evidence-based reading practices and interventions that advance literacy skills for children from birth through grade 12 with an emphasis on historically underserved students including children in poverty, English learners (ELs), and children with disabilities. </a:t>
            </a: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a:hlinkClick r:id="rId3"/>
              </a:rPr>
              <a:t>CLSD Website</a:t>
            </a:r>
            <a:endParaRPr lang="en-US" b="1" dirty="0"/>
          </a:p>
        </p:txBody>
      </p:sp>
      <p:sp>
        <p:nvSpPr>
          <p:cNvPr id="5" name="Content Placeholder 4">
            <a:extLst>
              <a:ext uri="{FF2B5EF4-FFF2-40B4-BE49-F238E27FC236}">
                <a16:creationId xmlns:a16="http://schemas.microsoft.com/office/drawing/2014/main" id="{0191A7DA-889E-4DED-B8DA-3F8850865116}"/>
              </a:ext>
            </a:extLst>
          </p:cNvPr>
          <p:cNvSpPr>
            <a:spLocks noGrp="1"/>
          </p:cNvSpPr>
          <p:nvPr>
            <p:ph sz="half" idx="2"/>
          </p:nvPr>
        </p:nvSpPr>
        <p:spPr>
          <a:xfrm>
            <a:off x="4692294" y="2315797"/>
            <a:ext cx="4051014" cy="3078136"/>
          </a:xfrm>
          <a:ln w="44450" cmpd="dbl">
            <a:solidFill>
              <a:schemeClr val="accent1"/>
            </a:solidFill>
          </a:ln>
        </p:spPr>
        <p:txBody>
          <a:bodyPr>
            <a:normAutofit/>
          </a:bodyPr>
          <a:lstStyle/>
          <a:p>
            <a:pPr marL="0" marR="0" indent="0">
              <a:spcBef>
                <a:spcPts val="0"/>
              </a:spcBef>
              <a:spcAft>
                <a:spcPts val="0"/>
              </a:spcAft>
              <a:buNone/>
            </a:pPr>
            <a:r>
              <a:rPr lang="en-US" b="1" kern="800" dirty="0">
                <a:solidFill>
                  <a:srgbClr val="262626"/>
                </a:solidFill>
                <a:latin typeface="Calibri" panose="020F0502020204030204" pitchFamily="34" charset="0"/>
                <a:ea typeface="Calibri" panose="020F0502020204030204" pitchFamily="34" charset="0"/>
                <a:cs typeface="Calibri" panose="020F0502020204030204" pitchFamily="34" charset="0"/>
              </a:rPr>
              <a:t>Age/Grade Ranges Supported</a:t>
            </a:r>
            <a:endParaRPr lang="en-US"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1800" kern="800"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Grant funds are intended to support literacy efforts in the following ranges:</a:t>
            </a:r>
          </a:p>
          <a:p>
            <a:pPr marL="0" marR="0" indent="0">
              <a:spcBef>
                <a:spcPts val="0"/>
              </a:spcBef>
              <a:spcAft>
                <a:spcPts val="0"/>
              </a:spcAft>
              <a:buNone/>
            </a:pP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Birth-5 years including preschool</a:t>
            </a:r>
          </a:p>
          <a:p>
            <a:pPr marL="342900" marR="0" lvl="0" indent="-342900">
              <a:spcBef>
                <a:spcPts val="0"/>
              </a:spcBef>
              <a:spcAft>
                <a:spcPts val="0"/>
              </a:spcAft>
              <a:buFont typeface="Symbol" panose="05050102010706020507" pitchFamily="18" charset="2"/>
              <a:buChar char=""/>
            </a:pP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Kindergarten-5</a:t>
            </a:r>
            <a:r>
              <a:rPr lang="en-US" sz="1800" kern="800" baseline="30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a:t>
            </a: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grade </a:t>
            </a:r>
          </a:p>
          <a:p>
            <a:pPr marL="342900" marR="0" lvl="0" indent="-342900">
              <a:spcBef>
                <a:spcPts val="0"/>
              </a:spcBef>
              <a:spcAft>
                <a:spcPts val="0"/>
              </a:spcAft>
              <a:buFont typeface="Symbol" panose="05050102010706020507" pitchFamily="18" charset="2"/>
              <a:buChar char=""/>
            </a:pP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6</a:t>
            </a:r>
            <a:r>
              <a:rPr lang="en-US" sz="1800" kern="800" baseline="30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a:t>
            </a: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-12</a:t>
            </a:r>
            <a:r>
              <a:rPr lang="en-US" sz="1800" kern="800" baseline="30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a:t>
            </a: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grade </a:t>
            </a: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 name="Title 1"/>
          <p:cNvSpPr>
            <a:spLocks noGrp="1"/>
          </p:cNvSpPr>
          <p:nvPr>
            <p:ph type="title"/>
          </p:nvPr>
        </p:nvSpPr>
        <p:spPr/>
        <p:txBody>
          <a:bodyPr>
            <a:noAutofit/>
          </a:bodyPr>
          <a:lstStyle/>
          <a:p>
            <a:r>
              <a:rPr lang="en-US" sz="4400" dirty="0"/>
              <a:t>CLSD Overview</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8251"/>
            <a:ext cx="7772400" cy="4099389"/>
          </a:xfrm>
        </p:spPr>
        <p:txBody>
          <a:bodyPr>
            <a:normAutofit/>
          </a:bodyPr>
          <a:lstStyle/>
          <a:p>
            <a:r>
              <a:rPr lang="en-US" sz="6000" dirty="0"/>
              <a:t>CLSD Grant – PD Cohort</a:t>
            </a:r>
            <a:br>
              <a:rPr lang="en-US" sz="6000" dirty="0"/>
            </a:br>
            <a:br>
              <a:rPr lang="en-US" sz="6000" dirty="0"/>
            </a:br>
            <a:r>
              <a:rPr lang="en-US" sz="6000" dirty="0"/>
              <a:t>Attachments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472743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screenshot of a computer screen&#10;&#10;Description automatically generated with low confidence">
            <a:extLst>
              <a:ext uri="{FF2B5EF4-FFF2-40B4-BE49-F238E27FC236}">
                <a16:creationId xmlns:a16="http://schemas.microsoft.com/office/drawing/2014/main" id="{2A840A2F-CD1A-8B41-20CE-BBC842688BD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210"/>
          <a:stretch/>
        </p:blipFill>
        <p:spPr>
          <a:xfrm>
            <a:off x="3535150" y="1713437"/>
            <a:ext cx="5588971" cy="3689540"/>
          </a:xfrm>
        </p:spPr>
      </p:pic>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9596" y="742951"/>
            <a:ext cx="2969231" cy="4962524"/>
          </a:xfrm>
        </p:spPr>
        <p:txBody>
          <a:bodyPr vert="horz" lIns="91440" tIns="45720" rIns="91440" bIns="45720" rtlCol="0" anchor="ctr">
            <a:normAutofit/>
          </a:bodyPr>
          <a:lstStyle/>
          <a:p>
            <a:pPr algn="ctr"/>
            <a:r>
              <a:rPr lang="en-US" sz="3900" kern="1200" dirty="0">
                <a:solidFill>
                  <a:srgbClr val="FFFFFF"/>
                </a:solidFill>
                <a:latin typeface="+mj-lt"/>
                <a:ea typeface="+mj-ea"/>
                <a:cs typeface="+mj-cs"/>
              </a:rPr>
              <a:t>Attachments in Smartsheet Application</a:t>
            </a:r>
          </a:p>
        </p:txBody>
      </p:sp>
      <p:sp>
        <p:nvSpPr>
          <p:cNvPr id="4" name="Slide Number Placeholder 3"/>
          <p:cNvSpPr>
            <a:spLocks noGrp="1"/>
          </p:cNvSpPr>
          <p:nvPr>
            <p:ph type="sldNum" sz="quarter" idx="12"/>
          </p:nvPr>
        </p:nvSpPr>
        <p:spPr>
          <a:xfrm>
            <a:off x="8194737" y="6423025"/>
            <a:ext cx="578644"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31</a:t>
            </a:fld>
            <a:endParaRPr lang="en-US" sz="1200">
              <a:solidFill>
                <a:schemeClr val="tx1">
                  <a:tint val="75000"/>
                </a:schemeClr>
              </a:solidFill>
            </a:endParaRPr>
          </a:p>
        </p:txBody>
      </p:sp>
      <p:cxnSp>
        <p:nvCxnSpPr>
          <p:cNvPr id="12" name="Straight Arrow Connector 11">
            <a:extLst>
              <a:ext uri="{FF2B5EF4-FFF2-40B4-BE49-F238E27FC236}">
                <a16:creationId xmlns:a16="http://schemas.microsoft.com/office/drawing/2014/main" id="{81118279-AF9B-1BD5-2039-6A7993502F52}"/>
              </a:ext>
            </a:extLst>
          </p:cNvPr>
          <p:cNvCxnSpPr>
            <a:cxnSpLocks/>
          </p:cNvCxnSpPr>
          <p:nvPr/>
        </p:nvCxnSpPr>
        <p:spPr>
          <a:xfrm flipV="1">
            <a:off x="6848061" y="5038357"/>
            <a:ext cx="288234" cy="667118"/>
          </a:xfrm>
          <a:prstGeom prst="straightConnector1">
            <a:avLst/>
          </a:prstGeom>
          <a:ln w="47625">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9551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975189" cy="590603"/>
          </a:xfrm>
        </p:spPr>
        <p:txBody>
          <a:bodyPr>
            <a:noAutofit/>
          </a:bodyPr>
          <a:lstStyle/>
          <a:p>
            <a:r>
              <a:rPr lang="en-US" sz="4400" dirty="0"/>
              <a:t>Program Assurances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pic>
        <p:nvPicPr>
          <p:cNvPr id="8" name="Content Placeholder 7" descr="A picture containing text, screenshot, font, number&#10;&#10;Description automatically generated">
            <a:extLst>
              <a:ext uri="{FF2B5EF4-FFF2-40B4-BE49-F238E27FC236}">
                <a16:creationId xmlns:a16="http://schemas.microsoft.com/office/drawing/2014/main" id="{AE91730A-3045-9105-AFEB-483DE16060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4417" y="1266469"/>
            <a:ext cx="4450640" cy="5525674"/>
          </a:xfrm>
        </p:spPr>
      </p:pic>
    </p:spTree>
    <p:extLst>
      <p:ext uri="{BB962C8B-B14F-4D97-AF65-F5344CB8AC3E}">
        <p14:creationId xmlns:p14="http://schemas.microsoft.com/office/powerpoint/2010/main" val="259484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Budget Template in Excel</a:t>
            </a:r>
          </a:p>
        </p:txBody>
      </p:sp>
      <p:pic>
        <p:nvPicPr>
          <p:cNvPr id="5" name="Picture 4">
            <a:extLst>
              <a:ext uri="{FF2B5EF4-FFF2-40B4-BE49-F238E27FC236}">
                <a16:creationId xmlns:a16="http://schemas.microsoft.com/office/drawing/2014/main" id="{FA40FF98-96F0-44C1-A2E9-739D1DF8749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9960" y="1786732"/>
            <a:ext cx="7724078" cy="4171188"/>
          </a:xfrm>
          <a:prstGeom prst="rect">
            <a:avLst/>
          </a:prstGeom>
        </p:spPr>
      </p:pic>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33</a:t>
            </a:fld>
            <a:endParaRPr lang="en-US" sz="1200">
              <a:solidFill>
                <a:schemeClr val="tx1">
                  <a:tint val="75000"/>
                </a:schemeClr>
              </a:solidFill>
            </a:endParaRPr>
          </a:p>
        </p:txBody>
      </p:sp>
    </p:spTree>
    <p:extLst>
      <p:ext uri="{BB962C8B-B14F-4D97-AF65-F5344CB8AC3E}">
        <p14:creationId xmlns:p14="http://schemas.microsoft.com/office/powerpoint/2010/main" val="78090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975189" cy="590603"/>
          </a:xfrm>
        </p:spPr>
        <p:txBody>
          <a:bodyPr>
            <a:noAutofit/>
          </a:bodyPr>
          <a:lstStyle/>
          <a:p>
            <a:r>
              <a:rPr lang="en-US" sz="4400" dirty="0"/>
              <a:t>Financial Risk Assessment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pic>
        <p:nvPicPr>
          <p:cNvPr id="8" name="Content Placeholder 7">
            <a:extLst>
              <a:ext uri="{FF2B5EF4-FFF2-40B4-BE49-F238E27FC236}">
                <a16:creationId xmlns:a16="http://schemas.microsoft.com/office/drawing/2014/main" id="{AE91730A-3045-9105-AFEB-483DE160606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544417" y="1266469"/>
            <a:ext cx="4450640" cy="5525674"/>
          </a:xfrm>
        </p:spPr>
      </p:pic>
    </p:spTree>
    <p:extLst>
      <p:ext uri="{BB962C8B-B14F-4D97-AF65-F5344CB8AC3E}">
        <p14:creationId xmlns:p14="http://schemas.microsoft.com/office/powerpoint/2010/main" val="2131656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ny question marks on black background">
            <a:extLst>
              <a:ext uri="{FF2B5EF4-FFF2-40B4-BE49-F238E27FC236}">
                <a16:creationId xmlns:a16="http://schemas.microsoft.com/office/drawing/2014/main" id="{AB636697-F062-4156-A552-8FD1F2C4801E}"/>
              </a:ext>
            </a:extLst>
          </p:cNvPr>
          <p:cNvPicPr>
            <a:picLocks noChangeAspect="1"/>
          </p:cNvPicPr>
          <p:nvPr/>
        </p:nvPicPr>
        <p:blipFill rotWithShape="1">
          <a:blip r:embed="rId2"/>
          <a:srcRect l="7096"/>
          <a:stretch/>
        </p:blipFill>
        <p:spPr>
          <a:xfrm>
            <a:off x="20" y="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tint val="75000"/>
                  </a:schemeClr>
                </a:solidFill>
              </a:rPr>
              <a:pPr algn="r">
                <a:spcAft>
                  <a:spcPts val="600"/>
                </a:spcAft>
                <a:defRPr/>
              </a:pPr>
              <a:t>35</a:t>
            </a:fld>
            <a:endParaRPr lang="en-US" sz="1200">
              <a:solidFill>
                <a:schemeClr val="tx1">
                  <a:tint val="75000"/>
                </a:schemeClr>
              </a:solidFill>
            </a:endParaRPr>
          </a:p>
        </p:txBody>
      </p:sp>
      <p:sp>
        <p:nvSpPr>
          <p:cNvPr id="4" name="TextBox 3">
            <a:extLst>
              <a:ext uri="{FF2B5EF4-FFF2-40B4-BE49-F238E27FC236}">
                <a16:creationId xmlns:a16="http://schemas.microsoft.com/office/drawing/2014/main" id="{E7BC5F72-3A0F-49B5-A5D5-5B31856F3190}"/>
              </a:ext>
            </a:extLst>
          </p:cNvPr>
          <p:cNvSpPr txBox="1"/>
          <p:nvPr/>
        </p:nvSpPr>
        <p:spPr>
          <a:xfrm>
            <a:off x="606175" y="547621"/>
            <a:ext cx="4161034" cy="2585323"/>
          </a:xfrm>
          <a:prstGeom prst="rect">
            <a:avLst/>
          </a:prstGeom>
          <a:noFill/>
        </p:spPr>
        <p:txBody>
          <a:bodyPr wrap="square" rtlCol="0">
            <a:spAutoFit/>
          </a:bodyPr>
          <a:lstStyle/>
          <a:p>
            <a:r>
              <a:rPr lang="en-US" sz="5400" b="1" dirty="0">
                <a:solidFill>
                  <a:srgbClr val="FFC000"/>
                </a:solidFill>
              </a:rPr>
              <a:t>QUESTIONS – Attachments and Budget</a:t>
            </a:r>
          </a:p>
        </p:txBody>
      </p:sp>
    </p:spTree>
    <p:extLst>
      <p:ext uri="{BB962C8B-B14F-4D97-AF65-F5344CB8AC3E}">
        <p14:creationId xmlns:p14="http://schemas.microsoft.com/office/powerpoint/2010/main" val="349807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7025"/>
            <a:ext cx="7772400" cy="3770615"/>
          </a:xfrm>
        </p:spPr>
        <p:txBody>
          <a:bodyPr>
            <a:normAutofit/>
          </a:bodyPr>
          <a:lstStyle/>
          <a:p>
            <a:r>
              <a:rPr lang="en-US" sz="6000" dirty="0"/>
              <a:t>CLSD Grant – PD Cohort </a:t>
            </a:r>
            <a:br>
              <a:rPr lang="en-US" sz="6000" dirty="0"/>
            </a:br>
            <a:br>
              <a:rPr lang="en-US" sz="6000" dirty="0"/>
            </a:br>
            <a:r>
              <a:rPr lang="en-US" sz="6000" dirty="0"/>
              <a:t>Scoring + Rubric</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3287941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5199" y="1204109"/>
            <a:ext cx="7517548" cy="857894"/>
          </a:xfrm>
        </p:spPr>
        <p:txBody>
          <a:bodyPr>
            <a:normAutofit/>
          </a:bodyPr>
          <a:lstStyle/>
          <a:p>
            <a:r>
              <a:rPr lang="en-US" sz="3500">
                <a:solidFill>
                  <a:srgbClr val="FFFFFF"/>
                </a:solidFill>
              </a:rPr>
              <a:t>Application scoring guide</a:t>
            </a:r>
          </a:p>
        </p:txBody>
      </p:sp>
      <p:sp>
        <p:nvSpPr>
          <p:cNvPr id="3" name="Content Placeholder 2"/>
          <p:cNvSpPr>
            <a:spLocks noGrp="1"/>
          </p:cNvSpPr>
          <p:nvPr>
            <p:ph idx="1"/>
          </p:nvPr>
        </p:nvSpPr>
        <p:spPr>
          <a:xfrm>
            <a:off x="965198" y="2962451"/>
            <a:ext cx="2084965" cy="2820012"/>
          </a:xfrm>
        </p:spPr>
        <p:txBody>
          <a:bodyPr>
            <a:normAutofit/>
          </a:bodyPr>
          <a:lstStyle/>
          <a:p>
            <a:pPr marL="0" indent="0">
              <a:buNone/>
            </a:pPr>
            <a:endParaRPr lang="en-US" sz="1400" kern="800">
              <a:latin typeface="Calibri" panose="020F0502020204030204" pitchFamily="34" charset="0"/>
              <a:cs typeface="Times New Roman" panose="02020603050405020304" pitchFamily="18" charset="0"/>
            </a:endParaRPr>
          </a:p>
          <a:p>
            <a:pPr marL="0" indent="0">
              <a:buNone/>
            </a:pPr>
            <a:endParaRPr lang="en-US" sz="1400"/>
          </a:p>
        </p:txBody>
      </p:sp>
      <p:sp>
        <p:nvSpPr>
          <p:cNvPr id="4" name="Slide Number Placeholder 3"/>
          <p:cNvSpPr>
            <a:spLocks noGrp="1"/>
          </p:cNvSpPr>
          <p:nvPr>
            <p:ph type="sldNum" sz="quarter" idx="12"/>
          </p:nvPr>
        </p:nvSpPr>
        <p:spPr>
          <a:xfrm>
            <a:off x="7743825" y="6356350"/>
            <a:ext cx="771525" cy="365125"/>
          </a:xfrm>
        </p:spPr>
        <p:txBody>
          <a:bodyPr>
            <a:normAutofit/>
          </a:bodyPr>
          <a:lstStyle/>
          <a:p>
            <a:pPr algn="r">
              <a:spcAft>
                <a:spcPts val="600"/>
              </a:spcAft>
            </a:pPr>
            <a:fld id="{C479D5F6-EDCB-402A-AC08-4943A1820E8F}" type="slidenum">
              <a:rPr lang="en-US" sz="1000">
                <a:solidFill>
                  <a:prstClr val="black">
                    <a:tint val="75000"/>
                  </a:prstClr>
                </a:solidFill>
              </a:rPr>
              <a:pPr algn="r">
                <a:spcAft>
                  <a:spcPts val="600"/>
                </a:spcAft>
              </a:pPr>
              <a:t>37</a:t>
            </a:fld>
            <a:endParaRPr lang="en-US" sz="1000">
              <a:solidFill>
                <a:prstClr val="black">
                  <a:tint val="75000"/>
                </a:prstClr>
              </a:solidFill>
            </a:endParaRPr>
          </a:p>
        </p:txBody>
      </p:sp>
      <p:pic>
        <p:nvPicPr>
          <p:cNvPr id="7" name="Picture 6" descr="A screen shot of a computer&#10;&#10;Description automatically generated with low confidence">
            <a:extLst>
              <a:ext uri="{FF2B5EF4-FFF2-40B4-BE49-F238E27FC236}">
                <a16:creationId xmlns:a16="http://schemas.microsoft.com/office/drawing/2014/main" id="{CB850B3B-7BA8-C997-FCEB-AC5BB3B1E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9" y="2354863"/>
            <a:ext cx="7550967" cy="3626657"/>
          </a:xfrm>
          <a:prstGeom prst="rect">
            <a:avLst/>
          </a:prstGeom>
        </p:spPr>
      </p:pic>
    </p:spTree>
    <p:extLst>
      <p:ext uri="{BB962C8B-B14F-4D97-AF65-F5344CB8AC3E}">
        <p14:creationId xmlns:p14="http://schemas.microsoft.com/office/powerpoint/2010/main" val="3109141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5199" y="1204109"/>
            <a:ext cx="7517548" cy="857894"/>
          </a:xfrm>
        </p:spPr>
        <p:txBody>
          <a:bodyPr>
            <a:normAutofit/>
          </a:bodyPr>
          <a:lstStyle/>
          <a:p>
            <a:r>
              <a:rPr lang="en-US" sz="3500">
                <a:solidFill>
                  <a:srgbClr val="FFFFFF"/>
                </a:solidFill>
              </a:rPr>
              <a:t>Priority considerations	</a:t>
            </a:r>
          </a:p>
        </p:txBody>
      </p:sp>
      <p:sp>
        <p:nvSpPr>
          <p:cNvPr id="4" name="Slide Number Placeholder 3"/>
          <p:cNvSpPr>
            <a:spLocks noGrp="1"/>
          </p:cNvSpPr>
          <p:nvPr>
            <p:ph type="sldNum" sz="quarter" idx="12"/>
          </p:nvPr>
        </p:nvSpPr>
        <p:spPr>
          <a:xfrm>
            <a:off x="7743825" y="6356350"/>
            <a:ext cx="771525" cy="365125"/>
          </a:xfrm>
        </p:spPr>
        <p:txBody>
          <a:bodyPr>
            <a:normAutofit/>
          </a:bodyPr>
          <a:lstStyle/>
          <a:p>
            <a:pPr algn="r">
              <a:spcAft>
                <a:spcPts val="600"/>
              </a:spcAft>
            </a:pPr>
            <a:fld id="{C479D5F6-EDCB-402A-AC08-4943A1820E8F}" type="slidenum">
              <a:rPr lang="en-US" sz="1000">
                <a:solidFill>
                  <a:prstClr val="black">
                    <a:tint val="75000"/>
                  </a:prstClr>
                </a:solidFill>
              </a:rPr>
              <a:pPr algn="r">
                <a:spcAft>
                  <a:spcPts val="600"/>
                </a:spcAft>
              </a:pPr>
              <a:t>38</a:t>
            </a:fld>
            <a:endParaRPr lang="en-US" sz="1000">
              <a:solidFill>
                <a:prstClr val="black">
                  <a:tint val="75000"/>
                </a:prstClr>
              </a:solidFill>
            </a:endParaRPr>
          </a:p>
        </p:txBody>
      </p:sp>
      <p:pic>
        <p:nvPicPr>
          <p:cNvPr id="5" name="Picture 4" descr="A screenshot of a computer screen&#10;&#10;Description automatically generated with low confidence">
            <a:extLst>
              <a:ext uri="{FF2B5EF4-FFF2-40B4-BE49-F238E27FC236}">
                <a16:creationId xmlns:a16="http://schemas.microsoft.com/office/drawing/2014/main" id="{8549BE3C-66EB-F8D5-4080-91ACFCDAF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45" y="2458773"/>
            <a:ext cx="8687908" cy="3315861"/>
          </a:xfrm>
          <a:prstGeom prst="rect">
            <a:avLst/>
          </a:prstGeom>
        </p:spPr>
      </p:pic>
    </p:spTree>
    <p:extLst>
      <p:ext uri="{BB962C8B-B14F-4D97-AF65-F5344CB8AC3E}">
        <p14:creationId xmlns:p14="http://schemas.microsoft.com/office/powerpoint/2010/main" val="1296418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5199" y="1204109"/>
            <a:ext cx="7517548" cy="857894"/>
          </a:xfrm>
        </p:spPr>
        <p:txBody>
          <a:bodyPr>
            <a:normAutofit/>
          </a:bodyPr>
          <a:lstStyle/>
          <a:p>
            <a:r>
              <a:rPr lang="en-US" sz="3500">
                <a:solidFill>
                  <a:srgbClr val="FFFFFF"/>
                </a:solidFill>
              </a:rPr>
              <a:t>Scoring definitions</a:t>
            </a:r>
          </a:p>
        </p:txBody>
      </p:sp>
      <p:sp>
        <p:nvSpPr>
          <p:cNvPr id="4" name="Slide Number Placeholder 3"/>
          <p:cNvSpPr>
            <a:spLocks noGrp="1"/>
          </p:cNvSpPr>
          <p:nvPr>
            <p:ph type="sldNum" sz="quarter" idx="12"/>
          </p:nvPr>
        </p:nvSpPr>
        <p:spPr>
          <a:xfrm>
            <a:off x="7743825" y="6356350"/>
            <a:ext cx="771525" cy="365125"/>
          </a:xfrm>
        </p:spPr>
        <p:txBody>
          <a:bodyPr>
            <a:normAutofit/>
          </a:bodyPr>
          <a:lstStyle/>
          <a:p>
            <a:pPr algn="r">
              <a:spcAft>
                <a:spcPts val="600"/>
              </a:spcAft>
            </a:pPr>
            <a:fld id="{C479D5F6-EDCB-402A-AC08-4943A1820E8F}" type="slidenum">
              <a:rPr lang="en-US" sz="1000">
                <a:solidFill>
                  <a:prstClr val="black">
                    <a:tint val="75000"/>
                  </a:prstClr>
                </a:solidFill>
              </a:rPr>
              <a:pPr algn="r">
                <a:spcAft>
                  <a:spcPts val="600"/>
                </a:spcAft>
              </a:pPr>
              <a:t>39</a:t>
            </a:fld>
            <a:endParaRPr lang="en-US" sz="1000">
              <a:solidFill>
                <a:prstClr val="black">
                  <a:tint val="75000"/>
                </a:prstClr>
              </a:solidFill>
            </a:endParaRPr>
          </a:p>
        </p:txBody>
      </p:sp>
      <p:pic>
        <p:nvPicPr>
          <p:cNvPr id="5" name="Picture 4" descr="A screenshot of a computer&#10;&#10;Description automatically generated with medium confidence">
            <a:extLst>
              <a:ext uri="{FF2B5EF4-FFF2-40B4-BE49-F238E27FC236}">
                <a16:creationId xmlns:a16="http://schemas.microsoft.com/office/drawing/2014/main" id="{F93A1AC0-BB2D-41D7-D9EF-49BB27BF7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00" y="2625852"/>
            <a:ext cx="8545000" cy="3028039"/>
          </a:xfrm>
          <a:prstGeom prst="rect">
            <a:avLst/>
          </a:prstGeom>
        </p:spPr>
      </p:pic>
    </p:spTree>
    <p:extLst>
      <p:ext uri="{BB962C8B-B14F-4D97-AF65-F5344CB8AC3E}">
        <p14:creationId xmlns:p14="http://schemas.microsoft.com/office/powerpoint/2010/main" val="2925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346539" cy="590603"/>
          </a:xfrm>
        </p:spPr>
        <p:txBody>
          <a:bodyPr>
            <a:noAutofit/>
          </a:bodyPr>
          <a:lstStyle/>
          <a:p>
            <a:r>
              <a:rPr lang="en-US" sz="3600" dirty="0"/>
              <a:t>Program purpose – PD Cohort</a:t>
            </a:r>
          </a:p>
        </p:txBody>
      </p:sp>
      <p:sp>
        <p:nvSpPr>
          <p:cNvPr id="3" name="Content Placeholder 2"/>
          <p:cNvSpPr>
            <a:spLocks noGrp="1"/>
          </p:cNvSpPr>
          <p:nvPr>
            <p:ph idx="1"/>
          </p:nvPr>
        </p:nvSpPr>
        <p:spPr/>
        <p:txBody>
          <a:bodyPr/>
          <a:lstStyle/>
          <a:p>
            <a:r>
              <a:rPr lang="en-US" dirty="0"/>
              <a:t>Expand early reading risk identification</a:t>
            </a:r>
          </a:p>
          <a:p>
            <a:r>
              <a:rPr lang="en-US" dirty="0"/>
              <a:t>Increase knowledge and implementation of evidence-based practices for early learners Birth-5 years, including Pre-K</a:t>
            </a:r>
          </a:p>
          <a:p>
            <a:r>
              <a:rPr lang="en-US" dirty="0"/>
              <a:t>Professional development and coaching for teachers and administrators that supports implementation of evidence-based literacy practices in classrooms</a:t>
            </a:r>
          </a:p>
          <a:p>
            <a:r>
              <a:rPr lang="en-US" dirty="0"/>
              <a:t>Expanding literacy leadership capacity in schools through the Principal Leadership Institute – Literacy Leader Track</a:t>
            </a:r>
          </a:p>
          <a:p>
            <a:r>
              <a:rPr lang="en-US" dirty="0"/>
              <a:t>Limited funds for district/school wide Literacy Instructional Coaches</a:t>
            </a:r>
          </a:p>
          <a:p>
            <a:r>
              <a:rPr lang="en-US" dirty="0"/>
              <a:t>Expanding community and family engagement in literacy efforts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ny question marks on black background">
            <a:extLst>
              <a:ext uri="{FF2B5EF4-FFF2-40B4-BE49-F238E27FC236}">
                <a16:creationId xmlns:a16="http://schemas.microsoft.com/office/drawing/2014/main" id="{AB636697-F062-4156-A552-8FD1F2C4801E}"/>
              </a:ext>
            </a:extLst>
          </p:cNvPr>
          <p:cNvPicPr>
            <a:picLocks noChangeAspect="1"/>
          </p:cNvPicPr>
          <p:nvPr/>
        </p:nvPicPr>
        <p:blipFill rotWithShape="1">
          <a:blip r:embed="rId2"/>
          <a:srcRect l="7096"/>
          <a:stretch/>
        </p:blipFill>
        <p:spPr>
          <a:xfrm>
            <a:off x="20" y="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tint val="75000"/>
                  </a:schemeClr>
                </a:solidFill>
              </a:rPr>
              <a:pPr algn="r">
                <a:spcAft>
                  <a:spcPts val="600"/>
                </a:spcAft>
                <a:defRPr/>
              </a:pPr>
              <a:t>40</a:t>
            </a:fld>
            <a:endParaRPr lang="en-US" sz="1200">
              <a:solidFill>
                <a:schemeClr val="tx1">
                  <a:tint val="75000"/>
                </a:schemeClr>
              </a:solidFill>
            </a:endParaRPr>
          </a:p>
        </p:txBody>
      </p:sp>
      <p:sp>
        <p:nvSpPr>
          <p:cNvPr id="4" name="TextBox 3">
            <a:extLst>
              <a:ext uri="{FF2B5EF4-FFF2-40B4-BE49-F238E27FC236}">
                <a16:creationId xmlns:a16="http://schemas.microsoft.com/office/drawing/2014/main" id="{E7BC5F72-3A0F-49B5-A5D5-5B31856F3190}"/>
              </a:ext>
            </a:extLst>
          </p:cNvPr>
          <p:cNvSpPr txBox="1"/>
          <p:nvPr/>
        </p:nvSpPr>
        <p:spPr>
          <a:xfrm>
            <a:off x="554804" y="1092151"/>
            <a:ext cx="4161034" cy="2585323"/>
          </a:xfrm>
          <a:prstGeom prst="rect">
            <a:avLst/>
          </a:prstGeom>
          <a:noFill/>
        </p:spPr>
        <p:txBody>
          <a:bodyPr wrap="square" rtlCol="0">
            <a:spAutoFit/>
          </a:bodyPr>
          <a:lstStyle/>
          <a:p>
            <a:r>
              <a:rPr lang="en-US" sz="5400" b="1" dirty="0">
                <a:solidFill>
                  <a:srgbClr val="FFC000"/>
                </a:solidFill>
              </a:rPr>
              <a:t>QUESTIONS – Scoring and Rubric</a:t>
            </a:r>
          </a:p>
        </p:txBody>
      </p:sp>
    </p:spTree>
    <p:extLst>
      <p:ext uri="{BB962C8B-B14F-4D97-AF65-F5344CB8AC3E}">
        <p14:creationId xmlns:p14="http://schemas.microsoft.com/office/powerpoint/2010/main" val="297132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05371"/>
            <a:ext cx="7772400" cy="1349560"/>
          </a:xfrm>
        </p:spPr>
        <p:txBody>
          <a:bodyPr>
            <a:normAutofit/>
          </a:bodyPr>
          <a:lstStyle/>
          <a:p>
            <a:r>
              <a:rPr lang="en-US" sz="4400" dirty="0"/>
              <a:t>Thank you for joining us today!</a:t>
            </a:r>
          </a:p>
        </p:txBody>
      </p:sp>
      <p:sp>
        <p:nvSpPr>
          <p:cNvPr id="3" name="Slide Number Placeholder 2"/>
          <p:cNvSpPr>
            <a:spLocks noGrp="1"/>
          </p:cNvSpPr>
          <p:nvPr>
            <p:ph type="sldNum" sz="quarter" idx="12"/>
          </p:nvPr>
        </p:nvSpPr>
        <p:spPr>
          <a:xfrm>
            <a:off x="283453" y="6427018"/>
            <a:ext cx="2057400" cy="365125"/>
          </a:xfrm>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422523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Intended Outcomes</a:t>
            </a:r>
          </a:p>
        </p:txBody>
      </p:sp>
      <p:sp>
        <p:nvSpPr>
          <p:cNvPr id="3" name="Content Placeholder 2"/>
          <p:cNvSpPr>
            <a:spLocks noGrp="1"/>
          </p:cNvSpPr>
          <p:nvPr>
            <p:ph idx="1"/>
          </p:nvPr>
        </p:nvSpPr>
        <p:spPr/>
        <p:txBody>
          <a:bodyPr/>
          <a:lstStyle/>
          <a:p>
            <a:r>
              <a:rPr lang="en-US" dirty="0"/>
              <a:t>Increase teacher and administrator knowledge  on the science of reading and language development</a:t>
            </a:r>
          </a:p>
          <a:p>
            <a:r>
              <a:rPr lang="en-US" dirty="0"/>
              <a:t>Support transfer of professional learning into teacher practice</a:t>
            </a:r>
          </a:p>
          <a:p>
            <a:r>
              <a:rPr lang="en-US" dirty="0"/>
              <a:t>Increase oral language skills for 4-year-olds</a:t>
            </a:r>
          </a:p>
          <a:p>
            <a:r>
              <a:rPr lang="en-US" dirty="0"/>
              <a:t>Increase the percentage of 5</a:t>
            </a:r>
            <a:r>
              <a:rPr lang="en-US" baseline="30000" dirty="0"/>
              <a:t>th</a:t>
            </a:r>
            <a:r>
              <a:rPr lang="en-US" dirty="0"/>
              <a:t> graders, 8</a:t>
            </a:r>
            <a:r>
              <a:rPr lang="en-US" baseline="30000" dirty="0"/>
              <a:t>th</a:t>
            </a:r>
            <a:r>
              <a:rPr lang="en-US" dirty="0"/>
              <a:t> graders and high school students who meet or exceed proficiency on Colorado reading/language arts assessments</a:t>
            </a:r>
          </a:p>
          <a:p>
            <a:r>
              <a:rPr lang="en-US" dirty="0"/>
              <a:t>Increase ELA proficiency in underserved populations such as students receiving free and reduced lunch, English learners, and students with disabilities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26793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975189" cy="590603"/>
          </a:xfrm>
        </p:spPr>
        <p:txBody>
          <a:bodyPr>
            <a:noAutofit/>
          </a:bodyPr>
          <a:lstStyle/>
          <a:p>
            <a:r>
              <a:rPr lang="en-US" sz="4400" dirty="0"/>
              <a:t>Applicant eligibility</a:t>
            </a:r>
          </a:p>
        </p:txBody>
      </p:sp>
      <p:sp>
        <p:nvSpPr>
          <p:cNvPr id="3" name="Content Placeholder 2"/>
          <p:cNvSpPr>
            <a:spLocks noGrp="1"/>
          </p:cNvSpPr>
          <p:nvPr>
            <p:ph idx="1"/>
          </p:nvPr>
        </p:nvSpPr>
        <p:spPr>
          <a:xfrm>
            <a:off x="628650" y="1463039"/>
            <a:ext cx="7886700" cy="5329103"/>
          </a:xfrm>
        </p:spPr>
        <p:txBody>
          <a:bodyPr>
            <a:normAutofit lnSpcReduction="10000"/>
          </a:bodyPr>
          <a:lstStyle/>
          <a:p>
            <a:pPr marL="0" marR="0" indent="0">
              <a:spcBef>
                <a:spcPts val="0"/>
              </a:spcBef>
              <a:spcAft>
                <a:spcPts val="0"/>
              </a:spcAft>
              <a:buNone/>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Local Education Providers (LEPs) are eligible to apply for this opportunity. Eligible LEPs include:</a:t>
            </a:r>
          </a:p>
          <a:p>
            <a:pPr marL="0" marR="0" indent="0">
              <a:spcBef>
                <a:spcPts val="0"/>
              </a:spcBef>
              <a:spcAft>
                <a:spcPts val="0"/>
              </a:spcAft>
              <a:buNone/>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 school district.</a:t>
            </a: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 Board of Cooperative Services (BOCES).</a:t>
            </a: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 Charter School authorized by a school district; or </a:t>
            </a: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 Charter School authorized by the Charter School Institute.</a:t>
            </a:r>
          </a:p>
          <a:p>
            <a:pPr marL="0" indent="0">
              <a:spcBef>
                <a:spcPts val="0"/>
              </a:spcBef>
              <a:buNone/>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Must be in compliance with the Colorado READ Act</a:t>
            </a:r>
          </a:p>
          <a:p>
            <a:pPr marL="0" indent="0">
              <a:buNone/>
            </a:pPr>
            <a:endParaRPr lang="en-US" dirty="0"/>
          </a:p>
          <a:p>
            <a:r>
              <a:rPr lang="en-US" dirty="0"/>
              <a:t>Must already be implementing evidence-based or scientifically-based universal instruction </a:t>
            </a:r>
          </a:p>
          <a:p>
            <a:pPr marL="0" indent="0">
              <a:buNone/>
            </a:pPr>
            <a:endParaRPr lang="en-US" dirty="0"/>
          </a:p>
          <a:p>
            <a:r>
              <a:rPr lang="en-US" dirty="0"/>
              <a:t>Must agree to include early childhood providers as active partners in grant activities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79243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346539" cy="590603"/>
          </a:xfrm>
        </p:spPr>
        <p:txBody>
          <a:bodyPr>
            <a:noAutofit/>
          </a:bodyPr>
          <a:lstStyle/>
          <a:p>
            <a:r>
              <a:rPr lang="en-US" sz="4400" dirty="0"/>
              <a:t>Priority Considerations</a:t>
            </a:r>
          </a:p>
        </p:txBody>
      </p:sp>
      <p:sp>
        <p:nvSpPr>
          <p:cNvPr id="3" name="Content Placeholder 2"/>
          <p:cNvSpPr>
            <a:spLocks noGrp="1"/>
          </p:cNvSpPr>
          <p:nvPr>
            <p:ph idx="1"/>
          </p:nvPr>
        </p:nvSpPr>
        <p:spPr>
          <a:xfrm>
            <a:off x="628650" y="1463039"/>
            <a:ext cx="7886700" cy="5143243"/>
          </a:xfrm>
        </p:spPr>
        <p:txBody>
          <a:bodyPr>
            <a:normAutofit/>
          </a:bodyPr>
          <a:lstStyle/>
          <a:p>
            <a:pPr marL="0" marR="0" indent="0">
              <a:spcBef>
                <a:spcPts val="0"/>
              </a:spcBef>
              <a:spcAft>
                <a:spcPts val="0"/>
              </a:spcAft>
              <a:buNone/>
            </a:pPr>
            <a:r>
              <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Available grant funding will be distributed to LEPs with participating schools demonstrating high need based on certain Priority Eligibility Criteria</a:t>
            </a:r>
            <a:r>
              <a:rPr lang="en-US" sz="2000" u="sng"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a:spcBef>
                <a:spcPts val="0"/>
              </a:spcBef>
              <a:spcAft>
                <a:spcPts val="0"/>
              </a:spcAft>
              <a:buNone/>
            </a:pPr>
            <a:endParaRPr lang="en-US" sz="2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serving a high percentage of students eligible for free and reduced lunch</a:t>
            </a:r>
          </a:p>
          <a:p>
            <a:pPr marL="342900" marR="0" lvl="0" indent="-342900">
              <a:spcBef>
                <a:spcPts val="0"/>
              </a:spcBef>
              <a:spcAft>
                <a:spcPts val="0"/>
              </a:spcAft>
              <a:buFont typeface="Symbol" panose="05050102010706020507" pitchFamily="18" charset="2"/>
              <a:buChar char=""/>
            </a:pPr>
            <a:endPar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serving a high percentage of ELs </a:t>
            </a:r>
          </a:p>
          <a:p>
            <a:pPr marL="342900" marR="0" lvl="0" indent="-342900">
              <a:spcBef>
                <a:spcPts val="0"/>
              </a:spcBef>
              <a:spcAft>
                <a:spcPts val="0"/>
              </a:spcAft>
              <a:buFont typeface="Symbol" panose="05050102010706020507" pitchFamily="18" charset="2"/>
              <a:buChar char=""/>
            </a:pPr>
            <a:endPar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serving a high percentage of students with an IEP serving a high percentage of students with SRDs </a:t>
            </a:r>
          </a:p>
          <a:p>
            <a:pPr marL="342900" marR="0" lvl="0" indent="-342900">
              <a:spcBef>
                <a:spcPts val="0"/>
              </a:spcBef>
              <a:spcAft>
                <a:spcPts val="0"/>
              </a:spcAft>
              <a:buFont typeface="Symbol" panose="05050102010706020507" pitchFamily="18" charset="2"/>
              <a:buChar char=""/>
            </a:pPr>
            <a:endPar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located in a Qualified Opportunity Zone (QOZ) </a:t>
            </a:r>
          </a:p>
          <a:p>
            <a:pPr marL="342900" marR="0" lvl="0" indent="-342900">
              <a:spcBef>
                <a:spcPts val="0"/>
              </a:spcBef>
              <a:spcAft>
                <a:spcPts val="0"/>
              </a:spcAft>
              <a:buFont typeface="Symbol" panose="05050102010706020507" pitchFamily="18" charset="2"/>
              <a:buChar char=""/>
            </a:pPr>
            <a:endPar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applying as a district-wide effort</a:t>
            </a:r>
          </a:p>
          <a:p>
            <a:pPr marL="342900" marR="0" lvl="0" indent="-342900">
              <a:spcBef>
                <a:spcPts val="0"/>
              </a:spcBef>
              <a:spcAft>
                <a:spcPts val="0"/>
              </a:spcAft>
              <a:buFont typeface="Symbol" panose="05050102010706020507" pitchFamily="18" charset="2"/>
              <a:buChar char=""/>
            </a:pPr>
            <a:endParaRPr lang="en-US" sz="20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including early childhood providers (birth-3 years) and preschool (3-5 years) in system-wide literacy efforts</a:t>
            </a: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US" sz="1800"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0907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Funding</a:t>
            </a:r>
          </a:p>
        </p:txBody>
      </p:sp>
      <p:sp>
        <p:nvSpPr>
          <p:cNvPr id="3" name="Content Placeholder 2"/>
          <p:cNvSpPr>
            <a:spLocks noGrp="1"/>
          </p:cNvSpPr>
          <p:nvPr>
            <p:ph idx="1"/>
          </p:nvPr>
        </p:nvSpPr>
        <p:spPr>
          <a:xfrm>
            <a:off x="628650" y="1463040"/>
            <a:ext cx="7886700" cy="4974632"/>
          </a:xfrm>
        </p:spPr>
        <p:txBody>
          <a:bodyPr>
            <a:normAutofit/>
          </a:bodyPr>
          <a:lstStyle/>
          <a:p>
            <a:pPr marL="0" indent="0">
              <a:buNone/>
            </a:pPr>
            <a:r>
              <a:rPr lang="en-US" kern="800" dirty="0">
                <a:solidFill>
                  <a:srgbClr val="262626"/>
                </a:solidFill>
                <a:effectLst/>
                <a:latin typeface="Calibri" panose="020F0502020204030204" pitchFamily="34" charset="0"/>
                <a:ea typeface="Calibri" panose="020F0502020204030204" pitchFamily="34" charset="0"/>
              </a:rPr>
              <a:t>Approximately $1,425,000 is available over 2 years.</a:t>
            </a:r>
          </a:p>
          <a:p>
            <a:pPr marL="0" indent="0">
              <a:buNone/>
            </a:pPr>
            <a:endParaRPr lang="en-US" sz="2000" kern="800" dirty="0">
              <a:solidFill>
                <a:srgbClr val="262626"/>
              </a:solidFill>
              <a:latin typeface="Calibri" panose="020F0502020204030204" pitchFamily="34" charset="0"/>
            </a:endParaRPr>
          </a:p>
          <a:p>
            <a:pPr marL="0" marR="0" indent="0">
              <a:spcBef>
                <a:spcPts val="0"/>
              </a:spcBef>
              <a:spcAft>
                <a:spcPts val="0"/>
              </a:spcAft>
              <a:buNone/>
            </a:pP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The following percentages </a:t>
            </a:r>
            <a:r>
              <a:rPr lang="en-US" b="1" u="sng"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must</a:t>
            </a: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apply to each age and grade range for all grant related activities and expenditures: </a:t>
            </a:r>
          </a:p>
          <a:p>
            <a:pPr marL="0" marR="0" indent="0">
              <a:spcBef>
                <a:spcPts val="0"/>
              </a:spcBef>
              <a:spcAft>
                <a:spcPts val="0"/>
              </a:spcAft>
              <a:buNone/>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Birth-5 years</a:t>
            </a: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(15%)</a:t>
            </a:r>
          </a:p>
          <a:p>
            <a:pPr marL="342900" marR="0" lvl="0" indent="-342900">
              <a:spcBef>
                <a:spcPts val="0"/>
              </a:spcBef>
              <a:spcAft>
                <a:spcPts val="0"/>
              </a:spcAft>
              <a:buFont typeface="Symbol" panose="05050102010706020507" pitchFamily="18" charset="2"/>
              <a:buChar char=""/>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Kindergarten-5</a:t>
            </a:r>
            <a:r>
              <a:rPr lang="en-US" b="1" kern="800" baseline="30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a:t>
            </a:r>
            <a:r>
              <a:rPr lang="en-US"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grade</a:t>
            </a: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(40%)</a:t>
            </a:r>
          </a:p>
          <a:p>
            <a:pPr marL="342900" marR="0" lvl="0" indent="-342900">
              <a:spcBef>
                <a:spcPts val="0"/>
              </a:spcBef>
              <a:spcAft>
                <a:spcPts val="0"/>
              </a:spcAft>
              <a:buFont typeface="Symbol" panose="05050102010706020507" pitchFamily="18" charset="2"/>
              <a:buChar char=""/>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Grades 6-12</a:t>
            </a: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(40%)</a:t>
            </a:r>
          </a:p>
          <a:p>
            <a:pPr marL="342900" marR="0" lvl="0" indent="-342900">
              <a:spcBef>
                <a:spcPts val="0"/>
              </a:spcBef>
              <a:spcAft>
                <a:spcPts val="0"/>
              </a:spcAft>
              <a:buFont typeface="Symbol" panose="05050102010706020507" pitchFamily="18" charset="2"/>
              <a:buChar char=""/>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b="1"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Administrative</a:t>
            </a:r>
            <a:r>
              <a:rPr lang="en-US" kern="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(5%)</a:t>
            </a:r>
          </a:p>
          <a:p>
            <a:pPr marL="0" marR="0" lvl="0" indent="0">
              <a:spcBef>
                <a:spcPts val="0"/>
              </a:spcBef>
              <a:spcAft>
                <a:spcPts val="0"/>
              </a:spcAft>
              <a:buNone/>
            </a:pPr>
            <a:endParaRPr lang="en-US" kern="8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93362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Grant Cycle</a:t>
            </a:r>
          </a:p>
        </p:txBody>
      </p:sp>
      <p:sp>
        <p:nvSpPr>
          <p:cNvPr id="3" name="Content Placeholder 2"/>
          <p:cNvSpPr>
            <a:spLocks noGrp="1"/>
          </p:cNvSpPr>
          <p:nvPr>
            <p:ph idx="1"/>
          </p:nvPr>
        </p:nvSpPr>
        <p:spPr>
          <a:xfrm>
            <a:off x="628650" y="1565782"/>
            <a:ext cx="7886700" cy="4640674"/>
          </a:xfrm>
        </p:spPr>
        <p:txBody>
          <a:bodyPr/>
          <a:lstStyle/>
          <a:p>
            <a:pPr marL="0" indent="0">
              <a:buNone/>
            </a:pPr>
            <a:endParaRPr lang="en-US" kern="800" dirty="0">
              <a:solidFill>
                <a:srgbClr val="262626"/>
              </a:solidFill>
              <a:latin typeface="Calibri" panose="020F0502020204030204" pitchFamily="34" charset="0"/>
              <a:cs typeface="Times New Roman" panose="02020603050405020304" pitchFamily="18" charset="0"/>
            </a:endParaRPr>
          </a:p>
          <a:p>
            <a:r>
              <a:rPr lang="en-US" dirty="0"/>
              <a:t>2-year grant cycle supporting ONE cohort of applicants</a:t>
            </a:r>
          </a:p>
          <a:p>
            <a:pPr lvl="1"/>
            <a:r>
              <a:rPr lang="en-US" sz="2400" dirty="0"/>
              <a:t>Year 1 (2023-2024 SY)</a:t>
            </a:r>
          </a:p>
          <a:p>
            <a:pPr lvl="1"/>
            <a:r>
              <a:rPr lang="en-US" sz="2400" dirty="0"/>
              <a:t>Year 2 (2024-2025 SY)</a:t>
            </a:r>
          </a:p>
          <a:p>
            <a:pPr marL="0" indent="0">
              <a:buNone/>
            </a:pPr>
            <a:endParaRPr lang="en-US" sz="2000" dirty="0"/>
          </a:p>
          <a:p>
            <a:r>
              <a:rPr lang="en-US" dirty="0"/>
              <a:t>Grant cycle will run October 1-September 30 each year</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197028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1178</TotalTime>
  <Words>2827</Words>
  <Application>Microsoft Office PowerPoint</Application>
  <PresentationFormat>On-screen Show (4:3)</PresentationFormat>
  <Paragraphs>332</Paragraphs>
  <Slides>41</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Helvetica Neue</vt:lpstr>
      <vt:lpstr>Museo Slab 500</vt:lpstr>
      <vt:lpstr>Symbol</vt:lpstr>
      <vt:lpstr>Times New Roman</vt:lpstr>
      <vt:lpstr>Office Theme</vt:lpstr>
      <vt:lpstr>CO Comprehensive Literacy State Development Grant – PD Cohort</vt:lpstr>
      <vt:lpstr>Webinar objectives</vt:lpstr>
      <vt:lpstr>CLSD Overview</vt:lpstr>
      <vt:lpstr>Program purpose – PD Cohort</vt:lpstr>
      <vt:lpstr>Intended Outcomes</vt:lpstr>
      <vt:lpstr>Applicant eligibility</vt:lpstr>
      <vt:lpstr>Priority Considerations</vt:lpstr>
      <vt:lpstr>Funding</vt:lpstr>
      <vt:lpstr>Grant Cycle</vt:lpstr>
      <vt:lpstr>Smartsheet – Application Portal</vt:lpstr>
      <vt:lpstr>Application timeline</vt:lpstr>
      <vt:lpstr>PowerPoint Presentation</vt:lpstr>
      <vt:lpstr>CLSD Grant – PD Cohort   Allowable Use of Funds</vt:lpstr>
      <vt:lpstr>Birth-5 years old</vt:lpstr>
      <vt:lpstr>Kindergarten-12th grade activities</vt:lpstr>
      <vt:lpstr>Principal Leadership Institute- Year One</vt:lpstr>
      <vt:lpstr>Principal Leadership Institute- Year One</vt:lpstr>
      <vt:lpstr>Admin + Indirect costs</vt:lpstr>
      <vt:lpstr>PowerPoint Presentation</vt:lpstr>
      <vt:lpstr>CLSD Grant – PD Cohort   Application Critical Components </vt:lpstr>
      <vt:lpstr>Section A: Grant Proposal Summary</vt:lpstr>
      <vt:lpstr>Section B: Detailed Project Propsal </vt:lpstr>
      <vt:lpstr>Underserved students</vt:lpstr>
      <vt:lpstr>Section C: Budget &amp; Budget Narrative</vt:lpstr>
      <vt:lpstr>Budget cover page</vt:lpstr>
      <vt:lpstr>Budget and Actual Detail</vt:lpstr>
      <vt:lpstr>Budget Summary Page</vt:lpstr>
      <vt:lpstr>Annual budget submission + project changes </vt:lpstr>
      <vt:lpstr>PowerPoint Presentation</vt:lpstr>
      <vt:lpstr>CLSD Grant – PD Cohort  Attachments</vt:lpstr>
      <vt:lpstr>Attachments in Smartsheet Application</vt:lpstr>
      <vt:lpstr>Program Assurances</vt:lpstr>
      <vt:lpstr>Budget Template in Excel</vt:lpstr>
      <vt:lpstr>Financial Risk Assessment</vt:lpstr>
      <vt:lpstr>PowerPoint Presentation</vt:lpstr>
      <vt:lpstr>CLSD Grant – PD Cohort   Scoring + Rubric</vt:lpstr>
      <vt:lpstr>Application scoring guide</vt:lpstr>
      <vt:lpstr>Priority considerations </vt:lpstr>
      <vt:lpstr>Scoring definitions</vt:lpstr>
      <vt:lpstr>PowerPoint Presentation</vt:lpstr>
      <vt:lpstr>Thank you for joining us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Smith, Stacey</cp:lastModifiedBy>
  <cp:revision>156</cp:revision>
  <dcterms:created xsi:type="dcterms:W3CDTF">2019-06-25T17:30:52Z</dcterms:created>
  <dcterms:modified xsi:type="dcterms:W3CDTF">2023-05-22T21:15:58Z</dcterms:modified>
</cp:coreProperties>
</file>